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56"/>
  </p:notesMasterIdLst>
  <p:handoutMasterIdLst>
    <p:handoutMasterId r:id="rId57"/>
  </p:handoutMasterIdLst>
  <p:sldIdLst>
    <p:sldId id="310" r:id="rId2"/>
    <p:sldId id="312" r:id="rId3"/>
    <p:sldId id="259" r:id="rId4"/>
    <p:sldId id="318" r:id="rId5"/>
    <p:sldId id="261" r:id="rId6"/>
    <p:sldId id="353" r:id="rId7"/>
    <p:sldId id="264" r:id="rId8"/>
    <p:sldId id="359" r:id="rId9"/>
    <p:sldId id="313" r:id="rId10"/>
    <p:sldId id="265" r:id="rId11"/>
    <p:sldId id="314" r:id="rId12"/>
    <p:sldId id="315" r:id="rId13"/>
    <p:sldId id="316" r:id="rId14"/>
    <p:sldId id="270" r:id="rId15"/>
    <p:sldId id="317" r:id="rId16"/>
    <p:sldId id="319" r:id="rId17"/>
    <p:sldId id="262" r:id="rId18"/>
    <p:sldId id="345" r:id="rId19"/>
    <p:sldId id="279" r:id="rId20"/>
    <p:sldId id="285" r:id="rId21"/>
    <p:sldId id="325" r:id="rId22"/>
    <p:sldId id="286" r:id="rId23"/>
    <p:sldId id="287" r:id="rId24"/>
    <p:sldId id="320" r:id="rId25"/>
    <p:sldId id="358" r:id="rId26"/>
    <p:sldId id="294" r:id="rId27"/>
    <p:sldId id="335" r:id="rId28"/>
    <p:sldId id="336" r:id="rId29"/>
    <p:sldId id="337" r:id="rId30"/>
    <p:sldId id="298" r:id="rId31"/>
    <p:sldId id="321" r:id="rId32"/>
    <p:sldId id="355" r:id="rId33"/>
    <p:sldId id="299" r:id="rId34"/>
    <p:sldId id="338" r:id="rId35"/>
    <p:sldId id="339" r:id="rId36"/>
    <p:sldId id="361" r:id="rId37"/>
    <p:sldId id="349" r:id="rId38"/>
    <p:sldId id="340" r:id="rId39"/>
    <p:sldId id="304" r:id="rId40"/>
    <p:sldId id="342" r:id="rId41"/>
    <p:sldId id="343" r:id="rId42"/>
    <p:sldId id="344" r:id="rId43"/>
    <p:sldId id="331" r:id="rId44"/>
    <p:sldId id="308" r:id="rId45"/>
    <p:sldId id="322" r:id="rId46"/>
    <p:sldId id="260" r:id="rId47"/>
    <p:sldId id="288" r:id="rId48"/>
    <p:sldId id="289" r:id="rId49"/>
    <p:sldId id="323" r:id="rId50"/>
    <p:sldId id="326" r:id="rId51"/>
    <p:sldId id="328" r:id="rId52"/>
    <p:sldId id="329" r:id="rId53"/>
    <p:sldId id="352" r:id="rId54"/>
    <p:sldId id="357" r:id="rId55"/>
  </p:sldIdLst>
  <p:sldSz cx="9144000" cy="6858000" type="screen4x3"/>
  <p:notesSz cx="6648450" cy="9782175"/>
  <p:defaultTextStyle>
    <a:defPPr>
      <a:defRPr lang="zh-CN"/>
    </a:defPPr>
    <a:lvl1pPr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6" autoAdjust="0"/>
    <p:restoredTop sz="76883" autoAdjust="0"/>
  </p:normalViewPr>
  <p:slideViewPr>
    <p:cSldViewPr>
      <p:cViewPr varScale="1">
        <p:scale>
          <a:sx n="65" d="100"/>
          <a:sy n="65" d="100"/>
        </p:scale>
        <p:origin x="1922" y="6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47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881313"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zh-CN"/>
          </a:p>
        </p:txBody>
      </p:sp>
      <p:sp>
        <p:nvSpPr>
          <p:cNvPr id="87043" name="Rectangle 3"/>
          <p:cNvSpPr>
            <a:spLocks noGrp="1" noChangeArrowheads="1"/>
          </p:cNvSpPr>
          <p:nvPr>
            <p:ph type="dt" sz="quarter" idx="1"/>
          </p:nvPr>
        </p:nvSpPr>
        <p:spPr bwMode="auto">
          <a:xfrm>
            <a:off x="3765550" y="0"/>
            <a:ext cx="2881313"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zh-CN"/>
          </a:p>
        </p:txBody>
      </p:sp>
      <p:sp>
        <p:nvSpPr>
          <p:cNvPr id="87044" name="Rectangle 4"/>
          <p:cNvSpPr>
            <a:spLocks noGrp="1" noChangeArrowheads="1"/>
          </p:cNvSpPr>
          <p:nvPr>
            <p:ph type="ftr" sz="quarter" idx="2"/>
          </p:nvPr>
        </p:nvSpPr>
        <p:spPr bwMode="auto">
          <a:xfrm>
            <a:off x="0" y="9291638"/>
            <a:ext cx="2881313"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zh-CN"/>
          </a:p>
        </p:txBody>
      </p:sp>
      <p:sp>
        <p:nvSpPr>
          <p:cNvPr id="87045" name="Rectangle 5"/>
          <p:cNvSpPr>
            <a:spLocks noGrp="1" noChangeArrowheads="1"/>
          </p:cNvSpPr>
          <p:nvPr>
            <p:ph type="sldNum" sz="quarter" idx="3"/>
          </p:nvPr>
        </p:nvSpPr>
        <p:spPr bwMode="auto">
          <a:xfrm>
            <a:off x="3765550" y="9291638"/>
            <a:ext cx="2881313"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3BE20E8F-B6D8-4630-A37D-04519063242B}" type="slidenum">
              <a:rPr lang="en-US" altLang="zh-CN"/>
              <a:pPr/>
              <a:t>‹#›</a:t>
            </a:fld>
            <a:endParaRPr lang="en-US" altLang="zh-CN"/>
          </a:p>
        </p:txBody>
      </p:sp>
    </p:spTree>
    <p:extLst>
      <p:ext uri="{BB962C8B-B14F-4D97-AF65-F5344CB8AC3E}">
        <p14:creationId xmlns:p14="http://schemas.microsoft.com/office/powerpoint/2010/main" val="4025496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2881313"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zh-CN"/>
          </a:p>
        </p:txBody>
      </p:sp>
      <p:sp>
        <p:nvSpPr>
          <p:cNvPr id="90115" name="Rectangle 3"/>
          <p:cNvSpPr>
            <a:spLocks noGrp="1" noChangeArrowheads="1"/>
          </p:cNvSpPr>
          <p:nvPr>
            <p:ph type="dt" idx="1"/>
          </p:nvPr>
        </p:nvSpPr>
        <p:spPr bwMode="auto">
          <a:xfrm>
            <a:off x="3765550" y="0"/>
            <a:ext cx="2881313"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zh-CN"/>
          </a:p>
        </p:txBody>
      </p:sp>
      <p:sp>
        <p:nvSpPr>
          <p:cNvPr id="63492" name="Rectangle 4"/>
          <p:cNvSpPr>
            <a:spLocks noGrp="1" noRot="1" noChangeAspect="1" noChangeArrowheads="1" noTextEdit="1"/>
          </p:cNvSpPr>
          <p:nvPr>
            <p:ph type="sldImg" idx="2"/>
          </p:nvPr>
        </p:nvSpPr>
        <p:spPr bwMode="auto">
          <a:xfrm>
            <a:off x="879475" y="733425"/>
            <a:ext cx="4889500" cy="36687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7" name="Rectangle 5"/>
          <p:cNvSpPr>
            <a:spLocks noGrp="1" noChangeArrowheads="1"/>
          </p:cNvSpPr>
          <p:nvPr>
            <p:ph type="body" sz="quarter" idx="3"/>
          </p:nvPr>
        </p:nvSpPr>
        <p:spPr bwMode="auto">
          <a:xfrm>
            <a:off x="665163" y="4646613"/>
            <a:ext cx="5318125" cy="44021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90118" name="Rectangle 6"/>
          <p:cNvSpPr>
            <a:spLocks noGrp="1" noChangeArrowheads="1"/>
          </p:cNvSpPr>
          <p:nvPr>
            <p:ph type="ftr" sz="quarter" idx="4"/>
          </p:nvPr>
        </p:nvSpPr>
        <p:spPr bwMode="auto">
          <a:xfrm>
            <a:off x="0" y="9291638"/>
            <a:ext cx="2881313"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zh-CN"/>
          </a:p>
        </p:txBody>
      </p:sp>
      <p:sp>
        <p:nvSpPr>
          <p:cNvPr id="90119" name="Rectangle 7"/>
          <p:cNvSpPr>
            <a:spLocks noGrp="1" noChangeArrowheads="1"/>
          </p:cNvSpPr>
          <p:nvPr>
            <p:ph type="sldNum" sz="quarter" idx="5"/>
          </p:nvPr>
        </p:nvSpPr>
        <p:spPr bwMode="auto">
          <a:xfrm>
            <a:off x="3765550" y="9291638"/>
            <a:ext cx="2881313"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52E3EDAA-B78E-4341-964F-9CB8A28AB8DF}" type="slidenum">
              <a:rPr lang="en-US" altLang="zh-CN"/>
              <a:pPr/>
              <a:t>‹#›</a:t>
            </a:fld>
            <a:endParaRPr lang="en-US" altLang="zh-CN"/>
          </a:p>
        </p:txBody>
      </p:sp>
    </p:spTree>
    <p:extLst>
      <p:ext uri="{BB962C8B-B14F-4D97-AF65-F5344CB8AC3E}">
        <p14:creationId xmlns:p14="http://schemas.microsoft.com/office/powerpoint/2010/main" val="3429497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下面我们来看数据链路层的功能，即所有类型链路都具有的功能，不管点对点链路还是共享链路。</a:t>
            </a:r>
          </a:p>
        </p:txBody>
      </p:sp>
      <p:sp>
        <p:nvSpPr>
          <p:cNvPr id="4" name="灯片编号占位符 3"/>
          <p:cNvSpPr>
            <a:spLocks noGrp="1"/>
          </p:cNvSpPr>
          <p:nvPr>
            <p:ph type="sldNum" sz="quarter" idx="10"/>
          </p:nvPr>
        </p:nvSpPr>
        <p:spPr/>
        <p:txBody>
          <a:bodyPr/>
          <a:lstStyle/>
          <a:p>
            <a:fld id="{52E3EDAA-B78E-4341-964F-9CB8A28AB8DF}" type="slidenum">
              <a:rPr lang="en-US" altLang="zh-CN" smtClean="0"/>
              <a:pPr/>
              <a:t>4</a:t>
            </a:fld>
            <a:endParaRPr lang="en-US" altLang="zh-CN"/>
          </a:p>
        </p:txBody>
      </p:sp>
    </p:spTree>
    <p:extLst>
      <p:ext uri="{BB962C8B-B14F-4D97-AF65-F5344CB8AC3E}">
        <p14:creationId xmlns:p14="http://schemas.microsoft.com/office/powerpoint/2010/main" val="2986302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2AC7E1C2-650A-4EB3-B510-44D74CAD00A4}" type="slidenum">
              <a:rPr lang="en-US" altLang="zh-CN">
                <a:latin typeface="Arial" panose="020B0604020202020204" pitchFamily="34" charset="0"/>
              </a:rPr>
              <a:pPr eaLnBrk="1" hangingPunct="1"/>
              <a:t>17</a:t>
            </a:fld>
            <a:endParaRPr lang="en-US" altLang="zh-CN">
              <a:latin typeface="Arial" panose="020B0604020202020204"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b="1" dirty="0">
                <a:latin typeface="Arial" panose="020B0604020202020204" pitchFamily="34" charset="0"/>
              </a:rPr>
              <a:t>信号在任何信道上传输都存在着传输差错，这些差错由多种物理现象引起，解决差错问题首先要能检测到错误，在某些情况下还要求能够纠正错误，对应着检错码和纠错码，还有将两者功能结合起来的码，称为纠删码</a:t>
            </a:r>
            <a:endParaRPr lang="zh-CN" altLang="en-US" b="1" dirty="0">
              <a:solidFill>
                <a:schemeClr val="hlink"/>
              </a:solidFill>
              <a:latin typeface="Arial" panose="020B0604020202020204" pitchFamily="34" charset="0"/>
            </a:endParaRPr>
          </a:p>
        </p:txBody>
      </p:sp>
    </p:spTree>
    <p:extLst>
      <p:ext uri="{BB962C8B-B14F-4D97-AF65-F5344CB8AC3E}">
        <p14:creationId xmlns:p14="http://schemas.microsoft.com/office/powerpoint/2010/main" val="3296780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当一个长度大于</a:t>
            </a:r>
            <a:r>
              <a:rPr lang="en-US" altLang="zh-CN" dirty="0"/>
              <a:t>r+1</a:t>
            </a:r>
            <a:r>
              <a:rPr lang="zh-CN" altLang="en-US" dirty="0"/>
              <a:t>位的突发错误发生时，即</a:t>
            </a:r>
            <a:r>
              <a:rPr lang="en-US" altLang="zh-CN" dirty="0"/>
              <a:t>k&gt;r+1</a:t>
            </a:r>
            <a:r>
              <a:rPr lang="zh-CN" altLang="en-US" dirty="0"/>
              <a:t>，根据突发错误的定义，第</a:t>
            </a:r>
            <a:r>
              <a:rPr lang="en-US" altLang="zh-CN" dirty="0"/>
              <a:t>k</a:t>
            </a:r>
            <a:r>
              <a:rPr lang="zh-CN" altLang="en-US" dirty="0"/>
              <a:t>位和第</a:t>
            </a:r>
            <a:r>
              <a:rPr lang="en-US" altLang="zh-CN" dirty="0"/>
              <a:t>1</a:t>
            </a:r>
            <a:r>
              <a:rPr lang="zh-CN" altLang="en-US" dirty="0"/>
              <a:t>位必须为</a:t>
            </a:r>
            <a:r>
              <a:rPr lang="en-US" altLang="zh-CN" dirty="0"/>
              <a:t>1</a:t>
            </a:r>
            <a:r>
              <a:rPr lang="zh-CN" altLang="en-US" dirty="0"/>
              <a:t>，因为第</a:t>
            </a:r>
            <a:r>
              <a:rPr lang="en-US" altLang="zh-CN" dirty="0"/>
              <a:t>r+1</a:t>
            </a:r>
            <a:r>
              <a:rPr lang="zh-CN" altLang="en-US" dirty="0"/>
              <a:t>位不一定为</a:t>
            </a:r>
            <a:r>
              <a:rPr lang="en-US" altLang="zh-CN" dirty="0"/>
              <a:t>1</a:t>
            </a:r>
            <a:r>
              <a:rPr lang="zh-CN" altLang="en-US" dirty="0"/>
              <a:t>，所以要</a:t>
            </a:r>
            <a:r>
              <a:rPr lang="en-US" altLang="zh-CN" dirty="0"/>
              <a:t>E</a:t>
            </a:r>
            <a:r>
              <a:rPr lang="zh-CN" altLang="en-US" dirty="0"/>
              <a:t>（</a:t>
            </a:r>
            <a:r>
              <a:rPr lang="en-US" altLang="zh-CN" dirty="0"/>
              <a:t>X</a:t>
            </a:r>
            <a:r>
              <a:rPr lang="zh-CN" altLang="en-US" dirty="0"/>
              <a:t>）被</a:t>
            </a:r>
            <a:r>
              <a:rPr lang="en-US" altLang="zh-CN" dirty="0"/>
              <a:t>G</a:t>
            </a:r>
            <a:r>
              <a:rPr lang="zh-CN" altLang="en-US" dirty="0"/>
              <a:t>（</a:t>
            </a:r>
            <a:r>
              <a:rPr lang="en-US" altLang="zh-CN" dirty="0"/>
              <a:t>x</a:t>
            </a:r>
            <a:r>
              <a:rPr lang="zh-CN" altLang="en-US" dirty="0"/>
              <a:t>）除后的余数必须与</a:t>
            </a:r>
            <a:r>
              <a:rPr lang="en-US" altLang="zh-CN" dirty="0"/>
              <a:t>G</a:t>
            </a:r>
            <a:r>
              <a:rPr lang="zh-CN" altLang="en-US" dirty="0"/>
              <a:t>（</a:t>
            </a:r>
            <a:r>
              <a:rPr lang="en-US" altLang="zh-CN" dirty="0"/>
              <a:t>x</a:t>
            </a:r>
            <a:r>
              <a:rPr lang="zh-CN" altLang="en-US" dirty="0"/>
              <a:t>）完全相同，根据概率，因为最后</a:t>
            </a:r>
            <a:r>
              <a:rPr lang="en-US" altLang="zh-CN" dirty="0"/>
              <a:t>1</a:t>
            </a:r>
            <a:r>
              <a:rPr lang="zh-CN" altLang="en-US" dirty="0"/>
              <a:t>位固定为</a:t>
            </a:r>
            <a:r>
              <a:rPr lang="en-US" altLang="zh-CN" dirty="0"/>
              <a:t>1</a:t>
            </a:r>
            <a:r>
              <a:rPr lang="zh-CN" altLang="en-US" dirty="0"/>
              <a:t>，与</a:t>
            </a:r>
            <a:r>
              <a:rPr lang="en-US" altLang="zh-CN" dirty="0"/>
              <a:t>G</a:t>
            </a:r>
            <a:r>
              <a:rPr lang="zh-CN" altLang="en-US" dirty="0"/>
              <a:t>（</a:t>
            </a:r>
            <a:r>
              <a:rPr lang="en-US" altLang="zh-CN" dirty="0"/>
              <a:t>x</a:t>
            </a:r>
            <a:r>
              <a:rPr lang="zh-CN" altLang="en-US" dirty="0"/>
              <a:t>）相同，所以只需要前面</a:t>
            </a:r>
            <a:r>
              <a:rPr lang="en-US" altLang="zh-CN" dirty="0"/>
              <a:t>r</a:t>
            </a:r>
            <a:r>
              <a:rPr lang="zh-CN" altLang="en-US" dirty="0"/>
              <a:t>位与</a:t>
            </a:r>
            <a:r>
              <a:rPr lang="en-US" altLang="zh-CN" dirty="0"/>
              <a:t>G</a:t>
            </a:r>
            <a:r>
              <a:rPr lang="zh-CN" altLang="en-US" dirty="0"/>
              <a:t>（</a:t>
            </a:r>
            <a:r>
              <a:rPr lang="en-US" altLang="zh-CN" dirty="0"/>
              <a:t>X</a:t>
            </a:r>
            <a:r>
              <a:rPr lang="zh-CN" altLang="en-US" dirty="0"/>
              <a:t>）相同，所以误判概率为（</a:t>
            </a:r>
            <a:r>
              <a:rPr lang="en-US" altLang="zh-CN" dirty="0"/>
              <a:t>1/2</a:t>
            </a:r>
            <a:r>
              <a:rPr lang="zh-CN" altLang="en-US" dirty="0"/>
              <a:t>）</a:t>
            </a:r>
            <a:r>
              <a:rPr lang="en-US" altLang="zh-CN" baseline="30000" dirty="0"/>
              <a:t>r</a:t>
            </a:r>
            <a:endParaRPr lang="zh-CN" altLang="en-US" baseline="30000" dirty="0"/>
          </a:p>
        </p:txBody>
      </p:sp>
      <p:sp>
        <p:nvSpPr>
          <p:cNvPr id="4" name="灯片编号占位符 3"/>
          <p:cNvSpPr>
            <a:spLocks noGrp="1"/>
          </p:cNvSpPr>
          <p:nvPr>
            <p:ph type="sldNum" sz="quarter" idx="10"/>
          </p:nvPr>
        </p:nvSpPr>
        <p:spPr/>
        <p:txBody>
          <a:bodyPr/>
          <a:lstStyle/>
          <a:p>
            <a:fld id="{52E3EDAA-B78E-4341-964F-9CB8A28AB8DF}" type="slidenum">
              <a:rPr lang="en-US" altLang="zh-CN" smtClean="0"/>
              <a:pPr/>
              <a:t>22</a:t>
            </a:fld>
            <a:endParaRPr lang="en-US" altLang="zh-CN"/>
          </a:p>
        </p:txBody>
      </p:sp>
    </p:spTree>
    <p:extLst>
      <p:ext uri="{BB962C8B-B14F-4D97-AF65-F5344CB8AC3E}">
        <p14:creationId xmlns:p14="http://schemas.microsoft.com/office/powerpoint/2010/main" val="3068870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2E3EDAA-B78E-4341-964F-9CB8A28AB8DF}" type="slidenum">
              <a:rPr lang="en-US" altLang="zh-CN" smtClean="0"/>
              <a:pPr/>
              <a:t>29</a:t>
            </a:fld>
            <a:endParaRPr lang="en-US" altLang="zh-CN"/>
          </a:p>
        </p:txBody>
      </p:sp>
    </p:spTree>
    <p:extLst>
      <p:ext uri="{BB962C8B-B14F-4D97-AF65-F5344CB8AC3E}">
        <p14:creationId xmlns:p14="http://schemas.microsoft.com/office/powerpoint/2010/main" val="3591198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2E3EDAA-B78E-4341-964F-9CB8A28AB8DF}" type="slidenum">
              <a:rPr lang="en-US" altLang="zh-CN" smtClean="0"/>
              <a:pPr/>
              <a:t>34</a:t>
            </a:fld>
            <a:endParaRPr lang="en-US" altLang="zh-CN"/>
          </a:p>
        </p:txBody>
      </p:sp>
    </p:spTree>
    <p:extLst>
      <p:ext uri="{BB962C8B-B14F-4D97-AF65-F5344CB8AC3E}">
        <p14:creationId xmlns:p14="http://schemas.microsoft.com/office/powerpoint/2010/main" val="3442038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发送窗口是指发送方不等确认就可以发送的帧的序列，这些序列号是连续的。发送窗口主要有两个指针，一个</a:t>
            </a:r>
            <a:r>
              <a:rPr lang="en-US" altLang="zh-CN" dirty="0" smtClean="0"/>
              <a:t>LAR</a:t>
            </a:r>
            <a:r>
              <a:rPr lang="zh-CN" altLang="en-US" dirty="0" smtClean="0"/>
              <a:t>，即已被确认接收的帧的最大序列号，一个</a:t>
            </a:r>
            <a:r>
              <a:rPr lang="en-US" altLang="zh-CN" sz="1200" b="1" i="1" dirty="0" smtClean="0"/>
              <a:t>LFS</a:t>
            </a:r>
            <a:r>
              <a:rPr lang="zh-CN" altLang="en-US" sz="1200" b="1" i="1" dirty="0" smtClean="0"/>
              <a:t>即可发送帧的最大序列号，</a:t>
            </a:r>
            <a:r>
              <a:rPr lang="zh-CN" altLang="en-US" dirty="0" smtClean="0"/>
              <a:t>当收到从发送窗口最左边开始（</a:t>
            </a:r>
            <a:r>
              <a:rPr lang="en-US" altLang="zh-CN" dirty="0" smtClean="0"/>
              <a:t>LAR+1</a:t>
            </a:r>
            <a:r>
              <a:rPr lang="zh-CN" altLang="en-US" dirty="0" smtClean="0"/>
              <a:t>）并且序列号连续帧的确认时，这些确认后的帧被从发送窗口中移除，</a:t>
            </a:r>
            <a:r>
              <a:rPr lang="en-US" altLang="zh-CN" dirty="0" smtClean="0"/>
              <a:t>LAR</a:t>
            </a:r>
            <a:r>
              <a:rPr lang="zh-CN" altLang="en-US" dirty="0" smtClean="0"/>
              <a:t>和</a:t>
            </a:r>
            <a:r>
              <a:rPr lang="en-US" altLang="zh-CN" dirty="0" smtClean="0"/>
              <a:t>LFS</a:t>
            </a:r>
            <a:r>
              <a:rPr lang="zh-CN" altLang="en-US" dirty="0" smtClean="0"/>
              <a:t>向前移动，即窗口向前滑动。</a:t>
            </a: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b="1" i="1" dirty="0" smtClean="0"/>
              <a:t>接收方设置接收窗口也就说接收缓存，主要有两个原因：</a:t>
            </a:r>
            <a:r>
              <a:rPr lang="en-US" altLang="zh-CN" sz="1200" b="1" i="1" dirty="0" smtClean="0"/>
              <a:t>1</a:t>
            </a:r>
            <a:r>
              <a:rPr lang="zh-CN" altLang="en-US" sz="1200" b="1" i="1" dirty="0" smtClean="0"/>
              <a:t>）处理帧的乱序到达；</a:t>
            </a:r>
            <a:r>
              <a:rPr lang="en-US" altLang="zh-CN" sz="1200" b="1" i="1" dirty="0" smtClean="0"/>
              <a:t>2</a:t>
            </a:r>
            <a:r>
              <a:rPr lang="zh-CN" altLang="en-US" sz="1200" b="1" i="1" dirty="0" smtClean="0"/>
              <a:t>）处理帧到达的速度过快，上层协议来不及读取处理。接收窗口也主要是两个指针，一个</a:t>
            </a:r>
            <a:r>
              <a:rPr lang="en-US" altLang="zh-CN" sz="1200" b="1" i="1" dirty="0" smtClean="0"/>
              <a:t>LFR</a:t>
            </a:r>
            <a:r>
              <a:rPr lang="zh-CN" altLang="en-US" sz="1200" b="1" i="1" dirty="0" smtClean="0"/>
              <a:t>，即按序正确接收的帧的最大序列号，该序列号及之前的帧均已被上层协议处理。</a:t>
            </a:r>
            <a:r>
              <a:rPr lang="en-US" altLang="zh-CN" sz="1200" b="1" i="1" dirty="0" smtClean="0"/>
              <a:t>LAF</a:t>
            </a:r>
            <a:r>
              <a:rPr lang="zh-CN" altLang="en-US" sz="1200" b="1" i="1" dirty="0" smtClean="0"/>
              <a:t>是可接收帧的最大序列号。当正确收到从接收窗口最左边（</a:t>
            </a:r>
            <a:r>
              <a:rPr lang="en-US" altLang="zh-CN" sz="1200" b="1" i="1" dirty="0" smtClean="0"/>
              <a:t>LFR+1</a:t>
            </a:r>
            <a:r>
              <a:rPr lang="zh-CN" altLang="en-US" sz="1200" b="1" i="1" dirty="0" smtClean="0"/>
              <a:t>）并且序列号连续的帧时（这些帧被上层协议读取处理），这些帧被从接收窗口删除，</a:t>
            </a:r>
            <a:r>
              <a:rPr lang="en-US" altLang="zh-CN" sz="1200" b="1" i="1" dirty="0" smtClean="0"/>
              <a:t>LFR</a:t>
            </a:r>
            <a:r>
              <a:rPr lang="zh-CN" altLang="en-US" sz="1200" b="1" i="1" dirty="0" smtClean="0"/>
              <a:t>和</a:t>
            </a:r>
            <a:r>
              <a:rPr lang="en-US" altLang="zh-CN" sz="1200" b="1" i="1" dirty="0" smtClean="0"/>
              <a:t>LAF</a:t>
            </a:r>
            <a:r>
              <a:rPr lang="zh-CN" altLang="en-US" sz="1200" b="1" i="1" dirty="0" smtClean="0"/>
              <a:t>向前移动，接收方发送确认。</a:t>
            </a:r>
            <a:endParaRPr lang="en-US" altLang="zh-CN" sz="1200" b="1" i="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b="1" i="1" dirty="0" smtClean="0"/>
              <a:t>一般来说，接收方的接收能力就是接收方当前可用的接收缓存的大小，可用缓存指还没有存放帧的缓存，考虑流量控制时，发送窗口的大小不能超过这个值，也就说发送方已发送和可发送的未确认帧的数量不能超过当前可用接收缓存的大小。</a:t>
            </a:r>
          </a:p>
          <a:p>
            <a:endParaRPr lang="zh-CN" altLang="en-US" dirty="0"/>
          </a:p>
        </p:txBody>
      </p:sp>
      <p:sp>
        <p:nvSpPr>
          <p:cNvPr id="4" name="灯片编号占位符 3"/>
          <p:cNvSpPr>
            <a:spLocks noGrp="1"/>
          </p:cNvSpPr>
          <p:nvPr>
            <p:ph type="sldNum" sz="quarter" idx="10"/>
          </p:nvPr>
        </p:nvSpPr>
        <p:spPr/>
        <p:txBody>
          <a:bodyPr/>
          <a:lstStyle/>
          <a:p>
            <a:fld id="{52E3EDAA-B78E-4341-964F-9CB8A28AB8DF}" type="slidenum">
              <a:rPr lang="en-US" altLang="zh-CN" smtClean="0"/>
              <a:pPr/>
              <a:t>36</a:t>
            </a:fld>
            <a:endParaRPr lang="en-US" altLang="zh-CN"/>
          </a:p>
        </p:txBody>
      </p:sp>
    </p:spTree>
    <p:extLst>
      <p:ext uri="{BB962C8B-B14F-4D97-AF65-F5344CB8AC3E}">
        <p14:creationId xmlns:p14="http://schemas.microsoft.com/office/powerpoint/2010/main" val="2493329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发送方和接收方的编号为发送和接收帧的序列号</a:t>
            </a:r>
          </a:p>
        </p:txBody>
      </p:sp>
      <p:sp>
        <p:nvSpPr>
          <p:cNvPr id="4" name="灯片编号占位符 3"/>
          <p:cNvSpPr>
            <a:spLocks noGrp="1"/>
          </p:cNvSpPr>
          <p:nvPr>
            <p:ph type="sldNum" sz="quarter" idx="10"/>
          </p:nvPr>
        </p:nvSpPr>
        <p:spPr/>
        <p:txBody>
          <a:bodyPr/>
          <a:lstStyle/>
          <a:p>
            <a:fld id="{52E3EDAA-B78E-4341-964F-9CB8A28AB8DF}" type="slidenum">
              <a:rPr lang="en-US" altLang="zh-CN" smtClean="0"/>
              <a:pPr/>
              <a:t>38</a:t>
            </a:fld>
            <a:endParaRPr lang="en-US" altLang="zh-CN"/>
          </a:p>
        </p:txBody>
      </p:sp>
    </p:spTree>
    <p:extLst>
      <p:ext uri="{BB962C8B-B14F-4D97-AF65-F5344CB8AC3E}">
        <p14:creationId xmlns:p14="http://schemas.microsoft.com/office/powerpoint/2010/main" val="891654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从上面例子可以看出，接收方最多往前移的最大值等于发送窗口大小，因此，不重叠的条件为</a:t>
            </a:r>
            <a:r>
              <a:rPr lang="en-US" altLang="zh-CN" dirty="0"/>
              <a:t>SWS+RWS&lt;=2</a:t>
            </a:r>
            <a:r>
              <a:rPr lang="en-US" altLang="zh-CN" baseline="30000" dirty="0"/>
              <a:t>n</a:t>
            </a:r>
            <a:endParaRPr lang="zh-CN" altLang="en-US" baseline="30000" dirty="0"/>
          </a:p>
        </p:txBody>
      </p:sp>
      <p:sp>
        <p:nvSpPr>
          <p:cNvPr id="4" name="灯片编号占位符 3"/>
          <p:cNvSpPr>
            <a:spLocks noGrp="1"/>
          </p:cNvSpPr>
          <p:nvPr>
            <p:ph type="sldNum" sz="quarter" idx="10"/>
          </p:nvPr>
        </p:nvSpPr>
        <p:spPr/>
        <p:txBody>
          <a:bodyPr/>
          <a:lstStyle/>
          <a:p>
            <a:fld id="{52E3EDAA-B78E-4341-964F-9CB8A28AB8DF}" type="slidenum">
              <a:rPr lang="en-US" altLang="zh-CN" smtClean="0"/>
              <a:pPr/>
              <a:t>44</a:t>
            </a:fld>
            <a:endParaRPr lang="en-US" altLang="zh-CN"/>
          </a:p>
        </p:txBody>
      </p:sp>
    </p:spTree>
    <p:extLst>
      <p:ext uri="{BB962C8B-B14F-4D97-AF65-F5344CB8AC3E}">
        <p14:creationId xmlns:p14="http://schemas.microsoft.com/office/powerpoint/2010/main" val="1004607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HDLC</a:t>
            </a:r>
            <a:r>
              <a:rPr lang="zh-CN" altLang="en-US" dirty="0"/>
              <a:t>：窗口机制，确认超时重传，序列号</a:t>
            </a:r>
            <a:endParaRPr lang="en-US" altLang="zh-CN" dirty="0"/>
          </a:p>
          <a:p>
            <a:r>
              <a:rPr lang="en-US" altLang="zh-CN" dirty="0"/>
              <a:t>PPP</a:t>
            </a:r>
            <a:r>
              <a:rPr lang="zh-CN" altLang="en-US" dirty="0"/>
              <a:t>：一般使用无确认无连接服务，不使用窗口机制，无序列号</a:t>
            </a:r>
          </a:p>
        </p:txBody>
      </p:sp>
      <p:sp>
        <p:nvSpPr>
          <p:cNvPr id="4" name="灯片编号占位符 3"/>
          <p:cNvSpPr>
            <a:spLocks noGrp="1"/>
          </p:cNvSpPr>
          <p:nvPr>
            <p:ph type="sldNum" sz="quarter" idx="10"/>
          </p:nvPr>
        </p:nvSpPr>
        <p:spPr/>
        <p:txBody>
          <a:bodyPr/>
          <a:lstStyle/>
          <a:p>
            <a:fld id="{52E3EDAA-B78E-4341-964F-9CB8A28AB8DF}" type="slidenum">
              <a:rPr lang="en-US" altLang="zh-CN" smtClean="0"/>
              <a:pPr/>
              <a:t>45</a:t>
            </a:fld>
            <a:endParaRPr lang="en-US" altLang="zh-CN"/>
          </a:p>
        </p:txBody>
      </p:sp>
    </p:spTree>
    <p:extLst>
      <p:ext uri="{BB962C8B-B14F-4D97-AF65-F5344CB8AC3E}">
        <p14:creationId xmlns:p14="http://schemas.microsoft.com/office/powerpoint/2010/main" val="36763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2E3EDAA-B78E-4341-964F-9CB8A28AB8DF}" type="slidenum">
              <a:rPr lang="en-US" altLang="zh-CN" smtClean="0"/>
              <a:pPr/>
              <a:t>52</a:t>
            </a:fld>
            <a:endParaRPr lang="en-US" altLang="zh-CN"/>
          </a:p>
        </p:txBody>
      </p:sp>
    </p:spTree>
    <p:extLst>
      <p:ext uri="{BB962C8B-B14F-4D97-AF65-F5344CB8AC3E}">
        <p14:creationId xmlns:p14="http://schemas.microsoft.com/office/powerpoint/2010/main" val="2613994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链路层协议运行在位于同一条链路的节点之间</a:t>
            </a:r>
          </a:p>
        </p:txBody>
      </p:sp>
      <p:sp>
        <p:nvSpPr>
          <p:cNvPr id="4" name="灯片编号占位符 3"/>
          <p:cNvSpPr>
            <a:spLocks noGrp="1"/>
          </p:cNvSpPr>
          <p:nvPr>
            <p:ph type="sldNum" sz="quarter" idx="10"/>
          </p:nvPr>
        </p:nvSpPr>
        <p:spPr/>
        <p:txBody>
          <a:bodyPr/>
          <a:lstStyle/>
          <a:p>
            <a:fld id="{52E3EDAA-B78E-4341-964F-9CB8A28AB8DF}" type="slidenum">
              <a:rPr lang="en-US" altLang="zh-CN" smtClean="0"/>
              <a:pPr/>
              <a:t>6</a:t>
            </a:fld>
            <a:endParaRPr lang="en-US" altLang="zh-CN"/>
          </a:p>
        </p:txBody>
      </p:sp>
    </p:spTree>
    <p:extLst>
      <p:ext uri="{BB962C8B-B14F-4D97-AF65-F5344CB8AC3E}">
        <p14:creationId xmlns:p14="http://schemas.microsoft.com/office/powerpoint/2010/main" val="691054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CDF958C1-9C8E-4CDA-812E-305F53079334}" type="slidenum">
              <a:rPr lang="en-US" altLang="zh-CN">
                <a:latin typeface="Arial" panose="020B0604020202020204" pitchFamily="34" charset="0"/>
              </a:rPr>
              <a:pPr eaLnBrk="1" hangingPunct="1"/>
              <a:t>7</a:t>
            </a:fld>
            <a:endParaRPr lang="en-US" altLang="zh-CN">
              <a:latin typeface="Arial" panose="020B0604020202020204" pitchFamily="3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dirty="0">
                <a:latin typeface="Arial" panose="020B0604020202020204" pitchFamily="34" charset="0"/>
              </a:rPr>
              <a:t>连接建立：初始化各种变量和定时器，记录哪些帧已被收到，哪些还没有，分配缓存区；连接拆除：释放资源</a:t>
            </a:r>
          </a:p>
        </p:txBody>
      </p:sp>
    </p:spTree>
    <p:extLst>
      <p:ext uri="{BB962C8B-B14F-4D97-AF65-F5344CB8AC3E}">
        <p14:creationId xmlns:p14="http://schemas.microsoft.com/office/powerpoint/2010/main" val="3742150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几乎不使用</a:t>
            </a:r>
          </a:p>
        </p:txBody>
      </p:sp>
      <p:sp>
        <p:nvSpPr>
          <p:cNvPr id="4" name="灯片编号占位符 3"/>
          <p:cNvSpPr>
            <a:spLocks noGrp="1"/>
          </p:cNvSpPr>
          <p:nvPr>
            <p:ph type="sldNum" sz="quarter" idx="10"/>
          </p:nvPr>
        </p:nvSpPr>
        <p:spPr/>
        <p:txBody>
          <a:bodyPr/>
          <a:lstStyle/>
          <a:p>
            <a:fld id="{52E3EDAA-B78E-4341-964F-9CB8A28AB8DF}" type="slidenum">
              <a:rPr lang="en-US" altLang="zh-CN" smtClean="0"/>
              <a:pPr/>
              <a:t>10</a:t>
            </a:fld>
            <a:endParaRPr lang="en-US" altLang="zh-CN"/>
          </a:p>
        </p:txBody>
      </p:sp>
    </p:spTree>
    <p:extLst>
      <p:ext uri="{BB962C8B-B14F-4D97-AF65-F5344CB8AC3E}">
        <p14:creationId xmlns:p14="http://schemas.microsoft.com/office/powerpoint/2010/main" val="1002075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20FBC0C6-BB5F-45DA-BFD6-4EEA32D06087}" type="slidenum">
              <a:rPr lang="en-US" altLang="zh-CN">
                <a:latin typeface="Arial" panose="020B0604020202020204" pitchFamily="34" charset="0"/>
              </a:rPr>
              <a:pPr eaLnBrk="1" hangingPunct="1"/>
              <a:t>11</a:t>
            </a:fld>
            <a:endParaRPr lang="en-US" altLang="zh-CN">
              <a:latin typeface="Arial" panose="020B0604020202020204"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dirty="0">
                <a:latin typeface="Arial" panose="020B0604020202020204" pitchFamily="34" charset="0"/>
              </a:rPr>
              <a:t>这里假定每个字符长度是</a:t>
            </a:r>
            <a:r>
              <a:rPr lang="en-US" altLang="zh-CN" dirty="0">
                <a:latin typeface="Arial" panose="020B0604020202020204" pitchFamily="34" charset="0"/>
              </a:rPr>
              <a:t>8</a:t>
            </a:r>
            <a:r>
              <a:rPr lang="zh-CN" altLang="en-US" dirty="0">
                <a:latin typeface="Arial" panose="020B0604020202020204" pitchFamily="34" charset="0"/>
              </a:rPr>
              <a:t>比特，但实际上并不一定所有字符都使用</a:t>
            </a:r>
            <a:r>
              <a:rPr lang="en-US" altLang="zh-CN" dirty="0">
                <a:latin typeface="Arial" panose="020B0604020202020204" pitchFamily="34" charset="0"/>
              </a:rPr>
              <a:t>8</a:t>
            </a:r>
            <a:r>
              <a:rPr lang="zh-CN" altLang="en-US" dirty="0">
                <a:latin typeface="Arial" panose="020B0604020202020204" pitchFamily="34" charset="0"/>
              </a:rPr>
              <a:t>比特编码，例如</a:t>
            </a:r>
            <a:r>
              <a:rPr lang="en-US" altLang="zh-CN" dirty="0">
                <a:latin typeface="Arial" panose="020B0604020202020204" pitchFamily="34" charset="0"/>
              </a:rPr>
              <a:t>UNICODE</a:t>
            </a:r>
            <a:r>
              <a:rPr lang="zh-CN" altLang="en-US" dirty="0">
                <a:latin typeface="Arial" panose="020B0604020202020204" pitchFamily="34" charset="0"/>
              </a:rPr>
              <a:t>使用</a:t>
            </a:r>
            <a:r>
              <a:rPr lang="en-US" altLang="zh-CN" dirty="0">
                <a:latin typeface="Arial" panose="020B0604020202020204" pitchFamily="34" charset="0"/>
              </a:rPr>
              <a:t>12</a:t>
            </a:r>
            <a:r>
              <a:rPr lang="zh-CN" altLang="en-US" dirty="0">
                <a:latin typeface="Arial" panose="020B0604020202020204" pitchFamily="34" charset="0"/>
              </a:rPr>
              <a:t>比特。两个连续的标志字节代表了一帧的结束和下一帧的开始</a:t>
            </a:r>
          </a:p>
        </p:txBody>
      </p:sp>
    </p:spTree>
    <p:extLst>
      <p:ext uri="{BB962C8B-B14F-4D97-AF65-F5344CB8AC3E}">
        <p14:creationId xmlns:p14="http://schemas.microsoft.com/office/powerpoint/2010/main" val="3378064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61632C25-BF6A-4120-B550-F83BF5402415}" type="slidenum">
              <a:rPr lang="en-US" altLang="zh-CN">
                <a:latin typeface="Arial" panose="020B0604020202020204" pitchFamily="34" charset="0"/>
              </a:rPr>
              <a:pPr eaLnBrk="1" hangingPunct="1"/>
              <a:t>12</a:t>
            </a:fld>
            <a:endParaRPr lang="en-US" altLang="zh-CN">
              <a:latin typeface="Arial" panose="020B0604020202020204"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dirty="0">
                <a:latin typeface="Arial" panose="020B0604020202020204" pitchFamily="34" charset="0"/>
              </a:rPr>
              <a:t>包含任意长度的比特，每个字符的比特长度也任意</a:t>
            </a:r>
          </a:p>
        </p:txBody>
      </p:sp>
    </p:spTree>
    <p:extLst>
      <p:ext uri="{BB962C8B-B14F-4D97-AF65-F5344CB8AC3E}">
        <p14:creationId xmlns:p14="http://schemas.microsoft.com/office/powerpoint/2010/main" val="1118927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好处：不需要填充</a:t>
            </a:r>
          </a:p>
        </p:txBody>
      </p:sp>
      <p:sp>
        <p:nvSpPr>
          <p:cNvPr id="4" name="灯片编号占位符 3"/>
          <p:cNvSpPr>
            <a:spLocks noGrp="1"/>
          </p:cNvSpPr>
          <p:nvPr>
            <p:ph type="sldNum" sz="quarter" idx="10"/>
          </p:nvPr>
        </p:nvSpPr>
        <p:spPr/>
        <p:txBody>
          <a:bodyPr/>
          <a:lstStyle/>
          <a:p>
            <a:fld id="{52E3EDAA-B78E-4341-964F-9CB8A28AB8DF}" type="slidenum">
              <a:rPr lang="en-US" altLang="zh-CN" smtClean="0"/>
              <a:pPr/>
              <a:t>13</a:t>
            </a:fld>
            <a:endParaRPr lang="en-US" altLang="zh-CN"/>
          </a:p>
        </p:txBody>
      </p:sp>
    </p:spTree>
    <p:extLst>
      <p:ext uri="{BB962C8B-B14F-4D97-AF65-F5344CB8AC3E}">
        <p14:creationId xmlns:p14="http://schemas.microsoft.com/office/powerpoint/2010/main" val="2780762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对于可靠性较高的链路，只需要进行检错就可以了，如果发现错误，重发。但是对于可靠性不高的链路，检测到错误后的重发可能导致错误，并且后面的重发都有可能这样，因此，需要纠错</a:t>
            </a:r>
          </a:p>
        </p:txBody>
      </p:sp>
      <p:sp>
        <p:nvSpPr>
          <p:cNvPr id="4" name="灯片编号占位符 3"/>
          <p:cNvSpPr>
            <a:spLocks noGrp="1"/>
          </p:cNvSpPr>
          <p:nvPr>
            <p:ph type="sldNum" sz="quarter" idx="10"/>
          </p:nvPr>
        </p:nvSpPr>
        <p:spPr/>
        <p:txBody>
          <a:bodyPr/>
          <a:lstStyle/>
          <a:p>
            <a:fld id="{52E3EDAA-B78E-4341-964F-9CB8A28AB8DF}" type="slidenum">
              <a:rPr lang="en-US" altLang="zh-CN" smtClean="0"/>
              <a:pPr/>
              <a:t>14</a:t>
            </a:fld>
            <a:endParaRPr lang="en-US" altLang="zh-CN"/>
          </a:p>
        </p:txBody>
      </p:sp>
    </p:spTree>
    <p:extLst>
      <p:ext uri="{BB962C8B-B14F-4D97-AF65-F5344CB8AC3E}">
        <p14:creationId xmlns:p14="http://schemas.microsoft.com/office/powerpoint/2010/main" val="1196572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a:ln/>
        </p:spPr>
      </p:sp>
      <p:sp>
        <p:nvSpPr>
          <p:cNvPr id="6758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Arial" panose="020B0604020202020204" pitchFamily="34" charset="0"/>
              </a:rPr>
              <a:t>LAR: Last Ack Received, LFS: Last Frame sent</a:t>
            </a:r>
            <a:endParaRPr lang="zh-CN" altLang="en-US">
              <a:latin typeface="Arial" panose="020B0604020202020204" pitchFamily="34" charset="0"/>
            </a:endParaRPr>
          </a:p>
        </p:txBody>
      </p:sp>
      <p:sp>
        <p:nvSpPr>
          <p:cNvPr id="6758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F1455847-EE00-4118-B1C2-0C8EDAB19D15}" type="slidenum">
              <a:rPr lang="en-US" altLang="zh-CN">
                <a:latin typeface="Arial" panose="020B0604020202020204" pitchFamily="34" charset="0"/>
              </a:rPr>
              <a:pPr eaLnBrk="1" hangingPunct="1"/>
              <a:t>15</a:t>
            </a:fld>
            <a:endParaRPr lang="en-US" altLang="zh-CN">
              <a:latin typeface="Arial" panose="020B0604020202020204" pitchFamily="34" charset="0"/>
            </a:endParaRPr>
          </a:p>
        </p:txBody>
      </p:sp>
    </p:spTree>
    <p:extLst>
      <p:ext uri="{BB962C8B-B14F-4D97-AF65-F5344CB8AC3E}">
        <p14:creationId xmlns:p14="http://schemas.microsoft.com/office/powerpoint/2010/main" val="2793423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zh-CN" alt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zh-CN" alt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zh-CN" altLang="en-US"/>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zh-CN" alt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zh-CN" altLang="en-US"/>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zh-CN" alt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zh-CN" altLang="en-US"/>
            </a:p>
          </p:txBody>
        </p:sp>
      </p:grpSp>
      <p:sp>
        <p:nvSpPr>
          <p:cNvPr id="15372" name="Rectangle 12"/>
          <p:cNvSpPr>
            <a:spLocks noGrp="1" noChangeArrowheads="1"/>
          </p:cNvSpPr>
          <p:nvPr>
            <p:ph type="ctrTitle"/>
          </p:nvPr>
        </p:nvSpPr>
        <p:spPr>
          <a:xfrm>
            <a:off x="990600" y="1676400"/>
            <a:ext cx="7772400" cy="1462088"/>
          </a:xfrm>
        </p:spPr>
        <p:txBody>
          <a:bodyPr/>
          <a:lstStyle>
            <a:lvl1pPr>
              <a:defRPr/>
            </a:lvl1pPr>
          </a:lstStyle>
          <a:p>
            <a:r>
              <a:rPr lang="zh-CN" altLang="en-US"/>
              <a:t>单击此处编辑母版标题样式</a:t>
            </a:r>
          </a:p>
        </p:txBody>
      </p:sp>
      <p:sp>
        <p:nvSpPr>
          <p:cNvPr id="1537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CN" altLang="en-US"/>
              <a:t>单击此处编辑母版副标题样式</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ltLang="zh-CN"/>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zh-CN"/>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fld id="{D10A0A93-E32E-4242-9915-623AB4CC6834}" type="slidenum">
              <a:rPr lang="en-US" altLang="zh-CN"/>
              <a:pPr/>
              <a:t>‹#›</a:t>
            </a:fld>
            <a:endParaRPr lang="en-US" altLang="zh-CN"/>
          </a:p>
        </p:txBody>
      </p:sp>
    </p:spTree>
    <p:extLst>
      <p:ext uri="{BB962C8B-B14F-4D97-AF65-F5344CB8AC3E}">
        <p14:creationId xmlns:p14="http://schemas.microsoft.com/office/powerpoint/2010/main" val="2072046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3C8D0815-763B-443F-B547-CA66AC06B291}" type="slidenum">
              <a:rPr lang="en-US" altLang="zh-CN"/>
              <a:pPr/>
              <a:t>‹#›</a:t>
            </a:fld>
            <a:endParaRPr lang="en-US" altLang="zh-CN"/>
          </a:p>
        </p:txBody>
      </p:sp>
    </p:spTree>
    <p:extLst>
      <p:ext uri="{BB962C8B-B14F-4D97-AF65-F5344CB8AC3E}">
        <p14:creationId xmlns:p14="http://schemas.microsoft.com/office/powerpoint/2010/main" val="3146115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0" y="214313"/>
            <a:ext cx="1951038" cy="59182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0938" y="214313"/>
            <a:ext cx="5700712" cy="59182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996C2080-5358-47FA-AF38-2CED9E1CE93A}" type="slidenum">
              <a:rPr lang="en-US" altLang="zh-CN"/>
              <a:pPr/>
              <a:t>‹#›</a:t>
            </a:fld>
            <a:endParaRPr lang="en-US" altLang="zh-CN"/>
          </a:p>
        </p:txBody>
      </p:sp>
    </p:spTree>
    <p:extLst>
      <p:ext uri="{BB962C8B-B14F-4D97-AF65-F5344CB8AC3E}">
        <p14:creationId xmlns:p14="http://schemas.microsoft.com/office/powerpoint/2010/main" val="802548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479A9E16-47EA-4AC3-9543-56A68D39B27D}" type="slidenum">
              <a:rPr lang="en-US" altLang="zh-CN"/>
              <a:pPr/>
              <a:t>‹#›</a:t>
            </a:fld>
            <a:endParaRPr lang="en-US" altLang="zh-CN"/>
          </a:p>
        </p:txBody>
      </p:sp>
    </p:spTree>
    <p:extLst>
      <p:ext uri="{BB962C8B-B14F-4D97-AF65-F5344CB8AC3E}">
        <p14:creationId xmlns:p14="http://schemas.microsoft.com/office/powerpoint/2010/main" val="3211363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81033770-0DB6-4AD7-9F57-FBD63F27C22E}" type="slidenum">
              <a:rPr lang="en-US" altLang="zh-CN"/>
              <a:pPr/>
              <a:t>‹#›</a:t>
            </a:fld>
            <a:endParaRPr lang="en-US" altLang="zh-CN"/>
          </a:p>
        </p:txBody>
      </p:sp>
    </p:spTree>
    <p:extLst>
      <p:ext uri="{BB962C8B-B14F-4D97-AF65-F5344CB8AC3E}">
        <p14:creationId xmlns:p14="http://schemas.microsoft.com/office/powerpoint/2010/main" val="4177332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455F29D1-303B-44E2-9385-596C7AE74123}" type="slidenum">
              <a:rPr lang="en-US" altLang="zh-CN"/>
              <a:pPr/>
              <a:t>‹#›</a:t>
            </a:fld>
            <a:endParaRPr lang="en-US" altLang="zh-CN"/>
          </a:p>
        </p:txBody>
      </p:sp>
    </p:spTree>
    <p:extLst>
      <p:ext uri="{BB962C8B-B14F-4D97-AF65-F5344CB8AC3E}">
        <p14:creationId xmlns:p14="http://schemas.microsoft.com/office/powerpoint/2010/main" val="2120050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3"/>
          <p:cNvSpPr>
            <a:spLocks noGrp="1" noChangeArrowheads="1"/>
          </p:cNvSpPr>
          <p:nvPr>
            <p:ph type="sldNum" sz="quarter" idx="12"/>
          </p:nvPr>
        </p:nvSpPr>
        <p:spPr>
          <a:ln/>
        </p:spPr>
        <p:txBody>
          <a:bodyPr/>
          <a:lstStyle>
            <a:lvl1pPr>
              <a:defRPr/>
            </a:lvl1pPr>
          </a:lstStyle>
          <a:p>
            <a:fld id="{CBD0D919-BC54-443E-87CC-D134894E1B62}" type="slidenum">
              <a:rPr lang="en-US" altLang="zh-CN"/>
              <a:pPr/>
              <a:t>‹#›</a:t>
            </a:fld>
            <a:endParaRPr lang="en-US" altLang="zh-CN"/>
          </a:p>
        </p:txBody>
      </p:sp>
    </p:spTree>
    <p:extLst>
      <p:ext uri="{BB962C8B-B14F-4D97-AF65-F5344CB8AC3E}">
        <p14:creationId xmlns:p14="http://schemas.microsoft.com/office/powerpoint/2010/main" val="1077848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3"/>
          <p:cNvSpPr>
            <a:spLocks noGrp="1" noChangeArrowheads="1"/>
          </p:cNvSpPr>
          <p:nvPr>
            <p:ph type="sldNum" sz="quarter" idx="12"/>
          </p:nvPr>
        </p:nvSpPr>
        <p:spPr>
          <a:ln/>
        </p:spPr>
        <p:txBody>
          <a:bodyPr/>
          <a:lstStyle>
            <a:lvl1pPr>
              <a:defRPr/>
            </a:lvl1pPr>
          </a:lstStyle>
          <a:p>
            <a:fld id="{35C247B9-3BD1-457E-BDFB-F863C55478AD}" type="slidenum">
              <a:rPr lang="en-US" altLang="zh-CN"/>
              <a:pPr/>
              <a:t>‹#›</a:t>
            </a:fld>
            <a:endParaRPr lang="en-US" altLang="zh-CN"/>
          </a:p>
        </p:txBody>
      </p:sp>
    </p:spTree>
    <p:extLst>
      <p:ext uri="{BB962C8B-B14F-4D97-AF65-F5344CB8AC3E}">
        <p14:creationId xmlns:p14="http://schemas.microsoft.com/office/powerpoint/2010/main" val="3480431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3"/>
          <p:cNvSpPr>
            <a:spLocks noGrp="1" noChangeArrowheads="1"/>
          </p:cNvSpPr>
          <p:nvPr>
            <p:ph type="sldNum" sz="quarter" idx="12"/>
          </p:nvPr>
        </p:nvSpPr>
        <p:spPr>
          <a:ln/>
        </p:spPr>
        <p:txBody>
          <a:bodyPr/>
          <a:lstStyle>
            <a:lvl1pPr>
              <a:defRPr/>
            </a:lvl1pPr>
          </a:lstStyle>
          <a:p>
            <a:fld id="{6CD63CF0-6609-4AE8-B1F4-C7E620224F68}" type="slidenum">
              <a:rPr lang="en-US" altLang="zh-CN"/>
              <a:pPr/>
              <a:t>‹#›</a:t>
            </a:fld>
            <a:endParaRPr lang="en-US" altLang="zh-CN"/>
          </a:p>
        </p:txBody>
      </p:sp>
    </p:spTree>
    <p:extLst>
      <p:ext uri="{BB962C8B-B14F-4D97-AF65-F5344CB8AC3E}">
        <p14:creationId xmlns:p14="http://schemas.microsoft.com/office/powerpoint/2010/main" val="3851024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590E08EE-40DA-451E-B3A5-F525850CDE93}" type="slidenum">
              <a:rPr lang="en-US" altLang="zh-CN"/>
              <a:pPr/>
              <a:t>‹#›</a:t>
            </a:fld>
            <a:endParaRPr lang="en-US" altLang="zh-CN"/>
          </a:p>
        </p:txBody>
      </p:sp>
    </p:spTree>
    <p:extLst>
      <p:ext uri="{BB962C8B-B14F-4D97-AF65-F5344CB8AC3E}">
        <p14:creationId xmlns:p14="http://schemas.microsoft.com/office/powerpoint/2010/main" val="1591214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D0B90D66-EFE0-40D6-8ACB-A1AFB95422DC}" type="slidenum">
              <a:rPr lang="en-US" altLang="zh-CN"/>
              <a:pPr/>
              <a:t>‹#›</a:t>
            </a:fld>
            <a:endParaRPr lang="en-US" altLang="zh-CN"/>
          </a:p>
        </p:txBody>
      </p:sp>
    </p:spTree>
    <p:extLst>
      <p:ext uri="{BB962C8B-B14F-4D97-AF65-F5344CB8AC3E}">
        <p14:creationId xmlns:p14="http://schemas.microsoft.com/office/powerpoint/2010/main" val="3567816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zh-CN" altLang="zh-CN" sz="2400"/>
          </a:p>
        </p:txBody>
      </p:sp>
      <p:sp>
        <p:nvSpPr>
          <p:cNvPr id="14339"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zh-CN" altLang="zh-CN" sz="2400"/>
          </a:p>
        </p:txBody>
      </p:sp>
      <p:sp>
        <p:nvSpPr>
          <p:cNvPr id="14340"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zh-CN" altLang="zh-CN" sz="2400"/>
          </a:p>
        </p:txBody>
      </p:sp>
      <p:sp>
        <p:nvSpPr>
          <p:cNvPr id="14341"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zh-CN" altLang="zh-CN" sz="2400"/>
          </a:p>
        </p:txBody>
      </p:sp>
      <p:sp>
        <p:nvSpPr>
          <p:cNvPr id="14342"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zh-CN" altLang="zh-CN" sz="2400"/>
          </a:p>
        </p:txBody>
      </p:sp>
      <p:sp>
        <p:nvSpPr>
          <p:cNvPr id="14343"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zh-CN" altLang="zh-CN" sz="2400"/>
          </a:p>
        </p:txBody>
      </p:sp>
      <p:sp>
        <p:nvSpPr>
          <p:cNvPr id="14344"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zh-CN" altLang="zh-CN" sz="2400"/>
          </a:p>
        </p:txBody>
      </p:sp>
      <p:sp>
        <p:nvSpPr>
          <p:cNvPr id="2057"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a:t>单击此处编辑母版标题样式</a:t>
            </a:r>
          </a:p>
        </p:txBody>
      </p:sp>
      <p:sp>
        <p:nvSpPr>
          <p:cNvPr id="2058"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347"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endParaRPr lang="en-US" altLang="zh-CN"/>
          </a:p>
        </p:txBody>
      </p:sp>
      <p:sp>
        <p:nvSpPr>
          <p:cNvPr id="14348"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US" altLang="zh-CN"/>
          </a:p>
        </p:txBody>
      </p:sp>
      <p:sp>
        <p:nvSpPr>
          <p:cNvPr id="1434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F24F17CA-471B-48F5-AB0C-BF60C78D9FE4}"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776"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oleObject" Target="../embeddings/oleObject1.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18.emf"/><Relationship Id="rId9"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ACC486A5-7B83-41F5-AD0D-A530BB7CBAA1}" type="slidenum">
              <a:rPr lang="en-US" altLang="zh-CN">
                <a:solidFill>
                  <a:schemeClr val="bg2"/>
                </a:solidFill>
              </a:rPr>
              <a:pPr eaLnBrk="1" hangingPunct="1"/>
              <a:t>1</a:t>
            </a:fld>
            <a:endParaRPr lang="en-US" altLang="zh-CN">
              <a:solidFill>
                <a:schemeClr val="bg2"/>
              </a:solidFill>
            </a:endParaRPr>
          </a:p>
        </p:txBody>
      </p:sp>
      <p:sp>
        <p:nvSpPr>
          <p:cNvPr id="4099" name="Rectangle 2"/>
          <p:cNvSpPr>
            <a:spLocks noGrp="1" noChangeArrowheads="1"/>
          </p:cNvSpPr>
          <p:nvPr>
            <p:ph type="ctrTitle"/>
          </p:nvPr>
        </p:nvSpPr>
        <p:spPr/>
        <p:txBody>
          <a:bodyPr/>
          <a:lstStyle/>
          <a:p>
            <a:pPr eaLnBrk="1" hangingPunct="1"/>
            <a:r>
              <a:rPr lang="en-US" altLang="zh-CN"/>
              <a:t>Chapter 3 </a:t>
            </a:r>
            <a:r>
              <a:rPr lang="zh-CN" altLang="en-US"/>
              <a:t>数据链路层</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E2918C7B-933B-4F0B-8DB9-88951B1000A6}" type="slidenum">
              <a:rPr lang="en-US" altLang="zh-CN"/>
              <a:pPr eaLnBrk="1" hangingPunct="1"/>
              <a:t>10</a:t>
            </a:fld>
            <a:endParaRPr lang="en-US" altLang="zh-CN"/>
          </a:p>
        </p:txBody>
      </p:sp>
      <p:sp>
        <p:nvSpPr>
          <p:cNvPr id="11267" name="Rectangle 2"/>
          <p:cNvSpPr>
            <a:spLocks noGrp="1" noChangeArrowheads="1"/>
          </p:cNvSpPr>
          <p:nvPr>
            <p:ph type="title"/>
          </p:nvPr>
        </p:nvSpPr>
        <p:spPr/>
        <p:txBody>
          <a:bodyPr/>
          <a:lstStyle/>
          <a:p>
            <a:pPr eaLnBrk="1" hangingPunct="1"/>
            <a:r>
              <a:rPr lang="zh-CN" altLang="en-US"/>
              <a:t>字符计数法</a:t>
            </a:r>
          </a:p>
        </p:txBody>
      </p:sp>
      <p:sp>
        <p:nvSpPr>
          <p:cNvPr id="11268" name="Rectangle 3"/>
          <p:cNvSpPr>
            <a:spLocks noGrp="1" noChangeArrowheads="1"/>
          </p:cNvSpPr>
          <p:nvPr>
            <p:ph type="body" idx="1"/>
          </p:nvPr>
        </p:nvSpPr>
        <p:spPr>
          <a:xfrm>
            <a:off x="1182688" y="2017713"/>
            <a:ext cx="7772400" cy="1335087"/>
          </a:xfrm>
        </p:spPr>
        <p:txBody>
          <a:bodyPr/>
          <a:lstStyle/>
          <a:p>
            <a:pPr eaLnBrk="1" hangingPunct="1"/>
            <a:r>
              <a:rPr lang="zh-CN" altLang="en-US" b="1"/>
              <a:t>帧的帧头描述帧的长度</a:t>
            </a:r>
          </a:p>
        </p:txBody>
      </p:sp>
      <p:sp>
        <p:nvSpPr>
          <p:cNvPr id="11269" name="Text Box 33"/>
          <p:cNvSpPr txBox="1">
            <a:spLocks noChangeArrowheads="1"/>
          </p:cNvSpPr>
          <p:nvPr/>
        </p:nvSpPr>
        <p:spPr bwMode="auto">
          <a:xfrm>
            <a:off x="323850" y="5876925"/>
            <a:ext cx="7667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400" b="1"/>
              <a:t>缺点：帧头出错不光影响本数据帧，还影响后续的帧</a:t>
            </a:r>
          </a:p>
        </p:txBody>
      </p:sp>
      <p:pic>
        <p:nvPicPr>
          <p:cNvPr id="11270"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08275"/>
            <a:ext cx="9144000"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01A7C51C-C306-4D12-AF57-1231FAC7B504}" type="slidenum">
              <a:rPr lang="en-US" altLang="zh-CN"/>
              <a:pPr eaLnBrk="1" hangingPunct="1"/>
              <a:t>11</a:t>
            </a:fld>
            <a:endParaRPr lang="en-US" altLang="zh-CN"/>
          </a:p>
        </p:txBody>
      </p:sp>
      <p:sp>
        <p:nvSpPr>
          <p:cNvPr id="12291" name="Rectangle 2"/>
          <p:cNvSpPr>
            <a:spLocks noGrp="1" noChangeArrowheads="1"/>
          </p:cNvSpPr>
          <p:nvPr>
            <p:ph type="title"/>
          </p:nvPr>
        </p:nvSpPr>
        <p:spPr/>
        <p:txBody>
          <a:bodyPr/>
          <a:lstStyle/>
          <a:p>
            <a:pPr eaLnBrk="1" hangingPunct="1"/>
            <a:r>
              <a:rPr lang="zh-CN" altLang="en-US" b="1"/>
              <a:t>含字节填充的分界符法</a:t>
            </a:r>
          </a:p>
        </p:txBody>
      </p:sp>
      <p:sp>
        <p:nvSpPr>
          <p:cNvPr id="12292" name="Rectangle 3"/>
          <p:cNvSpPr>
            <a:spLocks noGrp="1" noChangeArrowheads="1"/>
          </p:cNvSpPr>
          <p:nvPr>
            <p:ph type="body" idx="1"/>
          </p:nvPr>
        </p:nvSpPr>
        <p:spPr>
          <a:xfrm>
            <a:off x="1182688" y="2017713"/>
            <a:ext cx="7772400" cy="690562"/>
          </a:xfrm>
        </p:spPr>
        <p:txBody>
          <a:bodyPr/>
          <a:lstStyle/>
          <a:p>
            <a:pPr eaLnBrk="1" hangingPunct="1">
              <a:lnSpc>
                <a:spcPct val="90000"/>
              </a:lnSpc>
            </a:pPr>
            <a:r>
              <a:rPr lang="zh-CN" altLang="en-US" sz="2400" b="1"/>
              <a:t>帧起始和结束用特殊字节标志，称为标志字节</a:t>
            </a:r>
            <a:r>
              <a:rPr lang="en-US" altLang="zh-CN" sz="2400" b="1"/>
              <a:t>(Flag</a:t>
            </a:r>
            <a:r>
              <a:rPr lang="zh-CN" altLang="en-US" sz="2400" b="1"/>
              <a:t>）</a:t>
            </a:r>
          </a:p>
        </p:txBody>
      </p:sp>
      <p:sp>
        <p:nvSpPr>
          <p:cNvPr id="12293" name="Text Box 4"/>
          <p:cNvSpPr txBox="1">
            <a:spLocks noChangeArrowheads="1"/>
          </p:cNvSpPr>
          <p:nvPr/>
        </p:nvSpPr>
        <p:spPr bwMode="auto">
          <a:xfrm>
            <a:off x="684213" y="2492375"/>
            <a:ext cx="8424862" cy="7016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b="1"/>
              <a:t>若发送方数据链路层发送的数据中有标志字节，则在它前面插入转义字节（</a:t>
            </a:r>
            <a:r>
              <a:rPr lang="en-US" altLang="zh-CN" sz="2000" b="1"/>
              <a:t>ESC</a:t>
            </a:r>
            <a:r>
              <a:rPr lang="zh-CN" altLang="en-US" sz="2000" b="1"/>
              <a:t>），接收方的数据链路层将数据递交个网络层之前删除转义字节</a:t>
            </a:r>
          </a:p>
        </p:txBody>
      </p:sp>
      <p:pic>
        <p:nvPicPr>
          <p:cNvPr id="122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13100"/>
            <a:ext cx="8964613"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4CBCEE6B-9510-403F-9A13-1BF48E83722A}" type="slidenum">
              <a:rPr lang="en-US" altLang="zh-CN"/>
              <a:pPr eaLnBrk="1" hangingPunct="1"/>
              <a:t>12</a:t>
            </a:fld>
            <a:endParaRPr lang="en-US" altLang="zh-CN"/>
          </a:p>
        </p:txBody>
      </p:sp>
      <p:sp>
        <p:nvSpPr>
          <p:cNvPr id="13315" name="Rectangle 2"/>
          <p:cNvSpPr>
            <a:spLocks noGrp="1" noChangeArrowheads="1"/>
          </p:cNvSpPr>
          <p:nvPr>
            <p:ph type="title"/>
          </p:nvPr>
        </p:nvSpPr>
        <p:spPr/>
        <p:txBody>
          <a:bodyPr/>
          <a:lstStyle/>
          <a:p>
            <a:pPr eaLnBrk="1" hangingPunct="1"/>
            <a:r>
              <a:rPr lang="zh-CN" altLang="en-US" b="1"/>
              <a:t>含位填充的分界标志法</a:t>
            </a:r>
          </a:p>
        </p:txBody>
      </p:sp>
      <p:sp>
        <p:nvSpPr>
          <p:cNvPr id="13316" name="Rectangle 3"/>
          <p:cNvSpPr>
            <a:spLocks noGrp="1" noChangeArrowheads="1"/>
          </p:cNvSpPr>
          <p:nvPr>
            <p:ph type="body" idx="1"/>
          </p:nvPr>
        </p:nvSpPr>
        <p:spPr>
          <a:xfrm>
            <a:off x="1182688" y="2017713"/>
            <a:ext cx="7772400" cy="763587"/>
          </a:xfrm>
        </p:spPr>
        <p:txBody>
          <a:bodyPr/>
          <a:lstStyle/>
          <a:p>
            <a:pPr eaLnBrk="1" hangingPunct="1"/>
            <a:r>
              <a:rPr lang="zh-CN" altLang="en-US" sz="2800" b="1"/>
              <a:t>帧起始和结束为特殊的位模式</a:t>
            </a:r>
            <a:r>
              <a:rPr lang="en-US" altLang="zh-CN" sz="2800" b="1"/>
              <a:t>: 01111110</a:t>
            </a:r>
          </a:p>
        </p:txBody>
      </p:sp>
      <p:sp>
        <p:nvSpPr>
          <p:cNvPr id="13317" name="Text Box 4"/>
          <p:cNvSpPr txBox="1">
            <a:spLocks noChangeArrowheads="1"/>
          </p:cNvSpPr>
          <p:nvPr/>
        </p:nvSpPr>
        <p:spPr bwMode="auto">
          <a:xfrm>
            <a:off x="323850" y="2565400"/>
            <a:ext cx="8424863" cy="7016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b="1"/>
              <a:t>若发送方数据链路层发送的数据中有</a:t>
            </a:r>
            <a:r>
              <a:rPr lang="en-US" altLang="zh-CN" sz="2000" b="1"/>
              <a:t>5</a:t>
            </a:r>
            <a:r>
              <a:rPr lang="zh-CN" altLang="en-US" sz="2000" b="1"/>
              <a:t>个连续的比特</a:t>
            </a:r>
            <a:r>
              <a:rPr lang="en-US" altLang="zh-CN" sz="2000" b="1"/>
              <a:t>1</a:t>
            </a:r>
            <a:r>
              <a:rPr lang="zh-CN" altLang="en-US" sz="2000" b="1"/>
              <a:t>时，则在输出比特流中填充一个比特</a:t>
            </a:r>
            <a:r>
              <a:rPr lang="en-US" altLang="zh-CN" sz="2000" b="1"/>
              <a:t>0</a:t>
            </a:r>
          </a:p>
        </p:txBody>
      </p:sp>
      <p:pic>
        <p:nvPicPr>
          <p:cNvPr id="133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357563"/>
            <a:ext cx="8893175"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 Box 6"/>
          <p:cNvSpPr txBox="1">
            <a:spLocks noChangeArrowheads="1"/>
          </p:cNvSpPr>
          <p:nvPr/>
        </p:nvSpPr>
        <p:spPr bwMode="auto">
          <a:xfrm>
            <a:off x="179388" y="3357563"/>
            <a:ext cx="12969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t>原始数据</a:t>
            </a:r>
          </a:p>
        </p:txBody>
      </p:sp>
      <p:sp>
        <p:nvSpPr>
          <p:cNvPr id="13320" name="Text Box 7"/>
          <p:cNvSpPr txBox="1">
            <a:spLocks noChangeArrowheads="1"/>
          </p:cNvSpPr>
          <p:nvPr/>
        </p:nvSpPr>
        <p:spPr bwMode="auto">
          <a:xfrm>
            <a:off x="107950" y="4357688"/>
            <a:ext cx="16557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t>填充后的数据</a:t>
            </a:r>
          </a:p>
        </p:txBody>
      </p:sp>
      <p:sp>
        <p:nvSpPr>
          <p:cNvPr id="13321" name="Text Box 8"/>
          <p:cNvSpPr txBox="1">
            <a:spLocks noChangeArrowheads="1"/>
          </p:cNvSpPr>
          <p:nvPr/>
        </p:nvSpPr>
        <p:spPr bwMode="auto">
          <a:xfrm>
            <a:off x="107950" y="6157913"/>
            <a:ext cx="3527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t>删除填充后接收方数据数据</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207818BB-2029-4822-9536-317846C7DF46}" type="slidenum">
              <a:rPr lang="en-US" altLang="zh-CN"/>
              <a:pPr eaLnBrk="1" hangingPunct="1"/>
              <a:t>13</a:t>
            </a:fld>
            <a:endParaRPr lang="en-US" altLang="zh-CN"/>
          </a:p>
        </p:txBody>
      </p:sp>
      <p:sp>
        <p:nvSpPr>
          <p:cNvPr id="14339" name="Rectangle 2"/>
          <p:cNvSpPr>
            <a:spLocks noGrp="1" noChangeArrowheads="1"/>
          </p:cNvSpPr>
          <p:nvPr>
            <p:ph type="title"/>
          </p:nvPr>
        </p:nvSpPr>
        <p:spPr/>
        <p:txBody>
          <a:bodyPr/>
          <a:lstStyle/>
          <a:p>
            <a:pPr eaLnBrk="1" hangingPunct="1"/>
            <a:r>
              <a:rPr lang="zh-CN" altLang="en-US" b="1"/>
              <a:t>物理层编码违例法</a:t>
            </a:r>
          </a:p>
        </p:txBody>
      </p:sp>
      <p:sp>
        <p:nvSpPr>
          <p:cNvPr id="14340" name="Rectangle 3"/>
          <p:cNvSpPr>
            <a:spLocks noGrp="1" noChangeArrowheads="1"/>
          </p:cNvSpPr>
          <p:nvPr>
            <p:ph type="body" idx="1"/>
          </p:nvPr>
        </p:nvSpPr>
        <p:spPr>
          <a:xfrm>
            <a:off x="1182688" y="2017713"/>
            <a:ext cx="7772400" cy="1195387"/>
          </a:xfrm>
        </p:spPr>
        <p:txBody>
          <a:bodyPr>
            <a:normAutofit fontScale="92500"/>
          </a:bodyPr>
          <a:lstStyle/>
          <a:p>
            <a:pPr eaLnBrk="1" hangingPunct="1"/>
            <a:r>
              <a:rPr lang="zh-CN" altLang="en-US" b="1" dirty="0"/>
              <a:t>使用没有用来表示数据比特的物理层比特（即信号形式）来作为帧的起始和结束</a:t>
            </a:r>
          </a:p>
        </p:txBody>
      </p:sp>
      <p:sp>
        <p:nvSpPr>
          <p:cNvPr id="14341" name="Text Box 4"/>
          <p:cNvSpPr txBox="1">
            <a:spLocks noChangeArrowheads="1"/>
          </p:cNvSpPr>
          <p:nvPr/>
        </p:nvSpPr>
        <p:spPr bwMode="auto">
          <a:xfrm>
            <a:off x="179388" y="3068960"/>
            <a:ext cx="8964612" cy="9461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800" b="1" dirty="0"/>
              <a:t>例如在物理层编码中，用        表示</a:t>
            </a:r>
            <a:r>
              <a:rPr lang="en-US" altLang="zh-CN" sz="2800" b="1" dirty="0"/>
              <a:t>1</a:t>
            </a:r>
            <a:r>
              <a:rPr lang="zh-CN" altLang="en-US" sz="2800" b="1" dirty="0"/>
              <a:t>，用          表示</a:t>
            </a:r>
            <a:r>
              <a:rPr lang="en-US" altLang="zh-CN" sz="2800" b="1" dirty="0"/>
              <a:t>0</a:t>
            </a:r>
            <a:r>
              <a:rPr lang="zh-CN" altLang="en-US" sz="2800" b="1" dirty="0"/>
              <a:t>，则可用           、       作为起始和结束标志</a:t>
            </a:r>
          </a:p>
        </p:txBody>
      </p:sp>
      <p:grpSp>
        <p:nvGrpSpPr>
          <p:cNvPr id="14342" name="Group 9"/>
          <p:cNvGrpSpPr>
            <a:grpSpLocks/>
          </p:cNvGrpSpPr>
          <p:nvPr/>
        </p:nvGrpSpPr>
        <p:grpSpPr bwMode="auto">
          <a:xfrm>
            <a:off x="6786578" y="3214686"/>
            <a:ext cx="792162" cy="304800"/>
            <a:chOff x="2562" y="3249"/>
            <a:chExt cx="499" cy="192"/>
          </a:xfrm>
        </p:grpSpPr>
        <p:sp>
          <p:nvSpPr>
            <p:cNvPr id="14351" name="Line 6"/>
            <p:cNvSpPr>
              <a:spLocks noChangeShapeType="1"/>
            </p:cNvSpPr>
            <p:nvPr/>
          </p:nvSpPr>
          <p:spPr bwMode="auto">
            <a:xfrm>
              <a:off x="2562" y="3441"/>
              <a:ext cx="24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52" name="Line 7"/>
            <p:cNvSpPr>
              <a:spLocks noChangeShapeType="1"/>
            </p:cNvSpPr>
            <p:nvPr/>
          </p:nvSpPr>
          <p:spPr bwMode="auto">
            <a:xfrm flipV="1">
              <a:off x="2804" y="3249"/>
              <a:ext cx="0"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53" name="Line 8"/>
            <p:cNvSpPr>
              <a:spLocks noChangeShapeType="1"/>
            </p:cNvSpPr>
            <p:nvPr/>
          </p:nvSpPr>
          <p:spPr bwMode="auto">
            <a:xfrm>
              <a:off x="2804" y="3249"/>
              <a:ext cx="25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4343" name="Group 20"/>
          <p:cNvGrpSpPr>
            <a:grpSpLocks/>
          </p:cNvGrpSpPr>
          <p:nvPr/>
        </p:nvGrpSpPr>
        <p:grpSpPr bwMode="auto">
          <a:xfrm>
            <a:off x="4286248" y="3214686"/>
            <a:ext cx="785818" cy="357190"/>
            <a:chOff x="2744" y="3612"/>
            <a:chExt cx="544" cy="192"/>
          </a:xfrm>
        </p:grpSpPr>
        <p:sp>
          <p:nvSpPr>
            <p:cNvPr id="14348" name="Line 11"/>
            <p:cNvSpPr>
              <a:spLocks noChangeShapeType="1"/>
            </p:cNvSpPr>
            <p:nvPr/>
          </p:nvSpPr>
          <p:spPr bwMode="auto">
            <a:xfrm>
              <a:off x="2744" y="3612"/>
              <a:ext cx="24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49" name="Line 12"/>
            <p:cNvSpPr>
              <a:spLocks noChangeShapeType="1"/>
            </p:cNvSpPr>
            <p:nvPr/>
          </p:nvSpPr>
          <p:spPr bwMode="auto">
            <a:xfrm flipV="1">
              <a:off x="2986" y="3612"/>
              <a:ext cx="0"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50" name="Line 13"/>
            <p:cNvSpPr>
              <a:spLocks noChangeShapeType="1"/>
            </p:cNvSpPr>
            <p:nvPr/>
          </p:nvSpPr>
          <p:spPr bwMode="auto">
            <a:xfrm>
              <a:off x="3000" y="3793"/>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4344" name="Line 14"/>
          <p:cNvSpPr>
            <a:spLocks noChangeShapeType="1"/>
          </p:cNvSpPr>
          <p:nvPr/>
        </p:nvSpPr>
        <p:spPr bwMode="auto">
          <a:xfrm>
            <a:off x="1644650" y="3645222"/>
            <a:ext cx="3841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45" name="Line 16"/>
          <p:cNvSpPr>
            <a:spLocks noChangeShapeType="1"/>
          </p:cNvSpPr>
          <p:nvPr/>
        </p:nvSpPr>
        <p:spPr bwMode="auto">
          <a:xfrm>
            <a:off x="2003425" y="3645222"/>
            <a:ext cx="4079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46" name="Line 21"/>
          <p:cNvSpPr>
            <a:spLocks noChangeShapeType="1"/>
          </p:cNvSpPr>
          <p:nvPr/>
        </p:nvSpPr>
        <p:spPr bwMode="auto">
          <a:xfrm>
            <a:off x="2771775" y="3861122"/>
            <a:ext cx="3841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47" name="Line 22"/>
          <p:cNvSpPr>
            <a:spLocks noChangeShapeType="1"/>
          </p:cNvSpPr>
          <p:nvPr/>
        </p:nvSpPr>
        <p:spPr bwMode="auto">
          <a:xfrm>
            <a:off x="3130550" y="3861122"/>
            <a:ext cx="4079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2" name="图片 1"/>
          <p:cNvPicPr>
            <a:picLocks noChangeAspect="1"/>
          </p:cNvPicPr>
          <p:nvPr/>
        </p:nvPicPr>
        <p:blipFill>
          <a:blip r:embed="rId3"/>
          <a:stretch>
            <a:fillRect/>
          </a:stretch>
        </p:blipFill>
        <p:spPr>
          <a:xfrm>
            <a:off x="202464" y="4077345"/>
            <a:ext cx="8906040" cy="276486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7FC597E6-7BCC-4D3D-9B99-5FB672DC2CFB}" type="slidenum">
              <a:rPr lang="en-US" altLang="zh-CN"/>
              <a:pPr eaLnBrk="1" hangingPunct="1"/>
              <a:t>14</a:t>
            </a:fld>
            <a:endParaRPr lang="en-US" altLang="zh-CN"/>
          </a:p>
        </p:txBody>
      </p:sp>
      <p:sp>
        <p:nvSpPr>
          <p:cNvPr id="15363" name="Rectangle 2"/>
          <p:cNvSpPr>
            <a:spLocks noGrp="1" noChangeArrowheads="1"/>
          </p:cNvSpPr>
          <p:nvPr>
            <p:ph type="title"/>
          </p:nvPr>
        </p:nvSpPr>
        <p:spPr/>
        <p:txBody>
          <a:bodyPr/>
          <a:lstStyle/>
          <a:p>
            <a:pPr eaLnBrk="1" hangingPunct="1"/>
            <a:r>
              <a:rPr lang="en-US" altLang="zh-CN"/>
              <a:t>3.1.3</a:t>
            </a:r>
            <a:r>
              <a:rPr lang="zh-CN" altLang="en-US"/>
              <a:t>差错控制</a:t>
            </a:r>
          </a:p>
        </p:txBody>
      </p:sp>
      <p:sp>
        <p:nvSpPr>
          <p:cNvPr id="47107" name="Rectangle 3"/>
          <p:cNvSpPr>
            <a:spLocks noGrp="1" noChangeArrowheads="1"/>
          </p:cNvSpPr>
          <p:nvPr>
            <p:ph type="body" idx="1"/>
          </p:nvPr>
        </p:nvSpPr>
        <p:spPr>
          <a:xfrm>
            <a:off x="17183" y="4892676"/>
            <a:ext cx="8964612" cy="1681163"/>
          </a:xfrm>
        </p:spPr>
        <p:txBody>
          <a:bodyPr/>
          <a:lstStyle/>
          <a:p>
            <a:pPr eaLnBrk="1" hangingPunct="1">
              <a:lnSpc>
                <a:spcPct val="80000"/>
              </a:lnSpc>
            </a:pPr>
            <a:r>
              <a:rPr lang="zh-CN" altLang="en-US" sz="2400" b="1" dirty="0"/>
              <a:t>对于</a:t>
            </a:r>
            <a:r>
              <a:rPr lang="en-US" altLang="zh-CN" sz="2400" b="1" dirty="0"/>
              <a:t>ARQ</a:t>
            </a:r>
            <a:r>
              <a:rPr lang="zh-CN" altLang="en-US" sz="2400" b="1" dirty="0"/>
              <a:t>和</a:t>
            </a:r>
            <a:r>
              <a:rPr lang="en-US" altLang="zh-CN" sz="2400" b="1" dirty="0"/>
              <a:t>HEC</a:t>
            </a:r>
            <a:r>
              <a:rPr lang="zh-CN" altLang="en-US" sz="2400" b="1" dirty="0"/>
              <a:t>，如果发送的数据丢失，那么接收方是不可能进行确认的，怎么办呢？</a:t>
            </a:r>
          </a:p>
          <a:p>
            <a:pPr lvl="1" eaLnBrk="1" hangingPunct="1">
              <a:lnSpc>
                <a:spcPct val="80000"/>
              </a:lnSpc>
            </a:pPr>
            <a:r>
              <a:rPr lang="zh-CN" altLang="en-US" sz="2000" b="1" dirty="0"/>
              <a:t>在发送方引入定时器，进行</a:t>
            </a:r>
            <a:r>
              <a:rPr lang="zh-CN" altLang="en-US" sz="2000" b="1" dirty="0">
                <a:solidFill>
                  <a:schemeClr val="hlink"/>
                </a:solidFill>
              </a:rPr>
              <a:t>超时重发</a:t>
            </a:r>
            <a:endParaRPr lang="zh-CN" altLang="en-US" sz="2000" b="1" dirty="0"/>
          </a:p>
          <a:p>
            <a:pPr lvl="1" eaLnBrk="1" hangingPunct="1">
              <a:lnSpc>
                <a:spcPct val="80000"/>
              </a:lnSpc>
            </a:pPr>
            <a:r>
              <a:rPr lang="zh-CN" altLang="en-US" sz="2000" b="1" dirty="0"/>
              <a:t>为了避免相同的帧收到多次，需要对帧</a:t>
            </a:r>
            <a:r>
              <a:rPr lang="zh-CN" altLang="en-US" sz="2000" b="1" dirty="0">
                <a:solidFill>
                  <a:schemeClr val="hlink"/>
                </a:solidFill>
              </a:rPr>
              <a:t>进行编号</a:t>
            </a:r>
            <a:endParaRPr lang="en-US" altLang="zh-CN" sz="2000" b="1" dirty="0">
              <a:solidFill>
                <a:schemeClr val="hlink"/>
              </a:solidFill>
            </a:endParaRPr>
          </a:p>
          <a:p>
            <a:pPr lvl="1" eaLnBrk="1" hangingPunct="1">
              <a:lnSpc>
                <a:spcPct val="80000"/>
              </a:lnSpc>
            </a:pPr>
            <a:r>
              <a:rPr lang="zh-CN" altLang="en-US" sz="2000" b="1" dirty="0"/>
              <a:t>由于帧重发，需要处理帧乱序接收，所以帧编号一般为</a:t>
            </a:r>
            <a:r>
              <a:rPr lang="zh-CN" altLang="en-US" sz="2000" b="1" dirty="0">
                <a:solidFill>
                  <a:schemeClr val="hlink"/>
                </a:solidFill>
              </a:rPr>
              <a:t>序列号</a:t>
            </a:r>
          </a:p>
        </p:txBody>
      </p:sp>
      <p:sp>
        <p:nvSpPr>
          <p:cNvPr id="15365" name="Rectangle 4"/>
          <p:cNvSpPr>
            <a:spLocks noChangeArrowheads="1"/>
          </p:cNvSpPr>
          <p:nvPr/>
        </p:nvSpPr>
        <p:spPr bwMode="auto">
          <a:xfrm>
            <a:off x="1549400" y="1844675"/>
            <a:ext cx="863600" cy="4318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dirty="0"/>
              <a:t>发</a:t>
            </a:r>
          </a:p>
        </p:txBody>
      </p:sp>
      <p:sp>
        <p:nvSpPr>
          <p:cNvPr id="15366" name="Rectangle 5"/>
          <p:cNvSpPr>
            <a:spLocks noChangeArrowheads="1"/>
          </p:cNvSpPr>
          <p:nvPr/>
        </p:nvSpPr>
        <p:spPr bwMode="auto">
          <a:xfrm>
            <a:off x="1620838" y="3860800"/>
            <a:ext cx="936625" cy="360363"/>
          </a:xfrm>
          <a:prstGeom prst="rect">
            <a:avLst/>
          </a:prstGeom>
          <a:solidFill>
            <a:srgbClr val="FFCC99"/>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t>收</a:t>
            </a:r>
          </a:p>
        </p:txBody>
      </p:sp>
      <p:sp>
        <p:nvSpPr>
          <p:cNvPr id="15367" name="Line 6"/>
          <p:cNvSpPr>
            <a:spLocks noChangeShapeType="1"/>
          </p:cNvSpPr>
          <p:nvPr/>
        </p:nvSpPr>
        <p:spPr bwMode="auto">
          <a:xfrm>
            <a:off x="1836738" y="2276475"/>
            <a:ext cx="0" cy="1441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5368" name="Line 7"/>
          <p:cNvSpPr>
            <a:spLocks noChangeShapeType="1"/>
          </p:cNvSpPr>
          <p:nvPr/>
        </p:nvSpPr>
        <p:spPr bwMode="auto">
          <a:xfrm flipV="1">
            <a:off x="2268538" y="2276475"/>
            <a:ext cx="0" cy="13684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5369" name="Rectangle 9"/>
          <p:cNvSpPr>
            <a:spLocks noChangeArrowheads="1"/>
          </p:cNvSpPr>
          <p:nvPr/>
        </p:nvSpPr>
        <p:spPr bwMode="auto">
          <a:xfrm>
            <a:off x="1116013" y="2708275"/>
            <a:ext cx="8651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b="1"/>
              <a:t>能发现错误的冗余信息</a:t>
            </a:r>
            <a:endParaRPr lang="zh-CN" altLang="en-US"/>
          </a:p>
        </p:txBody>
      </p:sp>
      <p:sp>
        <p:nvSpPr>
          <p:cNvPr id="15370" name="Rectangle 10"/>
          <p:cNvSpPr>
            <a:spLocks noChangeArrowheads="1"/>
          </p:cNvSpPr>
          <p:nvPr/>
        </p:nvSpPr>
        <p:spPr bwMode="auto">
          <a:xfrm>
            <a:off x="2197100" y="2852738"/>
            <a:ext cx="644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t>确认</a:t>
            </a:r>
          </a:p>
        </p:txBody>
      </p:sp>
      <p:sp>
        <p:nvSpPr>
          <p:cNvPr id="15371" name="Text Box 11"/>
          <p:cNvSpPr txBox="1">
            <a:spLocks noChangeArrowheads="1"/>
          </p:cNvSpPr>
          <p:nvPr/>
        </p:nvSpPr>
        <p:spPr bwMode="auto">
          <a:xfrm>
            <a:off x="971550" y="4227513"/>
            <a:ext cx="20145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t>检错重发（</a:t>
            </a:r>
            <a:r>
              <a:rPr lang="en-US" altLang="zh-CN" b="1"/>
              <a:t>ARQ</a:t>
            </a:r>
            <a:r>
              <a:rPr lang="zh-CN" altLang="en-US" b="1"/>
              <a:t>）</a:t>
            </a:r>
          </a:p>
        </p:txBody>
      </p:sp>
      <p:sp>
        <p:nvSpPr>
          <p:cNvPr id="15372" name="Rectangle 12"/>
          <p:cNvSpPr>
            <a:spLocks noChangeArrowheads="1"/>
          </p:cNvSpPr>
          <p:nvPr/>
        </p:nvSpPr>
        <p:spPr bwMode="auto">
          <a:xfrm>
            <a:off x="4356100" y="1844675"/>
            <a:ext cx="863600" cy="4318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t>发</a:t>
            </a:r>
          </a:p>
        </p:txBody>
      </p:sp>
      <p:sp>
        <p:nvSpPr>
          <p:cNvPr id="15373" name="Rectangle 13"/>
          <p:cNvSpPr>
            <a:spLocks noChangeArrowheads="1"/>
          </p:cNvSpPr>
          <p:nvPr/>
        </p:nvSpPr>
        <p:spPr bwMode="auto">
          <a:xfrm>
            <a:off x="4427538" y="3860800"/>
            <a:ext cx="936625" cy="360363"/>
          </a:xfrm>
          <a:prstGeom prst="rect">
            <a:avLst/>
          </a:prstGeom>
          <a:solidFill>
            <a:srgbClr val="FFCC99"/>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t>收</a:t>
            </a:r>
          </a:p>
        </p:txBody>
      </p:sp>
      <p:sp>
        <p:nvSpPr>
          <p:cNvPr id="15374" name="Line 14"/>
          <p:cNvSpPr>
            <a:spLocks noChangeShapeType="1"/>
          </p:cNvSpPr>
          <p:nvPr/>
        </p:nvSpPr>
        <p:spPr bwMode="auto">
          <a:xfrm>
            <a:off x="4856163" y="2347913"/>
            <a:ext cx="0" cy="1441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5375" name="Rectangle 16"/>
          <p:cNvSpPr>
            <a:spLocks noChangeArrowheads="1"/>
          </p:cNvSpPr>
          <p:nvPr/>
        </p:nvSpPr>
        <p:spPr bwMode="auto">
          <a:xfrm>
            <a:off x="4135438" y="2779713"/>
            <a:ext cx="8651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b="1"/>
              <a:t>能纠正错误的冗余信息</a:t>
            </a:r>
            <a:endParaRPr lang="zh-CN" altLang="en-US"/>
          </a:p>
        </p:txBody>
      </p:sp>
      <p:sp>
        <p:nvSpPr>
          <p:cNvPr id="15376" name="Text Box 18"/>
          <p:cNvSpPr txBox="1">
            <a:spLocks noChangeArrowheads="1"/>
          </p:cNvSpPr>
          <p:nvPr/>
        </p:nvSpPr>
        <p:spPr bwMode="auto">
          <a:xfrm>
            <a:off x="3924300" y="4227513"/>
            <a:ext cx="21605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t>前向纠错（</a:t>
            </a:r>
            <a:r>
              <a:rPr lang="en-US" altLang="zh-CN" b="1"/>
              <a:t>FEC</a:t>
            </a:r>
            <a:r>
              <a:rPr lang="zh-CN" altLang="en-US" b="1"/>
              <a:t>）</a:t>
            </a:r>
          </a:p>
        </p:txBody>
      </p:sp>
      <p:sp>
        <p:nvSpPr>
          <p:cNvPr id="15377" name="Rectangle 19"/>
          <p:cNvSpPr>
            <a:spLocks noChangeArrowheads="1"/>
          </p:cNvSpPr>
          <p:nvPr/>
        </p:nvSpPr>
        <p:spPr bwMode="auto">
          <a:xfrm>
            <a:off x="7096125" y="1844675"/>
            <a:ext cx="863600" cy="4318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t>发</a:t>
            </a:r>
          </a:p>
        </p:txBody>
      </p:sp>
      <p:sp>
        <p:nvSpPr>
          <p:cNvPr id="15378" name="Rectangle 20"/>
          <p:cNvSpPr>
            <a:spLocks noChangeArrowheads="1"/>
          </p:cNvSpPr>
          <p:nvPr/>
        </p:nvSpPr>
        <p:spPr bwMode="auto">
          <a:xfrm>
            <a:off x="7167563" y="3860800"/>
            <a:ext cx="936625" cy="360363"/>
          </a:xfrm>
          <a:prstGeom prst="rect">
            <a:avLst/>
          </a:prstGeom>
          <a:solidFill>
            <a:srgbClr val="FFCC99"/>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t>收</a:t>
            </a:r>
          </a:p>
        </p:txBody>
      </p:sp>
      <p:sp>
        <p:nvSpPr>
          <p:cNvPr id="15379" name="Line 21"/>
          <p:cNvSpPr>
            <a:spLocks noChangeShapeType="1"/>
          </p:cNvSpPr>
          <p:nvPr/>
        </p:nvSpPr>
        <p:spPr bwMode="auto">
          <a:xfrm>
            <a:off x="7383463" y="2276475"/>
            <a:ext cx="0" cy="1441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5380" name="Line 22"/>
          <p:cNvSpPr>
            <a:spLocks noChangeShapeType="1"/>
          </p:cNvSpPr>
          <p:nvPr/>
        </p:nvSpPr>
        <p:spPr bwMode="auto">
          <a:xfrm flipV="1">
            <a:off x="7815263" y="2276475"/>
            <a:ext cx="0" cy="13684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5381" name="Rectangle 23"/>
          <p:cNvSpPr>
            <a:spLocks noChangeArrowheads="1"/>
          </p:cNvSpPr>
          <p:nvPr/>
        </p:nvSpPr>
        <p:spPr bwMode="auto">
          <a:xfrm>
            <a:off x="6511925" y="2781300"/>
            <a:ext cx="939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b="1"/>
              <a:t>能发现和纠正错误的冗余信息</a:t>
            </a:r>
            <a:endParaRPr lang="zh-CN" altLang="en-US"/>
          </a:p>
        </p:txBody>
      </p:sp>
      <p:sp>
        <p:nvSpPr>
          <p:cNvPr id="15382" name="Rectangle 24"/>
          <p:cNvSpPr>
            <a:spLocks noChangeArrowheads="1"/>
          </p:cNvSpPr>
          <p:nvPr/>
        </p:nvSpPr>
        <p:spPr bwMode="auto">
          <a:xfrm>
            <a:off x="7743825" y="2852738"/>
            <a:ext cx="644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t>确认</a:t>
            </a:r>
          </a:p>
        </p:txBody>
      </p:sp>
      <p:sp>
        <p:nvSpPr>
          <p:cNvPr id="15383" name="Text Box 25"/>
          <p:cNvSpPr txBox="1">
            <a:spLocks noChangeArrowheads="1"/>
          </p:cNvSpPr>
          <p:nvPr/>
        </p:nvSpPr>
        <p:spPr bwMode="auto">
          <a:xfrm>
            <a:off x="6516688" y="4227513"/>
            <a:ext cx="2447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b="1"/>
              <a:t>混合纠错检错（</a:t>
            </a:r>
            <a:r>
              <a:rPr lang="en-US" altLang="zh-CN" b="1"/>
              <a:t>HEC</a:t>
            </a:r>
            <a:r>
              <a:rPr lang="zh-CN" altLang="en-US" b="1"/>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strips(downRight)">
                                      <p:cBhvr>
                                        <p:cTn id="7" dur="500"/>
                                        <p:tgtEl>
                                          <p:spTgt spid="471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strips(downRight)">
                                      <p:cBhvr>
                                        <p:cTn id="12" dur="500"/>
                                        <p:tgtEl>
                                          <p:spTgt spid="47107">
                                            <p:txEl>
                                              <p:pRg st="1" end="1"/>
                                            </p:txEl>
                                          </p:spTgt>
                                        </p:tgtEl>
                                      </p:cBhvr>
                                    </p:animEffect>
                                  </p:childTnLst>
                                </p:cTn>
                              </p:par>
                              <p:par>
                                <p:cTn id="13" presetID="18" presetClass="entr" presetSubtype="6" fill="hold" nodeType="withEffect">
                                  <p:stCondLst>
                                    <p:cond delay="0"/>
                                  </p:stCondLst>
                                  <p:childTnLst>
                                    <p:set>
                                      <p:cBhvr>
                                        <p:cTn id="14" dur="1" fill="hold">
                                          <p:stCondLst>
                                            <p:cond delay="0"/>
                                          </p:stCondLst>
                                        </p:cTn>
                                        <p:tgtEl>
                                          <p:spTgt spid="47107">
                                            <p:txEl>
                                              <p:pRg st="2" end="2"/>
                                            </p:txEl>
                                          </p:spTgt>
                                        </p:tgtEl>
                                        <p:attrNameLst>
                                          <p:attrName>style.visibility</p:attrName>
                                        </p:attrNameLst>
                                      </p:cBhvr>
                                      <p:to>
                                        <p:strVal val="visible"/>
                                      </p:to>
                                    </p:set>
                                    <p:animEffect transition="in" filter="strips(downRight)">
                                      <p:cBhvr>
                                        <p:cTn id="15" dur="500"/>
                                        <p:tgtEl>
                                          <p:spTgt spid="47107">
                                            <p:txEl>
                                              <p:pRg st="2" end="2"/>
                                            </p:txEl>
                                          </p:spTgt>
                                        </p:tgtEl>
                                      </p:cBhvr>
                                    </p:animEffect>
                                  </p:childTnLst>
                                </p:cTn>
                              </p:par>
                              <p:par>
                                <p:cTn id="16" presetID="18" presetClass="entr" presetSubtype="6" fill="hold" nodeType="withEffect">
                                  <p:stCondLst>
                                    <p:cond delay="0"/>
                                  </p:stCondLst>
                                  <p:childTnLst>
                                    <p:set>
                                      <p:cBhvr>
                                        <p:cTn id="17" dur="1" fill="hold">
                                          <p:stCondLst>
                                            <p:cond delay="0"/>
                                          </p:stCondLst>
                                        </p:cTn>
                                        <p:tgtEl>
                                          <p:spTgt spid="47107">
                                            <p:txEl>
                                              <p:pRg st="3" end="3"/>
                                            </p:txEl>
                                          </p:spTgt>
                                        </p:tgtEl>
                                        <p:attrNameLst>
                                          <p:attrName>style.visibility</p:attrName>
                                        </p:attrNameLst>
                                      </p:cBhvr>
                                      <p:to>
                                        <p:strVal val="visible"/>
                                      </p:to>
                                    </p:set>
                                    <p:animEffect transition="in" filter="strips(downRight)">
                                      <p:cBhvr>
                                        <p:cTn id="18" dur="500"/>
                                        <p:tgtEl>
                                          <p:spTgt spid="471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835A1030-D540-4E26-9131-ED2DEC419FF4}" type="slidenum">
              <a:rPr lang="en-US" altLang="zh-CN"/>
              <a:pPr eaLnBrk="1" hangingPunct="1"/>
              <a:t>15</a:t>
            </a:fld>
            <a:endParaRPr lang="en-US" altLang="zh-CN"/>
          </a:p>
        </p:txBody>
      </p:sp>
      <p:sp>
        <p:nvSpPr>
          <p:cNvPr id="16387" name="Rectangle 2"/>
          <p:cNvSpPr>
            <a:spLocks noGrp="1" noChangeArrowheads="1"/>
          </p:cNvSpPr>
          <p:nvPr>
            <p:ph type="title"/>
          </p:nvPr>
        </p:nvSpPr>
        <p:spPr/>
        <p:txBody>
          <a:bodyPr/>
          <a:lstStyle/>
          <a:p>
            <a:pPr eaLnBrk="1" hangingPunct="1"/>
            <a:r>
              <a:rPr lang="en-US" altLang="zh-CN"/>
              <a:t>3.1.4</a:t>
            </a:r>
            <a:r>
              <a:rPr lang="zh-CN" altLang="en-US"/>
              <a:t>流量控制</a:t>
            </a:r>
          </a:p>
        </p:txBody>
      </p:sp>
      <p:sp>
        <p:nvSpPr>
          <p:cNvPr id="16388" name="Rectangle 3"/>
          <p:cNvSpPr>
            <a:spLocks noGrp="1" noChangeArrowheads="1"/>
          </p:cNvSpPr>
          <p:nvPr>
            <p:ph type="body" idx="1"/>
          </p:nvPr>
        </p:nvSpPr>
        <p:spPr>
          <a:xfrm>
            <a:off x="107950" y="2017713"/>
            <a:ext cx="8955088" cy="4579937"/>
          </a:xfrm>
        </p:spPr>
        <p:txBody>
          <a:bodyPr/>
          <a:lstStyle/>
          <a:p>
            <a:pPr eaLnBrk="1" hangingPunct="1"/>
            <a:r>
              <a:rPr lang="zh-CN" altLang="en-US" sz="2800" b="1" dirty="0"/>
              <a:t>流量控制：避免一个快速的发送方淹没慢速的接收方</a:t>
            </a:r>
          </a:p>
          <a:p>
            <a:pPr eaLnBrk="1" hangingPunct="1"/>
            <a:r>
              <a:rPr lang="zh-CN" altLang="en-US" sz="2800" b="1" dirty="0"/>
              <a:t>基于反馈的流量控制</a:t>
            </a:r>
          </a:p>
          <a:p>
            <a:pPr lvl="1" eaLnBrk="1" hangingPunct="1"/>
            <a:r>
              <a:rPr lang="zh-CN" altLang="en-US" sz="2400" b="1" dirty="0"/>
              <a:t>接收方通过反馈告诉发送方能够发送多少数据，发送方常用窗口机制来控制发送速率</a:t>
            </a:r>
          </a:p>
          <a:p>
            <a:pPr lvl="1" eaLnBrk="1" hangingPunct="1"/>
            <a:endParaRPr lang="zh-CN" altLang="en-US" sz="2400" b="1" dirty="0"/>
          </a:p>
          <a:p>
            <a:pPr lvl="1" eaLnBrk="1" hangingPunct="1"/>
            <a:endParaRPr lang="zh-CN" altLang="en-US" sz="2400" b="1" dirty="0"/>
          </a:p>
          <a:p>
            <a:pPr lvl="1" eaLnBrk="1" hangingPunct="1"/>
            <a:endParaRPr lang="zh-CN" altLang="en-US" sz="2400" b="1" dirty="0"/>
          </a:p>
          <a:p>
            <a:pPr eaLnBrk="1" hangingPunct="1"/>
            <a:r>
              <a:rPr lang="zh-CN" altLang="en-US" sz="2800" b="1" dirty="0"/>
              <a:t>基于速率的流量控制</a:t>
            </a:r>
          </a:p>
          <a:p>
            <a:pPr lvl="1" eaLnBrk="1" hangingPunct="1"/>
            <a:r>
              <a:rPr lang="zh-CN" altLang="en-US" sz="2400" b="1" dirty="0"/>
              <a:t>无反馈，通过协议内置机制控制发送方发送速率</a:t>
            </a:r>
          </a:p>
        </p:txBody>
      </p:sp>
      <p:sp>
        <p:nvSpPr>
          <p:cNvPr id="16389" name="Text Box 21"/>
          <p:cNvSpPr txBox="1">
            <a:spLocks noChangeArrowheads="1"/>
          </p:cNvSpPr>
          <p:nvPr/>
        </p:nvSpPr>
        <p:spPr bwMode="auto">
          <a:xfrm>
            <a:off x="3381376" y="4341620"/>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dirty="0"/>
              <a:t>发送方</a:t>
            </a:r>
          </a:p>
        </p:txBody>
      </p:sp>
      <p:sp>
        <p:nvSpPr>
          <p:cNvPr id="16390" name="Rectangle 22"/>
          <p:cNvSpPr>
            <a:spLocks noChangeArrowheads="1"/>
          </p:cNvSpPr>
          <p:nvPr/>
        </p:nvSpPr>
        <p:spPr bwMode="auto">
          <a:xfrm>
            <a:off x="4427538" y="4299645"/>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dirty="0"/>
              <a:t>2</a:t>
            </a:r>
            <a:endParaRPr lang="zh-CN" altLang="en-US" dirty="0"/>
          </a:p>
        </p:txBody>
      </p:sp>
      <p:sp>
        <p:nvSpPr>
          <p:cNvPr id="16391" name="Rectangle 23"/>
          <p:cNvSpPr>
            <a:spLocks noChangeArrowheads="1"/>
          </p:cNvSpPr>
          <p:nvPr/>
        </p:nvSpPr>
        <p:spPr bwMode="auto">
          <a:xfrm>
            <a:off x="4714875" y="4299645"/>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dirty="0"/>
              <a:t>3</a:t>
            </a:r>
            <a:endParaRPr lang="zh-CN" altLang="en-US" dirty="0"/>
          </a:p>
        </p:txBody>
      </p:sp>
      <p:sp>
        <p:nvSpPr>
          <p:cNvPr id="16392" name="Rectangle 24"/>
          <p:cNvSpPr>
            <a:spLocks noChangeArrowheads="1"/>
          </p:cNvSpPr>
          <p:nvPr/>
        </p:nvSpPr>
        <p:spPr bwMode="auto">
          <a:xfrm>
            <a:off x="5003800" y="4299645"/>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b="1" dirty="0">
                <a:solidFill>
                  <a:srgbClr val="FF0000"/>
                </a:solidFill>
              </a:rPr>
              <a:t>4</a:t>
            </a:r>
            <a:endParaRPr lang="zh-CN" altLang="en-US" b="1" dirty="0">
              <a:solidFill>
                <a:srgbClr val="FF0000"/>
              </a:solidFill>
            </a:endParaRPr>
          </a:p>
        </p:txBody>
      </p:sp>
      <p:sp>
        <p:nvSpPr>
          <p:cNvPr id="16393" name="Rectangle 25"/>
          <p:cNvSpPr>
            <a:spLocks noChangeArrowheads="1"/>
          </p:cNvSpPr>
          <p:nvPr/>
        </p:nvSpPr>
        <p:spPr bwMode="auto">
          <a:xfrm>
            <a:off x="5291138" y="4299645"/>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dirty="0"/>
              <a:t>5</a:t>
            </a:r>
            <a:endParaRPr lang="zh-CN" altLang="en-US" dirty="0"/>
          </a:p>
        </p:txBody>
      </p:sp>
      <p:sp>
        <p:nvSpPr>
          <p:cNvPr id="16394" name="Rectangle 26"/>
          <p:cNvSpPr>
            <a:spLocks noChangeArrowheads="1"/>
          </p:cNvSpPr>
          <p:nvPr/>
        </p:nvSpPr>
        <p:spPr bwMode="auto">
          <a:xfrm>
            <a:off x="5580063" y="4299645"/>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dirty="0"/>
              <a:t>6</a:t>
            </a:r>
            <a:endParaRPr lang="zh-CN" altLang="en-US" dirty="0"/>
          </a:p>
        </p:txBody>
      </p:sp>
      <p:sp>
        <p:nvSpPr>
          <p:cNvPr id="16395" name="Rectangle 27"/>
          <p:cNvSpPr>
            <a:spLocks noChangeArrowheads="1"/>
          </p:cNvSpPr>
          <p:nvPr/>
        </p:nvSpPr>
        <p:spPr bwMode="auto">
          <a:xfrm>
            <a:off x="5867400" y="4299645"/>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dirty="0"/>
              <a:t>7</a:t>
            </a:r>
            <a:endParaRPr lang="zh-CN" altLang="en-US" dirty="0"/>
          </a:p>
        </p:txBody>
      </p:sp>
      <p:sp>
        <p:nvSpPr>
          <p:cNvPr id="16396" name="Rectangle 28"/>
          <p:cNvSpPr>
            <a:spLocks noChangeArrowheads="1"/>
          </p:cNvSpPr>
          <p:nvPr/>
        </p:nvSpPr>
        <p:spPr bwMode="auto">
          <a:xfrm>
            <a:off x="6156325" y="4299645"/>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dirty="0"/>
              <a:t>8</a:t>
            </a:r>
            <a:endParaRPr lang="zh-CN" altLang="en-US" dirty="0"/>
          </a:p>
        </p:txBody>
      </p:sp>
      <p:sp>
        <p:nvSpPr>
          <p:cNvPr id="16397" name="Rectangle 29"/>
          <p:cNvSpPr>
            <a:spLocks noChangeArrowheads="1"/>
          </p:cNvSpPr>
          <p:nvPr/>
        </p:nvSpPr>
        <p:spPr bwMode="auto">
          <a:xfrm>
            <a:off x="6443663" y="4299645"/>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dirty="0"/>
              <a:t>9</a:t>
            </a:r>
            <a:endParaRPr lang="zh-CN" altLang="en-US" dirty="0"/>
          </a:p>
        </p:txBody>
      </p:sp>
      <p:sp>
        <p:nvSpPr>
          <p:cNvPr id="16398" name="Rectangle 30"/>
          <p:cNvSpPr>
            <a:spLocks noChangeArrowheads="1"/>
          </p:cNvSpPr>
          <p:nvPr/>
        </p:nvSpPr>
        <p:spPr bwMode="auto">
          <a:xfrm>
            <a:off x="6732588" y="4299645"/>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400" dirty="0"/>
              <a:t>10</a:t>
            </a:r>
            <a:endParaRPr lang="zh-CN" altLang="en-US" sz="1400" dirty="0"/>
          </a:p>
        </p:txBody>
      </p:sp>
      <p:sp>
        <p:nvSpPr>
          <p:cNvPr id="16399" name="Rectangle 31"/>
          <p:cNvSpPr>
            <a:spLocks noChangeArrowheads="1"/>
          </p:cNvSpPr>
          <p:nvPr/>
        </p:nvSpPr>
        <p:spPr bwMode="auto">
          <a:xfrm>
            <a:off x="7019925" y="4299645"/>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300" b="1" dirty="0">
                <a:solidFill>
                  <a:srgbClr val="FF0000"/>
                </a:solidFill>
              </a:rPr>
              <a:t>11</a:t>
            </a:r>
            <a:endParaRPr lang="zh-CN" altLang="en-US" sz="1300" b="1" dirty="0">
              <a:solidFill>
                <a:srgbClr val="FF0000"/>
              </a:solidFill>
            </a:endParaRPr>
          </a:p>
        </p:txBody>
      </p:sp>
      <p:sp>
        <p:nvSpPr>
          <p:cNvPr id="16400" name="Rectangle 32"/>
          <p:cNvSpPr>
            <a:spLocks noChangeArrowheads="1"/>
          </p:cNvSpPr>
          <p:nvPr/>
        </p:nvSpPr>
        <p:spPr bwMode="auto">
          <a:xfrm>
            <a:off x="7308850" y="4299645"/>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400" dirty="0"/>
              <a:t>12</a:t>
            </a:r>
            <a:endParaRPr lang="zh-CN" altLang="en-US" sz="1400" dirty="0"/>
          </a:p>
        </p:txBody>
      </p:sp>
      <p:sp>
        <p:nvSpPr>
          <p:cNvPr id="16401" name="Rectangle 33"/>
          <p:cNvSpPr>
            <a:spLocks noChangeArrowheads="1"/>
          </p:cNvSpPr>
          <p:nvPr/>
        </p:nvSpPr>
        <p:spPr bwMode="auto">
          <a:xfrm>
            <a:off x="7596188" y="4299645"/>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400" dirty="0"/>
              <a:t>13</a:t>
            </a:r>
            <a:endParaRPr lang="zh-CN" altLang="en-US" sz="1400" dirty="0"/>
          </a:p>
        </p:txBody>
      </p:sp>
      <p:sp>
        <p:nvSpPr>
          <p:cNvPr id="16402" name="Line 34"/>
          <p:cNvSpPr>
            <a:spLocks noChangeShapeType="1"/>
          </p:cNvSpPr>
          <p:nvPr/>
        </p:nvSpPr>
        <p:spPr bwMode="auto">
          <a:xfrm flipV="1">
            <a:off x="5076825" y="4731445"/>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6403" name="Text Box 35"/>
          <p:cNvSpPr txBox="1">
            <a:spLocks noChangeArrowheads="1"/>
          </p:cNvSpPr>
          <p:nvPr/>
        </p:nvSpPr>
        <p:spPr bwMode="auto">
          <a:xfrm>
            <a:off x="4716463" y="4875907"/>
            <a:ext cx="7191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t>LAR</a:t>
            </a:r>
          </a:p>
        </p:txBody>
      </p:sp>
      <p:sp>
        <p:nvSpPr>
          <p:cNvPr id="16404" name="Line 36"/>
          <p:cNvSpPr>
            <a:spLocks noChangeShapeType="1"/>
          </p:cNvSpPr>
          <p:nvPr/>
        </p:nvSpPr>
        <p:spPr bwMode="auto">
          <a:xfrm flipV="1">
            <a:off x="7165975" y="4731445"/>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6405" name="Text Box 37"/>
          <p:cNvSpPr txBox="1">
            <a:spLocks noChangeArrowheads="1"/>
          </p:cNvSpPr>
          <p:nvPr/>
        </p:nvSpPr>
        <p:spPr bwMode="auto">
          <a:xfrm>
            <a:off x="6877050" y="4875907"/>
            <a:ext cx="719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t>LFS</a:t>
            </a:r>
          </a:p>
        </p:txBody>
      </p:sp>
      <p:sp>
        <p:nvSpPr>
          <p:cNvPr id="16406" name="Line 38"/>
          <p:cNvSpPr>
            <a:spLocks noChangeShapeType="1"/>
          </p:cNvSpPr>
          <p:nvPr/>
        </p:nvSpPr>
        <p:spPr bwMode="auto">
          <a:xfrm flipV="1">
            <a:off x="5435600" y="4083745"/>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407" name="Line 39"/>
          <p:cNvSpPr>
            <a:spLocks noChangeShapeType="1"/>
          </p:cNvSpPr>
          <p:nvPr/>
        </p:nvSpPr>
        <p:spPr bwMode="auto">
          <a:xfrm>
            <a:off x="5435600" y="4083745"/>
            <a:ext cx="17287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408" name="Line 40"/>
          <p:cNvSpPr>
            <a:spLocks noChangeShapeType="1"/>
          </p:cNvSpPr>
          <p:nvPr/>
        </p:nvSpPr>
        <p:spPr bwMode="auto">
          <a:xfrm>
            <a:off x="7164388" y="4083745"/>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409" name="Text Box 41"/>
          <p:cNvSpPr txBox="1">
            <a:spLocks noChangeArrowheads="1"/>
          </p:cNvSpPr>
          <p:nvPr/>
        </p:nvSpPr>
        <p:spPr bwMode="auto">
          <a:xfrm>
            <a:off x="5500694" y="3714752"/>
            <a:ext cx="27035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dirty="0">
                <a:cs typeface="Tahoma" panose="020B0604030504040204" pitchFamily="34" charset="0"/>
              </a:rPr>
              <a:t>≤SWS </a:t>
            </a:r>
            <a:r>
              <a:rPr lang="en-US" altLang="zh-CN" sz="1400" b="1" dirty="0">
                <a:cs typeface="Tahoma" panose="020B0604030504040204" pitchFamily="34" charset="0"/>
              </a:rPr>
              <a:t>(Send Window Size)</a:t>
            </a:r>
          </a:p>
        </p:txBody>
      </p:sp>
      <p:sp>
        <p:nvSpPr>
          <p:cNvPr id="16410" name="TextBox 25"/>
          <p:cNvSpPr txBox="1">
            <a:spLocks noChangeArrowheads="1"/>
          </p:cNvSpPr>
          <p:nvPr/>
        </p:nvSpPr>
        <p:spPr bwMode="auto">
          <a:xfrm>
            <a:off x="4500563" y="5263257"/>
            <a:ext cx="45354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600" dirty="0" err="1"/>
              <a:t>LAR:Last</a:t>
            </a:r>
            <a:r>
              <a:rPr lang="en-US" altLang="zh-CN" sz="1600" dirty="0"/>
              <a:t> </a:t>
            </a:r>
            <a:r>
              <a:rPr lang="en-US" altLang="zh-CN" sz="1600" dirty="0" err="1"/>
              <a:t>Ack</a:t>
            </a:r>
            <a:r>
              <a:rPr lang="en-US" altLang="zh-CN" sz="1600" dirty="0"/>
              <a:t> received       LFS: Last Frame Sent</a:t>
            </a:r>
            <a:endParaRPr lang="zh-CN" altLang="en-US"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CCAFCB22-9E64-4E88-89CD-C0EE798500C1}" type="slidenum">
              <a:rPr lang="en-US" altLang="zh-CN"/>
              <a:pPr eaLnBrk="1" hangingPunct="1"/>
              <a:t>16</a:t>
            </a:fld>
            <a:endParaRPr lang="en-US" altLang="zh-CN"/>
          </a:p>
        </p:txBody>
      </p:sp>
      <p:sp>
        <p:nvSpPr>
          <p:cNvPr id="17411" name="Rectangle 2"/>
          <p:cNvSpPr>
            <a:spLocks noGrp="1" noChangeArrowheads="1"/>
          </p:cNvSpPr>
          <p:nvPr>
            <p:ph type="title"/>
          </p:nvPr>
        </p:nvSpPr>
        <p:spPr/>
        <p:txBody>
          <a:bodyPr/>
          <a:lstStyle/>
          <a:p>
            <a:pPr eaLnBrk="1" hangingPunct="1"/>
            <a:r>
              <a:rPr lang="en-US" altLang="zh-CN"/>
              <a:t>Chapter 3 </a:t>
            </a:r>
            <a:r>
              <a:rPr lang="zh-CN" altLang="en-US"/>
              <a:t>数据链路层</a:t>
            </a:r>
          </a:p>
        </p:txBody>
      </p:sp>
      <p:sp>
        <p:nvSpPr>
          <p:cNvPr id="17412" name="Rectangle 3"/>
          <p:cNvSpPr>
            <a:spLocks noGrp="1" noChangeArrowheads="1"/>
          </p:cNvSpPr>
          <p:nvPr>
            <p:ph type="body" idx="1"/>
          </p:nvPr>
        </p:nvSpPr>
        <p:spPr/>
        <p:txBody>
          <a:bodyPr/>
          <a:lstStyle/>
          <a:p>
            <a:pPr eaLnBrk="1" hangingPunct="1"/>
            <a:r>
              <a:rPr lang="en-US" altLang="zh-CN" dirty="0"/>
              <a:t>3.1</a:t>
            </a:r>
            <a:r>
              <a:rPr lang="zh-CN" altLang="en-US" dirty="0"/>
              <a:t>数据链路层的功能</a:t>
            </a:r>
          </a:p>
          <a:p>
            <a:pPr eaLnBrk="1" hangingPunct="1"/>
            <a:r>
              <a:rPr lang="en-US" altLang="zh-CN" dirty="0">
                <a:solidFill>
                  <a:schemeClr val="hlink"/>
                </a:solidFill>
              </a:rPr>
              <a:t>3.2</a:t>
            </a:r>
            <a:r>
              <a:rPr lang="zh-CN" altLang="en-US" dirty="0">
                <a:solidFill>
                  <a:schemeClr val="hlink"/>
                </a:solidFill>
              </a:rPr>
              <a:t>差错检测与纠正</a:t>
            </a:r>
          </a:p>
          <a:p>
            <a:pPr eaLnBrk="1" hangingPunct="1"/>
            <a:r>
              <a:rPr lang="en-US" altLang="zh-CN" dirty="0"/>
              <a:t>3.3</a:t>
            </a:r>
            <a:r>
              <a:rPr lang="zh-CN" altLang="en-US" dirty="0"/>
              <a:t>基本数据链路协议</a:t>
            </a:r>
          </a:p>
          <a:p>
            <a:pPr eaLnBrk="1" hangingPunct="1"/>
            <a:r>
              <a:rPr lang="en-US" altLang="zh-CN" dirty="0"/>
              <a:t>3.4</a:t>
            </a:r>
            <a:r>
              <a:rPr lang="zh-CN" altLang="en-US" dirty="0"/>
              <a:t>滑动窗口（</a:t>
            </a:r>
            <a:r>
              <a:rPr lang="en-US" altLang="zh-CN" sz="2400" dirty="0"/>
              <a:t>Slide Windows</a:t>
            </a:r>
            <a:r>
              <a:rPr lang="zh-CN" altLang="en-US" dirty="0"/>
              <a:t>）协议</a:t>
            </a:r>
            <a:endParaRPr lang="zh-CN" altLang="en-US" sz="3600" dirty="0"/>
          </a:p>
          <a:p>
            <a:pPr eaLnBrk="1" hangingPunct="1"/>
            <a:r>
              <a:rPr lang="en-US" altLang="zh-CN" dirty="0"/>
              <a:t>3.5</a:t>
            </a:r>
            <a:r>
              <a:rPr lang="zh-CN" altLang="en-US" dirty="0"/>
              <a:t>面向位的协议</a:t>
            </a:r>
            <a:r>
              <a:rPr lang="en-US" altLang="zh-CN" dirty="0"/>
              <a:t>HDLC</a:t>
            </a:r>
          </a:p>
          <a:p>
            <a:pPr eaLnBrk="1" hangingPunct="1"/>
            <a:r>
              <a:rPr lang="en-US" altLang="zh-CN" dirty="0"/>
              <a:t>3.6 Internet</a:t>
            </a:r>
            <a:r>
              <a:rPr lang="zh-CN" altLang="en-US" dirty="0"/>
              <a:t>中的数据链路层</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CC270877-8CDB-42C3-81C6-FF68A4432648}" type="slidenum">
              <a:rPr lang="en-US" altLang="zh-CN"/>
              <a:pPr eaLnBrk="1" hangingPunct="1"/>
              <a:t>17</a:t>
            </a:fld>
            <a:endParaRPr lang="en-US" altLang="zh-CN"/>
          </a:p>
        </p:txBody>
      </p:sp>
      <p:sp>
        <p:nvSpPr>
          <p:cNvPr id="18435" name="Rectangle 2"/>
          <p:cNvSpPr>
            <a:spLocks noGrp="1" noChangeArrowheads="1"/>
          </p:cNvSpPr>
          <p:nvPr>
            <p:ph type="title"/>
          </p:nvPr>
        </p:nvSpPr>
        <p:spPr/>
        <p:txBody>
          <a:bodyPr/>
          <a:lstStyle/>
          <a:p>
            <a:pPr eaLnBrk="1" hangingPunct="1"/>
            <a:r>
              <a:rPr lang="zh-CN" altLang="en-US" dirty="0"/>
              <a:t>检错码与纠错码</a:t>
            </a:r>
          </a:p>
        </p:txBody>
      </p:sp>
      <p:sp>
        <p:nvSpPr>
          <p:cNvPr id="18436" name="Rectangle 3"/>
          <p:cNvSpPr>
            <a:spLocks noGrp="1" noChangeArrowheads="1"/>
          </p:cNvSpPr>
          <p:nvPr>
            <p:ph type="body" idx="1"/>
          </p:nvPr>
        </p:nvSpPr>
        <p:spPr>
          <a:xfrm>
            <a:off x="1182688" y="1844674"/>
            <a:ext cx="7772400" cy="3227399"/>
          </a:xfrm>
        </p:spPr>
        <p:txBody>
          <a:bodyPr/>
          <a:lstStyle/>
          <a:p>
            <a:pPr eaLnBrk="1" hangingPunct="1">
              <a:lnSpc>
                <a:spcPct val="90000"/>
              </a:lnSpc>
            </a:pPr>
            <a:r>
              <a:rPr lang="zh-CN" altLang="en-US" sz="2400" b="1" dirty="0">
                <a:solidFill>
                  <a:schemeClr val="hlink"/>
                </a:solidFill>
              </a:rPr>
              <a:t>检错码</a:t>
            </a:r>
            <a:r>
              <a:rPr lang="zh-CN" altLang="en-US" sz="2400" b="1" dirty="0"/>
              <a:t>：在发送数据中加入一定的冗余位，使接收方能知道数据是否出错，但不知道是哪里出错，这种编码方法叫差错检测码，或简称检错码</a:t>
            </a:r>
          </a:p>
          <a:p>
            <a:pPr eaLnBrk="1" hangingPunct="1">
              <a:lnSpc>
                <a:spcPct val="90000"/>
              </a:lnSpc>
            </a:pPr>
            <a:r>
              <a:rPr lang="zh-CN" altLang="en-US" sz="2400" b="1" dirty="0">
                <a:solidFill>
                  <a:schemeClr val="hlink"/>
                </a:solidFill>
              </a:rPr>
              <a:t>纠错码：</a:t>
            </a:r>
            <a:r>
              <a:rPr lang="zh-CN" altLang="en-US" sz="2400" b="1" dirty="0"/>
              <a:t>在要发送的数据中加入足够多的冗余位，使接收方能纠正出错的位，这种编码方法叫差错校正码，或简称纠错码</a:t>
            </a:r>
            <a:endParaRPr lang="en-US" altLang="zh-CN" sz="2400" b="1" dirty="0"/>
          </a:p>
          <a:p>
            <a:pPr eaLnBrk="1" hangingPunct="1">
              <a:lnSpc>
                <a:spcPct val="90000"/>
              </a:lnSpc>
            </a:pPr>
            <a:r>
              <a:rPr lang="zh-CN" altLang="en-US" sz="2400" b="1" dirty="0">
                <a:latin typeface="Arial" panose="020B0604020202020204" pitchFamily="34" charset="0"/>
              </a:rPr>
              <a:t>纠删码：既能检错，又能纠错</a:t>
            </a:r>
            <a:endParaRPr lang="zh-CN" altLang="en-US" sz="2400" b="1" dirty="0"/>
          </a:p>
        </p:txBody>
      </p:sp>
      <p:sp>
        <p:nvSpPr>
          <p:cNvPr id="2" name="文本框 1"/>
          <p:cNvSpPr txBox="1"/>
          <p:nvPr/>
        </p:nvSpPr>
        <p:spPr>
          <a:xfrm>
            <a:off x="467544" y="6243638"/>
            <a:ext cx="6624736" cy="369332"/>
          </a:xfrm>
          <a:prstGeom prst="rect">
            <a:avLst/>
          </a:prstGeom>
          <a:noFill/>
        </p:spPr>
        <p:txBody>
          <a:bodyPr wrap="square" rtlCol="0">
            <a:spAutoFit/>
          </a:bodyPr>
          <a:lstStyle/>
          <a:p>
            <a:r>
              <a:rPr lang="zh-CN" altLang="en-US" b="1" i="1" dirty="0"/>
              <a:t>注：在数据通信中，位和比特、</a:t>
            </a:r>
            <a:r>
              <a:rPr lang="en-US" altLang="zh-CN" b="1" i="1" dirty="0"/>
              <a:t>bit</a:t>
            </a:r>
            <a:r>
              <a:rPr lang="zh-CN" altLang="en-US" b="1" i="1" dirty="0"/>
              <a:t>是同一个概念，可以混用</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p:txBody>
          <a:bodyPr/>
          <a:lstStyle/>
          <a:p>
            <a:r>
              <a:rPr lang="zh-CN" altLang="en-US" b="1" dirty="0"/>
              <a:t>多项式编码</a:t>
            </a:r>
          </a:p>
        </p:txBody>
      </p:sp>
      <p:sp>
        <p:nvSpPr>
          <p:cNvPr id="24579" name="内容占位符 2"/>
          <p:cNvSpPr>
            <a:spLocks noGrp="1"/>
          </p:cNvSpPr>
          <p:nvPr>
            <p:ph idx="1"/>
          </p:nvPr>
        </p:nvSpPr>
        <p:spPr/>
        <p:txBody>
          <a:bodyPr/>
          <a:lstStyle/>
          <a:p>
            <a:r>
              <a:rPr lang="zh-CN" altLang="en-US" b="1" dirty="0"/>
              <a:t>多项式编码也常称为循环冗余校验码 </a:t>
            </a:r>
            <a:r>
              <a:rPr lang="en-US" altLang="zh-CN" b="1" dirty="0"/>
              <a:t>(CRC</a:t>
            </a:r>
            <a:r>
              <a:rPr lang="zh-CN" altLang="en-US" b="1" dirty="0"/>
              <a:t>：</a:t>
            </a:r>
            <a:r>
              <a:rPr lang="en-US" altLang="zh-CN" b="1" dirty="0"/>
              <a:t>Cyclic Redundancy Check)</a:t>
            </a:r>
          </a:p>
          <a:p>
            <a:endParaRPr lang="en-US" altLang="zh-CN" b="1" dirty="0"/>
          </a:p>
        </p:txBody>
      </p:sp>
      <p:sp>
        <p:nvSpPr>
          <p:cNvPr id="24580"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569B91EE-1325-47A8-A861-EE4F5492DFC6}" type="slidenum">
              <a:rPr lang="en-US" altLang="zh-CN"/>
              <a:pPr eaLnBrk="1" hangingPunct="1"/>
              <a:t>18</a:t>
            </a:fld>
            <a:endParaRPr lang="en-US" altLang="zh-CN"/>
          </a:p>
        </p:txBody>
      </p:sp>
      <p:sp>
        <p:nvSpPr>
          <p:cNvPr id="6" name="矩形 5"/>
          <p:cNvSpPr/>
          <p:nvPr/>
        </p:nvSpPr>
        <p:spPr>
          <a:xfrm>
            <a:off x="785786" y="3500438"/>
            <a:ext cx="7858180" cy="24288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r>
              <a:rPr lang="zh-CN" altLang="en-US" sz="3200" b="1" dirty="0">
                <a:solidFill>
                  <a:schemeClr val="tx1"/>
                </a:solidFill>
              </a:rPr>
              <a:t>数据的多项式表示：</a:t>
            </a:r>
            <a:r>
              <a:rPr lang="en-US" altLang="zh-CN" sz="3200" b="1" dirty="0">
                <a:solidFill>
                  <a:schemeClr val="tx1"/>
                </a:solidFill>
              </a:rPr>
              <a:t>m</a:t>
            </a:r>
            <a:r>
              <a:rPr lang="zh-CN" altLang="en-US" sz="3200" b="1" dirty="0">
                <a:solidFill>
                  <a:schemeClr val="tx1"/>
                </a:solidFill>
              </a:rPr>
              <a:t>位的数据用</a:t>
            </a:r>
            <a:r>
              <a:rPr lang="en-US" altLang="zh-CN" sz="3200" b="1" dirty="0">
                <a:solidFill>
                  <a:schemeClr val="tx1"/>
                </a:solidFill>
              </a:rPr>
              <a:t>m</a:t>
            </a:r>
            <a:r>
              <a:rPr lang="zh-CN" altLang="en-US" sz="3200" b="1" dirty="0">
                <a:solidFill>
                  <a:schemeClr val="tx1"/>
                </a:solidFill>
              </a:rPr>
              <a:t>项多项式表示，它的各项为</a:t>
            </a:r>
            <a:r>
              <a:rPr lang="en-US" altLang="zh-CN" sz="3200" b="1" dirty="0">
                <a:solidFill>
                  <a:schemeClr val="tx1"/>
                </a:solidFill>
              </a:rPr>
              <a:t>X </a:t>
            </a:r>
            <a:r>
              <a:rPr lang="en-US" altLang="zh-CN" sz="3200" b="1" baseline="30000" dirty="0">
                <a:solidFill>
                  <a:schemeClr val="tx1"/>
                </a:solidFill>
              </a:rPr>
              <a:t>m-1</a:t>
            </a:r>
            <a:r>
              <a:rPr lang="en-US" altLang="zh-CN" sz="3200" b="1" dirty="0">
                <a:solidFill>
                  <a:schemeClr val="tx1"/>
                </a:solidFill>
                <a:latin typeface="Arial" panose="020B0604020202020204" pitchFamily="34" charset="0"/>
              </a:rPr>
              <a:t>…</a:t>
            </a:r>
            <a:r>
              <a:rPr lang="en-US" altLang="zh-CN" sz="3200" b="1" dirty="0">
                <a:solidFill>
                  <a:schemeClr val="tx1"/>
                </a:solidFill>
              </a:rPr>
              <a:t>X</a:t>
            </a:r>
            <a:r>
              <a:rPr lang="en-US" altLang="zh-CN" sz="3200" b="1" baseline="30000" dirty="0">
                <a:solidFill>
                  <a:schemeClr val="tx1"/>
                </a:solidFill>
              </a:rPr>
              <a:t>0</a:t>
            </a:r>
            <a:r>
              <a:rPr lang="zh-CN" altLang="en-US" sz="3200" b="1" dirty="0">
                <a:solidFill>
                  <a:schemeClr val="tx1"/>
                </a:solidFill>
              </a:rPr>
              <a:t>，它的系数（</a:t>
            </a:r>
            <a:r>
              <a:rPr lang="en-US" altLang="zh-CN" sz="3200" b="1" dirty="0">
                <a:solidFill>
                  <a:schemeClr val="tx1"/>
                </a:solidFill>
              </a:rPr>
              <a:t>0</a:t>
            </a:r>
            <a:r>
              <a:rPr lang="zh-CN" altLang="en-US" sz="3200" b="1" dirty="0">
                <a:solidFill>
                  <a:schemeClr val="tx1"/>
                </a:solidFill>
              </a:rPr>
              <a:t>或者</a:t>
            </a:r>
            <a:r>
              <a:rPr lang="en-US" altLang="zh-CN" sz="3200" b="1" dirty="0">
                <a:solidFill>
                  <a:schemeClr val="tx1"/>
                </a:solidFill>
              </a:rPr>
              <a:t>1</a:t>
            </a:r>
            <a:r>
              <a:rPr lang="zh-CN" altLang="en-US" sz="3200" b="1" dirty="0">
                <a:solidFill>
                  <a:schemeClr val="tx1"/>
                </a:solidFill>
              </a:rPr>
              <a:t>）与数据中相应的位对应</a:t>
            </a:r>
          </a:p>
          <a:p>
            <a:pPr eaLnBrk="1" hangingPunct="1">
              <a:buFont typeface="Wingdings" panose="05000000000000000000" pitchFamily="2" charset="2"/>
              <a:buNone/>
            </a:pPr>
            <a:r>
              <a:rPr lang="zh-CN" altLang="en-US" sz="3200" b="1" dirty="0">
                <a:solidFill>
                  <a:schemeClr val="tx1"/>
                </a:solidFill>
              </a:rPr>
              <a:t>例如：</a:t>
            </a:r>
            <a:r>
              <a:rPr lang="en-US" altLang="zh-CN" sz="3200" b="1" dirty="0">
                <a:solidFill>
                  <a:schemeClr val="tx1"/>
                </a:solidFill>
              </a:rPr>
              <a:t>110001</a:t>
            </a:r>
            <a:r>
              <a:rPr lang="zh-CN" altLang="en-US" sz="3200" b="1" dirty="0">
                <a:solidFill>
                  <a:schemeClr val="tx1"/>
                </a:solidFill>
              </a:rPr>
              <a:t>可表示成</a:t>
            </a:r>
            <a:r>
              <a:rPr lang="en-US" altLang="zh-CN" sz="3200" b="1" dirty="0">
                <a:solidFill>
                  <a:schemeClr val="tx1"/>
                </a:solidFill>
              </a:rPr>
              <a:t>X</a:t>
            </a:r>
            <a:r>
              <a:rPr lang="en-US" altLang="zh-CN" sz="3200" b="1" baseline="30000" dirty="0">
                <a:solidFill>
                  <a:schemeClr val="tx1"/>
                </a:solidFill>
              </a:rPr>
              <a:t>5</a:t>
            </a:r>
            <a:r>
              <a:rPr lang="en-US" altLang="zh-CN" sz="3200" b="1" dirty="0">
                <a:solidFill>
                  <a:schemeClr val="tx1"/>
                </a:solidFill>
              </a:rPr>
              <a:t>+X</a:t>
            </a:r>
            <a:r>
              <a:rPr lang="en-US" altLang="zh-CN" sz="3200" b="1" baseline="30000" dirty="0">
                <a:solidFill>
                  <a:schemeClr val="tx1"/>
                </a:solidFill>
              </a:rPr>
              <a:t>4</a:t>
            </a:r>
            <a:r>
              <a:rPr lang="en-US" altLang="zh-CN" sz="3200" b="1" dirty="0">
                <a:solidFill>
                  <a:schemeClr val="tx1"/>
                </a:solidFill>
              </a:rPr>
              <a:t>+1</a:t>
            </a:r>
            <a:endParaRPr lang="en-US" altLang="zh-CN" sz="3200" b="1" baseline="30000"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AD475F25-3FDF-4EEE-9AC6-CA854015F0E8}" type="slidenum">
              <a:rPr lang="en-US" altLang="zh-CN"/>
              <a:pPr eaLnBrk="1" hangingPunct="1"/>
              <a:t>19</a:t>
            </a:fld>
            <a:endParaRPr lang="en-US" altLang="zh-CN"/>
          </a:p>
        </p:txBody>
      </p:sp>
      <p:sp>
        <p:nvSpPr>
          <p:cNvPr id="26627" name="Rectangle 2"/>
          <p:cNvSpPr>
            <a:spLocks noGrp="1" noChangeArrowheads="1"/>
          </p:cNvSpPr>
          <p:nvPr>
            <p:ph type="title"/>
          </p:nvPr>
        </p:nvSpPr>
        <p:spPr>
          <a:xfrm>
            <a:off x="827088" y="214313"/>
            <a:ext cx="8116887" cy="1462087"/>
          </a:xfrm>
        </p:spPr>
        <p:txBody>
          <a:bodyPr/>
          <a:lstStyle/>
          <a:p>
            <a:pPr eaLnBrk="1" hangingPunct="1"/>
            <a:r>
              <a:rPr lang="zh-CN" altLang="en-US" dirty="0"/>
              <a:t>多项式</a:t>
            </a:r>
            <a:r>
              <a:rPr lang="zh-CN" altLang="en-US" dirty="0" smtClean="0"/>
              <a:t>编码</a:t>
            </a:r>
            <a:r>
              <a:rPr lang="zh-CN" altLang="en-US" dirty="0"/>
              <a:t>操作</a:t>
            </a:r>
          </a:p>
        </p:txBody>
      </p:sp>
      <p:sp>
        <p:nvSpPr>
          <p:cNvPr id="26628" name="Rectangle 3"/>
          <p:cNvSpPr>
            <a:spLocks noGrp="1" noChangeArrowheads="1"/>
          </p:cNvSpPr>
          <p:nvPr>
            <p:ph type="body" idx="1"/>
          </p:nvPr>
        </p:nvSpPr>
        <p:spPr>
          <a:xfrm>
            <a:off x="755650" y="2017713"/>
            <a:ext cx="8199438" cy="3643312"/>
          </a:xfrm>
        </p:spPr>
        <p:txBody>
          <a:bodyPr/>
          <a:lstStyle/>
          <a:p>
            <a:pPr eaLnBrk="1" hangingPunct="1"/>
            <a:r>
              <a:rPr lang="zh-CN" altLang="en-US" sz="2800" b="1" dirty="0"/>
              <a:t>编码操作</a:t>
            </a:r>
          </a:p>
          <a:p>
            <a:pPr lvl="1" eaLnBrk="1" hangingPunct="1"/>
            <a:r>
              <a:rPr lang="zh-CN" altLang="en-US" sz="2400" b="1" dirty="0"/>
              <a:t>发送方：给定一个</a:t>
            </a:r>
            <a:r>
              <a:rPr lang="en-US" altLang="zh-CN" sz="2400" b="1" dirty="0"/>
              <a:t>m</a:t>
            </a:r>
            <a:r>
              <a:rPr lang="zh-CN" altLang="en-US" sz="2400" b="1" dirty="0"/>
              <a:t>位的数据，生成</a:t>
            </a:r>
            <a:r>
              <a:rPr lang="en-US" altLang="zh-CN" sz="2400" b="1" dirty="0"/>
              <a:t>r</a:t>
            </a:r>
            <a:r>
              <a:rPr lang="zh-CN" altLang="en-US" sz="2400" b="1" dirty="0"/>
              <a:t>位的序列（也称为帧检验序列</a:t>
            </a:r>
            <a:r>
              <a:rPr lang="en-US" altLang="zh-CN" sz="2400" b="1" dirty="0"/>
              <a:t>FCS</a:t>
            </a:r>
            <a:r>
              <a:rPr lang="zh-CN" altLang="en-US" sz="2400" b="1" dirty="0"/>
              <a:t>，</a:t>
            </a:r>
            <a:r>
              <a:rPr lang="en-US" altLang="zh-CN" sz="2400" b="1" dirty="0"/>
              <a:t>Frame Check Series</a:t>
            </a:r>
            <a:r>
              <a:rPr lang="zh-CN" altLang="en-US" sz="2400" b="1" dirty="0"/>
              <a:t>），形成（</a:t>
            </a:r>
            <a:r>
              <a:rPr lang="en-US" altLang="zh-CN" sz="2400" b="1" dirty="0" err="1"/>
              <a:t>m+r</a:t>
            </a:r>
            <a:r>
              <a:rPr lang="zh-CN" altLang="en-US" sz="2400" b="1" dirty="0" smtClean="0"/>
              <a:t>）位的</a:t>
            </a:r>
            <a:r>
              <a:rPr lang="zh-CN" altLang="en-US" sz="2400" b="1" dirty="0"/>
              <a:t>码字</a:t>
            </a:r>
            <a:r>
              <a:rPr lang="en-US" altLang="zh-CN" sz="2400" b="1" dirty="0"/>
              <a:t>(</a:t>
            </a:r>
            <a:r>
              <a:rPr lang="zh-CN" altLang="en-US" sz="2400" b="1" dirty="0"/>
              <a:t>帧</a:t>
            </a:r>
            <a:r>
              <a:rPr lang="en-US" altLang="zh-CN" sz="2400" b="1" dirty="0"/>
              <a:t>)</a:t>
            </a:r>
            <a:r>
              <a:rPr lang="zh-CN" altLang="en-US" sz="2400" b="1" dirty="0"/>
              <a:t>，该码字能被某个事先确定的多项式整除</a:t>
            </a:r>
          </a:p>
          <a:p>
            <a:pPr lvl="1" eaLnBrk="1" hangingPunct="1"/>
            <a:r>
              <a:rPr lang="zh-CN" altLang="en-US" sz="2400" b="1" dirty="0"/>
              <a:t>接收方：用相同的多项式去除收到的帧，如果无余数，则认为数据帧无差错。</a:t>
            </a:r>
          </a:p>
        </p:txBody>
      </p:sp>
      <p:sp>
        <p:nvSpPr>
          <p:cNvPr id="5" name="Rectangle 4"/>
          <p:cNvSpPr>
            <a:spLocks noChangeArrowheads="1"/>
          </p:cNvSpPr>
          <p:nvPr/>
        </p:nvSpPr>
        <p:spPr bwMode="auto">
          <a:xfrm>
            <a:off x="187325" y="6092825"/>
            <a:ext cx="80565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i="1" dirty="0"/>
              <a:t>注：多项式编码是建立在多项式运算基础之上的，多项式算术运算的加减法都等同于异或运算</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690AEB7F-4B3D-48DA-871A-347E2B2D91FF}" type="slidenum">
              <a:rPr lang="en-US" altLang="zh-CN"/>
              <a:pPr eaLnBrk="1" hangingPunct="1"/>
              <a:t>2</a:t>
            </a:fld>
            <a:endParaRPr lang="en-US" altLang="zh-CN"/>
          </a:p>
        </p:txBody>
      </p:sp>
      <p:sp>
        <p:nvSpPr>
          <p:cNvPr id="5123"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00356" name="Text Box 4"/>
          <p:cNvSpPr txBox="1">
            <a:spLocks noChangeArrowheads="1"/>
          </p:cNvSpPr>
          <p:nvPr/>
        </p:nvSpPr>
        <p:spPr bwMode="auto">
          <a:xfrm>
            <a:off x="250825" y="2565400"/>
            <a:ext cx="1800225" cy="37623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solidFill>
              <a:schemeClr val="accent2"/>
            </a:solidFill>
            <a:miter lim="800000"/>
            <a:headEnd/>
            <a:tailEnd/>
          </a:ln>
          <a:effectLst/>
        </p:spPr>
        <p:txBody>
          <a:bodyPr>
            <a:spAutoFit/>
          </a:bodyPr>
          <a:lstStyle/>
          <a:p>
            <a:pPr algn="ctr">
              <a:spcBef>
                <a:spcPct val="50000"/>
              </a:spcBef>
              <a:defRPr/>
            </a:pPr>
            <a:r>
              <a:rPr lang="zh-CN" altLang="en-US" b="1"/>
              <a:t>应用层</a:t>
            </a:r>
          </a:p>
        </p:txBody>
      </p:sp>
      <p:sp>
        <p:nvSpPr>
          <p:cNvPr id="100357" name="Text Box 5"/>
          <p:cNvSpPr txBox="1">
            <a:spLocks noChangeArrowheads="1"/>
          </p:cNvSpPr>
          <p:nvPr/>
        </p:nvSpPr>
        <p:spPr bwMode="auto">
          <a:xfrm>
            <a:off x="250825" y="2925763"/>
            <a:ext cx="1800225" cy="37623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solidFill>
              <a:schemeClr val="accent2"/>
            </a:solidFill>
            <a:miter lim="800000"/>
            <a:headEnd/>
            <a:tailEnd/>
          </a:ln>
          <a:effectLst/>
        </p:spPr>
        <p:txBody>
          <a:bodyPr>
            <a:spAutoFit/>
          </a:bodyPr>
          <a:lstStyle/>
          <a:p>
            <a:pPr algn="ctr">
              <a:spcBef>
                <a:spcPct val="50000"/>
              </a:spcBef>
              <a:defRPr/>
            </a:pPr>
            <a:r>
              <a:rPr lang="zh-CN" altLang="en-US" b="1"/>
              <a:t>传输层</a:t>
            </a:r>
          </a:p>
        </p:txBody>
      </p:sp>
      <p:sp>
        <p:nvSpPr>
          <p:cNvPr id="100358" name="Text Box 6"/>
          <p:cNvSpPr txBox="1">
            <a:spLocks noChangeArrowheads="1"/>
          </p:cNvSpPr>
          <p:nvPr/>
        </p:nvSpPr>
        <p:spPr bwMode="auto">
          <a:xfrm>
            <a:off x="250825" y="3268663"/>
            <a:ext cx="1800225" cy="37623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solidFill>
              <a:schemeClr val="accent2"/>
            </a:solidFill>
            <a:miter lim="800000"/>
            <a:headEnd/>
            <a:tailEnd/>
          </a:ln>
          <a:effectLst/>
        </p:spPr>
        <p:txBody>
          <a:bodyPr>
            <a:spAutoFit/>
          </a:bodyPr>
          <a:lstStyle/>
          <a:p>
            <a:pPr algn="ctr">
              <a:spcBef>
                <a:spcPct val="50000"/>
              </a:spcBef>
              <a:defRPr/>
            </a:pPr>
            <a:r>
              <a:rPr lang="zh-CN" altLang="en-US" b="1"/>
              <a:t>网络层</a:t>
            </a:r>
          </a:p>
        </p:txBody>
      </p:sp>
      <p:sp>
        <p:nvSpPr>
          <p:cNvPr id="100359" name="Text Box 7"/>
          <p:cNvSpPr txBox="1">
            <a:spLocks noChangeArrowheads="1"/>
          </p:cNvSpPr>
          <p:nvPr/>
        </p:nvSpPr>
        <p:spPr bwMode="auto">
          <a:xfrm>
            <a:off x="250825" y="3644900"/>
            <a:ext cx="1800225" cy="792163"/>
          </a:xfrm>
          <a:prstGeom prst="rect">
            <a:avLst/>
          </a:prstGeom>
          <a:gradFill rotWithShape="1">
            <a:gsLst>
              <a:gs pos="0">
                <a:srgbClr val="766000"/>
              </a:gs>
              <a:gs pos="50000">
                <a:schemeClr val="accent2"/>
              </a:gs>
              <a:gs pos="100000">
                <a:srgbClr val="766000"/>
              </a:gs>
            </a:gsLst>
            <a:lin ang="5400000" scaled="1"/>
          </a:gradFill>
          <a:ln w="9525">
            <a:solidFill>
              <a:schemeClr val="accent2"/>
            </a:solidFill>
            <a:miter lim="800000"/>
            <a:headEnd/>
            <a:tailEnd/>
          </a:ln>
        </p:spPr>
        <p:txBody>
          <a:bodyPr anchor="ctr"/>
          <a:lstStyle/>
          <a:p>
            <a:pPr algn="ctr">
              <a:spcBef>
                <a:spcPct val="50000"/>
              </a:spcBef>
              <a:defRPr/>
            </a:pPr>
            <a:r>
              <a:rPr lang="zh-CN" altLang="en-US" sz="2400" b="1">
                <a:solidFill>
                  <a:schemeClr val="hlink"/>
                </a:solidFill>
              </a:rPr>
              <a:t>数据链路层</a:t>
            </a:r>
          </a:p>
        </p:txBody>
      </p:sp>
      <p:sp>
        <p:nvSpPr>
          <p:cNvPr id="100360" name="Text Box 8"/>
          <p:cNvSpPr txBox="1">
            <a:spLocks noChangeArrowheads="1"/>
          </p:cNvSpPr>
          <p:nvPr/>
        </p:nvSpPr>
        <p:spPr bwMode="auto">
          <a:xfrm>
            <a:off x="250825" y="4437063"/>
            <a:ext cx="1800225" cy="431800"/>
          </a:xfrm>
          <a:prstGeom prst="rect">
            <a:avLst/>
          </a:prstGeom>
          <a:gradFill rotWithShape="1">
            <a:gsLst>
              <a:gs pos="0">
                <a:srgbClr val="766000"/>
              </a:gs>
              <a:gs pos="50000">
                <a:schemeClr val="accent2"/>
              </a:gs>
              <a:gs pos="100000">
                <a:srgbClr val="766000"/>
              </a:gs>
            </a:gsLst>
            <a:lin ang="5400000" scaled="1"/>
          </a:gradFill>
          <a:ln w="9525">
            <a:solidFill>
              <a:schemeClr val="accent2"/>
            </a:solidFill>
            <a:miter lim="800000"/>
            <a:headEnd/>
            <a:tailEnd/>
          </a:ln>
        </p:spPr>
        <p:txBody>
          <a:bodyPr anchor="ctr"/>
          <a:lstStyle/>
          <a:p>
            <a:pPr algn="ctr">
              <a:spcBef>
                <a:spcPct val="50000"/>
              </a:spcBef>
              <a:defRPr/>
            </a:pPr>
            <a:r>
              <a:rPr lang="zh-CN" altLang="en-US" b="1"/>
              <a:t>物理层</a:t>
            </a:r>
          </a:p>
        </p:txBody>
      </p:sp>
      <p:sp>
        <p:nvSpPr>
          <p:cNvPr id="5129" name="Rectangle 8"/>
          <p:cNvSpPr>
            <a:spLocks noChangeArrowheads="1"/>
          </p:cNvSpPr>
          <p:nvPr/>
        </p:nvSpPr>
        <p:spPr bwMode="auto">
          <a:xfrm>
            <a:off x="2700338" y="260350"/>
            <a:ext cx="6262687" cy="64087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400" b="1" dirty="0">
                <a:solidFill>
                  <a:schemeClr val="hlink"/>
                </a:solidFill>
              </a:rPr>
              <a:t>主要功能</a:t>
            </a:r>
          </a:p>
          <a:p>
            <a:pPr lvl="1" eaLnBrk="1" hangingPunct="1"/>
            <a:r>
              <a:rPr lang="zh-CN" altLang="en-US" sz="2400" b="1" dirty="0">
                <a:solidFill>
                  <a:schemeClr val="tx2"/>
                </a:solidFill>
              </a:rPr>
              <a:t>成帧：</a:t>
            </a:r>
            <a:endParaRPr lang="en-US" altLang="zh-CN" sz="2400" b="1" dirty="0">
              <a:solidFill>
                <a:schemeClr val="tx2"/>
              </a:solidFill>
            </a:endParaRPr>
          </a:p>
          <a:p>
            <a:pPr lvl="1" eaLnBrk="1" hangingPunct="1"/>
            <a:r>
              <a:rPr lang="en-US" altLang="zh-CN" sz="2400" b="1" dirty="0">
                <a:solidFill>
                  <a:schemeClr val="tx2"/>
                </a:solidFill>
              </a:rPr>
              <a:t>	</a:t>
            </a:r>
            <a:r>
              <a:rPr lang="zh-CN" altLang="en-US" sz="2000" dirty="0">
                <a:solidFill>
                  <a:schemeClr val="tx2"/>
                </a:solidFill>
              </a:rPr>
              <a:t>在接收方从比特流中恢复出帧，关键是确定帧开始和结束的地方，也称之为帧定界</a:t>
            </a:r>
            <a:endParaRPr lang="en-US" altLang="zh-CN" sz="2000" dirty="0">
              <a:solidFill>
                <a:schemeClr val="tx2"/>
              </a:solidFill>
            </a:endParaRPr>
          </a:p>
          <a:p>
            <a:pPr lvl="1" eaLnBrk="1" hangingPunct="1"/>
            <a:r>
              <a:rPr lang="zh-CN" altLang="en-US" sz="2400" b="1" dirty="0">
                <a:solidFill>
                  <a:schemeClr val="tx2"/>
                </a:solidFill>
              </a:rPr>
              <a:t>数据帧可靠传输：	</a:t>
            </a:r>
          </a:p>
          <a:p>
            <a:pPr lvl="1" eaLnBrk="1" hangingPunct="1"/>
            <a:r>
              <a:rPr lang="zh-CN" altLang="en-US" sz="2400" b="1" dirty="0">
                <a:solidFill>
                  <a:schemeClr val="tx2"/>
                </a:solidFill>
              </a:rPr>
              <a:t>	</a:t>
            </a:r>
            <a:r>
              <a:rPr lang="zh-CN" altLang="en-US" sz="2000" dirty="0">
                <a:solidFill>
                  <a:schemeClr val="tx2"/>
                </a:solidFill>
              </a:rPr>
              <a:t>差错校验：在发送方，给数据加尾部，用于差错校验</a:t>
            </a:r>
          </a:p>
          <a:p>
            <a:pPr lvl="1" eaLnBrk="1" hangingPunct="1"/>
            <a:r>
              <a:rPr lang="zh-CN" altLang="en-US" sz="2000" dirty="0">
                <a:solidFill>
                  <a:schemeClr val="tx2"/>
                </a:solidFill>
              </a:rPr>
              <a:t>    流量控制：如何避免一个快速的发送方淹没掉一个慢速的接收方</a:t>
            </a:r>
            <a:endParaRPr lang="zh-CN" altLang="en-US" sz="2400" dirty="0"/>
          </a:p>
          <a:p>
            <a:pPr lvl="1" eaLnBrk="1" hangingPunct="1"/>
            <a:r>
              <a:rPr lang="zh-CN" altLang="en-US" sz="2400" b="1" i="1" dirty="0"/>
              <a:t>信道（链路）多路访问：</a:t>
            </a:r>
            <a:r>
              <a:rPr lang="zh-CN" altLang="en-US" sz="2800" b="1" i="1" dirty="0"/>
              <a:t>	</a:t>
            </a:r>
          </a:p>
          <a:p>
            <a:pPr lvl="1" eaLnBrk="1" hangingPunct="1"/>
            <a:r>
              <a:rPr lang="zh-CN" altLang="en-US" sz="2400" b="1" i="1" dirty="0"/>
              <a:t>	</a:t>
            </a:r>
            <a:r>
              <a:rPr lang="zh-CN" altLang="en-US" sz="2000" i="1" dirty="0"/>
              <a:t>如何寻址以及控制对共享信道（链路）的访问，为此在数据链路层引入了一个特殊的子层，即介质访问控制子层</a:t>
            </a:r>
          </a:p>
          <a:p>
            <a:pPr eaLnBrk="1" hangingPunct="1"/>
            <a:r>
              <a:rPr lang="zh-CN" altLang="en-US" sz="2400" b="1" dirty="0">
                <a:solidFill>
                  <a:schemeClr val="hlink"/>
                </a:solidFill>
              </a:rPr>
              <a:t>相关协议</a:t>
            </a:r>
          </a:p>
          <a:p>
            <a:pPr lvl="1" eaLnBrk="1" hangingPunct="1"/>
            <a:r>
              <a:rPr lang="en-US" altLang="zh-CN" sz="2000" b="1" dirty="0"/>
              <a:t>HDLC</a:t>
            </a:r>
            <a:r>
              <a:rPr lang="zh-CN" altLang="en-US" sz="2000" b="1" dirty="0"/>
              <a:t>（</a:t>
            </a:r>
            <a:r>
              <a:rPr lang="en-US" altLang="zh-CN" sz="2000" b="1" dirty="0"/>
              <a:t>High-Level Data Link Control</a:t>
            </a:r>
            <a:r>
              <a:rPr lang="zh-CN" altLang="en-US" sz="2000" b="1" dirty="0"/>
              <a:t>）</a:t>
            </a:r>
          </a:p>
          <a:p>
            <a:pPr lvl="1" eaLnBrk="1" hangingPunct="1"/>
            <a:r>
              <a:rPr lang="en-US" altLang="zh-CN" sz="2000" b="1" dirty="0"/>
              <a:t>PPP</a:t>
            </a:r>
            <a:r>
              <a:rPr lang="zh-CN" altLang="en-US" sz="2000" b="1" dirty="0"/>
              <a:t>（</a:t>
            </a:r>
            <a:r>
              <a:rPr lang="en-US" altLang="zh-CN" sz="2000" b="1" dirty="0"/>
              <a:t>Point to Point Protocol</a:t>
            </a:r>
            <a:r>
              <a:rPr lang="zh-CN" altLang="en-US" sz="2000" b="1" dirty="0"/>
              <a:t>）</a:t>
            </a:r>
            <a:endParaRPr lang="en-US" altLang="zh-CN" sz="2000" b="1" dirty="0"/>
          </a:p>
          <a:p>
            <a:pPr lvl="1" eaLnBrk="1" hangingPunct="1"/>
            <a:r>
              <a:rPr lang="en-US" altLang="zh-CN" sz="2000" b="1" dirty="0"/>
              <a:t>CSMA/CD</a:t>
            </a:r>
          </a:p>
          <a:p>
            <a:pPr lvl="1" eaLnBrk="1" hangingPunct="1"/>
            <a:r>
              <a:rPr lang="en-US" altLang="zh-CN" sz="2000" b="1" dirty="0"/>
              <a:t>CSMA/CA</a:t>
            </a:r>
            <a:endParaRPr lang="zh-CN" altLang="en-US" sz="2000" b="1" dirty="0"/>
          </a:p>
        </p:txBody>
      </p:sp>
      <p:sp>
        <p:nvSpPr>
          <p:cNvPr id="5130" name="Line 9"/>
          <p:cNvSpPr>
            <a:spLocks noChangeShapeType="1"/>
          </p:cNvSpPr>
          <p:nvPr/>
        </p:nvSpPr>
        <p:spPr bwMode="auto">
          <a:xfrm flipV="1">
            <a:off x="2051050" y="260350"/>
            <a:ext cx="649288" cy="3384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31" name="Line 10"/>
          <p:cNvSpPr>
            <a:spLocks noChangeShapeType="1"/>
          </p:cNvSpPr>
          <p:nvPr/>
        </p:nvSpPr>
        <p:spPr bwMode="auto">
          <a:xfrm>
            <a:off x="2051050" y="4437063"/>
            <a:ext cx="649288" cy="2232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 name="右大括号 1"/>
          <p:cNvSpPr/>
          <p:nvPr/>
        </p:nvSpPr>
        <p:spPr>
          <a:xfrm>
            <a:off x="8028384" y="5301208"/>
            <a:ext cx="144016" cy="50405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右大括号 12"/>
          <p:cNvSpPr/>
          <p:nvPr/>
        </p:nvSpPr>
        <p:spPr>
          <a:xfrm>
            <a:off x="4679380" y="5968213"/>
            <a:ext cx="144016" cy="42248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文本框 2"/>
          <p:cNvSpPr txBox="1"/>
          <p:nvPr/>
        </p:nvSpPr>
        <p:spPr>
          <a:xfrm>
            <a:off x="8035182" y="5229200"/>
            <a:ext cx="938064" cy="646331"/>
          </a:xfrm>
          <a:prstGeom prst="rect">
            <a:avLst/>
          </a:prstGeom>
          <a:noFill/>
        </p:spPr>
        <p:txBody>
          <a:bodyPr wrap="square" rtlCol="0">
            <a:spAutoFit/>
          </a:bodyPr>
          <a:lstStyle/>
          <a:p>
            <a:pPr algn="ctr"/>
            <a:r>
              <a:rPr lang="zh-CN" altLang="en-US" b="1" dirty="0"/>
              <a:t>点对点</a:t>
            </a:r>
            <a:r>
              <a:rPr lang="en-US" altLang="zh-CN" b="1" dirty="0"/>
              <a:t/>
            </a:r>
            <a:br>
              <a:rPr lang="en-US" altLang="zh-CN" b="1" dirty="0"/>
            </a:br>
            <a:r>
              <a:rPr lang="zh-CN" altLang="en-US" b="1" dirty="0"/>
              <a:t>链路</a:t>
            </a:r>
          </a:p>
        </p:txBody>
      </p:sp>
      <p:sp>
        <p:nvSpPr>
          <p:cNvPr id="15" name="文本框 14"/>
          <p:cNvSpPr txBox="1"/>
          <p:nvPr/>
        </p:nvSpPr>
        <p:spPr>
          <a:xfrm>
            <a:off x="4686160" y="5994789"/>
            <a:ext cx="2495428" cy="369332"/>
          </a:xfrm>
          <a:prstGeom prst="rect">
            <a:avLst/>
          </a:prstGeom>
          <a:noFill/>
        </p:spPr>
        <p:txBody>
          <a:bodyPr wrap="square" rtlCol="0">
            <a:spAutoFit/>
          </a:bodyPr>
          <a:lstStyle/>
          <a:p>
            <a:pPr algn="ctr"/>
            <a:r>
              <a:rPr lang="zh-CN" altLang="en-US" b="1" dirty="0"/>
              <a:t>多路访问</a:t>
            </a:r>
            <a:r>
              <a:rPr lang="en-US" altLang="zh-CN" b="1" dirty="0"/>
              <a:t>/</a:t>
            </a:r>
            <a:r>
              <a:rPr lang="zh-CN" altLang="en-US" b="1" dirty="0"/>
              <a:t>共享链路</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89F289DC-B7EC-489D-9F71-FE009154CCC8}" type="slidenum">
              <a:rPr lang="en-US" altLang="zh-CN"/>
              <a:pPr eaLnBrk="1" hangingPunct="1"/>
              <a:t>20</a:t>
            </a:fld>
            <a:endParaRPr lang="en-US" altLang="zh-CN"/>
          </a:p>
        </p:txBody>
      </p:sp>
      <p:sp>
        <p:nvSpPr>
          <p:cNvPr id="28675" name="Rectangle 2"/>
          <p:cNvSpPr>
            <a:spLocks noGrp="1" noChangeArrowheads="1"/>
          </p:cNvSpPr>
          <p:nvPr>
            <p:ph type="title"/>
          </p:nvPr>
        </p:nvSpPr>
        <p:spPr/>
        <p:txBody>
          <a:bodyPr/>
          <a:lstStyle/>
          <a:p>
            <a:pPr eaLnBrk="1" hangingPunct="1"/>
            <a:r>
              <a:rPr lang="zh-CN" altLang="en-US"/>
              <a:t>多项式编码的推导</a:t>
            </a:r>
          </a:p>
        </p:txBody>
      </p:sp>
      <p:sp>
        <p:nvSpPr>
          <p:cNvPr id="62467" name="Rectangle 3"/>
          <p:cNvSpPr>
            <a:spLocks noGrp="1" noChangeArrowheads="1"/>
          </p:cNvSpPr>
          <p:nvPr>
            <p:ph type="body" idx="1"/>
          </p:nvPr>
        </p:nvSpPr>
        <p:spPr>
          <a:xfrm>
            <a:off x="1182688" y="2017713"/>
            <a:ext cx="6970712" cy="496887"/>
          </a:xfrm>
          <a:noFill/>
        </p:spPr>
        <p:txBody>
          <a:bodyPr/>
          <a:lstStyle/>
          <a:p>
            <a:pPr eaLnBrk="1" hangingPunct="1">
              <a:buFont typeface="Wingdings" panose="05000000000000000000" pitchFamily="2" charset="2"/>
              <a:buNone/>
            </a:pPr>
            <a:r>
              <a:rPr lang="zh-CN" altLang="en-US" sz="2400" b="1">
                <a:solidFill>
                  <a:schemeClr val="tx2"/>
                </a:solidFill>
              </a:rPr>
              <a:t>设数据多项式表示为</a:t>
            </a:r>
            <a:r>
              <a:rPr lang="en-US" altLang="zh-CN" sz="2400" b="1">
                <a:solidFill>
                  <a:schemeClr val="tx2"/>
                </a:solidFill>
              </a:rPr>
              <a:t>M</a:t>
            </a:r>
            <a:r>
              <a:rPr lang="zh-CN" altLang="en-US" sz="2400" b="1">
                <a:solidFill>
                  <a:schemeClr val="tx2"/>
                </a:solidFill>
              </a:rPr>
              <a:t>（</a:t>
            </a:r>
            <a:r>
              <a:rPr lang="en-US" altLang="zh-CN" sz="2400" b="1">
                <a:solidFill>
                  <a:schemeClr val="tx2"/>
                </a:solidFill>
              </a:rPr>
              <a:t>X</a:t>
            </a:r>
            <a:r>
              <a:rPr lang="zh-CN" altLang="en-US" sz="2400" b="1">
                <a:solidFill>
                  <a:schemeClr val="tx2"/>
                </a:solidFill>
              </a:rPr>
              <a:t>）     </a:t>
            </a:r>
            <a:r>
              <a:rPr lang="en-US" altLang="zh-CN" sz="2400" b="1">
                <a:solidFill>
                  <a:schemeClr val="tx2"/>
                </a:solidFill>
              </a:rPr>
              <a:t>m</a:t>
            </a:r>
            <a:r>
              <a:rPr lang="zh-CN" altLang="en-US" sz="2400" b="1">
                <a:solidFill>
                  <a:schemeClr val="tx2"/>
                </a:solidFill>
              </a:rPr>
              <a:t>位序列</a:t>
            </a:r>
          </a:p>
        </p:txBody>
      </p:sp>
      <p:sp>
        <p:nvSpPr>
          <p:cNvPr id="62468" name="Rectangle 4"/>
          <p:cNvSpPr>
            <a:spLocks noChangeArrowheads="1"/>
          </p:cNvSpPr>
          <p:nvPr/>
        </p:nvSpPr>
        <p:spPr bwMode="auto">
          <a:xfrm>
            <a:off x="1219200" y="2514600"/>
            <a:ext cx="69707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20000"/>
              </a:spcBef>
              <a:buClr>
                <a:schemeClr val="folHlink"/>
              </a:buClr>
              <a:buSzPct val="60000"/>
              <a:buFont typeface="Wingdings" panose="05000000000000000000" pitchFamily="2" charset="2"/>
              <a:buNone/>
            </a:pPr>
            <a:r>
              <a:rPr lang="en-US" altLang="zh-CN" sz="2400" b="1"/>
              <a:t>      </a:t>
            </a:r>
            <a:r>
              <a:rPr lang="zh-CN" altLang="en-US" sz="2400" b="1">
                <a:solidFill>
                  <a:schemeClr val="tx2"/>
                </a:solidFill>
              </a:rPr>
              <a:t>事先约定的除数为</a:t>
            </a:r>
            <a:r>
              <a:rPr lang="en-US" altLang="zh-CN" sz="2400" b="1">
                <a:solidFill>
                  <a:schemeClr val="tx2"/>
                </a:solidFill>
              </a:rPr>
              <a:t>G</a:t>
            </a:r>
            <a:r>
              <a:rPr lang="zh-CN" altLang="en-US" sz="2400" b="1">
                <a:solidFill>
                  <a:schemeClr val="tx2"/>
                </a:solidFill>
              </a:rPr>
              <a:t>（</a:t>
            </a:r>
            <a:r>
              <a:rPr lang="en-US" altLang="zh-CN" sz="2400" b="1">
                <a:solidFill>
                  <a:schemeClr val="tx2"/>
                </a:solidFill>
              </a:rPr>
              <a:t>X</a:t>
            </a:r>
            <a:r>
              <a:rPr lang="zh-CN" altLang="en-US" sz="2400" b="1">
                <a:solidFill>
                  <a:schemeClr val="tx2"/>
                </a:solidFill>
              </a:rPr>
              <a:t>）     </a:t>
            </a:r>
            <a:r>
              <a:rPr lang="en-US" altLang="zh-CN" sz="2400" b="1">
                <a:solidFill>
                  <a:schemeClr val="tx2"/>
                </a:solidFill>
              </a:rPr>
              <a:t>r+1</a:t>
            </a:r>
            <a:r>
              <a:rPr lang="zh-CN" altLang="en-US" sz="2400" b="1">
                <a:solidFill>
                  <a:schemeClr val="tx2"/>
                </a:solidFill>
              </a:rPr>
              <a:t>位序列</a:t>
            </a:r>
          </a:p>
        </p:txBody>
      </p:sp>
      <p:sp>
        <p:nvSpPr>
          <p:cNvPr id="62469" name="Rectangle 5"/>
          <p:cNvSpPr>
            <a:spLocks noChangeArrowheads="1"/>
          </p:cNvSpPr>
          <p:nvPr/>
        </p:nvSpPr>
        <p:spPr bwMode="auto">
          <a:xfrm>
            <a:off x="1143000" y="2971800"/>
            <a:ext cx="69707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20000"/>
              </a:spcBef>
              <a:buClr>
                <a:schemeClr val="folHlink"/>
              </a:buClr>
              <a:buSzPct val="60000"/>
              <a:buFont typeface="Wingdings" panose="05000000000000000000" pitchFamily="2" charset="2"/>
              <a:buNone/>
            </a:pPr>
            <a:r>
              <a:rPr lang="en-US" altLang="zh-CN" sz="2400" b="1"/>
              <a:t>        </a:t>
            </a:r>
            <a:r>
              <a:rPr lang="zh-CN" altLang="en-US" sz="2400" b="1">
                <a:solidFill>
                  <a:schemeClr val="tx2"/>
                </a:solidFill>
              </a:rPr>
              <a:t>帧校验序列</a:t>
            </a:r>
            <a:r>
              <a:rPr lang="en-US" altLang="zh-CN" sz="2400" b="1">
                <a:solidFill>
                  <a:schemeClr val="tx2"/>
                </a:solidFill>
              </a:rPr>
              <a:t>FCS</a:t>
            </a:r>
            <a:r>
              <a:rPr lang="zh-CN" altLang="en-US" sz="2400" b="1">
                <a:solidFill>
                  <a:schemeClr val="tx2"/>
                </a:solidFill>
              </a:rPr>
              <a:t>为</a:t>
            </a:r>
            <a:r>
              <a:rPr lang="en-US" altLang="zh-CN" sz="2400" b="1">
                <a:solidFill>
                  <a:schemeClr val="tx2"/>
                </a:solidFill>
              </a:rPr>
              <a:t>F</a:t>
            </a:r>
            <a:r>
              <a:rPr lang="zh-CN" altLang="en-US" sz="2400" b="1">
                <a:solidFill>
                  <a:schemeClr val="tx2"/>
                </a:solidFill>
              </a:rPr>
              <a:t>（</a:t>
            </a:r>
            <a:r>
              <a:rPr lang="en-US" altLang="zh-CN" sz="2400" b="1">
                <a:solidFill>
                  <a:schemeClr val="tx2"/>
                </a:solidFill>
              </a:rPr>
              <a:t>X</a:t>
            </a:r>
            <a:r>
              <a:rPr lang="zh-CN" altLang="en-US" sz="2400" b="1">
                <a:solidFill>
                  <a:schemeClr val="tx2"/>
                </a:solidFill>
              </a:rPr>
              <a:t>）     </a:t>
            </a:r>
            <a:r>
              <a:rPr lang="en-US" altLang="zh-CN" sz="2400" b="1">
                <a:solidFill>
                  <a:schemeClr val="tx2"/>
                </a:solidFill>
              </a:rPr>
              <a:t>r</a:t>
            </a:r>
            <a:r>
              <a:rPr lang="zh-CN" altLang="en-US" sz="2400" b="1">
                <a:solidFill>
                  <a:schemeClr val="tx2"/>
                </a:solidFill>
              </a:rPr>
              <a:t>位序列</a:t>
            </a:r>
          </a:p>
        </p:txBody>
      </p:sp>
      <p:sp>
        <p:nvSpPr>
          <p:cNvPr id="62470" name="Rectangle 6"/>
          <p:cNvSpPr>
            <a:spLocks noChangeArrowheads="1"/>
          </p:cNvSpPr>
          <p:nvPr/>
        </p:nvSpPr>
        <p:spPr bwMode="auto">
          <a:xfrm>
            <a:off x="1219200" y="3505200"/>
            <a:ext cx="69707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spcBef>
                <a:spcPct val="20000"/>
              </a:spcBef>
              <a:buClr>
                <a:schemeClr val="folHlink"/>
              </a:buClr>
              <a:buSzPct val="60000"/>
              <a:buFont typeface="Wingdings" panose="05000000000000000000" pitchFamily="2" charset="2"/>
              <a:buNone/>
            </a:pPr>
            <a:r>
              <a:rPr lang="zh-CN" altLang="en-US" sz="2400" b="1" dirty="0">
                <a:solidFill>
                  <a:schemeClr val="tx2"/>
                </a:solidFill>
              </a:rPr>
              <a:t>加了校验序列的帧为</a:t>
            </a:r>
            <a:r>
              <a:rPr lang="en-US" altLang="zh-CN" sz="2400" b="1" dirty="0">
                <a:solidFill>
                  <a:schemeClr val="tx2"/>
                </a:solidFill>
              </a:rPr>
              <a:t>T</a:t>
            </a:r>
            <a:r>
              <a:rPr lang="zh-CN" altLang="en-US" sz="2400" b="1" dirty="0">
                <a:solidFill>
                  <a:schemeClr val="tx2"/>
                </a:solidFill>
              </a:rPr>
              <a:t>（</a:t>
            </a:r>
            <a:r>
              <a:rPr lang="en-US" altLang="zh-CN" sz="2400" b="1" dirty="0">
                <a:solidFill>
                  <a:schemeClr val="tx2"/>
                </a:solidFill>
              </a:rPr>
              <a:t>X</a:t>
            </a:r>
            <a:r>
              <a:rPr lang="zh-CN" altLang="en-US" sz="2400" b="1" dirty="0">
                <a:solidFill>
                  <a:schemeClr val="tx2"/>
                </a:solidFill>
              </a:rPr>
              <a:t>）</a:t>
            </a:r>
            <a:r>
              <a:rPr lang="en-US" altLang="zh-CN" sz="2400" b="1" dirty="0">
                <a:solidFill>
                  <a:schemeClr val="tx2"/>
                </a:solidFill>
              </a:rPr>
              <a:t>=X</a:t>
            </a:r>
            <a:r>
              <a:rPr lang="en-US" altLang="zh-CN" sz="2400" b="1" baseline="30000" dirty="0">
                <a:solidFill>
                  <a:schemeClr val="tx2"/>
                </a:solidFill>
              </a:rPr>
              <a:t> r </a:t>
            </a:r>
            <a:r>
              <a:rPr lang="en-US" altLang="zh-CN" sz="2400" b="1" dirty="0">
                <a:solidFill>
                  <a:schemeClr val="tx2"/>
                </a:solidFill>
              </a:rPr>
              <a:t>M</a:t>
            </a:r>
            <a:r>
              <a:rPr lang="zh-CN" altLang="en-US" sz="2400" b="1" dirty="0">
                <a:solidFill>
                  <a:schemeClr val="tx2"/>
                </a:solidFill>
              </a:rPr>
              <a:t>（</a:t>
            </a:r>
            <a:r>
              <a:rPr lang="en-US" altLang="zh-CN" sz="2400" b="1" dirty="0">
                <a:solidFill>
                  <a:schemeClr val="tx2"/>
                </a:solidFill>
              </a:rPr>
              <a:t>X</a:t>
            </a:r>
            <a:r>
              <a:rPr lang="zh-CN" altLang="en-US" sz="2400" b="1" dirty="0">
                <a:solidFill>
                  <a:schemeClr val="tx2"/>
                </a:solidFill>
              </a:rPr>
              <a:t>）</a:t>
            </a:r>
            <a:r>
              <a:rPr lang="en-US" altLang="zh-CN" sz="2400" b="1" dirty="0">
                <a:solidFill>
                  <a:schemeClr val="tx2"/>
                </a:solidFill>
              </a:rPr>
              <a:t>+F</a:t>
            </a:r>
            <a:r>
              <a:rPr lang="zh-CN" altLang="en-US" sz="2400" b="1" dirty="0">
                <a:solidFill>
                  <a:schemeClr val="tx2"/>
                </a:solidFill>
              </a:rPr>
              <a:t>（</a:t>
            </a:r>
            <a:r>
              <a:rPr lang="en-US" altLang="zh-CN" sz="2400" b="1" dirty="0">
                <a:solidFill>
                  <a:schemeClr val="tx2"/>
                </a:solidFill>
              </a:rPr>
              <a:t>X</a:t>
            </a:r>
            <a:r>
              <a:rPr lang="zh-CN" altLang="en-US" sz="2400" b="1" dirty="0">
                <a:solidFill>
                  <a:schemeClr val="tx2"/>
                </a:solidFill>
              </a:rPr>
              <a:t>）                            </a:t>
            </a:r>
            <a:r>
              <a:rPr lang="en-US" altLang="zh-CN" sz="2400" b="1" dirty="0" err="1">
                <a:solidFill>
                  <a:schemeClr val="tx2"/>
                </a:solidFill>
              </a:rPr>
              <a:t>m+r</a:t>
            </a:r>
            <a:r>
              <a:rPr lang="zh-CN" altLang="en-US" sz="2400" b="1" dirty="0">
                <a:solidFill>
                  <a:schemeClr val="tx2"/>
                </a:solidFill>
              </a:rPr>
              <a:t>位序列</a:t>
            </a:r>
          </a:p>
        </p:txBody>
      </p:sp>
      <p:sp>
        <p:nvSpPr>
          <p:cNvPr id="62471" name="Rectangle 7"/>
          <p:cNvSpPr>
            <a:spLocks noChangeArrowheads="1"/>
          </p:cNvSpPr>
          <p:nvPr/>
        </p:nvSpPr>
        <p:spPr bwMode="auto">
          <a:xfrm>
            <a:off x="1447800" y="4572000"/>
            <a:ext cx="7227888"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20000"/>
              </a:spcBef>
              <a:buClr>
                <a:schemeClr val="folHlink"/>
              </a:buClr>
              <a:buSzPct val="60000"/>
              <a:buFont typeface="Wingdings" panose="05000000000000000000" pitchFamily="2" charset="2"/>
              <a:buNone/>
            </a:pPr>
            <a:r>
              <a:rPr lang="zh-CN" altLang="en-US" sz="2400" b="1"/>
              <a:t>设</a:t>
            </a:r>
            <a:r>
              <a:rPr lang="en-US" altLang="zh-CN" sz="2400" b="1"/>
              <a:t>X</a:t>
            </a:r>
            <a:r>
              <a:rPr lang="en-US" altLang="zh-CN" sz="2400" b="1" baseline="30000"/>
              <a:t> r </a:t>
            </a:r>
            <a:r>
              <a:rPr lang="en-US" altLang="zh-CN" sz="2400" b="1"/>
              <a:t>M</a:t>
            </a:r>
            <a:r>
              <a:rPr lang="zh-CN" altLang="en-US" sz="2400" b="1"/>
              <a:t>（</a:t>
            </a:r>
            <a:r>
              <a:rPr lang="en-US" altLang="zh-CN" sz="2400" b="1"/>
              <a:t>X</a:t>
            </a:r>
            <a:r>
              <a:rPr lang="zh-CN" altLang="en-US" sz="2400" b="1"/>
              <a:t>）</a:t>
            </a:r>
            <a:r>
              <a:rPr lang="en-US" altLang="zh-CN" sz="2400" b="1"/>
              <a:t>/G</a:t>
            </a:r>
            <a:r>
              <a:rPr lang="zh-CN" altLang="en-US" sz="2400" b="1"/>
              <a:t>（</a:t>
            </a:r>
            <a:r>
              <a:rPr lang="en-US" altLang="zh-CN" sz="2400" b="1"/>
              <a:t>X</a:t>
            </a:r>
            <a:r>
              <a:rPr lang="zh-CN" altLang="en-US" sz="2400" b="1"/>
              <a:t>）</a:t>
            </a:r>
            <a:r>
              <a:rPr lang="en-US" altLang="zh-CN" sz="2400" b="1"/>
              <a:t>=P</a:t>
            </a:r>
            <a:r>
              <a:rPr lang="zh-CN" altLang="en-US" sz="2400" b="1"/>
              <a:t>（</a:t>
            </a:r>
            <a:r>
              <a:rPr lang="en-US" altLang="zh-CN" sz="2400" b="1"/>
              <a:t>X</a:t>
            </a:r>
            <a:r>
              <a:rPr lang="zh-CN" altLang="en-US" sz="2400" b="1"/>
              <a:t>）</a:t>
            </a:r>
            <a:r>
              <a:rPr lang="en-US" altLang="zh-CN" sz="2400" b="1"/>
              <a:t>+R</a:t>
            </a:r>
            <a:r>
              <a:rPr lang="zh-CN" altLang="en-US" sz="2400" b="1"/>
              <a:t>（</a:t>
            </a:r>
            <a:r>
              <a:rPr lang="en-US" altLang="zh-CN" sz="2400" b="1"/>
              <a:t>X</a:t>
            </a:r>
            <a:r>
              <a:rPr lang="zh-CN" altLang="en-US" sz="2400" b="1"/>
              <a:t>）</a:t>
            </a:r>
            <a:r>
              <a:rPr lang="en-US" altLang="zh-CN" sz="2400" b="1"/>
              <a:t>/G</a:t>
            </a:r>
            <a:r>
              <a:rPr lang="zh-CN" altLang="en-US" sz="2400" b="1"/>
              <a:t>（</a:t>
            </a:r>
            <a:r>
              <a:rPr lang="en-US" altLang="zh-CN" sz="2400" b="1"/>
              <a:t>X</a:t>
            </a:r>
            <a:r>
              <a:rPr lang="zh-CN" altLang="en-US" sz="2400" b="1"/>
              <a:t>）</a:t>
            </a:r>
          </a:p>
        </p:txBody>
      </p:sp>
      <p:sp>
        <p:nvSpPr>
          <p:cNvPr id="62473" name="Rectangle 9"/>
          <p:cNvSpPr>
            <a:spLocks noChangeArrowheads="1"/>
          </p:cNvSpPr>
          <p:nvPr/>
        </p:nvSpPr>
        <p:spPr bwMode="auto">
          <a:xfrm>
            <a:off x="1676400" y="5181600"/>
            <a:ext cx="67421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20000"/>
              </a:spcBef>
              <a:buClr>
                <a:schemeClr val="folHlink"/>
              </a:buClr>
              <a:buSzPct val="60000"/>
              <a:buFont typeface="Wingdings" panose="05000000000000000000" pitchFamily="2" charset="2"/>
              <a:buNone/>
            </a:pPr>
            <a:r>
              <a:rPr lang="en-US" altLang="zh-CN" sz="2400" b="1"/>
              <a:t>[X</a:t>
            </a:r>
            <a:r>
              <a:rPr lang="en-US" altLang="zh-CN" sz="2400" b="1" baseline="30000"/>
              <a:t> r </a:t>
            </a:r>
            <a:r>
              <a:rPr lang="en-US" altLang="zh-CN" sz="2400" b="1"/>
              <a:t>M</a:t>
            </a:r>
            <a:r>
              <a:rPr lang="zh-CN" altLang="en-US" sz="2400" b="1"/>
              <a:t>（</a:t>
            </a:r>
            <a:r>
              <a:rPr lang="en-US" altLang="zh-CN" sz="2400" b="1"/>
              <a:t>X</a:t>
            </a:r>
            <a:r>
              <a:rPr lang="zh-CN" altLang="en-US" sz="2400" b="1"/>
              <a:t>）</a:t>
            </a:r>
            <a:r>
              <a:rPr lang="en-US" altLang="zh-CN" sz="2400" b="1"/>
              <a:t>-R</a:t>
            </a:r>
            <a:r>
              <a:rPr lang="zh-CN" altLang="en-US" sz="2400" b="1"/>
              <a:t>（</a:t>
            </a:r>
            <a:r>
              <a:rPr lang="en-US" altLang="zh-CN" sz="2400" b="1"/>
              <a:t>X</a:t>
            </a:r>
            <a:r>
              <a:rPr lang="zh-CN" altLang="en-US" sz="2400" b="1"/>
              <a:t>）</a:t>
            </a:r>
            <a:r>
              <a:rPr lang="en-US" altLang="zh-CN" sz="2400" b="1"/>
              <a:t>]/G</a:t>
            </a:r>
            <a:r>
              <a:rPr lang="zh-CN" altLang="en-US" sz="2400" b="1"/>
              <a:t>（</a:t>
            </a:r>
            <a:r>
              <a:rPr lang="en-US" altLang="zh-CN" sz="2400" b="1"/>
              <a:t>X</a:t>
            </a:r>
            <a:r>
              <a:rPr lang="zh-CN" altLang="en-US" sz="2400" b="1"/>
              <a:t>）</a:t>
            </a:r>
            <a:r>
              <a:rPr lang="en-US" altLang="zh-CN" sz="2400" b="1"/>
              <a:t>=P</a:t>
            </a:r>
            <a:r>
              <a:rPr lang="zh-CN" altLang="en-US" sz="2400" b="1"/>
              <a:t>（</a:t>
            </a:r>
            <a:r>
              <a:rPr lang="en-US" altLang="zh-CN" sz="2400" b="1"/>
              <a:t>X</a:t>
            </a:r>
            <a:r>
              <a:rPr lang="zh-CN" altLang="en-US" sz="2400" b="1"/>
              <a:t>）</a:t>
            </a:r>
          </a:p>
        </p:txBody>
      </p:sp>
      <p:sp>
        <p:nvSpPr>
          <p:cNvPr id="62474" name="Rectangle 10"/>
          <p:cNvSpPr>
            <a:spLocks noChangeArrowheads="1"/>
          </p:cNvSpPr>
          <p:nvPr/>
        </p:nvSpPr>
        <p:spPr bwMode="auto">
          <a:xfrm>
            <a:off x="914400" y="5791200"/>
            <a:ext cx="76898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20000"/>
              </a:spcBef>
              <a:buClr>
                <a:schemeClr val="folHlink"/>
              </a:buClr>
              <a:buSzPct val="60000"/>
              <a:buFont typeface="Wingdings" panose="05000000000000000000" pitchFamily="2" charset="2"/>
              <a:buNone/>
            </a:pPr>
            <a:r>
              <a:rPr lang="zh-CN" altLang="en-US" sz="2400" b="1" dirty="0"/>
              <a:t>在模</a:t>
            </a:r>
            <a:r>
              <a:rPr lang="en-US" altLang="zh-CN" sz="2400" b="1" dirty="0"/>
              <a:t>2</a:t>
            </a:r>
            <a:r>
              <a:rPr lang="zh-CN" altLang="en-US" sz="2400" b="1" dirty="0"/>
              <a:t>运算中，加法与减法等同，取</a:t>
            </a:r>
            <a:r>
              <a:rPr lang="en-US" altLang="zh-CN" sz="2400" b="1" dirty="0"/>
              <a:t>F</a:t>
            </a:r>
            <a:r>
              <a:rPr lang="zh-CN" altLang="en-US" sz="2400" b="1" dirty="0"/>
              <a:t>（</a:t>
            </a:r>
            <a:r>
              <a:rPr lang="en-US" altLang="zh-CN" sz="2400" b="1" dirty="0"/>
              <a:t>X</a:t>
            </a:r>
            <a:r>
              <a:rPr lang="zh-CN" altLang="en-US" sz="2400" b="1" dirty="0"/>
              <a:t>）</a:t>
            </a:r>
            <a:r>
              <a:rPr lang="en-US" altLang="zh-CN" sz="2400" b="1" dirty="0"/>
              <a:t>=R</a:t>
            </a:r>
            <a:r>
              <a:rPr lang="zh-CN" altLang="en-US" sz="2400" b="1" dirty="0"/>
              <a:t>（</a:t>
            </a:r>
            <a:r>
              <a:rPr lang="en-US" altLang="zh-CN" sz="2400" b="1" dirty="0"/>
              <a:t>X</a:t>
            </a:r>
            <a:r>
              <a:rPr lang="zh-CN" altLang="en-US" sz="2400" b="1" dirty="0"/>
              <a:t>）就能使</a:t>
            </a:r>
            <a:r>
              <a:rPr lang="en-US" altLang="zh-CN" sz="2400" b="1" dirty="0"/>
              <a:t>T</a:t>
            </a:r>
            <a:r>
              <a:rPr lang="zh-CN" altLang="en-US" sz="2400" b="1" dirty="0"/>
              <a:t>（</a:t>
            </a:r>
            <a:r>
              <a:rPr lang="en-US" altLang="zh-CN" sz="2400" b="1" dirty="0"/>
              <a:t>X</a:t>
            </a:r>
            <a:r>
              <a:rPr lang="zh-CN" altLang="en-US" sz="2400" b="1" dirty="0"/>
              <a:t>）被</a:t>
            </a:r>
            <a:r>
              <a:rPr lang="en-US" altLang="zh-CN" sz="2400" b="1" dirty="0"/>
              <a:t>G</a:t>
            </a:r>
            <a:r>
              <a:rPr lang="zh-CN" altLang="en-US" sz="2400" b="1" dirty="0"/>
              <a:t>（</a:t>
            </a:r>
            <a:r>
              <a:rPr lang="en-US" altLang="zh-CN" sz="2400" b="1" dirty="0"/>
              <a:t>X</a:t>
            </a:r>
            <a:r>
              <a:rPr lang="zh-CN" altLang="en-US" sz="2400" b="1" dirty="0"/>
              <a:t>）整除</a:t>
            </a:r>
          </a:p>
        </p:txBody>
      </p:sp>
      <p:grpSp>
        <p:nvGrpSpPr>
          <p:cNvPr id="2" name="Group 14"/>
          <p:cNvGrpSpPr>
            <a:grpSpLocks/>
          </p:cNvGrpSpPr>
          <p:nvPr/>
        </p:nvGrpSpPr>
        <p:grpSpPr bwMode="auto">
          <a:xfrm>
            <a:off x="1619250" y="1360488"/>
            <a:ext cx="7345363" cy="1708150"/>
            <a:chOff x="1020" y="857"/>
            <a:chExt cx="4627" cy="1076"/>
          </a:xfrm>
        </p:grpSpPr>
        <p:sp>
          <p:nvSpPr>
            <p:cNvPr id="28684" name="Oval 11"/>
            <p:cNvSpPr>
              <a:spLocks noChangeArrowheads="1"/>
            </p:cNvSpPr>
            <p:nvPr/>
          </p:nvSpPr>
          <p:spPr bwMode="auto">
            <a:xfrm>
              <a:off x="1020" y="1525"/>
              <a:ext cx="3856" cy="408"/>
            </a:xfrm>
            <a:prstGeom prst="ellipse">
              <a:avLst/>
            </a:prstGeom>
            <a:noFill/>
            <a:ln w="28575">
              <a:solidFill>
                <a:schemeClr val="hlink"/>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28685" name="Line 12"/>
            <p:cNvSpPr>
              <a:spLocks noChangeShapeType="1"/>
            </p:cNvSpPr>
            <p:nvPr/>
          </p:nvSpPr>
          <p:spPr bwMode="auto">
            <a:xfrm flipV="1">
              <a:off x="4649" y="1389"/>
              <a:ext cx="363" cy="227"/>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8686" name="Text Box 13"/>
            <p:cNvSpPr txBox="1">
              <a:spLocks noChangeArrowheads="1"/>
            </p:cNvSpPr>
            <p:nvPr/>
          </p:nvSpPr>
          <p:spPr bwMode="auto">
            <a:xfrm>
              <a:off x="4559" y="857"/>
              <a:ext cx="1088"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solidFill>
                    <a:schemeClr val="hlink"/>
                  </a:solidFill>
                </a:rPr>
                <a:t>生成多项式，最高和最低位必须为</a:t>
              </a:r>
              <a:r>
                <a:rPr lang="en-US" altLang="zh-CN" b="1">
                  <a:solidFill>
                    <a:schemeClr val="hlink"/>
                  </a:solidFill>
                </a:rPr>
                <a:t>1</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46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strips(downRight)">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62469">
                                            <p:txEl>
                                              <p:pRg st="0" end="0"/>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62470">
                                            <p:txEl>
                                              <p:pRg st="0" end="0"/>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62471">
                                            <p:txEl>
                                              <p:pRg st="0" end="0"/>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62473">
                                            <p:txEl>
                                              <p:pRg st="0" end="0"/>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6247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p:bldP spid="62468" grpId="0" build="p" autoUpdateAnimBg="0"/>
      <p:bldP spid="62469" grpId="0" build="p" autoUpdateAnimBg="0"/>
      <p:bldP spid="62470" grpId="0" build="p" autoUpdateAnimBg="0"/>
      <p:bldP spid="62471" grpId="0" build="p" autoUpdateAnimBg="0"/>
      <p:bldP spid="62473" grpId="0" build="p" autoUpdateAnimBg="0"/>
      <p:bldP spid="62474"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AE780485-05B9-460C-96E5-3F229D80A59B}" type="slidenum">
              <a:rPr lang="en-US" altLang="zh-CN"/>
              <a:pPr eaLnBrk="1" hangingPunct="1"/>
              <a:t>21</a:t>
            </a:fld>
            <a:endParaRPr lang="en-US" altLang="zh-CN"/>
          </a:p>
        </p:txBody>
      </p:sp>
      <p:pic>
        <p:nvPicPr>
          <p:cNvPr id="2969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375"/>
            <a:ext cx="9144000"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8" name="Line 6"/>
          <p:cNvSpPr>
            <a:spLocks noChangeShapeType="1"/>
          </p:cNvSpPr>
          <p:nvPr/>
        </p:nvSpPr>
        <p:spPr bwMode="auto">
          <a:xfrm>
            <a:off x="8101013" y="908050"/>
            <a:ext cx="900112"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 name="文本框 1"/>
          <p:cNvSpPr txBox="1"/>
          <p:nvPr/>
        </p:nvSpPr>
        <p:spPr>
          <a:xfrm>
            <a:off x="31467" y="39693"/>
            <a:ext cx="2088232" cy="523220"/>
          </a:xfrm>
          <a:prstGeom prst="rect">
            <a:avLst/>
          </a:prstGeom>
          <a:noFill/>
        </p:spPr>
        <p:txBody>
          <a:bodyPr wrap="square" rtlCol="0">
            <a:spAutoFit/>
          </a:bodyPr>
          <a:lstStyle/>
          <a:p>
            <a:r>
              <a:rPr lang="en-US" altLang="zh-CN" sz="2800" dirty="0"/>
              <a:t>m=10, r=4</a:t>
            </a:r>
            <a:endParaRPr lang="zh-CN" altLang="en-US" sz="2800" dirty="0"/>
          </a:p>
        </p:txBody>
      </p:sp>
      <p:sp>
        <p:nvSpPr>
          <p:cNvPr id="3" name="矩形 2"/>
          <p:cNvSpPr/>
          <p:nvPr/>
        </p:nvSpPr>
        <p:spPr>
          <a:xfrm>
            <a:off x="31467" y="543465"/>
            <a:ext cx="3897221" cy="430887"/>
          </a:xfrm>
          <a:prstGeom prst="rect">
            <a:avLst/>
          </a:prstGeom>
        </p:spPr>
        <p:txBody>
          <a:bodyPr wrap="none">
            <a:spAutoFit/>
          </a:bodyPr>
          <a:lstStyle/>
          <a:p>
            <a:r>
              <a:rPr lang="en-US" altLang="zh-CN" sz="2200" b="1" dirty="0">
                <a:solidFill>
                  <a:schemeClr val="tx2"/>
                </a:solidFill>
              </a:rPr>
              <a:t>T</a:t>
            </a:r>
            <a:r>
              <a:rPr lang="zh-CN" altLang="en-US" sz="2200" b="1" dirty="0">
                <a:solidFill>
                  <a:schemeClr val="tx2"/>
                </a:solidFill>
              </a:rPr>
              <a:t>（</a:t>
            </a:r>
            <a:r>
              <a:rPr lang="en-US" altLang="zh-CN" sz="2200" b="1" dirty="0">
                <a:solidFill>
                  <a:schemeClr val="tx2"/>
                </a:solidFill>
              </a:rPr>
              <a:t>X</a:t>
            </a:r>
            <a:r>
              <a:rPr lang="zh-CN" altLang="en-US" sz="2200" b="1" dirty="0">
                <a:solidFill>
                  <a:schemeClr val="tx2"/>
                </a:solidFill>
              </a:rPr>
              <a:t>）</a:t>
            </a:r>
            <a:r>
              <a:rPr lang="en-US" altLang="zh-CN" sz="2200" b="1" dirty="0">
                <a:solidFill>
                  <a:schemeClr val="tx2"/>
                </a:solidFill>
              </a:rPr>
              <a:t>=X</a:t>
            </a:r>
            <a:r>
              <a:rPr lang="en-US" altLang="zh-CN" sz="2200" b="1" baseline="30000" dirty="0">
                <a:solidFill>
                  <a:schemeClr val="tx2"/>
                </a:solidFill>
              </a:rPr>
              <a:t> r </a:t>
            </a:r>
            <a:r>
              <a:rPr lang="en-US" altLang="zh-CN" sz="2200" b="1" dirty="0">
                <a:solidFill>
                  <a:schemeClr val="tx2"/>
                </a:solidFill>
              </a:rPr>
              <a:t>M</a:t>
            </a:r>
            <a:r>
              <a:rPr lang="zh-CN" altLang="en-US" sz="2200" b="1" dirty="0">
                <a:solidFill>
                  <a:schemeClr val="tx2"/>
                </a:solidFill>
              </a:rPr>
              <a:t>（</a:t>
            </a:r>
            <a:r>
              <a:rPr lang="en-US" altLang="zh-CN" sz="2200" b="1" dirty="0">
                <a:solidFill>
                  <a:schemeClr val="tx2"/>
                </a:solidFill>
              </a:rPr>
              <a:t>X</a:t>
            </a:r>
            <a:r>
              <a:rPr lang="zh-CN" altLang="en-US" sz="2200" b="1" dirty="0">
                <a:solidFill>
                  <a:schemeClr val="tx2"/>
                </a:solidFill>
              </a:rPr>
              <a:t>）</a:t>
            </a:r>
            <a:r>
              <a:rPr lang="en-US" altLang="zh-CN" sz="2200" b="1" dirty="0">
                <a:solidFill>
                  <a:schemeClr val="tx2"/>
                </a:solidFill>
              </a:rPr>
              <a:t>+F</a:t>
            </a:r>
            <a:r>
              <a:rPr lang="zh-CN" altLang="en-US" sz="2200" b="1" dirty="0">
                <a:solidFill>
                  <a:schemeClr val="tx2"/>
                </a:solidFill>
              </a:rPr>
              <a:t>（</a:t>
            </a:r>
            <a:r>
              <a:rPr lang="en-US" altLang="zh-CN" sz="2200" b="1" dirty="0">
                <a:solidFill>
                  <a:schemeClr val="tx2"/>
                </a:solidFill>
              </a:rPr>
              <a:t>X</a:t>
            </a:r>
            <a:r>
              <a:rPr lang="zh-CN" altLang="en-US" sz="2200" b="1" dirty="0">
                <a:solidFill>
                  <a:schemeClr val="tx2"/>
                </a:solidFill>
              </a:rPr>
              <a:t>）</a:t>
            </a:r>
            <a:endParaRPr lang="zh-CN" altLang="en-US" sz="2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15718"/>
                                        </p:tgtEl>
                                        <p:attrNameLst>
                                          <p:attrName>style.visibility</p:attrName>
                                        </p:attrNameLst>
                                      </p:cBhvr>
                                      <p:to>
                                        <p:strVal val="visible"/>
                                      </p:to>
                                    </p:set>
                                    <p:animEffect transition="in" filter="strips(downRight)">
                                      <p:cBhvr>
                                        <p:cTn id="7" dur="500"/>
                                        <p:tgtEl>
                                          <p:spTgt spid="115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E09824F6-C8FB-4491-9DB2-3D1F47DC2ECB}" type="slidenum">
              <a:rPr lang="en-US" altLang="zh-CN"/>
              <a:pPr eaLnBrk="1" hangingPunct="1"/>
              <a:t>22</a:t>
            </a:fld>
            <a:endParaRPr lang="en-US" altLang="zh-CN"/>
          </a:p>
        </p:txBody>
      </p:sp>
      <p:sp>
        <p:nvSpPr>
          <p:cNvPr id="30723" name="Rectangle 2"/>
          <p:cNvSpPr>
            <a:spLocks noGrp="1" noChangeArrowheads="1"/>
          </p:cNvSpPr>
          <p:nvPr>
            <p:ph type="title"/>
          </p:nvPr>
        </p:nvSpPr>
        <p:spPr/>
        <p:txBody>
          <a:bodyPr/>
          <a:lstStyle/>
          <a:p>
            <a:pPr eaLnBrk="1" hangingPunct="1"/>
            <a:r>
              <a:rPr lang="zh-CN" altLang="en-US"/>
              <a:t>多项式编码的检错率</a:t>
            </a:r>
          </a:p>
        </p:txBody>
      </p:sp>
      <p:sp>
        <p:nvSpPr>
          <p:cNvPr id="63491" name="Rectangle 3"/>
          <p:cNvSpPr>
            <a:spLocks noGrp="1" noChangeArrowheads="1"/>
          </p:cNvSpPr>
          <p:nvPr>
            <p:ph type="body" idx="1"/>
          </p:nvPr>
        </p:nvSpPr>
        <p:spPr>
          <a:xfrm>
            <a:off x="323850" y="3933056"/>
            <a:ext cx="8704263" cy="2663825"/>
          </a:xfrm>
        </p:spPr>
        <p:txBody>
          <a:bodyPr>
            <a:normAutofit fontScale="85000" lnSpcReduction="20000"/>
          </a:bodyPr>
          <a:lstStyle/>
          <a:p>
            <a:pPr eaLnBrk="1" hangingPunct="1">
              <a:lnSpc>
                <a:spcPct val="120000"/>
              </a:lnSpc>
            </a:pPr>
            <a:r>
              <a:rPr lang="zh-CN" altLang="en-US" sz="2400" b="1" dirty="0"/>
              <a:t>能够检测到所有的一位错误</a:t>
            </a:r>
          </a:p>
          <a:p>
            <a:pPr eaLnBrk="1" hangingPunct="1">
              <a:lnSpc>
                <a:spcPct val="120000"/>
              </a:lnSpc>
            </a:pPr>
            <a:r>
              <a:rPr lang="zh-CN" altLang="en-US" sz="2400" b="1" dirty="0"/>
              <a:t>若</a:t>
            </a:r>
            <a:r>
              <a:rPr lang="en-US" altLang="zh-CN" sz="2400" b="1" dirty="0"/>
              <a:t>G</a:t>
            </a:r>
            <a:r>
              <a:rPr lang="zh-CN" altLang="en-US" sz="2400" b="1" dirty="0"/>
              <a:t>（</a:t>
            </a:r>
            <a:r>
              <a:rPr lang="en-US" altLang="zh-CN" sz="2400" b="1" dirty="0"/>
              <a:t>X</a:t>
            </a:r>
            <a:r>
              <a:rPr lang="zh-CN" altLang="en-US" sz="2400" b="1" dirty="0"/>
              <a:t>）包含因子</a:t>
            </a:r>
            <a:r>
              <a:rPr lang="en-US" altLang="zh-CN" sz="2400" b="1" dirty="0"/>
              <a:t>X+1</a:t>
            </a:r>
            <a:r>
              <a:rPr lang="zh-CN" altLang="en-US" sz="2400" b="1" dirty="0"/>
              <a:t>，则可以检测到奇数个位发生错误</a:t>
            </a:r>
          </a:p>
          <a:p>
            <a:pPr eaLnBrk="1" hangingPunct="1">
              <a:lnSpc>
                <a:spcPct val="120000"/>
              </a:lnSpc>
            </a:pPr>
            <a:r>
              <a:rPr lang="zh-CN" altLang="en-US" sz="2400" b="1" dirty="0"/>
              <a:t>能检验出所有长度小于等于</a:t>
            </a:r>
            <a:r>
              <a:rPr lang="en-US" altLang="zh-CN" sz="2400" b="1" dirty="0"/>
              <a:t>r</a:t>
            </a:r>
            <a:r>
              <a:rPr lang="zh-CN" altLang="en-US" sz="2400" b="1" dirty="0"/>
              <a:t>的突发错误</a:t>
            </a:r>
          </a:p>
          <a:p>
            <a:pPr eaLnBrk="1" hangingPunct="1">
              <a:lnSpc>
                <a:spcPct val="120000"/>
              </a:lnSpc>
            </a:pPr>
            <a:r>
              <a:rPr lang="zh-CN" altLang="en-US" sz="2400" b="1" dirty="0"/>
              <a:t>若突发长度为</a:t>
            </a:r>
            <a:r>
              <a:rPr lang="en-US" altLang="zh-CN" sz="2400" b="1" dirty="0"/>
              <a:t>r+1</a:t>
            </a:r>
            <a:r>
              <a:rPr lang="zh-CN" altLang="en-US" sz="2400" b="1" dirty="0"/>
              <a:t>，当且仅当错误多项式与</a:t>
            </a:r>
            <a:r>
              <a:rPr lang="en-US" altLang="zh-CN" sz="2400" b="1" dirty="0"/>
              <a:t>G</a:t>
            </a:r>
            <a:r>
              <a:rPr lang="zh-CN" altLang="en-US" sz="2400" b="1" dirty="0"/>
              <a:t>（</a:t>
            </a:r>
            <a:r>
              <a:rPr lang="en-US" altLang="zh-CN" sz="2400" b="1" dirty="0"/>
              <a:t>X</a:t>
            </a:r>
            <a:r>
              <a:rPr lang="zh-CN" altLang="en-US" sz="2400" b="1" dirty="0"/>
              <a:t>）相同时才被整除。根据突发错误长度的定义，其第</a:t>
            </a:r>
            <a:r>
              <a:rPr lang="en-US" altLang="zh-CN" sz="2400" b="1" dirty="0"/>
              <a:t>1</a:t>
            </a:r>
            <a:r>
              <a:rPr lang="zh-CN" altLang="en-US" sz="2400" b="1" dirty="0"/>
              <a:t>位和最后</a:t>
            </a:r>
            <a:r>
              <a:rPr lang="en-US" altLang="zh-CN" sz="2400" b="1" dirty="0"/>
              <a:t>1</a:t>
            </a:r>
            <a:r>
              <a:rPr lang="zh-CN" altLang="en-US" sz="2400" b="1" dirty="0"/>
              <a:t>位必须是</a:t>
            </a:r>
            <a:r>
              <a:rPr lang="en-US" altLang="zh-CN" sz="2400" b="1" dirty="0"/>
              <a:t>1</a:t>
            </a:r>
            <a:r>
              <a:rPr lang="zh-CN" altLang="en-US" sz="2400" b="1" dirty="0"/>
              <a:t>，因此与</a:t>
            </a:r>
            <a:r>
              <a:rPr lang="en-US" altLang="zh-CN" sz="2400" b="1" dirty="0"/>
              <a:t>G</a:t>
            </a:r>
            <a:r>
              <a:rPr lang="zh-CN" altLang="en-US" sz="2400" b="1" dirty="0"/>
              <a:t>（</a:t>
            </a:r>
            <a:r>
              <a:rPr lang="en-US" altLang="zh-CN" sz="2400" b="1" dirty="0"/>
              <a:t>X</a:t>
            </a:r>
            <a:r>
              <a:rPr lang="zh-CN" altLang="en-US" sz="2400" b="1" dirty="0"/>
              <a:t>）完全相同的概率即误判概率为</a:t>
            </a:r>
            <a:r>
              <a:rPr lang="en-US" altLang="zh-CN" sz="2400" b="1" dirty="0"/>
              <a:t>(1/2)</a:t>
            </a:r>
            <a:r>
              <a:rPr lang="en-US" altLang="zh-CN" sz="2400" b="1" baseline="30000" dirty="0"/>
              <a:t>r-1</a:t>
            </a:r>
            <a:r>
              <a:rPr lang="zh-CN" altLang="en-US" sz="2400" b="1" dirty="0"/>
              <a:t>（所有位模式等概率）</a:t>
            </a:r>
            <a:endParaRPr lang="en-US" altLang="zh-CN" sz="2400" b="1" dirty="0"/>
          </a:p>
          <a:p>
            <a:pPr eaLnBrk="1" hangingPunct="1">
              <a:lnSpc>
                <a:spcPct val="120000"/>
              </a:lnSpc>
            </a:pPr>
            <a:r>
              <a:rPr lang="zh-CN" altLang="en-US" sz="2400" b="1" dirty="0"/>
              <a:t>对于长度大于</a:t>
            </a:r>
            <a:r>
              <a:rPr lang="en-US" altLang="zh-CN" sz="2400" b="1" dirty="0"/>
              <a:t>r+1</a:t>
            </a:r>
            <a:r>
              <a:rPr lang="zh-CN" altLang="en-US" sz="2400" b="1" dirty="0"/>
              <a:t>的突发错误，则误判概率为</a:t>
            </a:r>
            <a:r>
              <a:rPr lang="en-US" altLang="zh-CN" sz="2400" b="1" dirty="0"/>
              <a:t>(1/2)</a:t>
            </a:r>
            <a:r>
              <a:rPr lang="en-US" altLang="zh-CN" sz="2400" b="1" baseline="30000" dirty="0"/>
              <a:t>r</a:t>
            </a:r>
            <a:r>
              <a:rPr lang="zh-CN" altLang="en-US" sz="2400" b="1" dirty="0"/>
              <a:t>（所有位模式等概率）</a:t>
            </a:r>
            <a:endParaRPr lang="en-US" altLang="zh-CN" sz="2400" b="1" dirty="0"/>
          </a:p>
          <a:p>
            <a:pPr eaLnBrk="1" hangingPunct="1">
              <a:lnSpc>
                <a:spcPct val="120000"/>
              </a:lnSpc>
            </a:pPr>
            <a:endParaRPr lang="en-US" altLang="zh-CN" sz="2400" b="1" dirty="0"/>
          </a:p>
        </p:txBody>
      </p:sp>
      <p:sp>
        <p:nvSpPr>
          <p:cNvPr id="30725" name="Rectangle 4"/>
          <p:cNvSpPr>
            <a:spLocks noChangeArrowheads="1"/>
          </p:cNvSpPr>
          <p:nvPr/>
        </p:nvSpPr>
        <p:spPr bwMode="auto">
          <a:xfrm>
            <a:off x="575469" y="2276872"/>
            <a:ext cx="7993062" cy="1584325"/>
          </a:xfrm>
          <a:prstGeom prst="rect">
            <a:avLst/>
          </a:prstGeom>
          <a:solidFill>
            <a:schemeClr val="bg1"/>
          </a:solidFill>
          <a:ln w="9525">
            <a:solidFill>
              <a:schemeClr val="tx1"/>
            </a:solidFill>
            <a:miter lim="800000"/>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2400" b="1" dirty="0"/>
              <a:t>E</a:t>
            </a:r>
            <a:r>
              <a:rPr lang="zh-CN" altLang="en-US" sz="2400" b="1" dirty="0"/>
              <a:t>（</a:t>
            </a:r>
            <a:r>
              <a:rPr lang="en-US" altLang="zh-CN" sz="2400" b="1" dirty="0"/>
              <a:t>X</a:t>
            </a:r>
            <a:r>
              <a:rPr lang="zh-CN" altLang="en-US" sz="2400" b="1" dirty="0"/>
              <a:t>）中的每</a:t>
            </a:r>
            <a:r>
              <a:rPr lang="en-US" altLang="zh-CN" sz="2400" b="1" dirty="0"/>
              <a:t>1</a:t>
            </a:r>
            <a:r>
              <a:rPr lang="zh-CN" altLang="en-US" sz="2400" b="1" dirty="0"/>
              <a:t>位都对应着原数据块中出错的位，则对于长度为</a:t>
            </a:r>
            <a:r>
              <a:rPr lang="en-US" altLang="zh-CN" sz="2400" b="1" dirty="0"/>
              <a:t>k</a:t>
            </a:r>
            <a:r>
              <a:rPr lang="zh-CN" altLang="en-US" sz="2400" b="1" dirty="0"/>
              <a:t>的突发性错误，有：</a:t>
            </a:r>
          </a:p>
          <a:p>
            <a:pPr eaLnBrk="1" hangingPunct="1"/>
            <a:r>
              <a:rPr lang="en-US" altLang="zh-CN" sz="2400" b="1" dirty="0"/>
              <a:t>E</a:t>
            </a:r>
            <a:r>
              <a:rPr lang="zh-CN" altLang="en-US" sz="2400" b="1" dirty="0"/>
              <a:t>（</a:t>
            </a:r>
            <a:r>
              <a:rPr lang="en-US" altLang="zh-CN" sz="2400" b="1" dirty="0"/>
              <a:t>X</a:t>
            </a:r>
            <a:r>
              <a:rPr lang="zh-CN" altLang="en-US" sz="2400" b="1" dirty="0"/>
              <a:t>）</a:t>
            </a:r>
            <a:r>
              <a:rPr lang="en-US" altLang="zh-CN" sz="2400" b="1" dirty="0"/>
              <a:t>=X</a:t>
            </a:r>
            <a:r>
              <a:rPr lang="en-US" altLang="zh-CN" sz="2400" b="1" baseline="30000" dirty="0"/>
              <a:t>i</a:t>
            </a:r>
            <a:r>
              <a:rPr lang="zh-CN" altLang="en-US" sz="2400" b="1" dirty="0"/>
              <a:t>（</a:t>
            </a:r>
            <a:r>
              <a:rPr lang="en-US" altLang="zh-CN" sz="2400" b="1" dirty="0"/>
              <a:t>X</a:t>
            </a:r>
            <a:r>
              <a:rPr lang="en-US" altLang="zh-CN" sz="2400" b="1" baseline="30000" dirty="0"/>
              <a:t>k-1</a:t>
            </a:r>
            <a:r>
              <a:rPr lang="en-US" altLang="zh-CN" sz="2400" b="1" dirty="0"/>
              <a:t>+</a:t>
            </a:r>
            <a:r>
              <a:rPr lang="en-US" altLang="zh-CN" sz="2400" b="1" dirty="0">
                <a:latin typeface="Arial" panose="020B0604020202020204" pitchFamily="34" charset="0"/>
              </a:rPr>
              <a:t>…</a:t>
            </a:r>
            <a:r>
              <a:rPr lang="en-US" altLang="zh-CN" sz="2400" b="1" dirty="0"/>
              <a:t>+1</a:t>
            </a:r>
            <a:r>
              <a:rPr lang="zh-CN" altLang="en-US" sz="2400" b="1" dirty="0"/>
              <a:t>） 对应着：</a:t>
            </a:r>
            <a:r>
              <a:rPr lang="en-US" altLang="zh-CN" sz="2400" b="1" dirty="0"/>
              <a:t>1…….1</a:t>
            </a:r>
            <a:endParaRPr lang="zh-CN" altLang="en-US" sz="2400" b="1" dirty="0"/>
          </a:p>
          <a:p>
            <a:pPr eaLnBrk="1" hangingPunct="1"/>
            <a:r>
              <a:rPr lang="en-US" altLang="zh-CN" sz="2400" b="1" dirty="0"/>
              <a:t>G</a:t>
            </a:r>
            <a:r>
              <a:rPr lang="zh-CN" altLang="en-US" sz="2400" b="1" dirty="0"/>
              <a:t>（</a:t>
            </a:r>
            <a:r>
              <a:rPr lang="en-US" altLang="zh-CN" sz="2400" b="1" dirty="0"/>
              <a:t>X)</a:t>
            </a:r>
            <a:r>
              <a:rPr lang="zh-CN" altLang="en-US" sz="2400" b="1" dirty="0"/>
              <a:t>为最高位和最低位均为</a:t>
            </a:r>
            <a:r>
              <a:rPr lang="en-US" altLang="zh-CN" sz="2400" b="1" dirty="0"/>
              <a:t>1</a:t>
            </a:r>
            <a:r>
              <a:rPr lang="zh-CN" altLang="en-US" sz="2400" b="1" dirty="0"/>
              <a:t>的</a:t>
            </a:r>
            <a:r>
              <a:rPr lang="en-US" altLang="zh-CN" sz="2400" b="1" dirty="0"/>
              <a:t>r</a:t>
            </a:r>
            <a:r>
              <a:rPr lang="zh-CN" altLang="en-US" sz="2400" b="1" dirty="0"/>
              <a:t>阶多项式</a:t>
            </a:r>
            <a:r>
              <a:rPr lang="en-US" altLang="zh-CN" sz="2400" b="1" dirty="0"/>
              <a:t>(</a:t>
            </a:r>
            <a:r>
              <a:rPr lang="zh-CN" altLang="en-US" sz="2400" b="1" dirty="0"/>
              <a:t>最高次项为</a:t>
            </a:r>
            <a:r>
              <a:rPr lang="en-US" altLang="zh-CN" sz="2400" b="1" dirty="0" err="1"/>
              <a:t>X</a:t>
            </a:r>
            <a:r>
              <a:rPr lang="en-US" altLang="zh-CN" sz="2400" b="1" baseline="30000" dirty="0" err="1"/>
              <a:t>r</a:t>
            </a:r>
            <a:r>
              <a:rPr lang="en-US" altLang="zh-CN" sz="2400" b="1" dirty="0"/>
              <a:t>)</a:t>
            </a:r>
            <a:endParaRPr lang="zh-CN" altLang="en-US" sz="2400" b="1" dirty="0"/>
          </a:p>
        </p:txBody>
      </p:sp>
      <p:sp>
        <p:nvSpPr>
          <p:cNvPr id="3" name="文本框 2">
            <a:extLst>
              <a:ext uri="{FF2B5EF4-FFF2-40B4-BE49-F238E27FC236}">
                <a16:creationId xmlns:a16="http://schemas.microsoft.com/office/drawing/2014/main" xmlns="" id="{4DA2E016-0715-09C6-8D78-0769CA090336}"/>
              </a:ext>
            </a:extLst>
          </p:cNvPr>
          <p:cNvSpPr txBox="1"/>
          <p:nvPr/>
        </p:nvSpPr>
        <p:spPr>
          <a:xfrm>
            <a:off x="899592" y="1796290"/>
            <a:ext cx="4598685" cy="486030"/>
          </a:xfrm>
          <a:prstGeom prst="rect">
            <a:avLst/>
          </a:prstGeom>
          <a:noFill/>
        </p:spPr>
        <p:txBody>
          <a:bodyPr wrap="square">
            <a:spAutoFit/>
          </a:bodyPr>
          <a:lstStyle/>
          <a:p>
            <a:pPr eaLnBrk="1" hangingPunct="1">
              <a:lnSpc>
                <a:spcPct val="120000"/>
              </a:lnSpc>
            </a:pPr>
            <a:r>
              <a:rPr lang="zh-CN" altLang="en-US" sz="2400" b="1" dirty="0"/>
              <a:t>接收多项式：</a:t>
            </a:r>
            <a:r>
              <a:rPr lang="en-US" altLang="zh-CN" sz="2400" b="1" dirty="0"/>
              <a:t>S(X)=E(X)+T(X)</a:t>
            </a:r>
          </a:p>
        </p:txBody>
      </p:sp>
      <p:sp>
        <p:nvSpPr>
          <p:cNvPr id="4" name="右大括号 3">
            <a:extLst>
              <a:ext uri="{FF2B5EF4-FFF2-40B4-BE49-F238E27FC236}">
                <a16:creationId xmlns:a16="http://schemas.microsoft.com/office/drawing/2014/main" xmlns="" id="{8B512B08-5D68-9BE5-790A-9870B83623A5}"/>
              </a:ext>
            </a:extLst>
          </p:cNvPr>
          <p:cNvSpPr/>
          <p:nvPr/>
        </p:nvSpPr>
        <p:spPr>
          <a:xfrm rot="16200000">
            <a:off x="6108490" y="2540417"/>
            <a:ext cx="167380" cy="93610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xmlns="" id="{3FC4FB29-0A94-D7C2-F0EB-501387BEE03E}"/>
              </a:ext>
            </a:extLst>
          </p:cNvPr>
          <p:cNvSpPr txBox="1"/>
          <p:nvPr/>
        </p:nvSpPr>
        <p:spPr>
          <a:xfrm>
            <a:off x="5724128" y="2636747"/>
            <a:ext cx="936104" cy="369332"/>
          </a:xfrm>
          <a:prstGeom prst="rect">
            <a:avLst/>
          </a:prstGeom>
          <a:noFill/>
        </p:spPr>
        <p:txBody>
          <a:bodyPr wrap="square" rtlCol="0">
            <a:spAutoFit/>
          </a:bodyPr>
          <a:lstStyle/>
          <a:p>
            <a:pPr algn="ctr"/>
            <a:r>
              <a:rPr lang="en-US" altLang="zh-CN" dirty="0"/>
              <a:t>K</a:t>
            </a:r>
            <a:r>
              <a:rPr lang="zh-CN" altLang="en-US" dirty="0"/>
              <a:t>位</a:t>
            </a:r>
          </a:p>
        </p:txBody>
      </p:sp>
      <p:sp>
        <p:nvSpPr>
          <p:cNvPr id="6" name="文本框 5">
            <a:extLst>
              <a:ext uri="{FF2B5EF4-FFF2-40B4-BE49-F238E27FC236}">
                <a16:creationId xmlns:a16="http://schemas.microsoft.com/office/drawing/2014/main" xmlns="" id="{EEBBF25E-E184-CEE4-B248-E64C782B2FA2}"/>
              </a:ext>
            </a:extLst>
          </p:cNvPr>
          <p:cNvSpPr txBox="1"/>
          <p:nvPr/>
        </p:nvSpPr>
        <p:spPr>
          <a:xfrm>
            <a:off x="6934225" y="3140968"/>
            <a:ext cx="1634306" cy="369332"/>
          </a:xfrm>
          <a:prstGeom prst="rect">
            <a:avLst/>
          </a:prstGeom>
          <a:noFill/>
        </p:spPr>
        <p:txBody>
          <a:bodyPr wrap="square" rtlCol="0">
            <a:spAutoFit/>
          </a:bodyPr>
          <a:lstStyle/>
          <a:p>
            <a:r>
              <a:rPr lang="en-US" altLang="zh-CN" dirty="0"/>
              <a:t>00</a:t>
            </a:r>
            <a:r>
              <a:rPr lang="en-US" altLang="zh-CN" dirty="0">
                <a:solidFill>
                  <a:srgbClr val="FF0000"/>
                </a:solidFill>
              </a:rPr>
              <a:t>11001</a:t>
            </a:r>
            <a:r>
              <a:rPr lang="en-US" altLang="zh-CN" dirty="0"/>
              <a:t>0000</a:t>
            </a:r>
            <a:endParaRPr lang="zh-CN" altLang="en-US" dirty="0"/>
          </a:p>
        </p:txBody>
      </p:sp>
      <p:sp>
        <p:nvSpPr>
          <p:cNvPr id="7" name="文本框 6">
            <a:extLst>
              <a:ext uri="{FF2B5EF4-FFF2-40B4-BE49-F238E27FC236}">
                <a16:creationId xmlns:a16="http://schemas.microsoft.com/office/drawing/2014/main" xmlns="" id="{AB94F6DD-F9AB-DACB-312D-DA45597136C4}"/>
              </a:ext>
            </a:extLst>
          </p:cNvPr>
          <p:cNvSpPr txBox="1"/>
          <p:nvPr/>
        </p:nvSpPr>
        <p:spPr>
          <a:xfrm>
            <a:off x="7092280" y="2638653"/>
            <a:ext cx="1634306" cy="646331"/>
          </a:xfrm>
          <a:prstGeom prst="rect">
            <a:avLst/>
          </a:prstGeom>
          <a:noFill/>
        </p:spPr>
        <p:txBody>
          <a:bodyPr wrap="square" rtlCol="0">
            <a:spAutoFit/>
          </a:bodyPr>
          <a:lstStyle/>
          <a:p>
            <a:r>
              <a:rPr lang="en-US" altLang="zh-CN" dirty="0"/>
              <a:t>X</a:t>
            </a:r>
            <a:r>
              <a:rPr lang="en-US" altLang="zh-CN" baseline="30000" dirty="0"/>
              <a:t>4</a:t>
            </a:r>
            <a:r>
              <a:rPr lang="en-US" altLang="zh-CN" dirty="0"/>
              <a:t>(x</a:t>
            </a:r>
            <a:r>
              <a:rPr lang="en-US" altLang="zh-CN" baseline="30000" dirty="0"/>
              <a:t>4</a:t>
            </a:r>
            <a:r>
              <a:rPr lang="en-US" altLang="zh-CN" dirty="0"/>
              <a:t>+x</a:t>
            </a:r>
            <a:r>
              <a:rPr lang="en-US" altLang="zh-CN" baseline="30000" dirty="0"/>
              <a:t>3</a:t>
            </a:r>
            <a:r>
              <a:rPr lang="en-US" altLang="zh-CN" dirty="0"/>
              <a:t>+1) </a:t>
            </a:r>
            <a:r>
              <a:rPr lang="en-US" altLang="zh-CN" dirty="0" err="1"/>
              <a:t>i</a:t>
            </a:r>
            <a:r>
              <a:rPr lang="en-US" altLang="zh-CN" dirty="0"/>
              <a:t>=4, k=5</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strips(downRight)">
                                      <p:cBhvr>
                                        <p:cTn id="7" dur="500"/>
                                        <p:tgtEl>
                                          <p:spTgt spid="634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63491">
                                            <p:txEl>
                                              <p:pRg st="1" end="1"/>
                                            </p:txEl>
                                          </p:spTgt>
                                        </p:tgtEl>
                                        <p:attrNameLst>
                                          <p:attrName>style.visibility</p:attrName>
                                        </p:attrNameLst>
                                      </p:cBhvr>
                                      <p:to>
                                        <p:strVal val="visible"/>
                                      </p:to>
                                    </p:set>
                                    <p:animEffect transition="in" filter="strips(downRight)">
                                      <p:cBhvr>
                                        <p:cTn id="12" dur="500"/>
                                        <p:tgtEl>
                                          <p:spTgt spid="634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63491">
                                            <p:txEl>
                                              <p:pRg st="2" end="2"/>
                                            </p:txEl>
                                          </p:spTgt>
                                        </p:tgtEl>
                                        <p:attrNameLst>
                                          <p:attrName>style.visibility</p:attrName>
                                        </p:attrNameLst>
                                      </p:cBhvr>
                                      <p:to>
                                        <p:strVal val="visible"/>
                                      </p:to>
                                    </p:set>
                                    <p:animEffect transition="in" filter="strips(downRight)">
                                      <p:cBhvr>
                                        <p:cTn id="17" dur="500"/>
                                        <p:tgtEl>
                                          <p:spTgt spid="634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63491">
                                            <p:txEl>
                                              <p:pRg st="3" end="3"/>
                                            </p:txEl>
                                          </p:spTgt>
                                        </p:tgtEl>
                                        <p:attrNameLst>
                                          <p:attrName>style.visibility</p:attrName>
                                        </p:attrNameLst>
                                      </p:cBhvr>
                                      <p:to>
                                        <p:strVal val="visible"/>
                                      </p:to>
                                    </p:set>
                                    <p:animEffect transition="in" filter="strips(downRight)">
                                      <p:cBhvr>
                                        <p:cTn id="22" dur="500"/>
                                        <p:tgtEl>
                                          <p:spTgt spid="634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63491">
                                            <p:txEl>
                                              <p:pRg st="4" end="4"/>
                                            </p:txEl>
                                          </p:spTgt>
                                        </p:tgtEl>
                                        <p:attrNameLst>
                                          <p:attrName>style.visibility</p:attrName>
                                        </p:attrNameLst>
                                      </p:cBhvr>
                                      <p:to>
                                        <p:strVal val="visible"/>
                                      </p:to>
                                    </p:set>
                                    <p:animEffect transition="in" filter="strips(downRight)">
                                      <p:cBhvr>
                                        <p:cTn id="27" dur="500"/>
                                        <p:tgtEl>
                                          <p:spTgt spid="634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F4538406-975D-4778-AEA8-6A2C463C07C7}" type="slidenum">
              <a:rPr lang="en-US" altLang="zh-CN"/>
              <a:pPr eaLnBrk="1" hangingPunct="1"/>
              <a:t>23</a:t>
            </a:fld>
            <a:endParaRPr lang="en-US" altLang="zh-CN"/>
          </a:p>
        </p:txBody>
      </p:sp>
      <p:sp>
        <p:nvSpPr>
          <p:cNvPr id="31747" name="Rectangle 2"/>
          <p:cNvSpPr>
            <a:spLocks noGrp="1" noChangeArrowheads="1"/>
          </p:cNvSpPr>
          <p:nvPr>
            <p:ph type="title"/>
          </p:nvPr>
        </p:nvSpPr>
        <p:spPr/>
        <p:txBody>
          <a:bodyPr/>
          <a:lstStyle/>
          <a:p>
            <a:pPr eaLnBrk="1" hangingPunct="1"/>
            <a:r>
              <a:rPr lang="zh-CN" altLang="en-US"/>
              <a:t>常用的生成多项式国际标准</a:t>
            </a:r>
          </a:p>
        </p:txBody>
      </p:sp>
      <p:sp>
        <p:nvSpPr>
          <p:cNvPr id="31748" name="Rectangle 3"/>
          <p:cNvSpPr>
            <a:spLocks noGrp="1" noChangeArrowheads="1"/>
          </p:cNvSpPr>
          <p:nvPr>
            <p:ph type="body" idx="1"/>
          </p:nvPr>
        </p:nvSpPr>
        <p:spPr/>
        <p:txBody>
          <a:bodyPr/>
          <a:lstStyle/>
          <a:p>
            <a:pPr eaLnBrk="1" hangingPunct="1"/>
            <a:r>
              <a:rPr lang="en-US" altLang="zh-CN" dirty="0"/>
              <a:t>CRC-12=X</a:t>
            </a:r>
            <a:r>
              <a:rPr lang="en-US" altLang="zh-CN" baseline="30000" dirty="0"/>
              <a:t>12</a:t>
            </a:r>
            <a:r>
              <a:rPr lang="en-US" altLang="zh-CN" dirty="0"/>
              <a:t>+X</a:t>
            </a:r>
            <a:r>
              <a:rPr lang="en-US" altLang="zh-CN" baseline="30000" dirty="0"/>
              <a:t>11</a:t>
            </a:r>
            <a:r>
              <a:rPr lang="en-US" altLang="zh-CN" dirty="0"/>
              <a:t>+X</a:t>
            </a:r>
            <a:r>
              <a:rPr lang="en-US" altLang="zh-CN" baseline="30000" dirty="0"/>
              <a:t>3</a:t>
            </a:r>
            <a:r>
              <a:rPr lang="en-US" altLang="zh-CN" dirty="0"/>
              <a:t>+X</a:t>
            </a:r>
            <a:r>
              <a:rPr lang="en-US" altLang="zh-CN" baseline="30000" dirty="0"/>
              <a:t>2</a:t>
            </a:r>
            <a:r>
              <a:rPr lang="en-US" altLang="zh-CN" dirty="0"/>
              <a:t>+X+1</a:t>
            </a:r>
          </a:p>
          <a:p>
            <a:pPr eaLnBrk="1" hangingPunct="1"/>
            <a:r>
              <a:rPr lang="en-US" altLang="zh-CN" dirty="0"/>
              <a:t>CRC-16= X</a:t>
            </a:r>
            <a:r>
              <a:rPr lang="en-US" altLang="zh-CN" baseline="30000" dirty="0"/>
              <a:t>16 </a:t>
            </a:r>
            <a:r>
              <a:rPr lang="en-US" altLang="zh-CN" dirty="0"/>
              <a:t>+X</a:t>
            </a:r>
            <a:r>
              <a:rPr lang="en-US" altLang="zh-CN" baseline="30000" dirty="0"/>
              <a:t>15 </a:t>
            </a:r>
            <a:r>
              <a:rPr lang="en-US" altLang="zh-CN" dirty="0"/>
              <a:t>+X</a:t>
            </a:r>
            <a:r>
              <a:rPr lang="en-US" altLang="zh-CN" baseline="30000" dirty="0"/>
              <a:t>2 </a:t>
            </a:r>
            <a:r>
              <a:rPr lang="en-US" altLang="zh-CN" dirty="0"/>
              <a:t>+1</a:t>
            </a:r>
          </a:p>
          <a:p>
            <a:pPr eaLnBrk="1" hangingPunct="1"/>
            <a:r>
              <a:rPr lang="en-US" altLang="zh-CN" dirty="0"/>
              <a:t>CRC-CCITT= X</a:t>
            </a:r>
            <a:r>
              <a:rPr lang="en-US" altLang="zh-CN" baseline="30000" dirty="0"/>
              <a:t>16 </a:t>
            </a:r>
            <a:r>
              <a:rPr lang="en-US" altLang="zh-CN" dirty="0"/>
              <a:t>+X</a:t>
            </a:r>
            <a:r>
              <a:rPr lang="en-US" altLang="zh-CN" baseline="30000" dirty="0"/>
              <a:t>15 </a:t>
            </a:r>
            <a:r>
              <a:rPr lang="en-US" altLang="zh-CN" dirty="0"/>
              <a:t>+X</a:t>
            </a:r>
            <a:r>
              <a:rPr lang="en-US" altLang="zh-CN" baseline="30000" dirty="0"/>
              <a:t>5 </a:t>
            </a:r>
            <a:r>
              <a:rPr lang="en-US" altLang="zh-CN" dirty="0"/>
              <a:t>+1</a:t>
            </a:r>
          </a:p>
          <a:p>
            <a:pPr eaLnBrk="1" hangingPunct="1"/>
            <a:r>
              <a:rPr lang="en-US" altLang="zh-CN" dirty="0"/>
              <a:t>CRC-32=X</a:t>
            </a:r>
            <a:r>
              <a:rPr lang="en-US" altLang="zh-CN" baseline="30000" dirty="0"/>
              <a:t>32</a:t>
            </a:r>
            <a:r>
              <a:rPr lang="en-US" altLang="zh-CN" dirty="0"/>
              <a:t>+X</a:t>
            </a:r>
            <a:r>
              <a:rPr lang="en-US" altLang="zh-CN" baseline="30000" dirty="0"/>
              <a:t>26</a:t>
            </a:r>
            <a:r>
              <a:rPr lang="en-US" altLang="zh-CN" dirty="0"/>
              <a:t>+X</a:t>
            </a:r>
            <a:r>
              <a:rPr lang="en-US" altLang="zh-CN" baseline="30000" dirty="0"/>
              <a:t>23 </a:t>
            </a:r>
            <a:r>
              <a:rPr lang="en-US" altLang="zh-CN" dirty="0"/>
              <a:t>+X</a:t>
            </a:r>
            <a:r>
              <a:rPr lang="en-US" altLang="zh-CN" baseline="30000" dirty="0"/>
              <a:t>22 </a:t>
            </a:r>
            <a:r>
              <a:rPr lang="en-US" altLang="zh-CN" dirty="0"/>
              <a:t>+X</a:t>
            </a:r>
            <a:r>
              <a:rPr lang="en-US" altLang="zh-CN" baseline="30000" dirty="0"/>
              <a:t>16 </a:t>
            </a:r>
            <a:r>
              <a:rPr lang="en-US" altLang="zh-CN" dirty="0"/>
              <a:t>+X</a:t>
            </a:r>
            <a:r>
              <a:rPr lang="en-US" altLang="zh-CN" baseline="30000" dirty="0"/>
              <a:t>12 </a:t>
            </a:r>
            <a:r>
              <a:rPr lang="en-US" altLang="zh-CN" dirty="0"/>
              <a:t>+X</a:t>
            </a:r>
            <a:r>
              <a:rPr lang="en-US" altLang="zh-CN" baseline="30000" dirty="0"/>
              <a:t>11 </a:t>
            </a:r>
            <a:r>
              <a:rPr lang="en-US" altLang="zh-CN" dirty="0"/>
              <a:t>+X</a:t>
            </a:r>
            <a:r>
              <a:rPr lang="en-US" altLang="zh-CN" baseline="30000" dirty="0"/>
              <a:t>10 </a:t>
            </a:r>
            <a:r>
              <a:rPr lang="en-US" altLang="zh-CN" dirty="0"/>
              <a:t>+X</a:t>
            </a:r>
            <a:r>
              <a:rPr lang="en-US" altLang="zh-CN" baseline="30000" dirty="0"/>
              <a:t>8 </a:t>
            </a:r>
            <a:r>
              <a:rPr lang="en-US" altLang="zh-CN" dirty="0"/>
              <a:t>+X</a:t>
            </a:r>
            <a:r>
              <a:rPr lang="en-US" altLang="zh-CN" baseline="30000" dirty="0"/>
              <a:t>7 </a:t>
            </a:r>
            <a:r>
              <a:rPr lang="en-US" altLang="zh-CN" dirty="0"/>
              <a:t>+X</a:t>
            </a:r>
            <a:r>
              <a:rPr lang="en-US" altLang="zh-CN" baseline="30000" dirty="0"/>
              <a:t>5 </a:t>
            </a:r>
            <a:r>
              <a:rPr lang="en-US" altLang="zh-CN" dirty="0"/>
              <a:t>+X</a:t>
            </a:r>
            <a:r>
              <a:rPr lang="en-US" altLang="zh-CN" baseline="30000" dirty="0"/>
              <a:t>4 </a:t>
            </a:r>
            <a:r>
              <a:rPr lang="en-US" altLang="zh-CN" dirty="0"/>
              <a:t>+X</a:t>
            </a:r>
            <a:r>
              <a:rPr lang="en-US" altLang="zh-CN" baseline="30000" dirty="0"/>
              <a:t>2</a:t>
            </a:r>
            <a:r>
              <a:rPr lang="en-US" altLang="zh-CN" dirty="0"/>
              <a:t>+X+1</a:t>
            </a:r>
          </a:p>
          <a:p>
            <a:pPr eaLnBrk="1" hangingPunct="1"/>
            <a:endParaRPr lang="en-US" altLang="zh-CN" dirty="0"/>
          </a:p>
        </p:txBody>
      </p:sp>
      <p:sp>
        <p:nvSpPr>
          <p:cNvPr id="31750" name="Rectangle 5"/>
          <p:cNvSpPr>
            <a:spLocks noChangeArrowheads="1"/>
          </p:cNvSpPr>
          <p:nvPr/>
        </p:nvSpPr>
        <p:spPr bwMode="auto">
          <a:xfrm>
            <a:off x="1547813" y="3789363"/>
            <a:ext cx="6840538" cy="1079500"/>
          </a:xfrm>
          <a:prstGeom prst="rect">
            <a:avLst/>
          </a:prstGeom>
          <a:noFill/>
          <a:ln w="28575">
            <a:solidFill>
              <a:schemeClr val="hlink"/>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3FDAC169-79DD-4E63-984E-9AEC3F198999}" type="slidenum">
              <a:rPr lang="en-US" altLang="zh-CN"/>
              <a:pPr eaLnBrk="1" hangingPunct="1"/>
              <a:t>24</a:t>
            </a:fld>
            <a:endParaRPr lang="en-US" altLang="zh-CN"/>
          </a:p>
        </p:txBody>
      </p:sp>
      <p:sp>
        <p:nvSpPr>
          <p:cNvPr id="34819" name="Rectangle 2"/>
          <p:cNvSpPr>
            <a:spLocks noGrp="1" noChangeArrowheads="1"/>
          </p:cNvSpPr>
          <p:nvPr>
            <p:ph type="title"/>
          </p:nvPr>
        </p:nvSpPr>
        <p:spPr/>
        <p:txBody>
          <a:bodyPr/>
          <a:lstStyle/>
          <a:p>
            <a:pPr eaLnBrk="1" hangingPunct="1"/>
            <a:r>
              <a:rPr lang="en-US" altLang="zh-CN"/>
              <a:t>Chapter 3 </a:t>
            </a:r>
            <a:r>
              <a:rPr lang="zh-CN" altLang="en-US"/>
              <a:t>数据链路层</a:t>
            </a:r>
          </a:p>
        </p:txBody>
      </p:sp>
      <p:sp>
        <p:nvSpPr>
          <p:cNvPr id="34820" name="Rectangle 3"/>
          <p:cNvSpPr>
            <a:spLocks noGrp="1" noChangeArrowheads="1"/>
          </p:cNvSpPr>
          <p:nvPr>
            <p:ph type="body" idx="1"/>
          </p:nvPr>
        </p:nvSpPr>
        <p:spPr/>
        <p:txBody>
          <a:bodyPr/>
          <a:lstStyle/>
          <a:p>
            <a:pPr eaLnBrk="1" hangingPunct="1"/>
            <a:r>
              <a:rPr lang="en-US" altLang="zh-CN" dirty="0"/>
              <a:t>3.1</a:t>
            </a:r>
            <a:r>
              <a:rPr lang="zh-CN" altLang="en-US" dirty="0"/>
              <a:t>数据链路层的功能</a:t>
            </a:r>
          </a:p>
          <a:p>
            <a:pPr eaLnBrk="1" hangingPunct="1"/>
            <a:r>
              <a:rPr lang="en-US" altLang="zh-CN" dirty="0"/>
              <a:t>3.2</a:t>
            </a:r>
            <a:r>
              <a:rPr lang="zh-CN" altLang="en-US" dirty="0"/>
              <a:t>差错检测与纠正</a:t>
            </a:r>
          </a:p>
          <a:p>
            <a:pPr eaLnBrk="1" hangingPunct="1"/>
            <a:r>
              <a:rPr lang="en-US" altLang="zh-CN" dirty="0">
                <a:solidFill>
                  <a:schemeClr val="hlink"/>
                </a:solidFill>
              </a:rPr>
              <a:t>3.3</a:t>
            </a:r>
            <a:r>
              <a:rPr lang="zh-CN" altLang="en-US" dirty="0">
                <a:solidFill>
                  <a:schemeClr val="hlink"/>
                </a:solidFill>
              </a:rPr>
              <a:t>基本数据链路协议</a:t>
            </a:r>
          </a:p>
          <a:p>
            <a:pPr eaLnBrk="1" hangingPunct="1"/>
            <a:r>
              <a:rPr lang="en-US" altLang="zh-CN" dirty="0"/>
              <a:t>3.4</a:t>
            </a:r>
            <a:r>
              <a:rPr lang="zh-CN" altLang="en-US" dirty="0"/>
              <a:t>滑动窗口（</a:t>
            </a:r>
            <a:r>
              <a:rPr lang="en-US" altLang="zh-CN" sz="2400" dirty="0"/>
              <a:t>Slide Windows</a:t>
            </a:r>
            <a:r>
              <a:rPr lang="zh-CN" altLang="en-US" dirty="0"/>
              <a:t>）协议</a:t>
            </a:r>
            <a:endParaRPr lang="zh-CN" altLang="en-US" sz="3600" dirty="0"/>
          </a:p>
          <a:p>
            <a:pPr eaLnBrk="1" hangingPunct="1"/>
            <a:r>
              <a:rPr lang="en-US" altLang="zh-CN" dirty="0"/>
              <a:t>3.5</a:t>
            </a:r>
            <a:r>
              <a:rPr lang="zh-CN" altLang="en-US" dirty="0"/>
              <a:t>面向位的协议</a:t>
            </a:r>
            <a:r>
              <a:rPr lang="en-US" altLang="zh-CN" dirty="0"/>
              <a:t>HDLC</a:t>
            </a:r>
          </a:p>
          <a:p>
            <a:pPr eaLnBrk="1" hangingPunct="1"/>
            <a:r>
              <a:rPr lang="en-US" altLang="zh-CN" dirty="0"/>
              <a:t>3.6 Internet</a:t>
            </a:r>
            <a:r>
              <a:rPr lang="zh-CN" altLang="en-US" dirty="0"/>
              <a:t>中的数据链路层</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A5EE7B09-5B77-4A7A-958A-53B976DFCD63}" type="slidenum">
              <a:rPr lang="en-US" altLang="zh-CN"/>
              <a:pPr eaLnBrk="1" hangingPunct="1"/>
              <a:t>25</a:t>
            </a:fld>
            <a:endParaRPr lang="en-US" altLang="zh-CN"/>
          </a:p>
        </p:txBody>
      </p:sp>
      <p:sp>
        <p:nvSpPr>
          <p:cNvPr id="35843" name="Rectangle 2"/>
          <p:cNvSpPr>
            <a:spLocks noGrp="1" noChangeArrowheads="1"/>
          </p:cNvSpPr>
          <p:nvPr>
            <p:ph type="title"/>
          </p:nvPr>
        </p:nvSpPr>
        <p:spPr/>
        <p:txBody>
          <a:bodyPr/>
          <a:lstStyle/>
          <a:p>
            <a:pPr eaLnBrk="1" hangingPunct="1"/>
            <a:r>
              <a:rPr lang="en-US" altLang="zh-CN"/>
              <a:t>3.3</a:t>
            </a:r>
            <a:r>
              <a:rPr lang="zh-CN" altLang="en-US"/>
              <a:t>基本数据链路协议</a:t>
            </a:r>
          </a:p>
        </p:txBody>
      </p:sp>
      <p:sp>
        <p:nvSpPr>
          <p:cNvPr id="35844" name="Rectangle 3"/>
          <p:cNvSpPr>
            <a:spLocks noGrp="1" noChangeArrowheads="1"/>
          </p:cNvSpPr>
          <p:nvPr>
            <p:ph type="body" idx="1"/>
          </p:nvPr>
        </p:nvSpPr>
        <p:spPr>
          <a:xfrm>
            <a:off x="685800" y="1916112"/>
            <a:ext cx="7672414" cy="4656159"/>
          </a:xfrm>
        </p:spPr>
        <p:txBody>
          <a:bodyPr/>
          <a:lstStyle/>
          <a:p>
            <a:pPr eaLnBrk="1" hangingPunct="1"/>
            <a:r>
              <a:rPr lang="zh-CN" altLang="en-US" b="1" dirty="0"/>
              <a:t>一个无限制的单工协议（</a:t>
            </a:r>
            <a:r>
              <a:rPr lang="en-US" altLang="zh-CN" b="1" dirty="0"/>
              <a:t>An Unrestricted Simplex Protocol</a:t>
            </a:r>
            <a:r>
              <a:rPr lang="zh-CN" altLang="en-US" b="1" dirty="0"/>
              <a:t>）</a:t>
            </a:r>
            <a:endParaRPr lang="en-US" altLang="zh-CN" b="1" dirty="0"/>
          </a:p>
          <a:p>
            <a:pPr lvl="1" eaLnBrk="1" hangingPunct="1"/>
            <a:r>
              <a:rPr lang="zh-CN" altLang="en-US" b="1" dirty="0"/>
              <a:t>没有流量控制和差错控制</a:t>
            </a:r>
          </a:p>
          <a:p>
            <a:pPr eaLnBrk="1" hangingPunct="1"/>
            <a:r>
              <a:rPr lang="zh-CN" altLang="en-US" b="1" dirty="0"/>
              <a:t>停</a:t>
            </a:r>
            <a:r>
              <a:rPr lang="en-US" altLang="zh-CN" b="1" dirty="0"/>
              <a:t>-</a:t>
            </a:r>
            <a:r>
              <a:rPr lang="zh-CN" altLang="en-US" b="1" dirty="0"/>
              <a:t>等协议（</a:t>
            </a:r>
            <a:r>
              <a:rPr lang="en-US" altLang="zh-CN" b="1" dirty="0"/>
              <a:t>Stop-and-Wait Protocol</a:t>
            </a:r>
            <a:r>
              <a:rPr lang="zh-CN" altLang="en-US" b="1" dirty="0"/>
              <a:t>）</a:t>
            </a:r>
            <a:endParaRPr lang="en-US" altLang="zh-CN" b="1" dirty="0"/>
          </a:p>
          <a:p>
            <a:pPr lvl="1" eaLnBrk="1" hangingPunct="1"/>
            <a:r>
              <a:rPr lang="zh-CN" altLang="en-US" b="1" dirty="0"/>
              <a:t>流量控制</a:t>
            </a:r>
          </a:p>
          <a:p>
            <a:pPr eaLnBrk="1" hangingPunct="1"/>
            <a:r>
              <a:rPr lang="zh-CN" altLang="en-US" b="1" dirty="0"/>
              <a:t>有噪音信道的停</a:t>
            </a:r>
            <a:r>
              <a:rPr lang="en-US" altLang="zh-CN" b="1" dirty="0"/>
              <a:t>-</a:t>
            </a:r>
            <a:r>
              <a:rPr lang="zh-CN" altLang="en-US" b="1" dirty="0"/>
              <a:t>等协议（</a:t>
            </a:r>
            <a:r>
              <a:rPr lang="en-US" altLang="zh-CN" b="1" dirty="0"/>
              <a:t>Stop-and-Wait Protocol for a Noisy Channel</a:t>
            </a:r>
            <a:r>
              <a:rPr lang="zh-CN" altLang="en-US" b="1" dirty="0"/>
              <a:t>）</a:t>
            </a:r>
            <a:endParaRPr lang="en-US" altLang="zh-CN" b="1" dirty="0"/>
          </a:p>
          <a:p>
            <a:pPr lvl="1" eaLnBrk="1" hangingPunct="1"/>
            <a:r>
              <a:rPr lang="zh-CN" altLang="en-US" b="1" dirty="0"/>
              <a:t>流量控制</a:t>
            </a:r>
            <a:r>
              <a:rPr lang="en-US" altLang="zh-CN" b="1" dirty="0"/>
              <a:t>+</a:t>
            </a:r>
            <a:r>
              <a:rPr lang="zh-CN" altLang="en-US" b="1" dirty="0"/>
              <a:t>差错控制</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310CABAA-548B-4874-8757-C169C75B5C76}" type="slidenum">
              <a:rPr lang="en-US" altLang="zh-CN"/>
              <a:pPr eaLnBrk="1" hangingPunct="1"/>
              <a:t>26</a:t>
            </a:fld>
            <a:endParaRPr lang="en-US" altLang="zh-CN"/>
          </a:p>
        </p:txBody>
      </p:sp>
      <p:sp>
        <p:nvSpPr>
          <p:cNvPr id="36867" name="Rectangle 2"/>
          <p:cNvSpPr>
            <a:spLocks noGrp="1" noChangeArrowheads="1"/>
          </p:cNvSpPr>
          <p:nvPr>
            <p:ph type="title"/>
          </p:nvPr>
        </p:nvSpPr>
        <p:spPr>
          <a:xfrm>
            <a:off x="1143000" y="457200"/>
            <a:ext cx="7772400" cy="1009650"/>
          </a:xfrm>
        </p:spPr>
        <p:txBody>
          <a:bodyPr/>
          <a:lstStyle/>
          <a:p>
            <a:pPr eaLnBrk="1" hangingPunct="1"/>
            <a:r>
              <a:rPr lang="en-US" altLang="zh-CN" sz="3200"/>
              <a:t>3.3.1</a:t>
            </a:r>
            <a:r>
              <a:rPr lang="zh-CN" altLang="en-US" sz="3200"/>
              <a:t>一个无限制的单工协议</a:t>
            </a:r>
          </a:p>
        </p:txBody>
      </p:sp>
      <p:sp>
        <p:nvSpPr>
          <p:cNvPr id="36868" name="Rectangle 3"/>
          <p:cNvSpPr>
            <a:spLocks noGrp="1" noChangeArrowheads="1"/>
          </p:cNvSpPr>
          <p:nvPr>
            <p:ph type="body" idx="1"/>
          </p:nvPr>
        </p:nvSpPr>
        <p:spPr>
          <a:xfrm>
            <a:off x="609600" y="1905000"/>
            <a:ext cx="8027988" cy="3756025"/>
          </a:xfrm>
        </p:spPr>
        <p:txBody>
          <a:bodyPr/>
          <a:lstStyle/>
          <a:p>
            <a:pPr eaLnBrk="1" hangingPunct="1">
              <a:lnSpc>
                <a:spcPct val="80000"/>
              </a:lnSpc>
            </a:pPr>
            <a:r>
              <a:rPr lang="zh-CN" altLang="en-US" sz="2800" b="1" dirty="0"/>
              <a:t>假设：数据单向传输，收发双方的网络层一直处于就绪状态，处理时间可忽略不计，接收缓冲空间无限大，信道不会损坏或丢失帧</a:t>
            </a:r>
          </a:p>
          <a:p>
            <a:pPr eaLnBrk="1" hangingPunct="1">
              <a:lnSpc>
                <a:spcPct val="80000"/>
              </a:lnSpc>
            </a:pPr>
            <a:r>
              <a:rPr lang="zh-CN" altLang="en-US" sz="2800" b="1" dirty="0"/>
              <a:t>发送方无限循环地重复三个动作：</a:t>
            </a:r>
          </a:p>
          <a:p>
            <a:pPr lvl="1" eaLnBrk="1" hangingPunct="1">
              <a:lnSpc>
                <a:spcPct val="80000"/>
              </a:lnSpc>
            </a:pPr>
            <a:r>
              <a:rPr lang="zh-CN" altLang="en-US" sz="2400" b="1" dirty="0"/>
              <a:t>从网络层取分组</a:t>
            </a:r>
            <a:r>
              <a:rPr lang="zh-CN" altLang="en-US" sz="2400" b="1" dirty="0">
                <a:sym typeface="Wingdings" panose="05000000000000000000" pitchFamily="2" charset="2"/>
              </a:rPr>
              <a:t></a:t>
            </a:r>
            <a:r>
              <a:rPr lang="zh-CN" altLang="en-US" sz="2400" b="1" dirty="0"/>
              <a:t>构造帧</a:t>
            </a:r>
            <a:r>
              <a:rPr lang="zh-CN" altLang="en-US" sz="2400" b="1" dirty="0">
                <a:sym typeface="Wingdings" panose="05000000000000000000" pitchFamily="2" charset="2"/>
              </a:rPr>
              <a:t></a:t>
            </a:r>
            <a:r>
              <a:rPr lang="zh-CN" altLang="en-US" sz="2400" b="1" dirty="0"/>
              <a:t>发出帧。</a:t>
            </a:r>
          </a:p>
          <a:p>
            <a:pPr eaLnBrk="1" hangingPunct="1">
              <a:lnSpc>
                <a:spcPct val="80000"/>
              </a:lnSpc>
              <a:buFont typeface="Wingdings" panose="05000000000000000000" pitchFamily="2" charset="2"/>
              <a:buNone/>
            </a:pPr>
            <a:r>
              <a:rPr lang="zh-CN" altLang="en-US" sz="2400" b="1" dirty="0"/>
              <a:t>	    </a:t>
            </a:r>
            <a:r>
              <a:rPr lang="zh-CN" altLang="en-US" sz="2400" b="1" dirty="0">
                <a:solidFill>
                  <a:schemeClr val="hlink"/>
                </a:solidFill>
              </a:rPr>
              <a:t>没有任何差错控制和流量控制</a:t>
            </a:r>
            <a:endParaRPr lang="zh-CN" altLang="en-US" sz="2400" b="1" dirty="0"/>
          </a:p>
          <a:p>
            <a:pPr eaLnBrk="1" hangingPunct="1">
              <a:lnSpc>
                <a:spcPct val="80000"/>
              </a:lnSpc>
            </a:pPr>
            <a:r>
              <a:rPr lang="zh-CN" altLang="en-US" sz="2800" b="1" dirty="0"/>
              <a:t>接收方也是无限循环地重复三个动作：</a:t>
            </a:r>
          </a:p>
          <a:p>
            <a:pPr lvl="1" eaLnBrk="1" hangingPunct="1">
              <a:lnSpc>
                <a:spcPct val="80000"/>
              </a:lnSpc>
            </a:pPr>
            <a:r>
              <a:rPr lang="zh-CN" altLang="en-US" sz="2400" b="1" dirty="0"/>
              <a:t>等待事件（一个未损坏帧的到达）发生</a:t>
            </a:r>
            <a:r>
              <a:rPr lang="zh-CN" altLang="en-US" sz="2400" b="1" dirty="0">
                <a:sym typeface="Wingdings" panose="05000000000000000000" pitchFamily="2" charset="2"/>
              </a:rPr>
              <a:t></a:t>
            </a:r>
            <a:r>
              <a:rPr lang="zh-CN" altLang="en-US" sz="2400" b="1" dirty="0"/>
              <a:t>帧到达后，从硬件缓冲中取出新到的帧</a:t>
            </a:r>
            <a:r>
              <a:rPr lang="zh-CN" altLang="en-US" sz="2400" b="1" dirty="0">
                <a:sym typeface="Wingdings" panose="05000000000000000000" pitchFamily="2" charset="2"/>
              </a:rPr>
              <a:t></a:t>
            </a:r>
            <a:r>
              <a:rPr lang="zh-CN" altLang="en-US" sz="2400" b="1" dirty="0"/>
              <a:t>将帧的数据部分传给网络层</a:t>
            </a:r>
          </a:p>
        </p:txBody>
      </p:sp>
      <p:sp>
        <p:nvSpPr>
          <p:cNvPr id="36869" name="Text Box 5"/>
          <p:cNvSpPr txBox="1">
            <a:spLocks noChangeArrowheads="1"/>
          </p:cNvSpPr>
          <p:nvPr/>
        </p:nvSpPr>
        <p:spPr bwMode="auto">
          <a:xfrm>
            <a:off x="179388" y="5805488"/>
            <a:ext cx="84963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i="1"/>
              <a:t>全双工：可以同时在两个方向上发送数据</a:t>
            </a:r>
            <a:br>
              <a:rPr lang="zh-CN" altLang="en-US" b="1" i="1"/>
            </a:br>
            <a:r>
              <a:rPr lang="zh-CN" altLang="en-US" b="1" i="1"/>
              <a:t>半双工：可以在两个方向上发送数据，但某一时刻只能在一个方向上发送数据</a:t>
            </a:r>
            <a:br>
              <a:rPr lang="zh-CN" altLang="en-US" b="1" i="1"/>
            </a:br>
            <a:r>
              <a:rPr lang="zh-CN" altLang="en-US" b="1" i="1"/>
              <a:t>单工：只能在某一个方向上发送数据</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BC831648-E92F-437D-AC3D-C45082710486}" type="slidenum">
              <a:rPr lang="en-US" altLang="zh-CN"/>
              <a:pPr eaLnBrk="1" hangingPunct="1"/>
              <a:t>27</a:t>
            </a:fld>
            <a:endParaRPr lang="en-US" altLang="zh-CN"/>
          </a:p>
        </p:txBody>
      </p:sp>
      <p:sp>
        <p:nvSpPr>
          <p:cNvPr id="37891" name="Rectangle 2"/>
          <p:cNvSpPr>
            <a:spLocks noGrp="1" noChangeArrowheads="1"/>
          </p:cNvSpPr>
          <p:nvPr>
            <p:ph type="title"/>
          </p:nvPr>
        </p:nvSpPr>
        <p:spPr/>
        <p:txBody>
          <a:bodyPr/>
          <a:lstStyle/>
          <a:p>
            <a:pPr eaLnBrk="1" hangingPunct="1"/>
            <a:r>
              <a:rPr lang="en-US" altLang="zh-CN" sz="4000"/>
              <a:t>3.3.2</a:t>
            </a:r>
            <a:r>
              <a:rPr lang="zh-CN" altLang="en-US" sz="4000"/>
              <a:t>停</a:t>
            </a:r>
            <a:r>
              <a:rPr lang="en-US" altLang="zh-CN" sz="4000"/>
              <a:t>-</a:t>
            </a:r>
            <a:r>
              <a:rPr lang="zh-CN" altLang="en-US" sz="4000"/>
              <a:t>等协议</a:t>
            </a:r>
          </a:p>
        </p:txBody>
      </p:sp>
      <p:sp>
        <p:nvSpPr>
          <p:cNvPr id="72707" name="Rectangle 3"/>
          <p:cNvSpPr>
            <a:spLocks noGrp="1" noChangeArrowheads="1"/>
          </p:cNvSpPr>
          <p:nvPr>
            <p:ph type="body" idx="1"/>
          </p:nvPr>
        </p:nvSpPr>
        <p:spPr>
          <a:xfrm>
            <a:off x="107950" y="2017713"/>
            <a:ext cx="4464050" cy="4435475"/>
          </a:xfrm>
        </p:spPr>
        <p:txBody>
          <a:bodyPr>
            <a:normAutofit fontScale="92500" lnSpcReduction="10000"/>
          </a:bodyPr>
          <a:lstStyle/>
          <a:p>
            <a:pPr eaLnBrk="1" hangingPunct="1">
              <a:defRPr/>
            </a:pPr>
            <a:r>
              <a:rPr lang="zh-CN" altLang="en-US" sz="2800" b="1" dirty="0"/>
              <a:t>假设：接收缓冲只能存放一个帧，且信道无噪</a:t>
            </a:r>
          </a:p>
          <a:p>
            <a:pPr eaLnBrk="1" hangingPunct="1">
              <a:defRPr/>
            </a:pPr>
            <a:r>
              <a:rPr lang="zh-CN" altLang="en-US" sz="2800" b="1" dirty="0"/>
              <a:t>发送方在发送一帧后必须停止发送，等待接收方</a:t>
            </a:r>
            <a:r>
              <a:rPr lang="zh-CN" altLang="en-US" sz="2800" b="1" dirty="0">
                <a:solidFill>
                  <a:srgbClr val="FF0000"/>
                </a:solidFill>
              </a:rPr>
              <a:t>反馈确认</a:t>
            </a:r>
            <a:endParaRPr lang="zh-CN" altLang="en-US" sz="2800" b="1" dirty="0"/>
          </a:p>
          <a:p>
            <a:pPr eaLnBrk="1" hangingPunct="1">
              <a:defRPr/>
            </a:pPr>
            <a:r>
              <a:rPr lang="zh-CN" altLang="en-US" sz="2800" b="1" dirty="0"/>
              <a:t>接收方正确收到帧后向发送方发一反馈确认短帧（</a:t>
            </a:r>
            <a:r>
              <a:rPr lang="zh-CN" altLang="en-US" sz="2800" b="1" dirty="0">
                <a:solidFill>
                  <a:srgbClr val="FF0000"/>
                </a:solidFill>
              </a:rPr>
              <a:t>始终正确接收</a:t>
            </a:r>
            <a:r>
              <a:rPr lang="zh-CN" altLang="en-US" sz="2800" b="1" dirty="0"/>
              <a:t>）</a:t>
            </a:r>
          </a:p>
          <a:p>
            <a:pPr eaLnBrk="1" hangingPunct="1">
              <a:defRPr/>
            </a:pPr>
            <a:r>
              <a:rPr lang="zh-CN" altLang="en-US" sz="2800" b="1" dirty="0"/>
              <a:t>帧的发送和反馈严格交替进行，一般采用半双工信道</a:t>
            </a:r>
          </a:p>
        </p:txBody>
      </p:sp>
      <p:pic>
        <p:nvPicPr>
          <p:cNvPr id="2" name="图片 1"/>
          <p:cNvPicPr>
            <a:picLocks noChangeAspect="1"/>
          </p:cNvPicPr>
          <p:nvPr/>
        </p:nvPicPr>
        <p:blipFill>
          <a:blip r:embed="rId2"/>
          <a:stretch>
            <a:fillRect/>
          </a:stretch>
        </p:blipFill>
        <p:spPr>
          <a:xfrm>
            <a:off x="5580112" y="1508938"/>
            <a:ext cx="2211710" cy="53490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72707">
                                            <p:txEl>
                                              <p:pRg st="1" end="1"/>
                                            </p:txEl>
                                          </p:spTgt>
                                        </p:tgtEl>
                                        <p:attrNameLst>
                                          <p:attrName>style.visibility</p:attrName>
                                        </p:attrNameLst>
                                      </p:cBhvr>
                                      <p:to>
                                        <p:strVal val="visible"/>
                                      </p:to>
                                    </p:set>
                                    <p:animEffect transition="in" filter="strips(downRight)">
                                      <p:cBhvr>
                                        <p:cTn id="7" dur="500"/>
                                        <p:tgtEl>
                                          <p:spTgt spid="727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72707">
                                            <p:txEl>
                                              <p:pRg st="2" end="2"/>
                                            </p:txEl>
                                          </p:spTgt>
                                        </p:tgtEl>
                                        <p:attrNameLst>
                                          <p:attrName>style.visibility</p:attrName>
                                        </p:attrNameLst>
                                      </p:cBhvr>
                                      <p:to>
                                        <p:strVal val="visible"/>
                                      </p:to>
                                    </p:set>
                                    <p:animEffect transition="in" filter="strips(downRight)">
                                      <p:cBhvr>
                                        <p:cTn id="12" dur="500"/>
                                        <p:tgtEl>
                                          <p:spTgt spid="727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72707">
                                            <p:txEl>
                                              <p:pRg st="3" end="3"/>
                                            </p:txEl>
                                          </p:spTgt>
                                        </p:tgtEl>
                                        <p:attrNameLst>
                                          <p:attrName>style.visibility</p:attrName>
                                        </p:attrNameLst>
                                      </p:cBhvr>
                                      <p:to>
                                        <p:strVal val="visible"/>
                                      </p:to>
                                    </p:set>
                                    <p:animEffect transition="in" filter="strips(downRight)">
                                      <p:cBhvr>
                                        <p:cTn id="17" dur="500"/>
                                        <p:tgtEl>
                                          <p:spTgt spid="727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E0AC07A0-5859-4271-9A05-3E89F5779994}" type="slidenum">
              <a:rPr lang="en-US" altLang="zh-CN"/>
              <a:pPr eaLnBrk="1" hangingPunct="1"/>
              <a:t>28</a:t>
            </a:fld>
            <a:endParaRPr lang="en-US" altLang="zh-CN"/>
          </a:p>
        </p:txBody>
      </p:sp>
      <p:sp>
        <p:nvSpPr>
          <p:cNvPr id="38915" name="Rectangle 2"/>
          <p:cNvSpPr>
            <a:spLocks noGrp="1" noChangeArrowheads="1"/>
          </p:cNvSpPr>
          <p:nvPr>
            <p:ph type="title"/>
          </p:nvPr>
        </p:nvSpPr>
        <p:spPr>
          <a:xfrm>
            <a:off x="1066800" y="736600"/>
            <a:ext cx="7772400" cy="820738"/>
          </a:xfrm>
        </p:spPr>
        <p:txBody>
          <a:bodyPr/>
          <a:lstStyle/>
          <a:p>
            <a:pPr eaLnBrk="1" hangingPunct="1"/>
            <a:r>
              <a:rPr lang="zh-CN" altLang="en-US" sz="3600"/>
              <a:t>噪音信道带来的问题</a:t>
            </a:r>
          </a:p>
        </p:txBody>
      </p:sp>
      <p:sp>
        <p:nvSpPr>
          <p:cNvPr id="73731" name="Rectangle 3"/>
          <p:cNvSpPr>
            <a:spLocks noGrp="1" noChangeArrowheads="1"/>
          </p:cNvSpPr>
          <p:nvPr>
            <p:ph type="body" idx="1"/>
          </p:nvPr>
        </p:nvSpPr>
        <p:spPr>
          <a:xfrm>
            <a:off x="468313" y="2060575"/>
            <a:ext cx="7883525" cy="4321175"/>
          </a:xfrm>
        </p:spPr>
        <p:txBody>
          <a:bodyPr>
            <a:normAutofit/>
          </a:bodyPr>
          <a:lstStyle/>
          <a:p>
            <a:pPr eaLnBrk="1" hangingPunct="1">
              <a:defRPr/>
            </a:pPr>
            <a:r>
              <a:rPr lang="zh-CN" altLang="en-US" sz="2600" b="1" dirty="0"/>
              <a:t>信道噪声会导致帧</a:t>
            </a:r>
            <a:r>
              <a:rPr lang="zh-CN" altLang="en-US" sz="2600" b="1" dirty="0">
                <a:solidFill>
                  <a:schemeClr val="hlink"/>
                </a:solidFill>
              </a:rPr>
              <a:t>损坏</a:t>
            </a:r>
            <a:r>
              <a:rPr lang="zh-CN" altLang="en-US" sz="2600" b="1" dirty="0"/>
              <a:t>甚至</a:t>
            </a:r>
            <a:r>
              <a:rPr lang="zh-CN" altLang="en-US" sz="2600" b="1" dirty="0">
                <a:solidFill>
                  <a:schemeClr val="hlink"/>
                </a:solidFill>
              </a:rPr>
              <a:t>丢失</a:t>
            </a:r>
            <a:r>
              <a:rPr lang="zh-CN" altLang="en-US" sz="2600" b="1" dirty="0"/>
              <a:t>，需要引入</a:t>
            </a:r>
            <a:r>
              <a:rPr lang="zh-CN" altLang="en-US" sz="2600" b="1" dirty="0">
                <a:solidFill>
                  <a:schemeClr val="hlink"/>
                </a:solidFill>
              </a:rPr>
              <a:t>确认重传</a:t>
            </a:r>
            <a:r>
              <a:rPr lang="zh-CN" altLang="en-US" sz="2600" b="1" dirty="0"/>
              <a:t>机制来提高可靠性</a:t>
            </a:r>
          </a:p>
          <a:p>
            <a:pPr lvl="1" eaLnBrk="1" hangingPunct="1">
              <a:defRPr/>
            </a:pPr>
            <a:r>
              <a:rPr lang="zh-CN" altLang="en-US" sz="2200" b="1" dirty="0"/>
              <a:t>帧损坏：有纠错码，则尝试纠错；若不能纠错，根据检错码检错，然后发送确认帧告知帧错误，发送方重传帧</a:t>
            </a:r>
          </a:p>
          <a:p>
            <a:pPr lvl="1" eaLnBrk="1" hangingPunct="1">
              <a:defRPr/>
            </a:pPr>
            <a:r>
              <a:rPr lang="zh-CN" altLang="en-US" sz="2200" b="1" dirty="0"/>
              <a:t>帧丢失：发送方收不到确认帧，因此必须引入超时重传机制</a:t>
            </a:r>
          </a:p>
          <a:p>
            <a:pPr lvl="2" eaLnBrk="1" hangingPunct="1">
              <a:defRPr/>
            </a:pPr>
            <a:r>
              <a:rPr lang="zh-CN" altLang="en-US" sz="2000" b="1" dirty="0"/>
              <a:t>设置定时器，超时时间值应稍大于往返时间和接收方的接收处理时间之和</a:t>
            </a:r>
          </a:p>
          <a:p>
            <a:pPr eaLnBrk="1" hangingPunct="1">
              <a:defRPr/>
            </a:pPr>
            <a:r>
              <a:rPr lang="zh-CN" altLang="en-US" sz="2600" b="1" dirty="0"/>
              <a:t>通过为帧编制</a:t>
            </a:r>
            <a:r>
              <a:rPr lang="zh-CN" altLang="en-US" sz="2600" b="1" dirty="0">
                <a:solidFill>
                  <a:srgbClr val="FF0000"/>
                </a:solidFill>
              </a:rPr>
              <a:t>序列号</a:t>
            </a:r>
            <a:r>
              <a:rPr lang="zh-CN" altLang="en-US" sz="2600" b="1" dirty="0"/>
              <a:t>来解决重传过程中的重复帧的问题，例如在简单停</a:t>
            </a:r>
            <a:r>
              <a:rPr lang="en-US" altLang="zh-CN" sz="2600" b="1" dirty="0"/>
              <a:t>-</a:t>
            </a:r>
            <a:r>
              <a:rPr lang="zh-CN" altLang="en-US" sz="2600" b="1" dirty="0"/>
              <a:t>等协议中只需</a:t>
            </a:r>
            <a:r>
              <a:rPr lang="en-US" altLang="zh-CN" sz="2600" b="1" dirty="0"/>
              <a:t>1</a:t>
            </a:r>
            <a:r>
              <a:rPr lang="zh-CN" altLang="en-US" sz="2600" b="1" dirty="0"/>
              <a:t>个比特（“</a:t>
            </a:r>
            <a:r>
              <a:rPr lang="en-US" altLang="zh-CN" sz="2600" b="1" dirty="0"/>
              <a:t>0”→“1”</a:t>
            </a:r>
            <a:r>
              <a:rPr lang="zh-CN" altLang="en-US" sz="2600" b="1" dirty="0"/>
              <a:t>，“</a:t>
            </a:r>
            <a:r>
              <a:rPr lang="en-US" altLang="zh-CN" sz="2600" b="1" dirty="0"/>
              <a:t>1”→“0”</a:t>
            </a:r>
            <a:r>
              <a:rPr lang="zh-CN" altLang="en-US" sz="2600" b="1"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73731">
                                            <p:txEl>
                                              <p:pRg st="1" end="1"/>
                                            </p:txEl>
                                          </p:spTgt>
                                        </p:tgtEl>
                                        <p:attrNameLst>
                                          <p:attrName>style.visibility</p:attrName>
                                        </p:attrNameLst>
                                      </p:cBhvr>
                                      <p:to>
                                        <p:strVal val="visible"/>
                                      </p:to>
                                    </p:set>
                                    <p:animEffect transition="in" filter="strips(downRight)">
                                      <p:cBhvr>
                                        <p:cTn id="7" dur="500"/>
                                        <p:tgtEl>
                                          <p:spTgt spid="7373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73731">
                                            <p:txEl>
                                              <p:pRg st="2" end="2"/>
                                            </p:txEl>
                                          </p:spTgt>
                                        </p:tgtEl>
                                        <p:attrNameLst>
                                          <p:attrName>style.visibility</p:attrName>
                                        </p:attrNameLst>
                                      </p:cBhvr>
                                      <p:to>
                                        <p:strVal val="visible"/>
                                      </p:to>
                                    </p:set>
                                    <p:animEffect transition="in" filter="strips(upRight)">
                                      <p:cBhvr>
                                        <p:cTn id="12" dur="500"/>
                                        <p:tgtEl>
                                          <p:spTgt spid="737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73731">
                                            <p:txEl>
                                              <p:pRg st="3" end="3"/>
                                            </p:txEl>
                                          </p:spTgt>
                                        </p:tgtEl>
                                        <p:attrNameLst>
                                          <p:attrName>style.visibility</p:attrName>
                                        </p:attrNameLst>
                                      </p:cBhvr>
                                      <p:to>
                                        <p:strVal val="visible"/>
                                      </p:to>
                                    </p:set>
                                    <p:animEffect transition="in" filter="strips(downRight)">
                                      <p:cBhvr>
                                        <p:cTn id="17" dur="500"/>
                                        <p:tgtEl>
                                          <p:spTgt spid="7373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73731">
                                            <p:txEl>
                                              <p:pRg st="4" end="4"/>
                                            </p:txEl>
                                          </p:spTgt>
                                        </p:tgtEl>
                                        <p:attrNameLst>
                                          <p:attrName>style.visibility</p:attrName>
                                        </p:attrNameLst>
                                      </p:cBhvr>
                                      <p:to>
                                        <p:strVal val="visible"/>
                                      </p:to>
                                    </p:set>
                                    <p:animEffect transition="in" filter="strips(downRight)">
                                      <p:cBhvr>
                                        <p:cTn id="22" dur="500"/>
                                        <p:tgtEl>
                                          <p:spTgt spid="737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E51073F8-318B-42B0-BA0E-C25AAF345B9E}" type="slidenum">
              <a:rPr lang="en-US" altLang="zh-CN"/>
              <a:pPr eaLnBrk="1" hangingPunct="1"/>
              <a:t>29</a:t>
            </a:fld>
            <a:endParaRPr lang="en-US" altLang="zh-CN"/>
          </a:p>
        </p:txBody>
      </p:sp>
      <p:sp>
        <p:nvSpPr>
          <p:cNvPr id="39939" name="Rectangle 2"/>
          <p:cNvSpPr>
            <a:spLocks noGrp="1" noChangeArrowheads="1"/>
          </p:cNvSpPr>
          <p:nvPr>
            <p:ph type="title"/>
          </p:nvPr>
        </p:nvSpPr>
        <p:spPr>
          <a:xfrm>
            <a:off x="1116013" y="533400"/>
            <a:ext cx="7772400" cy="950913"/>
          </a:xfrm>
        </p:spPr>
        <p:txBody>
          <a:bodyPr/>
          <a:lstStyle/>
          <a:p>
            <a:pPr eaLnBrk="1" hangingPunct="1"/>
            <a:r>
              <a:rPr lang="en-US" altLang="zh-CN" sz="3600"/>
              <a:t>3.3.3</a:t>
            </a:r>
            <a:r>
              <a:rPr lang="zh-CN" altLang="en-US" sz="3600"/>
              <a:t>有噪音信道的停</a:t>
            </a:r>
            <a:r>
              <a:rPr lang="en-US" altLang="zh-CN" sz="3600"/>
              <a:t>-</a:t>
            </a:r>
            <a:r>
              <a:rPr lang="zh-CN" altLang="en-US" sz="3600"/>
              <a:t>等协议</a:t>
            </a:r>
          </a:p>
        </p:txBody>
      </p:sp>
      <p:sp>
        <p:nvSpPr>
          <p:cNvPr id="74755" name="Rectangle 3"/>
          <p:cNvSpPr>
            <a:spLocks noGrp="1" noChangeArrowheads="1"/>
          </p:cNvSpPr>
          <p:nvPr>
            <p:ph type="body" idx="1"/>
          </p:nvPr>
        </p:nvSpPr>
        <p:spPr>
          <a:xfrm>
            <a:off x="252413" y="1989138"/>
            <a:ext cx="6264275" cy="4464050"/>
          </a:xfrm>
        </p:spPr>
        <p:txBody>
          <a:bodyPr>
            <a:normAutofit fontScale="92500" lnSpcReduction="10000"/>
          </a:bodyPr>
          <a:lstStyle/>
          <a:p>
            <a:pPr eaLnBrk="1" hangingPunct="1">
              <a:defRPr/>
            </a:pPr>
            <a:r>
              <a:rPr lang="zh-CN" altLang="en-US" sz="2000" b="1" dirty="0"/>
              <a:t>收发双方维护各自的帧序列号</a:t>
            </a:r>
            <a:endParaRPr lang="en-US" altLang="zh-CN" sz="2000" b="1" dirty="0"/>
          </a:p>
          <a:p>
            <a:pPr lvl="1" eaLnBrk="1" hangingPunct="1">
              <a:defRPr/>
            </a:pPr>
            <a:r>
              <a:rPr lang="en-US" altLang="zh-CN" sz="1800" b="1" dirty="0"/>
              <a:t>N(S)</a:t>
            </a:r>
            <a:r>
              <a:rPr lang="zh-CN" altLang="en-US" sz="1800" b="1" dirty="0"/>
              <a:t>：发送方当前所发帧的序列号</a:t>
            </a:r>
            <a:endParaRPr lang="en-US" altLang="zh-CN" sz="1800" b="1" dirty="0"/>
          </a:p>
          <a:p>
            <a:pPr lvl="1" eaLnBrk="1" hangingPunct="1">
              <a:defRPr/>
            </a:pPr>
            <a:r>
              <a:rPr lang="en-US" altLang="zh-CN" sz="1800" b="1" dirty="0"/>
              <a:t>N(R)</a:t>
            </a:r>
            <a:r>
              <a:rPr lang="zh-CN" altLang="en-US" sz="1800" b="1" dirty="0"/>
              <a:t>：接收方当前所期待接收的帧序号</a:t>
            </a:r>
          </a:p>
          <a:p>
            <a:pPr eaLnBrk="1" hangingPunct="1">
              <a:defRPr/>
            </a:pPr>
            <a:r>
              <a:rPr lang="zh-CN" altLang="en-US" sz="2000" b="1" dirty="0"/>
              <a:t>发送方发送帧（序列号</a:t>
            </a:r>
            <a:r>
              <a:rPr lang="en-US" altLang="zh-CN" sz="2000" b="1" dirty="0"/>
              <a:t>N(S)</a:t>
            </a:r>
            <a:r>
              <a:rPr lang="zh-CN" altLang="en-US" sz="2000" b="1" dirty="0"/>
              <a:t>） 并启动定时器</a:t>
            </a:r>
          </a:p>
          <a:p>
            <a:pPr eaLnBrk="1" hangingPunct="1">
              <a:defRPr/>
            </a:pPr>
            <a:r>
              <a:rPr lang="zh-CN" altLang="en-US" sz="2000" b="1" dirty="0"/>
              <a:t>接收方收到帧后，对其序列号和</a:t>
            </a:r>
            <a:r>
              <a:rPr lang="en-US" altLang="zh-CN" sz="2000" b="1" i="1" dirty="0"/>
              <a:t>N</a:t>
            </a:r>
            <a:r>
              <a:rPr lang="en-US" altLang="zh-CN" sz="2000" b="1" dirty="0"/>
              <a:t>(</a:t>
            </a:r>
            <a:r>
              <a:rPr lang="en-US" altLang="zh-CN" sz="2000" b="1" i="1" dirty="0"/>
              <a:t>R</a:t>
            </a:r>
            <a:r>
              <a:rPr lang="en-US" altLang="zh-CN" sz="2000" b="1" dirty="0"/>
              <a:t>)</a:t>
            </a:r>
            <a:r>
              <a:rPr lang="zh-CN" altLang="en-US" sz="2000" b="1" dirty="0"/>
              <a:t>进行比较：</a:t>
            </a:r>
          </a:p>
          <a:p>
            <a:pPr lvl="1" eaLnBrk="1" hangingPunct="1">
              <a:defRPr/>
            </a:pPr>
            <a:r>
              <a:rPr lang="zh-CN" altLang="en-US" sz="1800" b="1" dirty="0"/>
              <a:t>若不等，则将其作为无效帧丢弃；</a:t>
            </a:r>
          </a:p>
          <a:p>
            <a:pPr lvl="1" eaLnBrk="1" hangingPunct="1">
              <a:defRPr/>
            </a:pPr>
            <a:r>
              <a:rPr lang="zh-CN" altLang="en-US" sz="1800" b="1" dirty="0"/>
              <a:t>若相等则对其进行校验，校验正确将</a:t>
            </a:r>
            <a:r>
              <a:rPr lang="en-US" altLang="zh-CN" sz="1800" b="1" i="1" dirty="0"/>
              <a:t>N</a:t>
            </a:r>
            <a:r>
              <a:rPr lang="en-US" altLang="zh-CN" sz="1800" b="1" dirty="0"/>
              <a:t>(</a:t>
            </a:r>
            <a:r>
              <a:rPr lang="en-US" altLang="zh-CN" sz="1800" b="1" i="1" dirty="0"/>
              <a:t>R</a:t>
            </a:r>
            <a:r>
              <a:rPr lang="en-US" altLang="zh-CN" sz="1800" b="1" dirty="0"/>
              <a:t>)</a:t>
            </a:r>
            <a:r>
              <a:rPr lang="zh-CN" altLang="en-US" sz="1800" b="1" dirty="0"/>
              <a:t>加</a:t>
            </a:r>
            <a:r>
              <a:rPr lang="en-US" altLang="zh-CN" sz="1800" b="1" dirty="0"/>
              <a:t>1</a:t>
            </a:r>
            <a:r>
              <a:rPr lang="zh-CN" altLang="en-US" sz="1800" b="1" dirty="0"/>
              <a:t>并放入确认帧中反馈回发送方；若校验出错，则丢弃帧，保持</a:t>
            </a:r>
            <a:r>
              <a:rPr lang="en-US" altLang="zh-CN" sz="1800" b="1" i="1" dirty="0"/>
              <a:t>N</a:t>
            </a:r>
            <a:r>
              <a:rPr lang="en-US" altLang="zh-CN" sz="1800" b="1" dirty="0"/>
              <a:t>(</a:t>
            </a:r>
            <a:r>
              <a:rPr lang="en-US" altLang="zh-CN" sz="1800" b="1" i="1" dirty="0"/>
              <a:t>R</a:t>
            </a:r>
            <a:r>
              <a:rPr lang="en-US" altLang="zh-CN" sz="1800" b="1" dirty="0"/>
              <a:t>)</a:t>
            </a:r>
            <a:r>
              <a:rPr lang="zh-CN" altLang="en-US" sz="1800" b="1" dirty="0"/>
              <a:t> 不变并放入确认帧中反馈回发送方</a:t>
            </a:r>
          </a:p>
          <a:p>
            <a:pPr eaLnBrk="1" hangingPunct="1">
              <a:defRPr/>
            </a:pPr>
            <a:r>
              <a:rPr lang="zh-CN" altLang="en-US" sz="2000" b="1" dirty="0"/>
              <a:t>发送方若在规定的时间内没有收到接收方的确认帧，就认为数据帧丢失，重发帧；若收到确认帧，比较确认帧中的序列号和</a:t>
            </a:r>
            <a:r>
              <a:rPr lang="en-US" altLang="zh-CN" sz="2000" b="1" i="1" dirty="0"/>
              <a:t>N</a:t>
            </a:r>
            <a:r>
              <a:rPr lang="en-US" altLang="zh-CN" sz="2000" b="1" dirty="0"/>
              <a:t>(</a:t>
            </a:r>
            <a:r>
              <a:rPr lang="en-US" altLang="zh-CN" sz="2000" b="1" i="1" dirty="0"/>
              <a:t>S</a:t>
            </a:r>
            <a:r>
              <a:rPr lang="en-US" altLang="zh-CN" sz="2000" b="1" dirty="0"/>
              <a:t>)</a:t>
            </a:r>
            <a:r>
              <a:rPr lang="zh-CN" altLang="en-US" sz="2000" b="1" dirty="0"/>
              <a:t>：</a:t>
            </a:r>
          </a:p>
          <a:p>
            <a:pPr lvl="1" eaLnBrk="1" hangingPunct="1">
              <a:defRPr/>
            </a:pPr>
            <a:r>
              <a:rPr lang="zh-CN" altLang="en-US" sz="1800" b="1" dirty="0"/>
              <a:t>若相等，则保持</a:t>
            </a:r>
            <a:r>
              <a:rPr lang="en-US" altLang="zh-CN" sz="1800" b="1" i="1" dirty="0"/>
              <a:t>N</a:t>
            </a:r>
            <a:r>
              <a:rPr lang="en-US" altLang="zh-CN" sz="1800" b="1" dirty="0"/>
              <a:t>(</a:t>
            </a:r>
            <a:r>
              <a:rPr lang="en-US" altLang="zh-CN" sz="1800" b="1" i="1" dirty="0"/>
              <a:t>S</a:t>
            </a:r>
            <a:r>
              <a:rPr lang="en-US" altLang="zh-CN" sz="1800" b="1" dirty="0"/>
              <a:t>)</a:t>
            </a:r>
            <a:r>
              <a:rPr lang="zh-CN" altLang="en-US" sz="1800" b="1" dirty="0"/>
              <a:t>不变，重发帧</a:t>
            </a:r>
          </a:p>
          <a:p>
            <a:pPr lvl="1" eaLnBrk="1" hangingPunct="1">
              <a:defRPr/>
            </a:pPr>
            <a:r>
              <a:rPr lang="zh-CN" altLang="en-US" sz="1800" b="1" dirty="0"/>
              <a:t>若不等，则将确认帧中的序列号赋予</a:t>
            </a:r>
            <a:r>
              <a:rPr lang="en-US" altLang="zh-CN" sz="1800" b="1" i="1" dirty="0"/>
              <a:t>N</a:t>
            </a:r>
            <a:r>
              <a:rPr lang="en-US" altLang="zh-CN" sz="1800" b="1" dirty="0"/>
              <a:t>(</a:t>
            </a:r>
            <a:r>
              <a:rPr lang="en-US" altLang="zh-CN" sz="1800" b="1" i="1" dirty="0"/>
              <a:t>S</a:t>
            </a:r>
            <a:r>
              <a:rPr lang="en-US" altLang="zh-CN" sz="1800" b="1" dirty="0"/>
              <a:t>)</a:t>
            </a:r>
            <a:r>
              <a:rPr lang="zh-CN" altLang="en-US" sz="1800" b="1" dirty="0"/>
              <a:t>，发送新的帧（序列号</a:t>
            </a:r>
            <a:r>
              <a:rPr lang="en-US" altLang="zh-CN" sz="1800" b="1" i="1" dirty="0"/>
              <a:t>N</a:t>
            </a:r>
            <a:r>
              <a:rPr lang="en-US" altLang="zh-CN" sz="1800" b="1" dirty="0"/>
              <a:t>(</a:t>
            </a:r>
            <a:r>
              <a:rPr lang="en-US" altLang="zh-CN" sz="1800" b="1" i="1" dirty="0"/>
              <a:t>S</a:t>
            </a:r>
            <a:r>
              <a:rPr lang="en-US" altLang="zh-CN" sz="1800" b="1" dirty="0"/>
              <a:t>)</a:t>
            </a:r>
            <a:r>
              <a:rPr lang="zh-CN" altLang="en-US" sz="1800" b="1" dirty="0"/>
              <a:t>）</a:t>
            </a:r>
            <a:endParaRPr lang="en-US" altLang="zh-CN" sz="1800" b="1" dirty="0"/>
          </a:p>
          <a:p>
            <a:pPr lvl="1" eaLnBrk="1" hangingPunct="1">
              <a:lnSpc>
                <a:spcPct val="80000"/>
              </a:lnSpc>
              <a:buFont typeface="Wingdings" panose="05000000000000000000" pitchFamily="2" charset="2"/>
              <a:buNone/>
              <a:defRPr/>
            </a:pPr>
            <a:endParaRPr lang="zh-CN" altLang="en-US" sz="2000" b="1" dirty="0"/>
          </a:p>
        </p:txBody>
      </p:sp>
      <p:sp>
        <p:nvSpPr>
          <p:cNvPr id="7" name="圆角矩形 6"/>
          <p:cNvSpPr/>
          <p:nvPr/>
        </p:nvSpPr>
        <p:spPr>
          <a:xfrm>
            <a:off x="539750" y="6192838"/>
            <a:ext cx="8064500" cy="549275"/>
          </a:xfrm>
          <a:prstGeom prst="roundRect">
            <a:avLst/>
          </a:prstGeom>
          <a:solidFill>
            <a:schemeClr val="accent1">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000" b="1" dirty="0">
                <a:solidFill>
                  <a:srgbClr val="000000"/>
                </a:solidFill>
              </a:rPr>
              <a:t>发送方每发送一帧，都重新启动定时器然后停下来等待其确认帧</a:t>
            </a:r>
            <a:endParaRPr lang="zh-CN" altLang="en-US" sz="2000" dirty="0">
              <a:solidFill>
                <a:srgbClr val="000000"/>
              </a:solidFill>
            </a:endParaRPr>
          </a:p>
        </p:txBody>
      </p:sp>
      <p:pic>
        <p:nvPicPr>
          <p:cNvPr id="3" name="图片 2"/>
          <p:cNvPicPr>
            <a:picLocks noChangeAspect="1"/>
          </p:cNvPicPr>
          <p:nvPr/>
        </p:nvPicPr>
        <p:blipFill>
          <a:blip r:embed="rId3"/>
          <a:stretch>
            <a:fillRect/>
          </a:stretch>
        </p:blipFill>
        <p:spPr>
          <a:xfrm>
            <a:off x="6327204" y="1989138"/>
            <a:ext cx="2781300" cy="3790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strips(downRight)">
                                      <p:cBhvr>
                                        <p:cTn id="7" dur="500"/>
                                        <p:tgtEl>
                                          <p:spTgt spid="747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74755">
                                            <p:txEl>
                                              <p:pRg st="1" end="1"/>
                                            </p:txEl>
                                          </p:spTgt>
                                        </p:tgtEl>
                                        <p:attrNameLst>
                                          <p:attrName>style.visibility</p:attrName>
                                        </p:attrNameLst>
                                      </p:cBhvr>
                                      <p:to>
                                        <p:strVal val="visible"/>
                                      </p:to>
                                    </p:set>
                                    <p:animEffect transition="in" filter="strips(downRight)">
                                      <p:cBhvr>
                                        <p:cTn id="12" dur="500"/>
                                        <p:tgtEl>
                                          <p:spTgt spid="747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74755">
                                            <p:txEl>
                                              <p:pRg st="2" end="2"/>
                                            </p:txEl>
                                          </p:spTgt>
                                        </p:tgtEl>
                                        <p:attrNameLst>
                                          <p:attrName>style.visibility</p:attrName>
                                        </p:attrNameLst>
                                      </p:cBhvr>
                                      <p:to>
                                        <p:strVal val="visible"/>
                                      </p:to>
                                    </p:set>
                                    <p:animEffect transition="in" filter="strips(downRight)">
                                      <p:cBhvr>
                                        <p:cTn id="17" dur="500"/>
                                        <p:tgtEl>
                                          <p:spTgt spid="747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74755">
                                            <p:txEl>
                                              <p:pRg st="3" end="3"/>
                                            </p:txEl>
                                          </p:spTgt>
                                        </p:tgtEl>
                                        <p:attrNameLst>
                                          <p:attrName>style.visibility</p:attrName>
                                        </p:attrNameLst>
                                      </p:cBhvr>
                                      <p:to>
                                        <p:strVal val="visible"/>
                                      </p:to>
                                    </p:set>
                                    <p:animEffect transition="in" filter="strips(downRight)">
                                      <p:cBhvr>
                                        <p:cTn id="22" dur="500"/>
                                        <p:tgtEl>
                                          <p:spTgt spid="747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74755">
                                            <p:txEl>
                                              <p:pRg st="4" end="4"/>
                                            </p:txEl>
                                          </p:spTgt>
                                        </p:tgtEl>
                                        <p:attrNameLst>
                                          <p:attrName>style.visibility</p:attrName>
                                        </p:attrNameLst>
                                      </p:cBhvr>
                                      <p:to>
                                        <p:strVal val="visible"/>
                                      </p:to>
                                    </p:set>
                                    <p:animEffect transition="in" filter="strips(downRight)">
                                      <p:cBhvr>
                                        <p:cTn id="27" dur="500"/>
                                        <p:tgtEl>
                                          <p:spTgt spid="7475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nodeType="clickEffect">
                                  <p:stCondLst>
                                    <p:cond delay="0"/>
                                  </p:stCondLst>
                                  <p:childTnLst>
                                    <p:set>
                                      <p:cBhvr>
                                        <p:cTn id="31" dur="1" fill="hold">
                                          <p:stCondLst>
                                            <p:cond delay="0"/>
                                          </p:stCondLst>
                                        </p:cTn>
                                        <p:tgtEl>
                                          <p:spTgt spid="74755">
                                            <p:txEl>
                                              <p:pRg st="5" end="5"/>
                                            </p:txEl>
                                          </p:spTgt>
                                        </p:tgtEl>
                                        <p:attrNameLst>
                                          <p:attrName>style.visibility</p:attrName>
                                        </p:attrNameLst>
                                      </p:cBhvr>
                                      <p:to>
                                        <p:strVal val="visible"/>
                                      </p:to>
                                    </p:set>
                                    <p:animEffect transition="in" filter="strips(downRight)">
                                      <p:cBhvr>
                                        <p:cTn id="32" dur="500"/>
                                        <p:tgtEl>
                                          <p:spTgt spid="7475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nodeType="clickEffect">
                                  <p:stCondLst>
                                    <p:cond delay="0"/>
                                  </p:stCondLst>
                                  <p:childTnLst>
                                    <p:set>
                                      <p:cBhvr>
                                        <p:cTn id="36" dur="1" fill="hold">
                                          <p:stCondLst>
                                            <p:cond delay="0"/>
                                          </p:stCondLst>
                                        </p:cTn>
                                        <p:tgtEl>
                                          <p:spTgt spid="74755">
                                            <p:txEl>
                                              <p:pRg st="6" end="6"/>
                                            </p:txEl>
                                          </p:spTgt>
                                        </p:tgtEl>
                                        <p:attrNameLst>
                                          <p:attrName>style.visibility</p:attrName>
                                        </p:attrNameLst>
                                      </p:cBhvr>
                                      <p:to>
                                        <p:strVal val="visible"/>
                                      </p:to>
                                    </p:set>
                                    <p:animEffect transition="in" filter="strips(downRight)">
                                      <p:cBhvr>
                                        <p:cTn id="37" dur="500"/>
                                        <p:tgtEl>
                                          <p:spTgt spid="7475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6" fill="hold" nodeType="clickEffect">
                                  <p:stCondLst>
                                    <p:cond delay="0"/>
                                  </p:stCondLst>
                                  <p:childTnLst>
                                    <p:set>
                                      <p:cBhvr>
                                        <p:cTn id="41" dur="1" fill="hold">
                                          <p:stCondLst>
                                            <p:cond delay="0"/>
                                          </p:stCondLst>
                                        </p:cTn>
                                        <p:tgtEl>
                                          <p:spTgt spid="74755">
                                            <p:txEl>
                                              <p:pRg st="7" end="7"/>
                                            </p:txEl>
                                          </p:spTgt>
                                        </p:tgtEl>
                                        <p:attrNameLst>
                                          <p:attrName>style.visibility</p:attrName>
                                        </p:attrNameLst>
                                      </p:cBhvr>
                                      <p:to>
                                        <p:strVal val="visible"/>
                                      </p:to>
                                    </p:set>
                                    <p:animEffect transition="in" filter="strips(downRight)">
                                      <p:cBhvr>
                                        <p:cTn id="42" dur="500"/>
                                        <p:tgtEl>
                                          <p:spTgt spid="74755">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6" fill="hold" nodeType="clickEffect">
                                  <p:stCondLst>
                                    <p:cond delay="0"/>
                                  </p:stCondLst>
                                  <p:childTnLst>
                                    <p:set>
                                      <p:cBhvr>
                                        <p:cTn id="46" dur="1" fill="hold">
                                          <p:stCondLst>
                                            <p:cond delay="0"/>
                                          </p:stCondLst>
                                        </p:cTn>
                                        <p:tgtEl>
                                          <p:spTgt spid="74755">
                                            <p:txEl>
                                              <p:pRg st="8" end="8"/>
                                            </p:txEl>
                                          </p:spTgt>
                                        </p:tgtEl>
                                        <p:attrNameLst>
                                          <p:attrName>style.visibility</p:attrName>
                                        </p:attrNameLst>
                                      </p:cBhvr>
                                      <p:to>
                                        <p:strVal val="visible"/>
                                      </p:to>
                                    </p:set>
                                    <p:animEffect transition="in" filter="strips(downRight)">
                                      <p:cBhvr>
                                        <p:cTn id="47" dur="500"/>
                                        <p:tgtEl>
                                          <p:spTgt spid="74755">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6" fill="hold" nodeType="clickEffect">
                                  <p:stCondLst>
                                    <p:cond delay="0"/>
                                  </p:stCondLst>
                                  <p:childTnLst>
                                    <p:set>
                                      <p:cBhvr>
                                        <p:cTn id="51" dur="1" fill="hold">
                                          <p:stCondLst>
                                            <p:cond delay="0"/>
                                          </p:stCondLst>
                                        </p:cTn>
                                        <p:tgtEl>
                                          <p:spTgt spid="74755">
                                            <p:txEl>
                                              <p:pRg st="9" end="9"/>
                                            </p:txEl>
                                          </p:spTgt>
                                        </p:tgtEl>
                                        <p:attrNameLst>
                                          <p:attrName>style.visibility</p:attrName>
                                        </p:attrNameLst>
                                      </p:cBhvr>
                                      <p:to>
                                        <p:strVal val="visible"/>
                                      </p:to>
                                    </p:set>
                                    <p:animEffect transition="in" filter="strips(downRight)">
                                      <p:cBhvr>
                                        <p:cTn id="52" dur="500"/>
                                        <p:tgtEl>
                                          <p:spTgt spid="74755">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linds(horizontal)">
                                      <p:cBhvr>
                                        <p:cTn id="5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F2196FA1-5DBD-4AFE-B29F-AFBF30DE0FFA}" type="slidenum">
              <a:rPr lang="en-US" altLang="zh-CN"/>
              <a:pPr eaLnBrk="1" hangingPunct="1"/>
              <a:t>3</a:t>
            </a:fld>
            <a:endParaRPr lang="en-US" altLang="zh-CN"/>
          </a:p>
        </p:txBody>
      </p:sp>
      <p:sp>
        <p:nvSpPr>
          <p:cNvPr id="6147" name="Rectangle 2"/>
          <p:cNvSpPr>
            <a:spLocks noGrp="1" noChangeArrowheads="1"/>
          </p:cNvSpPr>
          <p:nvPr>
            <p:ph type="title"/>
          </p:nvPr>
        </p:nvSpPr>
        <p:spPr/>
        <p:txBody>
          <a:bodyPr/>
          <a:lstStyle/>
          <a:p>
            <a:pPr eaLnBrk="1" hangingPunct="1"/>
            <a:r>
              <a:rPr lang="en-US" altLang="zh-CN"/>
              <a:t>Chapter 3 </a:t>
            </a:r>
            <a:r>
              <a:rPr lang="zh-CN" altLang="en-US"/>
              <a:t>数据链路层</a:t>
            </a:r>
          </a:p>
        </p:txBody>
      </p:sp>
      <p:sp>
        <p:nvSpPr>
          <p:cNvPr id="6148" name="Rectangle 4"/>
          <p:cNvSpPr>
            <a:spLocks noGrp="1" noChangeArrowheads="1"/>
          </p:cNvSpPr>
          <p:nvPr>
            <p:ph type="body" idx="1"/>
          </p:nvPr>
        </p:nvSpPr>
        <p:spPr/>
        <p:txBody>
          <a:bodyPr/>
          <a:lstStyle/>
          <a:p>
            <a:pPr eaLnBrk="1" hangingPunct="1"/>
            <a:r>
              <a:rPr lang="en-US" altLang="zh-CN" dirty="0"/>
              <a:t>3.1</a:t>
            </a:r>
            <a:r>
              <a:rPr lang="zh-CN" altLang="en-US" dirty="0"/>
              <a:t>数据链路层的功能</a:t>
            </a:r>
          </a:p>
          <a:p>
            <a:pPr eaLnBrk="1" hangingPunct="1"/>
            <a:r>
              <a:rPr lang="en-US" altLang="zh-CN" dirty="0"/>
              <a:t>3.2</a:t>
            </a:r>
            <a:r>
              <a:rPr lang="zh-CN" altLang="en-US" dirty="0"/>
              <a:t>差错检测与纠正</a:t>
            </a:r>
          </a:p>
          <a:p>
            <a:pPr eaLnBrk="1" hangingPunct="1"/>
            <a:r>
              <a:rPr lang="en-US" altLang="zh-CN" dirty="0"/>
              <a:t>3.3</a:t>
            </a:r>
            <a:r>
              <a:rPr lang="zh-CN" altLang="en-US" dirty="0"/>
              <a:t>基本数据链路协议</a:t>
            </a:r>
          </a:p>
          <a:p>
            <a:pPr eaLnBrk="1" hangingPunct="1"/>
            <a:r>
              <a:rPr lang="en-US" altLang="zh-CN" dirty="0"/>
              <a:t>3.4</a:t>
            </a:r>
            <a:r>
              <a:rPr lang="zh-CN" altLang="en-US" dirty="0"/>
              <a:t>滑动窗口（</a:t>
            </a:r>
            <a:r>
              <a:rPr lang="en-US" altLang="zh-CN" sz="2400" dirty="0"/>
              <a:t>Slide Windows</a:t>
            </a:r>
            <a:r>
              <a:rPr lang="zh-CN" altLang="en-US" dirty="0"/>
              <a:t>）协议</a:t>
            </a:r>
            <a:endParaRPr lang="zh-CN" altLang="en-US" sz="3600" dirty="0"/>
          </a:p>
          <a:p>
            <a:pPr eaLnBrk="1" hangingPunct="1"/>
            <a:r>
              <a:rPr lang="en-US" altLang="zh-CN" dirty="0"/>
              <a:t>3.5</a:t>
            </a:r>
            <a:r>
              <a:rPr lang="zh-CN" altLang="en-US" dirty="0"/>
              <a:t>面向位的协议</a:t>
            </a:r>
            <a:r>
              <a:rPr lang="en-US" altLang="zh-CN" dirty="0"/>
              <a:t>HDLC</a:t>
            </a:r>
          </a:p>
          <a:p>
            <a:pPr eaLnBrk="1" hangingPunct="1"/>
            <a:r>
              <a:rPr lang="en-US" altLang="zh-CN" dirty="0"/>
              <a:t>3.6 Internet</a:t>
            </a:r>
            <a:r>
              <a:rPr lang="zh-CN" altLang="en-US" dirty="0"/>
              <a:t>中的数据链路层</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223E3EA1-7AE1-4491-BAFB-144D0FD5A38D}" type="slidenum">
              <a:rPr lang="en-US" altLang="zh-CN"/>
              <a:pPr eaLnBrk="1" hangingPunct="1"/>
              <a:t>30</a:t>
            </a:fld>
            <a:endParaRPr lang="en-US" altLang="zh-CN"/>
          </a:p>
        </p:txBody>
      </p:sp>
      <p:sp>
        <p:nvSpPr>
          <p:cNvPr id="40963" name="Rectangle 2"/>
          <p:cNvSpPr>
            <a:spLocks noGrp="1" noChangeArrowheads="1"/>
          </p:cNvSpPr>
          <p:nvPr>
            <p:ph type="title"/>
          </p:nvPr>
        </p:nvSpPr>
        <p:spPr>
          <a:xfrm>
            <a:off x="1143000" y="533400"/>
            <a:ext cx="7772400" cy="1052513"/>
          </a:xfrm>
        </p:spPr>
        <p:txBody>
          <a:bodyPr/>
          <a:lstStyle/>
          <a:p>
            <a:pPr eaLnBrk="1" hangingPunct="1"/>
            <a:r>
              <a:rPr lang="zh-CN" altLang="en-US" sz="3600"/>
              <a:t>停</a:t>
            </a:r>
            <a:r>
              <a:rPr lang="en-US" altLang="zh-CN" sz="3600"/>
              <a:t>-</a:t>
            </a:r>
            <a:r>
              <a:rPr lang="zh-CN" altLang="en-US" sz="3600"/>
              <a:t>等协议对信道利用率的影响</a:t>
            </a:r>
          </a:p>
        </p:txBody>
      </p:sp>
      <p:sp>
        <p:nvSpPr>
          <p:cNvPr id="75779" name="Rectangle 3"/>
          <p:cNvSpPr>
            <a:spLocks noGrp="1" noChangeArrowheads="1"/>
          </p:cNvSpPr>
          <p:nvPr>
            <p:ph type="body" idx="1"/>
          </p:nvPr>
        </p:nvSpPr>
        <p:spPr>
          <a:xfrm>
            <a:off x="0" y="1989138"/>
            <a:ext cx="9144000" cy="4679950"/>
          </a:xfrm>
        </p:spPr>
        <p:txBody>
          <a:bodyPr/>
          <a:lstStyle/>
          <a:p>
            <a:pPr eaLnBrk="1" hangingPunct="1">
              <a:lnSpc>
                <a:spcPct val="80000"/>
              </a:lnSpc>
            </a:pPr>
            <a:r>
              <a:rPr lang="zh-CN" altLang="en-US" sz="2200" b="1" dirty="0"/>
              <a:t>在时延大的信道（如卫星通信）中，停</a:t>
            </a:r>
            <a:r>
              <a:rPr lang="en-US" altLang="zh-CN" sz="2200" b="1" dirty="0"/>
              <a:t>-</a:t>
            </a:r>
            <a:r>
              <a:rPr lang="zh-CN" altLang="en-US" sz="2200" b="1" dirty="0"/>
              <a:t>等协议的效率低！</a:t>
            </a:r>
          </a:p>
          <a:p>
            <a:pPr eaLnBrk="1" hangingPunct="1">
              <a:lnSpc>
                <a:spcPct val="80000"/>
              </a:lnSpc>
            </a:pPr>
            <a:r>
              <a:rPr lang="zh-CN" altLang="en-US" sz="2200" b="1" dirty="0"/>
              <a:t>考虑两个地面站通过卫星通信，典型的传输时间约为</a:t>
            </a:r>
            <a:r>
              <a:rPr lang="en-US" altLang="zh-CN" sz="2200" b="1" dirty="0"/>
              <a:t>270ms</a:t>
            </a:r>
            <a:r>
              <a:rPr lang="zh-CN" altLang="en-US" sz="2200" b="1" dirty="0"/>
              <a:t>。假设一个帧的发送时间为</a:t>
            </a:r>
            <a:r>
              <a:rPr lang="en-US" altLang="zh-CN" sz="2200" b="1" dirty="0"/>
              <a:t>20ms</a:t>
            </a:r>
            <a:r>
              <a:rPr lang="zh-CN" altLang="en-US" sz="2200" b="1" dirty="0"/>
              <a:t>，则从发送站开始发送算起，经</a:t>
            </a:r>
            <a:r>
              <a:rPr lang="en-US" altLang="zh-CN" sz="2200" b="1" dirty="0"/>
              <a:t>20ms+ 270ms=290ms</a:t>
            </a:r>
            <a:r>
              <a:rPr lang="zh-CN" altLang="en-US" sz="2200" b="1" dirty="0"/>
              <a:t>，数据帧才能到达目的站。假设不考虑目的站的处理时间，且认为确认帧非常短，其发送时间可忽略不计，则又需</a:t>
            </a:r>
            <a:r>
              <a:rPr lang="en-US" altLang="zh-CN" sz="2200" b="1" dirty="0"/>
              <a:t>270ms</a:t>
            </a:r>
            <a:r>
              <a:rPr lang="zh-CN" altLang="en-US" sz="2200" b="1" dirty="0"/>
              <a:t>确认帧才能被发送站收到</a:t>
            </a:r>
          </a:p>
          <a:p>
            <a:pPr eaLnBrk="1" hangingPunct="1">
              <a:lnSpc>
                <a:spcPct val="80000"/>
              </a:lnSpc>
              <a:buFont typeface="Wingdings" panose="05000000000000000000" pitchFamily="2" charset="2"/>
              <a:buNone/>
            </a:pPr>
            <a:r>
              <a:rPr lang="zh-CN" altLang="en-US" sz="2200" b="1" dirty="0"/>
              <a:t>	</a:t>
            </a:r>
            <a:r>
              <a:rPr lang="zh-CN" altLang="en-US" sz="2200" b="1" dirty="0">
                <a:solidFill>
                  <a:schemeClr val="hlink"/>
                </a:solidFill>
              </a:rPr>
              <a:t>信道的利用率为：</a:t>
            </a:r>
            <a:r>
              <a:rPr lang="en-US" altLang="zh-CN" sz="2200" b="1" dirty="0">
                <a:solidFill>
                  <a:schemeClr val="hlink"/>
                </a:solidFill>
              </a:rPr>
              <a:t>20ms/(290ms+270ms)=1/28</a:t>
            </a:r>
            <a:r>
              <a:rPr lang="zh-CN" altLang="en-US" sz="2200" b="1" dirty="0">
                <a:solidFill>
                  <a:schemeClr val="hlink"/>
                </a:solidFill>
              </a:rPr>
              <a:t>，非常低！这是由于每发一个帧之前都必须等待前一个帧的确认帧</a:t>
            </a:r>
          </a:p>
          <a:p>
            <a:pPr eaLnBrk="1" hangingPunct="1">
              <a:lnSpc>
                <a:spcPct val="80000"/>
              </a:lnSpc>
            </a:pPr>
            <a:r>
              <a:rPr lang="zh-CN" altLang="en-US" sz="2200" b="1" dirty="0"/>
              <a:t>为了提高传输效率，可以设想让发送站连续不断地发送数据帧，当发完第</a:t>
            </a:r>
            <a:r>
              <a:rPr lang="en-US" altLang="zh-CN" sz="2200" b="1" dirty="0"/>
              <a:t>28</a:t>
            </a:r>
            <a:r>
              <a:rPr lang="zh-CN" altLang="en-US" sz="2200" b="1" dirty="0"/>
              <a:t>帧数据后，恰好第</a:t>
            </a:r>
            <a:r>
              <a:rPr lang="en-US" altLang="zh-CN" sz="2200" b="1" dirty="0"/>
              <a:t>1</a:t>
            </a:r>
            <a:r>
              <a:rPr lang="zh-CN" altLang="en-US" sz="2200" b="1" dirty="0"/>
              <a:t>帧的确认帧到达，根据确认可紧接着发第</a:t>
            </a:r>
            <a:r>
              <a:rPr lang="en-US" altLang="zh-CN" sz="2200" b="1" dirty="0"/>
              <a:t>29</a:t>
            </a:r>
            <a:r>
              <a:rPr lang="zh-CN" altLang="en-US" sz="2200" b="1" dirty="0"/>
              <a:t>帧或重发第</a:t>
            </a:r>
            <a:r>
              <a:rPr lang="en-US" altLang="zh-CN" sz="2200" b="1" dirty="0"/>
              <a:t>1</a:t>
            </a:r>
            <a:r>
              <a:rPr lang="zh-CN" altLang="en-US" sz="2200" b="1" dirty="0"/>
              <a:t>帧。以后，每过</a:t>
            </a:r>
            <a:r>
              <a:rPr lang="en-US" altLang="zh-CN" sz="2200" b="1" dirty="0"/>
              <a:t>20ms</a:t>
            </a:r>
            <a:r>
              <a:rPr lang="zh-CN" altLang="en-US" sz="2200" b="1" dirty="0"/>
              <a:t>（发一个帧）就有一个确认帧到达，这样信道的利用率就大大地提高了</a:t>
            </a:r>
            <a:endParaRPr lang="en-US" altLang="zh-CN" sz="2200" b="1" dirty="0"/>
          </a:p>
          <a:p>
            <a:pPr eaLnBrk="1" hangingPunct="1">
              <a:lnSpc>
                <a:spcPct val="80000"/>
              </a:lnSpc>
            </a:pPr>
            <a:r>
              <a:rPr lang="zh-CN" altLang="en-US" sz="2200" b="1" dirty="0"/>
              <a:t>允许发送站连续发送多个帧而不需等待确认的做法称作管道化（</a:t>
            </a:r>
            <a:r>
              <a:rPr lang="en-US" altLang="zh-CN" sz="2200" b="1" dirty="0"/>
              <a:t>pipelining</a:t>
            </a:r>
            <a:r>
              <a:rPr lang="zh-CN" altLang="en-US" sz="2200" b="1" dirty="0"/>
              <a:t>），属于一种窗口（</a:t>
            </a:r>
            <a:r>
              <a:rPr lang="en-US" altLang="zh-CN" sz="2200" b="1" dirty="0"/>
              <a:t>windows</a:t>
            </a:r>
            <a:r>
              <a:rPr lang="zh-CN" altLang="en-US" sz="2200" b="1" dirty="0"/>
              <a:t>）机制</a:t>
            </a:r>
            <a:endParaRPr lang="en-US" altLang="zh-CN" sz="22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75779">
                                            <p:txEl>
                                              <p:pRg st="1" end="1"/>
                                            </p:txEl>
                                          </p:spTgt>
                                        </p:tgtEl>
                                        <p:attrNameLst>
                                          <p:attrName>style.visibility</p:attrName>
                                        </p:attrNameLst>
                                      </p:cBhvr>
                                      <p:to>
                                        <p:strVal val="visible"/>
                                      </p:to>
                                    </p:set>
                                    <p:animEffect transition="in" filter="strips(downRight)">
                                      <p:cBhvr>
                                        <p:cTn id="7" dur="500"/>
                                        <p:tgtEl>
                                          <p:spTgt spid="7577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75779">
                                            <p:txEl>
                                              <p:pRg st="2" end="2"/>
                                            </p:txEl>
                                          </p:spTgt>
                                        </p:tgtEl>
                                        <p:attrNameLst>
                                          <p:attrName>style.visibility</p:attrName>
                                        </p:attrNameLst>
                                      </p:cBhvr>
                                      <p:to>
                                        <p:strVal val="visible"/>
                                      </p:to>
                                    </p:set>
                                    <p:animEffect transition="in" filter="strips(downRight)">
                                      <p:cBhvr>
                                        <p:cTn id="12" dur="500"/>
                                        <p:tgtEl>
                                          <p:spTgt spid="7577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75779">
                                            <p:txEl>
                                              <p:pRg st="3" end="3"/>
                                            </p:txEl>
                                          </p:spTgt>
                                        </p:tgtEl>
                                        <p:attrNameLst>
                                          <p:attrName>style.visibility</p:attrName>
                                        </p:attrNameLst>
                                      </p:cBhvr>
                                      <p:to>
                                        <p:strVal val="visible"/>
                                      </p:to>
                                    </p:set>
                                    <p:animEffect transition="in" filter="strips(downRight)">
                                      <p:cBhvr>
                                        <p:cTn id="17" dur="500"/>
                                        <p:tgtEl>
                                          <p:spTgt spid="7577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75779">
                                            <p:txEl>
                                              <p:pRg st="4" end="4"/>
                                            </p:txEl>
                                          </p:spTgt>
                                        </p:tgtEl>
                                        <p:attrNameLst>
                                          <p:attrName>style.visibility</p:attrName>
                                        </p:attrNameLst>
                                      </p:cBhvr>
                                      <p:to>
                                        <p:strVal val="visible"/>
                                      </p:to>
                                    </p:set>
                                    <p:animEffect transition="in" filter="strips(downRight)">
                                      <p:cBhvr>
                                        <p:cTn id="22" dur="500"/>
                                        <p:tgtEl>
                                          <p:spTgt spid="757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FC25E70C-339C-4A78-98FB-5D1FF1B242B6}" type="slidenum">
              <a:rPr lang="en-US" altLang="zh-CN"/>
              <a:pPr eaLnBrk="1" hangingPunct="1"/>
              <a:t>31</a:t>
            </a:fld>
            <a:endParaRPr lang="en-US" altLang="zh-CN"/>
          </a:p>
        </p:txBody>
      </p:sp>
      <p:sp>
        <p:nvSpPr>
          <p:cNvPr id="41987" name="Rectangle 2"/>
          <p:cNvSpPr>
            <a:spLocks noGrp="1" noChangeArrowheads="1"/>
          </p:cNvSpPr>
          <p:nvPr>
            <p:ph type="title"/>
          </p:nvPr>
        </p:nvSpPr>
        <p:spPr/>
        <p:txBody>
          <a:bodyPr/>
          <a:lstStyle/>
          <a:p>
            <a:pPr eaLnBrk="1" hangingPunct="1"/>
            <a:r>
              <a:rPr lang="en-US" altLang="zh-CN"/>
              <a:t>Chapter 3 </a:t>
            </a:r>
            <a:r>
              <a:rPr lang="zh-CN" altLang="en-US"/>
              <a:t>数据链路层</a:t>
            </a:r>
          </a:p>
        </p:txBody>
      </p:sp>
      <p:sp>
        <p:nvSpPr>
          <p:cNvPr id="41988" name="Rectangle 3"/>
          <p:cNvSpPr>
            <a:spLocks noGrp="1" noChangeArrowheads="1"/>
          </p:cNvSpPr>
          <p:nvPr>
            <p:ph type="body" idx="1"/>
          </p:nvPr>
        </p:nvSpPr>
        <p:spPr/>
        <p:txBody>
          <a:bodyPr/>
          <a:lstStyle/>
          <a:p>
            <a:pPr eaLnBrk="1" hangingPunct="1"/>
            <a:r>
              <a:rPr lang="en-US" altLang="zh-CN" dirty="0"/>
              <a:t>3.1</a:t>
            </a:r>
            <a:r>
              <a:rPr lang="zh-CN" altLang="en-US" dirty="0"/>
              <a:t>数据链路层的功能</a:t>
            </a:r>
          </a:p>
          <a:p>
            <a:pPr eaLnBrk="1" hangingPunct="1"/>
            <a:r>
              <a:rPr lang="en-US" altLang="zh-CN" dirty="0"/>
              <a:t>3.2</a:t>
            </a:r>
            <a:r>
              <a:rPr lang="zh-CN" altLang="en-US" dirty="0"/>
              <a:t>差错检测与纠正</a:t>
            </a:r>
          </a:p>
          <a:p>
            <a:pPr eaLnBrk="1" hangingPunct="1"/>
            <a:r>
              <a:rPr lang="en-US" altLang="zh-CN" dirty="0"/>
              <a:t>3.3</a:t>
            </a:r>
            <a:r>
              <a:rPr lang="zh-CN" altLang="en-US" dirty="0"/>
              <a:t>基本数据链路协议</a:t>
            </a:r>
          </a:p>
          <a:p>
            <a:pPr eaLnBrk="1" hangingPunct="1"/>
            <a:r>
              <a:rPr lang="en-US" altLang="zh-CN" dirty="0">
                <a:solidFill>
                  <a:schemeClr val="hlink"/>
                </a:solidFill>
              </a:rPr>
              <a:t>3.4</a:t>
            </a:r>
            <a:r>
              <a:rPr lang="zh-CN" altLang="en-US" dirty="0">
                <a:solidFill>
                  <a:schemeClr val="hlink"/>
                </a:solidFill>
              </a:rPr>
              <a:t>滑动窗口（</a:t>
            </a:r>
            <a:r>
              <a:rPr lang="en-US" altLang="zh-CN" sz="2400" dirty="0">
                <a:solidFill>
                  <a:schemeClr val="hlink"/>
                </a:solidFill>
              </a:rPr>
              <a:t>Slide Windows</a:t>
            </a:r>
            <a:r>
              <a:rPr lang="zh-CN" altLang="en-US" dirty="0">
                <a:solidFill>
                  <a:schemeClr val="hlink"/>
                </a:solidFill>
              </a:rPr>
              <a:t>）协议</a:t>
            </a:r>
            <a:endParaRPr lang="zh-CN" altLang="en-US" sz="3600" dirty="0">
              <a:solidFill>
                <a:schemeClr val="hlink"/>
              </a:solidFill>
            </a:endParaRPr>
          </a:p>
          <a:p>
            <a:pPr eaLnBrk="1" hangingPunct="1"/>
            <a:r>
              <a:rPr lang="en-US" altLang="zh-CN" dirty="0"/>
              <a:t>3.5</a:t>
            </a:r>
            <a:r>
              <a:rPr lang="zh-CN" altLang="en-US" dirty="0"/>
              <a:t>面向位的协议</a:t>
            </a:r>
            <a:r>
              <a:rPr lang="en-US" altLang="zh-CN" dirty="0"/>
              <a:t>HDLC</a:t>
            </a:r>
          </a:p>
          <a:p>
            <a:pPr eaLnBrk="1" hangingPunct="1"/>
            <a:r>
              <a:rPr lang="en-US" altLang="zh-CN" dirty="0"/>
              <a:t>3.6 Internet</a:t>
            </a:r>
            <a:r>
              <a:rPr lang="zh-CN" altLang="en-US" dirty="0"/>
              <a:t>中的数据链路层</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长延迟信道</a:t>
            </a:r>
            <a:r>
              <a:rPr lang="en-US" altLang="zh-CN" dirty="0"/>
              <a:t>/</a:t>
            </a:r>
            <a:r>
              <a:rPr lang="zh-CN" altLang="en-US" dirty="0"/>
              <a:t>链路利用率</a:t>
            </a:r>
          </a:p>
        </p:txBody>
      </p:sp>
      <p:sp>
        <p:nvSpPr>
          <p:cNvPr id="3" name="内容占位符 2"/>
          <p:cNvSpPr>
            <a:spLocks noGrp="1"/>
          </p:cNvSpPr>
          <p:nvPr>
            <p:ph idx="1"/>
          </p:nvPr>
        </p:nvSpPr>
        <p:spPr>
          <a:xfrm>
            <a:off x="251520" y="2017712"/>
            <a:ext cx="8703568" cy="4435623"/>
          </a:xfrm>
        </p:spPr>
        <p:txBody>
          <a:bodyPr/>
          <a:lstStyle/>
          <a:p>
            <a:r>
              <a:rPr lang="zh-CN" altLang="en-US" dirty="0"/>
              <a:t>接收方确认达到之前，发送方最大发送帧数量</a:t>
            </a:r>
            <a:endParaRPr lang="en-US" altLang="zh-CN" dirty="0"/>
          </a:p>
          <a:p>
            <a:pPr lvl="1"/>
            <a:r>
              <a:rPr lang="en-US" altLang="zh-CN" dirty="0" err="1"/>
              <a:t>w</a:t>
            </a:r>
            <a:r>
              <a:rPr lang="en-US" altLang="zh-CN" baseline="-25000" dirty="0" err="1"/>
              <a:t>max</a:t>
            </a:r>
            <a:r>
              <a:rPr lang="en-US" altLang="zh-CN" dirty="0"/>
              <a:t>= 2×B×D+1</a:t>
            </a:r>
          </a:p>
          <a:p>
            <a:pPr lvl="1"/>
            <a:r>
              <a:rPr lang="en-US" altLang="zh-CN" dirty="0"/>
              <a:t>B×D</a:t>
            </a:r>
            <a:r>
              <a:rPr lang="zh-CN" altLang="en-US" dirty="0"/>
              <a:t>为带宽（帧</a:t>
            </a:r>
            <a:r>
              <a:rPr lang="en-US" altLang="zh-CN" dirty="0"/>
              <a:t>/</a:t>
            </a:r>
            <a:r>
              <a:rPr lang="zh-CN" altLang="en-US" dirty="0"/>
              <a:t>秒）延迟（单向延迟）乘积</a:t>
            </a:r>
          </a:p>
          <a:p>
            <a:r>
              <a:rPr lang="zh-CN" altLang="en-US" dirty="0"/>
              <a:t>链路利用率上限：</a:t>
            </a:r>
            <a:endParaRPr lang="en-US" altLang="zh-CN" dirty="0"/>
          </a:p>
          <a:p>
            <a:pPr lvl="1"/>
            <a:r>
              <a:rPr lang="en-US" altLang="zh-CN" dirty="0"/>
              <a:t>w/(2×B×D+1)</a:t>
            </a:r>
          </a:p>
          <a:p>
            <a:pPr lvl="1"/>
            <a:r>
              <a:rPr lang="en-US" altLang="zh-CN" dirty="0"/>
              <a:t>w</a:t>
            </a:r>
            <a:r>
              <a:rPr lang="zh-CN" altLang="en-US" dirty="0"/>
              <a:t>为发送方在收到确认之前允许发送帧数量</a:t>
            </a:r>
          </a:p>
          <a:p>
            <a:pPr marL="0" indent="0">
              <a:buNone/>
            </a:pPr>
            <a:endParaRPr lang="zh-CN" altLang="en-US" dirty="0"/>
          </a:p>
        </p:txBody>
      </p:sp>
      <p:sp>
        <p:nvSpPr>
          <p:cNvPr id="4" name="灯片编号占位符 3"/>
          <p:cNvSpPr>
            <a:spLocks noGrp="1"/>
          </p:cNvSpPr>
          <p:nvPr>
            <p:ph type="sldNum" sz="quarter" idx="12"/>
          </p:nvPr>
        </p:nvSpPr>
        <p:spPr/>
        <p:txBody>
          <a:bodyPr/>
          <a:lstStyle/>
          <a:p>
            <a:fld id="{479A9E16-47EA-4AC3-9543-56A68D39B27D}" type="slidenum">
              <a:rPr lang="en-US" altLang="zh-CN" smtClean="0"/>
              <a:pPr/>
              <a:t>32</a:t>
            </a:fld>
            <a:endParaRPr lang="en-US" altLang="zh-CN"/>
          </a:p>
        </p:txBody>
      </p:sp>
      <p:sp>
        <p:nvSpPr>
          <p:cNvPr id="6" name="圆角矩形 5"/>
          <p:cNvSpPr/>
          <p:nvPr/>
        </p:nvSpPr>
        <p:spPr>
          <a:xfrm>
            <a:off x="755576" y="5301208"/>
            <a:ext cx="7920880" cy="550911"/>
          </a:xfrm>
          <a:prstGeom prst="roundRect">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rPr>
              <a:t>W</a:t>
            </a:r>
            <a:r>
              <a:rPr lang="zh-CN" altLang="en-US" sz="2800" dirty="0">
                <a:solidFill>
                  <a:schemeClr val="tx1"/>
                </a:solidFill>
              </a:rPr>
              <a:t>越大，信道</a:t>
            </a:r>
            <a:r>
              <a:rPr lang="en-US" altLang="zh-CN" sz="2800" dirty="0">
                <a:solidFill>
                  <a:schemeClr val="tx1"/>
                </a:solidFill>
              </a:rPr>
              <a:t>/</a:t>
            </a:r>
            <a:r>
              <a:rPr lang="zh-CN" altLang="en-US" sz="2800" dirty="0">
                <a:solidFill>
                  <a:schemeClr val="tx1"/>
                </a:solidFill>
              </a:rPr>
              <a:t>链路利用率越高</a:t>
            </a:r>
          </a:p>
        </p:txBody>
      </p:sp>
      <p:sp>
        <p:nvSpPr>
          <p:cNvPr id="7" name="圆角矩形 6"/>
          <p:cNvSpPr/>
          <p:nvPr/>
        </p:nvSpPr>
        <p:spPr>
          <a:xfrm>
            <a:off x="755576" y="6021288"/>
            <a:ext cx="7920880" cy="550911"/>
          </a:xfrm>
          <a:prstGeom prst="roundRect">
            <a:avLst/>
          </a:prstGeom>
          <a:solidFill>
            <a:schemeClr val="bg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tx1"/>
                </a:solidFill>
              </a:rPr>
              <a:t>可通过窗口来控制发送方每次能够发送的数据量</a:t>
            </a:r>
          </a:p>
        </p:txBody>
      </p:sp>
    </p:spTree>
    <p:extLst>
      <p:ext uri="{BB962C8B-B14F-4D97-AF65-F5344CB8AC3E}">
        <p14:creationId xmlns:p14="http://schemas.microsoft.com/office/powerpoint/2010/main" val="23634409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EAD56E8F-4858-4100-9E9C-CFCEC6EB3CAF}" type="slidenum">
              <a:rPr lang="en-US" altLang="zh-CN"/>
              <a:pPr eaLnBrk="1" hangingPunct="1"/>
              <a:t>33</a:t>
            </a:fld>
            <a:endParaRPr lang="en-US" altLang="zh-CN"/>
          </a:p>
        </p:txBody>
      </p:sp>
      <p:sp>
        <p:nvSpPr>
          <p:cNvPr id="43011" name="Rectangle 2"/>
          <p:cNvSpPr>
            <a:spLocks noGrp="1" noChangeArrowheads="1"/>
          </p:cNvSpPr>
          <p:nvPr>
            <p:ph type="title"/>
          </p:nvPr>
        </p:nvSpPr>
        <p:spPr/>
        <p:txBody>
          <a:bodyPr/>
          <a:lstStyle/>
          <a:p>
            <a:pPr eaLnBrk="1" hangingPunct="1"/>
            <a:r>
              <a:rPr lang="en-US" altLang="zh-CN" sz="4000"/>
              <a:t>3.4</a:t>
            </a:r>
            <a:r>
              <a:rPr lang="zh-CN" altLang="en-US" sz="4000"/>
              <a:t>滑动窗口（</a:t>
            </a:r>
            <a:r>
              <a:rPr lang="en-US" altLang="zh-CN" sz="3200"/>
              <a:t>Slide Windows</a:t>
            </a:r>
            <a:r>
              <a:rPr lang="zh-CN" altLang="en-US" sz="4000"/>
              <a:t>）协议</a:t>
            </a:r>
          </a:p>
        </p:txBody>
      </p:sp>
      <p:sp>
        <p:nvSpPr>
          <p:cNvPr id="76803" name="Rectangle 3"/>
          <p:cNvSpPr>
            <a:spLocks noGrp="1" noChangeArrowheads="1"/>
          </p:cNvSpPr>
          <p:nvPr>
            <p:ph type="body" idx="1"/>
          </p:nvPr>
        </p:nvSpPr>
        <p:spPr>
          <a:xfrm>
            <a:off x="1169988" y="1946275"/>
            <a:ext cx="7772400" cy="4578350"/>
          </a:xfrm>
        </p:spPr>
        <p:txBody>
          <a:bodyPr/>
          <a:lstStyle/>
          <a:p>
            <a:pPr eaLnBrk="1" hangingPunct="1">
              <a:lnSpc>
                <a:spcPct val="90000"/>
              </a:lnSpc>
            </a:pPr>
            <a:r>
              <a:rPr lang="zh-CN" altLang="en-US" sz="2800" b="1" dirty="0"/>
              <a:t>滑动窗口协议是一种非常可靠、适用于各种条件的通用流量控制协议，特别是在效率、复杂性及对缓冲区的需求等方面可作灵活调配</a:t>
            </a:r>
          </a:p>
          <a:p>
            <a:pPr eaLnBrk="1" hangingPunct="1">
              <a:lnSpc>
                <a:spcPct val="90000"/>
              </a:lnSpc>
            </a:pPr>
            <a:r>
              <a:rPr lang="zh-CN" altLang="en-US" sz="2800" b="1" dirty="0"/>
              <a:t>主要的滑动窗口协议有回退</a:t>
            </a:r>
            <a:r>
              <a:rPr lang="en-US" altLang="zh-CN" sz="2800" b="1" dirty="0"/>
              <a:t>n</a:t>
            </a:r>
            <a:r>
              <a:rPr lang="zh-CN" altLang="en-US" sz="2800" b="1" dirty="0"/>
              <a:t>帧协议和选择性重传协议两种</a:t>
            </a:r>
          </a:p>
          <a:p>
            <a:pPr eaLnBrk="1" hangingPunct="1">
              <a:lnSpc>
                <a:spcPct val="90000"/>
              </a:lnSpc>
            </a:pPr>
            <a:r>
              <a:rPr lang="zh-CN" altLang="en-US" sz="2800" b="1" dirty="0"/>
              <a:t>实际上，有噪音信道的停</a:t>
            </a:r>
            <a:r>
              <a:rPr lang="en-US" altLang="zh-CN" sz="2800" b="1" dirty="0"/>
              <a:t>-</a:t>
            </a:r>
            <a:r>
              <a:rPr lang="zh-CN" altLang="en-US" sz="2800" b="1" dirty="0"/>
              <a:t>等协议就是滑动窗口协议的一个特例，将停</a:t>
            </a:r>
            <a:r>
              <a:rPr lang="en-US" altLang="zh-CN" sz="2800" b="1" dirty="0"/>
              <a:t>-</a:t>
            </a:r>
            <a:r>
              <a:rPr lang="zh-CN" altLang="en-US" sz="2800" b="1" dirty="0"/>
              <a:t>等协议中的帧序列号从</a:t>
            </a:r>
            <a:r>
              <a:rPr lang="en-US" altLang="zh-CN" sz="2800" b="1" dirty="0"/>
              <a:t>1</a:t>
            </a:r>
            <a:r>
              <a:rPr lang="zh-CN" altLang="en-US" sz="2800" b="1" dirty="0"/>
              <a:t>位扩展到</a:t>
            </a:r>
            <a:r>
              <a:rPr lang="en-US" altLang="zh-CN" sz="2800" b="1" i="1" dirty="0"/>
              <a:t>n</a:t>
            </a:r>
            <a:r>
              <a:rPr lang="zh-CN" altLang="en-US" sz="2800" b="1" dirty="0"/>
              <a:t>位（范围为</a:t>
            </a:r>
            <a:r>
              <a:rPr lang="en-US" altLang="zh-CN" sz="2800" b="1" dirty="0"/>
              <a:t>0~2</a:t>
            </a:r>
            <a:r>
              <a:rPr lang="en-US" altLang="zh-CN" sz="2800" b="1" i="1" baseline="30000" dirty="0"/>
              <a:t>n</a:t>
            </a:r>
            <a:r>
              <a:rPr lang="en-US" altLang="zh-CN" sz="2800" b="1" dirty="0"/>
              <a:t>-1</a:t>
            </a:r>
            <a:r>
              <a:rPr lang="zh-CN" altLang="en-US" sz="2800" b="1" dirty="0"/>
              <a:t>），收发双方维护的序列号也变为一组序列号表，分别称作</a:t>
            </a:r>
            <a:r>
              <a:rPr lang="zh-CN" altLang="en-US" sz="2800" b="1" dirty="0">
                <a:solidFill>
                  <a:srgbClr val="FF0000"/>
                </a:solidFill>
              </a:rPr>
              <a:t>发送窗口</a:t>
            </a:r>
            <a:r>
              <a:rPr lang="zh-CN" altLang="en-US" sz="2800" b="1" dirty="0"/>
              <a:t>（</a:t>
            </a:r>
            <a:r>
              <a:rPr lang="en-US" altLang="zh-CN" sz="2800" b="1" dirty="0"/>
              <a:t>sending window</a:t>
            </a:r>
            <a:r>
              <a:rPr lang="zh-CN" altLang="en-US" sz="2800" b="1" dirty="0"/>
              <a:t>）和</a:t>
            </a:r>
            <a:r>
              <a:rPr lang="zh-CN" altLang="en-US" sz="2800" b="1" dirty="0">
                <a:solidFill>
                  <a:srgbClr val="FF0000"/>
                </a:solidFill>
              </a:rPr>
              <a:t>接收窗口</a:t>
            </a:r>
            <a:r>
              <a:rPr lang="zh-CN" altLang="en-US" sz="2800" b="1" dirty="0"/>
              <a:t>（</a:t>
            </a:r>
            <a:r>
              <a:rPr lang="en-US" altLang="zh-CN" sz="2800" b="1" dirty="0"/>
              <a:t>receiving window</a:t>
            </a:r>
            <a:r>
              <a:rPr lang="zh-CN" altLang="en-US" sz="2800" b="1"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76803">
                                            <p:txEl>
                                              <p:pRg st="2" end="2"/>
                                            </p:txEl>
                                          </p:spTgt>
                                        </p:tgtEl>
                                        <p:attrNameLst>
                                          <p:attrName>style.visibility</p:attrName>
                                        </p:attrNameLst>
                                      </p:cBhvr>
                                      <p:to>
                                        <p:strVal val="visible"/>
                                      </p:to>
                                    </p:set>
                                    <p:animEffect transition="in" filter="strips(downRight)">
                                      <p:cBhvr>
                                        <p:cTn id="7" dur="500"/>
                                        <p:tgtEl>
                                          <p:spTgt spid="768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BA23CD3C-68F8-43E9-988B-EA42597A41B7}" type="slidenum">
              <a:rPr lang="en-US" altLang="zh-CN"/>
              <a:pPr eaLnBrk="1" hangingPunct="1"/>
              <a:t>34</a:t>
            </a:fld>
            <a:endParaRPr lang="en-US" altLang="zh-CN"/>
          </a:p>
        </p:txBody>
      </p:sp>
      <p:sp>
        <p:nvSpPr>
          <p:cNvPr id="44035" name="Rectangle 2"/>
          <p:cNvSpPr>
            <a:spLocks noGrp="1" noChangeArrowheads="1"/>
          </p:cNvSpPr>
          <p:nvPr>
            <p:ph type="title"/>
          </p:nvPr>
        </p:nvSpPr>
        <p:spPr>
          <a:xfrm>
            <a:off x="1116013" y="0"/>
            <a:ext cx="7772400" cy="1484313"/>
          </a:xfrm>
        </p:spPr>
        <p:txBody>
          <a:bodyPr/>
          <a:lstStyle/>
          <a:p>
            <a:pPr eaLnBrk="1" hangingPunct="1"/>
            <a:r>
              <a:rPr lang="zh-CN" altLang="en-US"/>
              <a:t>发送窗口</a:t>
            </a:r>
          </a:p>
        </p:txBody>
      </p:sp>
      <p:sp>
        <p:nvSpPr>
          <p:cNvPr id="77827" name="Rectangle 3"/>
          <p:cNvSpPr>
            <a:spLocks noGrp="1" noChangeArrowheads="1"/>
          </p:cNvSpPr>
          <p:nvPr>
            <p:ph type="body" idx="1"/>
          </p:nvPr>
        </p:nvSpPr>
        <p:spPr>
          <a:xfrm>
            <a:off x="381000" y="1989138"/>
            <a:ext cx="7772400" cy="2879725"/>
          </a:xfrm>
        </p:spPr>
        <p:txBody>
          <a:bodyPr/>
          <a:lstStyle/>
          <a:p>
            <a:pPr eaLnBrk="1" hangingPunct="1">
              <a:lnSpc>
                <a:spcPct val="90000"/>
              </a:lnSpc>
            </a:pPr>
            <a:r>
              <a:rPr lang="zh-CN" altLang="en-US" sz="2400" b="1" dirty="0">
                <a:solidFill>
                  <a:schemeClr val="hlink"/>
                </a:solidFill>
              </a:rPr>
              <a:t>发送窗口</a:t>
            </a:r>
            <a:r>
              <a:rPr lang="zh-CN" altLang="en-US" sz="2400" b="1" dirty="0"/>
              <a:t>就是发送方允许不等确认而连续发送的帧的</a:t>
            </a:r>
            <a:r>
              <a:rPr lang="zh-CN" altLang="en-US" sz="2400" b="1" dirty="0">
                <a:solidFill>
                  <a:schemeClr val="hlink"/>
                </a:solidFill>
              </a:rPr>
              <a:t>序列号列表</a:t>
            </a:r>
            <a:endParaRPr lang="zh-CN" altLang="en-US" sz="2400" b="1" dirty="0"/>
          </a:p>
          <a:p>
            <a:pPr eaLnBrk="1" hangingPunct="1">
              <a:lnSpc>
                <a:spcPct val="90000"/>
              </a:lnSpc>
            </a:pPr>
            <a:r>
              <a:rPr lang="zh-CN" altLang="en-US" sz="2400" b="1" dirty="0"/>
              <a:t>允许连续发送的帧的数量称为发送</a:t>
            </a:r>
            <a:r>
              <a:rPr lang="zh-CN" altLang="en-US" sz="2400" b="1" dirty="0">
                <a:solidFill>
                  <a:schemeClr val="hlink"/>
                </a:solidFill>
              </a:rPr>
              <a:t>窗口尺寸</a:t>
            </a:r>
            <a:r>
              <a:rPr lang="zh-CN" altLang="en-US" sz="2400" b="1" dirty="0"/>
              <a:t>，表示为</a:t>
            </a:r>
            <a:r>
              <a:rPr lang="en-US" altLang="zh-CN" sz="2400" b="1" dirty="0"/>
              <a:t>S</a:t>
            </a:r>
            <a:r>
              <a:rPr lang="en-US" altLang="zh-CN" sz="2400" b="1" i="1" dirty="0"/>
              <a:t>WS</a:t>
            </a:r>
            <a:r>
              <a:rPr lang="zh-CN" altLang="en-US" sz="2400" b="1" dirty="0"/>
              <a:t>。发送方必须有</a:t>
            </a:r>
            <a:r>
              <a:rPr lang="en-US" altLang="zh-CN" sz="2400" b="1" dirty="0"/>
              <a:t>S</a:t>
            </a:r>
            <a:r>
              <a:rPr lang="en-US" altLang="zh-CN" sz="2400" b="1" i="1" dirty="0"/>
              <a:t>WS</a:t>
            </a:r>
            <a:r>
              <a:rPr lang="zh-CN" altLang="en-US" sz="2400" b="1" dirty="0"/>
              <a:t>个输出缓冲区来存放</a:t>
            </a:r>
            <a:r>
              <a:rPr lang="en-US" altLang="zh-CN" sz="2400" b="1" dirty="0"/>
              <a:t>S</a:t>
            </a:r>
            <a:r>
              <a:rPr lang="en-US" altLang="zh-CN" sz="2400" b="1" i="1" dirty="0"/>
              <a:t>WS</a:t>
            </a:r>
            <a:r>
              <a:rPr lang="zh-CN" altLang="en-US" sz="2400" b="1" dirty="0"/>
              <a:t>个数据帧的副本以备数据帧的重发</a:t>
            </a:r>
          </a:p>
          <a:p>
            <a:pPr eaLnBrk="1" hangingPunct="1">
              <a:lnSpc>
                <a:spcPct val="90000"/>
              </a:lnSpc>
            </a:pPr>
            <a:r>
              <a:rPr lang="zh-CN" altLang="en-US" sz="2400" b="1" dirty="0"/>
              <a:t>当发送方收到发送窗口下边界帧的肯定确认时，将发送窗口整体向前滑动，从输出缓冲区中将下边界及其之前的帧副本删除</a:t>
            </a:r>
          </a:p>
        </p:txBody>
      </p:sp>
      <p:sp>
        <p:nvSpPr>
          <p:cNvPr id="44037" name="Text Box 13"/>
          <p:cNvSpPr txBox="1">
            <a:spLocks noChangeArrowheads="1"/>
          </p:cNvSpPr>
          <p:nvPr/>
        </p:nvSpPr>
        <p:spPr bwMode="auto">
          <a:xfrm>
            <a:off x="4592638" y="52451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t>发送方</a:t>
            </a:r>
          </a:p>
        </p:txBody>
      </p:sp>
      <p:sp>
        <p:nvSpPr>
          <p:cNvPr id="44038" name="Text Box 15"/>
          <p:cNvSpPr txBox="1">
            <a:spLocks noChangeArrowheads="1"/>
          </p:cNvSpPr>
          <p:nvPr/>
        </p:nvSpPr>
        <p:spPr bwMode="auto">
          <a:xfrm>
            <a:off x="-36512" y="4901242"/>
            <a:ext cx="4964559"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i="1" dirty="0"/>
              <a:t>下边界帧即为接收方正确有序接收的发送窗口中序列号最大的帧</a:t>
            </a:r>
            <a:endParaRPr lang="en-US" altLang="zh-CN" b="1" i="1" dirty="0"/>
          </a:p>
          <a:p>
            <a:pPr eaLnBrk="1" hangingPunct="1">
              <a:spcBef>
                <a:spcPct val="50000"/>
              </a:spcBef>
            </a:pPr>
            <a:r>
              <a:rPr lang="zh-CN" altLang="en-US" b="1" i="1" dirty="0"/>
              <a:t>例如接收方收到</a:t>
            </a:r>
            <a:r>
              <a:rPr lang="en-US" altLang="zh-CN" b="1" i="1" dirty="0"/>
              <a:t>1</a:t>
            </a:r>
            <a:r>
              <a:rPr lang="zh-CN" altLang="en-US" b="1" i="1" dirty="0"/>
              <a:t>，</a:t>
            </a:r>
            <a:r>
              <a:rPr lang="en-US" altLang="zh-CN" b="1" i="1" dirty="0"/>
              <a:t>3</a:t>
            </a:r>
            <a:r>
              <a:rPr lang="zh-CN" altLang="en-US" b="1" i="1" dirty="0"/>
              <a:t>，</a:t>
            </a:r>
            <a:r>
              <a:rPr lang="en-US" altLang="zh-CN" b="1" i="1" dirty="0"/>
              <a:t>4</a:t>
            </a:r>
            <a:r>
              <a:rPr lang="zh-CN" altLang="en-US" b="1" i="1" dirty="0"/>
              <a:t>，</a:t>
            </a:r>
            <a:r>
              <a:rPr lang="en-US" altLang="zh-CN" b="1" i="1" dirty="0"/>
              <a:t>5</a:t>
            </a:r>
            <a:r>
              <a:rPr lang="zh-CN" altLang="en-US" b="1" i="1" dirty="0"/>
              <a:t>，如果收到</a:t>
            </a:r>
            <a:r>
              <a:rPr lang="en-US" altLang="zh-CN" b="1" i="1" dirty="0">
                <a:solidFill>
                  <a:srgbClr val="FF0000"/>
                </a:solidFill>
              </a:rPr>
              <a:t>2</a:t>
            </a:r>
            <a:r>
              <a:rPr lang="zh-CN" altLang="en-US" b="1" i="1" dirty="0"/>
              <a:t>，则下边界帧为</a:t>
            </a:r>
            <a:r>
              <a:rPr lang="en-US" altLang="zh-CN" b="1" i="1" dirty="0">
                <a:solidFill>
                  <a:srgbClr val="FF0000"/>
                </a:solidFill>
              </a:rPr>
              <a:t>5</a:t>
            </a:r>
            <a:r>
              <a:rPr lang="zh-CN" altLang="en-US" b="1" i="1" dirty="0"/>
              <a:t>，发送方收到确认后，</a:t>
            </a:r>
            <a:r>
              <a:rPr lang="en-US" altLang="zh-CN" b="1" i="1" dirty="0"/>
              <a:t>LAR</a:t>
            </a:r>
            <a:r>
              <a:rPr lang="zh-CN" altLang="en-US" b="1" i="1" dirty="0"/>
              <a:t>设为</a:t>
            </a:r>
            <a:r>
              <a:rPr lang="en-US" altLang="zh-CN" b="1" i="1" dirty="0"/>
              <a:t>5</a:t>
            </a:r>
            <a:endParaRPr lang="zh-CN" altLang="en-US" b="1" i="1" dirty="0"/>
          </a:p>
        </p:txBody>
      </p:sp>
      <p:sp>
        <p:nvSpPr>
          <p:cNvPr id="44039" name="Rectangle 16"/>
          <p:cNvSpPr>
            <a:spLocks noChangeArrowheads="1"/>
          </p:cNvSpPr>
          <p:nvPr/>
        </p:nvSpPr>
        <p:spPr bwMode="auto">
          <a:xfrm>
            <a:off x="5578475" y="5219700"/>
            <a:ext cx="288925" cy="431800"/>
          </a:xfrm>
          <a:prstGeom prst="rect">
            <a:avLst/>
          </a:prstGeom>
          <a:solidFill>
            <a:srgbClr val="FFC000"/>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4040" name="Rectangle 17"/>
          <p:cNvSpPr>
            <a:spLocks noChangeArrowheads="1"/>
          </p:cNvSpPr>
          <p:nvPr/>
        </p:nvSpPr>
        <p:spPr bwMode="auto">
          <a:xfrm>
            <a:off x="5865813" y="5219700"/>
            <a:ext cx="288925" cy="431800"/>
          </a:xfrm>
          <a:prstGeom prst="rect">
            <a:avLst/>
          </a:prstGeom>
          <a:solidFill>
            <a:srgbClr val="FFC000"/>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4041" name="Rectangle 18"/>
          <p:cNvSpPr>
            <a:spLocks noChangeArrowheads="1"/>
          </p:cNvSpPr>
          <p:nvPr/>
        </p:nvSpPr>
        <p:spPr bwMode="auto">
          <a:xfrm>
            <a:off x="6154738" y="5219700"/>
            <a:ext cx="288925" cy="4318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4042" name="Rectangle 19"/>
          <p:cNvSpPr>
            <a:spLocks noChangeArrowheads="1"/>
          </p:cNvSpPr>
          <p:nvPr/>
        </p:nvSpPr>
        <p:spPr bwMode="auto">
          <a:xfrm>
            <a:off x="6442075" y="5219700"/>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4043" name="Rectangle 20"/>
          <p:cNvSpPr>
            <a:spLocks noChangeArrowheads="1"/>
          </p:cNvSpPr>
          <p:nvPr/>
        </p:nvSpPr>
        <p:spPr bwMode="auto">
          <a:xfrm>
            <a:off x="6731000" y="5219700"/>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4044" name="Rectangle 21"/>
          <p:cNvSpPr>
            <a:spLocks noChangeArrowheads="1"/>
          </p:cNvSpPr>
          <p:nvPr/>
        </p:nvSpPr>
        <p:spPr bwMode="auto">
          <a:xfrm>
            <a:off x="7018338" y="5219700"/>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4045" name="Rectangle 22"/>
          <p:cNvSpPr>
            <a:spLocks noChangeArrowheads="1"/>
          </p:cNvSpPr>
          <p:nvPr/>
        </p:nvSpPr>
        <p:spPr bwMode="auto">
          <a:xfrm>
            <a:off x="7307263" y="5219700"/>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4046" name="Rectangle 23"/>
          <p:cNvSpPr>
            <a:spLocks noChangeArrowheads="1"/>
          </p:cNvSpPr>
          <p:nvPr/>
        </p:nvSpPr>
        <p:spPr bwMode="auto">
          <a:xfrm>
            <a:off x="7594600" y="5219700"/>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4047" name="Rectangle 24"/>
          <p:cNvSpPr>
            <a:spLocks noChangeArrowheads="1"/>
          </p:cNvSpPr>
          <p:nvPr/>
        </p:nvSpPr>
        <p:spPr bwMode="auto">
          <a:xfrm>
            <a:off x="7883525" y="5219700"/>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4048" name="Rectangle 25"/>
          <p:cNvSpPr>
            <a:spLocks noChangeArrowheads="1"/>
          </p:cNvSpPr>
          <p:nvPr/>
        </p:nvSpPr>
        <p:spPr bwMode="auto">
          <a:xfrm>
            <a:off x="8170863" y="5219700"/>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4049" name="Rectangle 26"/>
          <p:cNvSpPr>
            <a:spLocks noChangeArrowheads="1"/>
          </p:cNvSpPr>
          <p:nvPr/>
        </p:nvSpPr>
        <p:spPr bwMode="auto">
          <a:xfrm>
            <a:off x="8459788" y="5219700"/>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4050" name="Rectangle 27"/>
          <p:cNvSpPr>
            <a:spLocks noChangeArrowheads="1"/>
          </p:cNvSpPr>
          <p:nvPr/>
        </p:nvSpPr>
        <p:spPr bwMode="auto">
          <a:xfrm>
            <a:off x="8747125" y="5219700"/>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4051" name="Line 28"/>
          <p:cNvSpPr>
            <a:spLocks noChangeShapeType="1"/>
          </p:cNvSpPr>
          <p:nvPr/>
        </p:nvSpPr>
        <p:spPr bwMode="auto">
          <a:xfrm flipV="1">
            <a:off x="6227763" y="5651500"/>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4052" name="Text Box 29"/>
          <p:cNvSpPr txBox="1">
            <a:spLocks noChangeArrowheads="1"/>
          </p:cNvSpPr>
          <p:nvPr/>
        </p:nvSpPr>
        <p:spPr bwMode="auto">
          <a:xfrm>
            <a:off x="5867400" y="5795963"/>
            <a:ext cx="719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t>LAR</a:t>
            </a:r>
          </a:p>
        </p:txBody>
      </p:sp>
      <p:sp>
        <p:nvSpPr>
          <p:cNvPr id="44053" name="Line 30"/>
          <p:cNvSpPr>
            <a:spLocks noChangeShapeType="1"/>
          </p:cNvSpPr>
          <p:nvPr/>
        </p:nvSpPr>
        <p:spPr bwMode="auto">
          <a:xfrm flipV="1">
            <a:off x="8316913" y="5651500"/>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4054" name="Text Box 31"/>
          <p:cNvSpPr txBox="1">
            <a:spLocks noChangeArrowheads="1"/>
          </p:cNvSpPr>
          <p:nvPr/>
        </p:nvSpPr>
        <p:spPr bwMode="auto">
          <a:xfrm>
            <a:off x="8027988" y="5795963"/>
            <a:ext cx="7191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t>LFS</a:t>
            </a:r>
          </a:p>
        </p:txBody>
      </p:sp>
      <p:sp>
        <p:nvSpPr>
          <p:cNvPr id="44055" name="Line 32"/>
          <p:cNvSpPr>
            <a:spLocks noChangeShapeType="1"/>
          </p:cNvSpPr>
          <p:nvPr/>
        </p:nvSpPr>
        <p:spPr bwMode="auto">
          <a:xfrm flipV="1">
            <a:off x="6586538" y="5003800"/>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56" name="Line 33"/>
          <p:cNvSpPr>
            <a:spLocks noChangeShapeType="1"/>
          </p:cNvSpPr>
          <p:nvPr/>
        </p:nvSpPr>
        <p:spPr bwMode="auto">
          <a:xfrm>
            <a:off x="6586538" y="5003800"/>
            <a:ext cx="17287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57" name="Line 34"/>
          <p:cNvSpPr>
            <a:spLocks noChangeShapeType="1"/>
          </p:cNvSpPr>
          <p:nvPr/>
        </p:nvSpPr>
        <p:spPr bwMode="auto">
          <a:xfrm>
            <a:off x="8315325" y="5003800"/>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58" name="Text Box 35"/>
          <p:cNvSpPr txBox="1">
            <a:spLocks noChangeArrowheads="1"/>
          </p:cNvSpPr>
          <p:nvPr/>
        </p:nvSpPr>
        <p:spPr bwMode="auto">
          <a:xfrm>
            <a:off x="7162800" y="46370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dirty="0">
                <a:cs typeface="Tahoma" panose="020B0604030504040204" pitchFamily="34" charset="0"/>
              </a:rPr>
              <a:t>≤SWS</a:t>
            </a:r>
          </a:p>
        </p:txBody>
      </p:sp>
      <p:cxnSp>
        <p:nvCxnSpPr>
          <p:cNvPr id="28" name="直接箭头连接符 27"/>
          <p:cNvCxnSpPr/>
          <p:nvPr/>
        </p:nvCxnSpPr>
        <p:spPr>
          <a:xfrm>
            <a:off x="6659563" y="5795963"/>
            <a:ext cx="1295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060" name="TextBox 28"/>
          <p:cNvSpPr txBox="1">
            <a:spLocks noChangeArrowheads="1"/>
          </p:cNvSpPr>
          <p:nvPr/>
        </p:nvSpPr>
        <p:spPr bwMode="auto">
          <a:xfrm>
            <a:off x="6731000" y="5795963"/>
            <a:ext cx="12969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a:t>滑动方向</a:t>
            </a:r>
          </a:p>
        </p:txBody>
      </p:sp>
      <p:sp>
        <p:nvSpPr>
          <p:cNvPr id="44061" name="Text Box 15"/>
          <p:cNvSpPr txBox="1">
            <a:spLocks noChangeArrowheads="1"/>
          </p:cNvSpPr>
          <p:nvPr/>
        </p:nvSpPr>
        <p:spPr bwMode="auto">
          <a:xfrm>
            <a:off x="395288" y="6237312"/>
            <a:ext cx="38886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i="1" dirty="0"/>
              <a:t>LAR: </a:t>
            </a:r>
            <a:r>
              <a:rPr lang="zh-CN" altLang="en-US" sz="1600" b="1" i="1" dirty="0"/>
              <a:t>已被确认接收的帧的最大序列号</a:t>
            </a:r>
            <a:r>
              <a:rPr lang="en-US" altLang="zh-CN" sz="1600" b="1" i="1" dirty="0"/>
              <a:t>        </a:t>
            </a:r>
          </a:p>
          <a:p>
            <a:pPr eaLnBrk="1" hangingPunct="1"/>
            <a:r>
              <a:rPr lang="en-US" altLang="zh-CN" sz="1600" b="1" i="1" dirty="0"/>
              <a:t>LFS: </a:t>
            </a:r>
            <a:r>
              <a:rPr lang="zh-CN" altLang="en-US" sz="1600" b="1" i="1" dirty="0"/>
              <a:t>已发送帧的最大序列号</a:t>
            </a:r>
          </a:p>
        </p:txBody>
      </p:sp>
      <p:sp>
        <p:nvSpPr>
          <p:cNvPr id="31" name="右大括号 30"/>
          <p:cNvSpPr/>
          <p:nvPr/>
        </p:nvSpPr>
        <p:spPr>
          <a:xfrm rot="16200000">
            <a:off x="5813922" y="4671516"/>
            <a:ext cx="252413" cy="720131"/>
          </a:xfrm>
          <a:prstGeom prst="rightBrace">
            <a:avLst>
              <a:gd name="adj1" fmla="val 8333"/>
              <a:gd name="adj2" fmla="val 5096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44063" name="TextBox 31"/>
          <p:cNvSpPr txBox="1">
            <a:spLocks noChangeArrowheads="1"/>
          </p:cNvSpPr>
          <p:nvPr/>
        </p:nvSpPr>
        <p:spPr bwMode="auto">
          <a:xfrm>
            <a:off x="5508625" y="457200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a:t>滑出的帧</a:t>
            </a:r>
          </a:p>
        </p:txBody>
      </p:sp>
      <p:sp>
        <p:nvSpPr>
          <p:cNvPr id="2" name="文本框 1"/>
          <p:cNvSpPr txBox="1"/>
          <p:nvPr/>
        </p:nvSpPr>
        <p:spPr>
          <a:xfrm>
            <a:off x="5001072" y="6166878"/>
            <a:ext cx="3171328" cy="646331"/>
          </a:xfrm>
          <a:prstGeom prst="rect">
            <a:avLst/>
          </a:prstGeom>
          <a:noFill/>
        </p:spPr>
        <p:txBody>
          <a:bodyPr wrap="square" rtlCol="0">
            <a:spAutoFit/>
          </a:bodyPr>
          <a:lstStyle/>
          <a:p>
            <a:r>
              <a:rPr lang="zh-CN" altLang="en-US" b="1" dirty="0"/>
              <a:t>发送方发送的帧必须满足：</a:t>
            </a:r>
            <a:r>
              <a:rPr lang="en-US" altLang="zh-CN" b="1" dirty="0"/>
              <a:t/>
            </a:r>
            <a:br>
              <a:rPr lang="en-US" altLang="zh-CN" b="1" dirty="0"/>
            </a:br>
            <a:r>
              <a:rPr lang="en-US" altLang="zh-CN" b="1" dirty="0"/>
              <a:t>0&lt;LFS-LAR≤SWS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77827">
                                            <p:txEl>
                                              <p:pRg st="1" end="1"/>
                                            </p:txEl>
                                          </p:spTgt>
                                        </p:tgtEl>
                                        <p:attrNameLst>
                                          <p:attrName>style.visibility</p:attrName>
                                        </p:attrNameLst>
                                      </p:cBhvr>
                                      <p:to>
                                        <p:strVal val="visible"/>
                                      </p:to>
                                    </p:set>
                                    <p:animEffect transition="in" filter="strips(downRight)">
                                      <p:cBhvr>
                                        <p:cTn id="7" dur="500"/>
                                        <p:tgtEl>
                                          <p:spTgt spid="7782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77827">
                                            <p:txEl>
                                              <p:pRg st="2" end="2"/>
                                            </p:txEl>
                                          </p:spTgt>
                                        </p:tgtEl>
                                        <p:attrNameLst>
                                          <p:attrName>style.visibility</p:attrName>
                                        </p:attrNameLst>
                                      </p:cBhvr>
                                      <p:to>
                                        <p:strVal val="visible"/>
                                      </p:to>
                                    </p:set>
                                    <p:animEffect transition="in" filter="strips(downRight)">
                                      <p:cBhvr>
                                        <p:cTn id="12" dur="500"/>
                                        <p:tgtEl>
                                          <p:spTgt spid="778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66266AFA-2D7D-463C-AB01-403C522C9B80}" type="slidenum">
              <a:rPr lang="en-US" altLang="zh-CN"/>
              <a:pPr eaLnBrk="1" hangingPunct="1"/>
              <a:t>35</a:t>
            </a:fld>
            <a:endParaRPr lang="en-US" altLang="zh-CN"/>
          </a:p>
        </p:txBody>
      </p:sp>
      <p:sp>
        <p:nvSpPr>
          <p:cNvPr id="45059" name="Rectangle 2"/>
          <p:cNvSpPr>
            <a:spLocks noGrp="1" noChangeArrowheads="1"/>
          </p:cNvSpPr>
          <p:nvPr>
            <p:ph type="title"/>
          </p:nvPr>
        </p:nvSpPr>
        <p:spPr>
          <a:xfrm>
            <a:off x="1143000" y="0"/>
            <a:ext cx="7772400" cy="1484313"/>
          </a:xfrm>
        </p:spPr>
        <p:txBody>
          <a:bodyPr/>
          <a:lstStyle/>
          <a:p>
            <a:pPr eaLnBrk="1" hangingPunct="1"/>
            <a:r>
              <a:rPr lang="zh-CN" altLang="en-US"/>
              <a:t>接收窗口</a:t>
            </a:r>
          </a:p>
        </p:txBody>
      </p:sp>
      <p:sp>
        <p:nvSpPr>
          <p:cNvPr id="78851" name="Rectangle 3"/>
          <p:cNvSpPr>
            <a:spLocks noGrp="1" noChangeArrowheads="1"/>
          </p:cNvSpPr>
          <p:nvPr>
            <p:ph type="body" idx="1"/>
          </p:nvPr>
        </p:nvSpPr>
        <p:spPr>
          <a:xfrm>
            <a:off x="615950" y="1920875"/>
            <a:ext cx="7772400" cy="3524250"/>
          </a:xfrm>
        </p:spPr>
        <p:txBody>
          <a:bodyPr/>
          <a:lstStyle/>
          <a:p>
            <a:pPr eaLnBrk="1" hangingPunct="1">
              <a:lnSpc>
                <a:spcPct val="80000"/>
              </a:lnSpc>
            </a:pPr>
            <a:r>
              <a:rPr lang="zh-CN" altLang="en-US" sz="2400" b="1" dirty="0">
                <a:solidFill>
                  <a:schemeClr val="hlink"/>
                </a:solidFill>
              </a:rPr>
              <a:t>接收窗口</a:t>
            </a:r>
            <a:r>
              <a:rPr lang="zh-CN" altLang="en-US" sz="2400" b="1" dirty="0"/>
              <a:t>是接收方允许接收的帧的</a:t>
            </a:r>
            <a:r>
              <a:rPr lang="zh-CN" altLang="en-US" sz="2400" b="1" dirty="0">
                <a:solidFill>
                  <a:schemeClr val="hlink"/>
                </a:solidFill>
              </a:rPr>
              <a:t>序列号范围</a:t>
            </a:r>
          </a:p>
          <a:p>
            <a:pPr eaLnBrk="1" hangingPunct="1">
              <a:lnSpc>
                <a:spcPct val="80000"/>
              </a:lnSpc>
            </a:pPr>
            <a:r>
              <a:rPr lang="zh-CN" altLang="en-US" sz="2400" b="1" dirty="0"/>
              <a:t>允许接收的帧的数量称为接收窗口尺寸。同样接收方也必须设置相应数量的输入缓冲区来支持接收窗口</a:t>
            </a:r>
          </a:p>
          <a:p>
            <a:pPr eaLnBrk="1" hangingPunct="1">
              <a:lnSpc>
                <a:spcPct val="80000"/>
              </a:lnSpc>
            </a:pPr>
            <a:r>
              <a:rPr lang="zh-CN" altLang="en-US" sz="2400" b="1" dirty="0"/>
              <a:t>对接收方收到的帧的序列号落在接收窗口外的帧被直接丢弃。落在接收窗口内的帧若校验正确：</a:t>
            </a:r>
          </a:p>
          <a:p>
            <a:pPr lvl="1" eaLnBrk="1" hangingPunct="1">
              <a:lnSpc>
                <a:spcPct val="80000"/>
              </a:lnSpc>
            </a:pPr>
            <a:r>
              <a:rPr lang="zh-CN" altLang="en-US" sz="2000" b="1" dirty="0"/>
              <a:t>当接收帧不是接收窗口下边界帧时，必须暂存在输入缓冲区</a:t>
            </a:r>
          </a:p>
          <a:p>
            <a:pPr lvl="1" eaLnBrk="1" hangingPunct="1">
              <a:lnSpc>
                <a:spcPct val="80000"/>
              </a:lnSpc>
            </a:pPr>
            <a:r>
              <a:rPr lang="zh-CN" altLang="en-US" sz="2000" b="1" dirty="0"/>
              <a:t>当接收到接收窗口下边界帧时，会将其连同后面连续的若干个检验过的正确帧按顺序交给网络层，在发回确认帧的同时将接收窗口向前滑动相应的数量</a:t>
            </a:r>
          </a:p>
        </p:txBody>
      </p:sp>
      <p:sp>
        <p:nvSpPr>
          <p:cNvPr id="45061" name="Text Box 14"/>
          <p:cNvSpPr txBox="1">
            <a:spLocks noChangeArrowheads="1"/>
          </p:cNvSpPr>
          <p:nvPr/>
        </p:nvSpPr>
        <p:spPr bwMode="auto">
          <a:xfrm>
            <a:off x="1" y="4692913"/>
            <a:ext cx="4443807"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b="1" i="1" dirty="0"/>
              <a:t>下边界帧即为序列号为接收窗口下边界的帧</a:t>
            </a:r>
            <a:endParaRPr lang="en-US" altLang="zh-CN" sz="2000" b="1" i="1" dirty="0"/>
          </a:p>
          <a:p>
            <a:pPr eaLnBrk="1" hangingPunct="1">
              <a:spcBef>
                <a:spcPct val="50000"/>
              </a:spcBef>
            </a:pPr>
            <a:r>
              <a:rPr lang="zh-CN" altLang="en-US" b="1" i="1" dirty="0"/>
              <a:t>例如接收方收到</a:t>
            </a:r>
            <a:r>
              <a:rPr lang="en-US" altLang="zh-CN" b="1" i="1" dirty="0"/>
              <a:t>1</a:t>
            </a:r>
            <a:r>
              <a:rPr lang="zh-CN" altLang="en-US" b="1" i="1" dirty="0"/>
              <a:t>，</a:t>
            </a:r>
            <a:r>
              <a:rPr lang="en-US" altLang="zh-CN" b="1" i="1" dirty="0"/>
              <a:t>3</a:t>
            </a:r>
            <a:r>
              <a:rPr lang="zh-CN" altLang="en-US" b="1" i="1" dirty="0"/>
              <a:t>，</a:t>
            </a:r>
            <a:r>
              <a:rPr lang="en-US" altLang="zh-CN" b="1" i="1" dirty="0"/>
              <a:t>4</a:t>
            </a:r>
            <a:r>
              <a:rPr lang="zh-CN" altLang="en-US" b="1" i="1" dirty="0"/>
              <a:t>，</a:t>
            </a:r>
            <a:r>
              <a:rPr lang="en-US" altLang="zh-CN" b="1" i="1" dirty="0"/>
              <a:t>5</a:t>
            </a:r>
            <a:r>
              <a:rPr lang="zh-CN" altLang="en-US" b="1" i="1" dirty="0"/>
              <a:t>，如果收到</a:t>
            </a:r>
            <a:r>
              <a:rPr lang="en-US" altLang="zh-CN" b="1" i="1" dirty="0">
                <a:solidFill>
                  <a:srgbClr val="FF0000"/>
                </a:solidFill>
              </a:rPr>
              <a:t>2</a:t>
            </a:r>
            <a:r>
              <a:rPr lang="zh-CN" altLang="en-US" b="1" i="1" dirty="0"/>
              <a:t>，则下边界帧为</a:t>
            </a:r>
            <a:r>
              <a:rPr lang="en-US" altLang="zh-CN" b="1" i="1" dirty="0">
                <a:solidFill>
                  <a:srgbClr val="FF0000"/>
                </a:solidFill>
              </a:rPr>
              <a:t>5</a:t>
            </a:r>
            <a:r>
              <a:rPr lang="zh-CN" altLang="en-US" b="1" i="1" dirty="0"/>
              <a:t>，发送确认后，</a:t>
            </a:r>
            <a:r>
              <a:rPr lang="en-US" altLang="zh-CN" b="1" i="1" dirty="0"/>
              <a:t>LFR</a:t>
            </a:r>
            <a:r>
              <a:rPr lang="zh-CN" altLang="en-US" b="1" i="1" dirty="0"/>
              <a:t>设为</a:t>
            </a:r>
            <a:r>
              <a:rPr lang="en-US" altLang="zh-CN" b="1" i="1" dirty="0"/>
              <a:t>5</a:t>
            </a:r>
            <a:endParaRPr lang="zh-CN" altLang="en-US" b="1" i="1" dirty="0"/>
          </a:p>
        </p:txBody>
      </p:sp>
      <p:sp>
        <p:nvSpPr>
          <p:cNvPr id="45062" name="Text Box 15"/>
          <p:cNvSpPr txBox="1">
            <a:spLocks noChangeArrowheads="1"/>
          </p:cNvSpPr>
          <p:nvPr/>
        </p:nvSpPr>
        <p:spPr bwMode="auto">
          <a:xfrm>
            <a:off x="4572000" y="525842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t>接收方</a:t>
            </a:r>
          </a:p>
        </p:txBody>
      </p:sp>
      <p:sp>
        <p:nvSpPr>
          <p:cNvPr id="45064" name="Rectangle 17"/>
          <p:cNvSpPr>
            <a:spLocks noChangeArrowheads="1"/>
          </p:cNvSpPr>
          <p:nvPr/>
        </p:nvSpPr>
        <p:spPr bwMode="auto">
          <a:xfrm>
            <a:off x="5916612" y="5387008"/>
            <a:ext cx="288925" cy="431800"/>
          </a:xfrm>
          <a:prstGeom prst="rect">
            <a:avLst/>
          </a:prstGeom>
          <a:solidFill>
            <a:srgbClr val="00B0F0"/>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5065" name="Rectangle 18"/>
          <p:cNvSpPr>
            <a:spLocks noChangeArrowheads="1"/>
          </p:cNvSpPr>
          <p:nvPr/>
        </p:nvSpPr>
        <p:spPr bwMode="auto">
          <a:xfrm>
            <a:off x="6205537" y="5387008"/>
            <a:ext cx="288925" cy="431800"/>
          </a:xfrm>
          <a:prstGeom prst="rect">
            <a:avLst/>
          </a:prstGeom>
          <a:solidFill>
            <a:srgbClr val="00B0F0"/>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5066" name="Rectangle 19"/>
          <p:cNvSpPr>
            <a:spLocks noChangeArrowheads="1"/>
          </p:cNvSpPr>
          <p:nvPr/>
        </p:nvSpPr>
        <p:spPr bwMode="auto">
          <a:xfrm>
            <a:off x="6492875" y="5387008"/>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5067" name="Rectangle 20"/>
          <p:cNvSpPr>
            <a:spLocks noChangeArrowheads="1"/>
          </p:cNvSpPr>
          <p:nvPr/>
        </p:nvSpPr>
        <p:spPr bwMode="auto">
          <a:xfrm>
            <a:off x="6781800" y="5387008"/>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5068" name="Rectangle 21"/>
          <p:cNvSpPr>
            <a:spLocks noChangeArrowheads="1"/>
          </p:cNvSpPr>
          <p:nvPr/>
        </p:nvSpPr>
        <p:spPr bwMode="auto">
          <a:xfrm>
            <a:off x="7069137" y="5387008"/>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5069" name="Rectangle 22"/>
          <p:cNvSpPr>
            <a:spLocks noChangeArrowheads="1"/>
          </p:cNvSpPr>
          <p:nvPr/>
        </p:nvSpPr>
        <p:spPr bwMode="auto">
          <a:xfrm>
            <a:off x="7358062" y="5387008"/>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5070" name="Rectangle 23"/>
          <p:cNvSpPr>
            <a:spLocks noChangeArrowheads="1"/>
          </p:cNvSpPr>
          <p:nvPr/>
        </p:nvSpPr>
        <p:spPr bwMode="auto">
          <a:xfrm>
            <a:off x="7645400" y="5387008"/>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5071" name="Rectangle 24"/>
          <p:cNvSpPr>
            <a:spLocks noChangeArrowheads="1"/>
          </p:cNvSpPr>
          <p:nvPr/>
        </p:nvSpPr>
        <p:spPr bwMode="auto">
          <a:xfrm>
            <a:off x="7934325" y="5387008"/>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5072" name="Rectangle 25"/>
          <p:cNvSpPr>
            <a:spLocks noChangeArrowheads="1"/>
          </p:cNvSpPr>
          <p:nvPr/>
        </p:nvSpPr>
        <p:spPr bwMode="auto">
          <a:xfrm>
            <a:off x="8221662" y="5387008"/>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5073" name="Rectangle 26"/>
          <p:cNvSpPr>
            <a:spLocks noChangeArrowheads="1"/>
          </p:cNvSpPr>
          <p:nvPr/>
        </p:nvSpPr>
        <p:spPr bwMode="auto">
          <a:xfrm>
            <a:off x="8510587" y="5387008"/>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5074" name="Rectangle 27"/>
          <p:cNvSpPr>
            <a:spLocks noChangeArrowheads="1"/>
          </p:cNvSpPr>
          <p:nvPr/>
        </p:nvSpPr>
        <p:spPr bwMode="auto">
          <a:xfrm>
            <a:off x="8797925" y="5387008"/>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5075" name="Line 28"/>
          <p:cNvSpPr>
            <a:spLocks noChangeShapeType="1"/>
          </p:cNvSpPr>
          <p:nvPr/>
        </p:nvSpPr>
        <p:spPr bwMode="auto">
          <a:xfrm flipV="1">
            <a:off x="6278562" y="5818808"/>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5076" name="Text Box 29"/>
          <p:cNvSpPr txBox="1">
            <a:spLocks noChangeArrowheads="1"/>
          </p:cNvSpPr>
          <p:nvPr/>
        </p:nvSpPr>
        <p:spPr bwMode="auto">
          <a:xfrm>
            <a:off x="5918200" y="5963270"/>
            <a:ext cx="7191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t>LFR</a:t>
            </a:r>
          </a:p>
        </p:txBody>
      </p:sp>
      <p:sp>
        <p:nvSpPr>
          <p:cNvPr id="45077" name="Line 30"/>
          <p:cNvSpPr>
            <a:spLocks noChangeShapeType="1"/>
          </p:cNvSpPr>
          <p:nvPr/>
        </p:nvSpPr>
        <p:spPr bwMode="auto">
          <a:xfrm flipV="1">
            <a:off x="8367712" y="5818808"/>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5078" name="Text Box 31"/>
          <p:cNvSpPr txBox="1">
            <a:spLocks noChangeArrowheads="1"/>
          </p:cNvSpPr>
          <p:nvPr/>
        </p:nvSpPr>
        <p:spPr bwMode="auto">
          <a:xfrm>
            <a:off x="8078787" y="5963270"/>
            <a:ext cx="719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t>LAF</a:t>
            </a:r>
          </a:p>
        </p:txBody>
      </p:sp>
      <p:sp>
        <p:nvSpPr>
          <p:cNvPr id="45079" name="Line 32"/>
          <p:cNvSpPr>
            <a:spLocks noChangeShapeType="1"/>
          </p:cNvSpPr>
          <p:nvPr/>
        </p:nvSpPr>
        <p:spPr bwMode="auto">
          <a:xfrm flipV="1">
            <a:off x="6637337" y="5171108"/>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5080" name="Line 33"/>
          <p:cNvSpPr>
            <a:spLocks noChangeShapeType="1"/>
          </p:cNvSpPr>
          <p:nvPr/>
        </p:nvSpPr>
        <p:spPr bwMode="auto">
          <a:xfrm>
            <a:off x="6637337" y="5171108"/>
            <a:ext cx="17287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5081" name="Line 34"/>
          <p:cNvSpPr>
            <a:spLocks noChangeShapeType="1"/>
          </p:cNvSpPr>
          <p:nvPr/>
        </p:nvSpPr>
        <p:spPr bwMode="auto">
          <a:xfrm>
            <a:off x="8366125" y="5171108"/>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5082" name="Text Box 35"/>
          <p:cNvSpPr txBox="1">
            <a:spLocks noChangeArrowheads="1"/>
          </p:cNvSpPr>
          <p:nvPr/>
        </p:nvSpPr>
        <p:spPr bwMode="auto">
          <a:xfrm>
            <a:off x="7213600" y="4804395"/>
            <a:ext cx="1152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dirty="0">
                <a:cs typeface="Tahoma" panose="020B0604030504040204" pitchFamily="34" charset="0"/>
              </a:rPr>
              <a:t>≤RWS</a:t>
            </a:r>
          </a:p>
        </p:txBody>
      </p:sp>
      <p:sp>
        <p:nvSpPr>
          <p:cNvPr id="27" name="右大括号 26"/>
          <p:cNvSpPr/>
          <p:nvPr/>
        </p:nvSpPr>
        <p:spPr>
          <a:xfrm rot="16200000">
            <a:off x="5865106" y="4822564"/>
            <a:ext cx="250825" cy="719313"/>
          </a:xfrm>
          <a:prstGeom prst="rightBrace">
            <a:avLst>
              <a:gd name="adj1" fmla="val 8333"/>
              <a:gd name="adj2" fmla="val 5096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45084" name="TextBox 27"/>
          <p:cNvSpPr txBox="1">
            <a:spLocks noChangeArrowheads="1"/>
          </p:cNvSpPr>
          <p:nvPr/>
        </p:nvSpPr>
        <p:spPr bwMode="auto">
          <a:xfrm>
            <a:off x="5557837" y="4509120"/>
            <a:ext cx="12969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a:t>正确有序接收的帧</a:t>
            </a:r>
          </a:p>
        </p:txBody>
      </p:sp>
      <p:sp>
        <p:nvSpPr>
          <p:cNvPr id="45085" name="Text Box 15"/>
          <p:cNvSpPr txBox="1">
            <a:spLocks noChangeArrowheads="1"/>
          </p:cNvSpPr>
          <p:nvPr/>
        </p:nvSpPr>
        <p:spPr bwMode="auto">
          <a:xfrm>
            <a:off x="395287" y="6092825"/>
            <a:ext cx="36226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i="1" dirty="0"/>
              <a:t>LFR: </a:t>
            </a:r>
            <a:r>
              <a:rPr lang="zh-CN" altLang="en-US" sz="1600" b="1" i="1" dirty="0"/>
              <a:t>按序正确接收的帧的最大序列号</a:t>
            </a:r>
            <a:r>
              <a:rPr lang="en-US" altLang="zh-CN" sz="1600" b="1" i="1" dirty="0"/>
              <a:t>      </a:t>
            </a:r>
          </a:p>
          <a:p>
            <a:pPr eaLnBrk="1" hangingPunct="1"/>
            <a:r>
              <a:rPr lang="en-US" altLang="zh-CN" sz="1600" b="1" i="1" dirty="0"/>
              <a:t>LAF: </a:t>
            </a:r>
            <a:r>
              <a:rPr lang="zh-CN" altLang="en-US" sz="1600" b="1" i="1" dirty="0"/>
              <a:t>可接收帧的最大序列号</a:t>
            </a:r>
          </a:p>
        </p:txBody>
      </p:sp>
      <p:sp>
        <p:nvSpPr>
          <p:cNvPr id="2" name="文本框 1"/>
          <p:cNvSpPr txBox="1"/>
          <p:nvPr/>
        </p:nvSpPr>
        <p:spPr>
          <a:xfrm>
            <a:off x="4788024" y="6239053"/>
            <a:ext cx="4032448" cy="646331"/>
          </a:xfrm>
          <a:prstGeom prst="rect">
            <a:avLst/>
          </a:prstGeom>
          <a:noFill/>
        </p:spPr>
        <p:txBody>
          <a:bodyPr wrap="square" rtlCol="0">
            <a:spAutoFit/>
          </a:bodyPr>
          <a:lstStyle/>
          <a:p>
            <a:r>
              <a:rPr lang="zh-CN" altLang="en-US" b="1" dirty="0"/>
              <a:t>接收方收到的帧的序列号必须满足：</a:t>
            </a:r>
            <a:r>
              <a:rPr lang="en-US" altLang="zh-CN" b="1" dirty="0"/>
              <a:t>0&lt;LAF-LFR≤RWS</a:t>
            </a:r>
          </a:p>
        </p:txBody>
      </p:sp>
      <p:sp>
        <p:nvSpPr>
          <p:cNvPr id="31" name="Rectangle 17"/>
          <p:cNvSpPr>
            <a:spLocks noChangeArrowheads="1"/>
          </p:cNvSpPr>
          <p:nvPr/>
        </p:nvSpPr>
        <p:spPr bwMode="auto">
          <a:xfrm>
            <a:off x="5627874" y="5396966"/>
            <a:ext cx="288925" cy="431800"/>
          </a:xfrm>
          <a:prstGeom prst="rect">
            <a:avLst/>
          </a:prstGeom>
          <a:solidFill>
            <a:srgbClr val="00B0F0"/>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2" name="Rectangle 18"/>
          <p:cNvSpPr>
            <a:spLocks noChangeArrowheads="1"/>
          </p:cNvSpPr>
          <p:nvPr/>
        </p:nvSpPr>
        <p:spPr bwMode="auto">
          <a:xfrm>
            <a:off x="6214113" y="5385953"/>
            <a:ext cx="288925" cy="4318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78851">
                                            <p:txEl>
                                              <p:pRg st="1" end="1"/>
                                            </p:txEl>
                                          </p:spTgt>
                                        </p:tgtEl>
                                        <p:attrNameLst>
                                          <p:attrName>style.visibility</p:attrName>
                                        </p:attrNameLst>
                                      </p:cBhvr>
                                      <p:to>
                                        <p:strVal val="visible"/>
                                      </p:to>
                                    </p:set>
                                    <p:animEffect transition="in" filter="strips(downRight)">
                                      <p:cBhvr>
                                        <p:cTn id="7" dur="500"/>
                                        <p:tgtEl>
                                          <p:spTgt spid="7885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78851">
                                            <p:txEl>
                                              <p:pRg st="2" end="2"/>
                                            </p:txEl>
                                          </p:spTgt>
                                        </p:tgtEl>
                                        <p:attrNameLst>
                                          <p:attrName>style.visibility</p:attrName>
                                        </p:attrNameLst>
                                      </p:cBhvr>
                                      <p:to>
                                        <p:strVal val="visible"/>
                                      </p:to>
                                    </p:set>
                                    <p:animEffect transition="in" filter="strips(downRight)">
                                      <p:cBhvr>
                                        <p:cTn id="12" dur="500"/>
                                        <p:tgtEl>
                                          <p:spTgt spid="7885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78851">
                                            <p:txEl>
                                              <p:pRg st="3" end="3"/>
                                            </p:txEl>
                                          </p:spTgt>
                                        </p:tgtEl>
                                        <p:attrNameLst>
                                          <p:attrName>style.visibility</p:attrName>
                                        </p:attrNameLst>
                                      </p:cBhvr>
                                      <p:to>
                                        <p:strVal val="visible"/>
                                      </p:to>
                                    </p:set>
                                    <p:animEffect transition="in" filter="strips(downRight)">
                                      <p:cBhvr>
                                        <p:cTn id="17" dur="500"/>
                                        <p:tgtEl>
                                          <p:spTgt spid="7885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78851">
                                            <p:txEl>
                                              <p:pRg st="4" end="4"/>
                                            </p:txEl>
                                          </p:spTgt>
                                        </p:tgtEl>
                                        <p:attrNameLst>
                                          <p:attrName>style.visibility</p:attrName>
                                        </p:attrNameLst>
                                      </p:cBhvr>
                                      <p:to>
                                        <p:strVal val="visible"/>
                                      </p:to>
                                    </p:set>
                                    <p:animEffect transition="in" filter="strips(downRight)">
                                      <p:cBhvr>
                                        <p:cTn id="22" dur="500"/>
                                        <p:tgtEl>
                                          <p:spTgt spid="788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滑动窗口协议</a:t>
            </a:r>
          </a:p>
        </p:txBody>
      </p:sp>
      <p:sp>
        <p:nvSpPr>
          <p:cNvPr id="3" name="内容占位符 2"/>
          <p:cNvSpPr>
            <a:spLocks noGrp="1"/>
          </p:cNvSpPr>
          <p:nvPr>
            <p:ph idx="1"/>
          </p:nvPr>
        </p:nvSpPr>
        <p:spPr>
          <a:xfrm>
            <a:off x="738029" y="1761809"/>
            <a:ext cx="8370475" cy="2575892"/>
          </a:xfrm>
        </p:spPr>
        <p:txBody>
          <a:bodyPr>
            <a:normAutofit fontScale="55000" lnSpcReduction="20000"/>
          </a:bodyPr>
          <a:lstStyle/>
          <a:p>
            <a:pPr>
              <a:lnSpc>
                <a:spcPct val="120000"/>
              </a:lnSpc>
            </a:pPr>
            <a:r>
              <a:rPr lang="zh-CN" altLang="en-US" b="1" dirty="0" smtClean="0"/>
              <a:t>实现</a:t>
            </a:r>
            <a:r>
              <a:rPr lang="zh-CN" altLang="en-US" b="1" dirty="0" smtClean="0">
                <a:solidFill>
                  <a:srgbClr val="FF0000"/>
                </a:solidFill>
              </a:rPr>
              <a:t>链路（信道）高效利用</a:t>
            </a:r>
            <a:endParaRPr lang="en-US" altLang="zh-CN" b="1" dirty="0">
              <a:solidFill>
                <a:srgbClr val="FF0000"/>
              </a:solidFill>
            </a:endParaRPr>
          </a:p>
          <a:p>
            <a:pPr lvl="1">
              <a:lnSpc>
                <a:spcPct val="120000"/>
              </a:lnSpc>
            </a:pPr>
            <a:r>
              <a:rPr lang="zh-CN" altLang="en-US" sz="2900" b="1" dirty="0"/>
              <a:t>在收到确认之前可以发多个</a:t>
            </a:r>
            <a:r>
              <a:rPr lang="zh-CN" altLang="en-US" sz="2900" b="1" dirty="0" smtClean="0"/>
              <a:t>帧，提高确认重传机制下链路（信道）利用效率</a:t>
            </a:r>
            <a:endParaRPr lang="en-US" altLang="zh-CN" sz="2900" b="1" dirty="0"/>
          </a:p>
          <a:p>
            <a:pPr>
              <a:lnSpc>
                <a:spcPct val="120000"/>
              </a:lnSpc>
            </a:pPr>
            <a:r>
              <a:rPr lang="zh-CN" altLang="en-US" b="1" dirty="0" smtClean="0"/>
              <a:t>实现</a:t>
            </a:r>
            <a:r>
              <a:rPr lang="zh-CN" altLang="en-US" b="1" dirty="0" smtClean="0">
                <a:solidFill>
                  <a:srgbClr val="FF0000"/>
                </a:solidFill>
              </a:rPr>
              <a:t>流量控制</a:t>
            </a:r>
            <a:endParaRPr lang="en-US" altLang="zh-CN" b="1" dirty="0" smtClean="0">
              <a:solidFill>
                <a:srgbClr val="FF0000"/>
              </a:solidFill>
            </a:endParaRPr>
          </a:p>
          <a:p>
            <a:pPr lvl="1">
              <a:lnSpc>
                <a:spcPct val="120000"/>
              </a:lnSpc>
            </a:pPr>
            <a:r>
              <a:rPr lang="zh-CN" altLang="en-US" sz="2900" b="1" dirty="0" smtClean="0"/>
              <a:t>通过调整发送方的窗口大小来控制发送方的发送速率，避免超过接收方的接收能力</a:t>
            </a:r>
            <a:endParaRPr lang="en-US" altLang="zh-CN" sz="2900" b="1" dirty="0"/>
          </a:p>
          <a:p>
            <a:pPr>
              <a:lnSpc>
                <a:spcPct val="120000"/>
              </a:lnSpc>
            </a:pPr>
            <a:r>
              <a:rPr lang="zh-CN" altLang="en-US" b="1" dirty="0">
                <a:solidFill>
                  <a:schemeClr val="hlink"/>
                </a:solidFill>
              </a:rPr>
              <a:t>发送窗口</a:t>
            </a:r>
            <a:r>
              <a:rPr lang="zh-CN" altLang="en-US" b="1" dirty="0"/>
              <a:t>就是发送方允许不等确认而连续发送的帧的</a:t>
            </a:r>
            <a:r>
              <a:rPr lang="zh-CN" altLang="en-US" b="1" dirty="0">
                <a:solidFill>
                  <a:schemeClr val="hlink"/>
                </a:solidFill>
              </a:rPr>
              <a:t>序列号</a:t>
            </a:r>
            <a:r>
              <a:rPr lang="zh-CN" altLang="en-US" b="1" dirty="0" smtClean="0">
                <a:solidFill>
                  <a:schemeClr val="hlink"/>
                </a:solidFill>
              </a:rPr>
              <a:t>列表</a:t>
            </a:r>
            <a:r>
              <a:rPr lang="zh-CN" altLang="en-US" b="1" dirty="0" smtClean="0"/>
              <a:t>（对应帧存放在发送缓存）</a:t>
            </a:r>
            <a:endParaRPr lang="en-US" altLang="zh-CN" sz="2900" b="1" dirty="0"/>
          </a:p>
          <a:p>
            <a:pPr>
              <a:lnSpc>
                <a:spcPct val="120000"/>
              </a:lnSpc>
            </a:pPr>
            <a:r>
              <a:rPr lang="zh-CN" altLang="en-US" b="1" dirty="0">
                <a:solidFill>
                  <a:schemeClr val="hlink"/>
                </a:solidFill>
              </a:rPr>
              <a:t>接收窗口</a:t>
            </a:r>
            <a:r>
              <a:rPr lang="zh-CN" altLang="en-US" b="1" dirty="0"/>
              <a:t>是接收方允许接收的帧的</a:t>
            </a:r>
            <a:r>
              <a:rPr lang="zh-CN" altLang="en-US" b="1" dirty="0">
                <a:solidFill>
                  <a:schemeClr val="hlink"/>
                </a:solidFill>
              </a:rPr>
              <a:t>序列号</a:t>
            </a:r>
            <a:r>
              <a:rPr lang="zh-CN" altLang="en-US" b="1" dirty="0" smtClean="0">
                <a:solidFill>
                  <a:schemeClr val="hlink"/>
                </a:solidFill>
              </a:rPr>
              <a:t>范围</a:t>
            </a:r>
            <a:r>
              <a:rPr lang="zh-CN" altLang="en-US" b="1" dirty="0" smtClean="0"/>
              <a:t>（对应帧存放接收缓存）</a:t>
            </a:r>
            <a:endParaRPr lang="en-US" altLang="zh-CN" b="1" dirty="0"/>
          </a:p>
        </p:txBody>
      </p:sp>
      <p:sp>
        <p:nvSpPr>
          <p:cNvPr id="4" name="灯片编号占位符 3"/>
          <p:cNvSpPr>
            <a:spLocks noGrp="1"/>
          </p:cNvSpPr>
          <p:nvPr>
            <p:ph type="sldNum" sz="quarter" idx="12"/>
          </p:nvPr>
        </p:nvSpPr>
        <p:spPr/>
        <p:txBody>
          <a:bodyPr/>
          <a:lstStyle/>
          <a:p>
            <a:fld id="{479A9E16-47EA-4AC3-9543-56A68D39B27D}" type="slidenum">
              <a:rPr lang="en-US" altLang="zh-CN" smtClean="0"/>
              <a:pPr/>
              <a:t>36</a:t>
            </a:fld>
            <a:endParaRPr lang="en-US" altLang="zh-CN"/>
          </a:p>
        </p:txBody>
      </p:sp>
      <p:grpSp>
        <p:nvGrpSpPr>
          <p:cNvPr id="54" name="组合 53"/>
          <p:cNvGrpSpPr/>
          <p:nvPr/>
        </p:nvGrpSpPr>
        <p:grpSpPr>
          <a:xfrm>
            <a:off x="98714" y="4439413"/>
            <a:ext cx="3780376" cy="1593850"/>
            <a:chOff x="-27624" y="5157192"/>
            <a:chExt cx="4598657" cy="1593850"/>
          </a:xfrm>
        </p:grpSpPr>
        <p:sp>
          <p:nvSpPr>
            <p:cNvPr id="5" name="Text Box 13"/>
            <p:cNvSpPr txBox="1">
              <a:spLocks noChangeArrowheads="1"/>
            </p:cNvSpPr>
            <p:nvPr/>
          </p:nvSpPr>
          <p:spPr bwMode="auto">
            <a:xfrm>
              <a:off x="-27624" y="5830292"/>
              <a:ext cx="106964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dirty="0"/>
                <a:t>发送方</a:t>
              </a:r>
            </a:p>
          </p:txBody>
        </p:sp>
        <p:sp>
          <p:nvSpPr>
            <p:cNvPr id="6" name="Rectangle 16"/>
            <p:cNvSpPr>
              <a:spLocks noChangeArrowheads="1"/>
            </p:cNvSpPr>
            <p:nvPr/>
          </p:nvSpPr>
          <p:spPr bwMode="auto">
            <a:xfrm>
              <a:off x="1113458" y="5804892"/>
              <a:ext cx="288925" cy="431800"/>
            </a:xfrm>
            <a:prstGeom prst="rect">
              <a:avLst/>
            </a:prstGeom>
            <a:solidFill>
              <a:srgbClr val="FFC000"/>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7" name="Rectangle 17"/>
            <p:cNvSpPr>
              <a:spLocks noChangeArrowheads="1"/>
            </p:cNvSpPr>
            <p:nvPr/>
          </p:nvSpPr>
          <p:spPr bwMode="auto">
            <a:xfrm>
              <a:off x="1400796" y="5804892"/>
              <a:ext cx="288925" cy="431800"/>
            </a:xfrm>
            <a:prstGeom prst="rect">
              <a:avLst/>
            </a:prstGeom>
            <a:solidFill>
              <a:srgbClr val="FFC000"/>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8" name="Rectangle 18"/>
            <p:cNvSpPr>
              <a:spLocks noChangeArrowheads="1"/>
            </p:cNvSpPr>
            <p:nvPr/>
          </p:nvSpPr>
          <p:spPr bwMode="auto">
            <a:xfrm>
              <a:off x="1689721" y="5804892"/>
              <a:ext cx="288925" cy="4318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9" name="Rectangle 19"/>
            <p:cNvSpPr>
              <a:spLocks noChangeArrowheads="1"/>
            </p:cNvSpPr>
            <p:nvPr/>
          </p:nvSpPr>
          <p:spPr bwMode="auto">
            <a:xfrm>
              <a:off x="1977058" y="5804892"/>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0" name="Rectangle 20"/>
            <p:cNvSpPr>
              <a:spLocks noChangeArrowheads="1"/>
            </p:cNvSpPr>
            <p:nvPr/>
          </p:nvSpPr>
          <p:spPr bwMode="auto">
            <a:xfrm>
              <a:off x="2265983" y="5804892"/>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1" name="Rectangle 21"/>
            <p:cNvSpPr>
              <a:spLocks noChangeArrowheads="1"/>
            </p:cNvSpPr>
            <p:nvPr/>
          </p:nvSpPr>
          <p:spPr bwMode="auto">
            <a:xfrm>
              <a:off x="2553321" y="5804892"/>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2" name="Rectangle 22"/>
            <p:cNvSpPr>
              <a:spLocks noChangeArrowheads="1"/>
            </p:cNvSpPr>
            <p:nvPr/>
          </p:nvSpPr>
          <p:spPr bwMode="auto">
            <a:xfrm>
              <a:off x="2842246" y="5804892"/>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3" name="Rectangle 23"/>
            <p:cNvSpPr>
              <a:spLocks noChangeArrowheads="1"/>
            </p:cNvSpPr>
            <p:nvPr/>
          </p:nvSpPr>
          <p:spPr bwMode="auto">
            <a:xfrm>
              <a:off x="3129583" y="5804892"/>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4" name="Rectangle 24"/>
            <p:cNvSpPr>
              <a:spLocks noChangeArrowheads="1"/>
            </p:cNvSpPr>
            <p:nvPr/>
          </p:nvSpPr>
          <p:spPr bwMode="auto">
            <a:xfrm>
              <a:off x="3418508" y="5804892"/>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5" name="Rectangle 25"/>
            <p:cNvSpPr>
              <a:spLocks noChangeArrowheads="1"/>
            </p:cNvSpPr>
            <p:nvPr/>
          </p:nvSpPr>
          <p:spPr bwMode="auto">
            <a:xfrm>
              <a:off x="3705846" y="5804892"/>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6" name="Rectangle 26"/>
            <p:cNvSpPr>
              <a:spLocks noChangeArrowheads="1"/>
            </p:cNvSpPr>
            <p:nvPr/>
          </p:nvSpPr>
          <p:spPr bwMode="auto">
            <a:xfrm>
              <a:off x="3994771" y="5804892"/>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7" name="Rectangle 27"/>
            <p:cNvSpPr>
              <a:spLocks noChangeArrowheads="1"/>
            </p:cNvSpPr>
            <p:nvPr/>
          </p:nvSpPr>
          <p:spPr bwMode="auto">
            <a:xfrm>
              <a:off x="4282108" y="5804892"/>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8" name="Line 28"/>
            <p:cNvSpPr>
              <a:spLocks noChangeShapeType="1"/>
            </p:cNvSpPr>
            <p:nvPr/>
          </p:nvSpPr>
          <p:spPr bwMode="auto">
            <a:xfrm flipV="1">
              <a:off x="1811417" y="6236692"/>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9" name="Text Box 29"/>
            <p:cNvSpPr txBox="1">
              <a:spLocks noChangeArrowheads="1"/>
            </p:cNvSpPr>
            <p:nvPr/>
          </p:nvSpPr>
          <p:spPr bwMode="auto">
            <a:xfrm>
              <a:off x="1325775" y="6381155"/>
              <a:ext cx="87964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dirty="0"/>
                <a:t>LAR</a:t>
              </a:r>
            </a:p>
          </p:txBody>
        </p:sp>
        <p:sp>
          <p:nvSpPr>
            <p:cNvPr id="20" name="Line 30"/>
            <p:cNvSpPr>
              <a:spLocks noChangeShapeType="1"/>
            </p:cNvSpPr>
            <p:nvPr/>
          </p:nvSpPr>
          <p:spPr bwMode="auto">
            <a:xfrm flipV="1">
              <a:off x="3851896" y="6236692"/>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1" name="Text Box 31"/>
            <p:cNvSpPr txBox="1">
              <a:spLocks noChangeArrowheads="1"/>
            </p:cNvSpPr>
            <p:nvPr/>
          </p:nvSpPr>
          <p:spPr bwMode="auto">
            <a:xfrm>
              <a:off x="3562971" y="6381155"/>
              <a:ext cx="7191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t>LFS</a:t>
              </a:r>
            </a:p>
          </p:txBody>
        </p:sp>
        <p:sp>
          <p:nvSpPr>
            <p:cNvPr id="22" name="Line 32"/>
            <p:cNvSpPr>
              <a:spLocks noChangeShapeType="1"/>
            </p:cNvSpPr>
            <p:nvPr/>
          </p:nvSpPr>
          <p:spPr bwMode="auto">
            <a:xfrm flipV="1">
              <a:off x="2121521" y="5588992"/>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 name="Line 33"/>
            <p:cNvSpPr>
              <a:spLocks noChangeShapeType="1"/>
            </p:cNvSpPr>
            <p:nvPr/>
          </p:nvSpPr>
          <p:spPr bwMode="auto">
            <a:xfrm>
              <a:off x="2121521" y="5588992"/>
              <a:ext cx="17287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 name="Line 34"/>
            <p:cNvSpPr>
              <a:spLocks noChangeShapeType="1"/>
            </p:cNvSpPr>
            <p:nvPr/>
          </p:nvSpPr>
          <p:spPr bwMode="auto">
            <a:xfrm>
              <a:off x="3850308" y="5588992"/>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 name="Text Box 35"/>
            <p:cNvSpPr txBox="1">
              <a:spLocks noChangeArrowheads="1"/>
            </p:cNvSpPr>
            <p:nvPr/>
          </p:nvSpPr>
          <p:spPr bwMode="auto">
            <a:xfrm>
              <a:off x="2697783" y="5222280"/>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cs typeface="Tahoma" panose="020B0604030504040204" pitchFamily="34" charset="0"/>
                </a:rPr>
                <a:t>≤SWS</a:t>
              </a:r>
            </a:p>
          </p:txBody>
        </p:sp>
        <p:cxnSp>
          <p:nvCxnSpPr>
            <p:cNvPr id="26" name="直接箭头连接符 25"/>
            <p:cNvCxnSpPr/>
            <p:nvPr/>
          </p:nvCxnSpPr>
          <p:spPr>
            <a:xfrm>
              <a:off x="2194546" y="6381155"/>
              <a:ext cx="1295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8"/>
            <p:cNvSpPr txBox="1">
              <a:spLocks noChangeArrowheads="1"/>
            </p:cNvSpPr>
            <p:nvPr/>
          </p:nvSpPr>
          <p:spPr bwMode="auto">
            <a:xfrm>
              <a:off x="2129702" y="6381155"/>
              <a:ext cx="147722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dirty="0"/>
                <a:t>滑动方向</a:t>
              </a:r>
            </a:p>
          </p:txBody>
        </p:sp>
        <p:sp>
          <p:nvSpPr>
            <p:cNvPr id="28" name="右大括号 27"/>
            <p:cNvSpPr/>
            <p:nvPr/>
          </p:nvSpPr>
          <p:spPr>
            <a:xfrm rot="16200000">
              <a:off x="1348905" y="5256708"/>
              <a:ext cx="252413" cy="720131"/>
            </a:xfrm>
            <a:prstGeom prst="rightBrace">
              <a:avLst>
                <a:gd name="adj1" fmla="val 8333"/>
                <a:gd name="adj2" fmla="val 5096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29" name="TextBox 31"/>
            <p:cNvSpPr txBox="1">
              <a:spLocks noChangeArrowheads="1"/>
            </p:cNvSpPr>
            <p:nvPr/>
          </p:nvSpPr>
          <p:spPr bwMode="auto">
            <a:xfrm>
              <a:off x="803906" y="5157192"/>
              <a:ext cx="165417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dirty="0"/>
                <a:t>滑出的帧</a:t>
              </a:r>
            </a:p>
          </p:txBody>
        </p:sp>
      </p:grpSp>
      <p:grpSp>
        <p:nvGrpSpPr>
          <p:cNvPr id="53" name="组合 52"/>
          <p:cNvGrpSpPr/>
          <p:nvPr/>
        </p:nvGrpSpPr>
        <p:grpSpPr>
          <a:xfrm>
            <a:off x="5148064" y="4439413"/>
            <a:ext cx="3890789" cy="1862138"/>
            <a:chOff x="4521645" y="4902200"/>
            <a:chExt cx="4514851" cy="1862138"/>
          </a:xfrm>
        </p:grpSpPr>
        <p:sp>
          <p:nvSpPr>
            <p:cNvPr id="30" name="Text Box 15"/>
            <p:cNvSpPr txBox="1">
              <a:spLocks noChangeArrowheads="1"/>
            </p:cNvSpPr>
            <p:nvPr/>
          </p:nvSpPr>
          <p:spPr bwMode="auto">
            <a:xfrm>
              <a:off x="4521645" y="5692775"/>
              <a:ext cx="106645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dirty="0"/>
                <a:t>接收方</a:t>
              </a:r>
            </a:p>
          </p:txBody>
        </p:sp>
        <p:sp>
          <p:nvSpPr>
            <p:cNvPr id="31" name="Rectangle 16"/>
            <p:cNvSpPr>
              <a:spLocks noChangeArrowheads="1"/>
            </p:cNvSpPr>
            <p:nvPr/>
          </p:nvSpPr>
          <p:spPr bwMode="auto">
            <a:xfrm>
              <a:off x="6150795" y="5817896"/>
              <a:ext cx="288926" cy="4318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2" name="Rectangle 17"/>
            <p:cNvSpPr>
              <a:spLocks noChangeArrowheads="1"/>
            </p:cNvSpPr>
            <p:nvPr/>
          </p:nvSpPr>
          <p:spPr bwMode="auto">
            <a:xfrm>
              <a:off x="5551897" y="5821363"/>
              <a:ext cx="288926" cy="431800"/>
            </a:xfrm>
            <a:prstGeom prst="rect">
              <a:avLst/>
            </a:prstGeom>
            <a:solidFill>
              <a:srgbClr val="00B0F0"/>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3" name="Rectangle 18"/>
            <p:cNvSpPr>
              <a:spLocks noChangeArrowheads="1"/>
            </p:cNvSpPr>
            <p:nvPr/>
          </p:nvSpPr>
          <p:spPr bwMode="auto">
            <a:xfrm>
              <a:off x="5833428" y="5821363"/>
              <a:ext cx="317818" cy="431800"/>
            </a:xfrm>
            <a:prstGeom prst="rect">
              <a:avLst/>
            </a:prstGeom>
            <a:solidFill>
              <a:srgbClr val="00B0F0"/>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4" name="Rectangle 19"/>
            <p:cNvSpPr>
              <a:spLocks noChangeArrowheads="1"/>
            </p:cNvSpPr>
            <p:nvPr/>
          </p:nvSpPr>
          <p:spPr bwMode="auto">
            <a:xfrm>
              <a:off x="6442521" y="5821363"/>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5" name="Rectangle 20"/>
            <p:cNvSpPr>
              <a:spLocks noChangeArrowheads="1"/>
            </p:cNvSpPr>
            <p:nvPr/>
          </p:nvSpPr>
          <p:spPr bwMode="auto">
            <a:xfrm>
              <a:off x="6731446" y="5821363"/>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6" name="Rectangle 21"/>
            <p:cNvSpPr>
              <a:spLocks noChangeArrowheads="1"/>
            </p:cNvSpPr>
            <p:nvPr/>
          </p:nvSpPr>
          <p:spPr bwMode="auto">
            <a:xfrm>
              <a:off x="7018783" y="5821363"/>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7" name="Rectangle 22"/>
            <p:cNvSpPr>
              <a:spLocks noChangeArrowheads="1"/>
            </p:cNvSpPr>
            <p:nvPr/>
          </p:nvSpPr>
          <p:spPr bwMode="auto">
            <a:xfrm>
              <a:off x="7307708" y="5821363"/>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8" name="Rectangle 23"/>
            <p:cNvSpPr>
              <a:spLocks noChangeArrowheads="1"/>
            </p:cNvSpPr>
            <p:nvPr/>
          </p:nvSpPr>
          <p:spPr bwMode="auto">
            <a:xfrm>
              <a:off x="7595046" y="5821363"/>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9" name="Rectangle 24"/>
            <p:cNvSpPr>
              <a:spLocks noChangeArrowheads="1"/>
            </p:cNvSpPr>
            <p:nvPr/>
          </p:nvSpPr>
          <p:spPr bwMode="auto">
            <a:xfrm>
              <a:off x="7883971" y="5821363"/>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0" name="Rectangle 25"/>
            <p:cNvSpPr>
              <a:spLocks noChangeArrowheads="1"/>
            </p:cNvSpPr>
            <p:nvPr/>
          </p:nvSpPr>
          <p:spPr bwMode="auto">
            <a:xfrm>
              <a:off x="8171308" y="5821363"/>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1" name="Rectangle 26"/>
            <p:cNvSpPr>
              <a:spLocks noChangeArrowheads="1"/>
            </p:cNvSpPr>
            <p:nvPr/>
          </p:nvSpPr>
          <p:spPr bwMode="auto">
            <a:xfrm>
              <a:off x="8460233" y="5821363"/>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2" name="Rectangle 27"/>
            <p:cNvSpPr>
              <a:spLocks noChangeArrowheads="1"/>
            </p:cNvSpPr>
            <p:nvPr/>
          </p:nvSpPr>
          <p:spPr bwMode="auto">
            <a:xfrm>
              <a:off x="8747571" y="5821363"/>
              <a:ext cx="288925"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3" name="Line 28"/>
            <p:cNvSpPr>
              <a:spLocks noChangeShapeType="1"/>
            </p:cNvSpPr>
            <p:nvPr/>
          </p:nvSpPr>
          <p:spPr bwMode="auto">
            <a:xfrm flipV="1">
              <a:off x="6283327" y="6253163"/>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4" name="Text Box 29"/>
            <p:cNvSpPr txBox="1">
              <a:spLocks noChangeArrowheads="1"/>
            </p:cNvSpPr>
            <p:nvPr/>
          </p:nvSpPr>
          <p:spPr bwMode="auto">
            <a:xfrm>
              <a:off x="5867846" y="6397625"/>
              <a:ext cx="7191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t>LFR</a:t>
              </a:r>
            </a:p>
          </p:txBody>
        </p:sp>
        <p:sp>
          <p:nvSpPr>
            <p:cNvPr id="45" name="Line 30"/>
            <p:cNvSpPr>
              <a:spLocks noChangeShapeType="1"/>
            </p:cNvSpPr>
            <p:nvPr/>
          </p:nvSpPr>
          <p:spPr bwMode="auto">
            <a:xfrm flipV="1">
              <a:off x="8317358" y="6253163"/>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6" name="Text Box 31"/>
            <p:cNvSpPr txBox="1">
              <a:spLocks noChangeArrowheads="1"/>
            </p:cNvSpPr>
            <p:nvPr/>
          </p:nvSpPr>
          <p:spPr bwMode="auto">
            <a:xfrm>
              <a:off x="8028433" y="6397625"/>
              <a:ext cx="719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t>LAF</a:t>
              </a:r>
            </a:p>
          </p:txBody>
        </p:sp>
        <p:sp>
          <p:nvSpPr>
            <p:cNvPr id="47" name="Line 32"/>
            <p:cNvSpPr>
              <a:spLocks noChangeShapeType="1"/>
            </p:cNvSpPr>
            <p:nvPr/>
          </p:nvSpPr>
          <p:spPr bwMode="auto">
            <a:xfrm flipV="1">
              <a:off x="6586983" y="5605463"/>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8" name="Line 33"/>
            <p:cNvSpPr>
              <a:spLocks noChangeShapeType="1"/>
            </p:cNvSpPr>
            <p:nvPr/>
          </p:nvSpPr>
          <p:spPr bwMode="auto">
            <a:xfrm>
              <a:off x="6586983" y="5605463"/>
              <a:ext cx="17287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9" name="Line 34"/>
            <p:cNvSpPr>
              <a:spLocks noChangeShapeType="1"/>
            </p:cNvSpPr>
            <p:nvPr/>
          </p:nvSpPr>
          <p:spPr bwMode="auto">
            <a:xfrm>
              <a:off x="8315771" y="5605463"/>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0" name="Text Box 35"/>
            <p:cNvSpPr txBox="1">
              <a:spLocks noChangeArrowheads="1"/>
            </p:cNvSpPr>
            <p:nvPr/>
          </p:nvSpPr>
          <p:spPr bwMode="auto">
            <a:xfrm>
              <a:off x="7163246" y="5238750"/>
              <a:ext cx="1152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cs typeface="Tahoma" panose="020B0604030504040204" pitchFamily="34" charset="0"/>
                </a:rPr>
                <a:t>≤RWS</a:t>
              </a:r>
            </a:p>
          </p:txBody>
        </p:sp>
        <p:sp>
          <p:nvSpPr>
            <p:cNvPr id="51" name="右大括号 50"/>
            <p:cNvSpPr/>
            <p:nvPr/>
          </p:nvSpPr>
          <p:spPr>
            <a:xfrm rot="16200000">
              <a:off x="5814752" y="5256919"/>
              <a:ext cx="250825" cy="719313"/>
            </a:xfrm>
            <a:prstGeom prst="rightBrace">
              <a:avLst>
                <a:gd name="adj1" fmla="val 8333"/>
                <a:gd name="adj2" fmla="val 5096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52" name="TextBox 27"/>
            <p:cNvSpPr txBox="1">
              <a:spLocks noChangeArrowheads="1"/>
            </p:cNvSpPr>
            <p:nvPr/>
          </p:nvSpPr>
          <p:spPr bwMode="auto">
            <a:xfrm>
              <a:off x="5269201" y="4902200"/>
              <a:ext cx="12969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dirty="0"/>
                <a:t>正确有序接收的帧</a:t>
              </a:r>
            </a:p>
          </p:txBody>
        </p:sp>
      </p:grpSp>
      <p:sp>
        <p:nvSpPr>
          <p:cNvPr id="56" name="Text Box 15"/>
          <p:cNvSpPr txBox="1">
            <a:spLocks noChangeArrowheads="1"/>
          </p:cNvSpPr>
          <p:nvPr/>
        </p:nvSpPr>
        <p:spPr bwMode="auto">
          <a:xfrm>
            <a:off x="276068" y="6166613"/>
            <a:ext cx="38886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i="1" dirty="0"/>
              <a:t>LAR: </a:t>
            </a:r>
            <a:r>
              <a:rPr lang="zh-CN" altLang="en-US" sz="1600" b="1" i="1" dirty="0"/>
              <a:t>已被确认接收的帧的最大序列号</a:t>
            </a:r>
            <a:r>
              <a:rPr lang="en-US" altLang="zh-CN" sz="1600" b="1" i="1" dirty="0"/>
              <a:t>        </a:t>
            </a:r>
          </a:p>
          <a:p>
            <a:pPr eaLnBrk="1" hangingPunct="1"/>
            <a:r>
              <a:rPr lang="en-US" altLang="zh-CN" sz="1600" b="1" i="1" dirty="0"/>
              <a:t>LFS: </a:t>
            </a:r>
            <a:r>
              <a:rPr lang="zh-CN" altLang="en-US" sz="1600" b="1" i="1" dirty="0"/>
              <a:t>可</a:t>
            </a:r>
            <a:r>
              <a:rPr lang="zh-CN" altLang="en-US" sz="1600" b="1" i="1" dirty="0" smtClean="0"/>
              <a:t>发送</a:t>
            </a:r>
            <a:r>
              <a:rPr lang="zh-CN" altLang="en-US" sz="1600" b="1" i="1" dirty="0"/>
              <a:t>帧的最大序列号</a:t>
            </a:r>
          </a:p>
        </p:txBody>
      </p:sp>
      <p:sp>
        <p:nvSpPr>
          <p:cNvPr id="57" name="Text Box 15"/>
          <p:cNvSpPr txBox="1">
            <a:spLocks noChangeArrowheads="1"/>
          </p:cNvSpPr>
          <p:nvPr/>
        </p:nvSpPr>
        <p:spPr bwMode="auto">
          <a:xfrm>
            <a:off x="5291683" y="6300609"/>
            <a:ext cx="36226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i="1" dirty="0"/>
              <a:t>LFR: </a:t>
            </a:r>
            <a:r>
              <a:rPr lang="zh-CN" altLang="en-US" sz="1600" b="1" i="1" dirty="0"/>
              <a:t>按序正确接收的帧的最大序列号</a:t>
            </a:r>
            <a:r>
              <a:rPr lang="en-US" altLang="zh-CN" sz="1600" b="1" i="1" dirty="0"/>
              <a:t>      </a:t>
            </a:r>
          </a:p>
          <a:p>
            <a:pPr eaLnBrk="1" hangingPunct="1"/>
            <a:r>
              <a:rPr lang="en-US" altLang="zh-CN" sz="1600" b="1" i="1" dirty="0"/>
              <a:t>LAF: </a:t>
            </a:r>
            <a:r>
              <a:rPr lang="zh-CN" altLang="en-US" sz="1600" b="1" i="1" dirty="0"/>
              <a:t>可接收帧的最大序列号</a:t>
            </a:r>
          </a:p>
        </p:txBody>
      </p:sp>
      <p:sp>
        <p:nvSpPr>
          <p:cNvPr id="55" name="文本框 54"/>
          <p:cNvSpPr txBox="1"/>
          <p:nvPr/>
        </p:nvSpPr>
        <p:spPr>
          <a:xfrm>
            <a:off x="734600" y="4064390"/>
            <a:ext cx="7589489" cy="369332"/>
          </a:xfrm>
          <a:prstGeom prst="rect">
            <a:avLst/>
          </a:prstGeom>
          <a:noFill/>
        </p:spPr>
        <p:txBody>
          <a:bodyPr wrap="square" rtlCol="0">
            <a:spAutoFit/>
          </a:bodyPr>
          <a:lstStyle/>
          <a:p>
            <a:r>
              <a:rPr lang="zh-CN" altLang="en-US" b="1" dirty="0" smtClean="0"/>
              <a:t>注：帧序列号与帧相对应，为了叙述方便，常用帧序列号来指代帧</a:t>
            </a:r>
            <a:endParaRPr lang="zh-CN" altLang="en-US" b="1" dirty="0"/>
          </a:p>
        </p:txBody>
      </p:sp>
    </p:spTree>
    <p:extLst>
      <p:ext uri="{BB962C8B-B14F-4D97-AF65-F5344CB8AC3E}">
        <p14:creationId xmlns:p14="http://schemas.microsoft.com/office/powerpoint/2010/main" val="4276190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A3E53FDC-9B83-42F1-A32B-64926EE29DFC}" type="slidenum">
              <a:rPr lang="en-US" altLang="zh-CN"/>
              <a:pPr eaLnBrk="1" hangingPunct="1"/>
              <a:t>37</a:t>
            </a:fld>
            <a:endParaRPr lang="en-US" altLang="zh-CN"/>
          </a:p>
        </p:txBody>
      </p:sp>
      <p:sp>
        <p:nvSpPr>
          <p:cNvPr id="47107" name="Rectangle 85"/>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7108" name="Arc 2"/>
          <p:cNvSpPr>
            <a:spLocks/>
          </p:cNvSpPr>
          <p:nvPr/>
        </p:nvSpPr>
        <p:spPr bwMode="auto">
          <a:xfrm>
            <a:off x="5938838" y="2781300"/>
            <a:ext cx="649287" cy="1298575"/>
          </a:xfrm>
          <a:custGeom>
            <a:avLst/>
            <a:gdLst>
              <a:gd name="T0" fmla="*/ 2147483647 w 21600"/>
              <a:gd name="T1" fmla="*/ 2147483647 h 43200"/>
              <a:gd name="T2" fmla="*/ 2147483647 w 21600"/>
              <a:gd name="T3" fmla="*/ 0 h 43200"/>
              <a:gd name="T4" fmla="*/ 2147483647 w 21600"/>
              <a:gd name="T5" fmla="*/ 2147483647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713"/>
                  <a:pt x="9604" y="60"/>
                  <a:pt x="21491" y="0"/>
                </a:cubicBezTo>
              </a:path>
              <a:path w="21600" h="43200" stroke="0" extrusionOk="0">
                <a:moveTo>
                  <a:pt x="21600" y="43200"/>
                </a:moveTo>
                <a:cubicBezTo>
                  <a:pt x="9670" y="43200"/>
                  <a:pt x="0" y="33529"/>
                  <a:pt x="0" y="21600"/>
                </a:cubicBezTo>
                <a:cubicBezTo>
                  <a:pt x="-1" y="9713"/>
                  <a:pt x="9604" y="60"/>
                  <a:pt x="21491" y="0"/>
                </a:cubicBezTo>
                <a:lnTo>
                  <a:pt x="21600" y="21600"/>
                </a:lnTo>
                <a:close/>
              </a:path>
            </a:pathLst>
          </a:custGeom>
          <a:solidFill>
            <a:srgbClr val="808080"/>
          </a:solidFill>
          <a:ln w="9525">
            <a:solidFill>
              <a:schemeClr val="tx1"/>
            </a:solidFill>
            <a:round/>
            <a:headEnd/>
            <a:tailEnd/>
          </a:ln>
        </p:spPr>
        <p:txBody>
          <a:bodyPr wrap="none" anchor="ctr"/>
          <a:lstStyle/>
          <a:p>
            <a:endParaRPr lang="zh-CN" altLang="en-US"/>
          </a:p>
        </p:txBody>
      </p:sp>
      <p:sp>
        <p:nvSpPr>
          <p:cNvPr id="47109" name="Arc 3"/>
          <p:cNvSpPr>
            <a:spLocks/>
          </p:cNvSpPr>
          <p:nvPr/>
        </p:nvSpPr>
        <p:spPr bwMode="auto">
          <a:xfrm>
            <a:off x="2266950" y="2779713"/>
            <a:ext cx="658813" cy="1298575"/>
          </a:xfrm>
          <a:custGeom>
            <a:avLst/>
            <a:gdLst>
              <a:gd name="T0" fmla="*/ 2147483647 w 21916"/>
              <a:gd name="T1" fmla="*/ 0 h 43200"/>
              <a:gd name="T2" fmla="*/ 0 w 21916"/>
              <a:gd name="T3" fmla="*/ 2147483647 h 43200"/>
              <a:gd name="T4" fmla="*/ 2147483647 w 21916"/>
              <a:gd name="T5" fmla="*/ 2147483647 h 43200"/>
              <a:gd name="T6" fmla="*/ 0 60000 65536"/>
              <a:gd name="T7" fmla="*/ 0 60000 65536"/>
              <a:gd name="T8" fmla="*/ 0 60000 65536"/>
              <a:gd name="T9" fmla="*/ 0 w 21916"/>
              <a:gd name="T10" fmla="*/ 0 h 43200"/>
              <a:gd name="T11" fmla="*/ 21916 w 21916"/>
              <a:gd name="T12" fmla="*/ 43200 h 43200"/>
            </a:gdLst>
            <a:ahLst/>
            <a:cxnLst>
              <a:cxn ang="T6">
                <a:pos x="T0" y="T1"/>
              </a:cxn>
              <a:cxn ang="T7">
                <a:pos x="T2" y="T3"/>
              </a:cxn>
              <a:cxn ang="T8">
                <a:pos x="T4" y="T5"/>
              </a:cxn>
            </a:cxnLst>
            <a:rect l="T9" t="T10" r="T11" b="T12"/>
            <a:pathLst>
              <a:path w="21916" h="43200" fill="none" extrusionOk="0">
                <a:moveTo>
                  <a:pt x="315" y="0"/>
                </a:moveTo>
                <a:cubicBezTo>
                  <a:pt x="12245" y="0"/>
                  <a:pt x="21916" y="9670"/>
                  <a:pt x="21916" y="21600"/>
                </a:cubicBezTo>
                <a:cubicBezTo>
                  <a:pt x="21916" y="33529"/>
                  <a:pt x="12245" y="43200"/>
                  <a:pt x="316" y="43200"/>
                </a:cubicBezTo>
                <a:cubicBezTo>
                  <a:pt x="210" y="43200"/>
                  <a:pt x="105" y="43199"/>
                  <a:pt x="0" y="43197"/>
                </a:cubicBezTo>
              </a:path>
              <a:path w="21916" h="43200" stroke="0" extrusionOk="0">
                <a:moveTo>
                  <a:pt x="315" y="0"/>
                </a:moveTo>
                <a:cubicBezTo>
                  <a:pt x="12245" y="0"/>
                  <a:pt x="21916" y="9670"/>
                  <a:pt x="21916" y="21600"/>
                </a:cubicBezTo>
                <a:cubicBezTo>
                  <a:pt x="21916" y="33529"/>
                  <a:pt x="12245" y="43200"/>
                  <a:pt x="316" y="43200"/>
                </a:cubicBezTo>
                <a:cubicBezTo>
                  <a:pt x="210" y="43200"/>
                  <a:pt x="105" y="43199"/>
                  <a:pt x="0" y="43197"/>
                </a:cubicBezTo>
                <a:lnTo>
                  <a:pt x="316" y="21600"/>
                </a:lnTo>
                <a:close/>
              </a:path>
            </a:pathLst>
          </a:custGeom>
          <a:solidFill>
            <a:srgbClr val="808080"/>
          </a:solidFill>
          <a:ln w="9525">
            <a:solidFill>
              <a:schemeClr val="tx1"/>
            </a:solidFill>
            <a:round/>
            <a:headEnd/>
            <a:tailEnd/>
          </a:ln>
        </p:spPr>
        <p:txBody>
          <a:bodyPr wrap="none" anchor="ctr"/>
          <a:lstStyle/>
          <a:p>
            <a:endParaRPr lang="zh-CN" altLang="en-US"/>
          </a:p>
        </p:txBody>
      </p:sp>
      <p:sp>
        <p:nvSpPr>
          <p:cNvPr id="47110" name="Rectangle 4"/>
          <p:cNvSpPr>
            <a:spLocks noGrp="1" noChangeArrowheads="1"/>
          </p:cNvSpPr>
          <p:nvPr>
            <p:ph type="title"/>
          </p:nvPr>
        </p:nvSpPr>
        <p:spPr>
          <a:xfrm>
            <a:off x="1116013" y="0"/>
            <a:ext cx="7772400" cy="1143000"/>
          </a:xfrm>
        </p:spPr>
        <p:txBody>
          <a:bodyPr/>
          <a:lstStyle/>
          <a:p>
            <a:pPr eaLnBrk="1" hangingPunct="1"/>
            <a:r>
              <a:rPr lang="zh-CN" altLang="en-US" sz="4000"/>
              <a:t>停</a:t>
            </a:r>
            <a:r>
              <a:rPr lang="en-US" altLang="zh-CN" sz="4000"/>
              <a:t>-</a:t>
            </a:r>
            <a:r>
              <a:rPr lang="zh-CN" altLang="en-US" sz="4000"/>
              <a:t>等协议的窗口机制</a:t>
            </a:r>
          </a:p>
        </p:txBody>
      </p:sp>
      <p:sp>
        <p:nvSpPr>
          <p:cNvPr id="47111" name="Rectangle 5"/>
          <p:cNvSpPr>
            <a:spLocks noGrp="1" noChangeArrowheads="1"/>
          </p:cNvSpPr>
          <p:nvPr>
            <p:ph type="body" idx="1"/>
          </p:nvPr>
        </p:nvSpPr>
        <p:spPr>
          <a:xfrm>
            <a:off x="611188" y="1196975"/>
            <a:ext cx="8277225" cy="906463"/>
          </a:xfrm>
        </p:spPr>
        <p:txBody>
          <a:bodyPr/>
          <a:lstStyle/>
          <a:p>
            <a:pPr eaLnBrk="1" hangingPunct="1">
              <a:lnSpc>
                <a:spcPct val="90000"/>
              </a:lnSpc>
            </a:pPr>
            <a:r>
              <a:rPr lang="zh-CN" altLang="en-US" sz="2800"/>
              <a:t>帧的序列号长度为</a:t>
            </a:r>
            <a:r>
              <a:rPr lang="en-US" altLang="zh-CN" sz="2800"/>
              <a:t>1</a:t>
            </a:r>
            <a:r>
              <a:rPr lang="zh-CN" altLang="en-US" sz="2800"/>
              <a:t>比特（</a:t>
            </a:r>
            <a:r>
              <a:rPr lang="en-US" altLang="zh-CN" sz="2800"/>
              <a:t>0~1</a:t>
            </a:r>
            <a:r>
              <a:rPr lang="zh-CN" altLang="en-US" sz="2800"/>
              <a:t>），发送窗口和接收窗口的尺寸都为</a:t>
            </a:r>
            <a:r>
              <a:rPr lang="en-US" altLang="zh-CN" sz="2800"/>
              <a:t>1</a:t>
            </a:r>
          </a:p>
        </p:txBody>
      </p:sp>
      <p:sp>
        <p:nvSpPr>
          <p:cNvPr id="47112" name="Arc 6"/>
          <p:cNvSpPr>
            <a:spLocks/>
          </p:cNvSpPr>
          <p:nvPr/>
        </p:nvSpPr>
        <p:spPr bwMode="auto">
          <a:xfrm>
            <a:off x="855663" y="2782888"/>
            <a:ext cx="658812" cy="1298575"/>
          </a:xfrm>
          <a:custGeom>
            <a:avLst/>
            <a:gdLst>
              <a:gd name="T0" fmla="*/ 2147483647 w 21916"/>
              <a:gd name="T1" fmla="*/ 0 h 43200"/>
              <a:gd name="T2" fmla="*/ 0 w 21916"/>
              <a:gd name="T3" fmla="*/ 2147483647 h 43200"/>
              <a:gd name="T4" fmla="*/ 2147483647 w 21916"/>
              <a:gd name="T5" fmla="*/ 2147483647 h 43200"/>
              <a:gd name="T6" fmla="*/ 0 60000 65536"/>
              <a:gd name="T7" fmla="*/ 0 60000 65536"/>
              <a:gd name="T8" fmla="*/ 0 60000 65536"/>
              <a:gd name="T9" fmla="*/ 0 w 21916"/>
              <a:gd name="T10" fmla="*/ 0 h 43200"/>
              <a:gd name="T11" fmla="*/ 21916 w 21916"/>
              <a:gd name="T12" fmla="*/ 43200 h 43200"/>
            </a:gdLst>
            <a:ahLst/>
            <a:cxnLst>
              <a:cxn ang="T6">
                <a:pos x="T0" y="T1"/>
              </a:cxn>
              <a:cxn ang="T7">
                <a:pos x="T2" y="T3"/>
              </a:cxn>
              <a:cxn ang="T8">
                <a:pos x="T4" y="T5"/>
              </a:cxn>
            </a:cxnLst>
            <a:rect l="T9" t="T10" r="T11" b="T12"/>
            <a:pathLst>
              <a:path w="21916" h="43200" fill="none" extrusionOk="0">
                <a:moveTo>
                  <a:pt x="315" y="0"/>
                </a:moveTo>
                <a:cubicBezTo>
                  <a:pt x="12245" y="0"/>
                  <a:pt x="21916" y="9670"/>
                  <a:pt x="21916" y="21600"/>
                </a:cubicBezTo>
                <a:cubicBezTo>
                  <a:pt x="21916" y="33529"/>
                  <a:pt x="12245" y="43200"/>
                  <a:pt x="316" y="43200"/>
                </a:cubicBezTo>
                <a:cubicBezTo>
                  <a:pt x="210" y="43200"/>
                  <a:pt x="105" y="43199"/>
                  <a:pt x="0" y="43197"/>
                </a:cubicBezTo>
              </a:path>
              <a:path w="21916" h="43200" stroke="0" extrusionOk="0">
                <a:moveTo>
                  <a:pt x="315" y="0"/>
                </a:moveTo>
                <a:cubicBezTo>
                  <a:pt x="12245" y="0"/>
                  <a:pt x="21916" y="9670"/>
                  <a:pt x="21916" y="21600"/>
                </a:cubicBezTo>
                <a:cubicBezTo>
                  <a:pt x="21916" y="33529"/>
                  <a:pt x="12245" y="43200"/>
                  <a:pt x="316" y="43200"/>
                </a:cubicBezTo>
                <a:cubicBezTo>
                  <a:pt x="210" y="43200"/>
                  <a:pt x="105" y="43199"/>
                  <a:pt x="0" y="43197"/>
                </a:cubicBezTo>
                <a:lnTo>
                  <a:pt x="316" y="21600"/>
                </a:lnTo>
                <a:close/>
              </a:path>
            </a:pathLst>
          </a:custGeom>
          <a:solidFill>
            <a:srgbClr val="808080"/>
          </a:solidFill>
          <a:ln w="9525">
            <a:solidFill>
              <a:schemeClr val="tx1"/>
            </a:solidFill>
            <a:round/>
            <a:headEnd/>
            <a:tailEnd/>
          </a:ln>
        </p:spPr>
        <p:txBody>
          <a:bodyPr wrap="none" anchor="ctr"/>
          <a:lstStyle/>
          <a:p>
            <a:endParaRPr lang="zh-CN" altLang="en-US"/>
          </a:p>
        </p:txBody>
      </p:sp>
      <p:sp>
        <p:nvSpPr>
          <p:cNvPr id="47113" name="Arc 7"/>
          <p:cNvSpPr>
            <a:spLocks/>
          </p:cNvSpPr>
          <p:nvPr/>
        </p:nvSpPr>
        <p:spPr bwMode="auto">
          <a:xfrm>
            <a:off x="2266950" y="2781300"/>
            <a:ext cx="649288" cy="1298575"/>
          </a:xfrm>
          <a:custGeom>
            <a:avLst/>
            <a:gdLst>
              <a:gd name="T0" fmla="*/ 0 w 21600"/>
              <a:gd name="T1" fmla="*/ 0 h 43200"/>
              <a:gd name="T2" fmla="*/ 0 w 21600"/>
              <a:gd name="T3" fmla="*/ 2147483647 h 43200"/>
              <a:gd name="T4" fmla="*/ 0 w 21600"/>
              <a:gd name="T5" fmla="*/ 2147483647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solidFill>
            <a:srgbClr val="00FF00"/>
          </a:solidFill>
          <a:ln w="9525">
            <a:solidFill>
              <a:schemeClr val="tx1"/>
            </a:solidFill>
            <a:round/>
            <a:headEnd/>
            <a:tailEnd/>
          </a:ln>
        </p:spPr>
        <p:txBody>
          <a:bodyPr wrap="none" anchor="ctr"/>
          <a:lstStyle/>
          <a:p>
            <a:endParaRPr lang="zh-CN" altLang="en-US"/>
          </a:p>
        </p:txBody>
      </p:sp>
      <p:sp>
        <p:nvSpPr>
          <p:cNvPr id="47114" name="Arc 8"/>
          <p:cNvSpPr>
            <a:spLocks/>
          </p:cNvSpPr>
          <p:nvPr/>
        </p:nvSpPr>
        <p:spPr bwMode="auto">
          <a:xfrm>
            <a:off x="862013" y="3001963"/>
            <a:ext cx="9525" cy="431800"/>
          </a:xfrm>
          <a:custGeom>
            <a:avLst/>
            <a:gdLst>
              <a:gd name="T0" fmla="*/ 0 w 474"/>
              <a:gd name="T1" fmla="*/ 2147483647 h 21599"/>
              <a:gd name="T2" fmla="*/ 2147483647 w 474"/>
              <a:gd name="T3" fmla="*/ 0 h 21599"/>
              <a:gd name="T4" fmla="*/ 2147483647 w 474"/>
              <a:gd name="T5" fmla="*/ 2147483647 h 21599"/>
              <a:gd name="T6" fmla="*/ 0 60000 65536"/>
              <a:gd name="T7" fmla="*/ 0 60000 65536"/>
              <a:gd name="T8" fmla="*/ 0 60000 65536"/>
              <a:gd name="T9" fmla="*/ 0 w 474"/>
              <a:gd name="T10" fmla="*/ 0 h 21599"/>
              <a:gd name="T11" fmla="*/ 474 w 474"/>
              <a:gd name="T12" fmla="*/ 21599 h 21599"/>
            </a:gdLst>
            <a:ahLst/>
            <a:cxnLst>
              <a:cxn ang="T6">
                <a:pos x="T0" y="T1"/>
              </a:cxn>
              <a:cxn ang="T7">
                <a:pos x="T2" y="T3"/>
              </a:cxn>
              <a:cxn ang="T8">
                <a:pos x="T4" y="T5"/>
              </a:cxn>
            </a:cxnLst>
            <a:rect l="T9" t="T10" r="T11" b="T12"/>
            <a:pathLst>
              <a:path w="474" h="21599" fill="none" extrusionOk="0">
                <a:moveTo>
                  <a:pt x="0" y="4"/>
                </a:moveTo>
                <a:cubicBezTo>
                  <a:pt x="77" y="2"/>
                  <a:pt x="154" y="1"/>
                  <a:pt x="232" y="0"/>
                </a:cubicBezTo>
              </a:path>
              <a:path w="474" h="21599" stroke="0" extrusionOk="0">
                <a:moveTo>
                  <a:pt x="0" y="4"/>
                </a:moveTo>
                <a:cubicBezTo>
                  <a:pt x="77" y="2"/>
                  <a:pt x="154" y="1"/>
                  <a:pt x="232" y="0"/>
                </a:cubicBezTo>
                <a:lnTo>
                  <a:pt x="474" y="21599"/>
                </a:lnTo>
                <a:close/>
              </a:path>
            </a:pathLst>
          </a:custGeom>
          <a:solidFill>
            <a:srgbClr val="FF0000"/>
          </a:solidFill>
          <a:ln w="9525">
            <a:solidFill>
              <a:schemeClr val="tx1"/>
            </a:solidFill>
            <a:round/>
            <a:headEnd/>
            <a:tailEnd/>
          </a:ln>
        </p:spPr>
        <p:txBody>
          <a:bodyPr wrap="none" anchor="ctr"/>
          <a:lstStyle/>
          <a:p>
            <a:endParaRPr lang="zh-CN" altLang="en-US"/>
          </a:p>
        </p:txBody>
      </p:sp>
      <p:sp>
        <p:nvSpPr>
          <p:cNvPr id="47115" name="Line 9"/>
          <p:cNvSpPr>
            <a:spLocks noChangeShapeType="1"/>
          </p:cNvSpPr>
          <p:nvPr/>
        </p:nvSpPr>
        <p:spPr bwMode="auto">
          <a:xfrm>
            <a:off x="863600" y="2779713"/>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7116" name="Text Box 10"/>
          <p:cNvSpPr txBox="1">
            <a:spLocks noChangeArrowheads="1"/>
          </p:cNvSpPr>
          <p:nvPr/>
        </p:nvSpPr>
        <p:spPr bwMode="auto">
          <a:xfrm>
            <a:off x="1114425" y="3286125"/>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0</a:t>
            </a:r>
          </a:p>
        </p:txBody>
      </p:sp>
      <p:sp>
        <p:nvSpPr>
          <p:cNvPr id="47117" name="Text Box 11"/>
          <p:cNvSpPr txBox="1">
            <a:spLocks noChangeArrowheads="1"/>
          </p:cNvSpPr>
          <p:nvPr/>
        </p:nvSpPr>
        <p:spPr bwMode="auto">
          <a:xfrm>
            <a:off x="466725" y="3286125"/>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1</a:t>
            </a:r>
          </a:p>
        </p:txBody>
      </p:sp>
      <p:sp>
        <p:nvSpPr>
          <p:cNvPr id="47118" name="Arc 12"/>
          <p:cNvSpPr>
            <a:spLocks/>
          </p:cNvSpPr>
          <p:nvPr/>
        </p:nvSpPr>
        <p:spPr bwMode="auto">
          <a:xfrm>
            <a:off x="215900" y="2781300"/>
            <a:ext cx="1298575" cy="129857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path>
              <a:path w="43200" h="43200" stroke="0"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7119" name="Arc 13"/>
          <p:cNvSpPr>
            <a:spLocks/>
          </p:cNvSpPr>
          <p:nvPr/>
        </p:nvSpPr>
        <p:spPr bwMode="auto">
          <a:xfrm>
            <a:off x="863600" y="4437063"/>
            <a:ext cx="658813" cy="1298575"/>
          </a:xfrm>
          <a:custGeom>
            <a:avLst/>
            <a:gdLst>
              <a:gd name="T0" fmla="*/ 2147483647 w 21916"/>
              <a:gd name="T1" fmla="*/ 0 h 43200"/>
              <a:gd name="T2" fmla="*/ 0 w 21916"/>
              <a:gd name="T3" fmla="*/ 2147483647 h 43200"/>
              <a:gd name="T4" fmla="*/ 2147483647 w 21916"/>
              <a:gd name="T5" fmla="*/ 2147483647 h 43200"/>
              <a:gd name="T6" fmla="*/ 0 60000 65536"/>
              <a:gd name="T7" fmla="*/ 0 60000 65536"/>
              <a:gd name="T8" fmla="*/ 0 60000 65536"/>
              <a:gd name="T9" fmla="*/ 0 w 21916"/>
              <a:gd name="T10" fmla="*/ 0 h 43200"/>
              <a:gd name="T11" fmla="*/ 21916 w 21916"/>
              <a:gd name="T12" fmla="*/ 43200 h 43200"/>
            </a:gdLst>
            <a:ahLst/>
            <a:cxnLst>
              <a:cxn ang="T6">
                <a:pos x="T0" y="T1"/>
              </a:cxn>
              <a:cxn ang="T7">
                <a:pos x="T2" y="T3"/>
              </a:cxn>
              <a:cxn ang="T8">
                <a:pos x="T4" y="T5"/>
              </a:cxn>
            </a:cxnLst>
            <a:rect l="T9" t="T10" r="T11" b="T12"/>
            <a:pathLst>
              <a:path w="21916" h="43200" fill="none" extrusionOk="0">
                <a:moveTo>
                  <a:pt x="315" y="0"/>
                </a:moveTo>
                <a:cubicBezTo>
                  <a:pt x="12245" y="0"/>
                  <a:pt x="21916" y="9670"/>
                  <a:pt x="21916" y="21600"/>
                </a:cubicBezTo>
                <a:cubicBezTo>
                  <a:pt x="21916" y="33529"/>
                  <a:pt x="12245" y="43200"/>
                  <a:pt x="316" y="43200"/>
                </a:cubicBezTo>
                <a:cubicBezTo>
                  <a:pt x="210" y="43200"/>
                  <a:pt x="105" y="43199"/>
                  <a:pt x="0" y="43197"/>
                </a:cubicBezTo>
              </a:path>
              <a:path w="21916" h="43200" stroke="0" extrusionOk="0">
                <a:moveTo>
                  <a:pt x="315" y="0"/>
                </a:moveTo>
                <a:cubicBezTo>
                  <a:pt x="12245" y="0"/>
                  <a:pt x="21916" y="9670"/>
                  <a:pt x="21916" y="21600"/>
                </a:cubicBezTo>
                <a:cubicBezTo>
                  <a:pt x="21916" y="33529"/>
                  <a:pt x="12245" y="43200"/>
                  <a:pt x="316" y="43200"/>
                </a:cubicBezTo>
                <a:cubicBezTo>
                  <a:pt x="210" y="43200"/>
                  <a:pt x="105" y="43199"/>
                  <a:pt x="0" y="43197"/>
                </a:cubicBezTo>
                <a:lnTo>
                  <a:pt x="316" y="21600"/>
                </a:lnTo>
                <a:close/>
              </a:path>
            </a:pathLst>
          </a:custGeom>
          <a:solidFill>
            <a:srgbClr val="808080"/>
          </a:solidFill>
          <a:ln w="9525">
            <a:solidFill>
              <a:schemeClr val="tx1"/>
            </a:solidFill>
            <a:round/>
            <a:headEnd/>
            <a:tailEnd/>
          </a:ln>
        </p:spPr>
        <p:txBody>
          <a:bodyPr wrap="none" anchor="ctr"/>
          <a:lstStyle/>
          <a:p>
            <a:endParaRPr lang="zh-CN" altLang="en-US"/>
          </a:p>
        </p:txBody>
      </p:sp>
      <p:sp>
        <p:nvSpPr>
          <p:cNvPr id="47120" name="Arc 14"/>
          <p:cNvSpPr>
            <a:spLocks/>
          </p:cNvSpPr>
          <p:nvPr/>
        </p:nvSpPr>
        <p:spPr bwMode="auto">
          <a:xfrm>
            <a:off x="869950" y="4656138"/>
            <a:ext cx="9525" cy="431800"/>
          </a:xfrm>
          <a:custGeom>
            <a:avLst/>
            <a:gdLst>
              <a:gd name="T0" fmla="*/ 0 w 474"/>
              <a:gd name="T1" fmla="*/ 2147483647 h 21599"/>
              <a:gd name="T2" fmla="*/ 2147483647 w 474"/>
              <a:gd name="T3" fmla="*/ 0 h 21599"/>
              <a:gd name="T4" fmla="*/ 2147483647 w 474"/>
              <a:gd name="T5" fmla="*/ 2147483647 h 21599"/>
              <a:gd name="T6" fmla="*/ 0 60000 65536"/>
              <a:gd name="T7" fmla="*/ 0 60000 65536"/>
              <a:gd name="T8" fmla="*/ 0 60000 65536"/>
              <a:gd name="T9" fmla="*/ 0 w 474"/>
              <a:gd name="T10" fmla="*/ 0 h 21599"/>
              <a:gd name="T11" fmla="*/ 474 w 474"/>
              <a:gd name="T12" fmla="*/ 21599 h 21599"/>
            </a:gdLst>
            <a:ahLst/>
            <a:cxnLst>
              <a:cxn ang="T6">
                <a:pos x="T0" y="T1"/>
              </a:cxn>
              <a:cxn ang="T7">
                <a:pos x="T2" y="T3"/>
              </a:cxn>
              <a:cxn ang="T8">
                <a:pos x="T4" y="T5"/>
              </a:cxn>
            </a:cxnLst>
            <a:rect l="T9" t="T10" r="T11" b="T12"/>
            <a:pathLst>
              <a:path w="474" h="21599" fill="none" extrusionOk="0">
                <a:moveTo>
                  <a:pt x="0" y="4"/>
                </a:moveTo>
                <a:cubicBezTo>
                  <a:pt x="77" y="2"/>
                  <a:pt x="154" y="1"/>
                  <a:pt x="232" y="0"/>
                </a:cubicBezTo>
              </a:path>
              <a:path w="474" h="21599" stroke="0" extrusionOk="0">
                <a:moveTo>
                  <a:pt x="0" y="4"/>
                </a:moveTo>
                <a:cubicBezTo>
                  <a:pt x="77" y="2"/>
                  <a:pt x="154" y="1"/>
                  <a:pt x="232" y="0"/>
                </a:cubicBezTo>
                <a:lnTo>
                  <a:pt x="474" y="21599"/>
                </a:lnTo>
                <a:close/>
              </a:path>
            </a:pathLst>
          </a:custGeom>
          <a:solidFill>
            <a:srgbClr val="FF0000"/>
          </a:solidFill>
          <a:ln w="9525">
            <a:solidFill>
              <a:schemeClr val="tx1"/>
            </a:solidFill>
            <a:round/>
            <a:headEnd/>
            <a:tailEnd/>
          </a:ln>
        </p:spPr>
        <p:txBody>
          <a:bodyPr wrap="none" anchor="ctr"/>
          <a:lstStyle/>
          <a:p>
            <a:endParaRPr lang="zh-CN" altLang="en-US"/>
          </a:p>
        </p:txBody>
      </p:sp>
      <p:sp>
        <p:nvSpPr>
          <p:cNvPr id="47121" name="Line 15"/>
          <p:cNvSpPr>
            <a:spLocks noChangeShapeType="1"/>
          </p:cNvSpPr>
          <p:nvPr/>
        </p:nvSpPr>
        <p:spPr bwMode="auto">
          <a:xfrm>
            <a:off x="871538" y="4433888"/>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7122" name="Text Box 16"/>
          <p:cNvSpPr txBox="1">
            <a:spLocks noChangeArrowheads="1"/>
          </p:cNvSpPr>
          <p:nvPr/>
        </p:nvSpPr>
        <p:spPr bwMode="auto">
          <a:xfrm>
            <a:off x="1114425" y="4941888"/>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0</a:t>
            </a:r>
          </a:p>
        </p:txBody>
      </p:sp>
      <p:sp>
        <p:nvSpPr>
          <p:cNvPr id="47123" name="Text Box 17"/>
          <p:cNvSpPr txBox="1">
            <a:spLocks noChangeArrowheads="1"/>
          </p:cNvSpPr>
          <p:nvPr/>
        </p:nvSpPr>
        <p:spPr bwMode="auto">
          <a:xfrm>
            <a:off x="539750" y="4941888"/>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1</a:t>
            </a:r>
          </a:p>
        </p:txBody>
      </p:sp>
      <p:sp>
        <p:nvSpPr>
          <p:cNvPr id="47124" name="Arc 18"/>
          <p:cNvSpPr>
            <a:spLocks/>
          </p:cNvSpPr>
          <p:nvPr/>
        </p:nvSpPr>
        <p:spPr bwMode="auto">
          <a:xfrm>
            <a:off x="223838" y="4435475"/>
            <a:ext cx="1298575" cy="129857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path>
              <a:path w="43200" h="43200" stroke="0"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7125" name="Arc 19"/>
          <p:cNvSpPr>
            <a:spLocks/>
          </p:cNvSpPr>
          <p:nvPr/>
        </p:nvSpPr>
        <p:spPr bwMode="auto">
          <a:xfrm>
            <a:off x="2273300" y="2998788"/>
            <a:ext cx="9525" cy="431800"/>
          </a:xfrm>
          <a:custGeom>
            <a:avLst/>
            <a:gdLst>
              <a:gd name="T0" fmla="*/ 0 w 474"/>
              <a:gd name="T1" fmla="*/ 2147483647 h 21599"/>
              <a:gd name="T2" fmla="*/ 2147483647 w 474"/>
              <a:gd name="T3" fmla="*/ 0 h 21599"/>
              <a:gd name="T4" fmla="*/ 2147483647 w 474"/>
              <a:gd name="T5" fmla="*/ 2147483647 h 21599"/>
              <a:gd name="T6" fmla="*/ 0 60000 65536"/>
              <a:gd name="T7" fmla="*/ 0 60000 65536"/>
              <a:gd name="T8" fmla="*/ 0 60000 65536"/>
              <a:gd name="T9" fmla="*/ 0 w 474"/>
              <a:gd name="T10" fmla="*/ 0 h 21599"/>
              <a:gd name="T11" fmla="*/ 474 w 474"/>
              <a:gd name="T12" fmla="*/ 21599 h 21599"/>
            </a:gdLst>
            <a:ahLst/>
            <a:cxnLst>
              <a:cxn ang="T6">
                <a:pos x="T0" y="T1"/>
              </a:cxn>
              <a:cxn ang="T7">
                <a:pos x="T2" y="T3"/>
              </a:cxn>
              <a:cxn ang="T8">
                <a:pos x="T4" y="T5"/>
              </a:cxn>
            </a:cxnLst>
            <a:rect l="T9" t="T10" r="T11" b="T12"/>
            <a:pathLst>
              <a:path w="474" h="21599" fill="none" extrusionOk="0">
                <a:moveTo>
                  <a:pt x="0" y="4"/>
                </a:moveTo>
                <a:cubicBezTo>
                  <a:pt x="77" y="2"/>
                  <a:pt x="154" y="1"/>
                  <a:pt x="232" y="0"/>
                </a:cubicBezTo>
              </a:path>
              <a:path w="474" h="21599" stroke="0" extrusionOk="0">
                <a:moveTo>
                  <a:pt x="0" y="4"/>
                </a:moveTo>
                <a:cubicBezTo>
                  <a:pt x="77" y="2"/>
                  <a:pt x="154" y="1"/>
                  <a:pt x="232" y="0"/>
                </a:cubicBezTo>
                <a:lnTo>
                  <a:pt x="474" y="21599"/>
                </a:lnTo>
                <a:close/>
              </a:path>
            </a:pathLst>
          </a:custGeom>
          <a:solidFill>
            <a:srgbClr val="FF0000"/>
          </a:solidFill>
          <a:ln w="9525">
            <a:solidFill>
              <a:schemeClr val="tx1"/>
            </a:solidFill>
            <a:round/>
            <a:headEnd/>
            <a:tailEnd/>
          </a:ln>
        </p:spPr>
        <p:txBody>
          <a:bodyPr wrap="none" anchor="ctr"/>
          <a:lstStyle/>
          <a:p>
            <a:endParaRPr lang="zh-CN" altLang="en-US"/>
          </a:p>
        </p:txBody>
      </p:sp>
      <p:sp>
        <p:nvSpPr>
          <p:cNvPr id="47126" name="Line 20"/>
          <p:cNvSpPr>
            <a:spLocks noChangeShapeType="1"/>
          </p:cNvSpPr>
          <p:nvPr/>
        </p:nvSpPr>
        <p:spPr bwMode="auto">
          <a:xfrm>
            <a:off x="2274888" y="2776538"/>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7127" name="Text Box 21"/>
          <p:cNvSpPr txBox="1">
            <a:spLocks noChangeArrowheads="1"/>
          </p:cNvSpPr>
          <p:nvPr/>
        </p:nvSpPr>
        <p:spPr bwMode="auto">
          <a:xfrm>
            <a:off x="2519363" y="3286125"/>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0</a:t>
            </a:r>
          </a:p>
        </p:txBody>
      </p:sp>
      <p:sp>
        <p:nvSpPr>
          <p:cNvPr id="47128" name="Text Box 22"/>
          <p:cNvSpPr txBox="1">
            <a:spLocks noChangeArrowheads="1"/>
          </p:cNvSpPr>
          <p:nvPr/>
        </p:nvSpPr>
        <p:spPr bwMode="auto">
          <a:xfrm>
            <a:off x="1871663" y="3286125"/>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1</a:t>
            </a:r>
          </a:p>
        </p:txBody>
      </p:sp>
      <p:sp>
        <p:nvSpPr>
          <p:cNvPr id="47129" name="Arc 23"/>
          <p:cNvSpPr>
            <a:spLocks/>
          </p:cNvSpPr>
          <p:nvPr/>
        </p:nvSpPr>
        <p:spPr bwMode="auto">
          <a:xfrm>
            <a:off x="1627188" y="2778125"/>
            <a:ext cx="1298575" cy="129857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path>
              <a:path w="43200" h="43200" stroke="0"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7130" name="Arc 24"/>
          <p:cNvSpPr>
            <a:spLocks/>
          </p:cNvSpPr>
          <p:nvPr/>
        </p:nvSpPr>
        <p:spPr bwMode="auto">
          <a:xfrm>
            <a:off x="2266950" y="4437063"/>
            <a:ext cx="658813" cy="1298575"/>
          </a:xfrm>
          <a:custGeom>
            <a:avLst/>
            <a:gdLst>
              <a:gd name="T0" fmla="*/ 2147483647 w 21916"/>
              <a:gd name="T1" fmla="*/ 0 h 43200"/>
              <a:gd name="T2" fmla="*/ 0 w 21916"/>
              <a:gd name="T3" fmla="*/ 2147483647 h 43200"/>
              <a:gd name="T4" fmla="*/ 2147483647 w 21916"/>
              <a:gd name="T5" fmla="*/ 2147483647 h 43200"/>
              <a:gd name="T6" fmla="*/ 0 60000 65536"/>
              <a:gd name="T7" fmla="*/ 0 60000 65536"/>
              <a:gd name="T8" fmla="*/ 0 60000 65536"/>
              <a:gd name="T9" fmla="*/ 0 w 21916"/>
              <a:gd name="T10" fmla="*/ 0 h 43200"/>
              <a:gd name="T11" fmla="*/ 21916 w 21916"/>
              <a:gd name="T12" fmla="*/ 43200 h 43200"/>
            </a:gdLst>
            <a:ahLst/>
            <a:cxnLst>
              <a:cxn ang="T6">
                <a:pos x="T0" y="T1"/>
              </a:cxn>
              <a:cxn ang="T7">
                <a:pos x="T2" y="T3"/>
              </a:cxn>
              <a:cxn ang="T8">
                <a:pos x="T4" y="T5"/>
              </a:cxn>
            </a:cxnLst>
            <a:rect l="T9" t="T10" r="T11" b="T12"/>
            <a:pathLst>
              <a:path w="21916" h="43200" fill="none" extrusionOk="0">
                <a:moveTo>
                  <a:pt x="315" y="0"/>
                </a:moveTo>
                <a:cubicBezTo>
                  <a:pt x="12245" y="0"/>
                  <a:pt x="21916" y="9670"/>
                  <a:pt x="21916" y="21600"/>
                </a:cubicBezTo>
                <a:cubicBezTo>
                  <a:pt x="21916" y="33529"/>
                  <a:pt x="12245" y="43200"/>
                  <a:pt x="316" y="43200"/>
                </a:cubicBezTo>
                <a:cubicBezTo>
                  <a:pt x="210" y="43200"/>
                  <a:pt x="105" y="43199"/>
                  <a:pt x="0" y="43197"/>
                </a:cubicBezTo>
              </a:path>
              <a:path w="21916" h="43200" stroke="0" extrusionOk="0">
                <a:moveTo>
                  <a:pt x="315" y="0"/>
                </a:moveTo>
                <a:cubicBezTo>
                  <a:pt x="12245" y="0"/>
                  <a:pt x="21916" y="9670"/>
                  <a:pt x="21916" y="21600"/>
                </a:cubicBezTo>
                <a:cubicBezTo>
                  <a:pt x="21916" y="33529"/>
                  <a:pt x="12245" y="43200"/>
                  <a:pt x="316" y="43200"/>
                </a:cubicBezTo>
                <a:cubicBezTo>
                  <a:pt x="210" y="43200"/>
                  <a:pt x="105" y="43199"/>
                  <a:pt x="0" y="43197"/>
                </a:cubicBezTo>
                <a:lnTo>
                  <a:pt x="316" y="21600"/>
                </a:lnTo>
                <a:close/>
              </a:path>
            </a:pathLst>
          </a:custGeom>
          <a:solidFill>
            <a:srgbClr val="808080"/>
          </a:solidFill>
          <a:ln w="9525">
            <a:solidFill>
              <a:schemeClr val="tx1"/>
            </a:solidFill>
            <a:round/>
            <a:headEnd/>
            <a:tailEnd/>
          </a:ln>
        </p:spPr>
        <p:txBody>
          <a:bodyPr wrap="none" anchor="ctr"/>
          <a:lstStyle/>
          <a:p>
            <a:endParaRPr lang="zh-CN" altLang="en-US"/>
          </a:p>
        </p:txBody>
      </p:sp>
      <p:sp>
        <p:nvSpPr>
          <p:cNvPr id="47131" name="Arc 25"/>
          <p:cNvSpPr>
            <a:spLocks/>
          </p:cNvSpPr>
          <p:nvPr/>
        </p:nvSpPr>
        <p:spPr bwMode="auto">
          <a:xfrm>
            <a:off x="2273300" y="4656138"/>
            <a:ext cx="9525" cy="431800"/>
          </a:xfrm>
          <a:custGeom>
            <a:avLst/>
            <a:gdLst>
              <a:gd name="T0" fmla="*/ 0 w 474"/>
              <a:gd name="T1" fmla="*/ 2147483647 h 21599"/>
              <a:gd name="T2" fmla="*/ 2147483647 w 474"/>
              <a:gd name="T3" fmla="*/ 0 h 21599"/>
              <a:gd name="T4" fmla="*/ 2147483647 w 474"/>
              <a:gd name="T5" fmla="*/ 2147483647 h 21599"/>
              <a:gd name="T6" fmla="*/ 0 60000 65536"/>
              <a:gd name="T7" fmla="*/ 0 60000 65536"/>
              <a:gd name="T8" fmla="*/ 0 60000 65536"/>
              <a:gd name="T9" fmla="*/ 0 w 474"/>
              <a:gd name="T10" fmla="*/ 0 h 21599"/>
              <a:gd name="T11" fmla="*/ 474 w 474"/>
              <a:gd name="T12" fmla="*/ 21599 h 21599"/>
            </a:gdLst>
            <a:ahLst/>
            <a:cxnLst>
              <a:cxn ang="T6">
                <a:pos x="T0" y="T1"/>
              </a:cxn>
              <a:cxn ang="T7">
                <a:pos x="T2" y="T3"/>
              </a:cxn>
              <a:cxn ang="T8">
                <a:pos x="T4" y="T5"/>
              </a:cxn>
            </a:cxnLst>
            <a:rect l="T9" t="T10" r="T11" b="T12"/>
            <a:pathLst>
              <a:path w="474" h="21599" fill="none" extrusionOk="0">
                <a:moveTo>
                  <a:pt x="0" y="4"/>
                </a:moveTo>
                <a:cubicBezTo>
                  <a:pt x="77" y="2"/>
                  <a:pt x="154" y="1"/>
                  <a:pt x="232" y="0"/>
                </a:cubicBezTo>
              </a:path>
              <a:path w="474" h="21599" stroke="0" extrusionOk="0">
                <a:moveTo>
                  <a:pt x="0" y="4"/>
                </a:moveTo>
                <a:cubicBezTo>
                  <a:pt x="77" y="2"/>
                  <a:pt x="154" y="1"/>
                  <a:pt x="232" y="0"/>
                </a:cubicBezTo>
                <a:lnTo>
                  <a:pt x="474" y="21599"/>
                </a:lnTo>
                <a:close/>
              </a:path>
            </a:pathLst>
          </a:custGeom>
          <a:solidFill>
            <a:srgbClr val="FF0000"/>
          </a:solidFill>
          <a:ln w="9525">
            <a:solidFill>
              <a:schemeClr val="tx1"/>
            </a:solidFill>
            <a:round/>
            <a:headEnd/>
            <a:tailEnd/>
          </a:ln>
        </p:spPr>
        <p:txBody>
          <a:bodyPr wrap="none" anchor="ctr"/>
          <a:lstStyle/>
          <a:p>
            <a:endParaRPr lang="zh-CN" altLang="en-US"/>
          </a:p>
        </p:txBody>
      </p:sp>
      <p:sp>
        <p:nvSpPr>
          <p:cNvPr id="47132" name="Line 26"/>
          <p:cNvSpPr>
            <a:spLocks noChangeShapeType="1"/>
          </p:cNvSpPr>
          <p:nvPr/>
        </p:nvSpPr>
        <p:spPr bwMode="auto">
          <a:xfrm>
            <a:off x="2274888" y="4433888"/>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7133" name="Text Box 27"/>
          <p:cNvSpPr txBox="1">
            <a:spLocks noChangeArrowheads="1"/>
          </p:cNvSpPr>
          <p:nvPr/>
        </p:nvSpPr>
        <p:spPr bwMode="auto">
          <a:xfrm>
            <a:off x="2519363" y="4941888"/>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0</a:t>
            </a:r>
          </a:p>
        </p:txBody>
      </p:sp>
      <p:sp>
        <p:nvSpPr>
          <p:cNvPr id="47134" name="Text Box 28"/>
          <p:cNvSpPr txBox="1">
            <a:spLocks noChangeArrowheads="1"/>
          </p:cNvSpPr>
          <p:nvPr/>
        </p:nvSpPr>
        <p:spPr bwMode="auto">
          <a:xfrm>
            <a:off x="1871663" y="4941888"/>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1</a:t>
            </a:r>
          </a:p>
        </p:txBody>
      </p:sp>
      <p:sp>
        <p:nvSpPr>
          <p:cNvPr id="47135" name="Arc 29"/>
          <p:cNvSpPr>
            <a:spLocks/>
          </p:cNvSpPr>
          <p:nvPr/>
        </p:nvSpPr>
        <p:spPr bwMode="auto">
          <a:xfrm>
            <a:off x="1627188" y="4435475"/>
            <a:ext cx="1298575" cy="129857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path>
              <a:path w="43200" h="43200" stroke="0"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7136" name="Arc 30"/>
          <p:cNvSpPr>
            <a:spLocks/>
          </p:cNvSpPr>
          <p:nvPr/>
        </p:nvSpPr>
        <p:spPr bwMode="auto">
          <a:xfrm>
            <a:off x="3706813" y="4435475"/>
            <a:ext cx="658812" cy="1298575"/>
          </a:xfrm>
          <a:custGeom>
            <a:avLst/>
            <a:gdLst>
              <a:gd name="T0" fmla="*/ 2147483647 w 21916"/>
              <a:gd name="T1" fmla="*/ 0 h 43200"/>
              <a:gd name="T2" fmla="*/ 0 w 21916"/>
              <a:gd name="T3" fmla="*/ 2147483647 h 43200"/>
              <a:gd name="T4" fmla="*/ 2147483647 w 21916"/>
              <a:gd name="T5" fmla="*/ 2147483647 h 43200"/>
              <a:gd name="T6" fmla="*/ 0 60000 65536"/>
              <a:gd name="T7" fmla="*/ 0 60000 65536"/>
              <a:gd name="T8" fmla="*/ 0 60000 65536"/>
              <a:gd name="T9" fmla="*/ 0 w 21916"/>
              <a:gd name="T10" fmla="*/ 0 h 43200"/>
              <a:gd name="T11" fmla="*/ 21916 w 21916"/>
              <a:gd name="T12" fmla="*/ 43200 h 43200"/>
            </a:gdLst>
            <a:ahLst/>
            <a:cxnLst>
              <a:cxn ang="T6">
                <a:pos x="T0" y="T1"/>
              </a:cxn>
              <a:cxn ang="T7">
                <a:pos x="T2" y="T3"/>
              </a:cxn>
              <a:cxn ang="T8">
                <a:pos x="T4" y="T5"/>
              </a:cxn>
            </a:cxnLst>
            <a:rect l="T9" t="T10" r="T11" b="T12"/>
            <a:pathLst>
              <a:path w="21916" h="43200" fill="none" extrusionOk="0">
                <a:moveTo>
                  <a:pt x="315" y="0"/>
                </a:moveTo>
                <a:cubicBezTo>
                  <a:pt x="12245" y="0"/>
                  <a:pt x="21916" y="9670"/>
                  <a:pt x="21916" y="21600"/>
                </a:cubicBezTo>
                <a:cubicBezTo>
                  <a:pt x="21916" y="33529"/>
                  <a:pt x="12245" y="43200"/>
                  <a:pt x="316" y="43200"/>
                </a:cubicBezTo>
                <a:cubicBezTo>
                  <a:pt x="210" y="43200"/>
                  <a:pt x="105" y="43199"/>
                  <a:pt x="0" y="43197"/>
                </a:cubicBezTo>
              </a:path>
              <a:path w="21916" h="43200" stroke="0" extrusionOk="0">
                <a:moveTo>
                  <a:pt x="315" y="0"/>
                </a:moveTo>
                <a:cubicBezTo>
                  <a:pt x="12245" y="0"/>
                  <a:pt x="21916" y="9670"/>
                  <a:pt x="21916" y="21600"/>
                </a:cubicBezTo>
                <a:cubicBezTo>
                  <a:pt x="21916" y="33529"/>
                  <a:pt x="12245" y="43200"/>
                  <a:pt x="316" y="43200"/>
                </a:cubicBezTo>
                <a:cubicBezTo>
                  <a:pt x="210" y="43200"/>
                  <a:pt x="105" y="43199"/>
                  <a:pt x="0" y="43197"/>
                </a:cubicBezTo>
                <a:lnTo>
                  <a:pt x="316" y="21600"/>
                </a:lnTo>
                <a:close/>
              </a:path>
            </a:pathLst>
          </a:custGeom>
          <a:solidFill>
            <a:srgbClr val="808080"/>
          </a:solidFill>
          <a:ln w="9525">
            <a:solidFill>
              <a:schemeClr val="tx1"/>
            </a:solidFill>
            <a:round/>
            <a:headEnd/>
            <a:tailEnd/>
          </a:ln>
        </p:spPr>
        <p:txBody>
          <a:bodyPr wrap="none" anchor="ctr"/>
          <a:lstStyle/>
          <a:p>
            <a:endParaRPr lang="zh-CN" altLang="en-US"/>
          </a:p>
        </p:txBody>
      </p:sp>
      <p:sp>
        <p:nvSpPr>
          <p:cNvPr id="47137" name="Arc 31"/>
          <p:cNvSpPr>
            <a:spLocks/>
          </p:cNvSpPr>
          <p:nvPr/>
        </p:nvSpPr>
        <p:spPr bwMode="auto">
          <a:xfrm>
            <a:off x="3706813" y="4437063"/>
            <a:ext cx="649287" cy="1298575"/>
          </a:xfrm>
          <a:custGeom>
            <a:avLst/>
            <a:gdLst>
              <a:gd name="T0" fmla="*/ 0 w 21600"/>
              <a:gd name="T1" fmla="*/ 0 h 43200"/>
              <a:gd name="T2" fmla="*/ 0 w 21600"/>
              <a:gd name="T3" fmla="*/ 2147483647 h 43200"/>
              <a:gd name="T4" fmla="*/ 0 w 21600"/>
              <a:gd name="T5" fmla="*/ 2147483647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solidFill>
            <a:srgbClr val="00FF00"/>
          </a:solidFill>
          <a:ln w="9525">
            <a:solidFill>
              <a:schemeClr val="tx1"/>
            </a:solidFill>
            <a:round/>
            <a:headEnd/>
            <a:tailEnd/>
          </a:ln>
        </p:spPr>
        <p:txBody>
          <a:bodyPr wrap="none" anchor="ctr"/>
          <a:lstStyle/>
          <a:p>
            <a:endParaRPr lang="zh-CN" altLang="en-US"/>
          </a:p>
        </p:txBody>
      </p:sp>
      <p:sp>
        <p:nvSpPr>
          <p:cNvPr id="47138" name="Arc 32"/>
          <p:cNvSpPr>
            <a:spLocks/>
          </p:cNvSpPr>
          <p:nvPr/>
        </p:nvSpPr>
        <p:spPr bwMode="auto">
          <a:xfrm>
            <a:off x="3713163" y="4654550"/>
            <a:ext cx="9525" cy="431800"/>
          </a:xfrm>
          <a:custGeom>
            <a:avLst/>
            <a:gdLst>
              <a:gd name="T0" fmla="*/ 0 w 474"/>
              <a:gd name="T1" fmla="*/ 2147483647 h 21599"/>
              <a:gd name="T2" fmla="*/ 2147483647 w 474"/>
              <a:gd name="T3" fmla="*/ 0 h 21599"/>
              <a:gd name="T4" fmla="*/ 2147483647 w 474"/>
              <a:gd name="T5" fmla="*/ 2147483647 h 21599"/>
              <a:gd name="T6" fmla="*/ 0 60000 65536"/>
              <a:gd name="T7" fmla="*/ 0 60000 65536"/>
              <a:gd name="T8" fmla="*/ 0 60000 65536"/>
              <a:gd name="T9" fmla="*/ 0 w 474"/>
              <a:gd name="T10" fmla="*/ 0 h 21599"/>
              <a:gd name="T11" fmla="*/ 474 w 474"/>
              <a:gd name="T12" fmla="*/ 21599 h 21599"/>
            </a:gdLst>
            <a:ahLst/>
            <a:cxnLst>
              <a:cxn ang="T6">
                <a:pos x="T0" y="T1"/>
              </a:cxn>
              <a:cxn ang="T7">
                <a:pos x="T2" y="T3"/>
              </a:cxn>
              <a:cxn ang="T8">
                <a:pos x="T4" y="T5"/>
              </a:cxn>
            </a:cxnLst>
            <a:rect l="T9" t="T10" r="T11" b="T12"/>
            <a:pathLst>
              <a:path w="474" h="21599" fill="none" extrusionOk="0">
                <a:moveTo>
                  <a:pt x="0" y="4"/>
                </a:moveTo>
                <a:cubicBezTo>
                  <a:pt x="77" y="2"/>
                  <a:pt x="154" y="1"/>
                  <a:pt x="232" y="0"/>
                </a:cubicBezTo>
              </a:path>
              <a:path w="474" h="21599" stroke="0" extrusionOk="0">
                <a:moveTo>
                  <a:pt x="0" y="4"/>
                </a:moveTo>
                <a:cubicBezTo>
                  <a:pt x="77" y="2"/>
                  <a:pt x="154" y="1"/>
                  <a:pt x="232" y="0"/>
                </a:cubicBezTo>
                <a:lnTo>
                  <a:pt x="474" y="21599"/>
                </a:lnTo>
                <a:close/>
              </a:path>
            </a:pathLst>
          </a:custGeom>
          <a:solidFill>
            <a:srgbClr val="FF0000"/>
          </a:solidFill>
          <a:ln w="9525">
            <a:solidFill>
              <a:schemeClr val="tx1"/>
            </a:solidFill>
            <a:round/>
            <a:headEnd/>
            <a:tailEnd/>
          </a:ln>
        </p:spPr>
        <p:txBody>
          <a:bodyPr wrap="none" anchor="ctr"/>
          <a:lstStyle/>
          <a:p>
            <a:endParaRPr lang="zh-CN" altLang="en-US"/>
          </a:p>
        </p:txBody>
      </p:sp>
      <p:sp>
        <p:nvSpPr>
          <p:cNvPr id="47139" name="Line 33"/>
          <p:cNvSpPr>
            <a:spLocks noChangeShapeType="1"/>
          </p:cNvSpPr>
          <p:nvPr/>
        </p:nvSpPr>
        <p:spPr bwMode="auto">
          <a:xfrm>
            <a:off x="3714750" y="4432300"/>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7140" name="Text Box 34"/>
          <p:cNvSpPr txBox="1">
            <a:spLocks noChangeArrowheads="1"/>
          </p:cNvSpPr>
          <p:nvPr/>
        </p:nvSpPr>
        <p:spPr bwMode="auto">
          <a:xfrm>
            <a:off x="3959225" y="4941888"/>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0</a:t>
            </a:r>
          </a:p>
        </p:txBody>
      </p:sp>
      <p:sp>
        <p:nvSpPr>
          <p:cNvPr id="47141" name="Text Box 35"/>
          <p:cNvSpPr txBox="1">
            <a:spLocks noChangeArrowheads="1"/>
          </p:cNvSpPr>
          <p:nvPr/>
        </p:nvSpPr>
        <p:spPr bwMode="auto">
          <a:xfrm>
            <a:off x="3311525" y="4941888"/>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1</a:t>
            </a:r>
          </a:p>
        </p:txBody>
      </p:sp>
      <p:sp>
        <p:nvSpPr>
          <p:cNvPr id="47142" name="Arc 36"/>
          <p:cNvSpPr>
            <a:spLocks/>
          </p:cNvSpPr>
          <p:nvPr/>
        </p:nvSpPr>
        <p:spPr bwMode="auto">
          <a:xfrm>
            <a:off x="3067050" y="4433888"/>
            <a:ext cx="1298575" cy="129857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path>
              <a:path w="43200" h="43200" stroke="0"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7143" name="Arc 37"/>
          <p:cNvSpPr>
            <a:spLocks/>
          </p:cNvSpPr>
          <p:nvPr/>
        </p:nvSpPr>
        <p:spPr bwMode="auto">
          <a:xfrm>
            <a:off x="3706813" y="2779713"/>
            <a:ext cx="658812" cy="1298575"/>
          </a:xfrm>
          <a:custGeom>
            <a:avLst/>
            <a:gdLst>
              <a:gd name="T0" fmla="*/ 2147483647 w 21916"/>
              <a:gd name="T1" fmla="*/ 0 h 43200"/>
              <a:gd name="T2" fmla="*/ 0 w 21916"/>
              <a:gd name="T3" fmla="*/ 2147483647 h 43200"/>
              <a:gd name="T4" fmla="*/ 2147483647 w 21916"/>
              <a:gd name="T5" fmla="*/ 2147483647 h 43200"/>
              <a:gd name="T6" fmla="*/ 0 60000 65536"/>
              <a:gd name="T7" fmla="*/ 0 60000 65536"/>
              <a:gd name="T8" fmla="*/ 0 60000 65536"/>
              <a:gd name="T9" fmla="*/ 0 w 21916"/>
              <a:gd name="T10" fmla="*/ 0 h 43200"/>
              <a:gd name="T11" fmla="*/ 21916 w 21916"/>
              <a:gd name="T12" fmla="*/ 43200 h 43200"/>
            </a:gdLst>
            <a:ahLst/>
            <a:cxnLst>
              <a:cxn ang="T6">
                <a:pos x="T0" y="T1"/>
              </a:cxn>
              <a:cxn ang="T7">
                <a:pos x="T2" y="T3"/>
              </a:cxn>
              <a:cxn ang="T8">
                <a:pos x="T4" y="T5"/>
              </a:cxn>
            </a:cxnLst>
            <a:rect l="T9" t="T10" r="T11" b="T12"/>
            <a:pathLst>
              <a:path w="21916" h="43200" fill="none" extrusionOk="0">
                <a:moveTo>
                  <a:pt x="315" y="0"/>
                </a:moveTo>
                <a:cubicBezTo>
                  <a:pt x="12245" y="0"/>
                  <a:pt x="21916" y="9670"/>
                  <a:pt x="21916" y="21600"/>
                </a:cubicBezTo>
                <a:cubicBezTo>
                  <a:pt x="21916" y="33529"/>
                  <a:pt x="12245" y="43200"/>
                  <a:pt x="316" y="43200"/>
                </a:cubicBezTo>
                <a:cubicBezTo>
                  <a:pt x="210" y="43200"/>
                  <a:pt x="105" y="43199"/>
                  <a:pt x="0" y="43197"/>
                </a:cubicBezTo>
              </a:path>
              <a:path w="21916" h="43200" stroke="0" extrusionOk="0">
                <a:moveTo>
                  <a:pt x="315" y="0"/>
                </a:moveTo>
                <a:cubicBezTo>
                  <a:pt x="12245" y="0"/>
                  <a:pt x="21916" y="9670"/>
                  <a:pt x="21916" y="21600"/>
                </a:cubicBezTo>
                <a:cubicBezTo>
                  <a:pt x="21916" y="33529"/>
                  <a:pt x="12245" y="43200"/>
                  <a:pt x="316" y="43200"/>
                </a:cubicBezTo>
                <a:cubicBezTo>
                  <a:pt x="210" y="43200"/>
                  <a:pt x="105" y="43199"/>
                  <a:pt x="0" y="43197"/>
                </a:cubicBezTo>
                <a:lnTo>
                  <a:pt x="316" y="21600"/>
                </a:lnTo>
                <a:close/>
              </a:path>
            </a:pathLst>
          </a:custGeom>
          <a:solidFill>
            <a:srgbClr val="808080"/>
          </a:solidFill>
          <a:ln w="9525">
            <a:solidFill>
              <a:schemeClr val="tx1"/>
            </a:solidFill>
            <a:round/>
            <a:headEnd/>
            <a:tailEnd/>
          </a:ln>
        </p:spPr>
        <p:txBody>
          <a:bodyPr wrap="none" anchor="ctr"/>
          <a:lstStyle/>
          <a:p>
            <a:endParaRPr lang="zh-CN" altLang="en-US"/>
          </a:p>
        </p:txBody>
      </p:sp>
      <p:sp>
        <p:nvSpPr>
          <p:cNvPr id="47144" name="Arc 38"/>
          <p:cNvSpPr>
            <a:spLocks/>
          </p:cNvSpPr>
          <p:nvPr/>
        </p:nvSpPr>
        <p:spPr bwMode="auto">
          <a:xfrm>
            <a:off x="3706813" y="2781300"/>
            <a:ext cx="649287" cy="1298575"/>
          </a:xfrm>
          <a:custGeom>
            <a:avLst/>
            <a:gdLst>
              <a:gd name="T0" fmla="*/ 0 w 21600"/>
              <a:gd name="T1" fmla="*/ 0 h 43200"/>
              <a:gd name="T2" fmla="*/ 0 w 21600"/>
              <a:gd name="T3" fmla="*/ 2147483647 h 43200"/>
              <a:gd name="T4" fmla="*/ 0 w 21600"/>
              <a:gd name="T5" fmla="*/ 2147483647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solidFill>
            <a:srgbClr val="00FF00"/>
          </a:solidFill>
          <a:ln w="9525">
            <a:solidFill>
              <a:schemeClr val="tx1"/>
            </a:solidFill>
            <a:round/>
            <a:headEnd/>
            <a:tailEnd/>
          </a:ln>
        </p:spPr>
        <p:txBody>
          <a:bodyPr wrap="none" anchor="ctr"/>
          <a:lstStyle/>
          <a:p>
            <a:endParaRPr lang="zh-CN" altLang="en-US"/>
          </a:p>
        </p:txBody>
      </p:sp>
      <p:sp>
        <p:nvSpPr>
          <p:cNvPr id="47145" name="Arc 39"/>
          <p:cNvSpPr>
            <a:spLocks/>
          </p:cNvSpPr>
          <p:nvPr/>
        </p:nvSpPr>
        <p:spPr bwMode="auto">
          <a:xfrm>
            <a:off x="3713163" y="2998788"/>
            <a:ext cx="9525" cy="431800"/>
          </a:xfrm>
          <a:custGeom>
            <a:avLst/>
            <a:gdLst>
              <a:gd name="T0" fmla="*/ 0 w 474"/>
              <a:gd name="T1" fmla="*/ 2147483647 h 21599"/>
              <a:gd name="T2" fmla="*/ 2147483647 w 474"/>
              <a:gd name="T3" fmla="*/ 0 h 21599"/>
              <a:gd name="T4" fmla="*/ 2147483647 w 474"/>
              <a:gd name="T5" fmla="*/ 2147483647 h 21599"/>
              <a:gd name="T6" fmla="*/ 0 60000 65536"/>
              <a:gd name="T7" fmla="*/ 0 60000 65536"/>
              <a:gd name="T8" fmla="*/ 0 60000 65536"/>
              <a:gd name="T9" fmla="*/ 0 w 474"/>
              <a:gd name="T10" fmla="*/ 0 h 21599"/>
              <a:gd name="T11" fmla="*/ 474 w 474"/>
              <a:gd name="T12" fmla="*/ 21599 h 21599"/>
            </a:gdLst>
            <a:ahLst/>
            <a:cxnLst>
              <a:cxn ang="T6">
                <a:pos x="T0" y="T1"/>
              </a:cxn>
              <a:cxn ang="T7">
                <a:pos x="T2" y="T3"/>
              </a:cxn>
              <a:cxn ang="T8">
                <a:pos x="T4" y="T5"/>
              </a:cxn>
            </a:cxnLst>
            <a:rect l="T9" t="T10" r="T11" b="T12"/>
            <a:pathLst>
              <a:path w="474" h="21599" fill="none" extrusionOk="0">
                <a:moveTo>
                  <a:pt x="0" y="4"/>
                </a:moveTo>
                <a:cubicBezTo>
                  <a:pt x="77" y="2"/>
                  <a:pt x="154" y="1"/>
                  <a:pt x="232" y="0"/>
                </a:cubicBezTo>
              </a:path>
              <a:path w="474" h="21599" stroke="0" extrusionOk="0">
                <a:moveTo>
                  <a:pt x="0" y="4"/>
                </a:moveTo>
                <a:cubicBezTo>
                  <a:pt x="77" y="2"/>
                  <a:pt x="154" y="1"/>
                  <a:pt x="232" y="0"/>
                </a:cubicBezTo>
                <a:lnTo>
                  <a:pt x="474" y="21599"/>
                </a:lnTo>
                <a:close/>
              </a:path>
            </a:pathLst>
          </a:custGeom>
          <a:solidFill>
            <a:srgbClr val="FF0000"/>
          </a:solidFill>
          <a:ln w="9525">
            <a:solidFill>
              <a:schemeClr val="tx1"/>
            </a:solidFill>
            <a:round/>
            <a:headEnd/>
            <a:tailEnd/>
          </a:ln>
        </p:spPr>
        <p:txBody>
          <a:bodyPr wrap="none" anchor="ctr"/>
          <a:lstStyle/>
          <a:p>
            <a:endParaRPr lang="zh-CN" altLang="en-US"/>
          </a:p>
        </p:txBody>
      </p:sp>
      <p:sp>
        <p:nvSpPr>
          <p:cNvPr id="47146" name="Line 40"/>
          <p:cNvSpPr>
            <a:spLocks noChangeShapeType="1"/>
          </p:cNvSpPr>
          <p:nvPr/>
        </p:nvSpPr>
        <p:spPr bwMode="auto">
          <a:xfrm>
            <a:off x="3714750" y="2776538"/>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7147" name="Text Box 41"/>
          <p:cNvSpPr txBox="1">
            <a:spLocks noChangeArrowheads="1"/>
          </p:cNvSpPr>
          <p:nvPr/>
        </p:nvSpPr>
        <p:spPr bwMode="auto">
          <a:xfrm>
            <a:off x="3959225" y="3286125"/>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0</a:t>
            </a:r>
          </a:p>
        </p:txBody>
      </p:sp>
      <p:sp>
        <p:nvSpPr>
          <p:cNvPr id="47148" name="Text Box 42"/>
          <p:cNvSpPr txBox="1">
            <a:spLocks noChangeArrowheads="1"/>
          </p:cNvSpPr>
          <p:nvPr/>
        </p:nvSpPr>
        <p:spPr bwMode="auto">
          <a:xfrm>
            <a:off x="3311525" y="3286125"/>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1</a:t>
            </a:r>
          </a:p>
        </p:txBody>
      </p:sp>
      <p:sp>
        <p:nvSpPr>
          <p:cNvPr id="47149" name="Arc 43"/>
          <p:cNvSpPr>
            <a:spLocks/>
          </p:cNvSpPr>
          <p:nvPr/>
        </p:nvSpPr>
        <p:spPr bwMode="auto">
          <a:xfrm>
            <a:off x="3067050" y="2778125"/>
            <a:ext cx="1298575" cy="129857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path>
              <a:path w="43200" h="43200" stroke="0"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7150" name="Arc 44"/>
          <p:cNvSpPr>
            <a:spLocks/>
          </p:cNvSpPr>
          <p:nvPr/>
        </p:nvSpPr>
        <p:spPr bwMode="auto">
          <a:xfrm>
            <a:off x="4498975" y="4437063"/>
            <a:ext cx="649288" cy="1298575"/>
          </a:xfrm>
          <a:custGeom>
            <a:avLst/>
            <a:gdLst>
              <a:gd name="T0" fmla="*/ 2147483647 w 21600"/>
              <a:gd name="T1" fmla="*/ 2147483647 h 43200"/>
              <a:gd name="T2" fmla="*/ 2147483647 w 21600"/>
              <a:gd name="T3" fmla="*/ 0 h 43200"/>
              <a:gd name="T4" fmla="*/ 2147483647 w 21600"/>
              <a:gd name="T5" fmla="*/ 2147483647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713"/>
                  <a:pt x="9604" y="60"/>
                  <a:pt x="21491" y="0"/>
                </a:cubicBezTo>
              </a:path>
              <a:path w="21600" h="43200" stroke="0" extrusionOk="0">
                <a:moveTo>
                  <a:pt x="21600" y="43200"/>
                </a:moveTo>
                <a:cubicBezTo>
                  <a:pt x="9670" y="43200"/>
                  <a:pt x="0" y="33529"/>
                  <a:pt x="0" y="21600"/>
                </a:cubicBezTo>
                <a:cubicBezTo>
                  <a:pt x="-1" y="9713"/>
                  <a:pt x="9604" y="60"/>
                  <a:pt x="21491" y="0"/>
                </a:cubicBezTo>
                <a:lnTo>
                  <a:pt x="21600" y="21600"/>
                </a:lnTo>
                <a:close/>
              </a:path>
            </a:pathLst>
          </a:custGeom>
          <a:solidFill>
            <a:srgbClr val="808080"/>
          </a:solidFill>
          <a:ln w="9525">
            <a:solidFill>
              <a:schemeClr val="tx1"/>
            </a:solidFill>
            <a:round/>
            <a:headEnd/>
            <a:tailEnd/>
          </a:ln>
        </p:spPr>
        <p:txBody>
          <a:bodyPr wrap="none" anchor="ctr"/>
          <a:lstStyle/>
          <a:p>
            <a:endParaRPr lang="zh-CN" altLang="en-US"/>
          </a:p>
        </p:txBody>
      </p:sp>
      <p:sp>
        <p:nvSpPr>
          <p:cNvPr id="47151" name="Arc 45"/>
          <p:cNvSpPr>
            <a:spLocks/>
          </p:cNvSpPr>
          <p:nvPr/>
        </p:nvSpPr>
        <p:spPr bwMode="auto">
          <a:xfrm>
            <a:off x="5943600" y="2784475"/>
            <a:ext cx="649288" cy="1296988"/>
          </a:xfrm>
          <a:custGeom>
            <a:avLst/>
            <a:gdLst>
              <a:gd name="T0" fmla="*/ 2147483647 w 21600"/>
              <a:gd name="T1" fmla="*/ 2147483647 h 43191"/>
              <a:gd name="T2" fmla="*/ 2147483647 w 21600"/>
              <a:gd name="T3" fmla="*/ 0 h 43191"/>
              <a:gd name="T4" fmla="*/ 2147483647 w 21600"/>
              <a:gd name="T5" fmla="*/ 2147483647 h 43191"/>
              <a:gd name="T6" fmla="*/ 0 60000 65536"/>
              <a:gd name="T7" fmla="*/ 0 60000 65536"/>
              <a:gd name="T8" fmla="*/ 0 60000 65536"/>
              <a:gd name="T9" fmla="*/ 0 w 21600"/>
              <a:gd name="T10" fmla="*/ 0 h 43191"/>
              <a:gd name="T11" fmla="*/ 21600 w 21600"/>
              <a:gd name="T12" fmla="*/ 43191 h 43191"/>
            </a:gdLst>
            <a:ahLst/>
            <a:cxnLst>
              <a:cxn ang="T6">
                <a:pos x="T0" y="T1"/>
              </a:cxn>
              <a:cxn ang="T7">
                <a:pos x="T2" y="T3"/>
              </a:cxn>
              <a:cxn ang="T8">
                <a:pos x="T4" y="T5"/>
              </a:cxn>
            </a:cxnLst>
            <a:rect l="T9" t="T10" r="T11" b="T12"/>
            <a:pathLst>
              <a:path w="21600" h="43191" fill="none" extrusionOk="0">
                <a:moveTo>
                  <a:pt x="21286" y="43190"/>
                </a:moveTo>
                <a:cubicBezTo>
                  <a:pt x="9480" y="43019"/>
                  <a:pt x="0" y="33399"/>
                  <a:pt x="0" y="21593"/>
                </a:cubicBezTo>
                <a:cubicBezTo>
                  <a:pt x="-1" y="9870"/>
                  <a:pt x="9350" y="287"/>
                  <a:pt x="21068" y="-1"/>
                </a:cubicBezTo>
              </a:path>
              <a:path w="21600" h="43191" stroke="0" extrusionOk="0">
                <a:moveTo>
                  <a:pt x="21286" y="43190"/>
                </a:moveTo>
                <a:cubicBezTo>
                  <a:pt x="9480" y="43019"/>
                  <a:pt x="0" y="33399"/>
                  <a:pt x="0" y="21593"/>
                </a:cubicBezTo>
                <a:cubicBezTo>
                  <a:pt x="-1" y="9870"/>
                  <a:pt x="9350" y="287"/>
                  <a:pt x="21068" y="-1"/>
                </a:cubicBezTo>
                <a:lnTo>
                  <a:pt x="21600" y="21593"/>
                </a:lnTo>
                <a:close/>
              </a:path>
            </a:pathLst>
          </a:custGeom>
          <a:solidFill>
            <a:srgbClr val="00FF00"/>
          </a:solidFill>
          <a:ln w="9525">
            <a:solidFill>
              <a:schemeClr val="tx1"/>
            </a:solidFill>
            <a:round/>
            <a:headEnd/>
            <a:tailEnd/>
          </a:ln>
        </p:spPr>
        <p:txBody>
          <a:bodyPr wrap="none" anchor="ctr"/>
          <a:lstStyle/>
          <a:p>
            <a:endParaRPr lang="zh-CN" altLang="en-US"/>
          </a:p>
        </p:txBody>
      </p:sp>
      <p:sp>
        <p:nvSpPr>
          <p:cNvPr id="47152" name="Arc 46"/>
          <p:cNvSpPr>
            <a:spLocks/>
          </p:cNvSpPr>
          <p:nvPr/>
        </p:nvSpPr>
        <p:spPr bwMode="auto">
          <a:xfrm>
            <a:off x="5140325" y="4652963"/>
            <a:ext cx="9525" cy="431800"/>
          </a:xfrm>
          <a:custGeom>
            <a:avLst/>
            <a:gdLst>
              <a:gd name="T0" fmla="*/ 0 w 474"/>
              <a:gd name="T1" fmla="*/ 2147483647 h 21599"/>
              <a:gd name="T2" fmla="*/ 2147483647 w 474"/>
              <a:gd name="T3" fmla="*/ 0 h 21599"/>
              <a:gd name="T4" fmla="*/ 2147483647 w 474"/>
              <a:gd name="T5" fmla="*/ 2147483647 h 21599"/>
              <a:gd name="T6" fmla="*/ 0 60000 65536"/>
              <a:gd name="T7" fmla="*/ 0 60000 65536"/>
              <a:gd name="T8" fmla="*/ 0 60000 65536"/>
              <a:gd name="T9" fmla="*/ 0 w 474"/>
              <a:gd name="T10" fmla="*/ 0 h 21599"/>
              <a:gd name="T11" fmla="*/ 474 w 474"/>
              <a:gd name="T12" fmla="*/ 21599 h 21599"/>
            </a:gdLst>
            <a:ahLst/>
            <a:cxnLst>
              <a:cxn ang="T6">
                <a:pos x="T0" y="T1"/>
              </a:cxn>
              <a:cxn ang="T7">
                <a:pos x="T2" y="T3"/>
              </a:cxn>
              <a:cxn ang="T8">
                <a:pos x="T4" y="T5"/>
              </a:cxn>
            </a:cxnLst>
            <a:rect l="T9" t="T10" r="T11" b="T12"/>
            <a:pathLst>
              <a:path w="474" h="21599" fill="none" extrusionOk="0">
                <a:moveTo>
                  <a:pt x="0" y="4"/>
                </a:moveTo>
                <a:cubicBezTo>
                  <a:pt x="77" y="2"/>
                  <a:pt x="154" y="1"/>
                  <a:pt x="232" y="0"/>
                </a:cubicBezTo>
              </a:path>
              <a:path w="474" h="21599" stroke="0" extrusionOk="0">
                <a:moveTo>
                  <a:pt x="0" y="4"/>
                </a:moveTo>
                <a:cubicBezTo>
                  <a:pt x="77" y="2"/>
                  <a:pt x="154" y="1"/>
                  <a:pt x="232" y="0"/>
                </a:cubicBezTo>
                <a:lnTo>
                  <a:pt x="474" y="21599"/>
                </a:lnTo>
                <a:close/>
              </a:path>
            </a:pathLst>
          </a:custGeom>
          <a:solidFill>
            <a:srgbClr val="FF0000"/>
          </a:solidFill>
          <a:ln w="9525">
            <a:solidFill>
              <a:schemeClr val="tx1"/>
            </a:solidFill>
            <a:round/>
            <a:headEnd/>
            <a:tailEnd/>
          </a:ln>
        </p:spPr>
        <p:txBody>
          <a:bodyPr wrap="none" anchor="ctr"/>
          <a:lstStyle/>
          <a:p>
            <a:endParaRPr lang="zh-CN" altLang="en-US"/>
          </a:p>
        </p:txBody>
      </p:sp>
      <p:sp>
        <p:nvSpPr>
          <p:cNvPr id="47153" name="Line 47"/>
          <p:cNvSpPr>
            <a:spLocks noChangeShapeType="1"/>
          </p:cNvSpPr>
          <p:nvPr/>
        </p:nvSpPr>
        <p:spPr bwMode="auto">
          <a:xfrm>
            <a:off x="5141913" y="4430713"/>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7154" name="Text Box 48"/>
          <p:cNvSpPr txBox="1">
            <a:spLocks noChangeArrowheads="1"/>
          </p:cNvSpPr>
          <p:nvPr/>
        </p:nvSpPr>
        <p:spPr bwMode="auto">
          <a:xfrm>
            <a:off x="5399088" y="4941888"/>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0</a:t>
            </a:r>
          </a:p>
        </p:txBody>
      </p:sp>
      <p:sp>
        <p:nvSpPr>
          <p:cNvPr id="47155" name="Text Box 49"/>
          <p:cNvSpPr txBox="1">
            <a:spLocks noChangeArrowheads="1"/>
          </p:cNvSpPr>
          <p:nvPr/>
        </p:nvSpPr>
        <p:spPr bwMode="auto">
          <a:xfrm>
            <a:off x="4751388" y="4941888"/>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1</a:t>
            </a:r>
          </a:p>
        </p:txBody>
      </p:sp>
      <p:sp>
        <p:nvSpPr>
          <p:cNvPr id="47156" name="Arc 50"/>
          <p:cNvSpPr>
            <a:spLocks/>
          </p:cNvSpPr>
          <p:nvPr/>
        </p:nvSpPr>
        <p:spPr bwMode="auto">
          <a:xfrm>
            <a:off x="4494213" y="4432300"/>
            <a:ext cx="1298575" cy="129857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path>
              <a:path w="43200" h="43200" stroke="0"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7157" name="Arc 51"/>
          <p:cNvSpPr>
            <a:spLocks/>
          </p:cNvSpPr>
          <p:nvPr/>
        </p:nvSpPr>
        <p:spPr bwMode="auto">
          <a:xfrm>
            <a:off x="5148263" y="2779713"/>
            <a:ext cx="658812" cy="1298575"/>
          </a:xfrm>
          <a:custGeom>
            <a:avLst/>
            <a:gdLst>
              <a:gd name="T0" fmla="*/ 2147483647 w 21916"/>
              <a:gd name="T1" fmla="*/ 0 h 43200"/>
              <a:gd name="T2" fmla="*/ 0 w 21916"/>
              <a:gd name="T3" fmla="*/ 2147483647 h 43200"/>
              <a:gd name="T4" fmla="*/ 2147483647 w 21916"/>
              <a:gd name="T5" fmla="*/ 2147483647 h 43200"/>
              <a:gd name="T6" fmla="*/ 0 60000 65536"/>
              <a:gd name="T7" fmla="*/ 0 60000 65536"/>
              <a:gd name="T8" fmla="*/ 0 60000 65536"/>
              <a:gd name="T9" fmla="*/ 0 w 21916"/>
              <a:gd name="T10" fmla="*/ 0 h 43200"/>
              <a:gd name="T11" fmla="*/ 21916 w 21916"/>
              <a:gd name="T12" fmla="*/ 43200 h 43200"/>
            </a:gdLst>
            <a:ahLst/>
            <a:cxnLst>
              <a:cxn ang="T6">
                <a:pos x="T0" y="T1"/>
              </a:cxn>
              <a:cxn ang="T7">
                <a:pos x="T2" y="T3"/>
              </a:cxn>
              <a:cxn ang="T8">
                <a:pos x="T4" y="T5"/>
              </a:cxn>
            </a:cxnLst>
            <a:rect l="T9" t="T10" r="T11" b="T12"/>
            <a:pathLst>
              <a:path w="21916" h="43200" fill="none" extrusionOk="0">
                <a:moveTo>
                  <a:pt x="315" y="0"/>
                </a:moveTo>
                <a:cubicBezTo>
                  <a:pt x="12245" y="0"/>
                  <a:pt x="21916" y="9670"/>
                  <a:pt x="21916" y="21600"/>
                </a:cubicBezTo>
                <a:cubicBezTo>
                  <a:pt x="21916" y="33529"/>
                  <a:pt x="12245" y="43200"/>
                  <a:pt x="316" y="43200"/>
                </a:cubicBezTo>
                <a:cubicBezTo>
                  <a:pt x="210" y="43200"/>
                  <a:pt x="105" y="43199"/>
                  <a:pt x="0" y="43197"/>
                </a:cubicBezTo>
              </a:path>
              <a:path w="21916" h="43200" stroke="0" extrusionOk="0">
                <a:moveTo>
                  <a:pt x="315" y="0"/>
                </a:moveTo>
                <a:cubicBezTo>
                  <a:pt x="12245" y="0"/>
                  <a:pt x="21916" y="9670"/>
                  <a:pt x="21916" y="21600"/>
                </a:cubicBezTo>
                <a:cubicBezTo>
                  <a:pt x="21916" y="33529"/>
                  <a:pt x="12245" y="43200"/>
                  <a:pt x="316" y="43200"/>
                </a:cubicBezTo>
                <a:cubicBezTo>
                  <a:pt x="210" y="43200"/>
                  <a:pt x="105" y="43199"/>
                  <a:pt x="0" y="43197"/>
                </a:cubicBezTo>
                <a:lnTo>
                  <a:pt x="316" y="21600"/>
                </a:lnTo>
                <a:close/>
              </a:path>
            </a:pathLst>
          </a:custGeom>
          <a:solidFill>
            <a:srgbClr val="808080"/>
          </a:solidFill>
          <a:ln w="9525">
            <a:solidFill>
              <a:schemeClr val="tx1"/>
            </a:solidFill>
            <a:round/>
            <a:headEnd/>
            <a:tailEnd/>
          </a:ln>
        </p:spPr>
        <p:txBody>
          <a:bodyPr wrap="none" anchor="ctr"/>
          <a:lstStyle/>
          <a:p>
            <a:endParaRPr lang="zh-CN" altLang="en-US"/>
          </a:p>
        </p:txBody>
      </p:sp>
      <p:sp>
        <p:nvSpPr>
          <p:cNvPr id="47158" name="Arc 52"/>
          <p:cNvSpPr>
            <a:spLocks/>
          </p:cNvSpPr>
          <p:nvPr/>
        </p:nvSpPr>
        <p:spPr bwMode="auto">
          <a:xfrm>
            <a:off x="5148263" y="2781300"/>
            <a:ext cx="649287" cy="1298575"/>
          </a:xfrm>
          <a:custGeom>
            <a:avLst/>
            <a:gdLst>
              <a:gd name="T0" fmla="*/ 0 w 21600"/>
              <a:gd name="T1" fmla="*/ 0 h 43200"/>
              <a:gd name="T2" fmla="*/ 0 w 21600"/>
              <a:gd name="T3" fmla="*/ 2147483647 h 43200"/>
              <a:gd name="T4" fmla="*/ 0 w 21600"/>
              <a:gd name="T5" fmla="*/ 2147483647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solidFill>
            <a:srgbClr val="00FF00"/>
          </a:solidFill>
          <a:ln w="9525">
            <a:solidFill>
              <a:schemeClr val="tx1"/>
            </a:solidFill>
            <a:round/>
            <a:headEnd/>
            <a:tailEnd/>
          </a:ln>
        </p:spPr>
        <p:txBody>
          <a:bodyPr wrap="none" anchor="ctr"/>
          <a:lstStyle/>
          <a:p>
            <a:endParaRPr lang="zh-CN" altLang="en-US"/>
          </a:p>
        </p:txBody>
      </p:sp>
      <p:sp>
        <p:nvSpPr>
          <p:cNvPr id="47159" name="Arc 53"/>
          <p:cNvSpPr>
            <a:spLocks/>
          </p:cNvSpPr>
          <p:nvPr/>
        </p:nvSpPr>
        <p:spPr bwMode="auto">
          <a:xfrm>
            <a:off x="5154613" y="2998788"/>
            <a:ext cx="9525" cy="431800"/>
          </a:xfrm>
          <a:custGeom>
            <a:avLst/>
            <a:gdLst>
              <a:gd name="T0" fmla="*/ 0 w 474"/>
              <a:gd name="T1" fmla="*/ 2147483647 h 21599"/>
              <a:gd name="T2" fmla="*/ 2147483647 w 474"/>
              <a:gd name="T3" fmla="*/ 0 h 21599"/>
              <a:gd name="T4" fmla="*/ 2147483647 w 474"/>
              <a:gd name="T5" fmla="*/ 2147483647 h 21599"/>
              <a:gd name="T6" fmla="*/ 0 60000 65536"/>
              <a:gd name="T7" fmla="*/ 0 60000 65536"/>
              <a:gd name="T8" fmla="*/ 0 60000 65536"/>
              <a:gd name="T9" fmla="*/ 0 w 474"/>
              <a:gd name="T10" fmla="*/ 0 h 21599"/>
              <a:gd name="T11" fmla="*/ 474 w 474"/>
              <a:gd name="T12" fmla="*/ 21599 h 21599"/>
            </a:gdLst>
            <a:ahLst/>
            <a:cxnLst>
              <a:cxn ang="T6">
                <a:pos x="T0" y="T1"/>
              </a:cxn>
              <a:cxn ang="T7">
                <a:pos x="T2" y="T3"/>
              </a:cxn>
              <a:cxn ang="T8">
                <a:pos x="T4" y="T5"/>
              </a:cxn>
            </a:cxnLst>
            <a:rect l="T9" t="T10" r="T11" b="T12"/>
            <a:pathLst>
              <a:path w="474" h="21599" fill="none" extrusionOk="0">
                <a:moveTo>
                  <a:pt x="0" y="4"/>
                </a:moveTo>
                <a:cubicBezTo>
                  <a:pt x="77" y="2"/>
                  <a:pt x="154" y="1"/>
                  <a:pt x="232" y="0"/>
                </a:cubicBezTo>
              </a:path>
              <a:path w="474" h="21599" stroke="0" extrusionOk="0">
                <a:moveTo>
                  <a:pt x="0" y="4"/>
                </a:moveTo>
                <a:cubicBezTo>
                  <a:pt x="77" y="2"/>
                  <a:pt x="154" y="1"/>
                  <a:pt x="232" y="0"/>
                </a:cubicBezTo>
                <a:lnTo>
                  <a:pt x="474" y="21599"/>
                </a:lnTo>
                <a:close/>
              </a:path>
            </a:pathLst>
          </a:custGeom>
          <a:solidFill>
            <a:srgbClr val="FF0000"/>
          </a:solidFill>
          <a:ln w="9525">
            <a:solidFill>
              <a:schemeClr val="tx1"/>
            </a:solidFill>
            <a:round/>
            <a:headEnd/>
            <a:tailEnd/>
          </a:ln>
        </p:spPr>
        <p:txBody>
          <a:bodyPr wrap="none" anchor="ctr"/>
          <a:lstStyle/>
          <a:p>
            <a:endParaRPr lang="zh-CN" altLang="en-US"/>
          </a:p>
        </p:txBody>
      </p:sp>
      <p:sp>
        <p:nvSpPr>
          <p:cNvPr id="47160" name="Line 54"/>
          <p:cNvSpPr>
            <a:spLocks noChangeShapeType="1"/>
          </p:cNvSpPr>
          <p:nvPr/>
        </p:nvSpPr>
        <p:spPr bwMode="auto">
          <a:xfrm>
            <a:off x="5156200" y="2776538"/>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7161" name="Text Box 55"/>
          <p:cNvSpPr txBox="1">
            <a:spLocks noChangeArrowheads="1"/>
          </p:cNvSpPr>
          <p:nvPr/>
        </p:nvSpPr>
        <p:spPr bwMode="auto">
          <a:xfrm>
            <a:off x="5400675" y="3286125"/>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0</a:t>
            </a:r>
          </a:p>
        </p:txBody>
      </p:sp>
      <p:sp>
        <p:nvSpPr>
          <p:cNvPr id="47162" name="Text Box 56"/>
          <p:cNvSpPr txBox="1">
            <a:spLocks noChangeArrowheads="1"/>
          </p:cNvSpPr>
          <p:nvPr/>
        </p:nvSpPr>
        <p:spPr bwMode="auto">
          <a:xfrm>
            <a:off x="4752975" y="3286125"/>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1</a:t>
            </a:r>
          </a:p>
        </p:txBody>
      </p:sp>
      <p:sp>
        <p:nvSpPr>
          <p:cNvPr id="47163" name="Arc 57"/>
          <p:cNvSpPr>
            <a:spLocks/>
          </p:cNvSpPr>
          <p:nvPr/>
        </p:nvSpPr>
        <p:spPr bwMode="auto">
          <a:xfrm>
            <a:off x="4508500" y="2778125"/>
            <a:ext cx="1298575" cy="129857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path>
              <a:path w="43200" h="43200" stroke="0"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7164" name="Arc 58"/>
          <p:cNvSpPr>
            <a:spLocks/>
          </p:cNvSpPr>
          <p:nvPr/>
        </p:nvSpPr>
        <p:spPr bwMode="auto">
          <a:xfrm>
            <a:off x="6580188" y="2997200"/>
            <a:ext cx="9525" cy="431800"/>
          </a:xfrm>
          <a:custGeom>
            <a:avLst/>
            <a:gdLst>
              <a:gd name="T0" fmla="*/ 0 w 474"/>
              <a:gd name="T1" fmla="*/ 2147483647 h 21599"/>
              <a:gd name="T2" fmla="*/ 2147483647 w 474"/>
              <a:gd name="T3" fmla="*/ 0 h 21599"/>
              <a:gd name="T4" fmla="*/ 2147483647 w 474"/>
              <a:gd name="T5" fmla="*/ 2147483647 h 21599"/>
              <a:gd name="T6" fmla="*/ 0 60000 65536"/>
              <a:gd name="T7" fmla="*/ 0 60000 65536"/>
              <a:gd name="T8" fmla="*/ 0 60000 65536"/>
              <a:gd name="T9" fmla="*/ 0 w 474"/>
              <a:gd name="T10" fmla="*/ 0 h 21599"/>
              <a:gd name="T11" fmla="*/ 474 w 474"/>
              <a:gd name="T12" fmla="*/ 21599 h 21599"/>
            </a:gdLst>
            <a:ahLst/>
            <a:cxnLst>
              <a:cxn ang="T6">
                <a:pos x="T0" y="T1"/>
              </a:cxn>
              <a:cxn ang="T7">
                <a:pos x="T2" y="T3"/>
              </a:cxn>
              <a:cxn ang="T8">
                <a:pos x="T4" y="T5"/>
              </a:cxn>
            </a:cxnLst>
            <a:rect l="T9" t="T10" r="T11" b="T12"/>
            <a:pathLst>
              <a:path w="474" h="21599" fill="none" extrusionOk="0">
                <a:moveTo>
                  <a:pt x="0" y="4"/>
                </a:moveTo>
                <a:cubicBezTo>
                  <a:pt x="77" y="2"/>
                  <a:pt x="154" y="1"/>
                  <a:pt x="232" y="0"/>
                </a:cubicBezTo>
              </a:path>
              <a:path w="474" h="21599" stroke="0" extrusionOk="0">
                <a:moveTo>
                  <a:pt x="0" y="4"/>
                </a:moveTo>
                <a:cubicBezTo>
                  <a:pt x="77" y="2"/>
                  <a:pt x="154" y="1"/>
                  <a:pt x="232" y="0"/>
                </a:cubicBezTo>
                <a:lnTo>
                  <a:pt x="474" y="21599"/>
                </a:lnTo>
                <a:close/>
              </a:path>
            </a:pathLst>
          </a:custGeom>
          <a:solidFill>
            <a:srgbClr val="FF0000"/>
          </a:solidFill>
          <a:ln w="9525">
            <a:solidFill>
              <a:schemeClr val="tx1"/>
            </a:solidFill>
            <a:round/>
            <a:headEnd/>
            <a:tailEnd/>
          </a:ln>
        </p:spPr>
        <p:txBody>
          <a:bodyPr wrap="none" anchor="ctr"/>
          <a:lstStyle/>
          <a:p>
            <a:endParaRPr lang="zh-CN" altLang="en-US"/>
          </a:p>
        </p:txBody>
      </p:sp>
      <p:sp>
        <p:nvSpPr>
          <p:cNvPr id="47165" name="Line 59"/>
          <p:cNvSpPr>
            <a:spLocks noChangeShapeType="1"/>
          </p:cNvSpPr>
          <p:nvPr/>
        </p:nvSpPr>
        <p:spPr bwMode="auto">
          <a:xfrm>
            <a:off x="6581775" y="2774950"/>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7166" name="Text Box 60"/>
          <p:cNvSpPr txBox="1">
            <a:spLocks noChangeArrowheads="1"/>
          </p:cNvSpPr>
          <p:nvPr/>
        </p:nvSpPr>
        <p:spPr bwMode="auto">
          <a:xfrm>
            <a:off x="6838950" y="3286125"/>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0</a:t>
            </a:r>
          </a:p>
        </p:txBody>
      </p:sp>
      <p:sp>
        <p:nvSpPr>
          <p:cNvPr id="47167" name="Text Box 61"/>
          <p:cNvSpPr txBox="1">
            <a:spLocks noChangeArrowheads="1"/>
          </p:cNvSpPr>
          <p:nvPr/>
        </p:nvSpPr>
        <p:spPr bwMode="auto">
          <a:xfrm>
            <a:off x="6191250" y="3286125"/>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1</a:t>
            </a:r>
          </a:p>
        </p:txBody>
      </p:sp>
      <p:sp>
        <p:nvSpPr>
          <p:cNvPr id="47168" name="Arc 62"/>
          <p:cNvSpPr>
            <a:spLocks/>
          </p:cNvSpPr>
          <p:nvPr/>
        </p:nvSpPr>
        <p:spPr bwMode="auto">
          <a:xfrm>
            <a:off x="5934075" y="2776538"/>
            <a:ext cx="1298575" cy="129857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path>
              <a:path w="43200" h="43200" stroke="0"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7169" name="Arc 63"/>
          <p:cNvSpPr>
            <a:spLocks/>
          </p:cNvSpPr>
          <p:nvPr/>
        </p:nvSpPr>
        <p:spPr bwMode="auto">
          <a:xfrm>
            <a:off x="5938838" y="4437063"/>
            <a:ext cx="649287" cy="1298575"/>
          </a:xfrm>
          <a:custGeom>
            <a:avLst/>
            <a:gdLst>
              <a:gd name="T0" fmla="*/ 2147483647 w 21600"/>
              <a:gd name="T1" fmla="*/ 2147483647 h 43200"/>
              <a:gd name="T2" fmla="*/ 2147483647 w 21600"/>
              <a:gd name="T3" fmla="*/ 0 h 43200"/>
              <a:gd name="T4" fmla="*/ 2147483647 w 21600"/>
              <a:gd name="T5" fmla="*/ 2147483647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713"/>
                  <a:pt x="9604" y="60"/>
                  <a:pt x="21491" y="0"/>
                </a:cubicBezTo>
              </a:path>
              <a:path w="21600" h="43200" stroke="0" extrusionOk="0">
                <a:moveTo>
                  <a:pt x="21600" y="43200"/>
                </a:moveTo>
                <a:cubicBezTo>
                  <a:pt x="9670" y="43200"/>
                  <a:pt x="0" y="33529"/>
                  <a:pt x="0" y="21600"/>
                </a:cubicBezTo>
                <a:cubicBezTo>
                  <a:pt x="-1" y="9713"/>
                  <a:pt x="9604" y="60"/>
                  <a:pt x="21491" y="0"/>
                </a:cubicBezTo>
                <a:lnTo>
                  <a:pt x="21600" y="21600"/>
                </a:lnTo>
                <a:close/>
              </a:path>
            </a:pathLst>
          </a:custGeom>
          <a:solidFill>
            <a:srgbClr val="808080"/>
          </a:solidFill>
          <a:ln w="9525">
            <a:solidFill>
              <a:schemeClr val="tx1"/>
            </a:solidFill>
            <a:round/>
            <a:headEnd/>
            <a:tailEnd/>
          </a:ln>
        </p:spPr>
        <p:txBody>
          <a:bodyPr wrap="none" anchor="ctr"/>
          <a:lstStyle/>
          <a:p>
            <a:endParaRPr lang="zh-CN" altLang="en-US"/>
          </a:p>
        </p:txBody>
      </p:sp>
      <p:sp>
        <p:nvSpPr>
          <p:cNvPr id="47170" name="Arc 64"/>
          <p:cNvSpPr>
            <a:spLocks/>
          </p:cNvSpPr>
          <p:nvPr/>
        </p:nvSpPr>
        <p:spPr bwMode="auto">
          <a:xfrm>
            <a:off x="6580188" y="4652963"/>
            <a:ext cx="9525" cy="431800"/>
          </a:xfrm>
          <a:custGeom>
            <a:avLst/>
            <a:gdLst>
              <a:gd name="T0" fmla="*/ 0 w 474"/>
              <a:gd name="T1" fmla="*/ 2147483647 h 21599"/>
              <a:gd name="T2" fmla="*/ 2147483647 w 474"/>
              <a:gd name="T3" fmla="*/ 0 h 21599"/>
              <a:gd name="T4" fmla="*/ 2147483647 w 474"/>
              <a:gd name="T5" fmla="*/ 2147483647 h 21599"/>
              <a:gd name="T6" fmla="*/ 0 60000 65536"/>
              <a:gd name="T7" fmla="*/ 0 60000 65536"/>
              <a:gd name="T8" fmla="*/ 0 60000 65536"/>
              <a:gd name="T9" fmla="*/ 0 w 474"/>
              <a:gd name="T10" fmla="*/ 0 h 21599"/>
              <a:gd name="T11" fmla="*/ 474 w 474"/>
              <a:gd name="T12" fmla="*/ 21599 h 21599"/>
            </a:gdLst>
            <a:ahLst/>
            <a:cxnLst>
              <a:cxn ang="T6">
                <a:pos x="T0" y="T1"/>
              </a:cxn>
              <a:cxn ang="T7">
                <a:pos x="T2" y="T3"/>
              </a:cxn>
              <a:cxn ang="T8">
                <a:pos x="T4" y="T5"/>
              </a:cxn>
            </a:cxnLst>
            <a:rect l="T9" t="T10" r="T11" b="T12"/>
            <a:pathLst>
              <a:path w="474" h="21599" fill="none" extrusionOk="0">
                <a:moveTo>
                  <a:pt x="0" y="4"/>
                </a:moveTo>
                <a:cubicBezTo>
                  <a:pt x="77" y="2"/>
                  <a:pt x="154" y="1"/>
                  <a:pt x="232" y="0"/>
                </a:cubicBezTo>
              </a:path>
              <a:path w="474" h="21599" stroke="0" extrusionOk="0">
                <a:moveTo>
                  <a:pt x="0" y="4"/>
                </a:moveTo>
                <a:cubicBezTo>
                  <a:pt x="77" y="2"/>
                  <a:pt x="154" y="1"/>
                  <a:pt x="232" y="0"/>
                </a:cubicBezTo>
                <a:lnTo>
                  <a:pt x="474" y="21599"/>
                </a:lnTo>
                <a:close/>
              </a:path>
            </a:pathLst>
          </a:custGeom>
          <a:solidFill>
            <a:srgbClr val="FF0000"/>
          </a:solidFill>
          <a:ln w="9525">
            <a:solidFill>
              <a:schemeClr val="tx1"/>
            </a:solidFill>
            <a:round/>
            <a:headEnd/>
            <a:tailEnd/>
          </a:ln>
        </p:spPr>
        <p:txBody>
          <a:bodyPr wrap="none" anchor="ctr"/>
          <a:lstStyle/>
          <a:p>
            <a:endParaRPr lang="zh-CN" altLang="en-US"/>
          </a:p>
        </p:txBody>
      </p:sp>
      <p:sp>
        <p:nvSpPr>
          <p:cNvPr id="47171" name="Line 65"/>
          <p:cNvSpPr>
            <a:spLocks noChangeShapeType="1"/>
          </p:cNvSpPr>
          <p:nvPr/>
        </p:nvSpPr>
        <p:spPr bwMode="auto">
          <a:xfrm>
            <a:off x="6581775" y="4430713"/>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7172" name="Text Box 66"/>
          <p:cNvSpPr txBox="1">
            <a:spLocks noChangeArrowheads="1"/>
          </p:cNvSpPr>
          <p:nvPr/>
        </p:nvSpPr>
        <p:spPr bwMode="auto">
          <a:xfrm>
            <a:off x="6804025" y="4941888"/>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0</a:t>
            </a:r>
          </a:p>
        </p:txBody>
      </p:sp>
      <p:sp>
        <p:nvSpPr>
          <p:cNvPr id="47173" name="Text Box 67"/>
          <p:cNvSpPr txBox="1">
            <a:spLocks noChangeArrowheads="1"/>
          </p:cNvSpPr>
          <p:nvPr/>
        </p:nvSpPr>
        <p:spPr bwMode="auto">
          <a:xfrm>
            <a:off x="6227763" y="4941888"/>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1</a:t>
            </a:r>
          </a:p>
        </p:txBody>
      </p:sp>
      <p:sp>
        <p:nvSpPr>
          <p:cNvPr id="47174" name="Arc 68"/>
          <p:cNvSpPr>
            <a:spLocks/>
          </p:cNvSpPr>
          <p:nvPr/>
        </p:nvSpPr>
        <p:spPr bwMode="auto">
          <a:xfrm>
            <a:off x="5934075" y="4432300"/>
            <a:ext cx="1298575" cy="129857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path>
              <a:path w="43200" h="43200" stroke="0"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7175" name="Arc 69"/>
          <p:cNvSpPr>
            <a:spLocks/>
          </p:cNvSpPr>
          <p:nvPr/>
        </p:nvSpPr>
        <p:spPr bwMode="auto">
          <a:xfrm>
            <a:off x="7380288" y="2781300"/>
            <a:ext cx="649287" cy="1298575"/>
          </a:xfrm>
          <a:custGeom>
            <a:avLst/>
            <a:gdLst>
              <a:gd name="T0" fmla="*/ 2147483647 w 21600"/>
              <a:gd name="T1" fmla="*/ 2147483647 h 43200"/>
              <a:gd name="T2" fmla="*/ 2147483647 w 21600"/>
              <a:gd name="T3" fmla="*/ 0 h 43200"/>
              <a:gd name="T4" fmla="*/ 2147483647 w 21600"/>
              <a:gd name="T5" fmla="*/ 2147483647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713"/>
                  <a:pt x="9604" y="60"/>
                  <a:pt x="21491" y="0"/>
                </a:cubicBezTo>
              </a:path>
              <a:path w="21600" h="43200" stroke="0" extrusionOk="0">
                <a:moveTo>
                  <a:pt x="21600" y="43200"/>
                </a:moveTo>
                <a:cubicBezTo>
                  <a:pt x="9670" y="43200"/>
                  <a:pt x="0" y="33529"/>
                  <a:pt x="0" y="21600"/>
                </a:cubicBezTo>
                <a:cubicBezTo>
                  <a:pt x="-1" y="9713"/>
                  <a:pt x="9604" y="60"/>
                  <a:pt x="21491" y="0"/>
                </a:cubicBezTo>
                <a:lnTo>
                  <a:pt x="21600" y="21600"/>
                </a:lnTo>
                <a:close/>
              </a:path>
            </a:pathLst>
          </a:custGeom>
          <a:solidFill>
            <a:srgbClr val="808080"/>
          </a:solidFill>
          <a:ln w="9525">
            <a:solidFill>
              <a:schemeClr val="tx1"/>
            </a:solidFill>
            <a:round/>
            <a:headEnd/>
            <a:tailEnd/>
          </a:ln>
        </p:spPr>
        <p:txBody>
          <a:bodyPr wrap="none" anchor="ctr"/>
          <a:lstStyle/>
          <a:p>
            <a:endParaRPr lang="zh-CN" altLang="en-US"/>
          </a:p>
        </p:txBody>
      </p:sp>
      <p:sp>
        <p:nvSpPr>
          <p:cNvPr id="47176" name="Arc 70"/>
          <p:cNvSpPr>
            <a:spLocks/>
          </p:cNvSpPr>
          <p:nvPr/>
        </p:nvSpPr>
        <p:spPr bwMode="auto">
          <a:xfrm>
            <a:off x="7385050" y="2784475"/>
            <a:ext cx="649288" cy="1296988"/>
          </a:xfrm>
          <a:custGeom>
            <a:avLst/>
            <a:gdLst>
              <a:gd name="T0" fmla="*/ 2147483647 w 21600"/>
              <a:gd name="T1" fmla="*/ 2147483647 h 43191"/>
              <a:gd name="T2" fmla="*/ 2147483647 w 21600"/>
              <a:gd name="T3" fmla="*/ 0 h 43191"/>
              <a:gd name="T4" fmla="*/ 2147483647 w 21600"/>
              <a:gd name="T5" fmla="*/ 2147483647 h 43191"/>
              <a:gd name="T6" fmla="*/ 0 60000 65536"/>
              <a:gd name="T7" fmla="*/ 0 60000 65536"/>
              <a:gd name="T8" fmla="*/ 0 60000 65536"/>
              <a:gd name="T9" fmla="*/ 0 w 21600"/>
              <a:gd name="T10" fmla="*/ 0 h 43191"/>
              <a:gd name="T11" fmla="*/ 21600 w 21600"/>
              <a:gd name="T12" fmla="*/ 43191 h 43191"/>
            </a:gdLst>
            <a:ahLst/>
            <a:cxnLst>
              <a:cxn ang="T6">
                <a:pos x="T0" y="T1"/>
              </a:cxn>
              <a:cxn ang="T7">
                <a:pos x="T2" y="T3"/>
              </a:cxn>
              <a:cxn ang="T8">
                <a:pos x="T4" y="T5"/>
              </a:cxn>
            </a:cxnLst>
            <a:rect l="T9" t="T10" r="T11" b="T12"/>
            <a:pathLst>
              <a:path w="21600" h="43191" fill="none" extrusionOk="0">
                <a:moveTo>
                  <a:pt x="21286" y="43190"/>
                </a:moveTo>
                <a:cubicBezTo>
                  <a:pt x="9480" y="43019"/>
                  <a:pt x="0" y="33399"/>
                  <a:pt x="0" y="21593"/>
                </a:cubicBezTo>
                <a:cubicBezTo>
                  <a:pt x="-1" y="9870"/>
                  <a:pt x="9350" y="287"/>
                  <a:pt x="21068" y="-1"/>
                </a:cubicBezTo>
              </a:path>
              <a:path w="21600" h="43191" stroke="0" extrusionOk="0">
                <a:moveTo>
                  <a:pt x="21286" y="43190"/>
                </a:moveTo>
                <a:cubicBezTo>
                  <a:pt x="9480" y="43019"/>
                  <a:pt x="0" y="33399"/>
                  <a:pt x="0" y="21593"/>
                </a:cubicBezTo>
                <a:cubicBezTo>
                  <a:pt x="-1" y="9870"/>
                  <a:pt x="9350" y="287"/>
                  <a:pt x="21068" y="-1"/>
                </a:cubicBezTo>
                <a:lnTo>
                  <a:pt x="21600" y="21593"/>
                </a:lnTo>
                <a:close/>
              </a:path>
            </a:pathLst>
          </a:custGeom>
          <a:solidFill>
            <a:srgbClr val="00FF00"/>
          </a:solidFill>
          <a:ln w="9525">
            <a:solidFill>
              <a:schemeClr val="tx1"/>
            </a:solidFill>
            <a:round/>
            <a:headEnd/>
            <a:tailEnd/>
          </a:ln>
        </p:spPr>
        <p:txBody>
          <a:bodyPr wrap="none" anchor="ctr"/>
          <a:lstStyle/>
          <a:p>
            <a:endParaRPr lang="zh-CN" altLang="en-US"/>
          </a:p>
        </p:txBody>
      </p:sp>
      <p:sp>
        <p:nvSpPr>
          <p:cNvPr id="47177" name="Arc 71"/>
          <p:cNvSpPr>
            <a:spLocks/>
          </p:cNvSpPr>
          <p:nvPr/>
        </p:nvSpPr>
        <p:spPr bwMode="auto">
          <a:xfrm>
            <a:off x="8021638" y="2997200"/>
            <a:ext cx="9525" cy="431800"/>
          </a:xfrm>
          <a:custGeom>
            <a:avLst/>
            <a:gdLst>
              <a:gd name="T0" fmla="*/ 0 w 474"/>
              <a:gd name="T1" fmla="*/ 2147483647 h 21599"/>
              <a:gd name="T2" fmla="*/ 2147483647 w 474"/>
              <a:gd name="T3" fmla="*/ 0 h 21599"/>
              <a:gd name="T4" fmla="*/ 2147483647 w 474"/>
              <a:gd name="T5" fmla="*/ 2147483647 h 21599"/>
              <a:gd name="T6" fmla="*/ 0 60000 65536"/>
              <a:gd name="T7" fmla="*/ 0 60000 65536"/>
              <a:gd name="T8" fmla="*/ 0 60000 65536"/>
              <a:gd name="T9" fmla="*/ 0 w 474"/>
              <a:gd name="T10" fmla="*/ 0 h 21599"/>
              <a:gd name="T11" fmla="*/ 474 w 474"/>
              <a:gd name="T12" fmla="*/ 21599 h 21599"/>
            </a:gdLst>
            <a:ahLst/>
            <a:cxnLst>
              <a:cxn ang="T6">
                <a:pos x="T0" y="T1"/>
              </a:cxn>
              <a:cxn ang="T7">
                <a:pos x="T2" y="T3"/>
              </a:cxn>
              <a:cxn ang="T8">
                <a:pos x="T4" y="T5"/>
              </a:cxn>
            </a:cxnLst>
            <a:rect l="T9" t="T10" r="T11" b="T12"/>
            <a:pathLst>
              <a:path w="474" h="21599" fill="none" extrusionOk="0">
                <a:moveTo>
                  <a:pt x="0" y="4"/>
                </a:moveTo>
                <a:cubicBezTo>
                  <a:pt x="77" y="2"/>
                  <a:pt x="154" y="1"/>
                  <a:pt x="232" y="0"/>
                </a:cubicBezTo>
              </a:path>
              <a:path w="474" h="21599" stroke="0" extrusionOk="0">
                <a:moveTo>
                  <a:pt x="0" y="4"/>
                </a:moveTo>
                <a:cubicBezTo>
                  <a:pt x="77" y="2"/>
                  <a:pt x="154" y="1"/>
                  <a:pt x="232" y="0"/>
                </a:cubicBezTo>
                <a:lnTo>
                  <a:pt x="474" y="21599"/>
                </a:lnTo>
                <a:close/>
              </a:path>
            </a:pathLst>
          </a:custGeom>
          <a:solidFill>
            <a:srgbClr val="FF0000"/>
          </a:solidFill>
          <a:ln w="9525">
            <a:solidFill>
              <a:schemeClr val="tx1"/>
            </a:solidFill>
            <a:round/>
            <a:headEnd/>
            <a:tailEnd/>
          </a:ln>
        </p:spPr>
        <p:txBody>
          <a:bodyPr wrap="none" anchor="ctr"/>
          <a:lstStyle/>
          <a:p>
            <a:endParaRPr lang="zh-CN" altLang="en-US"/>
          </a:p>
        </p:txBody>
      </p:sp>
      <p:sp>
        <p:nvSpPr>
          <p:cNvPr id="47178" name="Line 72"/>
          <p:cNvSpPr>
            <a:spLocks noChangeShapeType="1"/>
          </p:cNvSpPr>
          <p:nvPr/>
        </p:nvSpPr>
        <p:spPr bwMode="auto">
          <a:xfrm>
            <a:off x="8023225" y="2774950"/>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7179" name="Text Box 73"/>
          <p:cNvSpPr txBox="1">
            <a:spLocks noChangeArrowheads="1"/>
          </p:cNvSpPr>
          <p:nvPr/>
        </p:nvSpPr>
        <p:spPr bwMode="auto">
          <a:xfrm>
            <a:off x="8280400" y="3286125"/>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0</a:t>
            </a:r>
          </a:p>
        </p:txBody>
      </p:sp>
      <p:sp>
        <p:nvSpPr>
          <p:cNvPr id="47180" name="Text Box 74"/>
          <p:cNvSpPr txBox="1">
            <a:spLocks noChangeArrowheads="1"/>
          </p:cNvSpPr>
          <p:nvPr/>
        </p:nvSpPr>
        <p:spPr bwMode="auto">
          <a:xfrm>
            <a:off x="7632700" y="3286125"/>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1</a:t>
            </a:r>
          </a:p>
        </p:txBody>
      </p:sp>
      <p:sp>
        <p:nvSpPr>
          <p:cNvPr id="47181" name="Arc 75"/>
          <p:cNvSpPr>
            <a:spLocks/>
          </p:cNvSpPr>
          <p:nvPr/>
        </p:nvSpPr>
        <p:spPr bwMode="auto">
          <a:xfrm>
            <a:off x="7375525" y="2776538"/>
            <a:ext cx="1298575" cy="129857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path>
              <a:path w="43200" h="43200" stroke="0"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7182" name="Arc 76"/>
          <p:cNvSpPr>
            <a:spLocks/>
          </p:cNvSpPr>
          <p:nvPr/>
        </p:nvSpPr>
        <p:spPr bwMode="auto">
          <a:xfrm>
            <a:off x="7375525" y="4433888"/>
            <a:ext cx="649288" cy="1298575"/>
          </a:xfrm>
          <a:custGeom>
            <a:avLst/>
            <a:gdLst>
              <a:gd name="T0" fmla="*/ 2147483647 w 21600"/>
              <a:gd name="T1" fmla="*/ 2147483647 h 43200"/>
              <a:gd name="T2" fmla="*/ 2147483647 w 21600"/>
              <a:gd name="T3" fmla="*/ 0 h 43200"/>
              <a:gd name="T4" fmla="*/ 2147483647 w 21600"/>
              <a:gd name="T5" fmla="*/ 2147483647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713"/>
                  <a:pt x="9604" y="60"/>
                  <a:pt x="21491" y="0"/>
                </a:cubicBezTo>
              </a:path>
              <a:path w="21600" h="43200" stroke="0" extrusionOk="0">
                <a:moveTo>
                  <a:pt x="21600" y="43200"/>
                </a:moveTo>
                <a:cubicBezTo>
                  <a:pt x="9670" y="43200"/>
                  <a:pt x="0" y="33529"/>
                  <a:pt x="0" y="21600"/>
                </a:cubicBezTo>
                <a:cubicBezTo>
                  <a:pt x="-1" y="9713"/>
                  <a:pt x="9604" y="60"/>
                  <a:pt x="21491" y="0"/>
                </a:cubicBezTo>
                <a:lnTo>
                  <a:pt x="21600" y="21600"/>
                </a:lnTo>
                <a:close/>
              </a:path>
            </a:pathLst>
          </a:custGeom>
          <a:solidFill>
            <a:srgbClr val="808080"/>
          </a:solidFill>
          <a:ln w="9525">
            <a:solidFill>
              <a:schemeClr val="tx1"/>
            </a:solidFill>
            <a:round/>
            <a:headEnd/>
            <a:tailEnd/>
          </a:ln>
        </p:spPr>
        <p:txBody>
          <a:bodyPr wrap="none" anchor="ctr"/>
          <a:lstStyle/>
          <a:p>
            <a:endParaRPr lang="zh-CN" altLang="en-US"/>
          </a:p>
        </p:txBody>
      </p:sp>
      <p:sp>
        <p:nvSpPr>
          <p:cNvPr id="47183" name="Arc 77"/>
          <p:cNvSpPr>
            <a:spLocks/>
          </p:cNvSpPr>
          <p:nvPr/>
        </p:nvSpPr>
        <p:spPr bwMode="auto">
          <a:xfrm>
            <a:off x="7380288" y="4437063"/>
            <a:ext cx="649287" cy="1296987"/>
          </a:xfrm>
          <a:custGeom>
            <a:avLst/>
            <a:gdLst>
              <a:gd name="T0" fmla="*/ 2147483647 w 21600"/>
              <a:gd name="T1" fmla="*/ 2147483647 h 43191"/>
              <a:gd name="T2" fmla="*/ 2147483647 w 21600"/>
              <a:gd name="T3" fmla="*/ 0 h 43191"/>
              <a:gd name="T4" fmla="*/ 2147483647 w 21600"/>
              <a:gd name="T5" fmla="*/ 2147483647 h 43191"/>
              <a:gd name="T6" fmla="*/ 0 60000 65536"/>
              <a:gd name="T7" fmla="*/ 0 60000 65536"/>
              <a:gd name="T8" fmla="*/ 0 60000 65536"/>
              <a:gd name="T9" fmla="*/ 0 w 21600"/>
              <a:gd name="T10" fmla="*/ 0 h 43191"/>
              <a:gd name="T11" fmla="*/ 21600 w 21600"/>
              <a:gd name="T12" fmla="*/ 43191 h 43191"/>
            </a:gdLst>
            <a:ahLst/>
            <a:cxnLst>
              <a:cxn ang="T6">
                <a:pos x="T0" y="T1"/>
              </a:cxn>
              <a:cxn ang="T7">
                <a:pos x="T2" y="T3"/>
              </a:cxn>
              <a:cxn ang="T8">
                <a:pos x="T4" y="T5"/>
              </a:cxn>
            </a:cxnLst>
            <a:rect l="T9" t="T10" r="T11" b="T12"/>
            <a:pathLst>
              <a:path w="21600" h="43191" fill="none" extrusionOk="0">
                <a:moveTo>
                  <a:pt x="21286" y="43190"/>
                </a:moveTo>
                <a:cubicBezTo>
                  <a:pt x="9480" y="43019"/>
                  <a:pt x="0" y="33399"/>
                  <a:pt x="0" y="21593"/>
                </a:cubicBezTo>
                <a:cubicBezTo>
                  <a:pt x="-1" y="9870"/>
                  <a:pt x="9350" y="287"/>
                  <a:pt x="21068" y="-1"/>
                </a:cubicBezTo>
              </a:path>
              <a:path w="21600" h="43191" stroke="0" extrusionOk="0">
                <a:moveTo>
                  <a:pt x="21286" y="43190"/>
                </a:moveTo>
                <a:cubicBezTo>
                  <a:pt x="9480" y="43019"/>
                  <a:pt x="0" y="33399"/>
                  <a:pt x="0" y="21593"/>
                </a:cubicBezTo>
                <a:cubicBezTo>
                  <a:pt x="-1" y="9870"/>
                  <a:pt x="9350" y="287"/>
                  <a:pt x="21068" y="-1"/>
                </a:cubicBezTo>
                <a:lnTo>
                  <a:pt x="21600" y="21593"/>
                </a:lnTo>
                <a:close/>
              </a:path>
            </a:pathLst>
          </a:custGeom>
          <a:solidFill>
            <a:srgbClr val="00FF00"/>
          </a:solidFill>
          <a:ln w="9525">
            <a:solidFill>
              <a:schemeClr val="tx1"/>
            </a:solidFill>
            <a:round/>
            <a:headEnd/>
            <a:tailEnd/>
          </a:ln>
        </p:spPr>
        <p:txBody>
          <a:bodyPr wrap="none" anchor="ctr"/>
          <a:lstStyle/>
          <a:p>
            <a:endParaRPr lang="zh-CN" altLang="en-US"/>
          </a:p>
        </p:txBody>
      </p:sp>
      <p:sp>
        <p:nvSpPr>
          <p:cNvPr id="47184" name="Arc 78"/>
          <p:cNvSpPr>
            <a:spLocks/>
          </p:cNvSpPr>
          <p:nvPr/>
        </p:nvSpPr>
        <p:spPr bwMode="auto">
          <a:xfrm>
            <a:off x="8016875" y="4649788"/>
            <a:ext cx="9525" cy="431800"/>
          </a:xfrm>
          <a:custGeom>
            <a:avLst/>
            <a:gdLst>
              <a:gd name="T0" fmla="*/ 0 w 474"/>
              <a:gd name="T1" fmla="*/ 2147483647 h 21599"/>
              <a:gd name="T2" fmla="*/ 2147483647 w 474"/>
              <a:gd name="T3" fmla="*/ 0 h 21599"/>
              <a:gd name="T4" fmla="*/ 2147483647 w 474"/>
              <a:gd name="T5" fmla="*/ 2147483647 h 21599"/>
              <a:gd name="T6" fmla="*/ 0 60000 65536"/>
              <a:gd name="T7" fmla="*/ 0 60000 65536"/>
              <a:gd name="T8" fmla="*/ 0 60000 65536"/>
              <a:gd name="T9" fmla="*/ 0 w 474"/>
              <a:gd name="T10" fmla="*/ 0 h 21599"/>
              <a:gd name="T11" fmla="*/ 474 w 474"/>
              <a:gd name="T12" fmla="*/ 21599 h 21599"/>
            </a:gdLst>
            <a:ahLst/>
            <a:cxnLst>
              <a:cxn ang="T6">
                <a:pos x="T0" y="T1"/>
              </a:cxn>
              <a:cxn ang="T7">
                <a:pos x="T2" y="T3"/>
              </a:cxn>
              <a:cxn ang="T8">
                <a:pos x="T4" y="T5"/>
              </a:cxn>
            </a:cxnLst>
            <a:rect l="T9" t="T10" r="T11" b="T12"/>
            <a:pathLst>
              <a:path w="474" h="21599" fill="none" extrusionOk="0">
                <a:moveTo>
                  <a:pt x="0" y="4"/>
                </a:moveTo>
                <a:cubicBezTo>
                  <a:pt x="77" y="2"/>
                  <a:pt x="154" y="1"/>
                  <a:pt x="232" y="0"/>
                </a:cubicBezTo>
              </a:path>
              <a:path w="474" h="21599" stroke="0" extrusionOk="0">
                <a:moveTo>
                  <a:pt x="0" y="4"/>
                </a:moveTo>
                <a:cubicBezTo>
                  <a:pt x="77" y="2"/>
                  <a:pt x="154" y="1"/>
                  <a:pt x="232" y="0"/>
                </a:cubicBezTo>
                <a:lnTo>
                  <a:pt x="474" y="21599"/>
                </a:lnTo>
                <a:close/>
              </a:path>
            </a:pathLst>
          </a:custGeom>
          <a:solidFill>
            <a:srgbClr val="FF0000"/>
          </a:solidFill>
          <a:ln w="9525">
            <a:solidFill>
              <a:schemeClr val="tx1"/>
            </a:solidFill>
            <a:round/>
            <a:headEnd/>
            <a:tailEnd/>
          </a:ln>
        </p:spPr>
        <p:txBody>
          <a:bodyPr wrap="none" anchor="ctr"/>
          <a:lstStyle/>
          <a:p>
            <a:endParaRPr lang="zh-CN" altLang="en-US"/>
          </a:p>
        </p:txBody>
      </p:sp>
      <p:sp>
        <p:nvSpPr>
          <p:cNvPr id="47185" name="Line 79"/>
          <p:cNvSpPr>
            <a:spLocks noChangeShapeType="1"/>
          </p:cNvSpPr>
          <p:nvPr/>
        </p:nvSpPr>
        <p:spPr bwMode="auto">
          <a:xfrm>
            <a:off x="8018463" y="4427538"/>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7186" name="Text Box 80"/>
          <p:cNvSpPr txBox="1">
            <a:spLocks noChangeArrowheads="1"/>
          </p:cNvSpPr>
          <p:nvPr/>
        </p:nvSpPr>
        <p:spPr bwMode="auto">
          <a:xfrm>
            <a:off x="8275638" y="4938713"/>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0</a:t>
            </a:r>
          </a:p>
        </p:txBody>
      </p:sp>
      <p:sp>
        <p:nvSpPr>
          <p:cNvPr id="47187" name="Text Box 81"/>
          <p:cNvSpPr txBox="1">
            <a:spLocks noChangeArrowheads="1"/>
          </p:cNvSpPr>
          <p:nvPr/>
        </p:nvSpPr>
        <p:spPr bwMode="auto">
          <a:xfrm>
            <a:off x="7627938" y="4938713"/>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1</a:t>
            </a:r>
          </a:p>
        </p:txBody>
      </p:sp>
      <p:sp>
        <p:nvSpPr>
          <p:cNvPr id="47188" name="Arc 82"/>
          <p:cNvSpPr>
            <a:spLocks/>
          </p:cNvSpPr>
          <p:nvPr/>
        </p:nvSpPr>
        <p:spPr bwMode="auto">
          <a:xfrm>
            <a:off x="7370763" y="4429125"/>
            <a:ext cx="1298575" cy="129857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path>
              <a:path w="43200" h="43200" stroke="0"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7189" name="Text Box 83"/>
          <p:cNvSpPr txBox="1">
            <a:spLocks noChangeArrowheads="1"/>
          </p:cNvSpPr>
          <p:nvPr/>
        </p:nvSpPr>
        <p:spPr bwMode="auto">
          <a:xfrm>
            <a:off x="3924300" y="2205038"/>
            <a:ext cx="1152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kumimoji="1" lang="zh-CN" altLang="en-US" sz="2400" b="1" dirty="0">
                <a:latin typeface="Times New Roman" panose="02020603050405020304" pitchFamily="18" charset="0"/>
              </a:rPr>
              <a:t>发送方</a:t>
            </a:r>
          </a:p>
        </p:txBody>
      </p:sp>
      <p:sp>
        <p:nvSpPr>
          <p:cNvPr id="47190" name="Text Box 84"/>
          <p:cNvSpPr txBox="1">
            <a:spLocks noChangeArrowheads="1"/>
          </p:cNvSpPr>
          <p:nvPr/>
        </p:nvSpPr>
        <p:spPr bwMode="auto">
          <a:xfrm>
            <a:off x="3924300" y="5876925"/>
            <a:ext cx="115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kumimoji="1" lang="zh-CN" altLang="en-US" sz="2400" b="1">
                <a:latin typeface="Times New Roman" panose="02020603050405020304" pitchFamily="18" charset="0"/>
              </a:rPr>
              <a:t>接收方</a:t>
            </a:r>
          </a:p>
        </p:txBody>
      </p:sp>
      <p:sp>
        <p:nvSpPr>
          <p:cNvPr id="44119" name="Line 86"/>
          <p:cNvSpPr>
            <a:spLocks noChangeShapeType="1"/>
          </p:cNvSpPr>
          <p:nvPr/>
        </p:nvSpPr>
        <p:spPr bwMode="auto">
          <a:xfrm>
            <a:off x="2555875" y="4148138"/>
            <a:ext cx="719138" cy="288925"/>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4120" name="Line 87"/>
          <p:cNvSpPr>
            <a:spLocks noChangeShapeType="1"/>
          </p:cNvSpPr>
          <p:nvPr/>
        </p:nvSpPr>
        <p:spPr bwMode="auto">
          <a:xfrm>
            <a:off x="6732588" y="4149725"/>
            <a:ext cx="935037" cy="358775"/>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4121" name="Line 88"/>
          <p:cNvSpPr>
            <a:spLocks noChangeShapeType="1"/>
          </p:cNvSpPr>
          <p:nvPr/>
        </p:nvSpPr>
        <p:spPr bwMode="auto">
          <a:xfrm flipV="1">
            <a:off x="4211638" y="4076700"/>
            <a:ext cx="1944687" cy="360363"/>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2" name="Line 201"/>
          <p:cNvSpPr>
            <a:spLocks noChangeShapeType="1"/>
          </p:cNvSpPr>
          <p:nvPr/>
        </p:nvSpPr>
        <p:spPr bwMode="auto">
          <a:xfrm>
            <a:off x="323850" y="6453088"/>
            <a:ext cx="882015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3" name="Text Box 202"/>
          <p:cNvSpPr txBox="1">
            <a:spLocks noChangeArrowheads="1"/>
          </p:cNvSpPr>
          <p:nvPr/>
        </p:nvSpPr>
        <p:spPr bwMode="auto">
          <a:xfrm>
            <a:off x="8472040" y="6093296"/>
            <a:ext cx="78048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dirty="0"/>
              <a:t>时间</a:t>
            </a:r>
            <a:r>
              <a:rPr lang="en-US" altLang="zh-CN" b="1" dirty="0"/>
              <a:t>t</a:t>
            </a:r>
          </a:p>
        </p:txBody>
      </p:sp>
      <p:cxnSp>
        <p:nvCxnSpPr>
          <p:cNvPr id="94" name="直接连接符 93"/>
          <p:cNvCxnSpPr/>
          <p:nvPr/>
        </p:nvCxnSpPr>
        <p:spPr>
          <a:xfrm>
            <a:off x="900113" y="2204864"/>
            <a:ext cx="0" cy="4248224"/>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2267744" y="2204864"/>
            <a:ext cx="1240" cy="4248224"/>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a:off x="3707904" y="2204864"/>
            <a:ext cx="3324" cy="4248224"/>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5148064" y="2204864"/>
            <a:ext cx="10617" cy="4248224"/>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a:off x="6588224" y="2132856"/>
            <a:ext cx="17239" cy="4345632"/>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a:off x="8028384" y="2132856"/>
            <a:ext cx="123" cy="4320232"/>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675113" y="6484838"/>
            <a:ext cx="439314" cy="369332"/>
          </a:xfrm>
          <a:prstGeom prst="rect">
            <a:avLst/>
          </a:prstGeom>
          <a:noFill/>
        </p:spPr>
        <p:txBody>
          <a:bodyPr wrap="square" rtlCol="0">
            <a:spAutoFit/>
          </a:bodyPr>
          <a:lstStyle/>
          <a:p>
            <a:pPr algn="ctr"/>
            <a:r>
              <a:rPr lang="en-US" altLang="zh-CN" dirty="0"/>
              <a:t>0</a:t>
            </a:r>
            <a:endParaRPr lang="zh-CN" altLang="en-US" dirty="0"/>
          </a:p>
        </p:txBody>
      </p:sp>
      <p:sp>
        <p:nvSpPr>
          <p:cNvPr id="101" name="文本框 100"/>
          <p:cNvSpPr txBox="1"/>
          <p:nvPr/>
        </p:nvSpPr>
        <p:spPr>
          <a:xfrm>
            <a:off x="2051720" y="6453336"/>
            <a:ext cx="439314" cy="369332"/>
          </a:xfrm>
          <a:prstGeom prst="rect">
            <a:avLst/>
          </a:prstGeom>
          <a:noFill/>
        </p:spPr>
        <p:txBody>
          <a:bodyPr wrap="square" rtlCol="0">
            <a:spAutoFit/>
          </a:bodyPr>
          <a:lstStyle/>
          <a:p>
            <a:pPr algn="ctr"/>
            <a:r>
              <a:rPr lang="en-US" altLang="zh-CN" dirty="0"/>
              <a:t>1</a:t>
            </a:r>
            <a:endParaRPr lang="zh-CN" altLang="en-US" dirty="0"/>
          </a:p>
        </p:txBody>
      </p:sp>
      <p:sp>
        <p:nvSpPr>
          <p:cNvPr id="102" name="文本框 101"/>
          <p:cNvSpPr txBox="1"/>
          <p:nvPr/>
        </p:nvSpPr>
        <p:spPr>
          <a:xfrm>
            <a:off x="3491880" y="6453336"/>
            <a:ext cx="439314" cy="369332"/>
          </a:xfrm>
          <a:prstGeom prst="rect">
            <a:avLst/>
          </a:prstGeom>
          <a:noFill/>
        </p:spPr>
        <p:txBody>
          <a:bodyPr wrap="square" rtlCol="0">
            <a:spAutoFit/>
          </a:bodyPr>
          <a:lstStyle/>
          <a:p>
            <a:pPr algn="ctr"/>
            <a:r>
              <a:rPr lang="en-US" altLang="zh-CN" dirty="0"/>
              <a:t>2</a:t>
            </a:r>
            <a:endParaRPr lang="zh-CN" altLang="en-US" dirty="0"/>
          </a:p>
        </p:txBody>
      </p:sp>
      <p:sp>
        <p:nvSpPr>
          <p:cNvPr id="103" name="文本框 102"/>
          <p:cNvSpPr txBox="1"/>
          <p:nvPr/>
        </p:nvSpPr>
        <p:spPr>
          <a:xfrm>
            <a:off x="4932040" y="6453336"/>
            <a:ext cx="439314" cy="369332"/>
          </a:xfrm>
          <a:prstGeom prst="rect">
            <a:avLst/>
          </a:prstGeom>
          <a:noFill/>
        </p:spPr>
        <p:txBody>
          <a:bodyPr wrap="square" rtlCol="0">
            <a:spAutoFit/>
          </a:bodyPr>
          <a:lstStyle/>
          <a:p>
            <a:pPr algn="ctr"/>
            <a:r>
              <a:rPr lang="en-US" altLang="zh-CN" dirty="0"/>
              <a:t>3</a:t>
            </a:r>
            <a:endParaRPr lang="zh-CN" altLang="en-US" dirty="0"/>
          </a:p>
        </p:txBody>
      </p:sp>
      <p:sp>
        <p:nvSpPr>
          <p:cNvPr id="104" name="文本框 103"/>
          <p:cNvSpPr txBox="1"/>
          <p:nvPr/>
        </p:nvSpPr>
        <p:spPr>
          <a:xfrm>
            <a:off x="6372200" y="6453336"/>
            <a:ext cx="439314" cy="369332"/>
          </a:xfrm>
          <a:prstGeom prst="rect">
            <a:avLst/>
          </a:prstGeom>
          <a:noFill/>
        </p:spPr>
        <p:txBody>
          <a:bodyPr wrap="square" rtlCol="0">
            <a:spAutoFit/>
          </a:bodyPr>
          <a:lstStyle/>
          <a:p>
            <a:pPr algn="ctr"/>
            <a:r>
              <a:rPr lang="en-US" altLang="zh-CN" dirty="0"/>
              <a:t>4</a:t>
            </a:r>
            <a:endParaRPr lang="zh-CN" altLang="en-US" dirty="0"/>
          </a:p>
        </p:txBody>
      </p:sp>
      <p:sp>
        <p:nvSpPr>
          <p:cNvPr id="105" name="文本框 104"/>
          <p:cNvSpPr txBox="1"/>
          <p:nvPr/>
        </p:nvSpPr>
        <p:spPr>
          <a:xfrm>
            <a:off x="7812360" y="6453336"/>
            <a:ext cx="439314" cy="369332"/>
          </a:xfrm>
          <a:prstGeom prst="rect">
            <a:avLst/>
          </a:prstGeom>
          <a:noFill/>
        </p:spPr>
        <p:txBody>
          <a:bodyPr wrap="square" rtlCol="0">
            <a:spAutoFit/>
          </a:bodyPr>
          <a:lstStyle/>
          <a:p>
            <a:pPr algn="ctr"/>
            <a:r>
              <a:rPr lang="en-US" altLang="zh-CN" dirty="0"/>
              <a:t>5</a:t>
            </a:r>
            <a:endParaRPr lang="zh-CN" altLang="en-US" dirty="0"/>
          </a:p>
        </p:txBody>
      </p:sp>
    </p:spTree>
    <p:extLst>
      <p:ext uri="{BB962C8B-B14F-4D97-AF65-F5344CB8AC3E}">
        <p14:creationId xmlns:p14="http://schemas.microsoft.com/office/powerpoint/2010/main" val="18524770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4119"/>
                                        </p:tgtEl>
                                        <p:attrNameLst>
                                          <p:attrName>style.visibility</p:attrName>
                                        </p:attrNameLst>
                                      </p:cBhvr>
                                      <p:to>
                                        <p:strVal val="visible"/>
                                      </p:to>
                                    </p:set>
                                    <p:animEffect transition="in" filter="strips(downRight)">
                                      <p:cBhvr>
                                        <p:cTn id="7" dur="500"/>
                                        <p:tgtEl>
                                          <p:spTgt spid="441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44121"/>
                                        </p:tgtEl>
                                        <p:attrNameLst>
                                          <p:attrName>style.visibility</p:attrName>
                                        </p:attrNameLst>
                                      </p:cBhvr>
                                      <p:to>
                                        <p:strVal val="visible"/>
                                      </p:to>
                                    </p:set>
                                    <p:animEffect transition="in" filter="strips(upRight)">
                                      <p:cBhvr>
                                        <p:cTn id="12" dur="500"/>
                                        <p:tgtEl>
                                          <p:spTgt spid="44121"/>
                                        </p:tgtEl>
                                      </p:cBhvr>
                                    </p:animEffect>
                                  </p:childTnLst>
                                </p:cTn>
                              </p:par>
                            </p:childTnLst>
                          </p:cTn>
                        </p:par>
                        <p:par>
                          <p:cTn id="13" fill="hold" nodeType="afterGroup">
                            <p:stCondLst>
                              <p:cond delay="500"/>
                            </p:stCondLst>
                            <p:childTnLst>
                              <p:par>
                                <p:cTn id="14" presetID="18" presetClass="entr" presetSubtype="6" fill="hold" grpId="0" nodeType="afterEffect">
                                  <p:stCondLst>
                                    <p:cond delay="0"/>
                                  </p:stCondLst>
                                  <p:childTnLst>
                                    <p:set>
                                      <p:cBhvr>
                                        <p:cTn id="15" dur="1" fill="hold">
                                          <p:stCondLst>
                                            <p:cond delay="0"/>
                                          </p:stCondLst>
                                        </p:cTn>
                                        <p:tgtEl>
                                          <p:spTgt spid="44120"/>
                                        </p:tgtEl>
                                        <p:attrNameLst>
                                          <p:attrName>style.visibility</p:attrName>
                                        </p:attrNameLst>
                                      </p:cBhvr>
                                      <p:to>
                                        <p:strVal val="visible"/>
                                      </p:to>
                                    </p:set>
                                    <p:animEffect transition="in" filter="strips(downRight)">
                                      <p:cBhvr>
                                        <p:cTn id="16" dur="500"/>
                                        <p:tgtEl>
                                          <p:spTgt spid="44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19" grpId="0" animBg="1"/>
      <p:bldP spid="44120" grpId="0" animBg="1"/>
      <p:bldP spid="4412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灯片编号占位符 5"/>
          <p:cNvSpPr>
            <a:spLocks noGrp="1"/>
          </p:cNvSpPr>
          <p:nvPr>
            <p:ph type="sldNum" sz="quarter" idx="12"/>
          </p:nvPr>
        </p:nvSpPr>
        <p:spPr>
          <a:xfrm>
            <a:off x="7042150" y="6027638"/>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4B3F93A1-0CF6-4879-8355-9101B59DA335}" type="slidenum">
              <a:rPr lang="en-US" altLang="zh-CN"/>
              <a:pPr eaLnBrk="1" hangingPunct="1"/>
              <a:t>38</a:t>
            </a:fld>
            <a:endParaRPr lang="en-US" altLang="zh-CN"/>
          </a:p>
        </p:txBody>
      </p:sp>
      <p:sp>
        <p:nvSpPr>
          <p:cNvPr id="46083" name="Rectangle 194"/>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6084" name="Arc 2"/>
          <p:cNvSpPr>
            <a:spLocks/>
          </p:cNvSpPr>
          <p:nvPr/>
        </p:nvSpPr>
        <p:spPr bwMode="auto">
          <a:xfrm>
            <a:off x="3925888" y="2635250"/>
            <a:ext cx="649287" cy="1100138"/>
          </a:xfrm>
          <a:custGeom>
            <a:avLst/>
            <a:gdLst>
              <a:gd name="T0" fmla="*/ 0 w 21600"/>
              <a:gd name="T1" fmla="*/ 0 h 36602"/>
              <a:gd name="T2" fmla="*/ 2147483647 w 21600"/>
              <a:gd name="T3" fmla="*/ 2147483647 h 36602"/>
              <a:gd name="T4" fmla="*/ 0 w 21600"/>
              <a:gd name="T5" fmla="*/ 2147483647 h 36602"/>
              <a:gd name="T6" fmla="*/ 0 60000 65536"/>
              <a:gd name="T7" fmla="*/ 0 60000 65536"/>
              <a:gd name="T8" fmla="*/ 0 60000 65536"/>
              <a:gd name="T9" fmla="*/ 0 w 21600"/>
              <a:gd name="T10" fmla="*/ 0 h 36602"/>
              <a:gd name="T11" fmla="*/ 21600 w 21600"/>
              <a:gd name="T12" fmla="*/ 36602 h 36602"/>
            </a:gdLst>
            <a:ahLst/>
            <a:cxnLst>
              <a:cxn ang="T6">
                <a:pos x="T0" y="T1"/>
              </a:cxn>
              <a:cxn ang="T7">
                <a:pos x="T2" y="T3"/>
              </a:cxn>
              <a:cxn ang="T8">
                <a:pos x="T4" y="T5"/>
              </a:cxn>
            </a:cxnLst>
            <a:rect l="T9" t="T10" r="T11" b="T12"/>
            <a:pathLst>
              <a:path w="21600" h="36602" fill="none" extrusionOk="0">
                <a:moveTo>
                  <a:pt x="-1" y="0"/>
                </a:moveTo>
                <a:cubicBezTo>
                  <a:pt x="11929" y="0"/>
                  <a:pt x="21600" y="9670"/>
                  <a:pt x="21600" y="21600"/>
                </a:cubicBezTo>
                <a:cubicBezTo>
                  <a:pt x="21600" y="27196"/>
                  <a:pt x="19427" y="32575"/>
                  <a:pt x="15540" y="36602"/>
                </a:cubicBezTo>
              </a:path>
              <a:path w="21600" h="36602" stroke="0" extrusionOk="0">
                <a:moveTo>
                  <a:pt x="-1" y="0"/>
                </a:moveTo>
                <a:cubicBezTo>
                  <a:pt x="11929" y="0"/>
                  <a:pt x="21600" y="9670"/>
                  <a:pt x="21600" y="21600"/>
                </a:cubicBezTo>
                <a:cubicBezTo>
                  <a:pt x="21600" y="27196"/>
                  <a:pt x="19427" y="32575"/>
                  <a:pt x="15540" y="36602"/>
                </a:cubicBezTo>
                <a:lnTo>
                  <a:pt x="0" y="21600"/>
                </a:lnTo>
                <a:close/>
              </a:path>
            </a:pathLst>
          </a:custGeom>
          <a:solidFill>
            <a:srgbClr val="808080"/>
          </a:solidFill>
          <a:ln w="9525">
            <a:solidFill>
              <a:schemeClr val="tx1"/>
            </a:solidFill>
            <a:round/>
            <a:headEnd/>
            <a:tailEnd/>
          </a:ln>
        </p:spPr>
        <p:txBody>
          <a:bodyPr wrap="none" anchor="ctr"/>
          <a:lstStyle/>
          <a:p>
            <a:endParaRPr lang="zh-CN" altLang="en-US"/>
          </a:p>
        </p:txBody>
      </p:sp>
      <p:sp>
        <p:nvSpPr>
          <p:cNvPr id="46085" name="Arc 3"/>
          <p:cNvSpPr>
            <a:spLocks/>
          </p:cNvSpPr>
          <p:nvPr/>
        </p:nvSpPr>
        <p:spPr bwMode="auto">
          <a:xfrm>
            <a:off x="3925888" y="2635250"/>
            <a:ext cx="649287" cy="64928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00FF00"/>
          </a:solidFill>
          <a:ln w="9525">
            <a:solidFill>
              <a:schemeClr val="tx1"/>
            </a:solidFill>
            <a:round/>
            <a:headEnd/>
            <a:tailEnd/>
          </a:ln>
        </p:spPr>
        <p:txBody>
          <a:bodyPr wrap="none" anchor="ctr"/>
          <a:lstStyle/>
          <a:p>
            <a:endParaRPr lang="zh-CN" altLang="en-US"/>
          </a:p>
        </p:txBody>
      </p:sp>
      <p:sp>
        <p:nvSpPr>
          <p:cNvPr id="46086" name="Arc 4"/>
          <p:cNvSpPr>
            <a:spLocks/>
          </p:cNvSpPr>
          <p:nvPr/>
        </p:nvSpPr>
        <p:spPr bwMode="auto">
          <a:xfrm>
            <a:off x="2414588" y="2635250"/>
            <a:ext cx="649287" cy="1100138"/>
          </a:xfrm>
          <a:custGeom>
            <a:avLst/>
            <a:gdLst>
              <a:gd name="T0" fmla="*/ 0 w 21600"/>
              <a:gd name="T1" fmla="*/ 0 h 36602"/>
              <a:gd name="T2" fmla="*/ 2147483647 w 21600"/>
              <a:gd name="T3" fmla="*/ 2147483647 h 36602"/>
              <a:gd name="T4" fmla="*/ 0 w 21600"/>
              <a:gd name="T5" fmla="*/ 2147483647 h 36602"/>
              <a:gd name="T6" fmla="*/ 0 60000 65536"/>
              <a:gd name="T7" fmla="*/ 0 60000 65536"/>
              <a:gd name="T8" fmla="*/ 0 60000 65536"/>
              <a:gd name="T9" fmla="*/ 0 w 21600"/>
              <a:gd name="T10" fmla="*/ 0 h 36602"/>
              <a:gd name="T11" fmla="*/ 21600 w 21600"/>
              <a:gd name="T12" fmla="*/ 36602 h 36602"/>
            </a:gdLst>
            <a:ahLst/>
            <a:cxnLst>
              <a:cxn ang="T6">
                <a:pos x="T0" y="T1"/>
              </a:cxn>
              <a:cxn ang="T7">
                <a:pos x="T2" y="T3"/>
              </a:cxn>
              <a:cxn ang="T8">
                <a:pos x="T4" y="T5"/>
              </a:cxn>
            </a:cxnLst>
            <a:rect l="T9" t="T10" r="T11" b="T12"/>
            <a:pathLst>
              <a:path w="21600" h="36602" fill="none" extrusionOk="0">
                <a:moveTo>
                  <a:pt x="-1" y="0"/>
                </a:moveTo>
                <a:cubicBezTo>
                  <a:pt x="11929" y="0"/>
                  <a:pt x="21600" y="9670"/>
                  <a:pt x="21600" y="21600"/>
                </a:cubicBezTo>
                <a:cubicBezTo>
                  <a:pt x="21600" y="27196"/>
                  <a:pt x="19427" y="32575"/>
                  <a:pt x="15540" y="36602"/>
                </a:cubicBezTo>
              </a:path>
              <a:path w="21600" h="36602" stroke="0" extrusionOk="0">
                <a:moveTo>
                  <a:pt x="-1" y="0"/>
                </a:moveTo>
                <a:cubicBezTo>
                  <a:pt x="11929" y="0"/>
                  <a:pt x="21600" y="9670"/>
                  <a:pt x="21600" y="21600"/>
                </a:cubicBezTo>
                <a:cubicBezTo>
                  <a:pt x="21600" y="27196"/>
                  <a:pt x="19427" y="32575"/>
                  <a:pt x="15540" y="36602"/>
                </a:cubicBezTo>
                <a:lnTo>
                  <a:pt x="0" y="21600"/>
                </a:lnTo>
                <a:close/>
              </a:path>
            </a:pathLst>
          </a:custGeom>
          <a:solidFill>
            <a:srgbClr val="808080"/>
          </a:solidFill>
          <a:ln w="9525">
            <a:solidFill>
              <a:schemeClr val="tx1"/>
            </a:solidFill>
            <a:round/>
            <a:headEnd/>
            <a:tailEnd/>
          </a:ln>
        </p:spPr>
        <p:txBody>
          <a:bodyPr wrap="none" anchor="ctr"/>
          <a:lstStyle/>
          <a:p>
            <a:endParaRPr lang="zh-CN" altLang="en-US"/>
          </a:p>
        </p:txBody>
      </p:sp>
      <p:sp>
        <p:nvSpPr>
          <p:cNvPr id="46087" name="Arc 5"/>
          <p:cNvSpPr>
            <a:spLocks/>
          </p:cNvSpPr>
          <p:nvPr/>
        </p:nvSpPr>
        <p:spPr bwMode="auto">
          <a:xfrm>
            <a:off x="2414588" y="2635250"/>
            <a:ext cx="457200" cy="649288"/>
          </a:xfrm>
          <a:custGeom>
            <a:avLst/>
            <a:gdLst>
              <a:gd name="T0" fmla="*/ 0 w 15221"/>
              <a:gd name="T1" fmla="*/ 0 h 21600"/>
              <a:gd name="T2" fmla="*/ 2147483647 w 15221"/>
              <a:gd name="T3" fmla="*/ 2147483647 h 21600"/>
              <a:gd name="T4" fmla="*/ 0 w 15221"/>
              <a:gd name="T5" fmla="*/ 2147483647 h 21600"/>
              <a:gd name="T6" fmla="*/ 0 60000 65536"/>
              <a:gd name="T7" fmla="*/ 0 60000 65536"/>
              <a:gd name="T8" fmla="*/ 0 60000 65536"/>
              <a:gd name="T9" fmla="*/ 0 w 15221"/>
              <a:gd name="T10" fmla="*/ 0 h 21600"/>
              <a:gd name="T11" fmla="*/ 15221 w 15221"/>
              <a:gd name="T12" fmla="*/ 21600 h 21600"/>
            </a:gdLst>
            <a:ahLst/>
            <a:cxnLst>
              <a:cxn ang="T6">
                <a:pos x="T0" y="T1"/>
              </a:cxn>
              <a:cxn ang="T7">
                <a:pos x="T2" y="T3"/>
              </a:cxn>
              <a:cxn ang="T8">
                <a:pos x="T4" y="T5"/>
              </a:cxn>
            </a:cxnLst>
            <a:rect l="T9" t="T10" r="T11" b="T12"/>
            <a:pathLst>
              <a:path w="15221" h="21600" fill="none" extrusionOk="0">
                <a:moveTo>
                  <a:pt x="-1" y="0"/>
                </a:moveTo>
                <a:cubicBezTo>
                  <a:pt x="5702" y="0"/>
                  <a:pt x="11174" y="2255"/>
                  <a:pt x="15220" y="6274"/>
                </a:cubicBezTo>
              </a:path>
              <a:path w="15221" h="21600" stroke="0" extrusionOk="0">
                <a:moveTo>
                  <a:pt x="-1" y="0"/>
                </a:moveTo>
                <a:cubicBezTo>
                  <a:pt x="5702" y="0"/>
                  <a:pt x="11174" y="2255"/>
                  <a:pt x="15220" y="6274"/>
                </a:cubicBezTo>
                <a:lnTo>
                  <a:pt x="0" y="21600"/>
                </a:lnTo>
                <a:close/>
              </a:path>
            </a:pathLst>
          </a:custGeom>
          <a:solidFill>
            <a:srgbClr val="00FF00"/>
          </a:solidFill>
          <a:ln w="9525">
            <a:solidFill>
              <a:schemeClr val="tx1"/>
            </a:solidFill>
            <a:round/>
            <a:headEnd/>
            <a:tailEnd/>
          </a:ln>
        </p:spPr>
        <p:txBody>
          <a:bodyPr wrap="none" anchor="ctr"/>
          <a:lstStyle/>
          <a:p>
            <a:endParaRPr lang="zh-CN" altLang="en-US"/>
          </a:p>
        </p:txBody>
      </p:sp>
      <p:sp>
        <p:nvSpPr>
          <p:cNvPr id="46088" name="Arc 6"/>
          <p:cNvSpPr>
            <a:spLocks/>
          </p:cNvSpPr>
          <p:nvPr/>
        </p:nvSpPr>
        <p:spPr bwMode="auto">
          <a:xfrm>
            <a:off x="901700" y="2635250"/>
            <a:ext cx="649288" cy="1100138"/>
          </a:xfrm>
          <a:custGeom>
            <a:avLst/>
            <a:gdLst>
              <a:gd name="T0" fmla="*/ 0 w 21600"/>
              <a:gd name="T1" fmla="*/ 0 h 36602"/>
              <a:gd name="T2" fmla="*/ 2147483647 w 21600"/>
              <a:gd name="T3" fmla="*/ 2147483647 h 36602"/>
              <a:gd name="T4" fmla="*/ 0 w 21600"/>
              <a:gd name="T5" fmla="*/ 2147483647 h 36602"/>
              <a:gd name="T6" fmla="*/ 0 60000 65536"/>
              <a:gd name="T7" fmla="*/ 0 60000 65536"/>
              <a:gd name="T8" fmla="*/ 0 60000 65536"/>
              <a:gd name="T9" fmla="*/ 0 w 21600"/>
              <a:gd name="T10" fmla="*/ 0 h 36602"/>
              <a:gd name="T11" fmla="*/ 21600 w 21600"/>
              <a:gd name="T12" fmla="*/ 36602 h 36602"/>
            </a:gdLst>
            <a:ahLst/>
            <a:cxnLst>
              <a:cxn ang="T6">
                <a:pos x="T0" y="T1"/>
              </a:cxn>
              <a:cxn ang="T7">
                <a:pos x="T2" y="T3"/>
              </a:cxn>
              <a:cxn ang="T8">
                <a:pos x="T4" y="T5"/>
              </a:cxn>
            </a:cxnLst>
            <a:rect l="T9" t="T10" r="T11" b="T12"/>
            <a:pathLst>
              <a:path w="21600" h="36602" fill="none" extrusionOk="0">
                <a:moveTo>
                  <a:pt x="-1" y="0"/>
                </a:moveTo>
                <a:cubicBezTo>
                  <a:pt x="11929" y="0"/>
                  <a:pt x="21600" y="9670"/>
                  <a:pt x="21600" y="21600"/>
                </a:cubicBezTo>
                <a:cubicBezTo>
                  <a:pt x="21600" y="27196"/>
                  <a:pt x="19427" y="32575"/>
                  <a:pt x="15540" y="36602"/>
                </a:cubicBezTo>
              </a:path>
              <a:path w="21600" h="36602" stroke="0" extrusionOk="0">
                <a:moveTo>
                  <a:pt x="-1" y="0"/>
                </a:moveTo>
                <a:cubicBezTo>
                  <a:pt x="11929" y="0"/>
                  <a:pt x="21600" y="9670"/>
                  <a:pt x="21600" y="21600"/>
                </a:cubicBezTo>
                <a:cubicBezTo>
                  <a:pt x="21600" y="27196"/>
                  <a:pt x="19427" y="32575"/>
                  <a:pt x="15540" y="36602"/>
                </a:cubicBezTo>
                <a:lnTo>
                  <a:pt x="0" y="21600"/>
                </a:lnTo>
                <a:close/>
              </a:path>
            </a:pathLst>
          </a:custGeom>
          <a:solidFill>
            <a:srgbClr val="808080"/>
          </a:solidFill>
          <a:ln w="9525">
            <a:solidFill>
              <a:schemeClr val="tx1"/>
            </a:solidFill>
            <a:round/>
            <a:headEnd/>
            <a:tailEnd/>
          </a:ln>
        </p:spPr>
        <p:txBody>
          <a:bodyPr wrap="none" anchor="ctr"/>
          <a:lstStyle/>
          <a:p>
            <a:endParaRPr lang="zh-CN" altLang="en-US"/>
          </a:p>
        </p:txBody>
      </p:sp>
      <p:sp>
        <p:nvSpPr>
          <p:cNvPr id="46089" name="Rectangle 7"/>
          <p:cNvSpPr>
            <a:spLocks noGrp="1" noChangeArrowheads="1"/>
          </p:cNvSpPr>
          <p:nvPr>
            <p:ph type="title"/>
          </p:nvPr>
        </p:nvSpPr>
        <p:spPr>
          <a:xfrm>
            <a:off x="1116013" y="0"/>
            <a:ext cx="7772400" cy="908050"/>
          </a:xfrm>
        </p:spPr>
        <p:txBody>
          <a:bodyPr/>
          <a:lstStyle/>
          <a:p>
            <a:pPr eaLnBrk="1" hangingPunct="1"/>
            <a:r>
              <a:rPr lang="zh-CN" altLang="en-US" sz="4800"/>
              <a:t>滑动窗口示意图</a:t>
            </a:r>
          </a:p>
        </p:txBody>
      </p:sp>
      <p:sp>
        <p:nvSpPr>
          <p:cNvPr id="46090" name="Line 8"/>
          <p:cNvSpPr>
            <a:spLocks noChangeShapeType="1"/>
          </p:cNvSpPr>
          <p:nvPr/>
        </p:nvSpPr>
        <p:spPr bwMode="auto">
          <a:xfrm>
            <a:off x="252413" y="3281363"/>
            <a:ext cx="12969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091" name="Line 9"/>
          <p:cNvSpPr>
            <a:spLocks noChangeShapeType="1"/>
          </p:cNvSpPr>
          <p:nvPr/>
        </p:nvSpPr>
        <p:spPr bwMode="auto">
          <a:xfrm rot="8100000">
            <a:off x="904875" y="2641600"/>
            <a:ext cx="1588" cy="1284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092" name="Arc 10"/>
          <p:cNvSpPr>
            <a:spLocks/>
          </p:cNvSpPr>
          <p:nvPr/>
        </p:nvSpPr>
        <p:spPr bwMode="auto">
          <a:xfrm>
            <a:off x="900113" y="2855913"/>
            <a:ext cx="9525" cy="431800"/>
          </a:xfrm>
          <a:custGeom>
            <a:avLst/>
            <a:gdLst>
              <a:gd name="T0" fmla="*/ 0 w 474"/>
              <a:gd name="T1" fmla="*/ 2147483647 h 21599"/>
              <a:gd name="T2" fmla="*/ 2147483647 w 474"/>
              <a:gd name="T3" fmla="*/ 0 h 21599"/>
              <a:gd name="T4" fmla="*/ 2147483647 w 474"/>
              <a:gd name="T5" fmla="*/ 2147483647 h 21599"/>
              <a:gd name="T6" fmla="*/ 0 60000 65536"/>
              <a:gd name="T7" fmla="*/ 0 60000 65536"/>
              <a:gd name="T8" fmla="*/ 0 60000 65536"/>
              <a:gd name="T9" fmla="*/ 0 w 474"/>
              <a:gd name="T10" fmla="*/ 0 h 21599"/>
              <a:gd name="T11" fmla="*/ 474 w 474"/>
              <a:gd name="T12" fmla="*/ 21599 h 21599"/>
            </a:gdLst>
            <a:ahLst/>
            <a:cxnLst>
              <a:cxn ang="T6">
                <a:pos x="T0" y="T1"/>
              </a:cxn>
              <a:cxn ang="T7">
                <a:pos x="T2" y="T3"/>
              </a:cxn>
              <a:cxn ang="T8">
                <a:pos x="T4" y="T5"/>
              </a:cxn>
            </a:cxnLst>
            <a:rect l="T9" t="T10" r="T11" b="T12"/>
            <a:pathLst>
              <a:path w="474" h="21599" fill="none" extrusionOk="0">
                <a:moveTo>
                  <a:pt x="0" y="4"/>
                </a:moveTo>
                <a:cubicBezTo>
                  <a:pt x="77" y="2"/>
                  <a:pt x="154" y="1"/>
                  <a:pt x="232" y="0"/>
                </a:cubicBezTo>
              </a:path>
              <a:path w="474" h="21599" stroke="0" extrusionOk="0">
                <a:moveTo>
                  <a:pt x="0" y="4"/>
                </a:moveTo>
                <a:cubicBezTo>
                  <a:pt x="77" y="2"/>
                  <a:pt x="154" y="1"/>
                  <a:pt x="232" y="0"/>
                </a:cubicBezTo>
                <a:lnTo>
                  <a:pt x="474" y="21599"/>
                </a:lnTo>
                <a:close/>
              </a:path>
            </a:pathLst>
          </a:custGeom>
          <a:solidFill>
            <a:srgbClr val="FF0000"/>
          </a:solidFill>
          <a:ln w="9525">
            <a:solidFill>
              <a:schemeClr val="tx1"/>
            </a:solidFill>
            <a:round/>
            <a:headEnd/>
            <a:tailEnd/>
          </a:ln>
        </p:spPr>
        <p:txBody>
          <a:bodyPr wrap="none" anchor="ctr"/>
          <a:lstStyle/>
          <a:p>
            <a:endParaRPr lang="zh-CN" altLang="en-US"/>
          </a:p>
        </p:txBody>
      </p:sp>
      <p:sp>
        <p:nvSpPr>
          <p:cNvPr id="46093" name="Line 11"/>
          <p:cNvSpPr>
            <a:spLocks noChangeShapeType="1"/>
          </p:cNvSpPr>
          <p:nvPr/>
        </p:nvSpPr>
        <p:spPr bwMode="auto">
          <a:xfrm>
            <a:off x="901700" y="2633663"/>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094" name="Line 12"/>
          <p:cNvSpPr>
            <a:spLocks noChangeShapeType="1"/>
          </p:cNvSpPr>
          <p:nvPr/>
        </p:nvSpPr>
        <p:spPr bwMode="auto">
          <a:xfrm rot="-8100000">
            <a:off x="894557" y="2634456"/>
            <a:ext cx="1588" cy="1285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095" name="Text Box 13"/>
          <p:cNvSpPr txBox="1">
            <a:spLocks noChangeArrowheads="1"/>
          </p:cNvSpPr>
          <p:nvPr/>
        </p:nvSpPr>
        <p:spPr bwMode="auto">
          <a:xfrm>
            <a:off x="1117600" y="2489200"/>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0</a:t>
            </a:r>
          </a:p>
        </p:txBody>
      </p:sp>
      <p:sp>
        <p:nvSpPr>
          <p:cNvPr id="46096" name="Text Box 14"/>
          <p:cNvSpPr txBox="1">
            <a:spLocks noChangeArrowheads="1"/>
          </p:cNvSpPr>
          <p:nvPr/>
        </p:nvSpPr>
        <p:spPr bwMode="auto">
          <a:xfrm>
            <a:off x="1477963" y="2849563"/>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1</a:t>
            </a:r>
          </a:p>
        </p:txBody>
      </p:sp>
      <p:sp>
        <p:nvSpPr>
          <p:cNvPr id="46097" name="Text Box 15"/>
          <p:cNvSpPr txBox="1">
            <a:spLocks noChangeArrowheads="1"/>
          </p:cNvSpPr>
          <p:nvPr/>
        </p:nvSpPr>
        <p:spPr bwMode="auto">
          <a:xfrm>
            <a:off x="1477963" y="3497263"/>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2</a:t>
            </a:r>
          </a:p>
        </p:txBody>
      </p:sp>
      <p:sp>
        <p:nvSpPr>
          <p:cNvPr id="46098" name="Text Box 16"/>
          <p:cNvSpPr txBox="1">
            <a:spLocks noChangeArrowheads="1"/>
          </p:cNvSpPr>
          <p:nvPr/>
        </p:nvSpPr>
        <p:spPr bwMode="auto">
          <a:xfrm>
            <a:off x="1117600" y="3857625"/>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3</a:t>
            </a:r>
          </a:p>
        </p:txBody>
      </p:sp>
      <p:sp>
        <p:nvSpPr>
          <p:cNvPr id="46099" name="Text Box 17"/>
          <p:cNvSpPr txBox="1">
            <a:spLocks noChangeArrowheads="1"/>
          </p:cNvSpPr>
          <p:nvPr/>
        </p:nvSpPr>
        <p:spPr bwMode="auto">
          <a:xfrm>
            <a:off x="541338" y="3857625"/>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4</a:t>
            </a:r>
          </a:p>
        </p:txBody>
      </p:sp>
      <p:sp>
        <p:nvSpPr>
          <p:cNvPr id="46100" name="Text Box 18"/>
          <p:cNvSpPr txBox="1">
            <a:spLocks noChangeArrowheads="1"/>
          </p:cNvSpPr>
          <p:nvPr/>
        </p:nvSpPr>
        <p:spPr bwMode="auto">
          <a:xfrm>
            <a:off x="180975" y="3497263"/>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5</a:t>
            </a:r>
          </a:p>
        </p:txBody>
      </p:sp>
      <p:sp>
        <p:nvSpPr>
          <p:cNvPr id="46101" name="Text Box 19"/>
          <p:cNvSpPr txBox="1">
            <a:spLocks noChangeArrowheads="1"/>
          </p:cNvSpPr>
          <p:nvPr/>
        </p:nvSpPr>
        <p:spPr bwMode="auto">
          <a:xfrm>
            <a:off x="180975" y="2849563"/>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6</a:t>
            </a:r>
          </a:p>
        </p:txBody>
      </p:sp>
      <p:sp>
        <p:nvSpPr>
          <p:cNvPr id="46102" name="Text Box 20"/>
          <p:cNvSpPr txBox="1">
            <a:spLocks noChangeArrowheads="1"/>
          </p:cNvSpPr>
          <p:nvPr/>
        </p:nvSpPr>
        <p:spPr bwMode="auto">
          <a:xfrm>
            <a:off x="541338" y="2489200"/>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7</a:t>
            </a:r>
          </a:p>
        </p:txBody>
      </p:sp>
      <p:sp>
        <p:nvSpPr>
          <p:cNvPr id="46103" name="Arc 21"/>
          <p:cNvSpPr>
            <a:spLocks/>
          </p:cNvSpPr>
          <p:nvPr/>
        </p:nvSpPr>
        <p:spPr bwMode="auto">
          <a:xfrm>
            <a:off x="254000" y="2635250"/>
            <a:ext cx="1298575" cy="129857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path>
              <a:path w="43200" h="43200" stroke="0"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6104" name="Line 22"/>
          <p:cNvSpPr>
            <a:spLocks noChangeShapeType="1"/>
          </p:cNvSpPr>
          <p:nvPr/>
        </p:nvSpPr>
        <p:spPr bwMode="auto">
          <a:xfrm>
            <a:off x="1765300" y="3281363"/>
            <a:ext cx="12969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105" name="Line 23"/>
          <p:cNvSpPr>
            <a:spLocks noChangeShapeType="1"/>
          </p:cNvSpPr>
          <p:nvPr/>
        </p:nvSpPr>
        <p:spPr bwMode="auto">
          <a:xfrm rot="8100000">
            <a:off x="2417763" y="2641600"/>
            <a:ext cx="1587" cy="1284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106" name="Arc 24"/>
          <p:cNvSpPr>
            <a:spLocks/>
          </p:cNvSpPr>
          <p:nvPr/>
        </p:nvSpPr>
        <p:spPr bwMode="auto">
          <a:xfrm>
            <a:off x="2413000" y="2855913"/>
            <a:ext cx="9525" cy="431800"/>
          </a:xfrm>
          <a:custGeom>
            <a:avLst/>
            <a:gdLst>
              <a:gd name="T0" fmla="*/ 0 w 474"/>
              <a:gd name="T1" fmla="*/ 2147483647 h 21599"/>
              <a:gd name="T2" fmla="*/ 2147483647 w 474"/>
              <a:gd name="T3" fmla="*/ 0 h 21599"/>
              <a:gd name="T4" fmla="*/ 2147483647 w 474"/>
              <a:gd name="T5" fmla="*/ 2147483647 h 21599"/>
              <a:gd name="T6" fmla="*/ 0 60000 65536"/>
              <a:gd name="T7" fmla="*/ 0 60000 65536"/>
              <a:gd name="T8" fmla="*/ 0 60000 65536"/>
              <a:gd name="T9" fmla="*/ 0 w 474"/>
              <a:gd name="T10" fmla="*/ 0 h 21599"/>
              <a:gd name="T11" fmla="*/ 474 w 474"/>
              <a:gd name="T12" fmla="*/ 21599 h 21599"/>
            </a:gdLst>
            <a:ahLst/>
            <a:cxnLst>
              <a:cxn ang="T6">
                <a:pos x="T0" y="T1"/>
              </a:cxn>
              <a:cxn ang="T7">
                <a:pos x="T2" y="T3"/>
              </a:cxn>
              <a:cxn ang="T8">
                <a:pos x="T4" y="T5"/>
              </a:cxn>
            </a:cxnLst>
            <a:rect l="T9" t="T10" r="T11" b="T12"/>
            <a:pathLst>
              <a:path w="474" h="21599" fill="none" extrusionOk="0">
                <a:moveTo>
                  <a:pt x="0" y="4"/>
                </a:moveTo>
                <a:cubicBezTo>
                  <a:pt x="77" y="2"/>
                  <a:pt x="154" y="1"/>
                  <a:pt x="232" y="0"/>
                </a:cubicBezTo>
              </a:path>
              <a:path w="474" h="21599" stroke="0" extrusionOk="0">
                <a:moveTo>
                  <a:pt x="0" y="4"/>
                </a:moveTo>
                <a:cubicBezTo>
                  <a:pt x="77" y="2"/>
                  <a:pt x="154" y="1"/>
                  <a:pt x="232" y="0"/>
                </a:cubicBezTo>
                <a:lnTo>
                  <a:pt x="474" y="21599"/>
                </a:lnTo>
                <a:close/>
              </a:path>
            </a:pathLst>
          </a:custGeom>
          <a:solidFill>
            <a:srgbClr val="FF0000"/>
          </a:solidFill>
          <a:ln w="9525">
            <a:solidFill>
              <a:schemeClr val="tx1"/>
            </a:solidFill>
            <a:round/>
            <a:headEnd/>
            <a:tailEnd/>
          </a:ln>
        </p:spPr>
        <p:txBody>
          <a:bodyPr wrap="none" anchor="ctr"/>
          <a:lstStyle/>
          <a:p>
            <a:endParaRPr lang="zh-CN" altLang="en-US"/>
          </a:p>
        </p:txBody>
      </p:sp>
      <p:sp>
        <p:nvSpPr>
          <p:cNvPr id="46107" name="Line 25"/>
          <p:cNvSpPr>
            <a:spLocks noChangeShapeType="1"/>
          </p:cNvSpPr>
          <p:nvPr/>
        </p:nvSpPr>
        <p:spPr bwMode="auto">
          <a:xfrm>
            <a:off x="2414588" y="2633663"/>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108" name="Text Box 26"/>
          <p:cNvSpPr txBox="1">
            <a:spLocks noChangeArrowheads="1"/>
          </p:cNvSpPr>
          <p:nvPr/>
        </p:nvSpPr>
        <p:spPr bwMode="auto">
          <a:xfrm>
            <a:off x="2630488" y="2489200"/>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0</a:t>
            </a:r>
          </a:p>
        </p:txBody>
      </p:sp>
      <p:sp>
        <p:nvSpPr>
          <p:cNvPr id="46109" name="Text Box 27"/>
          <p:cNvSpPr txBox="1">
            <a:spLocks noChangeArrowheads="1"/>
          </p:cNvSpPr>
          <p:nvPr/>
        </p:nvSpPr>
        <p:spPr bwMode="auto">
          <a:xfrm>
            <a:off x="2990850" y="2849563"/>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1</a:t>
            </a:r>
          </a:p>
        </p:txBody>
      </p:sp>
      <p:sp>
        <p:nvSpPr>
          <p:cNvPr id="46110" name="Text Box 28"/>
          <p:cNvSpPr txBox="1">
            <a:spLocks noChangeArrowheads="1"/>
          </p:cNvSpPr>
          <p:nvPr/>
        </p:nvSpPr>
        <p:spPr bwMode="auto">
          <a:xfrm>
            <a:off x="2990850" y="3497263"/>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2</a:t>
            </a:r>
          </a:p>
        </p:txBody>
      </p:sp>
      <p:sp>
        <p:nvSpPr>
          <p:cNvPr id="46111" name="Text Box 29"/>
          <p:cNvSpPr txBox="1">
            <a:spLocks noChangeArrowheads="1"/>
          </p:cNvSpPr>
          <p:nvPr/>
        </p:nvSpPr>
        <p:spPr bwMode="auto">
          <a:xfrm>
            <a:off x="2630488" y="3857625"/>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3</a:t>
            </a:r>
          </a:p>
        </p:txBody>
      </p:sp>
      <p:sp>
        <p:nvSpPr>
          <p:cNvPr id="46112" name="Text Box 30"/>
          <p:cNvSpPr txBox="1">
            <a:spLocks noChangeArrowheads="1"/>
          </p:cNvSpPr>
          <p:nvPr/>
        </p:nvSpPr>
        <p:spPr bwMode="auto">
          <a:xfrm>
            <a:off x="2054225" y="3857625"/>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4</a:t>
            </a:r>
          </a:p>
        </p:txBody>
      </p:sp>
      <p:sp>
        <p:nvSpPr>
          <p:cNvPr id="46113" name="Text Box 31"/>
          <p:cNvSpPr txBox="1">
            <a:spLocks noChangeArrowheads="1"/>
          </p:cNvSpPr>
          <p:nvPr/>
        </p:nvSpPr>
        <p:spPr bwMode="auto">
          <a:xfrm>
            <a:off x="1693863" y="3497263"/>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5</a:t>
            </a:r>
          </a:p>
        </p:txBody>
      </p:sp>
      <p:sp>
        <p:nvSpPr>
          <p:cNvPr id="46114" name="Text Box 32"/>
          <p:cNvSpPr txBox="1">
            <a:spLocks noChangeArrowheads="1"/>
          </p:cNvSpPr>
          <p:nvPr/>
        </p:nvSpPr>
        <p:spPr bwMode="auto">
          <a:xfrm>
            <a:off x="1693863" y="2849563"/>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6</a:t>
            </a:r>
          </a:p>
        </p:txBody>
      </p:sp>
      <p:sp>
        <p:nvSpPr>
          <p:cNvPr id="46115" name="Text Box 33"/>
          <p:cNvSpPr txBox="1">
            <a:spLocks noChangeArrowheads="1"/>
          </p:cNvSpPr>
          <p:nvPr/>
        </p:nvSpPr>
        <p:spPr bwMode="auto">
          <a:xfrm>
            <a:off x="2054225" y="2489200"/>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7</a:t>
            </a:r>
          </a:p>
        </p:txBody>
      </p:sp>
      <p:sp>
        <p:nvSpPr>
          <p:cNvPr id="46116" name="Arc 34"/>
          <p:cNvSpPr>
            <a:spLocks/>
          </p:cNvSpPr>
          <p:nvPr/>
        </p:nvSpPr>
        <p:spPr bwMode="auto">
          <a:xfrm>
            <a:off x="1766888" y="2635250"/>
            <a:ext cx="1298575" cy="129857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path>
              <a:path w="43200" h="43200" stroke="0"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6117" name="Line 35"/>
          <p:cNvSpPr>
            <a:spLocks noChangeShapeType="1"/>
          </p:cNvSpPr>
          <p:nvPr/>
        </p:nvSpPr>
        <p:spPr bwMode="auto">
          <a:xfrm>
            <a:off x="3276600" y="3281363"/>
            <a:ext cx="12969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118" name="Line 36"/>
          <p:cNvSpPr>
            <a:spLocks noChangeShapeType="1"/>
          </p:cNvSpPr>
          <p:nvPr/>
        </p:nvSpPr>
        <p:spPr bwMode="auto">
          <a:xfrm rot="8100000">
            <a:off x="3929063" y="2641600"/>
            <a:ext cx="1587" cy="1284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119" name="Arc 37"/>
          <p:cNvSpPr>
            <a:spLocks/>
          </p:cNvSpPr>
          <p:nvPr/>
        </p:nvSpPr>
        <p:spPr bwMode="auto">
          <a:xfrm>
            <a:off x="3924300" y="2855913"/>
            <a:ext cx="9525" cy="431800"/>
          </a:xfrm>
          <a:custGeom>
            <a:avLst/>
            <a:gdLst>
              <a:gd name="T0" fmla="*/ 0 w 474"/>
              <a:gd name="T1" fmla="*/ 2147483647 h 21599"/>
              <a:gd name="T2" fmla="*/ 2147483647 w 474"/>
              <a:gd name="T3" fmla="*/ 0 h 21599"/>
              <a:gd name="T4" fmla="*/ 2147483647 w 474"/>
              <a:gd name="T5" fmla="*/ 2147483647 h 21599"/>
              <a:gd name="T6" fmla="*/ 0 60000 65536"/>
              <a:gd name="T7" fmla="*/ 0 60000 65536"/>
              <a:gd name="T8" fmla="*/ 0 60000 65536"/>
              <a:gd name="T9" fmla="*/ 0 w 474"/>
              <a:gd name="T10" fmla="*/ 0 h 21599"/>
              <a:gd name="T11" fmla="*/ 474 w 474"/>
              <a:gd name="T12" fmla="*/ 21599 h 21599"/>
            </a:gdLst>
            <a:ahLst/>
            <a:cxnLst>
              <a:cxn ang="T6">
                <a:pos x="T0" y="T1"/>
              </a:cxn>
              <a:cxn ang="T7">
                <a:pos x="T2" y="T3"/>
              </a:cxn>
              <a:cxn ang="T8">
                <a:pos x="T4" y="T5"/>
              </a:cxn>
            </a:cxnLst>
            <a:rect l="T9" t="T10" r="T11" b="T12"/>
            <a:pathLst>
              <a:path w="474" h="21599" fill="none" extrusionOk="0">
                <a:moveTo>
                  <a:pt x="0" y="4"/>
                </a:moveTo>
                <a:cubicBezTo>
                  <a:pt x="77" y="2"/>
                  <a:pt x="154" y="1"/>
                  <a:pt x="232" y="0"/>
                </a:cubicBezTo>
              </a:path>
              <a:path w="474" h="21599" stroke="0" extrusionOk="0">
                <a:moveTo>
                  <a:pt x="0" y="4"/>
                </a:moveTo>
                <a:cubicBezTo>
                  <a:pt x="77" y="2"/>
                  <a:pt x="154" y="1"/>
                  <a:pt x="232" y="0"/>
                </a:cubicBezTo>
                <a:lnTo>
                  <a:pt x="474" y="21599"/>
                </a:lnTo>
                <a:close/>
              </a:path>
            </a:pathLst>
          </a:custGeom>
          <a:solidFill>
            <a:srgbClr val="FF0000"/>
          </a:solidFill>
          <a:ln w="9525">
            <a:solidFill>
              <a:schemeClr val="tx1"/>
            </a:solidFill>
            <a:round/>
            <a:headEnd/>
            <a:tailEnd/>
          </a:ln>
        </p:spPr>
        <p:txBody>
          <a:bodyPr wrap="none" anchor="ctr"/>
          <a:lstStyle/>
          <a:p>
            <a:endParaRPr lang="zh-CN" altLang="en-US"/>
          </a:p>
        </p:txBody>
      </p:sp>
      <p:sp>
        <p:nvSpPr>
          <p:cNvPr id="46120" name="Line 38"/>
          <p:cNvSpPr>
            <a:spLocks noChangeShapeType="1"/>
          </p:cNvSpPr>
          <p:nvPr/>
        </p:nvSpPr>
        <p:spPr bwMode="auto">
          <a:xfrm>
            <a:off x="3925888" y="2633663"/>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121" name="Line 39"/>
          <p:cNvSpPr>
            <a:spLocks noChangeShapeType="1"/>
          </p:cNvSpPr>
          <p:nvPr/>
        </p:nvSpPr>
        <p:spPr bwMode="auto">
          <a:xfrm rot="-8100000">
            <a:off x="3918744" y="2634456"/>
            <a:ext cx="1588" cy="1285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122" name="Text Box 40"/>
          <p:cNvSpPr txBox="1">
            <a:spLocks noChangeArrowheads="1"/>
          </p:cNvSpPr>
          <p:nvPr/>
        </p:nvSpPr>
        <p:spPr bwMode="auto">
          <a:xfrm>
            <a:off x="4141788" y="2489200"/>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0</a:t>
            </a:r>
          </a:p>
        </p:txBody>
      </p:sp>
      <p:sp>
        <p:nvSpPr>
          <p:cNvPr id="46123" name="Text Box 41"/>
          <p:cNvSpPr txBox="1">
            <a:spLocks noChangeArrowheads="1"/>
          </p:cNvSpPr>
          <p:nvPr/>
        </p:nvSpPr>
        <p:spPr bwMode="auto">
          <a:xfrm>
            <a:off x="4502150" y="2849563"/>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1</a:t>
            </a:r>
          </a:p>
        </p:txBody>
      </p:sp>
      <p:sp>
        <p:nvSpPr>
          <p:cNvPr id="46124" name="Text Box 42"/>
          <p:cNvSpPr txBox="1">
            <a:spLocks noChangeArrowheads="1"/>
          </p:cNvSpPr>
          <p:nvPr/>
        </p:nvSpPr>
        <p:spPr bwMode="auto">
          <a:xfrm>
            <a:off x="4502150" y="3497263"/>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2</a:t>
            </a:r>
          </a:p>
        </p:txBody>
      </p:sp>
      <p:sp>
        <p:nvSpPr>
          <p:cNvPr id="46125" name="Text Box 43"/>
          <p:cNvSpPr txBox="1">
            <a:spLocks noChangeArrowheads="1"/>
          </p:cNvSpPr>
          <p:nvPr/>
        </p:nvSpPr>
        <p:spPr bwMode="auto">
          <a:xfrm>
            <a:off x="4141788" y="3857625"/>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3</a:t>
            </a:r>
          </a:p>
        </p:txBody>
      </p:sp>
      <p:sp>
        <p:nvSpPr>
          <p:cNvPr id="46126" name="Text Box 44"/>
          <p:cNvSpPr txBox="1">
            <a:spLocks noChangeArrowheads="1"/>
          </p:cNvSpPr>
          <p:nvPr/>
        </p:nvSpPr>
        <p:spPr bwMode="auto">
          <a:xfrm>
            <a:off x="3565525" y="3857625"/>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4</a:t>
            </a:r>
          </a:p>
        </p:txBody>
      </p:sp>
      <p:sp>
        <p:nvSpPr>
          <p:cNvPr id="46127" name="Text Box 45"/>
          <p:cNvSpPr txBox="1">
            <a:spLocks noChangeArrowheads="1"/>
          </p:cNvSpPr>
          <p:nvPr/>
        </p:nvSpPr>
        <p:spPr bwMode="auto">
          <a:xfrm>
            <a:off x="3205163" y="3497263"/>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5</a:t>
            </a:r>
          </a:p>
        </p:txBody>
      </p:sp>
      <p:sp>
        <p:nvSpPr>
          <p:cNvPr id="46128" name="Text Box 46"/>
          <p:cNvSpPr txBox="1">
            <a:spLocks noChangeArrowheads="1"/>
          </p:cNvSpPr>
          <p:nvPr/>
        </p:nvSpPr>
        <p:spPr bwMode="auto">
          <a:xfrm>
            <a:off x="3205163" y="2849563"/>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6</a:t>
            </a:r>
          </a:p>
        </p:txBody>
      </p:sp>
      <p:sp>
        <p:nvSpPr>
          <p:cNvPr id="46129" name="Text Box 47"/>
          <p:cNvSpPr txBox="1">
            <a:spLocks noChangeArrowheads="1"/>
          </p:cNvSpPr>
          <p:nvPr/>
        </p:nvSpPr>
        <p:spPr bwMode="auto">
          <a:xfrm>
            <a:off x="3565525" y="2489200"/>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7</a:t>
            </a:r>
          </a:p>
        </p:txBody>
      </p:sp>
      <p:sp>
        <p:nvSpPr>
          <p:cNvPr id="46130" name="Arc 48"/>
          <p:cNvSpPr>
            <a:spLocks/>
          </p:cNvSpPr>
          <p:nvPr/>
        </p:nvSpPr>
        <p:spPr bwMode="auto">
          <a:xfrm>
            <a:off x="3278188" y="2635250"/>
            <a:ext cx="1298575" cy="129857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path>
              <a:path w="43200" h="43200" stroke="0"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6131" name="Line 49"/>
          <p:cNvSpPr>
            <a:spLocks noChangeShapeType="1"/>
          </p:cNvSpPr>
          <p:nvPr/>
        </p:nvSpPr>
        <p:spPr bwMode="auto">
          <a:xfrm rot="-8100000">
            <a:off x="2407444" y="2634456"/>
            <a:ext cx="1588" cy="1285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132" name="Arc 50"/>
          <p:cNvSpPr>
            <a:spLocks/>
          </p:cNvSpPr>
          <p:nvPr/>
        </p:nvSpPr>
        <p:spPr bwMode="auto">
          <a:xfrm>
            <a:off x="901700" y="4651375"/>
            <a:ext cx="649288" cy="1100138"/>
          </a:xfrm>
          <a:custGeom>
            <a:avLst/>
            <a:gdLst>
              <a:gd name="T0" fmla="*/ 0 w 21600"/>
              <a:gd name="T1" fmla="*/ 0 h 36602"/>
              <a:gd name="T2" fmla="*/ 2147483647 w 21600"/>
              <a:gd name="T3" fmla="*/ 2147483647 h 36602"/>
              <a:gd name="T4" fmla="*/ 0 w 21600"/>
              <a:gd name="T5" fmla="*/ 2147483647 h 36602"/>
              <a:gd name="T6" fmla="*/ 0 60000 65536"/>
              <a:gd name="T7" fmla="*/ 0 60000 65536"/>
              <a:gd name="T8" fmla="*/ 0 60000 65536"/>
              <a:gd name="T9" fmla="*/ 0 w 21600"/>
              <a:gd name="T10" fmla="*/ 0 h 36602"/>
              <a:gd name="T11" fmla="*/ 21600 w 21600"/>
              <a:gd name="T12" fmla="*/ 36602 h 36602"/>
            </a:gdLst>
            <a:ahLst/>
            <a:cxnLst>
              <a:cxn ang="T6">
                <a:pos x="T0" y="T1"/>
              </a:cxn>
              <a:cxn ang="T7">
                <a:pos x="T2" y="T3"/>
              </a:cxn>
              <a:cxn ang="T8">
                <a:pos x="T4" y="T5"/>
              </a:cxn>
            </a:cxnLst>
            <a:rect l="T9" t="T10" r="T11" b="T12"/>
            <a:pathLst>
              <a:path w="21600" h="36602" fill="none" extrusionOk="0">
                <a:moveTo>
                  <a:pt x="-1" y="0"/>
                </a:moveTo>
                <a:cubicBezTo>
                  <a:pt x="11929" y="0"/>
                  <a:pt x="21600" y="9670"/>
                  <a:pt x="21600" y="21600"/>
                </a:cubicBezTo>
                <a:cubicBezTo>
                  <a:pt x="21600" y="27196"/>
                  <a:pt x="19427" y="32575"/>
                  <a:pt x="15540" y="36602"/>
                </a:cubicBezTo>
              </a:path>
              <a:path w="21600" h="36602" stroke="0" extrusionOk="0">
                <a:moveTo>
                  <a:pt x="-1" y="0"/>
                </a:moveTo>
                <a:cubicBezTo>
                  <a:pt x="11929" y="0"/>
                  <a:pt x="21600" y="9670"/>
                  <a:pt x="21600" y="21600"/>
                </a:cubicBezTo>
                <a:cubicBezTo>
                  <a:pt x="21600" y="27196"/>
                  <a:pt x="19427" y="32575"/>
                  <a:pt x="15540" y="36602"/>
                </a:cubicBezTo>
                <a:lnTo>
                  <a:pt x="0" y="21600"/>
                </a:lnTo>
                <a:close/>
              </a:path>
            </a:pathLst>
          </a:custGeom>
          <a:solidFill>
            <a:srgbClr val="808080"/>
          </a:solidFill>
          <a:ln w="9525">
            <a:solidFill>
              <a:schemeClr val="tx1"/>
            </a:solidFill>
            <a:round/>
            <a:headEnd/>
            <a:tailEnd/>
          </a:ln>
        </p:spPr>
        <p:txBody>
          <a:bodyPr wrap="none" anchor="ctr"/>
          <a:lstStyle/>
          <a:p>
            <a:endParaRPr lang="zh-CN" altLang="en-US"/>
          </a:p>
        </p:txBody>
      </p:sp>
      <p:sp>
        <p:nvSpPr>
          <p:cNvPr id="46133" name="Line 51"/>
          <p:cNvSpPr>
            <a:spLocks noChangeShapeType="1"/>
          </p:cNvSpPr>
          <p:nvPr/>
        </p:nvSpPr>
        <p:spPr bwMode="auto">
          <a:xfrm>
            <a:off x="252413" y="5297488"/>
            <a:ext cx="12969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134" name="Line 52"/>
          <p:cNvSpPr>
            <a:spLocks noChangeShapeType="1"/>
          </p:cNvSpPr>
          <p:nvPr/>
        </p:nvSpPr>
        <p:spPr bwMode="auto">
          <a:xfrm rot="8100000">
            <a:off x="904875" y="4657725"/>
            <a:ext cx="1588" cy="1284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135" name="Arc 53"/>
          <p:cNvSpPr>
            <a:spLocks/>
          </p:cNvSpPr>
          <p:nvPr/>
        </p:nvSpPr>
        <p:spPr bwMode="auto">
          <a:xfrm>
            <a:off x="900113" y="4872038"/>
            <a:ext cx="9525" cy="431800"/>
          </a:xfrm>
          <a:custGeom>
            <a:avLst/>
            <a:gdLst>
              <a:gd name="T0" fmla="*/ 0 w 474"/>
              <a:gd name="T1" fmla="*/ 2147483647 h 21599"/>
              <a:gd name="T2" fmla="*/ 2147483647 w 474"/>
              <a:gd name="T3" fmla="*/ 0 h 21599"/>
              <a:gd name="T4" fmla="*/ 2147483647 w 474"/>
              <a:gd name="T5" fmla="*/ 2147483647 h 21599"/>
              <a:gd name="T6" fmla="*/ 0 60000 65536"/>
              <a:gd name="T7" fmla="*/ 0 60000 65536"/>
              <a:gd name="T8" fmla="*/ 0 60000 65536"/>
              <a:gd name="T9" fmla="*/ 0 w 474"/>
              <a:gd name="T10" fmla="*/ 0 h 21599"/>
              <a:gd name="T11" fmla="*/ 474 w 474"/>
              <a:gd name="T12" fmla="*/ 21599 h 21599"/>
            </a:gdLst>
            <a:ahLst/>
            <a:cxnLst>
              <a:cxn ang="T6">
                <a:pos x="T0" y="T1"/>
              </a:cxn>
              <a:cxn ang="T7">
                <a:pos x="T2" y="T3"/>
              </a:cxn>
              <a:cxn ang="T8">
                <a:pos x="T4" y="T5"/>
              </a:cxn>
            </a:cxnLst>
            <a:rect l="T9" t="T10" r="T11" b="T12"/>
            <a:pathLst>
              <a:path w="474" h="21599" fill="none" extrusionOk="0">
                <a:moveTo>
                  <a:pt x="0" y="4"/>
                </a:moveTo>
                <a:cubicBezTo>
                  <a:pt x="77" y="2"/>
                  <a:pt x="154" y="1"/>
                  <a:pt x="232" y="0"/>
                </a:cubicBezTo>
              </a:path>
              <a:path w="474" h="21599" stroke="0" extrusionOk="0">
                <a:moveTo>
                  <a:pt x="0" y="4"/>
                </a:moveTo>
                <a:cubicBezTo>
                  <a:pt x="77" y="2"/>
                  <a:pt x="154" y="1"/>
                  <a:pt x="232" y="0"/>
                </a:cubicBezTo>
                <a:lnTo>
                  <a:pt x="474" y="21599"/>
                </a:lnTo>
                <a:close/>
              </a:path>
            </a:pathLst>
          </a:custGeom>
          <a:solidFill>
            <a:srgbClr val="FF0000"/>
          </a:solidFill>
          <a:ln w="9525">
            <a:solidFill>
              <a:schemeClr val="tx1"/>
            </a:solidFill>
            <a:round/>
            <a:headEnd/>
            <a:tailEnd/>
          </a:ln>
        </p:spPr>
        <p:txBody>
          <a:bodyPr wrap="none" anchor="ctr"/>
          <a:lstStyle/>
          <a:p>
            <a:endParaRPr lang="zh-CN" altLang="en-US"/>
          </a:p>
        </p:txBody>
      </p:sp>
      <p:sp>
        <p:nvSpPr>
          <p:cNvPr id="46136" name="Line 54"/>
          <p:cNvSpPr>
            <a:spLocks noChangeShapeType="1"/>
          </p:cNvSpPr>
          <p:nvPr/>
        </p:nvSpPr>
        <p:spPr bwMode="auto">
          <a:xfrm>
            <a:off x="901700" y="4649788"/>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137" name="Line 55"/>
          <p:cNvSpPr>
            <a:spLocks noChangeShapeType="1"/>
          </p:cNvSpPr>
          <p:nvPr/>
        </p:nvSpPr>
        <p:spPr bwMode="auto">
          <a:xfrm rot="-8100000">
            <a:off x="894557" y="4650581"/>
            <a:ext cx="1588" cy="1285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138" name="Text Box 56"/>
          <p:cNvSpPr txBox="1">
            <a:spLocks noChangeArrowheads="1"/>
          </p:cNvSpPr>
          <p:nvPr/>
        </p:nvSpPr>
        <p:spPr bwMode="auto">
          <a:xfrm>
            <a:off x="1117600" y="4505325"/>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0</a:t>
            </a:r>
          </a:p>
        </p:txBody>
      </p:sp>
      <p:sp>
        <p:nvSpPr>
          <p:cNvPr id="46139" name="Text Box 57"/>
          <p:cNvSpPr txBox="1">
            <a:spLocks noChangeArrowheads="1"/>
          </p:cNvSpPr>
          <p:nvPr/>
        </p:nvSpPr>
        <p:spPr bwMode="auto">
          <a:xfrm>
            <a:off x="1477963" y="4865688"/>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1</a:t>
            </a:r>
          </a:p>
        </p:txBody>
      </p:sp>
      <p:sp>
        <p:nvSpPr>
          <p:cNvPr id="46140" name="Text Box 58"/>
          <p:cNvSpPr txBox="1">
            <a:spLocks noChangeArrowheads="1"/>
          </p:cNvSpPr>
          <p:nvPr/>
        </p:nvSpPr>
        <p:spPr bwMode="auto">
          <a:xfrm>
            <a:off x="1477963" y="5513388"/>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2</a:t>
            </a:r>
          </a:p>
        </p:txBody>
      </p:sp>
      <p:sp>
        <p:nvSpPr>
          <p:cNvPr id="46141" name="Text Box 59"/>
          <p:cNvSpPr txBox="1">
            <a:spLocks noChangeArrowheads="1"/>
          </p:cNvSpPr>
          <p:nvPr/>
        </p:nvSpPr>
        <p:spPr bwMode="auto">
          <a:xfrm>
            <a:off x="1117600" y="5873750"/>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3</a:t>
            </a:r>
          </a:p>
        </p:txBody>
      </p:sp>
      <p:sp>
        <p:nvSpPr>
          <p:cNvPr id="46142" name="Text Box 60"/>
          <p:cNvSpPr txBox="1">
            <a:spLocks noChangeArrowheads="1"/>
          </p:cNvSpPr>
          <p:nvPr/>
        </p:nvSpPr>
        <p:spPr bwMode="auto">
          <a:xfrm>
            <a:off x="541338" y="5873750"/>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4</a:t>
            </a:r>
          </a:p>
        </p:txBody>
      </p:sp>
      <p:sp>
        <p:nvSpPr>
          <p:cNvPr id="46143" name="Text Box 61"/>
          <p:cNvSpPr txBox="1">
            <a:spLocks noChangeArrowheads="1"/>
          </p:cNvSpPr>
          <p:nvPr/>
        </p:nvSpPr>
        <p:spPr bwMode="auto">
          <a:xfrm>
            <a:off x="180975" y="5513388"/>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5</a:t>
            </a:r>
          </a:p>
        </p:txBody>
      </p:sp>
      <p:sp>
        <p:nvSpPr>
          <p:cNvPr id="46144" name="Text Box 62"/>
          <p:cNvSpPr txBox="1">
            <a:spLocks noChangeArrowheads="1"/>
          </p:cNvSpPr>
          <p:nvPr/>
        </p:nvSpPr>
        <p:spPr bwMode="auto">
          <a:xfrm>
            <a:off x="180975" y="4865688"/>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6</a:t>
            </a:r>
          </a:p>
        </p:txBody>
      </p:sp>
      <p:sp>
        <p:nvSpPr>
          <p:cNvPr id="46145" name="Text Box 63"/>
          <p:cNvSpPr txBox="1">
            <a:spLocks noChangeArrowheads="1"/>
          </p:cNvSpPr>
          <p:nvPr/>
        </p:nvSpPr>
        <p:spPr bwMode="auto">
          <a:xfrm>
            <a:off x="541338" y="4505325"/>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7</a:t>
            </a:r>
          </a:p>
        </p:txBody>
      </p:sp>
      <p:sp>
        <p:nvSpPr>
          <p:cNvPr id="46146" name="Arc 64"/>
          <p:cNvSpPr>
            <a:spLocks/>
          </p:cNvSpPr>
          <p:nvPr/>
        </p:nvSpPr>
        <p:spPr bwMode="auto">
          <a:xfrm>
            <a:off x="254000" y="4651375"/>
            <a:ext cx="1298575" cy="129857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path>
              <a:path w="43200" h="43200" stroke="0"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6147" name="Arc 65"/>
          <p:cNvSpPr>
            <a:spLocks/>
          </p:cNvSpPr>
          <p:nvPr/>
        </p:nvSpPr>
        <p:spPr bwMode="auto">
          <a:xfrm>
            <a:off x="2414588" y="4651375"/>
            <a:ext cx="649287" cy="1100138"/>
          </a:xfrm>
          <a:custGeom>
            <a:avLst/>
            <a:gdLst>
              <a:gd name="T0" fmla="*/ 0 w 21600"/>
              <a:gd name="T1" fmla="*/ 0 h 36602"/>
              <a:gd name="T2" fmla="*/ 2147483647 w 21600"/>
              <a:gd name="T3" fmla="*/ 2147483647 h 36602"/>
              <a:gd name="T4" fmla="*/ 0 w 21600"/>
              <a:gd name="T5" fmla="*/ 2147483647 h 36602"/>
              <a:gd name="T6" fmla="*/ 0 60000 65536"/>
              <a:gd name="T7" fmla="*/ 0 60000 65536"/>
              <a:gd name="T8" fmla="*/ 0 60000 65536"/>
              <a:gd name="T9" fmla="*/ 0 w 21600"/>
              <a:gd name="T10" fmla="*/ 0 h 36602"/>
              <a:gd name="T11" fmla="*/ 21600 w 21600"/>
              <a:gd name="T12" fmla="*/ 36602 h 36602"/>
            </a:gdLst>
            <a:ahLst/>
            <a:cxnLst>
              <a:cxn ang="T6">
                <a:pos x="T0" y="T1"/>
              </a:cxn>
              <a:cxn ang="T7">
                <a:pos x="T2" y="T3"/>
              </a:cxn>
              <a:cxn ang="T8">
                <a:pos x="T4" y="T5"/>
              </a:cxn>
            </a:cxnLst>
            <a:rect l="T9" t="T10" r="T11" b="T12"/>
            <a:pathLst>
              <a:path w="21600" h="36602" fill="none" extrusionOk="0">
                <a:moveTo>
                  <a:pt x="-1" y="0"/>
                </a:moveTo>
                <a:cubicBezTo>
                  <a:pt x="11929" y="0"/>
                  <a:pt x="21600" y="9670"/>
                  <a:pt x="21600" y="21600"/>
                </a:cubicBezTo>
                <a:cubicBezTo>
                  <a:pt x="21600" y="27196"/>
                  <a:pt x="19427" y="32575"/>
                  <a:pt x="15540" y="36602"/>
                </a:cubicBezTo>
              </a:path>
              <a:path w="21600" h="36602" stroke="0" extrusionOk="0">
                <a:moveTo>
                  <a:pt x="-1" y="0"/>
                </a:moveTo>
                <a:cubicBezTo>
                  <a:pt x="11929" y="0"/>
                  <a:pt x="21600" y="9670"/>
                  <a:pt x="21600" y="21600"/>
                </a:cubicBezTo>
                <a:cubicBezTo>
                  <a:pt x="21600" y="27196"/>
                  <a:pt x="19427" y="32575"/>
                  <a:pt x="15540" y="36602"/>
                </a:cubicBezTo>
                <a:lnTo>
                  <a:pt x="0" y="21600"/>
                </a:lnTo>
                <a:close/>
              </a:path>
            </a:pathLst>
          </a:custGeom>
          <a:solidFill>
            <a:srgbClr val="808080"/>
          </a:solidFill>
          <a:ln w="9525">
            <a:solidFill>
              <a:schemeClr val="tx1"/>
            </a:solidFill>
            <a:round/>
            <a:headEnd/>
            <a:tailEnd/>
          </a:ln>
        </p:spPr>
        <p:txBody>
          <a:bodyPr wrap="none" anchor="ctr"/>
          <a:lstStyle/>
          <a:p>
            <a:endParaRPr lang="zh-CN" altLang="en-US"/>
          </a:p>
        </p:txBody>
      </p:sp>
      <p:sp>
        <p:nvSpPr>
          <p:cNvPr id="46148" name="Line 66"/>
          <p:cNvSpPr>
            <a:spLocks noChangeShapeType="1"/>
          </p:cNvSpPr>
          <p:nvPr/>
        </p:nvSpPr>
        <p:spPr bwMode="auto">
          <a:xfrm>
            <a:off x="1765300" y="5297488"/>
            <a:ext cx="12969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149" name="Line 67"/>
          <p:cNvSpPr>
            <a:spLocks noChangeShapeType="1"/>
          </p:cNvSpPr>
          <p:nvPr/>
        </p:nvSpPr>
        <p:spPr bwMode="auto">
          <a:xfrm rot="8100000">
            <a:off x="2417763" y="4657725"/>
            <a:ext cx="1587" cy="1284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150" name="Arc 68"/>
          <p:cNvSpPr>
            <a:spLocks/>
          </p:cNvSpPr>
          <p:nvPr/>
        </p:nvSpPr>
        <p:spPr bwMode="auto">
          <a:xfrm>
            <a:off x="2413000" y="4872038"/>
            <a:ext cx="9525" cy="431800"/>
          </a:xfrm>
          <a:custGeom>
            <a:avLst/>
            <a:gdLst>
              <a:gd name="T0" fmla="*/ 0 w 474"/>
              <a:gd name="T1" fmla="*/ 2147483647 h 21599"/>
              <a:gd name="T2" fmla="*/ 2147483647 w 474"/>
              <a:gd name="T3" fmla="*/ 0 h 21599"/>
              <a:gd name="T4" fmla="*/ 2147483647 w 474"/>
              <a:gd name="T5" fmla="*/ 2147483647 h 21599"/>
              <a:gd name="T6" fmla="*/ 0 60000 65536"/>
              <a:gd name="T7" fmla="*/ 0 60000 65536"/>
              <a:gd name="T8" fmla="*/ 0 60000 65536"/>
              <a:gd name="T9" fmla="*/ 0 w 474"/>
              <a:gd name="T10" fmla="*/ 0 h 21599"/>
              <a:gd name="T11" fmla="*/ 474 w 474"/>
              <a:gd name="T12" fmla="*/ 21599 h 21599"/>
            </a:gdLst>
            <a:ahLst/>
            <a:cxnLst>
              <a:cxn ang="T6">
                <a:pos x="T0" y="T1"/>
              </a:cxn>
              <a:cxn ang="T7">
                <a:pos x="T2" y="T3"/>
              </a:cxn>
              <a:cxn ang="T8">
                <a:pos x="T4" y="T5"/>
              </a:cxn>
            </a:cxnLst>
            <a:rect l="T9" t="T10" r="T11" b="T12"/>
            <a:pathLst>
              <a:path w="474" h="21599" fill="none" extrusionOk="0">
                <a:moveTo>
                  <a:pt x="0" y="4"/>
                </a:moveTo>
                <a:cubicBezTo>
                  <a:pt x="77" y="2"/>
                  <a:pt x="154" y="1"/>
                  <a:pt x="232" y="0"/>
                </a:cubicBezTo>
              </a:path>
              <a:path w="474" h="21599" stroke="0" extrusionOk="0">
                <a:moveTo>
                  <a:pt x="0" y="4"/>
                </a:moveTo>
                <a:cubicBezTo>
                  <a:pt x="77" y="2"/>
                  <a:pt x="154" y="1"/>
                  <a:pt x="232" y="0"/>
                </a:cubicBezTo>
                <a:lnTo>
                  <a:pt x="474" y="21599"/>
                </a:lnTo>
                <a:close/>
              </a:path>
            </a:pathLst>
          </a:custGeom>
          <a:solidFill>
            <a:srgbClr val="FF0000"/>
          </a:solidFill>
          <a:ln w="9525">
            <a:solidFill>
              <a:schemeClr val="tx1"/>
            </a:solidFill>
            <a:round/>
            <a:headEnd/>
            <a:tailEnd/>
          </a:ln>
        </p:spPr>
        <p:txBody>
          <a:bodyPr wrap="none" anchor="ctr"/>
          <a:lstStyle/>
          <a:p>
            <a:endParaRPr lang="zh-CN" altLang="en-US"/>
          </a:p>
        </p:txBody>
      </p:sp>
      <p:sp>
        <p:nvSpPr>
          <p:cNvPr id="46151" name="Line 69"/>
          <p:cNvSpPr>
            <a:spLocks noChangeShapeType="1"/>
          </p:cNvSpPr>
          <p:nvPr/>
        </p:nvSpPr>
        <p:spPr bwMode="auto">
          <a:xfrm>
            <a:off x="2414588" y="4649788"/>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152" name="Text Box 70"/>
          <p:cNvSpPr txBox="1">
            <a:spLocks noChangeArrowheads="1"/>
          </p:cNvSpPr>
          <p:nvPr/>
        </p:nvSpPr>
        <p:spPr bwMode="auto">
          <a:xfrm>
            <a:off x="2630488" y="4505325"/>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0</a:t>
            </a:r>
          </a:p>
        </p:txBody>
      </p:sp>
      <p:sp>
        <p:nvSpPr>
          <p:cNvPr id="46153" name="Text Box 71"/>
          <p:cNvSpPr txBox="1">
            <a:spLocks noChangeArrowheads="1"/>
          </p:cNvSpPr>
          <p:nvPr/>
        </p:nvSpPr>
        <p:spPr bwMode="auto">
          <a:xfrm>
            <a:off x="2990850" y="4865688"/>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1</a:t>
            </a:r>
          </a:p>
        </p:txBody>
      </p:sp>
      <p:sp>
        <p:nvSpPr>
          <p:cNvPr id="46154" name="Text Box 72"/>
          <p:cNvSpPr txBox="1">
            <a:spLocks noChangeArrowheads="1"/>
          </p:cNvSpPr>
          <p:nvPr/>
        </p:nvSpPr>
        <p:spPr bwMode="auto">
          <a:xfrm>
            <a:off x="2990850" y="5513388"/>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2</a:t>
            </a:r>
          </a:p>
        </p:txBody>
      </p:sp>
      <p:sp>
        <p:nvSpPr>
          <p:cNvPr id="46155" name="Text Box 73"/>
          <p:cNvSpPr txBox="1">
            <a:spLocks noChangeArrowheads="1"/>
          </p:cNvSpPr>
          <p:nvPr/>
        </p:nvSpPr>
        <p:spPr bwMode="auto">
          <a:xfrm>
            <a:off x="2630488" y="5873750"/>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3</a:t>
            </a:r>
          </a:p>
        </p:txBody>
      </p:sp>
      <p:sp>
        <p:nvSpPr>
          <p:cNvPr id="46156" name="Text Box 74"/>
          <p:cNvSpPr txBox="1">
            <a:spLocks noChangeArrowheads="1"/>
          </p:cNvSpPr>
          <p:nvPr/>
        </p:nvSpPr>
        <p:spPr bwMode="auto">
          <a:xfrm>
            <a:off x="2054225" y="5873750"/>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4</a:t>
            </a:r>
          </a:p>
        </p:txBody>
      </p:sp>
      <p:sp>
        <p:nvSpPr>
          <p:cNvPr id="46157" name="Text Box 75"/>
          <p:cNvSpPr txBox="1">
            <a:spLocks noChangeArrowheads="1"/>
          </p:cNvSpPr>
          <p:nvPr/>
        </p:nvSpPr>
        <p:spPr bwMode="auto">
          <a:xfrm>
            <a:off x="1693863" y="5513388"/>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5</a:t>
            </a:r>
          </a:p>
        </p:txBody>
      </p:sp>
      <p:sp>
        <p:nvSpPr>
          <p:cNvPr id="46158" name="Text Box 76"/>
          <p:cNvSpPr txBox="1">
            <a:spLocks noChangeArrowheads="1"/>
          </p:cNvSpPr>
          <p:nvPr/>
        </p:nvSpPr>
        <p:spPr bwMode="auto">
          <a:xfrm>
            <a:off x="1693863" y="4865688"/>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6</a:t>
            </a:r>
          </a:p>
        </p:txBody>
      </p:sp>
      <p:sp>
        <p:nvSpPr>
          <p:cNvPr id="46159" name="Text Box 77"/>
          <p:cNvSpPr txBox="1">
            <a:spLocks noChangeArrowheads="1"/>
          </p:cNvSpPr>
          <p:nvPr/>
        </p:nvSpPr>
        <p:spPr bwMode="auto">
          <a:xfrm>
            <a:off x="2054225" y="4505325"/>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7</a:t>
            </a:r>
          </a:p>
        </p:txBody>
      </p:sp>
      <p:sp>
        <p:nvSpPr>
          <p:cNvPr id="46160" name="Arc 78"/>
          <p:cNvSpPr>
            <a:spLocks/>
          </p:cNvSpPr>
          <p:nvPr/>
        </p:nvSpPr>
        <p:spPr bwMode="auto">
          <a:xfrm>
            <a:off x="1766888" y="4651375"/>
            <a:ext cx="1298575" cy="129857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path>
              <a:path w="43200" h="43200" stroke="0"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6161" name="Line 79"/>
          <p:cNvSpPr>
            <a:spLocks noChangeShapeType="1"/>
          </p:cNvSpPr>
          <p:nvPr/>
        </p:nvSpPr>
        <p:spPr bwMode="auto">
          <a:xfrm rot="-8100000">
            <a:off x="2407444" y="4650581"/>
            <a:ext cx="1588" cy="1285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162" name="Arc 80"/>
          <p:cNvSpPr>
            <a:spLocks/>
          </p:cNvSpPr>
          <p:nvPr/>
        </p:nvSpPr>
        <p:spPr bwMode="auto">
          <a:xfrm>
            <a:off x="5438775" y="4843463"/>
            <a:ext cx="649288" cy="1106487"/>
          </a:xfrm>
          <a:custGeom>
            <a:avLst/>
            <a:gdLst>
              <a:gd name="T0" fmla="*/ 2147483647 w 21600"/>
              <a:gd name="T1" fmla="*/ 0 h 36821"/>
              <a:gd name="T2" fmla="*/ 2147483647 w 21600"/>
              <a:gd name="T3" fmla="*/ 2147483647 h 36821"/>
              <a:gd name="T4" fmla="*/ 0 w 21600"/>
              <a:gd name="T5" fmla="*/ 2147483647 h 36821"/>
              <a:gd name="T6" fmla="*/ 0 60000 65536"/>
              <a:gd name="T7" fmla="*/ 0 60000 65536"/>
              <a:gd name="T8" fmla="*/ 0 60000 65536"/>
              <a:gd name="T9" fmla="*/ 0 w 21600"/>
              <a:gd name="T10" fmla="*/ 0 h 36821"/>
              <a:gd name="T11" fmla="*/ 21600 w 21600"/>
              <a:gd name="T12" fmla="*/ 36821 h 36821"/>
            </a:gdLst>
            <a:ahLst/>
            <a:cxnLst>
              <a:cxn ang="T6">
                <a:pos x="T0" y="T1"/>
              </a:cxn>
              <a:cxn ang="T7">
                <a:pos x="T2" y="T3"/>
              </a:cxn>
              <a:cxn ang="T8">
                <a:pos x="T4" y="T5"/>
              </a:cxn>
            </a:cxnLst>
            <a:rect l="T9" t="T10" r="T11" b="T12"/>
            <a:pathLst>
              <a:path w="21600" h="36821" fill="none" extrusionOk="0">
                <a:moveTo>
                  <a:pt x="15323" y="0"/>
                </a:moveTo>
                <a:cubicBezTo>
                  <a:pt x="19343" y="4046"/>
                  <a:pt x="21600" y="9519"/>
                  <a:pt x="21600" y="15223"/>
                </a:cubicBezTo>
                <a:cubicBezTo>
                  <a:pt x="21600" y="27032"/>
                  <a:pt x="12116" y="36652"/>
                  <a:pt x="307" y="36820"/>
                </a:cubicBezTo>
              </a:path>
              <a:path w="21600" h="36821" stroke="0" extrusionOk="0">
                <a:moveTo>
                  <a:pt x="15323" y="0"/>
                </a:moveTo>
                <a:cubicBezTo>
                  <a:pt x="19343" y="4046"/>
                  <a:pt x="21600" y="9519"/>
                  <a:pt x="21600" y="15223"/>
                </a:cubicBezTo>
                <a:cubicBezTo>
                  <a:pt x="21600" y="27032"/>
                  <a:pt x="12116" y="36652"/>
                  <a:pt x="307" y="36820"/>
                </a:cubicBezTo>
                <a:lnTo>
                  <a:pt x="0" y="15223"/>
                </a:lnTo>
                <a:close/>
              </a:path>
            </a:pathLst>
          </a:custGeom>
          <a:solidFill>
            <a:srgbClr val="808080"/>
          </a:solidFill>
          <a:ln w="9525">
            <a:solidFill>
              <a:schemeClr val="tx1"/>
            </a:solidFill>
            <a:round/>
            <a:headEnd/>
            <a:tailEnd/>
          </a:ln>
        </p:spPr>
        <p:txBody>
          <a:bodyPr wrap="none" anchor="ctr"/>
          <a:lstStyle/>
          <a:p>
            <a:endParaRPr lang="zh-CN" altLang="en-US"/>
          </a:p>
        </p:txBody>
      </p:sp>
      <p:sp>
        <p:nvSpPr>
          <p:cNvPr id="46163" name="Arc 81"/>
          <p:cNvSpPr>
            <a:spLocks/>
          </p:cNvSpPr>
          <p:nvPr/>
        </p:nvSpPr>
        <p:spPr bwMode="auto">
          <a:xfrm>
            <a:off x="5438775" y="4837113"/>
            <a:ext cx="649288" cy="465137"/>
          </a:xfrm>
          <a:custGeom>
            <a:avLst/>
            <a:gdLst>
              <a:gd name="T0" fmla="*/ 2147483647 w 21600"/>
              <a:gd name="T1" fmla="*/ 0 h 15485"/>
              <a:gd name="T2" fmla="*/ 2147483647 w 21600"/>
              <a:gd name="T3" fmla="*/ 2147483647 h 15485"/>
              <a:gd name="T4" fmla="*/ 0 w 21600"/>
              <a:gd name="T5" fmla="*/ 2147483647 h 15485"/>
              <a:gd name="T6" fmla="*/ 0 60000 65536"/>
              <a:gd name="T7" fmla="*/ 0 60000 65536"/>
              <a:gd name="T8" fmla="*/ 0 60000 65536"/>
              <a:gd name="T9" fmla="*/ 0 w 21600"/>
              <a:gd name="T10" fmla="*/ 0 h 15485"/>
              <a:gd name="T11" fmla="*/ 21600 w 21600"/>
              <a:gd name="T12" fmla="*/ 15485 h 15485"/>
            </a:gdLst>
            <a:ahLst/>
            <a:cxnLst>
              <a:cxn ang="T6">
                <a:pos x="T0" y="T1"/>
              </a:cxn>
              <a:cxn ang="T7">
                <a:pos x="T2" y="T3"/>
              </a:cxn>
              <a:cxn ang="T8">
                <a:pos x="T4" y="T5"/>
              </a:cxn>
            </a:cxnLst>
            <a:rect l="T9" t="T10" r="T11" b="T12"/>
            <a:pathLst>
              <a:path w="21600" h="15485" fill="none" extrusionOk="0">
                <a:moveTo>
                  <a:pt x="15059" y="-1"/>
                </a:moveTo>
                <a:cubicBezTo>
                  <a:pt x="19240" y="4066"/>
                  <a:pt x="21600" y="9651"/>
                  <a:pt x="21600" y="15485"/>
                </a:cubicBezTo>
              </a:path>
              <a:path w="21600" h="15485" stroke="0" extrusionOk="0">
                <a:moveTo>
                  <a:pt x="15059" y="-1"/>
                </a:moveTo>
                <a:cubicBezTo>
                  <a:pt x="19240" y="4066"/>
                  <a:pt x="21600" y="9651"/>
                  <a:pt x="21600" y="15485"/>
                </a:cubicBezTo>
                <a:lnTo>
                  <a:pt x="0" y="15485"/>
                </a:lnTo>
                <a:close/>
              </a:path>
            </a:pathLst>
          </a:custGeom>
          <a:solidFill>
            <a:srgbClr val="00FF00"/>
          </a:solidFill>
          <a:ln w="9525">
            <a:solidFill>
              <a:schemeClr val="tx1"/>
            </a:solidFill>
            <a:round/>
            <a:headEnd/>
            <a:tailEnd/>
          </a:ln>
        </p:spPr>
        <p:txBody>
          <a:bodyPr wrap="none" anchor="ctr"/>
          <a:lstStyle/>
          <a:p>
            <a:endParaRPr lang="zh-CN" altLang="en-US"/>
          </a:p>
        </p:txBody>
      </p:sp>
      <p:sp>
        <p:nvSpPr>
          <p:cNvPr id="46164" name="Line 82"/>
          <p:cNvSpPr>
            <a:spLocks noChangeShapeType="1"/>
          </p:cNvSpPr>
          <p:nvPr/>
        </p:nvSpPr>
        <p:spPr bwMode="auto">
          <a:xfrm>
            <a:off x="4789488" y="5297488"/>
            <a:ext cx="12969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165" name="Line 83"/>
          <p:cNvSpPr>
            <a:spLocks noChangeShapeType="1"/>
          </p:cNvSpPr>
          <p:nvPr/>
        </p:nvSpPr>
        <p:spPr bwMode="auto">
          <a:xfrm rot="8100000">
            <a:off x="5441950" y="4657725"/>
            <a:ext cx="1588" cy="1284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166" name="Arc 84"/>
          <p:cNvSpPr>
            <a:spLocks/>
          </p:cNvSpPr>
          <p:nvPr/>
        </p:nvSpPr>
        <p:spPr bwMode="auto">
          <a:xfrm>
            <a:off x="5437188" y="4872038"/>
            <a:ext cx="9525" cy="431800"/>
          </a:xfrm>
          <a:custGeom>
            <a:avLst/>
            <a:gdLst>
              <a:gd name="T0" fmla="*/ 0 w 474"/>
              <a:gd name="T1" fmla="*/ 2147483647 h 21599"/>
              <a:gd name="T2" fmla="*/ 2147483647 w 474"/>
              <a:gd name="T3" fmla="*/ 0 h 21599"/>
              <a:gd name="T4" fmla="*/ 2147483647 w 474"/>
              <a:gd name="T5" fmla="*/ 2147483647 h 21599"/>
              <a:gd name="T6" fmla="*/ 0 60000 65536"/>
              <a:gd name="T7" fmla="*/ 0 60000 65536"/>
              <a:gd name="T8" fmla="*/ 0 60000 65536"/>
              <a:gd name="T9" fmla="*/ 0 w 474"/>
              <a:gd name="T10" fmla="*/ 0 h 21599"/>
              <a:gd name="T11" fmla="*/ 474 w 474"/>
              <a:gd name="T12" fmla="*/ 21599 h 21599"/>
            </a:gdLst>
            <a:ahLst/>
            <a:cxnLst>
              <a:cxn ang="T6">
                <a:pos x="T0" y="T1"/>
              </a:cxn>
              <a:cxn ang="T7">
                <a:pos x="T2" y="T3"/>
              </a:cxn>
              <a:cxn ang="T8">
                <a:pos x="T4" y="T5"/>
              </a:cxn>
            </a:cxnLst>
            <a:rect l="T9" t="T10" r="T11" b="T12"/>
            <a:pathLst>
              <a:path w="474" h="21599" fill="none" extrusionOk="0">
                <a:moveTo>
                  <a:pt x="0" y="4"/>
                </a:moveTo>
                <a:cubicBezTo>
                  <a:pt x="77" y="2"/>
                  <a:pt x="154" y="1"/>
                  <a:pt x="232" y="0"/>
                </a:cubicBezTo>
              </a:path>
              <a:path w="474" h="21599" stroke="0" extrusionOk="0">
                <a:moveTo>
                  <a:pt x="0" y="4"/>
                </a:moveTo>
                <a:cubicBezTo>
                  <a:pt x="77" y="2"/>
                  <a:pt x="154" y="1"/>
                  <a:pt x="232" y="0"/>
                </a:cubicBezTo>
                <a:lnTo>
                  <a:pt x="474" y="21599"/>
                </a:lnTo>
                <a:close/>
              </a:path>
            </a:pathLst>
          </a:custGeom>
          <a:solidFill>
            <a:srgbClr val="FF0000"/>
          </a:solidFill>
          <a:ln w="9525">
            <a:solidFill>
              <a:schemeClr val="tx1"/>
            </a:solidFill>
            <a:round/>
            <a:headEnd/>
            <a:tailEnd/>
          </a:ln>
        </p:spPr>
        <p:txBody>
          <a:bodyPr wrap="none" anchor="ctr"/>
          <a:lstStyle/>
          <a:p>
            <a:endParaRPr lang="zh-CN" altLang="en-US"/>
          </a:p>
        </p:txBody>
      </p:sp>
      <p:sp>
        <p:nvSpPr>
          <p:cNvPr id="46167" name="Line 85"/>
          <p:cNvSpPr>
            <a:spLocks noChangeShapeType="1"/>
          </p:cNvSpPr>
          <p:nvPr/>
        </p:nvSpPr>
        <p:spPr bwMode="auto">
          <a:xfrm>
            <a:off x="5438775" y="4649788"/>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168" name="Line 86"/>
          <p:cNvSpPr>
            <a:spLocks noChangeShapeType="1"/>
          </p:cNvSpPr>
          <p:nvPr/>
        </p:nvSpPr>
        <p:spPr bwMode="auto">
          <a:xfrm rot="-8100000">
            <a:off x="5431632" y="4650581"/>
            <a:ext cx="1588" cy="1285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169" name="Text Box 87"/>
          <p:cNvSpPr txBox="1">
            <a:spLocks noChangeArrowheads="1"/>
          </p:cNvSpPr>
          <p:nvPr/>
        </p:nvSpPr>
        <p:spPr bwMode="auto">
          <a:xfrm>
            <a:off x="5654675" y="4505325"/>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0</a:t>
            </a:r>
          </a:p>
        </p:txBody>
      </p:sp>
      <p:sp>
        <p:nvSpPr>
          <p:cNvPr id="46170" name="Text Box 88"/>
          <p:cNvSpPr txBox="1">
            <a:spLocks noChangeArrowheads="1"/>
          </p:cNvSpPr>
          <p:nvPr/>
        </p:nvSpPr>
        <p:spPr bwMode="auto">
          <a:xfrm>
            <a:off x="6015038" y="4865688"/>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1</a:t>
            </a:r>
          </a:p>
        </p:txBody>
      </p:sp>
      <p:sp>
        <p:nvSpPr>
          <p:cNvPr id="46171" name="Text Box 89"/>
          <p:cNvSpPr txBox="1">
            <a:spLocks noChangeArrowheads="1"/>
          </p:cNvSpPr>
          <p:nvPr/>
        </p:nvSpPr>
        <p:spPr bwMode="auto">
          <a:xfrm>
            <a:off x="6015038" y="5513388"/>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2</a:t>
            </a:r>
          </a:p>
        </p:txBody>
      </p:sp>
      <p:sp>
        <p:nvSpPr>
          <p:cNvPr id="46172" name="Text Box 90"/>
          <p:cNvSpPr txBox="1">
            <a:spLocks noChangeArrowheads="1"/>
          </p:cNvSpPr>
          <p:nvPr/>
        </p:nvSpPr>
        <p:spPr bwMode="auto">
          <a:xfrm>
            <a:off x="5654675" y="5873750"/>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3</a:t>
            </a:r>
          </a:p>
        </p:txBody>
      </p:sp>
      <p:sp>
        <p:nvSpPr>
          <p:cNvPr id="46173" name="Text Box 91"/>
          <p:cNvSpPr txBox="1">
            <a:spLocks noChangeArrowheads="1"/>
          </p:cNvSpPr>
          <p:nvPr/>
        </p:nvSpPr>
        <p:spPr bwMode="auto">
          <a:xfrm>
            <a:off x="5078413" y="5873750"/>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4</a:t>
            </a:r>
          </a:p>
        </p:txBody>
      </p:sp>
      <p:sp>
        <p:nvSpPr>
          <p:cNvPr id="46174" name="Text Box 92"/>
          <p:cNvSpPr txBox="1">
            <a:spLocks noChangeArrowheads="1"/>
          </p:cNvSpPr>
          <p:nvPr/>
        </p:nvSpPr>
        <p:spPr bwMode="auto">
          <a:xfrm>
            <a:off x="4718050" y="5513388"/>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5</a:t>
            </a:r>
          </a:p>
        </p:txBody>
      </p:sp>
      <p:sp>
        <p:nvSpPr>
          <p:cNvPr id="46175" name="Text Box 93"/>
          <p:cNvSpPr txBox="1">
            <a:spLocks noChangeArrowheads="1"/>
          </p:cNvSpPr>
          <p:nvPr/>
        </p:nvSpPr>
        <p:spPr bwMode="auto">
          <a:xfrm>
            <a:off x="4718050" y="4865688"/>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6</a:t>
            </a:r>
          </a:p>
        </p:txBody>
      </p:sp>
      <p:sp>
        <p:nvSpPr>
          <p:cNvPr id="46176" name="Text Box 94"/>
          <p:cNvSpPr txBox="1">
            <a:spLocks noChangeArrowheads="1"/>
          </p:cNvSpPr>
          <p:nvPr/>
        </p:nvSpPr>
        <p:spPr bwMode="auto">
          <a:xfrm>
            <a:off x="5078413" y="4505325"/>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7</a:t>
            </a:r>
          </a:p>
        </p:txBody>
      </p:sp>
      <p:sp>
        <p:nvSpPr>
          <p:cNvPr id="46177" name="Arc 95"/>
          <p:cNvSpPr>
            <a:spLocks/>
          </p:cNvSpPr>
          <p:nvPr/>
        </p:nvSpPr>
        <p:spPr bwMode="auto">
          <a:xfrm>
            <a:off x="4791075" y="4651375"/>
            <a:ext cx="1298575" cy="129857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path>
              <a:path w="43200" h="43200" stroke="0"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6178" name="Arc 96"/>
          <p:cNvSpPr>
            <a:spLocks/>
          </p:cNvSpPr>
          <p:nvPr/>
        </p:nvSpPr>
        <p:spPr bwMode="auto">
          <a:xfrm>
            <a:off x="3921125" y="4652963"/>
            <a:ext cx="654050" cy="1106487"/>
          </a:xfrm>
          <a:custGeom>
            <a:avLst/>
            <a:gdLst>
              <a:gd name="T0" fmla="*/ 0 w 21764"/>
              <a:gd name="T1" fmla="*/ 2147483647 h 36795"/>
              <a:gd name="T2" fmla="*/ 2147483647 w 21764"/>
              <a:gd name="T3" fmla="*/ 2147483647 h 36795"/>
              <a:gd name="T4" fmla="*/ 2147483647 w 21764"/>
              <a:gd name="T5" fmla="*/ 2147483647 h 36795"/>
              <a:gd name="T6" fmla="*/ 0 60000 65536"/>
              <a:gd name="T7" fmla="*/ 0 60000 65536"/>
              <a:gd name="T8" fmla="*/ 0 60000 65536"/>
              <a:gd name="T9" fmla="*/ 0 w 21764"/>
              <a:gd name="T10" fmla="*/ 0 h 36795"/>
              <a:gd name="T11" fmla="*/ 21764 w 21764"/>
              <a:gd name="T12" fmla="*/ 36795 h 36795"/>
            </a:gdLst>
            <a:ahLst/>
            <a:cxnLst>
              <a:cxn ang="T6">
                <a:pos x="T0" y="T1"/>
              </a:cxn>
              <a:cxn ang="T7">
                <a:pos x="T2" y="T3"/>
              </a:cxn>
              <a:cxn ang="T8">
                <a:pos x="T4" y="T5"/>
              </a:cxn>
            </a:cxnLst>
            <a:rect l="T9" t="T10" r="T11" b="T12"/>
            <a:pathLst>
              <a:path w="21764" h="36795" fill="none" extrusionOk="0">
                <a:moveTo>
                  <a:pt x="-1" y="0"/>
                </a:moveTo>
                <a:cubicBezTo>
                  <a:pt x="54" y="0"/>
                  <a:pt x="109" y="-1"/>
                  <a:pt x="164" y="0"/>
                </a:cubicBezTo>
                <a:cubicBezTo>
                  <a:pt x="12093" y="0"/>
                  <a:pt x="21764" y="9670"/>
                  <a:pt x="21764" y="21600"/>
                </a:cubicBezTo>
                <a:cubicBezTo>
                  <a:pt x="21764" y="27290"/>
                  <a:pt x="19518" y="32751"/>
                  <a:pt x="15515" y="36795"/>
                </a:cubicBezTo>
              </a:path>
              <a:path w="21764" h="36795" stroke="0" extrusionOk="0">
                <a:moveTo>
                  <a:pt x="-1" y="0"/>
                </a:moveTo>
                <a:cubicBezTo>
                  <a:pt x="54" y="0"/>
                  <a:pt x="109" y="-1"/>
                  <a:pt x="164" y="0"/>
                </a:cubicBezTo>
                <a:cubicBezTo>
                  <a:pt x="12093" y="0"/>
                  <a:pt x="21764" y="9670"/>
                  <a:pt x="21764" y="21600"/>
                </a:cubicBezTo>
                <a:cubicBezTo>
                  <a:pt x="21764" y="27290"/>
                  <a:pt x="19518" y="32751"/>
                  <a:pt x="15515" y="36795"/>
                </a:cubicBezTo>
                <a:lnTo>
                  <a:pt x="164" y="21600"/>
                </a:lnTo>
                <a:close/>
              </a:path>
            </a:pathLst>
          </a:custGeom>
          <a:solidFill>
            <a:srgbClr val="808080"/>
          </a:solidFill>
          <a:ln w="9525">
            <a:solidFill>
              <a:schemeClr val="tx1"/>
            </a:solidFill>
            <a:round/>
            <a:headEnd/>
            <a:tailEnd/>
          </a:ln>
        </p:spPr>
        <p:txBody>
          <a:bodyPr wrap="none" anchor="ctr"/>
          <a:lstStyle/>
          <a:p>
            <a:endParaRPr lang="zh-CN" altLang="en-US"/>
          </a:p>
        </p:txBody>
      </p:sp>
      <p:sp>
        <p:nvSpPr>
          <p:cNvPr id="46179" name="Arc 97"/>
          <p:cNvSpPr>
            <a:spLocks/>
          </p:cNvSpPr>
          <p:nvPr/>
        </p:nvSpPr>
        <p:spPr bwMode="auto">
          <a:xfrm>
            <a:off x="3925888" y="4651375"/>
            <a:ext cx="457200" cy="649288"/>
          </a:xfrm>
          <a:custGeom>
            <a:avLst/>
            <a:gdLst>
              <a:gd name="T0" fmla="*/ 0 w 15221"/>
              <a:gd name="T1" fmla="*/ 0 h 21600"/>
              <a:gd name="T2" fmla="*/ 2147483647 w 15221"/>
              <a:gd name="T3" fmla="*/ 2147483647 h 21600"/>
              <a:gd name="T4" fmla="*/ 0 w 15221"/>
              <a:gd name="T5" fmla="*/ 2147483647 h 21600"/>
              <a:gd name="T6" fmla="*/ 0 60000 65536"/>
              <a:gd name="T7" fmla="*/ 0 60000 65536"/>
              <a:gd name="T8" fmla="*/ 0 60000 65536"/>
              <a:gd name="T9" fmla="*/ 0 w 15221"/>
              <a:gd name="T10" fmla="*/ 0 h 21600"/>
              <a:gd name="T11" fmla="*/ 15221 w 15221"/>
              <a:gd name="T12" fmla="*/ 21600 h 21600"/>
            </a:gdLst>
            <a:ahLst/>
            <a:cxnLst>
              <a:cxn ang="T6">
                <a:pos x="T0" y="T1"/>
              </a:cxn>
              <a:cxn ang="T7">
                <a:pos x="T2" y="T3"/>
              </a:cxn>
              <a:cxn ang="T8">
                <a:pos x="T4" y="T5"/>
              </a:cxn>
            </a:cxnLst>
            <a:rect l="T9" t="T10" r="T11" b="T12"/>
            <a:pathLst>
              <a:path w="15221" h="21600" fill="none" extrusionOk="0">
                <a:moveTo>
                  <a:pt x="-1" y="0"/>
                </a:moveTo>
                <a:cubicBezTo>
                  <a:pt x="5702" y="0"/>
                  <a:pt x="11174" y="2255"/>
                  <a:pt x="15220" y="6274"/>
                </a:cubicBezTo>
              </a:path>
              <a:path w="15221" h="21600" stroke="0" extrusionOk="0">
                <a:moveTo>
                  <a:pt x="-1" y="0"/>
                </a:moveTo>
                <a:cubicBezTo>
                  <a:pt x="5702" y="0"/>
                  <a:pt x="11174" y="2255"/>
                  <a:pt x="15220" y="6274"/>
                </a:cubicBezTo>
                <a:lnTo>
                  <a:pt x="0" y="21600"/>
                </a:lnTo>
                <a:close/>
              </a:path>
            </a:pathLst>
          </a:custGeom>
          <a:solidFill>
            <a:srgbClr val="00FF00"/>
          </a:solidFill>
          <a:ln w="9525">
            <a:solidFill>
              <a:schemeClr val="tx1"/>
            </a:solidFill>
            <a:round/>
            <a:headEnd/>
            <a:tailEnd/>
          </a:ln>
        </p:spPr>
        <p:txBody>
          <a:bodyPr wrap="none" anchor="ctr"/>
          <a:lstStyle/>
          <a:p>
            <a:endParaRPr lang="zh-CN" altLang="en-US"/>
          </a:p>
        </p:txBody>
      </p:sp>
      <p:sp>
        <p:nvSpPr>
          <p:cNvPr id="46180" name="Line 98"/>
          <p:cNvSpPr>
            <a:spLocks noChangeShapeType="1"/>
          </p:cNvSpPr>
          <p:nvPr/>
        </p:nvSpPr>
        <p:spPr bwMode="auto">
          <a:xfrm>
            <a:off x="3276600" y="5297488"/>
            <a:ext cx="12969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181" name="Line 99"/>
          <p:cNvSpPr>
            <a:spLocks noChangeShapeType="1"/>
          </p:cNvSpPr>
          <p:nvPr/>
        </p:nvSpPr>
        <p:spPr bwMode="auto">
          <a:xfrm rot="8100000">
            <a:off x="3929063" y="4657725"/>
            <a:ext cx="1587" cy="1284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182" name="Arc 100"/>
          <p:cNvSpPr>
            <a:spLocks/>
          </p:cNvSpPr>
          <p:nvPr/>
        </p:nvSpPr>
        <p:spPr bwMode="auto">
          <a:xfrm>
            <a:off x="3924300" y="4872038"/>
            <a:ext cx="9525" cy="431800"/>
          </a:xfrm>
          <a:custGeom>
            <a:avLst/>
            <a:gdLst>
              <a:gd name="T0" fmla="*/ 0 w 474"/>
              <a:gd name="T1" fmla="*/ 2147483647 h 21599"/>
              <a:gd name="T2" fmla="*/ 2147483647 w 474"/>
              <a:gd name="T3" fmla="*/ 0 h 21599"/>
              <a:gd name="T4" fmla="*/ 2147483647 w 474"/>
              <a:gd name="T5" fmla="*/ 2147483647 h 21599"/>
              <a:gd name="T6" fmla="*/ 0 60000 65536"/>
              <a:gd name="T7" fmla="*/ 0 60000 65536"/>
              <a:gd name="T8" fmla="*/ 0 60000 65536"/>
              <a:gd name="T9" fmla="*/ 0 w 474"/>
              <a:gd name="T10" fmla="*/ 0 h 21599"/>
              <a:gd name="T11" fmla="*/ 474 w 474"/>
              <a:gd name="T12" fmla="*/ 21599 h 21599"/>
            </a:gdLst>
            <a:ahLst/>
            <a:cxnLst>
              <a:cxn ang="T6">
                <a:pos x="T0" y="T1"/>
              </a:cxn>
              <a:cxn ang="T7">
                <a:pos x="T2" y="T3"/>
              </a:cxn>
              <a:cxn ang="T8">
                <a:pos x="T4" y="T5"/>
              </a:cxn>
            </a:cxnLst>
            <a:rect l="T9" t="T10" r="T11" b="T12"/>
            <a:pathLst>
              <a:path w="474" h="21599" fill="none" extrusionOk="0">
                <a:moveTo>
                  <a:pt x="0" y="4"/>
                </a:moveTo>
                <a:cubicBezTo>
                  <a:pt x="77" y="2"/>
                  <a:pt x="154" y="1"/>
                  <a:pt x="232" y="0"/>
                </a:cubicBezTo>
              </a:path>
              <a:path w="474" h="21599" stroke="0" extrusionOk="0">
                <a:moveTo>
                  <a:pt x="0" y="4"/>
                </a:moveTo>
                <a:cubicBezTo>
                  <a:pt x="77" y="2"/>
                  <a:pt x="154" y="1"/>
                  <a:pt x="232" y="0"/>
                </a:cubicBezTo>
                <a:lnTo>
                  <a:pt x="474" y="21599"/>
                </a:lnTo>
                <a:close/>
              </a:path>
            </a:pathLst>
          </a:custGeom>
          <a:solidFill>
            <a:srgbClr val="FF0000"/>
          </a:solidFill>
          <a:ln w="9525">
            <a:solidFill>
              <a:schemeClr val="tx1"/>
            </a:solidFill>
            <a:round/>
            <a:headEnd/>
            <a:tailEnd/>
          </a:ln>
        </p:spPr>
        <p:txBody>
          <a:bodyPr wrap="none" anchor="ctr"/>
          <a:lstStyle/>
          <a:p>
            <a:endParaRPr lang="zh-CN" altLang="en-US"/>
          </a:p>
        </p:txBody>
      </p:sp>
      <p:sp>
        <p:nvSpPr>
          <p:cNvPr id="46183" name="Line 101"/>
          <p:cNvSpPr>
            <a:spLocks noChangeShapeType="1"/>
          </p:cNvSpPr>
          <p:nvPr/>
        </p:nvSpPr>
        <p:spPr bwMode="auto">
          <a:xfrm>
            <a:off x="3925888" y="4649788"/>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184" name="Text Box 102"/>
          <p:cNvSpPr txBox="1">
            <a:spLocks noChangeArrowheads="1"/>
          </p:cNvSpPr>
          <p:nvPr/>
        </p:nvSpPr>
        <p:spPr bwMode="auto">
          <a:xfrm>
            <a:off x="4141788" y="4505325"/>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0</a:t>
            </a:r>
          </a:p>
        </p:txBody>
      </p:sp>
      <p:sp>
        <p:nvSpPr>
          <p:cNvPr id="46185" name="Text Box 103"/>
          <p:cNvSpPr txBox="1">
            <a:spLocks noChangeArrowheads="1"/>
          </p:cNvSpPr>
          <p:nvPr/>
        </p:nvSpPr>
        <p:spPr bwMode="auto">
          <a:xfrm>
            <a:off x="4502150" y="4865688"/>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1</a:t>
            </a:r>
          </a:p>
        </p:txBody>
      </p:sp>
      <p:sp>
        <p:nvSpPr>
          <p:cNvPr id="46186" name="Text Box 104"/>
          <p:cNvSpPr txBox="1">
            <a:spLocks noChangeArrowheads="1"/>
          </p:cNvSpPr>
          <p:nvPr/>
        </p:nvSpPr>
        <p:spPr bwMode="auto">
          <a:xfrm>
            <a:off x="4502150" y="5513388"/>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2</a:t>
            </a:r>
          </a:p>
        </p:txBody>
      </p:sp>
      <p:sp>
        <p:nvSpPr>
          <p:cNvPr id="46187" name="Text Box 105"/>
          <p:cNvSpPr txBox="1">
            <a:spLocks noChangeArrowheads="1"/>
          </p:cNvSpPr>
          <p:nvPr/>
        </p:nvSpPr>
        <p:spPr bwMode="auto">
          <a:xfrm>
            <a:off x="4141788" y="5873750"/>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3</a:t>
            </a:r>
          </a:p>
        </p:txBody>
      </p:sp>
      <p:sp>
        <p:nvSpPr>
          <p:cNvPr id="46188" name="Text Box 106"/>
          <p:cNvSpPr txBox="1">
            <a:spLocks noChangeArrowheads="1"/>
          </p:cNvSpPr>
          <p:nvPr/>
        </p:nvSpPr>
        <p:spPr bwMode="auto">
          <a:xfrm>
            <a:off x="3565525" y="5873750"/>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4</a:t>
            </a:r>
          </a:p>
        </p:txBody>
      </p:sp>
      <p:sp>
        <p:nvSpPr>
          <p:cNvPr id="46189" name="Text Box 107"/>
          <p:cNvSpPr txBox="1">
            <a:spLocks noChangeArrowheads="1"/>
          </p:cNvSpPr>
          <p:nvPr/>
        </p:nvSpPr>
        <p:spPr bwMode="auto">
          <a:xfrm>
            <a:off x="3205163" y="5513388"/>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5</a:t>
            </a:r>
          </a:p>
        </p:txBody>
      </p:sp>
      <p:sp>
        <p:nvSpPr>
          <p:cNvPr id="46190" name="Text Box 108"/>
          <p:cNvSpPr txBox="1">
            <a:spLocks noChangeArrowheads="1"/>
          </p:cNvSpPr>
          <p:nvPr/>
        </p:nvSpPr>
        <p:spPr bwMode="auto">
          <a:xfrm>
            <a:off x="3205163" y="4865688"/>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6</a:t>
            </a:r>
          </a:p>
        </p:txBody>
      </p:sp>
      <p:sp>
        <p:nvSpPr>
          <p:cNvPr id="46191" name="Text Box 109"/>
          <p:cNvSpPr txBox="1">
            <a:spLocks noChangeArrowheads="1"/>
          </p:cNvSpPr>
          <p:nvPr/>
        </p:nvSpPr>
        <p:spPr bwMode="auto">
          <a:xfrm>
            <a:off x="3565525" y="4505325"/>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7</a:t>
            </a:r>
          </a:p>
        </p:txBody>
      </p:sp>
      <p:sp>
        <p:nvSpPr>
          <p:cNvPr id="46192" name="Arc 110"/>
          <p:cNvSpPr>
            <a:spLocks/>
          </p:cNvSpPr>
          <p:nvPr/>
        </p:nvSpPr>
        <p:spPr bwMode="auto">
          <a:xfrm>
            <a:off x="3278188" y="4651375"/>
            <a:ext cx="1298575" cy="129857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path>
              <a:path w="43200" h="43200" stroke="0"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6193" name="Line 111"/>
          <p:cNvSpPr>
            <a:spLocks noChangeShapeType="1"/>
          </p:cNvSpPr>
          <p:nvPr/>
        </p:nvSpPr>
        <p:spPr bwMode="auto">
          <a:xfrm rot="-8100000">
            <a:off x="3918744" y="4650581"/>
            <a:ext cx="1588" cy="1285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194" name="Arc 112"/>
          <p:cNvSpPr>
            <a:spLocks/>
          </p:cNvSpPr>
          <p:nvPr/>
        </p:nvSpPr>
        <p:spPr bwMode="auto">
          <a:xfrm>
            <a:off x="5440363" y="2636838"/>
            <a:ext cx="649287" cy="1100137"/>
          </a:xfrm>
          <a:custGeom>
            <a:avLst/>
            <a:gdLst>
              <a:gd name="T0" fmla="*/ 0 w 21600"/>
              <a:gd name="T1" fmla="*/ 0 h 36602"/>
              <a:gd name="T2" fmla="*/ 2147483647 w 21600"/>
              <a:gd name="T3" fmla="*/ 2147483647 h 36602"/>
              <a:gd name="T4" fmla="*/ 0 w 21600"/>
              <a:gd name="T5" fmla="*/ 2147483647 h 36602"/>
              <a:gd name="T6" fmla="*/ 0 60000 65536"/>
              <a:gd name="T7" fmla="*/ 0 60000 65536"/>
              <a:gd name="T8" fmla="*/ 0 60000 65536"/>
              <a:gd name="T9" fmla="*/ 0 w 21600"/>
              <a:gd name="T10" fmla="*/ 0 h 36602"/>
              <a:gd name="T11" fmla="*/ 21600 w 21600"/>
              <a:gd name="T12" fmla="*/ 36602 h 36602"/>
            </a:gdLst>
            <a:ahLst/>
            <a:cxnLst>
              <a:cxn ang="T6">
                <a:pos x="T0" y="T1"/>
              </a:cxn>
              <a:cxn ang="T7">
                <a:pos x="T2" y="T3"/>
              </a:cxn>
              <a:cxn ang="T8">
                <a:pos x="T4" y="T5"/>
              </a:cxn>
            </a:cxnLst>
            <a:rect l="T9" t="T10" r="T11" b="T12"/>
            <a:pathLst>
              <a:path w="21600" h="36602" fill="none" extrusionOk="0">
                <a:moveTo>
                  <a:pt x="-1" y="0"/>
                </a:moveTo>
                <a:cubicBezTo>
                  <a:pt x="11929" y="0"/>
                  <a:pt x="21600" y="9670"/>
                  <a:pt x="21600" y="21600"/>
                </a:cubicBezTo>
                <a:cubicBezTo>
                  <a:pt x="21600" y="27196"/>
                  <a:pt x="19427" y="32575"/>
                  <a:pt x="15540" y="36602"/>
                </a:cubicBezTo>
              </a:path>
              <a:path w="21600" h="36602" stroke="0" extrusionOk="0">
                <a:moveTo>
                  <a:pt x="-1" y="0"/>
                </a:moveTo>
                <a:cubicBezTo>
                  <a:pt x="11929" y="0"/>
                  <a:pt x="21600" y="9670"/>
                  <a:pt x="21600" y="21600"/>
                </a:cubicBezTo>
                <a:cubicBezTo>
                  <a:pt x="21600" y="27196"/>
                  <a:pt x="19427" y="32575"/>
                  <a:pt x="15540" y="36602"/>
                </a:cubicBezTo>
                <a:lnTo>
                  <a:pt x="0" y="21600"/>
                </a:lnTo>
                <a:close/>
              </a:path>
            </a:pathLst>
          </a:custGeom>
          <a:solidFill>
            <a:srgbClr val="00FF00"/>
          </a:solidFill>
          <a:ln w="9525">
            <a:solidFill>
              <a:schemeClr val="tx1"/>
            </a:solidFill>
            <a:round/>
            <a:headEnd/>
            <a:tailEnd/>
          </a:ln>
        </p:spPr>
        <p:txBody>
          <a:bodyPr wrap="none" anchor="ctr"/>
          <a:lstStyle/>
          <a:p>
            <a:endParaRPr lang="zh-CN" altLang="en-US"/>
          </a:p>
        </p:txBody>
      </p:sp>
      <p:sp>
        <p:nvSpPr>
          <p:cNvPr id="46195" name="Line 113"/>
          <p:cNvSpPr>
            <a:spLocks noChangeShapeType="1"/>
          </p:cNvSpPr>
          <p:nvPr/>
        </p:nvSpPr>
        <p:spPr bwMode="auto">
          <a:xfrm>
            <a:off x="4791075" y="3282950"/>
            <a:ext cx="12969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196" name="Line 114"/>
          <p:cNvSpPr>
            <a:spLocks noChangeShapeType="1"/>
          </p:cNvSpPr>
          <p:nvPr/>
        </p:nvSpPr>
        <p:spPr bwMode="auto">
          <a:xfrm rot="8100000">
            <a:off x="5443538" y="2643188"/>
            <a:ext cx="1587" cy="1284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197" name="Arc 115"/>
          <p:cNvSpPr>
            <a:spLocks/>
          </p:cNvSpPr>
          <p:nvPr/>
        </p:nvSpPr>
        <p:spPr bwMode="auto">
          <a:xfrm>
            <a:off x="5438775" y="2857500"/>
            <a:ext cx="9525" cy="431800"/>
          </a:xfrm>
          <a:custGeom>
            <a:avLst/>
            <a:gdLst>
              <a:gd name="T0" fmla="*/ 0 w 474"/>
              <a:gd name="T1" fmla="*/ 2147483647 h 21599"/>
              <a:gd name="T2" fmla="*/ 2147483647 w 474"/>
              <a:gd name="T3" fmla="*/ 0 h 21599"/>
              <a:gd name="T4" fmla="*/ 2147483647 w 474"/>
              <a:gd name="T5" fmla="*/ 2147483647 h 21599"/>
              <a:gd name="T6" fmla="*/ 0 60000 65536"/>
              <a:gd name="T7" fmla="*/ 0 60000 65536"/>
              <a:gd name="T8" fmla="*/ 0 60000 65536"/>
              <a:gd name="T9" fmla="*/ 0 w 474"/>
              <a:gd name="T10" fmla="*/ 0 h 21599"/>
              <a:gd name="T11" fmla="*/ 474 w 474"/>
              <a:gd name="T12" fmla="*/ 21599 h 21599"/>
            </a:gdLst>
            <a:ahLst/>
            <a:cxnLst>
              <a:cxn ang="T6">
                <a:pos x="T0" y="T1"/>
              </a:cxn>
              <a:cxn ang="T7">
                <a:pos x="T2" y="T3"/>
              </a:cxn>
              <a:cxn ang="T8">
                <a:pos x="T4" y="T5"/>
              </a:cxn>
            </a:cxnLst>
            <a:rect l="T9" t="T10" r="T11" b="T12"/>
            <a:pathLst>
              <a:path w="474" h="21599" fill="none" extrusionOk="0">
                <a:moveTo>
                  <a:pt x="0" y="4"/>
                </a:moveTo>
                <a:cubicBezTo>
                  <a:pt x="77" y="2"/>
                  <a:pt x="154" y="1"/>
                  <a:pt x="232" y="0"/>
                </a:cubicBezTo>
              </a:path>
              <a:path w="474" h="21599" stroke="0" extrusionOk="0">
                <a:moveTo>
                  <a:pt x="0" y="4"/>
                </a:moveTo>
                <a:cubicBezTo>
                  <a:pt x="77" y="2"/>
                  <a:pt x="154" y="1"/>
                  <a:pt x="232" y="0"/>
                </a:cubicBezTo>
                <a:lnTo>
                  <a:pt x="474" y="21599"/>
                </a:lnTo>
                <a:close/>
              </a:path>
            </a:pathLst>
          </a:custGeom>
          <a:solidFill>
            <a:srgbClr val="FF0000"/>
          </a:solidFill>
          <a:ln w="9525">
            <a:solidFill>
              <a:schemeClr val="tx1"/>
            </a:solidFill>
            <a:round/>
            <a:headEnd/>
            <a:tailEnd/>
          </a:ln>
        </p:spPr>
        <p:txBody>
          <a:bodyPr wrap="none" anchor="ctr"/>
          <a:lstStyle/>
          <a:p>
            <a:endParaRPr lang="zh-CN" altLang="en-US"/>
          </a:p>
        </p:txBody>
      </p:sp>
      <p:sp>
        <p:nvSpPr>
          <p:cNvPr id="46198" name="Line 116"/>
          <p:cNvSpPr>
            <a:spLocks noChangeShapeType="1"/>
          </p:cNvSpPr>
          <p:nvPr/>
        </p:nvSpPr>
        <p:spPr bwMode="auto">
          <a:xfrm>
            <a:off x="5440363" y="2635250"/>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199" name="Line 117"/>
          <p:cNvSpPr>
            <a:spLocks noChangeShapeType="1"/>
          </p:cNvSpPr>
          <p:nvPr/>
        </p:nvSpPr>
        <p:spPr bwMode="auto">
          <a:xfrm rot="-8100000">
            <a:off x="5433219" y="2636044"/>
            <a:ext cx="1587" cy="1285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200" name="Text Box 118"/>
          <p:cNvSpPr txBox="1">
            <a:spLocks noChangeArrowheads="1"/>
          </p:cNvSpPr>
          <p:nvPr/>
        </p:nvSpPr>
        <p:spPr bwMode="auto">
          <a:xfrm>
            <a:off x="5656263" y="2490788"/>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0</a:t>
            </a:r>
          </a:p>
        </p:txBody>
      </p:sp>
      <p:sp>
        <p:nvSpPr>
          <p:cNvPr id="46201" name="Text Box 119"/>
          <p:cNvSpPr txBox="1">
            <a:spLocks noChangeArrowheads="1"/>
          </p:cNvSpPr>
          <p:nvPr/>
        </p:nvSpPr>
        <p:spPr bwMode="auto">
          <a:xfrm>
            <a:off x="6016625" y="2851150"/>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1</a:t>
            </a:r>
          </a:p>
        </p:txBody>
      </p:sp>
      <p:sp>
        <p:nvSpPr>
          <p:cNvPr id="46202" name="Text Box 120"/>
          <p:cNvSpPr txBox="1">
            <a:spLocks noChangeArrowheads="1"/>
          </p:cNvSpPr>
          <p:nvPr/>
        </p:nvSpPr>
        <p:spPr bwMode="auto">
          <a:xfrm>
            <a:off x="6016625" y="3498850"/>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2</a:t>
            </a:r>
          </a:p>
        </p:txBody>
      </p:sp>
      <p:sp>
        <p:nvSpPr>
          <p:cNvPr id="46203" name="Text Box 121"/>
          <p:cNvSpPr txBox="1">
            <a:spLocks noChangeArrowheads="1"/>
          </p:cNvSpPr>
          <p:nvPr/>
        </p:nvSpPr>
        <p:spPr bwMode="auto">
          <a:xfrm>
            <a:off x="5656263" y="3859213"/>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3</a:t>
            </a:r>
          </a:p>
        </p:txBody>
      </p:sp>
      <p:sp>
        <p:nvSpPr>
          <p:cNvPr id="46204" name="Text Box 122"/>
          <p:cNvSpPr txBox="1">
            <a:spLocks noChangeArrowheads="1"/>
          </p:cNvSpPr>
          <p:nvPr/>
        </p:nvSpPr>
        <p:spPr bwMode="auto">
          <a:xfrm>
            <a:off x="5080000" y="3859213"/>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4</a:t>
            </a:r>
          </a:p>
        </p:txBody>
      </p:sp>
      <p:sp>
        <p:nvSpPr>
          <p:cNvPr id="46205" name="Text Box 123"/>
          <p:cNvSpPr txBox="1">
            <a:spLocks noChangeArrowheads="1"/>
          </p:cNvSpPr>
          <p:nvPr/>
        </p:nvSpPr>
        <p:spPr bwMode="auto">
          <a:xfrm>
            <a:off x="4719638" y="3498850"/>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5</a:t>
            </a:r>
          </a:p>
        </p:txBody>
      </p:sp>
      <p:sp>
        <p:nvSpPr>
          <p:cNvPr id="46206" name="Text Box 124"/>
          <p:cNvSpPr txBox="1">
            <a:spLocks noChangeArrowheads="1"/>
          </p:cNvSpPr>
          <p:nvPr/>
        </p:nvSpPr>
        <p:spPr bwMode="auto">
          <a:xfrm>
            <a:off x="4719638" y="2851150"/>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6</a:t>
            </a:r>
          </a:p>
        </p:txBody>
      </p:sp>
      <p:sp>
        <p:nvSpPr>
          <p:cNvPr id="46207" name="Text Box 125"/>
          <p:cNvSpPr txBox="1">
            <a:spLocks noChangeArrowheads="1"/>
          </p:cNvSpPr>
          <p:nvPr/>
        </p:nvSpPr>
        <p:spPr bwMode="auto">
          <a:xfrm>
            <a:off x="5080000" y="2490788"/>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7</a:t>
            </a:r>
          </a:p>
        </p:txBody>
      </p:sp>
      <p:sp>
        <p:nvSpPr>
          <p:cNvPr id="46208" name="Arc 126"/>
          <p:cNvSpPr>
            <a:spLocks/>
          </p:cNvSpPr>
          <p:nvPr/>
        </p:nvSpPr>
        <p:spPr bwMode="auto">
          <a:xfrm>
            <a:off x="4792663" y="2636838"/>
            <a:ext cx="1298575" cy="129857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path>
              <a:path w="43200" h="43200" stroke="0"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6209" name="Arc 127"/>
          <p:cNvSpPr>
            <a:spLocks/>
          </p:cNvSpPr>
          <p:nvPr/>
        </p:nvSpPr>
        <p:spPr bwMode="auto">
          <a:xfrm>
            <a:off x="6951663" y="2851150"/>
            <a:ext cx="649287" cy="1104900"/>
          </a:xfrm>
          <a:custGeom>
            <a:avLst/>
            <a:gdLst>
              <a:gd name="T0" fmla="*/ 2147483647 w 21600"/>
              <a:gd name="T1" fmla="*/ 0 h 36763"/>
              <a:gd name="T2" fmla="*/ 2147483647 w 21600"/>
              <a:gd name="T3" fmla="*/ 2147483647 h 36763"/>
              <a:gd name="T4" fmla="*/ 0 w 21600"/>
              <a:gd name="T5" fmla="*/ 2147483647 h 36763"/>
              <a:gd name="T6" fmla="*/ 0 60000 65536"/>
              <a:gd name="T7" fmla="*/ 0 60000 65536"/>
              <a:gd name="T8" fmla="*/ 0 60000 65536"/>
              <a:gd name="T9" fmla="*/ 0 w 21600"/>
              <a:gd name="T10" fmla="*/ 0 h 36763"/>
              <a:gd name="T11" fmla="*/ 21600 w 21600"/>
              <a:gd name="T12" fmla="*/ 36763 h 36763"/>
            </a:gdLst>
            <a:ahLst/>
            <a:cxnLst>
              <a:cxn ang="T6">
                <a:pos x="T0" y="T1"/>
              </a:cxn>
              <a:cxn ang="T7">
                <a:pos x="T2" y="T3"/>
              </a:cxn>
              <a:cxn ang="T8">
                <a:pos x="T4" y="T5"/>
              </a:cxn>
            </a:cxnLst>
            <a:rect l="T9" t="T10" r="T11" b="T12"/>
            <a:pathLst>
              <a:path w="21600" h="36763" fill="none" extrusionOk="0">
                <a:moveTo>
                  <a:pt x="15381" y="-1"/>
                </a:moveTo>
                <a:cubicBezTo>
                  <a:pt x="19366" y="4041"/>
                  <a:pt x="21600" y="9489"/>
                  <a:pt x="21600" y="15165"/>
                </a:cubicBezTo>
                <a:cubicBezTo>
                  <a:pt x="21600" y="26976"/>
                  <a:pt x="12113" y="36597"/>
                  <a:pt x="302" y="36762"/>
                </a:cubicBezTo>
              </a:path>
              <a:path w="21600" h="36763" stroke="0" extrusionOk="0">
                <a:moveTo>
                  <a:pt x="15381" y="-1"/>
                </a:moveTo>
                <a:cubicBezTo>
                  <a:pt x="19366" y="4041"/>
                  <a:pt x="21600" y="9489"/>
                  <a:pt x="21600" y="15165"/>
                </a:cubicBezTo>
                <a:cubicBezTo>
                  <a:pt x="21600" y="26976"/>
                  <a:pt x="12113" y="36597"/>
                  <a:pt x="302" y="36762"/>
                </a:cubicBezTo>
                <a:lnTo>
                  <a:pt x="0" y="15165"/>
                </a:lnTo>
                <a:close/>
              </a:path>
            </a:pathLst>
          </a:custGeom>
          <a:solidFill>
            <a:srgbClr val="808080"/>
          </a:solidFill>
          <a:ln w="9525">
            <a:solidFill>
              <a:schemeClr val="tx1"/>
            </a:solidFill>
            <a:round/>
            <a:headEnd/>
            <a:tailEnd/>
          </a:ln>
        </p:spPr>
        <p:txBody>
          <a:bodyPr wrap="none" anchor="ctr"/>
          <a:lstStyle/>
          <a:p>
            <a:endParaRPr lang="zh-CN" altLang="en-US"/>
          </a:p>
        </p:txBody>
      </p:sp>
      <p:sp>
        <p:nvSpPr>
          <p:cNvPr id="46210" name="Arc 128"/>
          <p:cNvSpPr>
            <a:spLocks/>
          </p:cNvSpPr>
          <p:nvPr/>
        </p:nvSpPr>
        <p:spPr bwMode="auto">
          <a:xfrm>
            <a:off x="6931025" y="2836863"/>
            <a:ext cx="669925" cy="1123950"/>
          </a:xfrm>
          <a:custGeom>
            <a:avLst/>
            <a:gdLst>
              <a:gd name="T0" fmla="*/ 2147483647 w 22293"/>
              <a:gd name="T1" fmla="*/ 0 h 37391"/>
              <a:gd name="T2" fmla="*/ 0 w 22293"/>
              <a:gd name="T3" fmla="*/ 2147483647 h 37391"/>
              <a:gd name="T4" fmla="*/ 2147483647 w 22293"/>
              <a:gd name="T5" fmla="*/ 2147483647 h 37391"/>
              <a:gd name="T6" fmla="*/ 0 60000 65536"/>
              <a:gd name="T7" fmla="*/ 0 60000 65536"/>
              <a:gd name="T8" fmla="*/ 0 60000 65536"/>
              <a:gd name="T9" fmla="*/ 0 w 22293"/>
              <a:gd name="T10" fmla="*/ 0 h 37391"/>
              <a:gd name="T11" fmla="*/ 22293 w 22293"/>
              <a:gd name="T12" fmla="*/ 37391 h 37391"/>
            </a:gdLst>
            <a:ahLst/>
            <a:cxnLst>
              <a:cxn ang="T6">
                <a:pos x="T0" y="T1"/>
              </a:cxn>
              <a:cxn ang="T7">
                <a:pos x="T2" y="T3"/>
              </a:cxn>
              <a:cxn ang="T8">
                <a:pos x="T4" y="T5"/>
              </a:cxn>
            </a:cxnLst>
            <a:rect l="T9" t="T10" r="T11" b="T12"/>
            <a:pathLst>
              <a:path w="22293" h="37391" fill="none" extrusionOk="0">
                <a:moveTo>
                  <a:pt x="15430" y="0"/>
                </a:moveTo>
                <a:cubicBezTo>
                  <a:pt x="19807" y="4085"/>
                  <a:pt x="22293" y="9803"/>
                  <a:pt x="22293" y="15791"/>
                </a:cubicBezTo>
                <a:cubicBezTo>
                  <a:pt x="22293" y="27720"/>
                  <a:pt x="12622" y="37391"/>
                  <a:pt x="693" y="37391"/>
                </a:cubicBezTo>
                <a:cubicBezTo>
                  <a:pt x="461" y="37391"/>
                  <a:pt x="230" y="37387"/>
                  <a:pt x="0" y="37379"/>
                </a:cubicBezTo>
              </a:path>
              <a:path w="22293" h="37391" stroke="0" extrusionOk="0">
                <a:moveTo>
                  <a:pt x="15430" y="0"/>
                </a:moveTo>
                <a:cubicBezTo>
                  <a:pt x="19807" y="4085"/>
                  <a:pt x="22293" y="9803"/>
                  <a:pt x="22293" y="15791"/>
                </a:cubicBezTo>
                <a:cubicBezTo>
                  <a:pt x="22293" y="27720"/>
                  <a:pt x="12622" y="37391"/>
                  <a:pt x="693" y="37391"/>
                </a:cubicBezTo>
                <a:cubicBezTo>
                  <a:pt x="461" y="37391"/>
                  <a:pt x="230" y="37387"/>
                  <a:pt x="0" y="37379"/>
                </a:cubicBezTo>
                <a:lnTo>
                  <a:pt x="693" y="15791"/>
                </a:lnTo>
                <a:close/>
              </a:path>
            </a:pathLst>
          </a:custGeom>
          <a:solidFill>
            <a:srgbClr val="00FF00"/>
          </a:solidFill>
          <a:ln w="9525">
            <a:solidFill>
              <a:schemeClr val="tx1"/>
            </a:solidFill>
            <a:round/>
            <a:headEnd/>
            <a:tailEnd/>
          </a:ln>
        </p:spPr>
        <p:txBody>
          <a:bodyPr wrap="none" anchor="ctr"/>
          <a:lstStyle/>
          <a:p>
            <a:endParaRPr lang="zh-CN" altLang="en-US"/>
          </a:p>
        </p:txBody>
      </p:sp>
      <p:sp>
        <p:nvSpPr>
          <p:cNvPr id="46211" name="Line 129"/>
          <p:cNvSpPr>
            <a:spLocks noChangeShapeType="1"/>
          </p:cNvSpPr>
          <p:nvPr/>
        </p:nvSpPr>
        <p:spPr bwMode="auto">
          <a:xfrm>
            <a:off x="6302375" y="3302000"/>
            <a:ext cx="12969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212" name="Line 130"/>
          <p:cNvSpPr>
            <a:spLocks noChangeShapeType="1"/>
          </p:cNvSpPr>
          <p:nvPr/>
        </p:nvSpPr>
        <p:spPr bwMode="auto">
          <a:xfrm rot="8100000">
            <a:off x="6954838" y="2662238"/>
            <a:ext cx="1587" cy="1284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213" name="Arc 131"/>
          <p:cNvSpPr>
            <a:spLocks/>
          </p:cNvSpPr>
          <p:nvPr/>
        </p:nvSpPr>
        <p:spPr bwMode="auto">
          <a:xfrm>
            <a:off x="6950075" y="2876550"/>
            <a:ext cx="9525" cy="431800"/>
          </a:xfrm>
          <a:custGeom>
            <a:avLst/>
            <a:gdLst>
              <a:gd name="T0" fmla="*/ 0 w 474"/>
              <a:gd name="T1" fmla="*/ 2147483647 h 21599"/>
              <a:gd name="T2" fmla="*/ 2147483647 w 474"/>
              <a:gd name="T3" fmla="*/ 0 h 21599"/>
              <a:gd name="T4" fmla="*/ 2147483647 w 474"/>
              <a:gd name="T5" fmla="*/ 2147483647 h 21599"/>
              <a:gd name="T6" fmla="*/ 0 60000 65536"/>
              <a:gd name="T7" fmla="*/ 0 60000 65536"/>
              <a:gd name="T8" fmla="*/ 0 60000 65536"/>
              <a:gd name="T9" fmla="*/ 0 w 474"/>
              <a:gd name="T10" fmla="*/ 0 h 21599"/>
              <a:gd name="T11" fmla="*/ 474 w 474"/>
              <a:gd name="T12" fmla="*/ 21599 h 21599"/>
            </a:gdLst>
            <a:ahLst/>
            <a:cxnLst>
              <a:cxn ang="T6">
                <a:pos x="T0" y="T1"/>
              </a:cxn>
              <a:cxn ang="T7">
                <a:pos x="T2" y="T3"/>
              </a:cxn>
              <a:cxn ang="T8">
                <a:pos x="T4" y="T5"/>
              </a:cxn>
            </a:cxnLst>
            <a:rect l="T9" t="T10" r="T11" b="T12"/>
            <a:pathLst>
              <a:path w="474" h="21599" fill="none" extrusionOk="0">
                <a:moveTo>
                  <a:pt x="0" y="4"/>
                </a:moveTo>
                <a:cubicBezTo>
                  <a:pt x="77" y="2"/>
                  <a:pt x="154" y="1"/>
                  <a:pt x="232" y="0"/>
                </a:cubicBezTo>
              </a:path>
              <a:path w="474" h="21599" stroke="0" extrusionOk="0">
                <a:moveTo>
                  <a:pt x="0" y="4"/>
                </a:moveTo>
                <a:cubicBezTo>
                  <a:pt x="77" y="2"/>
                  <a:pt x="154" y="1"/>
                  <a:pt x="232" y="0"/>
                </a:cubicBezTo>
                <a:lnTo>
                  <a:pt x="474" y="21599"/>
                </a:lnTo>
                <a:close/>
              </a:path>
            </a:pathLst>
          </a:custGeom>
          <a:solidFill>
            <a:srgbClr val="FF0000"/>
          </a:solidFill>
          <a:ln w="9525">
            <a:solidFill>
              <a:schemeClr val="tx1"/>
            </a:solidFill>
            <a:round/>
            <a:headEnd/>
            <a:tailEnd/>
          </a:ln>
        </p:spPr>
        <p:txBody>
          <a:bodyPr wrap="none" anchor="ctr"/>
          <a:lstStyle/>
          <a:p>
            <a:endParaRPr lang="zh-CN" altLang="en-US"/>
          </a:p>
        </p:txBody>
      </p:sp>
      <p:sp>
        <p:nvSpPr>
          <p:cNvPr id="46214" name="Line 132"/>
          <p:cNvSpPr>
            <a:spLocks noChangeShapeType="1"/>
          </p:cNvSpPr>
          <p:nvPr/>
        </p:nvSpPr>
        <p:spPr bwMode="auto">
          <a:xfrm>
            <a:off x="6951663" y="2654300"/>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215" name="Text Box 133"/>
          <p:cNvSpPr txBox="1">
            <a:spLocks noChangeArrowheads="1"/>
          </p:cNvSpPr>
          <p:nvPr/>
        </p:nvSpPr>
        <p:spPr bwMode="auto">
          <a:xfrm>
            <a:off x="7167563" y="2509838"/>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0</a:t>
            </a:r>
          </a:p>
        </p:txBody>
      </p:sp>
      <p:sp>
        <p:nvSpPr>
          <p:cNvPr id="46216" name="Text Box 134"/>
          <p:cNvSpPr txBox="1">
            <a:spLocks noChangeArrowheads="1"/>
          </p:cNvSpPr>
          <p:nvPr/>
        </p:nvSpPr>
        <p:spPr bwMode="auto">
          <a:xfrm>
            <a:off x="7527925" y="2870200"/>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1</a:t>
            </a:r>
          </a:p>
        </p:txBody>
      </p:sp>
      <p:sp>
        <p:nvSpPr>
          <p:cNvPr id="46217" name="Text Box 135"/>
          <p:cNvSpPr txBox="1">
            <a:spLocks noChangeArrowheads="1"/>
          </p:cNvSpPr>
          <p:nvPr/>
        </p:nvSpPr>
        <p:spPr bwMode="auto">
          <a:xfrm>
            <a:off x="7527925" y="3517900"/>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2</a:t>
            </a:r>
          </a:p>
        </p:txBody>
      </p:sp>
      <p:sp>
        <p:nvSpPr>
          <p:cNvPr id="46218" name="Text Box 136"/>
          <p:cNvSpPr txBox="1">
            <a:spLocks noChangeArrowheads="1"/>
          </p:cNvSpPr>
          <p:nvPr/>
        </p:nvSpPr>
        <p:spPr bwMode="auto">
          <a:xfrm>
            <a:off x="7167563" y="3878263"/>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3</a:t>
            </a:r>
          </a:p>
        </p:txBody>
      </p:sp>
      <p:sp>
        <p:nvSpPr>
          <p:cNvPr id="46219" name="Text Box 137"/>
          <p:cNvSpPr txBox="1">
            <a:spLocks noChangeArrowheads="1"/>
          </p:cNvSpPr>
          <p:nvPr/>
        </p:nvSpPr>
        <p:spPr bwMode="auto">
          <a:xfrm>
            <a:off x="6591300" y="3878263"/>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4</a:t>
            </a:r>
          </a:p>
        </p:txBody>
      </p:sp>
      <p:sp>
        <p:nvSpPr>
          <p:cNvPr id="46220" name="Text Box 138"/>
          <p:cNvSpPr txBox="1">
            <a:spLocks noChangeArrowheads="1"/>
          </p:cNvSpPr>
          <p:nvPr/>
        </p:nvSpPr>
        <p:spPr bwMode="auto">
          <a:xfrm>
            <a:off x="6230938" y="3517900"/>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5</a:t>
            </a:r>
          </a:p>
        </p:txBody>
      </p:sp>
      <p:sp>
        <p:nvSpPr>
          <p:cNvPr id="46221" name="Text Box 139"/>
          <p:cNvSpPr txBox="1">
            <a:spLocks noChangeArrowheads="1"/>
          </p:cNvSpPr>
          <p:nvPr/>
        </p:nvSpPr>
        <p:spPr bwMode="auto">
          <a:xfrm>
            <a:off x="6230938" y="2870200"/>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6</a:t>
            </a:r>
          </a:p>
        </p:txBody>
      </p:sp>
      <p:sp>
        <p:nvSpPr>
          <p:cNvPr id="46222" name="Text Box 140"/>
          <p:cNvSpPr txBox="1">
            <a:spLocks noChangeArrowheads="1"/>
          </p:cNvSpPr>
          <p:nvPr/>
        </p:nvSpPr>
        <p:spPr bwMode="auto">
          <a:xfrm>
            <a:off x="6591300" y="2509838"/>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7</a:t>
            </a:r>
          </a:p>
        </p:txBody>
      </p:sp>
      <p:sp>
        <p:nvSpPr>
          <p:cNvPr id="46223" name="Arc 141"/>
          <p:cNvSpPr>
            <a:spLocks/>
          </p:cNvSpPr>
          <p:nvPr/>
        </p:nvSpPr>
        <p:spPr bwMode="auto">
          <a:xfrm>
            <a:off x="6303963" y="2655888"/>
            <a:ext cx="1298575" cy="129857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path>
              <a:path w="43200" h="43200" stroke="0"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6224" name="Line 142"/>
          <p:cNvSpPr>
            <a:spLocks noChangeShapeType="1"/>
          </p:cNvSpPr>
          <p:nvPr/>
        </p:nvSpPr>
        <p:spPr bwMode="auto">
          <a:xfrm rot="-8100000">
            <a:off x="6944519" y="2655094"/>
            <a:ext cx="1587" cy="1285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225" name="Arc 143"/>
          <p:cNvSpPr>
            <a:spLocks/>
          </p:cNvSpPr>
          <p:nvPr/>
        </p:nvSpPr>
        <p:spPr bwMode="auto">
          <a:xfrm>
            <a:off x="6446838" y="5300663"/>
            <a:ext cx="1117600" cy="649287"/>
          </a:xfrm>
          <a:custGeom>
            <a:avLst/>
            <a:gdLst>
              <a:gd name="T0" fmla="*/ 2147483647 w 37154"/>
              <a:gd name="T1" fmla="*/ 0 h 21608"/>
              <a:gd name="T2" fmla="*/ 0 w 37154"/>
              <a:gd name="T3" fmla="*/ 2147483647 h 21608"/>
              <a:gd name="T4" fmla="*/ 2147483647 w 37154"/>
              <a:gd name="T5" fmla="*/ 2147483647 h 21608"/>
              <a:gd name="T6" fmla="*/ 0 60000 65536"/>
              <a:gd name="T7" fmla="*/ 0 60000 65536"/>
              <a:gd name="T8" fmla="*/ 0 60000 65536"/>
              <a:gd name="T9" fmla="*/ 0 w 37154"/>
              <a:gd name="T10" fmla="*/ 0 h 21608"/>
              <a:gd name="T11" fmla="*/ 37154 w 37154"/>
              <a:gd name="T12" fmla="*/ 21608 h 21608"/>
            </a:gdLst>
            <a:ahLst/>
            <a:cxnLst>
              <a:cxn ang="T6">
                <a:pos x="T0" y="T1"/>
              </a:cxn>
              <a:cxn ang="T7">
                <a:pos x="T2" y="T3"/>
              </a:cxn>
              <a:cxn ang="T8">
                <a:pos x="T4" y="T5"/>
              </a:cxn>
            </a:cxnLst>
            <a:rect l="T9" t="T10" r="T11" b="T12"/>
            <a:pathLst>
              <a:path w="37154" h="21608" fill="none" extrusionOk="0">
                <a:moveTo>
                  <a:pt x="37153" y="0"/>
                </a:moveTo>
                <a:cubicBezTo>
                  <a:pt x="37153" y="2"/>
                  <a:pt x="37154" y="5"/>
                  <a:pt x="37154" y="8"/>
                </a:cubicBezTo>
                <a:cubicBezTo>
                  <a:pt x="37154" y="11937"/>
                  <a:pt x="27483" y="21608"/>
                  <a:pt x="15554" y="21608"/>
                </a:cubicBezTo>
                <a:cubicBezTo>
                  <a:pt x="9686" y="21608"/>
                  <a:pt x="4071" y="19220"/>
                  <a:pt x="0" y="14995"/>
                </a:cubicBezTo>
              </a:path>
              <a:path w="37154" h="21608" stroke="0" extrusionOk="0">
                <a:moveTo>
                  <a:pt x="37153" y="0"/>
                </a:moveTo>
                <a:cubicBezTo>
                  <a:pt x="37153" y="2"/>
                  <a:pt x="37154" y="5"/>
                  <a:pt x="37154" y="8"/>
                </a:cubicBezTo>
                <a:cubicBezTo>
                  <a:pt x="37154" y="11937"/>
                  <a:pt x="27483" y="21608"/>
                  <a:pt x="15554" y="21608"/>
                </a:cubicBezTo>
                <a:cubicBezTo>
                  <a:pt x="9686" y="21608"/>
                  <a:pt x="4071" y="19220"/>
                  <a:pt x="0" y="14995"/>
                </a:cubicBezTo>
                <a:lnTo>
                  <a:pt x="15554" y="8"/>
                </a:lnTo>
                <a:close/>
              </a:path>
            </a:pathLst>
          </a:custGeom>
          <a:solidFill>
            <a:srgbClr val="808080"/>
          </a:solidFill>
          <a:ln w="9525">
            <a:solidFill>
              <a:schemeClr val="tx1"/>
            </a:solidFill>
            <a:round/>
            <a:headEnd/>
            <a:tailEnd/>
          </a:ln>
        </p:spPr>
        <p:txBody>
          <a:bodyPr wrap="none" anchor="ctr"/>
          <a:lstStyle/>
          <a:p>
            <a:endParaRPr lang="zh-CN" altLang="en-US"/>
          </a:p>
        </p:txBody>
      </p:sp>
      <p:sp>
        <p:nvSpPr>
          <p:cNvPr id="46226" name="Arc 144"/>
          <p:cNvSpPr>
            <a:spLocks/>
          </p:cNvSpPr>
          <p:nvPr/>
        </p:nvSpPr>
        <p:spPr bwMode="auto">
          <a:xfrm>
            <a:off x="6910388" y="5300663"/>
            <a:ext cx="649287" cy="458787"/>
          </a:xfrm>
          <a:custGeom>
            <a:avLst/>
            <a:gdLst>
              <a:gd name="T0" fmla="*/ 2147483647 w 21600"/>
              <a:gd name="T1" fmla="*/ 0 h 15262"/>
              <a:gd name="T2" fmla="*/ 2147483647 w 21600"/>
              <a:gd name="T3" fmla="*/ 2147483647 h 15262"/>
              <a:gd name="T4" fmla="*/ 0 w 21600"/>
              <a:gd name="T5" fmla="*/ 2147483647 h 15262"/>
              <a:gd name="T6" fmla="*/ 0 60000 65536"/>
              <a:gd name="T7" fmla="*/ 0 60000 65536"/>
              <a:gd name="T8" fmla="*/ 0 60000 65536"/>
              <a:gd name="T9" fmla="*/ 0 w 21600"/>
              <a:gd name="T10" fmla="*/ 0 h 15262"/>
              <a:gd name="T11" fmla="*/ 21600 w 21600"/>
              <a:gd name="T12" fmla="*/ 15262 h 15262"/>
            </a:gdLst>
            <a:ahLst/>
            <a:cxnLst>
              <a:cxn ang="T6">
                <a:pos x="T0" y="T1"/>
              </a:cxn>
              <a:cxn ang="T7">
                <a:pos x="T2" y="T3"/>
              </a:cxn>
              <a:cxn ang="T8">
                <a:pos x="T4" y="T5"/>
              </a:cxn>
            </a:cxnLst>
            <a:rect l="T9" t="T10" r="T11" b="T12"/>
            <a:pathLst>
              <a:path w="21600" h="15262" fill="none" extrusionOk="0">
                <a:moveTo>
                  <a:pt x="21599" y="0"/>
                </a:moveTo>
                <a:cubicBezTo>
                  <a:pt x="21599" y="21"/>
                  <a:pt x="21600" y="42"/>
                  <a:pt x="21600" y="64"/>
                </a:cubicBezTo>
                <a:cubicBezTo>
                  <a:pt x="21600" y="5755"/>
                  <a:pt x="19353" y="11217"/>
                  <a:pt x="15348" y="15262"/>
                </a:cubicBezTo>
              </a:path>
              <a:path w="21600" h="15262" stroke="0" extrusionOk="0">
                <a:moveTo>
                  <a:pt x="21599" y="0"/>
                </a:moveTo>
                <a:cubicBezTo>
                  <a:pt x="21599" y="21"/>
                  <a:pt x="21600" y="42"/>
                  <a:pt x="21600" y="64"/>
                </a:cubicBezTo>
                <a:cubicBezTo>
                  <a:pt x="21600" y="5755"/>
                  <a:pt x="19353" y="11217"/>
                  <a:pt x="15348" y="15262"/>
                </a:cubicBezTo>
                <a:lnTo>
                  <a:pt x="0" y="64"/>
                </a:lnTo>
                <a:close/>
              </a:path>
            </a:pathLst>
          </a:custGeom>
          <a:solidFill>
            <a:srgbClr val="00FF00"/>
          </a:solidFill>
          <a:ln w="9525">
            <a:solidFill>
              <a:schemeClr val="tx1"/>
            </a:solidFill>
            <a:round/>
            <a:headEnd/>
            <a:tailEnd/>
          </a:ln>
        </p:spPr>
        <p:txBody>
          <a:bodyPr wrap="none" anchor="ctr"/>
          <a:lstStyle/>
          <a:p>
            <a:endParaRPr lang="zh-CN" altLang="en-US"/>
          </a:p>
        </p:txBody>
      </p:sp>
      <p:sp>
        <p:nvSpPr>
          <p:cNvPr id="46227" name="Line 145"/>
          <p:cNvSpPr>
            <a:spLocks noChangeShapeType="1"/>
          </p:cNvSpPr>
          <p:nvPr/>
        </p:nvSpPr>
        <p:spPr bwMode="auto">
          <a:xfrm>
            <a:off x="6261100" y="5297488"/>
            <a:ext cx="12969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228" name="Line 146"/>
          <p:cNvSpPr>
            <a:spLocks noChangeShapeType="1"/>
          </p:cNvSpPr>
          <p:nvPr/>
        </p:nvSpPr>
        <p:spPr bwMode="auto">
          <a:xfrm rot="8100000">
            <a:off x="6913563" y="4657725"/>
            <a:ext cx="1587" cy="1284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229" name="Arc 147"/>
          <p:cNvSpPr>
            <a:spLocks/>
          </p:cNvSpPr>
          <p:nvPr/>
        </p:nvSpPr>
        <p:spPr bwMode="auto">
          <a:xfrm>
            <a:off x="6908800" y="4872038"/>
            <a:ext cx="9525" cy="431800"/>
          </a:xfrm>
          <a:custGeom>
            <a:avLst/>
            <a:gdLst>
              <a:gd name="T0" fmla="*/ 0 w 474"/>
              <a:gd name="T1" fmla="*/ 2147483647 h 21599"/>
              <a:gd name="T2" fmla="*/ 2147483647 w 474"/>
              <a:gd name="T3" fmla="*/ 0 h 21599"/>
              <a:gd name="T4" fmla="*/ 2147483647 w 474"/>
              <a:gd name="T5" fmla="*/ 2147483647 h 21599"/>
              <a:gd name="T6" fmla="*/ 0 60000 65536"/>
              <a:gd name="T7" fmla="*/ 0 60000 65536"/>
              <a:gd name="T8" fmla="*/ 0 60000 65536"/>
              <a:gd name="T9" fmla="*/ 0 w 474"/>
              <a:gd name="T10" fmla="*/ 0 h 21599"/>
              <a:gd name="T11" fmla="*/ 474 w 474"/>
              <a:gd name="T12" fmla="*/ 21599 h 21599"/>
            </a:gdLst>
            <a:ahLst/>
            <a:cxnLst>
              <a:cxn ang="T6">
                <a:pos x="T0" y="T1"/>
              </a:cxn>
              <a:cxn ang="T7">
                <a:pos x="T2" y="T3"/>
              </a:cxn>
              <a:cxn ang="T8">
                <a:pos x="T4" y="T5"/>
              </a:cxn>
            </a:cxnLst>
            <a:rect l="T9" t="T10" r="T11" b="T12"/>
            <a:pathLst>
              <a:path w="474" h="21599" fill="none" extrusionOk="0">
                <a:moveTo>
                  <a:pt x="0" y="4"/>
                </a:moveTo>
                <a:cubicBezTo>
                  <a:pt x="77" y="2"/>
                  <a:pt x="154" y="1"/>
                  <a:pt x="232" y="0"/>
                </a:cubicBezTo>
              </a:path>
              <a:path w="474" h="21599" stroke="0" extrusionOk="0">
                <a:moveTo>
                  <a:pt x="0" y="4"/>
                </a:moveTo>
                <a:cubicBezTo>
                  <a:pt x="77" y="2"/>
                  <a:pt x="154" y="1"/>
                  <a:pt x="232" y="0"/>
                </a:cubicBezTo>
                <a:lnTo>
                  <a:pt x="474" y="21599"/>
                </a:lnTo>
                <a:close/>
              </a:path>
            </a:pathLst>
          </a:custGeom>
          <a:solidFill>
            <a:srgbClr val="FF0000"/>
          </a:solidFill>
          <a:ln w="9525">
            <a:solidFill>
              <a:schemeClr val="tx1"/>
            </a:solidFill>
            <a:round/>
            <a:headEnd/>
            <a:tailEnd/>
          </a:ln>
        </p:spPr>
        <p:txBody>
          <a:bodyPr wrap="none" anchor="ctr"/>
          <a:lstStyle/>
          <a:p>
            <a:endParaRPr lang="zh-CN" altLang="en-US"/>
          </a:p>
        </p:txBody>
      </p:sp>
      <p:sp>
        <p:nvSpPr>
          <p:cNvPr id="46230" name="Line 148"/>
          <p:cNvSpPr>
            <a:spLocks noChangeShapeType="1"/>
          </p:cNvSpPr>
          <p:nvPr/>
        </p:nvSpPr>
        <p:spPr bwMode="auto">
          <a:xfrm>
            <a:off x="6910388" y="4649788"/>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231" name="Line 149"/>
          <p:cNvSpPr>
            <a:spLocks noChangeShapeType="1"/>
          </p:cNvSpPr>
          <p:nvPr/>
        </p:nvSpPr>
        <p:spPr bwMode="auto">
          <a:xfrm rot="-8100000">
            <a:off x="6903244" y="4650581"/>
            <a:ext cx="1588" cy="1285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232" name="Text Box 150"/>
          <p:cNvSpPr txBox="1">
            <a:spLocks noChangeArrowheads="1"/>
          </p:cNvSpPr>
          <p:nvPr/>
        </p:nvSpPr>
        <p:spPr bwMode="auto">
          <a:xfrm>
            <a:off x="7126288" y="4505325"/>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0</a:t>
            </a:r>
          </a:p>
        </p:txBody>
      </p:sp>
      <p:sp>
        <p:nvSpPr>
          <p:cNvPr id="46233" name="Text Box 151"/>
          <p:cNvSpPr txBox="1">
            <a:spLocks noChangeArrowheads="1"/>
          </p:cNvSpPr>
          <p:nvPr/>
        </p:nvSpPr>
        <p:spPr bwMode="auto">
          <a:xfrm>
            <a:off x="7486650" y="4865688"/>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1</a:t>
            </a:r>
          </a:p>
        </p:txBody>
      </p:sp>
      <p:sp>
        <p:nvSpPr>
          <p:cNvPr id="46234" name="Text Box 152"/>
          <p:cNvSpPr txBox="1">
            <a:spLocks noChangeArrowheads="1"/>
          </p:cNvSpPr>
          <p:nvPr/>
        </p:nvSpPr>
        <p:spPr bwMode="auto">
          <a:xfrm>
            <a:off x="7486650" y="5513388"/>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2</a:t>
            </a:r>
          </a:p>
        </p:txBody>
      </p:sp>
      <p:sp>
        <p:nvSpPr>
          <p:cNvPr id="46235" name="Text Box 153"/>
          <p:cNvSpPr txBox="1">
            <a:spLocks noChangeArrowheads="1"/>
          </p:cNvSpPr>
          <p:nvPr/>
        </p:nvSpPr>
        <p:spPr bwMode="auto">
          <a:xfrm>
            <a:off x="7126288" y="5873750"/>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3</a:t>
            </a:r>
          </a:p>
        </p:txBody>
      </p:sp>
      <p:sp>
        <p:nvSpPr>
          <p:cNvPr id="46236" name="Text Box 154"/>
          <p:cNvSpPr txBox="1">
            <a:spLocks noChangeArrowheads="1"/>
          </p:cNvSpPr>
          <p:nvPr/>
        </p:nvSpPr>
        <p:spPr bwMode="auto">
          <a:xfrm>
            <a:off x="6550025" y="5873750"/>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4</a:t>
            </a:r>
          </a:p>
        </p:txBody>
      </p:sp>
      <p:sp>
        <p:nvSpPr>
          <p:cNvPr id="46237" name="Text Box 155"/>
          <p:cNvSpPr txBox="1">
            <a:spLocks noChangeArrowheads="1"/>
          </p:cNvSpPr>
          <p:nvPr/>
        </p:nvSpPr>
        <p:spPr bwMode="auto">
          <a:xfrm>
            <a:off x="6189663" y="5513388"/>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5</a:t>
            </a:r>
          </a:p>
        </p:txBody>
      </p:sp>
      <p:sp>
        <p:nvSpPr>
          <p:cNvPr id="46238" name="Text Box 156"/>
          <p:cNvSpPr txBox="1">
            <a:spLocks noChangeArrowheads="1"/>
          </p:cNvSpPr>
          <p:nvPr/>
        </p:nvSpPr>
        <p:spPr bwMode="auto">
          <a:xfrm>
            <a:off x="6189663" y="4865688"/>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6</a:t>
            </a:r>
          </a:p>
        </p:txBody>
      </p:sp>
      <p:sp>
        <p:nvSpPr>
          <p:cNvPr id="46239" name="Text Box 157"/>
          <p:cNvSpPr txBox="1">
            <a:spLocks noChangeArrowheads="1"/>
          </p:cNvSpPr>
          <p:nvPr/>
        </p:nvSpPr>
        <p:spPr bwMode="auto">
          <a:xfrm>
            <a:off x="6550025" y="4505325"/>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7</a:t>
            </a:r>
          </a:p>
        </p:txBody>
      </p:sp>
      <p:sp>
        <p:nvSpPr>
          <p:cNvPr id="46240" name="Arc 158"/>
          <p:cNvSpPr>
            <a:spLocks/>
          </p:cNvSpPr>
          <p:nvPr/>
        </p:nvSpPr>
        <p:spPr bwMode="auto">
          <a:xfrm>
            <a:off x="6262688" y="4651375"/>
            <a:ext cx="1298575" cy="129857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path>
              <a:path w="43200" h="43200" stroke="0"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6241" name="Arc 159"/>
          <p:cNvSpPr>
            <a:spLocks/>
          </p:cNvSpPr>
          <p:nvPr/>
        </p:nvSpPr>
        <p:spPr bwMode="auto">
          <a:xfrm>
            <a:off x="8412163" y="3321050"/>
            <a:ext cx="649287" cy="649288"/>
          </a:xfrm>
          <a:custGeom>
            <a:avLst/>
            <a:gdLst>
              <a:gd name="T0" fmla="*/ 2147483647 w 21597"/>
              <a:gd name="T1" fmla="*/ 2147483647 h 21598"/>
              <a:gd name="T2" fmla="*/ 2147483647 w 21597"/>
              <a:gd name="T3" fmla="*/ 2147483647 h 21598"/>
              <a:gd name="T4" fmla="*/ 0 w 21597"/>
              <a:gd name="T5" fmla="*/ 0 h 21598"/>
              <a:gd name="T6" fmla="*/ 0 60000 65536"/>
              <a:gd name="T7" fmla="*/ 0 60000 65536"/>
              <a:gd name="T8" fmla="*/ 0 60000 65536"/>
              <a:gd name="T9" fmla="*/ 0 w 21597"/>
              <a:gd name="T10" fmla="*/ 0 h 21598"/>
              <a:gd name="T11" fmla="*/ 21597 w 21597"/>
              <a:gd name="T12" fmla="*/ 21598 h 21598"/>
            </a:gdLst>
            <a:ahLst/>
            <a:cxnLst>
              <a:cxn ang="T6">
                <a:pos x="T0" y="T1"/>
              </a:cxn>
              <a:cxn ang="T7">
                <a:pos x="T2" y="T3"/>
              </a:cxn>
              <a:cxn ang="T8">
                <a:pos x="T4" y="T5"/>
              </a:cxn>
            </a:cxnLst>
            <a:rect l="T9" t="T10" r="T11" b="T12"/>
            <a:pathLst>
              <a:path w="21597" h="21598" fill="none" extrusionOk="0">
                <a:moveTo>
                  <a:pt x="21596" y="365"/>
                </a:moveTo>
                <a:cubicBezTo>
                  <a:pt x="21399" y="12033"/>
                  <a:pt x="11970" y="21434"/>
                  <a:pt x="302" y="21597"/>
                </a:cubicBezTo>
              </a:path>
              <a:path w="21597" h="21598" stroke="0" extrusionOk="0">
                <a:moveTo>
                  <a:pt x="21596" y="365"/>
                </a:moveTo>
                <a:cubicBezTo>
                  <a:pt x="21399" y="12033"/>
                  <a:pt x="11970" y="21434"/>
                  <a:pt x="302" y="21597"/>
                </a:cubicBezTo>
                <a:lnTo>
                  <a:pt x="0" y="0"/>
                </a:lnTo>
                <a:close/>
              </a:path>
            </a:pathLst>
          </a:custGeom>
          <a:solidFill>
            <a:srgbClr val="808080"/>
          </a:solidFill>
          <a:ln w="9525">
            <a:solidFill>
              <a:schemeClr val="tx1"/>
            </a:solidFill>
            <a:round/>
            <a:headEnd/>
            <a:tailEnd/>
          </a:ln>
        </p:spPr>
        <p:txBody>
          <a:bodyPr wrap="none" anchor="ctr"/>
          <a:lstStyle/>
          <a:p>
            <a:endParaRPr lang="zh-CN" altLang="en-US"/>
          </a:p>
        </p:txBody>
      </p:sp>
      <p:sp>
        <p:nvSpPr>
          <p:cNvPr id="46242" name="Arc 160"/>
          <p:cNvSpPr>
            <a:spLocks/>
          </p:cNvSpPr>
          <p:nvPr/>
        </p:nvSpPr>
        <p:spPr bwMode="auto">
          <a:xfrm>
            <a:off x="7948613" y="3313113"/>
            <a:ext cx="1116012" cy="661987"/>
          </a:xfrm>
          <a:custGeom>
            <a:avLst/>
            <a:gdLst>
              <a:gd name="T0" fmla="*/ 2147483647 w 37118"/>
              <a:gd name="T1" fmla="*/ 0 h 22024"/>
              <a:gd name="T2" fmla="*/ 0 w 37118"/>
              <a:gd name="T3" fmla="*/ 2147483647 h 22024"/>
              <a:gd name="T4" fmla="*/ 2147483647 w 37118"/>
              <a:gd name="T5" fmla="*/ 2147483647 h 22024"/>
              <a:gd name="T6" fmla="*/ 0 60000 65536"/>
              <a:gd name="T7" fmla="*/ 0 60000 65536"/>
              <a:gd name="T8" fmla="*/ 0 60000 65536"/>
              <a:gd name="T9" fmla="*/ 0 w 37118"/>
              <a:gd name="T10" fmla="*/ 0 h 22024"/>
              <a:gd name="T11" fmla="*/ 37118 w 37118"/>
              <a:gd name="T12" fmla="*/ 22024 h 22024"/>
            </a:gdLst>
            <a:ahLst/>
            <a:cxnLst>
              <a:cxn ang="T6">
                <a:pos x="T0" y="T1"/>
              </a:cxn>
              <a:cxn ang="T7">
                <a:pos x="T2" y="T3"/>
              </a:cxn>
              <a:cxn ang="T8">
                <a:pos x="T4" y="T5"/>
              </a:cxn>
            </a:cxnLst>
            <a:rect l="T9" t="T10" r="T11" b="T12"/>
            <a:pathLst>
              <a:path w="37118" h="22024" fill="none" extrusionOk="0">
                <a:moveTo>
                  <a:pt x="37113" y="0"/>
                </a:moveTo>
                <a:cubicBezTo>
                  <a:pt x="37116" y="141"/>
                  <a:pt x="37118" y="282"/>
                  <a:pt x="37118" y="424"/>
                </a:cubicBezTo>
                <a:cubicBezTo>
                  <a:pt x="37118" y="12353"/>
                  <a:pt x="27447" y="22024"/>
                  <a:pt x="15518" y="22024"/>
                </a:cubicBezTo>
                <a:cubicBezTo>
                  <a:pt x="9668" y="22024"/>
                  <a:pt x="4068" y="19651"/>
                  <a:pt x="-1" y="15449"/>
                </a:cubicBezTo>
              </a:path>
              <a:path w="37118" h="22024" stroke="0" extrusionOk="0">
                <a:moveTo>
                  <a:pt x="37113" y="0"/>
                </a:moveTo>
                <a:cubicBezTo>
                  <a:pt x="37116" y="141"/>
                  <a:pt x="37118" y="282"/>
                  <a:pt x="37118" y="424"/>
                </a:cubicBezTo>
                <a:cubicBezTo>
                  <a:pt x="37118" y="12353"/>
                  <a:pt x="27447" y="22024"/>
                  <a:pt x="15518" y="22024"/>
                </a:cubicBezTo>
                <a:cubicBezTo>
                  <a:pt x="9668" y="22024"/>
                  <a:pt x="4068" y="19651"/>
                  <a:pt x="-1" y="15449"/>
                </a:cubicBezTo>
                <a:lnTo>
                  <a:pt x="15518" y="424"/>
                </a:lnTo>
                <a:close/>
              </a:path>
            </a:pathLst>
          </a:custGeom>
          <a:solidFill>
            <a:srgbClr val="00FF00"/>
          </a:solidFill>
          <a:ln w="9525">
            <a:solidFill>
              <a:schemeClr val="tx1"/>
            </a:solidFill>
            <a:round/>
            <a:headEnd/>
            <a:tailEnd/>
          </a:ln>
        </p:spPr>
        <p:txBody>
          <a:bodyPr wrap="none" anchor="ctr"/>
          <a:lstStyle/>
          <a:p>
            <a:endParaRPr lang="zh-CN" altLang="en-US"/>
          </a:p>
        </p:txBody>
      </p:sp>
      <p:sp>
        <p:nvSpPr>
          <p:cNvPr id="46243" name="Line 161"/>
          <p:cNvSpPr>
            <a:spLocks noChangeShapeType="1"/>
          </p:cNvSpPr>
          <p:nvPr/>
        </p:nvSpPr>
        <p:spPr bwMode="auto">
          <a:xfrm>
            <a:off x="7762875" y="3316288"/>
            <a:ext cx="12969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244" name="Line 162"/>
          <p:cNvSpPr>
            <a:spLocks noChangeShapeType="1"/>
          </p:cNvSpPr>
          <p:nvPr/>
        </p:nvSpPr>
        <p:spPr bwMode="auto">
          <a:xfrm rot="8100000">
            <a:off x="8415338" y="2676525"/>
            <a:ext cx="1587" cy="1284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245" name="Arc 163"/>
          <p:cNvSpPr>
            <a:spLocks/>
          </p:cNvSpPr>
          <p:nvPr/>
        </p:nvSpPr>
        <p:spPr bwMode="auto">
          <a:xfrm>
            <a:off x="8410575" y="2890838"/>
            <a:ext cx="9525" cy="431800"/>
          </a:xfrm>
          <a:custGeom>
            <a:avLst/>
            <a:gdLst>
              <a:gd name="T0" fmla="*/ 0 w 474"/>
              <a:gd name="T1" fmla="*/ 2147483647 h 21599"/>
              <a:gd name="T2" fmla="*/ 2147483647 w 474"/>
              <a:gd name="T3" fmla="*/ 0 h 21599"/>
              <a:gd name="T4" fmla="*/ 2147483647 w 474"/>
              <a:gd name="T5" fmla="*/ 2147483647 h 21599"/>
              <a:gd name="T6" fmla="*/ 0 60000 65536"/>
              <a:gd name="T7" fmla="*/ 0 60000 65536"/>
              <a:gd name="T8" fmla="*/ 0 60000 65536"/>
              <a:gd name="T9" fmla="*/ 0 w 474"/>
              <a:gd name="T10" fmla="*/ 0 h 21599"/>
              <a:gd name="T11" fmla="*/ 474 w 474"/>
              <a:gd name="T12" fmla="*/ 21599 h 21599"/>
            </a:gdLst>
            <a:ahLst/>
            <a:cxnLst>
              <a:cxn ang="T6">
                <a:pos x="T0" y="T1"/>
              </a:cxn>
              <a:cxn ang="T7">
                <a:pos x="T2" y="T3"/>
              </a:cxn>
              <a:cxn ang="T8">
                <a:pos x="T4" y="T5"/>
              </a:cxn>
            </a:cxnLst>
            <a:rect l="T9" t="T10" r="T11" b="T12"/>
            <a:pathLst>
              <a:path w="474" h="21599" fill="none" extrusionOk="0">
                <a:moveTo>
                  <a:pt x="0" y="4"/>
                </a:moveTo>
                <a:cubicBezTo>
                  <a:pt x="77" y="2"/>
                  <a:pt x="154" y="1"/>
                  <a:pt x="232" y="0"/>
                </a:cubicBezTo>
              </a:path>
              <a:path w="474" h="21599" stroke="0" extrusionOk="0">
                <a:moveTo>
                  <a:pt x="0" y="4"/>
                </a:moveTo>
                <a:cubicBezTo>
                  <a:pt x="77" y="2"/>
                  <a:pt x="154" y="1"/>
                  <a:pt x="232" y="0"/>
                </a:cubicBezTo>
                <a:lnTo>
                  <a:pt x="474" y="21599"/>
                </a:lnTo>
                <a:close/>
              </a:path>
            </a:pathLst>
          </a:custGeom>
          <a:solidFill>
            <a:srgbClr val="FF0000"/>
          </a:solidFill>
          <a:ln w="9525">
            <a:solidFill>
              <a:schemeClr val="tx1"/>
            </a:solidFill>
            <a:round/>
            <a:headEnd/>
            <a:tailEnd/>
          </a:ln>
        </p:spPr>
        <p:txBody>
          <a:bodyPr wrap="none" anchor="ctr"/>
          <a:lstStyle/>
          <a:p>
            <a:endParaRPr lang="zh-CN" altLang="en-US"/>
          </a:p>
        </p:txBody>
      </p:sp>
      <p:sp>
        <p:nvSpPr>
          <p:cNvPr id="46246" name="Line 164"/>
          <p:cNvSpPr>
            <a:spLocks noChangeShapeType="1"/>
          </p:cNvSpPr>
          <p:nvPr/>
        </p:nvSpPr>
        <p:spPr bwMode="auto">
          <a:xfrm>
            <a:off x="8412163" y="2668588"/>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247" name="Text Box 165"/>
          <p:cNvSpPr txBox="1">
            <a:spLocks noChangeArrowheads="1"/>
          </p:cNvSpPr>
          <p:nvPr/>
        </p:nvSpPr>
        <p:spPr bwMode="auto">
          <a:xfrm>
            <a:off x="8628063" y="2524125"/>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0</a:t>
            </a:r>
          </a:p>
        </p:txBody>
      </p:sp>
      <p:sp>
        <p:nvSpPr>
          <p:cNvPr id="46248" name="Text Box 166"/>
          <p:cNvSpPr txBox="1">
            <a:spLocks noChangeArrowheads="1"/>
          </p:cNvSpPr>
          <p:nvPr/>
        </p:nvSpPr>
        <p:spPr bwMode="auto">
          <a:xfrm>
            <a:off x="8988425" y="2884488"/>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1</a:t>
            </a:r>
          </a:p>
        </p:txBody>
      </p:sp>
      <p:sp>
        <p:nvSpPr>
          <p:cNvPr id="46249" name="Text Box 167"/>
          <p:cNvSpPr txBox="1">
            <a:spLocks noChangeArrowheads="1"/>
          </p:cNvSpPr>
          <p:nvPr/>
        </p:nvSpPr>
        <p:spPr bwMode="auto">
          <a:xfrm>
            <a:off x="8988425" y="3532188"/>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2</a:t>
            </a:r>
          </a:p>
        </p:txBody>
      </p:sp>
      <p:sp>
        <p:nvSpPr>
          <p:cNvPr id="46250" name="Text Box 168"/>
          <p:cNvSpPr txBox="1">
            <a:spLocks noChangeArrowheads="1"/>
          </p:cNvSpPr>
          <p:nvPr/>
        </p:nvSpPr>
        <p:spPr bwMode="auto">
          <a:xfrm>
            <a:off x="8628063" y="3892550"/>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3</a:t>
            </a:r>
          </a:p>
        </p:txBody>
      </p:sp>
      <p:sp>
        <p:nvSpPr>
          <p:cNvPr id="46251" name="Text Box 169"/>
          <p:cNvSpPr txBox="1">
            <a:spLocks noChangeArrowheads="1"/>
          </p:cNvSpPr>
          <p:nvPr/>
        </p:nvSpPr>
        <p:spPr bwMode="auto">
          <a:xfrm>
            <a:off x="8051800" y="3892550"/>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4</a:t>
            </a:r>
          </a:p>
        </p:txBody>
      </p:sp>
      <p:sp>
        <p:nvSpPr>
          <p:cNvPr id="46252" name="Text Box 170"/>
          <p:cNvSpPr txBox="1">
            <a:spLocks noChangeArrowheads="1"/>
          </p:cNvSpPr>
          <p:nvPr/>
        </p:nvSpPr>
        <p:spPr bwMode="auto">
          <a:xfrm>
            <a:off x="7691438" y="3532188"/>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5</a:t>
            </a:r>
          </a:p>
        </p:txBody>
      </p:sp>
      <p:sp>
        <p:nvSpPr>
          <p:cNvPr id="46253" name="Text Box 171"/>
          <p:cNvSpPr txBox="1">
            <a:spLocks noChangeArrowheads="1"/>
          </p:cNvSpPr>
          <p:nvPr/>
        </p:nvSpPr>
        <p:spPr bwMode="auto">
          <a:xfrm>
            <a:off x="7691438" y="2884488"/>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6</a:t>
            </a:r>
          </a:p>
        </p:txBody>
      </p:sp>
      <p:sp>
        <p:nvSpPr>
          <p:cNvPr id="46254" name="Text Box 172"/>
          <p:cNvSpPr txBox="1">
            <a:spLocks noChangeArrowheads="1"/>
          </p:cNvSpPr>
          <p:nvPr/>
        </p:nvSpPr>
        <p:spPr bwMode="auto">
          <a:xfrm>
            <a:off x="8051800" y="2524125"/>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7</a:t>
            </a:r>
          </a:p>
        </p:txBody>
      </p:sp>
      <p:sp>
        <p:nvSpPr>
          <p:cNvPr id="46255" name="Arc 173"/>
          <p:cNvSpPr>
            <a:spLocks/>
          </p:cNvSpPr>
          <p:nvPr/>
        </p:nvSpPr>
        <p:spPr bwMode="auto">
          <a:xfrm>
            <a:off x="7764463" y="2670175"/>
            <a:ext cx="1298575" cy="129857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path>
              <a:path w="43200" h="43200" stroke="0"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6256" name="Line 174"/>
          <p:cNvSpPr>
            <a:spLocks noChangeShapeType="1"/>
          </p:cNvSpPr>
          <p:nvPr/>
        </p:nvSpPr>
        <p:spPr bwMode="auto">
          <a:xfrm rot="-8100000">
            <a:off x="8405019" y="2669381"/>
            <a:ext cx="1588" cy="1285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257" name="Arc 175"/>
          <p:cNvSpPr>
            <a:spLocks/>
          </p:cNvSpPr>
          <p:nvPr/>
        </p:nvSpPr>
        <p:spPr bwMode="auto">
          <a:xfrm>
            <a:off x="7775575" y="5308600"/>
            <a:ext cx="1106488" cy="649288"/>
          </a:xfrm>
          <a:custGeom>
            <a:avLst/>
            <a:gdLst>
              <a:gd name="T0" fmla="*/ 2147483647 w 36819"/>
              <a:gd name="T1" fmla="*/ 2147483647 h 21600"/>
              <a:gd name="T2" fmla="*/ 0 w 36819"/>
              <a:gd name="T3" fmla="*/ 2147483647 h 21600"/>
              <a:gd name="T4" fmla="*/ 2147483647 w 36819"/>
              <a:gd name="T5" fmla="*/ 0 h 21600"/>
              <a:gd name="T6" fmla="*/ 0 60000 65536"/>
              <a:gd name="T7" fmla="*/ 0 60000 65536"/>
              <a:gd name="T8" fmla="*/ 0 60000 65536"/>
              <a:gd name="T9" fmla="*/ 0 w 36819"/>
              <a:gd name="T10" fmla="*/ 0 h 21600"/>
              <a:gd name="T11" fmla="*/ 36819 w 36819"/>
              <a:gd name="T12" fmla="*/ 21600 h 21600"/>
            </a:gdLst>
            <a:ahLst/>
            <a:cxnLst>
              <a:cxn ang="T6">
                <a:pos x="T0" y="T1"/>
              </a:cxn>
              <a:cxn ang="T7">
                <a:pos x="T2" y="T3"/>
              </a:cxn>
              <a:cxn ang="T8">
                <a:pos x="T4" y="T5"/>
              </a:cxn>
            </a:cxnLst>
            <a:rect l="T9" t="T10" r="T11" b="T12"/>
            <a:pathLst>
              <a:path w="36819" h="21600" fill="none" extrusionOk="0">
                <a:moveTo>
                  <a:pt x="36818" y="15327"/>
                </a:moveTo>
                <a:cubicBezTo>
                  <a:pt x="32772" y="19345"/>
                  <a:pt x="27301" y="21599"/>
                  <a:pt x="21600" y="21600"/>
                </a:cubicBezTo>
                <a:cubicBezTo>
                  <a:pt x="9691" y="21600"/>
                  <a:pt x="29" y="11962"/>
                  <a:pt x="0" y="53"/>
                </a:cubicBezTo>
              </a:path>
              <a:path w="36819" h="21600" stroke="0" extrusionOk="0">
                <a:moveTo>
                  <a:pt x="36818" y="15327"/>
                </a:moveTo>
                <a:cubicBezTo>
                  <a:pt x="32772" y="19345"/>
                  <a:pt x="27301" y="21599"/>
                  <a:pt x="21600" y="21600"/>
                </a:cubicBezTo>
                <a:cubicBezTo>
                  <a:pt x="9691" y="21600"/>
                  <a:pt x="29" y="11962"/>
                  <a:pt x="0" y="53"/>
                </a:cubicBezTo>
                <a:lnTo>
                  <a:pt x="21600" y="0"/>
                </a:lnTo>
                <a:close/>
              </a:path>
            </a:pathLst>
          </a:custGeom>
          <a:solidFill>
            <a:srgbClr val="808080"/>
          </a:solidFill>
          <a:ln w="9525">
            <a:solidFill>
              <a:schemeClr val="tx1"/>
            </a:solidFill>
            <a:round/>
            <a:headEnd/>
            <a:tailEnd/>
          </a:ln>
        </p:spPr>
        <p:txBody>
          <a:bodyPr wrap="none" anchor="ctr"/>
          <a:lstStyle/>
          <a:p>
            <a:endParaRPr lang="zh-CN" altLang="en-US"/>
          </a:p>
        </p:txBody>
      </p:sp>
      <p:sp>
        <p:nvSpPr>
          <p:cNvPr id="46258" name="Arc 176"/>
          <p:cNvSpPr>
            <a:spLocks/>
          </p:cNvSpPr>
          <p:nvPr/>
        </p:nvSpPr>
        <p:spPr bwMode="auto">
          <a:xfrm>
            <a:off x="8426450" y="5313363"/>
            <a:ext cx="466725" cy="649287"/>
          </a:xfrm>
          <a:custGeom>
            <a:avLst/>
            <a:gdLst>
              <a:gd name="T0" fmla="*/ 2147483647 w 15515"/>
              <a:gd name="T1" fmla="*/ 2147483647 h 21600"/>
              <a:gd name="T2" fmla="*/ 2147483647 w 15515"/>
              <a:gd name="T3" fmla="*/ 2147483647 h 21600"/>
              <a:gd name="T4" fmla="*/ 0 w 15515"/>
              <a:gd name="T5" fmla="*/ 0 h 21600"/>
              <a:gd name="T6" fmla="*/ 0 60000 65536"/>
              <a:gd name="T7" fmla="*/ 0 60000 65536"/>
              <a:gd name="T8" fmla="*/ 0 60000 65536"/>
              <a:gd name="T9" fmla="*/ 0 w 15515"/>
              <a:gd name="T10" fmla="*/ 0 h 21600"/>
              <a:gd name="T11" fmla="*/ 15515 w 15515"/>
              <a:gd name="T12" fmla="*/ 21600 h 21600"/>
            </a:gdLst>
            <a:ahLst/>
            <a:cxnLst>
              <a:cxn ang="T6">
                <a:pos x="T0" y="T1"/>
              </a:cxn>
              <a:cxn ang="T7">
                <a:pos x="T2" y="T3"/>
              </a:cxn>
              <a:cxn ang="T8">
                <a:pos x="T4" y="T5"/>
              </a:cxn>
            </a:cxnLst>
            <a:rect l="T9" t="T10" r="T11" b="T12"/>
            <a:pathLst>
              <a:path w="15515" h="21600" fill="none" extrusionOk="0">
                <a:moveTo>
                  <a:pt x="15514" y="15028"/>
                </a:moveTo>
                <a:cubicBezTo>
                  <a:pt x="11471" y="19202"/>
                  <a:pt x="5916" y="21571"/>
                  <a:pt x="104" y="21599"/>
                </a:cubicBezTo>
              </a:path>
              <a:path w="15515" h="21600" stroke="0" extrusionOk="0">
                <a:moveTo>
                  <a:pt x="15514" y="15028"/>
                </a:moveTo>
                <a:cubicBezTo>
                  <a:pt x="11471" y="19202"/>
                  <a:pt x="5916" y="21571"/>
                  <a:pt x="104" y="21599"/>
                </a:cubicBezTo>
                <a:lnTo>
                  <a:pt x="0" y="0"/>
                </a:lnTo>
                <a:close/>
              </a:path>
            </a:pathLst>
          </a:custGeom>
          <a:solidFill>
            <a:srgbClr val="00FF00"/>
          </a:solidFill>
          <a:ln w="9525">
            <a:solidFill>
              <a:schemeClr val="tx1"/>
            </a:solidFill>
            <a:round/>
            <a:headEnd/>
            <a:tailEnd/>
          </a:ln>
        </p:spPr>
        <p:txBody>
          <a:bodyPr wrap="none" anchor="ctr"/>
          <a:lstStyle/>
          <a:p>
            <a:endParaRPr lang="zh-CN" altLang="en-US"/>
          </a:p>
        </p:txBody>
      </p:sp>
      <p:sp>
        <p:nvSpPr>
          <p:cNvPr id="46259" name="Line 177"/>
          <p:cNvSpPr>
            <a:spLocks noChangeShapeType="1"/>
          </p:cNvSpPr>
          <p:nvPr/>
        </p:nvSpPr>
        <p:spPr bwMode="auto">
          <a:xfrm>
            <a:off x="7773988" y="5303838"/>
            <a:ext cx="12969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260" name="Line 178"/>
          <p:cNvSpPr>
            <a:spLocks noChangeShapeType="1"/>
          </p:cNvSpPr>
          <p:nvPr/>
        </p:nvSpPr>
        <p:spPr bwMode="auto">
          <a:xfrm rot="8100000">
            <a:off x="8426450" y="4664075"/>
            <a:ext cx="1588" cy="1284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261" name="Arc 179"/>
          <p:cNvSpPr>
            <a:spLocks/>
          </p:cNvSpPr>
          <p:nvPr/>
        </p:nvSpPr>
        <p:spPr bwMode="auto">
          <a:xfrm>
            <a:off x="8421688" y="4878388"/>
            <a:ext cx="9525" cy="431800"/>
          </a:xfrm>
          <a:custGeom>
            <a:avLst/>
            <a:gdLst>
              <a:gd name="T0" fmla="*/ 0 w 474"/>
              <a:gd name="T1" fmla="*/ 2147483647 h 21599"/>
              <a:gd name="T2" fmla="*/ 2147483647 w 474"/>
              <a:gd name="T3" fmla="*/ 0 h 21599"/>
              <a:gd name="T4" fmla="*/ 2147483647 w 474"/>
              <a:gd name="T5" fmla="*/ 2147483647 h 21599"/>
              <a:gd name="T6" fmla="*/ 0 60000 65536"/>
              <a:gd name="T7" fmla="*/ 0 60000 65536"/>
              <a:gd name="T8" fmla="*/ 0 60000 65536"/>
              <a:gd name="T9" fmla="*/ 0 w 474"/>
              <a:gd name="T10" fmla="*/ 0 h 21599"/>
              <a:gd name="T11" fmla="*/ 474 w 474"/>
              <a:gd name="T12" fmla="*/ 21599 h 21599"/>
            </a:gdLst>
            <a:ahLst/>
            <a:cxnLst>
              <a:cxn ang="T6">
                <a:pos x="T0" y="T1"/>
              </a:cxn>
              <a:cxn ang="T7">
                <a:pos x="T2" y="T3"/>
              </a:cxn>
              <a:cxn ang="T8">
                <a:pos x="T4" y="T5"/>
              </a:cxn>
            </a:cxnLst>
            <a:rect l="T9" t="T10" r="T11" b="T12"/>
            <a:pathLst>
              <a:path w="474" h="21599" fill="none" extrusionOk="0">
                <a:moveTo>
                  <a:pt x="0" y="4"/>
                </a:moveTo>
                <a:cubicBezTo>
                  <a:pt x="77" y="2"/>
                  <a:pt x="154" y="1"/>
                  <a:pt x="232" y="0"/>
                </a:cubicBezTo>
              </a:path>
              <a:path w="474" h="21599" stroke="0" extrusionOk="0">
                <a:moveTo>
                  <a:pt x="0" y="4"/>
                </a:moveTo>
                <a:cubicBezTo>
                  <a:pt x="77" y="2"/>
                  <a:pt x="154" y="1"/>
                  <a:pt x="232" y="0"/>
                </a:cubicBezTo>
                <a:lnTo>
                  <a:pt x="474" y="21599"/>
                </a:lnTo>
                <a:close/>
              </a:path>
            </a:pathLst>
          </a:custGeom>
          <a:solidFill>
            <a:srgbClr val="FF0000"/>
          </a:solidFill>
          <a:ln w="9525">
            <a:solidFill>
              <a:schemeClr val="tx1"/>
            </a:solidFill>
            <a:round/>
            <a:headEnd/>
            <a:tailEnd/>
          </a:ln>
        </p:spPr>
        <p:txBody>
          <a:bodyPr wrap="none" anchor="ctr"/>
          <a:lstStyle/>
          <a:p>
            <a:endParaRPr lang="zh-CN" altLang="en-US"/>
          </a:p>
        </p:txBody>
      </p:sp>
      <p:sp>
        <p:nvSpPr>
          <p:cNvPr id="46262" name="Line 180"/>
          <p:cNvSpPr>
            <a:spLocks noChangeShapeType="1"/>
          </p:cNvSpPr>
          <p:nvPr/>
        </p:nvSpPr>
        <p:spPr bwMode="auto">
          <a:xfrm>
            <a:off x="8423275" y="4656138"/>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263" name="Text Box 181"/>
          <p:cNvSpPr txBox="1">
            <a:spLocks noChangeArrowheads="1"/>
          </p:cNvSpPr>
          <p:nvPr/>
        </p:nvSpPr>
        <p:spPr bwMode="auto">
          <a:xfrm>
            <a:off x="8639175" y="4511675"/>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0</a:t>
            </a:r>
          </a:p>
        </p:txBody>
      </p:sp>
      <p:sp>
        <p:nvSpPr>
          <p:cNvPr id="46264" name="Text Box 182"/>
          <p:cNvSpPr txBox="1">
            <a:spLocks noChangeArrowheads="1"/>
          </p:cNvSpPr>
          <p:nvPr/>
        </p:nvSpPr>
        <p:spPr bwMode="auto">
          <a:xfrm>
            <a:off x="8999538" y="4872038"/>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1</a:t>
            </a:r>
          </a:p>
        </p:txBody>
      </p:sp>
      <p:sp>
        <p:nvSpPr>
          <p:cNvPr id="46265" name="Text Box 183"/>
          <p:cNvSpPr txBox="1">
            <a:spLocks noChangeArrowheads="1"/>
          </p:cNvSpPr>
          <p:nvPr/>
        </p:nvSpPr>
        <p:spPr bwMode="auto">
          <a:xfrm>
            <a:off x="8999538" y="5519738"/>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2</a:t>
            </a:r>
          </a:p>
        </p:txBody>
      </p:sp>
      <p:sp>
        <p:nvSpPr>
          <p:cNvPr id="46266" name="Text Box 184"/>
          <p:cNvSpPr txBox="1">
            <a:spLocks noChangeArrowheads="1"/>
          </p:cNvSpPr>
          <p:nvPr/>
        </p:nvSpPr>
        <p:spPr bwMode="auto">
          <a:xfrm>
            <a:off x="8639175" y="5880100"/>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3</a:t>
            </a:r>
          </a:p>
        </p:txBody>
      </p:sp>
      <p:sp>
        <p:nvSpPr>
          <p:cNvPr id="46267" name="Text Box 185"/>
          <p:cNvSpPr txBox="1">
            <a:spLocks noChangeArrowheads="1"/>
          </p:cNvSpPr>
          <p:nvPr/>
        </p:nvSpPr>
        <p:spPr bwMode="auto">
          <a:xfrm>
            <a:off x="8062913" y="5880100"/>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4</a:t>
            </a:r>
          </a:p>
        </p:txBody>
      </p:sp>
      <p:sp>
        <p:nvSpPr>
          <p:cNvPr id="46268" name="Text Box 186"/>
          <p:cNvSpPr txBox="1">
            <a:spLocks noChangeArrowheads="1"/>
          </p:cNvSpPr>
          <p:nvPr/>
        </p:nvSpPr>
        <p:spPr bwMode="auto">
          <a:xfrm>
            <a:off x="7702550" y="5519738"/>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5</a:t>
            </a:r>
          </a:p>
        </p:txBody>
      </p:sp>
      <p:sp>
        <p:nvSpPr>
          <p:cNvPr id="46269" name="Text Box 187"/>
          <p:cNvSpPr txBox="1">
            <a:spLocks noChangeArrowheads="1"/>
          </p:cNvSpPr>
          <p:nvPr/>
        </p:nvSpPr>
        <p:spPr bwMode="auto">
          <a:xfrm>
            <a:off x="7702550" y="4872038"/>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6</a:t>
            </a:r>
          </a:p>
        </p:txBody>
      </p:sp>
      <p:sp>
        <p:nvSpPr>
          <p:cNvPr id="46270" name="Text Box 188"/>
          <p:cNvSpPr txBox="1">
            <a:spLocks noChangeArrowheads="1"/>
          </p:cNvSpPr>
          <p:nvPr/>
        </p:nvSpPr>
        <p:spPr bwMode="auto">
          <a:xfrm>
            <a:off x="8062913" y="4511675"/>
            <a:ext cx="144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1" lang="en-US" altLang="zh-CN" sz="1600" b="1">
                <a:latin typeface="Times New Roman" panose="02020603050405020304" pitchFamily="18" charset="0"/>
              </a:rPr>
              <a:t>7</a:t>
            </a:r>
          </a:p>
        </p:txBody>
      </p:sp>
      <p:sp>
        <p:nvSpPr>
          <p:cNvPr id="46271" name="Arc 189"/>
          <p:cNvSpPr>
            <a:spLocks/>
          </p:cNvSpPr>
          <p:nvPr/>
        </p:nvSpPr>
        <p:spPr bwMode="auto">
          <a:xfrm>
            <a:off x="7775575" y="4657725"/>
            <a:ext cx="1298575" cy="129857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path>
              <a:path w="43200" h="43200" stroke="0" extrusionOk="0">
                <a:moveTo>
                  <a:pt x="21330" y="1"/>
                </a:moveTo>
                <a:cubicBezTo>
                  <a:pt x="21420" y="0"/>
                  <a:pt x="21510" y="-1"/>
                  <a:pt x="21600" y="0"/>
                </a:cubicBezTo>
                <a:cubicBezTo>
                  <a:pt x="33529" y="0"/>
                  <a:pt x="43200" y="9670"/>
                  <a:pt x="43200" y="21600"/>
                </a:cubicBezTo>
                <a:cubicBezTo>
                  <a:pt x="43200" y="33529"/>
                  <a:pt x="33529" y="43200"/>
                  <a:pt x="21600" y="43200"/>
                </a:cubicBezTo>
                <a:cubicBezTo>
                  <a:pt x="9670" y="43200"/>
                  <a:pt x="0" y="33529"/>
                  <a:pt x="0" y="21600"/>
                </a:cubicBezTo>
                <a:cubicBezTo>
                  <a:pt x="-1" y="9855"/>
                  <a:pt x="9383" y="263"/>
                  <a:pt x="21125" y="5"/>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6272" name="Line 190"/>
          <p:cNvSpPr>
            <a:spLocks noChangeShapeType="1"/>
          </p:cNvSpPr>
          <p:nvPr/>
        </p:nvSpPr>
        <p:spPr bwMode="auto">
          <a:xfrm rot="-8100000">
            <a:off x="8416132" y="4656931"/>
            <a:ext cx="1588" cy="1285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273" name="Text Box 191"/>
          <p:cNvSpPr txBox="1">
            <a:spLocks noChangeArrowheads="1"/>
          </p:cNvSpPr>
          <p:nvPr/>
        </p:nvSpPr>
        <p:spPr bwMode="auto">
          <a:xfrm>
            <a:off x="4139555" y="2107704"/>
            <a:ext cx="115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kumimoji="1" lang="zh-CN" altLang="en-US" sz="2400" b="1" dirty="0">
                <a:latin typeface="Times New Roman" panose="02020603050405020304" pitchFamily="18" charset="0"/>
              </a:rPr>
              <a:t>发送方</a:t>
            </a:r>
          </a:p>
        </p:txBody>
      </p:sp>
      <p:sp>
        <p:nvSpPr>
          <p:cNvPr id="46274" name="Text Box 192"/>
          <p:cNvSpPr txBox="1">
            <a:spLocks noChangeArrowheads="1"/>
          </p:cNvSpPr>
          <p:nvPr/>
        </p:nvSpPr>
        <p:spPr bwMode="auto">
          <a:xfrm>
            <a:off x="4140200" y="6021288"/>
            <a:ext cx="115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kumimoji="1" lang="zh-CN" altLang="en-US" sz="2400" b="1" dirty="0">
                <a:latin typeface="Times New Roman" panose="02020603050405020304" pitchFamily="18" charset="0"/>
              </a:rPr>
              <a:t>接收方</a:t>
            </a:r>
          </a:p>
        </p:txBody>
      </p:sp>
      <p:sp>
        <p:nvSpPr>
          <p:cNvPr id="46275" name="Rectangle 193"/>
          <p:cNvSpPr>
            <a:spLocks noGrp="1" noChangeArrowheads="1"/>
          </p:cNvSpPr>
          <p:nvPr>
            <p:ph type="body" idx="1"/>
          </p:nvPr>
        </p:nvSpPr>
        <p:spPr>
          <a:xfrm>
            <a:off x="395288" y="981075"/>
            <a:ext cx="8748712" cy="977900"/>
          </a:xfrm>
          <a:noFill/>
        </p:spPr>
        <p:txBody>
          <a:bodyPr/>
          <a:lstStyle/>
          <a:p>
            <a:pPr eaLnBrk="1" hangingPunct="1">
              <a:lnSpc>
                <a:spcPct val="90000"/>
              </a:lnSpc>
            </a:pPr>
            <a:r>
              <a:rPr lang="zh-CN" altLang="en-US"/>
              <a:t>帧的序列号长度为</a:t>
            </a:r>
            <a:r>
              <a:rPr lang="en-US" altLang="zh-CN"/>
              <a:t>3</a:t>
            </a:r>
            <a:r>
              <a:rPr lang="zh-CN" altLang="en-US"/>
              <a:t>比特（</a:t>
            </a:r>
            <a:r>
              <a:rPr lang="en-US" altLang="zh-CN"/>
              <a:t>0~7</a:t>
            </a:r>
            <a:r>
              <a:rPr lang="zh-CN" altLang="en-US"/>
              <a:t>），发送窗口和接收窗口的尺寸都设置为</a:t>
            </a:r>
            <a:r>
              <a:rPr lang="en-US" altLang="zh-CN"/>
              <a:t>3</a:t>
            </a:r>
          </a:p>
        </p:txBody>
      </p:sp>
      <p:sp>
        <p:nvSpPr>
          <p:cNvPr id="43204" name="Line 195"/>
          <p:cNvSpPr>
            <a:spLocks noChangeShapeType="1"/>
          </p:cNvSpPr>
          <p:nvPr/>
        </p:nvSpPr>
        <p:spPr bwMode="auto">
          <a:xfrm>
            <a:off x="2771775" y="4076700"/>
            <a:ext cx="1079500" cy="43180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3205" name="Line 196"/>
          <p:cNvSpPr>
            <a:spLocks noChangeShapeType="1"/>
          </p:cNvSpPr>
          <p:nvPr/>
        </p:nvSpPr>
        <p:spPr bwMode="auto">
          <a:xfrm>
            <a:off x="4356100" y="4076700"/>
            <a:ext cx="1079500" cy="43180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3206" name="Line 197"/>
          <p:cNvSpPr>
            <a:spLocks noChangeShapeType="1"/>
          </p:cNvSpPr>
          <p:nvPr/>
        </p:nvSpPr>
        <p:spPr bwMode="auto">
          <a:xfrm>
            <a:off x="5797550" y="4076700"/>
            <a:ext cx="1079500" cy="43180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3207" name="Line 198"/>
          <p:cNvSpPr>
            <a:spLocks noChangeShapeType="1"/>
          </p:cNvSpPr>
          <p:nvPr/>
        </p:nvSpPr>
        <p:spPr bwMode="auto">
          <a:xfrm>
            <a:off x="7380288" y="4076700"/>
            <a:ext cx="1079500" cy="43180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3208" name="Line 199"/>
          <p:cNvSpPr>
            <a:spLocks noChangeShapeType="1"/>
          </p:cNvSpPr>
          <p:nvPr/>
        </p:nvSpPr>
        <p:spPr bwMode="auto">
          <a:xfrm flipV="1">
            <a:off x="4284663" y="4005263"/>
            <a:ext cx="2159000" cy="576262"/>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3209" name="Line 200"/>
          <p:cNvSpPr>
            <a:spLocks noChangeShapeType="1"/>
          </p:cNvSpPr>
          <p:nvPr/>
        </p:nvSpPr>
        <p:spPr bwMode="auto">
          <a:xfrm flipV="1">
            <a:off x="5867400" y="4005263"/>
            <a:ext cx="2159000" cy="576262"/>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6282" name="Line 201"/>
          <p:cNvSpPr>
            <a:spLocks noChangeShapeType="1"/>
          </p:cNvSpPr>
          <p:nvPr/>
        </p:nvSpPr>
        <p:spPr bwMode="auto">
          <a:xfrm>
            <a:off x="323850" y="6453088"/>
            <a:ext cx="882015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6283" name="Text Box 202"/>
          <p:cNvSpPr txBox="1">
            <a:spLocks noChangeArrowheads="1"/>
          </p:cNvSpPr>
          <p:nvPr/>
        </p:nvSpPr>
        <p:spPr bwMode="auto">
          <a:xfrm>
            <a:off x="8472040" y="6093296"/>
            <a:ext cx="78048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dirty="0"/>
              <a:t>时间</a:t>
            </a:r>
            <a:r>
              <a:rPr lang="en-US" altLang="zh-CN" b="1" dirty="0"/>
              <a:t>t</a:t>
            </a:r>
          </a:p>
        </p:txBody>
      </p:sp>
      <p:cxnSp>
        <p:nvCxnSpPr>
          <p:cNvPr id="3" name="直接连接符 2"/>
          <p:cNvCxnSpPr/>
          <p:nvPr/>
        </p:nvCxnSpPr>
        <p:spPr>
          <a:xfrm>
            <a:off x="900113" y="2204864"/>
            <a:ext cx="0" cy="4248224"/>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06" name="直接连接符 205"/>
          <p:cNvCxnSpPr/>
          <p:nvPr/>
        </p:nvCxnSpPr>
        <p:spPr>
          <a:xfrm>
            <a:off x="2411760" y="2204864"/>
            <a:ext cx="1240" cy="4248224"/>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07" name="直接连接符 206"/>
          <p:cNvCxnSpPr/>
          <p:nvPr/>
        </p:nvCxnSpPr>
        <p:spPr>
          <a:xfrm flipH="1">
            <a:off x="3921125" y="2204864"/>
            <a:ext cx="3324" cy="4248224"/>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08" name="直接连接符 207"/>
          <p:cNvCxnSpPr/>
          <p:nvPr/>
        </p:nvCxnSpPr>
        <p:spPr>
          <a:xfrm>
            <a:off x="5436096" y="2204864"/>
            <a:ext cx="10617" cy="4248224"/>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09" name="直接连接符 208"/>
          <p:cNvCxnSpPr/>
          <p:nvPr/>
        </p:nvCxnSpPr>
        <p:spPr>
          <a:xfrm flipH="1">
            <a:off x="6931025" y="2132856"/>
            <a:ext cx="17239" cy="4345632"/>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10" name="直接连接符 209"/>
          <p:cNvCxnSpPr/>
          <p:nvPr/>
        </p:nvCxnSpPr>
        <p:spPr>
          <a:xfrm flipH="1">
            <a:off x="8459788" y="2132856"/>
            <a:ext cx="123" cy="4320232"/>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75113" y="6484838"/>
            <a:ext cx="439314" cy="369332"/>
          </a:xfrm>
          <a:prstGeom prst="rect">
            <a:avLst/>
          </a:prstGeom>
          <a:noFill/>
        </p:spPr>
        <p:txBody>
          <a:bodyPr wrap="square" rtlCol="0">
            <a:spAutoFit/>
          </a:bodyPr>
          <a:lstStyle/>
          <a:p>
            <a:pPr algn="ctr"/>
            <a:r>
              <a:rPr lang="en-US" altLang="zh-CN" dirty="0"/>
              <a:t>0</a:t>
            </a:r>
            <a:endParaRPr lang="zh-CN" altLang="en-US" dirty="0"/>
          </a:p>
        </p:txBody>
      </p:sp>
      <p:sp>
        <p:nvSpPr>
          <p:cNvPr id="220" name="文本框 219"/>
          <p:cNvSpPr txBox="1"/>
          <p:nvPr/>
        </p:nvSpPr>
        <p:spPr>
          <a:xfrm>
            <a:off x="2188470" y="6453336"/>
            <a:ext cx="439314" cy="369332"/>
          </a:xfrm>
          <a:prstGeom prst="rect">
            <a:avLst/>
          </a:prstGeom>
          <a:noFill/>
        </p:spPr>
        <p:txBody>
          <a:bodyPr wrap="square" rtlCol="0">
            <a:spAutoFit/>
          </a:bodyPr>
          <a:lstStyle/>
          <a:p>
            <a:pPr algn="ctr"/>
            <a:r>
              <a:rPr lang="en-US" altLang="zh-CN" dirty="0"/>
              <a:t>1</a:t>
            </a:r>
            <a:endParaRPr lang="zh-CN" altLang="en-US" dirty="0"/>
          </a:p>
        </p:txBody>
      </p:sp>
      <p:sp>
        <p:nvSpPr>
          <p:cNvPr id="221" name="文本框 220"/>
          <p:cNvSpPr txBox="1"/>
          <p:nvPr/>
        </p:nvSpPr>
        <p:spPr>
          <a:xfrm>
            <a:off x="3707904" y="6453336"/>
            <a:ext cx="439314" cy="369332"/>
          </a:xfrm>
          <a:prstGeom prst="rect">
            <a:avLst/>
          </a:prstGeom>
          <a:noFill/>
        </p:spPr>
        <p:txBody>
          <a:bodyPr wrap="square" rtlCol="0">
            <a:spAutoFit/>
          </a:bodyPr>
          <a:lstStyle/>
          <a:p>
            <a:pPr algn="ctr"/>
            <a:r>
              <a:rPr lang="en-US" altLang="zh-CN" dirty="0"/>
              <a:t>2</a:t>
            </a:r>
            <a:endParaRPr lang="zh-CN" altLang="en-US" dirty="0"/>
          </a:p>
        </p:txBody>
      </p:sp>
      <p:sp>
        <p:nvSpPr>
          <p:cNvPr id="222" name="文本框 221"/>
          <p:cNvSpPr txBox="1"/>
          <p:nvPr/>
        </p:nvSpPr>
        <p:spPr>
          <a:xfrm>
            <a:off x="5221261" y="6453336"/>
            <a:ext cx="439314" cy="369332"/>
          </a:xfrm>
          <a:prstGeom prst="rect">
            <a:avLst/>
          </a:prstGeom>
          <a:noFill/>
        </p:spPr>
        <p:txBody>
          <a:bodyPr wrap="square" rtlCol="0">
            <a:spAutoFit/>
          </a:bodyPr>
          <a:lstStyle/>
          <a:p>
            <a:pPr algn="ctr"/>
            <a:r>
              <a:rPr lang="en-US" altLang="zh-CN" dirty="0"/>
              <a:t>3</a:t>
            </a:r>
            <a:endParaRPr lang="zh-CN" altLang="en-US" dirty="0"/>
          </a:p>
        </p:txBody>
      </p:sp>
      <p:sp>
        <p:nvSpPr>
          <p:cNvPr id="223" name="文本框 222"/>
          <p:cNvSpPr txBox="1"/>
          <p:nvPr/>
        </p:nvSpPr>
        <p:spPr>
          <a:xfrm>
            <a:off x="6723785" y="6453336"/>
            <a:ext cx="439314" cy="369332"/>
          </a:xfrm>
          <a:prstGeom prst="rect">
            <a:avLst/>
          </a:prstGeom>
          <a:noFill/>
        </p:spPr>
        <p:txBody>
          <a:bodyPr wrap="square" rtlCol="0">
            <a:spAutoFit/>
          </a:bodyPr>
          <a:lstStyle/>
          <a:p>
            <a:pPr algn="ctr"/>
            <a:r>
              <a:rPr lang="en-US" altLang="zh-CN" dirty="0"/>
              <a:t>4</a:t>
            </a:r>
            <a:endParaRPr lang="zh-CN" altLang="en-US" dirty="0"/>
          </a:p>
        </p:txBody>
      </p:sp>
      <p:sp>
        <p:nvSpPr>
          <p:cNvPr id="224" name="文本框 223"/>
          <p:cNvSpPr txBox="1"/>
          <p:nvPr/>
        </p:nvSpPr>
        <p:spPr>
          <a:xfrm>
            <a:off x="8237142" y="6453336"/>
            <a:ext cx="439314" cy="369332"/>
          </a:xfrm>
          <a:prstGeom prst="rect">
            <a:avLst/>
          </a:prstGeom>
          <a:noFill/>
        </p:spPr>
        <p:txBody>
          <a:bodyPr wrap="square" rtlCol="0">
            <a:spAutoFit/>
          </a:bodyPr>
          <a:lstStyle/>
          <a:p>
            <a:pPr algn="ctr"/>
            <a:r>
              <a:rPr lang="en-US" altLang="zh-CN" dirty="0"/>
              <a:t>5</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3204"/>
                                        </p:tgtEl>
                                        <p:attrNameLst>
                                          <p:attrName>style.visibility</p:attrName>
                                        </p:attrNameLst>
                                      </p:cBhvr>
                                      <p:to>
                                        <p:strVal val="visible"/>
                                      </p:to>
                                    </p:set>
                                    <p:animEffect transition="in" filter="strips(downRight)">
                                      <p:cBhvr>
                                        <p:cTn id="7" dur="500"/>
                                        <p:tgtEl>
                                          <p:spTgt spid="432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3205"/>
                                        </p:tgtEl>
                                        <p:attrNameLst>
                                          <p:attrName>style.visibility</p:attrName>
                                        </p:attrNameLst>
                                      </p:cBhvr>
                                      <p:to>
                                        <p:strVal val="visible"/>
                                      </p:to>
                                    </p:set>
                                    <p:animEffect transition="in" filter="strips(downRight)">
                                      <p:cBhvr>
                                        <p:cTn id="12" dur="500"/>
                                        <p:tgtEl>
                                          <p:spTgt spid="432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43206"/>
                                        </p:tgtEl>
                                        <p:attrNameLst>
                                          <p:attrName>style.visibility</p:attrName>
                                        </p:attrNameLst>
                                      </p:cBhvr>
                                      <p:to>
                                        <p:strVal val="visible"/>
                                      </p:to>
                                    </p:set>
                                    <p:animEffect transition="in" filter="strips(downRight)">
                                      <p:cBhvr>
                                        <p:cTn id="17" dur="500"/>
                                        <p:tgtEl>
                                          <p:spTgt spid="4320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43208"/>
                                        </p:tgtEl>
                                        <p:attrNameLst>
                                          <p:attrName>style.visibility</p:attrName>
                                        </p:attrNameLst>
                                      </p:cBhvr>
                                      <p:to>
                                        <p:strVal val="visible"/>
                                      </p:to>
                                    </p:set>
                                    <p:animEffect transition="in" filter="strips(upRight)">
                                      <p:cBhvr>
                                        <p:cTn id="22" dur="500"/>
                                        <p:tgtEl>
                                          <p:spTgt spid="43208"/>
                                        </p:tgtEl>
                                      </p:cBhvr>
                                    </p:animEffect>
                                  </p:childTnLst>
                                </p:cTn>
                              </p:par>
                            </p:childTnLst>
                          </p:cTn>
                        </p:par>
                        <p:par>
                          <p:cTn id="23" fill="hold" nodeType="afterGroup">
                            <p:stCondLst>
                              <p:cond delay="500"/>
                            </p:stCondLst>
                            <p:childTnLst>
                              <p:par>
                                <p:cTn id="24" presetID="18" presetClass="entr" presetSubtype="6" fill="hold" grpId="0" nodeType="afterEffect">
                                  <p:stCondLst>
                                    <p:cond delay="0"/>
                                  </p:stCondLst>
                                  <p:childTnLst>
                                    <p:set>
                                      <p:cBhvr>
                                        <p:cTn id="25" dur="1" fill="hold">
                                          <p:stCondLst>
                                            <p:cond delay="0"/>
                                          </p:stCondLst>
                                        </p:cTn>
                                        <p:tgtEl>
                                          <p:spTgt spid="43207"/>
                                        </p:tgtEl>
                                        <p:attrNameLst>
                                          <p:attrName>style.visibility</p:attrName>
                                        </p:attrNameLst>
                                      </p:cBhvr>
                                      <p:to>
                                        <p:strVal val="visible"/>
                                      </p:to>
                                    </p:set>
                                    <p:animEffect transition="in" filter="strips(downRight)">
                                      <p:cBhvr>
                                        <p:cTn id="26" dur="500"/>
                                        <p:tgtEl>
                                          <p:spTgt spid="4320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3" fill="hold" grpId="0" nodeType="clickEffect">
                                  <p:stCondLst>
                                    <p:cond delay="0"/>
                                  </p:stCondLst>
                                  <p:childTnLst>
                                    <p:set>
                                      <p:cBhvr>
                                        <p:cTn id="30" dur="1" fill="hold">
                                          <p:stCondLst>
                                            <p:cond delay="0"/>
                                          </p:stCondLst>
                                        </p:cTn>
                                        <p:tgtEl>
                                          <p:spTgt spid="43209"/>
                                        </p:tgtEl>
                                        <p:attrNameLst>
                                          <p:attrName>style.visibility</p:attrName>
                                        </p:attrNameLst>
                                      </p:cBhvr>
                                      <p:to>
                                        <p:strVal val="visible"/>
                                      </p:to>
                                    </p:set>
                                    <p:animEffect transition="in" filter="strips(upRight)">
                                      <p:cBhvr>
                                        <p:cTn id="31" dur="500"/>
                                        <p:tgtEl>
                                          <p:spTgt spid="43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04" grpId="0" animBg="1"/>
      <p:bldP spid="43205" grpId="0" animBg="1"/>
      <p:bldP spid="43206" grpId="0" animBg="1"/>
      <p:bldP spid="43207" grpId="0" animBg="1"/>
      <p:bldP spid="43208" grpId="0" animBg="1"/>
      <p:bldP spid="432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A207946B-5269-4F17-9D1C-8B33E0650519}" type="slidenum">
              <a:rPr lang="en-US" altLang="zh-CN"/>
              <a:pPr eaLnBrk="1" hangingPunct="1"/>
              <a:t>39</a:t>
            </a:fld>
            <a:endParaRPr lang="en-US" altLang="zh-CN"/>
          </a:p>
        </p:txBody>
      </p:sp>
      <p:sp>
        <p:nvSpPr>
          <p:cNvPr id="48131" name="Rectangle 2"/>
          <p:cNvSpPr>
            <a:spLocks noGrp="1" noChangeArrowheads="1"/>
          </p:cNvSpPr>
          <p:nvPr>
            <p:ph type="title"/>
          </p:nvPr>
        </p:nvSpPr>
        <p:spPr>
          <a:xfrm>
            <a:off x="1116013" y="115888"/>
            <a:ext cx="7772400" cy="1441450"/>
          </a:xfrm>
        </p:spPr>
        <p:txBody>
          <a:bodyPr/>
          <a:lstStyle/>
          <a:p>
            <a:pPr eaLnBrk="1" hangingPunct="1"/>
            <a:r>
              <a:rPr lang="zh-CN" altLang="en-US"/>
              <a:t>捎带确认</a:t>
            </a:r>
          </a:p>
        </p:txBody>
      </p:sp>
      <p:sp>
        <p:nvSpPr>
          <p:cNvPr id="81923" name="Rectangle 3"/>
          <p:cNvSpPr>
            <a:spLocks noGrp="1" noChangeArrowheads="1"/>
          </p:cNvSpPr>
          <p:nvPr>
            <p:ph type="body" idx="1"/>
          </p:nvPr>
        </p:nvSpPr>
        <p:spPr>
          <a:xfrm>
            <a:off x="914400" y="1981200"/>
            <a:ext cx="7866063" cy="4684713"/>
          </a:xfrm>
        </p:spPr>
        <p:txBody>
          <a:bodyPr/>
          <a:lstStyle/>
          <a:p>
            <a:pPr eaLnBrk="1" hangingPunct="1"/>
            <a:r>
              <a:rPr lang="zh-CN" altLang="en-US" sz="2400" b="1"/>
              <a:t>在实际通信中，通常收发双方都相互发送数据</a:t>
            </a:r>
          </a:p>
          <a:p>
            <a:pPr eaLnBrk="1" hangingPunct="1"/>
            <a:r>
              <a:rPr lang="zh-CN" altLang="en-US" sz="2400" b="1"/>
              <a:t>为了提高效率，可以将确认信息放在数据帧中</a:t>
            </a:r>
            <a:r>
              <a:rPr lang="en-US" altLang="zh-CN" sz="2400" b="1"/>
              <a:t>(</a:t>
            </a:r>
            <a:r>
              <a:rPr lang="zh-CN" altLang="en-US" sz="2400" b="1"/>
              <a:t>帧头</a:t>
            </a:r>
            <a:r>
              <a:rPr lang="en-US" altLang="zh-CN" sz="2400" b="1"/>
              <a:t>ACK</a:t>
            </a:r>
            <a:r>
              <a:rPr lang="zh-CN" altLang="en-US" sz="2400" b="1"/>
              <a:t>域</a:t>
            </a:r>
            <a:r>
              <a:rPr lang="en-US" altLang="zh-CN" sz="2400" b="1"/>
              <a:t>)</a:t>
            </a:r>
            <a:r>
              <a:rPr lang="zh-CN" altLang="en-US" sz="2400" b="1"/>
              <a:t>连同数据一起发送给对方，这种方式称为捎带确认（</a:t>
            </a:r>
            <a:r>
              <a:rPr lang="en-US" altLang="zh-CN" sz="2400" b="1"/>
              <a:t>piggybacking</a:t>
            </a:r>
            <a:r>
              <a:rPr lang="zh-CN" altLang="en-US" sz="2400" b="1"/>
              <a:t>）</a:t>
            </a:r>
          </a:p>
          <a:p>
            <a:pPr eaLnBrk="1" hangingPunct="1"/>
            <a:r>
              <a:rPr lang="zh-CN" altLang="en-US" sz="2400" b="1"/>
              <a:t>当一方收到对方的数据帧后：</a:t>
            </a:r>
          </a:p>
          <a:p>
            <a:pPr lvl="1" eaLnBrk="1" hangingPunct="1"/>
            <a:r>
              <a:rPr lang="zh-CN" altLang="en-US" sz="2000" b="1"/>
              <a:t>若正好也有数据需发给对方，则立即可使用捎带确认</a:t>
            </a:r>
          </a:p>
          <a:p>
            <a:pPr lvl="1" eaLnBrk="1" hangingPunct="1"/>
            <a:r>
              <a:rPr lang="zh-CN" altLang="en-US" sz="2000" b="1"/>
              <a:t>若暂时没有数据需发给对方或数据还未准备好，则等待一定的时间，如果在该时间内准备好了数据，则可以使用捎带确认，如果未准备好，为了防止对方等待时间过长而超时重发，必须立即发送一个单独的确认帧</a:t>
            </a:r>
          </a:p>
          <a:p>
            <a:pPr eaLnBrk="1" hangingPunct="1"/>
            <a:r>
              <a:rPr lang="zh-CN" altLang="en-US" sz="2400" b="1"/>
              <a:t>捎带确认通过对某一个帧的确认来代替对该帧之前的所有帧的确认</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81923">
                                            <p:txEl>
                                              <p:pRg st="3" end="3"/>
                                            </p:txEl>
                                          </p:spTgt>
                                        </p:tgtEl>
                                        <p:attrNameLst>
                                          <p:attrName>style.visibility</p:attrName>
                                        </p:attrNameLst>
                                      </p:cBhvr>
                                      <p:to>
                                        <p:strVal val="visible"/>
                                      </p:to>
                                    </p:set>
                                    <p:animEffect transition="in" filter="strips(downRight)">
                                      <p:cBhvr>
                                        <p:cTn id="7" dur="500"/>
                                        <p:tgtEl>
                                          <p:spTgt spid="81923">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81923">
                                            <p:txEl>
                                              <p:pRg st="4" end="4"/>
                                            </p:txEl>
                                          </p:spTgt>
                                        </p:tgtEl>
                                        <p:attrNameLst>
                                          <p:attrName>style.visibility</p:attrName>
                                        </p:attrNameLst>
                                      </p:cBhvr>
                                      <p:to>
                                        <p:strVal val="visible"/>
                                      </p:to>
                                    </p:set>
                                    <p:animEffect transition="in" filter="strips(downRight)">
                                      <p:cBhvr>
                                        <p:cTn id="12" dur="500"/>
                                        <p:tgtEl>
                                          <p:spTgt spid="81923">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81923">
                                            <p:txEl>
                                              <p:pRg st="5" end="5"/>
                                            </p:txEl>
                                          </p:spTgt>
                                        </p:tgtEl>
                                        <p:attrNameLst>
                                          <p:attrName>style.visibility</p:attrName>
                                        </p:attrNameLst>
                                      </p:cBhvr>
                                      <p:to>
                                        <p:strVal val="visible"/>
                                      </p:to>
                                    </p:set>
                                    <p:animEffect transition="in" filter="strips(downRight)">
                                      <p:cBhvr>
                                        <p:cTn id="17" dur="500"/>
                                        <p:tgtEl>
                                          <p:spTgt spid="819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BC6987E9-4E57-40C7-ADDB-97E22E2399B8}" type="slidenum">
              <a:rPr lang="en-US" altLang="zh-CN"/>
              <a:pPr eaLnBrk="1" hangingPunct="1"/>
              <a:t>4</a:t>
            </a:fld>
            <a:endParaRPr lang="en-US" altLang="zh-CN"/>
          </a:p>
        </p:txBody>
      </p:sp>
      <p:sp>
        <p:nvSpPr>
          <p:cNvPr id="7171" name="Rectangle 2"/>
          <p:cNvSpPr>
            <a:spLocks noGrp="1" noChangeArrowheads="1"/>
          </p:cNvSpPr>
          <p:nvPr>
            <p:ph type="title"/>
          </p:nvPr>
        </p:nvSpPr>
        <p:spPr/>
        <p:txBody>
          <a:bodyPr/>
          <a:lstStyle/>
          <a:p>
            <a:pPr eaLnBrk="1" hangingPunct="1"/>
            <a:r>
              <a:rPr lang="en-US" altLang="zh-CN"/>
              <a:t>Chapter 3 </a:t>
            </a:r>
            <a:r>
              <a:rPr lang="zh-CN" altLang="en-US"/>
              <a:t>数据链路层</a:t>
            </a:r>
          </a:p>
        </p:txBody>
      </p:sp>
      <p:sp>
        <p:nvSpPr>
          <p:cNvPr id="7172" name="Rectangle 3"/>
          <p:cNvSpPr>
            <a:spLocks noGrp="1" noChangeArrowheads="1"/>
          </p:cNvSpPr>
          <p:nvPr>
            <p:ph type="body" idx="1"/>
          </p:nvPr>
        </p:nvSpPr>
        <p:spPr/>
        <p:txBody>
          <a:bodyPr/>
          <a:lstStyle/>
          <a:p>
            <a:pPr eaLnBrk="1" hangingPunct="1"/>
            <a:r>
              <a:rPr lang="en-US" altLang="zh-CN" dirty="0">
                <a:solidFill>
                  <a:schemeClr val="hlink"/>
                </a:solidFill>
              </a:rPr>
              <a:t>3.1</a:t>
            </a:r>
            <a:r>
              <a:rPr lang="zh-CN" altLang="en-US" dirty="0">
                <a:solidFill>
                  <a:schemeClr val="hlink"/>
                </a:solidFill>
              </a:rPr>
              <a:t>数据链路层的功能</a:t>
            </a:r>
          </a:p>
          <a:p>
            <a:pPr eaLnBrk="1" hangingPunct="1"/>
            <a:r>
              <a:rPr lang="en-US" altLang="zh-CN" dirty="0"/>
              <a:t>3.2</a:t>
            </a:r>
            <a:r>
              <a:rPr lang="zh-CN" altLang="en-US" dirty="0"/>
              <a:t>差错检测与纠正</a:t>
            </a:r>
          </a:p>
          <a:p>
            <a:pPr eaLnBrk="1" hangingPunct="1"/>
            <a:r>
              <a:rPr lang="en-US" altLang="zh-CN" dirty="0"/>
              <a:t>3.3</a:t>
            </a:r>
            <a:r>
              <a:rPr lang="zh-CN" altLang="en-US" dirty="0"/>
              <a:t>基本数据链路协议</a:t>
            </a:r>
          </a:p>
          <a:p>
            <a:pPr eaLnBrk="1" hangingPunct="1"/>
            <a:r>
              <a:rPr lang="en-US" altLang="zh-CN" dirty="0"/>
              <a:t>3.4</a:t>
            </a:r>
            <a:r>
              <a:rPr lang="zh-CN" altLang="en-US" dirty="0"/>
              <a:t>滑动窗口（</a:t>
            </a:r>
            <a:r>
              <a:rPr lang="en-US" altLang="zh-CN" sz="2400" dirty="0"/>
              <a:t>Slide Windows</a:t>
            </a:r>
            <a:r>
              <a:rPr lang="zh-CN" altLang="en-US" dirty="0"/>
              <a:t>）协议</a:t>
            </a:r>
            <a:endParaRPr lang="zh-CN" altLang="en-US" sz="3600" dirty="0"/>
          </a:p>
          <a:p>
            <a:pPr eaLnBrk="1" hangingPunct="1"/>
            <a:r>
              <a:rPr lang="en-US" altLang="zh-CN" dirty="0"/>
              <a:t>3.5</a:t>
            </a:r>
            <a:r>
              <a:rPr lang="zh-CN" altLang="en-US" dirty="0"/>
              <a:t>面向位的协议</a:t>
            </a:r>
            <a:r>
              <a:rPr lang="en-US" altLang="zh-CN" dirty="0"/>
              <a:t>HDLC</a:t>
            </a:r>
          </a:p>
          <a:p>
            <a:pPr eaLnBrk="1" hangingPunct="1"/>
            <a:r>
              <a:rPr lang="en-US" altLang="zh-CN" dirty="0"/>
              <a:t>3.6 Internet</a:t>
            </a:r>
            <a:r>
              <a:rPr lang="zh-CN" altLang="en-US" dirty="0"/>
              <a:t>中的数据链路层</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B83572DF-5AEF-4E40-952D-431EB3D5FD73}" type="slidenum">
              <a:rPr lang="en-US" altLang="zh-CN"/>
              <a:pPr eaLnBrk="1" hangingPunct="1"/>
              <a:t>40</a:t>
            </a:fld>
            <a:endParaRPr lang="en-US" altLang="zh-CN"/>
          </a:p>
        </p:txBody>
      </p:sp>
      <p:sp>
        <p:nvSpPr>
          <p:cNvPr id="49155" name="Rectangle 3"/>
          <p:cNvSpPr>
            <a:spLocks noGrp="1" noChangeArrowheads="1"/>
          </p:cNvSpPr>
          <p:nvPr>
            <p:ph type="body" idx="1"/>
          </p:nvPr>
        </p:nvSpPr>
        <p:spPr>
          <a:xfrm>
            <a:off x="304800" y="2132856"/>
            <a:ext cx="8659813" cy="4251325"/>
          </a:xfrm>
        </p:spPr>
        <p:txBody>
          <a:bodyPr/>
          <a:lstStyle/>
          <a:p>
            <a:pPr eaLnBrk="1" hangingPunct="1">
              <a:lnSpc>
                <a:spcPct val="90000"/>
              </a:lnSpc>
            </a:pPr>
            <a:r>
              <a:rPr lang="zh-CN" altLang="en-US" sz="2800" b="1" dirty="0"/>
              <a:t>回退</a:t>
            </a:r>
            <a:r>
              <a:rPr lang="en-US" altLang="zh-CN" sz="2800" b="1" dirty="0"/>
              <a:t>n</a:t>
            </a:r>
            <a:r>
              <a:rPr lang="zh-CN" altLang="en-US" sz="2800" b="1" dirty="0"/>
              <a:t>帧协议中，发送窗口的尺寸大于</a:t>
            </a:r>
            <a:r>
              <a:rPr lang="en-US" altLang="zh-CN" sz="2800" b="1" dirty="0"/>
              <a:t>1</a:t>
            </a:r>
            <a:r>
              <a:rPr lang="zh-CN" altLang="en-US" sz="2800" b="1" dirty="0"/>
              <a:t>，而接收窗口的尺寸则等于</a:t>
            </a:r>
            <a:r>
              <a:rPr lang="en-US" altLang="zh-CN" sz="2800" b="1" dirty="0"/>
              <a:t>1</a:t>
            </a:r>
          </a:p>
          <a:p>
            <a:pPr lvl="1" eaLnBrk="1" hangingPunct="1">
              <a:lnSpc>
                <a:spcPct val="90000"/>
              </a:lnSpc>
            </a:pPr>
            <a:r>
              <a:rPr lang="zh-CN" altLang="en-US" sz="2400" b="1" dirty="0"/>
              <a:t>发送方保持一定数量的缓存来保存没有确认的数据帧，接收方没有缓存的要求</a:t>
            </a:r>
            <a:endParaRPr lang="en-US" altLang="zh-CN" sz="2400" b="1" dirty="0"/>
          </a:p>
          <a:p>
            <a:pPr eaLnBrk="1" hangingPunct="1">
              <a:lnSpc>
                <a:spcPct val="90000"/>
              </a:lnSpc>
            </a:pPr>
            <a:r>
              <a:rPr lang="zh-CN" altLang="en-US" sz="2800" b="1" smtClean="0"/>
              <a:t>在接收方，某个</a:t>
            </a:r>
            <a:r>
              <a:rPr lang="zh-CN" altLang="en-US" sz="2800" b="1" dirty="0"/>
              <a:t>帧出错或丢失，丢弃该帧及其所有的后续帧，不作任何确认</a:t>
            </a:r>
          </a:p>
          <a:p>
            <a:pPr eaLnBrk="1" hangingPunct="1">
              <a:lnSpc>
                <a:spcPct val="90000"/>
              </a:lnSpc>
            </a:pPr>
            <a:r>
              <a:rPr lang="zh-CN" altLang="en-US" sz="2800" b="1" dirty="0"/>
              <a:t>发送方超时后需重发出错或丢失的帧及其后续所有的帧</a:t>
            </a:r>
          </a:p>
        </p:txBody>
      </p:sp>
      <p:sp>
        <p:nvSpPr>
          <p:cNvPr id="49156" name="Rectangle 4"/>
          <p:cNvSpPr>
            <a:spLocks noChangeArrowheads="1"/>
          </p:cNvSpPr>
          <p:nvPr/>
        </p:nvSpPr>
        <p:spPr bwMode="auto">
          <a:xfrm>
            <a:off x="1116013" y="115888"/>
            <a:ext cx="77724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4400">
                <a:solidFill>
                  <a:schemeClr val="tx2"/>
                </a:solidFill>
              </a:rPr>
              <a:t>回退</a:t>
            </a:r>
            <a:r>
              <a:rPr lang="en-US" altLang="zh-CN" sz="4400">
                <a:solidFill>
                  <a:schemeClr val="tx2"/>
                </a:solidFill>
              </a:rPr>
              <a:t>n</a:t>
            </a:r>
            <a:r>
              <a:rPr lang="zh-CN" altLang="en-US" sz="4400">
                <a:solidFill>
                  <a:schemeClr val="tx2"/>
                </a:solidFill>
              </a:rPr>
              <a:t>帧协议（</a:t>
            </a:r>
            <a:r>
              <a:rPr lang="en-US" altLang="zh-CN" sz="4400">
                <a:solidFill>
                  <a:schemeClr val="tx2"/>
                </a:solidFill>
              </a:rPr>
              <a:t>go-back-n</a:t>
            </a:r>
            <a:r>
              <a:rPr lang="zh-CN" altLang="en-US" sz="4400">
                <a:solidFill>
                  <a:schemeClr val="tx2"/>
                </a:solidFill>
              </a:rPr>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415C1E6A-C84C-40C3-B14F-35C5FC37D117}" type="slidenum">
              <a:rPr lang="en-US" altLang="zh-CN"/>
              <a:pPr eaLnBrk="1" hangingPunct="1"/>
              <a:t>41</a:t>
            </a:fld>
            <a:endParaRPr lang="en-US" altLang="zh-CN"/>
          </a:p>
        </p:txBody>
      </p:sp>
      <p:sp>
        <p:nvSpPr>
          <p:cNvPr id="50179" name="Rectangle 7"/>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pic>
        <p:nvPicPr>
          <p:cNvPr id="5018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3238"/>
            <a:ext cx="91440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Rectangle 6"/>
          <p:cNvSpPr>
            <a:spLocks noChangeArrowheads="1"/>
          </p:cNvSpPr>
          <p:nvPr/>
        </p:nvSpPr>
        <p:spPr bwMode="auto">
          <a:xfrm>
            <a:off x="2795588" y="549275"/>
            <a:ext cx="32893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3200" b="1">
                <a:solidFill>
                  <a:schemeClr val="tx2"/>
                </a:solidFill>
              </a:rPr>
              <a:t>回退</a:t>
            </a:r>
            <a:r>
              <a:rPr lang="en-US" altLang="zh-CN" sz="3200" b="1">
                <a:solidFill>
                  <a:schemeClr val="tx2"/>
                </a:solidFill>
              </a:rPr>
              <a:t>n</a:t>
            </a:r>
            <a:r>
              <a:rPr lang="zh-CN" altLang="en-US" sz="3200" b="1">
                <a:solidFill>
                  <a:schemeClr val="tx2"/>
                </a:solidFill>
              </a:rPr>
              <a:t>帧协议举例</a:t>
            </a:r>
          </a:p>
        </p:txBody>
      </p:sp>
      <p:sp>
        <p:nvSpPr>
          <p:cNvPr id="6" name="圆角矩形 5"/>
          <p:cNvSpPr/>
          <p:nvPr/>
        </p:nvSpPr>
        <p:spPr>
          <a:xfrm>
            <a:off x="539750" y="5876925"/>
            <a:ext cx="8280400" cy="720725"/>
          </a:xfrm>
          <a:prstGeom prst="roundRect">
            <a:avLst/>
          </a:prstGeom>
          <a:solidFill>
            <a:schemeClr val="accent1">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b="1" dirty="0">
                <a:solidFill>
                  <a:schemeClr val="tx1"/>
                </a:solidFill>
              </a:rPr>
              <a:t>在误码率高的情况下，会显著降低信道的利用率</a:t>
            </a:r>
          </a:p>
        </p:txBody>
      </p:sp>
      <p:sp>
        <p:nvSpPr>
          <p:cNvPr id="2" name="文本框 1"/>
          <p:cNvSpPr txBox="1"/>
          <p:nvPr/>
        </p:nvSpPr>
        <p:spPr>
          <a:xfrm>
            <a:off x="2267744" y="1485384"/>
            <a:ext cx="1800200" cy="369332"/>
          </a:xfrm>
          <a:prstGeom prst="rect">
            <a:avLst/>
          </a:prstGeom>
          <a:noFill/>
        </p:spPr>
        <p:txBody>
          <a:bodyPr wrap="square" rtlCol="0">
            <a:spAutoFit/>
          </a:bodyPr>
          <a:lstStyle/>
          <a:p>
            <a:r>
              <a:rPr lang="zh-CN" altLang="en-US" dirty="0"/>
              <a:t>重传定时器超时</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52DEA859-0445-498C-A316-33FAF9B70DAD}" type="slidenum">
              <a:rPr lang="en-US" altLang="zh-CN"/>
              <a:pPr eaLnBrk="1" hangingPunct="1"/>
              <a:t>42</a:t>
            </a:fld>
            <a:endParaRPr lang="en-US" altLang="zh-CN"/>
          </a:p>
        </p:txBody>
      </p:sp>
      <p:sp>
        <p:nvSpPr>
          <p:cNvPr id="51203" name="Rectangle 2"/>
          <p:cNvSpPr>
            <a:spLocks noGrp="1" noChangeArrowheads="1"/>
          </p:cNvSpPr>
          <p:nvPr>
            <p:ph type="title"/>
          </p:nvPr>
        </p:nvSpPr>
        <p:spPr>
          <a:xfrm>
            <a:off x="1187450" y="144463"/>
            <a:ext cx="7956550" cy="1484312"/>
          </a:xfrm>
          <a:noFill/>
        </p:spPr>
        <p:txBody>
          <a:bodyPr/>
          <a:lstStyle/>
          <a:p>
            <a:pPr eaLnBrk="1" hangingPunct="1"/>
            <a:r>
              <a:rPr lang="zh-CN" altLang="en-US"/>
              <a:t>选择性重传协议（</a:t>
            </a:r>
            <a:r>
              <a:rPr lang="en-US" altLang="zh-CN"/>
              <a:t>Selective Repeat</a:t>
            </a:r>
            <a:r>
              <a:rPr lang="zh-CN" altLang="en-US"/>
              <a:t>）</a:t>
            </a:r>
          </a:p>
        </p:txBody>
      </p:sp>
      <p:sp>
        <p:nvSpPr>
          <p:cNvPr id="51204" name="Rectangle 3"/>
          <p:cNvSpPr>
            <a:spLocks noGrp="1" noChangeArrowheads="1"/>
          </p:cNvSpPr>
          <p:nvPr>
            <p:ph type="body" idx="1"/>
          </p:nvPr>
        </p:nvSpPr>
        <p:spPr>
          <a:xfrm>
            <a:off x="395536" y="2269256"/>
            <a:ext cx="8637588" cy="4256088"/>
          </a:xfrm>
        </p:spPr>
        <p:txBody>
          <a:bodyPr/>
          <a:lstStyle/>
          <a:p>
            <a:pPr eaLnBrk="1" hangingPunct="1">
              <a:lnSpc>
                <a:spcPct val="90000"/>
              </a:lnSpc>
            </a:pPr>
            <a:r>
              <a:rPr lang="zh-CN" altLang="en-US" sz="2400" b="1" dirty="0"/>
              <a:t>发送和接收窗口的尺寸都大于</a:t>
            </a:r>
            <a:r>
              <a:rPr lang="en-US" altLang="zh-CN" sz="2400" b="1" dirty="0"/>
              <a:t>1</a:t>
            </a:r>
            <a:r>
              <a:rPr lang="zh-CN" altLang="en-US" sz="2400" b="1" dirty="0"/>
              <a:t>，两者大小一般相同</a:t>
            </a:r>
            <a:endParaRPr lang="en-US" altLang="zh-CN" sz="2400" b="1" dirty="0"/>
          </a:p>
          <a:p>
            <a:pPr eaLnBrk="1" hangingPunct="1">
              <a:lnSpc>
                <a:spcPct val="90000"/>
              </a:lnSpc>
            </a:pPr>
            <a:r>
              <a:rPr lang="zh-CN" altLang="en-US" sz="2400" b="1" dirty="0"/>
              <a:t>接收方缓存出错帧之后的其它数据帧（落在接收窗口）</a:t>
            </a:r>
            <a:endParaRPr lang="en-US" altLang="zh-CN" sz="2400" b="1" dirty="0"/>
          </a:p>
          <a:p>
            <a:pPr eaLnBrk="1" hangingPunct="1">
              <a:lnSpc>
                <a:spcPct val="90000"/>
              </a:lnSpc>
            </a:pPr>
            <a:r>
              <a:rPr lang="zh-CN" altLang="en-US" sz="2400" b="1" dirty="0"/>
              <a:t>发送方只需（超时）重发出错的帧，而不需重发其后的所有后续帧</a:t>
            </a:r>
          </a:p>
          <a:p>
            <a:pPr eaLnBrk="1" hangingPunct="1">
              <a:lnSpc>
                <a:spcPct val="90000"/>
              </a:lnSpc>
            </a:pPr>
            <a:r>
              <a:rPr lang="zh-CN" altLang="en-US" sz="2400" b="1" dirty="0"/>
              <a:t>接收方正确收到重发的帧后，可对其后连续的已接收的正确帧一起确认（最大序列号的确认），并交送网络层</a:t>
            </a:r>
          </a:p>
          <a:p>
            <a:pPr eaLnBrk="1" hangingPunct="1">
              <a:lnSpc>
                <a:spcPct val="90000"/>
              </a:lnSpc>
            </a:pPr>
            <a:r>
              <a:rPr lang="zh-CN" altLang="en-US" sz="2400" b="1" dirty="0"/>
              <a:t>发送端为每一个输出缓存区设置一个定时器，定时器一旦超时，相应输出缓存区中的帧就被重发。</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068D94AD-1C6C-44C0-9FEA-EF9172559F79}" type="slidenum">
              <a:rPr lang="en-US" altLang="zh-CN"/>
              <a:pPr eaLnBrk="1" hangingPunct="1"/>
              <a:t>43</a:t>
            </a:fld>
            <a:endParaRPr lang="en-US" altLang="zh-CN"/>
          </a:p>
        </p:txBody>
      </p:sp>
      <p:sp>
        <p:nvSpPr>
          <p:cNvPr id="52227" name="Rectangle 6"/>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pic>
        <p:nvPicPr>
          <p:cNvPr id="522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8775"/>
            <a:ext cx="9144000"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Rectangle 5"/>
          <p:cNvSpPr>
            <a:spLocks noChangeArrowheads="1"/>
          </p:cNvSpPr>
          <p:nvPr/>
        </p:nvSpPr>
        <p:spPr bwMode="auto">
          <a:xfrm>
            <a:off x="2916238" y="620713"/>
            <a:ext cx="34321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3200" b="1">
                <a:solidFill>
                  <a:schemeClr val="tx2"/>
                </a:solidFill>
              </a:rPr>
              <a:t>选择性重传协议</a:t>
            </a:r>
          </a:p>
        </p:txBody>
      </p:sp>
      <p:sp>
        <p:nvSpPr>
          <p:cNvPr id="125959" name="Text Box 7"/>
          <p:cNvSpPr txBox="1">
            <a:spLocks noChangeArrowheads="1"/>
          </p:cNvSpPr>
          <p:nvPr/>
        </p:nvSpPr>
        <p:spPr bwMode="auto">
          <a:xfrm>
            <a:off x="107950" y="5229225"/>
            <a:ext cx="8964613"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buFontTx/>
              <a:buAutoNum type="arabicPeriod"/>
            </a:pPr>
            <a:r>
              <a:rPr lang="zh-CN" altLang="en-US" sz="2000" b="1" dirty="0"/>
              <a:t>发送方可以把重复</a:t>
            </a:r>
            <a:r>
              <a:rPr lang="en-US" altLang="zh-CN" sz="2000" b="1" dirty="0"/>
              <a:t>ACK</a:t>
            </a:r>
            <a:r>
              <a:rPr lang="zh-CN" altLang="en-US" sz="2000" b="1" dirty="0"/>
              <a:t>作为帧丢失的依据，实现快速重传，例如上例中，当发送方收到第二个</a:t>
            </a:r>
            <a:r>
              <a:rPr lang="en-US" altLang="zh-CN" sz="2000" b="1" dirty="0"/>
              <a:t>ACK 1</a:t>
            </a:r>
            <a:r>
              <a:rPr lang="zh-CN" altLang="en-US" sz="2000" b="1" dirty="0"/>
              <a:t>的时候，可以不用等待超时就直接重传第</a:t>
            </a:r>
            <a:r>
              <a:rPr lang="en-US" altLang="zh-CN" sz="2000" b="1" dirty="0"/>
              <a:t>2</a:t>
            </a:r>
            <a:r>
              <a:rPr lang="zh-CN" altLang="en-US" sz="2000" b="1" dirty="0"/>
              <a:t>帧</a:t>
            </a:r>
          </a:p>
          <a:p>
            <a:pPr eaLnBrk="1" hangingPunct="1">
              <a:spcBef>
                <a:spcPct val="50000"/>
              </a:spcBef>
              <a:buFontTx/>
              <a:buAutoNum type="arabicPeriod"/>
            </a:pPr>
            <a:r>
              <a:rPr lang="zh-CN" altLang="en-US" sz="2000" b="1" dirty="0" smtClean="0"/>
              <a:t>接收方</a:t>
            </a:r>
            <a:r>
              <a:rPr lang="zh-CN" altLang="en-US" sz="2000" b="1" dirty="0"/>
              <a:t>在检测到接收的帧发生错误的时候，也可以针对该出错帧发送</a:t>
            </a:r>
            <a:r>
              <a:rPr lang="en-US" altLang="zh-CN" sz="2000" b="1" dirty="0"/>
              <a:t>NAK</a:t>
            </a:r>
            <a:r>
              <a:rPr lang="zh-CN" altLang="en-US" sz="2000" b="1" dirty="0"/>
              <a:t>，要求发送方重传，但是这不适合帧在信道中丢失的情况</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25959"/>
                                        </p:tgtEl>
                                        <p:attrNameLst>
                                          <p:attrName>style.visibility</p:attrName>
                                        </p:attrNameLst>
                                      </p:cBhvr>
                                      <p:to>
                                        <p:strVal val="visible"/>
                                      </p:to>
                                    </p:set>
                                    <p:animEffect transition="in" filter="strips(downRight)">
                                      <p:cBhvr>
                                        <p:cTn id="7" dur="500"/>
                                        <p:tgtEl>
                                          <p:spTgt spid="125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DC926BAC-3784-4E47-B1B4-94A9C3CA6621}" type="slidenum">
              <a:rPr lang="en-US" altLang="zh-CN"/>
              <a:pPr eaLnBrk="1" hangingPunct="1"/>
              <a:t>44</a:t>
            </a:fld>
            <a:endParaRPr lang="en-US" altLang="zh-CN"/>
          </a:p>
        </p:txBody>
      </p:sp>
      <p:pic>
        <p:nvPicPr>
          <p:cNvPr id="532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549275"/>
            <a:ext cx="9144000" cy="5189538"/>
          </a:xfrm>
          <a:noFill/>
        </p:spPr>
      </p:pic>
      <p:sp>
        <p:nvSpPr>
          <p:cNvPr id="53252" name="Text Box 5"/>
          <p:cNvSpPr txBox="1">
            <a:spLocks noChangeArrowheads="1"/>
          </p:cNvSpPr>
          <p:nvPr/>
        </p:nvSpPr>
        <p:spPr bwMode="auto">
          <a:xfrm>
            <a:off x="34925" y="92075"/>
            <a:ext cx="8912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400" b="1" dirty="0">
                <a:solidFill>
                  <a:schemeClr val="tx2"/>
                </a:solidFill>
              </a:rPr>
              <a:t>帧序列号重叠现象：序列号空间有限，不断递增，会出现回绕</a:t>
            </a:r>
          </a:p>
        </p:txBody>
      </p:sp>
      <p:sp>
        <p:nvSpPr>
          <p:cNvPr id="86022" name="Text Box 6"/>
          <p:cNvSpPr txBox="1">
            <a:spLocks noChangeArrowheads="1"/>
          </p:cNvSpPr>
          <p:nvPr/>
        </p:nvSpPr>
        <p:spPr bwMode="auto">
          <a:xfrm>
            <a:off x="0" y="5589588"/>
            <a:ext cx="9144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t>假设序列号长度为</a:t>
            </a:r>
            <a:r>
              <a:rPr lang="en-US" altLang="zh-CN" b="1"/>
              <a:t>n</a:t>
            </a:r>
            <a:r>
              <a:rPr lang="zh-CN" altLang="en-US" b="1"/>
              <a:t>比特，则可用序列号数量为</a:t>
            </a:r>
            <a:r>
              <a:rPr lang="en-US" altLang="zh-CN" b="1"/>
              <a:t>2</a:t>
            </a:r>
            <a:r>
              <a:rPr lang="en-US" altLang="zh-CN" b="1" baseline="30000"/>
              <a:t>n</a:t>
            </a:r>
            <a:r>
              <a:rPr lang="zh-CN" altLang="en-US" b="1"/>
              <a:t>，不发生帧序列号重叠的条件为：</a:t>
            </a:r>
            <a:br>
              <a:rPr lang="zh-CN" altLang="en-US" b="1"/>
            </a:br>
            <a:r>
              <a:rPr lang="en-US" altLang="zh-CN" b="1"/>
              <a:t>SWS+RWS </a:t>
            </a:r>
            <a:r>
              <a:rPr lang="en-US" altLang="zh-CN" b="1">
                <a:cs typeface="Tahoma" panose="020B0604030504040204" pitchFamily="34" charset="0"/>
              </a:rPr>
              <a:t>≤2</a:t>
            </a:r>
            <a:r>
              <a:rPr lang="en-US" altLang="zh-CN" b="1" baseline="30000">
                <a:cs typeface="Tahoma" panose="020B0604030504040204" pitchFamily="34" charset="0"/>
              </a:rPr>
              <a:t>n</a:t>
            </a:r>
            <a:br>
              <a:rPr lang="en-US" altLang="zh-CN" b="1" baseline="30000">
                <a:cs typeface="Tahoma" panose="020B0604030504040204" pitchFamily="34" charset="0"/>
              </a:rPr>
            </a:br>
            <a:r>
              <a:rPr lang="en-US" altLang="zh-CN" b="1">
                <a:cs typeface="Tahoma" panose="020B0604030504040204" pitchFamily="34" charset="0"/>
              </a:rPr>
              <a:t>SWS</a:t>
            </a:r>
            <a:r>
              <a:rPr lang="zh-CN" altLang="en-US" b="1">
                <a:cs typeface="Tahoma" panose="020B0604030504040204" pitchFamily="34" charset="0"/>
              </a:rPr>
              <a:t>：发送窗口大小；</a:t>
            </a:r>
            <a:r>
              <a:rPr lang="en-US" altLang="zh-CN" b="1">
                <a:cs typeface="Tahoma" panose="020B0604030504040204" pitchFamily="34" charset="0"/>
              </a:rPr>
              <a:t>RWS</a:t>
            </a:r>
            <a:r>
              <a:rPr lang="zh-CN" altLang="en-US" b="1">
                <a:cs typeface="Tahoma" panose="020B0604030504040204" pitchFamily="34" charset="0"/>
              </a:rPr>
              <a:t>：接收窗口大小</a:t>
            </a:r>
            <a:br>
              <a:rPr lang="zh-CN" altLang="en-US" b="1">
                <a:cs typeface="Tahoma" panose="020B0604030504040204" pitchFamily="34" charset="0"/>
              </a:rPr>
            </a:br>
            <a:r>
              <a:rPr lang="en-US" altLang="zh-CN" b="1">
                <a:cs typeface="Tahoma" panose="020B0604030504040204" pitchFamily="34" charset="0"/>
              </a:rPr>
              <a:t>SWS≥RWS</a:t>
            </a:r>
            <a:r>
              <a:rPr lang="zh-CN" altLang="en-US" b="1">
                <a:cs typeface="Tahoma" panose="020B0604030504040204" pitchFamily="34" charset="0"/>
              </a:rPr>
              <a:t>，一般取</a:t>
            </a:r>
            <a:r>
              <a:rPr lang="en-US" altLang="zh-CN" b="1"/>
              <a:t>SWS = RWS</a:t>
            </a:r>
            <a:r>
              <a:rPr lang="zh-CN" altLang="en-US" b="1"/>
              <a:t>，则有</a:t>
            </a:r>
            <a:r>
              <a:rPr lang="en-US" altLang="zh-CN" b="1"/>
              <a:t>SWS ≤2</a:t>
            </a:r>
            <a:r>
              <a:rPr lang="en-US" altLang="zh-CN" b="1" baseline="30000"/>
              <a:t>n-1</a:t>
            </a:r>
            <a:r>
              <a:rPr lang="zh-CN" altLang="en-US" b="1"/>
              <a:t>，</a:t>
            </a:r>
            <a:r>
              <a:rPr lang="en-US" altLang="zh-CN" b="1"/>
              <a:t>RWS ≤2</a:t>
            </a:r>
            <a:r>
              <a:rPr lang="en-US" altLang="zh-CN" b="1" baseline="30000"/>
              <a:t>n-1</a:t>
            </a:r>
          </a:p>
        </p:txBody>
      </p:sp>
      <p:sp>
        <p:nvSpPr>
          <p:cNvPr id="6" name="TextBox 5"/>
          <p:cNvSpPr txBox="1"/>
          <p:nvPr/>
        </p:nvSpPr>
        <p:spPr>
          <a:xfrm>
            <a:off x="5786446" y="928670"/>
            <a:ext cx="3286148" cy="923330"/>
          </a:xfrm>
          <a:prstGeom prst="rect">
            <a:avLst/>
          </a:prstGeom>
          <a:noFill/>
          <a:ln>
            <a:solidFill>
              <a:srgbClr val="FF0000"/>
            </a:solidFill>
          </a:ln>
        </p:spPr>
        <p:txBody>
          <a:bodyPr wrap="square" rtlCol="0">
            <a:spAutoFit/>
          </a:bodyPr>
          <a:lstStyle/>
          <a:p>
            <a:r>
              <a:rPr lang="zh-CN" altLang="en-US" b="1" dirty="0">
                <a:solidFill>
                  <a:srgbClr val="FF0000"/>
                </a:solidFill>
              </a:rPr>
              <a:t>说明：这是接收窗口，表示接收方能接收序列号</a:t>
            </a:r>
            <a:r>
              <a:rPr lang="en-US" altLang="zh-CN" b="1" dirty="0">
                <a:solidFill>
                  <a:srgbClr val="FF0000"/>
                </a:solidFill>
              </a:rPr>
              <a:t>0</a:t>
            </a:r>
            <a:r>
              <a:rPr lang="zh-CN" altLang="en-US" b="1" dirty="0">
                <a:solidFill>
                  <a:srgbClr val="FF0000"/>
                </a:solidFill>
              </a:rPr>
              <a:t>～</a:t>
            </a:r>
            <a:r>
              <a:rPr lang="en-US" altLang="zh-CN" b="1" dirty="0">
                <a:solidFill>
                  <a:srgbClr val="FF0000"/>
                </a:solidFill>
              </a:rPr>
              <a:t>4</a:t>
            </a:r>
            <a:r>
              <a:rPr lang="zh-CN" altLang="en-US" b="1" dirty="0">
                <a:solidFill>
                  <a:srgbClr val="FF0000"/>
                </a:solidFill>
              </a:rPr>
              <a:t>的帧，并不是说接收到了这些帧</a:t>
            </a:r>
          </a:p>
        </p:txBody>
      </p:sp>
      <p:cxnSp>
        <p:nvCxnSpPr>
          <p:cNvPr id="8" name="直接箭头连接符 7"/>
          <p:cNvCxnSpPr/>
          <p:nvPr/>
        </p:nvCxnSpPr>
        <p:spPr>
          <a:xfrm rot="5400000">
            <a:off x="5607851" y="1893083"/>
            <a:ext cx="214314" cy="14287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6022"/>
                                        </p:tgtEl>
                                        <p:attrNameLst>
                                          <p:attrName>style.visibility</p:attrName>
                                        </p:attrNameLst>
                                      </p:cBhvr>
                                      <p:to>
                                        <p:strVal val="visible"/>
                                      </p:to>
                                    </p:set>
                                    <p:animEffect transition="in" filter="blinds(horizontal)">
                                      <p:cBhvr>
                                        <p:cTn id="7" dur="500"/>
                                        <p:tgtEl>
                                          <p:spTgt spid="86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196B0052-105E-4E20-9C4A-683E9A470C8A}" type="slidenum">
              <a:rPr lang="en-US" altLang="zh-CN"/>
              <a:pPr eaLnBrk="1" hangingPunct="1"/>
              <a:t>45</a:t>
            </a:fld>
            <a:endParaRPr lang="en-US" altLang="zh-CN"/>
          </a:p>
        </p:txBody>
      </p:sp>
      <p:sp>
        <p:nvSpPr>
          <p:cNvPr id="54275" name="Rectangle 2"/>
          <p:cNvSpPr>
            <a:spLocks noGrp="1" noChangeArrowheads="1"/>
          </p:cNvSpPr>
          <p:nvPr>
            <p:ph type="title"/>
          </p:nvPr>
        </p:nvSpPr>
        <p:spPr/>
        <p:txBody>
          <a:bodyPr/>
          <a:lstStyle/>
          <a:p>
            <a:pPr eaLnBrk="1" hangingPunct="1"/>
            <a:r>
              <a:rPr lang="en-US" altLang="zh-CN"/>
              <a:t>Chapter 3 </a:t>
            </a:r>
            <a:r>
              <a:rPr lang="zh-CN" altLang="en-US"/>
              <a:t>数据链路层</a:t>
            </a:r>
          </a:p>
        </p:txBody>
      </p:sp>
      <p:sp>
        <p:nvSpPr>
          <p:cNvPr id="54276" name="Rectangle 3"/>
          <p:cNvSpPr>
            <a:spLocks noGrp="1" noChangeArrowheads="1"/>
          </p:cNvSpPr>
          <p:nvPr>
            <p:ph type="body" idx="1"/>
          </p:nvPr>
        </p:nvSpPr>
        <p:spPr/>
        <p:txBody>
          <a:bodyPr/>
          <a:lstStyle/>
          <a:p>
            <a:pPr eaLnBrk="1" hangingPunct="1"/>
            <a:r>
              <a:rPr lang="en-US" altLang="zh-CN" dirty="0"/>
              <a:t>3.1</a:t>
            </a:r>
            <a:r>
              <a:rPr lang="zh-CN" altLang="en-US" dirty="0"/>
              <a:t>数据链路层的功能</a:t>
            </a:r>
          </a:p>
          <a:p>
            <a:pPr eaLnBrk="1" hangingPunct="1"/>
            <a:r>
              <a:rPr lang="en-US" altLang="zh-CN" dirty="0"/>
              <a:t>3.2</a:t>
            </a:r>
            <a:r>
              <a:rPr lang="zh-CN" altLang="en-US" dirty="0"/>
              <a:t>差错检测与纠正</a:t>
            </a:r>
          </a:p>
          <a:p>
            <a:pPr eaLnBrk="1" hangingPunct="1"/>
            <a:r>
              <a:rPr lang="en-US" altLang="zh-CN" dirty="0"/>
              <a:t>3.3</a:t>
            </a:r>
            <a:r>
              <a:rPr lang="zh-CN" altLang="en-US" dirty="0"/>
              <a:t>基本数据链路协议</a:t>
            </a:r>
          </a:p>
          <a:p>
            <a:pPr eaLnBrk="1" hangingPunct="1"/>
            <a:r>
              <a:rPr lang="en-US" altLang="zh-CN" dirty="0"/>
              <a:t>3.4</a:t>
            </a:r>
            <a:r>
              <a:rPr lang="zh-CN" altLang="en-US" dirty="0"/>
              <a:t>滑动窗口（</a:t>
            </a:r>
            <a:r>
              <a:rPr lang="en-US" altLang="zh-CN" sz="2400" dirty="0"/>
              <a:t>Slide Windows</a:t>
            </a:r>
            <a:r>
              <a:rPr lang="zh-CN" altLang="en-US" dirty="0"/>
              <a:t>）协议</a:t>
            </a:r>
            <a:endParaRPr lang="zh-CN" altLang="en-US" sz="3600" dirty="0"/>
          </a:p>
          <a:p>
            <a:pPr eaLnBrk="1" hangingPunct="1"/>
            <a:r>
              <a:rPr lang="en-US" altLang="zh-CN" dirty="0">
                <a:solidFill>
                  <a:schemeClr val="hlink"/>
                </a:solidFill>
              </a:rPr>
              <a:t>3.5</a:t>
            </a:r>
            <a:r>
              <a:rPr lang="zh-CN" altLang="en-US" dirty="0">
                <a:solidFill>
                  <a:schemeClr val="hlink"/>
                </a:solidFill>
              </a:rPr>
              <a:t>面向位的协议</a:t>
            </a:r>
            <a:r>
              <a:rPr lang="en-US" altLang="zh-CN" dirty="0">
                <a:solidFill>
                  <a:schemeClr val="hlink"/>
                </a:solidFill>
              </a:rPr>
              <a:t>HDLC</a:t>
            </a:r>
          </a:p>
          <a:p>
            <a:pPr eaLnBrk="1" hangingPunct="1"/>
            <a:r>
              <a:rPr lang="en-US" altLang="zh-CN" dirty="0"/>
              <a:t>3.6 Internet</a:t>
            </a:r>
            <a:r>
              <a:rPr lang="zh-CN" altLang="en-US" dirty="0"/>
              <a:t>中的数据链路层</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B558797F-7E4F-48DD-945C-3B886CBEF804}" type="slidenum">
              <a:rPr lang="en-US" altLang="zh-CN"/>
              <a:pPr eaLnBrk="1" hangingPunct="1"/>
              <a:t>46</a:t>
            </a:fld>
            <a:endParaRPr lang="en-US" altLang="zh-CN"/>
          </a:p>
        </p:txBody>
      </p:sp>
      <p:sp>
        <p:nvSpPr>
          <p:cNvPr id="55299" name="Rectangle 2"/>
          <p:cNvSpPr>
            <a:spLocks noGrp="1" noChangeArrowheads="1"/>
          </p:cNvSpPr>
          <p:nvPr>
            <p:ph type="title"/>
          </p:nvPr>
        </p:nvSpPr>
        <p:spPr/>
        <p:txBody>
          <a:bodyPr/>
          <a:lstStyle/>
          <a:p>
            <a:pPr eaLnBrk="1" hangingPunct="1"/>
            <a:r>
              <a:rPr lang="en-US" altLang="zh-CN"/>
              <a:t>3.5</a:t>
            </a:r>
            <a:r>
              <a:rPr lang="zh-CN" altLang="en-US"/>
              <a:t>面向位的协议</a:t>
            </a:r>
            <a:r>
              <a:rPr lang="en-US" altLang="zh-CN"/>
              <a:t>HDLC</a:t>
            </a:r>
          </a:p>
        </p:txBody>
      </p:sp>
      <p:sp>
        <p:nvSpPr>
          <p:cNvPr id="55300" name="Rectangle 3"/>
          <p:cNvSpPr>
            <a:spLocks noGrp="1" noChangeArrowheads="1"/>
          </p:cNvSpPr>
          <p:nvPr>
            <p:ph type="body" idx="1"/>
          </p:nvPr>
        </p:nvSpPr>
        <p:spPr/>
        <p:txBody>
          <a:bodyPr/>
          <a:lstStyle/>
          <a:p>
            <a:pPr eaLnBrk="1" hangingPunct="1"/>
            <a:r>
              <a:rPr lang="zh-CN" altLang="en-US" sz="2800" b="1" dirty="0"/>
              <a:t>高级数据链路控制（ </a:t>
            </a:r>
            <a:r>
              <a:rPr lang="en-US" altLang="zh-CN" sz="2800" b="1" dirty="0"/>
              <a:t>HDLC</a:t>
            </a:r>
            <a:r>
              <a:rPr lang="zh-CN" altLang="en-US" sz="2800" b="1" dirty="0"/>
              <a:t>：</a:t>
            </a:r>
            <a:r>
              <a:rPr lang="en-US" altLang="zh-CN" sz="2800" b="1" dirty="0"/>
              <a:t>High-Level Data Link Control</a:t>
            </a:r>
            <a:r>
              <a:rPr lang="zh-CN" altLang="en-US" sz="2800" b="1" dirty="0"/>
              <a:t>）是由国际标准化组织制定的</a:t>
            </a:r>
            <a:r>
              <a:rPr lang="zh-CN" altLang="en-US" sz="2800" b="1" dirty="0">
                <a:solidFill>
                  <a:srgbClr val="FF0000"/>
                </a:solidFill>
              </a:rPr>
              <a:t>面向位（比特）</a:t>
            </a:r>
            <a:r>
              <a:rPr lang="zh-CN" altLang="en-US" sz="2800" b="1" dirty="0"/>
              <a:t>的有序链路层协议</a:t>
            </a:r>
          </a:p>
          <a:p>
            <a:pPr eaLnBrk="1" hangingPunct="1"/>
            <a:r>
              <a:rPr lang="zh-CN" altLang="en-US" sz="2800" b="1" dirty="0"/>
              <a:t>采用主从结构，链路上一个主站控制多个从站，主站向从站发命令，从站向主站返回响应</a:t>
            </a:r>
          </a:p>
          <a:p>
            <a:pPr eaLnBrk="1" hangingPunct="1"/>
            <a:r>
              <a:rPr lang="en-US" altLang="zh-CN" sz="2800" b="1" dirty="0"/>
              <a:t>HDLC</a:t>
            </a:r>
            <a:r>
              <a:rPr lang="zh-CN" altLang="en-US" sz="2800" b="1" dirty="0"/>
              <a:t>中只有一个地址域，即从站的地址，在命令帧中，它是目的地址，在响应帧中，它是源地址</a:t>
            </a:r>
          </a:p>
        </p:txBody>
      </p:sp>
      <p:sp>
        <p:nvSpPr>
          <p:cNvPr id="5" name="圆角矩形 4"/>
          <p:cNvSpPr/>
          <p:nvPr/>
        </p:nvSpPr>
        <p:spPr>
          <a:xfrm>
            <a:off x="539750" y="5733256"/>
            <a:ext cx="8496746" cy="720725"/>
          </a:xfrm>
          <a:prstGeom prst="roundRect">
            <a:avLst/>
          </a:prstGeom>
          <a:solidFill>
            <a:schemeClr val="accent1">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b="1" dirty="0">
                <a:solidFill>
                  <a:schemeClr val="tx1"/>
                </a:solidFill>
              </a:rPr>
              <a:t>提供基于滑动窗口、确认和超时机制的可靠数据传输</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4624"/>
            <a:ext cx="9144000" cy="1872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32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AFD3F176-966D-4225-AD88-74905F3B24B6}" type="slidenum">
              <a:rPr lang="en-US" altLang="zh-CN"/>
              <a:pPr eaLnBrk="1" hangingPunct="1"/>
              <a:t>47</a:t>
            </a:fld>
            <a:endParaRPr lang="en-US" altLang="zh-CN"/>
          </a:p>
        </p:txBody>
      </p:sp>
      <p:sp>
        <p:nvSpPr>
          <p:cNvPr id="56324" name="Rectangle 3"/>
          <p:cNvSpPr>
            <a:spLocks noGrp="1" noChangeArrowheads="1"/>
          </p:cNvSpPr>
          <p:nvPr>
            <p:ph type="body" idx="1"/>
          </p:nvPr>
        </p:nvSpPr>
        <p:spPr>
          <a:xfrm>
            <a:off x="683568" y="3569548"/>
            <a:ext cx="8108950" cy="2524472"/>
          </a:xfrm>
        </p:spPr>
        <p:txBody>
          <a:bodyPr/>
          <a:lstStyle/>
          <a:p>
            <a:pPr marL="609600" indent="-609600" eaLnBrk="1" hangingPunct="1">
              <a:lnSpc>
                <a:spcPct val="90000"/>
              </a:lnSpc>
              <a:buFont typeface="Wingdings" panose="05000000000000000000" pitchFamily="2" charset="2"/>
              <a:buAutoNum type="arabicPeriod"/>
            </a:pPr>
            <a:r>
              <a:rPr lang="zh-CN" altLang="en-US" sz="2400" b="1" dirty="0"/>
              <a:t>帧标志序列：</a:t>
            </a:r>
            <a:r>
              <a:rPr lang="en-US" altLang="zh-CN" sz="2400" b="1" dirty="0"/>
              <a:t>01111110</a:t>
            </a:r>
            <a:r>
              <a:rPr lang="zh-CN" altLang="en-US" sz="2400" b="1" dirty="0"/>
              <a:t>，作为起始和结束标志，在数据位有</a:t>
            </a:r>
            <a:r>
              <a:rPr lang="en-US" altLang="zh-CN" sz="2400" b="1" dirty="0"/>
              <a:t>5</a:t>
            </a:r>
            <a:r>
              <a:rPr lang="zh-CN" altLang="en-US" sz="2400" b="1" dirty="0"/>
              <a:t>个连续的</a:t>
            </a:r>
            <a:r>
              <a:rPr lang="en-US" altLang="zh-CN" sz="2400" b="1" dirty="0"/>
              <a:t>1</a:t>
            </a:r>
            <a:r>
              <a:rPr lang="zh-CN" altLang="en-US" sz="2400" b="1" dirty="0"/>
              <a:t>出现时，就插入</a:t>
            </a:r>
            <a:r>
              <a:rPr lang="en-US" altLang="zh-CN" sz="2400" b="1" dirty="0"/>
              <a:t>1</a:t>
            </a:r>
            <a:r>
              <a:rPr lang="zh-CN" altLang="en-US" sz="2400" b="1" dirty="0"/>
              <a:t>个</a:t>
            </a:r>
            <a:r>
              <a:rPr lang="en-US" altLang="zh-CN" sz="2400" b="1" dirty="0"/>
              <a:t>0</a:t>
            </a:r>
            <a:r>
              <a:rPr lang="zh-CN" altLang="en-US" sz="2400" b="1" dirty="0"/>
              <a:t>（位填充）</a:t>
            </a:r>
          </a:p>
          <a:p>
            <a:pPr marL="609600" indent="-609600" eaLnBrk="1" hangingPunct="1">
              <a:lnSpc>
                <a:spcPct val="90000"/>
              </a:lnSpc>
              <a:buFont typeface="Wingdings" panose="05000000000000000000" pitchFamily="2" charset="2"/>
              <a:buAutoNum type="arabicPeriod"/>
            </a:pPr>
            <a:r>
              <a:rPr lang="zh-CN" altLang="en-US" sz="2400" b="1" dirty="0"/>
              <a:t>地址域：在命令帧中表示目的地址，在响应帧中表示源地址，全</a:t>
            </a:r>
            <a:r>
              <a:rPr lang="en-US" altLang="zh-CN" sz="2400" b="1" dirty="0"/>
              <a:t>1</a:t>
            </a:r>
            <a:r>
              <a:rPr lang="zh-CN" altLang="en-US" sz="2400" b="1" dirty="0"/>
              <a:t>为广播地址，全</a:t>
            </a:r>
            <a:r>
              <a:rPr lang="en-US" altLang="zh-CN" sz="2400" b="1" dirty="0"/>
              <a:t>0</a:t>
            </a:r>
            <a:r>
              <a:rPr lang="zh-CN" altLang="en-US" sz="2400" b="1" dirty="0"/>
              <a:t>为测试地址</a:t>
            </a:r>
          </a:p>
          <a:p>
            <a:pPr marL="609600" indent="-609600" eaLnBrk="1" hangingPunct="1">
              <a:lnSpc>
                <a:spcPct val="90000"/>
              </a:lnSpc>
              <a:buFont typeface="Wingdings" panose="05000000000000000000" pitchFamily="2" charset="2"/>
              <a:buAutoNum type="arabicPeriod"/>
            </a:pPr>
            <a:r>
              <a:rPr lang="zh-CN" altLang="en-US" sz="2400" b="1" dirty="0"/>
              <a:t>控制域：序列号、确认及其它用途</a:t>
            </a:r>
          </a:p>
          <a:p>
            <a:pPr marL="609600" lvl="1" indent="-609600" eaLnBrk="1" hangingPunct="1">
              <a:lnSpc>
                <a:spcPct val="90000"/>
              </a:lnSpc>
              <a:buClr>
                <a:schemeClr val="folHlink"/>
              </a:buClr>
              <a:buSzPct val="60000"/>
              <a:buFont typeface="Wingdings" panose="05000000000000000000" pitchFamily="2" charset="2"/>
              <a:buAutoNum type="arabicPeriod"/>
            </a:pPr>
            <a:r>
              <a:rPr lang="zh-CN" altLang="en-US" sz="2400" b="1" dirty="0"/>
              <a:t>校验和域：循环冗余校验（</a:t>
            </a:r>
            <a:r>
              <a:rPr lang="en-US" altLang="zh-CN" sz="2000" i="1" dirty="0"/>
              <a:t>G</a:t>
            </a:r>
            <a:r>
              <a:rPr lang="en-US" altLang="zh-CN" sz="2000" dirty="0"/>
              <a:t>(</a:t>
            </a:r>
            <a:r>
              <a:rPr lang="en-US" altLang="zh-CN" sz="2000" i="1" dirty="0"/>
              <a:t>x</a:t>
            </a:r>
            <a:r>
              <a:rPr lang="en-US" altLang="zh-CN" sz="2000" dirty="0"/>
              <a:t>) = </a:t>
            </a:r>
            <a:r>
              <a:rPr lang="en-US" altLang="zh-CN" sz="2000" i="1" dirty="0"/>
              <a:t>x</a:t>
            </a:r>
            <a:r>
              <a:rPr lang="en-US" altLang="zh-CN" sz="2000" baseline="30000" dirty="0"/>
              <a:t>16</a:t>
            </a:r>
            <a:r>
              <a:rPr lang="en-US" altLang="zh-CN" sz="2000" dirty="0"/>
              <a:t> + </a:t>
            </a:r>
            <a:r>
              <a:rPr lang="en-US" altLang="zh-CN" sz="2000" i="1" dirty="0"/>
              <a:t>x</a:t>
            </a:r>
            <a:r>
              <a:rPr lang="en-US" altLang="zh-CN" sz="2000" baseline="30000" dirty="0"/>
              <a:t>12</a:t>
            </a:r>
            <a:r>
              <a:rPr lang="en-US" altLang="zh-CN" sz="2000" dirty="0"/>
              <a:t> + </a:t>
            </a:r>
            <a:r>
              <a:rPr lang="en-US" altLang="zh-CN" sz="2000" i="1" dirty="0"/>
              <a:t>x</a:t>
            </a:r>
            <a:r>
              <a:rPr lang="en-US" altLang="zh-CN" sz="2000" baseline="30000" dirty="0"/>
              <a:t>5</a:t>
            </a:r>
            <a:r>
              <a:rPr lang="en-US" altLang="zh-CN" sz="2000" dirty="0"/>
              <a:t> + 1</a:t>
            </a:r>
            <a:r>
              <a:rPr lang="zh-CN" altLang="en-US" sz="2000" dirty="0"/>
              <a:t>）</a:t>
            </a:r>
            <a:endParaRPr lang="en-US" altLang="zh-CN" sz="2000" dirty="0"/>
          </a:p>
          <a:p>
            <a:pPr marL="609600" indent="-609600" eaLnBrk="1" hangingPunct="1">
              <a:lnSpc>
                <a:spcPct val="90000"/>
              </a:lnSpc>
              <a:buFont typeface="Wingdings" panose="05000000000000000000" pitchFamily="2" charset="2"/>
              <a:buAutoNum type="arabicPeriod"/>
            </a:pPr>
            <a:endParaRPr lang="zh-CN" altLang="en-US" sz="2400" b="1" dirty="0"/>
          </a:p>
        </p:txBody>
      </p:sp>
      <p:pic>
        <p:nvPicPr>
          <p:cNvPr id="5632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4824"/>
            <a:ext cx="9144000"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p:nvPr/>
        </p:nvGrpSpPr>
        <p:grpSpPr>
          <a:xfrm>
            <a:off x="755576" y="271010"/>
            <a:ext cx="7560840" cy="1213774"/>
            <a:chOff x="1295400" y="1978206"/>
            <a:chExt cx="6858000" cy="1679394"/>
          </a:xfrm>
          <a:solidFill>
            <a:schemeClr val="bg1"/>
          </a:solidFill>
        </p:grpSpPr>
        <p:sp>
          <p:nvSpPr>
            <p:cNvPr id="7" name="Rectangle 3"/>
            <p:cNvSpPr>
              <a:spLocks noChangeArrowheads="1"/>
            </p:cNvSpPr>
            <p:nvPr/>
          </p:nvSpPr>
          <p:spPr bwMode="auto">
            <a:xfrm>
              <a:off x="1295400" y="2133600"/>
              <a:ext cx="1143000" cy="762000"/>
            </a:xfrm>
            <a:prstGeom prst="rect">
              <a:avLst/>
            </a:prstGeom>
            <a:grpFill/>
            <a:ln w="12700">
              <a:solidFill>
                <a:schemeClr val="tx1"/>
              </a:solidFill>
              <a:miter lim="800000"/>
              <a:headEnd type="none" w="sm" len="sm"/>
              <a:tailEnd type="none" w="sm" len="sm"/>
            </a:ln>
            <a:effectLst/>
          </p:spPr>
          <p:txBody>
            <a:bodyPr wrap="none" anchor="ctr"/>
            <a:lstStyle/>
            <a:p>
              <a:pPr algn="ctr" eaLnBrk="0" hangingPunct="0"/>
              <a:r>
                <a:rPr lang="zh-CN" altLang="en-US" sz="2000" dirty="0"/>
                <a:t>主站</a:t>
              </a:r>
              <a:endParaRPr lang="en-US" sz="2000" dirty="0"/>
            </a:p>
          </p:txBody>
        </p:sp>
        <p:sp>
          <p:nvSpPr>
            <p:cNvPr id="8" name="Line 4"/>
            <p:cNvSpPr>
              <a:spLocks noChangeShapeType="1"/>
            </p:cNvSpPr>
            <p:nvPr/>
          </p:nvSpPr>
          <p:spPr bwMode="auto">
            <a:xfrm>
              <a:off x="2438400" y="2514600"/>
              <a:ext cx="5486400" cy="0"/>
            </a:xfrm>
            <a:prstGeom prst="line">
              <a:avLst/>
            </a:prstGeom>
            <a:grpFill/>
            <a:ln w="12700">
              <a:solidFill>
                <a:schemeClr val="tx1"/>
              </a:solidFill>
              <a:round/>
              <a:headEnd type="none" w="sm" len="sm"/>
              <a:tailEnd type="none" w="sm" len="sm"/>
            </a:ln>
            <a:effectLst/>
          </p:spPr>
          <p:txBody>
            <a:bodyPr wrap="none" anchor="ctr"/>
            <a:lstStyle/>
            <a:p>
              <a:endParaRPr lang="en-US"/>
            </a:p>
          </p:txBody>
        </p:sp>
        <p:sp>
          <p:nvSpPr>
            <p:cNvPr id="9" name="Rectangle 5"/>
            <p:cNvSpPr>
              <a:spLocks noChangeArrowheads="1"/>
            </p:cNvSpPr>
            <p:nvPr/>
          </p:nvSpPr>
          <p:spPr bwMode="auto">
            <a:xfrm>
              <a:off x="3200400" y="3048000"/>
              <a:ext cx="1447800" cy="609600"/>
            </a:xfrm>
            <a:prstGeom prst="rect">
              <a:avLst/>
            </a:prstGeom>
            <a:grpFill/>
            <a:ln w="12700">
              <a:solidFill>
                <a:schemeClr val="tx1"/>
              </a:solidFill>
              <a:miter lim="800000"/>
              <a:headEnd type="none" w="sm" len="sm"/>
              <a:tailEnd type="none" w="sm" len="sm"/>
            </a:ln>
            <a:effectLst/>
          </p:spPr>
          <p:txBody>
            <a:bodyPr wrap="none" anchor="ctr"/>
            <a:lstStyle/>
            <a:p>
              <a:pPr algn="ctr" eaLnBrk="0" hangingPunct="0"/>
              <a:r>
                <a:rPr lang="zh-CN" altLang="en-US" sz="2000" dirty="0"/>
                <a:t>从站</a:t>
              </a:r>
              <a:endParaRPr lang="en-US" sz="2000" dirty="0"/>
            </a:p>
          </p:txBody>
        </p:sp>
        <p:sp>
          <p:nvSpPr>
            <p:cNvPr id="10" name="Rectangle 6"/>
            <p:cNvSpPr>
              <a:spLocks noChangeArrowheads="1"/>
            </p:cNvSpPr>
            <p:nvPr/>
          </p:nvSpPr>
          <p:spPr bwMode="auto">
            <a:xfrm>
              <a:off x="6629400" y="3048000"/>
              <a:ext cx="1524000" cy="609600"/>
            </a:xfrm>
            <a:prstGeom prst="rect">
              <a:avLst/>
            </a:prstGeom>
            <a:grpFill/>
            <a:ln w="12700">
              <a:solidFill>
                <a:schemeClr val="tx1"/>
              </a:solidFill>
              <a:miter lim="800000"/>
              <a:headEnd type="none" w="sm" len="sm"/>
              <a:tailEnd type="none" w="sm" len="sm"/>
            </a:ln>
            <a:effectLst/>
          </p:spPr>
          <p:txBody>
            <a:bodyPr wrap="none" anchor="ctr"/>
            <a:lstStyle/>
            <a:p>
              <a:pPr algn="ctr" eaLnBrk="0" hangingPunct="0"/>
              <a:r>
                <a:rPr lang="zh-CN" altLang="en-US" sz="2000" dirty="0"/>
                <a:t>从站</a:t>
              </a:r>
              <a:endParaRPr lang="en-US" sz="2000" dirty="0"/>
            </a:p>
          </p:txBody>
        </p:sp>
        <p:sp>
          <p:nvSpPr>
            <p:cNvPr id="11" name="Line 7"/>
            <p:cNvSpPr>
              <a:spLocks noChangeShapeType="1"/>
            </p:cNvSpPr>
            <p:nvPr/>
          </p:nvSpPr>
          <p:spPr bwMode="auto">
            <a:xfrm flipH="1">
              <a:off x="4048125" y="2514600"/>
              <a:ext cx="0" cy="533400"/>
            </a:xfrm>
            <a:prstGeom prst="line">
              <a:avLst/>
            </a:prstGeom>
            <a:grpFill/>
            <a:ln w="12700">
              <a:solidFill>
                <a:schemeClr val="tx1"/>
              </a:solidFill>
              <a:round/>
              <a:headEnd type="none" w="sm" len="sm"/>
              <a:tailEnd type="none" w="sm" len="sm"/>
            </a:ln>
            <a:effectLst/>
          </p:spPr>
          <p:txBody>
            <a:bodyPr wrap="none" anchor="ctr"/>
            <a:lstStyle/>
            <a:p>
              <a:endParaRPr lang="en-US"/>
            </a:p>
          </p:txBody>
        </p:sp>
        <p:sp>
          <p:nvSpPr>
            <p:cNvPr id="12" name="Line 8"/>
            <p:cNvSpPr>
              <a:spLocks noChangeShapeType="1"/>
            </p:cNvSpPr>
            <p:nvPr/>
          </p:nvSpPr>
          <p:spPr bwMode="auto">
            <a:xfrm flipH="1">
              <a:off x="7400925" y="2514600"/>
              <a:ext cx="0" cy="533400"/>
            </a:xfrm>
            <a:prstGeom prst="line">
              <a:avLst/>
            </a:prstGeom>
            <a:grpFill/>
            <a:ln w="12700">
              <a:solidFill>
                <a:schemeClr val="tx1"/>
              </a:solidFill>
              <a:round/>
              <a:headEnd type="none" w="sm" len="sm"/>
              <a:tailEnd type="none" w="sm" len="sm"/>
            </a:ln>
            <a:effectLst/>
          </p:spPr>
          <p:txBody>
            <a:bodyPr wrap="none" anchor="ctr"/>
            <a:lstStyle/>
            <a:p>
              <a:endParaRPr lang="en-US"/>
            </a:p>
          </p:txBody>
        </p:sp>
        <p:sp>
          <p:nvSpPr>
            <p:cNvPr id="13" name="Line 9"/>
            <p:cNvSpPr>
              <a:spLocks noChangeShapeType="1"/>
            </p:cNvSpPr>
            <p:nvPr/>
          </p:nvSpPr>
          <p:spPr bwMode="auto">
            <a:xfrm>
              <a:off x="2971800" y="2209800"/>
              <a:ext cx="2057400" cy="0"/>
            </a:xfrm>
            <a:prstGeom prst="line">
              <a:avLst/>
            </a:prstGeom>
            <a:grpFill/>
            <a:ln w="12700">
              <a:solidFill>
                <a:schemeClr val="tx1"/>
              </a:solidFill>
              <a:round/>
              <a:headEnd type="none" w="sm" len="sm"/>
              <a:tailEnd type="triangle" w="med" len="med"/>
            </a:ln>
            <a:effectLst/>
          </p:spPr>
          <p:txBody>
            <a:bodyPr wrap="none" anchor="ctr"/>
            <a:lstStyle/>
            <a:p>
              <a:endParaRPr lang="en-US"/>
            </a:p>
          </p:txBody>
        </p:sp>
        <p:sp>
          <p:nvSpPr>
            <p:cNvPr id="14" name="Text Box 10"/>
            <p:cNvSpPr txBox="1">
              <a:spLocks noChangeArrowheads="1"/>
            </p:cNvSpPr>
            <p:nvPr/>
          </p:nvSpPr>
          <p:spPr bwMode="auto">
            <a:xfrm>
              <a:off x="5181600" y="1978206"/>
              <a:ext cx="1752600" cy="396875"/>
            </a:xfrm>
            <a:prstGeom prst="rect">
              <a:avLst/>
            </a:prstGeom>
            <a:grpFill/>
            <a:ln w="12700">
              <a:noFill/>
              <a:miter lim="800000"/>
              <a:headEnd type="none" w="sm" len="sm"/>
              <a:tailEnd type="none" w="sm" len="sm"/>
            </a:ln>
            <a:effectLst/>
          </p:spPr>
          <p:txBody>
            <a:bodyPr>
              <a:spAutoFit/>
            </a:bodyPr>
            <a:lstStyle/>
            <a:p>
              <a:pPr eaLnBrk="0" hangingPunct="0">
                <a:spcBef>
                  <a:spcPct val="50000"/>
                </a:spcBef>
              </a:pPr>
              <a:r>
                <a:rPr lang="zh-CN" altLang="en-US" sz="2000" dirty="0"/>
                <a:t>命令</a:t>
              </a:r>
              <a:endParaRPr lang="en-US" sz="2000" dirty="0"/>
            </a:p>
          </p:txBody>
        </p:sp>
        <p:sp>
          <p:nvSpPr>
            <p:cNvPr id="15" name="Line 11"/>
            <p:cNvSpPr>
              <a:spLocks noChangeShapeType="1"/>
            </p:cNvSpPr>
            <p:nvPr/>
          </p:nvSpPr>
          <p:spPr bwMode="auto">
            <a:xfrm flipH="1">
              <a:off x="3048000" y="2752725"/>
              <a:ext cx="2514600" cy="0"/>
            </a:xfrm>
            <a:prstGeom prst="line">
              <a:avLst/>
            </a:prstGeom>
            <a:grpFill/>
            <a:ln w="12700">
              <a:solidFill>
                <a:schemeClr val="tx1"/>
              </a:solidFill>
              <a:round/>
              <a:headEnd/>
              <a:tailEnd type="triangle" w="med" len="med"/>
            </a:ln>
            <a:effectLst/>
          </p:spPr>
          <p:txBody>
            <a:bodyPr wrap="none" anchor="ctr"/>
            <a:lstStyle/>
            <a:p>
              <a:endParaRPr lang="en-US"/>
            </a:p>
          </p:txBody>
        </p:sp>
        <p:sp>
          <p:nvSpPr>
            <p:cNvPr id="16" name="Text Box 12"/>
            <p:cNvSpPr txBox="1">
              <a:spLocks noChangeArrowheads="1"/>
            </p:cNvSpPr>
            <p:nvPr/>
          </p:nvSpPr>
          <p:spPr bwMode="auto">
            <a:xfrm>
              <a:off x="5638800" y="2590799"/>
              <a:ext cx="923925" cy="553598"/>
            </a:xfrm>
            <a:prstGeom prst="rect">
              <a:avLst/>
            </a:prstGeom>
            <a:grpFill/>
            <a:ln w="12700">
              <a:noFill/>
              <a:miter lim="800000"/>
              <a:headEnd type="none" w="sm" len="sm"/>
              <a:tailEnd type="none" w="sm" len="sm"/>
            </a:ln>
            <a:effectLst/>
          </p:spPr>
          <p:txBody>
            <a:bodyPr wrap="square">
              <a:spAutoFit/>
            </a:bodyPr>
            <a:lstStyle/>
            <a:p>
              <a:pPr eaLnBrk="0" hangingPunct="0">
                <a:spcBef>
                  <a:spcPct val="50000"/>
                </a:spcBef>
              </a:pPr>
              <a:r>
                <a:rPr lang="zh-CN" altLang="en-US" sz="2000" dirty="0"/>
                <a:t>响应</a:t>
              </a:r>
              <a:endParaRPr lang="en-US" sz="2000" dirty="0"/>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60C71383-A1EE-443F-B9B8-ED9C145A5CAE}" type="slidenum">
              <a:rPr lang="en-US" altLang="zh-CN"/>
              <a:pPr eaLnBrk="1" hangingPunct="1"/>
              <a:t>48</a:t>
            </a:fld>
            <a:endParaRPr lang="en-US" altLang="zh-CN"/>
          </a:p>
        </p:txBody>
      </p:sp>
      <p:sp>
        <p:nvSpPr>
          <p:cNvPr id="57347" name="Rectangle 9"/>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pic>
        <p:nvPicPr>
          <p:cNvPr id="573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2925763"/>
            <a:ext cx="8064500"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ext Box 5"/>
          <p:cNvSpPr txBox="1">
            <a:spLocks noChangeArrowheads="1"/>
          </p:cNvSpPr>
          <p:nvPr/>
        </p:nvSpPr>
        <p:spPr bwMode="auto">
          <a:xfrm>
            <a:off x="438150" y="3278188"/>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t>I</a:t>
            </a:r>
            <a:r>
              <a:rPr lang="zh-CN" altLang="en-US" b="1"/>
              <a:t>帧</a:t>
            </a:r>
          </a:p>
        </p:txBody>
      </p:sp>
      <p:sp>
        <p:nvSpPr>
          <p:cNvPr id="57350" name="Text Box 6"/>
          <p:cNvSpPr txBox="1">
            <a:spLocks noChangeArrowheads="1"/>
          </p:cNvSpPr>
          <p:nvPr/>
        </p:nvSpPr>
        <p:spPr bwMode="auto">
          <a:xfrm>
            <a:off x="357188" y="4148138"/>
            <a:ext cx="685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t>S</a:t>
            </a:r>
            <a:r>
              <a:rPr lang="zh-CN" altLang="en-US" b="1"/>
              <a:t>帧</a:t>
            </a:r>
          </a:p>
        </p:txBody>
      </p:sp>
      <p:sp>
        <p:nvSpPr>
          <p:cNvPr id="57351" name="Text Box 7"/>
          <p:cNvSpPr txBox="1">
            <a:spLocks noChangeArrowheads="1"/>
          </p:cNvSpPr>
          <p:nvPr/>
        </p:nvSpPr>
        <p:spPr bwMode="auto">
          <a:xfrm>
            <a:off x="395288" y="5084763"/>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b="1"/>
              <a:t>U</a:t>
            </a:r>
            <a:r>
              <a:rPr lang="zh-CN" altLang="en-US" b="1"/>
              <a:t>帧</a:t>
            </a:r>
          </a:p>
        </p:txBody>
      </p:sp>
      <p:sp>
        <p:nvSpPr>
          <p:cNvPr id="57352" name="Text Box 8"/>
          <p:cNvSpPr txBox="1">
            <a:spLocks noChangeArrowheads="1"/>
          </p:cNvSpPr>
          <p:nvPr/>
        </p:nvSpPr>
        <p:spPr bwMode="auto">
          <a:xfrm>
            <a:off x="468313" y="5589588"/>
            <a:ext cx="82645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t>Seq</a:t>
            </a:r>
            <a:r>
              <a:rPr lang="zh-CN" altLang="en-US" b="1"/>
              <a:t>：发送方发送序列编号，这里是</a:t>
            </a:r>
            <a:r>
              <a:rPr lang="en-US" altLang="zh-CN" b="1"/>
              <a:t>3</a:t>
            </a:r>
            <a:r>
              <a:rPr lang="zh-CN" altLang="en-US" b="1"/>
              <a:t>比特</a:t>
            </a:r>
            <a:br>
              <a:rPr lang="zh-CN" altLang="en-US" b="1"/>
            </a:br>
            <a:r>
              <a:rPr lang="en-US" altLang="zh-CN" b="1"/>
              <a:t>Next</a:t>
            </a:r>
            <a:r>
              <a:rPr lang="zh-CN" altLang="en-US" b="1"/>
              <a:t>：表示发送方准备接收的序列号（捎带确认，尚未接收到的第一帧序列号）</a:t>
            </a:r>
            <a:br>
              <a:rPr lang="zh-CN" altLang="en-US" b="1"/>
            </a:br>
            <a:r>
              <a:rPr lang="en-US" altLang="zh-CN" b="1"/>
              <a:t>Type</a:t>
            </a:r>
            <a:r>
              <a:rPr lang="zh-CN" altLang="en-US" b="1"/>
              <a:t>：表示管理帧类型</a:t>
            </a:r>
            <a:br>
              <a:rPr lang="zh-CN" altLang="en-US" b="1"/>
            </a:br>
            <a:r>
              <a:rPr lang="en-US" altLang="zh-CN" b="1"/>
              <a:t>P/F</a:t>
            </a:r>
            <a:r>
              <a:rPr lang="zh-CN" altLang="en-US" b="1"/>
              <a:t>：在命令帧中作为询问，在响应帧中表示数据发送结束</a:t>
            </a:r>
          </a:p>
        </p:txBody>
      </p:sp>
      <p:sp>
        <p:nvSpPr>
          <p:cNvPr id="57353" name="Rectangle 3"/>
          <p:cNvSpPr>
            <a:spLocks noGrp="1" noChangeArrowheads="1"/>
          </p:cNvSpPr>
          <p:nvPr>
            <p:ph type="body" idx="1"/>
          </p:nvPr>
        </p:nvSpPr>
        <p:spPr>
          <a:xfrm>
            <a:off x="0" y="44450"/>
            <a:ext cx="9069388" cy="1512888"/>
          </a:xfrm>
        </p:spPr>
        <p:txBody>
          <a:bodyPr/>
          <a:lstStyle/>
          <a:p>
            <a:pPr marL="609600" indent="-609600" eaLnBrk="1" hangingPunct="1">
              <a:lnSpc>
                <a:spcPct val="90000"/>
              </a:lnSpc>
              <a:buFont typeface="Wingdings" panose="05000000000000000000" pitchFamily="2" charset="2"/>
              <a:buNone/>
            </a:pPr>
            <a:r>
              <a:rPr lang="zh-CN" altLang="en-US" sz="2100" b="1" dirty="0"/>
              <a:t>三种类型的帧</a:t>
            </a:r>
          </a:p>
          <a:p>
            <a:pPr marL="609600" indent="-609600" eaLnBrk="1" hangingPunct="1">
              <a:lnSpc>
                <a:spcPct val="90000"/>
              </a:lnSpc>
              <a:buFont typeface="Wingdings" panose="05000000000000000000" pitchFamily="2" charset="2"/>
              <a:buNone/>
            </a:pPr>
            <a:r>
              <a:rPr lang="zh-CN" altLang="en-US" sz="2100" b="1" dirty="0"/>
              <a:t>   信息帧（</a:t>
            </a:r>
            <a:r>
              <a:rPr lang="en-US" altLang="zh-CN" sz="2100" b="1" dirty="0"/>
              <a:t>I</a:t>
            </a:r>
            <a:r>
              <a:rPr lang="zh-CN" altLang="en-US" sz="2100" b="1" dirty="0"/>
              <a:t>：</a:t>
            </a:r>
            <a:r>
              <a:rPr lang="en-US" altLang="zh-CN" sz="2100" b="1" dirty="0"/>
              <a:t>Information</a:t>
            </a:r>
            <a:r>
              <a:rPr lang="zh-CN" altLang="en-US" sz="2100" b="1" dirty="0"/>
              <a:t>）：用来实现信息</a:t>
            </a:r>
            <a:r>
              <a:rPr lang="zh-CN" altLang="en-US" sz="2100" b="1" dirty="0" smtClean="0"/>
              <a:t>的传输</a:t>
            </a:r>
            <a:r>
              <a:rPr lang="zh-CN" altLang="en-US" sz="2100" b="1" dirty="0"/>
              <a:t>，含有信息字段</a:t>
            </a:r>
          </a:p>
          <a:p>
            <a:pPr marL="609600" indent="-609600" eaLnBrk="1" hangingPunct="1">
              <a:lnSpc>
                <a:spcPct val="90000"/>
              </a:lnSpc>
              <a:buFont typeface="Wingdings" panose="05000000000000000000" pitchFamily="2" charset="2"/>
              <a:buNone/>
            </a:pPr>
            <a:r>
              <a:rPr lang="zh-CN" altLang="en-US" sz="2100" b="1" dirty="0"/>
              <a:t>   管理帧（</a:t>
            </a:r>
            <a:r>
              <a:rPr lang="en-US" altLang="zh-CN" sz="2100" b="1" dirty="0"/>
              <a:t>S</a:t>
            </a:r>
            <a:r>
              <a:rPr lang="zh-CN" altLang="en-US" sz="2100" b="1" dirty="0"/>
              <a:t>：</a:t>
            </a:r>
            <a:r>
              <a:rPr lang="en-US" altLang="zh-CN" sz="2100" b="1" dirty="0"/>
              <a:t>Supervision</a:t>
            </a:r>
            <a:r>
              <a:rPr lang="zh-CN" altLang="en-US" sz="2100" b="1" dirty="0"/>
              <a:t>）：帧中不包含信息字段，具有监控链路的作用，并能对收到的帧进行确认</a:t>
            </a:r>
          </a:p>
          <a:p>
            <a:pPr marL="609600" indent="-609600" eaLnBrk="1" hangingPunct="1">
              <a:lnSpc>
                <a:spcPct val="90000"/>
              </a:lnSpc>
              <a:buFont typeface="Wingdings" panose="05000000000000000000" pitchFamily="2" charset="2"/>
              <a:buNone/>
            </a:pPr>
            <a:r>
              <a:rPr lang="zh-CN" altLang="en-US" sz="2100" b="1" dirty="0"/>
              <a:t>   无序号帧（</a:t>
            </a:r>
            <a:r>
              <a:rPr lang="en-US" altLang="zh-CN" sz="2100" b="1" dirty="0"/>
              <a:t>U</a:t>
            </a:r>
            <a:r>
              <a:rPr lang="zh-CN" altLang="en-US" sz="2100" b="1" dirty="0"/>
              <a:t>：</a:t>
            </a:r>
            <a:r>
              <a:rPr lang="en-US" altLang="zh-CN" sz="2100" b="1" dirty="0"/>
              <a:t>Unnumbered</a:t>
            </a:r>
            <a:r>
              <a:rPr lang="zh-CN" altLang="en-US" sz="2100" b="1" dirty="0"/>
              <a:t>）：对数据链路进行附加控制</a:t>
            </a:r>
            <a:br>
              <a:rPr lang="zh-CN" altLang="en-US" sz="2100" b="1" dirty="0"/>
            </a:br>
            <a:endParaRPr lang="zh-CN" altLang="en-US" sz="2100" b="1" dirty="0"/>
          </a:p>
          <a:p>
            <a:pPr marL="609600" indent="-609600" eaLnBrk="1" hangingPunct="1">
              <a:lnSpc>
                <a:spcPct val="90000"/>
              </a:lnSpc>
              <a:buFont typeface="Wingdings" panose="05000000000000000000" pitchFamily="2" charset="2"/>
              <a:buNone/>
            </a:pPr>
            <a:endParaRPr lang="en-US" altLang="zh-CN" sz="2100" b="1" dirty="0"/>
          </a:p>
        </p:txBody>
      </p:sp>
      <p:pic>
        <p:nvPicPr>
          <p:cNvPr id="5735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3238"/>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5" name="Line 11"/>
          <p:cNvSpPr>
            <a:spLocks noChangeShapeType="1"/>
          </p:cNvSpPr>
          <p:nvPr/>
        </p:nvSpPr>
        <p:spPr bwMode="auto">
          <a:xfrm flipH="1">
            <a:off x="1763713" y="2852738"/>
            <a:ext cx="2016125" cy="43180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7356" name="Line 12"/>
          <p:cNvSpPr>
            <a:spLocks noChangeShapeType="1"/>
          </p:cNvSpPr>
          <p:nvPr/>
        </p:nvSpPr>
        <p:spPr bwMode="auto">
          <a:xfrm>
            <a:off x="4859338" y="2852738"/>
            <a:ext cx="3889375" cy="43180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7357" name="Rectangle 14"/>
          <p:cNvSpPr>
            <a:spLocks noChangeArrowheads="1"/>
          </p:cNvSpPr>
          <p:nvPr/>
        </p:nvSpPr>
        <p:spPr bwMode="auto">
          <a:xfrm>
            <a:off x="3808413" y="2176463"/>
            <a:ext cx="1008062" cy="647700"/>
          </a:xfrm>
          <a:prstGeom prst="rect">
            <a:avLst/>
          </a:prstGeom>
          <a:solidFill>
            <a:srgbClr val="C0C0C0"/>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b="1"/>
              <a:t>Control</a:t>
            </a:r>
          </a:p>
        </p:txBody>
      </p:sp>
      <p:sp>
        <p:nvSpPr>
          <p:cNvPr id="3" name="椭圆 2"/>
          <p:cNvSpPr/>
          <p:nvPr/>
        </p:nvSpPr>
        <p:spPr>
          <a:xfrm>
            <a:off x="2483768" y="3212976"/>
            <a:ext cx="2520280"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5975598" y="3248756"/>
            <a:ext cx="2739311" cy="14763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98FC2C1C-DFA2-42A4-8AB5-E6C476EFE8F1}" type="slidenum">
              <a:rPr lang="en-US" altLang="zh-CN"/>
              <a:pPr eaLnBrk="1" hangingPunct="1"/>
              <a:t>49</a:t>
            </a:fld>
            <a:endParaRPr lang="en-US" altLang="zh-CN"/>
          </a:p>
        </p:txBody>
      </p:sp>
      <p:sp>
        <p:nvSpPr>
          <p:cNvPr id="58371" name="Rectangle 2"/>
          <p:cNvSpPr>
            <a:spLocks noGrp="1" noChangeArrowheads="1"/>
          </p:cNvSpPr>
          <p:nvPr>
            <p:ph type="title"/>
          </p:nvPr>
        </p:nvSpPr>
        <p:spPr/>
        <p:txBody>
          <a:bodyPr/>
          <a:lstStyle/>
          <a:p>
            <a:pPr eaLnBrk="1" hangingPunct="1"/>
            <a:r>
              <a:rPr lang="en-US" altLang="zh-CN"/>
              <a:t>Chapter 3 </a:t>
            </a:r>
            <a:r>
              <a:rPr lang="zh-CN" altLang="en-US"/>
              <a:t>数据链路层</a:t>
            </a:r>
          </a:p>
        </p:txBody>
      </p:sp>
      <p:sp>
        <p:nvSpPr>
          <p:cNvPr id="58372" name="Rectangle 3"/>
          <p:cNvSpPr>
            <a:spLocks noGrp="1" noChangeArrowheads="1"/>
          </p:cNvSpPr>
          <p:nvPr>
            <p:ph type="body" idx="1"/>
          </p:nvPr>
        </p:nvSpPr>
        <p:spPr/>
        <p:txBody>
          <a:bodyPr/>
          <a:lstStyle/>
          <a:p>
            <a:pPr eaLnBrk="1" hangingPunct="1"/>
            <a:r>
              <a:rPr lang="en-US" altLang="zh-CN" dirty="0"/>
              <a:t>3.1</a:t>
            </a:r>
            <a:r>
              <a:rPr lang="zh-CN" altLang="en-US" dirty="0"/>
              <a:t>数据链路层的功能</a:t>
            </a:r>
          </a:p>
          <a:p>
            <a:pPr eaLnBrk="1" hangingPunct="1"/>
            <a:r>
              <a:rPr lang="en-US" altLang="zh-CN" dirty="0"/>
              <a:t>3.2</a:t>
            </a:r>
            <a:r>
              <a:rPr lang="zh-CN" altLang="en-US" dirty="0"/>
              <a:t>差错检测与纠正</a:t>
            </a:r>
          </a:p>
          <a:p>
            <a:pPr eaLnBrk="1" hangingPunct="1"/>
            <a:r>
              <a:rPr lang="en-US" altLang="zh-CN" dirty="0"/>
              <a:t>3.3</a:t>
            </a:r>
            <a:r>
              <a:rPr lang="zh-CN" altLang="en-US" dirty="0"/>
              <a:t>基本数据链路协议</a:t>
            </a:r>
          </a:p>
          <a:p>
            <a:pPr eaLnBrk="1" hangingPunct="1"/>
            <a:r>
              <a:rPr lang="en-US" altLang="zh-CN" dirty="0"/>
              <a:t>3.4</a:t>
            </a:r>
            <a:r>
              <a:rPr lang="zh-CN" altLang="en-US" dirty="0"/>
              <a:t>滑动窗口（</a:t>
            </a:r>
            <a:r>
              <a:rPr lang="en-US" altLang="zh-CN" sz="2400" dirty="0"/>
              <a:t>Slide Windows</a:t>
            </a:r>
            <a:r>
              <a:rPr lang="zh-CN" altLang="en-US" dirty="0"/>
              <a:t>）协议</a:t>
            </a:r>
            <a:endParaRPr lang="zh-CN" altLang="en-US" sz="3600" dirty="0"/>
          </a:p>
          <a:p>
            <a:pPr eaLnBrk="1" hangingPunct="1"/>
            <a:r>
              <a:rPr lang="en-US" altLang="zh-CN" dirty="0"/>
              <a:t>3.5</a:t>
            </a:r>
            <a:r>
              <a:rPr lang="zh-CN" altLang="en-US" dirty="0"/>
              <a:t>面向位的协议</a:t>
            </a:r>
            <a:r>
              <a:rPr lang="en-US" altLang="zh-CN" dirty="0"/>
              <a:t>HDLC</a:t>
            </a:r>
          </a:p>
          <a:p>
            <a:pPr eaLnBrk="1" hangingPunct="1"/>
            <a:r>
              <a:rPr lang="en-US" altLang="zh-CN" dirty="0">
                <a:solidFill>
                  <a:schemeClr val="hlink"/>
                </a:solidFill>
              </a:rPr>
              <a:t>3.6 Internet</a:t>
            </a:r>
            <a:r>
              <a:rPr lang="zh-CN" altLang="en-US" dirty="0">
                <a:solidFill>
                  <a:schemeClr val="hlink"/>
                </a:solidFill>
              </a:rPr>
              <a:t>中的数据链路层</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A42BB4A7-C900-475A-815D-7A07EB006E60}" type="slidenum">
              <a:rPr lang="en-US" altLang="zh-CN"/>
              <a:pPr eaLnBrk="1" hangingPunct="1"/>
              <a:t>5</a:t>
            </a:fld>
            <a:endParaRPr lang="en-US" altLang="zh-CN"/>
          </a:p>
        </p:txBody>
      </p:sp>
      <p:sp>
        <p:nvSpPr>
          <p:cNvPr id="8195" name="Rectangle 2"/>
          <p:cNvSpPr>
            <a:spLocks noGrp="1" noChangeArrowheads="1"/>
          </p:cNvSpPr>
          <p:nvPr>
            <p:ph type="title"/>
          </p:nvPr>
        </p:nvSpPr>
        <p:spPr/>
        <p:txBody>
          <a:bodyPr/>
          <a:lstStyle/>
          <a:p>
            <a:pPr eaLnBrk="1" hangingPunct="1"/>
            <a:r>
              <a:rPr lang="en-US" altLang="zh-CN"/>
              <a:t>3.1</a:t>
            </a:r>
            <a:r>
              <a:rPr lang="zh-CN" altLang="en-US"/>
              <a:t>数据链路层的功能</a:t>
            </a:r>
          </a:p>
        </p:txBody>
      </p:sp>
      <p:sp>
        <p:nvSpPr>
          <p:cNvPr id="8196" name="Rectangle 3"/>
          <p:cNvSpPr>
            <a:spLocks noGrp="1" noChangeArrowheads="1"/>
          </p:cNvSpPr>
          <p:nvPr>
            <p:ph type="body" idx="1"/>
          </p:nvPr>
        </p:nvSpPr>
        <p:spPr>
          <a:xfrm>
            <a:off x="1182688" y="2017713"/>
            <a:ext cx="7772400" cy="1771650"/>
          </a:xfrm>
        </p:spPr>
        <p:txBody>
          <a:bodyPr/>
          <a:lstStyle/>
          <a:p>
            <a:pPr eaLnBrk="1" hangingPunct="1">
              <a:lnSpc>
                <a:spcPct val="80000"/>
              </a:lnSpc>
            </a:pPr>
            <a:r>
              <a:rPr lang="zh-CN" altLang="en-US" sz="2800" b="1" dirty="0"/>
              <a:t>向网络层提供良好的服务接口</a:t>
            </a:r>
          </a:p>
          <a:p>
            <a:pPr eaLnBrk="1" hangingPunct="1">
              <a:lnSpc>
                <a:spcPct val="80000"/>
              </a:lnSpc>
            </a:pPr>
            <a:r>
              <a:rPr lang="zh-CN" altLang="en-US" sz="2800" b="1" dirty="0"/>
              <a:t>将物理层的比特流编成帧</a:t>
            </a:r>
          </a:p>
          <a:p>
            <a:pPr eaLnBrk="1" hangingPunct="1">
              <a:lnSpc>
                <a:spcPct val="80000"/>
              </a:lnSpc>
            </a:pPr>
            <a:r>
              <a:rPr lang="zh-CN" altLang="en-US" sz="2800" b="1" dirty="0"/>
              <a:t>差错控制</a:t>
            </a:r>
          </a:p>
          <a:p>
            <a:pPr eaLnBrk="1" hangingPunct="1">
              <a:lnSpc>
                <a:spcPct val="80000"/>
              </a:lnSpc>
            </a:pPr>
            <a:r>
              <a:rPr lang="zh-CN" altLang="en-US" sz="2800" b="1" dirty="0"/>
              <a:t>流量控制</a:t>
            </a:r>
          </a:p>
        </p:txBody>
      </p:sp>
      <p:pic>
        <p:nvPicPr>
          <p:cNvPr id="819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16338"/>
            <a:ext cx="9144000"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07F5FFA8-D828-4B4C-AB27-A5D3C95058B9}" type="slidenum">
              <a:rPr lang="en-US" altLang="zh-CN"/>
              <a:pPr eaLnBrk="1" hangingPunct="1"/>
              <a:t>50</a:t>
            </a:fld>
            <a:endParaRPr lang="en-US" altLang="zh-CN"/>
          </a:p>
        </p:txBody>
      </p:sp>
      <p:sp>
        <p:nvSpPr>
          <p:cNvPr id="59395" name="Rectangle 2"/>
          <p:cNvSpPr>
            <a:spLocks noGrp="1" noChangeArrowheads="1"/>
          </p:cNvSpPr>
          <p:nvPr>
            <p:ph type="title"/>
          </p:nvPr>
        </p:nvSpPr>
        <p:spPr/>
        <p:txBody>
          <a:bodyPr/>
          <a:lstStyle/>
          <a:p>
            <a:pPr eaLnBrk="1" hangingPunct="1"/>
            <a:r>
              <a:rPr lang="en-US" altLang="zh-CN"/>
              <a:t>3.6 Internet</a:t>
            </a:r>
            <a:r>
              <a:rPr lang="zh-CN" altLang="en-US"/>
              <a:t>中的数据链路层</a:t>
            </a:r>
          </a:p>
        </p:txBody>
      </p:sp>
      <p:pic>
        <p:nvPicPr>
          <p:cNvPr id="59396"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1838325"/>
            <a:ext cx="9144000" cy="4614863"/>
          </a:xfrm>
          <a:noFill/>
        </p:spPr>
      </p:pic>
      <p:sp>
        <p:nvSpPr>
          <p:cNvPr id="59397" name="Text Box 4"/>
          <p:cNvSpPr txBox="1">
            <a:spLocks noChangeArrowheads="1"/>
          </p:cNvSpPr>
          <p:nvPr/>
        </p:nvSpPr>
        <p:spPr bwMode="auto">
          <a:xfrm>
            <a:off x="5956944" y="6014763"/>
            <a:ext cx="201117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400" b="1" dirty="0" smtClean="0"/>
              <a:t>NAS</a:t>
            </a:r>
            <a:r>
              <a:rPr lang="zh-CN" altLang="en-US" sz="1400" b="1" dirty="0" smtClean="0"/>
              <a:t>：</a:t>
            </a:r>
            <a:r>
              <a:rPr lang="en-US" altLang="zh-CN" sz="1400" b="1" dirty="0" smtClean="0"/>
              <a:t>Network Access Server</a:t>
            </a:r>
            <a:r>
              <a:rPr lang="en-US" altLang="zh-CN" sz="1400" b="1" dirty="0"/>
              <a:t/>
            </a:r>
            <a:br>
              <a:rPr lang="en-US" altLang="zh-CN" sz="1400" b="1" dirty="0"/>
            </a:br>
            <a:r>
              <a:rPr lang="zh-CN" altLang="en-US" sz="1400" b="1" dirty="0"/>
              <a:t>接入服务器</a:t>
            </a:r>
          </a:p>
        </p:txBody>
      </p:sp>
      <p:sp>
        <p:nvSpPr>
          <p:cNvPr id="6" name="文本框 5"/>
          <p:cNvSpPr txBox="1"/>
          <p:nvPr/>
        </p:nvSpPr>
        <p:spPr>
          <a:xfrm>
            <a:off x="0" y="5788420"/>
            <a:ext cx="5639148" cy="523220"/>
          </a:xfrm>
          <a:prstGeom prst="rect">
            <a:avLst/>
          </a:prstGeom>
          <a:noFill/>
        </p:spPr>
        <p:txBody>
          <a:bodyPr wrap="square" rtlCol="0">
            <a:spAutoFit/>
          </a:bodyPr>
          <a:lstStyle/>
          <a:p>
            <a:r>
              <a:rPr lang="en-US" altLang="zh-CN" sz="2800" dirty="0"/>
              <a:t>No need for explicit addressing!</a:t>
            </a:r>
          </a:p>
        </p:txBody>
      </p:sp>
      <p:sp>
        <p:nvSpPr>
          <p:cNvPr id="2" name="文本框 1"/>
          <p:cNvSpPr txBox="1"/>
          <p:nvPr/>
        </p:nvSpPr>
        <p:spPr>
          <a:xfrm>
            <a:off x="467544" y="4581128"/>
            <a:ext cx="1224136" cy="369332"/>
          </a:xfrm>
          <a:prstGeom prst="rect">
            <a:avLst/>
          </a:prstGeom>
          <a:noFill/>
        </p:spPr>
        <p:txBody>
          <a:bodyPr wrap="square" rtlCol="0">
            <a:spAutoFit/>
          </a:bodyPr>
          <a:lstStyle/>
          <a:p>
            <a:pPr algn="ctr"/>
            <a:r>
              <a:rPr lang="zh-CN" altLang="en-US" b="1" dirty="0"/>
              <a:t>主机</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09E0A98E-A0ED-4AA8-BA1B-1103357E4C31}" type="slidenum">
              <a:rPr lang="en-US" altLang="zh-CN"/>
              <a:pPr eaLnBrk="1" hangingPunct="1"/>
              <a:t>51</a:t>
            </a:fld>
            <a:endParaRPr lang="en-US" altLang="zh-CN"/>
          </a:p>
        </p:txBody>
      </p:sp>
      <p:sp>
        <p:nvSpPr>
          <p:cNvPr id="61443" name="Rectangle 2"/>
          <p:cNvSpPr>
            <a:spLocks noGrp="1" noChangeArrowheads="1"/>
          </p:cNvSpPr>
          <p:nvPr>
            <p:ph type="title"/>
          </p:nvPr>
        </p:nvSpPr>
        <p:spPr>
          <a:xfrm>
            <a:off x="762000" y="685800"/>
            <a:ext cx="8229600" cy="914400"/>
          </a:xfrm>
        </p:spPr>
        <p:txBody>
          <a:bodyPr/>
          <a:lstStyle/>
          <a:p>
            <a:pPr eaLnBrk="1" hangingPunct="1"/>
            <a:r>
              <a:rPr lang="en-US" altLang="zh-CN" dirty="0" smtClean="0"/>
              <a:t>PPP(Point </a:t>
            </a:r>
            <a:r>
              <a:rPr lang="en-US" altLang="zh-CN" dirty="0"/>
              <a:t>to Point Protocol)</a:t>
            </a:r>
          </a:p>
        </p:txBody>
      </p:sp>
      <p:sp>
        <p:nvSpPr>
          <p:cNvPr id="61444" name="Rectangle 3"/>
          <p:cNvSpPr>
            <a:spLocks noGrp="1" noChangeArrowheads="1"/>
          </p:cNvSpPr>
          <p:nvPr>
            <p:ph type="body" idx="1"/>
          </p:nvPr>
        </p:nvSpPr>
        <p:spPr>
          <a:xfrm>
            <a:off x="1182688" y="2017712"/>
            <a:ext cx="7772400" cy="4435623"/>
          </a:xfrm>
        </p:spPr>
        <p:txBody>
          <a:bodyPr/>
          <a:lstStyle/>
          <a:p>
            <a:pPr eaLnBrk="1" hangingPunct="1"/>
            <a:r>
              <a:rPr lang="en-US" altLang="zh-CN" b="1" dirty="0"/>
              <a:t>PPP</a:t>
            </a:r>
            <a:r>
              <a:rPr lang="zh-CN" altLang="en-US" b="1" dirty="0"/>
              <a:t>由以下几部分组成：</a:t>
            </a:r>
          </a:p>
          <a:p>
            <a:pPr lvl="1" eaLnBrk="1" hangingPunct="1"/>
            <a:r>
              <a:rPr lang="zh-CN" altLang="en-US" b="1" dirty="0"/>
              <a:t>串行链路上的数据的封装方法</a:t>
            </a:r>
          </a:p>
          <a:p>
            <a:pPr lvl="1" eaLnBrk="1" hangingPunct="1"/>
            <a:r>
              <a:rPr lang="zh-CN" altLang="en-US" b="1" dirty="0"/>
              <a:t>链路控制协议（</a:t>
            </a:r>
            <a:r>
              <a:rPr lang="en-US" altLang="zh-CN" b="1" dirty="0"/>
              <a:t>LCP</a:t>
            </a:r>
            <a:r>
              <a:rPr lang="zh-CN" altLang="en-US" b="1" dirty="0"/>
              <a:t>：</a:t>
            </a:r>
            <a:r>
              <a:rPr lang="en-US" altLang="zh-CN" b="1" dirty="0"/>
              <a:t>Link Control Protocol</a:t>
            </a:r>
            <a:r>
              <a:rPr lang="zh-CN" altLang="en-US" b="1" dirty="0"/>
              <a:t>）：用来建立、配置、测试数据链路连接</a:t>
            </a:r>
            <a:endParaRPr lang="en-US" altLang="zh-CN" b="1" dirty="0"/>
          </a:p>
          <a:p>
            <a:pPr lvl="1" eaLnBrk="1" hangingPunct="1"/>
            <a:r>
              <a:rPr lang="zh-CN" altLang="en-US" b="1" dirty="0"/>
              <a:t>认证协议</a:t>
            </a:r>
            <a:r>
              <a:rPr lang="en-US" altLang="zh-CN" dirty="0"/>
              <a:t>(</a:t>
            </a:r>
            <a:r>
              <a:rPr lang="zh-CN" altLang="en-US" dirty="0"/>
              <a:t>可选</a:t>
            </a:r>
            <a:r>
              <a:rPr lang="en-US" altLang="zh-CN" dirty="0"/>
              <a:t>)</a:t>
            </a:r>
            <a:r>
              <a:rPr lang="zh-CN" altLang="en-US" b="1" dirty="0"/>
              <a:t>：对拨号接入的用户进行认证，以便于计费，例如</a:t>
            </a:r>
            <a:r>
              <a:rPr lang="en-US" altLang="zh-CN" b="1" dirty="0"/>
              <a:t>PAP</a:t>
            </a:r>
            <a:r>
              <a:rPr lang="zh-CN" altLang="en-US" b="1" dirty="0"/>
              <a:t>、</a:t>
            </a:r>
            <a:r>
              <a:rPr lang="en-US" altLang="zh-CN" b="1" dirty="0"/>
              <a:t>CHAP</a:t>
            </a:r>
            <a:endParaRPr lang="zh-CN" altLang="en-US" b="1" dirty="0"/>
          </a:p>
          <a:p>
            <a:pPr lvl="1" eaLnBrk="1" hangingPunct="1"/>
            <a:r>
              <a:rPr lang="zh-CN" altLang="en-US" b="1" dirty="0"/>
              <a:t>网络控制协议（</a:t>
            </a:r>
            <a:r>
              <a:rPr lang="en-US" altLang="zh-CN" b="1" dirty="0"/>
              <a:t>NCP</a:t>
            </a:r>
            <a:r>
              <a:rPr lang="zh-CN" altLang="en-US" b="1" dirty="0"/>
              <a:t>）：对不同的网络层协议定义了对应的网络控制协议，例如</a:t>
            </a:r>
            <a:r>
              <a:rPr lang="en-US" altLang="zh-CN" b="1" dirty="0"/>
              <a:t>IPCP</a:t>
            </a:r>
            <a:endParaRPr lang="zh-CN" altLang="en-US" b="1" dirty="0"/>
          </a:p>
        </p:txBody>
      </p:sp>
      <p:sp>
        <p:nvSpPr>
          <p:cNvPr id="61445" name="AutoShape 4"/>
          <p:cNvSpPr>
            <a:spLocks/>
          </p:cNvSpPr>
          <p:nvPr/>
        </p:nvSpPr>
        <p:spPr bwMode="auto">
          <a:xfrm>
            <a:off x="1403350" y="2781300"/>
            <a:ext cx="73025" cy="1439863"/>
          </a:xfrm>
          <a:prstGeom prst="leftBrace">
            <a:avLst>
              <a:gd name="adj1" fmla="val 16431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61446" name="Text Box 5"/>
          <p:cNvSpPr txBox="1">
            <a:spLocks noChangeArrowheads="1"/>
          </p:cNvSpPr>
          <p:nvPr/>
        </p:nvSpPr>
        <p:spPr bwMode="auto">
          <a:xfrm>
            <a:off x="323850" y="3068638"/>
            <a:ext cx="11525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t>PPP</a:t>
            </a:r>
            <a:r>
              <a:rPr lang="zh-CN" altLang="en-US" b="1"/>
              <a:t>基本协议主要内容</a:t>
            </a:r>
          </a:p>
        </p:txBody>
      </p:sp>
      <p:sp>
        <p:nvSpPr>
          <p:cNvPr id="2" name="右箭头 1"/>
          <p:cNvSpPr/>
          <p:nvPr/>
        </p:nvSpPr>
        <p:spPr>
          <a:xfrm>
            <a:off x="6804248" y="2781300"/>
            <a:ext cx="504056" cy="2156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380312" y="2420888"/>
            <a:ext cx="1528564" cy="830997"/>
          </a:xfrm>
          <a:prstGeom prst="rect">
            <a:avLst/>
          </a:prstGeom>
          <a:noFill/>
          <a:ln>
            <a:solidFill>
              <a:schemeClr val="tx1"/>
            </a:solidFill>
          </a:ln>
        </p:spPr>
        <p:txBody>
          <a:bodyPr wrap="square" rtlCol="0">
            <a:spAutoFit/>
          </a:bodyPr>
          <a:lstStyle/>
          <a:p>
            <a:r>
              <a:rPr lang="zh-CN" altLang="en-US" sz="2400" dirty="0">
                <a:solidFill>
                  <a:srgbClr val="FF0000"/>
                </a:solidFill>
              </a:rPr>
              <a:t>多协议封装能力</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E3FC9012-3709-4659-A015-9C9FD1DCC7BC}" type="slidenum">
              <a:rPr lang="en-US" altLang="zh-CN"/>
              <a:pPr eaLnBrk="1" hangingPunct="1"/>
              <a:t>52</a:t>
            </a:fld>
            <a:endParaRPr lang="en-US" altLang="zh-CN"/>
          </a:p>
        </p:txBody>
      </p:sp>
      <p:sp>
        <p:nvSpPr>
          <p:cNvPr id="62467" name="Rectangle 2"/>
          <p:cNvSpPr>
            <a:spLocks noGrp="1" noChangeArrowheads="1"/>
          </p:cNvSpPr>
          <p:nvPr>
            <p:ph type="title"/>
          </p:nvPr>
        </p:nvSpPr>
        <p:spPr/>
        <p:txBody>
          <a:bodyPr/>
          <a:lstStyle/>
          <a:p>
            <a:pPr eaLnBrk="1" hangingPunct="1"/>
            <a:r>
              <a:rPr lang="en-US" altLang="zh-CN" dirty="0"/>
              <a:t>PPP</a:t>
            </a:r>
            <a:r>
              <a:rPr lang="zh-CN" altLang="en-US" dirty="0"/>
              <a:t>的帧格式</a:t>
            </a:r>
          </a:p>
        </p:txBody>
      </p:sp>
      <p:sp>
        <p:nvSpPr>
          <p:cNvPr id="62469" name="Rectangle 4"/>
          <p:cNvSpPr>
            <a:spLocks noChangeArrowheads="1"/>
          </p:cNvSpPr>
          <p:nvPr/>
        </p:nvSpPr>
        <p:spPr bwMode="auto">
          <a:xfrm>
            <a:off x="285750" y="3731096"/>
            <a:ext cx="1668463" cy="609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400" b="1" dirty="0">
                <a:solidFill>
                  <a:srgbClr val="FF0000"/>
                </a:solidFill>
              </a:rPr>
              <a:t>FLAG</a:t>
            </a:r>
          </a:p>
          <a:p>
            <a:pPr eaLnBrk="1" hangingPunct="1"/>
            <a:r>
              <a:rPr lang="en-US" altLang="zh-CN" sz="1400" b="1" dirty="0">
                <a:solidFill>
                  <a:srgbClr val="FF0000"/>
                </a:solidFill>
              </a:rPr>
              <a:t>7E</a:t>
            </a:r>
          </a:p>
        </p:txBody>
      </p:sp>
      <p:sp>
        <p:nvSpPr>
          <p:cNvPr id="62470" name="Rectangle 5"/>
          <p:cNvSpPr>
            <a:spLocks noChangeArrowheads="1"/>
          </p:cNvSpPr>
          <p:nvPr/>
        </p:nvSpPr>
        <p:spPr bwMode="auto">
          <a:xfrm>
            <a:off x="1123950" y="3731096"/>
            <a:ext cx="1668463" cy="609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400" b="1" dirty="0">
                <a:solidFill>
                  <a:srgbClr val="FF0000"/>
                </a:solidFill>
              </a:rPr>
              <a:t>ADDR</a:t>
            </a:r>
          </a:p>
          <a:p>
            <a:pPr eaLnBrk="1" hangingPunct="1"/>
            <a:r>
              <a:rPr lang="en-US" altLang="zh-CN" sz="1400" b="1" dirty="0">
                <a:solidFill>
                  <a:srgbClr val="FF0000"/>
                </a:solidFill>
              </a:rPr>
              <a:t>FF</a:t>
            </a:r>
          </a:p>
        </p:txBody>
      </p:sp>
      <p:sp>
        <p:nvSpPr>
          <p:cNvPr id="62471" name="Rectangle 6"/>
          <p:cNvSpPr>
            <a:spLocks noChangeArrowheads="1"/>
          </p:cNvSpPr>
          <p:nvPr/>
        </p:nvSpPr>
        <p:spPr bwMode="auto">
          <a:xfrm>
            <a:off x="1798638" y="3731096"/>
            <a:ext cx="1781175" cy="609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400" b="1" dirty="0">
                <a:solidFill>
                  <a:srgbClr val="FF0000"/>
                </a:solidFill>
              </a:rPr>
              <a:t>CONTROL</a:t>
            </a:r>
          </a:p>
          <a:p>
            <a:pPr eaLnBrk="1" hangingPunct="1"/>
            <a:r>
              <a:rPr lang="en-US" altLang="zh-CN" sz="1400" b="1" dirty="0">
                <a:solidFill>
                  <a:srgbClr val="FF0000"/>
                </a:solidFill>
              </a:rPr>
              <a:t>03</a:t>
            </a:r>
          </a:p>
        </p:txBody>
      </p:sp>
      <p:sp>
        <p:nvSpPr>
          <p:cNvPr id="62472" name="Rectangle 7"/>
          <p:cNvSpPr>
            <a:spLocks noChangeArrowheads="1"/>
          </p:cNvSpPr>
          <p:nvPr/>
        </p:nvSpPr>
        <p:spPr bwMode="auto">
          <a:xfrm>
            <a:off x="2794000" y="3731096"/>
            <a:ext cx="1668463" cy="609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400" b="1"/>
              <a:t>PROTOCOL</a:t>
            </a:r>
          </a:p>
        </p:txBody>
      </p:sp>
      <p:sp>
        <p:nvSpPr>
          <p:cNvPr id="62473" name="Rectangle 8"/>
          <p:cNvSpPr>
            <a:spLocks noChangeArrowheads="1"/>
          </p:cNvSpPr>
          <p:nvPr/>
        </p:nvSpPr>
        <p:spPr bwMode="auto">
          <a:xfrm>
            <a:off x="3963988" y="3731096"/>
            <a:ext cx="4962525" cy="609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400" b="1"/>
              <a:t>INFORMATION</a:t>
            </a:r>
            <a:r>
              <a:rPr lang="zh-CN" altLang="en-US" sz="1400" b="1"/>
              <a:t>（</a:t>
            </a:r>
            <a:r>
              <a:rPr lang="en-US" altLang="zh-CN" sz="1400" b="1"/>
              <a:t>&lt;=1500</a:t>
            </a:r>
            <a:r>
              <a:rPr lang="zh-CN" altLang="en-US" sz="1400" b="1"/>
              <a:t>）</a:t>
            </a:r>
          </a:p>
        </p:txBody>
      </p:sp>
      <p:sp>
        <p:nvSpPr>
          <p:cNvPr id="62474" name="Rectangle 9"/>
          <p:cNvSpPr>
            <a:spLocks noChangeArrowheads="1"/>
          </p:cNvSpPr>
          <p:nvPr/>
        </p:nvSpPr>
        <p:spPr bwMode="auto">
          <a:xfrm>
            <a:off x="6457950" y="3731096"/>
            <a:ext cx="1668463" cy="609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400" b="1"/>
              <a:t>CRC</a:t>
            </a:r>
          </a:p>
        </p:txBody>
      </p:sp>
      <p:sp>
        <p:nvSpPr>
          <p:cNvPr id="62475" name="Rectangle 10"/>
          <p:cNvSpPr>
            <a:spLocks noChangeArrowheads="1"/>
          </p:cNvSpPr>
          <p:nvPr/>
        </p:nvSpPr>
        <p:spPr bwMode="auto">
          <a:xfrm>
            <a:off x="7296150" y="3731096"/>
            <a:ext cx="1668463" cy="609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400" b="1" dirty="0">
                <a:solidFill>
                  <a:srgbClr val="FF0000"/>
                </a:solidFill>
              </a:rPr>
              <a:t>FLAG</a:t>
            </a:r>
          </a:p>
          <a:p>
            <a:pPr eaLnBrk="1" hangingPunct="1"/>
            <a:r>
              <a:rPr lang="en-US" altLang="zh-CN" sz="1400" b="1" dirty="0">
                <a:solidFill>
                  <a:srgbClr val="FF0000"/>
                </a:solidFill>
              </a:rPr>
              <a:t>7E</a:t>
            </a:r>
          </a:p>
        </p:txBody>
      </p:sp>
      <p:sp>
        <p:nvSpPr>
          <p:cNvPr id="62476" name="Rectangle 11"/>
          <p:cNvSpPr>
            <a:spLocks noChangeArrowheads="1"/>
          </p:cNvSpPr>
          <p:nvPr/>
        </p:nvSpPr>
        <p:spPr bwMode="auto">
          <a:xfrm>
            <a:off x="2792413" y="4493096"/>
            <a:ext cx="1425575"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2400" b="1"/>
              <a:t>0021</a:t>
            </a:r>
          </a:p>
        </p:txBody>
      </p:sp>
      <p:sp>
        <p:nvSpPr>
          <p:cNvPr id="62477" name="Rectangle 12"/>
          <p:cNvSpPr>
            <a:spLocks noChangeArrowheads="1"/>
          </p:cNvSpPr>
          <p:nvPr/>
        </p:nvSpPr>
        <p:spPr bwMode="auto">
          <a:xfrm>
            <a:off x="3963988" y="4493096"/>
            <a:ext cx="5035550"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2400" b="1" dirty="0"/>
              <a:t>IP</a:t>
            </a:r>
            <a:r>
              <a:rPr lang="zh-CN" altLang="en-US" sz="2400" b="1" dirty="0"/>
              <a:t>数据</a:t>
            </a:r>
          </a:p>
        </p:txBody>
      </p:sp>
      <p:sp>
        <p:nvSpPr>
          <p:cNvPr id="62478" name="Rectangle 13"/>
          <p:cNvSpPr>
            <a:spLocks noChangeArrowheads="1"/>
          </p:cNvSpPr>
          <p:nvPr/>
        </p:nvSpPr>
        <p:spPr bwMode="auto">
          <a:xfrm>
            <a:off x="2792413" y="5102696"/>
            <a:ext cx="1425575"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2400" b="1"/>
              <a:t>C021</a:t>
            </a:r>
          </a:p>
        </p:txBody>
      </p:sp>
      <p:sp>
        <p:nvSpPr>
          <p:cNvPr id="62479" name="Rectangle 14"/>
          <p:cNvSpPr>
            <a:spLocks noChangeArrowheads="1"/>
          </p:cNvSpPr>
          <p:nvPr/>
        </p:nvSpPr>
        <p:spPr bwMode="auto">
          <a:xfrm>
            <a:off x="3963988" y="5102696"/>
            <a:ext cx="5035550"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400" b="1"/>
              <a:t>链路控制数据</a:t>
            </a:r>
          </a:p>
        </p:txBody>
      </p:sp>
      <p:sp>
        <p:nvSpPr>
          <p:cNvPr id="62480" name="Rectangle 15"/>
          <p:cNvSpPr>
            <a:spLocks noChangeArrowheads="1"/>
          </p:cNvSpPr>
          <p:nvPr/>
        </p:nvSpPr>
        <p:spPr bwMode="auto">
          <a:xfrm>
            <a:off x="2792413" y="5712296"/>
            <a:ext cx="1425575"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2400" b="1"/>
              <a:t>8021</a:t>
            </a:r>
          </a:p>
        </p:txBody>
      </p:sp>
      <p:sp>
        <p:nvSpPr>
          <p:cNvPr id="62481" name="Rectangle 16"/>
          <p:cNvSpPr>
            <a:spLocks noChangeArrowheads="1"/>
          </p:cNvSpPr>
          <p:nvPr/>
        </p:nvSpPr>
        <p:spPr bwMode="auto">
          <a:xfrm>
            <a:off x="3963988" y="5712296"/>
            <a:ext cx="5035550"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400" b="1"/>
              <a:t>网络控制数据</a:t>
            </a:r>
          </a:p>
        </p:txBody>
      </p:sp>
      <p:sp>
        <p:nvSpPr>
          <p:cNvPr id="2" name="矩形 1"/>
          <p:cNvSpPr/>
          <p:nvPr/>
        </p:nvSpPr>
        <p:spPr>
          <a:xfrm>
            <a:off x="526953" y="4802088"/>
            <a:ext cx="2133726" cy="369332"/>
          </a:xfrm>
          <a:prstGeom prst="rect">
            <a:avLst/>
          </a:prstGeom>
        </p:spPr>
        <p:txBody>
          <a:bodyPr wrap="none">
            <a:spAutoFit/>
          </a:bodyPr>
          <a:lstStyle/>
          <a:p>
            <a:pPr marL="341313" indent="-341313" defTabSz="45720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CN" dirty="0">
                <a:solidFill>
                  <a:srgbClr val="474747"/>
                </a:solidFill>
              </a:rPr>
              <a:t>Ignored (historical)</a:t>
            </a:r>
          </a:p>
        </p:txBody>
      </p:sp>
      <p:cxnSp>
        <p:nvCxnSpPr>
          <p:cNvPr id="6" name="直接连接符 5"/>
          <p:cNvCxnSpPr>
            <a:endCxn id="2" idx="0"/>
          </p:cNvCxnSpPr>
          <p:nvPr/>
        </p:nvCxnSpPr>
        <p:spPr>
          <a:xfrm>
            <a:off x="1391049" y="4333220"/>
            <a:ext cx="202767" cy="4688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endCxn id="2" idx="0"/>
          </p:cNvCxnSpPr>
          <p:nvPr/>
        </p:nvCxnSpPr>
        <p:spPr>
          <a:xfrm flipH="1">
            <a:off x="1593816" y="4333220"/>
            <a:ext cx="571837" cy="4688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Box 4"/>
          <p:cNvSpPr txBox="1">
            <a:spLocks noChangeArrowheads="1"/>
          </p:cNvSpPr>
          <p:nvPr/>
        </p:nvSpPr>
        <p:spPr bwMode="auto">
          <a:xfrm>
            <a:off x="699704" y="2080114"/>
            <a:ext cx="7832736" cy="1237006"/>
          </a:xfrm>
          <a:prstGeom prst="rect">
            <a:avLst/>
          </a:prstGeom>
          <a:noFill/>
          <a:ln w="9525">
            <a:solidFill>
              <a:schemeClr val="tx1"/>
            </a:solidFill>
            <a:round/>
            <a:headEnd/>
            <a:tailEnd/>
          </a:ln>
          <a:effectLst/>
        </p:spPr>
        <p:txBody>
          <a:bodyPr wrap="square" lIns="90000" tIns="46800" rIns="90000" bIns="46800">
            <a:spAutoFit/>
          </a:bodyPr>
          <a:lstStyle/>
          <a:p>
            <a:pPr algn="ctr" defTabSz="457200" eaLnBrk="0" hangingPunct="0">
              <a:lnSpc>
                <a:spcPct val="116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a:solidFill>
                  <a:srgbClr val="FF0000"/>
                </a:solidFill>
                <a:latin typeface="Times New Roman" pitchFamily="18" charset="0"/>
              </a:rPr>
              <a:t>Error recovery, flow control, data re-ordering </a:t>
            </a:r>
          </a:p>
          <a:p>
            <a:pPr algn="ctr" defTabSz="457200" eaLnBrk="0" hangingPunct="0">
              <a:lnSpc>
                <a:spcPct val="116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a:solidFill>
                  <a:srgbClr val="FF0000"/>
                </a:solidFill>
                <a:latin typeface="Times New Roman" pitchFamily="18" charset="0"/>
              </a:rPr>
              <a:t>all relegated to higher layers!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PPP</a:t>
            </a:r>
            <a:r>
              <a:rPr lang="zh-CN" altLang="en-US" dirty="0"/>
              <a:t>总结</a:t>
            </a:r>
          </a:p>
        </p:txBody>
      </p:sp>
      <p:sp>
        <p:nvSpPr>
          <p:cNvPr id="3" name="内容占位符 2"/>
          <p:cNvSpPr>
            <a:spLocks noGrp="1"/>
          </p:cNvSpPr>
          <p:nvPr>
            <p:ph idx="1"/>
          </p:nvPr>
        </p:nvSpPr>
        <p:spPr>
          <a:xfrm>
            <a:off x="1182688" y="2017713"/>
            <a:ext cx="7772400" cy="4003575"/>
          </a:xfrm>
        </p:spPr>
        <p:txBody>
          <a:bodyPr>
            <a:normAutofit fontScale="92500"/>
          </a:bodyPr>
          <a:lstStyle/>
          <a:p>
            <a:r>
              <a:rPr lang="en-US" altLang="zh-CN" dirty="0"/>
              <a:t>Used for traditional </a:t>
            </a:r>
            <a:r>
              <a:rPr lang="en-GB" altLang="zh-CN" dirty="0"/>
              <a:t>point to point data link control</a:t>
            </a:r>
          </a:p>
          <a:p>
            <a:pPr lvl="1"/>
            <a:r>
              <a:rPr lang="en-GB" altLang="zh-CN" dirty="0"/>
              <a:t>One sender, one receiver, one link: easier than shared/multiple access/broadcast link</a:t>
            </a:r>
          </a:p>
          <a:p>
            <a:pPr lvl="1"/>
            <a:r>
              <a:rPr lang="en-GB" altLang="zh-CN" dirty="0"/>
              <a:t>No Media Access Control</a:t>
            </a:r>
          </a:p>
          <a:p>
            <a:r>
              <a:rPr lang="en-US" altLang="zh-CN" dirty="0"/>
              <a:t>Often be run over other data link technologies providing best of both worlds</a:t>
            </a:r>
          </a:p>
          <a:p>
            <a:pPr lvl="1"/>
            <a:r>
              <a:rPr lang="en-US" altLang="zh-CN" dirty="0"/>
              <a:t>E.g., </a:t>
            </a:r>
            <a:r>
              <a:rPr lang="en-US" altLang="zh-CN" dirty="0" err="1"/>
              <a:t>PPPoE</a:t>
            </a:r>
            <a:r>
              <a:rPr lang="en-US" altLang="zh-CN" dirty="0"/>
              <a:t> (PPP over Ethernet) </a:t>
            </a:r>
          </a:p>
          <a:p>
            <a:endParaRPr lang="zh-CN" altLang="en-US" dirty="0"/>
          </a:p>
        </p:txBody>
      </p:sp>
      <p:sp>
        <p:nvSpPr>
          <p:cNvPr id="4" name="灯片编号占位符 3"/>
          <p:cNvSpPr>
            <a:spLocks noGrp="1"/>
          </p:cNvSpPr>
          <p:nvPr>
            <p:ph type="sldNum" sz="quarter" idx="12"/>
          </p:nvPr>
        </p:nvSpPr>
        <p:spPr/>
        <p:txBody>
          <a:bodyPr/>
          <a:lstStyle/>
          <a:p>
            <a:fld id="{479A9E16-47EA-4AC3-9543-56A68D39B27D}" type="slidenum">
              <a:rPr lang="en-US" altLang="zh-CN" smtClean="0"/>
              <a:pPr/>
              <a:t>53</a:t>
            </a:fld>
            <a:endParaRPr lang="en-US" altLang="zh-CN"/>
          </a:p>
        </p:txBody>
      </p:sp>
    </p:spTree>
    <p:extLst>
      <p:ext uri="{BB962C8B-B14F-4D97-AF65-F5344CB8AC3E}">
        <p14:creationId xmlns:p14="http://schemas.microsoft.com/office/powerpoint/2010/main" val="12353399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PPPOE</a:t>
            </a:r>
            <a:endParaRPr lang="zh-CN" altLang="en-US" b="1" dirty="0"/>
          </a:p>
        </p:txBody>
      </p:sp>
      <p:sp>
        <p:nvSpPr>
          <p:cNvPr id="4" name="灯片编号占位符 3"/>
          <p:cNvSpPr>
            <a:spLocks noGrp="1"/>
          </p:cNvSpPr>
          <p:nvPr>
            <p:ph type="sldNum" sz="quarter" idx="12"/>
          </p:nvPr>
        </p:nvSpPr>
        <p:spPr/>
        <p:txBody>
          <a:bodyPr/>
          <a:lstStyle/>
          <a:p>
            <a:fld id="{479A9E16-47EA-4AC3-9543-56A68D39B27D}" type="slidenum">
              <a:rPr lang="en-US" altLang="zh-CN" smtClean="0"/>
              <a:pPr/>
              <a:t>54</a:t>
            </a:fld>
            <a:endParaRPr lang="en-US" altLang="zh-CN"/>
          </a:p>
        </p:txBody>
      </p:sp>
      <p:grpSp>
        <p:nvGrpSpPr>
          <p:cNvPr id="91" name="组合 90"/>
          <p:cNvGrpSpPr/>
          <p:nvPr/>
        </p:nvGrpSpPr>
        <p:grpSpPr>
          <a:xfrm>
            <a:off x="928662" y="1857365"/>
            <a:ext cx="7500990" cy="1571636"/>
            <a:chOff x="142844" y="1916669"/>
            <a:chExt cx="8786891" cy="2226711"/>
          </a:xfrm>
        </p:grpSpPr>
        <p:cxnSp>
          <p:nvCxnSpPr>
            <p:cNvPr id="38" name="直接连接符 37"/>
            <p:cNvCxnSpPr/>
            <p:nvPr/>
          </p:nvCxnSpPr>
          <p:spPr>
            <a:xfrm>
              <a:off x="285722" y="3131107"/>
              <a:ext cx="2928956" cy="12141"/>
            </a:xfrm>
            <a:prstGeom prst="line">
              <a:avLst/>
            </a:prstGeom>
            <a:noFill/>
            <a:ln w="57150" cap="flat" cmpd="sng" algn="ctr">
              <a:solidFill>
                <a:srgbClr val="4F81BD">
                  <a:shade val="95000"/>
                  <a:satMod val="105000"/>
                </a:srgbClr>
              </a:solidFill>
              <a:prstDash val="solid"/>
            </a:ln>
            <a:effectLst/>
          </p:spPr>
        </p:cxnSp>
        <p:graphicFrame>
          <p:nvGraphicFramePr>
            <p:cNvPr id="39" name="Object 6"/>
            <p:cNvGraphicFramePr>
              <a:graphicFrameLocks noChangeAspect="1"/>
            </p:cNvGraphicFramePr>
            <p:nvPr/>
          </p:nvGraphicFramePr>
          <p:xfrm>
            <a:off x="357160" y="1916669"/>
            <a:ext cx="647700" cy="600075"/>
          </p:xfrm>
          <a:graphic>
            <a:graphicData uri="http://schemas.openxmlformats.org/presentationml/2006/ole">
              <mc:AlternateContent xmlns:mc="http://schemas.openxmlformats.org/markup-compatibility/2006">
                <mc:Choice xmlns:v="urn:schemas-microsoft-com:vml" Requires="v">
                  <p:oleObj spid="_x0000_s1200" name="Visio" r:id="rId3" imgW="829201" imgH="767644" progId="Visio.Drawing.11">
                    <p:embed/>
                  </p:oleObj>
                </mc:Choice>
                <mc:Fallback>
                  <p:oleObj name="Visio" r:id="rId3" imgW="829201" imgH="767644" progId="Visio.Drawing.11">
                    <p:embed/>
                    <p:pic>
                      <p:nvPicPr>
                        <p:cNvPr id="0" name="Picture 2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60" y="1916669"/>
                          <a:ext cx="6477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 name="Object 7"/>
            <p:cNvGraphicFramePr>
              <a:graphicFrameLocks noChangeAspect="1"/>
            </p:cNvGraphicFramePr>
            <p:nvPr/>
          </p:nvGraphicFramePr>
          <p:xfrm>
            <a:off x="1357285" y="1916669"/>
            <a:ext cx="647700" cy="600075"/>
          </p:xfrm>
          <a:graphic>
            <a:graphicData uri="http://schemas.openxmlformats.org/presentationml/2006/ole">
              <mc:AlternateContent xmlns:mc="http://schemas.openxmlformats.org/markup-compatibility/2006">
                <mc:Choice xmlns:v="urn:schemas-microsoft-com:vml" Requires="v">
                  <p:oleObj spid="_x0000_s1201" name="Visio" r:id="rId5" imgW="829201" imgH="767644" progId="Visio.Drawing.11">
                    <p:embed/>
                  </p:oleObj>
                </mc:Choice>
                <mc:Fallback>
                  <p:oleObj name="Visio" r:id="rId5" imgW="829201" imgH="767644" progId="Visio.Drawing.11">
                    <p:embed/>
                    <p:pic>
                      <p:nvPicPr>
                        <p:cNvPr id="0" name="Picture 2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285" y="1916669"/>
                          <a:ext cx="6477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 name="Object 8"/>
            <p:cNvGraphicFramePr>
              <a:graphicFrameLocks noChangeAspect="1"/>
            </p:cNvGraphicFramePr>
            <p:nvPr/>
          </p:nvGraphicFramePr>
          <p:xfrm>
            <a:off x="2285972" y="1916669"/>
            <a:ext cx="647700" cy="600075"/>
          </p:xfrm>
          <a:graphic>
            <a:graphicData uri="http://schemas.openxmlformats.org/presentationml/2006/ole">
              <mc:AlternateContent xmlns:mc="http://schemas.openxmlformats.org/markup-compatibility/2006">
                <mc:Choice xmlns:v="urn:schemas-microsoft-com:vml" Requires="v">
                  <p:oleObj spid="_x0000_s1202" name="Visio" r:id="rId6" imgW="829201" imgH="767644" progId="Visio.Drawing.11">
                    <p:embed/>
                  </p:oleObj>
                </mc:Choice>
                <mc:Fallback>
                  <p:oleObj name="Visio" r:id="rId6" imgW="829201" imgH="767644" progId="Visio.Drawing.11">
                    <p:embed/>
                    <p:pic>
                      <p:nvPicPr>
                        <p:cNvPr id="0" name="Picture 2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72" y="1916669"/>
                          <a:ext cx="6477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43" name="直接连接符 42"/>
            <p:cNvCxnSpPr/>
            <p:nvPr/>
          </p:nvCxnSpPr>
          <p:spPr>
            <a:xfrm rot="5400000">
              <a:off x="250004" y="2738200"/>
              <a:ext cx="787400" cy="1587"/>
            </a:xfrm>
            <a:prstGeom prst="line">
              <a:avLst/>
            </a:prstGeom>
            <a:noFill/>
            <a:ln w="9525" cap="flat" cmpd="sng" algn="ctr">
              <a:solidFill>
                <a:srgbClr val="4F81BD">
                  <a:shade val="95000"/>
                  <a:satMod val="105000"/>
                </a:srgbClr>
              </a:solidFill>
              <a:prstDash val="solid"/>
            </a:ln>
            <a:effectLst/>
          </p:spPr>
        </p:cxnSp>
        <p:cxnSp>
          <p:nvCxnSpPr>
            <p:cNvPr id="44" name="直接连接符 43"/>
            <p:cNvCxnSpPr/>
            <p:nvPr/>
          </p:nvCxnSpPr>
          <p:spPr>
            <a:xfrm rot="5400000">
              <a:off x="1322359" y="2737407"/>
              <a:ext cx="785813" cy="1588"/>
            </a:xfrm>
            <a:prstGeom prst="line">
              <a:avLst/>
            </a:prstGeom>
            <a:noFill/>
            <a:ln w="9525" cap="flat" cmpd="sng" algn="ctr">
              <a:solidFill>
                <a:srgbClr val="4F81BD">
                  <a:shade val="95000"/>
                  <a:satMod val="105000"/>
                </a:srgbClr>
              </a:solidFill>
              <a:prstDash val="solid"/>
            </a:ln>
            <a:effectLst/>
          </p:spPr>
        </p:cxnSp>
        <p:cxnSp>
          <p:nvCxnSpPr>
            <p:cNvPr id="45" name="直接连接符 44"/>
            <p:cNvCxnSpPr/>
            <p:nvPr/>
          </p:nvCxnSpPr>
          <p:spPr>
            <a:xfrm rot="5400000">
              <a:off x="2251047" y="2737407"/>
              <a:ext cx="785813" cy="1587"/>
            </a:xfrm>
            <a:prstGeom prst="line">
              <a:avLst/>
            </a:prstGeom>
            <a:noFill/>
            <a:ln w="9525" cap="flat" cmpd="sng" algn="ctr">
              <a:solidFill>
                <a:srgbClr val="4F81BD">
                  <a:shade val="95000"/>
                  <a:satMod val="105000"/>
                </a:srgbClr>
              </a:solidFill>
              <a:prstDash val="solid"/>
            </a:ln>
            <a:effectLst/>
          </p:spPr>
        </p:cxnSp>
        <p:sp>
          <p:nvSpPr>
            <p:cNvPr id="47" name="TextBox 22"/>
            <p:cNvSpPr txBox="1">
              <a:spLocks noChangeArrowheads="1"/>
            </p:cNvSpPr>
            <p:nvPr/>
          </p:nvSpPr>
          <p:spPr bwMode="auto">
            <a:xfrm>
              <a:off x="142844" y="3143248"/>
              <a:ext cx="3071812" cy="646331"/>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ysClr val="windowText" lastClr="000000"/>
                  </a:solidFill>
                  <a:effectLst/>
                  <a:uLnTx/>
                  <a:uFillTx/>
                </a:rPr>
                <a:t>共享链路</a:t>
              </a:r>
              <a:endParaRPr kumimoji="0" lang="en-US" altLang="zh-CN" sz="1800" b="1" i="0" u="none" strike="noStrike" kern="0" cap="none" spc="0" normalizeH="0" baseline="0" noProof="0" dirty="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ysClr val="windowText" lastClr="000000"/>
                  </a:solidFill>
                  <a:effectLst/>
                  <a:uLnTx/>
                  <a:uFillTx/>
                </a:rPr>
                <a:t>以太网</a:t>
              </a:r>
              <a:r>
                <a:rPr kumimoji="0" lang="en-US" altLang="zh-CN" sz="1800" b="1" i="0" u="none" strike="noStrike" kern="0" cap="none" spc="0" normalizeH="0" baseline="0" noProof="0" dirty="0">
                  <a:ln>
                    <a:noFill/>
                  </a:ln>
                  <a:solidFill>
                    <a:sysClr val="windowText" lastClr="000000"/>
                  </a:solidFill>
                  <a:effectLst/>
                  <a:uLnTx/>
                  <a:uFillTx/>
                </a:rPr>
                <a:t>Ethernet</a:t>
              </a:r>
              <a:endParaRPr kumimoji="0" lang="zh-CN" altLang="en-US" sz="1800" b="1" i="0" u="none" strike="noStrike" kern="0" cap="none" spc="0" normalizeH="0" baseline="0" noProof="0" dirty="0">
                <a:ln>
                  <a:noFill/>
                </a:ln>
                <a:solidFill>
                  <a:sysClr val="windowText" lastClr="000000"/>
                </a:solidFill>
                <a:effectLst/>
                <a:uLnTx/>
                <a:uFillTx/>
              </a:endParaRPr>
            </a:p>
          </p:txBody>
        </p:sp>
        <p:sp>
          <p:nvSpPr>
            <p:cNvPr id="53" name="TextBox 81"/>
            <p:cNvSpPr txBox="1">
              <a:spLocks noChangeArrowheads="1"/>
            </p:cNvSpPr>
            <p:nvPr/>
          </p:nvSpPr>
          <p:spPr bwMode="auto">
            <a:xfrm>
              <a:off x="3000364" y="3357562"/>
              <a:ext cx="1285875" cy="369887"/>
            </a:xfrm>
            <a:prstGeom prst="rect">
              <a:avLst/>
            </a:prstGeom>
            <a:noFill/>
            <a:ln w="9525">
              <a:noFill/>
              <a:miter lim="800000"/>
              <a:headEnd/>
              <a:tailEnd/>
            </a:ln>
          </p:spPr>
          <p:txBody>
            <a:bodyPr>
              <a:spAutoFit/>
            </a:bodyPr>
            <a:lstStyle/>
            <a:p>
              <a:pPr algn="ctr"/>
              <a:r>
                <a:rPr lang="en-US" altLang="zh-CN" b="1" dirty="0"/>
                <a:t>MODEM</a:t>
              </a:r>
              <a:endParaRPr lang="zh-CN" altLang="en-US" b="1" dirty="0"/>
            </a:p>
          </p:txBody>
        </p:sp>
        <p:sp>
          <p:nvSpPr>
            <p:cNvPr id="54" name="modem"/>
            <p:cNvSpPr>
              <a:spLocks noEditPoints="1" noChangeArrowheads="1"/>
            </p:cNvSpPr>
            <p:nvPr/>
          </p:nvSpPr>
          <p:spPr bwMode="auto">
            <a:xfrm>
              <a:off x="3071802" y="2726381"/>
              <a:ext cx="985836" cy="607285"/>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0 w 21600"/>
                <a:gd name="T11" fmla="*/ 2147483647 h 21600"/>
                <a:gd name="T12" fmla="*/ 2147483647 w 21600"/>
                <a:gd name="T13" fmla="*/ 0 h 21600"/>
                <a:gd name="T14" fmla="*/ 2147483647 w 21600"/>
                <a:gd name="T15" fmla="*/ 2147483647 h 21600"/>
                <a:gd name="T16" fmla="*/ 0 w 21600"/>
                <a:gd name="T17" fmla="*/ 2147483647 h 21600"/>
                <a:gd name="T18" fmla="*/ 2147483647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pPr eaLnBrk="1" fontAlgn="auto" hangingPunct="1">
                <a:spcBef>
                  <a:spcPct val="50000"/>
                </a:spcBef>
                <a:spcAft>
                  <a:spcPts val="0"/>
                </a:spcAft>
                <a:buFont typeface="Wingdings" pitchFamily="2" charset="2"/>
                <a:buNone/>
                <a:defRPr/>
              </a:pPr>
              <a:endParaRPr lang="zh-CN" altLang="en-US" b="1" kern="0">
                <a:solidFill>
                  <a:srgbClr val="0C0500"/>
                </a:solidFill>
                <a:latin typeface="Arial" panose="020B0604020202020204" pitchFamily="34" charset="0"/>
                <a:ea typeface="宋体" panose="02010600030101010101" pitchFamily="2" charset="-122"/>
              </a:endParaRPr>
            </a:p>
          </p:txBody>
        </p:sp>
        <p:sp>
          <p:nvSpPr>
            <p:cNvPr id="55" name="tower"/>
            <p:cNvSpPr>
              <a:spLocks noEditPoints="1" noChangeArrowheads="1"/>
            </p:cNvSpPr>
            <p:nvPr/>
          </p:nvSpPr>
          <p:spPr bwMode="auto">
            <a:xfrm>
              <a:off x="7715272" y="2488164"/>
              <a:ext cx="738187" cy="1117600"/>
            </a:xfrm>
            <a:custGeom>
              <a:avLst/>
              <a:gdLst>
                <a:gd name="T0" fmla="*/ 0 w 21600"/>
                <a:gd name="T1" fmla="*/ 2147483647 h 21600"/>
                <a:gd name="T2" fmla="*/ 2147483647 w 21600"/>
                <a:gd name="T3" fmla="*/ 0 h 21600"/>
                <a:gd name="T4" fmla="*/ 2147483647 w 21600"/>
                <a:gd name="T5" fmla="*/ 0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w 21600"/>
                <a:gd name="T17" fmla="*/ 2147483647 h 21600"/>
                <a:gd name="T18" fmla="*/ 0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pPr eaLnBrk="1" fontAlgn="auto" hangingPunct="1">
                <a:spcBef>
                  <a:spcPct val="50000"/>
                </a:spcBef>
                <a:spcAft>
                  <a:spcPts val="0"/>
                </a:spcAft>
                <a:buFont typeface="Wingdings" pitchFamily="2" charset="2"/>
                <a:buNone/>
                <a:defRPr/>
              </a:pPr>
              <a:endParaRPr lang="zh-CN" altLang="en-US" b="1" kern="0">
                <a:solidFill>
                  <a:srgbClr val="0C0500"/>
                </a:solidFill>
                <a:latin typeface="Arial" panose="020B0604020202020204" pitchFamily="34" charset="0"/>
                <a:ea typeface="宋体" panose="02010600030101010101" pitchFamily="2" charset="-122"/>
              </a:endParaRPr>
            </a:p>
          </p:txBody>
        </p:sp>
        <p:sp>
          <p:nvSpPr>
            <p:cNvPr id="56" name="TextBox 80"/>
            <p:cNvSpPr txBox="1">
              <a:spLocks noChangeArrowheads="1"/>
            </p:cNvSpPr>
            <p:nvPr/>
          </p:nvSpPr>
          <p:spPr bwMode="auto">
            <a:xfrm>
              <a:off x="7358082" y="3774048"/>
              <a:ext cx="1571653" cy="369332"/>
            </a:xfrm>
            <a:prstGeom prst="rect">
              <a:avLst/>
            </a:prstGeom>
            <a:noFill/>
            <a:ln w="9525">
              <a:noFill/>
              <a:miter lim="800000"/>
              <a:headEnd/>
              <a:tailEnd/>
            </a:ln>
          </p:spPr>
          <p:txBody>
            <a:bodyPr wrap="square">
              <a:spAutoFit/>
            </a:bodyPr>
            <a:lstStyle/>
            <a:p>
              <a:pPr algn="ctr"/>
              <a:r>
                <a:rPr lang="zh-CN" altLang="en-US" b="1" dirty="0"/>
                <a:t>接入服务器</a:t>
              </a:r>
            </a:p>
          </p:txBody>
        </p:sp>
        <p:cxnSp>
          <p:nvCxnSpPr>
            <p:cNvPr id="58" name="直接连接符 57"/>
            <p:cNvCxnSpPr/>
            <p:nvPr/>
          </p:nvCxnSpPr>
          <p:spPr>
            <a:xfrm flipV="1">
              <a:off x="4071934" y="3132694"/>
              <a:ext cx="3643338" cy="105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2" name="组合 151"/>
          <p:cNvGrpSpPr/>
          <p:nvPr/>
        </p:nvGrpSpPr>
        <p:grpSpPr>
          <a:xfrm>
            <a:off x="1000099" y="3643314"/>
            <a:ext cx="7680178" cy="2744571"/>
            <a:chOff x="1813611" y="1585850"/>
            <a:chExt cx="6374073" cy="3843388"/>
          </a:xfrm>
        </p:grpSpPr>
        <p:grpSp>
          <p:nvGrpSpPr>
            <p:cNvPr id="132" name="组合 47"/>
            <p:cNvGrpSpPr>
              <a:grpSpLocks/>
            </p:cNvGrpSpPr>
            <p:nvPr/>
          </p:nvGrpSpPr>
          <p:grpSpPr bwMode="auto">
            <a:xfrm>
              <a:off x="1813611" y="1585850"/>
              <a:ext cx="5900511" cy="3601397"/>
              <a:chOff x="4615051" y="4955960"/>
              <a:chExt cx="3448703" cy="2091856"/>
            </a:xfrm>
          </p:grpSpPr>
          <p:sp>
            <p:nvSpPr>
              <p:cNvPr id="133" name="tower"/>
              <p:cNvSpPr>
                <a:spLocks noEditPoints="1" noChangeArrowheads="1"/>
              </p:cNvSpPr>
              <p:nvPr/>
            </p:nvSpPr>
            <p:spPr bwMode="auto">
              <a:xfrm>
                <a:off x="7783273" y="5714871"/>
                <a:ext cx="280481" cy="649153"/>
              </a:xfrm>
              <a:custGeom>
                <a:avLst/>
                <a:gdLst>
                  <a:gd name="T0" fmla="*/ 0 w 21600"/>
                  <a:gd name="T1" fmla="*/ 2147483647 h 21600"/>
                  <a:gd name="T2" fmla="*/ 2147483647 w 21600"/>
                  <a:gd name="T3" fmla="*/ 0 h 21600"/>
                  <a:gd name="T4" fmla="*/ 2147483647 w 21600"/>
                  <a:gd name="T5" fmla="*/ 0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w 21600"/>
                  <a:gd name="T17" fmla="*/ 2147483647 h 21600"/>
                  <a:gd name="T18" fmla="*/ 0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pPr eaLnBrk="1" fontAlgn="auto" hangingPunct="1">
                  <a:spcBef>
                    <a:spcPct val="50000"/>
                  </a:spcBef>
                  <a:spcAft>
                    <a:spcPts val="0"/>
                  </a:spcAft>
                  <a:buFont typeface="Wingdings" pitchFamily="2" charset="2"/>
                  <a:buNone/>
                  <a:defRPr/>
                </a:pPr>
                <a:endParaRPr lang="zh-CN" altLang="en-US" b="1" kern="0">
                  <a:solidFill>
                    <a:srgbClr val="0C0500"/>
                  </a:solidFill>
                  <a:latin typeface="Arial" panose="020B0604020202020204" pitchFamily="34" charset="0"/>
                  <a:ea typeface="宋体" panose="02010600030101010101" pitchFamily="2" charset="-122"/>
                </a:endParaRPr>
              </a:p>
            </p:txBody>
          </p:sp>
          <p:sp>
            <p:nvSpPr>
              <p:cNvPr id="134" name="modem"/>
              <p:cNvSpPr>
                <a:spLocks noEditPoints="1" noChangeArrowheads="1"/>
              </p:cNvSpPr>
              <p:nvPr/>
            </p:nvSpPr>
            <p:spPr bwMode="auto">
              <a:xfrm>
                <a:off x="5862561" y="5827568"/>
                <a:ext cx="450489" cy="388925"/>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0 w 21600"/>
                  <a:gd name="T11" fmla="*/ 2147483647 h 21600"/>
                  <a:gd name="T12" fmla="*/ 2147483647 w 21600"/>
                  <a:gd name="T13" fmla="*/ 0 h 21600"/>
                  <a:gd name="T14" fmla="*/ 2147483647 w 21600"/>
                  <a:gd name="T15" fmla="*/ 2147483647 h 21600"/>
                  <a:gd name="T16" fmla="*/ 0 w 21600"/>
                  <a:gd name="T17" fmla="*/ 2147483647 h 21600"/>
                  <a:gd name="T18" fmla="*/ 2147483647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pPr eaLnBrk="1" fontAlgn="auto" hangingPunct="1">
                  <a:spcBef>
                    <a:spcPct val="50000"/>
                  </a:spcBef>
                  <a:spcAft>
                    <a:spcPts val="0"/>
                  </a:spcAft>
                  <a:buFont typeface="Wingdings" pitchFamily="2" charset="2"/>
                  <a:buNone/>
                  <a:defRPr/>
                </a:pPr>
                <a:endParaRPr lang="zh-CN" altLang="en-US" b="1" kern="0">
                  <a:solidFill>
                    <a:srgbClr val="0C0500"/>
                  </a:solidFill>
                  <a:latin typeface="Arial" panose="020B0604020202020204" pitchFamily="34" charset="0"/>
                  <a:ea typeface="宋体" panose="02010600030101010101" pitchFamily="2" charset="-122"/>
                </a:endParaRPr>
              </a:p>
            </p:txBody>
          </p:sp>
          <p:graphicFrame>
            <p:nvGraphicFramePr>
              <p:cNvPr id="135" name="Object 5"/>
              <p:cNvGraphicFramePr>
                <a:graphicFrameLocks noChangeAspect="1"/>
              </p:cNvGraphicFramePr>
              <p:nvPr/>
            </p:nvGraphicFramePr>
            <p:xfrm>
              <a:off x="4753663" y="5175459"/>
              <a:ext cx="322469" cy="419678"/>
            </p:xfrm>
            <a:graphic>
              <a:graphicData uri="http://schemas.openxmlformats.org/presentationml/2006/ole">
                <mc:AlternateContent xmlns:mc="http://schemas.openxmlformats.org/markup-compatibility/2006">
                  <mc:Choice xmlns:v="urn:schemas-microsoft-com:vml" Requires="v">
                    <p:oleObj spid="_x0000_s1203" name="Visio" r:id="rId7" imgW="829201" imgH="767644" progId="Visio.Drawing.11">
                      <p:embed/>
                    </p:oleObj>
                  </mc:Choice>
                  <mc:Fallback>
                    <p:oleObj name="Visio" r:id="rId7" imgW="829201" imgH="767644" progId="Visio.Drawing.11">
                      <p:embed/>
                      <p:pic>
                        <p:nvPicPr>
                          <p:cNvPr id="0" name="Picture 2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3663" y="5175459"/>
                            <a:ext cx="322469" cy="419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 name="Object 4"/>
              <p:cNvGraphicFramePr>
                <a:graphicFrameLocks noChangeAspect="1"/>
              </p:cNvGraphicFramePr>
              <p:nvPr/>
            </p:nvGraphicFramePr>
            <p:xfrm>
              <a:off x="4615051" y="5968612"/>
              <a:ext cx="308270" cy="381919"/>
            </p:xfrm>
            <a:graphic>
              <a:graphicData uri="http://schemas.openxmlformats.org/presentationml/2006/ole">
                <mc:AlternateContent xmlns:mc="http://schemas.openxmlformats.org/markup-compatibility/2006">
                  <mc:Choice xmlns:v="urn:schemas-microsoft-com:vml" Requires="v">
                    <p:oleObj spid="_x0000_s1204" name="Visio" r:id="rId8" imgW="829201" imgH="767644" progId="Visio.Drawing.11">
                      <p:embed/>
                    </p:oleObj>
                  </mc:Choice>
                  <mc:Fallback>
                    <p:oleObj name="Visio" r:id="rId8" imgW="829201" imgH="767644" progId="Visio.Drawing.11">
                      <p:embed/>
                      <p:pic>
                        <p:nvPicPr>
                          <p:cNvPr id="0" name="Picture 2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5051" y="5968612"/>
                            <a:ext cx="308270" cy="381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 name="Object 13"/>
              <p:cNvGraphicFramePr>
                <a:graphicFrameLocks noChangeAspect="1"/>
              </p:cNvGraphicFramePr>
              <p:nvPr/>
            </p:nvGraphicFramePr>
            <p:xfrm>
              <a:off x="4672890" y="6649158"/>
              <a:ext cx="323345" cy="398658"/>
            </p:xfrm>
            <a:graphic>
              <a:graphicData uri="http://schemas.openxmlformats.org/presentationml/2006/ole">
                <mc:AlternateContent xmlns:mc="http://schemas.openxmlformats.org/markup-compatibility/2006">
                  <mc:Choice xmlns:v="urn:schemas-microsoft-com:vml" Requires="v">
                    <p:oleObj spid="_x0000_s1205" name="Visio" r:id="rId9" imgW="829201" imgH="767644" progId="Visio.Drawing.11">
                      <p:embed/>
                    </p:oleObj>
                  </mc:Choice>
                  <mc:Fallback>
                    <p:oleObj name="Visio" r:id="rId9" imgW="829201" imgH="767644" progId="Visio.Drawing.11">
                      <p:embed/>
                      <p:pic>
                        <p:nvPicPr>
                          <p:cNvPr id="0" name="Picture 2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2890" y="6649158"/>
                            <a:ext cx="323345" cy="398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8" name="TextBox 33"/>
              <p:cNvSpPr txBox="1">
                <a:spLocks noChangeArrowheads="1"/>
              </p:cNvSpPr>
              <p:nvPr/>
            </p:nvSpPr>
            <p:spPr bwMode="auto">
              <a:xfrm>
                <a:off x="5035598" y="4955960"/>
                <a:ext cx="1000227" cy="375515"/>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US" altLang="zh-CN" sz="1200" b="1" kern="0" dirty="0">
                    <a:solidFill>
                      <a:srgbClr val="0C0500"/>
                    </a:solidFill>
                    <a:latin typeface="Arial" panose="020B0604020202020204" pitchFamily="34" charset="0"/>
                    <a:ea typeface="宋体" panose="02010600030101010101" pitchFamily="2" charset="-122"/>
                  </a:rPr>
                  <a:t>PPPOE</a:t>
                </a:r>
                <a:r>
                  <a:rPr lang="zh-CN" altLang="en-US" sz="1200" b="1" kern="0" dirty="0">
                    <a:solidFill>
                      <a:srgbClr val="0C0500"/>
                    </a:solidFill>
                    <a:latin typeface="Arial" panose="020B0604020202020204" pitchFamily="34" charset="0"/>
                    <a:ea typeface="宋体" panose="02010600030101010101" pitchFamily="2" charset="-122"/>
                  </a:rPr>
                  <a:t>会话</a:t>
                </a:r>
                <a:r>
                  <a:rPr lang="en-US" altLang="zh-CN" sz="1200" b="1" kern="0" dirty="0">
                    <a:solidFill>
                      <a:srgbClr val="0C0500"/>
                    </a:solidFill>
                    <a:latin typeface="Arial" panose="020B0604020202020204" pitchFamily="34" charset="0"/>
                    <a:ea typeface="宋体" panose="02010600030101010101" pitchFamily="2" charset="-122"/>
                  </a:rPr>
                  <a:t/>
                </a:r>
                <a:br>
                  <a:rPr lang="en-US" altLang="zh-CN" sz="1200" b="1" kern="0" dirty="0">
                    <a:solidFill>
                      <a:srgbClr val="0C0500"/>
                    </a:solidFill>
                    <a:latin typeface="Arial" panose="020B0604020202020204" pitchFamily="34" charset="0"/>
                    <a:ea typeface="宋体" panose="02010600030101010101" pitchFamily="2" charset="-122"/>
                  </a:rPr>
                </a:br>
                <a:r>
                  <a:rPr lang="en-US" altLang="zh-CN" sz="1200" b="1" kern="0" dirty="0">
                    <a:solidFill>
                      <a:srgbClr val="0C0500"/>
                    </a:solidFill>
                    <a:latin typeface="Arial" panose="020B0604020202020204" pitchFamily="34" charset="0"/>
                    <a:ea typeface="宋体" panose="02010600030101010101" pitchFamily="2" charset="-122"/>
                  </a:rPr>
                  <a:t>0x1234</a:t>
                </a:r>
                <a:endParaRPr lang="zh-CN" altLang="en-US" sz="1200" b="1" kern="0" dirty="0">
                  <a:solidFill>
                    <a:srgbClr val="0C0500"/>
                  </a:solidFill>
                  <a:latin typeface="Arial" panose="020B0604020202020204" pitchFamily="34" charset="0"/>
                  <a:ea typeface="宋体" panose="02010600030101010101" pitchFamily="2" charset="-122"/>
                </a:endParaRPr>
              </a:p>
            </p:txBody>
          </p:sp>
          <p:sp>
            <p:nvSpPr>
              <p:cNvPr id="139" name="TextBox 34"/>
              <p:cNvSpPr txBox="1">
                <a:spLocks noChangeArrowheads="1"/>
              </p:cNvSpPr>
              <p:nvPr/>
            </p:nvSpPr>
            <p:spPr bwMode="auto">
              <a:xfrm>
                <a:off x="4991989" y="5719453"/>
                <a:ext cx="542795" cy="375515"/>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US" altLang="zh-CN" sz="1200" b="1" kern="0" dirty="0">
                    <a:solidFill>
                      <a:srgbClr val="0C0500"/>
                    </a:solidFill>
                    <a:latin typeface="Arial" panose="020B0604020202020204" pitchFamily="34" charset="0"/>
                    <a:ea typeface="宋体" panose="02010600030101010101" pitchFamily="2" charset="-122"/>
                  </a:rPr>
                  <a:t>PPPOE</a:t>
                </a:r>
                <a:r>
                  <a:rPr lang="zh-CN" altLang="en-US" sz="1200" b="1" kern="0" dirty="0">
                    <a:solidFill>
                      <a:srgbClr val="0C0500"/>
                    </a:solidFill>
                    <a:latin typeface="Arial" panose="020B0604020202020204" pitchFamily="34" charset="0"/>
                    <a:ea typeface="宋体" panose="02010600030101010101" pitchFamily="2" charset="-122"/>
                  </a:rPr>
                  <a:t>会话</a:t>
                </a:r>
                <a:endParaRPr lang="en-US" altLang="zh-CN" sz="1200" b="1" kern="0" dirty="0">
                  <a:solidFill>
                    <a:srgbClr val="0C0500"/>
                  </a:solidFill>
                  <a:latin typeface="Arial" panose="020B0604020202020204" pitchFamily="34" charset="0"/>
                  <a:ea typeface="宋体" panose="02010600030101010101" pitchFamily="2" charset="-122"/>
                </a:endParaRPr>
              </a:p>
              <a:p>
                <a:pPr eaLnBrk="1" fontAlgn="auto" hangingPunct="1">
                  <a:spcBef>
                    <a:spcPts val="0"/>
                  </a:spcBef>
                  <a:spcAft>
                    <a:spcPts val="0"/>
                  </a:spcAft>
                  <a:defRPr/>
                </a:pPr>
                <a:r>
                  <a:rPr lang="en-US" altLang="zh-CN" sz="1200" b="1" kern="0" dirty="0">
                    <a:solidFill>
                      <a:srgbClr val="0C0500"/>
                    </a:solidFill>
                    <a:latin typeface="Arial" panose="020B0604020202020204" pitchFamily="34" charset="0"/>
                    <a:ea typeface="宋体" panose="02010600030101010101" pitchFamily="2" charset="-122"/>
                  </a:rPr>
                  <a:t>0x3456</a:t>
                </a:r>
                <a:endParaRPr lang="zh-CN" altLang="en-US" sz="1200" b="1" kern="0" dirty="0">
                  <a:solidFill>
                    <a:srgbClr val="0C0500"/>
                  </a:solidFill>
                  <a:latin typeface="Arial" panose="020B0604020202020204" pitchFamily="34" charset="0"/>
                  <a:ea typeface="宋体" panose="02010600030101010101" pitchFamily="2" charset="-122"/>
                </a:endParaRPr>
              </a:p>
            </p:txBody>
          </p:sp>
          <p:sp>
            <p:nvSpPr>
              <p:cNvPr id="140" name="TextBox 35"/>
              <p:cNvSpPr txBox="1">
                <a:spLocks noChangeArrowheads="1"/>
              </p:cNvSpPr>
              <p:nvPr/>
            </p:nvSpPr>
            <p:spPr bwMode="auto">
              <a:xfrm>
                <a:off x="4908482" y="6408256"/>
                <a:ext cx="630013" cy="375515"/>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US" altLang="zh-CN" sz="1200" b="1" kern="0" dirty="0">
                    <a:solidFill>
                      <a:srgbClr val="0C0500"/>
                    </a:solidFill>
                    <a:latin typeface="Arial" panose="020B0604020202020204" pitchFamily="34" charset="0"/>
                    <a:ea typeface="宋体" panose="02010600030101010101" pitchFamily="2" charset="-122"/>
                  </a:rPr>
                  <a:t>PPPOE</a:t>
                </a:r>
                <a:r>
                  <a:rPr lang="zh-CN" altLang="en-US" sz="1200" b="1" kern="0" dirty="0">
                    <a:solidFill>
                      <a:srgbClr val="0C0500"/>
                    </a:solidFill>
                    <a:latin typeface="Arial" panose="020B0604020202020204" pitchFamily="34" charset="0"/>
                    <a:ea typeface="宋体" panose="02010600030101010101" pitchFamily="2" charset="-122"/>
                  </a:rPr>
                  <a:t>会话</a:t>
                </a:r>
                <a:endParaRPr lang="en-US" altLang="zh-CN" sz="1200" b="1" kern="0" dirty="0">
                  <a:solidFill>
                    <a:srgbClr val="0C0500"/>
                  </a:solidFill>
                  <a:latin typeface="Arial" panose="020B0604020202020204" pitchFamily="34" charset="0"/>
                  <a:ea typeface="宋体" panose="02010600030101010101" pitchFamily="2" charset="-122"/>
                </a:endParaRPr>
              </a:p>
              <a:p>
                <a:pPr eaLnBrk="1" fontAlgn="auto" hangingPunct="1">
                  <a:spcBef>
                    <a:spcPts val="0"/>
                  </a:spcBef>
                  <a:spcAft>
                    <a:spcPts val="0"/>
                  </a:spcAft>
                  <a:defRPr/>
                </a:pPr>
                <a:r>
                  <a:rPr lang="en-US" altLang="zh-CN" sz="1200" b="1" kern="0" dirty="0">
                    <a:solidFill>
                      <a:srgbClr val="0C0500"/>
                    </a:solidFill>
                    <a:latin typeface="Arial" panose="020B0604020202020204" pitchFamily="34" charset="0"/>
                    <a:ea typeface="宋体" panose="02010600030101010101" pitchFamily="2" charset="-122"/>
                  </a:rPr>
                  <a:t>ox5678</a:t>
                </a:r>
                <a:endParaRPr lang="zh-CN" altLang="en-US" sz="1200" b="1" kern="0" dirty="0">
                  <a:solidFill>
                    <a:srgbClr val="0C0500"/>
                  </a:solidFill>
                  <a:latin typeface="Arial" panose="020B0604020202020204" pitchFamily="34" charset="0"/>
                  <a:ea typeface="宋体" panose="02010600030101010101" pitchFamily="2" charset="-122"/>
                </a:endParaRPr>
              </a:p>
            </p:txBody>
          </p:sp>
        </p:grpSp>
        <p:cxnSp>
          <p:nvCxnSpPr>
            <p:cNvPr id="141" name="直接连接符 140"/>
            <p:cNvCxnSpPr/>
            <p:nvPr/>
          </p:nvCxnSpPr>
          <p:spPr>
            <a:xfrm rot="5400000">
              <a:off x="1614488" y="3678226"/>
              <a:ext cx="3500437" cy="1587"/>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rot="10800000">
              <a:off x="3435350" y="3571863"/>
              <a:ext cx="7143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rot="10800000">
              <a:off x="2578100" y="2357426"/>
              <a:ext cx="7143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rot="10800000">
              <a:off x="2435225" y="3571863"/>
              <a:ext cx="8572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rot="10800000">
              <a:off x="2292350" y="4929176"/>
              <a:ext cx="1000125" cy="1587"/>
            </a:xfrm>
            <a:prstGeom prst="line">
              <a:avLst/>
            </a:prstGeom>
          </p:spPr>
          <p:style>
            <a:lnRef idx="1">
              <a:schemeClr val="accent1"/>
            </a:lnRef>
            <a:fillRef idx="0">
              <a:schemeClr val="accent1"/>
            </a:fillRef>
            <a:effectRef idx="0">
              <a:schemeClr val="accent1"/>
            </a:effectRef>
            <a:fontRef idx="minor">
              <a:schemeClr val="tx1"/>
            </a:fontRef>
          </p:style>
        </p:cxnSp>
        <p:sp>
          <p:nvSpPr>
            <p:cNvPr id="146" name="任意多边形 145"/>
            <p:cNvSpPr/>
            <p:nvPr/>
          </p:nvSpPr>
          <p:spPr>
            <a:xfrm>
              <a:off x="2546350" y="2209788"/>
              <a:ext cx="4675188" cy="1339850"/>
            </a:xfrm>
            <a:custGeom>
              <a:avLst/>
              <a:gdLst>
                <a:gd name="connsiteX0" fmla="*/ 4674870 w 4674870"/>
                <a:gd name="connsiteY0" fmla="*/ 1116330 h 1339215"/>
                <a:gd name="connsiteX1" fmla="*/ 1257300 w 4674870"/>
                <a:gd name="connsiteY1" fmla="*/ 1184910 h 1339215"/>
                <a:gd name="connsiteX2" fmla="*/ 720090 w 4674870"/>
                <a:gd name="connsiteY2" fmla="*/ 190500 h 1339215"/>
                <a:gd name="connsiteX3" fmla="*/ 0 w 4674870"/>
                <a:gd name="connsiteY3" fmla="*/ 41910 h 1339215"/>
              </a:gdLst>
              <a:ahLst/>
              <a:cxnLst>
                <a:cxn ang="0">
                  <a:pos x="connsiteX0" y="connsiteY0"/>
                </a:cxn>
                <a:cxn ang="0">
                  <a:pos x="connsiteX1" y="connsiteY1"/>
                </a:cxn>
                <a:cxn ang="0">
                  <a:pos x="connsiteX2" y="connsiteY2"/>
                </a:cxn>
                <a:cxn ang="0">
                  <a:pos x="connsiteX3" y="connsiteY3"/>
                </a:cxn>
              </a:cxnLst>
              <a:rect l="l" t="t" r="r" b="b"/>
              <a:pathLst>
                <a:path w="4674870" h="1339215">
                  <a:moveTo>
                    <a:pt x="4674870" y="1116330"/>
                  </a:moveTo>
                  <a:cubicBezTo>
                    <a:pt x="3295650" y="1227772"/>
                    <a:pt x="1916430" y="1339215"/>
                    <a:pt x="1257300" y="1184910"/>
                  </a:cubicBezTo>
                  <a:cubicBezTo>
                    <a:pt x="598170" y="1030605"/>
                    <a:pt x="929640" y="381000"/>
                    <a:pt x="720090" y="190500"/>
                  </a:cubicBezTo>
                  <a:cubicBezTo>
                    <a:pt x="510540" y="0"/>
                    <a:pt x="255270" y="20955"/>
                    <a:pt x="0" y="41910"/>
                  </a:cubicBez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b="1"/>
            </a:p>
          </p:txBody>
        </p:sp>
        <p:cxnSp>
          <p:nvCxnSpPr>
            <p:cNvPr id="147" name="直接连接符 146"/>
            <p:cNvCxnSpPr/>
            <p:nvPr/>
          </p:nvCxnSpPr>
          <p:spPr>
            <a:xfrm rot="10800000">
              <a:off x="2292350" y="3570276"/>
              <a:ext cx="4929188" cy="1587"/>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148" name="任意多边形 147"/>
            <p:cNvSpPr/>
            <p:nvPr/>
          </p:nvSpPr>
          <p:spPr>
            <a:xfrm>
              <a:off x="2352675" y="3582976"/>
              <a:ext cx="4891088" cy="1249362"/>
            </a:xfrm>
            <a:custGeom>
              <a:avLst/>
              <a:gdLst>
                <a:gd name="connsiteX0" fmla="*/ 4892040 w 4892040"/>
                <a:gd name="connsiteY0" fmla="*/ 142875 h 1249680"/>
                <a:gd name="connsiteX1" fmla="*/ 1485900 w 4892040"/>
                <a:gd name="connsiteY1" fmla="*/ 154305 h 1249680"/>
                <a:gd name="connsiteX2" fmla="*/ 857250 w 4892040"/>
                <a:gd name="connsiteY2" fmla="*/ 1068705 h 1249680"/>
                <a:gd name="connsiteX3" fmla="*/ 0 w 4892040"/>
                <a:gd name="connsiteY3" fmla="*/ 1240155 h 1249680"/>
              </a:gdLst>
              <a:ahLst/>
              <a:cxnLst>
                <a:cxn ang="0">
                  <a:pos x="connsiteX0" y="connsiteY0"/>
                </a:cxn>
                <a:cxn ang="0">
                  <a:pos x="connsiteX1" y="connsiteY1"/>
                </a:cxn>
                <a:cxn ang="0">
                  <a:pos x="connsiteX2" y="connsiteY2"/>
                </a:cxn>
                <a:cxn ang="0">
                  <a:pos x="connsiteX3" y="connsiteY3"/>
                </a:cxn>
              </a:cxnLst>
              <a:rect l="l" t="t" r="r" b="b"/>
              <a:pathLst>
                <a:path w="4892040" h="1249680">
                  <a:moveTo>
                    <a:pt x="4892040" y="142875"/>
                  </a:moveTo>
                  <a:cubicBezTo>
                    <a:pt x="3525202" y="71437"/>
                    <a:pt x="2158365" y="0"/>
                    <a:pt x="1485900" y="154305"/>
                  </a:cubicBezTo>
                  <a:cubicBezTo>
                    <a:pt x="813435" y="308610"/>
                    <a:pt x="1104900" y="887730"/>
                    <a:pt x="857250" y="1068705"/>
                  </a:cubicBezTo>
                  <a:cubicBezTo>
                    <a:pt x="609600" y="1249680"/>
                    <a:pt x="304800" y="1244917"/>
                    <a:pt x="0" y="1240155"/>
                  </a:cubicBezTo>
                </a:path>
              </a:pathLst>
            </a:custGeom>
            <a:ln w="76200">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b="1"/>
            </a:p>
          </p:txBody>
        </p:sp>
        <p:sp>
          <p:nvSpPr>
            <p:cNvPr id="149" name="TextBox 80"/>
            <p:cNvSpPr txBox="1">
              <a:spLocks noChangeArrowheads="1"/>
            </p:cNvSpPr>
            <p:nvPr/>
          </p:nvSpPr>
          <p:spPr bwMode="auto">
            <a:xfrm>
              <a:off x="6616031" y="4000507"/>
              <a:ext cx="1571653" cy="369332"/>
            </a:xfrm>
            <a:prstGeom prst="rect">
              <a:avLst/>
            </a:prstGeom>
            <a:noFill/>
            <a:ln w="9525">
              <a:noFill/>
              <a:miter lim="800000"/>
              <a:headEnd/>
              <a:tailEnd/>
            </a:ln>
          </p:spPr>
          <p:txBody>
            <a:bodyPr wrap="square">
              <a:spAutoFit/>
            </a:bodyPr>
            <a:lstStyle/>
            <a:p>
              <a:pPr algn="ctr"/>
              <a:r>
                <a:rPr lang="zh-CN" altLang="en-US" b="1" dirty="0"/>
                <a:t>接入服务器</a:t>
              </a:r>
            </a:p>
          </p:txBody>
        </p:sp>
        <p:sp>
          <p:nvSpPr>
            <p:cNvPr id="150" name="TextBox 81"/>
            <p:cNvSpPr txBox="1">
              <a:spLocks noChangeArrowheads="1"/>
            </p:cNvSpPr>
            <p:nvPr/>
          </p:nvSpPr>
          <p:spPr bwMode="auto">
            <a:xfrm>
              <a:off x="3829442" y="3886743"/>
              <a:ext cx="1285875" cy="369887"/>
            </a:xfrm>
            <a:prstGeom prst="rect">
              <a:avLst/>
            </a:prstGeom>
            <a:noFill/>
            <a:ln w="9525">
              <a:noFill/>
              <a:miter lim="800000"/>
              <a:headEnd/>
              <a:tailEnd/>
            </a:ln>
          </p:spPr>
          <p:txBody>
            <a:bodyPr>
              <a:spAutoFit/>
            </a:bodyPr>
            <a:lstStyle/>
            <a:p>
              <a:pPr algn="ctr"/>
              <a:r>
                <a:rPr lang="en-US" altLang="zh-CN" b="1" dirty="0"/>
                <a:t>MODEM</a:t>
              </a:r>
              <a:endParaRPr lang="zh-CN" altLang="en-US" b="1" dirty="0"/>
            </a:p>
          </p:txBody>
        </p:sp>
        <p:sp>
          <p:nvSpPr>
            <p:cNvPr id="151" name="TextBox 82"/>
            <p:cNvSpPr txBox="1">
              <a:spLocks noChangeArrowheads="1"/>
            </p:cNvSpPr>
            <p:nvPr/>
          </p:nvSpPr>
          <p:spPr bwMode="auto">
            <a:xfrm>
              <a:off x="3058683" y="4486979"/>
              <a:ext cx="1660095" cy="905096"/>
            </a:xfrm>
            <a:prstGeom prst="rect">
              <a:avLst/>
            </a:prstGeom>
            <a:noFill/>
            <a:ln w="9525">
              <a:noFill/>
              <a:miter lim="800000"/>
              <a:headEnd/>
              <a:tailEnd/>
            </a:ln>
          </p:spPr>
          <p:txBody>
            <a:bodyPr wrap="square">
              <a:spAutoFit/>
            </a:bodyPr>
            <a:lstStyle/>
            <a:p>
              <a:pPr algn="ctr"/>
              <a:r>
                <a:rPr lang="zh-CN" altLang="en-US" b="1" dirty="0"/>
                <a:t>共享链路</a:t>
              </a:r>
              <a:endParaRPr lang="en-US" altLang="zh-CN" b="1" dirty="0"/>
            </a:p>
            <a:p>
              <a:pPr algn="ctr"/>
              <a:r>
                <a:rPr lang="zh-CN" altLang="en-US" b="1" dirty="0"/>
                <a:t>以太网</a:t>
              </a:r>
              <a:r>
                <a:rPr lang="en-US" altLang="zh-CN" b="1" dirty="0"/>
                <a:t>Ethernet</a:t>
              </a:r>
              <a:endParaRPr lang="zh-CN" altLang="en-US" b="1" dirty="0"/>
            </a:p>
          </p:txBody>
        </p:sp>
      </p:grpSp>
      <p:grpSp>
        <p:nvGrpSpPr>
          <p:cNvPr id="153" name="组合 8"/>
          <p:cNvGrpSpPr>
            <a:grpSpLocks/>
          </p:cNvGrpSpPr>
          <p:nvPr/>
        </p:nvGrpSpPr>
        <p:grpSpPr bwMode="auto">
          <a:xfrm>
            <a:off x="160339" y="3786198"/>
            <a:ext cx="1054075" cy="1071562"/>
            <a:chOff x="1714480" y="4643446"/>
            <a:chExt cx="2500330" cy="1714514"/>
          </a:xfrm>
        </p:grpSpPr>
        <p:sp>
          <p:nvSpPr>
            <p:cNvPr id="154" name="矩形 4"/>
            <p:cNvSpPr>
              <a:spLocks noChangeArrowheads="1"/>
            </p:cNvSpPr>
            <p:nvPr/>
          </p:nvSpPr>
          <p:spPr bwMode="auto">
            <a:xfrm>
              <a:off x="1714480" y="5928697"/>
              <a:ext cx="2500330" cy="429263"/>
            </a:xfrm>
            <a:prstGeom prst="rect">
              <a:avLst/>
            </a:prstGeom>
            <a:solidFill>
              <a:srgbClr val="EBF7FF"/>
            </a:solidFill>
            <a:ln w="9525" algn="ctr">
              <a:solidFill>
                <a:srgbClr val="007A77"/>
              </a:solidFill>
              <a:round/>
              <a:headEnd/>
              <a:tailEnd/>
            </a:ln>
          </p:spPr>
          <p:txBody>
            <a:bodyPr anchor="ctr"/>
            <a:lstStyle/>
            <a:p>
              <a:pPr eaLnBrk="1" fontAlgn="auto" hangingPunct="1">
                <a:spcBef>
                  <a:spcPts val="0"/>
                </a:spcBef>
                <a:spcAft>
                  <a:spcPts val="0"/>
                </a:spcAft>
                <a:defRPr/>
              </a:pPr>
              <a:r>
                <a:rPr lang="en-US" altLang="zh-CN" sz="1600" b="1" kern="0" dirty="0">
                  <a:solidFill>
                    <a:srgbClr val="0C0500"/>
                  </a:solidFill>
                  <a:latin typeface="Arial" panose="020B0604020202020204" pitchFamily="34" charset="0"/>
                  <a:ea typeface="宋体" panose="02010600030101010101" pitchFamily="2" charset="-122"/>
                </a:rPr>
                <a:t>Ethernet</a:t>
              </a:r>
              <a:endParaRPr lang="zh-CN" altLang="en-US" sz="1600" b="1" kern="0" dirty="0">
                <a:solidFill>
                  <a:srgbClr val="0C0500"/>
                </a:solidFill>
                <a:latin typeface="Arial" panose="020B0604020202020204" pitchFamily="34" charset="0"/>
                <a:ea typeface="宋体" panose="02010600030101010101" pitchFamily="2" charset="-122"/>
              </a:endParaRPr>
            </a:p>
          </p:txBody>
        </p:sp>
        <p:sp>
          <p:nvSpPr>
            <p:cNvPr id="155" name="矩形 5"/>
            <p:cNvSpPr>
              <a:spLocks noChangeArrowheads="1"/>
            </p:cNvSpPr>
            <p:nvPr/>
          </p:nvSpPr>
          <p:spPr bwMode="auto">
            <a:xfrm>
              <a:off x="1714480" y="5501973"/>
              <a:ext cx="2500330" cy="426724"/>
            </a:xfrm>
            <a:prstGeom prst="rect">
              <a:avLst/>
            </a:prstGeom>
            <a:solidFill>
              <a:srgbClr val="EBF7FF"/>
            </a:solidFill>
            <a:ln w="9525" algn="ctr">
              <a:solidFill>
                <a:srgbClr val="007A77"/>
              </a:solidFill>
              <a:round/>
              <a:headEnd/>
              <a:tailEnd/>
            </a:ln>
          </p:spPr>
          <p:txBody>
            <a:bodyPr anchor="ctr"/>
            <a:lstStyle/>
            <a:p>
              <a:pPr eaLnBrk="1" fontAlgn="auto" hangingPunct="1">
                <a:spcBef>
                  <a:spcPts val="0"/>
                </a:spcBef>
                <a:spcAft>
                  <a:spcPts val="0"/>
                </a:spcAft>
                <a:defRPr/>
              </a:pPr>
              <a:r>
                <a:rPr lang="en-US" altLang="zh-CN" sz="1600" b="1" kern="0">
                  <a:solidFill>
                    <a:srgbClr val="0C0500"/>
                  </a:solidFill>
                  <a:latin typeface="Arial" panose="020B0604020202020204" pitchFamily="34" charset="0"/>
                  <a:ea typeface="宋体" panose="02010600030101010101" pitchFamily="2" charset="-122"/>
                </a:rPr>
                <a:t>PPPOE</a:t>
              </a:r>
              <a:endParaRPr lang="zh-CN" altLang="en-US" sz="1600" b="1" kern="0">
                <a:solidFill>
                  <a:srgbClr val="0C0500"/>
                </a:solidFill>
                <a:latin typeface="Arial" panose="020B0604020202020204" pitchFamily="34" charset="0"/>
                <a:ea typeface="宋体" panose="02010600030101010101" pitchFamily="2" charset="-122"/>
              </a:endParaRPr>
            </a:p>
          </p:txBody>
        </p:sp>
        <p:sp>
          <p:nvSpPr>
            <p:cNvPr id="156" name="矩形 6"/>
            <p:cNvSpPr>
              <a:spLocks noChangeArrowheads="1"/>
            </p:cNvSpPr>
            <p:nvPr/>
          </p:nvSpPr>
          <p:spPr bwMode="auto">
            <a:xfrm>
              <a:off x="1714480" y="5072709"/>
              <a:ext cx="2500330" cy="429265"/>
            </a:xfrm>
            <a:prstGeom prst="rect">
              <a:avLst/>
            </a:prstGeom>
            <a:solidFill>
              <a:srgbClr val="EBF7FF"/>
            </a:solidFill>
            <a:ln w="9525" algn="ctr">
              <a:solidFill>
                <a:srgbClr val="007A77"/>
              </a:solidFill>
              <a:round/>
              <a:headEnd/>
              <a:tailEnd/>
            </a:ln>
          </p:spPr>
          <p:txBody>
            <a:bodyPr anchor="ctr"/>
            <a:lstStyle/>
            <a:p>
              <a:pPr eaLnBrk="1" fontAlgn="auto" hangingPunct="1">
                <a:spcBef>
                  <a:spcPts val="0"/>
                </a:spcBef>
                <a:spcAft>
                  <a:spcPts val="0"/>
                </a:spcAft>
                <a:defRPr/>
              </a:pPr>
              <a:r>
                <a:rPr lang="en-US" altLang="zh-CN" sz="1600" b="1" kern="0">
                  <a:solidFill>
                    <a:srgbClr val="0C0500"/>
                  </a:solidFill>
                  <a:latin typeface="Arial" panose="020B0604020202020204" pitchFamily="34" charset="0"/>
                  <a:ea typeface="宋体" panose="02010600030101010101" pitchFamily="2" charset="-122"/>
                </a:rPr>
                <a:t>PPP</a:t>
              </a:r>
              <a:endParaRPr lang="zh-CN" altLang="en-US" sz="1600" b="1" kern="0">
                <a:solidFill>
                  <a:srgbClr val="0C0500"/>
                </a:solidFill>
                <a:latin typeface="Arial" panose="020B0604020202020204" pitchFamily="34" charset="0"/>
                <a:ea typeface="宋体" panose="02010600030101010101" pitchFamily="2" charset="-122"/>
              </a:endParaRPr>
            </a:p>
          </p:txBody>
        </p:sp>
        <p:sp>
          <p:nvSpPr>
            <p:cNvPr id="157" name="矩形 7"/>
            <p:cNvSpPr>
              <a:spLocks noChangeArrowheads="1"/>
            </p:cNvSpPr>
            <p:nvPr/>
          </p:nvSpPr>
          <p:spPr bwMode="auto">
            <a:xfrm>
              <a:off x="1714480" y="4643446"/>
              <a:ext cx="2500330" cy="429263"/>
            </a:xfrm>
            <a:prstGeom prst="rect">
              <a:avLst/>
            </a:prstGeom>
            <a:solidFill>
              <a:srgbClr val="EBF7FF"/>
            </a:solidFill>
            <a:ln w="9525" algn="ctr">
              <a:solidFill>
                <a:srgbClr val="007A77"/>
              </a:solidFill>
              <a:round/>
              <a:headEnd/>
              <a:tailEnd/>
            </a:ln>
          </p:spPr>
          <p:txBody>
            <a:bodyPr anchor="ctr"/>
            <a:lstStyle/>
            <a:p>
              <a:pPr eaLnBrk="1" fontAlgn="auto" hangingPunct="1">
                <a:spcBef>
                  <a:spcPts val="0"/>
                </a:spcBef>
                <a:spcAft>
                  <a:spcPts val="0"/>
                </a:spcAft>
                <a:defRPr/>
              </a:pPr>
              <a:r>
                <a:rPr lang="en-US" altLang="zh-CN" sz="1600" b="1" kern="0">
                  <a:solidFill>
                    <a:srgbClr val="0C0500"/>
                  </a:solidFill>
                  <a:latin typeface="Arial" panose="020B0604020202020204" pitchFamily="34" charset="0"/>
                  <a:ea typeface="宋体" panose="02010600030101010101" pitchFamily="2" charset="-122"/>
                </a:rPr>
                <a:t>IP</a:t>
              </a:r>
              <a:endParaRPr lang="zh-CN" altLang="en-US" sz="1600" b="1" kern="0">
                <a:solidFill>
                  <a:srgbClr val="0C0500"/>
                </a:solidFill>
                <a:latin typeface="Arial" panose="020B0604020202020204" pitchFamily="34" charset="0"/>
                <a:ea typeface="宋体" panose="02010600030101010101" pitchFamily="2" charset="-122"/>
              </a:endParaRPr>
            </a:p>
          </p:txBody>
        </p:sp>
      </p:grpSp>
      <p:cxnSp>
        <p:nvCxnSpPr>
          <p:cNvPr id="159" name="直接连接符 158"/>
          <p:cNvCxnSpPr/>
          <p:nvPr/>
        </p:nvCxnSpPr>
        <p:spPr>
          <a:xfrm rot="5400000">
            <a:off x="1143770" y="6500834"/>
            <a:ext cx="42783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rot="5400000">
            <a:off x="7573190" y="6429396"/>
            <a:ext cx="570710"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a:xfrm>
            <a:off x="1357290" y="6572272"/>
            <a:ext cx="292895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a:xfrm rot="10800000">
            <a:off x="5072066" y="6572272"/>
            <a:ext cx="2786082"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 name="TextBox 79"/>
          <p:cNvSpPr txBox="1">
            <a:spLocks noChangeArrowheads="1"/>
          </p:cNvSpPr>
          <p:nvPr/>
        </p:nvSpPr>
        <p:spPr bwMode="auto">
          <a:xfrm>
            <a:off x="4071942" y="6416698"/>
            <a:ext cx="1214438" cy="369888"/>
          </a:xfrm>
          <a:prstGeom prst="rect">
            <a:avLst/>
          </a:prstGeom>
          <a:noFill/>
          <a:ln w="9525">
            <a:noFill/>
            <a:miter lim="800000"/>
            <a:headEnd/>
            <a:tailEnd/>
          </a:ln>
        </p:spPr>
        <p:txBody>
          <a:bodyPr>
            <a:spAutoFit/>
          </a:bodyPr>
          <a:lstStyle/>
          <a:p>
            <a:pPr algn="ctr"/>
            <a:r>
              <a:rPr lang="en-US" altLang="zh-CN" b="1" dirty="0"/>
              <a:t>PPPOE</a:t>
            </a:r>
            <a:endParaRPr lang="zh-CN" altLang="en-US" b="1" dirty="0"/>
          </a:p>
        </p:txBody>
      </p:sp>
      <p:sp>
        <p:nvSpPr>
          <p:cNvPr id="175" name="下箭头 174"/>
          <p:cNvSpPr/>
          <p:nvPr/>
        </p:nvSpPr>
        <p:spPr>
          <a:xfrm>
            <a:off x="4000496" y="3357562"/>
            <a:ext cx="928694" cy="35719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TextBox 175"/>
          <p:cNvSpPr txBox="1"/>
          <p:nvPr/>
        </p:nvSpPr>
        <p:spPr>
          <a:xfrm>
            <a:off x="4567879" y="4288572"/>
            <a:ext cx="2336536" cy="461665"/>
          </a:xfrm>
          <a:prstGeom prst="rect">
            <a:avLst/>
          </a:prstGeom>
          <a:noFill/>
        </p:spPr>
        <p:txBody>
          <a:bodyPr wrap="square" rtlCol="0">
            <a:spAutoFit/>
          </a:bodyPr>
          <a:lstStyle/>
          <a:p>
            <a:r>
              <a:rPr lang="zh-CN" altLang="en-US" sz="2400" b="1" dirty="0">
                <a:solidFill>
                  <a:srgbClr val="FF0000"/>
                </a:solidFill>
              </a:rPr>
              <a:t>逻辑点对点链路</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116632"/>
            <a:ext cx="7793037" cy="622399"/>
          </a:xfrm>
        </p:spPr>
        <p:txBody>
          <a:bodyPr/>
          <a:lstStyle/>
          <a:p>
            <a:r>
              <a:rPr lang="zh-CN" altLang="en-US" dirty="0"/>
              <a:t>数据链路层协议的位置</a:t>
            </a:r>
          </a:p>
        </p:txBody>
      </p:sp>
      <p:sp>
        <p:nvSpPr>
          <p:cNvPr id="4" name="灯片编号占位符 3"/>
          <p:cNvSpPr>
            <a:spLocks noGrp="1"/>
          </p:cNvSpPr>
          <p:nvPr>
            <p:ph type="sldNum" sz="quarter" idx="12"/>
          </p:nvPr>
        </p:nvSpPr>
        <p:spPr/>
        <p:txBody>
          <a:bodyPr/>
          <a:lstStyle/>
          <a:p>
            <a:fld id="{479A9E16-47EA-4AC3-9543-56A68D39B27D}" type="slidenum">
              <a:rPr lang="en-US" altLang="zh-CN" smtClean="0"/>
              <a:pPr/>
              <a:t>6</a:t>
            </a:fld>
            <a:endParaRPr lang="en-US" altLang="zh-CN"/>
          </a:p>
        </p:txBody>
      </p:sp>
      <p:pic>
        <p:nvPicPr>
          <p:cNvPr id="6" name="Picture 4" descr="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3954486"/>
            <a:ext cx="5616624" cy="29008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linkint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1680" y="739031"/>
            <a:ext cx="7416824" cy="3698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下箭头 6"/>
          <p:cNvSpPr/>
          <p:nvPr/>
        </p:nvSpPr>
        <p:spPr>
          <a:xfrm rot="2772958">
            <a:off x="3305066" y="3719227"/>
            <a:ext cx="432048" cy="664237"/>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6300192" y="3933056"/>
            <a:ext cx="2736304" cy="2031325"/>
          </a:xfrm>
          <a:prstGeom prst="rect">
            <a:avLst/>
          </a:prstGeom>
          <a:noFill/>
        </p:spPr>
        <p:txBody>
          <a:bodyPr wrap="square" rtlCol="0">
            <a:spAutoFit/>
          </a:bodyPr>
          <a:lstStyle/>
          <a:p>
            <a:r>
              <a:rPr lang="en-US" altLang="zh-CN" dirty="0" err="1"/>
              <a:t>ph</a:t>
            </a:r>
            <a:r>
              <a:rPr lang="en-US" altLang="zh-CN" dirty="0"/>
              <a:t>: physical Layer</a:t>
            </a:r>
          </a:p>
          <a:p>
            <a:r>
              <a:rPr lang="en-US" altLang="zh-CN" dirty="0"/>
              <a:t>dl: data link layer</a:t>
            </a:r>
          </a:p>
          <a:p>
            <a:r>
              <a:rPr lang="en-US" altLang="zh-CN" dirty="0"/>
              <a:t>PDU: Protocol Data Unit (message at application layer, packet at network layer, frame at dl, and bit at </a:t>
            </a:r>
            <a:r>
              <a:rPr lang="en-US" altLang="zh-CN" dirty="0" err="1"/>
              <a:t>ph</a:t>
            </a:r>
            <a:r>
              <a:rPr lang="en-US" altLang="zh-CN" dirty="0"/>
              <a:t>)</a:t>
            </a:r>
          </a:p>
        </p:txBody>
      </p:sp>
      <p:sp>
        <p:nvSpPr>
          <p:cNvPr id="10" name="文本框 9"/>
          <p:cNvSpPr txBox="1"/>
          <p:nvPr/>
        </p:nvSpPr>
        <p:spPr>
          <a:xfrm>
            <a:off x="395536" y="2719957"/>
            <a:ext cx="1512168" cy="923330"/>
          </a:xfrm>
          <a:prstGeom prst="rect">
            <a:avLst/>
          </a:prstGeom>
          <a:noFill/>
        </p:spPr>
        <p:txBody>
          <a:bodyPr wrap="square" rtlCol="0">
            <a:spAutoFit/>
          </a:bodyPr>
          <a:lstStyle/>
          <a:p>
            <a:r>
              <a:rPr lang="zh-CN" altLang="en-US" b="1" dirty="0"/>
              <a:t>物理层提供不可靠的比特传输服务</a:t>
            </a:r>
          </a:p>
        </p:txBody>
      </p:sp>
      <p:sp>
        <p:nvSpPr>
          <p:cNvPr id="3" name="文本框 2"/>
          <p:cNvSpPr txBox="1"/>
          <p:nvPr/>
        </p:nvSpPr>
        <p:spPr>
          <a:xfrm>
            <a:off x="5292080" y="5092213"/>
            <a:ext cx="648072" cy="369332"/>
          </a:xfrm>
          <a:prstGeom prst="rect">
            <a:avLst/>
          </a:prstGeom>
          <a:noFill/>
        </p:spPr>
        <p:txBody>
          <a:bodyPr wrap="square" rtlCol="0">
            <a:spAutoFit/>
          </a:bodyPr>
          <a:lstStyle/>
          <a:p>
            <a:r>
              <a:rPr lang="zh-CN" altLang="en-US" dirty="0"/>
              <a:t>端口</a:t>
            </a:r>
          </a:p>
        </p:txBody>
      </p:sp>
      <p:sp>
        <p:nvSpPr>
          <p:cNvPr id="11" name="文本框 10"/>
          <p:cNvSpPr txBox="1"/>
          <p:nvPr/>
        </p:nvSpPr>
        <p:spPr>
          <a:xfrm>
            <a:off x="899592" y="6418038"/>
            <a:ext cx="792088" cy="369332"/>
          </a:xfrm>
          <a:prstGeom prst="rect">
            <a:avLst/>
          </a:prstGeom>
          <a:noFill/>
        </p:spPr>
        <p:txBody>
          <a:bodyPr wrap="square" rtlCol="0">
            <a:spAutoFit/>
          </a:bodyPr>
          <a:lstStyle/>
          <a:p>
            <a:r>
              <a:rPr lang="zh-CN" altLang="en-US" dirty="0"/>
              <a:t>端口</a:t>
            </a:r>
          </a:p>
        </p:txBody>
      </p:sp>
      <p:sp>
        <p:nvSpPr>
          <p:cNvPr id="8" name="文本框 7"/>
          <p:cNvSpPr txBox="1"/>
          <p:nvPr/>
        </p:nvSpPr>
        <p:spPr>
          <a:xfrm>
            <a:off x="2339752" y="5951021"/>
            <a:ext cx="1224136" cy="646331"/>
          </a:xfrm>
          <a:prstGeom prst="rect">
            <a:avLst/>
          </a:prstGeom>
          <a:noFill/>
        </p:spPr>
        <p:txBody>
          <a:bodyPr wrap="square" rtlCol="0">
            <a:spAutoFit/>
          </a:bodyPr>
          <a:lstStyle/>
          <a:p>
            <a:pPr algn="ctr"/>
            <a:r>
              <a:rPr lang="zh-CN" altLang="en-US" b="1" dirty="0"/>
              <a:t>数据链</a:t>
            </a:r>
            <a:r>
              <a:rPr lang="en-US" altLang="zh-CN" b="1" dirty="0"/>
              <a:t/>
            </a:r>
            <a:br>
              <a:rPr lang="en-US" altLang="zh-CN" b="1" dirty="0"/>
            </a:br>
            <a:r>
              <a:rPr lang="zh-CN" altLang="en-US" b="1" dirty="0"/>
              <a:t>路层协议</a:t>
            </a:r>
          </a:p>
        </p:txBody>
      </p:sp>
    </p:spTree>
    <p:extLst>
      <p:ext uri="{BB962C8B-B14F-4D97-AF65-F5344CB8AC3E}">
        <p14:creationId xmlns:p14="http://schemas.microsoft.com/office/powerpoint/2010/main" val="866604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E449D646-204D-4306-86C3-D11AE08AC030}" type="slidenum">
              <a:rPr lang="en-US" altLang="zh-CN"/>
              <a:pPr eaLnBrk="1" hangingPunct="1"/>
              <a:t>7</a:t>
            </a:fld>
            <a:endParaRPr lang="en-US" altLang="zh-CN"/>
          </a:p>
        </p:txBody>
      </p:sp>
      <p:sp>
        <p:nvSpPr>
          <p:cNvPr id="9219" name="Rectangle 1026"/>
          <p:cNvSpPr>
            <a:spLocks noGrp="1" noChangeArrowheads="1"/>
          </p:cNvSpPr>
          <p:nvPr>
            <p:ph type="title"/>
          </p:nvPr>
        </p:nvSpPr>
        <p:spPr/>
        <p:txBody>
          <a:bodyPr/>
          <a:lstStyle/>
          <a:p>
            <a:pPr eaLnBrk="1" hangingPunct="1"/>
            <a:r>
              <a:rPr lang="en-US" altLang="zh-CN"/>
              <a:t>3.1.1</a:t>
            </a:r>
            <a:r>
              <a:rPr lang="zh-CN" altLang="en-US"/>
              <a:t>为网络层提供服务</a:t>
            </a:r>
          </a:p>
        </p:txBody>
      </p:sp>
      <p:sp>
        <p:nvSpPr>
          <p:cNvPr id="9220" name="Rectangle 1027"/>
          <p:cNvSpPr>
            <a:spLocks noGrp="1" noChangeArrowheads="1"/>
          </p:cNvSpPr>
          <p:nvPr>
            <p:ph type="body" idx="1"/>
          </p:nvPr>
        </p:nvSpPr>
        <p:spPr>
          <a:xfrm>
            <a:off x="611188" y="1916112"/>
            <a:ext cx="8132762" cy="4465215"/>
          </a:xfrm>
        </p:spPr>
        <p:txBody>
          <a:bodyPr>
            <a:normAutofit fontScale="92500" lnSpcReduction="10000"/>
          </a:bodyPr>
          <a:lstStyle/>
          <a:p>
            <a:pPr eaLnBrk="1" hangingPunct="1">
              <a:lnSpc>
                <a:spcPct val="110000"/>
              </a:lnSpc>
            </a:pPr>
            <a:r>
              <a:rPr lang="zh-CN" altLang="en-US" sz="2800" b="1" dirty="0">
                <a:solidFill>
                  <a:schemeClr val="hlink"/>
                </a:solidFill>
              </a:rPr>
              <a:t>无确认、无连接的服务</a:t>
            </a:r>
          </a:p>
          <a:p>
            <a:pPr lvl="1" eaLnBrk="1" hangingPunct="1">
              <a:lnSpc>
                <a:spcPct val="110000"/>
              </a:lnSpc>
            </a:pPr>
            <a:r>
              <a:rPr lang="zh-CN" altLang="en-US" sz="2400" b="1" dirty="0"/>
              <a:t>发送方不需要建立连接就向接收方发送</a:t>
            </a:r>
            <a:r>
              <a:rPr lang="zh-CN" altLang="en-US" sz="2400" b="1" dirty="0">
                <a:solidFill>
                  <a:srgbClr val="FF0000"/>
                </a:solidFill>
              </a:rPr>
              <a:t>独立</a:t>
            </a:r>
            <a:r>
              <a:rPr lang="zh-CN" altLang="en-US" sz="2400" b="1" dirty="0"/>
              <a:t>的数据帧，而接收方也不需要对收到的帧进行确认</a:t>
            </a:r>
          </a:p>
          <a:p>
            <a:pPr eaLnBrk="1" hangingPunct="1">
              <a:lnSpc>
                <a:spcPct val="110000"/>
              </a:lnSpc>
            </a:pPr>
            <a:r>
              <a:rPr lang="zh-CN" altLang="en-US" sz="2800" b="1" dirty="0">
                <a:solidFill>
                  <a:schemeClr val="hlink"/>
                </a:solidFill>
              </a:rPr>
              <a:t>有确认、无连接的服务</a:t>
            </a:r>
          </a:p>
          <a:p>
            <a:pPr lvl="1" eaLnBrk="1" hangingPunct="1">
              <a:lnSpc>
                <a:spcPct val="110000"/>
              </a:lnSpc>
            </a:pPr>
            <a:r>
              <a:rPr lang="zh-CN" altLang="en-US" sz="2400" b="1" dirty="0"/>
              <a:t>发送方不需要建立连接就向接收方发送</a:t>
            </a:r>
            <a:r>
              <a:rPr lang="zh-CN" altLang="en-US" sz="2400" b="1" dirty="0">
                <a:solidFill>
                  <a:srgbClr val="FF0000"/>
                </a:solidFill>
              </a:rPr>
              <a:t>独立</a:t>
            </a:r>
            <a:r>
              <a:rPr lang="zh-CN" altLang="en-US" sz="2400" b="1" dirty="0"/>
              <a:t>的数据帧，但接收方需要对收到的帧</a:t>
            </a:r>
            <a:r>
              <a:rPr lang="zh-CN" altLang="en-US" sz="2400" b="1" dirty="0">
                <a:solidFill>
                  <a:srgbClr val="FF0000"/>
                </a:solidFill>
              </a:rPr>
              <a:t>进行确认</a:t>
            </a:r>
          </a:p>
          <a:p>
            <a:pPr eaLnBrk="1" hangingPunct="1">
              <a:lnSpc>
                <a:spcPct val="110000"/>
              </a:lnSpc>
            </a:pPr>
            <a:r>
              <a:rPr lang="zh-CN" altLang="en-US" sz="2800" b="1" dirty="0">
                <a:solidFill>
                  <a:schemeClr val="hlink"/>
                </a:solidFill>
              </a:rPr>
              <a:t>面向连接的服务</a:t>
            </a:r>
          </a:p>
          <a:p>
            <a:pPr lvl="1" eaLnBrk="1" hangingPunct="1">
              <a:lnSpc>
                <a:spcPct val="110000"/>
              </a:lnSpc>
            </a:pPr>
            <a:r>
              <a:rPr lang="zh-CN" altLang="en-US" sz="2400" b="1" dirty="0"/>
              <a:t>发送方与接收方在通信前要先建立连接，然后在此连接上互相传输数据帧，每一个帧都被编号，保证数据链路层保证传送的帧被对方收到，且</a:t>
            </a:r>
            <a:r>
              <a:rPr lang="zh-CN" altLang="en-US" sz="2400" b="1" dirty="0">
                <a:solidFill>
                  <a:srgbClr val="FF0000"/>
                </a:solidFill>
              </a:rPr>
              <a:t>只收到一次</a:t>
            </a:r>
            <a:r>
              <a:rPr lang="zh-CN" altLang="en-US" sz="2400" b="1" dirty="0"/>
              <a:t>，并且</a:t>
            </a:r>
            <a:r>
              <a:rPr lang="zh-CN" altLang="en-US" sz="2400" b="1" dirty="0">
                <a:solidFill>
                  <a:srgbClr val="FF0000"/>
                </a:solidFill>
              </a:rPr>
              <a:t>确保接收帧的顺序</a:t>
            </a:r>
            <a:r>
              <a:rPr lang="zh-CN" altLang="en-US" sz="2400" b="1" dirty="0"/>
              <a:t>，双方通信完毕后拆除连接</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A42BB4A7-C900-475A-815D-7A07EB006E60}" type="slidenum">
              <a:rPr lang="en-US" altLang="zh-CN"/>
              <a:pPr eaLnBrk="1" hangingPunct="1"/>
              <a:t>8</a:t>
            </a:fld>
            <a:endParaRPr lang="en-US" altLang="zh-CN"/>
          </a:p>
        </p:txBody>
      </p:sp>
      <p:sp>
        <p:nvSpPr>
          <p:cNvPr id="8195" name="Rectangle 2"/>
          <p:cNvSpPr>
            <a:spLocks noGrp="1" noChangeArrowheads="1"/>
          </p:cNvSpPr>
          <p:nvPr>
            <p:ph type="title"/>
          </p:nvPr>
        </p:nvSpPr>
        <p:spPr/>
        <p:txBody>
          <a:bodyPr/>
          <a:lstStyle/>
          <a:p>
            <a:pPr eaLnBrk="1" hangingPunct="1"/>
            <a:r>
              <a:rPr lang="en-US" altLang="zh-CN"/>
              <a:t>3.1</a:t>
            </a:r>
            <a:r>
              <a:rPr lang="zh-CN" altLang="en-US"/>
              <a:t>数据链路层的功能</a:t>
            </a:r>
          </a:p>
        </p:txBody>
      </p:sp>
      <p:sp>
        <p:nvSpPr>
          <p:cNvPr id="8196" name="Rectangle 3"/>
          <p:cNvSpPr>
            <a:spLocks noGrp="1" noChangeArrowheads="1"/>
          </p:cNvSpPr>
          <p:nvPr>
            <p:ph type="body" idx="1"/>
          </p:nvPr>
        </p:nvSpPr>
        <p:spPr>
          <a:xfrm>
            <a:off x="1182688" y="2017713"/>
            <a:ext cx="7772400" cy="1771650"/>
          </a:xfrm>
        </p:spPr>
        <p:txBody>
          <a:bodyPr/>
          <a:lstStyle/>
          <a:p>
            <a:pPr eaLnBrk="1" hangingPunct="1">
              <a:lnSpc>
                <a:spcPct val="80000"/>
              </a:lnSpc>
            </a:pPr>
            <a:r>
              <a:rPr lang="zh-CN" altLang="en-US" sz="2800" b="1" dirty="0"/>
              <a:t>向网络层提供良好的服务接口</a:t>
            </a:r>
          </a:p>
          <a:p>
            <a:pPr eaLnBrk="1" hangingPunct="1">
              <a:lnSpc>
                <a:spcPct val="80000"/>
              </a:lnSpc>
            </a:pPr>
            <a:r>
              <a:rPr lang="zh-CN" altLang="en-US" sz="2800" b="1" dirty="0">
                <a:solidFill>
                  <a:srgbClr val="FF0000"/>
                </a:solidFill>
              </a:rPr>
              <a:t>将物理层的比特流编成帧</a:t>
            </a:r>
          </a:p>
          <a:p>
            <a:pPr eaLnBrk="1" hangingPunct="1">
              <a:lnSpc>
                <a:spcPct val="80000"/>
              </a:lnSpc>
            </a:pPr>
            <a:r>
              <a:rPr lang="zh-CN" altLang="en-US" sz="2800" b="1" dirty="0"/>
              <a:t>差错控制</a:t>
            </a:r>
          </a:p>
          <a:p>
            <a:pPr eaLnBrk="1" hangingPunct="1">
              <a:lnSpc>
                <a:spcPct val="80000"/>
              </a:lnSpc>
            </a:pPr>
            <a:r>
              <a:rPr lang="zh-CN" altLang="en-US" sz="2800" b="1" dirty="0"/>
              <a:t>流量控制</a:t>
            </a:r>
          </a:p>
        </p:txBody>
      </p:sp>
      <p:pic>
        <p:nvPicPr>
          <p:cNvPr id="819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16338"/>
            <a:ext cx="9144000"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69604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347E1220-5071-4D1D-AEDE-674BAF9BDB83}" type="slidenum">
              <a:rPr lang="en-US" altLang="zh-CN"/>
              <a:pPr eaLnBrk="1" hangingPunct="1"/>
              <a:t>9</a:t>
            </a:fld>
            <a:endParaRPr lang="en-US" altLang="zh-CN"/>
          </a:p>
        </p:txBody>
      </p:sp>
      <p:sp>
        <p:nvSpPr>
          <p:cNvPr id="10243" name="Rectangle 2"/>
          <p:cNvSpPr>
            <a:spLocks noGrp="1" noChangeArrowheads="1"/>
          </p:cNvSpPr>
          <p:nvPr>
            <p:ph type="title"/>
          </p:nvPr>
        </p:nvSpPr>
        <p:spPr/>
        <p:txBody>
          <a:bodyPr/>
          <a:lstStyle/>
          <a:p>
            <a:pPr eaLnBrk="1" hangingPunct="1"/>
            <a:r>
              <a:rPr lang="en-US" altLang="zh-CN"/>
              <a:t>3.1.2</a:t>
            </a:r>
            <a:r>
              <a:rPr lang="zh-CN" altLang="en-US"/>
              <a:t>成帧</a:t>
            </a:r>
            <a:r>
              <a:rPr lang="en-US" altLang="zh-CN"/>
              <a:t>(framing)</a:t>
            </a:r>
          </a:p>
        </p:txBody>
      </p:sp>
      <p:sp>
        <p:nvSpPr>
          <p:cNvPr id="96259" name="Rectangle 3"/>
          <p:cNvSpPr>
            <a:spLocks noGrp="1" noChangeArrowheads="1"/>
          </p:cNvSpPr>
          <p:nvPr>
            <p:ph type="body" idx="1"/>
          </p:nvPr>
        </p:nvSpPr>
        <p:spPr/>
        <p:txBody>
          <a:bodyPr/>
          <a:lstStyle/>
          <a:p>
            <a:pPr eaLnBrk="1" hangingPunct="1">
              <a:lnSpc>
                <a:spcPct val="80000"/>
              </a:lnSpc>
            </a:pPr>
            <a:r>
              <a:rPr lang="zh-CN" altLang="en-US" sz="2800" b="1"/>
              <a:t>为什么要成帧？</a:t>
            </a:r>
          </a:p>
          <a:p>
            <a:pPr lvl="1" eaLnBrk="1" hangingPunct="1">
              <a:lnSpc>
                <a:spcPct val="80000"/>
              </a:lnSpc>
            </a:pPr>
            <a:r>
              <a:rPr lang="zh-CN" altLang="en-US" sz="2400" b="1"/>
              <a:t>物理层传输比特流时可能发生错误，如何处理？</a:t>
            </a:r>
            <a:r>
              <a:rPr lang="zh-CN" altLang="en-US" sz="2400" b="1">
                <a:sym typeface="Wingdings" panose="05000000000000000000" pitchFamily="2" charset="2"/>
              </a:rPr>
              <a:t>在数据链路层重发！</a:t>
            </a:r>
          </a:p>
          <a:p>
            <a:pPr lvl="1" eaLnBrk="1" hangingPunct="1">
              <a:lnSpc>
                <a:spcPct val="80000"/>
              </a:lnSpc>
            </a:pPr>
            <a:r>
              <a:rPr lang="zh-CN" altLang="en-US" sz="2400" b="1">
                <a:sym typeface="Wingdings" panose="05000000000000000000" pitchFamily="2" charset="2"/>
              </a:rPr>
              <a:t>数据链路层以帧为单位重发</a:t>
            </a:r>
          </a:p>
          <a:p>
            <a:pPr lvl="1" eaLnBrk="1" hangingPunct="1">
              <a:lnSpc>
                <a:spcPct val="80000"/>
              </a:lnSpc>
            </a:pPr>
            <a:r>
              <a:rPr lang="zh-CN" altLang="en-US" sz="2400" b="1">
                <a:sym typeface="Wingdings" panose="05000000000000000000" pitchFamily="2" charset="2"/>
              </a:rPr>
              <a:t>在共享链路上，发送方以帧为单位来竞争对共享链路的访问</a:t>
            </a:r>
          </a:p>
          <a:p>
            <a:pPr eaLnBrk="1" hangingPunct="1">
              <a:lnSpc>
                <a:spcPct val="80000"/>
              </a:lnSpc>
            </a:pPr>
            <a:r>
              <a:rPr lang="zh-CN" altLang="en-US" sz="2800" b="1"/>
              <a:t>将比特流划分成帧的方法</a:t>
            </a:r>
          </a:p>
          <a:p>
            <a:pPr lvl="1" eaLnBrk="1" hangingPunct="1">
              <a:lnSpc>
                <a:spcPct val="80000"/>
              </a:lnSpc>
            </a:pPr>
            <a:r>
              <a:rPr lang="zh-CN" altLang="en-US" sz="2400" b="1"/>
              <a:t>字符计数法</a:t>
            </a:r>
          </a:p>
          <a:p>
            <a:pPr lvl="1" eaLnBrk="1" hangingPunct="1">
              <a:lnSpc>
                <a:spcPct val="80000"/>
              </a:lnSpc>
            </a:pPr>
            <a:r>
              <a:rPr lang="zh-CN" altLang="en-US" sz="2400" b="1"/>
              <a:t>含字节填充的分界符法</a:t>
            </a:r>
          </a:p>
          <a:p>
            <a:pPr lvl="1" eaLnBrk="1" hangingPunct="1">
              <a:lnSpc>
                <a:spcPct val="80000"/>
              </a:lnSpc>
            </a:pPr>
            <a:r>
              <a:rPr lang="zh-CN" altLang="en-US" sz="2400" b="1"/>
              <a:t>含位填充的分界标志法</a:t>
            </a:r>
          </a:p>
          <a:p>
            <a:pPr lvl="1" eaLnBrk="1" hangingPunct="1">
              <a:lnSpc>
                <a:spcPct val="80000"/>
              </a:lnSpc>
            </a:pPr>
            <a:r>
              <a:rPr lang="zh-CN" altLang="en-US" sz="2400" b="1"/>
              <a:t>物理层编码违例法</a:t>
            </a:r>
          </a:p>
        </p:txBody>
      </p:sp>
      <p:grpSp>
        <p:nvGrpSpPr>
          <p:cNvPr id="2" name="Group 6"/>
          <p:cNvGrpSpPr>
            <a:grpSpLocks/>
          </p:cNvGrpSpPr>
          <p:nvPr/>
        </p:nvGrpSpPr>
        <p:grpSpPr bwMode="auto">
          <a:xfrm>
            <a:off x="5508625" y="4581525"/>
            <a:ext cx="3024188" cy="1584325"/>
            <a:chOff x="3470" y="2886"/>
            <a:chExt cx="1905" cy="998"/>
          </a:xfrm>
        </p:grpSpPr>
        <p:sp>
          <p:nvSpPr>
            <p:cNvPr id="10246" name="AutoShape 4"/>
            <p:cNvSpPr>
              <a:spLocks/>
            </p:cNvSpPr>
            <p:nvPr/>
          </p:nvSpPr>
          <p:spPr bwMode="auto">
            <a:xfrm>
              <a:off x="3470" y="2886"/>
              <a:ext cx="136" cy="998"/>
            </a:xfrm>
            <a:prstGeom prst="rightBrace">
              <a:avLst>
                <a:gd name="adj1" fmla="val 6115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0247" name="Text Box 5"/>
            <p:cNvSpPr txBox="1">
              <a:spLocks noChangeArrowheads="1"/>
            </p:cNvSpPr>
            <p:nvPr/>
          </p:nvSpPr>
          <p:spPr bwMode="auto">
            <a:xfrm>
              <a:off x="3696" y="3139"/>
              <a:ext cx="1679"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400" b="1"/>
                <a:t>标识每一帧的起始和结束位置</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96259">
                                            <p:txEl>
                                              <p:pRg st="1" end="1"/>
                                            </p:txEl>
                                          </p:spTgt>
                                        </p:tgtEl>
                                        <p:attrNameLst>
                                          <p:attrName>style.visibility</p:attrName>
                                        </p:attrNameLst>
                                      </p:cBhvr>
                                      <p:to>
                                        <p:strVal val="visible"/>
                                      </p:to>
                                    </p:set>
                                    <p:animEffect transition="in" filter="strips(downRight)">
                                      <p:cBhvr>
                                        <p:cTn id="7" dur="500"/>
                                        <p:tgtEl>
                                          <p:spTgt spid="9625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96259">
                                            <p:txEl>
                                              <p:pRg st="2" end="2"/>
                                            </p:txEl>
                                          </p:spTgt>
                                        </p:tgtEl>
                                        <p:attrNameLst>
                                          <p:attrName>style.visibility</p:attrName>
                                        </p:attrNameLst>
                                      </p:cBhvr>
                                      <p:to>
                                        <p:strVal val="visible"/>
                                      </p:to>
                                    </p:set>
                                    <p:animEffect transition="in" filter="strips(downRight)">
                                      <p:cBhvr>
                                        <p:cTn id="12" dur="500"/>
                                        <p:tgtEl>
                                          <p:spTgt spid="9625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96259">
                                            <p:txEl>
                                              <p:pRg st="3" end="3"/>
                                            </p:txEl>
                                          </p:spTgt>
                                        </p:tgtEl>
                                        <p:attrNameLst>
                                          <p:attrName>style.visibility</p:attrName>
                                        </p:attrNameLst>
                                      </p:cBhvr>
                                      <p:to>
                                        <p:strVal val="visible"/>
                                      </p:to>
                                    </p:set>
                                    <p:animEffect transition="in" filter="strips(downRight)">
                                      <p:cBhvr>
                                        <p:cTn id="17" dur="500"/>
                                        <p:tgtEl>
                                          <p:spTgt spid="9625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96259">
                                            <p:txEl>
                                              <p:pRg st="4" end="4"/>
                                            </p:txEl>
                                          </p:spTgt>
                                        </p:tgtEl>
                                        <p:attrNameLst>
                                          <p:attrName>style.visibility</p:attrName>
                                        </p:attrNameLst>
                                      </p:cBhvr>
                                      <p:to>
                                        <p:strVal val="visible"/>
                                      </p:to>
                                    </p:set>
                                    <p:animEffect transition="in" filter="strips(downRight)">
                                      <p:cBhvr>
                                        <p:cTn id="22" dur="500"/>
                                        <p:tgtEl>
                                          <p:spTgt spid="96259">
                                            <p:txEl>
                                              <p:pRg st="4" end="4"/>
                                            </p:txEl>
                                          </p:spTgt>
                                        </p:tgtEl>
                                      </p:cBhvr>
                                    </p:animEffect>
                                  </p:childTnLst>
                                </p:cTn>
                              </p:par>
                              <p:par>
                                <p:cTn id="23" presetID="18" presetClass="entr" presetSubtype="6" fill="hold" nodeType="withEffect">
                                  <p:stCondLst>
                                    <p:cond delay="0"/>
                                  </p:stCondLst>
                                  <p:childTnLst>
                                    <p:set>
                                      <p:cBhvr>
                                        <p:cTn id="24" dur="1" fill="hold">
                                          <p:stCondLst>
                                            <p:cond delay="0"/>
                                          </p:stCondLst>
                                        </p:cTn>
                                        <p:tgtEl>
                                          <p:spTgt spid="96259">
                                            <p:txEl>
                                              <p:pRg st="5" end="5"/>
                                            </p:txEl>
                                          </p:spTgt>
                                        </p:tgtEl>
                                        <p:attrNameLst>
                                          <p:attrName>style.visibility</p:attrName>
                                        </p:attrNameLst>
                                      </p:cBhvr>
                                      <p:to>
                                        <p:strVal val="visible"/>
                                      </p:to>
                                    </p:set>
                                    <p:animEffect transition="in" filter="strips(downRight)">
                                      <p:cBhvr>
                                        <p:cTn id="25" dur="500"/>
                                        <p:tgtEl>
                                          <p:spTgt spid="96259">
                                            <p:txEl>
                                              <p:pRg st="5" end="5"/>
                                            </p:txEl>
                                          </p:spTgt>
                                        </p:tgtEl>
                                      </p:cBhvr>
                                    </p:animEffect>
                                  </p:childTnLst>
                                </p:cTn>
                              </p:par>
                              <p:par>
                                <p:cTn id="26" presetID="18" presetClass="entr" presetSubtype="6" fill="hold" nodeType="withEffect">
                                  <p:stCondLst>
                                    <p:cond delay="0"/>
                                  </p:stCondLst>
                                  <p:childTnLst>
                                    <p:set>
                                      <p:cBhvr>
                                        <p:cTn id="27" dur="1" fill="hold">
                                          <p:stCondLst>
                                            <p:cond delay="0"/>
                                          </p:stCondLst>
                                        </p:cTn>
                                        <p:tgtEl>
                                          <p:spTgt spid="96259">
                                            <p:txEl>
                                              <p:pRg st="6" end="6"/>
                                            </p:txEl>
                                          </p:spTgt>
                                        </p:tgtEl>
                                        <p:attrNameLst>
                                          <p:attrName>style.visibility</p:attrName>
                                        </p:attrNameLst>
                                      </p:cBhvr>
                                      <p:to>
                                        <p:strVal val="visible"/>
                                      </p:to>
                                    </p:set>
                                    <p:animEffect transition="in" filter="strips(downRight)">
                                      <p:cBhvr>
                                        <p:cTn id="28" dur="500"/>
                                        <p:tgtEl>
                                          <p:spTgt spid="96259">
                                            <p:txEl>
                                              <p:pRg st="6" end="6"/>
                                            </p:txEl>
                                          </p:spTgt>
                                        </p:tgtEl>
                                      </p:cBhvr>
                                    </p:animEffect>
                                  </p:childTnLst>
                                </p:cTn>
                              </p:par>
                              <p:par>
                                <p:cTn id="29" presetID="18" presetClass="entr" presetSubtype="6" fill="hold" nodeType="withEffect">
                                  <p:stCondLst>
                                    <p:cond delay="0"/>
                                  </p:stCondLst>
                                  <p:childTnLst>
                                    <p:set>
                                      <p:cBhvr>
                                        <p:cTn id="30" dur="1" fill="hold">
                                          <p:stCondLst>
                                            <p:cond delay="0"/>
                                          </p:stCondLst>
                                        </p:cTn>
                                        <p:tgtEl>
                                          <p:spTgt spid="96259">
                                            <p:txEl>
                                              <p:pRg st="7" end="7"/>
                                            </p:txEl>
                                          </p:spTgt>
                                        </p:tgtEl>
                                        <p:attrNameLst>
                                          <p:attrName>style.visibility</p:attrName>
                                        </p:attrNameLst>
                                      </p:cBhvr>
                                      <p:to>
                                        <p:strVal val="visible"/>
                                      </p:to>
                                    </p:set>
                                    <p:animEffect transition="in" filter="strips(downRight)">
                                      <p:cBhvr>
                                        <p:cTn id="31" dur="500"/>
                                        <p:tgtEl>
                                          <p:spTgt spid="96259">
                                            <p:txEl>
                                              <p:pRg st="7" end="7"/>
                                            </p:txEl>
                                          </p:spTgt>
                                        </p:tgtEl>
                                      </p:cBhvr>
                                    </p:animEffect>
                                  </p:childTnLst>
                                </p:cTn>
                              </p:par>
                              <p:par>
                                <p:cTn id="32" presetID="18" presetClass="entr" presetSubtype="6" fill="hold" nodeType="withEffect">
                                  <p:stCondLst>
                                    <p:cond delay="0"/>
                                  </p:stCondLst>
                                  <p:childTnLst>
                                    <p:set>
                                      <p:cBhvr>
                                        <p:cTn id="33" dur="1" fill="hold">
                                          <p:stCondLst>
                                            <p:cond delay="0"/>
                                          </p:stCondLst>
                                        </p:cTn>
                                        <p:tgtEl>
                                          <p:spTgt spid="96259">
                                            <p:txEl>
                                              <p:pRg st="8" end="8"/>
                                            </p:txEl>
                                          </p:spTgt>
                                        </p:tgtEl>
                                        <p:attrNameLst>
                                          <p:attrName>style.visibility</p:attrName>
                                        </p:attrNameLst>
                                      </p:cBhvr>
                                      <p:to>
                                        <p:strVal val="visible"/>
                                      </p:to>
                                    </p:set>
                                    <p:animEffect transition="in" filter="strips(downRight)">
                                      <p:cBhvr>
                                        <p:cTn id="34" dur="500"/>
                                        <p:tgtEl>
                                          <p:spTgt spid="96259">
                                            <p:txEl>
                                              <p:pRg st="8" end="8"/>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linds(horizont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5584</TotalTime>
  <Words>5088</Words>
  <Application>Microsoft Office PowerPoint</Application>
  <PresentationFormat>全屏显示(4:3)</PresentationFormat>
  <Paragraphs>661</Paragraphs>
  <Slides>54</Slides>
  <Notes>18</Notes>
  <HiddenSlides>0</HiddenSlides>
  <MMClips>0</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1</vt:i4>
      </vt:variant>
      <vt:variant>
        <vt:lpstr>幻灯片标题</vt:lpstr>
      </vt:variant>
      <vt:variant>
        <vt:i4>54</vt:i4>
      </vt:variant>
    </vt:vector>
  </HeadingPairs>
  <TitlesOfParts>
    <vt:vector size="61" baseType="lpstr">
      <vt:lpstr>宋体</vt:lpstr>
      <vt:lpstr>Arial</vt:lpstr>
      <vt:lpstr>Tahoma</vt:lpstr>
      <vt:lpstr>Times New Roman</vt:lpstr>
      <vt:lpstr>Wingdings</vt:lpstr>
      <vt:lpstr>Blends</vt:lpstr>
      <vt:lpstr>Visio</vt:lpstr>
      <vt:lpstr>Chapter 3 数据链路层</vt:lpstr>
      <vt:lpstr>PowerPoint 演示文稿</vt:lpstr>
      <vt:lpstr>Chapter 3 数据链路层</vt:lpstr>
      <vt:lpstr>Chapter 3 数据链路层</vt:lpstr>
      <vt:lpstr>3.1数据链路层的功能</vt:lpstr>
      <vt:lpstr>数据链路层协议的位置</vt:lpstr>
      <vt:lpstr>3.1.1为网络层提供服务</vt:lpstr>
      <vt:lpstr>3.1数据链路层的功能</vt:lpstr>
      <vt:lpstr>3.1.2成帧(framing)</vt:lpstr>
      <vt:lpstr>字符计数法</vt:lpstr>
      <vt:lpstr>含字节填充的分界符法</vt:lpstr>
      <vt:lpstr>含位填充的分界标志法</vt:lpstr>
      <vt:lpstr>物理层编码违例法</vt:lpstr>
      <vt:lpstr>3.1.3差错控制</vt:lpstr>
      <vt:lpstr>3.1.4流量控制</vt:lpstr>
      <vt:lpstr>Chapter 3 数据链路层</vt:lpstr>
      <vt:lpstr>检错码与纠错码</vt:lpstr>
      <vt:lpstr>多项式编码</vt:lpstr>
      <vt:lpstr>多项式编码操作</vt:lpstr>
      <vt:lpstr>多项式编码的推导</vt:lpstr>
      <vt:lpstr>PowerPoint 演示文稿</vt:lpstr>
      <vt:lpstr>多项式编码的检错率</vt:lpstr>
      <vt:lpstr>常用的生成多项式国际标准</vt:lpstr>
      <vt:lpstr>Chapter 3 数据链路层</vt:lpstr>
      <vt:lpstr>3.3基本数据链路协议</vt:lpstr>
      <vt:lpstr>3.3.1一个无限制的单工协议</vt:lpstr>
      <vt:lpstr>3.3.2停-等协议</vt:lpstr>
      <vt:lpstr>噪音信道带来的问题</vt:lpstr>
      <vt:lpstr>3.3.3有噪音信道的停-等协议</vt:lpstr>
      <vt:lpstr>停-等协议对信道利用率的影响</vt:lpstr>
      <vt:lpstr>Chapter 3 数据链路层</vt:lpstr>
      <vt:lpstr>长延迟信道/链路利用率</vt:lpstr>
      <vt:lpstr>3.4滑动窗口（Slide Windows）协议</vt:lpstr>
      <vt:lpstr>发送窗口</vt:lpstr>
      <vt:lpstr>接收窗口</vt:lpstr>
      <vt:lpstr>滑动窗口协议</vt:lpstr>
      <vt:lpstr>停-等协议的窗口机制</vt:lpstr>
      <vt:lpstr>滑动窗口示意图</vt:lpstr>
      <vt:lpstr>捎带确认</vt:lpstr>
      <vt:lpstr>PowerPoint 演示文稿</vt:lpstr>
      <vt:lpstr>PowerPoint 演示文稿</vt:lpstr>
      <vt:lpstr>选择性重传协议（Selective Repeat）</vt:lpstr>
      <vt:lpstr>PowerPoint 演示文稿</vt:lpstr>
      <vt:lpstr>PowerPoint 演示文稿</vt:lpstr>
      <vt:lpstr>Chapter 3 数据链路层</vt:lpstr>
      <vt:lpstr>3.5面向位的协议HDLC</vt:lpstr>
      <vt:lpstr>PowerPoint 演示文稿</vt:lpstr>
      <vt:lpstr>PowerPoint 演示文稿</vt:lpstr>
      <vt:lpstr>Chapter 3 数据链路层</vt:lpstr>
      <vt:lpstr>3.6 Internet中的数据链路层</vt:lpstr>
      <vt:lpstr>PPP(Point to Point Protocol)</vt:lpstr>
      <vt:lpstr>PPP的帧格式</vt:lpstr>
      <vt:lpstr>PPP总结</vt:lpstr>
      <vt:lpstr>PPPOE</vt:lpstr>
    </vt:vector>
  </TitlesOfParts>
  <Company>infonet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计算机通信网 Computer Networks</dc:title>
  <dc:creator>everyone</dc:creator>
  <cp:lastModifiedBy>luhancheng</cp:lastModifiedBy>
  <cp:revision>590</cp:revision>
  <dcterms:created xsi:type="dcterms:W3CDTF">2002-11-06T00:36:54Z</dcterms:created>
  <dcterms:modified xsi:type="dcterms:W3CDTF">2024-09-26T07:03:05Z</dcterms:modified>
</cp:coreProperties>
</file>