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vsdx" ContentType="application/vnd.ms-visio.drawing"/>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7" r:id="rId1"/>
  </p:sldMasterIdLst>
  <p:notesMasterIdLst>
    <p:notesMasterId r:id="rId112"/>
  </p:notesMasterIdLst>
  <p:handoutMasterIdLst>
    <p:handoutMasterId r:id="rId113"/>
  </p:handoutMasterIdLst>
  <p:sldIdLst>
    <p:sldId id="503" r:id="rId2"/>
    <p:sldId id="500" r:id="rId3"/>
    <p:sldId id="404" r:id="rId4"/>
    <p:sldId id="479" r:id="rId5"/>
    <p:sldId id="486" r:id="rId6"/>
    <p:sldId id="487" r:id="rId7"/>
    <p:sldId id="489" r:id="rId8"/>
    <p:sldId id="437" r:id="rId9"/>
    <p:sldId id="439" r:id="rId10"/>
    <p:sldId id="505" r:id="rId11"/>
    <p:sldId id="440" r:id="rId12"/>
    <p:sldId id="506" r:id="rId13"/>
    <p:sldId id="496" r:id="rId14"/>
    <p:sldId id="502" r:id="rId15"/>
    <p:sldId id="438" r:id="rId16"/>
    <p:sldId id="433" r:id="rId17"/>
    <p:sldId id="441" r:id="rId18"/>
    <p:sldId id="434" r:id="rId19"/>
    <p:sldId id="436" r:id="rId20"/>
    <p:sldId id="494" r:id="rId21"/>
    <p:sldId id="363" r:id="rId22"/>
    <p:sldId id="406" r:id="rId23"/>
    <p:sldId id="409" r:id="rId24"/>
    <p:sldId id="261" r:id="rId25"/>
    <p:sldId id="331" r:id="rId26"/>
    <p:sldId id="332" r:id="rId27"/>
    <p:sldId id="442" r:id="rId28"/>
    <p:sldId id="333" r:id="rId29"/>
    <p:sldId id="334" r:id="rId30"/>
    <p:sldId id="335" r:id="rId31"/>
    <p:sldId id="336" r:id="rId32"/>
    <p:sldId id="337" r:id="rId33"/>
    <p:sldId id="338" r:id="rId34"/>
    <p:sldId id="443" r:id="rId35"/>
    <p:sldId id="444" r:id="rId36"/>
    <p:sldId id="340" r:id="rId37"/>
    <p:sldId id="507" r:id="rId38"/>
    <p:sldId id="448" r:id="rId39"/>
    <p:sldId id="450" r:id="rId40"/>
    <p:sldId id="411" r:id="rId41"/>
    <p:sldId id="490" r:id="rId42"/>
    <p:sldId id="445" r:id="rId43"/>
    <p:sldId id="343" r:id="rId44"/>
    <p:sldId id="453" r:id="rId45"/>
    <p:sldId id="266" r:id="rId46"/>
    <p:sldId id="316" r:id="rId47"/>
    <p:sldId id="318" r:id="rId48"/>
    <p:sldId id="456" r:id="rId49"/>
    <p:sldId id="347" r:id="rId50"/>
    <p:sldId id="508" r:id="rId51"/>
    <p:sldId id="348" r:id="rId52"/>
    <p:sldId id="455" r:id="rId53"/>
    <p:sldId id="498" r:id="rId54"/>
    <p:sldId id="349" r:id="rId55"/>
    <p:sldId id="478" r:id="rId56"/>
    <p:sldId id="493" r:id="rId57"/>
    <p:sldId id="351" r:id="rId58"/>
    <p:sldId id="366" r:id="rId59"/>
    <p:sldId id="423" r:id="rId60"/>
    <p:sldId id="373" r:id="rId61"/>
    <p:sldId id="457" r:id="rId62"/>
    <p:sldId id="458" r:id="rId63"/>
    <p:sldId id="459" r:id="rId64"/>
    <p:sldId id="460" r:id="rId65"/>
    <p:sldId id="353" r:id="rId66"/>
    <p:sldId id="372" r:id="rId67"/>
    <p:sldId id="399" r:id="rId68"/>
    <p:sldId id="428" r:id="rId69"/>
    <p:sldId id="376" r:id="rId70"/>
    <p:sldId id="358" r:id="rId71"/>
    <p:sldId id="359" r:id="rId72"/>
    <p:sldId id="396" r:id="rId73"/>
    <p:sldId id="361" r:id="rId74"/>
    <p:sldId id="362" r:id="rId75"/>
    <p:sldId id="378" r:id="rId76"/>
    <p:sldId id="382" r:id="rId77"/>
    <p:sldId id="379" r:id="rId78"/>
    <p:sldId id="380" r:id="rId79"/>
    <p:sldId id="381" r:id="rId80"/>
    <p:sldId id="377" r:id="rId81"/>
    <p:sldId id="499" r:id="rId82"/>
    <p:sldId id="302" r:id="rId83"/>
    <p:sldId id="468" r:id="rId84"/>
    <p:sldId id="492" r:id="rId85"/>
    <p:sldId id="469" r:id="rId86"/>
    <p:sldId id="470" r:id="rId87"/>
    <p:sldId id="471" r:id="rId88"/>
    <p:sldId id="472" r:id="rId89"/>
    <p:sldId id="473" r:id="rId90"/>
    <p:sldId id="474" r:id="rId91"/>
    <p:sldId id="402" r:id="rId92"/>
    <p:sldId id="383" r:id="rId93"/>
    <p:sldId id="384" r:id="rId94"/>
    <p:sldId id="391" r:id="rId95"/>
    <p:sldId id="392" r:id="rId96"/>
    <p:sldId id="393" r:id="rId97"/>
    <p:sldId id="394" r:id="rId98"/>
    <p:sldId id="424" r:id="rId99"/>
    <p:sldId id="425" r:id="rId100"/>
    <p:sldId id="426" r:id="rId101"/>
    <p:sldId id="387" r:id="rId102"/>
    <p:sldId id="461" r:id="rId103"/>
    <p:sldId id="462" r:id="rId104"/>
    <p:sldId id="463" r:id="rId105"/>
    <p:sldId id="465" r:id="rId106"/>
    <p:sldId id="466" r:id="rId107"/>
    <p:sldId id="467" r:id="rId108"/>
    <p:sldId id="485" r:id="rId109"/>
    <p:sldId id="427" r:id="rId110"/>
    <p:sldId id="509" r:id="rId111"/>
  </p:sldIdLst>
  <p:sldSz cx="9144000" cy="6858000" type="screen4x3"/>
  <p:notesSz cx="7099300" cy="10234613"/>
  <p:custShowLst>
    <p:custShow name="自定义放映1" id="0">
      <p:sldLst>
        <p:sld r:id="rId25"/>
        <p:sld r:id="rId46"/>
      </p:sldLst>
    </p:custShow>
  </p:custShowLst>
  <p:defaultTextStyle>
    <a:defPPr>
      <a:defRPr lang="zh-CN"/>
    </a:defPPr>
    <a:lvl1pPr algn="l" rtl="0" fontAlgn="base">
      <a:spcBef>
        <a:spcPct val="0"/>
      </a:spcBef>
      <a:spcAft>
        <a:spcPct val="0"/>
      </a:spcAft>
      <a:defRPr sz="1200" b="1" kern="1200">
        <a:solidFill>
          <a:schemeClr val="tx1"/>
        </a:solidFill>
        <a:latin typeface="Tahoma" pitchFamily="34" charset="0"/>
        <a:ea typeface="宋体" pitchFamily="2" charset="-122"/>
        <a:cs typeface="+mn-cs"/>
      </a:defRPr>
    </a:lvl1pPr>
    <a:lvl2pPr marL="457200" algn="l" rtl="0" fontAlgn="base">
      <a:spcBef>
        <a:spcPct val="0"/>
      </a:spcBef>
      <a:spcAft>
        <a:spcPct val="0"/>
      </a:spcAft>
      <a:defRPr sz="1200" b="1" kern="1200">
        <a:solidFill>
          <a:schemeClr val="tx1"/>
        </a:solidFill>
        <a:latin typeface="Tahoma" pitchFamily="34" charset="0"/>
        <a:ea typeface="宋体" pitchFamily="2" charset="-122"/>
        <a:cs typeface="+mn-cs"/>
      </a:defRPr>
    </a:lvl2pPr>
    <a:lvl3pPr marL="914400" algn="l" rtl="0" fontAlgn="base">
      <a:spcBef>
        <a:spcPct val="0"/>
      </a:spcBef>
      <a:spcAft>
        <a:spcPct val="0"/>
      </a:spcAft>
      <a:defRPr sz="1200" b="1" kern="1200">
        <a:solidFill>
          <a:schemeClr val="tx1"/>
        </a:solidFill>
        <a:latin typeface="Tahoma" pitchFamily="34" charset="0"/>
        <a:ea typeface="宋体" pitchFamily="2" charset="-122"/>
        <a:cs typeface="+mn-cs"/>
      </a:defRPr>
    </a:lvl3pPr>
    <a:lvl4pPr marL="1371600" algn="l" rtl="0" fontAlgn="base">
      <a:spcBef>
        <a:spcPct val="0"/>
      </a:spcBef>
      <a:spcAft>
        <a:spcPct val="0"/>
      </a:spcAft>
      <a:defRPr sz="1200" b="1" kern="1200">
        <a:solidFill>
          <a:schemeClr val="tx1"/>
        </a:solidFill>
        <a:latin typeface="Tahoma" pitchFamily="34" charset="0"/>
        <a:ea typeface="宋体" pitchFamily="2" charset="-122"/>
        <a:cs typeface="+mn-cs"/>
      </a:defRPr>
    </a:lvl4pPr>
    <a:lvl5pPr marL="1828800" algn="l" rtl="0" fontAlgn="base">
      <a:spcBef>
        <a:spcPct val="0"/>
      </a:spcBef>
      <a:spcAft>
        <a:spcPct val="0"/>
      </a:spcAft>
      <a:defRPr sz="1200" b="1" kern="1200">
        <a:solidFill>
          <a:schemeClr val="tx1"/>
        </a:solidFill>
        <a:latin typeface="Tahoma" pitchFamily="34" charset="0"/>
        <a:ea typeface="宋体" pitchFamily="2" charset="-122"/>
        <a:cs typeface="+mn-cs"/>
      </a:defRPr>
    </a:lvl5pPr>
    <a:lvl6pPr marL="2286000" algn="l" defTabSz="914400" rtl="0" eaLnBrk="1" latinLnBrk="0" hangingPunct="1">
      <a:defRPr sz="1200" b="1" kern="1200">
        <a:solidFill>
          <a:schemeClr val="tx1"/>
        </a:solidFill>
        <a:latin typeface="Tahoma" pitchFamily="34" charset="0"/>
        <a:ea typeface="宋体" pitchFamily="2" charset="-122"/>
        <a:cs typeface="+mn-cs"/>
      </a:defRPr>
    </a:lvl6pPr>
    <a:lvl7pPr marL="2743200" algn="l" defTabSz="914400" rtl="0" eaLnBrk="1" latinLnBrk="0" hangingPunct="1">
      <a:defRPr sz="1200" b="1" kern="1200">
        <a:solidFill>
          <a:schemeClr val="tx1"/>
        </a:solidFill>
        <a:latin typeface="Tahoma" pitchFamily="34" charset="0"/>
        <a:ea typeface="宋体" pitchFamily="2" charset="-122"/>
        <a:cs typeface="+mn-cs"/>
      </a:defRPr>
    </a:lvl7pPr>
    <a:lvl8pPr marL="3200400" algn="l" defTabSz="914400" rtl="0" eaLnBrk="1" latinLnBrk="0" hangingPunct="1">
      <a:defRPr sz="1200" b="1" kern="1200">
        <a:solidFill>
          <a:schemeClr val="tx1"/>
        </a:solidFill>
        <a:latin typeface="Tahoma" pitchFamily="34" charset="0"/>
        <a:ea typeface="宋体" pitchFamily="2" charset="-122"/>
        <a:cs typeface="+mn-cs"/>
      </a:defRPr>
    </a:lvl8pPr>
    <a:lvl9pPr marL="3657600" algn="l" defTabSz="914400" rtl="0" eaLnBrk="1" latinLnBrk="0" hangingPunct="1">
      <a:defRPr sz="1200" b="1" kern="1200">
        <a:solidFill>
          <a:schemeClr val="tx1"/>
        </a:solidFill>
        <a:latin typeface="Tahoma" pitchFamily="34" charset="0"/>
        <a:ea typeface="宋体" pitchFamily="2" charset="-122"/>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26092"/>
    <a:srgbClr val="D604E0"/>
    <a:srgbClr val="D60093"/>
    <a:srgbClr val="3053B4"/>
    <a:srgbClr val="CC6600"/>
    <a:srgbClr val="05DFDF"/>
    <a:srgbClr val="E1DC03"/>
    <a:srgbClr val="FBFB5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156" autoAdjust="0"/>
    <p:restoredTop sz="76240" autoAdjust="0"/>
  </p:normalViewPr>
  <p:slideViewPr>
    <p:cSldViewPr>
      <p:cViewPr varScale="1">
        <p:scale>
          <a:sx n="65" d="100"/>
          <a:sy n="65" d="100"/>
        </p:scale>
        <p:origin x="1897" y="53"/>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tableStyles" Target="tableStyles.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notesMaster" Target="notesMasters/notesMaster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handoutMaster" Target="handoutMasters/handoutMaster1.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78.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03.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3.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90.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91.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92.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93.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94.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99.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00.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5714" name="Rectangle 2"/>
          <p:cNvSpPr>
            <a:spLocks noGrp="1" noChangeArrowheads="1"/>
          </p:cNvSpPr>
          <p:nvPr>
            <p:ph type="hdr" sz="quarter"/>
          </p:nvPr>
        </p:nvSpPr>
        <p:spPr bwMode="auto">
          <a:xfrm>
            <a:off x="0" y="0"/>
            <a:ext cx="3076575" cy="511175"/>
          </a:xfrm>
          <a:prstGeom prst="rect">
            <a:avLst/>
          </a:prstGeom>
          <a:noFill/>
          <a:ln w="9525">
            <a:noFill/>
            <a:miter lim="800000"/>
            <a:headEnd/>
            <a:tailEnd/>
          </a:ln>
          <a:effectLst/>
        </p:spPr>
        <p:txBody>
          <a:bodyPr vert="horz" wrap="square" lIns="96460" tIns="48230" rIns="96460" bIns="48230" numCol="1" anchor="t" anchorCtr="0" compatLnSpc="1">
            <a:prstTxWarp prst="textNoShape">
              <a:avLst/>
            </a:prstTxWarp>
          </a:bodyPr>
          <a:lstStyle>
            <a:lvl1pPr defTabSz="965200">
              <a:defRPr sz="1300" b="0">
                <a:latin typeface="Arial" charset="0"/>
              </a:defRPr>
            </a:lvl1pPr>
          </a:lstStyle>
          <a:p>
            <a:pPr>
              <a:defRPr/>
            </a:pPr>
            <a:endParaRPr lang="en-US" altLang="zh-CN"/>
          </a:p>
        </p:txBody>
      </p:sp>
      <p:sp>
        <p:nvSpPr>
          <p:cNvPr id="115715" name="Rectangle 3"/>
          <p:cNvSpPr>
            <a:spLocks noGrp="1" noChangeArrowheads="1"/>
          </p:cNvSpPr>
          <p:nvPr>
            <p:ph type="dt" sz="quarter" idx="1"/>
          </p:nvPr>
        </p:nvSpPr>
        <p:spPr bwMode="auto">
          <a:xfrm>
            <a:off x="4021138" y="0"/>
            <a:ext cx="3076575" cy="511175"/>
          </a:xfrm>
          <a:prstGeom prst="rect">
            <a:avLst/>
          </a:prstGeom>
          <a:noFill/>
          <a:ln w="9525">
            <a:noFill/>
            <a:miter lim="800000"/>
            <a:headEnd/>
            <a:tailEnd/>
          </a:ln>
          <a:effectLst/>
        </p:spPr>
        <p:txBody>
          <a:bodyPr vert="horz" wrap="square" lIns="96460" tIns="48230" rIns="96460" bIns="48230" numCol="1" anchor="t" anchorCtr="0" compatLnSpc="1">
            <a:prstTxWarp prst="textNoShape">
              <a:avLst/>
            </a:prstTxWarp>
          </a:bodyPr>
          <a:lstStyle>
            <a:lvl1pPr algn="r" defTabSz="965200">
              <a:defRPr sz="1300" b="0">
                <a:latin typeface="Arial" charset="0"/>
              </a:defRPr>
            </a:lvl1pPr>
          </a:lstStyle>
          <a:p>
            <a:pPr>
              <a:defRPr/>
            </a:pPr>
            <a:endParaRPr lang="en-US" altLang="zh-CN"/>
          </a:p>
        </p:txBody>
      </p:sp>
      <p:sp>
        <p:nvSpPr>
          <p:cNvPr id="115716" name="Rectangle 4"/>
          <p:cNvSpPr>
            <a:spLocks noGrp="1" noChangeArrowheads="1"/>
          </p:cNvSpPr>
          <p:nvPr>
            <p:ph type="ftr" sz="quarter" idx="2"/>
          </p:nvPr>
        </p:nvSpPr>
        <p:spPr bwMode="auto">
          <a:xfrm>
            <a:off x="0" y="9721850"/>
            <a:ext cx="3076575" cy="511175"/>
          </a:xfrm>
          <a:prstGeom prst="rect">
            <a:avLst/>
          </a:prstGeom>
          <a:noFill/>
          <a:ln w="9525">
            <a:noFill/>
            <a:miter lim="800000"/>
            <a:headEnd/>
            <a:tailEnd/>
          </a:ln>
          <a:effectLst/>
        </p:spPr>
        <p:txBody>
          <a:bodyPr vert="horz" wrap="square" lIns="96460" tIns="48230" rIns="96460" bIns="48230" numCol="1" anchor="b" anchorCtr="0" compatLnSpc="1">
            <a:prstTxWarp prst="textNoShape">
              <a:avLst/>
            </a:prstTxWarp>
          </a:bodyPr>
          <a:lstStyle>
            <a:lvl1pPr defTabSz="965200">
              <a:defRPr sz="1300" b="0">
                <a:latin typeface="Arial" charset="0"/>
              </a:defRPr>
            </a:lvl1pPr>
          </a:lstStyle>
          <a:p>
            <a:pPr>
              <a:defRPr/>
            </a:pPr>
            <a:endParaRPr lang="en-US" altLang="zh-CN"/>
          </a:p>
        </p:txBody>
      </p:sp>
      <p:sp>
        <p:nvSpPr>
          <p:cNvPr id="115717" name="Rectangle 5"/>
          <p:cNvSpPr>
            <a:spLocks noGrp="1" noChangeArrowheads="1"/>
          </p:cNvSpPr>
          <p:nvPr>
            <p:ph type="sldNum" sz="quarter" idx="3"/>
          </p:nvPr>
        </p:nvSpPr>
        <p:spPr bwMode="auto">
          <a:xfrm>
            <a:off x="4021138" y="9721850"/>
            <a:ext cx="3076575" cy="511175"/>
          </a:xfrm>
          <a:prstGeom prst="rect">
            <a:avLst/>
          </a:prstGeom>
          <a:noFill/>
          <a:ln w="9525">
            <a:noFill/>
            <a:miter lim="800000"/>
            <a:headEnd/>
            <a:tailEnd/>
          </a:ln>
          <a:effectLst/>
        </p:spPr>
        <p:txBody>
          <a:bodyPr vert="horz" wrap="square" lIns="96460" tIns="48230" rIns="96460" bIns="48230" numCol="1" anchor="b" anchorCtr="0" compatLnSpc="1">
            <a:prstTxWarp prst="textNoShape">
              <a:avLst/>
            </a:prstTxWarp>
          </a:bodyPr>
          <a:lstStyle>
            <a:lvl1pPr algn="r" defTabSz="965200">
              <a:defRPr sz="1300" b="0">
                <a:latin typeface="Arial" charset="0"/>
              </a:defRPr>
            </a:lvl1pPr>
          </a:lstStyle>
          <a:p>
            <a:pPr>
              <a:defRPr/>
            </a:pPr>
            <a:fld id="{322C9B4E-7AD2-4553-AB2F-4F637E3517DD}" type="slidenum">
              <a:rPr lang="en-US" altLang="zh-CN"/>
              <a:pPr>
                <a:defRPr/>
              </a:pPr>
              <a:t>‹#›</a:t>
            </a:fld>
            <a:endParaRPr lang="en-US" altLang="zh-CN"/>
          </a:p>
        </p:txBody>
      </p:sp>
    </p:spTree>
    <p:extLst>
      <p:ext uri="{BB962C8B-B14F-4D97-AF65-F5344CB8AC3E}">
        <p14:creationId xmlns:p14="http://schemas.microsoft.com/office/powerpoint/2010/main" val="23135438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682" name="Rectangle 2"/>
          <p:cNvSpPr>
            <a:spLocks noGrp="1" noChangeArrowheads="1"/>
          </p:cNvSpPr>
          <p:nvPr>
            <p:ph type="hdr" sz="quarter"/>
          </p:nvPr>
        </p:nvSpPr>
        <p:spPr bwMode="auto">
          <a:xfrm>
            <a:off x="0" y="0"/>
            <a:ext cx="3076575" cy="511175"/>
          </a:xfrm>
          <a:prstGeom prst="rect">
            <a:avLst/>
          </a:prstGeom>
          <a:noFill/>
          <a:ln w="9525">
            <a:noFill/>
            <a:miter lim="800000"/>
            <a:headEnd/>
            <a:tailEnd/>
          </a:ln>
          <a:effectLst/>
        </p:spPr>
        <p:txBody>
          <a:bodyPr vert="horz" wrap="square" lIns="96460" tIns="48230" rIns="96460" bIns="48230" numCol="1" anchor="t" anchorCtr="0" compatLnSpc="1">
            <a:prstTxWarp prst="textNoShape">
              <a:avLst/>
            </a:prstTxWarp>
          </a:bodyPr>
          <a:lstStyle>
            <a:lvl1pPr defTabSz="965200">
              <a:defRPr sz="1300" b="0">
                <a:latin typeface="Arial" charset="0"/>
              </a:defRPr>
            </a:lvl1pPr>
          </a:lstStyle>
          <a:p>
            <a:pPr>
              <a:defRPr/>
            </a:pPr>
            <a:endParaRPr lang="en-US" altLang="zh-CN"/>
          </a:p>
        </p:txBody>
      </p:sp>
      <p:sp>
        <p:nvSpPr>
          <p:cNvPr id="71683" name="Rectangle 3"/>
          <p:cNvSpPr>
            <a:spLocks noGrp="1" noChangeArrowheads="1"/>
          </p:cNvSpPr>
          <p:nvPr>
            <p:ph type="dt" idx="1"/>
          </p:nvPr>
        </p:nvSpPr>
        <p:spPr bwMode="auto">
          <a:xfrm>
            <a:off x="4021138" y="0"/>
            <a:ext cx="3076575" cy="511175"/>
          </a:xfrm>
          <a:prstGeom prst="rect">
            <a:avLst/>
          </a:prstGeom>
          <a:noFill/>
          <a:ln w="9525">
            <a:noFill/>
            <a:miter lim="800000"/>
            <a:headEnd/>
            <a:tailEnd/>
          </a:ln>
          <a:effectLst/>
        </p:spPr>
        <p:txBody>
          <a:bodyPr vert="horz" wrap="square" lIns="96460" tIns="48230" rIns="96460" bIns="48230" numCol="1" anchor="t" anchorCtr="0" compatLnSpc="1">
            <a:prstTxWarp prst="textNoShape">
              <a:avLst/>
            </a:prstTxWarp>
          </a:bodyPr>
          <a:lstStyle>
            <a:lvl1pPr algn="r" defTabSz="965200">
              <a:defRPr sz="1300" b="0">
                <a:latin typeface="Arial" charset="0"/>
              </a:defRPr>
            </a:lvl1pPr>
          </a:lstStyle>
          <a:p>
            <a:pPr>
              <a:defRPr/>
            </a:pPr>
            <a:endParaRPr lang="en-US" altLang="zh-CN"/>
          </a:p>
        </p:txBody>
      </p:sp>
      <p:sp>
        <p:nvSpPr>
          <p:cNvPr id="86020" name="Rectangle 4"/>
          <p:cNvSpPr>
            <a:spLocks noGrp="1" noRot="1" noChangeAspect="1" noChangeArrowheads="1" noTextEdit="1"/>
          </p:cNvSpPr>
          <p:nvPr>
            <p:ph type="sldImg" idx="2"/>
          </p:nvPr>
        </p:nvSpPr>
        <p:spPr bwMode="auto">
          <a:xfrm>
            <a:off x="990600" y="766763"/>
            <a:ext cx="5118100" cy="3838575"/>
          </a:xfrm>
          <a:prstGeom prst="rect">
            <a:avLst/>
          </a:prstGeom>
          <a:noFill/>
          <a:ln w="9525">
            <a:solidFill>
              <a:srgbClr val="000000"/>
            </a:solidFill>
            <a:miter lim="800000"/>
            <a:headEnd/>
            <a:tailEnd/>
          </a:ln>
        </p:spPr>
      </p:sp>
      <p:sp>
        <p:nvSpPr>
          <p:cNvPr id="71685" name="Rectangle 5"/>
          <p:cNvSpPr>
            <a:spLocks noGrp="1" noChangeArrowheads="1"/>
          </p:cNvSpPr>
          <p:nvPr>
            <p:ph type="body" sz="quarter" idx="3"/>
          </p:nvPr>
        </p:nvSpPr>
        <p:spPr bwMode="auto">
          <a:xfrm>
            <a:off x="709613" y="4860925"/>
            <a:ext cx="5680075" cy="4606925"/>
          </a:xfrm>
          <a:prstGeom prst="rect">
            <a:avLst/>
          </a:prstGeom>
          <a:noFill/>
          <a:ln w="9525">
            <a:noFill/>
            <a:miter lim="800000"/>
            <a:headEnd/>
            <a:tailEnd/>
          </a:ln>
          <a:effectLst/>
        </p:spPr>
        <p:txBody>
          <a:bodyPr vert="horz" wrap="square" lIns="96460" tIns="48230" rIns="96460" bIns="48230" numCol="1" anchor="t" anchorCtr="0" compatLnSpc="1">
            <a:prstTxWarp prst="textNoShape">
              <a:avLst/>
            </a:prstTxWarp>
          </a:bodyPr>
          <a:lstStyle/>
          <a:p>
            <a:pPr lvl="0"/>
            <a:r>
              <a:rPr lang="zh-CN" altLang="en-US" noProof="0"/>
              <a:t>单击此处编辑母版文本样式</a:t>
            </a:r>
          </a:p>
          <a:p>
            <a:pPr lvl="1"/>
            <a:r>
              <a:rPr lang="zh-CN" altLang="en-US" noProof="0"/>
              <a:t>第二级</a:t>
            </a:r>
          </a:p>
          <a:p>
            <a:pPr lvl="2"/>
            <a:r>
              <a:rPr lang="zh-CN" altLang="en-US" noProof="0"/>
              <a:t>第三级</a:t>
            </a:r>
          </a:p>
          <a:p>
            <a:pPr lvl="3"/>
            <a:r>
              <a:rPr lang="zh-CN" altLang="en-US" noProof="0"/>
              <a:t>第四级</a:t>
            </a:r>
          </a:p>
          <a:p>
            <a:pPr lvl="4"/>
            <a:r>
              <a:rPr lang="zh-CN" altLang="en-US" noProof="0"/>
              <a:t>第五级</a:t>
            </a:r>
          </a:p>
        </p:txBody>
      </p:sp>
      <p:sp>
        <p:nvSpPr>
          <p:cNvPr id="71686" name="Rectangle 6"/>
          <p:cNvSpPr>
            <a:spLocks noGrp="1" noChangeArrowheads="1"/>
          </p:cNvSpPr>
          <p:nvPr>
            <p:ph type="ftr" sz="quarter" idx="4"/>
          </p:nvPr>
        </p:nvSpPr>
        <p:spPr bwMode="auto">
          <a:xfrm>
            <a:off x="0" y="9721850"/>
            <a:ext cx="3076575" cy="511175"/>
          </a:xfrm>
          <a:prstGeom prst="rect">
            <a:avLst/>
          </a:prstGeom>
          <a:noFill/>
          <a:ln w="9525">
            <a:noFill/>
            <a:miter lim="800000"/>
            <a:headEnd/>
            <a:tailEnd/>
          </a:ln>
          <a:effectLst/>
        </p:spPr>
        <p:txBody>
          <a:bodyPr vert="horz" wrap="square" lIns="96460" tIns="48230" rIns="96460" bIns="48230" numCol="1" anchor="b" anchorCtr="0" compatLnSpc="1">
            <a:prstTxWarp prst="textNoShape">
              <a:avLst/>
            </a:prstTxWarp>
          </a:bodyPr>
          <a:lstStyle>
            <a:lvl1pPr defTabSz="965200">
              <a:defRPr sz="1300" b="0">
                <a:latin typeface="Arial" charset="0"/>
              </a:defRPr>
            </a:lvl1pPr>
          </a:lstStyle>
          <a:p>
            <a:pPr>
              <a:defRPr/>
            </a:pPr>
            <a:endParaRPr lang="en-US" altLang="zh-CN"/>
          </a:p>
        </p:txBody>
      </p:sp>
      <p:sp>
        <p:nvSpPr>
          <p:cNvPr id="71687" name="Rectangle 7"/>
          <p:cNvSpPr>
            <a:spLocks noGrp="1" noChangeArrowheads="1"/>
          </p:cNvSpPr>
          <p:nvPr>
            <p:ph type="sldNum" sz="quarter" idx="5"/>
          </p:nvPr>
        </p:nvSpPr>
        <p:spPr bwMode="auto">
          <a:xfrm>
            <a:off x="4021138" y="9721850"/>
            <a:ext cx="3076575" cy="511175"/>
          </a:xfrm>
          <a:prstGeom prst="rect">
            <a:avLst/>
          </a:prstGeom>
          <a:noFill/>
          <a:ln w="9525">
            <a:noFill/>
            <a:miter lim="800000"/>
            <a:headEnd/>
            <a:tailEnd/>
          </a:ln>
          <a:effectLst/>
        </p:spPr>
        <p:txBody>
          <a:bodyPr vert="horz" wrap="square" lIns="96460" tIns="48230" rIns="96460" bIns="48230" numCol="1" anchor="b" anchorCtr="0" compatLnSpc="1">
            <a:prstTxWarp prst="textNoShape">
              <a:avLst/>
            </a:prstTxWarp>
          </a:bodyPr>
          <a:lstStyle>
            <a:lvl1pPr algn="r" defTabSz="965200">
              <a:defRPr sz="1300" b="0">
                <a:latin typeface="Arial" charset="0"/>
              </a:defRPr>
            </a:lvl1pPr>
          </a:lstStyle>
          <a:p>
            <a:pPr>
              <a:defRPr/>
            </a:pPr>
            <a:fld id="{74CC378B-5A16-4041-BA92-1F94FB15D35A}" type="slidenum">
              <a:rPr lang="en-US" altLang="zh-CN"/>
              <a:pPr>
                <a:defRPr/>
              </a:pPr>
              <a:t>‹#›</a:t>
            </a:fld>
            <a:endParaRPr lang="en-US" altLang="zh-CN"/>
          </a:p>
        </p:txBody>
      </p:sp>
    </p:spTree>
    <p:extLst>
      <p:ext uri="{BB962C8B-B14F-4D97-AF65-F5344CB8AC3E}">
        <p14:creationId xmlns:p14="http://schemas.microsoft.com/office/powerpoint/2010/main" val="164401105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宋体" pitchFamily="2" charset="-122"/>
        <a:cs typeface="+mn-cs"/>
      </a:defRPr>
    </a:lvl1pPr>
    <a:lvl2pPr marL="457200" algn="l" rtl="0" eaLnBrk="0" fontAlgn="base" hangingPunct="0">
      <a:spcBef>
        <a:spcPct val="30000"/>
      </a:spcBef>
      <a:spcAft>
        <a:spcPct val="0"/>
      </a:spcAft>
      <a:defRPr sz="1200" kern="1200">
        <a:solidFill>
          <a:schemeClr val="tx1"/>
        </a:solidFill>
        <a:latin typeface="Arial" charset="0"/>
        <a:ea typeface="宋体" pitchFamily="2" charset="-122"/>
        <a:cs typeface="+mn-cs"/>
      </a:defRPr>
    </a:lvl2pPr>
    <a:lvl3pPr marL="914400" algn="l" rtl="0" eaLnBrk="0" fontAlgn="base" hangingPunct="0">
      <a:spcBef>
        <a:spcPct val="30000"/>
      </a:spcBef>
      <a:spcAft>
        <a:spcPct val="0"/>
      </a:spcAft>
      <a:defRPr sz="1200" kern="1200">
        <a:solidFill>
          <a:schemeClr val="tx1"/>
        </a:solidFill>
        <a:latin typeface="Arial" charset="0"/>
        <a:ea typeface="宋体" pitchFamily="2" charset="-122"/>
        <a:cs typeface="+mn-cs"/>
      </a:defRPr>
    </a:lvl3pPr>
    <a:lvl4pPr marL="1371600" algn="l" rtl="0" eaLnBrk="0" fontAlgn="base" hangingPunct="0">
      <a:spcBef>
        <a:spcPct val="30000"/>
      </a:spcBef>
      <a:spcAft>
        <a:spcPct val="0"/>
      </a:spcAft>
      <a:defRPr sz="1200" kern="1200">
        <a:solidFill>
          <a:schemeClr val="tx1"/>
        </a:solidFill>
        <a:latin typeface="Arial" charset="0"/>
        <a:ea typeface="宋体" pitchFamily="2" charset="-122"/>
        <a:cs typeface="+mn-cs"/>
      </a:defRPr>
    </a:lvl4pPr>
    <a:lvl5pPr marL="1828800" algn="l" rtl="0" eaLnBrk="0" fontAlgn="base" hangingPunct="0">
      <a:spcBef>
        <a:spcPct val="30000"/>
      </a:spcBef>
      <a:spcAft>
        <a:spcPct val="0"/>
      </a:spcAft>
      <a:defRPr sz="1200" kern="1200">
        <a:solidFill>
          <a:schemeClr val="tx1"/>
        </a:solidFill>
        <a:latin typeface="Arial" charset="0"/>
        <a:ea typeface="宋体" pitchFamily="2"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a:defRPr/>
            </a:pPr>
            <a:fld id="{74CC378B-5A16-4041-BA92-1F94FB15D35A}" type="slidenum">
              <a:rPr lang="en-US" altLang="zh-CN" smtClean="0"/>
              <a:pPr>
                <a:defRPr/>
              </a:pPr>
              <a:t>3</a:t>
            </a:fld>
            <a:endParaRPr lang="en-US" altLang="zh-CN"/>
          </a:p>
        </p:txBody>
      </p:sp>
    </p:spTree>
    <p:extLst>
      <p:ext uri="{BB962C8B-B14F-4D97-AF65-F5344CB8AC3E}">
        <p14:creationId xmlns:p14="http://schemas.microsoft.com/office/powerpoint/2010/main" val="22672434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74CC378B-5A16-4041-BA92-1F94FB15D35A}" type="slidenum">
              <a:rPr lang="en-US" altLang="zh-CN" smtClean="0"/>
              <a:pPr>
                <a:defRPr/>
              </a:pPr>
              <a:t>56</a:t>
            </a:fld>
            <a:endParaRPr lang="en-US" altLang="zh-CN"/>
          </a:p>
        </p:txBody>
      </p:sp>
    </p:spTree>
    <p:extLst>
      <p:ext uri="{BB962C8B-B14F-4D97-AF65-F5344CB8AC3E}">
        <p14:creationId xmlns:p14="http://schemas.microsoft.com/office/powerpoint/2010/main" val="23954539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Rot="1" noChangeAspect="1" noChangeArrowheads="1" noTextEdit="1"/>
          </p:cNvSpPr>
          <p:nvPr>
            <p:ph type="sldImg"/>
          </p:nvPr>
        </p:nvSpPr>
        <p:spPr>
          <a:ln/>
        </p:spPr>
      </p:sp>
      <p:sp>
        <p:nvSpPr>
          <p:cNvPr id="94211" name="Rectangle 3"/>
          <p:cNvSpPr>
            <a:spLocks noGrp="1" noChangeArrowheads="1"/>
          </p:cNvSpPr>
          <p:nvPr>
            <p:ph type="body" idx="1"/>
          </p:nvPr>
        </p:nvSpPr>
        <p:spPr>
          <a:noFill/>
          <a:ln/>
        </p:spPr>
        <p:txBody>
          <a:bodyPr/>
          <a:lstStyle/>
          <a:p>
            <a:r>
              <a:rPr lang="zh-CN" altLang="en-US" b="1" dirty="0"/>
              <a:t>实际上，我们现在已经有了全球最大的网络</a:t>
            </a:r>
            <a:r>
              <a:rPr lang="en-US" altLang="zh-CN" b="1" dirty="0"/>
              <a:t>—Internet</a:t>
            </a:r>
            <a:r>
              <a:rPr lang="zh-CN" altLang="en-US" b="1" dirty="0"/>
              <a:t>，而且运行得很好，所以网络体系结构可以看做对现有网络构建及其运行经验教训的总结，这将更好地指导我们构建满足应用需求的网络</a:t>
            </a:r>
          </a:p>
        </p:txBody>
      </p:sp>
    </p:spTree>
    <p:extLst>
      <p:ext uri="{BB962C8B-B14F-4D97-AF65-F5344CB8AC3E}">
        <p14:creationId xmlns:p14="http://schemas.microsoft.com/office/powerpoint/2010/main" val="12253938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07C44C8-30A1-4995-BB57-34445CE1C138}" type="slidenum">
              <a:rPr lang="en-US" altLang="zh-CN"/>
              <a:pPr/>
              <a:t>62</a:t>
            </a:fld>
            <a:endParaRPr lang="en-US" altLang="zh-CN"/>
          </a:p>
        </p:txBody>
      </p:sp>
      <p:sp>
        <p:nvSpPr>
          <p:cNvPr id="247810" name="Rectangle 2"/>
          <p:cNvSpPr>
            <a:spLocks noGrp="1" noRot="1" noChangeAspect="1" noChangeArrowheads="1" noTextEdit="1"/>
          </p:cNvSpPr>
          <p:nvPr>
            <p:ph type="sldImg"/>
          </p:nvPr>
        </p:nvSpPr>
        <p:spPr>
          <a:ln/>
        </p:spPr>
      </p:sp>
      <p:sp>
        <p:nvSpPr>
          <p:cNvPr id="247811" name="Rectangle 3"/>
          <p:cNvSpPr>
            <a:spLocks noGrp="1" noChangeArrowheads="1"/>
          </p:cNvSpPr>
          <p:nvPr>
            <p:ph type="body" idx="1"/>
          </p:nvPr>
        </p:nvSpPr>
        <p:spPr/>
        <p:txBody>
          <a:bodyPr/>
          <a:lstStyle/>
          <a:p>
            <a:endParaRPr lang="zh-CN" altLang="zh-CN"/>
          </a:p>
        </p:txBody>
      </p:sp>
    </p:spTree>
    <p:extLst>
      <p:ext uri="{BB962C8B-B14F-4D97-AF65-F5344CB8AC3E}">
        <p14:creationId xmlns:p14="http://schemas.microsoft.com/office/powerpoint/2010/main" val="16940392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C2D42DE-186E-4C01-9099-C32DB609C13E}" type="slidenum">
              <a:rPr lang="en-US" altLang="zh-CN"/>
              <a:pPr/>
              <a:t>63</a:t>
            </a:fld>
            <a:endParaRPr lang="en-US" altLang="zh-CN"/>
          </a:p>
        </p:txBody>
      </p:sp>
      <p:sp>
        <p:nvSpPr>
          <p:cNvPr id="248834" name="Rectangle 2"/>
          <p:cNvSpPr>
            <a:spLocks noGrp="1" noRot="1" noChangeAspect="1" noChangeArrowheads="1" noTextEdit="1"/>
          </p:cNvSpPr>
          <p:nvPr>
            <p:ph type="sldImg"/>
          </p:nvPr>
        </p:nvSpPr>
        <p:spPr>
          <a:ln/>
        </p:spPr>
      </p:sp>
      <p:sp>
        <p:nvSpPr>
          <p:cNvPr id="248835" name="Rectangle 3"/>
          <p:cNvSpPr>
            <a:spLocks noGrp="1" noChangeArrowheads="1"/>
          </p:cNvSpPr>
          <p:nvPr>
            <p:ph type="body" idx="1"/>
          </p:nvPr>
        </p:nvSpPr>
        <p:spPr/>
        <p:txBody>
          <a:bodyPr/>
          <a:lstStyle/>
          <a:p>
            <a:endParaRPr lang="zh-CN" altLang="zh-CN"/>
          </a:p>
        </p:txBody>
      </p:sp>
    </p:spTree>
    <p:extLst>
      <p:ext uri="{BB962C8B-B14F-4D97-AF65-F5344CB8AC3E}">
        <p14:creationId xmlns:p14="http://schemas.microsoft.com/office/powerpoint/2010/main" val="19336516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7B06E81-D00C-4352-8EF6-E7A6B53C3106}" type="slidenum">
              <a:rPr lang="en-US" altLang="zh-CN"/>
              <a:pPr/>
              <a:t>64</a:t>
            </a:fld>
            <a:endParaRPr lang="en-US" altLang="zh-CN"/>
          </a:p>
        </p:txBody>
      </p:sp>
      <p:sp>
        <p:nvSpPr>
          <p:cNvPr id="249858" name="Rectangle 2"/>
          <p:cNvSpPr>
            <a:spLocks noGrp="1" noRot="1" noChangeAspect="1" noChangeArrowheads="1" noTextEdit="1"/>
          </p:cNvSpPr>
          <p:nvPr>
            <p:ph type="sldImg"/>
          </p:nvPr>
        </p:nvSpPr>
        <p:spPr>
          <a:ln/>
        </p:spPr>
      </p:sp>
      <p:sp>
        <p:nvSpPr>
          <p:cNvPr id="249859" name="Rectangle 3"/>
          <p:cNvSpPr>
            <a:spLocks noGrp="1" noChangeArrowheads="1"/>
          </p:cNvSpPr>
          <p:nvPr>
            <p:ph type="body" idx="1"/>
          </p:nvPr>
        </p:nvSpPr>
        <p:spPr/>
        <p:txBody>
          <a:bodyPr/>
          <a:lstStyle/>
          <a:p>
            <a:endParaRPr lang="zh-CN" altLang="zh-CN"/>
          </a:p>
        </p:txBody>
      </p:sp>
    </p:spTree>
    <p:extLst>
      <p:ext uri="{BB962C8B-B14F-4D97-AF65-F5344CB8AC3E}">
        <p14:creationId xmlns:p14="http://schemas.microsoft.com/office/powerpoint/2010/main" val="12427070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Rot="1" noChangeAspect="1" noChangeArrowheads="1" noTextEdit="1"/>
          </p:cNvSpPr>
          <p:nvPr>
            <p:ph type="sldImg"/>
          </p:nvPr>
        </p:nvSpPr>
        <p:spPr>
          <a:ln/>
        </p:spPr>
      </p:sp>
      <p:sp>
        <p:nvSpPr>
          <p:cNvPr id="95235" name="Rectangle 3"/>
          <p:cNvSpPr>
            <a:spLocks noGrp="1" noChangeArrowheads="1"/>
          </p:cNvSpPr>
          <p:nvPr>
            <p:ph type="body" idx="1"/>
          </p:nvPr>
        </p:nvSpPr>
        <p:spPr>
          <a:noFill/>
          <a:ln/>
        </p:spPr>
        <p:txBody>
          <a:bodyPr/>
          <a:lstStyle/>
          <a:p>
            <a:r>
              <a:rPr lang="zh-CN" altLang="en-US" dirty="0"/>
              <a:t>设备也通常根据其操作所在的</a:t>
            </a:r>
            <a:r>
              <a:rPr lang="en-US" altLang="zh-CN" dirty="0"/>
              <a:t>OSI</a:t>
            </a:r>
            <a:r>
              <a:rPr lang="zh-CN" altLang="en-US" dirty="0"/>
              <a:t>层来分类标识，例如，通常交换机被认为是</a:t>
            </a:r>
            <a:r>
              <a:rPr lang="en-US" altLang="zh-CN" dirty="0"/>
              <a:t>L2</a:t>
            </a:r>
            <a:r>
              <a:rPr lang="zh-CN" altLang="en-US" dirty="0"/>
              <a:t>设备，因为交换机处理存储在帧的数据链路层头标中的硬件（通常是</a:t>
            </a:r>
            <a:r>
              <a:rPr lang="en-US" altLang="zh-CN" dirty="0"/>
              <a:t>MAC</a:t>
            </a:r>
            <a:r>
              <a:rPr lang="zh-CN" altLang="en-US" dirty="0"/>
              <a:t>）地址信息</a:t>
            </a:r>
          </a:p>
        </p:txBody>
      </p:sp>
    </p:spTree>
    <p:extLst>
      <p:ext uri="{BB962C8B-B14F-4D97-AF65-F5344CB8AC3E}">
        <p14:creationId xmlns:p14="http://schemas.microsoft.com/office/powerpoint/2010/main" val="32435716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HLDCP</a:t>
            </a:r>
            <a:r>
              <a:rPr lang="zh-CN" altLang="en-US" dirty="0" smtClean="0"/>
              <a:t>、</a:t>
            </a:r>
            <a:r>
              <a:rPr lang="en-US" altLang="zh-CN" dirty="0" smtClean="0"/>
              <a:t>PPP</a:t>
            </a:r>
            <a:r>
              <a:rPr lang="zh-CN" altLang="en-US" dirty="0" smtClean="0"/>
              <a:t>是早期用在串口上的协议，采用的是串行通信。</a:t>
            </a:r>
            <a:r>
              <a:rPr lang="en-US" altLang="zh-CN" dirty="0" smtClean="0"/>
              <a:t>CSMA/CD</a:t>
            </a:r>
            <a:r>
              <a:rPr lang="zh-CN" altLang="en-US" dirty="0" smtClean="0"/>
              <a:t>、</a:t>
            </a:r>
            <a:r>
              <a:rPr lang="en-US" altLang="zh-CN" dirty="0" smtClean="0"/>
              <a:t>CSMA/CA</a:t>
            </a:r>
            <a:r>
              <a:rPr lang="zh-CN" altLang="en-US" dirty="0" smtClean="0"/>
              <a:t>分别是用在以太网和无线以太网接口上的数据链路层协议。</a:t>
            </a:r>
            <a:endParaRPr lang="zh-CN" altLang="en-US" dirty="0"/>
          </a:p>
        </p:txBody>
      </p:sp>
      <p:sp>
        <p:nvSpPr>
          <p:cNvPr id="4" name="灯片编号占位符 3"/>
          <p:cNvSpPr>
            <a:spLocks noGrp="1"/>
          </p:cNvSpPr>
          <p:nvPr>
            <p:ph type="sldNum" sz="quarter" idx="10"/>
          </p:nvPr>
        </p:nvSpPr>
        <p:spPr/>
        <p:txBody>
          <a:bodyPr/>
          <a:lstStyle/>
          <a:p>
            <a:pPr>
              <a:defRPr/>
            </a:pPr>
            <a:fld id="{74CC378B-5A16-4041-BA92-1F94FB15D35A}" type="slidenum">
              <a:rPr lang="en-US" altLang="zh-CN" smtClean="0"/>
              <a:pPr>
                <a:defRPr/>
              </a:pPr>
              <a:t>71</a:t>
            </a:fld>
            <a:endParaRPr lang="en-US" altLang="zh-CN"/>
          </a:p>
        </p:txBody>
      </p:sp>
    </p:spTree>
    <p:extLst>
      <p:ext uri="{BB962C8B-B14F-4D97-AF65-F5344CB8AC3E}">
        <p14:creationId xmlns:p14="http://schemas.microsoft.com/office/powerpoint/2010/main" val="24042373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这一层还涉及到</a:t>
            </a:r>
            <a:r>
              <a:rPr lang="en-US" altLang="zh-CN" dirty="0" smtClean="0"/>
              <a:t>Internet</a:t>
            </a:r>
            <a:r>
              <a:rPr lang="zh-CN" altLang="en-US" dirty="0" smtClean="0"/>
              <a:t>或者说</a:t>
            </a:r>
            <a:r>
              <a:rPr lang="en-US" altLang="zh-CN" dirty="0" smtClean="0"/>
              <a:t>IP</a:t>
            </a:r>
            <a:r>
              <a:rPr lang="zh-CN" altLang="en-US" dirty="0" smtClean="0"/>
              <a:t>网络中的一个非常重要的概念，广播域或者说链路的概念。</a:t>
            </a:r>
            <a:r>
              <a:rPr lang="en-US" altLang="zh-CN" dirty="0" smtClean="0"/>
              <a:t>Internet</a:t>
            </a:r>
            <a:r>
              <a:rPr lang="zh-CN" altLang="en-US" dirty="0" smtClean="0"/>
              <a:t>中的链路与</a:t>
            </a:r>
            <a:r>
              <a:rPr lang="en-US" altLang="zh-CN" dirty="0" smtClean="0"/>
              <a:t>OSI</a:t>
            </a:r>
            <a:r>
              <a:rPr lang="zh-CN" altLang="en-US" dirty="0" smtClean="0"/>
              <a:t>参考模型中链路的概念不一样，</a:t>
            </a:r>
            <a:r>
              <a:rPr lang="en-US" altLang="zh-CN" dirty="0" smtClean="0"/>
              <a:t>OSI</a:t>
            </a:r>
            <a:r>
              <a:rPr lang="zh-CN" altLang="en-US" dirty="0" smtClean="0"/>
              <a:t>参考模型中的链路一般是指一条点对点的通信链路，而在</a:t>
            </a:r>
            <a:r>
              <a:rPr lang="en-US" altLang="zh-CN" dirty="0" smtClean="0"/>
              <a:t>Internet</a:t>
            </a:r>
            <a:r>
              <a:rPr lang="zh-CN" altLang="en-US" dirty="0" smtClean="0"/>
              <a:t>中，链路对应这一个广播域。什么是广播域呢？所谓广播域就是用</a:t>
            </a:r>
            <a:r>
              <a:rPr lang="en-US" altLang="zh-CN" dirty="0" smtClean="0"/>
              <a:t>L2</a:t>
            </a:r>
            <a:r>
              <a:rPr lang="zh-CN" altLang="en-US" dirty="0" smtClean="0"/>
              <a:t>层或者</a:t>
            </a:r>
            <a:r>
              <a:rPr lang="en-US" altLang="zh-CN" dirty="0" smtClean="0"/>
              <a:t>L1</a:t>
            </a:r>
            <a:r>
              <a:rPr lang="zh-CN" altLang="en-US" dirty="0" smtClean="0"/>
              <a:t>层设备连接起来的一个网络，这样的一个网络支持广播机制，也就是网络中节点可以在数据链路层将数据通过广播发送到所有其他节点，这种数据被称为广播帧。</a:t>
            </a:r>
            <a:r>
              <a:rPr lang="en-US" altLang="zh-CN" dirty="0" smtClean="0"/>
              <a:t>L2</a:t>
            </a:r>
            <a:r>
              <a:rPr lang="zh-CN" altLang="en-US" dirty="0" smtClean="0"/>
              <a:t>交换机会在输入端口以外的所有其它端口都转发广播帧，但是路由器是</a:t>
            </a:r>
            <a:r>
              <a:rPr lang="en-US" altLang="zh-CN" dirty="0" smtClean="0"/>
              <a:t>3</a:t>
            </a:r>
            <a:r>
              <a:rPr lang="zh-CN" altLang="en-US" dirty="0" smtClean="0"/>
              <a:t>层设备，不会转发广播帧，所以广播域的边界是路由器。在</a:t>
            </a:r>
            <a:r>
              <a:rPr lang="en-US" altLang="zh-CN" dirty="0" smtClean="0"/>
              <a:t>Internet</a:t>
            </a:r>
            <a:r>
              <a:rPr lang="zh-CN" altLang="en-US" dirty="0" smtClean="0"/>
              <a:t>中，我们说两个节点在一条链路上（</a:t>
            </a:r>
            <a:r>
              <a:rPr lang="en-US" altLang="zh-CN" dirty="0" err="1" smtClean="0"/>
              <a:t>onlink</a:t>
            </a:r>
            <a:r>
              <a:rPr lang="zh-CN" altLang="en-US" dirty="0" smtClean="0"/>
              <a:t>），也就是这两个节点在一个广播域内，在一个网络内。</a:t>
            </a:r>
            <a:r>
              <a:rPr lang="en-US" altLang="zh-CN" dirty="0" smtClean="0"/>
              <a:t>Internet</a:t>
            </a:r>
            <a:r>
              <a:rPr lang="zh-CN" altLang="en-US" dirty="0" smtClean="0"/>
              <a:t>传输的一跳也是指跨越一个广播域，跨越一个网络，与广播域</a:t>
            </a:r>
            <a:r>
              <a:rPr lang="zh-CN" altLang="en-US" smtClean="0"/>
              <a:t>对应的网络</a:t>
            </a:r>
            <a:r>
              <a:rPr lang="zh-CN" altLang="en-US" dirty="0" smtClean="0"/>
              <a:t>也被称为子网。</a:t>
            </a:r>
            <a:endParaRPr lang="zh-CN" altLang="en-US" dirty="0"/>
          </a:p>
        </p:txBody>
      </p:sp>
      <p:sp>
        <p:nvSpPr>
          <p:cNvPr id="4" name="灯片编号占位符 3"/>
          <p:cNvSpPr>
            <a:spLocks noGrp="1"/>
          </p:cNvSpPr>
          <p:nvPr>
            <p:ph type="sldNum" sz="quarter" idx="10"/>
          </p:nvPr>
        </p:nvSpPr>
        <p:spPr/>
        <p:txBody>
          <a:bodyPr/>
          <a:lstStyle/>
          <a:p>
            <a:pPr>
              <a:defRPr/>
            </a:pPr>
            <a:fld id="{74CC378B-5A16-4041-BA92-1F94FB15D35A}" type="slidenum">
              <a:rPr lang="en-US" altLang="zh-CN" smtClean="0"/>
              <a:pPr>
                <a:defRPr/>
              </a:pPr>
              <a:t>77</a:t>
            </a:fld>
            <a:endParaRPr lang="en-US" altLang="zh-CN"/>
          </a:p>
        </p:txBody>
      </p:sp>
    </p:spTree>
    <p:extLst>
      <p:ext uri="{BB962C8B-B14F-4D97-AF65-F5344CB8AC3E}">
        <p14:creationId xmlns:p14="http://schemas.microsoft.com/office/powerpoint/2010/main" val="23671983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DD65D2E-65FC-490B-93E4-EEDFB8C853FD}" type="slidenum">
              <a:rPr lang="en-US" altLang="zh-CN"/>
              <a:pPr/>
              <a:t>83</a:t>
            </a:fld>
            <a:endParaRPr lang="en-US" altLang="zh-CN"/>
          </a:p>
        </p:txBody>
      </p:sp>
      <p:sp>
        <p:nvSpPr>
          <p:cNvPr id="268290" name="Rectangle 2"/>
          <p:cNvSpPr>
            <a:spLocks noGrp="1" noRot="1" noChangeAspect="1" noChangeArrowheads="1" noTextEdit="1"/>
          </p:cNvSpPr>
          <p:nvPr>
            <p:ph type="sldImg"/>
          </p:nvPr>
        </p:nvSpPr>
        <p:spPr>
          <a:ln/>
        </p:spPr>
      </p:sp>
      <p:sp>
        <p:nvSpPr>
          <p:cNvPr id="268291" name="Rectangle 3"/>
          <p:cNvSpPr>
            <a:spLocks noGrp="1" noChangeArrowheads="1"/>
          </p:cNvSpPr>
          <p:nvPr>
            <p:ph type="body" idx="1"/>
          </p:nvPr>
        </p:nvSpPr>
        <p:spPr/>
        <p:txBody>
          <a:bodyPr/>
          <a:lstStyle/>
          <a:p>
            <a:endParaRPr lang="zh-CN" altLang="zh-CN"/>
          </a:p>
        </p:txBody>
      </p:sp>
    </p:spTree>
    <p:extLst>
      <p:ext uri="{BB962C8B-B14F-4D97-AF65-F5344CB8AC3E}">
        <p14:creationId xmlns:p14="http://schemas.microsoft.com/office/powerpoint/2010/main" val="2807359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DD65D2E-65FC-490B-93E4-EEDFB8C853FD}" type="slidenum">
              <a:rPr lang="en-US" altLang="zh-CN"/>
              <a:pPr/>
              <a:t>84</a:t>
            </a:fld>
            <a:endParaRPr lang="en-US" altLang="zh-CN"/>
          </a:p>
        </p:txBody>
      </p:sp>
      <p:sp>
        <p:nvSpPr>
          <p:cNvPr id="268290" name="Rectangle 2"/>
          <p:cNvSpPr>
            <a:spLocks noGrp="1" noRot="1" noChangeAspect="1" noChangeArrowheads="1" noTextEdit="1"/>
          </p:cNvSpPr>
          <p:nvPr>
            <p:ph type="sldImg"/>
          </p:nvPr>
        </p:nvSpPr>
        <p:spPr>
          <a:ln/>
        </p:spPr>
      </p:sp>
      <p:sp>
        <p:nvSpPr>
          <p:cNvPr id="268291" name="Rectangle 3"/>
          <p:cNvSpPr>
            <a:spLocks noGrp="1" noChangeArrowheads="1"/>
          </p:cNvSpPr>
          <p:nvPr>
            <p:ph type="body" idx="1"/>
          </p:nvPr>
        </p:nvSpPr>
        <p:spPr/>
        <p:txBody>
          <a:bodyPr/>
          <a:lstStyle/>
          <a:p>
            <a:endParaRPr lang="zh-CN" altLang="zh-CN"/>
          </a:p>
        </p:txBody>
      </p:sp>
    </p:spTree>
    <p:extLst>
      <p:ext uri="{BB962C8B-B14F-4D97-AF65-F5344CB8AC3E}">
        <p14:creationId xmlns:p14="http://schemas.microsoft.com/office/powerpoint/2010/main" val="2807359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74CC378B-5A16-4041-BA92-1F94FB15D35A}" type="slidenum">
              <a:rPr lang="en-US" altLang="zh-CN" smtClean="0"/>
              <a:pPr>
                <a:defRPr/>
              </a:pPr>
              <a:t>5</a:t>
            </a:fld>
            <a:endParaRPr lang="en-US" altLang="zh-CN"/>
          </a:p>
        </p:txBody>
      </p:sp>
    </p:spTree>
    <p:extLst>
      <p:ext uri="{BB962C8B-B14F-4D97-AF65-F5344CB8AC3E}">
        <p14:creationId xmlns:p14="http://schemas.microsoft.com/office/powerpoint/2010/main" val="18273656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D0E9210-F343-406D-8455-A94A78243544}" type="slidenum">
              <a:rPr lang="en-US" altLang="zh-CN"/>
              <a:pPr/>
              <a:t>85</a:t>
            </a:fld>
            <a:endParaRPr lang="en-US" altLang="zh-CN"/>
          </a:p>
        </p:txBody>
      </p:sp>
      <p:sp>
        <p:nvSpPr>
          <p:cNvPr id="269314" name="Rectangle 2"/>
          <p:cNvSpPr>
            <a:spLocks noGrp="1" noRot="1" noChangeAspect="1" noChangeArrowheads="1" noTextEdit="1"/>
          </p:cNvSpPr>
          <p:nvPr>
            <p:ph type="sldImg"/>
          </p:nvPr>
        </p:nvSpPr>
        <p:spPr>
          <a:ln/>
        </p:spPr>
      </p:sp>
      <p:sp>
        <p:nvSpPr>
          <p:cNvPr id="269315" name="Rectangle 3"/>
          <p:cNvSpPr>
            <a:spLocks noGrp="1" noChangeArrowheads="1"/>
          </p:cNvSpPr>
          <p:nvPr>
            <p:ph type="body" idx="1"/>
          </p:nvPr>
        </p:nvSpPr>
        <p:spPr/>
        <p:txBody>
          <a:bodyPr/>
          <a:lstStyle/>
          <a:p>
            <a:endParaRPr lang="zh-CN" altLang="zh-CN"/>
          </a:p>
        </p:txBody>
      </p:sp>
    </p:spTree>
    <p:extLst>
      <p:ext uri="{BB962C8B-B14F-4D97-AF65-F5344CB8AC3E}">
        <p14:creationId xmlns:p14="http://schemas.microsoft.com/office/powerpoint/2010/main" val="568785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A9DB896-1C97-4412-BE8F-AE82362F46DA}" type="slidenum">
              <a:rPr lang="en-US" altLang="zh-CN"/>
              <a:pPr/>
              <a:t>86</a:t>
            </a:fld>
            <a:endParaRPr lang="en-US" altLang="zh-CN"/>
          </a:p>
        </p:txBody>
      </p:sp>
      <p:sp>
        <p:nvSpPr>
          <p:cNvPr id="270338" name="Rectangle 2"/>
          <p:cNvSpPr>
            <a:spLocks noGrp="1" noRot="1" noChangeAspect="1" noChangeArrowheads="1" noTextEdit="1"/>
          </p:cNvSpPr>
          <p:nvPr>
            <p:ph type="sldImg"/>
          </p:nvPr>
        </p:nvSpPr>
        <p:spPr>
          <a:ln/>
        </p:spPr>
      </p:sp>
      <p:sp>
        <p:nvSpPr>
          <p:cNvPr id="270339" name="Rectangle 3"/>
          <p:cNvSpPr>
            <a:spLocks noGrp="1" noChangeArrowheads="1"/>
          </p:cNvSpPr>
          <p:nvPr>
            <p:ph type="body" idx="1"/>
          </p:nvPr>
        </p:nvSpPr>
        <p:spPr/>
        <p:txBody>
          <a:bodyPr/>
          <a:lstStyle/>
          <a:p>
            <a:endParaRPr lang="zh-CN" altLang="zh-CN"/>
          </a:p>
        </p:txBody>
      </p:sp>
    </p:spTree>
    <p:extLst>
      <p:ext uri="{BB962C8B-B14F-4D97-AF65-F5344CB8AC3E}">
        <p14:creationId xmlns:p14="http://schemas.microsoft.com/office/powerpoint/2010/main" val="42444310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4D64CD2-9288-45A5-BC13-6DB062F26D94}" type="slidenum">
              <a:rPr lang="en-US" altLang="zh-CN"/>
              <a:pPr/>
              <a:t>87</a:t>
            </a:fld>
            <a:endParaRPr lang="en-US" altLang="zh-CN"/>
          </a:p>
        </p:txBody>
      </p:sp>
      <p:sp>
        <p:nvSpPr>
          <p:cNvPr id="271362" name="Rectangle 2"/>
          <p:cNvSpPr>
            <a:spLocks noGrp="1" noRot="1" noChangeAspect="1" noChangeArrowheads="1" noTextEdit="1"/>
          </p:cNvSpPr>
          <p:nvPr>
            <p:ph type="sldImg"/>
          </p:nvPr>
        </p:nvSpPr>
        <p:spPr>
          <a:ln/>
        </p:spPr>
      </p:sp>
      <p:sp>
        <p:nvSpPr>
          <p:cNvPr id="271363" name="Rectangle 3"/>
          <p:cNvSpPr>
            <a:spLocks noGrp="1" noChangeArrowheads="1"/>
          </p:cNvSpPr>
          <p:nvPr>
            <p:ph type="body" idx="1"/>
          </p:nvPr>
        </p:nvSpPr>
        <p:spPr/>
        <p:txBody>
          <a:bodyPr/>
          <a:lstStyle/>
          <a:p>
            <a:endParaRPr lang="zh-CN" altLang="zh-CN"/>
          </a:p>
        </p:txBody>
      </p:sp>
    </p:spTree>
    <p:extLst>
      <p:ext uri="{BB962C8B-B14F-4D97-AF65-F5344CB8AC3E}">
        <p14:creationId xmlns:p14="http://schemas.microsoft.com/office/powerpoint/2010/main" val="311905538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0BDE9E6-92B6-45C9-9874-19DAAB030C6A}" type="slidenum">
              <a:rPr lang="en-US" altLang="zh-CN"/>
              <a:pPr/>
              <a:t>88</a:t>
            </a:fld>
            <a:endParaRPr lang="en-US" altLang="zh-CN"/>
          </a:p>
        </p:txBody>
      </p:sp>
      <p:sp>
        <p:nvSpPr>
          <p:cNvPr id="272386" name="Rectangle 2"/>
          <p:cNvSpPr>
            <a:spLocks noGrp="1" noRot="1" noChangeAspect="1" noChangeArrowheads="1" noTextEdit="1"/>
          </p:cNvSpPr>
          <p:nvPr>
            <p:ph type="sldImg"/>
          </p:nvPr>
        </p:nvSpPr>
        <p:spPr>
          <a:ln/>
        </p:spPr>
      </p:sp>
      <p:sp>
        <p:nvSpPr>
          <p:cNvPr id="272387" name="Rectangle 3"/>
          <p:cNvSpPr>
            <a:spLocks noGrp="1" noChangeArrowheads="1"/>
          </p:cNvSpPr>
          <p:nvPr>
            <p:ph type="body" idx="1"/>
          </p:nvPr>
        </p:nvSpPr>
        <p:spPr/>
        <p:txBody>
          <a:bodyPr/>
          <a:lstStyle/>
          <a:p>
            <a:endParaRPr lang="zh-CN" altLang="zh-CN"/>
          </a:p>
        </p:txBody>
      </p:sp>
    </p:spTree>
    <p:extLst>
      <p:ext uri="{BB962C8B-B14F-4D97-AF65-F5344CB8AC3E}">
        <p14:creationId xmlns:p14="http://schemas.microsoft.com/office/powerpoint/2010/main" val="33405577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2B602B1-576D-4EBF-B0D2-C3C4D0918108}" type="slidenum">
              <a:rPr lang="en-US" altLang="zh-CN"/>
              <a:pPr/>
              <a:t>89</a:t>
            </a:fld>
            <a:endParaRPr lang="en-US" altLang="zh-CN"/>
          </a:p>
        </p:txBody>
      </p:sp>
      <p:sp>
        <p:nvSpPr>
          <p:cNvPr id="273410" name="Rectangle 2"/>
          <p:cNvSpPr>
            <a:spLocks noGrp="1" noRot="1" noChangeAspect="1" noChangeArrowheads="1" noTextEdit="1"/>
          </p:cNvSpPr>
          <p:nvPr>
            <p:ph type="sldImg"/>
          </p:nvPr>
        </p:nvSpPr>
        <p:spPr>
          <a:ln/>
        </p:spPr>
      </p:sp>
      <p:sp>
        <p:nvSpPr>
          <p:cNvPr id="273411" name="Rectangle 3"/>
          <p:cNvSpPr>
            <a:spLocks noGrp="1" noChangeArrowheads="1"/>
          </p:cNvSpPr>
          <p:nvPr>
            <p:ph type="body" idx="1"/>
          </p:nvPr>
        </p:nvSpPr>
        <p:spPr/>
        <p:txBody>
          <a:bodyPr/>
          <a:lstStyle/>
          <a:p>
            <a:endParaRPr lang="zh-CN" altLang="zh-CN"/>
          </a:p>
        </p:txBody>
      </p:sp>
    </p:spTree>
    <p:extLst>
      <p:ext uri="{BB962C8B-B14F-4D97-AF65-F5344CB8AC3E}">
        <p14:creationId xmlns:p14="http://schemas.microsoft.com/office/powerpoint/2010/main" val="143781501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1164B32-9AF1-4676-BBA2-7552E90CD7B6}" type="slidenum">
              <a:rPr lang="en-US" altLang="zh-CN"/>
              <a:pPr/>
              <a:t>90</a:t>
            </a:fld>
            <a:endParaRPr lang="en-US" altLang="zh-CN"/>
          </a:p>
        </p:txBody>
      </p:sp>
      <p:sp>
        <p:nvSpPr>
          <p:cNvPr id="274434" name="Rectangle 2"/>
          <p:cNvSpPr>
            <a:spLocks noGrp="1" noRot="1" noChangeAspect="1" noChangeArrowheads="1" noTextEdit="1"/>
          </p:cNvSpPr>
          <p:nvPr>
            <p:ph type="sldImg"/>
          </p:nvPr>
        </p:nvSpPr>
        <p:spPr>
          <a:ln/>
        </p:spPr>
      </p:sp>
      <p:sp>
        <p:nvSpPr>
          <p:cNvPr id="274435" name="Rectangle 3"/>
          <p:cNvSpPr>
            <a:spLocks noGrp="1" noChangeArrowheads="1"/>
          </p:cNvSpPr>
          <p:nvPr>
            <p:ph type="body" idx="1"/>
          </p:nvPr>
        </p:nvSpPr>
        <p:spPr/>
        <p:txBody>
          <a:bodyPr/>
          <a:lstStyle/>
          <a:p>
            <a:endParaRPr lang="zh-CN" altLang="zh-CN"/>
          </a:p>
        </p:txBody>
      </p:sp>
    </p:spTree>
    <p:extLst>
      <p:ext uri="{BB962C8B-B14F-4D97-AF65-F5344CB8AC3E}">
        <p14:creationId xmlns:p14="http://schemas.microsoft.com/office/powerpoint/2010/main" val="365312084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网络体系结构中的协议要由专门的标准化组织进行标准化。</a:t>
            </a:r>
          </a:p>
        </p:txBody>
      </p:sp>
      <p:sp>
        <p:nvSpPr>
          <p:cNvPr id="4" name="灯片编号占位符 3"/>
          <p:cNvSpPr>
            <a:spLocks noGrp="1"/>
          </p:cNvSpPr>
          <p:nvPr>
            <p:ph type="sldNum" sz="quarter" idx="10"/>
          </p:nvPr>
        </p:nvSpPr>
        <p:spPr/>
        <p:txBody>
          <a:bodyPr/>
          <a:lstStyle/>
          <a:p>
            <a:pPr>
              <a:defRPr/>
            </a:pPr>
            <a:fld id="{74CC378B-5A16-4041-BA92-1F94FB15D35A}" type="slidenum">
              <a:rPr lang="en-US" altLang="zh-CN" smtClean="0"/>
              <a:pPr>
                <a:defRPr/>
              </a:pPr>
              <a:t>93</a:t>
            </a:fld>
            <a:endParaRPr lang="en-US" altLang="zh-CN"/>
          </a:p>
        </p:txBody>
      </p:sp>
    </p:spTree>
    <p:extLst>
      <p:ext uri="{BB962C8B-B14F-4D97-AF65-F5344CB8AC3E}">
        <p14:creationId xmlns:p14="http://schemas.microsoft.com/office/powerpoint/2010/main" val="341773517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9AFFB75-2DA1-4F51-9AEB-0BE26ACD33D2}" type="slidenum">
              <a:rPr lang="en-US" altLang="zh-CN"/>
              <a:pPr/>
              <a:t>106</a:t>
            </a:fld>
            <a:endParaRPr lang="en-US" altLang="zh-CN"/>
          </a:p>
        </p:txBody>
      </p:sp>
      <p:sp>
        <p:nvSpPr>
          <p:cNvPr id="237570" name="Rectangle 2"/>
          <p:cNvSpPr>
            <a:spLocks noGrp="1" noRot="1" noChangeAspect="1" noChangeArrowheads="1" noTextEdit="1"/>
          </p:cNvSpPr>
          <p:nvPr>
            <p:ph type="sldImg"/>
          </p:nvPr>
        </p:nvSpPr>
        <p:spPr>
          <a:ln/>
        </p:spPr>
      </p:sp>
      <p:sp>
        <p:nvSpPr>
          <p:cNvPr id="237571" name="Rectangle 3"/>
          <p:cNvSpPr>
            <a:spLocks noGrp="1" noChangeArrowheads="1"/>
          </p:cNvSpPr>
          <p:nvPr>
            <p:ph type="body" idx="1"/>
          </p:nvPr>
        </p:nvSpPr>
        <p:spPr/>
        <p:txBody>
          <a:bodyPr/>
          <a:lstStyle/>
          <a:p>
            <a:endParaRPr lang="zh-CN" altLang="zh-CN"/>
          </a:p>
        </p:txBody>
      </p:sp>
    </p:spTree>
    <p:extLst>
      <p:ext uri="{BB962C8B-B14F-4D97-AF65-F5344CB8AC3E}">
        <p14:creationId xmlns:p14="http://schemas.microsoft.com/office/powerpoint/2010/main" val="4183532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zh-CN" altLang="en-US" dirty="0"/>
              <a:t>普遍的说法是，第一台计算机是阿塔纳索夫</a:t>
            </a:r>
            <a:r>
              <a:rPr lang="en-US" altLang="zh-CN" dirty="0"/>
              <a:t>-</a:t>
            </a:r>
            <a:r>
              <a:rPr lang="zh-CN" altLang="en-US" dirty="0"/>
              <a:t>贝瑞计算机（</a:t>
            </a:r>
            <a:r>
              <a:rPr lang="en-US" altLang="zh-CN" dirty="0" err="1"/>
              <a:t>Atanasoff</a:t>
            </a:r>
            <a:r>
              <a:rPr lang="en-US" altLang="zh-CN" dirty="0"/>
              <a:t>–Berry Computer</a:t>
            </a:r>
            <a:r>
              <a:rPr lang="zh-CN" altLang="en-US" dirty="0"/>
              <a:t>，简称</a:t>
            </a:r>
            <a:r>
              <a:rPr lang="en-US" altLang="zh-CN" dirty="0"/>
              <a:t>ABC</a:t>
            </a:r>
            <a:r>
              <a:rPr lang="zh-CN" altLang="en-US" dirty="0"/>
              <a:t>计算机），</a:t>
            </a:r>
            <a:r>
              <a:rPr lang="en-US" altLang="zh-CN" dirty="0"/>
              <a:t>1937</a:t>
            </a:r>
            <a:r>
              <a:rPr lang="zh-CN" altLang="en-US" dirty="0"/>
              <a:t>年设计，</a:t>
            </a:r>
            <a:r>
              <a:rPr lang="en-US" altLang="zh-CN" dirty="0"/>
              <a:t>1942</a:t>
            </a:r>
            <a:r>
              <a:rPr lang="zh-CN" altLang="en-US" dirty="0"/>
              <a:t>年成功测试，</a:t>
            </a:r>
            <a:r>
              <a:rPr lang="zh-CN" altLang="en-US" sz="1200" b="0" i="0" kern="1200" dirty="0">
                <a:solidFill>
                  <a:schemeClr val="tx1"/>
                </a:solidFill>
                <a:effectLst/>
                <a:latin typeface="Arial" charset="0"/>
                <a:ea typeface="宋体" pitchFamily="2" charset="-122"/>
                <a:cs typeface="+mn-cs"/>
              </a:rPr>
              <a:t>不可编程，仅仅设计用于求解线性方程组</a:t>
            </a:r>
            <a:r>
              <a:rPr lang="zh-CN" altLang="en-US" dirty="0"/>
              <a:t>。</a:t>
            </a:r>
            <a:r>
              <a:rPr lang="en-US" altLang="zh-CN" dirty="0"/>
              <a:t>ENIAC</a:t>
            </a:r>
            <a:r>
              <a:rPr lang="zh-CN" altLang="en-US" dirty="0"/>
              <a:t>是第二台计算机和第一台通用计算机。</a:t>
            </a:r>
          </a:p>
        </p:txBody>
      </p:sp>
      <p:sp>
        <p:nvSpPr>
          <p:cNvPr id="4" name="灯片编号占位符 3"/>
          <p:cNvSpPr>
            <a:spLocks noGrp="1"/>
          </p:cNvSpPr>
          <p:nvPr>
            <p:ph type="sldNum" sz="quarter" idx="10"/>
          </p:nvPr>
        </p:nvSpPr>
        <p:spPr/>
        <p:txBody>
          <a:bodyPr/>
          <a:lstStyle/>
          <a:p>
            <a:pPr>
              <a:defRPr/>
            </a:pPr>
            <a:fld id="{74CC378B-5A16-4041-BA92-1F94FB15D35A}" type="slidenum">
              <a:rPr lang="en-US" altLang="zh-CN" smtClean="0"/>
              <a:pPr>
                <a:defRPr/>
              </a:pPr>
              <a:t>8</a:t>
            </a:fld>
            <a:endParaRPr lang="en-US" altLang="zh-CN"/>
          </a:p>
        </p:txBody>
      </p:sp>
    </p:spTree>
    <p:extLst>
      <p:ext uri="{BB962C8B-B14F-4D97-AF65-F5344CB8AC3E}">
        <p14:creationId xmlns:p14="http://schemas.microsoft.com/office/powerpoint/2010/main" val="16034365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74CC378B-5A16-4041-BA92-1F94FB15D35A}" type="slidenum">
              <a:rPr lang="en-US" altLang="zh-CN" smtClean="0"/>
              <a:pPr>
                <a:defRPr/>
              </a:pPr>
              <a:t>19</a:t>
            </a:fld>
            <a:endParaRPr lang="en-US" altLang="zh-CN"/>
          </a:p>
        </p:txBody>
      </p:sp>
    </p:spTree>
    <p:extLst>
      <p:ext uri="{BB962C8B-B14F-4D97-AF65-F5344CB8AC3E}">
        <p14:creationId xmlns:p14="http://schemas.microsoft.com/office/powerpoint/2010/main" val="11266235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Rot="1" noChangeAspect="1" noChangeArrowheads="1" noTextEdit="1"/>
          </p:cNvSpPr>
          <p:nvPr>
            <p:ph type="sldImg"/>
          </p:nvPr>
        </p:nvSpPr>
        <p:spPr>
          <a:ln/>
        </p:spPr>
      </p:sp>
      <p:sp>
        <p:nvSpPr>
          <p:cNvPr id="89091" name="Rectangle 3"/>
          <p:cNvSpPr>
            <a:spLocks noGrp="1" noChangeArrowheads="1"/>
          </p:cNvSpPr>
          <p:nvPr>
            <p:ph type="body" idx="1"/>
          </p:nvPr>
        </p:nvSpPr>
        <p:spPr>
          <a:noFill/>
          <a:ln/>
        </p:spPr>
        <p:txBody>
          <a:bodyPr/>
          <a:lstStyle/>
          <a:p>
            <a:r>
              <a:rPr lang="zh-CN" altLang="en-US" dirty="0"/>
              <a:t>每个节点包含一个</a:t>
            </a:r>
            <a:r>
              <a:rPr lang="en-US" altLang="zh-CN" dirty="0"/>
              <a:t>IMP</a:t>
            </a:r>
            <a:r>
              <a:rPr lang="zh-CN" altLang="en-US" dirty="0"/>
              <a:t>和一台主机。主机发送或者接收消息，</a:t>
            </a:r>
            <a:r>
              <a:rPr lang="en-US" altLang="zh-CN" dirty="0"/>
              <a:t>IMP</a:t>
            </a:r>
            <a:r>
              <a:rPr lang="zh-CN" altLang="en-US" dirty="0"/>
              <a:t>转发消息，</a:t>
            </a:r>
            <a:r>
              <a:rPr lang="en-US" altLang="zh-CN" dirty="0"/>
              <a:t>IMP</a:t>
            </a:r>
            <a:r>
              <a:rPr lang="zh-CN" altLang="en-US" dirty="0"/>
              <a:t>：接口消息处理器，由小型机充当。</a:t>
            </a:r>
          </a:p>
        </p:txBody>
      </p:sp>
    </p:spTree>
    <p:extLst>
      <p:ext uri="{BB962C8B-B14F-4D97-AF65-F5344CB8AC3E}">
        <p14:creationId xmlns:p14="http://schemas.microsoft.com/office/powerpoint/2010/main" val="23608760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Nodes are stood up as BBN builds each IMP [Honeywell DDP-516 mini computer with 12K of memory]; AT&amp;T provides lines bundled to 50kbps </a:t>
            </a:r>
            <a:endParaRPr lang="zh-CN" altLang="en-US" dirty="0"/>
          </a:p>
        </p:txBody>
      </p:sp>
      <p:sp>
        <p:nvSpPr>
          <p:cNvPr id="4" name="灯片编号占位符 3"/>
          <p:cNvSpPr>
            <a:spLocks noGrp="1"/>
          </p:cNvSpPr>
          <p:nvPr>
            <p:ph type="sldNum" sz="quarter" idx="10"/>
          </p:nvPr>
        </p:nvSpPr>
        <p:spPr/>
        <p:txBody>
          <a:bodyPr/>
          <a:lstStyle/>
          <a:p>
            <a:pPr>
              <a:defRPr/>
            </a:pPr>
            <a:fld id="{74CC378B-5A16-4041-BA92-1F94FB15D35A}" type="slidenum">
              <a:rPr lang="en-US" altLang="zh-CN" smtClean="0"/>
              <a:pPr>
                <a:defRPr/>
              </a:pPr>
              <a:t>29</a:t>
            </a:fld>
            <a:endParaRPr lang="en-US" altLang="zh-CN"/>
          </a:p>
        </p:txBody>
      </p:sp>
    </p:spTree>
    <p:extLst>
      <p:ext uri="{BB962C8B-B14F-4D97-AF65-F5344CB8AC3E}">
        <p14:creationId xmlns:p14="http://schemas.microsoft.com/office/powerpoint/2010/main" val="24112241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SRI</a:t>
            </a:r>
            <a:r>
              <a:rPr lang="zh-CN" altLang="en-US" dirty="0"/>
              <a:t>：</a:t>
            </a:r>
            <a:r>
              <a:rPr lang="en-US" altLang="zh-CN" dirty="0"/>
              <a:t>Stanford Research Institute</a:t>
            </a:r>
            <a:endParaRPr lang="zh-CN" altLang="en-US" dirty="0"/>
          </a:p>
        </p:txBody>
      </p:sp>
      <p:sp>
        <p:nvSpPr>
          <p:cNvPr id="4" name="灯片编号占位符 3"/>
          <p:cNvSpPr>
            <a:spLocks noGrp="1"/>
          </p:cNvSpPr>
          <p:nvPr>
            <p:ph type="sldNum" sz="quarter" idx="10"/>
          </p:nvPr>
        </p:nvSpPr>
        <p:spPr/>
        <p:txBody>
          <a:bodyPr/>
          <a:lstStyle/>
          <a:p>
            <a:pPr>
              <a:defRPr/>
            </a:pPr>
            <a:fld id="{74CC378B-5A16-4041-BA92-1F94FB15D35A}" type="slidenum">
              <a:rPr lang="en-US" altLang="zh-CN" smtClean="0"/>
              <a:pPr>
                <a:defRPr/>
              </a:pPr>
              <a:t>30</a:t>
            </a:fld>
            <a:endParaRPr lang="en-US" altLang="zh-CN"/>
          </a:p>
        </p:txBody>
      </p:sp>
    </p:spTree>
    <p:extLst>
      <p:ext uri="{BB962C8B-B14F-4D97-AF65-F5344CB8AC3E}">
        <p14:creationId xmlns:p14="http://schemas.microsoft.com/office/powerpoint/2010/main" val="10195070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txBox="1">
            <a:spLocks noGrp="1" noChangeArrowheads="1"/>
          </p:cNvSpPr>
          <p:nvPr/>
        </p:nvSpPr>
        <p:spPr bwMode="auto">
          <a:xfrm>
            <a:off x="4021138" y="9721850"/>
            <a:ext cx="3076575" cy="511175"/>
          </a:xfrm>
          <a:prstGeom prst="rect">
            <a:avLst/>
          </a:prstGeom>
          <a:noFill/>
          <a:ln w="9525">
            <a:noFill/>
            <a:miter lim="800000"/>
            <a:headEnd/>
            <a:tailEnd/>
          </a:ln>
        </p:spPr>
        <p:txBody>
          <a:bodyPr lIns="96460" tIns="48230" rIns="96460" bIns="48230" anchor="b"/>
          <a:lstStyle/>
          <a:p>
            <a:pPr algn="r" defTabSz="965200"/>
            <a:fld id="{C1F520B3-AA35-4D04-9D79-3D21E36C0370}" type="slidenum">
              <a:rPr lang="en-US" altLang="zh-CN" sz="1300" b="0">
                <a:latin typeface="Arial" charset="0"/>
              </a:rPr>
              <a:pPr algn="r" defTabSz="965200"/>
              <a:t>31</a:t>
            </a:fld>
            <a:endParaRPr lang="en-US" altLang="zh-CN" sz="1300" b="0">
              <a:latin typeface="Arial" charset="0"/>
            </a:endParaRPr>
          </a:p>
        </p:txBody>
      </p:sp>
      <p:sp>
        <p:nvSpPr>
          <p:cNvPr id="90115" name="Rectangle 2"/>
          <p:cNvSpPr>
            <a:spLocks noGrp="1" noRot="1" noChangeAspect="1" noChangeArrowheads="1" noTextEdit="1"/>
          </p:cNvSpPr>
          <p:nvPr>
            <p:ph type="sldImg"/>
          </p:nvPr>
        </p:nvSpPr>
        <p:spPr>
          <a:ln/>
        </p:spPr>
      </p:sp>
      <p:sp>
        <p:nvSpPr>
          <p:cNvPr id="90116" name="Rectangle 3"/>
          <p:cNvSpPr>
            <a:spLocks noGrp="1" noChangeArrowheads="1"/>
          </p:cNvSpPr>
          <p:nvPr>
            <p:ph type="body" idx="1"/>
          </p:nvPr>
        </p:nvSpPr>
        <p:spPr>
          <a:noFill/>
          <a:ln/>
        </p:spPr>
        <p:txBody>
          <a:bodyPr/>
          <a:lstStyle/>
          <a:p>
            <a:pPr eaLnBrk="1" hangingPunct="1"/>
            <a:r>
              <a:rPr lang="en-US" altLang="zh-CN" dirty="0"/>
              <a:t>“</a:t>
            </a:r>
            <a:r>
              <a:rPr lang="zh-CN" altLang="en-US" dirty="0"/>
              <a:t>上帝啊，你创造了何等的奇迹！ ”</a:t>
            </a:r>
          </a:p>
          <a:p>
            <a:pPr eaLnBrk="1" hangingPunct="1"/>
            <a:r>
              <a:rPr lang="en-US" altLang="zh-CN" dirty="0"/>
              <a:t>"All we wanted to do was to login from our host computer at UCLA to the SRI host computer," said </a:t>
            </a:r>
            <a:r>
              <a:rPr lang="en-US" altLang="zh-CN" dirty="0" err="1"/>
              <a:t>Kleinrock</a:t>
            </a:r>
            <a:r>
              <a:rPr lang="en-US" altLang="zh-CN" dirty="0"/>
              <a:t>. "We needed to transmit the letters 'log' to SRI, at which point the SRI host would add the letters 'in' to complete the word 'login'." </a:t>
            </a:r>
          </a:p>
          <a:p>
            <a:pPr eaLnBrk="1" hangingPunct="1"/>
            <a:r>
              <a:rPr lang="en-US" altLang="zh-CN" dirty="0"/>
              <a:t>The UCLA researchers set up a telephone connection in addition to the data network connection so that the programmers at each end could talk to each other and report what they were each seeing at their end of the connection. </a:t>
            </a:r>
          </a:p>
          <a:p>
            <a:pPr eaLnBrk="1" hangingPunct="1"/>
            <a:r>
              <a:rPr lang="en-US" altLang="zh-CN" dirty="0"/>
              <a:t>The UCLA team began by sending the 'L' and asked, "Did you get the L?" The reply from SRI: "Yes." </a:t>
            </a:r>
          </a:p>
          <a:p>
            <a:pPr eaLnBrk="1" hangingPunct="1"/>
            <a:r>
              <a:rPr lang="en-US" altLang="zh-CN" dirty="0"/>
              <a:t>They then sent the 'O' and asked, "Did you get the O?" Again came the reply from the Stanford programmer: "Yes." </a:t>
            </a:r>
          </a:p>
          <a:p>
            <a:pPr eaLnBrk="1" hangingPunct="1"/>
            <a:r>
              <a:rPr lang="en-US" altLang="zh-CN" dirty="0"/>
              <a:t>However, when the UCLA engineers attempted to send the letter 'G' the host computer at Stanford crashed. </a:t>
            </a:r>
          </a:p>
          <a:p>
            <a:pPr eaLnBrk="1" hangingPunct="1"/>
            <a:r>
              <a:rPr lang="en-US" altLang="zh-CN" dirty="0"/>
              <a:t>"As a result, history now records how clever we were to send such a prophetic first message, namely 'lo,'" said </a:t>
            </a:r>
            <a:r>
              <a:rPr lang="en-US" altLang="zh-CN" dirty="0" err="1"/>
              <a:t>Kleinrock</a:t>
            </a:r>
            <a:r>
              <a:rPr lang="en-US" altLang="zh-CN" dirty="0"/>
              <a:t>.</a:t>
            </a:r>
          </a:p>
          <a:p>
            <a:pPr eaLnBrk="1" hangingPunct="1"/>
            <a:r>
              <a:rPr lang="en-US" altLang="zh-CN" b="1" dirty="0"/>
              <a:t>The Internet is Born ! At UCLA on October 29, 1969</a:t>
            </a:r>
            <a:endParaRPr lang="en-US" altLang="zh-CN" dirty="0"/>
          </a:p>
          <a:p>
            <a:pPr eaLnBrk="1" hangingPunct="1"/>
            <a:endParaRPr lang="en-US" altLang="zh-CN" dirty="0"/>
          </a:p>
        </p:txBody>
      </p:sp>
    </p:spTree>
    <p:extLst>
      <p:ext uri="{BB962C8B-B14F-4D97-AF65-F5344CB8AC3E}">
        <p14:creationId xmlns:p14="http://schemas.microsoft.com/office/powerpoint/2010/main" val="33553129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74CC378B-5A16-4041-BA92-1F94FB15D35A}" type="slidenum">
              <a:rPr lang="en-US" altLang="zh-CN" smtClean="0"/>
              <a:pPr>
                <a:defRPr/>
              </a:pPr>
              <a:t>48</a:t>
            </a:fld>
            <a:endParaRPr lang="en-US" altLang="zh-CN"/>
          </a:p>
        </p:txBody>
      </p:sp>
    </p:spTree>
    <p:extLst>
      <p:ext uri="{BB962C8B-B14F-4D97-AF65-F5344CB8AC3E}">
        <p14:creationId xmlns:p14="http://schemas.microsoft.com/office/powerpoint/2010/main" val="19356133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grpSp>
        <p:nvGrpSpPr>
          <p:cNvPr id="4" name="Group 2"/>
          <p:cNvGrpSpPr>
            <a:grpSpLocks/>
          </p:cNvGrpSpPr>
          <p:nvPr/>
        </p:nvGrpSpPr>
        <p:grpSpPr bwMode="auto">
          <a:xfrm>
            <a:off x="0" y="2438400"/>
            <a:ext cx="9009063" cy="1052513"/>
            <a:chOff x="0" y="1536"/>
            <a:chExt cx="5675" cy="663"/>
          </a:xfrm>
        </p:grpSpPr>
        <p:grpSp>
          <p:nvGrpSpPr>
            <p:cNvPr id="5" name="Group 3"/>
            <p:cNvGrpSpPr>
              <a:grpSpLocks/>
            </p:cNvGrpSpPr>
            <p:nvPr/>
          </p:nvGrpSpPr>
          <p:grpSpPr bwMode="auto">
            <a:xfrm>
              <a:off x="185" y="1604"/>
              <a:ext cx="449" cy="299"/>
              <a:chOff x="720" y="336"/>
              <a:chExt cx="624" cy="432"/>
            </a:xfrm>
          </p:grpSpPr>
          <p:sp>
            <p:nvSpPr>
              <p:cNvPr id="12" name="Rectangle 4"/>
              <p:cNvSpPr>
                <a:spLocks noChangeArrowheads="1"/>
              </p:cNvSpPr>
              <p:nvPr/>
            </p:nvSpPr>
            <p:spPr bwMode="auto">
              <a:xfrm>
                <a:off x="720" y="336"/>
                <a:ext cx="384" cy="432"/>
              </a:xfrm>
              <a:prstGeom prst="rect">
                <a:avLst/>
              </a:prstGeom>
              <a:solidFill>
                <a:schemeClr val="folHlink"/>
              </a:solidFill>
              <a:ln w="9525">
                <a:noFill/>
                <a:miter lim="800000"/>
                <a:headEnd/>
                <a:tailEnd/>
              </a:ln>
              <a:effectLst/>
            </p:spPr>
            <p:txBody>
              <a:bodyPr wrap="none" anchor="ctr"/>
              <a:lstStyle/>
              <a:p>
                <a:pPr>
                  <a:defRPr/>
                </a:pPr>
                <a:endParaRPr lang="zh-CN" altLang="en-US" b="0"/>
              </a:p>
            </p:txBody>
          </p:sp>
          <p:sp>
            <p:nvSpPr>
              <p:cNvPr id="13" name="Rectangle 5"/>
              <p:cNvSpPr>
                <a:spLocks noChangeArrowheads="1"/>
              </p:cNvSpPr>
              <p:nvPr/>
            </p:nvSpPr>
            <p:spPr bwMode="auto">
              <a:xfrm>
                <a:off x="1056" y="336"/>
                <a:ext cx="288" cy="432"/>
              </a:xfrm>
              <a:prstGeom prst="rect">
                <a:avLst/>
              </a:prstGeom>
              <a:gradFill rotWithShape="0">
                <a:gsLst>
                  <a:gs pos="0">
                    <a:schemeClr val="folHlink"/>
                  </a:gs>
                  <a:gs pos="100000">
                    <a:schemeClr val="bg1"/>
                  </a:gs>
                </a:gsLst>
                <a:lin ang="0" scaled="1"/>
              </a:gradFill>
              <a:ln w="9525">
                <a:noFill/>
                <a:miter lim="800000"/>
                <a:headEnd/>
                <a:tailEnd/>
              </a:ln>
              <a:effectLst/>
            </p:spPr>
            <p:txBody>
              <a:bodyPr wrap="none" anchor="ctr"/>
              <a:lstStyle/>
              <a:p>
                <a:pPr>
                  <a:defRPr/>
                </a:pPr>
                <a:endParaRPr lang="zh-CN" altLang="en-US" b="0"/>
              </a:p>
            </p:txBody>
          </p:sp>
        </p:grpSp>
        <p:grpSp>
          <p:nvGrpSpPr>
            <p:cNvPr id="6" name="Group 6"/>
            <p:cNvGrpSpPr>
              <a:grpSpLocks/>
            </p:cNvGrpSpPr>
            <p:nvPr/>
          </p:nvGrpSpPr>
          <p:grpSpPr bwMode="auto">
            <a:xfrm>
              <a:off x="263" y="1870"/>
              <a:ext cx="466" cy="299"/>
              <a:chOff x="912" y="2640"/>
              <a:chExt cx="672" cy="432"/>
            </a:xfrm>
          </p:grpSpPr>
          <p:sp>
            <p:nvSpPr>
              <p:cNvPr id="10" name="Rectangle 7"/>
              <p:cNvSpPr>
                <a:spLocks noChangeArrowheads="1"/>
              </p:cNvSpPr>
              <p:nvPr/>
            </p:nvSpPr>
            <p:spPr bwMode="auto">
              <a:xfrm>
                <a:off x="912" y="2640"/>
                <a:ext cx="384" cy="432"/>
              </a:xfrm>
              <a:prstGeom prst="rect">
                <a:avLst/>
              </a:prstGeom>
              <a:solidFill>
                <a:schemeClr val="accent2"/>
              </a:solidFill>
              <a:ln w="9525">
                <a:noFill/>
                <a:miter lim="800000"/>
                <a:headEnd/>
                <a:tailEnd/>
              </a:ln>
              <a:effectLst/>
            </p:spPr>
            <p:txBody>
              <a:bodyPr wrap="none" anchor="ctr"/>
              <a:lstStyle/>
              <a:p>
                <a:pPr>
                  <a:defRPr/>
                </a:pPr>
                <a:endParaRPr lang="zh-CN" altLang="en-US" b="0"/>
              </a:p>
            </p:txBody>
          </p:sp>
          <p:sp>
            <p:nvSpPr>
              <p:cNvPr id="11" name="Rectangle 8"/>
              <p:cNvSpPr>
                <a:spLocks noChangeArrowheads="1"/>
              </p:cNvSpPr>
              <p:nvPr/>
            </p:nvSpPr>
            <p:spPr bwMode="auto">
              <a:xfrm>
                <a:off x="1248" y="2640"/>
                <a:ext cx="336" cy="432"/>
              </a:xfrm>
              <a:prstGeom prst="rect">
                <a:avLst/>
              </a:prstGeom>
              <a:gradFill rotWithShape="0">
                <a:gsLst>
                  <a:gs pos="0">
                    <a:schemeClr val="accent2"/>
                  </a:gs>
                  <a:gs pos="100000">
                    <a:schemeClr val="bg1"/>
                  </a:gs>
                </a:gsLst>
                <a:lin ang="0" scaled="1"/>
              </a:gradFill>
              <a:ln w="9525">
                <a:noFill/>
                <a:miter lim="800000"/>
                <a:headEnd/>
                <a:tailEnd/>
              </a:ln>
              <a:effectLst/>
            </p:spPr>
            <p:txBody>
              <a:bodyPr wrap="none" anchor="ctr"/>
              <a:lstStyle/>
              <a:p>
                <a:pPr>
                  <a:defRPr/>
                </a:pPr>
                <a:endParaRPr lang="zh-CN" altLang="en-US" b="0"/>
              </a:p>
            </p:txBody>
          </p:sp>
        </p:grpSp>
        <p:sp>
          <p:nvSpPr>
            <p:cNvPr id="7" name="Rectangle 9"/>
            <p:cNvSpPr>
              <a:spLocks noChangeArrowheads="1"/>
            </p:cNvSpPr>
            <p:nvPr/>
          </p:nvSpPr>
          <p:spPr bwMode="auto">
            <a:xfrm>
              <a:off x="0" y="1824"/>
              <a:ext cx="353" cy="266"/>
            </a:xfrm>
            <a:prstGeom prst="rect">
              <a:avLst/>
            </a:prstGeom>
            <a:gradFill rotWithShape="0">
              <a:gsLst>
                <a:gs pos="0">
                  <a:schemeClr val="bg1"/>
                </a:gs>
                <a:gs pos="100000">
                  <a:schemeClr val="hlink"/>
                </a:gs>
              </a:gsLst>
              <a:lin ang="18900000" scaled="1"/>
            </a:gradFill>
            <a:ln w="9525">
              <a:noFill/>
              <a:miter lim="800000"/>
              <a:headEnd/>
              <a:tailEnd/>
            </a:ln>
            <a:effectLst/>
          </p:spPr>
          <p:txBody>
            <a:bodyPr wrap="none" anchor="ctr"/>
            <a:lstStyle/>
            <a:p>
              <a:pPr>
                <a:defRPr/>
              </a:pPr>
              <a:endParaRPr lang="zh-CN" altLang="en-US" b="0"/>
            </a:p>
          </p:txBody>
        </p:sp>
        <p:sp>
          <p:nvSpPr>
            <p:cNvPr id="8" name="Rectangle 10"/>
            <p:cNvSpPr>
              <a:spLocks noChangeArrowheads="1"/>
            </p:cNvSpPr>
            <p:nvPr/>
          </p:nvSpPr>
          <p:spPr bwMode="auto">
            <a:xfrm>
              <a:off x="400" y="1536"/>
              <a:ext cx="20" cy="663"/>
            </a:xfrm>
            <a:prstGeom prst="rect">
              <a:avLst/>
            </a:prstGeom>
            <a:solidFill>
              <a:schemeClr val="bg2"/>
            </a:solidFill>
            <a:ln w="9525">
              <a:noFill/>
              <a:miter lim="800000"/>
              <a:headEnd/>
              <a:tailEnd/>
            </a:ln>
            <a:effectLst/>
          </p:spPr>
          <p:txBody>
            <a:bodyPr wrap="none" anchor="ctr"/>
            <a:lstStyle/>
            <a:p>
              <a:pPr>
                <a:defRPr/>
              </a:pPr>
              <a:endParaRPr lang="zh-CN" altLang="en-US" b="0"/>
            </a:p>
          </p:txBody>
        </p:sp>
        <p:sp>
          <p:nvSpPr>
            <p:cNvPr id="9" name="Rectangle 11"/>
            <p:cNvSpPr>
              <a:spLocks noChangeArrowheads="1"/>
            </p:cNvSpPr>
            <p:nvPr/>
          </p:nvSpPr>
          <p:spPr bwMode="auto">
            <a:xfrm flipV="1">
              <a:off x="199" y="2054"/>
              <a:ext cx="5476" cy="35"/>
            </a:xfrm>
            <a:prstGeom prst="rect">
              <a:avLst/>
            </a:prstGeom>
            <a:gradFill rotWithShape="0">
              <a:gsLst>
                <a:gs pos="0">
                  <a:schemeClr val="bg2"/>
                </a:gs>
                <a:gs pos="100000">
                  <a:schemeClr val="bg1"/>
                </a:gs>
              </a:gsLst>
              <a:lin ang="0" scaled="1"/>
            </a:gradFill>
            <a:ln w="9525">
              <a:noFill/>
              <a:miter lim="800000"/>
              <a:headEnd/>
              <a:tailEnd/>
            </a:ln>
            <a:effectLst/>
          </p:spPr>
          <p:txBody>
            <a:bodyPr wrap="none" anchor="ctr"/>
            <a:lstStyle/>
            <a:p>
              <a:pPr>
                <a:defRPr/>
              </a:pPr>
              <a:endParaRPr lang="zh-CN" altLang="en-US" b="0"/>
            </a:p>
          </p:txBody>
        </p:sp>
      </p:grpSp>
      <p:sp>
        <p:nvSpPr>
          <p:cNvPr id="15372" name="Rectangle 12"/>
          <p:cNvSpPr>
            <a:spLocks noGrp="1" noChangeArrowheads="1"/>
          </p:cNvSpPr>
          <p:nvPr>
            <p:ph type="ctrTitle"/>
          </p:nvPr>
        </p:nvSpPr>
        <p:spPr>
          <a:xfrm>
            <a:off x="990600" y="1676400"/>
            <a:ext cx="7772400" cy="1462088"/>
          </a:xfrm>
        </p:spPr>
        <p:txBody>
          <a:bodyPr/>
          <a:lstStyle>
            <a:lvl1pPr>
              <a:defRPr/>
            </a:lvl1pPr>
          </a:lstStyle>
          <a:p>
            <a:r>
              <a:rPr lang="zh-CN" altLang="en-US"/>
              <a:t>单击此处编辑母版标题样式</a:t>
            </a:r>
          </a:p>
        </p:txBody>
      </p:sp>
      <p:sp>
        <p:nvSpPr>
          <p:cNvPr id="15373" name="Rectangle 13"/>
          <p:cNvSpPr>
            <a:spLocks noGrp="1" noChangeArrowheads="1"/>
          </p:cNvSpPr>
          <p:nvPr>
            <p:ph type="subTitle" idx="1"/>
          </p:nvPr>
        </p:nvSpPr>
        <p:spPr>
          <a:xfrm>
            <a:off x="1371600" y="3886200"/>
            <a:ext cx="6400800" cy="1752600"/>
          </a:xfrm>
        </p:spPr>
        <p:txBody>
          <a:bodyPr/>
          <a:lstStyle>
            <a:lvl1pPr marL="0" indent="0" algn="ctr">
              <a:buFont typeface="Wingdings" pitchFamily="2" charset="2"/>
              <a:buNone/>
              <a:defRPr/>
            </a:lvl1pPr>
          </a:lstStyle>
          <a:p>
            <a:r>
              <a:rPr lang="zh-CN" altLang="en-US"/>
              <a:t>单击此处编辑母版副标题样式</a:t>
            </a:r>
          </a:p>
        </p:txBody>
      </p:sp>
      <p:sp>
        <p:nvSpPr>
          <p:cNvPr id="14" name="Rectangle 14"/>
          <p:cNvSpPr>
            <a:spLocks noGrp="1" noChangeArrowheads="1"/>
          </p:cNvSpPr>
          <p:nvPr>
            <p:ph type="dt" sz="half" idx="10"/>
          </p:nvPr>
        </p:nvSpPr>
        <p:spPr>
          <a:xfrm>
            <a:off x="990600" y="6248400"/>
            <a:ext cx="1905000" cy="457200"/>
          </a:xfrm>
        </p:spPr>
        <p:txBody>
          <a:bodyPr/>
          <a:lstStyle>
            <a:lvl1pPr>
              <a:defRPr>
                <a:solidFill>
                  <a:schemeClr val="bg2"/>
                </a:solidFill>
              </a:defRPr>
            </a:lvl1pPr>
          </a:lstStyle>
          <a:p>
            <a:pPr>
              <a:defRPr/>
            </a:pPr>
            <a:endParaRPr lang="en-US" altLang="zh-CN"/>
          </a:p>
        </p:txBody>
      </p:sp>
      <p:sp>
        <p:nvSpPr>
          <p:cNvPr id="15" name="Rectangle 15"/>
          <p:cNvSpPr>
            <a:spLocks noGrp="1" noChangeArrowheads="1"/>
          </p:cNvSpPr>
          <p:nvPr>
            <p:ph type="ftr" sz="quarter" idx="11"/>
          </p:nvPr>
        </p:nvSpPr>
        <p:spPr>
          <a:xfrm>
            <a:off x="3429000" y="6248400"/>
            <a:ext cx="2895600" cy="457200"/>
          </a:xfrm>
        </p:spPr>
        <p:txBody>
          <a:bodyPr/>
          <a:lstStyle>
            <a:lvl1pPr>
              <a:defRPr>
                <a:solidFill>
                  <a:schemeClr val="bg2"/>
                </a:solidFill>
              </a:defRPr>
            </a:lvl1pPr>
          </a:lstStyle>
          <a:p>
            <a:pPr>
              <a:defRPr/>
            </a:pPr>
            <a:endParaRPr lang="en-US" altLang="zh-CN"/>
          </a:p>
        </p:txBody>
      </p:sp>
      <p:sp>
        <p:nvSpPr>
          <p:cNvPr id="16" name="Rectangle 16"/>
          <p:cNvSpPr>
            <a:spLocks noGrp="1" noChangeArrowheads="1"/>
          </p:cNvSpPr>
          <p:nvPr>
            <p:ph type="sldNum" sz="quarter" idx="12"/>
          </p:nvPr>
        </p:nvSpPr>
        <p:spPr>
          <a:xfrm>
            <a:off x="6858000" y="6248400"/>
            <a:ext cx="1905000" cy="457200"/>
          </a:xfrm>
        </p:spPr>
        <p:txBody>
          <a:bodyPr/>
          <a:lstStyle>
            <a:lvl1pPr>
              <a:defRPr>
                <a:solidFill>
                  <a:schemeClr val="bg2"/>
                </a:solidFill>
              </a:defRPr>
            </a:lvl1pPr>
          </a:lstStyle>
          <a:p>
            <a:pPr>
              <a:defRPr/>
            </a:pPr>
            <a:fld id="{6829473D-BE49-4704-B42A-9CCA08218036}" type="slidenum">
              <a:rPr lang="en-US" altLang="zh-CN"/>
              <a:pPr>
                <a:defRPr/>
              </a:pPr>
              <a:t>‹#›</a:t>
            </a:fld>
            <a:endParaRPr lang="en-US" altLang="zh-CN"/>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12"/>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13"/>
          <p:cNvSpPr>
            <a:spLocks noGrp="1" noChangeArrowheads="1"/>
          </p:cNvSpPr>
          <p:nvPr>
            <p:ph type="sldNum" sz="quarter" idx="12"/>
          </p:nvPr>
        </p:nvSpPr>
        <p:spPr>
          <a:ln/>
        </p:spPr>
        <p:txBody>
          <a:bodyPr/>
          <a:lstStyle>
            <a:lvl1pPr>
              <a:defRPr/>
            </a:lvl1pPr>
          </a:lstStyle>
          <a:p>
            <a:pPr>
              <a:defRPr/>
            </a:pPr>
            <a:fld id="{BC1BA5C6-3641-4088-80CC-DA3E650E94D8}" type="slidenum">
              <a:rPr lang="en-US" altLang="zh-CN"/>
              <a:pPr>
                <a:defRPr/>
              </a:pPr>
              <a:t>‹#›</a:t>
            </a:fld>
            <a:endParaRPr lang="en-US" altLang="zh-CN"/>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7004050" y="214313"/>
            <a:ext cx="1951038" cy="5918200"/>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1150938" y="214313"/>
            <a:ext cx="5700712" cy="5918200"/>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12"/>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13"/>
          <p:cNvSpPr>
            <a:spLocks noGrp="1" noChangeArrowheads="1"/>
          </p:cNvSpPr>
          <p:nvPr>
            <p:ph type="sldNum" sz="quarter" idx="12"/>
          </p:nvPr>
        </p:nvSpPr>
        <p:spPr>
          <a:ln/>
        </p:spPr>
        <p:txBody>
          <a:bodyPr/>
          <a:lstStyle>
            <a:lvl1pPr>
              <a:defRPr/>
            </a:lvl1pPr>
          </a:lstStyle>
          <a:p>
            <a:pPr>
              <a:defRPr/>
            </a:pPr>
            <a:fld id="{B640FDCC-D8BC-47DB-84FA-9879438BE6F2}" type="slidenum">
              <a:rPr lang="en-US" altLang="zh-CN"/>
              <a:pPr>
                <a:defRPr/>
              </a:pPr>
              <a:t>‹#›</a:t>
            </a:fld>
            <a:endParaRPr lang="en-US" altLang="zh-CN"/>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reserve="1">
  <p:cSld name="标题，一项大型内容和两项小型内容">
    <p:spTree>
      <p:nvGrpSpPr>
        <p:cNvPr id="1" name=""/>
        <p:cNvGrpSpPr/>
        <p:nvPr/>
      </p:nvGrpSpPr>
      <p:grpSpPr>
        <a:xfrm>
          <a:off x="0" y="0"/>
          <a:ext cx="0" cy="0"/>
          <a:chOff x="0" y="0"/>
          <a:chExt cx="0" cy="0"/>
        </a:xfrm>
      </p:grpSpPr>
      <p:sp>
        <p:nvSpPr>
          <p:cNvPr id="2" name="标题 1"/>
          <p:cNvSpPr>
            <a:spLocks noGrp="1"/>
          </p:cNvSpPr>
          <p:nvPr>
            <p:ph type="title"/>
          </p:nvPr>
        </p:nvSpPr>
        <p:spPr>
          <a:xfrm>
            <a:off x="1150938" y="214313"/>
            <a:ext cx="7793037" cy="1462087"/>
          </a:xfrm>
        </p:spPr>
        <p:txBody>
          <a:bodyPr/>
          <a:lstStyle/>
          <a:p>
            <a:r>
              <a:rPr lang="zh-CN" altLang="en-US"/>
              <a:t>单击此处编辑母版标题样式</a:t>
            </a:r>
          </a:p>
        </p:txBody>
      </p:sp>
      <p:sp>
        <p:nvSpPr>
          <p:cNvPr id="3" name="内容占位符 2"/>
          <p:cNvSpPr>
            <a:spLocks noGrp="1"/>
          </p:cNvSpPr>
          <p:nvPr>
            <p:ph sz="half" idx="1"/>
          </p:nvPr>
        </p:nvSpPr>
        <p:spPr>
          <a:xfrm>
            <a:off x="1182688" y="2017713"/>
            <a:ext cx="3810000" cy="4114800"/>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quarter" idx="2"/>
          </p:nvPr>
        </p:nvSpPr>
        <p:spPr>
          <a:xfrm>
            <a:off x="5145088" y="2017713"/>
            <a:ext cx="3810000" cy="1981200"/>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内容占位符 4"/>
          <p:cNvSpPr>
            <a:spLocks noGrp="1"/>
          </p:cNvSpPr>
          <p:nvPr>
            <p:ph sz="quarter" idx="3"/>
          </p:nvPr>
        </p:nvSpPr>
        <p:spPr>
          <a:xfrm>
            <a:off x="5145088" y="4151313"/>
            <a:ext cx="3810000" cy="1981200"/>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Rectangle 11"/>
          <p:cNvSpPr>
            <a:spLocks noGrp="1" noChangeArrowheads="1"/>
          </p:cNvSpPr>
          <p:nvPr>
            <p:ph type="dt" sz="half" idx="10"/>
          </p:nvPr>
        </p:nvSpPr>
        <p:spPr>
          <a:ln/>
        </p:spPr>
        <p:txBody>
          <a:bodyPr/>
          <a:lstStyle>
            <a:lvl1pPr>
              <a:defRPr/>
            </a:lvl1pPr>
          </a:lstStyle>
          <a:p>
            <a:pPr>
              <a:defRPr/>
            </a:pPr>
            <a:endParaRPr lang="en-US" altLang="zh-CN"/>
          </a:p>
        </p:txBody>
      </p:sp>
      <p:sp>
        <p:nvSpPr>
          <p:cNvPr id="7" name="Rectangle 12"/>
          <p:cNvSpPr>
            <a:spLocks noGrp="1" noChangeArrowheads="1"/>
          </p:cNvSpPr>
          <p:nvPr>
            <p:ph type="ftr" sz="quarter" idx="11"/>
          </p:nvPr>
        </p:nvSpPr>
        <p:spPr>
          <a:ln/>
        </p:spPr>
        <p:txBody>
          <a:bodyPr/>
          <a:lstStyle>
            <a:lvl1pPr>
              <a:defRPr/>
            </a:lvl1pPr>
          </a:lstStyle>
          <a:p>
            <a:pPr>
              <a:defRPr/>
            </a:pPr>
            <a:endParaRPr lang="en-US" altLang="zh-CN"/>
          </a:p>
        </p:txBody>
      </p:sp>
      <p:sp>
        <p:nvSpPr>
          <p:cNvPr id="8" name="Rectangle 13"/>
          <p:cNvSpPr>
            <a:spLocks noGrp="1" noChangeArrowheads="1"/>
          </p:cNvSpPr>
          <p:nvPr>
            <p:ph type="sldNum" sz="quarter" idx="12"/>
          </p:nvPr>
        </p:nvSpPr>
        <p:spPr>
          <a:ln/>
        </p:spPr>
        <p:txBody>
          <a:bodyPr/>
          <a:lstStyle>
            <a:lvl1pPr>
              <a:defRPr/>
            </a:lvl1pPr>
          </a:lstStyle>
          <a:p>
            <a:pPr>
              <a:defRPr/>
            </a:pPr>
            <a:fld id="{98427DAE-8348-49FF-A5EC-4A6AA498E614}" type="slidenum">
              <a:rPr lang="en-US" altLang="zh-CN"/>
              <a:pPr>
                <a:defRPr/>
              </a:pPr>
              <a:t>‹#›</a:t>
            </a:fld>
            <a:endParaRPr lang="en-US" altLang="zh-CN"/>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标题，文本与内容">
    <p:spTree>
      <p:nvGrpSpPr>
        <p:cNvPr id="1" name=""/>
        <p:cNvGrpSpPr/>
        <p:nvPr/>
      </p:nvGrpSpPr>
      <p:grpSpPr>
        <a:xfrm>
          <a:off x="0" y="0"/>
          <a:ext cx="0" cy="0"/>
          <a:chOff x="0" y="0"/>
          <a:chExt cx="0" cy="0"/>
        </a:xfrm>
      </p:grpSpPr>
      <p:sp>
        <p:nvSpPr>
          <p:cNvPr id="2" name="标题 1"/>
          <p:cNvSpPr>
            <a:spLocks noGrp="1"/>
          </p:cNvSpPr>
          <p:nvPr>
            <p:ph type="title"/>
          </p:nvPr>
        </p:nvSpPr>
        <p:spPr>
          <a:xfrm>
            <a:off x="1150938" y="214313"/>
            <a:ext cx="7793037" cy="1462087"/>
          </a:xfrm>
        </p:spPr>
        <p:txBody>
          <a:bodyPr/>
          <a:lstStyle/>
          <a:p>
            <a:r>
              <a:rPr lang="zh-CN" altLang="en-US"/>
              <a:t>单击此处编辑母版标题样式</a:t>
            </a:r>
          </a:p>
        </p:txBody>
      </p:sp>
      <p:sp>
        <p:nvSpPr>
          <p:cNvPr id="3" name="文本占位符 2"/>
          <p:cNvSpPr>
            <a:spLocks noGrp="1"/>
          </p:cNvSpPr>
          <p:nvPr>
            <p:ph type="body" sz="half" idx="1"/>
          </p:nvPr>
        </p:nvSpPr>
        <p:spPr>
          <a:xfrm>
            <a:off x="1182688" y="2017713"/>
            <a:ext cx="3810000" cy="4114800"/>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5145088" y="2017713"/>
            <a:ext cx="3810000" cy="4114800"/>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Rectangle 11"/>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12"/>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13"/>
          <p:cNvSpPr>
            <a:spLocks noGrp="1" noChangeArrowheads="1"/>
          </p:cNvSpPr>
          <p:nvPr>
            <p:ph type="sldNum" sz="quarter" idx="12"/>
          </p:nvPr>
        </p:nvSpPr>
        <p:spPr>
          <a:ln/>
        </p:spPr>
        <p:txBody>
          <a:bodyPr/>
          <a:lstStyle>
            <a:lvl1pPr>
              <a:defRPr/>
            </a:lvl1pPr>
          </a:lstStyle>
          <a:p>
            <a:pPr>
              <a:defRPr/>
            </a:pPr>
            <a:fld id="{13F2F8B9-8BAA-4173-A309-D3FBFAF2F428}" type="slidenum">
              <a:rPr lang="en-US" altLang="zh-CN"/>
              <a:pPr>
                <a:defRPr/>
              </a:pPr>
              <a:t>‹#›</a:t>
            </a:fld>
            <a:endParaRPr lang="en-US" altLang="zh-CN"/>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fourObj" preserve="1">
  <p:cSld name="标题和四项内容">
    <p:spTree>
      <p:nvGrpSpPr>
        <p:cNvPr id="1" name=""/>
        <p:cNvGrpSpPr/>
        <p:nvPr/>
      </p:nvGrpSpPr>
      <p:grpSpPr>
        <a:xfrm>
          <a:off x="0" y="0"/>
          <a:ext cx="0" cy="0"/>
          <a:chOff x="0" y="0"/>
          <a:chExt cx="0" cy="0"/>
        </a:xfrm>
      </p:grpSpPr>
      <p:sp>
        <p:nvSpPr>
          <p:cNvPr id="2" name="标题 1"/>
          <p:cNvSpPr>
            <a:spLocks noGrp="1"/>
          </p:cNvSpPr>
          <p:nvPr>
            <p:ph type="title" sz="quarter"/>
          </p:nvPr>
        </p:nvSpPr>
        <p:spPr>
          <a:xfrm>
            <a:off x="1150938" y="214313"/>
            <a:ext cx="7793037" cy="1462087"/>
          </a:xfrm>
        </p:spPr>
        <p:txBody>
          <a:bodyPr/>
          <a:lstStyle/>
          <a:p>
            <a:r>
              <a:rPr lang="zh-CN" altLang="en-US"/>
              <a:t>单击此处编辑母版标题样式</a:t>
            </a:r>
          </a:p>
        </p:txBody>
      </p:sp>
      <p:sp>
        <p:nvSpPr>
          <p:cNvPr id="3" name="内容占位符 2"/>
          <p:cNvSpPr>
            <a:spLocks noGrp="1"/>
          </p:cNvSpPr>
          <p:nvPr>
            <p:ph sz="quarter" idx="1"/>
          </p:nvPr>
        </p:nvSpPr>
        <p:spPr>
          <a:xfrm>
            <a:off x="1182688" y="2017713"/>
            <a:ext cx="3810000" cy="1981200"/>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quarter" idx="2"/>
          </p:nvPr>
        </p:nvSpPr>
        <p:spPr>
          <a:xfrm>
            <a:off x="5145088" y="2017713"/>
            <a:ext cx="3810000" cy="1981200"/>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内容占位符 4"/>
          <p:cNvSpPr>
            <a:spLocks noGrp="1"/>
          </p:cNvSpPr>
          <p:nvPr>
            <p:ph sz="quarter" idx="3"/>
          </p:nvPr>
        </p:nvSpPr>
        <p:spPr>
          <a:xfrm>
            <a:off x="1182688" y="4151313"/>
            <a:ext cx="3810000" cy="1981200"/>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内容占位符 5"/>
          <p:cNvSpPr>
            <a:spLocks noGrp="1"/>
          </p:cNvSpPr>
          <p:nvPr>
            <p:ph sz="quarter" idx="4"/>
          </p:nvPr>
        </p:nvSpPr>
        <p:spPr>
          <a:xfrm>
            <a:off x="5145088" y="4151313"/>
            <a:ext cx="3810000" cy="1981200"/>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Rectangle 11"/>
          <p:cNvSpPr>
            <a:spLocks noGrp="1" noChangeArrowheads="1"/>
          </p:cNvSpPr>
          <p:nvPr>
            <p:ph type="dt" sz="half" idx="10"/>
          </p:nvPr>
        </p:nvSpPr>
        <p:spPr>
          <a:ln/>
        </p:spPr>
        <p:txBody>
          <a:bodyPr/>
          <a:lstStyle>
            <a:lvl1pPr>
              <a:defRPr/>
            </a:lvl1pPr>
          </a:lstStyle>
          <a:p>
            <a:pPr>
              <a:defRPr/>
            </a:pPr>
            <a:endParaRPr lang="en-US" altLang="zh-CN"/>
          </a:p>
        </p:txBody>
      </p:sp>
      <p:sp>
        <p:nvSpPr>
          <p:cNvPr id="8" name="Rectangle 12"/>
          <p:cNvSpPr>
            <a:spLocks noGrp="1" noChangeArrowheads="1"/>
          </p:cNvSpPr>
          <p:nvPr>
            <p:ph type="ftr" sz="quarter" idx="11"/>
          </p:nvPr>
        </p:nvSpPr>
        <p:spPr>
          <a:ln/>
        </p:spPr>
        <p:txBody>
          <a:bodyPr/>
          <a:lstStyle>
            <a:lvl1pPr>
              <a:defRPr/>
            </a:lvl1pPr>
          </a:lstStyle>
          <a:p>
            <a:pPr>
              <a:defRPr/>
            </a:pPr>
            <a:endParaRPr lang="en-US" altLang="zh-CN"/>
          </a:p>
        </p:txBody>
      </p:sp>
      <p:sp>
        <p:nvSpPr>
          <p:cNvPr id="9" name="Rectangle 13"/>
          <p:cNvSpPr>
            <a:spLocks noGrp="1" noChangeArrowheads="1"/>
          </p:cNvSpPr>
          <p:nvPr>
            <p:ph type="sldNum" sz="quarter" idx="12"/>
          </p:nvPr>
        </p:nvSpPr>
        <p:spPr>
          <a:ln/>
        </p:spPr>
        <p:txBody>
          <a:bodyPr/>
          <a:lstStyle>
            <a:lvl1pPr>
              <a:defRPr/>
            </a:lvl1pPr>
          </a:lstStyle>
          <a:p>
            <a:pPr>
              <a:defRPr/>
            </a:pPr>
            <a:fld id="{FA0C4BF3-4F53-4CF7-BFB3-3A01D221649C}" type="slidenum">
              <a:rPr lang="en-US" altLang="zh-CN"/>
              <a:pPr>
                <a:defRPr/>
              </a:pPr>
              <a:t>‹#›</a:t>
            </a:fld>
            <a:endParaRPr lang="en-US" altLang="zh-CN"/>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12"/>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13"/>
          <p:cNvSpPr>
            <a:spLocks noGrp="1" noChangeArrowheads="1"/>
          </p:cNvSpPr>
          <p:nvPr>
            <p:ph type="sldNum" sz="quarter" idx="12"/>
          </p:nvPr>
        </p:nvSpPr>
        <p:spPr>
          <a:ln/>
        </p:spPr>
        <p:txBody>
          <a:bodyPr/>
          <a:lstStyle>
            <a:lvl1pPr>
              <a:defRPr/>
            </a:lvl1pPr>
          </a:lstStyle>
          <a:p>
            <a:pPr>
              <a:defRPr/>
            </a:pPr>
            <a:fld id="{C453FA55-8D36-4031-8BD7-CFE3610E48BA}" type="slidenum">
              <a:rPr lang="en-US" altLang="zh-CN"/>
              <a:pPr>
                <a:defRPr/>
              </a:pPr>
              <a:t>‹#›</a:t>
            </a:fld>
            <a:endParaRPr lang="en-US" altLang="zh-CN"/>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12"/>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13"/>
          <p:cNvSpPr>
            <a:spLocks noGrp="1" noChangeArrowheads="1"/>
          </p:cNvSpPr>
          <p:nvPr>
            <p:ph type="sldNum" sz="quarter" idx="12"/>
          </p:nvPr>
        </p:nvSpPr>
        <p:spPr>
          <a:ln/>
        </p:spPr>
        <p:txBody>
          <a:bodyPr/>
          <a:lstStyle>
            <a:lvl1pPr>
              <a:defRPr/>
            </a:lvl1pPr>
          </a:lstStyle>
          <a:p>
            <a:pPr>
              <a:defRPr/>
            </a:pPr>
            <a:fld id="{7B1C549E-B42E-4F09-A8AE-8B1E3521BE2C}" type="slidenum">
              <a:rPr lang="en-US" altLang="zh-CN"/>
              <a:pPr>
                <a:defRPr/>
              </a:pPr>
              <a:t>‹#›</a:t>
            </a:fld>
            <a:endParaRPr lang="en-US" altLang="zh-CN"/>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11826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51450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Rectangle 11"/>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12"/>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13"/>
          <p:cNvSpPr>
            <a:spLocks noGrp="1" noChangeArrowheads="1"/>
          </p:cNvSpPr>
          <p:nvPr>
            <p:ph type="sldNum" sz="quarter" idx="12"/>
          </p:nvPr>
        </p:nvSpPr>
        <p:spPr>
          <a:ln/>
        </p:spPr>
        <p:txBody>
          <a:bodyPr/>
          <a:lstStyle>
            <a:lvl1pPr>
              <a:defRPr/>
            </a:lvl1pPr>
          </a:lstStyle>
          <a:p>
            <a:pPr>
              <a:defRPr/>
            </a:pPr>
            <a:fld id="{B4BC8993-4FE7-4CFD-94F0-54BB5323E396}" type="slidenum">
              <a:rPr lang="en-US" altLang="zh-CN"/>
              <a:pPr>
                <a:defRPr/>
              </a:pPr>
              <a:t>‹#›</a:t>
            </a:fld>
            <a:endParaRPr lang="en-US" altLang="zh-C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Rectangle 11"/>
          <p:cNvSpPr>
            <a:spLocks noGrp="1" noChangeArrowheads="1"/>
          </p:cNvSpPr>
          <p:nvPr>
            <p:ph type="dt" sz="half" idx="10"/>
          </p:nvPr>
        </p:nvSpPr>
        <p:spPr>
          <a:ln/>
        </p:spPr>
        <p:txBody>
          <a:bodyPr/>
          <a:lstStyle>
            <a:lvl1pPr>
              <a:defRPr/>
            </a:lvl1pPr>
          </a:lstStyle>
          <a:p>
            <a:pPr>
              <a:defRPr/>
            </a:pPr>
            <a:endParaRPr lang="en-US" altLang="zh-CN"/>
          </a:p>
        </p:txBody>
      </p:sp>
      <p:sp>
        <p:nvSpPr>
          <p:cNvPr id="8" name="Rectangle 12"/>
          <p:cNvSpPr>
            <a:spLocks noGrp="1" noChangeArrowheads="1"/>
          </p:cNvSpPr>
          <p:nvPr>
            <p:ph type="ftr" sz="quarter" idx="11"/>
          </p:nvPr>
        </p:nvSpPr>
        <p:spPr>
          <a:ln/>
        </p:spPr>
        <p:txBody>
          <a:bodyPr/>
          <a:lstStyle>
            <a:lvl1pPr>
              <a:defRPr/>
            </a:lvl1pPr>
          </a:lstStyle>
          <a:p>
            <a:pPr>
              <a:defRPr/>
            </a:pPr>
            <a:endParaRPr lang="en-US" altLang="zh-CN"/>
          </a:p>
        </p:txBody>
      </p:sp>
      <p:sp>
        <p:nvSpPr>
          <p:cNvPr id="9" name="Rectangle 13"/>
          <p:cNvSpPr>
            <a:spLocks noGrp="1" noChangeArrowheads="1"/>
          </p:cNvSpPr>
          <p:nvPr>
            <p:ph type="sldNum" sz="quarter" idx="12"/>
          </p:nvPr>
        </p:nvSpPr>
        <p:spPr>
          <a:ln/>
        </p:spPr>
        <p:txBody>
          <a:bodyPr/>
          <a:lstStyle>
            <a:lvl1pPr>
              <a:defRPr/>
            </a:lvl1pPr>
          </a:lstStyle>
          <a:p>
            <a:pPr>
              <a:defRPr/>
            </a:pPr>
            <a:fld id="{D8B6E510-4D1F-4342-A2E6-C5EACE11BD20}" type="slidenum">
              <a:rPr lang="en-US" altLang="zh-CN"/>
              <a:pPr>
                <a:defRPr/>
              </a:pPr>
              <a:t>‹#›</a:t>
            </a:fld>
            <a:endParaRPr lang="en-US" altLang="zh-C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Rectangle 11"/>
          <p:cNvSpPr>
            <a:spLocks noGrp="1" noChangeArrowheads="1"/>
          </p:cNvSpPr>
          <p:nvPr>
            <p:ph type="dt" sz="half" idx="10"/>
          </p:nvPr>
        </p:nvSpPr>
        <p:spPr>
          <a:ln/>
        </p:spPr>
        <p:txBody>
          <a:bodyPr/>
          <a:lstStyle>
            <a:lvl1pPr>
              <a:defRPr/>
            </a:lvl1pPr>
          </a:lstStyle>
          <a:p>
            <a:pPr>
              <a:defRPr/>
            </a:pPr>
            <a:endParaRPr lang="en-US" altLang="zh-CN"/>
          </a:p>
        </p:txBody>
      </p:sp>
      <p:sp>
        <p:nvSpPr>
          <p:cNvPr id="4" name="Rectangle 12"/>
          <p:cNvSpPr>
            <a:spLocks noGrp="1" noChangeArrowheads="1"/>
          </p:cNvSpPr>
          <p:nvPr>
            <p:ph type="ftr" sz="quarter" idx="11"/>
          </p:nvPr>
        </p:nvSpPr>
        <p:spPr>
          <a:ln/>
        </p:spPr>
        <p:txBody>
          <a:bodyPr/>
          <a:lstStyle>
            <a:lvl1pPr>
              <a:defRPr/>
            </a:lvl1pPr>
          </a:lstStyle>
          <a:p>
            <a:pPr>
              <a:defRPr/>
            </a:pPr>
            <a:endParaRPr lang="en-US" altLang="zh-CN"/>
          </a:p>
        </p:txBody>
      </p:sp>
      <p:sp>
        <p:nvSpPr>
          <p:cNvPr id="5" name="Rectangle 13"/>
          <p:cNvSpPr>
            <a:spLocks noGrp="1" noChangeArrowheads="1"/>
          </p:cNvSpPr>
          <p:nvPr>
            <p:ph type="sldNum" sz="quarter" idx="12"/>
          </p:nvPr>
        </p:nvSpPr>
        <p:spPr>
          <a:ln/>
        </p:spPr>
        <p:txBody>
          <a:bodyPr/>
          <a:lstStyle>
            <a:lvl1pPr>
              <a:defRPr/>
            </a:lvl1pPr>
          </a:lstStyle>
          <a:p>
            <a:pPr>
              <a:defRPr/>
            </a:pPr>
            <a:fld id="{3439F011-D9D6-4A90-A1E3-8C8771C6A577}" type="slidenum">
              <a:rPr lang="en-US" altLang="zh-CN"/>
              <a:pPr>
                <a:defRPr/>
              </a:pPr>
              <a:t>‹#›</a:t>
            </a:fld>
            <a:endParaRPr lang="en-US" altLang="zh-CN"/>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1"/>
          <p:cNvSpPr>
            <a:spLocks noGrp="1" noChangeArrowheads="1"/>
          </p:cNvSpPr>
          <p:nvPr>
            <p:ph type="dt" sz="half" idx="10"/>
          </p:nvPr>
        </p:nvSpPr>
        <p:spPr>
          <a:ln/>
        </p:spPr>
        <p:txBody>
          <a:bodyPr/>
          <a:lstStyle>
            <a:lvl1pPr>
              <a:defRPr/>
            </a:lvl1pPr>
          </a:lstStyle>
          <a:p>
            <a:pPr>
              <a:defRPr/>
            </a:pPr>
            <a:endParaRPr lang="en-US" altLang="zh-CN"/>
          </a:p>
        </p:txBody>
      </p:sp>
      <p:sp>
        <p:nvSpPr>
          <p:cNvPr id="3" name="Rectangle 12"/>
          <p:cNvSpPr>
            <a:spLocks noGrp="1" noChangeArrowheads="1"/>
          </p:cNvSpPr>
          <p:nvPr>
            <p:ph type="ftr" sz="quarter" idx="11"/>
          </p:nvPr>
        </p:nvSpPr>
        <p:spPr>
          <a:ln/>
        </p:spPr>
        <p:txBody>
          <a:bodyPr/>
          <a:lstStyle>
            <a:lvl1pPr>
              <a:defRPr/>
            </a:lvl1pPr>
          </a:lstStyle>
          <a:p>
            <a:pPr>
              <a:defRPr/>
            </a:pPr>
            <a:endParaRPr lang="en-US" altLang="zh-CN"/>
          </a:p>
        </p:txBody>
      </p:sp>
      <p:sp>
        <p:nvSpPr>
          <p:cNvPr id="4" name="Rectangle 13"/>
          <p:cNvSpPr>
            <a:spLocks noGrp="1" noChangeArrowheads="1"/>
          </p:cNvSpPr>
          <p:nvPr>
            <p:ph type="sldNum" sz="quarter" idx="12"/>
          </p:nvPr>
        </p:nvSpPr>
        <p:spPr>
          <a:ln/>
        </p:spPr>
        <p:txBody>
          <a:bodyPr/>
          <a:lstStyle>
            <a:lvl1pPr>
              <a:defRPr/>
            </a:lvl1pPr>
          </a:lstStyle>
          <a:p>
            <a:pPr>
              <a:defRPr/>
            </a:pPr>
            <a:fld id="{6BC529E6-373C-446C-8FE8-B4C5595706E1}" type="slidenum">
              <a:rPr lang="en-US" altLang="zh-CN"/>
              <a:pPr>
                <a:defRPr/>
              </a:pPr>
              <a:t>‹#›</a:t>
            </a:fld>
            <a:endParaRPr lang="en-US" altLang="zh-CN"/>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Rectangle 11"/>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12"/>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13"/>
          <p:cNvSpPr>
            <a:spLocks noGrp="1" noChangeArrowheads="1"/>
          </p:cNvSpPr>
          <p:nvPr>
            <p:ph type="sldNum" sz="quarter" idx="12"/>
          </p:nvPr>
        </p:nvSpPr>
        <p:spPr>
          <a:ln/>
        </p:spPr>
        <p:txBody>
          <a:bodyPr/>
          <a:lstStyle>
            <a:lvl1pPr>
              <a:defRPr/>
            </a:lvl1pPr>
          </a:lstStyle>
          <a:p>
            <a:pPr>
              <a:defRPr/>
            </a:pPr>
            <a:fld id="{9290AC5E-072C-4E17-A330-5C324B6E3098}" type="slidenum">
              <a:rPr lang="en-US" altLang="zh-CN"/>
              <a:pPr>
                <a:defRPr/>
              </a:pPr>
              <a:t>‹#›</a:t>
            </a:fld>
            <a:endParaRPr lang="en-US" altLang="zh-CN"/>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Rectangle 11"/>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12"/>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13"/>
          <p:cNvSpPr>
            <a:spLocks noGrp="1" noChangeArrowheads="1"/>
          </p:cNvSpPr>
          <p:nvPr>
            <p:ph type="sldNum" sz="quarter" idx="12"/>
          </p:nvPr>
        </p:nvSpPr>
        <p:spPr>
          <a:ln/>
        </p:spPr>
        <p:txBody>
          <a:bodyPr/>
          <a:lstStyle>
            <a:lvl1pPr>
              <a:defRPr/>
            </a:lvl1pPr>
          </a:lstStyle>
          <a:p>
            <a:pPr>
              <a:defRPr/>
            </a:pPr>
            <a:fld id="{C096F15D-77E6-43FE-8947-4BC44AA7EC24}" type="slidenum">
              <a:rPr lang="en-US" altLang="zh-CN"/>
              <a:pPr>
                <a:defRPr/>
              </a:pPr>
              <a:t>‹#›</a:t>
            </a:fld>
            <a:endParaRPr lang="en-US" altLang="zh-CN"/>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2"/>
          <p:cNvSpPr>
            <a:spLocks noChangeArrowheads="1"/>
          </p:cNvSpPr>
          <p:nvPr/>
        </p:nvSpPr>
        <p:spPr bwMode="ltGray">
          <a:xfrm>
            <a:off x="417513" y="1098550"/>
            <a:ext cx="438150" cy="474663"/>
          </a:xfrm>
          <a:prstGeom prst="rect">
            <a:avLst/>
          </a:prstGeom>
          <a:solidFill>
            <a:schemeClr val="accent2"/>
          </a:solidFill>
          <a:ln w="9525">
            <a:noFill/>
            <a:miter lim="800000"/>
            <a:headEnd/>
            <a:tailEnd/>
          </a:ln>
          <a:effectLst/>
        </p:spPr>
        <p:txBody>
          <a:bodyPr wrap="none" anchor="ctr"/>
          <a:lstStyle/>
          <a:p>
            <a:pPr algn="ctr">
              <a:defRPr/>
            </a:pPr>
            <a:endParaRPr kumimoji="1" lang="zh-CN" altLang="zh-CN" sz="2400" b="0"/>
          </a:p>
        </p:txBody>
      </p:sp>
      <p:sp>
        <p:nvSpPr>
          <p:cNvPr id="14339" name="Rectangle 3"/>
          <p:cNvSpPr>
            <a:spLocks noChangeArrowheads="1"/>
          </p:cNvSpPr>
          <p:nvPr/>
        </p:nvSpPr>
        <p:spPr bwMode="ltGray">
          <a:xfrm>
            <a:off x="800100" y="1098550"/>
            <a:ext cx="328613" cy="474663"/>
          </a:xfrm>
          <a:prstGeom prst="rect">
            <a:avLst/>
          </a:prstGeom>
          <a:gradFill rotWithShape="0">
            <a:gsLst>
              <a:gs pos="0">
                <a:schemeClr val="accent2"/>
              </a:gs>
              <a:gs pos="100000">
                <a:schemeClr val="bg1"/>
              </a:gs>
            </a:gsLst>
            <a:lin ang="0" scaled="1"/>
          </a:gradFill>
          <a:ln w="9525">
            <a:noFill/>
            <a:miter lim="800000"/>
            <a:headEnd/>
            <a:tailEnd/>
          </a:ln>
          <a:effectLst/>
        </p:spPr>
        <p:txBody>
          <a:bodyPr wrap="none" anchor="ctr"/>
          <a:lstStyle/>
          <a:p>
            <a:pPr algn="ctr">
              <a:defRPr/>
            </a:pPr>
            <a:endParaRPr kumimoji="1" lang="zh-CN" altLang="zh-CN" sz="2400" b="0"/>
          </a:p>
        </p:txBody>
      </p:sp>
      <p:sp>
        <p:nvSpPr>
          <p:cNvPr id="14340" name="Rectangle 4"/>
          <p:cNvSpPr>
            <a:spLocks noChangeArrowheads="1"/>
          </p:cNvSpPr>
          <p:nvPr/>
        </p:nvSpPr>
        <p:spPr bwMode="ltGray">
          <a:xfrm>
            <a:off x="541338" y="1520825"/>
            <a:ext cx="422275" cy="474663"/>
          </a:xfrm>
          <a:prstGeom prst="rect">
            <a:avLst/>
          </a:prstGeom>
          <a:solidFill>
            <a:schemeClr val="folHlink"/>
          </a:solidFill>
          <a:ln w="9525">
            <a:noFill/>
            <a:miter lim="800000"/>
            <a:headEnd/>
            <a:tailEnd/>
          </a:ln>
          <a:effectLst/>
        </p:spPr>
        <p:txBody>
          <a:bodyPr wrap="none" anchor="ctr"/>
          <a:lstStyle/>
          <a:p>
            <a:pPr algn="ctr">
              <a:defRPr/>
            </a:pPr>
            <a:endParaRPr kumimoji="1" lang="zh-CN" altLang="zh-CN" sz="2400" b="0"/>
          </a:p>
        </p:txBody>
      </p:sp>
      <p:sp>
        <p:nvSpPr>
          <p:cNvPr id="14341" name="Rectangle 5"/>
          <p:cNvSpPr>
            <a:spLocks noChangeArrowheads="1"/>
          </p:cNvSpPr>
          <p:nvPr/>
        </p:nvSpPr>
        <p:spPr bwMode="ltGray">
          <a:xfrm>
            <a:off x="911225" y="1520825"/>
            <a:ext cx="368300" cy="474663"/>
          </a:xfrm>
          <a:prstGeom prst="rect">
            <a:avLst/>
          </a:prstGeom>
          <a:gradFill rotWithShape="0">
            <a:gsLst>
              <a:gs pos="0">
                <a:schemeClr val="folHlink"/>
              </a:gs>
              <a:gs pos="100000">
                <a:schemeClr val="bg1"/>
              </a:gs>
            </a:gsLst>
            <a:lin ang="0" scaled="1"/>
          </a:gradFill>
          <a:ln w="9525">
            <a:noFill/>
            <a:miter lim="800000"/>
            <a:headEnd/>
            <a:tailEnd/>
          </a:ln>
          <a:effectLst/>
        </p:spPr>
        <p:txBody>
          <a:bodyPr wrap="none" anchor="ctr"/>
          <a:lstStyle/>
          <a:p>
            <a:pPr algn="ctr">
              <a:defRPr/>
            </a:pPr>
            <a:endParaRPr kumimoji="1" lang="zh-CN" altLang="zh-CN" sz="2400" b="0"/>
          </a:p>
        </p:txBody>
      </p:sp>
      <p:sp>
        <p:nvSpPr>
          <p:cNvPr id="14342" name="Rectangle 6"/>
          <p:cNvSpPr>
            <a:spLocks noChangeArrowheads="1"/>
          </p:cNvSpPr>
          <p:nvPr/>
        </p:nvSpPr>
        <p:spPr bwMode="ltGray">
          <a:xfrm>
            <a:off x="127000" y="1447800"/>
            <a:ext cx="560388" cy="422275"/>
          </a:xfrm>
          <a:prstGeom prst="rect">
            <a:avLst/>
          </a:prstGeom>
          <a:gradFill rotWithShape="0">
            <a:gsLst>
              <a:gs pos="0">
                <a:schemeClr val="bg1"/>
              </a:gs>
              <a:gs pos="100000">
                <a:schemeClr val="hlink"/>
              </a:gs>
            </a:gsLst>
            <a:lin ang="18900000" scaled="1"/>
          </a:gradFill>
          <a:ln w="9525">
            <a:noFill/>
            <a:miter lim="800000"/>
            <a:headEnd/>
            <a:tailEnd/>
          </a:ln>
          <a:effectLst/>
        </p:spPr>
        <p:txBody>
          <a:bodyPr wrap="none" anchor="ctr"/>
          <a:lstStyle/>
          <a:p>
            <a:pPr algn="ctr">
              <a:defRPr/>
            </a:pPr>
            <a:endParaRPr kumimoji="1" lang="zh-CN" altLang="zh-CN" sz="2400" b="0"/>
          </a:p>
        </p:txBody>
      </p:sp>
      <p:sp>
        <p:nvSpPr>
          <p:cNvPr id="14343" name="Rectangle 7"/>
          <p:cNvSpPr>
            <a:spLocks noChangeArrowheads="1"/>
          </p:cNvSpPr>
          <p:nvPr/>
        </p:nvSpPr>
        <p:spPr bwMode="gray">
          <a:xfrm>
            <a:off x="762000" y="990600"/>
            <a:ext cx="31750" cy="1052513"/>
          </a:xfrm>
          <a:prstGeom prst="rect">
            <a:avLst/>
          </a:prstGeom>
          <a:solidFill>
            <a:schemeClr val="bg2"/>
          </a:solidFill>
          <a:ln w="9525">
            <a:noFill/>
            <a:miter lim="800000"/>
            <a:headEnd/>
            <a:tailEnd/>
          </a:ln>
          <a:effectLst/>
        </p:spPr>
        <p:txBody>
          <a:bodyPr wrap="none" anchor="ctr"/>
          <a:lstStyle/>
          <a:p>
            <a:pPr algn="ctr">
              <a:defRPr/>
            </a:pPr>
            <a:endParaRPr kumimoji="1" lang="zh-CN" altLang="zh-CN" sz="2400" b="0"/>
          </a:p>
        </p:txBody>
      </p:sp>
      <p:sp>
        <p:nvSpPr>
          <p:cNvPr id="14344" name="Rectangle 8"/>
          <p:cNvSpPr>
            <a:spLocks noChangeArrowheads="1"/>
          </p:cNvSpPr>
          <p:nvPr/>
        </p:nvSpPr>
        <p:spPr bwMode="gray">
          <a:xfrm>
            <a:off x="442913" y="1781175"/>
            <a:ext cx="8226425" cy="31750"/>
          </a:xfrm>
          <a:prstGeom prst="rect">
            <a:avLst/>
          </a:prstGeom>
          <a:gradFill rotWithShape="0">
            <a:gsLst>
              <a:gs pos="0">
                <a:schemeClr val="bg2"/>
              </a:gs>
              <a:gs pos="100000">
                <a:schemeClr val="bg1"/>
              </a:gs>
            </a:gsLst>
            <a:lin ang="0" scaled="1"/>
          </a:gradFill>
          <a:ln w="9525">
            <a:noFill/>
            <a:miter lim="800000"/>
            <a:headEnd/>
            <a:tailEnd/>
          </a:ln>
          <a:effectLst/>
        </p:spPr>
        <p:txBody>
          <a:bodyPr wrap="none" anchor="ctr"/>
          <a:lstStyle/>
          <a:p>
            <a:pPr algn="ctr">
              <a:defRPr/>
            </a:pPr>
            <a:endParaRPr kumimoji="1" lang="zh-CN" altLang="zh-CN" sz="2400" b="0"/>
          </a:p>
        </p:txBody>
      </p:sp>
      <p:sp>
        <p:nvSpPr>
          <p:cNvPr id="12297" name="Rectangle 9"/>
          <p:cNvSpPr>
            <a:spLocks noGrp="1" noChangeArrowheads="1"/>
          </p:cNvSpPr>
          <p:nvPr>
            <p:ph type="title"/>
          </p:nvPr>
        </p:nvSpPr>
        <p:spPr bwMode="auto">
          <a:xfrm>
            <a:off x="1150938" y="214313"/>
            <a:ext cx="7793037" cy="1462087"/>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zh-CN" altLang="en-US"/>
              <a:t>单击此处编辑母版标题样式</a:t>
            </a:r>
          </a:p>
        </p:txBody>
      </p:sp>
      <p:sp>
        <p:nvSpPr>
          <p:cNvPr id="12298" name="Rectangle 10"/>
          <p:cNvSpPr>
            <a:spLocks noGrp="1" noChangeArrowheads="1"/>
          </p:cNvSpPr>
          <p:nvPr>
            <p:ph type="body" idx="1"/>
          </p:nvPr>
        </p:nvSpPr>
        <p:spPr bwMode="auto">
          <a:xfrm>
            <a:off x="1182688" y="2017713"/>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14347" name="Rectangle 11"/>
          <p:cNvSpPr>
            <a:spLocks noGrp="1" noChangeArrowheads="1"/>
          </p:cNvSpPr>
          <p:nvPr>
            <p:ph type="dt" sz="half" idx="2"/>
          </p:nvPr>
        </p:nvSpPr>
        <p:spPr bwMode="auto">
          <a:xfrm>
            <a:off x="1162050" y="6243638"/>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b="0"/>
            </a:lvl1pPr>
          </a:lstStyle>
          <a:p>
            <a:pPr>
              <a:defRPr/>
            </a:pPr>
            <a:endParaRPr lang="en-US" altLang="zh-CN"/>
          </a:p>
        </p:txBody>
      </p:sp>
      <p:sp>
        <p:nvSpPr>
          <p:cNvPr id="14348" name="Rectangle 12"/>
          <p:cNvSpPr>
            <a:spLocks noGrp="1" noChangeArrowheads="1"/>
          </p:cNvSpPr>
          <p:nvPr>
            <p:ph type="ftr" sz="quarter" idx="3"/>
          </p:nvPr>
        </p:nvSpPr>
        <p:spPr bwMode="auto">
          <a:xfrm>
            <a:off x="3657600" y="6243638"/>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b="0"/>
            </a:lvl1pPr>
          </a:lstStyle>
          <a:p>
            <a:pPr>
              <a:defRPr/>
            </a:pPr>
            <a:endParaRPr lang="en-US" altLang="zh-CN"/>
          </a:p>
        </p:txBody>
      </p:sp>
      <p:sp>
        <p:nvSpPr>
          <p:cNvPr id="14349" name="Rectangle 13"/>
          <p:cNvSpPr>
            <a:spLocks noGrp="1" noChangeArrowheads="1"/>
          </p:cNvSpPr>
          <p:nvPr>
            <p:ph type="sldNum" sz="quarter" idx="4"/>
          </p:nvPr>
        </p:nvSpPr>
        <p:spPr bwMode="auto">
          <a:xfrm>
            <a:off x="7042150" y="6243638"/>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b="0"/>
            </a:lvl1pPr>
          </a:lstStyle>
          <a:p>
            <a:pPr>
              <a:defRPr/>
            </a:pPr>
            <a:fld id="{00BB9390-30C0-4F19-A2E1-D3C0E53CB41E}" type="slidenum">
              <a:rPr lang="en-US" altLang="zh-CN"/>
              <a:pPr>
                <a:defRPr/>
              </a:pPr>
              <a:t>‹#›</a:t>
            </a:fld>
            <a:endParaRPr lang="en-US" altLang="zh-CN"/>
          </a:p>
        </p:txBody>
      </p:sp>
    </p:spTree>
  </p:cSld>
  <p:clrMap bg1="lt1" tx1="dk1" bg2="lt2" tx2="dk2" accent1="accent1" accent2="accent2" accent3="accent3" accent4="accent4" accent5="accent5" accent6="accent6" hlink="hlink" folHlink="folHlink"/>
  <p:sldLayoutIdLst>
    <p:sldLayoutId id="2147483791" r:id="rId1"/>
    <p:sldLayoutId id="2147483778" r:id="rId2"/>
    <p:sldLayoutId id="2147483779" r:id="rId3"/>
    <p:sldLayoutId id="2147483780" r:id="rId4"/>
    <p:sldLayoutId id="2147483781" r:id="rId5"/>
    <p:sldLayoutId id="2147483782" r:id="rId6"/>
    <p:sldLayoutId id="2147483783" r:id="rId7"/>
    <p:sldLayoutId id="2147483784" r:id="rId8"/>
    <p:sldLayoutId id="2147483785" r:id="rId9"/>
    <p:sldLayoutId id="2147483786" r:id="rId10"/>
    <p:sldLayoutId id="2147483787" r:id="rId11"/>
    <p:sldLayoutId id="2147483788" r:id="rId12"/>
    <p:sldLayoutId id="2147483789" r:id="rId13"/>
    <p:sldLayoutId id="2147483790" r:id="rId14"/>
  </p:sldLayoutIdLst>
  <p:hf hdr="0" ftr="0" dt="0"/>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ahoma" pitchFamily="34" charset="0"/>
          <a:ea typeface="宋体" pitchFamily="2" charset="-122"/>
        </a:defRPr>
      </a:lvl2pPr>
      <a:lvl3pPr algn="l" rtl="0" eaLnBrk="0" fontAlgn="base" hangingPunct="0">
        <a:spcBef>
          <a:spcPct val="0"/>
        </a:spcBef>
        <a:spcAft>
          <a:spcPct val="0"/>
        </a:spcAft>
        <a:defRPr sz="4400">
          <a:solidFill>
            <a:schemeClr val="tx2"/>
          </a:solidFill>
          <a:latin typeface="Tahoma" pitchFamily="34" charset="0"/>
          <a:ea typeface="宋体" pitchFamily="2" charset="-122"/>
        </a:defRPr>
      </a:lvl3pPr>
      <a:lvl4pPr algn="l" rtl="0" eaLnBrk="0" fontAlgn="base" hangingPunct="0">
        <a:spcBef>
          <a:spcPct val="0"/>
        </a:spcBef>
        <a:spcAft>
          <a:spcPct val="0"/>
        </a:spcAft>
        <a:defRPr sz="4400">
          <a:solidFill>
            <a:schemeClr val="tx2"/>
          </a:solidFill>
          <a:latin typeface="Tahoma" pitchFamily="34" charset="0"/>
          <a:ea typeface="宋体" pitchFamily="2" charset="-122"/>
        </a:defRPr>
      </a:lvl4pPr>
      <a:lvl5pPr algn="l" rtl="0" eaLnBrk="0" fontAlgn="base" hangingPunct="0">
        <a:spcBef>
          <a:spcPct val="0"/>
        </a:spcBef>
        <a:spcAft>
          <a:spcPct val="0"/>
        </a:spcAft>
        <a:defRPr sz="4400">
          <a:solidFill>
            <a:schemeClr val="tx2"/>
          </a:solidFill>
          <a:latin typeface="Tahoma" pitchFamily="34" charset="0"/>
          <a:ea typeface="宋体" pitchFamily="2" charset="-122"/>
        </a:defRPr>
      </a:lvl5pPr>
      <a:lvl6pPr marL="457200" algn="l" rtl="0" fontAlgn="base">
        <a:spcBef>
          <a:spcPct val="0"/>
        </a:spcBef>
        <a:spcAft>
          <a:spcPct val="0"/>
        </a:spcAft>
        <a:defRPr sz="4400">
          <a:solidFill>
            <a:schemeClr val="tx2"/>
          </a:solidFill>
          <a:latin typeface="Tahoma" pitchFamily="34" charset="0"/>
          <a:ea typeface="宋体" pitchFamily="2" charset="-122"/>
        </a:defRPr>
      </a:lvl6pPr>
      <a:lvl7pPr marL="914400" algn="l" rtl="0" fontAlgn="base">
        <a:spcBef>
          <a:spcPct val="0"/>
        </a:spcBef>
        <a:spcAft>
          <a:spcPct val="0"/>
        </a:spcAft>
        <a:defRPr sz="4400">
          <a:solidFill>
            <a:schemeClr val="tx2"/>
          </a:solidFill>
          <a:latin typeface="Tahoma" pitchFamily="34" charset="0"/>
          <a:ea typeface="宋体" pitchFamily="2" charset="-122"/>
        </a:defRPr>
      </a:lvl7pPr>
      <a:lvl8pPr marL="1371600" algn="l" rtl="0" fontAlgn="base">
        <a:spcBef>
          <a:spcPct val="0"/>
        </a:spcBef>
        <a:spcAft>
          <a:spcPct val="0"/>
        </a:spcAft>
        <a:defRPr sz="4400">
          <a:solidFill>
            <a:schemeClr val="tx2"/>
          </a:solidFill>
          <a:latin typeface="Tahoma" pitchFamily="34" charset="0"/>
          <a:ea typeface="宋体" pitchFamily="2" charset="-122"/>
        </a:defRPr>
      </a:lvl8pPr>
      <a:lvl9pPr marL="1828800" algn="l" rtl="0" fontAlgn="base">
        <a:spcBef>
          <a:spcPct val="0"/>
        </a:spcBef>
        <a:spcAft>
          <a:spcPct val="0"/>
        </a:spcAft>
        <a:defRPr sz="4400">
          <a:solidFill>
            <a:schemeClr val="tx2"/>
          </a:solidFill>
          <a:latin typeface="Tahoma" pitchFamily="34" charset="0"/>
          <a:ea typeface="宋体" pitchFamily="2" charset="-122"/>
        </a:defRPr>
      </a:lvl9pPr>
    </p:titleStyle>
    <p:bodyStyle>
      <a:lvl1pPr marL="342900" indent="-342900" algn="l" rtl="0" eaLnBrk="0" fontAlgn="base" hangingPunct="0">
        <a:spcBef>
          <a:spcPct val="20000"/>
        </a:spcBef>
        <a:spcAft>
          <a:spcPct val="0"/>
        </a:spcAft>
        <a:buClr>
          <a:schemeClr val="folHlink"/>
        </a:buClr>
        <a:buSzPct val="60000"/>
        <a:buFont typeface="Wingding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SzPct val="55000"/>
        <a:buFont typeface="Wingdings" pitchFamily="2" charset="2"/>
        <a:buChar char="n"/>
        <a:defRPr sz="2800">
          <a:solidFill>
            <a:schemeClr val="tx1"/>
          </a:solidFill>
          <a:latin typeface="+mn-lt"/>
          <a:ea typeface="+mn-ea"/>
        </a:defRPr>
      </a:lvl2pPr>
      <a:lvl3pPr marL="1143000" indent="-228600" algn="l" rtl="0" eaLnBrk="0" fontAlgn="base" hangingPunct="0">
        <a:spcBef>
          <a:spcPct val="20000"/>
        </a:spcBef>
        <a:spcAft>
          <a:spcPct val="0"/>
        </a:spcAft>
        <a:buClr>
          <a:schemeClr val="folHlink"/>
        </a:buClr>
        <a:buSzPct val="50000"/>
        <a:buFont typeface="Wingdings" pitchFamily="2" charset="2"/>
        <a:buChar char="n"/>
        <a:defRPr sz="2400">
          <a:solidFill>
            <a:schemeClr val="tx1"/>
          </a:solidFill>
          <a:latin typeface="+mn-lt"/>
          <a:ea typeface="+mn-ea"/>
        </a:defRPr>
      </a:lvl3pPr>
      <a:lvl4pPr marL="1600200" indent="-228600" algn="l" rtl="0" eaLnBrk="0" fontAlgn="base" hangingPunct="0">
        <a:spcBef>
          <a:spcPct val="20000"/>
        </a:spcBef>
        <a:spcAft>
          <a:spcPct val="0"/>
        </a:spcAft>
        <a:buClr>
          <a:schemeClr val="accent2"/>
        </a:buClr>
        <a:buSzPct val="55000"/>
        <a:buFont typeface="Wingdings" pitchFamily="2" charset="2"/>
        <a:buChar char="n"/>
        <a:defRPr sz="2000">
          <a:solidFill>
            <a:schemeClr val="tx1"/>
          </a:solidFill>
          <a:latin typeface="+mn-lt"/>
          <a:ea typeface="+mn-ea"/>
        </a:defRPr>
      </a:lvl4pPr>
      <a:lvl5pPr marL="2057400" indent="-228600" algn="l" rtl="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mn-lt"/>
          <a:ea typeface="+mn-ea"/>
        </a:defRPr>
      </a:lvl5pPr>
      <a:lvl6pPr marL="25146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ea typeface="+mn-ea"/>
        </a:defRPr>
      </a:lvl6pPr>
      <a:lvl7pPr marL="29718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ea typeface="+mn-ea"/>
        </a:defRPr>
      </a:lvl7pPr>
      <a:lvl8pPr marL="34290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ea typeface="+mn-ea"/>
        </a:defRPr>
      </a:lvl8pPr>
      <a:lvl9pPr marL="38862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2.xml"/><Relationship Id="rId1" Type="http://schemas.openxmlformats.org/officeDocument/2006/relationships/vmlDrawing" Target="../drawings/vmlDrawing10.vml"/><Relationship Id="rId6" Type="http://schemas.openxmlformats.org/officeDocument/2006/relationships/image" Target="../media/image105.emf"/><Relationship Id="rId5" Type="http://schemas.openxmlformats.org/officeDocument/2006/relationships/image" Target="../media/image104.emf"/><Relationship Id="rId4" Type="http://schemas.openxmlformats.org/officeDocument/2006/relationships/image" Target="../media/image103.emf"/></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20.emf"/><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hyperlink" Target="https://www.computerhope.com/jargon/g/gateway.htm" TargetMode="External"/><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hyperlink" Target="https://www.computerhope.com/people/ginny_strazisar.htm" TargetMode="External"/><Relationship Id="rId5" Type="http://schemas.openxmlformats.org/officeDocument/2006/relationships/hyperlink" Target="https://www.computerhope.com/jargon/r/router.htm" TargetMode="External"/><Relationship Id="rId4" Type="http://schemas.openxmlformats.org/officeDocument/2006/relationships/image" Target="../media/image30.jpeg"/></Relationships>
</file>

<file path=ppt/slides/_rels/slide1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40.jpeg"/><Relationship Id="rId13" Type="http://schemas.openxmlformats.org/officeDocument/2006/relationships/image" Target="../media/image44.gif"/><Relationship Id="rId3" Type="http://schemas.openxmlformats.org/officeDocument/2006/relationships/image" Target="../media/image35.png"/><Relationship Id="rId7" Type="http://schemas.openxmlformats.org/officeDocument/2006/relationships/image" Target="../media/image39.jpeg"/><Relationship Id="rId12" Type="http://schemas.openxmlformats.org/officeDocument/2006/relationships/image" Target="../media/image43.jpeg"/><Relationship Id="rId17" Type="http://schemas.openxmlformats.org/officeDocument/2006/relationships/image" Target="../media/image48.jpeg"/><Relationship Id="rId2" Type="http://schemas.openxmlformats.org/officeDocument/2006/relationships/image" Target="../media/image34.jpeg"/><Relationship Id="rId16" Type="http://schemas.openxmlformats.org/officeDocument/2006/relationships/image" Target="../media/image47.jpeg"/><Relationship Id="rId1" Type="http://schemas.openxmlformats.org/officeDocument/2006/relationships/slideLayout" Target="../slideLayouts/slideLayout2.xml"/><Relationship Id="rId6" Type="http://schemas.openxmlformats.org/officeDocument/2006/relationships/image" Target="../media/image38.png"/><Relationship Id="rId11" Type="http://schemas.openxmlformats.org/officeDocument/2006/relationships/image" Target="../media/image42.png"/><Relationship Id="rId5" Type="http://schemas.openxmlformats.org/officeDocument/2006/relationships/image" Target="../media/image37.png"/><Relationship Id="rId15" Type="http://schemas.openxmlformats.org/officeDocument/2006/relationships/image" Target="../media/image46.png"/><Relationship Id="rId10" Type="http://schemas.openxmlformats.org/officeDocument/2006/relationships/image" Target="../media/image30.jpeg"/><Relationship Id="rId4" Type="http://schemas.openxmlformats.org/officeDocument/2006/relationships/image" Target="../media/image36.jpeg"/><Relationship Id="rId9" Type="http://schemas.openxmlformats.org/officeDocument/2006/relationships/image" Target="../media/image41.jpeg"/><Relationship Id="rId14" Type="http://schemas.openxmlformats.org/officeDocument/2006/relationships/image" Target="../media/image45.jpeg"/></Relationships>
</file>

<file path=ppt/slides/_rels/slide17.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image" Target="../media/image49.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image" Target="../media/image52.png"/><Relationship Id="rId1" Type="http://schemas.openxmlformats.org/officeDocument/2006/relationships/slideLayout" Target="../slideLayouts/slideLayout2.xml"/><Relationship Id="rId6" Type="http://schemas.openxmlformats.org/officeDocument/2006/relationships/image" Target="../media/image56.jpeg"/><Relationship Id="rId5" Type="http://schemas.openxmlformats.org/officeDocument/2006/relationships/image" Target="../media/image55.png"/><Relationship Id="rId4" Type="http://schemas.openxmlformats.org/officeDocument/2006/relationships/image" Target="../media/image5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63.wmf"/><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65.wmf"/><Relationship Id="rId2" Type="http://schemas.openxmlformats.org/officeDocument/2006/relationships/image" Target="../media/image64.wmf"/><Relationship Id="rId1" Type="http://schemas.openxmlformats.org/officeDocument/2006/relationships/slideLayout" Target="../slideLayouts/slideLayout7.xml"/><Relationship Id="rId4" Type="http://schemas.openxmlformats.org/officeDocument/2006/relationships/image" Target="../media/image66.wmf"/></Relationships>
</file>

<file path=ppt/slides/_rels/slide36.xml.rels><?xml version="1.0" encoding="UTF-8" standalone="yes"?>
<Relationships xmlns="http://schemas.openxmlformats.org/package/2006/relationships"><Relationship Id="rId3" Type="http://schemas.openxmlformats.org/officeDocument/2006/relationships/hyperlink" Target="http://research.lumeta.com/ches/map/index.html" TargetMode="External"/><Relationship Id="rId2" Type="http://schemas.openxmlformats.org/officeDocument/2006/relationships/image" Target="../media/image67.jpeg"/><Relationship Id="rId1" Type="http://schemas.openxmlformats.org/officeDocument/2006/relationships/slideLayout" Target="../slideLayouts/slideLayout7.xml"/><Relationship Id="rId4" Type="http://schemas.openxmlformats.org/officeDocument/2006/relationships/image" Target="../media/image68.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png"/><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71.wm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9.xml"/><Relationship Id="rId7" Type="http://schemas.openxmlformats.org/officeDocument/2006/relationships/image" Target="../media/image78.emf"/><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package" Target="../embeddings/Microsoft_Visio___1.vsdx"/><Relationship Id="rId5" Type="http://schemas.openxmlformats.org/officeDocument/2006/relationships/image" Target="../media/image80.png"/><Relationship Id="rId4" Type="http://schemas.openxmlformats.org/officeDocument/2006/relationships/image" Target="../media/image79.emf"/></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s/_rels/slide50.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2.xml"/><Relationship Id="rId5" Type="http://schemas.openxmlformats.org/officeDocument/2006/relationships/hyperlink" Target="http://ipv6.he.net/statistics/" TargetMode="External"/><Relationship Id="rId4" Type="http://schemas.openxmlformats.org/officeDocument/2006/relationships/image" Target="../media/image84.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jpeg"/><Relationship Id="rId1" Type="http://schemas.openxmlformats.org/officeDocument/2006/relationships/slideLayout" Target="../slideLayouts/slideLayout2.xml"/><Relationship Id="rId5" Type="http://schemas.openxmlformats.org/officeDocument/2006/relationships/image" Target="../media/image14.emf"/><Relationship Id="rId4" Type="http://schemas.openxmlformats.org/officeDocument/2006/relationships/image" Target="../media/image13.emf"/></Relationships>
</file>

<file path=ppt/slides/_rels/slide60.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63.wmf"/><Relationship Id="rId4" Type="http://schemas.openxmlformats.org/officeDocument/2006/relationships/oleObject" Target="../embeddings/oleObject1.bin"/></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wmf"/><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3.vml"/><Relationship Id="rId4" Type="http://schemas.openxmlformats.org/officeDocument/2006/relationships/image" Target="../media/image90.emf"/></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vmlDrawing" Target="../drawings/vmlDrawing4.vml"/><Relationship Id="rId5" Type="http://schemas.openxmlformats.org/officeDocument/2006/relationships/image" Target="../media/image91.emf"/><Relationship Id="rId4" Type="http://schemas.openxmlformats.org/officeDocument/2006/relationships/oleObject" Target="../embeddings/oleObject3.bin"/></Relationships>
</file>

<file path=ppt/slides/_rels/slide72.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2.xml"/><Relationship Id="rId1" Type="http://schemas.openxmlformats.org/officeDocument/2006/relationships/vmlDrawing" Target="../drawings/vmlDrawing5.vml"/><Relationship Id="rId4" Type="http://schemas.openxmlformats.org/officeDocument/2006/relationships/image" Target="../media/image92.emf"/></Relationships>
</file>

<file path=ppt/slides/_rels/slide73.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2.xml"/><Relationship Id="rId1" Type="http://schemas.openxmlformats.org/officeDocument/2006/relationships/vmlDrawing" Target="../drawings/vmlDrawing6.vml"/><Relationship Id="rId4" Type="http://schemas.openxmlformats.org/officeDocument/2006/relationships/image" Target="../media/image93.emf"/></Relationships>
</file>

<file path=ppt/slides/_rels/slide74.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2.xml"/><Relationship Id="rId1" Type="http://schemas.openxmlformats.org/officeDocument/2006/relationships/vmlDrawing" Target="../drawings/vmlDrawing7.vml"/><Relationship Id="rId4" Type="http://schemas.openxmlformats.org/officeDocument/2006/relationships/image" Target="../media/image94.emf"/></Relationships>
</file>

<file path=ppt/slides/_rels/slide75.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97.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6.xml"/><Relationship Id="rId1" Type="http://schemas.openxmlformats.org/officeDocument/2006/relationships/vmlDrawing" Target="../drawings/vmlDrawing8.vml"/><Relationship Id="rId4" Type="http://schemas.openxmlformats.org/officeDocument/2006/relationships/image" Target="../media/image99.emf"/></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9.wmf"/><Relationship Id="rId2" Type="http://schemas.openxmlformats.org/officeDocument/2006/relationships/image" Target="../media/image18.emf"/><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emf"/></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2.xml"/><Relationship Id="rId1" Type="http://schemas.openxmlformats.org/officeDocument/2006/relationships/vmlDrawing" Target="../drawings/vmlDrawing9.vml"/><Relationship Id="rId4" Type="http://schemas.openxmlformats.org/officeDocument/2006/relationships/image" Target="../media/image100.emf"/></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hyperlink" Target="http://www.itu.int/" TargetMode="Externa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hyperlink" Target="http://www.iso.org/" TargetMode="Externa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hyperlink" Target="http://www.ieee.org/" TargetMode="Externa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hyperlink" Target="http://www.ietf.org/" TargetMode="Externa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16"/>
          <p:cNvSpPr>
            <a:spLocks noGrp="1" noChangeArrowheads="1"/>
          </p:cNvSpPr>
          <p:nvPr>
            <p:ph type="sldNum" sz="quarter" idx="12"/>
          </p:nvPr>
        </p:nvSpPr>
        <p:spPr>
          <a:noFill/>
        </p:spPr>
        <p:txBody>
          <a:bodyPr/>
          <a:lstStyle/>
          <a:p>
            <a:fld id="{4CF98AC2-266B-4E77-9883-4364DC78ADEC}" type="slidenum">
              <a:rPr lang="en-US" altLang="zh-CN" smtClean="0"/>
              <a:pPr/>
              <a:t>1</a:t>
            </a:fld>
            <a:endParaRPr lang="en-US" altLang="zh-CN"/>
          </a:p>
        </p:txBody>
      </p:sp>
      <p:sp>
        <p:nvSpPr>
          <p:cNvPr id="14339" name="Rectangle 4"/>
          <p:cNvSpPr>
            <a:spLocks noGrp="1" noChangeArrowheads="1"/>
          </p:cNvSpPr>
          <p:nvPr>
            <p:ph type="ctrTitle"/>
          </p:nvPr>
        </p:nvSpPr>
        <p:spPr>
          <a:xfrm>
            <a:off x="971550" y="1125538"/>
            <a:ext cx="7772400" cy="1797050"/>
          </a:xfrm>
        </p:spPr>
        <p:txBody>
          <a:bodyPr/>
          <a:lstStyle/>
          <a:p>
            <a:pPr algn="ctr" eaLnBrk="1" hangingPunct="1"/>
            <a:r>
              <a:rPr lang="zh-CN" altLang="en-US" b="1" dirty="0"/>
              <a:t>计算机网络</a:t>
            </a:r>
            <a:br>
              <a:rPr lang="zh-CN" altLang="en-US" b="1" dirty="0"/>
            </a:br>
            <a:r>
              <a:rPr lang="en-US" altLang="zh-CN" b="1" dirty="0"/>
              <a:t>Computer Networks</a:t>
            </a:r>
          </a:p>
        </p:txBody>
      </p:sp>
      <p:sp>
        <p:nvSpPr>
          <p:cNvPr id="14340" name="Rectangle 5"/>
          <p:cNvSpPr>
            <a:spLocks noGrp="1" noChangeArrowheads="1"/>
          </p:cNvSpPr>
          <p:nvPr>
            <p:ph type="subTitle" idx="1"/>
          </p:nvPr>
        </p:nvSpPr>
        <p:spPr>
          <a:xfrm>
            <a:off x="1170112" y="3573016"/>
            <a:ext cx="7592888" cy="1752600"/>
          </a:xfrm>
        </p:spPr>
        <p:txBody>
          <a:bodyPr/>
          <a:lstStyle/>
          <a:p>
            <a:pPr eaLnBrk="1" hangingPunct="1"/>
            <a:endParaRPr lang="en-US" altLang="zh-CN" sz="2400" dirty="0"/>
          </a:p>
          <a:p>
            <a:pPr eaLnBrk="1" hangingPunct="1"/>
            <a:r>
              <a:rPr lang="zh-CN" altLang="en-US" dirty="0"/>
              <a:t>主讲：卢汉成</a:t>
            </a:r>
            <a:endParaRPr lang="en-US" altLang="zh-CN" dirty="0"/>
          </a:p>
          <a:p>
            <a:pPr eaLnBrk="1" hangingPunct="1"/>
            <a:r>
              <a:rPr lang="en-US" altLang="zh-CN" sz="2400" dirty="0"/>
              <a:t>hclu@ustc.edu.cn</a:t>
            </a:r>
          </a:p>
          <a:p>
            <a:pPr eaLnBrk="1" hangingPunct="1"/>
            <a:endParaRPr lang="en-US" altLang="zh-CN" sz="2000" dirty="0"/>
          </a:p>
          <a:p>
            <a:pPr eaLnBrk="1" hangingPunct="1"/>
            <a:r>
              <a:rPr lang="en-US" altLang="zh-CN" sz="2000" dirty="0"/>
              <a:t>2024</a:t>
            </a:r>
            <a:r>
              <a:rPr lang="zh-CN" altLang="en-US" sz="2000" dirty="0"/>
              <a:t>秋季学期</a:t>
            </a:r>
            <a:endParaRPr lang="en-US" altLang="zh-CN" sz="1800" dirty="0"/>
          </a:p>
          <a:p>
            <a:pPr eaLnBrk="1" hangingPunct="1"/>
            <a:endParaRPr lang="en-US" altLang="zh-CN" sz="1400"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交换机简史</a:t>
            </a:r>
            <a:endParaRPr lang="zh-CN" altLang="en-US" dirty="0"/>
          </a:p>
        </p:txBody>
      </p:sp>
      <p:sp>
        <p:nvSpPr>
          <p:cNvPr id="4" name="灯片编号占位符 3"/>
          <p:cNvSpPr>
            <a:spLocks noGrp="1"/>
          </p:cNvSpPr>
          <p:nvPr>
            <p:ph type="sldNum" sz="quarter" idx="12"/>
          </p:nvPr>
        </p:nvSpPr>
        <p:spPr/>
        <p:txBody>
          <a:bodyPr/>
          <a:lstStyle/>
          <a:p>
            <a:pPr>
              <a:defRPr/>
            </a:pPr>
            <a:fld id="{C453FA55-8D36-4031-8BD7-CFE3610E48BA}" type="slidenum">
              <a:rPr lang="en-US" altLang="zh-CN" smtClean="0"/>
              <a:pPr>
                <a:defRPr/>
              </a:pPr>
              <a:t>10</a:t>
            </a:fld>
            <a:endParaRPr lang="en-US" altLang="zh-CN" dirty="0"/>
          </a:p>
        </p:txBody>
      </p:sp>
      <p:pic>
        <p:nvPicPr>
          <p:cNvPr id="6" name="图片 5"/>
          <p:cNvPicPr>
            <a:picLocks noChangeAspect="1"/>
          </p:cNvPicPr>
          <p:nvPr/>
        </p:nvPicPr>
        <p:blipFill>
          <a:blip r:embed="rId2"/>
          <a:stretch>
            <a:fillRect/>
          </a:stretch>
        </p:blipFill>
        <p:spPr>
          <a:xfrm>
            <a:off x="1833057" y="2926403"/>
            <a:ext cx="1871744" cy="2308338"/>
          </a:xfrm>
          <a:prstGeom prst="rect">
            <a:avLst/>
          </a:prstGeom>
        </p:spPr>
      </p:pic>
      <p:sp>
        <p:nvSpPr>
          <p:cNvPr id="7" name="文本框 6"/>
          <p:cNvSpPr txBox="1"/>
          <p:nvPr/>
        </p:nvSpPr>
        <p:spPr>
          <a:xfrm>
            <a:off x="1833057" y="5491898"/>
            <a:ext cx="1671493" cy="461665"/>
          </a:xfrm>
          <a:prstGeom prst="rect">
            <a:avLst/>
          </a:prstGeom>
          <a:noFill/>
        </p:spPr>
        <p:txBody>
          <a:bodyPr wrap="square" rtlCol="0">
            <a:spAutoFit/>
          </a:bodyPr>
          <a:lstStyle/>
          <a:p>
            <a:r>
              <a:rPr lang="en-US" altLang="zh-CN" dirty="0" smtClean="0"/>
              <a:t>1889</a:t>
            </a:r>
            <a:r>
              <a:rPr lang="zh-CN" altLang="en-US" dirty="0" smtClean="0"/>
              <a:t>，步进制电话交换机</a:t>
            </a:r>
            <a:r>
              <a:rPr lang="en-US" altLang="zh-CN" dirty="0" smtClean="0"/>
              <a:t>/</a:t>
            </a:r>
            <a:r>
              <a:rPr lang="zh-CN" altLang="en-US" dirty="0" smtClean="0"/>
              <a:t>史端乔交换机</a:t>
            </a:r>
            <a:endParaRPr lang="zh-CN" altLang="en-US" dirty="0"/>
          </a:p>
        </p:txBody>
      </p:sp>
      <p:sp>
        <p:nvSpPr>
          <p:cNvPr id="8" name="文本框 7"/>
          <p:cNvSpPr txBox="1"/>
          <p:nvPr/>
        </p:nvSpPr>
        <p:spPr>
          <a:xfrm>
            <a:off x="3920221" y="2953754"/>
            <a:ext cx="777849" cy="1200329"/>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altLang="zh-CN" sz="1800" dirty="0" smtClean="0"/>
              <a:t>1926</a:t>
            </a:r>
            <a:r>
              <a:rPr lang="zh-CN" altLang="en-US" sz="1800" dirty="0" smtClean="0"/>
              <a:t>，纵横式交换机</a:t>
            </a:r>
            <a:endParaRPr lang="zh-CN" altLang="en-US" sz="1800" dirty="0"/>
          </a:p>
        </p:txBody>
      </p:sp>
      <p:sp>
        <p:nvSpPr>
          <p:cNvPr id="10" name="文本框 9"/>
          <p:cNvSpPr txBox="1"/>
          <p:nvPr/>
        </p:nvSpPr>
        <p:spPr>
          <a:xfrm>
            <a:off x="6850146" y="4444562"/>
            <a:ext cx="1957795" cy="461665"/>
          </a:xfrm>
          <a:prstGeom prst="rect">
            <a:avLst/>
          </a:prstGeom>
          <a:noFill/>
        </p:spPr>
        <p:txBody>
          <a:bodyPr wrap="square" rtlCol="0">
            <a:spAutoFit/>
          </a:bodyPr>
          <a:lstStyle/>
          <a:p>
            <a:r>
              <a:rPr lang="en-US" altLang="zh-CN" dirty="0" smtClean="0"/>
              <a:t>1989</a:t>
            </a:r>
            <a:r>
              <a:rPr lang="zh-CN" altLang="en-US" dirty="0" smtClean="0"/>
              <a:t>，世界上第一台以太网交换机，</a:t>
            </a:r>
            <a:r>
              <a:rPr lang="en-US" altLang="zh-CN" dirty="0"/>
              <a:t> </a:t>
            </a:r>
            <a:r>
              <a:rPr lang="en-US" altLang="zh-CN" dirty="0" err="1"/>
              <a:t>Kalpana</a:t>
            </a:r>
            <a:r>
              <a:rPr lang="zh-CN" altLang="en-US" dirty="0" smtClean="0"/>
              <a:t>公司</a:t>
            </a:r>
            <a:endParaRPr lang="zh-CN" altLang="en-US" dirty="0"/>
          </a:p>
        </p:txBody>
      </p:sp>
      <p:pic>
        <p:nvPicPr>
          <p:cNvPr id="11" name="图片 10"/>
          <p:cNvPicPr>
            <a:picLocks noChangeAspect="1"/>
          </p:cNvPicPr>
          <p:nvPr/>
        </p:nvPicPr>
        <p:blipFill>
          <a:blip r:embed="rId3"/>
          <a:stretch>
            <a:fillRect/>
          </a:stretch>
        </p:blipFill>
        <p:spPr>
          <a:xfrm>
            <a:off x="6572107" y="3256635"/>
            <a:ext cx="2513872" cy="1126525"/>
          </a:xfrm>
          <a:prstGeom prst="rect">
            <a:avLst/>
          </a:prstGeom>
        </p:spPr>
      </p:pic>
      <p:pic>
        <p:nvPicPr>
          <p:cNvPr id="13" name="图片 12"/>
          <p:cNvPicPr>
            <a:picLocks noChangeAspect="1"/>
          </p:cNvPicPr>
          <p:nvPr/>
        </p:nvPicPr>
        <p:blipFill>
          <a:blip r:embed="rId4"/>
          <a:stretch>
            <a:fillRect/>
          </a:stretch>
        </p:blipFill>
        <p:spPr>
          <a:xfrm>
            <a:off x="327168" y="2926403"/>
            <a:ext cx="1343582" cy="1577168"/>
          </a:xfrm>
          <a:prstGeom prst="rect">
            <a:avLst/>
          </a:prstGeom>
        </p:spPr>
      </p:pic>
      <p:sp>
        <p:nvSpPr>
          <p:cNvPr id="14" name="文本框 13"/>
          <p:cNvSpPr txBox="1"/>
          <p:nvPr/>
        </p:nvSpPr>
        <p:spPr>
          <a:xfrm>
            <a:off x="146786" y="5439589"/>
            <a:ext cx="1563246" cy="461665"/>
          </a:xfrm>
          <a:prstGeom prst="rect">
            <a:avLst/>
          </a:prstGeom>
          <a:noFill/>
        </p:spPr>
        <p:txBody>
          <a:bodyPr wrap="square" rtlCol="0">
            <a:spAutoFit/>
          </a:bodyPr>
          <a:lstStyle/>
          <a:p>
            <a:r>
              <a:rPr lang="en-US" altLang="zh-CN" dirty="0" smtClean="0"/>
              <a:t>1878</a:t>
            </a:r>
            <a:r>
              <a:rPr lang="zh-CN" altLang="en-US" dirty="0" smtClean="0"/>
              <a:t>，世界上第一台电话交换机</a:t>
            </a:r>
            <a:endParaRPr lang="zh-CN" altLang="en-US" dirty="0"/>
          </a:p>
        </p:txBody>
      </p:sp>
      <p:pic>
        <p:nvPicPr>
          <p:cNvPr id="15" name="图片 14"/>
          <p:cNvPicPr>
            <a:picLocks noChangeAspect="1"/>
          </p:cNvPicPr>
          <p:nvPr/>
        </p:nvPicPr>
        <p:blipFill>
          <a:blip r:embed="rId5"/>
          <a:stretch>
            <a:fillRect/>
          </a:stretch>
        </p:blipFill>
        <p:spPr>
          <a:xfrm>
            <a:off x="291887" y="4550408"/>
            <a:ext cx="1360103" cy="679473"/>
          </a:xfrm>
          <a:prstGeom prst="rect">
            <a:avLst/>
          </a:prstGeom>
        </p:spPr>
      </p:pic>
      <p:sp>
        <p:nvSpPr>
          <p:cNvPr id="16" name="文本框 15"/>
          <p:cNvSpPr txBox="1"/>
          <p:nvPr/>
        </p:nvSpPr>
        <p:spPr>
          <a:xfrm>
            <a:off x="215457" y="2493404"/>
            <a:ext cx="1447162" cy="400110"/>
          </a:xfrm>
          <a:prstGeom prst="rect">
            <a:avLst/>
          </a:prstGeom>
          <a:noFill/>
        </p:spPr>
        <p:txBody>
          <a:bodyPr wrap="square" rtlCol="0">
            <a:spAutoFit/>
          </a:bodyPr>
          <a:lstStyle/>
          <a:p>
            <a:pPr algn="ctr"/>
            <a:r>
              <a:rPr lang="zh-CN" altLang="en-US" sz="2000" dirty="0" smtClean="0"/>
              <a:t>人工操作</a:t>
            </a:r>
            <a:endParaRPr lang="zh-CN" altLang="en-US" sz="2000" dirty="0"/>
          </a:p>
        </p:txBody>
      </p:sp>
      <p:sp>
        <p:nvSpPr>
          <p:cNvPr id="17" name="文本框 16"/>
          <p:cNvSpPr txBox="1"/>
          <p:nvPr/>
        </p:nvSpPr>
        <p:spPr>
          <a:xfrm>
            <a:off x="2103998" y="2494338"/>
            <a:ext cx="3201606" cy="400110"/>
          </a:xfrm>
          <a:prstGeom prst="rect">
            <a:avLst/>
          </a:prstGeom>
          <a:noFill/>
        </p:spPr>
        <p:txBody>
          <a:bodyPr wrap="square" rtlCol="0">
            <a:spAutoFit/>
          </a:bodyPr>
          <a:lstStyle/>
          <a:p>
            <a:pPr algn="ctr"/>
            <a:r>
              <a:rPr lang="zh-CN" altLang="en-US" sz="2000" dirty="0" smtClean="0"/>
              <a:t>机械自动</a:t>
            </a:r>
            <a:endParaRPr lang="zh-CN" altLang="en-US" sz="2000" dirty="0"/>
          </a:p>
        </p:txBody>
      </p:sp>
      <p:sp>
        <p:nvSpPr>
          <p:cNvPr id="18" name="文本框 17"/>
          <p:cNvSpPr txBox="1"/>
          <p:nvPr/>
        </p:nvSpPr>
        <p:spPr>
          <a:xfrm>
            <a:off x="4977730" y="2969140"/>
            <a:ext cx="905257" cy="923330"/>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altLang="zh-CN" sz="1800" dirty="0" smtClean="0"/>
              <a:t>1965</a:t>
            </a:r>
            <a:r>
              <a:rPr lang="zh-CN" altLang="en-US" sz="1800" dirty="0" smtClean="0"/>
              <a:t>，程控交换机</a:t>
            </a:r>
            <a:endParaRPr lang="zh-CN" altLang="en-US" sz="1800" dirty="0"/>
          </a:p>
        </p:txBody>
      </p:sp>
      <p:sp>
        <p:nvSpPr>
          <p:cNvPr id="19" name="文本框 18"/>
          <p:cNvSpPr txBox="1"/>
          <p:nvPr/>
        </p:nvSpPr>
        <p:spPr>
          <a:xfrm>
            <a:off x="4418981" y="2492896"/>
            <a:ext cx="2022753" cy="369332"/>
          </a:xfrm>
          <a:prstGeom prst="rect">
            <a:avLst/>
          </a:prstGeom>
          <a:noFill/>
        </p:spPr>
        <p:txBody>
          <a:bodyPr wrap="square" rtlCol="0">
            <a:spAutoFit/>
          </a:bodyPr>
          <a:lstStyle/>
          <a:p>
            <a:pPr algn="ctr"/>
            <a:r>
              <a:rPr lang="zh-CN" altLang="en-US" sz="1800" dirty="0" smtClean="0"/>
              <a:t>电子自动</a:t>
            </a:r>
            <a:endParaRPr lang="zh-CN" altLang="en-US" sz="1800" dirty="0"/>
          </a:p>
        </p:txBody>
      </p:sp>
      <p:sp>
        <p:nvSpPr>
          <p:cNvPr id="20" name="矩形 19"/>
          <p:cNvSpPr/>
          <p:nvPr/>
        </p:nvSpPr>
        <p:spPr>
          <a:xfrm>
            <a:off x="215457" y="2204864"/>
            <a:ext cx="5796703" cy="374869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文本框 20"/>
          <p:cNvSpPr txBox="1"/>
          <p:nvPr/>
        </p:nvSpPr>
        <p:spPr>
          <a:xfrm>
            <a:off x="1778060" y="6170759"/>
            <a:ext cx="3370004" cy="369332"/>
          </a:xfrm>
          <a:prstGeom prst="rect">
            <a:avLst/>
          </a:prstGeom>
          <a:noFill/>
        </p:spPr>
        <p:txBody>
          <a:bodyPr wrap="square" rtlCol="0">
            <a:spAutoFit/>
          </a:bodyPr>
          <a:lstStyle/>
          <a:p>
            <a:pPr algn="ctr"/>
            <a:r>
              <a:rPr lang="zh-CN" altLang="en-US" sz="1800" dirty="0" smtClean="0"/>
              <a:t>电话网络交换机</a:t>
            </a:r>
            <a:r>
              <a:rPr lang="en-US" altLang="zh-CN" sz="1800" dirty="0" smtClean="0"/>
              <a:t>/</a:t>
            </a:r>
            <a:r>
              <a:rPr lang="zh-CN" altLang="en-US" sz="1800" dirty="0" smtClean="0"/>
              <a:t>电路交换机</a:t>
            </a:r>
            <a:endParaRPr lang="zh-CN" altLang="en-US" sz="1800" dirty="0"/>
          </a:p>
        </p:txBody>
      </p:sp>
      <p:sp>
        <p:nvSpPr>
          <p:cNvPr id="22" name="文本框 21"/>
          <p:cNvSpPr txBox="1"/>
          <p:nvPr/>
        </p:nvSpPr>
        <p:spPr>
          <a:xfrm>
            <a:off x="6855862" y="5901254"/>
            <a:ext cx="2180634" cy="646331"/>
          </a:xfrm>
          <a:prstGeom prst="rect">
            <a:avLst/>
          </a:prstGeom>
          <a:noFill/>
        </p:spPr>
        <p:txBody>
          <a:bodyPr wrap="square" rtlCol="0">
            <a:spAutoFit/>
          </a:bodyPr>
          <a:lstStyle/>
          <a:p>
            <a:pPr algn="ctr"/>
            <a:r>
              <a:rPr lang="zh-CN" altLang="en-US" sz="1800" dirty="0" smtClean="0"/>
              <a:t>计算机网络交换机</a:t>
            </a:r>
            <a:r>
              <a:rPr lang="en-US" altLang="zh-CN" sz="1800" dirty="0" smtClean="0"/>
              <a:t>/</a:t>
            </a:r>
            <a:r>
              <a:rPr lang="zh-CN" altLang="en-US" sz="1800" dirty="0" smtClean="0"/>
              <a:t>分组交换机</a:t>
            </a:r>
            <a:endParaRPr lang="zh-CN" altLang="en-US" sz="1800" dirty="0"/>
          </a:p>
        </p:txBody>
      </p:sp>
      <p:sp>
        <p:nvSpPr>
          <p:cNvPr id="23" name="右箭头 22"/>
          <p:cNvSpPr/>
          <p:nvPr/>
        </p:nvSpPr>
        <p:spPr>
          <a:xfrm>
            <a:off x="6221696" y="5995241"/>
            <a:ext cx="640146" cy="613746"/>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4" name="图片 23"/>
          <p:cNvPicPr>
            <a:picLocks noChangeAspect="1"/>
          </p:cNvPicPr>
          <p:nvPr/>
        </p:nvPicPr>
        <p:blipFill>
          <a:blip r:embed="rId6"/>
          <a:stretch>
            <a:fillRect/>
          </a:stretch>
        </p:blipFill>
        <p:spPr>
          <a:xfrm>
            <a:off x="3885868" y="4213389"/>
            <a:ext cx="837986" cy="1186588"/>
          </a:xfrm>
          <a:prstGeom prst="rect">
            <a:avLst/>
          </a:prstGeom>
        </p:spPr>
      </p:pic>
      <p:pic>
        <p:nvPicPr>
          <p:cNvPr id="25" name="图片 24"/>
          <p:cNvPicPr>
            <a:picLocks noChangeAspect="1"/>
          </p:cNvPicPr>
          <p:nvPr/>
        </p:nvPicPr>
        <p:blipFill>
          <a:blip r:embed="rId7"/>
          <a:stretch>
            <a:fillRect/>
          </a:stretch>
        </p:blipFill>
        <p:spPr>
          <a:xfrm>
            <a:off x="4904921" y="3961192"/>
            <a:ext cx="978065" cy="1438785"/>
          </a:xfrm>
          <a:prstGeom prst="rect">
            <a:avLst/>
          </a:prstGeom>
        </p:spPr>
      </p:pic>
    </p:spTree>
    <p:extLst>
      <p:ext uri="{BB962C8B-B14F-4D97-AF65-F5344CB8AC3E}">
        <p14:creationId xmlns:p14="http://schemas.microsoft.com/office/powerpoint/2010/main" val="4294852614"/>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标题 1"/>
          <p:cNvSpPr>
            <a:spLocks noGrp="1"/>
          </p:cNvSpPr>
          <p:nvPr>
            <p:ph type="title"/>
          </p:nvPr>
        </p:nvSpPr>
        <p:spPr/>
        <p:txBody>
          <a:bodyPr/>
          <a:lstStyle/>
          <a:p>
            <a:r>
              <a:rPr lang="en-US" altLang="zh-CN"/>
              <a:t>Internt</a:t>
            </a:r>
            <a:r>
              <a:rPr lang="zh-CN" altLang="en-US"/>
              <a:t>社区（续）</a:t>
            </a:r>
          </a:p>
        </p:txBody>
      </p:sp>
      <p:sp>
        <p:nvSpPr>
          <p:cNvPr id="3" name="内容占位符 2"/>
          <p:cNvSpPr>
            <a:spLocks noGrp="1"/>
          </p:cNvSpPr>
          <p:nvPr>
            <p:ph idx="1"/>
          </p:nvPr>
        </p:nvSpPr>
        <p:spPr>
          <a:xfrm>
            <a:off x="1182688" y="2017713"/>
            <a:ext cx="7772400" cy="3427412"/>
          </a:xfrm>
        </p:spPr>
        <p:txBody>
          <a:bodyPr>
            <a:normAutofit fontScale="77500" lnSpcReduction="20000"/>
          </a:bodyPr>
          <a:lstStyle/>
          <a:p>
            <a:pPr eaLnBrk="1" hangingPunct="1">
              <a:lnSpc>
                <a:spcPct val="120000"/>
              </a:lnSpc>
              <a:defRPr/>
            </a:pPr>
            <a:r>
              <a:rPr lang="zh-CN" altLang="en-US" b="1" dirty="0"/>
              <a:t>在</a:t>
            </a:r>
            <a:r>
              <a:rPr lang="en-US" altLang="zh-CN" b="1" dirty="0"/>
              <a:t>RFC</a:t>
            </a:r>
            <a:r>
              <a:rPr lang="zh-CN" altLang="en-US" b="1" dirty="0"/>
              <a:t>状态前进的每一步，</a:t>
            </a:r>
            <a:r>
              <a:rPr lang="en-US" altLang="zh-CN" b="1" dirty="0"/>
              <a:t>IETF</a:t>
            </a:r>
            <a:r>
              <a:rPr lang="zh-CN" altLang="en-US" b="1" dirty="0"/>
              <a:t>都必须确认协议相对于上一个状态的进步和发展，而且必须得到</a:t>
            </a:r>
            <a:r>
              <a:rPr lang="en-US" altLang="zh-CN" b="1" dirty="0"/>
              <a:t>IESG</a:t>
            </a:r>
            <a:r>
              <a:rPr lang="zh-CN" altLang="en-US" b="1" dirty="0"/>
              <a:t>的批准</a:t>
            </a:r>
          </a:p>
          <a:p>
            <a:pPr eaLnBrk="1" hangingPunct="1">
              <a:lnSpc>
                <a:spcPct val="120000"/>
              </a:lnSpc>
              <a:defRPr/>
            </a:pPr>
            <a:r>
              <a:rPr lang="zh-CN" altLang="en-US" b="1" dirty="0">
                <a:solidFill>
                  <a:srgbClr val="FF0000"/>
                </a:solidFill>
              </a:rPr>
              <a:t>在一个规范文档成为</a:t>
            </a:r>
            <a:r>
              <a:rPr lang="en-US" altLang="zh-CN" b="1" dirty="0">
                <a:solidFill>
                  <a:srgbClr val="FF0000"/>
                </a:solidFill>
              </a:rPr>
              <a:t>Internet Standard</a:t>
            </a:r>
            <a:r>
              <a:rPr lang="zh-CN" altLang="en-US" b="1" dirty="0">
                <a:solidFill>
                  <a:srgbClr val="FF0000"/>
                </a:solidFill>
              </a:rPr>
              <a:t>之前最少要有两个独立的并且可以互操作的实现</a:t>
            </a:r>
          </a:p>
          <a:p>
            <a:pPr eaLnBrk="1" hangingPunct="1">
              <a:lnSpc>
                <a:spcPct val="120000"/>
              </a:lnSpc>
              <a:defRPr/>
            </a:pPr>
            <a:r>
              <a:rPr lang="zh-CN" altLang="en-US" b="1" dirty="0"/>
              <a:t>有许多</a:t>
            </a:r>
            <a:r>
              <a:rPr lang="en-US" altLang="zh-CN" b="1" dirty="0"/>
              <a:t>RFC</a:t>
            </a:r>
            <a:r>
              <a:rPr lang="zh-CN" altLang="en-US" b="1" dirty="0"/>
              <a:t>最终不会成为</a:t>
            </a:r>
            <a:r>
              <a:rPr lang="en-US" altLang="zh-CN" b="1" dirty="0"/>
              <a:t>Internet Standard</a:t>
            </a:r>
            <a:r>
              <a:rPr lang="zh-CN" altLang="en-US" b="1" dirty="0"/>
              <a:t>，例如一些还没有准备好标准化的协议或者规范文档可以以</a:t>
            </a:r>
            <a:r>
              <a:rPr lang="en-US" altLang="zh-CN" b="1" dirty="0"/>
              <a:t>Experimental RFC</a:t>
            </a:r>
            <a:r>
              <a:rPr lang="zh-CN" altLang="en-US" b="1" dirty="0"/>
              <a:t>的形式发布</a:t>
            </a:r>
          </a:p>
          <a:p>
            <a:pPr>
              <a:lnSpc>
                <a:spcPct val="120000"/>
              </a:lnSpc>
              <a:defRPr/>
            </a:pPr>
            <a:endParaRPr lang="zh-CN" altLang="en-US" b="1" dirty="0"/>
          </a:p>
        </p:txBody>
      </p:sp>
      <p:sp>
        <p:nvSpPr>
          <p:cNvPr id="80900" name="灯片编号占位符 3"/>
          <p:cNvSpPr>
            <a:spLocks noGrp="1"/>
          </p:cNvSpPr>
          <p:nvPr>
            <p:ph type="sldNum" sz="quarter" idx="12"/>
          </p:nvPr>
        </p:nvSpPr>
        <p:spPr>
          <a:noFill/>
        </p:spPr>
        <p:txBody>
          <a:bodyPr/>
          <a:lstStyle/>
          <a:p>
            <a:fld id="{AF4AF271-D487-4D2D-A0A6-62399D991871}" type="slidenum">
              <a:rPr lang="en-US" altLang="zh-CN" smtClean="0"/>
              <a:pPr/>
              <a:t>100</a:t>
            </a:fld>
            <a:endParaRPr lang="en-US" altLang="zh-CN"/>
          </a:p>
        </p:txBody>
      </p:sp>
      <p:sp>
        <p:nvSpPr>
          <p:cNvPr id="5" name="Rectangle 5"/>
          <p:cNvSpPr>
            <a:spLocks noChangeArrowheads="1"/>
          </p:cNvSpPr>
          <p:nvPr/>
        </p:nvSpPr>
        <p:spPr bwMode="auto">
          <a:xfrm>
            <a:off x="539750" y="5589588"/>
            <a:ext cx="8353425" cy="719137"/>
          </a:xfrm>
          <a:prstGeom prst="rect">
            <a:avLst/>
          </a:prstGeom>
          <a:solidFill>
            <a:schemeClr val="accent1">
              <a:lumMod val="20000"/>
              <a:lumOff val="80000"/>
            </a:schemeClr>
          </a:solidFill>
          <a:ln w="9525" algn="ctr">
            <a:solidFill>
              <a:schemeClr val="tx1"/>
            </a:solidFill>
            <a:miter lim="800000"/>
            <a:headEnd/>
            <a:tailEnd/>
          </a:ln>
        </p:spPr>
        <p:txBody>
          <a:bodyPr wrap="none" anchor="ctr"/>
          <a:lstStyle/>
          <a:p>
            <a:pPr>
              <a:defRPr/>
            </a:pPr>
            <a:r>
              <a:rPr lang="en-US" altLang="zh-CN" sz="2000" dirty="0"/>
              <a:t>Internet</a:t>
            </a:r>
            <a:r>
              <a:rPr lang="zh-CN" altLang="en-US" sz="2000" dirty="0"/>
              <a:t>的标准化是由“大概的一致的意见”和“可运行的代码”构成</a:t>
            </a:r>
          </a:p>
          <a:p>
            <a:pPr>
              <a:defRPr/>
            </a:pPr>
            <a:r>
              <a:rPr lang="en-US" altLang="zh-CN" sz="2000" dirty="0"/>
              <a:t>--- by David Clark</a:t>
            </a:r>
          </a:p>
        </p:txBody>
      </p:sp>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p:txBody>
          <a:bodyPr/>
          <a:lstStyle/>
          <a:p>
            <a:r>
              <a:rPr lang="en-US" altLang="zh-CN"/>
              <a:t>Chapter 1  </a:t>
            </a:r>
            <a:r>
              <a:rPr lang="zh-CN" altLang="en-US"/>
              <a:t>概述</a:t>
            </a:r>
          </a:p>
        </p:txBody>
      </p:sp>
      <p:sp>
        <p:nvSpPr>
          <p:cNvPr id="81923" name="Rectangle 3"/>
          <p:cNvSpPr>
            <a:spLocks noGrp="1" noChangeArrowheads="1"/>
          </p:cNvSpPr>
          <p:nvPr>
            <p:ph type="body" idx="1"/>
          </p:nvPr>
        </p:nvSpPr>
        <p:spPr/>
        <p:txBody>
          <a:bodyPr/>
          <a:lstStyle/>
          <a:p>
            <a:pPr eaLnBrk="1" hangingPunct="1"/>
            <a:r>
              <a:rPr lang="en-US" altLang="zh-CN" b="1" dirty="0"/>
              <a:t>1.1 </a:t>
            </a:r>
            <a:r>
              <a:rPr lang="zh-CN" altLang="en-US" b="1" dirty="0"/>
              <a:t>国际</a:t>
            </a:r>
            <a:r>
              <a:rPr lang="en-US" altLang="zh-CN" b="1" dirty="0"/>
              <a:t>Internet </a:t>
            </a:r>
            <a:r>
              <a:rPr lang="zh-CN" altLang="en-US" b="1" dirty="0"/>
              <a:t>的发展史</a:t>
            </a:r>
          </a:p>
          <a:p>
            <a:pPr eaLnBrk="1" hangingPunct="1"/>
            <a:r>
              <a:rPr lang="en-US" altLang="zh-CN" b="1" dirty="0"/>
              <a:t>1.2 </a:t>
            </a:r>
            <a:r>
              <a:rPr lang="zh-CN" altLang="en-US" b="1" dirty="0"/>
              <a:t>中国</a:t>
            </a:r>
            <a:r>
              <a:rPr lang="en-US" altLang="zh-CN" b="1" dirty="0"/>
              <a:t>Internet</a:t>
            </a:r>
            <a:r>
              <a:rPr lang="zh-CN" altLang="en-US" b="1" dirty="0"/>
              <a:t>的发展史</a:t>
            </a:r>
          </a:p>
          <a:p>
            <a:pPr eaLnBrk="1" hangingPunct="1"/>
            <a:r>
              <a:rPr lang="en-US" altLang="zh-CN" b="1" dirty="0"/>
              <a:t>1.3 IPv6</a:t>
            </a:r>
            <a:r>
              <a:rPr lang="zh-CN" altLang="en-US" b="1" dirty="0"/>
              <a:t>发展史</a:t>
            </a:r>
          </a:p>
          <a:p>
            <a:pPr eaLnBrk="1" hangingPunct="1"/>
            <a:r>
              <a:rPr lang="en-US" altLang="zh-CN" b="1" dirty="0"/>
              <a:t>1.4 </a:t>
            </a:r>
            <a:r>
              <a:rPr lang="zh-CN" altLang="en-US" b="1" dirty="0"/>
              <a:t>网络体系结构</a:t>
            </a:r>
          </a:p>
          <a:p>
            <a:pPr eaLnBrk="1" hangingPunct="1"/>
            <a:r>
              <a:rPr lang="en-US" altLang="zh-CN" b="1" dirty="0"/>
              <a:t>1.5 </a:t>
            </a:r>
            <a:r>
              <a:rPr lang="zh-CN" altLang="en-US" b="1" dirty="0"/>
              <a:t>网络标准化</a:t>
            </a:r>
          </a:p>
          <a:p>
            <a:pPr eaLnBrk="1" hangingPunct="1"/>
            <a:r>
              <a:rPr lang="en-US" altLang="zh-CN" b="1" dirty="0">
                <a:solidFill>
                  <a:schemeClr val="hlink"/>
                </a:solidFill>
              </a:rPr>
              <a:t>1.6 </a:t>
            </a:r>
            <a:r>
              <a:rPr lang="zh-CN" altLang="en-US" b="1" dirty="0">
                <a:solidFill>
                  <a:schemeClr val="hlink"/>
                </a:solidFill>
              </a:rPr>
              <a:t>网络性能度量</a:t>
            </a:r>
          </a:p>
        </p:txBody>
      </p:sp>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度量单位</a:t>
            </a:r>
          </a:p>
        </p:txBody>
      </p:sp>
      <p:sp>
        <p:nvSpPr>
          <p:cNvPr id="3" name="内容占位符 2"/>
          <p:cNvSpPr>
            <a:spLocks noGrp="1"/>
          </p:cNvSpPr>
          <p:nvPr>
            <p:ph idx="1"/>
          </p:nvPr>
        </p:nvSpPr>
        <p:spPr>
          <a:xfrm>
            <a:off x="1182688" y="2017713"/>
            <a:ext cx="7772400" cy="4075584"/>
          </a:xfrm>
        </p:spPr>
        <p:txBody>
          <a:bodyPr>
            <a:normAutofit fontScale="70000" lnSpcReduction="20000"/>
          </a:bodyPr>
          <a:lstStyle/>
          <a:p>
            <a:pPr>
              <a:lnSpc>
                <a:spcPct val="120000"/>
              </a:lnSpc>
            </a:pPr>
            <a:r>
              <a:rPr lang="zh-CN" altLang="en-US" b="1" dirty="0"/>
              <a:t>比特</a:t>
            </a:r>
            <a:r>
              <a:rPr lang="en-US" altLang="zh-CN" b="1" dirty="0"/>
              <a:t>/</a:t>
            </a:r>
            <a:r>
              <a:rPr lang="zh-CN" altLang="en-US" b="1" dirty="0"/>
              <a:t>位</a:t>
            </a:r>
            <a:r>
              <a:rPr lang="en-US" altLang="zh-CN" b="1" dirty="0"/>
              <a:t>/bit/b</a:t>
            </a:r>
            <a:r>
              <a:rPr lang="zh-CN" altLang="en-US" b="1" dirty="0"/>
              <a:t>：一个“二进制数字”，因此一个比特就是二进制数字中的一个 </a:t>
            </a:r>
            <a:r>
              <a:rPr lang="en-US" altLang="zh-CN" b="1" dirty="0"/>
              <a:t>1 </a:t>
            </a:r>
            <a:r>
              <a:rPr lang="zh-CN" altLang="en-US" b="1" dirty="0"/>
              <a:t>或 </a:t>
            </a:r>
            <a:r>
              <a:rPr lang="en-US" altLang="zh-CN" b="1" dirty="0"/>
              <a:t>0</a:t>
            </a:r>
            <a:r>
              <a:rPr lang="zh-CN" altLang="en-US" b="1" dirty="0"/>
              <a:t>，网络容量（速率）度量常用比特</a:t>
            </a:r>
            <a:r>
              <a:rPr lang="en-US" altLang="zh-CN" b="1" dirty="0"/>
              <a:t>/</a:t>
            </a:r>
            <a:r>
              <a:rPr lang="zh-CN" altLang="en-US" b="1" dirty="0"/>
              <a:t>秒即</a:t>
            </a:r>
            <a:r>
              <a:rPr lang="en-US" altLang="zh-CN" b="1" dirty="0"/>
              <a:t>b/s</a:t>
            </a:r>
            <a:r>
              <a:rPr lang="zh-CN" altLang="en-US" b="1" dirty="0"/>
              <a:t>或者</a:t>
            </a:r>
            <a:r>
              <a:rPr lang="en-US" altLang="zh-CN" b="1" dirty="0"/>
              <a:t>bps</a:t>
            </a:r>
          </a:p>
          <a:p>
            <a:pPr>
              <a:lnSpc>
                <a:spcPct val="120000"/>
              </a:lnSpc>
            </a:pPr>
            <a:r>
              <a:rPr lang="zh-CN" altLang="en-US" b="1" dirty="0"/>
              <a:t>字节</a:t>
            </a:r>
            <a:r>
              <a:rPr lang="en-US" altLang="zh-CN" b="1" dirty="0"/>
              <a:t>/Byte/B</a:t>
            </a:r>
            <a:r>
              <a:rPr lang="zh-CN" altLang="en-US" b="1" dirty="0"/>
              <a:t>：</a:t>
            </a:r>
            <a:r>
              <a:rPr lang="en-US" altLang="zh-CN" b="1" dirty="0"/>
              <a:t>1</a:t>
            </a:r>
            <a:r>
              <a:rPr lang="zh-CN" altLang="en-US" b="1" dirty="0"/>
              <a:t>字节</a:t>
            </a:r>
            <a:r>
              <a:rPr lang="en-US" altLang="zh-CN" b="1" dirty="0"/>
              <a:t>=8</a:t>
            </a:r>
            <a:r>
              <a:rPr lang="zh-CN" altLang="en-US" b="1" dirty="0"/>
              <a:t>个比特，数据量（存储容量）度量常以字节为单位</a:t>
            </a:r>
            <a:endParaRPr lang="en-US" altLang="zh-CN" b="1" dirty="0"/>
          </a:p>
          <a:p>
            <a:pPr>
              <a:lnSpc>
                <a:spcPct val="120000"/>
              </a:lnSpc>
            </a:pPr>
            <a:r>
              <a:rPr lang="zh-CN" altLang="en-US" b="1" dirty="0"/>
              <a:t>网络容量（速率）度量时</a:t>
            </a:r>
            <a:endParaRPr lang="en-US" altLang="zh-CN" b="1" dirty="0"/>
          </a:p>
          <a:p>
            <a:pPr lvl="1">
              <a:lnSpc>
                <a:spcPct val="120000"/>
              </a:lnSpc>
            </a:pPr>
            <a:r>
              <a:rPr lang="en-US" altLang="zh-CN" b="1" dirty="0"/>
              <a:t>1kbps=10</a:t>
            </a:r>
            <a:r>
              <a:rPr lang="en-US" altLang="zh-CN" b="1" baseline="30000" dirty="0"/>
              <a:t>3</a:t>
            </a:r>
            <a:r>
              <a:rPr lang="en-US" altLang="zh-CN" b="1" dirty="0"/>
              <a:t>bps,1Mbps=10</a:t>
            </a:r>
            <a:r>
              <a:rPr lang="en-US" altLang="zh-CN" b="1" baseline="30000" dirty="0"/>
              <a:t>3</a:t>
            </a:r>
            <a:r>
              <a:rPr lang="en-US" altLang="zh-CN" b="1" dirty="0"/>
              <a:t>kbps,1Gbps=10</a:t>
            </a:r>
            <a:r>
              <a:rPr lang="en-US" altLang="zh-CN" b="1" baseline="30000" dirty="0"/>
              <a:t>3</a:t>
            </a:r>
            <a:r>
              <a:rPr lang="en-US" altLang="zh-CN" b="1" dirty="0"/>
              <a:t>Mbps, 1Tbps=10</a:t>
            </a:r>
            <a:r>
              <a:rPr lang="en-US" altLang="zh-CN" b="1" baseline="30000" dirty="0"/>
              <a:t>3</a:t>
            </a:r>
            <a:r>
              <a:rPr lang="en-US" altLang="zh-CN" b="1" dirty="0"/>
              <a:t>Gbps</a:t>
            </a:r>
          </a:p>
          <a:p>
            <a:pPr>
              <a:lnSpc>
                <a:spcPct val="120000"/>
              </a:lnSpc>
            </a:pPr>
            <a:r>
              <a:rPr lang="zh-CN" altLang="en-US" b="1" dirty="0"/>
              <a:t>数据量（存储容量）度量时</a:t>
            </a:r>
            <a:endParaRPr lang="en-US" altLang="zh-CN" b="1" dirty="0"/>
          </a:p>
          <a:p>
            <a:pPr lvl="1">
              <a:lnSpc>
                <a:spcPct val="120000"/>
              </a:lnSpc>
            </a:pPr>
            <a:r>
              <a:rPr lang="en-US" altLang="zh-CN" b="1" dirty="0"/>
              <a:t>1kB=2</a:t>
            </a:r>
            <a:r>
              <a:rPr lang="en-US" altLang="zh-CN" b="1" baseline="30000" dirty="0"/>
              <a:t>10</a:t>
            </a:r>
            <a:r>
              <a:rPr lang="en-US" altLang="zh-CN" b="1" dirty="0"/>
              <a:t>B, 1MB=2</a:t>
            </a:r>
            <a:r>
              <a:rPr lang="en-US" altLang="zh-CN" b="1" baseline="30000" dirty="0"/>
              <a:t>10</a:t>
            </a:r>
            <a:r>
              <a:rPr lang="en-US" altLang="zh-CN" b="1" dirty="0"/>
              <a:t>KB, 1GB=2</a:t>
            </a:r>
            <a:r>
              <a:rPr lang="en-US" altLang="zh-CN" b="1" baseline="30000" dirty="0"/>
              <a:t>10</a:t>
            </a:r>
            <a:r>
              <a:rPr lang="en-US" altLang="zh-CN" b="1" dirty="0"/>
              <a:t>M, 1TB=2</a:t>
            </a:r>
            <a:r>
              <a:rPr lang="en-US" altLang="zh-CN" b="1" baseline="30000" dirty="0"/>
              <a:t>10</a:t>
            </a:r>
            <a:r>
              <a:rPr lang="en-US" altLang="zh-CN" b="1" dirty="0"/>
              <a:t>G</a:t>
            </a:r>
          </a:p>
        </p:txBody>
      </p:sp>
      <p:sp>
        <p:nvSpPr>
          <p:cNvPr id="4" name="灯片编号占位符 3"/>
          <p:cNvSpPr>
            <a:spLocks noGrp="1"/>
          </p:cNvSpPr>
          <p:nvPr>
            <p:ph type="sldNum" sz="quarter" idx="12"/>
          </p:nvPr>
        </p:nvSpPr>
        <p:spPr/>
        <p:txBody>
          <a:bodyPr/>
          <a:lstStyle/>
          <a:p>
            <a:pPr>
              <a:defRPr/>
            </a:pPr>
            <a:fld id="{C453FA55-8D36-4031-8BD7-CFE3610E48BA}" type="slidenum">
              <a:rPr lang="en-US" altLang="zh-CN" smtClean="0"/>
              <a:pPr>
                <a:defRPr/>
              </a:pPr>
              <a:t>102</a:t>
            </a:fld>
            <a:endParaRPr lang="en-US" altLang="zh-CN"/>
          </a:p>
        </p:txBody>
      </p:sp>
    </p:spTree>
    <p:extLst>
      <p:ext uri="{BB962C8B-B14F-4D97-AF65-F5344CB8AC3E}">
        <p14:creationId xmlns:p14="http://schemas.microsoft.com/office/powerpoint/2010/main" val="4270746783"/>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速率和带宽</a:t>
            </a:r>
          </a:p>
        </p:txBody>
      </p:sp>
      <p:sp>
        <p:nvSpPr>
          <p:cNvPr id="3" name="内容占位符 2"/>
          <p:cNvSpPr>
            <a:spLocks noGrp="1"/>
          </p:cNvSpPr>
          <p:nvPr>
            <p:ph idx="1"/>
          </p:nvPr>
        </p:nvSpPr>
        <p:spPr>
          <a:xfrm>
            <a:off x="107504" y="2204864"/>
            <a:ext cx="5688632" cy="3384376"/>
          </a:xfrm>
        </p:spPr>
        <p:txBody>
          <a:bodyPr>
            <a:normAutofit fontScale="62500" lnSpcReduction="20000"/>
          </a:bodyPr>
          <a:lstStyle/>
          <a:p>
            <a:pPr>
              <a:lnSpc>
                <a:spcPct val="120000"/>
              </a:lnSpc>
            </a:pPr>
            <a:r>
              <a:rPr lang="zh-CN" altLang="en-US" b="1" dirty="0">
                <a:solidFill>
                  <a:srgbClr val="CC0000"/>
                </a:solidFill>
              </a:rPr>
              <a:t>速率</a:t>
            </a:r>
            <a:r>
              <a:rPr lang="zh-CN" altLang="en-US" b="1" dirty="0">
                <a:solidFill>
                  <a:schemeClr val="folHlink"/>
                </a:solidFill>
              </a:rPr>
              <a:t>即</a:t>
            </a:r>
            <a:r>
              <a:rPr lang="zh-CN" altLang="en-US" b="1" dirty="0">
                <a:solidFill>
                  <a:srgbClr val="CC0000"/>
                </a:solidFill>
              </a:rPr>
              <a:t>数据率</a:t>
            </a:r>
            <a:r>
              <a:rPr lang="en-US" altLang="zh-CN" b="1" dirty="0"/>
              <a:t>(data rate)</a:t>
            </a:r>
            <a:r>
              <a:rPr lang="zh-CN" altLang="en-US" b="1" dirty="0"/>
              <a:t>或</a:t>
            </a:r>
            <a:r>
              <a:rPr lang="zh-CN" altLang="en-US" b="1" dirty="0">
                <a:solidFill>
                  <a:srgbClr val="CC0000"/>
                </a:solidFill>
              </a:rPr>
              <a:t>比特率</a:t>
            </a:r>
            <a:r>
              <a:rPr lang="en-US" altLang="zh-CN" b="1" dirty="0"/>
              <a:t>(bit rate)</a:t>
            </a:r>
            <a:r>
              <a:rPr lang="zh-CN" altLang="en-US" b="1" dirty="0"/>
              <a:t>是计算机网络中最重要的一个性能指标。速率的单位是 </a:t>
            </a:r>
            <a:r>
              <a:rPr lang="en-US" altLang="zh-CN" b="1" dirty="0"/>
              <a:t>bps</a:t>
            </a:r>
            <a:r>
              <a:rPr lang="zh-CN" altLang="en-US" b="1" dirty="0"/>
              <a:t>（</a:t>
            </a:r>
            <a:r>
              <a:rPr lang="en-US" altLang="zh-CN" b="1" dirty="0"/>
              <a:t>b/s</a:t>
            </a:r>
            <a:r>
              <a:rPr lang="zh-CN" altLang="en-US" b="1" dirty="0"/>
              <a:t>）、</a:t>
            </a:r>
            <a:r>
              <a:rPr lang="en-US" altLang="zh-CN" b="1" dirty="0"/>
              <a:t>kbps</a:t>
            </a:r>
            <a:r>
              <a:rPr lang="zh-CN" altLang="en-US" b="1" dirty="0"/>
              <a:t>（</a:t>
            </a:r>
            <a:r>
              <a:rPr lang="en-US" altLang="zh-CN" b="1" dirty="0"/>
              <a:t>kb/s</a:t>
            </a:r>
            <a:r>
              <a:rPr lang="zh-CN" altLang="en-US" b="1" dirty="0"/>
              <a:t>）、</a:t>
            </a:r>
            <a:r>
              <a:rPr lang="en-US" altLang="zh-CN" b="1" dirty="0"/>
              <a:t>Mbps</a:t>
            </a:r>
            <a:r>
              <a:rPr lang="zh-CN" altLang="en-US" b="1" dirty="0"/>
              <a:t>（</a:t>
            </a:r>
            <a:r>
              <a:rPr lang="en-US" altLang="zh-CN" b="1" dirty="0"/>
              <a:t>Mb/s</a:t>
            </a:r>
            <a:r>
              <a:rPr lang="zh-CN" altLang="en-US" b="1" dirty="0"/>
              <a:t>）、</a:t>
            </a:r>
            <a:r>
              <a:rPr lang="en-US" altLang="zh-CN" b="1" dirty="0" err="1"/>
              <a:t>Gbps</a:t>
            </a:r>
            <a:r>
              <a:rPr lang="zh-CN" altLang="en-US" b="1" dirty="0"/>
              <a:t>（</a:t>
            </a:r>
            <a:r>
              <a:rPr lang="en-US" altLang="zh-CN" b="1" dirty="0"/>
              <a:t>Gb/s</a:t>
            </a:r>
            <a:r>
              <a:rPr lang="zh-CN" altLang="en-US" b="1" dirty="0"/>
              <a:t>）</a:t>
            </a:r>
            <a:r>
              <a:rPr lang="en-US" altLang="zh-CN" b="1" dirty="0"/>
              <a:t> </a:t>
            </a:r>
            <a:r>
              <a:rPr lang="zh-CN" altLang="en-US" b="1" dirty="0"/>
              <a:t>等</a:t>
            </a:r>
            <a:endParaRPr lang="en-US" altLang="zh-CN" b="1" dirty="0"/>
          </a:p>
          <a:p>
            <a:pPr lvl="1">
              <a:lnSpc>
                <a:spcPct val="120000"/>
              </a:lnSpc>
            </a:pPr>
            <a:r>
              <a:rPr lang="zh-CN" altLang="en-US" b="1" dirty="0"/>
              <a:t>定义为特定一段时间内能够传输的比特数</a:t>
            </a:r>
            <a:endParaRPr lang="en-US" altLang="zh-CN" b="1" dirty="0"/>
          </a:p>
          <a:p>
            <a:pPr lvl="1">
              <a:lnSpc>
                <a:spcPct val="120000"/>
              </a:lnSpc>
            </a:pPr>
            <a:r>
              <a:rPr lang="zh-CN" altLang="en-US" b="1" dirty="0"/>
              <a:t>平均速率、最大</a:t>
            </a:r>
            <a:r>
              <a:rPr lang="en-US" altLang="zh-CN" b="1" dirty="0"/>
              <a:t>/</a:t>
            </a:r>
            <a:r>
              <a:rPr lang="zh-CN" altLang="en-US" b="1" dirty="0"/>
              <a:t>峰值</a:t>
            </a:r>
            <a:r>
              <a:rPr lang="en-US" altLang="zh-CN" b="1" dirty="0"/>
              <a:t>/</a:t>
            </a:r>
            <a:r>
              <a:rPr lang="zh-CN" altLang="en-US" b="1" dirty="0"/>
              <a:t>突发速率、最小速率等</a:t>
            </a:r>
            <a:endParaRPr lang="en-US" altLang="zh-CN" b="1" dirty="0"/>
          </a:p>
          <a:p>
            <a:pPr>
              <a:lnSpc>
                <a:spcPct val="120000"/>
              </a:lnSpc>
            </a:pPr>
            <a:r>
              <a:rPr lang="zh-CN" altLang="en-US" b="1" dirty="0"/>
              <a:t>带宽（</a:t>
            </a:r>
            <a:r>
              <a:rPr lang="en-US" altLang="zh-CN" b="1" dirty="0"/>
              <a:t>Bandwidth</a:t>
            </a:r>
            <a:r>
              <a:rPr lang="zh-CN" altLang="en-US" b="1" dirty="0"/>
              <a:t>）具有两层含义</a:t>
            </a:r>
            <a:endParaRPr lang="en-US" altLang="zh-CN" b="1" dirty="0"/>
          </a:p>
          <a:p>
            <a:pPr lvl="1">
              <a:lnSpc>
                <a:spcPct val="120000"/>
              </a:lnSpc>
            </a:pPr>
            <a:r>
              <a:rPr lang="zh-CN" altLang="en-US" b="1" dirty="0"/>
              <a:t>信号具有的频带宽度，单位是</a:t>
            </a:r>
            <a:r>
              <a:rPr lang="en-US" altLang="zh-CN" b="1" dirty="0"/>
              <a:t>Hz</a:t>
            </a:r>
            <a:r>
              <a:rPr lang="zh-CN" altLang="en-US" b="1" dirty="0"/>
              <a:t>（赫兹）</a:t>
            </a:r>
            <a:endParaRPr lang="en-US" altLang="zh-CN" b="1" dirty="0"/>
          </a:p>
          <a:p>
            <a:pPr lvl="1">
              <a:lnSpc>
                <a:spcPct val="120000"/>
              </a:lnSpc>
            </a:pPr>
            <a:r>
              <a:rPr lang="zh-CN" altLang="en-US" b="1" dirty="0"/>
              <a:t>数字信道或者网络所能传送的“</a:t>
            </a:r>
            <a:r>
              <a:rPr lang="zh-CN" altLang="en-US" b="1" dirty="0">
                <a:solidFill>
                  <a:schemeClr val="hlink"/>
                </a:solidFill>
              </a:rPr>
              <a:t>最大数据率</a:t>
            </a:r>
            <a:r>
              <a:rPr lang="zh-CN" altLang="en-US" b="1" dirty="0"/>
              <a:t>”，即信道或者网络的实际容量，单位是</a:t>
            </a:r>
            <a:r>
              <a:rPr lang="en-US" altLang="zh-CN" b="1" dirty="0"/>
              <a:t>bps</a:t>
            </a:r>
            <a:endParaRPr lang="zh-CN" altLang="en-US" b="1" dirty="0"/>
          </a:p>
          <a:p>
            <a:pPr>
              <a:lnSpc>
                <a:spcPct val="120000"/>
              </a:lnSpc>
            </a:pPr>
            <a:endParaRPr lang="zh-CN" altLang="en-US" b="1" dirty="0"/>
          </a:p>
        </p:txBody>
      </p:sp>
      <p:sp>
        <p:nvSpPr>
          <p:cNvPr id="4" name="灯片编号占位符 3"/>
          <p:cNvSpPr>
            <a:spLocks noGrp="1"/>
          </p:cNvSpPr>
          <p:nvPr>
            <p:ph type="sldNum" sz="quarter" idx="12"/>
          </p:nvPr>
        </p:nvSpPr>
        <p:spPr/>
        <p:txBody>
          <a:bodyPr/>
          <a:lstStyle/>
          <a:p>
            <a:pPr>
              <a:defRPr/>
            </a:pPr>
            <a:fld id="{C453FA55-8D36-4031-8BD7-CFE3610E48BA}" type="slidenum">
              <a:rPr lang="en-US" altLang="zh-CN" smtClean="0"/>
              <a:pPr>
                <a:defRPr/>
              </a:pPr>
              <a:t>103</a:t>
            </a:fld>
            <a:endParaRPr lang="en-US" altLang="zh-CN"/>
          </a:p>
        </p:txBody>
      </p:sp>
      <p:sp>
        <p:nvSpPr>
          <p:cNvPr id="5" name="文本框 4"/>
          <p:cNvSpPr txBox="1"/>
          <p:nvPr/>
        </p:nvSpPr>
        <p:spPr>
          <a:xfrm>
            <a:off x="440679" y="5611280"/>
            <a:ext cx="8476431" cy="400110"/>
          </a:xfrm>
          <a:prstGeom prst="rect">
            <a:avLst/>
          </a:prstGeom>
          <a:solidFill>
            <a:schemeClr val="accent2">
              <a:lumMod val="20000"/>
              <a:lumOff val="80000"/>
            </a:schemeClr>
          </a:solidFill>
          <a:ln>
            <a:solidFill>
              <a:schemeClr val="tx1"/>
            </a:solidFill>
          </a:ln>
        </p:spPr>
        <p:txBody>
          <a:bodyPr wrap="square" rtlCol="0">
            <a:spAutoFit/>
          </a:bodyPr>
          <a:lstStyle/>
          <a:p>
            <a:r>
              <a:rPr lang="zh-CN" altLang="en-US" sz="2000" dirty="0"/>
              <a:t>在进行网络性能度量时，在许多情况下，带宽和速率互相通用，不加区分</a:t>
            </a:r>
          </a:p>
        </p:txBody>
      </p:sp>
      <p:pic>
        <p:nvPicPr>
          <p:cNvPr id="6" name="Picture 9"/>
          <p:cNvPicPr>
            <a:picLocks noChangeAspect="1" noChangeArrowheads="1"/>
          </p:cNvPicPr>
          <p:nvPr/>
        </p:nvPicPr>
        <p:blipFill>
          <a:blip r:embed="rId2" cstate="print"/>
          <a:srcRect/>
          <a:stretch>
            <a:fillRect/>
          </a:stretch>
        </p:blipFill>
        <p:spPr bwMode="auto">
          <a:xfrm>
            <a:off x="5787570" y="2564904"/>
            <a:ext cx="3275855" cy="1873854"/>
          </a:xfrm>
          <a:prstGeom prst="rect">
            <a:avLst/>
          </a:prstGeom>
          <a:noFill/>
          <a:ln w="9525">
            <a:noFill/>
            <a:miter lim="800000"/>
            <a:headEnd/>
            <a:tailEnd/>
          </a:ln>
        </p:spPr>
      </p:pic>
      <p:sp>
        <p:nvSpPr>
          <p:cNvPr id="7" name="文本框 6"/>
          <p:cNvSpPr txBox="1"/>
          <p:nvPr/>
        </p:nvSpPr>
        <p:spPr>
          <a:xfrm>
            <a:off x="5940152" y="4438758"/>
            <a:ext cx="3003823" cy="338554"/>
          </a:xfrm>
          <a:prstGeom prst="rect">
            <a:avLst/>
          </a:prstGeom>
          <a:noFill/>
        </p:spPr>
        <p:txBody>
          <a:bodyPr wrap="square" rtlCol="0">
            <a:spAutoFit/>
          </a:bodyPr>
          <a:lstStyle/>
          <a:p>
            <a:pPr algn="ctr"/>
            <a:r>
              <a:rPr lang="zh-CN" altLang="en-US" sz="1600" dirty="0"/>
              <a:t>网络业务速率统计</a:t>
            </a:r>
          </a:p>
        </p:txBody>
      </p:sp>
    </p:spTree>
    <p:extLst>
      <p:ext uri="{BB962C8B-B14F-4D97-AF65-F5344CB8AC3E}">
        <p14:creationId xmlns:p14="http://schemas.microsoft.com/office/powerpoint/2010/main" val="3505934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吞吐量</a:t>
            </a:r>
          </a:p>
        </p:txBody>
      </p:sp>
      <p:sp>
        <p:nvSpPr>
          <p:cNvPr id="3" name="内容占位符 2"/>
          <p:cNvSpPr>
            <a:spLocks noGrp="1"/>
          </p:cNvSpPr>
          <p:nvPr>
            <p:ph idx="1"/>
          </p:nvPr>
        </p:nvSpPr>
        <p:spPr>
          <a:xfrm>
            <a:off x="827584" y="2017713"/>
            <a:ext cx="8127504" cy="2707431"/>
          </a:xfrm>
        </p:spPr>
        <p:txBody>
          <a:bodyPr>
            <a:normAutofit fontScale="85000" lnSpcReduction="10000"/>
          </a:bodyPr>
          <a:lstStyle/>
          <a:p>
            <a:pPr eaLnBrk="1" hangingPunct="1">
              <a:lnSpc>
                <a:spcPct val="120000"/>
              </a:lnSpc>
            </a:pPr>
            <a:r>
              <a:rPr lang="zh-CN" altLang="en-US" b="1" dirty="0"/>
              <a:t>网络吞吐量（</a:t>
            </a:r>
            <a:r>
              <a:rPr lang="en-US" altLang="zh-CN" b="1" dirty="0"/>
              <a:t>Throughput</a:t>
            </a:r>
            <a:r>
              <a:rPr lang="zh-CN" altLang="en-US" b="1" dirty="0"/>
              <a:t>）指网络的可用带宽，也就是应用感受到的有用带宽 </a:t>
            </a:r>
          </a:p>
          <a:p>
            <a:pPr lvl="1" eaLnBrk="1" hangingPunct="1">
              <a:lnSpc>
                <a:spcPct val="120000"/>
              </a:lnSpc>
            </a:pPr>
            <a:r>
              <a:rPr lang="zh-CN" altLang="en-US" b="1" dirty="0"/>
              <a:t>例如</a:t>
            </a:r>
            <a:r>
              <a:rPr lang="en-US" altLang="zh-CN" b="1" dirty="0"/>
              <a:t>802.11b</a:t>
            </a:r>
            <a:r>
              <a:rPr lang="zh-CN" altLang="en-US" b="1" dirty="0"/>
              <a:t>的带宽为</a:t>
            </a:r>
            <a:r>
              <a:rPr lang="en-US" altLang="zh-CN" b="1" dirty="0"/>
              <a:t>11Mbps</a:t>
            </a:r>
            <a:r>
              <a:rPr lang="zh-CN" altLang="en-US" b="1" dirty="0"/>
              <a:t>，但受各种低效因素的影响，网络层感受到的吞吐量只有</a:t>
            </a:r>
            <a:r>
              <a:rPr lang="en-US" altLang="zh-CN" b="1" dirty="0"/>
              <a:t>4Mbps</a:t>
            </a:r>
            <a:r>
              <a:rPr lang="zh-CN" altLang="en-US" b="1" dirty="0"/>
              <a:t>左右</a:t>
            </a:r>
          </a:p>
          <a:p>
            <a:pPr eaLnBrk="1" hangingPunct="1">
              <a:lnSpc>
                <a:spcPct val="120000"/>
              </a:lnSpc>
            </a:pPr>
            <a:r>
              <a:rPr lang="zh-CN" altLang="en-US" b="1" dirty="0"/>
              <a:t>与带宽相比，吞吐量用来度量网络性能更加有意义</a:t>
            </a:r>
          </a:p>
        </p:txBody>
      </p:sp>
      <p:sp>
        <p:nvSpPr>
          <p:cNvPr id="4" name="灯片编号占位符 3"/>
          <p:cNvSpPr>
            <a:spLocks noGrp="1"/>
          </p:cNvSpPr>
          <p:nvPr>
            <p:ph type="sldNum" sz="quarter" idx="12"/>
          </p:nvPr>
        </p:nvSpPr>
        <p:spPr/>
        <p:txBody>
          <a:bodyPr/>
          <a:lstStyle/>
          <a:p>
            <a:pPr>
              <a:defRPr/>
            </a:pPr>
            <a:fld id="{C453FA55-8D36-4031-8BD7-CFE3610E48BA}" type="slidenum">
              <a:rPr lang="en-US" altLang="zh-CN" smtClean="0"/>
              <a:pPr>
                <a:defRPr/>
              </a:pPr>
              <a:t>104</a:t>
            </a:fld>
            <a:endParaRPr lang="en-US" altLang="zh-CN"/>
          </a:p>
        </p:txBody>
      </p:sp>
      <p:sp>
        <p:nvSpPr>
          <p:cNvPr id="5" name="Rectangle 5"/>
          <p:cNvSpPr>
            <a:spLocks noChangeArrowheads="1"/>
          </p:cNvSpPr>
          <p:nvPr/>
        </p:nvSpPr>
        <p:spPr bwMode="auto">
          <a:xfrm>
            <a:off x="179512" y="4714573"/>
            <a:ext cx="8856662" cy="1196975"/>
          </a:xfrm>
          <a:prstGeom prst="rect">
            <a:avLst/>
          </a:prstGeom>
          <a:solidFill>
            <a:schemeClr val="accent2">
              <a:lumMod val="20000"/>
              <a:lumOff val="80000"/>
            </a:schemeClr>
          </a:solidFill>
          <a:ln w="9525" algn="ctr">
            <a:solidFill>
              <a:schemeClr val="tx1"/>
            </a:solidFill>
            <a:miter lim="800000"/>
            <a:headEnd/>
            <a:tailEnd/>
          </a:ln>
        </p:spPr>
        <p:txBody>
          <a:bodyPr anchor="ctr">
            <a:spAutoFit/>
          </a:bodyPr>
          <a:lstStyle/>
          <a:p>
            <a:r>
              <a:rPr lang="zh-CN" altLang="en-US" sz="2400" dirty="0">
                <a:latin typeface="Arial" charset="0"/>
              </a:rPr>
              <a:t>由于网络协议栈的每一层协议都有相应的头</a:t>
            </a:r>
            <a:r>
              <a:rPr lang="zh-CN" altLang="en-US" sz="2400" dirty="0" smtClean="0">
                <a:latin typeface="Arial" charset="0"/>
              </a:rPr>
              <a:t>标（尾部）等</a:t>
            </a:r>
            <a:r>
              <a:rPr lang="zh-CN" altLang="en-US" sz="2400" dirty="0">
                <a:latin typeface="Arial" charset="0"/>
              </a:rPr>
              <a:t>开销，还有协议实现机制的开销，因此准确的吞吐量应该指明是哪一个协议的吞吐量</a:t>
            </a:r>
          </a:p>
        </p:txBody>
      </p:sp>
    </p:spTree>
    <p:extLst>
      <p:ext uri="{BB962C8B-B14F-4D97-AF65-F5344CB8AC3E}">
        <p14:creationId xmlns:p14="http://schemas.microsoft.com/office/powerpoint/2010/main" val="515330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延迟</a:t>
            </a:r>
          </a:p>
        </p:txBody>
      </p:sp>
      <p:sp>
        <p:nvSpPr>
          <p:cNvPr id="3" name="内容占位符 2"/>
          <p:cNvSpPr>
            <a:spLocks noGrp="1"/>
          </p:cNvSpPr>
          <p:nvPr>
            <p:ph idx="1"/>
          </p:nvPr>
        </p:nvSpPr>
        <p:spPr>
          <a:xfrm>
            <a:off x="611560" y="2017713"/>
            <a:ext cx="8343528" cy="4003575"/>
          </a:xfrm>
        </p:spPr>
        <p:txBody>
          <a:bodyPr>
            <a:normAutofit fontScale="77500" lnSpcReduction="20000"/>
          </a:bodyPr>
          <a:lstStyle/>
          <a:p>
            <a:pPr>
              <a:lnSpc>
                <a:spcPct val="120000"/>
              </a:lnSpc>
            </a:pPr>
            <a:r>
              <a:rPr lang="zh-CN" altLang="en-US" b="1" dirty="0"/>
              <a:t>网络延迟（</a:t>
            </a:r>
            <a:r>
              <a:rPr lang="en-US" altLang="zh-CN" b="1" dirty="0"/>
              <a:t>Latency/Delay</a:t>
            </a:r>
            <a:r>
              <a:rPr lang="zh-CN" altLang="en-US" b="1" dirty="0"/>
              <a:t>）包括</a:t>
            </a:r>
          </a:p>
          <a:p>
            <a:pPr lvl="1">
              <a:lnSpc>
                <a:spcPct val="120000"/>
              </a:lnSpc>
            </a:pPr>
            <a:r>
              <a:rPr lang="zh-CN" altLang="en-US" b="1" dirty="0"/>
              <a:t>发送延迟（</a:t>
            </a:r>
            <a:r>
              <a:rPr lang="en-US" altLang="zh-CN" b="1" dirty="0"/>
              <a:t>Transmit</a:t>
            </a:r>
            <a:r>
              <a:rPr lang="zh-CN" altLang="en-US" b="1" dirty="0"/>
              <a:t>），与发送分组的大小和带宽有关</a:t>
            </a:r>
            <a:endParaRPr lang="en-US" altLang="zh-CN" b="1" dirty="0"/>
          </a:p>
          <a:p>
            <a:pPr marL="457200" lvl="1" indent="0">
              <a:lnSpc>
                <a:spcPct val="120000"/>
              </a:lnSpc>
              <a:buNone/>
            </a:pPr>
            <a:r>
              <a:rPr lang="en-US" altLang="zh-CN" b="1" dirty="0"/>
              <a:t>	Transmit = Size / Bandwidth</a:t>
            </a:r>
            <a:endParaRPr lang="zh-CN" altLang="en-US" b="1" dirty="0"/>
          </a:p>
          <a:p>
            <a:pPr lvl="1">
              <a:lnSpc>
                <a:spcPct val="120000"/>
              </a:lnSpc>
            </a:pPr>
            <a:r>
              <a:rPr lang="zh-CN" altLang="en-US" b="1" dirty="0"/>
              <a:t>传播延迟（</a:t>
            </a:r>
            <a:r>
              <a:rPr lang="en-US" altLang="zh-CN" b="1" dirty="0"/>
              <a:t>Propagation</a:t>
            </a:r>
            <a:r>
              <a:rPr lang="zh-CN" altLang="en-US" b="1" dirty="0"/>
              <a:t>），与距离和电磁波传播速度有关</a:t>
            </a:r>
          </a:p>
          <a:p>
            <a:pPr marL="0" indent="0">
              <a:lnSpc>
                <a:spcPct val="120000"/>
              </a:lnSpc>
              <a:buNone/>
            </a:pPr>
            <a:r>
              <a:rPr lang="en-US" altLang="zh-CN" b="1" dirty="0"/>
              <a:t>	Propagation = Distance / Speed </a:t>
            </a:r>
          </a:p>
          <a:p>
            <a:pPr lvl="1">
              <a:lnSpc>
                <a:spcPct val="120000"/>
              </a:lnSpc>
            </a:pPr>
            <a:r>
              <a:rPr lang="zh-CN" altLang="en-US" b="1" dirty="0"/>
              <a:t>处理延迟（</a:t>
            </a:r>
            <a:r>
              <a:rPr lang="en-US" altLang="zh-CN" b="1" dirty="0"/>
              <a:t>Process</a:t>
            </a:r>
            <a:r>
              <a:rPr lang="zh-CN" altLang="en-US" b="1" dirty="0"/>
              <a:t>），节点对分组进行处理导致的延迟，例如提取和分析分组的头标、校验、查找路由等</a:t>
            </a:r>
            <a:endParaRPr lang="en-US" altLang="zh-CN" b="1" dirty="0"/>
          </a:p>
          <a:p>
            <a:pPr lvl="1">
              <a:lnSpc>
                <a:spcPct val="120000"/>
              </a:lnSpc>
            </a:pPr>
            <a:r>
              <a:rPr lang="zh-CN" altLang="en-US" b="1" dirty="0"/>
              <a:t>排队延迟 （</a:t>
            </a:r>
            <a:r>
              <a:rPr lang="en-US" altLang="zh-CN" b="1" dirty="0"/>
              <a:t>Queue</a:t>
            </a:r>
            <a:r>
              <a:rPr lang="zh-CN" altLang="en-US" b="1" dirty="0"/>
              <a:t>），中间路由器或者交换机将分组转发出去之前将它们存储的时间</a:t>
            </a:r>
          </a:p>
          <a:p>
            <a:pPr>
              <a:lnSpc>
                <a:spcPct val="120000"/>
              </a:lnSpc>
            </a:pPr>
            <a:endParaRPr lang="zh-CN" altLang="en-US" b="1" dirty="0"/>
          </a:p>
        </p:txBody>
      </p:sp>
      <p:sp>
        <p:nvSpPr>
          <p:cNvPr id="4" name="灯片编号占位符 3"/>
          <p:cNvSpPr>
            <a:spLocks noGrp="1"/>
          </p:cNvSpPr>
          <p:nvPr>
            <p:ph type="sldNum" sz="quarter" idx="12"/>
          </p:nvPr>
        </p:nvSpPr>
        <p:spPr/>
        <p:txBody>
          <a:bodyPr/>
          <a:lstStyle/>
          <a:p>
            <a:pPr>
              <a:defRPr/>
            </a:pPr>
            <a:fld id="{C453FA55-8D36-4031-8BD7-CFE3610E48BA}" type="slidenum">
              <a:rPr lang="en-US" altLang="zh-CN" smtClean="0"/>
              <a:pPr>
                <a:defRPr/>
              </a:pPr>
              <a:t>105</a:t>
            </a:fld>
            <a:endParaRPr lang="en-US" altLang="zh-CN"/>
          </a:p>
        </p:txBody>
      </p:sp>
    </p:spTree>
    <p:extLst>
      <p:ext uri="{BB962C8B-B14F-4D97-AF65-F5344CB8AC3E}">
        <p14:creationId xmlns:p14="http://schemas.microsoft.com/office/powerpoint/2010/main" val="1453528540"/>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ChangeArrowheads="1"/>
          </p:cNvSpPr>
          <p:nvPr>
            <p:ph type="title"/>
          </p:nvPr>
        </p:nvSpPr>
        <p:spPr>
          <a:xfrm>
            <a:off x="1258888" y="115888"/>
            <a:ext cx="7165975" cy="768350"/>
          </a:xfrm>
        </p:spPr>
        <p:txBody>
          <a:bodyPr/>
          <a:lstStyle/>
          <a:p>
            <a:pPr algn="ctr"/>
            <a:r>
              <a:rPr lang="zh-CN" altLang="en-US" dirty="0">
                <a:solidFill>
                  <a:schemeClr val="tx1"/>
                </a:solidFill>
              </a:rPr>
              <a:t>四种延迟所产生的地方 </a:t>
            </a:r>
          </a:p>
        </p:txBody>
      </p:sp>
      <p:sp>
        <p:nvSpPr>
          <p:cNvPr id="92164" name="Rectangle 4"/>
          <p:cNvSpPr>
            <a:spLocks noChangeArrowheads="1"/>
          </p:cNvSpPr>
          <p:nvPr/>
        </p:nvSpPr>
        <p:spPr bwMode="auto">
          <a:xfrm>
            <a:off x="107950" y="-138499"/>
            <a:ext cx="184731"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zh-CN" altLang="en-US"/>
          </a:p>
        </p:txBody>
      </p:sp>
      <p:sp>
        <p:nvSpPr>
          <p:cNvPr id="92167" name="Rectangle 7"/>
          <p:cNvSpPr>
            <a:spLocks noChangeArrowheads="1"/>
          </p:cNvSpPr>
          <p:nvPr/>
        </p:nvSpPr>
        <p:spPr bwMode="auto">
          <a:xfrm>
            <a:off x="2136775" y="4702175"/>
            <a:ext cx="5522913" cy="265113"/>
          </a:xfrm>
          <a:prstGeom prst="rect">
            <a:avLst/>
          </a:prstGeom>
          <a:gradFill rotWithShape="1">
            <a:gsLst>
              <a:gs pos="0">
                <a:srgbClr val="B2B2B2">
                  <a:gamma/>
                  <a:shade val="27451"/>
                  <a:invGamma/>
                </a:srgbClr>
              </a:gs>
              <a:gs pos="50000">
                <a:srgbClr val="B2B2B2"/>
              </a:gs>
              <a:gs pos="100000">
                <a:srgbClr val="B2B2B2">
                  <a:gamma/>
                  <a:shade val="27451"/>
                  <a:invGamma/>
                </a:srgbClr>
              </a:gs>
            </a:gsLst>
            <a:lin ang="5400000" scaled="1"/>
          </a:gradFill>
          <a:ln w="9525">
            <a:solidFill>
              <a:schemeClr val="fo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92169" name="Oval 9"/>
          <p:cNvSpPr>
            <a:spLocks noChangeArrowheads="1"/>
          </p:cNvSpPr>
          <p:nvPr/>
        </p:nvSpPr>
        <p:spPr bwMode="auto">
          <a:xfrm>
            <a:off x="868363" y="4168775"/>
            <a:ext cx="1358900" cy="1331913"/>
          </a:xfrm>
          <a:prstGeom prst="ellipse">
            <a:avLst/>
          </a:prstGeom>
          <a:gradFill rotWithShape="1">
            <a:gsLst>
              <a:gs pos="0">
                <a:srgbClr val="FFFF99"/>
              </a:gs>
              <a:gs pos="100000">
                <a:srgbClr val="FFFF99">
                  <a:gamma/>
                  <a:shade val="69804"/>
                  <a:invGamma/>
                </a:srgbClr>
              </a:gs>
            </a:gsLst>
            <a:path path="shape">
              <a:fillToRect l="50000" t="50000" r="50000" b="50000"/>
            </a:path>
          </a:gradFill>
          <a:ln w="9525">
            <a:solidFill>
              <a:schemeClr val="folHlink"/>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92170" name="Oval 10"/>
          <p:cNvSpPr>
            <a:spLocks noChangeArrowheads="1"/>
          </p:cNvSpPr>
          <p:nvPr/>
        </p:nvSpPr>
        <p:spPr bwMode="auto">
          <a:xfrm>
            <a:off x="7569200" y="4168775"/>
            <a:ext cx="1358900" cy="1331913"/>
          </a:xfrm>
          <a:prstGeom prst="ellipse">
            <a:avLst/>
          </a:prstGeom>
          <a:gradFill rotWithShape="1">
            <a:gsLst>
              <a:gs pos="0">
                <a:srgbClr val="FFFF99"/>
              </a:gs>
              <a:gs pos="100000">
                <a:srgbClr val="FFFF99">
                  <a:gamma/>
                  <a:shade val="66667"/>
                  <a:invGamma/>
                </a:srgbClr>
              </a:gs>
            </a:gsLst>
            <a:path path="shape">
              <a:fillToRect l="50000" t="50000" r="50000" b="50000"/>
            </a:path>
          </a:gradFill>
          <a:ln w="9525">
            <a:solidFill>
              <a:schemeClr val="folHlink"/>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grpSp>
        <p:nvGrpSpPr>
          <p:cNvPr id="92171" name="Group 11"/>
          <p:cNvGrpSpPr>
            <a:grpSpLocks/>
          </p:cNvGrpSpPr>
          <p:nvPr/>
        </p:nvGrpSpPr>
        <p:grpSpPr bwMode="auto">
          <a:xfrm>
            <a:off x="1230313" y="4576763"/>
            <a:ext cx="723900" cy="458787"/>
            <a:chOff x="1567" y="1056"/>
            <a:chExt cx="384" cy="336"/>
          </a:xfrm>
        </p:grpSpPr>
        <p:sp>
          <p:nvSpPr>
            <p:cNvPr id="92172" name="Rectangle 12"/>
            <p:cNvSpPr>
              <a:spLocks noChangeArrowheads="1"/>
            </p:cNvSpPr>
            <p:nvPr/>
          </p:nvSpPr>
          <p:spPr bwMode="auto">
            <a:xfrm>
              <a:off x="1663" y="1056"/>
              <a:ext cx="288" cy="336"/>
            </a:xfrm>
            <a:prstGeom prst="rect">
              <a:avLst/>
            </a:prstGeom>
            <a:solidFill>
              <a:srgbClr val="99CCFF"/>
            </a:solidFill>
            <a:ln w="9525">
              <a:solidFill>
                <a:schemeClr val="fo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92173" name="Freeform 13"/>
            <p:cNvSpPr>
              <a:spLocks/>
            </p:cNvSpPr>
            <p:nvPr/>
          </p:nvSpPr>
          <p:spPr bwMode="auto">
            <a:xfrm>
              <a:off x="1567" y="1056"/>
              <a:ext cx="384" cy="336"/>
            </a:xfrm>
            <a:custGeom>
              <a:avLst/>
              <a:gdLst>
                <a:gd name="T0" fmla="*/ 0 w 384"/>
                <a:gd name="T1" fmla="*/ 0 h 336"/>
                <a:gd name="T2" fmla="*/ 384 w 384"/>
                <a:gd name="T3" fmla="*/ 0 h 336"/>
                <a:gd name="T4" fmla="*/ 384 w 384"/>
                <a:gd name="T5" fmla="*/ 336 h 336"/>
                <a:gd name="T6" fmla="*/ 0 w 384"/>
                <a:gd name="T7" fmla="*/ 336 h 336"/>
              </a:gdLst>
              <a:ahLst/>
              <a:cxnLst>
                <a:cxn ang="0">
                  <a:pos x="T0" y="T1"/>
                </a:cxn>
                <a:cxn ang="0">
                  <a:pos x="T2" y="T3"/>
                </a:cxn>
                <a:cxn ang="0">
                  <a:pos x="T4" y="T5"/>
                </a:cxn>
                <a:cxn ang="0">
                  <a:pos x="T6" y="T7"/>
                </a:cxn>
              </a:cxnLst>
              <a:rect l="0" t="0" r="r" b="b"/>
              <a:pathLst>
                <a:path w="384" h="336">
                  <a:moveTo>
                    <a:pt x="0" y="0"/>
                  </a:moveTo>
                  <a:lnTo>
                    <a:pt x="384" y="0"/>
                  </a:lnTo>
                  <a:lnTo>
                    <a:pt x="384" y="336"/>
                  </a:lnTo>
                  <a:lnTo>
                    <a:pt x="0" y="336"/>
                  </a:lnTo>
                </a:path>
              </a:pathLst>
            </a:custGeom>
            <a:noFill/>
            <a:ln w="28575" cmpd="sng">
              <a:solidFill>
                <a:schemeClr val="fo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92174" name="Line 14"/>
            <p:cNvSpPr>
              <a:spLocks noChangeShapeType="1"/>
            </p:cNvSpPr>
            <p:nvPr/>
          </p:nvSpPr>
          <p:spPr bwMode="auto">
            <a:xfrm>
              <a:off x="1855" y="1056"/>
              <a:ext cx="0" cy="336"/>
            </a:xfrm>
            <a:prstGeom prst="line">
              <a:avLst/>
            </a:prstGeom>
            <a:noFill/>
            <a:ln w="952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92175" name="Line 15"/>
            <p:cNvSpPr>
              <a:spLocks noChangeShapeType="1"/>
            </p:cNvSpPr>
            <p:nvPr/>
          </p:nvSpPr>
          <p:spPr bwMode="auto">
            <a:xfrm>
              <a:off x="1759" y="1056"/>
              <a:ext cx="0" cy="336"/>
            </a:xfrm>
            <a:prstGeom prst="line">
              <a:avLst/>
            </a:prstGeom>
            <a:noFill/>
            <a:ln w="952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92176" name="Line 16"/>
            <p:cNvSpPr>
              <a:spLocks noChangeShapeType="1"/>
            </p:cNvSpPr>
            <p:nvPr/>
          </p:nvSpPr>
          <p:spPr bwMode="auto">
            <a:xfrm>
              <a:off x="1663" y="1056"/>
              <a:ext cx="0" cy="336"/>
            </a:xfrm>
            <a:prstGeom prst="line">
              <a:avLst/>
            </a:prstGeom>
            <a:noFill/>
            <a:ln w="952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grpSp>
      <p:sp>
        <p:nvSpPr>
          <p:cNvPr id="92177" name="Line 17"/>
          <p:cNvSpPr>
            <a:spLocks noChangeShapeType="1"/>
          </p:cNvSpPr>
          <p:nvPr/>
        </p:nvSpPr>
        <p:spPr bwMode="auto">
          <a:xfrm>
            <a:off x="1949450" y="4822825"/>
            <a:ext cx="271463" cy="6350"/>
          </a:xfrm>
          <a:prstGeom prst="line">
            <a:avLst/>
          </a:prstGeom>
          <a:noFill/>
          <a:ln w="2857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92178" name="Rectangle 18"/>
          <p:cNvSpPr>
            <a:spLocks noChangeArrowheads="1"/>
          </p:cNvSpPr>
          <p:nvPr/>
        </p:nvSpPr>
        <p:spPr bwMode="auto">
          <a:xfrm>
            <a:off x="2011363" y="4729163"/>
            <a:ext cx="169862" cy="193675"/>
          </a:xfrm>
          <a:prstGeom prst="rect">
            <a:avLst/>
          </a:prstGeom>
          <a:solidFill>
            <a:schemeClr val="hlink"/>
          </a:solidFill>
          <a:ln w="9525">
            <a:solidFill>
              <a:schemeClr val="fo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92181" name="AutoShape 21"/>
          <p:cNvSpPr>
            <a:spLocks noChangeArrowheads="1"/>
          </p:cNvSpPr>
          <p:nvPr/>
        </p:nvSpPr>
        <p:spPr bwMode="auto">
          <a:xfrm>
            <a:off x="2770188" y="4754563"/>
            <a:ext cx="1266825" cy="177800"/>
          </a:xfrm>
          <a:prstGeom prst="rightArrow">
            <a:avLst>
              <a:gd name="adj1" fmla="val 50000"/>
              <a:gd name="adj2" fmla="val 178125"/>
            </a:avLst>
          </a:prstGeom>
          <a:solidFill>
            <a:srgbClr val="00FFCC"/>
          </a:solidFill>
          <a:ln w="9525" algn="ctr">
            <a:solidFill>
              <a:schemeClr val="fo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92186" name="AutoShape 26"/>
          <p:cNvSpPr>
            <a:spLocks noChangeArrowheads="1"/>
          </p:cNvSpPr>
          <p:nvPr/>
        </p:nvSpPr>
        <p:spPr bwMode="auto">
          <a:xfrm>
            <a:off x="139700" y="4754563"/>
            <a:ext cx="1268413" cy="177800"/>
          </a:xfrm>
          <a:prstGeom prst="rightArrow">
            <a:avLst>
              <a:gd name="adj1" fmla="val 50000"/>
              <a:gd name="adj2" fmla="val 178348"/>
            </a:avLst>
          </a:prstGeom>
          <a:solidFill>
            <a:srgbClr val="00FFCC"/>
          </a:solidFill>
          <a:ln w="9525">
            <a:solidFill>
              <a:schemeClr val="fo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92187" name="AutoShape 27"/>
          <p:cNvSpPr>
            <a:spLocks noChangeArrowheads="1"/>
          </p:cNvSpPr>
          <p:nvPr/>
        </p:nvSpPr>
        <p:spPr bwMode="auto">
          <a:xfrm>
            <a:off x="6564313" y="4746625"/>
            <a:ext cx="1266825" cy="176213"/>
          </a:xfrm>
          <a:prstGeom prst="rightArrow">
            <a:avLst>
              <a:gd name="adj1" fmla="val 50000"/>
              <a:gd name="adj2" fmla="val 179729"/>
            </a:avLst>
          </a:prstGeom>
          <a:solidFill>
            <a:srgbClr val="00FFCC"/>
          </a:solidFill>
          <a:ln w="9525" algn="ctr">
            <a:solidFill>
              <a:schemeClr val="fo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92188" name="Text Box 28"/>
          <p:cNvSpPr txBox="1">
            <a:spLocks noChangeArrowheads="1"/>
          </p:cNvSpPr>
          <p:nvPr/>
        </p:nvSpPr>
        <p:spPr bwMode="auto">
          <a:xfrm>
            <a:off x="4060825" y="4645025"/>
            <a:ext cx="1781257" cy="40011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fo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2000" b="1"/>
              <a:t>1 0 1 1 0 0 1</a:t>
            </a:r>
          </a:p>
        </p:txBody>
      </p:sp>
      <p:sp>
        <p:nvSpPr>
          <p:cNvPr id="92189" name="Text Box 29"/>
          <p:cNvSpPr txBox="1">
            <a:spLocks noChangeArrowheads="1"/>
          </p:cNvSpPr>
          <p:nvPr/>
        </p:nvSpPr>
        <p:spPr bwMode="auto">
          <a:xfrm>
            <a:off x="5675313" y="4511675"/>
            <a:ext cx="4889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fo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2400" b="1">
                <a:latin typeface="Times New Roman" panose="02020603050405020304" pitchFamily="18" charset="0"/>
              </a:rPr>
              <a:t>…</a:t>
            </a:r>
          </a:p>
        </p:txBody>
      </p:sp>
      <p:sp>
        <p:nvSpPr>
          <p:cNvPr id="92192" name="Text Box 32"/>
          <p:cNvSpPr txBox="1">
            <a:spLocks noChangeArrowheads="1"/>
          </p:cNvSpPr>
          <p:nvPr/>
        </p:nvSpPr>
        <p:spPr bwMode="auto">
          <a:xfrm>
            <a:off x="2232025" y="5473700"/>
            <a:ext cx="296908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fo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sz="2400" dirty="0">
                <a:latin typeface="Times New Roman" panose="02020603050405020304" pitchFamily="18" charset="0"/>
                <a:ea typeface="黑体" panose="02010609060101010101" pitchFamily="49" charset="-122"/>
              </a:rPr>
              <a:t>发送器（网络接口）</a:t>
            </a:r>
          </a:p>
        </p:txBody>
      </p:sp>
      <p:sp>
        <p:nvSpPr>
          <p:cNvPr id="92194" name="Text Box 34"/>
          <p:cNvSpPr txBox="1">
            <a:spLocks noChangeArrowheads="1"/>
          </p:cNvSpPr>
          <p:nvPr/>
        </p:nvSpPr>
        <p:spPr bwMode="auto">
          <a:xfrm>
            <a:off x="1187450" y="4987925"/>
            <a:ext cx="80342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fo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sz="2400">
                <a:latin typeface="Times New Roman" panose="02020603050405020304" pitchFamily="18" charset="0"/>
                <a:ea typeface="黑体" panose="02010609060101010101" pitchFamily="49" charset="-122"/>
              </a:rPr>
              <a:t>队列</a:t>
            </a:r>
          </a:p>
        </p:txBody>
      </p:sp>
      <p:grpSp>
        <p:nvGrpSpPr>
          <p:cNvPr id="92205" name="Group 45"/>
          <p:cNvGrpSpPr>
            <a:grpSpLocks/>
          </p:cNvGrpSpPr>
          <p:nvPr/>
        </p:nvGrpSpPr>
        <p:grpSpPr bwMode="auto">
          <a:xfrm>
            <a:off x="5559426" y="3068638"/>
            <a:ext cx="2041525" cy="1612900"/>
            <a:chOff x="3434" y="1933"/>
            <a:chExt cx="1286" cy="1016"/>
          </a:xfrm>
        </p:grpSpPr>
        <p:sp>
          <p:nvSpPr>
            <p:cNvPr id="92193" name="Line 33"/>
            <p:cNvSpPr>
              <a:spLocks noChangeShapeType="1"/>
            </p:cNvSpPr>
            <p:nvPr/>
          </p:nvSpPr>
          <p:spPr bwMode="auto">
            <a:xfrm flipH="1">
              <a:off x="3602" y="2495"/>
              <a:ext cx="276" cy="454"/>
            </a:xfrm>
            <a:prstGeom prst="line">
              <a:avLst/>
            </a:prstGeom>
            <a:noFill/>
            <a:ln w="28575">
              <a:solidFill>
                <a:schemeClr val="folHlink"/>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92196" name="Text Box 36"/>
            <p:cNvSpPr txBox="1">
              <a:spLocks noChangeArrowheads="1"/>
            </p:cNvSpPr>
            <p:nvPr/>
          </p:nvSpPr>
          <p:spPr bwMode="auto">
            <a:xfrm>
              <a:off x="3434" y="1933"/>
              <a:ext cx="1286" cy="523"/>
            </a:xfrm>
            <a:prstGeom prst="rect">
              <a:avLst/>
            </a:prstGeom>
            <a:solidFill>
              <a:srgbClr val="FFFF99"/>
            </a:solidFill>
            <a:ln w="76200" cmpd="tri">
              <a:solidFill>
                <a:schemeClr val="fo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kumimoji="1" lang="zh-CN" altLang="en-US" sz="2400" dirty="0">
                  <a:latin typeface="黑体" panose="02010609060101010101" pitchFamily="49" charset="-122"/>
                  <a:ea typeface="黑体" panose="02010609060101010101" pitchFamily="49" charset="-122"/>
                </a:rPr>
                <a:t>在链路上产生</a:t>
              </a:r>
            </a:p>
            <a:p>
              <a:pPr algn="ctr"/>
              <a:r>
                <a:rPr kumimoji="1" lang="zh-CN" altLang="en-US" sz="2400" dirty="0">
                  <a:latin typeface="黑体" panose="02010609060101010101" pitchFamily="49" charset="-122"/>
                  <a:ea typeface="黑体" panose="02010609060101010101" pitchFamily="49" charset="-122"/>
                </a:rPr>
                <a:t>传播延迟</a:t>
              </a:r>
            </a:p>
          </p:txBody>
        </p:sp>
      </p:grpSp>
      <p:sp>
        <p:nvSpPr>
          <p:cNvPr id="92197" name="Text Box 37"/>
          <p:cNvSpPr txBox="1">
            <a:spLocks noChangeArrowheads="1"/>
          </p:cNvSpPr>
          <p:nvPr/>
        </p:nvSpPr>
        <p:spPr bwMode="auto">
          <a:xfrm>
            <a:off x="7704138" y="5564188"/>
            <a:ext cx="107593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fo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sz="2400" dirty="0">
                <a:latin typeface="Times New Roman" panose="02020603050405020304" pitchFamily="18" charset="0"/>
                <a:ea typeface="黑体" panose="02010609060101010101" pitchFamily="49" charset="-122"/>
              </a:rPr>
              <a:t>节点</a:t>
            </a:r>
            <a:r>
              <a:rPr kumimoji="1" lang="zh-CN" altLang="en-US" sz="1600" dirty="0">
                <a:ea typeface="黑体" panose="02010609060101010101" pitchFamily="49" charset="-122"/>
              </a:rPr>
              <a:t> </a:t>
            </a:r>
            <a:r>
              <a:rPr kumimoji="1" lang="en-US" altLang="zh-CN" sz="2400" dirty="0">
                <a:ea typeface="黑体" panose="02010609060101010101" pitchFamily="49" charset="-122"/>
              </a:rPr>
              <a:t>B</a:t>
            </a:r>
          </a:p>
        </p:txBody>
      </p:sp>
      <p:sp>
        <p:nvSpPr>
          <p:cNvPr id="92198" name="Text Box 38"/>
          <p:cNvSpPr txBox="1">
            <a:spLocks noChangeArrowheads="1"/>
          </p:cNvSpPr>
          <p:nvPr/>
        </p:nvSpPr>
        <p:spPr bwMode="auto">
          <a:xfrm>
            <a:off x="1008063" y="5473700"/>
            <a:ext cx="107433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fo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sz="2400" dirty="0">
                <a:latin typeface="Times New Roman" panose="02020603050405020304" pitchFamily="18" charset="0"/>
                <a:ea typeface="黑体" panose="02010609060101010101" pitchFamily="49" charset="-122"/>
              </a:rPr>
              <a:t>节点</a:t>
            </a:r>
            <a:r>
              <a:rPr kumimoji="1" lang="zh-CN" altLang="en-US" sz="1600" dirty="0">
                <a:ea typeface="黑体" panose="02010609060101010101" pitchFamily="49" charset="-122"/>
              </a:rPr>
              <a:t> </a:t>
            </a:r>
            <a:r>
              <a:rPr kumimoji="1" lang="en-US" altLang="zh-CN" sz="2400" dirty="0">
                <a:ea typeface="黑体" panose="02010609060101010101" pitchFamily="49" charset="-122"/>
              </a:rPr>
              <a:t>A</a:t>
            </a:r>
          </a:p>
        </p:txBody>
      </p:sp>
      <p:grpSp>
        <p:nvGrpSpPr>
          <p:cNvPr id="92204" name="Group 44"/>
          <p:cNvGrpSpPr>
            <a:grpSpLocks/>
          </p:cNvGrpSpPr>
          <p:nvPr/>
        </p:nvGrpSpPr>
        <p:grpSpPr bwMode="auto">
          <a:xfrm>
            <a:off x="1946275" y="3284538"/>
            <a:ext cx="3278188" cy="1470025"/>
            <a:chOff x="1158" y="2069"/>
            <a:chExt cx="2065" cy="926"/>
          </a:xfrm>
        </p:grpSpPr>
        <p:sp>
          <p:nvSpPr>
            <p:cNvPr id="92184" name="Text Box 24"/>
            <p:cNvSpPr txBox="1">
              <a:spLocks noChangeArrowheads="1"/>
            </p:cNvSpPr>
            <p:nvPr/>
          </p:nvSpPr>
          <p:spPr bwMode="auto">
            <a:xfrm>
              <a:off x="1158" y="2069"/>
              <a:ext cx="2065" cy="523"/>
            </a:xfrm>
            <a:prstGeom prst="rect">
              <a:avLst/>
            </a:prstGeom>
            <a:solidFill>
              <a:srgbClr val="FFFF99"/>
            </a:solidFill>
            <a:ln w="76200" cmpd="tri">
              <a:solidFill>
                <a:schemeClr val="fo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kumimoji="1" lang="zh-CN" altLang="en-US" sz="2400" dirty="0">
                  <a:latin typeface="黑体" panose="02010609060101010101" pitchFamily="49" charset="-122"/>
                  <a:ea typeface="黑体" panose="02010609060101010101" pitchFamily="49" charset="-122"/>
                </a:rPr>
                <a:t>在发送器产生发送延迟</a:t>
              </a:r>
            </a:p>
            <a:p>
              <a:pPr algn="ctr"/>
              <a:r>
                <a:rPr kumimoji="1" lang="en-US" altLang="zh-CN" sz="2400" dirty="0">
                  <a:latin typeface="黑体" panose="02010609060101010101" pitchFamily="49" charset="-122"/>
                  <a:ea typeface="黑体" panose="02010609060101010101" pitchFamily="49" charset="-122"/>
                </a:rPr>
                <a:t>(</a:t>
              </a:r>
              <a:r>
                <a:rPr kumimoji="1" lang="zh-CN" altLang="en-US" sz="2400" dirty="0">
                  <a:latin typeface="黑体" panose="02010609060101010101" pitchFamily="49" charset="-122"/>
                  <a:ea typeface="黑体" panose="02010609060101010101" pitchFamily="49" charset="-122"/>
                </a:rPr>
                <a:t>即发送延迟</a:t>
              </a:r>
              <a:r>
                <a:rPr kumimoji="1" lang="en-US" altLang="zh-CN" sz="2400" dirty="0">
                  <a:latin typeface="黑体" panose="02010609060101010101" pitchFamily="49" charset="-122"/>
                  <a:ea typeface="黑体" panose="02010609060101010101" pitchFamily="49" charset="-122"/>
                </a:rPr>
                <a:t>)</a:t>
              </a:r>
            </a:p>
          </p:txBody>
        </p:sp>
        <p:sp>
          <p:nvSpPr>
            <p:cNvPr id="92200" name="Line 40"/>
            <p:cNvSpPr>
              <a:spLocks noChangeShapeType="1"/>
            </p:cNvSpPr>
            <p:nvPr/>
          </p:nvSpPr>
          <p:spPr bwMode="auto">
            <a:xfrm flipH="1">
              <a:off x="1247" y="2614"/>
              <a:ext cx="454" cy="381"/>
            </a:xfrm>
            <a:prstGeom prst="line">
              <a:avLst/>
            </a:prstGeom>
            <a:noFill/>
            <a:ln w="28575">
              <a:solidFill>
                <a:schemeClr val="folHlink"/>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grpSp>
      <p:sp>
        <p:nvSpPr>
          <p:cNvPr id="92201" name="Line 41"/>
          <p:cNvSpPr>
            <a:spLocks noChangeShapeType="1"/>
          </p:cNvSpPr>
          <p:nvPr/>
        </p:nvSpPr>
        <p:spPr bwMode="auto">
          <a:xfrm flipH="1" flipV="1">
            <a:off x="2087563" y="4897438"/>
            <a:ext cx="431800" cy="647700"/>
          </a:xfrm>
          <a:prstGeom prst="line">
            <a:avLst/>
          </a:prstGeom>
          <a:noFill/>
          <a:ln w="28575">
            <a:solidFill>
              <a:schemeClr val="folHlink"/>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92199" name="Line 39"/>
          <p:cNvSpPr>
            <a:spLocks noChangeShapeType="1"/>
          </p:cNvSpPr>
          <p:nvPr/>
        </p:nvSpPr>
        <p:spPr bwMode="auto">
          <a:xfrm flipH="1">
            <a:off x="1547813" y="3141663"/>
            <a:ext cx="55562" cy="1008062"/>
          </a:xfrm>
          <a:prstGeom prst="line">
            <a:avLst/>
          </a:prstGeom>
          <a:noFill/>
          <a:ln w="28575">
            <a:solidFill>
              <a:schemeClr val="folHlink"/>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92202" name="Text Box 42"/>
          <p:cNvSpPr txBox="1">
            <a:spLocks noChangeArrowheads="1"/>
          </p:cNvSpPr>
          <p:nvPr/>
        </p:nvSpPr>
        <p:spPr bwMode="auto">
          <a:xfrm>
            <a:off x="145822" y="2224088"/>
            <a:ext cx="2969083" cy="830997"/>
          </a:xfrm>
          <a:prstGeom prst="rect">
            <a:avLst/>
          </a:prstGeom>
          <a:solidFill>
            <a:srgbClr val="FFFF99"/>
          </a:solidFill>
          <a:ln w="76200" cmpd="tri">
            <a:solidFill>
              <a:schemeClr val="fo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kumimoji="1" lang="zh-CN" altLang="en-US" sz="2400" dirty="0">
                <a:latin typeface="黑体" panose="02010609060101010101" pitchFamily="49" charset="-122"/>
                <a:ea typeface="黑体" panose="02010609060101010101" pitchFamily="49" charset="-122"/>
              </a:rPr>
              <a:t>在节点</a:t>
            </a:r>
            <a:r>
              <a:rPr kumimoji="1" lang="zh-CN" altLang="en-US" sz="2400" dirty="0">
                <a:ea typeface="黑体" panose="02010609060101010101" pitchFamily="49" charset="-122"/>
              </a:rPr>
              <a:t> </a:t>
            </a:r>
            <a:r>
              <a:rPr kumimoji="1" lang="en-US" altLang="zh-CN" sz="2400" dirty="0">
                <a:ea typeface="黑体" panose="02010609060101010101" pitchFamily="49" charset="-122"/>
              </a:rPr>
              <a:t>A </a:t>
            </a:r>
            <a:r>
              <a:rPr kumimoji="1" lang="zh-CN" altLang="en-US" sz="2400" dirty="0">
                <a:latin typeface="黑体" panose="02010609060101010101" pitchFamily="49" charset="-122"/>
                <a:ea typeface="黑体" panose="02010609060101010101" pitchFamily="49" charset="-122"/>
              </a:rPr>
              <a:t>中产生</a:t>
            </a:r>
          </a:p>
          <a:p>
            <a:pPr algn="ctr"/>
            <a:r>
              <a:rPr kumimoji="1" lang="zh-CN" altLang="en-US" sz="2400" dirty="0">
                <a:latin typeface="黑体" panose="02010609060101010101" pitchFamily="49" charset="-122"/>
                <a:ea typeface="黑体" panose="02010609060101010101" pitchFamily="49" charset="-122"/>
              </a:rPr>
              <a:t>处理延迟和排队延迟</a:t>
            </a:r>
          </a:p>
        </p:txBody>
      </p:sp>
      <p:sp>
        <p:nvSpPr>
          <p:cNvPr id="92206" name="Text Box 46"/>
          <p:cNvSpPr txBox="1">
            <a:spLocks noChangeArrowheads="1"/>
          </p:cNvSpPr>
          <p:nvPr/>
        </p:nvSpPr>
        <p:spPr bwMode="auto">
          <a:xfrm>
            <a:off x="107950" y="4292600"/>
            <a:ext cx="80342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fo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sz="2400">
                <a:latin typeface="Times New Roman" panose="02020603050405020304" pitchFamily="18" charset="0"/>
                <a:ea typeface="黑体" panose="02010609060101010101" pitchFamily="49" charset="-122"/>
              </a:rPr>
              <a:t>数据</a:t>
            </a:r>
            <a:endParaRPr kumimoji="1" lang="zh-CN" altLang="en-US" sz="2400">
              <a:ea typeface="黑体" panose="02010609060101010101" pitchFamily="49" charset="-122"/>
            </a:endParaRPr>
          </a:p>
        </p:txBody>
      </p:sp>
      <p:sp>
        <p:nvSpPr>
          <p:cNvPr id="92207" name="Text Box 47"/>
          <p:cNvSpPr txBox="1">
            <a:spLocks noChangeArrowheads="1"/>
          </p:cNvSpPr>
          <p:nvPr/>
        </p:nvSpPr>
        <p:spPr bwMode="auto">
          <a:xfrm>
            <a:off x="2124075" y="981075"/>
            <a:ext cx="5347939"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fo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sz="3200" dirty="0">
                <a:ea typeface="黑体" panose="02010609060101010101" pitchFamily="49" charset="-122"/>
              </a:rPr>
              <a:t>从节点 </a:t>
            </a:r>
            <a:r>
              <a:rPr kumimoji="1" lang="en-US" altLang="zh-CN" sz="3200" dirty="0">
                <a:ea typeface="黑体" panose="02010609060101010101" pitchFamily="49" charset="-122"/>
              </a:rPr>
              <a:t>A </a:t>
            </a:r>
            <a:r>
              <a:rPr kumimoji="1" lang="zh-CN" altLang="en-US" sz="3200" dirty="0">
                <a:ea typeface="黑体" panose="02010609060101010101" pitchFamily="49" charset="-122"/>
              </a:rPr>
              <a:t>向节点 </a:t>
            </a:r>
            <a:r>
              <a:rPr kumimoji="1" lang="en-US" altLang="zh-CN" sz="3200" dirty="0">
                <a:ea typeface="黑体" panose="02010609060101010101" pitchFamily="49" charset="-122"/>
              </a:rPr>
              <a:t>B </a:t>
            </a:r>
            <a:r>
              <a:rPr kumimoji="1" lang="zh-CN" altLang="en-US" sz="3200" dirty="0">
                <a:ea typeface="黑体" panose="02010609060101010101" pitchFamily="49" charset="-122"/>
              </a:rPr>
              <a:t>发送数据</a:t>
            </a:r>
          </a:p>
        </p:txBody>
      </p:sp>
      <p:sp>
        <p:nvSpPr>
          <p:cNvPr id="92208" name="Text Box 48"/>
          <p:cNvSpPr txBox="1">
            <a:spLocks noChangeArrowheads="1"/>
          </p:cNvSpPr>
          <p:nvPr/>
        </p:nvSpPr>
        <p:spPr bwMode="auto">
          <a:xfrm>
            <a:off x="4356100" y="5013325"/>
            <a:ext cx="80342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fo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sz="2400">
                <a:latin typeface="Times New Roman" panose="02020603050405020304" pitchFamily="18" charset="0"/>
                <a:ea typeface="黑体" panose="02010609060101010101" pitchFamily="49" charset="-122"/>
              </a:rPr>
              <a:t>链路</a:t>
            </a:r>
            <a:endParaRPr kumimoji="1" lang="zh-CN" altLang="en-US" sz="2400">
              <a:ea typeface="黑体" panose="02010609060101010101" pitchFamily="49" charset="-122"/>
            </a:endParaRPr>
          </a:p>
        </p:txBody>
      </p:sp>
      <p:sp>
        <p:nvSpPr>
          <p:cNvPr id="3" name="圆角矩形 2"/>
          <p:cNvSpPr/>
          <p:nvPr/>
        </p:nvSpPr>
        <p:spPr>
          <a:xfrm>
            <a:off x="251521" y="6000768"/>
            <a:ext cx="8528554" cy="504056"/>
          </a:xfrm>
          <a:prstGeom prst="roundRect">
            <a:avLst/>
          </a:prstGeom>
          <a:solidFill>
            <a:schemeClr val="accent2">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dirty="0">
                <a:solidFill>
                  <a:schemeClr val="tx1"/>
                </a:solidFill>
              </a:rPr>
              <a:t>与其它延迟相比，处理延迟一般相对固定，很多时候不予考虑</a:t>
            </a:r>
          </a:p>
        </p:txBody>
      </p:sp>
      <p:sp>
        <p:nvSpPr>
          <p:cNvPr id="37" name="TextBox 36"/>
          <p:cNvSpPr txBox="1"/>
          <p:nvPr/>
        </p:nvSpPr>
        <p:spPr>
          <a:xfrm>
            <a:off x="71406" y="6500834"/>
            <a:ext cx="2571768" cy="276999"/>
          </a:xfrm>
          <a:prstGeom prst="rect">
            <a:avLst/>
          </a:prstGeom>
          <a:noFill/>
        </p:spPr>
        <p:txBody>
          <a:bodyPr wrap="square" rtlCol="0">
            <a:spAutoFit/>
          </a:bodyPr>
          <a:lstStyle/>
          <a:p>
            <a:r>
              <a:rPr lang="zh-CN" altLang="en-US" dirty="0"/>
              <a:t>来源：谢希仁，计算机网络</a:t>
            </a:r>
          </a:p>
        </p:txBody>
      </p:sp>
    </p:spTree>
    <p:extLst>
      <p:ext uri="{BB962C8B-B14F-4D97-AF65-F5344CB8AC3E}">
        <p14:creationId xmlns:p14="http://schemas.microsoft.com/office/powerpoint/2010/main" val="420048860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9220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9220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延迟抖动</a:t>
            </a:r>
          </a:p>
        </p:txBody>
      </p:sp>
      <p:sp>
        <p:nvSpPr>
          <p:cNvPr id="4" name="灯片编号占位符 3"/>
          <p:cNvSpPr>
            <a:spLocks noGrp="1"/>
          </p:cNvSpPr>
          <p:nvPr>
            <p:ph type="sldNum" sz="quarter" idx="12"/>
          </p:nvPr>
        </p:nvSpPr>
        <p:spPr/>
        <p:txBody>
          <a:bodyPr/>
          <a:lstStyle/>
          <a:p>
            <a:pPr>
              <a:defRPr/>
            </a:pPr>
            <a:fld id="{C453FA55-8D36-4031-8BD7-CFE3610E48BA}" type="slidenum">
              <a:rPr lang="en-US" altLang="zh-CN" smtClean="0"/>
              <a:pPr>
                <a:defRPr/>
              </a:pPr>
              <a:t>107</a:t>
            </a:fld>
            <a:endParaRPr lang="en-US" altLang="zh-CN"/>
          </a:p>
        </p:txBody>
      </p:sp>
      <p:sp>
        <p:nvSpPr>
          <p:cNvPr id="5" name="Rectangle 3"/>
          <p:cNvSpPr txBox="1">
            <a:spLocks/>
          </p:cNvSpPr>
          <p:nvPr/>
        </p:nvSpPr>
        <p:spPr bwMode="auto">
          <a:xfrm>
            <a:off x="457200" y="2060848"/>
            <a:ext cx="8229600" cy="7920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folHlink"/>
              </a:buClr>
              <a:buSzPct val="60000"/>
              <a:buFont typeface="Wingding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SzPct val="55000"/>
              <a:buFont typeface="Wingdings" pitchFamily="2" charset="2"/>
              <a:buChar char="n"/>
              <a:defRPr sz="2800">
                <a:solidFill>
                  <a:schemeClr val="tx1"/>
                </a:solidFill>
                <a:latin typeface="+mn-lt"/>
                <a:ea typeface="+mn-ea"/>
              </a:defRPr>
            </a:lvl2pPr>
            <a:lvl3pPr marL="1143000" indent="-228600" algn="l" rtl="0" eaLnBrk="0" fontAlgn="base" hangingPunct="0">
              <a:spcBef>
                <a:spcPct val="20000"/>
              </a:spcBef>
              <a:spcAft>
                <a:spcPct val="0"/>
              </a:spcAft>
              <a:buClr>
                <a:schemeClr val="folHlink"/>
              </a:buClr>
              <a:buSzPct val="50000"/>
              <a:buFont typeface="Wingdings" pitchFamily="2" charset="2"/>
              <a:buChar char="n"/>
              <a:defRPr sz="2400">
                <a:solidFill>
                  <a:schemeClr val="tx1"/>
                </a:solidFill>
                <a:latin typeface="+mn-lt"/>
                <a:ea typeface="+mn-ea"/>
              </a:defRPr>
            </a:lvl3pPr>
            <a:lvl4pPr marL="1600200" indent="-228600" algn="l" rtl="0" eaLnBrk="0" fontAlgn="base" hangingPunct="0">
              <a:spcBef>
                <a:spcPct val="20000"/>
              </a:spcBef>
              <a:spcAft>
                <a:spcPct val="0"/>
              </a:spcAft>
              <a:buClr>
                <a:schemeClr val="accent2"/>
              </a:buClr>
              <a:buSzPct val="55000"/>
              <a:buFont typeface="Wingdings" pitchFamily="2" charset="2"/>
              <a:buChar char="n"/>
              <a:defRPr sz="2000">
                <a:solidFill>
                  <a:schemeClr val="tx1"/>
                </a:solidFill>
                <a:latin typeface="+mn-lt"/>
                <a:ea typeface="+mn-ea"/>
              </a:defRPr>
            </a:lvl4pPr>
            <a:lvl5pPr marL="2057400" indent="-228600" algn="l" rtl="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mn-lt"/>
                <a:ea typeface="+mn-ea"/>
              </a:defRPr>
            </a:lvl5pPr>
            <a:lvl6pPr marL="25146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ea typeface="+mn-ea"/>
              </a:defRPr>
            </a:lvl6pPr>
            <a:lvl7pPr marL="29718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ea typeface="+mn-ea"/>
              </a:defRPr>
            </a:lvl7pPr>
            <a:lvl8pPr marL="34290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ea typeface="+mn-ea"/>
              </a:defRPr>
            </a:lvl8pPr>
            <a:lvl9pPr marL="38862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ea typeface="+mn-ea"/>
              </a:defRPr>
            </a:lvl9pPr>
          </a:lstStyle>
          <a:p>
            <a:pPr>
              <a:lnSpc>
                <a:spcPct val="90000"/>
              </a:lnSpc>
            </a:pPr>
            <a:r>
              <a:rPr lang="zh-CN" altLang="en-US" sz="2400" kern="0" dirty="0">
                <a:solidFill>
                  <a:srgbClr val="FF0000"/>
                </a:solidFill>
              </a:rPr>
              <a:t>延迟抖动（</a:t>
            </a:r>
            <a:r>
              <a:rPr lang="en-US" altLang="zh-CN" sz="2400" kern="0" dirty="0">
                <a:solidFill>
                  <a:srgbClr val="FF0000"/>
                </a:solidFill>
              </a:rPr>
              <a:t>delay jitter</a:t>
            </a:r>
            <a:r>
              <a:rPr lang="zh-CN" altLang="en-US" sz="2400" kern="0" dirty="0">
                <a:solidFill>
                  <a:srgbClr val="FF0000"/>
                </a:solidFill>
              </a:rPr>
              <a:t>）</a:t>
            </a:r>
            <a:r>
              <a:rPr lang="zh-CN" altLang="en-US" sz="2400" kern="0" dirty="0"/>
              <a:t>：端到端延迟变化，由延迟的可变部分的变化导致的</a:t>
            </a:r>
          </a:p>
        </p:txBody>
      </p:sp>
      <p:sp>
        <p:nvSpPr>
          <p:cNvPr id="6" name="Rectangle 6"/>
          <p:cNvSpPr>
            <a:spLocks noChangeArrowheads="1"/>
          </p:cNvSpPr>
          <p:nvPr/>
        </p:nvSpPr>
        <p:spPr bwMode="auto">
          <a:xfrm>
            <a:off x="673223" y="2924944"/>
            <a:ext cx="7715201" cy="790575"/>
          </a:xfrm>
          <a:prstGeom prst="rect">
            <a:avLst/>
          </a:prstGeom>
          <a:solidFill>
            <a:schemeClr val="accent2">
              <a:lumMod val="20000"/>
              <a:lumOff val="80000"/>
            </a:schemeClr>
          </a:solidFill>
          <a:ln w="9525" algn="ctr">
            <a:solidFill>
              <a:schemeClr val="tx1"/>
            </a:solidFill>
            <a:miter lim="800000"/>
            <a:headEnd/>
            <a:tailEnd/>
          </a:ln>
          <a:effectLst/>
        </p:spPr>
        <p:txBody>
          <a:bodyPr anchor="ctr"/>
          <a:lstStyle>
            <a:lvl1pPr algn="ctr">
              <a:defRPr b="1">
                <a:solidFill>
                  <a:schemeClr val="tx1"/>
                </a:solidFill>
                <a:latin typeface="Arial" panose="020B0604020202020204" pitchFamily="34" charset="0"/>
                <a:ea typeface="宋体" panose="02010600030101010101" pitchFamily="2" charset="-122"/>
              </a:defRPr>
            </a:lvl1pPr>
            <a:lvl2pPr marL="742950" indent="-285750" algn="ctr">
              <a:defRPr b="1">
                <a:solidFill>
                  <a:schemeClr val="tx1"/>
                </a:solidFill>
                <a:latin typeface="Arial" panose="020B0604020202020204" pitchFamily="34" charset="0"/>
                <a:ea typeface="宋体" panose="02010600030101010101" pitchFamily="2" charset="-122"/>
              </a:defRPr>
            </a:lvl2pPr>
            <a:lvl3pPr marL="1143000" indent="-228600" algn="ctr">
              <a:defRPr b="1">
                <a:solidFill>
                  <a:schemeClr val="tx1"/>
                </a:solidFill>
                <a:latin typeface="Arial" panose="020B0604020202020204" pitchFamily="34" charset="0"/>
                <a:ea typeface="宋体" panose="02010600030101010101" pitchFamily="2" charset="-122"/>
              </a:defRPr>
            </a:lvl3pPr>
            <a:lvl4pPr marL="1600200" indent="-228600" algn="ctr">
              <a:defRPr b="1">
                <a:solidFill>
                  <a:schemeClr val="tx1"/>
                </a:solidFill>
                <a:latin typeface="Arial" panose="020B0604020202020204" pitchFamily="34" charset="0"/>
                <a:ea typeface="宋体" panose="02010600030101010101" pitchFamily="2" charset="-122"/>
              </a:defRPr>
            </a:lvl4pPr>
            <a:lvl5pPr marL="2057400" indent="-228600" algn="ctr">
              <a:defRPr b="1">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l" eaLnBrk="1" hangingPunct="1"/>
            <a:r>
              <a:rPr lang="zh-CN" altLang="en-US" sz="2400" dirty="0">
                <a:solidFill>
                  <a:srgbClr val="000000"/>
                </a:solidFill>
              </a:rPr>
              <a:t>延迟抖动主要由中间路由器上排队延迟的不确定性引起</a:t>
            </a:r>
          </a:p>
        </p:txBody>
      </p:sp>
      <p:graphicFrame>
        <p:nvGraphicFramePr>
          <p:cNvPr id="7" name="Object 9"/>
          <p:cNvGraphicFramePr>
            <a:graphicFrameLocks noChangeAspect="1"/>
          </p:cNvGraphicFramePr>
          <p:nvPr>
            <p:extLst>
              <p:ext uri="{D42A27DB-BD31-4B8C-83A1-F6EECF244321}">
                <p14:modId xmlns:p14="http://schemas.microsoft.com/office/powerpoint/2010/main" val="636784796"/>
              </p:ext>
            </p:extLst>
          </p:nvPr>
        </p:nvGraphicFramePr>
        <p:xfrm>
          <a:off x="0" y="3861048"/>
          <a:ext cx="5148263" cy="2524125"/>
        </p:xfrm>
        <a:graphic>
          <a:graphicData uri="http://schemas.openxmlformats.org/presentationml/2006/ole">
            <mc:AlternateContent xmlns:mc="http://schemas.openxmlformats.org/markup-compatibility/2006">
              <mc:Choice xmlns:v="urn:schemas-microsoft-com:vml" Requires="v">
                <p:oleObj spid="_x0000_s10283" name="Visio" r:id="rId3" imgW="3073686" imgH="1376703" progId="Visio.Drawing.11">
                  <p:embed/>
                </p:oleObj>
              </mc:Choice>
              <mc:Fallback>
                <p:oleObj name="Visio" r:id="rId3" imgW="3073686" imgH="1376703" progId="Visio.Drawing.11">
                  <p:embed/>
                  <p:pic>
                    <p:nvPicPr>
                      <p:cNvPr id="0" name="Picture 22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861048"/>
                        <a:ext cx="5148263" cy="2524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8" name="Group 10"/>
          <p:cNvGrpSpPr>
            <a:grpSpLocks/>
          </p:cNvGrpSpPr>
          <p:nvPr/>
        </p:nvGrpSpPr>
        <p:grpSpPr bwMode="auto">
          <a:xfrm>
            <a:off x="5148263" y="4034111"/>
            <a:ext cx="3922712" cy="2160587"/>
            <a:chOff x="1133" y="3460"/>
            <a:chExt cx="2108" cy="860"/>
          </a:xfrm>
        </p:grpSpPr>
        <p:pic>
          <p:nvPicPr>
            <p:cNvPr id="9" name="Picture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33" y="3466"/>
              <a:ext cx="1021" cy="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54" y="3460"/>
              <a:ext cx="1087" cy="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1" name="文本框 10"/>
          <p:cNvSpPr txBox="1"/>
          <p:nvPr/>
        </p:nvSpPr>
        <p:spPr>
          <a:xfrm>
            <a:off x="6156176" y="6223478"/>
            <a:ext cx="1584176" cy="338554"/>
          </a:xfrm>
          <a:prstGeom prst="rect">
            <a:avLst/>
          </a:prstGeom>
          <a:noFill/>
        </p:spPr>
        <p:txBody>
          <a:bodyPr wrap="square" rtlCol="0">
            <a:spAutoFit/>
          </a:bodyPr>
          <a:lstStyle/>
          <a:p>
            <a:pPr algn="ctr"/>
            <a:r>
              <a:rPr lang="zh-CN" altLang="en-US" sz="1600" dirty="0"/>
              <a:t>数据延迟分布</a:t>
            </a:r>
          </a:p>
        </p:txBody>
      </p:sp>
      <p:sp>
        <p:nvSpPr>
          <p:cNvPr id="12" name="文本框 11"/>
          <p:cNvSpPr txBox="1"/>
          <p:nvPr/>
        </p:nvSpPr>
        <p:spPr>
          <a:xfrm>
            <a:off x="5364088" y="4160113"/>
            <a:ext cx="1152128" cy="276999"/>
          </a:xfrm>
          <a:prstGeom prst="rect">
            <a:avLst/>
          </a:prstGeom>
          <a:noFill/>
        </p:spPr>
        <p:txBody>
          <a:bodyPr wrap="square" rtlCol="0">
            <a:spAutoFit/>
          </a:bodyPr>
          <a:lstStyle/>
          <a:p>
            <a:r>
              <a:rPr lang="zh-CN" altLang="en-US" dirty="0"/>
              <a:t>延迟抖动大</a:t>
            </a:r>
          </a:p>
        </p:txBody>
      </p:sp>
      <p:sp>
        <p:nvSpPr>
          <p:cNvPr id="13" name="文本框 12"/>
          <p:cNvSpPr txBox="1"/>
          <p:nvPr/>
        </p:nvSpPr>
        <p:spPr>
          <a:xfrm>
            <a:off x="7236296" y="4149080"/>
            <a:ext cx="1152128" cy="276999"/>
          </a:xfrm>
          <a:prstGeom prst="rect">
            <a:avLst/>
          </a:prstGeom>
          <a:noFill/>
        </p:spPr>
        <p:txBody>
          <a:bodyPr wrap="square" rtlCol="0">
            <a:spAutoFit/>
          </a:bodyPr>
          <a:lstStyle/>
          <a:p>
            <a:r>
              <a:rPr lang="zh-CN" altLang="en-US" dirty="0"/>
              <a:t>延迟抖动小</a:t>
            </a:r>
          </a:p>
        </p:txBody>
      </p:sp>
    </p:spTree>
    <p:extLst>
      <p:ext uri="{BB962C8B-B14F-4D97-AF65-F5344CB8AC3E}">
        <p14:creationId xmlns:p14="http://schemas.microsoft.com/office/powerpoint/2010/main" val="314311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谁更重要？</a:t>
            </a:r>
          </a:p>
        </p:txBody>
      </p:sp>
      <p:sp>
        <p:nvSpPr>
          <p:cNvPr id="3" name="内容占位符 2"/>
          <p:cNvSpPr>
            <a:spLocks noGrp="1"/>
          </p:cNvSpPr>
          <p:nvPr>
            <p:ph idx="1"/>
          </p:nvPr>
        </p:nvSpPr>
        <p:spPr>
          <a:xfrm>
            <a:off x="539552" y="2050504"/>
            <a:ext cx="8352928" cy="4114800"/>
          </a:xfrm>
        </p:spPr>
        <p:txBody>
          <a:bodyPr/>
          <a:lstStyle/>
          <a:p>
            <a:pPr eaLnBrk="1" hangingPunct="1"/>
            <a:r>
              <a:rPr lang="en-US" altLang="zh-CN" dirty="0">
                <a:ea typeface="宋体" panose="02010600030101010101" pitchFamily="2" charset="-122"/>
              </a:rPr>
              <a:t>For large file transfer, bandwidth is critical</a:t>
            </a:r>
          </a:p>
          <a:p>
            <a:pPr eaLnBrk="1" hangingPunct="1"/>
            <a:r>
              <a:rPr lang="en-US" altLang="zh-CN" dirty="0">
                <a:ea typeface="宋体" panose="02010600030101010101" pitchFamily="2" charset="-122"/>
              </a:rPr>
              <a:t>For small messages (HTTP, NFS, etc.), latency is critical</a:t>
            </a:r>
          </a:p>
          <a:p>
            <a:pPr eaLnBrk="1" hangingPunct="1"/>
            <a:r>
              <a:rPr lang="en-US" altLang="zh-CN" dirty="0">
                <a:ea typeface="宋体" panose="02010600030101010101" pitchFamily="2" charset="-122"/>
              </a:rPr>
              <a:t>Variance in latency (jitter) can also affect some applications (</a:t>
            </a:r>
            <a:r>
              <a:rPr lang="en-US" altLang="zh-CN" i="1" dirty="0">
                <a:ea typeface="宋体" panose="02010600030101010101" pitchFamily="2" charset="-122"/>
              </a:rPr>
              <a:t>e.g.</a:t>
            </a:r>
            <a:r>
              <a:rPr lang="en-US" altLang="zh-CN" dirty="0">
                <a:ea typeface="宋体" panose="02010600030101010101" pitchFamily="2" charset="-122"/>
              </a:rPr>
              <a:t>, audio/video conferencing)</a:t>
            </a:r>
          </a:p>
          <a:p>
            <a:endParaRPr lang="zh-CN" altLang="en-US" dirty="0"/>
          </a:p>
        </p:txBody>
      </p:sp>
      <p:sp>
        <p:nvSpPr>
          <p:cNvPr id="4" name="灯片编号占位符 3"/>
          <p:cNvSpPr>
            <a:spLocks noGrp="1"/>
          </p:cNvSpPr>
          <p:nvPr>
            <p:ph type="sldNum" sz="quarter" idx="12"/>
          </p:nvPr>
        </p:nvSpPr>
        <p:spPr/>
        <p:txBody>
          <a:bodyPr/>
          <a:lstStyle/>
          <a:p>
            <a:pPr>
              <a:defRPr/>
            </a:pPr>
            <a:fld id="{C453FA55-8D36-4031-8BD7-CFE3610E48BA}" type="slidenum">
              <a:rPr lang="en-US" altLang="zh-CN" smtClean="0"/>
              <a:pPr>
                <a:defRPr/>
              </a:pPr>
              <a:t>108</a:t>
            </a:fld>
            <a:endParaRPr lang="en-US" altLang="zh-CN"/>
          </a:p>
        </p:txBody>
      </p:sp>
    </p:spTree>
    <p:extLst>
      <p:ext uri="{BB962C8B-B14F-4D97-AF65-F5344CB8AC3E}">
        <p14:creationId xmlns:p14="http://schemas.microsoft.com/office/powerpoint/2010/main" val="3816494547"/>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标题 1"/>
          <p:cNvSpPr>
            <a:spLocks noGrp="1"/>
          </p:cNvSpPr>
          <p:nvPr>
            <p:ph type="title"/>
          </p:nvPr>
        </p:nvSpPr>
        <p:spPr/>
        <p:txBody>
          <a:bodyPr/>
          <a:lstStyle/>
          <a:p>
            <a:r>
              <a:rPr lang="zh-CN" altLang="en-US" dirty="0"/>
              <a:t>延迟和带宽乘积</a:t>
            </a:r>
          </a:p>
        </p:txBody>
      </p:sp>
      <p:sp>
        <p:nvSpPr>
          <p:cNvPr id="3" name="内容占位符 2"/>
          <p:cNvSpPr>
            <a:spLocks noGrp="1"/>
          </p:cNvSpPr>
          <p:nvPr>
            <p:ph idx="1"/>
          </p:nvPr>
        </p:nvSpPr>
        <p:spPr>
          <a:xfrm>
            <a:off x="899592" y="3428330"/>
            <a:ext cx="8055496" cy="2880990"/>
          </a:xfrm>
        </p:spPr>
        <p:txBody>
          <a:bodyPr>
            <a:normAutofit fontScale="77500" lnSpcReduction="20000"/>
          </a:bodyPr>
          <a:lstStyle/>
          <a:p>
            <a:pPr eaLnBrk="1" hangingPunct="1">
              <a:lnSpc>
                <a:spcPct val="120000"/>
              </a:lnSpc>
              <a:defRPr/>
            </a:pPr>
            <a:r>
              <a:rPr lang="zh-CN" altLang="en-US" b="1" dirty="0"/>
              <a:t>单向延迟</a:t>
            </a:r>
            <a:r>
              <a:rPr lang="en-US" altLang="zh-CN" b="1" dirty="0">
                <a:latin typeface="宋体" pitchFamily="2" charset="-122"/>
              </a:rPr>
              <a:t>×</a:t>
            </a:r>
            <a:r>
              <a:rPr lang="zh-CN" altLang="en-US" b="1" dirty="0">
                <a:latin typeface="宋体" pitchFamily="2" charset="-122"/>
              </a:rPr>
              <a:t>带宽</a:t>
            </a:r>
          </a:p>
          <a:p>
            <a:pPr lvl="1" eaLnBrk="1" hangingPunct="1">
              <a:lnSpc>
                <a:spcPct val="120000"/>
              </a:lnSpc>
              <a:defRPr/>
            </a:pPr>
            <a:r>
              <a:rPr lang="zh-CN" altLang="en-US" b="1" dirty="0">
                <a:latin typeface="宋体" pitchFamily="2" charset="-122"/>
              </a:rPr>
              <a:t>第一个比特到达接收端之前，发送者能发送的比特数</a:t>
            </a:r>
            <a:endParaRPr lang="en-US" altLang="zh-CN" b="1" dirty="0"/>
          </a:p>
          <a:p>
            <a:pPr eaLnBrk="1" hangingPunct="1">
              <a:lnSpc>
                <a:spcPct val="120000"/>
              </a:lnSpc>
              <a:defRPr/>
            </a:pPr>
            <a:r>
              <a:rPr lang="zh-CN" altLang="en-US" b="1" dirty="0">
                <a:latin typeface="宋体" pitchFamily="2" charset="-122"/>
              </a:rPr>
              <a:t>往返延迟（</a:t>
            </a:r>
            <a:r>
              <a:rPr lang="en-US" altLang="zh-CN" b="1" dirty="0">
                <a:latin typeface="宋体" pitchFamily="2" charset="-122"/>
              </a:rPr>
              <a:t>RTT</a:t>
            </a:r>
            <a:r>
              <a:rPr lang="zh-CN" altLang="en-US" b="1" dirty="0">
                <a:latin typeface="宋体" pitchFamily="2" charset="-122"/>
              </a:rPr>
              <a:t>）</a:t>
            </a:r>
            <a:r>
              <a:rPr lang="en-US" altLang="zh-CN" b="1" dirty="0">
                <a:latin typeface="宋体" pitchFamily="2" charset="-122"/>
              </a:rPr>
              <a:t>×</a:t>
            </a:r>
            <a:r>
              <a:rPr lang="zh-CN" altLang="en-US" b="1" dirty="0">
                <a:latin typeface="宋体" pitchFamily="2" charset="-122"/>
              </a:rPr>
              <a:t>带宽</a:t>
            </a:r>
          </a:p>
          <a:p>
            <a:pPr lvl="1" eaLnBrk="1" hangingPunct="1">
              <a:lnSpc>
                <a:spcPct val="120000"/>
              </a:lnSpc>
              <a:defRPr/>
            </a:pPr>
            <a:r>
              <a:rPr lang="zh-CN" altLang="en-US" b="1" dirty="0">
                <a:latin typeface="宋体" pitchFamily="2" charset="-122"/>
              </a:rPr>
              <a:t>发送端在接收到接收端给出的确认之前能够发送的比特数</a:t>
            </a:r>
            <a:endParaRPr lang="en-US" altLang="zh-CN" b="1" dirty="0">
              <a:latin typeface="宋体" pitchFamily="2" charset="-122"/>
            </a:endParaRPr>
          </a:p>
          <a:p>
            <a:pPr eaLnBrk="1" hangingPunct="1">
              <a:lnSpc>
                <a:spcPct val="120000"/>
              </a:lnSpc>
              <a:defRPr/>
            </a:pPr>
            <a:r>
              <a:rPr lang="zh-CN" altLang="en-US" b="1" dirty="0">
                <a:latin typeface="宋体" pitchFamily="2" charset="-122"/>
              </a:rPr>
              <a:t>链路的延迟带宽积又称为以比特为单位的链路长度</a:t>
            </a:r>
            <a:endParaRPr lang="en-US" altLang="zh-CN" b="1" dirty="0">
              <a:latin typeface="宋体" pitchFamily="2" charset="-122"/>
            </a:endParaRPr>
          </a:p>
          <a:p>
            <a:pPr eaLnBrk="1" hangingPunct="1">
              <a:lnSpc>
                <a:spcPct val="120000"/>
              </a:lnSpc>
              <a:defRPr/>
            </a:pPr>
            <a:endParaRPr lang="zh-CN" altLang="en-US" b="1" dirty="0">
              <a:latin typeface="宋体" pitchFamily="2" charset="-122"/>
            </a:endParaRPr>
          </a:p>
        </p:txBody>
      </p:sp>
      <p:sp>
        <p:nvSpPr>
          <p:cNvPr id="84996" name="灯片编号占位符 3"/>
          <p:cNvSpPr>
            <a:spLocks noGrp="1"/>
          </p:cNvSpPr>
          <p:nvPr>
            <p:ph type="sldNum" sz="quarter" idx="12"/>
          </p:nvPr>
        </p:nvSpPr>
        <p:spPr>
          <a:noFill/>
        </p:spPr>
        <p:txBody>
          <a:bodyPr/>
          <a:lstStyle/>
          <a:p>
            <a:fld id="{71175998-1A56-4A8E-BD14-62804CA16442}" type="slidenum">
              <a:rPr lang="en-US" altLang="zh-CN" smtClean="0"/>
              <a:pPr/>
              <a:t>109</a:t>
            </a:fld>
            <a:endParaRPr lang="en-US" altLang="zh-CN"/>
          </a:p>
        </p:txBody>
      </p:sp>
      <p:sp>
        <p:nvSpPr>
          <p:cNvPr id="12" name="AutoShape 5"/>
          <p:cNvSpPr>
            <a:spLocks noChangeArrowheads="1"/>
          </p:cNvSpPr>
          <p:nvPr/>
        </p:nvSpPr>
        <p:spPr bwMode="auto">
          <a:xfrm rot="16200000">
            <a:off x="4535711" y="549151"/>
            <a:ext cx="647700" cy="4537075"/>
          </a:xfrm>
          <a:prstGeom prst="can">
            <a:avLst>
              <a:gd name="adj" fmla="val 58082"/>
            </a:avLst>
          </a:prstGeom>
          <a:solidFill>
            <a:schemeClr val="accent1">
              <a:lumMod val="20000"/>
              <a:lumOff val="80000"/>
            </a:schemeClr>
          </a:solidFill>
          <a:ln w="9525">
            <a:solidFill>
              <a:schemeClr val="tx1"/>
            </a:solidFill>
            <a:round/>
            <a:headEnd/>
            <a:tailEnd/>
          </a:ln>
        </p:spPr>
        <p:txBody>
          <a:bodyPr wrap="none" anchor="ctr"/>
          <a:lstStyle/>
          <a:p>
            <a:pPr algn="ctr">
              <a:defRPr/>
            </a:pPr>
            <a:endParaRPr lang="zh-CN" altLang="en-US" dirty="0"/>
          </a:p>
        </p:txBody>
      </p:sp>
      <p:sp>
        <p:nvSpPr>
          <p:cNvPr id="13" name="Line 6"/>
          <p:cNvSpPr>
            <a:spLocks noChangeShapeType="1"/>
          </p:cNvSpPr>
          <p:nvPr/>
        </p:nvSpPr>
        <p:spPr bwMode="auto">
          <a:xfrm>
            <a:off x="2664048" y="2349376"/>
            <a:ext cx="4392613" cy="0"/>
          </a:xfrm>
          <a:prstGeom prst="line">
            <a:avLst/>
          </a:prstGeom>
          <a:noFill/>
          <a:ln w="9525">
            <a:solidFill>
              <a:schemeClr val="tx1"/>
            </a:solidFill>
            <a:round/>
            <a:headEnd type="triangle" w="med" len="med"/>
            <a:tailEnd type="triangle" w="med" len="med"/>
          </a:ln>
        </p:spPr>
        <p:txBody>
          <a:bodyPr anchor="ctr"/>
          <a:lstStyle/>
          <a:p>
            <a:endParaRPr lang="zh-CN" altLang="en-US"/>
          </a:p>
        </p:txBody>
      </p:sp>
      <p:sp>
        <p:nvSpPr>
          <p:cNvPr id="14" name="Line 7"/>
          <p:cNvSpPr>
            <a:spLocks noChangeShapeType="1"/>
          </p:cNvSpPr>
          <p:nvPr/>
        </p:nvSpPr>
        <p:spPr bwMode="auto">
          <a:xfrm>
            <a:off x="2519586" y="2420814"/>
            <a:ext cx="0" cy="792162"/>
          </a:xfrm>
          <a:prstGeom prst="line">
            <a:avLst/>
          </a:prstGeom>
          <a:noFill/>
          <a:ln w="9525">
            <a:solidFill>
              <a:schemeClr val="tx1"/>
            </a:solidFill>
            <a:round/>
            <a:headEnd type="triangle" w="med" len="med"/>
            <a:tailEnd type="triangle" w="med" len="med"/>
          </a:ln>
        </p:spPr>
        <p:txBody>
          <a:bodyPr anchor="ctr"/>
          <a:lstStyle/>
          <a:p>
            <a:endParaRPr lang="zh-CN" altLang="en-US"/>
          </a:p>
        </p:txBody>
      </p:sp>
      <p:sp>
        <p:nvSpPr>
          <p:cNvPr id="15" name="Text Box 8"/>
          <p:cNvSpPr txBox="1">
            <a:spLocks noChangeArrowheads="1"/>
          </p:cNvSpPr>
          <p:nvPr/>
        </p:nvSpPr>
        <p:spPr bwMode="auto">
          <a:xfrm>
            <a:off x="2195736" y="2493839"/>
            <a:ext cx="396875" cy="647700"/>
          </a:xfrm>
          <a:prstGeom prst="rect">
            <a:avLst/>
          </a:prstGeom>
          <a:noFill/>
          <a:ln w="9525" algn="ctr">
            <a:noFill/>
            <a:miter lim="800000"/>
            <a:headEnd/>
            <a:tailEnd/>
          </a:ln>
        </p:spPr>
        <p:txBody>
          <a:bodyPr vert="eaVert">
            <a:spAutoFit/>
          </a:bodyPr>
          <a:lstStyle/>
          <a:p>
            <a:pPr algn="ctr">
              <a:spcBef>
                <a:spcPct val="50000"/>
              </a:spcBef>
            </a:pPr>
            <a:r>
              <a:rPr lang="zh-CN" altLang="en-US" sz="1400"/>
              <a:t>带宽</a:t>
            </a:r>
          </a:p>
        </p:txBody>
      </p:sp>
      <p:sp>
        <p:nvSpPr>
          <p:cNvPr id="16" name="Text Box 9"/>
          <p:cNvSpPr txBox="1">
            <a:spLocks noChangeArrowheads="1"/>
          </p:cNvSpPr>
          <p:nvPr/>
        </p:nvSpPr>
        <p:spPr bwMode="auto">
          <a:xfrm>
            <a:off x="4103911" y="2062039"/>
            <a:ext cx="1728787" cy="304800"/>
          </a:xfrm>
          <a:prstGeom prst="rect">
            <a:avLst/>
          </a:prstGeom>
          <a:noFill/>
          <a:ln w="9525" algn="ctr">
            <a:noFill/>
            <a:miter lim="800000"/>
            <a:headEnd/>
            <a:tailEnd/>
          </a:ln>
        </p:spPr>
        <p:txBody>
          <a:bodyPr>
            <a:spAutoFit/>
          </a:bodyPr>
          <a:lstStyle/>
          <a:p>
            <a:pPr algn="ctr">
              <a:spcBef>
                <a:spcPct val="50000"/>
              </a:spcBef>
            </a:pPr>
            <a:r>
              <a:rPr lang="zh-CN" altLang="en-US" sz="1400"/>
              <a:t>延迟</a:t>
            </a:r>
          </a:p>
        </p:txBody>
      </p:sp>
      <p:sp>
        <p:nvSpPr>
          <p:cNvPr id="17" name="文本框 16"/>
          <p:cNvSpPr txBox="1"/>
          <p:nvPr/>
        </p:nvSpPr>
        <p:spPr>
          <a:xfrm>
            <a:off x="4680297" y="2564383"/>
            <a:ext cx="864096" cy="369332"/>
          </a:xfrm>
          <a:prstGeom prst="rect">
            <a:avLst/>
          </a:prstGeom>
          <a:noFill/>
        </p:spPr>
        <p:txBody>
          <a:bodyPr wrap="square" rtlCol="0">
            <a:spAutoFit/>
          </a:bodyPr>
          <a:lstStyle/>
          <a:p>
            <a:r>
              <a:rPr lang="zh-CN" altLang="en-US" sz="1800" dirty="0"/>
              <a:t>链路</a:t>
            </a:r>
          </a:p>
        </p:txBody>
      </p:sp>
      <p:sp>
        <p:nvSpPr>
          <p:cNvPr id="4" name="矩形 3"/>
          <p:cNvSpPr/>
          <p:nvPr/>
        </p:nvSpPr>
        <p:spPr>
          <a:xfrm>
            <a:off x="-180528" y="5760601"/>
            <a:ext cx="9469015" cy="923330"/>
          </a:xfrm>
          <a:prstGeom prst="rect">
            <a:avLst/>
          </a:prstGeom>
        </p:spPr>
        <p:txBody>
          <a:bodyPr wrap="square">
            <a:spAutoFit/>
          </a:bodyPr>
          <a:lstStyle/>
          <a:p>
            <a:pPr lvl="1" eaLnBrk="1" hangingPunct="1"/>
            <a:r>
              <a:rPr lang="en-US" altLang="zh-CN" sz="1800" dirty="0">
                <a:solidFill>
                  <a:srgbClr val="003399"/>
                </a:solidFill>
              </a:rPr>
              <a:t>If the sender does not fill the pipe—send a whole delay(RTT) × bandwidth product’s worth of data before it stops to wait for a signal—the sender will not fully utilize the network</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b="1" dirty="0"/>
              <a:t>计算机</a:t>
            </a:r>
            <a:r>
              <a:rPr lang="zh-CN" altLang="en-US" b="1" u="sng" dirty="0">
                <a:solidFill>
                  <a:srgbClr val="FF0000"/>
                </a:solidFill>
              </a:rPr>
              <a:t>网络之构建</a:t>
            </a:r>
            <a:r>
              <a:rPr lang="zh-CN" altLang="en-US" b="1" dirty="0"/>
              <a:t>（</a:t>
            </a:r>
            <a:r>
              <a:rPr lang="en-US" altLang="zh-CN" b="1" dirty="0"/>
              <a:t>2</a:t>
            </a:r>
            <a:r>
              <a:rPr lang="zh-CN" altLang="en-US" b="1" dirty="0"/>
              <a:t>）</a:t>
            </a:r>
            <a:endParaRPr lang="zh-CN" altLang="en-US" dirty="0"/>
          </a:p>
        </p:txBody>
      </p:sp>
      <p:sp>
        <p:nvSpPr>
          <p:cNvPr id="4" name="灯片编号占位符 3"/>
          <p:cNvSpPr>
            <a:spLocks noGrp="1"/>
          </p:cNvSpPr>
          <p:nvPr>
            <p:ph type="sldNum" sz="quarter" idx="12"/>
          </p:nvPr>
        </p:nvSpPr>
        <p:spPr/>
        <p:txBody>
          <a:bodyPr/>
          <a:lstStyle/>
          <a:p>
            <a:pPr>
              <a:defRPr/>
            </a:pPr>
            <a:fld id="{C453FA55-8D36-4031-8BD7-CFE3610E48BA}" type="slidenum">
              <a:rPr lang="en-US" altLang="zh-CN" smtClean="0"/>
              <a:pPr>
                <a:defRPr/>
              </a:pPr>
              <a:t>11</a:t>
            </a:fld>
            <a:endParaRPr lang="en-US" altLang="zh-CN"/>
          </a:p>
        </p:txBody>
      </p:sp>
      <p:pic>
        <p:nvPicPr>
          <p:cNvPr id="28" name="图片 27"/>
          <p:cNvPicPr>
            <a:picLocks noChangeAspect="1"/>
          </p:cNvPicPr>
          <p:nvPr/>
        </p:nvPicPr>
        <p:blipFill>
          <a:blip r:embed="rId2"/>
          <a:stretch>
            <a:fillRect/>
          </a:stretch>
        </p:blipFill>
        <p:spPr>
          <a:xfrm>
            <a:off x="2427026" y="3159841"/>
            <a:ext cx="363947" cy="412973"/>
          </a:xfrm>
          <a:prstGeom prst="rect">
            <a:avLst/>
          </a:prstGeom>
        </p:spPr>
      </p:pic>
      <p:pic>
        <p:nvPicPr>
          <p:cNvPr id="29" name="图片 28"/>
          <p:cNvPicPr>
            <a:picLocks noChangeAspect="1"/>
          </p:cNvPicPr>
          <p:nvPr/>
        </p:nvPicPr>
        <p:blipFill>
          <a:blip r:embed="rId3"/>
          <a:stretch>
            <a:fillRect/>
          </a:stretch>
        </p:blipFill>
        <p:spPr>
          <a:xfrm>
            <a:off x="1653598" y="2884735"/>
            <a:ext cx="432048" cy="277531"/>
          </a:xfrm>
          <a:prstGeom prst="rect">
            <a:avLst/>
          </a:prstGeom>
        </p:spPr>
      </p:pic>
      <p:pic>
        <p:nvPicPr>
          <p:cNvPr id="30" name="图片 29"/>
          <p:cNvPicPr>
            <a:picLocks noChangeAspect="1"/>
          </p:cNvPicPr>
          <p:nvPr/>
        </p:nvPicPr>
        <p:blipFill>
          <a:blip r:embed="rId3"/>
          <a:stretch>
            <a:fillRect/>
          </a:stretch>
        </p:blipFill>
        <p:spPr>
          <a:xfrm>
            <a:off x="1629410" y="4067393"/>
            <a:ext cx="432048" cy="277531"/>
          </a:xfrm>
          <a:prstGeom prst="rect">
            <a:avLst/>
          </a:prstGeom>
        </p:spPr>
      </p:pic>
      <p:pic>
        <p:nvPicPr>
          <p:cNvPr id="31" name="图片 30"/>
          <p:cNvPicPr>
            <a:picLocks noChangeAspect="1"/>
          </p:cNvPicPr>
          <p:nvPr/>
        </p:nvPicPr>
        <p:blipFill>
          <a:blip r:embed="rId3"/>
          <a:stretch>
            <a:fillRect/>
          </a:stretch>
        </p:blipFill>
        <p:spPr>
          <a:xfrm>
            <a:off x="1632823" y="3280578"/>
            <a:ext cx="432048" cy="277531"/>
          </a:xfrm>
          <a:prstGeom prst="rect">
            <a:avLst/>
          </a:prstGeom>
        </p:spPr>
      </p:pic>
      <p:pic>
        <p:nvPicPr>
          <p:cNvPr id="32" name="图片 31"/>
          <p:cNvPicPr>
            <a:picLocks noChangeAspect="1"/>
          </p:cNvPicPr>
          <p:nvPr/>
        </p:nvPicPr>
        <p:blipFill>
          <a:blip r:embed="rId3"/>
          <a:stretch>
            <a:fillRect/>
          </a:stretch>
        </p:blipFill>
        <p:spPr>
          <a:xfrm>
            <a:off x="1653598" y="3667024"/>
            <a:ext cx="432048" cy="277531"/>
          </a:xfrm>
          <a:prstGeom prst="rect">
            <a:avLst/>
          </a:prstGeom>
        </p:spPr>
      </p:pic>
      <p:pic>
        <p:nvPicPr>
          <p:cNvPr id="33" name="图片 32"/>
          <p:cNvPicPr>
            <a:picLocks noChangeAspect="1"/>
          </p:cNvPicPr>
          <p:nvPr/>
        </p:nvPicPr>
        <p:blipFill>
          <a:blip r:embed="rId3"/>
          <a:stretch>
            <a:fillRect/>
          </a:stretch>
        </p:blipFill>
        <p:spPr>
          <a:xfrm>
            <a:off x="1653598" y="2498289"/>
            <a:ext cx="432048" cy="277531"/>
          </a:xfrm>
          <a:prstGeom prst="rect">
            <a:avLst/>
          </a:prstGeom>
        </p:spPr>
      </p:pic>
      <p:sp>
        <p:nvSpPr>
          <p:cNvPr id="34" name="矩形 33"/>
          <p:cNvSpPr/>
          <p:nvPr/>
        </p:nvSpPr>
        <p:spPr>
          <a:xfrm>
            <a:off x="1391272" y="2451954"/>
            <a:ext cx="1412523" cy="1975282"/>
          </a:xfrm>
          <a:prstGeom prst="rect">
            <a:avLst/>
          </a:prstGeom>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p>
        </p:txBody>
      </p:sp>
      <p:sp>
        <p:nvSpPr>
          <p:cNvPr id="35" name="文本框 34"/>
          <p:cNvSpPr txBox="1"/>
          <p:nvPr/>
        </p:nvSpPr>
        <p:spPr>
          <a:xfrm>
            <a:off x="1259632" y="4415869"/>
            <a:ext cx="1616172" cy="276999"/>
          </a:xfrm>
          <a:prstGeom prst="rect">
            <a:avLst/>
          </a:prstGeom>
          <a:noFill/>
        </p:spPr>
        <p:txBody>
          <a:bodyPr wrap="square" rtlCol="0">
            <a:spAutoFit/>
          </a:bodyPr>
          <a:lstStyle/>
          <a:p>
            <a:pPr algn="ctr"/>
            <a:r>
              <a:rPr lang="zh-CN" altLang="en-US" dirty="0"/>
              <a:t>小明实验室</a:t>
            </a:r>
            <a:endParaRPr lang="en-US" altLang="zh-CN" dirty="0"/>
          </a:p>
        </p:txBody>
      </p:sp>
      <p:cxnSp>
        <p:nvCxnSpPr>
          <p:cNvPr id="36" name="直接连接符 35"/>
          <p:cNvCxnSpPr/>
          <p:nvPr/>
        </p:nvCxnSpPr>
        <p:spPr>
          <a:xfrm>
            <a:off x="2029906" y="2620856"/>
            <a:ext cx="411420" cy="662694"/>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7" name="直接连接符 36"/>
          <p:cNvCxnSpPr/>
          <p:nvPr/>
        </p:nvCxnSpPr>
        <p:spPr>
          <a:xfrm>
            <a:off x="2061458" y="3033829"/>
            <a:ext cx="365568" cy="300392"/>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8" name="直接连接符 37"/>
          <p:cNvCxnSpPr>
            <a:stCxn id="31" idx="3"/>
            <a:endCxn id="28" idx="1"/>
          </p:cNvCxnSpPr>
          <p:nvPr/>
        </p:nvCxnSpPr>
        <p:spPr>
          <a:xfrm flipV="1">
            <a:off x="2064871" y="3366328"/>
            <a:ext cx="362155" cy="53016"/>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flipV="1">
            <a:off x="2045682" y="3454353"/>
            <a:ext cx="395644" cy="311833"/>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40" name="直接连接符 39"/>
          <p:cNvCxnSpPr/>
          <p:nvPr/>
        </p:nvCxnSpPr>
        <p:spPr>
          <a:xfrm flipV="1">
            <a:off x="2037794" y="3467325"/>
            <a:ext cx="477970" cy="720335"/>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42" name="文本框 41"/>
          <p:cNvSpPr txBox="1"/>
          <p:nvPr/>
        </p:nvSpPr>
        <p:spPr>
          <a:xfrm>
            <a:off x="2478802" y="3534233"/>
            <a:ext cx="411452" cy="440580"/>
          </a:xfrm>
          <a:prstGeom prst="rect">
            <a:avLst/>
          </a:prstGeom>
          <a:noFill/>
        </p:spPr>
        <p:txBody>
          <a:bodyPr wrap="square" rtlCol="0">
            <a:spAutoFit/>
          </a:bodyPr>
          <a:lstStyle/>
          <a:p>
            <a:r>
              <a:rPr lang="zh-CN" altLang="en-US" dirty="0"/>
              <a:t>交换机</a:t>
            </a:r>
          </a:p>
        </p:txBody>
      </p:sp>
      <p:pic>
        <p:nvPicPr>
          <p:cNvPr id="89" name="图片 88"/>
          <p:cNvPicPr>
            <a:picLocks noChangeAspect="1"/>
          </p:cNvPicPr>
          <p:nvPr/>
        </p:nvPicPr>
        <p:blipFill>
          <a:blip r:embed="rId2"/>
          <a:stretch>
            <a:fillRect/>
          </a:stretch>
        </p:blipFill>
        <p:spPr>
          <a:xfrm>
            <a:off x="3626692" y="2721247"/>
            <a:ext cx="363947" cy="412973"/>
          </a:xfrm>
          <a:prstGeom prst="rect">
            <a:avLst/>
          </a:prstGeom>
          <a:effectLst>
            <a:glow rad="228600">
              <a:schemeClr val="accent2">
                <a:satMod val="175000"/>
                <a:alpha val="40000"/>
              </a:schemeClr>
            </a:glow>
          </a:effectLst>
        </p:spPr>
      </p:pic>
      <p:pic>
        <p:nvPicPr>
          <p:cNvPr id="90" name="图片 89"/>
          <p:cNvPicPr>
            <a:picLocks noChangeAspect="1"/>
          </p:cNvPicPr>
          <p:nvPr/>
        </p:nvPicPr>
        <p:blipFill>
          <a:blip r:embed="rId3"/>
          <a:stretch>
            <a:fillRect/>
          </a:stretch>
        </p:blipFill>
        <p:spPr>
          <a:xfrm>
            <a:off x="3611842" y="4401915"/>
            <a:ext cx="432048" cy="277531"/>
          </a:xfrm>
          <a:prstGeom prst="rect">
            <a:avLst/>
          </a:prstGeom>
        </p:spPr>
      </p:pic>
      <p:pic>
        <p:nvPicPr>
          <p:cNvPr id="91" name="图片 90"/>
          <p:cNvPicPr>
            <a:picLocks noChangeAspect="1"/>
          </p:cNvPicPr>
          <p:nvPr/>
        </p:nvPicPr>
        <p:blipFill>
          <a:blip r:embed="rId3"/>
          <a:stretch>
            <a:fillRect/>
          </a:stretch>
        </p:blipFill>
        <p:spPr>
          <a:xfrm>
            <a:off x="4157778" y="4415869"/>
            <a:ext cx="432048" cy="277531"/>
          </a:xfrm>
          <a:prstGeom prst="rect">
            <a:avLst/>
          </a:prstGeom>
        </p:spPr>
      </p:pic>
      <p:pic>
        <p:nvPicPr>
          <p:cNvPr id="92" name="图片 91"/>
          <p:cNvPicPr>
            <a:picLocks noChangeAspect="1"/>
          </p:cNvPicPr>
          <p:nvPr/>
        </p:nvPicPr>
        <p:blipFill>
          <a:blip r:embed="rId3"/>
          <a:stretch>
            <a:fillRect/>
          </a:stretch>
        </p:blipFill>
        <p:spPr>
          <a:xfrm>
            <a:off x="4708146" y="4415695"/>
            <a:ext cx="432048" cy="277531"/>
          </a:xfrm>
          <a:prstGeom prst="rect">
            <a:avLst/>
          </a:prstGeom>
        </p:spPr>
      </p:pic>
      <p:pic>
        <p:nvPicPr>
          <p:cNvPr id="93" name="图片 92"/>
          <p:cNvPicPr>
            <a:picLocks noChangeAspect="1"/>
          </p:cNvPicPr>
          <p:nvPr/>
        </p:nvPicPr>
        <p:blipFill>
          <a:blip r:embed="rId3"/>
          <a:stretch>
            <a:fillRect/>
          </a:stretch>
        </p:blipFill>
        <p:spPr>
          <a:xfrm>
            <a:off x="3093776" y="4362474"/>
            <a:ext cx="432048" cy="277531"/>
          </a:xfrm>
          <a:prstGeom prst="rect">
            <a:avLst/>
          </a:prstGeom>
        </p:spPr>
      </p:pic>
      <p:pic>
        <p:nvPicPr>
          <p:cNvPr id="94" name="图片 93"/>
          <p:cNvPicPr>
            <a:picLocks noChangeAspect="1"/>
          </p:cNvPicPr>
          <p:nvPr/>
        </p:nvPicPr>
        <p:blipFill>
          <a:blip r:embed="rId3"/>
          <a:stretch>
            <a:fillRect/>
          </a:stretch>
        </p:blipFill>
        <p:spPr>
          <a:xfrm>
            <a:off x="5283244" y="4427236"/>
            <a:ext cx="432048" cy="277531"/>
          </a:xfrm>
          <a:prstGeom prst="rect">
            <a:avLst/>
          </a:prstGeom>
        </p:spPr>
      </p:pic>
      <p:pic>
        <p:nvPicPr>
          <p:cNvPr id="97" name="图片 96"/>
          <p:cNvPicPr>
            <a:picLocks noChangeAspect="1"/>
          </p:cNvPicPr>
          <p:nvPr/>
        </p:nvPicPr>
        <p:blipFill>
          <a:blip r:embed="rId2"/>
          <a:stretch>
            <a:fillRect/>
          </a:stretch>
        </p:blipFill>
        <p:spPr>
          <a:xfrm>
            <a:off x="4225879" y="3702234"/>
            <a:ext cx="363947" cy="412973"/>
          </a:xfrm>
          <a:prstGeom prst="rect">
            <a:avLst/>
          </a:prstGeom>
        </p:spPr>
      </p:pic>
      <p:pic>
        <p:nvPicPr>
          <p:cNvPr id="98" name="图片 97"/>
          <p:cNvPicPr>
            <a:picLocks noChangeAspect="1"/>
          </p:cNvPicPr>
          <p:nvPr/>
        </p:nvPicPr>
        <p:blipFill>
          <a:blip r:embed="rId3"/>
          <a:stretch>
            <a:fillRect/>
          </a:stretch>
        </p:blipFill>
        <p:spPr>
          <a:xfrm>
            <a:off x="6612412" y="2873921"/>
            <a:ext cx="432048" cy="277531"/>
          </a:xfrm>
          <a:prstGeom prst="rect">
            <a:avLst/>
          </a:prstGeom>
        </p:spPr>
      </p:pic>
      <p:pic>
        <p:nvPicPr>
          <p:cNvPr id="99" name="图片 98"/>
          <p:cNvPicPr>
            <a:picLocks noChangeAspect="1"/>
          </p:cNvPicPr>
          <p:nvPr/>
        </p:nvPicPr>
        <p:blipFill>
          <a:blip r:embed="rId3"/>
          <a:stretch>
            <a:fillRect/>
          </a:stretch>
        </p:blipFill>
        <p:spPr>
          <a:xfrm>
            <a:off x="6588224" y="4056579"/>
            <a:ext cx="432048" cy="277531"/>
          </a:xfrm>
          <a:prstGeom prst="rect">
            <a:avLst/>
          </a:prstGeom>
        </p:spPr>
      </p:pic>
      <p:pic>
        <p:nvPicPr>
          <p:cNvPr id="100" name="图片 99"/>
          <p:cNvPicPr>
            <a:picLocks noChangeAspect="1"/>
          </p:cNvPicPr>
          <p:nvPr/>
        </p:nvPicPr>
        <p:blipFill>
          <a:blip r:embed="rId3"/>
          <a:stretch>
            <a:fillRect/>
          </a:stretch>
        </p:blipFill>
        <p:spPr>
          <a:xfrm>
            <a:off x="6591637" y="3269764"/>
            <a:ext cx="432048" cy="277531"/>
          </a:xfrm>
          <a:prstGeom prst="rect">
            <a:avLst/>
          </a:prstGeom>
        </p:spPr>
      </p:pic>
      <p:pic>
        <p:nvPicPr>
          <p:cNvPr id="101" name="图片 100"/>
          <p:cNvPicPr>
            <a:picLocks noChangeAspect="1"/>
          </p:cNvPicPr>
          <p:nvPr/>
        </p:nvPicPr>
        <p:blipFill>
          <a:blip r:embed="rId3"/>
          <a:stretch>
            <a:fillRect/>
          </a:stretch>
        </p:blipFill>
        <p:spPr>
          <a:xfrm>
            <a:off x="6612412" y="3639603"/>
            <a:ext cx="432048" cy="277531"/>
          </a:xfrm>
          <a:prstGeom prst="rect">
            <a:avLst/>
          </a:prstGeom>
        </p:spPr>
      </p:pic>
      <p:pic>
        <p:nvPicPr>
          <p:cNvPr id="102" name="图片 101"/>
          <p:cNvPicPr>
            <a:picLocks noChangeAspect="1"/>
          </p:cNvPicPr>
          <p:nvPr/>
        </p:nvPicPr>
        <p:blipFill>
          <a:blip r:embed="rId3"/>
          <a:stretch>
            <a:fillRect/>
          </a:stretch>
        </p:blipFill>
        <p:spPr>
          <a:xfrm>
            <a:off x="6612412" y="2487475"/>
            <a:ext cx="432048" cy="277531"/>
          </a:xfrm>
          <a:prstGeom prst="rect">
            <a:avLst/>
          </a:prstGeom>
        </p:spPr>
      </p:pic>
      <p:pic>
        <p:nvPicPr>
          <p:cNvPr id="103" name="图片 102"/>
          <p:cNvPicPr>
            <a:picLocks noChangeAspect="1"/>
          </p:cNvPicPr>
          <p:nvPr/>
        </p:nvPicPr>
        <p:blipFill>
          <a:blip r:embed="rId2"/>
          <a:stretch>
            <a:fillRect/>
          </a:stretch>
        </p:blipFill>
        <p:spPr>
          <a:xfrm>
            <a:off x="5795885" y="3028067"/>
            <a:ext cx="363947" cy="412973"/>
          </a:xfrm>
          <a:prstGeom prst="rect">
            <a:avLst/>
          </a:prstGeom>
        </p:spPr>
      </p:pic>
      <p:cxnSp>
        <p:nvCxnSpPr>
          <p:cNvPr id="105" name="直接连接符 104"/>
          <p:cNvCxnSpPr>
            <a:stCxn id="97" idx="1"/>
            <a:endCxn id="93" idx="0"/>
          </p:cNvCxnSpPr>
          <p:nvPr/>
        </p:nvCxnSpPr>
        <p:spPr>
          <a:xfrm flipH="1">
            <a:off x="3309800" y="3908721"/>
            <a:ext cx="916079" cy="45375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 name="直接连接符 105"/>
          <p:cNvCxnSpPr/>
          <p:nvPr/>
        </p:nvCxnSpPr>
        <p:spPr>
          <a:xfrm flipH="1">
            <a:off x="3956662" y="3965462"/>
            <a:ext cx="398073" cy="43300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7" name="直接连接符 106"/>
          <p:cNvCxnSpPr>
            <a:endCxn id="91" idx="0"/>
          </p:cNvCxnSpPr>
          <p:nvPr/>
        </p:nvCxnSpPr>
        <p:spPr>
          <a:xfrm flipH="1">
            <a:off x="4373802" y="4062845"/>
            <a:ext cx="68102" cy="35302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8" name="直接连接符 107"/>
          <p:cNvCxnSpPr>
            <a:stCxn id="92" idx="0"/>
          </p:cNvCxnSpPr>
          <p:nvPr/>
        </p:nvCxnSpPr>
        <p:spPr>
          <a:xfrm flipH="1" flipV="1">
            <a:off x="4466834" y="4003047"/>
            <a:ext cx="457336" cy="41264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9" name="直接连接符 108"/>
          <p:cNvCxnSpPr>
            <a:stCxn id="94" idx="0"/>
          </p:cNvCxnSpPr>
          <p:nvPr/>
        </p:nvCxnSpPr>
        <p:spPr>
          <a:xfrm flipH="1" flipV="1">
            <a:off x="4536138" y="3944555"/>
            <a:ext cx="963130" cy="48268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0" name="直接连接符 109"/>
          <p:cNvCxnSpPr/>
          <p:nvPr/>
        </p:nvCxnSpPr>
        <p:spPr>
          <a:xfrm flipH="1">
            <a:off x="5988649" y="2729795"/>
            <a:ext cx="671583" cy="35019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1" name="直接连接符 110"/>
          <p:cNvCxnSpPr/>
          <p:nvPr/>
        </p:nvCxnSpPr>
        <p:spPr>
          <a:xfrm flipH="1" flipV="1">
            <a:off x="6130185" y="3214057"/>
            <a:ext cx="530047" cy="19447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2" name="直接连接符 111"/>
          <p:cNvCxnSpPr>
            <a:stCxn id="101" idx="1"/>
          </p:cNvCxnSpPr>
          <p:nvPr/>
        </p:nvCxnSpPr>
        <p:spPr>
          <a:xfrm flipH="1" flipV="1">
            <a:off x="6126072" y="3366251"/>
            <a:ext cx="486340" cy="41211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0" name="直接连接符 119"/>
          <p:cNvCxnSpPr>
            <a:stCxn id="99" idx="1"/>
            <a:endCxn id="103" idx="2"/>
          </p:cNvCxnSpPr>
          <p:nvPr/>
        </p:nvCxnSpPr>
        <p:spPr>
          <a:xfrm flipH="1" flipV="1">
            <a:off x="5977859" y="3441040"/>
            <a:ext cx="610365" cy="75430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5" name="直接连接符 124"/>
          <p:cNvCxnSpPr>
            <a:stCxn id="98" idx="1"/>
          </p:cNvCxnSpPr>
          <p:nvPr/>
        </p:nvCxnSpPr>
        <p:spPr>
          <a:xfrm flipH="1">
            <a:off x="6108831" y="3012687"/>
            <a:ext cx="503581" cy="12763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7" name="直接连接符 126"/>
          <p:cNvCxnSpPr>
            <a:cxnSpLocks/>
          </p:cNvCxnSpPr>
          <p:nvPr/>
        </p:nvCxnSpPr>
        <p:spPr>
          <a:xfrm flipV="1">
            <a:off x="2727446" y="3076506"/>
            <a:ext cx="988933" cy="30494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9" name="直接连接符 128"/>
          <p:cNvCxnSpPr>
            <a:cxnSpLocks/>
            <a:endCxn id="103" idx="1"/>
          </p:cNvCxnSpPr>
          <p:nvPr/>
        </p:nvCxnSpPr>
        <p:spPr>
          <a:xfrm>
            <a:off x="4894068" y="2899995"/>
            <a:ext cx="901817" cy="33455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1" name="直接连接符 130"/>
          <p:cNvCxnSpPr>
            <a:cxnSpLocks/>
            <a:endCxn id="97" idx="0"/>
          </p:cNvCxnSpPr>
          <p:nvPr/>
        </p:nvCxnSpPr>
        <p:spPr>
          <a:xfrm>
            <a:off x="4368453" y="3334221"/>
            <a:ext cx="39400" cy="36801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33" name="矩形 132"/>
          <p:cNvSpPr/>
          <p:nvPr/>
        </p:nvSpPr>
        <p:spPr>
          <a:xfrm>
            <a:off x="5751765" y="2420888"/>
            <a:ext cx="1412523" cy="1975282"/>
          </a:xfrm>
          <a:prstGeom prst="rect">
            <a:avLst/>
          </a:prstGeom>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p>
        </p:txBody>
      </p:sp>
      <p:sp>
        <p:nvSpPr>
          <p:cNvPr id="134" name="矩形 133"/>
          <p:cNvSpPr/>
          <p:nvPr/>
        </p:nvSpPr>
        <p:spPr>
          <a:xfrm>
            <a:off x="2987824" y="3618762"/>
            <a:ext cx="2676132" cy="1209456"/>
          </a:xfrm>
          <a:prstGeom prst="rect">
            <a:avLst/>
          </a:prstGeom>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p>
        </p:txBody>
      </p:sp>
      <p:sp>
        <p:nvSpPr>
          <p:cNvPr id="135" name="文本框 134"/>
          <p:cNvSpPr txBox="1"/>
          <p:nvPr/>
        </p:nvSpPr>
        <p:spPr>
          <a:xfrm>
            <a:off x="3419872" y="4828218"/>
            <a:ext cx="1720322" cy="276999"/>
          </a:xfrm>
          <a:prstGeom prst="rect">
            <a:avLst/>
          </a:prstGeom>
          <a:noFill/>
        </p:spPr>
        <p:txBody>
          <a:bodyPr wrap="square" rtlCol="0">
            <a:spAutoFit/>
          </a:bodyPr>
          <a:lstStyle/>
          <a:p>
            <a:pPr algn="ctr"/>
            <a:r>
              <a:rPr lang="zh-CN" altLang="en-US" dirty="0"/>
              <a:t>小李实验室</a:t>
            </a:r>
          </a:p>
        </p:txBody>
      </p:sp>
      <p:sp>
        <p:nvSpPr>
          <p:cNvPr id="136" name="文本框 135"/>
          <p:cNvSpPr txBox="1"/>
          <p:nvPr/>
        </p:nvSpPr>
        <p:spPr>
          <a:xfrm>
            <a:off x="5742044" y="4458236"/>
            <a:ext cx="1720322" cy="276999"/>
          </a:xfrm>
          <a:prstGeom prst="rect">
            <a:avLst/>
          </a:prstGeom>
          <a:noFill/>
        </p:spPr>
        <p:txBody>
          <a:bodyPr wrap="square" rtlCol="0">
            <a:spAutoFit/>
          </a:bodyPr>
          <a:lstStyle/>
          <a:p>
            <a:pPr algn="ctr"/>
            <a:r>
              <a:rPr lang="zh-CN" altLang="en-US" dirty="0"/>
              <a:t>小张实验室</a:t>
            </a:r>
          </a:p>
        </p:txBody>
      </p:sp>
      <p:sp>
        <p:nvSpPr>
          <p:cNvPr id="138" name="文本框 137"/>
          <p:cNvSpPr txBox="1"/>
          <p:nvPr/>
        </p:nvSpPr>
        <p:spPr>
          <a:xfrm>
            <a:off x="1296308" y="5013176"/>
            <a:ext cx="6341052" cy="646331"/>
          </a:xfrm>
          <a:prstGeom prst="rect">
            <a:avLst/>
          </a:prstGeom>
          <a:noFill/>
        </p:spPr>
        <p:txBody>
          <a:bodyPr wrap="square" rtlCol="0">
            <a:spAutoFit/>
          </a:bodyPr>
          <a:lstStyle/>
          <a:p>
            <a:pPr algn="ctr"/>
            <a:r>
              <a:rPr lang="zh-CN" altLang="en-US" sz="2000" dirty="0"/>
              <a:t>更加复杂的网络</a:t>
            </a:r>
            <a:endParaRPr lang="en-US" altLang="zh-CN" sz="2000" dirty="0"/>
          </a:p>
          <a:p>
            <a:pPr algn="ctr"/>
            <a:r>
              <a:rPr lang="zh-CN" altLang="en-US" sz="1600" dirty="0"/>
              <a:t>局域网（</a:t>
            </a:r>
            <a:r>
              <a:rPr lang="en-US" altLang="zh-CN" sz="1600" dirty="0"/>
              <a:t>LAN</a:t>
            </a:r>
            <a:r>
              <a:rPr lang="zh-CN" altLang="en-US" sz="1600" dirty="0"/>
              <a:t>）</a:t>
            </a:r>
            <a:r>
              <a:rPr lang="en-US" altLang="zh-CN" sz="1600" dirty="0">
                <a:sym typeface="Wingdings" panose="05000000000000000000" pitchFamily="2" charset="2"/>
              </a:rPr>
              <a:t>/</a:t>
            </a:r>
            <a:r>
              <a:rPr lang="zh-CN" altLang="en-US" sz="1600" dirty="0">
                <a:sym typeface="Wingdings" panose="05000000000000000000" pitchFamily="2" charset="2"/>
              </a:rPr>
              <a:t>校园网</a:t>
            </a:r>
            <a:r>
              <a:rPr lang="en-US" altLang="zh-CN" sz="1600" dirty="0">
                <a:sym typeface="Wingdings" panose="05000000000000000000" pitchFamily="2" charset="2"/>
              </a:rPr>
              <a:t></a:t>
            </a:r>
            <a:r>
              <a:rPr lang="zh-CN" altLang="en-US" sz="1600" dirty="0">
                <a:sym typeface="Wingdings" panose="05000000000000000000" pitchFamily="2" charset="2"/>
              </a:rPr>
              <a:t>城域网（</a:t>
            </a:r>
            <a:r>
              <a:rPr lang="en-US" altLang="zh-CN" sz="1600" dirty="0">
                <a:sym typeface="Wingdings" panose="05000000000000000000" pitchFamily="2" charset="2"/>
              </a:rPr>
              <a:t>MAN</a:t>
            </a:r>
            <a:r>
              <a:rPr lang="zh-CN" altLang="en-US" sz="1600" dirty="0">
                <a:sym typeface="Wingdings" panose="05000000000000000000" pitchFamily="2" charset="2"/>
              </a:rPr>
              <a:t>）</a:t>
            </a:r>
            <a:r>
              <a:rPr lang="en-US" altLang="zh-CN" sz="1600" dirty="0">
                <a:sym typeface="Wingdings" panose="05000000000000000000" pitchFamily="2" charset="2"/>
              </a:rPr>
              <a:t></a:t>
            </a:r>
            <a:r>
              <a:rPr lang="zh-CN" altLang="en-US" sz="1600" dirty="0">
                <a:sym typeface="Wingdings" panose="05000000000000000000" pitchFamily="2" charset="2"/>
              </a:rPr>
              <a:t>广域网（</a:t>
            </a:r>
            <a:r>
              <a:rPr lang="en-US" altLang="zh-CN" sz="1600" dirty="0">
                <a:sym typeface="Wingdings" panose="05000000000000000000" pitchFamily="2" charset="2"/>
              </a:rPr>
              <a:t>WAN</a:t>
            </a:r>
            <a:r>
              <a:rPr lang="zh-CN" altLang="en-US" sz="1600" dirty="0">
                <a:sym typeface="Wingdings" panose="05000000000000000000" pitchFamily="2" charset="2"/>
              </a:rPr>
              <a:t>）</a:t>
            </a:r>
            <a:endParaRPr lang="zh-CN" altLang="en-US" sz="1600" dirty="0"/>
          </a:p>
        </p:txBody>
      </p:sp>
      <p:sp>
        <p:nvSpPr>
          <p:cNvPr id="139" name="文本框 138"/>
          <p:cNvSpPr txBox="1"/>
          <p:nvPr/>
        </p:nvSpPr>
        <p:spPr>
          <a:xfrm>
            <a:off x="5736022" y="3335461"/>
            <a:ext cx="411452" cy="440580"/>
          </a:xfrm>
          <a:prstGeom prst="rect">
            <a:avLst/>
          </a:prstGeom>
          <a:noFill/>
        </p:spPr>
        <p:txBody>
          <a:bodyPr wrap="square" rtlCol="0">
            <a:spAutoFit/>
          </a:bodyPr>
          <a:lstStyle/>
          <a:p>
            <a:r>
              <a:rPr lang="zh-CN" altLang="en-US" dirty="0"/>
              <a:t>交换机</a:t>
            </a:r>
          </a:p>
        </p:txBody>
      </p:sp>
      <p:sp>
        <p:nvSpPr>
          <p:cNvPr id="140" name="文本框 139"/>
          <p:cNvSpPr txBox="1"/>
          <p:nvPr/>
        </p:nvSpPr>
        <p:spPr>
          <a:xfrm>
            <a:off x="2956134" y="2408118"/>
            <a:ext cx="1673779" cy="307777"/>
          </a:xfrm>
          <a:prstGeom prst="rect">
            <a:avLst/>
          </a:prstGeom>
          <a:noFill/>
        </p:spPr>
        <p:txBody>
          <a:bodyPr wrap="square" rtlCol="0">
            <a:spAutoFit/>
          </a:bodyPr>
          <a:lstStyle/>
          <a:p>
            <a:pPr algn="ctr"/>
            <a:r>
              <a:rPr lang="zh-CN" altLang="en-US" sz="1400" dirty="0">
                <a:solidFill>
                  <a:srgbClr val="FF0000"/>
                </a:solidFill>
              </a:rPr>
              <a:t>路由器</a:t>
            </a:r>
          </a:p>
        </p:txBody>
      </p:sp>
      <p:sp>
        <p:nvSpPr>
          <p:cNvPr id="141" name="文本框 140"/>
          <p:cNvSpPr txBox="1"/>
          <p:nvPr/>
        </p:nvSpPr>
        <p:spPr>
          <a:xfrm>
            <a:off x="4499992" y="3643314"/>
            <a:ext cx="705327" cy="276999"/>
          </a:xfrm>
          <a:prstGeom prst="rect">
            <a:avLst/>
          </a:prstGeom>
          <a:noFill/>
        </p:spPr>
        <p:txBody>
          <a:bodyPr wrap="square" rtlCol="0">
            <a:spAutoFit/>
          </a:bodyPr>
          <a:lstStyle/>
          <a:p>
            <a:r>
              <a:rPr lang="zh-CN" altLang="en-US" dirty="0"/>
              <a:t>交换机</a:t>
            </a:r>
          </a:p>
        </p:txBody>
      </p:sp>
      <p:sp>
        <p:nvSpPr>
          <p:cNvPr id="52" name="圆角矩形 51"/>
          <p:cNvSpPr/>
          <p:nvPr/>
        </p:nvSpPr>
        <p:spPr>
          <a:xfrm>
            <a:off x="719714" y="5647726"/>
            <a:ext cx="7632848" cy="857929"/>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000" u="sng" dirty="0">
                <a:solidFill>
                  <a:srgbClr val="FF0000"/>
                </a:solidFill>
              </a:rPr>
              <a:t>路由</a:t>
            </a:r>
            <a:r>
              <a:rPr lang="zh-CN" altLang="en-US" sz="2000" dirty="0">
                <a:solidFill>
                  <a:schemeClr val="tx1"/>
                </a:solidFill>
              </a:rPr>
              <a:t>：如何为相隔多个网络的两个通信节点找到数据转发路径，执行路由操作的交换机通常被称为</a:t>
            </a:r>
            <a:r>
              <a:rPr lang="zh-CN" altLang="en-US" sz="2000" u="sng" dirty="0">
                <a:solidFill>
                  <a:srgbClr val="FF0000"/>
                </a:solidFill>
              </a:rPr>
              <a:t>路由器</a:t>
            </a:r>
          </a:p>
        </p:txBody>
      </p:sp>
      <p:sp>
        <p:nvSpPr>
          <p:cNvPr id="55" name="TextBox 54"/>
          <p:cNvSpPr txBox="1"/>
          <p:nvPr/>
        </p:nvSpPr>
        <p:spPr>
          <a:xfrm>
            <a:off x="1428728" y="2428868"/>
            <a:ext cx="428628" cy="276999"/>
          </a:xfrm>
          <a:prstGeom prst="rect">
            <a:avLst/>
          </a:prstGeom>
          <a:noFill/>
        </p:spPr>
        <p:txBody>
          <a:bodyPr wrap="square" rtlCol="0">
            <a:spAutoFit/>
          </a:bodyPr>
          <a:lstStyle/>
          <a:p>
            <a:r>
              <a:rPr lang="en-US" altLang="zh-CN" dirty="0"/>
              <a:t>A</a:t>
            </a:r>
            <a:endParaRPr lang="zh-CN" altLang="en-US" dirty="0"/>
          </a:p>
        </p:txBody>
      </p:sp>
      <p:sp>
        <p:nvSpPr>
          <p:cNvPr id="56" name="TextBox 55"/>
          <p:cNvSpPr txBox="1"/>
          <p:nvPr/>
        </p:nvSpPr>
        <p:spPr>
          <a:xfrm>
            <a:off x="6929454" y="2428868"/>
            <a:ext cx="428628" cy="276999"/>
          </a:xfrm>
          <a:prstGeom prst="rect">
            <a:avLst/>
          </a:prstGeom>
          <a:noFill/>
        </p:spPr>
        <p:txBody>
          <a:bodyPr wrap="square" rtlCol="0">
            <a:spAutoFit/>
          </a:bodyPr>
          <a:lstStyle/>
          <a:p>
            <a:r>
              <a:rPr lang="en-US" altLang="zh-CN" dirty="0"/>
              <a:t>B</a:t>
            </a:r>
            <a:endParaRPr lang="zh-CN" altLang="en-US" dirty="0"/>
          </a:p>
        </p:txBody>
      </p:sp>
      <p:pic>
        <p:nvPicPr>
          <p:cNvPr id="9" name="图片 8">
            <a:extLst>
              <a:ext uri="{FF2B5EF4-FFF2-40B4-BE49-F238E27FC236}">
                <a16:creationId xmlns="" xmlns:a16="http://schemas.microsoft.com/office/drawing/2014/main" id="{A8AD8E42-507F-69FD-1B80-66A9F2E407BA}"/>
              </a:ext>
            </a:extLst>
          </p:cNvPr>
          <p:cNvPicPr>
            <a:picLocks noChangeAspect="1"/>
          </p:cNvPicPr>
          <p:nvPr/>
        </p:nvPicPr>
        <p:blipFill>
          <a:blip r:embed="rId2"/>
          <a:stretch>
            <a:fillRect/>
          </a:stretch>
        </p:blipFill>
        <p:spPr>
          <a:xfrm>
            <a:off x="4225878" y="3033628"/>
            <a:ext cx="363947" cy="412973"/>
          </a:xfrm>
          <a:prstGeom prst="rect">
            <a:avLst/>
          </a:prstGeom>
          <a:effectLst>
            <a:glow rad="228600">
              <a:schemeClr val="accent2">
                <a:satMod val="175000"/>
                <a:alpha val="40000"/>
              </a:schemeClr>
            </a:glow>
          </a:effectLst>
        </p:spPr>
      </p:pic>
      <p:pic>
        <p:nvPicPr>
          <p:cNvPr id="10" name="图片 9">
            <a:extLst>
              <a:ext uri="{FF2B5EF4-FFF2-40B4-BE49-F238E27FC236}">
                <a16:creationId xmlns="" xmlns:a16="http://schemas.microsoft.com/office/drawing/2014/main" id="{9BBA49E7-0BF1-7119-1AA2-078FAAC2FB73}"/>
              </a:ext>
            </a:extLst>
          </p:cNvPr>
          <p:cNvPicPr>
            <a:picLocks noChangeAspect="1"/>
          </p:cNvPicPr>
          <p:nvPr/>
        </p:nvPicPr>
        <p:blipFill>
          <a:blip r:embed="rId2"/>
          <a:stretch>
            <a:fillRect/>
          </a:stretch>
        </p:blipFill>
        <p:spPr>
          <a:xfrm>
            <a:off x="4589825" y="2562596"/>
            <a:ext cx="363947" cy="412973"/>
          </a:xfrm>
          <a:prstGeom prst="rect">
            <a:avLst/>
          </a:prstGeom>
          <a:effectLst>
            <a:glow rad="228600">
              <a:schemeClr val="accent2">
                <a:satMod val="175000"/>
                <a:alpha val="40000"/>
              </a:schemeClr>
            </a:glow>
          </a:effectLst>
        </p:spPr>
      </p:pic>
      <p:cxnSp>
        <p:nvCxnSpPr>
          <p:cNvPr id="12" name="直接连接符 11">
            <a:extLst>
              <a:ext uri="{FF2B5EF4-FFF2-40B4-BE49-F238E27FC236}">
                <a16:creationId xmlns="" xmlns:a16="http://schemas.microsoft.com/office/drawing/2014/main" id="{7A6B1143-2EC7-F4A0-C8EE-632E52F246EF}"/>
              </a:ext>
            </a:extLst>
          </p:cNvPr>
          <p:cNvCxnSpPr>
            <a:cxnSpLocks/>
            <a:stCxn id="89" idx="3"/>
            <a:endCxn id="10" idx="1"/>
          </p:cNvCxnSpPr>
          <p:nvPr/>
        </p:nvCxnSpPr>
        <p:spPr>
          <a:xfrm flipV="1">
            <a:off x="3990639" y="2769083"/>
            <a:ext cx="599186" cy="158651"/>
          </a:xfrm>
          <a:prstGeom prst="line">
            <a:avLst/>
          </a:prstGeom>
          <a:ln w="38100"/>
        </p:spPr>
        <p:style>
          <a:lnRef idx="1">
            <a:schemeClr val="accent4"/>
          </a:lnRef>
          <a:fillRef idx="0">
            <a:schemeClr val="accent4"/>
          </a:fillRef>
          <a:effectRef idx="0">
            <a:schemeClr val="accent4"/>
          </a:effectRef>
          <a:fontRef idx="minor">
            <a:schemeClr val="tx1"/>
          </a:fontRef>
        </p:style>
      </p:cxnSp>
      <p:cxnSp>
        <p:nvCxnSpPr>
          <p:cNvPr id="15" name="直接连接符 14">
            <a:extLst>
              <a:ext uri="{FF2B5EF4-FFF2-40B4-BE49-F238E27FC236}">
                <a16:creationId xmlns="" xmlns:a16="http://schemas.microsoft.com/office/drawing/2014/main" id="{0323A6CB-FEBB-CD05-01C0-4959709359A1}"/>
              </a:ext>
            </a:extLst>
          </p:cNvPr>
          <p:cNvCxnSpPr>
            <a:stCxn id="89" idx="3"/>
            <a:endCxn id="9" idx="1"/>
          </p:cNvCxnSpPr>
          <p:nvPr/>
        </p:nvCxnSpPr>
        <p:spPr>
          <a:xfrm>
            <a:off x="3990639" y="2927734"/>
            <a:ext cx="235239" cy="312381"/>
          </a:xfrm>
          <a:prstGeom prst="line">
            <a:avLst/>
          </a:prstGeom>
          <a:ln w="38100"/>
        </p:spPr>
        <p:style>
          <a:lnRef idx="1">
            <a:schemeClr val="accent4"/>
          </a:lnRef>
          <a:fillRef idx="0">
            <a:schemeClr val="accent4"/>
          </a:fillRef>
          <a:effectRef idx="0">
            <a:schemeClr val="accent4"/>
          </a:effectRef>
          <a:fontRef idx="minor">
            <a:schemeClr val="tx1"/>
          </a:fontRef>
        </p:style>
      </p:cxnSp>
      <p:cxnSp>
        <p:nvCxnSpPr>
          <p:cNvPr id="17" name="直接连接符 16">
            <a:extLst>
              <a:ext uri="{FF2B5EF4-FFF2-40B4-BE49-F238E27FC236}">
                <a16:creationId xmlns="" xmlns:a16="http://schemas.microsoft.com/office/drawing/2014/main" id="{C774207B-C714-6291-EFCB-0A409A437370}"/>
              </a:ext>
            </a:extLst>
          </p:cNvPr>
          <p:cNvCxnSpPr>
            <a:cxnSpLocks/>
            <a:stCxn id="9" idx="3"/>
            <a:endCxn id="10" idx="2"/>
          </p:cNvCxnSpPr>
          <p:nvPr/>
        </p:nvCxnSpPr>
        <p:spPr>
          <a:xfrm flipV="1">
            <a:off x="4589825" y="2975569"/>
            <a:ext cx="181974" cy="264546"/>
          </a:xfrm>
          <a:prstGeom prst="line">
            <a:avLst/>
          </a:prstGeom>
          <a:ln w="38100"/>
        </p:spPr>
        <p:style>
          <a:lnRef idx="1">
            <a:schemeClr val="accent4"/>
          </a:lnRef>
          <a:fillRef idx="0">
            <a:schemeClr val="accent4"/>
          </a:fillRef>
          <a:effectRef idx="0">
            <a:schemeClr val="accent4"/>
          </a:effectRef>
          <a:fontRef idx="minor">
            <a:schemeClr val="tx1"/>
          </a:fontRef>
        </p:style>
      </p:cxnSp>
      <p:sp>
        <p:nvSpPr>
          <p:cNvPr id="19" name="任意多边形: 形状 18">
            <a:extLst>
              <a:ext uri="{FF2B5EF4-FFF2-40B4-BE49-F238E27FC236}">
                <a16:creationId xmlns="" xmlns:a16="http://schemas.microsoft.com/office/drawing/2014/main" id="{DADC39EB-E6EE-06B6-DA8D-5D0DE1460E02}"/>
              </a:ext>
            </a:extLst>
          </p:cNvPr>
          <p:cNvSpPr/>
          <p:nvPr/>
        </p:nvSpPr>
        <p:spPr>
          <a:xfrm>
            <a:off x="2011680" y="2674620"/>
            <a:ext cx="4663440" cy="845942"/>
          </a:xfrm>
          <a:custGeom>
            <a:avLst/>
            <a:gdLst>
              <a:gd name="connsiteX0" fmla="*/ 0 w 4663440"/>
              <a:gd name="connsiteY0" fmla="*/ 0 h 845942"/>
              <a:gd name="connsiteX1" fmla="*/ 320040 w 4663440"/>
              <a:gd name="connsiteY1" fmla="*/ 525780 h 845942"/>
              <a:gd name="connsiteX2" fmla="*/ 514350 w 4663440"/>
              <a:gd name="connsiteY2" fmla="*/ 845820 h 845942"/>
              <a:gd name="connsiteX3" fmla="*/ 822960 w 4663440"/>
              <a:gd name="connsiteY3" fmla="*/ 560070 h 845942"/>
              <a:gd name="connsiteX4" fmla="*/ 1463040 w 4663440"/>
              <a:gd name="connsiteY4" fmla="*/ 274320 h 845942"/>
              <a:gd name="connsiteX5" fmla="*/ 2354580 w 4663440"/>
              <a:gd name="connsiteY5" fmla="*/ 45720 h 845942"/>
              <a:gd name="connsiteX6" fmla="*/ 3177540 w 4663440"/>
              <a:gd name="connsiteY6" fmla="*/ 182880 h 845942"/>
              <a:gd name="connsiteX7" fmla="*/ 3726180 w 4663440"/>
              <a:gd name="connsiteY7" fmla="*/ 422910 h 845942"/>
              <a:gd name="connsiteX8" fmla="*/ 4011930 w 4663440"/>
              <a:gd name="connsiteY8" fmla="*/ 594360 h 845942"/>
              <a:gd name="connsiteX9" fmla="*/ 4663440 w 4663440"/>
              <a:gd name="connsiteY9" fmla="*/ 68580 h 845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63440" h="845942">
                <a:moveTo>
                  <a:pt x="0" y="0"/>
                </a:moveTo>
                <a:lnTo>
                  <a:pt x="320040" y="525780"/>
                </a:lnTo>
                <a:cubicBezTo>
                  <a:pt x="405765" y="666750"/>
                  <a:pt x="430530" y="840105"/>
                  <a:pt x="514350" y="845820"/>
                </a:cubicBezTo>
                <a:cubicBezTo>
                  <a:pt x="598170" y="851535"/>
                  <a:pt x="664845" y="655320"/>
                  <a:pt x="822960" y="560070"/>
                </a:cubicBezTo>
                <a:cubicBezTo>
                  <a:pt x="981075" y="464820"/>
                  <a:pt x="1207770" y="360045"/>
                  <a:pt x="1463040" y="274320"/>
                </a:cubicBezTo>
                <a:cubicBezTo>
                  <a:pt x="1718310" y="188595"/>
                  <a:pt x="2068830" y="60960"/>
                  <a:pt x="2354580" y="45720"/>
                </a:cubicBezTo>
                <a:cubicBezTo>
                  <a:pt x="2640330" y="30480"/>
                  <a:pt x="2948940" y="120015"/>
                  <a:pt x="3177540" y="182880"/>
                </a:cubicBezTo>
                <a:cubicBezTo>
                  <a:pt x="3406140" y="245745"/>
                  <a:pt x="3587115" y="354330"/>
                  <a:pt x="3726180" y="422910"/>
                </a:cubicBezTo>
                <a:cubicBezTo>
                  <a:pt x="3865245" y="491490"/>
                  <a:pt x="3855720" y="653415"/>
                  <a:pt x="4011930" y="594360"/>
                </a:cubicBezTo>
                <a:cubicBezTo>
                  <a:pt x="4168140" y="535305"/>
                  <a:pt x="4415790" y="301942"/>
                  <a:pt x="4663440" y="68580"/>
                </a:cubicBezTo>
              </a:path>
            </a:pathLst>
          </a:cu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20" name="文本框 19">
            <a:extLst>
              <a:ext uri="{FF2B5EF4-FFF2-40B4-BE49-F238E27FC236}">
                <a16:creationId xmlns="" xmlns:a16="http://schemas.microsoft.com/office/drawing/2014/main" id="{755B5C80-FB39-9E1C-A4C8-FA92D73E48FC}"/>
              </a:ext>
            </a:extLst>
          </p:cNvPr>
          <p:cNvSpPr txBox="1"/>
          <p:nvPr/>
        </p:nvSpPr>
        <p:spPr>
          <a:xfrm>
            <a:off x="3954953" y="2320509"/>
            <a:ext cx="1673779" cy="307777"/>
          </a:xfrm>
          <a:prstGeom prst="rect">
            <a:avLst/>
          </a:prstGeom>
          <a:noFill/>
        </p:spPr>
        <p:txBody>
          <a:bodyPr wrap="square" rtlCol="0">
            <a:spAutoFit/>
          </a:bodyPr>
          <a:lstStyle/>
          <a:p>
            <a:pPr algn="ctr"/>
            <a:r>
              <a:rPr lang="zh-CN" altLang="en-US" sz="1400" dirty="0">
                <a:solidFill>
                  <a:srgbClr val="FF0000"/>
                </a:solidFill>
              </a:rPr>
              <a:t>路由器</a:t>
            </a:r>
          </a:p>
        </p:txBody>
      </p:sp>
      <p:sp>
        <p:nvSpPr>
          <p:cNvPr id="21" name="文本框 20">
            <a:extLst>
              <a:ext uri="{FF2B5EF4-FFF2-40B4-BE49-F238E27FC236}">
                <a16:creationId xmlns="" xmlns:a16="http://schemas.microsoft.com/office/drawing/2014/main" id="{4C257527-B5D1-F827-A23A-937AC2F1F993}"/>
              </a:ext>
            </a:extLst>
          </p:cNvPr>
          <p:cNvSpPr txBox="1"/>
          <p:nvPr/>
        </p:nvSpPr>
        <p:spPr>
          <a:xfrm>
            <a:off x="3165609" y="3246891"/>
            <a:ext cx="1673779" cy="307777"/>
          </a:xfrm>
          <a:prstGeom prst="rect">
            <a:avLst/>
          </a:prstGeom>
          <a:noFill/>
        </p:spPr>
        <p:txBody>
          <a:bodyPr wrap="square" rtlCol="0">
            <a:spAutoFit/>
          </a:bodyPr>
          <a:lstStyle/>
          <a:p>
            <a:pPr algn="ctr"/>
            <a:r>
              <a:rPr lang="zh-CN" altLang="en-US" sz="1400" dirty="0">
                <a:solidFill>
                  <a:srgbClr val="FF0000"/>
                </a:solidFill>
              </a:rPr>
              <a:t>路由器</a:t>
            </a:r>
          </a:p>
        </p:txBody>
      </p:sp>
    </p:spTree>
    <p:extLst>
      <p:ext uri="{BB962C8B-B14F-4D97-AF65-F5344CB8AC3E}">
        <p14:creationId xmlns:p14="http://schemas.microsoft.com/office/powerpoint/2010/main" val="1783318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P spid="19"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作业</a:t>
            </a:r>
          </a:p>
        </p:txBody>
      </p:sp>
      <p:sp>
        <p:nvSpPr>
          <p:cNvPr id="3" name="内容占位符 2"/>
          <p:cNvSpPr>
            <a:spLocks noGrp="1"/>
          </p:cNvSpPr>
          <p:nvPr>
            <p:ph idx="1"/>
          </p:nvPr>
        </p:nvSpPr>
        <p:spPr/>
        <p:txBody>
          <a:bodyPr/>
          <a:lstStyle/>
          <a:p>
            <a:r>
              <a:rPr lang="en-US" altLang="zh-CN" dirty="0" smtClean="0"/>
              <a:t>P67~69</a:t>
            </a:r>
          </a:p>
          <a:p>
            <a:pPr lvl="1"/>
            <a:r>
              <a:rPr lang="en-US" altLang="zh-CN" dirty="0" smtClean="0"/>
              <a:t>14</a:t>
            </a:r>
            <a:r>
              <a:rPr lang="zh-CN" altLang="en-US" dirty="0" smtClean="0"/>
              <a:t>、</a:t>
            </a:r>
            <a:r>
              <a:rPr lang="en-US" altLang="zh-CN" dirty="0" smtClean="0"/>
              <a:t>19</a:t>
            </a:r>
            <a:r>
              <a:rPr lang="zh-CN" altLang="en-US" dirty="0" smtClean="0"/>
              <a:t>、</a:t>
            </a:r>
            <a:r>
              <a:rPr lang="en-US" altLang="zh-CN" dirty="0" smtClean="0"/>
              <a:t>28</a:t>
            </a:r>
            <a:r>
              <a:rPr lang="zh-CN" altLang="en-US" dirty="0" smtClean="0"/>
              <a:t>、</a:t>
            </a:r>
            <a:r>
              <a:rPr lang="en-US" altLang="zh-CN" dirty="0" smtClean="0"/>
              <a:t>30</a:t>
            </a:r>
            <a:r>
              <a:rPr lang="zh-CN" altLang="en-US" dirty="0" smtClean="0"/>
              <a:t>、</a:t>
            </a:r>
            <a:r>
              <a:rPr lang="en-US" altLang="zh-CN" dirty="0" smtClean="0"/>
              <a:t>35</a:t>
            </a:r>
            <a:r>
              <a:rPr lang="zh-CN" altLang="en-US" dirty="0" smtClean="0"/>
              <a:t>、</a:t>
            </a:r>
            <a:r>
              <a:rPr lang="en-US" altLang="zh-CN" dirty="0" smtClean="0"/>
              <a:t>46</a:t>
            </a:r>
            <a:endParaRPr lang="zh-CN" altLang="en-US" dirty="0"/>
          </a:p>
        </p:txBody>
      </p:sp>
      <p:sp>
        <p:nvSpPr>
          <p:cNvPr id="4" name="灯片编号占位符 3"/>
          <p:cNvSpPr>
            <a:spLocks noGrp="1"/>
          </p:cNvSpPr>
          <p:nvPr>
            <p:ph type="sldNum" sz="quarter" idx="12"/>
          </p:nvPr>
        </p:nvSpPr>
        <p:spPr/>
        <p:txBody>
          <a:bodyPr/>
          <a:lstStyle/>
          <a:p>
            <a:pPr>
              <a:defRPr/>
            </a:pPr>
            <a:fld id="{C453FA55-8D36-4031-8BD7-CFE3610E48BA}" type="slidenum">
              <a:rPr lang="en-US" altLang="zh-CN" smtClean="0"/>
              <a:pPr>
                <a:defRPr/>
              </a:pPr>
              <a:t>110</a:t>
            </a:fld>
            <a:endParaRPr lang="en-US" altLang="zh-CN"/>
          </a:p>
        </p:txBody>
      </p:sp>
    </p:spTree>
    <p:extLst>
      <p:ext uri="{BB962C8B-B14F-4D97-AF65-F5344CB8AC3E}">
        <p14:creationId xmlns:p14="http://schemas.microsoft.com/office/powerpoint/2010/main" val="422978481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路由器简史</a:t>
            </a:r>
            <a:endParaRPr lang="zh-CN" altLang="en-US" dirty="0"/>
          </a:p>
        </p:txBody>
      </p:sp>
      <p:sp>
        <p:nvSpPr>
          <p:cNvPr id="4" name="灯片编号占位符 3"/>
          <p:cNvSpPr>
            <a:spLocks noGrp="1"/>
          </p:cNvSpPr>
          <p:nvPr>
            <p:ph type="sldNum" sz="quarter" idx="12"/>
          </p:nvPr>
        </p:nvSpPr>
        <p:spPr/>
        <p:txBody>
          <a:bodyPr/>
          <a:lstStyle/>
          <a:p>
            <a:pPr>
              <a:defRPr/>
            </a:pPr>
            <a:fld id="{C453FA55-8D36-4031-8BD7-CFE3610E48BA}" type="slidenum">
              <a:rPr lang="en-US" altLang="zh-CN" smtClean="0"/>
              <a:pPr>
                <a:defRPr/>
              </a:pPr>
              <a:t>12</a:t>
            </a:fld>
            <a:endParaRPr lang="en-US" altLang="zh-CN"/>
          </a:p>
        </p:txBody>
      </p:sp>
      <p:pic>
        <p:nvPicPr>
          <p:cNvPr id="5" name="Picture 3"/>
          <p:cNvPicPr>
            <a:picLocks noChangeAspect="1" noChangeArrowheads="1"/>
          </p:cNvPicPr>
          <p:nvPr/>
        </p:nvPicPr>
        <p:blipFill>
          <a:blip r:embed="rId2" cstate="print"/>
          <a:srcRect/>
          <a:stretch>
            <a:fillRect/>
          </a:stretch>
        </p:blipFill>
        <p:spPr bwMode="auto">
          <a:xfrm>
            <a:off x="251520" y="2492896"/>
            <a:ext cx="2686363" cy="1916832"/>
          </a:xfrm>
          <a:prstGeom prst="rect">
            <a:avLst/>
          </a:prstGeom>
          <a:noFill/>
          <a:ln w="9525">
            <a:noFill/>
            <a:miter lim="800000"/>
            <a:headEnd/>
            <a:tailEnd/>
          </a:ln>
        </p:spPr>
      </p:pic>
      <p:sp>
        <p:nvSpPr>
          <p:cNvPr id="6" name="文本框 5"/>
          <p:cNvSpPr txBox="1"/>
          <p:nvPr/>
        </p:nvSpPr>
        <p:spPr>
          <a:xfrm>
            <a:off x="342834" y="4429267"/>
            <a:ext cx="2614355" cy="461665"/>
          </a:xfrm>
          <a:prstGeom prst="rect">
            <a:avLst/>
          </a:prstGeom>
          <a:noFill/>
        </p:spPr>
        <p:txBody>
          <a:bodyPr wrap="square" rtlCol="0">
            <a:spAutoFit/>
          </a:bodyPr>
          <a:lstStyle/>
          <a:p>
            <a:r>
              <a:rPr lang="en-US" altLang="zh-CN" dirty="0" smtClean="0"/>
              <a:t>1969</a:t>
            </a:r>
            <a:r>
              <a:rPr lang="zh-CN" altLang="en-US" dirty="0" smtClean="0"/>
              <a:t>，</a:t>
            </a:r>
            <a:r>
              <a:rPr lang="en-US" altLang="zh-CN" dirty="0" smtClean="0"/>
              <a:t>Interface Message Processor</a:t>
            </a:r>
            <a:r>
              <a:rPr lang="zh-CN" altLang="en-US" dirty="0" smtClean="0"/>
              <a:t>，</a:t>
            </a:r>
            <a:r>
              <a:rPr lang="en-US" altLang="zh-CN" dirty="0" smtClean="0"/>
              <a:t>APANET</a:t>
            </a:r>
            <a:endParaRPr lang="zh-CN" altLang="en-US" dirty="0"/>
          </a:p>
        </p:txBody>
      </p:sp>
      <p:pic>
        <p:nvPicPr>
          <p:cNvPr id="7" name="图片 6"/>
          <p:cNvPicPr>
            <a:picLocks noChangeAspect="1"/>
          </p:cNvPicPr>
          <p:nvPr/>
        </p:nvPicPr>
        <p:blipFill>
          <a:blip r:embed="rId3"/>
          <a:stretch>
            <a:fillRect/>
          </a:stretch>
        </p:blipFill>
        <p:spPr>
          <a:xfrm>
            <a:off x="3244548" y="2865013"/>
            <a:ext cx="2844926" cy="1512168"/>
          </a:xfrm>
          <a:prstGeom prst="rect">
            <a:avLst/>
          </a:prstGeom>
        </p:spPr>
      </p:pic>
      <p:sp>
        <p:nvSpPr>
          <p:cNvPr id="9" name="矩形 8"/>
          <p:cNvSpPr/>
          <p:nvPr/>
        </p:nvSpPr>
        <p:spPr>
          <a:xfrm>
            <a:off x="3217287" y="4481591"/>
            <a:ext cx="2837636" cy="276999"/>
          </a:xfrm>
          <a:prstGeom prst="rect">
            <a:avLst/>
          </a:prstGeom>
        </p:spPr>
        <p:txBody>
          <a:bodyPr wrap="none">
            <a:spAutoFit/>
          </a:bodyPr>
          <a:lstStyle/>
          <a:p>
            <a:r>
              <a:rPr lang="en-US" altLang="zh-CN" dirty="0" smtClean="0"/>
              <a:t>1986</a:t>
            </a:r>
            <a:r>
              <a:rPr lang="zh-CN" altLang="en-US" dirty="0" smtClean="0"/>
              <a:t>，多</a:t>
            </a:r>
            <a:r>
              <a:rPr lang="zh-CN" altLang="en-US" dirty="0"/>
              <a:t>协议</a:t>
            </a:r>
            <a:r>
              <a:rPr lang="zh-CN" altLang="en-US" dirty="0" smtClean="0"/>
              <a:t>路由器</a:t>
            </a:r>
            <a:r>
              <a:rPr lang="en-US" altLang="zh-CN" dirty="0" smtClean="0"/>
              <a:t>AGS</a:t>
            </a:r>
            <a:r>
              <a:rPr lang="zh-CN" altLang="en-US" dirty="0" smtClean="0"/>
              <a:t>，</a:t>
            </a:r>
            <a:r>
              <a:rPr lang="en-US" altLang="zh-CN" dirty="0" smtClean="0"/>
              <a:t>Cisco</a:t>
            </a:r>
            <a:r>
              <a:rPr lang="zh-CN" altLang="en-US" dirty="0" smtClean="0"/>
              <a:t>公司</a:t>
            </a:r>
            <a:endParaRPr lang="zh-CN" altLang="en-US" dirty="0"/>
          </a:p>
        </p:txBody>
      </p:sp>
      <p:sp>
        <p:nvSpPr>
          <p:cNvPr id="10" name="文本框 9"/>
          <p:cNvSpPr txBox="1"/>
          <p:nvPr/>
        </p:nvSpPr>
        <p:spPr>
          <a:xfrm>
            <a:off x="6948264" y="4567766"/>
            <a:ext cx="1922906" cy="646331"/>
          </a:xfrm>
          <a:prstGeom prst="rect">
            <a:avLst/>
          </a:prstGeom>
          <a:noFill/>
        </p:spPr>
        <p:txBody>
          <a:bodyPr wrap="square" rtlCol="0">
            <a:spAutoFit/>
          </a:bodyPr>
          <a:lstStyle/>
          <a:p>
            <a:r>
              <a:rPr lang="en-US" altLang="zh-CN" dirty="0" smtClean="0"/>
              <a:t>2000s</a:t>
            </a:r>
            <a:r>
              <a:rPr lang="zh-CN" altLang="en-US" dirty="0" smtClean="0"/>
              <a:t>，（交换式）路由器</a:t>
            </a:r>
            <a:r>
              <a:rPr lang="en-US" altLang="zh-CN" dirty="0" smtClean="0"/>
              <a:t>/L3</a:t>
            </a:r>
            <a:r>
              <a:rPr lang="zh-CN" altLang="en-US" dirty="0" smtClean="0"/>
              <a:t>交换机，</a:t>
            </a:r>
            <a:r>
              <a:rPr lang="en-US" altLang="zh-CN" dirty="0"/>
              <a:t> </a:t>
            </a:r>
            <a:r>
              <a:rPr lang="zh-CN" altLang="en-US" dirty="0" smtClean="0"/>
              <a:t>将路由功能与交换硬件集成</a:t>
            </a:r>
            <a:endParaRPr lang="zh-CN" altLang="en-US" dirty="0"/>
          </a:p>
        </p:txBody>
      </p:sp>
      <p:pic>
        <p:nvPicPr>
          <p:cNvPr id="11" name="图片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41618" y="2731241"/>
            <a:ext cx="2790415" cy="1779713"/>
          </a:xfrm>
          <a:prstGeom prst="rect">
            <a:avLst/>
          </a:prstGeom>
        </p:spPr>
      </p:pic>
      <p:sp>
        <p:nvSpPr>
          <p:cNvPr id="12" name="矩形 11"/>
          <p:cNvSpPr/>
          <p:nvPr/>
        </p:nvSpPr>
        <p:spPr>
          <a:xfrm>
            <a:off x="131031" y="5085184"/>
            <a:ext cx="2927339" cy="830997"/>
          </a:xfrm>
          <a:prstGeom prst="rect">
            <a:avLst/>
          </a:prstGeom>
        </p:spPr>
        <p:txBody>
          <a:bodyPr wrap="square">
            <a:spAutoFit/>
          </a:bodyPr>
          <a:lstStyle/>
          <a:p>
            <a:r>
              <a:rPr lang="en-US" altLang="zh-CN" b="0" dirty="0" smtClean="0">
                <a:solidFill>
                  <a:srgbClr val="454545"/>
                </a:solidFill>
                <a:latin typeface="Verdana" panose="020B0604030504040204" pitchFamily="34" charset="0"/>
              </a:rPr>
              <a:t>1974, The </a:t>
            </a:r>
            <a:r>
              <a:rPr lang="en-US" altLang="zh-CN" b="0" dirty="0">
                <a:solidFill>
                  <a:srgbClr val="454545"/>
                </a:solidFill>
                <a:latin typeface="Verdana" panose="020B0604030504040204" pitchFamily="34" charset="0"/>
              </a:rPr>
              <a:t>first </a:t>
            </a:r>
            <a:r>
              <a:rPr lang="en-US" altLang="zh-CN" b="0" dirty="0">
                <a:solidFill>
                  <a:srgbClr val="2572CB"/>
                </a:solidFill>
                <a:latin typeface="Verdana" panose="020B0604030504040204" pitchFamily="34" charset="0"/>
                <a:hlinkClick r:id="rId5"/>
              </a:rPr>
              <a:t>routers</a:t>
            </a:r>
            <a:r>
              <a:rPr lang="en-US" altLang="zh-CN" b="0" dirty="0">
                <a:solidFill>
                  <a:srgbClr val="454545"/>
                </a:solidFill>
                <a:latin typeface="Verdana" panose="020B0604030504040204" pitchFamily="34" charset="0"/>
              </a:rPr>
              <a:t> were used at Xerox in 1974. However, these first routers were not considered true IP routers.</a:t>
            </a:r>
            <a:endParaRPr lang="zh-CN" altLang="en-US" dirty="0"/>
          </a:p>
        </p:txBody>
      </p:sp>
      <p:sp>
        <p:nvSpPr>
          <p:cNvPr id="13" name="矩形 12"/>
          <p:cNvSpPr/>
          <p:nvPr/>
        </p:nvSpPr>
        <p:spPr>
          <a:xfrm>
            <a:off x="148836" y="6149072"/>
            <a:ext cx="2766980" cy="646331"/>
          </a:xfrm>
          <a:prstGeom prst="rect">
            <a:avLst/>
          </a:prstGeom>
        </p:spPr>
        <p:txBody>
          <a:bodyPr wrap="square">
            <a:spAutoFit/>
          </a:bodyPr>
          <a:lstStyle/>
          <a:p>
            <a:r>
              <a:rPr lang="en-US" altLang="zh-CN" b="0" dirty="0" smtClean="0">
                <a:solidFill>
                  <a:srgbClr val="454545"/>
                </a:solidFill>
                <a:latin typeface="Verdana" panose="020B0604030504040204" pitchFamily="34" charset="0"/>
              </a:rPr>
              <a:t>1976, </a:t>
            </a:r>
            <a:r>
              <a:rPr lang="en-US" altLang="zh-CN" b="0" dirty="0" smtClean="0">
                <a:solidFill>
                  <a:srgbClr val="2572CB"/>
                </a:solidFill>
                <a:latin typeface="Verdana" panose="020B0604030504040204" pitchFamily="34" charset="0"/>
                <a:hlinkClick r:id="rId6"/>
              </a:rPr>
              <a:t>Ginny </a:t>
            </a:r>
            <a:r>
              <a:rPr lang="en-US" altLang="zh-CN" b="0" dirty="0" err="1">
                <a:solidFill>
                  <a:srgbClr val="2572CB"/>
                </a:solidFill>
                <a:latin typeface="Verdana" panose="020B0604030504040204" pitchFamily="34" charset="0"/>
                <a:hlinkClick r:id="rId6"/>
              </a:rPr>
              <a:t>Strazisar</a:t>
            </a:r>
            <a:r>
              <a:rPr lang="en-US" altLang="zh-CN" b="0" dirty="0">
                <a:solidFill>
                  <a:srgbClr val="454545"/>
                </a:solidFill>
                <a:latin typeface="Verdana" panose="020B0604030504040204" pitchFamily="34" charset="0"/>
              </a:rPr>
              <a:t> developed the first true IP </a:t>
            </a:r>
            <a:r>
              <a:rPr lang="en-US" altLang="zh-CN" b="0" dirty="0">
                <a:solidFill>
                  <a:srgbClr val="2572CB"/>
                </a:solidFill>
                <a:latin typeface="Verdana" panose="020B0604030504040204" pitchFamily="34" charset="0"/>
                <a:hlinkClick r:id="rId5"/>
              </a:rPr>
              <a:t>router</a:t>
            </a:r>
            <a:r>
              <a:rPr lang="en-US" altLang="zh-CN" b="0" dirty="0">
                <a:solidFill>
                  <a:srgbClr val="454545"/>
                </a:solidFill>
                <a:latin typeface="Verdana" panose="020B0604030504040204" pitchFamily="34" charset="0"/>
              </a:rPr>
              <a:t>, originally called a </a:t>
            </a:r>
            <a:r>
              <a:rPr lang="en-US" altLang="zh-CN" b="0" dirty="0" smtClean="0">
                <a:solidFill>
                  <a:srgbClr val="2572CB"/>
                </a:solidFill>
                <a:latin typeface="Verdana" panose="020B0604030504040204" pitchFamily="34" charset="0"/>
                <a:hlinkClick r:id="rId7"/>
              </a:rPr>
              <a:t>gateway</a:t>
            </a:r>
            <a:endParaRPr lang="zh-CN" altLang="en-US" dirty="0"/>
          </a:p>
        </p:txBody>
      </p:sp>
      <p:sp>
        <p:nvSpPr>
          <p:cNvPr id="14" name="下箭头 13"/>
          <p:cNvSpPr/>
          <p:nvPr/>
        </p:nvSpPr>
        <p:spPr>
          <a:xfrm>
            <a:off x="1331640" y="4890931"/>
            <a:ext cx="318371" cy="194253"/>
          </a:xfrm>
          <a:prstGeom prst="down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下箭头 14"/>
          <p:cNvSpPr/>
          <p:nvPr/>
        </p:nvSpPr>
        <p:spPr>
          <a:xfrm>
            <a:off x="1150938" y="5954819"/>
            <a:ext cx="318371" cy="194253"/>
          </a:xfrm>
          <a:prstGeom prst="down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35911974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pPr>
              <a:defRPr/>
            </a:pPr>
            <a:fld id="{C453FA55-8D36-4031-8BD7-CFE3610E48BA}" type="slidenum">
              <a:rPr lang="en-US" altLang="zh-CN" smtClean="0"/>
              <a:pPr>
                <a:defRPr/>
              </a:pPr>
              <a:t>13</a:t>
            </a:fld>
            <a:endParaRPr lang="en-US" altLang="zh-CN"/>
          </a:p>
        </p:txBody>
      </p:sp>
      <p:pic>
        <p:nvPicPr>
          <p:cNvPr id="6" name="图片 5"/>
          <p:cNvPicPr>
            <a:picLocks noChangeAspect="1"/>
          </p:cNvPicPr>
          <p:nvPr/>
        </p:nvPicPr>
        <p:blipFill>
          <a:blip r:embed="rId2"/>
          <a:stretch>
            <a:fillRect/>
          </a:stretch>
        </p:blipFill>
        <p:spPr>
          <a:xfrm>
            <a:off x="62050" y="412428"/>
            <a:ext cx="9081950" cy="4960788"/>
          </a:xfrm>
          <a:prstGeom prst="rect">
            <a:avLst/>
          </a:prstGeom>
        </p:spPr>
      </p:pic>
      <p:sp>
        <p:nvSpPr>
          <p:cNvPr id="7" name="文本框 6"/>
          <p:cNvSpPr txBox="1"/>
          <p:nvPr/>
        </p:nvSpPr>
        <p:spPr>
          <a:xfrm>
            <a:off x="62050" y="5301208"/>
            <a:ext cx="8326374" cy="307777"/>
          </a:xfrm>
          <a:prstGeom prst="rect">
            <a:avLst/>
          </a:prstGeom>
          <a:noFill/>
        </p:spPr>
        <p:txBody>
          <a:bodyPr wrap="square" rtlCol="0">
            <a:spAutoFit/>
          </a:bodyPr>
          <a:lstStyle/>
          <a:p>
            <a:r>
              <a:rPr lang="en-US" altLang="zh-CN" sz="1400" dirty="0">
                <a:solidFill>
                  <a:srgbClr val="FF0000"/>
                </a:solidFill>
              </a:rPr>
              <a:t>Router</a:t>
            </a:r>
            <a:r>
              <a:rPr lang="zh-CN" altLang="en-US" sz="1400" dirty="0">
                <a:solidFill>
                  <a:srgbClr val="FF0000"/>
                </a:solidFill>
              </a:rPr>
              <a:t>：路由器</a:t>
            </a:r>
            <a:r>
              <a:rPr lang="en-US" altLang="zh-CN" sz="1400" dirty="0">
                <a:solidFill>
                  <a:srgbClr val="FF0000"/>
                </a:solidFill>
              </a:rPr>
              <a:t>     OSPF/BGP</a:t>
            </a:r>
            <a:r>
              <a:rPr lang="zh-CN" altLang="en-US" sz="1400" dirty="0">
                <a:solidFill>
                  <a:srgbClr val="FF0000"/>
                </a:solidFill>
              </a:rPr>
              <a:t>：路由协议   </a:t>
            </a:r>
            <a:r>
              <a:rPr lang="en-US" altLang="zh-CN" sz="1400" dirty="0">
                <a:solidFill>
                  <a:srgbClr val="FF0000"/>
                </a:solidFill>
              </a:rPr>
              <a:t>RIB</a:t>
            </a:r>
            <a:r>
              <a:rPr lang="zh-CN" altLang="en-US" sz="1400" dirty="0">
                <a:solidFill>
                  <a:srgbClr val="FF0000"/>
                </a:solidFill>
              </a:rPr>
              <a:t>：路由信息表，或者叫路由表</a:t>
            </a:r>
          </a:p>
        </p:txBody>
      </p:sp>
      <p:sp>
        <p:nvSpPr>
          <p:cNvPr id="8" name="矩形 7"/>
          <p:cNvSpPr/>
          <p:nvPr/>
        </p:nvSpPr>
        <p:spPr>
          <a:xfrm>
            <a:off x="0" y="5530006"/>
            <a:ext cx="9252520" cy="923330"/>
          </a:xfrm>
          <a:prstGeom prst="rect">
            <a:avLst/>
          </a:prstGeom>
        </p:spPr>
        <p:txBody>
          <a:bodyPr wrap="square">
            <a:spAutoFit/>
          </a:bodyPr>
          <a:lstStyle/>
          <a:p>
            <a:r>
              <a:rPr lang="en-US" altLang="zh-CN" sz="1800" b="0" dirty="0">
                <a:solidFill>
                  <a:srgbClr val="111111"/>
                </a:solidFill>
                <a:latin typeface="Times New Roman" panose="02020603050405020304" pitchFamily="18" charset="0"/>
                <a:cs typeface="Times New Roman" panose="02020603050405020304" pitchFamily="18" charset="0"/>
              </a:rPr>
              <a:t>Interactions of routing processes in the example network. Each routing process is depicted by the RIB that stores its routes. Dashed lines indicate the import, export, and redistribution of routes. Interfaces are marked with identifiers and the solid lines between interfaces are the physical links.</a:t>
            </a:r>
            <a:endParaRPr lang="en-US" altLang="zh-CN" sz="1800" b="0" i="0" dirty="0">
              <a:solidFill>
                <a:srgbClr val="111111"/>
              </a:solidFill>
              <a:effectLst/>
              <a:latin typeface="Times New Roman" panose="02020603050405020304" pitchFamily="18" charset="0"/>
              <a:cs typeface="Times New Roman" panose="02020603050405020304" pitchFamily="18" charset="0"/>
            </a:endParaRPr>
          </a:p>
        </p:txBody>
      </p:sp>
      <p:sp>
        <p:nvSpPr>
          <p:cNvPr id="9" name="文本框 8"/>
          <p:cNvSpPr txBox="1"/>
          <p:nvPr/>
        </p:nvSpPr>
        <p:spPr>
          <a:xfrm>
            <a:off x="2627784" y="0"/>
            <a:ext cx="4680520" cy="461665"/>
          </a:xfrm>
          <a:prstGeom prst="rect">
            <a:avLst/>
          </a:prstGeom>
          <a:noFill/>
        </p:spPr>
        <p:txBody>
          <a:bodyPr wrap="square" rtlCol="0">
            <a:spAutoFit/>
          </a:bodyPr>
          <a:lstStyle/>
          <a:p>
            <a:pPr algn="ctr"/>
            <a:r>
              <a:rPr lang="zh-CN" altLang="en-US" sz="2400" dirty="0"/>
              <a:t>路由过程（</a:t>
            </a:r>
            <a:r>
              <a:rPr lang="en-US" altLang="zh-CN" sz="2400" dirty="0"/>
              <a:t>Routing Process</a:t>
            </a:r>
            <a:r>
              <a:rPr lang="zh-CN" altLang="en-US" sz="2400" dirty="0"/>
              <a:t>）</a:t>
            </a:r>
          </a:p>
        </p:txBody>
      </p:sp>
    </p:spTree>
    <p:extLst>
      <p:ext uri="{BB962C8B-B14F-4D97-AF65-F5344CB8AC3E}">
        <p14:creationId xmlns:p14="http://schemas.microsoft.com/office/powerpoint/2010/main" val="337774675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0"/>
            <a:ext cx="9144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p:cNvPicPr>
            <a:picLocks noChangeAspect="1"/>
          </p:cNvPicPr>
          <p:nvPr/>
        </p:nvPicPr>
        <p:blipFill>
          <a:blip r:embed="rId2"/>
          <a:stretch>
            <a:fillRect/>
          </a:stretch>
        </p:blipFill>
        <p:spPr>
          <a:xfrm>
            <a:off x="179512" y="1700808"/>
            <a:ext cx="4810125" cy="3981450"/>
          </a:xfrm>
          <a:prstGeom prst="rect">
            <a:avLst/>
          </a:prstGeom>
        </p:spPr>
      </p:pic>
      <p:pic>
        <p:nvPicPr>
          <p:cNvPr id="6" name="图片 5"/>
          <p:cNvPicPr>
            <a:picLocks noChangeAspect="1"/>
          </p:cNvPicPr>
          <p:nvPr/>
        </p:nvPicPr>
        <p:blipFill>
          <a:blip r:embed="rId3"/>
          <a:stretch>
            <a:fillRect/>
          </a:stretch>
        </p:blipFill>
        <p:spPr>
          <a:xfrm>
            <a:off x="5112399" y="2947256"/>
            <a:ext cx="3908838" cy="2376264"/>
          </a:xfrm>
          <a:prstGeom prst="rect">
            <a:avLst/>
          </a:prstGeom>
        </p:spPr>
      </p:pic>
      <p:sp>
        <p:nvSpPr>
          <p:cNvPr id="7" name="文本框 6"/>
          <p:cNvSpPr txBox="1"/>
          <p:nvPr/>
        </p:nvSpPr>
        <p:spPr>
          <a:xfrm>
            <a:off x="1619672" y="5713511"/>
            <a:ext cx="2304256" cy="307777"/>
          </a:xfrm>
          <a:prstGeom prst="rect">
            <a:avLst/>
          </a:prstGeom>
          <a:noFill/>
        </p:spPr>
        <p:txBody>
          <a:bodyPr wrap="square" rtlCol="0">
            <a:spAutoFit/>
          </a:bodyPr>
          <a:lstStyle/>
          <a:p>
            <a:r>
              <a:rPr lang="zh-CN" altLang="en-US" sz="1400" dirty="0"/>
              <a:t>交换结构（例如</a:t>
            </a:r>
            <a:r>
              <a:rPr lang="en-US" altLang="zh-CN" sz="1400" dirty="0" err="1"/>
              <a:t>Corssbar</a:t>
            </a:r>
            <a:r>
              <a:rPr lang="zh-CN" altLang="en-US" sz="1400" dirty="0"/>
              <a:t>）</a:t>
            </a:r>
          </a:p>
        </p:txBody>
      </p:sp>
      <p:sp>
        <p:nvSpPr>
          <p:cNvPr id="8" name="文本框 7"/>
          <p:cNvSpPr txBox="1"/>
          <p:nvPr/>
        </p:nvSpPr>
        <p:spPr>
          <a:xfrm>
            <a:off x="611560" y="704890"/>
            <a:ext cx="4950770" cy="707886"/>
          </a:xfrm>
          <a:prstGeom prst="rect">
            <a:avLst/>
          </a:prstGeom>
          <a:noFill/>
        </p:spPr>
        <p:txBody>
          <a:bodyPr wrap="square" rtlCol="0">
            <a:spAutoFit/>
          </a:bodyPr>
          <a:lstStyle/>
          <a:p>
            <a:r>
              <a:rPr lang="zh-CN" altLang="en-US" sz="4000" dirty="0"/>
              <a:t>交换机</a:t>
            </a:r>
            <a:r>
              <a:rPr lang="en-US" altLang="zh-CN" sz="4000" dirty="0"/>
              <a:t>/</a:t>
            </a:r>
            <a:r>
              <a:rPr lang="zh-CN" altLang="en-US" sz="4000" dirty="0"/>
              <a:t>路由器架构</a:t>
            </a:r>
          </a:p>
        </p:txBody>
      </p:sp>
    </p:spTree>
    <p:extLst>
      <p:ext uri="{BB962C8B-B14F-4D97-AF65-F5344CB8AC3E}">
        <p14:creationId xmlns:p14="http://schemas.microsoft.com/office/powerpoint/2010/main" val="289179805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b="1" dirty="0"/>
              <a:t>计算机</a:t>
            </a:r>
            <a:r>
              <a:rPr lang="zh-CN" altLang="en-US" b="1" u="sng" dirty="0">
                <a:solidFill>
                  <a:srgbClr val="FF0000"/>
                </a:solidFill>
              </a:rPr>
              <a:t>网络之组成</a:t>
            </a:r>
            <a:endParaRPr lang="zh-CN" altLang="en-US" u="sng" dirty="0">
              <a:solidFill>
                <a:srgbClr val="FF0000"/>
              </a:solidFill>
            </a:endParaRPr>
          </a:p>
        </p:txBody>
      </p:sp>
      <p:sp>
        <p:nvSpPr>
          <p:cNvPr id="3" name="内容占位符 2"/>
          <p:cNvSpPr>
            <a:spLocks noGrp="1"/>
          </p:cNvSpPr>
          <p:nvPr>
            <p:ph idx="1"/>
          </p:nvPr>
        </p:nvSpPr>
        <p:spPr/>
        <p:txBody>
          <a:bodyPr/>
          <a:lstStyle/>
          <a:p>
            <a:r>
              <a:rPr lang="zh-CN" altLang="en-US" b="1" dirty="0"/>
              <a:t>硬件</a:t>
            </a:r>
            <a:endParaRPr lang="en-US" altLang="zh-CN" b="1" dirty="0"/>
          </a:p>
          <a:p>
            <a:pPr lvl="1"/>
            <a:r>
              <a:rPr lang="zh-CN" altLang="en-US" b="1" dirty="0"/>
              <a:t>计算机</a:t>
            </a:r>
            <a:endParaRPr lang="en-US" altLang="zh-CN" b="1" dirty="0"/>
          </a:p>
          <a:p>
            <a:pPr lvl="1"/>
            <a:r>
              <a:rPr lang="zh-CN" altLang="en-US" b="1" u="sng" dirty="0">
                <a:solidFill>
                  <a:srgbClr val="FF0000"/>
                </a:solidFill>
              </a:rPr>
              <a:t>网络设备</a:t>
            </a:r>
            <a:endParaRPr lang="en-US" altLang="zh-CN" b="1" u="sng" dirty="0">
              <a:solidFill>
                <a:srgbClr val="FF0000"/>
              </a:solidFill>
            </a:endParaRPr>
          </a:p>
          <a:p>
            <a:pPr lvl="1"/>
            <a:r>
              <a:rPr lang="zh-CN" altLang="en-US" b="1" u="sng" dirty="0">
                <a:solidFill>
                  <a:srgbClr val="FF0000"/>
                </a:solidFill>
              </a:rPr>
              <a:t>链路</a:t>
            </a:r>
            <a:endParaRPr lang="en-US" altLang="zh-CN" b="1" u="sng" dirty="0">
              <a:solidFill>
                <a:srgbClr val="FF0000"/>
              </a:solidFill>
            </a:endParaRPr>
          </a:p>
          <a:p>
            <a:r>
              <a:rPr lang="zh-CN" altLang="en-US" b="1" dirty="0"/>
              <a:t>软件</a:t>
            </a:r>
            <a:endParaRPr lang="en-US" altLang="zh-CN" b="1" dirty="0"/>
          </a:p>
          <a:p>
            <a:pPr lvl="1"/>
            <a:r>
              <a:rPr lang="zh-CN" altLang="en-US" b="1" dirty="0"/>
              <a:t>操作系统</a:t>
            </a:r>
            <a:endParaRPr lang="en-US" altLang="zh-CN" b="1" dirty="0"/>
          </a:p>
          <a:p>
            <a:pPr lvl="1"/>
            <a:r>
              <a:rPr lang="zh-CN" altLang="en-US" b="1" u="sng" dirty="0">
                <a:solidFill>
                  <a:srgbClr val="FF0000"/>
                </a:solidFill>
              </a:rPr>
              <a:t>协议软件</a:t>
            </a:r>
          </a:p>
        </p:txBody>
      </p:sp>
      <p:sp>
        <p:nvSpPr>
          <p:cNvPr id="4" name="灯片编号占位符 3"/>
          <p:cNvSpPr>
            <a:spLocks noGrp="1"/>
          </p:cNvSpPr>
          <p:nvPr>
            <p:ph type="sldNum" sz="quarter" idx="12"/>
          </p:nvPr>
        </p:nvSpPr>
        <p:spPr/>
        <p:txBody>
          <a:bodyPr/>
          <a:lstStyle/>
          <a:p>
            <a:pPr>
              <a:defRPr/>
            </a:pPr>
            <a:fld id="{C453FA55-8D36-4031-8BD7-CFE3610E48BA}" type="slidenum">
              <a:rPr lang="en-US" altLang="zh-CN" smtClean="0"/>
              <a:pPr>
                <a:defRPr/>
              </a:pPr>
              <a:t>15</a:t>
            </a:fld>
            <a:endParaRPr lang="en-US" altLang="zh-CN"/>
          </a:p>
        </p:txBody>
      </p:sp>
    </p:spTree>
    <p:extLst>
      <p:ext uri="{BB962C8B-B14F-4D97-AF65-F5344CB8AC3E}">
        <p14:creationId xmlns:p14="http://schemas.microsoft.com/office/powerpoint/2010/main" val="148064103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b="1" dirty="0"/>
              <a:t>计算机网络组成之</a:t>
            </a:r>
            <a:r>
              <a:rPr lang="zh-CN" altLang="en-US" b="1" u="sng" dirty="0">
                <a:solidFill>
                  <a:srgbClr val="FF0000"/>
                </a:solidFill>
              </a:rPr>
              <a:t>硬件</a:t>
            </a:r>
            <a:r>
              <a:rPr lang="zh-CN" altLang="en-US" b="1" dirty="0"/>
              <a:t>（</a:t>
            </a:r>
            <a:r>
              <a:rPr lang="en-US" altLang="zh-CN" b="1" dirty="0"/>
              <a:t>1</a:t>
            </a:r>
            <a:r>
              <a:rPr lang="zh-CN" altLang="en-US" b="1" dirty="0"/>
              <a:t>）</a:t>
            </a:r>
          </a:p>
        </p:txBody>
      </p:sp>
      <p:sp>
        <p:nvSpPr>
          <p:cNvPr id="3" name="内容占位符 2"/>
          <p:cNvSpPr>
            <a:spLocks noGrp="1"/>
          </p:cNvSpPr>
          <p:nvPr>
            <p:ph idx="1"/>
          </p:nvPr>
        </p:nvSpPr>
        <p:spPr/>
        <p:txBody>
          <a:bodyPr>
            <a:normAutofit fontScale="70000" lnSpcReduction="20000"/>
          </a:bodyPr>
          <a:lstStyle/>
          <a:p>
            <a:r>
              <a:rPr lang="zh-CN" altLang="en-US" b="1" dirty="0"/>
              <a:t>计算机</a:t>
            </a:r>
            <a:endParaRPr lang="en-US" altLang="zh-CN" b="1" dirty="0"/>
          </a:p>
          <a:p>
            <a:pPr lvl="1"/>
            <a:r>
              <a:rPr lang="zh-CN" altLang="en-US" b="1" dirty="0"/>
              <a:t>用户终端</a:t>
            </a:r>
            <a:endParaRPr lang="en-US" altLang="zh-CN" b="1" dirty="0"/>
          </a:p>
          <a:p>
            <a:pPr marL="514350" lvl="1" indent="0">
              <a:buNone/>
            </a:pPr>
            <a:endParaRPr lang="en-US" altLang="zh-CN" b="1" dirty="0"/>
          </a:p>
          <a:p>
            <a:pPr marL="514350" lvl="1" indent="0">
              <a:buNone/>
            </a:pPr>
            <a:endParaRPr lang="en-US" altLang="zh-CN" b="1" dirty="0"/>
          </a:p>
          <a:p>
            <a:pPr lvl="1"/>
            <a:r>
              <a:rPr lang="zh-CN" altLang="en-US" b="1" dirty="0"/>
              <a:t>服务器</a:t>
            </a:r>
            <a:endParaRPr lang="en-US" altLang="zh-CN" b="1" dirty="0"/>
          </a:p>
          <a:p>
            <a:pPr marL="514350" lvl="1" indent="0">
              <a:buNone/>
            </a:pPr>
            <a:endParaRPr lang="en-US" altLang="zh-CN" b="1" dirty="0"/>
          </a:p>
          <a:p>
            <a:pPr marL="514350" lvl="1" indent="0">
              <a:buNone/>
            </a:pPr>
            <a:endParaRPr lang="en-US" altLang="zh-CN" b="1" dirty="0"/>
          </a:p>
          <a:p>
            <a:r>
              <a:rPr lang="zh-CN" altLang="en-US" b="1" dirty="0"/>
              <a:t>网络设备</a:t>
            </a:r>
            <a:endParaRPr lang="en-US" altLang="zh-CN" b="1" dirty="0"/>
          </a:p>
          <a:p>
            <a:pPr lvl="1"/>
            <a:r>
              <a:rPr lang="zh-CN" altLang="en-US" b="1" dirty="0"/>
              <a:t>交换机</a:t>
            </a:r>
            <a:endParaRPr lang="en-US" altLang="zh-CN" b="1" dirty="0"/>
          </a:p>
          <a:p>
            <a:pPr marL="457200" lvl="1" indent="0">
              <a:buNone/>
            </a:pPr>
            <a:endParaRPr lang="en-US" altLang="zh-CN" b="1" dirty="0"/>
          </a:p>
          <a:p>
            <a:pPr marL="457200" lvl="1" indent="0">
              <a:buNone/>
            </a:pPr>
            <a:endParaRPr lang="en-US" altLang="zh-CN" b="1" dirty="0"/>
          </a:p>
          <a:p>
            <a:pPr marL="457200" lvl="1" indent="0">
              <a:buNone/>
            </a:pPr>
            <a:endParaRPr lang="en-US" altLang="zh-CN" b="1" dirty="0"/>
          </a:p>
          <a:p>
            <a:pPr lvl="1"/>
            <a:r>
              <a:rPr lang="zh-CN" altLang="en-US" b="1" dirty="0"/>
              <a:t>路由器</a:t>
            </a:r>
            <a:endParaRPr lang="en-US" altLang="zh-CN" b="1" dirty="0"/>
          </a:p>
          <a:p>
            <a:pPr lvl="1"/>
            <a:endParaRPr lang="en-US" altLang="zh-CN" b="1" dirty="0"/>
          </a:p>
          <a:p>
            <a:pPr lvl="1"/>
            <a:endParaRPr lang="zh-CN" altLang="en-US" b="1" dirty="0"/>
          </a:p>
        </p:txBody>
      </p:sp>
      <p:sp>
        <p:nvSpPr>
          <p:cNvPr id="4" name="灯片编号占位符 3"/>
          <p:cNvSpPr>
            <a:spLocks noGrp="1"/>
          </p:cNvSpPr>
          <p:nvPr>
            <p:ph type="sldNum" sz="quarter" idx="12"/>
          </p:nvPr>
        </p:nvSpPr>
        <p:spPr/>
        <p:txBody>
          <a:bodyPr/>
          <a:lstStyle/>
          <a:p>
            <a:pPr>
              <a:defRPr/>
            </a:pPr>
            <a:fld id="{C453FA55-8D36-4031-8BD7-CFE3610E48BA}" type="slidenum">
              <a:rPr lang="en-US" altLang="zh-CN" smtClean="0"/>
              <a:pPr>
                <a:defRPr/>
              </a:pPr>
              <a:t>16</a:t>
            </a:fld>
            <a:endParaRPr lang="en-US" altLang="zh-CN"/>
          </a:p>
        </p:txBody>
      </p:sp>
      <p:sp>
        <p:nvSpPr>
          <p:cNvPr id="5" name="文本框 4"/>
          <p:cNvSpPr txBox="1"/>
          <p:nvPr/>
        </p:nvSpPr>
        <p:spPr>
          <a:xfrm>
            <a:off x="251520" y="6597352"/>
            <a:ext cx="4536504" cy="276999"/>
          </a:xfrm>
          <a:prstGeom prst="rect">
            <a:avLst/>
          </a:prstGeom>
          <a:noFill/>
        </p:spPr>
        <p:txBody>
          <a:bodyPr wrap="square" rtlCol="0">
            <a:spAutoFit/>
          </a:bodyPr>
          <a:lstStyle/>
          <a:p>
            <a:r>
              <a:rPr lang="zh-CN" altLang="en-US" dirty="0"/>
              <a:t>注：交换机的概念非常广泛，路由器也可以看作是一种交换机</a:t>
            </a:r>
          </a:p>
        </p:txBody>
      </p:sp>
      <p:sp>
        <p:nvSpPr>
          <p:cNvPr id="6" name="右大括号 5"/>
          <p:cNvSpPr/>
          <p:nvPr/>
        </p:nvSpPr>
        <p:spPr>
          <a:xfrm>
            <a:off x="7668344" y="2492896"/>
            <a:ext cx="576064" cy="3750742"/>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7" name="文本框 6"/>
          <p:cNvSpPr txBox="1"/>
          <p:nvPr/>
        </p:nvSpPr>
        <p:spPr>
          <a:xfrm>
            <a:off x="8163845" y="4078813"/>
            <a:ext cx="872651" cy="646331"/>
          </a:xfrm>
          <a:prstGeom prst="rect">
            <a:avLst/>
          </a:prstGeom>
          <a:noFill/>
        </p:spPr>
        <p:txBody>
          <a:bodyPr wrap="square" rtlCol="0">
            <a:spAutoFit/>
          </a:bodyPr>
          <a:lstStyle/>
          <a:p>
            <a:r>
              <a:rPr lang="zh-CN" altLang="en-US" sz="1800" dirty="0"/>
              <a:t>节点</a:t>
            </a:r>
            <a:endParaRPr lang="en-US" altLang="zh-CN" sz="1800" dirty="0"/>
          </a:p>
          <a:p>
            <a:r>
              <a:rPr lang="en-US" altLang="zh-CN" sz="1800" dirty="0"/>
              <a:t>Node</a:t>
            </a:r>
            <a:endParaRPr lang="zh-CN" altLang="en-US" sz="1800" dirty="0"/>
          </a:p>
        </p:txBody>
      </p:sp>
      <p:pic>
        <p:nvPicPr>
          <p:cNvPr id="9" name="图片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15816" y="3126433"/>
            <a:ext cx="792088" cy="792088"/>
          </a:xfrm>
          <a:prstGeom prst="rect">
            <a:avLst/>
          </a:prstGeom>
        </p:spPr>
      </p:pic>
      <p:pic>
        <p:nvPicPr>
          <p:cNvPr id="11" name="图片 10"/>
          <p:cNvPicPr>
            <a:picLocks noChangeAspect="1"/>
          </p:cNvPicPr>
          <p:nvPr/>
        </p:nvPicPr>
        <p:blipFill>
          <a:blip r:embed="rId3"/>
          <a:stretch>
            <a:fillRect/>
          </a:stretch>
        </p:blipFill>
        <p:spPr>
          <a:xfrm>
            <a:off x="3707904" y="3250789"/>
            <a:ext cx="994746" cy="623317"/>
          </a:xfrm>
          <a:prstGeom prst="rect">
            <a:avLst/>
          </a:prstGeom>
        </p:spPr>
      </p:pic>
      <p:sp>
        <p:nvSpPr>
          <p:cNvPr id="12" name="文本框 11"/>
          <p:cNvSpPr txBox="1"/>
          <p:nvPr/>
        </p:nvSpPr>
        <p:spPr>
          <a:xfrm>
            <a:off x="2987824" y="3861048"/>
            <a:ext cx="504056" cy="276999"/>
          </a:xfrm>
          <a:prstGeom prst="rect">
            <a:avLst/>
          </a:prstGeom>
          <a:noFill/>
        </p:spPr>
        <p:txBody>
          <a:bodyPr wrap="square" rtlCol="0">
            <a:spAutoFit/>
          </a:bodyPr>
          <a:lstStyle/>
          <a:p>
            <a:r>
              <a:rPr lang="zh-CN" altLang="en-US" dirty="0"/>
              <a:t>塔式</a:t>
            </a:r>
          </a:p>
        </p:txBody>
      </p:sp>
      <p:sp>
        <p:nvSpPr>
          <p:cNvPr id="13" name="文本框 12"/>
          <p:cNvSpPr txBox="1"/>
          <p:nvPr/>
        </p:nvSpPr>
        <p:spPr>
          <a:xfrm>
            <a:off x="3851920" y="3861048"/>
            <a:ext cx="648072" cy="276999"/>
          </a:xfrm>
          <a:prstGeom prst="rect">
            <a:avLst/>
          </a:prstGeom>
          <a:noFill/>
        </p:spPr>
        <p:txBody>
          <a:bodyPr wrap="square" rtlCol="0">
            <a:spAutoFit/>
          </a:bodyPr>
          <a:lstStyle/>
          <a:p>
            <a:r>
              <a:rPr lang="zh-CN" altLang="en-US" dirty="0"/>
              <a:t>机架式</a:t>
            </a:r>
          </a:p>
        </p:txBody>
      </p:sp>
      <p:pic>
        <p:nvPicPr>
          <p:cNvPr id="14" name="图片 13"/>
          <p:cNvPicPr>
            <a:picLocks noChangeAspect="1"/>
          </p:cNvPicPr>
          <p:nvPr/>
        </p:nvPicPr>
        <p:blipFill>
          <a:blip r:embed="rId4" cstate="print"/>
          <a:stretch>
            <a:fillRect/>
          </a:stretch>
        </p:blipFill>
        <p:spPr>
          <a:xfrm>
            <a:off x="4813947" y="3105066"/>
            <a:ext cx="1059028" cy="813456"/>
          </a:xfrm>
          <a:prstGeom prst="rect">
            <a:avLst/>
          </a:prstGeom>
        </p:spPr>
      </p:pic>
      <p:sp>
        <p:nvSpPr>
          <p:cNvPr id="15" name="文本框 14"/>
          <p:cNvSpPr txBox="1"/>
          <p:nvPr/>
        </p:nvSpPr>
        <p:spPr>
          <a:xfrm>
            <a:off x="4932040" y="3872081"/>
            <a:ext cx="648072" cy="276999"/>
          </a:xfrm>
          <a:prstGeom prst="rect">
            <a:avLst/>
          </a:prstGeom>
          <a:noFill/>
        </p:spPr>
        <p:txBody>
          <a:bodyPr wrap="square" rtlCol="0">
            <a:spAutoFit/>
          </a:bodyPr>
          <a:lstStyle/>
          <a:p>
            <a:r>
              <a:rPr lang="zh-CN" altLang="en-US" dirty="0"/>
              <a:t>刀片式</a:t>
            </a:r>
          </a:p>
        </p:txBody>
      </p:sp>
      <p:pic>
        <p:nvPicPr>
          <p:cNvPr id="16" name="图片 15"/>
          <p:cNvPicPr>
            <a:picLocks noChangeAspect="1"/>
          </p:cNvPicPr>
          <p:nvPr/>
        </p:nvPicPr>
        <p:blipFill>
          <a:blip r:embed="rId5" cstate="print"/>
          <a:stretch>
            <a:fillRect/>
          </a:stretch>
        </p:blipFill>
        <p:spPr>
          <a:xfrm>
            <a:off x="6092723" y="3068960"/>
            <a:ext cx="1359597" cy="930752"/>
          </a:xfrm>
          <a:prstGeom prst="rect">
            <a:avLst/>
          </a:prstGeom>
        </p:spPr>
      </p:pic>
      <p:sp>
        <p:nvSpPr>
          <p:cNvPr id="17" name="文本框 16"/>
          <p:cNvSpPr txBox="1"/>
          <p:nvPr/>
        </p:nvSpPr>
        <p:spPr>
          <a:xfrm>
            <a:off x="6372200" y="4005064"/>
            <a:ext cx="1080120" cy="276999"/>
          </a:xfrm>
          <a:prstGeom prst="rect">
            <a:avLst/>
          </a:prstGeom>
          <a:noFill/>
        </p:spPr>
        <p:txBody>
          <a:bodyPr wrap="square" rtlCol="0">
            <a:spAutoFit/>
          </a:bodyPr>
          <a:lstStyle/>
          <a:p>
            <a:r>
              <a:rPr lang="zh-CN" altLang="en-US" dirty="0"/>
              <a:t>服务器集群</a:t>
            </a:r>
          </a:p>
        </p:txBody>
      </p:sp>
      <p:pic>
        <p:nvPicPr>
          <p:cNvPr id="18" name="图片 17"/>
          <p:cNvPicPr>
            <a:picLocks noChangeAspect="1"/>
          </p:cNvPicPr>
          <p:nvPr/>
        </p:nvPicPr>
        <p:blipFill>
          <a:blip r:embed="rId6" cstate="print"/>
          <a:stretch>
            <a:fillRect/>
          </a:stretch>
        </p:blipFill>
        <p:spPr>
          <a:xfrm>
            <a:off x="3121191" y="4608721"/>
            <a:ext cx="839322" cy="387336"/>
          </a:xfrm>
          <a:prstGeom prst="rect">
            <a:avLst/>
          </a:prstGeom>
        </p:spPr>
      </p:pic>
      <p:sp>
        <p:nvSpPr>
          <p:cNvPr id="19" name="文本框 18"/>
          <p:cNvSpPr txBox="1"/>
          <p:nvPr/>
        </p:nvSpPr>
        <p:spPr>
          <a:xfrm>
            <a:off x="2987824" y="5027241"/>
            <a:ext cx="1008112" cy="276999"/>
          </a:xfrm>
          <a:prstGeom prst="rect">
            <a:avLst/>
          </a:prstGeom>
          <a:noFill/>
        </p:spPr>
        <p:txBody>
          <a:bodyPr wrap="square" rtlCol="0">
            <a:spAutoFit/>
          </a:bodyPr>
          <a:lstStyle/>
          <a:p>
            <a:r>
              <a:rPr lang="zh-CN" altLang="en-US" dirty="0"/>
              <a:t>接入交换机</a:t>
            </a:r>
          </a:p>
        </p:txBody>
      </p:sp>
      <p:pic>
        <p:nvPicPr>
          <p:cNvPr id="20" name="图片 1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201005" y="4450274"/>
            <a:ext cx="554186" cy="619988"/>
          </a:xfrm>
          <a:prstGeom prst="rect">
            <a:avLst/>
          </a:prstGeom>
        </p:spPr>
      </p:pic>
      <p:sp>
        <p:nvSpPr>
          <p:cNvPr id="21" name="文本框 20"/>
          <p:cNvSpPr txBox="1"/>
          <p:nvPr/>
        </p:nvSpPr>
        <p:spPr>
          <a:xfrm>
            <a:off x="3707904" y="5035339"/>
            <a:ext cx="1507032" cy="430887"/>
          </a:xfrm>
          <a:prstGeom prst="rect">
            <a:avLst/>
          </a:prstGeom>
          <a:noFill/>
        </p:spPr>
        <p:txBody>
          <a:bodyPr wrap="square" rtlCol="0">
            <a:spAutoFit/>
          </a:bodyPr>
          <a:lstStyle/>
          <a:p>
            <a:pPr algn="ctr"/>
            <a:r>
              <a:rPr lang="zh-CN" altLang="en-US" dirty="0"/>
              <a:t>汇聚交换机</a:t>
            </a:r>
            <a:r>
              <a:rPr lang="en-US" altLang="zh-CN" dirty="0"/>
              <a:t/>
            </a:r>
            <a:br>
              <a:rPr lang="en-US" altLang="zh-CN" dirty="0"/>
            </a:br>
            <a:r>
              <a:rPr lang="zh-CN" altLang="en-US" sz="1000" dirty="0"/>
              <a:t>博达  </a:t>
            </a:r>
            <a:r>
              <a:rPr lang="en-US" altLang="zh-CN" sz="1000" dirty="0" err="1"/>
              <a:t>bdcom</a:t>
            </a:r>
            <a:r>
              <a:rPr lang="en-US" altLang="zh-CN" sz="1000" dirty="0"/>
              <a:t> s6800</a:t>
            </a:r>
            <a:endParaRPr lang="zh-CN" altLang="en-US" sz="1000" dirty="0"/>
          </a:p>
        </p:txBody>
      </p:sp>
      <p:pic>
        <p:nvPicPr>
          <p:cNvPr id="22" name="图片 2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076056" y="4293096"/>
            <a:ext cx="848032" cy="844233"/>
          </a:xfrm>
          <a:prstGeom prst="rect">
            <a:avLst/>
          </a:prstGeom>
        </p:spPr>
      </p:pic>
      <p:sp>
        <p:nvSpPr>
          <p:cNvPr id="23" name="文本框 22"/>
          <p:cNvSpPr txBox="1"/>
          <p:nvPr/>
        </p:nvSpPr>
        <p:spPr>
          <a:xfrm>
            <a:off x="5067264" y="5065928"/>
            <a:ext cx="1008112" cy="430887"/>
          </a:xfrm>
          <a:prstGeom prst="rect">
            <a:avLst/>
          </a:prstGeom>
          <a:noFill/>
        </p:spPr>
        <p:txBody>
          <a:bodyPr wrap="square" rtlCol="0">
            <a:spAutoFit/>
          </a:bodyPr>
          <a:lstStyle/>
          <a:p>
            <a:r>
              <a:rPr lang="zh-CN" altLang="en-US" dirty="0"/>
              <a:t>核心交换机</a:t>
            </a:r>
            <a:endParaRPr lang="en-US" altLang="zh-CN" dirty="0"/>
          </a:p>
          <a:p>
            <a:r>
              <a:rPr lang="en-US" altLang="zh-CN" sz="1000" dirty="0"/>
              <a:t>H3C S12508</a:t>
            </a:r>
            <a:endParaRPr lang="zh-CN" altLang="en-US" sz="1000" dirty="0"/>
          </a:p>
        </p:txBody>
      </p:sp>
      <p:pic>
        <p:nvPicPr>
          <p:cNvPr id="24" name="图片 2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150840" y="5661248"/>
            <a:ext cx="611070" cy="611070"/>
          </a:xfrm>
          <a:prstGeom prst="rect">
            <a:avLst/>
          </a:prstGeom>
        </p:spPr>
      </p:pic>
      <p:sp>
        <p:nvSpPr>
          <p:cNvPr id="25" name="文本框 24"/>
          <p:cNvSpPr txBox="1"/>
          <p:nvPr/>
        </p:nvSpPr>
        <p:spPr>
          <a:xfrm>
            <a:off x="2987824" y="6197039"/>
            <a:ext cx="1008112" cy="430887"/>
          </a:xfrm>
          <a:prstGeom prst="rect">
            <a:avLst/>
          </a:prstGeom>
          <a:noFill/>
        </p:spPr>
        <p:txBody>
          <a:bodyPr wrap="square" rtlCol="0">
            <a:spAutoFit/>
          </a:bodyPr>
          <a:lstStyle/>
          <a:p>
            <a:r>
              <a:rPr lang="zh-CN" altLang="en-US" dirty="0"/>
              <a:t>无线路由器</a:t>
            </a:r>
            <a:endParaRPr lang="en-US" altLang="zh-CN" dirty="0"/>
          </a:p>
          <a:p>
            <a:pPr algn="ctr"/>
            <a:r>
              <a:rPr lang="en-US" altLang="zh-CN" sz="1000" dirty="0"/>
              <a:t>TP-Link</a:t>
            </a:r>
            <a:endParaRPr lang="zh-CN" altLang="en-US" sz="1000" dirty="0"/>
          </a:p>
        </p:txBody>
      </p:sp>
      <p:pic>
        <p:nvPicPr>
          <p:cNvPr id="26" name="图片 2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992725" y="5547762"/>
            <a:ext cx="1136862" cy="725085"/>
          </a:xfrm>
          <a:prstGeom prst="rect">
            <a:avLst/>
          </a:prstGeom>
        </p:spPr>
      </p:pic>
      <p:sp>
        <p:nvSpPr>
          <p:cNvPr id="27" name="文本框 26"/>
          <p:cNvSpPr txBox="1"/>
          <p:nvPr/>
        </p:nvSpPr>
        <p:spPr>
          <a:xfrm>
            <a:off x="3923928" y="6248345"/>
            <a:ext cx="1444166" cy="400110"/>
          </a:xfrm>
          <a:prstGeom prst="rect">
            <a:avLst/>
          </a:prstGeom>
          <a:noFill/>
        </p:spPr>
        <p:txBody>
          <a:bodyPr wrap="square" rtlCol="0">
            <a:spAutoFit/>
          </a:bodyPr>
          <a:lstStyle/>
          <a:p>
            <a:pPr algn="ctr"/>
            <a:r>
              <a:rPr lang="zh-CN" altLang="en-US" sz="1000" dirty="0"/>
              <a:t>汇聚路由器</a:t>
            </a:r>
            <a:endParaRPr lang="en-US" altLang="zh-CN" sz="1000" dirty="0"/>
          </a:p>
          <a:p>
            <a:pPr algn="ctr"/>
            <a:r>
              <a:rPr lang="en-US" altLang="zh-CN" sz="1000" dirty="0"/>
              <a:t>cisco  ASR-9006</a:t>
            </a:r>
            <a:endParaRPr lang="zh-CN" altLang="en-US" sz="1000" dirty="0"/>
          </a:p>
        </p:txBody>
      </p:sp>
      <p:pic>
        <p:nvPicPr>
          <p:cNvPr id="29" name="图片 28"/>
          <p:cNvPicPr>
            <a:picLocks noChangeAspect="1"/>
          </p:cNvPicPr>
          <p:nvPr/>
        </p:nvPicPr>
        <p:blipFill>
          <a:blip r:embed="rId11"/>
          <a:stretch>
            <a:fillRect/>
          </a:stretch>
        </p:blipFill>
        <p:spPr>
          <a:xfrm>
            <a:off x="5297944" y="5444281"/>
            <a:ext cx="787924" cy="933377"/>
          </a:xfrm>
          <a:prstGeom prst="rect">
            <a:avLst/>
          </a:prstGeom>
        </p:spPr>
      </p:pic>
      <p:sp>
        <p:nvSpPr>
          <p:cNvPr id="30" name="文本框 29"/>
          <p:cNvSpPr txBox="1"/>
          <p:nvPr/>
        </p:nvSpPr>
        <p:spPr>
          <a:xfrm>
            <a:off x="5256076" y="6298643"/>
            <a:ext cx="1008112" cy="276999"/>
          </a:xfrm>
          <a:prstGeom prst="rect">
            <a:avLst/>
          </a:prstGeom>
          <a:noFill/>
        </p:spPr>
        <p:txBody>
          <a:bodyPr wrap="square" rtlCol="0">
            <a:spAutoFit/>
          </a:bodyPr>
          <a:lstStyle/>
          <a:p>
            <a:r>
              <a:rPr lang="zh-CN" altLang="en-US" dirty="0"/>
              <a:t>核心路由器</a:t>
            </a:r>
          </a:p>
        </p:txBody>
      </p:sp>
      <p:sp>
        <p:nvSpPr>
          <p:cNvPr id="31" name="矩形 30"/>
          <p:cNvSpPr/>
          <p:nvPr/>
        </p:nvSpPr>
        <p:spPr>
          <a:xfrm>
            <a:off x="5256076" y="6462522"/>
            <a:ext cx="1090363" cy="246221"/>
          </a:xfrm>
          <a:prstGeom prst="rect">
            <a:avLst/>
          </a:prstGeom>
        </p:spPr>
        <p:txBody>
          <a:bodyPr wrap="none">
            <a:spAutoFit/>
          </a:bodyPr>
          <a:lstStyle/>
          <a:p>
            <a:r>
              <a:rPr lang="en-US" altLang="zh-CN" sz="1000" dirty="0"/>
              <a:t>H3C-CR16000</a:t>
            </a:r>
            <a:endParaRPr lang="zh-CN" altLang="en-US" sz="1000" dirty="0"/>
          </a:p>
        </p:txBody>
      </p:sp>
      <p:pic>
        <p:nvPicPr>
          <p:cNvPr id="32" name="图片 3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121191" y="2312392"/>
            <a:ext cx="790498" cy="550100"/>
          </a:xfrm>
          <a:prstGeom prst="rect">
            <a:avLst/>
          </a:prstGeom>
        </p:spPr>
      </p:pic>
      <p:pic>
        <p:nvPicPr>
          <p:cNvPr id="33" name="图片 32"/>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894105" y="2286240"/>
            <a:ext cx="800751" cy="593427"/>
          </a:xfrm>
          <a:prstGeom prst="rect">
            <a:avLst/>
          </a:prstGeom>
        </p:spPr>
      </p:pic>
      <p:sp>
        <p:nvSpPr>
          <p:cNvPr id="34" name="文本框 33"/>
          <p:cNvSpPr txBox="1"/>
          <p:nvPr/>
        </p:nvSpPr>
        <p:spPr>
          <a:xfrm>
            <a:off x="3530452" y="2863969"/>
            <a:ext cx="1041548" cy="276999"/>
          </a:xfrm>
          <a:prstGeom prst="rect">
            <a:avLst/>
          </a:prstGeom>
          <a:noFill/>
        </p:spPr>
        <p:txBody>
          <a:bodyPr wrap="square" rtlCol="0">
            <a:spAutoFit/>
          </a:bodyPr>
          <a:lstStyle/>
          <a:p>
            <a:r>
              <a:rPr lang="zh-CN" altLang="en-US" dirty="0"/>
              <a:t>个人电脑</a:t>
            </a:r>
          </a:p>
        </p:txBody>
      </p:sp>
      <p:pic>
        <p:nvPicPr>
          <p:cNvPr id="35" name="图片 34"/>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755191" y="2224252"/>
            <a:ext cx="531694" cy="531694"/>
          </a:xfrm>
          <a:prstGeom prst="rect">
            <a:avLst/>
          </a:prstGeom>
        </p:spPr>
      </p:pic>
      <p:pic>
        <p:nvPicPr>
          <p:cNvPr id="36" name="图片 35"/>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171643" y="2243448"/>
            <a:ext cx="592254" cy="502132"/>
          </a:xfrm>
          <a:prstGeom prst="rect">
            <a:avLst/>
          </a:prstGeom>
        </p:spPr>
      </p:pic>
      <p:sp>
        <p:nvSpPr>
          <p:cNvPr id="37" name="文本框 36"/>
          <p:cNvSpPr txBox="1"/>
          <p:nvPr/>
        </p:nvSpPr>
        <p:spPr>
          <a:xfrm>
            <a:off x="4732080" y="2822550"/>
            <a:ext cx="1136064" cy="276999"/>
          </a:xfrm>
          <a:prstGeom prst="rect">
            <a:avLst/>
          </a:prstGeom>
          <a:noFill/>
        </p:spPr>
        <p:txBody>
          <a:bodyPr wrap="square" rtlCol="0">
            <a:spAutoFit/>
          </a:bodyPr>
          <a:lstStyle/>
          <a:p>
            <a:r>
              <a:rPr lang="zh-CN" altLang="en-US" dirty="0"/>
              <a:t>手持智能终端</a:t>
            </a:r>
          </a:p>
        </p:txBody>
      </p:sp>
      <p:pic>
        <p:nvPicPr>
          <p:cNvPr id="39" name="图片 38"/>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5966881" y="2172384"/>
            <a:ext cx="635429" cy="635429"/>
          </a:xfrm>
          <a:prstGeom prst="rect">
            <a:avLst/>
          </a:prstGeom>
        </p:spPr>
      </p:pic>
      <p:pic>
        <p:nvPicPr>
          <p:cNvPr id="40" name="图片 39"/>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6655454" y="2195331"/>
            <a:ext cx="560615" cy="560615"/>
          </a:xfrm>
          <a:prstGeom prst="rect">
            <a:avLst/>
          </a:prstGeom>
        </p:spPr>
      </p:pic>
      <p:sp>
        <p:nvSpPr>
          <p:cNvPr id="41" name="文本框 40"/>
          <p:cNvSpPr txBox="1"/>
          <p:nvPr/>
        </p:nvSpPr>
        <p:spPr>
          <a:xfrm>
            <a:off x="6084168" y="2780928"/>
            <a:ext cx="1136064" cy="276999"/>
          </a:xfrm>
          <a:prstGeom prst="rect">
            <a:avLst/>
          </a:prstGeom>
          <a:noFill/>
        </p:spPr>
        <p:txBody>
          <a:bodyPr wrap="square" rtlCol="0">
            <a:spAutoFit/>
          </a:bodyPr>
          <a:lstStyle/>
          <a:p>
            <a:pPr algn="ctr"/>
            <a:r>
              <a:rPr lang="zh-CN" altLang="en-US" dirty="0"/>
              <a:t>各种盒子</a:t>
            </a:r>
          </a:p>
        </p:txBody>
      </p:sp>
      <p:sp>
        <p:nvSpPr>
          <p:cNvPr id="8" name="左大括号 7"/>
          <p:cNvSpPr/>
          <p:nvPr/>
        </p:nvSpPr>
        <p:spPr>
          <a:xfrm>
            <a:off x="1475656" y="2492896"/>
            <a:ext cx="205375" cy="1008112"/>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0" name="文本框 9"/>
          <p:cNvSpPr txBox="1"/>
          <p:nvPr/>
        </p:nvSpPr>
        <p:spPr>
          <a:xfrm>
            <a:off x="683568" y="2708920"/>
            <a:ext cx="864096" cy="646331"/>
          </a:xfrm>
          <a:prstGeom prst="rect">
            <a:avLst/>
          </a:prstGeom>
          <a:noFill/>
        </p:spPr>
        <p:txBody>
          <a:bodyPr wrap="square" rtlCol="0">
            <a:spAutoFit/>
          </a:bodyPr>
          <a:lstStyle/>
          <a:p>
            <a:pPr algn="ctr"/>
            <a:r>
              <a:rPr lang="zh-CN" altLang="en-US" sz="1800" dirty="0"/>
              <a:t>主机</a:t>
            </a:r>
            <a:endParaRPr lang="en-US" altLang="zh-CN" sz="1800" dirty="0"/>
          </a:p>
          <a:p>
            <a:pPr algn="ctr"/>
            <a:r>
              <a:rPr lang="en-US" altLang="zh-CN" sz="1800" dirty="0"/>
              <a:t>Host</a:t>
            </a:r>
            <a:endParaRPr lang="zh-CN" altLang="en-US" sz="1800" dirty="0"/>
          </a:p>
        </p:txBody>
      </p:sp>
    </p:spTree>
    <p:extLst>
      <p:ext uri="{BB962C8B-B14F-4D97-AF65-F5344CB8AC3E}">
        <p14:creationId xmlns:p14="http://schemas.microsoft.com/office/powerpoint/2010/main" val="178939336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p:txBody>
          <a:bodyPr/>
          <a:lstStyle/>
          <a:p>
            <a:r>
              <a:rPr lang="zh-CN" altLang="en-US" b="1" dirty="0"/>
              <a:t>计算机网络组成之</a:t>
            </a:r>
            <a:r>
              <a:rPr lang="zh-CN" altLang="en-US" b="1" u="sng" dirty="0">
                <a:solidFill>
                  <a:srgbClr val="FF0000"/>
                </a:solidFill>
              </a:rPr>
              <a:t>硬件</a:t>
            </a:r>
            <a:r>
              <a:rPr lang="zh-CN" altLang="en-US" b="1" dirty="0"/>
              <a:t>（</a:t>
            </a:r>
            <a:r>
              <a:rPr lang="en-US" altLang="zh-CN" b="1" dirty="0"/>
              <a:t>2</a:t>
            </a:r>
            <a:r>
              <a:rPr lang="zh-CN" altLang="en-US" b="1" dirty="0"/>
              <a:t>）</a:t>
            </a:r>
          </a:p>
        </p:txBody>
      </p:sp>
      <p:sp>
        <p:nvSpPr>
          <p:cNvPr id="1028" name="Rectangle 3"/>
          <p:cNvSpPr>
            <a:spLocks noGrp="1" noChangeArrowheads="1"/>
          </p:cNvSpPr>
          <p:nvPr>
            <p:ph type="body" idx="1"/>
          </p:nvPr>
        </p:nvSpPr>
        <p:spPr>
          <a:xfrm>
            <a:off x="1182688" y="2017713"/>
            <a:ext cx="7772400" cy="4579937"/>
          </a:xfrm>
        </p:spPr>
        <p:txBody>
          <a:bodyPr/>
          <a:lstStyle/>
          <a:p>
            <a:r>
              <a:rPr lang="zh-CN" altLang="en-US" sz="2800" b="1" dirty="0"/>
              <a:t>链路（</a:t>
            </a:r>
            <a:r>
              <a:rPr lang="en-US" altLang="zh-CN" sz="2800" b="1" dirty="0"/>
              <a:t>link</a:t>
            </a:r>
            <a:r>
              <a:rPr lang="zh-CN" altLang="en-US" sz="2800" b="1" dirty="0"/>
              <a:t>）：连接两个或者多个节点的物理介质</a:t>
            </a:r>
          </a:p>
          <a:p>
            <a:pPr lvl="1"/>
            <a:r>
              <a:rPr lang="zh-CN" altLang="en-US" sz="2400" b="1" dirty="0"/>
              <a:t>点对点（</a:t>
            </a:r>
            <a:r>
              <a:rPr lang="en-US" altLang="zh-CN" sz="2400" b="1" dirty="0"/>
              <a:t>Point-to-Point</a:t>
            </a:r>
            <a:r>
              <a:rPr lang="zh-CN" altLang="en-US" sz="2400" b="1" dirty="0"/>
              <a:t>）链路</a:t>
            </a:r>
            <a:endParaRPr lang="en-US" altLang="zh-CN" sz="2400" b="1" dirty="0"/>
          </a:p>
          <a:p>
            <a:pPr lvl="1"/>
            <a:endParaRPr lang="en-US" altLang="zh-CN" sz="2400" b="1" dirty="0"/>
          </a:p>
          <a:p>
            <a:pPr marL="457200" lvl="1" indent="0">
              <a:buNone/>
            </a:pPr>
            <a:endParaRPr lang="zh-CN" altLang="en-US" sz="2400" b="1" dirty="0"/>
          </a:p>
          <a:p>
            <a:pPr lvl="1"/>
            <a:r>
              <a:rPr lang="zh-CN" altLang="en-US" sz="2400" b="1" dirty="0"/>
              <a:t>多路访问（</a:t>
            </a:r>
            <a:r>
              <a:rPr lang="en-US" altLang="zh-CN" sz="2400" b="1" dirty="0"/>
              <a:t>Multiple </a:t>
            </a:r>
            <a:r>
              <a:rPr lang="en-US" altLang="zh-CN" sz="2400" b="1" dirty="0" err="1"/>
              <a:t>Acess</a:t>
            </a:r>
            <a:r>
              <a:rPr lang="zh-CN" altLang="en-US" sz="2400" b="1" dirty="0"/>
              <a:t>）</a:t>
            </a:r>
            <a:r>
              <a:rPr lang="en-US" altLang="zh-CN" sz="2400" b="1" dirty="0"/>
              <a:t>/</a:t>
            </a:r>
            <a:r>
              <a:rPr lang="zh-CN" altLang="en-US" sz="2400" b="1" dirty="0"/>
              <a:t>共享链路</a:t>
            </a:r>
          </a:p>
          <a:p>
            <a:pPr lvl="1"/>
            <a:endParaRPr lang="zh-CN" altLang="en-US" sz="2400" b="1" dirty="0"/>
          </a:p>
          <a:p>
            <a:pPr lvl="1"/>
            <a:endParaRPr lang="zh-CN" altLang="en-US" sz="2400" b="1" dirty="0"/>
          </a:p>
          <a:p>
            <a:pPr lvl="1"/>
            <a:endParaRPr lang="zh-CN" altLang="en-US" sz="2400" b="1" dirty="0"/>
          </a:p>
          <a:p>
            <a:pPr marL="457200" lvl="1" indent="0">
              <a:buNone/>
            </a:pPr>
            <a:endParaRPr lang="zh-CN" altLang="en-US" sz="2400" b="1" dirty="0"/>
          </a:p>
        </p:txBody>
      </p:sp>
      <p:pic>
        <p:nvPicPr>
          <p:cNvPr id="3" name="图片 2"/>
          <p:cNvPicPr>
            <a:picLocks noChangeAspect="1"/>
          </p:cNvPicPr>
          <p:nvPr/>
        </p:nvPicPr>
        <p:blipFill>
          <a:blip r:embed="rId2"/>
          <a:stretch>
            <a:fillRect/>
          </a:stretch>
        </p:blipFill>
        <p:spPr>
          <a:xfrm>
            <a:off x="2699792" y="3501008"/>
            <a:ext cx="3672408" cy="534963"/>
          </a:xfrm>
          <a:prstGeom prst="rect">
            <a:avLst/>
          </a:prstGeom>
        </p:spPr>
      </p:pic>
      <p:pic>
        <p:nvPicPr>
          <p:cNvPr id="5" name="图片 4"/>
          <p:cNvPicPr>
            <a:picLocks noChangeAspect="1"/>
          </p:cNvPicPr>
          <p:nvPr/>
        </p:nvPicPr>
        <p:blipFill>
          <a:blip r:embed="rId3"/>
          <a:stretch>
            <a:fillRect/>
          </a:stretch>
        </p:blipFill>
        <p:spPr>
          <a:xfrm>
            <a:off x="3131840" y="5013176"/>
            <a:ext cx="3888432" cy="1479334"/>
          </a:xfrm>
          <a:prstGeom prst="rect">
            <a:avLst/>
          </a:prstGeom>
        </p:spPr>
      </p:pic>
    </p:spTree>
    <p:extLst>
      <p:ext uri="{BB962C8B-B14F-4D97-AF65-F5344CB8AC3E}">
        <p14:creationId xmlns:p14="http://schemas.microsoft.com/office/powerpoint/2010/main" val="63633500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b="1" dirty="0"/>
              <a:t>计算机网络组成之</a:t>
            </a:r>
            <a:r>
              <a:rPr lang="zh-CN" altLang="en-US" b="1" u="sng" dirty="0">
                <a:solidFill>
                  <a:srgbClr val="FF0000"/>
                </a:solidFill>
              </a:rPr>
              <a:t>软件</a:t>
            </a:r>
            <a:r>
              <a:rPr lang="zh-CN" altLang="en-US" b="1" dirty="0"/>
              <a:t>（</a:t>
            </a:r>
            <a:r>
              <a:rPr lang="en-US" altLang="zh-CN" b="1" dirty="0"/>
              <a:t>1</a:t>
            </a:r>
            <a:r>
              <a:rPr lang="zh-CN" altLang="en-US" b="1" dirty="0"/>
              <a:t>）</a:t>
            </a:r>
          </a:p>
        </p:txBody>
      </p:sp>
      <p:sp>
        <p:nvSpPr>
          <p:cNvPr id="3" name="内容占位符 2"/>
          <p:cNvSpPr>
            <a:spLocks noGrp="1"/>
          </p:cNvSpPr>
          <p:nvPr>
            <p:ph idx="1"/>
          </p:nvPr>
        </p:nvSpPr>
        <p:spPr/>
        <p:txBody>
          <a:bodyPr>
            <a:normAutofit fontScale="92500" lnSpcReduction="20000"/>
          </a:bodyPr>
          <a:lstStyle/>
          <a:p>
            <a:r>
              <a:rPr lang="zh-CN" altLang="en-US" b="1" dirty="0"/>
              <a:t>操作系统：对节点上的资源进行管理，为软件提供运行环境</a:t>
            </a:r>
            <a:endParaRPr lang="en-US" altLang="zh-CN" b="1" dirty="0"/>
          </a:p>
          <a:p>
            <a:pPr lvl="1"/>
            <a:r>
              <a:rPr lang="zh-CN" altLang="en-US" b="1" dirty="0"/>
              <a:t>计算机操作系统</a:t>
            </a:r>
            <a:endParaRPr lang="en-US" altLang="zh-CN" b="1" dirty="0"/>
          </a:p>
          <a:p>
            <a:pPr lvl="2"/>
            <a:r>
              <a:rPr lang="zh-CN" altLang="en-US" b="1" dirty="0"/>
              <a:t>个人电脑和服务器：</a:t>
            </a:r>
            <a:r>
              <a:rPr lang="en-US" altLang="zh-CN" b="1" dirty="0"/>
              <a:t>Unix</a:t>
            </a:r>
            <a:r>
              <a:rPr lang="zh-CN" altLang="en-US" b="1" dirty="0"/>
              <a:t>、</a:t>
            </a:r>
            <a:r>
              <a:rPr lang="en-US" altLang="zh-CN" b="1" dirty="0"/>
              <a:t>Linux</a:t>
            </a:r>
            <a:r>
              <a:rPr lang="zh-CN" altLang="en-US" b="1" dirty="0"/>
              <a:t>、</a:t>
            </a:r>
            <a:r>
              <a:rPr lang="en-US" altLang="zh-CN" b="1" dirty="0"/>
              <a:t>Windows</a:t>
            </a:r>
            <a:r>
              <a:rPr lang="zh-CN" altLang="en-US" b="1" dirty="0"/>
              <a:t>、</a:t>
            </a:r>
            <a:r>
              <a:rPr lang="en-US" altLang="zh-CN" b="1" dirty="0"/>
              <a:t>……</a:t>
            </a:r>
          </a:p>
          <a:p>
            <a:pPr lvl="2"/>
            <a:r>
              <a:rPr lang="zh-CN" altLang="en-US" b="1" dirty="0"/>
              <a:t>智能用户终端：</a:t>
            </a:r>
            <a:r>
              <a:rPr lang="en-US" altLang="zh-CN" b="1" dirty="0"/>
              <a:t>Android</a:t>
            </a:r>
            <a:r>
              <a:rPr lang="zh-CN" altLang="en-US" b="1" dirty="0"/>
              <a:t>、</a:t>
            </a:r>
            <a:r>
              <a:rPr lang="en-US" altLang="zh-CN" b="1" dirty="0"/>
              <a:t>iOS (Formerly iPhone OS)</a:t>
            </a:r>
            <a:r>
              <a:rPr lang="zh-CN" altLang="en-US" b="1" dirty="0"/>
              <a:t>、</a:t>
            </a:r>
            <a:r>
              <a:rPr lang="en-US" altLang="zh-CN" b="1" i="0" dirty="0" err="1">
                <a:solidFill>
                  <a:srgbClr val="000000"/>
                </a:solidFill>
                <a:effectLst/>
                <a:latin typeface="Microsoft Yahei" panose="020B0503020204020204" pitchFamily="34" charset="-122"/>
                <a:ea typeface="Microsoft Yahei" panose="020B0503020204020204" pitchFamily="34" charset="-122"/>
              </a:rPr>
              <a:t>HarmonyOS</a:t>
            </a:r>
            <a:r>
              <a:rPr lang="zh-CN" altLang="en-US" b="1" i="0">
                <a:solidFill>
                  <a:srgbClr val="000000"/>
                </a:solidFill>
                <a:effectLst/>
                <a:latin typeface="Microsoft Yahei" panose="020B0503020204020204" pitchFamily="34" charset="-122"/>
                <a:ea typeface="Microsoft Yahei" panose="020B0503020204020204" pitchFamily="34" charset="-122"/>
              </a:rPr>
              <a:t>、</a:t>
            </a:r>
            <a:r>
              <a:rPr lang="en-US" altLang="zh-CN" b="1"/>
              <a:t>……</a:t>
            </a:r>
            <a:endParaRPr lang="en-US" altLang="zh-CN" b="1" dirty="0"/>
          </a:p>
          <a:p>
            <a:pPr lvl="1"/>
            <a:r>
              <a:rPr lang="zh-CN" altLang="en-US" b="1" dirty="0"/>
              <a:t>网络操作系统</a:t>
            </a:r>
            <a:endParaRPr lang="en-US" altLang="zh-CN" b="1" dirty="0"/>
          </a:p>
          <a:p>
            <a:pPr lvl="2"/>
            <a:r>
              <a:rPr lang="en-US" altLang="zh-CN" b="1" dirty="0"/>
              <a:t>Cisco</a:t>
            </a:r>
            <a:r>
              <a:rPr lang="zh-CN" altLang="en-US" b="1" dirty="0"/>
              <a:t>：</a:t>
            </a:r>
            <a:r>
              <a:rPr lang="en-US" altLang="zh-CN" b="1" dirty="0"/>
              <a:t>IOS (Internetwork OS)</a:t>
            </a:r>
          </a:p>
          <a:p>
            <a:pPr lvl="2"/>
            <a:r>
              <a:rPr lang="zh-CN" altLang="en-US" b="1" dirty="0"/>
              <a:t>华为：</a:t>
            </a:r>
            <a:r>
              <a:rPr lang="en-US" altLang="zh-CN" b="1" dirty="0"/>
              <a:t>VRP (Versatile Routing Platform)</a:t>
            </a:r>
          </a:p>
          <a:p>
            <a:pPr marL="914400" lvl="2" indent="0">
              <a:buNone/>
            </a:pPr>
            <a:r>
              <a:rPr lang="en-US" altLang="zh-CN" b="1" dirty="0"/>
              <a:t>……</a:t>
            </a:r>
          </a:p>
        </p:txBody>
      </p:sp>
      <p:sp>
        <p:nvSpPr>
          <p:cNvPr id="4" name="灯片编号占位符 3"/>
          <p:cNvSpPr>
            <a:spLocks noGrp="1"/>
          </p:cNvSpPr>
          <p:nvPr>
            <p:ph type="sldNum" sz="quarter" idx="12"/>
          </p:nvPr>
        </p:nvSpPr>
        <p:spPr/>
        <p:txBody>
          <a:bodyPr/>
          <a:lstStyle/>
          <a:p>
            <a:pPr>
              <a:defRPr/>
            </a:pPr>
            <a:fld id="{C453FA55-8D36-4031-8BD7-CFE3610E48BA}" type="slidenum">
              <a:rPr lang="en-US" altLang="zh-CN" smtClean="0"/>
              <a:pPr>
                <a:defRPr/>
              </a:pPr>
              <a:t>18</a:t>
            </a:fld>
            <a:endParaRPr lang="en-US" altLang="zh-CN"/>
          </a:p>
        </p:txBody>
      </p:sp>
      <p:sp>
        <p:nvSpPr>
          <p:cNvPr id="5" name="文本框 4"/>
          <p:cNvSpPr txBox="1"/>
          <p:nvPr/>
        </p:nvSpPr>
        <p:spPr>
          <a:xfrm>
            <a:off x="107504" y="6351711"/>
            <a:ext cx="6696744" cy="461665"/>
          </a:xfrm>
          <a:prstGeom prst="rect">
            <a:avLst/>
          </a:prstGeom>
          <a:noFill/>
        </p:spPr>
        <p:txBody>
          <a:bodyPr wrap="square" rtlCol="0">
            <a:spAutoFit/>
          </a:bodyPr>
          <a:lstStyle/>
          <a:p>
            <a:r>
              <a:rPr lang="en-US" altLang="zh-CN" dirty="0"/>
              <a:t>Tips</a:t>
            </a:r>
            <a:r>
              <a:rPr lang="zh-CN" altLang="en-US" dirty="0"/>
              <a:t>：</a:t>
            </a:r>
            <a:r>
              <a:rPr lang="en-US" altLang="zh-CN" dirty="0"/>
              <a:t>In 2010, Cisco has agreed to license the </a:t>
            </a:r>
            <a:r>
              <a:rPr lang="en-US" altLang="zh-CN" dirty="0" err="1"/>
              <a:t>iOS</a:t>
            </a:r>
            <a:r>
              <a:rPr lang="en-US" altLang="zh-CN" dirty="0"/>
              <a:t> trademark to Apple for use as the name of Apple's operating system for iPhone, iPod touch and iPad</a:t>
            </a:r>
            <a:endParaRPr lang="zh-CN" altLang="en-US" dirty="0"/>
          </a:p>
        </p:txBody>
      </p:sp>
    </p:spTree>
    <p:extLst>
      <p:ext uri="{BB962C8B-B14F-4D97-AF65-F5344CB8AC3E}">
        <p14:creationId xmlns:p14="http://schemas.microsoft.com/office/powerpoint/2010/main" val="382688987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b="1" dirty="0"/>
              <a:t>计算机网络组成之</a:t>
            </a:r>
            <a:r>
              <a:rPr lang="zh-CN" altLang="en-US" b="1" u="sng" dirty="0">
                <a:solidFill>
                  <a:srgbClr val="FF0000"/>
                </a:solidFill>
              </a:rPr>
              <a:t>软件</a:t>
            </a:r>
            <a:r>
              <a:rPr lang="zh-CN" altLang="en-US" b="1" dirty="0"/>
              <a:t>（</a:t>
            </a:r>
            <a:r>
              <a:rPr lang="en-US" altLang="zh-CN" b="1" dirty="0"/>
              <a:t>2</a:t>
            </a:r>
            <a:r>
              <a:rPr lang="zh-CN" altLang="en-US" b="1" dirty="0"/>
              <a:t>）</a:t>
            </a:r>
            <a:endParaRPr lang="zh-CN" altLang="en-US" dirty="0"/>
          </a:p>
        </p:txBody>
      </p:sp>
      <p:sp>
        <p:nvSpPr>
          <p:cNvPr id="3" name="内容占位符 2"/>
          <p:cNvSpPr>
            <a:spLocks noGrp="1"/>
          </p:cNvSpPr>
          <p:nvPr>
            <p:ph idx="1"/>
          </p:nvPr>
        </p:nvSpPr>
        <p:spPr>
          <a:xfrm>
            <a:off x="827584" y="2017713"/>
            <a:ext cx="8127504" cy="4114800"/>
          </a:xfrm>
        </p:spPr>
        <p:txBody>
          <a:bodyPr>
            <a:normAutofit lnSpcReduction="10000"/>
          </a:bodyPr>
          <a:lstStyle/>
          <a:p>
            <a:r>
              <a:rPr lang="zh-CN" altLang="en-US" b="1" dirty="0"/>
              <a:t>为了能听得“懂”对方，节点上需要运行事先定义的协议来实现一些功能，包括信息怎么样解释和处理、怎么样传输等</a:t>
            </a:r>
            <a:endParaRPr lang="en-US" altLang="zh-CN" b="1" dirty="0"/>
          </a:p>
          <a:p>
            <a:r>
              <a:rPr lang="zh-CN" altLang="en-US" b="1" dirty="0"/>
              <a:t>协议定义了节点间的通信规则，具体组成包括</a:t>
            </a:r>
            <a:endParaRPr lang="en-US" altLang="zh-CN" b="1" dirty="0"/>
          </a:p>
          <a:p>
            <a:pPr lvl="1"/>
            <a:r>
              <a:rPr lang="zh-CN" altLang="en-US" sz="3200" b="1" dirty="0"/>
              <a:t>信息格式</a:t>
            </a:r>
            <a:endParaRPr lang="en-US" altLang="zh-CN" sz="3200" b="1" dirty="0"/>
          </a:p>
          <a:p>
            <a:pPr lvl="1"/>
            <a:r>
              <a:rPr lang="zh-CN" altLang="en-US" sz="3200" b="1" dirty="0"/>
              <a:t>交互流程</a:t>
            </a:r>
            <a:endParaRPr lang="en-US" altLang="zh-CN" sz="3200" b="1" dirty="0"/>
          </a:p>
          <a:p>
            <a:pPr lvl="1"/>
            <a:r>
              <a:rPr lang="zh-CN" altLang="en-US" sz="3200" b="1" dirty="0"/>
              <a:t>解释处理</a:t>
            </a:r>
            <a:endParaRPr lang="en-US" altLang="zh-CN" b="1" dirty="0"/>
          </a:p>
          <a:p>
            <a:endParaRPr lang="zh-CN" altLang="en-US" dirty="0"/>
          </a:p>
        </p:txBody>
      </p:sp>
      <p:sp>
        <p:nvSpPr>
          <p:cNvPr id="4" name="灯片编号占位符 3"/>
          <p:cNvSpPr>
            <a:spLocks noGrp="1"/>
          </p:cNvSpPr>
          <p:nvPr>
            <p:ph type="sldNum" sz="quarter" idx="12"/>
          </p:nvPr>
        </p:nvSpPr>
        <p:spPr/>
        <p:txBody>
          <a:bodyPr/>
          <a:lstStyle/>
          <a:p>
            <a:pPr>
              <a:defRPr/>
            </a:pPr>
            <a:fld id="{C453FA55-8D36-4031-8BD7-CFE3610E48BA}" type="slidenum">
              <a:rPr lang="en-US" altLang="zh-CN" smtClean="0"/>
              <a:pPr>
                <a:defRPr/>
              </a:pPr>
              <a:t>19</a:t>
            </a:fld>
            <a:endParaRPr lang="en-US" altLang="zh-CN"/>
          </a:p>
        </p:txBody>
      </p:sp>
      <p:cxnSp>
        <p:nvCxnSpPr>
          <p:cNvPr id="11" name="直接连接符 10"/>
          <p:cNvCxnSpPr/>
          <p:nvPr/>
        </p:nvCxnSpPr>
        <p:spPr>
          <a:xfrm>
            <a:off x="5076056" y="4293096"/>
            <a:ext cx="0" cy="18002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a:off x="6804248" y="4365104"/>
            <a:ext cx="0" cy="177281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直接箭头连接符 16"/>
          <p:cNvCxnSpPr/>
          <p:nvPr/>
        </p:nvCxnSpPr>
        <p:spPr>
          <a:xfrm>
            <a:off x="5076056" y="4581128"/>
            <a:ext cx="1728192" cy="36004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直接箭头连接符 18"/>
          <p:cNvCxnSpPr/>
          <p:nvPr/>
        </p:nvCxnSpPr>
        <p:spPr>
          <a:xfrm flipH="1">
            <a:off x="5076056" y="5251512"/>
            <a:ext cx="1656184" cy="48174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0" name="文本框 19"/>
          <p:cNvSpPr txBox="1"/>
          <p:nvPr/>
        </p:nvSpPr>
        <p:spPr>
          <a:xfrm>
            <a:off x="5508105" y="4437221"/>
            <a:ext cx="864096" cy="276999"/>
          </a:xfrm>
          <a:prstGeom prst="rect">
            <a:avLst/>
          </a:prstGeom>
          <a:noFill/>
        </p:spPr>
        <p:txBody>
          <a:bodyPr wrap="square" rtlCol="0">
            <a:spAutoFit/>
          </a:bodyPr>
          <a:lstStyle/>
          <a:p>
            <a:r>
              <a:rPr lang="en-US" altLang="zh-CN" dirty="0"/>
              <a:t>Request</a:t>
            </a:r>
            <a:endParaRPr lang="zh-CN" altLang="en-US" dirty="0"/>
          </a:p>
        </p:txBody>
      </p:sp>
      <p:sp>
        <p:nvSpPr>
          <p:cNvPr id="21" name="文本框 20"/>
          <p:cNvSpPr txBox="1"/>
          <p:nvPr/>
        </p:nvSpPr>
        <p:spPr>
          <a:xfrm>
            <a:off x="5364088" y="5157192"/>
            <a:ext cx="1080119" cy="276999"/>
          </a:xfrm>
          <a:prstGeom prst="rect">
            <a:avLst/>
          </a:prstGeom>
          <a:noFill/>
        </p:spPr>
        <p:txBody>
          <a:bodyPr wrap="square" rtlCol="0">
            <a:spAutoFit/>
          </a:bodyPr>
          <a:lstStyle/>
          <a:p>
            <a:r>
              <a:rPr lang="en-US" altLang="zh-CN" dirty="0"/>
              <a:t>Response</a:t>
            </a:r>
            <a:endParaRPr lang="zh-CN" altLang="en-US" dirty="0"/>
          </a:p>
        </p:txBody>
      </p:sp>
      <p:sp>
        <p:nvSpPr>
          <p:cNvPr id="22" name="文本框 21"/>
          <p:cNvSpPr txBox="1"/>
          <p:nvPr/>
        </p:nvSpPr>
        <p:spPr>
          <a:xfrm>
            <a:off x="4788023" y="6093296"/>
            <a:ext cx="792089" cy="276999"/>
          </a:xfrm>
          <a:prstGeom prst="rect">
            <a:avLst/>
          </a:prstGeom>
          <a:noFill/>
        </p:spPr>
        <p:txBody>
          <a:bodyPr wrap="square" rtlCol="0">
            <a:spAutoFit/>
          </a:bodyPr>
          <a:lstStyle/>
          <a:p>
            <a:r>
              <a:rPr lang="en-US" altLang="zh-CN" dirty="0"/>
              <a:t>Client</a:t>
            </a:r>
            <a:endParaRPr lang="zh-CN" altLang="en-US" dirty="0"/>
          </a:p>
        </p:txBody>
      </p:sp>
      <p:sp>
        <p:nvSpPr>
          <p:cNvPr id="23" name="文本框 22"/>
          <p:cNvSpPr txBox="1"/>
          <p:nvPr/>
        </p:nvSpPr>
        <p:spPr>
          <a:xfrm>
            <a:off x="6516215" y="6021288"/>
            <a:ext cx="792089" cy="276999"/>
          </a:xfrm>
          <a:prstGeom prst="rect">
            <a:avLst/>
          </a:prstGeom>
          <a:noFill/>
        </p:spPr>
        <p:txBody>
          <a:bodyPr wrap="square" rtlCol="0">
            <a:spAutoFit/>
          </a:bodyPr>
          <a:lstStyle/>
          <a:p>
            <a:r>
              <a:rPr lang="en-US" altLang="zh-CN" dirty="0"/>
              <a:t>Server</a:t>
            </a:r>
            <a:endParaRPr lang="zh-CN" altLang="en-US" dirty="0"/>
          </a:p>
        </p:txBody>
      </p:sp>
      <p:sp>
        <p:nvSpPr>
          <p:cNvPr id="24" name="文本框 23"/>
          <p:cNvSpPr txBox="1"/>
          <p:nvPr/>
        </p:nvSpPr>
        <p:spPr>
          <a:xfrm>
            <a:off x="3707904" y="4310680"/>
            <a:ext cx="576064" cy="215444"/>
          </a:xfrm>
          <a:prstGeom prst="rect">
            <a:avLst/>
          </a:prstGeom>
          <a:noFill/>
          <a:ln>
            <a:solidFill>
              <a:schemeClr val="tx1"/>
            </a:solidFill>
          </a:ln>
        </p:spPr>
        <p:txBody>
          <a:bodyPr wrap="square" rtlCol="0">
            <a:spAutoFit/>
          </a:bodyPr>
          <a:lstStyle/>
          <a:p>
            <a:r>
              <a:rPr lang="en-US" altLang="zh-CN" sz="800" dirty="0"/>
              <a:t>header</a:t>
            </a:r>
            <a:endParaRPr lang="zh-CN" altLang="en-US" sz="800" dirty="0"/>
          </a:p>
        </p:txBody>
      </p:sp>
      <p:sp>
        <p:nvSpPr>
          <p:cNvPr id="25" name="文本框 24"/>
          <p:cNvSpPr txBox="1"/>
          <p:nvPr/>
        </p:nvSpPr>
        <p:spPr>
          <a:xfrm>
            <a:off x="4292145" y="4301888"/>
            <a:ext cx="738891" cy="215444"/>
          </a:xfrm>
          <a:prstGeom prst="rect">
            <a:avLst/>
          </a:prstGeom>
          <a:noFill/>
          <a:ln>
            <a:solidFill>
              <a:schemeClr val="tx1"/>
            </a:solidFill>
          </a:ln>
        </p:spPr>
        <p:txBody>
          <a:bodyPr wrap="square" rtlCol="0">
            <a:spAutoFit/>
          </a:bodyPr>
          <a:lstStyle/>
          <a:p>
            <a:pPr algn="ctr"/>
            <a:r>
              <a:rPr lang="en-US" altLang="zh-CN" sz="800" dirty="0"/>
              <a:t>data</a:t>
            </a:r>
            <a:endParaRPr lang="zh-CN" altLang="en-US" sz="800" dirty="0"/>
          </a:p>
        </p:txBody>
      </p:sp>
    </p:spTree>
    <p:extLst>
      <p:ext uri="{BB962C8B-B14F-4D97-AF65-F5344CB8AC3E}">
        <p14:creationId xmlns:p14="http://schemas.microsoft.com/office/powerpoint/2010/main" val="20151160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b="1" dirty="0"/>
              <a:t>教科书</a:t>
            </a:r>
            <a:endParaRPr lang="zh-CN" altLang="en-US" dirty="0"/>
          </a:p>
        </p:txBody>
      </p:sp>
      <p:sp>
        <p:nvSpPr>
          <p:cNvPr id="3" name="内容占位符 2"/>
          <p:cNvSpPr>
            <a:spLocks noGrp="1"/>
          </p:cNvSpPr>
          <p:nvPr>
            <p:ph idx="1"/>
          </p:nvPr>
        </p:nvSpPr>
        <p:spPr>
          <a:xfrm>
            <a:off x="395536" y="2017713"/>
            <a:ext cx="8712968" cy="1627311"/>
          </a:xfrm>
        </p:spPr>
        <p:txBody>
          <a:bodyPr>
            <a:normAutofit fontScale="77500" lnSpcReduction="20000"/>
          </a:bodyPr>
          <a:lstStyle/>
          <a:p>
            <a:pPr eaLnBrk="1" hangingPunct="1">
              <a:lnSpc>
                <a:spcPct val="120000"/>
              </a:lnSpc>
            </a:pPr>
            <a:r>
              <a:rPr lang="en-US" altLang="zh-CN" b="1" dirty="0"/>
              <a:t>Andrew S. </a:t>
            </a:r>
            <a:r>
              <a:rPr lang="en-US" altLang="zh-CN" b="1" dirty="0" err="1"/>
              <a:t>Tanenbaum</a:t>
            </a:r>
            <a:r>
              <a:rPr lang="en-US" altLang="zh-CN" b="1" dirty="0"/>
              <a:t>, Nick </a:t>
            </a:r>
            <a:r>
              <a:rPr lang="en-US" altLang="zh-CN" b="1" dirty="0" err="1"/>
              <a:t>Feamster</a:t>
            </a:r>
            <a:r>
              <a:rPr lang="en-US" altLang="zh-CN" b="1" dirty="0"/>
              <a:t>, </a:t>
            </a:r>
            <a:r>
              <a:rPr lang="en-US" altLang="zh-CN" b="1" dirty="0" err="1"/>
              <a:t>Davide</a:t>
            </a:r>
            <a:r>
              <a:rPr lang="en-US" altLang="zh-CN" b="1" dirty="0"/>
              <a:t> J. </a:t>
            </a:r>
            <a:r>
              <a:rPr lang="en-US" altLang="zh-CN" b="1" dirty="0" err="1"/>
              <a:t>Wetheral</a:t>
            </a:r>
            <a:r>
              <a:rPr lang="en-US" altLang="zh-CN" b="1" dirty="0"/>
              <a:t>, Computer Networks , 6</a:t>
            </a:r>
            <a:r>
              <a:rPr lang="en-US" altLang="zh-CN" b="1" baseline="30000" dirty="0"/>
              <a:t>th</a:t>
            </a:r>
            <a:r>
              <a:rPr lang="en-US" altLang="zh-CN" b="1" dirty="0"/>
              <a:t> Edition)</a:t>
            </a:r>
          </a:p>
          <a:p>
            <a:pPr eaLnBrk="1" hangingPunct="1">
              <a:lnSpc>
                <a:spcPct val="120000"/>
              </a:lnSpc>
              <a:buNone/>
            </a:pPr>
            <a:r>
              <a:rPr lang="zh-CN" altLang="en-US" b="1" dirty="0"/>
              <a:t>   中文版：</a:t>
            </a:r>
            <a:r>
              <a:rPr lang="zh-CN" altLang="en-US" b="1" dirty="0">
                <a:solidFill>
                  <a:schemeClr val="hlink"/>
                </a:solidFill>
              </a:rPr>
              <a:t>计算机网络 </a:t>
            </a:r>
            <a:r>
              <a:rPr lang="en-US" altLang="zh-CN" b="1" dirty="0">
                <a:solidFill>
                  <a:schemeClr val="hlink"/>
                </a:solidFill>
              </a:rPr>
              <a:t>(</a:t>
            </a:r>
            <a:r>
              <a:rPr lang="zh-CN" altLang="en-US" b="1" dirty="0">
                <a:solidFill>
                  <a:schemeClr val="hlink"/>
                </a:solidFill>
              </a:rPr>
              <a:t>第</a:t>
            </a:r>
            <a:r>
              <a:rPr lang="en-US" altLang="zh-CN" b="1" dirty="0">
                <a:solidFill>
                  <a:schemeClr val="hlink"/>
                </a:solidFill>
              </a:rPr>
              <a:t>6</a:t>
            </a:r>
            <a:r>
              <a:rPr lang="zh-CN" altLang="en-US" b="1" dirty="0">
                <a:solidFill>
                  <a:schemeClr val="hlink"/>
                </a:solidFill>
              </a:rPr>
              <a:t>版</a:t>
            </a:r>
            <a:r>
              <a:rPr lang="en-US" altLang="zh-CN" b="1" dirty="0">
                <a:solidFill>
                  <a:schemeClr val="hlink"/>
                </a:solidFill>
              </a:rPr>
              <a:t>)</a:t>
            </a:r>
            <a:r>
              <a:rPr lang="zh-CN" altLang="en-US" b="1" dirty="0"/>
              <a:t>，潘爱民译，清华大学出版社</a:t>
            </a:r>
          </a:p>
        </p:txBody>
      </p:sp>
      <p:sp>
        <p:nvSpPr>
          <p:cNvPr id="4" name="灯片编号占位符 3"/>
          <p:cNvSpPr>
            <a:spLocks noGrp="1"/>
          </p:cNvSpPr>
          <p:nvPr>
            <p:ph type="sldNum" sz="quarter" idx="12"/>
          </p:nvPr>
        </p:nvSpPr>
        <p:spPr/>
        <p:txBody>
          <a:bodyPr/>
          <a:lstStyle/>
          <a:p>
            <a:pPr>
              <a:defRPr/>
            </a:pPr>
            <a:fld id="{C453FA55-8D36-4031-8BD7-CFE3610E48BA}" type="slidenum">
              <a:rPr lang="en-US" altLang="zh-CN" smtClean="0"/>
              <a:pPr>
                <a:defRPr/>
              </a:pPr>
              <a:t>2</a:t>
            </a:fld>
            <a:endParaRPr lang="en-US" altLang="zh-CN"/>
          </a:p>
        </p:txBody>
      </p:sp>
      <p:pic>
        <p:nvPicPr>
          <p:cNvPr id="286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27784" y="3557770"/>
            <a:ext cx="2160240" cy="30765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6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20072" y="3484301"/>
            <a:ext cx="2438898" cy="32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4678698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b="1" dirty="0"/>
              <a:t>计算机</a:t>
            </a:r>
            <a:r>
              <a:rPr lang="zh-CN" altLang="en-US" b="1" u="sng" dirty="0">
                <a:solidFill>
                  <a:srgbClr val="FF0000"/>
                </a:solidFill>
              </a:rPr>
              <a:t>网络之定义</a:t>
            </a:r>
          </a:p>
        </p:txBody>
      </p:sp>
      <p:sp>
        <p:nvSpPr>
          <p:cNvPr id="3" name="内容占位符 2"/>
          <p:cNvSpPr>
            <a:spLocks noGrp="1"/>
          </p:cNvSpPr>
          <p:nvPr>
            <p:ph idx="1"/>
          </p:nvPr>
        </p:nvSpPr>
        <p:spPr>
          <a:xfrm>
            <a:off x="1182688" y="2017713"/>
            <a:ext cx="7772400" cy="3540049"/>
          </a:xfrm>
        </p:spPr>
        <p:txBody>
          <a:bodyPr>
            <a:normAutofit fontScale="70000" lnSpcReduction="20000"/>
          </a:bodyPr>
          <a:lstStyle/>
          <a:p>
            <a:pPr>
              <a:lnSpc>
                <a:spcPct val="120000"/>
              </a:lnSpc>
            </a:pPr>
            <a:r>
              <a:rPr lang="zh-CN" altLang="en-US" b="1" dirty="0"/>
              <a:t>定义为一系列计算机、链路和网络设备的集合，并且满足</a:t>
            </a:r>
            <a:endParaRPr lang="en-US" altLang="zh-CN" b="1" dirty="0"/>
          </a:p>
          <a:p>
            <a:pPr lvl="1">
              <a:lnSpc>
                <a:spcPct val="120000"/>
              </a:lnSpc>
            </a:pPr>
            <a:r>
              <a:rPr lang="zh-CN" altLang="en-US" b="1" dirty="0"/>
              <a:t>物理上：链路和网络设备将计算机连接起来，确保拓扑上的连通性</a:t>
            </a:r>
            <a:endParaRPr lang="en-US" altLang="zh-CN" b="1" dirty="0"/>
          </a:p>
          <a:p>
            <a:pPr lvl="1">
              <a:lnSpc>
                <a:spcPct val="120000"/>
              </a:lnSpc>
            </a:pPr>
            <a:r>
              <a:rPr lang="zh-CN" altLang="en-US" b="1" dirty="0"/>
              <a:t>功能上：提供数据传输功能，确保计算机之间能够交换数据</a:t>
            </a:r>
            <a:endParaRPr lang="en-US" altLang="zh-CN" b="1" dirty="0"/>
          </a:p>
          <a:p>
            <a:pPr>
              <a:lnSpc>
                <a:spcPct val="120000"/>
              </a:lnSpc>
            </a:pPr>
            <a:r>
              <a:rPr lang="zh-CN" altLang="en-US" b="1" dirty="0"/>
              <a:t>通过计算机网络，将实现</a:t>
            </a:r>
            <a:endParaRPr lang="en-US" altLang="zh-CN" b="1" dirty="0"/>
          </a:p>
          <a:p>
            <a:pPr lvl="1">
              <a:lnSpc>
                <a:spcPct val="120000"/>
              </a:lnSpc>
            </a:pPr>
            <a:r>
              <a:rPr lang="zh-CN" altLang="en-US" b="1" dirty="0">
                <a:solidFill>
                  <a:srgbClr val="FF0000"/>
                </a:solidFill>
              </a:rPr>
              <a:t>信息服务</a:t>
            </a:r>
            <a:r>
              <a:rPr lang="zh-CN" altLang="en-US" b="1" dirty="0"/>
              <a:t>：</a:t>
            </a:r>
            <a:r>
              <a:rPr lang="en-US" altLang="zh-CN" b="1" dirty="0"/>
              <a:t>web</a:t>
            </a:r>
            <a:r>
              <a:rPr lang="zh-CN" altLang="en-US" b="1" dirty="0"/>
              <a:t>服务、即时通信、在线视频等等</a:t>
            </a:r>
            <a:endParaRPr lang="en-US" altLang="zh-CN" b="1" dirty="0"/>
          </a:p>
          <a:p>
            <a:pPr lvl="1">
              <a:lnSpc>
                <a:spcPct val="120000"/>
              </a:lnSpc>
            </a:pPr>
            <a:r>
              <a:rPr lang="zh-CN" altLang="en-US" b="1" dirty="0">
                <a:solidFill>
                  <a:srgbClr val="FF0000"/>
                </a:solidFill>
              </a:rPr>
              <a:t>资源共享</a:t>
            </a:r>
            <a:r>
              <a:rPr lang="zh-CN" altLang="en-US" b="1" dirty="0"/>
              <a:t>：打印</a:t>
            </a:r>
            <a:r>
              <a:rPr lang="en-US" altLang="zh-CN" b="1" dirty="0"/>
              <a:t>/</a:t>
            </a:r>
            <a:r>
              <a:rPr lang="zh-CN" altLang="en-US" b="1" dirty="0"/>
              <a:t>复印</a:t>
            </a:r>
            <a:r>
              <a:rPr lang="en-US" altLang="zh-CN" b="1" dirty="0"/>
              <a:t>/</a:t>
            </a:r>
            <a:r>
              <a:rPr lang="zh-CN" altLang="en-US" b="1" dirty="0"/>
              <a:t>扫描、云存储、云计算等等</a:t>
            </a:r>
            <a:endParaRPr lang="en-US" altLang="zh-CN" b="1" dirty="0"/>
          </a:p>
        </p:txBody>
      </p:sp>
      <p:sp>
        <p:nvSpPr>
          <p:cNvPr id="4" name="灯片编号占位符 3"/>
          <p:cNvSpPr>
            <a:spLocks noGrp="1"/>
          </p:cNvSpPr>
          <p:nvPr>
            <p:ph type="sldNum" sz="quarter" idx="12"/>
          </p:nvPr>
        </p:nvSpPr>
        <p:spPr/>
        <p:txBody>
          <a:bodyPr/>
          <a:lstStyle/>
          <a:p>
            <a:pPr>
              <a:defRPr/>
            </a:pPr>
            <a:fld id="{C453FA55-8D36-4031-8BD7-CFE3610E48BA}" type="slidenum">
              <a:rPr lang="en-US" altLang="zh-CN" smtClean="0"/>
              <a:pPr>
                <a:defRPr/>
              </a:pPr>
              <a:t>20</a:t>
            </a:fld>
            <a:endParaRPr lang="en-US" altLang="zh-CN"/>
          </a:p>
        </p:txBody>
      </p:sp>
      <p:sp>
        <p:nvSpPr>
          <p:cNvPr id="5" name="Rectangle 4"/>
          <p:cNvSpPr>
            <a:spLocks noChangeArrowheads="1"/>
          </p:cNvSpPr>
          <p:nvPr/>
        </p:nvSpPr>
        <p:spPr bwMode="auto">
          <a:xfrm>
            <a:off x="539552" y="4869159"/>
            <a:ext cx="7920880" cy="1374479"/>
          </a:xfrm>
          <a:prstGeom prst="rect">
            <a:avLst/>
          </a:prstGeom>
          <a:noFill/>
          <a:ln w="9525">
            <a:solidFill>
              <a:schemeClr val="tx1"/>
            </a:solidFill>
            <a:miter lim="800000"/>
            <a:headEnd/>
            <a:tailEnd/>
          </a:ln>
        </p:spPr>
        <p:txBody>
          <a:bodyPr wrap="none" anchor="ctr"/>
          <a:lstStyle/>
          <a:p>
            <a:r>
              <a:rPr lang="zh-CN" altLang="en-US" sz="2400" dirty="0"/>
              <a:t>计算机网络的</a:t>
            </a:r>
            <a:r>
              <a:rPr lang="zh-CN" altLang="en-US" sz="2400" dirty="0">
                <a:solidFill>
                  <a:srgbClr val="FF0000"/>
                </a:solidFill>
              </a:rPr>
              <a:t>通用性</a:t>
            </a:r>
            <a:endParaRPr lang="en-US" altLang="zh-CN" sz="2400" dirty="0">
              <a:solidFill>
                <a:srgbClr val="FF0000"/>
              </a:solidFill>
            </a:endParaRPr>
          </a:p>
          <a:p>
            <a:r>
              <a:rPr lang="en-US" altLang="zh-CN" sz="2400" dirty="0"/>
              <a:t>1</a:t>
            </a:r>
            <a:r>
              <a:rPr lang="zh-CN" altLang="en-US" sz="2400" dirty="0"/>
              <a:t>）通过在计算机上运行软件实现各种网络应用</a:t>
            </a:r>
            <a:endParaRPr lang="en-US" altLang="zh-CN" sz="2400" dirty="0"/>
          </a:p>
          <a:p>
            <a:r>
              <a:rPr lang="en-US" altLang="zh-CN" sz="2400" dirty="0"/>
              <a:t>2</a:t>
            </a:r>
            <a:r>
              <a:rPr lang="zh-CN" altLang="en-US" sz="2400" dirty="0"/>
              <a:t>）能够传输文件、话音、视频、图像等多种类型数据</a:t>
            </a:r>
          </a:p>
        </p:txBody>
      </p:sp>
    </p:spTree>
    <p:extLst>
      <p:ext uri="{BB962C8B-B14F-4D97-AF65-F5344CB8AC3E}">
        <p14:creationId xmlns:p14="http://schemas.microsoft.com/office/powerpoint/2010/main" val="686969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r>
              <a:rPr lang="zh-CN" altLang="en-US" sz="4000" b="1" dirty="0"/>
              <a:t>计算机网络与</a:t>
            </a:r>
            <a:r>
              <a:rPr lang="zh-CN" altLang="en-US" sz="4000" b="1" u="sng" dirty="0">
                <a:solidFill>
                  <a:srgbClr val="FF0000"/>
                </a:solidFill>
              </a:rPr>
              <a:t>互连网</a:t>
            </a:r>
          </a:p>
        </p:txBody>
      </p:sp>
      <p:sp>
        <p:nvSpPr>
          <p:cNvPr id="25603" name="Rectangle 3"/>
          <p:cNvSpPr>
            <a:spLocks noGrp="1" noChangeArrowheads="1"/>
          </p:cNvSpPr>
          <p:nvPr>
            <p:ph type="body" idx="1"/>
          </p:nvPr>
        </p:nvSpPr>
        <p:spPr>
          <a:xfrm>
            <a:off x="971550" y="2017713"/>
            <a:ext cx="7983538" cy="2995612"/>
          </a:xfrm>
        </p:spPr>
        <p:txBody>
          <a:bodyPr>
            <a:normAutofit fontScale="70000" lnSpcReduction="20000"/>
          </a:bodyPr>
          <a:lstStyle/>
          <a:p>
            <a:pPr>
              <a:lnSpc>
                <a:spcPct val="120000"/>
              </a:lnSpc>
              <a:defRPr/>
            </a:pPr>
            <a:r>
              <a:rPr lang="zh-CN" altLang="en-US" b="1" dirty="0"/>
              <a:t>一些独立的计算机网络互相连接形成</a:t>
            </a:r>
            <a:r>
              <a:rPr lang="zh-CN" altLang="en-US" b="1" dirty="0">
                <a:solidFill>
                  <a:schemeClr val="hlink"/>
                </a:solidFill>
              </a:rPr>
              <a:t>互连网（</a:t>
            </a:r>
            <a:r>
              <a:rPr lang="en-US" altLang="zh-CN" b="1" dirty="0">
                <a:solidFill>
                  <a:schemeClr val="hlink"/>
                </a:solidFill>
              </a:rPr>
              <a:t>internet</a:t>
            </a:r>
            <a:r>
              <a:rPr lang="zh-CN" altLang="en-US" b="1" dirty="0">
                <a:solidFill>
                  <a:schemeClr val="hlink"/>
                </a:solidFill>
              </a:rPr>
              <a:t>）</a:t>
            </a:r>
          </a:p>
          <a:p>
            <a:pPr lvl="1">
              <a:lnSpc>
                <a:spcPct val="120000"/>
              </a:lnSpc>
              <a:defRPr/>
            </a:pPr>
            <a:r>
              <a:rPr lang="zh-CN" altLang="en-US" b="1" dirty="0"/>
              <a:t>连接两个或者多个计算机网络的节点被称为路由器（</a:t>
            </a:r>
            <a:r>
              <a:rPr lang="en-US" altLang="zh-CN" b="1" dirty="0"/>
              <a:t>Router</a:t>
            </a:r>
            <a:r>
              <a:rPr lang="zh-CN" altLang="en-US" b="1" dirty="0"/>
              <a:t>）</a:t>
            </a:r>
          </a:p>
          <a:p>
            <a:pPr>
              <a:lnSpc>
                <a:spcPct val="120000"/>
              </a:lnSpc>
              <a:defRPr/>
            </a:pPr>
            <a:r>
              <a:rPr lang="zh-CN" altLang="en-US" b="1" dirty="0"/>
              <a:t>将互连网看作是一种类型的网络，通过</a:t>
            </a:r>
            <a:r>
              <a:rPr lang="zh-CN" altLang="en-US" b="1" dirty="0">
                <a:solidFill>
                  <a:schemeClr val="hlink"/>
                </a:solidFill>
              </a:rPr>
              <a:t>网络嵌套</a:t>
            </a:r>
            <a:r>
              <a:rPr lang="zh-CN" altLang="en-US" b="1" dirty="0"/>
              <a:t>可以构成任意规模的互连网</a:t>
            </a:r>
          </a:p>
          <a:p>
            <a:pPr>
              <a:lnSpc>
                <a:spcPct val="120000"/>
              </a:lnSpc>
              <a:defRPr/>
            </a:pPr>
            <a:r>
              <a:rPr lang="zh-CN" altLang="en-US" b="1" dirty="0"/>
              <a:t>为了叙述方便，我们将任意规模的互连网简称为</a:t>
            </a:r>
            <a:r>
              <a:rPr lang="zh-CN" altLang="en-US" b="1" dirty="0">
                <a:solidFill>
                  <a:schemeClr val="hlink"/>
                </a:solidFill>
              </a:rPr>
              <a:t>网络（</a:t>
            </a:r>
            <a:r>
              <a:rPr lang="en-US" altLang="zh-CN" b="1" dirty="0">
                <a:solidFill>
                  <a:schemeClr val="hlink"/>
                </a:solidFill>
              </a:rPr>
              <a:t>networks</a:t>
            </a:r>
            <a:r>
              <a:rPr lang="zh-CN" altLang="en-US" b="1" dirty="0">
                <a:solidFill>
                  <a:schemeClr val="hlink"/>
                </a:solidFill>
              </a:rPr>
              <a:t>）</a:t>
            </a:r>
          </a:p>
        </p:txBody>
      </p:sp>
      <p:pic>
        <p:nvPicPr>
          <p:cNvPr id="21508" name="Picture 6" descr="Use of routers to connect local area networks"/>
          <p:cNvPicPr>
            <a:picLocks noChangeAspect="1" noChangeArrowheads="1"/>
          </p:cNvPicPr>
          <p:nvPr/>
        </p:nvPicPr>
        <p:blipFill>
          <a:blip r:embed="rId2" cstate="print"/>
          <a:srcRect/>
          <a:stretch>
            <a:fillRect/>
          </a:stretch>
        </p:blipFill>
        <p:spPr bwMode="auto">
          <a:xfrm>
            <a:off x="1908175" y="4292600"/>
            <a:ext cx="5565775" cy="2493963"/>
          </a:xfrm>
          <a:prstGeom prst="rect">
            <a:avLst/>
          </a:prstGeom>
          <a:noFill/>
          <a:ln w="9525">
            <a:noFill/>
            <a:miter lim="800000"/>
            <a:headEnd/>
            <a:tailEnd/>
          </a:ln>
        </p:spPr>
      </p:pic>
      <p:sp>
        <p:nvSpPr>
          <p:cNvPr id="21509" name="TextBox 6"/>
          <p:cNvSpPr txBox="1">
            <a:spLocks noChangeArrowheads="1"/>
          </p:cNvSpPr>
          <p:nvPr/>
        </p:nvSpPr>
        <p:spPr bwMode="auto">
          <a:xfrm>
            <a:off x="4140200" y="5516563"/>
            <a:ext cx="1079500" cy="339725"/>
          </a:xfrm>
          <a:prstGeom prst="rect">
            <a:avLst/>
          </a:prstGeom>
          <a:noFill/>
          <a:ln w="9525">
            <a:noFill/>
            <a:miter lim="800000"/>
            <a:headEnd/>
            <a:tailEnd/>
          </a:ln>
        </p:spPr>
        <p:txBody>
          <a:bodyPr>
            <a:spAutoFit/>
          </a:bodyPr>
          <a:lstStyle/>
          <a:p>
            <a:pPr algn="ctr"/>
            <a:r>
              <a:rPr lang="zh-CN" altLang="en-US" sz="1600">
                <a:solidFill>
                  <a:srgbClr val="FF0000"/>
                </a:solidFill>
              </a:rPr>
              <a:t>路由器</a:t>
            </a:r>
          </a:p>
        </p:txBody>
      </p:sp>
      <p:sp>
        <p:nvSpPr>
          <p:cNvPr id="21510" name="TextBox 7"/>
          <p:cNvSpPr txBox="1">
            <a:spLocks noChangeArrowheads="1"/>
          </p:cNvSpPr>
          <p:nvPr/>
        </p:nvSpPr>
        <p:spPr bwMode="auto">
          <a:xfrm>
            <a:off x="3419475" y="4879975"/>
            <a:ext cx="720725" cy="277813"/>
          </a:xfrm>
          <a:prstGeom prst="rect">
            <a:avLst/>
          </a:prstGeom>
          <a:noFill/>
          <a:ln w="9525">
            <a:noFill/>
            <a:miter lim="800000"/>
            <a:headEnd/>
            <a:tailEnd/>
          </a:ln>
        </p:spPr>
        <p:txBody>
          <a:bodyPr>
            <a:spAutoFit/>
          </a:bodyPr>
          <a:lstStyle/>
          <a:p>
            <a:r>
              <a:rPr lang="zh-CN" altLang="en-US"/>
              <a:t>交换机</a:t>
            </a:r>
          </a:p>
        </p:txBody>
      </p:sp>
      <p:sp>
        <p:nvSpPr>
          <p:cNvPr id="21511" name="TextBox 8"/>
          <p:cNvSpPr txBox="1">
            <a:spLocks noChangeArrowheads="1"/>
          </p:cNvSpPr>
          <p:nvPr/>
        </p:nvSpPr>
        <p:spPr bwMode="auto">
          <a:xfrm>
            <a:off x="5076825" y="4808538"/>
            <a:ext cx="719138" cy="276225"/>
          </a:xfrm>
          <a:prstGeom prst="rect">
            <a:avLst/>
          </a:prstGeom>
          <a:noFill/>
          <a:ln w="9525">
            <a:noFill/>
            <a:miter lim="800000"/>
            <a:headEnd/>
            <a:tailEnd/>
          </a:ln>
        </p:spPr>
        <p:txBody>
          <a:bodyPr>
            <a:spAutoFit/>
          </a:bodyPr>
          <a:lstStyle/>
          <a:p>
            <a:r>
              <a:rPr lang="zh-CN" altLang="en-US"/>
              <a:t>交换机</a:t>
            </a:r>
          </a:p>
        </p:txBody>
      </p:sp>
      <p:sp>
        <p:nvSpPr>
          <p:cNvPr id="21512" name="TextBox 9"/>
          <p:cNvSpPr txBox="1">
            <a:spLocks noChangeArrowheads="1"/>
          </p:cNvSpPr>
          <p:nvPr/>
        </p:nvSpPr>
        <p:spPr bwMode="auto">
          <a:xfrm>
            <a:off x="1908175" y="5672138"/>
            <a:ext cx="719138" cy="277812"/>
          </a:xfrm>
          <a:prstGeom prst="rect">
            <a:avLst/>
          </a:prstGeom>
          <a:noFill/>
          <a:ln w="9525">
            <a:noFill/>
            <a:miter lim="800000"/>
            <a:headEnd/>
            <a:tailEnd/>
          </a:ln>
        </p:spPr>
        <p:txBody>
          <a:bodyPr>
            <a:spAutoFit/>
          </a:bodyPr>
          <a:lstStyle/>
          <a:p>
            <a:r>
              <a:rPr lang="zh-CN" altLang="en-US"/>
              <a:t>计算机</a:t>
            </a:r>
          </a:p>
        </p:txBody>
      </p:sp>
      <p:sp>
        <p:nvSpPr>
          <p:cNvPr id="21513" name="TextBox 10"/>
          <p:cNvSpPr txBox="1">
            <a:spLocks noChangeArrowheads="1"/>
          </p:cNvSpPr>
          <p:nvPr/>
        </p:nvSpPr>
        <p:spPr bwMode="auto">
          <a:xfrm>
            <a:off x="1692275" y="4797425"/>
            <a:ext cx="719138" cy="276225"/>
          </a:xfrm>
          <a:prstGeom prst="rect">
            <a:avLst/>
          </a:prstGeom>
          <a:noFill/>
          <a:ln w="9525">
            <a:noFill/>
            <a:miter lim="800000"/>
            <a:headEnd/>
            <a:tailEnd/>
          </a:ln>
        </p:spPr>
        <p:txBody>
          <a:bodyPr>
            <a:spAutoFit/>
          </a:bodyPr>
          <a:lstStyle/>
          <a:p>
            <a:r>
              <a:rPr lang="zh-CN" altLang="en-US"/>
              <a:t>服务器</a:t>
            </a:r>
          </a:p>
        </p:txBody>
      </p:sp>
      <p:sp>
        <p:nvSpPr>
          <p:cNvPr id="21514" name="TextBox 11"/>
          <p:cNvSpPr txBox="1">
            <a:spLocks noChangeArrowheads="1"/>
          </p:cNvSpPr>
          <p:nvPr/>
        </p:nvSpPr>
        <p:spPr bwMode="auto">
          <a:xfrm>
            <a:off x="4140200" y="6488113"/>
            <a:ext cx="1368425" cy="369887"/>
          </a:xfrm>
          <a:prstGeom prst="rect">
            <a:avLst/>
          </a:prstGeom>
          <a:noFill/>
          <a:ln w="9525">
            <a:noFill/>
            <a:miter lim="800000"/>
            <a:headEnd/>
            <a:tailEnd/>
          </a:ln>
        </p:spPr>
        <p:txBody>
          <a:bodyPr>
            <a:spAutoFit/>
          </a:bodyPr>
          <a:lstStyle/>
          <a:p>
            <a:r>
              <a:rPr lang="en-US" altLang="zh-CN" sz="1800"/>
              <a:t>internet</a:t>
            </a:r>
            <a:endParaRPr lang="zh-CN" altLang="en-US" sz="180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标题 1"/>
          <p:cNvSpPr>
            <a:spLocks noGrp="1"/>
          </p:cNvSpPr>
          <p:nvPr>
            <p:ph type="title"/>
          </p:nvPr>
        </p:nvSpPr>
        <p:spPr/>
        <p:txBody>
          <a:bodyPr/>
          <a:lstStyle/>
          <a:p>
            <a:r>
              <a:rPr lang="zh-CN" altLang="en-US" b="1" dirty="0"/>
              <a:t>计算机网络与</a:t>
            </a:r>
            <a:r>
              <a:rPr lang="en-US" altLang="zh-CN" b="1" u="sng" dirty="0">
                <a:solidFill>
                  <a:srgbClr val="FF0000"/>
                </a:solidFill>
              </a:rPr>
              <a:t>Internet</a:t>
            </a:r>
            <a:endParaRPr lang="zh-CN" altLang="en-US" b="1" u="sng" dirty="0">
              <a:solidFill>
                <a:srgbClr val="FF0000"/>
              </a:solidFill>
            </a:endParaRPr>
          </a:p>
        </p:txBody>
      </p:sp>
      <p:sp>
        <p:nvSpPr>
          <p:cNvPr id="22531" name="内容占位符 2"/>
          <p:cNvSpPr>
            <a:spLocks noGrp="1"/>
          </p:cNvSpPr>
          <p:nvPr>
            <p:ph idx="1"/>
          </p:nvPr>
        </p:nvSpPr>
        <p:spPr>
          <a:xfrm>
            <a:off x="179387" y="2017713"/>
            <a:ext cx="8764587" cy="2563415"/>
          </a:xfrm>
        </p:spPr>
        <p:txBody>
          <a:bodyPr>
            <a:normAutofit fontScale="85000" lnSpcReduction="20000"/>
          </a:bodyPr>
          <a:lstStyle/>
          <a:p>
            <a:pPr>
              <a:lnSpc>
                <a:spcPct val="120000"/>
              </a:lnSpc>
            </a:pPr>
            <a:r>
              <a:rPr lang="en-US" altLang="zh-CN" sz="2800" b="1" dirty="0"/>
              <a:t>Internet</a:t>
            </a:r>
            <a:r>
              <a:rPr lang="zh-CN" altLang="en-US" sz="2800" b="1" dirty="0"/>
              <a:t>（因特网）是世界上最大的计算机网络</a:t>
            </a:r>
          </a:p>
          <a:p>
            <a:pPr lvl="1">
              <a:lnSpc>
                <a:spcPct val="120000"/>
              </a:lnSpc>
            </a:pPr>
            <a:r>
              <a:rPr lang="zh-CN" altLang="en-US" sz="2400" b="1" dirty="0"/>
              <a:t>起源于美国的</a:t>
            </a:r>
            <a:r>
              <a:rPr lang="en-US" altLang="zh-CN" sz="2400" b="1" u="sng" dirty="0">
                <a:solidFill>
                  <a:srgbClr val="FF0000"/>
                </a:solidFill>
              </a:rPr>
              <a:t>ARPANET</a:t>
            </a:r>
            <a:r>
              <a:rPr lang="zh-CN" altLang="en-US" sz="2400" b="1" dirty="0"/>
              <a:t>（</a:t>
            </a:r>
            <a:r>
              <a:rPr lang="en-US" altLang="zh-CN" sz="2400" b="1" dirty="0"/>
              <a:t>Advanced Research Projects Agency Network </a:t>
            </a:r>
            <a:r>
              <a:rPr lang="zh-CN" altLang="en-US" sz="2400" b="1" dirty="0"/>
              <a:t>），早期的</a:t>
            </a:r>
            <a:r>
              <a:rPr lang="en-US" altLang="zh-CN" sz="2400" b="1" dirty="0"/>
              <a:t>ARPANET</a:t>
            </a:r>
            <a:r>
              <a:rPr lang="zh-CN" altLang="en-US" sz="2400" b="1" dirty="0"/>
              <a:t>包括后来的</a:t>
            </a:r>
            <a:r>
              <a:rPr lang="en-US" altLang="zh-CN" sz="2400" b="1" u="sng" dirty="0">
                <a:solidFill>
                  <a:srgbClr val="FF0000"/>
                </a:solidFill>
              </a:rPr>
              <a:t>NSFNET</a:t>
            </a:r>
            <a:r>
              <a:rPr lang="zh-CN" altLang="en-US" sz="2400" b="1" dirty="0"/>
              <a:t>，主要由各个科研机构的计算机互连而成</a:t>
            </a:r>
            <a:endParaRPr lang="zh-CN" altLang="en-US" b="1" dirty="0"/>
          </a:p>
          <a:p>
            <a:pPr lvl="1">
              <a:lnSpc>
                <a:spcPct val="120000"/>
              </a:lnSpc>
            </a:pPr>
            <a:r>
              <a:rPr lang="zh-CN" altLang="en-US" sz="2400" b="1" dirty="0"/>
              <a:t>当前商业化的</a:t>
            </a:r>
            <a:r>
              <a:rPr lang="en-US" altLang="zh-CN" sz="2400" b="1" dirty="0"/>
              <a:t>Internet</a:t>
            </a:r>
            <a:r>
              <a:rPr lang="zh-CN" altLang="en-US" sz="2400" b="1" dirty="0"/>
              <a:t>由不同网络服务提供商（</a:t>
            </a:r>
            <a:r>
              <a:rPr lang="en-US" altLang="zh-CN" sz="2400" b="1" u="sng" dirty="0">
                <a:solidFill>
                  <a:srgbClr val="FF0000"/>
                </a:solidFill>
              </a:rPr>
              <a:t>ISP</a:t>
            </a:r>
            <a:r>
              <a:rPr lang="zh-CN" altLang="en-US" sz="2400" b="1" dirty="0"/>
              <a:t>：</a:t>
            </a:r>
            <a:r>
              <a:rPr lang="en-US" altLang="zh-CN" sz="2400" b="1" dirty="0"/>
              <a:t>Internet Service Provider</a:t>
            </a:r>
            <a:r>
              <a:rPr lang="zh-CN" altLang="en-US" sz="2400" b="1" dirty="0"/>
              <a:t>）的网络互连而成，理论上，用户设备和网络只要运行</a:t>
            </a:r>
            <a:r>
              <a:rPr lang="en-US" altLang="zh-CN" sz="2400" b="1" dirty="0"/>
              <a:t>TCP/IP</a:t>
            </a:r>
            <a:r>
              <a:rPr lang="zh-CN" altLang="en-US" sz="2400" b="1" dirty="0"/>
              <a:t>协议，都可以通过</a:t>
            </a:r>
            <a:r>
              <a:rPr lang="en-US" altLang="zh-CN" sz="2400" b="1" dirty="0"/>
              <a:t>ISP</a:t>
            </a:r>
            <a:r>
              <a:rPr lang="zh-CN" altLang="en-US" sz="2400" b="1" dirty="0"/>
              <a:t>接入到</a:t>
            </a:r>
            <a:r>
              <a:rPr lang="en-US" altLang="zh-CN" sz="2400" b="1" dirty="0"/>
              <a:t>Internet</a:t>
            </a:r>
          </a:p>
        </p:txBody>
      </p:sp>
      <p:sp>
        <p:nvSpPr>
          <p:cNvPr id="22532" name="灯片编号占位符 3"/>
          <p:cNvSpPr>
            <a:spLocks noGrp="1"/>
          </p:cNvSpPr>
          <p:nvPr>
            <p:ph type="sldNum" sz="quarter" idx="12"/>
          </p:nvPr>
        </p:nvSpPr>
        <p:spPr>
          <a:noFill/>
        </p:spPr>
        <p:txBody>
          <a:bodyPr/>
          <a:lstStyle/>
          <a:p>
            <a:fld id="{9D73AAC6-9526-4F8E-B686-0045721BEF4E}" type="slidenum">
              <a:rPr lang="en-US" altLang="zh-CN" smtClean="0"/>
              <a:pPr/>
              <a:t>22</a:t>
            </a:fld>
            <a:endParaRPr lang="en-US" altLang="zh-CN"/>
          </a:p>
        </p:txBody>
      </p:sp>
      <p:pic>
        <p:nvPicPr>
          <p:cNvPr id="22533" name="Picture 4" descr="https://www.caida.org/research/performance/rtt/walrus0202/a-root-rtt-01.png"/>
          <p:cNvPicPr>
            <a:picLocks noChangeAspect="1" noChangeArrowheads="1"/>
          </p:cNvPicPr>
          <p:nvPr/>
        </p:nvPicPr>
        <p:blipFill>
          <a:blip r:embed="rId2" cstate="print"/>
          <a:srcRect/>
          <a:stretch>
            <a:fillRect/>
          </a:stretch>
        </p:blipFill>
        <p:spPr bwMode="auto">
          <a:xfrm>
            <a:off x="1340868" y="4492035"/>
            <a:ext cx="2881312" cy="2133600"/>
          </a:xfrm>
          <a:prstGeom prst="rect">
            <a:avLst/>
          </a:prstGeom>
          <a:noFill/>
          <a:ln w="9525">
            <a:noFill/>
            <a:miter lim="800000"/>
            <a:headEnd/>
            <a:tailEnd/>
          </a:ln>
        </p:spPr>
      </p:pic>
      <p:sp>
        <p:nvSpPr>
          <p:cNvPr id="22535" name="AutoShape 7" descr="“youtube tudou”的图片搜索结果"/>
          <p:cNvSpPr>
            <a:spLocks noChangeAspect="1" noChangeArrowheads="1"/>
          </p:cNvSpPr>
          <p:nvPr/>
        </p:nvSpPr>
        <p:spPr bwMode="auto">
          <a:xfrm>
            <a:off x="136525" y="-144463"/>
            <a:ext cx="304800" cy="304801"/>
          </a:xfrm>
          <a:prstGeom prst="rect">
            <a:avLst/>
          </a:prstGeom>
          <a:noFill/>
          <a:ln w="9525">
            <a:noFill/>
            <a:miter lim="800000"/>
            <a:headEnd/>
            <a:tailEnd/>
          </a:ln>
        </p:spPr>
        <p:txBody>
          <a:bodyPr/>
          <a:lstStyle/>
          <a:p>
            <a:endParaRPr lang="zh-CN" altLang="en-US"/>
          </a:p>
        </p:txBody>
      </p:sp>
      <p:sp>
        <p:nvSpPr>
          <p:cNvPr id="22537" name="AutoShape 10" descr="“social network”的图片搜索结果"/>
          <p:cNvSpPr>
            <a:spLocks noChangeAspect="1" noChangeArrowheads="1"/>
          </p:cNvSpPr>
          <p:nvPr/>
        </p:nvSpPr>
        <p:spPr bwMode="auto">
          <a:xfrm>
            <a:off x="136525" y="-144463"/>
            <a:ext cx="304800" cy="304801"/>
          </a:xfrm>
          <a:prstGeom prst="rect">
            <a:avLst/>
          </a:prstGeom>
          <a:noFill/>
          <a:ln w="9525">
            <a:noFill/>
            <a:miter lim="800000"/>
            <a:headEnd/>
            <a:tailEnd/>
          </a:ln>
        </p:spPr>
        <p:txBody>
          <a:bodyPr/>
          <a:lstStyle/>
          <a:p>
            <a:endParaRPr lang="zh-CN" altLang="en-US"/>
          </a:p>
        </p:txBody>
      </p:sp>
      <p:grpSp>
        <p:nvGrpSpPr>
          <p:cNvPr id="2" name="组合 1"/>
          <p:cNvGrpSpPr/>
          <p:nvPr/>
        </p:nvGrpSpPr>
        <p:grpSpPr>
          <a:xfrm>
            <a:off x="4499992" y="4580348"/>
            <a:ext cx="2668588" cy="2089150"/>
            <a:chOff x="6156325" y="1844675"/>
            <a:chExt cx="2668588" cy="2089150"/>
          </a:xfrm>
        </p:grpSpPr>
        <p:pic>
          <p:nvPicPr>
            <p:cNvPr id="15" name="Picture 5"/>
            <p:cNvPicPr>
              <a:picLocks noChangeAspect="1" noChangeArrowheads="1"/>
            </p:cNvPicPr>
            <p:nvPr/>
          </p:nvPicPr>
          <p:blipFill>
            <a:blip r:embed="rId3" cstate="print"/>
            <a:srcRect/>
            <a:stretch>
              <a:fillRect/>
            </a:stretch>
          </p:blipFill>
          <p:spPr bwMode="auto">
            <a:xfrm>
              <a:off x="8027988" y="3284538"/>
              <a:ext cx="796925" cy="576262"/>
            </a:xfrm>
            <a:prstGeom prst="rect">
              <a:avLst/>
            </a:prstGeom>
            <a:noFill/>
            <a:ln w="9525">
              <a:noFill/>
              <a:miter lim="800000"/>
              <a:headEnd/>
              <a:tailEnd/>
            </a:ln>
          </p:spPr>
        </p:pic>
        <p:pic>
          <p:nvPicPr>
            <p:cNvPr id="16" name="Picture 8"/>
            <p:cNvPicPr>
              <a:picLocks noChangeAspect="1" noChangeArrowheads="1"/>
            </p:cNvPicPr>
            <p:nvPr/>
          </p:nvPicPr>
          <p:blipFill>
            <a:blip r:embed="rId4" cstate="print"/>
            <a:srcRect/>
            <a:stretch>
              <a:fillRect/>
            </a:stretch>
          </p:blipFill>
          <p:spPr bwMode="auto">
            <a:xfrm>
              <a:off x="6227763" y="3357563"/>
              <a:ext cx="719137" cy="503237"/>
            </a:xfrm>
            <a:prstGeom prst="rect">
              <a:avLst/>
            </a:prstGeom>
            <a:noFill/>
            <a:ln w="9525">
              <a:noFill/>
              <a:miter lim="800000"/>
              <a:headEnd/>
              <a:tailEnd/>
            </a:ln>
          </p:spPr>
        </p:pic>
        <p:pic>
          <p:nvPicPr>
            <p:cNvPr id="17" name="Picture 11"/>
            <p:cNvPicPr>
              <a:picLocks noChangeAspect="1" noChangeArrowheads="1"/>
            </p:cNvPicPr>
            <p:nvPr/>
          </p:nvPicPr>
          <p:blipFill>
            <a:blip r:embed="rId5" cstate="print"/>
            <a:srcRect/>
            <a:stretch>
              <a:fillRect/>
            </a:stretch>
          </p:blipFill>
          <p:spPr bwMode="auto">
            <a:xfrm>
              <a:off x="7164388" y="3357563"/>
              <a:ext cx="641350" cy="576262"/>
            </a:xfrm>
            <a:prstGeom prst="rect">
              <a:avLst/>
            </a:prstGeom>
            <a:noFill/>
            <a:ln w="9525">
              <a:noFill/>
              <a:miter lim="800000"/>
              <a:headEnd/>
              <a:tailEnd/>
            </a:ln>
          </p:spPr>
        </p:pic>
        <p:pic>
          <p:nvPicPr>
            <p:cNvPr id="18" name="Picture 12"/>
            <p:cNvPicPr>
              <a:picLocks noChangeAspect="1" noChangeArrowheads="1"/>
            </p:cNvPicPr>
            <p:nvPr/>
          </p:nvPicPr>
          <p:blipFill>
            <a:blip r:embed="rId6" cstate="print"/>
            <a:srcRect/>
            <a:stretch>
              <a:fillRect/>
            </a:stretch>
          </p:blipFill>
          <p:spPr bwMode="auto">
            <a:xfrm>
              <a:off x="7596188" y="2492375"/>
              <a:ext cx="1120775" cy="720725"/>
            </a:xfrm>
            <a:prstGeom prst="rect">
              <a:avLst/>
            </a:prstGeom>
            <a:noFill/>
            <a:ln w="9525">
              <a:noFill/>
              <a:miter lim="800000"/>
              <a:headEnd/>
              <a:tailEnd/>
            </a:ln>
          </p:spPr>
        </p:pic>
        <p:pic>
          <p:nvPicPr>
            <p:cNvPr id="19" name="Picture 13"/>
            <p:cNvPicPr>
              <a:picLocks noChangeAspect="1" noChangeArrowheads="1"/>
            </p:cNvPicPr>
            <p:nvPr/>
          </p:nvPicPr>
          <p:blipFill>
            <a:blip r:embed="rId7" cstate="print"/>
            <a:srcRect/>
            <a:stretch>
              <a:fillRect/>
            </a:stretch>
          </p:blipFill>
          <p:spPr bwMode="auto">
            <a:xfrm>
              <a:off x="6156325" y="2708275"/>
              <a:ext cx="1146175" cy="504825"/>
            </a:xfrm>
            <a:prstGeom prst="rect">
              <a:avLst/>
            </a:prstGeom>
            <a:noFill/>
            <a:ln w="9525">
              <a:noFill/>
              <a:miter lim="800000"/>
              <a:headEnd/>
              <a:tailEnd/>
            </a:ln>
          </p:spPr>
        </p:pic>
        <p:pic>
          <p:nvPicPr>
            <p:cNvPr id="20" name="Picture 16"/>
            <p:cNvPicPr>
              <a:picLocks noChangeAspect="1" noChangeArrowheads="1"/>
            </p:cNvPicPr>
            <p:nvPr/>
          </p:nvPicPr>
          <p:blipFill>
            <a:blip r:embed="rId8" cstate="print"/>
            <a:srcRect/>
            <a:stretch>
              <a:fillRect/>
            </a:stretch>
          </p:blipFill>
          <p:spPr bwMode="auto">
            <a:xfrm>
              <a:off x="6659563" y="1844675"/>
              <a:ext cx="1276350" cy="647700"/>
            </a:xfrm>
            <a:prstGeom prst="rect">
              <a:avLst/>
            </a:prstGeom>
            <a:noFill/>
            <a:ln w="9525">
              <a:noFill/>
              <a:miter lim="800000"/>
              <a:headEnd/>
              <a:tailEnd/>
            </a:ln>
          </p:spPr>
        </p:pic>
      </p:gr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标题 1"/>
          <p:cNvSpPr>
            <a:spLocks noGrp="1"/>
          </p:cNvSpPr>
          <p:nvPr>
            <p:ph type="title"/>
          </p:nvPr>
        </p:nvSpPr>
        <p:spPr/>
        <p:txBody>
          <a:bodyPr/>
          <a:lstStyle/>
          <a:p>
            <a:r>
              <a:rPr lang="en-US" altLang="zh-CN" b="1"/>
              <a:t>internet</a:t>
            </a:r>
            <a:r>
              <a:rPr lang="zh-CN" altLang="en-US" b="1"/>
              <a:t>和</a:t>
            </a:r>
            <a:r>
              <a:rPr lang="en-US" altLang="zh-CN" b="1"/>
              <a:t>Internet</a:t>
            </a:r>
            <a:endParaRPr lang="zh-CN" altLang="en-US" b="1"/>
          </a:p>
        </p:txBody>
      </p:sp>
      <p:sp>
        <p:nvSpPr>
          <p:cNvPr id="23555" name="内容占位符 2"/>
          <p:cNvSpPr>
            <a:spLocks noGrp="1"/>
          </p:cNvSpPr>
          <p:nvPr>
            <p:ph idx="1"/>
          </p:nvPr>
        </p:nvSpPr>
        <p:spPr/>
        <p:txBody>
          <a:bodyPr/>
          <a:lstStyle/>
          <a:p>
            <a:r>
              <a:rPr lang="en-US" altLang="zh-CN" b="1" dirty="0"/>
              <a:t>internet: </a:t>
            </a:r>
            <a:r>
              <a:rPr lang="zh-CN" altLang="en-US" b="1" dirty="0"/>
              <a:t>互</a:t>
            </a:r>
            <a:r>
              <a:rPr lang="zh-CN" altLang="en-US" b="1" u="sng" dirty="0">
                <a:solidFill>
                  <a:srgbClr val="FF0000"/>
                </a:solidFill>
              </a:rPr>
              <a:t>连</a:t>
            </a:r>
            <a:r>
              <a:rPr lang="zh-CN" altLang="en-US" b="1" dirty="0"/>
              <a:t>网，由多个计算机网络互连而成， 在这些网络之间的通信协议可以是任意的</a:t>
            </a:r>
            <a:endParaRPr lang="en-US" altLang="zh-CN" b="1" dirty="0"/>
          </a:p>
          <a:p>
            <a:r>
              <a:rPr lang="en-US" altLang="zh-CN" b="1" dirty="0"/>
              <a:t>Internet</a:t>
            </a:r>
            <a:r>
              <a:rPr lang="zh-CN" altLang="en-US" b="1" dirty="0"/>
              <a:t>：因特网或者互</a:t>
            </a:r>
            <a:r>
              <a:rPr lang="zh-CN" altLang="en-US" b="1" u="sng" dirty="0">
                <a:solidFill>
                  <a:srgbClr val="FF0000"/>
                </a:solidFill>
              </a:rPr>
              <a:t>联</a:t>
            </a:r>
            <a:r>
              <a:rPr lang="zh-CN" altLang="en-US" b="1" dirty="0"/>
              <a:t>网，由数量庞大的各种类型网络互连而成，这些网络都运行</a:t>
            </a:r>
            <a:r>
              <a:rPr lang="en-US" altLang="zh-CN" b="1" dirty="0"/>
              <a:t>TCP/IP</a:t>
            </a:r>
            <a:r>
              <a:rPr lang="zh-CN" altLang="en-US" b="1" dirty="0"/>
              <a:t>协议族</a:t>
            </a:r>
            <a:endParaRPr lang="en-US" altLang="zh-CN" b="1" dirty="0"/>
          </a:p>
          <a:p>
            <a:pPr lvl="1">
              <a:lnSpc>
                <a:spcPct val="80000"/>
              </a:lnSpc>
            </a:pPr>
            <a:r>
              <a:rPr lang="zh-CN" altLang="en-US" sz="2400" b="1" dirty="0"/>
              <a:t>由</a:t>
            </a:r>
            <a:r>
              <a:rPr lang="en-US" altLang="zh-CN" sz="2400" b="1" dirty="0"/>
              <a:t>ARPANET</a:t>
            </a:r>
            <a:r>
              <a:rPr lang="zh-CN" altLang="en-US" sz="2400" b="1" dirty="0"/>
              <a:t>发展而来</a:t>
            </a:r>
            <a:endParaRPr lang="en-US" altLang="zh-CN" sz="2400" b="1" dirty="0"/>
          </a:p>
          <a:p>
            <a:pPr lvl="1"/>
            <a:r>
              <a:rPr lang="zh-CN" altLang="en-US" sz="2400" b="1" dirty="0"/>
              <a:t>世界上最大的互连网</a:t>
            </a:r>
            <a:endParaRPr lang="en-US" altLang="zh-CN" sz="2400" b="1" dirty="0"/>
          </a:p>
        </p:txBody>
      </p:sp>
      <p:sp>
        <p:nvSpPr>
          <p:cNvPr id="23556" name="灯片编号占位符 3"/>
          <p:cNvSpPr>
            <a:spLocks noGrp="1"/>
          </p:cNvSpPr>
          <p:nvPr>
            <p:ph type="sldNum" sz="quarter" idx="12"/>
          </p:nvPr>
        </p:nvSpPr>
        <p:spPr>
          <a:noFill/>
        </p:spPr>
        <p:txBody>
          <a:bodyPr/>
          <a:lstStyle/>
          <a:p>
            <a:fld id="{F271540E-6AD3-4AF7-8A79-5EA0AE4C2948}" type="slidenum">
              <a:rPr lang="en-US" altLang="zh-CN" smtClean="0"/>
              <a:pPr/>
              <a:t>23</a:t>
            </a:fld>
            <a:endParaRPr lang="en-US" altLang="zh-CN"/>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灯片编号占位符 5"/>
          <p:cNvSpPr>
            <a:spLocks noGrp="1"/>
          </p:cNvSpPr>
          <p:nvPr>
            <p:ph type="sldNum" sz="quarter" idx="12"/>
          </p:nvPr>
        </p:nvSpPr>
        <p:spPr>
          <a:noFill/>
        </p:spPr>
        <p:txBody>
          <a:bodyPr/>
          <a:lstStyle/>
          <a:p>
            <a:fld id="{01FF9DD9-0499-4F22-B6B2-11D6D0715DE7}" type="slidenum">
              <a:rPr lang="en-US" altLang="zh-CN" smtClean="0"/>
              <a:pPr/>
              <a:t>24</a:t>
            </a:fld>
            <a:endParaRPr lang="en-US" altLang="zh-CN"/>
          </a:p>
        </p:txBody>
      </p:sp>
      <p:sp>
        <p:nvSpPr>
          <p:cNvPr id="25603" name="Rectangle 4"/>
          <p:cNvSpPr>
            <a:spLocks noGrp="1" noChangeArrowheads="1"/>
          </p:cNvSpPr>
          <p:nvPr>
            <p:ph type="title"/>
          </p:nvPr>
        </p:nvSpPr>
        <p:spPr/>
        <p:txBody>
          <a:bodyPr/>
          <a:lstStyle/>
          <a:p>
            <a:pPr eaLnBrk="1" hangingPunct="1"/>
            <a:r>
              <a:rPr lang="zh-CN" altLang="en-US" b="1"/>
              <a:t>课程内容</a:t>
            </a:r>
            <a:endParaRPr lang="en-US" altLang="zh-CN" b="1"/>
          </a:p>
        </p:txBody>
      </p:sp>
      <p:sp>
        <p:nvSpPr>
          <p:cNvPr id="26628" name="Rectangle 5"/>
          <p:cNvSpPr>
            <a:spLocks noGrp="1" noChangeArrowheads="1"/>
          </p:cNvSpPr>
          <p:nvPr>
            <p:ph type="body" idx="1"/>
          </p:nvPr>
        </p:nvSpPr>
        <p:spPr>
          <a:xfrm>
            <a:off x="34925" y="2214563"/>
            <a:ext cx="4170363" cy="3297237"/>
          </a:xfrm>
        </p:spPr>
        <p:txBody>
          <a:bodyPr>
            <a:normAutofit fontScale="92500" lnSpcReduction="10000"/>
          </a:bodyPr>
          <a:lstStyle/>
          <a:p>
            <a:pPr marL="533400" indent="-533400" eaLnBrk="1" hangingPunct="1">
              <a:lnSpc>
                <a:spcPct val="80000"/>
              </a:lnSpc>
              <a:buFont typeface="Wingdings" pitchFamily="2" charset="2"/>
              <a:buAutoNum type="arabicPeriod"/>
              <a:defRPr/>
            </a:pPr>
            <a:r>
              <a:rPr lang="zh-CN" altLang="en-US" sz="2800" b="1" dirty="0"/>
              <a:t>概述</a:t>
            </a:r>
          </a:p>
          <a:p>
            <a:pPr marL="533400" indent="-533400" eaLnBrk="1" hangingPunct="1">
              <a:lnSpc>
                <a:spcPct val="80000"/>
              </a:lnSpc>
              <a:buFont typeface="Wingdings" pitchFamily="2" charset="2"/>
              <a:buAutoNum type="arabicPeriod"/>
              <a:defRPr/>
            </a:pPr>
            <a:r>
              <a:rPr lang="zh-CN" altLang="en-US" sz="2800" b="1" dirty="0"/>
              <a:t>物理层</a:t>
            </a:r>
          </a:p>
          <a:p>
            <a:pPr marL="533400" indent="-533400" eaLnBrk="1" hangingPunct="1">
              <a:lnSpc>
                <a:spcPct val="80000"/>
              </a:lnSpc>
              <a:buFont typeface="Wingdings" pitchFamily="2" charset="2"/>
              <a:buAutoNum type="arabicPeriod"/>
              <a:defRPr/>
            </a:pPr>
            <a:r>
              <a:rPr lang="zh-CN" altLang="en-US" sz="2800" b="1" dirty="0"/>
              <a:t>数据链路层</a:t>
            </a:r>
          </a:p>
          <a:p>
            <a:pPr marL="533400" indent="-533400" eaLnBrk="1" hangingPunct="1">
              <a:lnSpc>
                <a:spcPct val="80000"/>
              </a:lnSpc>
              <a:buFont typeface="Wingdings" pitchFamily="2" charset="2"/>
              <a:buAutoNum type="arabicPeriod"/>
              <a:defRPr/>
            </a:pPr>
            <a:r>
              <a:rPr lang="zh-CN" altLang="en-US" sz="2800" b="1" dirty="0">
                <a:solidFill>
                  <a:srgbClr val="FF0000"/>
                </a:solidFill>
              </a:rPr>
              <a:t>局域网与介质访问控制</a:t>
            </a:r>
          </a:p>
          <a:p>
            <a:pPr marL="533400" indent="-533400" eaLnBrk="1" hangingPunct="1">
              <a:lnSpc>
                <a:spcPct val="80000"/>
              </a:lnSpc>
              <a:buFont typeface="Wingdings" pitchFamily="2" charset="2"/>
              <a:buAutoNum type="arabicPeriod"/>
              <a:defRPr/>
            </a:pPr>
            <a:r>
              <a:rPr lang="zh-CN" altLang="en-US" sz="2800" b="1" dirty="0"/>
              <a:t>网络层</a:t>
            </a:r>
          </a:p>
          <a:p>
            <a:pPr marL="533400" indent="-533400" eaLnBrk="1" hangingPunct="1">
              <a:lnSpc>
                <a:spcPct val="80000"/>
              </a:lnSpc>
              <a:buFont typeface="Wingdings" pitchFamily="2" charset="2"/>
              <a:buAutoNum type="arabicPeriod"/>
              <a:defRPr/>
            </a:pPr>
            <a:r>
              <a:rPr lang="en-US" altLang="zh-CN" sz="2800" b="1" dirty="0">
                <a:solidFill>
                  <a:srgbClr val="FF0000"/>
                </a:solidFill>
              </a:rPr>
              <a:t>Internet Protocol</a:t>
            </a:r>
          </a:p>
          <a:p>
            <a:pPr marL="533400" indent="-533400" eaLnBrk="1" hangingPunct="1">
              <a:lnSpc>
                <a:spcPct val="80000"/>
              </a:lnSpc>
              <a:buFont typeface="Wingdings" pitchFamily="2" charset="2"/>
              <a:buAutoNum type="arabicPeriod"/>
              <a:defRPr/>
            </a:pPr>
            <a:r>
              <a:rPr lang="zh-CN" altLang="en-US" sz="2800" b="1" dirty="0">
                <a:solidFill>
                  <a:srgbClr val="FF0000"/>
                </a:solidFill>
              </a:rPr>
              <a:t>传输层</a:t>
            </a:r>
          </a:p>
          <a:p>
            <a:pPr marL="533400" indent="-533400" eaLnBrk="1" hangingPunct="1">
              <a:lnSpc>
                <a:spcPct val="80000"/>
              </a:lnSpc>
              <a:buFont typeface="Wingdings" pitchFamily="2" charset="2"/>
              <a:buAutoNum type="arabicPeriod"/>
              <a:defRPr/>
            </a:pPr>
            <a:r>
              <a:rPr lang="zh-CN" altLang="en-US" sz="2800" b="1" dirty="0"/>
              <a:t>应用层</a:t>
            </a:r>
          </a:p>
          <a:p>
            <a:pPr marL="533400" indent="-533400" eaLnBrk="1" hangingPunct="1">
              <a:lnSpc>
                <a:spcPct val="80000"/>
              </a:lnSpc>
              <a:buFont typeface="Wingdings" pitchFamily="2" charset="2"/>
              <a:buAutoNum type="arabicPeriod"/>
              <a:defRPr/>
            </a:pPr>
            <a:r>
              <a:rPr lang="zh-CN" altLang="en-US" sz="2800" b="1" dirty="0"/>
              <a:t>网络安全 </a:t>
            </a:r>
          </a:p>
        </p:txBody>
      </p:sp>
      <p:sp>
        <p:nvSpPr>
          <p:cNvPr id="25605" name="Rectangle 30"/>
          <p:cNvSpPr>
            <a:spLocks noChangeArrowheads="1"/>
          </p:cNvSpPr>
          <p:nvPr/>
        </p:nvSpPr>
        <p:spPr bwMode="auto">
          <a:xfrm>
            <a:off x="5778500" y="2033588"/>
            <a:ext cx="2174875" cy="681037"/>
          </a:xfrm>
          <a:prstGeom prst="rect">
            <a:avLst/>
          </a:prstGeom>
          <a:solidFill>
            <a:srgbClr val="EBF7FF"/>
          </a:solidFill>
          <a:ln w="9525" algn="ctr">
            <a:solidFill>
              <a:srgbClr val="007A77"/>
            </a:solidFill>
            <a:miter lim="800000"/>
            <a:headEnd/>
            <a:tailEnd/>
          </a:ln>
        </p:spPr>
        <p:txBody>
          <a:bodyPr wrap="none" anchor="ctr"/>
          <a:lstStyle/>
          <a:p>
            <a:pPr algn="ctr"/>
            <a:r>
              <a:rPr lang="en-US" altLang="zh-CN" sz="1800">
                <a:solidFill>
                  <a:srgbClr val="007A77"/>
                </a:solidFill>
              </a:rPr>
              <a:t>HTTP, SMTP, POP3</a:t>
            </a:r>
          </a:p>
          <a:p>
            <a:pPr algn="ctr"/>
            <a:r>
              <a:rPr lang="en-US" altLang="zh-CN" sz="1800">
                <a:solidFill>
                  <a:srgbClr val="007A77"/>
                </a:solidFill>
              </a:rPr>
              <a:t>…..</a:t>
            </a:r>
            <a:endParaRPr lang="zh-CN" altLang="en-US" sz="1800">
              <a:solidFill>
                <a:srgbClr val="007A77"/>
              </a:solidFill>
            </a:endParaRPr>
          </a:p>
        </p:txBody>
      </p:sp>
      <p:sp>
        <p:nvSpPr>
          <p:cNvPr id="25606" name="Rectangle 16"/>
          <p:cNvSpPr>
            <a:spLocks noChangeArrowheads="1"/>
          </p:cNvSpPr>
          <p:nvPr/>
        </p:nvSpPr>
        <p:spPr bwMode="auto">
          <a:xfrm>
            <a:off x="5867400" y="4645025"/>
            <a:ext cx="2160588" cy="1087438"/>
          </a:xfrm>
          <a:prstGeom prst="rect">
            <a:avLst/>
          </a:prstGeom>
          <a:solidFill>
            <a:srgbClr val="EBF7FF"/>
          </a:solidFill>
          <a:ln w="9525" algn="ctr">
            <a:solidFill>
              <a:srgbClr val="007A77"/>
            </a:solidFill>
            <a:miter lim="800000"/>
            <a:headEnd/>
            <a:tailEnd/>
          </a:ln>
        </p:spPr>
        <p:txBody>
          <a:bodyPr wrap="none" anchor="ctr"/>
          <a:lstStyle/>
          <a:p>
            <a:pPr algn="ctr"/>
            <a:r>
              <a:rPr lang="zh-CN" altLang="en-US" sz="1800">
                <a:solidFill>
                  <a:srgbClr val="007A77"/>
                </a:solidFill>
              </a:rPr>
              <a:t>以太网、</a:t>
            </a:r>
            <a:endParaRPr lang="en-US" altLang="zh-CN" sz="1800">
              <a:solidFill>
                <a:srgbClr val="007A77"/>
              </a:solidFill>
            </a:endParaRPr>
          </a:p>
          <a:p>
            <a:pPr algn="ctr"/>
            <a:r>
              <a:rPr lang="zh-CN" altLang="en-US" sz="1800">
                <a:solidFill>
                  <a:srgbClr val="007A77"/>
                </a:solidFill>
              </a:rPr>
              <a:t>无线局域网</a:t>
            </a:r>
          </a:p>
        </p:txBody>
      </p:sp>
      <p:sp>
        <p:nvSpPr>
          <p:cNvPr id="25607" name="Rectangle 24"/>
          <p:cNvSpPr>
            <a:spLocks noChangeArrowheads="1"/>
          </p:cNvSpPr>
          <p:nvPr/>
        </p:nvSpPr>
        <p:spPr bwMode="auto">
          <a:xfrm>
            <a:off x="5795963" y="3695700"/>
            <a:ext cx="2232025" cy="792163"/>
          </a:xfrm>
          <a:prstGeom prst="rect">
            <a:avLst/>
          </a:prstGeom>
          <a:solidFill>
            <a:srgbClr val="EBF7FF"/>
          </a:solidFill>
          <a:ln w="9525" algn="ctr">
            <a:solidFill>
              <a:srgbClr val="007A77"/>
            </a:solidFill>
            <a:miter lim="800000"/>
            <a:headEnd/>
            <a:tailEnd/>
          </a:ln>
        </p:spPr>
        <p:txBody>
          <a:bodyPr wrap="none" anchor="ctr"/>
          <a:lstStyle/>
          <a:p>
            <a:pPr algn="ctr"/>
            <a:r>
              <a:rPr lang="en-US" altLang="zh-CN" sz="2000">
                <a:solidFill>
                  <a:srgbClr val="007A77"/>
                </a:solidFill>
              </a:rPr>
              <a:t>IPv4/IPv6</a:t>
            </a:r>
            <a:endParaRPr lang="zh-CN" altLang="en-US" sz="2000">
              <a:solidFill>
                <a:srgbClr val="007A77"/>
              </a:solidFill>
            </a:endParaRPr>
          </a:p>
        </p:txBody>
      </p:sp>
      <p:sp>
        <p:nvSpPr>
          <p:cNvPr id="25608" name="Rectangle 25"/>
          <p:cNvSpPr>
            <a:spLocks noChangeArrowheads="1"/>
          </p:cNvSpPr>
          <p:nvPr/>
        </p:nvSpPr>
        <p:spPr bwMode="auto">
          <a:xfrm>
            <a:off x="5792788" y="2976563"/>
            <a:ext cx="1125537" cy="503237"/>
          </a:xfrm>
          <a:prstGeom prst="rect">
            <a:avLst/>
          </a:prstGeom>
          <a:solidFill>
            <a:srgbClr val="EBF7FF"/>
          </a:solidFill>
          <a:ln w="9525" algn="ctr">
            <a:solidFill>
              <a:srgbClr val="007A77"/>
            </a:solidFill>
            <a:miter lim="800000"/>
            <a:headEnd/>
            <a:tailEnd/>
          </a:ln>
        </p:spPr>
        <p:txBody>
          <a:bodyPr wrap="none" anchor="ctr"/>
          <a:lstStyle/>
          <a:p>
            <a:pPr algn="ctr"/>
            <a:r>
              <a:rPr lang="en-US" altLang="zh-CN" sz="2000">
                <a:solidFill>
                  <a:srgbClr val="007A77"/>
                </a:solidFill>
              </a:rPr>
              <a:t>TCP</a:t>
            </a:r>
          </a:p>
        </p:txBody>
      </p:sp>
      <p:sp>
        <p:nvSpPr>
          <p:cNvPr id="25609" name="Rectangle 26"/>
          <p:cNvSpPr>
            <a:spLocks noChangeArrowheads="1"/>
          </p:cNvSpPr>
          <p:nvPr/>
        </p:nvSpPr>
        <p:spPr bwMode="auto">
          <a:xfrm>
            <a:off x="7016750" y="2997200"/>
            <a:ext cx="1000125" cy="503238"/>
          </a:xfrm>
          <a:prstGeom prst="rect">
            <a:avLst/>
          </a:prstGeom>
          <a:solidFill>
            <a:srgbClr val="EBF7FF"/>
          </a:solidFill>
          <a:ln w="9525" algn="ctr">
            <a:solidFill>
              <a:srgbClr val="007A77"/>
            </a:solidFill>
            <a:miter lim="800000"/>
            <a:headEnd/>
            <a:tailEnd/>
          </a:ln>
        </p:spPr>
        <p:txBody>
          <a:bodyPr wrap="none" anchor="ctr"/>
          <a:lstStyle/>
          <a:p>
            <a:pPr algn="ctr"/>
            <a:r>
              <a:rPr lang="en-US" altLang="zh-CN" sz="2000">
                <a:solidFill>
                  <a:srgbClr val="007A77"/>
                </a:solidFill>
              </a:rPr>
              <a:t>UDP</a:t>
            </a:r>
          </a:p>
        </p:txBody>
      </p:sp>
      <p:sp>
        <p:nvSpPr>
          <p:cNvPr id="25610" name="Rectangle 21"/>
          <p:cNvSpPr>
            <a:spLocks noChangeArrowheads="1"/>
          </p:cNvSpPr>
          <p:nvPr/>
        </p:nvSpPr>
        <p:spPr bwMode="auto">
          <a:xfrm>
            <a:off x="4279900" y="5354638"/>
            <a:ext cx="1500188" cy="431800"/>
          </a:xfrm>
          <a:prstGeom prst="rect">
            <a:avLst/>
          </a:prstGeom>
          <a:solidFill>
            <a:srgbClr val="DC5900"/>
          </a:solidFill>
          <a:ln w="9525">
            <a:solidFill>
              <a:srgbClr val="007A77"/>
            </a:solidFill>
            <a:miter lim="800000"/>
            <a:headEnd/>
            <a:tailEnd/>
          </a:ln>
        </p:spPr>
        <p:txBody>
          <a:bodyPr wrap="none" anchor="ctr"/>
          <a:lstStyle/>
          <a:p>
            <a:pPr algn="ctr"/>
            <a:r>
              <a:rPr lang="zh-CN" altLang="en-US" sz="2000">
                <a:solidFill>
                  <a:srgbClr val="FFFFFF"/>
                </a:solidFill>
              </a:rPr>
              <a:t>物理层</a:t>
            </a:r>
          </a:p>
        </p:txBody>
      </p:sp>
      <p:sp>
        <p:nvSpPr>
          <p:cNvPr id="25611" name="Rectangle 22"/>
          <p:cNvSpPr>
            <a:spLocks noChangeArrowheads="1"/>
          </p:cNvSpPr>
          <p:nvPr/>
        </p:nvSpPr>
        <p:spPr bwMode="auto">
          <a:xfrm>
            <a:off x="4279900" y="4706938"/>
            <a:ext cx="1500188" cy="576262"/>
          </a:xfrm>
          <a:prstGeom prst="rect">
            <a:avLst/>
          </a:prstGeom>
          <a:solidFill>
            <a:srgbClr val="DC5900"/>
          </a:solidFill>
          <a:ln w="9525">
            <a:solidFill>
              <a:srgbClr val="007A77"/>
            </a:solidFill>
            <a:miter lim="800000"/>
            <a:headEnd/>
            <a:tailEnd/>
          </a:ln>
        </p:spPr>
        <p:txBody>
          <a:bodyPr wrap="none" anchor="ctr"/>
          <a:lstStyle/>
          <a:p>
            <a:pPr algn="ctr"/>
            <a:r>
              <a:rPr lang="zh-CN" altLang="en-US" sz="2000">
                <a:solidFill>
                  <a:srgbClr val="FFFFFF"/>
                </a:solidFill>
              </a:rPr>
              <a:t>数据链路层</a:t>
            </a:r>
          </a:p>
        </p:txBody>
      </p:sp>
      <p:sp>
        <p:nvSpPr>
          <p:cNvPr id="25612" name="Rectangle 23"/>
          <p:cNvSpPr>
            <a:spLocks noChangeArrowheads="1"/>
          </p:cNvSpPr>
          <p:nvPr/>
        </p:nvSpPr>
        <p:spPr bwMode="auto">
          <a:xfrm>
            <a:off x="4352925" y="3841750"/>
            <a:ext cx="1355725" cy="503238"/>
          </a:xfrm>
          <a:prstGeom prst="rect">
            <a:avLst/>
          </a:prstGeom>
          <a:solidFill>
            <a:srgbClr val="DC5900"/>
          </a:solidFill>
          <a:ln w="9525">
            <a:solidFill>
              <a:srgbClr val="007A77"/>
            </a:solidFill>
            <a:miter lim="800000"/>
            <a:headEnd/>
            <a:tailEnd/>
          </a:ln>
        </p:spPr>
        <p:txBody>
          <a:bodyPr wrap="none" anchor="ctr"/>
          <a:lstStyle/>
          <a:p>
            <a:pPr algn="ctr"/>
            <a:r>
              <a:rPr lang="zh-CN" altLang="en-US" sz="2000">
                <a:solidFill>
                  <a:srgbClr val="FFFFFF"/>
                </a:solidFill>
              </a:rPr>
              <a:t>网络层</a:t>
            </a:r>
          </a:p>
        </p:txBody>
      </p:sp>
      <p:sp>
        <p:nvSpPr>
          <p:cNvPr id="25613" name="Rectangle 24"/>
          <p:cNvSpPr>
            <a:spLocks noChangeArrowheads="1"/>
          </p:cNvSpPr>
          <p:nvPr/>
        </p:nvSpPr>
        <p:spPr bwMode="auto">
          <a:xfrm>
            <a:off x="4352925" y="2978150"/>
            <a:ext cx="1284288" cy="503238"/>
          </a:xfrm>
          <a:prstGeom prst="rect">
            <a:avLst/>
          </a:prstGeom>
          <a:solidFill>
            <a:srgbClr val="DC5900"/>
          </a:solidFill>
          <a:ln w="9525">
            <a:solidFill>
              <a:srgbClr val="007A77"/>
            </a:solidFill>
            <a:miter lim="800000"/>
            <a:headEnd/>
            <a:tailEnd/>
          </a:ln>
        </p:spPr>
        <p:txBody>
          <a:bodyPr wrap="none" anchor="ctr"/>
          <a:lstStyle/>
          <a:p>
            <a:pPr algn="ctr"/>
            <a:r>
              <a:rPr lang="zh-CN" altLang="en-US" sz="2000">
                <a:solidFill>
                  <a:srgbClr val="FFFFFF"/>
                </a:solidFill>
              </a:rPr>
              <a:t>传输层</a:t>
            </a:r>
          </a:p>
        </p:txBody>
      </p:sp>
      <p:sp>
        <p:nvSpPr>
          <p:cNvPr id="25614" name="Rectangle 25"/>
          <p:cNvSpPr>
            <a:spLocks noChangeArrowheads="1"/>
          </p:cNvSpPr>
          <p:nvPr/>
        </p:nvSpPr>
        <p:spPr bwMode="auto">
          <a:xfrm>
            <a:off x="4281488" y="2071688"/>
            <a:ext cx="1355725" cy="574675"/>
          </a:xfrm>
          <a:prstGeom prst="rect">
            <a:avLst/>
          </a:prstGeom>
          <a:solidFill>
            <a:srgbClr val="DC5900"/>
          </a:solidFill>
          <a:ln w="9525">
            <a:solidFill>
              <a:srgbClr val="007A77"/>
            </a:solidFill>
            <a:miter lim="800000"/>
            <a:headEnd/>
            <a:tailEnd/>
          </a:ln>
        </p:spPr>
        <p:txBody>
          <a:bodyPr wrap="none" anchor="ctr"/>
          <a:lstStyle/>
          <a:p>
            <a:pPr algn="ctr"/>
            <a:r>
              <a:rPr lang="zh-CN" altLang="en-US" sz="2000">
                <a:solidFill>
                  <a:srgbClr val="FFFFFF"/>
                </a:solidFill>
              </a:rPr>
              <a:t>应用层</a:t>
            </a:r>
          </a:p>
        </p:txBody>
      </p:sp>
      <p:sp>
        <p:nvSpPr>
          <p:cNvPr id="18" name="Rectangle 25"/>
          <p:cNvSpPr>
            <a:spLocks noChangeArrowheads="1"/>
          </p:cNvSpPr>
          <p:nvPr/>
        </p:nvSpPr>
        <p:spPr bwMode="auto">
          <a:xfrm>
            <a:off x="8172450" y="2060575"/>
            <a:ext cx="815975" cy="3744913"/>
          </a:xfrm>
          <a:prstGeom prst="rect">
            <a:avLst/>
          </a:prstGeom>
          <a:solidFill>
            <a:schemeClr val="bg2">
              <a:lumMod val="25000"/>
              <a:lumOff val="75000"/>
            </a:schemeClr>
          </a:solidFill>
          <a:ln w="9525">
            <a:solidFill>
              <a:srgbClr val="007A77"/>
            </a:solidFill>
            <a:miter lim="800000"/>
            <a:headEnd/>
            <a:tailEnd/>
          </a:ln>
        </p:spPr>
        <p:txBody>
          <a:bodyPr wrap="none" anchor="ctr">
            <a:normAutofit/>
          </a:bodyPr>
          <a:lstStyle/>
          <a:p>
            <a:pPr algn="ctr">
              <a:defRPr/>
            </a:pPr>
            <a:r>
              <a:rPr lang="zh-CN" altLang="en-US" sz="2000" dirty="0">
                <a:solidFill>
                  <a:schemeClr val="tx1">
                    <a:lumMod val="95000"/>
                    <a:lumOff val="5000"/>
                  </a:schemeClr>
                </a:solidFill>
              </a:rPr>
              <a:t>网</a:t>
            </a:r>
            <a:endParaRPr lang="en-US" altLang="zh-CN" sz="2000" dirty="0">
              <a:solidFill>
                <a:schemeClr val="tx1">
                  <a:lumMod val="95000"/>
                  <a:lumOff val="5000"/>
                </a:schemeClr>
              </a:solidFill>
            </a:endParaRPr>
          </a:p>
          <a:p>
            <a:pPr algn="ctr">
              <a:defRPr/>
            </a:pPr>
            <a:r>
              <a:rPr lang="zh-CN" altLang="en-US" sz="2000" dirty="0">
                <a:solidFill>
                  <a:schemeClr val="tx1">
                    <a:lumMod val="95000"/>
                    <a:lumOff val="5000"/>
                  </a:schemeClr>
                </a:solidFill>
              </a:rPr>
              <a:t>络</a:t>
            </a:r>
            <a:endParaRPr lang="en-US" altLang="zh-CN" sz="2000" dirty="0">
              <a:solidFill>
                <a:schemeClr val="tx1">
                  <a:lumMod val="95000"/>
                  <a:lumOff val="5000"/>
                </a:schemeClr>
              </a:solidFill>
            </a:endParaRPr>
          </a:p>
          <a:p>
            <a:pPr algn="ctr">
              <a:defRPr/>
            </a:pPr>
            <a:r>
              <a:rPr lang="zh-CN" altLang="en-US" sz="2000" dirty="0">
                <a:solidFill>
                  <a:schemeClr val="tx1">
                    <a:lumMod val="95000"/>
                    <a:lumOff val="5000"/>
                  </a:schemeClr>
                </a:solidFill>
              </a:rPr>
              <a:t>安</a:t>
            </a:r>
            <a:endParaRPr lang="en-US" altLang="zh-CN" sz="2000" dirty="0">
              <a:solidFill>
                <a:schemeClr val="tx1">
                  <a:lumMod val="95000"/>
                  <a:lumOff val="5000"/>
                </a:schemeClr>
              </a:solidFill>
            </a:endParaRPr>
          </a:p>
          <a:p>
            <a:pPr algn="ctr">
              <a:defRPr/>
            </a:pPr>
            <a:r>
              <a:rPr lang="zh-CN" altLang="en-US" sz="2000" dirty="0">
                <a:solidFill>
                  <a:schemeClr val="tx1">
                    <a:lumMod val="95000"/>
                    <a:lumOff val="5000"/>
                  </a:schemeClr>
                </a:solidFill>
              </a:rPr>
              <a:t>全</a:t>
            </a:r>
          </a:p>
        </p:txBody>
      </p:sp>
      <p:sp>
        <p:nvSpPr>
          <p:cNvPr id="2" name="文本框 1"/>
          <p:cNvSpPr txBox="1"/>
          <p:nvPr/>
        </p:nvSpPr>
        <p:spPr>
          <a:xfrm>
            <a:off x="107504" y="6022975"/>
            <a:ext cx="8496944" cy="400110"/>
          </a:xfrm>
          <a:prstGeom prst="rect">
            <a:avLst/>
          </a:prstGeom>
          <a:noFill/>
        </p:spPr>
        <p:txBody>
          <a:bodyPr wrap="square" rtlCol="0">
            <a:spAutoFit/>
          </a:bodyPr>
          <a:lstStyle/>
          <a:p>
            <a:r>
              <a:rPr lang="zh-CN" altLang="en-US" sz="2000" dirty="0"/>
              <a:t>课程内容主要涉及到网络的一些基本知识，包括网络体系结构</a:t>
            </a:r>
            <a:r>
              <a:rPr lang="en-US" altLang="zh-CN" sz="2000" dirty="0"/>
              <a:t>/</a:t>
            </a:r>
            <a:r>
              <a:rPr lang="zh-CN" altLang="en-US" sz="2000" dirty="0"/>
              <a:t>协议</a:t>
            </a:r>
            <a:r>
              <a:rPr lang="en-US" altLang="zh-CN" sz="2000" dirty="0"/>
              <a:t>/</a:t>
            </a:r>
            <a:r>
              <a:rPr lang="zh-CN" altLang="en-US" sz="2000" dirty="0"/>
              <a:t>应用</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r>
              <a:rPr lang="zh-CN" altLang="en-US" b="1"/>
              <a:t>课程目标</a:t>
            </a:r>
          </a:p>
        </p:txBody>
      </p:sp>
      <p:sp>
        <p:nvSpPr>
          <p:cNvPr id="24579" name="Rectangle 3"/>
          <p:cNvSpPr>
            <a:spLocks noGrp="1" noChangeArrowheads="1"/>
          </p:cNvSpPr>
          <p:nvPr>
            <p:ph type="body" idx="1"/>
          </p:nvPr>
        </p:nvSpPr>
        <p:spPr>
          <a:xfrm>
            <a:off x="1182688" y="2017713"/>
            <a:ext cx="7205736" cy="2779439"/>
          </a:xfrm>
        </p:spPr>
        <p:txBody>
          <a:bodyPr>
            <a:normAutofit fontScale="70000" lnSpcReduction="20000"/>
          </a:bodyPr>
          <a:lstStyle/>
          <a:p>
            <a:pPr>
              <a:lnSpc>
                <a:spcPct val="120000"/>
              </a:lnSpc>
            </a:pPr>
            <a:r>
              <a:rPr lang="zh-CN" altLang="en-US" b="1" dirty="0">
                <a:solidFill>
                  <a:schemeClr val="hlink"/>
                </a:solidFill>
              </a:rPr>
              <a:t>掌握</a:t>
            </a:r>
            <a:r>
              <a:rPr lang="zh-CN" altLang="en-US" b="1" dirty="0"/>
              <a:t>计算机网络中的基本概念</a:t>
            </a:r>
          </a:p>
          <a:p>
            <a:pPr>
              <a:lnSpc>
                <a:spcPct val="120000"/>
              </a:lnSpc>
            </a:pPr>
            <a:r>
              <a:rPr lang="zh-CN" altLang="en-US" b="1" dirty="0">
                <a:solidFill>
                  <a:schemeClr val="hlink"/>
                </a:solidFill>
              </a:rPr>
              <a:t>了解</a:t>
            </a:r>
            <a:r>
              <a:rPr lang="zh-CN" altLang="en-US" b="1" dirty="0"/>
              <a:t>如何构建一个网络</a:t>
            </a:r>
          </a:p>
          <a:p>
            <a:pPr lvl="1">
              <a:lnSpc>
                <a:spcPct val="120000"/>
              </a:lnSpc>
            </a:pPr>
            <a:r>
              <a:rPr lang="zh-CN" altLang="en-US" b="1" dirty="0"/>
              <a:t>关注为应用提供数据传输服务的</a:t>
            </a:r>
            <a:r>
              <a:rPr lang="zh-CN" altLang="en-US" b="1" dirty="0">
                <a:solidFill>
                  <a:schemeClr val="hlink"/>
                </a:solidFill>
              </a:rPr>
              <a:t>网络体系结构</a:t>
            </a:r>
            <a:r>
              <a:rPr lang="zh-CN" altLang="en-US" b="1" dirty="0"/>
              <a:t>，而不是应用本身</a:t>
            </a:r>
          </a:p>
          <a:p>
            <a:pPr>
              <a:lnSpc>
                <a:spcPct val="120000"/>
              </a:lnSpc>
            </a:pPr>
            <a:r>
              <a:rPr lang="zh-CN" altLang="en-US" b="1" dirty="0">
                <a:solidFill>
                  <a:schemeClr val="hlink"/>
                </a:solidFill>
              </a:rPr>
              <a:t>掌握</a:t>
            </a:r>
            <a:r>
              <a:rPr lang="zh-CN" altLang="en-US" b="1" dirty="0"/>
              <a:t>基本的网络操作</a:t>
            </a:r>
            <a:endParaRPr lang="en-US" altLang="zh-CN" b="1" dirty="0"/>
          </a:p>
          <a:p>
            <a:pPr lvl="1">
              <a:lnSpc>
                <a:spcPct val="120000"/>
              </a:lnSpc>
            </a:pPr>
            <a:r>
              <a:rPr lang="zh-CN" altLang="en-US" b="1" dirty="0"/>
              <a:t>网络配置</a:t>
            </a:r>
            <a:endParaRPr lang="en-US" altLang="zh-CN" b="1" dirty="0"/>
          </a:p>
          <a:p>
            <a:pPr lvl="1">
              <a:lnSpc>
                <a:spcPct val="120000"/>
              </a:lnSpc>
            </a:pPr>
            <a:r>
              <a:rPr lang="zh-CN" altLang="en-US" b="1" dirty="0"/>
              <a:t>网络编程</a:t>
            </a:r>
          </a:p>
        </p:txBody>
      </p:sp>
      <p:sp>
        <p:nvSpPr>
          <p:cNvPr id="2" name="圆角矩形 1"/>
          <p:cNvSpPr/>
          <p:nvPr/>
        </p:nvSpPr>
        <p:spPr>
          <a:xfrm>
            <a:off x="574687" y="4869160"/>
            <a:ext cx="8352928" cy="79208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solidFill>
                  <a:schemeClr val="tx1"/>
                </a:solidFill>
              </a:rPr>
              <a:t>Internet</a:t>
            </a:r>
            <a:r>
              <a:rPr lang="zh-CN" altLang="en-US" sz="2000" dirty="0">
                <a:solidFill>
                  <a:schemeClr val="tx1"/>
                </a:solidFill>
              </a:rPr>
              <a:t>是世界上最大、最成功、应用最广泛的计算机网络，本课程主要内容围绕着</a:t>
            </a:r>
            <a:r>
              <a:rPr lang="en-US" altLang="zh-CN" sz="2000" dirty="0">
                <a:solidFill>
                  <a:schemeClr val="tx1"/>
                </a:solidFill>
              </a:rPr>
              <a:t>Internet</a:t>
            </a:r>
            <a:r>
              <a:rPr lang="zh-CN" altLang="en-US" sz="2000" dirty="0">
                <a:solidFill>
                  <a:schemeClr val="tx1"/>
                </a:solidFill>
              </a:rPr>
              <a:t>展开，关注应用于</a:t>
            </a:r>
            <a:r>
              <a:rPr lang="en-US" altLang="zh-CN" sz="2000" dirty="0">
                <a:solidFill>
                  <a:schemeClr val="tx1"/>
                </a:solidFill>
              </a:rPr>
              <a:t>Internet</a:t>
            </a:r>
            <a:r>
              <a:rPr lang="zh-CN" altLang="en-US" sz="2000" dirty="0">
                <a:solidFill>
                  <a:schemeClr val="tx1"/>
                </a:solidFill>
              </a:rPr>
              <a:t>的计算机网络技术</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r>
              <a:rPr lang="en-US" altLang="zh-CN" dirty="0"/>
              <a:t>Chapter 1  </a:t>
            </a:r>
            <a:r>
              <a:rPr lang="zh-CN" altLang="en-US" dirty="0"/>
              <a:t>概述</a:t>
            </a:r>
          </a:p>
        </p:txBody>
      </p:sp>
      <p:sp>
        <p:nvSpPr>
          <p:cNvPr id="26627" name="Rectangle 3"/>
          <p:cNvSpPr>
            <a:spLocks noGrp="1" noChangeArrowheads="1"/>
          </p:cNvSpPr>
          <p:nvPr>
            <p:ph type="body" idx="1"/>
          </p:nvPr>
        </p:nvSpPr>
        <p:spPr/>
        <p:txBody>
          <a:bodyPr/>
          <a:lstStyle/>
          <a:p>
            <a:pPr eaLnBrk="1" hangingPunct="1"/>
            <a:r>
              <a:rPr lang="en-US" altLang="zh-CN" b="1" dirty="0">
                <a:solidFill>
                  <a:schemeClr val="hlink"/>
                </a:solidFill>
              </a:rPr>
              <a:t>1.1 </a:t>
            </a:r>
            <a:r>
              <a:rPr lang="zh-CN" altLang="en-US" b="1" dirty="0">
                <a:solidFill>
                  <a:schemeClr val="hlink"/>
                </a:solidFill>
              </a:rPr>
              <a:t>国际</a:t>
            </a:r>
            <a:r>
              <a:rPr lang="en-US" altLang="zh-CN" b="1" dirty="0">
                <a:solidFill>
                  <a:schemeClr val="hlink"/>
                </a:solidFill>
              </a:rPr>
              <a:t>Internet </a:t>
            </a:r>
            <a:r>
              <a:rPr lang="zh-CN" altLang="en-US" b="1" dirty="0">
                <a:solidFill>
                  <a:schemeClr val="hlink"/>
                </a:solidFill>
              </a:rPr>
              <a:t>的发展史</a:t>
            </a:r>
          </a:p>
          <a:p>
            <a:pPr eaLnBrk="1" hangingPunct="1"/>
            <a:r>
              <a:rPr lang="en-US" altLang="zh-CN" b="1" dirty="0"/>
              <a:t>1.2 </a:t>
            </a:r>
            <a:r>
              <a:rPr lang="zh-CN" altLang="en-US" b="1" dirty="0"/>
              <a:t>中国</a:t>
            </a:r>
            <a:r>
              <a:rPr lang="en-US" altLang="zh-CN" b="1" dirty="0"/>
              <a:t>Internet</a:t>
            </a:r>
            <a:r>
              <a:rPr lang="zh-CN" altLang="en-US" b="1" dirty="0"/>
              <a:t>的发展史</a:t>
            </a:r>
          </a:p>
          <a:p>
            <a:pPr eaLnBrk="1" hangingPunct="1"/>
            <a:r>
              <a:rPr lang="en-US" altLang="zh-CN" b="1" dirty="0"/>
              <a:t>1.3 IPv6</a:t>
            </a:r>
            <a:r>
              <a:rPr lang="zh-CN" altLang="en-US" b="1" dirty="0"/>
              <a:t>发展史</a:t>
            </a:r>
          </a:p>
          <a:p>
            <a:pPr eaLnBrk="1" hangingPunct="1"/>
            <a:r>
              <a:rPr lang="en-US" altLang="zh-CN" b="1" dirty="0"/>
              <a:t>1.4 </a:t>
            </a:r>
            <a:r>
              <a:rPr lang="zh-CN" altLang="en-US" b="1" dirty="0"/>
              <a:t>网络体系结构</a:t>
            </a:r>
          </a:p>
          <a:p>
            <a:pPr eaLnBrk="1" hangingPunct="1"/>
            <a:r>
              <a:rPr lang="en-US" altLang="zh-CN" b="1" dirty="0"/>
              <a:t>1.5 </a:t>
            </a:r>
            <a:r>
              <a:rPr lang="zh-CN" altLang="en-US" b="1" dirty="0"/>
              <a:t>网络标准化</a:t>
            </a:r>
          </a:p>
          <a:p>
            <a:pPr eaLnBrk="1" hangingPunct="1"/>
            <a:r>
              <a:rPr lang="en-US" altLang="zh-CN" b="1" dirty="0"/>
              <a:t>1.6 </a:t>
            </a:r>
            <a:r>
              <a:rPr lang="zh-CN" altLang="en-US" b="1" dirty="0"/>
              <a:t>网络性能度量</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1.1</a:t>
            </a:r>
            <a:r>
              <a:rPr lang="zh-CN" altLang="en-US" dirty="0"/>
              <a:t>国际</a:t>
            </a:r>
            <a:r>
              <a:rPr lang="en-US" altLang="zh-CN" dirty="0"/>
              <a:t>Internet </a:t>
            </a:r>
            <a:r>
              <a:rPr lang="zh-CN" altLang="en-US" dirty="0"/>
              <a:t>的发展史</a:t>
            </a:r>
          </a:p>
        </p:txBody>
      </p:sp>
      <p:sp>
        <p:nvSpPr>
          <p:cNvPr id="3" name="内容占位符 2"/>
          <p:cNvSpPr>
            <a:spLocks noGrp="1"/>
          </p:cNvSpPr>
          <p:nvPr>
            <p:ph idx="1"/>
          </p:nvPr>
        </p:nvSpPr>
        <p:spPr>
          <a:xfrm>
            <a:off x="571472" y="1928802"/>
            <a:ext cx="8343904" cy="4929198"/>
          </a:xfrm>
        </p:spPr>
        <p:txBody>
          <a:bodyPr>
            <a:normAutofit fontScale="55000" lnSpcReduction="20000"/>
          </a:bodyPr>
          <a:lstStyle/>
          <a:p>
            <a:pPr>
              <a:lnSpc>
                <a:spcPct val="120000"/>
              </a:lnSpc>
            </a:pPr>
            <a:r>
              <a:rPr lang="zh-CN" altLang="en-US" b="1" dirty="0"/>
              <a:t>第一阶段（</a:t>
            </a:r>
            <a:r>
              <a:rPr lang="en-US" altLang="zh-CN" b="1" dirty="0"/>
              <a:t>1969-1985</a:t>
            </a:r>
            <a:r>
              <a:rPr lang="zh-CN" altLang="en-US" b="1" dirty="0"/>
              <a:t>）：</a:t>
            </a:r>
            <a:r>
              <a:rPr lang="en-US" altLang="zh-CN" b="1" dirty="0">
                <a:solidFill>
                  <a:srgbClr val="FF0000"/>
                </a:solidFill>
              </a:rPr>
              <a:t>ARPANET</a:t>
            </a:r>
            <a:r>
              <a:rPr lang="en-US" altLang="zh-CN" b="1" dirty="0"/>
              <a:t>(</a:t>
            </a:r>
            <a:r>
              <a:rPr lang="zh-CN" altLang="en-US" b="1" dirty="0"/>
              <a:t>一直到</a:t>
            </a:r>
            <a:r>
              <a:rPr lang="en-US" altLang="zh-CN" b="1" dirty="0"/>
              <a:t>1990</a:t>
            </a:r>
            <a:r>
              <a:rPr lang="zh-CN" altLang="en-US" b="1" dirty="0"/>
              <a:t>年才关闭），进行各种网络技术的实验</a:t>
            </a:r>
            <a:endParaRPr lang="en-US" altLang="zh-CN" b="1" dirty="0"/>
          </a:p>
          <a:p>
            <a:pPr lvl="1">
              <a:lnSpc>
                <a:spcPct val="120000"/>
              </a:lnSpc>
            </a:pPr>
            <a:r>
              <a:rPr lang="en-US" altLang="zh-CN" b="1" dirty="0"/>
              <a:t>1983</a:t>
            </a:r>
            <a:r>
              <a:rPr lang="zh-CN" altLang="en-US" b="1" dirty="0"/>
              <a:t>年，</a:t>
            </a:r>
            <a:r>
              <a:rPr lang="en-US" altLang="zh-CN" b="1" dirty="0"/>
              <a:t>TCP/IP</a:t>
            </a:r>
            <a:r>
              <a:rPr lang="zh-CN" altLang="en-US" b="1" dirty="0"/>
              <a:t>协议成为</a:t>
            </a:r>
            <a:r>
              <a:rPr lang="en-US" altLang="zh-CN" b="1" dirty="0"/>
              <a:t>ARPANET</a:t>
            </a:r>
            <a:r>
              <a:rPr lang="zh-CN" altLang="en-US" b="1" dirty="0"/>
              <a:t>上的标准协议，因此人们把</a:t>
            </a:r>
            <a:r>
              <a:rPr lang="en-US" altLang="zh-CN" b="1" dirty="0"/>
              <a:t>1983</a:t>
            </a:r>
            <a:r>
              <a:rPr lang="zh-CN" altLang="en-US" b="1" dirty="0"/>
              <a:t>年称为</a:t>
            </a:r>
            <a:r>
              <a:rPr lang="en-US" altLang="zh-CN" b="1" dirty="0"/>
              <a:t>Internet</a:t>
            </a:r>
            <a:r>
              <a:rPr lang="zh-CN" altLang="en-US" b="1" dirty="0"/>
              <a:t>的诞生时间</a:t>
            </a:r>
            <a:endParaRPr lang="en-US" altLang="zh-CN" b="1" dirty="0"/>
          </a:p>
          <a:p>
            <a:pPr lvl="1">
              <a:lnSpc>
                <a:spcPct val="120000"/>
              </a:lnSpc>
            </a:pPr>
            <a:r>
              <a:rPr lang="en-US" altLang="zh-CN" b="1" dirty="0"/>
              <a:t>1984</a:t>
            </a:r>
            <a:r>
              <a:rPr lang="zh-CN" altLang="en-US" b="1" dirty="0"/>
              <a:t>年，域名系统（</a:t>
            </a:r>
            <a:r>
              <a:rPr lang="en-US" altLang="zh-CN" b="1" dirty="0"/>
              <a:t>DNS</a:t>
            </a:r>
            <a:r>
              <a:rPr lang="zh-CN" altLang="en-US" b="1" dirty="0"/>
              <a:t>）引入，主机数量突破</a:t>
            </a:r>
            <a:r>
              <a:rPr lang="en-US" altLang="zh-CN" b="1" dirty="0"/>
              <a:t>1000</a:t>
            </a:r>
            <a:r>
              <a:rPr lang="zh-CN" altLang="en-US" b="1" dirty="0"/>
              <a:t>台</a:t>
            </a:r>
            <a:endParaRPr lang="en-US" altLang="zh-CN" b="1" dirty="0"/>
          </a:p>
          <a:p>
            <a:pPr>
              <a:lnSpc>
                <a:spcPct val="120000"/>
              </a:lnSpc>
            </a:pPr>
            <a:r>
              <a:rPr lang="zh-CN" altLang="en-US" b="1" dirty="0"/>
              <a:t>第二阶段（</a:t>
            </a:r>
            <a:r>
              <a:rPr lang="en-US" altLang="zh-CN" b="1" dirty="0"/>
              <a:t>1986-1992</a:t>
            </a:r>
            <a:r>
              <a:rPr lang="zh-CN" altLang="en-US" b="1" dirty="0"/>
              <a:t>）：</a:t>
            </a:r>
            <a:r>
              <a:rPr lang="en-US" altLang="zh-CN" b="1" dirty="0">
                <a:solidFill>
                  <a:srgbClr val="FF0000"/>
                </a:solidFill>
              </a:rPr>
              <a:t>NSFNET</a:t>
            </a:r>
            <a:r>
              <a:rPr lang="zh-CN" altLang="en-US" b="1" dirty="0"/>
              <a:t>，教学科研，后期开始商业化，</a:t>
            </a:r>
            <a:r>
              <a:rPr lang="en-US" altLang="zh-CN" b="1" dirty="0"/>
              <a:t> 1995</a:t>
            </a:r>
            <a:r>
              <a:rPr lang="zh-CN" altLang="en-US" b="1" dirty="0"/>
              <a:t>年，重新成为科研网络</a:t>
            </a:r>
            <a:endParaRPr lang="en-US" altLang="zh-CN" b="1" dirty="0"/>
          </a:p>
          <a:p>
            <a:pPr lvl="1">
              <a:lnSpc>
                <a:spcPct val="120000"/>
              </a:lnSpc>
            </a:pPr>
            <a:r>
              <a:rPr lang="en-US" altLang="zh-CN" b="1" dirty="0"/>
              <a:t>1986</a:t>
            </a:r>
            <a:r>
              <a:rPr lang="zh-CN" altLang="en-US" b="1" dirty="0"/>
              <a:t>年，</a:t>
            </a:r>
            <a:r>
              <a:rPr lang="en-US" altLang="zh-CN" b="1" dirty="0"/>
              <a:t>NSFNET</a:t>
            </a:r>
            <a:r>
              <a:rPr lang="zh-CN" altLang="en-US" b="1" dirty="0"/>
              <a:t>诞生</a:t>
            </a:r>
            <a:endParaRPr lang="en-US" altLang="zh-CN" b="1" dirty="0"/>
          </a:p>
          <a:p>
            <a:pPr lvl="1">
              <a:lnSpc>
                <a:spcPct val="120000"/>
              </a:lnSpc>
            </a:pPr>
            <a:r>
              <a:rPr lang="en-US" altLang="zh-CN" b="1" dirty="0"/>
              <a:t>1991</a:t>
            </a:r>
            <a:r>
              <a:rPr lang="zh-CN" altLang="en-US" b="1" dirty="0"/>
              <a:t>年，</a:t>
            </a:r>
            <a:r>
              <a:rPr lang="en-US" altLang="zh-CN" b="1" dirty="0"/>
              <a:t>WWW</a:t>
            </a:r>
            <a:r>
              <a:rPr lang="zh-CN" altLang="en-US" b="1" dirty="0"/>
              <a:t>由</a:t>
            </a:r>
            <a:r>
              <a:rPr lang="en-US" altLang="zh-CN" b="1" dirty="0"/>
              <a:t>CERN </a:t>
            </a:r>
            <a:r>
              <a:rPr lang="zh-CN" altLang="en-US" b="1" dirty="0"/>
              <a:t>公开发布</a:t>
            </a:r>
            <a:endParaRPr lang="en-US" altLang="zh-CN" b="1" dirty="0"/>
          </a:p>
          <a:p>
            <a:pPr>
              <a:lnSpc>
                <a:spcPct val="120000"/>
              </a:lnSpc>
            </a:pPr>
            <a:r>
              <a:rPr lang="zh-CN" altLang="en-US" b="1" dirty="0"/>
              <a:t>第三阶段（</a:t>
            </a:r>
            <a:r>
              <a:rPr lang="en-US" altLang="zh-CN" b="1" dirty="0"/>
              <a:t>1993-  </a:t>
            </a:r>
            <a:r>
              <a:rPr lang="zh-CN" altLang="en-US" b="1" dirty="0"/>
              <a:t>）：</a:t>
            </a:r>
            <a:r>
              <a:rPr lang="zh-CN" altLang="en-US" b="1" dirty="0">
                <a:solidFill>
                  <a:srgbClr val="FF0000"/>
                </a:solidFill>
              </a:rPr>
              <a:t>商业化的</a:t>
            </a:r>
            <a:r>
              <a:rPr lang="en-US" altLang="zh-CN" b="1" dirty="0">
                <a:solidFill>
                  <a:srgbClr val="FF0000"/>
                </a:solidFill>
              </a:rPr>
              <a:t>Internet</a:t>
            </a:r>
            <a:r>
              <a:rPr lang="zh-CN" altLang="en-US" b="1" dirty="0"/>
              <a:t>，主要由</a:t>
            </a:r>
            <a:r>
              <a:rPr lang="en-US" altLang="zh-CN" b="1" dirty="0"/>
              <a:t>ISP</a:t>
            </a:r>
            <a:r>
              <a:rPr lang="zh-CN" altLang="en-US" b="1" dirty="0"/>
              <a:t>（</a:t>
            </a:r>
            <a:r>
              <a:rPr lang="en-US" altLang="zh-CN" b="1" dirty="0"/>
              <a:t>Internet Service Provider</a:t>
            </a:r>
            <a:r>
              <a:rPr lang="zh-CN" altLang="en-US" b="1" dirty="0"/>
              <a:t>）的网络互连而成</a:t>
            </a:r>
            <a:endParaRPr lang="en-US" altLang="zh-CN" b="1" dirty="0"/>
          </a:p>
          <a:p>
            <a:pPr lvl="1">
              <a:lnSpc>
                <a:spcPct val="120000"/>
              </a:lnSpc>
            </a:pPr>
            <a:r>
              <a:rPr lang="en-US" altLang="zh-CN" b="1" dirty="0"/>
              <a:t>1998</a:t>
            </a:r>
            <a:r>
              <a:rPr lang="zh-CN" altLang="en-US" b="1" dirty="0"/>
              <a:t>年，</a:t>
            </a:r>
            <a:r>
              <a:rPr lang="en-US" altLang="zh-CN" b="1" dirty="0"/>
              <a:t>IPv6</a:t>
            </a:r>
            <a:r>
              <a:rPr lang="zh-CN" altLang="en-US" b="1" dirty="0"/>
              <a:t>标准正式发布</a:t>
            </a:r>
            <a:endParaRPr lang="en-US" altLang="zh-CN" b="1" dirty="0"/>
          </a:p>
          <a:p>
            <a:pPr>
              <a:lnSpc>
                <a:spcPct val="120000"/>
              </a:lnSpc>
            </a:pPr>
            <a:r>
              <a:rPr lang="zh-CN" altLang="en-US" b="1" dirty="0"/>
              <a:t>第四阶段（</a:t>
            </a:r>
            <a:r>
              <a:rPr lang="en-US" altLang="zh-CN" b="1" dirty="0"/>
              <a:t>2005-  </a:t>
            </a:r>
            <a:r>
              <a:rPr lang="zh-CN" altLang="en-US" b="1" dirty="0"/>
              <a:t>）：</a:t>
            </a:r>
            <a:r>
              <a:rPr lang="zh-CN" altLang="en-US" b="1" dirty="0">
                <a:solidFill>
                  <a:srgbClr val="FF0000"/>
                </a:solidFill>
              </a:rPr>
              <a:t>未来</a:t>
            </a:r>
            <a:r>
              <a:rPr lang="en-US" altLang="zh-CN" b="1" dirty="0">
                <a:solidFill>
                  <a:srgbClr val="FF0000"/>
                </a:solidFill>
              </a:rPr>
              <a:t>Internet</a:t>
            </a:r>
            <a:r>
              <a:rPr lang="zh-CN" altLang="en-US" b="1" dirty="0"/>
              <a:t>，研究阶段，各试验网已经开始部署</a:t>
            </a:r>
            <a:endParaRPr lang="en-US" altLang="zh-CN" b="1" dirty="0"/>
          </a:p>
          <a:p>
            <a:pPr lvl="1">
              <a:lnSpc>
                <a:spcPct val="120000"/>
              </a:lnSpc>
            </a:pPr>
            <a:r>
              <a:rPr lang="en-US" altLang="zh-CN" b="1" dirty="0">
                <a:latin typeface="宋体" pitchFamily="2" charset="-122"/>
              </a:rPr>
              <a:t>2005</a:t>
            </a:r>
            <a:r>
              <a:rPr lang="zh-CN" altLang="en-US" b="1" dirty="0">
                <a:latin typeface="宋体" pitchFamily="2" charset="-122"/>
              </a:rPr>
              <a:t>年，美国</a:t>
            </a:r>
            <a:r>
              <a:rPr lang="en-US" altLang="zh-CN" b="1" dirty="0">
                <a:latin typeface="宋体" pitchFamily="2" charset="-122"/>
              </a:rPr>
              <a:t>NSF</a:t>
            </a:r>
            <a:r>
              <a:rPr lang="zh-CN" altLang="en-US" b="1" dirty="0">
                <a:latin typeface="宋体" pitchFamily="2" charset="-122"/>
              </a:rPr>
              <a:t>启动</a:t>
            </a:r>
            <a:r>
              <a:rPr lang="en-US" altLang="zh-CN" b="1" dirty="0">
                <a:latin typeface="宋体" pitchFamily="2" charset="-122"/>
              </a:rPr>
              <a:t>GENI</a:t>
            </a:r>
            <a:r>
              <a:rPr lang="zh-CN" altLang="en-US" b="1" dirty="0">
                <a:latin typeface="宋体" pitchFamily="2" charset="-122"/>
              </a:rPr>
              <a:t>（</a:t>
            </a:r>
            <a:r>
              <a:rPr lang="en-US" altLang="zh-CN" b="1" dirty="0">
                <a:latin typeface="宋体" pitchFamily="2" charset="-122"/>
              </a:rPr>
              <a:t>Global Environment for Networking Innovation</a:t>
            </a:r>
            <a:r>
              <a:rPr lang="zh-CN" altLang="en-US" b="1" dirty="0">
                <a:latin typeface="宋体" pitchFamily="2" charset="-122"/>
              </a:rPr>
              <a:t>）和</a:t>
            </a:r>
            <a:r>
              <a:rPr lang="en-US" altLang="zh-CN" b="1" dirty="0">
                <a:latin typeface="宋体" pitchFamily="2" charset="-122"/>
              </a:rPr>
              <a:t>FIND (Future </a:t>
            </a:r>
            <a:r>
              <a:rPr lang="en-US" altLang="zh-CN" b="1" dirty="0" err="1">
                <a:latin typeface="宋体" pitchFamily="2" charset="-122"/>
              </a:rPr>
              <a:t>INternet</a:t>
            </a:r>
            <a:r>
              <a:rPr lang="en-US" altLang="zh-CN" b="1" dirty="0">
                <a:latin typeface="宋体" pitchFamily="2" charset="-122"/>
              </a:rPr>
              <a:t> Design)</a:t>
            </a:r>
          </a:p>
          <a:p>
            <a:pPr lvl="1">
              <a:lnSpc>
                <a:spcPct val="120000"/>
              </a:lnSpc>
            </a:pPr>
            <a:r>
              <a:rPr lang="en-US" altLang="zh-CN" b="1" dirty="0">
                <a:latin typeface="宋体" pitchFamily="2" charset="-122"/>
              </a:rPr>
              <a:t>2010</a:t>
            </a:r>
            <a:r>
              <a:rPr lang="zh-CN" altLang="en-US" b="1" dirty="0">
                <a:latin typeface="宋体" pitchFamily="2" charset="-122"/>
              </a:rPr>
              <a:t>年，美国启动</a:t>
            </a:r>
            <a:r>
              <a:rPr lang="en-US" altLang="zh-CN" b="1" dirty="0">
                <a:latin typeface="宋体" pitchFamily="2" charset="-122"/>
              </a:rPr>
              <a:t>FIA</a:t>
            </a:r>
            <a:r>
              <a:rPr lang="zh-CN" altLang="en-US" b="1" dirty="0">
                <a:latin typeface="宋体" pitchFamily="2" charset="-122"/>
              </a:rPr>
              <a:t>（</a:t>
            </a:r>
            <a:r>
              <a:rPr lang="en-US" altLang="zh-CN" b="1" dirty="0">
                <a:latin typeface="宋体" pitchFamily="2" charset="-122"/>
              </a:rPr>
              <a:t>Future Internet Architecture</a:t>
            </a:r>
            <a:r>
              <a:rPr lang="zh-CN" altLang="en-US" b="1" dirty="0">
                <a:latin typeface="宋体" pitchFamily="2" charset="-122"/>
              </a:rPr>
              <a:t> </a:t>
            </a:r>
            <a:r>
              <a:rPr lang="en-US" altLang="zh-CN" b="1" dirty="0">
                <a:latin typeface="宋体" pitchFamily="2" charset="-122"/>
              </a:rPr>
              <a:t>Program)</a:t>
            </a:r>
          </a:p>
          <a:p>
            <a:pPr lvl="1">
              <a:lnSpc>
                <a:spcPct val="120000"/>
              </a:lnSpc>
            </a:pPr>
            <a:r>
              <a:rPr lang="en-US" altLang="zh-CN" sz="2700" b="1" dirty="0">
                <a:latin typeface="宋体" pitchFamily="2" charset="-122"/>
              </a:rPr>
              <a:t>2018</a:t>
            </a:r>
            <a:r>
              <a:rPr lang="zh-CN" altLang="en-US" sz="2700" b="1" dirty="0">
                <a:latin typeface="宋体" pitchFamily="2" charset="-122"/>
              </a:rPr>
              <a:t>年，</a:t>
            </a:r>
            <a:r>
              <a:rPr lang="en-US" altLang="zh-CN" sz="2700" b="1" dirty="0">
                <a:latin typeface="宋体" pitchFamily="2" charset="-122"/>
              </a:rPr>
              <a:t>ITU-T</a:t>
            </a:r>
            <a:r>
              <a:rPr lang="zh-CN" altLang="en-US" sz="2700" b="1" dirty="0">
                <a:latin typeface="宋体" pitchFamily="2" charset="-122"/>
              </a:rPr>
              <a:t>成立网络</a:t>
            </a:r>
            <a:r>
              <a:rPr lang="en-US" altLang="zh-CN" sz="2700" b="1" dirty="0">
                <a:latin typeface="宋体" pitchFamily="2" charset="-122"/>
              </a:rPr>
              <a:t>2030</a:t>
            </a:r>
            <a:r>
              <a:rPr lang="zh-CN" altLang="en-US" sz="2700" b="1" dirty="0">
                <a:latin typeface="宋体" pitchFamily="2" charset="-122"/>
              </a:rPr>
              <a:t>焦点组（</a:t>
            </a:r>
            <a:r>
              <a:rPr lang="en-US" altLang="zh-CN" sz="2700" b="1" dirty="0">
                <a:latin typeface="宋体" pitchFamily="2" charset="-122"/>
              </a:rPr>
              <a:t>FG-NET-2030</a:t>
            </a:r>
            <a:r>
              <a:rPr lang="zh-CN" altLang="en-US" sz="2700" b="1" dirty="0">
                <a:latin typeface="宋体" pitchFamily="2" charset="-122"/>
              </a:rPr>
              <a:t>：</a:t>
            </a:r>
            <a:r>
              <a:rPr lang="en-US" altLang="zh-CN" sz="2700" b="1" dirty="0">
                <a:latin typeface="宋体" pitchFamily="2" charset="-122"/>
              </a:rPr>
              <a:t>Focus Group on Network 2030</a:t>
            </a:r>
            <a:r>
              <a:rPr lang="zh-CN" altLang="en-US" sz="2700" b="1" dirty="0">
                <a:latin typeface="宋体" pitchFamily="2" charset="-122"/>
              </a:rPr>
              <a:t>）</a:t>
            </a:r>
            <a:endParaRPr lang="en-US" altLang="zh-CN" sz="2700" b="1" dirty="0">
              <a:latin typeface="宋体" pitchFamily="2" charset="-122"/>
            </a:endParaRPr>
          </a:p>
        </p:txBody>
      </p:sp>
      <p:sp>
        <p:nvSpPr>
          <p:cNvPr id="4" name="灯片编号占位符 3"/>
          <p:cNvSpPr>
            <a:spLocks noGrp="1"/>
          </p:cNvSpPr>
          <p:nvPr>
            <p:ph type="sldNum" sz="quarter" idx="12"/>
          </p:nvPr>
        </p:nvSpPr>
        <p:spPr/>
        <p:txBody>
          <a:bodyPr/>
          <a:lstStyle/>
          <a:p>
            <a:pPr>
              <a:defRPr/>
            </a:pPr>
            <a:fld id="{C453FA55-8D36-4031-8BD7-CFE3610E48BA}" type="slidenum">
              <a:rPr lang="en-US" altLang="zh-CN" smtClean="0"/>
              <a:pPr>
                <a:defRPr/>
              </a:pPr>
              <a:t>27</a:t>
            </a:fld>
            <a:endParaRPr lang="en-US" altLang="zh-CN" dirty="0"/>
          </a:p>
        </p:txBody>
      </p:sp>
    </p:spTree>
    <p:extLst>
      <p:ext uri="{BB962C8B-B14F-4D97-AF65-F5344CB8AC3E}">
        <p14:creationId xmlns:p14="http://schemas.microsoft.com/office/powerpoint/2010/main" val="43108008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灯片编号占位符 5"/>
          <p:cNvSpPr txBox="1">
            <a:spLocks noGrp="1"/>
          </p:cNvSpPr>
          <p:nvPr/>
        </p:nvSpPr>
        <p:spPr bwMode="auto">
          <a:xfrm>
            <a:off x="7042150" y="6243638"/>
            <a:ext cx="1905000" cy="457200"/>
          </a:xfrm>
          <a:prstGeom prst="rect">
            <a:avLst/>
          </a:prstGeom>
          <a:noFill/>
          <a:ln w="9525">
            <a:noFill/>
            <a:miter lim="800000"/>
            <a:headEnd/>
            <a:tailEnd/>
          </a:ln>
        </p:spPr>
        <p:txBody>
          <a:bodyPr anchor="b"/>
          <a:lstStyle/>
          <a:p>
            <a:pPr algn="r"/>
            <a:fld id="{761BC151-3EEB-455A-8141-43B5AA06A4C5}" type="slidenum">
              <a:rPr lang="en-US" altLang="zh-CN" sz="1400" b="0"/>
              <a:pPr algn="r"/>
              <a:t>28</a:t>
            </a:fld>
            <a:endParaRPr lang="en-US" altLang="zh-CN" sz="1400" b="0"/>
          </a:p>
        </p:txBody>
      </p:sp>
      <p:sp>
        <p:nvSpPr>
          <p:cNvPr id="28675" name="Rectangle 2"/>
          <p:cNvSpPr>
            <a:spLocks noGrp="1" noChangeArrowheads="1"/>
          </p:cNvSpPr>
          <p:nvPr>
            <p:ph type="title" idx="4294967295"/>
          </p:nvPr>
        </p:nvSpPr>
        <p:spPr/>
        <p:txBody>
          <a:bodyPr/>
          <a:lstStyle/>
          <a:p>
            <a:pPr eaLnBrk="1" hangingPunct="1"/>
            <a:endParaRPr lang="zh-CN" altLang="zh-CN"/>
          </a:p>
        </p:txBody>
      </p:sp>
      <p:pic>
        <p:nvPicPr>
          <p:cNvPr id="28676" name="Picture 3"/>
          <p:cNvPicPr>
            <a:picLocks noGrp="1" noChangeAspect="1" noChangeArrowheads="1"/>
          </p:cNvPicPr>
          <p:nvPr>
            <p:ph type="body" idx="4294967295"/>
          </p:nvPr>
        </p:nvPicPr>
        <p:blipFill>
          <a:blip r:embed="rId3" cstate="print"/>
          <a:srcRect/>
          <a:stretch>
            <a:fillRect/>
          </a:stretch>
        </p:blipFill>
        <p:spPr>
          <a:xfrm>
            <a:off x="0" y="188913"/>
            <a:ext cx="9144000" cy="6553200"/>
          </a:xfrm>
        </p:spPr>
      </p:pic>
      <p:sp>
        <p:nvSpPr>
          <p:cNvPr id="2" name="文本框 1"/>
          <p:cNvSpPr txBox="1"/>
          <p:nvPr/>
        </p:nvSpPr>
        <p:spPr>
          <a:xfrm>
            <a:off x="4651412" y="3950269"/>
            <a:ext cx="496652" cy="461665"/>
          </a:xfrm>
          <a:prstGeom prst="rect">
            <a:avLst/>
          </a:prstGeom>
          <a:noFill/>
        </p:spPr>
        <p:txBody>
          <a:bodyPr wrap="square" rtlCol="0">
            <a:spAutoFit/>
          </a:bodyPr>
          <a:lstStyle/>
          <a:p>
            <a:r>
              <a:rPr lang="zh-CN" altLang="en-US" dirty="0"/>
              <a:t>转发消息</a:t>
            </a:r>
          </a:p>
        </p:txBody>
      </p:sp>
      <p:sp>
        <p:nvSpPr>
          <p:cNvPr id="6" name="文本框 5"/>
          <p:cNvSpPr txBox="1"/>
          <p:nvPr/>
        </p:nvSpPr>
        <p:spPr>
          <a:xfrm>
            <a:off x="5132040" y="4725144"/>
            <a:ext cx="928700" cy="461665"/>
          </a:xfrm>
          <a:prstGeom prst="rect">
            <a:avLst/>
          </a:prstGeom>
          <a:noFill/>
        </p:spPr>
        <p:txBody>
          <a:bodyPr wrap="square" rtlCol="0">
            <a:spAutoFit/>
          </a:bodyPr>
          <a:lstStyle/>
          <a:p>
            <a:pPr algn="ctr"/>
            <a:r>
              <a:rPr lang="zh-CN" altLang="en-US" dirty="0"/>
              <a:t>发送</a:t>
            </a:r>
            <a:r>
              <a:rPr lang="en-US" altLang="zh-CN" dirty="0"/>
              <a:t>/</a:t>
            </a:r>
            <a:r>
              <a:rPr lang="zh-CN" altLang="en-US" dirty="0"/>
              <a:t>接收</a:t>
            </a:r>
            <a:r>
              <a:rPr lang="en-US" altLang="zh-CN" dirty="0"/>
              <a:t/>
            </a:r>
            <a:br>
              <a:rPr lang="en-US" altLang="zh-CN" dirty="0"/>
            </a:br>
            <a:r>
              <a:rPr lang="zh-CN" altLang="en-US" dirty="0"/>
              <a:t>消息</a:t>
            </a:r>
          </a:p>
        </p:txBody>
      </p:sp>
      <p:sp>
        <p:nvSpPr>
          <p:cNvPr id="3" name="文本框 2"/>
          <p:cNvSpPr txBox="1"/>
          <p:nvPr/>
        </p:nvSpPr>
        <p:spPr>
          <a:xfrm>
            <a:off x="5868144" y="3169840"/>
            <a:ext cx="792088" cy="400110"/>
          </a:xfrm>
          <a:prstGeom prst="rect">
            <a:avLst/>
          </a:prstGeom>
          <a:noFill/>
        </p:spPr>
        <p:txBody>
          <a:bodyPr wrap="square" rtlCol="0">
            <a:spAutoFit/>
          </a:bodyPr>
          <a:lstStyle/>
          <a:p>
            <a:r>
              <a:rPr lang="en-US" altLang="zh-CN" sz="2000">
                <a:solidFill>
                  <a:srgbClr val="FF0000"/>
                </a:solidFill>
              </a:rPr>
              <a:t>Host</a:t>
            </a:r>
            <a:endParaRPr lang="zh-CN" altLang="en-US" sz="2000" dirty="0">
              <a:solidFill>
                <a:srgbClr val="FF0000"/>
              </a:solidFill>
            </a:endParaRPr>
          </a:p>
        </p:txBody>
      </p:sp>
      <p:sp>
        <p:nvSpPr>
          <p:cNvPr id="5" name="文本框 4"/>
          <p:cNvSpPr txBox="1"/>
          <p:nvPr/>
        </p:nvSpPr>
        <p:spPr>
          <a:xfrm>
            <a:off x="3779912" y="5589240"/>
            <a:ext cx="2088232" cy="288032"/>
          </a:xfrm>
          <a:prstGeom prst="rect">
            <a:avLst/>
          </a:prstGeom>
          <a:noFill/>
        </p:spPr>
        <p:txBody>
          <a:bodyPr wrap="square" rtlCol="0">
            <a:spAutoFit/>
          </a:bodyPr>
          <a:lstStyle/>
          <a:p>
            <a:pPr algn="ctr"/>
            <a:r>
              <a:rPr lang="zh-CN" altLang="en-US" dirty="0"/>
              <a:t>（</a:t>
            </a:r>
            <a:r>
              <a:rPr lang="en-US" altLang="zh-CN" dirty="0"/>
              <a:t>One Node</a:t>
            </a:r>
            <a:r>
              <a:rPr lang="zh-CN" altLang="en-US" dirty="0"/>
              <a:t>）</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灯片编号占位符 5"/>
          <p:cNvSpPr txBox="1">
            <a:spLocks noGrp="1"/>
          </p:cNvSpPr>
          <p:nvPr/>
        </p:nvSpPr>
        <p:spPr bwMode="auto">
          <a:xfrm>
            <a:off x="7042150" y="6243638"/>
            <a:ext cx="1905000" cy="457200"/>
          </a:xfrm>
          <a:prstGeom prst="rect">
            <a:avLst/>
          </a:prstGeom>
          <a:noFill/>
          <a:ln w="9525">
            <a:noFill/>
            <a:miter lim="800000"/>
            <a:headEnd/>
            <a:tailEnd/>
          </a:ln>
        </p:spPr>
        <p:txBody>
          <a:bodyPr anchor="b"/>
          <a:lstStyle/>
          <a:p>
            <a:pPr algn="r"/>
            <a:fld id="{540ED9DA-62AB-41B2-9415-F9CB239CAEA9}" type="slidenum">
              <a:rPr lang="en-US" altLang="zh-CN" sz="1400" b="0"/>
              <a:pPr algn="r"/>
              <a:t>29</a:t>
            </a:fld>
            <a:endParaRPr lang="en-US" altLang="zh-CN" sz="1400" b="0"/>
          </a:p>
        </p:txBody>
      </p:sp>
      <p:sp>
        <p:nvSpPr>
          <p:cNvPr id="29699" name="Rectangle 2"/>
          <p:cNvSpPr>
            <a:spLocks noGrp="1" noChangeAspect="1" noChangeArrowheads="1"/>
          </p:cNvSpPr>
          <p:nvPr>
            <p:ph type="title" idx="4294967295"/>
          </p:nvPr>
        </p:nvSpPr>
        <p:spPr/>
        <p:txBody>
          <a:bodyPr/>
          <a:lstStyle/>
          <a:p>
            <a:pPr eaLnBrk="1" hangingPunct="1"/>
            <a:endParaRPr lang="zh-CN" altLang="zh-CN"/>
          </a:p>
        </p:txBody>
      </p:sp>
      <p:pic>
        <p:nvPicPr>
          <p:cNvPr id="29700" name="Picture 3"/>
          <p:cNvPicPr>
            <a:picLocks noGrp="1" noChangeAspect="1" noChangeArrowheads="1"/>
          </p:cNvPicPr>
          <p:nvPr>
            <p:ph type="body" idx="4294967295"/>
          </p:nvPr>
        </p:nvPicPr>
        <p:blipFill>
          <a:blip r:embed="rId3" cstate="print"/>
          <a:srcRect/>
          <a:stretch>
            <a:fillRect/>
          </a:stretch>
        </p:blipFill>
        <p:spPr>
          <a:xfrm>
            <a:off x="0" y="333375"/>
            <a:ext cx="9144000" cy="6524625"/>
          </a:xfr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标题 1"/>
          <p:cNvSpPr>
            <a:spLocks noGrp="1"/>
          </p:cNvSpPr>
          <p:nvPr>
            <p:ph type="title"/>
          </p:nvPr>
        </p:nvSpPr>
        <p:spPr/>
        <p:txBody>
          <a:bodyPr/>
          <a:lstStyle/>
          <a:p>
            <a:r>
              <a:rPr lang="zh-CN" altLang="en-US" b="1" dirty="0"/>
              <a:t>参考书</a:t>
            </a:r>
          </a:p>
        </p:txBody>
      </p:sp>
      <p:sp>
        <p:nvSpPr>
          <p:cNvPr id="3" name="内容占位符 2"/>
          <p:cNvSpPr>
            <a:spLocks noGrp="1"/>
          </p:cNvSpPr>
          <p:nvPr>
            <p:ph idx="1"/>
          </p:nvPr>
        </p:nvSpPr>
        <p:spPr>
          <a:xfrm>
            <a:off x="539552" y="2114252"/>
            <a:ext cx="8415536" cy="4483100"/>
          </a:xfrm>
        </p:spPr>
        <p:txBody>
          <a:bodyPr>
            <a:normAutofit fontScale="85000" lnSpcReduction="10000"/>
          </a:bodyPr>
          <a:lstStyle/>
          <a:p>
            <a:pPr>
              <a:defRPr/>
            </a:pPr>
            <a:r>
              <a:rPr lang="zh-CN" altLang="en-US" b="1" dirty="0"/>
              <a:t>谢希仁，计算机网络，电子工业出版社</a:t>
            </a:r>
            <a:endParaRPr lang="en-US" altLang="zh-CN" b="1" dirty="0"/>
          </a:p>
          <a:p>
            <a:pPr>
              <a:buFont typeface="Wingdings" pitchFamily="2" charset="2"/>
              <a:buNone/>
              <a:defRPr/>
            </a:pPr>
            <a:endParaRPr lang="en-US" altLang="zh-CN" b="1" dirty="0"/>
          </a:p>
          <a:p>
            <a:pPr>
              <a:defRPr/>
            </a:pPr>
            <a:r>
              <a:rPr lang="en-US" altLang="zh-CN" b="1" dirty="0"/>
              <a:t>James F. Kurose, Keith W. Ross, Computer Networking: A Top-Down Approach</a:t>
            </a:r>
            <a:endParaRPr lang="en-US" altLang="zh-CN" b="1" dirty="0">
              <a:latin typeface="Arial"/>
            </a:endParaRPr>
          </a:p>
          <a:p>
            <a:pPr>
              <a:buFont typeface="Wingdings" pitchFamily="2" charset="2"/>
              <a:buNone/>
              <a:defRPr/>
            </a:pPr>
            <a:r>
              <a:rPr lang="en-US" altLang="zh-CN" b="1" dirty="0">
                <a:latin typeface="Arial"/>
              </a:rPr>
              <a:t>   </a:t>
            </a:r>
            <a:r>
              <a:rPr lang="zh-CN" altLang="en-US" b="1" dirty="0">
                <a:latin typeface="Arial"/>
              </a:rPr>
              <a:t>中文版：</a:t>
            </a:r>
            <a:r>
              <a:rPr lang="zh-CN" altLang="en-US" b="1" dirty="0">
                <a:latin typeface="宋体" pitchFamily="2" charset="-122"/>
              </a:rPr>
              <a:t>计算机网络：自顶向下方法，陈鸣译，机械</a:t>
            </a:r>
            <a:r>
              <a:rPr lang="zh-CN" altLang="en-US" b="1" dirty="0"/>
              <a:t>工业</a:t>
            </a:r>
            <a:r>
              <a:rPr lang="zh-CN" altLang="en-US" b="1" dirty="0">
                <a:latin typeface="宋体" pitchFamily="2" charset="-122"/>
              </a:rPr>
              <a:t>出版社</a:t>
            </a:r>
            <a:endParaRPr lang="en-US" altLang="zh-CN" b="1" dirty="0">
              <a:latin typeface="宋体" pitchFamily="2" charset="-122"/>
            </a:endParaRPr>
          </a:p>
          <a:p>
            <a:pPr>
              <a:buFont typeface="Wingdings" pitchFamily="2" charset="2"/>
              <a:buNone/>
              <a:defRPr/>
            </a:pPr>
            <a:endParaRPr lang="en-US" altLang="zh-CN" b="1" dirty="0">
              <a:latin typeface="宋体" pitchFamily="2" charset="-122"/>
            </a:endParaRPr>
          </a:p>
          <a:p>
            <a:pPr>
              <a:defRPr/>
            </a:pPr>
            <a:r>
              <a:rPr lang="en-US" altLang="zh-CN" b="1" dirty="0">
                <a:solidFill>
                  <a:srgbClr val="FF0000"/>
                </a:solidFill>
              </a:rPr>
              <a:t>Larry Peterson</a:t>
            </a:r>
            <a:r>
              <a:rPr lang="en-US" altLang="zh-CN" b="1" dirty="0"/>
              <a:t>, Computer Networks: A Systems Approach</a:t>
            </a:r>
          </a:p>
          <a:p>
            <a:pPr>
              <a:buNone/>
              <a:defRPr/>
            </a:pPr>
            <a:r>
              <a:rPr lang="zh-CN" altLang="en-US" b="1" dirty="0"/>
              <a:t>   </a:t>
            </a:r>
            <a:r>
              <a:rPr lang="zh-CN" altLang="en-US" b="1" dirty="0">
                <a:solidFill>
                  <a:srgbClr val="FF0000"/>
                </a:solidFill>
              </a:rPr>
              <a:t>计算机网络：系统方法</a:t>
            </a:r>
            <a:r>
              <a:rPr lang="en-US" altLang="zh-CN" b="1" dirty="0"/>
              <a:t>, </a:t>
            </a:r>
            <a:r>
              <a:rPr lang="zh-CN" altLang="en-US" b="1" dirty="0"/>
              <a:t>王勇等译，机械工业出版社</a:t>
            </a:r>
            <a:endParaRPr lang="en-US" altLang="zh-CN" b="1" dirty="0"/>
          </a:p>
        </p:txBody>
      </p:sp>
      <p:sp>
        <p:nvSpPr>
          <p:cNvPr id="16388" name="灯片编号占位符 3"/>
          <p:cNvSpPr>
            <a:spLocks noGrp="1"/>
          </p:cNvSpPr>
          <p:nvPr>
            <p:ph type="sldNum" sz="quarter" idx="12"/>
          </p:nvPr>
        </p:nvSpPr>
        <p:spPr>
          <a:noFill/>
        </p:spPr>
        <p:txBody>
          <a:bodyPr/>
          <a:lstStyle/>
          <a:p>
            <a:fld id="{9C288224-7E07-4AD7-9D4A-9237ABF5FED7}" type="slidenum">
              <a:rPr lang="en-US" altLang="zh-CN" smtClean="0"/>
              <a:pPr/>
              <a:t>3</a:t>
            </a:fld>
            <a:endParaRPr lang="en-US" altLang="zh-CN"/>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灯片编号占位符 5"/>
          <p:cNvSpPr txBox="1">
            <a:spLocks noGrp="1"/>
          </p:cNvSpPr>
          <p:nvPr/>
        </p:nvSpPr>
        <p:spPr bwMode="auto">
          <a:xfrm>
            <a:off x="7042150" y="6243638"/>
            <a:ext cx="1905000" cy="457200"/>
          </a:xfrm>
          <a:prstGeom prst="rect">
            <a:avLst/>
          </a:prstGeom>
          <a:noFill/>
          <a:ln w="9525">
            <a:noFill/>
            <a:miter lim="800000"/>
            <a:headEnd/>
            <a:tailEnd/>
          </a:ln>
        </p:spPr>
        <p:txBody>
          <a:bodyPr anchor="b"/>
          <a:lstStyle/>
          <a:p>
            <a:pPr algn="r"/>
            <a:fld id="{410488EC-105D-4CCC-85C2-0756A93D8401}" type="slidenum">
              <a:rPr lang="en-US" altLang="zh-CN" sz="1400" b="0"/>
              <a:pPr algn="r"/>
              <a:t>30</a:t>
            </a:fld>
            <a:endParaRPr lang="en-US" altLang="zh-CN" sz="1400" b="0"/>
          </a:p>
        </p:txBody>
      </p:sp>
      <p:sp>
        <p:nvSpPr>
          <p:cNvPr id="30723" name="Rectangle 2"/>
          <p:cNvSpPr>
            <a:spLocks noGrp="1" noChangeArrowheads="1"/>
          </p:cNvSpPr>
          <p:nvPr>
            <p:ph type="title" idx="4294967295"/>
          </p:nvPr>
        </p:nvSpPr>
        <p:spPr/>
        <p:txBody>
          <a:bodyPr/>
          <a:lstStyle/>
          <a:p>
            <a:pPr eaLnBrk="1" hangingPunct="1"/>
            <a:endParaRPr lang="zh-CN" altLang="zh-CN"/>
          </a:p>
        </p:txBody>
      </p:sp>
      <p:pic>
        <p:nvPicPr>
          <p:cNvPr id="30724" name="Picture 4"/>
          <p:cNvPicPr>
            <a:picLocks noGrp="1" noChangeAspect="1" noChangeArrowheads="1"/>
          </p:cNvPicPr>
          <p:nvPr>
            <p:ph type="body" idx="4294967295"/>
          </p:nvPr>
        </p:nvPicPr>
        <p:blipFill>
          <a:blip r:embed="rId3" cstate="print"/>
          <a:srcRect/>
          <a:stretch>
            <a:fillRect/>
          </a:stretch>
        </p:blipFill>
        <p:spPr>
          <a:xfrm>
            <a:off x="250825" y="260350"/>
            <a:ext cx="8704263" cy="6264275"/>
          </a:xfrm>
        </p:spPr>
      </p:pic>
      <p:sp>
        <p:nvSpPr>
          <p:cNvPr id="2" name="文本框 1"/>
          <p:cNvSpPr txBox="1"/>
          <p:nvPr/>
        </p:nvSpPr>
        <p:spPr>
          <a:xfrm>
            <a:off x="3923928" y="4509120"/>
            <a:ext cx="1944216" cy="276999"/>
          </a:xfrm>
          <a:prstGeom prst="rect">
            <a:avLst/>
          </a:prstGeom>
          <a:noFill/>
        </p:spPr>
        <p:txBody>
          <a:bodyPr wrap="square" rtlCol="0">
            <a:spAutoFit/>
          </a:bodyPr>
          <a:lstStyle/>
          <a:p>
            <a:r>
              <a:rPr lang="zh-CN" altLang="en-US" dirty="0"/>
              <a:t>（</a:t>
            </a:r>
            <a:r>
              <a:rPr lang="en-US" altLang="zh-CN" dirty="0"/>
              <a:t>Two Nodes</a:t>
            </a:r>
            <a:r>
              <a:rPr lang="zh-CN" altLang="en-US" dirty="0"/>
              <a:t>）</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灯片编号占位符 5"/>
          <p:cNvSpPr txBox="1">
            <a:spLocks noGrp="1"/>
          </p:cNvSpPr>
          <p:nvPr/>
        </p:nvSpPr>
        <p:spPr bwMode="auto">
          <a:xfrm>
            <a:off x="7042150" y="6243638"/>
            <a:ext cx="1905000" cy="457200"/>
          </a:xfrm>
          <a:prstGeom prst="rect">
            <a:avLst/>
          </a:prstGeom>
          <a:noFill/>
          <a:ln w="9525">
            <a:noFill/>
            <a:miter lim="800000"/>
            <a:headEnd/>
            <a:tailEnd/>
          </a:ln>
        </p:spPr>
        <p:txBody>
          <a:bodyPr anchor="b"/>
          <a:lstStyle/>
          <a:p>
            <a:pPr algn="r"/>
            <a:fld id="{A99AE3CB-7050-4D30-A8C2-CCA7E8DEEAAE}" type="slidenum">
              <a:rPr lang="en-US" altLang="zh-CN" sz="1400" b="0"/>
              <a:pPr algn="r"/>
              <a:t>31</a:t>
            </a:fld>
            <a:endParaRPr lang="en-US" altLang="zh-CN" sz="1400" b="0"/>
          </a:p>
        </p:txBody>
      </p:sp>
      <p:sp>
        <p:nvSpPr>
          <p:cNvPr id="31747" name="Rectangle 2"/>
          <p:cNvSpPr>
            <a:spLocks noGrp="1" noChangeArrowheads="1"/>
          </p:cNvSpPr>
          <p:nvPr>
            <p:ph type="title" idx="4294967295"/>
          </p:nvPr>
        </p:nvSpPr>
        <p:spPr>
          <a:xfrm>
            <a:off x="1116013" y="188913"/>
            <a:ext cx="7793037" cy="1462087"/>
          </a:xfrm>
        </p:spPr>
        <p:txBody>
          <a:bodyPr/>
          <a:lstStyle/>
          <a:p>
            <a:pPr eaLnBrk="1" hangingPunct="1"/>
            <a:r>
              <a:rPr lang="en-US" altLang="zh-CN" dirty="0"/>
              <a:t>What was the first message even sent on the Internet?</a:t>
            </a:r>
          </a:p>
        </p:txBody>
      </p:sp>
      <p:sp>
        <p:nvSpPr>
          <p:cNvPr id="31748" name="Rectangle 3"/>
          <p:cNvSpPr>
            <a:spLocks noGrp="1" noChangeArrowheads="1"/>
          </p:cNvSpPr>
          <p:nvPr>
            <p:ph type="body" idx="4294967295"/>
          </p:nvPr>
        </p:nvSpPr>
        <p:spPr>
          <a:xfrm>
            <a:off x="395288" y="1989138"/>
            <a:ext cx="8559800" cy="3211512"/>
          </a:xfrm>
        </p:spPr>
        <p:txBody>
          <a:bodyPr/>
          <a:lstStyle/>
          <a:p>
            <a:pPr eaLnBrk="1" hangingPunct="1"/>
            <a:r>
              <a:rPr lang="en-US" altLang="zh-CN" b="1" dirty="0"/>
              <a:t>1844</a:t>
            </a:r>
            <a:r>
              <a:rPr lang="zh-CN" altLang="en-US" b="1" dirty="0"/>
              <a:t>年，电报发明人</a:t>
            </a:r>
            <a:r>
              <a:rPr lang="en-US" altLang="zh-CN" b="1" dirty="0"/>
              <a:t>Morse</a:t>
            </a:r>
            <a:r>
              <a:rPr lang="zh-CN" altLang="en-US" b="1" dirty="0"/>
              <a:t>的第一份电报</a:t>
            </a:r>
            <a:r>
              <a:rPr lang="zh-CN" altLang="en-US" b="1" dirty="0">
                <a:latin typeface="Arial" charset="0"/>
              </a:rPr>
              <a:t>“</a:t>
            </a:r>
            <a:r>
              <a:rPr lang="en-US" altLang="zh-CN" b="1" dirty="0"/>
              <a:t>What hath God Wrought</a:t>
            </a:r>
            <a:r>
              <a:rPr lang="en-US" altLang="zh-CN" b="1" dirty="0">
                <a:latin typeface="Arial" charset="0"/>
              </a:rPr>
              <a:t>”</a:t>
            </a:r>
            <a:endParaRPr lang="en-US" altLang="zh-CN" b="1" dirty="0"/>
          </a:p>
          <a:p>
            <a:pPr eaLnBrk="1" hangingPunct="1"/>
            <a:r>
              <a:rPr lang="en-US" altLang="zh-CN" b="1" dirty="0"/>
              <a:t>1876</a:t>
            </a:r>
            <a:r>
              <a:rPr lang="zh-CN" altLang="en-US" b="1" dirty="0"/>
              <a:t>年，电话发明人</a:t>
            </a:r>
            <a:r>
              <a:rPr lang="en-US" altLang="zh-CN" b="1" dirty="0"/>
              <a:t>Bell</a:t>
            </a:r>
            <a:r>
              <a:rPr lang="zh-CN" altLang="en-US" b="1" dirty="0"/>
              <a:t>的第一句电话   </a:t>
            </a:r>
            <a:r>
              <a:rPr lang="zh-CN" altLang="en-US" b="1" dirty="0">
                <a:latin typeface="Arial" charset="0"/>
              </a:rPr>
              <a:t>“</a:t>
            </a:r>
            <a:r>
              <a:rPr lang="en-US" altLang="zh-CN" b="1" dirty="0"/>
              <a:t>Watson, come here. I want you. </a:t>
            </a:r>
            <a:r>
              <a:rPr lang="en-US" altLang="zh-CN" b="1" dirty="0">
                <a:latin typeface="Arial" charset="0"/>
              </a:rPr>
              <a:t>”</a:t>
            </a:r>
            <a:endParaRPr lang="en-US" altLang="zh-CN" b="1" dirty="0"/>
          </a:p>
          <a:p>
            <a:pPr eaLnBrk="1" hangingPunct="1"/>
            <a:r>
              <a:rPr lang="en-US" altLang="zh-CN" b="1" dirty="0"/>
              <a:t>1969</a:t>
            </a:r>
            <a:r>
              <a:rPr lang="zh-CN" altLang="en-US" b="1" dirty="0"/>
              <a:t>年，</a:t>
            </a:r>
            <a:r>
              <a:rPr lang="en-US" altLang="zh-CN" b="1" dirty="0"/>
              <a:t>Armstrong</a:t>
            </a:r>
            <a:r>
              <a:rPr lang="zh-CN" altLang="en-US" b="1" dirty="0"/>
              <a:t>登上月球的第一句话</a:t>
            </a:r>
            <a:r>
              <a:rPr lang="zh-CN" altLang="en-US" b="1" dirty="0">
                <a:latin typeface="Arial" charset="0"/>
              </a:rPr>
              <a:t>“</a:t>
            </a:r>
            <a:r>
              <a:rPr lang="en-US" altLang="zh-CN" b="1" dirty="0"/>
              <a:t>One Giant Leap for Mankind. </a:t>
            </a:r>
            <a:r>
              <a:rPr lang="en-US" altLang="zh-CN" b="1" dirty="0">
                <a:latin typeface="Arial" charset="0"/>
              </a:rPr>
              <a:t>”</a:t>
            </a:r>
            <a:endParaRPr lang="en-US" altLang="zh-CN" b="1" dirty="0"/>
          </a:p>
        </p:txBody>
      </p:sp>
      <p:sp>
        <p:nvSpPr>
          <p:cNvPr id="109572" name="Rectangle 4"/>
          <p:cNvSpPr>
            <a:spLocks noChangeArrowheads="1"/>
          </p:cNvSpPr>
          <p:nvPr/>
        </p:nvSpPr>
        <p:spPr bwMode="auto">
          <a:xfrm>
            <a:off x="250825" y="5300663"/>
            <a:ext cx="8713788" cy="1152525"/>
          </a:xfrm>
          <a:prstGeom prst="rect">
            <a:avLst/>
          </a:prstGeom>
          <a:solidFill>
            <a:schemeClr val="accent1"/>
          </a:solidFill>
          <a:ln w="9525">
            <a:solidFill>
              <a:schemeClr val="tx1"/>
            </a:solidFill>
            <a:miter lim="800000"/>
            <a:headEnd/>
            <a:tailEnd/>
          </a:ln>
        </p:spPr>
        <p:txBody>
          <a:bodyPr wrap="none" anchor="ctr"/>
          <a:lstStyle/>
          <a:p>
            <a:r>
              <a:rPr lang="en-US" altLang="zh-CN" sz="2800" dirty="0"/>
              <a:t>It was simply a </a:t>
            </a:r>
            <a:r>
              <a:rPr lang="en-US" altLang="zh-CN" sz="2800" dirty="0">
                <a:solidFill>
                  <a:srgbClr val="FF0000"/>
                </a:solidFill>
              </a:rPr>
              <a:t>LO</a:t>
            </a:r>
            <a:r>
              <a:rPr lang="en-US" altLang="zh-CN" sz="2800" dirty="0"/>
              <a:t>G</a:t>
            </a:r>
            <a:r>
              <a:rPr lang="en-US" altLang="zh-CN" sz="2800" dirty="0">
                <a:solidFill>
                  <a:srgbClr val="7030A0"/>
                </a:solidFill>
              </a:rPr>
              <a:t>IN</a:t>
            </a:r>
            <a:r>
              <a:rPr lang="en-US" altLang="zh-CN" sz="2800" dirty="0">
                <a:solidFill>
                  <a:srgbClr val="FF0000"/>
                </a:solidFill>
              </a:rPr>
              <a:t> </a:t>
            </a:r>
          </a:p>
          <a:p>
            <a:r>
              <a:rPr lang="en-US" altLang="zh-CN" sz="2800" dirty="0"/>
              <a:t>from the UCLA computer to the SRI computer.</a:t>
            </a:r>
            <a:endParaRPr lang="en-US" altLang="zh-CN" sz="2800" b="0" dirty="0"/>
          </a:p>
          <a:p>
            <a:endParaRPr lang="en-US" altLang="zh-CN" sz="2800" b="0" dirty="0"/>
          </a:p>
        </p:txBody>
      </p:sp>
      <p:sp>
        <p:nvSpPr>
          <p:cNvPr id="109574" name="Text Box 6"/>
          <p:cNvSpPr txBox="1">
            <a:spLocks noChangeArrowheads="1"/>
          </p:cNvSpPr>
          <p:nvPr/>
        </p:nvSpPr>
        <p:spPr bwMode="auto">
          <a:xfrm>
            <a:off x="895350" y="5373687"/>
            <a:ext cx="7559675" cy="1006475"/>
          </a:xfrm>
          <a:prstGeom prst="rect">
            <a:avLst/>
          </a:prstGeom>
          <a:solidFill>
            <a:srgbClr val="FBFB5F"/>
          </a:solidFill>
          <a:ln w="9525">
            <a:noFill/>
            <a:miter lim="800000"/>
            <a:headEnd/>
            <a:tailEnd/>
          </a:ln>
        </p:spPr>
        <p:txBody>
          <a:bodyPr>
            <a:spAutoFit/>
          </a:bodyPr>
          <a:lstStyle/>
          <a:p>
            <a:pPr>
              <a:spcBef>
                <a:spcPct val="50000"/>
              </a:spcBef>
            </a:pPr>
            <a:r>
              <a:rPr lang="en-US" altLang="zh-CN" sz="6000" b="0" dirty="0">
                <a:solidFill>
                  <a:schemeClr val="hlink"/>
                </a:solidFill>
              </a:rPr>
              <a:t>Nobody noticed!!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9572"/>
                                        </p:tgtEl>
                                        <p:attrNameLst>
                                          <p:attrName>style.visibility</p:attrName>
                                        </p:attrNameLst>
                                      </p:cBhvr>
                                      <p:to>
                                        <p:strVal val="visible"/>
                                      </p:to>
                                    </p:set>
                                    <p:animEffect transition="in" filter="blinds(horizontal)">
                                      <p:cBhvr>
                                        <p:cTn id="7" dur="500"/>
                                        <p:tgtEl>
                                          <p:spTgt spid="109572"/>
                                        </p:tgtEl>
                                      </p:cBhvr>
                                    </p:animEffect>
                                  </p:childTnLst>
                                </p:cTn>
                              </p:par>
                            </p:childTnLst>
                          </p:cTn>
                        </p:par>
                      </p:childTnLst>
                    </p:cTn>
                  </p:par>
                  <p:par>
                    <p:cTn id="8" fill="hold">
                      <p:stCondLst>
                        <p:cond delay="indefinite"/>
                      </p:stCondLst>
                      <p:childTnLst>
                        <p:par>
                          <p:cTn id="9" fill="hold">
                            <p:stCondLst>
                              <p:cond delay="0"/>
                            </p:stCondLst>
                            <p:childTnLst>
                              <p:par>
                                <p:cTn id="10" presetID="49" presetClass="entr" presetSubtype="0" decel="100000" fill="hold" grpId="0" nodeType="clickEffect">
                                  <p:stCondLst>
                                    <p:cond delay="0"/>
                                  </p:stCondLst>
                                  <p:childTnLst>
                                    <p:set>
                                      <p:cBhvr>
                                        <p:cTn id="11" dur="1" fill="hold">
                                          <p:stCondLst>
                                            <p:cond delay="0"/>
                                          </p:stCondLst>
                                        </p:cTn>
                                        <p:tgtEl>
                                          <p:spTgt spid="109574"/>
                                        </p:tgtEl>
                                        <p:attrNameLst>
                                          <p:attrName>style.visibility</p:attrName>
                                        </p:attrNameLst>
                                      </p:cBhvr>
                                      <p:to>
                                        <p:strVal val="visible"/>
                                      </p:to>
                                    </p:set>
                                    <p:anim calcmode="lin" valueType="num">
                                      <p:cBhvr>
                                        <p:cTn id="12" dur="500" fill="hold"/>
                                        <p:tgtEl>
                                          <p:spTgt spid="109574"/>
                                        </p:tgtEl>
                                        <p:attrNameLst>
                                          <p:attrName>ppt_w</p:attrName>
                                        </p:attrNameLst>
                                      </p:cBhvr>
                                      <p:tavLst>
                                        <p:tav tm="0">
                                          <p:val>
                                            <p:fltVal val="0"/>
                                          </p:val>
                                        </p:tav>
                                        <p:tav tm="100000">
                                          <p:val>
                                            <p:strVal val="#ppt_w"/>
                                          </p:val>
                                        </p:tav>
                                      </p:tavLst>
                                    </p:anim>
                                    <p:anim calcmode="lin" valueType="num">
                                      <p:cBhvr>
                                        <p:cTn id="13" dur="500" fill="hold"/>
                                        <p:tgtEl>
                                          <p:spTgt spid="109574"/>
                                        </p:tgtEl>
                                        <p:attrNameLst>
                                          <p:attrName>ppt_h</p:attrName>
                                        </p:attrNameLst>
                                      </p:cBhvr>
                                      <p:tavLst>
                                        <p:tav tm="0">
                                          <p:val>
                                            <p:fltVal val="0"/>
                                          </p:val>
                                        </p:tav>
                                        <p:tav tm="100000">
                                          <p:val>
                                            <p:strVal val="#ppt_h"/>
                                          </p:val>
                                        </p:tav>
                                      </p:tavLst>
                                    </p:anim>
                                    <p:anim calcmode="lin" valueType="num">
                                      <p:cBhvr>
                                        <p:cTn id="14" dur="500" fill="hold"/>
                                        <p:tgtEl>
                                          <p:spTgt spid="109574"/>
                                        </p:tgtEl>
                                        <p:attrNameLst>
                                          <p:attrName>style.rotation</p:attrName>
                                        </p:attrNameLst>
                                      </p:cBhvr>
                                      <p:tavLst>
                                        <p:tav tm="0">
                                          <p:val>
                                            <p:fltVal val="360"/>
                                          </p:val>
                                        </p:tav>
                                        <p:tav tm="100000">
                                          <p:val>
                                            <p:fltVal val="0"/>
                                          </p:val>
                                        </p:tav>
                                      </p:tavLst>
                                    </p:anim>
                                    <p:animEffect transition="in" filter="fade">
                                      <p:cBhvr>
                                        <p:cTn id="15" dur="500"/>
                                        <p:tgtEl>
                                          <p:spTgt spid="1095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572" grpId="0" animBg="1"/>
      <p:bldP spid="10957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灯片编号占位符 5"/>
          <p:cNvSpPr txBox="1">
            <a:spLocks noGrp="1"/>
          </p:cNvSpPr>
          <p:nvPr/>
        </p:nvSpPr>
        <p:spPr bwMode="auto">
          <a:xfrm>
            <a:off x="7042150" y="6243638"/>
            <a:ext cx="1905000" cy="457200"/>
          </a:xfrm>
          <a:prstGeom prst="rect">
            <a:avLst/>
          </a:prstGeom>
          <a:noFill/>
          <a:ln w="9525">
            <a:noFill/>
            <a:miter lim="800000"/>
            <a:headEnd/>
            <a:tailEnd/>
          </a:ln>
        </p:spPr>
        <p:txBody>
          <a:bodyPr anchor="b"/>
          <a:lstStyle/>
          <a:p>
            <a:pPr algn="r"/>
            <a:fld id="{5BE20697-3F0B-4D9C-827D-B2593423838B}" type="slidenum">
              <a:rPr lang="en-US" altLang="zh-CN" sz="1400" b="0"/>
              <a:pPr algn="r"/>
              <a:t>32</a:t>
            </a:fld>
            <a:endParaRPr lang="en-US" altLang="zh-CN" sz="1400" b="0"/>
          </a:p>
        </p:txBody>
      </p:sp>
      <p:sp>
        <p:nvSpPr>
          <p:cNvPr id="32771" name="Rectangle 2"/>
          <p:cNvSpPr>
            <a:spLocks noGrp="1" noChangeArrowheads="1"/>
          </p:cNvSpPr>
          <p:nvPr>
            <p:ph type="title" idx="4294967295"/>
          </p:nvPr>
        </p:nvSpPr>
        <p:spPr/>
        <p:txBody>
          <a:bodyPr/>
          <a:lstStyle/>
          <a:p>
            <a:pPr eaLnBrk="1" hangingPunct="1"/>
            <a:r>
              <a:rPr lang="en-US" altLang="zh-CN" dirty="0"/>
              <a:t>1969</a:t>
            </a:r>
            <a:r>
              <a:rPr lang="zh-CN" altLang="en-US" dirty="0"/>
              <a:t>年</a:t>
            </a:r>
            <a:r>
              <a:rPr lang="en-US" altLang="zh-CN" dirty="0"/>
              <a:t>12</a:t>
            </a:r>
            <a:r>
              <a:rPr lang="zh-CN" altLang="en-US" dirty="0"/>
              <a:t>月的</a:t>
            </a:r>
            <a:r>
              <a:rPr lang="en-US" altLang="zh-CN" dirty="0"/>
              <a:t>ARPANET</a:t>
            </a:r>
          </a:p>
        </p:txBody>
      </p:sp>
      <p:pic>
        <p:nvPicPr>
          <p:cNvPr id="32772" name="Picture 3" descr="press"/>
          <p:cNvPicPr>
            <a:picLocks noGrp="1" noChangeAspect="1" noChangeArrowheads="1"/>
          </p:cNvPicPr>
          <p:nvPr>
            <p:ph idx="4294967295"/>
          </p:nvPr>
        </p:nvPicPr>
        <p:blipFill>
          <a:blip r:embed="rId2" cstate="print"/>
          <a:srcRect/>
          <a:stretch>
            <a:fillRect/>
          </a:stretch>
        </p:blipFill>
        <p:spPr>
          <a:xfrm>
            <a:off x="250825" y="2260600"/>
            <a:ext cx="6019800" cy="4597400"/>
          </a:xfrm>
          <a:noFill/>
        </p:spPr>
      </p:pic>
      <p:graphicFrame>
        <p:nvGraphicFramePr>
          <p:cNvPr id="68656" name="Group 48"/>
          <p:cNvGraphicFramePr>
            <a:graphicFrameLocks noGrp="1"/>
          </p:cNvGraphicFramePr>
          <p:nvPr/>
        </p:nvGraphicFramePr>
        <p:xfrm>
          <a:off x="2285984" y="4495800"/>
          <a:ext cx="6715140" cy="1828800"/>
        </p:xfrm>
        <a:graphic>
          <a:graphicData uri="http://schemas.openxmlformats.org/drawingml/2006/table">
            <a:tbl>
              <a:tblPr/>
              <a:tblGrid>
                <a:gridCol w="3357586">
                  <a:extLst>
                    <a:ext uri="{9D8B030D-6E8A-4147-A177-3AD203B41FA5}">
                      <a16:colId xmlns="" xmlns:a16="http://schemas.microsoft.com/office/drawing/2014/main" val="20000"/>
                    </a:ext>
                  </a:extLst>
                </a:gridCol>
                <a:gridCol w="2000264">
                  <a:extLst>
                    <a:ext uri="{9D8B030D-6E8A-4147-A177-3AD203B41FA5}">
                      <a16:colId xmlns="" xmlns:a16="http://schemas.microsoft.com/office/drawing/2014/main" val="20001"/>
                    </a:ext>
                  </a:extLst>
                </a:gridCol>
                <a:gridCol w="1357290">
                  <a:extLst>
                    <a:ext uri="{9D8B030D-6E8A-4147-A177-3AD203B41FA5}">
                      <a16:colId xmlns="" xmlns:a16="http://schemas.microsoft.com/office/drawing/2014/main" val="20002"/>
                    </a:ext>
                  </a:extLst>
                </a:gridCol>
              </a:tblGrid>
              <a:tr h="0">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zh-CN" altLang="en-US" sz="1800" b="1" i="0" u="none" strike="noStrike" cap="none" normalizeH="0" baseline="0" dirty="0">
                          <a:ln>
                            <a:noFill/>
                          </a:ln>
                          <a:solidFill>
                            <a:schemeClr val="tx1"/>
                          </a:solidFill>
                          <a:effectLst/>
                          <a:latin typeface="Tahoma" pitchFamily="34" charset="0"/>
                          <a:ea typeface="宋体" pitchFamily="2" charset="-122"/>
                        </a:rPr>
                        <a:t>单位</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zh-CN" altLang="en-US" sz="1800" b="1" i="0" u="none" strike="noStrike" cap="none" normalizeH="0" baseline="0">
                          <a:ln>
                            <a:noFill/>
                          </a:ln>
                          <a:solidFill>
                            <a:schemeClr val="tx1"/>
                          </a:solidFill>
                          <a:effectLst/>
                          <a:latin typeface="Tahoma" pitchFamily="34" charset="0"/>
                          <a:ea typeface="宋体" pitchFamily="2" charset="-122"/>
                        </a:rPr>
                        <a:t>机型</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altLang="zh-CN" sz="1800" b="1" i="0" u="none" strike="noStrike" cap="none" normalizeH="0" baseline="0">
                          <a:ln>
                            <a:noFill/>
                          </a:ln>
                          <a:solidFill>
                            <a:schemeClr val="tx1"/>
                          </a:solidFill>
                          <a:effectLst/>
                          <a:latin typeface="Tahoma" pitchFamily="34" charset="0"/>
                          <a:ea typeface="宋体" pitchFamily="2" charset="-122"/>
                        </a:rPr>
                        <a:t>OS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 xmlns:a16="http://schemas.microsoft.com/office/drawing/2014/main" val="10000"/>
                  </a:ext>
                </a:extLst>
              </a:tr>
              <a:tr h="201613">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altLang="zh-CN" sz="1800" b="1" i="0" u="none" strike="noStrike" cap="none" normalizeH="0" baseline="0">
                          <a:ln>
                            <a:noFill/>
                          </a:ln>
                          <a:solidFill>
                            <a:schemeClr val="tx1"/>
                          </a:solidFill>
                          <a:effectLst/>
                          <a:latin typeface="Tahoma" pitchFamily="34" charset="0"/>
                          <a:ea typeface="宋体" pitchFamily="2" charset="-122"/>
                        </a:rPr>
                        <a:t>UCLA(</a:t>
                      </a:r>
                      <a:r>
                        <a:rPr kumimoji="0" lang="zh-CN" altLang="en-US" sz="1800" b="1" i="0" u="none" strike="noStrike" cap="none" normalizeH="0" baseline="0">
                          <a:ln>
                            <a:noFill/>
                          </a:ln>
                          <a:solidFill>
                            <a:schemeClr val="tx1"/>
                          </a:solidFill>
                          <a:effectLst/>
                          <a:latin typeface="Tahoma" pitchFamily="34" charset="0"/>
                          <a:ea typeface="宋体" pitchFamily="2" charset="-122"/>
                        </a:rPr>
                        <a:t>加州大学洛杉矶分校</a:t>
                      </a:r>
                      <a:r>
                        <a:rPr kumimoji="0" lang="en-US" altLang="zh-CN" sz="1800" b="1" i="0" u="none" strike="noStrike" cap="none" normalizeH="0" baseline="0">
                          <a:ln>
                            <a:noFill/>
                          </a:ln>
                          <a:solidFill>
                            <a:schemeClr val="tx1"/>
                          </a:solidFill>
                          <a:effectLst/>
                          <a:latin typeface="Tahoma" pitchFamily="34" charset="0"/>
                          <a:ea typeface="宋体" pitchFamily="2" charset="-122"/>
                        </a:rPr>
                        <a: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altLang="zh-CN" sz="1800" b="1" i="0" u="none" strike="noStrike" cap="none" normalizeH="0" baseline="0">
                          <a:ln>
                            <a:noFill/>
                          </a:ln>
                          <a:solidFill>
                            <a:schemeClr val="tx1"/>
                          </a:solidFill>
                          <a:effectLst/>
                          <a:latin typeface="Tahoma" pitchFamily="34" charset="0"/>
                          <a:ea typeface="宋体" pitchFamily="2" charset="-122"/>
                        </a:rPr>
                        <a:t>SDS Sigma 7</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altLang="zh-CN" sz="1800" b="1" i="0" u="none" strike="noStrike" cap="none" normalizeH="0" baseline="0">
                          <a:ln>
                            <a:noFill/>
                          </a:ln>
                          <a:solidFill>
                            <a:schemeClr val="tx1"/>
                          </a:solidFill>
                          <a:effectLst/>
                          <a:latin typeface="Tahoma" pitchFamily="34" charset="0"/>
                          <a:ea typeface="宋体" pitchFamily="2" charset="-122"/>
                        </a:rPr>
                        <a:t>SEX</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 xmlns:a16="http://schemas.microsoft.com/office/drawing/2014/main" val="10001"/>
                  </a:ext>
                </a:extLst>
              </a:tr>
              <a:tr h="200025">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altLang="zh-CN" sz="1800" b="1" i="0" u="none" strike="noStrike" cap="none" normalizeH="0" baseline="0">
                          <a:ln>
                            <a:noFill/>
                          </a:ln>
                          <a:solidFill>
                            <a:schemeClr val="tx1"/>
                          </a:solidFill>
                          <a:effectLst/>
                          <a:latin typeface="Tahoma" pitchFamily="34" charset="0"/>
                          <a:ea typeface="宋体" pitchFamily="2" charset="-122"/>
                        </a:rPr>
                        <a:t>SRI(</a:t>
                      </a:r>
                      <a:r>
                        <a:rPr kumimoji="0" lang="zh-CN" altLang="en-US" sz="1800" b="1" i="0" u="none" strike="noStrike" cap="none" normalizeH="0" baseline="0">
                          <a:ln>
                            <a:noFill/>
                          </a:ln>
                          <a:solidFill>
                            <a:schemeClr val="tx1"/>
                          </a:solidFill>
                          <a:effectLst/>
                          <a:latin typeface="Tahoma" pitchFamily="34" charset="0"/>
                          <a:ea typeface="宋体" pitchFamily="2" charset="-122"/>
                        </a:rPr>
                        <a:t>斯坦福研究所</a:t>
                      </a:r>
                      <a:r>
                        <a:rPr kumimoji="0" lang="en-US" altLang="zh-CN" sz="1800" b="1" i="0" u="none" strike="noStrike" cap="none" normalizeH="0" baseline="0">
                          <a:ln>
                            <a:noFill/>
                          </a:ln>
                          <a:solidFill>
                            <a:schemeClr val="tx1"/>
                          </a:solidFill>
                          <a:effectLst/>
                          <a:latin typeface="Tahoma" pitchFamily="34" charset="0"/>
                          <a:ea typeface="宋体" pitchFamily="2" charset="-122"/>
                        </a:rPr>
                        <a: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altLang="zh-CN" sz="1800" b="1" i="0" u="none" strike="noStrike" cap="none" normalizeH="0" baseline="0">
                          <a:ln>
                            <a:noFill/>
                          </a:ln>
                          <a:solidFill>
                            <a:schemeClr val="tx1"/>
                          </a:solidFill>
                          <a:effectLst/>
                          <a:latin typeface="Tahoma" pitchFamily="34" charset="0"/>
                          <a:ea typeface="宋体" pitchFamily="2" charset="-122"/>
                        </a:rPr>
                        <a:t>XDS-940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altLang="zh-CN" sz="1800" b="1" i="0" u="none" strike="noStrike" cap="none" normalizeH="0" baseline="0">
                          <a:ln>
                            <a:noFill/>
                          </a:ln>
                          <a:solidFill>
                            <a:schemeClr val="tx1"/>
                          </a:solidFill>
                          <a:effectLst/>
                          <a:latin typeface="Tahoma" pitchFamily="34" charset="0"/>
                          <a:ea typeface="宋体" pitchFamily="2" charset="-122"/>
                        </a:rPr>
                        <a:t>Genie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 xmlns:a16="http://schemas.microsoft.com/office/drawing/2014/main" val="10002"/>
                  </a:ext>
                </a:extLst>
              </a:tr>
              <a:tr h="201613">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altLang="zh-CN" sz="1800" b="1" i="0" u="none" strike="noStrike" cap="none" normalizeH="0" baseline="0">
                          <a:ln>
                            <a:noFill/>
                          </a:ln>
                          <a:solidFill>
                            <a:schemeClr val="tx1"/>
                          </a:solidFill>
                          <a:effectLst/>
                          <a:latin typeface="Tahoma" pitchFamily="34" charset="0"/>
                          <a:ea typeface="宋体" pitchFamily="2" charset="-122"/>
                        </a:rPr>
                        <a:t>UCSB(</a:t>
                      </a:r>
                      <a:r>
                        <a:rPr kumimoji="0" lang="zh-CN" altLang="en-US" sz="1800" b="1" i="0" u="none" strike="noStrike" cap="none" normalizeH="0" baseline="0">
                          <a:ln>
                            <a:noFill/>
                          </a:ln>
                          <a:solidFill>
                            <a:schemeClr val="tx1"/>
                          </a:solidFill>
                          <a:effectLst/>
                          <a:latin typeface="Tahoma" pitchFamily="34" charset="0"/>
                          <a:ea typeface="宋体" pitchFamily="2" charset="-122"/>
                        </a:rPr>
                        <a:t>加州大学圣巴巴拉分校</a:t>
                      </a:r>
                      <a:r>
                        <a:rPr kumimoji="0" lang="en-US" altLang="zh-CN" sz="1800" b="1" i="0" u="none" strike="noStrike" cap="none" normalizeH="0" baseline="0">
                          <a:ln>
                            <a:noFill/>
                          </a:ln>
                          <a:solidFill>
                            <a:schemeClr val="tx1"/>
                          </a:solidFill>
                          <a:effectLst/>
                          <a:latin typeface="Tahoma" pitchFamily="34" charset="0"/>
                          <a:ea typeface="宋体" pitchFamily="2" charset="-122"/>
                        </a:rPr>
                        <a: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altLang="zh-CN" sz="1800" b="1" i="0" u="none" strike="noStrike" cap="none" normalizeH="0" baseline="0">
                          <a:ln>
                            <a:noFill/>
                          </a:ln>
                          <a:solidFill>
                            <a:schemeClr val="tx1"/>
                          </a:solidFill>
                          <a:effectLst/>
                          <a:latin typeface="Tahoma" pitchFamily="34" charset="0"/>
                          <a:ea typeface="宋体" pitchFamily="2" charset="-122"/>
                        </a:rPr>
                        <a:t>IBM 360/75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altLang="zh-CN" sz="1800" b="1" i="0" u="none" strike="noStrike" cap="none" normalizeH="0" baseline="0">
                          <a:ln>
                            <a:noFill/>
                          </a:ln>
                          <a:solidFill>
                            <a:schemeClr val="tx1"/>
                          </a:solidFill>
                          <a:effectLst/>
                          <a:latin typeface="Tahoma" pitchFamily="34" charset="0"/>
                          <a:ea typeface="宋体" pitchFamily="2" charset="-122"/>
                        </a:rPr>
                        <a:t>OS/MVT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 xmlns:a16="http://schemas.microsoft.com/office/drawing/2014/main" val="10003"/>
                  </a:ext>
                </a:extLst>
              </a:tr>
              <a:tr h="0">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altLang="zh-CN" sz="1800" b="1" i="0" u="none" strike="noStrike" cap="none" normalizeH="0" baseline="0" dirty="0">
                          <a:ln>
                            <a:noFill/>
                          </a:ln>
                          <a:solidFill>
                            <a:schemeClr val="tx1"/>
                          </a:solidFill>
                          <a:effectLst/>
                          <a:latin typeface="Tahoma" pitchFamily="34" charset="0"/>
                          <a:ea typeface="宋体" pitchFamily="2" charset="-122"/>
                        </a:rPr>
                        <a:t>UTAH(</a:t>
                      </a:r>
                      <a:r>
                        <a:rPr kumimoji="0" lang="zh-CN" altLang="en-US" sz="1800" b="1" i="0" u="none" strike="noStrike" cap="none" normalizeH="0" baseline="0" dirty="0">
                          <a:ln>
                            <a:noFill/>
                          </a:ln>
                          <a:solidFill>
                            <a:schemeClr val="tx1"/>
                          </a:solidFill>
                          <a:effectLst/>
                          <a:latin typeface="Tahoma" pitchFamily="34" charset="0"/>
                          <a:ea typeface="宋体" pitchFamily="2" charset="-122"/>
                        </a:rPr>
                        <a:t>犹他州立大学</a:t>
                      </a:r>
                      <a:r>
                        <a:rPr kumimoji="0" lang="en-US" altLang="zh-CN" sz="1800" b="1" i="0" u="none" strike="noStrike" cap="none" normalizeH="0" baseline="0" dirty="0">
                          <a:ln>
                            <a:noFill/>
                          </a:ln>
                          <a:solidFill>
                            <a:schemeClr val="tx1"/>
                          </a:solidFill>
                          <a:effectLst/>
                          <a:latin typeface="Tahoma" pitchFamily="34" charset="0"/>
                          <a:ea typeface="宋体" pitchFamily="2" charset="-122"/>
                        </a:rPr>
                        <a: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altLang="zh-CN" sz="1800" b="1" i="0" u="none" strike="noStrike" cap="none" normalizeH="0" baseline="0">
                          <a:ln>
                            <a:noFill/>
                          </a:ln>
                          <a:solidFill>
                            <a:schemeClr val="tx1"/>
                          </a:solidFill>
                          <a:effectLst/>
                          <a:latin typeface="Tahoma" pitchFamily="34" charset="0"/>
                          <a:ea typeface="宋体" pitchFamily="2" charset="-122"/>
                        </a:rPr>
                        <a:t>Digital PDP-10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altLang="zh-CN" sz="1800" b="1" i="0" u="none" strike="noStrike" cap="none" normalizeH="0" baseline="0" dirty="0">
                          <a:ln>
                            <a:noFill/>
                          </a:ln>
                          <a:solidFill>
                            <a:schemeClr val="tx1"/>
                          </a:solidFill>
                          <a:effectLst/>
                          <a:latin typeface="Tahoma" pitchFamily="34" charset="0"/>
                          <a:ea typeface="宋体" pitchFamily="2" charset="-122"/>
                        </a:rPr>
                        <a:t>TENEX</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 xmlns:a16="http://schemas.microsoft.com/office/drawing/2014/main" val="10004"/>
                  </a:ext>
                </a:extLst>
              </a:tr>
            </a:tbl>
          </a:graphicData>
        </a:graphic>
      </p:graphicFrame>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灯片编号占位符 5"/>
          <p:cNvSpPr txBox="1">
            <a:spLocks noGrp="1"/>
          </p:cNvSpPr>
          <p:nvPr/>
        </p:nvSpPr>
        <p:spPr bwMode="auto">
          <a:xfrm>
            <a:off x="7042150" y="6243638"/>
            <a:ext cx="1905000" cy="457200"/>
          </a:xfrm>
          <a:prstGeom prst="rect">
            <a:avLst/>
          </a:prstGeom>
          <a:noFill/>
          <a:ln w="9525">
            <a:noFill/>
            <a:miter lim="800000"/>
            <a:headEnd/>
            <a:tailEnd/>
          </a:ln>
        </p:spPr>
        <p:txBody>
          <a:bodyPr anchor="b"/>
          <a:lstStyle/>
          <a:p>
            <a:pPr algn="r"/>
            <a:fld id="{DBDB2552-9D96-4332-92FF-6D2E822F36B0}" type="slidenum">
              <a:rPr lang="en-US" altLang="zh-CN" sz="1400" b="0"/>
              <a:pPr algn="r"/>
              <a:t>33</a:t>
            </a:fld>
            <a:endParaRPr lang="en-US" altLang="zh-CN" sz="1400" b="0"/>
          </a:p>
        </p:txBody>
      </p:sp>
      <p:sp>
        <p:nvSpPr>
          <p:cNvPr id="33795" name="Rectangle 2"/>
          <p:cNvSpPr>
            <a:spLocks noGrp="1" noChangeArrowheads="1"/>
          </p:cNvSpPr>
          <p:nvPr>
            <p:ph type="title" idx="4294967295"/>
          </p:nvPr>
        </p:nvSpPr>
        <p:spPr/>
        <p:txBody>
          <a:bodyPr/>
          <a:lstStyle/>
          <a:p>
            <a:pPr eaLnBrk="1" hangingPunct="1"/>
            <a:r>
              <a:rPr lang="en-US" altLang="zh-CN" dirty="0"/>
              <a:t>1988</a:t>
            </a:r>
            <a:r>
              <a:rPr lang="zh-CN" altLang="en-US" dirty="0"/>
              <a:t>年的</a:t>
            </a:r>
            <a:r>
              <a:rPr lang="en-US" altLang="zh-CN" dirty="0"/>
              <a:t>NSFNET</a:t>
            </a:r>
          </a:p>
        </p:txBody>
      </p:sp>
      <p:pic>
        <p:nvPicPr>
          <p:cNvPr id="33796" name="Picture 3"/>
          <p:cNvPicPr>
            <a:picLocks noGrp="1" noChangeAspect="1" noChangeArrowheads="1"/>
          </p:cNvPicPr>
          <p:nvPr>
            <p:ph idx="4294967295"/>
          </p:nvPr>
        </p:nvPicPr>
        <p:blipFill>
          <a:blip r:embed="rId2" cstate="print"/>
          <a:srcRect/>
          <a:stretch>
            <a:fillRect/>
          </a:stretch>
        </p:blipFill>
        <p:spPr>
          <a:xfrm>
            <a:off x="20893" y="2397328"/>
            <a:ext cx="5055163" cy="2997373"/>
          </a:xfrm>
          <a:noFill/>
        </p:spPr>
      </p:pic>
      <p:sp>
        <p:nvSpPr>
          <p:cNvPr id="2" name="文本框 1"/>
          <p:cNvSpPr txBox="1"/>
          <p:nvPr/>
        </p:nvSpPr>
        <p:spPr>
          <a:xfrm>
            <a:off x="5301347" y="5614254"/>
            <a:ext cx="3219771" cy="369332"/>
          </a:xfrm>
          <a:prstGeom prst="rect">
            <a:avLst/>
          </a:prstGeom>
          <a:noFill/>
        </p:spPr>
        <p:txBody>
          <a:bodyPr wrap="square" rtlCol="0">
            <a:spAutoFit/>
          </a:bodyPr>
          <a:lstStyle/>
          <a:p>
            <a:r>
              <a:rPr lang="zh-CN" altLang="en-US" sz="1800" dirty="0"/>
              <a:t>采用三级网络结构的</a:t>
            </a:r>
            <a:r>
              <a:rPr lang="en-US" altLang="zh-CN" sz="1800" dirty="0"/>
              <a:t>NSFNET</a:t>
            </a:r>
            <a:endParaRPr lang="zh-CN" altLang="en-US" sz="1800" dirty="0"/>
          </a:p>
        </p:txBody>
      </p:sp>
      <p:sp>
        <p:nvSpPr>
          <p:cNvPr id="3" name="矩形 2"/>
          <p:cNvSpPr/>
          <p:nvPr/>
        </p:nvSpPr>
        <p:spPr>
          <a:xfrm>
            <a:off x="6181366" y="3107015"/>
            <a:ext cx="1440160" cy="50405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dirty="0">
                <a:solidFill>
                  <a:schemeClr val="tx1"/>
                </a:solidFill>
              </a:rPr>
              <a:t>主干网</a:t>
            </a:r>
            <a:endParaRPr lang="en-US" altLang="zh-CN" sz="1600" dirty="0">
              <a:solidFill>
                <a:schemeClr val="tx1"/>
              </a:solidFill>
            </a:endParaRPr>
          </a:p>
          <a:p>
            <a:pPr algn="ctr"/>
            <a:r>
              <a:rPr lang="zh-CN" altLang="en-US" sz="1600" dirty="0">
                <a:solidFill>
                  <a:schemeClr val="tx1"/>
                </a:solidFill>
              </a:rPr>
              <a:t>（</a:t>
            </a:r>
            <a:r>
              <a:rPr lang="en-US" altLang="zh-CN" sz="1600" dirty="0">
                <a:solidFill>
                  <a:schemeClr val="tx1"/>
                </a:solidFill>
              </a:rPr>
              <a:t>Backbone</a:t>
            </a:r>
            <a:r>
              <a:rPr lang="zh-CN" altLang="en-US" sz="1600" dirty="0">
                <a:solidFill>
                  <a:schemeClr val="tx1"/>
                </a:solidFill>
              </a:rPr>
              <a:t>）</a:t>
            </a:r>
          </a:p>
        </p:txBody>
      </p:sp>
      <p:sp>
        <p:nvSpPr>
          <p:cNvPr id="8" name="矩形 7"/>
          <p:cNvSpPr/>
          <p:nvPr/>
        </p:nvSpPr>
        <p:spPr>
          <a:xfrm>
            <a:off x="5059590" y="4048026"/>
            <a:ext cx="1224136" cy="50405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dirty="0">
                <a:solidFill>
                  <a:schemeClr val="tx1"/>
                </a:solidFill>
              </a:rPr>
              <a:t>地区网</a:t>
            </a:r>
            <a:endParaRPr lang="en-US" altLang="zh-CN" sz="1400" dirty="0">
              <a:solidFill>
                <a:schemeClr val="tx1"/>
              </a:solidFill>
            </a:endParaRPr>
          </a:p>
          <a:p>
            <a:pPr algn="ctr"/>
            <a:r>
              <a:rPr lang="zh-CN" altLang="en-US" sz="1400" dirty="0">
                <a:solidFill>
                  <a:schemeClr val="tx1"/>
                </a:solidFill>
              </a:rPr>
              <a:t>（</a:t>
            </a:r>
            <a:r>
              <a:rPr lang="en-US" altLang="zh-CN" sz="1400" dirty="0">
                <a:solidFill>
                  <a:schemeClr val="tx1"/>
                </a:solidFill>
              </a:rPr>
              <a:t>Regional</a:t>
            </a:r>
            <a:r>
              <a:rPr lang="zh-CN" altLang="en-US" sz="1400" dirty="0">
                <a:solidFill>
                  <a:schemeClr val="tx1"/>
                </a:solidFill>
              </a:rPr>
              <a:t>）</a:t>
            </a:r>
          </a:p>
        </p:txBody>
      </p:sp>
      <p:sp>
        <p:nvSpPr>
          <p:cNvPr id="4" name="文本框 3"/>
          <p:cNvSpPr txBox="1"/>
          <p:nvPr/>
        </p:nvSpPr>
        <p:spPr>
          <a:xfrm>
            <a:off x="82708" y="5322694"/>
            <a:ext cx="4176464" cy="338554"/>
          </a:xfrm>
          <a:prstGeom prst="rect">
            <a:avLst/>
          </a:prstGeom>
          <a:noFill/>
        </p:spPr>
        <p:txBody>
          <a:bodyPr wrap="square" rtlCol="0">
            <a:spAutoFit/>
          </a:bodyPr>
          <a:lstStyle/>
          <a:p>
            <a:pPr algn="ctr"/>
            <a:r>
              <a:rPr lang="zh-CN" altLang="en-US" sz="1600" dirty="0"/>
              <a:t>围绕全美六个大型计算机中心建设</a:t>
            </a:r>
          </a:p>
        </p:txBody>
      </p:sp>
      <p:sp>
        <p:nvSpPr>
          <p:cNvPr id="5" name="椭圆 4"/>
          <p:cNvSpPr/>
          <p:nvPr/>
        </p:nvSpPr>
        <p:spPr>
          <a:xfrm>
            <a:off x="3395076" y="3501126"/>
            <a:ext cx="144016" cy="144016"/>
          </a:xfrm>
          <a:prstGeom prst="ellips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p:cNvSpPr/>
          <p:nvPr/>
        </p:nvSpPr>
        <p:spPr>
          <a:xfrm>
            <a:off x="2819012" y="3238170"/>
            <a:ext cx="144016" cy="144016"/>
          </a:xfrm>
          <a:prstGeom prst="ellips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椭圆 11"/>
          <p:cNvSpPr/>
          <p:nvPr/>
        </p:nvSpPr>
        <p:spPr>
          <a:xfrm>
            <a:off x="1866124" y="3452297"/>
            <a:ext cx="144016" cy="144016"/>
          </a:xfrm>
          <a:prstGeom prst="ellips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12"/>
          <p:cNvSpPr/>
          <p:nvPr/>
        </p:nvSpPr>
        <p:spPr>
          <a:xfrm>
            <a:off x="956852" y="3450486"/>
            <a:ext cx="144016" cy="144016"/>
          </a:xfrm>
          <a:prstGeom prst="ellips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p:cNvSpPr/>
          <p:nvPr/>
        </p:nvSpPr>
        <p:spPr>
          <a:xfrm>
            <a:off x="226724" y="2638765"/>
            <a:ext cx="144016" cy="144016"/>
          </a:xfrm>
          <a:prstGeom prst="ellips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p:cNvSpPr/>
          <p:nvPr/>
        </p:nvSpPr>
        <p:spPr>
          <a:xfrm>
            <a:off x="164398" y="3896014"/>
            <a:ext cx="144016" cy="144016"/>
          </a:xfrm>
          <a:prstGeom prst="ellips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p:cNvSpPr/>
          <p:nvPr/>
        </p:nvSpPr>
        <p:spPr>
          <a:xfrm>
            <a:off x="7296982" y="4042475"/>
            <a:ext cx="1224136" cy="50405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dirty="0">
                <a:solidFill>
                  <a:schemeClr val="tx1"/>
                </a:solidFill>
              </a:rPr>
              <a:t>地区网</a:t>
            </a:r>
            <a:endParaRPr lang="en-US" altLang="zh-CN" sz="1400" dirty="0">
              <a:solidFill>
                <a:schemeClr val="tx1"/>
              </a:solidFill>
            </a:endParaRPr>
          </a:p>
          <a:p>
            <a:pPr algn="ctr"/>
            <a:r>
              <a:rPr lang="zh-CN" altLang="en-US" sz="1400" dirty="0">
                <a:solidFill>
                  <a:schemeClr val="tx1"/>
                </a:solidFill>
              </a:rPr>
              <a:t>（</a:t>
            </a:r>
            <a:r>
              <a:rPr lang="en-US" altLang="zh-CN" sz="1400" dirty="0">
                <a:solidFill>
                  <a:schemeClr val="tx1"/>
                </a:solidFill>
              </a:rPr>
              <a:t>Regional</a:t>
            </a:r>
            <a:r>
              <a:rPr lang="zh-CN" altLang="en-US" sz="1400" dirty="0">
                <a:solidFill>
                  <a:schemeClr val="tx1"/>
                </a:solidFill>
              </a:rPr>
              <a:t>）</a:t>
            </a:r>
          </a:p>
        </p:txBody>
      </p:sp>
      <p:cxnSp>
        <p:nvCxnSpPr>
          <p:cNvPr id="7" name="直接连接符 6"/>
          <p:cNvCxnSpPr>
            <a:endCxn id="8" idx="0"/>
          </p:cNvCxnSpPr>
          <p:nvPr/>
        </p:nvCxnSpPr>
        <p:spPr>
          <a:xfrm flipH="1">
            <a:off x="5671658" y="3611071"/>
            <a:ext cx="869748" cy="43695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a:off x="7296982" y="3608296"/>
            <a:ext cx="699187" cy="43417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文本框 16"/>
          <p:cNvSpPr txBox="1"/>
          <p:nvPr/>
        </p:nvSpPr>
        <p:spPr>
          <a:xfrm>
            <a:off x="6469398" y="4073122"/>
            <a:ext cx="648072" cy="369332"/>
          </a:xfrm>
          <a:prstGeom prst="rect">
            <a:avLst/>
          </a:prstGeom>
          <a:noFill/>
        </p:spPr>
        <p:txBody>
          <a:bodyPr wrap="square" rtlCol="0">
            <a:spAutoFit/>
          </a:bodyPr>
          <a:lstStyle/>
          <a:p>
            <a:r>
              <a:rPr lang="en-US" altLang="zh-CN" sz="1800" dirty="0"/>
              <a:t>……</a:t>
            </a:r>
            <a:endParaRPr lang="zh-CN" altLang="en-US" sz="1800" dirty="0"/>
          </a:p>
        </p:txBody>
      </p:sp>
      <p:sp>
        <p:nvSpPr>
          <p:cNvPr id="22" name="矩形 21"/>
          <p:cNvSpPr/>
          <p:nvPr/>
        </p:nvSpPr>
        <p:spPr>
          <a:xfrm>
            <a:off x="6009173" y="4968941"/>
            <a:ext cx="757668" cy="50405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dirty="0">
                <a:solidFill>
                  <a:schemeClr val="tx1"/>
                </a:solidFill>
              </a:rPr>
              <a:t>校园网</a:t>
            </a:r>
          </a:p>
        </p:txBody>
      </p:sp>
      <p:sp>
        <p:nvSpPr>
          <p:cNvPr id="23" name="矩形 22"/>
          <p:cNvSpPr/>
          <p:nvPr/>
        </p:nvSpPr>
        <p:spPr>
          <a:xfrm>
            <a:off x="4644008" y="4983030"/>
            <a:ext cx="757668" cy="50405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dirty="0">
                <a:solidFill>
                  <a:schemeClr val="tx1"/>
                </a:solidFill>
              </a:rPr>
              <a:t>企业网</a:t>
            </a:r>
          </a:p>
        </p:txBody>
      </p:sp>
      <p:sp>
        <p:nvSpPr>
          <p:cNvPr id="24" name="文本框 23"/>
          <p:cNvSpPr txBox="1"/>
          <p:nvPr/>
        </p:nvSpPr>
        <p:spPr>
          <a:xfrm>
            <a:off x="5401676" y="4968941"/>
            <a:ext cx="648072" cy="369332"/>
          </a:xfrm>
          <a:prstGeom prst="rect">
            <a:avLst/>
          </a:prstGeom>
          <a:noFill/>
        </p:spPr>
        <p:txBody>
          <a:bodyPr wrap="square" rtlCol="0">
            <a:spAutoFit/>
          </a:bodyPr>
          <a:lstStyle/>
          <a:p>
            <a:r>
              <a:rPr lang="en-US" altLang="zh-CN" sz="1800" dirty="0"/>
              <a:t>……</a:t>
            </a:r>
            <a:endParaRPr lang="zh-CN" altLang="en-US" sz="1800" dirty="0"/>
          </a:p>
        </p:txBody>
      </p:sp>
      <p:cxnSp>
        <p:nvCxnSpPr>
          <p:cNvPr id="19" name="直接连接符 18"/>
          <p:cNvCxnSpPr/>
          <p:nvPr/>
        </p:nvCxnSpPr>
        <p:spPr>
          <a:xfrm flipH="1">
            <a:off x="5022842" y="4546531"/>
            <a:ext cx="269238" cy="42241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直接连接符 20"/>
          <p:cNvCxnSpPr>
            <a:endCxn id="22" idx="0"/>
          </p:cNvCxnSpPr>
          <p:nvPr/>
        </p:nvCxnSpPr>
        <p:spPr>
          <a:xfrm>
            <a:off x="6042100" y="4556351"/>
            <a:ext cx="345907" cy="41259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矩形 28"/>
          <p:cNvSpPr/>
          <p:nvPr/>
        </p:nvSpPr>
        <p:spPr>
          <a:xfrm>
            <a:off x="8350836" y="4968941"/>
            <a:ext cx="757668" cy="50405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dirty="0">
                <a:solidFill>
                  <a:schemeClr val="tx1"/>
                </a:solidFill>
              </a:rPr>
              <a:t>校园网</a:t>
            </a:r>
          </a:p>
        </p:txBody>
      </p:sp>
      <p:sp>
        <p:nvSpPr>
          <p:cNvPr id="30" name="矩形 29"/>
          <p:cNvSpPr/>
          <p:nvPr/>
        </p:nvSpPr>
        <p:spPr>
          <a:xfrm>
            <a:off x="6985671" y="4983030"/>
            <a:ext cx="757668" cy="50405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dirty="0">
                <a:solidFill>
                  <a:schemeClr val="tx1"/>
                </a:solidFill>
              </a:rPr>
              <a:t>企业网</a:t>
            </a:r>
          </a:p>
        </p:txBody>
      </p:sp>
      <p:sp>
        <p:nvSpPr>
          <p:cNvPr id="31" name="文本框 30"/>
          <p:cNvSpPr txBox="1"/>
          <p:nvPr/>
        </p:nvSpPr>
        <p:spPr>
          <a:xfrm>
            <a:off x="7743339" y="4968941"/>
            <a:ext cx="648072" cy="369332"/>
          </a:xfrm>
          <a:prstGeom prst="rect">
            <a:avLst/>
          </a:prstGeom>
          <a:noFill/>
        </p:spPr>
        <p:txBody>
          <a:bodyPr wrap="square" rtlCol="0">
            <a:spAutoFit/>
          </a:bodyPr>
          <a:lstStyle/>
          <a:p>
            <a:r>
              <a:rPr lang="en-US" altLang="zh-CN" sz="1800" dirty="0"/>
              <a:t>……</a:t>
            </a:r>
            <a:endParaRPr lang="zh-CN" altLang="en-US" sz="1800" dirty="0"/>
          </a:p>
        </p:txBody>
      </p:sp>
      <p:cxnSp>
        <p:nvCxnSpPr>
          <p:cNvPr id="26" name="直接连接符 25"/>
          <p:cNvCxnSpPr>
            <a:endCxn id="30" idx="0"/>
          </p:cNvCxnSpPr>
          <p:nvPr/>
        </p:nvCxnSpPr>
        <p:spPr>
          <a:xfrm flipH="1">
            <a:off x="7364505" y="4556351"/>
            <a:ext cx="257021" cy="42667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nvCxnSpPr>
        <p:spPr>
          <a:xfrm>
            <a:off x="8244408" y="4543756"/>
            <a:ext cx="377039" cy="40408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6" name="椭圆 35"/>
          <p:cNvSpPr/>
          <p:nvPr/>
        </p:nvSpPr>
        <p:spPr>
          <a:xfrm>
            <a:off x="3419872" y="4454390"/>
            <a:ext cx="144016" cy="144016"/>
          </a:xfrm>
          <a:prstGeom prst="ellips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pPr>
              <a:defRPr/>
            </a:pPr>
            <a:fld id="{6BC529E6-373C-446C-8FE8-B4C5595706E1}" type="slidenum">
              <a:rPr lang="en-US" altLang="zh-CN" smtClean="0"/>
              <a:pPr>
                <a:defRPr/>
              </a:pPr>
              <a:t>34</a:t>
            </a:fld>
            <a:endParaRPr lang="en-US" altLang="zh-CN" dirty="0"/>
          </a:p>
        </p:txBody>
      </p:sp>
      <p:sp>
        <p:nvSpPr>
          <p:cNvPr id="3" name="Rectangle 2"/>
          <p:cNvSpPr txBox="1">
            <a:spLocks noChangeArrowheads="1"/>
          </p:cNvSpPr>
          <p:nvPr/>
        </p:nvSpPr>
        <p:spPr bwMode="auto">
          <a:xfrm>
            <a:off x="1150938" y="214313"/>
            <a:ext cx="7793037" cy="1462087"/>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ahoma" pitchFamily="34" charset="0"/>
                <a:ea typeface="宋体" pitchFamily="2" charset="-122"/>
              </a:defRPr>
            </a:lvl2pPr>
            <a:lvl3pPr algn="l" rtl="0" eaLnBrk="0" fontAlgn="base" hangingPunct="0">
              <a:spcBef>
                <a:spcPct val="0"/>
              </a:spcBef>
              <a:spcAft>
                <a:spcPct val="0"/>
              </a:spcAft>
              <a:defRPr sz="4400">
                <a:solidFill>
                  <a:schemeClr val="tx2"/>
                </a:solidFill>
                <a:latin typeface="Tahoma" pitchFamily="34" charset="0"/>
                <a:ea typeface="宋体" pitchFamily="2" charset="-122"/>
              </a:defRPr>
            </a:lvl3pPr>
            <a:lvl4pPr algn="l" rtl="0" eaLnBrk="0" fontAlgn="base" hangingPunct="0">
              <a:spcBef>
                <a:spcPct val="0"/>
              </a:spcBef>
              <a:spcAft>
                <a:spcPct val="0"/>
              </a:spcAft>
              <a:defRPr sz="4400">
                <a:solidFill>
                  <a:schemeClr val="tx2"/>
                </a:solidFill>
                <a:latin typeface="Tahoma" pitchFamily="34" charset="0"/>
                <a:ea typeface="宋体" pitchFamily="2" charset="-122"/>
              </a:defRPr>
            </a:lvl4pPr>
            <a:lvl5pPr algn="l" rtl="0" eaLnBrk="0" fontAlgn="base" hangingPunct="0">
              <a:spcBef>
                <a:spcPct val="0"/>
              </a:spcBef>
              <a:spcAft>
                <a:spcPct val="0"/>
              </a:spcAft>
              <a:defRPr sz="4400">
                <a:solidFill>
                  <a:schemeClr val="tx2"/>
                </a:solidFill>
                <a:latin typeface="Tahoma" pitchFamily="34" charset="0"/>
                <a:ea typeface="宋体" pitchFamily="2" charset="-122"/>
              </a:defRPr>
            </a:lvl5pPr>
            <a:lvl6pPr marL="457200" algn="l" rtl="0" fontAlgn="base">
              <a:spcBef>
                <a:spcPct val="0"/>
              </a:spcBef>
              <a:spcAft>
                <a:spcPct val="0"/>
              </a:spcAft>
              <a:defRPr sz="4400">
                <a:solidFill>
                  <a:schemeClr val="tx2"/>
                </a:solidFill>
                <a:latin typeface="Tahoma" pitchFamily="34" charset="0"/>
                <a:ea typeface="宋体" pitchFamily="2" charset="-122"/>
              </a:defRPr>
            </a:lvl6pPr>
            <a:lvl7pPr marL="914400" algn="l" rtl="0" fontAlgn="base">
              <a:spcBef>
                <a:spcPct val="0"/>
              </a:spcBef>
              <a:spcAft>
                <a:spcPct val="0"/>
              </a:spcAft>
              <a:defRPr sz="4400">
                <a:solidFill>
                  <a:schemeClr val="tx2"/>
                </a:solidFill>
                <a:latin typeface="Tahoma" pitchFamily="34" charset="0"/>
                <a:ea typeface="宋体" pitchFamily="2" charset="-122"/>
              </a:defRPr>
            </a:lvl7pPr>
            <a:lvl8pPr marL="1371600" algn="l" rtl="0" fontAlgn="base">
              <a:spcBef>
                <a:spcPct val="0"/>
              </a:spcBef>
              <a:spcAft>
                <a:spcPct val="0"/>
              </a:spcAft>
              <a:defRPr sz="4400">
                <a:solidFill>
                  <a:schemeClr val="tx2"/>
                </a:solidFill>
                <a:latin typeface="Tahoma" pitchFamily="34" charset="0"/>
                <a:ea typeface="宋体" pitchFamily="2" charset="-122"/>
              </a:defRPr>
            </a:lvl8pPr>
            <a:lvl9pPr marL="1828800" algn="l" rtl="0" fontAlgn="base">
              <a:spcBef>
                <a:spcPct val="0"/>
              </a:spcBef>
              <a:spcAft>
                <a:spcPct val="0"/>
              </a:spcAft>
              <a:defRPr sz="4400">
                <a:solidFill>
                  <a:schemeClr val="tx2"/>
                </a:solidFill>
                <a:latin typeface="Tahoma" pitchFamily="34" charset="0"/>
                <a:ea typeface="宋体" pitchFamily="2" charset="-122"/>
              </a:defRPr>
            </a:lvl9pPr>
          </a:lstStyle>
          <a:p>
            <a:pPr eaLnBrk="1" hangingPunct="1"/>
            <a:r>
              <a:rPr lang="zh-CN" altLang="en-US" b="0" kern="0" dirty="0"/>
              <a:t>商业化的</a:t>
            </a:r>
            <a:r>
              <a:rPr lang="en-US" altLang="zh-CN" b="0" kern="0" dirty="0"/>
              <a:t>Internet</a:t>
            </a:r>
            <a:r>
              <a:rPr lang="zh-CN" altLang="en-US" b="0" kern="0" dirty="0"/>
              <a:t>（</a:t>
            </a:r>
            <a:r>
              <a:rPr lang="en-US" altLang="zh-CN" b="0" kern="0" dirty="0"/>
              <a:t>1</a:t>
            </a:r>
            <a:r>
              <a:rPr lang="zh-CN" altLang="en-US" b="0" kern="0" dirty="0"/>
              <a:t>）</a:t>
            </a:r>
            <a:endParaRPr lang="en-US" altLang="zh-CN" b="0" kern="0" dirty="0"/>
          </a:p>
        </p:txBody>
      </p:sp>
      <p:sp>
        <p:nvSpPr>
          <p:cNvPr id="4" name="Line 5"/>
          <p:cNvSpPr>
            <a:spLocks noChangeShapeType="1"/>
          </p:cNvSpPr>
          <p:nvPr/>
        </p:nvSpPr>
        <p:spPr bwMode="auto">
          <a:xfrm flipV="1">
            <a:off x="4848225" y="4059188"/>
            <a:ext cx="2528888" cy="98425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5" name="Line 6"/>
          <p:cNvSpPr>
            <a:spLocks noChangeShapeType="1"/>
          </p:cNvSpPr>
          <p:nvPr/>
        </p:nvSpPr>
        <p:spPr bwMode="auto">
          <a:xfrm>
            <a:off x="1082675" y="2638376"/>
            <a:ext cx="2106613" cy="7651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6" name="Line 7"/>
          <p:cNvSpPr>
            <a:spLocks noChangeShapeType="1"/>
          </p:cNvSpPr>
          <p:nvPr/>
        </p:nvSpPr>
        <p:spPr bwMode="auto">
          <a:xfrm flipV="1">
            <a:off x="1187450" y="3624213"/>
            <a:ext cx="1897063" cy="1079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7" name="Line 8"/>
          <p:cNvSpPr>
            <a:spLocks noChangeShapeType="1"/>
          </p:cNvSpPr>
          <p:nvPr/>
        </p:nvSpPr>
        <p:spPr bwMode="auto">
          <a:xfrm flipV="1">
            <a:off x="1504950" y="3840113"/>
            <a:ext cx="1684338" cy="9874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8" name="Line 9"/>
          <p:cNvSpPr>
            <a:spLocks noChangeShapeType="1"/>
          </p:cNvSpPr>
          <p:nvPr/>
        </p:nvSpPr>
        <p:spPr bwMode="auto">
          <a:xfrm>
            <a:off x="3983038" y="3624213"/>
            <a:ext cx="2420937"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pic>
        <p:nvPicPr>
          <p:cNvPr id="9" name="图片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06975" y="2470101"/>
            <a:ext cx="3789363" cy="2682875"/>
          </a:xfrm>
          <a:prstGeom prst="rect">
            <a:avLst/>
          </a:prstGeom>
          <a:noFill/>
          <a:ln>
            <a:noFill/>
          </a:ln>
          <a:effectLst>
            <a:outerShdw dist="25400" dir="54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Freeform 12"/>
          <p:cNvSpPr>
            <a:spLocks/>
          </p:cNvSpPr>
          <p:nvPr/>
        </p:nvSpPr>
        <p:spPr bwMode="auto">
          <a:xfrm flipH="1">
            <a:off x="811213" y="2755851"/>
            <a:ext cx="276225" cy="206375"/>
          </a:xfrm>
          <a:custGeom>
            <a:avLst/>
            <a:gdLst>
              <a:gd name="T0" fmla="*/ 0 w 1188"/>
              <a:gd name="T1" fmla="*/ 225 h 738"/>
              <a:gd name="T2" fmla="*/ 0 w 1188"/>
              <a:gd name="T3" fmla="*/ 738 h 738"/>
              <a:gd name="T4" fmla="*/ 1188 w 1188"/>
              <a:gd name="T5" fmla="*/ 360 h 738"/>
              <a:gd name="T6" fmla="*/ 1188 w 1188"/>
              <a:gd name="T7" fmla="*/ 0 h 738"/>
              <a:gd name="T8" fmla="*/ 0 w 1188"/>
              <a:gd name="T9" fmla="*/ 225 h 738"/>
            </a:gdLst>
            <a:ahLst/>
            <a:cxnLst>
              <a:cxn ang="0">
                <a:pos x="T0" y="T1"/>
              </a:cxn>
              <a:cxn ang="0">
                <a:pos x="T2" y="T3"/>
              </a:cxn>
              <a:cxn ang="0">
                <a:pos x="T4" y="T5"/>
              </a:cxn>
              <a:cxn ang="0">
                <a:pos x="T6" y="T7"/>
              </a:cxn>
              <a:cxn ang="0">
                <a:pos x="T8" y="T9"/>
              </a:cxn>
            </a:cxnLst>
            <a:rect l="0" t="0" r="r" b="b"/>
            <a:pathLst>
              <a:path w="1188" h="738">
                <a:moveTo>
                  <a:pt x="0" y="225"/>
                </a:moveTo>
                <a:lnTo>
                  <a:pt x="0" y="738"/>
                </a:lnTo>
                <a:lnTo>
                  <a:pt x="1188" y="360"/>
                </a:lnTo>
                <a:lnTo>
                  <a:pt x="1188" y="0"/>
                </a:lnTo>
                <a:lnTo>
                  <a:pt x="0" y="225"/>
                </a:lnTo>
                <a:close/>
              </a:path>
            </a:pathLst>
          </a:custGeom>
          <a:solidFill>
            <a:srgbClr val="A0A0A0"/>
          </a:solidFill>
          <a:ln w="1588">
            <a:solidFill>
              <a:srgbClr val="000000"/>
            </a:solidFill>
            <a:prstDash val="solid"/>
            <a:round/>
            <a:headEnd/>
            <a:tailEnd/>
          </a:ln>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11" name="Freeform 13"/>
          <p:cNvSpPr>
            <a:spLocks/>
          </p:cNvSpPr>
          <p:nvPr/>
        </p:nvSpPr>
        <p:spPr bwMode="auto">
          <a:xfrm flipH="1">
            <a:off x="1087438" y="2805063"/>
            <a:ext cx="206375" cy="157163"/>
          </a:xfrm>
          <a:custGeom>
            <a:avLst/>
            <a:gdLst>
              <a:gd name="T0" fmla="*/ 882 w 882"/>
              <a:gd name="T1" fmla="*/ 50 h 563"/>
              <a:gd name="T2" fmla="*/ 882 w 882"/>
              <a:gd name="T3" fmla="*/ 563 h 563"/>
              <a:gd name="T4" fmla="*/ 0 w 882"/>
              <a:gd name="T5" fmla="*/ 436 h 563"/>
              <a:gd name="T6" fmla="*/ 0 w 882"/>
              <a:gd name="T7" fmla="*/ 0 h 563"/>
              <a:gd name="T8" fmla="*/ 882 w 882"/>
              <a:gd name="T9" fmla="*/ 50 h 563"/>
            </a:gdLst>
            <a:ahLst/>
            <a:cxnLst>
              <a:cxn ang="0">
                <a:pos x="T0" y="T1"/>
              </a:cxn>
              <a:cxn ang="0">
                <a:pos x="T2" y="T3"/>
              </a:cxn>
              <a:cxn ang="0">
                <a:pos x="T4" y="T5"/>
              </a:cxn>
              <a:cxn ang="0">
                <a:pos x="T6" y="T7"/>
              </a:cxn>
              <a:cxn ang="0">
                <a:pos x="T8" y="T9"/>
              </a:cxn>
            </a:cxnLst>
            <a:rect l="0" t="0" r="r" b="b"/>
            <a:pathLst>
              <a:path w="882" h="563">
                <a:moveTo>
                  <a:pt x="882" y="50"/>
                </a:moveTo>
                <a:lnTo>
                  <a:pt x="882" y="563"/>
                </a:lnTo>
                <a:lnTo>
                  <a:pt x="0" y="436"/>
                </a:lnTo>
                <a:lnTo>
                  <a:pt x="0" y="0"/>
                </a:lnTo>
                <a:lnTo>
                  <a:pt x="882" y="50"/>
                </a:lnTo>
                <a:close/>
              </a:path>
            </a:pathLst>
          </a:custGeom>
          <a:solidFill>
            <a:srgbClr val="808080"/>
          </a:solidFill>
          <a:ln w="1588">
            <a:solidFill>
              <a:srgbClr val="000000"/>
            </a:solidFill>
            <a:prstDash val="solid"/>
            <a:round/>
            <a:headEnd/>
            <a:tailEnd/>
          </a:ln>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12" name="Freeform 14"/>
          <p:cNvSpPr>
            <a:spLocks/>
          </p:cNvSpPr>
          <p:nvPr/>
        </p:nvSpPr>
        <p:spPr bwMode="auto">
          <a:xfrm flipH="1">
            <a:off x="811213" y="2755851"/>
            <a:ext cx="482600" cy="63500"/>
          </a:xfrm>
          <a:custGeom>
            <a:avLst/>
            <a:gdLst>
              <a:gd name="T0" fmla="*/ 0 w 2070"/>
              <a:gd name="T1" fmla="*/ 175 h 225"/>
              <a:gd name="T2" fmla="*/ 892 w 2070"/>
              <a:gd name="T3" fmla="*/ 225 h 225"/>
              <a:gd name="T4" fmla="*/ 2070 w 2070"/>
              <a:gd name="T5" fmla="*/ 0 h 225"/>
              <a:gd name="T6" fmla="*/ 1202 w 2070"/>
              <a:gd name="T7" fmla="*/ 0 h 225"/>
              <a:gd name="T8" fmla="*/ 0 w 2070"/>
              <a:gd name="T9" fmla="*/ 175 h 225"/>
            </a:gdLst>
            <a:ahLst/>
            <a:cxnLst>
              <a:cxn ang="0">
                <a:pos x="T0" y="T1"/>
              </a:cxn>
              <a:cxn ang="0">
                <a:pos x="T2" y="T3"/>
              </a:cxn>
              <a:cxn ang="0">
                <a:pos x="T4" y="T5"/>
              </a:cxn>
              <a:cxn ang="0">
                <a:pos x="T6" y="T7"/>
              </a:cxn>
              <a:cxn ang="0">
                <a:pos x="T8" y="T9"/>
              </a:cxn>
            </a:cxnLst>
            <a:rect l="0" t="0" r="r" b="b"/>
            <a:pathLst>
              <a:path w="2070" h="225">
                <a:moveTo>
                  <a:pt x="0" y="175"/>
                </a:moveTo>
                <a:lnTo>
                  <a:pt x="892" y="225"/>
                </a:lnTo>
                <a:lnTo>
                  <a:pt x="2070" y="0"/>
                </a:lnTo>
                <a:lnTo>
                  <a:pt x="1202" y="0"/>
                </a:lnTo>
                <a:lnTo>
                  <a:pt x="0" y="175"/>
                </a:lnTo>
                <a:close/>
              </a:path>
            </a:pathLst>
          </a:custGeom>
          <a:solidFill>
            <a:srgbClr val="C0C0C0"/>
          </a:solidFill>
          <a:ln w="1588">
            <a:solidFill>
              <a:srgbClr val="000000"/>
            </a:solidFill>
            <a:prstDash val="solid"/>
            <a:round/>
            <a:headEnd/>
            <a:tailEnd/>
          </a:ln>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13" name="Freeform 15"/>
          <p:cNvSpPr>
            <a:spLocks/>
          </p:cNvSpPr>
          <p:nvPr/>
        </p:nvSpPr>
        <p:spPr bwMode="auto">
          <a:xfrm flipH="1">
            <a:off x="960438" y="2739976"/>
            <a:ext cx="176212" cy="57150"/>
          </a:xfrm>
          <a:custGeom>
            <a:avLst/>
            <a:gdLst>
              <a:gd name="T0" fmla="*/ 0 w 751"/>
              <a:gd name="T1" fmla="*/ 120 h 210"/>
              <a:gd name="T2" fmla="*/ 0 w 751"/>
              <a:gd name="T3" fmla="*/ 188 h 210"/>
              <a:gd name="T4" fmla="*/ 351 w 751"/>
              <a:gd name="T5" fmla="*/ 210 h 210"/>
              <a:gd name="T6" fmla="*/ 751 w 751"/>
              <a:gd name="T7" fmla="*/ 135 h 210"/>
              <a:gd name="T8" fmla="*/ 751 w 751"/>
              <a:gd name="T9" fmla="*/ 0 h 210"/>
              <a:gd name="T10" fmla="*/ 0 w 751"/>
              <a:gd name="T11" fmla="*/ 120 h 210"/>
            </a:gdLst>
            <a:ahLst/>
            <a:cxnLst>
              <a:cxn ang="0">
                <a:pos x="T0" y="T1"/>
              </a:cxn>
              <a:cxn ang="0">
                <a:pos x="T2" y="T3"/>
              </a:cxn>
              <a:cxn ang="0">
                <a:pos x="T4" y="T5"/>
              </a:cxn>
              <a:cxn ang="0">
                <a:pos x="T6" y="T7"/>
              </a:cxn>
              <a:cxn ang="0">
                <a:pos x="T8" y="T9"/>
              </a:cxn>
              <a:cxn ang="0">
                <a:pos x="T10" y="T11"/>
              </a:cxn>
            </a:cxnLst>
            <a:rect l="0" t="0" r="r" b="b"/>
            <a:pathLst>
              <a:path w="751" h="210">
                <a:moveTo>
                  <a:pt x="0" y="120"/>
                </a:moveTo>
                <a:lnTo>
                  <a:pt x="0" y="188"/>
                </a:lnTo>
                <a:lnTo>
                  <a:pt x="351" y="210"/>
                </a:lnTo>
                <a:lnTo>
                  <a:pt x="751" y="135"/>
                </a:lnTo>
                <a:lnTo>
                  <a:pt x="751" y="0"/>
                </a:lnTo>
                <a:lnTo>
                  <a:pt x="0" y="120"/>
                </a:lnTo>
                <a:close/>
              </a:path>
            </a:pathLst>
          </a:custGeom>
          <a:solidFill>
            <a:srgbClr val="606060"/>
          </a:solidFill>
          <a:ln w="1588">
            <a:solidFill>
              <a:srgbClr val="000000"/>
            </a:solidFill>
            <a:prstDash val="solid"/>
            <a:round/>
            <a:headEnd/>
            <a:tailEnd/>
          </a:ln>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14" name="Freeform 16"/>
          <p:cNvSpPr>
            <a:spLocks/>
          </p:cNvSpPr>
          <p:nvPr/>
        </p:nvSpPr>
        <p:spPr bwMode="auto">
          <a:xfrm flipH="1">
            <a:off x="865188" y="2490738"/>
            <a:ext cx="223837" cy="284163"/>
          </a:xfrm>
          <a:custGeom>
            <a:avLst/>
            <a:gdLst>
              <a:gd name="T0" fmla="*/ 135 w 960"/>
              <a:gd name="T1" fmla="*/ 1031 h 1031"/>
              <a:gd name="T2" fmla="*/ 0 w 960"/>
              <a:gd name="T3" fmla="*/ 33 h 1031"/>
              <a:gd name="T4" fmla="*/ 827 w 960"/>
              <a:gd name="T5" fmla="*/ 0 h 1031"/>
              <a:gd name="T6" fmla="*/ 960 w 960"/>
              <a:gd name="T7" fmla="*/ 889 h 1031"/>
              <a:gd name="T8" fmla="*/ 135 w 960"/>
              <a:gd name="T9" fmla="*/ 1031 h 1031"/>
            </a:gdLst>
            <a:ahLst/>
            <a:cxnLst>
              <a:cxn ang="0">
                <a:pos x="T0" y="T1"/>
              </a:cxn>
              <a:cxn ang="0">
                <a:pos x="T2" y="T3"/>
              </a:cxn>
              <a:cxn ang="0">
                <a:pos x="T4" y="T5"/>
              </a:cxn>
              <a:cxn ang="0">
                <a:pos x="T6" y="T7"/>
              </a:cxn>
              <a:cxn ang="0">
                <a:pos x="T8" y="T9"/>
              </a:cxn>
            </a:cxnLst>
            <a:rect l="0" t="0" r="r" b="b"/>
            <a:pathLst>
              <a:path w="960" h="1031">
                <a:moveTo>
                  <a:pt x="135" y="1031"/>
                </a:moveTo>
                <a:lnTo>
                  <a:pt x="0" y="33"/>
                </a:lnTo>
                <a:lnTo>
                  <a:pt x="827" y="0"/>
                </a:lnTo>
                <a:lnTo>
                  <a:pt x="960" y="889"/>
                </a:lnTo>
                <a:lnTo>
                  <a:pt x="135" y="1031"/>
                </a:lnTo>
                <a:close/>
              </a:path>
            </a:pathLst>
          </a:custGeom>
          <a:solidFill>
            <a:srgbClr val="A0A0A0"/>
          </a:solidFill>
          <a:ln w="1588">
            <a:solidFill>
              <a:srgbClr val="000000"/>
            </a:solidFill>
            <a:prstDash val="solid"/>
            <a:round/>
            <a:headEnd/>
            <a:tailEnd/>
          </a:ln>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15" name="Freeform 17"/>
          <p:cNvSpPr>
            <a:spLocks/>
          </p:cNvSpPr>
          <p:nvPr/>
        </p:nvSpPr>
        <p:spPr bwMode="auto">
          <a:xfrm flipH="1">
            <a:off x="1060450" y="2498676"/>
            <a:ext cx="195263" cy="282575"/>
          </a:xfrm>
          <a:custGeom>
            <a:avLst/>
            <a:gdLst>
              <a:gd name="T0" fmla="*/ 715 w 850"/>
              <a:gd name="T1" fmla="*/ 0 h 1026"/>
              <a:gd name="T2" fmla="*/ 0 w 850"/>
              <a:gd name="T3" fmla="*/ 228 h 1026"/>
              <a:gd name="T4" fmla="*/ 102 w 850"/>
              <a:gd name="T5" fmla="*/ 1026 h 1026"/>
              <a:gd name="T6" fmla="*/ 850 w 850"/>
              <a:gd name="T7" fmla="*/ 1000 h 1026"/>
              <a:gd name="T8" fmla="*/ 715 w 850"/>
              <a:gd name="T9" fmla="*/ 0 h 1026"/>
            </a:gdLst>
            <a:ahLst/>
            <a:cxnLst>
              <a:cxn ang="0">
                <a:pos x="T0" y="T1"/>
              </a:cxn>
              <a:cxn ang="0">
                <a:pos x="T2" y="T3"/>
              </a:cxn>
              <a:cxn ang="0">
                <a:pos x="T4" y="T5"/>
              </a:cxn>
              <a:cxn ang="0">
                <a:pos x="T6" y="T7"/>
              </a:cxn>
              <a:cxn ang="0">
                <a:pos x="T8" y="T9"/>
              </a:cxn>
            </a:cxnLst>
            <a:rect l="0" t="0" r="r" b="b"/>
            <a:pathLst>
              <a:path w="850" h="1026">
                <a:moveTo>
                  <a:pt x="715" y="0"/>
                </a:moveTo>
                <a:lnTo>
                  <a:pt x="0" y="228"/>
                </a:lnTo>
                <a:lnTo>
                  <a:pt x="102" y="1026"/>
                </a:lnTo>
                <a:lnTo>
                  <a:pt x="850" y="1000"/>
                </a:lnTo>
                <a:lnTo>
                  <a:pt x="715" y="0"/>
                </a:lnTo>
                <a:close/>
              </a:path>
            </a:pathLst>
          </a:custGeom>
          <a:solidFill>
            <a:srgbClr val="808080"/>
          </a:solidFill>
          <a:ln w="1588">
            <a:solidFill>
              <a:srgbClr val="000000"/>
            </a:solidFill>
            <a:prstDash val="solid"/>
            <a:round/>
            <a:headEnd/>
            <a:tailEnd/>
          </a:ln>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16" name="Freeform 18"/>
          <p:cNvSpPr>
            <a:spLocks/>
          </p:cNvSpPr>
          <p:nvPr/>
        </p:nvSpPr>
        <p:spPr bwMode="auto">
          <a:xfrm flipH="1">
            <a:off x="890588" y="2519313"/>
            <a:ext cx="163512" cy="212725"/>
          </a:xfrm>
          <a:custGeom>
            <a:avLst/>
            <a:gdLst>
              <a:gd name="T0" fmla="*/ 0 w 689"/>
              <a:gd name="T1" fmla="*/ 36 h 778"/>
              <a:gd name="T2" fmla="*/ 98 w 689"/>
              <a:gd name="T3" fmla="*/ 778 h 778"/>
              <a:gd name="T4" fmla="*/ 689 w 689"/>
              <a:gd name="T5" fmla="*/ 689 h 778"/>
              <a:gd name="T6" fmla="*/ 587 w 689"/>
              <a:gd name="T7" fmla="*/ 0 h 778"/>
              <a:gd name="T8" fmla="*/ 0 w 689"/>
              <a:gd name="T9" fmla="*/ 36 h 778"/>
            </a:gdLst>
            <a:ahLst/>
            <a:cxnLst>
              <a:cxn ang="0">
                <a:pos x="T0" y="T1"/>
              </a:cxn>
              <a:cxn ang="0">
                <a:pos x="T2" y="T3"/>
              </a:cxn>
              <a:cxn ang="0">
                <a:pos x="T4" y="T5"/>
              </a:cxn>
              <a:cxn ang="0">
                <a:pos x="T6" y="T7"/>
              </a:cxn>
              <a:cxn ang="0">
                <a:pos x="T8" y="T9"/>
              </a:cxn>
            </a:cxnLst>
            <a:rect l="0" t="0" r="r" b="b"/>
            <a:pathLst>
              <a:path w="689" h="778">
                <a:moveTo>
                  <a:pt x="0" y="36"/>
                </a:moveTo>
                <a:lnTo>
                  <a:pt x="98" y="778"/>
                </a:lnTo>
                <a:lnTo>
                  <a:pt x="689" y="689"/>
                </a:lnTo>
                <a:lnTo>
                  <a:pt x="587" y="0"/>
                </a:lnTo>
                <a:lnTo>
                  <a:pt x="0" y="36"/>
                </a:lnTo>
                <a:close/>
              </a:path>
            </a:pathLst>
          </a:custGeom>
          <a:solidFill>
            <a:srgbClr val="00C0C0"/>
          </a:solidFill>
          <a:ln w="1588">
            <a:solidFill>
              <a:srgbClr val="000000"/>
            </a:solidFill>
            <a:prstDash val="solid"/>
            <a:round/>
            <a:headEnd/>
            <a:tailEnd/>
          </a:ln>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17" name="Freeform 19"/>
          <p:cNvSpPr>
            <a:spLocks/>
          </p:cNvSpPr>
          <p:nvPr/>
        </p:nvSpPr>
        <p:spPr bwMode="auto">
          <a:xfrm flipH="1">
            <a:off x="830263" y="2778076"/>
            <a:ext cx="158750" cy="133350"/>
          </a:xfrm>
          <a:custGeom>
            <a:avLst/>
            <a:gdLst>
              <a:gd name="T0" fmla="*/ 674 w 674"/>
              <a:gd name="T1" fmla="*/ 0 h 482"/>
              <a:gd name="T2" fmla="*/ 0 w 674"/>
              <a:gd name="T3" fmla="*/ 143 h 482"/>
              <a:gd name="T4" fmla="*/ 0 w 674"/>
              <a:gd name="T5" fmla="*/ 482 h 482"/>
              <a:gd name="T6" fmla="*/ 674 w 674"/>
              <a:gd name="T7" fmla="*/ 271 h 482"/>
              <a:gd name="T8" fmla="*/ 674 w 674"/>
              <a:gd name="T9" fmla="*/ 0 h 482"/>
            </a:gdLst>
            <a:ahLst/>
            <a:cxnLst>
              <a:cxn ang="0">
                <a:pos x="T0" y="T1"/>
              </a:cxn>
              <a:cxn ang="0">
                <a:pos x="T2" y="T3"/>
              </a:cxn>
              <a:cxn ang="0">
                <a:pos x="T4" y="T5"/>
              </a:cxn>
              <a:cxn ang="0">
                <a:pos x="T6" y="T7"/>
              </a:cxn>
              <a:cxn ang="0">
                <a:pos x="T8" y="T9"/>
              </a:cxn>
            </a:cxnLst>
            <a:rect l="0" t="0" r="r" b="b"/>
            <a:pathLst>
              <a:path w="674" h="482">
                <a:moveTo>
                  <a:pt x="674" y="0"/>
                </a:moveTo>
                <a:lnTo>
                  <a:pt x="0" y="143"/>
                </a:lnTo>
                <a:lnTo>
                  <a:pt x="0" y="482"/>
                </a:lnTo>
                <a:lnTo>
                  <a:pt x="674" y="271"/>
                </a:lnTo>
                <a:lnTo>
                  <a:pt x="674" y="0"/>
                </a:lnTo>
                <a:close/>
              </a:path>
            </a:pathLst>
          </a:custGeom>
          <a:solidFill>
            <a:srgbClr val="404040"/>
          </a:solidFill>
          <a:ln w="1588">
            <a:solidFill>
              <a:srgbClr val="000000"/>
            </a:solidFill>
            <a:prstDash val="solid"/>
            <a:round/>
            <a:headEnd/>
            <a:tailEnd/>
          </a:ln>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18" name="Line 20"/>
          <p:cNvSpPr>
            <a:spLocks noChangeShapeType="1"/>
          </p:cNvSpPr>
          <p:nvPr/>
        </p:nvSpPr>
        <p:spPr bwMode="auto">
          <a:xfrm flipH="1" flipV="1">
            <a:off x="842963" y="2811413"/>
            <a:ext cx="41275" cy="952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19" name="Line 21"/>
          <p:cNvSpPr>
            <a:spLocks noChangeShapeType="1"/>
          </p:cNvSpPr>
          <p:nvPr/>
        </p:nvSpPr>
        <p:spPr bwMode="auto">
          <a:xfrm>
            <a:off x="908050" y="2825701"/>
            <a:ext cx="52388" cy="1587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20" name="Line 22"/>
          <p:cNvSpPr>
            <a:spLocks noChangeShapeType="1"/>
          </p:cNvSpPr>
          <p:nvPr/>
        </p:nvSpPr>
        <p:spPr bwMode="auto">
          <a:xfrm flipH="1">
            <a:off x="895350" y="2795538"/>
            <a:ext cx="0" cy="85725"/>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21" name="Line 23"/>
          <p:cNvSpPr>
            <a:spLocks noChangeShapeType="1"/>
          </p:cNvSpPr>
          <p:nvPr/>
        </p:nvSpPr>
        <p:spPr bwMode="auto">
          <a:xfrm flipH="1">
            <a:off x="969963" y="2813001"/>
            <a:ext cx="1587" cy="95250"/>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22" name="Line 24"/>
          <p:cNvSpPr>
            <a:spLocks noChangeShapeType="1"/>
          </p:cNvSpPr>
          <p:nvPr/>
        </p:nvSpPr>
        <p:spPr bwMode="auto">
          <a:xfrm>
            <a:off x="828675" y="2811413"/>
            <a:ext cx="142875" cy="42863"/>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23" name="Line 25"/>
          <p:cNvSpPr>
            <a:spLocks noChangeShapeType="1"/>
          </p:cNvSpPr>
          <p:nvPr/>
        </p:nvSpPr>
        <p:spPr bwMode="auto">
          <a:xfrm flipH="1" flipV="1">
            <a:off x="828675" y="2798713"/>
            <a:ext cx="142875" cy="39688"/>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24" name="Freeform 26"/>
          <p:cNvSpPr>
            <a:spLocks/>
          </p:cNvSpPr>
          <p:nvPr/>
        </p:nvSpPr>
        <p:spPr bwMode="auto">
          <a:xfrm flipH="1">
            <a:off x="1003300" y="2905076"/>
            <a:ext cx="17463" cy="53975"/>
          </a:xfrm>
          <a:custGeom>
            <a:avLst/>
            <a:gdLst>
              <a:gd name="T0" fmla="*/ 23 w 75"/>
              <a:gd name="T1" fmla="*/ 0 h 194"/>
              <a:gd name="T2" fmla="*/ 0 w 75"/>
              <a:gd name="T3" fmla="*/ 183 h 194"/>
              <a:gd name="T4" fmla="*/ 55 w 75"/>
              <a:gd name="T5" fmla="*/ 194 h 194"/>
              <a:gd name="T6" fmla="*/ 75 w 75"/>
              <a:gd name="T7" fmla="*/ 8 h 194"/>
              <a:gd name="T8" fmla="*/ 23 w 75"/>
              <a:gd name="T9" fmla="*/ 0 h 194"/>
            </a:gdLst>
            <a:ahLst/>
            <a:cxnLst>
              <a:cxn ang="0">
                <a:pos x="T0" y="T1"/>
              </a:cxn>
              <a:cxn ang="0">
                <a:pos x="T2" y="T3"/>
              </a:cxn>
              <a:cxn ang="0">
                <a:pos x="T4" y="T5"/>
              </a:cxn>
              <a:cxn ang="0">
                <a:pos x="T6" y="T7"/>
              </a:cxn>
              <a:cxn ang="0">
                <a:pos x="T8" y="T9"/>
              </a:cxn>
            </a:cxnLst>
            <a:rect l="0" t="0" r="r" b="b"/>
            <a:pathLst>
              <a:path w="75" h="194">
                <a:moveTo>
                  <a:pt x="23" y="0"/>
                </a:moveTo>
                <a:lnTo>
                  <a:pt x="0" y="183"/>
                </a:lnTo>
                <a:lnTo>
                  <a:pt x="55" y="194"/>
                </a:lnTo>
                <a:lnTo>
                  <a:pt x="75" y="8"/>
                </a:lnTo>
                <a:lnTo>
                  <a:pt x="23" y="0"/>
                </a:lnTo>
                <a:close/>
              </a:path>
            </a:pathLst>
          </a:custGeom>
          <a:solidFill>
            <a:srgbClr val="606060"/>
          </a:solidFill>
          <a:ln w="1588">
            <a:solidFill>
              <a:srgbClr val="000000"/>
            </a:solidFill>
            <a:prstDash val="solid"/>
            <a:round/>
            <a:headEnd/>
            <a:tailEnd/>
          </a:ln>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25" name="Freeform 27"/>
          <p:cNvSpPr>
            <a:spLocks/>
          </p:cNvSpPr>
          <p:nvPr/>
        </p:nvSpPr>
        <p:spPr bwMode="auto">
          <a:xfrm flipH="1">
            <a:off x="960438" y="2911426"/>
            <a:ext cx="49212" cy="47625"/>
          </a:xfrm>
          <a:custGeom>
            <a:avLst/>
            <a:gdLst>
              <a:gd name="T0" fmla="*/ 17 w 206"/>
              <a:gd name="T1" fmla="*/ 5 h 168"/>
              <a:gd name="T2" fmla="*/ 0 w 206"/>
              <a:gd name="T3" fmla="*/ 168 h 168"/>
              <a:gd name="T4" fmla="*/ 206 w 206"/>
              <a:gd name="T5" fmla="*/ 84 h 168"/>
              <a:gd name="T6" fmla="*/ 126 w 206"/>
              <a:gd name="T7" fmla="*/ 58 h 168"/>
              <a:gd name="T8" fmla="*/ 52 w 206"/>
              <a:gd name="T9" fmla="*/ 97 h 168"/>
              <a:gd name="T10" fmla="*/ 75 w 206"/>
              <a:gd name="T11" fmla="*/ 0 h 168"/>
              <a:gd name="T12" fmla="*/ 17 w 206"/>
              <a:gd name="T13" fmla="*/ 5 h 168"/>
            </a:gdLst>
            <a:ahLst/>
            <a:cxnLst>
              <a:cxn ang="0">
                <a:pos x="T0" y="T1"/>
              </a:cxn>
              <a:cxn ang="0">
                <a:pos x="T2" y="T3"/>
              </a:cxn>
              <a:cxn ang="0">
                <a:pos x="T4" y="T5"/>
              </a:cxn>
              <a:cxn ang="0">
                <a:pos x="T6" y="T7"/>
              </a:cxn>
              <a:cxn ang="0">
                <a:pos x="T8" y="T9"/>
              </a:cxn>
              <a:cxn ang="0">
                <a:pos x="T10" y="T11"/>
              </a:cxn>
              <a:cxn ang="0">
                <a:pos x="T12" y="T13"/>
              </a:cxn>
            </a:cxnLst>
            <a:rect l="0" t="0" r="r" b="b"/>
            <a:pathLst>
              <a:path w="206" h="168">
                <a:moveTo>
                  <a:pt x="17" y="5"/>
                </a:moveTo>
                <a:lnTo>
                  <a:pt x="0" y="168"/>
                </a:lnTo>
                <a:lnTo>
                  <a:pt x="206" y="84"/>
                </a:lnTo>
                <a:lnTo>
                  <a:pt x="126" y="58"/>
                </a:lnTo>
                <a:lnTo>
                  <a:pt x="52" y="97"/>
                </a:lnTo>
                <a:lnTo>
                  <a:pt x="75" y="0"/>
                </a:lnTo>
                <a:lnTo>
                  <a:pt x="17" y="5"/>
                </a:lnTo>
                <a:close/>
              </a:path>
            </a:pathLst>
          </a:custGeom>
          <a:solidFill>
            <a:srgbClr val="404040"/>
          </a:solidFill>
          <a:ln w="1588">
            <a:solidFill>
              <a:srgbClr val="000000"/>
            </a:solidFill>
            <a:prstDash val="solid"/>
            <a:round/>
            <a:headEnd/>
            <a:tailEnd/>
          </a:ln>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26" name="Freeform 28"/>
          <p:cNvSpPr>
            <a:spLocks/>
          </p:cNvSpPr>
          <p:nvPr/>
        </p:nvSpPr>
        <p:spPr bwMode="auto">
          <a:xfrm flipH="1">
            <a:off x="669925" y="2781251"/>
            <a:ext cx="369888" cy="201612"/>
          </a:xfrm>
          <a:custGeom>
            <a:avLst/>
            <a:gdLst>
              <a:gd name="T0" fmla="*/ 0 w 1583"/>
              <a:gd name="T1" fmla="*/ 309 h 729"/>
              <a:gd name="T2" fmla="*/ 759 w 1583"/>
              <a:gd name="T3" fmla="*/ 729 h 729"/>
              <a:gd name="T4" fmla="*/ 1583 w 1583"/>
              <a:gd name="T5" fmla="*/ 318 h 729"/>
              <a:gd name="T6" fmla="*/ 951 w 1583"/>
              <a:gd name="T7" fmla="*/ 0 h 729"/>
              <a:gd name="T8" fmla="*/ 0 w 1583"/>
              <a:gd name="T9" fmla="*/ 309 h 729"/>
            </a:gdLst>
            <a:ahLst/>
            <a:cxnLst>
              <a:cxn ang="0">
                <a:pos x="T0" y="T1"/>
              </a:cxn>
              <a:cxn ang="0">
                <a:pos x="T2" y="T3"/>
              </a:cxn>
              <a:cxn ang="0">
                <a:pos x="T4" y="T5"/>
              </a:cxn>
              <a:cxn ang="0">
                <a:pos x="T6" y="T7"/>
              </a:cxn>
              <a:cxn ang="0">
                <a:pos x="T8" y="T9"/>
              </a:cxn>
            </a:cxnLst>
            <a:rect l="0" t="0" r="r" b="b"/>
            <a:pathLst>
              <a:path w="1583" h="729">
                <a:moveTo>
                  <a:pt x="0" y="309"/>
                </a:moveTo>
                <a:lnTo>
                  <a:pt x="759" y="729"/>
                </a:lnTo>
                <a:lnTo>
                  <a:pt x="1583" y="318"/>
                </a:lnTo>
                <a:lnTo>
                  <a:pt x="951" y="0"/>
                </a:lnTo>
                <a:lnTo>
                  <a:pt x="0" y="309"/>
                </a:lnTo>
                <a:close/>
              </a:path>
            </a:pathLst>
          </a:custGeom>
          <a:solidFill>
            <a:srgbClr val="808080"/>
          </a:solidFill>
          <a:ln w="1588">
            <a:solidFill>
              <a:srgbClr val="000000"/>
            </a:solidFill>
            <a:prstDash val="solid"/>
            <a:round/>
            <a:headEnd/>
            <a:tailEnd/>
          </a:ln>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27" name="Freeform 29"/>
          <p:cNvSpPr>
            <a:spLocks/>
          </p:cNvSpPr>
          <p:nvPr/>
        </p:nvSpPr>
        <p:spPr bwMode="auto">
          <a:xfrm flipH="1">
            <a:off x="862013" y="2865388"/>
            <a:ext cx="184150" cy="144463"/>
          </a:xfrm>
          <a:custGeom>
            <a:avLst/>
            <a:gdLst>
              <a:gd name="T0" fmla="*/ 28 w 792"/>
              <a:gd name="T1" fmla="*/ 0 h 516"/>
              <a:gd name="T2" fmla="*/ 792 w 792"/>
              <a:gd name="T3" fmla="*/ 426 h 516"/>
              <a:gd name="T4" fmla="*/ 770 w 792"/>
              <a:gd name="T5" fmla="*/ 516 h 516"/>
              <a:gd name="T6" fmla="*/ 0 w 792"/>
              <a:gd name="T7" fmla="*/ 82 h 516"/>
              <a:gd name="T8" fmla="*/ 28 w 792"/>
              <a:gd name="T9" fmla="*/ 0 h 516"/>
            </a:gdLst>
            <a:ahLst/>
            <a:cxnLst>
              <a:cxn ang="0">
                <a:pos x="T0" y="T1"/>
              </a:cxn>
              <a:cxn ang="0">
                <a:pos x="T2" y="T3"/>
              </a:cxn>
              <a:cxn ang="0">
                <a:pos x="T4" y="T5"/>
              </a:cxn>
              <a:cxn ang="0">
                <a:pos x="T6" y="T7"/>
              </a:cxn>
              <a:cxn ang="0">
                <a:pos x="T8" y="T9"/>
              </a:cxn>
            </a:cxnLst>
            <a:rect l="0" t="0" r="r" b="b"/>
            <a:pathLst>
              <a:path w="792" h="516">
                <a:moveTo>
                  <a:pt x="28" y="0"/>
                </a:moveTo>
                <a:lnTo>
                  <a:pt x="792" y="426"/>
                </a:lnTo>
                <a:lnTo>
                  <a:pt x="770" y="516"/>
                </a:lnTo>
                <a:lnTo>
                  <a:pt x="0" y="82"/>
                </a:lnTo>
                <a:lnTo>
                  <a:pt x="28" y="0"/>
                </a:lnTo>
                <a:close/>
              </a:path>
            </a:pathLst>
          </a:custGeom>
          <a:solidFill>
            <a:srgbClr val="606060"/>
          </a:solidFill>
          <a:ln w="1588">
            <a:solidFill>
              <a:srgbClr val="000000"/>
            </a:solidFill>
            <a:prstDash val="solid"/>
            <a:round/>
            <a:headEnd/>
            <a:tailEnd/>
          </a:ln>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28" name="Freeform 30"/>
          <p:cNvSpPr>
            <a:spLocks/>
          </p:cNvSpPr>
          <p:nvPr/>
        </p:nvSpPr>
        <p:spPr bwMode="auto">
          <a:xfrm flipH="1">
            <a:off x="668338" y="2870151"/>
            <a:ext cx="196850" cy="139700"/>
          </a:xfrm>
          <a:custGeom>
            <a:avLst/>
            <a:gdLst>
              <a:gd name="T0" fmla="*/ 0 w 846"/>
              <a:gd name="T1" fmla="*/ 507 h 507"/>
              <a:gd name="T2" fmla="*/ 25 w 846"/>
              <a:gd name="T3" fmla="*/ 411 h 507"/>
              <a:gd name="T4" fmla="*/ 846 w 846"/>
              <a:gd name="T5" fmla="*/ 0 h 507"/>
              <a:gd name="T6" fmla="*/ 817 w 846"/>
              <a:gd name="T7" fmla="*/ 76 h 507"/>
              <a:gd name="T8" fmla="*/ 0 w 846"/>
              <a:gd name="T9" fmla="*/ 507 h 507"/>
            </a:gdLst>
            <a:ahLst/>
            <a:cxnLst>
              <a:cxn ang="0">
                <a:pos x="T0" y="T1"/>
              </a:cxn>
              <a:cxn ang="0">
                <a:pos x="T2" y="T3"/>
              </a:cxn>
              <a:cxn ang="0">
                <a:pos x="T4" y="T5"/>
              </a:cxn>
              <a:cxn ang="0">
                <a:pos x="T6" y="T7"/>
              </a:cxn>
              <a:cxn ang="0">
                <a:pos x="T8" y="T9"/>
              </a:cxn>
            </a:cxnLst>
            <a:rect l="0" t="0" r="r" b="b"/>
            <a:pathLst>
              <a:path w="846" h="507">
                <a:moveTo>
                  <a:pt x="0" y="507"/>
                </a:moveTo>
                <a:lnTo>
                  <a:pt x="25" y="411"/>
                </a:lnTo>
                <a:lnTo>
                  <a:pt x="846" y="0"/>
                </a:lnTo>
                <a:lnTo>
                  <a:pt x="817" y="76"/>
                </a:lnTo>
                <a:lnTo>
                  <a:pt x="0" y="507"/>
                </a:lnTo>
                <a:close/>
              </a:path>
            </a:pathLst>
          </a:custGeom>
          <a:solidFill>
            <a:srgbClr val="404040"/>
          </a:solidFill>
          <a:ln w="1588">
            <a:solidFill>
              <a:srgbClr val="000000"/>
            </a:solidFill>
            <a:prstDash val="solid"/>
            <a:round/>
            <a:headEnd/>
            <a:tailEnd/>
          </a:ln>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29" name="Freeform 31"/>
          <p:cNvSpPr>
            <a:spLocks/>
          </p:cNvSpPr>
          <p:nvPr/>
        </p:nvSpPr>
        <p:spPr bwMode="auto">
          <a:xfrm flipH="1">
            <a:off x="817563" y="2873326"/>
            <a:ext cx="150812" cy="92075"/>
          </a:xfrm>
          <a:custGeom>
            <a:avLst/>
            <a:gdLst>
              <a:gd name="T0" fmla="*/ 0 w 637"/>
              <a:gd name="T1" fmla="*/ 83 h 321"/>
              <a:gd name="T2" fmla="*/ 220 w 637"/>
              <a:gd name="T3" fmla="*/ 0 h 321"/>
              <a:gd name="T4" fmla="*/ 637 w 637"/>
              <a:gd name="T5" fmla="*/ 224 h 321"/>
              <a:gd name="T6" fmla="*/ 425 w 637"/>
              <a:gd name="T7" fmla="*/ 321 h 321"/>
              <a:gd name="T8" fmla="*/ 0 w 637"/>
              <a:gd name="T9" fmla="*/ 83 h 321"/>
            </a:gdLst>
            <a:ahLst/>
            <a:cxnLst>
              <a:cxn ang="0">
                <a:pos x="T0" y="T1"/>
              </a:cxn>
              <a:cxn ang="0">
                <a:pos x="T2" y="T3"/>
              </a:cxn>
              <a:cxn ang="0">
                <a:pos x="T4" y="T5"/>
              </a:cxn>
              <a:cxn ang="0">
                <a:pos x="T6" y="T7"/>
              </a:cxn>
              <a:cxn ang="0">
                <a:pos x="T8" y="T9"/>
              </a:cxn>
            </a:cxnLst>
            <a:rect l="0" t="0" r="r" b="b"/>
            <a:pathLst>
              <a:path w="637" h="321">
                <a:moveTo>
                  <a:pt x="0" y="83"/>
                </a:moveTo>
                <a:lnTo>
                  <a:pt x="220" y="0"/>
                </a:lnTo>
                <a:lnTo>
                  <a:pt x="637" y="224"/>
                </a:lnTo>
                <a:lnTo>
                  <a:pt x="425" y="321"/>
                </a:lnTo>
                <a:lnTo>
                  <a:pt x="0" y="83"/>
                </a:lnTo>
                <a:close/>
              </a:path>
            </a:pathLst>
          </a:custGeom>
          <a:solidFill>
            <a:srgbClr val="A0A0A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30" name="Freeform 32"/>
          <p:cNvSpPr>
            <a:spLocks/>
          </p:cNvSpPr>
          <p:nvPr/>
        </p:nvSpPr>
        <p:spPr bwMode="auto">
          <a:xfrm flipH="1">
            <a:off x="685800" y="2813001"/>
            <a:ext cx="222250" cy="120650"/>
          </a:xfrm>
          <a:custGeom>
            <a:avLst/>
            <a:gdLst>
              <a:gd name="T0" fmla="*/ 0 w 938"/>
              <a:gd name="T1" fmla="*/ 210 h 434"/>
              <a:gd name="T2" fmla="*/ 410 w 938"/>
              <a:gd name="T3" fmla="*/ 434 h 434"/>
              <a:gd name="T4" fmla="*/ 938 w 938"/>
              <a:gd name="T5" fmla="*/ 186 h 434"/>
              <a:gd name="T6" fmla="*/ 554 w 938"/>
              <a:gd name="T7" fmla="*/ 0 h 434"/>
              <a:gd name="T8" fmla="*/ 0 w 938"/>
              <a:gd name="T9" fmla="*/ 210 h 434"/>
            </a:gdLst>
            <a:ahLst/>
            <a:cxnLst>
              <a:cxn ang="0">
                <a:pos x="T0" y="T1"/>
              </a:cxn>
              <a:cxn ang="0">
                <a:pos x="T2" y="T3"/>
              </a:cxn>
              <a:cxn ang="0">
                <a:pos x="T4" y="T5"/>
              </a:cxn>
              <a:cxn ang="0">
                <a:pos x="T6" y="T7"/>
              </a:cxn>
              <a:cxn ang="0">
                <a:pos x="T8" y="T9"/>
              </a:cxn>
            </a:cxnLst>
            <a:rect l="0" t="0" r="r" b="b"/>
            <a:pathLst>
              <a:path w="938" h="434">
                <a:moveTo>
                  <a:pt x="0" y="210"/>
                </a:moveTo>
                <a:lnTo>
                  <a:pt x="410" y="434"/>
                </a:lnTo>
                <a:lnTo>
                  <a:pt x="938" y="186"/>
                </a:lnTo>
                <a:lnTo>
                  <a:pt x="554" y="0"/>
                </a:lnTo>
                <a:lnTo>
                  <a:pt x="0" y="210"/>
                </a:lnTo>
                <a:close/>
              </a:path>
            </a:pathLst>
          </a:custGeom>
          <a:solidFill>
            <a:srgbClr val="A0A0A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31" name="Freeform 33"/>
          <p:cNvSpPr>
            <a:spLocks/>
          </p:cNvSpPr>
          <p:nvPr/>
        </p:nvSpPr>
        <p:spPr bwMode="auto">
          <a:xfrm flipH="1">
            <a:off x="779463" y="2787601"/>
            <a:ext cx="241300" cy="107950"/>
          </a:xfrm>
          <a:custGeom>
            <a:avLst/>
            <a:gdLst>
              <a:gd name="T0" fmla="*/ 216 w 1034"/>
              <a:gd name="T1" fmla="*/ 395 h 395"/>
              <a:gd name="T2" fmla="*/ 0 w 1034"/>
              <a:gd name="T3" fmla="*/ 285 h 395"/>
              <a:gd name="T4" fmla="*/ 867 w 1034"/>
              <a:gd name="T5" fmla="*/ 0 h 395"/>
              <a:gd name="T6" fmla="*/ 1034 w 1034"/>
              <a:gd name="T7" fmla="*/ 82 h 395"/>
              <a:gd name="T8" fmla="*/ 216 w 1034"/>
              <a:gd name="T9" fmla="*/ 395 h 395"/>
            </a:gdLst>
            <a:ahLst/>
            <a:cxnLst>
              <a:cxn ang="0">
                <a:pos x="T0" y="T1"/>
              </a:cxn>
              <a:cxn ang="0">
                <a:pos x="T2" y="T3"/>
              </a:cxn>
              <a:cxn ang="0">
                <a:pos x="T4" y="T5"/>
              </a:cxn>
              <a:cxn ang="0">
                <a:pos x="T6" y="T7"/>
              </a:cxn>
              <a:cxn ang="0">
                <a:pos x="T8" y="T9"/>
              </a:cxn>
            </a:cxnLst>
            <a:rect l="0" t="0" r="r" b="b"/>
            <a:pathLst>
              <a:path w="1034" h="395">
                <a:moveTo>
                  <a:pt x="216" y="395"/>
                </a:moveTo>
                <a:lnTo>
                  <a:pt x="0" y="285"/>
                </a:lnTo>
                <a:lnTo>
                  <a:pt x="867" y="0"/>
                </a:lnTo>
                <a:lnTo>
                  <a:pt x="1034" y="82"/>
                </a:lnTo>
                <a:lnTo>
                  <a:pt x="216" y="395"/>
                </a:lnTo>
                <a:close/>
              </a:path>
            </a:pathLst>
          </a:custGeom>
          <a:solidFill>
            <a:srgbClr val="A0A0A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32" name="Line 34"/>
          <p:cNvSpPr>
            <a:spLocks noChangeShapeType="1"/>
          </p:cNvSpPr>
          <p:nvPr/>
        </p:nvSpPr>
        <p:spPr bwMode="auto">
          <a:xfrm flipH="1" flipV="1">
            <a:off x="808038" y="2792363"/>
            <a:ext cx="206375" cy="84138"/>
          </a:xfrm>
          <a:prstGeom prst="line">
            <a:avLst/>
          </a:prstGeom>
          <a:noFill/>
          <a:ln w="4763">
            <a:solidFill>
              <a:srgbClr val="808080"/>
            </a:solidFill>
            <a:round/>
            <a:headEnd/>
            <a:tailEnd/>
          </a:ln>
          <a:extLst>
            <a:ext uri="{909E8E84-426E-40DD-AFC4-6F175D3DCCD1}">
              <a14:hiddenFill xmlns:a14="http://schemas.microsoft.com/office/drawing/2010/main">
                <a:noFill/>
              </a14:hiddenFill>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33" name="Line 35"/>
          <p:cNvSpPr>
            <a:spLocks noChangeShapeType="1"/>
          </p:cNvSpPr>
          <p:nvPr/>
        </p:nvSpPr>
        <p:spPr bwMode="auto">
          <a:xfrm flipH="1" flipV="1">
            <a:off x="795338" y="2797126"/>
            <a:ext cx="201612" cy="85725"/>
          </a:xfrm>
          <a:prstGeom prst="line">
            <a:avLst/>
          </a:prstGeom>
          <a:noFill/>
          <a:ln w="4763">
            <a:solidFill>
              <a:srgbClr val="808080"/>
            </a:solidFill>
            <a:round/>
            <a:headEnd/>
            <a:tailEnd/>
          </a:ln>
          <a:extLst>
            <a:ext uri="{909E8E84-426E-40DD-AFC4-6F175D3DCCD1}">
              <a14:hiddenFill xmlns:a14="http://schemas.microsoft.com/office/drawing/2010/main">
                <a:noFill/>
              </a14:hiddenFill>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34" name="Line 36"/>
          <p:cNvSpPr>
            <a:spLocks noChangeShapeType="1"/>
          </p:cNvSpPr>
          <p:nvPr/>
        </p:nvSpPr>
        <p:spPr bwMode="auto">
          <a:xfrm flipH="1" flipV="1">
            <a:off x="785813" y="2805063"/>
            <a:ext cx="196850" cy="88900"/>
          </a:xfrm>
          <a:prstGeom prst="line">
            <a:avLst/>
          </a:prstGeom>
          <a:noFill/>
          <a:ln w="4763">
            <a:solidFill>
              <a:srgbClr val="808080"/>
            </a:solidFill>
            <a:round/>
            <a:headEnd/>
            <a:tailEnd/>
          </a:ln>
          <a:extLst>
            <a:ext uri="{909E8E84-426E-40DD-AFC4-6F175D3DCCD1}">
              <a14:hiddenFill xmlns:a14="http://schemas.microsoft.com/office/drawing/2010/main">
                <a:noFill/>
              </a14:hiddenFill>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35" name="Line 37"/>
          <p:cNvSpPr>
            <a:spLocks noChangeShapeType="1"/>
          </p:cNvSpPr>
          <p:nvPr/>
        </p:nvSpPr>
        <p:spPr bwMode="auto">
          <a:xfrm flipH="1" flipV="1">
            <a:off x="762000" y="2819351"/>
            <a:ext cx="193675" cy="92075"/>
          </a:xfrm>
          <a:prstGeom prst="line">
            <a:avLst/>
          </a:prstGeom>
          <a:noFill/>
          <a:ln w="4763">
            <a:solidFill>
              <a:srgbClr val="808080"/>
            </a:solidFill>
            <a:round/>
            <a:headEnd/>
            <a:tailEnd/>
          </a:ln>
          <a:extLst>
            <a:ext uri="{909E8E84-426E-40DD-AFC4-6F175D3DCCD1}">
              <a14:hiddenFill xmlns:a14="http://schemas.microsoft.com/office/drawing/2010/main">
                <a:noFill/>
              </a14:hiddenFill>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36" name="Line 38"/>
          <p:cNvSpPr>
            <a:spLocks noChangeShapeType="1"/>
          </p:cNvSpPr>
          <p:nvPr/>
        </p:nvSpPr>
        <p:spPr bwMode="auto">
          <a:xfrm flipH="1" flipV="1">
            <a:off x="746125" y="2827288"/>
            <a:ext cx="192088" cy="95250"/>
          </a:xfrm>
          <a:prstGeom prst="line">
            <a:avLst/>
          </a:prstGeom>
          <a:noFill/>
          <a:ln w="4763">
            <a:solidFill>
              <a:srgbClr val="808080"/>
            </a:solidFill>
            <a:round/>
            <a:headEnd/>
            <a:tailEnd/>
          </a:ln>
          <a:extLst>
            <a:ext uri="{909E8E84-426E-40DD-AFC4-6F175D3DCCD1}">
              <a14:hiddenFill xmlns:a14="http://schemas.microsoft.com/office/drawing/2010/main">
                <a:noFill/>
              </a14:hiddenFill>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37" name="Line 39"/>
          <p:cNvSpPr>
            <a:spLocks noChangeShapeType="1"/>
          </p:cNvSpPr>
          <p:nvPr/>
        </p:nvSpPr>
        <p:spPr bwMode="auto">
          <a:xfrm flipH="1" flipV="1">
            <a:off x="744538" y="2841576"/>
            <a:ext cx="173037" cy="88900"/>
          </a:xfrm>
          <a:prstGeom prst="line">
            <a:avLst/>
          </a:prstGeom>
          <a:noFill/>
          <a:ln w="4763">
            <a:solidFill>
              <a:srgbClr val="808080"/>
            </a:solidFill>
            <a:round/>
            <a:headEnd/>
            <a:tailEnd/>
          </a:ln>
          <a:extLst>
            <a:ext uri="{909E8E84-426E-40DD-AFC4-6F175D3DCCD1}">
              <a14:hiddenFill xmlns:a14="http://schemas.microsoft.com/office/drawing/2010/main">
                <a:noFill/>
              </a14:hiddenFill>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38" name="Line 40"/>
          <p:cNvSpPr>
            <a:spLocks noChangeShapeType="1"/>
          </p:cNvSpPr>
          <p:nvPr/>
        </p:nvSpPr>
        <p:spPr bwMode="auto">
          <a:xfrm flipH="1" flipV="1">
            <a:off x="731838" y="2849513"/>
            <a:ext cx="168275" cy="90488"/>
          </a:xfrm>
          <a:prstGeom prst="line">
            <a:avLst/>
          </a:prstGeom>
          <a:noFill/>
          <a:ln w="4763">
            <a:solidFill>
              <a:srgbClr val="808080"/>
            </a:solidFill>
            <a:round/>
            <a:headEnd/>
            <a:tailEnd/>
          </a:ln>
          <a:extLst>
            <a:ext uri="{909E8E84-426E-40DD-AFC4-6F175D3DCCD1}">
              <a14:hiddenFill xmlns:a14="http://schemas.microsoft.com/office/drawing/2010/main">
                <a:noFill/>
              </a14:hiddenFill>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39" name="Line 41"/>
          <p:cNvSpPr>
            <a:spLocks noChangeShapeType="1"/>
          </p:cNvSpPr>
          <p:nvPr/>
        </p:nvSpPr>
        <p:spPr bwMode="auto">
          <a:xfrm flipH="1" flipV="1">
            <a:off x="717550" y="2862213"/>
            <a:ext cx="158750" cy="85725"/>
          </a:xfrm>
          <a:prstGeom prst="line">
            <a:avLst/>
          </a:prstGeom>
          <a:noFill/>
          <a:ln w="4763">
            <a:solidFill>
              <a:srgbClr val="808080"/>
            </a:solidFill>
            <a:round/>
            <a:headEnd/>
            <a:tailEnd/>
          </a:ln>
          <a:extLst>
            <a:ext uri="{909E8E84-426E-40DD-AFC4-6F175D3DCCD1}">
              <a14:hiddenFill xmlns:a14="http://schemas.microsoft.com/office/drawing/2010/main">
                <a:noFill/>
              </a14:hiddenFill>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40" name="Line 42"/>
          <p:cNvSpPr>
            <a:spLocks noChangeShapeType="1"/>
          </p:cNvSpPr>
          <p:nvPr/>
        </p:nvSpPr>
        <p:spPr bwMode="auto">
          <a:xfrm flipH="1">
            <a:off x="849313" y="2890788"/>
            <a:ext cx="100012" cy="68263"/>
          </a:xfrm>
          <a:prstGeom prst="line">
            <a:avLst/>
          </a:prstGeom>
          <a:noFill/>
          <a:ln w="4763">
            <a:solidFill>
              <a:srgbClr val="808080"/>
            </a:solidFill>
            <a:round/>
            <a:headEnd/>
            <a:tailEnd/>
          </a:ln>
          <a:extLst>
            <a:ext uri="{909E8E84-426E-40DD-AFC4-6F175D3DCCD1}">
              <a14:hiddenFill xmlns:a14="http://schemas.microsoft.com/office/drawing/2010/main">
                <a:noFill/>
              </a14:hiddenFill>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41" name="Line 43"/>
          <p:cNvSpPr>
            <a:spLocks noChangeShapeType="1"/>
          </p:cNvSpPr>
          <p:nvPr/>
        </p:nvSpPr>
        <p:spPr bwMode="auto">
          <a:xfrm flipH="1">
            <a:off x="830263" y="2882851"/>
            <a:ext cx="98425" cy="63500"/>
          </a:xfrm>
          <a:prstGeom prst="line">
            <a:avLst/>
          </a:prstGeom>
          <a:noFill/>
          <a:ln w="4763">
            <a:solidFill>
              <a:srgbClr val="808080"/>
            </a:solidFill>
            <a:round/>
            <a:headEnd/>
            <a:tailEnd/>
          </a:ln>
          <a:extLst>
            <a:ext uri="{909E8E84-426E-40DD-AFC4-6F175D3DCCD1}">
              <a14:hiddenFill xmlns:a14="http://schemas.microsoft.com/office/drawing/2010/main">
                <a:noFill/>
              </a14:hiddenFill>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42" name="Line 44"/>
          <p:cNvSpPr>
            <a:spLocks noChangeShapeType="1"/>
          </p:cNvSpPr>
          <p:nvPr/>
        </p:nvSpPr>
        <p:spPr bwMode="auto">
          <a:xfrm flipH="1">
            <a:off x="788988" y="2862213"/>
            <a:ext cx="96837" cy="60325"/>
          </a:xfrm>
          <a:prstGeom prst="line">
            <a:avLst/>
          </a:prstGeom>
          <a:noFill/>
          <a:ln w="4763">
            <a:solidFill>
              <a:srgbClr val="808080"/>
            </a:solidFill>
            <a:round/>
            <a:headEnd/>
            <a:tailEnd/>
          </a:ln>
          <a:extLst>
            <a:ext uri="{909E8E84-426E-40DD-AFC4-6F175D3DCCD1}">
              <a14:hiddenFill xmlns:a14="http://schemas.microsoft.com/office/drawing/2010/main">
                <a:noFill/>
              </a14:hiddenFill>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43" name="Line 45"/>
          <p:cNvSpPr>
            <a:spLocks noChangeShapeType="1"/>
          </p:cNvSpPr>
          <p:nvPr/>
        </p:nvSpPr>
        <p:spPr bwMode="auto">
          <a:xfrm flipH="1">
            <a:off x="768350" y="2852688"/>
            <a:ext cx="95250" cy="58738"/>
          </a:xfrm>
          <a:prstGeom prst="line">
            <a:avLst/>
          </a:prstGeom>
          <a:noFill/>
          <a:ln w="4763">
            <a:solidFill>
              <a:srgbClr val="808080"/>
            </a:solidFill>
            <a:round/>
            <a:headEnd/>
            <a:tailEnd/>
          </a:ln>
          <a:extLst>
            <a:ext uri="{909E8E84-426E-40DD-AFC4-6F175D3DCCD1}">
              <a14:hiddenFill xmlns:a14="http://schemas.microsoft.com/office/drawing/2010/main">
                <a:noFill/>
              </a14:hiddenFill>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44" name="Line 46"/>
          <p:cNvSpPr>
            <a:spLocks noChangeShapeType="1"/>
          </p:cNvSpPr>
          <p:nvPr/>
        </p:nvSpPr>
        <p:spPr bwMode="auto">
          <a:xfrm flipH="1">
            <a:off x="746125" y="2841576"/>
            <a:ext cx="92075" cy="60325"/>
          </a:xfrm>
          <a:prstGeom prst="line">
            <a:avLst/>
          </a:prstGeom>
          <a:noFill/>
          <a:ln w="4763">
            <a:solidFill>
              <a:srgbClr val="808080"/>
            </a:solidFill>
            <a:round/>
            <a:headEnd/>
            <a:tailEnd/>
          </a:ln>
          <a:extLst>
            <a:ext uri="{909E8E84-426E-40DD-AFC4-6F175D3DCCD1}">
              <a14:hiddenFill xmlns:a14="http://schemas.microsoft.com/office/drawing/2010/main">
                <a:noFill/>
              </a14:hiddenFill>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45" name="Line 47"/>
          <p:cNvSpPr>
            <a:spLocks noChangeShapeType="1"/>
          </p:cNvSpPr>
          <p:nvPr/>
        </p:nvSpPr>
        <p:spPr bwMode="auto">
          <a:xfrm flipH="1">
            <a:off x="728663" y="2833638"/>
            <a:ext cx="88900" cy="57150"/>
          </a:xfrm>
          <a:prstGeom prst="line">
            <a:avLst/>
          </a:prstGeom>
          <a:noFill/>
          <a:ln w="4763">
            <a:solidFill>
              <a:srgbClr val="808080"/>
            </a:solidFill>
            <a:round/>
            <a:headEnd/>
            <a:tailEnd/>
          </a:ln>
          <a:extLst>
            <a:ext uri="{909E8E84-426E-40DD-AFC4-6F175D3DCCD1}">
              <a14:hiddenFill xmlns:a14="http://schemas.microsoft.com/office/drawing/2010/main">
                <a:noFill/>
              </a14:hiddenFill>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46" name="Line 48"/>
          <p:cNvSpPr>
            <a:spLocks noChangeShapeType="1"/>
          </p:cNvSpPr>
          <p:nvPr/>
        </p:nvSpPr>
        <p:spPr bwMode="auto">
          <a:xfrm flipH="1">
            <a:off x="709613" y="2824113"/>
            <a:ext cx="90487" cy="55563"/>
          </a:xfrm>
          <a:prstGeom prst="line">
            <a:avLst/>
          </a:prstGeom>
          <a:noFill/>
          <a:ln w="4763">
            <a:solidFill>
              <a:srgbClr val="808080"/>
            </a:solidFill>
            <a:round/>
            <a:headEnd/>
            <a:tailEnd/>
          </a:ln>
          <a:extLst>
            <a:ext uri="{909E8E84-426E-40DD-AFC4-6F175D3DCCD1}">
              <a14:hiddenFill xmlns:a14="http://schemas.microsoft.com/office/drawing/2010/main">
                <a:noFill/>
              </a14:hiddenFill>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47" name="Line 49"/>
          <p:cNvSpPr>
            <a:spLocks noChangeShapeType="1"/>
          </p:cNvSpPr>
          <p:nvPr/>
        </p:nvSpPr>
        <p:spPr bwMode="auto">
          <a:xfrm flipH="1">
            <a:off x="941388" y="2852688"/>
            <a:ext cx="49212" cy="30163"/>
          </a:xfrm>
          <a:prstGeom prst="line">
            <a:avLst/>
          </a:prstGeom>
          <a:noFill/>
          <a:ln w="4763">
            <a:solidFill>
              <a:srgbClr val="808080"/>
            </a:solidFill>
            <a:round/>
            <a:headEnd/>
            <a:tailEnd/>
          </a:ln>
          <a:extLst>
            <a:ext uri="{909E8E84-426E-40DD-AFC4-6F175D3DCCD1}">
              <a14:hiddenFill xmlns:a14="http://schemas.microsoft.com/office/drawing/2010/main">
                <a:noFill/>
              </a14:hiddenFill>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48" name="Line 50"/>
          <p:cNvSpPr>
            <a:spLocks noChangeShapeType="1"/>
          </p:cNvSpPr>
          <p:nvPr/>
        </p:nvSpPr>
        <p:spPr bwMode="auto">
          <a:xfrm flipH="1">
            <a:off x="914400" y="2841576"/>
            <a:ext cx="46038" cy="28575"/>
          </a:xfrm>
          <a:prstGeom prst="line">
            <a:avLst/>
          </a:prstGeom>
          <a:noFill/>
          <a:ln w="4763">
            <a:solidFill>
              <a:srgbClr val="808080"/>
            </a:solidFill>
            <a:round/>
            <a:headEnd/>
            <a:tailEnd/>
          </a:ln>
          <a:extLst>
            <a:ext uri="{909E8E84-426E-40DD-AFC4-6F175D3DCCD1}">
              <a14:hiddenFill xmlns:a14="http://schemas.microsoft.com/office/drawing/2010/main">
                <a:noFill/>
              </a14:hiddenFill>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49" name="Line 51"/>
          <p:cNvSpPr>
            <a:spLocks noChangeShapeType="1"/>
          </p:cNvSpPr>
          <p:nvPr/>
        </p:nvSpPr>
        <p:spPr bwMode="auto">
          <a:xfrm flipH="1">
            <a:off x="885825" y="2830463"/>
            <a:ext cx="46038" cy="28575"/>
          </a:xfrm>
          <a:prstGeom prst="line">
            <a:avLst/>
          </a:prstGeom>
          <a:noFill/>
          <a:ln w="4763">
            <a:solidFill>
              <a:srgbClr val="808080"/>
            </a:solidFill>
            <a:round/>
            <a:headEnd/>
            <a:tailEnd/>
          </a:ln>
          <a:extLst>
            <a:ext uri="{909E8E84-426E-40DD-AFC4-6F175D3DCCD1}">
              <a14:hiddenFill xmlns:a14="http://schemas.microsoft.com/office/drawing/2010/main">
                <a:noFill/>
              </a14:hiddenFill>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50" name="Line 52"/>
          <p:cNvSpPr>
            <a:spLocks noChangeShapeType="1"/>
          </p:cNvSpPr>
          <p:nvPr/>
        </p:nvSpPr>
        <p:spPr bwMode="auto">
          <a:xfrm flipH="1">
            <a:off x="857250" y="2820938"/>
            <a:ext cx="46038" cy="23813"/>
          </a:xfrm>
          <a:prstGeom prst="line">
            <a:avLst/>
          </a:prstGeom>
          <a:noFill/>
          <a:ln w="4763">
            <a:solidFill>
              <a:srgbClr val="808080"/>
            </a:solidFill>
            <a:round/>
            <a:headEnd/>
            <a:tailEnd/>
          </a:ln>
          <a:extLst>
            <a:ext uri="{909E8E84-426E-40DD-AFC4-6F175D3DCCD1}">
              <a14:hiddenFill xmlns:a14="http://schemas.microsoft.com/office/drawing/2010/main">
                <a:noFill/>
              </a14:hiddenFill>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51" name="Line 53"/>
          <p:cNvSpPr>
            <a:spLocks noChangeShapeType="1"/>
          </p:cNvSpPr>
          <p:nvPr/>
        </p:nvSpPr>
        <p:spPr bwMode="auto">
          <a:xfrm flipH="1">
            <a:off x="831850" y="2809826"/>
            <a:ext cx="42863" cy="25400"/>
          </a:xfrm>
          <a:prstGeom prst="line">
            <a:avLst/>
          </a:prstGeom>
          <a:noFill/>
          <a:ln w="4763">
            <a:solidFill>
              <a:srgbClr val="808080"/>
            </a:solidFill>
            <a:round/>
            <a:headEnd/>
            <a:tailEnd/>
          </a:ln>
          <a:extLst>
            <a:ext uri="{909E8E84-426E-40DD-AFC4-6F175D3DCCD1}">
              <a14:hiddenFill xmlns:a14="http://schemas.microsoft.com/office/drawing/2010/main">
                <a:noFill/>
              </a14:hiddenFill>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52" name="Line 54"/>
          <p:cNvSpPr>
            <a:spLocks noChangeShapeType="1"/>
          </p:cNvSpPr>
          <p:nvPr/>
        </p:nvSpPr>
        <p:spPr bwMode="auto">
          <a:xfrm flipH="1">
            <a:off x="803275" y="2797126"/>
            <a:ext cx="39688" cy="23812"/>
          </a:xfrm>
          <a:prstGeom prst="line">
            <a:avLst/>
          </a:prstGeom>
          <a:noFill/>
          <a:ln w="4763">
            <a:solidFill>
              <a:srgbClr val="808080"/>
            </a:solidFill>
            <a:round/>
            <a:headEnd/>
            <a:tailEnd/>
          </a:ln>
          <a:extLst>
            <a:ext uri="{909E8E84-426E-40DD-AFC4-6F175D3DCCD1}">
              <a14:hiddenFill xmlns:a14="http://schemas.microsoft.com/office/drawing/2010/main">
                <a:noFill/>
              </a14:hiddenFill>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53" name="Freeform 55"/>
          <p:cNvSpPr>
            <a:spLocks/>
          </p:cNvSpPr>
          <p:nvPr/>
        </p:nvSpPr>
        <p:spPr bwMode="auto">
          <a:xfrm flipH="1">
            <a:off x="425450" y="3082876"/>
            <a:ext cx="485775" cy="257175"/>
          </a:xfrm>
          <a:custGeom>
            <a:avLst/>
            <a:gdLst>
              <a:gd name="T0" fmla="*/ 182 w 2091"/>
              <a:gd name="T1" fmla="*/ 927 h 931"/>
              <a:gd name="T2" fmla="*/ 5 w 2091"/>
              <a:gd name="T3" fmla="*/ 905 h 931"/>
              <a:gd name="T4" fmla="*/ 0 w 2091"/>
              <a:gd name="T5" fmla="*/ 695 h 931"/>
              <a:gd name="T6" fmla="*/ 9 w 2091"/>
              <a:gd name="T7" fmla="*/ 537 h 931"/>
              <a:gd name="T8" fmla="*/ 100 w 2091"/>
              <a:gd name="T9" fmla="*/ 442 h 931"/>
              <a:gd name="T10" fmla="*/ 210 w 2091"/>
              <a:gd name="T11" fmla="*/ 387 h 931"/>
              <a:gd name="T12" fmla="*/ 460 w 2091"/>
              <a:gd name="T13" fmla="*/ 296 h 931"/>
              <a:gd name="T14" fmla="*/ 828 w 2091"/>
              <a:gd name="T15" fmla="*/ 207 h 931"/>
              <a:gd name="T16" fmla="*/ 900 w 2091"/>
              <a:gd name="T17" fmla="*/ 201 h 931"/>
              <a:gd name="T18" fmla="*/ 948 w 2091"/>
              <a:gd name="T19" fmla="*/ 207 h 931"/>
              <a:gd name="T20" fmla="*/ 960 w 2091"/>
              <a:gd name="T21" fmla="*/ 188 h 931"/>
              <a:gd name="T22" fmla="*/ 980 w 2091"/>
              <a:gd name="T23" fmla="*/ 169 h 931"/>
              <a:gd name="T24" fmla="*/ 1003 w 2091"/>
              <a:gd name="T25" fmla="*/ 173 h 931"/>
              <a:gd name="T26" fmla="*/ 1035 w 2091"/>
              <a:gd name="T27" fmla="*/ 176 h 931"/>
              <a:gd name="T28" fmla="*/ 1049 w 2091"/>
              <a:gd name="T29" fmla="*/ 138 h 931"/>
              <a:gd name="T30" fmla="*/ 1077 w 2091"/>
              <a:gd name="T31" fmla="*/ 118 h 931"/>
              <a:gd name="T32" fmla="*/ 1106 w 2091"/>
              <a:gd name="T33" fmla="*/ 112 h 931"/>
              <a:gd name="T34" fmla="*/ 1144 w 2091"/>
              <a:gd name="T35" fmla="*/ 112 h 931"/>
              <a:gd name="T36" fmla="*/ 1138 w 2091"/>
              <a:gd name="T37" fmla="*/ 82 h 931"/>
              <a:gd name="T38" fmla="*/ 1182 w 2091"/>
              <a:gd name="T39" fmla="*/ 0 h 931"/>
              <a:gd name="T40" fmla="*/ 2040 w 2091"/>
              <a:gd name="T41" fmla="*/ 22 h 931"/>
              <a:gd name="T42" fmla="*/ 2037 w 2091"/>
              <a:gd name="T43" fmla="*/ 110 h 931"/>
              <a:gd name="T44" fmla="*/ 2053 w 2091"/>
              <a:gd name="T45" fmla="*/ 188 h 931"/>
              <a:gd name="T46" fmla="*/ 2065 w 2091"/>
              <a:gd name="T47" fmla="*/ 244 h 931"/>
              <a:gd name="T48" fmla="*/ 2080 w 2091"/>
              <a:gd name="T49" fmla="*/ 314 h 931"/>
              <a:gd name="T50" fmla="*/ 2091 w 2091"/>
              <a:gd name="T51" fmla="*/ 427 h 931"/>
              <a:gd name="T52" fmla="*/ 2077 w 2091"/>
              <a:gd name="T53" fmla="*/ 494 h 931"/>
              <a:gd name="T54" fmla="*/ 2053 w 2091"/>
              <a:gd name="T55" fmla="*/ 557 h 931"/>
              <a:gd name="T56" fmla="*/ 2023 w 2091"/>
              <a:gd name="T57" fmla="*/ 610 h 931"/>
              <a:gd name="T58" fmla="*/ 1983 w 2091"/>
              <a:gd name="T59" fmla="*/ 629 h 931"/>
              <a:gd name="T60" fmla="*/ 1921 w 2091"/>
              <a:gd name="T61" fmla="*/ 648 h 931"/>
              <a:gd name="T62" fmla="*/ 1838 w 2091"/>
              <a:gd name="T63" fmla="*/ 673 h 931"/>
              <a:gd name="T64" fmla="*/ 1801 w 2091"/>
              <a:gd name="T65" fmla="*/ 717 h 931"/>
              <a:gd name="T66" fmla="*/ 1757 w 2091"/>
              <a:gd name="T67" fmla="*/ 754 h 931"/>
              <a:gd name="T68" fmla="*/ 1686 w 2091"/>
              <a:gd name="T69" fmla="*/ 786 h 931"/>
              <a:gd name="T70" fmla="*/ 1605 w 2091"/>
              <a:gd name="T71" fmla="*/ 812 h 931"/>
              <a:gd name="T72" fmla="*/ 1475 w 2091"/>
              <a:gd name="T73" fmla="*/ 827 h 931"/>
              <a:gd name="T74" fmla="*/ 1364 w 2091"/>
              <a:gd name="T75" fmla="*/ 827 h 931"/>
              <a:gd name="T76" fmla="*/ 1279 w 2091"/>
              <a:gd name="T77" fmla="*/ 818 h 931"/>
              <a:gd name="T78" fmla="*/ 1202 w 2091"/>
              <a:gd name="T79" fmla="*/ 812 h 931"/>
              <a:gd name="T80" fmla="*/ 1144 w 2091"/>
              <a:gd name="T81" fmla="*/ 843 h 931"/>
              <a:gd name="T82" fmla="*/ 1031 w 2091"/>
              <a:gd name="T83" fmla="*/ 837 h 931"/>
              <a:gd name="T84" fmla="*/ 582 w 2091"/>
              <a:gd name="T85" fmla="*/ 901 h 931"/>
              <a:gd name="T86" fmla="*/ 386 w 2091"/>
              <a:gd name="T87" fmla="*/ 931 h 931"/>
              <a:gd name="T88" fmla="*/ 182 w 2091"/>
              <a:gd name="T89" fmla="*/ 927 h 9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091" h="931">
                <a:moveTo>
                  <a:pt x="182" y="927"/>
                </a:moveTo>
                <a:lnTo>
                  <a:pt x="5" y="905"/>
                </a:lnTo>
                <a:lnTo>
                  <a:pt x="0" y="695"/>
                </a:lnTo>
                <a:lnTo>
                  <a:pt x="9" y="537"/>
                </a:lnTo>
                <a:lnTo>
                  <a:pt x="100" y="442"/>
                </a:lnTo>
                <a:lnTo>
                  <a:pt x="210" y="387"/>
                </a:lnTo>
                <a:lnTo>
                  <a:pt x="460" y="296"/>
                </a:lnTo>
                <a:lnTo>
                  <a:pt x="828" y="207"/>
                </a:lnTo>
                <a:lnTo>
                  <a:pt x="900" y="201"/>
                </a:lnTo>
                <a:lnTo>
                  <a:pt x="948" y="207"/>
                </a:lnTo>
                <a:lnTo>
                  <a:pt x="960" y="188"/>
                </a:lnTo>
                <a:lnTo>
                  <a:pt x="980" y="169"/>
                </a:lnTo>
                <a:lnTo>
                  <a:pt x="1003" y="173"/>
                </a:lnTo>
                <a:lnTo>
                  <a:pt x="1035" y="176"/>
                </a:lnTo>
                <a:lnTo>
                  <a:pt x="1049" y="138"/>
                </a:lnTo>
                <a:lnTo>
                  <a:pt x="1077" y="118"/>
                </a:lnTo>
                <a:lnTo>
                  <a:pt x="1106" y="112"/>
                </a:lnTo>
                <a:lnTo>
                  <a:pt x="1144" y="112"/>
                </a:lnTo>
                <a:lnTo>
                  <a:pt x="1138" y="82"/>
                </a:lnTo>
                <a:lnTo>
                  <a:pt x="1182" y="0"/>
                </a:lnTo>
                <a:lnTo>
                  <a:pt x="2040" y="22"/>
                </a:lnTo>
                <a:lnTo>
                  <a:pt x="2037" y="110"/>
                </a:lnTo>
                <a:lnTo>
                  <a:pt x="2053" y="188"/>
                </a:lnTo>
                <a:lnTo>
                  <a:pt x="2065" y="244"/>
                </a:lnTo>
                <a:lnTo>
                  <a:pt x="2080" y="314"/>
                </a:lnTo>
                <a:lnTo>
                  <a:pt x="2091" y="427"/>
                </a:lnTo>
                <a:lnTo>
                  <a:pt x="2077" y="494"/>
                </a:lnTo>
                <a:lnTo>
                  <a:pt x="2053" y="557"/>
                </a:lnTo>
                <a:lnTo>
                  <a:pt x="2023" y="610"/>
                </a:lnTo>
                <a:lnTo>
                  <a:pt x="1983" y="629"/>
                </a:lnTo>
                <a:lnTo>
                  <a:pt x="1921" y="648"/>
                </a:lnTo>
                <a:lnTo>
                  <a:pt x="1838" y="673"/>
                </a:lnTo>
                <a:lnTo>
                  <a:pt x="1801" y="717"/>
                </a:lnTo>
                <a:lnTo>
                  <a:pt x="1757" y="754"/>
                </a:lnTo>
                <a:lnTo>
                  <a:pt x="1686" y="786"/>
                </a:lnTo>
                <a:lnTo>
                  <a:pt x="1605" y="812"/>
                </a:lnTo>
                <a:lnTo>
                  <a:pt x="1475" y="827"/>
                </a:lnTo>
                <a:lnTo>
                  <a:pt x="1364" y="827"/>
                </a:lnTo>
                <a:lnTo>
                  <a:pt x="1279" y="818"/>
                </a:lnTo>
                <a:lnTo>
                  <a:pt x="1202" y="812"/>
                </a:lnTo>
                <a:lnTo>
                  <a:pt x="1144" y="843"/>
                </a:lnTo>
                <a:lnTo>
                  <a:pt x="1031" y="837"/>
                </a:lnTo>
                <a:lnTo>
                  <a:pt x="582" y="901"/>
                </a:lnTo>
                <a:lnTo>
                  <a:pt x="386" y="931"/>
                </a:lnTo>
                <a:lnTo>
                  <a:pt x="182" y="927"/>
                </a:lnTo>
                <a:close/>
              </a:path>
            </a:pathLst>
          </a:custGeom>
          <a:solidFill>
            <a:srgbClr val="606060"/>
          </a:solidFill>
          <a:ln w="1588">
            <a:solidFill>
              <a:srgbClr val="000000"/>
            </a:solidFill>
            <a:prstDash val="solid"/>
            <a:round/>
            <a:headEnd/>
            <a:tailEnd/>
          </a:ln>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54" name="Freeform 56"/>
          <p:cNvSpPr>
            <a:spLocks/>
          </p:cNvSpPr>
          <p:nvPr/>
        </p:nvSpPr>
        <p:spPr bwMode="auto">
          <a:xfrm flipH="1">
            <a:off x="428625" y="3106688"/>
            <a:ext cx="481013" cy="228600"/>
          </a:xfrm>
          <a:custGeom>
            <a:avLst/>
            <a:gdLst>
              <a:gd name="T0" fmla="*/ 1986 w 2049"/>
              <a:gd name="T1" fmla="*/ 90 h 829"/>
              <a:gd name="T2" fmla="*/ 2037 w 2049"/>
              <a:gd name="T3" fmla="*/ 199 h 829"/>
              <a:gd name="T4" fmla="*/ 1995 w 2049"/>
              <a:gd name="T5" fmla="*/ 512 h 829"/>
              <a:gd name="T6" fmla="*/ 1882 w 2049"/>
              <a:gd name="T7" fmla="*/ 512 h 829"/>
              <a:gd name="T8" fmla="*/ 1754 w 2049"/>
              <a:gd name="T9" fmla="*/ 624 h 829"/>
              <a:gd name="T10" fmla="*/ 1460 w 2049"/>
              <a:gd name="T11" fmla="*/ 701 h 829"/>
              <a:gd name="T12" fmla="*/ 1181 w 2049"/>
              <a:gd name="T13" fmla="*/ 701 h 829"/>
              <a:gd name="T14" fmla="*/ 1287 w 2049"/>
              <a:gd name="T15" fmla="*/ 589 h 829"/>
              <a:gd name="T16" fmla="*/ 1155 w 2049"/>
              <a:gd name="T17" fmla="*/ 697 h 829"/>
              <a:gd name="T18" fmla="*/ 1017 w 2049"/>
              <a:gd name="T19" fmla="*/ 724 h 829"/>
              <a:gd name="T20" fmla="*/ 1109 w 2049"/>
              <a:gd name="T21" fmla="*/ 652 h 829"/>
              <a:gd name="T22" fmla="*/ 963 w 2049"/>
              <a:gd name="T23" fmla="*/ 733 h 829"/>
              <a:gd name="T24" fmla="*/ 491 w 2049"/>
              <a:gd name="T25" fmla="*/ 797 h 829"/>
              <a:gd name="T26" fmla="*/ 495 w 2049"/>
              <a:gd name="T27" fmla="*/ 742 h 829"/>
              <a:gd name="T28" fmla="*/ 486 w 2049"/>
              <a:gd name="T29" fmla="*/ 720 h 829"/>
              <a:gd name="T30" fmla="*/ 319 w 2049"/>
              <a:gd name="T31" fmla="*/ 815 h 829"/>
              <a:gd name="T32" fmla="*/ 473 w 2049"/>
              <a:gd name="T33" fmla="*/ 669 h 829"/>
              <a:gd name="T34" fmla="*/ 300 w 2049"/>
              <a:gd name="T35" fmla="*/ 765 h 829"/>
              <a:gd name="T36" fmla="*/ 214 w 2049"/>
              <a:gd name="T37" fmla="*/ 742 h 829"/>
              <a:gd name="T38" fmla="*/ 182 w 2049"/>
              <a:gd name="T39" fmla="*/ 746 h 829"/>
              <a:gd name="T40" fmla="*/ 59 w 2049"/>
              <a:gd name="T41" fmla="*/ 793 h 829"/>
              <a:gd name="T42" fmla="*/ 0 w 2049"/>
              <a:gd name="T43" fmla="*/ 674 h 829"/>
              <a:gd name="T44" fmla="*/ 40 w 2049"/>
              <a:gd name="T45" fmla="*/ 435 h 829"/>
              <a:gd name="T46" fmla="*/ 296 w 2049"/>
              <a:gd name="T47" fmla="*/ 298 h 829"/>
              <a:gd name="T48" fmla="*/ 795 w 2049"/>
              <a:gd name="T49" fmla="*/ 145 h 829"/>
              <a:gd name="T50" fmla="*/ 968 w 2049"/>
              <a:gd name="T51" fmla="*/ 207 h 829"/>
              <a:gd name="T52" fmla="*/ 1040 w 2049"/>
              <a:gd name="T53" fmla="*/ 217 h 829"/>
              <a:gd name="T54" fmla="*/ 953 w 2049"/>
              <a:gd name="T55" fmla="*/ 131 h 829"/>
              <a:gd name="T56" fmla="*/ 1008 w 2049"/>
              <a:gd name="T57" fmla="*/ 108 h 829"/>
              <a:gd name="T58" fmla="*/ 1063 w 2049"/>
              <a:gd name="T59" fmla="*/ 163 h 829"/>
              <a:gd name="T60" fmla="*/ 1068 w 2049"/>
              <a:gd name="T61" fmla="*/ 135 h 829"/>
              <a:gd name="T62" fmla="*/ 1059 w 2049"/>
              <a:gd name="T63" fmla="*/ 67 h 829"/>
              <a:gd name="T64" fmla="*/ 1186 w 2049"/>
              <a:gd name="T65" fmla="*/ 113 h 829"/>
              <a:gd name="T66" fmla="*/ 1173 w 2049"/>
              <a:gd name="T67" fmla="*/ 63 h 829"/>
              <a:gd name="T68" fmla="*/ 1145 w 2049"/>
              <a:gd name="T69" fmla="*/ 0 h 829"/>
              <a:gd name="T70" fmla="*/ 1277 w 2049"/>
              <a:gd name="T71" fmla="*/ 54 h 829"/>
              <a:gd name="T72" fmla="*/ 1514 w 2049"/>
              <a:gd name="T73" fmla="*/ 104 h 829"/>
              <a:gd name="T74" fmla="*/ 1567 w 2049"/>
              <a:gd name="T75" fmla="*/ 35 h 829"/>
              <a:gd name="T76" fmla="*/ 1626 w 2049"/>
              <a:gd name="T77" fmla="*/ 113 h 829"/>
              <a:gd name="T78" fmla="*/ 1745 w 2049"/>
              <a:gd name="T79" fmla="*/ 63 h 829"/>
              <a:gd name="T80" fmla="*/ 1795 w 2049"/>
              <a:gd name="T81" fmla="*/ 131 h 829"/>
              <a:gd name="T82" fmla="*/ 1946 w 2049"/>
              <a:gd name="T83" fmla="*/ 108 h 829"/>
              <a:gd name="T84" fmla="*/ 1982 w 2049"/>
              <a:gd name="T85" fmla="*/ 31 h 8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049" h="829">
                <a:moveTo>
                  <a:pt x="1982" y="31"/>
                </a:moveTo>
                <a:lnTo>
                  <a:pt x="1986" y="90"/>
                </a:lnTo>
                <a:lnTo>
                  <a:pt x="2010" y="67"/>
                </a:lnTo>
                <a:lnTo>
                  <a:pt x="2037" y="199"/>
                </a:lnTo>
                <a:lnTo>
                  <a:pt x="2049" y="353"/>
                </a:lnTo>
                <a:lnTo>
                  <a:pt x="1995" y="512"/>
                </a:lnTo>
                <a:lnTo>
                  <a:pt x="1868" y="549"/>
                </a:lnTo>
                <a:lnTo>
                  <a:pt x="1882" y="512"/>
                </a:lnTo>
                <a:lnTo>
                  <a:pt x="1814" y="567"/>
                </a:lnTo>
                <a:lnTo>
                  <a:pt x="1754" y="624"/>
                </a:lnTo>
                <a:lnTo>
                  <a:pt x="1622" y="688"/>
                </a:lnTo>
                <a:lnTo>
                  <a:pt x="1460" y="701"/>
                </a:lnTo>
                <a:lnTo>
                  <a:pt x="1264" y="710"/>
                </a:lnTo>
                <a:lnTo>
                  <a:pt x="1181" y="701"/>
                </a:lnTo>
                <a:lnTo>
                  <a:pt x="1255" y="669"/>
                </a:lnTo>
                <a:lnTo>
                  <a:pt x="1287" y="589"/>
                </a:lnTo>
                <a:lnTo>
                  <a:pt x="1228" y="656"/>
                </a:lnTo>
                <a:lnTo>
                  <a:pt x="1155" y="697"/>
                </a:lnTo>
                <a:lnTo>
                  <a:pt x="1086" y="733"/>
                </a:lnTo>
                <a:lnTo>
                  <a:pt x="1017" y="724"/>
                </a:lnTo>
                <a:lnTo>
                  <a:pt x="1063" y="692"/>
                </a:lnTo>
                <a:lnTo>
                  <a:pt x="1109" y="652"/>
                </a:lnTo>
                <a:lnTo>
                  <a:pt x="1036" y="678"/>
                </a:lnTo>
                <a:lnTo>
                  <a:pt x="963" y="733"/>
                </a:lnTo>
                <a:lnTo>
                  <a:pt x="726" y="761"/>
                </a:lnTo>
                <a:lnTo>
                  <a:pt x="491" y="797"/>
                </a:lnTo>
                <a:lnTo>
                  <a:pt x="409" y="793"/>
                </a:lnTo>
                <a:lnTo>
                  <a:pt x="495" y="742"/>
                </a:lnTo>
                <a:lnTo>
                  <a:pt x="581" y="724"/>
                </a:lnTo>
                <a:lnTo>
                  <a:pt x="486" y="720"/>
                </a:lnTo>
                <a:lnTo>
                  <a:pt x="414" y="752"/>
                </a:lnTo>
                <a:lnTo>
                  <a:pt x="319" y="815"/>
                </a:lnTo>
                <a:lnTo>
                  <a:pt x="386" y="720"/>
                </a:lnTo>
                <a:lnTo>
                  <a:pt x="473" y="669"/>
                </a:lnTo>
                <a:lnTo>
                  <a:pt x="359" y="692"/>
                </a:lnTo>
                <a:lnTo>
                  <a:pt x="300" y="765"/>
                </a:lnTo>
                <a:lnTo>
                  <a:pt x="287" y="829"/>
                </a:lnTo>
                <a:lnTo>
                  <a:pt x="214" y="742"/>
                </a:lnTo>
                <a:lnTo>
                  <a:pt x="140" y="701"/>
                </a:lnTo>
                <a:lnTo>
                  <a:pt x="182" y="746"/>
                </a:lnTo>
                <a:lnTo>
                  <a:pt x="241" y="829"/>
                </a:lnTo>
                <a:lnTo>
                  <a:pt x="59" y="793"/>
                </a:lnTo>
                <a:lnTo>
                  <a:pt x="23" y="778"/>
                </a:lnTo>
                <a:lnTo>
                  <a:pt x="0" y="674"/>
                </a:lnTo>
                <a:lnTo>
                  <a:pt x="13" y="530"/>
                </a:lnTo>
                <a:lnTo>
                  <a:pt x="40" y="435"/>
                </a:lnTo>
                <a:lnTo>
                  <a:pt x="155" y="362"/>
                </a:lnTo>
                <a:lnTo>
                  <a:pt x="296" y="298"/>
                </a:lnTo>
                <a:lnTo>
                  <a:pt x="572" y="207"/>
                </a:lnTo>
                <a:lnTo>
                  <a:pt x="795" y="145"/>
                </a:lnTo>
                <a:lnTo>
                  <a:pt x="917" y="135"/>
                </a:lnTo>
                <a:lnTo>
                  <a:pt x="968" y="207"/>
                </a:lnTo>
                <a:lnTo>
                  <a:pt x="1123" y="285"/>
                </a:lnTo>
                <a:lnTo>
                  <a:pt x="1040" y="217"/>
                </a:lnTo>
                <a:lnTo>
                  <a:pt x="977" y="182"/>
                </a:lnTo>
                <a:lnTo>
                  <a:pt x="953" y="131"/>
                </a:lnTo>
                <a:lnTo>
                  <a:pt x="963" y="108"/>
                </a:lnTo>
                <a:lnTo>
                  <a:pt x="1008" y="108"/>
                </a:lnTo>
                <a:lnTo>
                  <a:pt x="1036" y="135"/>
                </a:lnTo>
                <a:lnTo>
                  <a:pt x="1063" y="163"/>
                </a:lnTo>
                <a:lnTo>
                  <a:pt x="1132" y="190"/>
                </a:lnTo>
                <a:lnTo>
                  <a:pt x="1068" y="135"/>
                </a:lnTo>
                <a:lnTo>
                  <a:pt x="1040" y="95"/>
                </a:lnTo>
                <a:lnTo>
                  <a:pt x="1059" y="67"/>
                </a:lnTo>
                <a:lnTo>
                  <a:pt x="1113" y="50"/>
                </a:lnTo>
                <a:lnTo>
                  <a:pt x="1186" y="113"/>
                </a:lnTo>
                <a:lnTo>
                  <a:pt x="1255" y="154"/>
                </a:lnTo>
                <a:lnTo>
                  <a:pt x="1173" y="63"/>
                </a:lnTo>
                <a:lnTo>
                  <a:pt x="1145" y="27"/>
                </a:lnTo>
                <a:lnTo>
                  <a:pt x="1145" y="0"/>
                </a:lnTo>
                <a:lnTo>
                  <a:pt x="1213" y="10"/>
                </a:lnTo>
                <a:lnTo>
                  <a:pt x="1277" y="54"/>
                </a:lnTo>
                <a:lnTo>
                  <a:pt x="1319" y="86"/>
                </a:lnTo>
                <a:lnTo>
                  <a:pt x="1514" y="104"/>
                </a:lnTo>
                <a:lnTo>
                  <a:pt x="1508" y="54"/>
                </a:lnTo>
                <a:lnTo>
                  <a:pt x="1567" y="35"/>
                </a:lnTo>
                <a:lnTo>
                  <a:pt x="1567" y="99"/>
                </a:lnTo>
                <a:lnTo>
                  <a:pt x="1626" y="113"/>
                </a:lnTo>
                <a:lnTo>
                  <a:pt x="1754" y="131"/>
                </a:lnTo>
                <a:lnTo>
                  <a:pt x="1745" y="63"/>
                </a:lnTo>
                <a:lnTo>
                  <a:pt x="1790" y="63"/>
                </a:lnTo>
                <a:lnTo>
                  <a:pt x="1795" y="131"/>
                </a:lnTo>
                <a:lnTo>
                  <a:pt x="1868" y="127"/>
                </a:lnTo>
                <a:lnTo>
                  <a:pt x="1946" y="108"/>
                </a:lnTo>
                <a:lnTo>
                  <a:pt x="1950" y="54"/>
                </a:lnTo>
                <a:lnTo>
                  <a:pt x="1982" y="31"/>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55" name="Freeform 57"/>
          <p:cNvSpPr>
            <a:spLocks/>
          </p:cNvSpPr>
          <p:nvPr/>
        </p:nvSpPr>
        <p:spPr bwMode="auto">
          <a:xfrm flipH="1">
            <a:off x="496888" y="3187651"/>
            <a:ext cx="66675" cy="14287"/>
          </a:xfrm>
          <a:custGeom>
            <a:avLst/>
            <a:gdLst>
              <a:gd name="T0" fmla="*/ 280 w 280"/>
              <a:gd name="T1" fmla="*/ 0 h 48"/>
              <a:gd name="T2" fmla="*/ 149 w 280"/>
              <a:gd name="T3" fmla="*/ 48 h 48"/>
              <a:gd name="T4" fmla="*/ 0 w 280"/>
              <a:gd name="T5" fmla="*/ 35 h 48"/>
              <a:gd name="T6" fmla="*/ 280 w 280"/>
              <a:gd name="T7" fmla="*/ 0 h 48"/>
            </a:gdLst>
            <a:ahLst/>
            <a:cxnLst>
              <a:cxn ang="0">
                <a:pos x="T0" y="T1"/>
              </a:cxn>
              <a:cxn ang="0">
                <a:pos x="T2" y="T3"/>
              </a:cxn>
              <a:cxn ang="0">
                <a:pos x="T4" y="T5"/>
              </a:cxn>
              <a:cxn ang="0">
                <a:pos x="T6" y="T7"/>
              </a:cxn>
            </a:cxnLst>
            <a:rect l="0" t="0" r="r" b="b"/>
            <a:pathLst>
              <a:path w="280" h="48">
                <a:moveTo>
                  <a:pt x="280" y="0"/>
                </a:moveTo>
                <a:lnTo>
                  <a:pt x="149" y="48"/>
                </a:lnTo>
                <a:lnTo>
                  <a:pt x="0" y="35"/>
                </a:lnTo>
                <a:lnTo>
                  <a:pt x="280" y="0"/>
                </a:lnTo>
                <a:close/>
              </a:path>
            </a:pathLst>
          </a:custGeom>
          <a:solidFill>
            <a:srgbClr val="60606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56" name="Freeform 58"/>
          <p:cNvSpPr>
            <a:spLocks/>
          </p:cNvSpPr>
          <p:nvPr/>
        </p:nvSpPr>
        <p:spPr bwMode="auto">
          <a:xfrm flipH="1">
            <a:off x="431800" y="3167013"/>
            <a:ext cx="39688" cy="15875"/>
          </a:xfrm>
          <a:custGeom>
            <a:avLst/>
            <a:gdLst>
              <a:gd name="T0" fmla="*/ 170 w 170"/>
              <a:gd name="T1" fmla="*/ 0 h 57"/>
              <a:gd name="T2" fmla="*/ 125 w 170"/>
              <a:gd name="T3" fmla="*/ 35 h 57"/>
              <a:gd name="T4" fmla="*/ 0 w 170"/>
              <a:gd name="T5" fmla="*/ 53 h 57"/>
              <a:gd name="T6" fmla="*/ 130 w 170"/>
              <a:gd name="T7" fmla="*/ 57 h 57"/>
              <a:gd name="T8" fmla="*/ 170 w 170"/>
              <a:gd name="T9" fmla="*/ 0 h 57"/>
            </a:gdLst>
            <a:ahLst/>
            <a:cxnLst>
              <a:cxn ang="0">
                <a:pos x="T0" y="T1"/>
              </a:cxn>
              <a:cxn ang="0">
                <a:pos x="T2" y="T3"/>
              </a:cxn>
              <a:cxn ang="0">
                <a:pos x="T4" y="T5"/>
              </a:cxn>
              <a:cxn ang="0">
                <a:pos x="T6" y="T7"/>
              </a:cxn>
              <a:cxn ang="0">
                <a:pos x="T8" y="T9"/>
              </a:cxn>
            </a:cxnLst>
            <a:rect l="0" t="0" r="r" b="b"/>
            <a:pathLst>
              <a:path w="170" h="57">
                <a:moveTo>
                  <a:pt x="170" y="0"/>
                </a:moveTo>
                <a:lnTo>
                  <a:pt x="125" y="35"/>
                </a:lnTo>
                <a:lnTo>
                  <a:pt x="0" y="53"/>
                </a:lnTo>
                <a:lnTo>
                  <a:pt x="130" y="57"/>
                </a:lnTo>
                <a:lnTo>
                  <a:pt x="170" y="0"/>
                </a:lnTo>
                <a:close/>
              </a:path>
            </a:pathLst>
          </a:custGeom>
          <a:solidFill>
            <a:srgbClr val="60606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57" name="Freeform 59"/>
          <p:cNvSpPr>
            <a:spLocks/>
          </p:cNvSpPr>
          <p:nvPr/>
        </p:nvSpPr>
        <p:spPr bwMode="auto">
          <a:xfrm flipH="1">
            <a:off x="598488" y="3152726"/>
            <a:ext cx="61912" cy="42862"/>
          </a:xfrm>
          <a:custGeom>
            <a:avLst/>
            <a:gdLst>
              <a:gd name="T0" fmla="*/ 263 w 263"/>
              <a:gd name="T1" fmla="*/ 0 h 143"/>
              <a:gd name="T2" fmla="*/ 145 w 263"/>
              <a:gd name="T3" fmla="*/ 13 h 143"/>
              <a:gd name="T4" fmla="*/ 122 w 263"/>
              <a:gd name="T5" fmla="*/ 31 h 143"/>
              <a:gd name="T6" fmla="*/ 122 w 263"/>
              <a:gd name="T7" fmla="*/ 76 h 143"/>
              <a:gd name="T8" fmla="*/ 113 w 263"/>
              <a:gd name="T9" fmla="*/ 124 h 143"/>
              <a:gd name="T10" fmla="*/ 0 w 263"/>
              <a:gd name="T11" fmla="*/ 143 h 143"/>
              <a:gd name="T12" fmla="*/ 136 w 263"/>
              <a:gd name="T13" fmla="*/ 138 h 143"/>
              <a:gd name="T14" fmla="*/ 159 w 263"/>
              <a:gd name="T15" fmla="*/ 48 h 143"/>
              <a:gd name="T16" fmla="*/ 263 w 263"/>
              <a:gd name="T17" fmla="*/ 0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3" h="143">
                <a:moveTo>
                  <a:pt x="263" y="0"/>
                </a:moveTo>
                <a:lnTo>
                  <a:pt x="145" y="13"/>
                </a:lnTo>
                <a:lnTo>
                  <a:pt x="122" y="31"/>
                </a:lnTo>
                <a:lnTo>
                  <a:pt x="122" y="76"/>
                </a:lnTo>
                <a:lnTo>
                  <a:pt x="113" y="124"/>
                </a:lnTo>
                <a:lnTo>
                  <a:pt x="0" y="143"/>
                </a:lnTo>
                <a:lnTo>
                  <a:pt x="136" y="138"/>
                </a:lnTo>
                <a:lnTo>
                  <a:pt x="159" y="48"/>
                </a:lnTo>
                <a:lnTo>
                  <a:pt x="263" y="0"/>
                </a:lnTo>
                <a:close/>
              </a:path>
            </a:pathLst>
          </a:custGeom>
          <a:solidFill>
            <a:srgbClr val="60606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58" name="Freeform 60"/>
          <p:cNvSpPr>
            <a:spLocks/>
          </p:cNvSpPr>
          <p:nvPr/>
        </p:nvSpPr>
        <p:spPr bwMode="auto">
          <a:xfrm flipH="1">
            <a:off x="660400" y="3244801"/>
            <a:ext cx="201613" cy="58737"/>
          </a:xfrm>
          <a:custGeom>
            <a:avLst/>
            <a:gdLst>
              <a:gd name="T0" fmla="*/ 853 w 853"/>
              <a:gd name="T1" fmla="*/ 0 h 212"/>
              <a:gd name="T2" fmla="*/ 636 w 853"/>
              <a:gd name="T3" fmla="*/ 10 h 212"/>
              <a:gd name="T4" fmla="*/ 413 w 853"/>
              <a:gd name="T5" fmla="*/ 63 h 212"/>
              <a:gd name="T6" fmla="*/ 249 w 853"/>
              <a:gd name="T7" fmla="*/ 71 h 212"/>
              <a:gd name="T8" fmla="*/ 114 w 853"/>
              <a:gd name="T9" fmla="*/ 99 h 212"/>
              <a:gd name="T10" fmla="*/ 64 w 853"/>
              <a:gd name="T11" fmla="*/ 170 h 212"/>
              <a:gd name="T12" fmla="*/ 0 w 853"/>
              <a:gd name="T13" fmla="*/ 212 h 212"/>
              <a:gd name="T14" fmla="*/ 64 w 853"/>
              <a:gd name="T15" fmla="*/ 198 h 212"/>
              <a:gd name="T16" fmla="*/ 123 w 853"/>
              <a:gd name="T17" fmla="*/ 117 h 212"/>
              <a:gd name="T18" fmla="*/ 304 w 853"/>
              <a:gd name="T19" fmla="*/ 81 h 212"/>
              <a:gd name="T20" fmla="*/ 413 w 853"/>
              <a:gd name="T21" fmla="*/ 81 h 212"/>
              <a:gd name="T22" fmla="*/ 500 w 853"/>
              <a:gd name="T23" fmla="*/ 63 h 212"/>
              <a:gd name="T24" fmla="*/ 649 w 853"/>
              <a:gd name="T25" fmla="*/ 23 h 212"/>
              <a:gd name="T26" fmla="*/ 853 w 853"/>
              <a:gd name="T27" fmla="*/ 0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53" h="212">
                <a:moveTo>
                  <a:pt x="853" y="0"/>
                </a:moveTo>
                <a:lnTo>
                  <a:pt x="636" y="10"/>
                </a:lnTo>
                <a:lnTo>
                  <a:pt x="413" y="63"/>
                </a:lnTo>
                <a:lnTo>
                  <a:pt x="249" y="71"/>
                </a:lnTo>
                <a:lnTo>
                  <a:pt x="114" y="99"/>
                </a:lnTo>
                <a:lnTo>
                  <a:pt x="64" y="170"/>
                </a:lnTo>
                <a:lnTo>
                  <a:pt x="0" y="212"/>
                </a:lnTo>
                <a:lnTo>
                  <a:pt x="64" y="198"/>
                </a:lnTo>
                <a:lnTo>
                  <a:pt x="123" y="117"/>
                </a:lnTo>
                <a:lnTo>
                  <a:pt x="304" y="81"/>
                </a:lnTo>
                <a:lnTo>
                  <a:pt x="413" y="81"/>
                </a:lnTo>
                <a:lnTo>
                  <a:pt x="500" y="63"/>
                </a:lnTo>
                <a:lnTo>
                  <a:pt x="649" y="23"/>
                </a:lnTo>
                <a:lnTo>
                  <a:pt x="853" y="0"/>
                </a:lnTo>
                <a:close/>
              </a:path>
            </a:pathLst>
          </a:custGeom>
          <a:solidFill>
            <a:srgbClr val="60606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59" name="Freeform 61"/>
          <p:cNvSpPr>
            <a:spLocks/>
          </p:cNvSpPr>
          <p:nvPr/>
        </p:nvSpPr>
        <p:spPr bwMode="auto">
          <a:xfrm flipH="1">
            <a:off x="654050" y="2798713"/>
            <a:ext cx="174625" cy="106363"/>
          </a:xfrm>
          <a:custGeom>
            <a:avLst/>
            <a:gdLst>
              <a:gd name="T0" fmla="*/ 679 w 751"/>
              <a:gd name="T1" fmla="*/ 379 h 379"/>
              <a:gd name="T2" fmla="*/ 639 w 751"/>
              <a:gd name="T3" fmla="*/ 370 h 379"/>
              <a:gd name="T4" fmla="*/ 600 w 751"/>
              <a:gd name="T5" fmla="*/ 352 h 379"/>
              <a:gd name="T6" fmla="*/ 564 w 751"/>
              <a:gd name="T7" fmla="*/ 344 h 379"/>
              <a:gd name="T8" fmla="*/ 502 w 751"/>
              <a:gd name="T9" fmla="*/ 353 h 379"/>
              <a:gd name="T10" fmla="*/ 457 w 751"/>
              <a:gd name="T11" fmla="*/ 352 h 379"/>
              <a:gd name="T12" fmla="*/ 425 w 751"/>
              <a:gd name="T13" fmla="*/ 341 h 379"/>
              <a:gd name="T14" fmla="*/ 399 w 751"/>
              <a:gd name="T15" fmla="*/ 332 h 379"/>
              <a:gd name="T16" fmla="*/ 373 w 751"/>
              <a:gd name="T17" fmla="*/ 320 h 379"/>
              <a:gd name="T18" fmla="*/ 346 w 751"/>
              <a:gd name="T19" fmla="*/ 295 h 379"/>
              <a:gd name="T20" fmla="*/ 324 w 751"/>
              <a:gd name="T21" fmla="*/ 273 h 379"/>
              <a:gd name="T22" fmla="*/ 288 w 751"/>
              <a:gd name="T23" fmla="*/ 246 h 379"/>
              <a:gd name="T24" fmla="*/ 238 w 751"/>
              <a:gd name="T25" fmla="*/ 254 h 379"/>
              <a:gd name="T26" fmla="*/ 208 w 751"/>
              <a:gd name="T27" fmla="*/ 256 h 379"/>
              <a:gd name="T28" fmla="*/ 190 w 751"/>
              <a:gd name="T29" fmla="*/ 251 h 379"/>
              <a:gd name="T30" fmla="*/ 182 w 751"/>
              <a:gd name="T31" fmla="*/ 243 h 379"/>
              <a:gd name="T32" fmla="*/ 176 w 751"/>
              <a:gd name="T33" fmla="*/ 228 h 379"/>
              <a:gd name="T34" fmla="*/ 180 w 751"/>
              <a:gd name="T35" fmla="*/ 215 h 379"/>
              <a:gd name="T36" fmla="*/ 190 w 751"/>
              <a:gd name="T37" fmla="*/ 200 h 379"/>
              <a:gd name="T38" fmla="*/ 208 w 751"/>
              <a:gd name="T39" fmla="*/ 193 h 379"/>
              <a:gd name="T40" fmla="*/ 248 w 751"/>
              <a:gd name="T41" fmla="*/ 188 h 379"/>
              <a:gd name="T42" fmla="*/ 296 w 751"/>
              <a:gd name="T43" fmla="*/ 171 h 379"/>
              <a:gd name="T44" fmla="*/ 256 w 751"/>
              <a:gd name="T45" fmla="*/ 140 h 379"/>
              <a:gd name="T46" fmla="*/ 209 w 751"/>
              <a:gd name="T47" fmla="*/ 121 h 379"/>
              <a:gd name="T48" fmla="*/ 168 w 751"/>
              <a:gd name="T49" fmla="*/ 124 h 379"/>
              <a:gd name="T50" fmla="*/ 121 w 751"/>
              <a:gd name="T51" fmla="*/ 121 h 379"/>
              <a:gd name="T52" fmla="*/ 93 w 751"/>
              <a:gd name="T53" fmla="*/ 131 h 379"/>
              <a:gd name="T54" fmla="*/ 54 w 751"/>
              <a:gd name="T55" fmla="*/ 132 h 379"/>
              <a:gd name="T56" fmla="*/ 42 w 751"/>
              <a:gd name="T57" fmla="*/ 121 h 379"/>
              <a:gd name="T58" fmla="*/ 39 w 751"/>
              <a:gd name="T59" fmla="*/ 105 h 379"/>
              <a:gd name="T60" fmla="*/ 18 w 751"/>
              <a:gd name="T61" fmla="*/ 106 h 379"/>
              <a:gd name="T62" fmla="*/ 6 w 751"/>
              <a:gd name="T63" fmla="*/ 103 h 379"/>
              <a:gd name="T64" fmla="*/ 0 w 751"/>
              <a:gd name="T65" fmla="*/ 87 h 379"/>
              <a:gd name="T66" fmla="*/ 4 w 751"/>
              <a:gd name="T67" fmla="*/ 74 h 379"/>
              <a:gd name="T68" fmla="*/ 15 w 751"/>
              <a:gd name="T69" fmla="*/ 68 h 379"/>
              <a:gd name="T70" fmla="*/ 36 w 751"/>
              <a:gd name="T71" fmla="*/ 56 h 379"/>
              <a:gd name="T72" fmla="*/ 52 w 751"/>
              <a:gd name="T73" fmla="*/ 44 h 379"/>
              <a:gd name="T74" fmla="*/ 71 w 751"/>
              <a:gd name="T75" fmla="*/ 34 h 379"/>
              <a:gd name="T76" fmla="*/ 93 w 751"/>
              <a:gd name="T77" fmla="*/ 27 h 379"/>
              <a:gd name="T78" fmla="*/ 112 w 751"/>
              <a:gd name="T79" fmla="*/ 27 h 379"/>
              <a:gd name="T80" fmla="*/ 203 w 751"/>
              <a:gd name="T81" fmla="*/ 9 h 379"/>
              <a:gd name="T82" fmla="*/ 222 w 751"/>
              <a:gd name="T83" fmla="*/ 4 h 379"/>
              <a:gd name="T84" fmla="*/ 244 w 751"/>
              <a:gd name="T85" fmla="*/ 0 h 379"/>
              <a:gd name="T86" fmla="*/ 267 w 751"/>
              <a:gd name="T87" fmla="*/ 4 h 379"/>
              <a:gd name="T88" fmla="*/ 295 w 751"/>
              <a:gd name="T89" fmla="*/ 13 h 379"/>
              <a:gd name="T90" fmla="*/ 373 w 751"/>
              <a:gd name="T91" fmla="*/ 56 h 379"/>
              <a:gd name="T92" fmla="*/ 410 w 751"/>
              <a:gd name="T93" fmla="*/ 64 h 379"/>
              <a:gd name="T94" fmla="*/ 443 w 751"/>
              <a:gd name="T95" fmla="*/ 71 h 379"/>
              <a:gd name="T96" fmla="*/ 469 w 751"/>
              <a:gd name="T97" fmla="*/ 87 h 379"/>
              <a:gd name="T98" fmla="*/ 484 w 751"/>
              <a:gd name="T99" fmla="*/ 108 h 379"/>
              <a:gd name="T100" fmla="*/ 549 w 751"/>
              <a:gd name="T101" fmla="*/ 153 h 379"/>
              <a:gd name="T102" fmla="*/ 578 w 751"/>
              <a:gd name="T103" fmla="*/ 174 h 379"/>
              <a:gd name="T104" fmla="*/ 617 w 751"/>
              <a:gd name="T105" fmla="*/ 215 h 379"/>
              <a:gd name="T106" fmla="*/ 641 w 751"/>
              <a:gd name="T107" fmla="*/ 227 h 379"/>
              <a:gd name="T108" fmla="*/ 751 w 751"/>
              <a:gd name="T109" fmla="*/ 232 h 379"/>
              <a:gd name="T110" fmla="*/ 679 w 751"/>
              <a:gd name="T111" fmla="*/ 379 h 3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751" h="379">
                <a:moveTo>
                  <a:pt x="679" y="379"/>
                </a:moveTo>
                <a:lnTo>
                  <a:pt x="639" y="370"/>
                </a:lnTo>
                <a:lnTo>
                  <a:pt x="600" y="352"/>
                </a:lnTo>
                <a:lnTo>
                  <a:pt x="564" y="344"/>
                </a:lnTo>
                <a:lnTo>
                  <a:pt x="502" y="353"/>
                </a:lnTo>
                <a:lnTo>
                  <a:pt x="457" y="352"/>
                </a:lnTo>
                <a:lnTo>
                  <a:pt x="425" y="341"/>
                </a:lnTo>
                <a:lnTo>
                  <a:pt x="399" y="332"/>
                </a:lnTo>
                <a:lnTo>
                  <a:pt x="373" y="320"/>
                </a:lnTo>
                <a:lnTo>
                  <a:pt x="346" y="295"/>
                </a:lnTo>
                <a:lnTo>
                  <a:pt x="324" y="273"/>
                </a:lnTo>
                <a:lnTo>
                  <a:pt x="288" y="246"/>
                </a:lnTo>
                <a:lnTo>
                  <a:pt x="238" y="254"/>
                </a:lnTo>
                <a:lnTo>
                  <a:pt x="208" y="256"/>
                </a:lnTo>
                <a:lnTo>
                  <a:pt x="190" y="251"/>
                </a:lnTo>
                <a:lnTo>
                  <a:pt x="182" y="243"/>
                </a:lnTo>
                <a:lnTo>
                  <a:pt x="176" y="228"/>
                </a:lnTo>
                <a:lnTo>
                  <a:pt x="180" y="215"/>
                </a:lnTo>
                <a:lnTo>
                  <a:pt x="190" y="200"/>
                </a:lnTo>
                <a:lnTo>
                  <a:pt x="208" y="193"/>
                </a:lnTo>
                <a:lnTo>
                  <a:pt x="248" y="188"/>
                </a:lnTo>
                <a:lnTo>
                  <a:pt x="296" y="171"/>
                </a:lnTo>
                <a:lnTo>
                  <a:pt x="256" y="140"/>
                </a:lnTo>
                <a:lnTo>
                  <a:pt x="209" y="121"/>
                </a:lnTo>
                <a:lnTo>
                  <a:pt x="168" y="124"/>
                </a:lnTo>
                <a:lnTo>
                  <a:pt x="121" y="121"/>
                </a:lnTo>
                <a:lnTo>
                  <a:pt x="93" y="131"/>
                </a:lnTo>
                <a:lnTo>
                  <a:pt x="54" y="132"/>
                </a:lnTo>
                <a:lnTo>
                  <a:pt x="42" y="121"/>
                </a:lnTo>
                <a:lnTo>
                  <a:pt x="39" y="105"/>
                </a:lnTo>
                <a:lnTo>
                  <a:pt x="18" y="106"/>
                </a:lnTo>
                <a:lnTo>
                  <a:pt x="6" y="103"/>
                </a:lnTo>
                <a:lnTo>
                  <a:pt x="0" y="87"/>
                </a:lnTo>
                <a:lnTo>
                  <a:pt x="4" y="74"/>
                </a:lnTo>
                <a:lnTo>
                  <a:pt x="15" y="68"/>
                </a:lnTo>
                <a:lnTo>
                  <a:pt x="36" y="56"/>
                </a:lnTo>
                <a:lnTo>
                  <a:pt x="52" y="44"/>
                </a:lnTo>
                <a:lnTo>
                  <a:pt x="71" y="34"/>
                </a:lnTo>
                <a:lnTo>
                  <a:pt x="93" y="27"/>
                </a:lnTo>
                <a:lnTo>
                  <a:pt x="112" y="27"/>
                </a:lnTo>
                <a:lnTo>
                  <a:pt x="203" y="9"/>
                </a:lnTo>
                <a:lnTo>
                  <a:pt x="222" y="4"/>
                </a:lnTo>
                <a:lnTo>
                  <a:pt x="244" y="0"/>
                </a:lnTo>
                <a:lnTo>
                  <a:pt x="267" y="4"/>
                </a:lnTo>
                <a:lnTo>
                  <a:pt x="295" y="13"/>
                </a:lnTo>
                <a:lnTo>
                  <a:pt x="373" y="56"/>
                </a:lnTo>
                <a:lnTo>
                  <a:pt x="410" y="64"/>
                </a:lnTo>
                <a:lnTo>
                  <a:pt x="443" y="71"/>
                </a:lnTo>
                <a:lnTo>
                  <a:pt x="469" y="87"/>
                </a:lnTo>
                <a:lnTo>
                  <a:pt x="484" y="108"/>
                </a:lnTo>
                <a:lnTo>
                  <a:pt x="549" y="153"/>
                </a:lnTo>
                <a:lnTo>
                  <a:pt x="578" y="174"/>
                </a:lnTo>
                <a:lnTo>
                  <a:pt x="617" y="215"/>
                </a:lnTo>
                <a:lnTo>
                  <a:pt x="641" y="227"/>
                </a:lnTo>
                <a:lnTo>
                  <a:pt x="751" y="232"/>
                </a:lnTo>
                <a:lnTo>
                  <a:pt x="679" y="379"/>
                </a:lnTo>
                <a:close/>
              </a:path>
            </a:pathLst>
          </a:custGeom>
          <a:solidFill>
            <a:srgbClr val="FFC080"/>
          </a:solidFill>
          <a:ln w="1588">
            <a:solidFill>
              <a:srgbClr val="402000"/>
            </a:solidFill>
            <a:prstDash val="solid"/>
            <a:round/>
            <a:headEnd/>
            <a:tailEnd/>
          </a:ln>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60" name="Freeform 62"/>
          <p:cNvSpPr>
            <a:spLocks/>
          </p:cNvSpPr>
          <p:nvPr/>
        </p:nvSpPr>
        <p:spPr bwMode="auto">
          <a:xfrm flipH="1">
            <a:off x="719138" y="2847926"/>
            <a:ext cx="42862" cy="11112"/>
          </a:xfrm>
          <a:custGeom>
            <a:avLst/>
            <a:gdLst>
              <a:gd name="T0" fmla="*/ 0 w 179"/>
              <a:gd name="T1" fmla="*/ 0 h 43"/>
              <a:gd name="T2" fmla="*/ 6 w 179"/>
              <a:gd name="T3" fmla="*/ 11 h 43"/>
              <a:gd name="T4" fmla="*/ 38 w 179"/>
              <a:gd name="T5" fmla="*/ 10 h 43"/>
              <a:gd name="T6" fmla="*/ 50 w 179"/>
              <a:gd name="T7" fmla="*/ 16 h 43"/>
              <a:gd name="T8" fmla="*/ 76 w 179"/>
              <a:gd name="T9" fmla="*/ 29 h 43"/>
              <a:gd name="T10" fmla="*/ 112 w 179"/>
              <a:gd name="T11" fmla="*/ 37 h 43"/>
              <a:gd name="T12" fmla="*/ 150 w 179"/>
              <a:gd name="T13" fmla="*/ 38 h 43"/>
              <a:gd name="T14" fmla="*/ 179 w 179"/>
              <a:gd name="T15" fmla="*/ 43 h 43"/>
              <a:gd name="T16" fmla="*/ 155 w 179"/>
              <a:gd name="T17" fmla="*/ 34 h 43"/>
              <a:gd name="T18" fmla="*/ 125 w 179"/>
              <a:gd name="T19" fmla="*/ 29 h 43"/>
              <a:gd name="T20" fmla="*/ 105 w 179"/>
              <a:gd name="T21" fmla="*/ 29 h 43"/>
              <a:gd name="T22" fmla="*/ 76 w 179"/>
              <a:gd name="T23" fmla="*/ 21 h 43"/>
              <a:gd name="T24" fmla="*/ 53 w 179"/>
              <a:gd name="T25" fmla="*/ 8 h 43"/>
              <a:gd name="T26" fmla="*/ 43 w 179"/>
              <a:gd name="T27" fmla="*/ 2 h 43"/>
              <a:gd name="T28" fmla="*/ 0 w 179"/>
              <a:gd name="T29"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79" h="43">
                <a:moveTo>
                  <a:pt x="0" y="0"/>
                </a:moveTo>
                <a:lnTo>
                  <a:pt x="6" y="11"/>
                </a:lnTo>
                <a:lnTo>
                  <a:pt x="38" y="10"/>
                </a:lnTo>
                <a:lnTo>
                  <a:pt x="50" y="16"/>
                </a:lnTo>
                <a:lnTo>
                  <a:pt x="76" y="29"/>
                </a:lnTo>
                <a:lnTo>
                  <a:pt x="112" y="37"/>
                </a:lnTo>
                <a:lnTo>
                  <a:pt x="150" y="38"/>
                </a:lnTo>
                <a:lnTo>
                  <a:pt x="179" y="43"/>
                </a:lnTo>
                <a:lnTo>
                  <a:pt x="155" y="34"/>
                </a:lnTo>
                <a:lnTo>
                  <a:pt x="125" y="29"/>
                </a:lnTo>
                <a:lnTo>
                  <a:pt x="105" y="29"/>
                </a:lnTo>
                <a:lnTo>
                  <a:pt x="76" y="21"/>
                </a:lnTo>
                <a:lnTo>
                  <a:pt x="53" y="8"/>
                </a:lnTo>
                <a:lnTo>
                  <a:pt x="43" y="2"/>
                </a:lnTo>
                <a:lnTo>
                  <a:pt x="0" y="0"/>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61" name="Freeform 63"/>
          <p:cNvSpPr>
            <a:spLocks/>
          </p:cNvSpPr>
          <p:nvPr/>
        </p:nvSpPr>
        <p:spPr bwMode="auto">
          <a:xfrm flipH="1">
            <a:off x="771525" y="2857451"/>
            <a:ext cx="6350" cy="7937"/>
          </a:xfrm>
          <a:custGeom>
            <a:avLst/>
            <a:gdLst>
              <a:gd name="T0" fmla="*/ 4 w 20"/>
              <a:gd name="T1" fmla="*/ 0 h 24"/>
              <a:gd name="T2" fmla="*/ 12 w 20"/>
              <a:gd name="T3" fmla="*/ 6 h 24"/>
              <a:gd name="T4" fmla="*/ 9 w 20"/>
              <a:gd name="T5" fmla="*/ 15 h 24"/>
              <a:gd name="T6" fmla="*/ 0 w 20"/>
              <a:gd name="T7" fmla="*/ 24 h 24"/>
              <a:gd name="T8" fmla="*/ 17 w 20"/>
              <a:gd name="T9" fmla="*/ 18 h 24"/>
              <a:gd name="T10" fmla="*/ 20 w 20"/>
              <a:gd name="T11" fmla="*/ 8 h 24"/>
              <a:gd name="T12" fmla="*/ 4 w 20"/>
              <a:gd name="T13" fmla="*/ 0 h 24"/>
            </a:gdLst>
            <a:ahLst/>
            <a:cxnLst>
              <a:cxn ang="0">
                <a:pos x="T0" y="T1"/>
              </a:cxn>
              <a:cxn ang="0">
                <a:pos x="T2" y="T3"/>
              </a:cxn>
              <a:cxn ang="0">
                <a:pos x="T4" y="T5"/>
              </a:cxn>
              <a:cxn ang="0">
                <a:pos x="T6" y="T7"/>
              </a:cxn>
              <a:cxn ang="0">
                <a:pos x="T8" y="T9"/>
              </a:cxn>
              <a:cxn ang="0">
                <a:pos x="T10" y="T11"/>
              </a:cxn>
              <a:cxn ang="0">
                <a:pos x="T12" y="T13"/>
              </a:cxn>
            </a:cxnLst>
            <a:rect l="0" t="0" r="r" b="b"/>
            <a:pathLst>
              <a:path w="20" h="24">
                <a:moveTo>
                  <a:pt x="4" y="0"/>
                </a:moveTo>
                <a:lnTo>
                  <a:pt x="12" y="6"/>
                </a:lnTo>
                <a:lnTo>
                  <a:pt x="9" y="15"/>
                </a:lnTo>
                <a:lnTo>
                  <a:pt x="0" y="24"/>
                </a:lnTo>
                <a:lnTo>
                  <a:pt x="17" y="18"/>
                </a:lnTo>
                <a:lnTo>
                  <a:pt x="20" y="8"/>
                </a:lnTo>
                <a:lnTo>
                  <a:pt x="4" y="0"/>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62" name="Freeform 64"/>
          <p:cNvSpPr>
            <a:spLocks/>
          </p:cNvSpPr>
          <p:nvPr/>
        </p:nvSpPr>
        <p:spPr bwMode="auto">
          <a:xfrm flipH="1">
            <a:off x="795338" y="2816176"/>
            <a:ext cx="26987" cy="11112"/>
          </a:xfrm>
          <a:custGeom>
            <a:avLst/>
            <a:gdLst>
              <a:gd name="T0" fmla="*/ 0 w 104"/>
              <a:gd name="T1" fmla="*/ 45 h 48"/>
              <a:gd name="T2" fmla="*/ 11 w 104"/>
              <a:gd name="T3" fmla="*/ 48 h 48"/>
              <a:gd name="T4" fmla="*/ 25 w 104"/>
              <a:gd name="T5" fmla="*/ 33 h 48"/>
              <a:gd name="T6" fmla="*/ 46 w 104"/>
              <a:gd name="T7" fmla="*/ 25 h 48"/>
              <a:gd name="T8" fmla="*/ 56 w 104"/>
              <a:gd name="T9" fmla="*/ 14 h 48"/>
              <a:gd name="T10" fmla="*/ 66 w 104"/>
              <a:gd name="T11" fmla="*/ 9 h 48"/>
              <a:gd name="T12" fmla="*/ 89 w 104"/>
              <a:gd name="T13" fmla="*/ 4 h 48"/>
              <a:gd name="T14" fmla="*/ 104 w 104"/>
              <a:gd name="T15" fmla="*/ 1 h 48"/>
              <a:gd name="T16" fmla="*/ 84 w 104"/>
              <a:gd name="T17" fmla="*/ 0 h 48"/>
              <a:gd name="T18" fmla="*/ 58 w 104"/>
              <a:gd name="T19" fmla="*/ 4 h 48"/>
              <a:gd name="T20" fmla="*/ 49 w 104"/>
              <a:gd name="T21" fmla="*/ 12 h 48"/>
              <a:gd name="T22" fmla="*/ 37 w 104"/>
              <a:gd name="T23" fmla="*/ 20 h 48"/>
              <a:gd name="T24" fmla="*/ 0 w 104"/>
              <a:gd name="T25" fmla="*/ 45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 h="48">
                <a:moveTo>
                  <a:pt x="0" y="45"/>
                </a:moveTo>
                <a:lnTo>
                  <a:pt x="11" y="48"/>
                </a:lnTo>
                <a:lnTo>
                  <a:pt x="25" y="33"/>
                </a:lnTo>
                <a:lnTo>
                  <a:pt x="46" y="25"/>
                </a:lnTo>
                <a:lnTo>
                  <a:pt x="56" y="14"/>
                </a:lnTo>
                <a:lnTo>
                  <a:pt x="66" y="9"/>
                </a:lnTo>
                <a:lnTo>
                  <a:pt x="89" y="4"/>
                </a:lnTo>
                <a:lnTo>
                  <a:pt x="104" y="1"/>
                </a:lnTo>
                <a:lnTo>
                  <a:pt x="84" y="0"/>
                </a:lnTo>
                <a:lnTo>
                  <a:pt x="58" y="4"/>
                </a:lnTo>
                <a:lnTo>
                  <a:pt x="49" y="12"/>
                </a:lnTo>
                <a:lnTo>
                  <a:pt x="37" y="20"/>
                </a:lnTo>
                <a:lnTo>
                  <a:pt x="0" y="45"/>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63" name="Freeform 65"/>
          <p:cNvSpPr>
            <a:spLocks/>
          </p:cNvSpPr>
          <p:nvPr/>
        </p:nvSpPr>
        <p:spPr bwMode="auto">
          <a:xfrm flipH="1">
            <a:off x="746125" y="2811413"/>
            <a:ext cx="38100" cy="9525"/>
          </a:xfrm>
          <a:custGeom>
            <a:avLst/>
            <a:gdLst>
              <a:gd name="T0" fmla="*/ 0 w 166"/>
              <a:gd name="T1" fmla="*/ 10 h 42"/>
              <a:gd name="T2" fmla="*/ 35 w 166"/>
              <a:gd name="T3" fmla="*/ 6 h 42"/>
              <a:gd name="T4" fmla="*/ 55 w 166"/>
              <a:gd name="T5" fmla="*/ 0 h 42"/>
              <a:gd name="T6" fmla="*/ 63 w 166"/>
              <a:gd name="T7" fmla="*/ 0 h 42"/>
              <a:gd name="T8" fmla="*/ 85 w 166"/>
              <a:gd name="T9" fmla="*/ 5 h 42"/>
              <a:gd name="T10" fmla="*/ 94 w 166"/>
              <a:gd name="T11" fmla="*/ 14 h 42"/>
              <a:gd name="T12" fmla="*/ 111 w 166"/>
              <a:gd name="T13" fmla="*/ 23 h 42"/>
              <a:gd name="T14" fmla="*/ 143 w 166"/>
              <a:gd name="T15" fmla="*/ 36 h 42"/>
              <a:gd name="T16" fmla="*/ 166 w 166"/>
              <a:gd name="T17" fmla="*/ 36 h 42"/>
              <a:gd name="T18" fmla="*/ 142 w 166"/>
              <a:gd name="T19" fmla="*/ 42 h 42"/>
              <a:gd name="T20" fmla="*/ 126 w 166"/>
              <a:gd name="T21" fmla="*/ 39 h 42"/>
              <a:gd name="T22" fmla="*/ 91 w 166"/>
              <a:gd name="T23" fmla="*/ 22 h 42"/>
              <a:gd name="T24" fmla="*/ 79 w 166"/>
              <a:gd name="T25" fmla="*/ 10 h 42"/>
              <a:gd name="T26" fmla="*/ 55 w 166"/>
              <a:gd name="T27" fmla="*/ 8 h 42"/>
              <a:gd name="T28" fmla="*/ 35 w 166"/>
              <a:gd name="T29" fmla="*/ 10 h 42"/>
              <a:gd name="T30" fmla="*/ 0 w 166"/>
              <a:gd name="T31" fmla="*/ 1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66" h="42">
                <a:moveTo>
                  <a:pt x="0" y="10"/>
                </a:moveTo>
                <a:lnTo>
                  <a:pt x="35" y="6"/>
                </a:lnTo>
                <a:lnTo>
                  <a:pt x="55" y="0"/>
                </a:lnTo>
                <a:lnTo>
                  <a:pt x="63" y="0"/>
                </a:lnTo>
                <a:lnTo>
                  <a:pt x="85" y="5"/>
                </a:lnTo>
                <a:lnTo>
                  <a:pt x="94" y="14"/>
                </a:lnTo>
                <a:lnTo>
                  <a:pt x="111" y="23"/>
                </a:lnTo>
                <a:lnTo>
                  <a:pt x="143" y="36"/>
                </a:lnTo>
                <a:lnTo>
                  <a:pt x="166" y="36"/>
                </a:lnTo>
                <a:lnTo>
                  <a:pt x="142" y="42"/>
                </a:lnTo>
                <a:lnTo>
                  <a:pt x="126" y="39"/>
                </a:lnTo>
                <a:lnTo>
                  <a:pt x="91" y="22"/>
                </a:lnTo>
                <a:lnTo>
                  <a:pt x="79" y="10"/>
                </a:lnTo>
                <a:lnTo>
                  <a:pt x="55" y="8"/>
                </a:lnTo>
                <a:lnTo>
                  <a:pt x="35" y="10"/>
                </a:lnTo>
                <a:lnTo>
                  <a:pt x="0" y="10"/>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64" name="Freeform 66"/>
          <p:cNvSpPr>
            <a:spLocks/>
          </p:cNvSpPr>
          <p:nvPr/>
        </p:nvSpPr>
        <p:spPr bwMode="auto">
          <a:xfrm flipH="1">
            <a:off x="808038" y="2824113"/>
            <a:ext cx="6350" cy="6350"/>
          </a:xfrm>
          <a:custGeom>
            <a:avLst/>
            <a:gdLst>
              <a:gd name="T0" fmla="*/ 25 w 33"/>
              <a:gd name="T1" fmla="*/ 0 h 30"/>
              <a:gd name="T2" fmla="*/ 33 w 33"/>
              <a:gd name="T3" fmla="*/ 11 h 30"/>
              <a:gd name="T4" fmla="*/ 23 w 33"/>
              <a:gd name="T5" fmla="*/ 24 h 30"/>
              <a:gd name="T6" fmla="*/ 0 w 33"/>
              <a:gd name="T7" fmla="*/ 30 h 30"/>
              <a:gd name="T8" fmla="*/ 25 w 33"/>
              <a:gd name="T9" fmla="*/ 15 h 30"/>
              <a:gd name="T10" fmla="*/ 25 w 33"/>
              <a:gd name="T11" fmla="*/ 0 h 30"/>
            </a:gdLst>
            <a:ahLst/>
            <a:cxnLst>
              <a:cxn ang="0">
                <a:pos x="T0" y="T1"/>
              </a:cxn>
              <a:cxn ang="0">
                <a:pos x="T2" y="T3"/>
              </a:cxn>
              <a:cxn ang="0">
                <a:pos x="T4" y="T5"/>
              </a:cxn>
              <a:cxn ang="0">
                <a:pos x="T6" y="T7"/>
              </a:cxn>
              <a:cxn ang="0">
                <a:pos x="T8" y="T9"/>
              </a:cxn>
              <a:cxn ang="0">
                <a:pos x="T10" y="T11"/>
              </a:cxn>
            </a:cxnLst>
            <a:rect l="0" t="0" r="r" b="b"/>
            <a:pathLst>
              <a:path w="33" h="30">
                <a:moveTo>
                  <a:pt x="25" y="0"/>
                </a:moveTo>
                <a:lnTo>
                  <a:pt x="33" y="11"/>
                </a:lnTo>
                <a:lnTo>
                  <a:pt x="23" y="24"/>
                </a:lnTo>
                <a:lnTo>
                  <a:pt x="0" y="30"/>
                </a:lnTo>
                <a:lnTo>
                  <a:pt x="25" y="15"/>
                </a:lnTo>
                <a:lnTo>
                  <a:pt x="25" y="0"/>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65" name="Freeform 67"/>
          <p:cNvSpPr>
            <a:spLocks/>
          </p:cNvSpPr>
          <p:nvPr/>
        </p:nvSpPr>
        <p:spPr bwMode="auto">
          <a:xfrm flipH="1">
            <a:off x="814388" y="2816176"/>
            <a:ext cx="9525" cy="7937"/>
          </a:xfrm>
          <a:custGeom>
            <a:avLst/>
            <a:gdLst>
              <a:gd name="T0" fmla="*/ 33 w 33"/>
              <a:gd name="T1" fmla="*/ 16 h 28"/>
              <a:gd name="T2" fmla="*/ 25 w 33"/>
              <a:gd name="T3" fmla="*/ 0 h 28"/>
              <a:gd name="T4" fmla="*/ 24 w 33"/>
              <a:gd name="T5" fmla="*/ 13 h 28"/>
              <a:gd name="T6" fmla="*/ 0 w 33"/>
              <a:gd name="T7" fmla="*/ 26 h 28"/>
              <a:gd name="T8" fmla="*/ 3 w 33"/>
              <a:gd name="T9" fmla="*/ 28 h 28"/>
              <a:gd name="T10" fmla="*/ 33 w 33"/>
              <a:gd name="T11" fmla="*/ 16 h 28"/>
            </a:gdLst>
            <a:ahLst/>
            <a:cxnLst>
              <a:cxn ang="0">
                <a:pos x="T0" y="T1"/>
              </a:cxn>
              <a:cxn ang="0">
                <a:pos x="T2" y="T3"/>
              </a:cxn>
              <a:cxn ang="0">
                <a:pos x="T4" y="T5"/>
              </a:cxn>
              <a:cxn ang="0">
                <a:pos x="T6" y="T7"/>
              </a:cxn>
              <a:cxn ang="0">
                <a:pos x="T8" y="T9"/>
              </a:cxn>
              <a:cxn ang="0">
                <a:pos x="T10" y="T11"/>
              </a:cxn>
            </a:cxnLst>
            <a:rect l="0" t="0" r="r" b="b"/>
            <a:pathLst>
              <a:path w="33" h="28">
                <a:moveTo>
                  <a:pt x="33" y="16"/>
                </a:moveTo>
                <a:lnTo>
                  <a:pt x="25" y="0"/>
                </a:lnTo>
                <a:lnTo>
                  <a:pt x="24" y="13"/>
                </a:lnTo>
                <a:lnTo>
                  <a:pt x="0" y="26"/>
                </a:lnTo>
                <a:lnTo>
                  <a:pt x="3" y="28"/>
                </a:lnTo>
                <a:lnTo>
                  <a:pt x="33" y="16"/>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66" name="Freeform 68"/>
          <p:cNvSpPr>
            <a:spLocks/>
          </p:cNvSpPr>
          <p:nvPr/>
        </p:nvSpPr>
        <p:spPr bwMode="auto">
          <a:xfrm flipH="1">
            <a:off x="717550" y="2825701"/>
            <a:ext cx="7938" cy="12700"/>
          </a:xfrm>
          <a:custGeom>
            <a:avLst/>
            <a:gdLst>
              <a:gd name="T0" fmla="*/ 0 w 37"/>
              <a:gd name="T1" fmla="*/ 0 h 42"/>
              <a:gd name="T2" fmla="*/ 8 w 37"/>
              <a:gd name="T3" fmla="*/ 21 h 42"/>
              <a:gd name="T4" fmla="*/ 23 w 37"/>
              <a:gd name="T5" fmla="*/ 39 h 42"/>
              <a:gd name="T6" fmla="*/ 37 w 37"/>
              <a:gd name="T7" fmla="*/ 42 h 42"/>
              <a:gd name="T8" fmla="*/ 0 w 37"/>
              <a:gd name="T9" fmla="*/ 0 h 42"/>
            </a:gdLst>
            <a:ahLst/>
            <a:cxnLst>
              <a:cxn ang="0">
                <a:pos x="T0" y="T1"/>
              </a:cxn>
              <a:cxn ang="0">
                <a:pos x="T2" y="T3"/>
              </a:cxn>
              <a:cxn ang="0">
                <a:pos x="T4" y="T5"/>
              </a:cxn>
              <a:cxn ang="0">
                <a:pos x="T6" y="T7"/>
              </a:cxn>
              <a:cxn ang="0">
                <a:pos x="T8" y="T9"/>
              </a:cxn>
            </a:cxnLst>
            <a:rect l="0" t="0" r="r" b="b"/>
            <a:pathLst>
              <a:path w="37" h="42">
                <a:moveTo>
                  <a:pt x="0" y="0"/>
                </a:moveTo>
                <a:lnTo>
                  <a:pt x="8" y="21"/>
                </a:lnTo>
                <a:lnTo>
                  <a:pt x="23" y="39"/>
                </a:lnTo>
                <a:lnTo>
                  <a:pt x="37" y="42"/>
                </a:lnTo>
                <a:lnTo>
                  <a:pt x="0" y="0"/>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67" name="Freeform 69"/>
          <p:cNvSpPr>
            <a:spLocks/>
          </p:cNvSpPr>
          <p:nvPr/>
        </p:nvSpPr>
        <p:spPr bwMode="auto">
          <a:xfrm flipH="1">
            <a:off x="684213" y="2879676"/>
            <a:ext cx="12700" cy="7937"/>
          </a:xfrm>
          <a:custGeom>
            <a:avLst/>
            <a:gdLst>
              <a:gd name="T0" fmla="*/ 50 w 50"/>
              <a:gd name="T1" fmla="*/ 0 h 39"/>
              <a:gd name="T2" fmla="*/ 17 w 50"/>
              <a:gd name="T3" fmla="*/ 14 h 39"/>
              <a:gd name="T4" fmla="*/ 0 w 50"/>
              <a:gd name="T5" fmla="*/ 39 h 39"/>
              <a:gd name="T6" fmla="*/ 50 w 50"/>
              <a:gd name="T7" fmla="*/ 0 h 39"/>
            </a:gdLst>
            <a:ahLst/>
            <a:cxnLst>
              <a:cxn ang="0">
                <a:pos x="T0" y="T1"/>
              </a:cxn>
              <a:cxn ang="0">
                <a:pos x="T2" y="T3"/>
              </a:cxn>
              <a:cxn ang="0">
                <a:pos x="T4" y="T5"/>
              </a:cxn>
              <a:cxn ang="0">
                <a:pos x="T6" y="T7"/>
              </a:cxn>
            </a:cxnLst>
            <a:rect l="0" t="0" r="r" b="b"/>
            <a:pathLst>
              <a:path w="50" h="39">
                <a:moveTo>
                  <a:pt x="50" y="0"/>
                </a:moveTo>
                <a:lnTo>
                  <a:pt x="17" y="14"/>
                </a:lnTo>
                <a:lnTo>
                  <a:pt x="0" y="39"/>
                </a:lnTo>
                <a:lnTo>
                  <a:pt x="50" y="0"/>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68" name="Freeform 70"/>
          <p:cNvSpPr>
            <a:spLocks/>
          </p:cNvSpPr>
          <p:nvPr/>
        </p:nvSpPr>
        <p:spPr bwMode="auto">
          <a:xfrm flipH="1">
            <a:off x="625475" y="2857451"/>
            <a:ext cx="53975" cy="74612"/>
          </a:xfrm>
          <a:custGeom>
            <a:avLst/>
            <a:gdLst>
              <a:gd name="T0" fmla="*/ 77 w 219"/>
              <a:gd name="T1" fmla="*/ 17 h 267"/>
              <a:gd name="T2" fmla="*/ 42 w 219"/>
              <a:gd name="T3" fmla="*/ 55 h 267"/>
              <a:gd name="T4" fmla="*/ 26 w 219"/>
              <a:gd name="T5" fmla="*/ 87 h 267"/>
              <a:gd name="T6" fmla="*/ 11 w 219"/>
              <a:gd name="T7" fmla="*/ 138 h 267"/>
              <a:gd name="T8" fmla="*/ 11 w 219"/>
              <a:gd name="T9" fmla="*/ 167 h 267"/>
              <a:gd name="T10" fmla="*/ 0 w 219"/>
              <a:gd name="T11" fmla="*/ 210 h 267"/>
              <a:gd name="T12" fmla="*/ 178 w 219"/>
              <a:gd name="T13" fmla="*/ 267 h 267"/>
              <a:gd name="T14" fmla="*/ 219 w 219"/>
              <a:gd name="T15" fmla="*/ 0 h 267"/>
              <a:gd name="T16" fmla="*/ 146 w 219"/>
              <a:gd name="T17" fmla="*/ 17 h 267"/>
              <a:gd name="T18" fmla="*/ 77 w 219"/>
              <a:gd name="T19" fmla="*/ 17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9" h="267">
                <a:moveTo>
                  <a:pt x="77" y="17"/>
                </a:moveTo>
                <a:lnTo>
                  <a:pt x="42" y="55"/>
                </a:lnTo>
                <a:lnTo>
                  <a:pt x="26" y="87"/>
                </a:lnTo>
                <a:lnTo>
                  <a:pt x="11" y="138"/>
                </a:lnTo>
                <a:lnTo>
                  <a:pt x="11" y="167"/>
                </a:lnTo>
                <a:lnTo>
                  <a:pt x="0" y="210"/>
                </a:lnTo>
                <a:lnTo>
                  <a:pt x="178" y="267"/>
                </a:lnTo>
                <a:lnTo>
                  <a:pt x="219" y="0"/>
                </a:lnTo>
                <a:lnTo>
                  <a:pt x="146" y="17"/>
                </a:lnTo>
                <a:lnTo>
                  <a:pt x="77" y="17"/>
                </a:lnTo>
                <a:close/>
              </a:path>
            </a:pathLst>
          </a:custGeom>
          <a:solidFill>
            <a:srgbClr val="C0C0C0"/>
          </a:solidFill>
          <a:ln w="1588">
            <a:solidFill>
              <a:srgbClr val="000000"/>
            </a:solidFill>
            <a:prstDash val="solid"/>
            <a:round/>
            <a:headEnd/>
            <a:tailEnd/>
          </a:ln>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69" name="Freeform 71"/>
          <p:cNvSpPr>
            <a:spLocks/>
          </p:cNvSpPr>
          <p:nvPr/>
        </p:nvSpPr>
        <p:spPr bwMode="auto">
          <a:xfrm flipH="1">
            <a:off x="633413" y="2865388"/>
            <a:ext cx="39687" cy="60325"/>
          </a:xfrm>
          <a:custGeom>
            <a:avLst/>
            <a:gdLst>
              <a:gd name="T0" fmla="*/ 69 w 175"/>
              <a:gd name="T1" fmla="*/ 7 h 220"/>
              <a:gd name="T2" fmla="*/ 38 w 175"/>
              <a:gd name="T3" fmla="*/ 42 h 220"/>
              <a:gd name="T4" fmla="*/ 12 w 175"/>
              <a:gd name="T5" fmla="*/ 92 h 220"/>
              <a:gd name="T6" fmla="*/ 6 w 175"/>
              <a:gd name="T7" fmla="*/ 128 h 220"/>
              <a:gd name="T8" fmla="*/ 0 w 175"/>
              <a:gd name="T9" fmla="*/ 171 h 220"/>
              <a:gd name="T10" fmla="*/ 140 w 175"/>
              <a:gd name="T11" fmla="*/ 220 h 220"/>
              <a:gd name="T12" fmla="*/ 175 w 175"/>
              <a:gd name="T13" fmla="*/ 0 h 220"/>
              <a:gd name="T14" fmla="*/ 122 w 175"/>
              <a:gd name="T15" fmla="*/ 10 h 220"/>
              <a:gd name="T16" fmla="*/ 69 w 175"/>
              <a:gd name="T17" fmla="*/ 7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5" h="220">
                <a:moveTo>
                  <a:pt x="69" y="7"/>
                </a:moveTo>
                <a:lnTo>
                  <a:pt x="38" y="42"/>
                </a:lnTo>
                <a:lnTo>
                  <a:pt x="12" y="92"/>
                </a:lnTo>
                <a:lnTo>
                  <a:pt x="6" y="128"/>
                </a:lnTo>
                <a:lnTo>
                  <a:pt x="0" y="171"/>
                </a:lnTo>
                <a:lnTo>
                  <a:pt x="140" y="220"/>
                </a:lnTo>
                <a:lnTo>
                  <a:pt x="175" y="0"/>
                </a:lnTo>
                <a:lnTo>
                  <a:pt x="122" y="10"/>
                </a:lnTo>
                <a:lnTo>
                  <a:pt x="69" y="7"/>
                </a:lnTo>
                <a:close/>
              </a:path>
            </a:pathLst>
          </a:custGeom>
          <a:solidFill>
            <a:srgbClr val="E0E0E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70" name="Freeform 72"/>
          <p:cNvSpPr>
            <a:spLocks/>
          </p:cNvSpPr>
          <p:nvPr/>
        </p:nvSpPr>
        <p:spPr bwMode="auto">
          <a:xfrm flipH="1">
            <a:off x="458788" y="2452638"/>
            <a:ext cx="174625" cy="223838"/>
          </a:xfrm>
          <a:custGeom>
            <a:avLst/>
            <a:gdLst>
              <a:gd name="T0" fmla="*/ 243 w 741"/>
              <a:gd name="T1" fmla="*/ 26 h 807"/>
              <a:gd name="T2" fmla="*/ 179 w 741"/>
              <a:gd name="T3" fmla="*/ 74 h 807"/>
              <a:gd name="T4" fmla="*/ 144 w 741"/>
              <a:gd name="T5" fmla="*/ 131 h 807"/>
              <a:gd name="T6" fmla="*/ 112 w 741"/>
              <a:gd name="T7" fmla="*/ 192 h 807"/>
              <a:gd name="T8" fmla="*/ 92 w 741"/>
              <a:gd name="T9" fmla="*/ 224 h 807"/>
              <a:gd name="T10" fmla="*/ 92 w 741"/>
              <a:gd name="T11" fmla="*/ 259 h 807"/>
              <a:gd name="T12" fmla="*/ 109 w 741"/>
              <a:gd name="T13" fmla="*/ 300 h 807"/>
              <a:gd name="T14" fmla="*/ 77 w 741"/>
              <a:gd name="T15" fmla="*/ 332 h 807"/>
              <a:gd name="T16" fmla="*/ 26 w 741"/>
              <a:gd name="T17" fmla="*/ 420 h 807"/>
              <a:gd name="T18" fmla="*/ 0 w 741"/>
              <a:gd name="T19" fmla="*/ 467 h 807"/>
              <a:gd name="T20" fmla="*/ 0 w 741"/>
              <a:gd name="T21" fmla="*/ 482 h 807"/>
              <a:gd name="T22" fmla="*/ 6 w 741"/>
              <a:gd name="T23" fmla="*/ 498 h 807"/>
              <a:gd name="T24" fmla="*/ 28 w 741"/>
              <a:gd name="T25" fmla="*/ 503 h 807"/>
              <a:gd name="T26" fmla="*/ 60 w 741"/>
              <a:gd name="T27" fmla="*/ 504 h 807"/>
              <a:gd name="T28" fmla="*/ 79 w 741"/>
              <a:gd name="T29" fmla="*/ 511 h 807"/>
              <a:gd name="T30" fmla="*/ 77 w 741"/>
              <a:gd name="T31" fmla="*/ 546 h 807"/>
              <a:gd name="T32" fmla="*/ 67 w 741"/>
              <a:gd name="T33" fmla="*/ 587 h 807"/>
              <a:gd name="T34" fmla="*/ 86 w 741"/>
              <a:gd name="T35" fmla="*/ 609 h 807"/>
              <a:gd name="T36" fmla="*/ 80 w 741"/>
              <a:gd name="T37" fmla="*/ 639 h 807"/>
              <a:gd name="T38" fmla="*/ 95 w 741"/>
              <a:gd name="T39" fmla="*/ 659 h 807"/>
              <a:gd name="T40" fmla="*/ 110 w 741"/>
              <a:gd name="T41" fmla="*/ 713 h 807"/>
              <a:gd name="T42" fmla="*/ 133 w 741"/>
              <a:gd name="T43" fmla="*/ 728 h 807"/>
              <a:gd name="T44" fmla="*/ 167 w 741"/>
              <a:gd name="T45" fmla="*/ 728 h 807"/>
              <a:gd name="T46" fmla="*/ 217 w 741"/>
              <a:gd name="T47" fmla="*/ 721 h 807"/>
              <a:gd name="T48" fmla="*/ 269 w 741"/>
              <a:gd name="T49" fmla="*/ 713 h 807"/>
              <a:gd name="T50" fmla="*/ 263 w 741"/>
              <a:gd name="T51" fmla="*/ 807 h 807"/>
              <a:gd name="T52" fmla="*/ 658 w 741"/>
              <a:gd name="T53" fmla="*/ 681 h 807"/>
              <a:gd name="T54" fmla="*/ 626 w 741"/>
              <a:gd name="T55" fmla="*/ 606 h 807"/>
              <a:gd name="T56" fmla="*/ 634 w 741"/>
              <a:gd name="T57" fmla="*/ 549 h 807"/>
              <a:gd name="T58" fmla="*/ 741 w 741"/>
              <a:gd name="T59" fmla="*/ 441 h 807"/>
              <a:gd name="T60" fmla="*/ 741 w 741"/>
              <a:gd name="T61" fmla="*/ 155 h 807"/>
              <a:gd name="T62" fmla="*/ 668 w 741"/>
              <a:gd name="T63" fmla="*/ 77 h 807"/>
              <a:gd name="T64" fmla="*/ 577 w 741"/>
              <a:gd name="T65" fmla="*/ 35 h 807"/>
              <a:gd name="T66" fmla="*/ 481 w 741"/>
              <a:gd name="T67" fmla="*/ 0 h 807"/>
              <a:gd name="T68" fmla="*/ 355 w 741"/>
              <a:gd name="T69" fmla="*/ 18 h 807"/>
              <a:gd name="T70" fmla="*/ 243 w 741"/>
              <a:gd name="T71" fmla="*/ 26 h 8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41" h="807">
                <a:moveTo>
                  <a:pt x="243" y="26"/>
                </a:moveTo>
                <a:lnTo>
                  <a:pt x="179" y="74"/>
                </a:lnTo>
                <a:lnTo>
                  <a:pt x="144" y="131"/>
                </a:lnTo>
                <a:lnTo>
                  <a:pt x="112" y="192"/>
                </a:lnTo>
                <a:lnTo>
                  <a:pt x="92" y="224"/>
                </a:lnTo>
                <a:lnTo>
                  <a:pt x="92" y="259"/>
                </a:lnTo>
                <a:lnTo>
                  <a:pt x="109" y="300"/>
                </a:lnTo>
                <a:lnTo>
                  <a:pt x="77" y="332"/>
                </a:lnTo>
                <a:lnTo>
                  <a:pt x="26" y="420"/>
                </a:lnTo>
                <a:lnTo>
                  <a:pt x="0" y="467"/>
                </a:lnTo>
                <a:lnTo>
                  <a:pt x="0" y="482"/>
                </a:lnTo>
                <a:lnTo>
                  <a:pt x="6" y="498"/>
                </a:lnTo>
                <a:lnTo>
                  <a:pt x="28" y="503"/>
                </a:lnTo>
                <a:lnTo>
                  <a:pt x="60" y="504"/>
                </a:lnTo>
                <a:lnTo>
                  <a:pt x="79" y="511"/>
                </a:lnTo>
                <a:lnTo>
                  <a:pt x="77" y="546"/>
                </a:lnTo>
                <a:lnTo>
                  <a:pt x="67" y="587"/>
                </a:lnTo>
                <a:lnTo>
                  <a:pt x="86" y="609"/>
                </a:lnTo>
                <a:lnTo>
                  <a:pt x="80" y="639"/>
                </a:lnTo>
                <a:lnTo>
                  <a:pt x="95" y="659"/>
                </a:lnTo>
                <a:lnTo>
                  <a:pt x="110" y="713"/>
                </a:lnTo>
                <a:lnTo>
                  <a:pt x="133" y="728"/>
                </a:lnTo>
                <a:lnTo>
                  <a:pt x="167" y="728"/>
                </a:lnTo>
                <a:lnTo>
                  <a:pt x="217" y="721"/>
                </a:lnTo>
                <a:lnTo>
                  <a:pt x="269" y="713"/>
                </a:lnTo>
                <a:lnTo>
                  <a:pt x="263" y="807"/>
                </a:lnTo>
                <a:lnTo>
                  <a:pt x="658" y="681"/>
                </a:lnTo>
                <a:lnTo>
                  <a:pt x="626" y="606"/>
                </a:lnTo>
                <a:lnTo>
                  <a:pt x="634" y="549"/>
                </a:lnTo>
                <a:lnTo>
                  <a:pt x="741" y="441"/>
                </a:lnTo>
                <a:lnTo>
                  <a:pt x="741" y="155"/>
                </a:lnTo>
                <a:lnTo>
                  <a:pt x="668" y="77"/>
                </a:lnTo>
                <a:lnTo>
                  <a:pt x="577" y="35"/>
                </a:lnTo>
                <a:lnTo>
                  <a:pt x="481" y="0"/>
                </a:lnTo>
                <a:lnTo>
                  <a:pt x="355" y="18"/>
                </a:lnTo>
                <a:lnTo>
                  <a:pt x="243" y="26"/>
                </a:lnTo>
                <a:close/>
              </a:path>
            </a:pathLst>
          </a:custGeom>
          <a:solidFill>
            <a:srgbClr val="FFC080"/>
          </a:solidFill>
          <a:ln w="1588">
            <a:solidFill>
              <a:srgbClr val="402000"/>
            </a:solidFill>
            <a:prstDash val="solid"/>
            <a:round/>
            <a:headEnd/>
            <a:tailEnd/>
          </a:ln>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71" name="Freeform 73"/>
          <p:cNvSpPr>
            <a:spLocks/>
          </p:cNvSpPr>
          <p:nvPr/>
        </p:nvSpPr>
        <p:spPr bwMode="auto">
          <a:xfrm flipH="1">
            <a:off x="614363" y="2587576"/>
            <a:ext cx="9525" cy="3175"/>
          </a:xfrm>
          <a:custGeom>
            <a:avLst/>
            <a:gdLst>
              <a:gd name="T0" fmla="*/ 0 w 42"/>
              <a:gd name="T1" fmla="*/ 3 h 9"/>
              <a:gd name="T2" fmla="*/ 9 w 42"/>
              <a:gd name="T3" fmla="*/ 8 h 9"/>
              <a:gd name="T4" fmla="*/ 30 w 42"/>
              <a:gd name="T5" fmla="*/ 6 h 9"/>
              <a:gd name="T6" fmla="*/ 39 w 42"/>
              <a:gd name="T7" fmla="*/ 9 h 9"/>
              <a:gd name="T8" fmla="*/ 42 w 42"/>
              <a:gd name="T9" fmla="*/ 2 h 9"/>
              <a:gd name="T10" fmla="*/ 29 w 42"/>
              <a:gd name="T11" fmla="*/ 0 h 9"/>
              <a:gd name="T12" fmla="*/ 0 w 42"/>
              <a:gd name="T13" fmla="*/ 3 h 9"/>
            </a:gdLst>
            <a:ahLst/>
            <a:cxnLst>
              <a:cxn ang="0">
                <a:pos x="T0" y="T1"/>
              </a:cxn>
              <a:cxn ang="0">
                <a:pos x="T2" y="T3"/>
              </a:cxn>
              <a:cxn ang="0">
                <a:pos x="T4" y="T5"/>
              </a:cxn>
              <a:cxn ang="0">
                <a:pos x="T6" y="T7"/>
              </a:cxn>
              <a:cxn ang="0">
                <a:pos x="T8" y="T9"/>
              </a:cxn>
              <a:cxn ang="0">
                <a:pos x="T10" y="T11"/>
              </a:cxn>
              <a:cxn ang="0">
                <a:pos x="T12" y="T13"/>
              </a:cxn>
            </a:cxnLst>
            <a:rect l="0" t="0" r="r" b="b"/>
            <a:pathLst>
              <a:path w="42" h="9">
                <a:moveTo>
                  <a:pt x="0" y="3"/>
                </a:moveTo>
                <a:lnTo>
                  <a:pt x="9" y="8"/>
                </a:lnTo>
                <a:lnTo>
                  <a:pt x="30" y="6"/>
                </a:lnTo>
                <a:lnTo>
                  <a:pt x="39" y="9"/>
                </a:lnTo>
                <a:lnTo>
                  <a:pt x="42" y="2"/>
                </a:lnTo>
                <a:lnTo>
                  <a:pt x="29" y="0"/>
                </a:lnTo>
                <a:lnTo>
                  <a:pt x="0" y="3"/>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72" name="Freeform 74"/>
          <p:cNvSpPr>
            <a:spLocks/>
          </p:cNvSpPr>
          <p:nvPr/>
        </p:nvSpPr>
        <p:spPr bwMode="auto">
          <a:xfrm flipH="1">
            <a:off x="611188" y="2579638"/>
            <a:ext cx="3175" cy="7938"/>
          </a:xfrm>
          <a:custGeom>
            <a:avLst/>
            <a:gdLst>
              <a:gd name="T0" fmla="*/ 0 w 17"/>
              <a:gd name="T1" fmla="*/ 0 h 31"/>
              <a:gd name="T2" fmla="*/ 11 w 17"/>
              <a:gd name="T3" fmla="*/ 7 h 31"/>
              <a:gd name="T4" fmla="*/ 11 w 17"/>
              <a:gd name="T5" fmla="*/ 16 h 31"/>
              <a:gd name="T6" fmla="*/ 13 w 17"/>
              <a:gd name="T7" fmla="*/ 31 h 31"/>
              <a:gd name="T8" fmla="*/ 17 w 17"/>
              <a:gd name="T9" fmla="*/ 12 h 31"/>
              <a:gd name="T10" fmla="*/ 17 w 17"/>
              <a:gd name="T11" fmla="*/ 1 h 31"/>
              <a:gd name="T12" fmla="*/ 0 w 17"/>
              <a:gd name="T13" fmla="*/ 0 h 31"/>
            </a:gdLst>
            <a:ahLst/>
            <a:cxnLst>
              <a:cxn ang="0">
                <a:pos x="T0" y="T1"/>
              </a:cxn>
              <a:cxn ang="0">
                <a:pos x="T2" y="T3"/>
              </a:cxn>
              <a:cxn ang="0">
                <a:pos x="T4" y="T5"/>
              </a:cxn>
              <a:cxn ang="0">
                <a:pos x="T6" y="T7"/>
              </a:cxn>
              <a:cxn ang="0">
                <a:pos x="T8" y="T9"/>
              </a:cxn>
              <a:cxn ang="0">
                <a:pos x="T10" y="T11"/>
              </a:cxn>
              <a:cxn ang="0">
                <a:pos x="T12" y="T13"/>
              </a:cxn>
            </a:cxnLst>
            <a:rect l="0" t="0" r="r" b="b"/>
            <a:pathLst>
              <a:path w="17" h="31">
                <a:moveTo>
                  <a:pt x="0" y="0"/>
                </a:moveTo>
                <a:lnTo>
                  <a:pt x="11" y="7"/>
                </a:lnTo>
                <a:lnTo>
                  <a:pt x="11" y="16"/>
                </a:lnTo>
                <a:lnTo>
                  <a:pt x="13" y="31"/>
                </a:lnTo>
                <a:lnTo>
                  <a:pt x="17" y="12"/>
                </a:lnTo>
                <a:lnTo>
                  <a:pt x="17" y="1"/>
                </a:lnTo>
                <a:lnTo>
                  <a:pt x="0" y="0"/>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73" name="Freeform 75"/>
          <p:cNvSpPr>
            <a:spLocks/>
          </p:cNvSpPr>
          <p:nvPr/>
        </p:nvSpPr>
        <p:spPr bwMode="auto">
          <a:xfrm flipH="1">
            <a:off x="603250" y="2551063"/>
            <a:ext cx="3175" cy="17463"/>
          </a:xfrm>
          <a:custGeom>
            <a:avLst/>
            <a:gdLst>
              <a:gd name="T0" fmla="*/ 19 w 19"/>
              <a:gd name="T1" fmla="*/ 0 h 60"/>
              <a:gd name="T2" fmla="*/ 5 w 19"/>
              <a:gd name="T3" fmla="*/ 34 h 60"/>
              <a:gd name="T4" fmla="*/ 0 w 19"/>
              <a:gd name="T5" fmla="*/ 60 h 60"/>
              <a:gd name="T6" fmla="*/ 9 w 19"/>
              <a:gd name="T7" fmla="*/ 43 h 60"/>
              <a:gd name="T8" fmla="*/ 19 w 19"/>
              <a:gd name="T9" fmla="*/ 0 h 60"/>
            </a:gdLst>
            <a:ahLst/>
            <a:cxnLst>
              <a:cxn ang="0">
                <a:pos x="T0" y="T1"/>
              </a:cxn>
              <a:cxn ang="0">
                <a:pos x="T2" y="T3"/>
              </a:cxn>
              <a:cxn ang="0">
                <a:pos x="T4" y="T5"/>
              </a:cxn>
              <a:cxn ang="0">
                <a:pos x="T6" y="T7"/>
              </a:cxn>
              <a:cxn ang="0">
                <a:pos x="T8" y="T9"/>
              </a:cxn>
            </a:cxnLst>
            <a:rect l="0" t="0" r="r" b="b"/>
            <a:pathLst>
              <a:path w="19" h="60">
                <a:moveTo>
                  <a:pt x="19" y="0"/>
                </a:moveTo>
                <a:lnTo>
                  <a:pt x="5" y="34"/>
                </a:lnTo>
                <a:lnTo>
                  <a:pt x="0" y="60"/>
                </a:lnTo>
                <a:lnTo>
                  <a:pt x="9" y="43"/>
                </a:lnTo>
                <a:lnTo>
                  <a:pt x="19" y="0"/>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74" name="Freeform 76"/>
          <p:cNvSpPr>
            <a:spLocks/>
          </p:cNvSpPr>
          <p:nvPr/>
        </p:nvSpPr>
        <p:spPr bwMode="auto">
          <a:xfrm flipH="1">
            <a:off x="585788" y="2535188"/>
            <a:ext cx="19050" cy="12700"/>
          </a:xfrm>
          <a:custGeom>
            <a:avLst/>
            <a:gdLst>
              <a:gd name="T0" fmla="*/ 0 w 80"/>
              <a:gd name="T1" fmla="*/ 0 h 51"/>
              <a:gd name="T2" fmla="*/ 17 w 80"/>
              <a:gd name="T3" fmla="*/ 28 h 51"/>
              <a:gd name="T4" fmla="*/ 13 w 80"/>
              <a:gd name="T5" fmla="*/ 35 h 51"/>
              <a:gd name="T6" fmla="*/ 13 w 80"/>
              <a:gd name="T7" fmla="*/ 40 h 51"/>
              <a:gd name="T8" fmla="*/ 9 w 80"/>
              <a:gd name="T9" fmla="*/ 51 h 51"/>
              <a:gd name="T10" fmla="*/ 20 w 80"/>
              <a:gd name="T11" fmla="*/ 34 h 51"/>
              <a:gd name="T12" fmla="*/ 35 w 80"/>
              <a:gd name="T13" fmla="*/ 34 h 51"/>
              <a:gd name="T14" fmla="*/ 52 w 80"/>
              <a:gd name="T15" fmla="*/ 28 h 51"/>
              <a:gd name="T16" fmla="*/ 80 w 80"/>
              <a:gd name="T17" fmla="*/ 26 h 51"/>
              <a:gd name="T18" fmla="*/ 52 w 80"/>
              <a:gd name="T19" fmla="*/ 9 h 51"/>
              <a:gd name="T20" fmla="*/ 0 w 80"/>
              <a:gd name="T21"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0" h="51">
                <a:moveTo>
                  <a:pt x="0" y="0"/>
                </a:moveTo>
                <a:lnTo>
                  <a:pt x="17" y="28"/>
                </a:lnTo>
                <a:lnTo>
                  <a:pt x="13" y="35"/>
                </a:lnTo>
                <a:lnTo>
                  <a:pt x="13" y="40"/>
                </a:lnTo>
                <a:lnTo>
                  <a:pt x="9" y="51"/>
                </a:lnTo>
                <a:lnTo>
                  <a:pt x="20" y="34"/>
                </a:lnTo>
                <a:lnTo>
                  <a:pt x="35" y="34"/>
                </a:lnTo>
                <a:lnTo>
                  <a:pt x="52" y="28"/>
                </a:lnTo>
                <a:lnTo>
                  <a:pt x="80" y="26"/>
                </a:lnTo>
                <a:lnTo>
                  <a:pt x="52" y="9"/>
                </a:lnTo>
                <a:lnTo>
                  <a:pt x="0" y="0"/>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75" name="Freeform 77"/>
          <p:cNvSpPr>
            <a:spLocks/>
          </p:cNvSpPr>
          <p:nvPr/>
        </p:nvSpPr>
        <p:spPr bwMode="auto">
          <a:xfrm flipH="1">
            <a:off x="577850" y="2514551"/>
            <a:ext cx="33338" cy="12700"/>
          </a:xfrm>
          <a:custGeom>
            <a:avLst/>
            <a:gdLst>
              <a:gd name="T0" fmla="*/ 0 w 135"/>
              <a:gd name="T1" fmla="*/ 25 h 48"/>
              <a:gd name="T2" fmla="*/ 6 w 135"/>
              <a:gd name="T3" fmla="*/ 42 h 48"/>
              <a:gd name="T4" fmla="*/ 20 w 135"/>
              <a:gd name="T5" fmla="*/ 48 h 48"/>
              <a:gd name="T6" fmla="*/ 42 w 135"/>
              <a:gd name="T7" fmla="*/ 34 h 48"/>
              <a:gd name="T8" fmla="*/ 69 w 135"/>
              <a:gd name="T9" fmla="*/ 25 h 48"/>
              <a:gd name="T10" fmla="*/ 113 w 135"/>
              <a:gd name="T11" fmla="*/ 24 h 48"/>
              <a:gd name="T12" fmla="*/ 135 w 135"/>
              <a:gd name="T13" fmla="*/ 27 h 48"/>
              <a:gd name="T14" fmla="*/ 101 w 135"/>
              <a:gd name="T15" fmla="*/ 12 h 48"/>
              <a:gd name="T16" fmla="*/ 77 w 135"/>
              <a:gd name="T17" fmla="*/ 6 h 48"/>
              <a:gd name="T18" fmla="*/ 80 w 135"/>
              <a:gd name="T19" fmla="*/ 0 h 48"/>
              <a:gd name="T20" fmla="*/ 57 w 135"/>
              <a:gd name="T21" fmla="*/ 9 h 48"/>
              <a:gd name="T22" fmla="*/ 59 w 135"/>
              <a:gd name="T23" fmla="*/ 3 h 48"/>
              <a:gd name="T24" fmla="*/ 40 w 135"/>
              <a:gd name="T25" fmla="*/ 12 h 48"/>
              <a:gd name="T26" fmla="*/ 23 w 135"/>
              <a:gd name="T27" fmla="*/ 12 h 48"/>
              <a:gd name="T28" fmla="*/ 0 w 135"/>
              <a:gd name="T29" fmla="*/ 25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5" h="48">
                <a:moveTo>
                  <a:pt x="0" y="25"/>
                </a:moveTo>
                <a:lnTo>
                  <a:pt x="6" y="42"/>
                </a:lnTo>
                <a:lnTo>
                  <a:pt x="20" y="48"/>
                </a:lnTo>
                <a:lnTo>
                  <a:pt x="42" y="34"/>
                </a:lnTo>
                <a:lnTo>
                  <a:pt x="69" y="25"/>
                </a:lnTo>
                <a:lnTo>
                  <a:pt x="113" y="24"/>
                </a:lnTo>
                <a:lnTo>
                  <a:pt x="135" y="27"/>
                </a:lnTo>
                <a:lnTo>
                  <a:pt x="101" y="12"/>
                </a:lnTo>
                <a:lnTo>
                  <a:pt x="77" y="6"/>
                </a:lnTo>
                <a:lnTo>
                  <a:pt x="80" y="0"/>
                </a:lnTo>
                <a:lnTo>
                  <a:pt x="57" y="9"/>
                </a:lnTo>
                <a:lnTo>
                  <a:pt x="59" y="3"/>
                </a:lnTo>
                <a:lnTo>
                  <a:pt x="40" y="12"/>
                </a:lnTo>
                <a:lnTo>
                  <a:pt x="23" y="12"/>
                </a:lnTo>
                <a:lnTo>
                  <a:pt x="0" y="25"/>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76" name="Freeform 78"/>
          <p:cNvSpPr>
            <a:spLocks/>
          </p:cNvSpPr>
          <p:nvPr/>
        </p:nvSpPr>
        <p:spPr bwMode="auto">
          <a:xfrm flipH="1">
            <a:off x="519113" y="2532013"/>
            <a:ext cx="19050" cy="42863"/>
          </a:xfrm>
          <a:custGeom>
            <a:avLst/>
            <a:gdLst>
              <a:gd name="T0" fmla="*/ 0 w 78"/>
              <a:gd name="T1" fmla="*/ 30 h 159"/>
              <a:gd name="T2" fmla="*/ 24 w 78"/>
              <a:gd name="T3" fmla="*/ 10 h 159"/>
              <a:gd name="T4" fmla="*/ 52 w 78"/>
              <a:gd name="T5" fmla="*/ 15 h 159"/>
              <a:gd name="T6" fmla="*/ 68 w 78"/>
              <a:gd name="T7" fmla="*/ 41 h 159"/>
              <a:gd name="T8" fmla="*/ 71 w 78"/>
              <a:gd name="T9" fmla="*/ 77 h 159"/>
              <a:gd name="T10" fmla="*/ 68 w 78"/>
              <a:gd name="T11" fmla="*/ 105 h 159"/>
              <a:gd name="T12" fmla="*/ 59 w 78"/>
              <a:gd name="T13" fmla="*/ 128 h 159"/>
              <a:gd name="T14" fmla="*/ 44 w 78"/>
              <a:gd name="T15" fmla="*/ 93 h 159"/>
              <a:gd name="T16" fmla="*/ 31 w 78"/>
              <a:gd name="T17" fmla="*/ 73 h 159"/>
              <a:gd name="T18" fmla="*/ 5 w 78"/>
              <a:gd name="T19" fmla="*/ 60 h 159"/>
              <a:gd name="T20" fmla="*/ 25 w 78"/>
              <a:gd name="T21" fmla="*/ 89 h 159"/>
              <a:gd name="T22" fmla="*/ 47 w 78"/>
              <a:gd name="T23" fmla="*/ 111 h 159"/>
              <a:gd name="T24" fmla="*/ 49 w 78"/>
              <a:gd name="T25" fmla="*/ 134 h 159"/>
              <a:gd name="T26" fmla="*/ 40 w 78"/>
              <a:gd name="T27" fmla="*/ 156 h 159"/>
              <a:gd name="T28" fmla="*/ 28 w 78"/>
              <a:gd name="T29" fmla="*/ 159 h 159"/>
              <a:gd name="T30" fmla="*/ 61 w 78"/>
              <a:gd name="T31" fmla="*/ 151 h 159"/>
              <a:gd name="T32" fmla="*/ 77 w 78"/>
              <a:gd name="T33" fmla="*/ 117 h 159"/>
              <a:gd name="T34" fmla="*/ 78 w 78"/>
              <a:gd name="T35" fmla="*/ 73 h 159"/>
              <a:gd name="T36" fmla="*/ 77 w 78"/>
              <a:gd name="T37" fmla="*/ 33 h 159"/>
              <a:gd name="T38" fmla="*/ 59 w 78"/>
              <a:gd name="T39" fmla="*/ 7 h 159"/>
              <a:gd name="T40" fmla="*/ 34 w 78"/>
              <a:gd name="T41" fmla="*/ 0 h 159"/>
              <a:gd name="T42" fmla="*/ 10 w 78"/>
              <a:gd name="T43" fmla="*/ 4 h 159"/>
              <a:gd name="T44" fmla="*/ 0 w 78"/>
              <a:gd name="T45" fmla="*/ 30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8" h="159">
                <a:moveTo>
                  <a:pt x="0" y="30"/>
                </a:moveTo>
                <a:lnTo>
                  <a:pt x="24" y="10"/>
                </a:lnTo>
                <a:lnTo>
                  <a:pt x="52" y="15"/>
                </a:lnTo>
                <a:lnTo>
                  <a:pt x="68" y="41"/>
                </a:lnTo>
                <a:lnTo>
                  <a:pt x="71" y="77"/>
                </a:lnTo>
                <a:lnTo>
                  <a:pt x="68" y="105"/>
                </a:lnTo>
                <a:lnTo>
                  <a:pt x="59" y="128"/>
                </a:lnTo>
                <a:lnTo>
                  <a:pt x="44" y="93"/>
                </a:lnTo>
                <a:lnTo>
                  <a:pt x="31" y="73"/>
                </a:lnTo>
                <a:lnTo>
                  <a:pt x="5" y="60"/>
                </a:lnTo>
                <a:lnTo>
                  <a:pt x="25" y="89"/>
                </a:lnTo>
                <a:lnTo>
                  <a:pt x="47" y="111"/>
                </a:lnTo>
                <a:lnTo>
                  <a:pt x="49" y="134"/>
                </a:lnTo>
                <a:lnTo>
                  <a:pt x="40" y="156"/>
                </a:lnTo>
                <a:lnTo>
                  <a:pt x="28" y="159"/>
                </a:lnTo>
                <a:lnTo>
                  <a:pt x="61" y="151"/>
                </a:lnTo>
                <a:lnTo>
                  <a:pt x="77" y="117"/>
                </a:lnTo>
                <a:lnTo>
                  <a:pt x="78" y="73"/>
                </a:lnTo>
                <a:lnTo>
                  <a:pt x="77" y="33"/>
                </a:lnTo>
                <a:lnTo>
                  <a:pt x="59" y="7"/>
                </a:lnTo>
                <a:lnTo>
                  <a:pt x="34" y="0"/>
                </a:lnTo>
                <a:lnTo>
                  <a:pt x="10" y="4"/>
                </a:lnTo>
                <a:lnTo>
                  <a:pt x="0" y="30"/>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77" name="Freeform 79"/>
          <p:cNvSpPr>
            <a:spLocks/>
          </p:cNvSpPr>
          <p:nvPr/>
        </p:nvSpPr>
        <p:spPr bwMode="auto">
          <a:xfrm flipH="1">
            <a:off x="512763" y="2524076"/>
            <a:ext cx="30162" cy="60325"/>
          </a:xfrm>
          <a:custGeom>
            <a:avLst/>
            <a:gdLst>
              <a:gd name="T0" fmla="*/ 0 w 129"/>
              <a:gd name="T1" fmla="*/ 53 h 215"/>
              <a:gd name="T2" fmla="*/ 20 w 129"/>
              <a:gd name="T3" fmla="*/ 19 h 215"/>
              <a:gd name="T4" fmla="*/ 54 w 129"/>
              <a:gd name="T5" fmla="*/ 9 h 215"/>
              <a:gd name="T6" fmla="*/ 95 w 129"/>
              <a:gd name="T7" fmla="*/ 16 h 215"/>
              <a:gd name="T8" fmla="*/ 109 w 129"/>
              <a:gd name="T9" fmla="*/ 35 h 215"/>
              <a:gd name="T10" fmla="*/ 120 w 129"/>
              <a:gd name="T11" fmla="*/ 67 h 215"/>
              <a:gd name="T12" fmla="*/ 120 w 129"/>
              <a:gd name="T13" fmla="*/ 93 h 215"/>
              <a:gd name="T14" fmla="*/ 114 w 129"/>
              <a:gd name="T15" fmla="*/ 111 h 215"/>
              <a:gd name="T16" fmla="*/ 114 w 129"/>
              <a:gd name="T17" fmla="*/ 137 h 215"/>
              <a:gd name="T18" fmla="*/ 107 w 129"/>
              <a:gd name="T19" fmla="*/ 168 h 215"/>
              <a:gd name="T20" fmla="*/ 80 w 129"/>
              <a:gd name="T21" fmla="*/ 198 h 215"/>
              <a:gd name="T22" fmla="*/ 63 w 129"/>
              <a:gd name="T23" fmla="*/ 198 h 215"/>
              <a:gd name="T24" fmla="*/ 40 w 129"/>
              <a:gd name="T25" fmla="*/ 198 h 215"/>
              <a:gd name="T26" fmla="*/ 40 w 129"/>
              <a:gd name="T27" fmla="*/ 203 h 215"/>
              <a:gd name="T28" fmla="*/ 57 w 129"/>
              <a:gd name="T29" fmla="*/ 215 h 215"/>
              <a:gd name="T30" fmla="*/ 76 w 129"/>
              <a:gd name="T31" fmla="*/ 211 h 215"/>
              <a:gd name="T32" fmla="*/ 101 w 129"/>
              <a:gd name="T33" fmla="*/ 201 h 215"/>
              <a:gd name="T34" fmla="*/ 121 w 129"/>
              <a:gd name="T35" fmla="*/ 171 h 215"/>
              <a:gd name="T36" fmla="*/ 123 w 129"/>
              <a:gd name="T37" fmla="*/ 121 h 215"/>
              <a:gd name="T38" fmla="*/ 129 w 129"/>
              <a:gd name="T39" fmla="*/ 87 h 215"/>
              <a:gd name="T40" fmla="*/ 129 w 129"/>
              <a:gd name="T41" fmla="*/ 58 h 215"/>
              <a:gd name="T42" fmla="*/ 117 w 129"/>
              <a:gd name="T43" fmla="*/ 32 h 215"/>
              <a:gd name="T44" fmla="*/ 103 w 129"/>
              <a:gd name="T45" fmla="*/ 9 h 215"/>
              <a:gd name="T46" fmla="*/ 69 w 129"/>
              <a:gd name="T47" fmla="*/ 0 h 215"/>
              <a:gd name="T48" fmla="*/ 20 w 129"/>
              <a:gd name="T49" fmla="*/ 6 h 215"/>
              <a:gd name="T50" fmla="*/ 3 w 129"/>
              <a:gd name="T51" fmla="*/ 19 h 215"/>
              <a:gd name="T52" fmla="*/ 0 w 129"/>
              <a:gd name="T53" fmla="*/ 53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29" h="215">
                <a:moveTo>
                  <a:pt x="0" y="53"/>
                </a:moveTo>
                <a:lnTo>
                  <a:pt x="20" y="19"/>
                </a:lnTo>
                <a:lnTo>
                  <a:pt x="54" y="9"/>
                </a:lnTo>
                <a:lnTo>
                  <a:pt x="95" y="16"/>
                </a:lnTo>
                <a:lnTo>
                  <a:pt x="109" y="35"/>
                </a:lnTo>
                <a:lnTo>
                  <a:pt x="120" y="67"/>
                </a:lnTo>
                <a:lnTo>
                  <a:pt x="120" y="93"/>
                </a:lnTo>
                <a:lnTo>
                  <a:pt x="114" y="111"/>
                </a:lnTo>
                <a:lnTo>
                  <a:pt x="114" y="137"/>
                </a:lnTo>
                <a:lnTo>
                  <a:pt x="107" y="168"/>
                </a:lnTo>
                <a:lnTo>
                  <a:pt x="80" y="198"/>
                </a:lnTo>
                <a:lnTo>
                  <a:pt x="63" y="198"/>
                </a:lnTo>
                <a:lnTo>
                  <a:pt x="40" y="198"/>
                </a:lnTo>
                <a:lnTo>
                  <a:pt x="40" y="203"/>
                </a:lnTo>
                <a:lnTo>
                  <a:pt x="57" y="215"/>
                </a:lnTo>
                <a:lnTo>
                  <a:pt x="76" y="211"/>
                </a:lnTo>
                <a:lnTo>
                  <a:pt x="101" y="201"/>
                </a:lnTo>
                <a:lnTo>
                  <a:pt x="121" y="171"/>
                </a:lnTo>
                <a:lnTo>
                  <a:pt x="123" y="121"/>
                </a:lnTo>
                <a:lnTo>
                  <a:pt x="129" y="87"/>
                </a:lnTo>
                <a:lnTo>
                  <a:pt x="129" y="58"/>
                </a:lnTo>
                <a:lnTo>
                  <a:pt x="117" y="32"/>
                </a:lnTo>
                <a:lnTo>
                  <a:pt x="103" y="9"/>
                </a:lnTo>
                <a:lnTo>
                  <a:pt x="69" y="0"/>
                </a:lnTo>
                <a:lnTo>
                  <a:pt x="20" y="6"/>
                </a:lnTo>
                <a:lnTo>
                  <a:pt x="3" y="19"/>
                </a:lnTo>
                <a:lnTo>
                  <a:pt x="0" y="53"/>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78" name="Freeform 80"/>
          <p:cNvSpPr>
            <a:spLocks/>
          </p:cNvSpPr>
          <p:nvPr/>
        </p:nvSpPr>
        <p:spPr bwMode="auto">
          <a:xfrm flipH="1">
            <a:off x="531813" y="2590751"/>
            <a:ext cx="26987" cy="46037"/>
          </a:xfrm>
          <a:custGeom>
            <a:avLst/>
            <a:gdLst>
              <a:gd name="T0" fmla="*/ 118 w 118"/>
              <a:gd name="T1" fmla="*/ 0 h 179"/>
              <a:gd name="T2" fmla="*/ 102 w 118"/>
              <a:gd name="T3" fmla="*/ 39 h 179"/>
              <a:gd name="T4" fmla="*/ 77 w 118"/>
              <a:gd name="T5" fmla="*/ 80 h 179"/>
              <a:gd name="T6" fmla="*/ 52 w 118"/>
              <a:gd name="T7" fmla="*/ 116 h 179"/>
              <a:gd name="T8" fmla="*/ 17 w 118"/>
              <a:gd name="T9" fmla="*/ 164 h 179"/>
              <a:gd name="T10" fmla="*/ 0 w 118"/>
              <a:gd name="T11" fmla="*/ 179 h 179"/>
              <a:gd name="T12" fmla="*/ 39 w 118"/>
              <a:gd name="T13" fmla="*/ 159 h 179"/>
              <a:gd name="T14" fmla="*/ 70 w 118"/>
              <a:gd name="T15" fmla="*/ 115 h 179"/>
              <a:gd name="T16" fmla="*/ 99 w 118"/>
              <a:gd name="T17" fmla="*/ 67 h 179"/>
              <a:gd name="T18" fmla="*/ 118 w 118"/>
              <a:gd name="T1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8" h="179">
                <a:moveTo>
                  <a:pt x="118" y="0"/>
                </a:moveTo>
                <a:lnTo>
                  <a:pt x="102" y="39"/>
                </a:lnTo>
                <a:lnTo>
                  <a:pt x="77" y="80"/>
                </a:lnTo>
                <a:lnTo>
                  <a:pt x="52" y="116"/>
                </a:lnTo>
                <a:lnTo>
                  <a:pt x="17" y="164"/>
                </a:lnTo>
                <a:lnTo>
                  <a:pt x="0" y="179"/>
                </a:lnTo>
                <a:lnTo>
                  <a:pt x="39" y="159"/>
                </a:lnTo>
                <a:lnTo>
                  <a:pt x="70" y="115"/>
                </a:lnTo>
                <a:lnTo>
                  <a:pt x="99" y="67"/>
                </a:lnTo>
                <a:lnTo>
                  <a:pt x="118" y="0"/>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79" name="Freeform 81"/>
          <p:cNvSpPr>
            <a:spLocks/>
          </p:cNvSpPr>
          <p:nvPr/>
        </p:nvSpPr>
        <p:spPr bwMode="auto">
          <a:xfrm flipH="1">
            <a:off x="447675" y="2420888"/>
            <a:ext cx="157163" cy="185738"/>
          </a:xfrm>
          <a:custGeom>
            <a:avLst/>
            <a:gdLst>
              <a:gd name="T0" fmla="*/ 54 w 671"/>
              <a:gd name="T1" fmla="*/ 193 h 670"/>
              <a:gd name="T2" fmla="*/ 155 w 671"/>
              <a:gd name="T3" fmla="*/ 177 h 670"/>
              <a:gd name="T4" fmla="*/ 223 w 671"/>
              <a:gd name="T5" fmla="*/ 187 h 670"/>
              <a:gd name="T6" fmla="*/ 264 w 671"/>
              <a:gd name="T7" fmla="*/ 234 h 670"/>
              <a:gd name="T8" fmla="*/ 238 w 671"/>
              <a:gd name="T9" fmla="*/ 290 h 670"/>
              <a:gd name="T10" fmla="*/ 206 w 671"/>
              <a:gd name="T11" fmla="*/ 311 h 670"/>
              <a:gd name="T12" fmla="*/ 197 w 671"/>
              <a:gd name="T13" fmla="*/ 366 h 670"/>
              <a:gd name="T14" fmla="*/ 217 w 671"/>
              <a:gd name="T15" fmla="*/ 401 h 670"/>
              <a:gd name="T16" fmla="*/ 200 w 671"/>
              <a:gd name="T17" fmla="*/ 453 h 670"/>
              <a:gd name="T18" fmla="*/ 242 w 671"/>
              <a:gd name="T19" fmla="*/ 453 h 670"/>
              <a:gd name="T20" fmla="*/ 254 w 671"/>
              <a:gd name="T21" fmla="*/ 394 h 670"/>
              <a:gd name="T22" fmla="*/ 280 w 671"/>
              <a:gd name="T23" fmla="*/ 366 h 670"/>
              <a:gd name="T24" fmla="*/ 329 w 671"/>
              <a:gd name="T25" fmla="*/ 366 h 670"/>
              <a:gd name="T26" fmla="*/ 378 w 671"/>
              <a:gd name="T27" fmla="*/ 378 h 670"/>
              <a:gd name="T28" fmla="*/ 393 w 671"/>
              <a:gd name="T29" fmla="*/ 419 h 670"/>
              <a:gd name="T30" fmla="*/ 399 w 671"/>
              <a:gd name="T31" fmla="*/ 475 h 670"/>
              <a:gd name="T32" fmla="*/ 393 w 671"/>
              <a:gd name="T33" fmla="*/ 516 h 670"/>
              <a:gd name="T34" fmla="*/ 393 w 671"/>
              <a:gd name="T35" fmla="*/ 547 h 670"/>
              <a:gd name="T36" fmla="*/ 396 w 671"/>
              <a:gd name="T37" fmla="*/ 581 h 670"/>
              <a:gd name="T38" fmla="*/ 428 w 671"/>
              <a:gd name="T39" fmla="*/ 613 h 670"/>
              <a:gd name="T40" fmla="*/ 451 w 671"/>
              <a:gd name="T41" fmla="*/ 632 h 670"/>
              <a:gd name="T42" fmla="*/ 510 w 671"/>
              <a:gd name="T43" fmla="*/ 670 h 670"/>
              <a:gd name="T44" fmla="*/ 620 w 671"/>
              <a:gd name="T45" fmla="*/ 558 h 670"/>
              <a:gd name="T46" fmla="*/ 652 w 671"/>
              <a:gd name="T47" fmla="*/ 466 h 670"/>
              <a:gd name="T48" fmla="*/ 665 w 671"/>
              <a:gd name="T49" fmla="*/ 318 h 670"/>
              <a:gd name="T50" fmla="*/ 671 w 671"/>
              <a:gd name="T51" fmla="*/ 215 h 670"/>
              <a:gd name="T52" fmla="*/ 658 w 671"/>
              <a:gd name="T53" fmla="*/ 114 h 670"/>
              <a:gd name="T54" fmla="*/ 629 w 671"/>
              <a:gd name="T55" fmla="*/ 59 h 670"/>
              <a:gd name="T56" fmla="*/ 562 w 671"/>
              <a:gd name="T57" fmla="*/ 21 h 670"/>
              <a:gd name="T58" fmla="*/ 502 w 671"/>
              <a:gd name="T59" fmla="*/ 8 h 670"/>
              <a:gd name="T60" fmla="*/ 384 w 671"/>
              <a:gd name="T61" fmla="*/ 0 h 670"/>
              <a:gd name="T62" fmla="*/ 270 w 671"/>
              <a:gd name="T63" fmla="*/ 5 h 670"/>
              <a:gd name="T64" fmla="*/ 129 w 671"/>
              <a:gd name="T65" fmla="*/ 30 h 670"/>
              <a:gd name="T66" fmla="*/ 64 w 671"/>
              <a:gd name="T67" fmla="*/ 62 h 670"/>
              <a:gd name="T68" fmla="*/ 32 w 671"/>
              <a:gd name="T69" fmla="*/ 94 h 670"/>
              <a:gd name="T70" fmla="*/ 0 w 671"/>
              <a:gd name="T71" fmla="*/ 140 h 670"/>
              <a:gd name="T72" fmla="*/ 6 w 671"/>
              <a:gd name="T73" fmla="*/ 166 h 670"/>
              <a:gd name="T74" fmla="*/ 54 w 671"/>
              <a:gd name="T75" fmla="*/ 193 h 6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71" h="670">
                <a:moveTo>
                  <a:pt x="54" y="193"/>
                </a:moveTo>
                <a:lnTo>
                  <a:pt x="155" y="177"/>
                </a:lnTo>
                <a:lnTo>
                  <a:pt x="223" y="187"/>
                </a:lnTo>
                <a:lnTo>
                  <a:pt x="264" y="234"/>
                </a:lnTo>
                <a:lnTo>
                  <a:pt x="238" y="290"/>
                </a:lnTo>
                <a:lnTo>
                  <a:pt x="206" y="311"/>
                </a:lnTo>
                <a:lnTo>
                  <a:pt x="197" y="366"/>
                </a:lnTo>
                <a:lnTo>
                  <a:pt x="217" y="401"/>
                </a:lnTo>
                <a:lnTo>
                  <a:pt x="200" y="453"/>
                </a:lnTo>
                <a:lnTo>
                  <a:pt x="242" y="453"/>
                </a:lnTo>
                <a:lnTo>
                  <a:pt x="254" y="394"/>
                </a:lnTo>
                <a:lnTo>
                  <a:pt x="280" y="366"/>
                </a:lnTo>
                <a:lnTo>
                  <a:pt x="329" y="366"/>
                </a:lnTo>
                <a:lnTo>
                  <a:pt x="378" y="378"/>
                </a:lnTo>
                <a:lnTo>
                  <a:pt x="393" y="419"/>
                </a:lnTo>
                <a:lnTo>
                  <a:pt x="399" y="475"/>
                </a:lnTo>
                <a:lnTo>
                  <a:pt x="393" y="516"/>
                </a:lnTo>
                <a:lnTo>
                  <a:pt x="393" y="547"/>
                </a:lnTo>
                <a:lnTo>
                  <a:pt x="396" y="581"/>
                </a:lnTo>
                <a:lnTo>
                  <a:pt x="428" y="613"/>
                </a:lnTo>
                <a:lnTo>
                  <a:pt x="451" y="632"/>
                </a:lnTo>
                <a:lnTo>
                  <a:pt x="510" y="670"/>
                </a:lnTo>
                <a:lnTo>
                  <a:pt x="620" y="558"/>
                </a:lnTo>
                <a:lnTo>
                  <a:pt x="652" y="466"/>
                </a:lnTo>
                <a:lnTo>
                  <a:pt x="665" y="318"/>
                </a:lnTo>
                <a:lnTo>
                  <a:pt x="671" y="215"/>
                </a:lnTo>
                <a:lnTo>
                  <a:pt x="658" y="114"/>
                </a:lnTo>
                <a:lnTo>
                  <a:pt x="629" y="59"/>
                </a:lnTo>
                <a:lnTo>
                  <a:pt x="562" y="21"/>
                </a:lnTo>
                <a:lnTo>
                  <a:pt x="502" y="8"/>
                </a:lnTo>
                <a:lnTo>
                  <a:pt x="384" y="0"/>
                </a:lnTo>
                <a:lnTo>
                  <a:pt x="270" y="5"/>
                </a:lnTo>
                <a:lnTo>
                  <a:pt x="129" y="30"/>
                </a:lnTo>
                <a:lnTo>
                  <a:pt x="64" y="62"/>
                </a:lnTo>
                <a:lnTo>
                  <a:pt x="32" y="94"/>
                </a:lnTo>
                <a:lnTo>
                  <a:pt x="0" y="140"/>
                </a:lnTo>
                <a:lnTo>
                  <a:pt x="6" y="166"/>
                </a:lnTo>
                <a:lnTo>
                  <a:pt x="54" y="193"/>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80" name="Freeform 82"/>
          <p:cNvSpPr>
            <a:spLocks/>
          </p:cNvSpPr>
          <p:nvPr/>
        </p:nvSpPr>
        <p:spPr bwMode="auto">
          <a:xfrm flipH="1">
            <a:off x="450850" y="2424063"/>
            <a:ext cx="149225" cy="176213"/>
          </a:xfrm>
          <a:custGeom>
            <a:avLst/>
            <a:gdLst>
              <a:gd name="T0" fmla="*/ 25 w 636"/>
              <a:gd name="T1" fmla="*/ 98 h 643"/>
              <a:gd name="T2" fmla="*/ 13 w 636"/>
              <a:gd name="T3" fmla="*/ 152 h 643"/>
              <a:gd name="T4" fmla="*/ 160 w 636"/>
              <a:gd name="T5" fmla="*/ 158 h 643"/>
              <a:gd name="T6" fmla="*/ 290 w 636"/>
              <a:gd name="T7" fmla="*/ 126 h 643"/>
              <a:gd name="T8" fmla="*/ 229 w 636"/>
              <a:gd name="T9" fmla="*/ 148 h 643"/>
              <a:gd name="T10" fmla="*/ 213 w 636"/>
              <a:gd name="T11" fmla="*/ 169 h 643"/>
              <a:gd name="T12" fmla="*/ 277 w 636"/>
              <a:gd name="T13" fmla="*/ 163 h 643"/>
              <a:gd name="T14" fmla="*/ 293 w 636"/>
              <a:gd name="T15" fmla="*/ 172 h 643"/>
              <a:gd name="T16" fmla="*/ 255 w 636"/>
              <a:gd name="T17" fmla="*/ 217 h 643"/>
              <a:gd name="T18" fmla="*/ 267 w 636"/>
              <a:gd name="T19" fmla="*/ 226 h 643"/>
              <a:gd name="T20" fmla="*/ 232 w 636"/>
              <a:gd name="T21" fmla="*/ 280 h 643"/>
              <a:gd name="T22" fmla="*/ 348 w 636"/>
              <a:gd name="T23" fmla="*/ 255 h 643"/>
              <a:gd name="T24" fmla="*/ 194 w 636"/>
              <a:gd name="T25" fmla="*/ 310 h 643"/>
              <a:gd name="T26" fmla="*/ 280 w 636"/>
              <a:gd name="T27" fmla="*/ 300 h 643"/>
              <a:gd name="T28" fmla="*/ 204 w 636"/>
              <a:gd name="T29" fmla="*/ 338 h 643"/>
              <a:gd name="T30" fmla="*/ 229 w 636"/>
              <a:gd name="T31" fmla="*/ 358 h 643"/>
              <a:gd name="T32" fmla="*/ 354 w 636"/>
              <a:gd name="T33" fmla="*/ 344 h 643"/>
              <a:gd name="T34" fmla="*/ 444 w 636"/>
              <a:gd name="T35" fmla="*/ 355 h 643"/>
              <a:gd name="T36" fmla="*/ 438 w 636"/>
              <a:gd name="T37" fmla="*/ 379 h 643"/>
              <a:gd name="T38" fmla="*/ 460 w 636"/>
              <a:gd name="T39" fmla="*/ 393 h 643"/>
              <a:gd name="T40" fmla="*/ 387 w 636"/>
              <a:gd name="T41" fmla="*/ 442 h 643"/>
              <a:gd name="T42" fmla="*/ 454 w 636"/>
              <a:gd name="T43" fmla="*/ 440 h 643"/>
              <a:gd name="T44" fmla="*/ 387 w 636"/>
              <a:gd name="T45" fmla="*/ 511 h 643"/>
              <a:gd name="T46" fmla="*/ 432 w 636"/>
              <a:gd name="T47" fmla="*/ 508 h 643"/>
              <a:gd name="T48" fmla="*/ 412 w 636"/>
              <a:gd name="T49" fmla="*/ 586 h 643"/>
              <a:gd name="T50" fmla="*/ 496 w 636"/>
              <a:gd name="T51" fmla="*/ 471 h 643"/>
              <a:gd name="T52" fmla="*/ 419 w 636"/>
              <a:gd name="T53" fmla="*/ 599 h 643"/>
              <a:gd name="T54" fmla="*/ 514 w 636"/>
              <a:gd name="T55" fmla="*/ 553 h 643"/>
              <a:gd name="T56" fmla="*/ 491 w 636"/>
              <a:gd name="T57" fmla="*/ 602 h 643"/>
              <a:gd name="T58" fmla="*/ 540 w 636"/>
              <a:gd name="T59" fmla="*/ 599 h 643"/>
              <a:gd name="T60" fmla="*/ 620 w 636"/>
              <a:gd name="T61" fmla="*/ 386 h 643"/>
              <a:gd name="T62" fmla="*/ 582 w 636"/>
              <a:gd name="T63" fmla="*/ 255 h 643"/>
              <a:gd name="T64" fmla="*/ 514 w 636"/>
              <a:gd name="T65" fmla="*/ 266 h 643"/>
              <a:gd name="T66" fmla="*/ 630 w 636"/>
              <a:gd name="T67" fmla="*/ 223 h 643"/>
              <a:gd name="T68" fmla="*/ 551 w 636"/>
              <a:gd name="T69" fmla="*/ 141 h 643"/>
              <a:gd name="T70" fmla="*/ 499 w 636"/>
              <a:gd name="T71" fmla="*/ 141 h 643"/>
              <a:gd name="T72" fmla="*/ 607 w 636"/>
              <a:gd name="T73" fmla="*/ 69 h 643"/>
              <a:gd name="T74" fmla="*/ 482 w 636"/>
              <a:gd name="T75" fmla="*/ 41 h 643"/>
              <a:gd name="T76" fmla="*/ 517 w 636"/>
              <a:gd name="T77" fmla="*/ 16 h 643"/>
              <a:gd name="T78" fmla="*/ 359 w 636"/>
              <a:gd name="T79" fmla="*/ 13 h 643"/>
              <a:gd name="T80" fmla="*/ 298 w 636"/>
              <a:gd name="T81" fmla="*/ 32 h 643"/>
              <a:gd name="T82" fmla="*/ 287 w 636"/>
              <a:gd name="T83" fmla="*/ 3 h 643"/>
              <a:gd name="T84" fmla="*/ 163 w 636"/>
              <a:gd name="T85" fmla="*/ 54 h 643"/>
              <a:gd name="T86" fmla="*/ 184 w 636"/>
              <a:gd name="T87" fmla="*/ 16 h 6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36" h="643">
                <a:moveTo>
                  <a:pt x="104" y="41"/>
                </a:moveTo>
                <a:lnTo>
                  <a:pt x="51" y="63"/>
                </a:lnTo>
                <a:lnTo>
                  <a:pt x="25" y="98"/>
                </a:lnTo>
                <a:lnTo>
                  <a:pt x="10" y="121"/>
                </a:lnTo>
                <a:lnTo>
                  <a:pt x="0" y="138"/>
                </a:lnTo>
                <a:lnTo>
                  <a:pt x="13" y="152"/>
                </a:lnTo>
                <a:lnTo>
                  <a:pt x="41" y="169"/>
                </a:lnTo>
                <a:lnTo>
                  <a:pt x="110" y="158"/>
                </a:lnTo>
                <a:lnTo>
                  <a:pt x="160" y="158"/>
                </a:lnTo>
                <a:lnTo>
                  <a:pt x="194" y="141"/>
                </a:lnTo>
                <a:lnTo>
                  <a:pt x="245" y="129"/>
                </a:lnTo>
                <a:lnTo>
                  <a:pt x="290" y="126"/>
                </a:lnTo>
                <a:lnTo>
                  <a:pt x="342" y="129"/>
                </a:lnTo>
                <a:lnTo>
                  <a:pt x="267" y="138"/>
                </a:lnTo>
                <a:lnTo>
                  <a:pt x="229" y="148"/>
                </a:lnTo>
                <a:lnTo>
                  <a:pt x="201" y="158"/>
                </a:lnTo>
                <a:lnTo>
                  <a:pt x="194" y="161"/>
                </a:lnTo>
                <a:lnTo>
                  <a:pt x="213" y="169"/>
                </a:lnTo>
                <a:lnTo>
                  <a:pt x="229" y="185"/>
                </a:lnTo>
                <a:lnTo>
                  <a:pt x="255" y="169"/>
                </a:lnTo>
                <a:lnTo>
                  <a:pt x="277" y="163"/>
                </a:lnTo>
                <a:lnTo>
                  <a:pt x="325" y="155"/>
                </a:lnTo>
                <a:lnTo>
                  <a:pt x="339" y="155"/>
                </a:lnTo>
                <a:lnTo>
                  <a:pt x="293" y="172"/>
                </a:lnTo>
                <a:lnTo>
                  <a:pt x="258" y="188"/>
                </a:lnTo>
                <a:lnTo>
                  <a:pt x="239" y="201"/>
                </a:lnTo>
                <a:lnTo>
                  <a:pt x="255" y="217"/>
                </a:lnTo>
                <a:lnTo>
                  <a:pt x="293" y="204"/>
                </a:lnTo>
                <a:lnTo>
                  <a:pt x="325" y="198"/>
                </a:lnTo>
                <a:lnTo>
                  <a:pt x="267" y="226"/>
                </a:lnTo>
                <a:lnTo>
                  <a:pt x="248" y="239"/>
                </a:lnTo>
                <a:lnTo>
                  <a:pt x="242" y="266"/>
                </a:lnTo>
                <a:lnTo>
                  <a:pt x="232" y="280"/>
                </a:lnTo>
                <a:lnTo>
                  <a:pt x="267" y="263"/>
                </a:lnTo>
                <a:lnTo>
                  <a:pt x="298" y="257"/>
                </a:lnTo>
                <a:lnTo>
                  <a:pt x="348" y="255"/>
                </a:lnTo>
                <a:lnTo>
                  <a:pt x="272" y="276"/>
                </a:lnTo>
                <a:lnTo>
                  <a:pt x="226" y="294"/>
                </a:lnTo>
                <a:lnTo>
                  <a:pt x="194" y="310"/>
                </a:lnTo>
                <a:lnTo>
                  <a:pt x="191" y="335"/>
                </a:lnTo>
                <a:lnTo>
                  <a:pt x="229" y="317"/>
                </a:lnTo>
                <a:lnTo>
                  <a:pt x="280" y="300"/>
                </a:lnTo>
                <a:lnTo>
                  <a:pt x="304" y="300"/>
                </a:lnTo>
                <a:lnTo>
                  <a:pt x="248" y="320"/>
                </a:lnTo>
                <a:lnTo>
                  <a:pt x="204" y="338"/>
                </a:lnTo>
                <a:lnTo>
                  <a:pt x="187" y="355"/>
                </a:lnTo>
                <a:lnTo>
                  <a:pt x="194" y="370"/>
                </a:lnTo>
                <a:lnTo>
                  <a:pt x="229" y="358"/>
                </a:lnTo>
                <a:lnTo>
                  <a:pt x="261" y="344"/>
                </a:lnTo>
                <a:lnTo>
                  <a:pt x="327" y="341"/>
                </a:lnTo>
                <a:lnTo>
                  <a:pt x="354" y="344"/>
                </a:lnTo>
                <a:lnTo>
                  <a:pt x="415" y="348"/>
                </a:lnTo>
                <a:lnTo>
                  <a:pt x="488" y="338"/>
                </a:lnTo>
                <a:lnTo>
                  <a:pt x="444" y="355"/>
                </a:lnTo>
                <a:lnTo>
                  <a:pt x="368" y="367"/>
                </a:lnTo>
                <a:lnTo>
                  <a:pt x="384" y="393"/>
                </a:lnTo>
                <a:lnTo>
                  <a:pt x="438" y="379"/>
                </a:lnTo>
                <a:lnTo>
                  <a:pt x="491" y="361"/>
                </a:lnTo>
                <a:lnTo>
                  <a:pt x="525" y="344"/>
                </a:lnTo>
                <a:lnTo>
                  <a:pt x="460" y="393"/>
                </a:lnTo>
                <a:lnTo>
                  <a:pt x="419" y="405"/>
                </a:lnTo>
                <a:lnTo>
                  <a:pt x="384" y="417"/>
                </a:lnTo>
                <a:lnTo>
                  <a:pt x="387" y="442"/>
                </a:lnTo>
                <a:lnTo>
                  <a:pt x="438" y="434"/>
                </a:lnTo>
                <a:lnTo>
                  <a:pt x="478" y="423"/>
                </a:lnTo>
                <a:lnTo>
                  <a:pt x="454" y="440"/>
                </a:lnTo>
                <a:lnTo>
                  <a:pt x="409" y="452"/>
                </a:lnTo>
                <a:lnTo>
                  <a:pt x="387" y="455"/>
                </a:lnTo>
                <a:lnTo>
                  <a:pt x="387" y="511"/>
                </a:lnTo>
                <a:lnTo>
                  <a:pt x="435" y="492"/>
                </a:lnTo>
                <a:lnTo>
                  <a:pt x="473" y="477"/>
                </a:lnTo>
                <a:lnTo>
                  <a:pt x="432" y="508"/>
                </a:lnTo>
                <a:lnTo>
                  <a:pt x="380" y="530"/>
                </a:lnTo>
                <a:lnTo>
                  <a:pt x="384" y="556"/>
                </a:lnTo>
                <a:lnTo>
                  <a:pt x="412" y="586"/>
                </a:lnTo>
                <a:lnTo>
                  <a:pt x="438" y="553"/>
                </a:lnTo>
                <a:lnTo>
                  <a:pt x="473" y="511"/>
                </a:lnTo>
                <a:lnTo>
                  <a:pt x="496" y="471"/>
                </a:lnTo>
                <a:lnTo>
                  <a:pt x="473" y="533"/>
                </a:lnTo>
                <a:lnTo>
                  <a:pt x="454" y="556"/>
                </a:lnTo>
                <a:lnTo>
                  <a:pt x="419" y="599"/>
                </a:lnTo>
                <a:lnTo>
                  <a:pt x="444" y="628"/>
                </a:lnTo>
                <a:lnTo>
                  <a:pt x="485" y="594"/>
                </a:lnTo>
                <a:lnTo>
                  <a:pt x="514" y="553"/>
                </a:lnTo>
                <a:lnTo>
                  <a:pt x="540" y="508"/>
                </a:lnTo>
                <a:lnTo>
                  <a:pt x="517" y="573"/>
                </a:lnTo>
                <a:lnTo>
                  <a:pt x="491" y="602"/>
                </a:lnTo>
                <a:lnTo>
                  <a:pt x="465" y="631"/>
                </a:lnTo>
                <a:lnTo>
                  <a:pt x="488" y="643"/>
                </a:lnTo>
                <a:lnTo>
                  <a:pt x="540" y="599"/>
                </a:lnTo>
                <a:lnTo>
                  <a:pt x="589" y="530"/>
                </a:lnTo>
                <a:lnTo>
                  <a:pt x="607" y="477"/>
                </a:lnTo>
                <a:lnTo>
                  <a:pt x="620" y="386"/>
                </a:lnTo>
                <a:lnTo>
                  <a:pt x="627" y="317"/>
                </a:lnTo>
                <a:lnTo>
                  <a:pt x="636" y="239"/>
                </a:lnTo>
                <a:lnTo>
                  <a:pt x="582" y="255"/>
                </a:lnTo>
                <a:lnTo>
                  <a:pt x="522" y="276"/>
                </a:lnTo>
                <a:lnTo>
                  <a:pt x="432" y="297"/>
                </a:lnTo>
                <a:lnTo>
                  <a:pt x="514" y="266"/>
                </a:lnTo>
                <a:lnTo>
                  <a:pt x="543" y="249"/>
                </a:lnTo>
                <a:lnTo>
                  <a:pt x="601" y="229"/>
                </a:lnTo>
                <a:lnTo>
                  <a:pt x="630" y="223"/>
                </a:lnTo>
                <a:lnTo>
                  <a:pt x="630" y="182"/>
                </a:lnTo>
                <a:lnTo>
                  <a:pt x="623" y="129"/>
                </a:lnTo>
                <a:lnTo>
                  <a:pt x="551" y="141"/>
                </a:lnTo>
                <a:lnTo>
                  <a:pt x="505" y="155"/>
                </a:lnTo>
                <a:lnTo>
                  <a:pt x="447" y="182"/>
                </a:lnTo>
                <a:lnTo>
                  <a:pt x="499" y="141"/>
                </a:lnTo>
                <a:lnTo>
                  <a:pt x="560" y="124"/>
                </a:lnTo>
                <a:lnTo>
                  <a:pt x="620" y="109"/>
                </a:lnTo>
                <a:lnTo>
                  <a:pt x="607" y="69"/>
                </a:lnTo>
                <a:lnTo>
                  <a:pt x="589" y="45"/>
                </a:lnTo>
                <a:lnTo>
                  <a:pt x="534" y="28"/>
                </a:lnTo>
                <a:lnTo>
                  <a:pt x="482" y="41"/>
                </a:lnTo>
                <a:lnTo>
                  <a:pt x="432" y="76"/>
                </a:lnTo>
                <a:lnTo>
                  <a:pt x="465" y="35"/>
                </a:lnTo>
                <a:lnTo>
                  <a:pt x="517" y="16"/>
                </a:lnTo>
                <a:lnTo>
                  <a:pt x="460" y="6"/>
                </a:lnTo>
                <a:lnTo>
                  <a:pt x="419" y="3"/>
                </a:lnTo>
                <a:lnTo>
                  <a:pt x="359" y="13"/>
                </a:lnTo>
                <a:lnTo>
                  <a:pt x="318" y="38"/>
                </a:lnTo>
                <a:lnTo>
                  <a:pt x="255" y="51"/>
                </a:lnTo>
                <a:lnTo>
                  <a:pt x="298" y="32"/>
                </a:lnTo>
                <a:lnTo>
                  <a:pt x="330" y="13"/>
                </a:lnTo>
                <a:lnTo>
                  <a:pt x="348" y="0"/>
                </a:lnTo>
                <a:lnTo>
                  <a:pt x="287" y="3"/>
                </a:lnTo>
                <a:lnTo>
                  <a:pt x="232" y="6"/>
                </a:lnTo>
                <a:lnTo>
                  <a:pt x="198" y="22"/>
                </a:lnTo>
                <a:lnTo>
                  <a:pt x="163" y="54"/>
                </a:lnTo>
                <a:lnTo>
                  <a:pt x="136" y="95"/>
                </a:lnTo>
                <a:lnTo>
                  <a:pt x="151" y="48"/>
                </a:lnTo>
                <a:lnTo>
                  <a:pt x="184" y="16"/>
                </a:lnTo>
                <a:lnTo>
                  <a:pt x="104" y="4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81" name="Freeform 83"/>
          <p:cNvSpPr>
            <a:spLocks/>
          </p:cNvSpPr>
          <p:nvPr/>
        </p:nvSpPr>
        <p:spPr bwMode="auto">
          <a:xfrm flipH="1">
            <a:off x="750888" y="2873326"/>
            <a:ext cx="163512" cy="119062"/>
          </a:xfrm>
          <a:custGeom>
            <a:avLst/>
            <a:gdLst>
              <a:gd name="T0" fmla="*/ 698 w 698"/>
              <a:gd name="T1" fmla="*/ 253 h 425"/>
              <a:gd name="T2" fmla="*/ 611 w 698"/>
              <a:gd name="T3" fmla="*/ 233 h 425"/>
              <a:gd name="T4" fmla="*/ 579 w 698"/>
              <a:gd name="T5" fmla="*/ 227 h 425"/>
              <a:gd name="T6" fmla="*/ 558 w 698"/>
              <a:gd name="T7" fmla="*/ 210 h 425"/>
              <a:gd name="T8" fmla="*/ 538 w 698"/>
              <a:gd name="T9" fmla="*/ 182 h 425"/>
              <a:gd name="T10" fmla="*/ 496 w 698"/>
              <a:gd name="T11" fmla="*/ 143 h 425"/>
              <a:gd name="T12" fmla="*/ 420 w 698"/>
              <a:gd name="T13" fmla="*/ 79 h 425"/>
              <a:gd name="T14" fmla="*/ 407 w 698"/>
              <a:gd name="T15" fmla="*/ 58 h 425"/>
              <a:gd name="T16" fmla="*/ 387 w 698"/>
              <a:gd name="T17" fmla="*/ 38 h 425"/>
              <a:gd name="T18" fmla="*/ 347 w 698"/>
              <a:gd name="T19" fmla="*/ 32 h 425"/>
              <a:gd name="T20" fmla="*/ 225 w 698"/>
              <a:gd name="T21" fmla="*/ 11 h 425"/>
              <a:gd name="T22" fmla="*/ 192 w 698"/>
              <a:gd name="T23" fmla="*/ 0 h 425"/>
              <a:gd name="T24" fmla="*/ 162 w 698"/>
              <a:gd name="T25" fmla="*/ 14 h 425"/>
              <a:gd name="T26" fmla="*/ 147 w 698"/>
              <a:gd name="T27" fmla="*/ 27 h 425"/>
              <a:gd name="T28" fmla="*/ 75 w 698"/>
              <a:gd name="T29" fmla="*/ 52 h 425"/>
              <a:gd name="T30" fmla="*/ 48 w 698"/>
              <a:gd name="T31" fmla="*/ 62 h 425"/>
              <a:gd name="T32" fmla="*/ 37 w 698"/>
              <a:gd name="T33" fmla="*/ 73 h 425"/>
              <a:gd name="T34" fmla="*/ 24 w 698"/>
              <a:gd name="T35" fmla="*/ 114 h 425"/>
              <a:gd name="T36" fmla="*/ 16 w 698"/>
              <a:gd name="T37" fmla="*/ 133 h 425"/>
              <a:gd name="T38" fmla="*/ 9 w 698"/>
              <a:gd name="T39" fmla="*/ 146 h 425"/>
              <a:gd name="T40" fmla="*/ 0 w 698"/>
              <a:gd name="T41" fmla="*/ 165 h 425"/>
              <a:gd name="T42" fmla="*/ 0 w 698"/>
              <a:gd name="T43" fmla="*/ 181 h 425"/>
              <a:gd name="T44" fmla="*/ 15 w 698"/>
              <a:gd name="T45" fmla="*/ 191 h 425"/>
              <a:gd name="T46" fmla="*/ 43 w 698"/>
              <a:gd name="T47" fmla="*/ 190 h 425"/>
              <a:gd name="T48" fmla="*/ 89 w 698"/>
              <a:gd name="T49" fmla="*/ 168 h 425"/>
              <a:gd name="T50" fmla="*/ 147 w 698"/>
              <a:gd name="T51" fmla="*/ 158 h 425"/>
              <a:gd name="T52" fmla="*/ 198 w 698"/>
              <a:gd name="T53" fmla="*/ 165 h 425"/>
              <a:gd name="T54" fmla="*/ 144 w 698"/>
              <a:gd name="T55" fmla="*/ 179 h 425"/>
              <a:gd name="T56" fmla="*/ 105 w 698"/>
              <a:gd name="T57" fmla="*/ 191 h 425"/>
              <a:gd name="T58" fmla="*/ 61 w 698"/>
              <a:gd name="T59" fmla="*/ 210 h 425"/>
              <a:gd name="T60" fmla="*/ 51 w 698"/>
              <a:gd name="T61" fmla="*/ 224 h 425"/>
              <a:gd name="T62" fmla="*/ 51 w 698"/>
              <a:gd name="T63" fmla="*/ 242 h 425"/>
              <a:gd name="T64" fmla="*/ 67 w 698"/>
              <a:gd name="T65" fmla="*/ 253 h 425"/>
              <a:gd name="T66" fmla="*/ 87 w 698"/>
              <a:gd name="T67" fmla="*/ 250 h 425"/>
              <a:gd name="T68" fmla="*/ 150 w 698"/>
              <a:gd name="T69" fmla="*/ 233 h 425"/>
              <a:gd name="T70" fmla="*/ 205 w 698"/>
              <a:gd name="T71" fmla="*/ 230 h 425"/>
              <a:gd name="T72" fmla="*/ 249 w 698"/>
              <a:gd name="T73" fmla="*/ 233 h 425"/>
              <a:gd name="T74" fmla="*/ 273 w 698"/>
              <a:gd name="T75" fmla="*/ 250 h 425"/>
              <a:gd name="T76" fmla="*/ 301 w 698"/>
              <a:gd name="T77" fmla="*/ 279 h 425"/>
              <a:gd name="T78" fmla="*/ 323 w 698"/>
              <a:gd name="T79" fmla="*/ 310 h 425"/>
              <a:gd name="T80" fmla="*/ 346 w 698"/>
              <a:gd name="T81" fmla="*/ 342 h 425"/>
              <a:gd name="T82" fmla="*/ 364 w 698"/>
              <a:gd name="T83" fmla="*/ 366 h 425"/>
              <a:gd name="T84" fmla="*/ 397 w 698"/>
              <a:gd name="T85" fmla="*/ 389 h 425"/>
              <a:gd name="T86" fmla="*/ 429 w 698"/>
              <a:gd name="T87" fmla="*/ 396 h 425"/>
              <a:gd name="T88" fmla="*/ 464 w 698"/>
              <a:gd name="T89" fmla="*/ 399 h 425"/>
              <a:gd name="T90" fmla="*/ 507 w 698"/>
              <a:gd name="T91" fmla="*/ 396 h 425"/>
              <a:gd name="T92" fmla="*/ 539 w 698"/>
              <a:gd name="T93" fmla="*/ 393 h 425"/>
              <a:gd name="T94" fmla="*/ 582 w 698"/>
              <a:gd name="T95" fmla="*/ 404 h 425"/>
              <a:gd name="T96" fmla="*/ 698 w 698"/>
              <a:gd name="T97" fmla="*/ 425 h 425"/>
              <a:gd name="T98" fmla="*/ 698 w 698"/>
              <a:gd name="T99" fmla="*/ 253 h 4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698" h="425">
                <a:moveTo>
                  <a:pt x="698" y="253"/>
                </a:moveTo>
                <a:lnTo>
                  <a:pt x="611" y="233"/>
                </a:lnTo>
                <a:lnTo>
                  <a:pt x="579" y="227"/>
                </a:lnTo>
                <a:lnTo>
                  <a:pt x="558" y="210"/>
                </a:lnTo>
                <a:lnTo>
                  <a:pt x="538" y="182"/>
                </a:lnTo>
                <a:lnTo>
                  <a:pt x="496" y="143"/>
                </a:lnTo>
                <a:lnTo>
                  <a:pt x="420" y="79"/>
                </a:lnTo>
                <a:lnTo>
                  <a:pt x="407" y="58"/>
                </a:lnTo>
                <a:lnTo>
                  <a:pt x="387" y="38"/>
                </a:lnTo>
                <a:lnTo>
                  <a:pt x="347" y="32"/>
                </a:lnTo>
                <a:lnTo>
                  <a:pt x="225" y="11"/>
                </a:lnTo>
                <a:lnTo>
                  <a:pt x="192" y="0"/>
                </a:lnTo>
                <a:lnTo>
                  <a:pt x="162" y="14"/>
                </a:lnTo>
                <a:lnTo>
                  <a:pt x="147" y="27"/>
                </a:lnTo>
                <a:lnTo>
                  <a:pt x="75" y="52"/>
                </a:lnTo>
                <a:lnTo>
                  <a:pt x="48" y="62"/>
                </a:lnTo>
                <a:lnTo>
                  <a:pt x="37" y="73"/>
                </a:lnTo>
                <a:lnTo>
                  <a:pt x="24" y="114"/>
                </a:lnTo>
                <a:lnTo>
                  <a:pt x="16" y="133"/>
                </a:lnTo>
                <a:lnTo>
                  <a:pt x="9" y="146"/>
                </a:lnTo>
                <a:lnTo>
                  <a:pt x="0" y="165"/>
                </a:lnTo>
                <a:lnTo>
                  <a:pt x="0" y="181"/>
                </a:lnTo>
                <a:lnTo>
                  <a:pt x="15" y="191"/>
                </a:lnTo>
                <a:lnTo>
                  <a:pt x="43" y="190"/>
                </a:lnTo>
                <a:lnTo>
                  <a:pt x="89" y="168"/>
                </a:lnTo>
                <a:lnTo>
                  <a:pt x="147" y="158"/>
                </a:lnTo>
                <a:lnTo>
                  <a:pt x="198" y="165"/>
                </a:lnTo>
                <a:lnTo>
                  <a:pt x="144" y="179"/>
                </a:lnTo>
                <a:lnTo>
                  <a:pt x="105" y="191"/>
                </a:lnTo>
                <a:lnTo>
                  <a:pt x="61" y="210"/>
                </a:lnTo>
                <a:lnTo>
                  <a:pt x="51" y="224"/>
                </a:lnTo>
                <a:lnTo>
                  <a:pt x="51" y="242"/>
                </a:lnTo>
                <a:lnTo>
                  <a:pt x="67" y="253"/>
                </a:lnTo>
                <a:lnTo>
                  <a:pt x="87" y="250"/>
                </a:lnTo>
                <a:lnTo>
                  <a:pt x="150" y="233"/>
                </a:lnTo>
                <a:lnTo>
                  <a:pt x="205" y="230"/>
                </a:lnTo>
                <a:lnTo>
                  <a:pt x="249" y="233"/>
                </a:lnTo>
                <a:lnTo>
                  <a:pt x="273" y="250"/>
                </a:lnTo>
                <a:lnTo>
                  <a:pt x="301" y="279"/>
                </a:lnTo>
                <a:lnTo>
                  <a:pt x="323" y="310"/>
                </a:lnTo>
                <a:lnTo>
                  <a:pt x="346" y="342"/>
                </a:lnTo>
                <a:lnTo>
                  <a:pt x="364" y="366"/>
                </a:lnTo>
                <a:lnTo>
                  <a:pt x="397" y="389"/>
                </a:lnTo>
                <a:lnTo>
                  <a:pt x="429" y="396"/>
                </a:lnTo>
                <a:lnTo>
                  <a:pt x="464" y="399"/>
                </a:lnTo>
                <a:lnTo>
                  <a:pt x="507" y="396"/>
                </a:lnTo>
                <a:lnTo>
                  <a:pt x="539" y="393"/>
                </a:lnTo>
                <a:lnTo>
                  <a:pt x="582" y="404"/>
                </a:lnTo>
                <a:lnTo>
                  <a:pt x="698" y="425"/>
                </a:lnTo>
                <a:lnTo>
                  <a:pt x="698" y="253"/>
                </a:lnTo>
                <a:close/>
              </a:path>
            </a:pathLst>
          </a:custGeom>
          <a:solidFill>
            <a:srgbClr val="FFC080"/>
          </a:solidFill>
          <a:ln w="1588">
            <a:solidFill>
              <a:srgbClr val="402000"/>
            </a:solidFill>
            <a:prstDash val="solid"/>
            <a:round/>
            <a:headEnd/>
            <a:tailEnd/>
          </a:ln>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82" name="Freeform 84"/>
          <p:cNvSpPr>
            <a:spLocks/>
          </p:cNvSpPr>
          <p:nvPr/>
        </p:nvSpPr>
        <p:spPr bwMode="auto">
          <a:xfrm flipH="1">
            <a:off x="855663" y="2893963"/>
            <a:ext cx="52387" cy="14288"/>
          </a:xfrm>
          <a:custGeom>
            <a:avLst/>
            <a:gdLst>
              <a:gd name="T0" fmla="*/ 0 w 223"/>
              <a:gd name="T1" fmla="*/ 52 h 52"/>
              <a:gd name="T2" fmla="*/ 38 w 223"/>
              <a:gd name="T3" fmla="*/ 36 h 52"/>
              <a:gd name="T4" fmla="*/ 69 w 223"/>
              <a:gd name="T5" fmla="*/ 30 h 52"/>
              <a:gd name="T6" fmla="*/ 107 w 223"/>
              <a:gd name="T7" fmla="*/ 18 h 52"/>
              <a:gd name="T8" fmla="*/ 139 w 223"/>
              <a:gd name="T9" fmla="*/ 11 h 52"/>
              <a:gd name="T10" fmla="*/ 189 w 223"/>
              <a:gd name="T11" fmla="*/ 15 h 52"/>
              <a:gd name="T12" fmla="*/ 223 w 223"/>
              <a:gd name="T13" fmla="*/ 18 h 52"/>
              <a:gd name="T14" fmla="*/ 171 w 223"/>
              <a:gd name="T15" fmla="*/ 8 h 52"/>
              <a:gd name="T16" fmla="*/ 127 w 223"/>
              <a:gd name="T17" fmla="*/ 0 h 52"/>
              <a:gd name="T18" fmla="*/ 69 w 223"/>
              <a:gd name="T19" fmla="*/ 24 h 52"/>
              <a:gd name="T20" fmla="*/ 38 w 223"/>
              <a:gd name="T21" fmla="*/ 28 h 52"/>
              <a:gd name="T22" fmla="*/ 3 w 223"/>
              <a:gd name="T23" fmla="*/ 45 h 52"/>
              <a:gd name="T24" fmla="*/ 0 w 223"/>
              <a:gd name="T25" fmla="*/ 5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3" h="52">
                <a:moveTo>
                  <a:pt x="0" y="52"/>
                </a:moveTo>
                <a:lnTo>
                  <a:pt x="38" y="36"/>
                </a:lnTo>
                <a:lnTo>
                  <a:pt x="69" y="30"/>
                </a:lnTo>
                <a:lnTo>
                  <a:pt x="107" y="18"/>
                </a:lnTo>
                <a:lnTo>
                  <a:pt x="139" y="11"/>
                </a:lnTo>
                <a:lnTo>
                  <a:pt x="189" y="15"/>
                </a:lnTo>
                <a:lnTo>
                  <a:pt x="223" y="18"/>
                </a:lnTo>
                <a:lnTo>
                  <a:pt x="171" y="8"/>
                </a:lnTo>
                <a:lnTo>
                  <a:pt x="127" y="0"/>
                </a:lnTo>
                <a:lnTo>
                  <a:pt x="69" y="24"/>
                </a:lnTo>
                <a:lnTo>
                  <a:pt x="38" y="28"/>
                </a:lnTo>
                <a:lnTo>
                  <a:pt x="3" y="45"/>
                </a:lnTo>
                <a:lnTo>
                  <a:pt x="0" y="52"/>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83" name="Freeform 85"/>
          <p:cNvSpPr>
            <a:spLocks/>
          </p:cNvSpPr>
          <p:nvPr/>
        </p:nvSpPr>
        <p:spPr bwMode="auto">
          <a:xfrm flipH="1">
            <a:off x="835025" y="2879676"/>
            <a:ext cx="42863" cy="7937"/>
          </a:xfrm>
          <a:custGeom>
            <a:avLst/>
            <a:gdLst>
              <a:gd name="T0" fmla="*/ 51 w 188"/>
              <a:gd name="T1" fmla="*/ 0 h 36"/>
              <a:gd name="T2" fmla="*/ 29 w 188"/>
              <a:gd name="T3" fmla="*/ 1 h 36"/>
              <a:gd name="T4" fmla="*/ 0 w 188"/>
              <a:gd name="T5" fmla="*/ 11 h 36"/>
              <a:gd name="T6" fmla="*/ 19 w 188"/>
              <a:gd name="T7" fmla="*/ 9 h 36"/>
              <a:gd name="T8" fmla="*/ 48 w 188"/>
              <a:gd name="T9" fmla="*/ 4 h 36"/>
              <a:gd name="T10" fmla="*/ 109 w 188"/>
              <a:gd name="T11" fmla="*/ 20 h 36"/>
              <a:gd name="T12" fmla="*/ 143 w 188"/>
              <a:gd name="T13" fmla="*/ 30 h 36"/>
              <a:gd name="T14" fmla="*/ 181 w 188"/>
              <a:gd name="T15" fmla="*/ 36 h 36"/>
              <a:gd name="T16" fmla="*/ 188 w 188"/>
              <a:gd name="T17" fmla="*/ 30 h 36"/>
              <a:gd name="T18" fmla="*/ 146 w 188"/>
              <a:gd name="T19" fmla="*/ 22 h 36"/>
              <a:gd name="T20" fmla="*/ 97 w 188"/>
              <a:gd name="T21" fmla="*/ 11 h 36"/>
              <a:gd name="T22" fmla="*/ 51 w 188"/>
              <a:gd name="T23"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8" h="36">
                <a:moveTo>
                  <a:pt x="51" y="0"/>
                </a:moveTo>
                <a:lnTo>
                  <a:pt x="29" y="1"/>
                </a:lnTo>
                <a:lnTo>
                  <a:pt x="0" y="11"/>
                </a:lnTo>
                <a:lnTo>
                  <a:pt x="19" y="9"/>
                </a:lnTo>
                <a:lnTo>
                  <a:pt x="48" y="4"/>
                </a:lnTo>
                <a:lnTo>
                  <a:pt x="109" y="20"/>
                </a:lnTo>
                <a:lnTo>
                  <a:pt x="143" y="30"/>
                </a:lnTo>
                <a:lnTo>
                  <a:pt x="181" y="36"/>
                </a:lnTo>
                <a:lnTo>
                  <a:pt x="188" y="30"/>
                </a:lnTo>
                <a:lnTo>
                  <a:pt x="146" y="22"/>
                </a:lnTo>
                <a:lnTo>
                  <a:pt x="97" y="11"/>
                </a:lnTo>
                <a:lnTo>
                  <a:pt x="51" y="0"/>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84" name="Freeform 86"/>
          <p:cNvSpPr>
            <a:spLocks/>
          </p:cNvSpPr>
          <p:nvPr/>
        </p:nvSpPr>
        <p:spPr bwMode="auto">
          <a:xfrm flipH="1">
            <a:off x="854075" y="2914601"/>
            <a:ext cx="17463" cy="4762"/>
          </a:xfrm>
          <a:custGeom>
            <a:avLst/>
            <a:gdLst>
              <a:gd name="T0" fmla="*/ 0 w 76"/>
              <a:gd name="T1" fmla="*/ 8 h 17"/>
              <a:gd name="T2" fmla="*/ 8 w 76"/>
              <a:gd name="T3" fmla="*/ 17 h 17"/>
              <a:gd name="T4" fmla="*/ 36 w 76"/>
              <a:gd name="T5" fmla="*/ 12 h 17"/>
              <a:gd name="T6" fmla="*/ 67 w 76"/>
              <a:gd name="T7" fmla="*/ 12 h 17"/>
              <a:gd name="T8" fmla="*/ 76 w 76"/>
              <a:gd name="T9" fmla="*/ 0 h 17"/>
              <a:gd name="T10" fmla="*/ 55 w 76"/>
              <a:gd name="T11" fmla="*/ 4 h 17"/>
              <a:gd name="T12" fmla="*/ 0 w 76"/>
              <a:gd name="T13" fmla="*/ 8 h 17"/>
            </a:gdLst>
            <a:ahLst/>
            <a:cxnLst>
              <a:cxn ang="0">
                <a:pos x="T0" y="T1"/>
              </a:cxn>
              <a:cxn ang="0">
                <a:pos x="T2" y="T3"/>
              </a:cxn>
              <a:cxn ang="0">
                <a:pos x="T4" y="T5"/>
              </a:cxn>
              <a:cxn ang="0">
                <a:pos x="T6" y="T7"/>
              </a:cxn>
              <a:cxn ang="0">
                <a:pos x="T8" y="T9"/>
              </a:cxn>
              <a:cxn ang="0">
                <a:pos x="T10" y="T11"/>
              </a:cxn>
              <a:cxn ang="0">
                <a:pos x="T12" y="T13"/>
              </a:cxn>
            </a:cxnLst>
            <a:rect l="0" t="0" r="r" b="b"/>
            <a:pathLst>
              <a:path w="76" h="17">
                <a:moveTo>
                  <a:pt x="0" y="8"/>
                </a:moveTo>
                <a:lnTo>
                  <a:pt x="8" y="17"/>
                </a:lnTo>
                <a:lnTo>
                  <a:pt x="36" y="12"/>
                </a:lnTo>
                <a:lnTo>
                  <a:pt x="67" y="12"/>
                </a:lnTo>
                <a:lnTo>
                  <a:pt x="76" y="0"/>
                </a:lnTo>
                <a:lnTo>
                  <a:pt x="55" y="4"/>
                </a:lnTo>
                <a:lnTo>
                  <a:pt x="0" y="8"/>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85" name="Freeform 87"/>
          <p:cNvSpPr>
            <a:spLocks/>
          </p:cNvSpPr>
          <p:nvPr/>
        </p:nvSpPr>
        <p:spPr bwMode="auto">
          <a:xfrm flipH="1">
            <a:off x="904875" y="2911426"/>
            <a:ext cx="4763" cy="7937"/>
          </a:xfrm>
          <a:custGeom>
            <a:avLst/>
            <a:gdLst>
              <a:gd name="T0" fmla="*/ 19 w 19"/>
              <a:gd name="T1" fmla="*/ 0 h 32"/>
              <a:gd name="T2" fmla="*/ 19 w 19"/>
              <a:gd name="T3" fmla="*/ 9 h 32"/>
              <a:gd name="T4" fmla="*/ 14 w 19"/>
              <a:gd name="T5" fmla="*/ 24 h 32"/>
              <a:gd name="T6" fmla="*/ 0 w 19"/>
              <a:gd name="T7" fmla="*/ 32 h 32"/>
              <a:gd name="T8" fmla="*/ 19 w 19"/>
              <a:gd name="T9" fmla="*/ 0 h 32"/>
            </a:gdLst>
            <a:ahLst/>
            <a:cxnLst>
              <a:cxn ang="0">
                <a:pos x="T0" y="T1"/>
              </a:cxn>
              <a:cxn ang="0">
                <a:pos x="T2" y="T3"/>
              </a:cxn>
              <a:cxn ang="0">
                <a:pos x="T4" y="T5"/>
              </a:cxn>
              <a:cxn ang="0">
                <a:pos x="T6" y="T7"/>
              </a:cxn>
              <a:cxn ang="0">
                <a:pos x="T8" y="T9"/>
              </a:cxn>
            </a:cxnLst>
            <a:rect l="0" t="0" r="r" b="b"/>
            <a:pathLst>
              <a:path w="19" h="32">
                <a:moveTo>
                  <a:pt x="19" y="0"/>
                </a:moveTo>
                <a:lnTo>
                  <a:pt x="19" y="9"/>
                </a:lnTo>
                <a:lnTo>
                  <a:pt x="14" y="24"/>
                </a:lnTo>
                <a:lnTo>
                  <a:pt x="0" y="32"/>
                </a:lnTo>
                <a:lnTo>
                  <a:pt x="19" y="0"/>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86" name="Freeform 88"/>
          <p:cNvSpPr>
            <a:spLocks/>
          </p:cNvSpPr>
          <p:nvPr/>
        </p:nvSpPr>
        <p:spPr bwMode="auto">
          <a:xfrm flipH="1">
            <a:off x="828675" y="2901901"/>
            <a:ext cx="7938" cy="9525"/>
          </a:xfrm>
          <a:custGeom>
            <a:avLst/>
            <a:gdLst>
              <a:gd name="T0" fmla="*/ 0 w 35"/>
              <a:gd name="T1" fmla="*/ 0 h 43"/>
              <a:gd name="T2" fmla="*/ 7 w 35"/>
              <a:gd name="T3" fmla="*/ 14 h 43"/>
              <a:gd name="T4" fmla="*/ 7 w 35"/>
              <a:gd name="T5" fmla="*/ 24 h 43"/>
              <a:gd name="T6" fmla="*/ 35 w 35"/>
              <a:gd name="T7" fmla="*/ 43 h 43"/>
              <a:gd name="T8" fmla="*/ 0 w 35"/>
              <a:gd name="T9" fmla="*/ 0 h 43"/>
            </a:gdLst>
            <a:ahLst/>
            <a:cxnLst>
              <a:cxn ang="0">
                <a:pos x="T0" y="T1"/>
              </a:cxn>
              <a:cxn ang="0">
                <a:pos x="T2" y="T3"/>
              </a:cxn>
              <a:cxn ang="0">
                <a:pos x="T4" y="T5"/>
              </a:cxn>
              <a:cxn ang="0">
                <a:pos x="T6" y="T7"/>
              </a:cxn>
              <a:cxn ang="0">
                <a:pos x="T8" y="T9"/>
              </a:cxn>
            </a:cxnLst>
            <a:rect l="0" t="0" r="r" b="b"/>
            <a:pathLst>
              <a:path w="35" h="43">
                <a:moveTo>
                  <a:pt x="0" y="0"/>
                </a:moveTo>
                <a:lnTo>
                  <a:pt x="7" y="14"/>
                </a:lnTo>
                <a:lnTo>
                  <a:pt x="7" y="24"/>
                </a:lnTo>
                <a:lnTo>
                  <a:pt x="35" y="43"/>
                </a:lnTo>
                <a:lnTo>
                  <a:pt x="0" y="0"/>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87" name="Freeform 89"/>
          <p:cNvSpPr>
            <a:spLocks/>
          </p:cNvSpPr>
          <p:nvPr/>
        </p:nvSpPr>
        <p:spPr bwMode="auto">
          <a:xfrm flipH="1">
            <a:off x="795338" y="2901901"/>
            <a:ext cx="26987" cy="31750"/>
          </a:xfrm>
          <a:custGeom>
            <a:avLst/>
            <a:gdLst>
              <a:gd name="T0" fmla="*/ 0 w 114"/>
              <a:gd name="T1" fmla="*/ 0 h 114"/>
              <a:gd name="T2" fmla="*/ 21 w 114"/>
              <a:gd name="T3" fmla="*/ 35 h 114"/>
              <a:gd name="T4" fmla="*/ 43 w 114"/>
              <a:gd name="T5" fmla="*/ 63 h 114"/>
              <a:gd name="T6" fmla="*/ 114 w 114"/>
              <a:gd name="T7" fmla="*/ 114 h 114"/>
              <a:gd name="T8" fmla="*/ 47 w 114"/>
              <a:gd name="T9" fmla="*/ 53 h 114"/>
              <a:gd name="T10" fmla="*/ 0 w 114"/>
              <a:gd name="T11" fmla="*/ 0 h 114"/>
            </a:gdLst>
            <a:ahLst/>
            <a:cxnLst>
              <a:cxn ang="0">
                <a:pos x="T0" y="T1"/>
              </a:cxn>
              <a:cxn ang="0">
                <a:pos x="T2" y="T3"/>
              </a:cxn>
              <a:cxn ang="0">
                <a:pos x="T4" y="T5"/>
              </a:cxn>
              <a:cxn ang="0">
                <a:pos x="T6" y="T7"/>
              </a:cxn>
              <a:cxn ang="0">
                <a:pos x="T8" y="T9"/>
              </a:cxn>
              <a:cxn ang="0">
                <a:pos x="T10" y="T11"/>
              </a:cxn>
            </a:cxnLst>
            <a:rect l="0" t="0" r="r" b="b"/>
            <a:pathLst>
              <a:path w="114" h="114">
                <a:moveTo>
                  <a:pt x="0" y="0"/>
                </a:moveTo>
                <a:lnTo>
                  <a:pt x="21" y="35"/>
                </a:lnTo>
                <a:lnTo>
                  <a:pt x="43" y="63"/>
                </a:lnTo>
                <a:lnTo>
                  <a:pt x="114" y="114"/>
                </a:lnTo>
                <a:lnTo>
                  <a:pt x="47" y="53"/>
                </a:lnTo>
                <a:lnTo>
                  <a:pt x="0" y="0"/>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88" name="Freeform 90"/>
          <p:cNvSpPr>
            <a:spLocks/>
          </p:cNvSpPr>
          <p:nvPr/>
        </p:nvSpPr>
        <p:spPr bwMode="auto">
          <a:xfrm flipH="1">
            <a:off x="782638" y="2946351"/>
            <a:ext cx="6350" cy="22225"/>
          </a:xfrm>
          <a:custGeom>
            <a:avLst/>
            <a:gdLst>
              <a:gd name="T0" fmla="*/ 27 w 27"/>
              <a:gd name="T1" fmla="*/ 0 h 82"/>
              <a:gd name="T2" fmla="*/ 9 w 27"/>
              <a:gd name="T3" fmla="*/ 29 h 82"/>
              <a:gd name="T4" fmla="*/ 4 w 27"/>
              <a:gd name="T5" fmla="*/ 57 h 82"/>
              <a:gd name="T6" fmla="*/ 3 w 27"/>
              <a:gd name="T7" fmla="*/ 82 h 82"/>
              <a:gd name="T8" fmla="*/ 0 w 27"/>
              <a:gd name="T9" fmla="*/ 47 h 82"/>
              <a:gd name="T10" fmla="*/ 3 w 27"/>
              <a:gd name="T11" fmla="*/ 21 h 82"/>
              <a:gd name="T12" fmla="*/ 27 w 27"/>
              <a:gd name="T13" fmla="*/ 0 h 82"/>
            </a:gdLst>
            <a:ahLst/>
            <a:cxnLst>
              <a:cxn ang="0">
                <a:pos x="T0" y="T1"/>
              </a:cxn>
              <a:cxn ang="0">
                <a:pos x="T2" y="T3"/>
              </a:cxn>
              <a:cxn ang="0">
                <a:pos x="T4" y="T5"/>
              </a:cxn>
              <a:cxn ang="0">
                <a:pos x="T6" y="T7"/>
              </a:cxn>
              <a:cxn ang="0">
                <a:pos x="T8" y="T9"/>
              </a:cxn>
              <a:cxn ang="0">
                <a:pos x="T10" y="T11"/>
              </a:cxn>
              <a:cxn ang="0">
                <a:pos x="T12" y="T13"/>
              </a:cxn>
            </a:cxnLst>
            <a:rect l="0" t="0" r="r" b="b"/>
            <a:pathLst>
              <a:path w="27" h="82">
                <a:moveTo>
                  <a:pt x="27" y="0"/>
                </a:moveTo>
                <a:lnTo>
                  <a:pt x="9" y="29"/>
                </a:lnTo>
                <a:lnTo>
                  <a:pt x="4" y="57"/>
                </a:lnTo>
                <a:lnTo>
                  <a:pt x="3" y="82"/>
                </a:lnTo>
                <a:lnTo>
                  <a:pt x="0" y="47"/>
                </a:lnTo>
                <a:lnTo>
                  <a:pt x="3" y="21"/>
                </a:lnTo>
                <a:lnTo>
                  <a:pt x="27" y="0"/>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89" name="Freeform 91"/>
          <p:cNvSpPr>
            <a:spLocks/>
          </p:cNvSpPr>
          <p:nvPr/>
        </p:nvSpPr>
        <p:spPr bwMode="auto">
          <a:xfrm flipH="1">
            <a:off x="844550" y="2922538"/>
            <a:ext cx="1588" cy="9525"/>
          </a:xfrm>
          <a:custGeom>
            <a:avLst/>
            <a:gdLst>
              <a:gd name="T0" fmla="*/ 11 w 15"/>
              <a:gd name="T1" fmla="*/ 0 h 30"/>
              <a:gd name="T2" fmla="*/ 15 w 15"/>
              <a:gd name="T3" fmla="*/ 12 h 30"/>
              <a:gd name="T4" fmla="*/ 0 w 15"/>
              <a:gd name="T5" fmla="*/ 30 h 30"/>
              <a:gd name="T6" fmla="*/ 11 w 15"/>
              <a:gd name="T7" fmla="*/ 0 h 30"/>
            </a:gdLst>
            <a:ahLst/>
            <a:cxnLst>
              <a:cxn ang="0">
                <a:pos x="T0" y="T1"/>
              </a:cxn>
              <a:cxn ang="0">
                <a:pos x="T2" y="T3"/>
              </a:cxn>
              <a:cxn ang="0">
                <a:pos x="T4" y="T5"/>
              </a:cxn>
              <a:cxn ang="0">
                <a:pos x="T6" y="T7"/>
              </a:cxn>
            </a:cxnLst>
            <a:rect l="0" t="0" r="r" b="b"/>
            <a:pathLst>
              <a:path w="15" h="30">
                <a:moveTo>
                  <a:pt x="11" y="0"/>
                </a:moveTo>
                <a:lnTo>
                  <a:pt x="15" y="12"/>
                </a:lnTo>
                <a:lnTo>
                  <a:pt x="0" y="30"/>
                </a:lnTo>
                <a:lnTo>
                  <a:pt x="11" y="0"/>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90" name="Freeform 92"/>
          <p:cNvSpPr>
            <a:spLocks/>
          </p:cNvSpPr>
          <p:nvPr/>
        </p:nvSpPr>
        <p:spPr bwMode="auto">
          <a:xfrm flipH="1">
            <a:off x="604838" y="2614563"/>
            <a:ext cx="12700" cy="9525"/>
          </a:xfrm>
          <a:custGeom>
            <a:avLst/>
            <a:gdLst>
              <a:gd name="T0" fmla="*/ 0 w 51"/>
              <a:gd name="T1" fmla="*/ 0 h 36"/>
              <a:gd name="T2" fmla="*/ 14 w 51"/>
              <a:gd name="T3" fmla="*/ 10 h 36"/>
              <a:gd name="T4" fmla="*/ 29 w 51"/>
              <a:gd name="T5" fmla="*/ 15 h 36"/>
              <a:gd name="T6" fmla="*/ 43 w 51"/>
              <a:gd name="T7" fmla="*/ 23 h 36"/>
              <a:gd name="T8" fmla="*/ 51 w 51"/>
              <a:gd name="T9" fmla="*/ 36 h 36"/>
              <a:gd name="T10" fmla="*/ 39 w 51"/>
              <a:gd name="T11" fmla="*/ 32 h 36"/>
              <a:gd name="T12" fmla="*/ 14 w 51"/>
              <a:gd name="T13" fmla="*/ 24 h 36"/>
              <a:gd name="T14" fmla="*/ 0 w 51"/>
              <a:gd name="T15" fmla="*/ 0 h 3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 h="36">
                <a:moveTo>
                  <a:pt x="0" y="0"/>
                </a:moveTo>
                <a:lnTo>
                  <a:pt x="14" y="10"/>
                </a:lnTo>
                <a:lnTo>
                  <a:pt x="29" y="15"/>
                </a:lnTo>
                <a:lnTo>
                  <a:pt x="43" y="23"/>
                </a:lnTo>
                <a:lnTo>
                  <a:pt x="51" y="36"/>
                </a:lnTo>
                <a:lnTo>
                  <a:pt x="39" y="32"/>
                </a:lnTo>
                <a:lnTo>
                  <a:pt x="14" y="24"/>
                </a:lnTo>
                <a:lnTo>
                  <a:pt x="0" y="0"/>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91" name="Freeform 93"/>
          <p:cNvSpPr>
            <a:spLocks/>
          </p:cNvSpPr>
          <p:nvPr/>
        </p:nvSpPr>
        <p:spPr bwMode="auto">
          <a:xfrm flipH="1">
            <a:off x="611188" y="2630438"/>
            <a:ext cx="1587" cy="6350"/>
          </a:xfrm>
          <a:custGeom>
            <a:avLst/>
            <a:gdLst>
              <a:gd name="T0" fmla="*/ 0 w 14"/>
              <a:gd name="T1" fmla="*/ 0 h 24"/>
              <a:gd name="T2" fmla="*/ 14 w 14"/>
              <a:gd name="T3" fmla="*/ 0 h 24"/>
              <a:gd name="T4" fmla="*/ 14 w 14"/>
              <a:gd name="T5" fmla="*/ 24 h 24"/>
              <a:gd name="T6" fmla="*/ 0 w 14"/>
              <a:gd name="T7" fmla="*/ 0 h 24"/>
            </a:gdLst>
            <a:ahLst/>
            <a:cxnLst>
              <a:cxn ang="0">
                <a:pos x="T0" y="T1"/>
              </a:cxn>
              <a:cxn ang="0">
                <a:pos x="T2" y="T3"/>
              </a:cxn>
              <a:cxn ang="0">
                <a:pos x="T4" y="T5"/>
              </a:cxn>
              <a:cxn ang="0">
                <a:pos x="T6" y="T7"/>
              </a:cxn>
            </a:cxnLst>
            <a:rect l="0" t="0" r="r" b="b"/>
            <a:pathLst>
              <a:path w="14" h="24">
                <a:moveTo>
                  <a:pt x="0" y="0"/>
                </a:moveTo>
                <a:lnTo>
                  <a:pt x="14" y="0"/>
                </a:lnTo>
                <a:lnTo>
                  <a:pt x="14" y="24"/>
                </a:lnTo>
                <a:lnTo>
                  <a:pt x="0" y="0"/>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92" name="Freeform 94"/>
          <p:cNvSpPr>
            <a:spLocks/>
          </p:cNvSpPr>
          <p:nvPr/>
        </p:nvSpPr>
        <p:spPr bwMode="auto">
          <a:xfrm flipH="1">
            <a:off x="563563" y="2682826"/>
            <a:ext cx="96837" cy="296862"/>
          </a:xfrm>
          <a:custGeom>
            <a:avLst/>
            <a:gdLst>
              <a:gd name="T0" fmla="*/ 369 w 431"/>
              <a:gd name="T1" fmla="*/ 0 h 1076"/>
              <a:gd name="T2" fmla="*/ 328 w 431"/>
              <a:gd name="T3" fmla="*/ 44 h 1076"/>
              <a:gd name="T4" fmla="*/ 317 w 431"/>
              <a:gd name="T5" fmla="*/ 108 h 1076"/>
              <a:gd name="T6" fmla="*/ 254 w 431"/>
              <a:gd name="T7" fmla="*/ 170 h 1076"/>
              <a:gd name="T8" fmla="*/ 126 w 431"/>
              <a:gd name="T9" fmla="*/ 461 h 1076"/>
              <a:gd name="T10" fmla="*/ 57 w 431"/>
              <a:gd name="T11" fmla="*/ 724 h 1076"/>
              <a:gd name="T12" fmla="*/ 0 w 431"/>
              <a:gd name="T13" fmla="*/ 1076 h 1076"/>
              <a:gd name="T14" fmla="*/ 178 w 431"/>
              <a:gd name="T15" fmla="*/ 919 h 1076"/>
              <a:gd name="T16" fmla="*/ 431 w 431"/>
              <a:gd name="T17" fmla="*/ 140 h 1076"/>
              <a:gd name="T18" fmla="*/ 369 w 431"/>
              <a:gd name="T19" fmla="*/ 0 h 10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1" h="1076">
                <a:moveTo>
                  <a:pt x="369" y="0"/>
                </a:moveTo>
                <a:lnTo>
                  <a:pt x="328" y="44"/>
                </a:lnTo>
                <a:lnTo>
                  <a:pt x="317" y="108"/>
                </a:lnTo>
                <a:lnTo>
                  <a:pt x="254" y="170"/>
                </a:lnTo>
                <a:lnTo>
                  <a:pt x="126" y="461"/>
                </a:lnTo>
                <a:lnTo>
                  <a:pt x="57" y="724"/>
                </a:lnTo>
                <a:lnTo>
                  <a:pt x="0" y="1076"/>
                </a:lnTo>
                <a:lnTo>
                  <a:pt x="178" y="919"/>
                </a:lnTo>
                <a:lnTo>
                  <a:pt x="431" y="140"/>
                </a:lnTo>
                <a:lnTo>
                  <a:pt x="369" y="0"/>
                </a:lnTo>
                <a:close/>
              </a:path>
            </a:pathLst>
          </a:custGeom>
          <a:solidFill>
            <a:srgbClr val="400000"/>
          </a:solidFill>
          <a:ln w="1588">
            <a:solidFill>
              <a:srgbClr val="000000"/>
            </a:solidFill>
            <a:prstDash val="solid"/>
            <a:round/>
            <a:headEnd/>
            <a:tailEnd/>
          </a:ln>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93" name="Freeform 95"/>
          <p:cNvSpPr>
            <a:spLocks/>
          </p:cNvSpPr>
          <p:nvPr/>
        </p:nvSpPr>
        <p:spPr bwMode="auto">
          <a:xfrm flipH="1">
            <a:off x="401638" y="2624088"/>
            <a:ext cx="376237" cy="498475"/>
          </a:xfrm>
          <a:custGeom>
            <a:avLst/>
            <a:gdLst>
              <a:gd name="T0" fmla="*/ 1309 w 1606"/>
              <a:gd name="T1" fmla="*/ 94 h 1792"/>
              <a:gd name="T2" fmla="*/ 1258 w 1606"/>
              <a:gd name="T3" fmla="*/ 0 h 1792"/>
              <a:gd name="T4" fmla="*/ 867 w 1606"/>
              <a:gd name="T5" fmla="*/ 163 h 1792"/>
              <a:gd name="T6" fmla="*/ 850 w 1606"/>
              <a:gd name="T7" fmla="*/ 288 h 1792"/>
              <a:gd name="T8" fmla="*/ 818 w 1606"/>
              <a:gd name="T9" fmla="*/ 332 h 1792"/>
              <a:gd name="T10" fmla="*/ 773 w 1606"/>
              <a:gd name="T11" fmla="*/ 382 h 1792"/>
              <a:gd name="T12" fmla="*/ 747 w 1606"/>
              <a:gd name="T13" fmla="*/ 472 h 1792"/>
              <a:gd name="T14" fmla="*/ 660 w 1606"/>
              <a:gd name="T15" fmla="*/ 678 h 1792"/>
              <a:gd name="T16" fmla="*/ 590 w 1606"/>
              <a:gd name="T17" fmla="*/ 924 h 1792"/>
              <a:gd name="T18" fmla="*/ 558 w 1606"/>
              <a:gd name="T19" fmla="*/ 1088 h 1792"/>
              <a:gd name="T20" fmla="*/ 243 w 1606"/>
              <a:gd name="T21" fmla="*/ 1094 h 1792"/>
              <a:gd name="T22" fmla="*/ 192 w 1606"/>
              <a:gd name="T23" fmla="*/ 1125 h 1792"/>
              <a:gd name="T24" fmla="*/ 47 w 1606"/>
              <a:gd name="T25" fmla="*/ 1125 h 1792"/>
              <a:gd name="T26" fmla="*/ 7 w 1606"/>
              <a:gd name="T27" fmla="*/ 1189 h 1792"/>
              <a:gd name="T28" fmla="*/ 0 w 1606"/>
              <a:gd name="T29" fmla="*/ 1264 h 1792"/>
              <a:gd name="T30" fmla="*/ 15 w 1606"/>
              <a:gd name="T31" fmla="*/ 1332 h 1792"/>
              <a:gd name="T32" fmla="*/ 148 w 1606"/>
              <a:gd name="T33" fmla="*/ 1358 h 1792"/>
              <a:gd name="T34" fmla="*/ 211 w 1606"/>
              <a:gd name="T35" fmla="*/ 1452 h 1792"/>
              <a:gd name="T36" fmla="*/ 337 w 1606"/>
              <a:gd name="T37" fmla="*/ 1484 h 1792"/>
              <a:gd name="T38" fmla="*/ 430 w 1606"/>
              <a:gd name="T39" fmla="*/ 1484 h 1792"/>
              <a:gd name="T40" fmla="*/ 538 w 1606"/>
              <a:gd name="T41" fmla="*/ 1503 h 1792"/>
              <a:gd name="T42" fmla="*/ 544 w 1606"/>
              <a:gd name="T43" fmla="*/ 1548 h 1792"/>
              <a:gd name="T44" fmla="*/ 538 w 1606"/>
              <a:gd name="T45" fmla="*/ 1642 h 1792"/>
              <a:gd name="T46" fmla="*/ 550 w 1606"/>
              <a:gd name="T47" fmla="*/ 1705 h 1792"/>
              <a:gd name="T48" fmla="*/ 608 w 1606"/>
              <a:gd name="T49" fmla="*/ 1712 h 1792"/>
              <a:gd name="T50" fmla="*/ 677 w 1606"/>
              <a:gd name="T51" fmla="*/ 1724 h 1792"/>
              <a:gd name="T52" fmla="*/ 747 w 1606"/>
              <a:gd name="T53" fmla="*/ 1786 h 1792"/>
              <a:gd name="T54" fmla="*/ 830 w 1606"/>
              <a:gd name="T55" fmla="*/ 1786 h 1792"/>
              <a:gd name="T56" fmla="*/ 905 w 1606"/>
              <a:gd name="T57" fmla="*/ 1779 h 1792"/>
              <a:gd name="T58" fmla="*/ 1019 w 1606"/>
              <a:gd name="T59" fmla="*/ 1744 h 1792"/>
              <a:gd name="T60" fmla="*/ 1145 w 1606"/>
              <a:gd name="T61" fmla="*/ 1756 h 1792"/>
              <a:gd name="T62" fmla="*/ 1273 w 1606"/>
              <a:gd name="T63" fmla="*/ 1792 h 1792"/>
              <a:gd name="T64" fmla="*/ 1392 w 1606"/>
              <a:gd name="T65" fmla="*/ 1766 h 1792"/>
              <a:gd name="T66" fmla="*/ 1473 w 1606"/>
              <a:gd name="T67" fmla="*/ 1674 h 1792"/>
              <a:gd name="T68" fmla="*/ 1467 w 1606"/>
              <a:gd name="T69" fmla="*/ 1571 h 1792"/>
              <a:gd name="T70" fmla="*/ 1497 w 1606"/>
              <a:gd name="T71" fmla="*/ 1446 h 1792"/>
              <a:gd name="T72" fmla="*/ 1516 w 1606"/>
              <a:gd name="T73" fmla="*/ 1282 h 1792"/>
              <a:gd name="T74" fmla="*/ 1554 w 1606"/>
              <a:gd name="T75" fmla="*/ 1131 h 1792"/>
              <a:gd name="T76" fmla="*/ 1606 w 1606"/>
              <a:gd name="T77" fmla="*/ 906 h 1792"/>
              <a:gd name="T78" fmla="*/ 1598 w 1606"/>
              <a:gd name="T79" fmla="*/ 678 h 1792"/>
              <a:gd name="T80" fmla="*/ 1598 w 1606"/>
              <a:gd name="T81" fmla="*/ 478 h 1792"/>
              <a:gd name="T82" fmla="*/ 1586 w 1606"/>
              <a:gd name="T83" fmla="*/ 338 h 1792"/>
              <a:gd name="T84" fmla="*/ 1554 w 1606"/>
              <a:gd name="T85" fmla="*/ 276 h 1792"/>
              <a:gd name="T86" fmla="*/ 1484 w 1606"/>
              <a:gd name="T87" fmla="*/ 225 h 1792"/>
              <a:gd name="T88" fmla="*/ 1403 w 1606"/>
              <a:gd name="T89" fmla="*/ 142 h 1792"/>
              <a:gd name="T90" fmla="*/ 1309 w 1606"/>
              <a:gd name="T91" fmla="*/ 94 h 17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606" h="1792">
                <a:moveTo>
                  <a:pt x="1309" y="94"/>
                </a:moveTo>
                <a:lnTo>
                  <a:pt x="1258" y="0"/>
                </a:lnTo>
                <a:lnTo>
                  <a:pt x="867" y="163"/>
                </a:lnTo>
                <a:lnTo>
                  <a:pt x="850" y="288"/>
                </a:lnTo>
                <a:lnTo>
                  <a:pt x="818" y="332"/>
                </a:lnTo>
                <a:lnTo>
                  <a:pt x="773" y="382"/>
                </a:lnTo>
                <a:lnTo>
                  <a:pt x="747" y="472"/>
                </a:lnTo>
                <a:lnTo>
                  <a:pt x="660" y="678"/>
                </a:lnTo>
                <a:lnTo>
                  <a:pt x="590" y="924"/>
                </a:lnTo>
                <a:lnTo>
                  <a:pt x="558" y="1088"/>
                </a:lnTo>
                <a:lnTo>
                  <a:pt x="243" y="1094"/>
                </a:lnTo>
                <a:lnTo>
                  <a:pt x="192" y="1125"/>
                </a:lnTo>
                <a:lnTo>
                  <a:pt x="47" y="1125"/>
                </a:lnTo>
                <a:lnTo>
                  <a:pt x="7" y="1189"/>
                </a:lnTo>
                <a:lnTo>
                  <a:pt x="0" y="1264"/>
                </a:lnTo>
                <a:lnTo>
                  <a:pt x="15" y="1332"/>
                </a:lnTo>
                <a:lnTo>
                  <a:pt x="148" y="1358"/>
                </a:lnTo>
                <a:lnTo>
                  <a:pt x="211" y="1452"/>
                </a:lnTo>
                <a:lnTo>
                  <a:pt x="337" y="1484"/>
                </a:lnTo>
                <a:lnTo>
                  <a:pt x="430" y="1484"/>
                </a:lnTo>
                <a:lnTo>
                  <a:pt x="538" y="1503"/>
                </a:lnTo>
                <a:lnTo>
                  <a:pt x="544" y="1548"/>
                </a:lnTo>
                <a:lnTo>
                  <a:pt x="538" y="1642"/>
                </a:lnTo>
                <a:lnTo>
                  <a:pt x="550" y="1705"/>
                </a:lnTo>
                <a:lnTo>
                  <a:pt x="608" y="1712"/>
                </a:lnTo>
                <a:lnTo>
                  <a:pt x="677" y="1724"/>
                </a:lnTo>
                <a:lnTo>
                  <a:pt x="747" y="1786"/>
                </a:lnTo>
                <a:lnTo>
                  <a:pt x="830" y="1786"/>
                </a:lnTo>
                <a:lnTo>
                  <a:pt x="905" y="1779"/>
                </a:lnTo>
                <a:lnTo>
                  <a:pt x="1019" y="1744"/>
                </a:lnTo>
                <a:lnTo>
                  <a:pt x="1145" y="1756"/>
                </a:lnTo>
                <a:lnTo>
                  <a:pt x="1273" y="1792"/>
                </a:lnTo>
                <a:lnTo>
                  <a:pt x="1392" y="1766"/>
                </a:lnTo>
                <a:lnTo>
                  <a:pt x="1473" y="1674"/>
                </a:lnTo>
                <a:lnTo>
                  <a:pt x="1467" y="1571"/>
                </a:lnTo>
                <a:lnTo>
                  <a:pt x="1497" y="1446"/>
                </a:lnTo>
                <a:lnTo>
                  <a:pt x="1516" y="1282"/>
                </a:lnTo>
                <a:lnTo>
                  <a:pt x="1554" y="1131"/>
                </a:lnTo>
                <a:lnTo>
                  <a:pt x="1606" y="906"/>
                </a:lnTo>
                <a:lnTo>
                  <a:pt x="1598" y="678"/>
                </a:lnTo>
                <a:lnTo>
                  <a:pt x="1598" y="478"/>
                </a:lnTo>
                <a:lnTo>
                  <a:pt x="1586" y="338"/>
                </a:lnTo>
                <a:lnTo>
                  <a:pt x="1554" y="276"/>
                </a:lnTo>
                <a:lnTo>
                  <a:pt x="1484" y="225"/>
                </a:lnTo>
                <a:lnTo>
                  <a:pt x="1403" y="142"/>
                </a:lnTo>
                <a:lnTo>
                  <a:pt x="1309" y="94"/>
                </a:lnTo>
                <a:close/>
              </a:path>
            </a:pathLst>
          </a:custGeom>
          <a:solidFill>
            <a:srgbClr val="C0C0C0"/>
          </a:solidFill>
          <a:ln w="1588">
            <a:solidFill>
              <a:srgbClr val="000000"/>
            </a:solidFill>
            <a:prstDash val="solid"/>
            <a:round/>
            <a:headEnd/>
            <a:tailEnd/>
          </a:ln>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94" name="Freeform 96"/>
          <p:cNvSpPr>
            <a:spLocks/>
          </p:cNvSpPr>
          <p:nvPr/>
        </p:nvSpPr>
        <p:spPr bwMode="auto">
          <a:xfrm flipH="1">
            <a:off x="407988" y="2654251"/>
            <a:ext cx="236537" cy="461962"/>
          </a:xfrm>
          <a:custGeom>
            <a:avLst/>
            <a:gdLst>
              <a:gd name="T0" fmla="*/ 132 w 1014"/>
              <a:gd name="T1" fmla="*/ 1382 h 1671"/>
              <a:gd name="T2" fmla="*/ 370 w 1014"/>
              <a:gd name="T3" fmla="*/ 1363 h 1671"/>
              <a:gd name="T4" fmla="*/ 573 w 1014"/>
              <a:gd name="T5" fmla="*/ 1301 h 1671"/>
              <a:gd name="T6" fmla="*/ 656 w 1014"/>
              <a:gd name="T7" fmla="*/ 1149 h 1671"/>
              <a:gd name="T8" fmla="*/ 630 w 1014"/>
              <a:gd name="T9" fmla="*/ 1050 h 1671"/>
              <a:gd name="T10" fmla="*/ 787 w 1014"/>
              <a:gd name="T11" fmla="*/ 837 h 1671"/>
              <a:gd name="T12" fmla="*/ 642 w 1014"/>
              <a:gd name="T13" fmla="*/ 931 h 1671"/>
              <a:gd name="T14" fmla="*/ 718 w 1014"/>
              <a:gd name="T15" fmla="*/ 741 h 1671"/>
              <a:gd name="T16" fmla="*/ 845 w 1014"/>
              <a:gd name="T17" fmla="*/ 497 h 1671"/>
              <a:gd name="T18" fmla="*/ 656 w 1014"/>
              <a:gd name="T19" fmla="*/ 703 h 1671"/>
              <a:gd name="T20" fmla="*/ 630 w 1014"/>
              <a:gd name="T21" fmla="*/ 378 h 1671"/>
              <a:gd name="T22" fmla="*/ 535 w 1014"/>
              <a:gd name="T23" fmla="*/ 264 h 1671"/>
              <a:gd name="T24" fmla="*/ 402 w 1014"/>
              <a:gd name="T25" fmla="*/ 214 h 1671"/>
              <a:gd name="T26" fmla="*/ 661 w 1014"/>
              <a:gd name="T27" fmla="*/ 126 h 1671"/>
              <a:gd name="T28" fmla="*/ 781 w 1014"/>
              <a:gd name="T29" fmla="*/ 226 h 1671"/>
              <a:gd name="T30" fmla="*/ 705 w 1014"/>
              <a:gd name="T31" fmla="*/ 126 h 1671"/>
              <a:gd name="T32" fmla="*/ 560 w 1014"/>
              <a:gd name="T33" fmla="*/ 82 h 1671"/>
              <a:gd name="T34" fmla="*/ 661 w 1014"/>
              <a:gd name="T35" fmla="*/ 44 h 1671"/>
              <a:gd name="T36" fmla="*/ 750 w 1014"/>
              <a:gd name="T37" fmla="*/ 0 h 1671"/>
              <a:gd name="T38" fmla="*/ 868 w 1014"/>
              <a:gd name="T39" fmla="*/ 94 h 1671"/>
              <a:gd name="T40" fmla="*/ 976 w 1014"/>
              <a:gd name="T41" fmla="*/ 182 h 1671"/>
              <a:gd name="T42" fmla="*/ 1014 w 1014"/>
              <a:gd name="T43" fmla="*/ 334 h 1671"/>
              <a:gd name="T44" fmla="*/ 1008 w 1014"/>
              <a:gd name="T45" fmla="*/ 628 h 1671"/>
              <a:gd name="T46" fmla="*/ 970 w 1014"/>
              <a:gd name="T47" fmla="*/ 975 h 1671"/>
              <a:gd name="T48" fmla="*/ 913 w 1014"/>
              <a:gd name="T49" fmla="*/ 1314 h 1671"/>
              <a:gd name="T50" fmla="*/ 888 w 1014"/>
              <a:gd name="T51" fmla="*/ 1527 h 1671"/>
              <a:gd name="T52" fmla="*/ 830 w 1014"/>
              <a:gd name="T53" fmla="*/ 1627 h 1671"/>
              <a:gd name="T54" fmla="*/ 699 w 1014"/>
              <a:gd name="T55" fmla="*/ 1671 h 1671"/>
              <a:gd name="T56" fmla="*/ 612 w 1014"/>
              <a:gd name="T57" fmla="*/ 1648 h 1671"/>
              <a:gd name="T58" fmla="*/ 541 w 1014"/>
              <a:gd name="T59" fmla="*/ 1559 h 1671"/>
              <a:gd name="T60" fmla="*/ 516 w 1014"/>
              <a:gd name="T61" fmla="*/ 1534 h 1671"/>
              <a:gd name="T62" fmla="*/ 407 w 1014"/>
              <a:gd name="T63" fmla="*/ 1622 h 1671"/>
              <a:gd name="T64" fmla="*/ 276 w 1014"/>
              <a:gd name="T65" fmla="*/ 1652 h 1671"/>
              <a:gd name="T66" fmla="*/ 170 w 1014"/>
              <a:gd name="T67" fmla="*/ 1636 h 1671"/>
              <a:gd name="T68" fmla="*/ 240 w 1014"/>
              <a:gd name="T69" fmla="*/ 1565 h 1671"/>
              <a:gd name="T70" fmla="*/ 352 w 1014"/>
              <a:gd name="T71" fmla="*/ 1446 h 1671"/>
              <a:gd name="T72" fmla="*/ 176 w 1014"/>
              <a:gd name="T73" fmla="*/ 1546 h 1671"/>
              <a:gd name="T74" fmla="*/ 32 w 1014"/>
              <a:gd name="T75" fmla="*/ 1590 h 1671"/>
              <a:gd name="T76" fmla="*/ 0 w 1014"/>
              <a:gd name="T77" fmla="*/ 1527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14" h="1671">
                <a:moveTo>
                  <a:pt x="0" y="1402"/>
                </a:moveTo>
                <a:lnTo>
                  <a:pt x="132" y="1382"/>
                </a:lnTo>
                <a:lnTo>
                  <a:pt x="245" y="1376"/>
                </a:lnTo>
                <a:lnTo>
                  <a:pt x="370" y="1363"/>
                </a:lnTo>
                <a:lnTo>
                  <a:pt x="509" y="1344"/>
                </a:lnTo>
                <a:lnTo>
                  <a:pt x="573" y="1301"/>
                </a:lnTo>
                <a:lnTo>
                  <a:pt x="744" y="1088"/>
                </a:lnTo>
                <a:lnTo>
                  <a:pt x="656" y="1149"/>
                </a:lnTo>
                <a:lnTo>
                  <a:pt x="598" y="1201"/>
                </a:lnTo>
                <a:lnTo>
                  <a:pt x="630" y="1050"/>
                </a:lnTo>
                <a:lnTo>
                  <a:pt x="693" y="992"/>
                </a:lnTo>
                <a:lnTo>
                  <a:pt x="787" y="837"/>
                </a:lnTo>
                <a:lnTo>
                  <a:pt x="699" y="911"/>
                </a:lnTo>
                <a:lnTo>
                  <a:pt x="642" y="931"/>
                </a:lnTo>
                <a:lnTo>
                  <a:pt x="656" y="823"/>
                </a:lnTo>
                <a:lnTo>
                  <a:pt x="718" y="741"/>
                </a:lnTo>
                <a:lnTo>
                  <a:pt x="781" y="679"/>
                </a:lnTo>
                <a:lnTo>
                  <a:pt x="845" y="497"/>
                </a:lnTo>
                <a:lnTo>
                  <a:pt x="724" y="647"/>
                </a:lnTo>
                <a:lnTo>
                  <a:pt x="656" y="703"/>
                </a:lnTo>
                <a:lnTo>
                  <a:pt x="648" y="471"/>
                </a:lnTo>
                <a:lnTo>
                  <a:pt x="630" y="378"/>
                </a:lnTo>
                <a:lnTo>
                  <a:pt x="592" y="334"/>
                </a:lnTo>
                <a:lnTo>
                  <a:pt x="535" y="264"/>
                </a:lnTo>
                <a:lnTo>
                  <a:pt x="445" y="232"/>
                </a:lnTo>
                <a:lnTo>
                  <a:pt x="402" y="214"/>
                </a:lnTo>
                <a:lnTo>
                  <a:pt x="528" y="94"/>
                </a:lnTo>
                <a:lnTo>
                  <a:pt x="661" y="126"/>
                </a:lnTo>
                <a:lnTo>
                  <a:pt x="750" y="176"/>
                </a:lnTo>
                <a:lnTo>
                  <a:pt x="781" y="226"/>
                </a:lnTo>
                <a:lnTo>
                  <a:pt x="756" y="150"/>
                </a:lnTo>
                <a:lnTo>
                  <a:pt x="705" y="126"/>
                </a:lnTo>
                <a:lnTo>
                  <a:pt x="624" y="94"/>
                </a:lnTo>
                <a:lnTo>
                  <a:pt x="560" y="82"/>
                </a:lnTo>
                <a:lnTo>
                  <a:pt x="598" y="62"/>
                </a:lnTo>
                <a:lnTo>
                  <a:pt x="661" y="44"/>
                </a:lnTo>
                <a:lnTo>
                  <a:pt x="718" y="25"/>
                </a:lnTo>
                <a:lnTo>
                  <a:pt x="750" y="0"/>
                </a:lnTo>
                <a:lnTo>
                  <a:pt x="825" y="50"/>
                </a:lnTo>
                <a:lnTo>
                  <a:pt x="868" y="94"/>
                </a:lnTo>
                <a:lnTo>
                  <a:pt x="913" y="150"/>
                </a:lnTo>
                <a:lnTo>
                  <a:pt x="976" y="182"/>
                </a:lnTo>
                <a:lnTo>
                  <a:pt x="988" y="240"/>
                </a:lnTo>
                <a:lnTo>
                  <a:pt x="1014" y="334"/>
                </a:lnTo>
                <a:lnTo>
                  <a:pt x="1014" y="478"/>
                </a:lnTo>
                <a:lnTo>
                  <a:pt x="1008" y="628"/>
                </a:lnTo>
                <a:lnTo>
                  <a:pt x="1002" y="799"/>
                </a:lnTo>
                <a:lnTo>
                  <a:pt x="970" y="975"/>
                </a:lnTo>
                <a:lnTo>
                  <a:pt x="931" y="1157"/>
                </a:lnTo>
                <a:lnTo>
                  <a:pt x="913" y="1314"/>
                </a:lnTo>
                <a:lnTo>
                  <a:pt x="882" y="1426"/>
                </a:lnTo>
                <a:lnTo>
                  <a:pt x="888" y="1527"/>
                </a:lnTo>
                <a:lnTo>
                  <a:pt x="875" y="1584"/>
                </a:lnTo>
                <a:lnTo>
                  <a:pt x="830" y="1627"/>
                </a:lnTo>
                <a:lnTo>
                  <a:pt x="775" y="1664"/>
                </a:lnTo>
                <a:lnTo>
                  <a:pt x="699" y="1671"/>
                </a:lnTo>
                <a:lnTo>
                  <a:pt x="661" y="1652"/>
                </a:lnTo>
                <a:lnTo>
                  <a:pt x="612" y="1648"/>
                </a:lnTo>
                <a:lnTo>
                  <a:pt x="490" y="1622"/>
                </a:lnTo>
                <a:lnTo>
                  <a:pt x="541" y="1559"/>
                </a:lnTo>
                <a:lnTo>
                  <a:pt x="598" y="1470"/>
                </a:lnTo>
                <a:lnTo>
                  <a:pt x="516" y="1534"/>
                </a:lnTo>
                <a:lnTo>
                  <a:pt x="452" y="1590"/>
                </a:lnTo>
                <a:lnTo>
                  <a:pt x="407" y="1622"/>
                </a:lnTo>
                <a:lnTo>
                  <a:pt x="345" y="1652"/>
                </a:lnTo>
                <a:lnTo>
                  <a:pt x="276" y="1652"/>
                </a:lnTo>
                <a:lnTo>
                  <a:pt x="208" y="1652"/>
                </a:lnTo>
                <a:lnTo>
                  <a:pt x="170" y="1636"/>
                </a:lnTo>
                <a:lnTo>
                  <a:pt x="151" y="1616"/>
                </a:lnTo>
                <a:lnTo>
                  <a:pt x="240" y="1565"/>
                </a:lnTo>
                <a:lnTo>
                  <a:pt x="327" y="1484"/>
                </a:lnTo>
                <a:lnTo>
                  <a:pt x="352" y="1446"/>
                </a:lnTo>
                <a:lnTo>
                  <a:pt x="282" y="1463"/>
                </a:lnTo>
                <a:lnTo>
                  <a:pt x="176" y="1546"/>
                </a:lnTo>
                <a:lnTo>
                  <a:pt x="132" y="1584"/>
                </a:lnTo>
                <a:lnTo>
                  <a:pt x="32" y="1590"/>
                </a:lnTo>
                <a:lnTo>
                  <a:pt x="0" y="1572"/>
                </a:lnTo>
                <a:lnTo>
                  <a:pt x="0" y="1527"/>
                </a:lnTo>
                <a:lnTo>
                  <a:pt x="0" y="1402"/>
                </a:lnTo>
                <a:close/>
              </a:path>
            </a:pathLst>
          </a:custGeom>
          <a:solidFill>
            <a:srgbClr val="E0E0E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95" name="Freeform 97"/>
          <p:cNvSpPr>
            <a:spLocks/>
          </p:cNvSpPr>
          <p:nvPr/>
        </p:nvSpPr>
        <p:spPr bwMode="auto">
          <a:xfrm flipH="1">
            <a:off x="425450" y="2882851"/>
            <a:ext cx="71438" cy="215900"/>
          </a:xfrm>
          <a:custGeom>
            <a:avLst/>
            <a:gdLst>
              <a:gd name="T0" fmla="*/ 0 w 295"/>
              <a:gd name="T1" fmla="*/ 774 h 774"/>
              <a:gd name="T2" fmla="*/ 51 w 295"/>
              <a:gd name="T3" fmla="*/ 748 h 774"/>
              <a:gd name="T4" fmla="*/ 107 w 295"/>
              <a:gd name="T5" fmla="*/ 686 h 774"/>
              <a:gd name="T6" fmla="*/ 156 w 295"/>
              <a:gd name="T7" fmla="*/ 573 h 774"/>
              <a:gd name="T8" fmla="*/ 183 w 295"/>
              <a:gd name="T9" fmla="*/ 477 h 774"/>
              <a:gd name="T10" fmla="*/ 220 w 295"/>
              <a:gd name="T11" fmla="*/ 371 h 774"/>
              <a:gd name="T12" fmla="*/ 239 w 295"/>
              <a:gd name="T13" fmla="*/ 270 h 774"/>
              <a:gd name="T14" fmla="*/ 270 w 295"/>
              <a:gd name="T15" fmla="*/ 114 h 774"/>
              <a:gd name="T16" fmla="*/ 295 w 295"/>
              <a:gd name="T17" fmla="*/ 0 h 774"/>
              <a:gd name="T18" fmla="*/ 232 w 295"/>
              <a:gd name="T19" fmla="*/ 226 h 774"/>
              <a:gd name="T20" fmla="*/ 183 w 295"/>
              <a:gd name="T21" fmla="*/ 402 h 774"/>
              <a:gd name="T22" fmla="*/ 126 w 295"/>
              <a:gd name="T23" fmla="*/ 521 h 774"/>
              <a:gd name="T24" fmla="*/ 38 w 295"/>
              <a:gd name="T25" fmla="*/ 648 h 774"/>
              <a:gd name="T26" fmla="*/ 0 w 295"/>
              <a:gd name="T27" fmla="*/ 774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5" h="774">
                <a:moveTo>
                  <a:pt x="0" y="774"/>
                </a:moveTo>
                <a:lnTo>
                  <a:pt x="51" y="748"/>
                </a:lnTo>
                <a:lnTo>
                  <a:pt x="107" y="686"/>
                </a:lnTo>
                <a:lnTo>
                  <a:pt x="156" y="573"/>
                </a:lnTo>
                <a:lnTo>
                  <a:pt x="183" y="477"/>
                </a:lnTo>
                <a:lnTo>
                  <a:pt x="220" y="371"/>
                </a:lnTo>
                <a:lnTo>
                  <a:pt x="239" y="270"/>
                </a:lnTo>
                <a:lnTo>
                  <a:pt x="270" y="114"/>
                </a:lnTo>
                <a:lnTo>
                  <a:pt x="295" y="0"/>
                </a:lnTo>
                <a:lnTo>
                  <a:pt x="232" y="226"/>
                </a:lnTo>
                <a:lnTo>
                  <a:pt x="183" y="402"/>
                </a:lnTo>
                <a:lnTo>
                  <a:pt x="126" y="521"/>
                </a:lnTo>
                <a:lnTo>
                  <a:pt x="38" y="648"/>
                </a:lnTo>
                <a:lnTo>
                  <a:pt x="0" y="774"/>
                </a:lnTo>
                <a:close/>
              </a:path>
            </a:pathLst>
          </a:cu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96" name="Freeform 98"/>
          <p:cNvSpPr>
            <a:spLocks/>
          </p:cNvSpPr>
          <p:nvPr/>
        </p:nvSpPr>
        <p:spPr bwMode="auto">
          <a:xfrm flipH="1">
            <a:off x="496888" y="2711401"/>
            <a:ext cx="273050" cy="320675"/>
          </a:xfrm>
          <a:custGeom>
            <a:avLst/>
            <a:gdLst>
              <a:gd name="T0" fmla="*/ 820 w 1172"/>
              <a:gd name="T1" fmla="*/ 43 h 1162"/>
              <a:gd name="T2" fmla="*/ 719 w 1172"/>
              <a:gd name="T3" fmla="*/ 213 h 1162"/>
              <a:gd name="T4" fmla="*/ 739 w 1172"/>
              <a:gd name="T5" fmla="*/ 381 h 1162"/>
              <a:gd name="T6" fmla="*/ 727 w 1172"/>
              <a:gd name="T7" fmla="*/ 571 h 1162"/>
              <a:gd name="T8" fmla="*/ 727 w 1172"/>
              <a:gd name="T9" fmla="*/ 621 h 1162"/>
              <a:gd name="T10" fmla="*/ 739 w 1172"/>
              <a:gd name="T11" fmla="*/ 684 h 1162"/>
              <a:gd name="T12" fmla="*/ 688 w 1172"/>
              <a:gd name="T13" fmla="*/ 729 h 1162"/>
              <a:gd name="T14" fmla="*/ 644 w 1172"/>
              <a:gd name="T15" fmla="*/ 779 h 1162"/>
              <a:gd name="T16" fmla="*/ 569 w 1172"/>
              <a:gd name="T17" fmla="*/ 779 h 1162"/>
              <a:gd name="T18" fmla="*/ 304 w 1172"/>
              <a:gd name="T19" fmla="*/ 793 h 1162"/>
              <a:gd name="T20" fmla="*/ 170 w 1172"/>
              <a:gd name="T21" fmla="*/ 831 h 1162"/>
              <a:gd name="T22" fmla="*/ 0 w 1172"/>
              <a:gd name="T23" fmla="*/ 873 h 1162"/>
              <a:gd name="T24" fmla="*/ 6 w 1172"/>
              <a:gd name="T25" fmla="*/ 1004 h 1162"/>
              <a:gd name="T26" fmla="*/ 109 w 1172"/>
              <a:gd name="T27" fmla="*/ 978 h 1162"/>
              <a:gd name="T28" fmla="*/ 133 w 1172"/>
              <a:gd name="T29" fmla="*/ 916 h 1162"/>
              <a:gd name="T30" fmla="*/ 147 w 1172"/>
              <a:gd name="T31" fmla="*/ 1030 h 1162"/>
              <a:gd name="T32" fmla="*/ 215 w 1172"/>
              <a:gd name="T33" fmla="*/ 1118 h 1162"/>
              <a:gd name="T34" fmla="*/ 403 w 1172"/>
              <a:gd name="T35" fmla="*/ 1155 h 1162"/>
              <a:gd name="T36" fmla="*/ 379 w 1172"/>
              <a:gd name="T37" fmla="*/ 1093 h 1162"/>
              <a:gd name="T38" fmla="*/ 279 w 1172"/>
              <a:gd name="T39" fmla="*/ 978 h 1162"/>
              <a:gd name="T40" fmla="*/ 358 w 1172"/>
              <a:gd name="T41" fmla="*/ 929 h 1162"/>
              <a:gd name="T42" fmla="*/ 403 w 1172"/>
              <a:gd name="T43" fmla="*/ 1036 h 1162"/>
              <a:gd name="T44" fmla="*/ 537 w 1172"/>
              <a:gd name="T45" fmla="*/ 1149 h 1162"/>
              <a:gd name="T46" fmla="*/ 713 w 1172"/>
              <a:gd name="T47" fmla="*/ 1149 h 1162"/>
              <a:gd name="T48" fmla="*/ 517 w 1172"/>
              <a:gd name="T49" fmla="*/ 1016 h 1162"/>
              <a:gd name="T50" fmla="*/ 435 w 1172"/>
              <a:gd name="T51" fmla="*/ 929 h 1162"/>
              <a:gd name="T52" fmla="*/ 479 w 1172"/>
              <a:gd name="T53" fmla="*/ 885 h 1162"/>
              <a:gd name="T54" fmla="*/ 549 w 1172"/>
              <a:gd name="T55" fmla="*/ 972 h 1162"/>
              <a:gd name="T56" fmla="*/ 675 w 1172"/>
              <a:gd name="T57" fmla="*/ 1068 h 1162"/>
              <a:gd name="T58" fmla="*/ 782 w 1172"/>
              <a:gd name="T59" fmla="*/ 1123 h 1162"/>
              <a:gd name="T60" fmla="*/ 921 w 1172"/>
              <a:gd name="T61" fmla="*/ 1136 h 1162"/>
              <a:gd name="T62" fmla="*/ 833 w 1172"/>
              <a:gd name="T63" fmla="*/ 1068 h 1162"/>
              <a:gd name="T64" fmla="*/ 727 w 1172"/>
              <a:gd name="T65" fmla="*/ 978 h 1162"/>
              <a:gd name="T66" fmla="*/ 756 w 1172"/>
              <a:gd name="T67" fmla="*/ 929 h 1162"/>
              <a:gd name="T68" fmla="*/ 808 w 1172"/>
              <a:gd name="T69" fmla="*/ 1010 h 1162"/>
              <a:gd name="T70" fmla="*/ 914 w 1172"/>
              <a:gd name="T71" fmla="*/ 1087 h 1162"/>
              <a:gd name="T72" fmla="*/ 1046 w 1172"/>
              <a:gd name="T73" fmla="*/ 1098 h 1162"/>
              <a:gd name="T74" fmla="*/ 1117 w 1172"/>
              <a:gd name="T75" fmla="*/ 991 h 1162"/>
              <a:gd name="T76" fmla="*/ 878 w 1172"/>
              <a:gd name="T77" fmla="*/ 954 h 1162"/>
              <a:gd name="T78" fmla="*/ 733 w 1172"/>
              <a:gd name="T79" fmla="*/ 868 h 1162"/>
              <a:gd name="T80" fmla="*/ 707 w 1172"/>
              <a:gd name="T81" fmla="*/ 793 h 1162"/>
              <a:gd name="T82" fmla="*/ 765 w 1172"/>
              <a:gd name="T83" fmla="*/ 831 h 1162"/>
              <a:gd name="T84" fmla="*/ 927 w 1172"/>
              <a:gd name="T85" fmla="*/ 935 h 1162"/>
              <a:gd name="T86" fmla="*/ 1117 w 1172"/>
              <a:gd name="T87" fmla="*/ 991 h 1162"/>
              <a:gd name="T88" fmla="*/ 1155 w 1172"/>
              <a:gd name="T89" fmla="*/ 767 h 1162"/>
              <a:gd name="T90" fmla="*/ 1046 w 1172"/>
              <a:gd name="T91" fmla="*/ 741 h 1162"/>
              <a:gd name="T92" fmla="*/ 820 w 1172"/>
              <a:gd name="T93" fmla="*/ 761 h 1162"/>
              <a:gd name="T94" fmla="*/ 782 w 1172"/>
              <a:gd name="T95" fmla="*/ 716 h 1162"/>
              <a:gd name="T96" fmla="*/ 901 w 1172"/>
              <a:gd name="T97" fmla="*/ 735 h 1162"/>
              <a:gd name="T98" fmla="*/ 1155 w 1172"/>
              <a:gd name="T99" fmla="*/ 684 h 1162"/>
              <a:gd name="T100" fmla="*/ 1167 w 1172"/>
              <a:gd name="T101" fmla="*/ 483 h 1162"/>
              <a:gd name="T102" fmla="*/ 1161 w 1172"/>
              <a:gd name="T103" fmla="*/ 264 h 1162"/>
              <a:gd name="T104" fmla="*/ 1034 w 1172"/>
              <a:gd name="T105" fmla="*/ 152 h 1162"/>
              <a:gd name="T106" fmla="*/ 1161 w 1172"/>
              <a:gd name="T107" fmla="*/ 201 h 1162"/>
              <a:gd name="T108" fmla="*/ 1091 w 1172"/>
              <a:gd name="T109" fmla="*/ 68 h 1162"/>
              <a:gd name="T110" fmla="*/ 959 w 1172"/>
              <a:gd name="T111" fmla="*/ 0 h 1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72" h="1162">
                <a:moveTo>
                  <a:pt x="959" y="0"/>
                </a:moveTo>
                <a:lnTo>
                  <a:pt x="820" y="43"/>
                </a:lnTo>
                <a:lnTo>
                  <a:pt x="756" y="100"/>
                </a:lnTo>
                <a:lnTo>
                  <a:pt x="719" y="213"/>
                </a:lnTo>
                <a:lnTo>
                  <a:pt x="719" y="321"/>
                </a:lnTo>
                <a:lnTo>
                  <a:pt x="739" y="381"/>
                </a:lnTo>
                <a:lnTo>
                  <a:pt x="727" y="489"/>
                </a:lnTo>
                <a:lnTo>
                  <a:pt x="727" y="571"/>
                </a:lnTo>
                <a:lnTo>
                  <a:pt x="745" y="591"/>
                </a:lnTo>
                <a:lnTo>
                  <a:pt x="727" y="621"/>
                </a:lnTo>
                <a:lnTo>
                  <a:pt x="713" y="652"/>
                </a:lnTo>
                <a:lnTo>
                  <a:pt x="739" y="684"/>
                </a:lnTo>
                <a:lnTo>
                  <a:pt x="739" y="716"/>
                </a:lnTo>
                <a:lnTo>
                  <a:pt x="688" y="729"/>
                </a:lnTo>
                <a:lnTo>
                  <a:pt x="695" y="761"/>
                </a:lnTo>
                <a:lnTo>
                  <a:pt x="644" y="779"/>
                </a:lnTo>
                <a:lnTo>
                  <a:pt x="599" y="767"/>
                </a:lnTo>
                <a:lnTo>
                  <a:pt x="569" y="779"/>
                </a:lnTo>
                <a:lnTo>
                  <a:pt x="428" y="799"/>
                </a:lnTo>
                <a:lnTo>
                  <a:pt x="304" y="793"/>
                </a:lnTo>
                <a:lnTo>
                  <a:pt x="222" y="799"/>
                </a:lnTo>
                <a:lnTo>
                  <a:pt x="170" y="831"/>
                </a:lnTo>
                <a:lnTo>
                  <a:pt x="45" y="831"/>
                </a:lnTo>
                <a:lnTo>
                  <a:pt x="0" y="873"/>
                </a:lnTo>
                <a:lnTo>
                  <a:pt x="0" y="923"/>
                </a:lnTo>
                <a:lnTo>
                  <a:pt x="6" y="1004"/>
                </a:lnTo>
                <a:lnTo>
                  <a:pt x="109" y="1030"/>
                </a:lnTo>
                <a:lnTo>
                  <a:pt x="109" y="978"/>
                </a:lnTo>
                <a:lnTo>
                  <a:pt x="115" y="935"/>
                </a:lnTo>
                <a:lnTo>
                  <a:pt x="133" y="916"/>
                </a:lnTo>
                <a:lnTo>
                  <a:pt x="141" y="966"/>
                </a:lnTo>
                <a:lnTo>
                  <a:pt x="147" y="1030"/>
                </a:lnTo>
                <a:lnTo>
                  <a:pt x="170" y="1068"/>
                </a:lnTo>
                <a:lnTo>
                  <a:pt x="215" y="1118"/>
                </a:lnTo>
                <a:lnTo>
                  <a:pt x="321" y="1142"/>
                </a:lnTo>
                <a:lnTo>
                  <a:pt x="403" y="1155"/>
                </a:lnTo>
                <a:lnTo>
                  <a:pt x="499" y="1162"/>
                </a:lnTo>
                <a:lnTo>
                  <a:pt x="379" y="1093"/>
                </a:lnTo>
                <a:lnTo>
                  <a:pt x="297" y="1030"/>
                </a:lnTo>
                <a:lnTo>
                  <a:pt x="279" y="978"/>
                </a:lnTo>
                <a:lnTo>
                  <a:pt x="291" y="935"/>
                </a:lnTo>
                <a:lnTo>
                  <a:pt x="358" y="929"/>
                </a:lnTo>
                <a:lnTo>
                  <a:pt x="385" y="978"/>
                </a:lnTo>
                <a:lnTo>
                  <a:pt x="403" y="1036"/>
                </a:lnTo>
                <a:lnTo>
                  <a:pt x="467" y="1098"/>
                </a:lnTo>
                <a:lnTo>
                  <a:pt x="537" y="1149"/>
                </a:lnTo>
                <a:lnTo>
                  <a:pt x="607" y="1155"/>
                </a:lnTo>
                <a:lnTo>
                  <a:pt x="713" y="1149"/>
                </a:lnTo>
                <a:lnTo>
                  <a:pt x="599" y="1061"/>
                </a:lnTo>
                <a:lnTo>
                  <a:pt x="517" y="1016"/>
                </a:lnTo>
                <a:lnTo>
                  <a:pt x="454" y="966"/>
                </a:lnTo>
                <a:lnTo>
                  <a:pt x="435" y="929"/>
                </a:lnTo>
                <a:lnTo>
                  <a:pt x="441" y="891"/>
                </a:lnTo>
                <a:lnTo>
                  <a:pt x="479" y="885"/>
                </a:lnTo>
                <a:lnTo>
                  <a:pt x="523" y="923"/>
                </a:lnTo>
                <a:lnTo>
                  <a:pt x="549" y="972"/>
                </a:lnTo>
                <a:lnTo>
                  <a:pt x="607" y="1036"/>
                </a:lnTo>
                <a:lnTo>
                  <a:pt x="675" y="1068"/>
                </a:lnTo>
                <a:lnTo>
                  <a:pt x="727" y="1098"/>
                </a:lnTo>
                <a:lnTo>
                  <a:pt x="782" y="1123"/>
                </a:lnTo>
                <a:lnTo>
                  <a:pt x="846" y="1136"/>
                </a:lnTo>
                <a:lnTo>
                  <a:pt x="921" y="1136"/>
                </a:lnTo>
                <a:lnTo>
                  <a:pt x="994" y="1122"/>
                </a:lnTo>
                <a:lnTo>
                  <a:pt x="833" y="1068"/>
                </a:lnTo>
                <a:lnTo>
                  <a:pt x="771" y="1036"/>
                </a:lnTo>
                <a:lnTo>
                  <a:pt x="727" y="978"/>
                </a:lnTo>
                <a:lnTo>
                  <a:pt x="719" y="929"/>
                </a:lnTo>
                <a:lnTo>
                  <a:pt x="756" y="929"/>
                </a:lnTo>
                <a:lnTo>
                  <a:pt x="777" y="972"/>
                </a:lnTo>
                <a:lnTo>
                  <a:pt x="808" y="1010"/>
                </a:lnTo>
                <a:lnTo>
                  <a:pt x="859" y="1049"/>
                </a:lnTo>
                <a:lnTo>
                  <a:pt x="914" y="1087"/>
                </a:lnTo>
                <a:lnTo>
                  <a:pt x="989" y="1119"/>
                </a:lnTo>
                <a:lnTo>
                  <a:pt x="1046" y="1098"/>
                </a:lnTo>
                <a:lnTo>
                  <a:pt x="1072" y="1068"/>
                </a:lnTo>
                <a:lnTo>
                  <a:pt x="1117" y="991"/>
                </a:lnTo>
                <a:lnTo>
                  <a:pt x="1034" y="972"/>
                </a:lnTo>
                <a:lnTo>
                  <a:pt x="878" y="954"/>
                </a:lnTo>
                <a:lnTo>
                  <a:pt x="782" y="910"/>
                </a:lnTo>
                <a:lnTo>
                  <a:pt x="733" y="868"/>
                </a:lnTo>
                <a:lnTo>
                  <a:pt x="713" y="816"/>
                </a:lnTo>
                <a:lnTo>
                  <a:pt x="707" y="793"/>
                </a:lnTo>
                <a:lnTo>
                  <a:pt x="733" y="793"/>
                </a:lnTo>
                <a:lnTo>
                  <a:pt x="765" y="831"/>
                </a:lnTo>
                <a:lnTo>
                  <a:pt x="814" y="897"/>
                </a:lnTo>
                <a:lnTo>
                  <a:pt x="927" y="935"/>
                </a:lnTo>
                <a:lnTo>
                  <a:pt x="1034" y="968"/>
                </a:lnTo>
                <a:lnTo>
                  <a:pt x="1117" y="991"/>
                </a:lnTo>
                <a:lnTo>
                  <a:pt x="1149" y="861"/>
                </a:lnTo>
                <a:lnTo>
                  <a:pt x="1155" y="767"/>
                </a:lnTo>
                <a:lnTo>
                  <a:pt x="1155" y="683"/>
                </a:lnTo>
                <a:lnTo>
                  <a:pt x="1046" y="741"/>
                </a:lnTo>
                <a:lnTo>
                  <a:pt x="921" y="767"/>
                </a:lnTo>
                <a:lnTo>
                  <a:pt x="820" y="761"/>
                </a:lnTo>
                <a:lnTo>
                  <a:pt x="795" y="748"/>
                </a:lnTo>
                <a:lnTo>
                  <a:pt x="782" y="716"/>
                </a:lnTo>
                <a:lnTo>
                  <a:pt x="840" y="716"/>
                </a:lnTo>
                <a:lnTo>
                  <a:pt x="901" y="735"/>
                </a:lnTo>
                <a:lnTo>
                  <a:pt x="1049" y="741"/>
                </a:lnTo>
                <a:lnTo>
                  <a:pt x="1155" y="684"/>
                </a:lnTo>
                <a:lnTo>
                  <a:pt x="1161" y="565"/>
                </a:lnTo>
                <a:lnTo>
                  <a:pt x="1167" y="483"/>
                </a:lnTo>
                <a:lnTo>
                  <a:pt x="1172" y="401"/>
                </a:lnTo>
                <a:lnTo>
                  <a:pt x="1161" y="264"/>
                </a:lnTo>
                <a:lnTo>
                  <a:pt x="1129" y="213"/>
                </a:lnTo>
                <a:lnTo>
                  <a:pt x="1034" y="152"/>
                </a:lnTo>
                <a:lnTo>
                  <a:pt x="1065" y="158"/>
                </a:lnTo>
                <a:lnTo>
                  <a:pt x="1161" y="201"/>
                </a:lnTo>
                <a:lnTo>
                  <a:pt x="1123" y="113"/>
                </a:lnTo>
                <a:lnTo>
                  <a:pt x="1091" y="68"/>
                </a:lnTo>
                <a:lnTo>
                  <a:pt x="1065" y="38"/>
                </a:lnTo>
                <a:lnTo>
                  <a:pt x="959" y="0"/>
                </a:lnTo>
                <a:close/>
              </a:path>
            </a:pathLst>
          </a:custGeom>
          <a:solidFill>
            <a:srgbClr val="E0E0E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97" name="Freeform 99"/>
          <p:cNvSpPr>
            <a:spLocks/>
          </p:cNvSpPr>
          <p:nvPr/>
        </p:nvSpPr>
        <p:spPr bwMode="auto">
          <a:xfrm flipH="1">
            <a:off x="514350" y="2830463"/>
            <a:ext cx="69850" cy="71438"/>
          </a:xfrm>
          <a:custGeom>
            <a:avLst/>
            <a:gdLst>
              <a:gd name="T0" fmla="*/ 0 w 295"/>
              <a:gd name="T1" fmla="*/ 0 h 263"/>
              <a:gd name="T2" fmla="*/ 0 w 295"/>
              <a:gd name="T3" fmla="*/ 21 h 263"/>
              <a:gd name="T4" fmla="*/ 38 w 295"/>
              <a:gd name="T5" fmla="*/ 71 h 263"/>
              <a:gd name="T6" fmla="*/ 75 w 295"/>
              <a:gd name="T7" fmla="*/ 99 h 263"/>
              <a:gd name="T8" fmla="*/ 152 w 295"/>
              <a:gd name="T9" fmla="*/ 158 h 263"/>
              <a:gd name="T10" fmla="*/ 184 w 295"/>
              <a:gd name="T11" fmla="*/ 182 h 263"/>
              <a:gd name="T12" fmla="*/ 260 w 295"/>
              <a:gd name="T13" fmla="*/ 239 h 263"/>
              <a:gd name="T14" fmla="*/ 178 w 295"/>
              <a:gd name="T15" fmla="*/ 213 h 263"/>
              <a:gd name="T16" fmla="*/ 97 w 295"/>
              <a:gd name="T17" fmla="*/ 188 h 263"/>
              <a:gd name="T18" fmla="*/ 16 w 295"/>
              <a:gd name="T19" fmla="*/ 182 h 263"/>
              <a:gd name="T20" fmla="*/ 22 w 295"/>
              <a:gd name="T21" fmla="*/ 207 h 263"/>
              <a:gd name="T22" fmla="*/ 152 w 295"/>
              <a:gd name="T23" fmla="*/ 231 h 263"/>
              <a:gd name="T24" fmla="*/ 222 w 295"/>
              <a:gd name="T25" fmla="*/ 257 h 263"/>
              <a:gd name="T26" fmla="*/ 260 w 295"/>
              <a:gd name="T27" fmla="*/ 263 h 263"/>
              <a:gd name="T28" fmla="*/ 292 w 295"/>
              <a:gd name="T29" fmla="*/ 252 h 263"/>
              <a:gd name="T30" fmla="*/ 295 w 295"/>
              <a:gd name="T31" fmla="*/ 222 h 263"/>
              <a:gd name="T32" fmla="*/ 269 w 295"/>
              <a:gd name="T33" fmla="*/ 199 h 263"/>
              <a:gd name="T34" fmla="*/ 232 w 295"/>
              <a:gd name="T35" fmla="*/ 162 h 263"/>
              <a:gd name="T36" fmla="*/ 188 w 295"/>
              <a:gd name="T37" fmla="*/ 112 h 263"/>
              <a:gd name="T38" fmla="*/ 144 w 295"/>
              <a:gd name="T39" fmla="*/ 56 h 263"/>
              <a:gd name="T40" fmla="*/ 91 w 295"/>
              <a:gd name="T41" fmla="*/ 17 h 263"/>
              <a:gd name="T42" fmla="*/ 35 w 295"/>
              <a:gd name="T43" fmla="*/ 3 h 263"/>
              <a:gd name="T44" fmla="*/ 0 w 295"/>
              <a:gd name="T45" fmla="*/ 0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95" h="263">
                <a:moveTo>
                  <a:pt x="0" y="0"/>
                </a:moveTo>
                <a:lnTo>
                  <a:pt x="0" y="21"/>
                </a:lnTo>
                <a:lnTo>
                  <a:pt x="38" y="71"/>
                </a:lnTo>
                <a:lnTo>
                  <a:pt x="75" y="99"/>
                </a:lnTo>
                <a:lnTo>
                  <a:pt x="152" y="158"/>
                </a:lnTo>
                <a:lnTo>
                  <a:pt x="184" y="182"/>
                </a:lnTo>
                <a:lnTo>
                  <a:pt x="260" y="239"/>
                </a:lnTo>
                <a:lnTo>
                  <a:pt x="178" y="213"/>
                </a:lnTo>
                <a:lnTo>
                  <a:pt x="97" y="188"/>
                </a:lnTo>
                <a:lnTo>
                  <a:pt x="16" y="182"/>
                </a:lnTo>
                <a:lnTo>
                  <a:pt x="22" y="207"/>
                </a:lnTo>
                <a:lnTo>
                  <a:pt x="152" y="231"/>
                </a:lnTo>
                <a:lnTo>
                  <a:pt x="222" y="257"/>
                </a:lnTo>
                <a:lnTo>
                  <a:pt x="260" y="263"/>
                </a:lnTo>
                <a:lnTo>
                  <a:pt x="292" y="252"/>
                </a:lnTo>
                <a:lnTo>
                  <a:pt x="295" y="222"/>
                </a:lnTo>
                <a:lnTo>
                  <a:pt x="269" y="199"/>
                </a:lnTo>
                <a:lnTo>
                  <a:pt x="232" y="162"/>
                </a:lnTo>
                <a:lnTo>
                  <a:pt x="188" y="112"/>
                </a:lnTo>
                <a:lnTo>
                  <a:pt x="144" y="56"/>
                </a:lnTo>
                <a:lnTo>
                  <a:pt x="91" y="17"/>
                </a:lnTo>
                <a:lnTo>
                  <a:pt x="35" y="3"/>
                </a:lnTo>
                <a:lnTo>
                  <a:pt x="0" y="0"/>
                </a:lnTo>
                <a:close/>
              </a:path>
            </a:pathLst>
          </a:cu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98" name="Freeform 100"/>
          <p:cNvSpPr>
            <a:spLocks/>
          </p:cNvSpPr>
          <p:nvPr/>
        </p:nvSpPr>
        <p:spPr bwMode="auto">
          <a:xfrm flipH="1">
            <a:off x="517525" y="2770138"/>
            <a:ext cx="61913" cy="95250"/>
          </a:xfrm>
          <a:custGeom>
            <a:avLst/>
            <a:gdLst>
              <a:gd name="T0" fmla="*/ 51 w 270"/>
              <a:gd name="T1" fmla="*/ 0 h 345"/>
              <a:gd name="T2" fmla="*/ 13 w 270"/>
              <a:gd name="T3" fmla="*/ 7 h 345"/>
              <a:gd name="T4" fmla="*/ 0 w 270"/>
              <a:gd name="T5" fmla="*/ 39 h 345"/>
              <a:gd name="T6" fmla="*/ 3 w 270"/>
              <a:gd name="T7" fmla="*/ 65 h 345"/>
              <a:gd name="T8" fmla="*/ 26 w 270"/>
              <a:gd name="T9" fmla="*/ 101 h 345"/>
              <a:gd name="T10" fmla="*/ 57 w 270"/>
              <a:gd name="T11" fmla="*/ 112 h 345"/>
              <a:gd name="T12" fmla="*/ 116 w 270"/>
              <a:gd name="T13" fmla="*/ 149 h 345"/>
              <a:gd name="T14" fmla="*/ 172 w 270"/>
              <a:gd name="T15" fmla="*/ 195 h 345"/>
              <a:gd name="T16" fmla="*/ 212 w 270"/>
              <a:gd name="T17" fmla="*/ 259 h 345"/>
              <a:gd name="T18" fmla="*/ 257 w 270"/>
              <a:gd name="T19" fmla="*/ 325 h 345"/>
              <a:gd name="T20" fmla="*/ 270 w 270"/>
              <a:gd name="T21" fmla="*/ 345 h 345"/>
              <a:gd name="T22" fmla="*/ 257 w 270"/>
              <a:gd name="T23" fmla="*/ 267 h 345"/>
              <a:gd name="T24" fmla="*/ 247 w 270"/>
              <a:gd name="T25" fmla="*/ 198 h 345"/>
              <a:gd name="T26" fmla="*/ 225 w 270"/>
              <a:gd name="T27" fmla="*/ 140 h 345"/>
              <a:gd name="T28" fmla="*/ 188 w 270"/>
              <a:gd name="T29" fmla="*/ 86 h 345"/>
              <a:gd name="T30" fmla="*/ 90 w 270"/>
              <a:gd name="T31" fmla="*/ 10 h 345"/>
              <a:gd name="T32" fmla="*/ 51 w 270"/>
              <a:gd name="T33" fmla="*/ 0 h 3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0" h="345">
                <a:moveTo>
                  <a:pt x="51" y="0"/>
                </a:moveTo>
                <a:lnTo>
                  <a:pt x="13" y="7"/>
                </a:lnTo>
                <a:lnTo>
                  <a:pt x="0" y="39"/>
                </a:lnTo>
                <a:lnTo>
                  <a:pt x="3" y="65"/>
                </a:lnTo>
                <a:lnTo>
                  <a:pt x="26" y="101"/>
                </a:lnTo>
                <a:lnTo>
                  <a:pt x="57" y="112"/>
                </a:lnTo>
                <a:lnTo>
                  <a:pt x="116" y="149"/>
                </a:lnTo>
                <a:lnTo>
                  <a:pt x="172" y="195"/>
                </a:lnTo>
                <a:lnTo>
                  <a:pt x="212" y="259"/>
                </a:lnTo>
                <a:lnTo>
                  <a:pt x="257" y="325"/>
                </a:lnTo>
                <a:lnTo>
                  <a:pt x="270" y="345"/>
                </a:lnTo>
                <a:lnTo>
                  <a:pt x="257" y="267"/>
                </a:lnTo>
                <a:lnTo>
                  <a:pt x="247" y="198"/>
                </a:lnTo>
                <a:lnTo>
                  <a:pt x="225" y="140"/>
                </a:lnTo>
                <a:lnTo>
                  <a:pt x="188" y="86"/>
                </a:lnTo>
                <a:lnTo>
                  <a:pt x="90" y="10"/>
                </a:lnTo>
                <a:lnTo>
                  <a:pt x="51" y="0"/>
                </a:lnTo>
                <a:close/>
              </a:path>
            </a:pathLst>
          </a:cu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99" name="Freeform 101"/>
          <p:cNvSpPr>
            <a:spLocks/>
          </p:cNvSpPr>
          <p:nvPr/>
        </p:nvSpPr>
        <p:spPr bwMode="auto">
          <a:xfrm flipH="1">
            <a:off x="523875" y="2676476"/>
            <a:ext cx="68263" cy="55562"/>
          </a:xfrm>
          <a:custGeom>
            <a:avLst/>
            <a:gdLst>
              <a:gd name="T0" fmla="*/ 0 w 287"/>
              <a:gd name="T1" fmla="*/ 199 h 199"/>
              <a:gd name="T2" fmla="*/ 49 w 287"/>
              <a:gd name="T3" fmla="*/ 156 h 199"/>
              <a:gd name="T4" fmla="*/ 130 w 287"/>
              <a:gd name="T5" fmla="*/ 125 h 199"/>
              <a:gd name="T6" fmla="*/ 185 w 287"/>
              <a:gd name="T7" fmla="*/ 111 h 199"/>
              <a:gd name="T8" fmla="*/ 287 w 287"/>
              <a:gd name="T9" fmla="*/ 0 h 199"/>
              <a:gd name="T10" fmla="*/ 211 w 287"/>
              <a:gd name="T11" fmla="*/ 44 h 199"/>
              <a:gd name="T12" fmla="*/ 142 w 287"/>
              <a:gd name="T13" fmla="*/ 74 h 199"/>
              <a:gd name="T14" fmla="*/ 93 w 287"/>
              <a:gd name="T15" fmla="*/ 99 h 199"/>
              <a:gd name="T16" fmla="*/ 68 w 287"/>
              <a:gd name="T17" fmla="*/ 125 h 199"/>
              <a:gd name="T18" fmla="*/ 0 w 287"/>
              <a:gd name="T19" fmla="*/ 199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7" h="199">
                <a:moveTo>
                  <a:pt x="0" y="199"/>
                </a:moveTo>
                <a:lnTo>
                  <a:pt x="49" y="156"/>
                </a:lnTo>
                <a:lnTo>
                  <a:pt x="130" y="125"/>
                </a:lnTo>
                <a:lnTo>
                  <a:pt x="185" y="111"/>
                </a:lnTo>
                <a:lnTo>
                  <a:pt x="287" y="0"/>
                </a:lnTo>
                <a:lnTo>
                  <a:pt x="211" y="44"/>
                </a:lnTo>
                <a:lnTo>
                  <a:pt x="142" y="74"/>
                </a:lnTo>
                <a:lnTo>
                  <a:pt x="93" y="99"/>
                </a:lnTo>
                <a:lnTo>
                  <a:pt x="68" y="125"/>
                </a:lnTo>
                <a:lnTo>
                  <a:pt x="0" y="199"/>
                </a:lnTo>
                <a:close/>
              </a:path>
            </a:pathLst>
          </a:custGeom>
          <a:solidFill>
            <a:srgbClr val="E0E0E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100" name="Freeform 102"/>
          <p:cNvSpPr>
            <a:spLocks/>
          </p:cNvSpPr>
          <p:nvPr/>
        </p:nvSpPr>
        <p:spPr bwMode="auto">
          <a:xfrm flipH="1">
            <a:off x="604838" y="2778076"/>
            <a:ext cx="38100" cy="141287"/>
          </a:xfrm>
          <a:custGeom>
            <a:avLst/>
            <a:gdLst>
              <a:gd name="T0" fmla="*/ 0 w 162"/>
              <a:gd name="T1" fmla="*/ 514 h 514"/>
              <a:gd name="T2" fmla="*/ 81 w 162"/>
              <a:gd name="T3" fmla="*/ 514 h 514"/>
              <a:gd name="T4" fmla="*/ 106 w 162"/>
              <a:gd name="T5" fmla="*/ 508 h 514"/>
              <a:gd name="T6" fmla="*/ 106 w 162"/>
              <a:gd name="T7" fmla="*/ 489 h 514"/>
              <a:gd name="T8" fmla="*/ 124 w 162"/>
              <a:gd name="T9" fmla="*/ 470 h 514"/>
              <a:gd name="T10" fmla="*/ 150 w 162"/>
              <a:gd name="T11" fmla="*/ 451 h 514"/>
              <a:gd name="T12" fmla="*/ 137 w 162"/>
              <a:gd name="T13" fmla="*/ 433 h 514"/>
              <a:gd name="T14" fmla="*/ 137 w 162"/>
              <a:gd name="T15" fmla="*/ 407 h 514"/>
              <a:gd name="T16" fmla="*/ 156 w 162"/>
              <a:gd name="T17" fmla="*/ 376 h 514"/>
              <a:gd name="T18" fmla="*/ 156 w 162"/>
              <a:gd name="T19" fmla="*/ 344 h 514"/>
              <a:gd name="T20" fmla="*/ 144 w 162"/>
              <a:gd name="T21" fmla="*/ 306 h 514"/>
              <a:gd name="T22" fmla="*/ 144 w 162"/>
              <a:gd name="T23" fmla="*/ 224 h 514"/>
              <a:gd name="T24" fmla="*/ 162 w 162"/>
              <a:gd name="T25" fmla="*/ 150 h 514"/>
              <a:gd name="T26" fmla="*/ 156 w 162"/>
              <a:gd name="T27" fmla="*/ 94 h 514"/>
              <a:gd name="T28" fmla="*/ 156 w 162"/>
              <a:gd name="T29" fmla="*/ 0 h 514"/>
              <a:gd name="T30" fmla="*/ 106 w 162"/>
              <a:gd name="T31" fmla="*/ 142 h 514"/>
              <a:gd name="T32" fmla="*/ 62 w 162"/>
              <a:gd name="T33" fmla="*/ 275 h 514"/>
              <a:gd name="T34" fmla="*/ 32 w 162"/>
              <a:gd name="T35" fmla="*/ 419 h 514"/>
              <a:gd name="T36" fmla="*/ 0 w 162"/>
              <a:gd name="T37" fmla="*/ 514 h 5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62" h="514">
                <a:moveTo>
                  <a:pt x="0" y="514"/>
                </a:moveTo>
                <a:lnTo>
                  <a:pt x="81" y="514"/>
                </a:lnTo>
                <a:lnTo>
                  <a:pt x="106" y="508"/>
                </a:lnTo>
                <a:lnTo>
                  <a:pt x="106" y="489"/>
                </a:lnTo>
                <a:lnTo>
                  <a:pt x="124" y="470"/>
                </a:lnTo>
                <a:lnTo>
                  <a:pt x="150" y="451"/>
                </a:lnTo>
                <a:lnTo>
                  <a:pt x="137" y="433"/>
                </a:lnTo>
                <a:lnTo>
                  <a:pt x="137" y="407"/>
                </a:lnTo>
                <a:lnTo>
                  <a:pt x="156" y="376"/>
                </a:lnTo>
                <a:lnTo>
                  <a:pt x="156" y="344"/>
                </a:lnTo>
                <a:lnTo>
                  <a:pt x="144" y="306"/>
                </a:lnTo>
                <a:lnTo>
                  <a:pt x="144" y="224"/>
                </a:lnTo>
                <a:lnTo>
                  <a:pt x="162" y="150"/>
                </a:lnTo>
                <a:lnTo>
                  <a:pt x="156" y="94"/>
                </a:lnTo>
                <a:lnTo>
                  <a:pt x="156" y="0"/>
                </a:lnTo>
                <a:lnTo>
                  <a:pt x="106" y="142"/>
                </a:lnTo>
                <a:lnTo>
                  <a:pt x="62" y="275"/>
                </a:lnTo>
                <a:lnTo>
                  <a:pt x="32" y="419"/>
                </a:lnTo>
                <a:lnTo>
                  <a:pt x="0" y="514"/>
                </a:lnTo>
                <a:close/>
              </a:path>
            </a:pathLst>
          </a:custGeom>
          <a:solidFill>
            <a:srgbClr val="E0E0E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101" name="Freeform 103"/>
          <p:cNvSpPr>
            <a:spLocks/>
          </p:cNvSpPr>
          <p:nvPr/>
        </p:nvSpPr>
        <p:spPr bwMode="auto">
          <a:xfrm flipH="1">
            <a:off x="519113" y="2932063"/>
            <a:ext cx="66675" cy="26988"/>
          </a:xfrm>
          <a:custGeom>
            <a:avLst/>
            <a:gdLst>
              <a:gd name="T0" fmla="*/ 232 w 289"/>
              <a:gd name="T1" fmla="*/ 47 h 97"/>
              <a:gd name="T2" fmla="*/ 168 w 289"/>
              <a:gd name="T3" fmla="*/ 19 h 97"/>
              <a:gd name="T4" fmla="*/ 110 w 289"/>
              <a:gd name="T5" fmla="*/ 4 h 97"/>
              <a:gd name="T6" fmla="*/ 32 w 289"/>
              <a:gd name="T7" fmla="*/ 0 h 97"/>
              <a:gd name="T8" fmla="*/ 0 w 289"/>
              <a:gd name="T9" fmla="*/ 6 h 97"/>
              <a:gd name="T10" fmla="*/ 15 w 289"/>
              <a:gd name="T11" fmla="*/ 37 h 97"/>
              <a:gd name="T12" fmla="*/ 45 w 289"/>
              <a:gd name="T13" fmla="*/ 61 h 97"/>
              <a:gd name="T14" fmla="*/ 113 w 289"/>
              <a:gd name="T15" fmla="*/ 79 h 97"/>
              <a:gd name="T16" fmla="*/ 219 w 289"/>
              <a:gd name="T17" fmla="*/ 97 h 97"/>
              <a:gd name="T18" fmla="*/ 289 w 289"/>
              <a:gd name="T19" fmla="*/ 91 h 97"/>
              <a:gd name="T20" fmla="*/ 232 w 289"/>
              <a:gd name="T21" fmla="*/ 4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9" h="97">
                <a:moveTo>
                  <a:pt x="232" y="47"/>
                </a:moveTo>
                <a:lnTo>
                  <a:pt x="168" y="19"/>
                </a:lnTo>
                <a:lnTo>
                  <a:pt x="110" y="4"/>
                </a:lnTo>
                <a:lnTo>
                  <a:pt x="32" y="0"/>
                </a:lnTo>
                <a:lnTo>
                  <a:pt x="0" y="6"/>
                </a:lnTo>
                <a:lnTo>
                  <a:pt x="15" y="37"/>
                </a:lnTo>
                <a:lnTo>
                  <a:pt x="45" y="61"/>
                </a:lnTo>
                <a:lnTo>
                  <a:pt x="113" y="79"/>
                </a:lnTo>
                <a:lnTo>
                  <a:pt x="219" y="97"/>
                </a:lnTo>
                <a:lnTo>
                  <a:pt x="289" y="91"/>
                </a:lnTo>
                <a:lnTo>
                  <a:pt x="232" y="47"/>
                </a:lnTo>
                <a:close/>
              </a:path>
            </a:pathLst>
          </a:cu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102" name="Freeform 104"/>
          <p:cNvSpPr>
            <a:spLocks/>
          </p:cNvSpPr>
          <p:nvPr/>
        </p:nvSpPr>
        <p:spPr bwMode="auto">
          <a:xfrm flipH="1">
            <a:off x="600075" y="2943176"/>
            <a:ext cx="42863" cy="60325"/>
          </a:xfrm>
          <a:custGeom>
            <a:avLst/>
            <a:gdLst>
              <a:gd name="T0" fmla="*/ 81 w 176"/>
              <a:gd name="T1" fmla="*/ 59 h 216"/>
              <a:gd name="T2" fmla="*/ 59 w 176"/>
              <a:gd name="T3" fmla="*/ 14 h 216"/>
              <a:gd name="T4" fmla="*/ 26 w 176"/>
              <a:gd name="T5" fmla="*/ 0 h 216"/>
              <a:gd name="T6" fmla="*/ 3 w 176"/>
              <a:gd name="T7" fmla="*/ 11 h 216"/>
              <a:gd name="T8" fmla="*/ 0 w 176"/>
              <a:gd name="T9" fmla="*/ 35 h 216"/>
              <a:gd name="T10" fmla="*/ 15 w 176"/>
              <a:gd name="T11" fmla="*/ 76 h 216"/>
              <a:gd name="T12" fmla="*/ 40 w 176"/>
              <a:gd name="T13" fmla="*/ 115 h 216"/>
              <a:gd name="T14" fmla="*/ 71 w 176"/>
              <a:gd name="T15" fmla="*/ 150 h 216"/>
              <a:gd name="T16" fmla="*/ 113 w 176"/>
              <a:gd name="T17" fmla="*/ 185 h 216"/>
              <a:gd name="T18" fmla="*/ 176 w 176"/>
              <a:gd name="T19" fmla="*/ 216 h 216"/>
              <a:gd name="T20" fmla="*/ 119 w 176"/>
              <a:gd name="T21" fmla="*/ 153 h 216"/>
              <a:gd name="T22" fmla="*/ 100 w 176"/>
              <a:gd name="T23" fmla="*/ 108 h 216"/>
              <a:gd name="T24" fmla="*/ 81 w 176"/>
              <a:gd name="T25" fmla="*/ 59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6" h="216">
                <a:moveTo>
                  <a:pt x="81" y="59"/>
                </a:moveTo>
                <a:lnTo>
                  <a:pt x="59" y="14"/>
                </a:lnTo>
                <a:lnTo>
                  <a:pt x="26" y="0"/>
                </a:lnTo>
                <a:lnTo>
                  <a:pt x="3" y="11"/>
                </a:lnTo>
                <a:lnTo>
                  <a:pt x="0" y="35"/>
                </a:lnTo>
                <a:lnTo>
                  <a:pt x="15" y="76"/>
                </a:lnTo>
                <a:lnTo>
                  <a:pt x="40" y="115"/>
                </a:lnTo>
                <a:lnTo>
                  <a:pt x="71" y="150"/>
                </a:lnTo>
                <a:lnTo>
                  <a:pt x="113" y="185"/>
                </a:lnTo>
                <a:lnTo>
                  <a:pt x="176" y="216"/>
                </a:lnTo>
                <a:lnTo>
                  <a:pt x="119" y="153"/>
                </a:lnTo>
                <a:lnTo>
                  <a:pt x="100" y="108"/>
                </a:lnTo>
                <a:lnTo>
                  <a:pt x="81" y="59"/>
                </a:lnTo>
                <a:close/>
              </a:path>
            </a:pathLst>
          </a:cu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103" name="Freeform 105"/>
          <p:cNvSpPr>
            <a:spLocks/>
          </p:cNvSpPr>
          <p:nvPr/>
        </p:nvSpPr>
        <p:spPr bwMode="auto">
          <a:xfrm flipH="1">
            <a:off x="477838" y="2628851"/>
            <a:ext cx="98425" cy="74612"/>
          </a:xfrm>
          <a:custGeom>
            <a:avLst/>
            <a:gdLst>
              <a:gd name="T0" fmla="*/ 0 w 418"/>
              <a:gd name="T1" fmla="*/ 260 h 260"/>
              <a:gd name="T2" fmla="*/ 13 w 418"/>
              <a:gd name="T3" fmla="*/ 153 h 260"/>
              <a:gd name="T4" fmla="*/ 101 w 418"/>
              <a:gd name="T5" fmla="*/ 116 h 260"/>
              <a:gd name="T6" fmla="*/ 220 w 418"/>
              <a:gd name="T7" fmla="*/ 69 h 260"/>
              <a:gd name="T8" fmla="*/ 304 w 418"/>
              <a:gd name="T9" fmla="*/ 35 h 260"/>
              <a:gd name="T10" fmla="*/ 386 w 418"/>
              <a:gd name="T11" fmla="*/ 0 h 260"/>
              <a:gd name="T12" fmla="*/ 418 w 418"/>
              <a:gd name="T13" fmla="*/ 76 h 260"/>
              <a:gd name="T14" fmla="*/ 341 w 418"/>
              <a:gd name="T15" fmla="*/ 119 h 260"/>
              <a:gd name="T16" fmla="*/ 252 w 418"/>
              <a:gd name="T17" fmla="*/ 150 h 260"/>
              <a:gd name="T18" fmla="*/ 182 w 418"/>
              <a:gd name="T19" fmla="*/ 170 h 260"/>
              <a:gd name="T20" fmla="*/ 98 w 418"/>
              <a:gd name="T21" fmla="*/ 216 h 260"/>
              <a:gd name="T22" fmla="*/ 0 w 418"/>
              <a:gd name="T23" fmla="*/ 260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18" h="260">
                <a:moveTo>
                  <a:pt x="0" y="260"/>
                </a:moveTo>
                <a:lnTo>
                  <a:pt x="13" y="153"/>
                </a:lnTo>
                <a:lnTo>
                  <a:pt x="101" y="116"/>
                </a:lnTo>
                <a:lnTo>
                  <a:pt x="220" y="69"/>
                </a:lnTo>
                <a:lnTo>
                  <a:pt x="304" y="35"/>
                </a:lnTo>
                <a:lnTo>
                  <a:pt x="386" y="0"/>
                </a:lnTo>
                <a:lnTo>
                  <a:pt x="418" y="76"/>
                </a:lnTo>
                <a:lnTo>
                  <a:pt x="341" y="119"/>
                </a:lnTo>
                <a:lnTo>
                  <a:pt x="252" y="150"/>
                </a:lnTo>
                <a:lnTo>
                  <a:pt x="182" y="170"/>
                </a:lnTo>
                <a:lnTo>
                  <a:pt x="98" y="216"/>
                </a:lnTo>
                <a:lnTo>
                  <a:pt x="0" y="260"/>
                </a:lnTo>
                <a:close/>
              </a:path>
            </a:pathLst>
          </a:custGeom>
          <a:solidFill>
            <a:srgbClr val="E0E0E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104" name="Freeform 106"/>
          <p:cNvSpPr>
            <a:spLocks/>
          </p:cNvSpPr>
          <p:nvPr/>
        </p:nvSpPr>
        <p:spPr bwMode="auto">
          <a:xfrm flipH="1">
            <a:off x="366713" y="2965401"/>
            <a:ext cx="201612" cy="323850"/>
          </a:xfrm>
          <a:custGeom>
            <a:avLst/>
            <a:gdLst>
              <a:gd name="T0" fmla="*/ 385 w 863"/>
              <a:gd name="T1" fmla="*/ 172 h 1164"/>
              <a:gd name="T2" fmla="*/ 543 w 863"/>
              <a:gd name="T3" fmla="*/ 158 h 1164"/>
              <a:gd name="T4" fmla="*/ 637 w 863"/>
              <a:gd name="T5" fmla="*/ 133 h 1164"/>
              <a:gd name="T6" fmla="*/ 667 w 863"/>
              <a:gd name="T7" fmla="*/ 90 h 1164"/>
              <a:gd name="T8" fmla="*/ 667 w 863"/>
              <a:gd name="T9" fmla="*/ 52 h 1164"/>
              <a:gd name="T10" fmla="*/ 694 w 863"/>
              <a:gd name="T11" fmla="*/ 20 h 1164"/>
              <a:gd name="T12" fmla="*/ 782 w 863"/>
              <a:gd name="T13" fmla="*/ 0 h 1164"/>
              <a:gd name="T14" fmla="*/ 863 w 863"/>
              <a:gd name="T15" fmla="*/ 7 h 1164"/>
              <a:gd name="T16" fmla="*/ 763 w 863"/>
              <a:gd name="T17" fmla="*/ 907 h 1164"/>
              <a:gd name="T18" fmla="*/ 694 w 863"/>
              <a:gd name="T19" fmla="*/ 990 h 1164"/>
              <a:gd name="T20" fmla="*/ 605 w 863"/>
              <a:gd name="T21" fmla="*/ 1071 h 1164"/>
              <a:gd name="T22" fmla="*/ 481 w 863"/>
              <a:gd name="T23" fmla="*/ 1134 h 1164"/>
              <a:gd name="T24" fmla="*/ 334 w 863"/>
              <a:gd name="T25" fmla="*/ 1153 h 1164"/>
              <a:gd name="T26" fmla="*/ 138 w 863"/>
              <a:gd name="T27" fmla="*/ 1164 h 1164"/>
              <a:gd name="T28" fmla="*/ 25 w 863"/>
              <a:gd name="T29" fmla="*/ 1147 h 1164"/>
              <a:gd name="T30" fmla="*/ 0 w 863"/>
              <a:gd name="T31" fmla="*/ 1083 h 1164"/>
              <a:gd name="T32" fmla="*/ 13 w 863"/>
              <a:gd name="T33" fmla="*/ 1001 h 1164"/>
              <a:gd name="T34" fmla="*/ 95 w 863"/>
              <a:gd name="T35" fmla="*/ 750 h 1164"/>
              <a:gd name="T36" fmla="*/ 163 w 863"/>
              <a:gd name="T37" fmla="*/ 499 h 1164"/>
              <a:gd name="T38" fmla="*/ 195 w 863"/>
              <a:gd name="T39" fmla="*/ 310 h 1164"/>
              <a:gd name="T40" fmla="*/ 195 w 863"/>
              <a:gd name="T41" fmla="*/ 259 h 1164"/>
              <a:gd name="T42" fmla="*/ 239 w 863"/>
              <a:gd name="T43" fmla="*/ 190 h 1164"/>
              <a:gd name="T44" fmla="*/ 291 w 863"/>
              <a:gd name="T45" fmla="*/ 172 h 1164"/>
              <a:gd name="T46" fmla="*/ 385 w 863"/>
              <a:gd name="T47" fmla="*/ 172 h 1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63" h="1164">
                <a:moveTo>
                  <a:pt x="385" y="172"/>
                </a:moveTo>
                <a:lnTo>
                  <a:pt x="543" y="158"/>
                </a:lnTo>
                <a:lnTo>
                  <a:pt x="637" y="133"/>
                </a:lnTo>
                <a:lnTo>
                  <a:pt x="667" y="90"/>
                </a:lnTo>
                <a:lnTo>
                  <a:pt x="667" y="52"/>
                </a:lnTo>
                <a:lnTo>
                  <a:pt x="694" y="20"/>
                </a:lnTo>
                <a:lnTo>
                  <a:pt x="782" y="0"/>
                </a:lnTo>
                <a:lnTo>
                  <a:pt x="863" y="7"/>
                </a:lnTo>
                <a:lnTo>
                  <a:pt x="763" y="907"/>
                </a:lnTo>
                <a:lnTo>
                  <a:pt x="694" y="990"/>
                </a:lnTo>
                <a:lnTo>
                  <a:pt x="605" y="1071"/>
                </a:lnTo>
                <a:lnTo>
                  <a:pt x="481" y="1134"/>
                </a:lnTo>
                <a:lnTo>
                  <a:pt x="334" y="1153"/>
                </a:lnTo>
                <a:lnTo>
                  <a:pt x="138" y="1164"/>
                </a:lnTo>
                <a:lnTo>
                  <a:pt x="25" y="1147"/>
                </a:lnTo>
                <a:lnTo>
                  <a:pt x="0" y="1083"/>
                </a:lnTo>
                <a:lnTo>
                  <a:pt x="13" y="1001"/>
                </a:lnTo>
                <a:lnTo>
                  <a:pt x="95" y="750"/>
                </a:lnTo>
                <a:lnTo>
                  <a:pt x="163" y="499"/>
                </a:lnTo>
                <a:lnTo>
                  <a:pt x="195" y="310"/>
                </a:lnTo>
                <a:lnTo>
                  <a:pt x="195" y="259"/>
                </a:lnTo>
                <a:lnTo>
                  <a:pt x="239" y="190"/>
                </a:lnTo>
                <a:lnTo>
                  <a:pt x="291" y="172"/>
                </a:lnTo>
                <a:lnTo>
                  <a:pt x="385" y="172"/>
                </a:lnTo>
                <a:close/>
              </a:path>
            </a:pathLst>
          </a:custGeom>
          <a:solidFill>
            <a:srgbClr val="404040"/>
          </a:solidFill>
          <a:ln w="1588">
            <a:solidFill>
              <a:srgbClr val="000000"/>
            </a:solidFill>
            <a:prstDash val="solid"/>
            <a:round/>
            <a:headEnd/>
            <a:tailEnd/>
          </a:ln>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105" name="Freeform 107"/>
          <p:cNvSpPr>
            <a:spLocks/>
          </p:cNvSpPr>
          <p:nvPr/>
        </p:nvSpPr>
        <p:spPr bwMode="auto">
          <a:xfrm flipH="1">
            <a:off x="371475" y="2982863"/>
            <a:ext cx="173038" cy="293688"/>
          </a:xfrm>
          <a:custGeom>
            <a:avLst/>
            <a:gdLst>
              <a:gd name="T0" fmla="*/ 257 w 743"/>
              <a:gd name="T1" fmla="*/ 214 h 1068"/>
              <a:gd name="T2" fmla="*/ 397 w 743"/>
              <a:gd name="T3" fmla="*/ 207 h 1068"/>
              <a:gd name="T4" fmla="*/ 542 w 743"/>
              <a:gd name="T5" fmla="*/ 182 h 1068"/>
              <a:gd name="T6" fmla="*/ 628 w 743"/>
              <a:gd name="T7" fmla="*/ 138 h 1068"/>
              <a:gd name="T8" fmla="*/ 679 w 743"/>
              <a:gd name="T9" fmla="*/ 100 h 1068"/>
              <a:gd name="T10" fmla="*/ 743 w 743"/>
              <a:gd name="T11" fmla="*/ 0 h 1068"/>
              <a:gd name="T12" fmla="*/ 648 w 743"/>
              <a:gd name="T13" fmla="*/ 822 h 1068"/>
              <a:gd name="T14" fmla="*/ 585 w 743"/>
              <a:gd name="T15" fmla="*/ 898 h 1068"/>
              <a:gd name="T16" fmla="*/ 516 w 743"/>
              <a:gd name="T17" fmla="*/ 967 h 1068"/>
              <a:gd name="T18" fmla="*/ 428 w 743"/>
              <a:gd name="T19" fmla="*/ 1016 h 1068"/>
              <a:gd name="T20" fmla="*/ 353 w 743"/>
              <a:gd name="T21" fmla="*/ 1042 h 1068"/>
              <a:gd name="T22" fmla="*/ 257 w 743"/>
              <a:gd name="T23" fmla="*/ 1055 h 1068"/>
              <a:gd name="T24" fmla="*/ 170 w 743"/>
              <a:gd name="T25" fmla="*/ 1068 h 1068"/>
              <a:gd name="T26" fmla="*/ 69 w 743"/>
              <a:gd name="T27" fmla="*/ 1068 h 1068"/>
              <a:gd name="T28" fmla="*/ 24 w 743"/>
              <a:gd name="T29" fmla="*/ 1055 h 1068"/>
              <a:gd name="T30" fmla="*/ 0 w 743"/>
              <a:gd name="T31" fmla="*/ 1016 h 1068"/>
              <a:gd name="T32" fmla="*/ 11 w 743"/>
              <a:gd name="T33" fmla="*/ 956 h 1068"/>
              <a:gd name="T34" fmla="*/ 75 w 743"/>
              <a:gd name="T35" fmla="*/ 809 h 1068"/>
              <a:gd name="T36" fmla="*/ 184 w 743"/>
              <a:gd name="T37" fmla="*/ 321 h 1068"/>
              <a:gd name="T38" fmla="*/ 201 w 743"/>
              <a:gd name="T39" fmla="*/ 252 h 1068"/>
              <a:gd name="T40" fmla="*/ 257 w 743"/>
              <a:gd name="T41" fmla="*/ 214 h 10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43" h="1068">
                <a:moveTo>
                  <a:pt x="257" y="214"/>
                </a:moveTo>
                <a:lnTo>
                  <a:pt x="397" y="207"/>
                </a:lnTo>
                <a:lnTo>
                  <a:pt x="542" y="182"/>
                </a:lnTo>
                <a:lnTo>
                  <a:pt x="628" y="138"/>
                </a:lnTo>
                <a:lnTo>
                  <a:pt x="679" y="100"/>
                </a:lnTo>
                <a:lnTo>
                  <a:pt x="743" y="0"/>
                </a:lnTo>
                <a:lnTo>
                  <a:pt x="648" y="822"/>
                </a:lnTo>
                <a:lnTo>
                  <a:pt x="585" y="898"/>
                </a:lnTo>
                <a:lnTo>
                  <a:pt x="516" y="967"/>
                </a:lnTo>
                <a:lnTo>
                  <a:pt x="428" y="1016"/>
                </a:lnTo>
                <a:lnTo>
                  <a:pt x="353" y="1042"/>
                </a:lnTo>
                <a:lnTo>
                  <a:pt x="257" y="1055"/>
                </a:lnTo>
                <a:lnTo>
                  <a:pt x="170" y="1068"/>
                </a:lnTo>
                <a:lnTo>
                  <a:pt x="69" y="1068"/>
                </a:lnTo>
                <a:lnTo>
                  <a:pt x="24" y="1055"/>
                </a:lnTo>
                <a:lnTo>
                  <a:pt x="0" y="1016"/>
                </a:lnTo>
                <a:lnTo>
                  <a:pt x="11" y="956"/>
                </a:lnTo>
                <a:lnTo>
                  <a:pt x="75" y="809"/>
                </a:lnTo>
                <a:lnTo>
                  <a:pt x="184" y="321"/>
                </a:lnTo>
                <a:lnTo>
                  <a:pt x="201" y="252"/>
                </a:lnTo>
                <a:lnTo>
                  <a:pt x="257" y="214"/>
                </a:lnTo>
                <a:close/>
              </a:path>
            </a:pathLst>
          </a:custGeom>
          <a:solidFill>
            <a:srgbClr val="60606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106" name="Text Box 108"/>
          <p:cNvSpPr txBox="1">
            <a:spLocks noChangeArrowheads="1"/>
          </p:cNvSpPr>
          <p:nvPr/>
        </p:nvSpPr>
        <p:spPr bwMode="auto">
          <a:xfrm>
            <a:off x="647700" y="2132856"/>
            <a:ext cx="697627"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r>
              <a:rPr lang="zh-CN" altLang="en-US" sz="2000" b="0" dirty="0">
                <a:ea typeface="黑体" panose="02010609060101010101" pitchFamily="49" charset="-122"/>
              </a:rPr>
              <a:t>用户</a:t>
            </a:r>
          </a:p>
        </p:txBody>
      </p:sp>
      <p:sp>
        <p:nvSpPr>
          <p:cNvPr id="107" name="Freeform 110"/>
          <p:cNvSpPr>
            <a:spLocks/>
          </p:cNvSpPr>
          <p:nvPr/>
        </p:nvSpPr>
        <p:spPr bwMode="auto">
          <a:xfrm flipH="1">
            <a:off x="1001713" y="3848051"/>
            <a:ext cx="276225" cy="204787"/>
          </a:xfrm>
          <a:custGeom>
            <a:avLst/>
            <a:gdLst>
              <a:gd name="T0" fmla="*/ 0 w 1188"/>
              <a:gd name="T1" fmla="*/ 225 h 738"/>
              <a:gd name="T2" fmla="*/ 0 w 1188"/>
              <a:gd name="T3" fmla="*/ 738 h 738"/>
              <a:gd name="T4" fmla="*/ 1188 w 1188"/>
              <a:gd name="T5" fmla="*/ 360 h 738"/>
              <a:gd name="T6" fmla="*/ 1188 w 1188"/>
              <a:gd name="T7" fmla="*/ 0 h 738"/>
              <a:gd name="T8" fmla="*/ 0 w 1188"/>
              <a:gd name="T9" fmla="*/ 225 h 738"/>
            </a:gdLst>
            <a:ahLst/>
            <a:cxnLst>
              <a:cxn ang="0">
                <a:pos x="T0" y="T1"/>
              </a:cxn>
              <a:cxn ang="0">
                <a:pos x="T2" y="T3"/>
              </a:cxn>
              <a:cxn ang="0">
                <a:pos x="T4" y="T5"/>
              </a:cxn>
              <a:cxn ang="0">
                <a:pos x="T6" y="T7"/>
              </a:cxn>
              <a:cxn ang="0">
                <a:pos x="T8" y="T9"/>
              </a:cxn>
            </a:cxnLst>
            <a:rect l="0" t="0" r="r" b="b"/>
            <a:pathLst>
              <a:path w="1188" h="738">
                <a:moveTo>
                  <a:pt x="0" y="225"/>
                </a:moveTo>
                <a:lnTo>
                  <a:pt x="0" y="738"/>
                </a:lnTo>
                <a:lnTo>
                  <a:pt x="1188" y="360"/>
                </a:lnTo>
                <a:lnTo>
                  <a:pt x="1188" y="0"/>
                </a:lnTo>
                <a:lnTo>
                  <a:pt x="0" y="225"/>
                </a:lnTo>
                <a:close/>
              </a:path>
            </a:pathLst>
          </a:custGeom>
          <a:solidFill>
            <a:srgbClr val="A0A0A0"/>
          </a:solidFill>
          <a:ln w="1588">
            <a:solidFill>
              <a:srgbClr val="000000"/>
            </a:solidFill>
            <a:prstDash val="solid"/>
            <a:round/>
            <a:headEnd/>
            <a:tailEnd/>
          </a:ln>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108" name="Freeform 111"/>
          <p:cNvSpPr>
            <a:spLocks/>
          </p:cNvSpPr>
          <p:nvPr/>
        </p:nvSpPr>
        <p:spPr bwMode="auto">
          <a:xfrm flipH="1">
            <a:off x="1277938" y="3897263"/>
            <a:ext cx="206375" cy="155575"/>
          </a:xfrm>
          <a:custGeom>
            <a:avLst/>
            <a:gdLst>
              <a:gd name="T0" fmla="*/ 882 w 882"/>
              <a:gd name="T1" fmla="*/ 50 h 563"/>
              <a:gd name="T2" fmla="*/ 882 w 882"/>
              <a:gd name="T3" fmla="*/ 563 h 563"/>
              <a:gd name="T4" fmla="*/ 0 w 882"/>
              <a:gd name="T5" fmla="*/ 436 h 563"/>
              <a:gd name="T6" fmla="*/ 0 w 882"/>
              <a:gd name="T7" fmla="*/ 0 h 563"/>
              <a:gd name="T8" fmla="*/ 882 w 882"/>
              <a:gd name="T9" fmla="*/ 50 h 563"/>
            </a:gdLst>
            <a:ahLst/>
            <a:cxnLst>
              <a:cxn ang="0">
                <a:pos x="T0" y="T1"/>
              </a:cxn>
              <a:cxn ang="0">
                <a:pos x="T2" y="T3"/>
              </a:cxn>
              <a:cxn ang="0">
                <a:pos x="T4" y="T5"/>
              </a:cxn>
              <a:cxn ang="0">
                <a:pos x="T6" y="T7"/>
              </a:cxn>
              <a:cxn ang="0">
                <a:pos x="T8" y="T9"/>
              </a:cxn>
            </a:cxnLst>
            <a:rect l="0" t="0" r="r" b="b"/>
            <a:pathLst>
              <a:path w="882" h="563">
                <a:moveTo>
                  <a:pt x="882" y="50"/>
                </a:moveTo>
                <a:lnTo>
                  <a:pt x="882" y="563"/>
                </a:lnTo>
                <a:lnTo>
                  <a:pt x="0" y="436"/>
                </a:lnTo>
                <a:lnTo>
                  <a:pt x="0" y="0"/>
                </a:lnTo>
                <a:lnTo>
                  <a:pt x="882" y="50"/>
                </a:lnTo>
                <a:close/>
              </a:path>
            </a:pathLst>
          </a:custGeom>
          <a:solidFill>
            <a:srgbClr val="808080"/>
          </a:solidFill>
          <a:ln w="1588">
            <a:solidFill>
              <a:srgbClr val="000000"/>
            </a:solidFill>
            <a:prstDash val="solid"/>
            <a:round/>
            <a:headEnd/>
            <a:tailEnd/>
          </a:ln>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109" name="Freeform 112"/>
          <p:cNvSpPr>
            <a:spLocks/>
          </p:cNvSpPr>
          <p:nvPr/>
        </p:nvSpPr>
        <p:spPr bwMode="auto">
          <a:xfrm flipH="1">
            <a:off x="1001713" y="3848051"/>
            <a:ext cx="482600" cy="63500"/>
          </a:xfrm>
          <a:custGeom>
            <a:avLst/>
            <a:gdLst>
              <a:gd name="T0" fmla="*/ 0 w 2070"/>
              <a:gd name="T1" fmla="*/ 175 h 225"/>
              <a:gd name="T2" fmla="*/ 892 w 2070"/>
              <a:gd name="T3" fmla="*/ 225 h 225"/>
              <a:gd name="T4" fmla="*/ 2070 w 2070"/>
              <a:gd name="T5" fmla="*/ 0 h 225"/>
              <a:gd name="T6" fmla="*/ 1202 w 2070"/>
              <a:gd name="T7" fmla="*/ 0 h 225"/>
              <a:gd name="T8" fmla="*/ 0 w 2070"/>
              <a:gd name="T9" fmla="*/ 175 h 225"/>
            </a:gdLst>
            <a:ahLst/>
            <a:cxnLst>
              <a:cxn ang="0">
                <a:pos x="T0" y="T1"/>
              </a:cxn>
              <a:cxn ang="0">
                <a:pos x="T2" y="T3"/>
              </a:cxn>
              <a:cxn ang="0">
                <a:pos x="T4" y="T5"/>
              </a:cxn>
              <a:cxn ang="0">
                <a:pos x="T6" y="T7"/>
              </a:cxn>
              <a:cxn ang="0">
                <a:pos x="T8" y="T9"/>
              </a:cxn>
            </a:cxnLst>
            <a:rect l="0" t="0" r="r" b="b"/>
            <a:pathLst>
              <a:path w="2070" h="225">
                <a:moveTo>
                  <a:pt x="0" y="175"/>
                </a:moveTo>
                <a:lnTo>
                  <a:pt x="892" y="225"/>
                </a:lnTo>
                <a:lnTo>
                  <a:pt x="2070" y="0"/>
                </a:lnTo>
                <a:lnTo>
                  <a:pt x="1202" y="0"/>
                </a:lnTo>
                <a:lnTo>
                  <a:pt x="0" y="175"/>
                </a:lnTo>
                <a:close/>
              </a:path>
            </a:pathLst>
          </a:custGeom>
          <a:solidFill>
            <a:srgbClr val="C0C0C0"/>
          </a:solidFill>
          <a:ln w="1588">
            <a:solidFill>
              <a:srgbClr val="000000"/>
            </a:solidFill>
            <a:prstDash val="solid"/>
            <a:round/>
            <a:headEnd/>
            <a:tailEnd/>
          </a:ln>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110" name="Freeform 113"/>
          <p:cNvSpPr>
            <a:spLocks/>
          </p:cNvSpPr>
          <p:nvPr/>
        </p:nvSpPr>
        <p:spPr bwMode="auto">
          <a:xfrm flipH="1">
            <a:off x="1150938" y="3830588"/>
            <a:ext cx="176212" cy="57150"/>
          </a:xfrm>
          <a:custGeom>
            <a:avLst/>
            <a:gdLst>
              <a:gd name="T0" fmla="*/ 0 w 751"/>
              <a:gd name="T1" fmla="*/ 120 h 210"/>
              <a:gd name="T2" fmla="*/ 0 w 751"/>
              <a:gd name="T3" fmla="*/ 188 h 210"/>
              <a:gd name="T4" fmla="*/ 351 w 751"/>
              <a:gd name="T5" fmla="*/ 210 h 210"/>
              <a:gd name="T6" fmla="*/ 751 w 751"/>
              <a:gd name="T7" fmla="*/ 135 h 210"/>
              <a:gd name="T8" fmla="*/ 751 w 751"/>
              <a:gd name="T9" fmla="*/ 0 h 210"/>
              <a:gd name="T10" fmla="*/ 0 w 751"/>
              <a:gd name="T11" fmla="*/ 120 h 210"/>
            </a:gdLst>
            <a:ahLst/>
            <a:cxnLst>
              <a:cxn ang="0">
                <a:pos x="T0" y="T1"/>
              </a:cxn>
              <a:cxn ang="0">
                <a:pos x="T2" y="T3"/>
              </a:cxn>
              <a:cxn ang="0">
                <a:pos x="T4" y="T5"/>
              </a:cxn>
              <a:cxn ang="0">
                <a:pos x="T6" y="T7"/>
              </a:cxn>
              <a:cxn ang="0">
                <a:pos x="T8" y="T9"/>
              </a:cxn>
              <a:cxn ang="0">
                <a:pos x="T10" y="T11"/>
              </a:cxn>
            </a:cxnLst>
            <a:rect l="0" t="0" r="r" b="b"/>
            <a:pathLst>
              <a:path w="751" h="210">
                <a:moveTo>
                  <a:pt x="0" y="120"/>
                </a:moveTo>
                <a:lnTo>
                  <a:pt x="0" y="188"/>
                </a:lnTo>
                <a:lnTo>
                  <a:pt x="351" y="210"/>
                </a:lnTo>
                <a:lnTo>
                  <a:pt x="751" y="135"/>
                </a:lnTo>
                <a:lnTo>
                  <a:pt x="751" y="0"/>
                </a:lnTo>
                <a:lnTo>
                  <a:pt x="0" y="120"/>
                </a:lnTo>
                <a:close/>
              </a:path>
            </a:pathLst>
          </a:custGeom>
          <a:solidFill>
            <a:srgbClr val="606060"/>
          </a:solidFill>
          <a:ln w="1588">
            <a:solidFill>
              <a:srgbClr val="000000"/>
            </a:solidFill>
            <a:prstDash val="solid"/>
            <a:round/>
            <a:headEnd/>
            <a:tailEnd/>
          </a:ln>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111" name="Freeform 114"/>
          <p:cNvSpPr>
            <a:spLocks/>
          </p:cNvSpPr>
          <p:nvPr/>
        </p:nvSpPr>
        <p:spPr bwMode="auto">
          <a:xfrm flipH="1">
            <a:off x="1055688" y="3582938"/>
            <a:ext cx="225425" cy="284163"/>
          </a:xfrm>
          <a:custGeom>
            <a:avLst/>
            <a:gdLst>
              <a:gd name="T0" fmla="*/ 135 w 960"/>
              <a:gd name="T1" fmla="*/ 1031 h 1031"/>
              <a:gd name="T2" fmla="*/ 0 w 960"/>
              <a:gd name="T3" fmla="*/ 33 h 1031"/>
              <a:gd name="T4" fmla="*/ 827 w 960"/>
              <a:gd name="T5" fmla="*/ 0 h 1031"/>
              <a:gd name="T6" fmla="*/ 960 w 960"/>
              <a:gd name="T7" fmla="*/ 889 h 1031"/>
              <a:gd name="T8" fmla="*/ 135 w 960"/>
              <a:gd name="T9" fmla="*/ 1031 h 1031"/>
            </a:gdLst>
            <a:ahLst/>
            <a:cxnLst>
              <a:cxn ang="0">
                <a:pos x="T0" y="T1"/>
              </a:cxn>
              <a:cxn ang="0">
                <a:pos x="T2" y="T3"/>
              </a:cxn>
              <a:cxn ang="0">
                <a:pos x="T4" y="T5"/>
              </a:cxn>
              <a:cxn ang="0">
                <a:pos x="T6" y="T7"/>
              </a:cxn>
              <a:cxn ang="0">
                <a:pos x="T8" y="T9"/>
              </a:cxn>
            </a:cxnLst>
            <a:rect l="0" t="0" r="r" b="b"/>
            <a:pathLst>
              <a:path w="960" h="1031">
                <a:moveTo>
                  <a:pt x="135" y="1031"/>
                </a:moveTo>
                <a:lnTo>
                  <a:pt x="0" y="33"/>
                </a:lnTo>
                <a:lnTo>
                  <a:pt x="827" y="0"/>
                </a:lnTo>
                <a:lnTo>
                  <a:pt x="960" y="889"/>
                </a:lnTo>
                <a:lnTo>
                  <a:pt x="135" y="1031"/>
                </a:lnTo>
                <a:close/>
              </a:path>
            </a:pathLst>
          </a:custGeom>
          <a:solidFill>
            <a:srgbClr val="A0A0A0"/>
          </a:solidFill>
          <a:ln w="1588">
            <a:solidFill>
              <a:srgbClr val="000000"/>
            </a:solidFill>
            <a:prstDash val="solid"/>
            <a:round/>
            <a:headEnd/>
            <a:tailEnd/>
          </a:ln>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112" name="Freeform 115"/>
          <p:cNvSpPr>
            <a:spLocks/>
          </p:cNvSpPr>
          <p:nvPr/>
        </p:nvSpPr>
        <p:spPr bwMode="auto">
          <a:xfrm flipH="1">
            <a:off x="1250950" y="3590876"/>
            <a:ext cx="196850" cy="282575"/>
          </a:xfrm>
          <a:custGeom>
            <a:avLst/>
            <a:gdLst>
              <a:gd name="T0" fmla="*/ 715 w 850"/>
              <a:gd name="T1" fmla="*/ 0 h 1026"/>
              <a:gd name="T2" fmla="*/ 0 w 850"/>
              <a:gd name="T3" fmla="*/ 228 h 1026"/>
              <a:gd name="T4" fmla="*/ 102 w 850"/>
              <a:gd name="T5" fmla="*/ 1026 h 1026"/>
              <a:gd name="T6" fmla="*/ 850 w 850"/>
              <a:gd name="T7" fmla="*/ 1000 h 1026"/>
              <a:gd name="T8" fmla="*/ 715 w 850"/>
              <a:gd name="T9" fmla="*/ 0 h 1026"/>
            </a:gdLst>
            <a:ahLst/>
            <a:cxnLst>
              <a:cxn ang="0">
                <a:pos x="T0" y="T1"/>
              </a:cxn>
              <a:cxn ang="0">
                <a:pos x="T2" y="T3"/>
              </a:cxn>
              <a:cxn ang="0">
                <a:pos x="T4" y="T5"/>
              </a:cxn>
              <a:cxn ang="0">
                <a:pos x="T6" y="T7"/>
              </a:cxn>
              <a:cxn ang="0">
                <a:pos x="T8" y="T9"/>
              </a:cxn>
            </a:cxnLst>
            <a:rect l="0" t="0" r="r" b="b"/>
            <a:pathLst>
              <a:path w="850" h="1026">
                <a:moveTo>
                  <a:pt x="715" y="0"/>
                </a:moveTo>
                <a:lnTo>
                  <a:pt x="0" y="228"/>
                </a:lnTo>
                <a:lnTo>
                  <a:pt x="102" y="1026"/>
                </a:lnTo>
                <a:lnTo>
                  <a:pt x="850" y="1000"/>
                </a:lnTo>
                <a:lnTo>
                  <a:pt x="715" y="0"/>
                </a:lnTo>
                <a:close/>
              </a:path>
            </a:pathLst>
          </a:custGeom>
          <a:solidFill>
            <a:srgbClr val="808080"/>
          </a:solidFill>
          <a:ln w="1588">
            <a:solidFill>
              <a:srgbClr val="000000"/>
            </a:solidFill>
            <a:prstDash val="solid"/>
            <a:round/>
            <a:headEnd/>
            <a:tailEnd/>
          </a:ln>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113" name="Freeform 116"/>
          <p:cNvSpPr>
            <a:spLocks/>
          </p:cNvSpPr>
          <p:nvPr/>
        </p:nvSpPr>
        <p:spPr bwMode="auto">
          <a:xfrm flipH="1">
            <a:off x="1081088" y="3611513"/>
            <a:ext cx="163512" cy="212725"/>
          </a:xfrm>
          <a:custGeom>
            <a:avLst/>
            <a:gdLst>
              <a:gd name="T0" fmla="*/ 0 w 689"/>
              <a:gd name="T1" fmla="*/ 36 h 778"/>
              <a:gd name="T2" fmla="*/ 98 w 689"/>
              <a:gd name="T3" fmla="*/ 778 h 778"/>
              <a:gd name="T4" fmla="*/ 689 w 689"/>
              <a:gd name="T5" fmla="*/ 689 h 778"/>
              <a:gd name="T6" fmla="*/ 587 w 689"/>
              <a:gd name="T7" fmla="*/ 0 h 778"/>
              <a:gd name="T8" fmla="*/ 0 w 689"/>
              <a:gd name="T9" fmla="*/ 36 h 778"/>
            </a:gdLst>
            <a:ahLst/>
            <a:cxnLst>
              <a:cxn ang="0">
                <a:pos x="T0" y="T1"/>
              </a:cxn>
              <a:cxn ang="0">
                <a:pos x="T2" y="T3"/>
              </a:cxn>
              <a:cxn ang="0">
                <a:pos x="T4" y="T5"/>
              </a:cxn>
              <a:cxn ang="0">
                <a:pos x="T6" y="T7"/>
              </a:cxn>
              <a:cxn ang="0">
                <a:pos x="T8" y="T9"/>
              </a:cxn>
            </a:cxnLst>
            <a:rect l="0" t="0" r="r" b="b"/>
            <a:pathLst>
              <a:path w="689" h="778">
                <a:moveTo>
                  <a:pt x="0" y="36"/>
                </a:moveTo>
                <a:lnTo>
                  <a:pt x="98" y="778"/>
                </a:lnTo>
                <a:lnTo>
                  <a:pt x="689" y="689"/>
                </a:lnTo>
                <a:lnTo>
                  <a:pt x="587" y="0"/>
                </a:lnTo>
                <a:lnTo>
                  <a:pt x="0" y="36"/>
                </a:lnTo>
                <a:close/>
              </a:path>
            </a:pathLst>
          </a:custGeom>
          <a:solidFill>
            <a:srgbClr val="00C0C0"/>
          </a:solidFill>
          <a:ln w="1588">
            <a:solidFill>
              <a:srgbClr val="000000"/>
            </a:solidFill>
            <a:prstDash val="solid"/>
            <a:round/>
            <a:headEnd/>
            <a:tailEnd/>
          </a:ln>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114" name="Freeform 117"/>
          <p:cNvSpPr>
            <a:spLocks/>
          </p:cNvSpPr>
          <p:nvPr/>
        </p:nvSpPr>
        <p:spPr bwMode="auto">
          <a:xfrm flipH="1">
            <a:off x="1020763" y="3870276"/>
            <a:ext cx="158750" cy="131762"/>
          </a:xfrm>
          <a:custGeom>
            <a:avLst/>
            <a:gdLst>
              <a:gd name="T0" fmla="*/ 674 w 674"/>
              <a:gd name="T1" fmla="*/ 0 h 482"/>
              <a:gd name="T2" fmla="*/ 0 w 674"/>
              <a:gd name="T3" fmla="*/ 143 h 482"/>
              <a:gd name="T4" fmla="*/ 0 w 674"/>
              <a:gd name="T5" fmla="*/ 482 h 482"/>
              <a:gd name="T6" fmla="*/ 674 w 674"/>
              <a:gd name="T7" fmla="*/ 271 h 482"/>
              <a:gd name="T8" fmla="*/ 674 w 674"/>
              <a:gd name="T9" fmla="*/ 0 h 482"/>
            </a:gdLst>
            <a:ahLst/>
            <a:cxnLst>
              <a:cxn ang="0">
                <a:pos x="T0" y="T1"/>
              </a:cxn>
              <a:cxn ang="0">
                <a:pos x="T2" y="T3"/>
              </a:cxn>
              <a:cxn ang="0">
                <a:pos x="T4" y="T5"/>
              </a:cxn>
              <a:cxn ang="0">
                <a:pos x="T6" y="T7"/>
              </a:cxn>
              <a:cxn ang="0">
                <a:pos x="T8" y="T9"/>
              </a:cxn>
            </a:cxnLst>
            <a:rect l="0" t="0" r="r" b="b"/>
            <a:pathLst>
              <a:path w="674" h="482">
                <a:moveTo>
                  <a:pt x="674" y="0"/>
                </a:moveTo>
                <a:lnTo>
                  <a:pt x="0" y="143"/>
                </a:lnTo>
                <a:lnTo>
                  <a:pt x="0" y="482"/>
                </a:lnTo>
                <a:lnTo>
                  <a:pt x="674" y="271"/>
                </a:lnTo>
                <a:lnTo>
                  <a:pt x="674" y="0"/>
                </a:lnTo>
                <a:close/>
              </a:path>
            </a:pathLst>
          </a:custGeom>
          <a:solidFill>
            <a:srgbClr val="404040"/>
          </a:solidFill>
          <a:ln w="1588">
            <a:solidFill>
              <a:srgbClr val="000000"/>
            </a:solidFill>
            <a:prstDash val="solid"/>
            <a:round/>
            <a:headEnd/>
            <a:tailEnd/>
          </a:ln>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115" name="Line 118"/>
          <p:cNvSpPr>
            <a:spLocks noChangeShapeType="1"/>
          </p:cNvSpPr>
          <p:nvPr/>
        </p:nvSpPr>
        <p:spPr bwMode="auto">
          <a:xfrm flipH="1" flipV="1">
            <a:off x="1033463" y="3903613"/>
            <a:ext cx="41275" cy="952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116" name="Line 119"/>
          <p:cNvSpPr>
            <a:spLocks noChangeShapeType="1"/>
          </p:cNvSpPr>
          <p:nvPr/>
        </p:nvSpPr>
        <p:spPr bwMode="auto">
          <a:xfrm>
            <a:off x="1098550" y="3917901"/>
            <a:ext cx="52388" cy="1587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117" name="Line 120"/>
          <p:cNvSpPr>
            <a:spLocks noChangeShapeType="1"/>
          </p:cNvSpPr>
          <p:nvPr/>
        </p:nvSpPr>
        <p:spPr bwMode="auto">
          <a:xfrm flipH="1">
            <a:off x="1085850" y="3887738"/>
            <a:ext cx="0" cy="85725"/>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118" name="Line 121"/>
          <p:cNvSpPr>
            <a:spLocks noChangeShapeType="1"/>
          </p:cNvSpPr>
          <p:nvPr/>
        </p:nvSpPr>
        <p:spPr bwMode="auto">
          <a:xfrm flipH="1">
            <a:off x="1160463" y="3905201"/>
            <a:ext cx="1587" cy="95250"/>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119" name="Line 122"/>
          <p:cNvSpPr>
            <a:spLocks noChangeShapeType="1"/>
          </p:cNvSpPr>
          <p:nvPr/>
        </p:nvSpPr>
        <p:spPr bwMode="auto">
          <a:xfrm>
            <a:off x="1019175" y="3903613"/>
            <a:ext cx="142875" cy="42863"/>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120" name="Line 123"/>
          <p:cNvSpPr>
            <a:spLocks noChangeShapeType="1"/>
          </p:cNvSpPr>
          <p:nvPr/>
        </p:nvSpPr>
        <p:spPr bwMode="auto">
          <a:xfrm flipH="1" flipV="1">
            <a:off x="1019175" y="3890913"/>
            <a:ext cx="142875" cy="39688"/>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121" name="Freeform 124"/>
          <p:cNvSpPr>
            <a:spLocks/>
          </p:cNvSpPr>
          <p:nvPr/>
        </p:nvSpPr>
        <p:spPr bwMode="auto">
          <a:xfrm flipH="1">
            <a:off x="1193800" y="3997276"/>
            <a:ext cx="17463" cy="53975"/>
          </a:xfrm>
          <a:custGeom>
            <a:avLst/>
            <a:gdLst>
              <a:gd name="T0" fmla="*/ 23 w 75"/>
              <a:gd name="T1" fmla="*/ 0 h 194"/>
              <a:gd name="T2" fmla="*/ 0 w 75"/>
              <a:gd name="T3" fmla="*/ 183 h 194"/>
              <a:gd name="T4" fmla="*/ 55 w 75"/>
              <a:gd name="T5" fmla="*/ 194 h 194"/>
              <a:gd name="T6" fmla="*/ 75 w 75"/>
              <a:gd name="T7" fmla="*/ 8 h 194"/>
              <a:gd name="T8" fmla="*/ 23 w 75"/>
              <a:gd name="T9" fmla="*/ 0 h 194"/>
            </a:gdLst>
            <a:ahLst/>
            <a:cxnLst>
              <a:cxn ang="0">
                <a:pos x="T0" y="T1"/>
              </a:cxn>
              <a:cxn ang="0">
                <a:pos x="T2" y="T3"/>
              </a:cxn>
              <a:cxn ang="0">
                <a:pos x="T4" y="T5"/>
              </a:cxn>
              <a:cxn ang="0">
                <a:pos x="T6" y="T7"/>
              </a:cxn>
              <a:cxn ang="0">
                <a:pos x="T8" y="T9"/>
              </a:cxn>
            </a:cxnLst>
            <a:rect l="0" t="0" r="r" b="b"/>
            <a:pathLst>
              <a:path w="75" h="194">
                <a:moveTo>
                  <a:pt x="23" y="0"/>
                </a:moveTo>
                <a:lnTo>
                  <a:pt x="0" y="183"/>
                </a:lnTo>
                <a:lnTo>
                  <a:pt x="55" y="194"/>
                </a:lnTo>
                <a:lnTo>
                  <a:pt x="75" y="8"/>
                </a:lnTo>
                <a:lnTo>
                  <a:pt x="23" y="0"/>
                </a:lnTo>
                <a:close/>
              </a:path>
            </a:pathLst>
          </a:custGeom>
          <a:solidFill>
            <a:srgbClr val="606060"/>
          </a:solidFill>
          <a:ln w="1588">
            <a:solidFill>
              <a:srgbClr val="000000"/>
            </a:solidFill>
            <a:prstDash val="solid"/>
            <a:round/>
            <a:headEnd/>
            <a:tailEnd/>
          </a:ln>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122" name="Freeform 125"/>
          <p:cNvSpPr>
            <a:spLocks/>
          </p:cNvSpPr>
          <p:nvPr/>
        </p:nvSpPr>
        <p:spPr bwMode="auto">
          <a:xfrm flipH="1">
            <a:off x="1150938" y="4003626"/>
            <a:ext cx="49212" cy="47625"/>
          </a:xfrm>
          <a:custGeom>
            <a:avLst/>
            <a:gdLst>
              <a:gd name="T0" fmla="*/ 17 w 206"/>
              <a:gd name="T1" fmla="*/ 5 h 168"/>
              <a:gd name="T2" fmla="*/ 0 w 206"/>
              <a:gd name="T3" fmla="*/ 168 h 168"/>
              <a:gd name="T4" fmla="*/ 206 w 206"/>
              <a:gd name="T5" fmla="*/ 84 h 168"/>
              <a:gd name="T6" fmla="*/ 126 w 206"/>
              <a:gd name="T7" fmla="*/ 58 h 168"/>
              <a:gd name="T8" fmla="*/ 52 w 206"/>
              <a:gd name="T9" fmla="*/ 97 h 168"/>
              <a:gd name="T10" fmla="*/ 75 w 206"/>
              <a:gd name="T11" fmla="*/ 0 h 168"/>
              <a:gd name="T12" fmla="*/ 17 w 206"/>
              <a:gd name="T13" fmla="*/ 5 h 168"/>
            </a:gdLst>
            <a:ahLst/>
            <a:cxnLst>
              <a:cxn ang="0">
                <a:pos x="T0" y="T1"/>
              </a:cxn>
              <a:cxn ang="0">
                <a:pos x="T2" y="T3"/>
              </a:cxn>
              <a:cxn ang="0">
                <a:pos x="T4" y="T5"/>
              </a:cxn>
              <a:cxn ang="0">
                <a:pos x="T6" y="T7"/>
              </a:cxn>
              <a:cxn ang="0">
                <a:pos x="T8" y="T9"/>
              </a:cxn>
              <a:cxn ang="0">
                <a:pos x="T10" y="T11"/>
              </a:cxn>
              <a:cxn ang="0">
                <a:pos x="T12" y="T13"/>
              </a:cxn>
            </a:cxnLst>
            <a:rect l="0" t="0" r="r" b="b"/>
            <a:pathLst>
              <a:path w="206" h="168">
                <a:moveTo>
                  <a:pt x="17" y="5"/>
                </a:moveTo>
                <a:lnTo>
                  <a:pt x="0" y="168"/>
                </a:lnTo>
                <a:lnTo>
                  <a:pt x="206" y="84"/>
                </a:lnTo>
                <a:lnTo>
                  <a:pt x="126" y="58"/>
                </a:lnTo>
                <a:lnTo>
                  <a:pt x="52" y="97"/>
                </a:lnTo>
                <a:lnTo>
                  <a:pt x="75" y="0"/>
                </a:lnTo>
                <a:lnTo>
                  <a:pt x="17" y="5"/>
                </a:lnTo>
                <a:close/>
              </a:path>
            </a:pathLst>
          </a:custGeom>
          <a:solidFill>
            <a:srgbClr val="404040"/>
          </a:solidFill>
          <a:ln w="1588">
            <a:solidFill>
              <a:srgbClr val="000000"/>
            </a:solidFill>
            <a:prstDash val="solid"/>
            <a:round/>
            <a:headEnd/>
            <a:tailEnd/>
          </a:ln>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123" name="Freeform 126"/>
          <p:cNvSpPr>
            <a:spLocks/>
          </p:cNvSpPr>
          <p:nvPr/>
        </p:nvSpPr>
        <p:spPr bwMode="auto">
          <a:xfrm flipH="1">
            <a:off x="862013" y="3871863"/>
            <a:ext cx="368300" cy="203200"/>
          </a:xfrm>
          <a:custGeom>
            <a:avLst/>
            <a:gdLst>
              <a:gd name="T0" fmla="*/ 0 w 1583"/>
              <a:gd name="T1" fmla="*/ 309 h 729"/>
              <a:gd name="T2" fmla="*/ 759 w 1583"/>
              <a:gd name="T3" fmla="*/ 729 h 729"/>
              <a:gd name="T4" fmla="*/ 1583 w 1583"/>
              <a:gd name="T5" fmla="*/ 318 h 729"/>
              <a:gd name="T6" fmla="*/ 951 w 1583"/>
              <a:gd name="T7" fmla="*/ 0 h 729"/>
              <a:gd name="T8" fmla="*/ 0 w 1583"/>
              <a:gd name="T9" fmla="*/ 309 h 729"/>
            </a:gdLst>
            <a:ahLst/>
            <a:cxnLst>
              <a:cxn ang="0">
                <a:pos x="T0" y="T1"/>
              </a:cxn>
              <a:cxn ang="0">
                <a:pos x="T2" y="T3"/>
              </a:cxn>
              <a:cxn ang="0">
                <a:pos x="T4" y="T5"/>
              </a:cxn>
              <a:cxn ang="0">
                <a:pos x="T6" y="T7"/>
              </a:cxn>
              <a:cxn ang="0">
                <a:pos x="T8" y="T9"/>
              </a:cxn>
            </a:cxnLst>
            <a:rect l="0" t="0" r="r" b="b"/>
            <a:pathLst>
              <a:path w="1583" h="729">
                <a:moveTo>
                  <a:pt x="0" y="309"/>
                </a:moveTo>
                <a:lnTo>
                  <a:pt x="759" y="729"/>
                </a:lnTo>
                <a:lnTo>
                  <a:pt x="1583" y="318"/>
                </a:lnTo>
                <a:lnTo>
                  <a:pt x="951" y="0"/>
                </a:lnTo>
                <a:lnTo>
                  <a:pt x="0" y="309"/>
                </a:lnTo>
                <a:close/>
              </a:path>
            </a:pathLst>
          </a:custGeom>
          <a:solidFill>
            <a:srgbClr val="808080"/>
          </a:solidFill>
          <a:ln w="1588">
            <a:solidFill>
              <a:srgbClr val="000000"/>
            </a:solidFill>
            <a:prstDash val="solid"/>
            <a:round/>
            <a:headEnd/>
            <a:tailEnd/>
          </a:ln>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124" name="Freeform 127"/>
          <p:cNvSpPr>
            <a:spLocks/>
          </p:cNvSpPr>
          <p:nvPr/>
        </p:nvSpPr>
        <p:spPr bwMode="auto">
          <a:xfrm flipH="1">
            <a:off x="1052513" y="3957588"/>
            <a:ext cx="185737" cy="144463"/>
          </a:xfrm>
          <a:custGeom>
            <a:avLst/>
            <a:gdLst>
              <a:gd name="T0" fmla="*/ 28 w 792"/>
              <a:gd name="T1" fmla="*/ 0 h 516"/>
              <a:gd name="T2" fmla="*/ 792 w 792"/>
              <a:gd name="T3" fmla="*/ 426 h 516"/>
              <a:gd name="T4" fmla="*/ 770 w 792"/>
              <a:gd name="T5" fmla="*/ 516 h 516"/>
              <a:gd name="T6" fmla="*/ 0 w 792"/>
              <a:gd name="T7" fmla="*/ 82 h 516"/>
              <a:gd name="T8" fmla="*/ 28 w 792"/>
              <a:gd name="T9" fmla="*/ 0 h 516"/>
            </a:gdLst>
            <a:ahLst/>
            <a:cxnLst>
              <a:cxn ang="0">
                <a:pos x="T0" y="T1"/>
              </a:cxn>
              <a:cxn ang="0">
                <a:pos x="T2" y="T3"/>
              </a:cxn>
              <a:cxn ang="0">
                <a:pos x="T4" y="T5"/>
              </a:cxn>
              <a:cxn ang="0">
                <a:pos x="T6" y="T7"/>
              </a:cxn>
              <a:cxn ang="0">
                <a:pos x="T8" y="T9"/>
              </a:cxn>
            </a:cxnLst>
            <a:rect l="0" t="0" r="r" b="b"/>
            <a:pathLst>
              <a:path w="792" h="516">
                <a:moveTo>
                  <a:pt x="28" y="0"/>
                </a:moveTo>
                <a:lnTo>
                  <a:pt x="792" y="426"/>
                </a:lnTo>
                <a:lnTo>
                  <a:pt x="770" y="516"/>
                </a:lnTo>
                <a:lnTo>
                  <a:pt x="0" y="82"/>
                </a:lnTo>
                <a:lnTo>
                  <a:pt x="28" y="0"/>
                </a:lnTo>
                <a:close/>
              </a:path>
            </a:pathLst>
          </a:custGeom>
          <a:solidFill>
            <a:srgbClr val="606060"/>
          </a:solidFill>
          <a:ln w="1588">
            <a:solidFill>
              <a:srgbClr val="000000"/>
            </a:solidFill>
            <a:prstDash val="solid"/>
            <a:round/>
            <a:headEnd/>
            <a:tailEnd/>
          </a:ln>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125" name="Freeform 128"/>
          <p:cNvSpPr>
            <a:spLocks/>
          </p:cNvSpPr>
          <p:nvPr/>
        </p:nvSpPr>
        <p:spPr bwMode="auto">
          <a:xfrm flipH="1">
            <a:off x="858838" y="3960763"/>
            <a:ext cx="196850" cy="141288"/>
          </a:xfrm>
          <a:custGeom>
            <a:avLst/>
            <a:gdLst>
              <a:gd name="T0" fmla="*/ 0 w 846"/>
              <a:gd name="T1" fmla="*/ 507 h 507"/>
              <a:gd name="T2" fmla="*/ 25 w 846"/>
              <a:gd name="T3" fmla="*/ 411 h 507"/>
              <a:gd name="T4" fmla="*/ 846 w 846"/>
              <a:gd name="T5" fmla="*/ 0 h 507"/>
              <a:gd name="T6" fmla="*/ 817 w 846"/>
              <a:gd name="T7" fmla="*/ 76 h 507"/>
              <a:gd name="T8" fmla="*/ 0 w 846"/>
              <a:gd name="T9" fmla="*/ 507 h 507"/>
            </a:gdLst>
            <a:ahLst/>
            <a:cxnLst>
              <a:cxn ang="0">
                <a:pos x="T0" y="T1"/>
              </a:cxn>
              <a:cxn ang="0">
                <a:pos x="T2" y="T3"/>
              </a:cxn>
              <a:cxn ang="0">
                <a:pos x="T4" y="T5"/>
              </a:cxn>
              <a:cxn ang="0">
                <a:pos x="T6" y="T7"/>
              </a:cxn>
              <a:cxn ang="0">
                <a:pos x="T8" y="T9"/>
              </a:cxn>
            </a:cxnLst>
            <a:rect l="0" t="0" r="r" b="b"/>
            <a:pathLst>
              <a:path w="846" h="507">
                <a:moveTo>
                  <a:pt x="0" y="507"/>
                </a:moveTo>
                <a:lnTo>
                  <a:pt x="25" y="411"/>
                </a:lnTo>
                <a:lnTo>
                  <a:pt x="846" y="0"/>
                </a:lnTo>
                <a:lnTo>
                  <a:pt x="817" y="76"/>
                </a:lnTo>
                <a:lnTo>
                  <a:pt x="0" y="507"/>
                </a:lnTo>
                <a:close/>
              </a:path>
            </a:pathLst>
          </a:custGeom>
          <a:solidFill>
            <a:srgbClr val="404040"/>
          </a:solidFill>
          <a:ln w="1588">
            <a:solidFill>
              <a:srgbClr val="000000"/>
            </a:solidFill>
            <a:prstDash val="solid"/>
            <a:round/>
            <a:headEnd/>
            <a:tailEnd/>
          </a:ln>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126" name="Freeform 129"/>
          <p:cNvSpPr>
            <a:spLocks/>
          </p:cNvSpPr>
          <p:nvPr/>
        </p:nvSpPr>
        <p:spPr bwMode="auto">
          <a:xfrm flipH="1">
            <a:off x="1009650" y="3965526"/>
            <a:ext cx="149225" cy="92075"/>
          </a:xfrm>
          <a:custGeom>
            <a:avLst/>
            <a:gdLst>
              <a:gd name="T0" fmla="*/ 0 w 637"/>
              <a:gd name="T1" fmla="*/ 83 h 321"/>
              <a:gd name="T2" fmla="*/ 220 w 637"/>
              <a:gd name="T3" fmla="*/ 0 h 321"/>
              <a:gd name="T4" fmla="*/ 637 w 637"/>
              <a:gd name="T5" fmla="*/ 224 h 321"/>
              <a:gd name="T6" fmla="*/ 425 w 637"/>
              <a:gd name="T7" fmla="*/ 321 h 321"/>
              <a:gd name="T8" fmla="*/ 0 w 637"/>
              <a:gd name="T9" fmla="*/ 83 h 321"/>
            </a:gdLst>
            <a:ahLst/>
            <a:cxnLst>
              <a:cxn ang="0">
                <a:pos x="T0" y="T1"/>
              </a:cxn>
              <a:cxn ang="0">
                <a:pos x="T2" y="T3"/>
              </a:cxn>
              <a:cxn ang="0">
                <a:pos x="T4" y="T5"/>
              </a:cxn>
              <a:cxn ang="0">
                <a:pos x="T6" y="T7"/>
              </a:cxn>
              <a:cxn ang="0">
                <a:pos x="T8" y="T9"/>
              </a:cxn>
            </a:cxnLst>
            <a:rect l="0" t="0" r="r" b="b"/>
            <a:pathLst>
              <a:path w="637" h="321">
                <a:moveTo>
                  <a:pt x="0" y="83"/>
                </a:moveTo>
                <a:lnTo>
                  <a:pt x="220" y="0"/>
                </a:lnTo>
                <a:lnTo>
                  <a:pt x="637" y="224"/>
                </a:lnTo>
                <a:lnTo>
                  <a:pt x="425" y="321"/>
                </a:lnTo>
                <a:lnTo>
                  <a:pt x="0" y="83"/>
                </a:lnTo>
                <a:close/>
              </a:path>
            </a:pathLst>
          </a:custGeom>
          <a:solidFill>
            <a:srgbClr val="A0A0A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127" name="Freeform 130"/>
          <p:cNvSpPr>
            <a:spLocks/>
          </p:cNvSpPr>
          <p:nvPr/>
        </p:nvSpPr>
        <p:spPr bwMode="auto">
          <a:xfrm flipH="1">
            <a:off x="876300" y="3905201"/>
            <a:ext cx="222250" cy="120650"/>
          </a:xfrm>
          <a:custGeom>
            <a:avLst/>
            <a:gdLst>
              <a:gd name="T0" fmla="*/ 0 w 938"/>
              <a:gd name="T1" fmla="*/ 210 h 434"/>
              <a:gd name="T2" fmla="*/ 410 w 938"/>
              <a:gd name="T3" fmla="*/ 434 h 434"/>
              <a:gd name="T4" fmla="*/ 938 w 938"/>
              <a:gd name="T5" fmla="*/ 186 h 434"/>
              <a:gd name="T6" fmla="*/ 554 w 938"/>
              <a:gd name="T7" fmla="*/ 0 h 434"/>
              <a:gd name="T8" fmla="*/ 0 w 938"/>
              <a:gd name="T9" fmla="*/ 210 h 434"/>
            </a:gdLst>
            <a:ahLst/>
            <a:cxnLst>
              <a:cxn ang="0">
                <a:pos x="T0" y="T1"/>
              </a:cxn>
              <a:cxn ang="0">
                <a:pos x="T2" y="T3"/>
              </a:cxn>
              <a:cxn ang="0">
                <a:pos x="T4" y="T5"/>
              </a:cxn>
              <a:cxn ang="0">
                <a:pos x="T6" y="T7"/>
              </a:cxn>
              <a:cxn ang="0">
                <a:pos x="T8" y="T9"/>
              </a:cxn>
            </a:cxnLst>
            <a:rect l="0" t="0" r="r" b="b"/>
            <a:pathLst>
              <a:path w="938" h="434">
                <a:moveTo>
                  <a:pt x="0" y="210"/>
                </a:moveTo>
                <a:lnTo>
                  <a:pt x="410" y="434"/>
                </a:lnTo>
                <a:lnTo>
                  <a:pt x="938" y="186"/>
                </a:lnTo>
                <a:lnTo>
                  <a:pt x="554" y="0"/>
                </a:lnTo>
                <a:lnTo>
                  <a:pt x="0" y="210"/>
                </a:lnTo>
                <a:close/>
              </a:path>
            </a:pathLst>
          </a:custGeom>
          <a:solidFill>
            <a:srgbClr val="A0A0A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128" name="Freeform 131"/>
          <p:cNvSpPr>
            <a:spLocks/>
          </p:cNvSpPr>
          <p:nvPr/>
        </p:nvSpPr>
        <p:spPr bwMode="auto">
          <a:xfrm flipH="1">
            <a:off x="969963" y="3879801"/>
            <a:ext cx="241300" cy="107950"/>
          </a:xfrm>
          <a:custGeom>
            <a:avLst/>
            <a:gdLst>
              <a:gd name="T0" fmla="*/ 216 w 1034"/>
              <a:gd name="T1" fmla="*/ 395 h 395"/>
              <a:gd name="T2" fmla="*/ 0 w 1034"/>
              <a:gd name="T3" fmla="*/ 285 h 395"/>
              <a:gd name="T4" fmla="*/ 867 w 1034"/>
              <a:gd name="T5" fmla="*/ 0 h 395"/>
              <a:gd name="T6" fmla="*/ 1034 w 1034"/>
              <a:gd name="T7" fmla="*/ 82 h 395"/>
              <a:gd name="T8" fmla="*/ 216 w 1034"/>
              <a:gd name="T9" fmla="*/ 395 h 395"/>
            </a:gdLst>
            <a:ahLst/>
            <a:cxnLst>
              <a:cxn ang="0">
                <a:pos x="T0" y="T1"/>
              </a:cxn>
              <a:cxn ang="0">
                <a:pos x="T2" y="T3"/>
              </a:cxn>
              <a:cxn ang="0">
                <a:pos x="T4" y="T5"/>
              </a:cxn>
              <a:cxn ang="0">
                <a:pos x="T6" y="T7"/>
              </a:cxn>
              <a:cxn ang="0">
                <a:pos x="T8" y="T9"/>
              </a:cxn>
            </a:cxnLst>
            <a:rect l="0" t="0" r="r" b="b"/>
            <a:pathLst>
              <a:path w="1034" h="395">
                <a:moveTo>
                  <a:pt x="216" y="395"/>
                </a:moveTo>
                <a:lnTo>
                  <a:pt x="0" y="285"/>
                </a:lnTo>
                <a:lnTo>
                  <a:pt x="867" y="0"/>
                </a:lnTo>
                <a:lnTo>
                  <a:pt x="1034" y="82"/>
                </a:lnTo>
                <a:lnTo>
                  <a:pt x="216" y="395"/>
                </a:lnTo>
                <a:close/>
              </a:path>
            </a:pathLst>
          </a:custGeom>
          <a:solidFill>
            <a:srgbClr val="A0A0A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129" name="Line 132"/>
          <p:cNvSpPr>
            <a:spLocks noChangeShapeType="1"/>
          </p:cNvSpPr>
          <p:nvPr/>
        </p:nvSpPr>
        <p:spPr bwMode="auto">
          <a:xfrm flipH="1" flipV="1">
            <a:off x="998538" y="3884563"/>
            <a:ext cx="206375" cy="84138"/>
          </a:xfrm>
          <a:prstGeom prst="line">
            <a:avLst/>
          </a:prstGeom>
          <a:noFill/>
          <a:ln w="4763">
            <a:solidFill>
              <a:srgbClr val="808080"/>
            </a:solidFill>
            <a:round/>
            <a:headEnd/>
            <a:tailEnd/>
          </a:ln>
          <a:extLst>
            <a:ext uri="{909E8E84-426E-40DD-AFC4-6F175D3DCCD1}">
              <a14:hiddenFill xmlns:a14="http://schemas.microsoft.com/office/drawing/2010/main">
                <a:noFill/>
              </a14:hiddenFill>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130" name="Line 133"/>
          <p:cNvSpPr>
            <a:spLocks noChangeShapeType="1"/>
          </p:cNvSpPr>
          <p:nvPr/>
        </p:nvSpPr>
        <p:spPr bwMode="auto">
          <a:xfrm flipH="1" flipV="1">
            <a:off x="987425" y="3887738"/>
            <a:ext cx="200025" cy="87313"/>
          </a:xfrm>
          <a:prstGeom prst="line">
            <a:avLst/>
          </a:prstGeom>
          <a:noFill/>
          <a:ln w="4763">
            <a:solidFill>
              <a:srgbClr val="808080"/>
            </a:solidFill>
            <a:round/>
            <a:headEnd/>
            <a:tailEnd/>
          </a:ln>
          <a:extLst>
            <a:ext uri="{909E8E84-426E-40DD-AFC4-6F175D3DCCD1}">
              <a14:hiddenFill xmlns:a14="http://schemas.microsoft.com/office/drawing/2010/main">
                <a:noFill/>
              </a14:hiddenFill>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131" name="Line 134"/>
          <p:cNvSpPr>
            <a:spLocks noChangeShapeType="1"/>
          </p:cNvSpPr>
          <p:nvPr/>
        </p:nvSpPr>
        <p:spPr bwMode="auto">
          <a:xfrm flipH="1" flipV="1">
            <a:off x="976313" y="3897263"/>
            <a:ext cx="196850" cy="88900"/>
          </a:xfrm>
          <a:prstGeom prst="line">
            <a:avLst/>
          </a:prstGeom>
          <a:noFill/>
          <a:ln w="4763">
            <a:solidFill>
              <a:srgbClr val="808080"/>
            </a:solidFill>
            <a:round/>
            <a:headEnd/>
            <a:tailEnd/>
          </a:ln>
          <a:extLst>
            <a:ext uri="{909E8E84-426E-40DD-AFC4-6F175D3DCCD1}">
              <a14:hiddenFill xmlns:a14="http://schemas.microsoft.com/office/drawing/2010/main">
                <a:noFill/>
              </a14:hiddenFill>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132" name="Line 135"/>
          <p:cNvSpPr>
            <a:spLocks noChangeShapeType="1"/>
          </p:cNvSpPr>
          <p:nvPr/>
        </p:nvSpPr>
        <p:spPr bwMode="auto">
          <a:xfrm flipH="1" flipV="1">
            <a:off x="952500" y="3911551"/>
            <a:ext cx="193675" cy="90487"/>
          </a:xfrm>
          <a:prstGeom prst="line">
            <a:avLst/>
          </a:prstGeom>
          <a:noFill/>
          <a:ln w="4763">
            <a:solidFill>
              <a:srgbClr val="808080"/>
            </a:solidFill>
            <a:round/>
            <a:headEnd/>
            <a:tailEnd/>
          </a:ln>
          <a:extLst>
            <a:ext uri="{909E8E84-426E-40DD-AFC4-6F175D3DCCD1}">
              <a14:hiddenFill xmlns:a14="http://schemas.microsoft.com/office/drawing/2010/main">
                <a:noFill/>
              </a14:hiddenFill>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133" name="Line 136"/>
          <p:cNvSpPr>
            <a:spLocks noChangeShapeType="1"/>
          </p:cNvSpPr>
          <p:nvPr/>
        </p:nvSpPr>
        <p:spPr bwMode="auto">
          <a:xfrm flipH="1" flipV="1">
            <a:off x="936625" y="3919488"/>
            <a:ext cx="192088" cy="95250"/>
          </a:xfrm>
          <a:prstGeom prst="line">
            <a:avLst/>
          </a:prstGeom>
          <a:noFill/>
          <a:ln w="4763">
            <a:solidFill>
              <a:srgbClr val="808080"/>
            </a:solidFill>
            <a:round/>
            <a:headEnd/>
            <a:tailEnd/>
          </a:ln>
          <a:extLst>
            <a:ext uri="{909E8E84-426E-40DD-AFC4-6F175D3DCCD1}">
              <a14:hiddenFill xmlns:a14="http://schemas.microsoft.com/office/drawing/2010/main">
                <a:noFill/>
              </a14:hiddenFill>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134" name="Line 137"/>
          <p:cNvSpPr>
            <a:spLocks noChangeShapeType="1"/>
          </p:cNvSpPr>
          <p:nvPr/>
        </p:nvSpPr>
        <p:spPr bwMode="auto">
          <a:xfrm flipH="1" flipV="1">
            <a:off x="935038" y="3933776"/>
            <a:ext cx="173037" cy="88900"/>
          </a:xfrm>
          <a:prstGeom prst="line">
            <a:avLst/>
          </a:prstGeom>
          <a:noFill/>
          <a:ln w="4763">
            <a:solidFill>
              <a:srgbClr val="808080"/>
            </a:solidFill>
            <a:round/>
            <a:headEnd/>
            <a:tailEnd/>
          </a:ln>
          <a:extLst>
            <a:ext uri="{909E8E84-426E-40DD-AFC4-6F175D3DCCD1}">
              <a14:hiddenFill xmlns:a14="http://schemas.microsoft.com/office/drawing/2010/main">
                <a:noFill/>
              </a14:hiddenFill>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135" name="Line 138"/>
          <p:cNvSpPr>
            <a:spLocks noChangeShapeType="1"/>
          </p:cNvSpPr>
          <p:nvPr/>
        </p:nvSpPr>
        <p:spPr bwMode="auto">
          <a:xfrm flipH="1" flipV="1">
            <a:off x="923925" y="3941713"/>
            <a:ext cx="168275" cy="88900"/>
          </a:xfrm>
          <a:prstGeom prst="line">
            <a:avLst/>
          </a:prstGeom>
          <a:noFill/>
          <a:ln w="4763">
            <a:solidFill>
              <a:srgbClr val="808080"/>
            </a:solidFill>
            <a:round/>
            <a:headEnd/>
            <a:tailEnd/>
          </a:ln>
          <a:extLst>
            <a:ext uri="{909E8E84-426E-40DD-AFC4-6F175D3DCCD1}">
              <a14:hiddenFill xmlns:a14="http://schemas.microsoft.com/office/drawing/2010/main">
                <a:noFill/>
              </a14:hiddenFill>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136" name="Line 139"/>
          <p:cNvSpPr>
            <a:spLocks noChangeShapeType="1"/>
          </p:cNvSpPr>
          <p:nvPr/>
        </p:nvSpPr>
        <p:spPr bwMode="auto">
          <a:xfrm flipH="1" flipV="1">
            <a:off x="908050" y="3954413"/>
            <a:ext cx="158750" cy="85725"/>
          </a:xfrm>
          <a:prstGeom prst="line">
            <a:avLst/>
          </a:prstGeom>
          <a:noFill/>
          <a:ln w="4763">
            <a:solidFill>
              <a:srgbClr val="808080"/>
            </a:solidFill>
            <a:round/>
            <a:headEnd/>
            <a:tailEnd/>
          </a:ln>
          <a:extLst>
            <a:ext uri="{909E8E84-426E-40DD-AFC4-6F175D3DCCD1}">
              <a14:hiddenFill xmlns:a14="http://schemas.microsoft.com/office/drawing/2010/main">
                <a:noFill/>
              </a14:hiddenFill>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137" name="Line 140"/>
          <p:cNvSpPr>
            <a:spLocks noChangeShapeType="1"/>
          </p:cNvSpPr>
          <p:nvPr/>
        </p:nvSpPr>
        <p:spPr bwMode="auto">
          <a:xfrm flipH="1">
            <a:off x="1039813" y="3982988"/>
            <a:ext cx="100012" cy="68263"/>
          </a:xfrm>
          <a:prstGeom prst="line">
            <a:avLst/>
          </a:prstGeom>
          <a:noFill/>
          <a:ln w="4763">
            <a:solidFill>
              <a:srgbClr val="808080"/>
            </a:solidFill>
            <a:round/>
            <a:headEnd/>
            <a:tailEnd/>
          </a:ln>
          <a:extLst>
            <a:ext uri="{909E8E84-426E-40DD-AFC4-6F175D3DCCD1}">
              <a14:hiddenFill xmlns:a14="http://schemas.microsoft.com/office/drawing/2010/main">
                <a:noFill/>
              </a14:hiddenFill>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138" name="Line 141"/>
          <p:cNvSpPr>
            <a:spLocks noChangeShapeType="1"/>
          </p:cNvSpPr>
          <p:nvPr/>
        </p:nvSpPr>
        <p:spPr bwMode="auto">
          <a:xfrm flipH="1">
            <a:off x="1020763" y="3975051"/>
            <a:ext cx="98425" cy="63500"/>
          </a:xfrm>
          <a:prstGeom prst="line">
            <a:avLst/>
          </a:prstGeom>
          <a:noFill/>
          <a:ln w="4763">
            <a:solidFill>
              <a:srgbClr val="808080"/>
            </a:solidFill>
            <a:round/>
            <a:headEnd/>
            <a:tailEnd/>
          </a:ln>
          <a:extLst>
            <a:ext uri="{909E8E84-426E-40DD-AFC4-6F175D3DCCD1}">
              <a14:hiddenFill xmlns:a14="http://schemas.microsoft.com/office/drawing/2010/main">
                <a:noFill/>
              </a14:hiddenFill>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139" name="Line 142"/>
          <p:cNvSpPr>
            <a:spLocks noChangeShapeType="1"/>
          </p:cNvSpPr>
          <p:nvPr/>
        </p:nvSpPr>
        <p:spPr bwMode="auto">
          <a:xfrm flipH="1">
            <a:off x="979488" y="3954413"/>
            <a:ext cx="96837" cy="60325"/>
          </a:xfrm>
          <a:prstGeom prst="line">
            <a:avLst/>
          </a:prstGeom>
          <a:noFill/>
          <a:ln w="4763">
            <a:solidFill>
              <a:srgbClr val="808080"/>
            </a:solidFill>
            <a:round/>
            <a:headEnd/>
            <a:tailEnd/>
          </a:ln>
          <a:extLst>
            <a:ext uri="{909E8E84-426E-40DD-AFC4-6F175D3DCCD1}">
              <a14:hiddenFill xmlns:a14="http://schemas.microsoft.com/office/drawing/2010/main">
                <a:noFill/>
              </a14:hiddenFill>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140" name="Line 143"/>
          <p:cNvSpPr>
            <a:spLocks noChangeShapeType="1"/>
          </p:cNvSpPr>
          <p:nvPr/>
        </p:nvSpPr>
        <p:spPr bwMode="auto">
          <a:xfrm flipH="1">
            <a:off x="958850" y="3944888"/>
            <a:ext cx="95250" cy="58738"/>
          </a:xfrm>
          <a:prstGeom prst="line">
            <a:avLst/>
          </a:prstGeom>
          <a:noFill/>
          <a:ln w="4763">
            <a:solidFill>
              <a:srgbClr val="808080"/>
            </a:solidFill>
            <a:round/>
            <a:headEnd/>
            <a:tailEnd/>
          </a:ln>
          <a:extLst>
            <a:ext uri="{909E8E84-426E-40DD-AFC4-6F175D3DCCD1}">
              <a14:hiddenFill xmlns:a14="http://schemas.microsoft.com/office/drawing/2010/main">
                <a:noFill/>
              </a14:hiddenFill>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141" name="Line 144"/>
          <p:cNvSpPr>
            <a:spLocks noChangeShapeType="1"/>
          </p:cNvSpPr>
          <p:nvPr/>
        </p:nvSpPr>
        <p:spPr bwMode="auto">
          <a:xfrm flipH="1">
            <a:off x="936625" y="3933776"/>
            <a:ext cx="93663" cy="60325"/>
          </a:xfrm>
          <a:prstGeom prst="line">
            <a:avLst/>
          </a:prstGeom>
          <a:noFill/>
          <a:ln w="4763">
            <a:solidFill>
              <a:srgbClr val="808080"/>
            </a:solidFill>
            <a:round/>
            <a:headEnd/>
            <a:tailEnd/>
          </a:ln>
          <a:extLst>
            <a:ext uri="{909E8E84-426E-40DD-AFC4-6F175D3DCCD1}">
              <a14:hiddenFill xmlns:a14="http://schemas.microsoft.com/office/drawing/2010/main">
                <a:noFill/>
              </a14:hiddenFill>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142" name="Line 145"/>
          <p:cNvSpPr>
            <a:spLocks noChangeShapeType="1"/>
          </p:cNvSpPr>
          <p:nvPr/>
        </p:nvSpPr>
        <p:spPr bwMode="auto">
          <a:xfrm flipH="1">
            <a:off x="919163" y="3925838"/>
            <a:ext cx="90487" cy="57150"/>
          </a:xfrm>
          <a:prstGeom prst="line">
            <a:avLst/>
          </a:prstGeom>
          <a:noFill/>
          <a:ln w="4763">
            <a:solidFill>
              <a:srgbClr val="808080"/>
            </a:solidFill>
            <a:round/>
            <a:headEnd/>
            <a:tailEnd/>
          </a:ln>
          <a:extLst>
            <a:ext uri="{909E8E84-426E-40DD-AFC4-6F175D3DCCD1}">
              <a14:hiddenFill xmlns:a14="http://schemas.microsoft.com/office/drawing/2010/main">
                <a:noFill/>
              </a14:hiddenFill>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143" name="Line 146"/>
          <p:cNvSpPr>
            <a:spLocks noChangeShapeType="1"/>
          </p:cNvSpPr>
          <p:nvPr/>
        </p:nvSpPr>
        <p:spPr bwMode="auto">
          <a:xfrm flipH="1">
            <a:off x="900113" y="3916313"/>
            <a:ext cx="90487" cy="55563"/>
          </a:xfrm>
          <a:prstGeom prst="line">
            <a:avLst/>
          </a:prstGeom>
          <a:noFill/>
          <a:ln w="4763">
            <a:solidFill>
              <a:srgbClr val="808080"/>
            </a:solidFill>
            <a:round/>
            <a:headEnd/>
            <a:tailEnd/>
          </a:ln>
          <a:extLst>
            <a:ext uri="{909E8E84-426E-40DD-AFC4-6F175D3DCCD1}">
              <a14:hiddenFill xmlns:a14="http://schemas.microsoft.com/office/drawing/2010/main">
                <a:noFill/>
              </a14:hiddenFill>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144" name="Line 147"/>
          <p:cNvSpPr>
            <a:spLocks noChangeShapeType="1"/>
          </p:cNvSpPr>
          <p:nvPr/>
        </p:nvSpPr>
        <p:spPr bwMode="auto">
          <a:xfrm flipH="1">
            <a:off x="1133475" y="3944888"/>
            <a:ext cx="47625" cy="30163"/>
          </a:xfrm>
          <a:prstGeom prst="line">
            <a:avLst/>
          </a:prstGeom>
          <a:noFill/>
          <a:ln w="4763">
            <a:solidFill>
              <a:srgbClr val="808080"/>
            </a:solidFill>
            <a:round/>
            <a:headEnd/>
            <a:tailEnd/>
          </a:ln>
          <a:extLst>
            <a:ext uri="{909E8E84-426E-40DD-AFC4-6F175D3DCCD1}">
              <a14:hiddenFill xmlns:a14="http://schemas.microsoft.com/office/drawing/2010/main">
                <a:noFill/>
              </a14:hiddenFill>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145" name="Line 148"/>
          <p:cNvSpPr>
            <a:spLocks noChangeShapeType="1"/>
          </p:cNvSpPr>
          <p:nvPr/>
        </p:nvSpPr>
        <p:spPr bwMode="auto">
          <a:xfrm flipH="1">
            <a:off x="1104900" y="3933776"/>
            <a:ext cx="46038" cy="26987"/>
          </a:xfrm>
          <a:prstGeom prst="line">
            <a:avLst/>
          </a:prstGeom>
          <a:noFill/>
          <a:ln w="4763">
            <a:solidFill>
              <a:srgbClr val="808080"/>
            </a:solidFill>
            <a:round/>
            <a:headEnd/>
            <a:tailEnd/>
          </a:ln>
          <a:extLst>
            <a:ext uri="{909E8E84-426E-40DD-AFC4-6F175D3DCCD1}">
              <a14:hiddenFill xmlns:a14="http://schemas.microsoft.com/office/drawing/2010/main">
                <a:noFill/>
              </a14:hiddenFill>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146" name="Line 149"/>
          <p:cNvSpPr>
            <a:spLocks noChangeShapeType="1"/>
          </p:cNvSpPr>
          <p:nvPr/>
        </p:nvSpPr>
        <p:spPr bwMode="auto">
          <a:xfrm flipH="1">
            <a:off x="1076325" y="3922663"/>
            <a:ext cx="46038" cy="28575"/>
          </a:xfrm>
          <a:prstGeom prst="line">
            <a:avLst/>
          </a:prstGeom>
          <a:noFill/>
          <a:ln w="4763">
            <a:solidFill>
              <a:srgbClr val="808080"/>
            </a:solidFill>
            <a:round/>
            <a:headEnd/>
            <a:tailEnd/>
          </a:ln>
          <a:extLst>
            <a:ext uri="{909E8E84-426E-40DD-AFC4-6F175D3DCCD1}">
              <a14:hiddenFill xmlns:a14="http://schemas.microsoft.com/office/drawing/2010/main">
                <a:noFill/>
              </a14:hiddenFill>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147" name="Line 150"/>
          <p:cNvSpPr>
            <a:spLocks noChangeShapeType="1"/>
          </p:cNvSpPr>
          <p:nvPr/>
        </p:nvSpPr>
        <p:spPr bwMode="auto">
          <a:xfrm flipH="1">
            <a:off x="1047750" y="3913138"/>
            <a:ext cx="46038" cy="23813"/>
          </a:xfrm>
          <a:prstGeom prst="line">
            <a:avLst/>
          </a:prstGeom>
          <a:noFill/>
          <a:ln w="4763">
            <a:solidFill>
              <a:srgbClr val="808080"/>
            </a:solidFill>
            <a:round/>
            <a:headEnd/>
            <a:tailEnd/>
          </a:ln>
          <a:extLst>
            <a:ext uri="{909E8E84-426E-40DD-AFC4-6F175D3DCCD1}">
              <a14:hiddenFill xmlns:a14="http://schemas.microsoft.com/office/drawing/2010/main">
                <a:noFill/>
              </a14:hiddenFill>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148" name="Line 151"/>
          <p:cNvSpPr>
            <a:spLocks noChangeShapeType="1"/>
          </p:cNvSpPr>
          <p:nvPr/>
        </p:nvSpPr>
        <p:spPr bwMode="auto">
          <a:xfrm flipH="1">
            <a:off x="1022350" y="3900438"/>
            <a:ext cx="42863" cy="26988"/>
          </a:xfrm>
          <a:prstGeom prst="line">
            <a:avLst/>
          </a:prstGeom>
          <a:noFill/>
          <a:ln w="4763">
            <a:solidFill>
              <a:srgbClr val="808080"/>
            </a:solidFill>
            <a:round/>
            <a:headEnd/>
            <a:tailEnd/>
          </a:ln>
          <a:extLst>
            <a:ext uri="{909E8E84-426E-40DD-AFC4-6F175D3DCCD1}">
              <a14:hiddenFill xmlns:a14="http://schemas.microsoft.com/office/drawing/2010/main">
                <a:noFill/>
              </a14:hiddenFill>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149" name="Line 152"/>
          <p:cNvSpPr>
            <a:spLocks noChangeShapeType="1"/>
          </p:cNvSpPr>
          <p:nvPr/>
        </p:nvSpPr>
        <p:spPr bwMode="auto">
          <a:xfrm flipH="1">
            <a:off x="993775" y="3887738"/>
            <a:ext cx="39688" cy="25400"/>
          </a:xfrm>
          <a:prstGeom prst="line">
            <a:avLst/>
          </a:prstGeom>
          <a:noFill/>
          <a:ln w="4763">
            <a:solidFill>
              <a:srgbClr val="808080"/>
            </a:solidFill>
            <a:round/>
            <a:headEnd/>
            <a:tailEnd/>
          </a:ln>
          <a:extLst>
            <a:ext uri="{909E8E84-426E-40DD-AFC4-6F175D3DCCD1}">
              <a14:hiddenFill xmlns:a14="http://schemas.microsoft.com/office/drawing/2010/main">
                <a:noFill/>
              </a14:hiddenFill>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150" name="Freeform 153"/>
          <p:cNvSpPr>
            <a:spLocks/>
          </p:cNvSpPr>
          <p:nvPr/>
        </p:nvSpPr>
        <p:spPr bwMode="auto">
          <a:xfrm flipH="1">
            <a:off x="615950" y="4173488"/>
            <a:ext cx="485775" cy="258763"/>
          </a:xfrm>
          <a:custGeom>
            <a:avLst/>
            <a:gdLst>
              <a:gd name="T0" fmla="*/ 182 w 2091"/>
              <a:gd name="T1" fmla="*/ 927 h 931"/>
              <a:gd name="T2" fmla="*/ 5 w 2091"/>
              <a:gd name="T3" fmla="*/ 905 h 931"/>
              <a:gd name="T4" fmla="*/ 0 w 2091"/>
              <a:gd name="T5" fmla="*/ 695 h 931"/>
              <a:gd name="T6" fmla="*/ 9 w 2091"/>
              <a:gd name="T7" fmla="*/ 537 h 931"/>
              <a:gd name="T8" fmla="*/ 100 w 2091"/>
              <a:gd name="T9" fmla="*/ 442 h 931"/>
              <a:gd name="T10" fmla="*/ 210 w 2091"/>
              <a:gd name="T11" fmla="*/ 387 h 931"/>
              <a:gd name="T12" fmla="*/ 460 w 2091"/>
              <a:gd name="T13" fmla="*/ 296 h 931"/>
              <a:gd name="T14" fmla="*/ 828 w 2091"/>
              <a:gd name="T15" fmla="*/ 207 h 931"/>
              <a:gd name="T16" fmla="*/ 900 w 2091"/>
              <a:gd name="T17" fmla="*/ 201 h 931"/>
              <a:gd name="T18" fmla="*/ 948 w 2091"/>
              <a:gd name="T19" fmla="*/ 207 h 931"/>
              <a:gd name="T20" fmla="*/ 960 w 2091"/>
              <a:gd name="T21" fmla="*/ 188 h 931"/>
              <a:gd name="T22" fmla="*/ 980 w 2091"/>
              <a:gd name="T23" fmla="*/ 169 h 931"/>
              <a:gd name="T24" fmla="*/ 1003 w 2091"/>
              <a:gd name="T25" fmla="*/ 173 h 931"/>
              <a:gd name="T26" fmla="*/ 1035 w 2091"/>
              <a:gd name="T27" fmla="*/ 176 h 931"/>
              <a:gd name="T28" fmla="*/ 1049 w 2091"/>
              <a:gd name="T29" fmla="*/ 138 h 931"/>
              <a:gd name="T30" fmla="*/ 1077 w 2091"/>
              <a:gd name="T31" fmla="*/ 118 h 931"/>
              <a:gd name="T32" fmla="*/ 1106 w 2091"/>
              <a:gd name="T33" fmla="*/ 112 h 931"/>
              <a:gd name="T34" fmla="*/ 1144 w 2091"/>
              <a:gd name="T35" fmla="*/ 112 h 931"/>
              <a:gd name="T36" fmla="*/ 1138 w 2091"/>
              <a:gd name="T37" fmla="*/ 82 h 931"/>
              <a:gd name="T38" fmla="*/ 1182 w 2091"/>
              <a:gd name="T39" fmla="*/ 0 h 931"/>
              <a:gd name="T40" fmla="*/ 2040 w 2091"/>
              <a:gd name="T41" fmla="*/ 22 h 931"/>
              <a:gd name="T42" fmla="*/ 2037 w 2091"/>
              <a:gd name="T43" fmla="*/ 110 h 931"/>
              <a:gd name="T44" fmla="*/ 2053 w 2091"/>
              <a:gd name="T45" fmla="*/ 188 h 931"/>
              <a:gd name="T46" fmla="*/ 2065 w 2091"/>
              <a:gd name="T47" fmla="*/ 244 h 931"/>
              <a:gd name="T48" fmla="*/ 2080 w 2091"/>
              <a:gd name="T49" fmla="*/ 314 h 931"/>
              <a:gd name="T50" fmla="*/ 2091 w 2091"/>
              <a:gd name="T51" fmla="*/ 427 h 931"/>
              <a:gd name="T52" fmla="*/ 2077 w 2091"/>
              <a:gd name="T53" fmla="*/ 494 h 931"/>
              <a:gd name="T54" fmla="*/ 2053 w 2091"/>
              <a:gd name="T55" fmla="*/ 557 h 931"/>
              <a:gd name="T56" fmla="*/ 2023 w 2091"/>
              <a:gd name="T57" fmla="*/ 610 h 931"/>
              <a:gd name="T58" fmla="*/ 1983 w 2091"/>
              <a:gd name="T59" fmla="*/ 629 h 931"/>
              <a:gd name="T60" fmla="*/ 1921 w 2091"/>
              <a:gd name="T61" fmla="*/ 648 h 931"/>
              <a:gd name="T62" fmla="*/ 1838 w 2091"/>
              <a:gd name="T63" fmla="*/ 673 h 931"/>
              <a:gd name="T64" fmla="*/ 1801 w 2091"/>
              <a:gd name="T65" fmla="*/ 717 h 931"/>
              <a:gd name="T66" fmla="*/ 1757 w 2091"/>
              <a:gd name="T67" fmla="*/ 754 h 931"/>
              <a:gd name="T68" fmla="*/ 1686 w 2091"/>
              <a:gd name="T69" fmla="*/ 786 h 931"/>
              <a:gd name="T70" fmla="*/ 1605 w 2091"/>
              <a:gd name="T71" fmla="*/ 812 h 931"/>
              <a:gd name="T72" fmla="*/ 1475 w 2091"/>
              <a:gd name="T73" fmla="*/ 827 h 931"/>
              <a:gd name="T74" fmla="*/ 1364 w 2091"/>
              <a:gd name="T75" fmla="*/ 827 h 931"/>
              <a:gd name="T76" fmla="*/ 1279 w 2091"/>
              <a:gd name="T77" fmla="*/ 818 h 931"/>
              <a:gd name="T78" fmla="*/ 1202 w 2091"/>
              <a:gd name="T79" fmla="*/ 812 h 931"/>
              <a:gd name="T80" fmla="*/ 1144 w 2091"/>
              <a:gd name="T81" fmla="*/ 843 h 931"/>
              <a:gd name="T82" fmla="*/ 1031 w 2091"/>
              <a:gd name="T83" fmla="*/ 837 h 931"/>
              <a:gd name="T84" fmla="*/ 582 w 2091"/>
              <a:gd name="T85" fmla="*/ 901 h 931"/>
              <a:gd name="T86" fmla="*/ 386 w 2091"/>
              <a:gd name="T87" fmla="*/ 931 h 931"/>
              <a:gd name="T88" fmla="*/ 182 w 2091"/>
              <a:gd name="T89" fmla="*/ 927 h 9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091" h="931">
                <a:moveTo>
                  <a:pt x="182" y="927"/>
                </a:moveTo>
                <a:lnTo>
                  <a:pt x="5" y="905"/>
                </a:lnTo>
                <a:lnTo>
                  <a:pt x="0" y="695"/>
                </a:lnTo>
                <a:lnTo>
                  <a:pt x="9" y="537"/>
                </a:lnTo>
                <a:lnTo>
                  <a:pt x="100" y="442"/>
                </a:lnTo>
                <a:lnTo>
                  <a:pt x="210" y="387"/>
                </a:lnTo>
                <a:lnTo>
                  <a:pt x="460" y="296"/>
                </a:lnTo>
                <a:lnTo>
                  <a:pt x="828" y="207"/>
                </a:lnTo>
                <a:lnTo>
                  <a:pt x="900" y="201"/>
                </a:lnTo>
                <a:lnTo>
                  <a:pt x="948" y="207"/>
                </a:lnTo>
                <a:lnTo>
                  <a:pt x="960" y="188"/>
                </a:lnTo>
                <a:lnTo>
                  <a:pt x="980" y="169"/>
                </a:lnTo>
                <a:lnTo>
                  <a:pt x="1003" y="173"/>
                </a:lnTo>
                <a:lnTo>
                  <a:pt x="1035" y="176"/>
                </a:lnTo>
                <a:lnTo>
                  <a:pt x="1049" y="138"/>
                </a:lnTo>
                <a:lnTo>
                  <a:pt x="1077" y="118"/>
                </a:lnTo>
                <a:lnTo>
                  <a:pt x="1106" y="112"/>
                </a:lnTo>
                <a:lnTo>
                  <a:pt x="1144" y="112"/>
                </a:lnTo>
                <a:lnTo>
                  <a:pt x="1138" y="82"/>
                </a:lnTo>
                <a:lnTo>
                  <a:pt x="1182" y="0"/>
                </a:lnTo>
                <a:lnTo>
                  <a:pt x="2040" y="22"/>
                </a:lnTo>
                <a:lnTo>
                  <a:pt x="2037" y="110"/>
                </a:lnTo>
                <a:lnTo>
                  <a:pt x="2053" y="188"/>
                </a:lnTo>
                <a:lnTo>
                  <a:pt x="2065" y="244"/>
                </a:lnTo>
                <a:lnTo>
                  <a:pt x="2080" y="314"/>
                </a:lnTo>
                <a:lnTo>
                  <a:pt x="2091" y="427"/>
                </a:lnTo>
                <a:lnTo>
                  <a:pt x="2077" y="494"/>
                </a:lnTo>
                <a:lnTo>
                  <a:pt x="2053" y="557"/>
                </a:lnTo>
                <a:lnTo>
                  <a:pt x="2023" y="610"/>
                </a:lnTo>
                <a:lnTo>
                  <a:pt x="1983" y="629"/>
                </a:lnTo>
                <a:lnTo>
                  <a:pt x="1921" y="648"/>
                </a:lnTo>
                <a:lnTo>
                  <a:pt x="1838" y="673"/>
                </a:lnTo>
                <a:lnTo>
                  <a:pt x="1801" y="717"/>
                </a:lnTo>
                <a:lnTo>
                  <a:pt x="1757" y="754"/>
                </a:lnTo>
                <a:lnTo>
                  <a:pt x="1686" y="786"/>
                </a:lnTo>
                <a:lnTo>
                  <a:pt x="1605" y="812"/>
                </a:lnTo>
                <a:lnTo>
                  <a:pt x="1475" y="827"/>
                </a:lnTo>
                <a:lnTo>
                  <a:pt x="1364" y="827"/>
                </a:lnTo>
                <a:lnTo>
                  <a:pt x="1279" y="818"/>
                </a:lnTo>
                <a:lnTo>
                  <a:pt x="1202" y="812"/>
                </a:lnTo>
                <a:lnTo>
                  <a:pt x="1144" y="843"/>
                </a:lnTo>
                <a:lnTo>
                  <a:pt x="1031" y="837"/>
                </a:lnTo>
                <a:lnTo>
                  <a:pt x="582" y="901"/>
                </a:lnTo>
                <a:lnTo>
                  <a:pt x="386" y="931"/>
                </a:lnTo>
                <a:lnTo>
                  <a:pt x="182" y="927"/>
                </a:lnTo>
                <a:close/>
              </a:path>
            </a:pathLst>
          </a:custGeom>
          <a:solidFill>
            <a:srgbClr val="606060"/>
          </a:solidFill>
          <a:ln w="1588">
            <a:solidFill>
              <a:srgbClr val="000000"/>
            </a:solidFill>
            <a:prstDash val="solid"/>
            <a:round/>
            <a:headEnd/>
            <a:tailEnd/>
          </a:ln>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151" name="Freeform 154"/>
          <p:cNvSpPr>
            <a:spLocks/>
          </p:cNvSpPr>
          <p:nvPr/>
        </p:nvSpPr>
        <p:spPr bwMode="auto">
          <a:xfrm flipH="1">
            <a:off x="619125" y="4198888"/>
            <a:ext cx="481013" cy="228600"/>
          </a:xfrm>
          <a:custGeom>
            <a:avLst/>
            <a:gdLst>
              <a:gd name="T0" fmla="*/ 1986 w 2049"/>
              <a:gd name="T1" fmla="*/ 90 h 829"/>
              <a:gd name="T2" fmla="*/ 2037 w 2049"/>
              <a:gd name="T3" fmla="*/ 199 h 829"/>
              <a:gd name="T4" fmla="*/ 1995 w 2049"/>
              <a:gd name="T5" fmla="*/ 512 h 829"/>
              <a:gd name="T6" fmla="*/ 1882 w 2049"/>
              <a:gd name="T7" fmla="*/ 512 h 829"/>
              <a:gd name="T8" fmla="*/ 1754 w 2049"/>
              <a:gd name="T9" fmla="*/ 624 h 829"/>
              <a:gd name="T10" fmla="*/ 1460 w 2049"/>
              <a:gd name="T11" fmla="*/ 701 h 829"/>
              <a:gd name="T12" fmla="*/ 1181 w 2049"/>
              <a:gd name="T13" fmla="*/ 701 h 829"/>
              <a:gd name="T14" fmla="*/ 1287 w 2049"/>
              <a:gd name="T15" fmla="*/ 589 h 829"/>
              <a:gd name="T16" fmla="*/ 1155 w 2049"/>
              <a:gd name="T17" fmla="*/ 697 h 829"/>
              <a:gd name="T18" fmla="*/ 1017 w 2049"/>
              <a:gd name="T19" fmla="*/ 724 h 829"/>
              <a:gd name="T20" fmla="*/ 1109 w 2049"/>
              <a:gd name="T21" fmla="*/ 652 h 829"/>
              <a:gd name="T22" fmla="*/ 963 w 2049"/>
              <a:gd name="T23" fmla="*/ 733 h 829"/>
              <a:gd name="T24" fmla="*/ 491 w 2049"/>
              <a:gd name="T25" fmla="*/ 797 h 829"/>
              <a:gd name="T26" fmla="*/ 495 w 2049"/>
              <a:gd name="T27" fmla="*/ 742 h 829"/>
              <a:gd name="T28" fmla="*/ 486 w 2049"/>
              <a:gd name="T29" fmla="*/ 720 h 829"/>
              <a:gd name="T30" fmla="*/ 319 w 2049"/>
              <a:gd name="T31" fmla="*/ 815 h 829"/>
              <a:gd name="T32" fmla="*/ 473 w 2049"/>
              <a:gd name="T33" fmla="*/ 669 h 829"/>
              <a:gd name="T34" fmla="*/ 300 w 2049"/>
              <a:gd name="T35" fmla="*/ 765 h 829"/>
              <a:gd name="T36" fmla="*/ 214 w 2049"/>
              <a:gd name="T37" fmla="*/ 742 h 829"/>
              <a:gd name="T38" fmla="*/ 182 w 2049"/>
              <a:gd name="T39" fmla="*/ 746 h 829"/>
              <a:gd name="T40" fmla="*/ 59 w 2049"/>
              <a:gd name="T41" fmla="*/ 793 h 829"/>
              <a:gd name="T42" fmla="*/ 0 w 2049"/>
              <a:gd name="T43" fmla="*/ 674 h 829"/>
              <a:gd name="T44" fmla="*/ 40 w 2049"/>
              <a:gd name="T45" fmla="*/ 435 h 829"/>
              <a:gd name="T46" fmla="*/ 296 w 2049"/>
              <a:gd name="T47" fmla="*/ 298 h 829"/>
              <a:gd name="T48" fmla="*/ 795 w 2049"/>
              <a:gd name="T49" fmla="*/ 145 h 829"/>
              <a:gd name="T50" fmla="*/ 968 w 2049"/>
              <a:gd name="T51" fmla="*/ 207 h 829"/>
              <a:gd name="T52" fmla="*/ 1040 w 2049"/>
              <a:gd name="T53" fmla="*/ 217 h 829"/>
              <a:gd name="T54" fmla="*/ 953 w 2049"/>
              <a:gd name="T55" fmla="*/ 131 h 829"/>
              <a:gd name="T56" fmla="*/ 1008 w 2049"/>
              <a:gd name="T57" fmla="*/ 108 h 829"/>
              <a:gd name="T58" fmla="*/ 1063 w 2049"/>
              <a:gd name="T59" fmla="*/ 163 h 829"/>
              <a:gd name="T60" fmla="*/ 1068 w 2049"/>
              <a:gd name="T61" fmla="*/ 135 h 829"/>
              <a:gd name="T62" fmla="*/ 1059 w 2049"/>
              <a:gd name="T63" fmla="*/ 67 h 829"/>
              <a:gd name="T64" fmla="*/ 1186 w 2049"/>
              <a:gd name="T65" fmla="*/ 113 h 829"/>
              <a:gd name="T66" fmla="*/ 1173 w 2049"/>
              <a:gd name="T67" fmla="*/ 63 h 829"/>
              <a:gd name="T68" fmla="*/ 1145 w 2049"/>
              <a:gd name="T69" fmla="*/ 0 h 829"/>
              <a:gd name="T70" fmla="*/ 1277 w 2049"/>
              <a:gd name="T71" fmla="*/ 54 h 829"/>
              <a:gd name="T72" fmla="*/ 1514 w 2049"/>
              <a:gd name="T73" fmla="*/ 104 h 829"/>
              <a:gd name="T74" fmla="*/ 1567 w 2049"/>
              <a:gd name="T75" fmla="*/ 35 h 829"/>
              <a:gd name="T76" fmla="*/ 1626 w 2049"/>
              <a:gd name="T77" fmla="*/ 113 h 829"/>
              <a:gd name="T78" fmla="*/ 1745 w 2049"/>
              <a:gd name="T79" fmla="*/ 63 h 829"/>
              <a:gd name="T80" fmla="*/ 1795 w 2049"/>
              <a:gd name="T81" fmla="*/ 131 h 829"/>
              <a:gd name="T82" fmla="*/ 1946 w 2049"/>
              <a:gd name="T83" fmla="*/ 108 h 829"/>
              <a:gd name="T84" fmla="*/ 1982 w 2049"/>
              <a:gd name="T85" fmla="*/ 31 h 8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049" h="829">
                <a:moveTo>
                  <a:pt x="1982" y="31"/>
                </a:moveTo>
                <a:lnTo>
                  <a:pt x="1986" y="90"/>
                </a:lnTo>
                <a:lnTo>
                  <a:pt x="2010" y="67"/>
                </a:lnTo>
                <a:lnTo>
                  <a:pt x="2037" y="199"/>
                </a:lnTo>
                <a:lnTo>
                  <a:pt x="2049" y="353"/>
                </a:lnTo>
                <a:lnTo>
                  <a:pt x="1995" y="512"/>
                </a:lnTo>
                <a:lnTo>
                  <a:pt x="1868" y="549"/>
                </a:lnTo>
                <a:lnTo>
                  <a:pt x="1882" y="512"/>
                </a:lnTo>
                <a:lnTo>
                  <a:pt x="1814" y="567"/>
                </a:lnTo>
                <a:lnTo>
                  <a:pt x="1754" y="624"/>
                </a:lnTo>
                <a:lnTo>
                  <a:pt x="1622" y="688"/>
                </a:lnTo>
                <a:lnTo>
                  <a:pt x="1460" y="701"/>
                </a:lnTo>
                <a:lnTo>
                  <a:pt x="1264" y="710"/>
                </a:lnTo>
                <a:lnTo>
                  <a:pt x="1181" y="701"/>
                </a:lnTo>
                <a:lnTo>
                  <a:pt x="1255" y="669"/>
                </a:lnTo>
                <a:lnTo>
                  <a:pt x="1287" y="589"/>
                </a:lnTo>
                <a:lnTo>
                  <a:pt x="1228" y="656"/>
                </a:lnTo>
                <a:lnTo>
                  <a:pt x="1155" y="697"/>
                </a:lnTo>
                <a:lnTo>
                  <a:pt x="1086" y="733"/>
                </a:lnTo>
                <a:lnTo>
                  <a:pt x="1017" y="724"/>
                </a:lnTo>
                <a:lnTo>
                  <a:pt x="1063" y="692"/>
                </a:lnTo>
                <a:lnTo>
                  <a:pt x="1109" y="652"/>
                </a:lnTo>
                <a:lnTo>
                  <a:pt x="1036" y="678"/>
                </a:lnTo>
                <a:lnTo>
                  <a:pt x="963" y="733"/>
                </a:lnTo>
                <a:lnTo>
                  <a:pt x="726" y="761"/>
                </a:lnTo>
                <a:lnTo>
                  <a:pt x="491" y="797"/>
                </a:lnTo>
                <a:lnTo>
                  <a:pt x="409" y="793"/>
                </a:lnTo>
                <a:lnTo>
                  <a:pt x="495" y="742"/>
                </a:lnTo>
                <a:lnTo>
                  <a:pt x="581" y="724"/>
                </a:lnTo>
                <a:lnTo>
                  <a:pt x="486" y="720"/>
                </a:lnTo>
                <a:lnTo>
                  <a:pt x="414" y="752"/>
                </a:lnTo>
                <a:lnTo>
                  <a:pt x="319" y="815"/>
                </a:lnTo>
                <a:lnTo>
                  <a:pt x="386" y="720"/>
                </a:lnTo>
                <a:lnTo>
                  <a:pt x="473" y="669"/>
                </a:lnTo>
                <a:lnTo>
                  <a:pt x="359" y="692"/>
                </a:lnTo>
                <a:lnTo>
                  <a:pt x="300" y="765"/>
                </a:lnTo>
                <a:lnTo>
                  <a:pt x="287" y="829"/>
                </a:lnTo>
                <a:lnTo>
                  <a:pt x="214" y="742"/>
                </a:lnTo>
                <a:lnTo>
                  <a:pt x="140" y="701"/>
                </a:lnTo>
                <a:lnTo>
                  <a:pt x="182" y="746"/>
                </a:lnTo>
                <a:lnTo>
                  <a:pt x="241" y="829"/>
                </a:lnTo>
                <a:lnTo>
                  <a:pt x="59" y="793"/>
                </a:lnTo>
                <a:lnTo>
                  <a:pt x="23" y="778"/>
                </a:lnTo>
                <a:lnTo>
                  <a:pt x="0" y="674"/>
                </a:lnTo>
                <a:lnTo>
                  <a:pt x="13" y="530"/>
                </a:lnTo>
                <a:lnTo>
                  <a:pt x="40" y="435"/>
                </a:lnTo>
                <a:lnTo>
                  <a:pt x="155" y="362"/>
                </a:lnTo>
                <a:lnTo>
                  <a:pt x="296" y="298"/>
                </a:lnTo>
                <a:lnTo>
                  <a:pt x="572" y="207"/>
                </a:lnTo>
                <a:lnTo>
                  <a:pt x="795" y="145"/>
                </a:lnTo>
                <a:lnTo>
                  <a:pt x="917" y="135"/>
                </a:lnTo>
                <a:lnTo>
                  <a:pt x="968" y="207"/>
                </a:lnTo>
                <a:lnTo>
                  <a:pt x="1123" y="285"/>
                </a:lnTo>
                <a:lnTo>
                  <a:pt x="1040" y="217"/>
                </a:lnTo>
                <a:lnTo>
                  <a:pt x="977" y="182"/>
                </a:lnTo>
                <a:lnTo>
                  <a:pt x="953" y="131"/>
                </a:lnTo>
                <a:lnTo>
                  <a:pt x="963" y="108"/>
                </a:lnTo>
                <a:lnTo>
                  <a:pt x="1008" y="108"/>
                </a:lnTo>
                <a:lnTo>
                  <a:pt x="1036" y="135"/>
                </a:lnTo>
                <a:lnTo>
                  <a:pt x="1063" y="163"/>
                </a:lnTo>
                <a:lnTo>
                  <a:pt x="1132" y="190"/>
                </a:lnTo>
                <a:lnTo>
                  <a:pt x="1068" y="135"/>
                </a:lnTo>
                <a:lnTo>
                  <a:pt x="1040" y="95"/>
                </a:lnTo>
                <a:lnTo>
                  <a:pt x="1059" y="67"/>
                </a:lnTo>
                <a:lnTo>
                  <a:pt x="1113" y="50"/>
                </a:lnTo>
                <a:lnTo>
                  <a:pt x="1186" y="113"/>
                </a:lnTo>
                <a:lnTo>
                  <a:pt x="1255" y="154"/>
                </a:lnTo>
                <a:lnTo>
                  <a:pt x="1173" y="63"/>
                </a:lnTo>
                <a:lnTo>
                  <a:pt x="1145" y="27"/>
                </a:lnTo>
                <a:lnTo>
                  <a:pt x="1145" y="0"/>
                </a:lnTo>
                <a:lnTo>
                  <a:pt x="1213" y="10"/>
                </a:lnTo>
                <a:lnTo>
                  <a:pt x="1277" y="54"/>
                </a:lnTo>
                <a:lnTo>
                  <a:pt x="1319" y="86"/>
                </a:lnTo>
                <a:lnTo>
                  <a:pt x="1514" y="104"/>
                </a:lnTo>
                <a:lnTo>
                  <a:pt x="1508" y="54"/>
                </a:lnTo>
                <a:lnTo>
                  <a:pt x="1567" y="35"/>
                </a:lnTo>
                <a:lnTo>
                  <a:pt x="1567" y="99"/>
                </a:lnTo>
                <a:lnTo>
                  <a:pt x="1626" y="113"/>
                </a:lnTo>
                <a:lnTo>
                  <a:pt x="1754" y="131"/>
                </a:lnTo>
                <a:lnTo>
                  <a:pt x="1745" y="63"/>
                </a:lnTo>
                <a:lnTo>
                  <a:pt x="1790" y="63"/>
                </a:lnTo>
                <a:lnTo>
                  <a:pt x="1795" y="131"/>
                </a:lnTo>
                <a:lnTo>
                  <a:pt x="1868" y="127"/>
                </a:lnTo>
                <a:lnTo>
                  <a:pt x="1946" y="108"/>
                </a:lnTo>
                <a:lnTo>
                  <a:pt x="1950" y="54"/>
                </a:lnTo>
                <a:lnTo>
                  <a:pt x="1982" y="31"/>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152" name="Freeform 155"/>
          <p:cNvSpPr>
            <a:spLocks/>
          </p:cNvSpPr>
          <p:nvPr/>
        </p:nvSpPr>
        <p:spPr bwMode="auto">
          <a:xfrm flipH="1">
            <a:off x="687388" y="4279851"/>
            <a:ext cx="66675" cy="14287"/>
          </a:xfrm>
          <a:custGeom>
            <a:avLst/>
            <a:gdLst>
              <a:gd name="T0" fmla="*/ 280 w 280"/>
              <a:gd name="T1" fmla="*/ 0 h 48"/>
              <a:gd name="T2" fmla="*/ 149 w 280"/>
              <a:gd name="T3" fmla="*/ 48 h 48"/>
              <a:gd name="T4" fmla="*/ 0 w 280"/>
              <a:gd name="T5" fmla="*/ 35 h 48"/>
              <a:gd name="T6" fmla="*/ 280 w 280"/>
              <a:gd name="T7" fmla="*/ 0 h 48"/>
            </a:gdLst>
            <a:ahLst/>
            <a:cxnLst>
              <a:cxn ang="0">
                <a:pos x="T0" y="T1"/>
              </a:cxn>
              <a:cxn ang="0">
                <a:pos x="T2" y="T3"/>
              </a:cxn>
              <a:cxn ang="0">
                <a:pos x="T4" y="T5"/>
              </a:cxn>
              <a:cxn ang="0">
                <a:pos x="T6" y="T7"/>
              </a:cxn>
            </a:cxnLst>
            <a:rect l="0" t="0" r="r" b="b"/>
            <a:pathLst>
              <a:path w="280" h="48">
                <a:moveTo>
                  <a:pt x="280" y="0"/>
                </a:moveTo>
                <a:lnTo>
                  <a:pt x="149" y="48"/>
                </a:lnTo>
                <a:lnTo>
                  <a:pt x="0" y="35"/>
                </a:lnTo>
                <a:lnTo>
                  <a:pt x="280" y="0"/>
                </a:lnTo>
                <a:close/>
              </a:path>
            </a:pathLst>
          </a:custGeom>
          <a:solidFill>
            <a:srgbClr val="60606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153" name="Freeform 156"/>
          <p:cNvSpPr>
            <a:spLocks/>
          </p:cNvSpPr>
          <p:nvPr/>
        </p:nvSpPr>
        <p:spPr bwMode="auto">
          <a:xfrm flipH="1">
            <a:off x="622300" y="4259213"/>
            <a:ext cx="39688" cy="15875"/>
          </a:xfrm>
          <a:custGeom>
            <a:avLst/>
            <a:gdLst>
              <a:gd name="T0" fmla="*/ 170 w 170"/>
              <a:gd name="T1" fmla="*/ 0 h 57"/>
              <a:gd name="T2" fmla="*/ 125 w 170"/>
              <a:gd name="T3" fmla="*/ 35 h 57"/>
              <a:gd name="T4" fmla="*/ 0 w 170"/>
              <a:gd name="T5" fmla="*/ 53 h 57"/>
              <a:gd name="T6" fmla="*/ 130 w 170"/>
              <a:gd name="T7" fmla="*/ 57 h 57"/>
              <a:gd name="T8" fmla="*/ 170 w 170"/>
              <a:gd name="T9" fmla="*/ 0 h 57"/>
            </a:gdLst>
            <a:ahLst/>
            <a:cxnLst>
              <a:cxn ang="0">
                <a:pos x="T0" y="T1"/>
              </a:cxn>
              <a:cxn ang="0">
                <a:pos x="T2" y="T3"/>
              </a:cxn>
              <a:cxn ang="0">
                <a:pos x="T4" y="T5"/>
              </a:cxn>
              <a:cxn ang="0">
                <a:pos x="T6" y="T7"/>
              </a:cxn>
              <a:cxn ang="0">
                <a:pos x="T8" y="T9"/>
              </a:cxn>
            </a:cxnLst>
            <a:rect l="0" t="0" r="r" b="b"/>
            <a:pathLst>
              <a:path w="170" h="57">
                <a:moveTo>
                  <a:pt x="170" y="0"/>
                </a:moveTo>
                <a:lnTo>
                  <a:pt x="125" y="35"/>
                </a:lnTo>
                <a:lnTo>
                  <a:pt x="0" y="53"/>
                </a:lnTo>
                <a:lnTo>
                  <a:pt x="130" y="57"/>
                </a:lnTo>
                <a:lnTo>
                  <a:pt x="170" y="0"/>
                </a:lnTo>
                <a:close/>
              </a:path>
            </a:pathLst>
          </a:custGeom>
          <a:solidFill>
            <a:srgbClr val="60606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154" name="Freeform 157"/>
          <p:cNvSpPr>
            <a:spLocks/>
          </p:cNvSpPr>
          <p:nvPr/>
        </p:nvSpPr>
        <p:spPr bwMode="auto">
          <a:xfrm flipH="1">
            <a:off x="788988" y="4244926"/>
            <a:ext cx="61912" cy="42862"/>
          </a:xfrm>
          <a:custGeom>
            <a:avLst/>
            <a:gdLst>
              <a:gd name="T0" fmla="*/ 263 w 263"/>
              <a:gd name="T1" fmla="*/ 0 h 143"/>
              <a:gd name="T2" fmla="*/ 145 w 263"/>
              <a:gd name="T3" fmla="*/ 13 h 143"/>
              <a:gd name="T4" fmla="*/ 122 w 263"/>
              <a:gd name="T5" fmla="*/ 31 h 143"/>
              <a:gd name="T6" fmla="*/ 122 w 263"/>
              <a:gd name="T7" fmla="*/ 76 h 143"/>
              <a:gd name="T8" fmla="*/ 113 w 263"/>
              <a:gd name="T9" fmla="*/ 124 h 143"/>
              <a:gd name="T10" fmla="*/ 0 w 263"/>
              <a:gd name="T11" fmla="*/ 143 h 143"/>
              <a:gd name="T12" fmla="*/ 136 w 263"/>
              <a:gd name="T13" fmla="*/ 138 h 143"/>
              <a:gd name="T14" fmla="*/ 159 w 263"/>
              <a:gd name="T15" fmla="*/ 48 h 143"/>
              <a:gd name="T16" fmla="*/ 263 w 263"/>
              <a:gd name="T17" fmla="*/ 0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3" h="143">
                <a:moveTo>
                  <a:pt x="263" y="0"/>
                </a:moveTo>
                <a:lnTo>
                  <a:pt x="145" y="13"/>
                </a:lnTo>
                <a:lnTo>
                  <a:pt x="122" y="31"/>
                </a:lnTo>
                <a:lnTo>
                  <a:pt x="122" y="76"/>
                </a:lnTo>
                <a:lnTo>
                  <a:pt x="113" y="124"/>
                </a:lnTo>
                <a:lnTo>
                  <a:pt x="0" y="143"/>
                </a:lnTo>
                <a:lnTo>
                  <a:pt x="136" y="138"/>
                </a:lnTo>
                <a:lnTo>
                  <a:pt x="159" y="48"/>
                </a:lnTo>
                <a:lnTo>
                  <a:pt x="263" y="0"/>
                </a:lnTo>
                <a:close/>
              </a:path>
            </a:pathLst>
          </a:custGeom>
          <a:solidFill>
            <a:srgbClr val="60606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155" name="Freeform 158"/>
          <p:cNvSpPr>
            <a:spLocks/>
          </p:cNvSpPr>
          <p:nvPr/>
        </p:nvSpPr>
        <p:spPr bwMode="auto">
          <a:xfrm flipH="1">
            <a:off x="850900" y="4337001"/>
            <a:ext cx="201613" cy="58737"/>
          </a:xfrm>
          <a:custGeom>
            <a:avLst/>
            <a:gdLst>
              <a:gd name="T0" fmla="*/ 853 w 853"/>
              <a:gd name="T1" fmla="*/ 0 h 212"/>
              <a:gd name="T2" fmla="*/ 636 w 853"/>
              <a:gd name="T3" fmla="*/ 10 h 212"/>
              <a:gd name="T4" fmla="*/ 413 w 853"/>
              <a:gd name="T5" fmla="*/ 63 h 212"/>
              <a:gd name="T6" fmla="*/ 249 w 853"/>
              <a:gd name="T7" fmla="*/ 71 h 212"/>
              <a:gd name="T8" fmla="*/ 114 w 853"/>
              <a:gd name="T9" fmla="*/ 99 h 212"/>
              <a:gd name="T10" fmla="*/ 64 w 853"/>
              <a:gd name="T11" fmla="*/ 170 h 212"/>
              <a:gd name="T12" fmla="*/ 0 w 853"/>
              <a:gd name="T13" fmla="*/ 212 h 212"/>
              <a:gd name="T14" fmla="*/ 64 w 853"/>
              <a:gd name="T15" fmla="*/ 198 h 212"/>
              <a:gd name="T16" fmla="*/ 123 w 853"/>
              <a:gd name="T17" fmla="*/ 117 h 212"/>
              <a:gd name="T18" fmla="*/ 304 w 853"/>
              <a:gd name="T19" fmla="*/ 81 h 212"/>
              <a:gd name="T20" fmla="*/ 413 w 853"/>
              <a:gd name="T21" fmla="*/ 81 h 212"/>
              <a:gd name="T22" fmla="*/ 500 w 853"/>
              <a:gd name="T23" fmla="*/ 63 h 212"/>
              <a:gd name="T24" fmla="*/ 649 w 853"/>
              <a:gd name="T25" fmla="*/ 23 h 212"/>
              <a:gd name="T26" fmla="*/ 853 w 853"/>
              <a:gd name="T27" fmla="*/ 0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53" h="212">
                <a:moveTo>
                  <a:pt x="853" y="0"/>
                </a:moveTo>
                <a:lnTo>
                  <a:pt x="636" y="10"/>
                </a:lnTo>
                <a:lnTo>
                  <a:pt x="413" y="63"/>
                </a:lnTo>
                <a:lnTo>
                  <a:pt x="249" y="71"/>
                </a:lnTo>
                <a:lnTo>
                  <a:pt x="114" y="99"/>
                </a:lnTo>
                <a:lnTo>
                  <a:pt x="64" y="170"/>
                </a:lnTo>
                <a:lnTo>
                  <a:pt x="0" y="212"/>
                </a:lnTo>
                <a:lnTo>
                  <a:pt x="64" y="198"/>
                </a:lnTo>
                <a:lnTo>
                  <a:pt x="123" y="117"/>
                </a:lnTo>
                <a:lnTo>
                  <a:pt x="304" y="81"/>
                </a:lnTo>
                <a:lnTo>
                  <a:pt x="413" y="81"/>
                </a:lnTo>
                <a:lnTo>
                  <a:pt x="500" y="63"/>
                </a:lnTo>
                <a:lnTo>
                  <a:pt x="649" y="23"/>
                </a:lnTo>
                <a:lnTo>
                  <a:pt x="853" y="0"/>
                </a:lnTo>
                <a:close/>
              </a:path>
            </a:pathLst>
          </a:custGeom>
          <a:solidFill>
            <a:srgbClr val="60606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156" name="Freeform 159"/>
          <p:cNvSpPr>
            <a:spLocks/>
          </p:cNvSpPr>
          <p:nvPr/>
        </p:nvSpPr>
        <p:spPr bwMode="auto">
          <a:xfrm flipH="1">
            <a:off x="844550" y="3890913"/>
            <a:ext cx="174625" cy="106363"/>
          </a:xfrm>
          <a:custGeom>
            <a:avLst/>
            <a:gdLst>
              <a:gd name="T0" fmla="*/ 679 w 751"/>
              <a:gd name="T1" fmla="*/ 379 h 379"/>
              <a:gd name="T2" fmla="*/ 639 w 751"/>
              <a:gd name="T3" fmla="*/ 370 h 379"/>
              <a:gd name="T4" fmla="*/ 600 w 751"/>
              <a:gd name="T5" fmla="*/ 352 h 379"/>
              <a:gd name="T6" fmla="*/ 564 w 751"/>
              <a:gd name="T7" fmla="*/ 344 h 379"/>
              <a:gd name="T8" fmla="*/ 502 w 751"/>
              <a:gd name="T9" fmla="*/ 353 h 379"/>
              <a:gd name="T10" fmla="*/ 457 w 751"/>
              <a:gd name="T11" fmla="*/ 352 h 379"/>
              <a:gd name="T12" fmla="*/ 425 w 751"/>
              <a:gd name="T13" fmla="*/ 341 h 379"/>
              <a:gd name="T14" fmla="*/ 399 w 751"/>
              <a:gd name="T15" fmla="*/ 332 h 379"/>
              <a:gd name="T16" fmla="*/ 373 w 751"/>
              <a:gd name="T17" fmla="*/ 320 h 379"/>
              <a:gd name="T18" fmla="*/ 346 w 751"/>
              <a:gd name="T19" fmla="*/ 295 h 379"/>
              <a:gd name="T20" fmla="*/ 324 w 751"/>
              <a:gd name="T21" fmla="*/ 273 h 379"/>
              <a:gd name="T22" fmla="*/ 288 w 751"/>
              <a:gd name="T23" fmla="*/ 246 h 379"/>
              <a:gd name="T24" fmla="*/ 238 w 751"/>
              <a:gd name="T25" fmla="*/ 254 h 379"/>
              <a:gd name="T26" fmla="*/ 208 w 751"/>
              <a:gd name="T27" fmla="*/ 256 h 379"/>
              <a:gd name="T28" fmla="*/ 190 w 751"/>
              <a:gd name="T29" fmla="*/ 251 h 379"/>
              <a:gd name="T30" fmla="*/ 182 w 751"/>
              <a:gd name="T31" fmla="*/ 243 h 379"/>
              <a:gd name="T32" fmla="*/ 176 w 751"/>
              <a:gd name="T33" fmla="*/ 228 h 379"/>
              <a:gd name="T34" fmla="*/ 180 w 751"/>
              <a:gd name="T35" fmla="*/ 215 h 379"/>
              <a:gd name="T36" fmla="*/ 190 w 751"/>
              <a:gd name="T37" fmla="*/ 200 h 379"/>
              <a:gd name="T38" fmla="*/ 208 w 751"/>
              <a:gd name="T39" fmla="*/ 193 h 379"/>
              <a:gd name="T40" fmla="*/ 248 w 751"/>
              <a:gd name="T41" fmla="*/ 188 h 379"/>
              <a:gd name="T42" fmla="*/ 296 w 751"/>
              <a:gd name="T43" fmla="*/ 171 h 379"/>
              <a:gd name="T44" fmla="*/ 256 w 751"/>
              <a:gd name="T45" fmla="*/ 140 h 379"/>
              <a:gd name="T46" fmla="*/ 209 w 751"/>
              <a:gd name="T47" fmla="*/ 121 h 379"/>
              <a:gd name="T48" fmla="*/ 168 w 751"/>
              <a:gd name="T49" fmla="*/ 124 h 379"/>
              <a:gd name="T50" fmla="*/ 121 w 751"/>
              <a:gd name="T51" fmla="*/ 121 h 379"/>
              <a:gd name="T52" fmla="*/ 93 w 751"/>
              <a:gd name="T53" fmla="*/ 131 h 379"/>
              <a:gd name="T54" fmla="*/ 54 w 751"/>
              <a:gd name="T55" fmla="*/ 132 h 379"/>
              <a:gd name="T56" fmla="*/ 42 w 751"/>
              <a:gd name="T57" fmla="*/ 121 h 379"/>
              <a:gd name="T58" fmla="*/ 39 w 751"/>
              <a:gd name="T59" fmla="*/ 105 h 379"/>
              <a:gd name="T60" fmla="*/ 18 w 751"/>
              <a:gd name="T61" fmla="*/ 106 h 379"/>
              <a:gd name="T62" fmla="*/ 6 w 751"/>
              <a:gd name="T63" fmla="*/ 103 h 379"/>
              <a:gd name="T64" fmla="*/ 0 w 751"/>
              <a:gd name="T65" fmla="*/ 87 h 379"/>
              <a:gd name="T66" fmla="*/ 4 w 751"/>
              <a:gd name="T67" fmla="*/ 74 h 379"/>
              <a:gd name="T68" fmla="*/ 15 w 751"/>
              <a:gd name="T69" fmla="*/ 68 h 379"/>
              <a:gd name="T70" fmla="*/ 36 w 751"/>
              <a:gd name="T71" fmla="*/ 56 h 379"/>
              <a:gd name="T72" fmla="*/ 52 w 751"/>
              <a:gd name="T73" fmla="*/ 44 h 379"/>
              <a:gd name="T74" fmla="*/ 71 w 751"/>
              <a:gd name="T75" fmla="*/ 34 h 379"/>
              <a:gd name="T76" fmla="*/ 93 w 751"/>
              <a:gd name="T77" fmla="*/ 27 h 379"/>
              <a:gd name="T78" fmla="*/ 112 w 751"/>
              <a:gd name="T79" fmla="*/ 27 h 379"/>
              <a:gd name="T80" fmla="*/ 203 w 751"/>
              <a:gd name="T81" fmla="*/ 9 h 379"/>
              <a:gd name="T82" fmla="*/ 222 w 751"/>
              <a:gd name="T83" fmla="*/ 4 h 379"/>
              <a:gd name="T84" fmla="*/ 244 w 751"/>
              <a:gd name="T85" fmla="*/ 0 h 379"/>
              <a:gd name="T86" fmla="*/ 267 w 751"/>
              <a:gd name="T87" fmla="*/ 4 h 379"/>
              <a:gd name="T88" fmla="*/ 295 w 751"/>
              <a:gd name="T89" fmla="*/ 13 h 379"/>
              <a:gd name="T90" fmla="*/ 373 w 751"/>
              <a:gd name="T91" fmla="*/ 56 h 379"/>
              <a:gd name="T92" fmla="*/ 410 w 751"/>
              <a:gd name="T93" fmla="*/ 64 h 379"/>
              <a:gd name="T94" fmla="*/ 443 w 751"/>
              <a:gd name="T95" fmla="*/ 71 h 379"/>
              <a:gd name="T96" fmla="*/ 469 w 751"/>
              <a:gd name="T97" fmla="*/ 87 h 379"/>
              <a:gd name="T98" fmla="*/ 484 w 751"/>
              <a:gd name="T99" fmla="*/ 108 h 379"/>
              <a:gd name="T100" fmla="*/ 549 w 751"/>
              <a:gd name="T101" fmla="*/ 153 h 379"/>
              <a:gd name="T102" fmla="*/ 578 w 751"/>
              <a:gd name="T103" fmla="*/ 174 h 379"/>
              <a:gd name="T104" fmla="*/ 617 w 751"/>
              <a:gd name="T105" fmla="*/ 215 h 379"/>
              <a:gd name="T106" fmla="*/ 641 w 751"/>
              <a:gd name="T107" fmla="*/ 227 h 379"/>
              <a:gd name="T108" fmla="*/ 751 w 751"/>
              <a:gd name="T109" fmla="*/ 232 h 379"/>
              <a:gd name="T110" fmla="*/ 679 w 751"/>
              <a:gd name="T111" fmla="*/ 379 h 3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751" h="379">
                <a:moveTo>
                  <a:pt x="679" y="379"/>
                </a:moveTo>
                <a:lnTo>
                  <a:pt x="639" y="370"/>
                </a:lnTo>
                <a:lnTo>
                  <a:pt x="600" y="352"/>
                </a:lnTo>
                <a:lnTo>
                  <a:pt x="564" y="344"/>
                </a:lnTo>
                <a:lnTo>
                  <a:pt x="502" y="353"/>
                </a:lnTo>
                <a:lnTo>
                  <a:pt x="457" y="352"/>
                </a:lnTo>
                <a:lnTo>
                  <a:pt x="425" y="341"/>
                </a:lnTo>
                <a:lnTo>
                  <a:pt x="399" y="332"/>
                </a:lnTo>
                <a:lnTo>
                  <a:pt x="373" y="320"/>
                </a:lnTo>
                <a:lnTo>
                  <a:pt x="346" y="295"/>
                </a:lnTo>
                <a:lnTo>
                  <a:pt x="324" y="273"/>
                </a:lnTo>
                <a:lnTo>
                  <a:pt x="288" y="246"/>
                </a:lnTo>
                <a:lnTo>
                  <a:pt x="238" y="254"/>
                </a:lnTo>
                <a:lnTo>
                  <a:pt x="208" y="256"/>
                </a:lnTo>
                <a:lnTo>
                  <a:pt x="190" y="251"/>
                </a:lnTo>
                <a:lnTo>
                  <a:pt x="182" y="243"/>
                </a:lnTo>
                <a:lnTo>
                  <a:pt x="176" y="228"/>
                </a:lnTo>
                <a:lnTo>
                  <a:pt x="180" y="215"/>
                </a:lnTo>
                <a:lnTo>
                  <a:pt x="190" y="200"/>
                </a:lnTo>
                <a:lnTo>
                  <a:pt x="208" y="193"/>
                </a:lnTo>
                <a:lnTo>
                  <a:pt x="248" y="188"/>
                </a:lnTo>
                <a:lnTo>
                  <a:pt x="296" y="171"/>
                </a:lnTo>
                <a:lnTo>
                  <a:pt x="256" y="140"/>
                </a:lnTo>
                <a:lnTo>
                  <a:pt x="209" y="121"/>
                </a:lnTo>
                <a:lnTo>
                  <a:pt x="168" y="124"/>
                </a:lnTo>
                <a:lnTo>
                  <a:pt x="121" y="121"/>
                </a:lnTo>
                <a:lnTo>
                  <a:pt x="93" y="131"/>
                </a:lnTo>
                <a:lnTo>
                  <a:pt x="54" y="132"/>
                </a:lnTo>
                <a:lnTo>
                  <a:pt x="42" y="121"/>
                </a:lnTo>
                <a:lnTo>
                  <a:pt x="39" y="105"/>
                </a:lnTo>
                <a:lnTo>
                  <a:pt x="18" y="106"/>
                </a:lnTo>
                <a:lnTo>
                  <a:pt x="6" y="103"/>
                </a:lnTo>
                <a:lnTo>
                  <a:pt x="0" y="87"/>
                </a:lnTo>
                <a:lnTo>
                  <a:pt x="4" y="74"/>
                </a:lnTo>
                <a:lnTo>
                  <a:pt x="15" y="68"/>
                </a:lnTo>
                <a:lnTo>
                  <a:pt x="36" y="56"/>
                </a:lnTo>
                <a:lnTo>
                  <a:pt x="52" y="44"/>
                </a:lnTo>
                <a:lnTo>
                  <a:pt x="71" y="34"/>
                </a:lnTo>
                <a:lnTo>
                  <a:pt x="93" y="27"/>
                </a:lnTo>
                <a:lnTo>
                  <a:pt x="112" y="27"/>
                </a:lnTo>
                <a:lnTo>
                  <a:pt x="203" y="9"/>
                </a:lnTo>
                <a:lnTo>
                  <a:pt x="222" y="4"/>
                </a:lnTo>
                <a:lnTo>
                  <a:pt x="244" y="0"/>
                </a:lnTo>
                <a:lnTo>
                  <a:pt x="267" y="4"/>
                </a:lnTo>
                <a:lnTo>
                  <a:pt x="295" y="13"/>
                </a:lnTo>
                <a:lnTo>
                  <a:pt x="373" y="56"/>
                </a:lnTo>
                <a:lnTo>
                  <a:pt x="410" y="64"/>
                </a:lnTo>
                <a:lnTo>
                  <a:pt x="443" y="71"/>
                </a:lnTo>
                <a:lnTo>
                  <a:pt x="469" y="87"/>
                </a:lnTo>
                <a:lnTo>
                  <a:pt x="484" y="108"/>
                </a:lnTo>
                <a:lnTo>
                  <a:pt x="549" y="153"/>
                </a:lnTo>
                <a:lnTo>
                  <a:pt x="578" y="174"/>
                </a:lnTo>
                <a:lnTo>
                  <a:pt x="617" y="215"/>
                </a:lnTo>
                <a:lnTo>
                  <a:pt x="641" y="227"/>
                </a:lnTo>
                <a:lnTo>
                  <a:pt x="751" y="232"/>
                </a:lnTo>
                <a:lnTo>
                  <a:pt x="679" y="379"/>
                </a:lnTo>
                <a:close/>
              </a:path>
            </a:pathLst>
          </a:custGeom>
          <a:solidFill>
            <a:srgbClr val="FFC080"/>
          </a:solidFill>
          <a:ln w="1588">
            <a:solidFill>
              <a:srgbClr val="402000"/>
            </a:solidFill>
            <a:prstDash val="solid"/>
            <a:round/>
            <a:headEnd/>
            <a:tailEnd/>
          </a:ln>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157" name="Freeform 160"/>
          <p:cNvSpPr>
            <a:spLocks/>
          </p:cNvSpPr>
          <p:nvPr/>
        </p:nvSpPr>
        <p:spPr bwMode="auto">
          <a:xfrm flipH="1">
            <a:off x="909638" y="3940126"/>
            <a:ext cx="42862" cy="11112"/>
          </a:xfrm>
          <a:custGeom>
            <a:avLst/>
            <a:gdLst>
              <a:gd name="T0" fmla="*/ 0 w 179"/>
              <a:gd name="T1" fmla="*/ 0 h 43"/>
              <a:gd name="T2" fmla="*/ 6 w 179"/>
              <a:gd name="T3" fmla="*/ 11 h 43"/>
              <a:gd name="T4" fmla="*/ 38 w 179"/>
              <a:gd name="T5" fmla="*/ 10 h 43"/>
              <a:gd name="T6" fmla="*/ 50 w 179"/>
              <a:gd name="T7" fmla="*/ 16 h 43"/>
              <a:gd name="T8" fmla="*/ 76 w 179"/>
              <a:gd name="T9" fmla="*/ 29 h 43"/>
              <a:gd name="T10" fmla="*/ 112 w 179"/>
              <a:gd name="T11" fmla="*/ 37 h 43"/>
              <a:gd name="T12" fmla="*/ 150 w 179"/>
              <a:gd name="T13" fmla="*/ 38 h 43"/>
              <a:gd name="T14" fmla="*/ 179 w 179"/>
              <a:gd name="T15" fmla="*/ 43 h 43"/>
              <a:gd name="T16" fmla="*/ 155 w 179"/>
              <a:gd name="T17" fmla="*/ 34 h 43"/>
              <a:gd name="T18" fmla="*/ 125 w 179"/>
              <a:gd name="T19" fmla="*/ 29 h 43"/>
              <a:gd name="T20" fmla="*/ 105 w 179"/>
              <a:gd name="T21" fmla="*/ 29 h 43"/>
              <a:gd name="T22" fmla="*/ 76 w 179"/>
              <a:gd name="T23" fmla="*/ 21 h 43"/>
              <a:gd name="T24" fmla="*/ 53 w 179"/>
              <a:gd name="T25" fmla="*/ 8 h 43"/>
              <a:gd name="T26" fmla="*/ 43 w 179"/>
              <a:gd name="T27" fmla="*/ 2 h 43"/>
              <a:gd name="T28" fmla="*/ 0 w 179"/>
              <a:gd name="T29"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79" h="43">
                <a:moveTo>
                  <a:pt x="0" y="0"/>
                </a:moveTo>
                <a:lnTo>
                  <a:pt x="6" y="11"/>
                </a:lnTo>
                <a:lnTo>
                  <a:pt x="38" y="10"/>
                </a:lnTo>
                <a:lnTo>
                  <a:pt x="50" y="16"/>
                </a:lnTo>
                <a:lnTo>
                  <a:pt x="76" y="29"/>
                </a:lnTo>
                <a:lnTo>
                  <a:pt x="112" y="37"/>
                </a:lnTo>
                <a:lnTo>
                  <a:pt x="150" y="38"/>
                </a:lnTo>
                <a:lnTo>
                  <a:pt x="179" y="43"/>
                </a:lnTo>
                <a:lnTo>
                  <a:pt x="155" y="34"/>
                </a:lnTo>
                <a:lnTo>
                  <a:pt x="125" y="29"/>
                </a:lnTo>
                <a:lnTo>
                  <a:pt x="105" y="29"/>
                </a:lnTo>
                <a:lnTo>
                  <a:pt x="76" y="21"/>
                </a:lnTo>
                <a:lnTo>
                  <a:pt x="53" y="8"/>
                </a:lnTo>
                <a:lnTo>
                  <a:pt x="43" y="2"/>
                </a:lnTo>
                <a:lnTo>
                  <a:pt x="0" y="0"/>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158" name="Freeform 161"/>
          <p:cNvSpPr>
            <a:spLocks/>
          </p:cNvSpPr>
          <p:nvPr/>
        </p:nvSpPr>
        <p:spPr bwMode="auto">
          <a:xfrm flipH="1">
            <a:off x="962025" y="3949651"/>
            <a:ext cx="6350" cy="7937"/>
          </a:xfrm>
          <a:custGeom>
            <a:avLst/>
            <a:gdLst>
              <a:gd name="T0" fmla="*/ 4 w 20"/>
              <a:gd name="T1" fmla="*/ 0 h 24"/>
              <a:gd name="T2" fmla="*/ 12 w 20"/>
              <a:gd name="T3" fmla="*/ 6 h 24"/>
              <a:gd name="T4" fmla="*/ 9 w 20"/>
              <a:gd name="T5" fmla="*/ 15 h 24"/>
              <a:gd name="T6" fmla="*/ 0 w 20"/>
              <a:gd name="T7" fmla="*/ 24 h 24"/>
              <a:gd name="T8" fmla="*/ 17 w 20"/>
              <a:gd name="T9" fmla="*/ 18 h 24"/>
              <a:gd name="T10" fmla="*/ 20 w 20"/>
              <a:gd name="T11" fmla="*/ 8 h 24"/>
              <a:gd name="T12" fmla="*/ 4 w 20"/>
              <a:gd name="T13" fmla="*/ 0 h 24"/>
            </a:gdLst>
            <a:ahLst/>
            <a:cxnLst>
              <a:cxn ang="0">
                <a:pos x="T0" y="T1"/>
              </a:cxn>
              <a:cxn ang="0">
                <a:pos x="T2" y="T3"/>
              </a:cxn>
              <a:cxn ang="0">
                <a:pos x="T4" y="T5"/>
              </a:cxn>
              <a:cxn ang="0">
                <a:pos x="T6" y="T7"/>
              </a:cxn>
              <a:cxn ang="0">
                <a:pos x="T8" y="T9"/>
              </a:cxn>
              <a:cxn ang="0">
                <a:pos x="T10" y="T11"/>
              </a:cxn>
              <a:cxn ang="0">
                <a:pos x="T12" y="T13"/>
              </a:cxn>
            </a:cxnLst>
            <a:rect l="0" t="0" r="r" b="b"/>
            <a:pathLst>
              <a:path w="20" h="24">
                <a:moveTo>
                  <a:pt x="4" y="0"/>
                </a:moveTo>
                <a:lnTo>
                  <a:pt x="12" y="6"/>
                </a:lnTo>
                <a:lnTo>
                  <a:pt x="9" y="15"/>
                </a:lnTo>
                <a:lnTo>
                  <a:pt x="0" y="24"/>
                </a:lnTo>
                <a:lnTo>
                  <a:pt x="17" y="18"/>
                </a:lnTo>
                <a:lnTo>
                  <a:pt x="20" y="8"/>
                </a:lnTo>
                <a:lnTo>
                  <a:pt x="4" y="0"/>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159" name="Freeform 162"/>
          <p:cNvSpPr>
            <a:spLocks/>
          </p:cNvSpPr>
          <p:nvPr/>
        </p:nvSpPr>
        <p:spPr bwMode="auto">
          <a:xfrm flipH="1">
            <a:off x="987425" y="3908376"/>
            <a:ext cx="25400" cy="11112"/>
          </a:xfrm>
          <a:custGeom>
            <a:avLst/>
            <a:gdLst>
              <a:gd name="T0" fmla="*/ 0 w 104"/>
              <a:gd name="T1" fmla="*/ 45 h 48"/>
              <a:gd name="T2" fmla="*/ 11 w 104"/>
              <a:gd name="T3" fmla="*/ 48 h 48"/>
              <a:gd name="T4" fmla="*/ 25 w 104"/>
              <a:gd name="T5" fmla="*/ 33 h 48"/>
              <a:gd name="T6" fmla="*/ 46 w 104"/>
              <a:gd name="T7" fmla="*/ 25 h 48"/>
              <a:gd name="T8" fmla="*/ 56 w 104"/>
              <a:gd name="T9" fmla="*/ 14 h 48"/>
              <a:gd name="T10" fmla="*/ 66 w 104"/>
              <a:gd name="T11" fmla="*/ 9 h 48"/>
              <a:gd name="T12" fmla="*/ 89 w 104"/>
              <a:gd name="T13" fmla="*/ 4 h 48"/>
              <a:gd name="T14" fmla="*/ 104 w 104"/>
              <a:gd name="T15" fmla="*/ 1 h 48"/>
              <a:gd name="T16" fmla="*/ 84 w 104"/>
              <a:gd name="T17" fmla="*/ 0 h 48"/>
              <a:gd name="T18" fmla="*/ 58 w 104"/>
              <a:gd name="T19" fmla="*/ 4 h 48"/>
              <a:gd name="T20" fmla="*/ 49 w 104"/>
              <a:gd name="T21" fmla="*/ 12 h 48"/>
              <a:gd name="T22" fmla="*/ 37 w 104"/>
              <a:gd name="T23" fmla="*/ 20 h 48"/>
              <a:gd name="T24" fmla="*/ 0 w 104"/>
              <a:gd name="T25" fmla="*/ 45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 h="48">
                <a:moveTo>
                  <a:pt x="0" y="45"/>
                </a:moveTo>
                <a:lnTo>
                  <a:pt x="11" y="48"/>
                </a:lnTo>
                <a:lnTo>
                  <a:pt x="25" y="33"/>
                </a:lnTo>
                <a:lnTo>
                  <a:pt x="46" y="25"/>
                </a:lnTo>
                <a:lnTo>
                  <a:pt x="56" y="14"/>
                </a:lnTo>
                <a:lnTo>
                  <a:pt x="66" y="9"/>
                </a:lnTo>
                <a:lnTo>
                  <a:pt x="89" y="4"/>
                </a:lnTo>
                <a:lnTo>
                  <a:pt x="104" y="1"/>
                </a:lnTo>
                <a:lnTo>
                  <a:pt x="84" y="0"/>
                </a:lnTo>
                <a:lnTo>
                  <a:pt x="58" y="4"/>
                </a:lnTo>
                <a:lnTo>
                  <a:pt x="49" y="12"/>
                </a:lnTo>
                <a:lnTo>
                  <a:pt x="37" y="20"/>
                </a:lnTo>
                <a:lnTo>
                  <a:pt x="0" y="45"/>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160" name="Freeform 163"/>
          <p:cNvSpPr>
            <a:spLocks/>
          </p:cNvSpPr>
          <p:nvPr/>
        </p:nvSpPr>
        <p:spPr bwMode="auto">
          <a:xfrm flipH="1">
            <a:off x="936625" y="3903613"/>
            <a:ext cx="38100" cy="9525"/>
          </a:xfrm>
          <a:custGeom>
            <a:avLst/>
            <a:gdLst>
              <a:gd name="T0" fmla="*/ 0 w 166"/>
              <a:gd name="T1" fmla="*/ 10 h 42"/>
              <a:gd name="T2" fmla="*/ 35 w 166"/>
              <a:gd name="T3" fmla="*/ 6 h 42"/>
              <a:gd name="T4" fmla="*/ 55 w 166"/>
              <a:gd name="T5" fmla="*/ 0 h 42"/>
              <a:gd name="T6" fmla="*/ 63 w 166"/>
              <a:gd name="T7" fmla="*/ 0 h 42"/>
              <a:gd name="T8" fmla="*/ 85 w 166"/>
              <a:gd name="T9" fmla="*/ 5 h 42"/>
              <a:gd name="T10" fmla="*/ 94 w 166"/>
              <a:gd name="T11" fmla="*/ 14 h 42"/>
              <a:gd name="T12" fmla="*/ 111 w 166"/>
              <a:gd name="T13" fmla="*/ 23 h 42"/>
              <a:gd name="T14" fmla="*/ 143 w 166"/>
              <a:gd name="T15" fmla="*/ 36 h 42"/>
              <a:gd name="T16" fmla="*/ 166 w 166"/>
              <a:gd name="T17" fmla="*/ 36 h 42"/>
              <a:gd name="T18" fmla="*/ 142 w 166"/>
              <a:gd name="T19" fmla="*/ 42 h 42"/>
              <a:gd name="T20" fmla="*/ 126 w 166"/>
              <a:gd name="T21" fmla="*/ 39 h 42"/>
              <a:gd name="T22" fmla="*/ 91 w 166"/>
              <a:gd name="T23" fmla="*/ 22 h 42"/>
              <a:gd name="T24" fmla="*/ 79 w 166"/>
              <a:gd name="T25" fmla="*/ 10 h 42"/>
              <a:gd name="T26" fmla="*/ 55 w 166"/>
              <a:gd name="T27" fmla="*/ 8 h 42"/>
              <a:gd name="T28" fmla="*/ 35 w 166"/>
              <a:gd name="T29" fmla="*/ 10 h 42"/>
              <a:gd name="T30" fmla="*/ 0 w 166"/>
              <a:gd name="T31" fmla="*/ 1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66" h="42">
                <a:moveTo>
                  <a:pt x="0" y="10"/>
                </a:moveTo>
                <a:lnTo>
                  <a:pt x="35" y="6"/>
                </a:lnTo>
                <a:lnTo>
                  <a:pt x="55" y="0"/>
                </a:lnTo>
                <a:lnTo>
                  <a:pt x="63" y="0"/>
                </a:lnTo>
                <a:lnTo>
                  <a:pt x="85" y="5"/>
                </a:lnTo>
                <a:lnTo>
                  <a:pt x="94" y="14"/>
                </a:lnTo>
                <a:lnTo>
                  <a:pt x="111" y="23"/>
                </a:lnTo>
                <a:lnTo>
                  <a:pt x="143" y="36"/>
                </a:lnTo>
                <a:lnTo>
                  <a:pt x="166" y="36"/>
                </a:lnTo>
                <a:lnTo>
                  <a:pt x="142" y="42"/>
                </a:lnTo>
                <a:lnTo>
                  <a:pt x="126" y="39"/>
                </a:lnTo>
                <a:lnTo>
                  <a:pt x="91" y="22"/>
                </a:lnTo>
                <a:lnTo>
                  <a:pt x="79" y="10"/>
                </a:lnTo>
                <a:lnTo>
                  <a:pt x="55" y="8"/>
                </a:lnTo>
                <a:lnTo>
                  <a:pt x="35" y="10"/>
                </a:lnTo>
                <a:lnTo>
                  <a:pt x="0" y="10"/>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161" name="Freeform 164"/>
          <p:cNvSpPr>
            <a:spLocks/>
          </p:cNvSpPr>
          <p:nvPr/>
        </p:nvSpPr>
        <p:spPr bwMode="auto">
          <a:xfrm flipH="1">
            <a:off x="998538" y="3916313"/>
            <a:ext cx="6350" cy="6350"/>
          </a:xfrm>
          <a:custGeom>
            <a:avLst/>
            <a:gdLst>
              <a:gd name="T0" fmla="*/ 25 w 33"/>
              <a:gd name="T1" fmla="*/ 0 h 30"/>
              <a:gd name="T2" fmla="*/ 33 w 33"/>
              <a:gd name="T3" fmla="*/ 11 h 30"/>
              <a:gd name="T4" fmla="*/ 23 w 33"/>
              <a:gd name="T5" fmla="*/ 24 h 30"/>
              <a:gd name="T6" fmla="*/ 0 w 33"/>
              <a:gd name="T7" fmla="*/ 30 h 30"/>
              <a:gd name="T8" fmla="*/ 25 w 33"/>
              <a:gd name="T9" fmla="*/ 15 h 30"/>
              <a:gd name="T10" fmla="*/ 25 w 33"/>
              <a:gd name="T11" fmla="*/ 0 h 30"/>
            </a:gdLst>
            <a:ahLst/>
            <a:cxnLst>
              <a:cxn ang="0">
                <a:pos x="T0" y="T1"/>
              </a:cxn>
              <a:cxn ang="0">
                <a:pos x="T2" y="T3"/>
              </a:cxn>
              <a:cxn ang="0">
                <a:pos x="T4" y="T5"/>
              </a:cxn>
              <a:cxn ang="0">
                <a:pos x="T6" y="T7"/>
              </a:cxn>
              <a:cxn ang="0">
                <a:pos x="T8" y="T9"/>
              </a:cxn>
              <a:cxn ang="0">
                <a:pos x="T10" y="T11"/>
              </a:cxn>
            </a:cxnLst>
            <a:rect l="0" t="0" r="r" b="b"/>
            <a:pathLst>
              <a:path w="33" h="30">
                <a:moveTo>
                  <a:pt x="25" y="0"/>
                </a:moveTo>
                <a:lnTo>
                  <a:pt x="33" y="11"/>
                </a:lnTo>
                <a:lnTo>
                  <a:pt x="23" y="24"/>
                </a:lnTo>
                <a:lnTo>
                  <a:pt x="0" y="30"/>
                </a:lnTo>
                <a:lnTo>
                  <a:pt x="25" y="15"/>
                </a:lnTo>
                <a:lnTo>
                  <a:pt x="25" y="0"/>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162" name="Freeform 165"/>
          <p:cNvSpPr>
            <a:spLocks/>
          </p:cNvSpPr>
          <p:nvPr/>
        </p:nvSpPr>
        <p:spPr bwMode="auto">
          <a:xfrm flipH="1">
            <a:off x="1004888" y="3908376"/>
            <a:ext cx="9525" cy="7937"/>
          </a:xfrm>
          <a:custGeom>
            <a:avLst/>
            <a:gdLst>
              <a:gd name="T0" fmla="*/ 33 w 33"/>
              <a:gd name="T1" fmla="*/ 16 h 28"/>
              <a:gd name="T2" fmla="*/ 25 w 33"/>
              <a:gd name="T3" fmla="*/ 0 h 28"/>
              <a:gd name="T4" fmla="*/ 24 w 33"/>
              <a:gd name="T5" fmla="*/ 13 h 28"/>
              <a:gd name="T6" fmla="*/ 0 w 33"/>
              <a:gd name="T7" fmla="*/ 26 h 28"/>
              <a:gd name="T8" fmla="*/ 3 w 33"/>
              <a:gd name="T9" fmla="*/ 28 h 28"/>
              <a:gd name="T10" fmla="*/ 33 w 33"/>
              <a:gd name="T11" fmla="*/ 16 h 28"/>
            </a:gdLst>
            <a:ahLst/>
            <a:cxnLst>
              <a:cxn ang="0">
                <a:pos x="T0" y="T1"/>
              </a:cxn>
              <a:cxn ang="0">
                <a:pos x="T2" y="T3"/>
              </a:cxn>
              <a:cxn ang="0">
                <a:pos x="T4" y="T5"/>
              </a:cxn>
              <a:cxn ang="0">
                <a:pos x="T6" y="T7"/>
              </a:cxn>
              <a:cxn ang="0">
                <a:pos x="T8" y="T9"/>
              </a:cxn>
              <a:cxn ang="0">
                <a:pos x="T10" y="T11"/>
              </a:cxn>
            </a:cxnLst>
            <a:rect l="0" t="0" r="r" b="b"/>
            <a:pathLst>
              <a:path w="33" h="28">
                <a:moveTo>
                  <a:pt x="33" y="16"/>
                </a:moveTo>
                <a:lnTo>
                  <a:pt x="25" y="0"/>
                </a:lnTo>
                <a:lnTo>
                  <a:pt x="24" y="13"/>
                </a:lnTo>
                <a:lnTo>
                  <a:pt x="0" y="26"/>
                </a:lnTo>
                <a:lnTo>
                  <a:pt x="3" y="28"/>
                </a:lnTo>
                <a:lnTo>
                  <a:pt x="33" y="16"/>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163" name="Freeform 166"/>
          <p:cNvSpPr>
            <a:spLocks/>
          </p:cNvSpPr>
          <p:nvPr/>
        </p:nvSpPr>
        <p:spPr bwMode="auto">
          <a:xfrm flipH="1">
            <a:off x="908050" y="3917901"/>
            <a:ext cx="7938" cy="12700"/>
          </a:xfrm>
          <a:custGeom>
            <a:avLst/>
            <a:gdLst>
              <a:gd name="T0" fmla="*/ 0 w 37"/>
              <a:gd name="T1" fmla="*/ 0 h 42"/>
              <a:gd name="T2" fmla="*/ 8 w 37"/>
              <a:gd name="T3" fmla="*/ 21 h 42"/>
              <a:gd name="T4" fmla="*/ 23 w 37"/>
              <a:gd name="T5" fmla="*/ 39 h 42"/>
              <a:gd name="T6" fmla="*/ 37 w 37"/>
              <a:gd name="T7" fmla="*/ 42 h 42"/>
              <a:gd name="T8" fmla="*/ 0 w 37"/>
              <a:gd name="T9" fmla="*/ 0 h 42"/>
            </a:gdLst>
            <a:ahLst/>
            <a:cxnLst>
              <a:cxn ang="0">
                <a:pos x="T0" y="T1"/>
              </a:cxn>
              <a:cxn ang="0">
                <a:pos x="T2" y="T3"/>
              </a:cxn>
              <a:cxn ang="0">
                <a:pos x="T4" y="T5"/>
              </a:cxn>
              <a:cxn ang="0">
                <a:pos x="T6" y="T7"/>
              </a:cxn>
              <a:cxn ang="0">
                <a:pos x="T8" y="T9"/>
              </a:cxn>
            </a:cxnLst>
            <a:rect l="0" t="0" r="r" b="b"/>
            <a:pathLst>
              <a:path w="37" h="42">
                <a:moveTo>
                  <a:pt x="0" y="0"/>
                </a:moveTo>
                <a:lnTo>
                  <a:pt x="8" y="21"/>
                </a:lnTo>
                <a:lnTo>
                  <a:pt x="23" y="39"/>
                </a:lnTo>
                <a:lnTo>
                  <a:pt x="37" y="42"/>
                </a:lnTo>
                <a:lnTo>
                  <a:pt x="0" y="0"/>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164" name="Freeform 167"/>
          <p:cNvSpPr>
            <a:spLocks/>
          </p:cNvSpPr>
          <p:nvPr/>
        </p:nvSpPr>
        <p:spPr bwMode="auto">
          <a:xfrm flipH="1">
            <a:off x="874713" y="3971876"/>
            <a:ext cx="12700" cy="7937"/>
          </a:xfrm>
          <a:custGeom>
            <a:avLst/>
            <a:gdLst>
              <a:gd name="T0" fmla="*/ 50 w 50"/>
              <a:gd name="T1" fmla="*/ 0 h 39"/>
              <a:gd name="T2" fmla="*/ 17 w 50"/>
              <a:gd name="T3" fmla="*/ 14 h 39"/>
              <a:gd name="T4" fmla="*/ 0 w 50"/>
              <a:gd name="T5" fmla="*/ 39 h 39"/>
              <a:gd name="T6" fmla="*/ 50 w 50"/>
              <a:gd name="T7" fmla="*/ 0 h 39"/>
            </a:gdLst>
            <a:ahLst/>
            <a:cxnLst>
              <a:cxn ang="0">
                <a:pos x="T0" y="T1"/>
              </a:cxn>
              <a:cxn ang="0">
                <a:pos x="T2" y="T3"/>
              </a:cxn>
              <a:cxn ang="0">
                <a:pos x="T4" y="T5"/>
              </a:cxn>
              <a:cxn ang="0">
                <a:pos x="T6" y="T7"/>
              </a:cxn>
            </a:cxnLst>
            <a:rect l="0" t="0" r="r" b="b"/>
            <a:pathLst>
              <a:path w="50" h="39">
                <a:moveTo>
                  <a:pt x="50" y="0"/>
                </a:moveTo>
                <a:lnTo>
                  <a:pt x="17" y="14"/>
                </a:lnTo>
                <a:lnTo>
                  <a:pt x="0" y="39"/>
                </a:lnTo>
                <a:lnTo>
                  <a:pt x="50" y="0"/>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165" name="Freeform 168"/>
          <p:cNvSpPr>
            <a:spLocks/>
          </p:cNvSpPr>
          <p:nvPr/>
        </p:nvSpPr>
        <p:spPr bwMode="auto">
          <a:xfrm flipH="1">
            <a:off x="815975" y="3949651"/>
            <a:ext cx="53975" cy="74612"/>
          </a:xfrm>
          <a:custGeom>
            <a:avLst/>
            <a:gdLst>
              <a:gd name="T0" fmla="*/ 77 w 219"/>
              <a:gd name="T1" fmla="*/ 17 h 267"/>
              <a:gd name="T2" fmla="*/ 42 w 219"/>
              <a:gd name="T3" fmla="*/ 55 h 267"/>
              <a:gd name="T4" fmla="*/ 26 w 219"/>
              <a:gd name="T5" fmla="*/ 87 h 267"/>
              <a:gd name="T6" fmla="*/ 11 w 219"/>
              <a:gd name="T7" fmla="*/ 138 h 267"/>
              <a:gd name="T8" fmla="*/ 11 w 219"/>
              <a:gd name="T9" fmla="*/ 167 h 267"/>
              <a:gd name="T10" fmla="*/ 0 w 219"/>
              <a:gd name="T11" fmla="*/ 210 h 267"/>
              <a:gd name="T12" fmla="*/ 178 w 219"/>
              <a:gd name="T13" fmla="*/ 267 h 267"/>
              <a:gd name="T14" fmla="*/ 219 w 219"/>
              <a:gd name="T15" fmla="*/ 0 h 267"/>
              <a:gd name="T16" fmla="*/ 146 w 219"/>
              <a:gd name="T17" fmla="*/ 17 h 267"/>
              <a:gd name="T18" fmla="*/ 77 w 219"/>
              <a:gd name="T19" fmla="*/ 17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9" h="267">
                <a:moveTo>
                  <a:pt x="77" y="17"/>
                </a:moveTo>
                <a:lnTo>
                  <a:pt x="42" y="55"/>
                </a:lnTo>
                <a:lnTo>
                  <a:pt x="26" y="87"/>
                </a:lnTo>
                <a:lnTo>
                  <a:pt x="11" y="138"/>
                </a:lnTo>
                <a:lnTo>
                  <a:pt x="11" y="167"/>
                </a:lnTo>
                <a:lnTo>
                  <a:pt x="0" y="210"/>
                </a:lnTo>
                <a:lnTo>
                  <a:pt x="178" y="267"/>
                </a:lnTo>
                <a:lnTo>
                  <a:pt x="219" y="0"/>
                </a:lnTo>
                <a:lnTo>
                  <a:pt x="146" y="17"/>
                </a:lnTo>
                <a:lnTo>
                  <a:pt x="77" y="17"/>
                </a:lnTo>
                <a:close/>
              </a:path>
            </a:pathLst>
          </a:custGeom>
          <a:solidFill>
            <a:srgbClr val="C0C0C0"/>
          </a:solidFill>
          <a:ln w="1588">
            <a:solidFill>
              <a:srgbClr val="000000"/>
            </a:solidFill>
            <a:prstDash val="solid"/>
            <a:round/>
            <a:headEnd/>
            <a:tailEnd/>
          </a:ln>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166" name="Freeform 169"/>
          <p:cNvSpPr>
            <a:spLocks/>
          </p:cNvSpPr>
          <p:nvPr/>
        </p:nvSpPr>
        <p:spPr bwMode="auto">
          <a:xfrm flipH="1">
            <a:off x="823913" y="3957588"/>
            <a:ext cx="39687" cy="60325"/>
          </a:xfrm>
          <a:custGeom>
            <a:avLst/>
            <a:gdLst>
              <a:gd name="T0" fmla="*/ 69 w 175"/>
              <a:gd name="T1" fmla="*/ 7 h 220"/>
              <a:gd name="T2" fmla="*/ 38 w 175"/>
              <a:gd name="T3" fmla="*/ 42 h 220"/>
              <a:gd name="T4" fmla="*/ 12 w 175"/>
              <a:gd name="T5" fmla="*/ 92 h 220"/>
              <a:gd name="T6" fmla="*/ 6 w 175"/>
              <a:gd name="T7" fmla="*/ 128 h 220"/>
              <a:gd name="T8" fmla="*/ 0 w 175"/>
              <a:gd name="T9" fmla="*/ 171 h 220"/>
              <a:gd name="T10" fmla="*/ 140 w 175"/>
              <a:gd name="T11" fmla="*/ 220 h 220"/>
              <a:gd name="T12" fmla="*/ 175 w 175"/>
              <a:gd name="T13" fmla="*/ 0 h 220"/>
              <a:gd name="T14" fmla="*/ 122 w 175"/>
              <a:gd name="T15" fmla="*/ 10 h 220"/>
              <a:gd name="T16" fmla="*/ 69 w 175"/>
              <a:gd name="T17" fmla="*/ 7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5" h="220">
                <a:moveTo>
                  <a:pt x="69" y="7"/>
                </a:moveTo>
                <a:lnTo>
                  <a:pt x="38" y="42"/>
                </a:lnTo>
                <a:lnTo>
                  <a:pt x="12" y="92"/>
                </a:lnTo>
                <a:lnTo>
                  <a:pt x="6" y="128"/>
                </a:lnTo>
                <a:lnTo>
                  <a:pt x="0" y="171"/>
                </a:lnTo>
                <a:lnTo>
                  <a:pt x="140" y="220"/>
                </a:lnTo>
                <a:lnTo>
                  <a:pt x="175" y="0"/>
                </a:lnTo>
                <a:lnTo>
                  <a:pt x="122" y="10"/>
                </a:lnTo>
                <a:lnTo>
                  <a:pt x="69" y="7"/>
                </a:lnTo>
                <a:close/>
              </a:path>
            </a:pathLst>
          </a:custGeom>
          <a:solidFill>
            <a:srgbClr val="E0E0E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167" name="Freeform 170"/>
          <p:cNvSpPr>
            <a:spLocks/>
          </p:cNvSpPr>
          <p:nvPr/>
        </p:nvSpPr>
        <p:spPr bwMode="auto">
          <a:xfrm flipH="1">
            <a:off x="649288" y="3543251"/>
            <a:ext cx="174625" cy="225425"/>
          </a:xfrm>
          <a:custGeom>
            <a:avLst/>
            <a:gdLst>
              <a:gd name="T0" fmla="*/ 243 w 741"/>
              <a:gd name="T1" fmla="*/ 26 h 807"/>
              <a:gd name="T2" fmla="*/ 179 w 741"/>
              <a:gd name="T3" fmla="*/ 74 h 807"/>
              <a:gd name="T4" fmla="*/ 144 w 741"/>
              <a:gd name="T5" fmla="*/ 131 h 807"/>
              <a:gd name="T6" fmla="*/ 112 w 741"/>
              <a:gd name="T7" fmla="*/ 192 h 807"/>
              <a:gd name="T8" fmla="*/ 92 w 741"/>
              <a:gd name="T9" fmla="*/ 224 h 807"/>
              <a:gd name="T10" fmla="*/ 92 w 741"/>
              <a:gd name="T11" fmla="*/ 259 h 807"/>
              <a:gd name="T12" fmla="*/ 109 w 741"/>
              <a:gd name="T13" fmla="*/ 300 h 807"/>
              <a:gd name="T14" fmla="*/ 77 w 741"/>
              <a:gd name="T15" fmla="*/ 332 h 807"/>
              <a:gd name="T16" fmla="*/ 26 w 741"/>
              <a:gd name="T17" fmla="*/ 420 h 807"/>
              <a:gd name="T18" fmla="*/ 0 w 741"/>
              <a:gd name="T19" fmla="*/ 467 h 807"/>
              <a:gd name="T20" fmla="*/ 0 w 741"/>
              <a:gd name="T21" fmla="*/ 482 h 807"/>
              <a:gd name="T22" fmla="*/ 6 w 741"/>
              <a:gd name="T23" fmla="*/ 498 h 807"/>
              <a:gd name="T24" fmla="*/ 28 w 741"/>
              <a:gd name="T25" fmla="*/ 503 h 807"/>
              <a:gd name="T26" fmla="*/ 60 w 741"/>
              <a:gd name="T27" fmla="*/ 504 h 807"/>
              <a:gd name="T28" fmla="*/ 79 w 741"/>
              <a:gd name="T29" fmla="*/ 511 h 807"/>
              <a:gd name="T30" fmla="*/ 77 w 741"/>
              <a:gd name="T31" fmla="*/ 546 h 807"/>
              <a:gd name="T32" fmla="*/ 67 w 741"/>
              <a:gd name="T33" fmla="*/ 587 h 807"/>
              <a:gd name="T34" fmla="*/ 86 w 741"/>
              <a:gd name="T35" fmla="*/ 609 h 807"/>
              <a:gd name="T36" fmla="*/ 80 w 741"/>
              <a:gd name="T37" fmla="*/ 639 h 807"/>
              <a:gd name="T38" fmla="*/ 95 w 741"/>
              <a:gd name="T39" fmla="*/ 659 h 807"/>
              <a:gd name="T40" fmla="*/ 110 w 741"/>
              <a:gd name="T41" fmla="*/ 713 h 807"/>
              <a:gd name="T42" fmla="*/ 133 w 741"/>
              <a:gd name="T43" fmla="*/ 728 h 807"/>
              <a:gd name="T44" fmla="*/ 167 w 741"/>
              <a:gd name="T45" fmla="*/ 728 h 807"/>
              <a:gd name="T46" fmla="*/ 217 w 741"/>
              <a:gd name="T47" fmla="*/ 721 h 807"/>
              <a:gd name="T48" fmla="*/ 269 w 741"/>
              <a:gd name="T49" fmla="*/ 713 h 807"/>
              <a:gd name="T50" fmla="*/ 263 w 741"/>
              <a:gd name="T51" fmla="*/ 807 h 807"/>
              <a:gd name="T52" fmla="*/ 658 w 741"/>
              <a:gd name="T53" fmla="*/ 681 h 807"/>
              <a:gd name="T54" fmla="*/ 626 w 741"/>
              <a:gd name="T55" fmla="*/ 606 h 807"/>
              <a:gd name="T56" fmla="*/ 634 w 741"/>
              <a:gd name="T57" fmla="*/ 549 h 807"/>
              <a:gd name="T58" fmla="*/ 741 w 741"/>
              <a:gd name="T59" fmla="*/ 441 h 807"/>
              <a:gd name="T60" fmla="*/ 741 w 741"/>
              <a:gd name="T61" fmla="*/ 155 h 807"/>
              <a:gd name="T62" fmla="*/ 668 w 741"/>
              <a:gd name="T63" fmla="*/ 77 h 807"/>
              <a:gd name="T64" fmla="*/ 577 w 741"/>
              <a:gd name="T65" fmla="*/ 35 h 807"/>
              <a:gd name="T66" fmla="*/ 481 w 741"/>
              <a:gd name="T67" fmla="*/ 0 h 807"/>
              <a:gd name="T68" fmla="*/ 355 w 741"/>
              <a:gd name="T69" fmla="*/ 18 h 807"/>
              <a:gd name="T70" fmla="*/ 243 w 741"/>
              <a:gd name="T71" fmla="*/ 26 h 8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41" h="807">
                <a:moveTo>
                  <a:pt x="243" y="26"/>
                </a:moveTo>
                <a:lnTo>
                  <a:pt x="179" y="74"/>
                </a:lnTo>
                <a:lnTo>
                  <a:pt x="144" y="131"/>
                </a:lnTo>
                <a:lnTo>
                  <a:pt x="112" y="192"/>
                </a:lnTo>
                <a:lnTo>
                  <a:pt x="92" y="224"/>
                </a:lnTo>
                <a:lnTo>
                  <a:pt x="92" y="259"/>
                </a:lnTo>
                <a:lnTo>
                  <a:pt x="109" y="300"/>
                </a:lnTo>
                <a:lnTo>
                  <a:pt x="77" y="332"/>
                </a:lnTo>
                <a:lnTo>
                  <a:pt x="26" y="420"/>
                </a:lnTo>
                <a:lnTo>
                  <a:pt x="0" y="467"/>
                </a:lnTo>
                <a:lnTo>
                  <a:pt x="0" y="482"/>
                </a:lnTo>
                <a:lnTo>
                  <a:pt x="6" y="498"/>
                </a:lnTo>
                <a:lnTo>
                  <a:pt x="28" y="503"/>
                </a:lnTo>
                <a:lnTo>
                  <a:pt x="60" y="504"/>
                </a:lnTo>
                <a:lnTo>
                  <a:pt x="79" y="511"/>
                </a:lnTo>
                <a:lnTo>
                  <a:pt x="77" y="546"/>
                </a:lnTo>
                <a:lnTo>
                  <a:pt x="67" y="587"/>
                </a:lnTo>
                <a:lnTo>
                  <a:pt x="86" y="609"/>
                </a:lnTo>
                <a:lnTo>
                  <a:pt x="80" y="639"/>
                </a:lnTo>
                <a:lnTo>
                  <a:pt x="95" y="659"/>
                </a:lnTo>
                <a:lnTo>
                  <a:pt x="110" y="713"/>
                </a:lnTo>
                <a:lnTo>
                  <a:pt x="133" y="728"/>
                </a:lnTo>
                <a:lnTo>
                  <a:pt x="167" y="728"/>
                </a:lnTo>
                <a:lnTo>
                  <a:pt x="217" y="721"/>
                </a:lnTo>
                <a:lnTo>
                  <a:pt x="269" y="713"/>
                </a:lnTo>
                <a:lnTo>
                  <a:pt x="263" y="807"/>
                </a:lnTo>
                <a:lnTo>
                  <a:pt x="658" y="681"/>
                </a:lnTo>
                <a:lnTo>
                  <a:pt x="626" y="606"/>
                </a:lnTo>
                <a:lnTo>
                  <a:pt x="634" y="549"/>
                </a:lnTo>
                <a:lnTo>
                  <a:pt x="741" y="441"/>
                </a:lnTo>
                <a:lnTo>
                  <a:pt x="741" y="155"/>
                </a:lnTo>
                <a:lnTo>
                  <a:pt x="668" y="77"/>
                </a:lnTo>
                <a:lnTo>
                  <a:pt x="577" y="35"/>
                </a:lnTo>
                <a:lnTo>
                  <a:pt x="481" y="0"/>
                </a:lnTo>
                <a:lnTo>
                  <a:pt x="355" y="18"/>
                </a:lnTo>
                <a:lnTo>
                  <a:pt x="243" y="26"/>
                </a:lnTo>
                <a:close/>
              </a:path>
            </a:pathLst>
          </a:custGeom>
          <a:solidFill>
            <a:srgbClr val="FFC080"/>
          </a:solidFill>
          <a:ln w="1588">
            <a:solidFill>
              <a:srgbClr val="402000"/>
            </a:solidFill>
            <a:prstDash val="solid"/>
            <a:round/>
            <a:headEnd/>
            <a:tailEnd/>
          </a:ln>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168" name="Freeform 171"/>
          <p:cNvSpPr>
            <a:spLocks/>
          </p:cNvSpPr>
          <p:nvPr/>
        </p:nvSpPr>
        <p:spPr bwMode="auto">
          <a:xfrm flipH="1">
            <a:off x="804863" y="3679776"/>
            <a:ext cx="9525" cy="3175"/>
          </a:xfrm>
          <a:custGeom>
            <a:avLst/>
            <a:gdLst>
              <a:gd name="T0" fmla="*/ 0 w 42"/>
              <a:gd name="T1" fmla="*/ 3 h 9"/>
              <a:gd name="T2" fmla="*/ 9 w 42"/>
              <a:gd name="T3" fmla="*/ 8 h 9"/>
              <a:gd name="T4" fmla="*/ 30 w 42"/>
              <a:gd name="T5" fmla="*/ 6 h 9"/>
              <a:gd name="T6" fmla="*/ 39 w 42"/>
              <a:gd name="T7" fmla="*/ 9 h 9"/>
              <a:gd name="T8" fmla="*/ 42 w 42"/>
              <a:gd name="T9" fmla="*/ 2 h 9"/>
              <a:gd name="T10" fmla="*/ 29 w 42"/>
              <a:gd name="T11" fmla="*/ 0 h 9"/>
              <a:gd name="T12" fmla="*/ 0 w 42"/>
              <a:gd name="T13" fmla="*/ 3 h 9"/>
            </a:gdLst>
            <a:ahLst/>
            <a:cxnLst>
              <a:cxn ang="0">
                <a:pos x="T0" y="T1"/>
              </a:cxn>
              <a:cxn ang="0">
                <a:pos x="T2" y="T3"/>
              </a:cxn>
              <a:cxn ang="0">
                <a:pos x="T4" y="T5"/>
              </a:cxn>
              <a:cxn ang="0">
                <a:pos x="T6" y="T7"/>
              </a:cxn>
              <a:cxn ang="0">
                <a:pos x="T8" y="T9"/>
              </a:cxn>
              <a:cxn ang="0">
                <a:pos x="T10" y="T11"/>
              </a:cxn>
              <a:cxn ang="0">
                <a:pos x="T12" y="T13"/>
              </a:cxn>
            </a:cxnLst>
            <a:rect l="0" t="0" r="r" b="b"/>
            <a:pathLst>
              <a:path w="42" h="9">
                <a:moveTo>
                  <a:pt x="0" y="3"/>
                </a:moveTo>
                <a:lnTo>
                  <a:pt x="9" y="8"/>
                </a:lnTo>
                <a:lnTo>
                  <a:pt x="30" y="6"/>
                </a:lnTo>
                <a:lnTo>
                  <a:pt x="39" y="9"/>
                </a:lnTo>
                <a:lnTo>
                  <a:pt x="42" y="2"/>
                </a:lnTo>
                <a:lnTo>
                  <a:pt x="29" y="0"/>
                </a:lnTo>
                <a:lnTo>
                  <a:pt x="0" y="3"/>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169" name="Freeform 172"/>
          <p:cNvSpPr>
            <a:spLocks/>
          </p:cNvSpPr>
          <p:nvPr/>
        </p:nvSpPr>
        <p:spPr bwMode="auto">
          <a:xfrm flipH="1">
            <a:off x="801688" y="3671838"/>
            <a:ext cx="3175" cy="7938"/>
          </a:xfrm>
          <a:custGeom>
            <a:avLst/>
            <a:gdLst>
              <a:gd name="T0" fmla="*/ 0 w 17"/>
              <a:gd name="T1" fmla="*/ 0 h 31"/>
              <a:gd name="T2" fmla="*/ 11 w 17"/>
              <a:gd name="T3" fmla="*/ 7 h 31"/>
              <a:gd name="T4" fmla="*/ 11 w 17"/>
              <a:gd name="T5" fmla="*/ 16 h 31"/>
              <a:gd name="T6" fmla="*/ 13 w 17"/>
              <a:gd name="T7" fmla="*/ 31 h 31"/>
              <a:gd name="T8" fmla="*/ 17 w 17"/>
              <a:gd name="T9" fmla="*/ 12 h 31"/>
              <a:gd name="T10" fmla="*/ 17 w 17"/>
              <a:gd name="T11" fmla="*/ 1 h 31"/>
              <a:gd name="T12" fmla="*/ 0 w 17"/>
              <a:gd name="T13" fmla="*/ 0 h 31"/>
            </a:gdLst>
            <a:ahLst/>
            <a:cxnLst>
              <a:cxn ang="0">
                <a:pos x="T0" y="T1"/>
              </a:cxn>
              <a:cxn ang="0">
                <a:pos x="T2" y="T3"/>
              </a:cxn>
              <a:cxn ang="0">
                <a:pos x="T4" y="T5"/>
              </a:cxn>
              <a:cxn ang="0">
                <a:pos x="T6" y="T7"/>
              </a:cxn>
              <a:cxn ang="0">
                <a:pos x="T8" y="T9"/>
              </a:cxn>
              <a:cxn ang="0">
                <a:pos x="T10" y="T11"/>
              </a:cxn>
              <a:cxn ang="0">
                <a:pos x="T12" y="T13"/>
              </a:cxn>
            </a:cxnLst>
            <a:rect l="0" t="0" r="r" b="b"/>
            <a:pathLst>
              <a:path w="17" h="31">
                <a:moveTo>
                  <a:pt x="0" y="0"/>
                </a:moveTo>
                <a:lnTo>
                  <a:pt x="11" y="7"/>
                </a:lnTo>
                <a:lnTo>
                  <a:pt x="11" y="16"/>
                </a:lnTo>
                <a:lnTo>
                  <a:pt x="13" y="31"/>
                </a:lnTo>
                <a:lnTo>
                  <a:pt x="17" y="12"/>
                </a:lnTo>
                <a:lnTo>
                  <a:pt x="17" y="1"/>
                </a:lnTo>
                <a:lnTo>
                  <a:pt x="0" y="0"/>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170" name="Freeform 173"/>
          <p:cNvSpPr>
            <a:spLocks/>
          </p:cNvSpPr>
          <p:nvPr/>
        </p:nvSpPr>
        <p:spPr bwMode="auto">
          <a:xfrm flipH="1">
            <a:off x="793750" y="3643263"/>
            <a:ext cx="4763" cy="15875"/>
          </a:xfrm>
          <a:custGeom>
            <a:avLst/>
            <a:gdLst>
              <a:gd name="T0" fmla="*/ 19 w 19"/>
              <a:gd name="T1" fmla="*/ 0 h 60"/>
              <a:gd name="T2" fmla="*/ 5 w 19"/>
              <a:gd name="T3" fmla="*/ 34 h 60"/>
              <a:gd name="T4" fmla="*/ 0 w 19"/>
              <a:gd name="T5" fmla="*/ 60 h 60"/>
              <a:gd name="T6" fmla="*/ 9 w 19"/>
              <a:gd name="T7" fmla="*/ 43 h 60"/>
              <a:gd name="T8" fmla="*/ 19 w 19"/>
              <a:gd name="T9" fmla="*/ 0 h 60"/>
            </a:gdLst>
            <a:ahLst/>
            <a:cxnLst>
              <a:cxn ang="0">
                <a:pos x="T0" y="T1"/>
              </a:cxn>
              <a:cxn ang="0">
                <a:pos x="T2" y="T3"/>
              </a:cxn>
              <a:cxn ang="0">
                <a:pos x="T4" y="T5"/>
              </a:cxn>
              <a:cxn ang="0">
                <a:pos x="T6" y="T7"/>
              </a:cxn>
              <a:cxn ang="0">
                <a:pos x="T8" y="T9"/>
              </a:cxn>
            </a:cxnLst>
            <a:rect l="0" t="0" r="r" b="b"/>
            <a:pathLst>
              <a:path w="19" h="60">
                <a:moveTo>
                  <a:pt x="19" y="0"/>
                </a:moveTo>
                <a:lnTo>
                  <a:pt x="5" y="34"/>
                </a:lnTo>
                <a:lnTo>
                  <a:pt x="0" y="60"/>
                </a:lnTo>
                <a:lnTo>
                  <a:pt x="9" y="43"/>
                </a:lnTo>
                <a:lnTo>
                  <a:pt x="19" y="0"/>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171" name="Freeform 174"/>
          <p:cNvSpPr>
            <a:spLocks/>
          </p:cNvSpPr>
          <p:nvPr/>
        </p:nvSpPr>
        <p:spPr bwMode="auto">
          <a:xfrm flipH="1">
            <a:off x="777875" y="3627388"/>
            <a:ext cx="17463" cy="12700"/>
          </a:xfrm>
          <a:custGeom>
            <a:avLst/>
            <a:gdLst>
              <a:gd name="T0" fmla="*/ 0 w 80"/>
              <a:gd name="T1" fmla="*/ 0 h 51"/>
              <a:gd name="T2" fmla="*/ 17 w 80"/>
              <a:gd name="T3" fmla="*/ 28 h 51"/>
              <a:gd name="T4" fmla="*/ 13 w 80"/>
              <a:gd name="T5" fmla="*/ 35 h 51"/>
              <a:gd name="T6" fmla="*/ 13 w 80"/>
              <a:gd name="T7" fmla="*/ 40 h 51"/>
              <a:gd name="T8" fmla="*/ 9 w 80"/>
              <a:gd name="T9" fmla="*/ 51 h 51"/>
              <a:gd name="T10" fmla="*/ 20 w 80"/>
              <a:gd name="T11" fmla="*/ 34 h 51"/>
              <a:gd name="T12" fmla="*/ 35 w 80"/>
              <a:gd name="T13" fmla="*/ 34 h 51"/>
              <a:gd name="T14" fmla="*/ 52 w 80"/>
              <a:gd name="T15" fmla="*/ 28 h 51"/>
              <a:gd name="T16" fmla="*/ 80 w 80"/>
              <a:gd name="T17" fmla="*/ 26 h 51"/>
              <a:gd name="T18" fmla="*/ 52 w 80"/>
              <a:gd name="T19" fmla="*/ 9 h 51"/>
              <a:gd name="T20" fmla="*/ 0 w 80"/>
              <a:gd name="T21"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0" h="51">
                <a:moveTo>
                  <a:pt x="0" y="0"/>
                </a:moveTo>
                <a:lnTo>
                  <a:pt x="17" y="28"/>
                </a:lnTo>
                <a:lnTo>
                  <a:pt x="13" y="35"/>
                </a:lnTo>
                <a:lnTo>
                  <a:pt x="13" y="40"/>
                </a:lnTo>
                <a:lnTo>
                  <a:pt x="9" y="51"/>
                </a:lnTo>
                <a:lnTo>
                  <a:pt x="20" y="34"/>
                </a:lnTo>
                <a:lnTo>
                  <a:pt x="35" y="34"/>
                </a:lnTo>
                <a:lnTo>
                  <a:pt x="52" y="28"/>
                </a:lnTo>
                <a:lnTo>
                  <a:pt x="80" y="26"/>
                </a:lnTo>
                <a:lnTo>
                  <a:pt x="52" y="9"/>
                </a:lnTo>
                <a:lnTo>
                  <a:pt x="0" y="0"/>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172" name="Freeform 175"/>
          <p:cNvSpPr>
            <a:spLocks/>
          </p:cNvSpPr>
          <p:nvPr/>
        </p:nvSpPr>
        <p:spPr bwMode="auto">
          <a:xfrm flipH="1">
            <a:off x="768350" y="3606751"/>
            <a:ext cx="33338" cy="12700"/>
          </a:xfrm>
          <a:custGeom>
            <a:avLst/>
            <a:gdLst>
              <a:gd name="T0" fmla="*/ 0 w 135"/>
              <a:gd name="T1" fmla="*/ 25 h 48"/>
              <a:gd name="T2" fmla="*/ 6 w 135"/>
              <a:gd name="T3" fmla="*/ 42 h 48"/>
              <a:gd name="T4" fmla="*/ 20 w 135"/>
              <a:gd name="T5" fmla="*/ 48 h 48"/>
              <a:gd name="T6" fmla="*/ 42 w 135"/>
              <a:gd name="T7" fmla="*/ 34 h 48"/>
              <a:gd name="T8" fmla="*/ 69 w 135"/>
              <a:gd name="T9" fmla="*/ 25 h 48"/>
              <a:gd name="T10" fmla="*/ 113 w 135"/>
              <a:gd name="T11" fmla="*/ 24 h 48"/>
              <a:gd name="T12" fmla="*/ 135 w 135"/>
              <a:gd name="T13" fmla="*/ 27 h 48"/>
              <a:gd name="T14" fmla="*/ 101 w 135"/>
              <a:gd name="T15" fmla="*/ 12 h 48"/>
              <a:gd name="T16" fmla="*/ 77 w 135"/>
              <a:gd name="T17" fmla="*/ 6 h 48"/>
              <a:gd name="T18" fmla="*/ 80 w 135"/>
              <a:gd name="T19" fmla="*/ 0 h 48"/>
              <a:gd name="T20" fmla="*/ 57 w 135"/>
              <a:gd name="T21" fmla="*/ 9 h 48"/>
              <a:gd name="T22" fmla="*/ 59 w 135"/>
              <a:gd name="T23" fmla="*/ 3 h 48"/>
              <a:gd name="T24" fmla="*/ 40 w 135"/>
              <a:gd name="T25" fmla="*/ 12 h 48"/>
              <a:gd name="T26" fmla="*/ 23 w 135"/>
              <a:gd name="T27" fmla="*/ 12 h 48"/>
              <a:gd name="T28" fmla="*/ 0 w 135"/>
              <a:gd name="T29" fmla="*/ 25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5" h="48">
                <a:moveTo>
                  <a:pt x="0" y="25"/>
                </a:moveTo>
                <a:lnTo>
                  <a:pt x="6" y="42"/>
                </a:lnTo>
                <a:lnTo>
                  <a:pt x="20" y="48"/>
                </a:lnTo>
                <a:lnTo>
                  <a:pt x="42" y="34"/>
                </a:lnTo>
                <a:lnTo>
                  <a:pt x="69" y="25"/>
                </a:lnTo>
                <a:lnTo>
                  <a:pt x="113" y="24"/>
                </a:lnTo>
                <a:lnTo>
                  <a:pt x="135" y="27"/>
                </a:lnTo>
                <a:lnTo>
                  <a:pt x="101" y="12"/>
                </a:lnTo>
                <a:lnTo>
                  <a:pt x="77" y="6"/>
                </a:lnTo>
                <a:lnTo>
                  <a:pt x="80" y="0"/>
                </a:lnTo>
                <a:lnTo>
                  <a:pt x="57" y="9"/>
                </a:lnTo>
                <a:lnTo>
                  <a:pt x="59" y="3"/>
                </a:lnTo>
                <a:lnTo>
                  <a:pt x="40" y="12"/>
                </a:lnTo>
                <a:lnTo>
                  <a:pt x="23" y="12"/>
                </a:lnTo>
                <a:lnTo>
                  <a:pt x="0" y="25"/>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173" name="Freeform 176"/>
          <p:cNvSpPr>
            <a:spLocks/>
          </p:cNvSpPr>
          <p:nvPr/>
        </p:nvSpPr>
        <p:spPr bwMode="auto">
          <a:xfrm flipH="1">
            <a:off x="709613" y="3624213"/>
            <a:ext cx="19050" cy="42863"/>
          </a:xfrm>
          <a:custGeom>
            <a:avLst/>
            <a:gdLst>
              <a:gd name="T0" fmla="*/ 0 w 78"/>
              <a:gd name="T1" fmla="*/ 30 h 159"/>
              <a:gd name="T2" fmla="*/ 24 w 78"/>
              <a:gd name="T3" fmla="*/ 10 h 159"/>
              <a:gd name="T4" fmla="*/ 52 w 78"/>
              <a:gd name="T5" fmla="*/ 15 h 159"/>
              <a:gd name="T6" fmla="*/ 68 w 78"/>
              <a:gd name="T7" fmla="*/ 41 h 159"/>
              <a:gd name="T8" fmla="*/ 71 w 78"/>
              <a:gd name="T9" fmla="*/ 77 h 159"/>
              <a:gd name="T10" fmla="*/ 68 w 78"/>
              <a:gd name="T11" fmla="*/ 105 h 159"/>
              <a:gd name="T12" fmla="*/ 59 w 78"/>
              <a:gd name="T13" fmla="*/ 128 h 159"/>
              <a:gd name="T14" fmla="*/ 44 w 78"/>
              <a:gd name="T15" fmla="*/ 93 h 159"/>
              <a:gd name="T16" fmla="*/ 31 w 78"/>
              <a:gd name="T17" fmla="*/ 73 h 159"/>
              <a:gd name="T18" fmla="*/ 5 w 78"/>
              <a:gd name="T19" fmla="*/ 60 h 159"/>
              <a:gd name="T20" fmla="*/ 25 w 78"/>
              <a:gd name="T21" fmla="*/ 89 h 159"/>
              <a:gd name="T22" fmla="*/ 47 w 78"/>
              <a:gd name="T23" fmla="*/ 111 h 159"/>
              <a:gd name="T24" fmla="*/ 49 w 78"/>
              <a:gd name="T25" fmla="*/ 134 h 159"/>
              <a:gd name="T26" fmla="*/ 40 w 78"/>
              <a:gd name="T27" fmla="*/ 156 h 159"/>
              <a:gd name="T28" fmla="*/ 28 w 78"/>
              <a:gd name="T29" fmla="*/ 159 h 159"/>
              <a:gd name="T30" fmla="*/ 61 w 78"/>
              <a:gd name="T31" fmla="*/ 151 h 159"/>
              <a:gd name="T32" fmla="*/ 77 w 78"/>
              <a:gd name="T33" fmla="*/ 117 h 159"/>
              <a:gd name="T34" fmla="*/ 78 w 78"/>
              <a:gd name="T35" fmla="*/ 73 h 159"/>
              <a:gd name="T36" fmla="*/ 77 w 78"/>
              <a:gd name="T37" fmla="*/ 33 h 159"/>
              <a:gd name="T38" fmla="*/ 59 w 78"/>
              <a:gd name="T39" fmla="*/ 7 h 159"/>
              <a:gd name="T40" fmla="*/ 34 w 78"/>
              <a:gd name="T41" fmla="*/ 0 h 159"/>
              <a:gd name="T42" fmla="*/ 10 w 78"/>
              <a:gd name="T43" fmla="*/ 4 h 159"/>
              <a:gd name="T44" fmla="*/ 0 w 78"/>
              <a:gd name="T45" fmla="*/ 30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8" h="159">
                <a:moveTo>
                  <a:pt x="0" y="30"/>
                </a:moveTo>
                <a:lnTo>
                  <a:pt x="24" y="10"/>
                </a:lnTo>
                <a:lnTo>
                  <a:pt x="52" y="15"/>
                </a:lnTo>
                <a:lnTo>
                  <a:pt x="68" y="41"/>
                </a:lnTo>
                <a:lnTo>
                  <a:pt x="71" y="77"/>
                </a:lnTo>
                <a:lnTo>
                  <a:pt x="68" y="105"/>
                </a:lnTo>
                <a:lnTo>
                  <a:pt x="59" y="128"/>
                </a:lnTo>
                <a:lnTo>
                  <a:pt x="44" y="93"/>
                </a:lnTo>
                <a:lnTo>
                  <a:pt x="31" y="73"/>
                </a:lnTo>
                <a:lnTo>
                  <a:pt x="5" y="60"/>
                </a:lnTo>
                <a:lnTo>
                  <a:pt x="25" y="89"/>
                </a:lnTo>
                <a:lnTo>
                  <a:pt x="47" y="111"/>
                </a:lnTo>
                <a:lnTo>
                  <a:pt x="49" y="134"/>
                </a:lnTo>
                <a:lnTo>
                  <a:pt x="40" y="156"/>
                </a:lnTo>
                <a:lnTo>
                  <a:pt x="28" y="159"/>
                </a:lnTo>
                <a:lnTo>
                  <a:pt x="61" y="151"/>
                </a:lnTo>
                <a:lnTo>
                  <a:pt x="77" y="117"/>
                </a:lnTo>
                <a:lnTo>
                  <a:pt x="78" y="73"/>
                </a:lnTo>
                <a:lnTo>
                  <a:pt x="77" y="33"/>
                </a:lnTo>
                <a:lnTo>
                  <a:pt x="59" y="7"/>
                </a:lnTo>
                <a:lnTo>
                  <a:pt x="34" y="0"/>
                </a:lnTo>
                <a:lnTo>
                  <a:pt x="10" y="4"/>
                </a:lnTo>
                <a:lnTo>
                  <a:pt x="0" y="30"/>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174" name="Freeform 177"/>
          <p:cNvSpPr>
            <a:spLocks/>
          </p:cNvSpPr>
          <p:nvPr/>
        </p:nvSpPr>
        <p:spPr bwMode="auto">
          <a:xfrm flipH="1">
            <a:off x="703263" y="3616276"/>
            <a:ext cx="30162" cy="60325"/>
          </a:xfrm>
          <a:custGeom>
            <a:avLst/>
            <a:gdLst>
              <a:gd name="T0" fmla="*/ 0 w 129"/>
              <a:gd name="T1" fmla="*/ 53 h 215"/>
              <a:gd name="T2" fmla="*/ 20 w 129"/>
              <a:gd name="T3" fmla="*/ 19 h 215"/>
              <a:gd name="T4" fmla="*/ 54 w 129"/>
              <a:gd name="T5" fmla="*/ 9 h 215"/>
              <a:gd name="T6" fmla="*/ 95 w 129"/>
              <a:gd name="T7" fmla="*/ 16 h 215"/>
              <a:gd name="T8" fmla="*/ 109 w 129"/>
              <a:gd name="T9" fmla="*/ 35 h 215"/>
              <a:gd name="T10" fmla="*/ 120 w 129"/>
              <a:gd name="T11" fmla="*/ 67 h 215"/>
              <a:gd name="T12" fmla="*/ 120 w 129"/>
              <a:gd name="T13" fmla="*/ 93 h 215"/>
              <a:gd name="T14" fmla="*/ 114 w 129"/>
              <a:gd name="T15" fmla="*/ 111 h 215"/>
              <a:gd name="T16" fmla="*/ 114 w 129"/>
              <a:gd name="T17" fmla="*/ 137 h 215"/>
              <a:gd name="T18" fmla="*/ 107 w 129"/>
              <a:gd name="T19" fmla="*/ 168 h 215"/>
              <a:gd name="T20" fmla="*/ 80 w 129"/>
              <a:gd name="T21" fmla="*/ 198 h 215"/>
              <a:gd name="T22" fmla="*/ 63 w 129"/>
              <a:gd name="T23" fmla="*/ 198 h 215"/>
              <a:gd name="T24" fmla="*/ 40 w 129"/>
              <a:gd name="T25" fmla="*/ 198 h 215"/>
              <a:gd name="T26" fmla="*/ 40 w 129"/>
              <a:gd name="T27" fmla="*/ 203 h 215"/>
              <a:gd name="T28" fmla="*/ 57 w 129"/>
              <a:gd name="T29" fmla="*/ 215 h 215"/>
              <a:gd name="T30" fmla="*/ 76 w 129"/>
              <a:gd name="T31" fmla="*/ 211 h 215"/>
              <a:gd name="T32" fmla="*/ 101 w 129"/>
              <a:gd name="T33" fmla="*/ 201 h 215"/>
              <a:gd name="T34" fmla="*/ 121 w 129"/>
              <a:gd name="T35" fmla="*/ 171 h 215"/>
              <a:gd name="T36" fmla="*/ 123 w 129"/>
              <a:gd name="T37" fmla="*/ 121 h 215"/>
              <a:gd name="T38" fmla="*/ 129 w 129"/>
              <a:gd name="T39" fmla="*/ 87 h 215"/>
              <a:gd name="T40" fmla="*/ 129 w 129"/>
              <a:gd name="T41" fmla="*/ 58 h 215"/>
              <a:gd name="T42" fmla="*/ 117 w 129"/>
              <a:gd name="T43" fmla="*/ 32 h 215"/>
              <a:gd name="T44" fmla="*/ 103 w 129"/>
              <a:gd name="T45" fmla="*/ 9 h 215"/>
              <a:gd name="T46" fmla="*/ 69 w 129"/>
              <a:gd name="T47" fmla="*/ 0 h 215"/>
              <a:gd name="T48" fmla="*/ 20 w 129"/>
              <a:gd name="T49" fmla="*/ 6 h 215"/>
              <a:gd name="T50" fmla="*/ 3 w 129"/>
              <a:gd name="T51" fmla="*/ 19 h 215"/>
              <a:gd name="T52" fmla="*/ 0 w 129"/>
              <a:gd name="T53" fmla="*/ 53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29" h="215">
                <a:moveTo>
                  <a:pt x="0" y="53"/>
                </a:moveTo>
                <a:lnTo>
                  <a:pt x="20" y="19"/>
                </a:lnTo>
                <a:lnTo>
                  <a:pt x="54" y="9"/>
                </a:lnTo>
                <a:lnTo>
                  <a:pt x="95" y="16"/>
                </a:lnTo>
                <a:lnTo>
                  <a:pt x="109" y="35"/>
                </a:lnTo>
                <a:lnTo>
                  <a:pt x="120" y="67"/>
                </a:lnTo>
                <a:lnTo>
                  <a:pt x="120" y="93"/>
                </a:lnTo>
                <a:lnTo>
                  <a:pt x="114" y="111"/>
                </a:lnTo>
                <a:lnTo>
                  <a:pt x="114" y="137"/>
                </a:lnTo>
                <a:lnTo>
                  <a:pt x="107" y="168"/>
                </a:lnTo>
                <a:lnTo>
                  <a:pt x="80" y="198"/>
                </a:lnTo>
                <a:lnTo>
                  <a:pt x="63" y="198"/>
                </a:lnTo>
                <a:lnTo>
                  <a:pt x="40" y="198"/>
                </a:lnTo>
                <a:lnTo>
                  <a:pt x="40" y="203"/>
                </a:lnTo>
                <a:lnTo>
                  <a:pt x="57" y="215"/>
                </a:lnTo>
                <a:lnTo>
                  <a:pt x="76" y="211"/>
                </a:lnTo>
                <a:lnTo>
                  <a:pt x="101" y="201"/>
                </a:lnTo>
                <a:lnTo>
                  <a:pt x="121" y="171"/>
                </a:lnTo>
                <a:lnTo>
                  <a:pt x="123" y="121"/>
                </a:lnTo>
                <a:lnTo>
                  <a:pt x="129" y="87"/>
                </a:lnTo>
                <a:lnTo>
                  <a:pt x="129" y="58"/>
                </a:lnTo>
                <a:lnTo>
                  <a:pt x="117" y="32"/>
                </a:lnTo>
                <a:lnTo>
                  <a:pt x="103" y="9"/>
                </a:lnTo>
                <a:lnTo>
                  <a:pt x="69" y="0"/>
                </a:lnTo>
                <a:lnTo>
                  <a:pt x="20" y="6"/>
                </a:lnTo>
                <a:lnTo>
                  <a:pt x="3" y="19"/>
                </a:lnTo>
                <a:lnTo>
                  <a:pt x="0" y="53"/>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175" name="Freeform 178"/>
          <p:cNvSpPr>
            <a:spLocks/>
          </p:cNvSpPr>
          <p:nvPr/>
        </p:nvSpPr>
        <p:spPr bwMode="auto">
          <a:xfrm flipH="1">
            <a:off x="722313" y="3682951"/>
            <a:ext cx="26987" cy="46037"/>
          </a:xfrm>
          <a:custGeom>
            <a:avLst/>
            <a:gdLst>
              <a:gd name="T0" fmla="*/ 118 w 118"/>
              <a:gd name="T1" fmla="*/ 0 h 179"/>
              <a:gd name="T2" fmla="*/ 102 w 118"/>
              <a:gd name="T3" fmla="*/ 39 h 179"/>
              <a:gd name="T4" fmla="*/ 77 w 118"/>
              <a:gd name="T5" fmla="*/ 80 h 179"/>
              <a:gd name="T6" fmla="*/ 52 w 118"/>
              <a:gd name="T7" fmla="*/ 116 h 179"/>
              <a:gd name="T8" fmla="*/ 17 w 118"/>
              <a:gd name="T9" fmla="*/ 164 h 179"/>
              <a:gd name="T10" fmla="*/ 0 w 118"/>
              <a:gd name="T11" fmla="*/ 179 h 179"/>
              <a:gd name="T12" fmla="*/ 39 w 118"/>
              <a:gd name="T13" fmla="*/ 159 h 179"/>
              <a:gd name="T14" fmla="*/ 70 w 118"/>
              <a:gd name="T15" fmla="*/ 115 h 179"/>
              <a:gd name="T16" fmla="*/ 99 w 118"/>
              <a:gd name="T17" fmla="*/ 67 h 179"/>
              <a:gd name="T18" fmla="*/ 118 w 118"/>
              <a:gd name="T1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8" h="179">
                <a:moveTo>
                  <a:pt x="118" y="0"/>
                </a:moveTo>
                <a:lnTo>
                  <a:pt x="102" y="39"/>
                </a:lnTo>
                <a:lnTo>
                  <a:pt x="77" y="80"/>
                </a:lnTo>
                <a:lnTo>
                  <a:pt x="52" y="116"/>
                </a:lnTo>
                <a:lnTo>
                  <a:pt x="17" y="164"/>
                </a:lnTo>
                <a:lnTo>
                  <a:pt x="0" y="179"/>
                </a:lnTo>
                <a:lnTo>
                  <a:pt x="39" y="159"/>
                </a:lnTo>
                <a:lnTo>
                  <a:pt x="70" y="115"/>
                </a:lnTo>
                <a:lnTo>
                  <a:pt x="99" y="67"/>
                </a:lnTo>
                <a:lnTo>
                  <a:pt x="118" y="0"/>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176" name="Freeform 179"/>
          <p:cNvSpPr>
            <a:spLocks/>
          </p:cNvSpPr>
          <p:nvPr/>
        </p:nvSpPr>
        <p:spPr bwMode="auto">
          <a:xfrm flipH="1">
            <a:off x="638175" y="3513088"/>
            <a:ext cx="157163" cy="185738"/>
          </a:xfrm>
          <a:custGeom>
            <a:avLst/>
            <a:gdLst>
              <a:gd name="T0" fmla="*/ 54 w 671"/>
              <a:gd name="T1" fmla="*/ 193 h 670"/>
              <a:gd name="T2" fmla="*/ 155 w 671"/>
              <a:gd name="T3" fmla="*/ 177 h 670"/>
              <a:gd name="T4" fmla="*/ 223 w 671"/>
              <a:gd name="T5" fmla="*/ 187 h 670"/>
              <a:gd name="T6" fmla="*/ 264 w 671"/>
              <a:gd name="T7" fmla="*/ 234 h 670"/>
              <a:gd name="T8" fmla="*/ 238 w 671"/>
              <a:gd name="T9" fmla="*/ 290 h 670"/>
              <a:gd name="T10" fmla="*/ 206 w 671"/>
              <a:gd name="T11" fmla="*/ 311 h 670"/>
              <a:gd name="T12" fmla="*/ 197 w 671"/>
              <a:gd name="T13" fmla="*/ 366 h 670"/>
              <a:gd name="T14" fmla="*/ 217 w 671"/>
              <a:gd name="T15" fmla="*/ 401 h 670"/>
              <a:gd name="T16" fmla="*/ 200 w 671"/>
              <a:gd name="T17" fmla="*/ 453 h 670"/>
              <a:gd name="T18" fmla="*/ 242 w 671"/>
              <a:gd name="T19" fmla="*/ 453 h 670"/>
              <a:gd name="T20" fmla="*/ 254 w 671"/>
              <a:gd name="T21" fmla="*/ 394 h 670"/>
              <a:gd name="T22" fmla="*/ 280 w 671"/>
              <a:gd name="T23" fmla="*/ 366 h 670"/>
              <a:gd name="T24" fmla="*/ 329 w 671"/>
              <a:gd name="T25" fmla="*/ 366 h 670"/>
              <a:gd name="T26" fmla="*/ 378 w 671"/>
              <a:gd name="T27" fmla="*/ 378 h 670"/>
              <a:gd name="T28" fmla="*/ 393 w 671"/>
              <a:gd name="T29" fmla="*/ 419 h 670"/>
              <a:gd name="T30" fmla="*/ 399 w 671"/>
              <a:gd name="T31" fmla="*/ 475 h 670"/>
              <a:gd name="T32" fmla="*/ 393 w 671"/>
              <a:gd name="T33" fmla="*/ 516 h 670"/>
              <a:gd name="T34" fmla="*/ 393 w 671"/>
              <a:gd name="T35" fmla="*/ 547 h 670"/>
              <a:gd name="T36" fmla="*/ 396 w 671"/>
              <a:gd name="T37" fmla="*/ 581 h 670"/>
              <a:gd name="T38" fmla="*/ 428 w 671"/>
              <a:gd name="T39" fmla="*/ 613 h 670"/>
              <a:gd name="T40" fmla="*/ 451 w 671"/>
              <a:gd name="T41" fmla="*/ 632 h 670"/>
              <a:gd name="T42" fmla="*/ 510 w 671"/>
              <a:gd name="T43" fmla="*/ 670 h 670"/>
              <a:gd name="T44" fmla="*/ 620 w 671"/>
              <a:gd name="T45" fmla="*/ 558 h 670"/>
              <a:gd name="T46" fmla="*/ 652 w 671"/>
              <a:gd name="T47" fmla="*/ 466 h 670"/>
              <a:gd name="T48" fmla="*/ 665 w 671"/>
              <a:gd name="T49" fmla="*/ 318 h 670"/>
              <a:gd name="T50" fmla="*/ 671 w 671"/>
              <a:gd name="T51" fmla="*/ 215 h 670"/>
              <a:gd name="T52" fmla="*/ 658 w 671"/>
              <a:gd name="T53" fmla="*/ 114 h 670"/>
              <a:gd name="T54" fmla="*/ 629 w 671"/>
              <a:gd name="T55" fmla="*/ 59 h 670"/>
              <a:gd name="T56" fmla="*/ 562 w 671"/>
              <a:gd name="T57" fmla="*/ 21 h 670"/>
              <a:gd name="T58" fmla="*/ 502 w 671"/>
              <a:gd name="T59" fmla="*/ 8 h 670"/>
              <a:gd name="T60" fmla="*/ 384 w 671"/>
              <a:gd name="T61" fmla="*/ 0 h 670"/>
              <a:gd name="T62" fmla="*/ 270 w 671"/>
              <a:gd name="T63" fmla="*/ 5 h 670"/>
              <a:gd name="T64" fmla="*/ 129 w 671"/>
              <a:gd name="T65" fmla="*/ 30 h 670"/>
              <a:gd name="T66" fmla="*/ 64 w 671"/>
              <a:gd name="T67" fmla="*/ 62 h 670"/>
              <a:gd name="T68" fmla="*/ 32 w 671"/>
              <a:gd name="T69" fmla="*/ 94 h 670"/>
              <a:gd name="T70" fmla="*/ 0 w 671"/>
              <a:gd name="T71" fmla="*/ 140 h 670"/>
              <a:gd name="T72" fmla="*/ 6 w 671"/>
              <a:gd name="T73" fmla="*/ 166 h 670"/>
              <a:gd name="T74" fmla="*/ 54 w 671"/>
              <a:gd name="T75" fmla="*/ 193 h 6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71" h="670">
                <a:moveTo>
                  <a:pt x="54" y="193"/>
                </a:moveTo>
                <a:lnTo>
                  <a:pt x="155" y="177"/>
                </a:lnTo>
                <a:lnTo>
                  <a:pt x="223" y="187"/>
                </a:lnTo>
                <a:lnTo>
                  <a:pt x="264" y="234"/>
                </a:lnTo>
                <a:lnTo>
                  <a:pt x="238" y="290"/>
                </a:lnTo>
                <a:lnTo>
                  <a:pt x="206" y="311"/>
                </a:lnTo>
                <a:lnTo>
                  <a:pt x="197" y="366"/>
                </a:lnTo>
                <a:lnTo>
                  <a:pt x="217" y="401"/>
                </a:lnTo>
                <a:lnTo>
                  <a:pt x="200" y="453"/>
                </a:lnTo>
                <a:lnTo>
                  <a:pt x="242" y="453"/>
                </a:lnTo>
                <a:lnTo>
                  <a:pt x="254" y="394"/>
                </a:lnTo>
                <a:lnTo>
                  <a:pt x="280" y="366"/>
                </a:lnTo>
                <a:lnTo>
                  <a:pt x="329" y="366"/>
                </a:lnTo>
                <a:lnTo>
                  <a:pt x="378" y="378"/>
                </a:lnTo>
                <a:lnTo>
                  <a:pt x="393" y="419"/>
                </a:lnTo>
                <a:lnTo>
                  <a:pt x="399" y="475"/>
                </a:lnTo>
                <a:lnTo>
                  <a:pt x="393" y="516"/>
                </a:lnTo>
                <a:lnTo>
                  <a:pt x="393" y="547"/>
                </a:lnTo>
                <a:lnTo>
                  <a:pt x="396" y="581"/>
                </a:lnTo>
                <a:lnTo>
                  <a:pt x="428" y="613"/>
                </a:lnTo>
                <a:lnTo>
                  <a:pt x="451" y="632"/>
                </a:lnTo>
                <a:lnTo>
                  <a:pt x="510" y="670"/>
                </a:lnTo>
                <a:lnTo>
                  <a:pt x="620" y="558"/>
                </a:lnTo>
                <a:lnTo>
                  <a:pt x="652" y="466"/>
                </a:lnTo>
                <a:lnTo>
                  <a:pt x="665" y="318"/>
                </a:lnTo>
                <a:lnTo>
                  <a:pt x="671" y="215"/>
                </a:lnTo>
                <a:lnTo>
                  <a:pt x="658" y="114"/>
                </a:lnTo>
                <a:lnTo>
                  <a:pt x="629" y="59"/>
                </a:lnTo>
                <a:lnTo>
                  <a:pt x="562" y="21"/>
                </a:lnTo>
                <a:lnTo>
                  <a:pt x="502" y="8"/>
                </a:lnTo>
                <a:lnTo>
                  <a:pt x="384" y="0"/>
                </a:lnTo>
                <a:lnTo>
                  <a:pt x="270" y="5"/>
                </a:lnTo>
                <a:lnTo>
                  <a:pt x="129" y="30"/>
                </a:lnTo>
                <a:lnTo>
                  <a:pt x="64" y="62"/>
                </a:lnTo>
                <a:lnTo>
                  <a:pt x="32" y="94"/>
                </a:lnTo>
                <a:lnTo>
                  <a:pt x="0" y="140"/>
                </a:lnTo>
                <a:lnTo>
                  <a:pt x="6" y="166"/>
                </a:lnTo>
                <a:lnTo>
                  <a:pt x="54" y="193"/>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177" name="Freeform 180"/>
          <p:cNvSpPr>
            <a:spLocks/>
          </p:cNvSpPr>
          <p:nvPr/>
        </p:nvSpPr>
        <p:spPr bwMode="auto">
          <a:xfrm flipH="1">
            <a:off x="641350" y="3514676"/>
            <a:ext cx="149225" cy="177800"/>
          </a:xfrm>
          <a:custGeom>
            <a:avLst/>
            <a:gdLst>
              <a:gd name="T0" fmla="*/ 25 w 636"/>
              <a:gd name="T1" fmla="*/ 98 h 643"/>
              <a:gd name="T2" fmla="*/ 13 w 636"/>
              <a:gd name="T3" fmla="*/ 152 h 643"/>
              <a:gd name="T4" fmla="*/ 160 w 636"/>
              <a:gd name="T5" fmla="*/ 158 h 643"/>
              <a:gd name="T6" fmla="*/ 290 w 636"/>
              <a:gd name="T7" fmla="*/ 126 h 643"/>
              <a:gd name="T8" fmla="*/ 229 w 636"/>
              <a:gd name="T9" fmla="*/ 148 h 643"/>
              <a:gd name="T10" fmla="*/ 213 w 636"/>
              <a:gd name="T11" fmla="*/ 169 h 643"/>
              <a:gd name="T12" fmla="*/ 277 w 636"/>
              <a:gd name="T13" fmla="*/ 163 h 643"/>
              <a:gd name="T14" fmla="*/ 293 w 636"/>
              <a:gd name="T15" fmla="*/ 172 h 643"/>
              <a:gd name="T16" fmla="*/ 255 w 636"/>
              <a:gd name="T17" fmla="*/ 217 h 643"/>
              <a:gd name="T18" fmla="*/ 267 w 636"/>
              <a:gd name="T19" fmla="*/ 226 h 643"/>
              <a:gd name="T20" fmla="*/ 232 w 636"/>
              <a:gd name="T21" fmla="*/ 280 h 643"/>
              <a:gd name="T22" fmla="*/ 348 w 636"/>
              <a:gd name="T23" fmla="*/ 255 h 643"/>
              <a:gd name="T24" fmla="*/ 194 w 636"/>
              <a:gd name="T25" fmla="*/ 310 h 643"/>
              <a:gd name="T26" fmla="*/ 280 w 636"/>
              <a:gd name="T27" fmla="*/ 300 h 643"/>
              <a:gd name="T28" fmla="*/ 204 w 636"/>
              <a:gd name="T29" fmla="*/ 338 h 643"/>
              <a:gd name="T30" fmla="*/ 229 w 636"/>
              <a:gd name="T31" fmla="*/ 358 h 643"/>
              <a:gd name="T32" fmla="*/ 354 w 636"/>
              <a:gd name="T33" fmla="*/ 344 h 643"/>
              <a:gd name="T34" fmla="*/ 444 w 636"/>
              <a:gd name="T35" fmla="*/ 355 h 643"/>
              <a:gd name="T36" fmla="*/ 438 w 636"/>
              <a:gd name="T37" fmla="*/ 379 h 643"/>
              <a:gd name="T38" fmla="*/ 460 w 636"/>
              <a:gd name="T39" fmla="*/ 393 h 643"/>
              <a:gd name="T40" fmla="*/ 387 w 636"/>
              <a:gd name="T41" fmla="*/ 442 h 643"/>
              <a:gd name="T42" fmla="*/ 454 w 636"/>
              <a:gd name="T43" fmla="*/ 440 h 643"/>
              <a:gd name="T44" fmla="*/ 387 w 636"/>
              <a:gd name="T45" fmla="*/ 511 h 643"/>
              <a:gd name="T46" fmla="*/ 432 w 636"/>
              <a:gd name="T47" fmla="*/ 508 h 643"/>
              <a:gd name="T48" fmla="*/ 412 w 636"/>
              <a:gd name="T49" fmla="*/ 586 h 643"/>
              <a:gd name="T50" fmla="*/ 496 w 636"/>
              <a:gd name="T51" fmla="*/ 471 h 643"/>
              <a:gd name="T52" fmla="*/ 419 w 636"/>
              <a:gd name="T53" fmla="*/ 599 h 643"/>
              <a:gd name="T54" fmla="*/ 514 w 636"/>
              <a:gd name="T55" fmla="*/ 553 h 643"/>
              <a:gd name="T56" fmla="*/ 491 w 636"/>
              <a:gd name="T57" fmla="*/ 602 h 643"/>
              <a:gd name="T58" fmla="*/ 540 w 636"/>
              <a:gd name="T59" fmla="*/ 599 h 643"/>
              <a:gd name="T60" fmla="*/ 620 w 636"/>
              <a:gd name="T61" fmla="*/ 386 h 643"/>
              <a:gd name="T62" fmla="*/ 582 w 636"/>
              <a:gd name="T63" fmla="*/ 255 h 643"/>
              <a:gd name="T64" fmla="*/ 514 w 636"/>
              <a:gd name="T65" fmla="*/ 266 h 643"/>
              <a:gd name="T66" fmla="*/ 630 w 636"/>
              <a:gd name="T67" fmla="*/ 223 h 643"/>
              <a:gd name="T68" fmla="*/ 551 w 636"/>
              <a:gd name="T69" fmla="*/ 141 h 643"/>
              <a:gd name="T70" fmla="*/ 499 w 636"/>
              <a:gd name="T71" fmla="*/ 141 h 643"/>
              <a:gd name="T72" fmla="*/ 607 w 636"/>
              <a:gd name="T73" fmla="*/ 69 h 643"/>
              <a:gd name="T74" fmla="*/ 482 w 636"/>
              <a:gd name="T75" fmla="*/ 41 h 643"/>
              <a:gd name="T76" fmla="*/ 517 w 636"/>
              <a:gd name="T77" fmla="*/ 16 h 643"/>
              <a:gd name="T78" fmla="*/ 359 w 636"/>
              <a:gd name="T79" fmla="*/ 13 h 643"/>
              <a:gd name="T80" fmla="*/ 298 w 636"/>
              <a:gd name="T81" fmla="*/ 32 h 643"/>
              <a:gd name="T82" fmla="*/ 287 w 636"/>
              <a:gd name="T83" fmla="*/ 3 h 643"/>
              <a:gd name="T84" fmla="*/ 163 w 636"/>
              <a:gd name="T85" fmla="*/ 54 h 643"/>
              <a:gd name="T86" fmla="*/ 184 w 636"/>
              <a:gd name="T87" fmla="*/ 16 h 6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36" h="643">
                <a:moveTo>
                  <a:pt x="104" y="41"/>
                </a:moveTo>
                <a:lnTo>
                  <a:pt x="51" y="63"/>
                </a:lnTo>
                <a:lnTo>
                  <a:pt x="25" y="98"/>
                </a:lnTo>
                <a:lnTo>
                  <a:pt x="10" y="121"/>
                </a:lnTo>
                <a:lnTo>
                  <a:pt x="0" y="138"/>
                </a:lnTo>
                <a:lnTo>
                  <a:pt x="13" y="152"/>
                </a:lnTo>
                <a:lnTo>
                  <a:pt x="41" y="169"/>
                </a:lnTo>
                <a:lnTo>
                  <a:pt x="110" y="158"/>
                </a:lnTo>
                <a:lnTo>
                  <a:pt x="160" y="158"/>
                </a:lnTo>
                <a:lnTo>
                  <a:pt x="194" y="141"/>
                </a:lnTo>
                <a:lnTo>
                  <a:pt x="245" y="129"/>
                </a:lnTo>
                <a:lnTo>
                  <a:pt x="290" y="126"/>
                </a:lnTo>
                <a:lnTo>
                  <a:pt x="342" y="129"/>
                </a:lnTo>
                <a:lnTo>
                  <a:pt x="267" y="138"/>
                </a:lnTo>
                <a:lnTo>
                  <a:pt x="229" y="148"/>
                </a:lnTo>
                <a:lnTo>
                  <a:pt x="201" y="158"/>
                </a:lnTo>
                <a:lnTo>
                  <a:pt x="194" y="161"/>
                </a:lnTo>
                <a:lnTo>
                  <a:pt x="213" y="169"/>
                </a:lnTo>
                <a:lnTo>
                  <a:pt x="229" y="185"/>
                </a:lnTo>
                <a:lnTo>
                  <a:pt x="255" y="169"/>
                </a:lnTo>
                <a:lnTo>
                  <a:pt x="277" y="163"/>
                </a:lnTo>
                <a:lnTo>
                  <a:pt x="325" y="155"/>
                </a:lnTo>
                <a:lnTo>
                  <a:pt x="339" y="155"/>
                </a:lnTo>
                <a:lnTo>
                  <a:pt x="293" y="172"/>
                </a:lnTo>
                <a:lnTo>
                  <a:pt x="258" y="188"/>
                </a:lnTo>
                <a:lnTo>
                  <a:pt x="239" y="201"/>
                </a:lnTo>
                <a:lnTo>
                  <a:pt x="255" y="217"/>
                </a:lnTo>
                <a:lnTo>
                  <a:pt x="293" y="204"/>
                </a:lnTo>
                <a:lnTo>
                  <a:pt x="325" y="198"/>
                </a:lnTo>
                <a:lnTo>
                  <a:pt x="267" y="226"/>
                </a:lnTo>
                <a:lnTo>
                  <a:pt x="248" y="239"/>
                </a:lnTo>
                <a:lnTo>
                  <a:pt x="242" y="266"/>
                </a:lnTo>
                <a:lnTo>
                  <a:pt x="232" y="280"/>
                </a:lnTo>
                <a:lnTo>
                  <a:pt x="267" y="263"/>
                </a:lnTo>
                <a:lnTo>
                  <a:pt x="298" y="257"/>
                </a:lnTo>
                <a:lnTo>
                  <a:pt x="348" y="255"/>
                </a:lnTo>
                <a:lnTo>
                  <a:pt x="272" y="276"/>
                </a:lnTo>
                <a:lnTo>
                  <a:pt x="226" y="294"/>
                </a:lnTo>
                <a:lnTo>
                  <a:pt x="194" y="310"/>
                </a:lnTo>
                <a:lnTo>
                  <a:pt x="191" y="335"/>
                </a:lnTo>
                <a:lnTo>
                  <a:pt x="229" y="317"/>
                </a:lnTo>
                <a:lnTo>
                  <a:pt x="280" y="300"/>
                </a:lnTo>
                <a:lnTo>
                  <a:pt x="304" y="300"/>
                </a:lnTo>
                <a:lnTo>
                  <a:pt x="248" y="320"/>
                </a:lnTo>
                <a:lnTo>
                  <a:pt x="204" y="338"/>
                </a:lnTo>
                <a:lnTo>
                  <a:pt x="187" y="355"/>
                </a:lnTo>
                <a:lnTo>
                  <a:pt x="194" y="370"/>
                </a:lnTo>
                <a:lnTo>
                  <a:pt x="229" y="358"/>
                </a:lnTo>
                <a:lnTo>
                  <a:pt x="261" y="344"/>
                </a:lnTo>
                <a:lnTo>
                  <a:pt x="327" y="341"/>
                </a:lnTo>
                <a:lnTo>
                  <a:pt x="354" y="344"/>
                </a:lnTo>
                <a:lnTo>
                  <a:pt x="415" y="348"/>
                </a:lnTo>
                <a:lnTo>
                  <a:pt x="488" y="338"/>
                </a:lnTo>
                <a:lnTo>
                  <a:pt x="444" y="355"/>
                </a:lnTo>
                <a:lnTo>
                  <a:pt x="368" y="367"/>
                </a:lnTo>
                <a:lnTo>
                  <a:pt x="384" y="393"/>
                </a:lnTo>
                <a:lnTo>
                  <a:pt x="438" y="379"/>
                </a:lnTo>
                <a:lnTo>
                  <a:pt x="491" y="361"/>
                </a:lnTo>
                <a:lnTo>
                  <a:pt x="525" y="344"/>
                </a:lnTo>
                <a:lnTo>
                  <a:pt x="460" y="393"/>
                </a:lnTo>
                <a:lnTo>
                  <a:pt x="419" y="405"/>
                </a:lnTo>
                <a:lnTo>
                  <a:pt x="384" y="417"/>
                </a:lnTo>
                <a:lnTo>
                  <a:pt x="387" y="442"/>
                </a:lnTo>
                <a:lnTo>
                  <a:pt x="438" y="434"/>
                </a:lnTo>
                <a:lnTo>
                  <a:pt x="478" y="423"/>
                </a:lnTo>
                <a:lnTo>
                  <a:pt x="454" y="440"/>
                </a:lnTo>
                <a:lnTo>
                  <a:pt x="409" y="452"/>
                </a:lnTo>
                <a:lnTo>
                  <a:pt x="387" y="455"/>
                </a:lnTo>
                <a:lnTo>
                  <a:pt x="387" y="511"/>
                </a:lnTo>
                <a:lnTo>
                  <a:pt x="435" y="492"/>
                </a:lnTo>
                <a:lnTo>
                  <a:pt x="473" y="477"/>
                </a:lnTo>
                <a:lnTo>
                  <a:pt x="432" y="508"/>
                </a:lnTo>
                <a:lnTo>
                  <a:pt x="380" y="530"/>
                </a:lnTo>
                <a:lnTo>
                  <a:pt x="384" y="556"/>
                </a:lnTo>
                <a:lnTo>
                  <a:pt x="412" y="586"/>
                </a:lnTo>
                <a:lnTo>
                  <a:pt x="438" y="553"/>
                </a:lnTo>
                <a:lnTo>
                  <a:pt x="473" y="511"/>
                </a:lnTo>
                <a:lnTo>
                  <a:pt x="496" y="471"/>
                </a:lnTo>
                <a:lnTo>
                  <a:pt x="473" y="533"/>
                </a:lnTo>
                <a:lnTo>
                  <a:pt x="454" y="556"/>
                </a:lnTo>
                <a:lnTo>
                  <a:pt x="419" y="599"/>
                </a:lnTo>
                <a:lnTo>
                  <a:pt x="444" y="628"/>
                </a:lnTo>
                <a:lnTo>
                  <a:pt x="485" y="594"/>
                </a:lnTo>
                <a:lnTo>
                  <a:pt x="514" y="553"/>
                </a:lnTo>
                <a:lnTo>
                  <a:pt x="540" y="508"/>
                </a:lnTo>
                <a:lnTo>
                  <a:pt x="517" y="573"/>
                </a:lnTo>
                <a:lnTo>
                  <a:pt x="491" y="602"/>
                </a:lnTo>
                <a:lnTo>
                  <a:pt x="465" y="631"/>
                </a:lnTo>
                <a:lnTo>
                  <a:pt x="488" y="643"/>
                </a:lnTo>
                <a:lnTo>
                  <a:pt x="540" y="599"/>
                </a:lnTo>
                <a:lnTo>
                  <a:pt x="589" y="530"/>
                </a:lnTo>
                <a:lnTo>
                  <a:pt x="607" y="477"/>
                </a:lnTo>
                <a:lnTo>
                  <a:pt x="620" y="386"/>
                </a:lnTo>
                <a:lnTo>
                  <a:pt x="627" y="317"/>
                </a:lnTo>
                <a:lnTo>
                  <a:pt x="636" y="239"/>
                </a:lnTo>
                <a:lnTo>
                  <a:pt x="582" y="255"/>
                </a:lnTo>
                <a:lnTo>
                  <a:pt x="522" y="276"/>
                </a:lnTo>
                <a:lnTo>
                  <a:pt x="432" y="297"/>
                </a:lnTo>
                <a:lnTo>
                  <a:pt x="514" y="266"/>
                </a:lnTo>
                <a:lnTo>
                  <a:pt x="543" y="249"/>
                </a:lnTo>
                <a:lnTo>
                  <a:pt x="601" y="229"/>
                </a:lnTo>
                <a:lnTo>
                  <a:pt x="630" y="223"/>
                </a:lnTo>
                <a:lnTo>
                  <a:pt x="630" y="182"/>
                </a:lnTo>
                <a:lnTo>
                  <a:pt x="623" y="129"/>
                </a:lnTo>
                <a:lnTo>
                  <a:pt x="551" y="141"/>
                </a:lnTo>
                <a:lnTo>
                  <a:pt x="505" y="155"/>
                </a:lnTo>
                <a:lnTo>
                  <a:pt x="447" y="182"/>
                </a:lnTo>
                <a:lnTo>
                  <a:pt x="499" y="141"/>
                </a:lnTo>
                <a:lnTo>
                  <a:pt x="560" y="124"/>
                </a:lnTo>
                <a:lnTo>
                  <a:pt x="620" y="109"/>
                </a:lnTo>
                <a:lnTo>
                  <a:pt x="607" y="69"/>
                </a:lnTo>
                <a:lnTo>
                  <a:pt x="589" y="45"/>
                </a:lnTo>
                <a:lnTo>
                  <a:pt x="534" y="28"/>
                </a:lnTo>
                <a:lnTo>
                  <a:pt x="482" y="41"/>
                </a:lnTo>
                <a:lnTo>
                  <a:pt x="432" y="76"/>
                </a:lnTo>
                <a:lnTo>
                  <a:pt x="465" y="35"/>
                </a:lnTo>
                <a:lnTo>
                  <a:pt x="517" y="16"/>
                </a:lnTo>
                <a:lnTo>
                  <a:pt x="460" y="6"/>
                </a:lnTo>
                <a:lnTo>
                  <a:pt x="419" y="3"/>
                </a:lnTo>
                <a:lnTo>
                  <a:pt x="359" y="13"/>
                </a:lnTo>
                <a:lnTo>
                  <a:pt x="318" y="38"/>
                </a:lnTo>
                <a:lnTo>
                  <a:pt x="255" y="51"/>
                </a:lnTo>
                <a:lnTo>
                  <a:pt x="298" y="32"/>
                </a:lnTo>
                <a:lnTo>
                  <a:pt x="330" y="13"/>
                </a:lnTo>
                <a:lnTo>
                  <a:pt x="348" y="0"/>
                </a:lnTo>
                <a:lnTo>
                  <a:pt x="287" y="3"/>
                </a:lnTo>
                <a:lnTo>
                  <a:pt x="232" y="6"/>
                </a:lnTo>
                <a:lnTo>
                  <a:pt x="198" y="22"/>
                </a:lnTo>
                <a:lnTo>
                  <a:pt x="163" y="54"/>
                </a:lnTo>
                <a:lnTo>
                  <a:pt x="136" y="95"/>
                </a:lnTo>
                <a:lnTo>
                  <a:pt x="151" y="48"/>
                </a:lnTo>
                <a:lnTo>
                  <a:pt x="184" y="16"/>
                </a:lnTo>
                <a:lnTo>
                  <a:pt x="104" y="4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178" name="Freeform 181"/>
          <p:cNvSpPr>
            <a:spLocks/>
          </p:cNvSpPr>
          <p:nvPr/>
        </p:nvSpPr>
        <p:spPr bwMode="auto">
          <a:xfrm flipH="1">
            <a:off x="941388" y="3965526"/>
            <a:ext cx="163512" cy="119062"/>
          </a:xfrm>
          <a:custGeom>
            <a:avLst/>
            <a:gdLst>
              <a:gd name="T0" fmla="*/ 698 w 698"/>
              <a:gd name="T1" fmla="*/ 253 h 425"/>
              <a:gd name="T2" fmla="*/ 611 w 698"/>
              <a:gd name="T3" fmla="*/ 233 h 425"/>
              <a:gd name="T4" fmla="*/ 579 w 698"/>
              <a:gd name="T5" fmla="*/ 227 h 425"/>
              <a:gd name="T6" fmla="*/ 558 w 698"/>
              <a:gd name="T7" fmla="*/ 210 h 425"/>
              <a:gd name="T8" fmla="*/ 538 w 698"/>
              <a:gd name="T9" fmla="*/ 182 h 425"/>
              <a:gd name="T10" fmla="*/ 496 w 698"/>
              <a:gd name="T11" fmla="*/ 143 h 425"/>
              <a:gd name="T12" fmla="*/ 420 w 698"/>
              <a:gd name="T13" fmla="*/ 79 h 425"/>
              <a:gd name="T14" fmla="*/ 407 w 698"/>
              <a:gd name="T15" fmla="*/ 58 h 425"/>
              <a:gd name="T16" fmla="*/ 387 w 698"/>
              <a:gd name="T17" fmla="*/ 38 h 425"/>
              <a:gd name="T18" fmla="*/ 347 w 698"/>
              <a:gd name="T19" fmla="*/ 32 h 425"/>
              <a:gd name="T20" fmla="*/ 225 w 698"/>
              <a:gd name="T21" fmla="*/ 11 h 425"/>
              <a:gd name="T22" fmla="*/ 192 w 698"/>
              <a:gd name="T23" fmla="*/ 0 h 425"/>
              <a:gd name="T24" fmla="*/ 162 w 698"/>
              <a:gd name="T25" fmla="*/ 14 h 425"/>
              <a:gd name="T26" fmla="*/ 147 w 698"/>
              <a:gd name="T27" fmla="*/ 27 h 425"/>
              <a:gd name="T28" fmla="*/ 75 w 698"/>
              <a:gd name="T29" fmla="*/ 52 h 425"/>
              <a:gd name="T30" fmla="*/ 48 w 698"/>
              <a:gd name="T31" fmla="*/ 62 h 425"/>
              <a:gd name="T32" fmla="*/ 37 w 698"/>
              <a:gd name="T33" fmla="*/ 73 h 425"/>
              <a:gd name="T34" fmla="*/ 24 w 698"/>
              <a:gd name="T35" fmla="*/ 114 h 425"/>
              <a:gd name="T36" fmla="*/ 16 w 698"/>
              <a:gd name="T37" fmla="*/ 133 h 425"/>
              <a:gd name="T38" fmla="*/ 9 w 698"/>
              <a:gd name="T39" fmla="*/ 146 h 425"/>
              <a:gd name="T40" fmla="*/ 0 w 698"/>
              <a:gd name="T41" fmla="*/ 165 h 425"/>
              <a:gd name="T42" fmla="*/ 0 w 698"/>
              <a:gd name="T43" fmla="*/ 181 h 425"/>
              <a:gd name="T44" fmla="*/ 15 w 698"/>
              <a:gd name="T45" fmla="*/ 191 h 425"/>
              <a:gd name="T46" fmla="*/ 43 w 698"/>
              <a:gd name="T47" fmla="*/ 190 h 425"/>
              <a:gd name="T48" fmla="*/ 89 w 698"/>
              <a:gd name="T49" fmla="*/ 168 h 425"/>
              <a:gd name="T50" fmla="*/ 147 w 698"/>
              <a:gd name="T51" fmla="*/ 158 h 425"/>
              <a:gd name="T52" fmla="*/ 198 w 698"/>
              <a:gd name="T53" fmla="*/ 165 h 425"/>
              <a:gd name="T54" fmla="*/ 144 w 698"/>
              <a:gd name="T55" fmla="*/ 179 h 425"/>
              <a:gd name="T56" fmla="*/ 105 w 698"/>
              <a:gd name="T57" fmla="*/ 191 h 425"/>
              <a:gd name="T58" fmla="*/ 61 w 698"/>
              <a:gd name="T59" fmla="*/ 210 h 425"/>
              <a:gd name="T60" fmla="*/ 51 w 698"/>
              <a:gd name="T61" fmla="*/ 224 h 425"/>
              <a:gd name="T62" fmla="*/ 51 w 698"/>
              <a:gd name="T63" fmla="*/ 242 h 425"/>
              <a:gd name="T64" fmla="*/ 67 w 698"/>
              <a:gd name="T65" fmla="*/ 253 h 425"/>
              <a:gd name="T66" fmla="*/ 87 w 698"/>
              <a:gd name="T67" fmla="*/ 250 h 425"/>
              <a:gd name="T68" fmla="*/ 150 w 698"/>
              <a:gd name="T69" fmla="*/ 233 h 425"/>
              <a:gd name="T70" fmla="*/ 205 w 698"/>
              <a:gd name="T71" fmla="*/ 230 h 425"/>
              <a:gd name="T72" fmla="*/ 249 w 698"/>
              <a:gd name="T73" fmla="*/ 233 h 425"/>
              <a:gd name="T74" fmla="*/ 273 w 698"/>
              <a:gd name="T75" fmla="*/ 250 h 425"/>
              <a:gd name="T76" fmla="*/ 301 w 698"/>
              <a:gd name="T77" fmla="*/ 279 h 425"/>
              <a:gd name="T78" fmla="*/ 323 w 698"/>
              <a:gd name="T79" fmla="*/ 310 h 425"/>
              <a:gd name="T80" fmla="*/ 346 w 698"/>
              <a:gd name="T81" fmla="*/ 342 h 425"/>
              <a:gd name="T82" fmla="*/ 364 w 698"/>
              <a:gd name="T83" fmla="*/ 366 h 425"/>
              <a:gd name="T84" fmla="*/ 397 w 698"/>
              <a:gd name="T85" fmla="*/ 389 h 425"/>
              <a:gd name="T86" fmla="*/ 429 w 698"/>
              <a:gd name="T87" fmla="*/ 396 h 425"/>
              <a:gd name="T88" fmla="*/ 464 w 698"/>
              <a:gd name="T89" fmla="*/ 399 h 425"/>
              <a:gd name="T90" fmla="*/ 507 w 698"/>
              <a:gd name="T91" fmla="*/ 396 h 425"/>
              <a:gd name="T92" fmla="*/ 539 w 698"/>
              <a:gd name="T93" fmla="*/ 393 h 425"/>
              <a:gd name="T94" fmla="*/ 582 w 698"/>
              <a:gd name="T95" fmla="*/ 404 h 425"/>
              <a:gd name="T96" fmla="*/ 698 w 698"/>
              <a:gd name="T97" fmla="*/ 425 h 425"/>
              <a:gd name="T98" fmla="*/ 698 w 698"/>
              <a:gd name="T99" fmla="*/ 253 h 4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698" h="425">
                <a:moveTo>
                  <a:pt x="698" y="253"/>
                </a:moveTo>
                <a:lnTo>
                  <a:pt x="611" y="233"/>
                </a:lnTo>
                <a:lnTo>
                  <a:pt x="579" y="227"/>
                </a:lnTo>
                <a:lnTo>
                  <a:pt x="558" y="210"/>
                </a:lnTo>
                <a:lnTo>
                  <a:pt x="538" y="182"/>
                </a:lnTo>
                <a:lnTo>
                  <a:pt x="496" y="143"/>
                </a:lnTo>
                <a:lnTo>
                  <a:pt x="420" y="79"/>
                </a:lnTo>
                <a:lnTo>
                  <a:pt x="407" y="58"/>
                </a:lnTo>
                <a:lnTo>
                  <a:pt x="387" y="38"/>
                </a:lnTo>
                <a:lnTo>
                  <a:pt x="347" y="32"/>
                </a:lnTo>
                <a:lnTo>
                  <a:pt x="225" y="11"/>
                </a:lnTo>
                <a:lnTo>
                  <a:pt x="192" y="0"/>
                </a:lnTo>
                <a:lnTo>
                  <a:pt x="162" y="14"/>
                </a:lnTo>
                <a:lnTo>
                  <a:pt x="147" y="27"/>
                </a:lnTo>
                <a:lnTo>
                  <a:pt x="75" y="52"/>
                </a:lnTo>
                <a:lnTo>
                  <a:pt x="48" y="62"/>
                </a:lnTo>
                <a:lnTo>
                  <a:pt x="37" y="73"/>
                </a:lnTo>
                <a:lnTo>
                  <a:pt x="24" y="114"/>
                </a:lnTo>
                <a:lnTo>
                  <a:pt x="16" y="133"/>
                </a:lnTo>
                <a:lnTo>
                  <a:pt x="9" y="146"/>
                </a:lnTo>
                <a:lnTo>
                  <a:pt x="0" y="165"/>
                </a:lnTo>
                <a:lnTo>
                  <a:pt x="0" y="181"/>
                </a:lnTo>
                <a:lnTo>
                  <a:pt x="15" y="191"/>
                </a:lnTo>
                <a:lnTo>
                  <a:pt x="43" y="190"/>
                </a:lnTo>
                <a:lnTo>
                  <a:pt x="89" y="168"/>
                </a:lnTo>
                <a:lnTo>
                  <a:pt x="147" y="158"/>
                </a:lnTo>
                <a:lnTo>
                  <a:pt x="198" y="165"/>
                </a:lnTo>
                <a:lnTo>
                  <a:pt x="144" y="179"/>
                </a:lnTo>
                <a:lnTo>
                  <a:pt x="105" y="191"/>
                </a:lnTo>
                <a:lnTo>
                  <a:pt x="61" y="210"/>
                </a:lnTo>
                <a:lnTo>
                  <a:pt x="51" y="224"/>
                </a:lnTo>
                <a:lnTo>
                  <a:pt x="51" y="242"/>
                </a:lnTo>
                <a:lnTo>
                  <a:pt x="67" y="253"/>
                </a:lnTo>
                <a:lnTo>
                  <a:pt x="87" y="250"/>
                </a:lnTo>
                <a:lnTo>
                  <a:pt x="150" y="233"/>
                </a:lnTo>
                <a:lnTo>
                  <a:pt x="205" y="230"/>
                </a:lnTo>
                <a:lnTo>
                  <a:pt x="249" y="233"/>
                </a:lnTo>
                <a:lnTo>
                  <a:pt x="273" y="250"/>
                </a:lnTo>
                <a:lnTo>
                  <a:pt x="301" y="279"/>
                </a:lnTo>
                <a:lnTo>
                  <a:pt x="323" y="310"/>
                </a:lnTo>
                <a:lnTo>
                  <a:pt x="346" y="342"/>
                </a:lnTo>
                <a:lnTo>
                  <a:pt x="364" y="366"/>
                </a:lnTo>
                <a:lnTo>
                  <a:pt x="397" y="389"/>
                </a:lnTo>
                <a:lnTo>
                  <a:pt x="429" y="396"/>
                </a:lnTo>
                <a:lnTo>
                  <a:pt x="464" y="399"/>
                </a:lnTo>
                <a:lnTo>
                  <a:pt x="507" y="396"/>
                </a:lnTo>
                <a:lnTo>
                  <a:pt x="539" y="393"/>
                </a:lnTo>
                <a:lnTo>
                  <a:pt x="582" y="404"/>
                </a:lnTo>
                <a:lnTo>
                  <a:pt x="698" y="425"/>
                </a:lnTo>
                <a:lnTo>
                  <a:pt x="698" y="253"/>
                </a:lnTo>
                <a:close/>
              </a:path>
            </a:pathLst>
          </a:custGeom>
          <a:solidFill>
            <a:srgbClr val="FFC080"/>
          </a:solidFill>
          <a:ln w="1588">
            <a:solidFill>
              <a:srgbClr val="402000"/>
            </a:solidFill>
            <a:prstDash val="solid"/>
            <a:round/>
            <a:headEnd/>
            <a:tailEnd/>
          </a:ln>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179" name="Freeform 182"/>
          <p:cNvSpPr>
            <a:spLocks/>
          </p:cNvSpPr>
          <p:nvPr/>
        </p:nvSpPr>
        <p:spPr bwMode="auto">
          <a:xfrm flipH="1">
            <a:off x="1046163" y="3986163"/>
            <a:ext cx="52387" cy="14288"/>
          </a:xfrm>
          <a:custGeom>
            <a:avLst/>
            <a:gdLst>
              <a:gd name="T0" fmla="*/ 0 w 223"/>
              <a:gd name="T1" fmla="*/ 52 h 52"/>
              <a:gd name="T2" fmla="*/ 38 w 223"/>
              <a:gd name="T3" fmla="*/ 36 h 52"/>
              <a:gd name="T4" fmla="*/ 69 w 223"/>
              <a:gd name="T5" fmla="*/ 30 h 52"/>
              <a:gd name="T6" fmla="*/ 107 w 223"/>
              <a:gd name="T7" fmla="*/ 18 h 52"/>
              <a:gd name="T8" fmla="*/ 139 w 223"/>
              <a:gd name="T9" fmla="*/ 11 h 52"/>
              <a:gd name="T10" fmla="*/ 189 w 223"/>
              <a:gd name="T11" fmla="*/ 15 h 52"/>
              <a:gd name="T12" fmla="*/ 223 w 223"/>
              <a:gd name="T13" fmla="*/ 18 h 52"/>
              <a:gd name="T14" fmla="*/ 171 w 223"/>
              <a:gd name="T15" fmla="*/ 8 h 52"/>
              <a:gd name="T16" fmla="*/ 127 w 223"/>
              <a:gd name="T17" fmla="*/ 0 h 52"/>
              <a:gd name="T18" fmla="*/ 69 w 223"/>
              <a:gd name="T19" fmla="*/ 24 h 52"/>
              <a:gd name="T20" fmla="*/ 38 w 223"/>
              <a:gd name="T21" fmla="*/ 28 h 52"/>
              <a:gd name="T22" fmla="*/ 3 w 223"/>
              <a:gd name="T23" fmla="*/ 45 h 52"/>
              <a:gd name="T24" fmla="*/ 0 w 223"/>
              <a:gd name="T25" fmla="*/ 5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3" h="52">
                <a:moveTo>
                  <a:pt x="0" y="52"/>
                </a:moveTo>
                <a:lnTo>
                  <a:pt x="38" y="36"/>
                </a:lnTo>
                <a:lnTo>
                  <a:pt x="69" y="30"/>
                </a:lnTo>
                <a:lnTo>
                  <a:pt x="107" y="18"/>
                </a:lnTo>
                <a:lnTo>
                  <a:pt x="139" y="11"/>
                </a:lnTo>
                <a:lnTo>
                  <a:pt x="189" y="15"/>
                </a:lnTo>
                <a:lnTo>
                  <a:pt x="223" y="18"/>
                </a:lnTo>
                <a:lnTo>
                  <a:pt x="171" y="8"/>
                </a:lnTo>
                <a:lnTo>
                  <a:pt x="127" y="0"/>
                </a:lnTo>
                <a:lnTo>
                  <a:pt x="69" y="24"/>
                </a:lnTo>
                <a:lnTo>
                  <a:pt x="38" y="28"/>
                </a:lnTo>
                <a:lnTo>
                  <a:pt x="3" y="45"/>
                </a:lnTo>
                <a:lnTo>
                  <a:pt x="0" y="52"/>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180" name="Freeform 183"/>
          <p:cNvSpPr>
            <a:spLocks/>
          </p:cNvSpPr>
          <p:nvPr/>
        </p:nvSpPr>
        <p:spPr bwMode="auto">
          <a:xfrm flipH="1">
            <a:off x="1025525" y="3971876"/>
            <a:ext cx="42863" cy="7937"/>
          </a:xfrm>
          <a:custGeom>
            <a:avLst/>
            <a:gdLst>
              <a:gd name="T0" fmla="*/ 51 w 188"/>
              <a:gd name="T1" fmla="*/ 0 h 36"/>
              <a:gd name="T2" fmla="*/ 29 w 188"/>
              <a:gd name="T3" fmla="*/ 1 h 36"/>
              <a:gd name="T4" fmla="*/ 0 w 188"/>
              <a:gd name="T5" fmla="*/ 11 h 36"/>
              <a:gd name="T6" fmla="*/ 19 w 188"/>
              <a:gd name="T7" fmla="*/ 9 h 36"/>
              <a:gd name="T8" fmla="*/ 48 w 188"/>
              <a:gd name="T9" fmla="*/ 4 h 36"/>
              <a:gd name="T10" fmla="*/ 109 w 188"/>
              <a:gd name="T11" fmla="*/ 20 h 36"/>
              <a:gd name="T12" fmla="*/ 143 w 188"/>
              <a:gd name="T13" fmla="*/ 30 h 36"/>
              <a:gd name="T14" fmla="*/ 181 w 188"/>
              <a:gd name="T15" fmla="*/ 36 h 36"/>
              <a:gd name="T16" fmla="*/ 188 w 188"/>
              <a:gd name="T17" fmla="*/ 30 h 36"/>
              <a:gd name="T18" fmla="*/ 146 w 188"/>
              <a:gd name="T19" fmla="*/ 22 h 36"/>
              <a:gd name="T20" fmla="*/ 97 w 188"/>
              <a:gd name="T21" fmla="*/ 11 h 36"/>
              <a:gd name="T22" fmla="*/ 51 w 188"/>
              <a:gd name="T23"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8" h="36">
                <a:moveTo>
                  <a:pt x="51" y="0"/>
                </a:moveTo>
                <a:lnTo>
                  <a:pt x="29" y="1"/>
                </a:lnTo>
                <a:lnTo>
                  <a:pt x="0" y="11"/>
                </a:lnTo>
                <a:lnTo>
                  <a:pt x="19" y="9"/>
                </a:lnTo>
                <a:lnTo>
                  <a:pt x="48" y="4"/>
                </a:lnTo>
                <a:lnTo>
                  <a:pt x="109" y="20"/>
                </a:lnTo>
                <a:lnTo>
                  <a:pt x="143" y="30"/>
                </a:lnTo>
                <a:lnTo>
                  <a:pt x="181" y="36"/>
                </a:lnTo>
                <a:lnTo>
                  <a:pt x="188" y="30"/>
                </a:lnTo>
                <a:lnTo>
                  <a:pt x="146" y="22"/>
                </a:lnTo>
                <a:lnTo>
                  <a:pt x="97" y="11"/>
                </a:lnTo>
                <a:lnTo>
                  <a:pt x="51" y="0"/>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181" name="Freeform 184"/>
          <p:cNvSpPr>
            <a:spLocks/>
          </p:cNvSpPr>
          <p:nvPr/>
        </p:nvSpPr>
        <p:spPr bwMode="auto">
          <a:xfrm flipH="1">
            <a:off x="1044575" y="4006801"/>
            <a:ext cx="17463" cy="4762"/>
          </a:xfrm>
          <a:custGeom>
            <a:avLst/>
            <a:gdLst>
              <a:gd name="T0" fmla="*/ 0 w 76"/>
              <a:gd name="T1" fmla="*/ 8 h 17"/>
              <a:gd name="T2" fmla="*/ 8 w 76"/>
              <a:gd name="T3" fmla="*/ 17 h 17"/>
              <a:gd name="T4" fmla="*/ 36 w 76"/>
              <a:gd name="T5" fmla="*/ 12 h 17"/>
              <a:gd name="T6" fmla="*/ 67 w 76"/>
              <a:gd name="T7" fmla="*/ 12 h 17"/>
              <a:gd name="T8" fmla="*/ 76 w 76"/>
              <a:gd name="T9" fmla="*/ 0 h 17"/>
              <a:gd name="T10" fmla="*/ 55 w 76"/>
              <a:gd name="T11" fmla="*/ 4 h 17"/>
              <a:gd name="T12" fmla="*/ 0 w 76"/>
              <a:gd name="T13" fmla="*/ 8 h 17"/>
            </a:gdLst>
            <a:ahLst/>
            <a:cxnLst>
              <a:cxn ang="0">
                <a:pos x="T0" y="T1"/>
              </a:cxn>
              <a:cxn ang="0">
                <a:pos x="T2" y="T3"/>
              </a:cxn>
              <a:cxn ang="0">
                <a:pos x="T4" y="T5"/>
              </a:cxn>
              <a:cxn ang="0">
                <a:pos x="T6" y="T7"/>
              </a:cxn>
              <a:cxn ang="0">
                <a:pos x="T8" y="T9"/>
              </a:cxn>
              <a:cxn ang="0">
                <a:pos x="T10" y="T11"/>
              </a:cxn>
              <a:cxn ang="0">
                <a:pos x="T12" y="T13"/>
              </a:cxn>
            </a:cxnLst>
            <a:rect l="0" t="0" r="r" b="b"/>
            <a:pathLst>
              <a:path w="76" h="17">
                <a:moveTo>
                  <a:pt x="0" y="8"/>
                </a:moveTo>
                <a:lnTo>
                  <a:pt x="8" y="17"/>
                </a:lnTo>
                <a:lnTo>
                  <a:pt x="36" y="12"/>
                </a:lnTo>
                <a:lnTo>
                  <a:pt x="67" y="12"/>
                </a:lnTo>
                <a:lnTo>
                  <a:pt x="76" y="0"/>
                </a:lnTo>
                <a:lnTo>
                  <a:pt x="55" y="4"/>
                </a:lnTo>
                <a:lnTo>
                  <a:pt x="0" y="8"/>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182" name="Freeform 185"/>
          <p:cNvSpPr>
            <a:spLocks/>
          </p:cNvSpPr>
          <p:nvPr/>
        </p:nvSpPr>
        <p:spPr bwMode="auto">
          <a:xfrm flipH="1">
            <a:off x="1095375" y="4002038"/>
            <a:ext cx="4763" cy="9525"/>
          </a:xfrm>
          <a:custGeom>
            <a:avLst/>
            <a:gdLst>
              <a:gd name="T0" fmla="*/ 19 w 19"/>
              <a:gd name="T1" fmla="*/ 0 h 32"/>
              <a:gd name="T2" fmla="*/ 19 w 19"/>
              <a:gd name="T3" fmla="*/ 9 h 32"/>
              <a:gd name="T4" fmla="*/ 14 w 19"/>
              <a:gd name="T5" fmla="*/ 24 h 32"/>
              <a:gd name="T6" fmla="*/ 0 w 19"/>
              <a:gd name="T7" fmla="*/ 32 h 32"/>
              <a:gd name="T8" fmla="*/ 19 w 19"/>
              <a:gd name="T9" fmla="*/ 0 h 32"/>
            </a:gdLst>
            <a:ahLst/>
            <a:cxnLst>
              <a:cxn ang="0">
                <a:pos x="T0" y="T1"/>
              </a:cxn>
              <a:cxn ang="0">
                <a:pos x="T2" y="T3"/>
              </a:cxn>
              <a:cxn ang="0">
                <a:pos x="T4" y="T5"/>
              </a:cxn>
              <a:cxn ang="0">
                <a:pos x="T6" y="T7"/>
              </a:cxn>
              <a:cxn ang="0">
                <a:pos x="T8" y="T9"/>
              </a:cxn>
            </a:cxnLst>
            <a:rect l="0" t="0" r="r" b="b"/>
            <a:pathLst>
              <a:path w="19" h="32">
                <a:moveTo>
                  <a:pt x="19" y="0"/>
                </a:moveTo>
                <a:lnTo>
                  <a:pt x="19" y="9"/>
                </a:lnTo>
                <a:lnTo>
                  <a:pt x="14" y="24"/>
                </a:lnTo>
                <a:lnTo>
                  <a:pt x="0" y="32"/>
                </a:lnTo>
                <a:lnTo>
                  <a:pt x="19" y="0"/>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183" name="Freeform 186"/>
          <p:cNvSpPr>
            <a:spLocks/>
          </p:cNvSpPr>
          <p:nvPr/>
        </p:nvSpPr>
        <p:spPr bwMode="auto">
          <a:xfrm flipH="1">
            <a:off x="1019175" y="3992513"/>
            <a:ext cx="9525" cy="11113"/>
          </a:xfrm>
          <a:custGeom>
            <a:avLst/>
            <a:gdLst>
              <a:gd name="T0" fmla="*/ 0 w 35"/>
              <a:gd name="T1" fmla="*/ 0 h 43"/>
              <a:gd name="T2" fmla="*/ 7 w 35"/>
              <a:gd name="T3" fmla="*/ 14 h 43"/>
              <a:gd name="T4" fmla="*/ 7 w 35"/>
              <a:gd name="T5" fmla="*/ 24 h 43"/>
              <a:gd name="T6" fmla="*/ 35 w 35"/>
              <a:gd name="T7" fmla="*/ 43 h 43"/>
              <a:gd name="T8" fmla="*/ 0 w 35"/>
              <a:gd name="T9" fmla="*/ 0 h 43"/>
            </a:gdLst>
            <a:ahLst/>
            <a:cxnLst>
              <a:cxn ang="0">
                <a:pos x="T0" y="T1"/>
              </a:cxn>
              <a:cxn ang="0">
                <a:pos x="T2" y="T3"/>
              </a:cxn>
              <a:cxn ang="0">
                <a:pos x="T4" y="T5"/>
              </a:cxn>
              <a:cxn ang="0">
                <a:pos x="T6" y="T7"/>
              </a:cxn>
              <a:cxn ang="0">
                <a:pos x="T8" y="T9"/>
              </a:cxn>
            </a:cxnLst>
            <a:rect l="0" t="0" r="r" b="b"/>
            <a:pathLst>
              <a:path w="35" h="43">
                <a:moveTo>
                  <a:pt x="0" y="0"/>
                </a:moveTo>
                <a:lnTo>
                  <a:pt x="7" y="14"/>
                </a:lnTo>
                <a:lnTo>
                  <a:pt x="7" y="24"/>
                </a:lnTo>
                <a:lnTo>
                  <a:pt x="35" y="43"/>
                </a:lnTo>
                <a:lnTo>
                  <a:pt x="0" y="0"/>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184" name="Freeform 187"/>
          <p:cNvSpPr>
            <a:spLocks/>
          </p:cNvSpPr>
          <p:nvPr/>
        </p:nvSpPr>
        <p:spPr bwMode="auto">
          <a:xfrm flipH="1">
            <a:off x="987425" y="3992513"/>
            <a:ext cx="25400" cy="33338"/>
          </a:xfrm>
          <a:custGeom>
            <a:avLst/>
            <a:gdLst>
              <a:gd name="T0" fmla="*/ 0 w 114"/>
              <a:gd name="T1" fmla="*/ 0 h 114"/>
              <a:gd name="T2" fmla="*/ 21 w 114"/>
              <a:gd name="T3" fmla="*/ 35 h 114"/>
              <a:gd name="T4" fmla="*/ 43 w 114"/>
              <a:gd name="T5" fmla="*/ 63 h 114"/>
              <a:gd name="T6" fmla="*/ 114 w 114"/>
              <a:gd name="T7" fmla="*/ 114 h 114"/>
              <a:gd name="T8" fmla="*/ 47 w 114"/>
              <a:gd name="T9" fmla="*/ 53 h 114"/>
              <a:gd name="T10" fmla="*/ 0 w 114"/>
              <a:gd name="T11" fmla="*/ 0 h 114"/>
            </a:gdLst>
            <a:ahLst/>
            <a:cxnLst>
              <a:cxn ang="0">
                <a:pos x="T0" y="T1"/>
              </a:cxn>
              <a:cxn ang="0">
                <a:pos x="T2" y="T3"/>
              </a:cxn>
              <a:cxn ang="0">
                <a:pos x="T4" y="T5"/>
              </a:cxn>
              <a:cxn ang="0">
                <a:pos x="T6" y="T7"/>
              </a:cxn>
              <a:cxn ang="0">
                <a:pos x="T8" y="T9"/>
              </a:cxn>
              <a:cxn ang="0">
                <a:pos x="T10" y="T11"/>
              </a:cxn>
            </a:cxnLst>
            <a:rect l="0" t="0" r="r" b="b"/>
            <a:pathLst>
              <a:path w="114" h="114">
                <a:moveTo>
                  <a:pt x="0" y="0"/>
                </a:moveTo>
                <a:lnTo>
                  <a:pt x="21" y="35"/>
                </a:lnTo>
                <a:lnTo>
                  <a:pt x="43" y="63"/>
                </a:lnTo>
                <a:lnTo>
                  <a:pt x="114" y="114"/>
                </a:lnTo>
                <a:lnTo>
                  <a:pt x="47" y="53"/>
                </a:lnTo>
                <a:lnTo>
                  <a:pt x="0" y="0"/>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185" name="Freeform 188"/>
          <p:cNvSpPr>
            <a:spLocks/>
          </p:cNvSpPr>
          <p:nvPr/>
        </p:nvSpPr>
        <p:spPr bwMode="auto">
          <a:xfrm flipH="1">
            <a:off x="973138" y="4038551"/>
            <a:ext cx="6350" cy="20637"/>
          </a:xfrm>
          <a:custGeom>
            <a:avLst/>
            <a:gdLst>
              <a:gd name="T0" fmla="*/ 27 w 27"/>
              <a:gd name="T1" fmla="*/ 0 h 82"/>
              <a:gd name="T2" fmla="*/ 9 w 27"/>
              <a:gd name="T3" fmla="*/ 29 h 82"/>
              <a:gd name="T4" fmla="*/ 4 w 27"/>
              <a:gd name="T5" fmla="*/ 57 h 82"/>
              <a:gd name="T6" fmla="*/ 3 w 27"/>
              <a:gd name="T7" fmla="*/ 82 h 82"/>
              <a:gd name="T8" fmla="*/ 0 w 27"/>
              <a:gd name="T9" fmla="*/ 47 h 82"/>
              <a:gd name="T10" fmla="*/ 3 w 27"/>
              <a:gd name="T11" fmla="*/ 21 h 82"/>
              <a:gd name="T12" fmla="*/ 27 w 27"/>
              <a:gd name="T13" fmla="*/ 0 h 82"/>
            </a:gdLst>
            <a:ahLst/>
            <a:cxnLst>
              <a:cxn ang="0">
                <a:pos x="T0" y="T1"/>
              </a:cxn>
              <a:cxn ang="0">
                <a:pos x="T2" y="T3"/>
              </a:cxn>
              <a:cxn ang="0">
                <a:pos x="T4" y="T5"/>
              </a:cxn>
              <a:cxn ang="0">
                <a:pos x="T6" y="T7"/>
              </a:cxn>
              <a:cxn ang="0">
                <a:pos x="T8" y="T9"/>
              </a:cxn>
              <a:cxn ang="0">
                <a:pos x="T10" y="T11"/>
              </a:cxn>
              <a:cxn ang="0">
                <a:pos x="T12" y="T13"/>
              </a:cxn>
            </a:cxnLst>
            <a:rect l="0" t="0" r="r" b="b"/>
            <a:pathLst>
              <a:path w="27" h="82">
                <a:moveTo>
                  <a:pt x="27" y="0"/>
                </a:moveTo>
                <a:lnTo>
                  <a:pt x="9" y="29"/>
                </a:lnTo>
                <a:lnTo>
                  <a:pt x="4" y="57"/>
                </a:lnTo>
                <a:lnTo>
                  <a:pt x="3" y="82"/>
                </a:lnTo>
                <a:lnTo>
                  <a:pt x="0" y="47"/>
                </a:lnTo>
                <a:lnTo>
                  <a:pt x="3" y="21"/>
                </a:lnTo>
                <a:lnTo>
                  <a:pt x="27" y="0"/>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186" name="Freeform 189"/>
          <p:cNvSpPr>
            <a:spLocks/>
          </p:cNvSpPr>
          <p:nvPr/>
        </p:nvSpPr>
        <p:spPr bwMode="auto">
          <a:xfrm flipH="1">
            <a:off x="1035050" y="4014738"/>
            <a:ext cx="1588" cy="9525"/>
          </a:xfrm>
          <a:custGeom>
            <a:avLst/>
            <a:gdLst>
              <a:gd name="T0" fmla="*/ 11 w 15"/>
              <a:gd name="T1" fmla="*/ 0 h 30"/>
              <a:gd name="T2" fmla="*/ 15 w 15"/>
              <a:gd name="T3" fmla="*/ 12 h 30"/>
              <a:gd name="T4" fmla="*/ 0 w 15"/>
              <a:gd name="T5" fmla="*/ 30 h 30"/>
              <a:gd name="T6" fmla="*/ 11 w 15"/>
              <a:gd name="T7" fmla="*/ 0 h 30"/>
            </a:gdLst>
            <a:ahLst/>
            <a:cxnLst>
              <a:cxn ang="0">
                <a:pos x="T0" y="T1"/>
              </a:cxn>
              <a:cxn ang="0">
                <a:pos x="T2" y="T3"/>
              </a:cxn>
              <a:cxn ang="0">
                <a:pos x="T4" y="T5"/>
              </a:cxn>
              <a:cxn ang="0">
                <a:pos x="T6" y="T7"/>
              </a:cxn>
            </a:cxnLst>
            <a:rect l="0" t="0" r="r" b="b"/>
            <a:pathLst>
              <a:path w="15" h="30">
                <a:moveTo>
                  <a:pt x="11" y="0"/>
                </a:moveTo>
                <a:lnTo>
                  <a:pt x="15" y="12"/>
                </a:lnTo>
                <a:lnTo>
                  <a:pt x="0" y="30"/>
                </a:lnTo>
                <a:lnTo>
                  <a:pt x="11" y="0"/>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187" name="Freeform 190"/>
          <p:cNvSpPr>
            <a:spLocks/>
          </p:cNvSpPr>
          <p:nvPr/>
        </p:nvSpPr>
        <p:spPr bwMode="auto">
          <a:xfrm flipH="1">
            <a:off x="795338" y="3706763"/>
            <a:ext cx="12700" cy="9525"/>
          </a:xfrm>
          <a:custGeom>
            <a:avLst/>
            <a:gdLst>
              <a:gd name="T0" fmla="*/ 0 w 51"/>
              <a:gd name="T1" fmla="*/ 0 h 36"/>
              <a:gd name="T2" fmla="*/ 14 w 51"/>
              <a:gd name="T3" fmla="*/ 10 h 36"/>
              <a:gd name="T4" fmla="*/ 29 w 51"/>
              <a:gd name="T5" fmla="*/ 15 h 36"/>
              <a:gd name="T6" fmla="*/ 43 w 51"/>
              <a:gd name="T7" fmla="*/ 23 h 36"/>
              <a:gd name="T8" fmla="*/ 51 w 51"/>
              <a:gd name="T9" fmla="*/ 36 h 36"/>
              <a:gd name="T10" fmla="*/ 39 w 51"/>
              <a:gd name="T11" fmla="*/ 32 h 36"/>
              <a:gd name="T12" fmla="*/ 14 w 51"/>
              <a:gd name="T13" fmla="*/ 24 h 36"/>
              <a:gd name="T14" fmla="*/ 0 w 51"/>
              <a:gd name="T15" fmla="*/ 0 h 3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 h="36">
                <a:moveTo>
                  <a:pt x="0" y="0"/>
                </a:moveTo>
                <a:lnTo>
                  <a:pt x="14" y="10"/>
                </a:lnTo>
                <a:lnTo>
                  <a:pt x="29" y="15"/>
                </a:lnTo>
                <a:lnTo>
                  <a:pt x="43" y="23"/>
                </a:lnTo>
                <a:lnTo>
                  <a:pt x="51" y="36"/>
                </a:lnTo>
                <a:lnTo>
                  <a:pt x="39" y="32"/>
                </a:lnTo>
                <a:lnTo>
                  <a:pt x="14" y="24"/>
                </a:lnTo>
                <a:lnTo>
                  <a:pt x="0" y="0"/>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188" name="Freeform 191"/>
          <p:cNvSpPr>
            <a:spLocks/>
          </p:cNvSpPr>
          <p:nvPr/>
        </p:nvSpPr>
        <p:spPr bwMode="auto">
          <a:xfrm flipH="1">
            <a:off x="801688" y="3721051"/>
            <a:ext cx="1587" cy="7937"/>
          </a:xfrm>
          <a:custGeom>
            <a:avLst/>
            <a:gdLst>
              <a:gd name="T0" fmla="*/ 0 w 14"/>
              <a:gd name="T1" fmla="*/ 0 h 24"/>
              <a:gd name="T2" fmla="*/ 14 w 14"/>
              <a:gd name="T3" fmla="*/ 0 h 24"/>
              <a:gd name="T4" fmla="*/ 14 w 14"/>
              <a:gd name="T5" fmla="*/ 24 h 24"/>
              <a:gd name="T6" fmla="*/ 0 w 14"/>
              <a:gd name="T7" fmla="*/ 0 h 24"/>
            </a:gdLst>
            <a:ahLst/>
            <a:cxnLst>
              <a:cxn ang="0">
                <a:pos x="T0" y="T1"/>
              </a:cxn>
              <a:cxn ang="0">
                <a:pos x="T2" y="T3"/>
              </a:cxn>
              <a:cxn ang="0">
                <a:pos x="T4" y="T5"/>
              </a:cxn>
              <a:cxn ang="0">
                <a:pos x="T6" y="T7"/>
              </a:cxn>
            </a:cxnLst>
            <a:rect l="0" t="0" r="r" b="b"/>
            <a:pathLst>
              <a:path w="14" h="24">
                <a:moveTo>
                  <a:pt x="0" y="0"/>
                </a:moveTo>
                <a:lnTo>
                  <a:pt x="14" y="0"/>
                </a:lnTo>
                <a:lnTo>
                  <a:pt x="14" y="24"/>
                </a:lnTo>
                <a:lnTo>
                  <a:pt x="0" y="0"/>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189" name="Freeform 192"/>
          <p:cNvSpPr>
            <a:spLocks/>
          </p:cNvSpPr>
          <p:nvPr/>
        </p:nvSpPr>
        <p:spPr bwMode="auto">
          <a:xfrm flipH="1">
            <a:off x="754063" y="3773438"/>
            <a:ext cx="96837" cy="298450"/>
          </a:xfrm>
          <a:custGeom>
            <a:avLst/>
            <a:gdLst>
              <a:gd name="T0" fmla="*/ 369 w 431"/>
              <a:gd name="T1" fmla="*/ 0 h 1076"/>
              <a:gd name="T2" fmla="*/ 328 w 431"/>
              <a:gd name="T3" fmla="*/ 44 h 1076"/>
              <a:gd name="T4" fmla="*/ 317 w 431"/>
              <a:gd name="T5" fmla="*/ 108 h 1076"/>
              <a:gd name="T6" fmla="*/ 254 w 431"/>
              <a:gd name="T7" fmla="*/ 170 h 1076"/>
              <a:gd name="T8" fmla="*/ 126 w 431"/>
              <a:gd name="T9" fmla="*/ 461 h 1076"/>
              <a:gd name="T10" fmla="*/ 57 w 431"/>
              <a:gd name="T11" fmla="*/ 724 h 1076"/>
              <a:gd name="T12" fmla="*/ 0 w 431"/>
              <a:gd name="T13" fmla="*/ 1076 h 1076"/>
              <a:gd name="T14" fmla="*/ 178 w 431"/>
              <a:gd name="T15" fmla="*/ 919 h 1076"/>
              <a:gd name="T16" fmla="*/ 431 w 431"/>
              <a:gd name="T17" fmla="*/ 140 h 1076"/>
              <a:gd name="T18" fmla="*/ 369 w 431"/>
              <a:gd name="T19" fmla="*/ 0 h 10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1" h="1076">
                <a:moveTo>
                  <a:pt x="369" y="0"/>
                </a:moveTo>
                <a:lnTo>
                  <a:pt x="328" y="44"/>
                </a:lnTo>
                <a:lnTo>
                  <a:pt x="317" y="108"/>
                </a:lnTo>
                <a:lnTo>
                  <a:pt x="254" y="170"/>
                </a:lnTo>
                <a:lnTo>
                  <a:pt x="126" y="461"/>
                </a:lnTo>
                <a:lnTo>
                  <a:pt x="57" y="724"/>
                </a:lnTo>
                <a:lnTo>
                  <a:pt x="0" y="1076"/>
                </a:lnTo>
                <a:lnTo>
                  <a:pt x="178" y="919"/>
                </a:lnTo>
                <a:lnTo>
                  <a:pt x="431" y="140"/>
                </a:lnTo>
                <a:lnTo>
                  <a:pt x="369" y="0"/>
                </a:lnTo>
                <a:close/>
              </a:path>
            </a:pathLst>
          </a:custGeom>
          <a:solidFill>
            <a:srgbClr val="400000"/>
          </a:solidFill>
          <a:ln w="1588">
            <a:solidFill>
              <a:srgbClr val="000000"/>
            </a:solidFill>
            <a:prstDash val="solid"/>
            <a:round/>
            <a:headEnd/>
            <a:tailEnd/>
          </a:ln>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190" name="Freeform 193"/>
          <p:cNvSpPr>
            <a:spLocks/>
          </p:cNvSpPr>
          <p:nvPr/>
        </p:nvSpPr>
        <p:spPr bwMode="auto">
          <a:xfrm flipH="1">
            <a:off x="592138" y="3716288"/>
            <a:ext cx="376237" cy="498475"/>
          </a:xfrm>
          <a:custGeom>
            <a:avLst/>
            <a:gdLst>
              <a:gd name="T0" fmla="*/ 1309 w 1606"/>
              <a:gd name="T1" fmla="*/ 94 h 1792"/>
              <a:gd name="T2" fmla="*/ 1258 w 1606"/>
              <a:gd name="T3" fmla="*/ 0 h 1792"/>
              <a:gd name="T4" fmla="*/ 867 w 1606"/>
              <a:gd name="T5" fmla="*/ 163 h 1792"/>
              <a:gd name="T6" fmla="*/ 850 w 1606"/>
              <a:gd name="T7" fmla="*/ 288 h 1792"/>
              <a:gd name="T8" fmla="*/ 818 w 1606"/>
              <a:gd name="T9" fmla="*/ 332 h 1792"/>
              <a:gd name="T10" fmla="*/ 773 w 1606"/>
              <a:gd name="T11" fmla="*/ 382 h 1792"/>
              <a:gd name="T12" fmla="*/ 747 w 1606"/>
              <a:gd name="T13" fmla="*/ 472 h 1792"/>
              <a:gd name="T14" fmla="*/ 660 w 1606"/>
              <a:gd name="T15" fmla="*/ 678 h 1792"/>
              <a:gd name="T16" fmla="*/ 590 w 1606"/>
              <a:gd name="T17" fmla="*/ 924 h 1792"/>
              <a:gd name="T18" fmla="*/ 558 w 1606"/>
              <a:gd name="T19" fmla="*/ 1088 h 1792"/>
              <a:gd name="T20" fmla="*/ 243 w 1606"/>
              <a:gd name="T21" fmla="*/ 1094 h 1792"/>
              <a:gd name="T22" fmla="*/ 192 w 1606"/>
              <a:gd name="T23" fmla="*/ 1125 h 1792"/>
              <a:gd name="T24" fmla="*/ 47 w 1606"/>
              <a:gd name="T25" fmla="*/ 1125 h 1792"/>
              <a:gd name="T26" fmla="*/ 7 w 1606"/>
              <a:gd name="T27" fmla="*/ 1189 h 1792"/>
              <a:gd name="T28" fmla="*/ 0 w 1606"/>
              <a:gd name="T29" fmla="*/ 1264 h 1792"/>
              <a:gd name="T30" fmla="*/ 15 w 1606"/>
              <a:gd name="T31" fmla="*/ 1332 h 1792"/>
              <a:gd name="T32" fmla="*/ 148 w 1606"/>
              <a:gd name="T33" fmla="*/ 1358 h 1792"/>
              <a:gd name="T34" fmla="*/ 211 w 1606"/>
              <a:gd name="T35" fmla="*/ 1452 h 1792"/>
              <a:gd name="T36" fmla="*/ 337 w 1606"/>
              <a:gd name="T37" fmla="*/ 1484 h 1792"/>
              <a:gd name="T38" fmla="*/ 430 w 1606"/>
              <a:gd name="T39" fmla="*/ 1484 h 1792"/>
              <a:gd name="T40" fmla="*/ 538 w 1606"/>
              <a:gd name="T41" fmla="*/ 1503 h 1792"/>
              <a:gd name="T42" fmla="*/ 544 w 1606"/>
              <a:gd name="T43" fmla="*/ 1548 h 1792"/>
              <a:gd name="T44" fmla="*/ 538 w 1606"/>
              <a:gd name="T45" fmla="*/ 1642 h 1792"/>
              <a:gd name="T46" fmla="*/ 550 w 1606"/>
              <a:gd name="T47" fmla="*/ 1705 h 1792"/>
              <a:gd name="T48" fmla="*/ 608 w 1606"/>
              <a:gd name="T49" fmla="*/ 1712 h 1792"/>
              <a:gd name="T50" fmla="*/ 677 w 1606"/>
              <a:gd name="T51" fmla="*/ 1724 h 1792"/>
              <a:gd name="T52" fmla="*/ 747 w 1606"/>
              <a:gd name="T53" fmla="*/ 1786 h 1792"/>
              <a:gd name="T54" fmla="*/ 830 w 1606"/>
              <a:gd name="T55" fmla="*/ 1786 h 1792"/>
              <a:gd name="T56" fmla="*/ 905 w 1606"/>
              <a:gd name="T57" fmla="*/ 1779 h 1792"/>
              <a:gd name="T58" fmla="*/ 1019 w 1606"/>
              <a:gd name="T59" fmla="*/ 1744 h 1792"/>
              <a:gd name="T60" fmla="*/ 1145 w 1606"/>
              <a:gd name="T61" fmla="*/ 1756 h 1792"/>
              <a:gd name="T62" fmla="*/ 1273 w 1606"/>
              <a:gd name="T63" fmla="*/ 1792 h 1792"/>
              <a:gd name="T64" fmla="*/ 1392 w 1606"/>
              <a:gd name="T65" fmla="*/ 1766 h 1792"/>
              <a:gd name="T66" fmla="*/ 1473 w 1606"/>
              <a:gd name="T67" fmla="*/ 1674 h 1792"/>
              <a:gd name="T68" fmla="*/ 1467 w 1606"/>
              <a:gd name="T69" fmla="*/ 1571 h 1792"/>
              <a:gd name="T70" fmla="*/ 1497 w 1606"/>
              <a:gd name="T71" fmla="*/ 1446 h 1792"/>
              <a:gd name="T72" fmla="*/ 1516 w 1606"/>
              <a:gd name="T73" fmla="*/ 1282 h 1792"/>
              <a:gd name="T74" fmla="*/ 1554 w 1606"/>
              <a:gd name="T75" fmla="*/ 1131 h 1792"/>
              <a:gd name="T76" fmla="*/ 1606 w 1606"/>
              <a:gd name="T77" fmla="*/ 906 h 1792"/>
              <a:gd name="T78" fmla="*/ 1598 w 1606"/>
              <a:gd name="T79" fmla="*/ 678 h 1792"/>
              <a:gd name="T80" fmla="*/ 1598 w 1606"/>
              <a:gd name="T81" fmla="*/ 478 h 1792"/>
              <a:gd name="T82" fmla="*/ 1586 w 1606"/>
              <a:gd name="T83" fmla="*/ 338 h 1792"/>
              <a:gd name="T84" fmla="*/ 1554 w 1606"/>
              <a:gd name="T85" fmla="*/ 276 h 1792"/>
              <a:gd name="T86" fmla="*/ 1484 w 1606"/>
              <a:gd name="T87" fmla="*/ 225 h 1792"/>
              <a:gd name="T88" fmla="*/ 1403 w 1606"/>
              <a:gd name="T89" fmla="*/ 142 h 1792"/>
              <a:gd name="T90" fmla="*/ 1309 w 1606"/>
              <a:gd name="T91" fmla="*/ 94 h 17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606" h="1792">
                <a:moveTo>
                  <a:pt x="1309" y="94"/>
                </a:moveTo>
                <a:lnTo>
                  <a:pt x="1258" y="0"/>
                </a:lnTo>
                <a:lnTo>
                  <a:pt x="867" y="163"/>
                </a:lnTo>
                <a:lnTo>
                  <a:pt x="850" y="288"/>
                </a:lnTo>
                <a:lnTo>
                  <a:pt x="818" y="332"/>
                </a:lnTo>
                <a:lnTo>
                  <a:pt x="773" y="382"/>
                </a:lnTo>
                <a:lnTo>
                  <a:pt x="747" y="472"/>
                </a:lnTo>
                <a:lnTo>
                  <a:pt x="660" y="678"/>
                </a:lnTo>
                <a:lnTo>
                  <a:pt x="590" y="924"/>
                </a:lnTo>
                <a:lnTo>
                  <a:pt x="558" y="1088"/>
                </a:lnTo>
                <a:lnTo>
                  <a:pt x="243" y="1094"/>
                </a:lnTo>
                <a:lnTo>
                  <a:pt x="192" y="1125"/>
                </a:lnTo>
                <a:lnTo>
                  <a:pt x="47" y="1125"/>
                </a:lnTo>
                <a:lnTo>
                  <a:pt x="7" y="1189"/>
                </a:lnTo>
                <a:lnTo>
                  <a:pt x="0" y="1264"/>
                </a:lnTo>
                <a:lnTo>
                  <a:pt x="15" y="1332"/>
                </a:lnTo>
                <a:lnTo>
                  <a:pt x="148" y="1358"/>
                </a:lnTo>
                <a:lnTo>
                  <a:pt x="211" y="1452"/>
                </a:lnTo>
                <a:lnTo>
                  <a:pt x="337" y="1484"/>
                </a:lnTo>
                <a:lnTo>
                  <a:pt x="430" y="1484"/>
                </a:lnTo>
                <a:lnTo>
                  <a:pt x="538" y="1503"/>
                </a:lnTo>
                <a:lnTo>
                  <a:pt x="544" y="1548"/>
                </a:lnTo>
                <a:lnTo>
                  <a:pt x="538" y="1642"/>
                </a:lnTo>
                <a:lnTo>
                  <a:pt x="550" y="1705"/>
                </a:lnTo>
                <a:lnTo>
                  <a:pt x="608" y="1712"/>
                </a:lnTo>
                <a:lnTo>
                  <a:pt x="677" y="1724"/>
                </a:lnTo>
                <a:lnTo>
                  <a:pt x="747" y="1786"/>
                </a:lnTo>
                <a:lnTo>
                  <a:pt x="830" y="1786"/>
                </a:lnTo>
                <a:lnTo>
                  <a:pt x="905" y="1779"/>
                </a:lnTo>
                <a:lnTo>
                  <a:pt x="1019" y="1744"/>
                </a:lnTo>
                <a:lnTo>
                  <a:pt x="1145" y="1756"/>
                </a:lnTo>
                <a:lnTo>
                  <a:pt x="1273" y="1792"/>
                </a:lnTo>
                <a:lnTo>
                  <a:pt x="1392" y="1766"/>
                </a:lnTo>
                <a:lnTo>
                  <a:pt x="1473" y="1674"/>
                </a:lnTo>
                <a:lnTo>
                  <a:pt x="1467" y="1571"/>
                </a:lnTo>
                <a:lnTo>
                  <a:pt x="1497" y="1446"/>
                </a:lnTo>
                <a:lnTo>
                  <a:pt x="1516" y="1282"/>
                </a:lnTo>
                <a:lnTo>
                  <a:pt x="1554" y="1131"/>
                </a:lnTo>
                <a:lnTo>
                  <a:pt x="1606" y="906"/>
                </a:lnTo>
                <a:lnTo>
                  <a:pt x="1598" y="678"/>
                </a:lnTo>
                <a:lnTo>
                  <a:pt x="1598" y="478"/>
                </a:lnTo>
                <a:lnTo>
                  <a:pt x="1586" y="338"/>
                </a:lnTo>
                <a:lnTo>
                  <a:pt x="1554" y="276"/>
                </a:lnTo>
                <a:lnTo>
                  <a:pt x="1484" y="225"/>
                </a:lnTo>
                <a:lnTo>
                  <a:pt x="1403" y="142"/>
                </a:lnTo>
                <a:lnTo>
                  <a:pt x="1309" y="94"/>
                </a:lnTo>
                <a:close/>
              </a:path>
            </a:pathLst>
          </a:custGeom>
          <a:solidFill>
            <a:srgbClr val="C0C0C0"/>
          </a:solidFill>
          <a:ln w="1588">
            <a:solidFill>
              <a:srgbClr val="000000"/>
            </a:solidFill>
            <a:prstDash val="solid"/>
            <a:round/>
            <a:headEnd/>
            <a:tailEnd/>
          </a:ln>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191" name="Freeform 194"/>
          <p:cNvSpPr>
            <a:spLocks/>
          </p:cNvSpPr>
          <p:nvPr/>
        </p:nvSpPr>
        <p:spPr bwMode="auto">
          <a:xfrm flipH="1">
            <a:off x="598488" y="3746451"/>
            <a:ext cx="236537" cy="461962"/>
          </a:xfrm>
          <a:custGeom>
            <a:avLst/>
            <a:gdLst>
              <a:gd name="T0" fmla="*/ 132 w 1014"/>
              <a:gd name="T1" fmla="*/ 1382 h 1671"/>
              <a:gd name="T2" fmla="*/ 370 w 1014"/>
              <a:gd name="T3" fmla="*/ 1363 h 1671"/>
              <a:gd name="T4" fmla="*/ 573 w 1014"/>
              <a:gd name="T5" fmla="*/ 1301 h 1671"/>
              <a:gd name="T6" fmla="*/ 656 w 1014"/>
              <a:gd name="T7" fmla="*/ 1149 h 1671"/>
              <a:gd name="T8" fmla="*/ 630 w 1014"/>
              <a:gd name="T9" fmla="*/ 1050 h 1671"/>
              <a:gd name="T10" fmla="*/ 787 w 1014"/>
              <a:gd name="T11" fmla="*/ 837 h 1671"/>
              <a:gd name="T12" fmla="*/ 642 w 1014"/>
              <a:gd name="T13" fmla="*/ 931 h 1671"/>
              <a:gd name="T14" fmla="*/ 718 w 1014"/>
              <a:gd name="T15" fmla="*/ 741 h 1671"/>
              <a:gd name="T16" fmla="*/ 845 w 1014"/>
              <a:gd name="T17" fmla="*/ 497 h 1671"/>
              <a:gd name="T18" fmla="*/ 656 w 1014"/>
              <a:gd name="T19" fmla="*/ 703 h 1671"/>
              <a:gd name="T20" fmla="*/ 630 w 1014"/>
              <a:gd name="T21" fmla="*/ 378 h 1671"/>
              <a:gd name="T22" fmla="*/ 535 w 1014"/>
              <a:gd name="T23" fmla="*/ 264 h 1671"/>
              <a:gd name="T24" fmla="*/ 402 w 1014"/>
              <a:gd name="T25" fmla="*/ 214 h 1671"/>
              <a:gd name="T26" fmla="*/ 661 w 1014"/>
              <a:gd name="T27" fmla="*/ 126 h 1671"/>
              <a:gd name="T28" fmla="*/ 781 w 1014"/>
              <a:gd name="T29" fmla="*/ 226 h 1671"/>
              <a:gd name="T30" fmla="*/ 705 w 1014"/>
              <a:gd name="T31" fmla="*/ 126 h 1671"/>
              <a:gd name="T32" fmla="*/ 560 w 1014"/>
              <a:gd name="T33" fmla="*/ 82 h 1671"/>
              <a:gd name="T34" fmla="*/ 661 w 1014"/>
              <a:gd name="T35" fmla="*/ 44 h 1671"/>
              <a:gd name="T36" fmla="*/ 750 w 1014"/>
              <a:gd name="T37" fmla="*/ 0 h 1671"/>
              <a:gd name="T38" fmla="*/ 868 w 1014"/>
              <a:gd name="T39" fmla="*/ 94 h 1671"/>
              <a:gd name="T40" fmla="*/ 976 w 1014"/>
              <a:gd name="T41" fmla="*/ 182 h 1671"/>
              <a:gd name="T42" fmla="*/ 1014 w 1014"/>
              <a:gd name="T43" fmla="*/ 334 h 1671"/>
              <a:gd name="T44" fmla="*/ 1008 w 1014"/>
              <a:gd name="T45" fmla="*/ 628 h 1671"/>
              <a:gd name="T46" fmla="*/ 970 w 1014"/>
              <a:gd name="T47" fmla="*/ 975 h 1671"/>
              <a:gd name="T48" fmla="*/ 913 w 1014"/>
              <a:gd name="T49" fmla="*/ 1314 h 1671"/>
              <a:gd name="T50" fmla="*/ 888 w 1014"/>
              <a:gd name="T51" fmla="*/ 1527 h 1671"/>
              <a:gd name="T52" fmla="*/ 830 w 1014"/>
              <a:gd name="T53" fmla="*/ 1627 h 1671"/>
              <a:gd name="T54" fmla="*/ 699 w 1014"/>
              <a:gd name="T55" fmla="*/ 1671 h 1671"/>
              <a:gd name="T56" fmla="*/ 612 w 1014"/>
              <a:gd name="T57" fmla="*/ 1648 h 1671"/>
              <a:gd name="T58" fmla="*/ 541 w 1014"/>
              <a:gd name="T59" fmla="*/ 1559 h 1671"/>
              <a:gd name="T60" fmla="*/ 516 w 1014"/>
              <a:gd name="T61" fmla="*/ 1534 h 1671"/>
              <a:gd name="T62" fmla="*/ 407 w 1014"/>
              <a:gd name="T63" fmla="*/ 1622 h 1671"/>
              <a:gd name="T64" fmla="*/ 276 w 1014"/>
              <a:gd name="T65" fmla="*/ 1652 h 1671"/>
              <a:gd name="T66" fmla="*/ 170 w 1014"/>
              <a:gd name="T67" fmla="*/ 1636 h 1671"/>
              <a:gd name="T68" fmla="*/ 240 w 1014"/>
              <a:gd name="T69" fmla="*/ 1565 h 1671"/>
              <a:gd name="T70" fmla="*/ 352 w 1014"/>
              <a:gd name="T71" fmla="*/ 1446 h 1671"/>
              <a:gd name="T72" fmla="*/ 176 w 1014"/>
              <a:gd name="T73" fmla="*/ 1546 h 1671"/>
              <a:gd name="T74" fmla="*/ 32 w 1014"/>
              <a:gd name="T75" fmla="*/ 1590 h 1671"/>
              <a:gd name="T76" fmla="*/ 0 w 1014"/>
              <a:gd name="T77" fmla="*/ 1527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14" h="1671">
                <a:moveTo>
                  <a:pt x="0" y="1402"/>
                </a:moveTo>
                <a:lnTo>
                  <a:pt x="132" y="1382"/>
                </a:lnTo>
                <a:lnTo>
                  <a:pt x="245" y="1376"/>
                </a:lnTo>
                <a:lnTo>
                  <a:pt x="370" y="1363"/>
                </a:lnTo>
                <a:lnTo>
                  <a:pt x="509" y="1344"/>
                </a:lnTo>
                <a:lnTo>
                  <a:pt x="573" y="1301"/>
                </a:lnTo>
                <a:lnTo>
                  <a:pt x="744" y="1088"/>
                </a:lnTo>
                <a:lnTo>
                  <a:pt x="656" y="1149"/>
                </a:lnTo>
                <a:lnTo>
                  <a:pt x="598" y="1201"/>
                </a:lnTo>
                <a:lnTo>
                  <a:pt x="630" y="1050"/>
                </a:lnTo>
                <a:lnTo>
                  <a:pt x="693" y="992"/>
                </a:lnTo>
                <a:lnTo>
                  <a:pt x="787" y="837"/>
                </a:lnTo>
                <a:lnTo>
                  <a:pt x="699" y="911"/>
                </a:lnTo>
                <a:lnTo>
                  <a:pt x="642" y="931"/>
                </a:lnTo>
                <a:lnTo>
                  <a:pt x="656" y="823"/>
                </a:lnTo>
                <a:lnTo>
                  <a:pt x="718" y="741"/>
                </a:lnTo>
                <a:lnTo>
                  <a:pt x="781" y="679"/>
                </a:lnTo>
                <a:lnTo>
                  <a:pt x="845" y="497"/>
                </a:lnTo>
                <a:lnTo>
                  <a:pt x="724" y="647"/>
                </a:lnTo>
                <a:lnTo>
                  <a:pt x="656" y="703"/>
                </a:lnTo>
                <a:lnTo>
                  <a:pt x="648" y="471"/>
                </a:lnTo>
                <a:lnTo>
                  <a:pt x="630" y="378"/>
                </a:lnTo>
                <a:lnTo>
                  <a:pt x="592" y="334"/>
                </a:lnTo>
                <a:lnTo>
                  <a:pt x="535" y="264"/>
                </a:lnTo>
                <a:lnTo>
                  <a:pt x="445" y="232"/>
                </a:lnTo>
                <a:lnTo>
                  <a:pt x="402" y="214"/>
                </a:lnTo>
                <a:lnTo>
                  <a:pt x="528" y="94"/>
                </a:lnTo>
                <a:lnTo>
                  <a:pt x="661" y="126"/>
                </a:lnTo>
                <a:lnTo>
                  <a:pt x="750" y="176"/>
                </a:lnTo>
                <a:lnTo>
                  <a:pt x="781" y="226"/>
                </a:lnTo>
                <a:lnTo>
                  <a:pt x="756" y="150"/>
                </a:lnTo>
                <a:lnTo>
                  <a:pt x="705" y="126"/>
                </a:lnTo>
                <a:lnTo>
                  <a:pt x="624" y="94"/>
                </a:lnTo>
                <a:lnTo>
                  <a:pt x="560" y="82"/>
                </a:lnTo>
                <a:lnTo>
                  <a:pt x="598" y="62"/>
                </a:lnTo>
                <a:lnTo>
                  <a:pt x="661" y="44"/>
                </a:lnTo>
                <a:lnTo>
                  <a:pt x="718" y="25"/>
                </a:lnTo>
                <a:lnTo>
                  <a:pt x="750" y="0"/>
                </a:lnTo>
                <a:lnTo>
                  <a:pt x="825" y="50"/>
                </a:lnTo>
                <a:lnTo>
                  <a:pt x="868" y="94"/>
                </a:lnTo>
                <a:lnTo>
                  <a:pt x="913" y="150"/>
                </a:lnTo>
                <a:lnTo>
                  <a:pt x="976" y="182"/>
                </a:lnTo>
                <a:lnTo>
                  <a:pt x="988" y="240"/>
                </a:lnTo>
                <a:lnTo>
                  <a:pt x="1014" y="334"/>
                </a:lnTo>
                <a:lnTo>
                  <a:pt x="1014" y="478"/>
                </a:lnTo>
                <a:lnTo>
                  <a:pt x="1008" y="628"/>
                </a:lnTo>
                <a:lnTo>
                  <a:pt x="1002" y="799"/>
                </a:lnTo>
                <a:lnTo>
                  <a:pt x="970" y="975"/>
                </a:lnTo>
                <a:lnTo>
                  <a:pt x="931" y="1157"/>
                </a:lnTo>
                <a:lnTo>
                  <a:pt x="913" y="1314"/>
                </a:lnTo>
                <a:lnTo>
                  <a:pt x="882" y="1426"/>
                </a:lnTo>
                <a:lnTo>
                  <a:pt x="888" y="1527"/>
                </a:lnTo>
                <a:lnTo>
                  <a:pt x="875" y="1584"/>
                </a:lnTo>
                <a:lnTo>
                  <a:pt x="830" y="1627"/>
                </a:lnTo>
                <a:lnTo>
                  <a:pt x="775" y="1664"/>
                </a:lnTo>
                <a:lnTo>
                  <a:pt x="699" y="1671"/>
                </a:lnTo>
                <a:lnTo>
                  <a:pt x="661" y="1652"/>
                </a:lnTo>
                <a:lnTo>
                  <a:pt x="612" y="1648"/>
                </a:lnTo>
                <a:lnTo>
                  <a:pt x="490" y="1622"/>
                </a:lnTo>
                <a:lnTo>
                  <a:pt x="541" y="1559"/>
                </a:lnTo>
                <a:lnTo>
                  <a:pt x="598" y="1470"/>
                </a:lnTo>
                <a:lnTo>
                  <a:pt x="516" y="1534"/>
                </a:lnTo>
                <a:lnTo>
                  <a:pt x="452" y="1590"/>
                </a:lnTo>
                <a:lnTo>
                  <a:pt x="407" y="1622"/>
                </a:lnTo>
                <a:lnTo>
                  <a:pt x="345" y="1652"/>
                </a:lnTo>
                <a:lnTo>
                  <a:pt x="276" y="1652"/>
                </a:lnTo>
                <a:lnTo>
                  <a:pt x="208" y="1652"/>
                </a:lnTo>
                <a:lnTo>
                  <a:pt x="170" y="1636"/>
                </a:lnTo>
                <a:lnTo>
                  <a:pt x="151" y="1616"/>
                </a:lnTo>
                <a:lnTo>
                  <a:pt x="240" y="1565"/>
                </a:lnTo>
                <a:lnTo>
                  <a:pt x="327" y="1484"/>
                </a:lnTo>
                <a:lnTo>
                  <a:pt x="352" y="1446"/>
                </a:lnTo>
                <a:lnTo>
                  <a:pt x="282" y="1463"/>
                </a:lnTo>
                <a:lnTo>
                  <a:pt x="176" y="1546"/>
                </a:lnTo>
                <a:lnTo>
                  <a:pt x="132" y="1584"/>
                </a:lnTo>
                <a:lnTo>
                  <a:pt x="32" y="1590"/>
                </a:lnTo>
                <a:lnTo>
                  <a:pt x="0" y="1572"/>
                </a:lnTo>
                <a:lnTo>
                  <a:pt x="0" y="1527"/>
                </a:lnTo>
                <a:lnTo>
                  <a:pt x="0" y="1402"/>
                </a:lnTo>
                <a:close/>
              </a:path>
            </a:pathLst>
          </a:custGeom>
          <a:solidFill>
            <a:srgbClr val="E0E0E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192" name="Freeform 195"/>
          <p:cNvSpPr>
            <a:spLocks/>
          </p:cNvSpPr>
          <p:nvPr/>
        </p:nvSpPr>
        <p:spPr bwMode="auto">
          <a:xfrm flipH="1">
            <a:off x="615950" y="3975051"/>
            <a:ext cx="71438" cy="215900"/>
          </a:xfrm>
          <a:custGeom>
            <a:avLst/>
            <a:gdLst>
              <a:gd name="T0" fmla="*/ 0 w 295"/>
              <a:gd name="T1" fmla="*/ 774 h 774"/>
              <a:gd name="T2" fmla="*/ 51 w 295"/>
              <a:gd name="T3" fmla="*/ 748 h 774"/>
              <a:gd name="T4" fmla="*/ 107 w 295"/>
              <a:gd name="T5" fmla="*/ 686 h 774"/>
              <a:gd name="T6" fmla="*/ 156 w 295"/>
              <a:gd name="T7" fmla="*/ 573 h 774"/>
              <a:gd name="T8" fmla="*/ 183 w 295"/>
              <a:gd name="T9" fmla="*/ 477 h 774"/>
              <a:gd name="T10" fmla="*/ 220 w 295"/>
              <a:gd name="T11" fmla="*/ 371 h 774"/>
              <a:gd name="T12" fmla="*/ 239 w 295"/>
              <a:gd name="T13" fmla="*/ 270 h 774"/>
              <a:gd name="T14" fmla="*/ 270 w 295"/>
              <a:gd name="T15" fmla="*/ 114 h 774"/>
              <a:gd name="T16" fmla="*/ 295 w 295"/>
              <a:gd name="T17" fmla="*/ 0 h 774"/>
              <a:gd name="T18" fmla="*/ 232 w 295"/>
              <a:gd name="T19" fmla="*/ 226 h 774"/>
              <a:gd name="T20" fmla="*/ 183 w 295"/>
              <a:gd name="T21" fmla="*/ 402 h 774"/>
              <a:gd name="T22" fmla="*/ 126 w 295"/>
              <a:gd name="T23" fmla="*/ 521 h 774"/>
              <a:gd name="T24" fmla="*/ 38 w 295"/>
              <a:gd name="T25" fmla="*/ 648 h 774"/>
              <a:gd name="T26" fmla="*/ 0 w 295"/>
              <a:gd name="T27" fmla="*/ 774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5" h="774">
                <a:moveTo>
                  <a:pt x="0" y="774"/>
                </a:moveTo>
                <a:lnTo>
                  <a:pt x="51" y="748"/>
                </a:lnTo>
                <a:lnTo>
                  <a:pt x="107" y="686"/>
                </a:lnTo>
                <a:lnTo>
                  <a:pt x="156" y="573"/>
                </a:lnTo>
                <a:lnTo>
                  <a:pt x="183" y="477"/>
                </a:lnTo>
                <a:lnTo>
                  <a:pt x="220" y="371"/>
                </a:lnTo>
                <a:lnTo>
                  <a:pt x="239" y="270"/>
                </a:lnTo>
                <a:lnTo>
                  <a:pt x="270" y="114"/>
                </a:lnTo>
                <a:lnTo>
                  <a:pt x="295" y="0"/>
                </a:lnTo>
                <a:lnTo>
                  <a:pt x="232" y="226"/>
                </a:lnTo>
                <a:lnTo>
                  <a:pt x="183" y="402"/>
                </a:lnTo>
                <a:lnTo>
                  <a:pt x="126" y="521"/>
                </a:lnTo>
                <a:lnTo>
                  <a:pt x="38" y="648"/>
                </a:lnTo>
                <a:lnTo>
                  <a:pt x="0" y="774"/>
                </a:lnTo>
                <a:close/>
              </a:path>
            </a:pathLst>
          </a:cu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193" name="Freeform 196"/>
          <p:cNvSpPr>
            <a:spLocks/>
          </p:cNvSpPr>
          <p:nvPr/>
        </p:nvSpPr>
        <p:spPr bwMode="auto">
          <a:xfrm flipH="1">
            <a:off x="687388" y="3802013"/>
            <a:ext cx="273050" cy="322263"/>
          </a:xfrm>
          <a:custGeom>
            <a:avLst/>
            <a:gdLst>
              <a:gd name="T0" fmla="*/ 820 w 1172"/>
              <a:gd name="T1" fmla="*/ 43 h 1162"/>
              <a:gd name="T2" fmla="*/ 719 w 1172"/>
              <a:gd name="T3" fmla="*/ 213 h 1162"/>
              <a:gd name="T4" fmla="*/ 739 w 1172"/>
              <a:gd name="T5" fmla="*/ 381 h 1162"/>
              <a:gd name="T6" fmla="*/ 727 w 1172"/>
              <a:gd name="T7" fmla="*/ 571 h 1162"/>
              <a:gd name="T8" fmla="*/ 727 w 1172"/>
              <a:gd name="T9" fmla="*/ 621 h 1162"/>
              <a:gd name="T10" fmla="*/ 739 w 1172"/>
              <a:gd name="T11" fmla="*/ 684 h 1162"/>
              <a:gd name="T12" fmla="*/ 688 w 1172"/>
              <a:gd name="T13" fmla="*/ 729 h 1162"/>
              <a:gd name="T14" fmla="*/ 644 w 1172"/>
              <a:gd name="T15" fmla="*/ 779 h 1162"/>
              <a:gd name="T16" fmla="*/ 569 w 1172"/>
              <a:gd name="T17" fmla="*/ 779 h 1162"/>
              <a:gd name="T18" fmla="*/ 304 w 1172"/>
              <a:gd name="T19" fmla="*/ 793 h 1162"/>
              <a:gd name="T20" fmla="*/ 170 w 1172"/>
              <a:gd name="T21" fmla="*/ 831 h 1162"/>
              <a:gd name="T22" fmla="*/ 0 w 1172"/>
              <a:gd name="T23" fmla="*/ 873 h 1162"/>
              <a:gd name="T24" fmla="*/ 6 w 1172"/>
              <a:gd name="T25" fmla="*/ 1004 h 1162"/>
              <a:gd name="T26" fmla="*/ 109 w 1172"/>
              <a:gd name="T27" fmla="*/ 978 h 1162"/>
              <a:gd name="T28" fmla="*/ 133 w 1172"/>
              <a:gd name="T29" fmla="*/ 916 h 1162"/>
              <a:gd name="T30" fmla="*/ 147 w 1172"/>
              <a:gd name="T31" fmla="*/ 1030 h 1162"/>
              <a:gd name="T32" fmla="*/ 215 w 1172"/>
              <a:gd name="T33" fmla="*/ 1118 h 1162"/>
              <a:gd name="T34" fmla="*/ 403 w 1172"/>
              <a:gd name="T35" fmla="*/ 1155 h 1162"/>
              <a:gd name="T36" fmla="*/ 379 w 1172"/>
              <a:gd name="T37" fmla="*/ 1093 h 1162"/>
              <a:gd name="T38" fmla="*/ 279 w 1172"/>
              <a:gd name="T39" fmla="*/ 978 h 1162"/>
              <a:gd name="T40" fmla="*/ 358 w 1172"/>
              <a:gd name="T41" fmla="*/ 929 h 1162"/>
              <a:gd name="T42" fmla="*/ 403 w 1172"/>
              <a:gd name="T43" fmla="*/ 1036 h 1162"/>
              <a:gd name="T44" fmla="*/ 537 w 1172"/>
              <a:gd name="T45" fmla="*/ 1149 h 1162"/>
              <a:gd name="T46" fmla="*/ 713 w 1172"/>
              <a:gd name="T47" fmla="*/ 1149 h 1162"/>
              <a:gd name="T48" fmla="*/ 517 w 1172"/>
              <a:gd name="T49" fmla="*/ 1016 h 1162"/>
              <a:gd name="T50" fmla="*/ 435 w 1172"/>
              <a:gd name="T51" fmla="*/ 929 h 1162"/>
              <a:gd name="T52" fmla="*/ 479 w 1172"/>
              <a:gd name="T53" fmla="*/ 885 h 1162"/>
              <a:gd name="T54" fmla="*/ 549 w 1172"/>
              <a:gd name="T55" fmla="*/ 972 h 1162"/>
              <a:gd name="T56" fmla="*/ 675 w 1172"/>
              <a:gd name="T57" fmla="*/ 1068 h 1162"/>
              <a:gd name="T58" fmla="*/ 782 w 1172"/>
              <a:gd name="T59" fmla="*/ 1123 h 1162"/>
              <a:gd name="T60" fmla="*/ 921 w 1172"/>
              <a:gd name="T61" fmla="*/ 1136 h 1162"/>
              <a:gd name="T62" fmla="*/ 833 w 1172"/>
              <a:gd name="T63" fmla="*/ 1068 h 1162"/>
              <a:gd name="T64" fmla="*/ 727 w 1172"/>
              <a:gd name="T65" fmla="*/ 978 h 1162"/>
              <a:gd name="T66" fmla="*/ 756 w 1172"/>
              <a:gd name="T67" fmla="*/ 929 h 1162"/>
              <a:gd name="T68" fmla="*/ 808 w 1172"/>
              <a:gd name="T69" fmla="*/ 1010 h 1162"/>
              <a:gd name="T70" fmla="*/ 914 w 1172"/>
              <a:gd name="T71" fmla="*/ 1087 h 1162"/>
              <a:gd name="T72" fmla="*/ 1046 w 1172"/>
              <a:gd name="T73" fmla="*/ 1098 h 1162"/>
              <a:gd name="T74" fmla="*/ 1117 w 1172"/>
              <a:gd name="T75" fmla="*/ 991 h 1162"/>
              <a:gd name="T76" fmla="*/ 878 w 1172"/>
              <a:gd name="T77" fmla="*/ 954 h 1162"/>
              <a:gd name="T78" fmla="*/ 733 w 1172"/>
              <a:gd name="T79" fmla="*/ 868 h 1162"/>
              <a:gd name="T80" fmla="*/ 707 w 1172"/>
              <a:gd name="T81" fmla="*/ 793 h 1162"/>
              <a:gd name="T82" fmla="*/ 765 w 1172"/>
              <a:gd name="T83" fmla="*/ 831 h 1162"/>
              <a:gd name="T84" fmla="*/ 927 w 1172"/>
              <a:gd name="T85" fmla="*/ 935 h 1162"/>
              <a:gd name="T86" fmla="*/ 1117 w 1172"/>
              <a:gd name="T87" fmla="*/ 991 h 1162"/>
              <a:gd name="T88" fmla="*/ 1155 w 1172"/>
              <a:gd name="T89" fmla="*/ 767 h 1162"/>
              <a:gd name="T90" fmla="*/ 1046 w 1172"/>
              <a:gd name="T91" fmla="*/ 741 h 1162"/>
              <a:gd name="T92" fmla="*/ 820 w 1172"/>
              <a:gd name="T93" fmla="*/ 761 h 1162"/>
              <a:gd name="T94" fmla="*/ 782 w 1172"/>
              <a:gd name="T95" fmla="*/ 716 h 1162"/>
              <a:gd name="T96" fmla="*/ 901 w 1172"/>
              <a:gd name="T97" fmla="*/ 735 h 1162"/>
              <a:gd name="T98" fmla="*/ 1155 w 1172"/>
              <a:gd name="T99" fmla="*/ 684 h 1162"/>
              <a:gd name="T100" fmla="*/ 1167 w 1172"/>
              <a:gd name="T101" fmla="*/ 483 h 1162"/>
              <a:gd name="T102" fmla="*/ 1161 w 1172"/>
              <a:gd name="T103" fmla="*/ 264 h 1162"/>
              <a:gd name="T104" fmla="*/ 1034 w 1172"/>
              <a:gd name="T105" fmla="*/ 152 h 1162"/>
              <a:gd name="T106" fmla="*/ 1161 w 1172"/>
              <a:gd name="T107" fmla="*/ 201 h 1162"/>
              <a:gd name="T108" fmla="*/ 1091 w 1172"/>
              <a:gd name="T109" fmla="*/ 68 h 1162"/>
              <a:gd name="T110" fmla="*/ 959 w 1172"/>
              <a:gd name="T111" fmla="*/ 0 h 1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72" h="1162">
                <a:moveTo>
                  <a:pt x="959" y="0"/>
                </a:moveTo>
                <a:lnTo>
                  <a:pt x="820" y="43"/>
                </a:lnTo>
                <a:lnTo>
                  <a:pt x="756" y="100"/>
                </a:lnTo>
                <a:lnTo>
                  <a:pt x="719" y="213"/>
                </a:lnTo>
                <a:lnTo>
                  <a:pt x="719" y="321"/>
                </a:lnTo>
                <a:lnTo>
                  <a:pt x="739" y="381"/>
                </a:lnTo>
                <a:lnTo>
                  <a:pt x="727" y="489"/>
                </a:lnTo>
                <a:lnTo>
                  <a:pt x="727" y="571"/>
                </a:lnTo>
                <a:lnTo>
                  <a:pt x="745" y="591"/>
                </a:lnTo>
                <a:lnTo>
                  <a:pt x="727" y="621"/>
                </a:lnTo>
                <a:lnTo>
                  <a:pt x="713" y="652"/>
                </a:lnTo>
                <a:lnTo>
                  <a:pt x="739" y="684"/>
                </a:lnTo>
                <a:lnTo>
                  <a:pt x="739" y="716"/>
                </a:lnTo>
                <a:lnTo>
                  <a:pt x="688" y="729"/>
                </a:lnTo>
                <a:lnTo>
                  <a:pt x="695" y="761"/>
                </a:lnTo>
                <a:lnTo>
                  <a:pt x="644" y="779"/>
                </a:lnTo>
                <a:lnTo>
                  <a:pt x="599" y="767"/>
                </a:lnTo>
                <a:lnTo>
                  <a:pt x="569" y="779"/>
                </a:lnTo>
                <a:lnTo>
                  <a:pt x="428" y="799"/>
                </a:lnTo>
                <a:lnTo>
                  <a:pt x="304" y="793"/>
                </a:lnTo>
                <a:lnTo>
                  <a:pt x="222" y="799"/>
                </a:lnTo>
                <a:lnTo>
                  <a:pt x="170" y="831"/>
                </a:lnTo>
                <a:lnTo>
                  <a:pt x="45" y="831"/>
                </a:lnTo>
                <a:lnTo>
                  <a:pt x="0" y="873"/>
                </a:lnTo>
                <a:lnTo>
                  <a:pt x="0" y="923"/>
                </a:lnTo>
                <a:lnTo>
                  <a:pt x="6" y="1004"/>
                </a:lnTo>
                <a:lnTo>
                  <a:pt x="109" y="1030"/>
                </a:lnTo>
                <a:lnTo>
                  <a:pt x="109" y="978"/>
                </a:lnTo>
                <a:lnTo>
                  <a:pt x="115" y="935"/>
                </a:lnTo>
                <a:lnTo>
                  <a:pt x="133" y="916"/>
                </a:lnTo>
                <a:lnTo>
                  <a:pt x="141" y="966"/>
                </a:lnTo>
                <a:lnTo>
                  <a:pt x="147" y="1030"/>
                </a:lnTo>
                <a:lnTo>
                  <a:pt x="170" y="1068"/>
                </a:lnTo>
                <a:lnTo>
                  <a:pt x="215" y="1118"/>
                </a:lnTo>
                <a:lnTo>
                  <a:pt x="321" y="1142"/>
                </a:lnTo>
                <a:lnTo>
                  <a:pt x="403" y="1155"/>
                </a:lnTo>
                <a:lnTo>
                  <a:pt x="499" y="1162"/>
                </a:lnTo>
                <a:lnTo>
                  <a:pt x="379" y="1093"/>
                </a:lnTo>
                <a:lnTo>
                  <a:pt x="297" y="1030"/>
                </a:lnTo>
                <a:lnTo>
                  <a:pt x="279" y="978"/>
                </a:lnTo>
                <a:lnTo>
                  <a:pt x="291" y="935"/>
                </a:lnTo>
                <a:lnTo>
                  <a:pt x="358" y="929"/>
                </a:lnTo>
                <a:lnTo>
                  <a:pt x="385" y="978"/>
                </a:lnTo>
                <a:lnTo>
                  <a:pt x="403" y="1036"/>
                </a:lnTo>
                <a:lnTo>
                  <a:pt x="467" y="1098"/>
                </a:lnTo>
                <a:lnTo>
                  <a:pt x="537" y="1149"/>
                </a:lnTo>
                <a:lnTo>
                  <a:pt x="607" y="1155"/>
                </a:lnTo>
                <a:lnTo>
                  <a:pt x="713" y="1149"/>
                </a:lnTo>
                <a:lnTo>
                  <a:pt x="599" y="1061"/>
                </a:lnTo>
                <a:lnTo>
                  <a:pt x="517" y="1016"/>
                </a:lnTo>
                <a:lnTo>
                  <a:pt x="454" y="966"/>
                </a:lnTo>
                <a:lnTo>
                  <a:pt x="435" y="929"/>
                </a:lnTo>
                <a:lnTo>
                  <a:pt x="441" y="891"/>
                </a:lnTo>
                <a:lnTo>
                  <a:pt x="479" y="885"/>
                </a:lnTo>
                <a:lnTo>
                  <a:pt x="523" y="923"/>
                </a:lnTo>
                <a:lnTo>
                  <a:pt x="549" y="972"/>
                </a:lnTo>
                <a:lnTo>
                  <a:pt x="607" y="1036"/>
                </a:lnTo>
                <a:lnTo>
                  <a:pt x="675" y="1068"/>
                </a:lnTo>
                <a:lnTo>
                  <a:pt x="727" y="1098"/>
                </a:lnTo>
                <a:lnTo>
                  <a:pt x="782" y="1123"/>
                </a:lnTo>
                <a:lnTo>
                  <a:pt x="846" y="1136"/>
                </a:lnTo>
                <a:lnTo>
                  <a:pt x="921" y="1136"/>
                </a:lnTo>
                <a:lnTo>
                  <a:pt x="994" y="1122"/>
                </a:lnTo>
                <a:lnTo>
                  <a:pt x="833" y="1068"/>
                </a:lnTo>
                <a:lnTo>
                  <a:pt x="771" y="1036"/>
                </a:lnTo>
                <a:lnTo>
                  <a:pt x="727" y="978"/>
                </a:lnTo>
                <a:lnTo>
                  <a:pt x="719" y="929"/>
                </a:lnTo>
                <a:lnTo>
                  <a:pt x="756" y="929"/>
                </a:lnTo>
                <a:lnTo>
                  <a:pt x="777" y="972"/>
                </a:lnTo>
                <a:lnTo>
                  <a:pt x="808" y="1010"/>
                </a:lnTo>
                <a:lnTo>
                  <a:pt x="859" y="1049"/>
                </a:lnTo>
                <a:lnTo>
                  <a:pt x="914" y="1087"/>
                </a:lnTo>
                <a:lnTo>
                  <a:pt x="989" y="1119"/>
                </a:lnTo>
                <a:lnTo>
                  <a:pt x="1046" y="1098"/>
                </a:lnTo>
                <a:lnTo>
                  <a:pt x="1072" y="1068"/>
                </a:lnTo>
                <a:lnTo>
                  <a:pt x="1117" y="991"/>
                </a:lnTo>
                <a:lnTo>
                  <a:pt x="1034" y="972"/>
                </a:lnTo>
                <a:lnTo>
                  <a:pt x="878" y="954"/>
                </a:lnTo>
                <a:lnTo>
                  <a:pt x="782" y="910"/>
                </a:lnTo>
                <a:lnTo>
                  <a:pt x="733" y="868"/>
                </a:lnTo>
                <a:lnTo>
                  <a:pt x="713" y="816"/>
                </a:lnTo>
                <a:lnTo>
                  <a:pt x="707" y="793"/>
                </a:lnTo>
                <a:lnTo>
                  <a:pt x="733" y="793"/>
                </a:lnTo>
                <a:lnTo>
                  <a:pt x="765" y="831"/>
                </a:lnTo>
                <a:lnTo>
                  <a:pt x="814" y="897"/>
                </a:lnTo>
                <a:lnTo>
                  <a:pt x="927" y="935"/>
                </a:lnTo>
                <a:lnTo>
                  <a:pt x="1034" y="968"/>
                </a:lnTo>
                <a:lnTo>
                  <a:pt x="1117" y="991"/>
                </a:lnTo>
                <a:lnTo>
                  <a:pt x="1149" y="861"/>
                </a:lnTo>
                <a:lnTo>
                  <a:pt x="1155" y="767"/>
                </a:lnTo>
                <a:lnTo>
                  <a:pt x="1155" y="683"/>
                </a:lnTo>
                <a:lnTo>
                  <a:pt x="1046" y="741"/>
                </a:lnTo>
                <a:lnTo>
                  <a:pt x="921" y="767"/>
                </a:lnTo>
                <a:lnTo>
                  <a:pt x="820" y="761"/>
                </a:lnTo>
                <a:lnTo>
                  <a:pt x="795" y="748"/>
                </a:lnTo>
                <a:lnTo>
                  <a:pt x="782" y="716"/>
                </a:lnTo>
                <a:lnTo>
                  <a:pt x="840" y="716"/>
                </a:lnTo>
                <a:lnTo>
                  <a:pt x="901" y="735"/>
                </a:lnTo>
                <a:lnTo>
                  <a:pt x="1049" y="741"/>
                </a:lnTo>
                <a:lnTo>
                  <a:pt x="1155" y="684"/>
                </a:lnTo>
                <a:lnTo>
                  <a:pt x="1161" y="565"/>
                </a:lnTo>
                <a:lnTo>
                  <a:pt x="1167" y="483"/>
                </a:lnTo>
                <a:lnTo>
                  <a:pt x="1172" y="401"/>
                </a:lnTo>
                <a:lnTo>
                  <a:pt x="1161" y="264"/>
                </a:lnTo>
                <a:lnTo>
                  <a:pt x="1129" y="213"/>
                </a:lnTo>
                <a:lnTo>
                  <a:pt x="1034" y="152"/>
                </a:lnTo>
                <a:lnTo>
                  <a:pt x="1065" y="158"/>
                </a:lnTo>
                <a:lnTo>
                  <a:pt x="1161" y="201"/>
                </a:lnTo>
                <a:lnTo>
                  <a:pt x="1123" y="113"/>
                </a:lnTo>
                <a:lnTo>
                  <a:pt x="1091" y="68"/>
                </a:lnTo>
                <a:lnTo>
                  <a:pt x="1065" y="38"/>
                </a:lnTo>
                <a:lnTo>
                  <a:pt x="959" y="0"/>
                </a:lnTo>
                <a:close/>
              </a:path>
            </a:pathLst>
          </a:custGeom>
          <a:solidFill>
            <a:srgbClr val="E0E0E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194" name="Freeform 197"/>
          <p:cNvSpPr>
            <a:spLocks/>
          </p:cNvSpPr>
          <p:nvPr/>
        </p:nvSpPr>
        <p:spPr bwMode="auto">
          <a:xfrm flipH="1">
            <a:off x="704850" y="3922663"/>
            <a:ext cx="69850" cy="71438"/>
          </a:xfrm>
          <a:custGeom>
            <a:avLst/>
            <a:gdLst>
              <a:gd name="T0" fmla="*/ 0 w 295"/>
              <a:gd name="T1" fmla="*/ 0 h 263"/>
              <a:gd name="T2" fmla="*/ 0 w 295"/>
              <a:gd name="T3" fmla="*/ 21 h 263"/>
              <a:gd name="T4" fmla="*/ 38 w 295"/>
              <a:gd name="T5" fmla="*/ 71 h 263"/>
              <a:gd name="T6" fmla="*/ 75 w 295"/>
              <a:gd name="T7" fmla="*/ 99 h 263"/>
              <a:gd name="T8" fmla="*/ 152 w 295"/>
              <a:gd name="T9" fmla="*/ 158 h 263"/>
              <a:gd name="T10" fmla="*/ 184 w 295"/>
              <a:gd name="T11" fmla="*/ 182 h 263"/>
              <a:gd name="T12" fmla="*/ 260 w 295"/>
              <a:gd name="T13" fmla="*/ 239 h 263"/>
              <a:gd name="T14" fmla="*/ 178 w 295"/>
              <a:gd name="T15" fmla="*/ 213 h 263"/>
              <a:gd name="T16" fmla="*/ 97 w 295"/>
              <a:gd name="T17" fmla="*/ 188 h 263"/>
              <a:gd name="T18" fmla="*/ 16 w 295"/>
              <a:gd name="T19" fmla="*/ 182 h 263"/>
              <a:gd name="T20" fmla="*/ 22 w 295"/>
              <a:gd name="T21" fmla="*/ 207 h 263"/>
              <a:gd name="T22" fmla="*/ 152 w 295"/>
              <a:gd name="T23" fmla="*/ 231 h 263"/>
              <a:gd name="T24" fmla="*/ 222 w 295"/>
              <a:gd name="T25" fmla="*/ 257 h 263"/>
              <a:gd name="T26" fmla="*/ 260 w 295"/>
              <a:gd name="T27" fmla="*/ 263 h 263"/>
              <a:gd name="T28" fmla="*/ 292 w 295"/>
              <a:gd name="T29" fmla="*/ 252 h 263"/>
              <a:gd name="T30" fmla="*/ 295 w 295"/>
              <a:gd name="T31" fmla="*/ 222 h 263"/>
              <a:gd name="T32" fmla="*/ 269 w 295"/>
              <a:gd name="T33" fmla="*/ 199 h 263"/>
              <a:gd name="T34" fmla="*/ 232 w 295"/>
              <a:gd name="T35" fmla="*/ 162 h 263"/>
              <a:gd name="T36" fmla="*/ 188 w 295"/>
              <a:gd name="T37" fmla="*/ 112 h 263"/>
              <a:gd name="T38" fmla="*/ 144 w 295"/>
              <a:gd name="T39" fmla="*/ 56 h 263"/>
              <a:gd name="T40" fmla="*/ 91 w 295"/>
              <a:gd name="T41" fmla="*/ 17 h 263"/>
              <a:gd name="T42" fmla="*/ 35 w 295"/>
              <a:gd name="T43" fmla="*/ 3 h 263"/>
              <a:gd name="T44" fmla="*/ 0 w 295"/>
              <a:gd name="T45" fmla="*/ 0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95" h="263">
                <a:moveTo>
                  <a:pt x="0" y="0"/>
                </a:moveTo>
                <a:lnTo>
                  <a:pt x="0" y="21"/>
                </a:lnTo>
                <a:lnTo>
                  <a:pt x="38" y="71"/>
                </a:lnTo>
                <a:lnTo>
                  <a:pt x="75" y="99"/>
                </a:lnTo>
                <a:lnTo>
                  <a:pt x="152" y="158"/>
                </a:lnTo>
                <a:lnTo>
                  <a:pt x="184" y="182"/>
                </a:lnTo>
                <a:lnTo>
                  <a:pt x="260" y="239"/>
                </a:lnTo>
                <a:lnTo>
                  <a:pt x="178" y="213"/>
                </a:lnTo>
                <a:lnTo>
                  <a:pt x="97" y="188"/>
                </a:lnTo>
                <a:lnTo>
                  <a:pt x="16" y="182"/>
                </a:lnTo>
                <a:lnTo>
                  <a:pt x="22" y="207"/>
                </a:lnTo>
                <a:lnTo>
                  <a:pt x="152" y="231"/>
                </a:lnTo>
                <a:lnTo>
                  <a:pt x="222" y="257"/>
                </a:lnTo>
                <a:lnTo>
                  <a:pt x="260" y="263"/>
                </a:lnTo>
                <a:lnTo>
                  <a:pt x="292" y="252"/>
                </a:lnTo>
                <a:lnTo>
                  <a:pt x="295" y="222"/>
                </a:lnTo>
                <a:lnTo>
                  <a:pt x="269" y="199"/>
                </a:lnTo>
                <a:lnTo>
                  <a:pt x="232" y="162"/>
                </a:lnTo>
                <a:lnTo>
                  <a:pt x="188" y="112"/>
                </a:lnTo>
                <a:lnTo>
                  <a:pt x="144" y="56"/>
                </a:lnTo>
                <a:lnTo>
                  <a:pt x="91" y="17"/>
                </a:lnTo>
                <a:lnTo>
                  <a:pt x="35" y="3"/>
                </a:lnTo>
                <a:lnTo>
                  <a:pt x="0" y="0"/>
                </a:lnTo>
                <a:close/>
              </a:path>
            </a:pathLst>
          </a:cu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195" name="Freeform 198"/>
          <p:cNvSpPr>
            <a:spLocks/>
          </p:cNvSpPr>
          <p:nvPr/>
        </p:nvSpPr>
        <p:spPr bwMode="auto">
          <a:xfrm flipH="1">
            <a:off x="708025" y="3862338"/>
            <a:ext cx="61913" cy="95250"/>
          </a:xfrm>
          <a:custGeom>
            <a:avLst/>
            <a:gdLst>
              <a:gd name="T0" fmla="*/ 51 w 270"/>
              <a:gd name="T1" fmla="*/ 0 h 345"/>
              <a:gd name="T2" fmla="*/ 13 w 270"/>
              <a:gd name="T3" fmla="*/ 7 h 345"/>
              <a:gd name="T4" fmla="*/ 0 w 270"/>
              <a:gd name="T5" fmla="*/ 39 h 345"/>
              <a:gd name="T6" fmla="*/ 3 w 270"/>
              <a:gd name="T7" fmla="*/ 65 h 345"/>
              <a:gd name="T8" fmla="*/ 26 w 270"/>
              <a:gd name="T9" fmla="*/ 101 h 345"/>
              <a:gd name="T10" fmla="*/ 57 w 270"/>
              <a:gd name="T11" fmla="*/ 112 h 345"/>
              <a:gd name="T12" fmla="*/ 116 w 270"/>
              <a:gd name="T13" fmla="*/ 149 h 345"/>
              <a:gd name="T14" fmla="*/ 172 w 270"/>
              <a:gd name="T15" fmla="*/ 195 h 345"/>
              <a:gd name="T16" fmla="*/ 212 w 270"/>
              <a:gd name="T17" fmla="*/ 259 h 345"/>
              <a:gd name="T18" fmla="*/ 257 w 270"/>
              <a:gd name="T19" fmla="*/ 325 h 345"/>
              <a:gd name="T20" fmla="*/ 270 w 270"/>
              <a:gd name="T21" fmla="*/ 345 h 345"/>
              <a:gd name="T22" fmla="*/ 257 w 270"/>
              <a:gd name="T23" fmla="*/ 267 h 345"/>
              <a:gd name="T24" fmla="*/ 247 w 270"/>
              <a:gd name="T25" fmla="*/ 198 h 345"/>
              <a:gd name="T26" fmla="*/ 225 w 270"/>
              <a:gd name="T27" fmla="*/ 140 h 345"/>
              <a:gd name="T28" fmla="*/ 188 w 270"/>
              <a:gd name="T29" fmla="*/ 86 h 345"/>
              <a:gd name="T30" fmla="*/ 90 w 270"/>
              <a:gd name="T31" fmla="*/ 10 h 345"/>
              <a:gd name="T32" fmla="*/ 51 w 270"/>
              <a:gd name="T33" fmla="*/ 0 h 3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0" h="345">
                <a:moveTo>
                  <a:pt x="51" y="0"/>
                </a:moveTo>
                <a:lnTo>
                  <a:pt x="13" y="7"/>
                </a:lnTo>
                <a:lnTo>
                  <a:pt x="0" y="39"/>
                </a:lnTo>
                <a:lnTo>
                  <a:pt x="3" y="65"/>
                </a:lnTo>
                <a:lnTo>
                  <a:pt x="26" y="101"/>
                </a:lnTo>
                <a:lnTo>
                  <a:pt x="57" y="112"/>
                </a:lnTo>
                <a:lnTo>
                  <a:pt x="116" y="149"/>
                </a:lnTo>
                <a:lnTo>
                  <a:pt x="172" y="195"/>
                </a:lnTo>
                <a:lnTo>
                  <a:pt x="212" y="259"/>
                </a:lnTo>
                <a:lnTo>
                  <a:pt x="257" y="325"/>
                </a:lnTo>
                <a:lnTo>
                  <a:pt x="270" y="345"/>
                </a:lnTo>
                <a:lnTo>
                  <a:pt x="257" y="267"/>
                </a:lnTo>
                <a:lnTo>
                  <a:pt x="247" y="198"/>
                </a:lnTo>
                <a:lnTo>
                  <a:pt x="225" y="140"/>
                </a:lnTo>
                <a:lnTo>
                  <a:pt x="188" y="86"/>
                </a:lnTo>
                <a:lnTo>
                  <a:pt x="90" y="10"/>
                </a:lnTo>
                <a:lnTo>
                  <a:pt x="51" y="0"/>
                </a:lnTo>
                <a:close/>
              </a:path>
            </a:pathLst>
          </a:cu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196" name="Freeform 199"/>
          <p:cNvSpPr>
            <a:spLocks/>
          </p:cNvSpPr>
          <p:nvPr/>
        </p:nvSpPr>
        <p:spPr bwMode="auto">
          <a:xfrm flipH="1">
            <a:off x="715963" y="3768676"/>
            <a:ext cx="66675" cy="55562"/>
          </a:xfrm>
          <a:custGeom>
            <a:avLst/>
            <a:gdLst>
              <a:gd name="T0" fmla="*/ 0 w 287"/>
              <a:gd name="T1" fmla="*/ 199 h 199"/>
              <a:gd name="T2" fmla="*/ 49 w 287"/>
              <a:gd name="T3" fmla="*/ 156 h 199"/>
              <a:gd name="T4" fmla="*/ 130 w 287"/>
              <a:gd name="T5" fmla="*/ 125 h 199"/>
              <a:gd name="T6" fmla="*/ 185 w 287"/>
              <a:gd name="T7" fmla="*/ 111 h 199"/>
              <a:gd name="T8" fmla="*/ 287 w 287"/>
              <a:gd name="T9" fmla="*/ 0 h 199"/>
              <a:gd name="T10" fmla="*/ 211 w 287"/>
              <a:gd name="T11" fmla="*/ 44 h 199"/>
              <a:gd name="T12" fmla="*/ 142 w 287"/>
              <a:gd name="T13" fmla="*/ 74 h 199"/>
              <a:gd name="T14" fmla="*/ 93 w 287"/>
              <a:gd name="T15" fmla="*/ 99 h 199"/>
              <a:gd name="T16" fmla="*/ 68 w 287"/>
              <a:gd name="T17" fmla="*/ 125 h 199"/>
              <a:gd name="T18" fmla="*/ 0 w 287"/>
              <a:gd name="T19" fmla="*/ 199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7" h="199">
                <a:moveTo>
                  <a:pt x="0" y="199"/>
                </a:moveTo>
                <a:lnTo>
                  <a:pt x="49" y="156"/>
                </a:lnTo>
                <a:lnTo>
                  <a:pt x="130" y="125"/>
                </a:lnTo>
                <a:lnTo>
                  <a:pt x="185" y="111"/>
                </a:lnTo>
                <a:lnTo>
                  <a:pt x="287" y="0"/>
                </a:lnTo>
                <a:lnTo>
                  <a:pt x="211" y="44"/>
                </a:lnTo>
                <a:lnTo>
                  <a:pt x="142" y="74"/>
                </a:lnTo>
                <a:lnTo>
                  <a:pt x="93" y="99"/>
                </a:lnTo>
                <a:lnTo>
                  <a:pt x="68" y="125"/>
                </a:lnTo>
                <a:lnTo>
                  <a:pt x="0" y="199"/>
                </a:lnTo>
                <a:close/>
              </a:path>
            </a:pathLst>
          </a:custGeom>
          <a:solidFill>
            <a:srgbClr val="E0E0E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197" name="Freeform 200"/>
          <p:cNvSpPr>
            <a:spLocks/>
          </p:cNvSpPr>
          <p:nvPr/>
        </p:nvSpPr>
        <p:spPr bwMode="auto">
          <a:xfrm flipH="1">
            <a:off x="795338" y="3870276"/>
            <a:ext cx="38100" cy="141287"/>
          </a:xfrm>
          <a:custGeom>
            <a:avLst/>
            <a:gdLst>
              <a:gd name="T0" fmla="*/ 0 w 162"/>
              <a:gd name="T1" fmla="*/ 514 h 514"/>
              <a:gd name="T2" fmla="*/ 81 w 162"/>
              <a:gd name="T3" fmla="*/ 514 h 514"/>
              <a:gd name="T4" fmla="*/ 106 w 162"/>
              <a:gd name="T5" fmla="*/ 508 h 514"/>
              <a:gd name="T6" fmla="*/ 106 w 162"/>
              <a:gd name="T7" fmla="*/ 489 h 514"/>
              <a:gd name="T8" fmla="*/ 124 w 162"/>
              <a:gd name="T9" fmla="*/ 470 h 514"/>
              <a:gd name="T10" fmla="*/ 150 w 162"/>
              <a:gd name="T11" fmla="*/ 451 h 514"/>
              <a:gd name="T12" fmla="*/ 137 w 162"/>
              <a:gd name="T13" fmla="*/ 433 h 514"/>
              <a:gd name="T14" fmla="*/ 137 w 162"/>
              <a:gd name="T15" fmla="*/ 407 h 514"/>
              <a:gd name="T16" fmla="*/ 156 w 162"/>
              <a:gd name="T17" fmla="*/ 376 h 514"/>
              <a:gd name="T18" fmla="*/ 156 w 162"/>
              <a:gd name="T19" fmla="*/ 344 h 514"/>
              <a:gd name="T20" fmla="*/ 144 w 162"/>
              <a:gd name="T21" fmla="*/ 306 h 514"/>
              <a:gd name="T22" fmla="*/ 144 w 162"/>
              <a:gd name="T23" fmla="*/ 224 h 514"/>
              <a:gd name="T24" fmla="*/ 162 w 162"/>
              <a:gd name="T25" fmla="*/ 150 h 514"/>
              <a:gd name="T26" fmla="*/ 156 w 162"/>
              <a:gd name="T27" fmla="*/ 94 h 514"/>
              <a:gd name="T28" fmla="*/ 156 w 162"/>
              <a:gd name="T29" fmla="*/ 0 h 514"/>
              <a:gd name="T30" fmla="*/ 106 w 162"/>
              <a:gd name="T31" fmla="*/ 142 h 514"/>
              <a:gd name="T32" fmla="*/ 62 w 162"/>
              <a:gd name="T33" fmla="*/ 275 h 514"/>
              <a:gd name="T34" fmla="*/ 32 w 162"/>
              <a:gd name="T35" fmla="*/ 419 h 514"/>
              <a:gd name="T36" fmla="*/ 0 w 162"/>
              <a:gd name="T37" fmla="*/ 514 h 5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62" h="514">
                <a:moveTo>
                  <a:pt x="0" y="514"/>
                </a:moveTo>
                <a:lnTo>
                  <a:pt x="81" y="514"/>
                </a:lnTo>
                <a:lnTo>
                  <a:pt x="106" y="508"/>
                </a:lnTo>
                <a:lnTo>
                  <a:pt x="106" y="489"/>
                </a:lnTo>
                <a:lnTo>
                  <a:pt x="124" y="470"/>
                </a:lnTo>
                <a:lnTo>
                  <a:pt x="150" y="451"/>
                </a:lnTo>
                <a:lnTo>
                  <a:pt x="137" y="433"/>
                </a:lnTo>
                <a:lnTo>
                  <a:pt x="137" y="407"/>
                </a:lnTo>
                <a:lnTo>
                  <a:pt x="156" y="376"/>
                </a:lnTo>
                <a:lnTo>
                  <a:pt x="156" y="344"/>
                </a:lnTo>
                <a:lnTo>
                  <a:pt x="144" y="306"/>
                </a:lnTo>
                <a:lnTo>
                  <a:pt x="144" y="224"/>
                </a:lnTo>
                <a:lnTo>
                  <a:pt x="162" y="150"/>
                </a:lnTo>
                <a:lnTo>
                  <a:pt x="156" y="94"/>
                </a:lnTo>
                <a:lnTo>
                  <a:pt x="156" y="0"/>
                </a:lnTo>
                <a:lnTo>
                  <a:pt x="106" y="142"/>
                </a:lnTo>
                <a:lnTo>
                  <a:pt x="62" y="275"/>
                </a:lnTo>
                <a:lnTo>
                  <a:pt x="32" y="419"/>
                </a:lnTo>
                <a:lnTo>
                  <a:pt x="0" y="514"/>
                </a:lnTo>
                <a:close/>
              </a:path>
            </a:pathLst>
          </a:custGeom>
          <a:solidFill>
            <a:srgbClr val="E0E0E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198" name="Freeform 201"/>
          <p:cNvSpPr>
            <a:spLocks/>
          </p:cNvSpPr>
          <p:nvPr/>
        </p:nvSpPr>
        <p:spPr bwMode="auto">
          <a:xfrm flipH="1">
            <a:off x="709613" y="4024263"/>
            <a:ext cx="68262" cy="26988"/>
          </a:xfrm>
          <a:custGeom>
            <a:avLst/>
            <a:gdLst>
              <a:gd name="T0" fmla="*/ 232 w 289"/>
              <a:gd name="T1" fmla="*/ 47 h 97"/>
              <a:gd name="T2" fmla="*/ 168 w 289"/>
              <a:gd name="T3" fmla="*/ 19 h 97"/>
              <a:gd name="T4" fmla="*/ 110 w 289"/>
              <a:gd name="T5" fmla="*/ 4 h 97"/>
              <a:gd name="T6" fmla="*/ 32 w 289"/>
              <a:gd name="T7" fmla="*/ 0 h 97"/>
              <a:gd name="T8" fmla="*/ 0 w 289"/>
              <a:gd name="T9" fmla="*/ 6 h 97"/>
              <a:gd name="T10" fmla="*/ 15 w 289"/>
              <a:gd name="T11" fmla="*/ 37 h 97"/>
              <a:gd name="T12" fmla="*/ 45 w 289"/>
              <a:gd name="T13" fmla="*/ 61 h 97"/>
              <a:gd name="T14" fmla="*/ 113 w 289"/>
              <a:gd name="T15" fmla="*/ 79 h 97"/>
              <a:gd name="T16" fmla="*/ 219 w 289"/>
              <a:gd name="T17" fmla="*/ 97 h 97"/>
              <a:gd name="T18" fmla="*/ 289 w 289"/>
              <a:gd name="T19" fmla="*/ 91 h 97"/>
              <a:gd name="T20" fmla="*/ 232 w 289"/>
              <a:gd name="T21" fmla="*/ 4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9" h="97">
                <a:moveTo>
                  <a:pt x="232" y="47"/>
                </a:moveTo>
                <a:lnTo>
                  <a:pt x="168" y="19"/>
                </a:lnTo>
                <a:lnTo>
                  <a:pt x="110" y="4"/>
                </a:lnTo>
                <a:lnTo>
                  <a:pt x="32" y="0"/>
                </a:lnTo>
                <a:lnTo>
                  <a:pt x="0" y="6"/>
                </a:lnTo>
                <a:lnTo>
                  <a:pt x="15" y="37"/>
                </a:lnTo>
                <a:lnTo>
                  <a:pt x="45" y="61"/>
                </a:lnTo>
                <a:lnTo>
                  <a:pt x="113" y="79"/>
                </a:lnTo>
                <a:lnTo>
                  <a:pt x="219" y="97"/>
                </a:lnTo>
                <a:lnTo>
                  <a:pt x="289" y="91"/>
                </a:lnTo>
                <a:lnTo>
                  <a:pt x="232" y="47"/>
                </a:lnTo>
                <a:close/>
              </a:path>
            </a:pathLst>
          </a:cu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199" name="Freeform 202"/>
          <p:cNvSpPr>
            <a:spLocks/>
          </p:cNvSpPr>
          <p:nvPr/>
        </p:nvSpPr>
        <p:spPr bwMode="auto">
          <a:xfrm flipH="1">
            <a:off x="790575" y="4035376"/>
            <a:ext cx="42863" cy="60325"/>
          </a:xfrm>
          <a:custGeom>
            <a:avLst/>
            <a:gdLst>
              <a:gd name="T0" fmla="*/ 81 w 176"/>
              <a:gd name="T1" fmla="*/ 59 h 216"/>
              <a:gd name="T2" fmla="*/ 59 w 176"/>
              <a:gd name="T3" fmla="*/ 14 h 216"/>
              <a:gd name="T4" fmla="*/ 26 w 176"/>
              <a:gd name="T5" fmla="*/ 0 h 216"/>
              <a:gd name="T6" fmla="*/ 3 w 176"/>
              <a:gd name="T7" fmla="*/ 11 h 216"/>
              <a:gd name="T8" fmla="*/ 0 w 176"/>
              <a:gd name="T9" fmla="*/ 35 h 216"/>
              <a:gd name="T10" fmla="*/ 15 w 176"/>
              <a:gd name="T11" fmla="*/ 76 h 216"/>
              <a:gd name="T12" fmla="*/ 40 w 176"/>
              <a:gd name="T13" fmla="*/ 115 h 216"/>
              <a:gd name="T14" fmla="*/ 71 w 176"/>
              <a:gd name="T15" fmla="*/ 150 h 216"/>
              <a:gd name="T16" fmla="*/ 113 w 176"/>
              <a:gd name="T17" fmla="*/ 185 h 216"/>
              <a:gd name="T18" fmla="*/ 176 w 176"/>
              <a:gd name="T19" fmla="*/ 216 h 216"/>
              <a:gd name="T20" fmla="*/ 119 w 176"/>
              <a:gd name="T21" fmla="*/ 153 h 216"/>
              <a:gd name="T22" fmla="*/ 100 w 176"/>
              <a:gd name="T23" fmla="*/ 108 h 216"/>
              <a:gd name="T24" fmla="*/ 81 w 176"/>
              <a:gd name="T25" fmla="*/ 59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6" h="216">
                <a:moveTo>
                  <a:pt x="81" y="59"/>
                </a:moveTo>
                <a:lnTo>
                  <a:pt x="59" y="14"/>
                </a:lnTo>
                <a:lnTo>
                  <a:pt x="26" y="0"/>
                </a:lnTo>
                <a:lnTo>
                  <a:pt x="3" y="11"/>
                </a:lnTo>
                <a:lnTo>
                  <a:pt x="0" y="35"/>
                </a:lnTo>
                <a:lnTo>
                  <a:pt x="15" y="76"/>
                </a:lnTo>
                <a:lnTo>
                  <a:pt x="40" y="115"/>
                </a:lnTo>
                <a:lnTo>
                  <a:pt x="71" y="150"/>
                </a:lnTo>
                <a:lnTo>
                  <a:pt x="113" y="185"/>
                </a:lnTo>
                <a:lnTo>
                  <a:pt x="176" y="216"/>
                </a:lnTo>
                <a:lnTo>
                  <a:pt x="119" y="153"/>
                </a:lnTo>
                <a:lnTo>
                  <a:pt x="100" y="108"/>
                </a:lnTo>
                <a:lnTo>
                  <a:pt x="81" y="59"/>
                </a:lnTo>
                <a:close/>
              </a:path>
            </a:pathLst>
          </a:cu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200" name="Freeform 203"/>
          <p:cNvSpPr>
            <a:spLocks/>
          </p:cNvSpPr>
          <p:nvPr/>
        </p:nvSpPr>
        <p:spPr bwMode="auto">
          <a:xfrm flipH="1">
            <a:off x="668338" y="3719463"/>
            <a:ext cx="98425" cy="76200"/>
          </a:xfrm>
          <a:custGeom>
            <a:avLst/>
            <a:gdLst>
              <a:gd name="T0" fmla="*/ 0 w 418"/>
              <a:gd name="T1" fmla="*/ 260 h 260"/>
              <a:gd name="T2" fmla="*/ 13 w 418"/>
              <a:gd name="T3" fmla="*/ 153 h 260"/>
              <a:gd name="T4" fmla="*/ 101 w 418"/>
              <a:gd name="T5" fmla="*/ 116 h 260"/>
              <a:gd name="T6" fmla="*/ 220 w 418"/>
              <a:gd name="T7" fmla="*/ 69 h 260"/>
              <a:gd name="T8" fmla="*/ 304 w 418"/>
              <a:gd name="T9" fmla="*/ 35 h 260"/>
              <a:gd name="T10" fmla="*/ 386 w 418"/>
              <a:gd name="T11" fmla="*/ 0 h 260"/>
              <a:gd name="T12" fmla="*/ 418 w 418"/>
              <a:gd name="T13" fmla="*/ 76 h 260"/>
              <a:gd name="T14" fmla="*/ 341 w 418"/>
              <a:gd name="T15" fmla="*/ 119 h 260"/>
              <a:gd name="T16" fmla="*/ 252 w 418"/>
              <a:gd name="T17" fmla="*/ 150 h 260"/>
              <a:gd name="T18" fmla="*/ 182 w 418"/>
              <a:gd name="T19" fmla="*/ 170 h 260"/>
              <a:gd name="T20" fmla="*/ 98 w 418"/>
              <a:gd name="T21" fmla="*/ 216 h 260"/>
              <a:gd name="T22" fmla="*/ 0 w 418"/>
              <a:gd name="T23" fmla="*/ 260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18" h="260">
                <a:moveTo>
                  <a:pt x="0" y="260"/>
                </a:moveTo>
                <a:lnTo>
                  <a:pt x="13" y="153"/>
                </a:lnTo>
                <a:lnTo>
                  <a:pt x="101" y="116"/>
                </a:lnTo>
                <a:lnTo>
                  <a:pt x="220" y="69"/>
                </a:lnTo>
                <a:lnTo>
                  <a:pt x="304" y="35"/>
                </a:lnTo>
                <a:lnTo>
                  <a:pt x="386" y="0"/>
                </a:lnTo>
                <a:lnTo>
                  <a:pt x="418" y="76"/>
                </a:lnTo>
                <a:lnTo>
                  <a:pt x="341" y="119"/>
                </a:lnTo>
                <a:lnTo>
                  <a:pt x="252" y="150"/>
                </a:lnTo>
                <a:lnTo>
                  <a:pt x="182" y="170"/>
                </a:lnTo>
                <a:lnTo>
                  <a:pt x="98" y="216"/>
                </a:lnTo>
                <a:lnTo>
                  <a:pt x="0" y="260"/>
                </a:lnTo>
                <a:close/>
              </a:path>
            </a:pathLst>
          </a:custGeom>
          <a:solidFill>
            <a:srgbClr val="E0E0E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201" name="Freeform 204"/>
          <p:cNvSpPr>
            <a:spLocks/>
          </p:cNvSpPr>
          <p:nvPr/>
        </p:nvSpPr>
        <p:spPr bwMode="auto">
          <a:xfrm flipH="1">
            <a:off x="557213" y="4057601"/>
            <a:ext cx="201612" cy="323850"/>
          </a:xfrm>
          <a:custGeom>
            <a:avLst/>
            <a:gdLst>
              <a:gd name="T0" fmla="*/ 385 w 863"/>
              <a:gd name="T1" fmla="*/ 172 h 1164"/>
              <a:gd name="T2" fmla="*/ 543 w 863"/>
              <a:gd name="T3" fmla="*/ 158 h 1164"/>
              <a:gd name="T4" fmla="*/ 637 w 863"/>
              <a:gd name="T5" fmla="*/ 133 h 1164"/>
              <a:gd name="T6" fmla="*/ 667 w 863"/>
              <a:gd name="T7" fmla="*/ 90 h 1164"/>
              <a:gd name="T8" fmla="*/ 667 w 863"/>
              <a:gd name="T9" fmla="*/ 52 h 1164"/>
              <a:gd name="T10" fmla="*/ 694 w 863"/>
              <a:gd name="T11" fmla="*/ 20 h 1164"/>
              <a:gd name="T12" fmla="*/ 782 w 863"/>
              <a:gd name="T13" fmla="*/ 0 h 1164"/>
              <a:gd name="T14" fmla="*/ 863 w 863"/>
              <a:gd name="T15" fmla="*/ 7 h 1164"/>
              <a:gd name="T16" fmla="*/ 763 w 863"/>
              <a:gd name="T17" fmla="*/ 907 h 1164"/>
              <a:gd name="T18" fmla="*/ 694 w 863"/>
              <a:gd name="T19" fmla="*/ 990 h 1164"/>
              <a:gd name="T20" fmla="*/ 605 w 863"/>
              <a:gd name="T21" fmla="*/ 1071 h 1164"/>
              <a:gd name="T22" fmla="*/ 481 w 863"/>
              <a:gd name="T23" fmla="*/ 1134 h 1164"/>
              <a:gd name="T24" fmla="*/ 334 w 863"/>
              <a:gd name="T25" fmla="*/ 1153 h 1164"/>
              <a:gd name="T26" fmla="*/ 138 w 863"/>
              <a:gd name="T27" fmla="*/ 1164 h 1164"/>
              <a:gd name="T28" fmla="*/ 25 w 863"/>
              <a:gd name="T29" fmla="*/ 1147 h 1164"/>
              <a:gd name="T30" fmla="*/ 0 w 863"/>
              <a:gd name="T31" fmla="*/ 1083 h 1164"/>
              <a:gd name="T32" fmla="*/ 13 w 863"/>
              <a:gd name="T33" fmla="*/ 1001 h 1164"/>
              <a:gd name="T34" fmla="*/ 95 w 863"/>
              <a:gd name="T35" fmla="*/ 750 h 1164"/>
              <a:gd name="T36" fmla="*/ 163 w 863"/>
              <a:gd name="T37" fmla="*/ 499 h 1164"/>
              <a:gd name="T38" fmla="*/ 195 w 863"/>
              <a:gd name="T39" fmla="*/ 310 h 1164"/>
              <a:gd name="T40" fmla="*/ 195 w 863"/>
              <a:gd name="T41" fmla="*/ 259 h 1164"/>
              <a:gd name="T42" fmla="*/ 239 w 863"/>
              <a:gd name="T43" fmla="*/ 190 h 1164"/>
              <a:gd name="T44" fmla="*/ 291 w 863"/>
              <a:gd name="T45" fmla="*/ 172 h 1164"/>
              <a:gd name="T46" fmla="*/ 385 w 863"/>
              <a:gd name="T47" fmla="*/ 172 h 1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63" h="1164">
                <a:moveTo>
                  <a:pt x="385" y="172"/>
                </a:moveTo>
                <a:lnTo>
                  <a:pt x="543" y="158"/>
                </a:lnTo>
                <a:lnTo>
                  <a:pt x="637" y="133"/>
                </a:lnTo>
                <a:lnTo>
                  <a:pt x="667" y="90"/>
                </a:lnTo>
                <a:lnTo>
                  <a:pt x="667" y="52"/>
                </a:lnTo>
                <a:lnTo>
                  <a:pt x="694" y="20"/>
                </a:lnTo>
                <a:lnTo>
                  <a:pt x="782" y="0"/>
                </a:lnTo>
                <a:lnTo>
                  <a:pt x="863" y="7"/>
                </a:lnTo>
                <a:lnTo>
                  <a:pt x="763" y="907"/>
                </a:lnTo>
                <a:lnTo>
                  <a:pt x="694" y="990"/>
                </a:lnTo>
                <a:lnTo>
                  <a:pt x="605" y="1071"/>
                </a:lnTo>
                <a:lnTo>
                  <a:pt x="481" y="1134"/>
                </a:lnTo>
                <a:lnTo>
                  <a:pt x="334" y="1153"/>
                </a:lnTo>
                <a:lnTo>
                  <a:pt x="138" y="1164"/>
                </a:lnTo>
                <a:lnTo>
                  <a:pt x="25" y="1147"/>
                </a:lnTo>
                <a:lnTo>
                  <a:pt x="0" y="1083"/>
                </a:lnTo>
                <a:lnTo>
                  <a:pt x="13" y="1001"/>
                </a:lnTo>
                <a:lnTo>
                  <a:pt x="95" y="750"/>
                </a:lnTo>
                <a:lnTo>
                  <a:pt x="163" y="499"/>
                </a:lnTo>
                <a:lnTo>
                  <a:pt x="195" y="310"/>
                </a:lnTo>
                <a:lnTo>
                  <a:pt x="195" y="259"/>
                </a:lnTo>
                <a:lnTo>
                  <a:pt x="239" y="190"/>
                </a:lnTo>
                <a:lnTo>
                  <a:pt x="291" y="172"/>
                </a:lnTo>
                <a:lnTo>
                  <a:pt x="385" y="172"/>
                </a:lnTo>
                <a:close/>
              </a:path>
            </a:pathLst>
          </a:custGeom>
          <a:solidFill>
            <a:srgbClr val="404040"/>
          </a:solidFill>
          <a:ln w="1588">
            <a:solidFill>
              <a:srgbClr val="000000"/>
            </a:solidFill>
            <a:prstDash val="solid"/>
            <a:round/>
            <a:headEnd/>
            <a:tailEnd/>
          </a:ln>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202" name="Freeform 205"/>
          <p:cNvSpPr>
            <a:spLocks/>
          </p:cNvSpPr>
          <p:nvPr/>
        </p:nvSpPr>
        <p:spPr bwMode="auto">
          <a:xfrm flipH="1">
            <a:off x="561975" y="4075063"/>
            <a:ext cx="174625" cy="293688"/>
          </a:xfrm>
          <a:custGeom>
            <a:avLst/>
            <a:gdLst>
              <a:gd name="T0" fmla="*/ 257 w 743"/>
              <a:gd name="T1" fmla="*/ 214 h 1068"/>
              <a:gd name="T2" fmla="*/ 397 w 743"/>
              <a:gd name="T3" fmla="*/ 207 h 1068"/>
              <a:gd name="T4" fmla="*/ 542 w 743"/>
              <a:gd name="T5" fmla="*/ 182 h 1068"/>
              <a:gd name="T6" fmla="*/ 628 w 743"/>
              <a:gd name="T7" fmla="*/ 138 h 1068"/>
              <a:gd name="T8" fmla="*/ 679 w 743"/>
              <a:gd name="T9" fmla="*/ 100 h 1068"/>
              <a:gd name="T10" fmla="*/ 743 w 743"/>
              <a:gd name="T11" fmla="*/ 0 h 1068"/>
              <a:gd name="T12" fmla="*/ 648 w 743"/>
              <a:gd name="T13" fmla="*/ 822 h 1068"/>
              <a:gd name="T14" fmla="*/ 585 w 743"/>
              <a:gd name="T15" fmla="*/ 898 h 1068"/>
              <a:gd name="T16" fmla="*/ 516 w 743"/>
              <a:gd name="T17" fmla="*/ 967 h 1068"/>
              <a:gd name="T18" fmla="*/ 428 w 743"/>
              <a:gd name="T19" fmla="*/ 1016 h 1068"/>
              <a:gd name="T20" fmla="*/ 353 w 743"/>
              <a:gd name="T21" fmla="*/ 1042 h 1068"/>
              <a:gd name="T22" fmla="*/ 257 w 743"/>
              <a:gd name="T23" fmla="*/ 1055 h 1068"/>
              <a:gd name="T24" fmla="*/ 170 w 743"/>
              <a:gd name="T25" fmla="*/ 1068 h 1068"/>
              <a:gd name="T26" fmla="*/ 69 w 743"/>
              <a:gd name="T27" fmla="*/ 1068 h 1068"/>
              <a:gd name="T28" fmla="*/ 24 w 743"/>
              <a:gd name="T29" fmla="*/ 1055 h 1068"/>
              <a:gd name="T30" fmla="*/ 0 w 743"/>
              <a:gd name="T31" fmla="*/ 1016 h 1068"/>
              <a:gd name="T32" fmla="*/ 11 w 743"/>
              <a:gd name="T33" fmla="*/ 956 h 1068"/>
              <a:gd name="T34" fmla="*/ 75 w 743"/>
              <a:gd name="T35" fmla="*/ 809 h 1068"/>
              <a:gd name="T36" fmla="*/ 184 w 743"/>
              <a:gd name="T37" fmla="*/ 321 h 1068"/>
              <a:gd name="T38" fmla="*/ 201 w 743"/>
              <a:gd name="T39" fmla="*/ 252 h 1068"/>
              <a:gd name="T40" fmla="*/ 257 w 743"/>
              <a:gd name="T41" fmla="*/ 214 h 10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43" h="1068">
                <a:moveTo>
                  <a:pt x="257" y="214"/>
                </a:moveTo>
                <a:lnTo>
                  <a:pt x="397" y="207"/>
                </a:lnTo>
                <a:lnTo>
                  <a:pt x="542" y="182"/>
                </a:lnTo>
                <a:lnTo>
                  <a:pt x="628" y="138"/>
                </a:lnTo>
                <a:lnTo>
                  <a:pt x="679" y="100"/>
                </a:lnTo>
                <a:lnTo>
                  <a:pt x="743" y="0"/>
                </a:lnTo>
                <a:lnTo>
                  <a:pt x="648" y="822"/>
                </a:lnTo>
                <a:lnTo>
                  <a:pt x="585" y="898"/>
                </a:lnTo>
                <a:lnTo>
                  <a:pt x="516" y="967"/>
                </a:lnTo>
                <a:lnTo>
                  <a:pt x="428" y="1016"/>
                </a:lnTo>
                <a:lnTo>
                  <a:pt x="353" y="1042"/>
                </a:lnTo>
                <a:lnTo>
                  <a:pt x="257" y="1055"/>
                </a:lnTo>
                <a:lnTo>
                  <a:pt x="170" y="1068"/>
                </a:lnTo>
                <a:lnTo>
                  <a:pt x="69" y="1068"/>
                </a:lnTo>
                <a:lnTo>
                  <a:pt x="24" y="1055"/>
                </a:lnTo>
                <a:lnTo>
                  <a:pt x="0" y="1016"/>
                </a:lnTo>
                <a:lnTo>
                  <a:pt x="11" y="956"/>
                </a:lnTo>
                <a:lnTo>
                  <a:pt x="75" y="809"/>
                </a:lnTo>
                <a:lnTo>
                  <a:pt x="184" y="321"/>
                </a:lnTo>
                <a:lnTo>
                  <a:pt x="201" y="252"/>
                </a:lnTo>
                <a:lnTo>
                  <a:pt x="257" y="214"/>
                </a:lnTo>
                <a:close/>
              </a:path>
            </a:pathLst>
          </a:custGeom>
          <a:solidFill>
            <a:srgbClr val="60606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203" name="Freeform 207"/>
          <p:cNvSpPr>
            <a:spLocks/>
          </p:cNvSpPr>
          <p:nvPr/>
        </p:nvSpPr>
        <p:spPr bwMode="auto">
          <a:xfrm flipH="1">
            <a:off x="1317625" y="4941838"/>
            <a:ext cx="277813" cy="204788"/>
          </a:xfrm>
          <a:custGeom>
            <a:avLst/>
            <a:gdLst>
              <a:gd name="T0" fmla="*/ 0 w 1188"/>
              <a:gd name="T1" fmla="*/ 225 h 738"/>
              <a:gd name="T2" fmla="*/ 0 w 1188"/>
              <a:gd name="T3" fmla="*/ 738 h 738"/>
              <a:gd name="T4" fmla="*/ 1188 w 1188"/>
              <a:gd name="T5" fmla="*/ 360 h 738"/>
              <a:gd name="T6" fmla="*/ 1188 w 1188"/>
              <a:gd name="T7" fmla="*/ 0 h 738"/>
              <a:gd name="T8" fmla="*/ 0 w 1188"/>
              <a:gd name="T9" fmla="*/ 225 h 738"/>
            </a:gdLst>
            <a:ahLst/>
            <a:cxnLst>
              <a:cxn ang="0">
                <a:pos x="T0" y="T1"/>
              </a:cxn>
              <a:cxn ang="0">
                <a:pos x="T2" y="T3"/>
              </a:cxn>
              <a:cxn ang="0">
                <a:pos x="T4" y="T5"/>
              </a:cxn>
              <a:cxn ang="0">
                <a:pos x="T6" y="T7"/>
              </a:cxn>
              <a:cxn ang="0">
                <a:pos x="T8" y="T9"/>
              </a:cxn>
            </a:cxnLst>
            <a:rect l="0" t="0" r="r" b="b"/>
            <a:pathLst>
              <a:path w="1188" h="738">
                <a:moveTo>
                  <a:pt x="0" y="225"/>
                </a:moveTo>
                <a:lnTo>
                  <a:pt x="0" y="738"/>
                </a:lnTo>
                <a:lnTo>
                  <a:pt x="1188" y="360"/>
                </a:lnTo>
                <a:lnTo>
                  <a:pt x="1188" y="0"/>
                </a:lnTo>
                <a:lnTo>
                  <a:pt x="0" y="225"/>
                </a:lnTo>
                <a:close/>
              </a:path>
            </a:pathLst>
          </a:custGeom>
          <a:solidFill>
            <a:srgbClr val="A0A0A0"/>
          </a:solidFill>
          <a:ln w="1588">
            <a:solidFill>
              <a:srgbClr val="000000"/>
            </a:solidFill>
            <a:prstDash val="solid"/>
            <a:round/>
            <a:headEnd/>
            <a:tailEnd/>
          </a:ln>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204" name="Freeform 208"/>
          <p:cNvSpPr>
            <a:spLocks/>
          </p:cNvSpPr>
          <p:nvPr/>
        </p:nvSpPr>
        <p:spPr bwMode="auto">
          <a:xfrm flipH="1">
            <a:off x="1595438" y="4991051"/>
            <a:ext cx="204787" cy="155575"/>
          </a:xfrm>
          <a:custGeom>
            <a:avLst/>
            <a:gdLst>
              <a:gd name="T0" fmla="*/ 882 w 882"/>
              <a:gd name="T1" fmla="*/ 50 h 563"/>
              <a:gd name="T2" fmla="*/ 882 w 882"/>
              <a:gd name="T3" fmla="*/ 563 h 563"/>
              <a:gd name="T4" fmla="*/ 0 w 882"/>
              <a:gd name="T5" fmla="*/ 436 h 563"/>
              <a:gd name="T6" fmla="*/ 0 w 882"/>
              <a:gd name="T7" fmla="*/ 0 h 563"/>
              <a:gd name="T8" fmla="*/ 882 w 882"/>
              <a:gd name="T9" fmla="*/ 50 h 563"/>
            </a:gdLst>
            <a:ahLst/>
            <a:cxnLst>
              <a:cxn ang="0">
                <a:pos x="T0" y="T1"/>
              </a:cxn>
              <a:cxn ang="0">
                <a:pos x="T2" y="T3"/>
              </a:cxn>
              <a:cxn ang="0">
                <a:pos x="T4" y="T5"/>
              </a:cxn>
              <a:cxn ang="0">
                <a:pos x="T6" y="T7"/>
              </a:cxn>
              <a:cxn ang="0">
                <a:pos x="T8" y="T9"/>
              </a:cxn>
            </a:cxnLst>
            <a:rect l="0" t="0" r="r" b="b"/>
            <a:pathLst>
              <a:path w="882" h="563">
                <a:moveTo>
                  <a:pt x="882" y="50"/>
                </a:moveTo>
                <a:lnTo>
                  <a:pt x="882" y="563"/>
                </a:lnTo>
                <a:lnTo>
                  <a:pt x="0" y="436"/>
                </a:lnTo>
                <a:lnTo>
                  <a:pt x="0" y="0"/>
                </a:lnTo>
                <a:lnTo>
                  <a:pt x="882" y="50"/>
                </a:lnTo>
                <a:close/>
              </a:path>
            </a:pathLst>
          </a:custGeom>
          <a:solidFill>
            <a:srgbClr val="808080"/>
          </a:solidFill>
          <a:ln w="1588">
            <a:solidFill>
              <a:srgbClr val="000000"/>
            </a:solidFill>
            <a:prstDash val="solid"/>
            <a:round/>
            <a:headEnd/>
            <a:tailEnd/>
          </a:ln>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205" name="Freeform 209"/>
          <p:cNvSpPr>
            <a:spLocks/>
          </p:cNvSpPr>
          <p:nvPr/>
        </p:nvSpPr>
        <p:spPr bwMode="auto">
          <a:xfrm flipH="1">
            <a:off x="1317625" y="4941838"/>
            <a:ext cx="482600" cy="63500"/>
          </a:xfrm>
          <a:custGeom>
            <a:avLst/>
            <a:gdLst>
              <a:gd name="T0" fmla="*/ 0 w 2070"/>
              <a:gd name="T1" fmla="*/ 175 h 225"/>
              <a:gd name="T2" fmla="*/ 892 w 2070"/>
              <a:gd name="T3" fmla="*/ 225 h 225"/>
              <a:gd name="T4" fmla="*/ 2070 w 2070"/>
              <a:gd name="T5" fmla="*/ 0 h 225"/>
              <a:gd name="T6" fmla="*/ 1202 w 2070"/>
              <a:gd name="T7" fmla="*/ 0 h 225"/>
              <a:gd name="T8" fmla="*/ 0 w 2070"/>
              <a:gd name="T9" fmla="*/ 175 h 225"/>
            </a:gdLst>
            <a:ahLst/>
            <a:cxnLst>
              <a:cxn ang="0">
                <a:pos x="T0" y="T1"/>
              </a:cxn>
              <a:cxn ang="0">
                <a:pos x="T2" y="T3"/>
              </a:cxn>
              <a:cxn ang="0">
                <a:pos x="T4" y="T5"/>
              </a:cxn>
              <a:cxn ang="0">
                <a:pos x="T6" y="T7"/>
              </a:cxn>
              <a:cxn ang="0">
                <a:pos x="T8" y="T9"/>
              </a:cxn>
            </a:cxnLst>
            <a:rect l="0" t="0" r="r" b="b"/>
            <a:pathLst>
              <a:path w="2070" h="225">
                <a:moveTo>
                  <a:pt x="0" y="175"/>
                </a:moveTo>
                <a:lnTo>
                  <a:pt x="892" y="225"/>
                </a:lnTo>
                <a:lnTo>
                  <a:pt x="2070" y="0"/>
                </a:lnTo>
                <a:lnTo>
                  <a:pt x="1202" y="0"/>
                </a:lnTo>
                <a:lnTo>
                  <a:pt x="0" y="175"/>
                </a:lnTo>
                <a:close/>
              </a:path>
            </a:pathLst>
          </a:custGeom>
          <a:solidFill>
            <a:srgbClr val="C0C0C0"/>
          </a:solidFill>
          <a:ln w="1588">
            <a:solidFill>
              <a:srgbClr val="000000"/>
            </a:solidFill>
            <a:prstDash val="solid"/>
            <a:round/>
            <a:headEnd/>
            <a:tailEnd/>
          </a:ln>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206" name="Freeform 210"/>
          <p:cNvSpPr>
            <a:spLocks/>
          </p:cNvSpPr>
          <p:nvPr/>
        </p:nvSpPr>
        <p:spPr bwMode="auto">
          <a:xfrm flipH="1">
            <a:off x="1465263" y="4925963"/>
            <a:ext cx="177800" cy="57150"/>
          </a:xfrm>
          <a:custGeom>
            <a:avLst/>
            <a:gdLst>
              <a:gd name="T0" fmla="*/ 0 w 751"/>
              <a:gd name="T1" fmla="*/ 120 h 210"/>
              <a:gd name="T2" fmla="*/ 0 w 751"/>
              <a:gd name="T3" fmla="*/ 188 h 210"/>
              <a:gd name="T4" fmla="*/ 351 w 751"/>
              <a:gd name="T5" fmla="*/ 210 h 210"/>
              <a:gd name="T6" fmla="*/ 751 w 751"/>
              <a:gd name="T7" fmla="*/ 135 h 210"/>
              <a:gd name="T8" fmla="*/ 751 w 751"/>
              <a:gd name="T9" fmla="*/ 0 h 210"/>
              <a:gd name="T10" fmla="*/ 0 w 751"/>
              <a:gd name="T11" fmla="*/ 120 h 210"/>
            </a:gdLst>
            <a:ahLst/>
            <a:cxnLst>
              <a:cxn ang="0">
                <a:pos x="T0" y="T1"/>
              </a:cxn>
              <a:cxn ang="0">
                <a:pos x="T2" y="T3"/>
              </a:cxn>
              <a:cxn ang="0">
                <a:pos x="T4" y="T5"/>
              </a:cxn>
              <a:cxn ang="0">
                <a:pos x="T6" y="T7"/>
              </a:cxn>
              <a:cxn ang="0">
                <a:pos x="T8" y="T9"/>
              </a:cxn>
              <a:cxn ang="0">
                <a:pos x="T10" y="T11"/>
              </a:cxn>
            </a:cxnLst>
            <a:rect l="0" t="0" r="r" b="b"/>
            <a:pathLst>
              <a:path w="751" h="210">
                <a:moveTo>
                  <a:pt x="0" y="120"/>
                </a:moveTo>
                <a:lnTo>
                  <a:pt x="0" y="188"/>
                </a:lnTo>
                <a:lnTo>
                  <a:pt x="351" y="210"/>
                </a:lnTo>
                <a:lnTo>
                  <a:pt x="751" y="135"/>
                </a:lnTo>
                <a:lnTo>
                  <a:pt x="751" y="0"/>
                </a:lnTo>
                <a:lnTo>
                  <a:pt x="0" y="120"/>
                </a:lnTo>
                <a:close/>
              </a:path>
            </a:pathLst>
          </a:custGeom>
          <a:solidFill>
            <a:srgbClr val="606060"/>
          </a:solidFill>
          <a:ln w="1588">
            <a:solidFill>
              <a:srgbClr val="000000"/>
            </a:solidFill>
            <a:prstDash val="solid"/>
            <a:round/>
            <a:headEnd/>
            <a:tailEnd/>
          </a:ln>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207" name="Freeform 211"/>
          <p:cNvSpPr>
            <a:spLocks/>
          </p:cNvSpPr>
          <p:nvPr/>
        </p:nvSpPr>
        <p:spPr bwMode="auto">
          <a:xfrm flipH="1">
            <a:off x="1371600" y="4678313"/>
            <a:ext cx="225425" cy="282575"/>
          </a:xfrm>
          <a:custGeom>
            <a:avLst/>
            <a:gdLst>
              <a:gd name="T0" fmla="*/ 135 w 960"/>
              <a:gd name="T1" fmla="*/ 1031 h 1031"/>
              <a:gd name="T2" fmla="*/ 0 w 960"/>
              <a:gd name="T3" fmla="*/ 33 h 1031"/>
              <a:gd name="T4" fmla="*/ 827 w 960"/>
              <a:gd name="T5" fmla="*/ 0 h 1031"/>
              <a:gd name="T6" fmla="*/ 960 w 960"/>
              <a:gd name="T7" fmla="*/ 889 h 1031"/>
              <a:gd name="T8" fmla="*/ 135 w 960"/>
              <a:gd name="T9" fmla="*/ 1031 h 1031"/>
            </a:gdLst>
            <a:ahLst/>
            <a:cxnLst>
              <a:cxn ang="0">
                <a:pos x="T0" y="T1"/>
              </a:cxn>
              <a:cxn ang="0">
                <a:pos x="T2" y="T3"/>
              </a:cxn>
              <a:cxn ang="0">
                <a:pos x="T4" y="T5"/>
              </a:cxn>
              <a:cxn ang="0">
                <a:pos x="T6" y="T7"/>
              </a:cxn>
              <a:cxn ang="0">
                <a:pos x="T8" y="T9"/>
              </a:cxn>
            </a:cxnLst>
            <a:rect l="0" t="0" r="r" b="b"/>
            <a:pathLst>
              <a:path w="960" h="1031">
                <a:moveTo>
                  <a:pt x="135" y="1031"/>
                </a:moveTo>
                <a:lnTo>
                  <a:pt x="0" y="33"/>
                </a:lnTo>
                <a:lnTo>
                  <a:pt x="827" y="0"/>
                </a:lnTo>
                <a:lnTo>
                  <a:pt x="960" y="889"/>
                </a:lnTo>
                <a:lnTo>
                  <a:pt x="135" y="1031"/>
                </a:lnTo>
                <a:close/>
              </a:path>
            </a:pathLst>
          </a:custGeom>
          <a:solidFill>
            <a:srgbClr val="A0A0A0"/>
          </a:solidFill>
          <a:ln w="1588">
            <a:solidFill>
              <a:srgbClr val="000000"/>
            </a:solidFill>
            <a:prstDash val="solid"/>
            <a:round/>
            <a:headEnd/>
            <a:tailEnd/>
          </a:ln>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208" name="Freeform 212"/>
          <p:cNvSpPr>
            <a:spLocks/>
          </p:cNvSpPr>
          <p:nvPr/>
        </p:nvSpPr>
        <p:spPr bwMode="auto">
          <a:xfrm flipH="1">
            <a:off x="1565275" y="4686251"/>
            <a:ext cx="198438" cy="282575"/>
          </a:xfrm>
          <a:custGeom>
            <a:avLst/>
            <a:gdLst>
              <a:gd name="T0" fmla="*/ 715 w 850"/>
              <a:gd name="T1" fmla="*/ 0 h 1026"/>
              <a:gd name="T2" fmla="*/ 0 w 850"/>
              <a:gd name="T3" fmla="*/ 228 h 1026"/>
              <a:gd name="T4" fmla="*/ 102 w 850"/>
              <a:gd name="T5" fmla="*/ 1026 h 1026"/>
              <a:gd name="T6" fmla="*/ 850 w 850"/>
              <a:gd name="T7" fmla="*/ 1000 h 1026"/>
              <a:gd name="T8" fmla="*/ 715 w 850"/>
              <a:gd name="T9" fmla="*/ 0 h 1026"/>
            </a:gdLst>
            <a:ahLst/>
            <a:cxnLst>
              <a:cxn ang="0">
                <a:pos x="T0" y="T1"/>
              </a:cxn>
              <a:cxn ang="0">
                <a:pos x="T2" y="T3"/>
              </a:cxn>
              <a:cxn ang="0">
                <a:pos x="T4" y="T5"/>
              </a:cxn>
              <a:cxn ang="0">
                <a:pos x="T6" y="T7"/>
              </a:cxn>
              <a:cxn ang="0">
                <a:pos x="T8" y="T9"/>
              </a:cxn>
            </a:cxnLst>
            <a:rect l="0" t="0" r="r" b="b"/>
            <a:pathLst>
              <a:path w="850" h="1026">
                <a:moveTo>
                  <a:pt x="715" y="0"/>
                </a:moveTo>
                <a:lnTo>
                  <a:pt x="0" y="228"/>
                </a:lnTo>
                <a:lnTo>
                  <a:pt x="102" y="1026"/>
                </a:lnTo>
                <a:lnTo>
                  <a:pt x="850" y="1000"/>
                </a:lnTo>
                <a:lnTo>
                  <a:pt x="715" y="0"/>
                </a:lnTo>
                <a:close/>
              </a:path>
            </a:pathLst>
          </a:custGeom>
          <a:solidFill>
            <a:srgbClr val="808080"/>
          </a:solidFill>
          <a:ln w="1588">
            <a:solidFill>
              <a:srgbClr val="000000"/>
            </a:solidFill>
            <a:prstDash val="solid"/>
            <a:round/>
            <a:headEnd/>
            <a:tailEnd/>
          </a:ln>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209" name="Freeform 213"/>
          <p:cNvSpPr>
            <a:spLocks/>
          </p:cNvSpPr>
          <p:nvPr/>
        </p:nvSpPr>
        <p:spPr bwMode="auto">
          <a:xfrm flipH="1">
            <a:off x="1397000" y="4706888"/>
            <a:ext cx="161925" cy="212725"/>
          </a:xfrm>
          <a:custGeom>
            <a:avLst/>
            <a:gdLst>
              <a:gd name="T0" fmla="*/ 0 w 689"/>
              <a:gd name="T1" fmla="*/ 36 h 778"/>
              <a:gd name="T2" fmla="*/ 98 w 689"/>
              <a:gd name="T3" fmla="*/ 778 h 778"/>
              <a:gd name="T4" fmla="*/ 689 w 689"/>
              <a:gd name="T5" fmla="*/ 689 h 778"/>
              <a:gd name="T6" fmla="*/ 587 w 689"/>
              <a:gd name="T7" fmla="*/ 0 h 778"/>
              <a:gd name="T8" fmla="*/ 0 w 689"/>
              <a:gd name="T9" fmla="*/ 36 h 778"/>
            </a:gdLst>
            <a:ahLst/>
            <a:cxnLst>
              <a:cxn ang="0">
                <a:pos x="T0" y="T1"/>
              </a:cxn>
              <a:cxn ang="0">
                <a:pos x="T2" y="T3"/>
              </a:cxn>
              <a:cxn ang="0">
                <a:pos x="T4" y="T5"/>
              </a:cxn>
              <a:cxn ang="0">
                <a:pos x="T6" y="T7"/>
              </a:cxn>
              <a:cxn ang="0">
                <a:pos x="T8" y="T9"/>
              </a:cxn>
            </a:cxnLst>
            <a:rect l="0" t="0" r="r" b="b"/>
            <a:pathLst>
              <a:path w="689" h="778">
                <a:moveTo>
                  <a:pt x="0" y="36"/>
                </a:moveTo>
                <a:lnTo>
                  <a:pt x="98" y="778"/>
                </a:lnTo>
                <a:lnTo>
                  <a:pt x="689" y="689"/>
                </a:lnTo>
                <a:lnTo>
                  <a:pt x="587" y="0"/>
                </a:lnTo>
                <a:lnTo>
                  <a:pt x="0" y="36"/>
                </a:lnTo>
                <a:close/>
              </a:path>
            </a:pathLst>
          </a:custGeom>
          <a:solidFill>
            <a:srgbClr val="00C0C0"/>
          </a:solidFill>
          <a:ln w="1588">
            <a:solidFill>
              <a:srgbClr val="000000"/>
            </a:solidFill>
            <a:prstDash val="solid"/>
            <a:round/>
            <a:headEnd/>
            <a:tailEnd/>
          </a:ln>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210" name="Freeform 214"/>
          <p:cNvSpPr>
            <a:spLocks/>
          </p:cNvSpPr>
          <p:nvPr/>
        </p:nvSpPr>
        <p:spPr bwMode="auto">
          <a:xfrm flipH="1">
            <a:off x="1336675" y="4964063"/>
            <a:ext cx="157163" cy="131763"/>
          </a:xfrm>
          <a:custGeom>
            <a:avLst/>
            <a:gdLst>
              <a:gd name="T0" fmla="*/ 674 w 674"/>
              <a:gd name="T1" fmla="*/ 0 h 482"/>
              <a:gd name="T2" fmla="*/ 0 w 674"/>
              <a:gd name="T3" fmla="*/ 143 h 482"/>
              <a:gd name="T4" fmla="*/ 0 w 674"/>
              <a:gd name="T5" fmla="*/ 482 h 482"/>
              <a:gd name="T6" fmla="*/ 674 w 674"/>
              <a:gd name="T7" fmla="*/ 271 h 482"/>
              <a:gd name="T8" fmla="*/ 674 w 674"/>
              <a:gd name="T9" fmla="*/ 0 h 482"/>
            </a:gdLst>
            <a:ahLst/>
            <a:cxnLst>
              <a:cxn ang="0">
                <a:pos x="T0" y="T1"/>
              </a:cxn>
              <a:cxn ang="0">
                <a:pos x="T2" y="T3"/>
              </a:cxn>
              <a:cxn ang="0">
                <a:pos x="T4" y="T5"/>
              </a:cxn>
              <a:cxn ang="0">
                <a:pos x="T6" y="T7"/>
              </a:cxn>
              <a:cxn ang="0">
                <a:pos x="T8" y="T9"/>
              </a:cxn>
            </a:cxnLst>
            <a:rect l="0" t="0" r="r" b="b"/>
            <a:pathLst>
              <a:path w="674" h="482">
                <a:moveTo>
                  <a:pt x="674" y="0"/>
                </a:moveTo>
                <a:lnTo>
                  <a:pt x="0" y="143"/>
                </a:lnTo>
                <a:lnTo>
                  <a:pt x="0" y="482"/>
                </a:lnTo>
                <a:lnTo>
                  <a:pt x="674" y="271"/>
                </a:lnTo>
                <a:lnTo>
                  <a:pt x="674" y="0"/>
                </a:lnTo>
                <a:close/>
              </a:path>
            </a:pathLst>
          </a:custGeom>
          <a:solidFill>
            <a:srgbClr val="404040"/>
          </a:solidFill>
          <a:ln w="1588">
            <a:solidFill>
              <a:srgbClr val="000000"/>
            </a:solidFill>
            <a:prstDash val="solid"/>
            <a:round/>
            <a:headEnd/>
            <a:tailEnd/>
          </a:ln>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211" name="Line 215"/>
          <p:cNvSpPr>
            <a:spLocks noChangeShapeType="1"/>
          </p:cNvSpPr>
          <p:nvPr/>
        </p:nvSpPr>
        <p:spPr bwMode="auto">
          <a:xfrm flipH="1" flipV="1">
            <a:off x="1347788" y="4997401"/>
            <a:ext cx="42862" cy="952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212" name="Line 216"/>
          <p:cNvSpPr>
            <a:spLocks noChangeShapeType="1"/>
          </p:cNvSpPr>
          <p:nvPr/>
        </p:nvSpPr>
        <p:spPr bwMode="auto">
          <a:xfrm>
            <a:off x="1412875" y="5011688"/>
            <a:ext cx="52388" cy="1746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213" name="Line 217"/>
          <p:cNvSpPr>
            <a:spLocks noChangeShapeType="1"/>
          </p:cNvSpPr>
          <p:nvPr/>
        </p:nvSpPr>
        <p:spPr bwMode="auto">
          <a:xfrm flipH="1">
            <a:off x="1400175" y="4979938"/>
            <a:ext cx="0" cy="87313"/>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214" name="Line 218"/>
          <p:cNvSpPr>
            <a:spLocks noChangeShapeType="1"/>
          </p:cNvSpPr>
          <p:nvPr/>
        </p:nvSpPr>
        <p:spPr bwMode="auto">
          <a:xfrm flipH="1">
            <a:off x="1476375" y="5000576"/>
            <a:ext cx="1588" cy="92075"/>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215" name="Line 219"/>
          <p:cNvSpPr>
            <a:spLocks noChangeShapeType="1"/>
          </p:cNvSpPr>
          <p:nvPr/>
        </p:nvSpPr>
        <p:spPr bwMode="auto">
          <a:xfrm>
            <a:off x="1333500" y="4997401"/>
            <a:ext cx="144463" cy="42862"/>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216" name="Line 220"/>
          <p:cNvSpPr>
            <a:spLocks noChangeShapeType="1"/>
          </p:cNvSpPr>
          <p:nvPr/>
        </p:nvSpPr>
        <p:spPr bwMode="auto">
          <a:xfrm flipH="1" flipV="1">
            <a:off x="1333500" y="4986288"/>
            <a:ext cx="144463" cy="38100"/>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217" name="Freeform 221"/>
          <p:cNvSpPr>
            <a:spLocks/>
          </p:cNvSpPr>
          <p:nvPr/>
        </p:nvSpPr>
        <p:spPr bwMode="auto">
          <a:xfrm flipH="1">
            <a:off x="1511300" y="5092651"/>
            <a:ext cx="14288" cy="52387"/>
          </a:xfrm>
          <a:custGeom>
            <a:avLst/>
            <a:gdLst>
              <a:gd name="T0" fmla="*/ 23 w 75"/>
              <a:gd name="T1" fmla="*/ 0 h 194"/>
              <a:gd name="T2" fmla="*/ 0 w 75"/>
              <a:gd name="T3" fmla="*/ 183 h 194"/>
              <a:gd name="T4" fmla="*/ 55 w 75"/>
              <a:gd name="T5" fmla="*/ 194 h 194"/>
              <a:gd name="T6" fmla="*/ 75 w 75"/>
              <a:gd name="T7" fmla="*/ 8 h 194"/>
              <a:gd name="T8" fmla="*/ 23 w 75"/>
              <a:gd name="T9" fmla="*/ 0 h 194"/>
            </a:gdLst>
            <a:ahLst/>
            <a:cxnLst>
              <a:cxn ang="0">
                <a:pos x="T0" y="T1"/>
              </a:cxn>
              <a:cxn ang="0">
                <a:pos x="T2" y="T3"/>
              </a:cxn>
              <a:cxn ang="0">
                <a:pos x="T4" y="T5"/>
              </a:cxn>
              <a:cxn ang="0">
                <a:pos x="T6" y="T7"/>
              </a:cxn>
              <a:cxn ang="0">
                <a:pos x="T8" y="T9"/>
              </a:cxn>
            </a:cxnLst>
            <a:rect l="0" t="0" r="r" b="b"/>
            <a:pathLst>
              <a:path w="75" h="194">
                <a:moveTo>
                  <a:pt x="23" y="0"/>
                </a:moveTo>
                <a:lnTo>
                  <a:pt x="0" y="183"/>
                </a:lnTo>
                <a:lnTo>
                  <a:pt x="55" y="194"/>
                </a:lnTo>
                <a:lnTo>
                  <a:pt x="75" y="8"/>
                </a:lnTo>
                <a:lnTo>
                  <a:pt x="23" y="0"/>
                </a:lnTo>
                <a:close/>
              </a:path>
            </a:pathLst>
          </a:custGeom>
          <a:solidFill>
            <a:srgbClr val="606060"/>
          </a:solidFill>
          <a:ln w="1588">
            <a:solidFill>
              <a:srgbClr val="000000"/>
            </a:solidFill>
            <a:prstDash val="solid"/>
            <a:round/>
            <a:headEnd/>
            <a:tailEnd/>
          </a:ln>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218" name="Freeform 222"/>
          <p:cNvSpPr>
            <a:spLocks/>
          </p:cNvSpPr>
          <p:nvPr/>
        </p:nvSpPr>
        <p:spPr bwMode="auto">
          <a:xfrm flipH="1">
            <a:off x="1465263" y="5099001"/>
            <a:ext cx="50800" cy="46037"/>
          </a:xfrm>
          <a:custGeom>
            <a:avLst/>
            <a:gdLst>
              <a:gd name="T0" fmla="*/ 17 w 206"/>
              <a:gd name="T1" fmla="*/ 5 h 168"/>
              <a:gd name="T2" fmla="*/ 0 w 206"/>
              <a:gd name="T3" fmla="*/ 168 h 168"/>
              <a:gd name="T4" fmla="*/ 206 w 206"/>
              <a:gd name="T5" fmla="*/ 84 h 168"/>
              <a:gd name="T6" fmla="*/ 126 w 206"/>
              <a:gd name="T7" fmla="*/ 58 h 168"/>
              <a:gd name="T8" fmla="*/ 52 w 206"/>
              <a:gd name="T9" fmla="*/ 97 h 168"/>
              <a:gd name="T10" fmla="*/ 75 w 206"/>
              <a:gd name="T11" fmla="*/ 0 h 168"/>
              <a:gd name="T12" fmla="*/ 17 w 206"/>
              <a:gd name="T13" fmla="*/ 5 h 168"/>
            </a:gdLst>
            <a:ahLst/>
            <a:cxnLst>
              <a:cxn ang="0">
                <a:pos x="T0" y="T1"/>
              </a:cxn>
              <a:cxn ang="0">
                <a:pos x="T2" y="T3"/>
              </a:cxn>
              <a:cxn ang="0">
                <a:pos x="T4" y="T5"/>
              </a:cxn>
              <a:cxn ang="0">
                <a:pos x="T6" y="T7"/>
              </a:cxn>
              <a:cxn ang="0">
                <a:pos x="T8" y="T9"/>
              </a:cxn>
              <a:cxn ang="0">
                <a:pos x="T10" y="T11"/>
              </a:cxn>
              <a:cxn ang="0">
                <a:pos x="T12" y="T13"/>
              </a:cxn>
            </a:cxnLst>
            <a:rect l="0" t="0" r="r" b="b"/>
            <a:pathLst>
              <a:path w="206" h="168">
                <a:moveTo>
                  <a:pt x="17" y="5"/>
                </a:moveTo>
                <a:lnTo>
                  <a:pt x="0" y="168"/>
                </a:lnTo>
                <a:lnTo>
                  <a:pt x="206" y="84"/>
                </a:lnTo>
                <a:lnTo>
                  <a:pt x="126" y="58"/>
                </a:lnTo>
                <a:lnTo>
                  <a:pt x="52" y="97"/>
                </a:lnTo>
                <a:lnTo>
                  <a:pt x="75" y="0"/>
                </a:lnTo>
                <a:lnTo>
                  <a:pt x="17" y="5"/>
                </a:lnTo>
                <a:close/>
              </a:path>
            </a:pathLst>
          </a:custGeom>
          <a:solidFill>
            <a:srgbClr val="404040"/>
          </a:solidFill>
          <a:ln w="1588">
            <a:solidFill>
              <a:srgbClr val="000000"/>
            </a:solidFill>
            <a:prstDash val="solid"/>
            <a:round/>
            <a:headEnd/>
            <a:tailEnd/>
          </a:ln>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219" name="Freeform 223"/>
          <p:cNvSpPr>
            <a:spLocks/>
          </p:cNvSpPr>
          <p:nvPr/>
        </p:nvSpPr>
        <p:spPr bwMode="auto">
          <a:xfrm flipH="1">
            <a:off x="1176338" y="4965651"/>
            <a:ext cx="368300" cy="203200"/>
          </a:xfrm>
          <a:custGeom>
            <a:avLst/>
            <a:gdLst>
              <a:gd name="T0" fmla="*/ 0 w 1583"/>
              <a:gd name="T1" fmla="*/ 309 h 729"/>
              <a:gd name="T2" fmla="*/ 759 w 1583"/>
              <a:gd name="T3" fmla="*/ 729 h 729"/>
              <a:gd name="T4" fmla="*/ 1583 w 1583"/>
              <a:gd name="T5" fmla="*/ 318 h 729"/>
              <a:gd name="T6" fmla="*/ 951 w 1583"/>
              <a:gd name="T7" fmla="*/ 0 h 729"/>
              <a:gd name="T8" fmla="*/ 0 w 1583"/>
              <a:gd name="T9" fmla="*/ 309 h 729"/>
            </a:gdLst>
            <a:ahLst/>
            <a:cxnLst>
              <a:cxn ang="0">
                <a:pos x="T0" y="T1"/>
              </a:cxn>
              <a:cxn ang="0">
                <a:pos x="T2" y="T3"/>
              </a:cxn>
              <a:cxn ang="0">
                <a:pos x="T4" y="T5"/>
              </a:cxn>
              <a:cxn ang="0">
                <a:pos x="T6" y="T7"/>
              </a:cxn>
              <a:cxn ang="0">
                <a:pos x="T8" y="T9"/>
              </a:cxn>
            </a:cxnLst>
            <a:rect l="0" t="0" r="r" b="b"/>
            <a:pathLst>
              <a:path w="1583" h="729">
                <a:moveTo>
                  <a:pt x="0" y="309"/>
                </a:moveTo>
                <a:lnTo>
                  <a:pt x="759" y="729"/>
                </a:lnTo>
                <a:lnTo>
                  <a:pt x="1583" y="318"/>
                </a:lnTo>
                <a:lnTo>
                  <a:pt x="951" y="0"/>
                </a:lnTo>
                <a:lnTo>
                  <a:pt x="0" y="309"/>
                </a:lnTo>
                <a:close/>
              </a:path>
            </a:pathLst>
          </a:custGeom>
          <a:solidFill>
            <a:srgbClr val="808080"/>
          </a:solidFill>
          <a:ln w="1588">
            <a:solidFill>
              <a:srgbClr val="000000"/>
            </a:solidFill>
            <a:prstDash val="solid"/>
            <a:round/>
            <a:headEnd/>
            <a:tailEnd/>
          </a:ln>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220" name="Freeform 224"/>
          <p:cNvSpPr>
            <a:spLocks/>
          </p:cNvSpPr>
          <p:nvPr/>
        </p:nvSpPr>
        <p:spPr bwMode="auto">
          <a:xfrm flipH="1">
            <a:off x="1366838" y="5051376"/>
            <a:ext cx="185737" cy="144462"/>
          </a:xfrm>
          <a:custGeom>
            <a:avLst/>
            <a:gdLst>
              <a:gd name="T0" fmla="*/ 28 w 792"/>
              <a:gd name="T1" fmla="*/ 0 h 516"/>
              <a:gd name="T2" fmla="*/ 792 w 792"/>
              <a:gd name="T3" fmla="*/ 426 h 516"/>
              <a:gd name="T4" fmla="*/ 770 w 792"/>
              <a:gd name="T5" fmla="*/ 516 h 516"/>
              <a:gd name="T6" fmla="*/ 0 w 792"/>
              <a:gd name="T7" fmla="*/ 82 h 516"/>
              <a:gd name="T8" fmla="*/ 28 w 792"/>
              <a:gd name="T9" fmla="*/ 0 h 516"/>
            </a:gdLst>
            <a:ahLst/>
            <a:cxnLst>
              <a:cxn ang="0">
                <a:pos x="T0" y="T1"/>
              </a:cxn>
              <a:cxn ang="0">
                <a:pos x="T2" y="T3"/>
              </a:cxn>
              <a:cxn ang="0">
                <a:pos x="T4" y="T5"/>
              </a:cxn>
              <a:cxn ang="0">
                <a:pos x="T6" y="T7"/>
              </a:cxn>
              <a:cxn ang="0">
                <a:pos x="T8" y="T9"/>
              </a:cxn>
            </a:cxnLst>
            <a:rect l="0" t="0" r="r" b="b"/>
            <a:pathLst>
              <a:path w="792" h="516">
                <a:moveTo>
                  <a:pt x="28" y="0"/>
                </a:moveTo>
                <a:lnTo>
                  <a:pt x="792" y="426"/>
                </a:lnTo>
                <a:lnTo>
                  <a:pt x="770" y="516"/>
                </a:lnTo>
                <a:lnTo>
                  <a:pt x="0" y="82"/>
                </a:lnTo>
                <a:lnTo>
                  <a:pt x="28" y="0"/>
                </a:lnTo>
                <a:close/>
              </a:path>
            </a:pathLst>
          </a:custGeom>
          <a:solidFill>
            <a:srgbClr val="606060"/>
          </a:solidFill>
          <a:ln w="1588">
            <a:solidFill>
              <a:srgbClr val="000000"/>
            </a:solidFill>
            <a:prstDash val="solid"/>
            <a:round/>
            <a:headEnd/>
            <a:tailEnd/>
          </a:ln>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221" name="Freeform 225"/>
          <p:cNvSpPr>
            <a:spLocks/>
          </p:cNvSpPr>
          <p:nvPr/>
        </p:nvSpPr>
        <p:spPr bwMode="auto">
          <a:xfrm flipH="1">
            <a:off x="1173163" y="5054551"/>
            <a:ext cx="198437" cy="141287"/>
          </a:xfrm>
          <a:custGeom>
            <a:avLst/>
            <a:gdLst>
              <a:gd name="T0" fmla="*/ 0 w 846"/>
              <a:gd name="T1" fmla="*/ 507 h 507"/>
              <a:gd name="T2" fmla="*/ 25 w 846"/>
              <a:gd name="T3" fmla="*/ 411 h 507"/>
              <a:gd name="T4" fmla="*/ 846 w 846"/>
              <a:gd name="T5" fmla="*/ 0 h 507"/>
              <a:gd name="T6" fmla="*/ 817 w 846"/>
              <a:gd name="T7" fmla="*/ 76 h 507"/>
              <a:gd name="T8" fmla="*/ 0 w 846"/>
              <a:gd name="T9" fmla="*/ 507 h 507"/>
            </a:gdLst>
            <a:ahLst/>
            <a:cxnLst>
              <a:cxn ang="0">
                <a:pos x="T0" y="T1"/>
              </a:cxn>
              <a:cxn ang="0">
                <a:pos x="T2" y="T3"/>
              </a:cxn>
              <a:cxn ang="0">
                <a:pos x="T4" y="T5"/>
              </a:cxn>
              <a:cxn ang="0">
                <a:pos x="T6" y="T7"/>
              </a:cxn>
              <a:cxn ang="0">
                <a:pos x="T8" y="T9"/>
              </a:cxn>
            </a:cxnLst>
            <a:rect l="0" t="0" r="r" b="b"/>
            <a:pathLst>
              <a:path w="846" h="507">
                <a:moveTo>
                  <a:pt x="0" y="507"/>
                </a:moveTo>
                <a:lnTo>
                  <a:pt x="25" y="411"/>
                </a:lnTo>
                <a:lnTo>
                  <a:pt x="846" y="0"/>
                </a:lnTo>
                <a:lnTo>
                  <a:pt x="817" y="76"/>
                </a:lnTo>
                <a:lnTo>
                  <a:pt x="0" y="507"/>
                </a:lnTo>
                <a:close/>
              </a:path>
            </a:pathLst>
          </a:custGeom>
          <a:solidFill>
            <a:srgbClr val="404040"/>
          </a:solidFill>
          <a:ln w="1588">
            <a:solidFill>
              <a:srgbClr val="000000"/>
            </a:solidFill>
            <a:prstDash val="solid"/>
            <a:round/>
            <a:headEnd/>
            <a:tailEnd/>
          </a:ln>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222" name="Freeform 226"/>
          <p:cNvSpPr>
            <a:spLocks/>
          </p:cNvSpPr>
          <p:nvPr/>
        </p:nvSpPr>
        <p:spPr bwMode="auto">
          <a:xfrm flipH="1">
            <a:off x="1325563" y="5060901"/>
            <a:ext cx="147637" cy="90487"/>
          </a:xfrm>
          <a:custGeom>
            <a:avLst/>
            <a:gdLst>
              <a:gd name="T0" fmla="*/ 0 w 637"/>
              <a:gd name="T1" fmla="*/ 83 h 321"/>
              <a:gd name="T2" fmla="*/ 220 w 637"/>
              <a:gd name="T3" fmla="*/ 0 h 321"/>
              <a:gd name="T4" fmla="*/ 637 w 637"/>
              <a:gd name="T5" fmla="*/ 224 h 321"/>
              <a:gd name="T6" fmla="*/ 425 w 637"/>
              <a:gd name="T7" fmla="*/ 321 h 321"/>
              <a:gd name="T8" fmla="*/ 0 w 637"/>
              <a:gd name="T9" fmla="*/ 83 h 321"/>
            </a:gdLst>
            <a:ahLst/>
            <a:cxnLst>
              <a:cxn ang="0">
                <a:pos x="T0" y="T1"/>
              </a:cxn>
              <a:cxn ang="0">
                <a:pos x="T2" y="T3"/>
              </a:cxn>
              <a:cxn ang="0">
                <a:pos x="T4" y="T5"/>
              </a:cxn>
              <a:cxn ang="0">
                <a:pos x="T6" y="T7"/>
              </a:cxn>
              <a:cxn ang="0">
                <a:pos x="T8" y="T9"/>
              </a:cxn>
            </a:cxnLst>
            <a:rect l="0" t="0" r="r" b="b"/>
            <a:pathLst>
              <a:path w="637" h="321">
                <a:moveTo>
                  <a:pt x="0" y="83"/>
                </a:moveTo>
                <a:lnTo>
                  <a:pt x="220" y="0"/>
                </a:lnTo>
                <a:lnTo>
                  <a:pt x="637" y="224"/>
                </a:lnTo>
                <a:lnTo>
                  <a:pt x="425" y="321"/>
                </a:lnTo>
                <a:lnTo>
                  <a:pt x="0" y="83"/>
                </a:lnTo>
                <a:close/>
              </a:path>
            </a:pathLst>
          </a:custGeom>
          <a:solidFill>
            <a:srgbClr val="A0A0A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223" name="Freeform 227"/>
          <p:cNvSpPr>
            <a:spLocks/>
          </p:cNvSpPr>
          <p:nvPr/>
        </p:nvSpPr>
        <p:spPr bwMode="auto">
          <a:xfrm flipH="1">
            <a:off x="1192213" y="5000576"/>
            <a:ext cx="220662" cy="120650"/>
          </a:xfrm>
          <a:custGeom>
            <a:avLst/>
            <a:gdLst>
              <a:gd name="T0" fmla="*/ 0 w 938"/>
              <a:gd name="T1" fmla="*/ 210 h 434"/>
              <a:gd name="T2" fmla="*/ 410 w 938"/>
              <a:gd name="T3" fmla="*/ 434 h 434"/>
              <a:gd name="T4" fmla="*/ 938 w 938"/>
              <a:gd name="T5" fmla="*/ 186 h 434"/>
              <a:gd name="T6" fmla="*/ 554 w 938"/>
              <a:gd name="T7" fmla="*/ 0 h 434"/>
              <a:gd name="T8" fmla="*/ 0 w 938"/>
              <a:gd name="T9" fmla="*/ 210 h 434"/>
            </a:gdLst>
            <a:ahLst/>
            <a:cxnLst>
              <a:cxn ang="0">
                <a:pos x="T0" y="T1"/>
              </a:cxn>
              <a:cxn ang="0">
                <a:pos x="T2" y="T3"/>
              </a:cxn>
              <a:cxn ang="0">
                <a:pos x="T4" y="T5"/>
              </a:cxn>
              <a:cxn ang="0">
                <a:pos x="T6" y="T7"/>
              </a:cxn>
              <a:cxn ang="0">
                <a:pos x="T8" y="T9"/>
              </a:cxn>
            </a:cxnLst>
            <a:rect l="0" t="0" r="r" b="b"/>
            <a:pathLst>
              <a:path w="938" h="434">
                <a:moveTo>
                  <a:pt x="0" y="210"/>
                </a:moveTo>
                <a:lnTo>
                  <a:pt x="410" y="434"/>
                </a:lnTo>
                <a:lnTo>
                  <a:pt x="938" y="186"/>
                </a:lnTo>
                <a:lnTo>
                  <a:pt x="554" y="0"/>
                </a:lnTo>
                <a:lnTo>
                  <a:pt x="0" y="210"/>
                </a:lnTo>
                <a:close/>
              </a:path>
            </a:pathLst>
          </a:custGeom>
          <a:solidFill>
            <a:srgbClr val="A0A0A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224" name="Freeform 228"/>
          <p:cNvSpPr>
            <a:spLocks/>
          </p:cNvSpPr>
          <p:nvPr/>
        </p:nvSpPr>
        <p:spPr bwMode="auto">
          <a:xfrm flipH="1">
            <a:off x="1285875" y="4973588"/>
            <a:ext cx="239713" cy="107950"/>
          </a:xfrm>
          <a:custGeom>
            <a:avLst/>
            <a:gdLst>
              <a:gd name="T0" fmla="*/ 216 w 1034"/>
              <a:gd name="T1" fmla="*/ 395 h 395"/>
              <a:gd name="T2" fmla="*/ 0 w 1034"/>
              <a:gd name="T3" fmla="*/ 285 h 395"/>
              <a:gd name="T4" fmla="*/ 867 w 1034"/>
              <a:gd name="T5" fmla="*/ 0 h 395"/>
              <a:gd name="T6" fmla="*/ 1034 w 1034"/>
              <a:gd name="T7" fmla="*/ 82 h 395"/>
              <a:gd name="T8" fmla="*/ 216 w 1034"/>
              <a:gd name="T9" fmla="*/ 395 h 395"/>
            </a:gdLst>
            <a:ahLst/>
            <a:cxnLst>
              <a:cxn ang="0">
                <a:pos x="T0" y="T1"/>
              </a:cxn>
              <a:cxn ang="0">
                <a:pos x="T2" y="T3"/>
              </a:cxn>
              <a:cxn ang="0">
                <a:pos x="T4" y="T5"/>
              </a:cxn>
              <a:cxn ang="0">
                <a:pos x="T6" y="T7"/>
              </a:cxn>
              <a:cxn ang="0">
                <a:pos x="T8" y="T9"/>
              </a:cxn>
            </a:cxnLst>
            <a:rect l="0" t="0" r="r" b="b"/>
            <a:pathLst>
              <a:path w="1034" h="395">
                <a:moveTo>
                  <a:pt x="216" y="395"/>
                </a:moveTo>
                <a:lnTo>
                  <a:pt x="0" y="285"/>
                </a:lnTo>
                <a:lnTo>
                  <a:pt x="867" y="0"/>
                </a:lnTo>
                <a:lnTo>
                  <a:pt x="1034" y="82"/>
                </a:lnTo>
                <a:lnTo>
                  <a:pt x="216" y="395"/>
                </a:lnTo>
                <a:close/>
              </a:path>
            </a:pathLst>
          </a:custGeom>
          <a:solidFill>
            <a:srgbClr val="A0A0A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225" name="Line 229"/>
          <p:cNvSpPr>
            <a:spLocks noChangeShapeType="1"/>
          </p:cNvSpPr>
          <p:nvPr/>
        </p:nvSpPr>
        <p:spPr bwMode="auto">
          <a:xfrm flipH="1" flipV="1">
            <a:off x="1312863" y="4978351"/>
            <a:ext cx="206375" cy="84137"/>
          </a:xfrm>
          <a:prstGeom prst="line">
            <a:avLst/>
          </a:prstGeom>
          <a:noFill/>
          <a:ln w="4763">
            <a:solidFill>
              <a:srgbClr val="808080"/>
            </a:solidFill>
            <a:round/>
            <a:headEnd/>
            <a:tailEnd/>
          </a:ln>
          <a:extLst>
            <a:ext uri="{909E8E84-426E-40DD-AFC4-6F175D3DCCD1}">
              <a14:hiddenFill xmlns:a14="http://schemas.microsoft.com/office/drawing/2010/main">
                <a:noFill/>
              </a14:hiddenFill>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226" name="Line 230"/>
          <p:cNvSpPr>
            <a:spLocks noChangeShapeType="1"/>
          </p:cNvSpPr>
          <p:nvPr/>
        </p:nvSpPr>
        <p:spPr bwMode="auto">
          <a:xfrm flipH="1" flipV="1">
            <a:off x="1301750" y="4983113"/>
            <a:ext cx="201613" cy="87313"/>
          </a:xfrm>
          <a:prstGeom prst="line">
            <a:avLst/>
          </a:prstGeom>
          <a:noFill/>
          <a:ln w="4763">
            <a:solidFill>
              <a:srgbClr val="808080"/>
            </a:solidFill>
            <a:round/>
            <a:headEnd/>
            <a:tailEnd/>
          </a:ln>
          <a:extLst>
            <a:ext uri="{909E8E84-426E-40DD-AFC4-6F175D3DCCD1}">
              <a14:hiddenFill xmlns:a14="http://schemas.microsoft.com/office/drawing/2010/main">
                <a:noFill/>
              </a14:hiddenFill>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227" name="Line 231"/>
          <p:cNvSpPr>
            <a:spLocks noChangeShapeType="1"/>
          </p:cNvSpPr>
          <p:nvPr/>
        </p:nvSpPr>
        <p:spPr bwMode="auto">
          <a:xfrm flipH="1" flipV="1">
            <a:off x="1292225" y="4991051"/>
            <a:ext cx="198438" cy="88900"/>
          </a:xfrm>
          <a:prstGeom prst="line">
            <a:avLst/>
          </a:prstGeom>
          <a:noFill/>
          <a:ln w="4763">
            <a:solidFill>
              <a:srgbClr val="808080"/>
            </a:solidFill>
            <a:round/>
            <a:headEnd/>
            <a:tailEnd/>
          </a:ln>
          <a:extLst>
            <a:ext uri="{909E8E84-426E-40DD-AFC4-6F175D3DCCD1}">
              <a14:hiddenFill xmlns:a14="http://schemas.microsoft.com/office/drawing/2010/main">
                <a:noFill/>
              </a14:hiddenFill>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228" name="Line 232"/>
          <p:cNvSpPr>
            <a:spLocks noChangeShapeType="1"/>
          </p:cNvSpPr>
          <p:nvPr/>
        </p:nvSpPr>
        <p:spPr bwMode="auto">
          <a:xfrm flipH="1" flipV="1">
            <a:off x="1266825" y="5005338"/>
            <a:ext cx="195263" cy="90488"/>
          </a:xfrm>
          <a:prstGeom prst="line">
            <a:avLst/>
          </a:prstGeom>
          <a:noFill/>
          <a:ln w="4763">
            <a:solidFill>
              <a:srgbClr val="808080"/>
            </a:solidFill>
            <a:round/>
            <a:headEnd/>
            <a:tailEnd/>
          </a:ln>
          <a:extLst>
            <a:ext uri="{909E8E84-426E-40DD-AFC4-6F175D3DCCD1}">
              <a14:hiddenFill xmlns:a14="http://schemas.microsoft.com/office/drawing/2010/main">
                <a:noFill/>
              </a14:hiddenFill>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229" name="Line 233"/>
          <p:cNvSpPr>
            <a:spLocks noChangeShapeType="1"/>
          </p:cNvSpPr>
          <p:nvPr/>
        </p:nvSpPr>
        <p:spPr bwMode="auto">
          <a:xfrm flipH="1" flipV="1">
            <a:off x="1252538" y="5014863"/>
            <a:ext cx="192087" cy="93663"/>
          </a:xfrm>
          <a:prstGeom prst="line">
            <a:avLst/>
          </a:prstGeom>
          <a:noFill/>
          <a:ln w="4763">
            <a:solidFill>
              <a:srgbClr val="808080"/>
            </a:solidFill>
            <a:round/>
            <a:headEnd/>
            <a:tailEnd/>
          </a:ln>
          <a:extLst>
            <a:ext uri="{909E8E84-426E-40DD-AFC4-6F175D3DCCD1}">
              <a14:hiddenFill xmlns:a14="http://schemas.microsoft.com/office/drawing/2010/main">
                <a:noFill/>
              </a14:hiddenFill>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230" name="Line 234"/>
          <p:cNvSpPr>
            <a:spLocks noChangeShapeType="1"/>
          </p:cNvSpPr>
          <p:nvPr/>
        </p:nvSpPr>
        <p:spPr bwMode="auto">
          <a:xfrm flipH="1" flipV="1">
            <a:off x="1249363" y="5029151"/>
            <a:ext cx="174625" cy="85725"/>
          </a:xfrm>
          <a:prstGeom prst="line">
            <a:avLst/>
          </a:prstGeom>
          <a:noFill/>
          <a:ln w="4763">
            <a:solidFill>
              <a:srgbClr val="808080"/>
            </a:solidFill>
            <a:round/>
            <a:headEnd/>
            <a:tailEnd/>
          </a:ln>
          <a:extLst>
            <a:ext uri="{909E8E84-426E-40DD-AFC4-6F175D3DCCD1}">
              <a14:hiddenFill xmlns:a14="http://schemas.microsoft.com/office/drawing/2010/main">
                <a:noFill/>
              </a14:hiddenFill>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231" name="Line 235"/>
          <p:cNvSpPr>
            <a:spLocks noChangeShapeType="1"/>
          </p:cNvSpPr>
          <p:nvPr/>
        </p:nvSpPr>
        <p:spPr bwMode="auto">
          <a:xfrm flipH="1" flipV="1">
            <a:off x="1239838" y="5035501"/>
            <a:ext cx="166687" cy="88900"/>
          </a:xfrm>
          <a:prstGeom prst="line">
            <a:avLst/>
          </a:prstGeom>
          <a:noFill/>
          <a:ln w="4763">
            <a:solidFill>
              <a:srgbClr val="808080"/>
            </a:solidFill>
            <a:round/>
            <a:headEnd/>
            <a:tailEnd/>
          </a:ln>
          <a:extLst>
            <a:ext uri="{909E8E84-426E-40DD-AFC4-6F175D3DCCD1}">
              <a14:hiddenFill xmlns:a14="http://schemas.microsoft.com/office/drawing/2010/main">
                <a:noFill/>
              </a14:hiddenFill>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232" name="Line 236"/>
          <p:cNvSpPr>
            <a:spLocks noChangeShapeType="1"/>
          </p:cNvSpPr>
          <p:nvPr/>
        </p:nvSpPr>
        <p:spPr bwMode="auto">
          <a:xfrm flipH="1" flipV="1">
            <a:off x="1222375" y="5048201"/>
            <a:ext cx="161925" cy="87312"/>
          </a:xfrm>
          <a:prstGeom prst="line">
            <a:avLst/>
          </a:prstGeom>
          <a:noFill/>
          <a:ln w="4763">
            <a:solidFill>
              <a:srgbClr val="808080"/>
            </a:solidFill>
            <a:round/>
            <a:headEnd/>
            <a:tailEnd/>
          </a:ln>
          <a:extLst>
            <a:ext uri="{909E8E84-426E-40DD-AFC4-6F175D3DCCD1}">
              <a14:hiddenFill xmlns:a14="http://schemas.microsoft.com/office/drawing/2010/main">
                <a:noFill/>
              </a14:hiddenFill>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233" name="Line 237"/>
          <p:cNvSpPr>
            <a:spLocks noChangeShapeType="1"/>
          </p:cNvSpPr>
          <p:nvPr/>
        </p:nvSpPr>
        <p:spPr bwMode="auto">
          <a:xfrm flipH="1">
            <a:off x="1354138" y="5078363"/>
            <a:ext cx="100012" cy="66675"/>
          </a:xfrm>
          <a:prstGeom prst="line">
            <a:avLst/>
          </a:prstGeom>
          <a:noFill/>
          <a:ln w="4763">
            <a:solidFill>
              <a:srgbClr val="808080"/>
            </a:solidFill>
            <a:round/>
            <a:headEnd/>
            <a:tailEnd/>
          </a:ln>
          <a:extLst>
            <a:ext uri="{909E8E84-426E-40DD-AFC4-6F175D3DCCD1}">
              <a14:hiddenFill xmlns:a14="http://schemas.microsoft.com/office/drawing/2010/main">
                <a:noFill/>
              </a14:hiddenFill>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234" name="Line 238"/>
          <p:cNvSpPr>
            <a:spLocks noChangeShapeType="1"/>
          </p:cNvSpPr>
          <p:nvPr/>
        </p:nvSpPr>
        <p:spPr bwMode="auto">
          <a:xfrm flipH="1">
            <a:off x="1336675" y="5070426"/>
            <a:ext cx="96838" cy="61912"/>
          </a:xfrm>
          <a:prstGeom prst="line">
            <a:avLst/>
          </a:prstGeom>
          <a:noFill/>
          <a:ln w="4763">
            <a:solidFill>
              <a:srgbClr val="808080"/>
            </a:solidFill>
            <a:round/>
            <a:headEnd/>
            <a:tailEnd/>
          </a:ln>
          <a:extLst>
            <a:ext uri="{909E8E84-426E-40DD-AFC4-6F175D3DCCD1}">
              <a14:hiddenFill xmlns:a14="http://schemas.microsoft.com/office/drawing/2010/main">
                <a:noFill/>
              </a14:hiddenFill>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235" name="Line 239"/>
          <p:cNvSpPr>
            <a:spLocks noChangeShapeType="1"/>
          </p:cNvSpPr>
          <p:nvPr/>
        </p:nvSpPr>
        <p:spPr bwMode="auto">
          <a:xfrm flipH="1">
            <a:off x="1293813" y="5048201"/>
            <a:ext cx="98425" cy="60325"/>
          </a:xfrm>
          <a:prstGeom prst="line">
            <a:avLst/>
          </a:prstGeom>
          <a:noFill/>
          <a:ln w="4763">
            <a:solidFill>
              <a:srgbClr val="808080"/>
            </a:solidFill>
            <a:round/>
            <a:headEnd/>
            <a:tailEnd/>
          </a:ln>
          <a:extLst>
            <a:ext uri="{909E8E84-426E-40DD-AFC4-6F175D3DCCD1}">
              <a14:hiddenFill xmlns:a14="http://schemas.microsoft.com/office/drawing/2010/main">
                <a:noFill/>
              </a14:hiddenFill>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236" name="Line 240"/>
          <p:cNvSpPr>
            <a:spLocks noChangeShapeType="1"/>
          </p:cNvSpPr>
          <p:nvPr/>
        </p:nvSpPr>
        <p:spPr bwMode="auto">
          <a:xfrm flipH="1">
            <a:off x="1273175" y="5038676"/>
            <a:ext cx="95250" cy="60325"/>
          </a:xfrm>
          <a:prstGeom prst="line">
            <a:avLst/>
          </a:prstGeom>
          <a:noFill/>
          <a:ln w="4763">
            <a:solidFill>
              <a:srgbClr val="808080"/>
            </a:solidFill>
            <a:round/>
            <a:headEnd/>
            <a:tailEnd/>
          </a:ln>
          <a:extLst>
            <a:ext uri="{909E8E84-426E-40DD-AFC4-6F175D3DCCD1}">
              <a14:hiddenFill xmlns:a14="http://schemas.microsoft.com/office/drawing/2010/main">
                <a:noFill/>
              </a14:hiddenFill>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237" name="Line 241"/>
          <p:cNvSpPr>
            <a:spLocks noChangeShapeType="1"/>
          </p:cNvSpPr>
          <p:nvPr/>
        </p:nvSpPr>
        <p:spPr bwMode="auto">
          <a:xfrm flipH="1">
            <a:off x="1252538" y="5029151"/>
            <a:ext cx="93662" cy="60325"/>
          </a:xfrm>
          <a:prstGeom prst="line">
            <a:avLst/>
          </a:prstGeom>
          <a:noFill/>
          <a:ln w="4763">
            <a:solidFill>
              <a:srgbClr val="808080"/>
            </a:solidFill>
            <a:round/>
            <a:headEnd/>
            <a:tailEnd/>
          </a:ln>
          <a:extLst>
            <a:ext uri="{909E8E84-426E-40DD-AFC4-6F175D3DCCD1}">
              <a14:hiddenFill xmlns:a14="http://schemas.microsoft.com/office/drawing/2010/main">
                <a:noFill/>
              </a14:hiddenFill>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238" name="Line 242"/>
          <p:cNvSpPr>
            <a:spLocks noChangeShapeType="1"/>
          </p:cNvSpPr>
          <p:nvPr/>
        </p:nvSpPr>
        <p:spPr bwMode="auto">
          <a:xfrm flipH="1">
            <a:off x="1233488" y="5019626"/>
            <a:ext cx="92075" cy="58737"/>
          </a:xfrm>
          <a:prstGeom prst="line">
            <a:avLst/>
          </a:prstGeom>
          <a:noFill/>
          <a:ln w="4763">
            <a:solidFill>
              <a:srgbClr val="808080"/>
            </a:solidFill>
            <a:round/>
            <a:headEnd/>
            <a:tailEnd/>
          </a:ln>
          <a:extLst>
            <a:ext uri="{909E8E84-426E-40DD-AFC4-6F175D3DCCD1}">
              <a14:hiddenFill xmlns:a14="http://schemas.microsoft.com/office/drawing/2010/main">
                <a:noFill/>
              </a14:hiddenFill>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239" name="Line 243"/>
          <p:cNvSpPr>
            <a:spLocks noChangeShapeType="1"/>
          </p:cNvSpPr>
          <p:nvPr/>
        </p:nvSpPr>
        <p:spPr bwMode="auto">
          <a:xfrm flipH="1">
            <a:off x="1214438" y="5010101"/>
            <a:ext cx="92075" cy="53975"/>
          </a:xfrm>
          <a:prstGeom prst="line">
            <a:avLst/>
          </a:prstGeom>
          <a:noFill/>
          <a:ln w="4763">
            <a:solidFill>
              <a:srgbClr val="808080"/>
            </a:solidFill>
            <a:round/>
            <a:headEnd/>
            <a:tailEnd/>
          </a:ln>
          <a:extLst>
            <a:ext uri="{909E8E84-426E-40DD-AFC4-6F175D3DCCD1}">
              <a14:hiddenFill xmlns:a14="http://schemas.microsoft.com/office/drawing/2010/main">
                <a:noFill/>
              </a14:hiddenFill>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240" name="Line 244"/>
          <p:cNvSpPr>
            <a:spLocks noChangeShapeType="1"/>
          </p:cNvSpPr>
          <p:nvPr/>
        </p:nvSpPr>
        <p:spPr bwMode="auto">
          <a:xfrm flipH="1">
            <a:off x="1447800" y="5038676"/>
            <a:ext cx="49213" cy="31750"/>
          </a:xfrm>
          <a:prstGeom prst="line">
            <a:avLst/>
          </a:prstGeom>
          <a:noFill/>
          <a:ln w="4763">
            <a:solidFill>
              <a:srgbClr val="808080"/>
            </a:solidFill>
            <a:round/>
            <a:headEnd/>
            <a:tailEnd/>
          </a:ln>
          <a:extLst>
            <a:ext uri="{909E8E84-426E-40DD-AFC4-6F175D3DCCD1}">
              <a14:hiddenFill xmlns:a14="http://schemas.microsoft.com/office/drawing/2010/main">
                <a:noFill/>
              </a14:hiddenFill>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241" name="Line 245"/>
          <p:cNvSpPr>
            <a:spLocks noChangeShapeType="1"/>
          </p:cNvSpPr>
          <p:nvPr/>
        </p:nvSpPr>
        <p:spPr bwMode="auto">
          <a:xfrm flipH="1">
            <a:off x="1419225" y="5029151"/>
            <a:ext cx="46038" cy="25400"/>
          </a:xfrm>
          <a:prstGeom prst="line">
            <a:avLst/>
          </a:prstGeom>
          <a:noFill/>
          <a:ln w="4763">
            <a:solidFill>
              <a:srgbClr val="808080"/>
            </a:solidFill>
            <a:round/>
            <a:headEnd/>
            <a:tailEnd/>
          </a:ln>
          <a:extLst>
            <a:ext uri="{909E8E84-426E-40DD-AFC4-6F175D3DCCD1}">
              <a14:hiddenFill xmlns:a14="http://schemas.microsoft.com/office/drawing/2010/main">
                <a:noFill/>
              </a14:hiddenFill>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242" name="Line 246"/>
          <p:cNvSpPr>
            <a:spLocks noChangeShapeType="1"/>
          </p:cNvSpPr>
          <p:nvPr/>
        </p:nvSpPr>
        <p:spPr bwMode="auto">
          <a:xfrm flipH="1">
            <a:off x="1392238" y="5018038"/>
            <a:ext cx="46037" cy="28575"/>
          </a:xfrm>
          <a:prstGeom prst="line">
            <a:avLst/>
          </a:prstGeom>
          <a:noFill/>
          <a:ln w="4763">
            <a:solidFill>
              <a:srgbClr val="808080"/>
            </a:solidFill>
            <a:round/>
            <a:headEnd/>
            <a:tailEnd/>
          </a:ln>
          <a:extLst>
            <a:ext uri="{909E8E84-426E-40DD-AFC4-6F175D3DCCD1}">
              <a14:hiddenFill xmlns:a14="http://schemas.microsoft.com/office/drawing/2010/main">
                <a:noFill/>
              </a14:hiddenFill>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243" name="Line 247"/>
          <p:cNvSpPr>
            <a:spLocks noChangeShapeType="1"/>
          </p:cNvSpPr>
          <p:nvPr/>
        </p:nvSpPr>
        <p:spPr bwMode="auto">
          <a:xfrm flipH="1">
            <a:off x="1365250" y="5006926"/>
            <a:ext cx="42863" cy="25400"/>
          </a:xfrm>
          <a:prstGeom prst="line">
            <a:avLst/>
          </a:prstGeom>
          <a:noFill/>
          <a:ln w="4763">
            <a:solidFill>
              <a:srgbClr val="808080"/>
            </a:solidFill>
            <a:round/>
            <a:headEnd/>
            <a:tailEnd/>
          </a:ln>
          <a:extLst>
            <a:ext uri="{909E8E84-426E-40DD-AFC4-6F175D3DCCD1}">
              <a14:hiddenFill xmlns:a14="http://schemas.microsoft.com/office/drawing/2010/main">
                <a:noFill/>
              </a14:hiddenFill>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244" name="Line 248"/>
          <p:cNvSpPr>
            <a:spLocks noChangeShapeType="1"/>
          </p:cNvSpPr>
          <p:nvPr/>
        </p:nvSpPr>
        <p:spPr bwMode="auto">
          <a:xfrm flipH="1">
            <a:off x="1338263" y="4994226"/>
            <a:ext cx="41275" cy="26987"/>
          </a:xfrm>
          <a:prstGeom prst="line">
            <a:avLst/>
          </a:prstGeom>
          <a:noFill/>
          <a:ln w="4763">
            <a:solidFill>
              <a:srgbClr val="808080"/>
            </a:solidFill>
            <a:round/>
            <a:headEnd/>
            <a:tailEnd/>
          </a:ln>
          <a:extLst>
            <a:ext uri="{909E8E84-426E-40DD-AFC4-6F175D3DCCD1}">
              <a14:hiddenFill xmlns:a14="http://schemas.microsoft.com/office/drawing/2010/main">
                <a:noFill/>
              </a14:hiddenFill>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245" name="Line 249"/>
          <p:cNvSpPr>
            <a:spLocks noChangeShapeType="1"/>
          </p:cNvSpPr>
          <p:nvPr/>
        </p:nvSpPr>
        <p:spPr bwMode="auto">
          <a:xfrm flipH="1">
            <a:off x="1308100" y="4983113"/>
            <a:ext cx="39688" cy="23813"/>
          </a:xfrm>
          <a:prstGeom prst="line">
            <a:avLst/>
          </a:prstGeom>
          <a:noFill/>
          <a:ln w="4763">
            <a:solidFill>
              <a:srgbClr val="808080"/>
            </a:solidFill>
            <a:round/>
            <a:headEnd/>
            <a:tailEnd/>
          </a:ln>
          <a:extLst>
            <a:ext uri="{909E8E84-426E-40DD-AFC4-6F175D3DCCD1}">
              <a14:hiddenFill xmlns:a14="http://schemas.microsoft.com/office/drawing/2010/main">
                <a:noFill/>
              </a14:hiddenFill>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246" name="Freeform 250"/>
          <p:cNvSpPr>
            <a:spLocks/>
          </p:cNvSpPr>
          <p:nvPr/>
        </p:nvSpPr>
        <p:spPr bwMode="auto">
          <a:xfrm flipH="1">
            <a:off x="930275" y="5265688"/>
            <a:ext cx="487363" cy="258763"/>
          </a:xfrm>
          <a:custGeom>
            <a:avLst/>
            <a:gdLst>
              <a:gd name="T0" fmla="*/ 182 w 2091"/>
              <a:gd name="T1" fmla="*/ 927 h 931"/>
              <a:gd name="T2" fmla="*/ 5 w 2091"/>
              <a:gd name="T3" fmla="*/ 905 h 931"/>
              <a:gd name="T4" fmla="*/ 0 w 2091"/>
              <a:gd name="T5" fmla="*/ 695 h 931"/>
              <a:gd name="T6" fmla="*/ 9 w 2091"/>
              <a:gd name="T7" fmla="*/ 537 h 931"/>
              <a:gd name="T8" fmla="*/ 100 w 2091"/>
              <a:gd name="T9" fmla="*/ 442 h 931"/>
              <a:gd name="T10" fmla="*/ 210 w 2091"/>
              <a:gd name="T11" fmla="*/ 387 h 931"/>
              <a:gd name="T12" fmla="*/ 460 w 2091"/>
              <a:gd name="T13" fmla="*/ 296 h 931"/>
              <a:gd name="T14" fmla="*/ 828 w 2091"/>
              <a:gd name="T15" fmla="*/ 207 h 931"/>
              <a:gd name="T16" fmla="*/ 900 w 2091"/>
              <a:gd name="T17" fmla="*/ 201 h 931"/>
              <a:gd name="T18" fmla="*/ 948 w 2091"/>
              <a:gd name="T19" fmla="*/ 207 h 931"/>
              <a:gd name="T20" fmla="*/ 960 w 2091"/>
              <a:gd name="T21" fmla="*/ 188 h 931"/>
              <a:gd name="T22" fmla="*/ 980 w 2091"/>
              <a:gd name="T23" fmla="*/ 169 h 931"/>
              <a:gd name="T24" fmla="*/ 1003 w 2091"/>
              <a:gd name="T25" fmla="*/ 173 h 931"/>
              <a:gd name="T26" fmla="*/ 1035 w 2091"/>
              <a:gd name="T27" fmla="*/ 176 h 931"/>
              <a:gd name="T28" fmla="*/ 1049 w 2091"/>
              <a:gd name="T29" fmla="*/ 138 h 931"/>
              <a:gd name="T30" fmla="*/ 1077 w 2091"/>
              <a:gd name="T31" fmla="*/ 118 h 931"/>
              <a:gd name="T32" fmla="*/ 1106 w 2091"/>
              <a:gd name="T33" fmla="*/ 112 h 931"/>
              <a:gd name="T34" fmla="*/ 1144 w 2091"/>
              <a:gd name="T35" fmla="*/ 112 h 931"/>
              <a:gd name="T36" fmla="*/ 1138 w 2091"/>
              <a:gd name="T37" fmla="*/ 82 h 931"/>
              <a:gd name="T38" fmla="*/ 1182 w 2091"/>
              <a:gd name="T39" fmla="*/ 0 h 931"/>
              <a:gd name="T40" fmla="*/ 2040 w 2091"/>
              <a:gd name="T41" fmla="*/ 22 h 931"/>
              <a:gd name="T42" fmla="*/ 2037 w 2091"/>
              <a:gd name="T43" fmla="*/ 110 h 931"/>
              <a:gd name="T44" fmla="*/ 2053 w 2091"/>
              <a:gd name="T45" fmla="*/ 188 h 931"/>
              <a:gd name="T46" fmla="*/ 2065 w 2091"/>
              <a:gd name="T47" fmla="*/ 244 h 931"/>
              <a:gd name="T48" fmla="*/ 2080 w 2091"/>
              <a:gd name="T49" fmla="*/ 314 h 931"/>
              <a:gd name="T50" fmla="*/ 2091 w 2091"/>
              <a:gd name="T51" fmla="*/ 427 h 931"/>
              <a:gd name="T52" fmla="*/ 2077 w 2091"/>
              <a:gd name="T53" fmla="*/ 494 h 931"/>
              <a:gd name="T54" fmla="*/ 2053 w 2091"/>
              <a:gd name="T55" fmla="*/ 557 h 931"/>
              <a:gd name="T56" fmla="*/ 2023 w 2091"/>
              <a:gd name="T57" fmla="*/ 610 h 931"/>
              <a:gd name="T58" fmla="*/ 1983 w 2091"/>
              <a:gd name="T59" fmla="*/ 629 h 931"/>
              <a:gd name="T60" fmla="*/ 1921 w 2091"/>
              <a:gd name="T61" fmla="*/ 648 h 931"/>
              <a:gd name="T62" fmla="*/ 1838 w 2091"/>
              <a:gd name="T63" fmla="*/ 673 h 931"/>
              <a:gd name="T64" fmla="*/ 1801 w 2091"/>
              <a:gd name="T65" fmla="*/ 717 h 931"/>
              <a:gd name="T66" fmla="*/ 1757 w 2091"/>
              <a:gd name="T67" fmla="*/ 754 h 931"/>
              <a:gd name="T68" fmla="*/ 1686 w 2091"/>
              <a:gd name="T69" fmla="*/ 786 h 931"/>
              <a:gd name="T70" fmla="*/ 1605 w 2091"/>
              <a:gd name="T71" fmla="*/ 812 h 931"/>
              <a:gd name="T72" fmla="*/ 1475 w 2091"/>
              <a:gd name="T73" fmla="*/ 827 h 931"/>
              <a:gd name="T74" fmla="*/ 1364 w 2091"/>
              <a:gd name="T75" fmla="*/ 827 h 931"/>
              <a:gd name="T76" fmla="*/ 1279 w 2091"/>
              <a:gd name="T77" fmla="*/ 818 h 931"/>
              <a:gd name="T78" fmla="*/ 1202 w 2091"/>
              <a:gd name="T79" fmla="*/ 812 h 931"/>
              <a:gd name="T80" fmla="*/ 1144 w 2091"/>
              <a:gd name="T81" fmla="*/ 843 h 931"/>
              <a:gd name="T82" fmla="*/ 1031 w 2091"/>
              <a:gd name="T83" fmla="*/ 837 h 931"/>
              <a:gd name="T84" fmla="*/ 582 w 2091"/>
              <a:gd name="T85" fmla="*/ 901 h 931"/>
              <a:gd name="T86" fmla="*/ 386 w 2091"/>
              <a:gd name="T87" fmla="*/ 931 h 931"/>
              <a:gd name="T88" fmla="*/ 182 w 2091"/>
              <a:gd name="T89" fmla="*/ 927 h 9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091" h="931">
                <a:moveTo>
                  <a:pt x="182" y="927"/>
                </a:moveTo>
                <a:lnTo>
                  <a:pt x="5" y="905"/>
                </a:lnTo>
                <a:lnTo>
                  <a:pt x="0" y="695"/>
                </a:lnTo>
                <a:lnTo>
                  <a:pt x="9" y="537"/>
                </a:lnTo>
                <a:lnTo>
                  <a:pt x="100" y="442"/>
                </a:lnTo>
                <a:lnTo>
                  <a:pt x="210" y="387"/>
                </a:lnTo>
                <a:lnTo>
                  <a:pt x="460" y="296"/>
                </a:lnTo>
                <a:lnTo>
                  <a:pt x="828" y="207"/>
                </a:lnTo>
                <a:lnTo>
                  <a:pt x="900" y="201"/>
                </a:lnTo>
                <a:lnTo>
                  <a:pt x="948" y="207"/>
                </a:lnTo>
                <a:lnTo>
                  <a:pt x="960" y="188"/>
                </a:lnTo>
                <a:lnTo>
                  <a:pt x="980" y="169"/>
                </a:lnTo>
                <a:lnTo>
                  <a:pt x="1003" y="173"/>
                </a:lnTo>
                <a:lnTo>
                  <a:pt x="1035" y="176"/>
                </a:lnTo>
                <a:lnTo>
                  <a:pt x="1049" y="138"/>
                </a:lnTo>
                <a:lnTo>
                  <a:pt x="1077" y="118"/>
                </a:lnTo>
                <a:lnTo>
                  <a:pt x="1106" y="112"/>
                </a:lnTo>
                <a:lnTo>
                  <a:pt x="1144" y="112"/>
                </a:lnTo>
                <a:lnTo>
                  <a:pt x="1138" y="82"/>
                </a:lnTo>
                <a:lnTo>
                  <a:pt x="1182" y="0"/>
                </a:lnTo>
                <a:lnTo>
                  <a:pt x="2040" y="22"/>
                </a:lnTo>
                <a:lnTo>
                  <a:pt x="2037" y="110"/>
                </a:lnTo>
                <a:lnTo>
                  <a:pt x="2053" y="188"/>
                </a:lnTo>
                <a:lnTo>
                  <a:pt x="2065" y="244"/>
                </a:lnTo>
                <a:lnTo>
                  <a:pt x="2080" y="314"/>
                </a:lnTo>
                <a:lnTo>
                  <a:pt x="2091" y="427"/>
                </a:lnTo>
                <a:lnTo>
                  <a:pt x="2077" y="494"/>
                </a:lnTo>
                <a:lnTo>
                  <a:pt x="2053" y="557"/>
                </a:lnTo>
                <a:lnTo>
                  <a:pt x="2023" y="610"/>
                </a:lnTo>
                <a:lnTo>
                  <a:pt x="1983" y="629"/>
                </a:lnTo>
                <a:lnTo>
                  <a:pt x="1921" y="648"/>
                </a:lnTo>
                <a:lnTo>
                  <a:pt x="1838" y="673"/>
                </a:lnTo>
                <a:lnTo>
                  <a:pt x="1801" y="717"/>
                </a:lnTo>
                <a:lnTo>
                  <a:pt x="1757" y="754"/>
                </a:lnTo>
                <a:lnTo>
                  <a:pt x="1686" y="786"/>
                </a:lnTo>
                <a:lnTo>
                  <a:pt x="1605" y="812"/>
                </a:lnTo>
                <a:lnTo>
                  <a:pt x="1475" y="827"/>
                </a:lnTo>
                <a:lnTo>
                  <a:pt x="1364" y="827"/>
                </a:lnTo>
                <a:lnTo>
                  <a:pt x="1279" y="818"/>
                </a:lnTo>
                <a:lnTo>
                  <a:pt x="1202" y="812"/>
                </a:lnTo>
                <a:lnTo>
                  <a:pt x="1144" y="843"/>
                </a:lnTo>
                <a:lnTo>
                  <a:pt x="1031" y="837"/>
                </a:lnTo>
                <a:lnTo>
                  <a:pt x="582" y="901"/>
                </a:lnTo>
                <a:lnTo>
                  <a:pt x="386" y="931"/>
                </a:lnTo>
                <a:lnTo>
                  <a:pt x="182" y="927"/>
                </a:lnTo>
                <a:close/>
              </a:path>
            </a:pathLst>
          </a:custGeom>
          <a:solidFill>
            <a:srgbClr val="606060"/>
          </a:solidFill>
          <a:ln w="1588">
            <a:solidFill>
              <a:srgbClr val="000000"/>
            </a:solidFill>
            <a:prstDash val="solid"/>
            <a:round/>
            <a:headEnd/>
            <a:tailEnd/>
          </a:ln>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247" name="Freeform 251"/>
          <p:cNvSpPr>
            <a:spLocks/>
          </p:cNvSpPr>
          <p:nvPr/>
        </p:nvSpPr>
        <p:spPr bwMode="auto">
          <a:xfrm flipH="1">
            <a:off x="935038" y="5292676"/>
            <a:ext cx="479425" cy="228600"/>
          </a:xfrm>
          <a:custGeom>
            <a:avLst/>
            <a:gdLst>
              <a:gd name="T0" fmla="*/ 1986 w 2049"/>
              <a:gd name="T1" fmla="*/ 90 h 829"/>
              <a:gd name="T2" fmla="*/ 2037 w 2049"/>
              <a:gd name="T3" fmla="*/ 199 h 829"/>
              <a:gd name="T4" fmla="*/ 1995 w 2049"/>
              <a:gd name="T5" fmla="*/ 512 h 829"/>
              <a:gd name="T6" fmla="*/ 1882 w 2049"/>
              <a:gd name="T7" fmla="*/ 512 h 829"/>
              <a:gd name="T8" fmla="*/ 1754 w 2049"/>
              <a:gd name="T9" fmla="*/ 624 h 829"/>
              <a:gd name="T10" fmla="*/ 1460 w 2049"/>
              <a:gd name="T11" fmla="*/ 701 h 829"/>
              <a:gd name="T12" fmla="*/ 1181 w 2049"/>
              <a:gd name="T13" fmla="*/ 701 h 829"/>
              <a:gd name="T14" fmla="*/ 1287 w 2049"/>
              <a:gd name="T15" fmla="*/ 589 h 829"/>
              <a:gd name="T16" fmla="*/ 1155 w 2049"/>
              <a:gd name="T17" fmla="*/ 697 h 829"/>
              <a:gd name="T18" fmla="*/ 1017 w 2049"/>
              <a:gd name="T19" fmla="*/ 724 h 829"/>
              <a:gd name="T20" fmla="*/ 1109 w 2049"/>
              <a:gd name="T21" fmla="*/ 652 h 829"/>
              <a:gd name="T22" fmla="*/ 963 w 2049"/>
              <a:gd name="T23" fmla="*/ 733 h 829"/>
              <a:gd name="T24" fmla="*/ 491 w 2049"/>
              <a:gd name="T25" fmla="*/ 797 h 829"/>
              <a:gd name="T26" fmla="*/ 495 w 2049"/>
              <a:gd name="T27" fmla="*/ 742 h 829"/>
              <a:gd name="T28" fmla="*/ 486 w 2049"/>
              <a:gd name="T29" fmla="*/ 720 h 829"/>
              <a:gd name="T30" fmla="*/ 319 w 2049"/>
              <a:gd name="T31" fmla="*/ 815 h 829"/>
              <a:gd name="T32" fmla="*/ 473 w 2049"/>
              <a:gd name="T33" fmla="*/ 669 h 829"/>
              <a:gd name="T34" fmla="*/ 300 w 2049"/>
              <a:gd name="T35" fmla="*/ 765 h 829"/>
              <a:gd name="T36" fmla="*/ 214 w 2049"/>
              <a:gd name="T37" fmla="*/ 742 h 829"/>
              <a:gd name="T38" fmla="*/ 182 w 2049"/>
              <a:gd name="T39" fmla="*/ 746 h 829"/>
              <a:gd name="T40" fmla="*/ 59 w 2049"/>
              <a:gd name="T41" fmla="*/ 793 h 829"/>
              <a:gd name="T42" fmla="*/ 0 w 2049"/>
              <a:gd name="T43" fmla="*/ 674 h 829"/>
              <a:gd name="T44" fmla="*/ 40 w 2049"/>
              <a:gd name="T45" fmla="*/ 435 h 829"/>
              <a:gd name="T46" fmla="*/ 296 w 2049"/>
              <a:gd name="T47" fmla="*/ 298 h 829"/>
              <a:gd name="T48" fmla="*/ 795 w 2049"/>
              <a:gd name="T49" fmla="*/ 145 h 829"/>
              <a:gd name="T50" fmla="*/ 968 w 2049"/>
              <a:gd name="T51" fmla="*/ 207 h 829"/>
              <a:gd name="T52" fmla="*/ 1040 w 2049"/>
              <a:gd name="T53" fmla="*/ 217 h 829"/>
              <a:gd name="T54" fmla="*/ 953 w 2049"/>
              <a:gd name="T55" fmla="*/ 131 h 829"/>
              <a:gd name="T56" fmla="*/ 1008 w 2049"/>
              <a:gd name="T57" fmla="*/ 108 h 829"/>
              <a:gd name="T58" fmla="*/ 1063 w 2049"/>
              <a:gd name="T59" fmla="*/ 163 h 829"/>
              <a:gd name="T60" fmla="*/ 1068 w 2049"/>
              <a:gd name="T61" fmla="*/ 135 h 829"/>
              <a:gd name="T62" fmla="*/ 1059 w 2049"/>
              <a:gd name="T63" fmla="*/ 67 h 829"/>
              <a:gd name="T64" fmla="*/ 1186 w 2049"/>
              <a:gd name="T65" fmla="*/ 113 h 829"/>
              <a:gd name="T66" fmla="*/ 1173 w 2049"/>
              <a:gd name="T67" fmla="*/ 63 h 829"/>
              <a:gd name="T68" fmla="*/ 1145 w 2049"/>
              <a:gd name="T69" fmla="*/ 0 h 829"/>
              <a:gd name="T70" fmla="*/ 1277 w 2049"/>
              <a:gd name="T71" fmla="*/ 54 h 829"/>
              <a:gd name="T72" fmla="*/ 1514 w 2049"/>
              <a:gd name="T73" fmla="*/ 104 h 829"/>
              <a:gd name="T74" fmla="*/ 1567 w 2049"/>
              <a:gd name="T75" fmla="*/ 35 h 829"/>
              <a:gd name="T76" fmla="*/ 1626 w 2049"/>
              <a:gd name="T77" fmla="*/ 113 h 829"/>
              <a:gd name="T78" fmla="*/ 1745 w 2049"/>
              <a:gd name="T79" fmla="*/ 63 h 829"/>
              <a:gd name="T80" fmla="*/ 1795 w 2049"/>
              <a:gd name="T81" fmla="*/ 131 h 829"/>
              <a:gd name="T82" fmla="*/ 1946 w 2049"/>
              <a:gd name="T83" fmla="*/ 108 h 829"/>
              <a:gd name="T84" fmla="*/ 1982 w 2049"/>
              <a:gd name="T85" fmla="*/ 31 h 8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049" h="829">
                <a:moveTo>
                  <a:pt x="1982" y="31"/>
                </a:moveTo>
                <a:lnTo>
                  <a:pt x="1986" y="90"/>
                </a:lnTo>
                <a:lnTo>
                  <a:pt x="2010" y="67"/>
                </a:lnTo>
                <a:lnTo>
                  <a:pt x="2037" y="199"/>
                </a:lnTo>
                <a:lnTo>
                  <a:pt x="2049" y="353"/>
                </a:lnTo>
                <a:lnTo>
                  <a:pt x="1995" y="512"/>
                </a:lnTo>
                <a:lnTo>
                  <a:pt x="1868" y="549"/>
                </a:lnTo>
                <a:lnTo>
                  <a:pt x="1882" y="512"/>
                </a:lnTo>
                <a:lnTo>
                  <a:pt x="1814" y="567"/>
                </a:lnTo>
                <a:lnTo>
                  <a:pt x="1754" y="624"/>
                </a:lnTo>
                <a:lnTo>
                  <a:pt x="1622" y="688"/>
                </a:lnTo>
                <a:lnTo>
                  <a:pt x="1460" y="701"/>
                </a:lnTo>
                <a:lnTo>
                  <a:pt x="1264" y="710"/>
                </a:lnTo>
                <a:lnTo>
                  <a:pt x="1181" y="701"/>
                </a:lnTo>
                <a:lnTo>
                  <a:pt x="1255" y="669"/>
                </a:lnTo>
                <a:lnTo>
                  <a:pt x="1287" y="589"/>
                </a:lnTo>
                <a:lnTo>
                  <a:pt x="1228" y="656"/>
                </a:lnTo>
                <a:lnTo>
                  <a:pt x="1155" y="697"/>
                </a:lnTo>
                <a:lnTo>
                  <a:pt x="1086" y="733"/>
                </a:lnTo>
                <a:lnTo>
                  <a:pt x="1017" y="724"/>
                </a:lnTo>
                <a:lnTo>
                  <a:pt x="1063" y="692"/>
                </a:lnTo>
                <a:lnTo>
                  <a:pt x="1109" y="652"/>
                </a:lnTo>
                <a:lnTo>
                  <a:pt x="1036" y="678"/>
                </a:lnTo>
                <a:lnTo>
                  <a:pt x="963" y="733"/>
                </a:lnTo>
                <a:lnTo>
                  <a:pt x="726" y="761"/>
                </a:lnTo>
                <a:lnTo>
                  <a:pt x="491" y="797"/>
                </a:lnTo>
                <a:lnTo>
                  <a:pt x="409" y="793"/>
                </a:lnTo>
                <a:lnTo>
                  <a:pt x="495" y="742"/>
                </a:lnTo>
                <a:lnTo>
                  <a:pt x="581" y="724"/>
                </a:lnTo>
                <a:lnTo>
                  <a:pt x="486" y="720"/>
                </a:lnTo>
                <a:lnTo>
                  <a:pt x="414" y="752"/>
                </a:lnTo>
                <a:lnTo>
                  <a:pt x="319" y="815"/>
                </a:lnTo>
                <a:lnTo>
                  <a:pt x="386" y="720"/>
                </a:lnTo>
                <a:lnTo>
                  <a:pt x="473" y="669"/>
                </a:lnTo>
                <a:lnTo>
                  <a:pt x="359" y="692"/>
                </a:lnTo>
                <a:lnTo>
                  <a:pt x="300" y="765"/>
                </a:lnTo>
                <a:lnTo>
                  <a:pt x="287" y="829"/>
                </a:lnTo>
                <a:lnTo>
                  <a:pt x="214" y="742"/>
                </a:lnTo>
                <a:lnTo>
                  <a:pt x="140" y="701"/>
                </a:lnTo>
                <a:lnTo>
                  <a:pt x="182" y="746"/>
                </a:lnTo>
                <a:lnTo>
                  <a:pt x="241" y="829"/>
                </a:lnTo>
                <a:lnTo>
                  <a:pt x="59" y="793"/>
                </a:lnTo>
                <a:lnTo>
                  <a:pt x="23" y="778"/>
                </a:lnTo>
                <a:lnTo>
                  <a:pt x="0" y="674"/>
                </a:lnTo>
                <a:lnTo>
                  <a:pt x="13" y="530"/>
                </a:lnTo>
                <a:lnTo>
                  <a:pt x="40" y="435"/>
                </a:lnTo>
                <a:lnTo>
                  <a:pt x="155" y="362"/>
                </a:lnTo>
                <a:lnTo>
                  <a:pt x="296" y="298"/>
                </a:lnTo>
                <a:lnTo>
                  <a:pt x="572" y="207"/>
                </a:lnTo>
                <a:lnTo>
                  <a:pt x="795" y="145"/>
                </a:lnTo>
                <a:lnTo>
                  <a:pt x="917" y="135"/>
                </a:lnTo>
                <a:lnTo>
                  <a:pt x="968" y="207"/>
                </a:lnTo>
                <a:lnTo>
                  <a:pt x="1123" y="285"/>
                </a:lnTo>
                <a:lnTo>
                  <a:pt x="1040" y="217"/>
                </a:lnTo>
                <a:lnTo>
                  <a:pt x="977" y="182"/>
                </a:lnTo>
                <a:lnTo>
                  <a:pt x="953" y="131"/>
                </a:lnTo>
                <a:lnTo>
                  <a:pt x="963" y="108"/>
                </a:lnTo>
                <a:lnTo>
                  <a:pt x="1008" y="108"/>
                </a:lnTo>
                <a:lnTo>
                  <a:pt x="1036" y="135"/>
                </a:lnTo>
                <a:lnTo>
                  <a:pt x="1063" y="163"/>
                </a:lnTo>
                <a:lnTo>
                  <a:pt x="1132" y="190"/>
                </a:lnTo>
                <a:lnTo>
                  <a:pt x="1068" y="135"/>
                </a:lnTo>
                <a:lnTo>
                  <a:pt x="1040" y="95"/>
                </a:lnTo>
                <a:lnTo>
                  <a:pt x="1059" y="67"/>
                </a:lnTo>
                <a:lnTo>
                  <a:pt x="1113" y="50"/>
                </a:lnTo>
                <a:lnTo>
                  <a:pt x="1186" y="113"/>
                </a:lnTo>
                <a:lnTo>
                  <a:pt x="1255" y="154"/>
                </a:lnTo>
                <a:lnTo>
                  <a:pt x="1173" y="63"/>
                </a:lnTo>
                <a:lnTo>
                  <a:pt x="1145" y="27"/>
                </a:lnTo>
                <a:lnTo>
                  <a:pt x="1145" y="0"/>
                </a:lnTo>
                <a:lnTo>
                  <a:pt x="1213" y="10"/>
                </a:lnTo>
                <a:lnTo>
                  <a:pt x="1277" y="54"/>
                </a:lnTo>
                <a:lnTo>
                  <a:pt x="1319" y="86"/>
                </a:lnTo>
                <a:lnTo>
                  <a:pt x="1514" y="104"/>
                </a:lnTo>
                <a:lnTo>
                  <a:pt x="1508" y="54"/>
                </a:lnTo>
                <a:lnTo>
                  <a:pt x="1567" y="35"/>
                </a:lnTo>
                <a:lnTo>
                  <a:pt x="1567" y="99"/>
                </a:lnTo>
                <a:lnTo>
                  <a:pt x="1626" y="113"/>
                </a:lnTo>
                <a:lnTo>
                  <a:pt x="1754" y="131"/>
                </a:lnTo>
                <a:lnTo>
                  <a:pt x="1745" y="63"/>
                </a:lnTo>
                <a:lnTo>
                  <a:pt x="1790" y="63"/>
                </a:lnTo>
                <a:lnTo>
                  <a:pt x="1795" y="131"/>
                </a:lnTo>
                <a:lnTo>
                  <a:pt x="1868" y="127"/>
                </a:lnTo>
                <a:lnTo>
                  <a:pt x="1946" y="108"/>
                </a:lnTo>
                <a:lnTo>
                  <a:pt x="1950" y="54"/>
                </a:lnTo>
                <a:lnTo>
                  <a:pt x="1982" y="31"/>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248" name="Freeform 252"/>
          <p:cNvSpPr>
            <a:spLocks/>
          </p:cNvSpPr>
          <p:nvPr/>
        </p:nvSpPr>
        <p:spPr bwMode="auto">
          <a:xfrm flipH="1">
            <a:off x="1001713" y="5373638"/>
            <a:ext cx="66675" cy="12700"/>
          </a:xfrm>
          <a:custGeom>
            <a:avLst/>
            <a:gdLst>
              <a:gd name="T0" fmla="*/ 280 w 280"/>
              <a:gd name="T1" fmla="*/ 0 h 48"/>
              <a:gd name="T2" fmla="*/ 149 w 280"/>
              <a:gd name="T3" fmla="*/ 48 h 48"/>
              <a:gd name="T4" fmla="*/ 0 w 280"/>
              <a:gd name="T5" fmla="*/ 35 h 48"/>
              <a:gd name="T6" fmla="*/ 280 w 280"/>
              <a:gd name="T7" fmla="*/ 0 h 48"/>
            </a:gdLst>
            <a:ahLst/>
            <a:cxnLst>
              <a:cxn ang="0">
                <a:pos x="T0" y="T1"/>
              </a:cxn>
              <a:cxn ang="0">
                <a:pos x="T2" y="T3"/>
              </a:cxn>
              <a:cxn ang="0">
                <a:pos x="T4" y="T5"/>
              </a:cxn>
              <a:cxn ang="0">
                <a:pos x="T6" y="T7"/>
              </a:cxn>
            </a:cxnLst>
            <a:rect l="0" t="0" r="r" b="b"/>
            <a:pathLst>
              <a:path w="280" h="48">
                <a:moveTo>
                  <a:pt x="280" y="0"/>
                </a:moveTo>
                <a:lnTo>
                  <a:pt x="149" y="48"/>
                </a:lnTo>
                <a:lnTo>
                  <a:pt x="0" y="35"/>
                </a:lnTo>
                <a:lnTo>
                  <a:pt x="280" y="0"/>
                </a:lnTo>
                <a:close/>
              </a:path>
            </a:pathLst>
          </a:custGeom>
          <a:solidFill>
            <a:srgbClr val="60606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249" name="Freeform 253"/>
          <p:cNvSpPr>
            <a:spLocks/>
          </p:cNvSpPr>
          <p:nvPr/>
        </p:nvSpPr>
        <p:spPr bwMode="auto">
          <a:xfrm flipH="1">
            <a:off x="936625" y="5351413"/>
            <a:ext cx="39688" cy="17463"/>
          </a:xfrm>
          <a:custGeom>
            <a:avLst/>
            <a:gdLst>
              <a:gd name="T0" fmla="*/ 170 w 170"/>
              <a:gd name="T1" fmla="*/ 0 h 57"/>
              <a:gd name="T2" fmla="*/ 125 w 170"/>
              <a:gd name="T3" fmla="*/ 35 h 57"/>
              <a:gd name="T4" fmla="*/ 0 w 170"/>
              <a:gd name="T5" fmla="*/ 53 h 57"/>
              <a:gd name="T6" fmla="*/ 130 w 170"/>
              <a:gd name="T7" fmla="*/ 57 h 57"/>
              <a:gd name="T8" fmla="*/ 170 w 170"/>
              <a:gd name="T9" fmla="*/ 0 h 57"/>
            </a:gdLst>
            <a:ahLst/>
            <a:cxnLst>
              <a:cxn ang="0">
                <a:pos x="T0" y="T1"/>
              </a:cxn>
              <a:cxn ang="0">
                <a:pos x="T2" y="T3"/>
              </a:cxn>
              <a:cxn ang="0">
                <a:pos x="T4" y="T5"/>
              </a:cxn>
              <a:cxn ang="0">
                <a:pos x="T6" y="T7"/>
              </a:cxn>
              <a:cxn ang="0">
                <a:pos x="T8" y="T9"/>
              </a:cxn>
            </a:cxnLst>
            <a:rect l="0" t="0" r="r" b="b"/>
            <a:pathLst>
              <a:path w="170" h="57">
                <a:moveTo>
                  <a:pt x="170" y="0"/>
                </a:moveTo>
                <a:lnTo>
                  <a:pt x="125" y="35"/>
                </a:lnTo>
                <a:lnTo>
                  <a:pt x="0" y="53"/>
                </a:lnTo>
                <a:lnTo>
                  <a:pt x="130" y="57"/>
                </a:lnTo>
                <a:lnTo>
                  <a:pt x="170" y="0"/>
                </a:lnTo>
                <a:close/>
              </a:path>
            </a:pathLst>
          </a:custGeom>
          <a:solidFill>
            <a:srgbClr val="60606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250" name="Freeform 254"/>
          <p:cNvSpPr>
            <a:spLocks/>
          </p:cNvSpPr>
          <p:nvPr/>
        </p:nvSpPr>
        <p:spPr bwMode="auto">
          <a:xfrm flipH="1">
            <a:off x="1103313" y="5340301"/>
            <a:ext cx="63500" cy="39687"/>
          </a:xfrm>
          <a:custGeom>
            <a:avLst/>
            <a:gdLst>
              <a:gd name="T0" fmla="*/ 263 w 263"/>
              <a:gd name="T1" fmla="*/ 0 h 143"/>
              <a:gd name="T2" fmla="*/ 145 w 263"/>
              <a:gd name="T3" fmla="*/ 13 h 143"/>
              <a:gd name="T4" fmla="*/ 122 w 263"/>
              <a:gd name="T5" fmla="*/ 31 h 143"/>
              <a:gd name="T6" fmla="*/ 122 w 263"/>
              <a:gd name="T7" fmla="*/ 76 h 143"/>
              <a:gd name="T8" fmla="*/ 113 w 263"/>
              <a:gd name="T9" fmla="*/ 124 h 143"/>
              <a:gd name="T10" fmla="*/ 0 w 263"/>
              <a:gd name="T11" fmla="*/ 143 h 143"/>
              <a:gd name="T12" fmla="*/ 136 w 263"/>
              <a:gd name="T13" fmla="*/ 138 h 143"/>
              <a:gd name="T14" fmla="*/ 159 w 263"/>
              <a:gd name="T15" fmla="*/ 48 h 143"/>
              <a:gd name="T16" fmla="*/ 263 w 263"/>
              <a:gd name="T17" fmla="*/ 0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3" h="143">
                <a:moveTo>
                  <a:pt x="263" y="0"/>
                </a:moveTo>
                <a:lnTo>
                  <a:pt x="145" y="13"/>
                </a:lnTo>
                <a:lnTo>
                  <a:pt x="122" y="31"/>
                </a:lnTo>
                <a:lnTo>
                  <a:pt x="122" y="76"/>
                </a:lnTo>
                <a:lnTo>
                  <a:pt x="113" y="124"/>
                </a:lnTo>
                <a:lnTo>
                  <a:pt x="0" y="143"/>
                </a:lnTo>
                <a:lnTo>
                  <a:pt x="136" y="138"/>
                </a:lnTo>
                <a:lnTo>
                  <a:pt x="159" y="48"/>
                </a:lnTo>
                <a:lnTo>
                  <a:pt x="263" y="0"/>
                </a:lnTo>
                <a:close/>
              </a:path>
            </a:pathLst>
          </a:custGeom>
          <a:solidFill>
            <a:srgbClr val="60606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251" name="Freeform 255"/>
          <p:cNvSpPr>
            <a:spLocks/>
          </p:cNvSpPr>
          <p:nvPr/>
        </p:nvSpPr>
        <p:spPr bwMode="auto">
          <a:xfrm flipH="1">
            <a:off x="1166813" y="5430788"/>
            <a:ext cx="200025" cy="58738"/>
          </a:xfrm>
          <a:custGeom>
            <a:avLst/>
            <a:gdLst>
              <a:gd name="T0" fmla="*/ 853 w 853"/>
              <a:gd name="T1" fmla="*/ 0 h 212"/>
              <a:gd name="T2" fmla="*/ 636 w 853"/>
              <a:gd name="T3" fmla="*/ 10 h 212"/>
              <a:gd name="T4" fmla="*/ 413 w 853"/>
              <a:gd name="T5" fmla="*/ 63 h 212"/>
              <a:gd name="T6" fmla="*/ 249 w 853"/>
              <a:gd name="T7" fmla="*/ 71 h 212"/>
              <a:gd name="T8" fmla="*/ 114 w 853"/>
              <a:gd name="T9" fmla="*/ 99 h 212"/>
              <a:gd name="T10" fmla="*/ 64 w 853"/>
              <a:gd name="T11" fmla="*/ 170 h 212"/>
              <a:gd name="T12" fmla="*/ 0 w 853"/>
              <a:gd name="T13" fmla="*/ 212 h 212"/>
              <a:gd name="T14" fmla="*/ 64 w 853"/>
              <a:gd name="T15" fmla="*/ 198 h 212"/>
              <a:gd name="T16" fmla="*/ 123 w 853"/>
              <a:gd name="T17" fmla="*/ 117 h 212"/>
              <a:gd name="T18" fmla="*/ 304 w 853"/>
              <a:gd name="T19" fmla="*/ 81 h 212"/>
              <a:gd name="T20" fmla="*/ 413 w 853"/>
              <a:gd name="T21" fmla="*/ 81 h 212"/>
              <a:gd name="T22" fmla="*/ 500 w 853"/>
              <a:gd name="T23" fmla="*/ 63 h 212"/>
              <a:gd name="T24" fmla="*/ 649 w 853"/>
              <a:gd name="T25" fmla="*/ 23 h 212"/>
              <a:gd name="T26" fmla="*/ 853 w 853"/>
              <a:gd name="T27" fmla="*/ 0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53" h="212">
                <a:moveTo>
                  <a:pt x="853" y="0"/>
                </a:moveTo>
                <a:lnTo>
                  <a:pt x="636" y="10"/>
                </a:lnTo>
                <a:lnTo>
                  <a:pt x="413" y="63"/>
                </a:lnTo>
                <a:lnTo>
                  <a:pt x="249" y="71"/>
                </a:lnTo>
                <a:lnTo>
                  <a:pt x="114" y="99"/>
                </a:lnTo>
                <a:lnTo>
                  <a:pt x="64" y="170"/>
                </a:lnTo>
                <a:lnTo>
                  <a:pt x="0" y="212"/>
                </a:lnTo>
                <a:lnTo>
                  <a:pt x="64" y="198"/>
                </a:lnTo>
                <a:lnTo>
                  <a:pt x="123" y="117"/>
                </a:lnTo>
                <a:lnTo>
                  <a:pt x="304" y="81"/>
                </a:lnTo>
                <a:lnTo>
                  <a:pt x="413" y="81"/>
                </a:lnTo>
                <a:lnTo>
                  <a:pt x="500" y="63"/>
                </a:lnTo>
                <a:lnTo>
                  <a:pt x="649" y="23"/>
                </a:lnTo>
                <a:lnTo>
                  <a:pt x="853" y="0"/>
                </a:lnTo>
                <a:close/>
              </a:path>
            </a:pathLst>
          </a:custGeom>
          <a:solidFill>
            <a:srgbClr val="60606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252" name="Freeform 256"/>
          <p:cNvSpPr>
            <a:spLocks/>
          </p:cNvSpPr>
          <p:nvPr/>
        </p:nvSpPr>
        <p:spPr bwMode="auto">
          <a:xfrm flipH="1">
            <a:off x="1160463" y="4986288"/>
            <a:ext cx="173037" cy="106363"/>
          </a:xfrm>
          <a:custGeom>
            <a:avLst/>
            <a:gdLst>
              <a:gd name="T0" fmla="*/ 679 w 751"/>
              <a:gd name="T1" fmla="*/ 379 h 379"/>
              <a:gd name="T2" fmla="*/ 639 w 751"/>
              <a:gd name="T3" fmla="*/ 370 h 379"/>
              <a:gd name="T4" fmla="*/ 600 w 751"/>
              <a:gd name="T5" fmla="*/ 352 h 379"/>
              <a:gd name="T6" fmla="*/ 564 w 751"/>
              <a:gd name="T7" fmla="*/ 344 h 379"/>
              <a:gd name="T8" fmla="*/ 502 w 751"/>
              <a:gd name="T9" fmla="*/ 353 h 379"/>
              <a:gd name="T10" fmla="*/ 457 w 751"/>
              <a:gd name="T11" fmla="*/ 352 h 379"/>
              <a:gd name="T12" fmla="*/ 425 w 751"/>
              <a:gd name="T13" fmla="*/ 341 h 379"/>
              <a:gd name="T14" fmla="*/ 399 w 751"/>
              <a:gd name="T15" fmla="*/ 332 h 379"/>
              <a:gd name="T16" fmla="*/ 373 w 751"/>
              <a:gd name="T17" fmla="*/ 320 h 379"/>
              <a:gd name="T18" fmla="*/ 346 w 751"/>
              <a:gd name="T19" fmla="*/ 295 h 379"/>
              <a:gd name="T20" fmla="*/ 324 w 751"/>
              <a:gd name="T21" fmla="*/ 273 h 379"/>
              <a:gd name="T22" fmla="*/ 288 w 751"/>
              <a:gd name="T23" fmla="*/ 246 h 379"/>
              <a:gd name="T24" fmla="*/ 238 w 751"/>
              <a:gd name="T25" fmla="*/ 254 h 379"/>
              <a:gd name="T26" fmla="*/ 208 w 751"/>
              <a:gd name="T27" fmla="*/ 256 h 379"/>
              <a:gd name="T28" fmla="*/ 190 w 751"/>
              <a:gd name="T29" fmla="*/ 251 h 379"/>
              <a:gd name="T30" fmla="*/ 182 w 751"/>
              <a:gd name="T31" fmla="*/ 243 h 379"/>
              <a:gd name="T32" fmla="*/ 176 w 751"/>
              <a:gd name="T33" fmla="*/ 228 h 379"/>
              <a:gd name="T34" fmla="*/ 180 w 751"/>
              <a:gd name="T35" fmla="*/ 215 h 379"/>
              <a:gd name="T36" fmla="*/ 190 w 751"/>
              <a:gd name="T37" fmla="*/ 200 h 379"/>
              <a:gd name="T38" fmla="*/ 208 w 751"/>
              <a:gd name="T39" fmla="*/ 193 h 379"/>
              <a:gd name="T40" fmla="*/ 248 w 751"/>
              <a:gd name="T41" fmla="*/ 188 h 379"/>
              <a:gd name="T42" fmla="*/ 296 w 751"/>
              <a:gd name="T43" fmla="*/ 171 h 379"/>
              <a:gd name="T44" fmla="*/ 256 w 751"/>
              <a:gd name="T45" fmla="*/ 140 h 379"/>
              <a:gd name="T46" fmla="*/ 209 w 751"/>
              <a:gd name="T47" fmla="*/ 121 h 379"/>
              <a:gd name="T48" fmla="*/ 168 w 751"/>
              <a:gd name="T49" fmla="*/ 124 h 379"/>
              <a:gd name="T50" fmla="*/ 121 w 751"/>
              <a:gd name="T51" fmla="*/ 121 h 379"/>
              <a:gd name="T52" fmla="*/ 93 w 751"/>
              <a:gd name="T53" fmla="*/ 131 h 379"/>
              <a:gd name="T54" fmla="*/ 54 w 751"/>
              <a:gd name="T55" fmla="*/ 132 h 379"/>
              <a:gd name="T56" fmla="*/ 42 w 751"/>
              <a:gd name="T57" fmla="*/ 121 h 379"/>
              <a:gd name="T58" fmla="*/ 39 w 751"/>
              <a:gd name="T59" fmla="*/ 105 h 379"/>
              <a:gd name="T60" fmla="*/ 18 w 751"/>
              <a:gd name="T61" fmla="*/ 106 h 379"/>
              <a:gd name="T62" fmla="*/ 6 w 751"/>
              <a:gd name="T63" fmla="*/ 103 h 379"/>
              <a:gd name="T64" fmla="*/ 0 w 751"/>
              <a:gd name="T65" fmla="*/ 87 h 379"/>
              <a:gd name="T66" fmla="*/ 4 w 751"/>
              <a:gd name="T67" fmla="*/ 74 h 379"/>
              <a:gd name="T68" fmla="*/ 15 w 751"/>
              <a:gd name="T69" fmla="*/ 68 h 379"/>
              <a:gd name="T70" fmla="*/ 36 w 751"/>
              <a:gd name="T71" fmla="*/ 56 h 379"/>
              <a:gd name="T72" fmla="*/ 52 w 751"/>
              <a:gd name="T73" fmla="*/ 44 h 379"/>
              <a:gd name="T74" fmla="*/ 71 w 751"/>
              <a:gd name="T75" fmla="*/ 34 h 379"/>
              <a:gd name="T76" fmla="*/ 93 w 751"/>
              <a:gd name="T77" fmla="*/ 27 h 379"/>
              <a:gd name="T78" fmla="*/ 112 w 751"/>
              <a:gd name="T79" fmla="*/ 27 h 379"/>
              <a:gd name="T80" fmla="*/ 203 w 751"/>
              <a:gd name="T81" fmla="*/ 9 h 379"/>
              <a:gd name="T82" fmla="*/ 222 w 751"/>
              <a:gd name="T83" fmla="*/ 4 h 379"/>
              <a:gd name="T84" fmla="*/ 244 w 751"/>
              <a:gd name="T85" fmla="*/ 0 h 379"/>
              <a:gd name="T86" fmla="*/ 267 w 751"/>
              <a:gd name="T87" fmla="*/ 4 h 379"/>
              <a:gd name="T88" fmla="*/ 295 w 751"/>
              <a:gd name="T89" fmla="*/ 13 h 379"/>
              <a:gd name="T90" fmla="*/ 373 w 751"/>
              <a:gd name="T91" fmla="*/ 56 h 379"/>
              <a:gd name="T92" fmla="*/ 410 w 751"/>
              <a:gd name="T93" fmla="*/ 64 h 379"/>
              <a:gd name="T94" fmla="*/ 443 w 751"/>
              <a:gd name="T95" fmla="*/ 71 h 379"/>
              <a:gd name="T96" fmla="*/ 469 w 751"/>
              <a:gd name="T97" fmla="*/ 87 h 379"/>
              <a:gd name="T98" fmla="*/ 484 w 751"/>
              <a:gd name="T99" fmla="*/ 108 h 379"/>
              <a:gd name="T100" fmla="*/ 549 w 751"/>
              <a:gd name="T101" fmla="*/ 153 h 379"/>
              <a:gd name="T102" fmla="*/ 578 w 751"/>
              <a:gd name="T103" fmla="*/ 174 h 379"/>
              <a:gd name="T104" fmla="*/ 617 w 751"/>
              <a:gd name="T105" fmla="*/ 215 h 379"/>
              <a:gd name="T106" fmla="*/ 641 w 751"/>
              <a:gd name="T107" fmla="*/ 227 h 379"/>
              <a:gd name="T108" fmla="*/ 751 w 751"/>
              <a:gd name="T109" fmla="*/ 232 h 379"/>
              <a:gd name="T110" fmla="*/ 679 w 751"/>
              <a:gd name="T111" fmla="*/ 379 h 3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751" h="379">
                <a:moveTo>
                  <a:pt x="679" y="379"/>
                </a:moveTo>
                <a:lnTo>
                  <a:pt x="639" y="370"/>
                </a:lnTo>
                <a:lnTo>
                  <a:pt x="600" y="352"/>
                </a:lnTo>
                <a:lnTo>
                  <a:pt x="564" y="344"/>
                </a:lnTo>
                <a:lnTo>
                  <a:pt x="502" y="353"/>
                </a:lnTo>
                <a:lnTo>
                  <a:pt x="457" y="352"/>
                </a:lnTo>
                <a:lnTo>
                  <a:pt x="425" y="341"/>
                </a:lnTo>
                <a:lnTo>
                  <a:pt x="399" y="332"/>
                </a:lnTo>
                <a:lnTo>
                  <a:pt x="373" y="320"/>
                </a:lnTo>
                <a:lnTo>
                  <a:pt x="346" y="295"/>
                </a:lnTo>
                <a:lnTo>
                  <a:pt x="324" y="273"/>
                </a:lnTo>
                <a:lnTo>
                  <a:pt x="288" y="246"/>
                </a:lnTo>
                <a:lnTo>
                  <a:pt x="238" y="254"/>
                </a:lnTo>
                <a:lnTo>
                  <a:pt x="208" y="256"/>
                </a:lnTo>
                <a:lnTo>
                  <a:pt x="190" y="251"/>
                </a:lnTo>
                <a:lnTo>
                  <a:pt x="182" y="243"/>
                </a:lnTo>
                <a:lnTo>
                  <a:pt x="176" y="228"/>
                </a:lnTo>
                <a:lnTo>
                  <a:pt x="180" y="215"/>
                </a:lnTo>
                <a:lnTo>
                  <a:pt x="190" y="200"/>
                </a:lnTo>
                <a:lnTo>
                  <a:pt x="208" y="193"/>
                </a:lnTo>
                <a:lnTo>
                  <a:pt x="248" y="188"/>
                </a:lnTo>
                <a:lnTo>
                  <a:pt x="296" y="171"/>
                </a:lnTo>
                <a:lnTo>
                  <a:pt x="256" y="140"/>
                </a:lnTo>
                <a:lnTo>
                  <a:pt x="209" y="121"/>
                </a:lnTo>
                <a:lnTo>
                  <a:pt x="168" y="124"/>
                </a:lnTo>
                <a:lnTo>
                  <a:pt x="121" y="121"/>
                </a:lnTo>
                <a:lnTo>
                  <a:pt x="93" y="131"/>
                </a:lnTo>
                <a:lnTo>
                  <a:pt x="54" y="132"/>
                </a:lnTo>
                <a:lnTo>
                  <a:pt x="42" y="121"/>
                </a:lnTo>
                <a:lnTo>
                  <a:pt x="39" y="105"/>
                </a:lnTo>
                <a:lnTo>
                  <a:pt x="18" y="106"/>
                </a:lnTo>
                <a:lnTo>
                  <a:pt x="6" y="103"/>
                </a:lnTo>
                <a:lnTo>
                  <a:pt x="0" y="87"/>
                </a:lnTo>
                <a:lnTo>
                  <a:pt x="4" y="74"/>
                </a:lnTo>
                <a:lnTo>
                  <a:pt x="15" y="68"/>
                </a:lnTo>
                <a:lnTo>
                  <a:pt x="36" y="56"/>
                </a:lnTo>
                <a:lnTo>
                  <a:pt x="52" y="44"/>
                </a:lnTo>
                <a:lnTo>
                  <a:pt x="71" y="34"/>
                </a:lnTo>
                <a:lnTo>
                  <a:pt x="93" y="27"/>
                </a:lnTo>
                <a:lnTo>
                  <a:pt x="112" y="27"/>
                </a:lnTo>
                <a:lnTo>
                  <a:pt x="203" y="9"/>
                </a:lnTo>
                <a:lnTo>
                  <a:pt x="222" y="4"/>
                </a:lnTo>
                <a:lnTo>
                  <a:pt x="244" y="0"/>
                </a:lnTo>
                <a:lnTo>
                  <a:pt x="267" y="4"/>
                </a:lnTo>
                <a:lnTo>
                  <a:pt x="295" y="13"/>
                </a:lnTo>
                <a:lnTo>
                  <a:pt x="373" y="56"/>
                </a:lnTo>
                <a:lnTo>
                  <a:pt x="410" y="64"/>
                </a:lnTo>
                <a:lnTo>
                  <a:pt x="443" y="71"/>
                </a:lnTo>
                <a:lnTo>
                  <a:pt x="469" y="87"/>
                </a:lnTo>
                <a:lnTo>
                  <a:pt x="484" y="108"/>
                </a:lnTo>
                <a:lnTo>
                  <a:pt x="549" y="153"/>
                </a:lnTo>
                <a:lnTo>
                  <a:pt x="578" y="174"/>
                </a:lnTo>
                <a:lnTo>
                  <a:pt x="617" y="215"/>
                </a:lnTo>
                <a:lnTo>
                  <a:pt x="641" y="227"/>
                </a:lnTo>
                <a:lnTo>
                  <a:pt x="751" y="232"/>
                </a:lnTo>
                <a:lnTo>
                  <a:pt x="679" y="379"/>
                </a:lnTo>
                <a:close/>
              </a:path>
            </a:pathLst>
          </a:custGeom>
          <a:solidFill>
            <a:srgbClr val="FFC080"/>
          </a:solidFill>
          <a:ln w="1588">
            <a:solidFill>
              <a:srgbClr val="402000"/>
            </a:solidFill>
            <a:prstDash val="solid"/>
            <a:round/>
            <a:headEnd/>
            <a:tailEnd/>
          </a:ln>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253" name="Freeform 257"/>
          <p:cNvSpPr>
            <a:spLocks/>
          </p:cNvSpPr>
          <p:nvPr/>
        </p:nvSpPr>
        <p:spPr bwMode="auto">
          <a:xfrm flipH="1">
            <a:off x="1225550" y="5033913"/>
            <a:ext cx="41275" cy="12700"/>
          </a:xfrm>
          <a:custGeom>
            <a:avLst/>
            <a:gdLst>
              <a:gd name="T0" fmla="*/ 0 w 179"/>
              <a:gd name="T1" fmla="*/ 0 h 43"/>
              <a:gd name="T2" fmla="*/ 6 w 179"/>
              <a:gd name="T3" fmla="*/ 11 h 43"/>
              <a:gd name="T4" fmla="*/ 38 w 179"/>
              <a:gd name="T5" fmla="*/ 10 h 43"/>
              <a:gd name="T6" fmla="*/ 50 w 179"/>
              <a:gd name="T7" fmla="*/ 16 h 43"/>
              <a:gd name="T8" fmla="*/ 76 w 179"/>
              <a:gd name="T9" fmla="*/ 29 h 43"/>
              <a:gd name="T10" fmla="*/ 112 w 179"/>
              <a:gd name="T11" fmla="*/ 37 h 43"/>
              <a:gd name="T12" fmla="*/ 150 w 179"/>
              <a:gd name="T13" fmla="*/ 38 h 43"/>
              <a:gd name="T14" fmla="*/ 179 w 179"/>
              <a:gd name="T15" fmla="*/ 43 h 43"/>
              <a:gd name="T16" fmla="*/ 155 w 179"/>
              <a:gd name="T17" fmla="*/ 34 h 43"/>
              <a:gd name="T18" fmla="*/ 125 w 179"/>
              <a:gd name="T19" fmla="*/ 29 h 43"/>
              <a:gd name="T20" fmla="*/ 105 w 179"/>
              <a:gd name="T21" fmla="*/ 29 h 43"/>
              <a:gd name="T22" fmla="*/ 76 w 179"/>
              <a:gd name="T23" fmla="*/ 21 h 43"/>
              <a:gd name="T24" fmla="*/ 53 w 179"/>
              <a:gd name="T25" fmla="*/ 8 h 43"/>
              <a:gd name="T26" fmla="*/ 43 w 179"/>
              <a:gd name="T27" fmla="*/ 2 h 43"/>
              <a:gd name="T28" fmla="*/ 0 w 179"/>
              <a:gd name="T29"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79" h="43">
                <a:moveTo>
                  <a:pt x="0" y="0"/>
                </a:moveTo>
                <a:lnTo>
                  <a:pt x="6" y="11"/>
                </a:lnTo>
                <a:lnTo>
                  <a:pt x="38" y="10"/>
                </a:lnTo>
                <a:lnTo>
                  <a:pt x="50" y="16"/>
                </a:lnTo>
                <a:lnTo>
                  <a:pt x="76" y="29"/>
                </a:lnTo>
                <a:lnTo>
                  <a:pt x="112" y="37"/>
                </a:lnTo>
                <a:lnTo>
                  <a:pt x="150" y="38"/>
                </a:lnTo>
                <a:lnTo>
                  <a:pt x="179" y="43"/>
                </a:lnTo>
                <a:lnTo>
                  <a:pt x="155" y="34"/>
                </a:lnTo>
                <a:lnTo>
                  <a:pt x="125" y="29"/>
                </a:lnTo>
                <a:lnTo>
                  <a:pt x="105" y="29"/>
                </a:lnTo>
                <a:lnTo>
                  <a:pt x="76" y="21"/>
                </a:lnTo>
                <a:lnTo>
                  <a:pt x="53" y="8"/>
                </a:lnTo>
                <a:lnTo>
                  <a:pt x="43" y="2"/>
                </a:lnTo>
                <a:lnTo>
                  <a:pt x="0" y="0"/>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254" name="Freeform 258"/>
          <p:cNvSpPr>
            <a:spLocks/>
          </p:cNvSpPr>
          <p:nvPr/>
        </p:nvSpPr>
        <p:spPr bwMode="auto">
          <a:xfrm flipH="1">
            <a:off x="1277938" y="5043438"/>
            <a:ext cx="4762" cy="7938"/>
          </a:xfrm>
          <a:custGeom>
            <a:avLst/>
            <a:gdLst>
              <a:gd name="T0" fmla="*/ 4 w 20"/>
              <a:gd name="T1" fmla="*/ 0 h 24"/>
              <a:gd name="T2" fmla="*/ 12 w 20"/>
              <a:gd name="T3" fmla="*/ 6 h 24"/>
              <a:gd name="T4" fmla="*/ 9 w 20"/>
              <a:gd name="T5" fmla="*/ 15 h 24"/>
              <a:gd name="T6" fmla="*/ 0 w 20"/>
              <a:gd name="T7" fmla="*/ 24 h 24"/>
              <a:gd name="T8" fmla="*/ 17 w 20"/>
              <a:gd name="T9" fmla="*/ 18 h 24"/>
              <a:gd name="T10" fmla="*/ 20 w 20"/>
              <a:gd name="T11" fmla="*/ 8 h 24"/>
              <a:gd name="T12" fmla="*/ 4 w 20"/>
              <a:gd name="T13" fmla="*/ 0 h 24"/>
            </a:gdLst>
            <a:ahLst/>
            <a:cxnLst>
              <a:cxn ang="0">
                <a:pos x="T0" y="T1"/>
              </a:cxn>
              <a:cxn ang="0">
                <a:pos x="T2" y="T3"/>
              </a:cxn>
              <a:cxn ang="0">
                <a:pos x="T4" y="T5"/>
              </a:cxn>
              <a:cxn ang="0">
                <a:pos x="T6" y="T7"/>
              </a:cxn>
              <a:cxn ang="0">
                <a:pos x="T8" y="T9"/>
              </a:cxn>
              <a:cxn ang="0">
                <a:pos x="T10" y="T11"/>
              </a:cxn>
              <a:cxn ang="0">
                <a:pos x="T12" y="T13"/>
              </a:cxn>
            </a:cxnLst>
            <a:rect l="0" t="0" r="r" b="b"/>
            <a:pathLst>
              <a:path w="20" h="24">
                <a:moveTo>
                  <a:pt x="4" y="0"/>
                </a:moveTo>
                <a:lnTo>
                  <a:pt x="12" y="6"/>
                </a:lnTo>
                <a:lnTo>
                  <a:pt x="9" y="15"/>
                </a:lnTo>
                <a:lnTo>
                  <a:pt x="0" y="24"/>
                </a:lnTo>
                <a:lnTo>
                  <a:pt x="17" y="18"/>
                </a:lnTo>
                <a:lnTo>
                  <a:pt x="20" y="8"/>
                </a:lnTo>
                <a:lnTo>
                  <a:pt x="4" y="0"/>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255" name="Freeform 259"/>
          <p:cNvSpPr>
            <a:spLocks/>
          </p:cNvSpPr>
          <p:nvPr/>
        </p:nvSpPr>
        <p:spPr bwMode="auto">
          <a:xfrm flipH="1">
            <a:off x="1301750" y="5002163"/>
            <a:ext cx="25400" cy="12700"/>
          </a:xfrm>
          <a:custGeom>
            <a:avLst/>
            <a:gdLst>
              <a:gd name="T0" fmla="*/ 0 w 104"/>
              <a:gd name="T1" fmla="*/ 45 h 48"/>
              <a:gd name="T2" fmla="*/ 11 w 104"/>
              <a:gd name="T3" fmla="*/ 48 h 48"/>
              <a:gd name="T4" fmla="*/ 25 w 104"/>
              <a:gd name="T5" fmla="*/ 33 h 48"/>
              <a:gd name="T6" fmla="*/ 46 w 104"/>
              <a:gd name="T7" fmla="*/ 25 h 48"/>
              <a:gd name="T8" fmla="*/ 56 w 104"/>
              <a:gd name="T9" fmla="*/ 14 h 48"/>
              <a:gd name="T10" fmla="*/ 66 w 104"/>
              <a:gd name="T11" fmla="*/ 9 h 48"/>
              <a:gd name="T12" fmla="*/ 89 w 104"/>
              <a:gd name="T13" fmla="*/ 4 h 48"/>
              <a:gd name="T14" fmla="*/ 104 w 104"/>
              <a:gd name="T15" fmla="*/ 1 h 48"/>
              <a:gd name="T16" fmla="*/ 84 w 104"/>
              <a:gd name="T17" fmla="*/ 0 h 48"/>
              <a:gd name="T18" fmla="*/ 58 w 104"/>
              <a:gd name="T19" fmla="*/ 4 h 48"/>
              <a:gd name="T20" fmla="*/ 49 w 104"/>
              <a:gd name="T21" fmla="*/ 12 h 48"/>
              <a:gd name="T22" fmla="*/ 37 w 104"/>
              <a:gd name="T23" fmla="*/ 20 h 48"/>
              <a:gd name="T24" fmla="*/ 0 w 104"/>
              <a:gd name="T25" fmla="*/ 45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 h="48">
                <a:moveTo>
                  <a:pt x="0" y="45"/>
                </a:moveTo>
                <a:lnTo>
                  <a:pt x="11" y="48"/>
                </a:lnTo>
                <a:lnTo>
                  <a:pt x="25" y="33"/>
                </a:lnTo>
                <a:lnTo>
                  <a:pt x="46" y="25"/>
                </a:lnTo>
                <a:lnTo>
                  <a:pt x="56" y="14"/>
                </a:lnTo>
                <a:lnTo>
                  <a:pt x="66" y="9"/>
                </a:lnTo>
                <a:lnTo>
                  <a:pt x="89" y="4"/>
                </a:lnTo>
                <a:lnTo>
                  <a:pt x="104" y="1"/>
                </a:lnTo>
                <a:lnTo>
                  <a:pt x="84" y="0"/>
                </a:lnTo>
                <a:lnTo>
                  <a:pt x="58" y="4"/>
                </a:lnTo>
                <a:lnTo>
                  <a:pt x="49" y="12"/>
                </a:lnTo>
                <a:lnTo>
                  <a:pt x="37" y="20"/>
                </a:lnTo>
                <a:lnTo>
                  <a:pt x="0" y="45"/>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256" name="Freeform 260"/>
          <p:cNvSpPr>
            <a:spLocks/>
          </p:cNvSpPr>
          <p:nvPr/>
        </p:nvSpPr>
        <p:spPr bwMode="auto">
          <a:xfrm flipH="1">
            <a:off x="1252538" y="4997401"/>
            <a:ext cx="36512" cy="9525"/>
          </a:xfrm>
          <a:custGeom>
            <a:avLst/>
            <a:gdLst>
              <a:gd name="T0" fmla="*/ 0 w 166"/>
              <a:gd name="T1" fmla="*/ 10 h 42"/>
              <a:gd name="T2" fmla="*/ 35 w 166"/>
              <a:gd name="T3" fmla="*/ 6 h 42"/>
              <a:gd name="T4" fmla="*/ 55 w 166"/>
              <a:gd name="T5" fmla="*/ 0 h 42"/>
              <a:gd name="T6" fmla="*/ 63 w 166"/>
              <a:gd name="T7" fmla="*/ 0 h 42"/>
              <a:gd name="T8" fmla="*/ 85 w 166"/>
              <a:gd name="T9" fmla="*/ 5 h 42"/>
              <a:gd name="T10" fmla="*/ 94 w 166"/>
              <a:gd name="T11" fmla="*/ 14 h 42"/>
              <a:gd name="T12" fmla="*/ 111 w 166"/>
              <a:gd name="T13" fmla="*/ 23 h 42"/>
              <a:gd name="T14" fmla="*/ 143 w 166"/>
              <a:gd name="T15" fmla="*/ 36 h 42"/>
              <a:gd name="T16" fmla="*/ 166 w 166"/>
              <a:gd name="T17" fmla="*/ 36 h 42"/>
              <a:gd name="T18" fmla="*/ 142 w 166"/>
              <a:gd name="T19" fmla="*/ 42 h 42"/>
              <a:gd name="T20" fmla="*/ 126 w 166"/>
              <a:gd name="T21" fmla="*/ 39 h 42"/>
              <a:gd name="T22" fmla="*/ 91 w 166"/>
              <a:gd name="T23" fmla="*/ 22 h 42"/>
              <a:gd name="T24" fmla="*/ 79 w 166"/>
              <a:gd name="T25" fmla="*/ 10 h 42"/>
              <a:gd name="T26" fmla="*/ 55 w 166"/>
              <a:gd name="T27" fmla="*/ 8 h 42"/>
              <a:gd name="T28" fmla="*/ 35 w 166"/>
              <a:gd name="T29" fmla="*/ 10 h 42"/>
              <a:gd name="T30" fmla="*/ 0 w 166"/>
              <a:gd name="T31" fmla="*/ 1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66" h="42">
                <a:moveTo>
                  <a:pt x="0" y="10"/>
                </a:moveTo>
                <a:lnTo>
                  <a:pt x="35" y="6"/>
                </a:lnTo>
                <a:lnTo>
                  <a:pt x="55" y="0"/>
                </a:lnTo>
                <a:lnTo>
                  <a:pt x="63" y="0"/>
                </a:lnTo>
                <a:lnTo>
                  <a:pt x="85" y="5"/>
                </a:lnTo>
                <a:lnTo>
                  <a:pt x="94" y="14"/>
                </a:lnTo>
                <a:lnTo>
                  <a:pt x="111" y="23"/>
                </a:lnTo>
                <a:lnTo>
                  <a:pt x="143" y="36"/>
                </a:lnTo>
                <a:lnTo>
                  <a:pt x="166" y="36"/>
                </a:lnTo>
                <a:lnTo>
                  <a:pt x="142" y="42"/>
                </a:lnTo>
                <a:lnTo>
                  <a:pt x="126" y="39"/>
                </a:lnTo>
                <a:lnTo>
                  <a:pt x="91" y="22"/>
                </a:lnTo>
                <a:lnTo>
                  <a:pt x="79" y="10"/>
                </a:lnTo>
                <a:lnTo>
                  <a:pt x="55" y="8"/>
                </a:lnTo>
                <a:lnTo>
                  <a:pt x="35" y="10"/>
                </a:lnTo>
                <a:lnTo>
                  <a:pt x="0" y="10"/>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257" name="Freeform 261"/>
          <p:cNvSpPr>
            <a:spLocks/>
          </p:cNvSpPr>
          <p:nvPr/>
        </p:nvSpPr>
        <p:spPr bwMode="auto">
          <a:xfrm flipH="1">
            <a:off x="1312863" y="5010101"/>
            <a:ext cx="6350" cy="7937"/>
          </a:xfrm>
          <a:custGeom>
            <a:avLst/>
            <a:gdLst>
              <a:gd name="T0" fmla="*/ 25 w 33"/>
              <a:gd name="T1" fmla="*/ 0 h 30"/>
              <a:gd name="T2" fmla="*/ 33 w 33"/>
              <a:gd name="T3" fmla="*/ 11 h 30"/>
              <a:gd name="T4" fmla="*/ 23 w 33"/>
              <a:gd name="T5" fmla="*/ 24 h 30"/>
              <a:gd name="T6" fmla="*/ 0 w 33"/>
              <a:gd name="T7" fmla="*/ 30 h 30"/>
              <a:gd name="T8" fmla="*/ 25 w 33"/>
              <a:gd name="T9" fmla="*/ 15 h 30"/>
              <a:gd name="T10" fmla="*/ 25 w 33"/>
              <a:gd name="T11" fmla="*/ 0 h 30"/>
            </a:gdLst>
            <a:ahLst/>
            <a:cxnLst>
              <a:cxn ang="0">
                <a:pos x="T0" y="T1"/>
              </a:cxn>
              <a:cxn ang="0">
                <a:pos x="T2" y="T3"/>
              </a:cxn>
              <a:cxn ang="0">
                <a:pos x="T4" y="T5"/>
              </a:cxn>
              <a:cxn ang="0">
                <a:pos x="T6" y="T7"/>
              </a:cxn>
              <a:cxn ang="0">
                <a:pos x="T8" y="T9"/>
              </a:cxn>
              <a:cxn ang="0">
                <a:pos x="T10" y="T11"/>
              </a:cxn>
            </a:cxnLst>
            <a:rect l="0" t="0" r="r" b="b"/>
            <a:pathLst>
              <a:path w="33" h="30">
                <a:moveTo>
                  <a:pt x="25" y="0"/>
                </a:moveTo>
                <a:lnTo>
                  <a:pt x="33" y="11"/>
                </a:lnTo>
                <a:lnTo>
                  <a:pt x="23" y="24"/>
                </a:lnTo>
                <a:lnTo>
                  <a:pt x="0" y="30"/>
                </a:lnTo>
                <a:lnTo>
                  <a:pt x="25" y="15"/>
                </a:lnTo>
                <a:lnTo>
                  <a:pt x="25" y="0"/>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258" name="Freeform 262"/>
          <p:cNvSpPr>
            <a:spLocks/>
          </p:cNvSpPr>
          <p:nvPr/>
        </p:nvSpPr>
        <p:spPr bwMode="auto">
          <a:xfrm flipH="1">
            <a:off x="1319213" y="5002163"/>
            <a:ext cx="9525" cy="7938"/>
          </a:xfrm>
          <a:custGeom>
            <a:avLst/>
            <a:gdLst>
              <a:gd name="T0" fmla="*/ 33 w 33"/>
              <a:gd name="T1" fmla="*/ 16 h 28"/>
              <a:gd name="T2" fmla="*/ 25 w 33"/>
              <a:gd name="T3" fmla="*/ 0 h 28"/>
              <a:gd name="T4" fmla="*/ 24 w 33"/>
              <a:gd name="T5" fmla="*/ 13 h 28"/>
              <a:gd name="T6" fmla="*/ 0 w 33"/>
              <a:gd name="T7" fmla="*/ 26 h 28"/>
              <a:gd name="T8" fmla="*/ 3 w 33"/>
              <a:gd name="T9" fmla="*/ 28 h 28"/>
              <a:gd name="T10" fmla="*/ 33 w 33"/>
              <a:gd name="T11" fmla="*/ 16 h 28"/>
            </a:gdLst>
            <a:ahLst/>
            <a:cxnLst>
              <a:cxn ang="0">
                <a:pos x="T0" y="T1"/>
              </a:cxn>
              <a:cxn ang="0">
                <a:pos x="T2" y="T3"/>
              </a:cxn>
              <a:cxn ang="0">
                <a:pos x="T4" y="T5"/>
              </a:cxn>
              <a:cxn ang="0">
                <a:pos x="T6" y="T7"/>
              </a:cxn>
              <a:cxn ang="0">
                <a:pos x="T8" y="T9"/>
              </a:cxn>
              <a:cxn ang="0">
                <a:pos x="T10" y="T11"/>
              </a:cxn>
            </a:cxnLst>
            <a:rect l="0" t="0" r="r" b="b"/>
            <a:pathLst>
              <a:path w="33" h="28">
                <a:moveTo>
                  <a:pt x="33" y="16"/>
                </a:moveTo>
                <a:lnTo>
                  <a:pt x="25" y="0"/>
                </a:lnTo>
                <a:lnTo>
                  <a:pt x="24" y="13"/>
                </a:lnTo>
                <a:lnTo>
                  <a:pt x="0" y="26"/>
                </a:lnTo>
                <a:lnTo>
                  <a:pt x="3" y="28"/>
                </a:lnTo>
                <a:lnTo>
                  <a:pt x="33" y="16"/>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259" name="Freeform 263"/>
          <p:cNvSpPr>
            <a:spLocks/>
          </p:cNvSpPr>
          <p:nvPr/>
        </p:nvSpPr>
        <p:spPr bwMode="auto">
          <a:xfrm flipH="1">
            <a:off x="1222375" y="5011688"/>
            <a:ext cx="9525" cy="12700"/>
          </a:xfrm>
          <a:custGeom>
            <a:avLst/>
            <a:gdLst>
              <a:gd name="T0" fmla="*/ 0 w 37"/>
              <a:gd name="T1" fmla="*/ 0 h 42"/>
              <a:gd name="T2" fmla="*/ 8 w 37"/>
              <a:gd name="T3" fmla="*/ 21 h 42"/>
              <a:gd name="T4" fmla="*/ 23 w 37"/>
              <a:gd name="T5" fmla="*/ 39 h 42"/>
              <a:gd name="T6" fmla="*/ 37 w 37"/>
              <a:gd name="T7" fmla="*/ 42 h 42"/>
              <a:gd name="T8" fmla="*/ 0 w 37"/>
              <a:gd name="T9" fmla="*/ 0 h 42"/>
            </a:gdLst>
            <a:ahLst/>
            <a:cxnLst>
              <a:cxn ang="0">
                <a:pos x="T0" y="T1"/>
              </a:cxn>
              <a:cxn ang="0">
                <a:pos x="T2" y="T3"/>
              </a:cxn>
              <a:cxn ang="0">
                <a:pos x="T4" y="T5"/>
              </a:cxn>
              <a:cxn ang="0">
                <a:pos x="T6" y="T7"/>
              </a:cxn>
              <a:cxn ang="0">
                <a:pos x="T8" y="T9"/>
              </a:cxn>
            </a:cxnLst>
            <a:rect l="0" t="0" r="r" b="b"/>
            <a:pathLst>
              <a:path w="37" h="42">
                <a:moveTo>
                  <a:pt x="0" y="0"/>
                </a:moveTo>
                <a:lnTo>
                  <a:pt x="8" y="21"/>
                </a:lnTo>
                <a:lnTo>
                  <a:pt x="23" y="39"/>
                </a:lnTo>
                <a:lnTo>
                  <a:pt x="37" y="42"/>
                </a:lnTo>
                <a:lnTo>
                  <a:pt x="0" y="0"/>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260" name="Freeform 264"/>
          <p:cNvSpPr>
            <a:spLocks/>
          </p:cNvSpPr>
          <p:nvPr/>
        </p:nvSpPr>
        <p:spPr bwMode="auto">
          <a:xfrm flipH="1">
            <a:off x="1189038" y="5064076"/>
            <a:ext cx="12700" cy="11112"/>
          </a:xfrm>
          <a:custGeom>
            <a:avLst/>
            <a:gdLst>
              <a:gd name="T0" fmla="*/ 50 w 50"/>
              <a:gd name="T1" fmla="*/ 0 h 39"/>
              <a:gd name="T2" fmla="*/ 17 w 50"/>
              <a:gd name="T3" fmla="*/ 14 h 39"/>
              <a:gd name="T4" fmla="*/ 0 w 50"/>
              <a:gd name="T5" fmla="*/ 39 h 39"/>
              <a:gd name="T6" fmla="*/ 50 w 50"/>
              <a:gd name="T7" fmla="*/ 0 h 39"/>
            </a:gdLst>
            <a:ahLst/>
            <a:cxnLst>
              <a:cxn ang="0">
                <a:pos x="T0" y="T1"/>
              </a:cxn>
              <a:cxn ang="0">
                <a:pos x="T2" y="T3"/>
              </a:cxn>
              <a:cxn ang="0">
                <a:pos x="T4" y="T5"/>
              </a:cxn>
              <a:cxn ang="0">
                <a:pos x="T6" y="T7"/>
              </a:cxn>
            </a:cxnLst>
            <a:rect l="0" t="0" r="r" b="b"/>
            <a:pathLst>
              <a:path w="50" h="39">
                <a:moveTo>
                  <a:pt x="50" y="0"/>
                </a:moveTo>
                <a:lnTo>
                  <a:pt x="17" y="14"/>
                </a:lnTo>
                <a:lnTo>
                  <a:pt x="0" y="39"/>
                </a:lnTo>
                <a:lnTo>
                  <a:pt x="50" y="0"/>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261" name="Freeform 265"/>
          <p:cNvSpPr>
            <a:spLocks/>
          </p:cNvSpPr>
          <p:nvPr/>
        </p:nvSpPr>
        <p:spPr bwMode="auto">
          <a:xfrm flipH="1">
            <a:off x="1130300" y="5043438"/>
            <a:ext cx="55563" cy="74613"/>
          </a:xfrm>
          <a:custGeom>
            <a:avLst/>
            <a:gdLst>
              <a:gd name="T0" fmla="*/ 77 w 219"/>
              <a:gd name="T1" fmla="*/ 17 h 267"/>
              <a:gd name="T2" fmla="*/ 42 w 219"/>
              <a:gd name="T3" fmla="*/ 55 h 267"/>
              <a:gd name="T4" fmla="*/ 26 w 219"/>
              <a:gd name="T5" fmla="*/ 87 h 267"/>
              <a:gd name="T6" fmla="*/ 11 w 219"/>
              <a:gd name="T7" fmla="*/ 138 h 267"/>
              <a:gd name="T8" fmla="*/ 11 w 219"/>
              <a:gd name="T9" fmla="*/ 167 h 267"/>
              <a:gd name="T10" fmla="*/ 0 w 219"/>
              <a:gd name="T11" fmla="*/ 210 h 267"/>
              <a:gd name="T12" fmla="*/ 178 w 219"/>
              <a:gd name="T13" fmla="*/ 267 h 267"/>
              <a:gd name="T14" fmla="*/ 219 w 219"/>
              <a:gd name="T15" fmla="*/ 0 h 267"/>
              <a:gd name="T16" fmla="*/ 146 w 219"/>
              <a:gd name="T17" fmla="*/ 17 h 267"/>
              <a:gd name="T18" fmla="*/ 77 w 219"/>
              <a:gd name="T19" fmla="*/ 17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9" h="267">
                <a:moveTo>
                  <a:pt x="77" y="17"/>
                </a:moveTo>
                <a:lnTo>
                  <a:pt x="42" y="55"/>
                </a:lnTo>
                <a:lnTo>
                  <a:pt x="26" y="87"/>
                </a:lnTo>
                <a:lnTo>
                  <a:pt x="11" y="138"/>
                </a:lnTo>
                <a:lnTo>
                  <a:pt x="11" y="167"/>
                </a:lnTo>
                <a:lnTo>
                  <a:pt x="0" y="210"/>
                </a:lnTo>
                <a:lnTo>
                  <a:pt x="178" y="267"/>
                </a:lnTo>
                <a:lnTo>
                  <a:pt x="219" y="0"/>
                </a:lnTo>
                <a:lnTo>
                  <a:pt x="146" y="17"/>
                </a:lnTo>
                <a:lnTo>
                  <a:pt x="77" y="17"/>
                </a:lnTo>
                <a:close/>
              </a:path>
            </a:pathLst>
          </a:custGeom>
          <a:solidFill>
            <a:srgbClr val="C0C0C0"/>
          </a:solidFill>
          <a:ln w="1588">
            <a:solidFill>
              <a:srgbClr val="000000"/>
            </a:solidFill>
            <a:prstDash val="solid"/>
            <a:round/>
            <a:headEnd/>
            <a:tailEnd/>
          </a:ln>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262" name="Freeform 266"/>
          <p:cNvSpPr>
            <a:spLocks/>
          </p:cNvSpPr>
          <p:nvPr/>
        </p:nvSpPr>
        <p:spPr bwMode="auto">
          <a:xfrm flipH="1">
            <a:off x="1139825" y="5051376"/>
            <a:ext cx="39688" cy="60325"/>
          </a:xfrm>
          <a:custGeom>
            <a:avLst/>
            <a:gdLst>
              <a:gd name="T0" fmla="*/ 69 w 175"/>
              <a:gd name="T1" fmla="*/ 7 h 220"/>
              <a:gd name="T2" fmla="*/ 38 w 175"/>
              <a:gd name="T3" fmla="*/ 42 h 220"/>
              <a:gd name="T4" fmla="*/ 12 w 175"/>
              <a:gd name="T5" fmla="*/ 92 h 220"/>
              <a:gd name="T6" fmla="*/ 6 w 175"/>
              <a:gd name="T7" fmla="*/ 128 h 220"/>
              <a:gd name="T8" fmla="*/ 0 w 175"/>
              <a:gd name="T9" fmla="*/ 171 h 220"/>
              <a:gd name="T10" fmla="*/ 140 w 175"/>
              <a:gd name="T11" fmla="*/ 220 h 220"/>
              <a:gd name="T12" fmla="*/ 175 w 175"/>
              <a:gd name="T13" fmla="*/ 0 h 220"/>
              <a:gd name="T14" fmla="*/ 122 w 175"/>
              <a:gd name="T15" fmla="*/ 10 h 220"/>
              <a:gd name="T16" fmla="*/ 69 w 175"/>
              <a:gd name="T17" fmla="*/ 7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5" h="220">
                <a:moveTo>
                  <a:pt x="69" y="7"/>
                </a:moveTo>
                <a:lnTo>
                  <a:pt x="38" y="42"/>
                </a:lnTo>
                <a:lnTo>
                  <a:pt x="12" y="92"/>
                </a:lnTo>
                <a:lnTo>
                  <a:pt x="6" y="128"/>
                </a:lnTo>
                <a:lnTo>
                  <a:pt x="0" y="171"/>
                </a:lnTo>
                <a:lnTo>
                  <a:pt x="140" y="220"/>
                </a:lnTo>
                <a:lnTo>
                  <a:pt x="175" y="0"/>
                </a:lnTo>
                <a:lnTo>
                  <a:pt x="122" y="10"/>
                </a:lnTo>
                <a:lnTo>
                  <a:pt x="69" y="7"/>
                </a:lnTo>
                <a:close/>
              </a:path>
            </a:pathLst>
          </a:custGeom>
          <a:solidFill>
            <a:srgbClr val="E0E0E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263" name="Freeform 267"/>
          <p:cNvSpPr>
            <a:spLocks/>
          </p:cNvSpPr>
          <p:nvPr/>
        </p:nvSpPr>
        <p:spPr bwMode="auto">
          <a:xfrm flipH="1">
            <a:off x="963613" y="4638626"/>
            <a:ext cx="176212" cy="225425"/>
          </a:xfrm>
          <a:custGeom>
            <a:avLst/>
            <a:gdLst>
              <a:gd name="T0" fmla="*/ 243 w 741"/>
              <a:gd name="T1" fmla="*/ 26 h 807"/>
              <a:gd name="T2" fmla="*/ 179 w 741"/>
              <a:gd name="T3" fmla="*/ 74 h 807"/>
              <a:gd name="T4" fmla="*/ 144 w 741"/>
              <a:gd name="T5" fmla="*/ 131 h 807"/>
              <a:gd name="T6" fmla="*/ 112 w 741"/>
              <a:gd name="T7" fmla="*/ 192 h 807"/>
              <a:gd name="T8" fmla="*/ 92 w 741"/>
              <a:gd name="T9" fmla="*/ 224 h 807"/>
              <a:gd name="T10" fmla="*/ 92 w 741"/>
              <a:gd name="T11" fmla="*/ 259 h 807"/>
              <a:gd name="T12" fmla="*/ 109 w 741"/>
              <a:gd name="T13" fmla="*/ 300 h 807"/>
              <a:gd name="T14" fmla="*/ 77 w 741"/>
              <a:gd name="T15" fmla="*/ 332 h 807"/>
              <a:gd name="T16" fmla="*/ 26 w 741"/>
              <a:gd name="T17" fmla="*/ 420 h 807"/>
              <a:gd name="T18" fmla="*/ 0 w 741"/>
              <a:gd name="T19" fmla="*/ 467 h 807"/>
              <a:gd name="T20" fmla="*/ 0 w 741"/>
              <a:gd name="T21" fmla="*/ 482 h 807"/>
              <a:gd name="T22" fmla="*/ 6 w 741"/>
              <a:gd name="T23" fmla="*/ 498 h 807"/>
              <a:gd name="T24" fmla="*/ 28 w 741"/>
              <a:gd name="T25" fmla="*/ 503 h 807"/>
              <a:gd name="T26" fmla="*/ 60 w 741"/>
              <a:gd name="T27" fmla="*/ 504 h 807"/>
              <a:gd name="T28" fmla="*/ 79 w 741"/>
              <a:gd name="T29" fmla="*/ 511 h 807"/>
              <a:gd name="T30" fmla="*/ 77 w 741"/>
              <a:gd name="T31" fmla="*/ 546 h 807"/>
              <a:gd name="T32" fmla="*/ 67 w 741"/>
              <a:gd name="T33" fmla="*/ 587 h 807"/>
              <a:gd name="T34" fmla="*/ 86 w 741"/>
              <a:gd name="T35" fmla="*/ 609 h 807"/>
              <a:gd name="T36" fmla="*/ 80 w 741"/>
              <a:gd name="T37" fmla="*/ 639 h 807"/>
              <a:gd name="T38" fmla="*/ 95 w 741"/>
              <a:gd name="T39" fmla="*/ 659 h 807"/>
              <a:gd name="T40" fmla="*/ 110 w 741"/>
              <a:gd name="T41" fmla="*/ 713 h 807"/>
              <a:gd name="T42" fmla="*/ 133 w 741"/>
              <a:gd name="T43" fmla="*/ 728 h 807"/>
              <a:gd name="T44" fmla="*/ 167 w 741"/>
              <a:gd name="T45" fmla="*/ 728 h 807"/>
              <a:gd name="T46" fmla="*/ 217 w 741"/>
              <a:gd name="T47" fmla="*/ 721 h 807"/>
              <a:gd name="T48" fmla="*/ 269 w 741"/>
              <a:gd name="T49" fmla="*/ 713 h 807"/>
              <a:gd name="T50" fmla="*/ 263 w 741"/>
              <a:gd name="T51" fmla="*/ 807 h 807"/>
              <a:gd name="T52" fmla="*/ 658 w 741"/>
              <a:gd name="T53" fmla="*/ 681 h 807"/>
              <a:gd name="T54" fmla="*/ 626 w 741"/>
              <a:gd name="T55" fmla="*/ 606 h 807"/>
              <a:gd name="T56" fmla="*/ 634 w 741"/>
              <a:gd name="T57" fmla="*/ 549 h 807"/>
              <a:gd name="T58" fmla="*/ 741 w 741"/>
              <a:gd name="T59" fmla="*/ 441 h 807"/>
              <a:gd name="T60" fmla="*/ 741 w 741"/>
              <a:gd name="T61" fmla="*/ 155 h 807"/>
              <a:gd name="T62" fmla="*/ 668 w 741"/>
              <a:gd name="T63" fmla="*/ 77 h 807"/>
              <a:gd name="T64" fmla="*/ 577 w 741"/>
              <a:gd name="T65" fmla="*/ 35 h 807"/>
              <a:gd name="T66" fmla="*/ 481 w 741"/>
              <a:gd name="T67" fmla="*/ 0 h 807"/>
              <a:gd name="T68" fmla="*/ 355 w 741"/>
              <a:gd name="T69" fmla="*/ 18 h 807"/>
              <a:gd name="T70" fmla="*/ 243 w 741"/>
              <a:gd name="T71" fmla="*/ 26 h 8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41" h="807">
                <a:moveTo>
                  <a:pt x="243" y="26"/>
                </a:moveTo>
                <a:lnTo>
                  <a:pt x="179" y="74"/>
                </a:lnTo>
                <a:lnTo>
                  <a:pt x="144" y="131"/>
                </a:lnTo>
                <a:lnTo>
                  <a:pt x="112" y="192"/>
                </a:lnTo>
                <a:lnTo>
                  <a:pt x="92" y="224"/>
                </a:lnTo>
                <a:lnTo>
                  <a:pt x="92" y="259"/>
                </a:lnTo>
                <a:lnTo>
                  <a:pt x="109" y="300"/>
                </a:lnTo>
                <a:lnTo>
                  <a:pt x="77" y="332"/>
                </a:lnTo>
                <a:lnTo>
                  <a:pt x="26" y="420"/>
                </a:lnTo>
                <a:lnTo>
                  <a:pt x="0" y="467"/>
                </a:lnTo>
                <a:lnTo>
                  <a:pt x="0" y="482"/>
                </a:lnTo>
                <a:lnTo>
                  <a:pt x="6" y="498"/>
                </a:lnTo>
                <a:lnTo>
                  <a:pt x="28" y="503"/>
                </a:lnTo>
                <a:lnTo>
                  <a:pt x="60" y="504"/>
                </a:lnTo>
                <a:lnTo>
                  <a:pt x="79" y="511"/>
                </a:lnTo>
                <a:lnTo>
                  <a:pt x="77" y="546"/>
                </a:lnTo>
                <a:lnTo>
                  <a:pt x="67" y="587"/>
                </a:lnTo>
                <a:lnTo>
                  <a:pt x="86" y="609"/>
                </a:lnTo>
                <a:lnTo>
                  <a:pt x="80" y="639"/>
                </a:lnTo>
                <a:lnTo>
                  <a:pt x="95" y="659"/>
                </a:lnTo>
                <a:lnTo>
                  <a:pt x="110" y="713"/>
                </a:lnTo>
                <a:lnTo>
                  <a:pt x="133" y="728"/>
                </a:lnTo>
                <a:lnTo>
                  <a:pt x="167" y="728"/>
                </a:lnTo>
                <a:lnTo>
                  <a:pt x="217" y="721"/>
                </a:lnTo>
                <a:lnTo>
                  <a:pt x="269" y="713"/>
                </a:lnTo>
                <a:lnTo>
                  <a:pt x="263" y="807"/>
                </a:lnTo>
                <a:lnTo>
                  <a:pt x="658" y="681"/>
                </a:lnTo>
                <a:lnTo>
                  <a:pt x="626" y="606"/>
                </a:lnTo>
                <a:lnTo>
                  <a:pt x="634" y="549"/>
                </a:lnTo>
                <a:lnTo>
                  <a:pt x="741" y="441"/>
                </a:lnTo>
                <a:lnTo>
                  <a:pt x="741" y="155"/>
                </a:lnTo>
                <a:lnTo>
                  <a:pt x="668" y="77"/>
                </a:lnTo>
                <a:lnTo>
                  <a:pt x="577" y="35"/>
                </a:lnTo>
                <a:lnTo>
                  <a:pt x="481" y="0"/>
                </a:lnTo>
                <a:lnTo>
                  <a:pt x="355" y="18"/>
                </a:lnTo>
                <a:lnTo>
                  <a:pt x="243" y="26"/>
                </a:lnTo>
                <a:close/>
              </a:path>
            </a:pathLst>
          </a:custGeom>
          <a:solidFill>
            <a:srgbClr val="FFC080"/>
          </a:solidFill>
          <a:ln w="1588">
            <a:solidFill>
              <a:srgbClr val="402000"/>
            </a:solidFill>
            <a:prstDash val="solid"/>
            <a:round/>
            <a:headEnd/>
            <a:tailEnd/>
          </a:ln>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264" name="Freeform 268"/>
          <p:cNvSpPr>
            <a:spLocks/>
          </p:cNvSpPr>
          <p:nvPr/>
        </p:nvSpPr>
        <p:spPr bwMode="auto">
          <a:xfrm flipH="1">
            <a:off x="1120775" y="4775151"/>
            <a:ext cx="7938" cy="3175"/>
          </a:xfrm>
          <a:custGeom>
            <a:avLst/>
            <a:gdLst>
              <a:gd name="T0" fmla="*/ 0 w 42"/>
              <a:gd name="T1" fmla="*/ 3 h 9"/>
              <a:gd name="T2" fmla="*/ 9 w 42"/>
              <a:gd name="T3" fmla="*/ 8 h 9"/>
              <a:gd name="T4" fmla="*/ 30 w 42"/>
              <a:gd name="T5" fmla="*/ 6 h 9"/>
              <a:gd name="T6" fmla="*/ 39 w 42"/>
              <a:gd name="T7" fmla="*/ 9 h 9"/>
              <a:gd name="T8" fmla="*/ 42 w 42"/>
              <a:gd name="T9" fmla="*/ 2 h 9"/>
              <a:gd name="T10" fmla="*/ 29 w 42"/>
              <a:gd name="T11" fmla="*/ 0 h 9"/>
              <a:gd name="T12" fmla="*/ 0 w 42"/>
              <a:gd name="T13" fmla="*/ 3 h 9"/>
            </a:gdLst>
            <a:ahLst/>
            <a:cxnLst>
              <a:cxn ang="0">
                <a:pos x="T0" y="T1"/>
              </a:cxn>
              <a:cxn ang="0">
                <a:pos x="T2" y="T3"/>
              </a:cxn>
              <a:cxn ang="0">
                <a:pos x="T4" y="T5"/>
              </a:cxn>
              <a:cxn ang="0">
                <a:pos x="T6" y="T7"/>
              </a:cxn>
              <a:cxn ang="0">
                <a:pos x="T8" y="T9"/>
              </a:cxn>
              <a:cxn ang="0">
                <a:pos x="T10" y="T11"/>
              </a:cxn>
              <a:cxn ang="0">
                <a:pos x="T12" y="T13"/>
              </a:cxn>
            </a:cxnLst>
            <a:rect l="0" t="0" r="r" b="b"/>
            <a:pathLst>
              <a:path w="42" h="9">
                <a:moveTo>
                  <a:pt x="0" y="3"/>
                </a:moveTo>
                <a:lnTo>
                  <a:pt x="9" y="8"/>
                </a:lnTo>
                <a:lnTo>
                  <a:pt x="30" y="6"/>
                </a:lnTo>
                <a:lnTo>
                  <a:pt x="39" y="9"/>
                </a:lnTo>
                <a:lnTo>
                  <a:pt x="42" y="2"/>
                </a:lnTo>
                <a:lnTo>
                  <a:pt x="29" y="0"/>
                </a:lnTo>
                <a:lnTo>
                  <a:pt x="0" y="3"/>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265" name="Freeform 269"/>
          <p:cNvSpPr>
            <a:spLocks/>
          </p:cNvSpPr>
          <p:nvPr/>
        </p:nvSpPr>
        <p:spPr bwMode="auto">
          <a:xfrm flipH="1">
            <a:off x="1116013" y="4767213"/>
            <a:ext cx="4762" cy="7938"/>
          </a:xfrm>
          <a:custGeom>
            <a:avLst/>
            <a:gdLst>
              <a:gd name="T0" fmla="*/ 0 w 17"/>
              <a:gd name="T1" fmla="*/ 0 h 31"/>
              <a:gd name="T2" fmla="*/ 11 w 17"/>
              <a:gd name="T3" fmla="*/ 7 h 31"/>
              <a:gd name="T4" fmla="*/ 11 w 17"/>
              <a:gd name="T5" fmla="*/ 16 h 31"/>
              <a:gd name="T6" fmla="*/ 13 w 17"/>
              <a:gd name="T7" fmla="*/ 31 h 31"/>
              <a:gd name="T8" fmla="*/ 17 w 17"/>
              <a:gd name="T9" fmla="*/ 12 h 31"/>
              <a:gd name="T10" fmla="*/ 17 w 17"/>
              <a:gd name="T11" fmla="*/ 1 h 31"/>
              <a:gd name="T12" fmla="*/ 0 w 17"/>
              <a:gd name="T13" fmla="*/ 0 h 31"/>
            </a:gdLst>
            <a:ahLst/>
            <a:cxnLst>
              <a:cxn ang="0">
                <a:pos x="T0" y="T1"/>
              </a:cxn>
              <a:cxn ang="0">
                <a:pos x="T2" y="T3"/>
              </a:cxn>
              <a:cxn ang="0">
                <a:pos x="T4" y="T5"/>
              </a:cxn>
              <a:cxn ang="0">
                <a:pos x="T6" y="T7"/>
              </a:cxn>
              <a:cxn ang="0">
                <a:pos x="T8" y="T9"/>
              </a:cxn>
              <a:cxn ang="0">
                <a:pos x="T10" y="T11"/>
              </a:cxn>
              <a:cxn ang="0">
                <a:pos x="T12" y="T13"/>
              </a:cxn>
            </a:cxnLst>
            <a:rect l="0" t="0" r="r" b="b"/>
            <a:pathLst>
              <a:path w="17" h="31">
                <a:moveTo>
                  <a:pt x="0" y="0"/>
                </a:moveTo>
                <a:lnTo>
                  <a:pt x="11" y="7"/>
                </a:lnTo>
                <a:lnTo>
                  <a:pt x="11" y="16"/>
                </a:lnTo>
                <a:lnTo>
                  <a:pt x="13" y="31"/>
                </a:lnTo>
                <a:lnTo>
                  <a:pt x="17" y="12"/>
                </a:lnTo>
                <a:lnTo>
                  <a:pt x="17" y="1"/>
                </a:lnTo>
                <a:lnTo>
                  <a:pt x="0" y="0"/>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266" name="Freeform 270"/>
          <p:cNvSpPr>
            <a:spLocks/>
          </p:cNvSpPr>
          <p:nvPr/>
        </p:nvSpPr>
        <p:spPr bwMode="auto">
          <a:xfrm flipH="1">
            <a:off x="1108075" y="4738638"/>
            <a:ext cx="6350" cy="14288"/>
          </a:xfrm>
          <a:custGeom>
            <a:avLst/>
            <a:gdLst>
              <a:gd name="T0" fmla="*/ 19 w 19"/>
              <a:gd name="T1" fmla="*/ 0 h 60"/>
              <a:gd name="T2" fmla="*/ 5 w 19"/>
              <a:gd name="T3" fmla="*/ 34 h 60"/>
              <a:gd name="T4" fmla="*/ 0 w 19"/>
              <a:gd name="T5" fmla="*/ 60 h 60"/>
              <a:gd name="T6" fmla="*/ 9 w 19"/>
              <a:gd name="T7" fmla="*/ 43 h 60"/>
              <a:gd name="T8" fmla="*/ 19 w 19"/>
              <a:gd name="T9" fmla="*/ 0 h 60"/>
            </a:gdLst>
            <a:ahLst/>
            <a:cxnLst>
              <a:cxn ang="0">
                <a:pos x="T0" y="T1"/>
              </a:cxn>
              <a:cxn ang="0">
                <a:pos x="T2" y="T3"/>
              </a:cxn>
              <a:cxn ang="0">
                <a:pos x="T4" y="T5"/>
              </a:cxn>
              <a:cxn ang="0">
                <a:pos x="T6" y="T7"/>
              </a:cxn>
              <a:cxn ang="0">
                <a:pos x="T8" y="T9"/>
              </a:cxn>
            </a:cxnLst>
            <a:rect l="0" t="0" r="r" b="b"/>
            <a:pathLst>
              <a:path w="19" h="60">
                <a:moveTo>
                  <a:pt x="19" y="0"/>
                </a:moveTo>
                <a:lnTo>
                  <a:pt x="5" y="34"/>
                </a:lnTo>
                <a:lnTo>
                  <a:pt x="0" y="60"/>
                </a:lnTo>
                <a:lnTo>
                  <a:pt x="9" y="43"/>
                </a:lnTo>
                <a:lnTo>
                  <a:pt x="19" y="0"/>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267" name="Freeform 271"/>
          <p:cNvSpPr>
            <a:spLocks/>
          </p:cNvSpPr>
          <p:nvPr/>
        </p:nvSpPr>
        <p:spPr bwMode="auto">
          <a:xfrm flipH="1">
            <a:off x="1092200" y="4719588"/>
            <a:ext cx="17463" cy="15875"/>
          </a:xfrm>
          <a:custGeom>
            <a:avLst/>
            <a:gdLst>
              <a:gd name="T0" fmla="*/ 0 w 80"/>
              <a:gd name="T1" fmla="*/ 0 h 51"/>
              <a:gd name="T2" fmla="*/ 17 w 80"/>
              <a:gd name="T3" fmla="*/ 28 h 51"/>
              <a:gd name="T4" fmla="*/ 13 w 80"/>
              <a:gd name="T5" fmla="*/ 35 h 51"/>
              <a:gd name="T6" fmla="*/ 13 w 80"/>
              <a:gd name="T7" fmla="*/ 40 h 51"/>
              <a:gd name="T8" fmla="*/ 9 w 80"/>
              <a:gd name="T9" fmla="*/ 51 h 51"/>
              <a:gd name="T10" fmla="*/ 20 w 80"/>
              <a:gd name="T11" fmla="*/ 34 h 51"/>
              <a:gd name="T12" fmla="*/ 35 w 80"/>
              <a:gd name="T13" fmla="*/ 34 h 51"/>
              <a:gd name="T14" fmla="*/ 52 w 80"/>
              <a:gd name="T15" fmla="*/ 28 h 51"/>
              <a:gd name="T16" fmla="*/ 80 w 80"/>
              <a:gd name="T17" fmla="*/ 26 h 51"/>
              <a:gd name="T18" fmla="*/ 52 w 80"/>
              <a:gd name="T19" fmla="*/ 9 h 51"/>
              <a:gd name="T20" fmla="*/ 0 w 80"/>
              <a:gd name="T21"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0" h="51">
                <a:moveTo>
                  <a:pt x="0" y="0"/>
                </a:moveTo>
                <a:lnTo>
                  <a:pt x="17" y="28"/>
                </a:lnTo>
                <a:lnTo>
                  <a:pt x="13" y="35"/>
                </a:lnTo>
                <a:lnTo>
                  <a:pt x="13" y="40"/>
                </a:lnTo>
                <a:lnTo>
                  <a:pt x="9" y="51"/>
                </a:lnTo>
                <a:lnTo>
                  <a:pt x="20" y="34"/>
                </a:lnTo>
                <a:lnTo>
                  <a:pt x="35" y="34"/>
                </a:lnTo>
                <a:lnTo>
                  <a:pt x="52" y="28"/>
                </a:lnTo>
                <a:lnTo>
                  <a:pt x="80" y="26"/>
                </a:lnTo>
                <a:lnTo>
                  <a:pt x="52" y="9"/>
                </a:lnTo>
                <a:lnTo>
                  <a:pt x="0" y="0"/>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268" name="Freeform 272"/>
          <p:cNvSpPr>
            <a:spLocks/>
          </p:cNvSpPr>
          <p:nvPr/>
        </p:nvSpPr>
        <p:spPr bwMode="auto">
          <a:xfrm flipH="1">
            <a:off x="1082675" y="4702126"/>
            <a:ext cx="33338" cy="12700"/>
          </a:xfrm>
          <a:custGeom>
            <a:avLst/>
            <a:gdLst>
              <a:gd name="T0" fmla="*/ 0 w 135"/>
              <a:gd name="T1" fmla="*/ 25 h 48"/>
              <a:gd name="T2" fmla="*/ 6 w 135"/>
              <a:gd name="T3" fmla="*/ 42 h 48"/>
              <a:gd name="T4" fmla="*/ 20 w 135"/>
              <a:gd name="T5" fmla="*/ 48 h 48"/>
              <a:gd name="T6" fmla="*/ 42 w 135"/>
              <a:gd name="T7" fmla="*/ 34 h 48"/>
              <a:gd name="T8" fmla="*/ 69 w 135"/>
              <a:gd name="T9" fmla="*/ 25 h 48"/>
              <a:gd name="T10" fmla="*/ 113 w 135"/>
              <a:gd name="T11" fmla="*/ 24 h 48"/>
              <a:gd name="T12" fmla="*/ 135 w 135"/>
              <a:gd name="T13" fmla="*/ 27 h 48"/>
              <a:gd name="T14" fmla="*/ 101 w 135"/>
              <a:gd name="T15" fmla="*/ 12 h 48"/>
              <a:gd name="T16" fmla="*/ 77 w 135"/>
              <a:gd name="T17" fmla="*/ 6 h 48"/>
              <a:gd name="T18" fmla="*/ 80 w 135"/>
              <a:gd name="T19" fmla="*/ 0 h 48"/>
              <a:gd name="T20" fmla="*/ 57 w 135"/>
              <a:gd name="T21" fmla="*/ 9 h 48"/>
              <a:gd name="T22" fmla="*/ 59 w 135"/>
              <a:gd name="T23" fmla="*/ 3 h 48"/>
              <a:gd name="T24" fmla="*/ 40 w 135"/>
              <a:gd name="T25" fmla="*/ 12 h 48"/>
              <a:gd name="T26" fmla="*/ 23 w 135"/>
              <a:gd name="T27" fmla="*/ 12 h 48"/>
              <a:gd name="T28" fmla="*/ 0 w 135"/>
              <a:gd name="T29" fmla="*/ 25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5" h="48">
                <a:moveTo>
                  <a:pt x="0" y="25"/>
                </a:moveTo>
                <a:lnTo>
                  <a:pt x="6" y="42"/>
                </a:lnTo>
                <a:lnTo>
                  <a:pt x="20" y="48"/>
                </a:lnTo>
                <a:lnTo>
                  <a:pt x="42" y="34"/>
                </a:lnTo>
                <a:lnTo>
                  <a:pt x="69" y="25"/>
                </a:lnTo>
                <a:lnTo>
                  <a:pt x="113" y="24"/>
                </a:lnTo>
                <a:lnTo>
                  <a:pt x="135" y="27"/>
                </a:lnTo>
                <a:lnTo>
                  <a:pt x="101" y="12"/>
                </a:lnTo>
                <a:lnTo>
                  <a:pt x="77" y="6"/>
                </a:lnTo>
                <a:lnTo>
                  <a:pt x="80" y="0"/>
                </a:lnTo>
                <a:lnTo>
                  <a:pt x="57" y="9"/>
                </a:lnTo>
                <a:lnTo>
                  <a:pt x="59" y="3"/>
                </a:lnTo>
                <a:lnTo>
                  <a:pt x="40" y="12"/>
                </a:lnTo>
                <a:lnTo>
                  <a:pt x="23" y="12"/>
                </a:lnTo>
                <a:lnTo>
                  <a:pt x="0" y="25"/>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269" name="Freeform 273"/>
          <p:cNvSpPr>
            <a:spLocks/>
          </p:cNvSpPr>
          <p:nvPr/>
        </p:nvSpPr>
        <p:spPr bwMode="auto">
          <a:xfrm flipH="1">
            <a:off x="1023938" y="4718001"/>
            <a:ext cx="19050" cy="44450"/>
          </a:xfrm>
          <a:custGeom>
            <a:avLst/>
            <a:gdLst>
              <a:gd name="T0" fmla="*/ 0 w 78"/>
              <a:gd name="T1" fmla="*/ 30 h 159"/>
              <a:gd name="T2" fmla="*/ 24 w 78"/>
              <a:gd name="T3" fmla="*/ 10 h 159"/>
              <a:gd name="T4" fmla="*/ 52 w 78"/>
              <a:gd name="T5" fmla="*/ 15 h 159"/>
              <a:gd name="T6" fmla="*/ 68 w 78"/>
              <a:gd name="T7" fmla="*/ 41 h 159"/>
              <a:gd name="T8" fmla="*/ 71 w 78"/>
              <a:gd name="T9" fmla="*/ 77 h 159"/>
              <a:gd name="T10" fmla="*/ 68 w 78"/>
              <a:gd name="T11" fmla="*/ 105 h 159"/>
              <a:gd name="T12" fmla="*/ 59 w 78"/>
              <a:gd name="T13" fmla="*/ 128 h 159"/>
              <a:gd name="T14" fmla="*/ 44 w 78"/>
              <a:gd name="T15" fmla="*/ 93 h 159"/>
              <a:gd name="T16" fmla="*/ 31 w 78"/>
              <a:gd name="T17" fmla="*/ 73 h 159"/>
              <a:gd name="T18" fmla="*/ 5 w 78"/>
              <a:gd name="T19" fmla="*/ 60 h 159"/>
              <a:gd name="T20" fmla="*/ 25 w 78"/>
              <a:gd name="T21" fmla="*/ 89 h 159"/>
              <a:gd name="T22" fmla="*/ 47 w 78"/>
              <a:gd name="T23" fmla="*/ 111 h 159"/>
              <a:gd name="T24" fmla="*/ 49 w 78"/>
              <a:gd name="T25" fmla="*/ 134 h 159"/>
              <a:gd name="T26" fmla="*/ 40 w 78"/>
              <a:gd name="T27" fmla="*/ 156 h 159"/>
              <a:gd name="T28" fmla="*/ 28 w 78"/>
              <a:gd name="T29" fmla="*/ 159 h 159"/>
              <a:gd name="T30" fmla="*/ 61 w 78"/>
              <a:gd name="T31" fmla="*/ 151 h 159"/>
              <a:gd name="T32" fmla="*/ 77 w 78"/>
              <a:gd name="T33" fmla="*/ 117 h 159"/>
              <a:gd name="T34" fmla="*/ 78 w 78"/>
              <a:gd name="T35" fmla="*/ 73 h 159"/>
              <a:gd name="T36" fmla="*/ 77 w 78"/>
              <a:gd name="T37" fmla="*/ 33 h 159"/>
              <a:gd name="T38" fmla="*/ 59 w 78"/>
              <a:gd name="T39" fmla="*/ 7 h 159"/>
              <a:gd name="T40" fmla="*/ 34 w 78"/>
              <a:gd name="T41" fmla="*/ 0 h 159"/>
              <a:gd name="T42" fmla="*/ 10 w 78"/>
              <a:gd name="T43" fmla="*/ 4 h 159"/>
              <a:gd name="T44" fmla="*/ 0 w 78"/>
              <a:gd name="T45" fmla="*/ 30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8" h="159">
                <a:moveTo>
                  <a:pt x="0" y="30"/>
                </a:moveTo>
                <a:lnTo>
                  <a:pt x="24" y="10"/>
                </a:lnTo>
                <a:lnTo>
                  <a:pt x="52" y="15"/>
                </a:lnTo>
                <a:lnTo>
                  <a:pt x="68" y="41"/>
                </a:lnTo>
                <a:lnTo>
                  <a:pt x="71" y="77"/>
                </a:lnTo>
                <a:lnTo>
                  <a:pt x="68" y="105"/>
                </a:lnTo>
                <a:lnTo>
                  <a:pt x="59" y="128"/>
                </a:lnTo>
                <a:lnTo>
                  <a:pt x="44" y="93"/>
                </a:lnTo>
                <a:lnTo>
                  <a:pt x="31" y="73"/>
                </a:lnTo>
                <a:lnTo>
                  <a:pt x="5" y="60"/>
                </a:lnTo>
                <a:lnTo>
                  <a:pt x="25" y="89"/>
                </a:lnTo>
                <a:lnTo>
                  <a:pt x="47" y="111"/>
                </a:lnTo>
                <a:lnTo>
                  <a:pt x="49" y="134"/>
                </a:lnTo>
                <a:lnTo>
                  <a:pt x="40" y="156"/>
                </a:lnTo>
                <a:lnTo>
                  <a:pt x="28" y="159"/>
                </a:lnTo>
                <a:lnTo>
                  <a:pt x="61" y="151"/>
                </a:lnTo>
                <a:lnTo>
                  <a:pt x="77" y="117"/>
                </a:lnTo>
                <a:lnTo>
                  <a:pt x="78" y="73"/>
                </a:lnTo>
                <a:lnTo>
                  <a:pt x="77" y="33"/>
                </a:lnTo>
                <a:lnTo>
                  <a:pt x="59" y="7"/>
                </a:lnTo>
                <a:lnTo>
                  <a:pt x="34" y="0"/>
                </a:lnTo>
                <a:lnTo>
                  <a:pt x="10" y="4"/>
                </a:lnTo>
                <a:lnTo>
                  <a:pt x="0" y="30"/>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270" name="Freeform 274"/>
          <p:cNvSpPr>
            <a:spLocks/>
          </p:cNvSpPr>
          <p:nvPr/>
        </p:nvSpPr>
        <p:spPr bwMode="auto">
          <a:xfrm flipH="1">
            <a:off x="1017588" y="4711651"/>
            <a:ext cx="30162" cy="60325"/>
          </a:xfrm>
          <a:custGeom>
            <a:avLst/>
            <a:gdLst>
              <a:gd name="T0" fmla="*/ 0 w 129"/>
              <a:gd name="T1" fmla="*/ 53 h 215"/>
              <a:gd name="T2" fmla="*/ 20 w 129"/>
              <a:gd name="T3" fmla="*/ 19 h 215"/>
              <a:gd name="T4" fmla="*/ 54 w 129"/>
              <a:gd name="T5" fmla="*/ 9 h 215"/>
              <a:gd name="T6" fmla="*/ 95 w 129"/>
              <a:gd name="T7" fmla="*/ 16 h 215"/>
              <a:gd name="T8" fmla="*/ 109 w 129"/>
              <a:gd name="T9" fmla="*/ 35 h 215"/>
              <a:gd name="T10" fmla="*/ 120 w 129"/>
              <a:gd name="T11" fmla="*/ 67 h 215"/>
              <a:gd name="T12" fmla="*/ 120 w 129"/>
              <a:gd name="T13" fmla="*/ 93 h 215"/>
              <a:gd name="T14" fmla="*/ 114 w 129"/>
              <a:gd name="T15" fmla="*/ 111 h 215"/>
              <a:gd name="T16" fmla="*/ 114 w 129"/>
              <a:gd name="T17" fmla="*/ 137 h 215"/>
              <a:gd name="T18" fmla="*/ 107 w 129"/>
              <a:gd name="T19" fmla="*/ 168 h 215"/>
              <a:gd name="T20" fmla="*/ 80 w 129"/>
              <a:gd name="T21" fmla="*/ 198 h 215"/>
              <a:gd name="T22" fmla="*/ 63 w 129"/>
              <a:gd name="T23" fmla="*/ 198 h 215"/>
              <a:gd name="T24" fmla="*/ 40 w 129"/>
              <a:gd name="T25" fmla="*/ 198 h 215"/>
              <a:gd name="T26" fmla="*/ 40 w 129"/>
              <a:gd name="T27" fmla="*/ 203 h 215"/>
              <a:gd name="T28" fmla="*/ 57 w 129"/>
              <a:gd name="T29" fmla="*/ 215 h 215"/>
              <a:gd name="T30" fmla="*/ 76 w 129"/>
              <a:gd name="T31" fmla="*/ 211 h 215"/>
              <a:gd name="T32" fmla="*/ 101 w 129"/>
              <a:gd name="T33" fmla="*/ 201 h 215"/>
              <a:gd name="T34" fmla="*/ 121 w 129"/>
              <a:gd name="T35" fmla="*/ 171 h 215"/>
              <a:gd name="T36" fmla="*/ 123 w 129"/>
              <a:gd name="T37" fmla="*/ 121 h 215"/>
              <a:gd name="T38" fmla="*/ 129 w 129"/>
              <a:gd name="T39" fmla="*/ 87 h 215"/>
              <a:gd name="T40" fmla="*/ 129 w 129"/>
              <a:gd name="T41" fmla="*/ 58 h 215"/>
              <a:gd name="T42" fmla="*/ 117 w 129"/>
              <a:gd name="T43" fmla="*/ 32 h 215"/>
              <a:gd name="T44" fmla="*/ 103 w 129"/>
              <a:gd name="T45" fmla="*/ 9 h 215"/>
              <a:gd name="T46" fmla="*/ 69 w 129"/>
              <a:gd name="T47" fmla="*/ 0 h 215"/>
              <a:gd name="T48" fmla="*/ 20 w 129"/>
              <a:gd name="T49" fmla="*/ 6 h 215"/>
              <a:gd name="T50" fmla="*/ 3 w 129"/>
              <a:gd name="T51" fmla="*/ 19 h 215"/>
              <a:gd name="T52" fmla="*/ 0 w 129"/>
              <a:gd name="T53" fmla="*/ 53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29" h="215">
                <a:moveTo>
                  <a:pt x="0" y="53"/>
                </a:moveTo>
                <a:lnTo>
                  <a:pt x="20" y="19"/>
                </a:lnTo>
                <a:lnTo>
                  <a:pt x="54" y="9"/>
                </a:lnTo>
                <a:lnTo>
                  <a:pt x="95" y="16"/>
                </a:lnTo>
                <a:lnTo>
                  <a:pt x="109" y="35"/>
                </a:lnTo>
                <a:lnTo>
                  <a:pt x="120" y="67"/>
                </a:lnTo>
                <a:lnTo>
                  <a:pt x="120" y="93"/>
                </a:lnTo>
                <a:lnTo>
                  <a:pt x="114" y="111"/>
                </a:lnTo>
                <a:lnTo>
                  <a:pt x="114" y="137"/>
                </a:lnTo>
                <a:lnTo>
                  <a:pt x="107" y="168"/>
                </a:lnTo>
                <a:lnTo>
                  <a:pt x="80" y="198"/>
                </a:lnTo>
                <a:lnTo>
                  <a:pt x="63" y="198"/>
                </a:lnTo>
                <a:lnTo>
                  <a:pt x="40" y="198"/>
                </a:lnTo>
                <a:lnTo>
                  <a:pt x="40" y="203"/>
                </a:lnTo>
                <a:lnTo>
                  <a:pt x="57" y="215"/>
                </a:lnTo>
                <a:lnTo>
                  <a:pt x="76" y="211"/>
                </a:lnTo>
                <a:lnTo>
                  <a:pt x="101" y="201"/>
                </a:lnTo>
                <a:lnTo>
                  <a:pt x="121" y="171"/>
                </a:lnTo>
                <a:lnTo>
                  <a:pt x="123" y="121"/>
                </a:lnTo>
                <a:lnTo>
                  <a:pt x="129" y="87"/>
                </a:lnTo>
                <a:lnTo>
                  <a:pt x="129" y="58"/>
                </a:lnTo>
                <a:lnTo>
                  <a:pt x="117" y="32"/>
                </a:lnTo>
                <a:lnTo>
                  <a:pt x="103" y="9"/>
                </a:lnTo>
                <a:lnTo>
                  <a:pt x="69" y="0"/>
                </a:lnTo>
                <a:lnTo>
                  <a:pt x="20" y="6"/>
                </a:lnTo>
                <a:lnTo>
                  <a:pt x="3" y="19"/>
                </a:lnTo>
                <a:lnTo>
                  <a:pt x="0" y="53"/>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271" name="Freeform 275"/>
          <p:cNvSpPr>
            <a:spLocks/>
          </p:cNvSpPr>
          <p:nvPr/>
        </p:nvSpPr>
        <p:spPr bwMode="auto">
          <a:xfrm flipH="1">
            <a:off x="1036638" y="4778326"/>
            <a:ext cx="26987" cy="46037"/>
          </a:xfrm>
          <a:custGeom>
            <a:avLst/>
            <a:gdLst>
              <a:gd name="T0" fmla="*/ 118 w 118"/>
              <a:gd name="T1" fmla="*/ 0 h 179"/>
              <a:gd name="T2" fmla="*/ 102 w 118"/>
              <a:gd name="T3" fmla="*/ 39 h 179"/>
              <a:gd name="T4" fmla="*/ 77 w 118"/>
              <a:gd name="T5" fmla="*/ 80 h 179"/>
              <a:gd name="T6" fmla="*/ 52 w 118"/>
              <a:gd name="T7" fmla="*/ 116 h 179"/>
              <a:gd name="T8" fmla="*/ 17 w 118"/>
              <a:gd name="T9" fmla="*/ 164 h 179"/>
              <a:gd name="T10" fmla="*/ 0 w 118"/>
              <a:gd name="T11" fmla="*/ 179 h 179"/>
              <a:gd name="T12" fmla="*/ 39 w 118"/>
              <a:gd name="T13" fmla="*/ 159 h 179"/>
              <a:gd name="T14" fmla="*/ 70 w 118"/>
              <a:gd name="T15" fmla="*/ 115 h 179"/>
              <a:gd name="T16" fmla="*/ 99 w 118"/>
              <a:gd name="T17" fmla="*/ 67 h 179"/>
              <a:gd name="T18" fmla="*/ 118 w 118"/>
              <a:gd name="T1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8" h="179">
                <a:moveTo>
                  <a:pt x="118" y="0"/>
                </a:moveTo>
                <a:lnTo>
                  <a:pt x="102" y="39"/>
                </a:lnTo>
                <a:lnTo>
                  <a:pt x="77" y="80"/>
                </a:lnTo>
                <a:lnTo>
                  <a:pt x="52" y="116"/>
                </a:lnTo>
                <a:lnTo>
                  <a:pt x="17" y="164"/>
                </a:lnTo>
                <a:lnTo>
                  <a:pt x="0" y="179"/>
                </a:lnTo>
                <a:lnTo>
                  <a:pt x="39" y="159"/>
                </a:lnTo>
                <a:lnTo>
                  <a:pt x="70" y="115"/>
                </a:lnTo>
                <a:lnTo>
                  <a:pt x="99" y="67"/>
                </a:lnTo>
                <a:lnTo>
                  <a:pt x="118" y="0"/>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272" name="Freeform 276"/>
          <p:cNvSpPr>
            <a:spLocks/>
          </p:cNvSpPr>
          <p:nvPr/>
        </p:nvSpPr>
        <p:spPr bwMode="auto">
          <a:xfrm flipH="1">
            <a:off x="952500" y="4606876"/>
            <a:ext cx="157163" cy="185737"/>
          </a:xfrm>
          <a:custGeom>
            <a:avLst/>
            <a:gdLst>
              <a:gd name="T0" fmla="*/ 54 w 671"/>
              <a:gd name="T1" fmla="*/ 193 h 670"/>
              <a:gd name="T2" fmla="*/ 155 w 671"/>
              <a:gd name="T3" fmla="*/ 177 h 670"/>
              <a:gd name="T4" fmla="*/ 223 w 671"/>
              <a:gd name="T5" fmla="*/ 187 h 670"/>
              <a:gd name="T6" fmla="*/ 264 w 671"/>
              <a:gd name="T7" fmla="*/ 234 h 670"/>
              <a:gd name="T8" fmla="*/ 238 w 671"/>
              <a:gd name="T9" fmla="*/ 290 h 670"/>
              <a:gd name="T10" fmla="*/ 206 w 671"/>
              <a:gd name="T11" fmla="*/ 311 h 670"/>
              <a:gd name="T12" fmla="*/ 197 w 671"/>
              <a:gd name="T13" fmla="*/ 366 h 670"/>
              <a:gd name="T14" fmla="*/ 217 w 671"/>
              <a:gd name="T15" fmla="*/ 401 h 670"/>
              <a:gd name="T16" fmla="*/ 200 w 671"/>
              <a:gd name="T17" fmla="*/ 453 h 670"/>
              <a:gd name="T18" fmla="*/ 242 w 671"/>
              <a:gd name="T19" fmla="*/ 453 h 670"/>
              <a:gd name="T20" fmla="*/ 254 w 671"/>
              <a:gd name="T21" fmla="*/ 394 h 670"/>
              <a:gd name="T22" fmla="*/ 280 w 671"/>
              <a:gd name="T23" fmla="*/ 366 h 670"/>
              <a:gd name="T24" fmla="*/ 329 w 671"/>
              <a:gd name="T25" fmla="*/ 366 h 670"/>
              <a:gd name="T26" fmla="*/ 378 w 671"/>
              <a:gd name="T27" fmla="*/ 378 h 670"/>
              <a:gd name="T28" fmla="*/ 393 w 671"/>
              <a:gd name="T29" fmla="*/ 419 h 670"/>
              <a:gd name="T30" fmla="*/ 399 w 671"/>
              <a:gd name="T31" fmla="*/ 475 h 670"/>
              <a:gd name="T32" fmla="*/ 393 w 671"/>
              <a:gd name="T33" fmla="*/ 516 h 670"/>
              <a:gd name="T34" fmla="*/ 393 w 671"/>
              <a:gd name="T35" fmla="*/ 547 h 670"/>
              <a:gd name="T36" fmla="*/ 396 w 671"/>
              <a:gd name="T37" fmla="*/ 581 h 670"/>
              <a:gd name="T38" fmla="*/ 428 w 671"/>
              <a:gd name="T39" fmla="*/ 613 h 670"/>
              <a:gd name="T40" fmla="*/ 451 w 671"/>
              <a:gd name="T41" fmla="*/ 632 h 670"/>
              <a:gd name="T42" fmla="*/ 510 w 671"/>
              <a:gd name="T43" fmla="*/ 670 h 670"/>
              <a:gd name="T44" fmla="*/ 620 w 671"/>
              <a:gd name="T45" fmla="*/ 558 h 670"/>
              <a:gd name="T46" fmla="*/ 652 w 671"/>
              <a:gd name="T47" fmla="*/ 466 h 670"/>
              <a:gd name="T48" fmla="*/ 665 w 671"/>
              <a:gd name="T49" fmla="*/ 318 h 670"/>
              <a:gd name="T50" fmla="*/ 671 w 671"/>
              <a:gd name="T51" fmla="*/ 215 h 670"/>
              <a:gd name="T52" fmla="*/ 658 w 671"/>
              <a:gd name="T53" fmla="*/ 114 h 670"/>
              <a:gd name="T54" fmla="*/ 629 w 671"/>
              <a:gd name="T55" fmla="*/ 59 h 670"/>
              <a:gd name="T56" fmla="*/ 562 w 671"/>
              <a:gd name="T57" fmla="*/ 21 h 670"/>
              <a:gd name="T58" fmla="*/ 502 w 671"/>
              <a:gd name="T59" fmla="*/ 8 h 670"/>
              <a:gd name="T60" fmla="*/ 384 w 671"/>
              <a:gd name="T61" fmla="*/ 0 h 670"/>
              <a:gd name="T62" fmla="*/ 270 w 671"/>
              <a:gd name="T63" fmla="*/ 5 h 670"/>
              <a:gd name="T64" fmla="*/ 129 w 671"/>
              <a:gd name="T65" fmla="*/ 30 h 670"/>
              <a:gd name="T66" fmla="*/ 64 w 671"/>
              <a:gd name="T67" fmla="*/ 62 h 670"/>
              <a:gd name="T68" fmla="*/ 32 w 671"/>
              <a:gd name="T69" fmla="*/ 94 h 670"/>
              <a:gd name="T70" fmla="*/ 0 w 671"/>
              <a:gd name="T71" fmla="*/ 140 h 670"/>
              <a:gd name="T72" fmla="*/ 6 w 671"/>
              <a:gd name="T73" fmla="*/ 166 h 670"/>
              <a:gd name="T74" fmla="*/ 54 w 671"/>
              <a:gd name="T75" fmla="*/ 193 h 6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71" h="670">
                <a:moveTo>
                  <a:pt x="54" y="193"/>
                </a:moveTo>
                <a:lnTo>
                  <a:pt x="155" y="177"/>
                </a:lnTo>
                <a:lnTo>
                  <a:pt x="223" y="187"/>
                </a:lnTo>
                <a:lnTo>
                  <a:pt x="264" y="234"/>
                </a:lnTo>
                <a:lnTo>
                  <a:pt x="238" y="290"/>
                </a:lnTo>
                <a:lnTo>
                  <a:pt x="206" y="311"/>
                </a:lnTo>
                <a:lnTo>
                  <a:pt x="197" y="366"/>
                </a:lnTo>
                <a:lnTo>
                  <a:pt x="217" y="401"/>
                </a:lnTo>
                <a:lnTo>
                  <a:pt x="200" y="453"/>
                </a:lnTo>
                <a:lnTo>
                  <a:pt x="242" y="453"/>
                </a:lnTo>
                <a:lnTo>
                  <a:pt x="254" y="394"/>
                </a:lnTo>
                <a:lnTo>
                  <a:pt x="280" y="366"/>
                </a:lnTo>
                <a:lnTo>
                  <a:pt x="329" y="366"/>
                </a:lnTo>
                <a:lnTo>
                  <a:pt x="378" y="378"/>
                </a:lnTo>
                <a:lnTo>
                  <a:pt x="393" y="419"/>
                </a:lnTo>
                <a:lnTo>
                  <a:pt x="399" y="475"/>
                </a:lnTo>
                <a:lnTo>
                  <a:pt x="393" y="516"/>
                </a:lnTo>
                <a:lnTo>
                  <a:pt x="393" y="547"/>
                </a:lnTo>
                <a:lnTo>
                  <a:pt x="396" y="581"/>
                </a:lnTo>
                <a:lnTo>
                  <a:pt x="428" y="613"/>
                </a:lnTo>
                <a:lnTo>
                  <a:pt x="451" y="632"/>
                </a:lnTo>
                <a:lnTo>
                  <a:pt x="510" y="670"/>
                </a:lnTo>
                <a:lnTo>
                  <a:pt x="620" y="558"/>
                </a:lnTo>
                <a:lnTo>
                  <a:pt x="652" y="466"/>
                </a:lnTo>
                <a:lnTo>
                  <a:pt x="665" y="318"/>
                </a:lnTo>
                <a:lnTo>
                  <a:pt x="671" y="215"/>
                </a:lnTo>
                <a:lnTo>
                  <a:pt x="658" y="114"/>
                </a:lnTo>
                <a:lnTo>
                  <a:pt x="629" y="59"/>
                </a:lnTo>
                <a:lnTo>
                  <a:pt x="562" y="21"/>
                </a:lnTo>
                <a:lnTo>
                  <a:pt x="502" y="8"/>
                </a:lnTo>
                <a:lnTo>
                  <a:pt x="384" y="0"/>
                </a:lnTo>
                <a:lnTo>
                  <a:pt x="270" y="5"/>
                </a:lnTo>
                <a:lnTo>
                  <a:pt x="129" y="30"/>
                </a:lnTo>
                <a:lnTo>
                  <a:pt x="64" y="62"/>
                </a:lnTo>
                <a:lnTo>
                  <a:pt x="32" y="94"/>
                </a:lnTo>
                <a:lnTo>
                  <a:pt x="0" y="140"/>
                </a:lnTo>
                <a:lnTo>
                  <a:pt x="6" y="166"/>
                </a:lnTo>
                <a:lnTo>
                  <a:pt x="54" y="193"/>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273" name="Freeform 277"/>
          <p:cNvSpPr>
            <a:spLocks/>
          </p:cNvSpPr>
          <p:nvPr/>
        </p:nvSpPr>
        <p:spPr bwMode="auto">
          <a:xfrm flipH="1">
            <a:off x="955675" y="4610051"/>
            <a:ext cx="150813" cy="177800"/>
          </a:xfrm>
          <a:custGeom>
            <a:avLst/>
            <a:gdLst>
              <a:gd name="T0" fmla="*/ 25 w 636"/>
              <a:gd name="T1" fmla="*/ 98 h 643"/>
              <a:gd name="T2" fmla="*/ 13 w 636"/>
              <a:gd name="T3" fmla="*/ 152 h 643"/>
              <a:gd name="T4" fmla="*/ 160 w 636"/>
              <a:gd name="T5" fmla="*/ 158 h 643"/>
              <a:gd name="T6" fmla="*/ 290 w 636"/>
              <a:gd name="T7" fmla="*/ 126 h 643"/>
              <a:gd name="T8" fmla="*/ 229 w 636"/>
              <a:gd name="T9" fmla="*/ 148 h 643"/>
              <a:gd name="T10" fmla="*/ 213 w 636"/>
              <a:gd name="T11" fmla="*/ 169 h 643"/>
              <a:gd name="T12" fmla="*/ 277 w 636"/>
              <a:gd name="T13" fmla="*/ 163 h 643"/>
              <a:gd name="T14" fmla="*/ 293 w 636"/>
              <a:gd name="T15" fmla="*/ 172 h 643"/>
              <a:gd name="T16" fmla="*/ 255 w 636"/>
              <a:gd name="T17" fmla="*/ 217 h 643"/>
              <a:gd name="T18" fmla="*/ 267 w 636"/>
              <a:gd name="T19" fmla="*/ 226 h 643"/>
              <a:gd name="T20" fmla="*/ 232 w 636"/>
              <a:gd name="T21" fmla="*/ 280 h 643"/>
              <a:gd name="T22" fmla="*/ 348 w 636"/>
              <a:gd name="T23" fmla="*/ 255 h 643"/>
              <a:gd name="T24" fmla="*/ 194 w 636"/>
              <a:gd name="T25" fmla="*/ 310 h 643"/>
              <a:gd name="T26" fmla="*/ 280 w 636"/>
              <a:gd name="T27" fmla="*/ 300 h 643"/>
              <a:gd name="T28" fmla="*/ 204 w 636"/>
              <a:gd name="T29" fmla="*/ 338 h 643"/>
              <a:gd name="T30" fmla="*/ 229 w 636"/>
              <a:gd name="T31" fmla="*/ 358 h 643"/>
              <a:gd name="T32" fmla="*/ 354 w 636"/>
              <a:gd name="T33" fmla="*/ 344 h 643"/>
              <a:gd name="T34" fmla="*/ 444 w 636"/>
              <a:gd name="T35" fmla="*/ 355 h 643"/>
              <a:gd name="T36" fmla="*/ 438 w 636"/>
              <a:gd name="T37" fmla="*/ 379 h 643"/>
              <a:gd name="T38" fmla="*/ 460 w 636"/>
              <a:gd name="T39" fmla="*/ 393 h 643"/>
              <a:gd name="T40" fmla="*/ 387 w 636"/>
              <a:gd name="T41" fmla="*/ 442 h 643"/>
              <a:gd name="T42" fmla="*/ 454 w 636"/>
              <a:gd name="T43" fmla="*/ 440 h 643"/>
              <a:gd name="T44" fmla="*/ 387 w 636"/>
              <a:gd name="T45" fmla="*/ 511 h 643"/>
              <a:gd name="T46" fmla="*/ 432 w 636"/>
              <a:gd name="T47" fmla="*/ 508 h 643"/>
              <a:gd name="T48" fmla="*/ 412 w 636"/>
              <a:gd name="T49" fmla="*/ 586 h 643"/>
              <a:gd name="T50" fmla="*/ 496 w 636"/>
              <a:gd name="T51" fmla="*/ 471 h 643"/>
              <a:gd name="T52" fmla="*/ 419 w 636"/>
              <a:gd name="T53" fmla="*/ 599 h 643"/>
              <a:gd name="T54" fmla="*/ 514 w 636"/>
              <a:gd name="T55" fmla="*/ 553 h 643"/>
              <a:gd name="T56" fmla="*/ 491 w 636"/>
              <a:gd name="T57" fmla="*/ 602 h 643"/>
              <a:gd name="T58" fmla="*/ 540 w 636"/>
              <a:gd name="T59" fmla="*/ 599 h 643"/>
              <a:gd name="T60" fmla="*/ 620 w 636"/>
              <a:gd name="T61" fmla="*/ 386 h 643"/>
              <a:gd name="T62" fmla="*/ 582 w 636"/>
              <a:gd name="T63" fmla="*/ 255 h 643"/>
              <a:gd name="T64" fmla="*/ 514 w 636"/>
              <a:gd name="T65" fmla="*/ 266 h 643"/>
              <a:gd name="T66" fmla="*/ 630 w 636"/>
              <a:gd name="T67" fmla="*/ 223 h 643"/>
              <a:gd name="T68" fmla="*/ 551 w 636"/>
              <a:gd name="T69" fmla="*/ 141 h 643"/>
              <a:gd name="T70" fmla="*/ 499 w 636"/>
              <a:gd name="T71" fmla="*/ 141 h 643"/>
              <a:gd name="T72" fmla="*/ 607 w 636"/>
              <a:gd name="T73" fmla="*/ 69 h 643"/>
              <a:gd name="T74" fmla="*/ 482 w 636"/>
              <a:gd name="T75" fmla="*/ 41 h 643"/>
              <a:gd name="T76" fmla="*/ 517 w 636"/>
              <a:gd name="T77" fmla="*/ 16 h 643"/>
              <a:gd name="T78" fmla="*/ 359 w 636"/>
              <a:gd name="T79" fmla="*/ 13 h 643"/>
              <a:gd name="T80" fmla="*/ 298 w 636"/>
              <a:gd name="T81" fmla="*/ 32 h 643"/>
              <a:gd name="T82" fmla="*/ 287 w 636"/>
              <a:gd name="T83" fmla="*/ 3 h 643"/>
              <a:gd name="T84" fmla="*/ 163 w 636"/>
              <a:gd name="T85" fmla="*/ 54 h 643"/>
              <a:gd name="T86" fmla="*/ 184 w 636"/>
              <a:gd name="T87" fmla="*/ 16 h 6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36" h="643">
                <a:moveTo>
                  <a:pt x="104" y="41"/>
                </a:moveTo>
                <a:lnTo>
                  <a:pt x="51" y="63"/>
                </a:lnTo>
                <a:lnTo>
                  <a:pt x="25" y="98"/>
                </a:lnTo>
                <a:lnTo>
                  <a:pt x="10" y="121"/>
                </a:lnTo>
                <a:lnTo>
                  <a:pt x="0" y="138"/>
                </a:lnTo>
                <a:lnTo>
                  <a:pt x="13" y="152"/>
                </a:lnTo>
                <a:lnTo>
                  <a:pt x="41" y="169"/>
                </a:lnTo>
                <a:lnTo>
                  <a:pt x="110" y="158"/>
                </a:lnTo>
                <a:lnTo>
                  <a:pt x="160" y="158"/>
                </a:lnTo>
                <a:lnTo>
                  <a:pt x="194" y="141"/>
                </a:lnTo>
                <a:lnTo>
                  <a:pt x="245" y="129"/>
                </a:lnTo>
                <a:lnTo>
                  <a:pt x="290" y="126"/>
                </a:lnTo>
                <a:lnTo>
                  <a:pt x="342" y="129"/>
                </a:lnTo>
                <a:lnTo>
                  <a:pt x="267" y="138"/>
                </a:lnTo>
                <a:lnTo>
                  <a:pt x="229" y="148"/>
                </a:lnTo>
                <a:lnTo>
                  <a:pt x="201" y="158"/>
                </a:lnTo>
                <a:lnTo>
                  <a:pt x="194" y="161"/>
                </a:lnTo>
                <a:lnTo>
                  <a:pt x="213" y="169"/>
                </a:lnTo>
                <a:lnTo>
                  <a:pt x="229" y="185"/>
                </a:lnTo>
                <a:lnTo>
                  <a:pt x="255" y="169"/>
                </a:lnTo>
                <a:lnTo>
                  <a:pt x="277" y="163"/>
                </a:lnTo>
                <a:lnTo>
                  <a:pt x="325" y="155"/>
                </a:lnTo>
                <a:lnTo>
                  <a:pt x="339" y="155"/>
                </a:lnTo>
                <a:lnTo>
                  <a:pt x="293" y="172"/>
                </a:lnTo>
                <a:lnTo>
                  <a:pt x="258" y="188"/>
                </a:lnTo>
                <a:lnTo>
                  <a:pt x="239" y="201"/>
                </a:lnTo>
                <a:lnTo>
                  <a:pt x="255" y="217"/>
                </a:lnTo>
                <a:lnTo>
                  <a:pt x="293" y="204"/>
                </a:lnTo>
                <a:lnTo>
                  <a:pt x="325" y="198"/>
                </a:lnTo>
                <a:lnTo>
                  <a:pt x="267" y="226"/>
                </a:lnTo>
                <a:lnTo>
                  <a:pt x="248" y="239"/>
                </a:lnTo>
                <a:lnTo>
                  <a:pt x="242" y="266"/>
                </a:lnTo>
                <a:lnTo>
                  <a:pt x="232" y="280"/>
                </a:lnTo>
                <a:lnTo>
                  <a:pt x="267" y="263"/>
                </a:lnTo>
                <a:lnTo>
                  <a:pt x="298" y="257"/>
                </a:lnTo>
                <a:lnTo>
                  <a:pt x="348" y="255"/>
                </a:lnTo>
                <a:lnTo>
                  <a:pt x="272" y="276"/>
                </a:lnTo>
                <a:lnTo>
                  <a:pt x="226" y="294"/>
                </a:lnTo>
                <a:lnTo>
                  <a:pt x="194" y="310"/>
                </a:lnTo>
                <a:lnTo>
                  <a:pt x="191" y="335"/>
                </a:lnTo>
                <a:lnTo>
                  <a:pt x="229" y="317"/>
                </a:lnTo>
                <a:lnTo>
                  <a:pt x="280" y="300"/>
                </a:lnTo>
                <a:lnTo>
                  <a:pt x="304" y="300"/>
                </a:lnTo>
                <a:lnTo>
                  <a:pt x="248" y="320"/>
                </a:lnTo>
                <a:lnTo>
                  <a:pt x="204" y="338"/>
                </a:lnTo>
                <a:lnTo>
                  <a:pt x="187" y="355"/>
                </a:lnTo>
                <a:lnTo>
                  <a:pt x="194" y="370"/>
                </a:lnTo>
                <a:lnTo>
                  <a:pt x="229" y="358"/>
                </a:lnTo>
                <a:lnTo>
                  <a:pt x="261" y="344"/>
                </a:lnTo>
                <a:lnTo>
                  <a:pt x="327" y="341"/>
                </a:lnTo>
                <a:lnTo>
                  <a:pt x="354" y="344"/>
                </a:lnTo>
                <a:lnTo>
                  <a:pt x="415" y="348"/>
                </a:lnTo>
                <a:lnTo>
                  <a:pt x="488" y="338"/>
                </a:lnTo>
                <a:lnTo>
                  <a:pt x="444" y="355"/>
                </a:lnTo>
                <a:lnTo>
                  <a:pt x="368" y="367"/>
                </a:lnTo>
                <a:lnTo>
                  <a:pt x="384" y="393"/>
                </a:lnTo>
                <a:lnTo>
                  <a:pt x="438" y="379"/>
                </a:lnTo>
                <a:lnTo>
                  <a:pt x="491" y="361"/>
                </a:lnTo>
                <a:lnTo>
                  <a:pt x="525" y="344"/>
                </a:lnTo>
                <a:lnTo>
                  <a:pt x="460" y="393"/>
                </a:lnTo>
                <a:lnTo>
                  <a:pt x="419" y="405"/>
                </a:lnTo>
                <a:lnTo>
                  <a:pt x="384" y="417"/>
                </a:lnTo>
                <a:lnTo>
                  <a:pt x="387" y="442"/>
                </a:lnTo>
                <a:lnTo>
                  <a:pt x="438" y="434"/>
                </a:lnTo>
                <a:lnTo>
                  <a:pt x="478" y="423"/>
                </a:lnTo>
                <a:lnTo>
                  <a:pt x="454" y="440"/>
                </a:lnTo>
                <a:lnTo>
                  <a:pt x="409" y="452"/>
                </a:lnTo>
                <a:lnTo>
                  <a:pt x="387" y="455"/>
                </a:lnTo>
                <a:lnTo>
                  <a:pt x="387" y="511"/>
                </a:lnTo>
                <a:lnTo>
                  <a:pt x="435" y="492"/>
                </a:lnTo>
                <a:lnTo>
                  <a:pt x="473" y="477"/>
                </a:lnTo>
                <a:lnTo>
                  <a:pt x="432" y="508"/>
                </a:lnTo>
                <a:lnTo>
                  <a:pt x="380" y="530"/>
                </a:lnTo>
                <a:lnTo>
                  <a:pt x="384" y="556"/>
                </a:lnTo>
                <a:lnTo>
                  <a:pt x="412" y="586"/>
                </a:lnTo>
                <a:lnTo>
                  <a:pt x="438" y="553"/>
                </a:lnTo>
                <a:lnTo>
                  <a:pt x="473" y="511"/>
                </a:lnTo>
                <a:lnTo>
                  <a:pt x="496" y="471"/>
                </a:lnTo>
                <a:lnTo>
                  <a:pt x="473" y="533"/>
                </a:lnTo>
                <a:lnTo>
                  <a:pt x="454" y="556"/>
                </a:lnTo>
                <a:lnTo>
                  <a:pt x="419" y="599"/>
                </a:lnTo>
                <a:lnTo>
                  <a:pt x="444" y="628"/>
                </a:lnTo>
                <a:lnTo>
                  <a:pt x="485" y="594"/>
                </a:lnTo>
                <a:lnTo>
                  <a:pt x="514" y="553"/>
                </a:lnTo>
                <a:lnTo>
                  <a:pt x="540" y="508"/>
                </a:lnTo>
                <a:lnTo>
                  <a:pt x="517" y="573"/>
                </a:lnTo>
                <a:lnTo>
                  <a:pt x="491" y="602"/>
                </a:lnTo>
                <a:lnTo>
                  <a:pt x="465" y="631"/>
                </a:lnTo>
                <a:lnTo>
                  <a:pt x="488" y="643"/>
                </a:lnTo>
                <a:lnTo>
                  <a:pt x="540" y="599"/>
                </a:lnTo>
                <a:lnTo>
                  <a:pt x="589" y="530"/>
                </a:lnTo>
                <a:lnTo>
                  <a:pt x="607" y="477"/>
                </a:lnTo>
                <a:lnTo>
                  <a:pt x="620" y="386"/>
                </a:lnTo>
                <a:lnTo>
                  <a:pt x="627" y="317"/>
                </a:lnTo>
                <a:lnTo>
                  <a:pt x="636" y="239"/>
                </a:lnTo>
                <a:lnTo>
                  <a:pt x="582" y="255"/>
                </a:lnTo>
                <a:lnTo>
                  <a:pt x="522" y="276"/>
                </a:lnTo>
                <a:lnTo>
                  <a:pt x="432" y="297"/>
                </a:lnTo>
                <a:lnTo>
                  <a:pt x="514" y="266"/>
                </a:lnTo>
                <a:lnTo>
                  <a:pt x="543" y="249"/>
                </a:lnTo>
                <a:lnTo>
                  <a:pt x="601" y="229"/>
                </a:lnTo>
                <a:lnTo>
                  <a:pt x="630" y="223"/>
                </a:lnTo>
                <a:lnTo>
                  <a:pt x="630" y="182"/>
                </a:lnTo>
                <a:lnTo>
                  <a:pt x="623" y="129"/>
                </a:lnTo>
                <a:lnTo>
                  <a:pt x="551" y="141"/>
                </a:lnTo>
                <a:lnTo>
                  <a:pt x="505" y="155"/>
                </a:lnTo>
                <a:lnTo>
                  <a:pt x="447" y="182"/>
                </a:lnTo>
                <a:lnTo>
                  <a:pt x="499" y="141"/>
                </a:lnTo>
                <a:lnTo>
                  <a:pt x="560" y="124"/>
                </a:lnTo>
                <a:lnTo>
                  <a:pt x="620" y="109"/>
                </a:lnTo>
                <a:lnTo>
                  <a:pt x="607" y="69"/>
                </a:lnTo>
                <a:lnTo>
                  <a:pt x="589" y="45"/>
                </a:lnTo>
                <a:lnTo>
                  <a:pt x="534" y="28"/>
                </a:lnTo>
                <a:lnTo>
                  <a:pt x="482" y="41"/>
                </a:lnTo>
                <a:lnTo>
                  <a:pt x="432" y="76"/>
                </a:lnTo>
                <a:lnTo>
                  <a:pt x="465" y="35"/>
                </a:lnTo>
                <a:lnTo>
                  <a:pt x="517" y="16"/>
                </a:lnTo>
                <a:lnTo>
                  <a:pt x="460" y="6"/>
                </a:lnTo>
                <a:lnTo>
                  <a:pt x="419" y="3"/>
                </a:lnTo>
                <a:lnTo>
                  <a:pt x="359" y="13"/>
                </a:lnTo>
                <a:lnTo>
                  <a:pt x="318" y="38"/>
                </a:lnTo>
                <a:lnTo>
                  <a:pt x="255" y="51"/>
                </a:lnTo>
                <a:lnTo>
                  <a:pt x="298" y="32"/>
                </a:lnTo>
                <a:lnTo>
                  <a:pt x="330" y="13"/>
                </a:lnTo>
                <a:lnTo>
                  <a:pt x="348" y="0"/>
                </a:lnTo>
                <a:lnTo>
                  <a:pt x="287" y="3"/>
                </a:lnTo>
                <a:lnTo>
                  <a:pt x="232" y="6"/>
                </a:lnTo>
                <a:lnTo>
                  <a:pt x="198" y="22"/>
                </a:lnTo>
                <a:lnTo>
                  <a:pt x="163" y="54"/>
                </a:lnTo>
                <a:lnTo>
                  <a:pt x="136" y="95"/>
                </a:lnTo>
                <a:lnTo>
                  <a:pt x="151" y="48"/>
                </a:lnTo>
                <a:lnTo>
                  <a:pt x="184" y="16"/>
                </a:lnTo>
                <a:lnTo>
                  <a:pt x="104" y="4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274" name="Freeform 278"/>
          <p:cNvSpPr>
            <a:spLocks/>
          </p:cNvSpPr>
          <p:nvPr/>
        </p:nvSpPr>
        <p:spPr bwMode="auto">
          <a:xfrm flipH="1">
            <a:off x="1258888" y="5060901"/>
            <a:ext cx="160337" cy="117475"/>
          </a:xfrm>
          <a:custGeom>
            <a:avLst/>
            <a:gdLst>
              <a:gd name="T0" fmla="*/ 698 w 698"/>
              <a:gd name="T1" fmla="*/ 253 h 425"/>
              <a:gd name="T2" fmla="*/ 611 w 698"/>
              <a:gd name="T3" fmla="*/ 233 h 425"/>
              <a:gd name="T4" fmla="*/ 579 w 698"/>
              <a:gd name="T5" fmla="*/ 227 h 425"/>
              <a:gd name="T6" fmla="*/ 558 w 698"/>
              <a:gd name="T7" fmla="*/ 210 h 425"/>
              <a:gd name="T8" fmla="*/ 538 w 698"/>
              <a:gd name="T9" fmla="*/ 182 h 425"/>
              <a:gd name="T10" fmla="*/ 496 w 698"/>
              <a:gd name="T11" fmla="*/ 143 h 425"/>
              <a:gd name="T12" fmla="*/ 420 w 698"/>
              <a:gd name="T13" fmla="*/ 79 h 425"/>
              <a:gd name="T14" fmla="*/ 407 w 698"/>
              <a:gd name="T15" fmla="*/ 58 h 425"/>
              <a:gd name="T16" fmla="*/ 387 w 698"/>
              <a:gd name="T17" fmla="*/ 38 h 425"/>
              <a:gd name="T18" fmla="*/ 347 w 698"/>
              <a:gd name="T19" fmla="*/ 32 h 425"/>
              <a:gd name="T20" fmla="*/ 225 w 698"/>
              <a:gd name="T21" fmla="*/ 11 h 425"/>
              <a:gd name="T22" fmla="*/ 192 w 698"/>
              <a:gd name="T23" fmla="*/ 0 h 425"/>
              <a:gd name="T24" fmla="*/ 162 w 698"/>
              <a:gd name="T25" fmla="*/ 14 h 425"/>
              <a:gd name="T26" fmla="*/ 147 w 698"/>
              <a:gd name="T27" fmla="*/ 27 h 425"/>
              <a:gd name="T28" fmla="*/ 75 w 698"/>
              <a:gd name="T29" fmla="*/ 52 h 425"/>
              <a:gd name="T30" fmla="*/ 48 w 698"/>
              <a:gd name="T31" fmla="*/ 62 h 425"/>
              <a:gd name="T32" fmla="*/ 37 w 698"/>
              <a:gd name="T33" fmla="*/ 73 h 425"/>
              <a:gd name="T34" fmla="*/ 24 w 698"/>
              <a:gd name="T35" fmla="*/ 114 h 425"/>
              <a:gd name="T36" fmla="*/ 16 w 698"/>
              <a:gd name="T37" fmla="*/ 133 h 425"/>
              <a:gd name="T38" fmla="*/ 9 w 698"/>
              <a:gd name="T39" fmla="*/ 146 h 425"/>
              <a:gd name="T40" fmla="*/ 0 w 698"/>
              <a:gd name="T41" fmla="*/ 165 h 425"/>
              <a:gd name="T42" fmla="*/ 0 w 698"/>
              <a:gd name="T43" fmla="*/ 181 h 425"/>
              <a:gd name="T44" fmla="*/ 15 w 698"/>
              <a:gd name="T45" fmla="*/ 191 h 425"/>
              <a:gd name="T46" fmla="*/ 43 w 698"/>
              <a:gd name="T47" fmla="*/ 190 h 425"/>
              <a:gd name="T48" fmla="*/ 89 w 698"/>
              <a:gd name="T49" fmla="*/ 168 h 425"/>
              <a:gd name="T50" fmla="*/ 147 w 698"/>
              <a:gd name="T51" fmla="*/ 158 h 425"/>
              <a:gd name="T52" fmla="*/ 198 w 698"/>
              <a:gd name="T53" fmla="*/ 165 h 425"/>
              <a:gd name="T54" fmla="*/ 144 w 698"/>
              <a:gd name="T55" fmla="*/ 179 h 425"/>
              <a:gd name="T56" fmla="*/ 105 w 698"/>
              <a:gd name="T57" fmla="*/ 191 h 425"/>
              <a:gd name="T58" fmla="*/ 61 w 698"/>
              <a:gd name="T59" fmla="*/ 210 h 425"/>
              <a:gd name="T60" fmla="*/ 51 w 698"/>
              <a:gd name="T61" fmla="*/ 224 h 425"/>
              <a:gd name="T62" fmla="*/ 51 w 698"/>
              <a:gd name="T63" fmla="*/ 242 h 425"/>
              <a:gd name="T64" fmla="*/ 67 w 698"/>
              <a:gd name="T65" fmla="*/ 253 h 425"/>
              <a:gd name="T66" fmla="*/ 87 w 698"/>
              <a:gd name="T67" fmla="*/ 250 h 425"/>
              <a:gd name="T68" fmla="*/ 150 w 698"/>
              <a:gd name="T69" fmla="*/ 233 h 425"/>
              <a:gd name="T70" fmla="*/ 205 w 698"/>
              <a:gd name="T71" fmla="*/ 230 h 425"/>
              <a:gd name="T72" fmla="*/ 249 w 698"/>
              <a:gd name="T73" fmla="*/ 233 h 425"/>
              <a:gd name="T74" fmla="*/ 273 w 698"/>
              <a:gd name="T75" fmla="*/ 250 h 425"/>
              <a:gd name="T76" fmla="*/ 301 w 698"/>
              <a:gd name="T77" fmla="*/ 279 h 425"/>
              <a:gd name="T78" fmla="*/ 323 w 698"/>
              <a:gd name="T79" fmla="*/ 310 h 425"/>
              <a:gd name="T80" fmla="*/ 346 w 698"/>
              <a:gd name="T81" fmla="*/ 342 h 425"/>
              <a:gd name="T82" fmla="*/ 364 w 698"/>
              <a:gd name="T83" fmla="*/ 366 h 425"/>
              <a:gd name="T84" fmla="*/ 397 w 698"/>
              <a:gd name="T85" fmla="*/ 389 h 425"/>
              <a:gd name="T86" fmla="*/ 429 w 698"/>
              <a:gd name="T87" fmla="*/ 396 h 425"/>
              <a:gd name="T88" fmla="*/ 464 w 698"/>
              <a:gd name="T89" fmla="*/ 399 h 425"/>
              <a:gd name="T90" fmla="*/ 507 w 698"/>
              <a:gd name="T91" fmla="*/ 396 h 425"/>
              <a:gd name="T92" fmla="*/ 539 w 698"/>
              <a:gd name="T93" fmla="*/ 393 h 425"/>
              <a:gd name="T94" fmla="*/ 582 w 698"/>
              <a:gd name="T95" fmla="*/ 404 h 425"/>
              <a:gd name="T96" fmla="*/ 698 w 698"/>
              <a:gd name="T97" fmla="*/ 425 h 425"/>
              <a:gd name="T98" fmla="*/ 698 w 698"/>
              <a:gd name="T99" fmla="*/ 253 h 4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698" h="425">
                <a:moveTo>
                  <a:pt x="698" y="253"/>
                </a:moveTo>
                <a:lnTo>
                  <a:pt x="611" y="233"/>
                </a:lnTo>
                <a:lnTo>
                  <a:pt x="579" y="227"/>
                </a:lnTo>
                <a:lnTo>
                  <a:pt x="558" y="210"/>
                </a:lnTo>
                <a:lnTo>
                  <a:pt x="538" y="182"/>
                </a:lnTo>
                <a:lnTo>
                  <a:pt x="496" y="143"/>
                </a:lnTo>
                <a:lnTo>
                  <a:pt x="420" y="79"/>
                </a:lnTo>
                <a:lnTo>
                  <a:pt x="407" y="58"/>
                </a:lnTo>
                <a:lnTo>
                  <a:pt x="387" y="38"/>
                </a:lnTo>
                <a:lnTo>
                  <a:pt x="347" y="32"/>
                </a:lnTo>
                <a:lnTo>
                  <a:pt x="225" y="11"/>
                </a:lnTo>
                <a:lnTo>
                  <a:pt x="192" y="0"/>
                </a:lnTo>
                <a:lnTo>
                  <a:pt x="162" y="14"/>
                </a:lnTo>
                <a:lnTo>
                  <a:pt x="147" y="27"/>
                </a:lnTo>
                <a:lnTo>
                  <a:pt x="75" y="52"/>
                </a:lnTo>
                <a:lnTo>
                  <a:pt x="48" y="62"/>
                </a:lnTo>
                <a:lnTo>
                  <a:pt x="37" y="73"/>
                </a:lnTo>
                <a:lnTo>
                  <a:pt x="24" y="114"/>
                </a:lnTo>
                <a:lnTo>
                  <a:pt x="16" y="133"/>
                </a:lnTo>
                <a:lnTo>
                  <a:pt x="9" y="146"/>
                </a:lnTo>
                <a:lnTo>
                  <a:pt x="0" y="165"/>
                </a:lnTo>
                <a:lnTo>
                  <a:pt x="0" y="181"/>
                </a:lnTo>
                <a:lnTo>
                  <a:pt x="15" y="191"/>
                </a:lnTo>
                <a:lnTo>
                  <a:pt x="43" y="190"/>
                </a:lnTo>
                <a:lnTo>
                  <a:pt x="89" y="168"/>
                </a:lnTo>
                <a:lnTo>
                  <a:pt x="147" y="158"/>
                </a:lnTo>
                <a:lnTo>
                  <a:pt x="198" y="165"/>
                </a:lnTo>
                <a:lnTo>
                  <a:pt x="144" y="179"/>
                </a:lnTo>
                <a:lnTo>
                  <a:pt x="105" y="191"/>
                </a:lnTo>
                <a:lnTo>
                  <a:pt x="61" y="210"/>
                </a:lnTo>
                <a:lnTo>
                  <a:pt x="51" y="224"/>
                </a:lnTo>
                <a:lnTo>
                  <a:pt x="51" y="242"/>
                </a:lnTo>
                <a:lnTo>
                  <a:pt x="67" y="253"/>
                </a:lnTo>
                <a:lnTo>
                  <a:pt x="87" y="250"/>
                </a:lnTo>
                <a:lnTo>
                  <a:pt x="150" y="233"/>
                </a:lnTo>
                <a:lnTo>
                  <a:pt x="205" y="230"/>
                </a:lnTo>
                <a:lnTo>
                  <a:pt x="249" y="233"/>
                </a:lnTo>
                <a:lnTo>
                  <a:pt x="273" y="250"/>
                </a:lnTo>
                <a:lnTo>
                  <a:pt x="301" y="279"/>
                </a:lnTo>
                <a:lnTo>
                  <a:pt x="323" y="310"/>
                </a:lnTo>
                <a:lnTo>
                  <a:pt x="346" y="342"/>
                </a:lnTo>
                <a:lnTo>
                  <a:pt x="364" y="366"/>
                </a:lnTo>
                <a:lnTo>
                  <a:pt x="397" y="389"/>
                </a:lnTo>
                <a:lnTo>
                  <a:pt x="429" y="396"/>
                </a:lnTo>
                <a:lnTo>
                  <a:pt x="464" y="399"/>
                </a:lnTo>
                <a:lnTo>
                  <a:pt x="507" y="396"/>
                </a:lnTo>
                <a:lnTo>
                  <a:pt x="539" y="393"/>
                </a:lnTo>
                <a:lnTo>
                  <a:pt x="582" y="404"/>
                </a:lnTo>
                <a:lnTo>
                  <a:pt x="698" y="425"/>
                </a:lnTo>
                <a:lnTo>
                  <a:pt x="698" y="253"/>
                </a:lnTo>
                <a:close/>
              </a:path>
            </a:pathLst>
          </a:custGeom>
          <a:solidFill>
            <a:srgbClr val="FFC080"/>
          </a:solidFill>
          <a:ln w="1588">
            <a:solidFill>
              <a:srgbClr val="402000"/>
            </a:solidFill>
            <a:prstDash val="solid"/>
            <a:round/>
            <a:headEnd/>
            <a:tailEnd/>
          </a:ln>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275" name="Freeform 279"/>
          <p:cNvSpPr>
            <a:spLocks/>
          </p:cNvSpPr>
          <p:nvPr/>
        </p:nvSpPr>
        <p:spPr bwMode="auto">
          <a:xfrm flipH="1">
            <a:off x="1360488" y="5079951"/>
            <a:ext cx="52387" cy="12700"/>
          </a:xfrm>
          <a:custGeom>
            <a:avLst/>
            <a:gdLst>
              <a:gd name="T0" fmla="*/ 0 w 223"/>
              <a:gd name="T1" fmla="*/ 52 h 52"/>
              <a:gd name="T2" fmla="*/ 38 w 223"/>
              <a:gd name="T3" fmla="*/ 36 h 52"/>
              <a:gd name="T4" fmla="*/ 69 w 223"/>
              <a:gd name="T5" fmla="*/ 30 h 52"/>
              <a:gd name="T6" fmla="*/ 107 w 223"/>
              <a:gd name="T7" fmla="*/ 18 h 52"/>
              <a:gd name="T8" fmla="*/ 139 w 223"/>
              <a:gd name="T9" fmla="*/ 11 h 52"/>
              <a:gd name="T10" fmla="*/ 189 w 223"/>
              <a:gd name="T11" fmla="*/ 15 h 52"/>
              <a:gd name="T12" fmla="*/ 223 w 223"/>
              <a:gd name="T13" fmla="*/ 18 h 52"/>
              <a:gd name="T14" fmla="*/ 171 w 223"/>
              <a:gd name="T15" fmla="*/ 8 h 52"/>
              <a:gd name="T16" fmla="*/ 127 w 223"/>
              <a:gd name="T17" fmla="*/ 0 h 52"/>
              <a:gd name="T18" fmla="*/ 69 w 223"/>
              <a:gd name="T19" fmla="*/ 24 h 52"/>
              <a:gd name="T20" fmla="*/ 38 w 223"/>
              <a:gd name="T21" fmla="*/ 28 h 52"/>
              <a:gd name="T22" fmla="*/ 3 w 223"/>
              <a:gd name="T23" fmla="*/ 45 h 52"/>
              <a:gd name="T24" fmla="*/ 0 w 223"/>
              <a:gd name="T25" fmla="*/ 5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3" h="52">
                <a:moveTo>
                  <a:pt x="0" y="52"/>
                </a:moveTo>
                <a:lnTo>
                  <a:pt x="38" y="36"/>
                </a:lnTo>
                <a:lnTo>
                  <a:pt x="69" y="30"/>
                </a:lnTo>
                <a:lnTo>
                  <a:pt x="107" y="18"/>
                </a:lnTo>
                <a:lnTo>
                  <a:pt x="139" y="11"/>
                </a:lnTo>
                <a:lnTo>
                  <a:pt x="189" y="15"/>
                </a:lnTo>
                <a:lnTo>
                  <a:pt x="223" y="18"/>
                </a:lnTo>
                <a:lnTo>
                  <a:pt x="171" y="8"/>
                </a:lnTo>
                <a:lnTo>
                  <a:pt x="127" y="0"/>
                </a:lnTo>
                <a:lnTo>
                  <a:pt x="69" y="24"/>
                </a:lnTo>
                <a:lnTo>
                  <a:pt x="38" y="28"/>
                </a:lnTo>
                <a:lnTo>
                  <a:pt x="3" y="45"/>
                </a:lnTo>
                <a:lnTo>
                  <a:pt x="0" y="52"/>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276" name="Freeform 280"/>
          <p:cNvSpPr>
            <a:spLocks/>
          </p:cNvSpPr>
          <p:nvPr/>
        </p:nvSpPr>
        <p:spPr bwMode="auto">
          <a:xfrm flipH="1">
            <a:off x="1339850" y="5064076"/>
            <a:ext cx="46038" cy="11112"/>
          </a:xfrm>
          <a:custGeom>
            <a:avLst/>
            <a:gdLst>
              <a:gd name="T0" fmla="*/ 51 w 188"/>
              <a:gd name="T1" fmla="*/ 0 h 36"/>
              <a:gd name="T2" fmla="*/ 29 w 188"/>
              <a:gd name="T3" fmla="*/ 1 h 36"/>
              <a:gd name="T4" fmla="*/ 0 w 188"/>
              <a:gd name="T5" fmla="*/ 11 h 36"/>
              <a:gd name="T6" fmla="*/ 19 w 188"/>
              <a:gd name="T7" fmla="*/ 9 h 36"/>
              <a:gd name="T8" fmla="*/ 48 w 188"/>
              <a:gd name="T9" fmla="*/ 4 h 36"/>
              <a:gd name="T10" fmla="*/ 109 w 188"/>
              <a:gd name="T11" fmla="*/ 20 h 36"/>
              <a:gd name="T12" fmla="*/ 143 w 188"/>
              <a:gd name="T13" fmla="*/ 30 h 36"/>
              <a:gd name="T14" fmla="*/ 181 w 188"/>
              <a:gd name="T15" fmla="*/ 36 h 36"/>
              <a:gd name="T16" fmla="*/ 188 w 188"/>
              <a:gd name="T17" fmla="*/ 30 h 36"/>
              <a:gd name="T18" fmla="*/ 146 w 188"/>
              <a:gd name="T19" fmla="*/ 22 h 36"/>
              <a:gd name="T20" fmla="*/ 97 w 188"/>
              <a:gd name="T21" fmla="*/ 11 h 36"/>
              <a:gd name="T22" fmla="*/ 51 w 188"/>
              <a:gd name="T23"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8" h="36">
                <a:moveTo>
                  <a:pt x="51" y="0"/>
                </a:moveTo>
                <a:lnTo>
                  <a:pt x="29" y="1"/>
                </a:lnTo>
                <a:lnTo>
                  <a:pt x="0" y="11"/>
                </a:lnTo>
                <a:lnTo>
                  <a:pt x="19" y="9"/>
                </a:lnTo>
                <a:lnTo>
                  <a:pt x="48" y="4"/>
                </a:lnTo>
                <a:lnTo>
                  <a:pt x="109" y="20"/>
                </a:lnTo>
                <a:lnTo>
                  <a:pt x="143" y="30"/>
                </a:lnTo>
                <a:lnTo>
                  <a:pt x="181" y="36"/>
                </a:lnTo>
                <a:lnTo>
                  <a:pt x="188" y="30"/>
                </a:lnTo>
                <a:lnTo>
                  <a:pt x="146" y="22"/>
                </a:lnTo>
                <a:lnTo>
                  <a:pt x="97" y="11"/>
                </a:lnTo>
                <a:lnTo>
                  <a:pt x="51" y="0"/>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277" name="Freeform 281"/>
          <p:cNvSpPr>
            <a:spLocks/>
          </p:cNvSpPr>
          <p:nvPr/>
        </p:nvSpPr>
        <p:spPr bwMode="auto">
          <a:xfrm flipH="1">
            <a:off x="1358900" y="5100588"/>
            <a:ext cx="19050" cy="6350"/>
          </a:xfrm>
          <a:custGeom>
            <a:avLst/>
            <a:gdLst>
              <a:gd name="T0" fmla="*/ 0 w 76"/>
              <a:gd name="T1" fmla="*/ 8 h 17"/>
              <a:gd name="T2" fmla="*/ 8 w 76"/>
              <a:gd name="T3" fmla="*/ 17 h 17"/>
              <a:gd name="T4" fmla="*/ 36 w 76"/>
              <a:gd name="T5" fmla="*/ 12 h 17"/>
              <a:gd name="T6" fmla="*/ 67 w 76"/>
              <a:gd name="T7" fmla="*/ 12 h 17"/>
              <a:gd name="T8" fmla="*/ 76 w 76"/>
              <a:gd name="T9" fmla="*/ 0 h 17"/>
              <a:gd name="T10" fmla="*/ 55 w 76"/>
              <a:gd name="T11" fmla="*/ 4 h 17"/>
              <a:gd name="T12" fmla="*/ 0 w 76"/>
              <a:gd name="T13" fmla="*/ 8 h 17"/>
            </a:gdLst>
            <a:ahLst/>
            <a:cxnLst>
              <a:cxn ang="0">
                <a:pos x="T0" y="T1"/>
              </a:cxn>
              <a:cxn ang="0">
                <a:pos x="T2" y="T3"/>
              </a:cxn>
              <a:cxn ang="0">
                <a:pos x="T4" y="T5"/>
              </a:cxn>
              <a:cxn ang="0">
                <a:pos x="T6" y="T7"/>
              </a:cxn>
              <a:cxn ang="0">
                <a:pos x="T8" y="T9"/>
              </a:cxn>
              <a:cxn ang="0">
                <a:pos x="T10" y="T11"/>
              </a:cxn>
              <a:cxn ang="0">
                <a:pos x="T12" y="T13"/>
              </a:cxn>
            </a:cxnLst>
            <a:rect l="0" t="0" r="r" b="b"/>
            <a:pathLst>
              <a:path w="76" h="17">
                <a:moveTo>
                  <a:pt x="0" y="8"/>
                </a:moveTo>
                <a:lnTo>
                  <a:pt x="8" y="17"/>
                </a:lnTo>
                <a:lnTo>
                  <a:pt x="36" y="12"/>
                </a:lnTo>
                <a:lnTo>
                  <a:pt x="67" y="12"/>
                </a:lnTo>
                <a:lnTo>
                  <a:pt x="76" y="0"/>
                </a:lnTo>
                <a:lnTo>
                  <a:pt x="55" y="4"/>
                </a:lnTo>
                <a:lnTo>
                  <a:pt x="0" y="8"/>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278" name="Freeform 282"/>
          <p:cNvSpPr>
            <a:spLocks/>
          </p:cNvSpPr>
          <p:nvPr/>
        </p:nvSpPr>
        <p:spPr bwMode="auto">
          <a:xfrm flipH="1">
            <a:off x="1411288" y="5095826"/>
            <a:ext cx="3175" cy="11112"/>
          </a:xfrm>
          <a:custGeom>
            <a:avLst/>
            <a:gdLst>
              <a:gd name="T0" fmla="*/ 19 w 19"/>
              <a:gd name="T1" fmla="*/ 0 h 32"/>
              <a:gd name="T2" fmla="*/ 19 w 19"/>
              <a:gd name="T3" fmla="*/ 9 h 32"/>
              <a:gd name="T4" fmla="*/ 14 w 19"/>
              <a:gd name="T5" fmla="*/ 24 h 32"/>
              <a:gd name="T6" fmla="*/ 0 w 19"/>
              <a:gd name="T7" fmla="*/ 32 h 32"/>
              <a:gd name="T8" fmla="*/ 19 w 19"/>
              <a:gd name="T9" fmla="*/ 0 h 32"/>
            </a:gdLst>
            <a:ahLst/>
            <a:cxnLst>
              <a:cxn ang="0">
                <a:pos x="T0" y="T1"/>
              </a:cxn>
              <a:cxn ang="0">
                <a:pos x="T2" y="T3"/>
              </a:cxn>
              <a:cxn ang="0">
                <a:pos x="T4" y="T5"/>
              </a:cxn>
              <a:cxn ang="0">
                <a:pos x="T6" y="T7"/>
              </a:cxn>
              <a:cxn ang="0">
                <a:pos x="T8" y="T9"/>
              </a:cxn>
            </a:cxnLst>
            <a:rect l="0" t="0" r="r" b="b"/>
            <a:pathLst>
              <a:path w="19" h="32">
                <a:moveTo>
                  <a:pt x="19" y="0"/>
                </a:moveTo>
                <a:lnTo>
                  <a:pt x="19" y="9"/>
                </a:lnTo>
                <a:lnTo>
                  <a:pt x="14" y="24"/>
                </a:lnTo>
                <a:lnTo>
                  <a:pt x="0" y="32"/>
                </a:lnTo>
                <a:lnTo>
                  <a:pt x="19" y="0"/>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279" name="Freeform 283"/>
          <p:cNvSpPr>
            <a:spLocks/>
          </p:cNvSpPr>
          <p:nvPr/>
        </p:nvSpPr>
        <p:spPr bwMode="auto">
          <a:xfrm flipH="1">
            <a:off x="1333500" y="5086301"/>
            <a:ext cx="11113" cy="12700"/>
          </a:xfrm>
          <a:custGeom>
            <a:avLst/>
            <a:gdLst>
              <a:gd name="T0" fmla="*/ 0 w 35"/>
              <a:gd name="T1" fmla="*/ 0 h 43"/>
              <a:gd name="T2" fmla="*/ 7 w 35"/>
              <a:gd name="T3" fmla="*/ 14 h 43"/>
              <a:gd name="T4" fmla="*/ 7 w 35"/>
              <a:gd name="T5" fmla="*/ 24 h 43"/>
              <a:gd name="T6" fmla="*/ 35 w 35"/>
              <a:gd name="T7" fmla="*/ 43 h 43"/>
              <a:gd name="T8" fmla="*/ 0 w 35"/>
              <a:gd name="T9" fmla="*/ 0 h 43"/>
            </a:gdLst>
            <a:ahLst/>
            <a:cxnLst>
              <a:cxn ang="0">
                <a:pos x="T0" y="T1"/>
              </a:cxn>
              <a:cxn ang="0">
                <a:pos x="T2" y="T3"/>
              </a:cxn>
              <a:cxn ang="0">
                <a:pos x="T4" y="T5"/>
              </a:cxn>
              <a:cxn ang="0">
                <a:pos x="T6" y="T7"/>
              </a:cxn>
              <a:cxn ang="0">
                <a:pos x="T8" y="T9"/>
              </a:cxn>
            </a:cxnLst>
            <a:rect l="0" t="0" r="r" b="b"/>
            <a:pathLst>
              <a:path w="35" h="43">
                <a:moveTo>
                  <a:pt x="0" y="0"/>
                </a:moveTo>
                <a:lnTo>
                  <a:pt x="7" y="14"/>
                </a:lnTo>
                <a:lnTo>
                  <a:pt x="7" y="24"/>
                </a:lnTo>
                <a:lnTo>
                  <a:pt x="35" y="43"/>
                </a:lnTo>
                <a:lnTo>
                  <a:pt x="0" y="0"/>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280" name="Freeform 284"/>
          <p:cNvSpPr>
            <a:spLocks/>
          </p:cNvSpPr>
          <p:nvPr/>
        </p:nvSpPr>
        <p:spPr bwMode="auto">
          <a:xfrm flipH="1">
            <a:off x="1301750" y="5086301"/>
            <a:ext cx="25400" cy="34925"/>
          </a:xfrm>
          <a:custGeom>
            <a:avLst/>
            <a:gdLst>
              <a:gd name="T0" fmla="*/ 0 w 114"/>
              <a:gd name="T1" fmla="*/ 0 h 114"/>
              <a:gd name="T2" fmla="*/ 21 w 114"/>
              <a:gd name="T3" fmla="*/ 35 h 114"/>
              <a:gd name="T4" fmla="*/ 43 w 114"/>
              <a:gd name="T5" fmla="*/ 63 h 114"/>
              <a:gd name="T6" fmla="*/ 114 w 114"/>
              <a:gd name="T7" fmla="*/ 114 h 114"/>
              <a:gd name="T8" fmla="*/ 47 w 114"/>
              <a:gd name="T9" fmla="*/ 53 h 114"/>
              <a:gd name="T10" fmla="*/ 0 w 114"/>
              <a:gd name="T11" fmla="*/ 0 h 114"/>
            </a:gdLst>
            <a:ahLst/>
            <a:cxnLst>
              <a:cxn ang="0">
                <a:pos x="T0" y="T1"/>
              </a:cxn>
              <a:cxn ang="0">
                <a:pos x="T2" y="T3"/>
              </a:cxn>
              <a:cxn ang="0">
                <a:pos x="T4" y="T5"/>
              </a:cxn>
              <a:cxn ang="0">
                <a:pos x="T6" y="T7"/>
              </a:cxn>
              <a:cxn ang="0">
                <a:pos x="T8" y="T9"/>
              </a:cxn>
              <a:cxn ang="0">
                <a:pos x="T10" y="T11"/>
              </a:cxn>
            </a:cxnLst>
            <a:rect l="0" t="0" r="r" b="b"/>
            <a:pathLst>
              <a:path w="114" h="114">
                <a:moveTo>
                  <a:pt x="0" y="0"/>
                </a:moveTo>
                <a:lnTo>
                  <a:pt x="21" y="35"/>
                </a:lnTo>
                <a:lnTo>
                  <a:pt x="43" y="63"/>
                </a:lnTo>
                <a:lnTo>
                  <a:pt x="114" y="114"/>
                </a:lnTo>
                <a:lnTo>
                  <a:pt x="47" y="53"/>
                </a:lnTo>
                <a:lnTo>
                  <a:pt x="0" y="0"/>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281" name="Freeform 285"/>
          <p:cNvSpPr>
            <a:spLocks/>
          </p:cNvSpPr>
          <p:nvPr/>
        </p:nvSpPr>
        <p:spPr bwMode="auto">
          <a:xfrm flipH="1">
            <a:off x="1287463" y="5132338"/>
            <a:ext cx="6350" cy="20638"/>
          </a:xfrm>
          <a:custGeom>
            <a:avLst/>
            <a:gdLst>
              <a:gd name="T0" fmla="*/ 27 w 27"/>
              <a:gd name="T1" fmla="*/ 0 h 82"/>
              <a:gd name="T2" fmla="*/ 9 w 27"/>
              <a:gd name="T3" fmla="*/ 29 h 82"/>
              <a:gd name="T4" fmla="*/ 4 w 27"/>
              <a:gd name="T5" fmla="*/ 57 h 82"/>
              <a:gd name="T6" fmla="*/ 3 w 27"/>
              <a:gd name="T7" fmla="*/ 82 h 82"/>
              <a:gd name="T8" fmla="*/ 0 w 27"/>
              <a:gd name="T9" fmla="*/ 47 h 82"/>
              <a:gd name="T10" fmla="*/ 3 w 27"/>
              <a:gd name="T11" fmla="*/ 21 h 82"/>
              <a:gd name="T12" fmla="*/ 27 w 27"/>
              <a:gd name="T13" fmla="*/ 0 h 82"/>
            </a:gdLst>
            <a:ahLst/>
            <a:cxnLst>
              <a:cxn ang="0">
                <a:pos x="T0" y="T1"/>
              </a:cxn>
              <a:cxn ang="0">
                <a:pos x="T2" y="T3"/>
              </a:cxn>
              <a:cxn ang="0">
                <a:pos x="T4" y="T5"/>
              </a:cxn>
              <a:cxn ang="0">
                <a:pos x="T6" y="T7"/>
              </a:cxn>
              <a:cxn ang="0">
                <a:pos x="T8" y="T9"/>
              </a:cxn>
              <a:cxn ang="0">
                <a:pos x="T10" y="T11"/>
              </a:cxn>
              <a:cxn ang="0">
                <a:pos x="T12" y="T13"/>
              </a:cxn>
            </a:cxnLst>
            <a:rect l="0" t="0" r="r" b="b"/>
            <a:pathLst>
              <a:path w="27" h="82">
                <a:moveTo>
                  <a:pt x="27" y="0"/>
                </a:moveTo>
                <a:lnTo>
                  <a:pt x="9" y="29"/>
                </a:lnTo>
                <a:lnTo>
                  <a:pt x="4" y="57"/>
                </a:lnTo>
                <a:lnTo>
                  <a:pt x="3" y="82"/>
                </a:lnTo>
                <a:lnTo>
                  <a:pt x="0" y="47"/>
                </a:lnTo>
                <a:lnTo>
                  <a:pt x="3" y="21"/>
                </a:lnTo>
                <a:lnTo>
                  <a:pt x="27" y="0"/>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282" name="Freeform 286"/>
          <p:cNvSpPr>
            <a:spLocks/>
          </p:cNvSpPr>
          <p:nvPr/>
        </p:nvSpPr>
        <p:spPr bwMode="auto">
          <a:xfrm flipH="1">
            <a:off x="1350963" y="5108526"/>
            <a:ext cx="1587" cy="9525"/>
          </a:xfrm>
          <a:custGeom>
            <a:avLst/>
            <a:gdLst>
              <a:gd name="T0" fmla="*/ 11 w 15"/>
              <a:gd name="T1" fmla="*/ 0 h 30"/>
              <a:gd name="T2" fmla="*/ 15 w 15"/>
              <a:gd name="T3" fmla="*/ 12 h 30"/>
              <a:gd name="T4" fmla="*/ 0 w 15"/>
              <a:gd name="T5" fmla="*/ 30 h 30"/>
              <a:gd name="T6" fmla="*/ 11 w 15"/>
              <a:gd name="T7" fmla="*/ 0 h 30"/>
            </a:gdLst>
            <a:ahLst/>
            <a:cxnLst>
              <a:cxn ang="0">
                <a:pos x="T0" y="T1"/>
              </a:cxn>
              <a:cxn ang="0">
                <a:pos x="T2" y="T3"/>
              </a:cxn>
              <a:cxn ang="0">
                <a:pos x="T4" y="T5"/>
              </a:cxn>
              <a:cxn ang="0">
                <a:pos x="T6" y="T7"/>
              </a:cxn>
            </a:cxnLst>
            <a:rect l="0" t="0" r="r" b="b"/>
            <a:pathLst>
              <a:path w="15" h="30">
                <a:moveTo>
                  <a:pt x="11" y="0"/>
                </a:moveTo>
                <a:lnTo>
                  <a:pt x="15" y="12"/>
                </a:lnTo>
                <a:lnTo>
                  <a:pt x="0" y="30"/>
                </a:lnTo>
                <a:lnTo>
                  <a:pt x="11" y="0"/>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283" name="Freeform 287"/>
          <p:cNvSpPr>
            <a:spLocks/>
          </p:cNvSpPr>
          <p:nvPr/>
        </p:nvSpPr>
        <p:spPr bwMode="auto">
          <a:xfrm flipH="1">
            <a:off x="1109663" y="4800551"/>
            <a:ext cx="12700" cy="7937"/>
          </a:xfrm>
          <a:custGeom>
            <a:avLst/>
            <a:gdLst>
              <a:gd name="T0" fmla="*/ 0 w 51"/>
              <a:gd name="T1" fmla="*/ 0 h 36"/>
              <a:gd name="T2" fmla="*/ 14 w 51"/>
              <a:gd name="T3" fmla="*/ 10 h 36"/>
              <a:gd name="T4" fmla="*/ 29 w 51"/>
              <a:gd name="T5" fmla="*/ 15 h 36"/>
              <a:gd name="T6" fmla="*/ 43 w 51"/>
              <a:gd name="T7" fmla="*/ 23 h 36"/>
              <a:gd name="T8" fmla="*/ 51 w 51"/>
              <a:gd name="T9" fmla="*/ 36 h 36"/>
              <a:gd name="T10" fmla="*/ 39 w 51"/>
              <a:gd name="T11" fmla="*/ 32 h 36"/>
              <a:gd name="T12" fmla="*/ 14 w 51"/>
              <a:gd name="T13" fmla="*/ 24 h 36"/>
              <a:gd name="T14" fmla="*/ 0 w 51"/>
              <a:gd name="T15" fmla="*/ 0 h 3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 h="36">
                <a:moveTo>
                  <a:pt x="0" y="0"/>
                </a:moveTo>
                <a:lnTo>
                  <a:pt x="14" y="10"/>
                </a:lnTo>
                <a:lnTo>
                  <a:pt x="29" y="15"/>
                </a:lnTo>
                <a:lnTo>
                  <a:pt x="43" y="23"/>
                </a:lnTo>
                <a:lnTo>
                  <a:pt x="51" y="36"/>
                </a:lnTo>
                <a:lnTo>
                  <a:pt x="39" y="32"/>
                </a:lnTo>
                <a:lnTo>
                  <a:pt x="14" y="24"/>
                </a:lnTo>
                <a:lnTo>
                  <a:pt x="0" y="0"/>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284" name="Freeform 288"/>
          <p:cNvSpPr>
            <a:spLocks/>
          </p:cNvSpPr>
          <p:nvPr/>
        </p:nvSpPr>
        <p:spPr bwMode="auto">
          <a:xfrm flipH="1">
            <a:off x="1116013" y="4816426"/>
            <a:ext cx="1587" cy="7937"/>
          </a:xfrm>
          <a:custGeom>
            <a:avLst/>
            <a:gdLst>
              <a:gd name="T0" fmla="*/ 0 w 14"/>
              <a:gd name="T1" fmla="*/ 0 h 24"/>
              <a:gd name="T2" fmla="*/ 14 w 14"/>
              <a:gd name="T3" fmla="*/ 0 h 24"/>
              <a:gd name="T4" fmla="*/ 14 w 14"/>
              <a:gd name="T5" fmla="*/ 24 h 24"/>
              <a:gd name="T6" fmla="*/ 0 w 14"/>
              <a:gd name="T7" fmla="*/ 0 h 24"/>
            </a:gdLst>
            <a:ahLst/>
            <a:cxnLst>
              <a:cxn ang="0">
                <a:pos x="T0" y="T1"/>
              </a:cxn>
              <a:cxn ang="0">
                <a:pos x="T2" y="T3"/>
              </a:cxn>
              <a:cxn ang="0">
                <a:pos x="T4" y="T5"/>
              </a:cxn>
              <a:cxn ang="0">
                <a:pos x="T6" y="T7"/>
              </a:cxn>
            </a:cxnLst>
            <a:rect l="0" t="0" r="r" b="b"/>
            <a:pathLst>
              <a:path w="14" h="24">
                <a:moveTo>
                  <a:pt x="0" y="0"/>
                </a:moveTo>
                <a:lnTo>
                  <a:pt x="14" y="0"/>
                </a:lnTo>
                <a:lnTo>
                  <a:pt x="14" y="24"/>
                </a:lnTo>
                <a:lnTo>
                  <a:pt x="0" y="0"/>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285" name="Freeform 289"/>
          <p:cNvSpPr>
            <a:spLocks/>
          </p:cNvSpPr>
          <p:nvPr/>
        </p:nvSpPr>
        <p:spPr bwMode="auto">
          <a:xfrm flipH="1">
            <a:off x="1068388" y="4867226"/>
            <a:ext cx="98425" cy="300037"/>
          </a:xfrm>
          <a:custGeom>
            <a:avLst/>
            <a:gdLst>
              <a:gd name="T0" fmla="*/ 369 w 431"/>
              <a:gd name="T1" fmla="*/ 0 h 1076"/>
              <a:gd name="T2" fmla="*/ 328 w 431"/>
              <a:gd name="T3" fmla="*/ 44 h 1076"/>
              <a:gd name="T4" fmla="*/ 317 w 431"/>
              <a:gd name="T5" fmla="*/ 108 h 1076"/>
              <a:gd name="T6" fmla="*/ 254 w 431"/>
              <a:gd name="T7" fmla="*/ 170 h 1076"/>
              <a:gd name="T8" fmla="*/ 126 w 431"/>
              <a:gd name="T9" fmla="*/ 461 h 1076"/>
              <a:gd name="T10" fmla="*/ 57 w 431"/>
              <a:gd name="T11" fmla="*/ 724 h 1076"/>
              <a:gd name="T12" fmla="*/ 0 w 431"/>
              <a:gd name="T13" fmla="*/ 1076 h 1076"/>
              <a:gd name="T14" fmla="*/ 178 w 431"/>
              <a:gd name="T15" fmla="*/ 919 h 1076"/>
              <a:gd name="T16" fmla="*/ 431 w 431"/>
              <a:gd name="T17" fmla="*/ 140 h 1076"/>
              <a:gd name="T18" fmla="*/ 369 w 431"/>
              <a:gd name="T19" fmla="*/ 0 h 10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1" h="1076">
                <a:moveTo>
                  <a:pt x="369" y="0"/>
                </a:moveTo>
                <a:lnTo>
                  <a:pt x="328" y="44"/>
                </a:lnTo>
                <a:lnTo>
                  <a:pt x="317" y="108"/>
                </a:lnTo>
                <a:lnTo>
                  <a:pt x="254" y="170"/>
                </a:lnTo>
                <a:lnTo>
                  <a:pt x="126" y="461"/>
                </a:lnTo>
                <a:lnTo>
                  <a:pt x="57" y="724"/>
                </a:lnTo>
                <a:lnTo>
                  <a:pt x="0" y="1076"/>
                </a:lnTo>
                <a:lnTo>
                  <a:pt x="178" y="919"/>
                </a:lnTo>
                <a:lnTo>
                  <a:pt x="431" y="140"/>
                </a:lnTo>
                <a:lnTo>
                  <a:pt x="369" y="0"/>
                </a:lnTo>
                <a:close/>
              </a:path>
            </a:pathLst>
          </a:custGeom>
          <a:solidFill>
            <a:srgbClr val="400000"/>
          </a:solidFill>
          <a:ln w="1588">
            <a:solidFill>
              <a:srgbClr val="000000"/>
            </a:solidFill>
            <a:prstDash val="solid"/>
            <a:round/>
            <a:headEnd/>
            <a:tailEnd/>
          </a:ln>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286" name="Freeform 290"/>
          <p:cNvSpPr>
            <a:spLocks/>
          </p:cNvSpPr>
          <p:nvPr/>
        </p:nvSpPr>
        <p:spPr bwMode="auto">
          <a:xfrm flipH="1">
            <a:off x="906463" y="4808488"/>
            <a:ext cx="376237" cy="500063"/>
          </a:xfrm>
          <a:custGeom>
            <a:avLst/>
            <a:gdLst>
              <a:gd name="T0" fmla="*/ 1309 w 1606"/>
              <a:gd name="T1" fmla="*/ 94 h 1792"/>
              <a:gd name="T2" fmla="*/ 1258 w 1606"/>
              <a:gd name="T3" fmla="*/ 0 h 1792"/>
              <a:gd name="T4" fmla="*/ 867 w 1606"/>
              <a:gd name="T5" fmla="*/ 163 h 1792"/>
              <a:gd name="T6" fmla="*/ 850 w 1606"/>
              <a:gd name="T7" fmla="*/ 288 h 1792"/>
              <a:gd name="T8" fmla="*/ 818 w 1606"/>
              <a:gd name="T9" fmla="*/ 332 h 1792"/>
              <a:gd name="T10" fmla="*/ 773 w 1606"/>
              <a:gd name="T11" fmla="*/ 382 h 1792"/>
              <a:gd name="T12" fmla="*/ 747 w 1606"/>
              <a:gd name="T13" fmla="*/ 472 h 1792"/>
              <a:gd name="T14" fmla="*/ 660 w 1606"/>
              <a:gd name="T15" fmla="*/ 678 h 1792"/>
              <a:gd name="T16" fmla="*/ 590 w 1606"/>
              <a:gd name="T17" fmla="*/ 924 h 1792"/>
              <a:gd name="T18" fmla="*/ 558 w 1606"/>
              <a:gd name="T19" fmla="*/ 1088 h 1792"/>
              <a:gd name="T20" fmla="*/ 243 w 1606"/>
              <a:gd name="T21" fmla="*/ 1094 h 1792"/>
              <a:gd name="T22" fmla="*/ 192 w 1606"/>
              <a:gd name="T23" fmla="*/ 1125 h 1792"/>
              <a:gd name="T24" fmla="*/ 47 w 1606"/>
              <a:gd name="T25" fmla="*/ 1125 h 1792"/>
              <a:gd name="T26" fmla="*/ 7 w 1606"/>
              <a:gd name="T27" fmla="*/ 1189 h 1792"/>
              <a:gd name="T28" fmla="*/ 0 w 1606"/>
              <a:gd name="T29" fmla="*/ 1264 h 1792"/>
              <a:gd name="T30" fmla="*/ 15 w 1606"/>
              <a:gd name="T31" fmla="*/ 1332 h 1792"/>
              <a:gd name="T32" fmla="*/ 148 w 1606"/>
              <a:gd name="T33" fmla="*/ 1358 h 1792"/>
              <a:gd name="T34" fmla="*/ 211 w 1606"/>
              <a:gd name="T35" fmla="*/ 1452 h 1792"/>
              <a:gd name="T36" fmla="*/ 337 w 1606"/>
              <a:gd name="T37" fmla="*/ 1484 h 1792"/>
              <a:gd name="T38" fmla="*/ 430 w 1606"/>
              <a:gd name="T39" fmla="*/ 1484 h 1792"/>
              <a:gd name="T40" fmla="*/ 538 w 1606"/>
              <a:gd name="T41" fmla="*/ 1503 h 1792"/>
              <a:gd name="T42" fmla="*/ 544 w 1606"/>
              <a:gd name="T43" fmla="*/ 1548 h 1792"/>
              <a:gd name="T44" fmla="*/ 538 w 1606"/>
              <a:gd name="T45" fmla="*/ 1642 h 1792"/>
              <a:gd name="T46" fmla="*/ 550 w 1606"/>
              <a:gd name="T47" fmla="*/ 1705 h 1792"/>
              <a:gd name="T48" fmla="*/ 608 w 1606"/>
              <a:gd name="T49" fmla="*/ 1712 h 1792"/>
              <a:gd name="T50" fmla="*/ 677 w 1606"/>
              <a:gd name="T51" fmla="*/ 1724 h 1792"/>
              <a:gd name="T52" fmla="*/ 747 w 1606"/>
              <a:gd name="T53" fmla="*/ 1786 h 1792"/>
              <a:gd name="T54" fmla="*/ 830 w 1606"/>
              <a:gd name="T55" fmla="*/ 1786 h 1792"/>
              <a:gd name="T56" fmla="*/ 905 w 1606"/>
              <a:gd name="T57" fmla="*/ 1779 h 1792"/>
              <a:gd name="T58" fmla="*/ 1019 w 1606"/>
              <a:gd name="T59" fmla="*/ 1744 h 1792"/>
              <a:gd name="T60" fmla="*/ 1145 w 1606"/>
              <a:gd name="T61" fmla="*/ 1756 h 1792"/>
              <a:gd name="T62" fmla="*/ 1273 w 1606"/>
              <a:gd name="T63" fmla="*/ 1792 h 1792"/>
              <a:gd name="T64" fmla="*/ 1392 w 1606"/>
              <a:gd name="T65" fmla="*/ 1766 h 1792"/>
              <a:gd name="T66" fmla="*/ 1473 w 1606"/>
              <a:gd name="T67" fmla="*/ 1674 h 1792"/>
              <a:gd name="T68" fmla="*/ 1467 w 1606"/>
              <a:gd name="T69" fmla="*/ 1571 h 1792"/>
              <a:gd name="T70" fmla="*/ 1497 w 1606"/>
              <a:gd name="T71" fmla="*/ 1446 h 1792"/>
              <a:gd name="T72" fmla="*/ 1516 w 1606"/>
              <a:gd name="T73" fmla="*/ 1282 h 1792"/>
              <a:gd name="T74" fmla="*/ 1554 w 1606"/>
              <a:gd name="T75" fmla="*/ 1131 h 1792"/>
              <a:gd name="T76" fmla="*/ 1606 w 1606"/>
              <a:gd name="T77" fmla="*/ 906 h 1792"/>
              <a:gd name="T78" fmla="*/ 1598 w 1606"/>
              <a:gd name="T79" fmla="*/ 678 h 1792"/>
              <a:gd name="T80" fmla="*/ 1598 w 1606"/>
              <a:gd name="T81" fmla="*/ 478 h 1792"/>
              <a:gd name="T82" fmla="*/ 1586 w 1606"/>
              <a:gd name="T83" fmla="*/ 338 h 1792"/>
              <a:gd name="T84" fmla="*/ 1554 w 1606"/>
              <a:gd name="T85" fmla="*/ 276 h 1792"/>
              <a:gd name="T86" fmla="*/ 1484 w 1606"/>
              <a:gd name="T87" fmla="*/ 225 h 1792"/>
              <a:gd name="T88" fmla="*/ 1403 w 1606"/>
              <a:gd name="T89" fmla="*/ 142 h 1792"/>
              <a:gd name="T90" fmla="*/ 1309 w 1606"/>
              <a:gd name="T91" fmla="*/ 94 h 17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606" h="1792">
                <a:moveTo>
                  <a:pt x="1309" y="94"/>
                </a:moveTo>
                <a:lnTo>
                  <a:pt x="1258" y="0"/>
                </a:lnTo>
                <a:lnTo>
                  <a:pt x="867" y="163"/>
                </a:lnTo>
                <a:lnTo>
                  <a:pt x="850" y="288"/>
                </a:lnTo>
                <a:lnTo>
                  <a:pt x="818" y="332"/>
                </a:lnTo>
                <a:lnTo>
                  <a:pt x="773" y="382"/>
                </a:lnTo>
                <a:lnTo>
                  <a:pt x="747" y="472"/>
                </a:lnTo>
                <a:lnTo>
                  <a:pt x="660" y="678"/>
                </a:lnTo>
                <a:lnTo>
                  <a:pt x="590" y="924"/>
                </a:lnTo>
                <a:lnTo>
                  <a:pt x="558" y="1088"/>
                </a:lnTo>
                <a:lnTo>
                  <a:pt x="243" y="1094"/>
                </a:lnTo>
                <a:lnTo>
                  <a:pt x="192" y="1125"/>
                </a:lnTo>
                <a:lnTo>
                  <a:pt x="47" y="1125"/>
                </a:lnTo>
                <a:lnTo>
                  <a:pt x="7" y="1189"/>
                </a:lnTo>
                <a:lnTo>
                  <a:pt x="0" y="1264"/>
                </a:lnTo>
                <a:lnTo>
                  <a:pt x="15" y="1332"/>
                </a:lnTo>
                <a:lnTo>
                  <a:pt x="148" y="1358"/>
                </a:lnTo>
                <a:lnTo>
                  <a:pt x="211" y="1452"/>
                </a:lnTo>
                <a:lnTo>
                  <a:pt x="337" y="1484"/>
                </a:lnTo>
                <a:lnTo>
                  <a:pt x="430" y="1484"/>
                </a:lnTo>
                <a:lnTo>
                  <a:pt x="538" y="1503"/>
                </a:lnTo>
                <a:lnTo>
                  <a:pt x="544" y="1548"/>
                </a:lnTo>
                <a:lnTo>
                  <a:pt x="538" y="1642"/>
                </a:lnTo>
                <a:lnTo>
                  <a:pt x="550" y="1705"/>
                </a:lnTo>
                <a:lnTo>
                  <a:pt x="608" y="1712"/>
                </a:lnTo>
                <a:lnTo>
                  <a:pt x="677" y="1724"/>
                </a:lnTo>
                <a:lnTo>
                  <a:pt x="747" y="1786"/>
                </a:lnTo>
                <a:lnTo>
                  <a:pt x="830" y="1786"/>
                </a:lnTo>
                <a:lnTo>
                  <a:pt x="905" y="1779"/>
                </a:lnTo>
                <a:lnTo>
                  <a:pt x="1019" y="1744"/>
                </a:lnTo>
                <a:lnTo>
                  <a:pt x="1145" y="1756"/>
                </a:lnTo>
                <a:lnTo>
                  <a:pt x="1273" y="1792"/>
                </a:lnTo>
                <a:lnTo>
                  <a:pt x="1392" y="1766"/>
                </a:lnTo>
                <a:lnTo>
                  <a:pt x="1473" y="1674"/>
                </a:lnTo>
                <a:lnTo>
                  <a:pt x="1467" y="1571"/>
                </a:lnTo>
                <a:lnTo>
                  <a:pt x="1497" y="1446"/>
                </a:lnTo>
                <a:lnTo>
                  <a:pt x="1516" y="1282"/>
                </a:lnTo>
                <a:lnTo>
                  <a:pt x="1554" y="1131"/>
                </a:lnTo>
                <a:lnTo>
                  <a:pt x="1606" y="906"/>
                </a:lnTo>
                <a:lnTo>
                  <a:pt x="1598" y="678"/>
                </a:lnTo>
                <a:lnTo>
                  <a:pt x="1598" y="478"/>
                </a:lnTo>
                <a:lnTo>
                  <a:pt x="1586" y="338"/>
                </a:lnTo>
                <a:lnTo>
                  <a:pt x="1554" y="276"/>
                </a:lnTo>
                <a:lnTo>
                  <a:pt x="1484" y="225"/>
                </a:lnTo>
                <a:lnTo>
                  <a:pt x="1403" y="142"/>
                </a:lnTo>
                <a:lnTo>
                  <a:pt x="1309" y="94"/>
                </a:lnTo>
                <a:close/>
              </a:path>
            </a:pathLst>
          </a:custGeom>
          <a:solidFill>
            <a:srgbClr val="C0C0C0"/>
          </a:solidFill>
          <a:ln w="1588">
            <a:solidFill>
              <a:srgbClr val="000000"/>
            </a:solidFill>
            <a:prstDash val="solid"/>
            <a:round/>
            <a:headEnd/>
            <a:tailEnd/>
          </a:ln>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287" name="Freeform 291"/>
          <p:cNvSpPr>
            <a:spLocks/>
          </p:cNvSpPr>
          <p:nvPr/>
        </p:nvSpPr>
        <p:spPr bwMode="auto">
          <a:xfrm flipH="1">
            <a:off x="912813" y="4840238"/>
            <a:ext cx="236537" cy="461963"/>
          </a:xfrm>
          <a:custGeom>
            <a:avLst/>
            <a:gdLst>
              <a:gd name="T0" fmla="*/ 132 w 1014"/>
              <a:gd name="T1" fmla="*/ 1382 h 1671"/>
              <a:gd name="T2" fmla="*/ 370 w 1014"/>
              <a:gd name="T3" fmla="*/ 1363 h 1671"/>
              <a:gd name="T4" fmla="*/ 573 w 1014"/>
              <a:gd name="T5" fmla="*/ 1301 h 1671"/>
              <a:gd name="T6" fmla="*/ 656 w 1014"/>
              <a:gd name="T7" fmla="*/ 1149 h 1671"/>
              <a:gd name="T8" fmla="*/ 630 w 1014"/>
              <a:gd name="T9" fmla="*/ 1050 h 1671"/>
              <a:gd name="T10" fmla="*/ 787 w 1014"/>
              <a:gd name="T11" fmla="*/ 837 h 1671"/>
              <a:gd name="T12" fmla="*/ 642 w 1014"/>
              <a:gd name="T13" fmla="*/ 931 h 1671"/>
              <a:gd name="T14" fmla="*/ 718 w 1014"/>
              <a:gd name="T15" fmla="*/ 741 h 1671"/>
              <a:gd name="T16" fmla="*/ 845 w 1014"/>
              <a:gd name="T17" fmla="*/ 497 h 1671"/>
              <a:gd name="T18" fmla="*/ 656 w 1014"/>
              <a:gd name="T19" fmla="*/ 703 h 1671"/>
              <a:gd name="T20" fmla="*/ 630 w 1014"/>
              <a:gd name="T21" fmla="*/ 378 h 1671"/>
              <a:gd name="T22" fmla="*/ 535 w 1014"/>
              <a:gd name="T23" fmla="*/ 264 h 1671"/>
              <a:gd name="T24" fmla="*/ 402 w 1014"/>
              <a:gd name="T25" fmla="*/ 214 h 1671"/>
              <a:gd name="T26" fmla="*/ 661 w 1014"/>
              <a:gd name="T27" fmla="*/ 126 h 1671"/>
              <a:gd name="T28" fmla="*/ 781 w 1014"/>
              <a:gd name="T29" fmla="*/ 226 h 1671"/>
              <a:gd name="T30" fmla="*/ 705 w 1014"/>
              <a:gd name="T31" fmla="*/ 126 h 1671"/>
              <a:gd name="T32" fmla="*/ 560 w 1014"/>
              <a:gd name="T33" fmla="*/ 82 h 1671"/>
              <a:gd name="T34" fmla="*/ 661 w 1014"/>
              <a:gd name="T35" fmla="*/ 44 h 1671"/>
              <a:gd name="T36" fmla="*/ 750 w 1014"/>
              <a:gd name="T37" fmla="*/ 0 h 1671"/>
              <a:gd name="T38" fmla="*/ 868 w 1014"/>
              <a:gd name="T39" fmla="*/ 94 h 1671"/>
              <a:gd name="T40" fmla="*/ 976 w 1014"/>
              <a:gd name="T41" fmla="*/ 182 h 1671"/>
              <a:gd name="T42" fmla="*/ 1014 w 1014"/>
              <a:gd name="T43" fmla="*/ 334 h 1671"/>
              <a:gd name="T44" fmla="*/ 1008 w 1014"/>
              <a:gd name="T45" fmla="*/ 628 h 1671"/>
              <a:gd name="T46" fmla="*/ 970 w 1014"/>
              <a:gd name="T47" fmla="*/ 975 h 1671"/>
              <a:gd name="T48" fmla="*/ 913 w 1014"/>
              <a:gd name="T49" fmla="*/ 1314 h 1671"/>
              <a:gd name="T50" fmla="*/ 888 w 1014"/>
              <a:gd name="T51" fmla="*/ 1527 h 1671"/>
              <a:gd name="T52" fmla="*/ 830 w 1014"/>
              <a:gd name="T53" fmla="*/ 1627 h 1671"/>
              <a:gd name="T54" fmla="*/ 699 w 1014"/>
              <a:gd name="T55" fmla="*/ 1671 h 1671"/>
              <a:gd name="T56" fmla="*/ 612 w 1014"/>
              <a:gd name="T57" fmla="*/ 1648 h 1671"/>
              <a:gd name="T58" fmla="*/ 541 w 1014"/>
              <a:gd name="T59" fmla="*/ 1559 h 1671"/>
              <a:gd name="T60" fmla="*/ 516 w 1014"/>
              <a:gd name="T61" fmla="*/ 1534 h 1671"/>
              <a:gd name="T62" fmla="*/ 407 w 1014"/>
              <a:gd name="T63" fmla="*/ 1622 h 1671"/>
              <a:gd name="T64" fmla="*/ 276 w 1014"/>
              <a:gd name="T65" fmla="*/ 1652 h 1671"/>
              <a:gd name="T66" fmla="*/ 170 w 1014"/>
              <a:gd name="T67" fmla="*/ 1636 h 1671"/>
              <a:gd name="T68" fmla="*/ 240 w 1014"/>
              <a:gd name="T69" fmla="*/ 1565 h 1671"/>
              <a:gd name="T70" fmla="*/ 352 w 1014"/>
              <a:gd name="T71" fmla="*/ 1446 h 1671"/>
              <a:gd name="T72" fmla="*/ 176 w 1014"/>
              <a:gd name="T73" fmla="*/ 1546 h 1671"/>
              <a:gd name="T74" fmla="*/ 32 w 1014"/>
              <a:gd name="T75" fmla="*/ 1590 h 1671"/>
              <a:gd name="T76" fmla="*/ 0 w 1014"/>
              <a:gd name="T77" fmla="*/ 1527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14" h="1671">
                <a:moveTo>
                  <a:pt x="0" y="1402"/>
                </a:moveTo>
                <a:lnTo>
                  <a:pt x="132" y="1382"/>
                </a:lnTo>
                <a:lnTo>
                  <a:pt x="245" y="1376"/>
                </a:lnTo>
                <a:lnTo>
                  <a:pt x="370" y="1363"/>
                </a:lnTo>
                <a:lnTo>
                  <a:pt x="509" y="1344"/>
                </a:lnTo>
                <a:lnTo>
                  <a:pt x="573" y="1301"/>
                </a:lnTo>
                <a:lnTo>
                  <a:pt x="744" y="1088"/>
                </a:lnTo>
                <a:lnTo>
                  <a:pt x="656" y="1149"/>
                </a:lnTo>
                <a:lnTo>
                  <a:pt x="598" y="1201"/>
                </a:lnTo>
                <a:lnTo>
                  <a:pt x="630" y="1050"/>
                </a:lnTo>
                <a:lnTo>
                  <a:pt x="693" y="992"/>
                </a:lnTo>
                <a:lnTo>
                  <a:pt x="787" y="837"/>
                </a:lnTo>
                <a:lnTo>
                  <a:pt x="699" y="911"/>
                </a:lnTo>
                <a:lnTo>
                  <a:pt x="642" y="931"/>
                </a:lnTo>
                <a:lnTo>
                  <a:pt x="656" y="823"/>
                </a:lnTo>
                <a:lnTo>
                  <a:pt x="718" y="741"/>
                </a:lnTo>
                <a:lnTo>
                  <a:pt x="781" y="679"/>
                </a:lnTo>
                <a:lnTo>
                  <a:pt x="845" y="497"/>
                </a:lnTo>
                <a:lnTo>
                  <a:pt x="724" y="647"/>
                </a:lnTo>
                <a:lnTo>
                  <a:pt x="656" y="703"/>
                </a:lnTo>
                <a:lnTo>
                  <a:pt x="648" y="471"/>
                </a:lnTo>
                <a:lnTo>
                  <a:pt x="630" y="378"/>
                </a:lnTo>
                <a:lnTo>
                  <a:pt x="592" y="334"/>
                </a:lnTo>
                <a:lnTo>
                  <a:pt x="535" y="264"/>
                </a:lnTo>
                <a:lnTo>
                  <a:pt x="445" y="232"/>
                </a:lnTo>
                <a:lnTo>
                  <a:pt x="402" y="214"/>
                </a:lnTo>
                <a:lnTo>
                  <a:pt x="528" y="94"/>
                </a:lnTo>
                <a:lnTo>
                  <a:pt x="661" y="126"/>
                </a:lnTo>
                <a:lnTo>
                  <a:pt x="750" y="176"/>
                </a:lnTo>
                <a:lnTo>
                  <a:pt x="781" y="226"/>
                </a:lnTo>
                <a:lnTo>
                  <a:pt x="756" y="150"/>
                </a:lnTo>
                <a:lnTo>
                  <a:pt x="705" y="126"/>
                </a:lnTo>
                <a:lnTo>
                  <a:pt x="624" y="94"/>
                </a:lnTo>
                <a:lnTo>
                  <a:pt x="560" y="82"/>
                </a:lnTo>
                <a:lnTo>
                  <a:pt x="598" y="62"/>
                </a:lnTo>
                <a:lnTo>
                  <a:pt x="661" y="44"/>
                </a:lnTo>
                <a:lnTo>
                  <a:pt x="718" y="25"/>
                </a:lnTo>
                <a:lnTo>
                  <a:pt x="750" y="0"/>
                </a:lnTo>
                <a:lnTo>
                  <a:pt x="825" y="50"/>
                </a:lnTo>
                <a:lnTo>
                  <a:pt x="868" y="94"/>
                </a:lnTo>
                <a:lnTo>
                  <a:pt x="913" y="150"/>
                </a:lnTo>
                <a:lnTo>
                  <a:pt x="976" y="182"/>
                </a:lnTo>
                <a:lnTo>
                  <a:pt x="988" y="240"/>
                </a:lnTo>
                <a:lnTo>
                  <a:pt x="1014" y="334"/>
                </a:lnTo>
                <a:lnTo>
                  <a:pt x="1014" y="478"/>
                </a:lnTo>
                <a:lnTo>
                  <a:pt x="1008" y="628"/>
                </a:lnTo>
                <a:lnTo>
                  <a:pt x="1002" y="799"/>
                </a:lnTo>
                <a:lnTo>
                  <a:pt x="970" y="975"/>
                </a:lnTo>
                <a:lnTo>
                  <a:pt x="931" y="1157"/>
                </a:lnTo>
                <a:lnTo>
                  <a:pt x="913" y="1314"/>
                </a:lnTo>
                <a:lnTo>
                  <a:pt x="882" y="1426"/>
                </a:lnTo>
                <a:lnTo>
                  <a:pt x="888" y="1527"/>
                </a:lnTo>
                <a:lnTo>
                  <a:pt x="875" y="1584"/>
                </a:lnTo>
                <a:lnTo>
                  <a:pt x="830" y="1627"/>
                </a:lnTo>
                <a:lnTo>
                  <a:pt x="775" y="1664"/>
                </a:lnTo>
                <a:lnTo>
                  <a:pt x="699" y="1671"/>
                </a:lnTo>
                <a:lnTo>
                  <a:pt x="661" y="1652"/>
                </a:lnTo>
                <a:lnTo>
                  <a:pt x="612" y="1648"/>
                </a:lnTo>
                <a:lnTo>
                  <a:pt x="490" y="1622"/>
                </a:lnTo>
                <a:lnTo>
                  <a:pt x="541" y="1559"/>
                </a:lnTo>
                <a:lnTo>
                  <a:pt x="598" y="1470"/>
                </a:lnTo>
                <a:lnTo>
                  <a:pt x="516" y="1534"/>
                </a:lnTo>
                <a:lnTo>
                  <a:pt x="452" y="1590"/>
                </a:lnTo>
                <a:lnTo>
                  <a:pt x="407" y="1622"/>
                </a:lnTo>
                <a:lnTo>
                  <a:pt x="345" y="1652"/>
                </a:lnTo>
                <a:lnTo>
                  <a:pt x="276" y="1652"/>
                </a:lnTo>
                <a:lnTo>
                  <a:pt x="208" y="1652"/>
                </a:lnTo>
                <a:lnTo>
                  <a:pt x="170" y="1636"/>
                </a:lnTo>
                <a:lnTo>
                  <a:pt x="151" y="1616"/>
                </a:lnTo>
                <a:lnTo>
                  <a:pt x="240" y="1565"/>
                </a:lnTo>
                <a:lnTo>
                  <a:pt x="327" y="1484"/>
                </a:lnTo>
                <a:lnTo>
                  <a:pt x="352" y="1446"/>
                </a:lnTo>
                <a:lnTo>
                  <a:pt x="282" y="1463"/>
                </a:lnTo>
                <a:lnTo>
                  <a:pt x="176" y="1546"/>
                </a:lnTo>
                <a:lnTo>
                  <a:pt x="132" y="1584"/>
                </a:lnTo>
                <a:lnTo>
                  <a:pt x="32" y="1590"/>
                </a:lnTo>
                <a:lnTo>
                  <a:pt x="0" y="1572"/>
                </a:lnTo>
                <a:lnTo>
                  <a:pt x="0" y="1527"/>
                </a:lnTo>
                <a:lnTo>
                  <a:pt x="0" y="1402"/>
                </a:lnTo>
                <a:close/>
              </a:path>
            </a:pathLst>
          </a:custGeom>
          <a:solidFill>
            <a:srgbClr val="E0E0E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288" name="Freeform 292"/>
          <p:cNvSpPr>
            <a:spLocks/>
          </p:cNvSpPr>
          <p:nvPr/>
        </p:nvSpPr>
        <p:spPr bwMode="auto">
          <a:xfrm flipH="1">
            <a:off x="930275" y="5070426"/>
            <a:ext cx="71438" cy="214312"/>
          </a:xfrm>
          <a:custGeom>
            <a:avLst/>
            <a:gdLst>
              <a:gd name="T0" fmla="*/ 0 w 295"/>
              <a:gd name="T1" fmla="*/ 774 h 774"/>
              <a:gd name="T2" fmla="*/ 51 w 295"/>
              <a:gd name="T3" fmla="*/ 748 h 774"/>
              <a:gd name="T4" fmla="*/ 107 w 295"/>
              <a:gd name="T5" fmla="*/ 686 h 774"/>
              <a:gd name="T6" fmla="*/ 156 w 295"/>
              <a:gd name="T7" fmla="*/ 573 h 774"/>
              <a:gd name="T8" fmla="*/ 183 w 295"/>
              <a:gd name="T9" fmla="*/ 477 h 774"/>
              <a:gd name="T10" fmla="*/ 220 w 295"/>
              <a:gd name="T11" fmla="*/ 371 h 774"/>
              <a:gd name="T12" fmla="*/ 239 w 295"/>
              <a:gd name="T13" fmla="*/ 270 h 774"/>
              <a:gd name="T14" fmla="*/ 270 w 295"/>
              <a:gd name="T15" fmla="*/ 114 h 774"/>
              <a:gd name="T16" fmla="*/ 295 w 295"/>
              <a:gd name="T17" fmla="*/ 0 h 774"/>
              <a:gd name="T18" fmla="*/ 232 w 295"/>
              <a:gd name="T19" fmla="*/ 226 h 774"/>
              <a:gd name="T20" fmla="*/ 183 w 295"/>
              <a:gd name="T21" fmla="*/ 402 h 774"/>
              <a:gd name="T22" fmla="*/ 126 w 295"/>
              <a:gd name="T23" fmla="*/ 521 h 774"/>
              <a:gd name="T24" fmla="*/ 38 w 295"/>
              <a:gd name="T25" fmla="*/ 648 h 774"/>
              <a:gd name="T26" fmla="*/ 0 w 295"/>
              <a:gd name="T27" fmla="*/ 774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5" h="774">
                <a:moveTo>
                  <a:pt x="0" y="774"/>
                </a:moveTo>
                <a:lnTo>
                  <a:pt x="51" y="748"/>
                </a:lnTo>
                <a:lnTo>
                  <a:pt x="107" y="686"/>
                </a:lnTo>
                <a:lnTo>
                  <a:pt x="156" y="573"/>
                </a:lnTo>
                <a:lnTo>
                  <a:pt x="183" y="477"/>
                </a:lnTo>
                <a:lnTo>
                  <a:pt x="220" y="371"/>
                </a:lnTo>
                <a:lnTo>
                  <a:pt x="239" y="270"/>
                </a:lnTo>
                <a:lnTo>
                  <a:pt x="270" y="114"/>
                </a:lnTo>
                <a:lnTo>
                  <a:pt x="295" y="0"/>
                </a:lnTo>
                <a:lnTo>
                  <a:pt x="232" y="226"/>
                </a:lnTo>
                <a:lnTo>
                  <a:pt x="183" y="402"/>
                </a:lnTo>
                <a:lnTo>
                  <a:pt x="126" y="521"/>
                </a:lnTo>
                <a:lnTo>
                  <a:pt x="38" y="648"/>
                </a:lnTo>
                <a:lnTo>
                  <a:pt x="0" y="774"/>
                </a:lnTo>
                <a:close/>
              </a:path>
            </a:pathLst>
          </a:cu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289" name="Freeform 293"/>
          <p:cNvSpPr>
            <a:spLocks/>
          </p:cNvSpPr>
          <p:nvPr/>
        </p:nvSpPr>
        <p:spPr bwMode="auto">
          <a:xfrm flipH="1">
            <a:off x="1001713" y="4897388"/>
            <a:ext cx="273050" cy="322263"/>
          </a:xfrm>
          <a:custGeom>
            <a:avLst/>
            <a:gdLst>
              <a:gd name="T0" fmla="*/ 820 w 1172"/>
              <a:gd name="T1" fmla="*/ 43 h 1162"/>
              <a:gd name="T2" fmla="*/ 719 w 1172"/>
              <a:gd name="T3" fmla="*/ 213 h 1162"/>
              <a:gd name="T4" fmla="*/ 739 w 1172"/>
              <a:gd name="T5" fmla="*/ 381 h 1162"/>
              <a:gd name="T6" fmla="*/ 727 w 1172"/>
              <a:gd name="T7" fmla="*/ 571 h 1162"/>
              <a:gd name="T8" fmla="*/ 727 w 1172"/>
              <a:gd name="T9" fmla="*/ 621 h 1162"/>
              <a:gd name="T10" fmla="*/ 739 w 1172"/>
              <a:gd name="T11" fmla="*/ 684 h 1162"/>
              <a:gd name="T12" fmla="*/ 688 w 1172"/>
              <a:gd name="T13" fmla="*/ 729 h 1162"/>
              <a:gd name="T14" fmla="*/ 644 w 1172"/>
              <a:gd name="T15" fmla="*/ 779 h 1162"/>
              <a:gd name="T16" fmla="*/ 569 w 1172"/>
              <a:gd name="T17" fmla="*/ 779 h 1162"/>
              <a:gd name="T18" fmla="*/ 304 w 1172"/>
              <a:gd name="T19" fmla="*/ 793 h 1162"/>
              <a:gd name="T20" fmla="*/ 170 w 1172"/>
              <a:gd name="T21" fmla="*/ 831 h 1162"/>
              <a:gd name="T22" fmla="*/ 0 w 1172"/>
              <a:gd name="T23" fmla="*/ 873 h 1162"/>
              <a:gd name="T24" fmla="*/ 6 w 1172"/>
              <a:gd name="T25" fmla="*/ 1004 h 1162"/>
              <a:gd name="T26" fmla="*/ 109 w 1172"/>
              <a:gd name="T27" fmla="*/ 978 h 1162"/>
              <a:gd name="T28" fmla="*/ 133 w 1172"/>
              <a:gd name="T29" fmla="*/ 916 h 1162"/>
              <a:gd name="T30" fmla="*/ 147 w 1172"/>
              <a:gd name="T31" fmla="*/ 1030 h 1162"/>
              <a:gd name="T32" fmla="*/ 215 w 1172"/>
              <a:gd name="T33" fmla="*/ 1118 h 1162"/>
              <a:gd name="T34" fmla="*/ 403 w 1172"/>
              <a:gd name="T35" fmla="*/ 1155 h 1162"/>
              <a:gd name="T36" fmla="*/ 379 w 1172"/>
              <a:gd name="T37" fmla="*/ 1093 h 1162"/>
              <a:gd name="T38" fmla="*/ 279 w 1172"/>
              <a:gd name="T39" fmla="*/ 978 h 1162"/>
              <a:gd name="T40" fmla="*/ 358 w 1172"/>
              <a:gd name="T41" fmla="*/ 929 h 1162"/>
              <a:gd name="T42" fmla="*/ 403 w 1172"/>
              <a:gd name="T43" fmla="*/ 1036 h 1162"/>
              <a:gd name="T44" fmla="*/ 537 w 1172"/>
              <a:gd name="T45" fmla="*/ 1149 h 1162"/>
              <a:gd name="T46" fmla="*/ 713 w 1172"/>
              <a:gd name="T47" fmla="*/ 1149 h 1162"/>
              <a:gd name="T48" fmla="*/ 517 w 1172"/>
              <a:gd name="T49" fmla="*/ 1016 h 1162"/>
              <a:gd name="T50" fmla="*/ 435 w 1172"/>
              <a:gd name="T51" fmla="*/ 929 h 1162"/>
              <a:gd name="T52" fmla="*/ 479 w 1172"/>
              <a:gd name="T53" fmla="*/ 885 h 1162"/>
              <a:gd name="T54" fmla="*/ 549 w 1172"/>
              <a:gd name="T55" fmla="*/ 972 h 1162"/>
              <a:gd name="T56" fmla="*/ 675 w 1172"/>
              <a:gd name="T57" fmla="*/ 1068 h 1162"/>
              <a:gd name="T58" fmla="*/ 782 w 1172"/>
              <a:gd name="T59" fmla="*/ 1123 h 1162"/>
              <a:gd name="T60" fmla="*/ 921 w 1172"/>
              <a:gd name="T61" fmla="*/ 1136 h 1162"/>
              <a:gd name="T62" fmla="*/ 833 w 1172"/>
              <a:gd name="T63" fmla="*/ 1068 h 1162"/>
              <a:gd name="T64" fmla="*/ 727 w 1172"/>
              <a:gd name="T65" fmla="*/ 978 h 1162"/>
              <a:gd name="T66" fmla="*/ 756 w 1172"/>
              <a:gd name="T67" fmla="*/ 929 h 1162"/>
              <a:gd name="T68" fmla="*/ 808 w 1172"/>
              <a:gd name="T69" fmla="*/ 1010 h 1162"/>
              <a:gd name="T70" fmla="*/ 914 w 1172"/>
              <a:gd name="T71" fmla="*/ 1087 h 1162"/>
              <a:gd name="T72" fmla="*/ 1046 w 1172"/>
              <a:gd name="T73" fmla="*/ 1098 h 1162"/>
              <a:gd name="T74" fmla="*/ 1117 w 1172"/>
              <a:gd name="T75" fmla="*/ 991 h 1162"/>
              <a:gd name="T76" fmla="*/ 878 w 1172"/>
              <a:gd name="T77" fmla="*/ 954 h 1162"/>
              <a:gd name="T78" fmla="*/ 733 w 1172"/>
              <a:gd name="T79" fmla="*/ 868 h 1162"/>
              <a:gd name="T80" fmla="*/ 707 w 1172"/>
              <a:gd name="T81" fmla="*/ 793 h 1162"/>
              <a:gd name="T82" fmla="*/ 765 w 1172"/>
              <a:gd name="T83" fmla="*/ 831 h 1162"/>
              <a:gd name="T84" fmla="*/ 927 w 1172"/>
              <a:gd name="T85" fmla="*/ 935 h 1162"/>
              <a:gd name="T86" fmla="*/ 1117 w 1172"/>
              <a:gd name="T87" fmla="*/ 991 h 1162"/>
              <a:gd name="T88" fmla="*/ 1155 w 1172"/>
              <a:gd name="T89" fmla="*/ 767 h 1162"/>
              <a:gd name="T90" fmla="*/ 1046 w 1172"/>
              <a:gd name="T91" fmla="*/ 741 h 1162"/>
              <a:gd name="T92" fmla="*/ 820 w 1172"/>
              <a:gd name="T93" fmla="*/ 761 h 1162"/>
              <a:gd name="T94" fmla="*/ 782 w 1172"/>
              <a:gd name="T95" fmla="*/ 716 h 1162"/>
              <a:gd name="T96" fmla="*/ 901 w 1172"/>
              <a:gd name="T97" fmla="*/ 735 h 1162"/>
              <a:gd name="T98" fmla="*/ 1155 w 1172"/>
              <a:gd name="T99" fmla="*/ 684 h 1162"/>
              <a:gd name="T100" fmla="*/ 1167 w 1172"/>
              <a:gd name="T101" fmla="*/ 483 h 1162"/>
              <a:gd name="T102" fmla="*/ 1161 w 1172"/>
              <a:gd name="T103" fmla="*/ 264 h 1162"/>
              <a:gd name="T104" fmla="*/ 1034 w 1172"/>
              <a:gd name="T105" fmla="*/ 152 h 1162"/>
              <a:gd name="T106" fmla="*/ 1161 w 1172"/>
              <a:gd name="T107" fmla="*/ 201 h 1162"/>
              <a:gd name="T108" fmla="*/ 1091 w 1172"/>
              <a:gd name="T109" fmla="*/ 68 h 1162"/>
              <a:gd name="T110" fmla="*/ 959 w 1172"/>
              <a:gd name="T111" fmla="*/ 0 h 1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72" h="1162">
                <a:moveTo>
                  <a:pt x="959" y="0"/>
                </a:moveTo>
                <a:lnTo>
                  <a:pt x="820" y="43"/>
                </a:lnTo>
                <a:lnTo>
                  <a:pt x="756" y="100"/>
                </a:lnTo>
                <a:lnTo>
                  <a:pt x="719" y="213"/>
                </a:lnTo>
                <a:lnTo>
                  <a:pt x="719" y="321"/>
                </a:lnTo>
                <a:lnTo>
                  <a:pt x="739" y="381"/>
                </a:lnTo>
                <a:lnTo>
                  <a:pt x="727" y="489"/>
                </a:lnTo>
                <a:lnTo>
                  <a:pt x="727" y="571"/>
                </a:lnTo>
                <a:lnTo>
                  <a:pt x="745" y="591"/>
                </a:lnTo>
                <a:lnTo>
                  <a:pt x="727" y="621"/>
                </a:lnTo>
                <a:lnTo>
                  <a:pt x="713" y="652"/>
                </a:lnTo>
                <a:lnTo>
                  <a:pt x="739" y="684"/>
                </a:lnTo>
                <a:lnTo>
                  <a:pt x="739" y="716"/>
                </a:lnTo>
                <a:lnTo>
                  <a:pt x="688" y="729"/>
                </a:lnTo>
                <a:lnTo>
                  <a:pt x="695" y="761"/>
                </a:lnTo>
                <a:lnTo>
                  <a:pt x="644" y="779"/>
                </a:lnTo>
                <a:lnTo>
                  <a:pt x="599" y="767"/>
                </a:lnTo>
                <a:lnTo>
                  <a:pt x="569" y="779"/>
                </a:lnTo>
                <a:lnTo>
                  <a:pt x="428" y="799"/>
                </a:lnTo>
                <a:lnTo>
                  <a:pt x="304" y="793"/>
                </a:lnTo>
                <a:lnTo>
                  <a:pt x="222" y="799"/>
                </a:lnTo>
                <a:lnTo>
                  <a:pt x="170" y="831"/>
                </a:lnTo>
                <a:lnTo>
                  <a:pt x="45" y="831"/>
                </a:lnTo>
                <a:lnTo>
                  <a:pt x="0" y="873"/>
                </a:lnTo>
                <a:lnTo>
                  <a:pt x="0" y="923"/>
                </a:lnTo>
                <a:lnTo>
                  <a:pt x="6" y="1004"/>
                </a:lnTo>
                <a:lnTo>
                  <a:pt x="109" y="1030"/>
                </a:lnTo>
                <a:lnTo>
                  <a:pt x="109" y="978"/>
                </a:lnTo>
                <a:lnTo>
                  <a:pt x="115" y="935"/>
                </a:lnTo>
                <a:lnTo>
                  <a:pt x="133" y="916"/>
                </a:lnTo>
                <a:lnTo>
                  <a:pt x="141" y="966"/>
                </a:lnTo>
                <a:lnTo>
                  <a:pt x="147" y="1030"/>
                </a:lnTo>
                <a:lnTo>
                  <a:pt x="170" y="1068"/>
                </a:lnTo>
                <a:lnTo>
                  <a:pt x="215" y="1118"/>
                </a:lnTo>
                <a:lnTo>
                  <a:pt x="321" y="1142"/>
                </a:lnTo>
                <a:lnTo>
                  <a:pt x="403" y="1155"/>
                </a:lnTo>
                <a:lnTo>
                  <a:pt x="499" y="1162"/>
                </a:lnTo>
                <a:lnTo>
                  <a:pt x="379" y="1093"/>
                </a:lnTo>
                <a:lnTo>
                  <a:pt x="297" y="1030"/>
                </a:lnTo>
                <a:lnTo>
                  <a:pt x="279" y="978"/>
                </a:lnTo>
                <a:lnTo>
                  <a:pt x="291" y="935"/>
                </a:lnTo>
                <a:lnTo>
                  <a:pt x="358" y="929"/>
                </a:lnTo>
                <a:lnTo>
                  <a:pt x="385" y="978"/>
                </a:lnTo>
                <a:lnTo>
                  <a:pt x="403" y="1036"/>
                </a:lnTo>
                <a:lnTo>
                  <a:pt x="467" y="1098"/>
                </a:lnTo>
                <a:lnTo>
                  <a:pt x="537" y="1149"/>
                </a:lnTo>
                <a:lnTo>
                  <a:pt x="607" y="1155"/>
                </a:lnTo>
                <a:lnTo>
                  <a:pt x="713" y="1149"/>
                </a:lnTo>
                <a:lnTo>
                  <a:pt x="599" y="1061"/>
                </a:lnTo>
                <a:lnTo>
                  <a:pt x="517" y="1016"/>
                </a:lnTo>
                <a:lnTo>
                  <a:pt x="454" y="966"/>
                </a:lnTo>
                <a:lnTo>
                  <a:pt x="435" y="929"/>
                </a:lnTo>
                <a:lnTo>
                  <a:pt x="441" y="891"/>
                </a:lnTo>
                <a:lnTo>
                  <a:pt x="479" y="885"/>
                </a:lnTo>
                <a:lnTo>
                  <a:pt x="523" y="923"/>
                </a:lnTo>
                <a:lnTo>
                  <a:pt x="549" y="972"/>
                </a:lnTo>
                <a:lnTo>
                  <a:pt x="607" y="1036"/>
                </a:lnTo>
                <a:lnTo>
                  <a:pt x="675" y="1068"/>
                </a:lnTo>
                <a:lnTo>
                  <a:pt x="727" y="1098"/>
                </a:lnTo>
                <a:lnTo>
                  <a:pt x="782" y="1123"/>
                </a:lnTo>
                <a:lnTo>
                  <a:pt x="846" y="1136"/>
                </a:lnTo>
                <a:lnTo>
                  <a:pt x="921" y="1136"/>
                </a:lnTo>
                <a:lnTo>
                  <a:pt x="994" y="1122"/>
                </a:lnTo>
                <a:lnTo>
                  <a:pt x="833" y="1068"/>
                </a:lnTo>
                <a:lnTo>
                  <a:pt x="771" y="1036"/>
                </a:lnTo>
                <a:lnTo>
                  <a:pt x="727" y="978"/>
                </a:lnTo>
                <a:lnTo>
                  <a:pt x="719" y="929"/>
                </a:lnTo>
                <a:lnTo>
                  <a:pt x="756" y="929"/>
                </a:lnTo>
                <a:lnTo>
                  <a:pt x="777" y="972"/>
                </a:lnTo>
                <a:lnTo>
                  <a:pt x="808" y="1010"/>
                </a:lnTo>
                <a:lnTo>
                  <a:pt x="859" y="1049"/>
                </a:lnTo>
                <a:lnTo>
                  <a:pt x="914" y="1087"/>
                </a:lnTo>
                <a:lnTo>
                  <a:pt x="989" y="1119"/>
                </a:lnTo>
                <a:lnTo>
                  <a:pt x="1046" y="1098"/>
                </a:lnTo>
                <a:lnTo>
                  <a:pt x="1072" y="1068"/>
                </a:lnTo>
                <a:lnTo>
                  <a:pt x="1117" y="991"/>
                </a:lnTo>
                <a:lnTo>
                  <a:pt x="1034" y="972"/>
                </a:lnTo>
                <a:lnTo>
                  <a:pt x="878" y="954"/>
                </a:lnTo>
                <a:lnTo>
                  <a:pt x="782" y="910"/>
                </a:lnTo>
                <a:lnTo>
                  <a:pt x="733" y="868"/>
                </a:lnTo>
                <a:lnTo>
                  <a:pt x="713" y="816"/>
                </a:lnTo>
                <a:lnTo>
                  <a:pt x="707" y="793"/>
                </a:lnTo>
                <a:lnTo>
                  <a:pt x="733" y="793"/>
                </a:lnTo>
                <a:lnTo>
                  <a:pt x="765" y="831"/>
                </a:lnTo>
                <a:lnTo>
                  <a:pt x="814" y="897"/>
                </a:lnTo>
                <a:lnTo>
                  <a:pt x="927" y="935"/>
                </a:lnTo>
                <a:lnTo>
                  <a:pt x="1034" y="968"/>
                </a:lnTo>
                <a:lnTo>
                  <a:pt x="1117" y="991"/>
                </a:lnTo>
                <a:lnTo>
                  <a:pt x="1149" y="861"/>
                </a:lnTo>
                <a:lnTo>
                  <a:pt x="1155" y="767"/>
                </a:lnTo>
                <a:lnTo>
                  <a:pt x="1155" y="683"/>
                </a:lnTo>
                <a:lnTo>
                  <a:pt x="1046" y="741"/>
                </a:lnTo>
                <a:lnTo>
                  <a:pt x="921" y="767"/>
                </a:lnTo>
                <a:lnTo>
                  <a:pt x="820" y="761"/>
                </a:lnTo>
                <a:lnTo>
                  <a:pt x="795" y="748"/>
                </a:lnTo>
                <a:lnTo>
                  <a:pt x="782" y="716"/>
                </a:lnTo>
                <a:lnTo>
                  <a:pt x="840" y="716"/>
                </a:lnTo>
                <a:lnTo>
                  <a:pt x="901" y="735"/>
                </a:lnTo>
                <a:lnTo>
                  <a:pt x="1049" y="741"/>
                </a:lnTo>
                <a:lnTo>
                  <a:pt x="1155" y="684"/>
                </a:lnTo>
                <a:lnTo>
                  <a:pt x="1161" y="565"/>
                </a:lnTo>
                <a:lnTo>
                  <a:pt x="1167" y="483"/>
                </a:lnTo>
                <a:lnTo>
                  <a:pt x="1172" y="401"/>
                </a:lnTo>
                <a:lnTo>
                  <a:pt x="1161" y="264"/>
                </a:lnTo>
                <a:lnTo>
                  <a:pt x="1129" y="213"/>
                </a:lnTo>
                <a:lnTo>
                  <a:pt x="1034" y="152"/>
                </a:lnTo>
                <a:lnTo>
                  <a:pt x="1065" y="158"/>
                </a:lnTo>
                <a:lnTo>
                  <a:pt x="1161" y="201"/>
                </a:lnTo>
                <a:lnTo>
                  <a:pt x="1123" y="113"/>
                </a:lnTo>
                <a:lnTo>
                  <a:pt x="1091" y="68"/>
                </a:lnTo>
                <a:lnTo>
                  <a:pt x="1065" y="38"/>
                </a:lnTo>
                <a:lnTo>
                  <a:pt x="959" y="0"/>
                </a:lnTo>
                <a:close/>
              </a:path>
            </a:pathLst>
          </a:custGeom>
          <a:solidFill>
            <a:srgbClr val="E0E0E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290" name="Freeform 294"/>
          <p:cNvSpPr>
            <a:spLocks/>
          </p:cNvSpPr>
          <p:nvPr/>
        </p:nvSpPr>
        <p:spPr bwMode="auto">
          <a:xfrm flipH="1">
            <a:off x="1020763" y="5018038"/>
            <a:ext cx="68262" cy="71438"/>
          </a:xfrm>
          <a:custGeom>
            <a:avLst/>
            <a:gdLst>
              <a:gd name="T0" fmla="*/ 0 w 295"/>
              <a:gd name="T1" fmla="*/ 0 h 263"/>
              <a:gd name="T2" fmla="*/ 0 w 295"/>
              <a:gd name="T3" fmla="*/ 21 h 263"/>
              <a:gd name="T4" fmla="*/ 38 w 295"/>
              <a:gd name="T5" fmla="*/ 71 h 263"/>
              <a:gd name="T6" fmla="*/ 75 w 295"/>
              <a:gd name="T7" fmla="*/ 99 h 263"/>
              <a:gd name="T8" fmla="*/ 152 w 295"/>
              <a:gd name="T9" fmla="*/ 158 h 263"/>
              <a:gd name="T10" fmla="*/ 184 w 295"/>
              <a:gd name="T11" fmla="*/ 182 h 263"/>
              <a:gd name="T12" fmla="*/ 260 w 295"/>
              <a:gd name="T13" fmla="*/ 239 h 263"/>
              <a:gd name="T14" fmla="*/ 178 w 295"/>
              <a:gd name="T15" fmla="*/ 213 h 263"/>
              <a:gd name="T16" fmla="*/ 97 w 295"/>
              <a:gd name="T17" fmla="*/ 188 h 263"/>
              <a:gd name="T18" fmla="*/ 16 w 295"/>
              <a:gd name="T19" fmla="*/ 182 h 263"/>
              <a:gd name="T20" fmla="*/ 22 w 295"/>
              <a:gd name="T21" fmla="*/ 207 h 263"/>
              <a:gd name="T22" fmla="*/ 152 w 295"/>
              <a:gd name="T23" fmla="*/ 231 h 263"/>
              <a:gd name="T24" fmla="*/ 222 w 295"/>
              <a:gd name="T25" fmla="*/ 257 h 263"/>
              <a:gd name="T26" fmla="*/ 260 w 295"/>
              <a:gd name="T27" fmla="*/ 263 h 263"/>
              <a:gd name="T28" fmla="*/ 292 w 295"/>
              <a:gd name="T29" fmla="*/ 252 h 263"/>
              <a:gd name="T30" fmla="*/ 295 w 295"/>
              <a:gd name="T31" fmla="*/ 222 h 263"/>
              <a:gd name="T32" fmla="*/ 269 w 295"/>
              <a:gd name="T33" fmla="*/ 199 h 263"/>
              <a:gd name="T34" fmla="*/ 232 w 295"/>
              <a:gd name="T35" fmla="*/ 162 h 263"/>
              <a:gd name="T36" fmla="*/ 188 w 295"/>
              <a:gd name="T37" fmla="*/ 112 h 263"/>
              <a:gd name="T38" fmla="*/ 144 w 295"/>
              <a:gd name="T39" fmla="*/ 56 h 263"/>
              <a:gd name="T40" fmla="*/ 91 w 295"/>
              <a:gd name="T41" fmla="*/ 17 h 263"/>
              <a:gd name="T42" fmla="*/ 35 w 295"/>
              <a:gd name="T43" fmla="*/ 3 h 263"/>
              <a:gd name="T44" fmla="*/ 0 w 295"/>
              <a:gd name="T45" fmla="*/ 0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95" h="263">
                <a:moveTo>
                  <a:pt x="0" y="0"/>
                </a:moveTo>
                <a:lnTo>
                  <a:pt x="0" y="21"/>
                </a:lnTo>
                <a:lnTo>
                  <a:pt x="38" y="71"/>
                </a:lnTo>
                <a:lnTo>
                  <a:pt x="75" y="99"/>
                </a:lnTo>
                <a:lnTo>
                  <a:pt x="152" y="158"/>
                </a:lnTo>
                <a:lnTo>
                  <a:pt x="184" y="182"/>
                </a:lnTo>
                <a:lnTo>
                  <a:pt x="260" y="239"/>
                </a:lnTo>
                <a:lnTo>
                  <a:pt x="178" y="213"/>
                </a:lnTo>
                <a:lnTo>
                  <a:pt x="97" y="188"/>
                </a:lnTo>
                <a:lnTo>
                  <a:pt x="16" y="182"/>
                </a:lnTo>
                <a:lnTo>
                  <a:pt x="22" y="207"/>
                </a:lnTo>
                <a:lnTo>
                  <a:pt x="152" y="231"/>
                </a:lnTo>
                <a:lnTo>
                  <a:pt x="222" y="257"/>
                </a:lnTo>
                <a:lnTo>
                  <a:pt x="260" y="263"/>
                </a:lnTo>
                <a:lnTo>
                  <a:pt x="292" y="252"/>
                </a:lnTo>
                <a:lnTo>
                  <a:pt x="295" y="222"/>
                </a:lnTo>
                <a:lnTo>
                  <a:pt x="269" y="199"/>
                </a:lnTo>
                <a:lnTo>
                  <a:pt x="232" y="162"/>
                </a:lnTo>
                <a:lnTo>
                  <a:pt x="188" y="112"/>
                </a:lnTo>
                <a:lnTo>
                  <a:pt x="144" y="56"/>
                </a:lnTo>
                <a:lnTo>
                  <a:pt x="91" y="17"/>
                </a:lnTo>
                <a:lnTo>
                  <a:pt x="35" y="3"/>
                </a:lnTo>
                <a:lnTo>
                  <a:pt x="0" y="0"/>
                </a:lnTo>
                <a:close/>
              </a:path>
            </a:pathLst>
          </a:cu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291" name="Freeform 295"/>
          <p:cNvSpPr>
            <a:spLocks/>
          </p:cNvSpPr>
          <p:nvPr/>
        </p:nvSpPr>
        <p:spPr bwMode="auto">
          <a:xfrm flipH="1">
            <a:off x="1022350" y="4957713"/>
            <a:ext cx="61913" cy="93663"/>
          </a:xfrm>
          <a:custGeom>
            <a:avLst/>
            <a:gdLst>
              <a:gd name="T0" fmla="*/ 51 w 270"/>
              <a:gd name="T1" fmla="*/ 0 h 345"/>
              <a:gd name="T2" fmla="*/ 13 w 270"/>
              <a:gd name="T3" fmla="*/ 7 h 345"/>
              <a:gd name="T4" fmla="*/ 0 w 270"/>
              <a:gd name="T5" fmla="*/ 39 h 345"/>
              <a:gd name="T6" fmla="*/ 3 w 270"/>
              <a:gd name="T7" fmla="*/ 65 h 345"/>
              <a:gd name="T8" fmla="*/ 26 w 270"/>
              <a:gd name="T9" fmla="*/ 101 h 345"/>
              <a:gd name="T10" fmla="*/ 57 w 270"/>
              <a:gd name="T11" fmla="*/ 112 h 345"/>
              <a:gd name="T12" fmla="*/ 116 w 270"/>
              <a:gd name="T13" fmla="*/ 149 h 345"/>
              <a:gd name="T14" fmla="*/ 172 w 270"/>
              <a:gd name="T15" fmla="*/ 195 h 345"/>
              <a:gd name="T16" fmla="*/ 212 w 270"/>
              <a:gd name="T17" fmla="*/ 259 h 345"/>
              <a:gd name="T18" fmla="*/ 257 w 270"/>
              <a:gd name="T19" fmla="*/ 325 h 345"/>
              <a:gd name="T20" fmla="*/ 270 w 270"/>
              <a:gd name="T21" fmla="*/ 345 h 345"/>
              <a:gd name="T22" fmla="*/ 257 w 270"/>
              <a:gd name="T23" fmla="*/ 267 h 345"/>
              <a:gd name="T24" fmla="*/ 247 w 270"/>
              <a:gd name="T25" fmla="*/ 198 h 345"/>
              <a:gd name="T26" fmla="*/ 225 w 270"/>
              <a:gd name="T27" fmla="*/ 140 h 345"/>
              <a:gd name="T28" fmla="*/ 188 w 270"/>
              <a:gd name="T29" fmla="*/ 86 h 345"/>
              <a:gd name="T30" fmla="*/ 90 w 270"/>
              <a:gd name="T31" fmla="*/ 10 h 345"/>
              <a:gd name="T32" fmla="*/ 51 w 270"/>
              <a:gd name="T33" fmla="*/ 0 h 3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0" h="345">
                <a:moveTo>
                  <a:pt x="51" y="0"/>
                </a:moveTo>
                <a:lnTo>
                  <a:pt x="13" y="7"/>
                </a:lnTo>
                <a:lnTo>
                  <a:pt x="0" y="39"/>
                </a:lnTo>
                <a:lnTo>
                  <a:pt x="3" y="65"/>
                </a:lnTo>
                <a:lnTo>
                  <a:pt x="26" y="101"/>
                </a:lnTo>
                <a:lnTo>
                  <a:pt x="57" y="112"/>
                </a:lnTo>
                <a:lnTo>
                  <a:pt x="116" y="149"/>
                </a:lnTo>
                <a:lnTo>
                  <a:pt x="172" y="195"/>
                </a:lnTo>
                <a:lnTo>
                  <a:pt x="212" y="259"/>
                </a:lnTo>
                <a:lnTo>
                  <a:pt x="257" y="325"/>
                </a:lnTo>
                <a:lnTo>
                  <a:pt x="270" y="345"/>
                </a:lnTo>
                <a:lnTo>
                  <a:pt x="257" y="267"/>
                </a:lnTo>
                <a:lnTo>
                  <a:pt x="247" y="198"/>
                </a:lnTo>
                <a:lnTo>
                  <a:pt x="225" y="140"/>
                </a:lnTo>
                <a:lnTo>
                  <a:pt x="188" y="86"/>
                </a:lnTo>
                <a:lnTo>
                  <a:pt x="90" y="10"/>
                </a:lnTo>
                <a:lnTo>
                  <a:pt x="51" y="0"/>
                </a:lnTo>
                <a:close/>
              </a:path>
            </a:pathLst>
          </a:cu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292" name="Freeform 296"/>
          <p:cNvSpPr>
            <a:spLocks/>
          </p:cNvSpPr>
          <p:nvPr/>
        </p:nvSpPr>
        <p:spPr bwMode="auto">
          <a:xfrm flipH="1">
            <a:off x="1030288" y="4864051"/>
            <a:ext cx="66675" cy="55562"/>
          </a:xfrm>
          <a:custGeom>
            <a:avLst/>
            <a:gdLst>
              <a:gd name="T0" fmla="*/ 0 w 287"/>
              <a:gd name="T1" fmla="*/ 199 h 199"/>
              <a:gd name="T2" fmla="*/ 49 w 287"/>
              <a:gd name="T3" fmla="*/ 156 h 199"/>
              <a:gd name="T4" fmla="*/ 130 w 287"/>
              <a:gd name="T5" fmla="*/ 125 h 199"/>
              <a:gd name="T6" fmla="*/ 185 w 287"/>
              <a:gd name="T7" fmla="*/ 111 h 199"/>
              <a:gd name="T8" fmla="*/ 287 w 287"/>
              <a:gd name="T9" fmla="*/ 0 h 199"/>
              <a:gd name="T10" fmla="*/ 211 w 287"/>
              <a:gd name="T11" fmla="*/ 44 h 199"/>
              <a:gd name="T12" fmla="*/ 142 w 287"/>
              <a:gd name="T13" fmla="*/ 74 h 199"/>
              <a:gd name="T14" fmla="*/ 93 w 287"/>
              <a:gd name="T15" fmla="*/ 99 h 199"/>
              <a:gd name="T16" fmla="*/ 68 w 287"/>
              <a:gd name="T17" fmla="*/ 125 h 199"/>
              <a:gd name="T18" fmla="*/ 0 w 287"/>
              <a:gd name="T19" fmla="*/ 199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7" h="199">
                <a:moveTo>
                  <a:pt x="0" y="199"/>
                </a:moveTo>
                <a:lnTo>
                  <a:pt x="49" y="156"/>
                </a:lnTo>
                <a:lnTo>
                  <a:pt x="130" y="125"/>
                </a:lnTo>
                <a:lnTo>
                  <a:pt x="185" y="111"/>
                </a:lnTo>
                <a:lnTo>
                  <a:pt x="287" y="0"/>
                </a:lnTo>
                <a:lnTo>
                  <a:pt x="211" y="44"/>
                </a:lnTo>
                <a:lnTo>
                  <a:pt x="142" y="74"/>
                </a:lnTo>
                <a:lnTo>
                  <a:pt x="93" y="99"/>
                </a:lnTo>
                <a:lnTo>
                  <a:pt x="68" y="125"/>
                </a:lnTo>
                <a:lnTo>
                  <a:pt x="0" y="199"/>
                </a:lnTo>
                <a:close/>
              </a:path>
            </a:pathLst>
          </a:custGeom>
          <a:solidFill>
            <a:srgbClr val="E0E0E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293" name="Freeform 297"/>
          <p:cNvSpPr>
            <a:spLocks/>
          </p:cNvSpPr>
          <p:nvPr/>
        </p:nvSpPr>
        <p:spPr bwMode="auto">
          <a:xfrm flipH="1">
            <a:off x="1109663" y="4964063"/>
            <a:ext cx="38100" cy="142875"/>
          </a:xfrm>
          <a:custGeom>
            <a:avLst/>
            <a:gdLst>
              <a:gd name="T0" fmla="*/ 0 w 162"/>
              <a:gd name="T1" fmla="*/ 514 h 514"/>
              <a:gd name="T2" fmla="*/ 81 w 162"/>
              <a:gd name="T3" fmla="*/ 514 h 514"/>
              <a:gd name="T4" fmla="*/ 106 w 162"/>
              <a:gd name="T5" fmla="*/ 508 h 514"/>
              <a:gd name="T6" fmla="*/ 106 w 162"/>
              <a:gd name="T7" fmla="*/ 489 h 514"/>
              <a:gd name="T8" fmla="*/ 124 w 162"/>
              <a:gd name="T9" fmla="*/ 470 h 514"/>
              <a:gd name="T10" fmla="*/ 150 w 162"/>
              <a:gd name="T11" fmla="*/ 451 h 514"/>
              <a:gd name="T12" fmla="*/ 137 w 162"/>
              <a:gd name="T13" fmla="*/ 433 h 514"/>
              <a:gd name="T14" fmla="*/ 137 w 162"/>
              <a:gd name="T15" fmla="*/ 407 h 514"/>
              <a:gd name="T16" fmla="*/ 156 w 162"/>
              <a:gd name="T17" fmla="*/ 376 h 514"/>
              <a:gd name="T18" fmla="*/ 156 w 162"/>
              <a:gd name="T19" fmla="*/ 344 h 514"/>
              <a:gd name="T20" fmla="*/ 144 w 162"/>
              <a:gd name="T21" fmla="*/ 306 h 514"/>
              <a:gd name="T22" fmla="*/ 144 w 162"/>
              <a:gd name="T23" fmla="*/ 224 h 514"/>
              <a:gd name="T24" fmla="*/ 162 w 162"/>
              <a:gd name="T25" fmla="*/ 150 h 514"/>
              <a:gd name="T26" fmla="*/ 156 w 162"/>
              <a:gd name="T27" fmla="*/ 94 h 514"/>
              <a:gd name="T28" fmla="*/ 156 w 162"/>
              <a:gd name="T29" fmla="*/ 0 h 514"/>
              <a:gd name="T30" fmla="*/ 106 w 162"/>
              <a:gd name="T31" fmla="*/ 142 h 514"/>
              <a:gd name="T32" fmla="*/ 62 w 162"/>
              <a:gd name="T33" fmla="*/ 275 h 514"/>
              <a:gd name="T34" fmla="*/ 32 w 162"/>
              <a:gd name="T35" fmla="*/ 419 h 514"/>
              <a:gd name="T36" fmla="*/ 0 w 162"/>
              <a:gd name="T37" fmla="*/ 514 h 5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62" h="514">
                <a:moveTo>
                  <a:pt x="0" y="514"/>
                </a:moveTo>
                <a:lnTo>
                  <a:pt x="81" y="514"/>
                </a:lnTo>
                <a:lnTo>
                  <a:pt x="106" y="508"/>
                </a:lnTo>
                <a:lnTo>
                  <a:pt x="106" y="489"/>
                </a:lnTo>
                <a:lnTo>
                  <a:pt x="124" y="470"/>
                </a:lnTo>
                <a:lnTo>
                  <a:pt x="150" y="451"/>
                </a:lnTo>
                <a:lnTo>
                  <a:pt x="137" y="433"/>
                </a:lnTo>
                <a:lnTo>
                  <a:pt x="137" y="407"/>
                </a:lnTo>
                <a:lnTo>
                  <a:pt x="156" y="376"/>
                </a:lnTo>
                <a:lnTo>
                  <a:pt x="156" y="344"/>
                </a:lnTo>
                <a:lnTo>
                  <a:pt x="144" y="306"/>
                </a:lnTo>
                <a:lnTo>
                  <a:pt x="144" y="224"/>
                </a:lnTo>
                <a:lnTo>
                  <a:pt x="162" y="150"/>
                </a:lnTo>
                <a:lnTo>
                  <a:pt x="156" y="94"/>
                </a:lnTo>
                <a:lnTo>
                  <a:pt x="156" y="0"/>
                </a:lnTo>
                <a:lnTo>
                  <a:pt x="106" y="142"/>
                </a:lnTo>
                <a:lnTo>
                  <a:pt x="62" y="275"/>
                </a:lnTo>
                <a:lnTo>
                  <a:pt x="32" y="419"/>
                </a:lnTo>
                <a:lnTo>
                  <a:pt x="0" y="514"/>
                </a:lnTo>
                <a:close/>
              </a:path>
            </a:pathLst>
          </a:custGeom>
          <a:solidFill>
            <a:srgbClr val="E0E0E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294" name="Freeform 298"/>
          <p:cNvSpPr>
            <a:spLocks/>
          </p:cNvSpPr>
          <p:nvPr/>
        </p:nvSpPr>
        <p:spPr bwMode="auto">
          <a:xfrm flipH="1">
            <a:off x="1023938" y="5118051"/>
            <a:ext cx="68262" cy="26987"/>
          </a:xfrm>
          <a:custGeom>
            <a:avLst/>
            <a:gdLst>
              <a:gd name="T0" fmla="*/ 232 w 289"/>
              <a:gd name="T1" fmla="*/ 47 h 97"/>
              <a:gd name="T2" fmla="*/ 168 w 289"/>
              <a:gd name="T3" fmla="*/ 19 h 97"/>
              <a:gd name="T4" fmla="*/ 110 w 289"/>
              <a:gd name="T5" fmla="*/ 4 h 97"/>
              <a:gd name="T6" fmla="*/ 32 w 289"/>
              <a:gd name="T7" fmla="*/ 0 h 97"/>
              <a:gd name="T8" fmla="*/ 0 w 289"/>
              <a:gd name="T9" fmla="*/ 6 h 97"/>
              <a:gd name="T10" fmla="*/ 15 w 289"/>
              <a:gd name="T11" fmla="*/ 37 h 97"/>
              <a:gd name="T12" fmla="*/ 45 w 289"/>
              <a:gd name="T13" fmla="*/ 61 h 97"/>
              <a:gd name="T14" fmla="*/ 113 w 289"/>
              <a:gd name="T15" fmla="*/ 79 h 97"/>
              <a:gd name="T16" fmla="*/ 219 w 289"/>
              <a:gd name="T17" fmla="*/ 97 h 97"/>
              <a:gd name="T18" fmla="*/ 289 w 289"/>
              <a:gd name="T19" fmla="*/ 91 h 97"/>
              <a:gd name="T20" fmla="*/ 232 w 289"/>
              <a:gd name="T21" fmla="*/ 4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9" h="97">
                <a:moveTo>
                  <a:pt x="232" y="47"/>
                </a:moveTo>
                <a:lnTo>
                  <a:pt x="168" y="19"/>
                </a:lnTo>
                <a:lnTo>
                  <a:pt x="110" y="4"/>
                </a:lnTo>
                <a:lnTo>
                  <a:pt x="32" y="0"/>
                </a:lnTo>
                <a:lnTo>
                  <a:pt x="0" y="6"/>
                </a:lnTo>
                <a:lnTo>
                  <a:pt x="15" y="37"/>
                </a:lnTo>
                <a:lnTo>
                  <a:pt x="45" y="61"/>
                </a:lnTo>
                <a:lnTo>
                  <a:pt x="113" y="79"/>
                </a:lnTo>
                <a:lnTo>
                  <a:pt x="219" y="97"/>
                </a:lnTo>
                <a:lnTo>
                  <a:pt x="289" y="91"/>
                </a:lnTo>
                <a:lnTo>
                  <a:pt x="232" y="47"/>
                </a:lnTo>
                <a:close/>
              </a:path>
            </a:pathLst>
          </a:cu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295" name="Freeform 299"/>
          <p:cNvSpPr>
            <a:spLocks/>
          </p:cNvSpPr>
          <p:nvPr/>
        </p:nvSpPr>
        <p:spPr bwMode="auto">
          <a:xfrm flipH="1">
            <a:off x="1106488" y="5130751"/>
            <a:ext cx="41275" cy="60325"/>
          </a:xfrm>
          <a:custGeom>
            <a:avLst/>
            <a:gdLst>
              <a:gd name="T0" fmla="*/ 81 w 176"/>
              <a:gd name="T1" fmla="*/ 59 h 216"/>
              <a:gd name="T2" fmla="*/ 59 w 176"/>
              <a:gd name="T3" fmla="*/ 14 h 216"/>
              <a:gd name="T4" fmla="*/ 26 w 176"/>
              <a:gd name="T5" fmla="*/ 0 h 216"/>
              <a:gd name="T6" fmla="*/ 3 w 176"/>
              <a:gd name="T7" fmla="*/ 11 h 216"/>
              <a:gd name="T8" fmla="*/ 0 w 176"/>
              <a:gd name="T9" fmla="*/ 35 h 216"/>
              <a:gd name="T10" fmla="*/ 15 w 176"/>
              <a:gd name="T11" fmla="*/ 76 h 216"/>
              <a:gd name="T12" fmla="*/ 40 w 176"/>
              <a:gd name="T13" fmla="*/ 115 h 216"/>
              <a:gd name="T14" fmla="*/ 71 w 176"/>
              <a:gd name="T15" fmla="*/ 150 h 216"/>
              <a:gd name="T16" fmla="*/ 113 w 176"/>
              <a:gd name="T17" fmla="*/ 185 h 216"/>
              <a:gd name="T18" fmla="*/ 176 w 176"/>
              <a:gd name="T19" fmla="*/ 216 h 216"/>
              <a:gd name="T20" fmla="*/ 119 w 176"/>
              <a:gd name="T21" fmla="*/ 153 h 216"/>
              <a:gd name="T22" fmla="*/ 100 w 176"/>
              <a:gd name="T23" fmla="*/ 108 h 216"/>
              <a:gd name="T24" fmla="*/ 81 w 176"/>
              <a:gd name="T25" fmla="*/ 59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6" h="216">
                <a:moveTo>
                  <a:pt x="81" y="59"/>
                </a:moveTo>
                <a:lnTo>
                  <a:pt x="59" y="14"/>
                </a:lnTo>
                <a:lnTo>
                  <a:pt x="26" y="0"/>
                </a:lnTo>
                <a:lnTo>
                  <a:pt x="3" y="11"/>
                </a:lnTo>
                <a:lnTo>
                  <a:pt x="0" y="35"/>
                </a:lnTo>
                <a:lnTo>
                  <a:pt x="15" y="76"/>
                </a:lnTo>
                <a:lnTo>
                  <a:pt x="40" y="115"/>
                </a:lnTo>
                <a:lnTo>
                  <a:pt x="71" y="150"/>
                </a:lnTo>
                <a:lnTo>
                  <a:pt x="113" y="185"/>
                </a:lnTo>
                <a:lnTo>
                  <a:pt x="176" y="216"/>
                </a:lnTo>
                <a:lnTo>
                  <a:pt x="119" y="153"/>
                </a:lnTo>
                <a:lnTo>
                  <a:pt x="100" y="108"/>
                </a:lnTo>
                <a:lnTo>
                  <a:pt x="81" y="59"/>
                </a:lnTo>
                <a:close/>
              </a:path>
            </a:pathLst>
          </a:cu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296" name="Freeform 300"/>
          <p:cNvSpPr>
            <a:spLocks/>
          </p:cNvSpPr>
          <p:nvPr/>
        </p:nvSpPr>
        <p:spPr bwMode="auto">
          <a:xfrm flipH="1">
            <a:off x="982663" y="4813251"/>
            <a:ext cx="98425" cy="77787"/>
          </a:xfrm>
          <a:custGeom>
            <a:avLst/>
            <a:gdLst>
              <a:gd name="T0" fmla="*/ 0 w 418"/>
              <a:gd name="T1" fmla="*/ 260 h 260"/>
              <a:gd name="T2" fmla="*/ 13 w 418"/>
              <a:gd name="T3" fmla="*/ 153 h 260"/>
              <a:gd name="T4" fmla="*/ 101 w 418"/>
              <a:gd name="T5" fmla="*/ 116 h 260"/>
              <a:gd name="T6" fmla="*/ 220 w 418"/>
              <a:gd name="T7" fmla="*/ 69 h 260"/>
              <a:gd name="T8" fmla="*/ 304 w 418"/>
              <a:gd name="T9" fmla="*/ 35 h 260"/>
              <a:gd name="T10" fmla="*/ 386 w 418"/>
              <a:gd name="T11" fmla="*/ 0 h 260"/>
              <a:gd name="T12" fmla="*/ 418 w 418"/>
              <a:gd name="T13" fmla="*/ 76 h 260"/>
              <a:gd name="T14" fmla="*/ 341 w 418"/>
              <a:gd name="T15" fmla="*/ 119 h 260"/>
              <a:gd name="T16" fmla="*/ 252 w 418"/>
              <a:gd name="T17" fmla="*/ 150 h 260"/>
              <a:gd name="T18" fmla="*/ 182 w 418"/>
              <a:gd name="T19" fmla="*/ 170 h 260"/>
              <a:gd name="T20" fmla="*/ 98 w 418"/>
              <a:gd name="T21" fmla="*/ 216 h 260"/>
              <a:gd name="T22" fmla="*/ 0 w 418"/>
              <a:gd name="T23" fmla="*/ 260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18" h="260">
                <a:moveTo>
                  <a:pt x="0" y="260"/>
                </a:moveTo>
                <a:lnTo>
                  <a:pt x="13" y="153"/>
                </a:lnTo>
                <a:lnTo>
                  <a:pt x="101" y="116"/>
                </a:lnTo>
                <a:lnTo>
                  <a:pt x="220" y="69"/>
                </a:lnTo>
                <a:lnTo>
                  <a:pt x="304" y="35"/>
                </a:lnTo>
                <a:lnTo>
                  <a:pt x="386" y="0"/>
                </a:lnTo>
                <a:lnTo>
                  <a:pt x="418" y="76"/>
                </a:lnTo>
                <a:lnTo>
                  <a:pt x="341" y="119"/>
                </a:lnTo>
                <a:lnTo>
                  <a:pt x="252" y="150"/>
                </a:lnTo>
                <a:lnTo>
                  <a:pt x="182" y="170"/>
                </a:lnTo>
                <a:lnTo>
                  <a:pt x="98" y="216"/>
                </a:lnTo>
                <a:lnTo>
                  <a:pt x="0" y="260"/>
                </a:lnTo>
                <a:close/>
              </a:path>
            </a:pathLst>
          </a:custGeom>
          <a:solidFill>
            <a:srgbClr val="E0E0E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297" name="Freeform 301"/>
          <p:cNvSpPr>
            <a:spLocks/>
          </p:cNvSpPr>
          <p:nvPr/>
        </p:nvSpPr>
        <p:spPr bwMode="auto">
          <a:xfrm flipH="1">
            <a:off x="871538" y="5151388"/>
            <a:ext cx="203200" cy="323850"/>
          </a:xfrm>
          <a:custGeom>
            <a:avLst/>
            <a:gdLst>
              <a:gd name="T0" fmla="*/ 385 w 863"/>
              <a:gd name="T1" fmla="*/ 172 h 1164"/>
              <a:gd name="T2" fmla="*/ 543 w 863"/>
              <a:gd name="T3" fmla="*/ 158 h 1164"/>
              <a:gd name="T4" fmla="*/ 637 w 863"/>
              <a:gd name="T5" fmla="*/ 133 h 1164"/>
              <a:gd name="T6" fmla="*/ 667 w 863"/>
              <a:gd name="T7" fmla="*/ 90 h 1164"/>
              <a:gd name="T8" fmla="*/ 667 w 863"/>
              <a:gd name="T9" fmla="*/ 52 h 1164"/>
              <a:gd name="T10" fmla="*/ 694 w 863"/>
              <a:gd name="T11" fmla="*/ 20 h 1164"/>
              <a:gd name="T12" fmla="*/ 782 w 863"/>
              <a:gd name="T13" fmla="*/ 0 h 1164"/>
              <a:gd name="T14" fmla="*/ 863 w 863"/>
              <a:gd name="T15" fmla="*/ 7 h 1164"/>
              <a:gd name="T16" fmla="*/ 763 w 863"/>
              <a:gd name="T17" fmla="*/ 907 h 1164"/>
              <a:gd name="T18" fmla="*/ 694 w 863"/>
              <a:gd name="T19" fmla="*/ 990 h 1164"/>
              <a:gd name="T20" fmla="*/ 605 w 863"/>
              <a:gd name="T21" fmla="*/ 1071 h 1164"/>
              <a:gd name="T22" fmla="*/ 481 w 863"/>
              <a:gd name="T23" fmla="*/ 1134 h 1164"/>
              <a:gd name="T24" fmla="*/ 334 w 863"/>
              <a:gd name="T25" fmla="*/ 1153 h 1164"/>
              <a:gd name="T26" fmla="*/ 138 w 863"/>
              <a:gd name="T27" fmla="*/ 1164 h 1164"/>
              <a:gd name="T28" fmla="*/ 25 w 863"/>
              <a:gd name="T29" fmla="*/ 1147 h 1164"/>
              <a:gd name="T30" fmla="*/ 0 w 863"/>
              <a:gd name="T31" fmla="*/ 1083 h 1164"/>
              <a:gd name="T32" fmla="*/ 13 w 863"/>
              <a:gd name="T33" fmla="*/ 1001 h 1164"/>
              <a:gd name="T34" fmla="*/ 95 w 863"/>
              <a:gd name="T35" fmla="*/ 750 h 1164"/>
              <a:gd name="T36" fmla="*/ 163 w 863"/>
              <a:gd name="T37" fmla="*/ 499 h 1164"/>
              <a:gd name="T38" fmla="*/ 195 w 863"/>
              <a:gd name="T39" fmla="*/ 310 h 1164"/>
              <a:gd name="T40" fmla="*/ 195 w 863"/>
              <a:gd name="T41" fmla="*/ 259 h 1164"/>
              <a:gd name="T42" fmla="*/ 239 w 863"/>
              <a:gd name="T43" fmla="*/ 190 h 1164"/>
              <a:gd name="T44" fmla="*/ 291 w 863"/>
              <a:gd name="T45" fmla="*/ 172 h 1164"/>
              <a:gd name="T46" fmla="*/ 385 w 863"/>
              <a:gd name="T47" fmla="*/ 172 h 1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63" h="1164">
                <a:moveTo>
                  <a:pt x="385" y="172"/>
                </a:moveTo>
                <a:lnTo>
                  <a:pt x="543" y="158"/>
                </a:lnTo>
                <a:lnTo>
                  <a:pt x="637" y="133"/>
                </a:lnTo>
                <a:lnTo>
                  <a:pt x="667" y="90"/>
                </a:lnTo>
                <a:lnTo>
                  <a:pt x="667" y="52"/>
                </a:lnTo>
                <a:lnTo>
                  <a:pt x="694" y="20"/>
                </a:lnTo>
                <a:lnTo>
                  <a:pt x="782" y="0"/>
                </a:lnTo>
                <a:lnTo>
                  <a:pt x="863" y="7"/>
                </a:lnTo>
                <a:lnTo>
                  <a:pt x="763" y="907"/>
                </a:lnTo>
                <a:lnTo>
                  <a:pt x="694" y="990"/>
                </a:lnTo>
                <a:lnTo>
                  <a:pt x="605" y="1071"/>
                </a:lnTo>
                <a:lnTo>
                  <a:pt x="481" y="1134"/>
                </a:lnTo>
                <a:lnTo>
                  <a:pt x="334" y="1153"/>
                </a:lnTo>
                <a:lnTo>
                  <a:pt x="138" y="1164"/>
                </a:lnTo>
                <a:lnTo>
                  <a:pt x="25" y="1147"/>
                </a:lnTo>
                <a:lnTo>
                  <a:pt x="0" y="1083"/>
                </a:lnTo>
                <a:lnTo>
                  <a:pt x="13" y="1001"/>
                </a:lnTo>
                <a:lnTo>
                  <a:pt x="95" y="750"/>
                </a:lnTo>
                <a:lnTo>
                  <a:pt x="163" y="499"/>
                </a:lnTo>
                <a:lnTo>
                  <a:pt x="195" y="310"/>
                </a:lnTo>
                <a:lnTo>
                  <a:pt x="195" y="259"/>
                </a:lnTo>
                <a:lnTo>
                  <a:pt x="239" y="190"/>
                </a:lnTo>
                <a:lnTo>
                  <a:pt x="291" y="172"/>
                </a:lnTo>
                <a:lnTo>
                  <a:pt x="385" y="172"/>
                </a:lnTo>
                <a:close/>
              </a:path>
            </a:pathLst>
          </a:custGeom>
          <a:solidFill>
            <a:srgbClr val="404040"/>
          </a:solidFill>
          <a:ln w="1588">
            <a:solidFill>
              <a:srgbClr val="000000"/>
            </a:solidFill>
            <a:prstDash val="solid"/>
            <a:round/>
            <a:headEnd/>
            <a:tailEnd/>
          </a:ln>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298" name="Freeform 302"/>
          <p:cNvSpPr>
            <a:spLocks/>
          </p:cNvSpPr>
          <p:nvPr/>
        </p:nvSpPr>
        <p:spPr bwMode="auto">
          <a:xfrm flipH="1">
            <a:off x="876300" y="5168851"/>
            <a:ext cx="174625" cy="293687"/>
          </a:xfrm>
          <a:custGeom>
            <a:avLst/>
            <a:gdLst>
              <a:gd name="T0" fmla="*/ 257 w 743"/>
              <a:gd name="T1" fmla="*/ 214 h 1068"/>
              <a:gd name="T2" fmla="*/ 397 w 743"/>
              <a:gd name="T3" fmla="*/ 207 h 1068"/>
              <a:gd name="T4" fmla="*/ 542 w 743"/>
              <a:gd name="T5" fmla="*/ 182 h 1068"/>
              <a:gd name="T6" fmla="*/ 628 w 743"/>
              <a:gd name="T7" fmla="*/ 138 h 1068"/>
              <a:gd name="T8" fmla="*/ 679 w 743"/>
              <a:gd name="T9" fmla="*/ 100 h 1068"/>
              <a:gd name="T10" fmla="*/ 743 w 743"/>
              <a:gd name="T11" fmla="*/ 0 h 1068"/>
              <a:gd name="T12" fmla="*/ 648 w 743"/>
              <a:gd name="T13" fmla="*/ 822 h 1068"/>
              <a:gd name="T14" fmla="*/ 585 w 743"/>
              <a:gd name="T15" fmla="*/ 898 h 1068"/>
              <a:gd name="T16" fmla="*/ 516 w 743"/>
              <a:gd name="T17" fmla="*/ 967 h 1068"/>
              <a:gd name="T18" fmla="*/ 428 w 743"/>
              <a:gd name="T19" fmla="*/ 1016 h 1068"/>
              <a:gd name="T20" fmla="*/ 353 w 743"/>
              <a:gd name="T21" fmla="*/ 1042 h 1068"/>
              <a:gd name="T22" fmla="*/ 257 w 743"/>
              <a:gd name="T23" fmla="*/ 1055 h 1068"/>
              <a:gd name="T24" fmla="*/ 170 w 743"/>
              <a:gd name="T25" fmla="*/ 1068 h 1068"/>
              <a:gd name="T26" fmla="*/ 69 w 743"/>
              <a:gd name="T27" fmla="*/ 1068 h 1068"/>
              <a:gd name="T28" fmla="*/ 24 w 743"/>
              <a:gd name="T29" fmla="*/ 1055 h 1068"/>
              <a:gd name="T30" fmla="*/ 0 w 743"/>
              <a:gd name="T31" fmla="*/ 1016 h 1068"/>
              <a:gd name="T32" fmla="*/ 11 w 743"/>
              <a:gd name="T33" fmla="*/ 956 h 1068"/>
              <a:gd name="T34" fmla="*/ 75 w 743"/>
              <a:gd name="T35" fmla="*/ 809 h 1068"/>
              <a:gd name="T36" fmla="*/ 184 w 743"/>
              <a:gd name="T37" fmla="*/ 321 h 1068"/>
              <a:gd name="T38" fmla="*/ 201 w 743"/>
              <a:gd name="T39" fmla="*/ 252 h 1068"/>
              <a:gd name="T40" fmla="*/ 257 w 743"/>
              <a:gd name="T41" fmla="*/ 214 h 10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43" h="1068">
                <a:moveTo>
                  <a:pt x="257" y="214"/>
                </a:moveTo>
                <a:lnTo>
                  <a:pt x="397" y="207"/>
                </a:lnTo>
                <a:lnTo>
                  <a:pt x="542" y="182"/>
                </a:lnTo>
                <a:lnTo>
                  <a:pt x="628" y="138"/>
                </a:lnTo>
                <a:lnTo>
                  <a:pt x="679" y="100"/>
                </a:lnTo>
                <a:lnTo>
                  <a:pt x="743" y="0"/>
                </a:lnTo>
                <a:lnTo>
                  <a:pt x="648" y="822"/>
                </a:lnTo>
                <a:lnTo>
                  <a:pt x="585" y="898"/>
                </a:lnTo>
                <a:lnTo>
                  <a:pt x="516" y="967"/>
                </a:lnTo>
                <a:lnTo>
                  <a:pt x="428" y="1016"/>
                </a:lnTo>
                <a:lnTo>
                  <a:pt x="353" y="1042"/>
                </a:lnTo>
                <a:lnTo>
                  <a:pt x="257" y="1055"/>
                </a:lnTo>
                <a:lnTo>
                  <a:pt x="170" y="1068"/>
                </a:lnTo>
                <a:lnTo>
                  <a:pt x="69" y="1068"/>
                </a:lnTo>
                <a:lnTo>
                  <a:pt x="24" y="1055"/>
                </a:lnTo>
                <a:lnTo>
                  <a:pt x="0" y="1016"/>
                </a:lnTo>
                <a:lnTo>
                  <a:pt x="11" y="956"/>
                </a:lnTo>
                <a:lnTo>
                  <a:pt x="75" y="809"/>
                </a:lnTo>
                <a:lnTo>
                  <a:pt x="184" y="321"/>
                </a:lnTo>
                <a:lnTo>
                  <a:pt x="201" y="252"/>
                </a:lnTo>
                <a:lnTo>
                  <a:pt x="257" y="214"/>
                </a:lnTo>
                <a:close/>
              </a:path>
            </a:pathLst>
          </a:custGeom>
          <a:solidFill>
            <a:srgbClr val="60606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299" name="Text Box 303"/>
          <p:cNvSpPr txBox="1">
            <a:spLocks noChangeArrowheads="1"/>
          </p:cNvSpPr>
          <p:nvPr/>
        </p:nvSpPr>
        <p:spPr bwMode="auto">
          <a:xfrm>
            <a:off x="6184900" y="3592403"/>
            <a:ext cx="1051891"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r>
              <a:rPr lang="en-US" altLang="zh-CN" sz="2000" b="0" dirty="0">
                <a:ea typeface="黑体" panose="02010609060101010101" pitchFamily="49" charset="-122"/>
              </a:rPr>
              <a:t>Internet</a:t>
            </a:r>
            <a:endParaRPr lang="zh-CN" altLang="en-US" sz="2000" b="0" dirty="0">
              <a:ea typeface="黑体" panose="02010609060101010101" pitchFamily="49" charset="-122"/>
            </a:endParaRPr>
          </a:p>
        </p:txBody>
      </p:sp>
      <p:sp>
        <p:nvSpPr>
          <p:cNvPr id="300" name="Line 304"/>
          <p:cNvSpPr>
            <a:spLocks noChangeShapeType="1"/>
          </p:cNvSpPr>
          <p:nvPr/>
        </p:nvSpPr>
        <p:spPr bwMode="auto">
          <a:xfrm flipV="1">
            <a:off x="2471738" y="3513088"/>
            <a:ext cx="0" cy="2190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301" name="Line 305"/>
          <p:cNvSpPr>
            <a:spLocks noChangeShapeType="1"/>
          </p:cNvSpPr>
          <p:nvPr/>
        </p:nvSpPr>
        <p:spPr bwMode="auto">
          <a:xfrm flipH="1">
            <a:off x="2578100" y="3840113"/>
            <a:ext cx="10477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302" name="Oval 307"/>
          <p:cNvSpPr>
            <a:spLocks noChangeArrowheads="1"/>
          </p:cNvSpPr>
          <p:nvPr/>
        </p:nvSpPr>
        <p:spPr bwMode="auto">
          <a:xfrm>
            <a:off x="2473325" y="3078113"/>
            <a:ext cx="1893888" cy="981075"/>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303" name="Text Box 308"/>
          <p:cNvSpPr txBox="1">
            <a:spLocks noChangeArrowheads="1"/>
          </p:cNvSpPr>
          <p:nvPr/>
        </p:nvSpPr>
        <p:spPr bwMode="auto">
          <a:xfrm>
            <a:off x="3005138" y="3332113"/>
            <a:ext cx="69281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r>
              <a:rPr lang="en-US" altLang="zh-CN" sz="2000" b="0">
                <a:ea typeface="黑体" panose="02010609060101010101" pitchFamily="49" charset="-122"/>
              </a:rPr>
              <a:t>ISP</a:t>
            </a:r>
            <a:r>
              <a:rPr lang="en-US" altLang="zh-CN" sz="2000" b="0" baseline="-25000">
                <a:ea typeface="黑体" panose="02010609060101010101" pitchFamily="49" charset="-122"/>
              </a:rPr>
              <a:t>1</a:t>
            </a:r>
          </a:p>
        </p:txBody>
      </p:sp>
      <p:sp>
        <p:nvSpPr>
          <p:cNvPr id="304" name="Oval 310"/>
          <p:cNvSpPr>
            <a:spLocks noChangeArrowheads="1"/>
          </p:cNvSpPr>
          <p:nvPr/>
        </p:nvSpPr>
        <p:spPr bwMode="auto">
          <a:xfrm>
            <a:off x="3624263" y="4597351"/>
            <a:ext cx="1893887" cy="982662"/>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305" name="Text Box 311"/>
          <p:cNvSpPr txBox="1">
            <a:spLocks noChangeArrowheads="1"/>
          </p:cNvSpPr>
          <p:nvPr/>
        </p:nvSpPr>
        <p:spPr bwMode="auto">
          <a:xfrm>
            <a:off x="4157663" y="4852938"/>
            <a:ext cx="69281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r>
              <a:rPr lang="en-US" altLang="zh-CN" sz="2000" b="0">
                <a:ea typeface="黑体" panose="02010609060101010101" pitchFamily="49" charset="-122"/>
              </a:rPr>
              <a:t>ISP</a:t>
            </a:r>
            <a:r>
              <a:rPr lang="en-US" altLang="zh-CN" sz="2000" b="0" baseline="-25000">
                <a:ea typeface="黑体" panose="02010609060101010101" pitchFamily="49" charset="-122"/>
              </a:rPr>
              <a:t>2</a:t>
            </a:r>
          </a:p>
        </p:txBody>
      </p:sp>
      <p:sp>
        <p:nvSpPr>
          <p:cNvPr id="306" name="Text Box 409"/>
          <p:cNvSpPr txBox="1">
            <a:spLocks noChangeArrowheads="1"/>
          </p:cNvSpPr>
          <p:nvPr/>
        </p:nvSpPr>
        <p:spPr bwMode="auto">
          <a:xfrm>
            <a:off x="2216591" y="2617296"/>
            <a:ext cx="300434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algn="ctr"/>
            <a:r>
              <a:rPr lang="en-US" altLang="zh-CN" sz="2000" b="0" dirty="0">
                <a:ea typeface="黑体" panose="02010609060101010101" pitchFamily="49" charset="-122"/>
              </a:rPr>
              <a:t>Internet Service Provider</a:t>
            </a:r>
            <a:endParaRPr lang="zh-CN" altLang="en-US" sz="2000" b="0" dirty="0">
              <a:ea typeface="黑体" panose="02010609060101010101" pitchFamily="49" charset="-122"/>
            </a:endParaRPr>
          </a:p>
        </p:txBody>
      </p:sp>
      <p:grpSp>
        <p:nvGrpSpPr>
          <p:cNvPr id="307" name="Group 936"/>
          <p:cNvGrpSpPr>
            <a:grpSpLocks/>
          </p:cNvGrpSpPr>
          <p:nvPr/>
        </p:nvGrpSpPr>
        <p:grpSpPr bwMode="auto">
          <a:xfrm>
            <a:off x="1939112" y="4844996"/>
            <a:ext cx="1840800" cy="1050924"/>
            <a:chOff x="1165" y="2587"/>
            <a:chExt cx="973" cy="526"/>
          </a:xfrm>
        </p:grpSpPr>
        <p:grpSp>
          <p:nvGrpSpPr>
            <p:cNvPr id="308" name="Group 416"/>
            <p:cNvGrpSpPr>
              <a:grpSpLocks/>
            </p:cNvGrpSpPr>
            <p:nvPr/>
          </p:nvGrpSpPr>
          <p:grpSpPr bwMode="auto">
            <a:xfrm>
              <a:off x="1259" y="2699"/>
              <a:ext cx="362" cy="288"/>
              <a:chOff x="624" y="2968"/>
              <a:chExt cx="1331" cy="920"/>
            </a:xfrm>
          </p:grpSpPr>
          <p:sp>
            <p:nvSpPr>
              <p:cNvPr id="376" name="Freeform 417"/>
              <p:cNvSpPr>
                <a:spLocks/>
              </p:cNvSpPr>
              <p:nvPr/>
            </p:nvSpPr>
            <p:spPr bwMode="auto">
              <a:xfrm>
                <a:off x="1238" y="2968"/>
                <a:ext cx="713" cy="770"/>
              </a:xfrm>
              <a:custGeom>
                <a:avLst/>
                <a:gdLst>
                  <a:gd name="T0" fmla="*/ 992 w 1426"/>
                  <a:gd name="T1" fmla="*/ 2292 h 2309"/>
                  <a:gd name="T2" fmla="*/ 964 w 1426"/>
                  <a:gd name="T3" fmla="*/ 2309 h 2309"/>
                  <a:gd name="T4" fmla="*/ 0 w 1426"/>
                  <a:gd name="T5" fmla="*/ 1462 h 2309"/>
                  <a:gd name="T6" fmla="*/ 326 w 1426"/>
                  <a:gd name="T7" fmla="*/ 59 h 2309"/>
                  <a:gd name="T8" fmla="*/ 369 w 1426"/>
                  <a:gd name="T9" fmla="*/ 18 h 2309"/>
                  <a:gd name="T10" fmla="*/ 414 w 1426"/>
                  <a:gd name="T11" fmla="*/ 0 h 2309"/>
                  <a:gd name="T12" fmla="*/ 457 w 1426"/>
                  <a:gd name="T13" fmla="*/ 9 h 2309"/>
                  <a:gd name="T14" fmla="*/ 1381 w 1426"/>
                  <a:gd name="T15" fmla="*/ 400 h 2309"/>
                  <a:gd name="T16" fmla="*/ 1411 w 1426"/>
                  <a:gd name="T17" fmla="*/ 421 h 2309"/>
                  <a:gd name="T18" fmla="*/ 1422 w 1426"/>
                  <a:gd name="T19" fmla="*/ 425 h 2309"/>
                  <a:gd name="T20" fmla="*/ 1426 w 1426"/>
                  <a:gd name="T21" fmla="*/ 445 h 2309"/>
                  <a:gd name="T22" fmla="*/ 1017 w 1426"/>
                  <a:gd name="T23" fmla="*/ 2306 h 2309"/>
                  <a:gd name="T24" fmla="*/ 992 w 1426"/>
                  <a:gd name="T25" fmla="*/ 2292 h 2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26" h="2309">
                    <a:moveTo>
                      <a:pt x="992" y="2292"/>
                    </a:moveTo>
                    <a:lnTo>
                      <a:pt x="964" y="2309"/>
                    </a:lnTo>
                    <a:lnTo>
                      <a:pt x="0" y="1462"/>
                    </a:lnTo>
                    <a:lnTo>
                      <a:pt x="326" y="59"/>
                    </a:lnTo>
                    <a:lnTo>
                      <a:pt x="369" y="18"/>
                    </a:lnTo>
                    <a:lnTo>
                      <a:pt x="414" y="0"/>
                    </a:lnTo>
                    <a:lnTo>
                      <a:pt x="457" y="9"/>
                    </a:lnTo>
                    <a:lnTo>
                      <a:pt x="1381" y="400"/>
                    </a:lnTo>
                    <a:lnTo>
                      <a:pt x="1411" y="421"/>
                    </a:lnTo>
                    <a:lnTo>
                      <a:pt x="1422" y="425"/>
                    </a:lnTo>
                    <a:lnTo>
                      <a:pt x="1426" y="445"/>
                    </a:lnTo>
                    <a:lnTo>
                      <a:pt x="1017" y="2306"/>
                    </a:lnTo>
                    <a:lnTo>
                      <a:pt x="992" y="2292"/>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377" name="Freeform 418"/>
              <p:cNvSpPr>
                <a:spLocks/>
              </p:cNvSpPr>
              <p:nvPr/>
            </p:nvSpPr>
            <p:spPr bwMode="auto">
              <a:xfrm>
                <a:off x="1668" y="3087"/>
                <a:ext cx="286" cy="660"/>
              </a:xfrm>
              <a:custGeom>
                <a:avLst/>
                <a:gdLst>
                  <a:gd name="T0" fmla="*/ 573 w 573"/>
                  <a:gd name="T1" fmla="*/ 86 h 1980"/>
                  <a:gd name="T2" fmla="*/ 568 w 573"/>
                  <a:gd name="T3" fmla="*/ 132 h 1980"/>
                  <a:gd name="T4" fmla="*/ 155 w 573"/>
                  <a:gd name="T5" fmla="*/ 1923 h 1980"/>
                  <a:gd name="T6" fmla="*/ 151 w 573"/>
                  <a:gd name="T7" fmla="*/ 1955 h 1980"/>
                  <a:gd name="T8" fmla="*/ 140 w 573"/>
                  <a:gd name="T9" fmla="*/ 1972 h 1980"/>
                  <a:gd name="T10" fmla="*/ 125 w 573"/>
                  <a:gd name="T11" fmla="*/ 1980 h 1980"/>
                  <a:gd name="T12" fmla="*/ 111 w 573"/>
                  <a:gd name="T13" fmla="*/ 1975 h 1980"/>
                  <a:gd name="T14" fmla="*/ 86 w 573"/>
                  <a:gd name="T15" fmla="*/ 1955 h 1980"/>
                  <a:gd name="T16" fmla="*/ 0 w 573"/>
                  <a:gd name="T17" fmla="*/ 1880 h 1980"/>
                  <a:gd name="T18" fmla="*/ 425 w 573"/>
                  <a:gd name="T19" fmla="*/ 39 h 1980"/>
                  <a:gd name="T20" fmla="*/ 420 w 573"/>
                  <a:gd name="T21" fmla="*/ 27 h 1980"/>
                  <a:gd name="T22" fmla="*/ 396 w 573"/>
                  <a:gd name="T23" fmla="*/ 0 h 1980"/>
                  <a:gd name="T24" fmla="*/ 445 w 573"/>
                  <a:gd name="T25" fmla="*/ 20 h 1980"/>
                  <a:gd name="T26" fmla="*/ 541 w 573"/>
                  <a:gd name="T27" fmla="*/ 61 h 1980"/>
                  <a:gd name="T28" fmla="*/ 559 w 573"/>
                  <a:gd name="T29" fmla="*/ 75 h 1980"/>
                  <a:gd name="T30" fmla="*/ 573 w 573"/>
                  <a:gd name="T31" fmla="*/ 86 h 1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73" h="1980">
                    <a:moveTo>
                      <a:pt x="573" y="86"/>
                    </a:moveTo>
                    <a:lnTo>
                      <a:pt x="568" y="132"/>
                    </a:lnTo>
                    <a:lnTo>
                      <a:pt x="155" y="1923"/>
                    </a:lnTo>
                    <a:lnTo>
                      <a:pt x="151" y="1955"/>
                    </a:lnTo>
                    <a:lnTo>
                      <a:pt x="140" y="1972"/>
                    </a:lnTo>
                    <a:lnTo>
                      <a:pt x="125" y="1980"/>
                    </a:lnTo>
                    <a:lnTo>
                      <a:pt x="111" y="1975"/>
                    </a:lnTo>
                    <a:lnTo>
                      <a:pt x="86" y="1955"/>
                    </a:lnTo>
                    <a:lnTo>
                      <a:pt x="0" y="1880"/>
                    </a:lnTo>
                    <a:lnTo>
                      <a:pt x="425" y="39"/>
                    </a:lnTo>
                    <a:lnTo>
                      <a:pt x="420" y="27"/>
                    </a:lnTo>
                    <a:lnTo>
                      <a:pt x="396" y="0"/>
                    </a:lnTo>
                    <a:lnTo>
                      <a:pt x="445" y="20"/>
                    </a:lnTo>
                    <a:lnTo>
                      <a:pt x="541" y="61"/>
                    </a:lnTo>
                    <a:lnTo>
                      <a:pt x="559" y="75"/>
                    </a:lnTo>
                    <a:lnTo>
                      <a:pt x="573" y="86"/>
                    </a:lnTo>
                    <a:close/>
                  </a:path>
                </a:pathLst>
              </a:custGeom>
              <a:solidFill>
                <a:srgbClr val="202020"/>
              </a:solidFill>
              <a:ln w="7938">
                <a:solidFill>
                  <a:srgbClr val="202020"/>
                </a:solidFill>
                <a:prstDash val="solid"/>
                <a:round/>
                <a:headEnd/>
                <a:tailEnd/>
              </a:ln>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378" name="Freeform 419"/>
              <p:cNvSpPr>
                <a:spLocks/>
              </p:cNvSpPr>
              <p:nvPr/>
            </p:nvSpPr>
            <p:spPr bwMode="auto">
              <a:xfrm>
                <a:off x="1432" y="2970"/>
                <a:ext cx="523" cy="147"/>
              </a:xfrm>
              <a:custGeom>
                <a:avLst/>
                <a:gdLst>
                  <a:gd name="T0" fmla="*/ 0 w 1045"/>
                  <a:gd name="T1" fmla="*/ 0 h 441"/>
                  <a:gd name="T2" fmla="*/ 31 w 1045"/>
                  <a:gd name="T3" fmla="*/ 1 h 441"/>
                  <a:gd name="T4" fmla="*/ 62 w 1045"/>
                  <a:gd name="T5" fmla="*/ 10 h 441"/>
                  <a:gd name="T6" fmla="*/ 1005 w 1045"/>
                  <a:gd name="T7" fmla="*/ 409 h 441"/>
                  <a:gd name="T8" fmla="*/ 1037 w 1045"/>
                  <a:gd name="T9" fmla="*/ 427 h 441"/>
                  <a:gd name="T10" fmla="*/ 1045 w 1045"/>
                  <a:gd name="T11" fmla="*/ 441 h 441"/>
                  <a:gd name="T12" fmla="*/ 0 w 1045"/>
                  <a:gd name="T13" fmla="*/ 0 h 441"/>
                </a:gdLst>
                <a:ahLst/>
                <a:cxnLst>
                  <a:cxn ang="0">
                    <a:pos x="T0" y="T1"/>
                  </a:cxn>
                  <a:cxn ang="0">
                    <a:pos x="T2" y="T3"/>
                  </a:cxn>
                  <a:cxn ang="0">
                    <a:pos x="T4" y="T5"/>
                  </a:cxn>
                  <a:cxn ang="0">
                    <a:pos x="T6" y="T7"/>
                  </a:cxn>
                  <a:cxn ang="0">
                    <a:pos x="T8" y="T9"/>
                  </a:cxn>
                  <a:cxn ang="0">
                    <a:pos x="T10" y="T11"/>
                  </a:cxn>
                  <a:cxn ang="0">
                    <a:pos x="T12" y="T13"/>
                  </a:cxn>
                </a:cxnLst>
                <a:rect l="0" t="0" r="r" b="b"/>
                <a:pathLst>
                  <a:path w="1045" h="441">
                    <a:moveTo>
                      <a:pt x="0" y="0"/>
                    </a:moveTo>
                    <a:lnTo>
                      <a:pt x="31" y="1"/>
                    </a:lnTo>
                    <a:lnTo>
                      <a:pt x="62" y="10"/>
                    </a:lnTo>
                    <a:lnTo>
                      <a:pt x="1005" y="409"/>
                    </a:lnTo>
                    <a:lnTo>
                      <a:pt x="1037" y="427"/>
                    </a:lnTo>
                    <a:lnTo>
                      <a:pt x="1045" y="441"/>
                    </a:lnTo>
                    <a:lnTo>
                      <a:pt x="0" y="0"/>
                    </a:lnTo>
                    <a:close/>
                  </a:path>
                </a:pathLst>
              </a:custGeom>
              <a:solidFill>
                <a:srgbClr val="202020"/>
              </a:solidFill>
              <a:ln w="7938">
                <a:solidFill>
                  <a:srgbClr val="202020"/>
                </a:solidFill>
                <a:prstDash val="solid"/>
                <a:round/>
                <a:headEnd/>
                <a:tailEnd/>
              </a:ln>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379" name="Freeform 420"/>
              <p:cNvSpPr>
                <a:spLocks/>
              </p:cNvSpPr>
              <p:nvPr/>
            </p:nvSpPr>
            <p:spPr bwMode="auto">
              <a:xfrm>
                <a:off x="1315" y="3056"/>
                <a:ext cx="478" cy="573"/>
              </a:xfrm>
              <a:custGeom>
                <a:avLst/>
                <a:gdLst>
                  <a:gd name="T0" fmla="*/ 619 w 955"/>
                  <a:gd name="T1" fmla="*/ 1719 h 1719"/>
                  <a:gd name="T2" fmla="*/ 0 w 955"/>
                  <a:gd name="T3" fmla="*/ 1212 h 1719"/>
                  <a:gd name="T4" fmla="*/ 290 w 955"/>
                  <a:gd name="T5" fmla="*/ 0 h 1719"/>
                  <a:gd name="T6" fmla="*/ 955 w 955"/>
                  <a:gd name="T7" fmla="*/ 313 h 1719"/>
                  <a:gd name="T8" fmla="*/ 619 w 955"/>
                  <a:gd name="T9" fmla="*/ 1719 h 1719"/>
                </a:gdLst>
                <a:ahLst/>
                <a:cxnLst>
                  <a:cxn ang="0">
                    <a:pos x="T0" y="T1"/>
                  </a:cxn>
                  <a:cxn ang="0">
                    <a:pos x="T2" y="T3"/>
                  </a:cxn>
                  <a:cxn ang="0">
                    <a:pos x="T4" y="T5"/>
                  </a:cxn>
                  <a:cxn ang="0">
                    <a:pos x="T6" y="T7"/>
                  </a:cxn>
                  <a:cxn ang="0">
                    <a:pos x="T8" y="T9"/>
                  </a:cxn>
                </a:cxnLst>
                <a:rect l="0" t="0" r="r" b="b"/>
                <a:pathLst>
                  <a:path w="955" h="1719">
                    <a:moveTo>
                      <a:pt x="619" y="1719"/>
                    </a:moveTo>
                    <a:lnTo>
                      <a:pt x="0" y="1212"/>
                    </a:lnTo>
                    <a:lnTo>
                      <a:pt x="290" y="0"/>
                    </a:lnTo>
                    <a:lnTo>
                      <a:pt x="955" y="313"/>
                    </a:lnTo>
                    <a:lnTo>
                      <a:pt x="619" y="1719"/>
                    </a:lnTo>
                    <a:close/>
                  </a:path>
                </a:pathLst>
              </a:custGeom>
              <a:solidFill>
                <a:srgbClr val="000000"/>
              </a:solidFill>
              <a:ln w="7938">
                <a:solidFill>
                  <a:srgbClr val="808080"/>
                </a:solidFill>
                <a:prstDash val="solid"/>
                <a:round/>
                <a:headEnd/>
                <a:tailEnd/>
              </a:ln>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380" name="Freeform 421"/>
              <p:cNvSpPr>
                <a:spLocks/>
              </p:cNvSpPr>
              <p:nvPr/>
            </p:nvSpPr>
            <p:spPr bwMode="auto">
              <a:xfrm>
                <a:off x="1337" y="3076"/>
                <a:ext cx="431" cy="529"/>
              </a:xfrm>
              <a:custGeom>
                <a:avLst/>
                <a:gdLst>
                  <a:gd name="T0" fmla="*/ 546 w 862"/>
                  <a:gd name="T1" fmla="*/ 1587 h 1587"/>
                  <a:gd name="T2" fmla="*/ 0 w 862"/>
                  <a:gd name="T3" fmla="*/ 1134 h 1587"/>
                  <a:gd name="T4" fmla="*/ 272 w 862"/>
                  <a:gd name="T5" fmla="*/ 0 h 1587"/>
                  <a:gd name="T6" fmla="*/ 862 w 862"/>
                  <a:gd name="T7" fmla="*/ 268 h 1587"/>
                  <a:gd name="T8" fmla="*/ 546 w 862"/>
                  <a:gd name="T9" fmla="*/ 1587 h 1587"/>
                </a:gdLst>
                <a:ahLst/>
                <a:cxnLst>
                  <a:cxn ang="0">
                    <a:pos x="T0" y="T1"/>
                  </a:cxn>
                  <a:cxn ang="0">
                    <a:pos x="T2" y="T3"/>
                  </a:cxn>
                  <a:cxn ang="0">
                    <a:pos x="T4" y="T5"/>
                  </a:cxn>
                  <a:cxn ang="0">
                    <a:pos x="T6" y="T7"/>
                  </a:cxn>
                  <a:cxn ang="0">
                    <a:pos x="T8" y="T9"/>
                  </a:cxn>
                </a:cxnLst>
                <a:rect l="0" t="0" r="r" b="b"/>
                <a:pathLst>
                  <a:path w="862" h="1587">
                    <a:moveTo>
                      <a:pt x="546" y="1587"/>
                    </a:moveTo>
                    <a:lnTo>
                      <a:pt x="0" y="1134"/>
                    </a:lnTo>
                    <a:lnTo>
                      <a:pt x="272" y="0"/>
                    </a:lnTo>
                    <a:lnTo>
                      <a:pt x="862" y="268"/>
                    </a:lnTo>
                    <a:lnTo>
                      <a:pt x="546" y="1587"/>
                    </a:lnTo>
                    <a:close/>
                  </a:path>
                </a:pathLst>
              </a:custGeom>
              <a:solidFill>
                <a:srgbClr val="C7C7C7"/>
              </a:solidFill>
              <a:ln w="7938">
                <a:solidFill>
                  <a:srgbClr val="404040"/>
                </a:solidFill>
                <a:prstDash val="solid"/>
                <a:round/>
                <a:headEnd/>
                <a:tailEnd/>
              </a:ln>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381" name="Freeform 422"/>
              <p:cNvSpPr>
                <a:spLocks/>
              </p:cNvSpPr>
              <p:nvPr/>
            </p:nvSpPr>
            <p:spPr bwMode="auto">
              <a:xfrm>
                <a:off x="1233" y="2968"/>
                <a:ext cx="203" cy="494"/>
              </a:xfrm>
              <a:custGeom>
                <a:avLst/>
                <a:gdLst>
                  <a:gd name="T0" fmla="*/ 393 w 408"/>
                  <a:gd name="T1" fmla="*/ 0 h 1480"/>
                  <a:gd name="T2" fmla="*/ 370 w 408"/>
                  <a:gd name="T3" fmla="*/ 11 h 1480"/>
                  <a:gd name="T4" fmla="*/ 356 w 408"/>
                  <a:gd name="T5" fmla="*/ 19 h 1480"/>
                  <a:gd name="T6" fmla="*/ 338 w 408"/>
                  <a:gd name="T7" fmla="*/ 37 h 1480"/>
                  <a:gd name="T8" fmla="*/ 325 w 408"/>
                  <a:gd name="T9" fmla="*/ 59 h 1480"/>
                  <a:gd name="T10" fmla="*/ 320 w 408"/>
                  <a:gd name="T11" fmla="*/ 77 h 1480"/>
                  <a:gd name="T12" fmla="*/ 0 w 408"/>
                  <a:gd name="T13" fmla="*/ 1459 h 1480"/>
                  <a:gd name="T14" fmla="*/ 12 w 408"/>
                  <a:gd name="T15" fmla="*/ 1480 h 1480"/>
                  <a:gd name="T16" fmla="*/ 337 w 408"/>
                  <a:gd name="T17" fmla="*/ 77 h 1480"/>
                  <a:gd name="T18" fmla="*/ 346 w 408"/>
                  <a:gd name="T19" fmla="*/ 57 h 1480"/>
                  <a:gd name="T20" fmla="*/ 355 w 408"/>
                  <a:gd name="T21" fmla="*/ 43 h 1480"/>
                  <a:gd name="T22" fmla="*/ 368 w 408"/>
                  <a:gd name="T23" fmla="*/ 30 h 1480"/>
                  <a:gd name="T24" fmla="*/ 384 w 408"/>
                  <a:gd name="T25" fmla="*/ 19 h 1480"/>
                  <a:gd name="T26" fmla="*/ 400 w 408"/>
                  <a:gd name="T27" fmla="*/ 12 h 1480"/>
                  <a:gd name="T28" fmla="*/ 408 w 408"/>
                  <a:gd name="T29" fmla="*/ 5 h 1480"/>
                  <a:gd name="T30" fmla="*/ 393 w 408"/>
                  <a:gd name="T31" fmla="*/ 0 h 1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08" h="1480">
                    <a:moveTo>
                      <a:pt x="393" y="0"/>
                    </a:moveTo>
                    <a:lnTo>
                      <a:pt x="370" y="11"/>
                    </a:lnTo>
                    <a:lnTo>
                      <a:pt x="356" y="19"/>
                    </a:lnTo>
                    <a:lnTo>
                      <a:pt x="338" y="37"/>
                    </a:lnTo>
                    <a:lnTo>
                      <a:pt x="325" y="59"/>
                    </a:lnTo>
                    <a:lnTo>
                      <a:pt x="320" y="77"/>
                    </a:lnTo>
                    <a:lnTo>
                      <a:pt x="0" y="1459"/>
                    </a:lnTo>
                    <a:lnTo>
                      <a:pt x="12" y="1480"/>
                    </a:lnTo>
                    <a:lnTo>
                      <a:pt x="337" y="77"/>
                    </a:lnTo>
                    <a:lnTo>
                      <a:pt x="346" y="57"/>
                    </a:lnTo>
                    <a:lnTo>
                      <a:pt x="355" y="43"/>
                    </a:lnTo>
                    <a:lnTo>
                      <a:pt x="368" y="30"/>
                    </a:lnTo>
                    <a:lnTo>
                      <a:pt x="384" y="19"/>
                    </a:lnTo>
                    <a:lnTo>
                      <a:pt x="400" y="12"/>
                    </a:lnTo>
                    <a:lnTo>
                      <a:pt x="408" y="5"/>
                    </a:lnTo>
                    <a:lnTo>
                      <a:pt x="393" y="0"/>
                    </a:lnTo>
                    <a:close/>
                  </a:path>
                </a:pathLst>
              </a:custGeom>
              <a:solidFill>
                <a:srgbClr val="20202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382" name="Freeform 423"/>
              <p:cNvSpPr>
                <a:spLocks/>
              </p:cNvSpPr>
              <p:nvPr/>
            </p:nvSpPr>
            <p:spPr bwMode="auto">
              <a:xfrm>
                <a:off x="1204" y="3479"/>
                <a:ext cx="532" cy="321"/>
              </a:xfrm>
              <a:custGeom>
                <a:avLst/>
                <a:gdLst>
                  <a:gd name="T0" fmla="*/ 1065 w 1065"/>
                  <a:gd name="T1" fmla="*/ 963 h 963"/>
                  <a:gd name="T2" fmla="*/ 1047 w 1065"/>
                  <a:gd name="T3" fmla="*/ 833 h 963"/>
                  <a:gd name="T4" fmla="*/ 1015 w 1065"/>
                  <a:gd name="T5" fmla="*/ 776 h 963"/>
                  <a:gd name="T6" fmla="*/ 137 w 1065"/>
                  <a:gd name="T7" fmla="*/ 3 h 963"/>
                  <a:gd name="T8" fmla="*/ 96 w 1065"/>
                  <a:gd name="T9" fmla="*/ 0 h 963"/>
                  <a:gd name="T10" fmla="*/ 59 w 1065"/>
                  <a:gd name="T11" fmla="*/ 3 h 963"/>
                  <a:gd name="T12" fmla="*/ 32 w 1065"/>
                  <a:gd name="T13" fmla="*/ 42 h 963"/>
                  <a:gd name="T14" fmla="*/ 0 w 1065"/>
                  <a:gd name="T15" fmla="*/ 145 h 963"/>
                  <a:gd name="T16" fmla="*/ 865 w 1065"/>
                  <a:gd name="T17" fmla="*/ 954 h 963"/>
                  <a:gd name="T18" fmla="*/ 1065 w 1065"/>
                  <a:gd name="T19" fmla="*/ 963 h 9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65" h="963">
                    <a:moveTo>
                      <a:pt x="1065" y="963"/>
                    </a:moveTo>
                    <a:lnTo>
                      <a:pt x="1047" y="833"/>
                    </a:lnTo>
                    <a:lnTo>
                      <a:pt x="1015" y="776"/>
                    </a:lnTo>
                    <a:lnTo>
                      <a:pt x="137" y="3"/>
                    </a:lnTo>
                    <a:lnTo>
                      <a:pt x="96" y="0"/>
                    </a:lnTo>
                    <a:lnTo>
                      <a:pt x="59" y="3"/>
                    </a:lnTo>
                    <a:lnTo>
                      <a:pt x="32" y="42"/>
                    </a:lnTo>
                    <a:lnTo>
                      <a:pt x="0" y="145"/>
                    </a:lnTo>
                    <a:lnTo>
                      <a:pt x="865" y="954"/>
                    </a:lnTo>
                    <a:lnTo>
                      <a:pt x="1065" y="963"/>
                    </a:lnTo>
                    <a:close/>
                  </a:path>
                </a:pathLst>
              </a:custGeom>
              <a:solidFill>
                <a:srgbClr val="20202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383" name="Freeform 424"/>
              <p:cNvSpPr>
                <a:spLocks/>
              </p:cNvSpPr>
              <p:nvPr/>
            </p:nvSpPr>
            <p:spPr bwMode="auto">
              <a:xfrm>
                <a:off x="642" y="3519"/>
                <a:ext cx="985" cy="288"/>
              </a:xfrm>
              <a:custGeom>
                <a:avLst/>
                <a:gdLst>
                  <a:gd name="T0" fmla="*/ 0 w 1969"/>
                  <a:gd name="T1" fmla="*/ 0 h 862"/>
                  <a:gd name="T2" fmla="*/ 1121 w 1969"/>
                  <a:gd name="T3" fmla="*/ 24 h 862"/>
                  <a:gd name="T4" fmla="*/ 1969 w 1969"/>
                  <a:gd name="T5" fmla="*/ 814 h 862"/>
                  <a:gd name="T6" fmla="*/ 478 w 1969"/>
                  <a:gd name="T7" fmla="*/ 862 h 862"/>
                  <a:gd name="T8" fmla="*/ 0 w 1969"/>
                  <a:gd name="T9" fmla="*/ 0 h 862"/>
                </a:gdLst>
                <a:ahLst/>
                <a:cxnLst>
                  <a:cxn ang="0">
                    <a:pos x="T0" y="T1"/>
                  </a:cxn>
                  <a:cxn ang="0">
                    <a:pos x="T2" y="T3"/>
                  </a:cxn>
                  <a:cxn ang="0">
                    <a:pos x="T4" y="T5"/>
                  </a:cxn>
                  <a:cxn ang="0">
                    <a:pos x="T6" y="T7"/>
                  </a:cxn>
                  <a:cxn ang="0">
                    <a:pos x="T8" y="T9"/>
                  </a:cxn>
                </a:cxnLst>
                <a:rect l="0" t="0" r="r" b="b"/>
                <a:pathLst>
                  <a:path w="1969" h="862">
                    <a:moveTo>
                      <a:pt x="0" y="0"/>
                    </a:moveTo>
                    <a:lnTo>
                      <a:pt x="1121" y="24"/>
                    </a:lnTo>
                    <a:lnTo>
                      <a:pt x="1969" y="814"/>
                    </a:lnTo>
                    <a:lnTo>
                      <a:pt x="478" y="862"/>
                    </a:lnTo>
                    <a:lnTo>
                      <a:pt x="0"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384" name="Freeform 425"/>
              <p:cNvSpPr>
                <a:spLocks/>
              </p:cNvSpPr>
              <p:nvPr/>
            </p:nvSpPr>
            <p:spPr bwMode="auto">
              <a:xfrm>
                <a:off x="852" y="3789"/>
                <a:ext cx="889" cy="99"/>
              </a:xfrm>
              <a:custGeom>
                <a:avLst/>
                <a:gdLst>
                  <a:gd name="T0" fmla="*/ 54 w 1777"/>
                  <a:gd name="T1" fmla="*/ 52 h 297"/>
                  <a:gd name="T2" fmla="*/ 0 w 1777"/>
                  <a:gd name="T3" fmla="*/ 297 h 297"/>
                  <a:gd name="T4" fmla="*/ 1759 w 1777"/>
                  <a:gd name="T5" fmla="*/ 257 h 297"/>
                  <a:gd name="T6" fmla="*/ 1777 w 1777"/>
                  <a:gd name="T7" fmla="*/ 173 h 297"/>
                  <a:gd name="T8" fmla="*/ 1773 w 1777"/>
                  <a:gd name="T9" fmla="*/ 74 h 297"/>
                  <a:gd name="T10" fmla="*/ 1768 w 1777"/>
                  <a:gd name="T11" fmla="*/ 0 h 297"/>
                  <a:gd name="T12" fmla="*/ 54 w 1777"/>
                  <a:gd name="T13" fmla="*/ 52 h 297"/>
                </a:gdLst>
                <a:ahLst/>
                <a:cxnLst>
                  <a:cxn ang="0">
                    <a:pos x="T0" y="T1"/>
                  </a:cxn>
                  <a:cxn ang="0">
                    <a:pos x="T2" y="T3"/>
                  </a:cxn>
                  <a:cxn ang="0">
                    <a:pos x="T4" y="T5"/>
                  </a:cxn>
                  <a:cxn ang="0">
                    <a:pos x="T6" y="T7"/>
                  </a:cxn>
                  <a:cxn ang="0">
                    <a:pos x="T8" y="T9"/>
                  </a:cxn>
                  <a:cxn ang="0">
                    <a:pos x="T10" y="T11"/>
                  </a:cxn>
                  <a:cxn ang="0">
                    <a:pos x="T12" y="T13"/>
                  </a:cxn>
                </a:cxnLst>
                <a:rect l="0" t="0" r="r" b="b"/>
                <a:pathLst>
                  <a:path w="1777" h="297">
                    <a:moveTo>
                      <a:pt x="54" y="52"/>
                    </a:moveTo>
                    <a:lnTo>
                      <a:pt x="0" y="297"/>
                    </a:lnTo>
                    <a:lnTo>
                      <a:pt x="1759" y="257"/>
                    </a:lnTo>
                    <a:lnTo>
                      <a:pt x="1777" y="173"/>
                    </a:lnTo>
                    <a:lnTo>
                      <a:pt x="1773" y="74"/>
                    </a:lnTo>
                    <a:lnTo>
                      <a:pt x="1768" y="0"/>
                    </a:lnTo>
                    <a:lnTo>
                      <a:pt x="54" y="52"/>
                    </a:lnTo>
                    <a:close/>
                  </a:path>
                </a:pathLst>
              </a:custGeom>
              <a:solidFill>
                <a:srgbClr val="20202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385" name="Freeform 426"/>
              <p:cNvSpPr>
                <a:spLocks/>
              </p:cNvSpPr>
              <p:nvPr/>
            </p:nvSpPr>
            <p:spPr bwMode="auto">
              <a:xfrm>
                <a:off x="624" y="3519"/>
                <a:ext cx="256" cy="369"/>
              </a:xfrm>
              <a:custGeom>
                <a:avLst/>
                <a:gdLst>
                  <a:gd name="T0" fmla="*/ 37 w 513"/>
                  <a:gd name="T1" fmla="*/ 0 h 1106"/>
                  <a:gd name="T2" fmla="*/ 0 w 513"/>
                  <a:gd name="T3" fmla="*/ 200 h 1106"/>
                  <a:gd name="T4" fmla="*/ 457 w 513"/>
                  <a:gd name="T5" fmla="*/ 1106 h 1106"/>
                  <a:gd name="T6" fmla="*/ 513 w 513"/>
                  <a:gd name="T7" fmla="*/ 862 h 1106"/>
                  <a:gd name="T8" fmla="*/ 37 w 513"/>
                  <a:gd name="T9" fmla="*/ 0 h 1106"/>
                </a:gdLst>
                <a:ahLst/>
                <a:cxnLst>
                  <a:cxn ang="0">
                    <a:pos x="T0" y="T1"/>
                  </a:cxn>
                  <a:cxn ang="0">
                    <a:pos x="T2" y="T3"/>
                  </a:cxn>
                  <a:cxn ang="0">
                    <a:pos x="T4" y="T5"/>
                  </a:cxn>
                  <a:cxn ang="0">
                    <a:pos x="T6" y="T7"/>
                  </a:cxn>
                  <a:cxn ang="0">
                    <a:pos x="T8" y="T9"/>
                  </a:cxn>
                </a:cxnLst>
                <a:rect l="0" t="0" r="r" b="b"/>
                <a:pathLst>
                  <a:path w="513" h="1106">
                    <a:moveTo>
                      <a:pt x="37" y="0"/>
                    </a:moveTo>
                    <a:lnTo>
                      <a:pt x="0" y="200"/>
                    </a:lnTo>
                    <a:lnTo>
                      <a:pt x="457" y="1106"/>
                    </a:lnTo>
                    <a:lnTo>
                      <a:pt x="513" y="862"/>
                    </a:lnTo>
                    <a:lnTo>
                      <a:pt x="37" y="0"/>
                    </a:lnTo>
                    <a:close/>
                  </a:path>
                </a:pathLst>
              </a:custGeom>
              <a:solidFill>
                <a:srgbClr val="60606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386" name="Freeform 427"/>
              <p:cNvSpPr>
                <a:spLocks/>
              </p:cNvSpPr>
              <p:nvPr/>
            </p:nvSpPr>
            <p:spPr bwMode="auto">
              <a:xfrm>
                <a:off x="1206" y="3791"/>
                <a:ext cx="132" cy="8"/>
              </a:xfrm>
              <a:custGeom>
                <a:avLst/>
                <a:gdLst>
                  <a:gd name="T0" fmla="*/ 2 w 262"/>
                  <a:gd name="T1" fmla="*/ 25 h 25"/>
                  <a:gd name="T2" fmla="*/ 0 w 262"/>
                  <a:gd name="T3" fmla="*/ 0 h 25"/>
                  <a:gd name="T4" fmla="*/ 249 w 262"/>
                  <a:gd name="T5" fmla="*/ 0 h 25"/>
                  <a:gd name="T6" fmla="*/ 262 w 262"/>
                  <a:gd name="T7" fmla="*/ 19 h 25"/>
                  <a:gd name="T8" fmla="*/ 2 w 262"/>
                  <a:gd name="T9" fmla="*/ 25 h 25"/>
                </a:gdLst>
                <a:ahLst/>
                <a:cxnLst>
                  <a:cxn ang="0">
                    <a:pos x="T0" y="T1"/>
                  </a:cxn>
                  <a:cxn ang="0">
                    <a:pos x="T2" y="T3"/>
                  </a:cxn>
                  <a:cxn ang="0">
                    <a:pos x="T4" y="T5"/>
                  </a:cxn>
                  <a:cxn ang="0">
                    <a:pos x="T6" y="T7"/>
                  </a:cxn>
                  <a:cxn ang="0">
                    <a:pos x="T8" y="T9"/>
                  </a:cxn>
                </a:cxnLst>
                <a:rect l="0" t="0" r="r" b="b"/>
                <a:pathLst>
                  <a:path w="262" h="25">
                    <a:moveTo>
                      <a:pt x="2" y="25"/>
                    </a:moveTo>
                    <a:lnTo>
                      <a:pt x="0" y="0"/>
                    </a:lnTo>
                    <a:lnTo>
                      <a:pt x="249" y="0"/>
                    </a:lnTo>
                    <a:lnTo>
                      <a:pt x="262" y="19"/>
                    </a:lnTo>
                    <a:lnTo>
                      <a:pt x="2" y="25"/>
                    </a:lnTo>
                    <a:close/>
                  </a:path>
                </a:pathLst>
              </a:custGeom>
              <a:solidFill>
                <a:srgbClr val="60606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387" name="Freeform 428"/>
              <p:cNvSpPr>
                <a:spLocks/>
              </p:cNvSpPr>
              <p:nvPr/>
            </p:nvSpPr>
            <p:spPr bwMode="auto">
              <a:xfrm>
                <a:off x="927" y="3521"/>
                <a:ext cx="281" cy="279"/>
              </a:xfrm>
              <a:custGeom>
                <a:avLst/>
                <a:gdLst>
                  <a:gd name="T0" fmla="*/ 557 w 561"/>
                  <a:gd name="T1" fmla="*/ 801 h 836"/>
                  <a:gd name="T2" fmla="*/ 0 w 561"/>
                  <a:gd name="T3" fmla="*/ 0 h 836"/>
                  <a:gd name="T4" fmla="*/ 561 w 561"/>
                  <a:gd name="T5" fmla="*/ 836 h 836"/>
                  <a:gd name="T6" fmla="*/ 557 w 561"/>
                  <a:gd name="T7" fmla="*/ 801 h 836"/>
                </a:gdLst>
                <a:ahLst/>
                <a:cxnLst>
                  <a:cxn ang="0">
                    <a:pos x="T0" y="T1"/>
                  </a:cxn>
                  <a:cxn ang="0">
                    <a:pos x="T2" y="T3"/>
                  </a:cxn>
                  <a:cxn ang="0">
                    <a:pos x="T4" y="T5"/>
                  </a:cxn>
                  <a:cxn ang="0">
                    <a:pos x="T6" y="T7"/>
                  </a:cxn>
                </a:cxnLst>
                <a:rect l="0" t="0" r="r" b="b"/>
                <a:pathLst>
                  <a:path w="561" h="836">
                    <a:moveTo>
                      <a:pt x="557" y="801"/>
                    </a:moveTo>
                    <a:lnTo>
                      <a:pt x="0" y="0"/>
                    </a:lnTo>
                    <a:lnTo>
                      <a:pt x="561" y="836"/>
                    </a:lnTo>
                    <a:lnTo>
                      <a:pt x="557" y="801"/>
                    </a:lnTo>
                    <a:close/>
                  </a:path>
                </a:pathLst>
              </a:custGeom>
              <a:solidFill>
                <a:srgbClr val="60606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grpSp>
            <p:nvGrpSpPr>
              <p:cNvPr id="388" name="Group 429"/>
              <p:cNvGrpSpPr>
                <a:grpSpLocks/>
              </p:cNvGrpSpPr>
              <p:nvPr/>
            </p:nvGrpSpPr>
            <p:grpSpPr bwMode="auto">
              <a:xfrm>
                <a:off x="700" y="3526"/>
                <a:ext cx="515" cy="270"/>
                <a:chOff x="700" y="3526"/>
                <a:chExt cx="515" cy="270"/>
              </a:xfrm>
            </p:grpSpPr>
            <p:grpSp>
              <p:nvGrpSpPr>
                <p:cNvPr id="414" name="Group 430"/>
                <p:cNvGrpSpPr>
                  <a:grpSpLocks/>
                </p:cNvGrpSpPr>
                <p:nvPr/>
              </p:nvGrpSpPr>
              <p:grpSpPr bwMode="auto">
                <a:xfrm>
                  <a:off x="737" y="3534"/>
                  <a:ext cx="49" cy="23"/>
                  <a:chOff x="737" y="3534"/>
                  <a:chExt cx="49" cy="23"/>
                </a:xfrm>
              </p:grpSpPr>
              <p:sp>
                <p:nvSpPr>
                  <p:cNvPr id="825" name="Freeform 431"/>
                  <p:cNvSpPr>
                    <a:spLocks/>
                  </p:cNvSpPr>
                  <p:nvPr/>
                </p:nvSpPr>
                <p:spPr bwMode="auto">
                  <a:xfrm>
                    <a:off x="737" y="3534"/>
                    <a:ext cx="11" cy="23"/>
                  </a:xfrm>
                  <a:custGeom>
                    <a:avLst/>
                    <a:gdLst>
                      <a:gd name="T0" fmla="*/ 13 w 22"/>
                      <a:gd name="T1" fmla="*/ 67 h 67"/>
                      <a:gd name="T2" fmla="*/ 0 w 22"/>
                      <a:gd name="T3" fmla="*/ 26 h 67"/>
                      <a:gd name="T4" fmla="*/ 9 w 22"/>
                      <a:gd name="T5" fmla="*/ 0 h 67"/>
                      <a:gd name="T6" fmla="*/ 22 w 22"/>
                      <a:gd name="T7" fmla="*/ 30 h 67"/>
                      <a:gd name="T8" fmla="*/ 13 w 22"/>
                      <a:gd name="T9" fmla="*/ 67 h 67"/>
                    </a:gdLst>
                    <a:ahLst/>
                    <a:cxnLst>
                      <a:cxn ang="0">
                        <a:pos x="T0" y="T1"/>
                      </a:cxn>
                      <a:cxn ang="0">
                        <a:pos x="T2" y="T3"/>
                      </a:cxn>
                      <a:cxn ang="0">
                        <a:pos x="T4" y="T5"/>
                      </a:cxn>
                      <a:cxn ang="0">
                        <a:pos x="T6" y="T7"/>
                      </a:cxn>
                      <a:cxn ang="0">
                        <a:pos x="T8" y="T9"/>
                      </a:cxn>
                    </a:cxnLst>
                    <a:rect l="0" t="0" r="r" b="b"/>
                    <a:pathLst>
                      <a:path w="22" h="67">
                        <a:moveTo>
                          <a:pt x="13" y="67"/>
                        </a:moveTo>
                        <a:lnTo>
                          <a:pt x="0" y="26"/>
                        </a:lnTo>
                        <a:lnTo>
                          <a:pt x="9" y="0"/>
                        </a:lnTo>
                        <a:lnTo>
                          <a:pt x="22" y="30"/>
                        </a:lnTo>
                        <a:lnTo>
                          <a:pt x="13" y="67"/>
                        </a:lnTo>
                        <a:close/>
                      </a:path>
                    </a:pathLst>
                  </a:custGeom>
                  <a:solidFill>
                    <a:srgbClr val="60606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826" name="Freeform 432"/>
                  <p:cNvSpPr>
                    <a:spLocks/>
                  </p:cNvSpPr>
                  <p:nvPr/>
                </p:nvSpPr>
                <p:spPr bwMode="auto">
                  <a:xfrm>
                    <a:off x="742" y="3535"/>
                    <a:ext cx="36" cy="9"/>
                  </a:xfrm>
                  <a:custGeom>
                    <a:avLst/>
                    <a:gdLst>
                      <a:gd name="T0" fmla="*/ 2 w 73"/>
                      <a:gd name="T1" fmla="*/ 0 h 29"/>
                      <a:gd name="T2" fmla="*/ 50 w 73"/>
                      <a:gd name="T3" fmla="*/ 0 h 29"/>
                      <a:gd name="T4" fmla="*/ 52 w 73"/>
                      <a:gd name="T5" fmla="*/ 2 h 29"/>
                      <a:gd name="T6" fmla="*/ 55 w 73"/>
                      <a:gd name="T7" fmla="*/ 11 h 29"/>
                      <a:gd name="T8" fmla="*/ 73 w 73"/>
                      <a:gd name="T9" fmla="*/ 29 h 29"/>
                      <a:gd name="T10" fmla="*/ 17 w 73"/>
                      <a:gd name="T11" fmla="*/ 29 h 29"/>
                      <a:gd name="T12" fmla="*/ 8 w 73"/>
                      <a:gd name="T13" fmla="*/ 20 h 29"/>
                      <a:gd name="T14" fmla="*/ 0 w 73"/>
                      <a:gd name="T15" fmla="*/ 6 h 29"/>
                      <a:gd name="T16" fmla="*/ 2 w 73"/>
                      <a:gd name="T17"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3" h="29">
                        <a:moveTo>
                          <a:pt x="2" y="0"/>
                        </a:moveTo>
                        <a:lnTo>
                          <a:pt x="50" y="0"/>
                        </a:lnTo>
                        <a:lnTo>
                          <a:pt x="52" y="2"/>
                        </a:lnTo>
                        <a:lnTo>
                          <a:pt x="55" y="11"/>
                        </a:lnTo>
                        <a:lnTo>
                          <a:pt x="73" y="29"/>
                        </a:lnTo>
                        <a:lnTo>
                          <a:pt x="17" y="29"/>
                        </a:lnTo>
                        <a:lnTo>
                          <a:pt x="8" y="20"/>
                        </a:lnTo>
                        <a:lnTo>
                          <a:pt x="0" y="6"/>
                        </a:lnTo>
                        <a:lnTo>
                          <a:pt x="2" y="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827" name="Freeform 433"/>
                  <p:cNvSpPr>
                    <a:spLocks/>
                  </p:cNvSpPr>
                  <p:nvPr/>
                </p:nvSpPr>
                <p:spPr bwMode="auto">
                  <a:xfrm>
                    <a:off x="744" y="3545"/>
                    <a:ext cx="42" cy="12"/>
                  </a:xfrm>
                  <a:custGeom>
                    <a:avLst/>
                    <a:gdLst>
                      <a:gd name="T0" fmla="*/ 0 w 82"/>
                      <a:gd name="T1" fmla="*/ 35 h 35"/>
                      <a:gd name="T2" fmla="*/ 1 w 82"/>
                      <a:gd name="T3" fmla="*/ 19 h 35"/>
                      <a:gd name="T4" fmla="*/ 6 w 82"/>
                      <a:gd name="T5" fmla="*/ 7 h 35"/>
                      <a:gd name="T6" fmla="*/ 10 w 82"/>
                      <a:gd name="T7" fmla="*/ 0 h 35"/>
                      <a:gd name="T8" fmla="*/ 67 w 82"/>
                      <a:gd name="T9" fmla="*/ 0 h 35"/>
                      <a:gd name="T10" fmla="*/ 82 w 82"/>
                      <a:gd name="T11" fmla="*/ 35 h 35"/>
                      <a:gd name="T12" fmla="*/ 0 w 82"/>
                      <a:gd name="T13" fmla="*/ 35 h 35"/>
                    </a:gdLst>
                    <a:ahLst/>
                    <a:cxnLst>
                      <a:cxn ang="0">
                        <a:pos x="T0" y="T1"/>
                      </a:cxn>
                      <a:cxn ang="0">
                        <a:pos x="T2" y="T3"/>
                      </a:cxn>
                      <a:cxn ang="0">
                        <a:pos x="T4" y="T5"/>
                      </a:cxn>
                      <a:cxn ang="0">
                        <a:pos x="T6" y="T7"/>
                      </a:cxn>
                      <a:cxn ang="0">
                        <a:pos x="T8" y="T9"/>
                      </a:cxn>
                      <a:cxn ang="0">
                        <a:pos x="T10" y="T11"/>
                      </a:cxn>
                      <a:cxn ang="0">
                        <a:pos x="T12" y="T13"/>
                      </a:cxn>
                    </a:cxnLst>
                    <a:rect l="0" t="0" r="r" b="b"/>
                    <a:pathLst>
                      <a:path w="82" h="35">
                        <a:moveTo>
                          <a:pt x="0" y="35"/>
                        </a:moveTo>
                        <a:lnTo>
                          <a:pt x="1" y="19"/>
                        </a:lnTo>
                        <a:lnTo>
                          <a:pt x="6" y="7"/>
                        </a:lnTo>
                        <a:lnTo>
                          <a:pt x="10" y="0"/>
                        </a:lnTo>
                        <a:lnTo>
                          <a:pt x="67" y="0"/>
                        </a:lnTo>
                        <a:lnTo>
                          <a:pt x="82" y="35"/>
                        </a:lnTo>
                        <a:lnTo>
                          <a:pt x="0" y="35"/>
                        </a:lnTo>
                        <a:close/>
                      </a:path>
                    </a:pathLst>
                  </a:custGeom>
                  <a:solidFill>
                    <a:srgbClr val="40404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grpSp>
            <p:grpSp>
              <p:nvGrpSpPr>
                <p:cNvPr id="415" name="Group 434"/>
                <p:cNvGrpSpPr>
                  <a:grpSpLocks/>
                </p:cNvGrpSpPr>
                <p:nvPr/>
              </p:nvGrpSpPr>
              <p:grpSpPr bwMode="auto">
                <a:xfrm>
                  <a:off x="748" y="3547"/>
                  <a:ext cx="50" cy="23"/>
                  <a:chOff x="748" y="3547"/>
                  <a:chExt cx="50" cy="23"/>
                </a:xfrm>
              </p:grpSpPr>
              <p:sp>
                <p:nvSpPr>
                  <p:cNvPr id="822" name="Freeform 435"/>
                  <p:cNvSpPr>
                    <a:spLocks/>
                  </p:cNvSpPr>
                  <p:nvPr/>
                </p:nvSpPr>
                <p:spPr bwMode="auto">
                  <a:xfrm>
                    <a:off x="748" y="3547"/>
                    <a:ext cx="13" cy="23"/>
                  </a:xfrm>
                  <a:custGeom>
                    <a:avLst/>
                    <a:gdLst>
                      <a:gd name="T0" fmla="*/ 16 w 25"/>
                      <a:gd name="T1" fmla="*/ 68 h 68"/>
                      <a:gd name="T2" fmla="*/ 0 w 25"/>
                      <a:gd name="T3" fmla="*/ 27 h 68"/>
                      <a:gd name="T4" fmla="*/ 11 w 25"/>
                      <a:gd name="T5" fmla="*/ 0 h 68"/>
                      <a:gd name="T6" fmla="*/ 25 w 25"/>
                      <a:gd name="T7" fmla="*/ 31 h 68"/>
                      <a:gd name="T8" fmla="*/ 16 w 25"/>
                      <a:gd name="T9" fmla="*/ 68 h 68"/>
                    </a:gdLst>
                    <a:ahLst/>
                    <a:cxnLst>
                      <a:cxn ang="0">
                        <a:pos x="T0" y="T1"/>
                      </a:cxn>
                      <a:cxn ang="0">
                        <a:pos x="T2" y="T3"/>
                      </a:cxn>
                      <a:cxn ang="0">
                        <a:pos x="T4" y="T5"/>
                      </a:cxn>
                      <a:cxn ang="0">
                        <a:pos x="T6" y="T7"/>
                      </a:cxn>
                      <a:cxn ang="0">
                        <a:pos x="T8" y="T9"/>
                      </a:cxn>
                    </a:cxnLst>
                    <a:rect l="0" t="0" r="r" b="b"/>
                    <a:pathLst>
                      <a:path w="25" h="68">
                        <a:moveTo>
                          <a:pt x="16" y="68"/>
                        </a:moveTo>
                        <a:lnTo>
                          <a:pt x="0" y="27"/>
                        </a:lnTo>
                        <a:lnTo>
                          <a:pt x="11" y="0"/>
                        </a:lnTo>
                        <a:lnTo>
                          <a:pt x="25" y="31"/>
                        </a:lnTo>
                        <a:lnTo>
                          <a:pt x="16" y="68"/>
                        </a:lnTo>
                        <a:close/>
                      </a:path>
                    </a:pathLst>
                  </a:custGeom>
                  <a:solidFill>
                    <a:srgbClr val="A0A0A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823" name="Freeform 436"/>
                  <p:cNvSpPr>
                    <a:spLocks/>
                  </p:cNvSpPr>
                  <p:nvPr/>
                </p:nvSpPr>
                <p:spPr bwMode="auto">
                  <a:xfrm>
                    <a:off x="753" y="3548"/>
                    <a:ext cx="37" cy="10"/>
                  </a:xfrm>
                  <a:custGeom>
                    <a:avLst/>
                    <a:gdLst>
                      <a:gd name="T0" fmla="*/ 1 w 74"/>
                      <a:gd name="T1" fmla="*/ 0 h 29"/>
                      <a:gd name="T2" fmla="*/ 49 w 74"/>
                      <a:gd name="T3" fmla="*/ 0 h 29"/>
                      <a:gd name="T4" fmla="*/ 50 w 74"/>
                      <a:gd name="T5" fmla="*/ 2 h 29"/>
                      <a:gd name="T6" fmla="*/ 56 w 74"/>
                      <a:gd name="T7" fmla="*/ 11 h 29"/>
                      <a:gd name="T8" fmla="*/ 74 w 74"/>
                      <a:gd name="T9" fmla="*/ 29 h 29"/>
                      <a:gd name="T10" fmla="*/ 18 w 74"/>
                      <a:gd name="T11" fmla="*/ 29 h 29"/>
                      <a:gd name="T12" fmla="*/ 9 w 74"/>
                      <a:gd name="T13" fmla="*/ 20 h 29"/>
                      <a:gd name="T14" fmla="*/ 0 w 74"/>
                      <a:gd name="T15" fmla="*/ 6 h 29"/>
                      <a:gd name="T16" fmla="*/ 1 w 74"/>
                      <a:gd name="T17"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4" h="29">
                        <a:moveTo>
                          <a:pt x="1" y="0"/>
                        </a:moveTo>
                        <a:lnTo>
                          <a:pt x="49" y="0"/>
                        </a:lnTo>
                        <a:lnTo>
                          <a:pt x="50" y="2"/>
                        </a:lnTo>
                        <a:lnTo>
                          <a:pt x="56" y="11"/>
                        </a:lnTo>
                        <a:lnTo>
                          <a:pt x="74" y="29"/>
                        </a:lnTo>
                        <a:lnTo>
                          <a:pt x="18" y="29"/>
                        </a:lnTo>
                        <a:lnTo>
                          <a:pt x="9" y="20"/>
                        </a:lnTo>
                        <a:lnTo>
                          <a:pt x="0" y="6"/>
                        </a:lnTo>
                        <a:lnTo>
                          <a:pt x="1" y="0"/>
                        </a:lnTo>
                        <a:close/>
                      </a:path>
                    </a:pathLst>
                  </a:custGeom>
                  <a:solidFill>
                    <a:srgbClr val="E0E0E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824" name="Freeform 437"/>
                  <p:cNvSpPr>
                    <a:spLocks/>
                  </p:cNvSpPr>
                  <p:nvPr/>
                </p:nvSpPr>
                <p:spPr bwMode="auto">
                  <a:xfrm>
                    <a:off x="757" y="3558"/>
                    <a:ext cx="41" cy="12"/>
                  </a:xfrm>
                  <a:custGeom>
                    <a:avLst/>
                    <a:gdLst>
                      <a:gd name="T0" fmla="*/ 0 w 81"/>
                      <a:gd name="T1" fmla="*/ 36 h 36"/>
                      <a:gd name="T2" fmla="*/ 1 w 81"/>
                      <a:gd name="T3" fmla="*/ 20 h 36"/>
                      <a:gd name="T4" fmla="*/ 5 w 81"/>
                      <a:gd name="T5" fmla="*/ 8 h 36"/>
                      <a:gd name="T6" fmla="*/ 10 w 81"/>
                      <a:gd name="T7" fmla="*/ 0 h 36"/>
                      <a:gd name="T8" fmla="*/ 67 w 81"/>
                      <a:gd name="T9" fmla="*/ 0 h 36"/>
                      <a:gd name="T10" fmla="*/ 81 w 81"/>
                      <a:gd name="T11" fmla="*/ 36 h 36"/>
                      <a:gd name="T12" fmla="*/ 0 w 81"/>
                      <a:gd name="T13" fmla="*/ 36 h 36"/>
                    </a:gdLst>
                    <a:ahLst/>
                    <a:cxnLst>
                      <a:cxn ang="0">
                        <a:pos x="T0" y="T1"/>
                      </a:cxn>
                      <a:cxn ang="0">
                        <a:pos x="T2" y="T3"/>
                      </a:cxn>
                      <a:cxn ang="0">
                        <a:pos x="T4" y="T5"/>
                      </a:cxn>
                      <a:cxn ang="0">
                        <a:pos x="T6" y="T7"/>
                      </a:cxn>
                      <a:cxn ang="0">
                        <a:pos x="T8" y="T9"/>
                      </a:cxn>
                      <a:cxn ang="0">
                        <a:pos x="T10" y="T11"/>
                      </a:cxn>
                      <a:cxn ang="0">
                        <a:pos x="T12" y="T13"/>
                      </a:cxn>
                    </a:cxnLst>
                    <a:rect l="0" t="0" r="r" b="b"/>
                    <a:pathLst>
                      <a:path w="81" h="36">
                        <a:moveTo>
                          <a:pt x="0" y="36"/>
                        </a:moveTo>
                        <a:lnTo>
                          <a:pt x="1" y="20"/>
                        </a:lnTo>
                        <a:lnTo>
                          <a:pt x="5" y="8"/>
                        </a:lnTo>
                        <a:lnTo>
                          <a:pt x="10" y="0"/>
                        </a:lnTo>
                        <a:lnTo>
                          <a:pt x="67" y="0"/>
                        </a:lnTo>
                        <a:lnTo>
                          <a:pt x="81" y="36"/>
                        </a:lnTo>
                        <a:lnTo>
                          <a:pt x="0" y="36"/>
                        </a:lnTo>
                        <a:close/>
                      </a:path>
                    </a:pathLst>
                  </a:cu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grpSp>
            <p:sp>
              <p:nvSpPr>
                <p:cNvPr id="416" name="Freeform 438"/>
                <p:cNvSpPr>
                  <a:spLocks/>
                </p:cNvSpPr>
                <p:nvPr/>
              </p:nvSpPr>
              <p:spPr bwMode="auto">
                <a:xfrm>
                  <a:off x="952" y="3538"/>
                  <a:ext cx="39" cy="12"/>
                </a:xfrm>
                <a:custGeom>
                  <a:avLst/>
                  <a:gdLst>
                    <a:gd name="T0" fmla="*/ 0 w 79"/>
                    <a:gd name="T1" fmla="*/ 0 h 36"/>
                    <a:gd name="T2" fmla="*/ 28 w 79"/>
                    <a:gd name="T3" fmla="*/ 36 h 36"/>
                    <a:gd name="T4" fmla="*/ 79 w 79"/>
                    <a:gd name="T5" fmla="*/ 36 h 36"/>
                    <a:gd name="T6" fmla="*/ 50 w 79"/>
                    <a:gd name="T7" fmla="*/ 0 h 36"/>
                    <a:gd name="T8" fmla="*/ 0 w 79"/>
                    <a:gd name="T9" fmla="*/ 0 h 36"/>
                  </a:gdLst>
                  <a:ahLst/>
                  <a:cxnLst>
                    <a:cxn ang="0">
                      <a:pos x="T0" y="T1"/>
                    </a:cxn>
                    <a:cxn ang="0">
                      <a:pos x="T2" y="T3"/>
                    </a:cxn>
                    <a:cxn ang="0">
                      <a:pos x="T4" y="T5"/>
                    </a:cxn>
                    <a:cxn ang="0">
                      <a:pos x="T6" y="T7"/>
                    </a:cxn>
                    <a:cxn ang="0">
                      <a:pos x="T8" y="T9"/>
                    </a:cxn>
                  </a:cxnLst>
                  <a:rect l="0" t="0" r="r" b="b"/>
                  <a:pathLst>
                    <a:path w="79" h="36">
                      <a:moveTo>
                        <a:pt x="0" y="0"/>
                      </a:moveTo>
                      <a:lnTo>
                        <a:pt x="28" y="36"/>
                      </a:lnTo>
                      <a:lnTo>
                        <a:pt x="79" y="36"/>
                      </a:lnTo>
                      <a:lnTo>
                        <a:pt x="50"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417" name="Freeform 439"/>
                <p:cNvSpPr>
                  <a:spLocks/>
                </p:cNvSpPr>
                <p:nvPr/>
              </p:nvSpPr>
              <p:spPr bwMode="auto">
                <a:xfrm>
                  <a:off x="861" y="3535"/>
                  <a:ext cx="11" cy="22"/>
                </a:xfrm>
                <a:custGeom>
                  <a:avLst/>
                  <a:gdLst>
                    <a:gd name="T0" fmla="*/ 15 w 24"/>
                    <a:gd name="T1" fmla="*/ 68 h 68"/>
                    <a:gd name="T2" fmla="*/ 0 w 24"/>
                    <a:gd name="T3" fmla="*/ 27 h 68"/>
                    <a:gd name="T4" fmla="*/ 11 w 24"/>
                    <a:gd name="T5" fmla="*/ 0 h 68"/>
                    <a:gd name="T6" fmla="*/ 24 w 24"/>
                    <a:gd name="T7" fmla="*/ 31 h 68"/>
                    <a:gd name="T8" fmla="*/ 15 w 24"/>
                    <a:gd name="T9" fmla="*/ 68 h 68"/>
                  </a:gdLst>
                  <a:ahLst/>
                  <a:cxnLst>
                    <a:cxn ang="0">
                      <a:pos x="T0" y="T1"/>
                    </a:cxn>
                    <a:cxn ang="0">
                      <a:pos x="T2" y="T3"/>
                    </a:cxn>
                    <a:cxn ang="0">
                      <a:pos x="T4" y="T5"/>
                    </a:cxn>
                    <a:cxn ang="0">
                      <a:pos x="T6" y="T7"/>
                    </a:cxn>
                    <a:cxn ang="0">
                      <a:pos x="T8" y="T9"/>
                    </a:cxn>
                  </a:cxnLst>
                  <a:rect l="0" t="0" r="r" b="b"/>
                  <a:pathLst>
                    <a:path w="24" h="68">
                      <a:moveTo>
                        <a:pt x="15" y="68"/>
                      </a:moveTo>
                      <a:lnTo>
                        <a:pt x="0" y="27"/>
                      </a:lnTo>
                      <a:lnTo>
                        <a:pt x="11" y="0"/>
                      </a:lnTo>
                      <a:lnTo>
                        <a:pt x="24" y="31"/>
                      </a:lnTo>
                      <a:lnTo>
                        <a:pt x="15" y="68"/>
                      </a:lnTo>
                      <a:close/>
                    </a:path>
                  </a:pathLst>
                </a:custGeom>
                <a:solidFill>
                  <a:srgbClr val="A0A0A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418" name="Freeform 440"/>
                <p:cNvSpPr>
                  <a:spLocks/>
                </p:cNvSpPr>
                <p:nvPr/>
              </p:nvSpPr>
              <p:spPr bwMode="auto">
                <a:xfrm>
                  <a:off x="867" y="3535"/>
                  <a:ext cx="34" cy="10"/>
                </a:xfrm>
                <a:custGeom>
                  <a:avLst/>
                  <a:gdLst>
                    <a:gd name="T0" fmla="*/ 0 w 70"/>
                    <a:gd name="T1" fmla="*/ 0 h 30"/>
                    <a:gd name="T2" fmla="*/ 49 w 70"/>
                    <a:gd name="T3" fmla="*/ 0 h 30"/>
                    <a:gd name="T4" fmla="*/ 50 w 70"/>
                    <a:gd name="T5" fmla="*/ 3 h 30"/>
                    <a:gd name="T6" fmla="*/ 54 w 70"/>
                    <a:gd name="T7" fmla="*/ 13 h 30"/>
                    <a:gd name="T8" fmla="*/ 70 w 70"/>
                    <a:gd name="T9" fmla="*/ 30 h 30"/>
                    <a:gd name="T10" fmla="*/ 16 w 70"/>
                    <a:gd name="T11" fmla="*/ 30 h 30"/>
                    <a:gd name="T12" fmla="*/ 7 w 70"/>
                    <a:gd name="T13" fmla="*/ 21 h 30"/>
                    <a:gd name="T14" fmla="*/ 0 w 70"/>
                    <a:gd name="T15" fmla="*/ 7 h 30"/>
                    <a:gd name="T16" fmla="*/ 0 w 70"/>
                    <a:gd name="T17"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0" h="30">
                      <a:moveTo>
                        <a:pt x="0" y="0"/>
                      </a:moveTo>
                      <a:lnTo>
                        <a:pt x="49" y="0"/>
                      </a:lnTo>
                      <a:lnTo>
                        <a:pt x="50" y="3"/>
                      </a:lnTo>
                      <a:lnTo>
                        <a:pt x="54" y="13"/>
                      </a:lnTo>
                      <a:lnTo>
                        <a:pt x="70" y="30"/>
                      </a:lnTo>
                      <a:lnTo>
                        <a:pt x="16" y="30"/>
                      </a:lnTo>
                      <a:lnTo>
                        <a:pt x="7" y="21"/>
                      </a:lnTo>
                      <a:lnTo>
                        <a:pt x="0" y="7"/>
                      </a:lnTo>
                      <a:lnTo>
                        <a:pt x="0" y="0"/>
                      </a:lnTo>
                      <a:close/>
                    </a:path>
                  </a:pathLst>
                </a:custGeom>
                <a:solidFill>
                  <a:srgbClr val="E0E0E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419" name="Freeform 441"/>
                <p:cNvSpPr>
                  <a:spLocks/>
                </p:cNvSpPr>
                <p:nvPr/>
              </p:nvSpPr>
              <p:spPr bwMode="auto">
                <a:xfrm>
                  <a:off x="868" y="3545"/>
                  <a:ext cx="42" cy="12"/>
                </a:xfrm>
                <a:custGeom>
                  <a:avLst/>
                  <a:gdLst>
                    <a:gd name="T0" fmla="*/ 0 w 83"/>
                    <a:gd name="T1" fmla="*/ 36 h 36"/>
                    <a:gd name="T2" fmla="*/ 1 w 83"/>
                    <a:gd name="T3" fmla="*/ 19 h 36"/>
                    <a:gd name="T4" fmla="*/ 7 w 83"/>
                    <a:gd name="T5" fmla="*/ 8 h 36"/>
                    <a:gd name="T6" fmla="*/ 10 w 83"/>
                    <a:gd name="T7" fmla="*/ 0 h 36"/>
                    <a:gd name="T8" fmla="*/ 67 w 83"/>
                    <a:gd name="T9" fmla="*/ 0 h 36"/>
                    <a:gd name="T10" fmla="*/ 83 w 83"/>
                    <a:gd name="T11" fmla="*/ 36 h 36"/>
                    <a:gd name="T12" fmla="*/ 0 w 83"/>
                    <a:gd name="T13" fmla="*/ 36 h 36"/>
                  </a:gdLst>
                  <a:ahLst/>
                  <a:cxnLst>
                    <a:cxn ang="0">
                      <a:pos x="T0" y="T1"/>
                    </a:cxn>
                    <a:cxn ang="0">
                      <a:pos x="T2" y="T3"/>
                    </a:cxn>
                    <a:cxn ang="0">
                      <a:pos x="T4" y="T5"/>
                    </a:cxn>
                    <a:cxn ang="0">
                      <a:pos x="T6" y="T7"/>
                    </a:cxn>
                    <a:cxn ang="0">
                      <a:pos x="T8" y="T9"/>
                    </a:cxn>
                    <a:cxn ang="0">
                      <a:pos x="T10" y="T11"/>
                    </a:cxn>
                    <a:cxn ang="0">
                      <a:pos x="T12" y="T13"/>
                    </a:cxn>
                  </a:cxnLst>
                  <a:rect l="0" t="0" r="r" b="b"/>
                  <a:pathLst>
                    <a:path w="83" h="36">
                      <a:moveTo>
                        <a:pt x="0" y="36"/>
                      </a:moveTo>
                      <a:lnTo>
                        <a:pt x="1" y="19"/>
                      </a:lnTo>
                      <a:lnTo>
                        <a:pt x="7" y="8"/>
                      </a:lnTo>
                      <a:lnTo>
                        <a:pt x="10" y="0"/>
                      </a:lnTo>
                      <a:lnTo>
                        <a:pt x="67" y="0"/>
                      </a:lnTo>
                      <a:lnTo>
                        <a:pt x="83" y="36"/>
                      </a:lnTo>
                      <a:lnTo>
                        <a:pt x="0" y="36"/>
                      </a:lnTo>
                      <a:close/>
                    </a:path>
                  </a:pathLst>
                </a:cu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grpSp>
              <p:nvGrpSpPr>
                <p:cNvPr id="420" name="Group 442"/>
                <p:cNvGrpSpPr>
                  <a:grpSpLocks/>
                </p:cNvGrpSpPr>
                <p:nvPr/>
              </p:nvGrpSpPr>
              <p:grpSpPr bwMode="auto">
                <a:xfrm>
                  <a:off x="872" y="3547"/>
                  <a:ext cx="50" cy="23"/>
                  <a:chOff x="872" y="3547"/>
                  <a:chExt cx="50" cy="23"/>
                </a:xfrm>
              </p:grpSpPr>
              <p:sp>
                <p:nvSpPr>
                  <p:cNvPr id="819" name="Freeform 443"/>
                  <p:cNvSpPr>
                    <a:spLocks/>
                  </p:cNvSpPr>
                  <p:nvPr/>
                </p:nvSpPr>
                <p:spPr bwMode="auto">
                  <a:xfrm>
                    <a:off x="872" y="3547"/>
                    <a:ext cx="13" cy="23"/>
                  </a:xfrm>
                  <a:custGeom>
                    <a:avLst/>
                    <a:gdLst>
                      <a:gd name="T0" fmla="*/ 14 w 25"/>
                      <a:gd name="T1" fmla="*/ 68 h 68"/>
                      <a:gd name="T2" fmla="*/ 0 w 25"/>
                      <a:gd name="T3" fmla="*/ 27 h 68"/>
                      <a:gd name="T4" fmla="*/ 10 w 25"/>
                      <a:gd name="T5" fmla="*/ 0 h 68"/>
                      <a:gd name="T6" fmla="*/ 25 w 25"/>
                      <a:gd name="T7" fmla="*/ 31 h 68"/>
                      <a:gd name="T8" fmla="*/ 14 w 25"/>
                      <a:gd name="T9" fmla="*/ 68 h 68"/>
                    </a:gdLst>
                    <a:ahLst/>
                    <a:cxnLst>
                      <a:cxn ang="0">
                        <a:pos x="T0" y="T1"/>
                      </a:cxn>
                      <a:cxn ang="0">
                        <a:pos x="T2" y="T3"/>
                      </a:cxn>
                      <a:cxn ang="0">
                        <a:pos x="T4" y="T5"/>
                      </a:cxn>
                      <a:cxn ang="0">
                        <a:pos x="T6" y="T7"/>
                      </a:cxn>
                      <a:cxn ang="0">
                        <a:pos x="T8" y="T9"/>
                      </a:cxn>
                    </a:cxnLst>
                    <a:rect l="0" t="0" r="r" b="b"/>
                    <a:pathLst>
                      <a:path w="25" h="68">
                        <a:moveTo>
                          <a:pt x="14" y="68"/>
                        </a:moveTo>
                        <a:lnTo>
                          <a:pt x="0" y="27"/>
                        </a:lnTo>
                        <a:lnTo>
                          <a:pt x="10" y="0"/>
                        </a:lnTo>
                        <a:lnTo>
                          <a:pt x="25" y="31"/>
                        </a:lnTo>
                        <a:lnTo>
                          <a:pt x="14" y="68"/>
                        </a:lnTo>
                        <a:close/>
                      </a:path>
                    </a:pathLst>
                  </a:custGeom>
                  <a:solidFill>
                    <a:srgbClr val="A0A0A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820" name="Freeform 444"/>
                  <p:cNvSpPr>
                    <a:spLocks/>
                  </p:cNvSpPr>
                  <p:nvPr/>
                </p:nvSpPr>
                <p:spPr bwMode="auto">
                  <a:xfrm>
                    <a:off x="878" y="3547"/>
                    <a:ext cx="36" cy="10"/>
                  </a:xfrm>
                  <a:custGeom>
                    <a:avLst/>
                    <a:gdLst>
                      <a:gd name="T0" fmla="*/ 2 w 73"/>
                      <a:gd name="T1" fmla="*/ 0 h 30"/>
                      <a:gd name="T2" fmla="*/ 49 w 73"/>
                      <a:gd name="T3" fmla="*/ 0 h 30"/>
                      <a:gd name="T4" fmla="*/ 50 w 73"/>
                      <a:gd name="T5" fmla="*/ 3 h 30"/>
                      <a:gd name="T6" fmla="*/ 57 w 73"/>
                      <a:gd name="T7" fmla="*/ 12 h 30"/>
                      <a:gd name="T8" fmla="*/ 73 w 73"/>
                      <a:gd name="T9" fmla="*/ 30 h 30"/>
                      <a:gd name="T10" fmla="*/ 19 w 73"/>
                      <a:gd name="T11" fmla="*/ 30 h 30"/>
                      <a:gd name="T12" fmla="*/ 10 w 73"/>
                      <a:gd name="T13" fmla="*/ 21 h 30"/>
                      <a:gd name="T14" fmla="*/ 0 w 73"/>
                      <a:gd name="T15" fmla="*/ 7 h 30"/>
                      <a:gd name="T16" fmla="*/ 2 w 73"/>
                      <a:gd name="T17"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3" h="30">
                        <a:moveTo>
                          <a:pt x="2" y="0"/>
                        </a:moveTo>
                        <a:lnTo>
                          <a:pt x="49" y="0"/>
                        </a:lnTo>
                        <a:lnTo>
                          <a:pt x="50" y="3"/>
                        </a:lnTo>
                        <a:lnTo>
                          <a:pt x="57" y="12"/>
                        </a:lnTo>
                        <a:lnTo>
                          <a:pt x="73" y="30"/>
                        </a:lnTo>
                        <a:lnTo>
                          <a:pt x="19" y="30"/>
                        </a:lnTo>
                        <a:lnTo>
                          <a:pt x="10" y="21"/>
                        </a:lnTo>
                        <a:lnTo>
                          <a:pt x="0" y="7"/>
                        </a:lnTo>
                        <a:lnTo>
                          <a:pt x="2" y="0"/>
                        </a:lnTo>
                        <a:close/>
                      </a:path>
                    </a:pathLst>
                  </a:custGeom>
                  <a:solidFill>
                    <a:srgbClr val="E0E0E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821" name="Freeform 445"/>
                  <p:cNvSpPr>
                    <a:spLocks/>
                  </p:cNvSpPr>
                  <p:nvPr/>
                </p:nvSpPr>
                <p:spPr bwMode="auto">
                  <a:xfrm>
                    <a:off x="880" y="3558"/>
                    <a:ext cx="42" cy="12"/>
                  </a:xfrm>
                  <a:custGeom>
                    <a:avLst/>
                    <a:gdLst>
                      <a:gd name="T0" fmla="*/ 0 w 82"/>
                      <a:gd name="T1" fmla="*/ 36 h 36"/>
                      <a:gd name="T2" fmla="*/ 2 w 82"/>
                      <a:gd name="T3" fmla="*/ 19 h 36"/>
                      <a:gd name="T4" fmla="*/ 6 w 82"/>
                      <a:gd name="T5" fmla="*/ 8 h 36"/>
                      <a:gd name="T6" fmla="*/ 11 w 82"/>
                      <a:gd name="T7" fmla="*/ 0 h 36"/>
                      <a:gd name="T8" fmla="*/ 67 w 82"/>
                      <a:gd name="T9" fmla="*/ 0 h 36"/>
                      <a:gd name="T10" fmla="*/ 82 w 82"/>
                      <a:gd name="T11" fmla="*/ 36 h 36"/>
                      <a:gd name="T12" fmla="*/ 0 w 82"/>
                      <a:gd name="T13" fmla="*/ 36 h 36"/>
                    </a:gdLst>
                    <a:ahLst/>
                    <a:cxnLst>
                      <a:cxn ang="0">
                        <a:pos x="T0" y="T1"/>
                      </a:cxn>
                      <a:cxn ang="0">
                        <a:pos x="T2" y="T3"/>
                      </a:cxn>
                      <a:cxn ang="0">
                        <a:pos x="T4" y="T5"/>
                      </a:cxn>
                      <a:cxn ang="0">
                        <a:pos x="T6" y="T7"/>
                      </a:cxn>
                      <a:cxn ang="0">
                        <a:pos x="T8" y="T9"/>
                      </a:cxn>
                      <a:cxn ang="0">
                        <a:pos x="T10" y="T11"/>
                      </a:cxn>
                      <a:cxn ang="0">
                        <a:pos x="T12" y="T13"/>
                      </a:cxn>
                    </a:cxnLst>
                    <a:rect l="0" t="0" r="r" b="b"/>
                    <a:pathLst>
                      <a:path w="82" h="36">
                        <a:moveTo>
                          <a:pt x="0" y="36"/>
                        </a:moveTo>
                        <a:lnTo>
                          <a:pt x="2" y="19"/>
                        </a:lnTo>
                        <a:lnTo>
                          <a:pt x="6" y="8"/>
                        </a:lnTo>
                        <a:lnTo>
                          <a:pt x="11" y="0"/>
                        </a:lnTo>
                        <a:lnTo>
                          <a:pt x="67" y="0"/>
                        </a:lnTo>
                        <a:lnTo>
                          <a:pt x="82" y="36"/>
                        </a:lnTo>
                        <a:lnTo>
                          <a:pt x="0" y="36"/>
                        </a:lnTo>
                        <a:close/>
                      </a:path>
                    </a:pathLst>
                  </a:cu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grpSp>
            <p:grpSp>
              <p:nvGrpSpPr>
                <p:cNvPr id="421" name="Group 446"/>
                <p:cNvGrpSpPr>
                  <a:grpSpLocks/>
                </p:cNvGrpSpPr>
                <p:nvPr/>
              </p:nvGrpSpPr>
              <p:grpSpPr bwMode="auto">
                <a:xfrm>
                  <a:off x="885" y="3559"/>
                  <a:ext cx="50" cy="23"/>
                  <a:chOff x="885" y="3559"/>
                  <a:chExt cx="50" cy="23"/>
                </a:xfrm>
              </p:grpSpPr>
              <p:sp>
                <p:nvSpPr>
                  <p:cNvPr id="816" name="Freeform 447"/>
                  <p:cNvSpPr>
                    <a:spLocks/>
                  </p:cNvSpPr>
                  <p:nvPr/>
                </p:nvSpPr>
                <p:spPr bwMode="auto">
                  <a:xfrm>
                    <a:off x="885" y="3559"/>
                    <a:ext cx="12" cy="23"/>
                  </a:xfrm>
                  <a:custGeom>
                    <a:avLst/>
                    <a:gdLst>
                      <a:gd name="T0" fmla="*/ 16 w 25"/>
                      <a:gd name="T1" fmla="*/ 68 h 68"/>
                      <a:gd name="T2" fmla="*/ 0 w 25"/>
                      <a:gd name="T3" fmla="*/ 26 h 68"/>
                      <a:gd name="T4" fmla="*/ 12 w 25"/>
                      <a:gd name="T5" fmla="*/ 0 h 68"/>
                      <a:gd name="T6" fmla="*/ 25 w 25"/>
                      <a:gd name="T7" fmla="*/ 31 h 68"/>
                      <a:gd name="T8" fmla="*/ 16 w 25"/>
                      <a:gd name="T9" fmla="*/ 68 h 68"/>
                    </a:gdLst>
                    <a:ahLst/>
                    <a:cxnLst>
                      <a:cxn ang="0">
                        <a:pos x="T0" y="T1"/>
                      </a:cxn>
                      <a:cxn ang="0">
                        <a:pos x="T2" y="T3"/>
                      </a:cxn>
                      <a:cxn ang="0">
                        <a:pos x="T4" y="T5"/>
                      </a:cxn>
                      <a:cxn ang="0">
                        <a:pos x="T6" y="T7"/>
                      </a:cxn>
                      <a:cxn ang="0">
                        <a:pos x="T8" y="T9"/>
                      </a:cxn>
                    </a:cxnLst>
                    <a:rect l="0" t="0" r="r" b="b"/>
                    <a:pathLst>
                      <a:path w="25" h="68">
                        <a:moveTo>
                          <a:pt x="16" y="68"/>
                        </a:moveTo>
                        <a:lnTo>
                          <a:pt x="0" y="26"/>
                        </a:lnTo>
                        <a:lnTo>
                          <a:pt x="12" y="0"/>
                        </a:lnTo>
                        <a:lnTo>
                          <a:pt x="25" y="31"/>
                        </a:lnTo>
                        <a:lnTo>
                          <a:pt x="16" y="68"/>
                        </a:lnTo>
                        <a:close/>
                      </a:path>
                    </a:pathLst>
                  </a:custGeom>
                  <a:solidFill>
                    <a:srgbClr val="A0A0A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817" name="Freeform 448"/>
                  <p:cNvSpPr>
                    <a:spLocks/>
                  </p:cNvSpPr>
                  <p:nvPr/>
                </p:nvSpPr>
                <p:spPr bwMode="auto">
                  <a:xfrm>
                    <a:off x="890" y="3560"/>
                    <a:ext cx="37" cy="10"/>
                  </a:xfrm>
                  <a:custGeom>
                    <a:avLst/>
                    <a:gdLst>
                      <a:gd name="T0" fmla="*/ 3 w 74"/>
                      <a:gd name="T1" fmla="*/ 0 h 30"/>
                      <a:gd name="T2" fmla="*/ 49 w 74"/>
                      <a:gd name="T3" fmla="*/ 0 h 30"/>
                      <a:gd name="T4" fmla="*/ 52 w 74"/>
                      <a:gd name="T5" fmla="*/ 3 h 30"/>
                      <a:gd name="T6" fmla="*/ 57 w 74"/>
                      <a:gd name="T7" fmla="*/ 12 h 30"/>
                      <a:gd name="T8" fmla="*/ 74 w 74"/>
                      <a:gd name="T9" fmla="*/ 30 h 30"/>
                      <a:gd name="T10" fmla="*/ 19 w 74"/>
                      <a:gd name="T11" fmla="*/ 30 h 30"/>
                      <a:gd name="T12" fmla="*/ 10 w 74"/>
                      <a:gd name="T13" fmla="*/ 21 h 30"/>
                      <a:gd name="T14" fmla="*/ 0 w 74"/>
                      <a:gd name="T15" fmla="*/ 6 h 30"/>
                      <a:gd name="T16" fmla="*/ 3 w 74"/>
                      <a:gd name="T17"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4" h="30">
                        <a:moveTo>
                          <a:pt x="3" y="0"/>
                        </a:moveTo>
                        <a:lnTo>
                          <a:pt x="49" y="0"/>
                        </a:lnTo>
                        <a:lnTo>
                          <a:pt x="52" y="3"/>
                        </a:lnTo>
                        <a:lnTo>
                          <a:pt x="57" y="12"/>
                        </a:lnTo>
                        <a:lnTo>
                          <a:pt x="74" y="30"/>
                        </a:lnTo>
                        <a:lnTo>
                          <a:pt x="19" y="30"/>
                        </a:lnTo>
                        <a:lnTo>
                          <a:pt x="10" y="21"/>
                        </a:lnTo>
                        <a:lnTo>
                          <a:pt x="0" y="6"/>
                        </a:lnTo>
                        <a:lnTo>
                          <a:pt x="3" y="0"/>
                        </a:lnTo>
                        <a:close/>
                      </a:path>
                    </a:pathLst>
                  </a:custGeom>
                  <a:solidFill>
                    <a:srgbClr val="E0E0E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818" name="Freeform 449"/>
                  <p:cNvSpPr>
                    <a:spLocks/>
                  </p:cNvSpPr>
                  <p:nvPr/>
                </p:nvSpPr>
                <p:spPr bwMode="auto">
                  <a:xfrm>
                    <a:off x="893" y="3570"/>
                    <a:ext cx="42" cy="12"/>
                  </a:xfrm>
                  <a:custGeom>
                    <a:avLst/>
                    <a:gdLst>
                      <a:gd name="T0" fmla="*/ 0 w 83"/>
                      <a:gd name="T1" fmla="*/ 36 h 36"/>
                      <a:gd name="T2" fmla="*/ 1 w 83"/>
                      <a:gd name="T3" fmla="*/ 19 h 36"/>
                      <a:gd name="T4" fmla="*/ 6 w 83"/>
                      <a:gd name="T5" fmla="*/ 8 h 36"/>
                      <a:gd name="T6" fmla="*/ 10 w 83"/>
                      <a:gd name="T7" fmla="*/ 0 h 36"/>
                      <a:gd name="T8" fmla="*/ 67 w 83"/>
                      <a:gd name="T9" fmla="*/ 0 h 36"/>
                      <a:gd name="T10" fmla="*/ 83 w 83"/>
                      <a:gd name="T11" fmla="*/ 36 h 36"/>
                      <a:gd name="T12" fmla="*/ 0 w 83"/>
                      <a:gd name="T13" fmla="*/ 36 h 36"/>
                    </a:gdLst>
                    <a:ahLst/>
                    <a:cxnLst>
                      <a:cxn ang="0">
                        <a:pos x="T0" y="T1"/>
                      </a:cxn>
                      <a:cxn ang="0">
                        <a:pos x="T2" y="T3"/>
                      </a:cxn>
                      <a:cxn ang="0">
                        <a:pos x="T4" y="T5"/>
                      </a:cxn>
                      <a:cxn ang="0">
                        <a:pos x="T6" y="T7"/>
                      </a:cxn>
                      <a:cxn ang="0">
                        <a:pos x="T8" y="T9"/>
                      </a:cxn>
                      <a:cxn ang="0">
                        <a:pos x="T10" y="T11"/>
                      </a:cxn>
                      <a:cxn ang="0">
                        <a:pos x="T12" y="T13"/>
                      </a:cxn>
                    </a:cxnLst>
                    <a:rect l="0" t="0" r="r" b="b"/>
                    <a:pathLst>
                      <a:path w="83" h="36">
                        <a:moveTo>
                          <a:pt x="0" y="36"/>
                        </a:moveTo>
                        <a:lnTo>
                          <a:pt x="1" y="19"/>
                        </a:lnTo>
                        <a:lnTo>
                          <a:pt x="6" y="8"/>
                        </a:lnTo>
                        <a:lnTo>
                          <a:pt x="10" y="0"/>
                        </a:lnTo>
                        <a:lnTo>
                          <a:pt x="67" y="0"/>
                        </a:lnTo>
                        <a:lnTo>
                          <a:pt x="83" y="36"/>
                        </a:lnTo>
                        <a:lnTo>
                          <a:pt x="0" y="36"/>
                        </a:lnTo>
                        <a:close/>
                      </a:path>
                    </a:pathLst>
                  </a:cu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grpSp>
            <p:grpSp>
              <p:nvGrpSpPr>
                <p:cNvPr id="422" name="Group 450"/>
                <p:cNvGrpSpPr>
                  <a:grpSpLocks/>
                </p:cNvGrpSpPr>
                <p:nvPr/>
              </p:nvGrpSpPr>
              <p:grpSpPr bwMode="auto">
                <a:xfrm>
                  <a:off x="898" y="3571"/>
                  <a:ext cx="49" cy="23"/>
                  <a:chOff x="898" y="3571"/>
                  <a:chExt cx="49" cy="23"/>
                </a:xfrm>
              </p:grpSpPr>
              <p:sp>
                <p:nvSpPr>
                  <p:cNvPr id="813" name="Freeform 451"/>
                  <p:cNvSpPr>
                    <a:spLocks/>
                  </p:cNvSpPr>
                  <p:nvPr/>
                </p:nvSpPr>
                <p:spPr bwMode="auto">
                  <a:xfrm>
                    <a:off x="898" y="3571"/>
                    <a:ext cx="13" cy="23"/>
                  </a:xfrm>
                  <a:custGeom>
                    <a:avLst/>
                    <a:gdLst>
                      <a:gd name="T0" fmla="*/ 16 w 25"/>
                      <a:gd name="T1" fmla="*/ 69 h 69"/>
                      <a:gd name="T2" fmla="*/ 0 w 25"/>
                      <a:gd name="T3" fmla="*/ 27 h 69"/>
                      <a:gd name="T4" fmla="*/ 9 w 25"/>
                      <a:gd name="T5" fmla="*/ 0 h 69"/>
                      <a:gd name="T6" fmla="*/ 25 w 25"/>
                      <a:gd name="T7" fmla="*/ 32 h 69"/>
                      <a:gd name="T8" fmla="*/ 16 w 25"/>
                      <a:gd name="T9" fmla="*/ 69 h 69"/>
                    </a:gdLst>
                    <a:ahLst/>
                    <a:cxnLst>
                      <a:cxn ang="0">
                        <a:pos x="T0" y="T1"/>
                      </a:cxn>
                      <a:cxn ang="0">
                        <a:pos x="T2" y="T3"/>
                      </a:cxn>
                      <a:cxn ang="0">
                        <a:pos x="T4" y="T5"/>
                      </a:cxn>
                      <a:cxn ang="0">
                        <a:pos x="T6" y="T7"/>
                      </a:cxn>
                      <a:cxn ang="0">
                        <a:pos x="T8" y="T9"/>
                      </a:cxn>
                    </a:cxnLst>
                    <a:rect l="0" t="0" r="r" b="b"/>
                    <a:pathLst>
                      <a:path w="25" h="69">
                        <a:moveTo>
                          <a:pt x="16" y="69"/>
                        </a:moveTo>
                        <a:lnTo>
                          <a:pt x="0" y="27"/>
                        </a:lnTo>
                        <a:lnTo>
                          <a:pt x="9" y="0"/>
                        </a:lnTo>
                        <a:lnTo>
                          <a:pt x="25" y="32"/>
                        </a:lnTo>
                        <a:lnTo>
                          <a:pt x="16" y="69"/>
                        </a:lnTo>
                        <a:close/>
                      </a:path>
                    </a:pathLst>
                  </a:custGeom>
                  <a:solidFill>
                    <a:srgbClr val="A0A0A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814" name="Freeform 452"/>
                  <p:cNvSpPr>
                    <a:spLocks/>
                  </p:cNvSpPr>
                  <p:nvPr/>
                </p:nvSpPr>
                <p:spPr bwMode="auto">
                  <a:xfrm>
                    <a:off x="903" y="3572"/>
                    <a:ext cx="37" cy="10"/>
                  </a:xfrm>
                  <a:custGeom>
                    <a:avLst/>
                    <a:gdLst>
                      <a:gd name="T0" fmla="*/ 2 w 75"/>
                      <a:gd name="T1" fmla="*/ 0 h 29"/>
                      <a:gd name="T2" fmla="*/ 50 w 75"/>
                      <a:gd name="T3" fmla="*/ 0 h 29"/>
                      <a:gd name="T4" fmla="*/ 52 w 75"/>
                      <a:gd name="T5" fmla="*/ 2 h 29"/>
                      <a:gd name="T6" fmla="*/ 57 w 75"/>
                      <a:gd name="T7" fmla="*/ 11 h 29"/>
                      <a:gd name="T8" fmla="*/ 75 w 75"/>
                      <a:gd name="T9" fmla="*/ 29 h 29"/>
                      <a:gd name="T10" fmla="*/ 19 w 75"/>
                      <a:gd name="T11" fmla="*/ 29 h 29"/>
                      <a:gd name="T12" fmla="*/ 11 w 75"/>
                      <a:gd name="T13" fmla="*/ 20 h 29"/>
                      <a:gd name="T14" fmla="*/ 0 w 75"/>
                      <a:gd name="T15" fmla="*/ 5 h 29"/>
                      <a:gd name="T16" fmla="*/ 2 w 75"/>
                      <a:gd name="T17"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29">
                        <a:moveTo>
                          <a:pt x="2" y="0"/>
                        </a:moveTo>
                        <a:lnTo>
                          <a:pt x="50" y="0"/>
                        </a:lnTo>
                        <a:lnTo>
                          <a:pt x="52" y="2"/>
                        </a:lnTo>
                        <a:lnTo>
                          <a:pt x="57" y="11"/>
                        </a:lnTo>
                        <a:lnTo>
                          <a:pt x="75" y="29"/>
                        </a:lnTo>
                        <a:lnTo>
                          <a:pt x="19" y="29"/>
                        </a:lnTo>
                        <a:lnTo>
                          <a:pt x="11" y="20"/>
                        </a:lnTo>
                        <a:lnTo>
                          <a:pt x="0" y="5"/>
                        </a:lnTo>
                        <a:lnTo>
                          <a:pt x="2" y="0"/>
                        </a:lnTo>
                        <a:close/>
                      </a:path>
                    </a:pathLst>
                  </a:custGeom>
                  <a:solidFill>
                    <a:srgbClr val="E0E0E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815" name="Freeform 453"/>
                  <p:cNvSpPr>
                    <a:spLocks/>
                  </p:cNvSpPr>
                  <p:nvPr/>
                </p:nvSpPr>
                <p:spPr bwMode="auto">
                  <a:xfrm>
                    <a:off x="907" y="3582"/>
                    <a:ext cx="40" cy="12"/>
                  </a:xfrm>
                  <a:custGeom>
                    <a:avLst/>
                    <a:gdLst>
                      <a:gd name="T0" fmla="*/ 0 w 82"/>
                      <a:gd name="T1" fmla="*/ 36 h 36"/>
                      <a:gd name="T2" fmla="*/ 2 w 82"/>
                      <a:gd name="T3" fmla="*/ 20 h 36"/>
                      <a:gd name="T4" fmla="*/ 5 w 82"/>
                      <a:gd name="T5" fmla="*/ 7 h 36"/>
                      <a:gd name="T6" fmla="*/ 11 w 82"/>
                      <a:gd name="T7" fmla="*/ 0 h 36"/>
                      <a:gd name="T8" fmla="*/ 67 w 82"/>
                      <a:gd name="T9" fmla="*/ 0 h 36"/>
                      <a:gd name="T10" fmla="*/ 82 w 82"/>
                      <a:gd name="T11" fmla="*/ 36 h 36"/>
                      <a:gd name="T12" fmla="*/ 0 w 82"/>
                      <a:gd name="T13" fmla="*/ 36 h 36"/>
                    </a:gdLst>
                    <a:ahLst/>
                    <a:cxnLst>
                      <a:cxn ang="0">
                        <a:pos x="T0" y="T1"/>
                      </a:cxn>
                      <a:cxn ang="0">
                        <a:pos x="T2" y="T3"/>
                      </a:cxn>
                      <a:cxn ang="0">
                        <a:pos x="T4" y="T5"/>
                      </a:cxn>
                      <a:cxn ang="0">
                        <a:pos x="T6" y="T7"/>
                      </a:cxn>
                      <a:cxn ang="0">
                        <a:pos x="T8" y="T9"/>
                      </a:cxn>
                      <a:cxn ang="0">
                        <a:pos x="T10" y="T11"/>
                      </a:cxn>
                      <a:cxn ang="0">
                        <a:pos x="T12" y="T13"/>
                      </a:cxn>
                    </a:cxnLst>
                    <a:rect l="0" t="0" r="r" b="b"/>
                    <a:pathLst>
                      <a:path w="82" h="36">
                        <a:moveTo>
                          <a:pt x="0" y="36"/>
                        </a:moveTo>
                        <a:lnTo>
                          <a:pt x="2" y="20"/>
                        </a:lnTo>
                        <a:lnTo>
                          <a:pt x="5" y="7"/>
                        </a:lnTo>
                        <a:lnTo>
                          <a:pt x="11" y="0"/>
                        </a:lnTo>
                        <a:lnTo>
                          <a:pt x="67" y="0"/>
                        </a:lnTo>
                        <a:lnTo>
                          <a:pt x="82" y="36"/>
                        </a:lnTo>
                        <a:lnTo>
                          <a:pt x="0" y="36"/>
                        </a:lnTo>
                        <a:close/>
                      </a:path>
                    </a:pathLst>
                  </a:cu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grpSp>
            <p:grpSp>
              <p:nvGrpSpPr>
                <p:cNvPr id="423" name="Group 454"/>
                <p:cNvGrpSpPr>
                  <a:grpSpLocks/>
                </p:cNvGrpSpPr>
                <p:nvPr/>
              </p:nvGrpSpPr>
              <p:grpSpPr bwMode="auto">
                <a:xfrm>
                  <a:off x="911" y="3585"/>
                  <a:ext cx="49" cy="23"/>
                  <a:chOff x="911" y="3585"/>
                  <a:chExt cx="49" cy="23"/>
                </a:xfrm>
              </p:grpSpPr>
              <p:sp>
                <p:nvSpPr>
                  <p:cNvPr id="810" name="Freeform 455"/>
                  <p:cNvSpPr>
                    <a:spLocks/>
                  </p:cNvSpPr>
                  <p:nvPr/>
                </p:nvSpPr>
                <p:spPr bwMode="auto">
                  <a:xfrm>
                    <a:off x="911" y="3585"/>
                    <a:ext cx="12" cy="23"/>
                  </a:xfrm>
                  <a:custGeom>
                    <a:avLst/>
                    <a:gdLst>
                      <a:gd name="T0" fmla="*/ 15 w 24"/>
                      <a:gd name="T1" fmla="*/ 69 h 69"/>
                      <a:gd name="T2" fmla="*/ 0 w 24"/>
                      <a:gd name="T3" fmla="*/ 27 h 69"/>
                      <a:gd name="T4" fmla="*/ 10 w 24"/>
                      <a:gd name="T5" fmla="*/ 0 h 69"/>
                      <a:gd name="T6" fmla="*/ 24 w 24"/>
                      <a:gd name="T7" fmla="*/ 32 h 69"/>
                      <a:gd name="T8" fmla="*/ 15 w 24"/>
                      <a:gd name="T9" fmla="*/ 69 h 69"/>
                    </a:gdLst>
                    <a:ahLst/>
                    <a:cxnLst>
                      <a:cxn ang="0">
                        <a:pos x="T0" y="T1"/>
                      </a:cxn>
                      <a:cxn ang="0">
                        <a:pos x="T2" y="T3"/>
                      </a:cxn>
                      <a:cxn ang="0">
                        <a:pos x="T4" y="T5"/>
                      </a:cxn>
                      <a:cxn ang="0">
                        <a:pos x="T6" y="T7"/>
                      </a:cxn>
                      <a:cxn ang="0">
                        <a:pos x="T8" y="T9"/>
                      </a:cxn>
                    </a:cxnLst>
                    <a:rect l="0" t="0" r="r" b="b"/>
                    <a:pathLst>
                      <a:path w="24" h="69">
                        <a:moveTo>
                          <a:pt x="15" y="69"/>
                        </a:moveTo>
                        <a:lnTo>
                          <a:pt x="0" y="27"/>
                        </a:lnTo>
                        <a:lnTo>
                          <a:pt x="10" y="0"/>
                        </a:lnTo>
                        <a:lnTo>
                          <a:pt x="24" y="32"/>
                        </a:lnTo>
                        <a:lnTo>
                          <a:pt x="15" y="69"/>
                        </a:lnTo>
                        <a:close/>
                      </a:path>
                    </a:pathLst>
                  </a:custGeom>
                  <a:solidFill>
                    <a:srgbClr val="A0A0A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811" name="Freeform 456"/>
                  <p:cNvSpPr>
                    <a:spLocks/>
                  </p:cNvSpPr>
                  <p:nvPr/>
                </p:nvSpPr>
                <p:spPr bwMode="auto">
                  <a:xfrm>
                    <a:off x="915" y="3585"/>
                    <a:ext cx="38" cy="10"/>
                  </a:xfrm>
                  <a:custGeom>
                    <a:avLst/>
                    <a:gdLst>
                      <a:gd name="T0" fmla="*/ 3 w 75"/>
                      <a:gd name="T1" fmla="*/ 0 h 30"/>
                      <a:gd name="T2" fmla="*/ 52 w 75"/>
                      <a:gd name="T3" fmla="*/ 0 h 30"/>
                      <a:gd name="T4" fmla="*/ 53 w 75"/>
                      <a:gd name="T5" fmla="*/ 3 h 30"/>
                      <a:gd name="T6" fmla="*/ 57 w 75"/>
                      <a:gd name="T7" fmla="*/ 12 h 30"/>
                      <a:gd name="T8" fmla="*/ 75 w 75"/>
                      <a:gd name="T9" fmla="*/ 30 h 30"/>
                      <a:gd name="T10" fmla="*/ 19 w 75"/>
                      <a:gd name="T11" fmla="*/ 30 h 30"/>
                      <a:gd name="T12" fmla="*/ 11 w 75"/>
                      <a:gd name="T13" fmla="*/ 21 h 30"/>
                      <a:gd name="T14" fmla="*/ 0 w 75"/>
                      <a:gd name="T15" fmla="*/ 6 h 30"/>
                      <a:gd name="T16" fmla="*/ 3 w 75"/>
                      <a:gd name="T17"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30">
                        <a:moveTo>
                          <a:pt x="3" y="0"/>
                        </a:moveTo>
                        <a:lnTo>
                          <a:pt x="52" y="0"/>
                        </a:lnTo>
                        <a:lnTo>
                          <a:pt x="53" y="3"/>
                        </a:lnTo>
                        <a:lnTo>
                          <a:pt x="57" y="12"/>
                        </a:lnTo>
                        <a:lnTo>
                          <a:pt x="75" y="30"/>
                        </a:lnTo>
                        <a:lnTo>
                          <a:pt x="19" y="30"/>
                        </a:lnTo>
                        <a:lnTo>
                          <a:pt x="11" y="21"/>
                        </a:lnTo>
                        <a:lnTo>
                          <a:pt x="0" y="6"/>
                        </a:lnTo>
                        <a:lnTo>
                          <a:pt x="3" y="0"/>
                        </a:lnTo>
                        <a:close/>
                      </a:path>
                    </a:pathLst>
                  </a:custGeom>
                  <a:solidFill>
                    <a:srgbClr val="E0E0E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812" name="Freeform 457"/>
                  <p:cNvSpPr>
                    <a:spLocks/>
                  </p:cNvSpPr>
                  <p:nvPr/>
                </p:nvSpPr>
                <p:spPr bwMode="auto">
                  <a:xfrm>
                    <a:off x="919" y="3596"/>
                    <a:ext cx="41" cy="12"/>
                  </a:xfrm>
                  <a:custGeom>
                    <a:avLst/>
                    <a:gdLst>
                      <a:gd name="T0" fmla="*/ 0 w 82"/>
                      <a:gd name="T1" fmla="*/ 36 h 36"/>
                      <a:gd name="T2" fmla="*/ 1 w 82"/>
                      <a:gd name="T3" fmla="*/ 19 h 36"/>
                      <a:gd name="T4" fmla="*/ 7 w 82"/>
                      <a:gd name="T5" fmla="*/ 8 h 36"/>
                      <a:gd name="T6" fmla="*/ 11 w 82"/>
                      <a:gd name="T7" fmla="*/ 0 h 36"/>
                      <a:gd name="T8" fmla="*/ 67 w 82"/>
                      <a:gd name="T9" fmla="*/ 0 h 36"/>
                      <a:gd name="T10" fmla="*/ 82 w 82"/>
                      <a:gd name="T11" fmla="*/ 36 h 36"/>
                      <a:gd name="T12" fmla="*/ 0 w 82"/>
                      <a:gd name="T13" fmla="*/ 36 h 36"/>
                    </a:gdLst>
                    <a:ahLst/>
                    <a:cxnLst>
                      <a:cxn ang="0">
                        <a:pos x="T0" y="T1"/>
                      </a:cxn>
                      <a:cxn ang="0">
                        <a:pos x="T2" y="T3"/>
                      </a:cxn>
                      <a:cxn ang="0">
                        <a:pos x="T4" y="T5"/>
                      </a:cxn>
                      <a:cxn ang="0">
                        <a:pos x="T6" y="T7"/>
                      </a:cxn>
                      <a:cxn ang="0">
                        <a:pos x="T8" y="T9"/>
                      </a:cxn>
                      <a:cxn ang="0">
                        <a:pos x="T10" y="T11"/>
                      </a:cxn>
                      <a:cxn ang="0">
                        <a:pos x="T12" y="T13"/>
                      </a:cxn>
                    </a:cxnLst>
                    <a:rect l="0" t="0" r="r" b="b"/>
                    <a:pathLst>
                      <a:path w="82" h="36">
                        <a:moveTo>
                          <a:pt x="0" y="36"/>
                        </a:moveTo>
                        <a:lnTo>
                          <a:pt x="1" y="19"/>
                        </a:lnTo>
                        <a:lnTo>
                          <a:pt x="7" y="8"/>
                        </a:lnTo>
                        <a:lnTo>
                          <a:pt x="11" y="0"/>
                        </a:lnTo>
                        <a:lnTo>
                          <a:pt x="67" y="0"/>
                        </a:lnTo>
                        <a:lnTo>
                          <a:pt x="82" y="36"/>
                        </a:lnTo>
                        <a:lnTo>
                          <a:pt x="0" y="36"/>
                        </a:lnTo>
                        <a:close/>
                      </a:path>
                    </a:pathLst>
                  </a:cu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grpSp>
            <p:grpSp>
              <p:nvGrpSpPr>
                <p:cNvPr id="424" name="Group 458"/>
                <p:cNvGrpSpPr>
                  <a:grpSpLocks/>
                </p:cNvGrpSpPr>
                <p:nvPr/>
              </p:nvGrpSpPr>
              <p:grpSpPr bwMode="auto">
                <a:xfrm>
                  <a:off x="923" y="3600"/>
                  <a:ext cx="99" cy="73"/>
                  <a:chOff x="923" y="3600"/>
                  <a:chExt cx="99" cy="73"/>
                </a:xfrm>
              </p:grpSpPr>
              <p:grpSp>
                <p:nvGrpSpPr>
                  <p:cNvPr id="790" name="Group 459"/>
                  <p:cNvGrpSpPr>
                    <a:grpSpLocks/>
                  </p:cNvGrpSpPr>
                  <p:nvPr/>
                </p:nvGrpSpPr>
                <p:grpSpPr bwMode="auto">
                  <a:xfrm>
                    <a:off x="923" y="3600"/>
                    <a:ext cx="49" cy="23"/>
                    <a:chOff x="923" y="3600"/>
                    <a:chExt cx="49" cy="23"/>
                  </a:xfrm>
                </p:grpSpPr>
                <p:sp>
                  <p:nvSpPr>
                    <p:cNvPr id="807" name="Freeform 460"/>
                    <p:cNvSpPr>
                      <a:spLocks/>
                    </p:cNvSpPr>
                    <p:nvPr/>
                  </p:nvSpPr>
                  <p:spPr bwMode="auto">
                    <a:xfrm>
                      <a:off x="923" y="3600"/>
                      <a:ext cx="13" cy="23"/>
                    </a:xfrm>
                    <a:custGeom>
                      <a:avLst/>
                      <a:gdLst>
                        <a:gd name="T0" fmla="*/ 13 w 25"/>
                        <a:gd name="T1" fmla="*/ 69 h 69"/>
                        <a:gd name="T2" fmla="*/ 0 w 25"/>
                        <a:gd name="T3" fmla="*/ 27 h 69"/>
                        <a:gd name="T4" fmla="*/ 9 w 25"/>
                        <a:gd name="T5" fmla="*/ 0 h 69"/>
                        <a:gd name="T6" fmla="*/ 25 w 25"/>
                        <a:gd name="T7" fmla="*/ 30 h 69"/>
                        <a:gd name="T8" fmla="*/ 13 w 25"/>
                        <a:gd name="T9" fmla="*/ 69 h 69"/>
                      </a:gdLst>
                      <a:ahLst/>
                      <a:cxnLst>
                        <a:cxn ang="0">
                          <a:pos x="T0" y="T1"/>
                        </a:cxn>
                        <a:cxn ang="0">
                          <a:pos x="T2" y="T3"/>
                        </a:cxn>
                        <a:cxn ang="0">
                          <a:pos x="T4" y="T5"/>
                        </a:cxn>
                        <a:cxn ang="0">
                          <a:pos x="T6" y="T7"/>
                        </a:cxn>
                        <a:cxn ang="0">
                          <a:pos x="T8" y="T9"/>
                        </a:cxn>
                      </a:cxnLst>
                      <a:rect l="0" t="0" r="r" b="b"/>
                      <a:pathLst>
                        <a:path w="25" h="69">
                          <a:moveTo>
                            <a:pt x="13" y="69"/>
                          </a:moveTo>
                          <a:lnTo>
                            <a:pt x="0" y="27"/>
                          </a:lnTo>
                          <a:lnTo>
                            <a:pt x="9" y="0"/>
                          </a:lnTo>
                          <a:lnTo>
                            <a:pt x="25" y="30"/>
                          </a:lnTo>
                          <a:lnTo>
                            <a:pt x="13" y="69"/>
                          </a:lnTo>
                          <a:close/>
                        </a:path>
                      </a:pathLst>
                    </a:custGeom>
                    <a:solidFill>
                      <a:srgbClr val="A0A0A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808" name="Freeform 461"/>
                    <p:cNvSpPr>
                      <a:spLocks/>
                    </p:cNvSpPr>
                    <p:nvPr/>
                  </p:nvSpPr>
                  <p:spPr bwMode="auto">
                    <a:xfrm>
                      <a:off x="928" y="3600"/>
                      <a:ext cx="37" cy="10"/>
                    </a:xfrm>
                    <a:custGeom>
                      <a:avLst/>
                      <a:gdLst>
                        <a:gd name="T0" fmla="*/ 2 w 75"/>
                        <a:gd name="T1" fmla="*/ 0 h 29"/>
                        <a:gd name="T2" fmla="*/ 50 w 75"/>
                        <a:gd name="T3" fmla="*/ 0 h 29"/>
                        <a:gd name="T4" fmla="*/ 52 w 75"/>
                        <a:gd name="T5" fmla="*/ 3 h 29"/>
                        <a:gd name="T6" fmla="*/ 57 w 75"/>
                        <a:gd name="T7" fmla="*/ 12 h 29"/>
                        <a:gd name="T8" fmla="*/ 75 w 75"/>
                        <a:gd name="T9" fmla="*/ 29 h 29"/>
                        <a:gd name="T10" fmla="*/ 19 w 75"/>
                        <a:gd name="T11" fmla="*/ 29 h 29"/>
                        <a:gd name="T12" fmla="*/ 9 w 75"/>
                        <a:gd name="T13" fmla="*/ 20 h 29"/>
                        <a:gd name="T14" fmla="*/ 0 w 75"/>
                        <a:gd name="T15" fmla="*/ 6 h 29"/>
                        <a:gd name="T16" fmla="*/ 2 w 75"/>
                        <a:gd name="T17"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29">
                          <a:moveTo>
                            <a:pt x="2" y="0"/>
                          </a:moveTo>
                          <a:lnTo>
                            <a:pt x="50" y="0"/>
                          </a:lnTo>
                          <a:lnTo>
                            <a:pt x="52" y="3"/>
                          </a:lnTo>
                          <a:lnTo>
                            <a:pt x="57" y="12"/>
                          </a:lnTo>
                          <a:lnTo>
                            <a:pt x="75" y="29"/>
                          </a:lnTo>
                          <a:lnTo>
                            <a:pt x="19" y="29"/>
                          </a:lnTo>
                          <a:lnTo>
                            <a:pt x="9" y="20"/>
                          </a:lnTo>
                          <a:lnTo>
                            <a:pt x="0" y="6"/>
                          </a:lnTo>
                          <a:lnTo>
                            <a:pt x="2" y="0"/>
                          </a:lnTo>
                          <a:close/>
                        </a:path>
                      </a:pathLst>
                    </a:custGeom>
                    <a:solidFill>
                      <a:srgbClr val="E0E0E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809" name="Freeform 462"/>
                    <p:cNvSpPr>
                      <a:spLocks/>
                    </p:cNvSpPr>
                    <p:nvPr/>
                  </p:nvSpPr>
                  <p:spPr bwMode="auto">
                    <a:xfrm>
                      <a:off x="930" y="3610"/>
                      <a:ext cx="42" cy="13"/>
                    </a:xfrm>
                    <a:custGeom>
                      <a:avLst/>
                      <a:gdLst>
                        <a:gd name="T0" fmla="*/ 0 w 82"/>
                        <a:gd name="T1" fmla="*/ 37 h 37"/>
                        <a:gd name="T2" fmla="*/ 2 w 82"/>
                        <a:gd name="T3" fmla="*/ 22 h 37"/>
                        <a:gd name="T4" fmla="*/ 7 w 82"/>
                        <a:gd name="T5" fmla="*/ 7 h 37"/>
                        <a:gd name="T6" fmla="*/ 13 w 82"/>
                        <a:gd name="T7" fmla="*/ 0 h 37"/>
                        <a:gd name="T8" fmla="*/ 69 w 82"/>
                        <a:gd name="T9" fmla="*/ 0 h 37"/>
                        <a:gd name="T10" fmla="*/ 82 w 82"/>
                        <a:gd name="T11" fmla="*/ 37 h 37"/>
                        <a:gd name="T12" fmla="*/ 0 w 82"/>
                        <a:gd name="T13" fmla="*/ 37 h 37"/>
                      </a:gdLst>
                      <a:ahLst/>
                      <a:cxnLst>
                        <a:cxn ang="0">
                          <a:pos x="T0" y="T1"/>
                        </a:cxn>
                        <a:cxn ang="0">
                          <a:pos x="T2" y="T3"/>
                        </a:cxn>
                        <a:cxn ang="0">
                          <a:pos x="T4" y="T5"/>
                        </a:cxn>
                        <a:cxn ang="0">
                          <a:pos x="T6" y="T7"/>
                        </a:cxn>
                        <a:cxn ang="0">
                          <a:pos x="T8" y="T9"/>
                        </a:cxn>
                        <a:cxn ang="0">
                          <a:pos x="T10" y="T11"/>
                        </a:cxn>
                        <a:cxn ang="0">
                          <a:pos x="T12" y="T13"/>
                        </a:cxn>
                      </a:cxnLst>
                      <a:rect l="0" t="0" r="r" b="b"/>
                      <a:pathLst>
                        <a:path w="82" h="37">
                          <a:moveTo>
                            <a:pt x="0" y="37"/>
                          </a:moveTo>
                          <a:lnTo>
                            <a:pt x="2" y="22"/>
                          </a:lnTo>
                          <a:lnTo>
                            <a:pt x="7" y="7"/>
                          </a:lnTo>
                          <a:lnTo>
                            <a:pt x="13" y="0"/>
                          </a:lnTo>
                          <a:lnTo>
                            <a:pt x="69" y="0"/>
                          </a:lnTo>
                          <a:lnTo>
                            <a:pt x="82" y="37"/>
                          </a:lnTo>
                          <a:lnTo>
                            <a:pt x="0" y="37"/>
                          </a:lnTo>
                          <a:close/>
                        </a:path>
                      </a:pathLst>
                    </a:cu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grpSp>
              <p:grpSp>
                <p:nvGrpSpPr>
                  <p:cNvPr id="791" name="Group 463"/>
                  <p:cNvGrpSpPr>
                    <a:grpSpLocks/>
                  </p:cNvGrpSpPr>
                  <p:nvPr/>
                </p:nvGrpSpPr>
                <p:grpSpPr bwMode="auto">
                  <a:xfrm>
                    <a:off x="935" y="3612"/>
                    <a:ext cx="48" cy="23"/>
                    <a:chOff x="935" y="3612"/>
                    <a:chExt cx="48" cy="23"/>
                  </a:xfrm>
                </p:grpSpPr>
                <p:sp>
                  <p:nvSpPr>
                    <p:cNvPr id="804" name="Freeform 464"/>
                    <p:cNvSpPr>
                      <a:spLocks/>
                    </p:cNvSpPr>
                    <p:nvPr/>
                  </p:nvSpPr>
                  <p:spPr bwMode="auto">
                    <a:xfrm>
                      <a:off x="935" y="3612"/>
                      <a:ext cx="12" cy="23"/>
                    </a:xfrm>
                    <a:custGeom>
                      <a:avLst/>
                      <a:gdLst>
                        <a:gd name="T0" fmla="*/ 14 w 25"/>
                        <a:gd name="T1" fmla="*/ 69 h 69"/>
                        <a:gd name="T2" fmla="*/ 0 w 25"/>
                        <a:gd name="T3" fmla="*/ 28 h 69"/>
                        <a:gd name="T4" fmla="*/ 9 w 25"/>
                        <a:gd name="T5" fmla="*/ 0 h 69"/>
                        <a:gd name="T6" fmla="*/ 25 w 25"/>
                        <a:gd name="T7" fmla="*/ 32 h 69"/>
                        <a:gd name="T8" fmla="*/ 14 w 25"/>
                        <a:gd name="T9" fmla="*/ 69 h 69"/>
                      </a:gdLst>
                      <a:ahLst/>
                      <a:cxnLst>
                        <a:cxn ang="0">
                          <a:pos x="T0" y="T1"/>
                        </a:cxn>
                        <a:cxn ang="0">
                          <a:pos x="T2" y="T3"/>
                        </a:cxn>
                        <a:cxn ang="0">
                          <a:pos x="T4" y="T5"/>
                        </a:cxn>
                        <a:cxn ang="0">
                          <a:pos x="T6" y="T7"/>
                        </a:cxn>
                        <a:cxn ang="0">
                          <a:pos x="T8" y="T9"/>
                        </a:cxn>
                      </a:cxnLst>
                      <a:rect l="0" t="0" r="r" b="b"/>
                      <a:pathLst>
                        <a:path w="25" h="69">
                          <a:moveTo>
                            <a:pt x="14" y="69"/>
                          </a:moveTo>
                          <a:lnTo>
                            <a:pt x="0" y="28"/>
                          </a:lnTo>
                          <a:lnTo>
                            <a:pt x="9" y="0"/>
                          </a:lnTo>
                          <a:lnTo>
                            <a:pt x="25" y="32"/>
                          </a:lnTo>
                          <a:lnTo>
                            <a:pt x="14" y="69"/>
                          </a:lnTo>
                          <a:close/>
                        </a:path>
                      </a:pathLst>
                    </a:custGeom>
                    <a:solidFill>
                      <a:srgbClr val="A0A0A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805" name="Freeform 465"/>
                    <p:cNvSpPr>
                      <a:spLocks/>
                    </p:cNvSpPr>
                    <p:nvPr/>
                  </p:nvSpPr>
                  <p:spPr bwMode="auto">
                    <a:xfrm>
                      <a:off x="939" y="3612"/>
                      <a:ext cx="38" cy="11"/>
                    </a:xfrm>
                    <a:custGeom>
                      <a:avLst/>
                      <a:gdLst>
                        <a:gd name="T0" fmla="*/ 1 w 75"/>
                        <a:gd name="T1" fmla="*/ 0 h 31"/>
                        <a:gd name="T2" fmla="*/ 50 w 75"/>
                        <a:gd name="T3" fmla="*/ 0 h 31"/>
                        <a:gd name="T4" fmla="*/ 53 w 75"/>
                        <a:gd name="T5" fmla="*/ 3 h 31"/>
                        <a:gd name="T6" fmla="*/ 56 w 75"/>
                        <a:gd name="T7" fmla="*/ 13 h 31"/>
                        <a:gd name="T8" fmla="*/ 75 w 75"/>
                        <a:gd name="T9" fmla="*/ 31 h 31"/>
                        <a:gd name="T10" fmla="*/ 18 w 75"/>
                        <a:gd name="T11" fmla="*/ 31 h 31"/>
                        <a:gd name="T12" fmla="*/ 9 w 75"/>
                        <a:gd name="T13" fmla="*/ 22 h 31"/>
                        <a:gd name="T14" fmla="*/ 0 w 75"/>
                        <a:gd name="T15" fmla="*/ 7 h 31"/>
                        <a:gd name="T16" fmla="*/ 1 w 75"/>
                        <a:gd name="T17"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31">
                          <a:moveTo>
                            <a:pt x="1" y="0"/>
                          </a:moveTo>
                          <a:lnTo>
                            <a:pt x="50" y="0"/>
                          </a:lnTo>
                          <a:lnTo>
                            <a:pt x="53" y="3"/>
                          </a:lnTo>
                          <a:lnTo>
                            <a:pt x="56" y="13"/>
                          </a:lnTo>
                          <a:lnTo>
                            <a:pt x="75" y="31"/>
                          </a:lnTo>
                          <a:lnTo>
                            <a:pt x="18" y="31"/>
                          </a:lnTo>
                          <a:lnTo>
                            <a:pt x="9" y="22"/>
                          </a:lnTo>
                          <a:lnTo>
                            <a:pt x="0" y="7"/>
                          </a:lnTo>
                          <a:lnTo>
                            <a:pt x="1" y="0"/>
                          </a:lnTo>
                          <a:close/>
                        </a:path>
                      </a:pathLst>
                    </a:custGeom>
                    <a:solidFill>
                      <a:srgbClr val="E0E0E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806" name="Freeform 466"/>
                    <p:cNvSpPr>
                      <a:spLocks/>
                    </p:cNvSpPr>
                    <p:nvPr/>
                  </p:nvSpPr>
                  <p:spPr bwMode="auto">
                    <a:xfrm>
                      <a:off x="943" y="3623"/>
                      <a:ext cx="40" cy="12"/>
                    </a:xfrm>
                    <a:custGeom>
                      <a:avLst/>
                      <a:gdLst>
                        <a:gd name="T0" fmla="*/ 0 w 82"/>
                        <a:gd name="T1" fmla="*/ 36 h 36"/>
                        <a:gd name="T2" fmla="*/ 2 w 82"/>
                        <a:gd name="T3" fmla="*/ 19 h 36"/>
                        <a:gd name="T4" fmla="*/ 6 w 82"/>
                        <a:gd name="T5" fmla="*/ 8 h 36"/>
                        <a:gd name="T6" fmla="*/ 12 w 82"/>
                        <a:gd name="T7" fmla="*/ 0 h 36"/>
                        <a:gd name="T8" fmla="*/ 69 w 82"/>
                        <a:gd name="T9" fmla="*/ 0 h 36"/>
                        <a:gd name="T10" fmla="*/ 82 w 82"/>
                        <a:gd name="T11" fmla="*/ 36 h 36"/>
                        <a:gd name="T12" fmla="*/ 0 w 82"/>
                        <a:gd name="T13" fmla="*/ 36 h 36"/>
                      </a:gdLst>
                      <a:ahLst/>
                      <a:cxnLst>
                        <a:cxn ang="0">
                          <a:pos x="T0" y="T1"/>
                        </a:cxn>
                        <a:cxn ang="0">
                          <a:pos x="T2" y="T3"/>
                        </a:cxn>
                        <a:cxn ang="0">
                          <a:pos x="T4" y="T5"/>
                        </a:cxn>
                        <a:cxn ang="0">
                          <a:pos x="T6" y="T7"/>
                        </a:cxn>
                        <a:cxn ang="0">
                          <a:pos x="T8" y="T9"/>
                        </a:cxn>
                        <a:cxn ang="0">
                          <a:pos x="T10" y="T11"/>
                        </a:cxn>
                        <a:cxn ang="0">
                          <a:pos x="T12" y="T13"/>
                        </a:cxn>
                      </a:cxnLst>
                      <a:rect l="0" t="0" r="r" b="b"/>
                      <a:pathLst>
                        <a:path w="82" h="36">
                          <a:moveTo>
                            <a:pt x="0" y="36"/>
                          </a:moveTo>
                          <a:lnTo>
                            <a:pt x="2" y="19"/>
                          </a:lnTo>
                          <a:lnTo>
                            <a:pt x="6" y="8"/>
                          </a:lnTo>
                          <a:lnTo>
                            <a:pt x="12" y="0"/>
                          </a:lnTo>
                          <a:lnTo>
                            <a:pt x="69" y="0"/>
                          </a:lnTo>
                          <a:lnTo>
                            <a:pt x="82" y="36"/>
                          </a:lnTo>
                          <a:lnTo>
                            <a:pt x="0" y="36"/>
                          </a:lnTo>
                          <a:close/>
                        </a:path>
                      </a:pathLst>
                    </a:cu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grpSp>
              <p:grpSp>
                <p:nvGrpSpPr>
                  <p:cNvPr id="792" name="Group 467"/>
                  <p:cNvGrpSpPr>
                    <a:grpSpLocks/>
                  </p:cNvGrpSpPr>
                  <p:nvPr/>
                </p:nvGrpSpPr>
                <p:grpSpPr bwMode="auto">
                  <a:xfrm>
                    <a:off x="947" y="3625"/>
                    <a:ext cx="50" cy="22"/>
                    <a:chOff x="947" y="3625"/>
                    <a:chExt cx="50" cy="22"/>
                  </a:xfrm>
                </p:grpSpPr>
                <p:sp>
                  <p:nvSpPr>
                    <p:cNvPr id="801" name="Freeform 468"/>
                    <p:cNvSpPr>
                      <a:spLocks/>
                    </p:cNvSpPr>
                    <p:nvPr/>
                  </p:nvSpPr>
                  <p:spPr bwMode="auto">
                    <a:xfrm>
                      <a:off x="947" y="3625"/>
                      <a:ext cx="13" cy="22"/>
                    </a:xfrm>
                    <a:custGeom>
                      <a:avLst/>
                      <a:gdLst>
                        <a:gd name="T0" fmla="*/ 14 w 25"/>
                        <a:gd name="T1" fmla="*/ 68 h 68"/>
                        <a:gd name="T2" fmla="*/ 0 w 25"/>
                        <a:gd name="T3" fmla="*/ 27 h 68"/>
                        <a:gd name="T4" fmla="*/ 10 w 25"/>
                        <a:gd name="T5" fmla="*/ 0 h 68"/>
                        <a:gd name="T6" fmla="*/ 25 w 25"/>
                        <a:gd name="T7" fmla="*/ 31 h 68"/>
                        <a:gd name="T8" fmla="*/ 14 w 25"/>
                        <a:gd name="T9" fmla="*/ 68 h 68"/>
                      </a:gdLst>
                      <a:ahLst/>
                      <a:cxnLst>
                        <a:cxn ang="0">
                          <a:pos x="T0" y="T1"/>
                        </a:cxn>
                        <a:cxn ang="0">
                          <a:pos x="T2" y="T3"/>
                        </a:cxn>
                        <a:cxn ang="0">
                          <a:pos x="T4" y="T5"/>
                        </a:cxn>
                        <a:cxn ang="0">
                          <a:pos x="T6" y="T7"/>
                        </a:cxn>
                        <a:cxn ang="0">
                          <a:pos x="T8" y="T9"/>
                        </a:cxn>
                      </a:cxnLst>
                      <a:rect l="0" t="0" r="r" b="b"/>
                      <a:pathLst>
                        <a:path w="25" h="68">
                          <a:moveTo>
                            <a:pt x="14" y="68"/>
                          </a:moveTo>
                          <a:lnTo>
                            <a:pt x="0" y="27"/>
                          </a:lnTo>
                          <a:lnTo>
                            <a:pt x="10" y="0"/>
                          </a:lnTo>
                          <a:lnTo>
                            <a:pt x="25" y="31"/>
                          </a:lnTo>
                          <a:lnTo>
                            <a:pt x="14" y="68"/>
                          </a:lnTo>
                          <a:close/>
                        </a:path>
                      </a:pathLst>
                    </a:custGeom>
                    <a:solidFill>
                      <a:srgbClr val="A0A0A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802" name="Freeform 469"/>
                    <p:cNvSpPr>
                      <a:spLocks/>
                    </p:cNvSpPr>
                    <p:nvPr/>
                  </p:nvSpPr>
                  <p:spPr bwMode="auto">
                    <a:xfrm>
                      <a:off x="953" y="3625"/>
                      <a:ext cx="36" cy="10"/>
                    </a:xfrm>
                    <a:custGeom>
                      <a:avLst/>
                      <a:gdLst>
                        <a:gd name="T0" fmla="*/ 2 w 73"/>
                        <a:gd name="T1" fmla="*/ 0 h 29"/>
                        <a:gd name="T2" fmla="*/ 50 w 73"/>
                        <a:gd name="T3" fmla="*/ 0 h 29"/>
                        <a:gd name="T4" fmla="*/ 51 w 73"/>
                        <a:gd name="T5" fmla="*/ 2 h 29"/>
                        <a:gd name="T6" fmla="*/ 57 w 73"/>
                        <a:gd name="T7" fmla="*/ 11 h 29"/>
                        <a:gd name="T8" fmla="*/ 73 w 73"/>
                        <a:gd name="T9" fmla="*/ 29 h 29"/>
                        <a:gd name="T10" fmla="*/ 19 w 73"/>
                        <a:gd name="T11" fmla="*/ 29 h 29"/>
                        <a:gd name="T12" fmla="*/ 9 w 73"/>
                        <a:gd name="T13" fmla="*/ 20 h 29"/>
                        <a:gd name="T14" fmla="*/ 0 w 73"/>
                        <a:gd name="T15" fmla="*/ 5 h 29"/>
                        <a:gd name="T16" fmla="*/ 2 w 73"/>
                        <a:gd name="T17"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3" h="29">
                          <a:moveTo>
                            <a:pt x="2" y="0"/>
                          </a:moveTo>
                          <a:lnTo>
                            <a:pt x="50" y="0"/>
                          </a:lnTo>
                          <a:lnTo>
                            <a:pt x="51" y="2"/>
                          </a:lnTo>
                          <a:lnTo>
                            <a:pt x="57" y="11"/>
                          </a:lnTo>
                          <a:lnTo>
                            <a:pt x="73" y="29"/>
                          </a:lnTo>
                          <a:lnTo>
                            <a:pt x="19" y="29"/>
                          </a:lnTo>
                          <a:lnTo>
                            <a:pt x="9" y="20"/>
                          </a:lnTo>
                          <a:lnTo>
                            <a:pt x="0" y="5"/>
                          </a:lnTo>
                          <a:lnTo>
                            <a:pt x="2" y="0"/>
                          </a:lnTo>
                          <a:close/>
                        </a:path>
                      </a:pathLst>
                    </a:custGeom>
                    <a:solidFill>
                      <a:srgbClr val="E0E0E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803" name="Freeform 470"/>
                    <p:cNvSpPr>
                      <a:spLocks/>
                    </p:cNvSpPr>
                    <p:nvPr/>
                  </p:nvSpPr>
                  <p:spPr bwMode="auto">
                    <a:xfrm>
                      <a:off x="955" y="3635"/>
                      <a:ext cx="42" cy="12"/>
                    </a:xfrm>
                    <a:custGeom>
                      <a:avLst/>
                      <a:gdLst>
                        <a:gd name="T0" fmla="*/ 0 w 83"/>
                        <a:gd name="T1" fmla="*/ 36 h 36"/>
                        <a:gd name="T2" fmla="*/ 3 w 83"/>
                        <a:gd name="T3" fmla="*/ 20 h 36"/>
                        <a:gd name="T4" fmla="*/ 7 w 83"/>
                        <a:gd name="T5" fmla="*/ 8 h 36"/>
                        <a:gd name="T6" fmla="*/ 12 w 83"/>
                        <a:gd name="T7" fmla="*/ 0 h 36"/>
                        <a:gd name="T8" fmla="*/ 68 w 83"/>
                        <a:gd name="T9" fmla="*/ 0 h 36"/>
                        <a:gd name="T10" fmla="*/ 83 w 83"/>
                        <a:gd name="T11" fmla="*/ 36 h 36"/>
                        <a:gd name="T12" fmla="*/ 0 w 83"/>
                        <a:gd name="T13" fmla="*/ 36 h 36"/>
                      </a:gdLst>
                      <a:ahLst/>
                      <a:cxnLst>
                        <a:cxn ang="0">
                          <a:pos x="T0" y="T1"/>
                        </a:cxn>
                        <a:cxn ang="0">
                          <a:pos x="T2" y="T3"/>
                        </a:cxn>
                        <a:cxn ang="0">
                          <a:pos x="T4" y="T5"/>
                        </a:cxn>
                        <a:cxn ang="0">
                          <a:pos x="T6" y="T7"/>
                        </a:cxn>
                        <a:cxn ang="0">
                          <a:pos x="T8" y="T9"/>
                        </a:cxn>
                        <a:cxn ang="0">
                          <a:pos x="T10" y="T11"/>
                        </a:cxn>
                        <a:cxn ang="0">
                          <a:pos x="T12" y="T13"/>
                        </a:cxn>
                      </a:cxnLst>
                      <a:rect l="0" t="0" r="r" b="b"/>
                      <a:pathLst>
                        <a:path w="83" h="36">
                          <a:moveTo>
                            <a:pt x="0" y="36"/>
                          </a:moveTo>
                          <a:lnTo>
                            <a:pt x="3" y="20"/>
                          </a:lnTo>
                          <a:lnTo>
                            <a:pt x="7" y="8"/>
                          </a:lnTo>
                          <a:lnTo>
                            <a:pt x="12" y="0"/>
                          </a:lnTo>
                          <a:lnTo>
                            <a:pt x="68" y="0"/>
                          </a:lnTo>
                          <a:lnTo>
                            <a:pt x="83" y="36"/>
                          </a:lnTo>
                          <a:lnTo>
                            <a:pt x="0" y="36"/>
                          </a:lnTo>
                          <a:close/>
                        </a:path>
                      </a:pathLst>
                    </a:cu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grpSp>
              <p:grpSp>
                <p:nvGrpSpPr>
                  <p:cNvPr id="793" name="Group 471"/>
                  <p:cNvGrpSpPr>
                    <a:grpSpLocks/>
                  </p:cNvGrpSpPr>
                  <p:nvPr/>
                </p:nvGrpSpPr>
                <p:grpSpPr bwMode="auto">
                  <a:xfrm>
                    <a:off x="960" y="3637"/>
                    <a:ext cx="50" cy="23"/>
                    <a:chOff x="960" y="3637"/>
                    <a:chExt cx="50" cy="23"/>
                  </a:xfrm>
                </p:grpSpPr>
                <p:sp>
                  <p:nvSpPr>
                    <p:cNvPr id="798" name="Freeform 472"/>
                    <p:cNvSpPr>
                      <a:spLocks/>
                    </p:cNvSpPr>
                    <p:nvPr/>
                  </p:nvSpPr>
                  <p:spPr bwMode="auto">
                    <a:xfrm>
                      <a:off x="960" y="3637"/>
                      <a:ext cx="12" cy="23"/>
                    </a:xfrm>
                    <a:custGeom>
                      <a:avLst/>
                      <a:gdLst>
                        <a:gd name="T0" fmla="*/ 15 w 25"/>
                        <a:gd name="T1" fmla="*/ 69 h 69"/>
                        <a:gd name="T2" fmla="*/ 0 w 25"/>
                        <a:gd name="T3" fmla="*/ 27 h 69"/>
                        <a:gd name="T4" fmla="*/ 12 w 25"/>
                        <a:gd name="T5" fmla="*/ 0 h 69"/>
                        <a:gd name="T6" fmla="*/ 25 w 25"/>
                        <a:gd name="T7" fmla="*/ 32 h 69"/>
                        <a:gd name="T8" fmla="*/ 15 w 25"/>
                        <a:gd name="T9" fmla="*/ 69 h 69"/>
                      </a:gdLst>
                      <a:ahLst/>
                      <a:cxnLst>
                        <a:cxn ang="0">
                          <a:pos x="T0" y="T1"/>
                        </a:cxn>
                        <a:cxn ang="0">
                          <a:pos x="T2" y="T3"/>
                        </a:cxn>
                        <a:cxn ang="0">
                          <a:pos x="T4" y="T5"/>
                        </a:cxn>
                        <a:cxn ang="0">
                          <a:pos x="T6" y="T7"/>
                        </a:cxn>
                        <a:cxn ang="0">
                          <a:pos x="T8" y="T9"/>
                        </a:cxn>
                      </a:cxnLst>
                      <a:rect l="0" t="0" r="r" b="b"/>
                      <a:pathLst>
                        <a:path w="25" h="69">
                          <a:moveTo>
                            <a:pt x="15" y="69"/>
                          </a:moveTo>
                          <a:lnTo>
                            <a:pt x="0" y="27"/>
                          </a:lnTo>
                          <a:lnTo>
                            <a:pt x="12" y="0"/>
                          </a:lnTo>
                          <a:lnTo>
                            <a:pt x="25" y="32"/>
                          </a:lnTo>
                          <a:lnTo>
                            <a:pt x="15" y="69"/>
                          </a:lnTo>
                          <a:close/>
                        </a:path>
                      </a:pathLst>
                    </a:custGeom>
                    <a:solidFill>
                      <a:srgbClr val="A0A0A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799" name="Freeform 473"/>
                    <p:cNvSpPr>
                      <a:spLocks/>
                    </p:cNvSpPr>
                    <p:nvPr/>
                  </p:nvSpPr>
                  <p:spPr bwMode="auto">
                    <a:xfrm>
                      <a:off x="965" y="3638"/>
                      <a:ext cx="37" cy="9"/>
                    </a:xfrm>
                    <a:custGeom>
                      <a:avLst/>
                      <a:gdLst>
                        <a:gd name="T0" fmla="*/ 3 w 74"/>
                        <a:gd name="T1" fmla="*/ 0 h 29"/>
                        <a:gd name="T2" fmla="*/ 49 w 74"/>
                        <a:gd name="T3" fmla="*/ 0 h 29"/>
                        <a:gd name="T4" fmla="*/ 53 w 74"/>
                        <a:gd name="T5" fmla="*/ 2 h 29"/>
                        <a:gd name="T6" fmla="*/ 57 w 74"/>
                        <a:gd name="T7" fmla="*/ 11 h 29"/>
                        <a:gd name="T8" fmla="*/ 74 w 74"/>
                        <a:gd name="T9" fmla="*/ 29 h 29"/>
                        <a:gd name="T10" fmla="*/ 19 w 74"/>
                        <a:gd name="T11" fmla="*/ 29 h 29"/>
                        <a:gd name="T12" fmla="*/ 9 w 74"/>
                        <a:gd name="T13" fmla="*/ 20 h 29"/>
                        <a:gd name="T14" fmla="*/ 0 w 74"/>
                        <a:gd name="T15" fmla="*/ 5 h 29"/>
                        <a:gd name="T16" fmla="*/ 3 w 74"/>
                        <a:gd name="T17"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4" h="29">
                          <a:moveTo>
                            <a:pt x="3" y="0"/>
                          </a:moveTo>
                          <a:lnTo>
                            <a:pt x="49" y="0"/>
                          </a:lnTo>
                          <a:lnTo>
                            <a:pt x="53" y="2"/>
                          </a:lnTo>
                          <a:lnTo>
                            <a:pt x="57" y="11"/>
                          </a:lnTo>
                          <a:lnTo>
                            <a:pt x="74" y="29"/>
                          </a:lnTo>
                          <a:lnTo>
                            <a:pt x="19" y="29"/>
                          </a:lnTo>
                          <a:lnTo>
                            <a:pt x="9" y="20"/>
                          </a:lnTo>
                          <a:lnTo>
                            <a:pt x="0" y="5"/>
                          </a:lnTo>
                          <a:lnTo>
                            <a:pt x="3" y="0"/>
                          </a:lnTo>
                          <a:close/>
                        </a:path>
                      </a:pathLst>
                    </a:custGeom>
                    <a:solidFill>
                      <a:srgbClr val="E0E0E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800" name="Freeform 474"/>
                    <p:cNvSpPr>
                      <a:spLocks/>
                    </p:cNvSpPr>
                    <p:nvPr/>
                  </p:nvSpPr>
                  <p:spPr bwMode="auto">
                    <a:xfrm>
                      <a:off x="968" y="3648"/>
                      <a:ext cx="42" cy="12"/>
                    </a:xfrm>
                    <a:custGeom>
                      <a:avLst/>
                      <a:gdLst>
                        <a:gd name="T0" fmla="*/ 0 w 83"/>
                        <a:gd name="T1" fmla="*/ 35 h 35"/>
                        <a:gd name="T2" fmla="*/ 1 w 83"/>
                        <a:gd name="T3" fmla="*/ 19 h 35"/>
                        <a:gd name="T4" fmla="*/ 6 w 83"/>
                        <a:gd name="T5" fmla="*/ 7 h 35"/>
                        <a:gd name="T6" fmla="*/ 10 w 83"/>
                        <a:gd name="T7" fmla="*/ 0 h 35"/>
                        <a:gd name="T8" fmla="*/ 67 w 83"/>
                        <a:gd name="T9" fmla="*/ 0 h 35"/>
                        <a:gd name="T10" fmla="*/ 83 w 83"/>
                        <a:gd name="T11" fmla="*/ 35 h 35"/>
                        <a:gd name="T12" fmla="*/ 0 w 83"/>
                        <a:gd name="T13" fmla="*/ 35 h 35"/>
                      </a:gdLst>
                      <a:ahLst/>
                      <a:cxnLst>
                        <a:cxn ang="0">
                          <a:pos x="T0" y="T1"/>
                        </a:cxn>
                        <a:cxn ang="0">
                          <a:pos x="T2" y="T3"/>
                        </a:cxn>
                        <a:cxn ang="0">
                          <a:pos x="T4" y="T5"/>
                        </a:cxn>
                        <a:cxn ang="0">
                          <a:pos x="T6" y="T7"/>
                        </a:cxn>
                        <a:cxn ang="0">
                          <a:pos x="T8" y="T9"/>
                        </a:cxn>
                        <a:cxn ang="0">
                          <a:pos x="T10" y="T11"/>
                        </a:cxn>
                        <a:cxn ang="0">
                          <a:pos x="T12" y="T13"/>
                        </a:cxn>
                      </a:cxnLst>
                      <a:rect l="0" t="0" r="r" b="b"/>
                      <a:pathLst>
                        <a:path w="83" h="35">
                          <a:moveTo>
                            <a:pt x="0" y="35"/>
                          </a:moveTo>
                          <a:lnTo>
                            <a:pt x="1" y="19"/>
                          </a:lnTo>
                          <a:lnTo>
                            <a:pt x="6" y="7"/>
                          </a:lnTo>
                          <a:lnTo>
                            <a:pt x="10" y="0"/>
                          </a:lnTo>
                          <a:lnTo>
                            <a:pt x="67" y="0"/>
                          </a:lnTo>
                          <a:lnTo>
                            <a:pt x="83" y="35"/>
                          </a:lnTo>
                          <a:lnTo>
                            <a:pt x="0" y="35"/>
                          </a:lnTo>
                          <a:close/>
                        </a:path>
                      </a:pathLst>
                    </a:cu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grpSp>
              <p:grpSp>
                <p:nvGrpSpPr>
                  <p:cNvPr id="794" name="Group 475"/>
                  <p:cNvGrpSpPr>
                    <a:grpSpLocks/>
                  </p:cNvGrpSpPr>
                  <p:nvPr/>
                </p:nvGrpSpPr>
                <p:grpSpPr bwMode="auto">
                  <a:xfrm>
                    <a:off x="973" y="3650"/>
                    <a:ext cx="49" cy="23"/>
                    <a:chOff x="973" y="3650"/>
                    <a:chExt cx="49" cy="23"/>
                  </a:xfrm>
                </p:grpSpPr>
                <p:sp>
                  <p:nvSpPr>
                    <p:cNvPr id="795" name="Freeform 476"/>
                    <p:cNvSpPr>
                      <a:spLocks/>
                    </p:cNvSpPr>
                    <p:nvPr/>
                  </p:nvSpPr>
                  <p:spPr bwMode="auto">
                    <a:xfrm>
                      <a:off x="973" y="3650"/>
                      <a:ext cx="12" cy="23"/>
                    </a:xfrm>
                    <a:custGeom>
                      <a:avLst/>
                      <a:gdLst>
                        <a:gd name="T0" fmla="*/ 16 w 25"/>
                        <a:gd name="T1" fmla="*/ 68 h 68"/>
                        <a:gd name="T2" fmla="*/ 0 w 25"/>
                        <a:gd name="T3" fmla="*/ 26 h 68"/>
                        <a:gd name="T4" fmla="*/ 10 w 25"/>
                        <a:gd name="T5" fmla="*/ 0 h 68"/>
                        <a:gd name="T6" fmla="*/ 25 w 25"/>
                        <a:gd name="T7" fmla="*/ 31 h 68"/>
                        <a:gd name="T8" fmla="*/ 16 w 25"/>
                        <a:gd name="T9" fmla="*/ 68 h 68"/>
                      </a:gdLst>
                      <a:ahLst/>
                      <a:cxnLst>
                        <a:cxn ang="0">
                          <a:pos x="T0" y="T1"/>
                        </a:cxn>
                        <a:cxn ang="0">
                          <a:pos x="T2" y="T3"/>
                        </a:cxn>
                        <a:cxn ang="0">
                          <a:pos x="T4" y="T5"/>
                        </a:cxn>
                        <a:cxn ang="0">
                          <a:pos x="T6" y="T7"/>
                        </a:cxn>
                        <a:cxn ang="0">
                          <a:pos x="T8" y="T9"/>
                        </a:cxn>
                      </a:cxnLst>
                      <a:rect l="0" t="0" r="r" b="b"/>
                      <a:pathLst>
                        <a:path w="25" h="68">
                          <a:moveTo>
                            <a:pt x="16" y="68"/>
                          </a:moveTo>
                          <a:lnTo>
                            <a:pt x="0" y="26"/>
                          </a:lnTo>
                          <a:lnTo>
                            <a:pt x="10" y="0"/>
                          </a:lnTo>
                          <a:lnTo>
                            <a:pt x="25" y="31"/>
                          </a:lnTo>
                          <a:lnTo>
                            <a:pt x="16" y="68"/>
                          </a:lnTo>
                          <a:close/>
                        </a:path>
                      </a:pathLst>
                    </a:custGeom>
                    <a:solidFill>
                      <a:srgbClr val="A0A0A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796" name="Freeform 477"/>
                    <p:cNvSpPr>
                      <a:spLocks/>
                    </p:cNvSpPr>
                    <p:nvPr/>
                  </p:nvSpPr>
                  <p:spPr bwMode="auto">
                    <a:xfrm>
                      <a:off x="978" y="3651"/>
                      <a:ext cx="37" cy="10"/>
                    </a:xfrm>
                    <a:custGeom>
                      <a:avLst/>
                      <a:gdLst>
                        <a:gd name="T0" fmla="*/ 2 w 74"/>
                        <a:gd name="T1" fmla="*/ 0 h 29"/>
                        <a:gd name="T2" fmla="*/ 49 w 74"/>
                        <a:gd name="T3" fmla="*/ 0 h 29"/>
                        <a:gd name="T4" fmla="*/ 50 w 74"/>
                        <a:gd name="T5" fmla="*/ 2 h 29"/>
                        <a:gd name="T6" fmla="*/ 57 w 74"/>
                        <a:gd name="T7" fmla="*/ 11 h 29"/>
                        <a:gd name="T8" fmla="*/ 74 w 74"/>
                        <a:gd name="T9" fmla="*/ 29 h 29"/>
                        <a:gd name="T10" fmla="*/ 19 w 74"/>
                        <a:gd name="T11" fmla="*/ 29 h 29"/>
                        <a:gd name="T12" fmla="*/ 10 w 74"/>
                        <a:gd name="T13" fmla="*/ 20 h 29"/>
                        <a:gd name="T14" fmla="*/ 0 w 74"/>
                        <a:gd name="T15" fmla="*/ 5 h 29"/>
                        <a:gd name="T16" fmla="*/ 2 w 74"/>
                        <a:gd name="T17"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4" h="29">
                          <a:moveTo>
                            <a:pt x="2" y="0"/>
                          </a:moveTo>
                          <a:lnTo>
                            <a:pt x="49" y="0"/>
                          </a:lnTo>
                          <a:lnTo>
                            <a:pt x="50" y="2"/>
                          </a:lnTo>
                          <a:lnTo>
                            <a:pt x="57" y="11"/>
                          </a:lnTo>
                          <a:lnTo>
                            <a:pt x="74" y="29"/>
                          </a:lnTo>
                          <a:lnTo>
                            <a:pt x="19" y="29"/>
                          </a:lnTo>
                          <a:lnTo>
                            <a:pt x="10" y="20"/>
                          </a:lnTo>
                          <a:lnTo>
                            <a:pt x="0" y="5"/>
                          </a:lnTo>
                          <a:lnTo>
                            <a:pt x="2" y="0"/>
                          </a:lnTo>
                          <a:close/>
                        </a:path>
                      </a:pathLst>
                    </a:custGeom>
                    <a:solidFill>
                      <a:srgbClr val="E0E0E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797" name="Freeform 478"/>
                    <p:cNvSpPr>
                      <a:spLocks/>
                    </p:cNvSpPr>
                    <p:nvPr/>
                  </p:nvSpPr>
                  <p:spPr bwMode="auto">
                    <a:xfrm>
                      <a:off x="982" y="3661"/>
                      <a:ext cx="40" cy="12"/>
                    </a:xfrm>
                    <a:custGeom>
                      <a:avLst/>
                      <a:gdLst>
                        <a:gd name="T0" fmla="*/ 0 w 82"/>
                        <a:gd name="T1" fmla="*/ 36 h 36"/>
                        <a:gd name="T2" fmla="*/ 1 w 82"/>
                        <a:gd name="T3" fmla="*/ 20 h 36"/>
                        <a:gd name="T4" fmla="*/ 5 w 82"/>
                        <a:gd name="T5" fmla="*/ 8 h 36"/>
                        <a:gd name="T6" fmla="*/ 11 w 82"/>
                        <a:gd name="T7" fmla="*/ 0 h 36"/>
                        <a:gd name="T8" fmla="*/ 67 w 82"/>
                        <a:gd name="T9" fmla="*/ 0 h 36"/>
                        <a:gd name="T10" fmla="*/ 82 w 82"/>
                        <a:gd name="T11" fmla="*/ 36 h 36"/>
                        <a:gd name="T12" fmla="*/ 0 w 82"/>
                        <a:gd name="T13" fmla="*/ 36 h 36"/>
                      </a:gdLst>
                      <a:ahLst/>
                      <a:cxnLst>
                        <a:cxn ang="0">
                          <a:pos x="T0" y="T1"/>
                        </a:cxn>
                        <a:cxn ang="0">
                          <a:pos x="T2" y="T3"/>
                        </a:cxn>
                        <a:cxn ang="0">
                          <a:pos x="T4" y="T5"/>
                        </a:cxn>
                        <a:cxn ang="0">
                          <a:pos x="T6" y="T7"/>
                        </a:cxn>
                        <a:cxn ang="0">
                          <a:pos x="T8" y="T9"/>
                        </a:cxn>
                        <a:cxn ang="0">
                          <a:pos x="T10" y="T11"/>
                        </a:cxn>
                        <a:cxn ang="0">
                          <a:pos x="T12" y="T13"/>
                        </a:cxn>
                      </a:cxnLst>
                      <a:rect l="0" t="0" r="r" b="b"/>
                      <a:pathLst>
                        <a:path w="82" h="36">
                          <a:moveTo>
                            <a:pt x="0" y="36"/>
                          </a:moveTo>
                          <a:lnTo>
                            <a:pt x="1" y="20"/>
                          </a:lnTo>
                          <a:lnTo>
                            <a:pt x="5" y="8"/>
                          </a:lnTo>
                          <a:lnTo>
                            <a:pt x="11" y="0"/>
                          </a:lnTo>
                          <a:lnTo>
                            <a:pt x="67" y="0"/>
                          </a:lnTo>
                          <a:lnTo>
                            <a:pt x="82" y="36"/>
                          </a:lnTo>
                          <a:lnTo>
                            <a:pt x="0" y="36"/>
                          </a:lnTo>
                          <a:close/>
                        </a:path>
                      </a:pathLst>
                    </a:cu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grpSp>
            </p:grpSp>
            <p:grpSp>
              <p:nvGrpSpPr>
                <p:cNvPr id="425" name="Group 479"/>
                <p:cNvGrpSpPr>
                  <a:grpSpLocks/>
                </p:cNvGrpSpPr>
                <p:nvPr/>
              </p:nvGrpSpPr>
              <p:grpSpPr bwMode="auto">
                <a:xfrm>
                  <a:off x="985" y="3665"/>
                  <a:ext cx="100" cy="73"/>
                  <a:chOff x="985" y="3665"/>
                  <a:chExt cx="100" cy="73"/>
                </a:xfrm>
              </p:grpSpPr>
              <p:grpSp>
                <p:nvGrpSpPr>
                  <p:cNvPr id="770" name="Group 480"/>
                  <p:cNvGrpSpPr>
                    <a:grpSpLocks/>
                  </p:cNvGrpSpPr>
                  <p:nvPr/>
                </p:nvGrpSpPr>
                <p:grpSpPr bwMode="auto">
                  <a:xfrm>
                    <a:off x="985" y="3665"/>
                    <a:ext cx="50" cy="23"/>
                    <a:chOff x="985" y="3665"/>
                    <a:chExt cx="50" cy="23"/>
                  </a:xfrm>
                </p:grpSpPr>
                <p:sp>
                  <p:nvSpPr>
                    <p:cNvPr id="787" name="Freeform 481"/>
                    <p:cNvSpPr>
                      <a:spLocks/>
                    </p:cNvSpPr>
                    <p:nvPr/>
                  </p:nvSpPr>
                  <p:spPr bwMode="auto">
                    <a:xfrm>
                      <a:off x="985" y="3665"/>
                      <a:ext cx="12" cy="23"/>
                    </a:xfrm>
                    <a:custGeom>
                      <a:avLst/>
                      <a:gdLst>
                        <a:gd name="T0" fmla="*/ 15 w 25"/>
                        <a:gd name="T1" fmla="*/ 68 h 68"/>
                        <a:gd name="T2" fmla="*/ 0 w 25"/>
                        <a:gd name="T3" fmla="*/ 27 h 68"/>
                        <a:gd name="T4" fmla="*/ 9 w 25"/>
                        <a:gd name="T5" fmla="*/ 0 h 68"/>
                        <a:gd name="T6" fmla="*/ 25 w 25"/>
                        <a:gd name="T7" fmla="*/ 31 h 68"/>
                        <a:gd name="T8" fmla="*/ 15 w 25"/>
                        <a:gd name="T9" fmla="*/ 68 h 68"/>
                      </a:gdLst>
                      <a:ahLst/>
                      <a:cxnLst>
                        <a:cxn ang="0">
                          <a:pos x="T0" y="T1"/>
                        </a:cxn>
                        <a:cxn ang="0">
                          <a:pos x="T2" y="T3"/>
                        </a:cxn>
                        <a:cxn ang="0">
                          <a:pos x="T4" y="T5"/>
                        </a:cxn>
                        <a:cxn ang="0">
                          <a:pos x="T6" y="T7"/>
                        </a:cxn>
                        <a:cxn ang="0">
                          <a:pos x="T8" y="T9"/>
                        </a:cxn>
                      </a:cxnLst>
                      <a:rect l="0" t="0" r="r" b="b"/>
                      <a:pathLst>
                        <a:path w="25" h="68">
                          <a:moveTo>
                            <a:pt x="15" y="68"/>
                          </a:moveTo>
                          <a:lnTo>
                            <a:pt x="0" y="27"/>
                          </a:lnTo>
                          <a:lnTo>
                            <a:pt x="9" y="0"/>
                          </a:lnTo>
                          <a:lnTo>
                            <a:pt x="25" y="31"/>
                          </a:lnTo>
                          <a:lnTo>
                            <a:pt x="15" y="68"/>
                          </a:lnTo>
                          <a:close/>
                        </a:path>
                      </a:pathLst>
                    </a:custGeom>
                    <a:solidFill>
                      <a:srgbClr val="A0A0A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788" name="Freeform 482"/>
                    <p:cNvSpPr>
                      <a:spLocks/>
                    </p:cNvSpPr>
                    <p:nvPr/>
                  </p:nvSpPr>
                  <p:spPr bwMode="auto">
                    <a:xfrm>
                      <a:off x="989" y="3665"/>
                      <a:ext cx="38" cy="11"/>
                    </a:xfrm>
                    <a:custGeom>
                      <a:avLst/>
                      <a:gdLst>
                        <a:gd name="T0" fmla="*/ 1 w 75"/>
                        <a:gd name="T1" fmla="*/ 0 h 31"/>
                        <a:gd name="T2" fmla="*/ 50 w 75"/>
                        <a:gd name="T3" fmla="*/ 0 h 31"/>
                        <a:gd name="T4" fmla="*/ 52 w 75"/>
                        <a:gd name="T5" fmla="*/ 4 h 31"/>
                        <a:gd name="T6" fmla="*/ 56 w 75"/>
                        <a:gd name="T7" fmla="*/ 13 h 31"/>
                        <a:gd name="T8" fmla="*/ 75 w 75"/>
                        <a:gd name="T9" fmla="*/ 31 h 31"/>
                        <a:gd name="T10" fmla="*/ 18 w 75"/>
                        <a:gd name="T11" fmla="*/ 31 h 31"/>
                        <a:gd name="T12" fmla="*/ 10 w 75"/>
                        <a:gd name="T13" fmla="*/ 22 h 31"/>
                        <a:gd name="T14" fmla="*/ 0 w 75"/>
                        <a:gd name="T15" fmla="*/ 7 h 31"/>
                        <a:gd name="T16" fmla="*/ 1 w 75"/>
                        <a:gd name="T17"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31">
                          <a:moveTo>
                            <a:pt x="1" y="0"/>
                          </a:moveTo>
                          <a:lnTo>
                            <a:pt x="50" y="0"/>
                          </a:lnTo>
                          <a:lnTo>
                            <a:pt x="52" y="4"/>
                          </a:lnTo>
                          <a:lnTo>
                            <a:pt x="56" y="13"/>
                          </a:lnTo>
                          <a:lnTo>
                            <a:pt x="75" y="31"/>
                          </a:lnTo>
                          <a:lnTo>
                            <a:pt x="18" y="31"/>
                          </a:lnTo>
                          <a:lnTo>
                            <a:pt x="10" y="22"/>
                          </a:lnTo>
                          <a:lnTo>
                            <a:pt x="0" y="7"/>
                          </a:lnTo>
                          <a:lnTo>
                            <a:pt x="1" y="0"/>
                          </a:lnTo>
                          <a:close/>
                        </a:path>
                      </a:pathLst>
                    </a:custGeom>
                    <a:solidFill>
                      <a:srgbClr val="E0E0E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789" name="Freeform 483"/>
                    <p:cNvSpPr>
                      <a:spLocks/>
                    </p:cNvSpPr>
                    <p:nvPr/>
                  </p:nvSpPr>
                  <p:spPr bwMode="auto">
                    <a:xfrm>
                      <a:off x="993" y="3676"/>
                      <a:ext cx="42" cy="12"/>
                    </a:xfrm>
                    <a:custGeom>
                      <a:avLst/>
                      <a:gdLst>
                        <a:gd name="T0" fmla="*/ 0 w 83"/>
                        <a:gd name="T1" fmla="*/ 36 h 36"/>
                        <a:gd name="T2" fmla="*/ 1 w 83"/>
                        <a:gd name="T3" fmla="*/ 20 h 36"/>
                        <a:gd name="T4" fmla="*/ 6 w 83"/>
                        <a:gd name="T5" fmla="*/ 8 h 36"/>
                        <a:gd name="T6" fmla="*/ 10 w 83"/>
                        <a:gd name="T7" fmla="*/ 0 h 36"/>
                        <a:gd name="T8" fmla="*/ 67 w 83"/>
                        <a:gd name="T9" fmla="*/ 0 h 36"/>
                        <a:gd name="T10" fmla="*/ 83 w 83"/>
                        <a:gd name="T11" fmla="*/ 36 h 36"/>
                        <a:gd name="T12" fmla="*/ 0 w 83"/>
                        <a:gd name="T13" fmla="*/ 36 h 36"/>
                      </a:gdLst>
                      <a:ahLst/>
                      <a:cxnLst>
                        <a:cxn ang="0">
                          <a:pos x="T0" y="T1"/>
                        </a:cxn>
                        <a:cxn ang="0">
                          <a:pos x="T2" y="T3"/>
                        </a:cxn>
                        <a:cxn ang="0">
                          <a:pos x="T4" y="T5"/>
                        </a:cxn>
                        <a:cxn ang="0">
                          <a:pos x="T6" y="T7"/>
                        </a:cxn>
                        <a:cxn ang="0">
                          <a:pos x="T8" y="T9"/>
                        </a:cxn>
                        <a:cxn ang="0">
                          <a:pos x="T10" y="T11"/>
                        </a:cxn>
                        <a:cxn ang="0">
                          <a:pos x="T12" y="T13"/>
                        </a:cxn>
                      </a:cxnLst>
                      <a:rect l="0" t="0" r="r" b="b"/>
                      <a:pathLst>
                        <a:path w="83" h="36">
                          <a:moveTo>
                            <a:pt x="0" y="36"/>
                          </a:moveTo>
                          <a:lnTo>
                            <a:pt x="1" y="20"/>
                          </a:lnTo>
                          <a:lnTo>
                            <a:pt x="6" y="8"/>
                          </a:lnTo>
                          <a:lnTo>
                            <a:pt x="10" y="0"/>
                          </a:lnTo>
                          <a:lnTo>
                            <a:pt x="67" y="0"/>
                          </a:lnTo>
                          <a:lnTo>
                            <a:pt x="83" y="36"/>
                          </a:lnTo>
                          <a:lnTo>
                            <a:pt x="0" y="36"/>
                          </a:lnTo>
                          <a:close/>
                        </a:path>
                      </a:pathLst>
                    </a:cu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grpSp>
              <p:grpSp>
                <p:nvGrpSpPr>
                  <p:cNvPr id="771" name="Group 484"/>
                  <p:cNvGrpSpPr>
                    <a:grpSpLocks/>
                  </p:cNvGrpSpPr>
                  <p:nvPr/>
                </p:nvGrpSpPr>
                <p:grpSpPr bwMode="auto">
                  <a:xfrm>
                    <a:off x="997" y="3677"/>
                    <a:ext cx="49" cy="23"/>
                    <a:chOff x="997" y="3677"/>
                    <a:chExt cx="49" cy="23"/>
                  </a:xfrm>
                </p:grpSpPr>
                <p:sp>
                  <p:nvSpPr>
                    <p:cNvPr id="784" name="Freeform 485"/>
                    <p:cNvSpPr>
                      <a:spLocks/>
                    </p:cNvSpPr>
                    <p:nvPr/>
                  </p:nvSpPr>
                  <p:spPr bwMode="auto">
                    <a:xfrm>
                      <a:off x="997" y="3677"/>
                      <a:ext cx="13" cy="23"/>
                    </a:xfrm>
                    <a:custGeom>
                      <a:avLst/>
                      <a:gdLst>
                        <a:gd name="T0" fmla="*/ 13 w 25"/>
                        <a:gd name="T1" fmla="*/ 69 h 69"/>
                        <a:gd name="T2" fmla="*/ 0 w 25"/>
                        <a:gd name="T3" fmla="*/ 27 h 69"/>
                        <a:gd name="T4" fmla="*/ 9 w 25"/>
                        <a:gd name="T5" fmla="*/ 0 h 69"/>
                        <a:gd name="T6" fmla="*/ 25 w 25"/>
                        <a:gd name="T7" fmla="*/ 31 h 69"/>
                        <a:gd name="T8" fmla="*/ 13 w 25"/>
                        <a:gd name="T9" fmla="*/ 69 h 69"/>
                      </a:gdLst>
                      <a:ahLst/>
                      <a:cxnLst>
                        <a:cxn ang="0">
                          <a:pos x="T0" y="T1"/>
                        </a:cxn>
                        <a:cxn ang="0">
                          <a:pos x="T2" y="T3"/>
                        </a:cxn>
                        <a:cxn ang="0">
                          <a:pos x="T4" y="T5"/>
                        </a:cxn>
                        <a:cxn ang="0">
                          <a:pos x="T6" y="T7"/>
                        </a:cxn>
                        <a:cxn ang="0">
                          <a:pos x="T8" y="T9"/>
                        </a:cxn>
                      </a:cxnLst>
                      <a:rect l="0" t="0" r="r" b="b"/>
                      <a:pathLst>
                        <a:path w="25" h="69">
                          <a:moveTo>
                            <a:pt x="13" y="69"/>
                          </a:moveTo>
                          <a:lnTo>
                            <a:pt x="0" y="27"/>
                          </a:lnTo>
                          <a:lnTo>
                            <a:pt x="9" y="0"/>
                          </a:lnTo>
                          <a:lnTo>
                            <a:pt x="25" y="31"/>
                          </a:lnTo>
                          <a:lnTo>
                            <a:pt x="13" y="69"/>
                          </a:lnTo>
                          <a:close/>
                        </a:path>
                      </a:pathLst>
                    </a:custGeom>
                    <a:solidFill>
                      <a:srgbClr val="A0A0A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785" name="Freeform 486"/>
                    <p:cNvSpPr>
                      <a:spLocks/>
                    </p:cNvSpPr>
                    <p:nvPr/>
                  </p:nvSpPr>
                  <p:spPr bwMode="auto">
                    <a:xfrm>
                      <a:off x="1002" y="3678"/>
                      <a:ext cx="37" cy="10"/>
                    </a:xfrm>
                    <a:custGeom>
                      <a:avLst/>
                      <a:gdLst>
                        <a:gd name="T0" fmla="*/ 1 w 73"/>
                        <a:gd name="T1" fmla="*/ 0 h 30"/>
                        <a:gd name="T2" fmla="*/ 50 w 73"/>
                        <a:gd name="T3" fmla="*/ 0 h 30"/>
                        <a:gd name="T4" fmla="*/ 51 w 73"/>
                        <a:gd name="T5" fmla="*/ 3 h 30"/>
                        <a:gd name="T6" fmla="*/ 56 w 73"/>
                        <a:gd name="T7" fmla="*/ 12 h 30"/>
                        <a:gd name="T8" fmla="*/ 73 w 73"/>
                        <a:gd name="T9" fmla="*/ 30 h 30"/>
                        <a:gd name="T10" fmla="*/ 18 w 73"/>
                        <a:gd name="T11" fmla="*/ 30 h 30"/>
                        <a:gd name="T12" fmla="*/ 10 w 73"/>
                        <a:gd name="T13" fmla="*/ 21 h 30"/>
                        <a:gd name="T14" fmla="*/ 0 w 73"/>
                        <a:gd name="T15" fmla="*/ 7 h 30"/>
                        <a:gd name="T16" fmla="*/ 1 w 73"/>
                        <a:gd name="T17"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3" h="30">
                          <a:moveTo>
                            <a:pt x="1" y="0"/>
                          </a:moveTo>
                          <a:lnTo>
                            <a:pt x="50" y="0"/>
                          </a:lnTo>
                          <a:lnTo>
                            <a:pt x="51" y="3"/>
                          </a:lnTo>
                          <a:lnTo>
                            <a:pt x="56" y="12"/>
                          </a:lnTo>
                          <a:lnTo>
                            <a:pt x="73" y="30"/>
                          </a:lnTo>
                          <a:lnTo>
                            <a:pt x="18" y="30"/>
                          </a:lnTo>
                          <a:lnTo>
                            <a:pt x="10" y="21"/>
                          </a:lnTo>
                          <a:lnTo>
                            <a:pt x="0" y="7"/>
                          </a:lnTo>
                          <a:lnTo>
                            <a:pt x="1" y="0"/>
                          </a:lnTo>
                          <a:close/>
                        </a:path>
                      </a:pathLst>
                    </a:custGeom>
                    <a:solidFill>
                      <a:srgbClr val="E0E0E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786" name="Freeform 487"/>
                    <p:cNvSpPr>
                      <a:spLocks/>
                    </p:cNvSpPr>
                    <p:nvPr/>
                  </p:nvSpPr>
                  <p:spPr bwMode="auto">
                    <a:xfrm>
                      <a:off x="1005" y="3688"/>
                      <a:ext cx="41" cy="12"/>
                    </a:xfrm>
                    <a:custGeom>
                      <a:avLst/>
                      <a:gdLst>
                        <a:gd name="T0" fmla="*/ 0 w 83"/>
                        <a:gd name="T1" fmla="*/ 37 h 37"/>
                        <a:gd name="T2" fmla="*/ 4 w 83"/>
                        <a:gd name="T3" fmla="*/ 19 h 37"/>
                        <a:gd name="T4" fmla="*/ 8 w 83"/>
                        <a:gd name="T5" fmla="*/ 8 h 37"/>
                        <a:gd name="T6" fmla="*/ 13 w 83"/>
                        <a:gd name="T7" fmla="*/ 0 h 37"/>
                        <a:gd name="T8" fmla="*/ 68 w 83"/>
                        <a:gd name="T9" fmla="*/ 0 h 37"/>
                        <a:gd name="T10" fmla="*/ 83 w 83"/>
                        <a:gd name="T11" fmla="*/ 37 h 37"/>
                        <a:gd name="T12" fmla="*/ 0 w 83"/>
                        <a:gd name="T13" fmla="*/ 37 h 37"/>
                      </a:gdLst>
                      <a:ahLst/>
                      <a:cxnLst>
                        <a:cxn ang="0">
                          <a:pos x="T0" y="T1"/>
                        </a:cxn>
                        <a:cxn ang="0">
                          <a:pos x="T2" y="T3"/>
                        </a:cxn>
                        <a:cxn ang="0">
                          <a:pos x="T4" y="T5"/>
                        </a:cxn>
                        <a:cxn ang="0">
                          <a:pos x="T6" y="T7"/>
                        </a:cxn>
                        <a:cxn ang="0">
                          <a:pos x="T8" y="T9"/>
                        </a:cxn>
                        <a:cxn ang="0">
                          <a:pos x="T10" y="T11"/>
                        </a:cxn>
                        <a:cxn ang="0">
                          <a:pos x="T12" y="T13"/>
                        </a:cxn>
                      </a:cxnLst>
                      <a:rect l="0" t="0" r="r" b="b"/>
                      <a:pathLst>
                        <a:path w="83" h="37">
                          <a:moveTo>
                            <a:pt x="0" y="37"/>
                          </a:moveTo>
                          <a:lnTo>
                            <a:pt x="4" y="19"/>
                          </a:lnTo>
                          <a:lnTo>
                            <a:pt x="8" y="8"/>
                          </a:lnTo>
                          <a:lnTo>
                            <a:pt x="13" y="0"/>
                          </a:lnTo>
                          <a:lnTo>
                            <a:pt x="68" y="0"/>
                          </a:lnTo>
                          <a:lnTo>
                            <a:pt x="83" y="37"/>
                          </a:lnTo>
                          <a:lnTo>
                            <a:pt x="0" y="37"/>
                          </a:lnTo>
                          <a:close/>
                        </a:path>
                      </a:pathLst>
                    </a:cu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grpSp>
              <p:grpSp>
                <p:nvGrpSpPr>
                  <p:cNvPr id="772" name="Group 488"/>
                  <p:cNvGrpSpPr>
                    <a:grpSpLocks/>
                  </p:cNvGrpSpPr>
                  <p:nvPr/>
                </p:nvGrpSpPr>
                <p:grpSpPr bwMode="auto">
                  <a:xfrm>
                    <a:off x="1010" y="3690"/>
                    <a:ext cx="48" cy="23"/>
                    <a:chOff x="1010" y="3690"/>
                    <a:chExt cx="48" cy="23"/>
                  </a:xfrm>
                </p:grpSpPr>
                <p:sp>
                  <p:nvSpPr>
                    <p:cNvPr id="781" name="Freeform 489"/>
                    <p:cNvSpPr>
                      <a:spLocks/>
                    </p:cNvSpPr>
                    <p:nvPr/>
                  </p:nvSpPr>
                  <p:spPr bwMode="auto">
                    <a:xfrm>
                      <a:off x="1010" y="3690"/>
                      <a:ext cx="12" cy="23"/>
                    </a:xfrm>
                    <a:custGeom>
                      <a:avLst/>
                      <a:gdLst>
                        <a:gd name="T0" fmla="*/ 14 w 25"/>
                        <a:gd name="T1" fmla="*/ 69 h 69"/>
                        <a:gd name="T2" fmla="*/ 0 w 25"/>
                        <a:gd name="T3" fmla="*/ 28 h 69"/>
                        <a:gd name="T4" fmla="*/ 9 w 25"/>
                        <a:gd name="T5" fmla="*/ 0 h 69"/>
                        <a:gd name="T6" fmla="*/ 25 w 25"/>
                        <a:gd name="T7" fmla="*/ 32 h 69"/>
                        <a:gd name="T8" fmla="*/ 14 w 25"/>
                        <a:gd name="T9" fmla="*/ 69 h 69"/>
                      </a:gdLst>
                      <a:ahLst/>
                      <a:cxnLst>
                        <a:cxn ang="0">
                          <a:pos x="T0" y="T1"/>
                        </a:cxn>
                        <a:cxn ang="0">
                          <a:pos x="T2" y="T3"/>
                        </a:cxn>
                        <a:cxn ang="0">
                          <a:pos x="T4" y="T5"/>
                        </a:cxn>
                        <a:cxn ang="0">
                          <a:pos x="T6" y="T7"/>
                        </a:cxn>
                        <a:cxn ang="0">
                          <a:pos x="T8" y="T9"/>
                        </a:cxn>
                      </a:cxnLst>
                      <a:rect l="0" t="0" r="r" b="b"/>
                      <a:pathLst>
                        <a:path w="25" h="69">
                          <a:moveTo>
                            <a:pt x="14" y="69"/>
                          </a:moveTo>
                          <a:lnTo>
                            <a:pt x="0" y="28"/>
                          </a:lnTo>
                          <a:lnTo>
                            <a:pt x="9" y="0"/>
                          </a:lnTo>
                          <a:lnTo>
                            <a:pt x="25" y="32"/>
                          </a:lnTo>
                          <a:lnTo>
                            <a:pt x="14" y="69"/>
                          </a:lnTo>
                          <a:close/>
                        </a:path>
                      </a:pathLst>
                    </a:custGeom>
                    <a:solidFill>
                      <a:srgbClr val="A0A0A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782" name="Freeform 490"/>
                    <p:cNvSpPr>
                      <a:spLocks/>
                    </p:cNvSpPr>
                    <p:nvPr/>
                  </p:nvSpPr>
                  <p:spPr bwMode="auto">
                    <a:xfrm>
                      <a:off x="1014" y="3690"/>
                      <a:ext cx="38" cy="10"/>
                    </a:xfrm>
                    <a:custGeom>
                      <a:avLst/>
                      <a:gdLst>
                        <a:gd name="T0" fmla="*/ 1 w 75"/>
                        <a:gd name="T1" fmla="*/ 0 h 31"/>
                        <a:gd name="T2" fmla="*/ 50 w 75"/>
                        <a:gd name="T3" fmla="*/ 0 h 31"/>
                        <a:gd name="T4" fmla="*/ 52 w 75"/>
                        <a:gd name="T5" fmla="*/ 3 h 31"/>
                        <a:gd name="T6" fmla="*/ 56 w 75"/>
                        <a:gd name="T7" fmla="*/ 12 h 31"/>
                        <a:gd name="T8" fmla="*/ 75 w 75"/>
                        <a:gd name="T9" fmla="*/ 31 h 31"/>
                        <a:gd name="T10" fmla="*/ 18 w 75"/>
                        <a:gd name="T11" fmla="*/ 31 h 31"/>
                        <a:gd name="T12" fmla="*/ 9 w 75"/>
                        <a:gd name="T13" fmla="*/ 22 h 31"/>
                        <a:gd name="T14" fmla="*/ 0 w 75"/>
                        <a:gd name="T15" fmla="*/ 6 h 31"/>
                        <a:gd name="T16" fmla="*/ 1 w 75"/>
                        <a:gd name="T17"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31">
                          <a:moveTo>
                            <a:pt x="1" y="0"/>
                          </a:moveTo>
                          <a:lnTo>
                            <a:pt x="50" y="0"/>
                          </a:lnTo>
                          <a:lnTo>
                            <a:pt x="52" y="3"/>
                          </a:lnTo>
                          <a:lnTo>
                            <a:pt x="56" y="12"/>
                          </a:lnTo>
                          <a:lnTo>
                            <a:pt x="75" y="31"/>
                          </a:lnTo>
                          <a:lnTo>
                            <a:pt x="18" y="31"/>
                          </a:lnTo>
                          <a:lnTo>
                            <a:pt x="9" y="22"/>
                          </a:lnTo>
                          <a:lnTo>
                            <a:pt x="0" y="6"/>
                          </a:lnTo>
                          <a:lnTo>
                            <a:pt x="1" y="0"/>
                          </a:lnTo>
                          <a:close/>
                        </a:path>
                      </a:pathLst>
                    </a:custGeom>
                    <a:solidFill>
                      <a:srgbClr val="E0E0E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783" name="Freeform 491"/>
                    <p:cNvSpPr>
                      <a:spLocks/>
                    </p:cNvSpPr>
                    <p:nvPr/>
                  </p:nvSpPr>
                  <p:spPr bwMode="auto">
                    <a:xfrm>
                      <a:off x="1018" y="3701"/>
                      <a:ext cx="40" cy="12"/>
                    </a:xfrm>
                    <a:custGeom>
                      <a:avLst/>
                      <a:gdLst>
                        <a:gd name="T0" fmla="*/ 0 w 82"/>
                        <a:gd name="T1" fmla="*/ 35 h 35"/>
                        <a:gd name="T2" fmla="*/ 2 w 82"/>
                        <a:gd name="T3" fmla="*/ 19 h 35"/>
                        <a:gd name="T4" fmla="*/ 8 w 82"/>
                        <a:gd name="T5" fmla="*/ 7 h 35"/>
                        <a:gd name="T6" fmla="*/ 12 w 82"/>
                        <a:gd name="T7" fmla="*/ 0 h 35"/>
                        <a:gd name="T8" fmla="*/ 69 w 82"/>
                        <a:gd name="T9" fmla="*/ 0 h 35"/>
                        <a:gd name="T10" fmla="*/ 82 w 82"/>
                        <a:gd name="T11" fmla="*/ 35 h 35"/>
                        <a:gd name="T12" fmla="*/ 0 w 82"/>
                        <a:gd name="T13" fmla="*/ 35 h 35"/>
                      </a:gdLst>
                      <a:ahLst/>
                      <a:cxnLst>
                        <a:cxn ang="0">
                          <a:pos x="T0" y="T1"/>
                        </a:cxn>
                        <a:cxn ang="0">
                          <a:pos x="T2" y="T3"/>
                        </a:cxn>
                        <a:cxn ang="0">
                          <a:pos x="T4" y="T5"/>
                        </a:cxn>
                        <a:cxn ang="0">
                          <a:pos x="T6" y="T7"/>
                        </a:cxn>
                        <a:cxn ang="0">
                          <a:pos x="T8" y="T9"/>
                        </a:cxn>
                        <a:cxn ang="0">
                          <a:pos x="T10" y="T11"/>
                        </a:cxn>
                        <a:cxn ang="0">
                          <a:pos x="T12" y="T13"/>
                        </a:cxn>
                      </a:cxnLst>
                      <a:rect l="0" t="0" r="r" b="b"/>
                      <a:pathLst>
                        <a:path w="82" h="35">
                          <a:moveTo>
                            <a:pt x="0" y="35"/>
                          </a:moveTo>
                          <a:lnTo>
                            <a:pt x="2" y="19"/>
                          </a:lnTo>
                          <a:lnTo>
                            <a:pt x="8" y="7"/>
                          </a:lnTo>
                          <a:lnTo>
                            <a:pt x="12" y="0"/>
                          </a:lnTo>
                          <a:lnTo>
                            <a:pt x="69" y="0"/>
                          </a:lnTo>
                          <a:lnTo>
                            <a:pt x="82" y="35"/>
                          </a:lnTo>
                          <a:lnTo>
                            <a:pt x="0" y="35"/>
                          </a:lnTo>
                          <a:close/>
                        </a:path>
                      </a:pathLst>
                    </a:cu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grpSp>
              <p:grpSp>
                <p:nvGrpSpPr>
                  <p:cNvPr id="773" name="Group 492"/>
                  <p:cNvGrpSpPr>
                    <a:grpSpLocks/>
                  </p:cNvGrpSpPr>
                  <p:nvPr/>
                </p:nvGrpSpPr>
                <p:grpSpPr bwMode="auto">
                  <a:xfrm>
                    <a:off x="1023" y="3703"/>
                    <a:ext cx="49" cy="22"/>
                    <a:chOff x="1023" y="3703"/>
                    <a:chExt cx="49" cy="22"/>
                  </a:xfrm>
                </p:grpSpPr>
                <p:sp>
                  <p:nvSpPr>
                    <p:cNvPr id="778" name="Freeform 493"/>
                    <p:cNvSpPr>
                      <a:spLocks/>
                    </p:cNvSpPr>
                    <p:nvPr/>
                  </p:nvSpPr>
                  <p:spPr bwMode="auto">
                    <a:xfrm>
                      <a:off x="1023" y="3703"/>
                      <a:ext cx="12" cy="22"/>
                    </a:xfrm>
                    <a:custGeom>
                      <a:avLst/>
                      <a:gdLst>
                        <a:gd name="T0" fmla="*/ 13 w 25"/>
                        <a:gd name="T1" fmla="*/ 68 h 68"/>
                        <a:gd name="T2" fmla="*/ 0 w 25"/>
                        <a:gd name="T3" fmla="*/ 27 h 68"/>
                        <a:gd name="T4" fmla="*/ 9 w 25"/>
                        <a:gd name="T5" fmla="*/ 0 h 68"/>
                        <a:gd name="T6" fmla="*/ 25 w 25"/>
                        <a:gd name="T7" fmla="*/ 30 h 68"/>
                        <a:gd name="T8" fmla="*/ 13 w 25"/>
                        <a:gd name="T9" fmla="*/ 68 h 68"/>
                      </a:gdLst>
                      <a:ahLst/>
                      <a:cxnLst>
                        <a:cxn ang="0">
                          <a:pos x="T0" y="T1"/>
                        </a:cxn>
                        <a:cxn ang="0">
                          <a:pos x="T2" y="T3"/>
                        </a:cxn>
                        <a:cxn ang="0">
                          <a:pos x="T4" y="T5"/>
                        </a:cxn>
                        <a:cxn ang="0">
                          <a:pos x="T6" y="T7"/>
                        </a:cxn>
                        <a:cxn ang="0">
                          <a:pos x="T8" y="T9"/>
                        </a:cxn>
                      </a:cxnLst>
                      <a:rect l="0" t="0" r="r" b="b"/>
                      <a:pathLst>
                        <a:path w="25" h="68">
                          <a:moveTo>
                            <a:pt x="13" y="68"/>
                          </a:moveTo>
                          <a:lnTo>
                            <a:pt x="0" y="27"/>
                          </a:lnTo>
                          <a:lnTo>
                            <a:pt x="9" y="0"/>
                          </a:lnTo>
                          <a:lnTo>
                            <a:pt x="25" y="30"/>
                          </a:lnTo>
                          <a:lnTo>
                            <a:pt x="13" y="68"/>
                          </a:lnTo>
                          <a:close/>
                        </a:path>
                      </a:pathLst>
                    </a:custGeom>
                    <a:solidFill>
                      <a:srgbClr val="A0A0A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779" name="Freeform 494"/>
                    <p:cNvSpPr>
                      <a:spLocks/>
                    </p:cNvSpPr>
                    <p:nvPr/>
                  </p:nvSpPr>
                  <p:spPr bwMode="auto">
                    <a:xfrm>
                      <a:off x="1028" y="3703"/>
                      <a:ext cx="37" cy="10"/>
                    </a:xfrm>
                    <a:custGeom>
                      <a:avLst/>
                      <a:gdLst>
                        <a:gd name="T0" fmla="*/ 1 w 75"/>
                        <a:gd name="T1" fmla="*/ 0 h 29"/>
                        <a:gd name="T2" fmla="*/ 50 w 75"/>
                        <a:gd name="T3" fmla="*/ 0 h 29"/>
                        <a:gd name="T4" fmla="*/ 51 w 75"/>
                        <a:gd name="T5" fmla="*/ 2 h 29"/>
                        <a:gd name="T6" fmla="*/ 57 w 75"/>
                        <a:gd name="T7" fmla="*/ 11 h 29"/>
                        <a:gd name="T8" fmla="*/ 75 w 75"/>
                        <a:gd name="T9" fmla="*/ 29 h 29"/>
                        <a:gd name="T10" fmla="*/ 18 w 75"/>
                        <a:gd name="T11" fmla="*/ 29 h 29"/>
                        <a:gd name="T12" fmla="*/ 9 w 75"/>
                        <a:gd name="T13" fmla="*/ 20 h 29"/>
                        <a:gd name="T14" fmla="*/ 0 w 75"/>
                        <a:gd name="T15" fmla="*/ 5 h 29"/>
                        <a:gd name="T16" fmla="*/ 1 w 75"/>
                        <a:gd name="T17"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29">
                          <a:moveTo>
                            <a:pt x="1" y="0"/>
                          </a:moveTo>
                          <a:lnTo>
                            <a:pt x="50" y="0"/>
                          </a:lnTo>
                          <a:lnTo>
                            <a:pt x="51" y="2"/>
                          </a:lnTo>
                          <a:lnTo>
                            <a:pt x="57" y="11"/>
                          </a:lnTo>
                          <a:lnTo>
                            <a:pt x="75" y="29"/>
                          </a:lnTo>
                          <a:lnTo>
                            <a:pt x="18" y="29"/>
                          </a:lnTo>
                          <a:lnTo>
                            <a:pt x="9" y="20"/>
                          </a:lnTo>
                          <a:lnTo>
                            <a:pt x="0" y="5"/>
                          </a:lnTo>
                          <a:lnTo>
                            <a:pt x="1" y="0"/>
                          </a:lnTo>
                          <a:close/>
                        </a:path>
                      </a:pathLst>
                    </a:custGeom>
                    <a:solidFill>
                      <a:srgbClr val="E0E0E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780" name="Freeform 495"/>
                    <p:cNvSpPr>
                      <a:spLocks/>
                    </p:cNvSpPr>
                    <p:nvPr/>
                  </p:nvSpPr>
                  <p:spPr bwMode="auto">
                    <a:xfrm>
                      <a:off x="1030" y="3713"/>
                      <a:ext cx="42" cy="12"/>
                    </a:xfrm>
                    <a:custGeom>
                      <a:avLst/>
                      <a:gdLst>
                        <a:gd name="T0" fmla="*/ 0 w 83"/>
                        <a:gd name="T1" fmla="*/ 36 h 36"/>
                        <a:gd name="T2" fmla="*/ 3 w 83"/>
                        <a:gd name="T3" fmla="*/ 19 h 36"/>
                        <a:gd name="T4" fmla="*/ 7 w 83"/>
                        <a:gd name="T5" fmla="*/ 7 h 36"/>
                        <a:gd name="T6" fmla="*/ 13 w 83"/>
                        <a:gd name="T7" fmla="*/ 0 h 36"/>
                        <a:gd name="T8" fmla="*/ 70 w 83"/>
                        <a:gd name="T9" fmla="*/ 0 h 36"/>
                        <a:gd name="T10" fmla="*/ 83 w 83"/>
                        <a:gd name="T11" fmla="*/ 36 h 36"/>
                        <a:gd name="T12" fmla="*/ 0 w 83"/>
                        <a:gd name="T13" fmla="*/ 36 h 36"/>
                      </a:gdLst>
                      <a:ahLst/>
                      <a:cxnLst>
                        <a:cxn ang="0">
                          <a:pos x="T0" y="T1"/>
                        </a:cxn>
                        <a:cxn ang="0">
                          <a:pos x="T2" y="T3"/>
                        </a:cxn>
                        <a:cxn ang="0">
                          <a:pos x="T4" y="T5"/>
                        </a:cxn>
                        <a:cxn ang="0">
                          <a:pos x="T6" y="T7"/>
                        </a:cxn>
                        <a:cxn ang="0">
                          <a:pos x="T8" y="T9"/>
                        </a:cxn>
                        <a:cxn ang="0">
                          <a:pos x="T10" y="T11"/>
                        </a:cxn>
                        <a:cxn ang="0">
                          <a:pos x="T12" y="T13"/>
                        </a:cxn>
                      </a:cxnLst>
                      <a:rect l="0" t="0" r="r" b="b"/>
                      <a:pathLst>
                        <a:path w="83" h="36">
                          <a:moveTo>
                            <a:pt x="0" y="36"/>
                          </a:moveTo>
                          <a:lnTo>
                            <a:pt x="3" y="19"/>
                          </a:lnTo>
                          <a:lnTo>
                            <a:pt x="7" y="7"/>
                          </a:lnTo>
                          <a:lnTo>
                            <a:pt x="13" y="0"/>
                          </a:lnTo>
                          <a:lnTo>
                            <a:pt x="70" y="0"/>
                          </a:lnTo>
                          <a:lnTo>
                            <a:pt x="83" y="36"/>
                          </a:lnTo>
                          <a:lnTo>
                            <a:pt x="0" y="36"/>
                          </a:lnTo>
                          <a:close/>
                        </a:path>
                      </a:pathLst>
                    </a:cu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grpSp>
              <p:grpSp>
                <p:nvGrpSpPr>
                  <p:cNvPr id="774" name="Group 496"/>
                  <p:cNvGrpSpPr>
                    <a:grpSpLocks/>
                  </p:cNvGrpSpPr>
                  <p:nvPr/>
                </p:nvGrpSpPr>
                <p:grpSpPr bwMode="auto">
                  <a:xfrm>
                    <a:off x="1036" y="3716"/>
                    <a:ext cx="49" cy="22"/>
                    <a:chOff x="1036" y="3716"/>
                    <a:chExt cx="49" cy="22"/>
                  </a:xfrm>
                </p:grpSpPr>
                <p:sp>
                  <p:nvSpPr>
                    <p:cNvPr id="775" name="Freeform 497"/>
                    <p:cNvSpPr>
                      <a:spLocks/>
                    </p:cNvSpPr>
                    <p:nvPr/>
                  </p:nvSpPr>
                  <p:spPr bwMode="auto">
                    <a:xfrm>
                      <a:off x="1036" y="3716"/>
                      <a:ext cx="11" cy="22"/>
                    </a:xfrm>
                    <a:custGeom>
                      <a:avLst/>
                      <a:gdLst>
                        <a:gd name="T0" fmla="*/ 13 w 22"/>
                        <a:gd name="T1" fmla="*/ 68 h 68"/>
                        <a:gd name="T2" fmla="*/ 0 w 22"/>
                        <a:gd name="T3" fmla="*/ 27 h 68"/>
                        <a:gd name="T4" fmla="*/ 9 w 22"/>
                        <a:gd name="T5" fmla="*/ 0 h 68"/>
                        <a:gd name="T6" fmla="*/ 22 w 22"/>
                        <a:gd name="T7" fmla="*/ 31 h 68"/>
                        <a:gd name="T8" fmla="*/ 13 w 22"/>
                        <a:gd name="T9" fmla="*/ 68 h 68"/>
                      </a:gdLst>
                      <a:ahLst/>
                      <a:cxnLst>
                        <a:cxn ang="0">
                          <a:pos x="T0" y="T1"/>
                        </a:cxn>
                        <a:cxn ang="0">
                          <a:pos x="T2" y="T3"/>
                        </a:cxn>
                        <a:cxn ang="0">
                          <a:pos x="T4" y="T5"/>
                        </a:cxn>
                        <a:cxn ang="0">
                          <a:pos x="T6" y="T7"/>
                        </a:cxn>
                        <a:cxn ang="0">
                          <a:pos x="T8" y="T9"/>
                        </a:cxn>
                      </a:cxnLst>
                      <a:rect l="0" t="0" r="r" b="b"/>
                      <a:pathLst>
                        <a:path w="22" h="68">
                          <a:moveTo>
                            <a:pt x="13" y="68"/>
                          </a:moveTo>
                          <a:lnTo>
                            <a:pt x="0" y="27"/>
                          </a:lnTo>
                          <a:lnTo>
                            <a:pt x="9" y="0"/>
                          </a:lnTo>
                          <a:lnTo>
                            <a:pt x="22" y="31"/>
                          </a:lnTo>
                          <a:lnTo>
                            <a:pt x="13" y="68"/>
                          </a:lnTo>
                          <a:close/>
                        </a:path>
                      </a:pathLst>
                    </a:custGeom>
                    <a:solidFill>
                      <a:srgbClr val="A0A0A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776" name="Freeform 498"/>
                    <p:cNvSpPr>
                      <a:spLocks/>
                    </p:cNvSpPr>
                    <p:nvPr/>
                  </p:nvSpPr>
                  <p:spPr bwMode="auto">
                    <a:xfrm>
                      <a:off x="1040" y="3716"/>
                      <a:ext cx="37" cy="10"/>
                    </a:xfrm>
                    <a:custGeom>
                      <a:avLst/>
                      <a:gdLst>
                        <a:gd name="T0" fmla="*/ 3 w 75"/>
                        <a:gd name="T1" fmla="*/ 0 h 29"/>
                        <a:gd name="T2" fmla="*/ 51 w 75"/>
                        <a:gd name="T3" fmla="*/ 0 h 29"/>
                        <a:gd name="T4" fmla="*/ 53 w 75"/>
                        <a:gd name="T5" fmla="*/ 2 h 29"/>
                        <a:gd name="T6" fmla="*/ 57 w 75"/>
                        <a:gd name="T7" fmla="*/ 11 h 29"/>
                        <a:gd name="T8" fmla="*/ 75 w 75"/>
                        <a:gd name="T9" fmla="*/ 29 h 29"/>
                        <a:gd name="T10" fmla="*/ 18 w 75"/>
                        <a:gd name="T11" fmla="*/ 29 h 29"/>
                        <a:gd name="T12" fmla="*/ 9 w 75"/>
                        <a:gd name="T13" fmla="*/ 20 h 29"/>
                        <a:gd name="T14" fmla="*/ 0 w 75"/>
                        <a:gd name="T15" fmla="*/ 5 h 29"/>
                        <a:gd name="T16" fmla="*/ 3 w 75"/>
                        <a:gd name="T17"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29">
                          <a:moveTo>
                            <a:pt x="3" y="0"/>
                          </a:moveTo>
                          <a:lnTo>
                            <a:pt x="51" y="0"/>
                          </a:lnTo>
                          <a:lnTo>
                            <a:pt x="53" y="2"/>
                          </a:lnTo>
                          <a:lnTo>
                            <a:pt x="57" y="11"/>
                          </a:lnTo>
                          <a:lnTo>
                            <a:pt x="75" y="29"/>
                          </a:lnTo>
                          <a:lnTo>
                            <a:pt x="18" y="29"/>
                          </a:lnTo>
                          <a:lnTo>
                            <a:pt x="9" y="20"/>
                          </a:lnTo>
                          <a:lnTo>
                            <a:pt x="0" y="5"/>
                          </a:lnTo>
                          <a:lnTo>
                            <a:pt x="3" y="0"/>
                          </a:lnTo>
                          <a:close/>
                        </a:path>
                      </a:pathLst>
                    </a:custGeom>
                    <a:solidFill>
                      <a:srgbClr val="E0E0E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777" name="Freeform 499"/>
                    <p:cNvSpPr>
                      <a:spLocks/>
                    </p:cNvSpPr>
                    <p:nvPr/>
                  </p:nvSpPr>
                  <p:spPr bwMode="auto">
                    <a:xfrm>
                      <a:off x="1043" y="3726"/>
                      <a:ext cx="42" cy="12"/>
                    </a:xfrm>
                    <a:custGeom>
                      <a:avLst/>
                      <a:gdLst>
                        <a:gd name="T0" fmla="*/ 0 w 82"/>
                        <a:gd name="T1" fmla="*/ 36 h 36"/>
                        <a:gd name="T2" fmla="*/ 1 w 82"/>
                        <a:gd name="T3" fmla="*/ 20 h 36"/>
                        <a:gd name="T4" fmla="*/ 6 w 82"/>
                        <a:gd name="T5" fmla="*/ 8 h 36"/>
                        <a:gd name="T6" fmla="*/ 10 w 82"/>
                        <a:gd name="T7" fmla="*/ 0 h 36"/>
                        <a:gd name="T8" fmla="*/ 68 w 82"/>
                        <a:gd name="T9" fmla="*/ 0 h 36"/>
                        <a:gd name="T10" fmla="*/ 82 w 82"/>
                        <a:gd name="T11" fmla="*/ 36 h 36"/>
                        <a:gd name="T12" fmla="*/ 0 w 82"/>
                        <a:gd name="T13" fmla="*/ 36 h 36"/>
                      </a:gdLst>
                      <a:ahLst/>
                      <a:cxnLst>
                        <a:cxn ang="0">
                          <a:pos x="T0" y="T1"/>
                        </a:cxn>
                        <a:cxn ang="0">
                          <a:pos x="T2" y="T3"/>
                        </a:cxn>
                        <a:cxn ang="0">
                          <a:pos x="T4" y="T5"/>
                        </a:cxn>
                        <a:cxn ang="0">
                          <a:pos x="T6" y="T7"/>
                        </a:cxn>
                        <a:cxn ang="0">
                          <a:pos x="T8" y="T9"/>
                        </a:cxn>
                        <a:cxn ang="0">
                          <a:pos x="T10" y="T11"/>
                        </a:cxn>
                        <a:cxn ang="0">
                          <a:pos x="T12" y="T13"/>
                        </a:cxn>
                      </a:cxnLst>
                      <a:rect l="0" t="0" r="r" b="b"/>
                      <a:pathLst>
                        <a:path w="82" h="36">
                          <a:moveTo>
                            <a:pt x="0" y="36"/>
                          </a:moveTo>
                          <a:lnTo>
                            <a:pt x="1" y="20"/>
                          </a:lnTo>
                          <a:lnTo>
                            <a:pt x="6" y="8"/>
                          </a:lnTo>
                          <a:lnTo>
                            <a:pt x="10" y="0"/>
                          </a:lnTo>
                          <a:lnTo>
                            <a:pt x="68" y="0"/>
                          </a:lnTo>
                          <a:lnTo>
                            <a:pt x="82" y="36"/>
                          </a:lnTo>
                          <a:lnTo>
                            <a:pt x="0" y="36"/>
                          </a:lnTo>
                          <a:close/>
                        </a:path>
                      </a:pathLst>
                    </a:cu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grpSp>
            </p:grpSp>
            <p:grpSp>
              <p:nvGrpSpPr>
                <p:cNvPr id="426" name="Group 500"/>
                <p:cNvGrpSpPr>
                  <a:grpSpLocks/>
                </p:cNvGrpSpPr>
                <p:nvPr/>
              </p:nvGrpSpPr>
              <p:grpSpPr bwMode="auto">
                <a:xfrm>
                  <a:off x="1046" y="3727"/>
                  <a:ext cx="49" cy="23"/>
                  <a:chOff x="1046" y="3727"/>
                  <a:chExt cx="49" cy="23"/>
                </a:xfrm>
              </p:grpSpPr>
              <p:sp>
                <p:nvSpPr>
                  <p:cNvPr id="767" name="Freeform 501"/>
                  <p:cNvSpPr>
                    <a:spLocks/>
                  </p:cNvSpPr>
                  <p:nvPr/>
                </p:nvSpPr>
                <p:spPr bwMode="auto">
                  <a:xfrm>
                    <a:off x="1046" y="3727"/>
                    <a:ext cx="12" cy="23"/>
                  </a:xfrm>
                  <a:custGeom>
                    <a:avLst/>
                    <a:gdLst>
                      <a:gd name="T0" fmla="*/ 14 w 24"/>
                      <a:gd name="T1" fmla="*/ 68 h 68"/>
                      <a:gd name="T2" fmla="*/ 0 w 24"/>
                      <a:gd name="T3" fmla="*/ 27 h 68"/>
                      <a:gd name="T4" fmla="*/ 10 w 24"/>
                      <a:gd name="T5" fmla="*/ 0 h 68"/>
                      <a:gd name="T6" fmla="*/ 24 w 24"/>
                      <a:gd name="T7" fmla="*/ 32 h 68"/>
                      <a:gd name="T8" fmla="*/ 14 w 24"/>
                      <a:gd name="T9" fmla="*/ 68 h 68"/>
                    </a:gdLst>
                    <a:ahLst/>
                    <a:cxnLst>
                      <a:cxn ang="0">
                        <a:pos x="T0" y="T1"/>
                      </a:cxn>
                      <a:cxn ang="0">
                        <a:pos x="T2" y="T3"/>
                      </a:cxn>
                      <a:cxn ang="0">
                        <a:pos x="T4" y="T5"/>
                      </a:cxn>
                      <a:cxn ang="0">
                        <a:pos x="T6" y="T7"/>
                      </a:cxn>
                      <a:cxn ang="0">
                        <a:pos x="T8" y="T9"/>
                      </a:cxn>
                    </a:cxnLst>
                    <a:rect l="0" t="0" r="r" b="b"/>
                    <a:pathLst>
                      <a:path w="24" h="68">
                        <a:moveTo>
                          <a:pt x="14" y="68"/>
                        </a:moveTo>
                        <a:lnTo>
                          <a:pt x="0" y="27"/>
                        </a:lnTo>
                        <a:lnTo>
                          <a:pt x="10" y="0"/>
                        </a:lnTo>
                        <a:lnTo>
                          <a:pt x="24" y="32"/>
                        </a:lnTo>
                        <a:lnTo>
                          <a:pt x="14" y="68"/>
                        </a:lnTo>
                        <a:close/>
                      </a:path>
                    </a:pathLst>
                  </a:custGeom>
                  <a:solidFill>
                    <a:srgbClr val="A0A0A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768" name="Freeform 502"/>
                  <p:cNvSpPr>
                    <a:spLocks/>
                  </p:cNvSpPr>
                  <p:nvPr/>
                </p:nvSpPr>
                <p:spPr bwMode="auto">
                  <a:xfrm>
                    <a:off x="1051" y="3727"/>
                    <a:ext cx="36" cy="11"/>
                  </a:xfrm>
                  <a:custGeom>
                    <a:avLst/>
                    <a:gdLst>
                      <a:gd name="T0" fmla="*/ 2 w 73"/>
                      <a:gd name="T1" fmla="*/ 0 h 31"/>
                      <a:gd name="T2" fmla="*/ 49 w 73"/>
                      <a:gd name="T3" fmla="*/ 0 h 31"/>
                      <a:gd name="T4" fmla="*/ 50 w 73"/>
                      <a:gd name="T5" fmla="*/ 4 h 31"/>
                      <a:gd name="T6" fmla="*/ 57 w 73"/>
                      <a:gd name="T7" fmla="*/ 13 h 31"/>
                      <a:gd name="T8" fmla="*/ 73 w 73"/>
                      <a:gd name="T9" fmla="*/ 31 h 31"/>
                      <a:gd name="T10" fmla="*/ 17 w 73"/>
                      <a:gd name="T11" fmla="*/ 31 h 31"/>
                      <a:gd name="T12" fmla="*/ 10 w 73"/>
                      <a:gd name="T13" fmla="*/ 22 h 31"/>
                      <a:gd name="T14" fmla="*/ 0 w 73"/>
                      <a:gd name="T15" fmla="*/ 6 h 31"/>
                      <a:gd name="T16" fmla="*/ 2 w 73"/>
                      <a:gd name="T17"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3" h="31">
                        <a:moveTo>
                          <a:pt x="2" y="0"/>
                        </a:moveTo>
                        <a:lnTo>
                          <a:pt x="49" y="0"/>
                        </a:lnTo>
                        <a:lnTo>
                          <a:pt x="50" y="4"/>
                        </a:lnTo>
                        <a:lnTo>
                          <a:pt x="57" y="13"/>
                        </a:lnTo>
                        <a:lnTo>
                          <a:pt x="73" y="31"/>
                        </a:lnTo>
                        <a:lnTo>
                          <a:pt x="17" y="31"/>
                        </a:lnTo>
                        <a:lnTo>
                          <a:pt x="10" y="22"/>
                        </a:lnTo>
                        <a:lnTo>
                          <a:pt x="0" y="6"/>
                        </a:lnTo>
                        <a:lnTo>
                          <a:pt x="2" y="0"/>
                        </a:lnTo>
                        <a:close/>
                      </a:path>
                    </a:pathLst>
                  </a:custGeom>
                  <a:solidFill>
                    <a:srgbClr val="E0E0E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769" name="Freeform 503"/>
                  <p:cNvSpPr>
                    <a:spLocks/>
                  </p:cNvSpPr>
                  <p:nvPr/>
                </p:nvSpPr>
                <p:spPr bwMode="auto">
                  <a:xfrm>
                    <a:off x="1054" y="3738"/>
                    <a:ext cx="41" cy="12"/>
                  </a:xfrm>
                  <a:custGeom>
                    <a:avLst/>
                    <a:gdLst>
                      <a:gd name="T0" fmla="*/ 0 w 82"/>
                      <a:gd name="T1" fmla="*/ 35 h 35"/>
                      <a:gd name="T2" fmla="*/ 1 w 82"/>
                      <a:gd name="T3" fmla="*/ 19 h 35"/>
                      <a:gd name="T4" fmla="*/ 6 w 82"/>
                      <a:gd name="T5" fmla="*/ 6 h 35"/>
                      <a:gd name="T6" fmla="*/ 10 w 82"/>
                      <a:gd name="T7" fmla="*/ 0 h 35"/>
                      <a:gd name="T8" fmla="*/ 67 w 82"/>
                      <a:gd name="T9" fmla="*/ 0 h 35"/>
                      <a:gd name="T10" fmla="*/ 82 w 82"/>
                      <a:gd name="T11" fmla="*/ 35 h 35"/>
                      <a:gd name="T12" fmla="*/ 0 w 82"/>
                      <a:gd name="T13" fmla="*/ 35 h 35"/>
                    </a:gdLst>
                    <a:ahLst/>
                    <a:cxnLst>
                      <a:cxn ang="0">
                        <a:pos x="T0" y="T1"/>
                      </a:cxn>
                      <a:cxn ang="0">
                        <a:pos x="T2" y="T3"/>
                      </a:cxn>
                      <a:cxn ang="0">
                        <a:pos x="T4" y="T5"/>
                      </a:cxn>
                      <a:cxn ang="0">
                        <a:pos x="T6" y="T7"/>
                      </a:cxn>
                      <a:cxn ang="0">
                        <a:pos x="T8" y="T9"/>
                      </a:cxn>
                      <a:cxn ang="0">
                        <a:pos x="T10" y="T11"/>
                      </a:cxn>
                      <a:cxn ang="0">
                        <a:pos x="T12" y="T13"/>
                      </a:cxn>
                    </a:cxnLst>
                    <a:rect l="0" t="0" r="r" b="b"/>
                    <a:pathLst>
                      <a:path w="82" h="35">
                        <a:moveTo>
                          <a:pt x="0" y="35"/>
                        </a:moveTo>
                        <a:lnTo>
                          <a:pt x="1" y="19"/>
                        </a:lnTo>
                        <a:lnTo>
                          <a:pt x="6" y="6"/>
                        </a:lnTo>
                        <a:lnTo>
                          <a:pt x="10" y="0"/>
                        </a:lnTo>
                        <a:lnTo>
                          <a:pt x="67" y="0"/>
                        </a:lnTo>
                        <a:lnTo>
                          <a:pt x="82" y="35"/>
                        </a:lnTo>
                        <a:lnTo>
                          <a:pt x="0" y="35"/>
                        </a:lnTo>
                        <a:close/>
                      </a:path>
                    </a:pathLst>
                  </a:cu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grpSp>
            <p:grpSp>
              <p:nvGrpSpPr>
                <p:cNvPr id="427" name="Group 504"/>
                <p:cNvGrpSpPr>
                  <a:grpSpLocks/>
                </p:cNvGrpSpPr>
                <p:nvPr/>
              </p:nvGrpSpPr>
              <p:grpSpPr bwMode="auto">
                <a:xfrm>
                  <a:off x="1058" y="3739"/>
                  <a:ext cx="50" cy="23"/>
                  <a:chOff x="1058" y="3739"/>
                  <a:chExt cx="50" cy="23"/>
                </a:xfrm>
              </p:grpSpPr>
              <p:sp>
                <p:nvSpPr>
                  <p:cNvPr id="764" name="Freeform 505"/>
                  <p:cNvSpPr>
                    <a:spLocks/>
                  </p:cNvSpPr>
                  <p:nvPr/>
                </p:nvSpPr>
                <p:spPr bwMode="auto">
                  <a:xfrm>
                    <a:off x="1058" y="3739"/>
                    <a:ext cx="13" cy="23"/>
                  </a:xfrm>
                  <a:custGeom>
                    <a:avLst/>
                    <a:gdLst>
                      <a:gd name="T0" fmla="*/ 16 w 25"/>
                      <a:gd name="T1" fmla="*/ 68 h 68"/>
                      <a:gd name="T2" fmla="*/ 0 w 25"/>
                      <a:gd name="T3" fmla="*/ 27 h 68"/>
                      <a:gd name="T4" fmla="*/ 10 w 25"/>
                      <a:gd name="T5" fmla="*/ 0 h 68"/>
                      <a:gd name="T6" fmla="*/ 25 w 25"/>
                      <a:gd name="T7" fmla="*/ 31 h 68"/>
                      <a:gd name="T8" fmla="*/ 16 w 25"/>
                      <a:gd name="T9" fmla="*/ 68 h 68"/>
                    </a:gdLst>
                    <a:ahLst/>
                    <a:cxnLst>
                      <a:cxn ang="0">
                        <a:pos x="T0" y="T1"/>
                      </a:cxn>
                      <a:cxn ang="0">
                        <a:pos x="T2" y="T3"/>
                      </a:cxn>
                      <a:cxn ang="0">
                        <a:pos x="T4" y="T5"/>
                      </a:cxn>
                      <a:cxn ang="0">
                        <a:pos x="T6" y="T7"/>
                      </a:cxn>
                      <a:cxn ang="0">
                        <a:pos x="T8" y="T9"/>
                      </a:cxn>
                    </a:cxnLst>
                    <a:rect l="0" t="0" r="r" b="b"/>
                    <a:pathLst>
                      <a:path w="25" h="68">
                        <a:moveTo>
                          <a:pt x="16" y="68"/>
                        </a:moveTo>
                        <a:lnTo>
                          <a:pt x="0" y="27"/>
                        </a:lnTo>
                        <a:lnTo>
                          <a:pt x="10" y="0"/>
                        </a:lnTo>
                        <a:lnTo>
                          <a:pt x="25" y="31"/>
                        </a:lnTo>
                        <a:lnTo>
                          <a:pt x="16" y="68"/>
                        </a:lnTo>
                        <a:close/>
                      </a:path>
                    </a:pathLst>
                  </a:custGeom>
                  <a:solidFill>
                    <a:srgbClr val="A0A0A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765" name="Freeform 506"/>
                  <p:cNvSpPr>
                    <a:spLocks/>
                  </p:cNvSpPr>
                  <p:nvPr/>
                </p:nvSpPr>
                <p:spPr bwMode="auto">
                  <a:xfrm>
                    <a:off x="1063" y="3740"/>
                    <a:ext cx="37" cy="10"/>
                  </a:xfrm>
                  <a:custGeom>
                    <a:avLst/>
                    <a:gdLst>
                      <a:gd name="T0" fmla="*/ 3 w 75"/>
                      <a:gd name="T1" fmla="*/ 0 h 30"/>
                      <a:gd name="T2" fmla="*/ 50 w 75"/>
                      <a:gd name="T3" fmla="*/ 0 h 30"/>
                      <a:gd name="T4" fmla="*/ 51 w 75"/>
                      <a:gd name="T5" fmla="*/ 3 h 30"/>
                      <a:gd name="T6" fmla="*/ 58 w 75"/>
                      <a:gd name="T7" fmla="*/ 12 h 30"/>
                      <a:gd name="T8" fmla="*/ 75 w 75"/>
                      <a:gd name="T9" fmla="*/ 30 h 30"/>
                      <a:gd name="T10" fmla="*/ 18 w 75"/>
                      <a:gd name="T11" fmla="*/ 30 h 30"/>
                      <a:gd name="T12" fmla="*/ 11 w 75"/>
                      <a:gd name="T13" fmla="*/ 21 h 30"/>
                      <a:gd name="T14" fmla="*/ 0 w 75"/>
                      <a:gd name="T15" fmla="*/ 7 h 30"/>
                      <a:gd name="T16" fmla="*/ 3 w 75"/>
                      <a:gd name="T17"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30">
                        <a:moveTo>
                          <a:pt x="3" y="0"/>
                        </a:moveTo>
                        <a:lnTo>
                          <a:pt x="50" y="0"/>
                        </a:lnTo>
                        <a:lnTo>
                          <a:pt x="51" y="3"/>
                        </a:lnTo>
                        <a:lnTo>
                          <a:pt x="58" y="12"/>
                        </a:lnTo>
                        <a:lnTo>
                          <a:pt x="75" y="30"/>
                        </a:lnTo>
                        <a:lnTo>
                          <a:pt x="18" y="30"/>
                        </a:lnTo>
                        <a:lnTo>
                          <a:pt x="11" y="21"/>
                        </a:lnTo>
                        <a:lnTo>
                          <a:pt x="0" y="7"/>
                        </a:lnTo>
                        <a:lnTo>
                          <a:pt x="3" y="0"/>
                        </a:lnTo>
                        <a:close/>
                      </a:path>
                    </a:pathLst>
                  </a:custGeom>
                  <a:solidFill>
                    <a:srgbClr val="E0E0E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766" name="Freeform 507"/>
                  <p:cNvSpPr>
                    <a:spLocks/>
                  </p:cNvSpPr>
                  <p:nvPr/>
                </p:nvSpPr>
                <p:spPr bwMode="auto">
                  <a:xfrm>
                    <a:off x="1067" y="3750"/>
                    <a:ext cx="41" cy="12"/>
                  </a:xfrm>
                  <a:custGeom>
                    <a:avLst/>
                    <a:gdLst>
                      <a:gd name="T0" fmla="*/ 0 w 81"/>
                      <a:gd name="T1" fmla="*/ 36 h 36"/>
                      <a:gd name="T2" fmla="*/ 1 w 81"/>
                      <a:gd name="T3" fmla="*/ 19 h 36"/>
                      <a:gd name="T4" fmla="*/ 5 w 81"/>
                      <a:gd name="T5" fmla="*/ 8 h 36"/>
                      <a:gd name="T6" fmla="*/ 10 w 81"/>
                      <a:gd name="T7" fmla="*/ 0 h 36"/>
                      <a:gd name="T8" fmla="*/ 67 w 81"/>
                      <a:gd name="T9" fmla="*/ 0 h 36"/>
                      <a:gd name="T10" fmla="*/ 81 w 81"/>
                      <a:gd name="T11" fmla="*/ 36 h 36"/>
                      <a:gd name="T12" fmla="*/ 0 w 81"/>
                      <a:gd name="T13" fmla="*/ 36 h 36"/>
                    </a:gdLst>
                    <a:ahLst/>
                    <a:cxnLst>
                      <a:cxn ang="0">
                        <a:pos x="T0" y="T1"/>
                      </a:cxn>
                      <a:cxn ang="0">
                        <a:pos x="T2" y="T3"/>
                      </a:cxn>
                      <a:cxn ang="0">
                        <a:pos x="T4" y="T5"/>
                      </a:cxn>
                      <a:cxn ang="0">
                        <a:pos x="T6" y="T7"/>
                      </a:cxn>
                      <a:cxn ang="0">
                        <a:pos x="T8" y="T9"/>
                      </a:cxn>
                      <a:cxn ang="0">
                        <a:pos x="T10" y="T11"/>
                      </a:cxn>
                      <a:cxn ang="0">
                        <a:pos x="T12" y="T13"/>
                      </a:cxn>
                    </a:cxnLst>
                    <a:rect l="0" t="0" r="r" b="b"/>
                    <a:pathLst>
                      <a:path w="81" h="36">
                        <a:moveTo>
                          <a:pt x="0" y="36"/>
                        </a:moveTo>
                        <a:lnTo>
                          <a:pt x="1" y="19"/>
                        </a:lnTo>
                        <a:lnTo>
                          <a:pt x="5" y="8"/>
                        </a:lnTo>
                        <a:lnTo>
                          <a:pt x="10" y="0"/>
                        </a:lnTo>
                        <a:lnTo>
                          <a:pt x="67" y="0"/>
                        </a:lnTo>
                        <a:lnTo>
                          <a:pt x="81" y="36"/>
                        </a:lnTo>
                        <a:lnTo>
                          <a:pt x="0" y="36"/>
                        </a:lnTo>
                        <a:close/>
                      </a:path>
                    </a:pathLst>
                  </a:cu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grpSp>
            <p:grpSp>
              <p:nvGrpSpPr>
                <p:cNvPr id="428" name="Group 508"/>
                <p:cNvGrpSpPr>
                  <a:grpSpLocks/>
                </p:cNvGrpSpPr>
                <p:nvPr/>
              </p:nvGrpSpPr>
              <p:grpSpPr bwMode="auto">
                <a:xfrm>
                  <a:off x="1072" y="3753"/>
                  <a:ext cx="48" cy="22"/>
                  <a:chOff x="1072" y="3753"/>
                  <a:chExt cx="48" cy="22"/>
                </a:xfrm>
              </p:grpSpPr>
              <p:sp>
                <p:nvSpPr>
                  <p:cNvPr id="761" name="Freeform 509"/>
                  <p:cNvSpPr>
                    <a:spLocks/>
                  </p:cNvSpPr>
                  <p:nvPr/>
                </p:nvSpPr>
                <p:spPr bwMode="auto">
                  <a:xfrm>
                    <a:off x="1072" y="3753"/>
                    <a:ext cx="11" cy="22"/>
                  </a:xfrm>
                  <a:custGeom>
                    <a:avLst/>
                    <a:gdLst>
                      <a:gd name="T0" fmla="*/ 15 w 24"/>
                      <a:gd name="T1" fmla="*/ 68 h 68"/>
                      <a:gd name="T2" fmla="*/ 0 w 24"/>
                      <a:gd name="T3" fmla="*/ 27 h 68"/>
                      <a:gd name="T4" fmla="*/ 9 w 24"/>
                      <a:gd name="T5" fmla="*/ 0 h 68"/>
                      <a:gd name="T6" fmla="*/ 24 w 24"/>
                      <a:gd name="T7" fmla="*/ 30 h 68"/>
                      <a:gd name="T8" fmla="*/ 15 w 24"/>
                      <a:gd name="T9" fmla="*/ 68 h 68"/>
                    </a:gdLst>
                    <a:ahLst/>
                    <a:cxnLst>
                      <a:cxn ang="0">
                        <a:pos x="T0" y="T1"/>
                      </a:cxn>
                      <a:cxn ang="0">
                        <a:pos x="T2" y="T3"/>
                      </a:cxn>
                      <a:cxn ang="0">
                        <a:pos x="T4" y="T5"/>
                      </a:cxn>
                      <a:cxn ang="0">
                        <a:pos x="T6" y="T7"/>
                      </a:cxn>
                      <a:cxn ang="0">
                        <a:pos x="T8" y="T9"/>
                      </a:cxn>
                    </a:cxnLst>
                    <a:rect l="0" t="0" r="r" b="b"/>
                    <a:pathLst>
                      <a:path w="24" h="68">
                        <a:moveTo>
                          <a:pt x="15" y="68"/>
                        </a:moveTo>
                        <a:lnTo>
                          <a:pt x="0" y="27"/>
                        </a:lnTo>
                        <a:lnTo>
                          <a:pt x="9" y="0"/>
                        </a:lnTo>
                        <a:lnTo>
                          <a:pt x="24" y="30"/>
                        </a:lnTo>
                        <a:lnTo>
                          <a:pt x="15" y="68"/>
                        </a:lnTo>
                        <a:close/>
                      </a:path>
                    </a:pathLst>
                  </a:custGeom>
                  <a:solidFill>
                    <a:srgbClr val="A0A0A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762" name="Freeform 510"/>
                  <p:cNvSpPr>
                    <a:spLocks/>
                  </p:cNvSpPr>
                  <p:nvPr/>
                </p:nvSpPr>
                <p:spPr bwMode="auto">
                  <a:xfrm>
                    <a:off x="1076" y="3753"/>
                    <a:ext cx="37" cy="10"/>
                  </a:xfrm>
                  <a:custGeom>
                    <a:avLst/>
                    <a:gdLst>
                      <a:gd name="T0" fmla="*/ 2 w 74"/>
                      <a:gd name="T1" fmla="*/ 0 h 31"/>
                      <a:gd name="T2" fmla="*/ 50 w 74"/>
                      <a:gd name="T3" fmla="*/ 0 h 31"/>
                      <a:gd name="T4" fmla="*/ 52 w 74"/>
                      <a:gd name="T5" fmla="*/ 4 h 31"/>
                      <a:gd name="T6" fmla="*/ 57 w 74"/>
                      <a:gd name="T7" fmla="*/ 13 h 31"/>
                      <a:gd name="T8" fmla="*/ 74 w 74"/>
                      <a:gd name="T9" fmla="*/ 31 h 31"/>
                      <a:gd name="T10" fmla="*/ 19 w 74"/>
                      <a:gd name="T11" fmla="*/ 31 h 31"/>
                      <a:gd name="T12" fmla="*/ 11 w 74"/>
                      <a:gd name="T13" fmla="*/ 20 h 31"/>
                      <a:gd name="T14" fmla="*/ 0 w 74"/>
                      <a:gd name="T15" fmla="*/ 6 h 31"/>
                      <a:gd name="T16" fmla="*/ 2 w 74"/>
                      <a:gd name="T17"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4" h="31">
                        <a:moveTo>
                          <a:pt x="2" y="0"/>
                        </a:moveTo>
                        <a:lnTo>
                          <a:pt x="50" y="0"/>
                        </a:lnTo>
                        <a:lnTo>
                          <a:pt x="52" y="4"/>
                        </a:lnTo>
                        <a:lnTo>
                          <a:pt x="57" y="13"/>
                        </a:lnTo>
                        <a:lnTo>
                          <a:pt x="74" y="31"/>
                        </a:lnTo>
                        <a:lnTo>
                          <a:pt x="19" y="31"/>
                        </a:lnTo>
                        <a:lnTo>
                          <a:pt x="11" y="20"/>
                        </a:lnTo>
                        <a:lnTo>
                          <a:pt x="0" y="6"/>
                        </a:lnTo>
                        <a:lnTo>
                          <a:pt x="2" y="0"/>
                        </a:lnTo>
                        <a:close/>
                      </a:path>
                    </a:pathLst>
                  </a:custGeom>
                  <a:solidFill>
                    <a:srgbClr val="E0E0E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763" name="Freeform 511"/>
                  <p:cNvSpPr>
                    <a:spLocks/>
                  </p:cNvSpPr>
                  <p:nvPr/>
                </p:nvSpPr>
                <p:spPr bwMode="auto">
                  <a:xfrm>
                    <a:off x="1079" y="3763"/>
                    <a:ext cx="41" cy="12"/>
                  </a:xfrm>
                  <a:custGeom>
                    <a:avLst/>
                    <a:gdLst>
                      <a:gd name="T0" fmla="*/ 0 w 81"/>
                      <a:gd name="T1" fmla="*/ 36 h 36"/>
                      <a:gd name="T2" fmla="*/ 3 w 81"/>
                      <a:gd name="T3" fmla="*/ 20 h 36"/>
                      <a:gd name="T4" fmla="*/ 6 w 81"/>
                      <a:gd name="T5" fmla="*/ 7 h 36"/>
                      <a:gd name="T6" fmla="*/ 10 w 81"/>
                      <a:gd name="T7" fmla="*/ 0 h 36"/>
                      <a:gd name="T8" fmla="*/ 67 w 81"/>
                      <a:gd name="T9" fmla="*/ 0 h 36"/>
                      <a:gd name="T10" fmla="*/ 81 w 81"/>
                      <a:gd name="T11" fmla="*/ 36 h 36"/>
                      <a:gd name="T12" fmla="*/ 0 w 81"/>
                      <a:gd name="T13" fmla="*/ 36 h 36"/>
                    </a:gdLst>
                    <a:ahLst/>
                    <a:cxnLst>
                      <a:cxn ang="0">
                        <a:pos x="T0" y="T1"/>
                      </a:cxn>
                      <a:cxn ang="0">
                        <a:pos x="T2" y="T3"/>
                      </a:cxn>
                      <a:cxn ang="0">
                        <a:pos x="T4" y="T5"/>
                      </a:cxn>
                      <a:cxn ang="0">
                        <a:pos x="T6" y="T7"/>
                      </a:cxn>
                      <a:cxn ang="0">
                        <a:pos x="T8" y="T9"/>
                      </a:cxn>
                      <a:cxn ang="0">
                        <a:pos x="T10" y="T11"/>
                      </a:cxn>
                      <a:cxn ang="0">
                        <a:pos x="T12" y="T13"/>
                      </a:cxn>
                    </a:cxnLst>
                    <a:rect l="0" t="0" r="r" b="b"/>
                    <a:pathLst>
                      <a:path w="81" h="36">
                        <a:moveTo>
                          <a:pt x="0" y="36"/>
                        </a:moveTo>
                        <a:lnTo>
                          <a:pt x="3" y="20"/>
                        </a:lnTo>
                        <a:lnTo>
                          <a:pt x="6" y="7"/>
                        </a:lnTo>
                        <a:lnTo>
                          <a:pt x="10" y="0"/>
                        </a:lnTo>
                        <a:lnTo>
                          <a:pt x="67" y="0"/>
                        </a:lnTo>
                        <a:lnTo>
                          <a:pt x="81" y="36"/>
                        </a:lnTo>
                        <a:lnTo>
                          <a:pt x="0" y="36"/>
                        </a:lnTo>
                        <a:close/>
                      </a:path>
                    </a:pathLst>
                  </a:cu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grpSp>
            <p:sp>
              <p:nvSpPr>
                <p:cNvPr id="429" name="Freeform 512"/>
                <p:cNvSpPr>
                  <a:spLocks/>
                </p:cNvSpPr>
                <p:nvPr/>
              </p:nvSpPr>
              <p:spPr bwMode="auto">
                <a:xfrm>
                  <a:off x="820" y="3535"/>
                  <a:ext cx="12" cy="23"/>
                </a:xfrm>
                <a:custGeom>
                  <a:avLst/>
                  <a:gdLst>
                    <a:gd name="T0" fmla="*/ 14 w 23"/>
                    <a:gd name="T1" fmla="*/ 68 h 68"/>
                    <a:gd name="T2" fmla="*/ 0 w 23"/>
                    <a:gd name="T3" fmla="*/ 27 h 68"/>
                    <a:gd name="T4" fmla="*/ 9 w 23"/>
                    <a:gd name="T5" fmla="*/ 0 h 68"/>
                    <a:gd name="T6" fmla="*/ 23 w 23"/>
                    <a:gd name="T7" fmla="*/ 31 h 68"/>
                    <a:gd name="T8" fmla="*/ 14 w 23"/>
                    <a:gd name="T9" fmla="*/ 68 h 68"/>
                  </a:gdLst>
                  <a:ahLst/>
                  <a:cxnLst>
                    <a:cxn ang="0">
                      <a:pos x="T0" y="T1"/>
                    </a:cxn>
                    <a:cxn ang="0">
                      <a:pos x="T2" y="T3"/>
                    </a:cxn>
                    <a:cxn ang="0">
                      <a:pos x="T4" y="T5"/>
                    </a:cxn>
                    <a:cxn ang="0">
                      <a:pos x="T6" y="T7"/>
                    </a:cxn>
                    <a:cxn ang="0">
                      <a:pos x="T8" y="T9"/>
                    </a:cxn>
                  </a:cxnLst>
                  <a:rect l="0" t="0" r="r" b="b"/>
                  <a:pathLst>
                    <a:path w="23" h="68">
                      <a:moveTo>
                        <a:pt x="14" y="68"/>
                      </a:moveTo>
                      <a:lnTo>
                        <a:pt x="0" y="27"/>
                      </a:lnTo>
                      <a:lnTo>
                        <a:pt x="9" y="0"/>
                      </a:lnTo>
                      <a:lnTo>
                        <a:pt x="23" y="31"/>
                      </a:lnTo>
                      <a:lnTo>
                        <a:pt x="14" y="68"/>
                      </a:lnTo>
                      <a:close/>
                    </a:path>
                  </a:pathLst>
                </a:custGeom>
                <a:solidFill>
                  <a:srgbClr val="60606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430" name="Freeform 513"/>
                <p:cNvSpPr>
                  <a:spLocks/>
                </p:cNvSpPr>
                <p:nvPr/>
              </p:nvSpPr>
              <p:spPr bwMode="auto">
                <a:xfrm>
                  <a:off x="825" y="3535"/>
                  <a:ext cx="36" cy="9"/>
                </a:xfrm>
                <a:custGeom>
                  <a:avLst/>
                  <a:gdLst>
                    <a:gd name="T0" fmla="*/ 0 w 71"/>
                    <a:gd name="T1" fmla="*/ 0 h 27"/>
                    <a:gd name="T2" fmla="*/ 49 w 71"/>
                    <a:gd name="T3" fmla="*/ 0 h 27"/>
                    <a:gd name="T4" fmla="*/ 51 w 71"/>
                    <a:gd name="T5" fmla="*/ 2 h 27"/>
                    <a:gd name="T6" fmla="*/ 55 w 71"/>
                    <a:gd name="T7" fmla="*/ 12 h 27"/>
                    <a:gd name="T8" fmla="*/ 71 w 71"/>
                    <a:gd name="T9" fmla="*/ 27 h 27"/>
                    <a:gd name="T10" fmla="*/ 17 w 71"/>
                    <a:gd name="T11" fmla="*/ 27 h 27"/>
                    <a:gd name="T12" fmla="*/ 8 w 71"/>
                    <a:gd name="T13" fmla="*/ 20 h 27"/>
                    <a:gd name="T14" fmla="*/ 0 w 71"/>
                    <a:gd name="T15" fmla="*/ 6 h 27"/>
                    <a:gd name="T16" fmla="*/ 0 w 71"/>
                    <a:gd name="T17"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1" h="27">
                      <a:moveTo>
                        <a:pt x="0" y="0"/>
                      </a:moveTo>
                      <a:lnTo>
                        <a:pt x="49" y="0"/>
                      </a:lnTo>
                      <a:lnTo>
                        <a:pt x="51" y="2"/>
                      </a:lnTo>
                      <a:lnTo>
                        <a:pt x="55" y="12"/>
                      </a:lnTo>
                      <a:lnTo>
                        <a:pt x="71" y="27"/>
                      </a:lnTo>
                      <a:lnTo>
                        <a:pt x="17" y="27"/>
                      </a:lnTo>
                      <a:lnTo>
                        <a:pt x="8" y="20"/>
                      </a:lnTo>
                      <a:lnTo>
                        <a:pt x="0" y="6"/>
                      </a:lnTo>
                      <a:lnTo>
                        <a:pt x="0" y="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431" name="Freeform 514"/>
                <p:cNvSpPr>
                  <a:spLocks/>
                </p:cNvSpPr>
                <p:nvPr/>
              </p:nvSpPr>
              <p:spPr bwMode="auto">
                <a:xfrm>
                  <a:off x="828" y="3546"/>
                  <a:ext cx="40" cy="12"/>
                </a:xfrm>
                <a:custGeom>
                  <a:avLst/>
                  <a:gdLst>
                    <a:gd name="T0" fmla="*/ 0 w 82"/>
                    <a:gd name="T1" fmla="*/ 36 h 36"/>
                    <a:gd name="T2" fmla="*/ 2 w 82"/>
                    <a:gd name="T3" fmla="*/ 21 h 36"/>
                    <a:gd name="T4" fmla="*/ 6 w 82"/>
                    <a:gd name="T5" fmla="*/ 8 h 36"/>
                    <a:gd name="T6" fmla="*/ 11 w 82"/>
                    <a:gd name="T7" fmla="*/ 0 h 36"/>
                    <a:gd name="T8" fmla="*/ 68 w 82"/>
                    <a:gd name="T9" fmla="*/ 0 h 36"/>
                    <a:gd name="T10" fmla="*/ 82 w 82"/>
                    <a:gd name="T11" fmla="*/ 36 h 36"/>
                    <a:gd name="T12" fmla="*/ 0 w 82"/>
                    <a:gd name="T13" fmla="*/ 36 h 36"/>
                  </a:gdLst>
                  <a:ahLst/>
                  <a:cxnLst>
                    <a:cxn ang="0">
                      <a:pos x="T0" y="T1"/>
                    </a:cxn>
                    <a:cxn ang="0">
                      <a:pos x="T2" y="T3"/>
                    </a:cxn>
                    <a:cxn ang="0">
                      <a:pos x="T4" y="T5"/>
                    </a:cxn>
                    <a:cxn ang="0">
                      <a:pos x="T6" y="T7"/>
                    </a:cxn>
                    <a:cxn ang="0">
                      <a:pos x="T8" y="T9"/>
                    </a:cxn>
                    <a:cxn ang="0">
                      <a:pos x="T10" y="T11"/>
                    </a:cxn>
                    <a:cxn ang="0">
                      <a:pos x="T12" y="T13"/>
                    </a:cxn>
                  </a:cxnLst>
                  <a:rect l="0" t="0" r="r" b="b"/>
                  <a:pathLst>
                    <a:path w="82" h="36">
                      <a:moveTo>
                        <a:pt x="0" y="36"/>
                      </a:moveTo>
                      <a:lnTo>
                        <a:pt x="2" y="21"/>
                      </a:lnTo>
                      <a:lnTo>
                        <a:pt x="6" y="8"/>
                      </a:lnTo>
                      <a:lnTo>
                        <a:pt x="11" y="0"/>
                      </a:lnTo>
                      <a:lnTo>
                        <a:pt x="68" y="0"/>
                      </a:lnTo>
                      <a:lnTo>
                        <a:pt x="82" y="36"/>
                      </a:lnTo>
                      <a:lnTo>
                        <a:pt x="0" y="36"/>
                      </a:lnTo>
                      <a:close/>
                    </a:path>
                  </a:pathLst>
                </a:custGeom>
                <a:solidFill>
                  <a:srgbClr val="40404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grpSp>
              <p:nvGrpSpPr>
                <p:cNvPr id="432" name="Group 515"/>
                <p:cNvGrpSpPr>
                  <a:grpSpLocks/>
                </p:cNvGrpSpPr>
                <p:nvPr/>
              </p:nvGrpSpPr>
              <p:grpSpPr bwMode="auto">
                <a:xfrm>
                  <a:off x="832" y="3547"/>
                  <a:ext cx="49" cy="23"/>
                  <a:chOff x="832" y="3547"/>
                  <a:chExt cx="49" cy="23"/>
                </a:xfrm>
              </p:grpSpPr>
              <p:sp>
                <p:nvSpPr>
                  <p:cNvPr id="758" name="Freeform 516"/>
                  <p:cNvSpPr>
                    <a:spLocks/>
                  </p:cNvSpPr>
                  <p:nvPr/>
                </p:nvSpPr>
                <p:spPr bwMode="auto">
                  <a:xfrm>
                    <a:off x="832" y="3547"/>
                    <a:ext cx="12" cy="23"/>
                  </a:xfrm>
                  <a:custGeom>
                    <a:avLst/>
                    <a:gdLst>
                      <a:gd name="T0" fmla="*/ 15 w 24"/>
                      <a:gd name="T1" fmla="*/ 68 h 68"/>
                      <a:gd name="T2" fmla="*/ 0 w 24"/>
                      <a:gd name="T3" fmla="*/ 27 h 68"/>
                      <a:gd name="T4" fmla="*/ 11 w 24"/>
                      <a:gd name="T5" fmla="*/ 0 h 68"/>
                      <a:gd name="T6" fmla="*/ 24 w 24"/>
                      <a:gd name="T7" fmla="*/ 31 h 68"/>
                      <a:gd name="T8" fmla="*/ 15 w 24"/>
                      <a:gd name="T9" fmla="*/ 68 h 68"/>
                    </a:gdLst>
                    <a:ahLst/>
                    <a:cxnLst>
                      <a:cxn ang="0">
                        <a:pos x="T0" y="T1"/>
                      </a:cxn>
                      <a:cxn ang="0">
                        <a:pos x="T2" y="T3"/>
                      </a:cxn>
                      <a:cxn ang="0">
                        <a:pos x="T4" y="T5"/>
                      </a:cxn>
                      <a:cxn ang="0">
                        <a:pos x="T6" y="T7"/>
                      </a:cxn>
                      <a:cxn ang="0">
                        <a:pos x="T8" y="T9"/>
                      </a:cxn>
                    </a:cxnLst>
                    <a:rect l="0" t="0" r="r" b="b"/>
                    <a:pathLst>
                      <a:path w="24" h="68">
                        <a:moveTo>
                          <a:pt x="15" y="68"/>
                        </a:moveTo>
                        <a:lnTo>
                          <a:pt x="0" y="27"/>
                        </a:lnTo>
                        <a:lnTo>
                          <a:pt x="11" y="0"/>
                        </a:lnTo>
                        <a:lnTo>
                          <a:pt x="24" y="31"/>
                        </a:lnTo>
                        <a:lnTo>
                          <a:pt x="15" y="68"/>
                        </a:lnTo>
                        <a:close/>
                      </a:path>
                    </a:pathLst>
                  </a:custGeom>
                  <a:solidFill>
                    <a:srgbClr val="A0A0A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759" name="Freeform 517"/>
                  <p:cNvSpPr>
                    <a:spLocks/>
                  </p:cNvSpPr>
                  <p:nvPr/>
                </p:nvSpPr>
                <p:spPr bwMode="auto">
                  <a:xfrm>
                    <a:off x="837" y="3548"/>
                    <a:ext cx="36" cy="10"/>
                  </a:xfrm>
                  <a:custGeom>
                    <a:avLst/>
                    <a:gdLst>
                      <a:gd name="T0" fmla="*/ 1 w 72"/>
                      <a:gd name="T1" fmla="*/ 0 h 29"/>
                      <a:gd name="T2" fmla="*/ 49 w 72"/>
                      <a:gd name="T3" fmla="*/ 0 h 29"/>
                      <a:gd name="T4" fmla="*/ 50 w 72"/>
                      <a:gd name="T5" fmla="*/ 2 h 29"/>
                      <a:gd name="T6" fmla="*/ 56 w 72"/>
                      <a:gd name="T7" fmla="*/ 11 h 29"/>
                      <a:gd name="T8" fmla="*/ 72 w 72"/>
                      <a:gd name="T9" fmla="*/ 29 h 29"/>
                      <a:gd name="T10" fmla="*/ 17 w 72"/>
                      <a:gd name="T11" fmla="*/ 29 h 29"/>
                      <a:gd name="T12" fmla="*/ 9 w 72"/>
                      <a:gd name="T13" fmla="*/ 20 h 29"/>
                      <a:gd name="T14" fmla="*/ 0 w 72"/>
                      <a:gd name="T15" fmla="*/ 6 h 29"/>
                      <a:gd name="T16" fmla="*/ 1 w 72"/>
                      <a:gd name="T17"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29">
                        <a:moveTo>
                          <a:pt x="1" y="0"/>
                        </a:moveTo>
                        <a:lnTo>
                          <a:pt x="49" y="0"/>
                        </a:lnTo>
                        <a:lnTo>
                          <a:pt x="50" y="2"/>
                        </a:lnTo>
                        <a:lnTo>
                          <a:pt x="56" y="11"/>
                        </a:lnTo>
                        <a:lnTo>
                          <a:pt x="72" y="29"/>
                        </a:lnTo>
                        <a:lnTo>
                          <a:pt x="17" y="29"/>
                        </a:lnTo>
                        <a:lnTo>
                          <a:pt x="9" y="20"/>
                        </a:lnTo>
                        <a:lnTo>
                          <a:pt x="0" y="6"/>
                        </a:lnTo>
                        <a:lnTo>
                          <a:pt x="1" y="0"/>
                        </a:lnTo>
                        <a:close/>
                      </a:path>
                    </a:pathLst>
                  </a:custGeom>
                  <a:solidFill>
                    <a:srgbClr val="E0E0E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760" name="Freeform 518"/>
                  <p:cNvSpPr>
                    <a:spLocks/>
                  </p:cNvSpPr>
                  <p:nvPr/>
                </p:nvSpPr>
                <p:spPr bwMode="auto">
                  <a:xfrm>
                    <a:off x="840" y="3558"/>
                    <a:ext cx="41" cy="12"/>
                  </a:xfrm>
                  <a:custGeom>
                    <a:avLst/>
                    <a:gdLst>
                      <a:gd name="T0" fmla="*/ 0 w 83"/>
                      <a:gd name="T1" fmla="*/ 36 h 36"/>
                      <a:gd name="T2" fmla="*/ 1 w 83"/>
                      <a:gd name="T3" fmla="*/ 20 h 36"/>
                      <a:gd name="T4" fmla="*/ 7 w 83"/>
                      <a:gd name="T5" fmla="*/ 8 h 36"/>
                      <a:gd name="T6" fmla="*/ 11 w 83"/>
                      <a:gd name="T7" fmla="*/ 0 h 36"/>
                      <a:gd name="T8" fmla="*/ 67 w 83"/>
                      <a:gd name="T9" fmla="*/ 0 h 36"/>
                      <a:gd name="T10" fmla="*/ 83 w 83"/>
                      <a:gd name="T11" fmla="*/ 36 h 36"/>
                      <a:gd name="T12" fmla="*/ 0 w 83"/>
                      <a:gd name="T13" fmla="*/ 36 h 36"/>
                    </a:gdLst>
                    <a:ahLst/>
                    <a:cxnLst>
                      <a:cxn ang="0">
                        <a:pos x="T0" y="T1"/>
                      </a:cxn>
                      <a:cxn ang="0">
                        <a:pos x="T2" y="T3"/>
                      </a:cxn>
                      <a:cxn ang="0">
                        <a:pos x="T4" y="T5"/>
                      </a:cxn>
                      <a:cxn ang="0">
                        <a:pos x="T6" y="T7"/>
                      </a:cxn>
                      <a:cxn ang="0">
                        <a:pos x="T8" y="T9"/>
                      </a:cxn>
                      <a:cxn ang="0">
                        <a:pos x="T10" y="T11"/>
                      </a:cxn>
                      <a:cxn ang="0">
                        <a:pos x="T12" y="T13"/>
                      </a:cxn>
                    </a:cxnLst>
                    <a:rect l="0" t="0" r="r" b="b"/>
                    <a:pathLst>
                      <a:path w="83" h="36">
                        <a:moveTo>
                          <a:pt x="0" y="36"/>
                        </a:moveTo>
                        <a:lnTo>
                          <a:pt x="1" y="20"/>
                        </a:lnTo>
                        <a:lnTo>
                          <a:pt x="7" y="8"/>
                        </a:lnTo>
                        <a:lnTo>
                          <a:pt x="11" y="0"/>
                        </a:lnTo>
                        <a:lnTo>
                          <a:pt x="67" y="0"/>
                        </a:lnTo>
                        <a:lnTo>
                          <a:pt x="83" y="36"/>
                        </a:lnTo>
                        <a:lnTo>
                          <a:pt x="0" y="36"/>
                        </a:lnTo>
                        <a:close/>
                      </a:path>
                    </a:pathLst>
                  </a:cu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grpSp>
            <p:grpSp>
              <p:nvGrpSpPr>
                <p:cNvPr id="433" name="Group 519"/>
                <p:cNvGrpSpPr>
                  <a:grpSpLocks/>
                </p:cNvGrpSpPr>
                <p:nvPr/>
              </p:nvGrpSpPr>
              <p:grpSpPr bwMode="auto">
                <a:xfrm>
                  <a:off x="844" y="3560"/>
                  <a:ext cx="49" cy="22"/>
                  <a:chOff x="844" y="3560"/>
                  <a:chExt cx="49" cy="22"/>
                </a:xfrm>
              </p:grpSpPr>
              <p:sp>
                <p:nvSpPr>
                  <p:cNvPr id="755" name="Freeform 520"/>
                  <p:cNvSpPr>
                    <a:spLocks/>
                  </p:cNvSpPr>
                  <p:nvPr/>
                </p:nvSpPr>
                <p:spPr bwMode="auto">
                  <a:xfrm>
                    <a:off x="844" y="3560"/>
                    <a:ext cx="13" cy="22"/>
                  </a:xfrm>
                  <a:custGeom>
                    <a:avLst/>
                    <a:gdLst>
                      <a:gd name="T0" fmla="*/ 16 w 25"/>
                      <a:gd name="T1" fmla="*/ 68 h 68"/>
                      <a:gd name="T2" fmla="*/ 0 w 25"/>
                      <a:gd name="T3" fmla="*/ 27 h 68"/>
                      <a:gd name="T4" fmla="*/ 11 w 25"/>
                      <a:gd name="T5" fmla="*/ 0 h 68"/>
                      <a:gd name="T6" fmla="*/ 25 w 25"/>
                      <a:gd name="T7" fmla="*/ 31 h 68"/>
                      <a:gd name="T8" fmla="*/ 16 w 25"/>
                      <a:gd name="T9" fmla="*/ 68 h 68"/>
                    </a:gdLst>
                    <a:ahLst/>
                    <a:cxnLst>
                      <a:cxn ang="0">
                        <a:pos x="T0" y="T1"/>
                      </a:cxn>
                      <a:cxn ang="0">
                        <a:pos x="T2" y="T3"/>
                      </a:cxn>
                      <a:cxn ang="0">
                        <a:pos x="T4" y="T5"/>
                      </a:cxn>
                      <a:cxn ang="0">
                        <a:pos x="T6" y="T7"/>
                      </a:cxn>
                      <a:cxn ang="0">
                        <a:pos x="T8" y="T9"/>
                      </a:cxn>
                    </a:cxnLst>
                    <a:rect l="0" t="0" r="r" b="b"/>
                    <a:pathLst>
                      <a:path w="25" h="68">
                        <a:moveTo>
                          <a:pt x="16" y="68"/>
                        </a:moveTo>
                        <a:lnTo>
                          <a:pt x="0" y="27"/>
                        </a:lnTo>
                        <a:lnTo>
                          <a:pt x="11" y="0"/>
                        </a:lnTo>
                        <a:lnTo>
                          <a:pt x="25" y="31"/>
                        </a:lnTo>
                        <a:lnTo>
                          <a:pt x="16" y="68"/>
                        </a:lnTo>
                        <a:close/>
                      </a:path>
                    </a:pathLst>
                  </a:custGeom>
                  <a:solidFill>
                    <a:srgbClr val="A0A0A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756" name="Freeform 521"/>
                  <p:cNvSpPr>
                    <a:spLocks/>
                  </p:cNvSpPr>
                  <p:nvPr/>
                </p:nvSpPr>
                <p:spPr bwMode="auto">
                  <a:xfrm>
                    <a:off x="849" y="3560"/>
                    <a:ext cx="37" cy="10"/>
                  </a:xfrm>
                  <a:custGeom>
                    <a:avLst/>
                    <a:gdLst>
                      <a:gd name="T0" fmla="*/ 1 w 73"/>
                      <a:gd name="T1" fmla="*/ 0 h 29"/>
                      <a:gd name="T2" fmla="*/ 48 w 73"/>
                      <a:gd name="T3" fmla="*/ 0 h 29"/>
                      <a:gd name="T4" fmla="*/ 50 w 73"/>
                      <a:gd name="T5" fmla="*/ 2 h 29"/>
                      <a:gd name="T6" fmla="*/ 56 w 73"/>
                      <a:gd name="T7" fmla="*/ 11 h 29"/>
                      <a:gd name="T8" fmla="*/ 73 w 73"/>
                      <a:gd name="T9" fmla="*/ 29 h 29"/>
                      <a:gd name="T10" fmla="*/ 18 w 73"/>
                      <a:gd name="T11" fmla="*/ 29 h 29"/>
                      <a:gd name="T12" fmla="*/ 9 w 73"/>
                      <a:gd name="T13" fmla="*/ 20 h 29"/>
                      <a:gd name="T14" fmla="*/ 0 w 73"/>
                      <a:gd name="T15" fmla="*/ 5 h 29"/>
                      <a:gd name="T16" fmla="*/ 1 w 73"/>
                      <a:gd name="T17"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3" h="29">
                        <a:moveTo>
                          <a:pt x="1" y="0"/>
                        </a:moveTo>
                        <a:lnTo>
                          <a:pt x="48" y="0"/>
                        </a:lnTo>
                        <a:lnTo>
                          <a:pt x="50" y="2"/>
                        </a:lnTo>
                        <a:lnTo>
                          <a:pt x="56" y="11"/>
                        </a:lnTo>
                        <a:lnTo>
                          <a:pt x="73" y="29"/>
                        </a:lnTo>
                        <a:lnTo>
                          <a:pt x="18" y="29"/>
                        </a:lnTo>
                        <a:lnTo>
                          <a:pt x="9" y="20"/>
                        </a:lnTo>
                        <a:lnTo>
                          <a:pt x="0" y="5"/>
                        </a:lnTo>
                        <a:lnTo>
                          <a:pt x="1" y="0"/>
                        </a:lnTo>
                        <a:close/>
                      </a:path>
                    </a:pathLst>
                  </a:custGeom>
                  <a:solidFill>
                    <a:srgbClr val="E0E0E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757" name="Freeform 522"/>
                  <p:cNvSpPr>
                    <a:spLocks/>
                  </p:cNvSpPr>
                  <p:nvPr/>
                </p:nvSpPr>
                <p:spPr bwMode="auto">
                  <a:xfrm>
                    <a:off x="853" y="3571"/>
                    <a:ext cx="40" cy="11"/>
                  </a:xfrm>
                  <a:custGeom>
                    <a:avLst/>
                    <a:gdLst>
                      <a:gd name="T0" fmla="*/ 0 w 82"/>
                      <a:gd name="T1" fmla="*/ 35 h 35"/>
                      <a:gd name="T2" fmla="*/ 2 w 82"/>
                      <a:gd name="T3" fmla="*/ 19 h 35"/>
                      <a:gd name="T4" fmla="*/ 6 w 82"/>
                      <a:gd name="T5" fmla="*/ 7 h 35"/>
                      <a:gd name="T6" fmla="*/ 11 w 82"/>
                      <a:gd name="T7" fmla="*/ 0 h 35"/>
                      <a:gd name="T8" fmla="*/ 67 w 82"/>
                      <a:gd name="T9" fmla="*/ 0 h 35"/>
                      <a:gd name="T10" fmla="*/ 82 w 82"/>
                      <a:gd name="T11" fmla="*/ 35 h 35"/>
                      <a:gd name="T12" fmla="*/ 0 w 82"/>
                      <a:gd name="T13" fmla="*/ 35 h 35"/>
                    </a:gdLst>
                    <a:ahLst/>
                    <a:cxnLst>
                      <a:cxn ang="0">
                        <a:pos x="T0" y="T1"/>
                      </a:cxn>
                      <a:cxn ang="0">
                        <a:pos x="T2" y="T3"/>
                      </a:cxn>
                      <a:cxn ang="0">
                        <a:pos x="T4" y="T5"/>
                      </a:cxn>
                      <a:cxn ang="0">
                        <a:pos x="T6" y="T7"/>
                      </a:cxn>
                      <a:cxn ang="0">
                        <a:pos x="T8" y="T9"/>
                      </a:cxn>
                      <a:cxn ang="0">
                        <a:pos x="T10" y="T11"/>
                      </a:cxn>
                      <a:cxn ang="0">
                        <a:pos x="T12" y="T13"/>
                      </a:cxn>
                    </a:cxnLst>
                    <a:rect l="0" t="0" r="r" b="b"/>
                    <a:pathLst>
                      <a:path w="82" h="35">
                        <a:moveTo>
                          <a:pt x="0" y="35"/>
                        </a:moveTo>
                        <a:lnTo>
                          <a:pt x="2" y="19"/>
                        </a:lnTo>
                        <a:lnTo>
                          <a:pt x="6" y="7"/>
                        </a:lnTo>
                        <a:lnTo>
                          <a:pt x="11" y="0"/>
                        </a:lnTo>
                        <a:lnTo>
                          <a:pt x="67" y="0"/>
                        </a:lnTo>
                        <a:lnTo>
                          <a:pt x="82" y="35"/>
                        </a:lnTo>
                        <a:lnTo>
                          <a:pt x="0" y="35"/>
                        </a:lnTo>
                        <a:close/>
                      </a:path>
                    </a:pathLst>
                  </a:cu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grpSp>
            <p:grpSp>
              <p:nvGrpSpPr>
                <p:cNvPr id="434" name="Group 523"/>
                <p:cNvGrpSpPr>
                  <a:grpSpLocks/>
                </p:cNvGrpSpPr>
                <p:nvPr/>
              </p:nvGrpSpPr>
              <p:grpSpPr bwMode="auto">
                <a:xfrm>
                  <a:off x="857" y="3572"/>
                  <a:ext cx="50" cy="23"/>
                  <a:chOff x="857" y="3572"/>
                  <a:chExt cx="50" cy="23"/>
                </a:xfrm>
              </p:grpSpPr>
              <p:sp>
                <p:nvSpPr>
                  <p:cNvPr id="752" name="Freeform 524"/>
                  <p:cNvSpPr>
                    <a:spLocks/>
                  </p:cNvSpPr>
                  <p:nvPr/>
                </p:nvSpPr>
                <p:spPr bwMode="auto">
                  <a:xfrm>
                    <a:off x="857" y="3572"/>
                    <a:ext cx="12" cy="23"/>
                  </a:xfrm>
                  <a:custGeom>
                    <a:avLst/>
                    <a:gdLst>
                      <a:gd name="T0" fmla="*/ 14 w 23"/>
                      <a:gd name="T1" fmla="*/ 68 h 68"/>
                      <a:gd name="T2" fmla="*/ 0 w 23"/>
                      <a:gd name="T3" fmla="*/ 25 h 68"/>
                      <a:gd name="T4" fmla="*/ 9 w 23"/>
                      <a:gd name="T5" fmla="*/ 0 h 68"/>
                      <a:gd name="T6" fmla="*/ 23 w 23"/>
                      <a:gd name="T7" fmla="*/ 30 h 68"/>
                      <a:gd name="T8" fmla="*/ 14 w 23"/>
                      <a:gd name="T9" fmla="*/ 68 h 68"/>
                    </a:gdLst>
                    <a:ahLst/>
                    <a:cxnLst>
                      <a:cxn ang="0">
                        <a:pos x="T0" y="T1"/>
                      </a:cxn>
                      <a:cxn ang="0">
                        <a:pos x="T2" y="T3"/>
                      </a:cxn>
                      <a:cxn ang="0">
                        <a:pos x="T4" y="T5"/>
                      </a:cxn>
                      <a:cxn ang="0">
                        <a:pos x="T6" y="T7"/>
                      </a:cxn>
                      <a:cxn ang="0">
                        <a:pos x="T8" y="T9"/>
                      </a:cxn>
                    </a:cxnLst>
                    <a:rect l="0" t="0" r="r" b="b"/>
                    <a:pathLst>
                      <a:path w="23" h="68">
                        <a:moveTo>
                          <a:pt x="14" y="68"/>
                        </a:moveTo>
                        <a:lnTo>
                          <a:pt x="0" y="25"/>
                        </a:lnTo>
                        <a:lnTo>
                          <a:pt x="9" y="0"/>
                        </a:lnTo>
                        <a:lnTo>
                          <a:pt x="23" y="30"/>
                        </a:lnTo>
                        <a:lnTo>
                          <a:pt x="14" y="68"/>
                        </a:lnTo>
                        <a:close/>
                      </a:path>
                    </a:pathLst>
                  </a:custGeom>
                  <a:solidFill>
                    <a:srgbClr val="A0A0A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753" name="Freeform 525"/>
                  <p:cNvSpPr>
                    <a:spLocks/>
                  </p:cNvSpPr>
                  <p:nvPr/>
                </p:nvSpPr>
                <p:spPr bwMode="auto">
                  <a:xfrm>
                    <a:off x="862" y="3573"/>
                    <a:ext cx="37" cy="9"/>
                  </a:xfrm>
                  <a:custGeom>
                    <a:avLst/>
                    <a:gdLst>
                      <a:gd name="T0" fmla="*/ 1 w 73"/>
                      <a:gd name="T1" fmla="*/ 0 h 29"/>
                      <a:gd name="T2" fmla="*/ 50 w 73"/>
                      <a:gd name="T3" fmla="*/ 0 h 29"/>
                      <a:gd name="T4" fmla="*/ 51 w 73"/>
                      <a:gd name="T5" fmla="*/ 2 h 29"/>
                      <a:gd name="T6" fmla="*/ 56 w 73"/>
                      <a:gd name="T7" fmla="*/ 11 h 29"/>
                      <a:gd name="T8" fmla="*/ 73 w 73"/>
                      <a:gd name="T9" fmla="*/ 29 h 29"/>
                      <a:gd name="T10" fmla="*/ 18 w 73"/>
                      <a:gd name="T11" fmla="*/ 29 h 29"/>
                      <a:gd name="T12" fmla="*/ 10 w 73"/>
                      <a:gd name="T13" fmla="*/ 20 h 29"/>
                      <a:gd name="T14" fmla="*/ 0 w 73"/>
                      <a:gd name="T15" fmla="*/ 5 h 29"/>
                      <a:gd name="T16" fmla="*/ 1 w 73"/>
                      <a:gd name="T17"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3" h="29">
                        <a:moveTo>
                          <a:pt x="1" y="0"/>
                        </a:moveTo>
                        <a:lnTo>
                          <a:pt x="50" y="0"/>
                        </a:lnTo>
                        <a:lnTo>
                          <a:pt x="51" y="2"/>
                        </a:lnTo>
                        <a:lnTo>
                          <a:pt x="56" y="11"/>
                        </a:lnTo>
                        <a:lnTo>
                          <a:pt x="73" y="29"/>
                        </a:lnTo>
                        <a:lnTo>
                          <a:pt x="18" y="29"/>
                        </a:lnTo>
                        <a:lnTo>
                          <a:pt x="10" y="20"/>
                        </a:lnTo>
                        <a:lnTo>
                          <a:pt x="0" y="5"/>
                        </a:lnTo>
                        <a:lnTo>
                          <a:pt x="1" y="0"/>
                        </a:lnTo>
                        <a:close/>
                      </a:path>
                    </a:pathLst>
                  </a:custGeom>
                  <a:solidFill>
                    <a:srgbClr val="E0E0E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754" name="Freeform 526"/>
                  <p:cNvSpPr>
                    <a:spLocks/>
                  </p:cNvSpPr>
                  <p:nvPr/>
                </p:nvSpPr>
                <p:spPr bwMode="auto">
                  <a:xfrm>
                    <a:off x="865" y="3583"/>
                    <a:ext cx="42" cy="12"/>
                  </a:xfrm>
                  <a:custGeom>
                    <a:avLst/>
                    <a:gdLst>
                      <a:gd name="T0" fmla="*/ 0 w 83"/>
                      <a:gd name="T1" fmla="*/ 36 h 36"/>
                      <a:gd name="T2" fmla="*/ 3 w 83"/>
                      <a:gd name="T3" fmla="*/ 19 h 36"/>
                      <a:gd name="T4" fmla="*/ 7 w 83"/>
                      <a:gd name="T5" fmla="*/ 7 h 36"/>
                      <a:gd name="T6" fmla="*/ 11 w 83"/>
                      <a:gd name="T7" fmla="*/ 0 h 36"/>
                      <a:gd name="T8" fmla="*/ 67 w 83"/>
                      <a:gd name="T9" fmla="*/ 0 h 36"/>
                      <a:gd name="T10" fmla="*/ 83 w 83"/>
                      <a:gd name="T11" fmla="*/ 36 h 36"/>
                      <a:gd name="T12" fmla="*/ 0 w 83"/>
                      <a:gd name="T13" fmla="*/ 36 h 36"/>
                    </a:gdLst>
                    <a:ahLst/>
                    <a:cxnLst>
                      <a:cxn ang="0">
                        <a:pos x="T0" y="T1"/>
                      </a:cxn>
                      <a:cxn ang="0">
                        <a:pos x="T2" y="T3"/>
                      </a:cxn>
                      <a:cxn ang="0">
                        <a:pos x="T4" y="T5"/>
                      </a:cxn>
                      <a:cxn ang="0">
                        <a:pos x="T6" y="T7"/>
                      </a:cxn>
                      <a:cxn ang="0">
                        <a:pos x="T8" y="T9"/>
                      </a:cxn>
                      <a:cxn ang="0">
                        <a:pos x="T10" y="T11"/>
                      </a:cxn>
                      <a:cxn ang="0">
                        <a:pos x="T12" y="T13"/>
                      </a:cxn>
                    </a:cxnLst>
                    <a:rect l="0" t="0" r="r" b="b"/>
                    <a:pathLst>
                      <a:path w="83" h="36">
                        <a:moveTo>
                          <a:pt x="0" y="36"/>
                        </a:moveTo>
                        <a:lnTo>
                          <a:pt x="3" y="19"/>
                        </a:lnTo>
                        <a:lnTo>
                          <a:pt x="7" y="7"/>
                        </a:lnTo>
                        <a:lnTo>
                          <a:pt x="11" y="0"/>
                        </a:lnTo>
                        <a:lnTo>
                          <a:pt x="67" y="0"/>
                        </a:lnTo>
                        <a:lnTo>
                          <a:pt x="83" y="36"/>
                        </a:lnTo>
                        <a:lnTo>
                          <a:pt x="0" y="36"/>
                        </a:lnTo>
                        <a:close/>
                      </a:path>
                    </a:pathLst>
                  </a:cu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grpSp>
            <p:grpSp>
              <p:nvGrpSpPr>
                <p:cNvPr id="435" name="Group 527"/>
                <p:cNvGrpSpPr>
                  <a:grpSpLocks/>
                </p:cNvGrpSpPr>
                <p:nvPr/>
              </p:nvGrpSpPr>
              <p:grpSpPr bwMode="auto">
                <a:xfrm>
                  <a:off x="870" y="3585"/>
                  <a:ext cx="48" cy="23"/>
                  <a:chOff x="870" y="3585"/>
                  <a:chExt cx="48" cy="23"/>
                </a:xfrm>
              </p:grpSpPr>
              <p:sp>
                <p:nvSpPr>
                  <p:cNvPr id="749" name="Freeform 528"/>
                  <p:cNvSpPr>
                    <a:spLocks/>
                  </p:cNvSpPr>
                  <p:nvPr/>
                </p:nvSpPr>
                <p:spPr bwMode="auto">
                  <a:xfrm>
                    <a:off x="870" y="3585"/>
                    <a:ext cx="12" cy="23"/>
                  </a:xfrm>
                  <a:custGeom>
                    <a:avLst/>
                    <a:gdLst>
                      <a:gd name="T0" fmla="*/ 15 w 25"/>
                      <a:gd name="T1" fmla="*/ 68 h 68"/>
                      <a:gd name="T2" fmla="*/ 0 w 25"/>
                      <a:gd name="T3" fmla="*/ 26 h 68"/>
                      <a:gd name="T4" fmla="*/ 9 w 25"/>
                      <a:gd name="T5" fmla="*/ 0 h 68"/>
                      <a:gd name="T6" fmla="*/ 25 w 25"/>
                      <a:gd name="T7" fmla="*/ 31 h 68"/>
                      <a:gd name="T8" fmla="*/ 15 w 25"/>
                      <a:gd name="T9" fmla="*/ 68 h 68"/>
                    </a:gdLst>
                    <a:ahLst/>
                    <a:cxnLst>
                      <a:cxn ang="0">
                        <a:pos x="T0" y="T1"/>
                      </a:cxn>
                      <a:cxn ang="0">
                        <a:pos x="T2" y="T3"/>
                      </a:cxn>
                      <a:cxn ang="0">
                        <a:pos x="T4" y="T5"/>
                      </a:cxn>
                      <a:cxn ang="0">
                        <a:pos x="T6" y="T7"/>
                      </a:cxn>
                      <a:cxn ang="0">
                        <a:pos x="T8" y="T9"/>
                      </a:cxn>
                    </a:cxnLst>
                    <a:rect l="0" t="0" r="r" b="b"/>
                    <a:pathLst>
                      <a:path w="25" h="68">
                        <a:moveTo>
                          <a:pt x="15" y="68"/>
                        </a:moveTo>
                        <a:lnTo>
                          <a:pt x="0" y="26"/>
                        </a:lnTo>
                        <a:lnTo>
                          <a:pt x="9" y="0"/>
                        </a:lnTo>
                        <a:lnTo>
                          <a:pt x="25" y="31"/>
                        </a:lnTo>
                        <a:lnTo>
                          <a:pt x="15" y="68"/>
                        </a:lnTo>
                        <a:close/>
                      </a:path>
                    </a:pathLst>
                  </a:custGeom>
                  <a:solidFill>
                    <a:srgbClr val="A0A0A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750" name="Freeform 529"/>
                  <p:cNvSpPr>
                    <a:spLocks/>
                  </p:cNvSpPr>
                  <p:nvPr/>
                </p:nvSpPr>
                <p:spPr bwMode="auto">
                  <a:xfrm>
                    <a:off x="874" y="3586"/>
                    <a:ext cx="38" cy="10"/>
                  </a:xfrm>
                  <a:custGeom>
                    <a:avLst/>
                    <a:gdLst>
                      <a:gd name="T0" fmla="*/ 1 w 75"/>
                      <a:gd name="T1" fmla="*/ 0 h 29"/>
                      <a:gd name="T2" fmla="*/ 50 w 75"/>
                      <a:gd name="T3" fmla="*/ 0 h 29"/>
                      <a:gd name="T4" fmla="*/ 52 w 75"/>
                      <a:gd name="T5" fmla="*/ 2 h 29"/>
                      <a:gd name="T6" fmla="*/ 56 w 75"/>
                      <a:gd name="T7" fmla="*/ 11 h 29"/>
                      <a:gd name="T8" fmla="*/ 75 w 75"/>
                      <a:gd name="T9" fmla="*/ 29 h 29"/>
                      <a:gd name="T10" fmla="*/ 18 w 75"/>
                      <a:gd name="T11" fmla="*/ 29 h 29"/>
                      <a:gd name="T12" fmla="*/ 10 w 75"/>
                      <a:gd name="T13" fmla="*/ 20 h 29"/>
                      <a:gd name="T14" fmla="*/ 0 w 75"/>
                      <a:gd name="T15" fmla="*/ 5 h 29"/>
                      <a:gd name="T16" fmla="*/ 1 w 75"/>
                      <a:gd name="T17"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29">
                        <a:moveTo>
                          <a:pt x="1" y="0"/>
                        </a:moveTo>
                        <a:lnTo>
                          <a:pt x="50" y="0"/>
                        </a:lnTo>
                        <a:lnTo>
                          <a:pt x="52" y="2"/>
                        </a:lnTo>
                        <a:lnTo>
                          <a:pt x="56" y="11"/>
                        </a:lnTo>
                        <a:lnTo>
                          <a:pt x="75" y="29"/>
                        </a:lnTo>
                        <a:lnTo>
                          <a:pt x="18" y="29"/>
                        </a:lnTo>
                        <a:lnTo>
                          <a:pt x="10" y="20"/>
                        </a:lnTo>
                        <a:lnTo>
                          <a:pt x="0" y="5"/>
                        </a:lnTo>
                        <a:lnTo>
                          <a:pt x="1" y="0"/>
                        </a:lnTo>
                        <a:close/>
                      </a:path>
                    </a:pathLst>
                  </a:custGeom>
                  <a:solidFill>
                    <a:srgbClr val="E0E0E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751" name="Freeform 530"/>
                  <p:cNvSpPr>
                    <a:spLocks/>
                  </p:cNvSpPr>
                  <p:nvPr/>
                </p:nvSpPr>
                <p:spPr bwMode="auto">
                  <a:xfrm>
                    <a:off x="878" y="3596"/>
                    <a:ext cx="40" cy="12"/>
                  </a:xfrm>
                  <a:custGeom>
                    <a:avLst/>
                    <a:gdLst>
                      <a:gd name="T0" fmla="*/ 0 w 80"/>
                      <a:gd name="T1" fmla="*/ 36 h 36"/>
                      <a:gd name="T2" fmla="*/ 1 w 80"/>
                      <a:gd name="T3" fmla="*/ 20 h 36"/>
                      <a:gd name="T4" fmla="*/ 6 w 80"/>
                      <a:gd name="T5" fmla="*/ 8 h 36"/>
                      <a:gd name="T6" fmla="*/ 10 w 80"/>
                      <a:gd name="T7" fmla="*/ 0 h 36"/>
                      <a:gd name="T8" fmla="*/ 67 w 80"/>
                      <a:gd name="T9" fmla="*/ 0 h 36"/>
                      <a:gd name="T10" fmla="*/ 80 w 80"/>
                      <a:gd name="T11" fmla="*/ 36 h 36"/>
                      <a:gd name="T12" fmla="*/ 0 w 80"/>
                      <a:gd name="T13" fmla="*/ 36 h 36"/>
                    </a:gdLst>
                    <a:ahLst/>
                    <a:cxnLst>
                      <a:cxn ang="0">
                        <a:pos x="T0" y="T1"/>
                      </a:cxn>
                      <a:cxn ang="0">
                        <a:pos x="T2" y="T3"/>
                      </a:cxn>
                      <a:cxn ang="0">
                        <a:pos x="T4" y="T5"/>
                      </a:cxn>
                      <a:cxn ang="0">
                        <a:pos x="T6" y="T7"/>
                      </a:cxn>
                      <a:cxn ang="0">
                        <a:pos x="T8" y="T9"/>
                      </a:cxn>
                      <a:cxn ang="0">
                        <a:pos x="T10" y="T11"/>
                      </a:cxn>
                      <a:cxn ang="0">
                        <a:pos x="T12" y="T13"/>
                      </a:cxn>
                    </a:cxnLst>
                    <a:rect l="0" t="0" r="r" b="b"/>
                    <a:pathLst>
                      <a:path w="80" h="36">
                        <a:moveTo>
                          <a:pt x="0" y="36"/>
                        </a:moveTo>
                        <a:lnTo>
                          <a:pt x="1" y="20"/>
                        </a:lnTo>
                        <a:lnTo>
                          <a:pt x="6" y="8"/>
                        </a:lnTo>
                        <a:lnTo>
                          <a:pt x="10" y="0"/>
                        </a:lnTo>
                        <a:lnTo>
                          <a:pt x="67" y="0"/>
                        </a:lnTo>
                        <a:lnTo>
                          <a:pt x="80" y="36"/>
                        </a:lnTo>
                        <a:lnTo>
                          <a:pt x="0" y="36"/>
                        </a:lnTo>
                        <a:close/>
                      </a:path>
                    </a:pathLst>
                  </a:cu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grpSp>
            <p:grpSp>
              <p:nvGrpSpPr>
                <p:cNvPr id="436" name="Group 531"/>
                <p:cNvGrpSpPr>
                  <a:grpSpLocks/>
                </p:cNvGrpSpPr>
                <p:nvPr/>
              </p:nvGrpSpPr>
              <p:grpSpPr bwMode="auto">
                <a:xfrm>
                  <a:off x="882" y="3600"/>
                  <a:ext cx="100" cy="73"/>
                  <a:chOff x="882" y="3600"/>
                  <a:chExt cx="100" cy="73"/>
                </a:xfrm>
              </p:grpSpPr>
              <p:grpSp>
                <p:nvGrpSpPr>
                  <p:cNvPr id="729" name="Group 532"/>
                  <p:cNvGrpSpPr>
                    <a:grpSpLocks/>
                  </p:cNvGrpSpPr>
                  <p:nvPr/>
                </p:nvGrpSpPr>
                <p:grpSpPr bwMode="auto">
                  <a:xfrm>
                    <a:off x="882" y="3600"/>
                    <a:ext cx="49" cy="23"/>
                    <a:chOff x="882" y="3600"/>
                    <a:chExt cx="49" cy="23"/>
                  </a:xfrm>
                </p:grpSpPr>
                <p:sp>
                  <p:nvSpPr>
                    <p:cNvPr id="746" name="Freeform 533"/>
                    <p:cNvSpPr>
                      <a:spLocks/>
                    </p:cNvSpPr>
                    <p:nvPr/>
                  </p:nvSpPr>
                  <p:spPr bwMode="auto">
                    <a:xfrm>
                      <a:off x="882" y="3600"/>
                      <a:ext cx="12" cy="23"/>
                    </a:xfrm>
                    <a:custGeom>
                      <a:avLst/>
                      <a:gdLst>
                        <a:gd name="T0" fmla="*/ 13 w 23"/>
                        <a:gd name="T1" fmla="*/ 70 h 70"/>
                        <a:gd name="T2" fmla="*/ 0 w 23"/>
                        <a:gd name="T3" fmla="*/ 27 h 70"/>
                        <a:gd name="T4" fmla="*/ 9 w 23"/>
                        <a:gd name="T5" fmla="*/ 0 h 70"/>
                        <a:gd name="T6" fmla="*/ 23 w 23"/>
                        <a:gd name="T7" fmla="*/ 31 h 70"/>
                        <a:gd name="T8" fmla="*/ 13 w 23"/>
                        <a:gd name="T9" fmla="*/ 70 h 70"/>
                      </a:gdLst>
                      <a:ahLst/>
                      <a:cxnLst>
                        <a:cxn ang="0">
                          <a:pos x="T0" y="T1"/>
                        </a:cxn>
                        <a:cxn ang="0">
                          <a:pos x="T2" y="T3"/>
                        </a:cxn>
                        <a:cxn ang="0">
                          <a:pos x="T4" y="T5"/>
                        </a:cxn>
                        <a:cxn ang="0">
                          <a:pos x="T6" y="T7"/>
                        </a:cxn>
                        <a:cxn ang="0">
                          <a:pos x="T8" y="T9"/>
                        </a:cxn>
                      </a:cxnLst>
                      <a:rect l="0" t="0" r="r" b="b"/>
                      <a:pathLst>
                        <a:path w="23" h="70">
                          <a:moveTo>
                            <a:pt x="13" y="70"/>
                          </a:moveTo>
                          <a:lnTo>
                            <a:pt x="0" y="27"/>
                          </a:lnTo>
                          <a:lnTo>
                            <a:pt x="9" y="0"/>
                          </a:lnTo>
                          <a:lnTo>
                            <a:pt x="23" y="31"/>
                          </a:lnTo>
                          <a:lnTo>
                            <a:pt x="13" y="70"/>
                          </a:lnTo>
                          <a:close/>
                        </a:path>
                      </a:pathLst>
                    </a:custGeom>
                    <a:solidFill>
                      <a:srgbClr val="A0A0A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747" name="Freeform 534"/>
                    <p:cNvSpPr>
                      <a:spLocks/>
                    </p:cNvSpPr>
                    <p:nvPr/>
                  </p:nvSpPr>
                  <p:spPr bwMode="auto">
                    <a:xfrm>
                      <a:off x="887" y="3600"/>
                      <a:ext cx="37" cy="11"/>
                    </a:xfrm>
                    <a:custGeom>
                      <a:avLst/>
                      <a:gdLst>
                        <a:gd name="T0" fmla="*/ 1 w 73"/>
                        <a:gd name="T1" fmla="*/ 0 h 31"/>
                        <a:gd name="T2" fmla="*/ 50 w 73"/>
                        <a:gd name="T3" fmla="*/ 0 h 31"/>
                        <a:gd name="T4" fmla="*/ 51 w 73"/>
                        <a:gd name="T5" fmla="*/ 4 h 31"/>
                        <a:gd name="T6" fmla="*/ 56 w 73"/>
                        <a:gd name="T7" fmla="*/ 13 h 31"/>
                        <a:gd name="T8" fmla="*/ 73 w 73"/>
                        <a:gd name="T9" fmla="*/ 31 h 31"/>
                        <a:gd name="T10" fmla="*/ 18 w 73"/>
                        <a:gd name="T11" fmla="*/ 31 h 31"/>
                        <a:gd name="T12" fmla="*/ 9 w 73"/>
                        <a:gd name="T13" fmla="*/ 22 h 31"/>
                        <a:gd name="T14" fmla="*/ 0 w 73"/>
                        <a:gd name="T15" fmla="*/ 7 h 31"/>
                        <a:gd name="T16" fmla="*/ 1 w 73"/>
                        <a:gd name="T17"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3" h="31">
                          <a:moveTo>
                            <a:pt x="1" y="0"/>
                          </a:moveTo>
                          <a:lnTo>
                            <a:pt x="50" y="0"/>
                          </a:lnTo>
                          <a:lnTo>
                            <a:pt x="51" y="4"/>
                          </a:lnTo>
                          <a:lnTo>
                            <a:pt x="56" y="13"/>
                          </a:lnTo>
                          <a:lnTo>
                            <a:pt x="73" y="31"/>
                          </a:lnTo>
                          <a:lnTo>
                            <a:pt x="18" y="31"/>
                          </a:lnTo>
                          <a:lnTo>
                            <a:pt x="9" y="22"/>
                          </a:lnTo>
                          <a:lnTo>
                            <a:pt x="0" y="7"/>
                          </a:lnTo>
                          <a:lnTo>
                            <a:pt x="1" y="0"/>
                          </a:lnTo>
                          <a:close/>
                        </a:path>
                      </a:pathLst>
                    </a:custGeom>
                    <a:solidFill>
                      <a:srgbClr val="E0E0E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748" name="Freeform 535"/>
                    <p:cNvSpPr>
                      <a:spLocks/>
                    </p:cNvSpPr>
                    <p:nvPr/>
                  </p:nvSpPr>
                  <p:spPr bwMode="auto">
                    <a:xfrm>
                      <a:off x="890" y="3611"/>
                      <a:ext cx="41" cy="12"/>
                    </a:xfrm>
                    <a:custGeom>
                      <a:avLst/>
                      <a:gdLst>
                        <a:gd name="T0" fmla="*/ 0 w 83"/>
                        <a:gd name="T1" fmla="*/ 38 h 38"/>
                        <a:gd name="T2" fmla="*/ 1 w 83"/>
                        <a:gd name="T3" fmla="*/ 22 h 38"/>
                        <a:gd name="T4" fmla="*/ 8 w 83"/>
                        <a:gd name="T5" fmla="*/ 8 h 38"/>
                        <a:gd name="T6" fmla="*/ 12 w 83"/>
                        <a:gd name="T7" fmla="*/ 0 h 38"/>
                        <a:gd name="T8" fmla="*/ 68 w 83"/>
                        <a:gd name="T9" fmla="*/ 0 h 38"/>
                        <a:gd name="T10" fmla="*/ 83 w 83"/>
                        <a:gd name="T11" fmla="*/ 38 h 38"/>
                        <a:gd name="T12" fmla="*/ 0 w 83"/>
                        <a:gd name="T13" fmla="*/ 38 h 38"/>
                      </a:gdLst>
                      <a:ahLst/>
                      <a:cxnLst>
                        <a:cxn ang="0">
                          <a:pos x="T0" y="T1"/>
                        </a:cxn>
                        <a:cxn ang="0">
                          <a:pos x="T2" y="T3"/>
                        </a:cxn>
                        <a:cxn ang="0">
                          <a:pos x="T4" y="T5"/>
                        </a:cxn>
                        <a:cxn ang="0">
                          <a:pos x="T6" y="T7"/>
                        </a:cxn>
                        <a:cxn ang="0">
                          <a:pos x="T8" y="T9"/>
                        </a:cxn>
                        <a:cxn ang="0">
                          <a:pos x="T10" y="T11"/>
                        </a:cxn>
                        <a:cxn ang="0">
                          <a:pos x="T12" y="T13"/>
                        </a:cxn>
                      </a:cxnLst>
                      <a:rect l="0" t="0" r="r" b="b"/>
                      <a:pathLst>
                        <a:path w="83" h="38">
                          <a:moveTo>
                            <a:pt x="0" y="38"/>
                          </a:moveTo>
                          <a:lnTo>
                            <a:pt x="1" y="22"/>
                          </a:lnTo>
                          <a:lnTo>
                            <a:pt x="8" y="8"/>
                          </a:lnTo>
                          <a:lnTo>
                            <a:pt x="12" y="0"/>
                          </a:lnTo>
                          <a:lnTo>
                            <a:pt x="68" y="0"/>
                          </a:lnTo>
                          <a:lnTo>
                            <a:pt x="83" y="38"/>
                          </a:lnTo>
                          <a:lnTo>
                            <a:pt x="0" y="38"/>
                          </a:lnTo>
                          <a:close/>
                        </a:path>
                      </a:pathLst>
                    </a:cu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grpSp>
              <p:grpSp>
                <p:nvGrpSpPr>
                  <p:cNvPr id="730" name="Group 536"/>
                  <p:cNvGrpSpPr>
                    <a:grpSpLocks/>
                  </p:cNvGrpSpPr>
                  <p:nvPr/>
                </p:nvGrpSpPr>
                <p:grpSpPr bwMode="auto">
                  <a:xfrm>
                    <a:off x="894" y="3612"/>
                    <a:ext cx="49" cy="23"/>
                    <a:chOff x="894" y="3612"/>
                    <a:chExt cx="49" cy="23"/>
                  </a:xfrm>
                </p:grpSpPr>
                <p:sp>
                  <p:nvSpPr>
                    <p:cNvPr id="743" name="Freeform 537"/>
                    <p:cNvSpPr>
                      <a:spLocks/>
                    </p:cNvSpPr>
                    <p:nvPr/>
                  </p:nvSpPr>
                  <p:spPr bwMode="auto">
                    <a:xfrm>
                      <a:off x="894" y="3612"/>
                      <a:ext cx="13" cy="23"/>
                    </a:xfrm>
                    <a:custGeom>
                      <a:avLst/>
                      <a:gdLst>
                        <a:gd name="T0" fmla="*/ 15 w 25"/>
                        <a:gd name="T1" fmla="*/ 69 h 69"/>
                        <a:gd name="T2" fmla="*/ 0 w 25"/>
                        <a:gd name="T3" fmla="*/ 28 h 69"/>
                        <a:gd name="T4" fmla="*/ 9 w 25"/>
                        <a:gd name="T5" fmla="*/ 0 h 69"/>
                        <a:gd name="T6" fmla="*/ 25 w 25"/>
                        <a:gd name="T7" fmla="*/ 32 h 69"/>
                        <a:gd name="T8" fmla="*/ 15 w 25"/>
                        <a:gd name="T9" fmla="*/ 69 h 69"/>
                      </a:gdLst>
                      <a:ahLst/>
                      <a:cxnLst>
                        <a:cxn ang="0">
                          <a:pos x="T0" y="T1"/>
                        </a:cxn>
                        <a:cxn ang="0">
                          <a:pos x="T2" y="T3"/>
                        </a:cxn>
                        <a:cxn ang="0">
                          <a:pos x="T4" y="T5"/>
                        </a:cxn>
                        <a:cxn ang="0">
                          <a:pos x="T6" y="T7"/>
                        </a:cxn>
                        <a:cxn ang="0">
                          <a:pos x="T8" y="T9"/>
                        </a:cxn>
                      </a:cxnLst>
                      <a:rect l="0" t="0" r="r" b="b"/>
                      <a:pathLst>
                        <a:path w="25" h="69">
                          <a:moveTo>
                            <a:pt x="15" y="69"/>
                          </a:moveTo>
                          <a:lnTo>
                            <a:pt x="0" y="28"/>
                          </a:lnTo>
                          <a:lnTo>
                            <a:pt x="9" y="0"/>
                          </a:lnTo>
                          <a:lnTo>
                            <a:pt x="25" y="32"/>
                          </a:lnTo>
                          <a:lnTo>
                            <a:pt x="15" y="69"/>
                          </a:lnTo>
                          <a:close/>
                        </a:path>
                      </a:pathLst>
                    </a:custGeom>
                    <a:solidFill>
                      <a:srgbClr val="A0A0A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744" name="Freeform 538"/>
                    <p:cNvSpPr>
                      <a:spLocks/>
                    </p:cNvSpPr>
                    <p:nvPr/>
                  </p:nvSpPr>
                  <p:spPr bwMode="auto">
                    <a:xfrm>
                      <a:off x="899" y="3613"/>
                      <a:ext cx="37" cy="10"/>
                    </a:xfrm>
                    <a:custGeom>
                      <a:avLst/>
                      <a:gdLst>
                        <a:gd name="T0" fmla="*/ 2 w 75"/>
                        <a:gd name="T1" fmla="*/ 0 h 32"/>
                        <a:gd name="T2" fmla="*/ 50 w 75"/>
                        <a:gd name="T3" fmla="*/ 0 h 32"/>
                        <a:gd name="T4" fmla="*/ 52 w 75"/>
                        <a:gd name="T5" fmla="*/ 3 h 32"/>
                        <a:gd name="T6" fmla="*/ 57 w 75"/>
                        <a:gd name="T7" fmla="*/ 15 h 32"/>
                        <a:gd name="T8" fmla="*/ 75 w 75"/>
                        <a:gd name="T9" fmla="*/ 32 h 32"/>
                        <a:gd name="T10" fmla="*/ 19 w 75"/>
                        <a:gd name="T11" fmla="*/ 32 h 32"/>
                        <a:gd name="T12" fmla="*/ 10 w 75"/>
                        <a:gd name="T13" fmla="*/ 22 h 32"/>
                        <a:gd name="T14" fmla="*/ 0 w 75"/>
                        <a:gd name="T15" fmla="*/ 7 h 32"/>
                        <a:gd name="T16" fmla="*/ 2 w 75"/>
                        <a:gd name="T17"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32">
                          <a:moveTo>
                            <a:pt x="2" y="0"/>
                          </a:moveTo>
                          <a:lnTo>
                            <a:pt x="50" y="0"/>
                          </a:lnTo>
                          <a:lnTo>
                            <a:pt x="52" y="3"/>
                          </a:lnTo>
                          <a:lnTo>
                            <a:pt x="57" y="15"/>
                          </a:lnTo>
                          <a:lnTo>
                            <a:pt x="75" y="32"/>
                          </a:lnTo>
                          <a:lnTo>
                            <a:pt x="19" y="32"/>
                          </a:lnTo>
                          <a:lnTo>
                            <a:pt x="10" y="22"/>
                          </a:lnTo>
                          <a:lnTo>
                            <a:pt x="0" y="7"/>
                          </a:lnTo>
                          <a:lnTo>
                            <a:pt x="2" y="0"/>
                          </a:lnTo>
                          <a:close/>
                        </a:path>
                      </a:pathLst>
                    </a:custGeom>
                    <a:solidFill>
                      <a:srgbClr val="E0E0E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745" name="Freeform 539"/>
                    <p:cNvSpPr>
                      <a:spLocks/>
                    </p:cNvSpPr>
                    <p:nvPr/>
                  </p:nvSpPr>
                  <p:spPr bwMode="auto">
                    <a:xfrm>
                      <a:off x="902" y="3623"/>
                      <a:ext cx="41" cy="12"/>
                    </a:xfrm>
                    <a:custGeom>
                      <a:avLst/>
                      <a:gdLst>
                        <a:gd name="T0" fmla="*/ 0 w 81"/>
                        <a:gd name="T1" fmla="*/ 36 h 36"/>
                        <a:gd name="T2" fmla="*/ 1 w 81"/>
                        <a:gd name="T3" fmla="*/ 21 h 36"/>
                        <a:gd name="T4" fmla="*/ 5 w 81"/>
                        <a:gd name="T5" fmla="*/ 8 h 36"/>
                        <a:gd name="T6" fmla="*/ 12 w 81"/>
                        <a:gd name="T7" fmla="*/ 0 h 36"/>
                        <a:gd name="T8" fmla="*/ 68 w 81"/>
                        <a:gd name="T9" fmla="*/ 0 h 36"/>
                        <a:gd name="T10" fmla="*/ 81 w 81"/>
                        <a:gd name="T11" fmla="*/ 36 h 36"/>
                        <a:gd name="T12" fmla="*/ 0 w 81"/>
                        <a:gd name="T13" fmla="*/ 36 h 36"/>
                      </a:gdLst>
                      <a:ahLst/>
                      <a:cxnLst>
                        <a:cxn ang="0">
                          <a:pos x="T0" y="T1"/>
                        </a:cxn>
                        <a:cxn ang="0">
                          <a:pos x="T2" y="T3"/>
                        </a:cxn>
                        <a:cxn ang="0">
                          <a:pos x="T4" y="T5"/>
                        </a:cxn>
                        <a:cxn ang="0">
                          <a:pos x="T6" y="T7"/>
                        </a:cxn>
                        <a:cxn ang="0">
                          <a:pos x="T8" y="T9"/>
                        </a:cxn>
                        <a:cxn ang="0">
                          <a:pos x="T10" y="T11"/>
                        </a:cxn>
                        <a:cxn ang="0">
                          <a:pos x="T12" y="T13"/>
                        </a:cxn>
                      </a:cxnLst>
                      <a:rect l="0" t="0" r="r" b="b"/>
                      <a:pathLst>
                        <a:path w="81" h="36">
                          <a:moveTo>
                            <a:pt x="0" y="36"/>
                          </a:moveTo>
                          <a:lnTo>
                            <a:pt x="1" y="21"/>
                          </a:lnTo>
                          <a:lnTo>
                            <a:pt x="5" y="8"/>
                          </a:lnTo>
                          <a:lnTo>
                            <a:pt x="12" y="0"/>
                          </a:lnTo>
                          <a:lnTo>
                            <a:pt x="68" y="0"/>
                          </a:lnTo>
                          <a:lnTo>
                            <a:pt x="81" y="36"/>
                          </a:lnTo>
                          <a:lnTo>
                            <a:pt x="0" y="36"/>
                          </a:lnTo>
                          <a:close/>
                        </a:path>
                      </a:pathLst>
                    </a:cu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grpSp>
              <p:grpSp>
                <p:nvGrpSpPr>
                  <p:cNvPr id="731" name="Group 540"/>
                  <p:cNvGrpSpPr>
                    <a:grpSpLocks/>
                  </p:cNvGrpSpPr>
                  <p:nvPr/>
                </p:nvGrpSpPr>
                <p:grpSpPr bwMode="auto">
                  <a:xfrm>
                    <a:off x="907" y="3625"/>
                    <a:ext cx="49" cy="23"/>
                    <a:chOff x="907" y="3625"/>
                    <a:chExt cx="49" cy="23"/>
                  </a:xfrm>
                </p:grpSpPr>
                <p:sp>
                  <p:nvSpPr>
                    <p:cNvPr id="740" name="Freeform 541"/>
                    <p:cNvSpPr>
                      <a:spLocks/>
                    </p:cNvSpPr>
                    <p:nvPr/>
                  </p:nvSpPr>
                  <p:spPr bwMode="auto">
                    <a:xfrm>
                      <a:off x="907" y="3625"/>
                      <a:ext cx="11" cy="23"/>
                    </a:xfrm>
                    <a:custGeom>
                      <a:avLst/>
                      <a:gdLst>
                        <a:gd name="T0" fmla="*/ 15 w 24"/>
                        <a:gd name="T1" fmla="*/ 68 h 68"/>
                        <a:gd name="T2" fmla="*/ 0 w 24"/>
                        <a:gd name="T3" fmla="*/ 27 h 68"/>
                        <a:gd name="T4" fmla="*/ 11 w 24"/>
                        <a:gd name="T5" fmla="*/ 0 h 68"/>
                        <a:gd name="T6" fmla="*/ 24 w 24"/>
                        <a:gd name="T7" fmla="*/ 30 h 68"/>
                        <a:gd name="T8" fmla="*/ 15 w 24"/>
                        <a:gd name="T9" fmla="*/ 68 h 68"/>
                      </a:gdLst>
                      <a:ahLst/>
                      <a:cxnLst>
                        <a:cxn ang="0">
                          <a:pos x="T0" y="T1"/>
                        </a:cxn>
                        <a:cxn ang="0">
                          <a:pos x="T2" y="T3"/>
                        </a:cxn>
                        <a:cxn ang="0">
                          <a:pos x="T4" y="T5"/>
                        </a:cxn>
                        <a:cxn ang="0">
                          <a:pos x="T6" y="T7"/>
                        </a:cxn>
                        <a:cxn ang="0">
                          <a:pos x="T8" y="T9"/>
                        </a:cxn>
                      </a:cxnLst>
                      <a:rect l="0" t="0" r="r" b="b"/>
                      <a:pathLst>
                        <a:path w="24" h="68">
                          <a:moveTo>
                            <a:pt x="15" y="68"/>
                          </a:moveTo>
                          <a:lnTo>
                            <a:pt x="0" y="27"/>
                          </a:lnTo>
                          <a:lnTo>
                            <a:pt x="11" y="0"/>
                          </a:lnTo>
                          <a:lnTo>
                            <a:pt x="24" y="30"/>
                          </a:lnTo>
                          <a:lnTo>
                            <a:pt x="15" y="68"/>
                          </a:lnTo>
                          <a:close/>
                        </a:path>
                      </a:pathLst>
                    </a:custGeom>
                    <a:solidFill>
                      <a:srgbClr val="A0A0A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741" name="Freeform 542"/>
                    <p:cNvSpPr>
                      <a:spLocks/>
                    </p:cNvSpPr>
                    <p:nvPr/>
                  </p:nvSpPr>
                  <p:spPr bwMode="auto">
                    <a:xfrm>
                      <a:off x="912" y="3626"/>
                      <a:ext cx="36" cy="9"/>
                    </a:xfrm>
                    <a:custGeom>
                      <a:avLst/>
                      <a:gdLst>
                        <a:gd name="T0" fmla="*/ 1 w 72"/>
                        <a:gd name="T1" fmla="*/ 0 h 29"/>
                        <a:gd name="T2" fmla="*/ 50 w 72"/>
                        <a:gd name="T3" fmla="*/ 0 h 29"/>
                        <a:gd name="T4" fmla="*/ 51 w 72"/>
                        <a:gd name="T5" fmla="*/ 2 h 29"/>
                        <a:gd name="T6" fmla="*/ 56 w 72"/>
                        <a:gd name="T7" fmla="*/ 11 h 29"/>
                        <a:gd name="T8" fmla="*/ 72 w 72"/>
                        <a:gd name="T9" fmla="*/ 29 h 29"/>
                        <a:gd name="T10" fmla="*/ 17 w 72"/>
                        <a:gd name="T11" fmla="*/ 29 h 29"/>
                        <a:gd name="T12" fmla="*/ 9 w 72"/>
                        <a:gd name="T13" fmla="*/ 20 h 29"/>
                        <a:gd name="T14" fmla="*/ 0 w 72"/>
                        <a:gd name="T15" fmla="*/ 6 h 29"/>
                        <a:gd name="T16" fmla="*/ 1 w 72"/>
                        <a:gd name="T17"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29">
                          <a:moveTo>
                            <a:pt x="1" y="0"/>
                          </a:moveTo>
                          <a:lnTo>
                            <a:pt x="50" y="0"/>
                          </a:lnTo>
                          <a:lnTo>
                            <a:pt x="51" y="2"/>
                          </a:lnTo>
                          <a:lnTo>
                            <a:pt x="56" y="11"/>
                          </a:lnTo>
                          <a:lnTo>
                            <a:pt x="72" y="29"/>
                          </a:lnTo>
                          <a:lnTo>
                            <a:pt x="17" y="29"/>
                          </a:lnTo>
                          <a:lnTo>
                            <a:pt x="9" y="20"/>
                          </a:lnTo>
                          <a:lnTo>
                            <a:pt x="0" y="6"/>
                          </a:lnTo>
                          <a:lnTo>
                            <a:pt x="1" y="0"/>
                          </a:lnTo>
                          <a:close/>
                        </a:path>
                      </a:pathLst>
                    </a:custGeom>
                    <a:solidFill>
                      <a:srgbClr val="E0E0E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742" name="Freeform 543"/>
                    <p:cNvSpPr>
                      <a:spLocks/>
                    </p:cNvSpPr>
                    <p:nvPr/>
                  </p:nvSpPr>
                  <p:spPr bwMode="auto">
                    <a:xfrm>
                      <a:off x="914" y="3636"/>
                      <a:ext cx="42" cy="12"/>
                    </a:xfrm>
                    <a:custGeom>
                      <a:avLst/>
                      <a:gdLst>
                        <a:gd name="T0" fmla="*/ 0 w 83"/>
                        <a:gd name="T1" fmla="*/ 36 h 36"/>
                        <a:gd name="T2" fmla="*/ 1 w 83"/>
                        <a:gd name="T3" fmla="*/ 19 h 36"/>
                        <a:gd name="T4" fmla="*/ 7 w 83"/>
                        <a:gd name="T5" fmla="*/ 7 h 36"/>
                        <a:gd name="T6" fmla="*/ 10 w 83"/>
                        <a:gd name="T7" fmla="*/ 0 h 36"/>
                        <a:gd name="T8" fmla="*/ 67 w 83"/>
                        <a:gd name="T9" fmla="*/ 0 h 36"/>
                        <a:gd name="T10" fmla="*/ 83 w 83"/>
                        <a:gd name="T11" fmla="*/ 36 h 36"/>
                        <a:gd name="T12" fmla="*/ 0 w 83"/>
                        <a:gd name="T13" fmla="*/ 36 h 36"/>
                      </a:gdLst>
                      <a:ahLst/>
                      <a:cxnLst>
                        <a:cxn ang="0">
                          <a:pos x="T0" y="T1"/>
                        </a:cxn>
                        <a:cxn ang="0">
                          <a:pos x="T2" y="T3"/>
                        </a:cxn>
                        <a:cxn ang="0">
                          <a:pos x="T4" y="T5"/>
                        </a:cxn>
                        <a:cxn ang="0">
                          <a:pos x="T6" y="T7"/>
                        </a:cxn>
                        <a:cxn ang="0">
                          <a:pos x="T8" y="T9"/>
                        </a:cxn>
                        <a:cxn ang="0">
                          <a:pos x="T10" y="T11"/>
                        </a:cxn>
                        <a:cxn ang="0">
                          <a:pos x="T12" y="T13"/>
                        </a:cxn>
                      </a:cxnLst>
                      <a:rect l="0" t="0" r="r" b="b"/>
                      <a:pathLst>
                        <a:path w="83" h="36">
                          <a:moveTo>
                            <a:pt x="0" y="36"/>
                          </a:moveTo>
                          <a:lnTo>
                            <a:pt x="1" y="19"/>
                          </a:lnTo>
                          <a:lnTo>
                            <a:pt x="7" y="7"/>
                          </a:lnTo>
                          <a:lnTo>
                            <a:pt x="10" y="0"/>
                          </a:lnTo>
                          <a:lnTo>
                            <a:pt x="67" y="0"/>
                          </a:lnTo>
                          <a:lnTo>
                            <a:pt x="83" y="36"/>
                          </a:lnTo>
                          <a:lnTo>
                            <a:pt x="0" y="36"/>
                          </a:lnTo>
                          <a:close/>
                        </a:path>
                      </a:pathLst>
                    </a:cu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grpSp>
              <p:grpSp>
                <p:nvGrpSpPr>
                  <p:cNvPr id="732" name="Group 544"/>
                  <p:cNvGrpSpPr>
                    <a:grpSpLocks/>
                  </p:cNvGrpSpPr>
                  <p:nvPr/>
                </p:nvGrpSpPr>
                <p:grpSpPr bwMode="auto">
                  <a:xfrm>
                    <a:off x="919" y="3638"/>
                    <a:ext cx="49" cy="22"/>
                    <a:chOff x="919" y="3638"/>
                    <a:chExt cx="49" cy="22"/>
                  </a:xfrm>
                </p:grpSpPr>
                <p:sp>
                  <p:nvSpPr>
                    <p:cNvPr id="737" name="Freeform 545"/>
                    <p:cNvSpPr>
                      <a:spLocks/>
                    </p:cNvSpPr>
                    <p:nvPr/>
                  </p:nvSpPr>
                  <p:spPr bwMode="auto">
                    <a:xfrm>
                      <a:off x="919" y="3638"/>
                      <a:ext cx="13" cy="22"/>
                    </a:xfrm>
                    <a:custGeom>
                      <a:avLst/>
                      <a:gdLst>
                        <a:gd name="T0" fmla="*/ 16 w 25"/>
                        <a:gd name="T1" fmla="*/ 68 h 68"/>
                        <a:gd name="T2" fmla="*/ 0 w 25"/>
                        <a:gd name="T3" fmla="*/ 27 h 68"/>
                        <a:gd name="T4" fmla="*/ 11 w 25"/>
                        <a:gd name="T5" fmla="*/ 0 h 68"/>
                        <a:gd name="T6" fmla="*/ 25 w 25"/>
                        <a:gd name="T7" fmla="*/ 31 h 68"/>
                        <a:gd name="T8" fmla="*/ 16 w 25"/>
                        <a:gd name="T9" fmla="*/ 68 h 68"/>
                      </a:gdLst>
                      <a:ahLst/>
                      <a:cxnLst>
                        <a:cxn ang="0">
                          <a:pos x="T0" y="T1"/>
                        </a:cxn>
                        <a:cxn ang="0">
                          <a:pos x="T2" y="T3"/>
                        </a:cxn>
                        <a:cxn ang="0">
                          <a:pos x="T4" y="T5"/>
                        </a:cxn>
                        <a:cxn ang="0">
                          <a:pos x="T6" y="T7"/>
                        </a:cxn>
                        <a:cxn ang="0">
                          <a:pos x="T8" y="T9"/>
                        </a:cxn>
                      </a:cxnLst>
                      <a:rect l="0" t="0" r="r" b="b"/>
                      <a:pathLst>
                        <a:path w="25" h="68">
                          <a:moveTo>
                            <a:pt x="16" y="68"/>
                          </a:moveTo>
                          <a:lnTo>
                            <a:pt x="0" y="27"/>
                          </a:lnTo>
                          <a:lnTo>
                            <a:pt x="11" y="0"/>
                          </a:lnTo>
                          <a:lnTo>
                            <a:pt x="25" y="31"/>
                          </a:lnTo>
                          <a:lnTo>
                            <a:pt x="16" y="68"/>
                          </a:lnTo>
                          <a:close/>
                        </a:path>
                      </a:pathLst>
                    </a:custGeom>
                    <a:solidFill>
                      <a:srgbClr val="A0A0A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738" name="Freeform 546"/>
                    <p:cNvSpPr>
                      <a:spLocks/>
                    </p:cNvSpPr>
                    <p:nvPr/>
                  </p:nvSpPr>
                  <p:spPr bwMode="auto">
                    <a:xfrm>
                      <a:off x="924" y="3638"/>
                      <a:ext cx="37" cy="10"/>
                    </a:xfrm>
                    <a:custGeom>
                      <a:avLst/>
                      <a:gdLst>
                        <a:gd name="T0" fmla="*/ 1 w 73"/>
                        <a:gd name="T1" fmla="*/ 0 h 30"/>
                        <a:gd name="T2" fmla="*/ 48 w 73"/>
                        <a:gd name="T3" fmla="*/ 0 h 30"/>
                        <a:gd name="T4" fmla="*/ 52 w 73"/>
                        <a:gd name="T5" fmla="*/ 3 h 30"/>
                        <a:gd name="T6" fmla="*/ 56 w 73"/>
                        <a:gd name="T7" fmla="*/ 12 h 30"/>
                        <a:gd name="T8" fmla="*/ 73 w 73"/>
                        <a:gd name="T9" fmla="*/ 30 h 30"/>
                        <a:gd name="T10" fmla="*/ 18 w 73"/>
                        <a:gd name="T11" fmla="*/ 30 h 30"/>
                        <a:gd name="T12" fmla="*/ 9 w 73"/>
                        <a:gd name="T13" fmla="*/ 21 h 30"/>
                        <a:gd name="T14" fmla="*/ 0 w 73"/>
                        <a:gd name="T15" fmla="*/ 5 h 30"/>
                        <a:gd name="T16" fmla="*/ 1 w 73"/>
                        <a:gd name="T17"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3" h="30">
                          <a:moveTo>
                            <a:pt x="1" y="0"/>
                          </a:moveTo>
                          <a:lnTo>
                            <a:pt x="48" y="0"/>
                          </a:lnTo>
                          <a:lnTo>
                            <a:pt x="52" y="3"/>
                          </a:lnTo>
                          <a:lnTo>
                            <a:pt x="56" y="12"/>
                          </a:lnTo>
                          <a:lnTo>
                            <a:pt x="73" y="30"/>
                          </a:lnTo>
                          <a:lnTo>
                            <a:pt x="18" y="30"/>
                          </a:lnTo>
                          <a:lnTo>
                            <a:pt x="9" y="21"/>
                          </a:lnTo>
                          <a:lnTo>
                            <a:pt x="0" y="5"/>
                          </a:lnTo>
                          <a:lnTo>
                            <a:pt x="1" y="0"/>
                          </a:lnTo>
                          <a:close/>
                        </a:path>
                      </a:pathLst>
                    </a:custGeom>
                    <a:solidFill>
                      <a:srgbClr val="E0E0E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739" name="Freeform 547"/>
                    <p:cNvSpPr>
                      <a:spLocks/>
                    </p:cNvSpPr>
                    <p:nvPr/>
                  </p:nvSpPr>
                  <p:spPr bwMode="auto">
                    <a:xfrm>
                      <a:off x="928" y="3648"/>
                      <a:ext cx="40" cy="12"/>
                    </a:xfrm>
                    <a:custGeom>
                      <a:avLst/>
                      <a:gdLst>
                        <a:gd name="T0" fmla="*/ 0 w 82"/>
                        <a:gd name="T1" fmla="*/ 36 h 36"/>
                        <a:gd name="T2" fmla="*/ 2 w 82"/>
                        <a:gd name="T3" fmla="*/ 19 h 36"/>
                        <a:gd name="T4" fmla="*/ 6 w 82"/>
                        <a:gd name="T5" fmla="*/ 8 h 36"/>
                        <a:gd name="T6" fmla="*/ 11 w 82"/>
                        <a:gd name="T7" fmla="*/ 0 h 36"/>
                        <a:gd name="T8" fmla="*/ 67 w 82"/>
                        <a:gd name="T9" fmla="*/ 0 h 36"/>
                        <a:gd name="T10" fmla="*/ 82 w 82"/>
                        <a:gd name="T11" fmla="*/ 36 h 36"/>
                        <a:gd name="T12" fmla="*/ 0 w 82"/>
                        <a:gd name="T13" fmla="*/ 36 h 36"/>
                      </a:gdLst>
                      <a:ahLst/>
                      <a:cxnLst>
                        <a:cxn ang="0">
                          <a:pos x="T0" y="T1"/>
                        </a:cxn>
                        <a:cxn ang="0">
                          <a:pos x="T2" y="T3"/>
                        </a:cxn>
                        <a:cxn ang="0">
                          <a:pos x="T4" y="T5"/>
                        </a:cxn>
                        <a:cxn ang="0">
                          <a:pos x="T6" y="T7"/>
                        </a:cxn>
                        <a:cxn ang="0">
                          <a:pos x="T8" y="T9"/>
                        </a:cxn>
                        <a:cxn ang="0">
                          <a:pos x="T10" y="T11"/>
                        </a:cxn>
                        <a:cxn ang="0">
                          <a:pos x="T12" y="T13"/>
                        </a:cxn>
                      </a:cxnLst>
                      <a:rect l="0" t="0" r="r" b="b"/>
                      <a:pathLst>
                        <a:path w="82" h="36">
                          <a:moveTo>
                            <a:pt x="0" y="36"/>
                          </a:moveTo>
                          <a:lnTo>
                            <a:pt x="2" y="19"/>
                          </a:lnTo>
                          <a:lnTo>
                            <a:pt x="6" y="8"/>
                          </a:lnTo>
                          <a:lnTo>
                            <a:pt x="11" y="0"/>
                          </a:lnTo>
                          <a:lnTo>
                            <a:pt x="67" y="0"/>
                          </a:lnTo>
                          <a:lnTo>
                            <a:pt x="82" y="36"/>
                          </a:lnTo>
                          <a:lnTo>
                            <a:pt x="0" y="36"/>
                          </a:lnTo>
                          <a:close/>
                        </a:path>
                      </a:pathLst>
                    </a:cu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grpSp>
              <p:grpSp>
                <p:nvGrpSpPr>
                  <p:cNvPr id="733" name="Group 548"/>
                  <p:cNvGrpSpPr>
                    <a:grpSpLocks/>
                  </p:cNvGrpSpPr>
                  <p:nvPr/>
                </p:nvGrpSpPr>
                <p:grpSpPr bwMode="auto">
                  <a:xfrm>
                    <a:off x="932" y="3651"/>
                    <a:ext cx="50" cy="22"/>
                    <a:chOff x="932" y="3651"/>
                    <a:chExt cx="50" cy="22"/>
                  </a:xfrm>
                </p:grpSpPr>
                <p:sp>
                  <p:nvSpPr>
                    <p:cNvPr id="734" name="Freeform 549"/>
                    <p:cNvSpPr>
                      <a:spLocks/>
                    </p:cNvSpPr>
                    <p:nvPr/>
                  </p:nvSpPr>
                  <p:spPr bwMode="auto">
                    <a:xfrm>
                      <a:off x="932" y="3651"/>
                      <a:ext cx="12" cy="22"/>
                    </a:xfrm>
                    <a:custGeom>
                      <a:avLst/>
                      <a:gdLst>
                        <a:gd name="T0" fmla="*/ 15 w 24"/>
                        <a:gd name="T1" fmla="*/ 67 h 67"/>
                        <a:gd name="T2" fmla="*/ 0 w 24"/>
                        <a:gd name="T3" fmla="*/ 26 h 67"/>
                        <a:gd name="T4" fmla="*/ 11 w 24"/>
                        <a:gd name="T5" fmla="*/ 0 h 67"/>
                        <a:gd name="T6" fmla="*/ 24 w 24"/>
                        <a:gd name="T7" fmla="*/ 30 h 67"/>
                        <a:gd name="T8" fmla="*/ 15 w 24"/>
                        <a:gd name="T9" fmla="*/ 67 h 67"/>
                      </a:gdLst>
                      <a:ahLst/>
                      <a:cxnLst>
                        <a:cxn ang="0">
                          <a:pos x="T0" y="T1"/>
                        </a:cxn>
                        <a:cxn ang="0">
                          <a:pos x="T2" y="T3"/>
                        </a:cxn>
                        <a:cxn ang="0">
                          <a:pos x="T4" y="T5"/>
                        </a:cxn>
                        <a:cxn ang="0">
                          <a:pos x="T6" y="T7"/>
                        </a:cxn>
                        <a:cxn ang="0">
                          <a:pos x="T8" y="T9"/>
                        </a:cxn>
                      </a:cxnLst>
                      <a:rect l="0" t="0" r="r" b="b"/>
                      <a:pathLst>
                        <a:path w="24" h="67">
                          <a:moveTo>
                            <a:pt x="15" y="67"/>
                          </a:moveTo>
                          <a:lnTo>
                            <a:pt x="0" y="26"/>
                          </a:lnTo>
                          <a:lnTo>
                            <a:pt x="11" y="0"/>
                          </a:lnTo>
                          <a:lnTo>
                            <a:pt x="24" y="30"/>
                          </a:lnTo>
                          <a:lnTo>
                            <a:pt x="15" y="67"/>
                          </a:lnTo>
                          <a:close/>
                        </a:path>
                      </a:pathLst>
                    </a:custGeom>
                    <a:solidFill>
                      <a:srgbClr val="A0A0A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735" name="Freeform 550"/>
                    <p:cNvSpPr>
                      <a:spLocks/>
                    </p:cNvSpPr>
                    <p:nvPr/>
                  </p:nvSpPr>
                  <p:spPr bwMode="auto">
                    <a:xfrm>
                      <a:off x="937" y="3651"/>
                      <a:ext cx="37" cy="10"/>
                    </a:xfrm>
                    <a:custGeom>
                      <a:avLst/>
                      <a:gdLst>
                        <a:gd name="T0" fmla="*/ 1 w 72"/>
                        <a:gd name="T1" fmla="*/ 0 h 29"/>
                        <a:gd name="T2" fmla="*/ 49 w 72"/>
                        <a:gd name="T3" fmla="*/ 0 h 29"/>
                        <a:gd name="T4" fmla="*/ 50 w 72"/>
                        <a:gd name="T5" fmla="*/ 2 h 29"/>
                        <a:gd name="T6" fmla="*/ 57 w 72"/>
                        <a:gd name="T7" fmla="*/ 11 h 29"/>
                        <a:gd name="T8" fmla="*/ 72 w 72"/>
                        <a:gd name="T9" fmla="*/ 29 h 29"/>
                        <a:gd name="T10" fmla="*/ 18 w 72"/>
                        <a:gd name="T11" fmla="*/ 29 h 29"/>
                        <a:gd name="T12" fmla="*/ 9 w 72"/>
                        <a:gd name="T13" fmla="*/ 20 h 29"/>
                        <a:gd name="T14" fmla="*/ 0 w 72"/>
                        <a:gd name="T15" fmla="*/ 5 h 29"/>
                        <a:gd name="T16" fmla="*/ 1 w 72"/>
                        <a:gd name="T17"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29">
                          <a:moveTo>
                            <a:pt x="1" y="0"/>
                          </a:moveTo>
                          <a:lnTo>
                            <a:pt x="49" y="0"/>
                          </a:lnTo>
                          <a:lnTo>
                            <a:pt x="50" y="2"/>
                          </a:lnTo>
                          <a:lnTo>
                            <a:pt x="57" y="11"/>
                          </a:lnTo>
                          <a:lnTo>
                            <a:pt x="72" y="29"/>
                          </a:lnTo>
                          <a:lnTo>
                            <a:pt x="18" y="29"/>
                          </a:lnTo>
                          <a:lnTo>
                            <a:pt x="9" y="20"/>
                          </a:lnTo>
                          <a:lnTo>
                            <a:pt x="0" y="5"/>
                          </a:lnTo>
                          <a:lnTo>
                            <a:pt x="1" y="0"/>
                          </a:lnTo>
                          <a:close/>
                        </a:path>
                      </a:pathLst>
                    </a:custGeom>
                    <a:solidFill>
                      <a:srgbClr val="E0E0E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736" name="Freeform 551"/>
                    <p:cNvSpPr>
                      <a:spLocks/>
                    </p:cNvSpPr>
                    <p:nvPr/>
                  </p:nvSpPr>
                  <p:spPr bwMode="auto">
                    <a:xfrm>
                      <a:off x="940" y="3662"/>
                      <a:ext cx="42" cy="11"/>
                    </a:xfrm>
                    <a:custGeom>
                      <a:avLst/>
                      <a:gdLst>
                        <a:gd name="T0" fmla="*/ 0 w 83"/>
                        <a:gd name="T1" fmla="*/ 35 h 35"/>
                        <a:gd name="T2" fmla="*/ 3 w 83"/>
                        <a:gd name="T3" fmla="*/ 19 h 35"/>
                        <a:gd name="T4" fmla="*/ 7 w 83"/>
                        <a:gd name="T5" fmla="*/ 7 h 35"/>
                        <a:gd name="T6" fmla="*/ 11 w 83"/>
                        <a:gd name="T7" fmla="*/ 0 h 35"/>
                        <a:gd name="T8" fmla="*/ 67 w 83"/>
                        <a:gd name="T9" fmla="*/ 0 h 35"/>
                        <a:gd name="T10" fmla="*/ 83 w 83"/>
                        <a:gd name="T11" fmla="*/ 35 h 35"/>
                        <a:gd name="T12" fmla="*/ 0 w 83"/>
                        <a:gd name="T13" fmla="*/ 35 h 35"/>
                      </a:gdLst>
                      <a:ahLst/>
                      <a:cxnLst>
                        <a:cxn ang="0">
                          <a:pos x="T0" y="T1"/>
                        </a:cxn>
                        <a:cxn ang="0">
                          <a:pos x="T2" y="T3"/>
                        </a:cxn>
                        <a:cxn ang="0">
                          <a:pos x="T4" y="T5"/>
                        </a:cxn>
                        <a:cxn ang="0">
                          <a:pos x="T6" y="T7"/>
                        </a:cxn>
                        <a:cxn ang="0">
                          <a:pos x="T8" y="T9"/>
                        </a:cxn>
                        <a:cxn ang="0">
                          <a:pos x="T10" y="T11"/>
                        </a:cxn>
                        <a:cxn ang="0">
                          <a:pos x="T12" y="T13"/>
                        </a:cxn>
                      </a:cxnLst>
                      <a:rect l="0" t="0" r="r" b="b"/>
                      <a:pathLst>
                        <a:path w="83" h="35">
                          <a:moveTo>
                            <a:pt x="0" y="35"/>
                          </a:moveTo>
                          <a:lnTo>
                            <a:pt x="3" y="19"/>
                          </a:lnTo>
                          <a:lnTo>
                            <a:pt x="7" y="7"/>
                          </a:lnTo>
                          <a:lnTo>
                            <a:pt x="11" y="0"/>
                          </a:lnTo>
                          <a:lnTo>
                            <a:pt x="67" y="0"/>
                          </a:lnTo>
                          <a:lnTo>
                            <a:pt x="83" y="35"/>
                          </a:lnTo>
                          <a:lnTo>
                            <a:pt x="0" y="35"/>
                          </a:lnTo>
                          <a:close/>
                        </a:path>
                      </a:pathLst>
                    </a:cu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grpSp>
            </p:grpSp>
            <p:grpSp>
              <p:nvGrpSpPr>
                <p:cNvPr id="437" name="Group 552"/>
                <p:cNvGrpSpPr>
                  <a:grpSpLocks/>
                </p:cNvGrpSpPr>
                <p:nvPr/>
              </p:nvGrpSpPr>
              <p:grpSpPr bwMode="auto">
                <a:xfrm>
                  <a:off x="944" y="3665"/>
                  <a:ext cx="99" cy="74"/>
                  <a:chOff x="944" y="3665"/>
                  <a:chExt cx="99" cy="74"/>
                </a:xfrm>
              </p:grpSpPr>
              <p:grpSp>
                <p:nvGrpSpPr>
                  <p:cNvPr id="709" name="Group 553"/>
                  <p:cNvGrpSpPr>
                    <a:grpSpLocks/>
                  </p:cNvGrpSpPr>
                  <p:nvPr/>
                </p:nvGrpSpPr>
                <p:grpSpPr bwMode="auto">
                  <a:xfrm>
                    <a:off x="944" y="3665"/>
                    <a:ext cx="49" cy="23"/>
                    <a:chOff x="944" y="3665"/>
                    <a:chExt cx="49" cy="23"/>
                  </a:xfrm>
                </p:grpSpPr>
                <p:sp>
                  <p:nvSpPr>
                    <p:cNvPr id="726" name="Freeform 554"/>
                    <p:cNvSpPr>
                      <a:spLocks/>
                    </p:cNvSpPr>
                    <p:nvPr/>
                  </p:nvSpPr>
                  <p:spPr bwMode="auto">
                    <a:xfrm>
                      <a:off x="944" y="3665"/>
                      <a:ext cx="13" cy="23"/>
                    </a:xfrm>
                    <a:custGeom>
                      <a:avLst/>
                      <a:gdLst>
                        <a:gd name="T0" fmla="*/ 16 w 25"/>
                        <a:gd name="T1" fmla="*/ 69 h 69"/>
                        <a:gd name="T2" fmla="*/ 0 w 25"/>
                        <a:gd name="T3" fmla="*/ 27 h 69"/>
                        <a:gd name="T4" fmla="*/ 9 w 25"/>
                        <a:gd name="T5" fmla="*/ 0 h 69"/>
                        <a:gd name="T6" fmla="*/ 25 w 25"/>
                        <a:gd name="T7" fmla="*/ 32 h 69"/>
                        <a:gd name="T8" fmla="*/ 16 w 25"/>
                        <a:gd name="T9" fmla="*/ 69 h 69"/>
                      </a:gdLst>
                      <a:ahLst/>
                      <a:cxnLst>
                        <a:cxn ang="0">
                          <a:pos x="T0" y="T1"/>
                        </a:cxn>
                        <a:cxn ang="0">
                          <a:pos x="T2" y="T3"/>
                        </a:cxn>
                        <a:cxn ang="0">
                          <a:pos x="T4" y="T5"/>
                        </a:cxn>
                        <a:cxn ang="0">
                          <a:pos x="T6" y="T7"/>
                        </a:cxn>
                        <a:cxn ang="0">
                          <a:pos x="T8" y="T9"/>
                        </a:cxn>
                      </a:cxnLst>
                      <a:rect l="0" t="0" r="r" b="b"/>
                      <a:pathLst>
                        <a:path w="25" h="69">
                          <a:moveTo>
                            <a:pt x="16" y="69"/>
                          </a:moveTo>
                          <a:lnTo>
                            <a:pt x="0" y="27"/>
                          </a:lnTo>
                          <a:lnTo>
                            <a:pt x="9" y="0"/>
                          </a:lnTo>
                          <a:lnTo>
                            <a:pt x="25" y="32"/>
                          </a:lnTo>
                          <a:lnTo>
                            <a:pt x="16" y="69"/>
                          </a:lnTo>
                          <a:close/>
                        </a:path>
                      </a:pathLst>
                    </a:custGeom>
                    <a:solidFill>
                      <a:srgbClr val="A0A0A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727" name="Freeform 555"/>
                    <p:cNvSpPr>
                      <a:spLocks/>
                    </p:cNvSpPr>
                    <p:nvPr/>
                  </p:nvSpPr>
                  <p:spPr bwMode="auto">
                    <a:xfrm>
                      <a:off x="949" y="3666"/>
                      <a:ext cx="37" cy="10"/>
                    </a:xfrm>
                    <a:custGeom>
                      <a:avLst/>
                      <a:gdLst>
                        <a:gd name="T0" fmla="*/ 2 w 75"/>
                        <a:gd name="T1" fmla="*/ 0 h 31"/>
                        <a:gd name="T2" fmla="*/ 50 w 75"/>
                        <a:gd name="T3" fmla="*/ 0 h 31"/>
                        <a:gd name="T4" fmla="*/ 52 w 75"/>
                        <a:gd name="T5" fmla="*/ 4 h 31"/>
                        <a:gd name="T6" fmla="*/ 57 w 75"/>
                        <a:gd name="T7" fmla="*/ 13 h 31"/>
                        <a:gd name="T8" fmla="*/ 75 w 75"/>
                        <a:gd name="T9" fmla="*/ 31 h 31"/>
                        <a:gd name="T10" fmla="*/ 19 w 75"/>
                        <a:gd name="T11" fmla="*/ 31 h 31"/>
                        <a:gd name="T12" fmla="*/ 11 w 75"/>
                        <a:gd name="T13" fmla="*/ 22 h 31"/>
                        <a:gd name="T14" fmla="*/ 0 w 75"/>
                        <a:gd name="T15" fmla="*/ 7 h 31"/>
                        <a:gd name="T16" fmla="*/ 2 w 75"/>
                        <a:gd name="T17"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31">
                          <a:moveTo>
                            <a:pt x="2" y="0"/>
                          </a:moveTo>
                          <a:lnTo>
                            <a:pt x="50" y="0"/>
                          </a:lnTo>
                          <a:lnTo>
                            <a:pt x="52" y="4"/>
                          </a:lnTo>
                          <a:lnTo>
                            <a:pt x="57" y="13"/>
                          </a:lnTo>
                          <a:lnTo>
                            <a:pt x="75" y="31"/>
                          </a:lnTo>
                          <a:lnTo>
                            <a:pt x="19" y="31"/>
                          </a:lnTo>
                          <a:lnTo>
                            <a:pt x="11" y="22"/>
                          </a:lnTo>
                          <a:lnTo>
                            <a:pt x="0" y="7"/>
                          </a:lnTo>
                          <a:lnTo>
                            <a:pt x="2" y="0"/>
                          </a:lnTo>
                          <a:close/>
                        </a:path>
                      </a:pathLst>
                    </a:custGeom>
                    <a:solidFill>
                      <a:srgbClr val="E0E0E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728" name="Freeform 556"/>
                    <p:cNvSpPr>
                      <a:spLocks/>
                    </p:cNvSpPr>
                    <p:nvPr/>
                  </p:nvSpPr>
                  <p:spPr bwMode="auto">
                    <a:xfrm>
                      <a:off x="953" y="3676"/>
                      <a:ext cx="40" cy="12"/>
                    </a:xfrm>
                    <a:custGeom>
                      <a:avLst/>
                      <a:gdLst>
                        <a:gd name="T0" fmla="*/ 0 w 82"/>
                        <a:gd name="T1" fmla="*/ 36 h 36"/>
                        <a:gd name="T2" fmla="*/ 2 w 82"/>
                        <a:gd name="T3" fmla="*/ 20 h 36"/>
                        <a:gd name="T4" fmla="*/ 5 w 82"/>
                        <a:gd name="T5" fmla="*/ 7 h 36"/>
                        <a:gd name="T6" fmla="*/ 11 w 82"/>
                        <a:gd name="T7" fmla="*/ 0 h 36"/>
                        <a:gd name="T8" fmla="*/ 67 w 82"/>
                        <a:gd name="T9" fmla="*/ 0 h 36"/>
                        <a:gd name="T10" fmla="*/ 82 w 82"/>
                        <a:gd name="T11" fmla="*/ 36 h 36"/>
                        <a:gd name="T12" fmla="*/ 0 w 82"/>
                        <a:gd name="T13" fmla="*/ 36 h 36"/>
                      </a:gdLst>
                      <a:ahLst/>
                      <a:cxnLst>
                        <a:cxn ang="0">
                          <a:pos x="T0" y="T1"/>
                        </a:cxn>
                        <a:cxn ang="0">
                          <a:pos x="T2" y="T3"/>
                        </a:cxn>
                        <a:cxn ang="0">
                          <a:pos x="T4" y="T5"/>
                        </a:cxn>
                        <a:cxn ang="0">
                          <a:pos x="T6" y="T7"/>
                        </a:cxn>
                        <a:cxn ang="0">
                          <a:pos x="T8" y="T9"/>
                        </a:cxn>
                        <a:cxn ang="0">
                          <a:pos x="T10" y="T11"/>
                        </a:cxn>
                        <a:cxn ang="0">
                          <a:pos x="T12" y="T13"/>
                        </a:cxn>
                      </a:cxnLst>
                      <a:rect l="0" t="0" r="r" b="b"/>
                      <a:pathLst>
                        <a:path w="82" h="36">
                          <a:moveTo>
                            <a:pt x="0" y="36"/>
                          </a:moveTo>
                          <a:lnTo>
                            <a:pt x="2" y="20"/>
                          </a:lnTo>
                          <a:lnTo>
                            <a:pt x="5" y="7"/>
                          </a:lnTo>
                          <a:lnTo>
                            <a:pt x="11" y="0"/>
                          </a:lnTo>
                          <a:lnTo>
                            <a:pt x="67" y="0"/>
                          </a:lnTo>
                          <a:lnTo>
                            <a:pt x="82" y="36"/>
                          </a:lnTo>
                          <a:lnTo>
                            <a:pt x="0" y="36"/>
                          </a:lnTo>
                          <a:close/>
                        </a:path>
                      </a:pathLst>
                    </a:cu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grpSp>
              <p:grpSp>
                <p:nvGrpSpPr>
                  <p:cNvPr id="710" name="Group 557"/>
                  <p:cNvGrpSpPr>
                    <a:grpSpLocks/>
                  </p:cNvGrpSpPr>
                  <p:nvPr/>
                </p:nvGrpSpPr>
                <p:grpSpPr bwMode="auto">
                  <a:xfrm>
                    <a:off x="957" y="3678"/>
                    <a:ext cx="48" cy="23"/>
                    <a:chOff x="957" y="3678"/>
                    <a:chExt cx="48" cy="23"/>
                  </a:xfrm>
                </p:grpSpPr>
                <p:sp>
                  <p:nvSpPr>
                    <p:cNvPr id="723" name="Freeform 558"/>
                    <p:cNvSpPr>
                      <a:spLocks/>
                    </p:cNvSpPr>
                    <p:nvPr/>
                  </p:nvSpPr>
                  <p:spPr bwMode="auto">
                    <a:xfrm>
                      <a:off x="957" y="3678"/>
                      <a:ext cx="11" cy="23"/>
                    </a:xfrm>
                    <a:custGeom>
                      <a:avLst/>
                      <a:gdLst>
                        <a:gd name="T0" fmla="*/ 13 w 24"/>
                        <a:gd name="T1" fmla="*/ 70 h 70"/>
                        <a:gd name="T2" fmla="*/ 0 w 24"/>
                        <a:gd name="T3" fmla="*/ 27 h 70"/>
                        <a:gd name="T4" fmla="*/ 9 w 24"/>
                        <a:gd name="T5" fmla="*/ 0 h 70"/>
                        <a:gd name="T6" fmla="*/ 24 w 24"/>
                        <a:gd name="T7" fmla="*/ 31 h 70"/>
                        <a:gd name="T8" fmla="*/ 13 w 24"/>
                        <a:gd name="T9" fmla="*/ 70 h 70"/>
                      </a:gdLst>
                      <a:ahLst/>
                      <a:cxnLst>
                        <a:cxn ang="0">
                          <a:pos x="T0" y="T1"/>
                        </a:cxn>
                        <a:cxn ang="0">
                          <a:pos x="T2" y="T3"/>
                        </a:cxn>
                        <a:cxn ang="0">
                          <a:pos x="T4" y="T5"/>
                        </a:cxn>
                        <a:cxn ang="0">
                          <a:pos x="T6" y="T7"/>
                        </a:cxn>
                        <a:cxn ang="0">
                          <a:pos x="T8" y="T9"/>
                        </a:cxn>
                      </a:cxnLst>
                      <a:rect l="0" t="0" r="r" b="b"/>
                      <a:pathLst>
                        <a:path w="24" h="70">
                          <a:moveTo>
                            <a:pt x="13" y="70"/>
                          </a:moveTo>
                          <a:lnTo>
                            <a:pt x="0" y="27"/>
                          </a:lnTo>
                          <a:lnTo>
                            <a:pt x="9" y="0"/>
                          </a:lnTo>
                          <a:lnTo>
                            <a:pt x="24" y="31"/>
                          </a:lnTo>
                          <a:lnTo>
                            <a:pt x="13" y="70"/>
                          </a:lnTo>
                          <a:close/>
                        </a:path>
                      </a:pathLst>
                    </a:custGeom>
                    <a:solidFill>
                      <a:srgbClr val="A0A0A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724" name="Freeform 559"/>
                    <p:cNvSpPr>
                      <a:spLocks/>
                    </p:cNvSpPr>
                    <p:nvPr/>
                  </p:nvSpPr>
                  <p:spPr bwMode="auto">
                    <a:xfrm>
                      <a:off x="961" y="3678"/>
                      <a:ext cx="37" cy="10"/>
                    </a:xfrm>
                    <a:custGeom>
                      <a:avLst/>
                      <a:gdLst>
                        <a:gd name="T0" fmla="*/ 2 w 74"/>
                        <a:gd name="T1" fmla="*/ 0 h 30"/>
                        <a:gd name="T2" fmla="*/ 50 w 74"/>
                        <a:gd name="T3" fmla="*/ 0 h 30"/>
                        <a:gd name="T4" fmla="*/ 52 w 74"/>
                        <a:gd name="T5" fmla="*/ 3 h 30"/>
                        <a:gd name="T6" fmla="*/ 56 w 74"/>
                        <a:gd name="T7" fmla="*/ 12 h 30"/>
                        <a:gd name="T8" fmla="*/ 74 w 74"/>
                        <a:gd name="T9" fmla="*/ 30 h 30"/>
                        <a:gd name="T10" fmla="*/ 19 w 74"/>
                        <a:gd name="T11" fmla="*/ 30 h 30"/>
                        <a:gd name="T12" fmla="*/ 11 w 74"/>
                        <a:gd name="T13" fmla="*/ 20 h 30"/>
                        <a:gd name="T14" fmla="*/ 0 w 74"/>
                        <a:gd name="T15" fmla="*/ 6 h 30"/>
                        <a:gd name="T16" fmla="*/ 2 w 74"/>
                        <a:gd name="T17"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4" h="30">
                          <a:moveTo>
                            <a:pt x="2" y="0"/>
                          </a:moveTo>
                          <a:lnTo>
                            <a:pt x="50" y="0"/>
                          </a:lnTo>
                          <a:lnTo>
                            <a:pt x="52" y="3"/>
                          </a:lnTo>
                          <a:lnTo>
                            <a:pt x="56" y="12"/>
                          </a:lnTo>
                          <a:lnTo>
                            <a:pt x="74" y="30"/>
                          </a:lnTo>
                          <a:lnTo>
                            <a:pt x="19" y="30"/>
                          </a:lnTo>
                          <a:lnTo>
                            <a:pt x="11" y="20"/>
                          </a:lnTo>
                          <a:lnTo>
                            <a:pt x="0" y="6"/>
                          </a:lnTo>
                          <a:lnTo>
                            <a:pt x="2" y="0"/>
                          </a:lnTo>
                          <a:close/>
                        </a:path>
                      </a:pathLst>
                    </a:custGeom>
                    <a:solidFill>
                      <a:srgbClr val="E0E0E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725" name="Freeform 560"/>
                    <p:cNvSpPr>
                      <a:spLocks/>
                    </p:cNvSpPr>
                    <p:nvPr/>
                  </p:nvSpPr>
                  <p:spPr bwMode="auto">
                    <a:xfrm>
                      <a:off x="964" y="3688"/>
                      <a:ext cx="41" cy="13"/>
                    </a:xfrm>
                    <a:custGeom>
                      <a:avLst/>
                      <a:gdLst>
                        <a:gd name="T0" fmla="*/ 0 w 82"/>
                        <a:gd name="T1" fmla="*/ 38 h 38"/>
                        <a:gd name="T2" fmla="*/ 2 w 82"/>
                        <a:gd name="T3" fmla="*/ 21 h 38"/>
                        <a:gd name="T4" fmla="*/ 7 w 82"/>
                        <a:gd name="T5" fmla="*/ 8 h 38"/>
                        <a:gd name="T6" fmla="*/ 11 w 82"/>
                        <a:gd name="T7" fmla="*/ 0 h 38"/>
                        <a:gd name="T8" fmla="*/ 68 w 82"/>
                        <a:gd name="T9" fmla="*/ 0 h 38"/>
                        <a:gd name="T10" fmla="*/ 82 w 82"/>
                        <a:gd name="T11" fmla="*/ 38 h 38"/>
                        <a:gd name="T12" fmla="*/ 0 w 82"/>
                        <a:gd name="T13" fmla="*/ 38 h 38"/>
                      </a:gdLst>
                      <a:ahLst/>
                      <a:cxnLst>
                        <a:cxn ang="0">
                          <a:pos x="T0" y="T1"/>
                        </a:cxn>
                        <a:cxn ang="0">
                          <a:pos x="T2" y="T3"/>
                        </a:cxn>
                        <a:cxn ang="0">
                          <a:pos x="T4" y="T5"/>
                        </a:cxn>
                        <a:cxn ang="0">
                          <a:pos x="T6" y="T7"/>
                        </a:cxn>
                        <a:cxn ang="0">
                          <a:pos x="T8" y="T9"/>
                        </a:cxn>
                        <a:cxn ang="0">
                          <a:pos x="T10" y="T11"/>
                        </a:cxn>
                        <a:cxn ang="0">
                          <a:pos x="T12" y="T13"/>
                        </a:cxn>
                      </a:cxnLst>
                      <a:rect l="0" t="0" r="r" b="b"/>
                      <a:pathLst>
                        <a:path w="82" h="38">
                          <a:moveTo>
                            <a:pt x="0" y="38"/>
                          </a:moveTo>
                          <a:lnTo>
                            <a:pt x="2" y="21"/>
                          </a:lnTo>
                          <a:lnTo>
                            <a:pt x="7" y="8"/>
                          </a:lnTo>
                          <a:lnTo>
                            <a:pt x="11" y="0"/>
                          </a:lnTo>
                          <a:lnTo>
                            <a:pt x="68" y="0"/>
                          </a:lnTo>
                          <a:lnTo>
                            <a:pt x="82" y="38"/>
                          </a:lnTo>
                          <a:lnTo>
                            <a:pt x="0" y="38"/>
                          </a:lnTo>
                          <a:close/>
                        </a:path>
                      </a:pathLst>
                    </a:cu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grpSp>
              <p:grpSp>
                <p:nvGrpSpPr>
                  <p:cNvPr id="711" name="Group 561"/>
                  <p:cNvGrpSpPr>
                    <a:grpSpLocks/>
                  </p:cNvGrpSpPr>
                  <p:nvPr/>
                </p:nvGrpSpPr>
                <p:grpSpPr bwMode="auto">
                  <a:xfrm>
                    <a:off x="969" y="3690"/>
                    <a:ext cx="49" cy="23"/>
                    <a:chOff x="969" y="3690"/>
                    <a:chExt cx="49" cy="23"/>
                  </a:xfrm>
                </p:grpSpPr>
                <p:sp>
                  <p:nvSpPr>
                    <p:cNvPr id="720" name="Freeform 562"/>
                    <p:cNvSpPr>
                      <a:spLocks/>
                    </p:cNvSpPr>
                    <p:nvPr/>
                  </p:nvSpPr>
                  <p:spPr bwMode="auto">
                    <a:xfrm>
                      <a:off x="969" y="3690"/>
                      <a:ext cx="13" cy="23"/>
                    </a:xfrm>
                    <a:custGeom>
                      <a:avLst/>
                      <a:gdLst>
                        <a:gd name="T0" fmla="*/ 15 w 25"/>
                        <a:gd name="T1" fmla="*/ 70 h 70"/>
                        <a:gd name="T2" fmla="*/ 0 w 25"/>
                        <a:gd name="T3" fmla="*/ 29 h 70"/>
                        <a:gd name="T4" fmla="*/ 9 w 25"/>
                        <a:gd name="T5" fmla="*/ 0 h 70"/>
                        <a:gd name="T6" fmla="*/ 25 w 25"/>
                        <a:gd name="T7" fmla="*/ 33 h 70"/>
                        <a:gd name="T8" fmla="*/ 15 w 25"/>
                        <a:gd name="T9" fmla="*/ 70 h 70"/>
                      </a:gdLst>
                      <a:ahLst/>
                      <a:cxnLst>
                        <a:cxn ang="0">
                          <a:pos x="T0" y="T1"/>
                        </a:cxn>
                        <a:cxn ang="0">
                          <a:pos x="T2" y="T3"/>
                        </a:cxn>
                        <a:cxn ang="0">
                          <a:pos x="T4" y="T5"/>
                        </a:cxn>
                        <a:cxn ang="0">
                          <a:pos x="T6" y="T7"/>
                        </a:cxn>
                        <a:cxn ang="0">
                          <a:pos x="T8" y="T9"/>
                        </a:cxn>
                      </a:cxnLst>
                      <a:rect l="0" t="0" r="r" b="b"/>
                      <a:pathLst>
                        <a:path w="25" h="70">
                          <a:moveTo>
                            <a:pt x="15" y="70"/>
                          </a:moveTo>
                          <a:lnTo>
                            <a:pt x="0" y="29"/>
                          </a:lnTo>
                          <a:lnTo>
                            <a:pt x="9" y="0"/>
                          </a:lnTo>
                          <a:lnTo>
                            <a:pt x="25" y="33"/>
                          </a:lnTo>
                          <a:lnTo>
                            <a:pt x="15" y="70"/>
                          </a:lnTo>
                          <a:close/>
                        </a:path>
                      </a:pathLst>
                    </a:custGeom>
                    <a:solidFill>
                      <a:srgbClr val="A0A0A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721" name="Freeform 563"/>
                    <p:cNvSpPr>
                      <a:spLocks/>
                    </p:cNvSpPr>
                    <p:nvPr/>
                  </p:nvSpPr>
                  <p:spPr bwMode="auto">
                    <a:xfrm>
                      <a:off x="974" y="3691"/>
                      <a:ext cx="37" cy="10"/>
                    </a:xfrm>
                    <a:custGeom>
                      <a:avLst/>
                      <a:gdLst>
                        <a:gd name="T0" fmla="*/ 2 w 75"/>
                        <a:gd name="T1" fmla="*/ 0 h 31"/>
                        <a:gd name="T2" fmla="*/ 50 w 75"/>
                        <a:gd name="T3" fmla="*/ 0 h 31"/>
                        <a:gd name="T4" fmla="*/ 52 w 75"/>
                        <a:gd name="T5" fmla="*/ 2 h 31"/>
                        <a:gd name="T6" fmla="*/ 57 w 75"/>
                        <a:gd name="T7" fmla="*/ 11 h 31"/>
                        <a:gd name="T8" fmla="*/ 75 w 75"/>
                        <a:gd name="T9" fmla="*/ 31 h 31"/>
                        <a:gd name="T10" fmla="*/ 19 w 75"/>
                        <a:gd name="T11" fmla="*/ 31 h 31"/>
                        <a:gd name="T12" fmla="*/ 9 w 75"/>
                        <a:gd name="T13" fmla="*/ 22 h 31"/>
                        <a:gd name="T14" fmla="*/ 0 w 75"/>
                        <a:gd name="T15" fmla="*/ 6 h 31"/>
                        <a:gd name="T16" fmla="*/ 2 w 75"/>
                        <a:gd name="T17"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31">
                          <a:moveTo>
                            <a:pt x="2" y="0"/>
                          </a:moveTo>
                          <a:lnTo>
                            <a:pt x="50" y="0"/>
                          </a:lnTo>
                          <a:lnTo>
                            <a:pt x="52" y="2"/>
                          </a:lnTo>
                          <a:lnTo>
                            <a:pt x="57" y="11"/>
                          </a:lnTo>
                          <a:lnTo>
                            <a:pt x="75" y="31"/>
                          </a:lnTo>
                          <a:lnTo>
                            <a:pt x="19" y="31"/>
                          </a:lnTo>
                          <a:lnTo>
                            <a:pt x="9" y="22"/>
                          </a:lnTo>
                          <a:lnTo>
                            <a:pt x="0" y="6"/>
                          </a:lnTo>
                          <a:lnTo>
                            <a:pt x="2" y="0"/>
                          </a:lnTo>
                          <a:close/>
                        </a:path>
                      </a:pathLst>
                    </a:custGeom>
                    <a:solidFill>
                      <a:srgbClr val="E0E0E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722" name="Freeform 564"/>
                    <p:cNvSpPr>
                      <a:spLocks/>
                    </p:cNvSpPr>
                    <p:nvPr/>
                  </p:nvSpPr>
                  <p:spPr bwMode="auto">
                    <a:xfrm>
                      <a:off x="977" y="3701"/>
                      <a:ext cx="41" cy="12"/>
                    </a:xfrm>
                    <a:custGeom>
                      <a:avLst/>
                      <a:gdLst>
                        <a:gd name="T0" fmla="*/ 0 w 81"/>
                        <a:gd name="T1" fmla="*/ 36 h 36"/>
                        <a:gd name="T2" fmla="*/ 1 w 81"/>
                        <a:gd name="T3" fmla="*/ 19 h 36"/>
                        <a:gd name="T4" fmla="*/ 6 w 81"/>
                        <a:gd name="T5" fmla="*/ 7 h 36"/>
                        <a:gd name="T6" fmla="*/ 12 w 81"/>
                        <a:gd name="T7" fmla="*/ 0 h 36"/>
                        <a:gd name="T8" fmla="*/ 68 w 81"/>
                        <a:gd name="T9" fmla="*/ 0 h 36"/>
                        <a:gd name="T10" fmla="*/ 81 w 81"/>
                        <a:gd name="T11" fmla="*/ 36 h 36"/>
                        <a:gd name="T12" fmla="*/ 0 w 81"/>
                        <a:gd name="T13" fmla="*/ 36 h 36"/>
                      </a:gdLst>
                      <a:ahLst/>
                      <a:cxnLst>
                        <a:cxn ang="0">
                          <a:pos x="T0" y="T1"/>
                        </a:cxn>
                        <a:cxn ang="0">
                          <a:pos x="T2" y="T3"/>
                        </a:cxn>
                        <a:cxn ang="0">
                          <a:pos x="T4" y="T5"/>
                        </a:cxn>
                        <a:cxn ang="0">
                          <a:pos x="T6" y="T7"/>
                        </a:cxn>
                        <a:cxn ang="0">
                          <a:pos x="T8" y="T9"/>
                        </a:cxn>
                        <a:cxn ang="0">
                          <a:pos x="T10" y="T11"/>
                        </a:cxn>
                        <a:cxn ang="0">
                          <a:pos x="T12" y="T13"/>
                        </a:cxn>
                      </a:cxnLst>
                      <a:rect l="0" t="0" r="r" b="b"/>
                      <a:pathLst>
                        <a:path w="81" h="36">
                          <a:moveTo>
                            <a:pt x="0" y="36"/>
                          </a:moveTo>
                          <a:lnTo>
                            <a:pt x="1" y="19"/>
                          </a:lnTo>
                          <a:lnTo>
                            <a:pt x="6" y="7"/>
                          </a:lnTo>
                          <a:lnTo>
                            <a:pt x="12" y="0"/>
                          </a:lnTo>
                          <a:lnTo>
                            <a:pt x="68" y="0"/>
                          </a:lnTo>
                          <a:lnTo>
                            <a:pt x="81" y="36"/>
                          </a:lnTo>
                          <a:lnTo>
                            <a:pt x="0" y="36"/>
                          </a:lnTo>
                          <a:close/>
                        </a:path>
                      </a:pathLst>
                    </a:cu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grpSp>
              <p:grpSp>
                <p:nvGrpSpPr>
                  <p:cNvPr id="712" name="Group 565"/>
                  <p:cNvGrpSpPr>
                    <a:grpSpLocks/>
                  </p:cNvGrpSpPr>
                  <p:nvPr/>
                </p:nvGrpSpPr>
                <p:grpSpPr bwMode="auto">
                  <a:xfrm>
                    <a:off x="982" y="3703"/>
                    <a:ext cx="49" cy="23"/>
                    <a:chOff x="982" y="3703"/>
                    <a:chExt cx="49" cy="23"/>
                  </a:xfrm>
                </p:grpSpPr>
                <p:sp>
                  <p:nvSpPr>
                    <p:cNvPr id="717" name="Freeform 566"/>
                    <p:cNvSpPr>
                      <a:spLocks/>
                    </p:cNvSpPr>
                    <p:nvPr/>
                  </p:nvSpPr>
                  <p:spPr bwMode="auto">
                    <a:xfrm>
                      <a:off x="982" y="3703"/>
                      <a:ext cx="13" cy="23"/>
                    </a:xfrm>
                    <a:custGeom>
                      <a:avLst/>
                      <a:gdLst>
                        <a:gd name="T0" fmla="*/ 14 w 25"/>
                        <a:gd name="T1" fmla="*/ 68 h 68"/>
                        <a:gd name="T2" fmla="*/ 0 w 25"/>
                        <a:gd name="T3" fmla="*/ 27 h 68"/>
                        <a:gd name="T4" fmla="*/ 10 w 25"/>
                        <a:gd name="T5" fmla="*/ 0 h 68"/>
                        <a:gd name="T6" fmla="*/ 25 w 25"/>
                        <a:gd name="T7" fmla="*/ 31 h 68"/>
                        <a:gd name="T8" fmla="*/ 14 w 25"/>
                        <a:gd name="T9" fmla="*/ 68 h 68"/>
                      </a:gdLst>
                      <a:ahLst/>
                      <a:cxnLst>
                        <a:cxn ang="0">
                          <a:pos x="T0" y="T1"/>
                        </a:cxn>
                        <a:cxn ang="0">
                          <a:pos x="T2" y="T3"/>
                        </a:cxn>
                        <a:cxn ang="0">
                          <a:pos x="T4" y="T5"/>
                        </a:cxn>
                        <a:cxn ang="0">
                          <a:pos x="T6" y="T7"/>
                        </a:cxn>
                        <a:cxn ang="0">
                          <a:pos x="T8" y="T9"/>
                        </a:cxn>
                      </a:cxnLst>
                      <a:rect l="0" t="0" r="r" b="b"/>
                      <a:pathLst>
                        <a:path w="25" h="68">
                          <a:moveTo>
                            <a:pt x="14" y="68"/>
                          </a:moveTo>
                          <a:lnTo>
                            <a:pt x="0" y="27"/>
                          </a:lnTo>
                          <a:lnTo>
                            <a:pt x="10" y="0"/>
                          </a:lnTo>
                          <a:lnTo>
                            <a:pt x="25" y="31"/>
                          </a:lnTo>
                          <a:lnTo>
                            <a:pt x="14" y="68"/>
                          </a:lnTo>
                          <a:close/>
                        </a:path>
                      </a:pathLst>
                    </a:custGeom>
                    <a:solidFill>
                      <a:srgbClr val="A0A0A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718" name="Freeform 567"/>
                    <p:cNvSpPr>
                      <a:spLocks/>
                    </p:cNvSpPr>
                    <p:nvPr/>
                  </p:nvSpPr>
                  <p:spPr bwMode="auto">
                    <a:xfrm>
                      <a:off x="987" y="3703"/>
                      <a:ext cx="37" cy="10"/>
                    </a:xfrm>
                    <a:custGeom>
                      <a:avLst/>
                      <a:gdLst>
                        <a:gd name="T0" fmla="*/ 1 w 73"/>
                        <a:gd name="T1" fmla="*/ 0 h 30"/>
                        <a:gd name="T2" fmla="*/ 50 w 73"/>
                        <a:gd name="T3" fmla="*/ 0 h 30"/>
                        <a:gd name="T4" fmla="*/ 51 w 73"/>
                        <a:gd name="T5" fmla="*/ 3 h 30"/>
                        <a:gd name="T6" fmla="*/ 56 w 73"/>
                        <a:gd name="T7" fmla="*/ 12 h 30"/>
                        <a:gd name="T8" fmla="*/ 73 w 73"/>
                        <a:gd name="T9" fmla="*/ 30 h 30"/>
                        <a:gd name="T10" fmla="*/ 18 w 73"/>
                        <a:gd name="T11" fmla="*/ 30 h 30"/>
                        <a:gd name="T12" fmla="*/ 9 w 73"/>
                        <a:gd name="T13" fmla="*/ 21 h 30"/>
                        <a:gd name="T14" fmla="*/ 0 w 73"/>
                        <a:gd name="T15" fmla="*/ 7 h 30"/>
                        <a:gd name="T16" fmla="*/ 1 w 73"/>
                        <a:gd name="T17"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3" h="30">
                          <a:moveTo>
                            <a:pt x="1" y="0"/>
                          </a:moveTo>
                          <a:lnTo>
                            <a:pt x="50" y="0"/>
                          </a:lnTo>
                          <a:lnTo>
                            <a:pt x="51" y="3"/>
                          </a:lnTo>
                          <a:lnTo>
                            <a:pt x="56" y="12"/>
                          </a:lnTo>
                          <a:lnTo>
                            <a:pt x="73" y="30"/>
                          </a:lnTo>
                          <a:lnTo>
                            <a:pt x="18" y="30"/>
                          </a:lnTo>
                          <a:lnTo>
                            <a:pt x="9" y="21"/>
                          </a:lnTo>
                          <a:lnTo>
                            <a:pt x="0" y="7"/>
                          </a:lnTo>
                          <a:lnTo>
                            <a:pt x="1" y="0"/>
                          </a:lnTo>
                          <a:close/>
                        </a:path>
                      </a:pathLst>
                    </a:custGeom>
                    <a:solidFill>
                      <a:srgbClr val="E0E0E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719" name="Freeform 568"/>
                    <p:cNvSpPr>
                      <a:spLocks/>
                    </p:cNvSpPr>
                    <p:nvPr/>
                  </p:nvSpPr>
                  <p:spPr bwMode="auto">
                    <a:xfrm>
                      <a:off x="989" y="3714"/>
                      <a:ext cx="42" cy="12"/>
                    </a:xfrm>
                    <a:custGeom>
                      <a:avLst/>
                      <a:gdLst>
                        <a:gd name="T0" fmla="*/ 0 w 83"/>
                        <a:gd name="T1" fmla="*/ 36 h 36"/>
                        <a:gd name="T2" fmla="*/ 1 w 83"/>
                        <a:gd name="T3" fmla="*/ 19 h 36"/>
                        <a:gd name="T4" fmla="*/ 6 w 83"/>
                        <a:gd name="T5" fmla="*/ 8 h 36"/>
                        <a:gd name="T6" fmla="*/ 13 w 83"/>
                        <a:gd name="T7" fmla="*/ 0 h 36"/>
                        <a:gd name="T8" fmla="*/ 68 w 83"/>
                        <a:gd name="T9" fmla="*/ 0 h 36"/>
                        <a:gd name="T10" fmla="*/ 83 w 83"/>
                        <a:gd name="T11" fmla="*/ 36 h 36"/>
                        <a:gd name="T12" fmla="*/ 0 w 83"/>
                        <a:gd name="T13" fmla="*/ 36 h 36"/>
                      </a:gdLst>
                      <a:ahLst/>
                      <a:cxnLst>
                        <a:cxn ang="0">
                          <a:pos x="T0" y="T1"/>
                        </a:cxn>
                        <a:cxn ang="0">
                          <a:pos x="T2" y="T3"/>
                        </a:cxn>
                        <a:cxn ang="0">
                          <a:pos x="T4" y="T5"/>
                        </a:cxn>
                        <a:cxn ang="0">
                          <a:pos x="T6" y="T7"/>
                        </a:cxn>
                        <a:cxn ang="0">
                          <a:pos x="T8" y="T9"/>
                        </a:cxn>
                        <a:cxn ang="0">
                          <a:pos x="T10" y="T11"/>
                        </a:cxn>
                        <a:cxn ang="0">
                          <a:pos x="T12" y="T13"/>
                        </a:cxn>
                      </a:cxnLst>
                      <a:rect l="0" t="0" r="r" b="b"/>
                      <a:pathLst>
                        <a:path w="83" h="36">
                          <a:moveTo>
                            <a:pt x="0" y="36"/>
                          </a:moveTo>
                          <a:lnTo>
                            <a:pt x="1" y="19"/>
                          </a:lnTo>
                          <a:lnTo>
                            <a:pt x="6" y="8"/>
                          </a:lnTo>
                          <a:lnTo>
                            <a:pt x="13" y="0"/>
                          </a:lnTo>
                          <a:lnTo>
                            <a:pt x="68" y="0"/>
                          </a:lnTo>
                          <a:lnTo>
                            <a:pt x="83" y="36"/>
                          </a:lnTo>
                          <a:lnTo>
                            <a:pt x="0" y="36"/>
                          </a:lnTo>
                          <a:close/>
                        </a:path>
                      </a:pathLst>
                    </a:cu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grpSp>
              <p:grpSp>
                <p:nvGrpSpPr>
                  <p:cNvPr id="713" name="Group 569"/>
                  <p:cNvGrpSpPr>
                    <a:grpSpLocks/>
                  </p:cNvGrpSpPr>
                  <p:nvPr/>
                </p:nvGrpSpPr>
                <p:grpSpPr bwMode="auto">
                  <a:xfrm>
                    <a:off x="995" y="3716"/>
                    <a:ext cx="48" cy="23"/>
                    <a:chOff x="995" y="3716"/>
                    <a:chExt cx="48" cy="23"/>
                  </a:xfrm>
                </p:grpSpPr>
                <p:sp>
                  <p:nvSpPr>
                    <p:cNvPr id="714" name="Freeform 570"/>
                    <p:cNvSpPr>
                      <a:spLocks/>
                    </p:cNvSpPr>
                    <p:nvPr/>
                  </p:nvSpPr>
                  <p:spPr bwMode="auto">
                    <a:xfrm>
                      <a:off x="995" y="3716"/>
                      <a:ext cx="11" cy="23"/>
                    </a:xfrm>
                    <a:custGeom>
                      <a:avLst/>
                      <a:gdLst>
                        <a:gd name="T0" fmla="*/ 15 w 24"/>
                        <a:gd name="T1" fmla="*/ 68 h 68"/>
                        <a:gd name="T2" fmla="*/ 0 w 24"/>
                        <a:gd name="T3" fmla="*/ 27 h 68"/>
                        <a:gd name="T4" fmla="*/ 10 w 24"/>
                        <a:gd name="T5" fmla="*/ 0 h 68"/>
                        <a:gd name="T6" fmla="*/ 24 w 24"/>
                        <a:gd name="T7" fmla="*/ 30 h 68"/>
                        <a:gd name="T8" fmla="*/ 15 w 24"/>
                        <a:gd name="T9" fmla="*/ 68 h 68"/>
                      </a:gdLst>
                      <a:ahLst/>
                      <a:cxnLst>
                        <a:cxn ang="0">
                          <a:pos x="T0" y="T1"/>
                        </a:cxn>
                        <a:cxn ang="0">
                          <a:pos x="T2" y="T3"/>
                        </a:cxn>
                        <a:cxn ang="0">
                          <a:pos x="T4" y="T5"/>
                        </a:cxn>
                        <a:cxn ang="0">
                          <a:pos x="T6" y="T7"/>
                        </a:cxn>
                        <a:cxn ang="0">
                          <a:pos x="T8" y="T9"/>
                        </a:cxn>
                      </a:cxnLst>
                      <a:rect l="0" t="0" r="r" b="b"/>
                      <a:pathLst>
                        <a:path w="24" h="68">
                          <a:moveTo>
                            <a:pt x="15" y="68"/>
                          </a:moveTo>
                          <a:lnTo>
                            <a:pt x="0" y="27"/>
                          </a:lnTo>
                          <a:lnTo>
                            <a:pt x="10" y="0"/>
                          </a:lnTo>
                          <a:lnTo>
                            <a:pt x="24" y="30"/>
                          </a:lnTo>
                          <a:lnTo>
                            <a:pt x="15" y="68"/>
                          </a:lnTo>
                          <a:close/>
                        </a:path>
                      </a:pathLst>
                    </a:custGeom>
                    <a:solidFill>
                      <a:srgbClr val="A0A0A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715" name="Freeform 571"/>
                    <p:cNvSpPr>
                      <a:spLocks/>
                    </p:cNvSpPr>
                    <p:nvPr/>
                  </p:nvSpPr>
                  <p:spPr bwMode="auto">
                    <a:xfrm>
                      <a:off x="999" y="3717"/>
                      <a:ext cx="38" cy="9"/>
                    </a:xfrm>
                    <a:custGeom>
                      <a:avLst/>
                      <a:gdLst>
                        <a:gd name="T0" fmla="*/ 1 w 74"/>
                        <a:gd name="T1" fmla="*/ 0 h 29"/>
                        <a:gd name="T2" fmla="*/ 49 w 74"/>
                        <a:gd name="T3" fmla="*/ 0 h 29"/>
                        <a:gd name="T4" fmla="*/ 52 w 74"/>
                        <a:gd name="T5" fmla="*/ 3 h 29"/>
                        <a:gd name="T6" fmla="*/ 56 w 74"/>
                        <a:gd name="T7" fmla="*/ 11 h 29"/>
                        <a:gd name="T8" fmla="*/ 74 w 74"/>
                        <a:gd name="T9" fmla="*/ 29 h 29"/>
                        <a:gd name="T10" fmla="*/ 18 w 74"/>
                        <a:gd name="T11" fmla="*/ 29 h 29"/>
                        <a:gd name="T12" fmla="*/ 9 w 74"/>
                        <a:gd name="T13" fmla="*/ 20 h 29"/>
                        <a:gd name="T14" fmla="*/ 0 w 74"/>
                        <a:gd name="T15" fmla="*/ 6 h 29"/>
                        <a:gd name="T16" fmla="*/ 1 w 74"/>
                        <a:gd name="T17"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4" h="29">
                          <a:moveTo>
                            <a:pt x="1" y="0"/>
                          </a:moveTo>
                          <a:lnTo>
                            <a:pt x="49" y="0"/>
                          </a:lnTo>
                          <a:lnTo>
                            <a:pt x="52" y="3"/>
                          </a:lnTo>
                          <a:lnTo>
                            <a:pt x="56" y="11"/>
                          </a:lnTo>
                          <a:lnTo>
                            <a:pt x="74" y="29"/>
                          </a:lnTo>
                          <a:lnTo>
                            <a:pt x="18" y="29"/>
                          </a:lnTo>
                          <a:lnTo>
                            <a:pt x="9" y="20"/>
                          </a:lnTo>
                          <a:lnTo>
                            <a:pt x="0" y="6"/>
                          </a:lnTo>
                          <a:lnTo>
                            <a:pt x="1" y="0"/>
                          </a:lnTo>
                          <a:close/>
                        </a:path>
                      </a:pathLst>
                    </a:custGeom>
                    <a:solidFill>
                      <a:srgbClr val="E0E0E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716" name="Freeform 572"/>
                    <p:cNvSpPr>
                      <a:spLocks/>
                    </p:cNvSpPr>
                    <p:nvPr/>
                  </p:nvSpPr>
                  <p:spPr bwMode="auto">
                    <a:xfrm>
                      <a:off x="1003" y="3727"/>
                      <a:ext cx="40" cy="12"/>
                    </a:xfrm>
                    <a:custGeom>
                      <a:avLst/>
                      <a:gdLst>
                        <a:gd name="T0" fmla="*/ 0 w 82"/>
                        <a:gd name="T1" fmla="*/ 36 h 36"/>
                        <a:gd name="T2" fmla="*/ 1 w 82"/>
                        <a:gd name="T3" fmla="*/ 19 h 36"/>
                        <a:gd name="T4" fmla="*/ 5 w 82"/>
                        <a:gd name="T5" fmla="*/ 7 h 36"/>
                        <a:gd name="T6" fmla="*/ 11 w 82"/>
                        <a:gd name="T7" fmla="*/ 0 h 36"/>
                        <a:gd name="T8" fmla="*/ 68 w 82"/>
                        <a:gd name="T9" fmla="*/ 0 h 36"/>
                        <a:gd name="T10" fmla="*/ 82 w 82"/>
                        <a:gd name="T11" fmla="*/ 36 h 36"/>
                        <a:gd name="T12" fmla="*/ 0 w 82"/>
                        <a:gd name="T13" fmla="*/ 36 h 36"/>
                      </a:gdLst>
                      <a:ahLst/>
                      <a:cxnLst>
                        <a:cxn ang="0">
                          <a:pos x="T0" y="T1"/>
                        </a:cxn>
                        <a:cxn ang="0">
                          <a:pos x="T2" y="T3"/>
                        </a:cxn>
                        <a:cxn ang="0">
                          <a:pos x="T4" y="T5"/>
                        </a:cxn>
                        <a:cxn ang="0">
                          <a:pos x="T6" y="T7"/>
                        </a:cxn>
                        <a:cxn ang="0">
                          <a:pos x="T8" y="T9"/>
                        </a:cxn>
                        <a:cxn ang="0">
                          <a:pos x="T10" y="T11"/>
                        </a:cxn>
                        <a:cxn ang="0">
                          <a:pos x="T12" y="T13"/>
                        </a:cxn>
                      </a:cxnLst>
                      <a:rect l="0" t="0" r="r" b="b"/>
                      <a:pathLst>
                        <a:path w="82" h="36">
                          <a:moveTo>
                            <a:pt x="0" y="36"/>
                          </a:moveTo>
                          <a:lnTo>
                            <a:pt x="1" y="19"/>
                          </a:lnTo>
                          <a:lnTo>
                            <a:pt x="5" y="7"/>
                          </a:lnTo>
                          <a:lnTo>
                            <a:pt x="11" y="0"/>
                          </a:lnTo>
                          <a:lnTo>
                            <a:pt x="68" y="0"/>
                          </a:lnTo>
                          <a:lnTo>
                            <a:pt x="82" y="36"/>
                          </a:lnTo>
                          <a:lnTo>
                            <a:pt x="0" y="36"/>
                          </a:lnTo>
                          <a:close/>
                        </a:path>
                      </a:pathLst>
                    </a:cu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grpSp>
            </p:grpSp>
            <p:grpSp>
              <p:nvGrpSpPr>
                <p:cNvPr id="438" name="Group 573"/>
                <p:cNvGrpSpPr>
                  <a:grpSpLocks/>
                </p:cNvGrpSpPr>
                <p:nvPr/>
              </p:nvGrpSpPr>
              <p:grpSpPr bwMode="auto">
                <a:xfrm>
                  <a:off x="1005" y="3727"/>
                  <a:ext cx="49" cy="23"/>
                  <a:chOff x="1005" y="3727"/>
                  <a:chExt cx="49" cy="23"/>
                </a:xfrm>
              </p:grpSpPr>
              <p:sp>
                <p:nvSpPr>
                  <p:cNvPr id="706" name="Freeform 574"/>
                  <p:cNvSpPr>
                    <a:spLocks/>
                  </p:cNvSpPr>
                  <p:nvPr/>
                </p:nvSpPr>
                <p:spPr bwMode="auto">
                  <a:xfrm>
                    <a:off x="1005" y="3727"/>
                    <a:ext cx="12" cy="23"/>
                  </a:xfrm>
                  <a:custGeom>
                    <a:avLst/>
                    <a:gdLst>
                      <a:gd name="T0" fmla="*/ 16 w 25"/>
                      <a:gd name="T1" fmla="*/ 69 h 69"/>
                      <a:gd name="T2" fmla="*/ 0 w 25"/>
                      <a:gd name="T3" fmla="*/ 27 h 69"/>
                      <a:gd name="T4" fmla="*/ 12 w 25"/>
                      <a:gd name="T5" fmla="*/ 0 h 69"/>
                      <a:gd name="T6" fmla="*/ 25 w 25"/>
                      <a:gd name="T7" fmla="*/ 32 h 69"/>
                      <a:gd name="T8" fmla="*/ 16 w 25"/>
                      <a:gd name="T9" fmla="*/ 69 h 69"/>
                    </a:gdLst>
                    <a:ahLst/>
                    <a:cxnLst>
                      <a:cxn ang="0">
                        <a:pos x="T0" y="T1"/>
                      </a:cxn>
                      <a:cxn ang="0">
                        <a:pos x="T2" y="T3"/>
                      </a:cxn>
                      <a:cxn ang="0">
                        <a:pos x="T4" y="T5"/>
                      </a:cxn>
                      <a:cxn ang="0">
                        <a:pos x="T6" y="T7"/>
                      </a:cxn>
                      <a:cxn ang="0">
                        <a:pos x="T8" y="T9"/>
                      </a:cxn>
                    </a:cxnLst>
                    <a:rect l="0" t="0" r="r" b="b"/>
                    <a:pathLst>
                      <a:path w="25" h="69">
                        <a:moveTo>
                          <a:pt x="16" y="69"/>
                        </a:moveTo>
                        <a:lnTo>
                          <a:pt x="0" y="27"/>
                        </a:lnTo>
                        <a:lnTo>
                          <a:pt x="12" y="0"/>
                        </a:lnTo>
                        <a:lnTo>
                          <a:pt x="25" y="32"/>
                        </a:lnTo>
                        <a:lnTo>
                          <a:pt x="16" y="69"/>
                        </a:lnTo>
                        <a:close/>
                      </a:path>
                    </a:pathLst>
                  </a:custGeom>
                  <a:solidFill>
                    <a:srgbClr val="A0A0A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707" name="Freeform 575"/>
                  <p:cNvSpPr>
                    <a:spLocks/>
                  </p:cNvSpPr>
                  <p:nvPr/>
                </p:nvSpPr>
                <p:spPr bwMode="auto">
                  <a:xfrm>
                    <a:off x="1010" y="3728"/>
                    <a:ext cx="37" cy="10"/>
                  </a:xfrm>
                  <a:custGeom>
                    <a:avLst/>
                    <a:gdLst>
                      <a:gd name="T0" fmla="*/ 2 w 73"/>
                      <a:gd name="T1" fmla="*/ 0 h 31"/>
                      <a:gd name="T2" fmla="*/ 48 w 73"/>
                      <a:gd name="T3" fmla="*/ 0 h 31"/>
                      <a:gd name="T4" fmla="*/ 51 w 73"/>
                      <a:gd name="T5" fmla="*/ 4 h 31"/>
                      <a:gd name="T6" fmla="*/ 56 w 73"/>
                      <a:gd name="T7" fmla="*/ 13 h 31"/>
                      <a:gd name="T8" fmla="*/ 73 w 73"/>
                      <a:gd name="T9" fmla="*/ 31 h 31"/>
                      <a:gd name="T10" fmla="*/ 18 w 73"/>
                      <a:gd name="T11" fmla="*/ 31 h 31"/>
                      <a:gd name="T12" fmla="*/ 9 w 73"/>
                      <a:gd name="T13" fmla="*/ 22 h 31"/>
                      <a:gd name="T14" fmla="*/ 0 w 73"/>
                      <a:gd name="T15" fmla="*/ 7 h 31"/>
                      <a:gd name="T16" fmla="*/ 2 w 73"/>
                      <a:gd name="T17"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3" h="31">
                        <a:moveTo>
                          <a:pt x="2" y="0"/>
                        </a:moveTo>
                        <a:lnTo>
                          <a:pt x="48" y="0"/>
                        </a:lnTo>
                        <a:lnTo>
                          <a:pt x="51" y="4"/>
                        </a:lnTo>
                        <a:lnTo>
                          <a:pt x="56" y="13"/>
                        </a:lnTo>
                        <a:lnTo>
                          <a:pt x="73" y="31"/>
                        </a:lnTo>
                        <a:lnTo>
                          <a:pt x="18" y="31"/>
                        </a:lnTo>
                        <a:lnTo>
                          <a:pt x="9" y="22"/>
                        </a:lnTo>
                        <a:lnTo>
                          <a:pt x="0" y="7"/>
                        </a:lnTo>
                        <a:lnTo>
                          <a:pt x="2" y="0"/>
                        </a:lnTo>
                        <a:close/>
                      </a:path>
                    </a:pathLst>
                  </a:custGeom>
                  <a:solidFill>
                    <a:srgbClr val="E0E0E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708" name="Freeform 576"/>
                  <p:cNvSpPr>
                    <a:spLocks/>
                  </p:cNvSpPr>
                  <p:nvPr/>
                </p:nvSpPr>
                <p:spPr bwMode="auto">
                  <a:xfrm>
                    <a:off x="1013" y="3738"/>
                    <a:ext cx="41" cy="12"/>
                  </a:xfrm>
                  <a:custGeom>
                    <a:avLst/>
                    <a:gdLst>
                      <a:gd name="T0" fmla="*/ 0 w 83"/>
                      <a:gd name="T1" fmla="*/ 36 h 36"/>
                      <a:gd name="T2" fmla="*/ 1 w 83"/>
                      <a:gd name="T3" fmla="*/ 20 h 36"/>
                      <a:gd name="T4" fmla="*/ 7 w 83"/>
                      <a:gd name="T5" fmla="*/ 7 h 36"/>
                      <a:gd name="T6" fmla="*/ 11 w 83"/>
                      <a:gd name="T7" fmla="*/ 0 h 36"/>
                      <a:gd name="T8" fmla="*/ 67 w 83"/>
                      <a:gd name="T9" fmla="*/ 0 h 36"/>
                      <a:gd name="T10" fmla="*/ 83 w 83"/>
                      <a:gd name="T11" fmla="*/ 36 h 36"/>
                      <a:gd name="T12" fmla="*/ 0 w 83"/>
                      <a:gd name="T13" fmla="*/ 36 h 36"/>
                    </a:gdLst>
                    <a:ahLst/>
                    <a:cxnLst>
                      <a:cxn ang="0">
                        <a:pos x="T0" y="T1"/>
                      </a:cxn>
                      <a:cxn ang="0">
                        <a:pos x="T2" y="T3"/>
                      </a:cxn>
                      <a:cxn ang="0">
                        <a:pos x="T4" y="T5"/>
                      </a:cxn>
                      <a:cxn ang="0">
                        <a:pos x="T6" y="T7"/>
                      </a:cxn>
                      <a:cxn ang="0">
                        <a:pos x="T8" y="T9"/>
                      </a:cxn>
                      <a:cxn ang="0">
                        <a:pos x="T10" y="T11"/>
                      </a:cxn>
                      <a:cxn ang="0">
                        <a:pos x="T12" y="T13"/>
                      </a:cxn>
                    </a:cxnLst>
                    <a:rect l="0" t="0" r="r" b="b"/>
                    <a:pathLst>
                      <a:path w="83" h="36">
                        <a:moveTo>
                          <a:pt x="0" y="36"/>
                        </a:moveTo>
                        <a:lnTo>
                          <a:pt x="1" y="20"/>
                        </a:lnTo>
                        <a:lnTo>
                          <a:pt x="7" y="7"/>
                        </a:lnTo>
                        <a:lnTo>
                          <a:pt x="11" y="0"/>
                        </a:lnTo>
                        <a:lnTo>
                          <a:pt x="67" y="0"/>
                        </a:lnTo>
                        <a:lnTo>
                          <a:pt x="83" y="36"/>
                        </a:lnTo>
                        <a:lnTo>
                          <a:pt x="0" y="36"/>
                        </a:lnTo>
                        <a:close/>
                      </a:path>
                    </a:pathLst>
                  </a:cu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grpSp>
            <p:grpSp>
              <p:nvGrpSpPr>
                <p:cNvPr id="439" name="Group 577"/>
                <p:cNvGrpSpPr>
                  <a:grpSpLocks/>
                </p:cNvGrpSpPr>
                <p:nvPr/>
              </p:nvGrpSpPr>
              <p:grpSpPr bwMode="auto">
                <a:xfrm>
                  <a:off x="1018" y="3740"/>
                  <a:ext cx="49" cy="22"/>
                  <a:chOff x="1018" y="3740"/>
                  <a:chExt cx="49" cy="22"/>
                </a:xfrm>
              </p:grpSpPr>
              <p:sp>
                <p:nvSpPr>
                  <p:cNvPr id="703" name="Freeform 578"/>
                  <p:cNvSpPr>
                    <a:spLocks/>
                  </p:cNvSpPr>
                  <p:nvPr/>
                </p:nvSpPr>
                <p:spPr bwMode="auto">
                  <a:xfrm>
                    <a:off x="1018" y="3740"/>
                    <a:ext cx="12" cy="22"/>
                  </a:xfrm>
                  <a:custGeom>
                    <a:avLst/>
                    <a:gdLst>
                      <a:gd name="T0" fmla="*/ 16 w 25"/>
                      <a:gd name="T1" fmla="*/ 68 h 68"/>
                      <a:gd name="T2" fmla="*/ 0 w 25"/>
                      <a:gd name="T3" fmla="*/ 27 h 68"/>
                      <a:gd name="T4" fmla="*/ 11 w 25"/>
                      <a:gd name="T5" fmla="*/ 0 h 68"/>
                      <a:gd name="T6" fmla="*/ 25 w 25"/>
                      <a:gd name="T7" fmla="*/ 31 h 68"/>
                      <a:gd name="T8" fmla="*/ 16 w 25"/>
                      <a:gd name="T9" fmla="*/ 68 h 68"/>
                    </a:gdLst>
                    <a:ahLst/>
                    <a:cxnLst>
                      <a:cxn ang="0">
                        <a:pos x="T0" y="T1"/>
                      </a:cxn>
                      <a:cxn ang="0">
                        <a:pos x="T2" y="T3"/>
                      </a:cxn>
                      <a:cxn ang="0">
                        <a:pos x="T4" y="T5"/>
                      </a:cxn>
                      <a:cxn ang="0">
                        <a:pos x="T6" y="T7"/>
                      </a:cxn>
                      <a:cxn ang="0">
                        <a:pos x="T8" y="T9"/>
                      </a:cxn>
                    </a:cxnLst>
                    <a:rect l="0" t="0" r="r" b="b"/>
                    <a:pathLst>
                      <a:path w="25" h="68">
                        <a:moveTo>
                          <a:pt x="16" y="68"/>
                        </a:moveTo>
                        <a:lnTo>
                          <a:pt x="0" y="27"/>
                        </a:lnTo>
                        <a:lnTo>
                          <a:pt x="11" y="0"/>
                        </a:lnTo>
                        <a:lnTo>
                          <a:pt x="25" y="31"/>
                        </a:lnTo>
                        <a:lnTo>
                          <a:pt x="16" y="68"/>
                        </a:lnTo>
                        <a:close/>
                      </a:path>
                    </a:pathLst>
                  </a:custGeom>
                  <a:solidFill>
                    <a:srgbClr val="A0A0A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704" name="Freeform 579"/>
                  <p:cNvSpPr>
                    <a:spLocks/>
                  </p:cNvSpPr>
                  <p:nvPr/>
                </p:nvSpPr>
                <p:spPr bwMode="auto">
                  <a:xfrm>
                    <a:off x="1022" y="3740"/>
                    <a:ext cx="38" cy="10"/>
                  </a:xfrm>
                  <a:custGeom>
                    <a:avLst/>
                    <a:gdLst>
                      <a:gd name="T0" fmla="*/ 2 w 74"/>
                      <a:gd name="T1" fmla="*/ 0 h 31"/>
                      <a:gd name="T2" fmla="*/ 49 w 74"/>
                      <a:gd name="T3" fmla="*/ 0 h 31"/>
                      <a:gd name="T4" fmla="*/ 51 w 74"/>
                      <a:gd name="T5" fmla="*/ 4 h 31"/>
                      <a:gd name="T6" fmla="*/ 57 w 74"/>
                      <a:gd name="T7" fmla="*/ 13 h 31"/>
                      <a:gd name="T8" fmla="*/ 74 w 74"/>
                      <a:gd name="T9" fmla="*/ 31 h 31"/>
                      <a:gd name="T10" fmla="*/ 18 w 74"/>
                      <a:gd name="T11" fmla="*/ 31 h 31"/>
                      <a:gd name="T12" fmla="*/ 10 w 74"/>
                      <a:gd name="T13" fmla="*/ 22 h 31"/>
                      <a:gd name="T14" fmla="*/ 0 w 74"/>
                      <a:gd name="T15" fmla="*/ 7 h 31"/>
                      <a:gd name="T16" fmla="*/ 2 w 74"/>
                      <a:gd name="T17"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4" h="31">
                        <a:moveTo>
                          <a:pt x="2" y="0"/>
                        </a:moveTo>
                        <a:lnTo>
                          <a:pt x="49" y="0"/>
                        </a:lnTo>
                        <a:lnTo>
                          <a:pt x="51" y="4"/>
                        </a:lnTo>
                        <a:lnTo>
                          <a:pt x="57" y="13"/>
                        </a:lnTo>
                        <a:lnTo>
                          <a:pt x="74" y="31"/>
                        </a:lnTo>
                        <a:lnTo>
                          <a:pt x="18" y="31"/>
                        </a:lnTo>
                        <a:lnTo>
                          <a:pt x="10" y="22"/>
                        </a:lnTo>
                        <a:lnTo>
                          <a:pt x="0" y="7"/>
                        </a:lnTo>
                        <a:lnTo>
                          <a:pt x="2" y="0"/>
                        </a:lnTo>
                        <a:close/>
                      </a:path>
                    </a:pathLst>
                  </a:custGeom>
                  <a:solidFill>
                    <a:srgbClr val="E0E0E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705" name="Freeform 580"/>
                  <p:cNvSpPr>
                    <a:spLocks/>
                  </p:cNvSpPr>
                  <p:nvPr/>
                </p:nvSpPr>
                <p:spPr bwMode="auto">
                  <a:xfrm>
                    <a:off x="1026" y="3750"/>
                    <a:ext cx="41" cy="12"/>
                  </a:xfrm>
                  <a:custGeom>
                    <a:avLst/>
                    <a:gdLst>
                      <a:gd name="T0" fmla="*/ 0 w 82"/>
                      <a:gd name="T1" fmla="*/ 36 h 36"/>
                      <a:gd name="T2" fmla="*/ 2 w 82"/>
                      <a:gd name="T3" fmla="*/ 21 h 36"/>
                      <a:gd name="T4" fmla="*/ 6 w 82"/>
                      <a:gd name="T5" fmla="*/ 8 h 36"/>
                      <a:gd name="T6" fmla="*/ 11 w 82"/>
                      <a:gd name="T7" fmla="*/ 0 h 36"/>
                      <a:gd name="T8" fmla="*/ 67 w 82"/>
                      <a:gd name="T9" fmla="*/ 0 h 36"/>
                      <a:gd name="T10" fmla="*/ 82 w 82"/>
                      <a:gd name="T11" fmla="*/ 36 h 36"/>
                      <a:gd name="T12" fmla="*/ 0 w 82"/>
                      <a:gd name="T13" fmla="*/ 36 h 36"/>
                    </a:gdLst>
                    <a:ahLst/>
                    <a:cxnLst>
                      <a:cxn ang="0">
                        <a:pos x="T0" y="T1"/>
                      </a:cxn>
                      <a:cxn ang="0">
                        <a:pos x="T2" y="T3"/>
                      </a:cxn>
                      <a:cxn ang="0">
                        <a:pos x="T4" y="T5"/>
                      </a:cxn>
                      <a:cxn ang="0">
                        <a:pos x="T6" y="T7"/>
                      </a:cxn>
                      <a:cxn ang="0">
                        <a:pos x="T8" y="T9"/>
                      </a:cxn>
                      <a:cxn ang="0">
                        <a:pos x="T10" y="T11"/>
                      </a:cxn>
                      <a:cxn ang="0">
                        <a:pos x="T12" y="T13"/>
                      </a:cxn>
                    </a:cxnLst>
                    <a:rect l="0" t="0" r="r" b="b"/>
                    <a:pathLst>
                      <a:path w="82" h="36">
                        <a:moveTo>
                          <a:pt x="0" y="36"/>
                        </a:moveTo>
                        <a:lnTo>
                          <a:pt x="2" y="21"/>
                        </a:lnTo>
                        <a:lnTo>
                          <a:pt x="6" y="8"/>
                        </a:lnTo>
                        <a:lnTo>
                          <a:pt x="11" y="0"/>
                        </a:lnTo>
                        <a:lnTo>
                          <a:pt x="67" y="0"/>
                        </a:lnTo>
                        <a:lnTo>
                          <a:pt x="82" y="36"/>
                        </a:lnTo>
                        <a:lnTo>
                          <a:pt x="0" y="36"/>
                        </a:lnTo>
                        <a:close/>
                      </a:path>
                    </a:pathLst>
                  </a:cu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grpSp>
            <p:grpSp>
              <p:nvGrpSpPr>
                <p:cNvPr id="440" name="Group 581"/>
                <p:cNvGrpSpPr>
                  <a:grpSpLocks/>
                </p:cNvGrpSpPr>
                <p:nvPr/>
              </p:nvGrpSpPr>
              <p:grpSpPr bwMode="auto">
                <a:xfrm>
                  <a:off x="1030" y="3753"/>
                  <a:ext cx="49" cy="23"/>
                  <a:chOff x="1030" y="3753"/>
                  <a:chExt cx="49" cy="23"/>
                </a:xfrm>
              </p:grpSpPr>
              <p:sp>
                <p:nvSpPr>
                  <p:cNvPr id="700" name="Freeform 582"/>
                  <p:cNvSpPr>
                    <a:spLocks/>
                  </p:cNvSpPr>
                  <p:nvPr/>
                </p:nvSpPr>
                <p:spPr bwMode="auto">
                  <a:xfrm>
                    <a:off x="1030" y="3753"/>
                    <a:ext cx="13" cy="23"/>
                  </a:xfrm>
                  <a:custGeom>
                    <a:avLst/>
                    <a:gdLst>
                      <a:gd name="T0" fmla="*/ 16 w 25"/>
                      <a:gd name="T1" fmla="*/ 68 h 68"/>
                      <a:gd name="T2" fmla="*/ 0 w 25"/>
                      <a:gd name="T3" fmla="*/ 27 h 68"/>
                      <a:gd name="T4" fmla="*/ 11 w 25"/>
                      <a:gd name="T5" fmla="*/ 0 h 68"/>
                      <a:gd name="T6" fmla="*/ 25 w 25"/>
                      <a:gd name="T7" fmla="*/ 32 h 68"/>
                      <a:gd name="T8" fmla="*/ 16 w 25"/>
                      <a:gd name="T9" fmla="*/ 68 h 68"/>
                    </a:gdLst>
                    <a:ahLst/>
                    <a:cxnLst>
                      <a:cxn ang="0">
                        <a:pos x="T0" y="T1"/>
                      </a:cxn>
                      <a:cxn ang="0">
                        <a:pos x="T2" y="T3"/>
                      </a:cxn>
                      <a:cxn ang="0">
                        <a:pos x="T4" y="T5"/>
                      </a:cxn>
                      <a:cxn ang="0">
                        <a:pos x="T6" y="T7"/>
                      </a:cxn>
                      <a:cxn ang="0">
                        <a:pos x="T8" y="T9"/>
                      </a:cxn>
                    </a:cxnLst>
                    <a:rect l="0" t="0" r="r" b="b"/>
                    <a:pathLst>
                      <a:path w="25" h="68">
                        <a:moveTo>
                          <a:pt x="16" y="68"/>
                        </a:moveTo>
                        <a:lnTo>
                          <a:pt x="0" y="27"/>
                        </a:lnTo>
                        <a:lnTo>
                          <a:pt x="11" y="0"/>
                        </a:lnTo>
                        <a:lnTo>
                          <a:pt x="25" y="32"/>
                        </a:lnTo>
                        <a:lnTo>
                          <a:pt x="16" y="68"/>
                        </a:lnTo>
                        <a:close/>
                      </a:path>
                    </a:pathLst>
                  </a:custGeom>
                  <a:solidFill>
                    <a:srgbClr val="A0A0A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701" name="Freeform 583"/>
                  <p:cNvSpPr>
                    <a:spLocks/>
                  </p:cNvSpPr>
                  <p:nvPr/>
                </p:nvSpPr>
                <p:spPr bwMode="auto">
                  <a:xfrm>
                    <a:off x="1035" y="3753"/>
                    <a:ext cx="37" cy="11"/>
                  </a:xfrm>
                  <a:custGeom>
                    <a:avLst/>
                    <a:gdLst>
                      <a:gd name="T0" fmla="*/ 2 w 74"/>
                      <a:gd name="T1" fmla="*/ 0 h 31"/>
                      <a:gd name="T2" fmla="*/ 51 w 74"/>
                      <a:gd name="T3" fmla="*/ 0 h 31"/>
                      <a:gd name="T4" fmla="*/ 52 w 74"/>
                      <a:gd name="T5" fmla="*/ 4 h 31"/>
                      <a:gd name="T6" fmla="*/ 56 w 74"/>
                      <a:gd name="T7" fmla="*/ 13 h 31"/>
                      <a:gd name="T8" fmla="*/ 74 w 74"/>
                      <a:gd name="T9" fmla="*/ 31 h 31"/>
                      <a:gd name="T10" fmla="*/ 18 w 74"/>
                      <a:gd name="T11" fmla="*/ 31 h 31"/>
                      <a:gd name="T12" fmla="*/ 10 w 74"/>
                      <a:gd name="T13" fmla="*/ 22 h 31"/>
                      <a:gd name="T14" fmla="*/ 0 w 74"/>
                      <a:gd name="T15" fmla="*/ 7 h 31"/>
                      <a:gd name="T16" fmla="*/ 2 w 74"/>
                      <a:gd name="T17"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4" h="31">
                        <a:moveTo>
                          <a:pt x="2" y="0"/>
                        </a:moveTo>
                        <a:lnTo>
                          <a:pt x="51" y="0"/>
                        </a:lnTo>
                        <a:lnTo>
                          <a:pt x="52" y="4"/>
                        </a:lnTo>
                        <a:lnTo>
                          <a:pt x="56" y="13"/>
                        </a:lnTo>
                        <a:lnTo>
                          <a:pt x="74" y="31"/>
                        </a:lnTo>
                        <a:lnTo>
                          <a:pt x="18" y="31"/>
                        </a:lnTo>
                        <a:lnTo>
                          <a:pt x="10" y="22"/>
                        </a:lnTo>
                        <a:lnTo>
                          <a:pt x="0" y="7"/>
                        </a:lnTo>
                        <a:lnTo>
                          <a:pt x="2" y="0"/>
                        </a:lnTo>
                        <a:close/>
                      </a:path>
                    </a:pathLst>
                  </a:custGeom>
                  <a:solidFill>
                    <a:srgbClr val="E0E0E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702" name="Freeform 584"/>
                  <p:cNvSpPr>
                    <a:spLocks/>
                  </p:cNvSpPr>
                  <p:nvPr/>
                </p:nvSpPr>
                <p:spPr bwMode="auto">
                  <a:xfrm>
                    <a:off x="1039" y="3764"/>
                    <a:ext cx="40" cy="12"/>
                  </a:xfrm>
                  <a:custGeom>
                    <a:avLst/>
                    <a:gdLst>
                      <a:gd name="T0" fmla="*/ 0 w 82"/>
                      <a:gd name="T1" fmla="*/ 35 h 35"/>
                      <a:gd name="T2" fmla="*/ 2 w 82"/>
                      <a:gd name="T3" fmla="*/ 19 h 35"/>
                      <a:gd name="T4" fmla="*/ 7 w 82"/>
                      <a:gd name="T5" fmla="*/ 7 h 35"/>
                      <a:gd name="T6" fmla="*/ 11 w 82"/>
                      <a:gd name="T7" fmla="*/ 0 h 35"/>
                      <a:gd name="T8" fmla="*/ 67 w 82"/>
                      <a:gd name="T9" fmla="*/ 0 h 35"/>
                      <a:gd name="T10" fmla="*/ 82 w 82"/>
                      <a:gd name="T11" fmla="*/ 35 h 35"/>
                      <a:gd name="T12" fmla="*/ 0 w 82"/>
                      <a:gd name="T13" fmla="*/ 35 h 35"/>
                    </a:gdLst>
                    <a:ahLst/>
                    <a:cxnLst>
                      <a:cxn ang="0">
                        <a:pos x="T0" y="T1"/>
                      </a:cxn>
                      <a:cxn ang="0">
                        <a:pos x="T2" y="T3"/>
                      </a:cxn>
                      <a:cxn ang="0">
                        <a:pos x="T4" y="T5"/>
                      </a:cxn>
                      <a:cxn ang="0">
                        <a:pos x="T6" y="T7"/>
                      </a:cxn>
                      <a:cxn ang="0">
                        <a:pos x="T8" y="T9"/>
                      </a:cxn>
                      <a:cxn ang="0">
                        <a:pos x="T10" y="T11"/>
                      </a:cxn>
                      <a:cxn ang="0">
                        <a:pos x="T12" y="T13"/>
                      </a:cxn>
                    </a:cxnLst>
                    <a:rect l="0" t="0" r="r" b="b"/>
                    <a:pathLst>
                      <a:path w="82" h="35">
                        <a:moveTo>
                          <a:pt x="0" y="35"/>
                        </a:moveTo>
                        <a:lnTo>
                          <a:pt x="2" y="19"/>
                        </a:lnTo>
                        <a:lnTo>
                          <a:pt x="7" y="7"/>
                        </a:lnTo>
                        <a:lnTo>
                          <a:pt x="11" y="0"/>
                        </a:lnTo>
                        <a:lnTo>
                          <a:pt x="67" y="0"/>
                        </a:lnTo>
                        <a:lnTo>
                          <a:pt x="82" y="35"/>
                        </a:lnTo>
                        <a:lnTo>
                          <a:pt x="0" y="35"/>
                        </a:lnTo>
                        <a:close/>
                      </a:path>
                    </a:pathLst>
                  </a:cu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grpSp>
            <p:sp>
              <p:nvSpPr>
                <p:cNvPr id="441" name="Freeform 585"/>
                <p:cNvSpPr>
                  <a:spLocks/>
                </p:cNvSpPr>
                <p:nvPr/>
              </p:nvSpPr>
              <p:spPr bwMode="auto">
                <a:xfrm>
                  <a:off x="778" y="3535"/>
                  <a:ext cx="12" cy="23"/>
                </a:xfrm>
                <a:custGeom>
                  <a:avLst/>
                  <a:gdLst>
                    <a:gd name="T0" fmla="*/ 13 w 24"/>
                    <a:gd name="T1" fmla="*/ 68 h 68"/>
                    <a:gd name="T2" fmla="*/ 0 w 24"/>
                    <a:gd name="T3" fmla="*/ 27 h 68"/>
                    <a:gd name="T4" fmla="*/ 9 w 24"/>
                    <a:gd name="T5" fmla="*/ 0 h 68"/>
                    <a:gd name="T6" fmla="*/ 24 w 24"/>
                    <a:gd name="T7" fmla="*/ 31 h 68"/>
                    <a:gd name="T8" fmla="*/ 13 w 24"/>
                    <a:gd name="T9" fmla="*/ 68 h 68"/>
                  </a:gdLst>
                  <a:ahLst/>
                  <a:cxnLst>
                    <a:cxn ang="0">
                      <a:pos x="T0" y="T1"/>
                    </a:cxn>
                    <a:cxn ang="0">
                      <a:pos x="T2" y="T3"/>
                    </a:cxn>
                    <a:cxn ang="0">
                      <a:pos x="T4" y="T5"/>
                    </a:cxn>
                    <a:cxn ang="0">
                      <a:pos x="T6" y="T7"/>
                    </a:cxn>
                    <a:cxn ang="0">
                      <a:pos x="T8" y="T9"/>
                    </a:cxn>
                  </a:cxnLst>
                  <a:rect l="0" t="0" r="r" b="b"/>
                  <a:pathLst>
                    <a:path w="24" h="68">
                      <a:moveTo>
                        <a:pt x="13" y="68"/>
                      </a:moveTo>
                      <a:lnTo>
                        <a:pt x="0" y="27"/>
                      </a:lnTo>
                      <a:lnTo>
                        <a:pt x="9" y="0"/>
                      </a:lnTo>
                      <a:lnTo>
                        <a:pt x="24" y="31"/>
                      </a:lnTo>
                      <a:lnTo>
                        <a:pt x="13" y="68"/>
                      </a:lnTo>
                      <a:close/>
                    </a:path>
                  </a:pathLst>
                </a:custGeom>
                <a:solidFill>
                  <a:srgbClr val="60606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442" name="Freeform 586"/>
                <p:cNvSpPr>
                  <a:spLocks/>
                </p:cNvSpPr>
                <p:nvPr/>
              </p:nvSpPr>
              <p:spPr bwMode="auto">
                <a:xfrm>
                  <a:off x="783" y="3535"/>
                  <a:ext cx="36" cy="11"/>
                </a:xfrm>
                <a:custGeom>
                  <a:avLst/>
                  <a:gdLst>
                    <a:gd name="T0" fmla="*/ 1 w 72"/>
                    <a:gd name="T1" fmla="*/ 0 h 31"/>
                    <a:gd name="T2" fmla="*/ 50 w 72"/>
                    <a:gd name="T3" fmla="*/ 0 h 31"/>
                    <a:gd name="T4" fmla="*/ 51 w 72"/>
                    <a:gd name="T5" fmla="*/ 4 h 31"/>
                    <a:gd name="T6" fmla="*/ 57 w 72"/>
                    <a:gd name="T7" fmla="*/ 13 h 31"/>
                    <a:gd name="T8" fmla="*/ 72 w 72"/>
                    <a:gd name="T9" fmla="*/ 31 h 31"/>
                    <a:gd name="T10" fmla="*/ 18 w 72"/>
                    <a:gd name="T11" fmla="*/ 31 h 31"/>
                    <a:gd name="T12" fmla="*/ 9 w 72"/>
                    <a:gd name="T13" fmla="*/ 22 h 31"/>
                    <a:gd name="T14" fmla="*/ 0 w 72"/>
                    <a:gd name="T15" fmla="*/ 7 h 31"/>
                    <a:gd name="T16" fmla="*/ 1 w 72"/>
                    <a:gd name="T17"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31">
                      <a:moveTo>
                        <a:pt x="1" y="0"/>
                      </a:moveTo>
                      <a:lnTo>
                        <a:pt x="50" y="0"/>
                      </a:lnTo>
                      <a:lnTo>
                        <a:pt x="51" y="4"/>
                      </a:lnTo>
                      <a:lnTo>
                        <a:pt x="57" y="13"/>
                      </a:lnTo>
                      <a:lnTo>
                        <a:pt x="72" y="31"/>
                      </a:lnTo>
                      <a:lnTo>
                        <a:pt x="18" y="31"/>
                      </a:lnTo>
                      <a:lnTo>
                        <a:pt x="9" y="22"/>
                      </a:lnTo>
                      <a:lnTo>
                        <a:pt x="0" y="7"/>
                      </a:lnTo>
                      <a:lnTo>
                        <a:pt x="1" y="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443" name="Freeform 587"/>
                <p:cNvSpPr>
                  <a:spLocks/>
                </p:cNvSpPr>
                <p:nvPr/>
              </p:nvSpPr>
              <p:spPr bwMode="auto">
                <a:xfrm>
                  <a:off x="786" y="3546"/>
                  <a:ext cx="41" cy="12"/>
                </a:xfrm>
                <a:custGeom>
                  <a:avLst/>
                  <a:gdLst>
                    <a:gd name="T0" fmla="*/ 0 w 83"/>
                    <a:gd name="T1" fmla="*/ 36 h 36"/>
                    <a:gd name="T2" fmla="*/ 3 w 83"/>
                    <a:gd name="T3" fmla="*/ 21 h 36"/>
                    <a:gd name="T4" fmla="*/ 7 w 83"/>
                    <a:gd name="T5" fmla="*/ 8 h 36"/>
                    <a:gd name="T6" fmla="*/ 12 w 83"/>
                    <a:gd name="T7" fmla="*/ 0 h 36"/>
                    <a:gd name="T8" fmla="*/ 67 w 83"/>
                    <a:gd name="T9" fmla="*/ 0 h 36"/>
                    <a:gd name="T10" fmla="*/ 83 w 83"/>
                    <a:gd name="T11" fmla="*/ 36 h 36"/>
                    <a:gd name="T12" fmla="*/ 0 w 83"/>
                    <a:gd name="T13" fmla="*/ 36 h 36"/>
                  </a:gdLst>
                  <a:ahLst/>
                  <a:cxnLst>
                    <a:cxn ang="0">
                      <a:pos x="T0" y="T1"/>
                    </a:cxn>
                    <a:cxn ang="0">
                      <a:pos x="T2" y="T3"/>
                    </a:cxn>
                    <a:cxn ang="0">
                      <a:pos x="T4" y="T5"/>
                    </a:cxn>
                    <a:cxn ang="0">
                      <a:pos x="T6" y="T7"/>
                    </a:cxn>
                    <a:cxn ang="0">
                      <a:pos x="T8" y="T9"/>
                    </a:cxn>
                    <a:cxn ang="0">
                      <a:pos x="T10" y="T11"/>
                    </a:cxn>
                    <a:cxn ang="0">
                      <a:pos x="T12" y="T13"/>
                    </a:cxn>
                  </a:cxnLst>
                  <a:rect l="0" t="0" r="r" b="b"/>
                  <a:pathLst>
                    <a:path w="83" h="36">
                      <a:moveTo>
                        <a:pt x="0" y="36"/>
                      </a:moveTo>
                      <a:lnTo>
                        <a:pt x="3" y="21"/>
                      </a:lnTo>
                      <a:lnTo>
                        <a:pt x="7" y="8"/>
                      </a:lnTo>
                      <a:lnTo>
                        <a:pt x="12" y="0"/>
                      </a:lnTo>
                      <a:lnTo>
                        <a:pt x="67" y="0"/>
                      </a:lnTo>
                      <a:lnTo>
                        <a:pt x="83" y="36"/>
                      </a:lnTo>
                      <a:lnTo>
                        <a:pt x="0" y="36"/>
                      </a:lnTo>
                      <a:close/>
                    </a:path>
                  </a:pathLst>
                </a:custGeom>
                <a:solidFill>
                  <a:srgbClr val="40404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grpSp>
              <p:nvGrpSpPr>
                <p:cNvPr id="444" name="Group 588"/>
                <p:cNvGrpSpPr>
                  <a:grpSpLocks/>
                </p:cNvGrpSpPr>
                <p:nvPr/>
              </p:nvGrpSpPr>
              <p:grpSpPr bwMode="auto">
                <a:xfrm>
                  <a:off x="790" y="3547"/>
                  <a:ext cx="49" cy="23"/>
                  <a:chOff x="790" y="3547"/>
                  <a:chExt cx="49" cy="23"/>
                </a:xfrm>
              </p:grpSpPr>
              <p:sp>
                <p:nvSpPr>
                  <p:cNvPr id="697" name="Freeform 589"/>
                  <p:cNvSpPr>
                    <a:spLocks/>
                  </p:cNvSpPr>
                  <p:nvPr/>
                </p:nvSpPr>
                <p:spPr bwMode="auto">
                  <a:xfrm>
                    <a:off x="790" y="3547"/>
                    <a:ext cx="12" cy="23"/>
                  </a:xfrm>
                  <a:custGeom>
                    <a:avLst/>
                    <a:gdLst>
                      <a:gd name="T0" fmla="*/ 16 w 25"/>
                      <a:gd name="T1" fmla="*/ 68 h 68"/>
                      <a:gd name="T2" fmla="*/ 0 w 25"/>
                      <a:gd name="T3" fmla="*/ 27 h 68"/>
                      <a:gd name="T4" fmla="*/ 11 w 25"/>
                      <a:gd name="T5" fmla="*/ 0 h 68"/>
                      <a:gd name="T6" fmla="*/ 25 w 25"/>
                      <a:gd name="T7" fmla="*/ 31 h 68"/>
                      <a:gd name="T8" fmla="*/ 16 w 25"/>
                      <a:gd name="T9" fmla="*/ 68 h 68"/>
                    </a:gdLst>
                    <a:ahLst/>
                    <a:cxnLst>
                      <a:cxn ang="0">
                        <a:pos x="T0" y="T1"/>
                      </a:cxn>
                      <a:cxn ang="0">
                        <a:pos x="T2" y="T3"/>
                      </a:cxn>
                      <a:cxn ang="0">
                        <a:pos x="T4" y="T5"/>
                      </a:cxn>
                      <a:cxn ang="0">
                        <a:pos x="T6" y="T7"/>
                      </a:cxn>
                      <a:cxn ang="0">
                        <a:pos x="T8" y="T9"/>
                      </a:cxn>
                    </a:cxnLst>
                    <a:rect l="0" t="0" r="r" b="b"/>
                    <a:pathLst>
                      <a:path w="25" h="68">
                        <a:moveTo>
                          <a:pt x="16" y="68"/>
                        </a:moveTo>
                        <a:lnTo>
                          <a:pt x="0" y="27"/>
                        </a:lnTo>
                        <a:lnTo>
                          <a:pt x="11" y="0"/>
                        </a:lnTo>
                        <a:lnTo>
                          <a:pt x="25" y="31"/>
                        </a:lnTo>
                        <a:lnTo>
                          <a:pt x="16" y="68"/>
                        </a:lnTo>
                        <a:close/>
                      </a:path>
                    </a:pathLst>
                  </a:custGeom>
                  <a:solidFill>
                    <a:srgbClr val="A0A0A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698" name="Freeform 590"/>
                  <p:cNvSpPr>
                    <a:spLocks/>
                  </p:cNvSpPr>
                  <p:nvPr/>
                </p:nvSpPr>
                <p:spPr bwMode="auto">
                  <a:xfrm>
                    <a:off x="795" y="3548"/>
                    <a:ext cx="37" cy="10"/>
                  </a:xfrm>
                  <a:custGeom>
                    <a:avLst/>
                    <a:gdLst>
                      <a:gd name="T0" fmla="*/ 1 w 73"/>
                      <a:gd name="T1" fmla="*/ 0 h 29"/>
                      <a:gd name="T2" fmla="*/ 48 w 73"/>
                      <a:gd name="T3" fmla="*/ 0 h 29"/>
                      <a:gd name="T4" fmla="*/ 50 w 73"/>
                      <a:gd name="T5" fmla="*/ 2 h 29"/>
                      <a:gd name="T6" fmla="*/ 56 w 73"/>
                      <a:gd name="T7" fmla="*/ 11 h 29"/>
                      <a:gd name="T8" fmla="*/ 73 w 73"/>
                      <a:gd name="T9" fmla="*/ 29 h 29"/>
                      <a:gd name="T10" fmla="*/ 18 w 73"/>
                      <a:gd name="T11" fmla="*/ 29 h 29"/>
                      <a:gd name="T12" fmla="*/ 9 w 73"/>
                      <a:gd name="T13" fmla="*/ 20 h 29"/>
                      <a:gd name="T14" fmla="*/ 0 w 73"/>
                      <a:gd name="T15" fmla="*/ 6 h 29"/>
                      <a:gd name="T16" fmla="*/ 1 w 73"/>
                      <a:gd name="T17"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3" h="29">
                        <a:moveTo>
                          <a:pt x="1" y="0"/>
                        </a:moveTo>
                        <a:lnTo>
                          <a:pt x="48" y="0"/>
                        </a:lnTo>
                        <a:lnTo>
                          <a:pt x="50" y="2"/>
                        </a:lnTo>
                        <a:lnTo>
                          <a:pt x="56" y="11"/>
                        </a:lnTo>
                        <a:lnTo>
                          <a:pt x="73" y="29"/>
                        </a:lnTo>
                        <a:lnTo>
                          <a:pt x="18" y="29"/>
                        </a:lnTo>
                        <a:lnTo>
                          <a:pt x="9" y="20"/>
                        </a:lnTo>
                        <a:lnTo>
                          <a:pt x="0" y="6"/>
                        </a:lnTo>
                        <a:lnTo>
                          <a:pt x="1" y="0"/>
                        </a:lnTo>
                        <a:close/>
                      </a:path>
                    </a:pathLst>
                  </a:custGeom>
                  <a:solidFill>
                    <a:srgbClr val="E0E0E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699" name="Freeform 591"/>
                  <p:cNvSpPr>
                    <a:spLocks/>
                  </p:cNvSpPr>
                  <p:nvPr/>
                </p:nvSpPr>
                <p:spPr bwMode="auto">
                  <a:xfrm>
                    <a:off x="798" y="3558"/>
                    <a:ext cx="41" cy="12"/>
                  </a:xfrm>
                  <a:custGeom>
                    <a:avLst/>
                    <a:gdLst>
                      <a:gd name="T0" fmla="*/ 0 w 82"/>
                      <a:gd name="T1" fmla="*/ 36 h 36"/>
                      <a:gd name="T2" fmla="*/ 2 w 82"/>
                      <a:gd name="T3" fmla="*/ 20 h 36"/>
                      <a:gd name="T4" fmla="*/ 7 w 82"/>
                      <a:gd name="T5" fmla="*/ 8 h 36"/>
                      <a:gd name="T6" fmla="*/ 11 w 82"/>
                      <a:gd name="T7" fmla="*/ 0 h 36"/>
                      <a:gd name="T8" fmla="*/ 67 w 82"/>
                      <a:gd name="T9" fmla="*/ 0 h 36"/>
                      <a:gd name="T10" fmla="*/ 82 w 82"/>
                      <a:gd name="T11" fmla="*/ 36 h 36"/>
                      <a:gd name="T12" fmla="*/ 0 w 82"/>
                      <a:gd name="T13" fmla="*/ 36 h 36"/>
                    </a:gdLst>
                    <a:ahLst/>
                    <a:cxnLst>
                      <a:cxn ang="0">
                        <a:pos x="T0" y="T1"/>
                      </a:cxn>
                      <a:cxn ang="0">
                        <a:pos x="T2" y="T3"/>
                      </a:cxn>
                      <a:cxn ang="0">
                        <a:pos x="T4" y="T5"/>
                      </a:cxn>
                      <a:cxn ang="0">
                        <a:pos x="T6" y="T7"/>
                      </a:cxn>
                      <a:cxn ang="0">
                        <a:pos x="T8" y="T9"/>
                      </a:cxn>
                      <a:cxn ang="0">
                        <a:pos x="T10" y="T11"/>
                      </a:cxn>
                      <a:cxn ang="0">
                        <a:pos x="T12" y="T13"/>
                      </a:cxn>
                    </a:cxnLst>
                    <a:rect l="0" t="0" r="r" b="b"/>
                    <a:pathLst>
                      <a:path w="82" h="36">
                        <a:moveTo>
                          <a:pt x="0" y="36"/>
                        </a:moveTo>
                        <a:lnTo>
                          <a:pt x="2" y="20"/>
                        </a:lnTo>
                        <a:lnTo>
                          <a:pt x="7" y="8"/>
                        </a:lnTo>
                        <a:lnTo>
                          <a:pt x="11" y="0"/>
                        </a:lnTo>
                        <a:lnTo>
                          <a:pt x="67" y="0"/>
                        </a:lnTo>
                        <a:lnTo>
                          <a:pt x="82" y="36"/>
                        </a:lnTo>
                        <a:lnTo>
                          <a:pt x="0" y="36"/>
                        </a:lnTo>
                        <a:close/>
                      </a:path>
                    </a:pathLst>
                  </a:cu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grpSp>
            <p:grpSp>
              <p:nvGrpSpPr>
                <p:cNvPr id="445" name="Group 592"/>
                <p:cNvGrpSpPr>
                  <a:grpSpLocks/>
                </p:cNvGrpSpPr>
                <p:nvPr/>
              </p:nvGrpSpPr>
              <p:grpSpPr bwMode="auto">
                <a:xfrm>
                  <a:off x="803" y="3560"/>
                  <a:ext cx="49" cy="22"/>
                  <a:chOff x="803" y="3560"/>
                  <a:chExt cx="49" cy="22"/>
                </a:xfrm>
              </p:grpSpPr>
              <p:sp>
                <p:nvSpPr>
                  <p:cNvPr id="694" name="Freeform 593"/>
                  <p:cNvSpPr>
                    <a:spLocks/>
                  </p:cNvSpPr>
                  <p:nvPr/>
                </p:nvSpPr>
                <p:spPr bwMode="auto">
                  <a:xfrm>
                    <a:off x="803" y="3560"/>
                    <a:ext cx="12" cy="22"/>
                  </a:xfrm>
                  <a:custGeom>
                    <a:avLst/>
                    <a:gdLst>
                      <a:gd name="T0" fmla="*/ 14 w 24"/>
                      <a:gd name="T1" fmla="*/ 68 h 68"/>
                      <a:gd name="T2" fmla="*/ 0 w 24"/>
                      <a:gd name="T3" fmla="*/ 27 h 68"/>
                      <a:gd name="T4" fmla="*/ 10 w 24"/>
                      <a:gd name="T5" fmla="*/ 0 h 68"/>
                      <a:gd name="T6" fmla="*/ 24 w 24"/>
                      <a:gd name="T7" fmla="*/ 31 h 68"/>
                      <a:gd name="T8" fmla="*/ 14 w 24"/>
                      <a:gd name="T9" fmla="*/ 68 h 68"/>
                    </a:gdLst>
                    <a:ahLst/>
                    <a:cxnLst>
                      <a:cxn ang="0">
                        <a:pos x="T0" y="T1"/>
                      </a:cxn>
                      <a:cxn ang="0">
                        <a:pos x="T2" y="T3"/>
                      </a:cxn>
                      <a:cxn ang="0">
                        <a:pos x="T4" y="T5"/>
                      </a:cxn>
                      <a:cxn ang="0">
                        <a:pos x="T6" y="T7"/>
                      </a:cxn>
                      <a:cxn ang="0">
                        <a:pos x="T8" y="T9"/>
                      </a:cxn>
                    </a:cxnLst>
                    <a:rect l="0" t="0" r="r" b="b"/>
                    <a:pathLst>
                      <a:path w="24" h="68">
                        <a:moveTo>
                          <a:pt x="14" y="68"/>
                        </a:moveTo>
                        <a:lnTo>
                          <a:pt x="0" y="27"/>
                        </a:lnTo>
                        <a:lnTo>
                          <a:pt x="10" y="0"/>
                        </a:lnTo>
                        <a:lnTo>
                          <a:pt x="24" y="31"/>
                        </a:lnTo>
                        <a:lnTo>
                          <a:pt x="14" y="68"/>
                        </a:lnTo>
                        <a:close/>
                      </a:path>
                    </a:pathLst>
                  </a:custGeom>
                  <a:solidFill>
                    <a:srgbClr val="A0A0A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695" name="Freeform 594"/>
                  <p:cNvSpPr>
                    <a:spLocks/>
                  </p:cNvSpPr>
                  <p:nvPr/>
                </p:nvSpPr>
                <p:spPr bwMode="auto">
                  <a:xfrm>
                    <a:off x="808" y="3560"/>
                    <a:ext cx="36" cy="10"/>
                  </a:xfrm>
                  <a:custGeom>
                    <a:avLst/>
                    <a:gdLst>
                      <a:gd name="T0" fmla="*/ 1 w 72"/>
                      <a:gd name="T1" fmla="*/ 0 h 29"/>
                      <a:gd name="T2" fmla="*/ 49 w 72"/>
                      <a:gd name="T3" fmla="*/ 0 h 29"/>
                      <a:gd name="T4" fmla="*/ 50 w 72"/>
                      <a:gd name="T5" fmla="*/ 2 h 29"/>
                      <a:gd name="T6" fmla="*/ 57 w 72"/>
                      <a:gd name="T7" fmla="*/ 11 h 29"/>
                      <a:gd name="T8" fmla="*/ 72 w 72"/>
                      <a:gd name="T9" fmla="*/ 29 h 29"/>
                      <a:gd name="T10" fmla="*/ 18 w 72"/>
                      <a:gd name="T11" fmla="*/ 29 h 29"/>
                      <a:gd name="T12" fmla="*/ 9 w 72"/>
                      <a:gd name="T13" fmla="*/ 20 h 29"/>
                      <a:gd name="T14" fmla="*/ 0 w 72"/>
                      <a:gd name="T15" fmla="*/ 5 h 29"/>
                      <a:gd name="T16" fmla="*/ 1 w 72"/>
                      <a:gd name="T17"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29">
                        <a:moveTo>
                          <a:pt x="1" y="0"/>
                        </a:moveTo>
                        <a:lnTo>
                          <a:pt x="49" y="0"/>
                        </a:lnTo>
                        <a:lnTo>
                          <a:pt x="50" y="2"/>
                        </a:lnTo>
                        <a:lnTo>
                          <a:pt x="57" y="11"/>
                        </a:lnTo>
                        <a:lnTo>
                          <a:pt x="72" y="29"/>
                        </a:lnTo>
                        <a:lnTo>
                          <a:pt x="18" y="29"/>
                        </a:lnTo>
                        <a:lnTo>
                          <a:pt x="9" y="20"/>
                        </a:lnTo>
                        <a:lnTo>
                          <a:pt x="0" y="5"/>
                        </a:lnTo>
                        <a:lnTo>
                          <a:pt x="1" y="0"/>
                        </a:lnTo>
                        <a:close/>
                      </a:path>
                    </a:pathLst>
                  </a:custGeom>
                  <a:solidFill>
                    <a:srgbClr val="E0E0E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696" name="Freeform 595"/>
                  <p:cNvSpPr>
                    <a:spLocks/>
                  </p:cNvSpPr>
                  <p:nvPr/>
                </p:nvSpPr>
                <p:spPr bwMode="auto">
                  <a:xfrm>
                    <a:off x="811" y="3571"/>
                    <a:ext cx="41" cy="11"/>
                  </a:xfrm>
                  <a:custGeom>
                    <a:avLst/>
                    <a:gdLst>
                      <a:gd name="T0" fmla="*/ 0 w 83"/>
                      <a:gd name="T1" fmla="*/ 35 h 35"/>
                      <a:gd name="T2" fmla="*/ 3 w 83"/>
                      <a:gd name="T3" fmla="*/ 19 h 35"/>
                      <a:gd name="T4" fmla="*/ 7 w 83"/>
                      <a:gd name="T5" fmla="*/ 7 h 35"/>
                      <a:gd name="T6" fmla="*/ 12 w 83"/>
                      <a:gd name="T7" fmla="*/ 0 h 35"/>
                      <a:gd name="T8" fmla="*/ 67 w 83"/>
                      <a:gd name="T9" fmla="*/ 0 h 35"/>
                      <a:gd name="T10" fmla="*/ 83 w 83"/>
                      <a:gd name="T11" fmla="*/ 35 h 35"/>
                      <a:gd name="T12" fmla="*/ 0 w 83"/>
                      <a:gd name="T13" fmla="*/ 35 h 35"/>
                    </a:gdLst>
                    <a:ahLst/>
                    <a:cxnLst>
                      <a:cxn ang="0">
                        <a:pos x="T0" y="T1"/>
                      </a:cxn>
                      <a:cxn ang="0">
                        <a:pos x="T2" y="T3"/>
                      </a:cxn>
                      <a:cxn ang="0">
                        <a:pos x="T4" y="T5"/>
                      </a:cxn>
                      <a:cxn ang="0">
                        <a:pos x="T6" y="T7"/>
                      </a:cxn>
                      <a:cxn ang="0">
                        <a:pos x="T8" y="T9"/>
                      </a:cxn>
                      <a:cxn ang="0">
                        <a:pos x="T10" y="T11"/>
                      </a:cxn>
                      <a:cxn ang="0">
                        <a:pos x="T12" y="T13"/>
                      </a:cxn>
                    </a:cxnLst>
                    <a:rect l="0" t="0" r="r" b="b"/>
                    <a:pathLst>
                      <a:path w="83" h="35">
                        <a:moveTo>
                          <a:pt x="0" y="35"/>
                        </a:moveTo>
                        <a:lnTo>
                          <a:pt x="3" y="19"/>
                        </a:lnTo>
                        <a:lnTo>
                          <a:pt x="7" y="7"/>
                        </a:lnTo>
                        <a:lnTo>
                          <a:pt x="12" y="0"/>
                        </a:lnTo>
                        <a:lnTo>
                          <a:pt x="67" y="0"/>
                        </a:lnTo>
                        <a:lnTo>
                          <a:pt x="83" y="35"/>
                        </a:lnTo>
                        <a:lnTo>
                          <a:pt x="0" y="35"/>
                        </a:lnTo>
                        <a:close/>
                      </a:path>
                    </a:pathLst>
                  </a:cu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grpSp>
            <p:grpSp>
              <p:nvGrpSpPr>
                <p:cNvPr id="446" name="Group 596"/>
                <p:cNvGrpSpPr>
                  <a:grpSpLocks/>
                </p:cNvGrpSpPr>
                <p:nvPr/>
              </p:nvGrpSpPr>
              <p:grpSpPr bwMode="auto">
                <a:xfrm>
                  <a:off x="815" y="3572"/>
                  <a:ext cx="50" cy="23"/>
                  <a:chOff x="815" y="3572"/>
                  <a:chExt cx="50" cy="23"/>
                </a:xfrm>
              </p:grpSpPr>
              <p:sp>
                <p:nvSpPr>
                  <p:cNvPr id="691" name="Freeform 597"/>
                  <p:cNvSpPr>
                    <a:spLocks/>
                  </p:cNvSpPr>
                  <p:nvPr/>
                </p:nvSpPr>
                <p:spPr bwMode="auto">
                  <a:xfrm>
                    <a:off x="815" y="3572"/>
                    <a:ext cx="13" cy="23"/>
                  </a:xfrm>
                  <a:custGeom>
                    <a:avLst/>
                    <a:gdLst>
                      <a:gd name="T0" fmla="*/ 16 w 25"/>
                      <a:gd name="T1" fmla="*/ 68 h 68"/>
                      <a:gd name="T2" fmla="*/ 0 w 25"/>
                      <a:gd name="T3" fmla="*/ 25 h 68"/>
                      <a:gd name="T4" fmla="*/ 10 w 25"/>
                      <a:gd name="T5" fmla="*/ 0 h 68"/>
                      <a:gd name="T6" fmla="*/ 25 w 25"/>
                      <a:gd name="T7" fmla="*/ 30 h 68"/>
                      <a:gd name="T8" fmla="*/ 16 w 25"/>
                      <a:gd name="T9" fmla="*/ 68 h 68"/>
                    </a:gdLst>
                    <a:ahLst/>
                    <a:cxnLst>
                      <a:cxn ang="0">
                        <a:pos x="T0" y="T1"/>
                      </a:cxn>
                      <a:cxn ang="0">
                        <a:pos x="T2" y="T3"/>
                      </a:cxn>
                      <a:cxn ang="0">
                        <a:pos x="T4" y="T5"/>
                      </a:cxn>
                      <a:cxn ang="0">
                        <a:pos x="T6" y="T7"/>
                      </a:cxn>
                      <a:cxn ang="0">
                        <a:pos x="T8" y="T9"/>
                      </a:cxn>
                    </a:cxnLst>
                    <a:rect l="0" t="0" r="r" b="b"/>
                    <a:pathLst>
                      <a:path w="25" h="68">
                        <a:moveTo>
                          <a:pt x="16" y="68"/>
                        </a:moveTo>
                        <a:lnTo>
                          <a:pt x="0" y="25"/>
                        </a:lnTo>
                        <a:lnTo>
                          <a:pt x="10" y="0"/>
                        </a:lnTo>
                        <a:lnTo>
                          <a:pt x="25" y="30"/>
                        </a:lnTo>
                        <a:lnTo>
                          <a:pt x="16" y="68"/>
                        </a:lnTo>
                        <a:close/>
                      </a:path>
                    </a:pathLst>
                  </a:custGeom>
                  <a:solidFill>
                    <a:srgbClr val="A0A0A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692" name="Freeform 598"/>
                  <p:cNvSpPr>
                    <a:spLocks/>
                  </p:cNvSpPr>
                  <p:nvPr/>
                </p:nvSpPr>
                <p:spPr bwMode="auto">
                  <a:xfrm>
                    <a:off x="820" y="3573"/>
                    <a:ext cx="37" cy="9"/>
                  </a:xfrm>
                  <a:custGeom>
                    <a:avLst/>
                    <a:gdLst>
                      <a:gd name="T0" fmla="*/ 1 w 75"/>
                      <a:gd name="T1" fmla="*/ 0 h 29"/>
                      <a:gd name="T2" fmla="*/ 50 w 75"/>
                      <a:gd name="T3" fmla="*/ 0 h 29"/>
                      <a:gd name="T4" fmla="*/ 52 w 75"/>
                      <a:gd name="T5" fmla="*/ 2 h 29"/>
                      <a:gd name="T6" fmla="*/ 56 w 75"/>
                      <a:gd name="T7" fmla="*/ 11 h 29"/>
                      <a:gd name="T8" fmla="*/ 75 w 75"/>
                      <a:gd name="T9" fmla="*/ 29 h 29"/>
                      <a:gd name="T10" fmla="*/ 18 w 75"/>
                      <a:gd name="T11" fmla="*/ 29 h 29"/>
                      <a:gd name="T12" fmla="*/ 10 w 75"/>
                      <a:gd name="T13" fmla="*/ 20 h 29"/>
                      <a:gd name="T14" fmla="*/ 0 w 75"/>
                      <a:gd name="T15" fmla="*/ 5 h 29"/>
                      <a:gd name="T16" fmla="*/ 1 w 75"/>
                      <a:gd name="T17"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29">
                        <a:moveTo>
                          <a:pt x="1" y="0"/>
                        </a:moveTo>
                        <a:lnTo>
                          <a:pt x="50" y="0"/>
                        </a:lnTo>
                        <a:lnTo>
                          <a:pt x="52" y="2"/>
                        </a:lnTo>
                        <a:lnTo>
                          <a:pt x="56" y="11"/>
                        </a:lnTo>
                        <a:lnTo>
                          <a:pt x="75" y="29"/>
                        </a:lnTo>
                        <a:lnTo>
                          <a:pt x="18" y="29"/>
                        </a:lnTo>
                        <a:lnTo>
                          <a:pt x="10" y="20"/>
                        </a:lnTo>
                        <a:lnTo>
                          <a:pt x="0" y="5"/>
                        </a:lnTo>
                        <a:lnTo>
                          <a:pt x="1" y="0"/>
                        </a:lnTo>
                        <a:close/>
                      </a:path>
                    </a:pathLst>
                  </a:custGeom>
                  <a:solidFill>
                    <a:srgbClr val="E0E0E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693" name="Freeform 599"/>
                  <p:cNvSpPr>
                    <a:spLocks/>
                  </p:cNvSpPr>
                  <p:nvPr/>
                </p:nvSpPr>
                <p:spPr bwMode="auto">
                  <a:xfrm>
                    <a:off x="824" y="3583"/>
                    <a:ext cx="41" cy="12"/>
                  </a:xfrm>
                  <a:custGeom>
                    <a:avLst/>
                    <a:gdLst>
                      <a:gd name="T0" fmla="*/ 0 w 82"/>
                      <a:gd name="T1" fmla="*/ 36 h 36"/>
                      <a:gd name="T2" fmla="*/ 1 w 82"/>
                      <a:gd name="T3" fmla="*/ 19 h 36"/>
                      <a:gd name="T4" fmla="*/ 6 w 82"/>
                      <a:gd name="T5" fmla="*/ 7 h 36"/>
                      <a:gd name="T6" fmla="*/ 10 w 82"/>
                      <a:gd name="T7" fmla="*/ 0 h 36"/>
                      <a:gd name="T8" fmla="*/ 67 w 82"/>
                      <a:gd name="T9" fmla="*/ 0 h 36"/>
                      <a:gd name="T10" fmla="*/ 82 w 82"/>
                      <a:gd name="T11" fmla="*/ 36 h 36"/>
                      <a:gd name="T12" fmla="*/ 0 w 82"/>
                      <a:gd name="T13" fmla="*/ 36 h 36"/>
                    </a:gdLst>
                    <a:ahLst/>
                    <a:cxnLst>
                      <a:cxn ang="0">
                        <a:pos x="T0" y="T1"/>
                      </a:cxn>
                      <a:cxn ang="0">
                        <a:pos x="T2" y="T3"/>
                      </a:cxn>
                      <a:cxn ang="0">
                        <a:pos x="T4" y="T5"/>
                      </a:cxn>
                      <a:cxn ang="0">
                        <a:pos x="T6" y="T7"/>
                      </a:cxn>
                      <a:cxn ang="0">
                        <a:pos x="T8" y="T9"/>
                      </a:cxn>
                      <a:cxn ang="0">
                        <a:pos x="T10" y="T11"/>
                      </a:cxn>
                      <a:cxn ang="0">
                        <a:pos x="T12" y="T13"/>
                      </a:cxn>
                    </a:cxnLst>
                    <a:rect l="0" t="0" r="r" b="b"/>
                    <a:pathLst>
                      <a:path w="82" h="36">
                        <a:moveTo>
                          <a:pt x="0" y="36"/>
                        </a:moveTo>
                        <a:lnTo>
                          <a:pt x="1" y="19"/>
                        </a:lnTo>
                        <a:lnTo>
                          <a:pt x="6" y="7"/>
                        </a:lnTo>
                        <a:lnTo>
                          <a:pt x="10" y="0"/>
                        </a:lnTo>
                        <a:lnTo>
                          <a:pt x="67" y="0"/>
                        </a:lnTo>
                        <a:lnTo>
                          <a:pt x="82" y="36"/>
                        </a:lnTo>
                        <a:lnTo>
                          <a:pt x="0" y="36"/>
                        </a:lnTo>
                        <a:close/>
                      </a:path>
                    </a:pathLst>
                  </a:cu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grpSp>
            <p:grpSp>
              <p:nvGrpSpPr>
                <p:cNvPr id="447" name="Group 600"/>
                <p:cNvGrpSpPr>
                  <a:grpSpLocks/>
                </p:cNvGrpSpPr>
                <p:nvPr/>
              </p:nvGrpSpPr>
              <p:grpSpPr bwMode="auto">
                <a:xfrm>
                  <a:off x="828" y="3585"/>
                  <a:ext cx="49" cy="23"/>
                  <a:chOff x="828" y="3585"/>
                  <a:chExt cx="49" cy="23"/>
                </a:xfrm>
              </p:grpSpPr>
              <p:sp>
                <p:nvSpPr>
                  <p:cNvPr id="688" name="Freeform 601"/>
                  <p:cNvSpPr>
                    <a:spLocks/>
                  </p:cNvSpPr>
                  <p:nvPr/>
                </p:nvSpPr>
                <p:spPr bwMode="auto">
                  <a:xfrm>
                    <a:off x="828" y="3585"/>
                    <a:ext cx="13" cy="23"/>
                  </a:xfrm>
                  <a:custGeom>
                    <a:avLst/>
                    <a:gdLst>
                      <a:gd name="T0" fmla="*/ 16 w 25"/>
                      <a:gd name="T1" fmla="*/ 68 h 68"/>
                      <a:gd name="T2" fmla="*/ 0 w 25"/>
                      <a:gd name="T3" fmla="*/ 26 h 68"/>
                      <a:gd name="T4" fmla="*/ 9 w 25"/>
                      <a:gd name="T5" fmla="*/ 0 h 68"/>
                      <a:gd name="T6" fmla="*/ 25 w 25"/>
                      <a:gd name="T7" fmla="*/ 31 h 68"/>
                      <a:gd name="T8" fmla="*/ 16 w 25"/>
                      <a:gd name="T9" fmla="*/ 68 h 68"/>
                    </a:gdLst>
                    <a:ahLst/>
                    <a:cxnLst>
                      <a:cxn ang="0">
                        <a:pos x="T0" y="T1"/>
                      </a:cxn>
                      <a:cxn ang="0">
                        <a:pos x="T2" y="T3"/>
                      </a:cxn>
                      <a:cxn ang="0">
                        <a:pos x="T4" y="T5"/>
                      </a:cxn>
                      <a:cxn ang="0">
                        <a:pos x="T6" y="T7"/>
                      </a:cxn>
                      <a:cxn ang="0">
                        <a:pos x="T8" y="T9"/>
                      </a:cxn>
                    </a:cxnLst>
                    <a:rect l="0" t="0" r="r" b="b"/>
                    <a:pathLst>
                      <a:path w="25" h="68">
                        <a:moveTo>
                          <a:pt x="16" y="68"/>
                        </a:moveTo>
                        <a:lnTo>
                          <a:pt x="0" y="26"/>
                        </a:lnTo>
                        <a:lnTo>
                          <a:pt x="9" y="0"/>
                        </a:lnTo>
                        <a:lnTo>
                          <a:pt x="25" y="31"/>
                        </a:lnTo>
                        <a:lnTo>
                          <a:pt x="16" y="68"/>
                        </a:lnTo>
                        <a:close/>
                      </a:path>
                    </a:pathLst>
                  </a:custGeom>
                  <a:solidFill>
                    <a:srgbClr val="A0A0A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689" name="Freeform 602"/>
                  <p:cNvSpPr>
                    <a:spLocks/>
                  </p:cNvSpPr>
                  <p:nvPr/>
                </p:nvSpPr>
                <p:spPr bwMode="auto">
                  <a:xfrm>
                    <a:off x="833" y="3586"/>
                    <a:ext cx="37" cy="10"/>
                  </a:xfrm>
                  <a:custGeom>
                    <a:avLst/>
                    <a:gdLst>
                      <a:gd name="T0" fmla="*/ 1 w 75"/>
                      <a:gd name="T1" fmla="*/ 0 h 29"/>
                      <a:gd name="T2" fmla="*/ 50 w 75"/>
                      <a:gd name="T3" fmla="*/ 0 h 29"/>
                      <a:gd name="T4" fmla="*/ 51 w 75"/>
                      <a:gd name="T5" fmla="*/ 2 h 29"/>
                      <a:gd name="T6" fmla="*/ 57 w 75"/>
                      <a:gd name="T7" fmla="*/ 11 h 29"/>
                      <a:gd name="T8" fmla="*/ 75 w 75"/>
                      <a:gd name="T9" fmla="*/ 29 h 29"/>
                      <a:gd name="T10" fmla="*/ 18 w 75"/>
                      <a:gd name="T11" fmla="*/ 29 h 29"/>
                      <a:gd name="T12" fmla="*/ 11 w 75"/>
                      <a:gd name="T13" fmla="*/ 20 h 29"/>
                      <a:gd name="T14" fmla="*/ 0 w 75"/>
                      <a:gd name="T15" fmla="*/ 5 h 29"/>
                      <a:gd name="T16" fmla="*/ 1 w 75"/>
                      <a:gd name="T17"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29">
                        <a:moveTo>
                          <a:pt x="1" y="0"/>
                        </a:moveTo>
                        <a:lnTo>
                          <a:pt x="50" y="0"/>
                        </a:lnTo>
                        <a:lnTo>
                          <a:pt x="51" y="2"/>
                        </a:lnTo>
                        <a:lnTo>
                          <a:pt x="57" y="11"/>
                        </a:lnTo>
                        <a:lnTo>
                          <a:pt x="75" y="29"/>
                        </a:lnTo>
                        <a:lnTo>
                          <a:pt x="18" y="29"/>
                        </a:lnTo>
                        <a:lnTo>
                          <a:pt x="11" y="20"/>
                        </a:lnTo>
                        <a:lnTo>
                          <a:pt x="0" y="5"/>
                        </a:lnTo>
                        <a:lnTo>
                          <a:pt x="1" y="0"/>
                        </a:lnTo>
                        <a:close/>
                      </a:path>
                    </a:pathLst>
                  </a:custGeom>
                  <a:solidFill>
                    <a:srgbClr val="E0E0E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690" name="Freeform 603"/>
                  <p:cNvSpPr>
                    <a:spLocks/>
                  </p:cNvSpPr>
                  <p:nvPr/>
                </p:nvSpPr>
                <p:spPr bwMode="auto">
                  <a:xfrm>
                    <a:off x="837" y="3596"/>
                    <a:ext cx="40" cy="12"/>
                  </a:xfrm>
                  <a:custGeom>
                    <a:avLst/>
                    <a:gdLst>
                      <a:gd name="T0" fmla="*/ 0 w 80"/>
                      <a:gd name="T1" fmla="*/ 36 h 36"/>
                      <a:gd name="T2" fmla="*/ 1 w 80"/>
                      <a:gd name="T3" fmla="*/ 20 h 36"/>
                      <a:gd name="T4" fmla="*/ 5 w 80"/>
                      <a:gd name="T5" fmla="*/ 8 h 36"/>
                      <a:gd name="T6" fmla="*/ 10 w 80"/>
                      <a:gd name="T7" fmla="*/ 0 h 36"/>
                      <a:gd name="T8" fmla="*/ 67 w 80"/>
                      <a:gd name="T9" fmla="*/ 0 h 36"/>
                      <a:gd name="T10" fmla="*/ 80 w 80"/>
                      <a:gd name="T11" fmla="*/ 36 h 36"/>
                      <a:gd name="T12" fmla="*/ 0 w 80"/>
                      <a:gd name="T13" fmla="*/ 36 h 36"/>
                    </a:gdLst>
                    <a:ahLst/>
                    <a:cxnLst>
                      <a:cxn ang="0">
                        <a:pos x="T0" y="T1"/>
                      </a:cxn>
                      <a:cxn ang="0">
                        <a:pos x="T2" y="T3"/>
                      </a:cxn>
                      <a:cxn ang="0">
                        <a:pos x="T4" y="T5"/>
                      </a:cxn>
                      <a:cxn ang="0">
                        <a:pos x="T6" y="T7"/>
                      </a:cxn>
                      <a:cxn ang="0">
                        <a:pos x="T8" y="T9"/>
                      </a:cxn>
                      <a:cxn ang="0">
                        <a:pos x="T10" y="T11"/>
                      </a:cxn>
                      <a:cxn ang="0">
                        <a:pos x="T12" y="T13"/>
                      </a:cxn>
                    </a:cxnLst>
                    <a:rect l="0" t="0" r="r" b="b"/>
                    <a:pathLst>
                      <a:path w="80" h="36">
                        <a:moveTo>
                          <a:pt x="0" y="36"/>
                        </a:moveTo>
                        <a:lnTo>
                          <a:pt x="1" y="20"/>
                        </a:lnTo>
                        <a:lnTo>
                          <a:pt x="5" y="8"/>
                        </a:lnTo>
                        <a:lnTo>
                          <a:pt x="10" y="0"/>
                        </a:lnTo>
                        <a:lnTo>
                          <a:pt x="67" y="0"/>
                        </a:lnTo>
                        <a:lnTo>
                          <a:pt x="80" y="36"/>
                        </a:lnTo>
                        <a:lnTo>
                          <a:pt x="0" y="36"/>
                        </a:lnTo>
                        <a:close/>
                      </a:path>
                    </a:pathLst>
                  </a:cu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grpSp>
            <p:grpSp>
              <p:nvGrpSpPr>
                <p:cNvPr id="448" name="Group 604"/>
                <p:cNvGrpSpPr>
                  <a:grpSpLocks/>
                </p:cNvGrpSpPr>
                <p:nvPr/>
              </p:nvGrpSpPr>
              <p:grpSpPr bwMode="auto">
                <a:xfrm>
                  <a:off x="840" y="3600"/>
                  <a:ext cx="100" cy="73"/>
                  <a:chOff x="840" y="3600"/>
                  <a:chExt cx="100" cy="73"/>
                </a:xfrm>
              </p:grpSpPr>
              <p:grpSp>
                <p:nvGrpSpPr>
                  <p:cNvPr id="668" name="Group 605"/>
                  <p:cNvGrpSpPr>
                    <a:grpSpLocks/>
                  </p:cNvGrpSpPr>
                  <p:nvPr/>
                </p:nvGrpSpPr>
                <p:grpSpPr bwMode="auto">
                  <a:xfrm>
                    <a:off x="840" y="3600"/>
                    <a:ext cx="49" cy="23"/>
                    <a:chOff x="840" y="3600"/>
                    <a:chExt cx="49" cy="23"/>
                  </a:xfrm>
                </p:grpSpPr>
                <p:sp>
                  <p:nvSpPr>
                    <p:cNvPr id="685" name="Freeform 606"/>
                    <p:cNvSpPr>
                      <a:spLocks/>
                    </p:cNvSpPr>
                    <p:nvPr/>
                  </p:nvSpPr>
                  <p:spPr bwMode="auto">
                    <a:xfrm>
                      <a:off x="840" y="3600"/>
                      <a:ext cx="13" cy="23"/>
                    </a:xfrm>
                    <a:custGeom>
                      <a:avLst/>
                      <a:gdLst>
                        <a:gd name="T0" fmla="*/ 15 w 25"/>
                        <a:gd name="T1" fmla="*/ 70 h 70"/>
                        <a:gd name="T2" fmla="*/ 0 w 25"/>
                        <a:gd name="T3" fmla="*/ 27 h 70"/>
                        <a:gd name="T4" fmla="*/ 10 w 25"/>
                        <a:gd name="T5" fmla="*/ 0 h 70"/>
                        <a:gd name="T6" fmla="*/ 25 w 25"/>
                        <a:gd name="T7" fmla="*/ 31 h 70"/>
                        <a:gd name="T8" fmla="*/ 15 w 25"/>
                        <a:gd name="T9" fmla="*/ 70 h 70"/>
                      </a:gdLst>
                      <a:ahLst/>
                      <a:cxnLst>
                        <a:cxn ang="0">
                          <a:pos x="T0" y="T1"/>
                        </a:cxn>
                        <a:cxn ang="0">
                          <a:pos x="T2" y="T3"/>
                        </a:cxn>
                        <a:cxn ang="0">
                          <a:pos x="T4" y="T5"/>
                        </a:cxn>
                        <a:cxn ang="0">
                          <a:pos x="T6" y="T7"/>
                        </a:cxn>
                        <a:cxn ang="0">
                          <a:pos x="T8" y="T9"/>
                        </a:cxn>
                      </a:cxnLst>
                      <a:rect l="0" t="0" r="r" b="b"/>
                      <a:pathLst>
                        <a:path w="25" h="70">
                          <a:moveTo>
                            <a:pt x="15" y="70"/>
                          </a:moveTo>
                          <a:lnTo>
                            <a:pt x="0" y="27"/>
                          </a:lnTo>
                          <a:lnTo>
                            <a:pt x="10" y="0"/>
                          </a:lnTo>
                          <a:lnTo>
                            <a:pt x="25" y="31"/>
                          </a:lnTo>
                          <a:lnTo>
                            <a:pt x="15" y="70"/>
                          </a:lnTo>
                          <a:close/>
                        </a:path>
                      </a:pathLst>
                    </a:custGeom>
                    <a:solidFill>
                      <a:srgbClr val="A0A0A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686" name="Freeform 607"/>
                    <p:cNvSpPr>
                      <a:spLocks/>
                    </p:cNvSpPr>
                    <p:nvPr/>
                  </p:nvSpPr>
                  <p:spPr bwMode="auto">
                    <a:xfrm>
                      <a:off x="845" y="3600"/>
                      <a:ext cx="37" cy="11"/>
                    </a:xfrm>
                    <a:custGeom>
                      <a:avLst/>
                      <a:gdLst>
                        <a:gd name="T0" fmla="*/ 1 w 75"/>
                        <a:gd name="T1" fmla="*/ 0 h 31"/>
                        <a:gd name="T2" fmla="*/ 50 w 75"/>
                        <a:gd name="T3" fmla="*/ 0 h 31"/>
                        <a:gd name="T4" fmla="*/ 52 w 75"/>
                        <a:gd name="T5" fmla="*/ 4 h 31"/>
                        <a:gd name="T6" fmla="*/ 56 w 75"/>
                        <a:gd name="T7" fmla="*/ 13 h 31"/>
                        <a:gd name="T8" fmla="*/ 75 w 75"/>
                        <a:gd name="T9" fmla="*/ 31 h 31"/>
                        <a:gd name="T10" fmla="*/ 18 w 75"/>
                        <a:gd name="T11" fmla="*/ 31 h 31"/>
                        <a:gd name="T12" fmla="*/ 9 w 75"/>
                        <a:gd name="T13" fmla="*/ 22 h 31"/>
                        <a:gd name="T14" fmla="*/ 0 w 75"/>
                        <a:gd name="T15" fmla="*/ 7 h 31"/>
                        <a:gd name="T16" fmla="*/ 1 w 75"/>
                        <a:gd name="T17"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31">
                          <a:moveTo>
                            <a:pt x="1" y="0"/>
                          </a:moveTo>
                          <a:lnTo>
                            <a:pt x="50" y="0"/>
                          </a:lnTo>
                          <a:lnTo>
                            <a:pt x="52" y="4"/>
                          </a:lnTo>
                          <a:lnTo>
                            <a:pt x="56" y="13"/>
                          </a:lnTo>
                          <a:lnTo>
                            <a:pt x="75" y="31"/>
                          </a:lnTo>
                          <a:lnTo>
                            <a:pt x="18" y="31"/>
                          </a:lnTo>
                          <a:lnTo>
                            <a:pt x="9" y="22"/>
                          </a:lnTo>
                          <a:lnTo>
                            <a:pt x="0" y="7"/>
                          </a:lnTo>
                          <a:lnTo>
                            <a:pt x="1" y="0"/>
                          </a:lnTo>
                          <a:close/>
                        </a:path>
                      </a:pathLst>
                    </a:custGeom>
                    <a:solidFill>
                      <a:srgbClr val="E0E0E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687" name="Freeform 608"/>
                    <p:cNvSpPr>
                      <a:spLocks/>
                    </p:cNvSpPr>
                    <p:nvPr/>
                  </p:nvSpPr>
                  <p:spPr bwMode="auto">
                    <a:xfrm>
                      <a:off x="848" y="3611"/>
                      <a:ext cx="41" cy="12"/>
                    </a:xfrm>
                    <a:custGeom>
                      <a:avLst/>
                      <a:gdLst>
                        <a:gd name="T0" fmla="*/ 0 w 82"/>
                        <a:gd name="T1" fmla="*/ 38 h 38"/>
                        <a:gd name="T2" fmla="*/ 2 w 82"/>
                        <a:gd name="T3" fmla="*/ 22 h 38"/>
                        <a:gd name="T4" fmla="*/ 8 w 82"/>
                        <a:gd name="T5" fmla="*/ 8 h 38"/>
                        <a:gd name="T6" fmla="*/ 12 w 82"/>
                        <a:gd name="T7" fmla="*/ 0 h 38"/>
                        <a:gd name="T8" fmla="*/ 69 w 82"/>
                        <a:gd name="T9" fmla="*/ 0 h 38"/>
                        <a:gd name="T10" fmla="*/ 82 w 82"/>
                        <a:gd name="T11" fmla="*/ 38 h 38"/>
                        <a:gd name="T12" fmla="*/ 0 w 82"/>
                        <a:gd name="T13" fmla="*/ 38 h 38"/>
                      </a:gdLst>
                      <a:ahLst/>
                      <a:cxnLst>
                        <a:cxn ang="0">
                          <a:pos x="T0" y="T1"/>
                        </a:cxn>
                        <a:cxn ang="0">
                          <a:pos x="T2" y="T3"/>
                        </a:cxn>
                        <a:cxn ang="0">
                          <a:pos x="T4" y="T5"/>
                        </a:cxn>
                        <a:cxn ang="0">
                          <a:pos x="T6" y="T7"/>
                        </a:cxn>
                        <a:cxn ang="0">
                          <a:pos x="T8" y="T9"/>
                        </a:cxn>
                        <a:cxn ang="0">
                          <a:pos x="T10" y="T11"/>
                        </a:cxn>
                        <a:cxn ang="0">
                          <a:pos x="T12" y="T13"/>
                        </a:cxn>
                      </a:cxnLst>
                      <a:rect l="0" t="0" r="r" b="b"/>
                      <a:pathLst>
                        <a:path w="82" h="38">
                          <a:moveTo>
                            <a:pt x="0" y="38"/>
                          </a:moveTo>
                          <a:lnTo>
                            <a:pt x="2" y="22"/>
                          </a:lnTo>
                          <a:lnTo>
                            <a:pt x="8" y="8"/>
                          </a:lnTo>
                          <a:lnTo>
                            <a:pt x="12" y="0"/>
                          </a:lnTo>
                          <a:lnTo>
                            <a:pt x="69" y="0"/>
                          </a:lnTo>
                          <a:lnTo>
                            <a:pt x="82" y="38"/>
                          </a:lnTo>
                          <a:lnTo>
                            <a:pt x="0" y="38"/>
                          </a:lnTo>
                          <a:close/>
                        </a:path>
                      </a:pathLst>
                    </a:cu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grpSp>
              <p:grpSp>
                <p:nvGrpSpPr>
                  <p:cNvPr id="669" name="Group 609"/>
                  <p:cNvGrpSpPr>
                    <a:grpSpLocks/>
                  </p:cNvGrpSpPr>
                  <p:nvPr/>
                </p:nvGrpSpPr>
                <p:grpSpPr bwMode="auto">
                  <a:xfrm>
                    <a:off x="853" y="3612"/>
                    <a:ext cx="48" cy="23"/>
                    <a:chOff x="853" y="3612"/>
                    <a:chExt cx="48" cy="23"/>
                  </a:xfrm>
                </p:grpSpPr>
                <p:sp>
                  <p:nvSpPr>
                    <p:cNvPr id="682" name="Freeform 610"/>
                    <p:cNvSpPr>
                      <a:spLocks/>
                    </p:cNvSpPr>
                    <p:nvPr/>
                  </p:nvSpPr>
                  <p:spPr bwMode="auto">
                    <a:xfrm>
                      <a:off x="853" y="3612"/>
                      <a:ext cx="12" cy="23"/>
                    </a:xfrm>
                    <a:custGeom>
                      <a:avLst/>
                      <a:gdLst>
                        <a:gd name="T0" fmla="*/ 14 w 25"/>
                        <a:gd name="T1" fmla="*/ 69 h 69"/>
                        <a:gd name="T2" fmla="*/ 0 w 25"/>
                        <a:gd name="T3" fmla="*/ 28 h 69"/>
                        <a:gd name="T4" fmla="*/ 10 w 25"/>
                        <a:gd name="T5" fmla="*/ 0 h 69"/>
                        <a:gd name="T6" fmla="*/ 25 w 25"/>
                        <a:gd name="T7" fmla="*/ 32 h 69"/>
                        <a:gd name="T8" fmla="*/ 14 w 25"/>
                        <a:gd name="T9" fmla="*/ 69 h 69"/>
                      </a:gdLst>
                      <a:ahLst/>
                      <a:cxnLst>
                        <a:cxn ang="0">
                          <a:pos x="T0" y="T1"/>
                        </a:cxn>
                        <a:cxn ang="0">
                          <a:pos x="T2" y="T3"/>
                        </a:cxn>
                        <a:cxn ang="0">
                          <a:pos x="T4" y="T5"/>
                        </a:cxn>
                        <a:cxn ang="0">
                          <a:pos x="T6" y="T7"/>
                        </a:cxn>
                        <a:cxn ang="0">
                          <a:pos x="T8" y="T9"/>
                        </a:cxn>
                      </a:cxnLst>
                      <a:rect l="0" t="0" r="r" b="b"/>
                      <a:pathLst>
                        <a:path w="25" h="69">
                          <a:moveTo>
                            <a:pt x="14" y="69"/>
                          </a:moveTo>
                          <a:lnTo>
                            <a:pt x="0" y="28"/>
                          </a:lnTo>
                          <a:lnTo>
                            <a:pt x="10" y="0"/>
                          </a:lnTo>
                          <a:lnTo>
                            <a:pt x="25" y="32"/>
                          </a:lnTo>
                          <a:lnTo>
                            <a:pt x="14" y="69"/>
                          </a:lnTo>
                          <a:close/>
                        </a:path>
                      </a:pathLst>
                    </a:custGeom>
                    <a:solidFill>
                      <a:srgbClr val="A0A0A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683" name="Freeform 611"/>
                    <p:cNvSpPr>
                      <a:spLocks/>
                    </p:cNvSpPr>
                    <p:nvPr/>
                  </p:nvSpPr>
                  <p:spPr bwMode="auto">
                    <a:xfrm>
                      <a:off x="857" y="3613"/>
                      <a:ext cx="37" cy="10"/>
                    </a:xfrm>
                    <a:custGeom>
                      <a:avLst/>
                      <a:gdLst>
                        <a:gd name="T0" fmla="*/ 1 w 73"/>
                        <a:gd name="T1" fmla="*/ 0 h 32"/>
                        <a:gd name="T2" fmla="*/ 50 w 73"/>
                        <a:gd name="T3" fmla="*/ 0 h 32"/>
                        <a:gd name="T4" fmla="*/ 51 w 73"/>
                        <a:gd name="T5" fmla="*/ 3 h 32"/>
                        <a:gd name="T6" fmla="*/ 56 w 73"/>
                        <a:gd name="T7" fmla="*/ 15 h 32"/>
                        <a:gd name="T8" fmla="*/ 73 w 73"/>
                        <a:gd name="T9" fmla="*/ 32 h 32"/>
                        <a:gd name="T10" fmla="*/ 18 w 73"/>
                        <a:gd name="T11" fmla="*/ 32 h 32"/>
                        <a:gd name="T12" fmla="*/ 9 w 73"/>
                        <a:gd name="T13" fmla="*/ 22 h 32"/>
                        <a:gd name="T14" fmla="*/ 0 w 73"/>
                        <a:gd name="T15" fmla="*/ 7 h 32"/>
                        <a:gd name="T16" fmla="*/ 1 w 73"/>
                        <a:gd name="T17"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3" h="32">
                          <a:moveTo>
                            <a:pt x="1" y="0"/>
                          </a:moveTo>
                          <a:lnTo>
                            <a:pt x="50" y="0"/>
                          </a:lnTo>
                          <a:lnTo>
                            <a:pt x="51" y="3"/>
                          </a:lnTo>
                          <a:lnTo>
                            <a:pt x="56" y="15"/>
                          </a:lnTo>
                          <a:lnTo>
                            <a:pt x="73" y="32"/>
                          </a:lnTo>
                          <a:lnTo>
                            <a:pt x="18" y="32"/>
                          </a:lnTo>
                          <a:lnTo>
                            <a:pt x="9" y="22"/>
                          </a:lnTo>
                          <a:lnTo>
                            <a:pt x="0" y="7"/>
                          </a:lnTo>
                          <a:lnTo>
                            <a:pt x="1" y="0"/>
                          </a:lnTo>
                          <a:close/>
                        </a:path>
                      </a:pathLst>
                    </a:custGeom>
                    <a:solidFill>
                      <a:srgbClr val="E0E0E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684" name="Freeform 612"/>
                    <p:cNvSpPr>
                      <a:spLocks/>
                    </p:cNvSpPr>
                    <p:nvPr/>
                  </p:nvSpPr>
                  <p:spPr bwMode="auto">
                    <a:xfrm>
                      <a:off x="860" y="3623"/>
                      <a:ext cx="41" cy="12"/>
                    </a:xfrm>
                    <a:custGeom>
                      <a:avLst/>
                      <a:gdLst>
                        <a:gd name="T0" fmla="*/ 0 w 83"/>
                        <a:gd name="T1" fmla="*/ 36 h 36"/>
                        <a:gd name="T2" fmla="*/ 1 w 83"/>
                        <a:gd name="T3" fmla="*/ 21 h 36"/>
                        <a:gd name="T4" fmla="*/ 6 w 83"/>
                        <a:gd name="T5" fmla="*/ 8 h 36"/>
                        <a:gd name="T6" fmla="*/ 13 w 83"/>
                        <a:gd name="T7" fmla="*/ 0 h 36"/>
                        <a:gd name="T8" fmla="*/ 68 w 83"/>
                        <a:gd name="T9" fmla="*/ 0 h 36"/>
                        <a:gd name="T10" fmla="*/ 83 w 83"/>
                        <a:gd name="T11" fmla="*/ 36 h 36"/>
                        <a:gd name="T12" fmla="*/ 0 w 83"/>
                        <a:gd name="T13" fmla="*/ 36 h 36"/>
                      </a:gdLst>
                      <a:ahLst/>
                      <a:cxnLst>
                        <a:cxn ang="0">
                          <a:pos x="T0" y="T1"/>
                        </a:cxn>
                        <a:cxn ang="0">
                          <a:pos x="T2" y="T3"/>
                        </a:cxn>
                        <a:cxn ang="0">
                          <a:pos x="T4" y="T5"/>
                        </a:cxn>
                        <a:cxn ang="0">
                          <a:pos x="T6" y="T7"/>
                        </a:cxn>
                        <a:cxn ang="0">
                          <a:pos x="T8" y="T9"/>
                        </a:cxn>
                        <a:cxn ang="0">
                          <a:pos x="T10" y="T11"/>
                        </a:cxn>
                        <a:cxn ang="0">
                          <a:pos x="T12" y="T13"/>
                        </a:cxn>
                      </a:cxnLst>
                      <a:rect l="0" t="0" r="r" b="b"/>
                      <a:pathLst>
                        <a:path w="83" h="36">
                          <a:moveTo>
                            <a:pt x="0" y="36"/>
                          </a:moveTo>
                          <a:lnTo>
                            <a:pt x="1" y="21"/>
                          </a:lnTo>
                          <a:lnTo>
                            <a:pt x="6" y="8"/>
                          </a:lnTo>
                          <a:lnTo>
                            <a:pt x="13" y="0"/>
                          </a:lnTo>
                          <a:lnTo>
                            <a:pt x="68" y="0"/>
                          </a:lnTo>
                          <a:lnTo>
                            <a:pt x="83" y="36"/>
                          </a:lnTo>
                          <a:lnTo>
                            <a:pt x="0" y="36"/>
                          </a:lnTo>
                          <a:close/>
                        </a:path>
                      </a:pathLst>
                    </a:cu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grpSp>
              <p:grpSp>
                <p:nvGrpSpPr>
                  <p:cNvPr id="670" name="Group 613"/>
                  <p:cNvGrpSpPr>
                    <a:grpSpLocks/>
                  </p:cNvGrpSpPr>
                  <p:nvPr/>
                </p:nvGrpSpPr>
                <p:grpSpPr bwMode="auto">
                  <a:xfrm>
                    <a:off x="865" y="3625"/>
                    <a:ext cx="49" cy="23"/>
                    <a:chOff x="865" y="3625"/>
                    <a:chExt cx="49" cy="23"/>
                  </a:xfrm>
                </p:grpSpPr>
                <p:sp>
                  <p:nvSpPr>
                    <p:cNvPr id="679" name="Freeform 614"/>
                    <p:cNvSpPr>
                      <a:spLocks/>
                    </p:cNvSpPr>
                    <p:nvPr/>
                  </p:nvSpPr>
                  <p:spPr bwMode="auto">
                    <a:xfrm>
                      <a:off x="865" y="3625"/>
                      <a:ext cx="12" cy="23"/>
                    </a:xfrm>
                    <a:custGeom>
                      <a:avLst/>
                      <a:gdLst>
                        <a:gd name="T0" fmla="*/ 16 w 25"/>
                        <a:gd name="T1" fmla="*/ 68 h 68"/>
                        <a:gd name="T2" fmla="*/ 0 w 25"/>
                        <a:gd name="T3" fmla="*/ 27 h 68"/>
                        <a:gd name="T4" fmla="*/ 11 w 25"/>
                        <a:gd name="T5" fmla="*/ 0 h 68"/>
                        <a:gd name="T6" fmla="*/ 25 w 25"/>
                        <a:gd name="T7" fmla="*/ 30 h 68"/>
                        <a:gd name="T8" fmla="*/ 16 w 25"/>
                        <a:gd name="T9" fmla="*/ 68 h 68"/>
                      </a:gdLst>
                      <a:ahLst/>
                      <a:cxnLst>
                        <a:cxn ang="0">
                          <a:pos x="T0" y="T1"/>
                        </a:cxn>
                        <a:cxn ang="0">
                          <a:pos x="T2" y="T3"/>
                        </a:cxn>
                        <a:cxn ang="0">
                          <a:pos x="T4" y="T5"/>
                        </a:cxn>
                        <a:cxn ang="0">
                          <a:pos x="T6" y="T7"/>
                        </a:cxn>
                        <a:cxn ang="0">
                          <a:pos x="T8" y="T9"/>
                        </a:cxn>
                      </a:cxnLst>
                      <a:rect l="0" t="0" r="r" b="b"/>
                      <a:pathLst>
                        <a:path w="25" h="68">
                          <a:moveTo>
                            <a:pt x="16" y="68"/>
                          </a:moveTo>
                          <a:lnTo>
                            <a:pt x="0" y="27"/>
                          </a:lnTo>
                          <a:lnTo>
                            <a:pt x="11" y="0"/>
                          </a:lnTo>
                          <a:lnTo>
                            <a:pt x="25" y="30"/>
                          </a:lnTo>
                          <a:lnTo>
                            <a:pt x="16" y="68"/>
                          </a:lnTo>
                          <a:close/>
                        </a:path>
                      </a:pathLst>
                    </a:custGeom>
                    <a:solidFill>
                      <a:srgbClr val="A0A0A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680" name="Freeform 615"/>
                    <p:cNvSpPr>
                      <a:spLocks/>
                    </p:cNvSpPr>
                    <p:nvPr/>
                  </p:nvSpPr>
                  <p:spPr bwMode="auto">
                    <a:xfrm>
                      <a:off x="870" y="3626"/>
                      <a:ext cx="37" cy="9"/>
                    </a:xfrm>
                    <a:custGeom>
                      <a:avLst/>
                      <a:gdLst>
                        <a:gd name="T0" fmla="*/ 1 w 73"/>
                        <a:gd name="T1" fmla="*/ 0 h 29"/>
                        <a:gd name="T2" fmla="*/ 50 w 73"/>
                        <a:gd name="T3" fmla="*/ 0 h 29"/>
                        <a:gd name="T4" fmla="*/ 52 w 73"/>
                        <a:gd name="T5" fmla="*/ 2 h 29"/>
                        <a:gd name="T6" fmla="*/ 56 w 73"/>
                        <a:gd name="T7" fmla="*/ 11 h 29"/>
                        <a:gd name="T8" fmla="*/ 73 w 73"/>
                        <a:gd name="T9" fmla="*/ 29 h 29"/>
                        <a:gd name="T10" fmla="*/ 18 w 73"/>
                        <a:gd name="T11" fmla="*/ 29 h 29"/>
                        <a:gd name="T12" fmla="*/ 9 w 73"/>
                        <a:gd name="T13" fmla="*/ 20 h 29"/>
                        <a:gd name="T14" fmla="*/ 0 w 73"/>
                        <a:gd name="T15" fmla="*/ 6 h 29"/>
                        <a:gd name="T16" fmla="*/ 1 w 73"/>
                        <a:gd name="T17"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3" h="29">
                          <a:moveTo>
                            <a:pt x="1" y="0"/>
                          </a:moveTo>
                          <a:lnTo>
                            <a:pt x="50" y="0"/>
                          </a:lnTo>
                          <a:lnTo>
                            <a:pt x="52" y="2"/>
                          </a:lnTo>
                          <a:lnTo>
                            <a:pt x="56" y="11"/>
                          </a:lnTo>
                          <a:lnTo>
                            <a:pt x="73" y="29"/>
                          </a:lnTo>
                          <a:lnTo>
                            <a:pt x="18" y="29"/>
                          </a:lnTo>
                          <a:lnTo>
                            <a:pt x="9" y="20"/>
                          </a:lnTo>
                          <a:lnTo>
                            <a:pt x="0" y="6"/>
                          </a:lnTo>
                          <a:lnTo>
                            <a:pt x="1" y="0"/>
                          </a:lnTo>
                          <a:close/>
                        </a:path>
                      </a:pathLst>
                    </a:custGeom>
                    <a:solidFill>
                      <a:srgbClr val="E0E0E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681" name="Freeform 616"/>
                    <p:cNvSpPr>
                      <a:spLocks/>
                    </p:cNvSpPr>
                    <p:nvPr/>
                  </p:nvSpPr>
                  <p:spPr bwMode="auto">
                    <a:xfrm>
                      <a:off x="873" y="3636"/>
                      <a:ext cx="41" cy="12"/>
                    </a:xfrm>
                    <a:custGeom>
                      <a:avLst/>
                      <a:gdLst>
                        <a:gd name="T0" fmla="*/ 0 w 82"/>
                        <a:gd name="T1" fmla="*/ 36 h 36"/>
                        <a:gd name="T2" fmla="*/ 1 w 82"/>
                        <a:gd name="T3" fmla="*/ 19 h 36"/>
                        <a:gd name="T4" fmla="*/ 7 w 82"/>
                        <a:gd name="T5" fmla="*/ 7 h 36"/>
                        <a:gd name="T6" fmla="*/ 11 w 82"/>
                        <a:gd name="T7" fmla="*/ 0 h 36"/>
                        <a:gd name="T8" fmla="*/ 67 w 82"/>
                        <a:gd name="T9" fmla="*/ 0 h 36"/>
                        <a:gd name="T10" fmla="*/ 82 w 82"/>
                        <a:gd name="T11" fmla="*/ 36 h 36"/>
                        <a:gd name="T12" fmla="*/ 0 w 82"/>
                        <a:gd name="T13" fmla="*/ 36 h 36"/>
                      </a:gdLst>
                      <a:ahLst/>
                      <a:cxnLst>
                        <a:cxn ang="0">
                          <a:pos x="T0" y="T1"/>
                        </a:cxn>
                        <a:cxn ang="0">
                          <a:pos x="T2" y="T3"/>
                        </a:cxn>
                        <a:cxn ang="0">
                          <a:pos x="T4" y="T5"/>
                        </a:cxn>
                        <a:cxn ang="0">
                          <a:pos x="T6" y="T7"/>
                        </a:cxn>
                        <a:cxn ang="0">
                          <a:pos x="T8" y="T9"/>
                        </a:cxn>
                        <a:cxn ang="0">
                          <a:pos x="T10" y="T11"/>
                        </a:cxn>
                        <a:cxn ang="0">
                          <a:pos x="T12" y="T13"/>
                        </a:cxn>
                      </a:cxnLst>
                      <a:rect l="0" t="0" r="r" b="b"/>
                      <a:pathLst>
                        <a:path w="82" h="36">
                          <a:moveTo>
                            <a:pt x="0" y="36"/>
                          </a:moveTo>
                          <a:lnTo>
                            <a:pt x="1" y="19"/>
                          </a:lnTo>
                          <a:lnTo>
                            <a:pt x="7" y="7"/>
                          </a:lnTo>
                          <a:lnTo>
                            <a:pt x="11" y="0"/>
                          </a:lnTo>
                          <a:lnTo>
                            <a:pt x="67" y="0"/>
                          </a:lnTo>
                          <a:lnTo>
                            <a:pt x="82" y="36"/>
                          </a:lnTo>
                          <a:lnTo>
                            <a:pt x="0" y="36"/>
                          </a:lnTo>
                          <a:close/>
                        </a:path>
                      </a:pathLst>
                    </a:cu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grpSp>
              <p:grpSp>
                <p:nvGrpSpPr>
                  <p:cNvPr id="671" name="Group 617"/>
                  <p:cNvGrpSpPr>
                    <a:grpSpLocks/>
                  </p:cNvGrpSpPr>
                  <p:nvPr/>
                </p:nvGrpSpPr>
                <p:grpSpPr bwMode="auto">
                  <a:xfrm>
                    <a:off x="878" y="3638"/>
                    <a:ext cx="49" cy="22"/>
                    <a:chOff x="878" y="3638"/>
                    <a:chExt cx="49" cy="22"/>
                  </a:xfrm>
                </p:grpSpPr>
                <p:sp>
                  <p:nvSpPr>
                    <p:cNvPr id="676" name="Freeform 618"/>
                    <p:cNvSpPr>
                      <a:spLocks/>
                    </p:cNvSpPr>
                    <p:nvPr/>
                  </p:nvSpPr>
                  <p:spPr bwMode="auto">
                    <a:xfrm>
                      <a:off x="878" y="3638"/>
                      <a:ext cx="12" cy="22"/>
                    </a:xfrm>
                    <a:custGeom>
                      <a:avLst/>
                      <a:gdLst>
                        <a:gd name="T0" fmla="*/ 16 w 25"/>
                        <a:gd name="T1" fmla="*/ 68 h 68"/>
                        <a:gd name="T2" fmla="*/ 0 w 25"/>
                        <a:gd name="T3" fmla="*/ 27 h 68"/>
                        <a:gd name="T4" fmla="*/ 11 w 25"/>
                        <a:gd name="T5" fmla="*/ 0 h 68"/>
                        <a:gd name="T6" fmla="*/ 25 w 25"/>
                        <a:gd name="T7" fmla="*/ 31 h 68"/>
                        <a:gd name="T8" fmla="*/ 16 w 25"/>
                        <a:gd name="T9" fmla="*/ 68 h 68"/>
                      </a:gdLst>
                      <a:ahLst/>
                      <a:cxnLst>
                        <a:cxn ang="0">
                          <a:pos x="T0" y="T1"/>
                        </a:cxn>
                        <a:cxn ang="0">
                          <a:pos x="T2" y="T3"/>
                        </a:cxn>
                        <a:cxn ang="0">
                          <a:pos x="T4" y="T5"/>
                        </a:cxn>
                        <a:cxn ang="0">
                          <a:pos x="T6" y="T7"/>
                        </a:cxn>
                        <a:cxn ang="0">
                          <a:pos x="T8" y="T9"/>
                        </a:cxn>
                      </a:cxnLst>
                      <a:rect l="0" t="0" r="r" b="b"/>
                      <a:pathLst>
                        <a:path w="25" h="68">
                          <a:moveTo>
                            <a:pt x="16" y="68"/>
                          </a:moveTo>
                          <a:lnTo>
                            <a:pt x="0" y="27"/>
                          </a:lnTo>
                          <a:lnTo>
                            <a:pt x="11" y="0"/>
                          </a:lnTo>
                          <a:lnTo>
                            <a:pt x="25" y="31"/>
                          </a:lnTo>
                          <a:lnTo>
                            <a:pt x="16" y="68"/>
                          </a:lnTo>
                          <a:close/>
                        </a:path>
                      </a:pathLst>
                    </a:custGeom>
                    <a:solidFill>
                      <a:srgbClr val="A0A0A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677" name="Freeform 619"/>
                    <p:cNvSpPr>
                      <a:spLocks/>
                    </p:cNvSpPr>
                    <p:nvPr/>
                  </p:nvSpPr>
                  <p:spPr bwMode="auto">
                    <a:xfrm>
                      <a:off x="883" y="3638"/>
                      <a:ext cx="36" cy="10"/>
                    </a:xfrm>
                    <a:custGeom>
                      <a:avLst/>
                      <a:gdLst>
                        <a:gd name="T0" fmla="*/ 1 w 72"/>
                        <a:gd name="T1" fmla="*/ 0 h 30"/>
                        <a:gd name="T2" fmla="*/ 49 w 72"/>
                        <a:gd name="T3" fmla="*/ 0 h 30"/>
                        <a:gd name="T4" fmla="*/ 51 w 72"/>
                        <a:gd name="T5" fmla="*/ 3 h 30"/>
                        <a:gd name="T6" fmla="*/ 56 w 72"/>
                        <a:gd name="T7" fmla="*/ 12 h 30"/>
                        <a:gd name="T8" fmla="*/ 72 w 72"/>
                        <a:gd name="T9" fmla="*/ 30 h 30"/>
                        <a:gd name="T10" fmla="*/ 18 w 72"/>
                        <a:gd name="T11" fmla="*/ 30 h 30"/>
                        <a:gd name="T12" fmla="*/ 9 w 72"/>
                        <a:gd name="T13" fmla="*/ 21 h 30"/>
                        <a:gd name="T14" fmla="*/ 0 w 72"/>
                        <a:gd name="T15" fmla="*/ 5 h 30"/>
                        <a:gd name="T16" fmla="*/ 1 w 72"/>
                        <a:gd name="T17"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30">
                          <a:moveTo>
                            <a:pt x="1" y="0"/>
                          </a:moveTo>
                          <a:lnTo>
                            <a:pt x="49" y="0"/>
                          </a:lnTo>
                          <a:lnTo>
                            <a:pt x="51" y="3"/>
                          </a:lnTo>
                          <a:lnTo>
                            <a:pt x="56" y="12"/>
                          </a:lnTo>
                          <a:lnTo>
                            <a:pt x="72" y="30"/>
                          </a:lnTo>
                          <a:lnTo>
                            <a:pt x="18" y="30"/>
                          </a:lnTo>
                          <a:lnTo>
                            <a:pt x="9" y="21"/>
                          </a:lnTo>
                          <a:lnTo>
                            <a:pt x="0" y="5"/>
                          </a:lnTo>
                          <a:lnTo>
                            <a:pt x="1" y="0"/>
                          </a:lnTo>
                          <a:close/>
                        </a:path>
                      </a:pathLst>
                    </a:custGeom>
                    <a:solidFill>
                      <a:srgbClr val="E0E0E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678" name="Freeform 620"/>
                    <p:cNvSpPr>
                      <a:spLocks/>
                    </p:cNvSpPr>
                    <p:nvPr/>
                  </p:nvSpPr>
                  <p:spPr bwMode="auto">
                    <a:xfrm>
                      <a:off x="886" y="3648"/>
                      <a:ext cx="41" cy="12"/>
                    </a:xfrm>
                    <a:custGeom>
                      <a:avLst/>
                      <a:gdLst>
                        <a:gd name="T0" fmla="*/ 0 w 82"/>
                        <a:gd name="T1" fmla="*/ 36 h 36"/>
                        <a:gd name="T2" fmla="*/ 2 w 82"/>
                        <a:gd name="T3" fmla="*/ 19 h 36"/>
                        <a:gd name="T4" fmla="*/ 6 w 82"/>
                        <a:gd name="T5" fmla="*/ 8 h 36"/>
                        <a:gd name="T6" fmla="*/ 11 w 82"/>
                        <a:gd name="T7" fmla="*/ 0 h 36"/>
                        <a:gd name="T8" fmla="*/ 66 w 82"/>
                        <a:gd name="T9" fmla="*/ 0 h 36"/>
                        <a:gd name="T10" fmla="*/ 82 w 82"/>
                        <a:gd name="T11" fmla="*/ 36 h 36"/>
                        <a:gd name="T12" fmla="*/ 0 w 82"/>
                        <a:gd name="T13" fmla="*/ 36 h 36"/>
                      </a:gdLst>
                      <a:ahLst/>
                      <a:cxnLst>
                        <a:cxn ang="0">
                          <a:pos x="T0" y="T1"/>
                        </a:cxn>
                        <a:cxn ang="0">
                          <a:pos x="T2" y="T3"/>
                        </a:cxn>
                        <a:cxn ang="0">
                          <a:pos x="T4" y="T5"/>
                        </a:cxn>
                        <a:cxn ang="0">
                          <a:pos x="T6" y="T7"/>
                        </a:cxn>
                        <a:cxn ang="0">
                          <a:pos x="T8" y="T9"/>
                        </a:cxn>
                        <a:cxn ang="0">
                          <a:pos x="T10" y="T11"/>
                        </a:cxn>
                        <a:cxn ang="0">
                          <a:pos x="T12" y="T13"/>
                        </a:cxn>
                      </a:cxnLst>
                      <a:rect l="0" t="0" r="r" b="b"/>
                      <a:pathLst>
                        <a:path w="82" h="36">
                          <a:moveTo>
                            <a:pt x="0" y="36"/>
                          </a:moveTo>
                          <a:lnTo>
                            <a:pt x="2" y="19"/>
                          </a:lnTo>
                          <a:lnTo>
                            <a:pt x="6" y="8"/>
                          </a:lnTo>
                          <a:lnTo>
                            <a:pt x="11" y="0"/>
                          </a:lnTo>
                          <a:lnTo>
                            <a:pt x="66" y="0"/>
                          </a:lnTo>
                          <a:lnTo>
                            <a:pt x="82" y="36"/>
                          </a:lnTo>
                          <a:lnTo>
                            <a:pt x="0" y="36"/>
                          </a:lnTo>
                          <a:close/>
                        </a:path>
                      </a:pathLst>
                    </a:cu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grpSp>
              <p:grpSp>
                <p:nvGrpSpPr>
                  <p:cNvPr id="672" name="Group 621"/>
                  <p:cNvGrpSpPr>
                    <a:grpSpLocks/>
                  </p:cNvGrpSpPr>
                  <p:nvPr/>
                </p:nvGrpSpPr>
                <p:grpSpPr bwMode="auto">
                  <a:xfrm>
                    <a:off x="890" y="3651"/>
                    <a:ext cx="50" cy="22"/>
                    <a:chOff x="890" y="3651"/>
                    <a:chExt cx="50" cy="22"/>
                  </a:xfrm>
                </p:grpSpPr>
                <p:sp>
                  <p:nvSpPr>
                    <p:cNvPr id="673" name="Freeform 622"/>
                    <p:cNvSpPr>
                      <a:spLocks/>
                    </p:cNvSpPr>
                    <p:nvPr/>
                  </p:nvSpPr>
                  <p:spPr bwMode="auto">
                    <a:xfrm>
                      <a:off x="890" y="3651"/>
                      <a:ext cx="13" cy="22"/>
                    </a:xfrm>
                    <a:custGeom>
                      <a:avLst/>
                      <a:gdLst>
                        <a:gd name="T0" fmla="*/ 16 w 25"/>
                        <a:gd name="T1" fmla="*/ 67 h 67"/>
                        <a:gd name="T2" fmla="*/ 0 w 25"/>
                        <a:gd name="T3" fmla="*/ 26 h 67"/>
                        <a:gd name="T4" fmla="*/ 12 w 25"/>
                        <a:gd name="T5" fmla="*/ 0 h 67"/>
                        <a:gd name="T6" fmla="*/ 25 w 25"/>
                        <a:gd name="T7" fmla="*/ 30 h 67"/>
                        <a:gd name="T8" fmla="*/ 16 w 25"/>
                        <a:gd name="T9" fmla="*/ 67 h 67"/>
                      </a:gdLst>
                      <a:ahLst/>
                      <a:cxnLst>
                        <a:cxn ang="0">
                          <a:pos x="T0" y="T1"/>
                        </a:cxn>
                        <a:cxn ang="0">
                          <a:pos x="T2" y="T3"/>
                        </a:cxn>
                        <a:cxn ang="0">
                          <a:pos x="T4" y="T5"/>
                        </a:cxn>
                        <a:cxn ang="0">
                          <a:pos x="T6" y="T7"/>
                        </a:cxn>
                        <a:cxn ang="0">
                          <a:pos x="T8" y="T9"/>
                        </a:cxn>
                      </a:cxnLst>
                      <a:rect l="0" t="0" r="r" b="b"/>
                      <a:pathLst>
                        <a:path w="25" h="67">
                          <a:moveTo>
                            <a:pt x="16" y="67"/>
                          </a:moveTo>
                          <a:lnTo>
                            <a:pt x="0" y="26"/>
                          </a:lnTo>
                          <a:lnTo>
                            <a:pt x="12" y="0"/>
                          </a:lnTo>
                          <a:lnTo>
                            <a:pt x="25" y="30"/>
                          </a:lnTo>
                          <a:lnTo>
                            <a:pt x="16" y="67"/>
                          </a:lnTo>
                          <a:close/>
                        </a:path>
                      </a:pathLst>
                    </a:custGeom>
                    <a:solidFill>
                      <a:srgbClr val="A0A0A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674" name="Freeform 623"/>
                    <p:cNvSpPr>
                      <a:spLocks/>
                    </p:cNvSpPr>
                    <p:nvPr/>
                  </p:nvSpPr>
                  <p:spPr bwMode="auto">
                    <a:xfrm>
                      <a:off x="895" y="3651"/>
                      <a:ext cx="37" cy="10"/>
                    </a:xfrm>
                    <a:custGeom>
                      <a:avLst/>
                      <a:gdLst>
                        <a:gd name="T0" fmla="*/ 2 w 73"/>
                        <a:gd name="T1" fmla="*/ 0 h 29"/>
                        <a:gd name="T2" fmla="*/ 48 w 73"/>
                        <a:gd name="T3" fmla="*/ 0 h 29"/>
                        <a:gd name="T4" fmla="*/ 51 w 73"/>
                        <a:gd name="T5" fmla="*/ 2 h 29"/>
                        <a:gd name="T6" fmla="*/ 56 w 73"/>
                        <a:gd name="T7" fmla="*/ 11 h 29"/>
                        <a:gd name="T8" fmla="*/ 73 w 73"/>
                        <a:gd name="T9" fmla="*/ 29 h 29"/>
                        <a:gd name="T10" fmla="*/ 18 w 73"/>
                        <a:gd name="T11" fmla="*/ 29 h 29"/>
                        <a:gd name="T12" fmla="*/ 9 w 73"/>
                        <a:gd name="T13" fmla="*/ 20 h 29"/>
                        <a:gd name="T14" fmla="*/ 0 w 73"/>
                        <a:gd name="T15" fmla="*/ 5 h 29"/>
                        <a:gd name="T16" fmla="*/ 2 w 73"/>
                        <a:gd name="T17"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3" h="29">
                          <a:moveTo>
                            <a:pt x="2" y="0"/>
                          </a:moveTo>
                          <a:lnTo>
                            <a:pt x="48" y="0"/>
                          </a:lnTo>
                          <a:lnTo>
                            <a:pt x="51" y="2"/>
                          </a:lnTo>
                          <a:lnTo>
                            <a:pt x="56" y="11"/>
                          </a:lnTo>
                          <a:lnTo>
                            <a:pt x="73" y="29"/>
                          </a:lnTo>
                          <a:lnTo>
                            <a:pt x="18" y="29"/>
                          </a:lnTo>
                          <a:lnTo>
                            <a:pt x="9" y="20"/>
                          </a:lnTo>
                          <a:lnTo>
                            <a:pt x="0" y="5"/>
                          </a:lnTo>
                          <a:lnTo>
                            <a:pt x="2" y="0"/>
                          </a:lnTo>
                          <a:close/>
                        </a:path>
                      </a:pathLst>
                    </a:custGeom>
                    <a:solidFill>
                      <a:srgbClr val="E0E0E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675" name="Freeform 624"/>
                    <p:cNvSpPr>
                      <a:spLocks/>
                    </p:cNvSpPr>
                    <p:nvPr/>
                  </p:nvSpPr>
                  <p:spPr bwMode="auto">
                    <a:xfrm>
                      <a:off x="899" y="3662"/>
                      <a:ext cx="41" cy="11"/>
                    </a:xfrm>
                    <a:custGeom>
                      <a:avLst/>
                      <a:gdLst>
                        <a:gd name="T0" fmla="*/ 0 w 83"/>
                        <a:gd name="T1" fmla="*/ 35 h 35"/>
                        <a:gd name="T2" fmla="*/ 2 w 83"/>
                        <a:gd name="T3" fmla="*/ 19 h 35"/>
                        <a:gd name="T4" fmla="*/ 7 w 83"/>
                        <a:gd name="T5" fmla="*/ 7 h 35"/>
                        <a:gd name="T6" fmla="*/ 11 w 83"/>
                        <a:gd name="T7" fmla="*/ 0 h 35"/>
                        <a:gd name="T8" fmla="*/ 67 w 83"/>
                        <a:gd name="T9" fmla="*/ 0 h 35"/>
                        <a:gd name="T10" fmla="*/ 83 w 83"/>
                        <a:gd name="T11" fmla="*/ 35 h 35"/>
                        <a:gd name="T12" fmla="*/ 0 w 83"/>
                        <a:gd name="T13" fmla="*/ 35 h 35"/>
                      </a:gdLst>
                      <a:ahLst/>
                      <a:cxnLst>
                        <a:cxn ang="0">
                          <a:pos x="T0" y="T1"/>
                        </a:cxn>
                        <a:cxn ang="0">
                          <a:pos x="T2" y="T3"/>
                        </a:cxn>
                        <a:cxn ang="0">
                          <a:pos x="T4" y="T5"/>
                        </a:cxn>
                        <a:cxn ang="0">
                          <a:pos x="T6" y="T7"/>
                        </a:cxn>
                        <a:cxn ang="0">
                          <a:pos x="T8" y="T9"/>
                        </a:cxn>
                        <a:cxn ang="0">
                          <a:pos x="T10" y="T11"/>
                        </a:cxn>
                        <a:cxn ang="0">
                          <a:pos x="T12" y="T13"/>
                        </a:cxn>
                      </a:cxnLst>
                      <a:rect l="0" t="0" r="r" b="b"/>
                      <a:pathLst>
                        <a:path w="83" h="35">
                          <a:moveTo>
                            <a:pt x="0" y="35"/>
                          </a:moveTo>
                          <a:lnTo>
                            <a:pt x="2" y="19"/>
                          </a:lnTo>
                          <a:lnTo>
                            <a:pt x="7" y="7"/>
                          </a:lnTo>
                          <a:lnTo>
                            <a:pt x="11" y="0"/>
                          </a:lnTo>
                          <a:lnTo>
                            <a:pt x="67" y="0"/>
                          </a:lnTo>
                          <a:lnTo>
                            <a:pt x="83" y="35"/>
                          </a:lnTo>
                          <a:lnTo>
                            <a:pt x="0" y="35"/>
                          </a:lnTo>
                          <a:close/>
                        </a:path>
                      </a:pathLst>
                    </a:cu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grpSp>
            </p:grpSp>
            <p:grpSp>
              <p:nvGrpSpPr>
                <p:cNvPr id="449" name="Group 625"/>
                <p:cNvGrpSpPr>
                  <a:grpSpLocks/>
                </p:cNvGrpSpPr>
                <p:nvPr/>
              </p:nvGrpSpPr>
              <p:grpSpPr bwMode="auto">
                <a:xfrm>
                  <a:off x="903" y="3665"/>
                  <a:ext cx="99" cy="74"/>
                  <a:chOff x="903" y="3665"/>
                  <a:chExt cx="99" cy="74"/>
                </a:xfrm>
              </p:grpSpPr>
              <p:grpSp>
                <p:nvGrpSpPr>
                  <p:cNvPr id="648" name="Group 626"/>
                  <p:cNvGrpSpPr>
                    <a:grpSpLocks/>
                  </p:cNvGrpSpPr>
                  <p:nvPr/>
                </p:nvGrpSpPr>
                <p:grpSpPr bwMode="auto">
                  <a:xfrm>
                    <a:off x="903" y="3665"/>
                    <a:ext cx="49" cy="23"/>
                    <a:chOff x="903" y="3665"/>
                    <a:chExt cx="49" cy="23"/>
                  </a:xfrm>
                </p:grpSpPr>
                <p:sp>
                  <p:nvSpPr>
                    <p:cNvPr id="665" name="Freeform 627"/>
                    <p:cNvSpPr>
                      <a:spLocks/>
                    </p:cNvSpPr>
                    <p:nvPr/>
                  </p:nvSpPr>
                  <p:spPr bwMode="auto">
                    <a:xfrm>
                      <a:off x="903" y="3665"/>
                      <a:ext cx="12" cy="23"/>
                    </a:xfrm>
                    <a:custGeom>
                      <a:avLst/>
                      <a:gdLst>
                        <a:gd name="T0" fmla="*/ 16 w 25"/>
                        <a:gd name="T1" fmla="*/ 69 h 69"/>
                        <a:gd name="T2" fmla="*/ 0 w 25"/>
                        <a:gd name="T3" fmla="*/ 27 h 69"/>
                        <a:gd name="T4" fmla="*/ 10 w 25"/>
                        <a:gd name="T5" fmla="*/ 0 h 69"/>
                        <a:gd name="T6" fmla="*/ 25 w 25"/>
                        <a:gd name="T7" fmla="*/ 32 h 69"/>
                        <a:gd name="T8" fmla="*/ 16 w 25"/>
                        <a:gd name="T9" fmla="*/ 69 h 69"/>
                      </a:gdLst>
                      <a:ahLst/>
                      <a:cxnLst>
                        <a:cxn ang="0">
                          <a:pos x="T0" y="T1"/>
                        </a:cxn>
                        <a:cxn ang="0">
                          <a:pos x="T2" y="T3"/>
                        </a:cxn>
                        <a:cxn ang="0">
                          <a:pos x="T4" y="T5"/>
                        </a:cxn>
                        <a:cxn ang="0">
                          <a:pos x="T6" y="T7"/>
                        </a:cxn>
                        <a:cxn ang="0">
                          <a:pos x="T8" y="T9"/>
                        </a:cxn>
                      </a:cxnLst>
                      <a:rect l="0" t="0" r="r" b="b"/>
                      <a:pathLst>
                        <a:path w="25" h="69">
                          <a:moveTo>
                            <a:pt x="16" y="69"/>
                          </a:moveTo>
                          <a:lnTo>
                            <a:pt x="0" y="27"/>
                          </a:lnTo>
                          <a:lnTo>
                            <a:pt x="10" y="0"/>
                          </a:lnTo>
                          <a:lnTo>
                            <a:pt x="25" y="32"/>
                          </a:lnTo>
                          <a:lnTo>
                            <a:pt x="16" y="69"/>
                          </a:lnTo>
                          <a:close/>
                        </a:path>
                      </a:pathLst>
                    </a:custGeom>
                    <a:solidFill>
                      <a:srgbClr val="A0A0A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666" name="Freeform 628"/>
                    <p:cNvSpPr>
                      <a:spLocks/>
                    </p:cNvSpPr>
                    <p:nvPr/>
                  </p:nvSpPr>
                  <p:spPr bwMode="auto">
                    <a:xfrm>
                      <a:off x="907" y="3666"/>
                      <a:ext cx="37" cy="10"/>
                    </a:xfrm>
                    <a:custGeom>
                      <a:avLst/>
                      <a:gdLst>
                        <a:gd name="T0" fmla="*/ 1 w 73"/>
                        <a:gd name="T1" fmla="*/ 0 h 31"/>
                        <a:gd name="T2" fmla="*/ 49 w 73"/>
                        <a:gd name="T3" fmla="*/ 0 h 31"/>
                        <a:gd name="T4" fmla="*/ 51 w 73"/>
                        <a:gd name="T5" fmla="*/ 4 h 31"/>
                        <a:gd name="T6" fmla="*/ 56 w 73"/>
                        <a:gd name="T7" fmla="*/ 13 h 31"/>
                        <a:gd name="T8" fmla="*/ 73 w 73"/>
                        <a:gd name="T9" fmla="*/ 31 h 31"/>
                        <a:gd name="T10" fmla="*/ 18 w 73"/>
                        <a:gd name="T11" fmla="*/ 31 h 31"/>
                        <a:gd name="T12" fmla="*/ 10 w 73"/>
                        <a:gd name="T13" fmla="*/ 22 h 31"/>
                        <a:gd name="T14" fmla="*/ 0 w 73"/>
                        <a:gd name="T15" fmla="*/ 7 h 31"/>
                        <a:gd name="T16" fmla="*/ 1 w 73"/>
                        <a:gd name="T17"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3" h="31">
                          <a:moveTo>
                            <a:pt x="1" y="0"/>
                          </a:moveTo>
                          <a:lnTo>
                            <a:pt x="49" y="0"/>
                          </a:lnTo>
                          <a:lnTo>
                            <a:pt x="51" y="4"/>
                          </a:lnTo>
                          <a:lnTo>
                            <a:pt x="56" y="13"/>
                          </a:lnTo>
                          <a:lnTo>
                            <a:pt x="73" y="31"/>
                          </a:lnTo>
                          <a:lnTo>
                            <a:pt x="18" y="31"/>
                          </a:lnTo>
                          <a:lnTo>
                            <a:pt x="10" y="22"/>
                          </a:lnTo>
                          <a:lnTo>
                            <a:pt x="0" y="7"/>
                          </a:lnTo>
                          <a:lnTo>
                            <a:pt x="1" y="0"/>
                          </a:lnTo>
                          <a:close/>
                        </a:path>
                      </a:pathLst>
                    </a:custGeom>
                    <a:solidFill>
                      <a:srgbClr val="E0E0E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667" name="Freeform 629"/>
                    <p:cNvSpPr>
                      <a:spLocks/>
                    </p:cNvSpPr>
                    <p:nvPr/>
                  </p:nvSpPr>
                  <p:spPr bwMode="auto">
                    <a:xfrm>
                      <a:off x="911" y="3676"/>
                      <a:ext cx="41" cy="12"/>
                    </a:xfrm>
                    <a:custGeom>
                      <a:avLst/>
                      <a:gdLst>
                        <a:gd name="T0" fmla="*/ 0 w 82"/>
                        <a:gd name="T1" fmla="*/ 36 h 36"/>
                        <a:gd name="T2" fmla="*/ 2 w 82"/>
                        <a:gd name="T3" fmla="*/ 20 h 36"/>
                        <a:gd name="T4" fmla="*/ 6 w 82"/>
                        <a:gd name="T5" fmla="*/ 7 h 36"/>
                        <a:gd name="T6" fmla="*/ 11 w 82"/>
                        <a:gd name="T7" fmla="*/ 0 h 36"/>
                        <a:gd name="T8" fmla="*/ 66 w 82"/>
                        <a:gd name="T9" fmla="*/ 0 h 36"/>
                        <a:gd name="T10" fmla="*/ 82 w 82"/>
                        <a:gd name="T11" fmla="*/ 36 h 36"/>
                        <a:gd name="T12" fmla="*/ 0 w 82"/>
                        <a:gd name="T13" fmla="*/ 36 h 36"/>
                      </a:gdLst>
                      <a:ahLst/>
                      <a:cxnLst>
                        <a:cxn ang="0">
                          <a:pos x="T0" y="T1"/>
                        </a:cxn>
                        <a:cxn ang="0">
                          <a:pos x="T2" y="T3"/>
                        </a:cxn>
                        <a:cxn ang="0">
                          <a:pos x="T4" y="T5"/>
                        </a:cxn>
                        <a:cxn ang="0">
                          <a:pos x="T6" y="T7"/>
                        </a:cxn>
                        <a:cxn ang="0">
                          <a:pos x="T8" y="T9"/>
                        </a:cxn>
                        <a:cxn ang="0">
                          <a:pos x="T10" y="T11"/>
                        </a:cxn>
                        <a:cxn ang="0">
                          <a:pos x="T12" y="T13"/>
                        </a:cxn>
                      </a:cxnLst>
                      <a:rect l="0" t="0" r="r" b="b"/>
                      <a:pathLst>
                        <a:path w="82" h="36">
                          <a:moveTo>
                            <a:pt x="0" y="36"/>
                          </a:moveTo>
                          <a:lnTo>
                            <a:pt x="2" y="20"/>
                          </a:lnTo>
                          <a:lnTo>
                            <a:pt x="6" y="7"/>
                          </a:lnTo>
                          <a:lnTo>
                            <a:pt x="11" y="0"/>
                          </a:lnTo>
                          <a:lnTo>
                            <a:pt x="66" y="0"/>
                          </a:lnTo>
                          <a:lnTo>
                            <a:pt x="82" y="36"/>
                          </a:lnTo>
                          <a:lnTo>
                            <a:pt x="0" y="36"/>
                          </a:lnTo>
                          <a:close/>
                        </a:path>
                      </a:pathLst>
                    </a:cu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grpSp>
              <p:grpSp>
                <p:nvGrpSpPr>
                  <p:cNvPr id="649" name="Group 630"/>
                  <p:cNvGrpSpPr>
                    <a:grpSpLocks/>
                  </p:cNvGrpSpPr>
                  <p:nvPr/>
                </p:nvGrpSpPr>
                <p:grpSpPr bwMode="auto">
                  <a:xfrm>
                    <a:off x="914" y="3678"/>
                    <a:ext cx="49" cy="23"/>
                    <a:chOff x="914" y="3678"/>
                    <a:chExt cx="49" cy="23"/>
                  </a:xfrm>
                </p:grpSpPr>
                <p:sp>
                  <p:nvSpPr>
                    <p:cNvPr id="662" name="Freeform 631"/>
                    <p:cNvSpPr>
                      <a:spLocks/>
                    </p:cNvSpPr>
                    <p:nvPr/>
                  </p:nvSpPr>
                  <p:spPr bwMode="auto">
                    <a:xfrm>
                      <a:off x="914" y="3678"/>
                      <a:ext cx="13" cy="23"/>
                    </a:xfrm>
                    <a:custGeom>
                      <a:avLst/>
                      <a:gdLst>
                        <a:gd name="T0" fmla="*/ 14 w 25"/>
                        <a:gd name="T1" fmla="*/ 70 h 70"/>
                        <a:gd name="T2" fmla="*/ 0 w 25"/>
                        <a:gd name="T3" fmla="*/ 27 h 70"/>
                        <a:gd name="T4" fmla="*/ 9 w 25"/>
                        <a:gd name="T5" fmla="*/ 0 h 70"/>
                        <a:gd name="T6" fmla="*/ 25 w 25"/>
                        <a:gd name="T7" fmla="*/ 31 h 70"/>
                        <a:gd name="T8" fmla="*/ 14 w 25"/>
                        <a:gd name="T9" fmla="*/ 70 h 70"/>
                      </a:gdLst>
                      <a:ahLst/>
                      <a:cxnLst>
                        <a:cxn ang="0">
                          <a:pos x="T0" y="T1"/>
                        </a:cxn>
                        <a:cxn ang="0">
                          <a:pos x="T2" y="T3"/>
                        </a:cxn>
                        <a:cxn ang="0">
                          <a:pos x="T4" y="T5"/>
                        </a:cxn>
                        <a:cxn ang="0">
                          <a:pos x="T6" y="T7"/>
                        </a:cxn>
                        <a:cxn ang="0">
                          <a:pos x="T8" y="T9"/>
                        </a:cxn>
                      </a:cxnLst>
                      <a:rect l="0" t="0" r="r" b="b"/>
                      <a:pathLst>
                        <a:path w="25" h="70">
                          <a:moveTo>
                            <a:pt x="14" y="70"/>
                          </a:moveTo>
                          <a:lnTo>
                            <a:pt x="0" y="27"/>
                          </a:lnTo>
                          <a:lnTo>
                            <a:pt x="9" y="0"/>
                          </a:lnTo>
                          <a:lnTo>
                            <a:pt x="25" y="31"/>
                          </a:lnTo>
                          <a:lnTo>
                            <a:pt x="14" y="70"/>
                          </a:lnTo>
                          <a:close/>
                        </a:path>
                      </a:pathLst>
                    </a:custGeom>
                    <a:solidFill>
                      <a:srgbClr val="A0A0A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663" name="Freeform 632"/>
                    <p:cNvSpPr>
                      <a:spLocks/>
                    </p:cNvSpPr>
                    <p:nvPr/>
                  </p:nvSpPr>
                  <p:spPr bwMode="auto">
                    <a:xfrm>
                      <a:off x="919" y="3678"/>
                      <a:ext cx="38" cy="10"/>
                    </a:xfrm>
                    <a:custGeom>
                      <a:avLst/>
                      <a:gdLst>
                        <a:gd name="T0" fmla="*/ 1 w 75"/>
                        <a:gd name="T1" fmla="*/ 0 h 30"/>
                        <a:gd name="T2" fmla="*/ 50 w 75"/>
                        <a:gd name="T3" fmla="*/ 0 h 30"/>
                        <a:gd name="T4" fmla="*/ 51 w 75"/>
                        <a:gd name="T5" fmla="*/ 3 h 30"/>
                        <a:gd name="T6" fmla="*/ 57 w 75"/>
                        <a:gd name="T7" fmla="*/ 12 h 30"/>
                        <a:gd name="T8" fmla="*/ 75 w 75"/>
                        <a:gd name="T9" fmla="*/ 30 h 30"/>
                        <a:gd name="T10" fmla="*/ 19 w 75"/>
                        <a:gd name="T11" fmla="*/ 30 h 30"/>
                        <a:gd name="T12" fmla="*/ 11 w 75"/>
                        <a:gd name="T13" fmla="*/ 20 h 30"/>
                        <a:gd name="T14" fmla="*/ 0 w 75"/>
                        <a:gd name="T15" fmla="*/ 6 h 30"/>
                        <a:gd name="T16" fmla="*/ 1 w 75"/>
                        <a:gd name="T17"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30">
                          <a:moveTo>
                            <a:pt x="1" y="0"/>
                          </a:moveTo>
                          <a:lnTo>
                            <a:pt x="50" y="0"/>
                          </a:lnTo>
                          <a:lnTo>
                            <a:pt x="51" y="3"/>
                          </a:lnTo>
                          <a:lnTo>
                            <a:pt x="57" y="12"/>
                          </a:lnTo>
                          <a:lnTo>
                            <a:pt x="75" y="30"/>
                          </a:lnTo>
                          <a:lnTo>
                            <a:pt x="19" y="30"/>
                          </a:lnTo>
                          <a:lnTo>
                            <a:pt x="11" y="20"/>
                          </a:lnTo>
                          <a:lnTo>
                            <a:pt x="0" y="6"/>
                          </a:lnTo>
                          <a:lnTo>
                            <a:pt x="1" y="0"/>
                          </a:lnTo>
                          <a:close/>
                        </a:path>
                      </a:pathLst>
                    </a:custGeom>
                    <a:solidFill>
                      <a:srgbClr val="E0E0E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664" name="Freeform 633"/>
                    <p:cNvSpPr>
                      <a:spLocks/>
                    </p:cNvSpPr>
                    <p:nvPr/>
                  </p:nvSpPr>
                  <p:spPr bwMode="auto">
                    <a:xfrm>
                      <a:off x="922" y="3688"/>
                      <a:ext cx="41" cy="13"/>
                    </a:xfrm>
                    <a:custGeom>
                      <a:avLst/>
                      <a:gdLst>
                        <a:gd name="T0" fmla="*/ 0 w 81"/>
                        <a:gd name="T1" fmla="*/ 38 h 38"/>
                        <a:gd name="T2" fmla="*/ 2 w 81"/>
                        <a:gd name="T3" fmla="*/ 21 h 38"/>
                        <a:gd name="T4" fmla="*/ 8 w 81"/>
                        <a:gd name="T5" fmla="*/ 8 h 38"/>
                        <a:gd name="T6" fmla="*/ 12 w 81"/>
                        <a:gd name="T7" fmla="*/ 0 h 38"/>
                        <a:gd name="T8" fmla="*/ 68 w 81"/>
                        <a:gd name="T9" fmla="*/ 0 h 38"/>
                        <a:gd name="T10" fmla="*/ 81 w 81"/>
                        <a:gd name="T11" fmla="*/ 38 h 38"/>
                        <a:gd name="T12" fmla="*/ 0 w 81"/>
                        <a:gd name="T13" fmla="*/ 38 h 38"/>
                      </a:gdLst>
                      <a:ahLst/>
                      <a:cxnLst>
                        <a:cxn ang="0">
                          <a:pos x="T0" y="T1"/>
                        </a:cxn>
                        <a:cxn ang="0">
                          <a:pos x="T2" y="T3"/>
                        </a:cxn>
                        <a:cxn ang="0">
                          <a:pos x="T4" y="T5"/>
                        </a:cxn>
                        <a:cxn ang="0">
                          <a:pos x="T6" y="T7"/>
                        </a:cxn>
                        <a:cxn ang="0">
                          <a:pos x="T8" y="T9"/>
                        </a:cxn>
                        <a:cxn ang="0">
                          <a:pos x="T10" y="T11"/>
                        </a:cxn>
                        <a:cxn ang="0">
                          <a:pos x="T12" y="T13"/>
                        </a:cxn>
                      </a:cxnLst>
                      <a:rect l="0" t="0" r="r" b="b"/>
                      <a:pathLst>
                        <a:path w="81" h="38">
                          <a:moveTo>
                            <a:pt x="0" y="38"/>
                          </a:moveTo>
                          <a:lnTo>
                            <a:pt x="2" y="21"/>
                          </a:lnTo>
                          <a:lnTo>
                            <a:pt x="8" y="8"/>
                          </a:lnTo>
                          <a:lnTo>
                            <a:pt x="12" y="0"/>
                          </a:lnTo>
                          <a:lnTo>
                            <a:pt x="68" y="0"/>
                          </a:lnTo>
                          <a:lnTo>
                            <a:pt x="81" y="38"/>
                          </a:lnTo>
                          <a:lnTo>
                            <a:pt x="0" y="38"/>
                          </a:lnTo>
                          <a:close/>
                        </a:path>
                      </a:pathLst>
                    </a:cu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grpSp>
              <p:grpSp>
                <p:nvGrpSpPr>
                  <p:cNvPr id="650" name="Group 634"/>
                  <p:cNvGrpSpPr>
                    <a:grpSpLocks/>
                  </p:cNvGrpSpPr>
                  <p:nvPr/>
                </p:nvGrpSpPr>
                <p:grpSpPr bwMode="auto">
                  <a:xfrm>
                    <a:off x="928" y="3690"/>
                    <a:ext cx="48" cy="23"/>
                    <a:chOff x="928" y="3690"/>
                    <a:chExt cx="48" cy="23"/>
                  </a:xfrm>
                </p:grpSpPr>
                <p:sp>
                  <p:nvSpPr>
                    <p:cNvPr id="659" name="Freeform 635"/>
                    <p:cNvSpPr>
                      <a:spLocks/>
                    </p:cNvSpPr>
                    <p:nvPr/>
                  </p:nvSpPr>
                  <p:spPr bwMode="auto">
                    <a:xfrm>
                      <a:off x="928" y="3690"/>
                      <a:ext cx="12" cy="23"/>
                    </a:xfrm>
                    <a:custGeom>
                      <a:avLst/>
                      <a:gdLst>
                        <a:gd name="T0" fmla="*/ 13 w 25"/>
                        <a:gd name="T1" fmla="*/ 70 h 70"/>
                        <a:gd name="T2" fmla="*/ 0 w 25"/>
                        <a:gd name="T3" fmla="*/ 29 h 70"/>
                        <a:gd name="T4" fmla="*/ 9 w 25"/>
                        <a:gd name="T5" fmla="*/ 0 h 70"/>
                        <a:gd name="T6" fmla="*/ 25 w 25"/>
                        <a:gd name="T7" fmla="*/ 33 h 70"/>
                        <a:gd name="T8" fmla="*/ 13 w 25"/>
                        <a:gd name="T9" fmla="*/ 70 h 70"/>
                      </a:gdLst>
                      <a:ahLst/>
                      <a:cxnLst>
                        <a:cxn ang="0">
                          <a:pos x="T0" y="T1"/>
                        </a:cxn>
                        <a:cxn ang="0">
                          <a:pos x="T2" y="T3"/>
                        </a:cxn>
                        <a:cxn ang="0">
                          <a:pos x="T4" y="T5"/>
                        </a:cxn>
                        <a:cxn ang="0">
                          <a:pos x="T6" y="T7"/>
                        </a:cxn>
                        <a:cxn ang="0">
                          <a:pos x="T8" y="T9"/>
                        </a:cxn>
                      </a:cxnLst>
                      <a:rect l="0" t="0" r="r" b="b"/>
                      <a:pathLst>
                        <a:path w="25" h="70">
                          <a:moveTo>
                            <a:pt x="13" y="70"/>
                          </a:moveTo>
                          <a:lnTo>
                            <a:pt x="0" y="29"/>
                          </a:lnTo>
                          <a:lnTo>
                            <a:pt x="9" y="0"/>
                          </a:lnTo>
                          <a:lnTo>
                            <a:pt x="25" y="33"/>
                          </a:lnTo>
                          <a:lnTo>
                            <a:pt x="13" y="70"/>
                          </a:lnTo>
                          <a:close/>
                        </a:path>
                      </a:pathLst>
                    </a:custGeom>
                    <a:solidFill>
                      <a:srgbClr val="A0A0A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660" name="Freeform 636"/>
                    <p:cNvSpPr>
                      <a:spLocks/>
                    </p:cNvSpPr>
                    <p:nvPr/>
                  </p:nvSpPr>
                  <p:spPr bwMode="auto">
                    <a:xfrm>
                      <a:off x="932" y="3691"/>
                      <a:ext cx="38" cy="10"/>
                    </a:xfrm>
                    <a:custGeom>
                      <a:avLst/>
                      <a:gdLst>
                        <a:gd name="T0" fmla="*/ 2 w 75"/>
                        <a:gd name="T1" fmla="*/ 0 h 31"/>
                        <a:gd name="T2" fmla="*/ 50 w 75"/>
                        <a:gd name="T3" fmla="*/ 0 h 31"/>
                        <a:gd name="T4" fmla="*/ 52 w 75"/>
                        <a:gd name="T5" fmla="*/ 2 h 31"/>
                        <a:gd name="T6" fmla="*/ 57 w 75"/>
                        <a:gd name="T7" fmla="*/ 11 h 31"/>
                        <a:gd name="T8" fmla="*/ 75 w 75"/>
                        <a:gd name="T9" fmla="*/ 31 h 31"/>
                        <a:gd name="T10" fmla="*/ 19 w 75"/>
                        <a:gd name="T11" fmla="*/ 31 h 31"/>
                        <a:gd name="T12" fmla="*/ 10 w 75"/>
                        <a:gd name="T13" fmla="*/ 22 h 31"/>
                        <a:gd name="T14" fmla="*/ 0 w 75"/>
                        <a:gd name="T15" fmla="*/ 6 h 31"/>
                        <a:gd name="T16" fmla="*/ 2 w 75"/>
                        <a:gd name="T17"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31">
                          <a:moveTo>
                            <a:pt x="2" y="0"/>
                          </a:moveTo>
                          <a:lnTo>
                            <a:pt x="50" y="0"/>
                          </a:lnTo>
                          <a:lnTo>
                            <a:pt x="52" y="2"/>
                          </a:lnTo>
                          <a:lnTo>
                            <a:pt x="57" y="11"/>
                          </a:lnTo>
                          <a:lnTo>
                            <a:pt x="75" y="31"/>
                          </a:lnTo>
                          <a:lnTo>
                            <a:pt x="19" y="31"/>
                          </a:lnTo>
                          <a:lnTo>
                            <a:pt x="10" y="22"/>
                          </a:lnTo>
                          <a:lnTo>
                            <a:pt x="0" y="6"/>
                          </a:lnTo>
                          <a:lnTo>
                            <a:pt x="2" y="0"/>
                          </a:lnTo>
                          <a:close/>
                        </a:path>
                      </a:pathLst>
                    </a:custGeom>
                    <a:solidFill>
                      <a:srgbClr val="E0E0E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661" name="Freeform 637"/>
                    <p:cNvSpPr>
                      <a:spLocks/>
                    </p:cNvSpPr>
                    <p:nvPr/>
                  </p:nvSpPr>
                  <p:spPr bwMode="auto">
                    <a:xfrm>
                      <a:off x="935" y="3701"/>
                      <a:ext cx="41" cy="12"/>
                    </a:xfrm>
                    <a:custGeom>
                      <a:avLst/>
                      <a:gdLst>
                        <a:gd name="T0" fmla="*/ 0 w 83"/>
                        <a:gd name="T1" fmla="*/ 36 h 36"/>
                        <a:gd name="T2" fmla="*/ 2 w 83"/>
                        <a:gd name="T3" fmla="*/ 19 h 36"/>
                        <a:gd name="T4" fmla="*/ 8 w 83"/>
                        <a:gd name="T5" fmla="*/ 7 h 36"/>
                        <a:gd name="T6" fmla="*/ 13 w 83"/>
                        <a:gd name="T7" fmla="*/ 0 h 36"/>
                        <a:gd name="T8" fmla="*/ 69 w 83"/>
                        <a:gd name="T9" fmla="*/ 0 h 36"/>
                        <a:gd name="T10" fmla="*/ 83 w 83"/>
                        <a:gd name="T11" fmla="*/ 36 h 36"/>
                        <a:gd name="T12" fmla="*/ 0 w 83"/>
                        <a:gd name="T13" fmla="*/ 36 h 36"/>
                      </a:gdLst>
                      <a:ahLst/>
                      <a:cxnLst>
                        <a:cxn ang="0">
                          <a:pos x="T0" y="T1"/>
                        </a:cxn>
                        <a:cxn ang="0">
                          <a:pos x="T2" y="T3"/>
                        </a:cxn>
                        <a:cxn ang="0">
                          <a:pos x="T4" y="T5"/>
                        </a:cxn>
                        <a:cxn ang="0">
                          <a:pos x="T6" y="T7"/>
                        </a:cxn>
                        <a:cxn ang="0">
                          <a:pos x="T8" y="T9"/>
                        </a:cxn>
                        <a:cxn ang="0">
                          <a:pos x="T10" y="T11"/>
                        </a:cxn>
                        <a:cxn ang="0">
                          <a:pos x="T12" y="T13"/>
                        </a:cxn>
                      </a:cxnLst>
                      <a:rect l="0" t="0" r="r" b="b"/>
                      <a:pathLst>
                        <a:path w="83" h="36">
                          <a:moveTo>
                            <a:pt x="0" y="36"/>
                          </a:moveTo>
                          <a:lnTo>
                            <a:pt x="2" y="19"/>
                          </a:lnTo>
                          <a:lnTo>
                            <a:pt x="8" y="7"/>
                          </a:lnTo>
                          <a:lnTo>
                            <a:pt x="13" y="0"/>
                          </a:lnTo>
                          <a:lnTo>
                            <a:pt x="69" y="0"/>
                          </a:lnTo>
                          <a:lnTo>
                            <a:pt x="83" y="36"/>
                          </a:lnTo>
                          <a:lnTo>
                            <a:pt x="0" y="36"/>
                          </a:lnTo>
                          <a:close/>
                        </a:path>
                      </a:pathLst>
                    </a:cu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grpSp>
              <p:grpSp>
                <p:nvGrpSpPr>
                  <p:cNvPr id="651" name="Group 638"/>
                  <p:cNvGrpSpPr>
                    <a:grpSpLocks/>
                  </p:cNvGrpSpPr>
                  <p:nvPr/>
                </p:nvGrpSpPr>
                <p:grpSpPr bwMode="auto">
                  <a:xfrm>
                    <a:off x="940" y="3703"/>
                    <a:ext cx="49" cy="23"/>
                    <a:chOff x="940" y="3703"/>
                    <a:chExt cx="49" cy="23"/>
                  </a:xfrm>
                </p:grpSpPr>
                <p:sp>
                  <p:nvSpPr>
                    <p:cNvPr id="656" name="Freeform 639"/>
                    <p:cNvSpPr>
                      <a:spLocks/>
                    </p:cNvSpPr>
                    <p:nvPr/>
                  </p:nvSpPr>
                  <p:spPr bwMode="auto">
                    <a:xfrm>
                      <a:off x="940" y="3703"/>
                      <a:ext cx="13" cy="23"/>
                    </a:xfrm>
                    <a:custGeom>
                      <a:avLst/>
                      <a:gdLst>
                        <a:gd name="T0" fmla="*/ 15 w 25"/>
                        <a:gd name="T1" fmla="*/ 68 h 68"/>
                        <a:gd name="T2" fmla="*/ 0 w 25"/>
                        <a:gd name="T3" fmla="*/ 27 h 68"/>
                        <a:gd name="T4" fmla="*/ 9 w 25"/>
                        <a:gd name="T5" fmla="*/ 0 h 68"/>
                        <a:gd name="T6" fmla="*/ 25 w 25"/>
                        <a:gd name="T7" fmla="*/ 31 h 68"/>
                        <a:gd name="T8" fmla="*/ 15 w 25"/>
                        <a:gd name="T9" fmla="*/ 68 h 68"/>
                      </a:gdLst>
                      <a:ahLst/>
                      <a:cxnLst>
                        <a:cxn ang="0">
                          <a:pos x="T0" y="T1"/>
                        </a:cxn>
                        <a:cxn ang="0">
                          <a:pos x="T2" y="T3"/>
                        </a:cxn>
                        <a:cxn ang="0">
                          <a:pos x="T4" y="T5"/>
                        </a:cxn>
                        <a:cxn ang="0">
                          <a:pos x="T6" y="T7"/>
                        </a:cxn>
                        <a:cxn ang="0">
                          <a:pos x="T8" y="T9"/>
                        </a:cxn>
                      </a:cxnLst>
                      <a:rect l="0" t="0" r="r" b="b"/>
                      <a:pathLst>
                        <a:path w="25" h="68">
                          <a:moveTo>
                            <a:pt x="15" y="68"/>
                          </a:moveTo>
                          <a:lnTo>
                            <a:pt x="0" y="27"/>
                          </a:lnTo>
                          <a:lnTo>
                            <a:pt x="9" y="0"/>
                          </a:lnTo>
                          <a:lnTo>
                            <a:pt x="25" y="31"/>
                          </a:lnTo>
                          <a:lnTo>
                            <a:pt x="15" y="68"/>
                          </a:lnTo>
                          <a:close/>
                        </a:path>
                      </a:pathLst>
                    </a:custGeom>
                    <a:solidFill>
                      <a:srgbClr val="A0A0A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657" name="Freeform 640"/>
                    <p:cNvSpPr>
                      <a:spLocks/>
                    </p:cNvSpPr>
                    <p:nvPr/>
                  </p:nvSpPr>
                  <p:spPr bwMode="auto">
                    <a:xfrm>
                      <a:off x="945" y="3703"/>
                      <a:ext cx="37" cy="10"/>
                    </a:xfrm>
                    <a:custGeom>
                      <a:avLst/>
                      <a:gdLst>
                        <a:gd name="T0" fmla="*/ 2 w 75"/>
                        <a:gd name="T1" fmla="*/ 0 h 30"/>
                        <a:gd name="T2" fmla="*/ 52 w 75"/>
                        <a:gd name="T3" fmla="*/ 0 h 30"/>
                        <a:gd name="T4" fmla="*/ 53 w 75"/>
                        <a:gd name="T5" fmla="*/ 3 h 30"/>
                        <a:gd name="T6" fmla="*/ 57 w 75"/>
                        <a:gd name="T7" fmla="*/ 12 h 30"/>
                        <a:gd name="T8" fmla="*/ 75 w 75"/>
                        <a:gd name="T9" fmla="*/ 30 h 30"/>
                        <a:gd name="T10" fmla="*/ 19 w 75"/>
                        <a:gd name="T11" fmla="*/ 30 h 30"/>
                        <a:gd name="T12" fmla="*/ 10 w 75"/>
                        <a:gd name="T13" fmla="*/ 21 h 30"/>
                        <a:gd name="T14" fmla="*/ 0 w 75"/>
                        <a:gd name="T15" fmla="*/ 7 h 30"/>
                        <a:gd name="T16" fmla="*/ 2 w 75"/>
                        <a:gd name="T17"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30">
                          <a:moveTo>
                            <a:pt x="2" y="0"/>
                          </a:moveTo>
                          <a:lnTo>
                            <a:pt x="52" y="0"/>
                          </a:lnTo>
                          <a:lnTo>
                            <a:pt x="53" y="3"/>
                          </a:lnTo>
                          <a:lnTo>
                            <a:pt x="57" y="12"/>
                          </a:lnTo>
                          <a:lnTo>
                            <a:pt x="75" y="30"/>
                          </a:lnTo>
                          <a:lnTo>
                            <a:pt x="19" y="30"/>
                          </a:lnTo>
                          <a:lnTo>
                            <a:pt x="10" y="21"/>
                          </a:lnTo>
                          <a:lnTo>
                            <a:pt x="0" y="7"/>
                          </a:lnTo>
                          <a:lnTo>
                            <a:pt x="2" y="0"/>
                          </a:lnTo>
                          <a:close/>
                        </a:path>
                      </a:pathLst>
                    </a:custGeom>
                    <a:solidFill>
                      <a:srgbClr val="E0E0E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658" name="Freeform 641"/>
                    <p:cNvSpPr>
                      <a:spLocks/>
                    </p:cNvSpPr>
                    <p:nvPr/>
                  </p:nvSpPr>
                  <p:spPr bwMode="auto">
                    <a:xfrm>
                      <a:off x="948" y="3714"/>
                      <a:ext cx="41" cy="12"/>
                    </a:xfrm>
                    <a:custGeom>
                      <a:avLst/>
                      <a:gdLst>
                        <a:gd name="T0" fmla="*/ 0 w 82"/>
                        <a:gd name="T1" fmla="*/ 36 h 36"/>
                        <a:gd name="T2" fmla="*/ 1 w 82"/>
                        <a:gd name="T3" fmla="*/ 19 h 36"/>
                        <a:gd name="T4" fmla="*/ 7 w 82"/>
                        <a:gd name="T5" fmla="*/ 8 h 36"/>
                        <a:gd name="T6" fmla="*/ 12 w 82"/>
                        <a:gd name="T7" fmla="*/ 0 h 36"/>
                        <a:gd name="T8" fmla="*/ 68 w 82"/>
                        <a:gd name="T9" fmla="*/ 0 h 36"/>
                        <a:gd name="T10" fmla="*/ 82 w 82"/>
                        <a:gd name="T11" fmla="*/ 36 h 36"/>
                        <a:gd name="T12" fmla="*/ 0 w 82"/>
                        <a:gd name="T13" fmla="*/ 36 h 36"/>
                      </a:gdLst>
                      <a:ahLst/>
                      <a:cxnLst>
                        <a:cxn ang="0">
                          <a:pos x="T0" y="T1"/>
                        </a:cxn>
                        <a:cxn ang="0">
                          <a:pos x="T2" y="T3"/>
                        </a:cxn>
                        <a:cxn ang="0">
                          <a:pos x="T4" y="T5"/>
                        </a:cxn>
                        <a:cxn ang="0">
                          <a:pos x="T6" y="T7"/>
                        </a:cxn>
                        <a:cxn ang="0">
                          <a:pos x="T8" y="T9"/>
                        </a:cxn>
                        <a:cxn ang="0">
                          <a:pos x="T10" y="T11"/>
                        </a:cxn>
                        <a:cxn ang="0">
                          <a:pos x="T12" y="T13"/>
                        </a:cxn>
                      </a:cxnLst>
                      <a:rect l="0" t="0" r="r" b="b"/>
                      <a:pathLst>
                        <a:path w="82" h="36">
                          <a:moveTo>
                            <a:pt x="0" y="36"/>
                          </a:moveTo>
                          <a:lnTo>
                            <a:pt x="1" y="19"/>
                          </a:lnTo>
                          <a:lnTo>
                            <a:pt x="7" y="8"/>
                          </a:lnTo>
                          <a:lnTo>
                            <a:pt x="12" y="0"/>
                          </a:lnTo>
                          <a:lnTo>
                            <a:pt x="68" y="0"/>
                          </a:lnTo>
                          <a:lnTo>
                            <a:pt x="82" y="36"/>
                          </a:lnTo>
                          <a:lnTo>
                            <a:pt x="0" y="36"/>
                          </a:lnTo>
                          <a:close/>
                        </a:path>
                      </a:pathLst>
                    </a:cu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grpSp>
              <p:grpSp>
                <p:nvGrpSpPr>
                  <p:cNvPr id="652" name="Group 642"/>
                  <p:cNvGrpSpPr>
                    <a:grpSpLocks/>
                  </p:cNvGrpSpPr>
                  <p:nvPr/>
                </p:nvGrpSpPr>
                <p:grpSpPr bwMode="auto">
                  <a:xfrm>
                    <a:off x="953" y="3716"/>
                    <a:ext cx="49" cy="23"/>
                    <a:chOff x="953" y="3716"/>
                    <a:chExt cx="49" cy="23"/>
                  </a:xfrm>
                </p:grpSpPr>
                <p:sp>
                  <p:nvSpPr>
                    <p:cNvPr id="653" name="Freeform 643"/>
                    <p:cNvSpPr>
                      <a:spLocks/>
                    </p:cNvSpPr>
                    <p:nvPr/>
                  </p:nvSpPr>
                  <p:spPr bwMode="auto">
                    <a:xfrm>
                      <a:off x="953" y="3716"/>
                      <a:ext cx="12" cy="23"/>
                    </a:xfrm>
                    <a:custGeom>
                      <a:avLst/>
                      <a:gdLst>
                        <a:gd name="T0" fmla="*/ 14 w 23"/>
                        <a:gd name="T1" fmla="*/ 68 h 68"/>
                        <a:gd name="T2" fmla="*/ 0 w 23"/>
                        <a:gd name="T3" fmla="*/ 27 h 68"/>
                        <a:gd name="T4" fmla="*/ 9 w 23"/>
                        <a:gd name="T5" fmla="*/ 0 h 68"/>
                        <a:gd name="T6" fmla="*/ 23 w 23"/>
                        <a:gd name="T7" fmla="*/ 30 h 68"/>
                        <a:gd name="T8" fmla="*/ 14 w 23"/>
                        <a:gd name="T9" fmla="*/ 68 h 68"/>
                      </a:gdLst>
                      <a:ahLst/>
                      <a:cxnLst>
                        <a:cxn ang="0">
                          <a:pos x="T0" y="T1"/>
                        </a:cxn>
                        <a:cxn ang="0">
                          <a:pos x="T2" y="T3"/>
                        </a:cxn>
                        <a:cxn ang="0">
                          <a:pos x="T4" y="T5"/>
                        </a:cxn>
                        <a:cxn ang="0">
                          <a:pos x="T6" y="T7"/>
                        </a:cxn>
                        <a:cxn ang="0">
                          <a:pos x="T8" y="T9"/>
                        </a:cxn>
                      </a:cxnLst>
                      <a:rect l="0" t="0" r="r" b="b"/>
                      <a:pathLst>
                        <a:path w="23" h="68">
                          <a:moveTo>
                            <a:pt x="14" y="68"/>
                          </a:moveTo>
                          <a:lnTo>
                            <a:pt x="0" y="27"/>
                          </a:lnTo>
                          <a:lnTo>
                            <a:pt x="9" y="0"/>
                          </a:lnTo>
                          <a:lnTo>
                            <a:pt x="23" y="30"/>
                          </a:lnTo>
                          <a:lnTo>
                            <a:pt x="14" y="68"/>
                          </a:lnTo>
                          <a:close/>
                        </a:path>
                      </a:pathLst>
                    </a:custGeom>
                    <a:solidFill>
                      <a:srgbClr val="A0A0A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654" name="Freeform 644"/>
                    <p:cNvSpPr>
                      <a:spLocks/>
                    </p:cNvSpPr>
                    <p:nvPr/>
                  </p:nvSpPr>
                  <p:spPr bwMode="auto">
                    <a:xfrm>
                      <a:off x="958" y="3717"/>
                      <a:ext cx="37" cy="9"/>
                    </a:xfrm>
                    <a:custGeom>
                      <a:avLst/>
                      <a:gdLst>
                        <a:gd name="T0" fmla="*/ 1 w 75"/>
                        <a:gd name="T1" fmla="*/ 0 h 29"/>
                        <a:gd name="T2" fmla="*/ 50 w 75"/>
                        <a:gd name="T3" fmla="*/ 0 h 29"/>
                        <a:gd name="T4" fmla="*/ 51 w 75"/>
                        <a:gd name="T5" fmla="*/ 3 h 29"/>
                        <a:gd name="T6" fmla="*/ 56 w 75"/>
                        <a:gd name="T7" fmla="*/ 11 h 29"/>
                        <a:gd name="T8" fmla="*/ 75 w 75"/>
                        <a:gd name="T9" fmla="*/ 29 h 29"/>
                        <a:gd name="T10" fmla="*/ 18 w 75"/>
                        <a:gd name="T11" fmla="*/ 29 h 29"/>
                        <a:gd name="T12" fmla="*/ 9 w 75"/>
                        <a:gd name="T13" fmla="*/ 20 h 29"/>
                        <a:gd name="T14" fmla="*/ 0 w 75"/>
                        <a:gd name="T15" fmla="*/ 6 h 29"/>
                        <a:gd name="T16" fmla="*/ 1 w 75"/>
                        <a:gd name="T17"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29">
                          <a:moveTo>
                            <a:pt x="1" y="0"/>
                          </a:moveTo>
                          <a:lnTo>
                            <a:pt x="50" y="0"/>
                          </a:lnTo>
                          <a:lnTo>
                            <a:pt x="51" y="3"/>
                          </a:lnTo>
                          <a:lnTo>
                            <a:pt x="56" y="11"/>
                          </a:lnTo>
                          <a:lnTo>
                            <a:pt x="75" y="29"/>
                          </a:lnTo>
                          <a:lnTo>
                            <a:pt x="18" y="29"/>
                          </a:lnTo>
                          <a:lnTo>
                            <a:pt x="9" y="20"/>
                          </a:lnTo>
                          <a:lnTo>
                            <a:pt x="0" y="6"/>
                          </a:lnTo>
                          <a:lnTo>
                            <a:pt x="1" y="0"/>
                          </a:lnTo>
                          <a:close/>
                        </a:path>
                      </a:pathLst>
                    </a:custGeom>
                    <a:solidFill>
                      <a:srgbClr val="E0E0E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655" name="Freeform 645"/>
                    <p:cNvSpPr>
                      <a:spLocks/>
                    </p:cNvSpPr>
                    <p:nvPr/>
                  </p:nvSpPr>
                  <p:spPr bwMode="auto">
                    <a:xfrm>
                      <a:off x="961" y="3727"/>
                      <a:ext cx="41" cy="12"/>
                    </a:xfrm>
                    <a:custGeom>
                      <a:avLst/>
                      <a:gdLst>
                        <a:gd name="T0" fmla="*/ 0 w 82"/>
                        <a:gd name="T1" fmla="*/ 36 h 36"/>
                        <a:gd name="T2" fmla="*/ 2 w 82"/>
                        <a:gd name="T3" fmla="*/ 19 h 36"/>
                        <a:gd name="T4" fmla="*/ 6 w 82"/>
                        <a:gd name="T5" fmla="*/ 7 h 36"/>
                        <a:gd name="T6" fmla="*/ 11 w 82"/>
                        <a:gd name="T7" fmla="*/ 0 h 36"/>
                        <a:gd name="T8" fmla="*/ 69 w 82"/>
                        <a:gd name="T9" fmla="*/ 0 h 36"/>
                        <a:gd name="T10" fmla="*/ 82 w 82"/>
                        <a:gd name="T11" fmla="*/ 36 h 36"/>
                        <a:gd name="T12" fmla="*/ 0 w 82"/>
                        <a:gd name="T13" fmla="*/ 36 h 36"/>
                      </a:gdLst>
                      <a:ahLst/>
                      <a:cxnLst>
                        <a:cxn ang="0">
                          <a:pos x="T0" y="T1"/>
                        </a:cxn>
                        <a:cxn ang="0">
                          <a:pos x="T2" y="T3"/>
                        </a:cxn>
                        <a:cxn ang="0">
                          <a:pos x="T4" y="T5"/>
                        </a:cxn>
                        <a:cxn ang="0">
                          <a:pos x="T6" y="T7"/>
                        </a:cxn>
                        <a:cxn ang="0">
                          <a:pos x="T8" y="T9"/>
                        </a:cxn>
                        <a:cxn ang="0">
                          <a:pos x="T10" y="T11"/>
                        </a:cxn>
                        <a:cxn ang="0">
                          <a:pos x="T12" y="T13"/>
                        </a:cxn>
                      </a:cxnLst>
                      <a:rect l="0" t="0" r="r" b="b"/>
                      <a:pathLst>
                        <a:path w="82" h="36">
                          <a:moveTo>
                            <a:pt x="0" y="36"/>
                          </a:moveTo>
                          <a:lnTo>
                            <a:pt x="2" y="19"/>
                          </a:lnTo>
                          <a:lnTo>
                            <a:pt x="6" y="7"/>
                          </a:lnTo>
                          <a:lnTo>
                            <a:pt x="11" y="0"/>
                          </a:lnTo>
                          <a:lnTo>
                            <a:pt x="69" y="0"/>
                          </a:lnTo>
                          <a:lnTo>
                            <a:pt x="82" y="36"/>
                          </a:lnTo>
                          <a:lnTo>
                            <a:pt x="0" y="36"/>
                          </a:lnTo>
                          <a:close/>
                        </a:path>
                      </a:pathLst>
                    </a:cu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grpSp>
            </p:grpSp>
            <p:grpSp>
              <p:nvGrpSpPr>
                <p:cNvPr id="450" name="Group 646"/>
                <p:cNvGrpSpPr>
                  <a:grpSpLocks/>
                </p:cNvGrpSpPr>
                <p:nvPr/>
              </p:nvGrpSpPr>
              <p:grpSpPr bwMode="auto">
                <a:xfrm>
                  <a:off x="963" y="3727"/>
                  <a:ext cx="49" cy="23"/>
                  <a:chOff x="963" y="3727"/>
                  <a:chExt cx="49" cy="23"/>
                </a:xfrm>
              </p:grpSpPr>
              <p:sp>
                <p:nvSpPr>
                  <p:cNvPr id="645" name="Freeform 647"/>
                  <p:cNvSpPr>
                    <a:spLocks/>
                  </p:cNvSpPr>
                  <p:nvPr/>
                </p:nvSpPr>
                <p:spPr bwMode="auto">
                  <a:xfrm>
                    <a:off x="963" y="3727"/>
                    <a:ext cx="13" cy="23"/>
                  </a:xfrm>
                  <a:custGeom>
                    <a:avLst/>
                    <a:gdLst>
                      <a:gd name="T0" fmla="*/ 16 w 25"/>
                      <a:gd name="T1" fmla="*/ 69 h 69"/>
                      <a:gd name="T2" fmla="*/ 0 w 25"/>
                      <a:gd name="T3" fmla="*/ 27 h 69"/>
                      <a:gd name="T4" fmla="*/ 11 w 25"/>
                      <a:gd name="T5" fmla="*/ 0 h 69"/>
                      <a:gd name="T6" fmla="*/ 25 w 25"/>
                      <a:gd name="T7" fmla="*/ 32 h 69"/>
                      <a:gd name="T8" fmla="*/ 16 w 25"/>
                      <a:gd name="T9" fmla="*/ 69 h 69"/>
                    </a:gdLst>
                    <a:ahLst/>
                    <a:cxnLst>
                      <a:cxn ang="0">
                        <a:pos x="T0" y="T1"/>
                      </a:cxn>
                      <a:cxn ang="0">
                        <a:pos x="T2" y="T3"/>
                      </a:cxn>
                      <a:cxn ang="0">
                        <a:pos x="T4" y="T5"/>
                      </a:cxn>
                      <a:cxn ang="0">
                        <a:pos x="T6" y="T7"/>
                      </a:cxn>
                      <a:cxn ang="0">
                        <a:pos x="T8" y="T9"/>
                      </a:cxn>
                    </a:cxnLst>
                    <a:rect l="0" t="0" r="r" b="b"/>
                    <a:pathLst>
                      <a:path w="25" h="69">
                        <a:moveTo>
                          <a:pt x="16" y="69"/>
                        </a:moveTo>
                        <a:lnTo>
                          <a:pt x="0" y="27"/>
                        </a:lnTo>
                        <a:lnTo>
                          <a:pt x="11" y="0"/>
                        </a:lnTo>
                        <a:lnTo>
                          <a:pt x="25" y="32"/>
                        </a:lnTo>
                        <a:lnTo>
                          <a:pt x="16" y="69"/>
                        </a:lnTo>
                        <a:close/>
                      </a:path>
                    </a:pathLst>
                  </a:custGeom>
                  <a:solidFill>
                    <a:srgbClr val="A0A0A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646" name="Freeform 648"/>
                  <p:cNvSpPr>
                    <a:spLocks/>
                  </p:cNvSpPr>
                  <p:nvPr/>
                </p:nvSpPr>
                <p:spPr bwMode="auto">
                  <a:xfrm>
                    <a:off x="968" y="3728"/>
                    <a:ext cx="37" cy="10"/>
                  </a:xfrm>
                  <a:custGeom>
                    <a:avLst/>
                    <a:gdLst>
                      <a:gd name="T0" fmla="*/ 1 w 73"/>
                      <a:gd name="T1" fmla="*/ 0 h 31"/>
                      <a:gd name="T2" fmla="*/ 48 w 73"/>
                      <a:gd name="T3" fmla="*/ 0 h 31"/>
                      <a:gd name="T4" fmla="*/ 50 w 73"/>
                      <a:gd name="T5" fmla="*/ 4 h 31"/>
                      <a:gd name="T6" fmla="*/ 56 w 73"/>
                      <a:gd name="T7" fmla="*/ 13 h 31"/>
                      <a:gd name="T8" fmla="*/ 73 w 73"/>
                      <a:gd name="T9" fmla="*/ 31 h 31"/>
                      <a:gd name="T10" fmla="*/ 18 w 73"/>
                      <a:gd name="T11" fmla="*/ 31 h 31"/>
                      <a:gd name="T12" fmla="*/ 9 w 73"/>
                      <a:gd name="T13" fmla="*/ 22 h 31"/>
                      <a:gd name="T14" fmla="*/ 0 w 73"/>
                      <a:gd name="T15" fmla="*/ 7 h 31"/>
                      <a:gd name="T16" fmla="*/ 1 w 73"/>
                      <a:gd name="T17"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3" h="31">
                        <a:moveTo>
                          <a:pt x="1" y="0"/>
                        </a:moveTo>
                        <a:lnTo>
                          <a:pt x="48" y="0"/>
                        </a:lnTo>
                        <a:lnTo>
                          <a:pt x="50" y="4"/>
                        </a:lnTo>
                        <a:lnTo>
                          <a:pt x="56" y="13"/>
                        </a:lnTo>
                        <a:lnTo>
                          <a:pt x="73" y="31"/>
                        </a:lnTo>
                        <a:lnTo>
                          <a:pt x="18" y="31"/>
                        </a:lnTo>
                        <a:lnTo>
                          <a:pt x="9" y="22"/>
                        </a:lnTo>
                        <a:lnTo>
                          <a:pt x="0" y="7"/>
                        </a:lnTo>
                        <a:lnTo>
                          <a:pt x="1" y="0"/>
                        </a:lnTo>
                        <a:close/>
                      </a:path>
                    </a:pathLst>
                  </a:custGeom>
                  <a:solidFill>
                    <a:srgbClr val="E0E0E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647" name="Freeform 649"/>
                  <p:cNvSpPr>
                    <a:spLocks/>
                  </p:cNvSpPr>
                  <p:nvPr/>
                </p:nvSpPr>
                <p:spPr bwMode="auto">
                  <a:xfrm>
                    <a:off x="972" y="3738"/>
                    <a:ext cx="40" cy="12"/>
                  </a:xfrm>
                  <a:custGeom>
                    <a:avLst/>
                    <a:gdLst>
                      <a:gd name="T0" fmla="*/ 0 w 82"/>
                      <a:gd name="T1" fmla="*/ 36 h 36"/>
                      <a:gd name="T2" fmla="*/ 2 w 82"/>
                      <a:gd name="T3" fmla="*/ 20 h 36"/>
                      <a:gd name="T4" fmla="*/ 6 w 82"/>
                      <a:gd name="T5" fmla="*/ 7 h 36"/>
                      <a:gd name="T6" fmla="*/ 11 w 82"/>
                      <a:gd name="T7" fmla="*/ 0 h 36"/>
                      <a:gd name="T8" fmla="*/ 67 w 82"/>
                      <a:gd name="T9" fmla="*/ 0 h 36"/>
                      <a:gd name="T10" fmla="*/ 82 w 82"/>
                      <a:gd name="T11" fmla="*/ 36 h 36"/>
                      <a:gd name="T12" fmla="*/ 0 w 82"/>
                      <a:gd name="T13" fmla="*/ 36 h 36"/>
                    </a:gdLst>
                    <a:ahLst/>
                    <a:cxnLst>
                      <a:cxn ang="0">
                        <a:pos x="T0" y="T1"/>
                      </a:cxn>
                      <a:cxn ang="0">
                        <a:pos x="T2" y="T3"/>
                      </a:cxn>
                      <a:cxn ang="0">
                        <a:pos x="T4" y="T5"/>
                      </a:cxn>
                      <a:cxn ang="0">
                        <a:pos x="T6" y="T7"/>
                      </a:cxn>
                      <a:cxn ang="0">
                        <a:pos x="T8" y="T9"/>
                      </a:cxn>
                      <a:cxn ang="0">
                        <a:pos x="T10" y="T11"/>
                      </a:cxn>
                      <a:cxn ang="0">
                        <a:pos x="T12" y="T13"/>
                      </a:cxn>
                    </a:cxnLst>
                    <a:rect l="0" t="0" r="r" b="b"/>
                    <a:pathLst>
                      <a:path w="82" h="36">
                        <a:moveTo>
                          <a:pt x="0" y="36"/>
                        </a:moveTo>
                        <a:lnTo>
                          <a:pt x="2" y="20"/>
                        </a:lnTo>
                        <a:lnTo>
                          <a:pt x="6" y="7"/>
                        </a:lnTo>
                        <a:lnTo>
                          <a:pt x="11" y="0"/>
                        </a:lnTo>
                        <a:lnTo>
                          <a:pt x="67" y="0"/>
                        </a:lnTo>
                        <a:lnTo>
                          <a:pt x="82" y="36"/>
                        </a:lnTo>
                        <a:lnTo>
                          <a:pt x="0" y="36"/>
                        </a:lnTo>
                        <a:close/>
                      </a:path>
                    </a:pathLst>
                  </a:cu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grpSp>
            <p:grpSp>
              <p:nvGrpSpPr>
                <p:cNvPr id="451" name="Group 650"/>
                <p:cNvGrpSpPr>
                  <a:grpSpLocks/>
                </p:cNvGrpSpPr>
                <p:nvPr/>
              </p:nvGrpSpPr>
              <p:grpSpPr bwMode="auto">
                <a:xfrm>
                  <a:off x="976" y="3740"/>
                  <a:ext cx="50" cy="22"/>
                  <a:chOff x="976" y="3740"/>
                  <a:chExt cx="50" cy="22"/>
                </a:xfrm>
              </p:grpSpPr>
              <p:sp>
                <p:nvSpPr>
                  <p:cNvPr id="642" name="Freeform 651"/>
                  <p:cNvSpPr>
                    <a:spLocks/>
                  </p:cNvSpPr>
                  <p:nvPr/>
                </p:nvSpPr>
                <p:spPr bwMode="auto">
                  <a:xfrm>
                    <a:off x="976" y="3740"/>
                    <a:ext cx="12" cy="22"/>
                  </a:xfrm>
                  <a:custGeom>
                    <a:avLst/>
                    <a:gdLst>
                      <a:gd name="T0" fmla="*/ 14 w 23"/>
                      <a:gd name="T1" fmla="*/ 68 h 68"/>
                      <a:gd name="T2" fmla="*/ 0 w 23"/>
                      <a:gd name="T3" fmla="*/ 27 h 68"/>
                      <a:gd name="T4" fmla="*/ 10 w 23"/>
                      <a:gd name="T5" fmla="*/ 0 h 68"/>
                      <a:gd name="T6" fmla="*/ 23 w 23"/>
                      <a:gd name="T7" fmla="*/ 31 h 68"/>
                      <a:gd name="T8" fmla="*/ 14 w 23"/>
                      <a:gd name="T9" fmla="*/ 68 h 68"/>
                    </a:gdLst>
                    <a:ahLst/>
                    <a:cxnLst>
                      <a:cxn ang="0">
                        <a:pos x="T0" y="T1"/>
                      </a:cxn>
                      <a:cxn ang="0">
                        <a:pos x="T2" y="T3"/>
                      </a:cxn>
                      <a:cxn ang="0">
                        <a:pos x="T4" y="T5"/>
                      </a:cxn>
                      <a:cxn ang="0">
                        <a:pos x="T6" y="T7"/>
                      </a:cxn>
                      <a:cxn ang="0">
                        <a:pos x="T8" y="T9"/>
                      </a:cxn>
                    </a:cxnLst>
                    <a:rect l="0" t="0" r="r" b="b"/>
                    <a:pathLst>
                      <a:path w="23" h="68">
                        <a:moveTo>
                          <a:pt x="14" y="68"/>
                        </a:moveTo>
                        <a:lnTo>
                          <a:pt x="0" y="27"/>
                        </a:lnTo>
                        <a:lnTo>
                          <a:pt x="10" y="0"/>
                        </a:lnTo>
                        <a:lnTo>
                          <a:pt x="23" y="31"/>
                        </a:lnTo>
                        <a:lnTo>
                          <a:pt x="14" y="68"/>
                        </a:lnTo>
                        <a:close/>
                      </a:path>
                    </a:pathLst>
                  </a:custGeom>
                  <a:solidFill>
                    <a:srgbClr val="A0A0A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643" name="Freeform 652"/>
                  <p:cNvSpPr>
                    <a:spLocks/>
                  </p:cNvSpPr>
                  <p:nvPr/>
                </p:nvSpPr>
                <p:spPr bwMode="auto">
                  <a:xfrm>
                    <a:off x="980" y="3740"/>
                    <a:ext cx="38" cy="10"/>
                  </a:xfrm>
                  <a:custGeom>
                    <a:avLst/>
                    <a:gdLst>
                      <a:gd name="T0" fmla="*/ 4 w 75"/>
                      <a:gd name="T1" fmla="*/ 0 h 31"/>
                      <a:gd name="T2" fmla="*/ 52 w 75"/>
                      <a:gd name="T3" fmla="*/ 0 h 31"/>
                      <a:gd name="T4" fmla="*/ 53 w 75"/>
                      <a:gd name="T5" fmla="*/ 4 h 31"/>
                      <a:gd name="T6" fmla="*/ 60 w 75"/>
                      <a:gd name="T7" fmla="*/ 13 h 31"/>
                      <a:gd name="T8" fmla="*/ 75 w 75"/>
                      <a:gd name="T9" fmla="*/ 31 h 31"/>
                      <a:gd name="T10" fmla="*/ 19 w 75"/>
                      <a:gd name="T11" fmla="*/ 31 h 31"/>
                      <a:gd name="T12" fmla="*/ 12 w 75"/>
                      <a:gd name="T13" fmla="*/ 22 h 31"/>
                      <a:gd name="T14" fmla="*/ 0 w 75"/>
                      <a:gd name="T15" fmla="*/ 7 h 31"/>
                      <a:gd name="T16" fmla="*/ 4 w 75"/>
                      <a:gd name="T17"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31">
                        <a:moveTo>
                          <a:pt x="4" y="0"/>
                        </a:moveTo>
                        <a:lnTo>
                          <a:pt x="52" y="0"/>
                        </a:lnTo>
                        <a:lnTo>
                          <a:pt x="53" y="4"/>
                        </a:lnTo>
                        <a:lnTo>
                          <a:pt x="60" y="13"/>
                        </a:lnTo>
                        <a:lnTo>
                          <a:pt x="75" y="31"/>
                        </a:lnTo>
                        <a:lnTo>
                          <a:pt x="19" y="31"/>
                        </a:lnTo>
                        <a:lnTo>
                          <a:pt x="12" y="22"/>
                        </a:lnTo>
                        <a:lnTo>
                          <a:pt x="0" y="7"/>
                        </a:lnTo>
                        <a:lnTo>
                          <a:pt x="4" y="0"/>
                        </a:lnTo>
                        <a:close/>
                      </a:path>
                    </a:pathLst>
                  </a:custGeom>
                  <a:solidFill>
                    <a:srgbClr val="E0E0E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644" name="Freeform 653"/>
                  <p:cNvSpPr>
                    <a:spLocks/>
                  </p:cNvSpPr>
                  <p:nvPr/>
                </p:nvSpPr>
                <p:spPr bwMode="auto">
                  <a:xfrm>
                    <a:off x="984" y="3750"/>
                    <a:ext cx="42" cy="12"/>
                  </a:xfrm>
                  <a:custGeom>
                    <a:avLst/>
                    <a:gdLst>
                      <a:gd name="T0" fmla="*/ 0 w 83"/>
                      <a:gd name="T1" fmla="*/ 36 h 36"/>
                      <a:gd name="T2" fmla="*/ 2 w 83"/>
                      <a:gd name="T3" fmla="*/ 21 h 36"/>
                      <a:gd name="T4" fmla="*/ 7 w 83"/>
                      <a:gd name="T5" fmla="*/ 8 h 36"/>
                      <a:gd name="T6" fmla="*/ 11 w 83"/>
                      <a:gd name="T7" fmla="*/ 0 h 36"/>
                      <a:gd name="T8" fmla="*/ 67 w 83"/>
                      <a:gd name="T9" fmla="*/ 0 h 36"/>
                      <a:gd name="T10" fmla="*/ 83 w 83"/>
                      <a:gd name="T11" fmla="*/ 36 h 36"/>
                      <a:gd name="T12" fmla="*/ 0 w 83"/>
                      <a:gd name="T13" fmla="*/ 36 h 36"/>
                    </a:gdLst>
                    <a:ahLst/>
                    <a:cxnLst>
                      <a:cxn ang="0">
                        <a:pos x="T0" y="T1"/>
                      </a:cxn>
                      <a:cxn ang="0">
                        <a:pos x="T2" y="T3"/>
                      </a:cxn>
                      <a:cxn ang="0">
                        <a:pos x="T4" y="T5"/>
                      </a:cxn>
                      <a:cxn ang="0">
                        <a:pos x="T6" y="T7"/>
                      </a:cxn>
                      <a:cxn ang="0">
                        <a:pos x="T8" y="T9"/>
                      </a:cxn>
                      <a:cxn ang="0">
                        <a:pos x="T10" y="T11"/>
                      </a:cxn>
                      <a:cxn ang="0">
                        <a:pos x="T12" y="T13"/>
                      </a:cxn>
                    </a:cxnLst>
                    <a:rect l="0" t="0" r="r" b="b"/>
                    <a:pathLst>
                      <a:path w="83" h="36">
                        <a:moveTo>
                          <a:pt x="0" y="36"/>
                        </a:moveTo>
                        <a:lnTo>
                          <a:pt x="2" y="21"/>
                        </a:lnTo>
                        <a:lnTo>
                          <a:pt x="7" y="8"/>
                        </a:lnTo>
                        <a:lnTo>
                          <a:pt x="11" y="0"/>
                        </a:lnTo>
                        <a:lnTo>
                          <a:pt x="67" y="0"/>
                        </a:lnTo>
                        <a:lnTo>
                          <a:pt x="83" y="36"/>
                        </a:lnTo>
                        <a:lnTo>
                          <a:pt x="0" y="36"/>
                        </a:lnTo>
                        <a:close/>
                      </a:path>
                    </a:pathLst>
                  </a:cu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grpSp>
            <p:grpSp>
              <p:nvGrpSpPr>
                <p:cNvPr id="452" name="Group 654"/>
                <p:cNvGrpSpPr>
                  <a:grpSpLocks/>
                </p:cNvGrpSpPr>
                <p:nvPr/>
              </p:nvGrpSpPr>
              <p:grpSpPr bwMode="auto">
                <a:xfrm>
                  <a:off x="761" y="3560"/>
                  <a:ext cx="50" cy="22"/>
                  <a:chOff x="761" y="3560"/>
                  <a:chExt cx="50" cy="22"/>
                </a:xfrm>
              </p:grpSpPr>
              <p:sp>
                <p:nvSpPr>
                  <p:cNvPr id="639" name="Freeform 655"/>
                  <p:cNvSpPr>
                    <a:spLocks/>
                  </p:cNvSpPr>
                  <p:nvPr/>
                </p:nvSpPr>
                <p:spPr bwMode="auto">
                  <a:xfrm>
                    <a:off x="761" y="3560"/>
                    <a:ext cx="12" cy="22"/>
                  </a:xfrm>
                  <a:custGeom>
                    <a:avLst/>
                    <a:gdLst>
                      <a:gd name="T0" fmla="*/ 16 w 25"/>
                      <a:gd name="T1" fmla="*/ 68 h 68"/>
                      <a:gd name="T2" fmla="*/ 0 w 25"/>
                      <a:gd name="T3" fmla="*/ 27 h 68"/>
                      <a:gd name="T4" fmla="*/ 12 w 25"/>
                      <a:gd name="T5" fmla="*/ 0 h 68"/>
                      <a:gd name="T6" fmla="*/ 25 w 25"/>
                      <a:gd name="T7" fmla="*/ 31 h 68"/>
                      <a:gd name="T8" fmla="*/ 16 w 25"/>
                      <a:gd name="T9" fmla="*/ 68 h 68"/>
                    </a:gdLst>
                    <a:ahLst/>
                    <a:cxnLst>
                      <a:cxn ang="0">
                        <a:pos x="T0" y="T1"/>
                      </a:cxn>
                      <a:cxn ang="0">
                        <a:pos x="T2" y="T3"/>
                      </a:cxn>
                      <a:cxn ang="0">
                        <a:pos x="T4" y="T5"/>
                      </a:cxn>
                      <a:cxn ang="0">
                        <a:pos x="T6" y="T7"/>
                      </a:cxn>
                      <a:cxn ang="0">
                        <a:pos x="T8" y="T9"/>
                      </a:cxn>
                    </a:cxnLst>
                    <a:rect l="0" t="0" r="r" b="b"/>
                    <a:pathLst>
                      <a:path w="25" h="68">
                        <a:moveTo>
                          <a:pt x="16" y="68"/>
                        </a:moveTo>
                        <a:lnTo>
                          <a:pt x="0" y="27"/>
                        </a:lnTo>
                        <a:lnTo>
                          <a:pt x="12" y="0"/>
                        </a:lnTo>
                        <a:lnTo>
                          <a:pt x="25" y="31"/>
                        </a:lnTo>
                        <a:lnTo>
                          <a:pt x="16" y="68"/>
                        </a:lnTo>
                        <a:close/>
                      </a:path>
                    </a:pathLst>
                  </a:custGeom>
                  <a:solidFill>
                    <a:srgbClr val="A0A0A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640" name="Freeform 656"/>
                  <p:cNvSpPr>
                    <a:spLocks/>
                  </p:cNvSpPr>
                  <p:nvPr/>
                </p:nvSpPr>
                <p:spPr bwMode="auto">
                  <a:xfrm>
                    <a:off x="767" y="3560"/>
                    <a:ext cx="36" cy="10"/>
                  </a:xfrm>
                  <a:custGeom>
                    <a:avLst/>
                    <a:gdLst>
                      <a:gd name="T0" fmla="*/ 2 w 73"/>
                      <a:gd name="T1" fmla="*/ 0 h 29"/>
                      <a:gd name="T2" fmla="*/ 49 w 73"/>
                      <a:gd name="T3" fmla="*/ 0 h 29"/>
                      <a:gd name="T4" fmla="*/ 50 w 73"/>
                      <a:gd name="T5" fmla="*/ 2 h 29"/>
                      <a:gd name="T6" fmla="*/ 55 w 73"/>
                      <a:gd name="T7" fmla="*/ 11 h 29"/>
                      <a:gd name="T8" fmla="*/ 73 w 73"/>
                      <a:gd name="T9" fmla="*/ 29 h 29"/>
                      <a:gd name="T10" fmla="*/ 17 w 73"/>
                      <a:gd name="T11" fmla="*/ 29 h 29"/>
                      <a:gd name="T12" fmla="*/ 8 w 73"/>
                      <a:gd name="T13" fmla="*/ 20 h 29"/>
                      <a:gd name="T14" fmla="*/ 0 w 73"/>
                      <a:gd name="T15" fmla="*/ 5 h 29"/>
                      <a:gd name="T16" fmla="*/ 2 w 73"/>
                      <a:gd name="T17"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3" h="29">
                        <a:moveTo>
                          <a:pt x="2" y="0"/>
                        </a:moveTo>
                        <a:lnTo>
                          <a:pt x="49" y="0"/>
                        </a:lnTo>
                        <a:lnTo>
                          <a:pt x="50" y="2"/>
                        </a:lnTo>
                        <a:lnTo>
                          <a:pt x="55" y="11"/>
                        </a:lnTo>
                        <a:lnTo>
                          <a:pt x="73" y="29"/>
                        </a:lnTo>
                        <a:lnTo>
                          <a:pt x="17" y="29"/>
                        </a:lnTo>
                        <a:lnTo>
                          <a:pt x="8" y="20"/>
                        </a:lnTo>
                        <a:lnTo>
                          <a:pt x="0" y="5"/>
                        </a:lnTo>
                        <a:lnTo>
                          <a:pt x="2" y="0"/>
                        </a:lnTo>
                        <a:close/>
                      </a:path>
                    </a:pathLst>
                  </a:custGeom>
                  <a:solidFill>
                    <a:srgbClr val="E0E0E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641" name="Freeform 657"/>
                  <p:cNvSpPr>
                    <a:spLocks/>
                  </p:cNvSpPr>
                  <p:nvPr/>
                </p:nvSpPr>
                <p:spPr bwMode="auto">
                  <a:xfrm>
                    <a:off x="769" y="3571"/>
                    <a:ext cx="42" cy="11"/>
                  </a:xfrm>
                  <a:custGeom>
                    <a:avLst/>
                    <a:gdLst>
                      <a:gd name="T0" fmla="*/ 0 w 83"/>
                      <a:gd name="T1" fmla="*/ 35 h 35"/>
                      <a:gd name="T2" fmla="*/ 2 w 83"/>
                      <a:gd name="T3" fmla="*/ 19 h 35"/>
                      <a:gd name="T4" fmla="*/ 7 w 83"/>
                      <a:gd name="T5" fmla="*/ 7 h 35"/>
                      <a:gd name="T6" fmla="*/ 11 w 83"/>
                      <a:gd name="T7" fmla="*/ 0 h 35"/>
                      <a:gd name="T8" fmla="*/ 68 w 83"/>
                      <a:gd name="T9" fmla="*/ 0 h 35"/>
                      <a:gd name="T10" fmla="*/ 83 w 83"/>
                      <a:gd name="T11" fmla="*/ 35 h 35"/>
                      <a:gd name="T12" fmla="*/ 0 w 83"/>
                      <a:gd name="T13" fmla="*/ 35 h 35"/>
                    </a:gdLst>
                    <a:ahLst/>
                    <a:cxnLst>
                      <a:cxn ang="0">
                        <a:pos x="T0" y="T1"/>
                      </a:cxn>
                      <a:cxn ang="0">
                        <a:pos x="T2" y="T3"/>
                      </a:cxn>
                      <a:cxn ang="0">
                        <a:pos x="T4" y="T5"/>
                      </a:cxn>
                      <a:cxn ang="0">
                        <a:pos x="T6" y="T7"/>
                      </a:cxn>
                      <a:cxn ang="0">
                        <a:pos x="T8" y="T9"/>
                      </a:cxn>
                      <a:cxn ang="0">
                        <a:pos x="T10" y="T11"/>
                      </a:cxn>
                      <a:cxn ang="0">
                        <a:pos x="T12" y="T13"/>
                      </a:cxn>
                    </a:cxnLst>
                    <a:rect l="0" t="0" r="r" b="b"/>
                    <a:pathLst>
                      <a:path w="83" h="35">
                        <a:moveTo>
                          <a:pt x="0" y="35"/>
                        </a:moveTo>
                        <a:lnTo>
                          <a:pt x="2" y="19"/>
                        </a:lnTo>
                        <a:lnTo>
                          <a:pt x="7" y="7"/>
                        </a:lnTo>
                        <a:lnTo>
                          <a:pt x="11" y="0"/>
                        </a:lnTo>
                        <a:lnTo>
                          <a:pt x="68" y="0"/>
                        </a:lnTo>
                        <a:lnTo>
                          <a:pt x="83" y="35"/>
                        </a:lnTo>
                        <a:lnTo>
                          <a:pt x="0" y="35"/>
                        </a:lnTo>
                        <a:close/>
                      </a:path>
                    </a:pathLst>
                  </a:cu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grpSp>
            <p:grpSp>
              <p:nvGrpSpPr>
                <p:cNvPr id="453" name="Group 658"/>
                <p:cNvGrpSpPr>
                  <a:grpSpLocks/>
                </p:cNvGrpSpPr>
                <p:nvPr/>
              </p:nvGrpSpPr>
              <p:grpSpPr bwMode="auto">
                <a:xfrm>
                  <a:off x="774" y="3572"/>
                  <a:ext cx="49" cy="23"/>
                  <a:chOff x="774" y="3572"/>
                  <a:chExt cx="49" cy="23"/>
                </a:xfrm>
              </p:grpSpPr>
              <p:sp>
                <p:nvSpPr>
                  <p:cNvPr id="636" name="Freeform 659"/>
                  <p:cNvSpPr>
                    <a:spLocks/>
                  </p:cNvSpPr>
                  <p:nvPr/>
                </p:nvSpPr>
                <p:spPr bwMode="auto">
                  <a:xfrm>
                    <a:off x="774" y="3572"/>
                    <a:ext cx="12" cy="23"/>
                  </a:xfrm>
                  <a:custGeom>
                    <a:avLst/>
                    <a:gdLst>
                      <a:gd name="T0" fmla="*/ 15 w 25"/>
                      <a:gd name="T1" fmla="*/ 68 h 68"/>
                      <a:gd name="T2" fmla="*/ 0 w 25"/>
                      <a:gd name="T3" fmla="*/ 25 h 68"/>
                      <a:gd name="T4" fmla="*/ 9 w 25"/>
                      <a:gd name="T5" fmla="*/ 0 h 68"/>
                      <a:gd name="T6" fmla="*/ 25 w 25"/>
                      <a:gd name="T7" fmla="*/ 30 h 68"/>
                      <a:gd name="T8" fmla="*/ 15 w 25"/>
                      <a:gd name="T9" fmla="*/ 68 h 68"/>
                    </a:gdLst>
                    <a:ahLst/>
                    <a:cxnLst>
                      <a:cxn ang="0">
                        <a:pos x="T0" y="T1"/>
                      </a:cxn>
                      <a:cxn ang="0">
                        <a:pos x="T2" y="T3"/>
                      </a:cxn>
                      <a:cxn ang="0">
                        <a:pos x="T4" y="T5"/>
                      </a:cxn>
                      <a:cxn ang="0">
                        <a:pos x="T6" y="T7"/>
                      </a:cxn>
                      <a:cxn ang="0">
                        <a:pos x="T8" y="T9"/>
                      </a:cxn>
                    </a:cxnLst>
                    <a:rect l="0" t="0" r="r" b="b"/>
                    <a:pathLst>
                      <a:path w="25" h="68">
                        <a:moveTo>
                          <a:pt x="15" y="68"/>
                        </a:moveTo>
                        <a:lnTo>
                          <a:pt x="0" y="25"/>
                        </a:lnTo>
                        <a:lnTo>
                          <a:pt x="9" y="0"/>
                        </a:lnTo>
                        <a:lnTo>
                          <a:pt x="25" y="30"/>
                        </a:lnTo>
                        <a:lnTo>
                          <a:pt x="15" y="68"/>
                        </a:lnTo>
                        <a:close/>
                      </a:path>
                    </a:pathLst>
                  </a:custGeom>
                  <a:solidFill>
                    <a:srgbClr val="A0A0A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637" name="Freeform 660"/>
                  <p:cNvSpPr>
                    <a:spLocks/>
                  </p:cNvSpPr>
                  <p:nvPr/>
                </p:nvSpPr>
                <p:spPr bwMode="auto">
                  <a:xfrm>
                    <a:off x="778" y="3573"/>
                    <a:ext cx="38" cy="9"/>
                  </a:xfrm>
                  <a:custGeom>
                    <a:avLst/>
                    <a:gdLst>
                      <a:gd name="T0" fmla="*/ 1 w 75"/>
                      <a:gd name="T1" fmla="*/ 0 h 29"/>
                      <a:gd name="T2" fmla="*/ 50 w 75"/>
                      <a:gd name="T3" fmla="*/ 0 h 29"/>
                      <a:gd name="T4" fmla="*/ 51 w 75"/>
                      <a:gd name="T5" fmla="*/ 2 h 29"/>
                      <a:gd name="T6" fmla="*/ 56 w 75"/>
                      <a:gd name="T7" fmla="*/ 11 h 29"/>
                      <a:gd name="T8" fmla="*/ 75 w 75"/>
                      <a:gd name="T9" fmla="*/ 29 h 29"/>
                      <a:gd name="T10" fmla="*/ 18 w 75"/>
                      <a:gd name="T11" fmla="*/ 29 h 29"/>
                      <a:gd name="T12" fmla="*/ 10 w 75"/>
                      <a:gd name="T13" fmla="*/ 20 h 29"/>
                      <a:gd name="T14" fmla="*/ 0 w 75"/>
                      <a:gd name="T15" fmla="*/ 5 h 29"/>
                      <a:gd name="T16" fmla="*/ 1 w 75"/>
                      <a:gd name="T17"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29">
                        <a:moveTo>
                          <a:pt x="1" y="0"/>
                        </a:moveTo>
                        <a:lnTo>
                          <a:pt x="50" y="0"/>
                        </a:lnTo>
                        <a:lnTo>
                          <a:pt x="51" y="2"/>
                        </a:lnTo>
                        <a:lnTo>
                          <a:pt x="56" y="11"/>
                        </a:lnTo>
                        <a:lnTo>
                          <a:pt x="75" y="29"/>
                        </a:lnTo>
                        <a:lnTo>
                          <a:pt x="18" y="29"/>
                        </a:lnTo>
                        <a:lnTo>
                          <a:pt x="10" y="20"/>
                        </a:lnTo>
                        <a:lnTo>
                          <a:pt x="0" y="5"/>
                        </a:lnTo>
                        <a:lnTo>
                          <a:pt x="1" y="0"/>
                        </a:lnTo>
                        <a:close/>
                      </a:path>
                    </a:pathLst>
                  </a:custGeom>
                  <a:solidFill>
                    <a:srgbClr val="E0E0E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638" name="Freeform 661"/>
                  <p:cNvSpPr>
                    <a:spLocks/>
                  </p:cNvSpPr>
                  <p:nvPr/>
                </p:nvSpPr>
                <p:spPr bwMode="auto">
                  <a:xfrm>
                    <a:off x="782" y="3583"/>
                    <a:ext cx="41" cy="12"/>
                  </a:xfrm>
                  <a:custGeom>
                    <a:avLst/>
                    <a:gdLst>
                      <a:gd name="T0" fmla="*/ 0 w 81"/>
                      <a:gd name="T1" fmla="*/ 36 h 36"/>
                      <a:gd name="T2" fmla="*/ 1 w 81"/>
                      <a:gd name="T3" fmla="*/ 19 h 36"/>
                      <a:gd name="T4" fmla="*/ 5 w 81"/>
                      <a:gd name="T5" fmla="*/ 7 h 36"/>
                      <a:gd name="T6" fmla="*/ 10 w 81"/>
                      <a:gd name="T7" fmla="*/ 0 h 36"/>
                      <a:gd name="T8" fmla="*/ 67 w 81"/>
                      <a:gd name="T9" fmla="*/ 0 h 36"/>
                      <a:gd name="T10" fmla="*/ 81 w 81"/>
                      <a:gd name="T11" fmla="*/ 36 h 36"/>
                      <a:gd name="T12" fmla="*/ 0 w 81"/>
                      <a:gd name="T13" fmla="*/ 36 h 36"/>
                    </a:gdLst>
                    <a:ahLst/>
                    <a:cxnLst>
                      <a:cxn ang="0">
                        <a:pos x="T0" y="T1"/>
                      </a:cxn>
                      <a:cxn ang="0">
                        <a:pos x="T2" y="T3"/>
                      </a:cxn>
                      <a:cxn ang="0">
                        <a:pos x="T4" y="T5"/>
                      </a:cxn>
                      <a:cxn ang="0">
                        <a:pos x="T6" y="T7"/>
                      </a:cxn>
                      <a:cxn ang="0">
                        <a:pos x="T8" y="T9"/>
                      </a:cxn>
                      <a:cxn ang="0">
                        <a:pos x="T10" y="T11"/>
                      </a:cxn>
                      <a:cxn ang="0">
                        <a:pos x="T12" y="T13"/>
                      </a:cxn>
                    </a:cxnLst>
                    <a:rect l="0" t="0" r="r" b="b"/>
                    <a:pathLst>
                      <a:path w="81" h="36">
                        <a:moveTo>
                          <a:pt x="0" y="36"/>
                        </a:moveTo>
                        <a:lnTo>
                          <a:pt x="1" y="19"/>
                        </a:lnTo>
                        <a:lnTo>
                          <a:pt x="5" y="7"/>
                        </a:lnTo>
                        <a:lnTo>
                          <a:pt x="10" y="0"/>
                        </a:lnTo>
                        <a:lnTo>
                          <a:pt x="67" y="0"/>
                        </a:lnTo>
                        <a:lnTo>
                          <a:pt x="81" y="36"/>
                        </a:lnTo>
                        <a:lnTo>
                          <a:pt x="0" y="36"/>
                        </a:lnTo>
                        <a:close/>
                      </a:path>
                    </a:pathLst>
                  </a:cu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grpSp>
            <p:grpSp>
              <p:nvGrpSpPr>
                <p:cNvPr id="454" name="Group 662"/>
                <p:cNvGrpSpPr>
                  <a:grpSpLocks/>
                </p:cNvGrpSpPr>
                <p:nvPr/>
              </p:nvGrpSpPr>
              <p:grpSpPr bwMode="auto">
                <a:xfrm>
                  <a:off x="787" y="3585"/>
                  <a:ext cx="49" cy="23"/>
                  <a:chOff x="787" y="3585"/>
                  <a:chExt cx="49" cy="23"/>
                </a:xfrm>
              </p:grpSpPr>
              <p:sp>
                <p:nvSpPr>
                  <p:cNvPr id="633" name="Freeform 663"/>
                  <p:cNvSpPr>
                    <a:spLocks/>
                  </p:cNvSpPr>
                  <p:nvPr/>
                </p:nvSpPr>
                <p:spPr bwMode="auto">
                  <a:xfrm>
                    <a:off x="787" y="3585"/>
                    <a:ext cx="12" cy="23"/>
                  </a:xfrm>
                  <a:custGeom>
                    <a:avLst/>
                    <a:gdLst>
                      <a:gd name="T0" fmla="*/ 14 w 24"/>
                      <a:gd name="T1" fmla="*/ 68 h 68"/>
                      <a:gd name="T2" fmla="*/ 0 w 24"/>
                      <a:gd name="T3" fmla="*/ 26 h 68"/>
                      <a:gd name="T4" fmla="*/ 9 w 24"/>
                      <a:gd name="T5" fmla="*/ 0 h 68"/>
                      <a:gd name="T6" fmla="*/ 24 w 24"/>
                      <a:gd name="T7" fmla="*/ 31 h 68"/>
                      <a:gd name="T8" fmla="*/ 14 w 24"/>
                      <a:gd name="T9" fmla="*/ 68 h 68"/>
                    </a:gdLst>
                    <a:ahLst/>
                    <a:cxnLst>
                      <a:cxn ang="0">
                        <a:pos x="T0" y="T1"/>
                      </a:cxn>
                      <a:cxn ang="0">
                        <a:pos x="T2" y="T3"/>
                      </a:cxn>
                      <a:cxn ang="0">
                        <a:pos x="T4" y="T5"/>
                      </a:cxn>
                      <a:cxn ang="0">
                        <a:pos x="T6" y="T7"/>
                      </a:cxn>
                      <a:cxn ang="0">
                        <a:pos x="T8" y="T9"/>
                      </a:cxn>
                    </a:cxnLst>
                    <a:rect l="0" t="0" r="r" b="b"/>
                    <a:pathLst>
                      <a:path w="24" h="68">
                        <a:moveTo>
                          <a:pt x="14" y="68"/>
                        </a:moveTo>
                        <a:lnTo>
                          <a:pt x="0" y="26"/>
                        </a:lnTo>
                        <a:lnTo>
                          <a:pt x="9" y="0"/>
                        </a:lnTo>
                        <a:lnTo>
                          <a:pt x="24" y="31"/>
                        </a:lnTo>
                        <a:lnTo>
                          <a:pt x="14" y="68"/>
                        </a:lnTo>
                        <a:close/>
                      </a:path>
                    </a:pathLst>
                  </a:custGeom>
                  <a:solidFill>
                    <a:srgbClr val="A0A0A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634" name="Freeform 664"/>
                  <p:cNvSpPr>
                    <a:spLocks/>
                  </p:cNvSpPr>
                  <p:nvPr/>
                </p:nvSpPr>
                <p:spPr bwMode="auto">
                  <a:xfrm>
                    <a:off x="792" y="3586"/>
                    <a:ext cx="36" cy="10"/>
                  </a:xfrm>
                  <a:custGeom>
                    <a:avLst/>
                    <a:gdLst>
                      <a:gd name="T0" fmla="*/ 1 w 74"/>
                      <a:gd name="T1" fmla="*/ 0 h 29"/>
                      <a:gd name="T2" fmla="*/ 50 w 74"/>
                      <a:gd name="T3" fmla="*/ 0 h 29"/>
                      <a:gd name="T4" fmla="*/ 51 w 74"/>
                      <a:gd name="T5" fmla="*/ 2 h 29"/>
                      <a:gd name="T6" fmla="*/ 55 w 74"/>
                      <a:gd name="T7" fmla="*/ 11 h 29"/>
                      <a:gd name="T8" fmla="*/ 74 w 74"/>
                      <a:gd name="T9" fmla="*/ 29 h 29"/>
                      <a:gd name="T10" fmla="*/ 19 w 74"/>
                      <a:gd name="T11" fmla="*/ 29 h 29"/>
                      <a:gd name="T12" fmla="*/ 11 w 74"/>
                      <a:gd name="T13" fmla="*/ 20 h 29"/>
                      <a:gd name="T14" fmla="*/ 0 w 74"/>
                      <a:gd name="T15" fmla="*/ 5 h 29"/>
                      <a:gd name="T16" fmla="*/ 1 w 74"/>
                      <a:gd name="T17"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4" h="29">
                        <a:moveTo>
                          <a:pt x="1" y="0"/>
                        </a:moveTo>
                        <a:lnTo>
                          <a:pt x="50" y="0"/>
                        </a:lnTo>
                        <a:lnTo>
                          <a:pt x="51" y="2"/>
                        </a:lnTo>
                        <a:lnTo>
                          <a:pt x="55" y="11"/>
                        </a:lnTo>
                        <a:lnTo>
                          <a:pt x="74" y="29"/>
                        </a:lnTo>
                        <a:lnTo>
                          <a:pt x="19" y="29"/>
                        </a:lnTo>
                        <a:lnTo>
                          <a:pt x="11" y="20"/>
                        </a:lnTo>
                        <a:lnTo>
                          <a:pt x="0" y="5"/>
                        </a:lnTo>
                        <a:lnTo>
                          <a:pt x="1" y="0"/>
                        </a:lnTo>
                        <a:close/>
                      </a:path>
                    </a:pathLst>
                  </a:custGeom>
                  <a:solidFill>
                    <a:srgbClr val="E0E0E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635" name="Freeform 665"/>
                  <p:cNvSpPr>
                    <a:spLocks/>
                  </p:cNvSpPr>
                  <p:nvPr/>
                </p:nvSpPr>
                <p:spPr bwMode="auto">
                  <a:xfrm>
                    <a:off x="795" y="3596"/>
                    <a:ext cx="41" cy="12"/>
                  </a:xfrm>
                  <a:custGeom>
                    <a:avLst/>
                    <a:gdLst>
                      <a:gd name="T0" fmla="*/ 0 w 81"/>
                      <a:gd name="T1" fmla="*/ 36 h 36"/>
                      <a:gd name="T2" fmla="*/ 1 w 81"/>
                      <a:gd name="T3" fmla="*/ 20 h 36"/>
                      <a:gd name="T4" fmla="*/ 6 w 81"/>
                      <a:gd name="T5" fmla="*/ 8 h 36"/>
                      <a:gd name="T6" fmla="*/ 10 w 81"/>
                      <a:gd name="T7" fmla="*/ 0 h 36"/>
                      <a:gd name="T8" fmla="*/ 67 w 81"/>
                      <a:gd name="T9" fmla="*/ 0 h 36"/>
                      <a:gd name="T10" fmla="*/ 81 w 81"/>
                      <a:gd name="T11" fmla="*/ 36 h 36"/>
                      <a:gd name="T12" fmla="*/ 0 w 81"/>
                      <a:gd name="T13" fmla="*/ 36 h 36"/>
                    </a:gdLst>
                    <a:ahLst/>
                    <a:cxnLst>
                      <a:cxn ang="0">
                        <a:pos x="T0" y="T1"/>
                      </a:cxn>
                      <a:cxn ang="0">
                        <a:pos x="T2" y="T3"/>
                      </a:cxn>
                      <a:cxn ang="0">
                        <a:pos x="T4" y="T5"/>
                      </a:cxn>
                      <a:cxn ang="0">
                        <a:pos x="T6" y="T7"/>
                      </a:cxn>
                      <a:cxn ang="0">
                        <a:pos x="T8" y="T9"/>
                      </a:cxn>
                      <a:cxn ang="0">
                        <a:pos x="T10" y="T11"/>
                      </a:cxn>
                      <a:cxn ang="0">
                        <a:pos x="T12" y="T13"/>
                      </a:cxn>
                    </a:cxnLst>
                    <a:rect l="0" t="0" r="r" b="b"/>
                    <a:pathLst>
                      <a:path w="81" h="36">
                        <a:moveTo>
                          <a:pt x="0" y="36"/>
                        </a:moveTo>
                        <a:lnTo>
                          <a:pt x="1" y="20"/>
                        </a:lnTo>
                        <a:lnTo>
                          <a:pt x="6" y="8"/>
                        </a:lnTo>
                        <a:lnTo>
                          <a:pt x="10" y="0"/>
                        </a:lnTo>
                        <a:lnTo>
                          <a:pt x="67" y="0"/>
                        </a:lnTo>
                        <a:lnTo>
                          <a:pt x="81" y="36"/>
                        </a:lnTo>
                        <a:lnTo>
                          <a:pt x="0" y="36"/>
                        </a:lnTo>
                        <a:close/>
                      </a:path>
                    </a:pathLst>
                  </a:cu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grpSp>
            <p:grpSp>
              <p:nvGrpSpPr>
                <p:cNvPr id="455" name="Group 666"/>
                <p:cNvGrpSpPr>
                  <a:grpSpLocks/>
                </p:cNvGrpSpPr>
                <p:nvPr/>
              </p:nvGrpSpPr>
              <p:grpSpPr bwMode="auto">
                <a:xfrm>
                  <a:off x="799" y="3600"/>
                  <a:ext cx="99" cy="73"/>
                  <a:chOff x="799" y="3600"/>
                  <a:chExt cx="99" cy="73"/>
                </a:xfrm>
              </p:grpSpPr>
              <p:grpSp>
                <p:nvGrpSpPr>
                  <p:cNvPr id="613" name="Group 667"/>
                  <p:cNvGrpSpPr>
                    <a:grpSpLocks/>
                  </p:cNvGrpSpPr>
                  <p:nvPr/>
                </p:nvGrpSpPr>
                <p:grpSpPr bwMode="auto">
                  <a:xfrm>
                    <a:off x="799" y="3600"/>
                    <a:ext cx="48" cy="23"/>
                    <a:chOff x="799" y="3600"/>
                    <a:chExt cx="48" cy="23"/>
                  </a:xfrm>
                </p:grpSpPr>
                <p:sp>
                  <p:nvSpPr>
                    <p:cNvPr id="630" name="Freeform 668"/>
                    <p:cNvSpPr>
                      <a:spLocks/>
                    </p:cNvSpPr>
                    <p:nvPr/>
                  </p:nvSpPr>
                  <p:spPr bwMode="auto">
                    <a:xfrm>
                      <a:off x="799" y="3600"/>
                      <a:ext cx="12" cy="23"/>
                    </a:xfrm>
                    <a:custGeom>
                      <a:avLst/>
                      <a:gdLst>
                        <a:gd name="T0" fmla="*/ 14 w 25"/>
                        <a:gd name="T1" fmla="*/ 70 h 70"/>
                        <a:gd name="T2" fmla="*/ 0 w 25"/>
                        <a:gd name="T3" fmla="*/ 27 h 70"/>
                        <a:gd name="T4" fmla="*/ 9 w 25"/>
                        <a:gd name="T5" fmla="*/ 0 h 70"/>
                        <a:gd name="T6" fmla="*/ 25 w 25"/>
                        <a:gd name="T7" fmla="*/ 31 h 70"/>
                        <a:gd name="T8" fmla="*/ 14 w 25"/>
                        <a:gd name="T9" fmla="*/ 70 h 70"/>
                      </a:gdLst>
                      <a:ahLst/>
                      <a:cxnLst>
                        <a:cxn ang="0">
                          <a:pos x="T0" y="T1"/>
                        </a:cxn>
                        <a:cxn ang="0">
                          <a:pos x="T2" y="T3"/>
                        </a:cxn>
                        <a:cxn ang="0">
                          <a:pos x="T4" y="T5"/>
                        </a:cxn>
                        <a:cxn ang="0">
                          <a:pos x="T6" y="T7"/>
                        </a:cxn>
                        <a:cxn ang="0">
                          <a:pos x="T8" y="T9"/>
                        </a:cxn>
                      </a:cxnLst>
                      <a:rect l="0" t="0" r="r" b="b"/>
                      <a:pathLst>
                        <a:path w="25" h="70">
                          <a:moveTo>
                            <a:pt x="14" y="70"/>
                          </a:moveTo>
                          <a:lnTo>
                            <a:pt x="0" y="27"/>
                          </a:lnTo>
                          <a:lnTo>
                            <a:pt x="9" y="0"/>
                          </a:lnTo>
                          <a:lnTo>
                            <a:pt x="25" y="31"/>
                          </a:lnTo>
                          <a:lnTo>
                            <a:pt x="14" y="70"/>
                          </a:lnTo>
                          <a:close/>
                        </a:path>
                      </a:pathLst>
                    </a:custGeom>
                    <a:solidFill>
                      <a:srgbClr val="A0A0A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631" name="Freeform 669"/>
                    <p:cNvSpPr>
                      <a:spLocks/>
                    </p:cNvSpPr>
                    <p:nvPr/>
                  </p:nvSpPr>
                  <p:spPr bwMode="auto">
                    <a:xfrm>
                      <a:off x="803" y="3600"/>
                      <a:ext cx="38" cy="11"/>
                    </a:xfrm>
                    <a:custGeom>
                      <a:avLst/>
                      <a:gdLst>
                        <a:gd name="T0" fmla="*/ 1 w 75"/>
                        <a:gd name="T1" fmla="*/ 0 h 31"/>
                        <a:gd name="T2" fmla="*/ 50 w 75"/>
                        <a:gd name="T3" fmla="*/ 0 h 31"/>
                        <a:gd name="T4" fmla="*/ 51 w 75"/>
                        <a:gd name="T5" fmla="*/ 4 h 31"/>
                        <a:gd name="T6" fmla="*/ 56 w 75"/>
                        <a:gd name="T7" fmla="*/ 13 h 31"/>
                        <a:gd name="T8" fmla="*/ 75 w 75"/>
                        <a:gd name="T9" fmla="*/ 31 h 31"/>
                        <a:gd name="T10" fmla="*/ 18 w 75"/>
                        <a:gd name="T11" fmla="*/ 31 h 31"/>
                        <a:gd name="T12" fmla="*/ 9 w 75"/>
                        <a:gd name="T13" fmla="*/ 22 h 31"/>
                        <a:gd name="T14" fmla="*/ 0 w 75"/>
                        <a:gd name="T15" fmla="*/ 7 h 31"/>
                        <a:gd name="T16" fmla="*/ 1 w 75"/>
                        <a:gd name="T17"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31">
                          <a:moveTo>
                            <a:pt x="1" y="0"/>
                          </a:moveTo>
                          <a:lnTo>
                            <a:pt x="50" y="0"/>
                          </a:lnTo>
                          <a:lnTo>
                            <a:pt x="51" y="4"/>
                          </a:lnTo>
                          <a:lnTo>
                            <a:pt x="56" y="13"/>
                          </a:lnTo>
                          <a:lnTo>
                            <a:pt x="75" y="31"/>
                          </a:lnTo>
                          <a:lnTo>
                            <a:pt x="18" y="31"/>
                          </a:lnTo>
                          <a:lnTo>
                            <a:pt x="9" y="22"/>
                          </a:lnTo>
                          <a:lnTo>
                            <a:pt x="0" y="7"/>
                          </a:lnTo>
                          <a:lnTo>
                            <a:pt x="1" y="0"/>
                          </a:lnTo>
                          <a:close/>
                        </a:path>
                      </a:pathLst>
                    </a:custGeom>
                    <a:solidFill>
                      <a:srgbClr val="E0E0E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632" name="Freeform 670"/>
                    <p:cNvSpPr>
                      <a:spLocks/>
                    </p:cNvSpPr>
                    <p:nvPr/>
                  </p:nvSpPr>
                  <p:spPr bwMode="auto">
                    <a:xfrm>
                      <a:off x="807" y="3611"/>
                      <a:ext cx="40" cy="12"/>
                    </a:xfrm>
                    <a:custGeom>
                      <a:avLst/>
                      <a:gdLst>
                        <a:gd name="T0" fmla="*/ 0 w 82"/>
                        <a:gd name="T1" fmla="*/ 38 h 38"/>
                        <a:gd name="T2" fmla="*/ 2 w 82"/>
                        <a:gd name="T3" fmla="*/ 22 h 38"/>
                        <a:gd name="T4" fmla="*/ 7 w 82"/>
                        <a:gd name="T5" fmla="*/ 8 h 38"/>
                        <a:gd name="T6" fmla="*/ 12 w 82"/>
                        <a:gd name="T7" fmla="*/ 0 h 38"/>
                        <a:gd name="T8" fmla="*/ 69 w 82"/>
                        <a:gd name="T9" fmla="*/ 0 h 38"/>
                        <a:gd name="T10" fmla="*/ 82 w 82"/>
                        <a:gd name="T11" fmla="*/ 38 h 38"/>
                        <a:gd name="T12" fmla="*/ 0 w 82"/>
                        <a:gd name="T13" fmla="*/ 38 h 38"/>
                      </a:gdLst>
                      <a:ahLst/>
                      <a:cxnLst>
                        <a:cxn ang="0">
                          <a:pos x="T0" y="T1"/>
                        </a:cxn>
                        <a:cxn ang="0">
                          <a:pos x="T2" y="T3"/>
                        </a:cxn>
                        <a:cxn ang="0">
                          <a:pos x="T4" y="T5"/>
                        </a:cxn>
                        <a:cxn ang="0">
                          <a:pos x="T6" y="T7"/>
                        </a:cxn>
                        <a:cxn ang="0">
                          <a:pos x="T8" y="T9"/>
                        </a:cxn>
                        <a:cxn ang="0">
                          <a:pos x="T10" y="T11"/>
                        </a:cxn>
                        <a:cxn ang="0">
                          <a:pos x="T12" y="T13"/>
                        </a:cxn>
                      </a:cxnLst>
                      <a:rect l="0" t="0" r="r" b="b"/>
                      <a:pathLst>
                        <a:path w="82" h="38">
                          <a:moveTo>
                            <a:pt x="0" y="38"/>
                          </a:moveTo>
                          <a:lnTo>
                            <a:pt x="2" y="22"/>
                          </a:lnTo>
                          <a:lnTo>
                            <a:pt x="7" y="8"/>
                          </a:lnTo>
                          <a:lnTo>
                            <a:pt x="12" y="0"/>
                          </a:lnTo>
                          <a:lnTo>
                            <a:pt x="69" y="0"/>
                          </a:lnTo>
                          <a:lnTo>
                            <a:pt x="82" y="38"/>
                          </a:lnTo>
                          <a:lnTo>
                            <a:pt x="0" y="38"/>
                          </a:lnTo>
                          <a:close/>
                        </a:path>
                      </a:pathLst>
                    </a:cu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grpSp>
              <p:grpSp>
                <p:nvGrpSpPr>
                  <p:cNvPr id="614" name="Group 671"/>
                  <p:cNvGrpSpPr>
                    <a:grpSpLocks/>
                  </p:cNvGrpSpPr>
                  <p:nvPr/>
                </p:nvGrpSpPr>
                <p:grpSpPr bwMode="auto">
                  <a:xfrm>
                    <a:off x="811" y="3612"/>
                    <a:ext cx="48" cy="23"/>
                    <a:chOff x="811" y="3612"/>
                    <a:chExt cx="48" cy="23"/>
                  </a:xfrm>
                </p:grpSpPr>
                <p:sp>
                  <p:nvSpPr>
                    <p:cNvPr id="627" name="Freeform 672"/>
                    <p:cNvSpPr>
                      <a:spLocks/>
                    </p:cNvSpPr>
                    <p:nvPr/>
                  </p:nvSpPr>
                  <p:spPr bwMode="auto">
                    <a:xfrm>
                      <a:off x="811" y="3612"/>
                      <a:ext cx="12" cy="23"/>
                    </a:xfrm>
                    <a:custGeom>
                      <a:avLst/>
                      <a:gdLst>
                        <a:gd name="T0" fmla="*/ 15 w 25"/>
                        <a:gd name="T1" fmla="*/ 69 h 69"/>
                        <a:gd name="T2" fmla="*/ 0 w 25"/>
                        <a:gd name="T3" fmla="*/ 28 h 69"/>
                        <a:gd name="T4" fmla="*/ 11 w 25"/>
                        <a:gd name="T5" fmla="*/ 0 h 69"/>
                        <a:gd name="T6" fmla="*/ 25 w 25"/>
                        <a:gd name="T7" fmla="*/ 32 h 69"/>
                        <a:gd name="T8" fmla="*/ 15 w 25"/>
                        <a:gd name="T9" fmla="*/ 69 h 69"/>
                      </a:gdLst>
                      <a:ahLst/>
                      <a:cxnLst>
                        <a:cxn ang="0">
                          <a:pos x="T0" y="T1"/>
                        </a:cxn>
                        <a:cxn ang="0">
                          <a:pos x="T2" y="T3"/>
                        </a:cxn>
                        <a:cxn ang="0">
                          <a:pos x="T4" y="T5"/>
                        </a:cxn>
                        <a:cxn ang="0">
                          <a:pos x="T6" y="T7"/>
                        </a:cxn>
                        <a:cxn ang="0">
                          <a:pos x="T8" y="T9"/>
                        </a:cxn>
                      </a:cxnLst>
                      <a:rect l="0" t="0" r="r" b="b"/>
                      <a:pathLst>
                        <a:path w="25" h="69">
                          <a:moveTo>
                            <a:pt x="15" y="69"/>
                          </a:moveTo>
                          <a:lnTo>
                            <a:pt x="0" y="28"/>
                          </a:lnTo>
                          <a:lnTo>
                            <a:pt x="11" y="0"/>
                          </a:lnTo>
                          <a:lnTo>
                            <a:pt x="25" y="32"/>
                          </a:lnTo>
                          <a:lnTo>
                            <a:pt x="15" y="69"/>
                          </a:lnTo>
                          <a:close/>
                        </a:path>
                      </a:pathLst>
                    </a:custGeom>
                    <a:solidFill>
                      <a:srgbClr val="A0A0A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628" name="Freeform 673"/>
                    <p:cNvSpPr>
                      <a:spLocks/>
                    </p:cNvSpPr>
                    <p:nvPr/>
                  </p:nvSpPr>
                  <p:spPr bwMode="auto">
                    <a:xfrm>
                      <a:off x="815" y="3613"/>
                      <a:ext cx="38" cy="10"/>
                    </a:xfrm>
                    <a:custGeom>
                      <a:avLst/>
                      <a:gdLst>
                        <a:gd name="T0" fmla="*/ 3 w 75"/>
                        <a:gd name="T1" fmla="*/ 0 h 32"/>
                        <a:gd name="T2" fmla="*/ 52 w 75"/>
                        <a:gd name="T3" fmla="*/ 0 h 32"/>
                        <a:gd name="T4" fmla="*/ 53 w 75"/>
                        <a:gd name="T5" fmla="*/ 3 h 32"/>
                        <a:gd name="T6" fmla="*/ 57 w 75"/>
                        <a:gd name="T7" fmla="*/ 15 h 32"/>
                        <a:gd name="T8" fmla="*/ 75 w 75"/>
                        <a:gd name="T9" fmla="*/ 32 h 32"/>
                        <a:gd name="T10" fmla="*/ 19 w 75"/>
                        <a:gd name="T11" fmla="*/ 32 h 32"/>
                        <a:gd name="T12" fmla="*/ 10 w 75"/>
                        <a:gd name="T13" fmla="*/ 22 h 32"/>
                        <a:gd name="T14" fmla="*/ 0 w 75"/>
                        <a:gd name="T15" fmla="*/ 7 h 32"/>
                        <a:gd name="T16" fmla="*/ 3 w 75"/>
                        <a:gd name="T17"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32">
                          <a:moveTo>
                            <a:pt x="3" y="0"/>
                          </a:moveTo>
                          <a:lnTo>
                            <a:pt x="52" y="0"/>
                          </a:lnTo>
                          <a:lnTo>
                            <a:pt x="53" y="3"/>
                          </a:lnTo>
                          <a:lnTo>
                            <a:pt x="57" y="15"/>
                          </a:lnTo>
                          <a:lnTo>
                            <a:pt x="75" y="32"/>
                          </a:lnTo>
                          <a:lnTo>
                            <a:pt x="19" y="32"/>
                          </a:lnTo>
                          <a:lnTo>
                            <a:pt x="10" y="22"/>
                          </a:lnTo>
                          <a:lnTo>
                            <a:pt x="0" y="7"/>
                          </a:lnTo>
                          <a:lnTo>
                            <a:pt x="3" y="0"/>
                          </a:lnTo>
                          <a:close/>
                        </a:path>
                      </a:pathLst>
                    </a:custGeom>
                    <a:solidFill>
                      <a:srgbClr val="E0E0E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629" name="Freeform 674"/>
                    <p:cNvSpPr>
                      <a:spLocks/>
                    </p:cNvSpPr>
                    <p:nvPr/>
                  </p:nvSpPr>
                  <p:spPr bwMode="auto">
                    <a:xfrm>
                      <a:off x="819" y="3623"/>
                      <a:ext cx="40" cy="12"/>
                    </a:xfrm>
                    <a:custGeom>
                      <a:avLst/>
                      <a:gdLst>
                        <a:gd name="T0" fmla="*/ 0 w 82"/>
                        <a:gd name="T1" fmla="*/ 36 h 36"/>
                        <a:gd name="T2" fmla="*/ 1 w 82"/>
                        <a:gd name="T3" fmla="*/ 21 h 36"/>
                        <a:gd name="T4" fmla="*/ 7 w 82"/>
                        <a:gd name="T5" fmla="*/ 8 h 36"/>
                        <a:gd name="T6" fmla="*/ 12 w 82"/>
                        <a:gd name="T7" fmla="*/ 0 h 36"/>
                        <a:gd name="T8" fmla="*/ 68 w 82"/>
                        <a:gd name="T9" fmla="*/ 0 h 36"/>
                        <a:gd name="T10" fmla="*/ 82 w 82"/>
                        <a:gd name="T11" fmla="*/ 36 h 36"/>
                        <a:gd name="T12" fmla="*/ 0 w 82"/>
                        <a:gd name="T13" fmla="*/ 36 h 36"/>
                      </a:gdLst>
                      <a:ahLst/>
                      <a:cxnLst>
                        <a:cxn ang="0">
                          <a:pos x="T0" y="T1"/>
                        </a:cxn>
                        <a:cxn ang="0">
                          <a:pos x="T2" y="T3"/>
                        </a:cxn>
                        <a:cxn ang="0">
                          <a:pos x="T4" y="T5"/>
                        </a:cxn>
                        <a:cxn ang="0">
                          <a:pos x="T6" y="T7"/>
                        </a:cxn>
                        <a:cxn ang="0">
                          <a:pos x="T8" y="T9"/>
                        </a:cxn>
                        <a:cxn ang="0">
                          <a:pos x="T10" y="T11"/>
                        </a:cxn>
                        <a:cxn ang="0">
                          <a:pos x="T12" y="T13"/>
                        </a:cxn>
                      </a:cxnLst>
                      <a:rect l="0" t="0" r="r" b="b"/>
                      <a:pathLst>
                        <a:path w="82" h="36">
                          <a:moveTo>
                            <a:pt x="0" y="36"/>
                          </a:moveTo>
                          <a:lnTo>
                            <a:pt x="1" y="21"/>
                          </a:lnTo>
                          <a:lnTo>
                            <a:pt x="7" y="8"/>
                          </a:lnTo>
                          <a:lnTo>
                            <a:pt x="12" y="0"/>
                          </a:lnTo>
                          <a:lnTo>
                            <a:pt x="68" y="0"/>
                          </a:lnTo>
                          <a:lnTo>
                            <a:pt x="82" y="36"/>
                          </a:lnTo>
                          <a:lnTo>
                            <a:pt x="0" y="36"/>
                          </a:lnTo>
                          <a:close/>
                        </a:path>
                      </a:pathLst>
                    </a:cu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grpSp>
              <p:grpSp>
                <p:nvGrpSpPr>
                  <p:cNvPr id="615" name="Group 675"/>
                  <p:cNvGrpSpPr>
                    <a:grpSpLocks/>
                  </p:cNvGrpSpPr>
                  <p:nvPr/>
                </p:nvGrpSpPr>
                <p:grpSpPr bwMode="auto">
                  <a:xfrm>
                    <a:off x="823" y="3625"/>
                    <a:ext cx="49" cy="23"/>
                    <a:chOff x="823" y="3625"/>
                    <a:chExt cx="49" cy="23"/>
                  </a:xfrm>
                </p:grpSpPr>
                <p:sp>
                  <p:nvSpPr>
                    <p:cNvPr id="624" name="Freeform 676"/>
                    <p:cNvSpPr>
                      <a:spLocks/>
                    </p:cNvSpPr>
                    <p:nvPr/>
                  </p:nvSpPr>
                  <p:spPr bwMode="auto">
                    <a:xfrm>
                      <a:off x="823" y="3625"/>
                      <a:ext cx="13" cy="23"/>
                    </a:xfrm>
                    <a:custGeom>
                      <a:avLst/>
                      <a:gdLst>
                        <a:gd name="T0" fmla="*/ 16 w 25"/>
                        <a:gd name="T1" fmla="*/ 68 h 68"/>
                        <a:gd name="T2" fmla="*/ 0 w 25"/>
                        <a:gd name="T3" fmla="*/ 27 h 68"/>
                        <a:gd name="T4" fmla="*/ 11 w 25"/>
                        <a:gd name="T5" fmla="*/ 0 h 68"/>
                        <a:gd name="T6" fmla="*/ 25 w 25"/>
                        <a:gd name="T7" fmla="*/ 30 h 68"/>
                        <a:gd name="T8" fmla="*/ 16 w 25"/>
                        <a:gd name="T9" fmla="*/ 68 h 68"/>
                      </a:gdLst>
                      <a:ahLst/>
                      <a:cxnLst>
                        <a:cxn ang="0">
                          <a:pos x="T0" y="T1"/>
                        </a:cxn>
                        <a:cxn ang="0">
                          <a:pos x="T2" y="T3"/>
                        </a:cxn>
                        <a:cxn ang="0">
                          <a:pos x="T4" y="T5"/>
                        </a:cxn>
                        <a:cxn ang="0">
                          <a:pos x="T6" y="T7"/>
                        </a:cxn>
                        <a:cxn ang="0">
                          <a:pos x="T8" y="T9"/>
                        </a:cxn>
                      </a:cxnLst>
                      <a:rect l="0" t="0" r="r" b="b"/>
                      <a:pathLst>
                        <a:path w="25" h="68">
                          <a:moveTo>
                            <a:pt x="16" y="68"/>
                          </a:moveTo>
                          <a:lnTo>
                            <a:pt x="0" y="27"/>
                          </a:lnTo>
                          <a:lnTo>
                            <a:pt x="11" y="0"/>
                          </a:lnTo>
                          <a:lnTo>
                            <a:pt x="25" y="30"/>
                          </a:lnTo>
                          <a:lnTo>
                            <a:pt x="16" y="68"/>
                          </a:lnTo>
                          <a:close/>
                        </a:path>
                      </a:pathLst>
                    </a:custGeom>
                    <a:solidFill>
                      <a:srgbClr val="A0A0A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625" name="Freeform 677"/>
                    <p:cNvSpPr>
                      <a:spLocks/>
                    </p:cNvSpPr>
                    <p:nvPr/>
                  </p:nvSpPr>
                  <p:spPr bwMode="auto">
                    <a:xfrm>
                      <a:off x="828" y="3626"/>
                      <a:ext cx="37" cy="9"/>
                    </a:xfrm>
                    <a:custGeom>
                      <a:avLst/>
                      <a:gdLst>
                        <a:gd name="T0" fmla="*/ 1 w 73"/>
                        <a:gd name="T1" fmla="*/ 0 h 29"/>
                        <a:gd name="T2" fmla="*/ 50 w 73"/>
                        <a:gd name="T3" fmla="*/ 0 h 29"/>
                        <a:gd name="T4" fmla="*/ 51 w 73"/>
                        <a:gd name="T5" fmla="*/ 2 h 29"/>
                        <a:gd name="T6" fmla="*/ 56 w 73"/>
                        <a:gd name="T7" fmla="*/ 11 h 29"/>
                        <a:gd name="T8" fmla="*/ 73 w 73"/>
                        <a:gd name="T9" fmla="*/ 29 h 29"/>
                        <a:gd name="T10" fmla="*/ 18 w 73"/>
                        <a:gd name="T11" fmla="*/ 29 h 29"/>
                        <a:gd name="T12" fmla="*/ 9 w 73"/>
                        <a:gd name="T13" fmla="*/ 20 h 29"/>
                        <a:gd name="T14" fmla="*/ 0 w 73"/>
                        <a:gd name="T15" fmla="*/ 6 h 29"/>
                        <a:gd name="T16" fmla="*/ 1 w 73"/>
                        <a:gd name="T17"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3" h="29">
                          <a:moveTo>
                            <a:pt x="1" y="0"/>
                          </a:moveTo>
                          <a:lnTo>
                            <a:pt x="50" y="0"/>
                          </a:lnTo>
                          <a:lnTo>
                            <a:pt x="51" y="2"/>
                          </a:lnTo>
                          <a:lnTo>
                            <a:pt x="56" y="11"/>
                          </a:lnTo>
                          <a:lnTo>
                            <a:pt x="73" y="29"/>
                          </a:lnTo>
                          <a:lnTo>
                            <a:pt x="18" y="29"/>
                          </a:lnTo>
                          <a:lnTo>
                            <a:pt x="9" y="20"/>
                          </a:lnTo>
                          <a:lnTo>
                            <a:pt x="0" y="6"/>
                          </a:lnTo>
                          <a:lnTo>
                            <a:pt x="1" y="0"/>
                          </a:lnTo>
                          <a:close/>
                        </a:path>
                      </a:pathLst>
                    </a:custGeom>
                    <a:solidFill>
                      <a:srgbClr val="E0E0E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626" name="Freeform 678"/>
                    <p:cNvSpPr>
                      <a:spLocks/>
                    </p:cNvSpPr>
                    <p:nvPr/>
                  </p:nvSpPr>
                  <p:spPr bwMode="auto">
                    <a:xfrm>
                      <a:off x="832" y="3636"/>
                      <a:ext cx="40" cy="12"/>
                    </a:xfrm>
                    <a:custGeom>
                      <a:avLst/>
                      <a:gdLst>
                        <a:gd name="T0" fmla="*/ 0 w 82"/>
                        <a:gd name="T1" fmla="*/ 36 h 36"/>
                        <a:gd name="T2" fmla="*/ 2 w 82"/>
                        <a:gd name="T3" fmla="*/ 19 h 36"/>
                        <a:gd name="T4" fmla="*/ 6 w 82"/>
                        <a:gd name="T5" fmla="*/ 7 h 36"/>
                        <a:gd name="T6" fmla="*/ 11 w 82"/>
                        <a:gd name="T7" fmla="*/ 0 h 36"/>
                        <a:gd name="T8" fmla="*/ 67 w 82"/>
                        <a:gd name="T9" fmla="*/ 0 h 36"/>
                        <a:gd name="T10" fmla="*/ 82 w 82"/>
                        <a:gd name="T11" fmla="*/ 36 h 36"/>
                        <a:gd name="T12" fmla="*/ 0 w 82"/>
                        <a:gd name="T13" fmla="*/ 36 h 36"/>
                      </a:gdLst>
                      <a:ahLst/>
                      <a:cxnLst>
                        <a:cxn ang="0">
                          <a:pos x="T0" y="T1"/>
                        </a:cxn>
                        <a:cxn ang="0">
                          <a:pos x="T2" y="T3"/>
                        </a:cxn>
                        <a:cxn ang="0">
                          <a:pos x="T4" y="T5"/>
                        </a:cxn>
                        <a:cxn ang="0">
                          <a:pos x="T6" y="T7"/>
                        </a:cxn>
                        <a:cxn ang="0">
                          <a:pos x="T8" y="T9"/>
                        </a:cxn>
                        <a:cxn ang="0">
                          <a:pos x="T10" y="T11"/>
                        </a:cxn>
                        <a:cxn ang="0">
                          <a:pos x="T12" y="T13"/>
                        </a:cxn>
                      </a:cxnLst>
                      <a:rect l="0" t="0" r="r" b="b"/>
                      <a:pathLst>
                        <a:path w="82" h="36">
                          <a:moveTo>
                            <a:pt x="0" y="36"/>
                          </a:moveTo>
                          <a:lnTo>
                            <a:pt x="2" y="19"/>
                          </a:lnTo>
                          <a:lnTo>
                            <a:pt x="6" y="7"/>
                          </a:lnTo>
                          <a:lnTo>
                            <a:pt x="11" y="0"/>
                          </a:lnTo>
                          <a:lnTo>
                            <a:pt x="67" y="0"/>
                          </a:lnTo>
                          <a:lnTo>
                            <a:pt x="82" y="36"/>
                          </a:lnTo>
                          <a:lnTo>
                            <a:pt x="0" y="36"/>
                          </a:lnTo>
                          <a:close/>
                        </a:path>
                      </a:pathLst>
                    </a:cu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grpSp>
              <p:grpSp>
                <p:nvGrpSpPr>
                  <p:cNvPr id="616" name="Group 679"/>
                  <p:cNvGrpSpPr>
                    <a:grpSpLocks/>
                  </p:cNvGrpSpPr>
                  <p:nvPr/>
                </p:nvGrpSpPr>
                <p:grpSpPr bwMode="auto">
                  <a:xfrm>
                    <a:off x="836" y="3638"/>
                    <a:ext cx="50" cy="22"/>
                    <a:chOff x="836" y="3638"/>
                    <a:chExt cx="50" cy="22"/>
                  </a:xfrm>
                </p:grpSpPr>
                <p:sp>
                  <p:nvSpPr>
                    <p:cNvPr id="621" name="Freeform 680"/>
                    <p:cNvSpPr>
                      <a:spLocks/>
                    </p:cNvSpPr>
                    <p:nvPr/>
                  </p:nvSpPr>
                  <p:spPr bwMode="auto">
                    <a:xfrm>
                      <a:off x="836" y="3638"/>
                      <a:ext cx="12" cy="22"/>
                    </a:xfrm>
                    <a:custGeom>
                      <a:avLst/>
                      <a:gdLst>
                        <a:gd name="T0" fmla="*/ 16 w 25"/>
                        <a:gd name="T1" fmla="*/ 68 h 68"/>
                        <a:gd name="T2" fmla="*/ 0 w 25"/>
                        <a:gd name="T3" fmla="*/ 27 h 68"/>
                        <a:gd name="T4" fmla="*/ 12 w 25"/>
                        <a:gd name="T5" fmla="*/ 0 h 68"/>
                        <a:gd name="T6" fmla="*/ 25 w 25"/>
                        <a:gd name="T7" fmla="*/ 31 h 68"/>
                        <a:gd name="T8" fmla="*/ 16 w 25"/>
                        <a:gd name="T9" fmla="*/ 68 h 68"/>
                      </a:gdLst>
                      <a:ahLst/>
                      <a:cxnLst>
                        <a:cxn ang="0">
                          <a:pos x="T0" y="T1"/>
                        </a:cxn>
                        <a:cxn ang="0">
                          <a:pos x="T2" y="T3"/>
                        </a:cxn>
                        <a:cxn ang="0">
                          <a:pos x="T4" y="T5"/>
                        </a:cxn>
                        <a:cxn ang="0">
                          <a:pos x="T6" y="T7"/>
                        </a:cxn>
                        <a:cxn ang="0">
                          <a:pos x="T8" y="T9"/>
                        </a:cxn>
                      </a:cxnLst>
                      <a:rect l="0" t="0" r="r" b="b"/>
                      <a:pathLst>
                        <a:path w="25" h="68">
                          <a:moveTo>
                            <a:pt x="16" y="68"/>
                          </a:moveTo>
                          <a:lnTo>
                            <a:pt x="0" y="27"/>
                          </a:lnTo>
                          <a:lnTo>
                            <a:pt x="12" y="0"/>
                          </a:lnTo>
                          <a:lnTo>
                            <a:pt x="25" y="31"/>
                          </a:lnTo>
                          <a:lnTo>
                            <a:pt x="16" y="68"/>
                          </a:lnTo>
                          <a:close/>
                        </a:path>
                      </a:pathLst>
                    </a:custGeom>
                    <a:solidFill>
                      <a:srgbClr val="A0A0A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622" name="Freeform 681"/>
                    <p:cNvSpPr>
                      <a:spLocks/>
                    </p:cNvSpPr>
                    <p:nvPr/>
                  </p:nvSpPr>
                  <p:spPr bwMode="auto">
                    <a:xfrm>
                      <a:off x="842" y="3638"/>
                      <a:ext cx="36" cy="10"/>
                    </a:xfrm>
                    <a:custGeom>
                      <a:avLst/>
                      <a:gdLst>
                        <a:gd name="T0" fmla="*/ 1 w 72"/>
                        <a:gd name="T1" fmla="*/ 0 h 30"/>
                        <a:gd name="T2" fmla="*/ 49 w 72"/>
                        <a:gd name="T3" fmla="*/ 0 h 30"/>
                        <a:gd name="T4" fmla="*/ 51 w 72"/>
                        <a:gd name="T5" fmla="*/ 3 h 30"/>
                        <a:gd name="T6" fmla="*/ 55 w 72"/>
                        <a:gd name="T7" fmla="*/ 12 h 30"/>
                        <a:gd name="T8" fmla="*/ 72 w 72"/>
                        <a:gd name="T9" fmla="*/ 30 h 30"/>
                        <a:gd name="T10" fmla="*/ 17 w 72"/>
                        <a:gd name="T11" fmla="*/ 30 h 30"/>
                        <a:gd name="T12" fmla="*/ 8 w 72"/>
                        <a:gd name="T13" fmla="*/ 21 h 30"/>
                        <a:gd name="T14" fmla="*/ 0 w 72"/>
                        <a:gd name="T15" fmla="*/ 5 h 30"/>
                        <a:gd name="T16" fmla="*/ 1 w 72"/>
                        <a:gd name="T17"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30">
                          <a:moveTo>
                            <a:pt x="1" y="0"/>
                          </a:moveTo>
                          <a:lnTo>
                            <a:pt x="49" y="0"/>
                          </a:lnTo>
                          <a:lnTo>
                            <a:pt x="51" y="3"/>
                          </a:lnTo>
                          <a:lnTo>
                            <a:pt x="55" y="12"/>
                          </a:lnTo>
                          <a:lnTo>
                            <a:pt x="72" y="30"/>
                          </a:lnTo>
                          <a:lnTo>
                            <a:pt x="17" y="30"/>
                          </a:lnTo>
                          <a:lnTo>
                            <a:pt x="8" y="21"/>
                          </a:lnTo>
                          <a:lnTo>
                            <a:pt x="0" y="5"/>
                          </a:lnTo>
                          <a:lnTo>
                            <a:pt x="1" y="0"/>
                          </a:lnTo>
                          <a:close/>
                        </a:path>
                      </a:pathLst>
                    </a:custGeom>
                    <a:solidFill>
                      <a:srgbClr val="E0E0E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623" name="Freeform 682"/>
                    <p:cNvSpPr>
                      <a:spLocks/>
                    </p:cNvSpPr>
                    <p:nvPr/>
                  </p:nvSpPr>
                  <p:spPr bwMode="auto">
                    <a:xfrm>
                      <a:off x="844" y="3648"/>
                      <a:ext cx="42" cy="12"/>
                    </a:xfrm>
                    <a:custGeom>
                      <a:avLst/>
                      <a:gdLst>
                        <a:gd name="T0" fmla="*/ 0 w 83"/>
                        <a:gd name="T1" fmla="*/ 36 h 36"/>
                        <a:gd name="T2" fmla="*/ 2 w 83"/>
                        <a:gd name="T3" fmla="*/ 19 h 36"/>
                        <a:gd name="T4" fmla="*/ 7 w 83"/>
                        <a:gd name="T5" fmla="*/ 8 h 36"/>
                        <a:gd name="T6" fmla="*/ 11 w 83"/>
                        <a:gd name="T7" fmla="*/ 0 h 36"/>
                        <a:gd name="T8" fmla="*/ 67 w 83"/>
                        <a:gd name="T9" fmla="*/ 0 h 36"/>
                        <a:gd name="T10" fmla="*/ 83 w 83"/>
                        <a:gd name="T11" fmla="*/ 36 h 36"/>
                        <a:gd name="T12" fmla="*/ 0 w 83"/>
                        <a:gd name="T13" fmla="*/ 36 h 36"/>
                      </a:gdLst>
                      <a:ahLst/>
                      <a:cxnLst>
                        <a:cxn ang="0">
                          <a:pos x="T0" y="T1"/>
                        </a:cxn>
                        <a:cxn ang="0">
                          <a:pos x="T2" y="T3"/>
                        </a:cxn>
                        <a:cxn ang="0">
                          <a:pos x="T4" y="T5"/>
                        </a:cxn>
                        <a:cxn ang="0">
                          <a:pos x="T6" y="T7"/>
                        </a:cxn>
                        <a:cxn ang="0">
                          <a:pos x="T8" y="T9"/>
                        </a:cxn>
                        <a:cxn ang="0">
                          <a:pos x="T10" y="T11"/>
                        </a:cxn>
                        <a:cxn ang="0">
                          <a:pos x="T12" y="T13"/>
                        </a:cxn>
                      </a:cxnLst>
                      <a:rect l="0" t="0" r="r" b="b"/>
                      <a:pathLst>
                        <a:path w="83" h="36">
                          <a:moveTo>
                            <a:pt x="0" y="36"/>
                          </a:moveTo>
                          <a:lnTo>
                            <a:pt x="2" y="19"/>
                          </a:lnTo>
                          <a:lnTo>
                            <a:pt x="7" y="8"/>
                          </a:lnTo>
                          <a:lnTo>
                            <a:pt x="11" y="0"/>
                          </a:lnTo>
                          <a:lnTo>
                            <a:pt x="67" y="0"/>
                          </a:lnTo>
                          <a:lnTo>
                            <a:pt x="83" y="36"/>
                          </a:lnTo>
                          <a:lnTo>
                            <a:pt x="0" y="36"/>
                          </a:lnTo>
                          <a:close/>
                        </a:path>
                      </a:pathLst>
                    </a:cu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grpSp>
              <p:grpSp>
                <p:nvGrpSpPr>
                  <p:cNvPr id="617" name="Group 683"/>
                  <p:cNvGrpSpPr>
                    <a:grpSpLocks/>
                  </p:cNvGrpSpPr>
                  <p:nvPr/>
                </p:nvGrpSpPr>
                <p:grpSpPr bwMode="auto">
                  <a:xfrm>
                    <a:off x="849" y="3651"/>
                    <a:ext cx="49" cy="22"/>
                    <a:chOff x="849" y="3651"/>
                    <a:chExt cx="49" cy="22"/>
                  </a:xfrm>
                </p:grpSpPr>
                <p:sp>
                  <p:nvSpPr>
                    <p:cNvPr id="618" name="Freeform 684"/>
                    <p:cNvSpPr>
                      <a:spLocks/>
                    </p:cNvSpPr>
                    <p:nvPr/>
                  </p:nvSpPr>
                  <p:spPr bwMode="auto">
                    <a:xfrm>
                      <a:off x="849" y="3651"/>
                      <a:ext cx="12" cy="22"/>
                    </a:xfrm>
                    <a:custGeom>
                      <a:avLst/>
                      <a:gdLst>
                        <a:gd name="T0" fmla="*/ 15 w 25"/>
                        <a:gd name="T1" fmla="*/ 67 h 67"/>
                        <a:gd name="T2" fmla="*/ 0 w 25"/>
                        <a:gd name="T3" fmla="*/ 26 h 67"/>
                        <a:gd name="T4" fmla="*/ 10 w 25"/>
                        <a:gd name="T5" fmla="*/ 0 h 67"/>
                        <a:gd name="T6" fmla="*/ 25 w 25"/>
                        <a:gd name="T7" fmla="*/ 30 h 67"/>
                        <a:gd name="T8" fmla="*/ 15 w 25"/>
                        <a:gd name="T9" fmla="*/ 67 h 67"/>
                      </a:gdLst>
                      <a:ahLst/>
                      <a:cxnLst>
                        <a:cxn ang="0">
                          <a:pos x="T0" y="T1"/>
                        </a:cxn>
                        <a:cxn ang="0">
                          <a:pos x="T2" y="T3"/>
                        </a:cxn>
                        <a:cxn ang="0">
                          <a:pos x="T4" y="T5"/>
                        </a:cxn>
                        <a:cxn ang="0">
                          <a:pos x="T6" y="T7"/>
                        </a:cxn>
                        <a:cxn ang="0">
                          <a:pos x="T8" y="T9"/>
                        </a:cxn>
                      </a:cxnLst>
                      <a:rect l="0" t="0" r="r" b="b"/>
                      <a:pathLst>
                        <a:path w="25" h="67">
                          <a:moveTo>
                            <a:pt x="15" y="67"/>
                          </a:moveTo>
                          <a:lnTo>
                            <a:pt x="0" y="26"/>
                          </a:lnTo>
                          <a:lnTo>
                            <a:pt x="10" y="0"/>
                          </a:lnTo>
                          <a:lnTo>
                            <a:pt x="25" y="30"/>
                          </a:lnTo>
                          <a:lnTo>
                            <a:pt x="15" y="67"/>
                          </a:lnTo>
                          <a:close/>
                        </a:path>
                      </a:pathLst>
                    </a:custGeom>
                    <a:solidFill>
                      <a:srgbClr val="A0A0A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619" name="Freeform 685"/>
                    <p:cNvSpPr>
                      <a:spLocks/>
                    </p:cNvSpPr>
                    <p:nvPr/>
                  </p:nvSpPr>
                  <p:spPr bwMode="auto">
                    <a:xfrm>
                      <a:off x="854" y="3651"/>
                      <a:ext cx="37" cy="10"/>
                    </a:xfrm>
                    <a:custGeom>
                      <a:avLst/>
                      <a:gdLst>
                        <a:gd name="T0" fmla="*/ 1 w 74"/>
                        <a:gd name="T1" fmla="*/ 0 h 29"/>
                        <a:gd name="T2" fmla="*/ 49 w 74"/>
                        <a:gd name="T3" fmla="*/ 0 h 29"/>
                        <a:gd name="T4" fmla="*/ 50 w 74"/>
                        <a:gd name="T5" fmla="*/ 2 h 29"/>
                        <a:gd name="T6" fmla="*/ 57 w 74"/>
                        <a:gd name="T7" fmla="*/ 11 h 29"/>
                        <a:gd name="T8" fmla="*/ 74 w 74"/>
                        <a:gd name="T9" fmla="*/ 29 h 29"/>
                        <a:gd name="T10" fmla="*/ 18 w 74"/>
                        <a:gd name="T11" fmla="*/ 29 h 29"/>
                        <a:gd name="T12" fmla="*/ 9 w 74"/>
                        <a:gd name="T13" fmla="*/ 20 h 29"/>
                        <a:gd name="T14" fmla="*/ 0 w 74"/>
                        <a:gd name="T15" fmla="*/ 5 h 29"/>
                        <a:gd name="T16" fmla="*/ 1 w 74"/>
                        <a:gd name="T17"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4" h="29">
                          <a:moveTo>
                            <a:pt x="1" y="0"/>
                          </a:moveTo>
                          <a:lnTo>
                            <a:pt x="49" y="0"/>
                          </a:lnTo>
                          <a:lnTo>
                            <a:pt x="50" y="2"/>
                          </a:lnTo>
                          <a:lnTo>
                            <a:pt x="57" y="11"/>
                          </a:lnTo>
                          <a:lnTo>
                            <a:pt x="74" y="29"/>
                          </a:lnTo>
                          <a:lnTo>
                            <a:pt x="18" y="29"/>
                          </a:lnTo>
                          <a:lnTo>
                            <a:pt x="9" y="20"/>
                          </a:lnTo>
                          <a:lnTo>
                            <a:pt x="0" y="5"/>
                          </a:lnTo>
                          <a:lnTo>
                            <a:pt x="1" y="0"/>
                          </a:lnTo>
                          <a:close/>
                        </a:path>
                      </a:pathLst>
                    </a:custGeom>
                    <a:solidFill>
                      <a:srgbClr val="E0E0E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620" name="Freeform 686"/>
                    <p:cNvSpPr>
                      <a:spLocks/>
                    </p:cNvSpPr>
                    <p:nvPr/>
                  </p:nvSpPr>
                  <p:spPr bwMode="auto">
                    <a:xfrm>
                      <a:off x="857" y="3662"/>
                      <a:ext cx="41" cy="11"/>
                    </a:xfrm>
                    <a:custGeom>
                      <a:avLst/>
                      <a:gdLst>
                        <a:gd name="T0" fmla="*/ 0 w 81"/>
                        <a:gd name="T1" fmla="*/ 35 h 35"/>
                        <a:gd name="T2" fmla="*/ 1 w 81"/>
                        <a:gd name="T3" fmla="*/ 19 h 35"/>
                        <a:gd name="T4" fmla="*/ 5 w 81"/>
                        <a:gd name="T5" fmla="*/ 7 h 35"/>
                        <a:gd name="T6" fmla="*/ 10 w 81"/>
                        <a:gd name="T7" fmla="*/ 0 h 35"/>
                        <a:gd name="T8" fmla="*/ 67 w 81"/>
                        <a:gd name="T9" fmla="*/ 0 h 35"/>
                        <a:gd name="T10" fmla="*/ 81 w 81"/>
                        <a:gd name="T11" fmla="*/ 35 h 35"/>
                        <a:gd name="T12" fmla="*/ 0 w 81"/>
                        <a:gd name="T13" fmla="*/ 35 h 35"/>
                      </a:gdLst>
                      <a:ahLst/>
                      <a:cxnLst>
                        <a:cxn ang="0">
                          <a:pos x="T0" y="T1"/>
                        </a:cxn>
                        <a:cxn ang="0">
                          <a:pos x="T2" y="T3"/>
                        </a:cxn>
                        <a:cxn ang="0">
                          <a:pos x="T4" y="T5"/>
                        </a:cxn>
                        <a:cxn ang="0">
                          <a:pos x="T6" y="T7"/>
                        </a:cxn>
                        <a:cxn ang="0">
                          <a:pos x="T8" y="T9"/>
                        </a:cxn>
                        <a:cxn ang="0">
                          <a:pos x="T10" y="T11"/>
                        </a:cxn>
                        <a:cxn ang="0">
                          <a:pos x="T12" y="T13"/>
                        </a:cxn>
                      </a:cxnLst>
                      <a:rect l="0" t="0" r="r" b="b"/>
                      <a:pathLst>
                        <a:path w="81" h="35">
                          <a:moveTo>
                            <a:pt x="0" y="35"/>
                          </a:moveTo>
                          <a:lnTo>
                            <a:pt x="1" y="19"/>
                          </a:lnTo>
                          <a:lnTo>
                            <a:pt x="5" y="7"/>
                          </a:lnTo>
                          <a:lnTo>
                            <a:pt x="10" y="0"/>
                          </a:lnTo>
                          <a:lnTo>
                            <a:pt x="67" y="0"/>
                          </a:lnTo>
                          <a:lnTo>
                            <a:pt x="81" y="35"/>
                          </a:lnTo>
                          <a:lnTo>
                            <a:pt x="0" y="35"/>
                          </a:lnTo>
                          <a:close/>
                        </a:path>
                      </a:pathLst>
                    </a:cu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grpSp>
            </p:grpSp>
            <p:grpSp>
              <p:nvGrpSpPr>
                <p:cNvPr id="456" name="Group 687"/>
                <p:cNvGrpSpPr>
                  <a:grpSpLocks/>
                </p:cNvGrpSpPr>
                <p:nvPr/>
              </p:nvGrpSpPr>
              <p:grpSpPr bwMode="auto">
                <a:xfrm>
                  <a:off x="861" y="3665"/>
                  <a:ext cx="99" cy="74"/>
                  <a:chOff x="861" y="3665"/>
                  <a:chExt cx="99" cy="74"/>
                </a:xfrm>
              </p:grpSpPr>
              <p:grpSp>
                <p:nvGrpSpPr>
                  <p:cNvPr id="593" name="Group 688"/>
                  <p:cNvGrpSpPr>
                    <a:grpSpLocks/>
                  </p:cNvGrpSpPr>
                  <p:nvPr/>
                </p:nvGrpSpPr>
                <p:grpSpPr bwMode="auto">
                  <a:xfrm>
                    <a:off x="861" y="3665"/>
                    <a:ext cx="50" cy="23"/>
                    <a:chOff x="861" y="3665"/>
                    <a:chExt cx="50" cy="23"/>
                  </a:xfrm>
                </p:grpSpPr>
                <p:sp>
                  <p:nvSpPr>
                    <p:cNvPr id="610" name="Freeform 689"/>
                    <p:cNvSpPr>
                      <a:spLocks/>
                    </p:cNvSpPr>
                    <p:nvPr/>
                  </p:nvSpPr>
                  <p:spPr bwMode="auto">
                    <a:xfrm>
                      <a:off x="861" y="3665"/>
                      <a:ext cx="12" cy="23"/>
                    </a:xfrm>
                    <a:custGeom>
                      <a:avLst/>
                      <a:gdLst>
                        <a:gd name="T0" fmla="*/ 16 w 25"/>
                        <a:gd name="T1" fmla="*/ 69 h 69"/>
                        <a:gd name="T2" fmla="*/ 0 w 25"/>
                        <a:gd name="T3" fmla="*/ 27 h 69"/>
                        <a:gd name="T4" fmla="*/ 11 w 25"/>
                        <a:gd name="T5" fmla="*/ 0 h 69"/>
                        <a:gd name="T6" fmla="*/ 25 w 25"/>
                        <a:gd name="T7" fmla="*/ 32 h 69"/>
                        <a:gd name="T8" fmla="*/ 16 w 25"/>
                        <a:gd name="T9" fmla="*/ 69 h 69"/>
                      </a:gdLst>
                      <a:ahLst/>
                      <a:cxnLst>
                        <a:cxn ang="0">
                          <a:pos x="T0" y="T1"/>
                        </a:cxn>
                        <a:cxn ang="0">
                          <a:pos x="T2" y="T3"/>
                        </a:cxn>
                        <a:cxn ang="0">
                          <a:pos x="T4" y="T5"/>
                        </a:cxn>
                        <a:cxn ang="0">
                          <a:pos x="T6" y="T7"/>
                        </a:cxn>
                        <a:cxn ang="0">
                          <a:pos x="T8" y="T9"/>
                        </a:cxn>
                      </a:cxnLst>
                      <a:rect l="0" t="0" r="r" b="b"/>
                      <a:pathLst>
                        <a:path w="25" h="69">
                          <a:moveTo>
                            <a:pt x="16" y="69"/>
                          </a:moveTo>
                          <a:lnTo>
                            <a:pt x="0" y="27"/>
                          </a:lnTo>
                          <a:lnTo>
                            <a:pt x="11" y="0"/>
                          </a:lnTo>
                          <a:lnTo>
                            <a:pt x="25" y="32"/>
                          </a:lnTo>
                          <a:lnTo>
                            <a:pt x="16" y="69"/>
                          </a:lnTo>
                          <a:close/>
                        </a:path>
                      </a:pathLst>
                    </a:custGeom>
                    <a:solidFill>
                      <a:srgbClr val="A0A0A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611" name="Freeform 690"/>
                    <p:cNvSpPr>
                      <a:spLocks/>
                    </p:cNvSpPr>
                    <p:nvPr/>
                  </p:nvSpPr>
                  <p:spPr bwMode="auto">
                    <a:xfrm>
                      <a:off x="865" y="3666"/>
                      <a:ext cx="38" cy="10"/>
                    </a:xfrm>
                    <a:custGeom>
                      <a:avLst/>
                      <a:gdLst>
                        <a:gd name="T0" fmla="*/ 3 w 75"/>
                        <a:gd name="T1" fmla="*/ 0 h 31"/>
                        <a:gd name="T2" fmla="*/ 52 w 75"/>
                        <a:gd name="T3" fmla="*/ 0 h 31"/>
                        <a:gd name="T4" fmla="*/ 53 w 75"/>
                        <a:gd name="T5" fmla="*/ 4 h 31"/>
                        <a:gd name="T6" fmla="*/ 57 w 75"/>
                        <a:gd name="T7" fmla="*/ 13 h 31"/>
                        <a:gd name="T8" fmla="*/ 75 w 75"/>
                        <a:gd name="T9" fmla="*/ 31 h 31"/>
                        <a:gd name="T10" fmla="*/ 19 w 75"/>
                        <a:gd name="T11" fmla="*/ 31 h 31"/>
                        <a:gd name="T12" fmla="*/ 11 w 75"/>
                        <a:gd name="T13" fmla="*/ 22 h 31"/>
                        <a:gd name="T14" fmla="*/ 0 w 75"/>
                        <a:gd name="T15" fmla="*/ 7 h 31"/>
                        <a:gd name="T16" fmla="*/ 3 w 75"/>
                        <a:gd name="T17"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31">
                          <a:moveTo>
                            <a:pt x="3" y="0"/>
                          </a:moveTo>
                          <a:lnTo>
                            <a:pt x="52" y="0"/>
                          </a:lnTo>
                          <a:lnTo>
                            <a:pt x="53" y="4"/>
                          </a:lnTo>
                          <a:lnTo>
                            <a:pt x="57" y="13"/>
                          </a:lnTo>
                          <a:lnTo>
                            <a:pt x="75" y="31"/>
                          </a:lnTo>
                          <a:lnTo>
                            <a:pt x="19" y="31"/>
                          </a:lnTo>
                          <a:lnTo>
                            <a:pt x="11" y="22"/>
                          </a:lnTo>
                          <a:lnTo>
                            <a:pt x="0" y="7"/>
                          </a:lnTo>
                          <a:lnTo>
                            <a:pt x="3" y="0"/>
                          </a:lnTo>
                          <a:close/>
                        </a:path>
                      </a:pathLst>
                    </a:custGeom>
                    <a:solidFill>
                      <a:srgbClr val="E0E0E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612" name="Freeform 691"/>
                    <p:cNvSpPr>
                      <a:spLocks/>
                    </p:cNvSpPr>
                    <p:nvPr/>
                  </p:nvSpPr>
                  <p:spPr bwMode="auto">
                    <a:xfrm>
                      <a:off x="869" y="3676"/>
                      <a:ext cx="42" cy="12"/>
                    </a:xfrm>
                    <a:custGeom>
                      <a:avLst/>
                      <a:gdLst>
                        <a:gd name="T0" fmla="*/ 0 w 83"/>
                        <a:gd name="T1" fmla="*/ 36 h 36"/>
                        <a:gd name="T2" fmla="*/ 2 w 83"/>
                        <a:gd name="T3" fmla="*/ 20 h 36"/>
                        <a:gd name="T4" fmla="*/ 7 w 83"/>
                        <a:gd name="T5" fmla="*/ 7 h 36"/>
                        <a:gd name="T6" fmla="*/ 11 w 83"/>
                        <a:gd name="T7" fmla="*/ 0 h 36"/>
                        <a:gd name="T8" fmla="*/ 67 w 83"/>
                        <a:gd name="T9" fmla="*/ 0 h 36"/>
                        <a:gd name="T10" fmla="*/ 83 w 83"/>
                        <a:gd name="T11" fmla="*/ 36 h 36"/>
                        <a:gd name="T12" fmla="*/ 0 w 83"/>
                        <a:gd name="T13" fmla="*/ 36 h 36"/>
                      </a:gdLst>
                      <a:ahLst/>
                      <a:cxnLst>
                        <a:cxn ang="0">
                          <a:pos x="T0" y="T1"/>
                        </a:cxn>
                        <a:cxn ang="0">
                          <a:pos x="T2" y="T3"/>
                        </a:cxn>
                        <a:cxn ang="0">
                          <a:pos x="T4" y="T5"/>
                        </a:cxn>
                        <a:cxn ang="0">
                          <a:pos x="T6" y="T7"/>
                        </a:cxn>
                        <a:cxn ang="0">
                          <a:pos x="T8" y="T9"/>
                        </a:cxn>
                        <a:cxn ang="0">
                          <a:pos x="T10" y="T11"/>
                        </a:cxn>
                        <a:cxn ang="0">
                          <a:pos x="T12" y="T13"/>
                        </a:cxn>
                      </a:cxnLst>
                      <a:rect l="0" t="0" r="r" b="b"/>
                      <a:pathLst>
                        <a:path w="83" h="36">
                          <a:moveTo>
                            <a:pt x="0" y="36"/>
                          </a:moveTo>
                          <a:lnTo>
                            <a:pt x="2" y="20"/>
                          </a:lnTo>
                          <a:lnTo>
                            <a:pt x="7" y="7"/>
                          </a:lnTo>
                          <a:lnTo>
                            <a:pt x="11" y="0"/>
                          </a:lnTo>
                          <a:lnTo>
                            <a:pt x="67" y="0"/>
                          </a:lnTo>
                          <a:lnTo>
                            <a:pt x="83" y="36"/>
                          </a:lnTo>
                          <a:lnTo>
                            <a:pt x="0" y="36"/>
                          </a:lnTo>
                          <a:close/>
                        </a:path>
                      </a:pathLst>
                    </a:cu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grpSp>
              <p:grpSp>
                <p:nvGrpSpPr>
                  <p:cNvPr id="594" name="Group 692"/>
                  <p:cNvGrpSpPr>
                    <a:grpSpLocks/>
                  </p:cNvGrpSpPr>
                  <p:nvPr/>
                </p:nvGrpSpPr>
                <p:grpSpPr bwMode="auto">
                  <a:xfrm>
                    <a:off x="873" y="3678"/>
                    <a:ext cx="49" cy="23"/>
                    <a:chOff x="873" y="3678"/>
                    <a:chExt cx="49" cy="23"/>
                  </a:xfrm>
                </p:grpSpPr>
                <p:sp>
                  <p:nvSpPr>
                    <p:cNvPr id="607" name="Freeform 693"/>
                    <p:cNvSpPr>
                      <a:spLocks/>
                    </p:cNvSpPr>
                    <p:nvPr/>
                  </p:nvSpPr>
                  <p:spPr bwMode="auto">
                    <a:xfrm>
                      <a:off x="873" y="3678"/>
                      <a:ext cx="13" cy="23"/>
                    </a:xfrm>
                    <a:custGeom>
                      <a:avLst/>
                      <a:gdLst>
                        <a:gd name="T0" fmla="*/ 13 w 25"/>
                        <a:gd name="T1" fmla="*/ 70 h 70"/>
                        <a:gd name="T2" fmla="*/ 0 w 25"/>
                        <a:gd name="T3" fmla="*/ 27 h 70"/>
                        <a:gd name="T4" fmla="*/ 9 w 25"/>
                        <a:gd name="T5" fmla="*/ 0 h 70"/>
                        <a:gd name="T6" fmla="*/ 25 w 25"/>
                        <a:gd name="T7" fmla="*/ 31 h 70"/>
                        <a:gd name="T8" fmla="*/ 13 w 25"/>
                        <a:gd name="T9" fmla="*/ 70 h 70"/>
                      </a:gdLst>
                      <a:ahLst/>
                      <a:cxnLst>
                        <a:cxn ang="0">
                          <a:pos x="T0" y="T1"/>
                        </a:cxn>
                        <a:cxn ang="0">
                          <a:pos x="T2" y="T3"/>
                        </a:cxn>
                        <a:cxn ang="0">
                          <a:pos x="T4" y="T5"/>
                        </a:cxn>
                        <a:cxn ang="0">
                          <a:pos x="T6" y="T7"/>
                        </a:cxn>
                        <a:cxn ang="0">
                          <a:pos x="T8" y="T9"/>
                        </a:cxn>
                      </a:cxnLst>
                      <a:rect l="0" t="0" r="r" b="b"/>
                      <a:pathLst>
                        <a:path w="25" h="70">
                          <a:moveTo>
                            <a:pt x="13" y="70"/>
                          </a:moveTo>
                          <a:lnTo>
                            <a:pt x="0" y="27"/>
                          </a:lnTo>
                          <a:lnTo>
                            <a:pt x="9" y="0"/>
                          </a:lnTo>
                          <a:lnTo>
                            <a:pt x="25" y="31"/>
                          </a:lnTo>
                          <a:lnTo>
                            <a:pt x="13" y="70"/>
                          </a:lnTo>
                          <a:close/>
                        </a:path>
                      </a:pathLst>
                    </a:custGeom>
                    <a:solidFill>
                      <a:srgbClr val="A0A0A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608" name="Freeform 694"/>
                    <p:cNvSpPr>
                      <a:spLocks/>
                    </p:cNvSpPr>
                    <p:nvPr/>
                  </p:nvSpPr>
                  <p:spPr bwMode="auto">
                    <a:xfrm>
                      <a:off x="878" y="3678"/>
                      <a:ext cx="37" cy="10"/>
                    </a:xfrm>
                    <a:custGeom>
                      <a:avLst/>
                      <a:gdLst>
                        <a:gd name="T0" fmla="*/ 2 w 75"/>
                        <a:gd name="T1" fmla="*/ 0 h 30"/>
                        <a:gd name="T2" fmla="*/ 50 w 75"/>
                        <a:gd name="T3" fmla="*/ 0 h 30"/>
                        <a:gd name="T4" fmla="*/ 52 w 75"/>
                        <a:gd name="T5" fmla="*/ 3 h 30"/>
                        <a:gd name="T6" fmla="*/ 57 w 75"/>
                        <a:gd name="T7" fmla="*/ 12 h 30"/>
                        <a:gd name="T8" fmla="*/ 75 w 75"/>
                        <a:gd name="T9" fmla="*/ 30 h 30"/>
                        <a:gd name="T10" fmla="*/ 19 w 75"/>
                        <a:gd name="T11" fmla="*/ 30 h 30"/>
                        <a:gd name="T12" fmla="*/ 11 w 75"/>
                        <a:gd name="T13" fmla="*/ 20 h 30"/>
                        <a:gd name="T14" fmla="*/ 0 w 75"/>
                        <a:gd name="T15" fmla="*/ 6 h 30"/>
                        <a:gd name="T16" fmla="*/ 2 w 75"/>
                        <a:gd name="T17"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30">
                          <a:moveTo>
                            <a:pt x="2" y="0"/>
                          </a:moveTo>
                          <a:lnTo>
                            <a:pt x="50" y="0"/>
                          </a:lnTo>
                          <a:lnTo>
                            <a:pt x="52" y="3"/>
                          </a:lnTo>
                          <a:lnTo>
                            <a:pt x="57" y="12"/>
                          </a:lnTo>
                          <a:lnTo>
                            <a:pt x="75" y="30"/>
                          </a:lnTo>
                          <a:lnTo>
                            <a:pt x="19" y="30"/>
                          </a:lnTo>
                          <a:lnTo>
                            <a:pt x="11" y="20"/>
                          </a:lnTo>
                          <a:lnTo>
                            <a:pt x="0" y="6"/>
                          </a:lnTo>
                          <a:lnTo>
                            <a:pt x="2" y="0"/>
                          </a:lnTo>
                          <a:close/>
                        </a:path>
                      </a:pathLst>
                    </a:custGeom>
                    <a:solidFill>
                      <a:srgbClr val="E0E0E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609" name="Freeform 695"/>
                    <p:cNvSpPr>
                      <a:spLocks/>
                    </p:cNvSpPr>
                    <p:nvPr/>
                  </p:nvSpPr>
                  <p:spPr bwMode="auto">
                    <a:xfrm>
                      <a:off x="880" y="3688"/>
                      <a:ext cx="42" cy="13"/>
                    </a:xfrm>
                    <a:custGeom>
                      <a:avLst/>
                      <a:gdLst>
                        <a:gd name="T0" fmla="*/ 0 w 82"/>
                        <a:gd name="T1" fmla="*/ 38 h 38"/>
                        <a:gd name="T2" fmla="*/ 4 w 82"/>
                        <a:gd name="T3" fmla="*/ 21 h 38"/>
                        <a:gd name="T4" fmla="*/ 8 w 82"/>
                        <a:gd name="T5" fmla="*/ 8 h 38"/>
                        <a:gd name="T6" fmla="*/ 13 w 82"/>
                        <a:gd name="T7" fmla="*/ 0 h 38"/>
                        <a:gd name="T8" fmla="*/ 69 w 82"/>
                        <a:gd name="T9" fmla="*/ 0 h 38"/>
                        <a:gd name="T10" fmla="*/ 82 w 82"/>
                        <a:gd name="T11" fmla="*/ 38 h 38"/>
                        <a:gd name="T12" fmla="*/ 0 w 82"/>
                        <a:gd name="T13" fmla="*/ 38 h 38"/>
                      </a:gdLst>
                      <a:ahLst/>
                      <a:cxnLst>
                        <a:cxn ang="0">
                          <a:pos x="T0" y="T1"/>
                        </a:cxn>
                        <a:cxn ang="0">
                          <a:pos x="T2" y="T3"/>
                        </a:cxn>
                        <a:cxn ang="0">
                          <a:pos x="T4" y="T5"/>
                        </a:cxn>
                        <a:cxn ang="0">
                          <a:pos x="T6" y="T7"/>
                        </a:cxn>
                        <a:cxn ang="0">
                          <a:pos x="T8" y="T9"/>
                        </a:cxn>
                        <a:cxn ang="0">
                          <a:pos x="T10" y="T11"/>
                        </a:cxn>
                        <a:cxn ang="0">
                          <a:pos x="T12" y="T13"/>
                        </a:cxn>
                      </a:cxnLst>
                      <a:rect l="0" t="0" r="r" b="b"/>
                      <a:pathLst>
                        <a:path w="82" h="38">
                          <a:moveTo>
                            <a:pt x="0" y="38"/>
                          </a:moveTo>
                          <a:lnTo>
                            <a:pt x="4" y="21"/>
                          </a:lnTo>
                          <a:lnTo>
                            <a:pt x="8" y="8"/>
                          </a:lnTo>
                          <a:lnTo>
                            <a:pt x="13" y="0"/>
                          </a:lnTo>
                          <a:lnTo>
                            <a:pt x="69" y="0"/>
                          </a:lnTo>
                          <a:lnTo>
                            <a:pt x="82" y="38"/>
                          </a:lnTo>
                          <a:lnTo>
                            <a:pt x="0" y="38"/>
                          </a:lnTo>
                          <a:close/>
                        </a:path>
                      </a:pathLst>
                    </a:cu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grpSp>
              <p:grpSp>
                <p:nvGrpSpPr>
                  <p:cNvPr id="595" name="Group 696"/>
                  <p:cNvGrpSpPr>
                    <a:grpSpLocks/>
                  </p:cNvGrpSpPr>
                  <p:nvPr/>
                </p:nvGrpSpPr>
                <p:grpSpPr bwMode="auto">
                  <a:xfrm>
                    <a:off x="886" y="3690"/>
                    <a:ext cx="49" cy="23"/>
                    <a:chOff x="886" y="3690"/>
                    <a:chExt cx="49" cy="23"/>
                  </a:xfrm>
                </p:grpSpPr>
                <p:sp>
                  <p:nvSpPr>
                    <p:cNvPr id="604" name="Freeform 697"/>
                    <p:cNvSpPr>
                      <a:spLocks/>
                    </p:cNvSpPr>
                    <p:nvPr/>
                  </p:nvSpPr>
                  <p:spPr bwMode="auto">
                    <a:xfrm>
                      <a:off x="886" y="3690"/>
                      <a:ext cx="12" cy="23"/>
                    </a:xfrm>
                    <a:custGeom>
                      <a:avLst/>
                      <a:gdLst>
                        <a:gd name="T0" fmla="*/ 14 w 24"/>
                        <a:gd name="T1" fmla="*/ 70 h 70"/>
                        <a:gd name="T2" fmla="*/ 0 w 24"/>
                        <a:gd name="T3" fmla="*/ 29 h 70"/>
                        <a:gd name="T4" fmla="*/ 10 w 24"/>
                        <a:gd name="T5" fmla="*/ 0 h 70"/>
                        <a:gd name="T6" fmla="*/ 24 w 24"/>
                        <a:gd name="T7" fmla="*/ 33 h 70"/>
                        <a:gd name="T8" fmla="*/ 14 w 24"/>
                        <a:gd name="T9" fmla="*/ 70 h 70"/>
                      </a:gdLst>
                      <a:ahLst/>
                      <a:cxnLst>
                        <a:cxn ang="0">
                          <a:pos x="T0" y="T1"/>
                        </a:cxn>
                        <a:cxn ang="0">
                          <a:pos x="T2" y="T3"/>
                        </a:cxn>
                        <a:cxn ang="0">
                          <a:pos x="T4" y="T5"/>
                        </a:cxn>
                        <a:cxn ang="0">
                          <a:pos x="T6" y="T7"/>
                        </a:cxn>
                        <a:cxn ang="0">
                          <a:pos x="T8" y="T9"/>
                        </a:cxn>
                      </a:cxnLst>
                      <a:rect l="0" t="0" r="r" b="b"/>
                      <a:pathLst>
                        <a:path w="24" h="70">
                          <a:moveTo>
                            <a:pt x="14" y="70"/>
                          </a:moveTo>
                          <a:lnTo>
                            <a:pt x="0" y="29"/>
                          </a:lnTo>
                          <a:lnTo>
                            <a:pt x="10" y="0"/>
                          </a:lnTo>
                          <a:lnTo>
                            <a:pt x="24" y="33"/>
                          </a:lnTo>
                          <a:lnTo>
                            <a:pt x="14" y="70"/>
                          </a:lnTo>
                          <a:close/>
                        </a:path>
                      </a:pathLst>
                    </a:custGeom>
                    <a:solidFill>
                      <a:srgbClr val="A0A0A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605" name="Freeform 698"/>
                    <p:cNvSpPr>
                      <a:spLocks/>
                    </p:cNvSpPr>
                    <p:nvPr/>
                  </p:nvSpPr>
                  <p:spPr bwMode="auto">
                    <a:xfrm>
                      <a:off x="890" y="3691"/>
                      <a:ext cx="38" cy="10"/>
                    </a:xfrm>
                    <a:custGeom>
                      <a:avLst/>
                      <a:gdLst>
                        <a:gd name="T0" fmla="*/ 3 w 75"/>
                        <a:gd name="T1" fmla="*/ 0 h 31"/>
                        <a:gd name="T2" fmla="*/ 52 w 75"/>
                        <a:gd name="T3" fmla="*/ 0 h 31"/>
                        <a:gd name="T4" fmla="*/ 53 w 75"/>
                        <a:gd name="T5" fmla="*/ 2 h 31"/>
                        <a:gd name="T6" fmla="*/ 57 w 75"/>
                        <a:gd name="T7" fmla="*/ 11 h 31"/>
                        <a:gd name="T8" fmla="*/ 75 w 75"/>
                        <a:gd name="T9" fmla="*/ 31 h 31"/>
                        <a:gd name="T10" fmla="*/ 19 w 75"/>
                        <a:gd name="T11" fmla="*/ 31 h 31"/>
                        <a:gd name="T12" fmla="*/ 10 w 75"/>
                        <a:gd name="T13" fmla="*/ 22 h 31"/>
                        <a:gd name="T14" fmla="*/ 0 w 75"/>
                        <a:gd name="T15" fmla="*/ 6 h 31"/>
                        <a:gd name="T16" fmla="*/ 3 w 75"/>
                        <a:gd name="T17"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31">
                          <a:moveTo>
                            <a:pt x="3" y="0"/>
                          </a:moveTo>
                          <a:lnTo>
                            <a:pt x="52" y="0"/>
                          </a:lnTo>
                          <a:lnTo>
                            <a:pt x="53" y="2"/>
                          </a:lnTo>
                          <a:lnTo>
                            <a:pt x="57" y="11"/>
                          </a:lnTo>
                          <a:lnTo>
                            <a:pt x="75" y="31"/>
                          </a:lnTo>
                          <a:lnTo>
                            <a:pt x="19" y="31"/>
                          </a:lnTo>
                          <a:lnTo>
                            <a:pt x="10" y="22"/>
                          </a:lnTo>
                          <a:lnTo>
                            <a:pt x="0" y="6"/>
                          </a:lnTo>
                          <a:lnTo>
                            <a:pt x="3" y="0"/>
                          </a:lnTo>
                          <a:close/>
                        </a:path>
                      </a:pathLst>
                    </a:custGeom>
                    <a:solidFill>
                      <a:srgbClr val="E0E0E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606" name="Freeform 699"/>
                    <p:cNvSpPr>
                      <a:spLocks/>
                    </p:cNvSpPr>
                    <p:nvPr/>
                  </p:nvSpPr>
                  <p:spPr bwMode="auto">
                    <a:xfrm>
                      <a:off x="893" y="3701"/>
                      <a:ext cx="42" cy="12"/>
                    </a:xfrm>
                    <a:custGeom>
                      <a:avLst/>
                      <a:gdLst>
                        <a:gd name="T0" fmla="*/ 0 w 83"/>
                        <a:gd name="T1" fmla="*/ 36 h 36"/>
                        <a:gd name="T2" fmla="*/ 1 w 83"/>
                        <a:gd name="T3" fmla="*/ 19 h 36"/>
                        <a:gd name="T4" fmla="*/ 8 w 83"/>
                        <a:gd name="T5" fmla="*/ 7 h 36"/>
                        <a:gd name="T6" fmla="*/ 12 w 83"/>
                        <a:gd name="T7" fmla="*/ 0 h 36"/>
                        <a:gd name="T8" fmla="*/ 68 w 83"/>
                        <a:gd name="T9" fmla="*/ 0 h 36"/>
                        <a:gd name="T10" fmla="*/ 83 w 83"/>
                        <a:gd name="T11" fmla="*/ 36 h 36"/>
                        <a:gd name="T12" fmla="*/ 0 w 83"/>
                        <a:gd name="T13" fmla="*/ 36 h 36"/>
                      </a:gdLst>
                      <a:ahLst/>
                      <a:cxnLst>
                        <a:cxn ang="0">
                          <a:pos x="T0" y="T1"/>
                        </a:cxn>
                        <a:cxn ang="0">
                          <a:pos x="T2" y="T3"/>
                        </a:cxn>
                        <a:cxn ang="0">
                          <a:pos x="T4" y="T5"/>
                        </a:cxn>
                        <a:cxn ang="0">
                          <a:pos x="T6" y="T7"/>
                        </a:cxn>
                        <a:cxn ang="0">
                          <a:pos x="T8" y="T9"/>
                        </a:cxn>
                        <a:cxn ang="0">
                          <a:pos x="T10" y="T11"/>
                        </a:cxn>
                        <a:cxn ang="0">
                          <a:pos x="T12" y="T13"/>
                        </a:cxn>
                      </a:cxnLst>
                      <a:rect l="0" t="0" r="r" b="b"/>
                      <a:pathLst>
                        <a:path w="83" h="36">
                          <a:moveTo>
                            <a:pt x="0" y="36"/>
                          </a:moveTo>
                          <a:lnTo>
                            <a:pt x="1" y="19"/>
                          </a:lnTo>
                          <a:lnTo>
                            <a:pt x="8" y="7"/>
                          </a:lnTo>
                          <a:lnTo>
                            <a:pt x="12" y="0"/>
                          </a:lnTo>
                          <a:lnTo>
                            <a:pt x="68" y="0"/>
                          </a:lnTo>
                          <a:lnTo>
                            <a:pt x="83" y="36"/>
                          </a:lnTo>
                          <a:lnTo>
                            <a:pt x="0" y="36"/>
                          </a:lnTo>
                          <a:close/>
                        </a:path>
                      </a:pathLst>
                    </a:cu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grpSp>
              <p:grpSp>
                <p:nvGrpSpPr>
                  <p:cNvPr id="596" name="Group 700"/>
                  <p:cNvGrpSpPr>
                    <a:grpSpLocks/>
                  </p:cNvGrpSpPr>
                  <p:nvPr/>
                </p:nvGrpSpPr>
                <p:grpSpPr bwMode="auto">
                  <a:xfrm>
                    <a:off x="899" y="3703"/>
                    <a:ext cx="48" cy="23"/>
                    <a:chOff x="899" y="3703"/>
                    <a:chExt cx="48" cy="23"/>
                  </a:xfrm>
                </p:grpSpPr>
                <p:sp>
                  <p:nvSpPr>
                    <p:cNvPr id="601" name="Freeform 701"/>
                    <p:cNvSpPr>
                      <a:spLocks/>
                    </p:cNvSpPr>
                    <p:nvPr/>
                  </p:nvSpPr>
                  <p:spPr bwMode="auto">
                    <a:xfrm>
                      <a:off x="899" y="3703"/>
                      <a:ext cx="12" cy="23"/>
                    </a:xfrm>
                    <a:custGeom>
                      <a:avLst/>
                      <a:gdLst>
                        <a:gd name="T0" fmla="*/ 15 w 25"/>
                        <a:gd name="T1" fmla="*/ 68 h 68"/>
                        <a:gd name="T2" fmla="*/ 0 w 25"/>
                        <a:gd name="T3" fmla="*/ 27 h 68"/>
                        <a:gd name="T4" fmla="*/ 10 w 25"/>
                        <a:gd name="T5" fmla="*/ 0 h 68"/>
                        <a:gd name="T6" fmla="*/ 25 w 25"/>
                        <a:gd name="T7" fmla="*/ 31 h 68"/>
                        <a:gd name="T8" fmla="*/ 15 w 25"/>
                        <a:gd name="T9" fmla="*/ 68 h 68"/>
                      </a:gdLst>
                      <a:ahLst/>
                      <a:cxnLst>
                        <a:cxn ang="0">
                          <a:pos x="T0" y="T1"/>
                        </a:cxn>
                        <a:cxn ang="0">
                          <a:pos x="T2" y="T3"/>
                        </a:cxn>
                        <a:cxn ang="0">
                          <a:pos x="T4" y="T5"/>
                        </a:cxn>
                        <a:cxn ang="0">
                          <a:pos x="T6" y="T7"/>
                        </a:cxn>
                        <a:cxn ang="0">
                          <a:pos x="T8" y="T9"/>
                        </a:cxn>
                      </a:cxnLst>
                      <a:rect l="0" t="0" r="r" b="b"/>
                      <a:pathLst>
                        <a:path w="25" h="68">
                          <a:moveTo>
                            <a:pt x="15" y="68"/>
                          </a:moveTo>
                          <a:lnTo>
                            <a:pt x="0" y="27"/>
                          </a:lnTo>
                          <a:lnTo>
                            <a:pt x="10" y="0"/>
                          </a:lnTo>
                          <a:lnTo>
                            <a:pt x="25" y="31"/>
                          </a:lnTo>
                          <a:lnTo>
                            <a:pt x="15" y="68"/>
                          </a:lnTo>
                          <a:close/>
                        </a:path>
                      </a:pathLst>
                    </a:custGeom>
                    <a:solidFill>
                      <a:srgbClr val="A0A0A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602" name="Freeform 702"/>
                    <p:cNvSpPr>
                      <a:spLocks/>
                    </p:cNvSpPr>
                    <p:nvPr/>
                  </p:nvSpPr>
                  <p:spPr bwMode="auto">
                    <a:xfrm>
                      <a:off x="903" y="3703"/>
                      <a:ext cx="38" cy="10"/>
                    </a:xfrm>
                    <a:custGeom>
                      <a:avLst/>
                      <a:gdLst>
                        <a:gd name="T0" fmla="*/ 1 w 75"/>
                        <a:gd name="T1" fmla="*/ 0 h 30"/>
                        <a:gd name="T2" fmla="*/ 50 w 75"/>
                        <a:gd name="T3" fmla="*/ 0 h 30"/>
                        <a:gd name="T4" fmla="*/ 51 w 75"/>
                        <a:gd name="T5" fmla="*/ 3 h 30"/>
                        <a:gd name="T6" fmla="*/ 56 w 75"/>
                        <a:gd name="T7" fmla="*/ 12 h 30"/>
                        <a:gd name="T8" fmla="*/ 75 w 75"/>
                        <a:gd name="T9" fmla="*/ 30 h 30"/>
                        <a:gd name="T10" fmla="*/ 18 w 75"/>
                        <a:gd name="T11" fmla="*/ 30 h 30"/>
                        <a:gd name="T12" fmla="*/ 9 w 75"/>
                        <a:gd name="T13" fmla="*/ 21 h 30"/>
                        <a:gd name="T14" fmla="*/ 0 w 75"/>
                        <a:gd name="T15" fmla="*/ 7 h 30"/>
                        <a:gd name="T16" fmla="*/ 1 w 75"/>
                        <a:gd name="T17"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30">
                          <a:moveTo>
                            <a:pt x="1" y="0"/>
                          </a:moveTo>
                          <a:lnTo>
                            <a:pt x="50" y="0"/>
                          </a:lnTo>
                          <a:lnTo>
                            <a:pt x="51" y="3"/>
                          </a:lnTo>
                          <a:lnTo>
                            <a:pt x="56" y="12"/>
                          </a:lnTo>
                          <a:lnTo>
                            <a:pt x="75" y="30"/>
                          </a:lnTo>
                          <a:lnTo>
                            <a:pt x="18" y="30"/>
                          </a:lnTo>
                          <a:lnTo>
                            <a:pt x="9" y="21"/>
                          </a:lnTo>
                          <a:lnTo>
                            <a:pt x="0" y="7"/>
                          </a:lnTo>
                          <a:lnTo>
                            <a:pt x="1" y="0"/>
                          </a:lnTo>
                          <a:close/>
                        </a:path>
                      </a:pathLst>
                    </a:custGeom>
                    <a:solidFill>
                      <a:srgbClr val="E0E0E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603" name="Freeform 703"/>
                    <p:cNvSpPr>
                      <a:spLocks/>
                    </p:cNvSpPr>
                    <p:nvPr/>
                  </p:nvSpPr>
                  <p:spPr bwMode="auto">
                    <a:xfrm>
                      <a:off x="907" y="3714"/>
                      <a:ext cx="40" cy="12"/>
                    </a:xfrm>
                    <a:custGeom>
                      <a:avLst/>
                      <a:gdLst>
                        <a:gd name="T0" fmla="*/ 0 w 82"/>
                        <a:gd name="T1" fmla="*/ 36 h 36"/>
                        <a:gd name="T2" fmla="*/ 2 w 82"/>
                        <a:gd name="T3" fmla="*/ 19 h 36"/>
                        <a:gd name="T4" fmla="*/ 5 w 82"/>
                        <a:gd name="T5" fmla="*/ 8 h 36"/>
                        <a:gd name="T6" fmla="*/ 12 w 82"/>
                        <a:gd name="T7" fmla="*/ 0 h 36"/>
                        <a:gd name="T8" fmla="*/ 69 w 82"/>
                        <a:gd name="T9" fmla="*/ 0 h 36"/>
                        <a:gd name="T10" fmla="*/ 82 w 82"/>
                        <a:gd name="T11" fmla="*/ 36 h 36"/>
                        <a:gd name="T12" fmla="*/ 0 w 82"/>
                        <a:gd name="T13" fmla="*/ 36 h 36"/>
                      </a:gdLst>
                      <a:ahLst/>
                      <a:cxnLst>
                        <a:cxn ang="0">
                          <a:pos x="T0" y="T1"/>
                        </a:cxn>
                        <a:cxn ang="0">
                          <a:pos x="T2" y="T3"/>
                        </a:cxn>
                        <a:cxn ang="0">
                          <a:pos x="T4" y="T5"/>
                        </a:cxn>
                        <a:cxn ang="0">
                          <a:pos x="T6" y="T7"/>
                        </a:cxn>
                        <a:cxn ang="0">
                          <a:pos x="T8" y="T9"/>
                        </a:cxn>
                        <a:cxn ang="0">
                          <a:pos x="T10" y="T11"/>
                        </a:cxn>
                        <a:cxn ang="0">
                          <a:pos x="T12" y="T13"/>
                        </a:cxn>
                      </a:cxnLst>
                      <a:rect l="0" t="0" r="r" b="b"/>
                      <a:pathLst>
                        <a:path w="82" h="36">
                          <a:moveTo>
                            <a:pt x="0" y="36"/>
                          </a:moveTo>
                          <a:lnTo>
                            <a:pt x="2" y="19"/>
                          </a:lnTo>
                          <a:lnTo>
                            <a:pt x="5" y="8"/>
                          </a:lnTo>
                          <a:lnTo>
                            <a:pt x="12" y="0"/>
                          </a:lnTo>
                          <a:lnTo>
                            <a:pt x="69" y="0"/>
                          </a:lnTo>
                          <a:lnTo>
                            <a:pt x="82" y="36"/>
                          </a:lnTo>
                          <a:lnTo>
                            <a:pt x="0" y="36"/>
                          </a:lnTo>
                          <a:close/>
                        </a:path>
                      </a:pathLst>
                    </a:cu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grpSp>
              <p:grpSp>
                <p:nvGrpSpPr>
                  <p:cNvPr id="597" name="Group 704"/>
                  <p:cNvGrpSpPr>
                    <a:grpSpLocks/>
                  </p:cNvGrpSpPr>
                  <p:nvPr/>
                </p:nvGrpSpPr>
                <p:grpSpPr bwMode="auto">
                  <a:xfrm>
                    <a:off x="912" y="3716"/>
                    <a:ext cx="48" cy="23"/>
                    <a:chOff x="912" y="3716"/>
                    <a:chExt cx="48" cy="23"/>
                  </a:xfrm>
                </p:grpSpPr>
                <p:sp>
                  <p:nvSpPr>
                    <p:cNvPr id="598" name="Freeform 705"/>
                    <p:cNvSpPr>
                      <a:spLocks/>
                    </p:cNvSpPr>
                    <p:nvPr/>
                  </p:nvSpPr>
                  <p:spPr bwMode="auto">
                    <a:xfrm>
                      <a:off x="912" y="3716"/>
                      <a:ext cx="11" cy="23"/>
                    </a:xfrm>
                    <a:custGeom>
                      <a:avLst/>
                      <a:gdLst>
                        <a:gd name="T0" fmla="*/ 13 w 22"/>
                        <a:gd name="T1" fmla="*/ 68 h 68"/>
                        <a:gd name="T2" fmla="*/ 0 w 22"/>
                        <a:gd name="T3" fmla="*/ 27 h 68"/>
                        <a:gd name="T4" fmla="*/ 9 w 22"/>
                        <a:gd name="T5" fmla="*/ 0 h 68"/>
                        <a:gd name="T6" fmla="*/ 22 w 22"/>
                        <a:gd name="T7" fmla="*/ 30 h 68"/>
                        <a:gd name="T8" fmla="*/ 13 w 22"/>
                        <a:gd name="T9" fmla="*/ 68 h 68"/>
                      </a:gdLst>
                      <a:ahLst/>
                      <a:cxnLst>
                        <a:cxn ang="0">
                          <a:pos x="T0" y="T1"/>
                        </a:cxn>
                        <a:cxn ang="0">
                          <a:pos x="T2" y="T3"/>
                        </a:cxn>
                        <a:cxn ang="0">
                          <a:pos x="T4" y="T5"/>
                        </a:cxn>
                        <a:cxn ang="0">
                          <a:pos x="T6" y="T7"/>
                        </a:cxn>
                        <a:cxn ang="0">
                          <a:pos x="T8" y="T9"/>
                        </a:cxn>
                      </a:cxnLst>
                      <a:rect l="0" t="0" r="r" b="b"/>
                      <a:pathLst>
                        <a:path w="22" h="68">
                          <a:moveTo>
                            <a:pt x="13" y="68"/>
                          </a:moveTo>
                          <a:lnTo>
                            <a:pt x="0" y="27"/>
                          </a:lnTo>
                          <a:lnTo>
                            <a:pt x="9" y="0"/>
                          </a:lnTo>
                          <a:lnTo>
                            <a:pt x="22" y="30"/>
                          </a:lnTo>
                          <a:lnTo>
                            <a:pt x="13" y="68"/>
                          </a:lnTo>
                          <a:close/>
                        </a:path>
                      </a:pathLst>
                    </a:custGeom>
                    <a:solidFill>
                      <a:srgbClr val="A0A0A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599" name="Freeform 706"/>
                    <p:cNvSpPr>
                      <a:spLocks/>
                    </p:cNvSpPr>
                    <p:nvPr/>
                  </p:nvSpPr>
                  <p:spPr bwMode="auto">
                    <a:xfrm>
                      <a:off x="916" y="3717"/>
                      <a:ext cx="37" cy="9"/>
                    </a:xfrm>
                    <a:custGeom>
                      <a:avLst/>
                      <a:gdLst>
                        <a:gd name="T0" fmla="*/ 1 w 74"/>
                        <a:gd name="T1" fmla="*/ 0 h 29"/>
                        <a:gd name="T2" fmla="*/ 50 w 74"/>
                        <a:gd name="T3" fmla="*/ 0 h 29"/>
                        <a:gd name="T4" fmla="*/ 51 w 74"/>
                        <a:gd name="T5" fmla="*/ 3 h 29"/>
                        <a:gd name="T6" fmla="*/ 55 w 74"/>
                        <a:gd name="T7" fmla="*/ 11 h 29"/>
                        <a:gd name="T8" fmla="*/ 74 w 74"/>
                        <a:gd name="T9" fmla="*/ 29 h 29"/>
                        <a:gd name="T10" fmla="*/ 18 w 74"/>
                        <a:gd name="T11" fmla="*/ 29 h 29"/>
                        <a:gd name="T12" fmla="*/ 8 w 74"/>
                        <a:gd name="T13" fmla="*/ 20 h 29"/>
                        <a:gd name="T14" fmla="*/ 0 w 74"/>
                        <a:gd name="T15" fmla="*/ 6 h 29"/>
                        <a:gd name="T16" fmla="*/ 1 w 74"/>
                        <a:gd name="T17"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4" h="29">
                          <a:moveTo>
                            <a:pt x="1" y="0"/>
                          </a:moveTo>
                          <a:lnTo>
                            <a:pt x="50" y="0"/>
                          </a:lnTo>
                          <a:lnTo>
                            <a:pt x="51" y="3"/>
                          </a:lnTo>
                          <a:lnTo>
                            <a:pt x="55" y="11"/>
                          </a:lnTo>
                          <a:lnTo>
                            <a:pt x="74" y="29"/>
                          </a:lnTo>
                          <a:lnTo>
                            <a:pt x="18" y="29"/>
                          </a:lnTo>
                          <a:lnTo>
                            <a:pt x="8" y="20"/>
                          </a:lnTo>
                          <a:lnTo>
                            <a:pt x="0" y="6"/>
                          </a:lnTo>
                          <a:lnTo>
                            <a:pt x="1" y="0"/>
                          </a:lnTo>
                          <a:close/>
                        </a:path>
                      </a:pathLst>
                    </a:custGeom>
                    <a:solidFill>
                      <a:srgbClr val="E0E0E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600" name="Freeform 707"/>
                    <p:cNvSpPr>
                      <a:spLocks/>
                    </p:cNvSpPr>
                    <p:nvPr/>
                  </p:nvSpPr>
                  <p:spPr bwMode="auto">
                    <a:xfrm>
                      <a:off x="919" y="3727"/>
                      <a:ext cx="41" cy="12"/>
                    </a:xfrm>
                    <a:custGeom>
                      <a:avLst/>
                      <a:gdLst>
                        <a:gd name="T0" fmla="*/ 0 w 83"/>
                        <a:gd name="T1" fmla="*/ 36 h 36"/>
                        <a:gd name="T2" fmla="*/ 1 w 83"/>
                        <a:gd name="T3" fmla="*/ 19 h 36"/>
                        <a:gd name="T4" fmla="*/ 7 w 83"/>
                        <a:gd name="T5" fmla="*/ 7 h 36"/>
                        <a:gd name="T6" fmla="*/ 11 w 83"/>
                        <a:gd name="T7" fmla="*/ 0 h 36"/>
                        <a:gd name="T8" fmla="*/ 69 w 83"/>
                        <a:gd name="T9" fmla="*/ 0 h 36"/>
                        <a:gd name="T10" fmla="*/ 83 w 83"/>
                        <a:gd name="T11" fmla="*/ 36 h 36"/>
                        <a:gd name="T12" fmla="*/ 0 w 83"/>
                        <a:gd name="T13" fmla="*/ 36 h 36"/>
                      </a:gdLst>
                      <a:ahLst/>
                      <a:cxnLst>
                        <a:cxn ang="0">
                          <a:pos x="T0" y="T1"/>
                        </a:cxn>
                        <a:cxn ang="0">
                          <a:pos x="T2" y="T3"/>
                        </a:cxn>
                        <a:cxn ang="0">
                          <a:pos x="T4" y="T5"/>
                        </a:cxn>
                        <a:cxn ang="0">
                          <a:pos x="T6" y="T7"/>
                        </a:cxn>
                        <a:cxn ang="0">
                          <a:pos x="T8" y="T9"/>
                        </a:cxn>
                        <a:cxn ang="0">
                          <a:pos x="T10" y="T11"/>
                        </a:cxn>
                        <a:cxn ang="0">
                          <a:pos x="T12" y="T13"/>
                        </a:cxn>
                      </a:cxnLst>
                      <a:rect l="0" t="0" r="r" b="b"/>
                      <a:pathLst>
                        <a:path w="83" h="36">
                          <a:moveTo>
                            <a:pt x="0" y="36"/>
                          </a:moveTo>
                          <a:lnTo>
                            <a:pt x="1" y="19"/>
                          </a:lnTo>
                          <a:lnTo>
                            <a:pt x="7" y="7"/>
                          </a:lnTo>
                          <a:lnTo>
                            <a:pt x="11" y="0"/>
                          </a:lnTo>
                          <a:lnTo>
                            <a:pt x="69" y="0"/>
                          </a:lnTo>
                          <a:lnTo>
                            <a:pt x="83" y="36"/>
                          </a:lnTo>
                          <a:lnTo>
                            <a:pt x="0" y="36"/>
                          </a:lnTo>
                          <a:close/>
                        </a:path>
                      </a:pathLst>
                    </a:cu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grpSp>
            </p:grpSp>
            <p:grpSp>
              <p:nvGrpSpPr>
                <p:cNvPr id="457" name="Group 708"/>
                <p:cNvGrpSpPr>
                  <a:grpSpLocks/>
                </p:cNvGrpSpPr>
                <p:nvPr/>
              </p:nvGrpSpPr>
              <p:grpSpPr bwMode="auto">
                <a:xfrm>
                  <a:off x="922" y="3727"/>
                  <a:ext cx="49" cy="23"/>
                  <a:chOff x="922" y="3727"/>
                  <a:chExt cx="49" cy="23"/>
                </a:xfrm>
              </p:grpSpPr>
              <p:sp>
                <p:nvSpPr>
                  <p:cNvPr id="590" name="Freeform 709"/>
                  <p:cNvSpPr>
                    <a:spLocks/>
                  </p:cNvSpPr>
                  <p:nvPr/>
                </p:nvSpPr>
                <p:spPr bwMode="auto">
                  <a:xfrm>
                    <a:off x="922" y="3727"/>
                    <a:ext cx="12" cy="23"/>
                  </a:xfrm>
                  <a:custGeom>
                    <a:avLst/>
                    <a:gdLst>
                      <a:gd name="T0" fmla="*/ 15 w 24"/>
                      <a:gd name="T1" fmla="*/ 69 h 69"/>
                      <a:gd name="T2" fmla="*/ 0 w 24"/>
                      <a:gd name="T3" fmla="*/ 27 h 69"/>
                      <a:gd name="T4" fmla="*/ 11 w 24"/>
                      <a:gd name="T5" fmla="*/ 0 h 69"/>
                      <a:gd name="T6" fmla="*/ 24 w 24"/>
                      <a:gd name="T7" fmla="*/ 32 h 69"/>
                      <a:gd name="T8" fmla="*/ 15 w 24"/>
                      <a:gd name="T9" fmla="*/ 69 h 69"/>
                    </a:gdLst>
                    <a:ahLst/>
                    <a:cxnLst>
                      <a:cxn ang="0">
                        <a:pos x="T0" y="T1"/>
                      </a:cxn>
                      <a:cxn ang="0">
                        <a:pos x="T2" y="T3"/>
                      </a:cxn>
                      <a:cxn ang="0">
                        <a:pos x="T4" y="T5"/>
                      </a:cxn>
                      <a:cxn ang="0">
                        <a:pos x="T6" y="T7"/>
                      </a:cxn>
                      <a:cxn ang="0">
                        <a:pos x="T8" y="T9"/>
                      </a:cxn>
                    </a:cxnLst>
                    <a:rect l="0" t="0" r="r" b="b"/>
                    <a:pathLst>
                      <a:path w="24" h="69">
                        <a:moveTo>
                          <a:pt x="15" y="69"/>
                        </a:moveTo>
                        <a:lnTo>
                          <a:pt x="0" y="27"/>
                        </a:lnTo>
                        <a:lnTo>
                          <a:pt x="11" y="0"/>
                        </a:lnTo>
                        <a:lnTo>
                          <a:pt x="24" y="32"/>
                        </a:lnTo>
                        <a:lnTo>
                          <a:pt x="15" y="69"/>
                        </a:lnTo>
                        <a:close/>
                      </a:path>
                    </a:pathLst>
                  </a:custGeom>
                  <a:solidFill>
                    <a:srgbClr val="A0A0A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591" name="Freeform 710"/>
                  <p:cNvSpPr>
                    <a:spLocks/>
                  </p:cNvSpPr>
                  <p:nvPr/>
                </p:nvSpPr>
                <p:spPr bwMode="auto">
                  <a:xfrm>
                    <a:off x="927" y="3728"/>
                    <a:ext cx="36" cy="10"/>
                  </a:xfrm>
                  <a:custGeom>
                    <a:avLst/>
                    <a:gdLst>
                      <a:gd name="T0" fmla="*/ 1 w 72"/>
                      <a:gd name="T1" fmla="*/ 0 h 31"/>
                      <a:gd name="T2" fmla="*/ 49 w 72"/>
                      <a:gd name="T3" fmla="*/ 0 h 31"/>
                      <a:gd name="T4" fmla="*/ 50 w 72"/>
                      <a:gd name="T5" fmla="*/ 4 h 31"/>
                      <a:gd name="T6" fmla="*/ 56 w 72"/>
                      <a:gd name="T7" fmla="*/ 13 h 31"/>
                      <a:gd name="T8" fmla="*/ 72 w 72"/>
                      <a:gd name="T9" fmla="*/ 31 h 31"/>
                      <a:gd name="T10" fmla="*/ 18 w 72"/>
                      <a:gd name="T11" fmla="*/ 31 h 31"/>
                      <a:gd name="T12" fmla="*/ 9 w 72"/>
                      <a:gd name="T13" fmla="*/ 22 h 31"/>
                      <a:gd name="T14" fmla="*/ 0 w 72"/>
                      <a:gd name="T15" fmla="*/ 7 h 31"/>
                      <a:gd name="T16" fmla="*/ 1 w 72"/>
                      <a:gd name="T17"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31">
                        <a:moveTo>
                          <a:pt x="1" y="0"/>
                        </a:moveTo>
                        <a:lnTo>
                          <a:pt x="49" y="0"/>
                        </a:lnTo>
                        <a:lnTo>
                          <a:pt x="50" y="4"/>
                        </a:lnTo>
                        <a:lnTo>
                          <a:pt x="56" y="13"/>
                        </a:lnTo>
                        <a:lnTo>
                          <a:pt x="72" y="31"/>
                        </a:lnTo>
                        <a:lnTo>
                          <a:pt x="18" y="31"/>
                        </a:lnTo>
                        <a:lnTo>
                          <a:pt x="9" y="22"/>
                        </a:lnTo>
                        <a:lnTo>
                          <a:pt x="0" y="7"/>
                        </a:lnTo>
                        <a:lnTo>
                          <a:pt x="1" y="0"/>
                        </a:lnTo>
                        <a:close/>
                      </a:path>
                    </a:pathLst>
                  </a:custGeom>
                  <a:solidFill>
                    <a:srgbClr val="E0E0E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592" name="Freeform 711"/>
                  <p:cNvSpPr>
                    <a:spLocks/>
                  </p:cNvSpPr>
                  <p:nvPr/>
                </p:nvSpPr>
                <p:spPr bwMode="auto">
                  <a:xfrm>
                    <a:off x="930" y="3738"/>
                    <a:ext cx="41" cy="12"/>
                  </a:xfrm>
                  <a:custGeom>
                    <a:avLst/>
                    <a:gdLst>
                      <a:gd name="T0" fmla="*/ 0 w 83"/>
                      <a:gd name="T1" fmla="*/ 36 h 36"/>
                      <a:gd name="T2" fmla="*/ 2 w 83"/>
                      <a:gd name="T3" fmla="*/ 20 h 36"/>
                      <a:gd name="T4" fmla="*/ 7 w 83"/>
                      <a:gd name="T5" fmla="*/ 7 h 36"/>
                      <a:gd name="T6" fmla="*/ 11 w 83"/>
                      <a:gd name="T7" fmla="*/ 0 h 36"/>
                      <a:gd name="T8" fmla="*/ 67 w 83"/>
                      <a:gd name="T9" fmla="*/ 0 h 36"/>
                      <a:gd name="T10" fmla="*/ 83 w 83"/>
                      <a:gd name="T11" fmla="*/ 36 h 36"/>
                      <a:gd name="T12" fmla="*/ 0 w 83"/>
                      <a:gd name="T13" fmla="*/ 36 h 36"/>
                    </a:gdLst>
                    <a:ahLst/>
                    <a:cxnLst>
                      <a:cxn ang="0">
                        <a:pos x="T0" y="T1"/>
                      </a:cxn>
                      <a:cxn ang="0">
                        <a:pos x="T2" y="T3"/>
                      </a:cxn>
                      <a:cxn ang="0">
                        <a:pos x="T4" y="T5"/>
                      </a:cxn>
                      <a:cxn ang="0">
                        <a:pos x="T6" y="T7"/>
                      </a:cxn>
                      <a:cxn ang="0">
                        <a:pos x="T8" y="T9"/>
                      </a:cxn>
                      <a:cxn ang="0">
                        <a:pos x="T10" y="T11"/>
                      </a:cxn>
                      <a:cxn ang="0">
                        <a:pos x="T12" y="T13"/>
                      </a:cxn>
                    </a:cxnLst>
                    <a:rect l="0" t="0" r="r" b="b"/>
                    <a:pathLst>
                      <a:path w="83" h="36">
                        <a:moveTo>
                          <a:pt x="0" y="36"/>
                        </a:moveTo>
                        <a:lnTo>
                          <a:pt x="2" y="20"/>
                        </a:lnTo>
                        <a:lnTo>
                          <a:pt x="7" y="7"/>
                        </a:lnTo>
                        <a:lnTo>
                          <a:pt x="11" y="0"/>
                        </a:lnTo>
                        <a:lnTo>
                          <a:pt x="67" y="0"/>
                        </a:lnTo>
                        <a:lnTo>
                          <a:pt x="83" y="36"/>
                        </a:lnTo>
                        <a:lnTo>
                          <a:pt x="0" y="36"/>
                        </a:lnTo>
                        <a:close/>
                      </a:path>
                    </a:pathLst>
                  </a:cu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grpSp>
            <p:grpSp>
              <p:nvGrpSpPr>
                <p:cNvPr id="458" name="Group 712"/>
                <p:cNvGrpSpPr>
                  <a:grpSpLocks/>
                </p:cNvGrpSpPr>
                <p:nvPr/>
              </p:nvGrpSpPr>
              <p:grpSpPr bwMode="auto">
                <a:xfrm>
                  <a:off x="895" y="3526"/>
                  <a:ext cx="44" cy="23"/>
                  <a:chOff x="895" y="3526"/>
                  <a:chExt cx="44" cy="23"/>
                </a:xfrm>
              </p:grpSpPr>
              <p:sp>
                <p:nvSpPr>
                  <p:cNvPr id="587" name="Freeform 713"/>
                  <p:cNvSpPr>
                    <a:spLocks/>
                  </p:cNvSpPr>
                  <p:nvPr/>
                </p:nvSpPr>
                <p:spPr bwMode="auto">
                  <a:xfrm>
                    <a:off x="895" y="3526"/>
                    <a:ext cx="19" cy="23"/>
                  </a:xfrm>
                  <a:custGeom>
                    <a:avLst/>
                    <a:gdLst>
                      <a:gd name="T0" fmla="*/ 22 w 38"/>
                      <a:gd name="T1" fmla="*/ 69 h 69"/>
                      <a:gd name="T2" fmla="*/ 0 w 38"/>
                      <a:gd name="T3" fmla="*/ 34 h 69"/>
                      <a:gd name="T4" fmla="*/ 11 w 38"/>
                      <a:gd name="T5" fmla="*/ 0 h 69"/>
                      <a:gd name="T6" fmla="*/ 38 w 38"/>
                      <a:gd name="T7" fmla="*/ 34 h 69"/>
                      <a:gd name="T8" fmla="*/ 22 w 38"/>
                      <a:gd name="T9" fmla="*/ 69 h 69"/>
                    </a:gdLst>
                    <a:ahLst/>
                    <a:cxnLst>
                      <a:cxn ang="0">
                        <a:pos x="T0" y="T1"/>
                      </a:cxn>
                      <a:cxn ang="0">
                        <a:pos x="T2" y="T3"/>
                      </a:cxn>
                      <a:cxn ang="0">
                        <a:pos x="T4" y="T5"/>
                      </a:cxn>
                      <a:cxn ang="0">
                        <a:pos x="T6" y="T7"/>
                      </a:cxn>
                      <a:cxn ang="0">
                        <a:pos x="T8" y="T9"/>
                      </a:cxn>
                    </a:cxnLst>
                    <a:rect l="0" t="0" r="r" b="b"/>
                    <a:pathLst>
                      <a:path w="38" h="69">
                        <a:moveTo>
                          <a:pt x="22" y="69"/>
                        </a:moveTo>
                        <a:lnTo>
                          <a:pt x="0" y="34"/>
                        </a:lnTo>
                        <a:lnTo>
                          <a:pt x="11" y="0"/>
                        </a:lnTo>
                        <a:lnTo>
                          <a:pt x="38" y="34"/>
                        </a:lnTo>
                        <a:lnTo>
                          <a:pt x="22" y="69"/>
                        </a:lnTo>
                        <a:close/>
                      </a:path>
                    </a:pathLst>
                  </a:custGeom>
                  <a:solidFill>
                    <a:srgbClr val="20202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588" name="Freeform 714"/>
                  <p:cNvSpPr>
                    <a:spLocks/>
                  </p:cNvSpPr>
                  <p:nvPr/>
                </p:nvSpPr>
                <p:spPr bwMode="auto">
                  <a:xfrm>
                    <a:off x="901" y="3526"/>
                    <a:ext cx="33" cy="12"/>
                  </a:xfrm>
                  <a:custGeom>
                    <a:avLst/>
                    <a:gdLst>
                      <a:gd name="T0" fmla="*/ 0 w 64"/>
                      <a:gd name="T1" fmla="*/ 0 h 35"/>
                      <a:gd name="T2" fmla="*/ 40 w 64"/>
                      <a:gd name="T3" fmla="*/ 0 h 35"/>
                      <a:gd name="T4" fmla="*/ 64 w 64"/>
                      <a:gd name="T5" fmla="*/ 35 h 35"/>
                      <a:gd name="T6" fmla="*/ 23 w 64"/>
                      <a:gd name="T7" fmla="*/ 35 h 35"/>
                      <a:gd name="T8" fmla="*/ 0 w 64"/>
                      <a:gd name="T9" fmla="*/ 0 h 35"/>
                    </a:gdLst>
                    <a:ahLst/>
                    <a:cxnLst>
                      <a:cxn ang="0">
                        <a:pos x="T0" y="T1"/>
                      </a:cxn>
                      <a:cxn ang="0">
                        <a:pos x="T2" y="T3"/>
                      </a:cxn>
                      <a:cxn ang="0">
                        <a:pos x="T4" y="T5"/>
                      </a:cxn>
                      <a:cxn ang="0">
                        <a:pos x="T6" y="T7"/>
                      </a:cxn>
                      <a:cxn ang="0">
                        <a:pos x="T8" y="T9"/>
                      </a:cxn>
                    </a:cxnLst>
                    <a:rect l="0" t="0" r="r" b="b"/>
                    <a:pathLst>
                      <a:path w="64" h="35">
                        <a:moveTo>
                          <a:pt x="0" y="0"/>
                        </a:moveTo>
                        <a:lnTo>
                          <a:pt x="40" y="0"/>
                        </a:lnTo>
                        <a:lnTo>
                          <a:pt x="64" y="35"/>
                        </a:lnTo>
                        <a:lnTo>
                          <a:pt x="23" y="35"/>
                        </a:lnTo>
                        <a:lnTo>
                          <a:pt x="0" y="0"/>
                        </a:lnTo>
                        <a:close/>
                      </a:path>
                    </a:pathLst>
                  </a:custGeom>
                  <a:solidFill>
                    <a:srgbClr val="60606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589" name="Freeform 715"/>
                  <p:cNvSpPr>
                    <a:spLocks/>
                  </p:cNvSpPr>
                  <p:nvPr/>
                </p:nvSpPr>
                <p:spPr bwMode="auto">
                  <a:xfrm>
                    <a:off x="907" y="3538"/>
                    <a:ext cx="32" cy="11"/>
                  </a:xfrm>
                  <a:custGeom>
                    <a:avLst/>
                    <a:gdLst>
                      <a:gd name="T0" fmla="*/ 0 w 65"/>
                      <a:gd name="T1" fmla="*/ 31 h 31"/>
                      <a:gd name="T2" fmla="*/ 13 w 65"/>
                      <a:gd name="T3" fmla="*/ 0 h 31"/>
                      <a:gd name="T4" fmla="*/ 54 w 65"/>
                      <a:gd name="T5" fmla="*/ 0 h 31"/>
                      <a:gd name="T6" fmla="*/ 65 w 65"/>
                      <a:gd name="T7" fmla="*/ 31 h 31"/>
                      <a:gd name="T8" fmla="*/ 0 w 65"/>
                      <a:gd name="T9" fmla="*/ 31 h 31"/>
                    </a:gdLst>
                    <a:ahLst/>
                    <a:cxnLst>
                      <a:cxn ang="0">
                        <a:pos x="T0" y="T1"/>
                      </a:cxn>
                      <a:cxn ang="0">
                        <a:pos x="T2" y="T3"/>
                      </a:cxn>
                      <a:cxn ang="0">
                        <a:pos x="T4" y="T5"/>
                      </a:cxn>
                      <a:cxn ang="0">
                        <a:pos x="T6" y="T7"/>
                      </a:cxn>
                      <a:cxn ang="0">
                        <a:pos x="T8" y="T9"/>
                      </a:cxn>
                    </a:cxnLst>
                    <a:rect l="0" t="0" r="r" b="b"/>
                    <a:pathLst>
                      <a:path w="65" h="31">
                        <a:moveTo>
                          <a:pt x="0" y="31"/>
                        </a:moveTo>
                        <a:lnTo>
                          <a:pt x="13" y="0"/>
                        </a:lnTo>
                        <a:lnTo>
                          <a:pt x="54" y="0"/>
                        </a:lnTo>
                        <a:lnTo>
                          <a:pt x="65" y="31"/>
                        </a:lnTo>
                        <a:lnTo>
                          <a:pt x="0" y="31"/>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grpSp>
            <p:grpSp>
              <p:nvGrpSpPr>
                <p:cNvPr id="459" name="Group 716"/>
                <p:cNvGrpSpPr>
                  <a:grpSpLocks/>
                </p:cNvGrpSpPr>
                <p:nvPr/>
              </p:nvGrpSpPr>
              <p:grpSpPr bwMode="auto">
                <a:xfrm>
                  <a:off x="907" y="3540"/>
                  <a:ext cx="45" cy="22"/>
                  <a:chOff x="907" y="3540"/>
                  <a:chExt cx="45" cy="22"/>
                </a:xfrm>
              </p:grpSpPr>
              <p:sp>
                <p:nvSpPr>
                  <p:cNvPr id="584" name="Freeform 717"/>
                  <p:cNvSpPr>
                    <a:spLocks/>
                  </p:cNvSpPr>
                  <p:nvPr/>
                </p:nvSpPr>
                <p:spPr bwMode="auto">
                  <a:xfrm>
                    <a:off x="907" y="3540"/>
                    <a:ext cx="20" cy="22"/>
                  </a:xfrm>
                  <a:custGeom>
                    <a:avLst/>
                    <a:gdLst>
                      <a:gd name="T0" fmla="*/ 22 w 39"/>
                      <a:gd name="T1" fmla="*/ 68 h 68"/>
                      <a:gd name="T2" fmla="*/ 0 w 39"/>
                      <a:gd name="T3" fmla="*/ 34 h 68"/>
                      <a:gd name="T4" fmla="*/ 11 w 39"/>
                      <a:gd name="T5" fmla="*/ 0 h 68"/>
                      <a:gd name="T6" fmla="*/ 39 w 39"/>
                      <a:gd name="T7" fmla="*/ 34 h 68"/>
                      <a:gd name="T8" fmla="*/ 22 w 39"/>
                      <a:gd name="T9" fmla="*/ 68 h 68"/>
                    </a:gdLst>
                    <a:ahLst/>
                    <a:cxnLst>
                      <a:cxn ang="0">
                        <a:pos x="T0" y="T1"/>
                      </a:cxn>
                      <a:cxn ang="0">
                        <a:pos x="T2" y="T3"/>
                      </a:cxn>
                      <a:cxn ang="0">
                        <a:pos x="T4" y="T5"/>
                      </a:cxn>
                      <a:cxn ang="0">
                        <a:pos x="T6" y="T7"/>
                      </a:cxn>
                      <a:cxn ang="0">
                        <a:pos x="T8" y="T9"/>
                      </a:cxn>
                    </a:cxnLst>
                    <a:rect l="0" t="0" r="r" b="b"/>
                    <a:pathLst>
                      <a:path w="39" h="68">
                        <a:moveTo>
                          <a:pt x="22" y="68"/>
                        </a:moveTo>
                        <a:lnTo>
                          <a:pt x="0" y="34"/>
                        </a:lnTo>
                        <a:lnTo>
                          <a:pt x="11" y="0"/>
                        </a:lnTo>
                        <a:lnTo>
                          <a:pt x="39" y="34"/>
                        </a:lnTo>
                        <a:lnTo>
                          <a:pt x="22" y="68"/>
                        </a:lnTo>
                        <a:close/>
                      </a:path>
                    </a:pathLst>
                  </a:custGeom>
                  <a:solidFill>
                    <a:srgbClr val="20202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585" name="Freeform 718"/>
                  <p:cNvSpPr>
                    <a:spLocks/>
                  </p:cNvSpPr>
                  <p:nvPr/>
                </p:nvSpPr>
                <p:spPr bwMode="auto">
                  <a:xfrm>
                    <a:off x="914" y="3540"/>
                    <a:ext cx="32" cy="11"/>
                  </a:xfrm>
                  <a:custGeom>
                    <a:avLst/>
                    <a:gdLst>
                      <a:gd name="T0" fmla="*/ 0 w 64"/>
                      <a:gd name="T1" fmla="*/ 0 h 34"/>
                      <a:gd name="T2" fmla="*/ 40 w 64"/>
                      <a:gd name="T3" fmla="*/ 0 h 34"/>
                      <a:gd name="T4" fmla="*/ 64 w 64"/>
                      <a:gd name="T5" fmla="*/ 34 h 34"/>
                      <a:gd name="T6" fmla="*/ 25 w 64"/>
                      <a:gd name="T7" fmla="*/ 34 h 34"/>
                      <a:gd name="T8" fmla="*/ 0 w 64"/>
                      <a:gd name="T9" fmla="*/ 0 h 34"/>
                    </a:gdLst>
                    <a:ahLst/>
                    <a:cxnLst>
                      <a:cxn ang="0">
                        <a:pos x="T0" y="T1"/>
                      </a:cxn>
                      <a:cxn ang="0">
                        <a:pos x="T2" y="T3"/>
                      </a:cxn>
                      <a:cxn ang="0">
                        <a:pos x="T4" y="T5"/>
                      </a:cxn>
                      <a:cxn ang="0">
                        <a:pos x="T6" y="T7"/>
                      </a:cxn>
                      <a:cxn ang="0">
                        <a:pos x="T8" y="T9"/>
                      </a:cxn>
                    </a:cxnLst>
                    <a:rect l="0" t="0" r="r" b="b"/>
                    <a:pathLst>
                      <a:path w="64" h="34">
                        <a:moveTo>
                          <a:pt x="0" y="0"/>
                        </a:moveTo>
                        <a:lnTo>
                          <a:pt x="40" y="0"/>
                        </a:lnTo>
                        <a:lnTo>
                          <a:pt x="64" y="34"/>
                        </a:lnTo>
                        <a:lnTo>
                          <a:pt x="25" y="34"/>
                        </a:lnTo>
                        <a:lnTo>
                          <a:pt x="0" y="0"/>
                        </a:lnTo>
                        <a:close/>
                      </a:path>
                    </a:pathLst>
                  </a:custGeom>
                  <a:solidFill>
                    <a:srgbClr val="60606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586" name="Freeform 719"/>
                  <p:cNvSpPr>
                    <a:spLocks/>
                  </p:cNvSpPr>
                  <p:nvPr/>
                </p:nvSpPr>
                <p:spPr bwMode="auto">
                  <a:xfrm>
                    <a:off x="919" y="3552"/>
                    <a:ext cx="33" cy="10"/>
                  </a:xfrm>
                  <a:custGeom>
                    <a:avLst/>
                    <a:gdLst>
                      <a:gd name="T0" fmla="*/ 0 w 66"/>
                      <a:gd name="T1" fmla="*/ 30 h 30"/>
                      <a:gd name="T2" fmla="*/ 12 w 66"/>
                      <a:gd name="T3" fmla="*/ 0 h 30"/>
                      <a:gd name="T4" fmla="*/ 54 w 66"/>
                      <a:gd name="T5" fmla="*/ 0 h 30"/>
                      <a:gd name="T6" fmla="*/ 66 w 66"/>
                      <a:gd name="T7" fmla="*/ 30 h 30"/>
                      <a:gd name="T8" fmla="*/ 0 w 66"/>
                      <a:gd name="T9" fmla="*/ 30 h 30"/>
                    </a:gdLst>
                    <a:ahLst/>
                    <a:cxnLst>
                      <a:cxn ang="0">
                        <a:pos x="T0" y="T1"/>
                      </a:cxn>
                      <a:cxn ang="0">
                        <a:pos x="T2" y="T3"/>
                      </a:cxn>
                      <a:cxn ang="0">
                        <a:pos x="T4" y="T5"/>
                      </a:cxn>
                      <a:cxn ang="0">
                        <a:pos x="T6" y="T7"/>
                      </a:cxn>
                      <a:cxn ang="0">
                        <a:pos x="T8" y="T9"/>
                      </a:cxn>
                    </a:cxnLst>
                    <a:rect l="0" t="0" r="r" b="b"/>
                    <a:pathLst>
                      <a:path w="66" h="30">
                        <a:moveTo>
                          <a:pt x="0" y="30"/>
                        </a:moveTo>
                        <a:lnTo>
                          <a:pt x="12" y="0"/>
                        </a:lnTo>
                        <a:lnTo>
                          <a:pt x="54" y="0"/>
                        </a:lnTo>
                        <a:lnTo>
                          <a:pt x="66" y="30"/>
                        </a:lnTo>
                        <a:lnTo>
                          <a:pt x="0" y="3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grpSp>
            <p:grpSp>
              <p:nvGrpSpPr>
                <p:cNvPr id="460" name="Group 720"/>
                <p:cNvGrpSpPr>
                  <a:grpSpLocks/>
                </p:cNvGrpSpPr>
                <p:nvPr/>
              </p:nvGrpSpPr>
              <p:grpSpPr bwMode="auto">
                <a:xfrm>
                  <a:off x="920" y="3553"/>
                  <a:ext cx="45" cy="23"/>
                  <a:chOff x="920" y="3553"/>
                  <a:chExt cx="45" cy="23"/>
                </a:xfrm>
              </p:grpSpPr>
              <p:sp>
                <p:nvSpPr>
                  <p:cNvPr id="581" name="Freeform 721"/>
                  <p:cNvSpPr>
                    <a:spLocks/>
                  </p:cNvSpPr>
                  <p:nvPr/>
                </p:nvSpPr>
                <p:spPr bwMode="auto">
                  <a:xfrm>
                    <a:off x="920" y="3553"/>
                    <a:ext cx="20" cy="23"/>
                  </a:xfrm>
                  <a:custGeom>
                    <a:avLst/>
                    <a:gdLst>
                      <a:gd name="T0" fmla="*/ 24 w 41"/>
                      <a:gd name="T1" fmla="*/ 68 h 68"/>
                      <a:gd name="T2" fmla="*/ 0 w 41"/>
                      <a:gd name="T3" fmla="*/ 32 h 68"/>
                      <a:gd name="T4" fmla="*/ 14 w 41"/>
                      <a:gd name="T5" fmla="*/ 0 h 68"/>
                      <a:gd name="T6" fmla="*/ 41 w 41"/>
                      <a:gd name="T7" fmla="*/ 32 h 68"/>
                      <a:gd name="T8" fmla="*/ 24 w 41"/>
                      <a:gd name="T9" fmla="*/ 68 h 68"/>
                    </a:gdLst>
                    <a:ahLst/>
                    <a:cxnLst>
                      <a:cxn ang="0">
                        <a:pos x="T0" y="T1"/>
                      </a:cxn>
                      <a:cxn ang="0">
                        <a:pos x="T2" y="T3"/>
                      </a:cxn>
                      <a:cxn ang="0">
                        <a:pos x="T4" y="T5"/>
                      </a:cxn>
                      <a:cxn ang="0">
                        <a:pos x="T6" y="T7"/>
                      </a:cxn>
                      <a:cxn ang="0">
                        <a:pos x="T8" y="T9"/>
                      </a:cxn>
                    </a:cxnLst>
                    <a:rect l="0" t="0" r="r" b="b"/>
                    <a:pathLst>
                      <a:path w="41" h="68">
                        <a:moveTo>
                          <a:pt x="24" y="68"/>
                        </a:moveTo>
                        <a:lnTo>
                          <a:pt x="0" y="32"/>
                        </a:lnTo>
                        <a:lnTo>
                          <a:pt x="14" y="0"/>
                        </a:lnTo>
                        <a:lnTo>
                          <a:pt x="41" y="32"/>
                        </a:lnTo>
                        <a:lnTo>
                          <a:pt x="24" y="68"/>
                        </a:lnTo>
                        <a:close/>
                      </a:path>
                    </a:pathLst>
                  </a:custGeom>
                  <a:solidFill>
                    <a:srgbClr val="20202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582" name="Freeform 722"/>
                  <p:cNvSpPr>
                    <a:spLocks/>
                  </p:cNvSpPr>
                  <p:nvPr/>
                </p:nvSpPr>
                <p:spPr bwMode="auto">
                  <a:xfrm>
                    <a:off x="927" y="3554"/>
                    <a:ext cx="32" cy="11"/>
                  </a:xfrm>
                  <a:custGeom>
                    <a:avLst/>
                    <a:gdLst>
                      <a:gd name="T0" fmla="*/ 0 w 63"/>
                      <a:gd name="T1" fmla="*/ 0 h 33"/>
                      <a:gd name="T2" fmla="*/ 39 w 63"/>
                      <a:gd name="T3" fmla="*/ 0 h 33"/>
                      <a:gd name="T4" fmla="*/ 63 w 63"/>
                      <a:gd name="T5" fmla="*/ 33 h 33"/>
                      <a:gd name="T6" fmla="*/ 24 w 63"/>
                      <a:gd name="T7" fmla="*/ 33 h 33"/>
                      <a:gd name="T8" fmla="*/ 0 w 63"/>
                      <a:gd name="T9" fmla="*/ 0 h 33"/>
                    </a:gdLst>
                    <a:ahLst/>
                    <a:cxnLst>
                      <a:cxn ang="0">
                        <a:pos x="T0" y="T1"/>
                      </a:cxn>
                      <a:cxn ang="0">
                        <a:pos x="T2" y="T3"/>
                      </a:cxn>
                      <a:cxn ang="0">
                        <a:pos x="T4" y="T5"/>
                      </a:cxn>
                      <a:cxn ang="0">
                        <a:pos x="T6" y="T7"/>
                      </a:cxn>
                      <a:cxn ang="0">
                        <a:pos x="T8" y="T9"/>
                      </a:cxn>
                    </a:cxnLst>
                    <a:rect l="0" t="0" r="r" b="b"/>
                    <a:pathLst>
                      <a:path w="63" h="33">
                        <a:moveTo>
                          <a:pt x="0" y="0"/>
                        </a:moveTo>
                        <a:lnTo>
                          <a:pt x="39" y="0"/>
                        </a:lnTo>
                        <a:lnTo>
                          <a:pt x="63" y="33"/>
                        </a:lnTo>
                        <a:lnTo>
                          <a:pt x="24" y="33"/>
                        </a:lnTo>
                        <a:lnTo>
                          <a:pt x="0" y="0"/>
                        </a:lnTo>
                        <a:close/>
                      </a:path>
                    </a:pathLst>
                  </a:custGeom>
                  <a:solidFill>
                    <a:srgbClr val="60606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583" name="Freeform 723"/>
                  <p:cNvSpPr>
                    <a:spLocks/>
                  </p:cNvSpPr>
                  <p:nvPr/>
                </p:nvSpPr>
                <p:spPr bwMode="auto">
                  <a:xfrm>
                    <a:off x="932" y="3566"/>
                    <a:ext cx="33" cy="10"/>
                  </a:xfrm>
                  <a:custGeom>
                    <a:avLst/>
                    <a:gdLst>
                      <a:gd name="T0" fmla="*/ 0 w 66"/>
                      <a:gd name="T1" fmla="*/ 30 h 30"/>
                      <a:gd name="T2" fmla="*/ 12 w 66"/>
                      <a:gd name="T3" fmla="*/ 0 h 30"/>
                      <a:gd name="T4" fmla="*/ 53 w 66"/>
                      <a:gd name="T5" fmla="*/ 0 h 30"/>
                      <a:gd name="T6" fmla="*/ 66 w 66"/>
                      <a:gd name="T7" fmla="*/ 30 h 30"/>
                      <a:gd name="T8" fmla="*/ 0 w 66"/>
                      <a:gd name="T9" fmla="*/ 30 h 30"/>
                    </a:gdLst>
                    <a:ahLst/>
                    <a:cxnLst>
                      <a:cxn ang="0">
                        <a:pos x="T0" y="T1"/>
                      </a:cxn>
                      <a:cxn ang="0">
                        <a:pos x="T2" y="T3"/>
                      </a:cxn>
                      <a:cxn ang="0">
                        <a:pos x="T4" y="T5"/>
                      </a:cxn>
                      <a:cxn ang="0">
                        <a:pos x="T6" y="T7"/>
                      </a:cxn>
                      <a:cxn ang="0">
                        <a:pos x="T8" y="T9"/>
                      </a:cxn>
                    </a:cxnLst>
                    <a:rect l="0" t="0" r="r" b="b"/>
                    <a:pathLst>
                      <a:path w="66" h="30">
                        <a:moveTo>
                          <a:pt x="0" y="30"/>
                        </a:moveTo>
                        <a:lnTo>
                          <a:pt x="12" y="0"/>
                        </a:lnTo>
                        <a:lnTo>
                          <a:pt x="53" y="0"/>
                        </a:lnTo>
                        <a:lnTo>
                          <a:pt x="66" y="30"/>
                        </a:lnTo>
                        <a:lnTo>
                          <a:pt x="0" y="3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grpSp>
            <p:grpSp>
              <p:nvGrpSpPr>
                <p:cNvPr id="461" name="Group 724"/>
                <p:cNvGrpSpPr>
                  <a:grpSpLocks/>
                </p:cNvGrpSpPr>
                <p:nvPr/>
              </p:nvGrpSpPr>
              <p:grpSpPr bwMode="auto">
                <a:xfrm>
                  <a:off x="934" y="3566"/>
                  <a:ext cx="44" cy="23"/>
                  <a:chOff x="934" y="3566"/>
                  <a:chExt cx="44" cy="23"/>
                </a:xfrm>
              </p:grpSpPr>
              <p:sp>
                <p:nvSpPr>
                  <p:cNvPr id="578" name="Freeform 725"/>
                  <p:cNvSpPr>
                    <a:spLocks/>
                  </p:cNvSpPr>
                  <p:nvPr/>
                </p:nvSpPr>
                <p:spPr bwMode="auto">
                  <a:xfrm>
                    <a:off x="934" y="3566"/>
                    <a:ext cx="19" cy="23"/>
                  </a:xfrm>
                  <a:custGeom>
                    <a:avLst/>
                    <a:gdLst>
                      <a:gd name="T0" fmla="*/ 22 w 40"/>
                      <a:gd name="T1" fmla="*/ 68 h 68"/>
                      <a:gd name="T2" fmla="*/ 0 w 40"/>
                      <a:gd name="T3" fmla="*/ 33 h 68"/>
                      <a:gd name="T4" fmla="*/ 12 w 40"/>
                      <a:gd name="T5" fmla="*/ 0 h 68"/>
                      <a:gd name="T6" fmla="*/ 40 w 40"/>
                      <a:gd name="T7" fmla="*/ 33 h 68"/>
                      <a:gd name="T8" fmla="*/ 22 w 40"/>
                      <a:gd name="T9" fmla="*/ 68 h 68"/>
                    </a:gdLst>
                    <a:ahLst/>
                    <a:cxnLst>
                      <a:cxn ang="0">
                        <a:pos x="T0" y="T1"/>
                      </a:cxn>
                      <a:cxn ang="0">
                        <a:pos x="T2" y="T3"/>
                      </a:cxn>
                      <a:cxn ang="0">
                        <a:pos x="T4" y="T5"/>
                      </a:cxn>
                      <a:cxn ang="0">
                        <a:pos x="T6" y="T7"/>
                      </a:cxn>
                      <a:cxn ang="0">
                        <a:pos x="T8" y="T9"/>
                      </a:cxn>
                    </a:cxnLst>
                    <a:rect l="0" t="0" r="r" b="b"/>
                    <a:pathLst>
                      <a:path w="40" h="68">
                        <a:moveTo>
                          <a:pt x="22" y="68"/>
                        </a:moveTo>
                        <a:lnTo>
                          <a:pt x="0" y="33"/>
                        </a:lnTo>
                        <a:lnTo>
                          <a:pt x="12" y="0"/>
                        </a:lnTo>
                        <a:lnTo>
                          <a:pt x="40" y="33"/>
                        </a:lnTo>
                        <a:lnTo>
                          <a:pt x="22" y="68"/>
                        </a:lnTo>
                        <a:close/>
                      </a:path>
                    </a:pathLst>
                  </a:custGeom>
                  <a:solidFill>
                    <a:srgbClr val="20202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579" name="Freeform 726"/>
                  <p:cNvSpPr>
                    <a:spLocks/>
                  </p:cNvSpPr>
                  <p:nvPr/>
                </p:nvSpPr>
                <p:spPr bwMode="auto">
                  <a:xfrm>
                    <a:off x="940" y="3567"/>
                    <a:ext cx="32" cy="11"/>
                  </a:xfrm>
                  <a:custGeom>
                    <a:avLst/>
                    <a:gdLst>
                      <a:gd name="T0" fmla="*/ 0 w 65"/>
                      <a:gd name="T1" fmla="*/ 0 h 35"/>
                      <a:gd name="T2" fmla="*/ 41 w 65"/>
                      <a:gd name="T3" fmla="*/ 0 h 35"/>
                      <a:gd name="T4" fmla="*/ 65 w 65"/>
                      <a:gd name="T5" fmla="*/ 35 h 35"/>
                      <a:gd name="T6" fmla="*/ 25 w 65"/>
                      <a:gd name="T7" fmla="*/ 35 h 35"/>
                      <a:gd name="T8" fmla="*/ 0 w 65"/>
                      <a:gd name="T9" fmla="*/ 0 h 35"/>
                    </a:gdLst>
                    <a:ahLst/>
                    <a:cxnLst>
                      <a:cxn ang="0">
                        <a:pos x="T0" y="T1"/>
                      </a:cxn>
                      <a:cxn ang="0">
                        <a:pos x="T2" y="T3"/>
                      </a:cxn>
                      <a:cxn ang="0">
                        <a:pos x="T4" y="T5"/>
                      </a:cxn>
                      <a:cxn ang="0">
                        <a:pos x="T6" y="T7"/>
                      </a:cxn>
                      <a:cxn ang="0">
                        <a:pos x="T8" y="T9"/>
                      </a:cxn>
                    </a:cxnLst>
                    <a:rect l="0" t="0" r="r" b="b"/>
                    <a:pathLst>
                      <a:path w="65" h="35">
                        <a:moveTo>
                          <a:pt x="0" y="0"/>
                        </a:moveTo>
                        <a:lnTo>
                          <a:pt x="41" y="0"/>
                        </a:lnTo>
                        <a:lnTo>
                          <a:pt x="65" y="35"/>
                        </a:lnTo>
                        <a:lnTo>
                          <a:pt x="25" y="35"/>
                        </a:lnTo>
                        <a:lnTo>
                          <a:pt x="0" y="0"/>
                        </a:lnTo>
                        <a:close/>
                      </a:path>
                    </a:pathLst>
                  </a:custGeom>
                  <a:solidFill>
                    <a:srgbClr val="60606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580" name="Freeform 727"/>
                  <p:cNvSpPr>
                    <a:spLocks/>
                  </p:cNvSpPr>
                  <p:nvPr/>
                </p:nvSpPr>
                <p:spPr bwMode="auto">
                  <a:xfrm>
                    <a:off x="945" y="3579"/>
                    <a:ext cx="33" cy="9"/>
                  </a:xfrm>
                  <a:custGeom>
                    <a:avLst/>
                    <a:gdLst>
                      <a:gd name="T0" fmla="*/ 0 w 65"/>
                      <a:gd name="T1" fmla="*/ 28 h 28"/>
                      <a:gd name="T2" fmla="*/ 13 w 65"/>
                      <a:gd name="T3" fmla="*/ 0 h 28"/>
                      <a:gd name="T4" fmla="*/ 54 w 65"/>
                      <a:gd name="T5" fmla="*/ 0 h 28"/>
                      <a:gd name="T6" fmla="*/ 65 w 65"/>
                      <a:gd name="T7" fmla="*/ 28 h 28"/>
                      <a:gd name="T8" fmla="*/ 0 w 65"/>
                      <a:gd name="T9" fmla="*/ 28 h 28"/>
                    </a:gdLst>
                    <a:ahLst/>
                    <a:cxnLst>
                      <a:cxn ang="0">
                        <a:pos x="T0" y="T1"/>
                      </a:cxn>
                      <a:cxn ang="0">
                        <a:pos x="T2" y="T3"/>
                      </a:cxn>
                      <a:cxn ang="0">
                        <a:pos x="T4" y="T5"/>
                      </a:cxn>
                      <a:cxn ang="0">
                        <a:pos x="T6" y="T7"/>
                      </a:cxn>
                      <a:cxn ang="0">
                        <a:pos x="T8" y="T9"/>
                      </a:cxn>
                    </a:cxnLst>
                    <a:rect l="0" t="0" r="r" b="b"/>
                    <a:pathLst>
                      <a:path w="65" h="28">
                        <a:moveTo>
                          <a:pt x="0" y="28"/>
                        </a:moveTo>
                        <a:lnTo>
                          <a:pt x="13" y="0"/>
                        </a:lnTo>
                        <a:lnTo>
                          <a:pt x="54" y="0"/>
                        </a:lnTo>
                        <a:lnTo>
                          <a:pt x="65" y="28"/>
                        </a:lnTo>
                        <a:lnTo>
                          <a:pt x="0" y="28"/>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grpSp>
            <p:grpSp>
              <p:nvGrpSpPr>
                <p:cNvPr id="462" name="Group 728"/>
                <p:cNvGrpSpPr>
                  <a:grpSpLocks/>
                </p:cNvGrpSpPr>
                <p:nvPr/>
              </p:nvGrpSpPr>
              <p:grpSpPr bwMode="auto">
                <a:xfrm>
                  <a:off x="949" y="3579"/>
                  <a:ext cx="83" cy="63"/>
                  <a:chOff x="949" y="3579"/>
                  <a:chExt cx="83" cy="63"/>
                </a:xfrm>
              </p:grpSpPr>
              <p:grpSp>
                <p:nvGrpSpPr>
                  <p:cNvPr id="562" name="Group 729"/>
                  <p:cNvGrpSpPr>
                    <a:grpSpLocks/>
                  </p:cNvGrpSpPr>
                  <p:nvPr/>
                </p:nvGrpSpPr>
                <p:grpSpPr bwMode="auto">
                  <a:xfrm>
                    <a:off x="949" y="3579"/>
                    <a:ext cx="44" cy="23"/>
                    <a:chOff x="949" y="3579"/>
                    <a:chExt cx="44" cy="23"/>
                  </a:xfrm>
                </p:grpSpPr>
                <p:sp>
                  <p:nvSpPr>
                    <p:cNvPr id="575" name="Freeform 730"/>
                    <p:cNvSpPr>
                      <a:spLocks/>
                    </p:cNvSpPr>
                    <p:nvPr/>
                  </p:nvSpPr>
                  <p:spPr bwMode="auto">
                    <a:xfrm>
                      <a:off x="949" y="3579"/>
                      <a:ext cx="19" cy="23"/>
                    </a:xfrm>
                    <a:custGeom>
                      <a:avLst/>
                      <a:gdLst>
                        <a:gd name="T0" fmla="*/ 21 w 38"/>
                        <a:gd name="T1" fmla="*/ 68 h 68"/>
                        <a:gd name="T2" fmla="*/ 0 w 38"/>
                        <a:gd name="T3" fmla="*/ 32 h 68"/>
                        <a:gd name="T4" fmla="*/ 11 w 38"/>
                        <a:gd name="T5" fmla="*/ 0 h 68"/>
                        <a:gd name="T6" fmla="*/ 38 w 38"/>
                        <a:gd name="T7" fmla="*/ 32 h 68"/>
                        <a:gd name="T8" fmla="*/ 21 w 38"/>
                        <a:gd name="T9" fmla="*/ 68 h 68"/>
                      </a:gdLst>
                      <a:ahLst/>
                      <a:cxnLst>
                        <a:cxn ang="0">
                          <a:pos x="T0" y="T1"/>
                        </a:cxn>
                        <a:cxn ang="0">
                          <a:pos x="T2" y="T3"/>
                        </a:cxn>
                        <a:cxn ang="0">
                          <a:pos x="T4" y="T5"/>
                        </a:cxn>
                        <a:cxn ang="0">
                          <a:pos x="T6" y="T7"/>
                        </a:cxn>
                        <a:cxn ang="0">
                          <a:pos x="T8" y="T9"/>
                        </a:cxn>
                      </a:cxnLst>
                      <a:rect l="0" t="0" r="r" b="b"/>
                      <a:pathLst>
                        <a:path w="38" h="68">
                          <a:moveTo>
                            <a:pt x="21" y="68"/>
                          </a:moveTo>
                          <a:lnTo>
                            <a:pt x="0" y="32"/>
                          </a:lnTo>
                          <a:lnTo>
                            <a:pt x="11" y="0"/>
                          </a:lnTo>
                          <a:lnTo>
                            <a:pt x="38" y="32"/>
                          </a:lnTo>
                          <a:lnTo>
                            <a:pt x="21" y="68"/>
                          </a:lnTo>
                          <a:close/>
                        </a:path>
                      </a:pathLst>
                    </a:custGeom>
                    <a:solidFill>
                      <a:srgbClr val="20202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576" name="Freeform 731"/>
                    <p:cNvSpPr>
                      <a:spLocks/>
                    </p:cNvSpPr>
                    <p:nvPr/>
                  </p:nvSpPr>
                  <p:spPr bwMode="auto">
                    <a:xfrm>
                      <a:off x="955" y="3579"/>
                      <a:ext cx="32" cy="11"/>
                    </a:xfrm>
                    <a:custGeom>
                      <a:avLst/>
                      <a:gdLst>
                        <a:gd name="T0" fmla="*/ 0 w 66"/>
                        <a:gd name="T1" fmla="*/ 0 h 32"/>
                        <a:gd name="T2" fmla="*/ 42 w 66"/>
                        <a:gd name="T3" fmla="*/ 0 h 32"/>
                        <a:gd name="T4" fmla="*/ 66 w 66"/>
                        <a:gd name="T5" fmla="*/ 32 h 32"/>
                        <a:gd name="T6" fmla="*/ 25 w 66"/>
                        <a:gd name="T7" fmla="*/ 32 h 32"/>
                        <a:gd name="T8" fmla="*/ 0 w 66"/>
                        <a:gd name="T9" fmla="*/ 0 h 32"/>
                      </a:gdLst>
                      <a:ahLst/>
                      <a:cxnLst>
                        <a:cxn ang="0">
                          <a:pos x="T0" y="T1"/>
                        </a:cxn>
                        <a:cxn ang="0">
                          <a:pos x="T2" y="T3"/>
                        </a:cxn>
                        <a:cxn ang="0">
                          <a:pos x="T4" y="T5"/>
                        </a:cxn>
                        <a:cxn ang="0">
                          <a:pos x="T6" y="T7"/>
                        </a:cxn>
                        <a:cxn ang="0">
                          <a:pos x="T8" y="T9"/>
                        </a:cxn>
                      </a:cxnLst>
                      <a:rect l="0" t="0" r="r" b="b"/>
                      <a:pathLst>
                        <a:path w="66" h="32">
                          <a:moveTo>
                            <a:pt x="0" y="0"/>
                          </a:moveTo>
                          <a:lnTo>
                            <a:pt x="42" y="0"/>
                          </a:lnTo>
                          <a:lnTo>
                            <a:pt x="66" y="32"/>
                          </a:lnTo>
                          <a:lnTo>
                            <a:pt x="25" y="32"/>
                          </a:lnTo>
                          <a:lnTo>
                            <a:pt x="0" y="0"/>
                          </a:lnTo>
                          <a:close/>
                        </a:path>
                      </a:pathLst>
                    </a:custGeom>
                    <a:solidFill>
                      <a:srgbClr val="60606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577" name="Freeform 732"/>
                    <p:cNvSpPr>
                      <a:spLocks/>
                    </p:cNvSpPr>
                    <p:nvPr/>
                  </p:nvSpPr>
                  <p:spPr bwMode="auto">
                    <a:xfrm>
                      <a:off x="960" y="3591"/>
                      <a:ext cx="33" cy="10"/>
                    </a:xfrm>
                    <a:custGeom>
                      <a:avLst/>
                      <a:gdLst>
                        <a:gd name="T0" fmla="*/ 0 w 65"/>
                        <a:gd name="T1" fmla="*/ 31 h 31"/>
                        <a:gd name="T2" fmla="*/ 14 w 65"/>
                        <a:gd name="T3" fmla="*/ 0 h 31"/>
                        <a:gd name="T4" fmla="*/ 55 w 65"/>
                        <a:gd name="T5" fmla="*/ 0 h 31"/>
                        <a:gd name="T6" fmla="*/ 65 w 65"/>
                        <a:gd name="T7" fmla="*/ 31 h 31"/>
                        <a:gd name="T8" fmla="*/ 0 w 65"/>
                        <a:gd name="T9" fmla="*/ 31 h 31"/>
                      </a:gdLst>
                      <a:ahLst/>
                      <a:cxnLst>
                        <a:cxn ang="0">
                          <a:pos x="T0" y="T1"/>
                        </a:cxn>
                        <a:cxn ang="0">
                          <a:pos x="T2" y="T3"/>
                        </a:cxn>
                        <a:cxn ang="0">
                          <a:pos x="T4" y="T5"/>
                        </a:cxn>
                        <a:cxn ang="0">
                          <a:pos x="T6" y="T7"/>
                        </a:cxn>
                        <a:cxn ang="0">
                          <a:pos x="T8" y="T9"/>
                        </a:cxn>
                      </a:cxnLst>
                      <a:rect l="0" t="0" r="r" b="b"/>
                      <a:pathLst>
                        <a:path w="65" h="31">
                          <a:moveTo>
                            <a:pt x="0" y="31"/>
                          </a:moveTo>
                          <a:lnTo>
                            <a:pt x="14" y="0"/>
                          </a:lnTo>
                          <a:lnTo>
                            <a:pt x="55" y="0"/>
                          </a:lnTo>
                          <a:lnTo>
                            <a:pt x="65" y="31"/>
                          </a:lnTo>
                          <a:lnTo>
                            <a:pt x="0" y="31"/>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grpSp>
              <p:grpSp>
                <p:nvGrpSpPr>
                  <p:cNvPr id="563" name="Group 733"/>
                  <p:cNvGrpSpPr>
                    <a:grpSpLocks/>
                  </p:cNvGrpSpPr>
                  <p:nvPr/>
                </p:nvGrpSpPr>
                <p:grpSpPr bwMode="auto">
                  <a:xfrm>
                    <a:off x="961" y="3592"/>
                    <a:ext cx="45" cy="23"/>
                    <a:chOff x="961" y="3592"/>
                    <a:chExt cx="45" cy="23"/>
                  </a:xfrm>
                </p:grpSpPr>
                <p:sp>
                  <p:nvSpPr>
                    <p:cNvPr id="572" name="Freeform 734"/>
                    <p:cNvSpPr>
                      <a:spLocks/>
                    </p:cNvSpPr>
                    <p:nvPr/>
                  </p:nvSpPr>
                  <p:spPr bwMode="auto">
                    <a:xfrm>
                      <a:off x="961" y="3592"/>
                      <a:ext cx="20" cy="23"/>
                    </a:xfrm>
                    <a:custGeom>
                      <a:avLst/>
                      <a:gdLst>
                        <a:gd name="T0" fmla="*/ 23 w 40"/>
                        <a:gd name="T1" fmla="*/ 69 h 69"/>
                        <a:gd name="T2" fmla="*/ 0 w 40"/>
                        <a:gd name="T3" fmla="*/ 33 h 69"/>
                        <a:gd name="T4" fmla="*/ 12 w 40"/>
                        <a:gd name="T5" fmla="*/ 0 h 69"/>
                        <a:gd name="T6" fmla="*/ 40 w 40"/>
                        <a:gd name="T7" fmla="*/ 33 h 69"/>
                        <a:gd name="T8" fmla="*/ 23 w 40"/>
                        <a:gd name="T9" fmla="*/ 69 h 69"/>
                      </a:gdLst>
                      <a:ahLst/>
                      <a:cxnLst>
                        <a:cxn ang="0">
                          <a:pos x="T0" y="T1"/>
                        </a:cxn>
                        <a:cxn ang="0">
                          <a:pos x="T2" y="T3"/>
                        </a:cxn>
                        <a:cxn ang="0">
                          <a:pos x="T4" y="T5"/>
                        </a:cxn>
                        <a:cxn ang="0">
                          <a:pos x="T6" y="T7"/>
                        </a:cxn>
                        <a:cxn ang="0">
                          <a:pos x="T8" y="T9"/>
                        </a:cxn>
                      </a:cxnLst>
                      <a:rect l="0" t="0" r="r" b="b"/>
                      <a:pathLst>
                        <a:path w="40" h="69">
                          <a:moveTo>
                            <a:pt x="23" y="69"/>
                          </a:moveTo>
                          <a:lnTo>
                            <a:pt x="0" y="33"/>
                          </a:lnTo>
                          <a:lnTo>
                            <a:pt x="12" y="0"/>
                          </a:lnTo>
                          <a:lnTo>
                            <a:pt x="40" y="33"/>
                          </a:lnTo>
                          <a:lnTo>
                            <a:pt x="23" y="69"/>
                          </a:lnTo>
                          <a:close/>
                        </a:path>
                      </a:pathLst>
                    </a:custGeom>
                    <a:solidFill>
                      <a:srgbClr val="20202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573" name="Freeform 735"/>
                    <p:cNvSpPr>
                      <a:spLocks/>
                    </p:cNvSpPr>
                    <p:nvPr/>
                  </p:nvSpPr>
                  <p:spPr bwMode="auto">
                    <a:xfrm>
                      <a:off x="968" y="3593"/>
                      <a:ext cx="33" cy="11"/>
                    </a:xfrm>
                    <a:custGeom>
                      <a:avLst/>
                      <a:gdLst>
                        <a:gd name="T0" fmla="*/ 0 w 66"/>
                        <a:gd name="T1" fmla="*/ 0 h 35"/>
                        <a:gd name="T2" fmla="*/ 41 w 66"/>
                        <a:gd name="T3" fmla="*/ 0 h 35"/>
                        <a:gd name="T4" fmla="*/ 66 w 66"/>
                        <a:gd name="T5" fmla="*/ 35 h 35"/>
                        <a:gd name="T6" fmla="*/ 24 w 66"/>
                        <a:gd name="T7" fmla="*/ 35 h 35"/>
                        <a:gd name="T8" fmla="*/ 0 w 66"/>
                        <a:gd name="T9" fmla="*/ 0 h 35"/>
                      </a:gdLst>
                      <a:ahLst/>
                      <a:cxnLst>
                        <a:cxn ang="0">
                          <a:pos x="T0" y="T1"/>
                        </a:cxn>
                        <a:cxn ang="0">
                          <a:pos x="T2" y="T3"/>
                        </a:cxn>
                        <a:cxn ang="0">
                          <a:pos x="T4" y="T5"/>
                        </a:cxn>
                        <a:cxn ang="0">
                          <a:pos x="T6" y="T7"/>
                        </a:cxn>
                        <a:cxn ang="0">
                          <a:pos x="T8" y="T9"/>
                        </a:cxn>
                      </a:cxnLst>
                      <a:rect l="0" t="0" r="r" b="b"/>
                      <a:pathLst>
                        <a:path w="66" h="35">
                          <a:moveTo>
                            <a:pt x="0" y="0"/>
                          </a:moveTo>
                          <a:lnTo>
                            <a:pt x="41" y="0"/>
                          </a:lnTo>
                          <a:lnTo>
                            <a:pt x="66" y="35"/>
                          </a:lnTo>
                          <a:lnTo>
                            <a:pt x="24" y="35"/>
                          </a:lnTo>
                          <a:lnTo>
                            <a:pt x="0" y="0"/>
                          </a:lnTo>
                          <a:close/>
                        </a:path>
                      </a:pathLst>
                    </a:custGeom>
                    <a:solidFill>
                      <a:srgbClr val="60606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574" name="Freeform 736"/>
                    <p:cNvSpPr>
                      <a:spLocks/>
                    </p:cNvSpPr>
                    <p:nvPr/>
                  </p:nvSpPr>
                  <p:spPr bwMode="auto">
                    <a:xfrm>
                      <a:off x="973" y="3605"/>
                      <a:ext cx="33" cy="10"/>
                    </a:xfrm>
                    <a:custGeom>
                      <a:avLst/>
                      <a:gdLst>
                        <a:gd name="T0" fmla="*/ 0 w 66"/>
                        <a:gd name="T1" fmla="*/ 30 h 30"/>
                        <a:gd name="T2" fmla="*/ 13 w 66"/>
                        <a:gd name="T3" fmla="*/ 0 h 30"/>
                        <a:gd name="T4" fmla="*/ 55 w 66"/>
                        <a:gd name="T5" fmla="*/ 0 h 30"/>
                        <a:gd name="T6" fmla="*/ 66 w 66"/>
                        <a:gd name="T7" fmla="*/ 30 h 30"/>
                        <a:gd name="T8" fmla="*/ 0 w 66"/>
                        <a:gd name="T9" fmla="*/ 30 h 30"/>
                      </a:gdLst>
                      <a:ahLst/>
                      <a:cxnLst>
                        <a:cxn ang="0">
                          <a:pos x="T0" y="T1"/>
                        </a:cxn>
                        <a:cxn ang="0">
                          <a:pos x="T2" y="T3"/>
                        </a:cxn>
                        <a:cxn ang="0">
                          <a:pos x="T4" y="T5"/>
                        </a:cxn>
                        <a:cxn ang="0">
                          <a:pos x="T6" y="T7"/>
                        </a:cxn>
                        <a:cxn ang="0">
                          <a:pos x="T8" y="T9"/>
                        </a:cxn>
                      </a:cxnLst>
                      <a:rect l="0" t="0" r="r" b="b"/>
                      <a:pathLst>
                        <a:path w="66" h="30">
                          <a:moveTo>
                            <a:pt x="0" y="30"/>
                          </a:moveTo>
                          <a:lnTo>
                            <a:pt x="13" y="0"/>
                          </a:lnTo>
                          <a:lnTo>
                            <a:pt x="55" y="0"/>
                          </a:lnTo>
                          <a:lnTo>
                            <a:pt x="66" y="30"/>
                          </a:lnTo>
                          <a:lnTo>
                            <a:pt x="0" y="3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grpSp>
              <p:grpSp>
                <p:nvGrpSpPr>
                  <p:cNvPr id="564" name="Group 737"/>
                  <p:cNvGrpSpPr>
                    <a:grpSpLocks/>
                  </p:cNvGrpSpPr>
                  <p:nvPr/>
                </p:nvGrpSpPr>
                <p:grpSpPr bwMode="auto">
                  <a:xfrm>
                    <a:off x="974" y="3606"/>
                    <a:ext cx="44" cy="23"/>
                    <a:chOff x="974" y="3606"/>
                    <a:chExt cx="44" cy="23"/>
                  </a:xfrm>
                </p:grpSpPr>
                <p:sp>
                  <p:nvSpPr>
                    <p:cNvPr id="569" name="Freeform 738"/>
                    <p:cNvSpPr>
                      <a:spLocks/>
                    </p:cNvSpPr>
                    <p:nvPr/>
                  </p:nvSpPr>
                  <p:spPr bwMode="auto">
                    <a:xfrm>
                      <a:off x="974" y="3606"/>
                      <a:ext cx="19" cy="23"/>
                    </a:xfrm>
                    <a:custGeom>
                      <a:avLst/>
                      <a:gdLst>
                        <a:gd name="T0" fmla="*/ 24 w 40"/>
                        <a:gd name="T1" fmla="*/ 68 h 68"/>
                        <a:gd name="T2" fmla="*/ 0 w 40"/>
                        <a:gd name="T3" fmla="*/ 35 h 68"/>
                        <a:gd name="T4" fmla="*/ 12 w 40"/>
                        <a:gd name="T5" fmla="*/ 0 h 68"/>
                        <a:gd name="T6" fmla="*/ 40 w 40"/>
                        <a:gd name="T7" fmla="*/ 35 h 68"/>
                        <a:gd name="T8" fmla="*/ 24 w 40"/>
                        <a:gd name="T9" fmla="*/ 68 h 68"/>
                      </a:gdLst>
                      <a:ahLst/>
                      <a:cxnLst>
                        <a:cxn ang="0">
                          <a:pos x="T0" y="T1"/>
                        </a:cxn>
                        <a:cxn ang="0">
                          <a:pos x="T2" y="T3"/>
                        </a:cxn>
                        <a:cxn ang="0">
                          <a:pos x="T4" y="T5"/>
                        </a:cxn>
                        <a:cxn ang="0">
                          <a:pos x="T6" y="T7"/>
                        </a:cxn>
                        <a:cxn ang="0">
                          <a:pos x="T8" y="T9"/>
                        </a:cxn>
                      </a:cxnLst>
                      <a:rect l="0" t="0" r="r" b="b"/>
                      <a:pathLst>
                        <a:path w="40" h="68">
                          <a:moveTo>
                            <a:pt x="24" y="68"/>
                          </a:moveTo>
                          <a:lnTo>
                            <a:pt x="0" y="35"/>
                          </a:lnTo>
                          <a:lnTo>
                            <a:pt x="12" y="0"/>
                          </a:lnTo>
                          <a:lnTo>
                            <a:pt x="40" y="35"/>
                          </a:lnTo>
                          <a:lnTo>
                            <a:pt x="24" y="68"/>
                          </a:lnTo>
                          <a:close/>
                        </a:path>
                      </a:pathLst>
                    </a:custGeom>
                    <a:solidFill>
                      <a:srgbClr val="20202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570" name="Freeform 739"/>
                    <p:cNvSpPr>
                      <a:spLocks/>
                    </p:cNvSpPr>
                    <p:nvPr/>
                  </p:nvSpPr>
                  <p:spPr bwMode="auto">
                    <a:xfrm>
                      <a:off x="980" y="3606"/>
                      <a:ext cx="32" cy="12"/>
                    </a:xfrm>
                    <a:custGeom>
                      <a:avLst/>
                      <a:gdLst>
                        <a:gd name="T0" fmla="*/ 0 w 65"/>
                        <a:gd name="T1" fmla="*/ 0 h 35"/>
                        <a:gd name="T2" fmla="*/ 42 w 65"/>
                        <a:gd name="T3" fmla="*/ 0 h 35"/>
                        <a:gd name="T4" fmla="*/ 65 w 65"/>
                        <a:gd name="T5" fmla="*/ 35 h 35"/>
                        <a:gd name="T6" fmla="*/ 25 w 65"/>
                        <a:gd name="T7" fmla="*/ 35 h 35"/>
                        <a:gd name="T8" fmla="*/ 0 w 65"/>
                        <a:gd name="T9" fmla="*/ 0 h 35"/>
                      </a:gdLst>
                      <a:ahLst/>
                      <a:cxnLst>
                        <a:cxn ang="0">
                          <a:pos x="T0" y="T1"/>
                        </a:cxn>
                        <a:cxn ang="0">
                          <a:pos x="T2" y="T3"/>
                        </a:cxn>
                        <a:cxn ang="0">
                          <a:pos x="T4" y="T5"/>
                        </a:cxn>
                        <a:cxn ang="0">
                          <a:pos x="T6" y="T7"/>
                        </a:cxn>
                        <a:cxn ang="0">
                          <a:pos x="T8" y="T9"/>
                        </a:cxn>
                      </a:cxnLst>
                      <a:rect l="0" t="0" r="r" b="b"/>
                      <a:pathLst>
                        <a:path w="65" h="35">
                          <a:moveTo>
                            <a:pt x="0" y="0"/>
                          </a:moveTo>
                          <a:lnTo>
                            <a:pt x="42" y="0"/>
                          </a:lnTo>
                          <a:lnTo>
                            <a:pt x="65" y="35"/>
                          </a:lnTo>
                          <a:lnTo>
                            <a:pt x="25" y="35"/>
                          </a:lnTo>
                          <a:lnTo>
                            <a:pt x="0" y="0"/>
                          </a:lnTo>
                          <a:close/>
                        </a:path>
                      </a:pathLst>
                    </a:custGeom>
                    <a:solidFill>
                      <a:srgbClr val="60606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571" name="Freeform 740"/>
                    <p:cNvSpPr>
                      <a:spLocks/>
                    </p:cNvSpPr>
                    <p:nvPr/>
                  </p:nvSpPr>
                  <p:spPr bwMode="auto">
                    <a:xfrm>
                      <a:off x="986" y="3619"/>
                      <a:ext cx="32" cy="9"/>
                    </a:xfrm>
                    <a:custGeom>
                      <a:avLst/>
                      <a:gdLst>
                        <a:gd name="T0" fmla="*/ 0 w 65"/>
                        <a:gd name="T1" fmla="*/ 29 h 29"/>
                        <a:gd name="T2" fmla="*/ 12 w 65"/>
                        <a:gd name="T3" fmla="*/ 0 h 29"/>
                        <a:gd name="T4" fmla="*/ 53 w 65"/>
                        <a:gd name="T5" fmla="*/ 0 h 29"/>
                        <a:gd name="T6" fmla="*/ 65 w 65"/>
                        <a:gd name="T7" fmla="*/ 29 h 29"/>
                        <a:gd name="T8" fmla="*/ 0 w 65"/>
                        <a:gd name="T9" fmla="*/ 29 h 29"/>
                      </a:gdLst>
                      <a:ahLst/>
                      <a:cxnLst>
                        <a:cxn ang="0">
                          <a:pos x="T0" y="T1"/>
                        </a:cxn>
                        <a:cxn ang="0">
                          <a:pos x="T2" y="T3"/>
                        </a:cxn>
                        <a:cxn ang="0">
                          <a:pos x="T4" y="T5"/>
                        </a:cxn>
                        <a:cxn ang="0">
                          <a:pos x="T6" y="T7"/>
                        </a:cxn>
                        <a:cxn ang="0">
                          <a:pos x="T8" y="T9"/>
                        </a:cxn>
                      </a:cxnLst>
                      <a:rect l="0" t="0" r="r" b="b"/>
                      <a:pathLst>
                        <a:path w="65" h="29">
                          <a:moveTo>
                            <a:pt x="0" y="29"/>
                          </a:moveTo>
                          <a:lnTo>
                            <a:pt x="12" y="0"/>
                          </a:lnTo>
                          <a:lnTo>
                            <a:pt x="53" y="0"/>
                          </a:lnTo>
                          <a:lnTo>
                            <a:pt x="65" y="29"/>
                          </a:lnTo>
                          <a:lnTo>
                            <a:pt x="0" y="29"/>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grpSp>
              <p:grpSp>
                <p:nvGrpSpPr>
                  <p:cNvPr id="565" name="Group 741"/>
                  <p:cNvGrpSpPr>
                    <a:grpSpLocks/>
                  </p:cNvGrpSpPr>
                  <p:nvPr/>
                </p:nvGrpSpPr>
                <p:grpSpPr bwMode="auto">
                  <a:xfrm>
                    <a:off x="987" y="3619"/>
                    <a:ext cx="45" cy="23"/>
                    <a:chOff x="987" y="3619"/>
                    <a:chExt cx="45" cy="23"/>
                  </a:xfrm>
                </p:grpSpPr>
                <p:sp>
                  <p:nvSpPr>
                    <p:cNvPr id="566" name="Freeform 742"/>
                    <p:cNvSpPr>
                      <a:spLocks/>
                    </p:cNvSpPr>
                    <p:nvPr/>
                  </p:nvSpPr>
                  <p:spPr bwMode="auto">
                    <a:xfrm>
                      <a:off x="987" y="3619"/>
                      <a:ext cx="20" cy="23"/>
                    </a:xfrm>
                    <a:custGeom>
                      <a:avLst/>
                      <a:gdLst>
                        <a:gd name="T0" fmla="*/ 22 w 39"/>
                        <a:gd name="T1" fmla="*/ 68 h 68"/>
                        <a:gd name="T2" fmla="*/ 0 w 39"/>
                        <a:gd name="T3" fmla="*/ 33 h 68"/>
                        <a:gd name="T4" fmla="*/ 12 w 39"/>
                        <a:gd name="T5" fmla="*/ 0 h 68"/>
                        <a:gd name="T6" fmla="*/ 39 w 39"/>
                        <a:gd name="T7" fmla="*/ 33 h 68"/>
                        <a:gd name="T8" fmla="*/ 22 w 39"/>
                        <a:gd name="T9" fmla="*/ 68 h 68"/>
                      </a:gdLst>
                      <a:ahLst/>
                      <a:cxnLst>
                        <a:cxn ang="0">
                          <a:pos x="T0" y="T1"/>
                        </a:cxn>
                        <a:cxn ang="0">
                          <a:pos x="T2" y="T3"/>
                        </a:cxn>
                        <a:cxn ang="0">
                          <a:pos x="T4" y="T5"/>
                        </a:cxn>
                        <a:cxn ang="0">
                          <a:pos x="T6" y="T7"/>
                        </a:cxn>
                        <a:cxn ang="0">
                          <a:pos x="T8" y="T9"/>
                        </a:cxn>
                      </a:cxnLst>
                      <a:rect l="0" t="0" r="r" b="b"/>
                      <a:pathLst>
                        <a:path w="39" h="68">
                          <a:moveTo>
                            <a:pt x="22" y="68"/>
                          </a:moveTo>
                          <a:lnTo>
                            <a:pt x="0" y="33"/>
                          </a:lnTo>
                          <a:lnTo>
                            <a:pt x="12" y="0"/>
                          </a:lnTo>
                          <a:lnTo>
                            <a:pt x="39" y="33"/>
                          </a:lnTo>
                          <a:lnTo>
                            <a:pt x="22" y="68"/>
                          </a:lnTo>
                          <a:close/>
                        </a:path>
                      </a:pathLst>
                    </a:custGeom>
                    <a:solidFill>
                      <a:srgbClr val="20202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567" name="Freeform 743"/>
                    <p:cNvSpPr>
                      <a:spLocks/>
                    </p:cNvSpPr>
                    <p:nvPr/>
                  </p:nvSpPr>
                  <p:spPr bwMode="auto">
                    <a:xfrm>
                      <a:off x="994" y="3620"/>
                      <a:ext cx="32" cy="11"/>
                    </a:xfrm>
                    <a:custGeom>
                      <a:avLst/>
                      <a:gdLst>
                        <a:gd name="T0" fmla="*/ 0 w 64"/>
                        <a:gd name="T1" fmla="*/ 0 h 33"/>
                        <a:gd name="T2" fmla="*/ 41 w 64"/>
                        <a:gd name="T3" fmla="*/ 0 h 33"/>
                        <a:gd name="T4" fmla="*/ 64 w 64"/>
                        <a:gd name="T5" fmla="*/ 33 h 33"/>
                        <a:gd name="T6" fmla="*/ 25 w 64"/>
                        <a:gd name="T7" fmla="*/ 33 h 33"/>
                        <a:gd name="T8" fmla="*/ 0 w 64"/>
                        <a:gd name="T9" fmla="*/ 0 h 33"/>
                      </a:gdLst>
                      <a:ahLst/>
                      <a:cxnLst>
                        <a:cxn ang="0">
                          <a:pos x="T0" y="T1"/>
                        </a:cxn>
                        <a:cxn ang="0">
                          <a:pos x="T2" y="T3"/>
                        </a:cxn>
                        <a:cxn ang="0">
                          <a:pos x="T4" y="T5"/>
                        </a:cxn>
                        <a:cxn ang="0">
                          <a:pos x="T6" y="T7"/>
                        </a:cxn>
                        <a:cxn ang="0">
                          <a:pos x="T8" y="T9"/>
                        </a:cxn>
                      </a:cxnLst>
                      <a:rect l="0" t="0" r="r" b="b"/>
                      <a:pathLst>
                        <a:path w="64" h="33">
                          <a:moveTo>
                            <a:pt x="0" y="0"/>
                          </a:moveTo>
                          <a:lnTo>
                            <a:pt x="41" y="0"/>
                          </a:lnTo>
                          <a:lnTo>
                            <a:pt x="64" y="33"/>
                          </a:lnTo>
                          <a:lnTo>
                            <a:pt x="25" y="33"/>
                          </a:lnTo>
                          <a:lnTo>
                            <a:pt x="0" y="0"/>
                          </a:lnTo>
                          <a:close/>
                        </a:path>
                      </a:pathLst>
                    </a:custGeom>
                    <a:solidFill>
                      <a:srgbClr val="60606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568" name="Freeform 744"/>
                    <p:cNvSpPr>
                      <a:spLocks/>
                    </p:cNvSpPr>
                    <p:nvPr/>
                  </p:nvSpPr>
                  <p:spPr bwMode="auto">
                    <a:xfrm>
                      <a:off x="999" y="3632"/>
                      <a:ext cx="33" cy="9"/>
                    </a:xfrm>
                    <a:custGeom>
                      <a:avLst/>
                      <a:gdLst>
                        <a:gd name="T0" fmla="*/ 0 w 65"/>
                        <a:gd name="T1" fmla="*/ 29 h 29"/>
                        <a:gd name="T2" fmla="*/ 14 w 65"/>
                        <a:gd name="T3" fmla="*/ 0 h 29"/>
                        <a:gd name="T4" fmla="*/ 53 w 65"/>
                        <a:gd name="T5" fmla="*/ 0 h 29"/>
                        <a:gd name="T6" fmla="*/ 65 w 65"/>
                        <a:gd name="T7" fmla="*/ 29 h 29"/>
                        <a:gd name="T8" fmla="*/ 0 w 65"/>
                        <a:gd name="T9" fmla="*/ 29 h 29"/>
                      </a:gdLst>
                      <a:ahLst/>
                      <a:cxnLst>
                        <a:cxn ang="0">
                          <a:pos x="T0" y="T1"/>
                        </a:cxn>
                        <a:cxn ang="0">
                          <a:pos x="T2" y="T3"/>
                        </a:cxn>
                        <a:cxn ang="0">
                          <a:pos x="T4" y="T5"/>
                        </a:cxn>
                        <a:cxn ang="0">
                          <a:pos x="T6" y="T7"/>
                        </a:cxn>
                        <a:cxn ang="0">
                          <a:pos x="T8" y="T9"/>
                        </a:cxn>
                      </a:cxnLst>
                      <a:rect l="0" t="0" r="r" b="b"/>
                      <a:pathLst>
                        <a:path w="65" h="29">
                          <a:moveTo>
                            <a:pt x="0" y="29"/>
                          </a:moveTo>
                          <a:lnTo>
                            <a:pt x="14" y="0"/>
                          </a:lnTo>
                          <a:lnTo>
                            <a:pt x="53" y="0"/>
                          </a:lnTo>
                          <a:lnTo>
                            <a:pt x="65" y="29"/>
                          </a:lnTo>
                          <a:lnTo>
                            <a:pt x="0" y="29"/>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grpSp>
            </p:grpSp>
            <p:grpSp>
              <p:nvGrpSpPr>
                <p:cNvPr id="463" name="Group 745"/>
                <p:cNvGrpSpPr>
                  <a:grpSpLocks/>
                </p:cNvGrpSpPr>
                <p:nvPr/>
              </p:nvGrpSpPr>
              <p:grpSpPr bwMode="auto">
                <a:xfrm>
                  <a:off x="1002" y="3632"/>
                  <a:ext cx="83" cy="63"/>
                  <a:chOff x="1002" y="3632"/>
                  <a:chExt cx="83" cy="63"/>
                </a:xfrm>
              </p:grpSpPr>
              <p:grpSp>
                <p:nvGrpSpPr>
                  <p:cNvPr id="546" name="Group 746"/>
                  <p:cNvGrpSpPr>
                    <a:grpSpLocks/>
                  </p:cNvGrpSpPr>
                  <p:nvPr/>
                </p:nvGrpSpPr>
                <p:grpSpPr bwMode="auto">
                  <a:xfrm>
                    <a:off x="1002" y="3632"/>
                    <a:ext cx="44" cy="22"/>
                    <a:chOff x="1002" y="3632"/>
                    <a:chExt cx="44" cy="22"/>
                  </a:xfrm>
                </p:grpSpPr>
                <p:sp>
                  <p:nvSpPr>
                    <p:cNvPr id="559" name="Freeform 747"/>
                    <p:cNvSpPr>
                      <a:spLocks/>
                    </p:cNvSpPr>
                    <p:nvPr/>
                  </p:nvSpPr>
                  <p:spPr bwMode="auto">
                    <a:xfrm>
                      <a:off x="1002" y="3632"/>
                      <a:ext cx="19" cy="22"/>
                    </a:xfrm>
                    <a:custGeom>
                      <a:avLst/>
                      <a:gdLst>
                        <a:gd name="T0" fmla="*/ 21 w 38"/>
                        <a:gd name="T1" fmla="*/ 68 h 68"/>
                        <a:gd name="T2" fmla="*/ 0 w 38"/>
                        <a:gd name="T3" fmla="*/ 33 h 68"/>
                        <a:gd name="T4" fmla="*/ 10 w 38"/>
                        <a:gd name="T5" fmla="*/ 0 h 68"/>
                        <a:gd name="T6" fmla="*/ 38 w 38"/>
                        <a:gd name="T7" fmla="*/ 33 h 68"/>
                        <a:gd name="T8" fmla="*/ 21 w 38"/>
                        <a:gd name="T9" fmla="*/ 68 h 68"/>
                      </a:gdLst>
                      <a:ahLst/>
                      <a:cxnLst>
                        <a:cxn ang="0">
                          <a:pos x="T0" y="T1"/>
                        </a:cxn>
                        <a:cxn ang="0">
                          <a:pos x="T2" y="T3"/>
                        </a:cxn>
                        <a:cxn ang="0">
                          <a:pos x="T4" y="T5"/>
                        </a:cxn>
                        <a:cxn ang="0">
                          <a:pos x="T6" y="T7"/>
                        </a:cxn>
                        <a:cxn ang="0">
                          <a:pos x="T8" y="T9"/>
                        </a:cxn>
                      </a:cxnLst>
                      <a:rect l="0" t="0" r="r" b="b"/>
                      <a:pathLst>
                        <a:path w="38" h="68">
                          <a:moveTo>
                            <a:pt x="21" y="68"/>
                          </a:moveTo>
                          <a:lnTo>
                            <a:pt x="0" y="33"/>
                          </a:lnTo>
                          <a:lnTo>
                            <a:pt x="10" y="0"/>
                          </a:lnTo>
                          <a:lnTo>
                            <a:pt x="38" y="33"/>
                          </a:lnTo>
                          <a:lnTo>
                            <a:pt x="21" y="68"/>
                          </a:lnTo>
                          <a:close/>
                        </a:path>
                      </a:pathLst>
                    </a:custGeom>
                    <a:solidFill>
                      <a:srgbClr val="20202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560" name="Freeform 748"/>
                    <p:cNvSpPr>
                      <a:spLocks/>
                    </p:cNvSpPr>
                    <p:nvPr/>
                  </p:nvSpPr>
                  <p:spPr bwMode="auto">
                    <a:xfrm>
                      <a:off x="1008" y="3632"/>
                      <a:ext cx="33" cy="12"/>
                    </a:xfrm>
                    <a:custGeom>
                      <a:avLst/>
                      <a:gdLst>
                        <a:gd name="T0" fmla="*/ 0 w 65"/>
                        <a:gd name="T1" fmla="*/ 0 h 35"/>
                        <a:gd name="T2" fmla="*/ 40 w 65"/>
                        <a:gd name="T3" fmla="*/ 0 h 35"/>
                        <a:gd name="T4" fmla="*/ 65 w 65"/>
                        <a:gd name="T5" fmla="*/ 35 h 35"/>
                        <a:gd name="T6" fmla="*/ 25 w 65"/>
                        <a:gd name="T7" fmla="*/ 35 h 35"/>
                        <a:gd name="T8" fmla="*/ 0 w 65"/>
                        <a:gd name="T9" fmla="*/ 0 h 35"/>
                      </a:gdLst>
                      <a:ahLst/>
                      <a:cxnLst>
                        <a:cxn ang="0">
                          <a:pos x="T0" y="T1"/>
                        </a:cxn>
                        <a:cxn ang="0">
                          <a:pos x="T2" y="T3"/>
                        </a:cxn>
                        <a:cxn ang="0">
                          <a:pos x="T4" y="T5"/>
                        </a:cxn>
                        <a:cxn ang="0">
                          <a:pos x="T6" y="T7"/>
                        </a:cxn>
                        <a:cxn ang="0">
                          <a:pos x="T8" y="T9"/>
                        </a:cxn>
                      </a:cxnLst>
                      <a:rect l="0" t="0" r="r" b="b"/>
                      <a:pathLst>
                        <a:path w="65" h="35">
                          <a:moveTo>
                            <a:pt x="0" y="0"/>
                          </a:moveTo>
                          <a:lnTo>
                            <a:pt x="40" y="0"/>
                          </a:lnTo>
                          <a:lnTo>
                            <a:pt x="65" y="35"/>
                          </a:lnTo>
                          <a:lnTo>
                            <a:pt x="25" y="35"/>
                          </a:lnTo>
                          <a:lnTo>
                            <a:pt x="0" y="0"/>
                          </a:lnTo>
                          <a:close/>
                        </a:path>
                      </a:pathLst>
                    </a:custGeom>
                    <a:solidFill>
                      <a:srgbClr val="60606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561" name="Freeform 749"/>
                    <p:cNvSpPr>
                      <a:spLocks/>
                    </p:cNvSpPr>
                    <p:nvPr/>
                  </p:nvSpPr>
                  <p:spPr bwMode="auto">
                    <a:xfrm>
                      <a:off x="1013" y="3644"/>
                      <a:ext cx="33" cy="10"/>
                    </a:xfrm>
                    <a:custGeom>
                      <a:avLst/>
                      <a:gdLst>
                        <a:gd name="T0" fmla="*/ 0 w 66"/>
                        <a:gd name="T1" fmla="*/ 28 h 28"/>
                        <a:gd name="T2" fmla="*/ 13 w 66"/>
                        <a:gd name="T3" fmla="*/ 0 h 28"/>
                        <a:gd name="T4" fmla="*/ 55 w 66"/>
                        <a:gd name="T5" fmla="*/ 0 h 28"/>
                        <a:gd name="T6" fmla="*/ 66 w 66"/>
                        <a:gd name="T7" fmla="*/ 28 h 28"/>
                        <a:gd name="T8" fmla="*/ 0 w 66"/>
                        <a:gd name="T9" fmla="*/ 28 h 28"/>
                      </a:gdLst>
                      <a:ahLst/>
                      <a:cxnLst>
                        <a:cxn ang="0">
                          <a:pos x="T0" y="T1"/>
                        </a:cxn>
                        <a:cxn ang="0">
                          <a:pos x="T2" y="T3"/>
                        </a:cxn>
                        <a:cxn ang="0">
                          <a:pos x="T4" y="T5"/>
                        </a:cxn>
                        <a:cxn ang="0">
                          <a:pos x="T6" y="T7"/>
                        </a:cxn>
                        <a:cxn ang="0">
                          <a:pos x="T8" y="T9"/>
                        </a:cxn>
                      </a:cxnLst>
                      <a:rect l="0" t="0" r="r" b="b"/>
                      <a:pathLst>
                        <a:path w="66" h="28">
                          <a:moveTo>
                            <a:pt x="0" y="28"/>
                          </a:moveTo>
                          <a:lnTo>
                            <a:pt x="13" y="0"/>
                          </a:lnTo>
                          <a:lnTo>
                            <a:pt x="55" y="0"/>
                          </a:lnTo>
                          <a:lnTo>
                            <a:pt x="66" y="28"/>
                          </a:lnTo>
                          <a:lnTo>
                            <a:pt x="0" y="28"/>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grpSp>
              <p:grpSp>
                <p:nvGrpSpPr>
                  <p:cNvPr id="547" name="Group 750"/>
                  <p:cNvGrpSpPr>
                    <a:grpSpLocks/>
                  </p:cNvGrpSpPr>
                  <p:nvPr/>
                </p:nvGrpSpPr>
                <p:grpSpPr bwMode="auto">
                  <a:xfrm>
                    <a:off x="1014" y="3645"/>
                    <a:ext cx="44" cy="23"/>
                    <a:chOff x="1014" y="3645"/>
                    <a:chExt cx="44" cy="23"/>
                  </a:xfrm>
                </p:grpSpPr>
                <p:sp>
                  <p:nvSpPr>
                    <p:cNvPr id="556" name="Freeform 751"/>
                    <p:cNvSpPr>
                      <a:spLocks/>
                    </p:cNvSpPr>
                    <p:nvPr/>
                  </p:nvSpPr>
                  <p:spPr bwMode="auto">
                    <a:xfrm>
                      <a:off x="1014" y="3645"/>
                      <a:ext cx="19" cy="23"/>
                    </a:xfrm>
                    <a:custGeom>
                      <a:avLst/>
                      <a:gdLst>
                        <a:gd name="T0" fmla="*/ 24 w 40"/>
                        <a:gd name="T1" fmla="*/ 68 h 68"/>
                        <a:gd name="T2" fmla="*/ 0 w 40"/>
                        <a:gd name="T3" fmla="*/ 33 h 68"/>
                        <a:gd name="T4" fmla="*/ 14 w 40"/>
                        <a:gd name="T5" fmla="*/ 0 h 68"/>
                        <a:gd name="T6" fmla="*/ 40 w 40"/>
                        <a:gd name="T7" fmla="*/ 33 h 68"/>
                        <a:gd name="T8" fmla="*/ 24 w 40"/>
                        <a:gd name="T9" fmla="*/ 68 h 68"/>
                      </a:gdLst>
                      <a:ahLst/>
                      <a:cxnLst>
                        <a:cxn ang="0">
                          <a:pos x="T0" y="T1"/>
                        </a:cxn>
                        <a:cxn ang="0">
                          <a:pos x="T2" y="T3"/>
                        </a:cxn>
                        <a:cxn ang="0">
                          <a:pos x="T4" y="T5"/>
                        </a:cxn>
                        <a:cxn ang="0">
                          <a:pos x="T6" y="T7"/>
                        </a:cxn>
                        <a:cxn ang="0">
                          <a:pos x="T8" y="T9"/>
                        </a:cxn>
                      </a:cxnLst>
                      <a:rect l="0" t="0" r="r" b="b"/>
                      <a:pathLst>
                        <a:path w="40" h="68">
                          <a:moveTo>
                            <a:pt x="24" y="68"/>
                          </a:moveTo>
                          <a:lnTo>
                            <a:pt x="0" y="33"/>
                          </a:lnTo>
                          <a:lnTo>
                            <a:pt x="14" y="0"/>
                          </a:lnTo>
                          <a:lnTo>
                            <a:pt x="40" y="33"/>
                          </a:lnTo>
                          <a:lnTo>
                            <a:pt x="24" y="68"/>
                          </a:lnTo>
                          <a:close/>
                        </a:path>
                      </a:pathLst>
                    </a:custGeom>
                    <a:solidFill>
                      <a:srgbClr val="20202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557" name="Freeform 752"/>
                    <p:cNvSpPr>
                      <a:spLocks/>
                    </p:cNvSpPr>
                    <p:nvPr/>
                  </p:nvSpPr>
                  <p:spPr bwMode="auto">
                    <a:xfrm>
                      <a:off x="1021" y="3646"/>
                      <a:ext cx="32" cy="11"/>
                    </a:xfrm>
                    <a:custGeom>
                      <a:avLst/>
                      <a:gdLst>
                        <a:gd name="T0" fmla="*/ 0 w 63"/>
                        <a:gd name="T1" fmla="*/ 0 h 33"/>
                        <a:gd name="T2" fmla="*/ 41 w 63"/>
                        <a:gd name="T3" fmla="*/ 0 h 33"/>
                        <a:gd name="T4" fmla="*/ 63 w 63"/>
                        <a:gd name="T5" fmla="*/ 33 h 33"/>
                        <a:gd name="T6" fmla="*/ 24 w 63"/>
                        <a:gd name="T7" fmla="*/ 33 h 33"/>
                        <a:gd name="T8" fmla="*/ 0 w 63"/>
                        <a:gd name="T9" fmla="*/ 0 h 33"/>
                      </a:gdLst>
                      <a:ahLst/>
                      <a:cxnLst>
                        <a:cxn ang="0">
                          <a:pos x="T0" y="T1"/>
                        </a:cxn>
                        <a:cxn ang="0">
                          <a:pos x="T2" y="T3"/>
                        </a:cxn>
                        <a:cxn ang="0">
                          <a:pos x="T4" y="T5"/>
                        </a:cxn>
                        <a:cxn ang="0">
                          <a:pos x="T6" y="T7"/>
                        </a:cxn>
                        <a:cxn ang="0">
                          <a:pos x="T8" y="T9"/>
                        </a:cxn>
                      </a:cxnLst>
                      <a:rect l="0" t="0" r="r" b="b"/>
                      <a:pathLst>
                        <a:path w="63" h="33">
                          <a:moveTo>
                            <a:pt x="0" y="0"/>
                          </a:moveTo>
                          <a:lnTo>
                            <a:pt x="41" y="0"/>
                          </a:lnTo>
                          <a:lnTo>
                            <a:pt x="63" y="33"/>
                          </a:lnTo>
                          <a:lnTo>
                            <a:pt x="24" y="33"/>
                          </a:lnTo>
                          <a:lnTo>
                            <a:pt x="0" y="0"/>
                          </a:lnTo>
                          <a:close/>
                        </a:path>
                      </a:pathLst>
                    </a:custGeom>
                    <a:solidFill>
                      <a:srgbClr val="60606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558" name="Freeform 753"/>
                    <p:cNvSpPr>
                      <a:spLocks/>
                    </p:cNvSpPr>
                    <p:nvPr/>
                  </p:nvSpPr>
                  <p:spPr bwMode="auto">
                    <a:xfrm>
                      <a:off x="1026" y="3658"/>
                      <a:ext cx="32" cy="10"/>
                    </a:xfrm>
                    <a:custGeom>
                      <a:avLst/>
                      <a:gdLst>
                        <a:gd name="T0" fmla="*/ 0 w 65"/>
                        <a:gd name="T1" fmla="*/ 30 h 30"/>
                        <a:gd name="T2" fmla="*/ 12 w 65"/>
                        <a:gd name="T3" fmla="*/ 0 h 30"/>
                        <a:gd name="T4" fmla="*/ 53 w 65"/>
                        <a:gd name="T5" fmla="*/ 0 h 30"/>
                        <a:gd name="T6" fmla="*/ 65 w 65"/>
                        <a:gd name="T7" fmla="*/ 30 h 30"/>
                        <a:gd name="T8" fmla="*/ 0 w 65"/>
                        <a:gd name="T9" fmla="*/ 30 h 30"/>
                      </a:gdLst>
                      <a:ahLst/>
                      <a:cxnLst>
                        <a:cxn ang="0">
                          <a:pos x="T0" y="T1"/>
                        </a:cxn>
                        <a:cxn ang="0">
                          <a:pos x="T2" y="T3"/>
                        </a:cxn>
                        <a:cxn ang="0">
                          <a:pos x="T4" y="T5"/>
                        </a:cxn>
                        <a:cxn ang="0">
                          <a:pos x="T6" y="T7"/>
                        </a:cxn>
                        <a:cxn ang="0">
                          <a:pos x="T8" y="T9"/>
                        </a:cxn>
                      </a:cxnLst>
                      <a:rect l="0" t="0" r="r" b="b"/>
                      <a:pathLst>
                        <a:path w="65" h="30">
                          <a:moveTo>
                            <a:pt x="0" y="30"/>
                          </a:moveTo>
                          <a:lnTo>
                            <a:pt x="12" y="0"/>
                          </a:lnTo>
                          <a:lnTo>
                            <a:pt x="53" y="0"/>
                          </a:lnTo>
                          <a:lnTo>
                            <a:pt x="65" y="30"/>
                          </a:lnTo>
                          <a:lnTo>
                            <a:pt x="0" y="3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grpSp>
              <p:grpSp>
                <p:nvGrpSpPr>
                  <p:cNvPr id="548" name="Group 754"/>
                  <p:cNvGrpSpPr>
                    <a:grpSpLocks/>
                  </p:cNvGrpSpPr>
                  <p:nvPr/>
                </p:nvGrpSpPr>
                <p:grpSpPr bwMode="auto">
                  <a:xfrm>
                    <a:off x="1027" y="3659"/>
                    <a:ext cx="45" cy="23"/>
                    <a:chOff x="1027" y="3659"/>
                    <a:chExt cx="45" cy="23"/>
                  </a:xfrm>
                </p:grpSpPr>
                <p:sp>
                  <p:nvSpPr>
                    <p:cNvPr id="553" name="Freeform 755"/>
                    <p:cNvSpPr>
                      <a:spLocks/>
                    </p:cNvSpPr>
                    <p:nvPr/>
                  </p:nvSpPr>
                  <p:spPr bwMode="auto">
                    <a:xfrm>
                      <a:off x="1027" y="3659"/>
                      <a:ext cx="20" cy="23"/>
                    </a:xfrm>
                    <a:custGeom>
                      <a:avLst/>
                      <a:gdLst>
                        <a:gd name="T0" fmla="*/ 22 w 39"/>
                        <a:gd name="T1" fmla="*/ 70 h 70"/>
                        <a:gd name="T2" fmla="*/ 0 w 39"/>
                        <a:gd name="T3" fmla="*/ 34 h 70"/>
                        <a:gd name="T4" fmla="*/ 12 w 39"/>
                        <a:gd name="T5" fmla="*/ 0 h 70"/>
                        <a:gd name="T6" fmla="*/ 39 w 39"/>
                        <a:gd name="T7" fmla="*/ 34 h 70"/>
                        <a:gd name="T8" fmla="*/ 22 w 39"/>
                        <a:gd name="T9" fmla="*/ 70 h 70"/>
                      </a:gdLst>
                      <a:ahLst/>
                      <a:cxnLst>
                        <a:cxn ang="0">
                          <a:pos x="T0" y="T1"/>
                        </a:cxn>
                        <a:cxn ang="0">
                          <a:pos x="T2" y="T3"/>
                        </a:cxn>
                        <a:cxn ang="0">
                          <a:pos x="T4" y="T5"/>
                        </a:cxn>
                        <a:cxn ang="0">
                          <a:pos x="T6" y="T7"/>
                        </a:cxn>
                        <a:cxn ang="0">
                          <a:pos x="T8" y="T9"/>
                        </a:cxn>
                      </a:cxnLst>
                      <a:rect l="0" t="0" r="r" b="b"/>
                      <a:pathLst>
                        <a:path w="39" h="70">
                          <a:moveTo>
                            <a:pt x="22" y="70"/>
                          </a:moveTo>
                          <a:lnTo>
                            <a:pt x="0" y="34"/>
                          </a:lnTo>
                          <a:lnTo>
                            <a:pt x="12" y="0"/>
                          </a:lnTo>
                          <a:lnTo>
                            <a:pt x="39" y="34"/>
                          </a:lnTo>
                          <a:lnTo>
                            <a:pt x="22" y="70"/>
                          </a:lnTo>
                          <a:close/>
                        </a:path>
                      </a:pathLst>
                    </a:custGeom>
                    <a:solidFill>
                      <a:srgbClr val="20202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554" name="Freeform 756"/>
                    <p:cNvSpPr>
                      <a:spLocks/>
                    </p:cNvSpPr>
                    <p:nvPr/>
                  </p:nvSpPr>
                  <p:spPr bwMode="auto">
                    <a:xfrm>
                      <a:off x="1033" y="3659"/>
                      <a:ext cx="33" cy="11"/>
                    </a:xfrm>
                    <a:custGeom>
                      <a:avLst/>
                      <a:gdLst>
                        <a:gd name="T0" fmla="*/ 0 w 64"/>
                        <a:gd name="T1" fmla="*/ 0 h 34"/>
                        <a:gd name="T2" fmla="*/ 39 w 64"/>
                        <a:gd name="T3" fmla="*/ 0 h 34"/>
                        <a:gd name="T4" fmla="*/ 64 w 64"/>
                        <a:gd name="T5" fmla="*/ 34 h 34"/>
                        <a:gd name="T6" fmla="*/ 25 w 64"/>
                        <a:gd name="T7" fmla="*/ 34 h 34"/>
                        <a:gd name="T8" fmla="*/ 0 w 64"/>
                        <a:gd name="T9" fmla="*/ 0 h 34"/>
                      </a:gdLst>
                      <a:ahLst/>
                      <a:cxnLst>
                        <a:cxn ang="0">
                          <a:pos x="T0" y="T1"/>
                        </a:cxn>
                        <a:cxn ang="0">
                          <a:pos x="T2" y="T3"/>
                        </a:cxn>
                        <a:cxn ang="0">
                          <a:pos x="T4" y="T5"/>
                        </a:cxn>
                        <a:cxn ang="0">
                          <a:pos x="T6" y="T7"/>
                        </a:cxn>
                        <a:cxn ang="0">
                          <a:pos x="T8" y="T9"/>
                        </a:cxn>
                      </a:cxnLst>
                      <a:rect l="0" t="0" r="r" b="b"/>
                      <a:pathLst>
                        <a:path w="64" h="34">
                          <a:moveTo>
                            <a:pt x="0" y="0"/>
                          </a:moveTo>
                          <a:lnTo>
                            <a:pt x="39" y="0"/>
                          </a:lnTo>
                          <a:lnTo>
                            <a:pt x="64" y="34"/>
                          </a:lnTo>
                          <a:lnTo>
                            <a:pt x="25" y="34"/>
                          </a:lnTo>
                          <a:lnTo>
                            <a:pt x="0" y="0"/>
                          </a:lnTo>
                          <a:close/>
                        </a:path>
                      </a:pathLst>
                    </a:custGeom>
                    <a:solidFill>
                      <a:srgbClr val="60606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555" name="Freeform 757"/>
                    <p:cNvSpPr>
                      <a:spLocks/>
                    </p:cNvSpPr>
                    <p:nvPr/>
                  </p:nvSpPr>
                  <p:spPr bwMode="auto">
                    <a:xfrm>
                      <a:off x="1039" y="3671"/>
                      <a:ext cx="33" cy="10"/>
                    </a:xfrm>
                    <a:custGeom>
                      <a:avLst/>
                      <a:gdLst>
                        <a:gd name="T0" fmla="*/ 0 w 66"/>
                        <a:gd name="T1" fmla="*/ 30 h 30"/>
                        <a:gd name="T2" fmla="*/ 12 w 66"/>
                        <a:gd name="T3" fmla="*/ 0 h 30"/>
                        <a:gd name="T4" fmla="*/ 54 w 66"/>
                        <a:gd name="T5" fmla="*/ 0 h 30"/>
                        <a:gd name="T6" fmla="*/ 66 w 66"/>
                        <a:gd name="T7" fmla="*/ 30 h 30"/>
                        <a:gd name="T8" fmla="*/ 0 w 66"/>
                        <a:gd name="T9" fmla="*/ 30 h 30"/>
                      </a:gdLst>
                      <a:ahLst/>
                      <a:cxnLst>
                        <a:cxn ang="0">
                          <a:pos x="T0" y="T1"/>
                        </a:cxn>
                        <a:cxn ang="0">
                          <a:pos x="T2" y="T3"/>
                        </a:cxn>
                        <a:cxn ang="0">
                          <a:pos x="T4" y="T5"/>
                        </a:cxn>
                        <a:cxn ang="0">
                          <a:pos x="T6" y="T7"/>
                        </a:cxn>
                        <a:cxn ang="0">
                          <a:pos x="T8" y="T9"/>
                        </a:cxn>
                      </a:cxnLst>
                      <a:rect l="0" t="0" r="r" b="b"/>
                      <a:pathLst>
                        <a:path w="66" h="30">
                          <a:moveTo>
                            <a:pt x="0" y="30"/>
                          </a:moveTo>
                          <a:lnTo>
                            <a:pt x="12" y="0"/>
                          </a:lnTo>
                          <a:lnTo>
                            <a:pt x="54" y="0"/>
                          </a:lnTo>
                          <a:lnTo>
                            <a:pt x="66" y="30"/>
                          </a:lnTo>
                          <a:lnTo>
                            <a:pt x="0" y="3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grpSp>
              <p:grpSp>
                <p:nvGrpSpPr>
                  <p:cNvPr id="549" name="Group 758"/>
                  <p:cNvGrpSpPr>
                    <a:grpSpLocks/>
                  </p:cNvGrpSpPr>
                  <p:nvPr/>
                </p:nvGrpSpPr>
                <p:grpSpPr bwMode="auto">
                  <a:xfrm>
                    <a:off x="1040" y="3672"/>
                    <a:ext cx="45" cy="23"/>
                    <a:chOff x="1040" y="3672"/>
                    <a:chExt cx="45" cy="23"/>
                  </a:xfrm>
                </p:grpSpPr>
                <p:sp>
                  <p:nvSpPr>
                    <p:cNvPr id="550" name="Freeform 759"/>
                    <p:cNvSpPr>
                      <a:spLocks/>
                    </p:cNvSpPr>
                    <p:nvPr/>
                  </p:nvSpPr>
                  <p:spPr bwMode="auto">
                    <a:xfrm>
                      <a:off x="1040" y="3672"/>
                      <a:ext cx="20" cy="23"/>
                    </a:xfrm>
                    <a:custGeom>
                      <a:avLst/>
                      <a:gdLst>
                        <a:gd name="T0" fmla="*/ 24 w 41"/>
                        <a:gd name="T1" fmla="*/ 70 h 70"/>
                        <a:gd name="T2" fmla="*/ 0 w 41"/>
                        <a:gd name="T3" fmla="*/ 35 h 70"/>
                        <a:gd name="T4" fmla="*/ 13 w 41"/>
                        <a:gd name="T5" fmla="*/ 0 h 70"/>
                        <a:gd name="T6" fmla="*/ 41 w 41"/>
                        <a:gd name="T7" fmla="*/ 35 h 70"/>
                        <a:gd name="T8" fmla="*/ 24 w 41"/>
                        <a:gd name="T9" fmla="*/ 70 h 70"/>
                      </a:gdLst>
                      <a:ahLst/>
                      <a:cxnLst>
                        <a:cxn ang="0">
                          <a:pos x="T0" y="T1"/>
                        </a:cxn>
                        <a:cxn ang="0">
                          <a:pos x="T2" y="T3"/>
                        </a:cxn>
                        <a:cxn ang="0">
                          <a:pos x="T4" y="T5"/>
                        </a:cxn>
                        <a:cxn ang="0">
                          <a:pos x="T6" y="T7"/>
                        </a:cxn>
                        <a:cxn ang="0">
                          <a:pos x="T8" y="T9"/>
                        </a:cxn>
                      </a:cxnLst>
                      <a:rect l="0" t="0" r="r" b="b"/>
                      <a:pathLst>
                        <a:path w="41" h="70">
                          <a:moveTo>
                            <a:pt x="24" y="70"/>
                          </a:moveTo>
                          <a:lnTo>
                            <a:pt x="0" y="35"/>
                          </a:lnTo>
                          <a:lnTo>
                            <a:pt x="13" y="0"/>
                          </a:lnTo>
                          <a:lnTo>
                            <a:pt x="41" y="35"/>
                          </a:lnTo>
                          <a:lnTo>
                            <a:pt x="24" y="70"/>
                          </a:lnTo>
                          <a:close/>
                        </a:path>
                      </a:pathLst>
                    </a:custGeom>
                    <a:solidFill>
                      <a:srgbClr val="20202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551" name="Freeform 760"/>
                    <p:cNvSpPr>
                      <a:spLocks/>
                    </p:cNvSpPr>
                    <p:nvPr/>
                  </p:nvSpPr>
                  <p:spPr bwMode="auto">
                    <a:xfrm>
                      <a:off x="1047" y="3672"/>
                      <a:ext cx="32" cy="12"/>
                    </a:xfrm>
                    <a:custGeom>
                      <a:avLst/>
                      <a:gdLst>
                        <a:gd name="T0" fmla="*/ 0 w 65"/>
                        <a:gd name="T1" fmla="*/ 0 h 34"/>
                        <a:gd name="T2" fmla="*/ 41 w 65"/>
                        <a:gd name="T3" fmla="*/ 0 h 34"/>
                        <a:gd name="T4" fmla="*/ 65 w 65"/>
                        <a:gd name="T5" fmla="*/ 34 h 34"/>
                        <a:gd name="T6" fmla="*/ 24 w 65"/>
                        <a:gd name="T7" fmla="*/ 34 h 34"/>
                        <a:gd name="T8" fmla="*/ 0 w 65"/>
                        <a:gd name="T9" fmla="*/ 0 h 34"/>
                      </a:gdLst>
                      <a:ahLst/>
                      <a:cxnLst>
                        <a:cxn ang="0">
                          <a:pos x="T0" y="T1"/>
                        </a:cxn>
                        <a:cxn ang="0">
                          <a:pos x="T2" y="T3"/>
                        </a:cxn>
                        <a:cxn ang="0">
                          <a:pos x="T4" y="T5"/>
                        </a:cxn>
                        <a:cxn ang="0">
                          <a:pos x="T6" y="T7"/>
                        </a:cxn>
                        <a:cxn ang="0">
                          <a:pos x="T8" y="T9"/>
                        </a:cxn>
                      </a:cxnLst>
                      <a:rect l="0" t="0" r="r" b="b"/>
                      <a:pathLst>
                        <a:path w="65" h="34">
                          <a:moveTo>
                            <a:pt x="0" y="0"/>
                          </a:moveTo>
                          <a:lnTo>
                            <a:pt x="41" y="0"/>
                          </a:lnTo>
                          <a:lnTo>
                            <a:pt x="65" y="34"/>
                          </a:lnTo>
                          <a:lnTo>
                            <a:pt x="24" y="34"/>
                          </a:lnTo>
                          <a:lnTo>
                            <a:pt x="0" y="0"/>
                          </a:lnTo>
                          <a:close/>
                        </a:path>
                      </a:pathLst>
                    </a:custGeom>
                    <a:solidFill>
                      <a:srgbClr val="60606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552" name="Freeform 761"/>
                    <p:cNvSpPr>
                      <a:spLocks/>
                    </p:cNvSpPr>
                    <p:nvPr/>
                  </p:nvSpPr>
                  <p:spPr bwMode="auto">
                    <a:xfrm>
                      <a:off x="1053" y="3685"/>
                      <a:ext cx="32" cy="9"/>
                    </a:xfrm>
                    <a:custGeom>
                      <a:avLst/>
                      <a:gdLst>
                        <a:gd name="T0" fmla="*/ 0 w 66"/>
                        <a:gd name="T1" fmla="*/ 28 h 28"/>
                        <a:gd name="T2" fmla="*/ 12 w 66"/>
                        <a:gd name="T3" fmla="*/ 0 h 28"/>
                        <a:gd name="T4" fmla="*/ 54 w 66"/>
                        <a:gd name="T5" fmla="*/ 0 h 28"/>
                        <a:gd name="T6" fmla="*/ 66 w 66"/>
                        <a:gd name="T7" fmla="*/ 28 h 28"/>
                        <a:gd name="T8" fmla="*/ 0 w 66"/>
                        <a:gd name="T9" fmla="*/ 28 h 28"/>
                      </a:gdLst>
                      <a:ahLst/>
                      <a:cxnLst>
                        <a:cxn ang="0">
                          <a:pos x="T0" y="T1"/>
                        </a:cxn>
                        <a:cxn ang="0">
                          <a:pos x="T2" y="T3"/>
                        </a:cxn>
                        <a:cxn ang="0">
                          <a:pos x="T4" y="T5"/>
                        </a:cxn>
                        <a:cxn ang="0">
                          <a:pos x="T6" y="T7"/>
                        </a:cxn>
                        <a:cxn ang="0">
                          <a:pos x="T8" y="T9"/>
                        </a:cxn>
                      </a:cxnLst>
                      <a:rect l="0" t="0" r="r" b="b"/>
                      <a:pathLst>
                        <a:path w="66" h="28">
                          <a:moveTo>
                            <a:pt x="0" y="28"/>
                          </a:moveTo>
                          <a:lnTo>
                            <a:pt x="12" y="0"/>
                          </a:lnTo>
                          <a:lnTo>
                            <a:pt x="54" y="0"/>
                          </a:lnTo>
                          <a:lnTo>
                            <a:pt x="66" y="28"/>
                          </a:lnTo>
                          <a:lnTo>
                            <a:pt x="0" y="28"/>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grpSp>
            </p:grpSp>
            <p:grpSp>
              <p:nvGrpSpPr>
                <p:cNvPr id="464" name="Group 762"/>
                <p:cNvGrpSpPr>
                  <a:grpSpLocks/>
                </p:cNvGrpSpPr>
                <p:nvPr/>
              </p:nvGrpSpPr>
              <p:grpSpPr bwMode="auto">
                <a:xfrm>
                  <a:off x="1054" y="3685"/>
                  <a:ext cx="45" cy="23"/>
                  <a:chOff x="1054" y="3685"/>
                  <a:chExt cx="45" cy="23"/>
                </a:xfrm>
              </p:grpSpPr>
              <p:sp>
                <p:nvSpPr>
                  <p:cNvPr id="543" name="Freeform 763"/>
                  <p:cNvSpPr>
                    <a:spLocks/>
                  </p:cNvSpPr>
                  <p:nvPr/>
                </p:nvSpPr>
                <p:spPr bwMode="auto">
                  <a:xfrm>
                    <a:off x="1054" y="3685"/>
                    <a:ext cx="20" cy="23"/>
                  </a:xfrm>
                  <a:custGeom>
                    <a:avLst/>
                    <a:gdLst>
                      <a:gd name="T0" fmla="*/ 23 w 39"/>
                      <a:gd name="T1" fmla="*/ 70 h 70"/>
                      <a:gd name="T2" fmla="*/ 0 w 39"/>
                      <a:gd name="T3" fmla="*/ 34 h 70"/>
                      <a:gd name="T4" fmla="*/ 13 w 39"/>
                      <a:gd name="T5" fmla="*/ 0 h 70"/>
                      <a:gd name="T6" fmla="*/ 39 w 39"/>
                      <a:gd name="T7" fmla="*/ 34 h 70"/>
                      <a:gd name="T8" fmla="*/ 23 w 39"/>
                      <a:gd name="T9" fmla="*/ 70 h 70"/>
                    </a:gdLst>
                    <a:ahLst/>
                    <a:cxnLst>
                      <a:cxn ang="0">
                        <a:pos x="T0" y="T1"/>
                      </a:cxn>
                      <a:cxn ang="0">
                        <a:pos x="T2" y="T3"/>
                      </a:cxn>
                      <a:cxn ang="0">
                        <a:pos x="T4" y="T5"/>
                      </a:cxn>
                      <a:cxn ang="0">
                        <a:pos x="T6" y="T7"/>
                      </a:cxn>
                      <a:cxn ang="0">
                        <a:pos x="T8" y="T9"/>
                      </a:cxn>
                    </a:cxnLst>
                    <a:rect l="0" t="0" r="r" b="b"/>
                    <a:pathLst>
                      <a:path w="39" h="70">
                        <a:moveTo>
                          <a:pt x="23" y="70"/>
                        </a:moveTo>
                        <a:lnTo>
                          <a:pt x="0" y="34"/>
                        </a:lnTo>
                        <a:lnTo>
                          <a:pt x="13" y="0"/>
                        </a:lnTo>
                        <a:lnTo>
                          <a:pt x="39" y="34"/>
                        </a:lnTo>
                        <a:lnTo>
                          <a:pt x="23" y="70"/>
                        </a:lnTo>
                        <a:close/>
                      </a:path>
                    </a:pathLst>
                  </a:custGeom>
                  <a:solidFill>
                    <a:srgbClr val="20202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544" name="Freeform 764"/>
                  <p:cNvSpPr>
                    <a:spLocks/>
                  </p:cNvSpPr>
                  <p:nvPr/>
                </p:nvSpPr>
                <p:spPr bwMode="auto">
                  <a:xfrm>
                    <a:off x="1061" y="3685"/>
                    <a:ext cx="32" cy="12"/>
                  </a:xfrm>
                  <a:custGeom>
                    <a:avLst/>
                    <a:gdLst>
                      <a:gd name="T0" fmla="*/ 0 w 63"/>
                      <a:gd name="T1" fmla="*/ 0 h 35"/>
                      <a:gd name="T2" fmla="*/ 41 w 63"/>
                      <a:gd name="T3" fmla="*/ 0 h 35"/>
                      <a:gd name="T4" fmla="*/ 63 w 63"/>
                      <a:gd name="T5" fmla="*/ 35 h 35"/>
                      <a:gd name="T6" fmla="*/ 24 w 63"/>
                      <a:gd name="T7" fmla="*/ 35 h 35"/>
                      <a:gd name="T8" fmla="*/ 0 w 63"/>
                      <a:gd name="T9" fmla="*/ 0 h 35"/>
                    </a:gdLst>
                    <a:ahLst/>
                    <a:cxnLst>
                      <a:cxn ang="0">
                        <a:pos x="T0" y="T1"/>
                      </a:cxn>
                      <a:cxn ang="0">
                        <a:pos x="T2" y="T3"/>
                      </a:cxn>
                      <a:cxn ang="0">
                        <a:pos x="T4" y="T5"/>
                      </a:cxn>
                      <a:cxn ang="0">
                        <a:pos x="T6" y="T7"/>
                      </a:cxn>
                      <a:cxn ang="0">
                        <a:pos x="T8" y="T9"/>
                      </a:cxn>
                    </a:cxnLst>
                    <a:rect l="0" t="0" r="r" b="b"/>
                    <a:pathLst>
                      <a:path w="63" h="35">
                        <a:moveTo>
                          <a:pt x="0" y="0"/>
                        </a:moveTo>
                        <a:lnTo>
                          <a:pt x="41" y="0"/>
                        </a:lnTo>
                        <a:lnTo>
                          <a:pt x="63" y="35"/>
                        </a:lnTo>
                        <a:lnTo>
                          <a:pt x="24" y="35"/>
                        </a:lnTo>
                        <a:lnTo>
                          <a:pt x="0" y="0"/>
                        </a:lnTo>
                        <a:close/>
                      </a:path>
                    </a:pathLst>
                  </a:custGeom>
                  <a:solidFill>
                    <a:srgbClr val="60606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545" name="Freeform 765"/>
                  <p:cNvSpPr>
                    <a:spLocks/>
                  </p:cNvSpPr>
                  <p:nvPr/>
                </p:nvSpPr>
                <p:spPr bwMode="auto">
                  <a:xfrm>
                    <a:off x="1066" y="3697"/>
                    <a:ext cx="33" cy="10"/>
                  </a:xfrm>
                  <a:custGeom>
                    <a:avLst/>
                    <a:gdLst>
                      <a:gd name="T0" fmla="*/ 0 w 64"/>
                      <a:gd name="T1" fmla="*/ 30 h 30"/>
                      <a:gd name="T2" fmla="*/ 13 w 64"/>
                      <a:gd name="T3" fmla="*/ 0 h 30"/>
                      <a:gd name="T4" fmla="*/ 52 w 64"/>
                      <a:gd name="T5" fmla="*/ 0 h 30"/>
                      <a:gd name="T6" fmla="*/ 64 w 64"/>
                      <a:gd name="T7" fmla="*/ 30 h 30"/>
                      <a:gd name="T8" fmla="*/ 0 w 64"/>
                      <a:gd name="T9" fmla="*/ 30 h 30"/>
                    </a:gdLst>
                    <a:ahLst/>
                    <a:cxnLst>
                      <a:cxn ang="0">
                        <a:pos x="T0" y="T1"/>
                      </a:cxn>
                      <a:cxn ang="0">
                        <a:pos x="T2" y="T3"/>
                      </a:cxn>
                      <a:cxn ang="0">
                        <a:pos x="T4" y="T5"/>
                      </a:cxn>
                      <a:cxn ang="0">
                        <a:pos x="T6" y="T7"/>
                      </a:cxn>
                      <a:cxn ang="0">
                        <a:pos x="T8" y="T9"/>
                      </a:cxn>
                    </a:cxnLst>
                    <a:rect l="0" t="0" r="r" b="b"/>
                    <a:pathLst>
                      <a:path w="64" h="30">
                        <a:moveTo>
                          <a:pt x="0" y="30"/>
                        </a:moveTo>
                        <a:lnTo>
                          <a:pt x="13" y="0"/>
                        </a:lnTo>
                        <a:lnTo>
                          <a:pt x="52" y="0"/>
                        </a:lnTo>
                        <a:lnTo>
                          <a:pt x="64" y="30"/>
                        </a:lnTo>
                        <a:lnTo>
                          <a:pt x="0" y="3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grpSp>
            <p:grpSp>
              <p:nvGrpSpPr>
                <p:cNvPr id="465" name="Group 766"/>
                <p:cNvGrpSpPr>
                  <a:grpSpLocks/>
                </p:cNvGrpSpPr>
                <p:nvPr/>
              </p:nvGrpSpPr>
              <p:grpSpPr bwMode="auto">
                <a:xfrm>
                  <a:off x="1067" y="3698"/>
                  <a:ext cx="45" cy="23"/>
                  <a:chOff x="1067" y="3698"/>
                  <a:chExt cx="45" cy="23"/>
                </a:xfrm>
              </p:grpSpPr>
              <p:sp>
                <p:nvSpPr>
                  <p:cNvPr id="540" name="Freeform 767"/>
                  <p:cNvSpPr>
                    <a:spLocks/>
                  </p:cNvSpPr>
                  <p:nvPr/>
                </p:nvSpPr>
                <p:spPr bwMode="auto">
                  <a:xfrm>
                    <a:off x="1067" y="3698"/>
                    <a:ext cx="20" cy="23"/>
                  </a:xfrm>
                  <a:custGeom>
                    <a:avLst/>
                    <a:gdLst>
                      <a:gd name="T0" fmla="*/ 22 w 39"/>
                      <a:gd name="T1" fmla="*/ 69 h 69"/>
                      <a:gd name="T2" fmla="*/ 0 w 39"/>
                      <a:gd name="T3" fmla="*/ 34 h 69"/>
                      <a:gd name="T4" fmla="*/ 12 w 39"/>
                      <a:gd name="T5" fmla="*/ 0 h 69"/>
                      <a:gd name="T6" fmla="*/ 39 w 39"/>
                      <a:gd name="T7" fmla="*/ 34 h 69"/>
                      <a:gd name="T8" fmla="*/ 22 w 39"/>
                      <a:gd name="T9" fmla="*/ 69 h 69"/>
                    </a:gdLst>
                    <a:ahLst/>
                    <a:cxnLst>
                      <a:cxn ang="0">
                        <a:pos x="T0" y="T1"/>
                      </a:cxn>
                      <a:cxn ang="0">
                        <a:pos x="T2" y="T3"/>
                      </a:cxn>
                      <a:cxn ang="0">
                        <a:pos x="T4" y="T5"/>
                      </a:cxn>
                      <a:cxn ang="0">
                        <a:pos x="T6" y="T7"/>
                      </a:cxn>
                      <a:cxn ang="0">
                        <a:pos x="T8" y="T9"/>
                      </a:cxn>
                    </a:cxnLst>
                    <a:rect l="0" t="0" r="r" b="b"/>
                    <a:pathLst>
                      <a:path w="39" h="69">
                        <a:moveTo>
                          <a:pt x="22" y="69"/>
                        </a:moveTo>
                        <a:lnTo>
                          <a:pt x="0" y="34"/>
                        </a:lnTo>
                        <a:lnTo>
                          <a:pt x="12" y="0"/>
                        </a:lnTo>
                        <a:lnTo>
                          <a:pt x="39" y="34"/>
                        </a:lnTo>
                        <a:lnTo>
                          <a:pt x="22" y="69"/>
                        </a:lnTo>
                        <a:close/>
                      </a:path>
                    </a:pathLst>
                  </a:custGeom>
                  <a:solidFill>
                    <a:srgbClr val="20202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541" name="Freeform 768"/>
                  <p:cNvSpPr>
                    <a:spLocks/>
                  </p:cNvSpPr>
                  <p:nvPr/>
                </p:nvSpPr>
                <p:spPr bwMode="auto">
                  <a:xfrm>
                    <a:off x="1074" y="3699"/>
                    <a:ext cx="32" cy="11"/>
                  </a:xfrm>
                  <a:custGeom>
                    <a:avLst/>
                    <a:gdLst>
                      <a:gd name="T0" fmla="*/ 0 w 64"/>
                      <a:gd name="T1" fmla="*/ 0 h 34"/>
                      <a:gd name="T2" fmla="*/ 39 w 64"/>
                      <a:gd name="T3" fmla="*/ 0 h 34"/>
                      <a:gd name="T4" fmla="*/ 64 w 64"/>
                      <a:gd name="T5" fmla="*/ 34 h 34"/>
                      <a:gd name="T6" fmla="*/ 25 w 64"/>
                      <a:gd name="T7" fmla="*/ 34 h 34"/>
                      <a:gd name="T8" fmla="*/ 0 w 64"/>
                      <a:gd name="T9" fmla="*/ 0 h 34"/>
                    </a:gdLst>
                    <a:ahLst/>
                    <a:cxnLst>
                      <a:cxn ang="0">
                        <a:pos x="T0" y="T1"/>
                      </a:cxn>
                      <a:cxn ang="0">
                        <a:pos x="T2" y="T3"/>
                      </a:cxn>
                      <a:cxn ang="0">
                        <a:pos x="T4" y="T5"/>
                      </a:cxn>
                      <a:cxn ang="0">
                        <a:pos x="T6" y="T7"/>
                      </a:cxn>
                      <a:cxn ang="0">
                        <a:pos x="T8" y="T9"/>
                      </a:cxn>
                    </a:cxnLst>
                    <a:rect l="0" t="0" r="r" b="b"/>
                    <a:pathLst>
                      <a:path w="64" h="34">
                        <a:moveTo>
                          <a:pt x="0" y="0"/>
                        </a:moveTo>
                        <a:lnTo>
                          <a:pt x="39" y="0"/>
                        </a:lnTo>
                        <a:lnTo>
                          <a:pt x="64" y="34"/>
                        </a:lnTo>
                        <a:lnTo>
                          <a:pt x="25" y="34"/>
                        </a:lnTo>
                        <a:lnTo>
                          <a:pt x="0" y="0"/>
                        </a:lnTo>
                        <a:close/>
                      </a:path>
                    </a:pathLst>
                  </a:custGeom>
                  <a:solidFill>
                    <a:srgbClr val="60606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542" name="Freeform 769"/>
                  <p:cNvSpPr>
                    <a:spLocks/>
                  </p:cNvSpPr>
                  <p:nvPr/>
                </p:nvSpPr>
                <p:spPr bwMode="auto">
                  <a:xfrm>
                    <a:off x="1079" y="3711"/>
                    <a:ext cx="33" cy="10"/>
                  </a:xfrm>
                  <a:custGeom>
                    <a:avLst/>
                    <a:gdLst>
                      <a:gd name="T0" fmla="*/ 0 w 65"/>
                      <a:gd name="T1" fmla="*/ 30 h 30"/>
                      <a:gd name="T2" fmla="*/ 11 w 65"/>
                      <a:gd name="T3" fmla="*/ 0 h 30"/>
                      <a:gd name="T4" fmla="*/ 53 w 65"/>
                      <a:gd name="T5" fmla="*/ 0 h 30"/>
                      <a:gd name="T6" fmla="*/ 65 w 65"/>
                      <a:gd name="T7" fmla="*/ 30 h 30"/>
                      <a:gd name="T8" fmla="*/ 0 w 65"/>
                      <a:gd name="T9" fmla="*/ 30 h 30"/>
                    </a:gdLst>
                    <a:ahLst/>
                    <a:cxnLst>
                      <a:cxn ang="0">
                        <a:pos x="T0" y="T1"/>
                      </a:cxn>
                      <a:cxn ang="0">
                        <a:pos x="T2" y="T3"/>
                      </a:cxn>
                      <a:cxn ang="0">
                        <a:pos x="T4" y="T5"/>
                      </a:cxn>
                      <a:cxn ang="0">
                        <a:pos x="T6" y="T7"/>
                      </a:cxn>
                      <a:cxn ang="0">
                        <a:pos x="T8" y="T9"/>
                      </a:cxn>
                    </a:cxnLst>
                    <a:rect l="0" t="0" r="r" b="b"/>
                    <a:pathLst>
                      <a:path w="65" h="30">
                        <a:moveTo>
                          <a:pt x="0" y="30"/>
                        </a:moveTo>
                        <a:lnTo>
                          <a:pt x="11" y="0"/>
                        </a:lnTo>
                        <a:lnTo>
                          <a:pt x="53" y="0"/>
                        </a:lnTo>
                        <a:lnTo>
                          <a:pt x="65" y="30"/>
                        </a:lnTo>
                        <a:lnTo>
                          <a:pt x="0" y="3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grpSp>
            <p:grpSp>
              <p:nvGrpSpPr>
                <p:cNvPr id="466" name="Group 770"/>
                <p:cNvGrpSpPr>
                  <a:grpSpLocks/>
                </p:cNvGrpSpPr>
                <p:nvPr/>
              </p:nvGrpSpPr>
              <p:grpSpPr bwMode="auto">
                <a:xfrm>
                  <a:off x="1079" y="3712"/>
                  <a:ext cx="44" cy="23"/>
                  <a:chOff x="1079" y="3712"/>
                  <a:chExt cx="44" cy="23"/>
                </a:xfrm>
              </p:grpSpPr>
              <p:sp>
                <p:nvSpPr>
                  <p:cNvPr id="537" name="Freeform 771"/>
                  <p:cNvSpPr>
                    <a:spLocks/>
                  </p:cNvSpPr>
                  <p:nvPr/>
                </p:nvSpPr>
                <p:spPr bwMode="auto">
                  <a:xfrm>
                    <a:off x="1079" y="3712"/>
                    <a:ext cx="21" cy="23"/>
                  </a:xfrm>
                  <a:custGeom>
                    <a:avLst/>
                    <a:gdLst>
                      <a:gd name="T0" fmla="*/ 24 w 41"/>
                      <a:gd name="T1" fmla="*/ 68 h 68"/>
                      <a:gd name="T2" fmla="*/ 0 w 41"/>
                      <a:gd name="T3" fmla="*/ 32 h 68"/>
                      <a:gd name="T4" fmla="*/ 13 w 41"/>
                      <a:gd name="T5" fmla="*/ 0 h 68"/>
                      <a:gd name="T6" fmla="*/ 41 w 41"/>
                      <a:gd name="T7" fmla="*/ 32 h 68"/>
                      <a:gd name="T8" fmla="*/ 24 w 41"/>
                      <a:gd name="T9" fmla="*/ 68 h 68"/>
                    </a:gdLst>
                    <a:ahLst/>
                    <a:cxnLst>
                      <a:cxn ang="0">
                        <a:pos x="T0" y="T1"/>
                      </a:cxn>
                      <a:cxn ang="0">
                        <a:pos x="T2" y="T3"/>
                      </a:cxn>
                      <a:cxn ang="0">
                        <a:pos x="T4" y="T5"/>
                      </a:cxn>
                      <a:cxn ang="0">
                        <a:pos x="T6" y="T7"/>
                      </a:cxn>
                      <a:cxn ang="0">
                        <a:pos x="T8" y="T9"/>
                      </a:cxn>
                    </a:cxnLst>
                    <a:rect l="0" t="0" r="r" b="b"/>
                    <a:pathLst>
                      <a:path w="41" h="68">
                        <a:moveTo>
                          <a:pt x="24" y="68"/>
                        </a:moveTo>
                        <a:lnTo>
                          <a:pt x="0" y="32"/>
                        </a:lnTo>
                        <a:lnTo>
                          <a:pt x="13" y="0"/>
                        </a:lnTo>
                        <a:lnTo>
                          <a:pt x="41" y="32"/>
                        </a:lnTo>
                        <a:lnTo>
                          <a:pt x="24" y="68"/>
                        </a:lnTo>
                        <a:close/>
                      </a:path>
                    </a:pathLst>
                  </a:custGeom>
                  <a:solidFill>
                    <a:srgbClr val="20202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538" name="Freeform 772"/>
                  <p:cNvSpPr>
                    <a:spLocks/>
                  </p:cNvSpPr>
                  <p:nvPr/>
                </p:nvSpPr>
                <p:spPr bwMode="auto">
                  <a:xfrm>
                    <a:off x="1087" y="3713"/>
                    <a:ext cx="31" cy="10"/>
                  </a:xfrm>
                  <a:custGeom>
                    <a:avLst/>
                    <a:gdLst>
                      <a:gd name="T0" fmla="*/ 0 w 63"/>
                      <a:gd name="T1" fmla="*/ 0 h 32"/>
                      <a:gd name="T2" fmla="*/ 40 w 63"/>
                      <a:gd name="T3" fmla="*/ 0 h 32"/>
                      <a:gd name="T4" fmla="*/ 63 w 63"/>
                      <a:gd name="T5" fmla="*/ 32 h 32"/>
                      <a:gd name="T6" fmla="*/ 23 w 63"/>
                      <a:gd name="T7" fmla="*/ 32 h 32"/>
                      <a:gd name="T8" fmla="*/ 0 w 63"/>
                      <a:gd name="T9" fmla="*/ 0 h 32"/>
                    </a:gdLst>
                    <a:ahLst/>
                    <a:cxnLst>
                      <a:cxn ang="0">
                        <a:pos x="T0" y="T1"/>
                      </a:cxn>
                      <a:cxn ang="0">
                        <a:pos x="T2" y="T3"/>
                      </a:cxn>
                      <a:cxn ang="0">
                        <a:pos x="T4" y="T5"/>
                      </a:cxn>
                      <a:cxn ang="0">
                        <a:pos x="T6" y="T7"/>
                      </a:cxn>
                      <a:cxn ang="0">
                        <a:pos x="T8" y="T9"/>
                      </a:cxn>
                    </a:cxnLst>
                    <a:rect l="0" t="0" r="r" b="b"/>
                    <a:pathLst>
                      <a:path w="63" h="32">
                        <a:moveTo>
                          <a:pt x="0" y="0"/>
                        </a:moveTo>
                        <a:lnTo>
                          <a:pt x="40" y="0"/>
                        </a:lnTo>
                        <a:lnTo>
                          <a:pt x="63" y="32"/>
                        </a:lnTo>
                        <a:lnTo>
                          <a:pt x="23" y="32"/>
                        </a:lnTo>
                        <a:lnTo>
                          <a:pt x="0" y="0"/>
                        </a:lnTo>
                        <a:close/>
                      </a:path>
                    </a:pathLst>
                  </a:custGeom>
                  <a:solidFill>
                    <a:srgbClr val="60606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539" name="Freeform 773"/>
                  <p:cNvSpPr>
                    <a:spLocks/>
                  </p:cNvSpPr>
                  <p:nvPr/>
                </p:nvSpPr>
                <p:spPr bwMode="auto">
                  <a:xfrm>
                    <a:off x="1092" y="3724"/>
                    <a:ext cx="31" cy="11"/>
                  </a:xfrm>
                  <a:custGeom>
                    <a:avLst/>
                    <a:gdLst>
                      <a:gd name="T0" fmla="*/ 0 w 63"/>
                      <a:gd name="T1" fmla="*/ 31 h 31"/>
                      <a:gd name="T2" fmla="*/ 12 w 63"/>
                      <a:gd name="T3" fmla="*/ 0 h 31"/>
                      <a:gd name="T4" fmla="*/ 52 w 63"/>
                      <a:gd name="T5" fmla="*/ 0 h 31"/>
                      <a:gd name="T6" fmla="*/ 63 w 63"/>
                      <a:gd name="T7" fmla="*/ 31 h 31"/>
                      <a:gd name="T8" fmla="*/ 0 w 63"/>
                      <a:gd name="T9" fmla="*/ 31 h 31"/>
                    </a:gdLst>
                    <a:ahLst/>
                    <a:cxnLst>
                      <a:cxn ang="0">
                        <a:pos x="T0" y="T1"/>
                      </a:cxn>
                      <a:cxn ang="0">
                        <a:pos x="T2" y="T3"/>
                      </a:cxn>
                      <a:cxn ang="0">
                        <a:pos x="T4" y="T5"/>
                      </a:cxn>
                      <a:cxn ang="0">
                        <a:pos x="T6" y="T7"/>
                      </a:cxn>
                      <a:cxn ang="0">
                        <a:pos x="T8" y="T9"/>
                      </a:cxn>
                    </a:cxnLst>
                    <a:rect l="0" t="0" r="r" b="b"/>
                    <a:pathLst>
                      <a:path w="63" h="31">
                        <a:moveTo>
                          <a:pt x="0" y="31"/>
                        </a:moveTo>
                        <a:lnTo>
                          <a:pt x="12" y="0"/>
                        </a:lnTo>
                        <a:lnTo>
                          <a:pt x="52" y="0"/>
                        </a:lnTo>
                        <a:lnTo>
                          <a:pt x="63" y="31"/>
                        </a:lnTo>
                        <a:lnTo>
                          <a:pt x="0" y="31"/>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grpSp>
            <p:grpSp>
              <p:nvGrpSpPr>
                <p:cNvPr id="467" name="Group 774"/>
                <p:cNvGrpSpPr>
                  <a:grpSpLocks/>
                </p:cNvGrpSpPr>
                <p:nvPr/>
              </p:nvGrpSpPr>
              <p:grpSpPr bwMode="auto">
                <a:xfrm>
                  <a:off x="1093" y="3725"/>
                  <a:ext cx="45" cy="23"/>
                  <a:chOff x="1093" y="3725"/>
                  <a:chExt cx="45" cy="23"/>
                </a:xfrm>
              </p:grpSpPr>
              <p:sp>
                <p:nvSpPr>
                  <p:cNvPr id="534" name="Freeform 775"/>
                  <p:cNvSpPr>
                    <a:spLocks/>
                  </p:cNvSpPr>
                  <p:nvPr/>
                </p:nvSpPr>
                <p:spPr bwMode="auto">
                  <a:xfrm>
                    <a:off x="1093" y="3725"/>
                    <a:ext cx="20" cy="23"/>
                  </a:xfrm>
                  <a:custGeom>
                    <a:avLst/>
                    <a:gdLst>
                      <a:gd name="T0" fmla="*/ 24 w 40"/>
                      <a:gd name="T1" fmla="*/ 68 h 68"/>
                      <a:gd name="T2" fmla="*/ 0 w 40"/>
                      <a:gd name="T3" fmla="*/ 33 h 68"/>
                      <a:gd name="T4" fmla="*/ 12 w 40"/>
                      <a:gd name="T5" fmla="*/ 0 h 68"/>
                      <a:gd name="T6" fmla="*/ 40 w 40"/>
                      <a:gd name="T7" fmla="*/ 33 h 68"/>
                      <a:gd name="T8" fmla="*/ 24 w 40"/>
                      <a:gd name="T9" fmla="*/ 68 h 68"/>
                    </a:gdLst>
                    <a:ahLst/>
                    <a:cxnLst>
                      <a:cxn ang="0">
                        <a:pos x="T0" y="T1"/>
                      </a:cxn>
                      <a:cxn ang="0">
                        <a:pos x="T2" y="T3"/>
                      </a:cxn>
                      <a:cxn ang="0">
                        <a:pos x="T4" y="T5"/>
                      </a:cxn>
                      <a:cxn ang="0">
                        <a:pos x="T6" y="T7"/>
                      </a:cxn>
                      <a:cxn ang="0">
                        <a:pos x="T8" y="T9"/>
                      </a:cxn>
                    </a:cxnLst>
                    <a:rect l="0" t="0" r="r" b="b"/>
                    <a:pathLst>
                      <a:path w="40" h="68">
                        <a:moveTo>
                          <a:pt x="24" y="68"/>
                        </a:moveTo>
                        <a:lnTo>
                          <a:pt x="0" y="33"/>
                        </a:lnTo>
                        <a:lnTo>
                          <a:pt x="12" y="0"/>
                        </a:lnTo>
                        <a:lnTo>
                          <a:pt x="40" y="33"/>
                        </a:lnTo>
                        <a:lnTo>
                          <a:pt x="24" y="68"/>
                        </a:lnTo>
                        <a:close/>
                      </a:path>
                    </a:pathLst>
                  </a:custGeom>
                  <a:solidFill>
                    <a:srgbClr val="20202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535" name="Freeform 776"/>
                  <p:cNvSpPr>
                    <a:spLocks/>
                  </p:cNvSpPr>
                  <p:nvPr/>
                </p:nvSpPr>
                <p:spPr bwMode="auto">
                  <a:xfrm>
                    <a:off x="1100" y="3726"/>
                    <a:ext cx="32" cy="11"/>
                  </a:xfrm>
                  <a:custGeom>
                    <a:avLst/>
                    <a:gdLst>
                      <a:gd name="T0" fmla="*/ 0 w 64"/>
                      <a:gd name="T1" fmla="*/ 0 h 34"/>
                      <a:gd name="T2" fmla="*/ 40 w 64"/>
                      <a:gd name="T3" fmla="*/ 0 h 34"/>
                      <a:gd name="T4" fmla="*/ 64 w 64"/>
                      <a:gd name="T5" fmla="*/ 34 h 34"/>
                      <a:gd name="T6" fmla="*/ 25 w 64"/>
                      <a:gd name="T7" fmla="*/ 34 h 34"/>
                      <a:gd name="T8" fmla="*/ 0 w 64"/>
                      <a:gd name="T9" fmla="*/ 0 h 34"/>
                    </a:gdLst>
                    <a:ahLst/>
                    <a:cxnLst>
                      <a:cxn ang="0">
                        <a:pos x="T0" y="T1"/>
                      </a:cxn>
                      <a:cxn ang="0">
                        <a:pos x="T2" y="T3"/>
                      </a:cxn>
                      <a:cxn ang="0">
                        <a:pos x="T4" y="T5"/>
                      </a:cxn>
                      <a:cxn ang="0">
                        <a:pos x="T6" y="T7"/>
                      </a:cxn>
                      <a:cxn ang="0">
                        <a:pos x="T8" y="T9"/>
                      </a:cxn>
                    </a:cxnLst>
                    <a:rect l="0" t="0" r="r" b="b"/>
                    <a:pathLst>
                      <a:path w="64" h="34">
                        <a:moveTo>
                          <a:pt x="0" y="0"/>
                        </a:moveTo>
                        <a:lnTo>
                          <a:pt x="40" y="0"/>
                        </a:lnTo>
                        <a:lnTo>
                          <a:pt x="64" y="34"/>
                        </a:lnTo>
                        <a:lnTo>
                          <a:pt x="25" y="34"/>
                        </a:lnTo>
                        <a:lnTo>
                          <a:pt x="0" y="0"/>
                        </a:lnTo>
                        <a:close/>
                      </a:path>
                    </a:pathLst>
                  </a:custGeom>
                  <a:solidFill>
                    <a:srgbClr val="60606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536" name="Freeform 777"/>
                  <p:cNvSpPr>
                    <a:spLocks/>
                  </p:cNvSpPr>
                  <p:nvPr/>
                </p:nvSpPr>
                <p:spPr bwMode="auto">
                  <a:xfrm>
                    <a:off x="1106" y="3738"/>
                    <a:ext cx="32" cy="9"/>
                  </a:xfrm>
                  <a:custGeom>
                    <a:avLst/>
                    <a:gdLst>
                      <a:gd name="T0" fmla="*/ 0 w 65"/>
                      <a:gd name="T1" fmla="*/ 28 h 28"/>
                      <a:gd name="T2" fmla="*/ 12 w 65"/>
                      <a:gd name="T3" fmla="*/ 0 h 28"/>
                      <a:gd name="T4" fmla="*/ 53 w 65"/>
                      <a:gd name="T5" fmla="*/ 0 h 28"/>
                      <a:gd name="T6" fmla="*/ 65 w 65"/>
                      <a:gd name="T7" fmla="*/ 28 h 28"/>
                      <a:gd name="T8" fmla="*/ 0 w 65"/>
                      <a:gd name="T9" fmla="*/ 28 h 28"/>
                    </a:gdLst>
                    <a:ahLst/>
                    <a:cxnLst>
                      <a:cxn ang="0">
                        <a:pos x="T0" y="T1"/>
                      </a:cxn>
                      <a:cxn ang="0">
                        <a:pos x="T2" y="T3"/>
                      </a:cxn>
                      <a:cxn ang="0">
                        <a:pos x="T4" y="T5"/>
                      </a:cxn>
                      <a:cxn ang="0">
                        <a:pos x="T6" y="T7"/>
                      </a:cxn>
                      <a:cxn ang="0">
                        <a:pos x="T8" y="T9"/>
                      </a:cxn>
                    </a:cxnLst>
                    <a:rect l="0" t="0" r="r" b="b"/>
                    <a:pathLst>
                      <a:path w="65" h="28">
                        <a:moveTo>
                          <a:pt x="0" y="28"/>
                        </a:moveTo>
                        <a:lnTo>
                          <a:pt x="12" y="0"/>
                        </a:lnTo>
                        <a:lnTo>
                          <a:pt x="53" y="0"/>
                        </a:lnTo>
                        <a:lnTo>
                          <a:pt x="65" y="28"/>
                        </a:lnTo>
                        <a:lnTo>
                          <a:pt x="0" y="28"/>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grpSp>
            <p:grpSp>
              <p:nvGrpSpPr>
                <p:cNvPr id="468" name="Group 778"/>
                <p:cNvGrpSpPr>
                  <a:grpSpLocks/>
                </p:cNvGrpSpPr>
                <p:nvPr/>
              </p:nvGrpSpPr>
              <p:grpSpPr bwMode="auto">
                <a:xfrm>
                  <a:off x="1108" y="3739"/>
                  <a:ext cx="44" cy="23"/>
                  <a:chOff x="1108" y="3739"/>
                  <a:chExt cx="44" cy="23"/>
                </a:xfrm>
              </p:grpSpPr>
              <p:sp>
                <p:nvSpPr>
                  <p:cNvPr id="531" name="Freeform 779"/>
                  <p:cNvSpPr>
                    <a:spLocks/>
                  </p:cNvSpPr>
                  <p:nvPr/>
                </p:nvSpPr>
                <p:spPr bwMode="auto">
                  <a:xfrm>
                    <a:off x="1108" y="3739"/>
                    <a:ext cx="19" cy="23"/>
                  </a:xfrm>
                  <a:custGeom>
                    <a:avLst/>
                    <a:gdLst>
                      <a:gd name="T0" fmla="*/ 23 w 40"/>
                      <a:gd name="T1" fmla="*/ 69 h 69"/>
                      <a:gd name="T2" fmla="*/ 0 w 40"/>
                      <a:gd name="T3" fmla="*/ 34 h 69"/>
                      <a:gd name="T4" fmla="*/ 12 w 40"/>
                      <a:gd name="T5" fmla="*/ 0 h 69"/>
                      <a:gd name="T6" fmla="*/ 40 w 40"/>
                      <a:gd name="T7" fmla="*/ 34 h 69"/>
                      <a:gd name="T8" fmla="*/ 23 w 40"/>
                      <a:gd name="T9" fmla="*/ 69 h 69"/>
                    </a:gdLst>
                    <a:ahLst/>
                    <a:cxnLst>
                      <a:cxn ang="0">
                        <a:pos x="T0" y="T1"/>
                      </a:cxn>
                      <a:cxn ang="0">
                        <a:pos x="T2" y="T3"/>
                      </a:cxn>
                      <a:cxn ang="0">
                        <a:pos x="T4" y="T5"/>
                      </a:cxn>
                      <a:cxn ang="0">
                        <a:pos x="T6" y="T7"/>
                      </a:cxn>
                      <a:cxn ang="0">
                        <a:pos x="T8" y="T9"/>
                      </a:cxn>
                    </a:cxnLst>
                    <a:rect l="0" t="0" r="r" b="b"/>
                    <a:pathLst>
                      <a:path w="40" h="69">
                        <a:moveTo>
                          <a:pt x="23" y="69"/>
                        </a:moveTo>
                        <a:lnTo>
                          <a:pt x="0" y="34"/>
                        </a:lnTo>
                        <a:lnTo>
                          <a:pt x="12" y="0"/>
                        </a:lnTo>
                        <a:lnTo>
                          <a:pt x="40" y="34"/>
                        </a:lnTo>
                        <a:lnTo>
                          <a:pt x="23" y="69"/>
                        </a:lnTo>
                        <a:close/>
                      </a:path>
                    </a:pathLst>
                  </a:custGeom>
                  <a:solidFill>
                    <a:srgbClr val="20202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532" name="Freeform 780"/>
                  <p:cNvSpPr>
                    <a:spLocks/>
                  </p:cNvSpPr>
                  <p:nvPr/>
                </p:nvSpPr>
                <p:spPr bwMode="auto">
                  <a:xfrm>
                    <a:off x="1114" y="3740"/>
                    <a:ext cx="32" cy="11"/>
                  </a:xfrm>
                  <a:custGeom>
                    <a:avLst/>
                    <a:gdLst>
                      <a:gd name="T0" fmla="*/ 0 w 64"/>
                      <a:gd name="T1" fmla="*/ 0 h 35"/>
                      <a:gd name="T2" fmla="*/ 42 w 64"/>
                      <a:gd name="T3" fmla="*/ 0 h 35"/>
                      <a:gd name="T4" fmla="*/ 64 w 64"/>
                      <a:gd name="T5" fmla="*/ 35 h 35"/>
                      <a:gd name="T6" fmla="*/ 25 w 64"/>
                      <a:gd name="T7" fmla="*/ 35 h 35"/>
                      <a:gd name="T8" fmla="*/ 0 w 64"/>
                      <a:gd name="T9" fmla="*/ 0 h 35"/>
                    </a:gdLst>
                    <a:ahLst/>
                    <a:cxnLst>
                      <a:cxn ang="0">
                        <a:pos x="T0" y="T1"/>
                      </a:cxn>
                      <a:cxn ang="0">
                        <a:pos x="T2" y="T3"/>
                      </a:cxn>
                      <a:cxn ang="0">
                        <a:pos x="T4" y="T5"/>
                      </a:cxn>
                      <a:cxn ang="0">
                        <a:pos x="T6" y="T7"/>
                      </a:cxn>
                      <a:cxn ang="0">
                        <a:pos x="T8" y="T9"/>
                      </a:cxn>
                    </a:cxnLst>
                    <a:rect l="0" t="0" r="r" b="b"/>
                    <a:pathLst>
                      <a:path w="64" h="35">
                        <a:moveTo>
                          <a:pt x="0" y="0"/>
                        </a:moveTo>
                        <a:lnTo>
                          <a:pt x="42" y="0"/>
                        </a:lnTo>
                        <a:lnTo>
                          <a:pt x="64" y="35"/>
                        </a:lnTo>
                        <a:lnTo>
                          <a:pt x="25" y="35"/>
                        </a:lnTo>
                        <a:lnTo>
                          <a:pt x="0" y="0"/>
                        </a:lnTo>
                        <a:close/>
                      </a:path>
                    </a:pathLst>
                  </a:custGeom>
                  <a:solidFill>
                    <a:srgbClr val="60606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533" name="Freeform 781"/>
                  <p:cNvSpPr>
                    <a:spLocks/>
                  </p:cNvSpPr>
                  <p:nvPr/>
                </p:nvSpPr>
                <p:spPr bwMode="auto">
                  <a:xfrm>
                    <a:off x="1120" y="3752"/>
                    <a:ext cx="32" cy="10"/>
                  </a:xfrm>
                  <a:custGeom>
                    <a:avLst/>
                    <a:gdLst>
                      <a:gd name="T0" fmla="*/ 0 w 66"/>
                      <a:gd name="T1" fmla="*/ 30 h 30"/>
                      <a:gd name="T2" fmla="*/ 15 w 66"/>
                      <a:gd name="T3" fmla="*/ 0 h 30"/>
                      <a:gd name="T4" fmla="*/ 54 w 66"/>
                      <a:gd name="T5" fmla="*/ 0 h 30"/>
                      <a:gd name="T6" fmla="*/ 66 w 66"/>
                      <a:gd name="T7" fmla="*/ 30 h 30"/>
                      <a:gd name="T8" fmla="*/ 0 w 66"/>
                      <a:gd name="T9" fmla="*/ 30 h 30"/>
                    </a:gdLst>
                    <a:ahLst/>
                    <a:cxnLst>
                      <a:cxn ang="0">
                        <a:pos x="T0" y="T1"/>
                      </a:cxn>
                      <a:cxn ang="0">
                        <a:pos x="T2" y="T3"/>
                      </a:cxn>
                      <a:cxn ang="0">
                        <a:pos x="T4" y="T5"/>
                      </a:cxn>
                      <a:cxn ang="0">
                        <a:pos x="T6" y="T7"/>
                      </a:cxn>
                      <a:cxn ang="0">
                        <a:pos x="T8" y="T9"/>
                      </a:cxn>
                    </a:cxnLst>
                    <a:rect l="0" t="0" r="r" b="b"/>
                    <a:pathLst>
                      <a:path w="66" h="30">
                        <a:moveTo>
                          <a:pt x="0" y="30"/>
                        </a:moveTo>
                        <a:lnTo>
                          <a:pt x="15" y="0"/>
                        </a:lnTo>
                        <a:lnTo>
                          <a:pt x="54" y="0"/>
                        </a:lnTo>
                        <a:lnTo>
                          <a:pt x="66" y="30"/>
                        </a:lnTo>
                        <a:lnTo>
                          <a:pt x="0" y="3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grpSp>
            <p:grpSp>
              <p:nvGrpSpPr>
                <p:cNvPr id="469" name="Group 782"/>
                <p:cNvGrpSpPr>
                  <a:grpSpLocks/>
                </p:cNvGrpSpPr>
                <p:nvPr/>
              </p:nvGrpSpPr>
              <p:grpSpPr bwMode="auto">
                <a:xfrm>
                  <a:off x="1121" y="3753"/>
                  <a:ext cx="45" cy="23"/>
                  <a:chOff x="1121" y="3753"/>
                  <a:chExt cx="45" cy="23"/>
                </a:xfrm>
              </p:grpSpPr>
              <p:sp>
                <p:nvSpPr>
                  <p:cNvPr id="528" name="Freeform 783"/>
                  <p:cNvSpPr>
                    <a:spLocks/>
                  </p:cNvSpPr>
                  <p:nvPr/>
                </p:nvSpPr>
                <p:spPr bwMode="auto">
                  <a:xfrm>
                    <a:off x="1121" y="3753"/>
                    <a:ext cx="20" cy="23"/>
                  </a:xfrm>
                  <a:custGeom>
                    <a:avLst/>
                    <a:gdLst>
                      <a:gd name="T0" fmla="*/ 22 w 39"/>
                      <a:gd name="T1" fmla="*/ 68 h 68"/>
                      <a:gd name="T2" fmla="*/ 0 w 39"/>
                      <a:gd name="T3" fmla="*/ 35 h 68"/>
                      <a:gd name="T4" fmla="*/ 12 w 39"/>
                      <a:gd name="T5" fmla="*/ 0 h 68"/>
                      <a:gd name="T6" fmla="*/ 39 w 39"/>
                      <a:gd name="T7" fmla="*/ 35 h 68"/>
                      <a:gd name="T8" fmla="*/ 22 w 39"/>
                      <a:gd name="T9" fmla="*/ 68 h 68"/>
                    </a:gdLst>
                    <a:ahLst/>
                    <a:cxnLst>
                      <a:cxn ang="0">
                        <a:pos x="T0" y="T1"/>
                      </a:cxn>
                      <a:cxn ang="0">
                        <a:pos x="T2" y="T3"/>
                      </a:cxn>
                      <a:cxn ang="0">
                        <a:pos x="T4" y="T5"/>
                      </a:cxn>
                      <a:cxn ang="0">
                        <a:pos x="T6" y="T7"/>
                      </a:cxn>
                      <a:cxn ang="0">
                        <a:pos x="T8" y="T9"/>
                      </a:cxn>
                    </a:cxnLst>
                    <a:rect l="0" t="0" r="r" b="b"/>
                    <a:pathLst>
                      <a:path w="39" h="68">
                        <a:moveTo>
                          <a:pt x="22" y="68"/>
                        </a:moveTo>
                        <a:lnTo>
                          <a:pt x="0" y="35"/>
                        </a:lnTo>
                        <a:lnTo>
                          <a:pt x="12" y="0"/>
                        </a:lnTo>
                        <a:lnTo>
                          <a:pt x="39" y="35"/>
                        </a:lnTo>
                        <a:lnTo>
                          <a:pt x="22" y="68"/>
                        </a:lnTo>
                        <a:close/>
                      </a:path>
                    </a:pathLst>
                  </a:custGeom>
                  <a:solidFill>
                    <a:srgbClr val="20202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529" name="Freeform 784"/>
                  <p:cNvSpPr>
                    <a:spLocks/>
                  </p:cNvSpPr>
                  <p:nvPr/>
                </p:nvSpPr>
                <p:spPr bwMode="auto">
                  <a:xfrm>
                    <a:off x="1127" y="3753"/>
                    <a:ext cx="33" cy="12"/>
                  </a:xfrm>
                  <a:custGeom>
                    <a:avLst/>
                    <a:gdLst>
                      <a:gd name="T0" fmla="*/ 0 w 64"/>
                      <a:gd name="T1" fmla="*/ 0 h 35"/>
                      <a:gd name="T2" fmla="*/ 39 w 64"/>
                      <a:gd name="T3" fmla="*/ 0 h 35"/>
                      <a:gd name="T4" fmla="*/ 64 w 64"/>
                      <a:gd name="T5" fmla="*/ 35 h 35"/>
                      <a:gd name="T6" fmla="*/ 24 w 64"/>
                      <a:gd name="T7" fmla="*/ 35 h 35"/>
                      <a:gd name="T8" fmla="*/ 0 w 64"/>
                      <a:gd name="T9" fmla="*/ 0 h 35"/>
                    </a:gdLst>
                    <a:ahLst/>
                    <a:cxnLst>
                      <a:cxn ang="0">
                        <a:pos x="T0" y="T1"/>
                      </a:cxn>
                      <a:cxn ang="0">
                        <a:pos x="T2" y="T3"/>
                      </a:cxn>
                      <a:cxn ang="0">
                        <a:pos x="T4" y="T5"/>
                      </a:cxn>
                      <a:cxn ang="0">
                        <a:pos x="T6" y="T7"/>
                      </a:cxn>
                      <a:cxn ang="0">
                        <a:pos x="T8" y="T9"/>
                      </a:cxn>
                    </a:cxnLst>
                    <a:rect l="0" t="0" r="r" b="b"/>
                    <a:pathLst>
                      <a:path w="64" h="35">
                        <a:moveTo>
                          <a:pt x="0" y="0"/>
                        </a:moveTo>
                        <a:lnTo>
                          <a:pt x="39" y="0"/>
                        </a:lnTo>
                        <a:lnTo>
                          <a:pt x="64" y="35"/>
                        </a:lnTo>
                        <a:lnTo>
                          <a:pt x="24" y="35"/>
                        </a:lnTo>
                        <a:lnTo>
                          <a:pt x="0" y="0"/>
                        </a:lnTo>
                        <a:close/>
                      </a:path>
                    </a:pathLst>
                  </a:custGeom>
                  <a:solidFill>
                    <a:srgbClr val="60606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530" name="Freeform 785"/>
                  <p:cNvSpPr>
                    <a:spLocks/>
                  </p:cNvSpPr>
                  <p:nvPr/>
                </p:nvSpPr>
                <p:spPr bwMode="auto">
                  <a:xfrm>
                    <a:off x="1133" y="3766"/>
                    <a:ext cx="33" cy="9"/>
                  </a:xfrm>
                  <a:custGeom>
                    <a:avLst/>
                    <a:gdLst>
                      <a:gd name="T0" fmla="*/ 0 w 66"/>
                      <a:gd name="T1" fmla="*/ 29 h 29"/>
                      <a:gd name="T2" fmla="*/ 12 w 66"/>
                      <a:gd name="T3" fmla="*/ 0 h 29"/>
                      <a:gd name="T4" fmla="*/ 54 w 66"/>
                      <a:gd name="T5" fmla="*/ 0 h 29"/>
                      <a:gd name="T6" fmla="*/ 66 w 66"/>
                      <a:gd name="T7" fmla="*/ 29 h 29"/>
                      <a:gd name="T8" fmla="*/ 0 w 66"/>
                      <a:gd name="T9" fmla="*/ 29 h 29"/>
                    </a:gdLst>
                    <a:ahLst/>
                    <a:cxnLst>
                      <a:cxn ang="0">
                        <a:pos x="T0" y="T1"/>
                      </a:cxn>
                      <a:cxn ang="0">
                        <a:pos x="T2" y="T3"/>
                      </a:cxn>
                      <a:cxn ang="0">
                        <a:pos x="T4" y="T5"/>
                      </a:cxn>
                      <a:cxn ang="0">
                        <a:pos x="T6" y="T7"/>
                      </a:cxn>
                      <a:cxn ang="0">
                        <a:pos x="T8" y="T9"/>
                      </a:cxn>
                    </a:cxnLst>
                    <a:rect l="0" t="0" r="r" b="b"/>
                    <a:pathLst>
                      <a:path w="66" h="29">
                        <a:moveTo>
                          <a:pt x="0" y="29"/>
                        </a:moveTo>
                        <a:lnTo>
                          <a:pt x="12" y="0"/>
                        </a:lnTo>
                        <a:lnTo>
                          <a:pt x="54" y="0"/>
                        </a:lnTo>
                        <a:lnTo>
                          <a:pt x="66" y="29"/>
                        </a:lnTo>
                        <a:lnTo>
                          <a:pt x="0" y="29"/>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grpSp>
            <p:grpSp>
              <p:nvGrpSpPr>
                <p:cNvPr id="470" name="Group 786"/>
                <p:cNvGrpSpPr>
                  <a:grpSpLocks/>
                </p:cNvGrpSpPr>
                <p:nvPr/>
              </p:nvGrpSpPr>
              <p:grpSpPr bwMode="auto">
                <a:xfrm>
                  <a:off x="1133" y="3767"/>
                  <a:ext cx="44" cy="23"/>
                  <a:chOff x="1133" y="3767"/>
                  <a:chExt cx="44" cy="23"/>
                </a:xfrm>
              </p:grpSpPr>
              <p:sp>
                <p:nvSpPr>
                  <p:cNvPr id="525" name="Freeform 787"/>
                  <p:cNvSpPr>
                    <a:spLocks/>
                  </p:cNvSpPr>
                  <p:nvPr/>
                </p:nvSpPr>
                <p:spPr bwMode="auto">
                  <a:xfrm>
                    <a:off x="1133" y="3767"/>
                    <a:ext cx="20" cy="23"/>
                  </a:xfrm>
                  <a:custGeom>
                    <a:avLst/>
                    <a:gdLst>
                      <a:gd name="T0" fmla="*/ 23 w 39"/>
                      <a:gd name="T1" fmla="*/ 69 h 69"/>
                      <a:gd name="T2" fmla="*/ 0 w 39"/>
                      <a:gd name="T3" fmla="*/ 33 h 69"/>
                      <a:gd name="T4" fmla="*/ 12 w 39"/>
                      <a:gd name="T5" fmla="*/ 0 h 69"/>
                      <a:gd name="T6" fmla="*/ 39 w 39"/>
                      <a:gd name="T7" fmla="*/ 33 h 69"/>
                      <a:gd name="T8" fmla="*/ 23 w 39"/>
                      <a:gd name="T9" fmla="*/ 69 h 69"/>
                    </a:gdLst>
                    <a:ahLst/>
                    <a:cxnLst>
                      <a:cxn ang="0">
                        <a:pos x="T0" y="T1"/>
                      </a:cxn>
                      <a:cxn ang="0">
                        <a:pos x="T2" y="T3"/>
                      </a:cxn>
                      <a:cxn ang="0">
                        <a:pos x="T4" y="T5"/>
                      </a:cxn>
                      <a:cxn ang="0">
                        <a:pos x="T6" y="T7"/>
                      </a:cxn>
                      <a:cxn ang="0">
                        <a:pos x="T8" y="T9"/>
                      </a:cxn>
                    </a:cxnLst>
                    <a:rect l="0" t="0" r="r" b="b"/>
                    <a:pathLst>
                      <a:path w="39" h="69">
                        <a:moveTo>
                          <a:pt x="23" y="69"/>
                        </a:moveTo>
                        <a:lnTo>
                          <a:pt x="0" y="33"/>
                        </a:lnTo>
                        <a:lnTo>
                          <a:pt x="12" y="0"/>
                        </a:lnTo>
                        <a:lnTo>
                          <a:pt x="39" y="33"/>
                        </a:lnTo>
                        <a:lnTo>
                          <a:pt x="23" y="69"/>
                        </a:lnTo>
                        <a:close/>
                      </a:path>
                    </a:pathLst>
                  </a:custGeom>
                  <a:solidFill>
                    <a:srgbClr val="20202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526" name="Freeform 788"/>
                  <p:cNvSpPr>
                    <a:spLocks/>
                  </p:cNvSpPr>
                  <p:nvPr/>
                </p:nvSpPr>
                <p:spPr bwMode="auto">
                  <a:xfrm>
                    <a:off x="1140" y="3767"/>
                    <a:ext cx="32" cy="11"/>
                  </a:xfrm>
                  <a:custGeom>
                    <a:avLst/>
                    <a:gdLst>
                      <a:gd name="T0" fmla="*/ 0 w 64"/>
                      <a:gd name="T1" fmla="*/ 0 h 33"/>
                      <a:gd name="T2" fmla="*/ 41 w 64"/>
                      <a:gd name="T3" fmla="*/ 0 h 33"/>
                      <a:gd name="T4" fmla="*/ 64 w 64"/>
                      <a:gd name="T5" fmla="*/ 33 h 33"/>
                      <a:gd name="T6" fmla="*/ 23 w 64"/>
                      <a:gd name="T7" fmla="*/ 33 h 33"/>
                      <a:gd name="T8" fmla="*/ 0 w 64"/>
                      <a:gd name="T9" fmla="*/ 0 h 33"/>
                    </a:gdLst>
                    <a:ahLst/>
                    <a:cxnLst>
                      <a:cxn ang="0">
                        <a:pos x="T0" y="T1"/>
                      </a:cxn>
                      <a:cxn ang="0">
                        <a:pos x="T2" y="T3"/>
                      </a:cxn>
                      <a:cxn ang="0">
                        <a:pos x="T4" y="T5"/>
                      </a:cxn>
                      <a:cxn ang="0">
                        <a:pos x="T6" y="T7"/>
                      </a:cxn>
                      <a:cxn ang="0">
                        <a:pos x="T8" y="T9"/>
                      </a:cxn>
                    </a:cxnLst>
                    <a:rect l="0" t="0" r="r" b="b"/>
                    <a:pathLst>
                      <a:path w="64" h="33">
                        <a:moveTo>
                          <a:pt x="0" y="0"/>
                        </a:moveTo>
                        <a:lnTo>
                          <a:pt x="41" y="0"/>
                        </a:lnTo>
                        <a:lnTo>
                          <a:pt x="64" y="33"/>
                        </a:lnTo>
                        <a:lnTo>
                          <a:pt x="23" y="33"/>
                        </a:lnTo>
                        <a:lnTo>
                          <a:pt x="0" y="0"/>
                        </a:lnTo>
                        <a:close/>
                      </a:path>
                    </a:pathLst>
                  </a:custGeom>
                  <a:solidFill>
                    <a:srgbClr val="60606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527" name="Freeform 789"/>
                  <p:cNvSpPr>
                    <a:spLocks/>
                  </p:cNvSpPr>
                  <p:nvPr/>
                </p:nvSpPr>
                <p:spPr bwMode="auto">
                  <a:xfrm>
                    <a:off x="1146" y="3779"/>
                    <a:ext cx="31" cy="10"/>
                  </a:xfrm>
                  <a:custGeom>
                    <a:avLst/>
                    <a:gdLst>
                      <a:gd name="T0" fmla="*/ 0 w 63"/>
                      <a:gd name="T1" fmla="*/ 31 h 31"/>
                      <a:gd name="T2" fmla="*/ 11 w 63"/>
                      <a:gd name="T3" fmla="*/ 0 h 31"/>
                      <a:gd name="T4" fmla="*/ 52 w 63"/>
                      <a:gd name="T5" fmla="*/ 0 h 31"/>
                      <a:gd name="T6" fmla="*/ 63 w 63"/>
                      <a:gd name="T7" fmla="*/ 31 h 31"/>
                      <a:gd name="T8" fmla="*/ 0 w 63"/>
                      <a:gd name="T9" fmla="*/ 31 h 31"/>
                    </a:gdLst>
                    <a:ahLst/>
                    <a:cxnLst>
                      <a:cxn ang="0">
                        <a:pos x="T0" y="T1"/>
                      </a:cxn>
                      <a:cxn ang="0">
                        <a:pos x="T2" y="T3"/>
                      </a:cxn>
                      <a:cxn ang="0">
                        <a:pos x="T4" y="T5"/>
                      </a:cxn>
                      <a:cxn ang="0">
                        <a:pos x="T6" y="T7"/>
                      </a:cxn>
                      <a:cxn ang="0">
                        <a:pos x="T8" y="T9"/>
                      </a:cxn>
                    </a:cxnLst>
                    <a:rect l="0" t="0" r="r" b="b"/>
                    <a:pathLst>
                      <a:path w="63" h="31">
                        <a:moveTo>
                          <a:pt x="0" y="31"/>
                        </a:moveTo>
                        <a:lnTo>
                          <a:pt x="11" y="0"/>
                        </a:lnTo>
                        <a:lnTo>
                          <a:pt x="52" y="0"/>
                        </a:lnTo>
                        <a:lnTo>
                          <a:pt x="63" y="31"/>
                        </a:lnTo>
                        <a:lnTo>
                          <a:pt x="0" y="31"/>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grpSp>
            <p:sp>
              <p:nvSpPr>
                <p:cNvPr id="471" name="Freeform 790"/>
                <p:cNvSpPr>
                  <a:spLocks/>
                </p:cNvSpPr>
                <p:nvPr/>
              </p:nvSpPr>
              <p:spPr bwMode="auto">
                <a:xfrm>
                  <a:off x="972" y="3556"/>
                  <a:ext cx="40" cy="12"/>
                </a:xfrm>
                <a:custGeom>
                  <a:avLst/>
                  <a:gdLst>
                    <a:gd name="T0" fmla="*/ 0 w 79"/>
                    <a:gd name="T1" fmla="*/ 0 h 36"/>
                    <a:gd name="T2" fmla="*/ 27 w 79"/>
                    <a:gd name="T3" fmla="*/ 36 h 36"/>
                    <a:gd name="T4" fmla="*/ 79 w 79"/>
                    <a:gd name="T5" fmla="*/ 36 h 36"/>
                    <a:gd name="T6" fmla="*/ 50 w 79"/>
                    <a:gd name="T7" fmla="*/ 0 h 36"/>
                    <a:gd name="T8" fmla="*/ 0 w 79"/>
                    <a:gd name="T9" fmla="*/ 0 h 36"/>
                  </a:gdLst>
                  <a:ahLst/>
                  <a:cxnLst>
                    <a:cxn ang="0">
                      <a:pos x="T0" y="T1"/>
                    </a:cxn>
                    <a:cxn ang="0">
                      <a:pos x="T2" y="T3"/>
                    </a:cxn>
                    <a:cxn ang="0">
                      <a:pos x="T4" y="T5"/>
                    </a:cxn>
                    <a:cxn ang="0">
                      <a:pos x="T6" y="T7"/>
                    </a:cxn>
                    <a:cxn ang="0">
                      <a:pos x="T8" y="T9"/>
                    </a:cxn>
                  </a:cxnLst>
                  <a:rect l="0" t="0" r="r" b="b"/>
                  <a:pathLst>
                    <a:path w="79" h="36">
                      <a:moveTo>
                        <a:pt x="0" y="0"/>
                      </a:moveTo>
                      <a:lnTo>
                        <a:pt x="27" y="36"/>
                      </a:lnTo>
                      <a:lnTo>
                        <a:pt x="79" y="36"/>
                      </a:lnTo>
                      <a:lnTo>
                        <a:pt x="50"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472" name="Freeform 791"/>
                <p:cNvSpPr>
                  <a:spLocks/>
                </p:cNvSpPr>
                <p:nvPr/>
              </p:nvSpPr>
              <p:spPr bwMode="auto">
                <a:xfrm>
                  <a:off x="993" y="3576"/>
                  <a:ext cx="39" cy="12"/>
                </a:xfrm>
                <a:custGeom>
                  <a:avLst/>
                  <a:gdLst>
                    <a:gd name="T0" fmla="*/ 0 w 79"/>
                    <a:gd name="T1" fmla="*/ 0 h 36"/>
                    <a:gd name="T2" fmla="*/ 28 w 79"/>
                    <a:gd name="T3" fmla="*/ 36 h 36"/>
                    <a:gd name="T4" fmla="*/ 79 w 79"/>
                    <a:gd name="T5" fmla="*/ 36 h 36"/>
                    <a:gd name="T6" fmla="*/ 50 w 79"/>
                    <a:gd name="T7" fmla="*/ 0 h 36"/>
                    <a:gd name="T8" fmla="*/ 0 w 79"/>
                    <a:gd name="T9" fmla="*/ 0 h 36"/>
                  </a:gdLst>
                  <a:ahLst/>
                  <a:cxnLst>
                    <a:cxn ang="0">
                      <a:pos x="T0" y="T1"/>
                    </a:cxn>
                    <a:cxn ang="0">
                      <a:pos x="T2" y="T3"/>
                    </a:cxn>
                    <a:cxn ang="0">
                      <a:pos x="T4" y="T5"/>
                    </a:cxn>
                    <a:cxn ang="0">
                      <a:pos x="T6" y="T7"/>
                    </a:cxn>
                    <a:cxn ang="0">
                      <a:pos x="T8" y="T9"/>
                    </a:cxn>
                  </a:cxnLst>
                  <a:rect l="0" t="0" r="r" b="b"/>
                  <a:pathLst>
                    <a:path w="79" h="36">
                      <a:moveTo>
                        <a:pt x="0" y="0"/>
                      </a:moveTo>
                      <a:lnTo>
                        <a:pt x="28" y="36"/>
                      </a:lnTo>
                      <a:lnTo>
                        <a:pt x="79" y="36"/>
                      </a:lnTo>
                      <a:lnTo>
                        <a:pt x="50"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473" name="Freeform 792"/>
                <p:cNvSpPr>
                  <a:spLocks/>
                </p:cNvSpPr>
                <p:nvPr/>
              </p:nvSpPr>
              <p:spPr bwMode="auto">
                <a:xfrm>
                  <a:off x="1012" y="3594"/>
                  <a:ext cx="39" cy="12"/>
                </a:xfrm>
                <a:custGeom>
                  <a:avLst/>
                  <a:gdLst>
                    <a:gd name="T0" fmla="*/ 0 w 78"/>
                    <a:gd name="T1" fmla="*/ 0 h 36"/>
                    <a:gd name="T2" fmla="*/ 27 w 78"/>
                    <a:gd name="T3" fmla="*/ 36 h 36"/>
                    <a:gd name="T4" fmla="*/ 78 w 78"/>
                    <a:gd name="T5" fmla="*/ 36 h 36"/>
                    <a:gd name="T6" fmla="*/ 49 w 78"/>
                    <a:gd name="T7" fmla="*/ 0 h 36"/>
                    <a:gd name="T8" fmla="*/ 0 w 78"/>
                    <a:gd name="T9" fmla="*/ 0 h 36"/>
                  </a:gdLst>
                  <a:ahLst/>
                  <a:cxnLst>
                    <a:cxn ang="0">
                      <a:pos x="T0" y="T1"/>
                    </a:cxn>
                    <a:cxn ang="0">
                      <a:pos x="T2" y="T3"/>
                    </a:cxn>
                    <a:cxn ang="0">
                      <a:pos x="T4" y="T5"/>
                    </a:cxn>
                    <a:cxn ang="0">
                      <a:pos x="T6" y="T7"/>
                    </a:cxn>
                    <a:cxn ang="0">
                      <a:pos x="T8" y="T9"/>
                    </a:cxn>
                  </a:cxnLst>
                  <a:rect l="0" t="0" r="r" b="b"/>
                  <a:pathLst>
                    <a:path w="78" h="36">
                      <a:moveTo>
                        <a:pt x="0" y="0"/>
                      </a:moveTo>
                      <a:lnTo>
                        <a:pt x="27" y="36"/>
                      </a:lnTo>
                      <a:lnTo>
                        <a:pt x="78" y="36"/>
                      </a:lnTo>
                      <a:lnTo>
                        <a:pt x="49"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474" name="Freeform 793"/>
                <p:cNvSpPr>
                  <a:spLocks/>
                </p:cNvSpPr>
                <p:nvPr/>
              </p:nvSpPr>
              <p:spPr bwMode="auto">
                <a:xfrm>
                  <a:off x="1032" y="3613"/>
                  <a:ext cx="40" cy="12"/>
                </a:xfrm>
                <a:custGeom>
                  <a:avLst/>
                  <a:gdLst>
                    <a:gd name="T0" fmla="*/ 0 w 79"/>
                    <a:gd name="T1" fmla="*/ 0 h 36"/>
                    <a:gd name="T2" fmla="*/ 28 w 79"/>
                    <a:gd name="T3" fmla="*/ 36 h 36"/>
                    <a:gd name="T4" fmla="*/ 79 w 79"/>
                    <a:gd name="T5" fmla="*/ 36 h 36"/>
                    <a:gd name="T6" fmla="*/ 50 w 79"/>
                    <a:gd name="T7" fmla="*/ 0 h 36"/>
                    <a:gd name="T8" fmla="*/ 0 w 79"/>
                    <a:gd name="T9" fmla="*/ 0 h 36"/>
                  </a:gdLst>
                  <a:ahLst/>
                  <a:cxnLst>
                    <a:cxn ang="0">
                      <a:pos x="T0" y="T1"/>
                    </a:cxn>
                    <a:cxn ang="0">
                      <a:pos x="T2" y="T3"/>
                    </a:cxn>
                    <a:cxn ang="0">
                      <a:pos x="T4" y="T5"/>
                    </a:cxn>
                    <a:cxn ang="0">
                      <a:pos x="T6" y="T7"/>
                    </a:cxn>
                    <a:cxn ang="0">
                      <a:pos x="T8" y="T9"/>
                    </a:cxn>
                  </a:cxnLst>
                  <a:rect l="0" t="0" r="r" b="b"/>
                  <a:pathLst>
                    <a:path w="79" h="36">
                      <a:moveTo>
                        <a:pt x="0" y="0"/>
                      </a:moveTo>
                      <a:lnTo>
                        <a:pt x="28" y="36"/>
                      </a:lnTo>
                      <a:lnTo>
                        <a:pt x="79" y="36"/>
                      </a:lnTo>
                      <a:lnTo>
                        <a:pt x="50"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475" name="Freeform 794"/>
                <p:cNvSpPr>
                  <a:spLocks/>
                </p:cNvSpPr>
                <p:nvPr/>
              </p:nvSpPr>
              <p:spPr bwMode="auto">
                <a:xfrm>
                  <a:off x="1053" y="3632"/>
                  <a:ext cx="39" cy="12"/>
                </a:xfrm>
                <a:custGeom>
                  <a:avLst/>
                  <a:gdLst>
                    <a:gd name="T0" fmla="*/ 0 w 79"/>
                    <a:gd name="T1" fmla="*/ 0 h 36"/>
                    <a:gd name="T2" fmla="*/ 28 w 79"/>
                    <a:gd name="T3" fmla="*/ 36 h 36"/>
                    <a:gd name="T4" fmla="*/ 79 w 79"/>
                    <a:gd name="T5" fmla="*/ 36 h 36"/>
                    <a:gd name="T6" fmla="*/ 50 w 79"/>
                    <a:gd name="T7" fmla="*/ 0 h 36"/>
                    <a:gd name="T8" fmla="*/ 0 w 79"/>
                    <a:gd name="T9" fmla="*/ 0 h 36"/>
                  </a:gdLst>
                  <a:ahLst/>
                  <a:cxnLst>
                    <a:cxn ang="0">
                      <a:pos x="T0" y="T1"/>
                    </a:cxn>
                    <a:cxn ang="0">
                      <a:pos x="T2" y="T3"/>
                    </a:cxn>
                    <a:cxn ang="0">
                      <a:pos x="T4" y="T5"/>
                    </a:cxn>
                    <a:cxn ang="0">
                      <a:pos x="T6" y="T7"/>
                    </a:cxn>
                    <a:cxn ang="0">
                      <a:pos x="T8" y="T9"/>
                    </a:cxn>
                  </a:cxnLst>
                  <a:rect l="0" t="0" r="r" b="b"/>
                  <a:pathLst>
                    <a:path w="79" h="36">
                      <a:moveTo>
                        <a:pt x="0" y="0"/>
                      </a:moveTo>
                      <a:lnTo>
                        <a:pt x="28" y="36"/>
                      </a:lnTo>
                      <a:lnTo>
                        <a:pt x="79" y="36"/>
                      </a:lnTo>
                      <a:lnTo>
                        <a:pt x="50"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476" name="Freeform 795"/>
                <p:cNvSpPr>
                  <a:spLocks/>
                </p:cNvSpPr>
                <p:nvPr/>
              </p:nvSpPr>
              <p:spPr bwMode="auto">
                <a:xfrm>
                  <a:off x="1074" y="3651"/>
                  <a:ext cx="40" cy="12"/>
                </a:xfrm>
                <a:custGeom>
                  <a:avLst/>
                  <a:gdLst>
                    <a:gd name="T0" fmla="*/ 0 w 79"/>
                    <a:gd name="T1" fmla="*/ 0 h 35"/>
                    <a:gd name="T2" fmla="*/ 28 w 79"/>
                    <a:gd name="T3" fmla="*/ 35 h 35"/>
                    <a:gd name="T4" fmla="*/ 79 w 79"/>
                    <a:gd name="T5" fmla="*/ 35 h 35"/>
                    <a:gd name="T6" fmla="*/ 50 w 79"/>
                    <a:gd name="T7" fmla="*/ 0 h 35"/>
                    <a:gd name="T8" fmla="*/ 0 w 79"/>
                    <a:gd name="T9" fmla="*/ 0 h 35"/>
                  </a:gdLst>
                  <a:ahLst/>
                  <a:cxnLst>
                    <a:cxn ang="0">
                      <a:pos x="T0" y="T1"/>
                    </a:cxn>
                    <a:cxn ang="0">
                      <a:pos x="T2" y="T3"/>
                    </a:cxn>
                    <a:cxn ang="0">
                      <a:pos x="T4" y="T5"/>
                    </a:cxn>
                    <a:cxn ang="0">
                      <a:pos x="T6" y="T7"/>
                    </a:cxn>
                    <a:cxn ang="0">
                      <a:pos x="T8" y="T9"/>
                    </a:cxn>
                  </a:cxnLst>
                  <a:rect l="0" t="0" r="r" b="b"/>
                  <a:pathLst>
                    <a:path w="79" h="35">
                      <a:moveTo>
                        <a:pt x="0" y="0"/>
                      </a:moveTo>
                      <a:lnTo>
                        <a:pt x="28" y="35"/>
                      </a:lnTo>
                      <a:lnTo>
                        <a:pt x="79" y="35"/>
                      </a:lnTo>
                      <a:lnTo>
                        <a:pt x="50"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477" name="Freeform 796"/>
                <p:cNvSpPr>
                  <a:spLocks/>
                </p:cNvSpPr>
                <p:nvPr/>
              </p:nvSpPr>
              <p:spPr bwMode="auto">
                <a:xfrm>
                  <a:off x="1095" y="3669"/>
                  <a:ext cx="40" cy="12"/>
                </a:xfrm>
                <a:custGeom>
                  <a:avLst/>
                  <a:gdLst>
                    <a:gd name="T0" fmla="*/ 0 w 80"/>
                    <a:gd name="T1" fmla="*/ 0 h 36"/>
                    <a:gd name="T2" fmla="*/ 28 w 80"/>
                    <a:gd name="T3" fmla="*/ 36 h 36"/>
                    <a:gd name="T4" fmla="*/ 80 w 80"/>
                    <a:gd name="T5" fmla="*/ 36 h 36"/>
                    <a:gd name="T6" fmla="*/ 51 w 80"/>
                    <a:gd name="T7" fmla="*/ 0 h 36"/>
                    <a:gd name="T8" fmla="*/ 0 w 80"/>
                    <a:gd name="T9" fmla="*/ 0 h 36"/>
                  </a:gdLst>
                  <a:ahLst/>
                  <a:cxnLst>
                    <a:cxn ang="0">
                      <a:pos x="T0" y="T1"/>
                    </a:cxn>
                    <a:cxn ang="0">
                      <a:pos x="T2" y="T3"/>
                    </a:cxn>
                    <a:cxn ang="0">
                      <a:pos x="T4" y="T5"/>
                    </a:cxn>
                    <a:cxn ang="0">
                      <a:pos x="T6" y="T7"/>
                    </a:cxn>
                    <a:cxn ang="0">
                      <a:pos x="T8" y="T9"/>
                    </a:cxn>
                  </a:cxnLst>
                  <a:rect l="0" t="0" r="r" b="b"/>
                  <a:pathLst>
                    <a:path w="80" h="36">
                      <a:moveTo>
                        <a:pt x="0" y="0"/>
                      </a:moveTo>
                      <a:lnTo>
                        <a:pt x="28" y="36"/>
                      </a:lnTo>
                      <a:lnTo>
                        <a:pt x="80" y="36"/>
                      </a:lnTo>
                      <a:lnTo>
                        <a:pt x="51"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478" name="Freeform 797"/>
                <p:cNvSpPr>
                  <a:spLocks/>
                </p:cNvSpPr>
                <p:nvPr/>
              </p:nvSpPr>
              <p:spPr bwMode="auto">
                <a:xfrm>
                  <a:off x="1115" y="3688"/>
                  <a:ext cx="40" cy="12"/>
                </a:xfrm>
                <a:custGeom>
                  <a:avLst/>
                  <a:gdLst>
                    <a:gd name="T0" fmla="*/ 0 w 80"/>
                    <a:gd name="T1" fmla="*/ 0 h 36"/>
                    <a:gd name="T2" fmla="*/ 27 w 80"/>
                    <a:gd name="T3" fmla="*/ 36 h 36"/>
                    <a:gd name="T4" fmla="*/ 80 w 80"/>
                    <a:gd name="T5" fmla="*/ 36 h 36"/>
                    <a:gd name="T6" fmla="*/ 51 w 80"/>
                    <a:gd name="T7" fmla="*/ 0 h 36"/>
                    <a:gd name="T8" fmla="*/ 0 w 80"/>
                    <a:gd name="T9" fmla="*/ 0 h 36"/>
                  </a:gdLst>
                  <a:ahLst/>
                  <a:cxnLst>
                    <a:cxn ang="0">
                      <a:pos x="T0" y="T1"/>
                    </a:cxn>
                    <a:cxn ang="0">
                      <a:pos x="T2" y="T3"/>
                    </a:cxn>
                    <a:cxn ang="0">
                      <a:pos x="T4" y="T5"/>
                    </a:cxn>
                    <a:cxn ang="0">
                      <a:pos x="T6" y="T7"/>
                    </a:cxn>
                    <a:cxn ang="0">
                      <a:pos x="T8" y="T9"/>
                    </a:cxn>
                  </a:cxnLst>
                  <a:rect l="0" t="0" r="r" b="b"/>
                  <a:pathLst>
                    <a:path w="80" h="36">
                      <a:moveTo>
                        <a:pt x="0" y="0"/>
                      </a:moveTo>
                      <a:lnTo>
                        <a:pt x="27" y="36"/>
                      </a:lnTo>
                      <a:lnTo>
                        <a:pt x="80" y="36"/>
                      </a:lnTo>
                      <a:lnTo>
                        <a:pt x="51"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479" name="Freeform 798"/>
                <p:cNvSpPr>
                  <a:spLocks/>
                </p:cNvSpPr>
                <p:nvPr/>
              </p:nvSpPr>
              <p:spPr bwMode="auto">
                <a:xfrm>
                  <a:off x="1134" y="3707"/>
                  <a:ext cx="39" cy="12"/>
                </a:xfrm>
                <a:custGeom>
                  <a:avLst/>
                  <a:gdLst>
                    <a:gd name="T0" fmla="*/ 0 w 79"/>
                    <a:gd name="T1" fmla="*/ 0 h 36"/>
                    <a:gd name="T2" fmla="*/ 28 w 79"/>
                    <a:gd name="T3" fmla="*/ 36 h 36"/>
                    <a:gd name="T4" fmla="*/ 79 w 79"/>
                    <a:gd name="T5" fmla="*/ 36 h 36"/>
                    <a:gd name="T6" fmla="*/ 50 w 79"/>
                    <a:gd name="T7" fmla="*/ 0 h 36"/>
                    <a:gd name="T8" fmla="*/ 0 w 79"/>
                    <a:gd name="T9" fmla="*/ 0 h 36"/>
                  </a:gdLst>
                  <a:ahLst/>
                  <a:cxnLst>
                    <a:cxn ang="0">
                      <a:pos x="T0" y="T1"/>
                    </a:cxn>
                    <a:cxn ang="0">
                      <a:pos x="T2" y="T3"/>
                    </a:cxn>
                    <a:cxn ang="0">
                      <a:pos x="T4" y="T5"/>
                    </a:cxn>
                    <a:cxn ang="0">
                      <a:pos x="T6" y="T7"/>
                    </a:cxn>
                    <a:cxn ang="0">
                      <a:pos x="T8" y="T9"/>
                    </a:cxn>
                  </a:cxnLst>
                  <a:rect l="0" t="0" r="r" b="b"/>
                  <a:pathLst>
                    <a:path w="79" h="36">
                      <a:moveTo>
                        <a:pt x="0" y="0"/>
                      </a:moveTo>
                      <a:lnTo>
                        <a:pt x="28" y="36"/>
                      </a:lnTo>
                      <a:lnTo>
                        <a:pt x="79" y="36"/>
                      </a:lnTo>
                      <a:lnTo>
                        <a:pt x="50"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480" name="Freeform 799"/>
                <p:cNvSpPr>
                  <a:spLocks/>
                </p:cNvSpPr>
                <p:nvPr/>
              </p:nvSpPr>
              <p:spPr bwMode="auto">
                <a:xfrm>
                  <a:off x="1154" y="3726"/>
                  <a:ext cx="40" cy="12"/>
                </a:xfrm>
                <a:custGeom>
                  <a:avLst/>
                  <a:gdLst>
                    <a:gd name="T0" fmla="*/ 0 w 80"/>
                    <a:gd name="T1" fmla="*/ 0 h 36"/>
                    <a:gd name="T2" fmla="*/ 27 w 80"/>
                    <a:gd name="T3" fmla="*/ 36 h 36"/>
                    <a:gd name="T4" fmla="*/ 80 w 80"/>
                    <a:gd name="T5" fmla="*/ 36 h 36"/>
                    <a:gd name="T6" fmla="*/ 51 w 80"/>
                    <a:gd name="T7" fmla="*/ 0 h 36"/>
                    <a:gd name="T8" fmla="*/ 0 w 80"/>
                    <a:gd name="T9" fmla="*/ 0 h 36"/>
                  </a:gdLst>
                  <a:ahLst/>
                  <a:cxnLst>
                    <a:cxn ang="0">
                      <a:pos x="T0" y="T1"/>
                    </a:cxn>
                    <a:cxn ang="0">
                      <a:pos x="T2" y="T3"/>
                    </a:cxn>
                    <a:cxn ang="0">
                      <a:pos x="T4" y="T5"/>
                    </a:cxn>
                    <a:cxn ang="0">
                      <a:pos x="T6" y="T7"/>
                    </a:cxn>
                    <a:cxn ang="0">
                      <a:pos x="T8" y="T9"/>
                    </a:cxn>
                  </a:cxnLst>
                  <a:rect l="0" t="0" r="r" b="b"/>
                  <a:pathLst>
                    <a:path w="80" h="36">
                      <a:moveTo>
                        <a:pt x="0" y="0"/>
                      </a:moveTo>
                      <a:lnTo>
                        <a:pt x="27" y="36"/>
                      </a:lnTo>
                      <a:lnTo>
                        <a:pt x="80" y="36"/>
                      </a:lnTo>
                      <a:lnTo>
                        <a:pt x="51"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481" name="Freeform 800"/>
                <p:cNvSpPr>
                  <a:spLocks/>
                </p:cNvSpPr>
                <p:nvPr/>
              </p:nvSpPr>
              <p:spPr bwMode="auto">
                <a:xfrm>
                  <a:off x="1175" y="3745"/>
                  <a:ext cx="40" cy="12"/>
                </a:xfrm>
                <a:custGeom>
                  <a:avLst/>
                  <a:gdLst>
                    <a:gd name="T0" fmla="*/ 0 w 81"/>
                    <a:gd name="T1" fmla="*/ 0 h 36"/>
                    <a:gd name="T2" fmla="*/ 28 w 81"/>
                    <a:gd name="T3" fmla="*/ 36 h 36"/>
                    <a:gd name="T4" fmla="*/ 81 w 81"/>
                    <a:gd name="T5" fmla="*/ 36 h 36"/>
                    <a:gd name="T6" fmla="*/ 52 w 81"/>
                    <a:gd name="T7" fmla="*/ 0 h 36"/>
                    <a:gd name="T8" fmla="*/ 0 w 81"/>
                    <a:gd name="T9" fmla="*/ 0 h 36"/>
                  </a:gdLst>
                  <a:ahLst/>
                  <a:cxnLst>
                    <a:cxn ang="0">
                      <a:pos x="T0" y="T1"/>
                    </a:cxn>
                    <a:cxn ang="0">
                      <a:pos x="T2" y="T3"/>
                    </a:cxn>
                    <a:cxn ang="0">
                      <a:pos x="T4" y="T5"/>
                    </a:cxn>
                    <a:cxn ang="0">
                      <a:pos x="T6" y="T7"/>
                    </a:cxn>
                    <a:cxn ang="0">
                      <a:pos x="T8" y="T9"/>
                    </a:cxn>
                  </a:cxnLst>
                  <a:rect l="0" t="0" r="r" b="b"/>
                  <a:pathLst>
                    <a:path w="81" h="36">
                      <a:moveTo>
                        <a:pt x="0" y="0"/>
                      </a:moveTo>
                      <a:lnTo>
                        <a:pt x="28" y="36"/>
                      </a:lnTo>
                      <a:lnTo>
                        <a:pt x="81" y="36"/>
                      </a:lnTo>
                      <a:lnTo>
                        <a:pt x="52"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grpSp>
              <p:nvGrpSpPr>
                <p:cNvPr id="482" name="Group 801"/>
                <p:cNvGrpSpPr>
                  <a:grpSpLocks/>
                </p:cNvGrpSpPr>
                <p:nvPr/>
              </p:nvGrpSpPr>
              <p:grpSpPr bwMode="auto">
                <a:xfrm>
                  <a:off x="700" y="3535"/>
                  <a:ext cx="49" cy="24"/>
                  <a:chOff x="700" y="3535"/>
                  <a:chExt cx="49" cy="24"/>
                </a:xfrm>
              </p:grpSpPr>
              <p:sp>
                <p:nvSpPr>
                  <p:cNvPr id="522" name="Freeform 802"/>
                  <p:cNvSpPr>
                    <a:spLocks/>
                  </p:cNvSpPr>
                  <p:nvPr/>
                </p:nvSpPr>
                <p:spPr bwMode="auto">
                  <a:xfrm>
                    <a:off x="700" y="3535"/>
                    <a:ext cx="12" cy="24"/>
                  </a:xfrm>
                  <a:custGeom>
                    <a:avLst/>
                    <a:gdLst>
                      <a:gd name="T0" fmla="*/ 15 w 24"/>
                      <a:gd name="T1" fmla="*/ 70 h 70"/>
                      <a:gd name="T2" fmla="*/ 0 w 24"/>
                      <a:gd name="T3" fmla="*/ 27 h 70"/>
                      <a:gd name="T4" fmla="*/ 10 w 24"/>
                      <a:gd name="T5" fmla="*/ 0 h 70"/>
                      <a:gd name="T6" fmla="*/ 24 w 24"/>
                      <a:gd name="T7" fmla="*/ 32 h 70"/>
                      <a:gd name="T8" fmla="*/ 15 w 24"/>
                      <a:gd name="T9" fmla="*/ 70 h 70"/>
                    </a:gdLst>
                    <a:ahLst/>
                    <a:cxnLst>
                      <a:cxn ang="0">
                        <a:pos x="T0" y="T1"/>
                      </a:cxn>
                      <a:cxn ang="0">
                        <a:pos x="T2" y="T3"/>
                      </a:cxn>
                      <a:cxn ang="0">
                        <a:pos x="T4" y="T5"/>
                      </a:cxn>
                      <a:cxn ang="0">
                        <a:pos x="T6" y="T7"/>
                      </a:cxn>
                      <a:cxn ang="0">
                        <a:pos x="T8" y="T9"/>
                      </a:cxn>
                    </a:cxnLst>
                    <a:rect l="0" t="0" r="r" b="b"/>
                    <a:pathLst>
                      <a:path w="24" h="70">
                        <a:moveTo>
                          <a:pt x="15" y="70"/>
                        </a:moveTo>
                        <a:lnTo>
                          <a:pt x="0" y="27"/>
                        </a:lnTo>
                        <a:lnTo>
                          <a:pt x="10" y="0"/>
                        </a:lnTo>
                        <a:lnTo>
                          <a:pt x="24" y="32"/>
                        </a:lnTo>
                        <a:lnTo>
                          <a:pt x="15" y="70"/>
                        </a:lnTo>
                        <a:close/>
                      </a:path>
                    </a:pathLst>
                  </a:custGeom>
                  <a:solidFill>
                    <a:srgbClr val="60606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523" name="Freeform 803"/>
                  <p:cNvSpPr>
                    <a:spLocks/>
                  </p:cNvSpPr>
                  <p:nvPr/>
                </p:nvSpPr>
                <p:spPr bwMode="auto">
                  <a:xfrm>
                    <a:off x="705" y="3536"/>
                    <a:ext cx="37" cy="10"/>
                  </a:xfrm>
                  <a:custGeom>
                    <a:avLst/>
                    <a:gdLst>
                      <a:gd name="T0" fmla="*/ 1 w 73"/>
                      <a:gd name="T1" fmla="*/ 0 h 30"/>
                      <a:gd name="T2" fmla="*/ 50 w 73"/>
                      <a:gd name="T3" fmla="*/ 0 h 30"/>
                      <a:gd name="T4" fmla="*/ 52 w 73"/>
                      <a:gd name="T5" fmla="*/ 4 h 30"/>
                      <a:gd name="T6" fmla="*/ 56 w 73"/>
                      <a:gd name="T7" fmla="*/ 12 h 30"/>
                      <a:gd name="T8" fmla="*/ 73 w 73"/>
                      <a:gd name="T9" fmla="*/ 30 h 30"/>
                      <a:gd name="T10" fmla="*/ 18 w 73"/>
                      <a:gd name="T11" fmla="*/ 30 h 30"/>
                      <a:gd name="T12" fmla="*/ 9 w 73"/>
                      <a:gd name="T13" fmla="*/ 21 h 30"/>
                      <a:gd name="T14" fmla="*/ 0 w 73"/>
                      <a:gd name="T15" fmla="*/ 6 h 30"/>
                      <a:gd name="T16" fmla="*/ 1 w 73"/>
                      <a:gd name="T17"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3" h="30">
                        <a:moveTo>
                          <a:pt x="1" y="0"/>
                        </a:moveTo>
                        <a:lnTo>
                          <a:pt x="50" y="0"/>
                        </a:lnTo>
                        <a:lnTo>
                          <a:pt x="52" y="4"/>
                        </a:lnTo>
                        <a:lnTo>
                          <a:pt x="56" y="12"/>
                        </a:lnTo>
                        <a:lnTo>
                          <a:pt x="73" y="30"/>
                        </a:lnTo>
                        <a:lnTo>
                          <a:pt x="18" y="30"/>
                        </a:lnTo>
                        <a:lnTo>
                          <a:pt x="9" y="21"/>
                        </a:lnTo>
                        <a:lnTo>
                          <a:pt x="0" y="6"/>
                        </a:lnTo>
                        <a:lnTo>
                          <a:pt x="1" y="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524" name="Freeform 804"/>
                  <p:cNvSpPr>
                    <a:spLocks/>
                  </p:cNvSpPr>
                  <p:nvPr/>
                </p:nvSpPr>
                <p:spPr bwMode="auto">
                  <a:xfrm>
                    <a:off x="708" y="3547"/>
                    <a:ext cx="41" cy="12"/>
                  </a:xfrm>
                  <a:custGeom>
                    <a:avLst/>
                    <a:gdLst>
                      <a:gd name="T0" fmla="*/ 0 w 82"/>
                      <a:gd name="T1" fmla="*/ 36 h 36"/>
                      <a:gd name="T2" fmla="*/ 2 w 82"/>
                      <a:gd name="T3" fmla="*/ 19 h 36"/>
                      <a:gd name="T4" fmla="*/ 6 w 82"/>
                      <a:gd name="T5" fmla="*/ 6 h 36"/>
                      <a:gd name="T6" fmla="*/ 11 w 82"/>
                      <a:gd name="T7" fmla="*/ 0 h 36"/>
                      <a:gd name="T8" fmla="*/ 67 w 82"/>
                      <a:gd name="T9" fmla="*/ 0 h 36"/>
                      <a:gd name="T10" fmla="*/ 82 w 82"/>
                      <a:gd name="T11" fmla="*/ 36 h 36"/>
                      <a:gd name="T12" fmla="*/ 0 w 82"/>
                      <a:gd name="T13" fmla="*/ 36 h 36"/>
                    </a:gdLst>
                    <a:ahLst/>
                    <a:cxnLst>
                      <a:cxn ang="0">
                        <a:pos x="T0" y="T1"/>
                      </a:cxn>
                      <a:cxn ang="0">
                        <a:pos x="T2" y="T3"/>
                      </a:cxn>
                      <a:cxn ang="0">
                        <a:pos x="T4" y="T5"/>
                      </a:cxn>
                      <a:cxn ang="0">
                        <a:pos x="T6" y="T7"/>
                      </a:cxn>
                      <a:cxn ang="0">
                        <a:pos x="T8" y="T9"/>
                      </a:cxn>
                      <a:cxn ang="0">
                        <a:pos x="T10" y="T11"/>
                      </a:cxn>
                      <a:cxn ang="0">
                        <a:pos x="T12" y="T13"/>
                      </a:cxn>
                    </a:cxnLst>
                    <a:rect l="0" t="0" r="r" b="b"/>
                    <a:pathLst>
                      <a:path w="82" h="36">
                        <a:moveTo>
                          <a:pt x="0" y="36"/>
                        </a:moveTo>
                        <a:lnTo>
                          <a:pt x="2" y="19"/>
                        </a:lnTo>
                        <a:lnTo>
                          <a:pt x="6" y="6"/>
                        </a:lnTo>
                        <a:lnTo>
                          <a:pt x="11" y="0"/>
                        </a:lnTo>
                        <a:lnTo>
                          <a:pt x="67" y="0"/>
                        </a:lnTo>
                        <a:lnTo>
                          <a:pt x="82" y="36"/>
                        </a:lnTo>
                        <a:lnTo>
                          <a:pt x="0" y="36"/>
                        </a:lnTo>
                        <a:close/>
                      </a:path>
                    </a:pathLst>
                  </a:custGeom>
                  <a:solidFill>
                    <a:srgbClr val="40404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grpSp>
            <p:grpSp>
              <p:nvGrpSpPr>
                <p:cNvPr id="483" name="Group 805"/>
                <p:cNvGrpSpPr>
                  <a:grpSpLocks/>
                </p:cNvGrpSpPr>
                <p:nvPr/>
              </p:nvGrpSpPr>
              <p:grpSpPr bwMode="auto">
                <a:xfrm>
                  <a:off x="714" y="3551"/>
                  <a:ext cx="49" cy="22"/>
                  <a:chOff x="714" y="3551"/>
                  <a:chExt cx="49" cy="22"/>
                </a:xfrm>
              </p:grpSpPr>
              <p:sp>
                <p:nvSpPr>
                  <p:cNvPr id="519" name="Freeform 806"/>
                  <p:cNvSpPr>
                    <a:spLocks/>
                  </p:cNvSpPr>
                  <p:nvPr/>
                </p:nvSpPr>
                <p:spPr bwMode="auto">
                  <a:xfrm>
                    <a:off x="714" y="3551"/>
                    <a:ext cx="12" cy="22"/>
                  </a:xfrm>
                  <a:custGeom>
                    <a:avLst/>
                    <a:gdLst>
                      <a:gd name="T0" fmla="*/ 15 w 24"/>
                      <a:gd name="T1" fmla="*/ 67 h 67"/>
                      <a:gd name="T2" fmla="*/ 0 w 24"/>
                      <a:gd name="T3" fmla="*/ 26 h 67"/>
                      <a:gd name="T4" fmla="*/ 9 w 24"/>
                      <a:gd name="T5" fmla="*/ 0 h 67"/>
                      <a:gd name="T6" fmla="*/ 24 w 24"/>
                      <a:gd name="T7" fmla="*/ 30 h 67"/>
                      <a:gd name="T8" fmla="*/ 15 w 24"/>
                      <a:gd name="T9" fmla="*/ 67 h 67"/>
                    </a:gdLst>
                    <a:ahLst/>
                    <a:cxnLst>
                      <a:cxn ang="0">
                        <a:pos x="T0" y="T1"/>
                      </a:cxn>
                      <a:cxn ang="0">
                        <a:pos x="T2" y="T3"/>
                      </a:cxn>
                      <a:cxn ang="0">
                        <a:pos x="T4" y="T5"/>
                      </a:cxn>
                      <a:cxn ang="0">
                        <a:pos x="T6" y="T7"/>
                      </a:cxn>
                      <a:cxn ang="0">
                        <a:pos x="T8" y="T9"/>
                      </a:cxn>
                    </a:cxnLst>
                    <a:rect l="0" t="0" r="r" b="b"/>
                    <a:pathLst>
                      <a:path w="24" h="67">
                        <a:moveTo>
                          <a:pt x="15" y="67"/>
                        </a:moveTo>
                        <a:lnTo>
                          <a:pt x="0" y="26"/>
                        </a:lnTo>
                        <a:lnTo>
                          <a:pt x="9" y="0"/>
                        </a:lnTo>
                        <a:lnTo>
                          <a:pt x="24" y="30"/>
                        </a:lnTo>
                        <a:lnTo>
                          <a:pt x="15" y="67"/>
                        </a:lnTo>
                        <a:close/>
                      </a:path>
                    </a:pathLst>
                  </a:custGeom>
                  <a:solidFill>
                    <a:srgbClr val="60606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520" name="Freeform 807"/>
                  <p:cNvSpPr>
                    <a:spLocks/>
                  </p:cNvSpPr>
                  <p:nvPr/>
                </p:nvSpPr>
                <p:spPr bwMode="auto">
                  <a:xfrm>
                    <a:off x="719" y="3551"/>
                    <a:ext cx="36" cy="10"/>
                  </a:xfrm>
                  <a:custGeom>
                    <a:avLst/>
                    <a:gdLst>
                      <a:gd name="T0" fmla="*/ 2 w 74"/>
                      <a:gd name="T1" fmla="*/ 0 h 29"/>
                      <a:gd name="T2" fmla="*/ 50 w 74"/>
                      <a:gd name="T3" fmla="*/ 0 h 29"/>
                      <a:gd name="T4" fmla="*/ 52 w 74"/>
                      <a:gd name="T5" fmla="*/ 2 h 29"/>
                      <a:gd name="T6" fmla="*/ 57 w 74"/>
                      <a:gd name="T7" fmla="*/ 13 h 29"/>
                      <a:gd name="T8" fmla="*/ 74 w 74"/>
                      <a:gd name="T9" fmla="*/ 29 h 29"/>
                      <a:gd name="T10" fmla="*/ 19 w 74"/>
                      <a:gd name="T11" fmla="*/ 29 h 29"/>
                      <a:gd name="T12" fmla="*/ 9 w 74"/>
                      <a:gd name="T13" fmla="*/ 20 h 29"/>
                      <a:gd name="T14" fmla="*/ 0 w 74"/>
                      <a:gd name="T15" fmla="*/ 6 h 29"/>
                      <a:gd name="T16" fmla="*/ 2 w 74"/>
                      <a:gd name="T17"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4" h="29">
                        <a:moveTo>
                          <a:pt x="2" y="0"/>
                        </a:moveTo>
                        <a:lnTo>
                          <a:pt x="50" y="0"/>
                        </a:lnTo>
                        <a:lnTo>
                          <a:pt x="52" y="2"/>
                        </a:lnTo>
                        <a:lnTo>
                          <a:pt x="57" y="13"/>
                        </a:lnTo>
                        <a:lnTo>
                          <a:pt x="74" y="29"/>
                        </a:lnTo>
                        <a:lnTo>
                          <a:pt x="19" y="29"/>
                        </a:lnTo>
                        <a:lnTo>
                          <a:pt x="9" y="20"/>
                        </a:lnTo>
                        <a:lnTo>
                          <a:pt x="0" y="6"/>
                        </a:lnTo>
                        <a:lnTo>
                          <a:pt x="2" y="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521" name="Freeform 808"/>
                  <p:cNvSpPr>
                    <a:spLocks/>
                  </p:cNvSpPr>
                  <p:nvPr/>
                </p:nvSpPr>
                <p:spPr bwMode="auto">
                  <a:xfrm>
                    <a:off x="722" y="3562"/>
                    <a:ext cx="41" cy="11"/>
                  </a:xfrm>
                  <a:custGeom>
                    <a:avLst/>
                    <a:gdLst>
                      <a:gd name="T0" fmla="*/ 0 w 81"/>
                      <a:gd name="T1" fmla="*/ 35 h 35"/>
                      <a:gd name="T2" fmla="*/ 1 w 81"/>
                      <a:gd name="T3" fmla="*/ 19 h 35"/>
                      <a:gd name="T4" fmla="*/ 5 w 81"/>
                      <a:gd name="T5" fmla="*/ 7 h 35"/>
                      <a:gd name="T6" fmla="*/ 10 w 81"/>
                      <a:gd name="T7" fmla="*/ 0 h 35"/>
                      <a:gd name="T8" fmla="*/ 67 w 81"/>
                      <a:gd name="T9" fmla="*/ 0 h 35"/>
                      <a:gd name="T10" fmla="*/ 81 w 81"/>
                      <a:gd name="T11" fmla="*/ 35 h 35"/>
                      <a:gd name="T12" fmla="*/ 0 w 81"/>
                      <a:gd name="T13" fmla="*/ 35 h 35"/>
                    </a:gdLst>
                    <a:ahLst/>
                    <a:cxnLst>
                      <a:cxn ang="0">
                        <a:pos x="T0" y="T1"/>
                      </a:cxn>
                      <a:cxn ang="0">
                        <a:pos x="T2" y="T3"/>
                      </a:cxn>
                      <a:cxn ang="0">
                        <a:pos x="T4" y="T5"/>
                      </a:cxn>
                      <a:cxn ang="0">
                        <a:pos x="T6" y="T7"/>
                      </a:cxn>
                      <a:cxn ang="0">
                        <a:pos x="T8" y="T9"/>
                      </a:cxn>
                      <a:cxn ang="0">
                        <a:pos x="T10" y="T11"/>
                      </a:cxn>
                      <a:cxn ang="0">
                        <a:pos x="T12" y="T13"/>
                      </a:cxn>
                    </a:cxnLst>
                    <a:rect l="0" t="0" r="r" b="b"/>
                    <a:pathLst>
                      <a:path w="81" h="35">
                        <a:moveTo>
                          <a:pt x="0" y="35"/>
                        </a:moveTo>
                        <a:lnTo>
                          <a:pt x="1" y="19"/>
                        </a:lnTo>
                        <a:lnTo>
                          <a:pt x="5" y="7"/>
                        </a:lnTo>
                        <a:lnTo>
                          <a:pt x="10" y="0"/>
                        </a:lnTo>
                        <a:lnTo>
                          <a:pt x="67" y="0"/>
                        </a:lnTo>
                        <a:lnTo>
                          <a:pt x="81" y="35"/>
                        </a:lnTo>
                        <a:lnTo>
                          <a:pt x="0" y="35"/>
                        </a:lnTo>
                        <a:close/>
                      </a:path>
                    </a:pathLst>
                  </a:custGeom>
                  <a:solidFill>
                    <a:srgbClr val="40404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grpSp>
            <p:grpSp>
              <p:nvGrpSpPr>
                <p:cNvPr id="484" name="Group 809"/>
                <p:cNvGrpSpPr>
                  <a:grpSpLocks/>
                </p:cNvGrpSpPr>
                <p:nvPr/>
              </p:nvGrpSpPr>
              <p:grpSpPr bwMode="auto">
                <a:xfrm>
                  <a:off x="728" y="3564"/>
                  <a:ext cx="48" cy="23"/>
                  <a:chOff x="728" y="3564"/>
                  <a:chExt cx="48" cy="23"/>
                </a:xfrm>
              </p:grpSpPr>
              <p:sp>
                <p:nvSpPr>
                  <p:cNvPr id="516" name="Freeform 810"/>
                  <p:cNvSpPr>
                    <a:spLocks/>
                  </p:cNvSpPr>
                  <p:nvPr/>
                </p:nvSpPr>
                <p:spPr bwMode="auto">
                  <a:xfrm>
                    <a:off x="728" y="3564"/>
                    <a:ext cx="11" cy="23"/>
                  </a:xfrm>
                  <a:custGeom>
                    <a:avLst/>
                    <a:gdLst>
                      <a:gd name="T0" fmla="*/ 13 w 22"/>
                      <a:gd name="T1" fmla="*/ 68 h 68"/>
                      <a:gd name="T2" fmla="*/ 0 w 22"/>
                      <a:gd name="T3" fmla="*/ 27 h 68"/>
                      <a:gd name="T4" fmla="*/ 9 w 22"/>
                      <a:gd name="T5" fmla="*/ 0 h 68"/>
                      <a:gd name="T6" fmla="*/ 22 w 22"/>
                      <a:gd name="T7" fmla="*/ 31 h 68"/>
                      <a:gd name="T8" fmla="*/ 13 w 22"/>
                      <a:gd name="T9" fmla="*/ 68 h 68"/>
                    </a:gdLst>
                    <a:ahLst/>
                    <a:cxnLst>
                      <a:cxn ang="0">
                        <a:pos x="T0" y="T1"/>
                      </a:cxn>
                      <a:cxn ang="0">
                        <a:pos x="T2" y="T3"/>
                      </a:cxn>
                      <a:cxn ang="0">
                        <a:pos x="T4" y="T5"/>
                      </a:cxn>
                      <a:cxn ang="0">
                        <a:pos x="T6" y="T7"/>
                      </a:cxn>
                      <a:cxn ang="0">
                        <a:pos x="T8" y="T9"/>
                      </a:cxn>
                    </a:cxnLst>
                    <a:rect l="0" t="0" r="r" b="b"/>
                    <a:pathLst>
                      <a:path w="22" h="68">
                        <a:moveTo>
                          <a:pt x="13" y="68"/>
                        </a:moveTo>
                        <a:lnTo>
                          <a:pt x="0" y="27"/>
                        </a:lnTo>
                        <a:lnTo>
                          <a:pt x="9" y="0"/>
                        </a:lnTo>
                        <a:lnTo>
                          <a:pt x="22" y="31"/>
                        </a:lnTo>
                        <a:lnTo>
                          <a:pt x="13" y="68"/>
                        </a:lnTo>
                        <a:close/>
                      </a:path>
                    </a:pathLst>
                  </a:custGeom>
                  <a:solidFill>
                    <a:srgbClr val="60606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517" name="Freeform 811"/>
                  <p:cNvSpPr>
                    <a:spLocks/>
                  </p:cNvSpPr>
                  <p:nvPr/>
                </p:nvSpPr>
                <p:spPr bwMode="auto">
                  <a:xfrm>
                    <a:off x="732" y="3565"/>
                    <a:ext cx="37" cy="10"/>
                  </a:xfrm>
                  <a:custGeom>
                    <a:avLst/>
                    <a:gdLst>
                      <a:gd name="T0" fmla="*/ 1 w 72"/>
                      <a:gd name="T1" fmla="*/ 0 h 30"/>
                      <a:gd name="T2" fmla="*/ 50 w 72"/>
                      <a:gd name="T3" fmla="*/ 0 h 30"/>
                      <a:gd name="T4" fmla="*/ 51 w 72"/>
                      <a:gd name="T5" fmla="*/ 3 h 30"/>
                      <a:gd name="T6" fmla="*/ 56 w 72"/>
                      <a:gd name="T7" fmla="*/ 12 h 30"/>
                      <a:gd name="T8" fmla="*/ 72 w 72"/>
                      <a:gd name="T9" fmla="*/ 30 h 30"/>
                      <a:gd name="T10" fmla="*/ 18 w 72"/>
                      <a:gd name="T11" fmla="*/ 30 h 30"/>
                      <a:gd name="T12" fmla="*/ 9 w 72"/>
                      <a:gd name="T13" fmla="*/ 21 h 30"/>
                      <a:gd name="T14" fmla="*/ 0 w 72"/>
                      <a:gd name="T15" fmla="*/ 6 h 30"/>
                      <a:gd name="T16" fmla="*/ 1 w 72"/>
                      <a:gd name="T17"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30">
                        <a:moveTo>
                          <a:pt x="1" y="0"/>
                        </a:moveTo>
                        <a:lnTo>
                          <a:pt x="50" y="0"/>
                        </a:lnTo>
                        <a:lnTo>
                          <a:pt x="51" y="3"/>
                        </a:lnTo>
                        <a:lnTo>
                          <a:pt x="56" y="12"/>
                        </a:lnTo>
                        <a:lnTo>
                          <a:pt x="72" y="30"/>
                        </a:lnTo>
                        <a:lnTo>
                          <a:pt x="18" y="30"/>
                        </a:lnTo>
                        <a:lnTo>
                          <a:pt x="9" y="21"/>
                        </a:lnTo>
                        <a:lnTo>
                          <a:pt x="0" y="6"/>
                        </a:lnTo>
                        <a:lnTo>
                          <a:pt x="1" y="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518" name="Freeform 812"/>
                  <p:cNvSpPr>
                    <a:spLocks/>
                  </p:cNvSpPr>
                  <p:nvPr/>
                </p:nvSpPr>
                <p:spPr bwMode="auto">
                  <a:xfrm>
                    <a:off x="735" y="3575"/>
                    <a:ext cx="41" cy="12"/>
                  </a:xfrm>
                  <a:custGeom>
                    <a:avLst/>
                    <a:gdLst>
                      <a:gd name="T0" fmla="*/ 0 w 83"/>
                      <a:gd name="T1" fmla="*/ 36 h 36"/>
                      <a:gd name="T2" fmla="*/ 1 w 83"/>
                      <a:gd name="T3" fmla="*/ 21 h 36"/>
                      <a:gd name="T4" fmla="*/ 7 w 83"/>
                      <a:gd name="T5" fmla="*/ 8 h 36"/>
                      <a:gd name="T6" fmla="*/ 11 w 83"/>
                      <a:gd name="T7" fmla="*/ 0 h 36"/>
                      <a:gd name="T8" fmla="*/ 67 w 83"/>
                      <a:gd name="T9" fmla="*/ 0 h 36"/>
                      <a:gd name="T10" fmla="*/ 83 w 83"/>
                      <a:gd name="T11" fmla="*/ 36 h 36"/>
                      <a:gd name="T12" fmla="*/ 0 w 83"/>
                      <a:gd name="T13" fmla="*/ 36 h 36"/>
                    </a:gdLst>
                    <a:ahLst/>
                    <a:cxnLst>
                      <a:cxn ang="0">
                        <a:pos x="T0" y="T1"/>
                      </a:cxn>
                      <a:cxn ang="0">
                        <a:pos x="T2" y="T3"/>
                      </a:cxn>
                      <a:cxn ang="0">
                        <a:pos x="T4" y="T5"/>
                      </a:cxn>
                      <a:cxn ang="0">
                        <a:pos x="T6" y="T7"/>
                      </a:cxn>
                      <a:cxn ang="0">
                        <a:pos x="T8" y="T9"/>
                      </a:cxn>
                      <a:cxn ang="0">
                        <a:pos x="T10" y="T11"/>
                      </a:cxn>
                      <a:cxn ang="0">
                        <a:pos x="T12" y="T13"/>
                      </a:cxn>
                    </a:cxnLst>
                    <a:rect l="0" t="0" r="r" b="b"/>
                    <a:pathLst>
                      <a:path w="83" h="36">
                        <a:moveTo>
                          <a:pt x="0" y="36"/>
                        </a:moveTo>
                        <a:lnTo>
                          <a:pt x="1" y="21"/>
                        </a:lnTo>
                        <a:lnTo>
                          <a:pt x="7" y="8"/>
                        </a:lnTo>
                        <a:lnTo>
                          <a:pt x="11" y="0"/>
                        </a:lnTo>
                        <a:lnTo>
                          <a:pt x="67" y="0"/>
                        </a:lnTo>
                        <a:lnTo>
                          <a:pt x="83" y="36"/>
                        </a:lnTo>
                        <a:lnTo>
                          <a:pt x="0" y="36"/>
                        </a:lnTo>
                        <a:close/>
                      </a:path>
                    </a:pathLst>
                  </a:custGeom>
                  <a:solidFill>
                    <a:srgbClr val="40404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grpSp>
            <p:grpSp>
              <p:nvGrpSpPr>
                <p:cNvPr id="485" name="Group 813"/>
                <p:cNvGrpSpPr>
                  <a:grpSpLocks/>
                </p:cNvGrpSpPr>
                <p:nvPr/>
              </p:nvGrpSpPr>
              <p:grpSpPr bwMode="auto">
                <a:xfrm>
                  <a:off x="742" y="3582"/>
                  <a:ext cx="49" cy="23"/>
                  <a:chOff x="742" y="3582"/>
                  <a:chExt cx="49" cy="23"/>
                </a:xfrm>
              </p:grpSpPr>
              <p:sp>
                <p:nvSpPr>
                  <p:cNvPr id="513" name="Freeform 814"/>
                  <p:cNvSpPr>
                    <a:spLocks/>
                  </p:cNvSpPr>
                  <p:nvPr/>
                </p:nvSpPr>
                <p:spPr bwMode="auto">
                  <a:xfrm>
                    <a:off x="742" y="3582"/>
                    <a:ext cx="11" cy="23"/>
                  </a:xfrm>
                  <a:custGeom>
                    <a:avLst/>
                    <a:gdLst>
                      <a:gd name="T0" fmla="*/ 15 w 24"/>
                      <a:gd name="T1" fmla="*/ 68 h 68"/>
                      <a:gd name="T2" fmla="*/ 0 w 24"/>
                      <a:gd name="T3" fmla="*/ 26 h 68"/>
                      <a:gd name="T4" fmla="*/ 11 w 24"/>
                      <a:gd name="T5" fmla="*/ 0 h 68"/>
                      <a:gd name="T6" fmla="*/ 24 w 24"/>
                      <a:gd name="T7" fmla="*/ 31 h 68"/>
                      <a:gd name="T8" fmla="*/ 15 w 24"/>
                      <a:gd name="T9" fmla="*/ 68 h 68"/>
                    </a:gdLst>
                    <a:ahLst/>
                    <a:cxnLst>
                      <a:cxn ang="0">
                        <a:pos x="T0" y="T1"/>
                      </a:cxn>
                      <a:cxn ang="0">
                        <a:pos x="T2" y="T3"/>
                      </a:cxn>
                      <a:cxn ang="0">
                        <a:pos x="T4" y="T5"/>
                      </a:cxn>
                      <a:cxn ang="0">
                        <a:pos x="T6" y="T7"/>
                      </a:cxn>
                      <a:cxn ang="0">
                        <a:pos x="T8" y="T9"/>
                      </a:cxn>
                    </a:cxnLst>
                    <a:rect l="0" t="0" r="r" b="b"/>
                    <a:pathLst>
                      <a:path w="24" h="68">
                        <a:moveTo>
                          <a:pt x="15" y="68"/>
                        </a:moveTo>
                        <a:lnTo>
                          <a:pt x="0" y="26"/>
                        </a:lnTo>
                        <a:lnTo>
                          <a:pt x="11" y="0"/>
                        </a:lnTo>
                        <a:lnTo>
                          <a:pt x="24" y="31"/>
                        </a:lnTo>
                        <a:lnTo>
                          <a:pt x="15" y="68"/>
                        </a:lnTo>
                        <a:close/>
                      </a:path>
                    </a:pathLst>
                  </a:custGeom>
                  <a:solidFill>
                    <a:srgbClr val="A0A0A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514" name="Freeform 815"/>
                  <p:cNvSpPr>
                    <a:spLocks/>
                  </p:cNvSpPr>
                  <p:nvPr/>
                </p:nvSpPr>
                <p:spPr bwMode="auto">
                  <a:xfrm>
                    <a:off x="747" y="3582"/>
                    <a:ext cx="36" cy="10"/>
                  </a:xfrm>
                  <a:custGeom>
                    <a:avLst/>
                    <a:gdLst>
                      <a:gd name="T0" fmla="*/ 1 w 72"/>
                      <a:gd name="T1" fmla="*/ 0 h 30"/>
                      <a:gd name="T2" fmla="*/ 48 w 72"/>
                      <a:gd name="T3" fmla="*/ 0 h 30"/>
                      <a:gd name="T4" fmla="*/ 50 w 72"/>
                      <a:gd name="T5" fmla="*/ 3 h 30"/>
                      <a:gd name="T6" fmla="*/ 56 w 72"/>
                      <a:gd name="T7" fmla="*/ 12 h 30"/>
                      <a:gd name="T8" fmla="*/ 72 w 72"/>
                      <a:gd name="T9" fmla="*/ 30 h 30"/>
                      <a:gd name="T10" fmla="*/ 17 w 72"/>
                      <a:gd name="T11" fmla="*/ 30 h 30"/>
                      <a:gd name="T12" fmla="*/ 8 w 72"/>
                      <a:gd name="T13" fmla="*/ 21 h 30"/>
                      <a:gd name="T14" fmla="*/ 0 w 72"/>
                      <a:gd name="T15" fmla="*/ 6 h 30"/>
                      <a:gd name="T16" fmla="*/ 1 w 72"/>
                      <a:gd name="T17"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30">
                        <a:moveTo>
                          <a:pt x="1" y="0"/>
                        </a:moveTo>
                        <a:lnTo>
                          <a:pt x="48" y="0"/>
                        </a:lnTo>
                        <a:lnTo>
                          <a:pt x="50" y="3"/>
                        </a:lnTo>
                        <a:lnTo>
                          <a:pt x="56" y="12"/>
                        </a:lnTo>
                        <a:lnTo>
                          <a:pt x="72" y="30"/>
                        </a:lnTo>
                        <a:lnTo>
                          <a:pt x="17" y="30"/>
                        </a:lnTo>
                        <a:lnTo>
                          <a:pt x="8" y="21"/>
                        </a:lnTo>
                        <a:lnTo>
                          <a:pt x="0" y="6"/>
                        </a:lnTo>
                        <a:lnTo>
                          <a:pt x="1" y="0"/>
                        </a:lnTo>
                        <a:close/>
                      </a:path>
                    </a:pathLst>
                  </a:custGeom>
                  <a:solidFill>
                    <a:srgbClr val="E0E0E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515" name="Freeform 816"/>
                  <p:cNvSpPr>
                    <a:spLocks/>
                  </p:cNvSpPr>
                  <p:nvPr/>
                </p:nvSpPr>
                <p:spPr bwMode="auto">
                  <a:xfrm>
                    <a:off x="750" y="3593"/>
                    <a:ext cx="41" cy="12"/>
                  </a:xfrm>
                  <a:custGeom>
                    <a:avLst/>
                    <a:gdLst>
                      <a:gd name="T0" fmla="*/ 0 w 83"/>
                      <a:gd name="T1" fmla="*/ 36 h 36"/>
                      <a:gd name="T2" fmla="*/ 1 w 83"/>
                      <a:gd name="T3" fmla="*/ 19 h 36"/>
                      <a:gd name="T4" fmla="*/ 7 w 83"/>
                      <a:gd name="T5" fmla="*/ 8 h 36"/>
                      <a:gd name="T6" fmla="*/ 11 w 83"/>
                      <a:gd name="T7" fmla="*/ 0 h 36"/>
                      <a:gd name="T8" fmla="*/ 67 w 83"/>
                      <a:gd name="T9" fmla="*/ 0 h 36"/>
                      <a:gd name="T10" fmla="*/ 83 w 83"/>
                      <a:gd name="T11" fmla="*/ 36 h 36"/>
                      <a:gd name="T12" fmla="*/ 0 w 83"/>
                      <a:gd name="T13" fmla="*/ 36 h 36"/>
                    </a:gdLst>
                    <a:ahLst/>
                    <a:cxnLst>
                      <a:cxn ang="0">
                        <a:pos x="T0" y="T1"/>
                      </a:cxn>
                      <a:cxn ang="0">
                        <a:pos x="T2" y="T3"/>
                      </a:cxn>
                      <a:cxn ang="0">
                        <a:pos x="T4" y="T5"/>
                      </a:cxn>
                      <a:cxn ang="0">
                        <a:pos x="T6" y="T7"/>
                      </a:cxn>
                      <a:cxn ang="0">
                        <a:pos x="T8" y="T9"/>
                      </a:cxn>
                      <a:cxn ang="0">
                        <a:pos x="T10" y="T11"/>
                      </a:cxn>
                      <a:cxn ang="0">
                        <a:pos x="T12" y="T13"/>
                      </a:cxn>
                    </a:cxnLst>
                    <a:rect l="0" t="0" r="r" b="b"/>
                    <a:pathLst>
                      <a:path w="83" h="36">
                        <a:moveTo>
                          <a:pt x="0" y="36"/>
                        </a:moveTo>
                        <a:lnTo>
                          <a:pt x="1" y="19"/>
                        </a:lnTo>
                        <a:lnTo>
                          <a:pt x="7" y="8"/>
                        </a:lnTo>
                        <a:lnTo>
                          <a:pt x="11" y="0"/>
                        </a:lnTo>
                        <a:lnTo>
                          <a:pt x="67" y="0"/>
                        </a:lnTo>
                        <a:lnTo>
                          <a:pt x="83" y="36"/>
                        </a:lnTo>
                        <a:lnTo>
                          <a:pt x="0" y="36"/>
                        </a:lnTo>
                        <a:close/>
                      </a:path>
                    </a:pathLst>
                  </a:cu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grpSp>
            <p:grpSp>
              <p:nvGrpSpPr>
                <p:cNvPr id="486" name="Group 817"/>
                <p:cNvGrpSpPr>
                  <a:grpSpLocks/>
                </p:cNvGrpSpPr>
                <p:nvPr/>
              </p:nvGrpSpPr>
              <p:grpSpPr bwMode="auto">
                <a:xfrm>
                  <a:off x="752" y="3597"/>
                  <a:ext cx="133" cy="106"/>
                  <a:chOff x="752" y="3597"/>
                  <a:chExt cx="133" cy="106"/>
                </a:xfrm>
              </p:grpSpPr>
              <p:sp>
                <p:nvSpPr>
                  <p:cNvPr id="510" name="Freeform 818"/>
                  <p:cNvSpPr>
                    <a:spLocks/>
                  </p:cNvSpPr>
                  <p:nvPr/>
                </p:nvSpPr>
                <p:spPr bwMode="auto">
                  <a:xfrm>
                    <a:off x="752" y="3598"/>
                    <a:ext cx="91" cy="105"/>
                  </a:xfrm>
                  <a:custGeom>
                    <a:avLst/>
                    <a:gdLst>
                      <a:gd name="T0" fmla="*/ 171 w 182"/>
                      <a:gd name="T1" fmla="*/ 314 h 314"/>
                      <a:gd name="T2" fmla="*/ 0 w 182"/>
                      <a:gd name="T3" fmla="*/ 27 h 314"/>
                      <a:gd name="T4" fmla="*/ 13 w 182"/>
                      <a:gd name="T5" fmla="*/ 0 h 314"/>
                      <a:gd name="T6" fmla="*/ 182 w 182"/>
                      <a:gd name="T7" fmla="*/ 278 h 314"/>
                      <a:gd name="T8" fmla="*/ 171 w 182"/>
                      <a:gd name="T9" fmla="*/ 314 h 314"/>
                    </a:gdLst>
                    <a:ahLst/>
                    <a:cxnLst>
                      <a:cxn ang="0">
                        <a:pos x="T0" y="T1"/>
                      </a:cxn>
                      <a:cxn ang="0">
                        <a:pos x="T2" y="T3"/>
                      </a:cxn>
                      <a:cxn ang="0">
                        <a:pos x="T4" y="T5"/>
                      </a:cxn>
                      <a:cxn ang="0">
                        <a:pos x="T6" y="T7"/>
                      </a:cxn>
                      <a:cxn ang="0">
                        <a:pos x="T8" y="T9"/>
                      </a:cxn>
                    </a:cxnLst>
                    <a:rect l="0" t="0" r="r" b="b"/>
                    <a:pathLst>
                      <a:path w="182" h="314">
                        <a:moveTo>
                          <a:pt x="171" y="314"/>
                        </a:moveTo>
                        <a:lnTo>
                          <a:pt x="0" y="27"/>
                        </a:lnTo>
                        <a:lnTo>
                          <a:pt x="13" y="0"/>
                        </a:lnTo>
                        <a:lnTo>
                          <a:pt x="182" y="278"/>
                        </a:lnTo>
                        <a:lnTo>
                          <a:pt x="171" y="314"/>
                        </a:lnTo>
                        <a:close/>
                      </a:path>
                    </a:pathLst>
                  </a:custGeom>
                  <a:solidFill>
                    <a:srgbClr val="A0A0A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511" name="Freeform 819"/>
                  <p:cNvSpPr>
                    <a:spLocks/>
                  </p:cNvSpPr>
                  <p:nvPr/>
                </p:nvSpPr>
                <p:spPr bwMode="auto">
                  <a:xfrm>
                    <a:off x="759" y="3597"/>
                    <a:ext cx="118" cy="94"/>
                  </a:xfrm>
                  <a:custGeom>
                    <a:avLst/>
                    <a:gdLst>
                      <a:gd name="T0" fmla="*/ 1 w 235"/>
                      <a:gd name="T1" fmla="*/ 0 h 281"/>
                      <a:gd name="T2" fmla="*/ 56 w 235"/>
                      <a:gd name="T3" fmla="*/ 0 h 281"/>
                      <a:gd name="T4" fmla="*/ 58 w 235"/>
                      <a:gd name="T5" fmla="*/ 0 h 281"/>
                      <a:gd name="T6" fmla="*/ 65 w 235"/>
                      <a:gd name="T7" fmla="*/ 10 h 281"/>
                      <a:gd name="T8" fmla="*/ 235 w 235"/>
                      <a:gd name="T9" fmla="*/ 281 h 281"/>
                      <a:gd name="T10" fmla="*/ 165 w 235"/>
                      <a:gd name="T11" fmla="*/ 277 h 281"/>
                      <a:gd name="T12" fmla="*/ 9 w 235"/>
                      <a:gd name="T13" fmla="*/ 19 h 281"/>
                      <a:gd name="T14" fmla="*/ 0 w 235"/>
                      <a:gd name="T15" fmla="*/ 4 h 281"/>
                      <a:gd name="T16" fmla="*/ 1 w 235"/>
                      <a:gd name="T17" fmla="*/ 0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5" h="281">
                        <a:moveTo>
                          <a:pt x="1" y="0"/>
                        </a:moveTo>
                        <a:lnTo>
                          <a:pt x="56" y="0"/>
                        </a:lnTo>
                        <a:lnTo>
                          <a:pt x="58" y="0"/>
                        </a:lnTo>
                        <a:lnTo>
                          <a:pt x="65" y="10"/>
                        </a:lnTo>
                        <a:lnTo>
                          <a:pt x="235" y="281"/>
                        </a:lnTo>
                        <a:lnTo>
                          <a:pt x="165" y="277"/>
                        </a:lnTo>
                        <a:lnTo>
                          <a:pt x="9" y="19"/>
                        </a:lnTo>
                        <a:lnTo>
                          <a:pt x="0" y="4"/>
                        </a:lnTo>
                        <a:lnTo>
                          <a:pt x="1" y="0"/>
                        </a:lnTo>
                        <a:close/>
                      </a:path>
                    </a:pathLst>
                  </a:custGeom>
                  <a:solidFill>
                    <a:srgbClr val="E0E0E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512" name="Freeform 820"/>
                  <p:cNvSpPr>
                    <a:spLocks/>
                  </p:cNvSpPr>
                  <p:nvPr/>
                </p:nvSpPr>
                <p:spPr bwMode="auto">
                  <a:xfrm>
                    <a:off x="838" y="3691"/>
                    <a:ext cx="47" cy="12"/>
                  </a:xfrm>
                  <a:custGeom>
                    <a:avLst/>
                    <a:gdLst>
                      <a:gd name="T0" fmla="*/ 0 w 95"/>
                      <a:gd name="T1" fmla="*/ 36 h 36"/>
                      <a:gd name="T2" fmla="*/ 2 w 95"/>
                      <a:gd name="T3" fmla="*/ 19 h 36"/>
                      <a:gd name="T4" fmla="*/ 8 w 95"/>
                      <a:gd name="T5" fmla="*/ 7 h 36"/>
                      <a:gd name="T6" fmla="*/ 12 w 95"/>
                      <a:gd name="T7" fmla="*/ 0 h 36"/>
                      <a:gd name="T8" fmla="*/ 76 w 95"/>
                      <a:gd name="T9" fmla="*/ 0 h 36"/>
                      <a:gd name="T10" fmla="*/ 95 w 95"/>
                      <a:gd name="T11" fmla="*/ 36 h 36"/>
                      <a:gd name="T12" fmla="*/ 0 w 95"/>
                      <a:gd name="T13" fmla="*/ 36 h 36"/>
                    </a:gdLst>
                    <a:ahLst/>
                    <a:cxnLst>
                      <a:cxn ang="0">
                        <a:pos x="T0" y="T1"/>
                      </a:cxn>
                      <a:cxn ang="0">
                        <a:pos x="T2" y="T3"/>
                      </a:cxn>
                      <a:cxn ang="0">
                        <a:pos x="T4" y="T5"/>
                      </a:cxn>
                      <a:cxn ang="0">
                        <a:pos x="T6" y="T7"/>
                      </a:cxn>
                      <a:cxn ang="0">
                        <a:pos x="T8" y="T9"/>
                      </a:cxn>
                      <a:cxn ang="0">
                        <a:pos x="T10" y="T11"/>
                      </a:cxn>
                      <a:cxn ang="0">
                        <a:pos x="T12" y="T13"/>
                      </a:cxn>
                    </a:cxnLst>
                    <a:rect l="0" t="0" r="r" b="b"/>
                    <a:pathLst>
                      <a:path w="95" h="36">
                        <a:moveTo>
                          <a:pt x="0" y="36"/>
                        </a:moveTo>
                        <a:lnTo>
                          <a:pt x="2" y="19"/>
                        </a:lnTo>
                        <a:lnTo>
                          <a:pt x="8" y="7"/>
                        </a:lnTo>
                        <a:lnTo>
                          <a:pt x="12" y="0"/>
                        </a:lnTo>
                        <a:lnTo>
                          <a:pt x="76" y="0"/>
                        </a:lnTo>
                        <a:lnTo>
                          <a:pt x="95" y="36"/>
                        </a:lnTo>
                        <a:lnTo>
                          <a:pt x="0" y="36"/>
                        </a:lnTo>
                        <a:close/>
                      </a:path>
                    </a:pathLst>
                  </a:cu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grpSp>
            <p:grpSp>
              <p:nvGrpSpPr>
                <p:cNvPr id="487" name="Group 821"/>
                <p:cNvGrpSpPr>
                  <a:grpSpLocks/>
                </p:cNvGrpSpPr>
                <p:nvPr/>
              </p:nvGrpSpPr>
              <p:grpSpPr bwMode="auto">
                <a:xfrm>
                  <a:off x="844" y="3694"/>
                  <a:ext cx="48" cy="23"/>
                  <a:chOff x="844" y="3694"/>
                  <a:chExt cx="48" cy="23"/>
                </a:xfrm>
              </p:grpSpPr>
              <p:sp>
                <p:nvSpPr>
                  <p:cNvPr id="507" name="Freeform 822"/>
                  <p:cNvSpPr>
                    <a:spLocks/>
                  </p:cNvSpPr>
                  <p:nvPr/>
                </p:nvSpPr>
                <p:spPr bwMode="auto">
                  <a:xfrm>
                    <a:off x="844" y="3694"/>
                    <a:ext cx="11" cy="23"/>
                  </a:xfrm>
                  <a:custGeom>
                    <a:avLst/>
                    <a:gdLst>
                      <a:gd name="T0" fmla="*/ 14 w 24"/>
                      <a:gd name="T1" fmla="*/ 68 h 68"/>
                      <a:gd name="T2" fmla="*/ 0 w 24"/>
                      <a:gd name="T3" fmla="*/ 27 h 68"/>
                      <a:gd name="T4" fmla="*/ 9 w 24"/>
                      <a:gd name="T5" fmla="*/ 0 h 68"/>
                      <a:gd name="T6" fmla="*/ 24 w 24"/>
                      <a:gd name="T7" fmla="*/ 32 h 68"/>
                      <a:gd name="T8" fmla="*/ 14 w 24"/>
                      <a:gd name="T9" fmla="*/ 68 h 68"/>
                    </a:gdLst>
                    <a:ahLst/>
                    <a:cxnLst>
                      <a:cxn ang="0">
                        <a:pos x="T0" y="T1"/>
                      </a:cxn>
                      <a:cxn ang="0">
                        <a:pos x="T2" y="T3"/>
                      </a:cxn>
                      <a:cxn ang="0">
                        <a:pos x="T4" y="T5"/>
                      </a:cxn>
                      <a:cxn ang="0">
                        <a:pos x="T6" y="T7"/>
                      </a:cxn>
                      <a:cxn ang="0">
                        <a:pos x="T8" y="T9"/>
                      </a:cxn>
                    </a:cxnLst>
                    <a:rect l="0" t="0" r="r" b="b"/>
                    <a:pathLst>
                      <a:path w="24" h="68">
                        <a:moveTo>
                          <a:pt x="14" y="68"/>
                        </a:moveTo>
                        <a:lnTo>
                          <a:pt x="0" y="27"/>
                        </a:lnTo>
                        <a:lnTo>
                          <a:pt x="9" y="0"/>
                        </a:lnTo>
                        <a:lnTo>
                          <a:pt x="24" y="32"/>
                        </a:lnTo>
                        <a:lnTo>
                          <a:pt x="14" y="68"/>
                        </a:lnTo>
                        <a:close/>
                      </a:path>
                    </a:pathLst>
                  </a:custGeom>
                  <a:solidFill>
                    <a:srgbClr val="60606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508" name="Freeform 823"/>
                  <p:cNvSpPr>
                    <a:spLocks/>
                  </p:cNvSpPr>
                  <p:nvPr/>
                </p:nvSpPr>
                <p:spPr bwMode="auto">
                  <a:xfrm>
                    <a:off x="848" y="3695"/>
                    <a:ext cx="37" cy="10"/>
                  </a:xfrm>
                  <a:custGeom>
                    <a:avLst/>
                    <a:gdLst>
                      <a:gd name="T0" fmla="*/ 2 w 74"/>
                      <a:gd name="T1" fmla="*/ 0 h 30"/>
                      <a:gd name="T2" fmla="*/ 50 w 74"/>
                      <a:gd name="T3" fmla="*/ 0 h 30"/>
                      <a:gd name="T4" fmla="*/ 51 w 74"/>
                      <a:gd name="T5" fmla="*/ 3 h 30"/>
                      <a:gd name="T6" fmla="*/ 57 w 74"/>
                      <a:gd name="T7" fmla="*/ 12 h 30"/>
                      <a:gd name="T8" fmla="*/ 74 w 74"/>
                      <a:gd name="T9" fmla="*/ 30 h 30"/>
                      <a:gd name="T10" fmla="*/ 19 w 74"/>
                      <a:gd name="T11" fmla="*/ 30 h 30"/>
                      <a:gd name="T12" fmla="*/ 9 w 74"/>
                      <a:gd name="T13" fmla="*/ 21 h 30"/>
                      <a:gd name="T14" fmla="*/ 0 w 74"/>
                      <a:gd name="T15" fmla="*/ 6 h 30"/>
                      <a:gd name="T16" fmla="*/ 2 w 74"/>
                      <a:gd name="T17"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4" h="30">
                        <a:moveTo>
                          <a:pt x="2" y="0"/>
                        </a:moveTo>
                        <a:lnTo>
                          <a:pt x="50" y="0"/>
                        </a:lnTo>
                        <a:lnTo>
                          <a:pt x="51" y="3"/>
                        </a:lnTo>
                        <a:lnTo>
                          <a:pt x="57" y="12"/>
                        </a:lnTo>
                        <a:lnTo>
                          <a:pt x="74" y="30"/>
                        </a:lnTo>
                        <a:lnTo>
                          <a:pt x="19" y="30"/>
                        </a:lnTo>
                        <a:lnTo>
                          <a:pt x="9" y="21"/>
                        </a:lnTo>
                        <a:lnTo>
                          <a:pt x="0" y="6"/>
                        </a:lnTo>
                        <a:lnTo>
                          <a:pt x="2" y="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509" name="Freeform 824"/>
                  <p:cNvSpPr>
                    <a:spLocks/>
                  </p:cNvSpPr>
                  <p:nvPr/>
                </p:nvSpPr>
                <p:spPr bwMode="auto">
                  <a:xfrm>
                    <a:off x="851" y="3706"/>
                    <a:ext cx="41" cy="11"/>
                  </a:xfrm>
                  <a:custGeom>
                    <a:avLst/>
                    <a:gdLst>
                      <a:gd name="T0" fmla="*/ 0 w 81"/>
                      <a:gd name="T1" fmla="*/ 34 h 34"/>
                      <a:gd name="T2" fmla="*/ 1 w 81"/>
                      <a:gd name="T3" fmla="*/ 19 h 34"/>
                      <a:gd name="T4" fmla="*/ 5 w 81"/>
                      <a:gd name="T5" fmla="*/ 6 h 34"/>
                      <a:gd name="T6" fmla="*/ 10 w 81"/>
                      <a:gd name="T7" fmla="*/ 0 h 34"/>
                      <a:gd name="T8" fmla="*/ 67 w 81"/>
                      <a:gd name="T9" fmla="*/ 0 h 34"/>
                      <a:gd name="T10" fmla="*/ 81 w 81"/>
                      <a:gd name="T11" fmla="*/ 34 h 34"/>
                      <a:gd name="T12" fmla="*/ 0 w 81"/>
                      <a:gd name="T13" fmla="*/ 34 h 34"/>
                    </a:gdLst>
                    <a:ahLst/>
                    <a:cxnLst>
                      <a:cxn ang="0">
                        <a:pos x="T0" y="T1"/>
                      </a:cxn>
                      <a:cxn ang="0">
                        <a:pos x="T2" y="T3"/>
                      </a:cxn>
                      <a:cxn ang="0">
                        <a:pos x="T4" y="T5"/>
                      </a:cxn>
                      <a:cxn ang="0">
                        <a:pos x="T6" y="T7"/>
                      </a:cxn>
                      <a:cxn ang="0">
                        <a:pos x="T8" y="T9"/>
                      </a:cxn>
                      <a:cxn ang="0">
                        <a:pos x="T10" y="T11"/>
                      </a:cxn>
                      <a:cxn ang="0">
                        <a:pos x="T12" y="T13"/>
                      </a:cxn>
                    </a:cxnLst>
                    <a:rect l="0" t="0" r="r" b="b"/>
                    <a:pathLst>
                      <a:path w="81" h="34">
                        <a:moveTo>
                          <a:pt x="0" y="34"/>
                        </a:moveTo>
                        <a:lnTo>
                          <a:pt x="1" y="19"/>
                        </a:lnTo>
                        <a:lnTo>
                          <a:pt x="5" y="6"/>
                        </a:lnTo>
                        <a:lnTo>
                          <a:pt x="10" y="0"/>
                        </a:lnTo>
                        <a:lnTo>
                          <a:pt x="67" y="0"/>
                        </a:lnTo>
                        <a:lnTo>
                          <a:pt x="81" y="34"/>
                        </a:lnTo>
                        <a:lnTo>
                          <a:pt x="0" y="34"/>
                        </a:lnTo>
                        <a:close/>
                      </a:path>
                    </a:pathLst>
                  </a:custGeom>
                  <a:solidFill>
                    <a:srgbClr val="40404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grpSp>
            <p:grpSp>
              <p:nvGrpSpPr>
                <p:cNvPr id="488" name="Group 825"/>
                <p:cNvGrpSpPr>
                  <a:grpSpLocks/>
                </p:cNvGrpSpPr>
                <p:nvPr/>
              </p:nvGrpSpPr>
              <p:grpSpPr bwMode="auto">
                <a:xfrm>
                  <a:off x="857" y="3710"/>
                  <a:ext cx="49" cy="22"/>
                  <a:chOff x="857" y="3710"/>
                  <a:chExt cx="49" cy="22"/>
                </a:xfrm>
              </p:grpSpPr>
              <p:sp>
                <p:nvSpPr>
                  <p:cNvPr id="504" name="Freeform 826"/>
                  <p:cNvSpPr>
                    <a:spLocks/>
                  </p:cNvSpPr>
                  <p:nvPr/>
                </p:nvSpPr>
                <p:spPr bwMode="auto">
                  <a:xfrm>
                    <a:off x="857" y="3710"/>
                    <a:ext cx="11" cy="22"/>
                  </a:xfrm>
                  <a:custGeom>
                    <a:avLst/>
                    <a:gdLst>
                      <a:gd name="T0" fmla="*/ 13 w 22"/>
                      <a:gd name="T1" fmla="*/ 68 h 68"/>
                      <a:gd name="T2" fmla="*/ 0 w 22"/>
                      <a:gd name="T3" fmla="*/ 27 h 68"/>
                      <a:gd name="T4" fmla="*/ 9 w 22"/>
                      <a:gd name="T5" fmla="*/ 0 h 68"/>
                      <a:gd name="T6" fmla="*/ 22 w 22"/>
                      <a:gd name="T7" fmla="*/ 31 h 68"/>
                      <a:gd name="T8" fmla="*/ 13 w 22"/>
                      <a:gd name="T9" fmla="*/ 68 h 68"/>
                    </a:gdLst>
                    <a:ahLst/>
                    <a:cxnLst>
                      <a:cxn ang="0">
                        <a:pos x="T0" y="T1"/>
                      </a:cxn>
                      <a:cxn ang="0">
                        <a:pos x="T2" y="T3"/>
                      </a:cxn>
                      <a:cxn ang="0">
                        <a:pos x="T4" y="T5"/>
                      </a:cxn>
                      <a:cxn ang="0">
                        <a:pos x="T6" y="T7"/>
                      </a:cxn>
                      <a:cxn ang="0">
                        <a:pos x="T8" y="T9"/>
                      </a:cxn>
                    </a:cxnLst>
                    <a:rect l="0" t="0" r="r" b="b"/>
                    <a:pathLst>
                      <a:path w="22" h="68">
                        <a:moveTo>
                          <a:pt x="13" y="68"/>
                        </a:moveTo>
                        <a:lnTo>
                          <a:pt x="0" y="27"/>
                        </a:lnTo>
                        <a:lnTo>
                          <a:pt x="9" y="0"/>
                        </a:lnTo>
                        <a:lnTo>
                          <a:pt x="22" y="31"/>
                        </a:lnTo>
                        <a:lnTo>
                          <a:pt x="13" y="68"/>
                        </a:lnTo>
                        <a:close/>
                      </a:path>
                    </a:pathLst>
                  </a:custGeom>
                  <a:solidFill>
                    <a:srgbClr val="60606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505" name="Freeform 827"/>
                  <p:cNvSpPr>
                    <a:spLocks/>
                  </p:cNvSpPr>
                  <p:nvPr/>
                </p:nvSpPr>
                <p:spPr bwMode="auto">
                  <a:xfrm>
                    <a:off x="862" y="3710"/>
                    <a:ext cx="36" cy="10"/>
                  </a:xfrm>
                  <a:custGeom>
                    <a:avLst/>
                    <a:gdLst>
                      <a:gd name="T0" fmla="*/ 1 w 72"/>
                      <a:gd name="T1" fmla="*/ 0 h 29"/>
                      <a:gd name="T2" fmla="*/ 50 w 72"/>
                      <a:gd name="T3" fmla="*/ 0 h 29"/>
                      <a:gd name="T4" fmla="*/ 51 w 72"/>
                      <a:gd name="T5" fmla="*/ 2 h 29"/>
                      <a:gd name="T6" fmla="*/ 56 w 72"/>
                      <a:gd name="T7" fmla="*/ 11 h 29"/>
                      <a:gd name="T8" fmla="*/ 72 w 72"/>
                      <a:gd name="T9" fmla="*/ 29 h 29"/>
                      <a:gd name="T10" fmla="*/ 17 w 72"/>
                      <a:gd name="T11" fmla="*/ 29 h 29"/>
                      <a:gd name="T12" fmla="*/ 9 w 72"/>
                      <a:gd name="T13" fmla="*/ 20 h 29"/>
                      <a:gd name="T14" fmla="*/ 0 w 72"/>
                      <a:gd name="T15" fmla="*/ 6 h 29"/>
                      <a:gd name="T16" fmla="*/ 1 w 72"/>
                      <a:gd name="T17"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29">
                        <a:moveTo>
                          <a:pt x="1" y="0"/>
                        </a:moveTo>
                        <a:lnTo>
                          <a:pt x="50" y="0"/>
                        </a:lnTo>
                        <a:lnTo>
                          <a:pt x="51" y="2"/>
                        </a:lnTo>
                        <a:lnTo>
                          <a:pt x="56" y="11"/>
                        </a:lnTo>
                        <a:lnTo>
                          <a:pt x="72" y="29"/>
                        </a:lnTo>
                        <a:lnTo>
                          <a:pt x="17" y="29"/>
                        </a:lnTo>
                        <a:lnTo>
                          <a:pt x="9" y="20"/>
                        </a:lnTo>
                        <a:lnTo>
                          <a:pt x="0" y="6"/>
                        </a:lnTo>
                        <a:lnTo>
                          <a:pt x="1" y="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506" name="Freeform 828"/>
                  <p:cNvSpPr>
                    <a:spLocks/>
                  </p:cNvSpPr>
                  <p:nvPr/>
                </p:nvSpPr>
                <p:spPr bwMode="auto">
                  <a:xfrm>
                    <a:off x="865" y="3720"/>
                    <a:ext cx="41" cy="12"/>
                  </a:xfrm>
                  <a:custGeom>
                    <a:avLst/>
                    <a:gdLst>
                      <a:gd name="T0" fmla="*/ 0 w 83"/>
                      <a:gd name="T1" fmla="*/ 36 h 36"/>
                      <a:gd name="T2" fmla="*/ 1 w 83"/>
                      <a:gd name="T3" fmla="*/ 20 h 36"/>
                      <a:gd name="T4" fmla="*/ 7 w 83"/>
                      <a:gd name="T5" fmla="*/ 8 h 36"/>
                      <a:gd name="T6" fmla="*/ 11 w 83"/>
                      <a:gd name="T7" fmla="*/ 0 h 36"/>
                      <a:gd name="T8" fmla="*/ 67 w 83"/>
                      <a:gd name="T9" fmla="*/ 0 h 36"/>
                      <a:gd name="T10" fmla="*/ 83 w 83"/>
                      <a:gd name="T11" fmla="*/ 36 h 36"/>
                      <a:gd name="T12" fmla="*/ 0 w 83"/>
                      <a:gd name="T13" fmla="*/ 36 h 36"/>
                    </a:gdLst>
                    <a:ahLst/>
                    <a:cxnLst>
                      <a:cxn ang="0">
                        <a:pos x="T0" y="T1"/>
                      </a:cxn>
                      <a:cxn ang="0">
                        <a:pos x="T2" y="T3"/>
                      </a:cxn>
                      <a:cxn ang="0">
                        <a:pos x="T4" y="T5"/>
                      </a:cxn>
                      <a:cxn ang="0">
                        <a:pos x="T6" y="T7"/>
                      </a:cxn>
                      <a:cxn ang="0">
                        <a:pos x="T8" y="T9"/>
                      </a:cxn>
                      <a:cxn ang="0">
                        <a:pos x="T10" y="T11"/>
                      </a:cxn>
                      <a:cxn ang="0">
                        <a:pos x="T12" y="T13"/>
                      </a:cxn>
                    </a:cxnLst>
                    <a:rect l="0" t="0" r="r" b="b"/>
                    <a:pathLst>
                      <a:path w="83" h="36">
                        <a:moveTo>
                          <a:pt x="0" y="36"/>
                        </a:moveTo>
                        <a:lnTo>
                          <a:pt x="1" y="20"/>
                        </a:lnTo>
                        <a:lnTo>
                          <a:pt x="7" y="8"/>
                        </a:lnTo>
                        <a:lnTo>
                          <a:pt x="11" y="0"/>
                        </a:lnTo>
                        <a:lnTo>
                          <a:pt x="67" y="0"/>
                        </a:lnTo>
                        <a:lnTo>
                          <a:pt x="83" y="36"/>
                        </a:lnTo>
                        <a:lnTo>
                          <a:pt x="0" y="36"/>
                        </a:lnTo>
                        <a:close/>
                      </a:path>
                    </a:pathLst>
                  </a:custGeom>
                  <a:solidFill>
                    <a:srgbClr val="40404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grpSp>
            <p:grpSp>
              <p:nvGrpSpPr>
                <p:cNvPr id="489" name="Group 829"/>
                <p:cNvGrpSpPr>
                  <a:grpSpLocks/>
                </p:cNvGrpSpPr>
                <p:nvPr/>
              </p:nvGrpSpPr>
              <p:grpSpPr bwMode="auto">
                <a:xfrm>
                  <a:off x="1086" y="3766"/>
                  <a:ext cx="49" cy="23"/>
                  <a:chOff x="1086" y="3766"/>
                  <a:chExt cx="49" cy="23"/>
                </a:xfrm>
              </p:grpSpPr>
              <p:sp>
                <p:nvSpPr>
                  <p:cNvPr id="501" name="Freeform 830"/>
                  <p:cNvSpPr>
                    <a:spLocks/>
                  </p:cNvSpPr>
                  <p:nvPr/>
                </p:nvSpPr>
                <p:spPr bwMode="auto">
                  <a:xfrm>
                    <a:off x="1086" y="3766"/>
                    <a:ext cx="11" cy="23"/>
                  </a:xfrm>
                  <a:custGeom>
                    <a:avLst/>
                    <a:gdLst>
                      <a:gd name="T0" fmla="*/ 13 w 22"/>
                      <a:gd name="T1" fmla="*/ 69 h 69"/>
                      <a:gd name="T2" fmla="*/ 0 w 22"/>
                      <a:gd name="T3" fmla="*/ 27 h 69"/>
                      <a:gd name="T4" fmla="*/ 9 w 22"/>
                      <a:gd name="T5" fmla="*/ 0 h 69"/>
                      <a:gd name="T6" fmla="*/ 22 w 22"/>
                      <a:gd name="T7" fmla="*/ 32 h 69"/>
                      <a:gd name="T8" fmla="*/ 13 w 22"/>
                      <a:gd name="T9" fmla="*/ 69 h 69"/>
                    </a:gdLst>
                    <a:ahLst/>
                    <a:cxnLst>
                      <a:cxn ang="0">
                        <a:pos x="T0" y="T1"/>
                      </a:cxn>
                      <a:cxn ang="0">
                        <a:pos x="T2" y="T3"/>
                      </a:cxn>
                      <a:cxn ang="0">
                        <a:pos x="T4" y="T5"/>
                      </a:cxn>
                      <a:cxn ang="0">
                        <a:pos x="T6" y="T7"/>
                      </a:cxn>
                      <a:cxn ang="0">
                        <a:pos x="T8" y="T9"/>
                      </a:cxn>
                    </a:cxnLst>
                    <a:rect l="0" t="0" r="r" b="b"/>
                    <a:pathLst>
                      <a:path w="22" h="69">
                        <a:moveTo>
                          <a:pt x="13" y="69"/>
                        </a:moveTo>
                        <a:lnTo>
                          <a:pt x="0" y="27"/>
                        </a:lnTo>
                        <a:lnTo>
                          <a:pt x="9" y="0"/>
                        </a:lnTo>
                        <a:lnTo>
                          <a:pt x="22" y="32"/>
                        </a:lnTo>
                        <a:lnTo>
                          <a:pt x="13" y="69"/>
                        </a:lnTo>
                        <a:close/>
                      </a:path>
                    </a:pathLst>
                  </a:custGeom>
                  <a:solidFill>
                    <a:srgbClr val="60606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502" name="Freeform 831"/>
                  <p:cNvSpPr>
                    <a:spLocks/>
                  </p:cNvSpPr>
                  <p:nvPr/>
                </p:nvSpPr>
                <p:spPr bwMode="auto">
                  <a:xfrm>
                    <a:off x="1090" y="3767"/>
                    <a:ext cx="37" cy="10"/>
                  </a:xfrm>
                  <a:custGeom>
                    <a:avLst/>
                    <a:gdLst>
                      <a:gd name="T0" fmla="*/ 3 w 74"/>
                      <a:gd name="T1" fmla="*/ 0 h 31"/>
                      <a:gd name="T2" fmla="*/ 51 w 74"/>
                      <a:gd name="T3" fmla="*/ 0 h 31"/>
                      <a:gd name="T4" fmla="*/ 53 w 74"/>
                      <a:gd name="T5" fmla="*/ 4 h 31"/>
                      <a:gd name="T6" fmla="*/ 56 w 74"/>
                      <a:gd name="T7" fmla="*/ 13 h 31"/>
                      <a:gd name="T8" fmla="*/ 74 w 74"/>
                      <a:gd name="T9" fmla="*/ 31 h 31"/>
                      <a:gd name="T10" fmla="*/ 18 w 74"/>
                      <a:gd name="T11" fmla="*/ 31 h 31"/>
                      <a:gd name="T12" fmla="*/ 9 w 74"/>
                      <a:gd name="T13" fmla="*/ 22 h 31"/>
                      <a:gd name="T14" fmla="*/ 0 w 74"/>
                      <a:gd name="T15" fmla="*/ 6 h 31"/>
                      <a:gd name="T16" fmla="*/ 3 w 74"/>
                      <a:gd name="T17"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4" h="31">
                        <a:moveTo>
                          <a:pt x="3" y="0"/>
                        </a:moveTo>
                        <a:lnTo>
                          <a:pt x="51" y="0"/>
                        </a:lnTo>
                        <a:lnTo>
                          <a:pt x="53" y="4"/>
                        </a:lnTo>
                        <a:lnTo>
                          <a:pt x="56" y="13"/>
                        </a:lnTo>
                        <a:lnTo>
                          <a:pt x="74" y="31"/>
                        </a:lnTo>
                        <a:lnTo>
                          <a:pt x="18" y="31"/>
                        </a:lnTo>
                        <a:lnTo>
                          <a:pt x="9" y="22"/>
                        </a:lnTo>
                        <a:lnTo>
                          <a:pt x="0" y="6"/>
                        </a:lnTo>
                        <a:lnTo>
                          <a:pt x="3" y="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503" name="Freeform 832"/>
                  <p:cNvSpPr>
                    <a:spLocks/>
                  </p:cNvSpPr>
                  <p:nvPr/>
                </p:nvSpPr>
                <p:spPr bwMode="auto">
                  <a:xfrm>
                    <a:off x="1093" y="3777"/>
                    <a:ext cx="42" cy="12"/>
                  </a:xfrm>
                  <a:custGeom>
                    <a:avLst/>
                    <a:gdLst>
                      <a:gd name="T0" fmla="*/ 0 w 83"/>
                      <a:gd name="T1" fmla="*/ 36 h 36"/>
                      <a:gd name="T2" fmla="*/ 2 w 83"/>
                      <a:gd name="T3" fmla="*/ 19 h 36"/>
                      <a:gd name="T4" fmla="*/ 7 w 83"/>
                      <a:gd name="T5" fmla="*/ 6 h 36"/>
                      <a:gd name="T6" fmla="*/ 11 w 83"/>
                      <a:gd name="T7" fmla="*/ 0 h 36"/>
                      <a:gd name="T8" fmla="*/ 68 w 83"/>
                      <a:gd name="T9" fmla="*/ 0 h 36"/>
                      <a:gd name="T10" fmla="*/ 83 w 83"/>
                      <a:gd name="T11" fmla="*/ 36 h 36"/>
                      <a:gd name="T12" fmla="*/ 0 w 83"/>
                      <a:gd name="T13" fmla="*/ 36 h 36"/>
                    </a:gdLst>
                    <a:ahLst/>
                    <a:cxnLst>
                      <a:cxn ang="0">
                        <a:pos x="T0" y="T1"/>
                      </a:cxn>
                      <a:cxn ang="0">
                        <a:pos x="T2" y="T3"/>
                      </a:cxn>
                      <a:cxn ang="0">
                        <a:pos x="T4" y="T5"/>
                      </a:cxn>
                      <a:cxn ang="0">
                        <a:pos x="T6" y="T7"/>
                      </a:cxn>
                      <a:cxn ang="0">
                        <a:pos x="T8" y="T9"/>
                      </a:cxn>
                      <a:cxn ang="0">
                        <a:pos x="T10" y="T11"/>
                      </a:cxn>
                      <a:cxn ang="0">
                        <a:pos x="T12" y="T13"/>
                      </a:cxn>
                    </a:cxnLst>
                    <a:rect l="0" t="0" r="r" b="b"/>
                    <a:pathLst>
                      <a:path w="83" h="36">
                        <a:moveTo>
                          <a:pt x="0" y="36"/>
                        </a:moveTo>
                        <a:lnTo>
                          <a:pt x="2" y="19"/>
                        </a:lnTo>
                        <a:lnTo>
                          <a:pt x="7" y="6"/>
                        </a:lnTo>
                        <a:lnTo>
                          <a:pt x="11" y="0"/>
                        </a:lnTo>
                        <a:lnTo>
                          <a:pt x="68" y="0"/>
                        </a:lnTo>
                        <a:lnTo>
                          <a:pt x="83" y="36"/>
                        </a:lnTo>
                        <a:lnTo>
                          <a:pt x="0" y="36"/>
                        </a:lnTo>
                        <a:close/>
                      </a:path>
                    </a:pathLst>
                  </a:custGeom>
                  <a:solidFill>
                    <a:srgbClr val="40404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grpSp>
            <p:grpSp>
              <p:nvGrpSpPr>
                <p:cNvPr id="490" name="Group 833"/>
                <p:cNvGrpSpPr>
                  <a:grpSpLocks/>
                </p:cNvGrpSpPr>
                <p:nvPr/>
              </p:nvGrpSpPr>
              <p:grpSpPr bwMode="auto">
                <a:xfrm>
                  <a:off x="934" y="3740"/>
                  <a:ext cx="48" cy="23"/>
                  <a:chOff x="934" y="3740"/>
                  <a:chExt cx="48" cy="23"/>
                </a:xfrm>
              </p:grpSpPr>
              <p:sp>
                <p:nvSpPr>
                  <p:cNvPr id="498" name="Freeform 834"/>
                  <p:cNvSpPr>
                    <a:spLocks/>
                  </p:cNvSpPr>
                  <p:nvPr/>
                </p:nvSpPr>
                <p:spPr bwMode="auto">
                  <a:xfrm>
                    <a:off x="934" y="3740"/>
                    <a:ext cx="11" cy="23"/>
                  </a:xfrm>
                  <a:custGeom>
                    <a:avLst/>
                    <a:gdLst>
                      <a:gd name="T0" fmla="*/ 15 w 24"/>
                      <a:gd name="T1" fmla="*/ 70 h 70"/>
                      <a:gd name="T2" fmla="*/ 0 w 24"/>
                      <a:gd name="T3" fmla="*/ 27 h 70"/>
                      <a:gd name="T4" fmla="*/ 9 w 24"/>
                      <a:gd name="T5" fmla="*/ 0 h 70"/>
                      <a:gd name="T6" fmla="*/ 24 w 24"/>
                      <a:gd name="T7" fmla="*/ 32 h 70"/>
                      <a:gd name="T8" fmla="*/ 15 w 24"/>
                      <a:gd name="T9" fmla="*/ 70 h 70"/>
                    </a:gdLst>
                    <a:ahLst/>
                    <a:cxnLst>
                      <a:cxn ang="0">
                        <a:pos x="T0" y="T1"/>
                      </a:cxn>
                      <a:cxn ang="0">
                        <a:pos x="T2" y="T3"/>
                      </a:cxn>
                      <a:cxn ang="0">
                        <a:pos x="T4" y="T5"/>
                      </a:cxn>
                      <a:cxn ang="0">
                        <a:pos x="T6" y="T7"/>
                      </a:cxn>
                      <a:cxn ang="0">
                        <a:pos x="T8" y="T9"/>
                      </a:cxn>
                    </a:cxnLst>
                    <a:rect l="0" t="0" r="r" b="b"/>
                    <a:pathLst>
                      <a:path w="24" h="70">
                        <a:moveTo>
                          <a:pt x="15" y="70"/>
                        </a:moveTo>
                        <a:lnTo>
                          <a:pt x="0" y="27"/>
                        </a:lnTo>
                        <a:lnTo>
                          <a:pt x="9" y="0"/>
                        </a:lnTo>
                        <a:lnTo>
                          <a:pt x="24" y="32"/>
                        </a:lnTo>
                        <a:lnTo>
                          <a:pt x="15" y="70"/>
                        </a:lnTo>
                        <a:close/>
                      </a:path>
                    </a:pathLst>
                  </a:custGeom>
                  <a:solidFill>
                    <a:srgbClr val="60606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499" name="Freeform 835"/>
                  <p:cNvSpPr>
                    <a:spLocks/>
                  </p:cNvSpPr>
                  <p:nvPr/>
                </p:nvSpPr>
                <p:spPr bwMode="auto">
                  <a:xfrm>
                    <a:off x="938" y="3741"/>
                    <a:ext cx="37" cy="10"/>
                  </a:xfrm>
                  <a:custGeom>
                    <a:avLst/>
                    <a:gdLst>
                      <a:gd name="T0" fmla="*/ 2 w 74"/>
                      <a:gd name="T1" fmla="*/ 0 h 30"/>
                      <a:gd name="T2" fmla="*/ 50 w 74"/>
                      <a:gd name="T3" fmla="*/ 0 h 30"/>
                      <a:gd name="T4" fmla="*/ 52 w 74"/>
                      <a:gd name="T5" fmla="*/ 4 h 30"/>
                      <a:gd name="T6" fmla="*/ 57 w 74"/>
                      <a:gd name="T7" fmla="*/ 13 h 30"/>
                      <a:gd name="T8" fmla="*/ 74 w 74"/>
                      <a:gd name="T9" fmla="*/ 30 h 30"/>
                      <a:gd name="T10" fmla="*/ 19 w 74"/>
                      <a:gd name="T11" fmla="*/ 30 h 30"/>
                      <a:gd name="T12" fmla="*/ 9 w 74"/>
                      <a:gd name="T13" fmla="*/ 22 h 30"/>
                      <a:gd name="T14" fmla="*/ 0 w 74"/>
                      <a:gd name="T15" fmla="*/ 6 h 30"/>
                      <a:gd name="T16" fmla="*/ 2 w 74"/>
                      <a:gd name="T17"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4" h="30">
                        <a:moveTo>
                          <a:pt x="2" y="0"/>
                        </a:moveTo>
                        <a:lnTo>
                          <a:pt x="50" y="0"/>
                        </a:lnTo>
                        <a:lnTo>
                          <a:pt x="52" y="4"/>
                        </a:lnTo>
                        <a:lnTo>
                          <a:pt x="57" y="13"/>
                        </a:lnTo>
                        <a:lnTo>
                          <a:pt x="74" y="30"/>
                        </a:lnTo>
                        <a:lnTo>
                          <a:pt x="19" y="30"/>
                        </a:lnTo>
                        <a:lnTo>
                          <a:pt x="9" y="22"/>
                        </a:lnTo>
                        <a:lnTo>
                          <a:pt x="0" y="6"/>
                        </a:lnTo>
                        <a:lnTo>
                          <a:pt x="2" y="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500" name="Freeform 836"/>
                  <p:cNvSpPr>
                    <a:spLocks/>
                  </p:cNvSpPr>
                  <p:nvPr/>
                </p:nvSpPr>
                <p:spPr bwMode="auto">
                  <a:xfrm>
                    <a:off x="941" y="3751"/>
                    <a:ext cx="41" cy="12"/>
                  </a:xfrm>
                  <a:custGeom>
                    <a:avLst/>
                    <a:gdLst>
                      <a:gd name="T0" fmla="*/ 0 w 81"/>
                      <a:gd name="T1" fmla="*/ 36 h 36"/>
                      <a:gd name="T2" fmla="*/ 1 w 81"/>
                      <a:gd name="T3" fmla="*/ 19 h 36"/>
                      <a:gd name="T4" fmla="*/ 5 w 81"/>
                      <a:gd name="T5" fmla="*/ 6 h 36"/>
                      <a:gd name="T6" fmla="*/ 10 w 81"/>
                      <a:gd name="T7" fmla="*/ 0 h 36"/>
                      <a:gd name="T8" fmla="*/ 67 w 81"/>
                      <a:gd name="T9" fmla="*/ 0 h 36"/>
                      <a:gd name="T10" fmla="*/ 81 w 81"/>
                      <a:gd name="T11" fmla="*/ 36 h 36"/>
                      <a:gd name="T12" fmla="*/ 0 w 81"/>
                      <a:gd name="T13" fmla="*/ 36 h 36"/>
                    </a:gdLst>
                    <a:ahLst/>
                    <a:cxnLst>
                      <a:cxn ang="0">
                        <a:pos x="T0" y="T1"/>
                      </a:cxn>
                      <a:cxn ang="0">
                        <a:pos x="T2" y="T3"/>
                      </a:cxn>
                      <a:cxn ang="0">
                        <a:pos x="T4" y="T5"/>
                      </a:cxn>
                      <a:cxn ang="0">
                        <a:pos x="T6" y="T7"/>
                      </a:cxn>
                      <a:cxn ang="0">
                        <a:pos x="T8" y="T9"/>
                      </a:cxn>
                      <a:cxn ang="0">
                        <a:pos x="T10" y="T11"/>
                      </a:cxn>
                      <a:cxn ang="0">
                        <a:pos x="T12" y="T13"/>
                      </a:cxn>
                    </a:cxnLst>
                    <a:rect l="0" t="0" r="r" b="b"/>
                    <a:pathLst>
                      <a:path w="81" h="36">
                        <a:moveTo>
                          <a:pt x="0" y="36"/>
                        </a:moveTo>
                        <a:lnTo>
                          <a:pt x="1" y="19"/>
                        </a:lnTo>
                        <a:lnTo>
                          <a:pt x="5" y="6"/>
                        </a:lnTo>
                        <a:lnTo>
                          <a:pt x="10" y="0"/>
                        </a:lnTo>
                        <a:lnTo>
                          <a:pt x="67" y="0"/>
                        </a:lnTo>
                        <a:lnTo>
                          <a:pt x="81" y="36"/>
                        </a:lnTo>
                        <a:lnTo>
                          <a:pt x="0" y="36"/>
                        </a:lnTo>
                        <a:close/>
                      </a:path>
                    </a:pathLst>
                  </a:custGeom>
                  <a:solidFill>
                    <a:srgbClr val="40404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grpSp>
            <p:grpSp>
              <p:nvGrpSpPr>
                <p:cNvPr id="491" name="Group 837"/>
                <p:cNvGrpSpPr>
                  <a:grpSpLocks/>
                </p:cNvGrpSpPr>
                <p:nvPr/>
              </p:nvGrpSpPr>
              <p:grpSpPr bwMode="auto">
                <a:xfrm>
                  <a:off x="943" y="3754"/>
                  <a:ext cx="49" cy="23"/>
                  <a:chOff x="943" y="3754"/>
                  <a:chExt cx="49" cy="23"/>
                </a:xfrm>
              </p:grpSpPr>
              <p:sp>
                <p:nvSpPr>
                  <p:cNvPr id="495" name="Freeform 838"/>
                  <p:cNvSpPr>
                    <a:spLocks/>
                  </p:cNvSpPr>
                  <p:nvPr/>
                </p:nvSpPr>
                <p:spPr bwMode="auto">
                  <a:xfrm>
                    <a:off x="943" y="3754"/>
                    <a:ext cx="12" cy="23"/>
                  </a:xfrm>
                  <a:custGeom>
                    <a:avLst/>
                    <a:gdLst>
                      <a:gd name="T0" fmla="*/ 16 w 25"/>
                      <a:gd name="T1" fmla="*/ 68 h 68"/>
                      <a:gd name="T2" fmla="*/ 0 w 25"/>
                      <a:gd name="T3" fmla="*/ 25 h 68"/>
                      <a:gd name="T4" fmla="*/ 11 w 25"/>
                      <a:gd name="T5" fmla="*/ 0 h 68"/>
                      <a:gd name="T6" fmla="*/ 25 w 25"/>
                      <a:gd name="T7" fmla="*/ 31 h 68"/>
                      <a:gd name="T8" fmla="*/ 16 w 25"/>
                      <a:gd name="T9" fmla="*/ 68 h 68"/>
                    </a:gdLst>
                    <a:ahLst/>
                    <a:cxnLst>
                      <a:cxn ang="0">
                        <a:pos x="T0" y="T1"/>
                      </a:cxn>
                      <a:cxn ang="0">
                        <a:pos x="T2" y="T3"/>
                      </a:cxn>
                      <a:cxn ang="0">
                        <a:pos x="T4" y="T5"/>
                      </a:cxn>
                      <a:cxn ang="0">
                        <a:pos x="T6" y="T7"/>
                      </a:cxn>
                      <a:cxn ang="0">
                        <a:pos x="T8" y="T9"/>
                      </a:cxn>
                    </a:cxnLst>
                    <a:rect l="0" t="0" r="r" b="b"/>
                    <a:pathLst>
                      <a:path w="25" h="68">
                        <a:moveTo>
                          <a:pt x="16" y="68"/>
                        </a:moveTo>
                        <a:lnTo>
                          <a:pt x="0" y="25"/>
                        </a:lnTo>
                        <a:lnTo>
                          <a:pt x="11" y="0"/>
                        </a:lnTo>
                        <a:lnTo>
                          <a:pt x="25" y="31"/>
                        </a:lnTo>
                        <a:lnTo>
                          <a:pt x="16" y="68"/>
                        </a:lnTo>
                        <a:close/>
                      </a:path>
                    </a:pathLst>
                  </a:custGeom>
                  <a:solidFill>
                    <a:srgbClr val="A0A0A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496" name="Freeform 839"/>
                  <p:cNvSpPr>
                    <a:spLocks/>
                  </p:cNvSpPr>
                  <p:nvPr/>
                </p:nvSpPr>
                <p:spPr bwMode="auto">
                  <a:xfrm>
                    <a:off x="948" y="3755"/>
                    <a:ext cx="37" cy="10"/>
                  </a:xfrm>
                  <a:custGeom>
                    <a:avLst/>
                    <a:gdLst>
                      <a:gd name="T0" fmla="*/ 1 w 74"/>
                      <a:gd name="T1" fmla="*/ 0 h 30"/>
                      <a:gd name="T2" fmla="*/ 49 w 74"/>
                      <a:gd name="T3" fmla="*/ 0 h 30"/>
                      <a:gd name="T4" fmla="*/ 50 w 74"/>
                      <a:gd name="T5" fmla="*/ 3 h 30"/>
                      <a:gd name="T6" fmla="*/ 57 w 74"/>
                      <a:gd name="T7" fmla="*/ 12 h 30"/>
                      <a:gd name="T8" fmla="*/ 74 w 74"/>
                      <a:gd name="T9" fmla="*/ 30 h 30"/>
                      <a:gd name="T10" fmla="*/ 18 w 74"/>
                      <a:gd name="T11" fmla="*/ 30 h 30"/>
                      <a:gd name="T12" fmla="*/ 9 w 74"/>
                      <a:gd name="T13" fmla="*/ 21 h 30"/>
                      <a:gd name="T14" fmla="*/ 0 w 74"/>
                      <a:gd name="T15" fmla="*/ 5 h 30"/>
                      <a:gd name="T16" fmla="*/ 1 w 74"/>
                      <a:gd name="T17"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4" h="30">
                        <a:moveTo>
                          <a:pt x="1" y="0"/>
                        </a:moveTo>
                        <a:lnTo>
                          <a:pt x="49" y="0"/>
                        </a:lnTo>
                        <a:lnTo>
                          <a:pt x="50" y="3"/>
                        </a:lnTo>
                        <a:lnTo>
                          <a:pt x="57" y="12"/>
                        </a:lnTo>
                        <a:lnTo>
                          <a:pt x="74" y="30"/>
                        </a:lnTo>
                        <a:lnTo>
                          <a:pt x="18" y="30"/>
                        </a:lnTo>
                        <a:lnTo>
                          <a:pt x="9" y="21"/>
                        </a:lnTo>
                        <a:lnTo>
                          <a:pt x="0" y="5"/>
                        </a:lnTo>
                        <a:lnTo>
                          <a:pt x="1" y="0"/>
                        </a:lnTo>
                        <a:close/>
                      </a:path>
                    </a:pathLst>
                  </a:custGeom>
                  <a:solidFill>
                    <a:srgbClr val="E0E0E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497" name="Freeform 840"/>
                  <p:cNvSpPr>
                    <a:spLocks/>
                  </p:cNvSpPr>
                  <p:nvPr/>
                </p:nvSpPr>
                <p:spPr bwMode="auto">
                  <a:xfrm>
                    <a:off x="951" y="3765"/>
                    <a:ext cx="41" cy="12"/>
                  </a:xfrm>
                  <a:custGeom>
                    <a:avLst/>
                    <a:gdLst>
                      <a:gd name="T0" fmla="*/ 0 w 81"/>
                      <a:gd name="T1" fmla="*/ 36 h 36"/>
                      <a:gd name="T2" fmla="*/ 1 w 81"/>
                      <a:gd name="T3" fmla="*/ 19 h 36"/>
                      <a:gd name="T4" fmla="*/ 5 w 81"/>
                      <a:gd name="T5" fmla="*/ 7 h 36"/>
                      <a:gd name="T6" fmla="*/ 10 w 81"/>
                      <a:gd name="T7" fmla="*/ 0 h 36"/>
                      <a:gd name="T8" fmla="*/ 67 w 81"/>
                      <a:gd name="T9" fmla="*/ 0 h 36"/>
                      <a:gd name="T10" fmla="*/ 81 w 81"/>
                      <a:gd name="T11" fmla="*/ 36 h 36"/>
                      <a:gd name="T12" fmla="*/ 0 w 81"/>
                      <a:gd name="T13" fmla="*/ 36 h 36"/>
                    </a:gdLst>
                    <a:ahLst/>
                    <a:cxnLst>
                      <a:cxn ang="0">
                        <a:pos x="T0" y="T1"/>
                      </a:cxn>
                      <a:cxn ang="0">
                        <a:pos x="T2" y="T3"/>
                      </a:cxn>
                      <a:cxn ang="0">
                        <a:pos x="T4" y="T5"/>
                      </a:cxn>
                      <a:cxn ang="0">
                        <a:pos x="T6" y="T7"/>
                      </a:cxn>
                      <a:cxn ang="0">
                        <a:pos x="T8" y="T9"/>
                      </a:cxn>
                      <a:cxn ang="0">
                        <a:pos x="T10" y="T11"/>
                      </a:cxn>
                      <a:cxn ang="0">
                        <a:pos x="T12" y="T13"/>
                      </a:cxn>
                    </a:cxnLst>
                    <a:rect l="0" t="0" r="r" b="b"/>
                    <a:pathLst>
                      <a:path w="81" h="36">
                        <a:moveTo>
                          <a:pt x="0" y="36"/>
                        </a:moveTo>
                        <a:lnTo>
                          <a:pt x="1" y="19"/>
                        </a:lnTo>
                        <a:lnTo>
                          <a:pt x="5" y="7"/>
                        </a:lnTo>
                        <a:lnTo>
                          <a:pt x="10" y="0"/>
                        </a:lnTo>
                        <a:lnTo>
                          <a:pt x="67" y="0"/>
                        </a:lnTo>
                        <a:lnTo>
                          <a:pt x="81" y="36"/>
                        </a:lnTo>
                        <a:lnTo>
                          <a:pt x="0" y="36"/>
                        </a:lnTo>
                        <a:close/>
                      </a:path>
                    </a:pathLst>
                  </a:cu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grpSp>
            <p:sp>
              <p:nvSpPr>
                <p:cNvPr id="492" name="Freeform 841"/>
                <p:cNvSpPr>
                  <a:spLocks/>
                </p:cNvSpPr>
                <p:nvPr/>
              </p:nvSpPr>
              <p:spPr bwMode="auto">
                <a:xfrm>
                  <a:off x="987" y="3753"/>
                  <a:ext cx="25" cy="43"/>
                </a:xfrm>
                <a:custGeom>
                  <a:avLst/>
                  <a:gdLst>
                    <a:gd name="T0" fmla="*/ 40 w 51"/>
                    <a:gd name="T1" fmla="*/ 128 h 128"/>
                    <a:gd name="T2" fmla="*/ 0 w 51"/>
                    <a:gd name="T3" fmla="*/ 29 h 128"/>
                    <a:gd name="T4" fmla="*/ 0 w 51"/>
                    <a:gd name="T5" fmla="*/ 20 h 128"/>
                    <a:gd name="T6" fmla="*/ 2 w 51"/>
                    <a:gd name="T7" fmla="*/ 11 h 128"/>
                    <a:gd name="T8" fmla="*/ 10 w 51"/>
                    <a:gd name="T9" fmla="*/ 0 h 128"/>
                    <a:gd name="T10" fmla="*/ 51 w 51"/>
                    <a:gd name="T11" fmla="*/ 91 h 128"/>
                    <a:gd name="T12" fmla="*/ 40 w 51"/>
                    <a:gd name="T13" fmla="*/ 128 h 128"/>
                  </a:gdLst>
                  <a:ahLst/>
                  <a:cxnLst>
                    <a:cxn ang="0">
                      <a:pos x="T0" y="T1"/>
                    </a:cxn>
                    <a:cxn ang="0">
                      <a:pos x="T2" y="T3"/>
                    </a:cxn>
                    <a:cxn ang="0">
                      <a:pos x="T4" y="T5"/>
                    </a:cxn>
                    <a:cxn ang="0">
                      <a:pos x="T6" y="T7"/>
                    </a:cxn>
                    <a:cxn ang="0">
                      <a:pos x="T8" y="T9"/>
                    </a:cxn>
                    <a:cxn ang="0">
                      <a:pos x="T10" y="T11"/>
                    </a:cxn>
                    <a:cxn ang="0">
                      <a:pos x="T12" y="T13"/>
                    </a:cxn>
                  </a:cxnLst>
                  <a:rect l="0" t="0" r="r" b="b"/>
                  <a:pathLst>
                    <a:path w="51" h="128">
                      <a:moveTo>
                        <a:pt x="40" y="128"/>
                      </a:moveTo>
                      <a:lnTo>
                        <a:pt x="0" y="29"/>
                      </a:lnTo>
                      <a:lnTo>
                        <a:pt x="0" y="20"/>
                      </a:lnTo>
                      <a:lnTo>
                        <a:pt x="2" y="11"/>
                      </a:lnTo>
                      <a:lnTo>
                        <a:pt x="10" y="0"/>
                      </a:lnTo>
                      <a:lnTo>
                        <a:pt x="51" y="91"/>
                      </a:lnTo>
                      <a:lnTo>
                        <a:pt x="40" y="128"/>
                      </a:lnTo>
                      <a:close/>
                    </a:path>
                  </a:pathLst>
                </a:custGeom>
                <a:solidFill>
                  <a:srgbClr val="60606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493" name="Freeform 842"/>
                <p:cNvSpPr>
                  <a:spLocks/>
                </p:cNvSpPr>
                <p:nvPr/>
              </p:nvSpPr>
              <p:spPr bwMode="auto">
                <a:xfrm>
                  <a:off x="992" y="3753"/>
                  <a:ext cx="91" cy="29"/>
                </a:xfrm>
                <a:custGeom>
                  <a:avLst/>
                  <a:gdLst>
                    <a:gd name="T0" fmla="*/ 0 w 183"/>
                    <a:gd name="T1" fmla="*/ 0 h 85"/>
                    <a:gd name="T2" fmla="*/ 64 w 183"/>
                    <a:gd name="T3" fmla="*/ 0 h 85"/>
                    <a:gd name="T4" fmla="*/ 67 w 183"/>
                    <a:gd name="T5" fmla="*/ 13 h 85"/>
                    <a:gd name="T6" fmla="*/ 75 w 183"/>
                    <a:gd name="T7" fmla="*/ 28 h 85"/>
                    <a:gd name="T8" fmla="*/ 84 w 183"/>
                    <a:gd name="T9" fmla="*/ 42 h 85"/>
                    <a:gd name="T10" fmla="*/ 158 w 183"/>
                    <a:gd name="T11" fmla="*/ 42 h 85"/>
                    <a:gd name="T12" fmla="*/ 163 w 183"/>
                    <a:gd name="T13" fmla="*/ 55 h 85"/>
                    <a:gd name="T14" fmla="*/ 172 w 183"/>
                    <a:gd name="T15" fmla="*/ 67 h 85"/>
                    <a:gd name="T16" fmla="*/ 183 w 183"/>
                    <a:gd name="T17" fmla="*/ 85 h 85"/>
                    <a:gd name="T18" fmla="*/ 64 w 183"/>
                    <a:gd name="T19" fmla="*/ 85 h 85"/>
                    <a:gd name="T20" fmla="*/ 41 w 183"/>
                    <a:gd name="T21" fmla="*/ 85 h 85"/>
                    <a:gd name="T22" fmla="*/ 0 w 183"/>
                    <a:gd name="T23"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3" h="85">
                      <a:moveTo>
                        <a:pt x="0" y="0"/>
                      </a:moveTo>
                      <a:lnTo>
                        <a:pt x="64" y="0"/>
                      </a:lnTo>
                      <a:lnTo>
                        <a:pt x="67" y="13"/>
                      </a:lnTo>
                      <a:lnTo>
                        <a:pt x="75" y="28"/>
                      </a:lnTo>
                      <a:lnTo>
                        <a:pt x="84" y="42"/>
                      </a:lnTo>
                      <a:lnTo>
                        <a:pt x="158" y="42"/>
                      </a:lnTo>
                      <a:lnTo>
                        <a:pt x="163" y="55"/>
                      </a:lnTo>
                      <a:lnTo>
                        <a:pt x="172" y="67"/>
                      </a:lnTo>
                      <a:lnTo>
                        <a:pt x="183" y="85"/>
                      </a:lnTo>
                      <a:lnTo>
                        <a:pt x="64" y="85"/>
                      </a:lnTo>
                      <a:lnTo>
                        <a:pt x="41" y="85"/>
                      </a:lnTo>
                      <a:lnTo>
                        <a:pt x="0" y="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494" name="Freeform 843"/>
                <p:cNvSpPr>
                  <a:spLocks/>
                </p:cNvSpPr>
                <p:nvPr/>
              </p:nvSpPr>
              <p:spPr bwMode="auto">
                <a:xfrm>
                  <a:off x="1008" y="3782"/>
                  <a:ext cx="81" cy="12"/>
                </a:xfrm>
                <a:custGeom>
                  <a:avLst/>
                  <a:gdLst>
                    <a:gd name="T0" fmla="*/ 0 w 160"/>
                    <a:gd name="T1" fmla="*/ 36 h 36"/>
                    <a:gd name="T2" fmla="*/ 1 w 160"/>
                    <a:gd name="T3" fmla="*/ 20 h 36"/>
                    <a:gd name="T4" fmla="*/ 7 w 160"/>
                    <a:gd name="T5" fmla="*/ 8 h 36"/>
                    <a:gd name="T6" fmla="*/ 10 w 160"/>
                    <a:gd name="T7" fmla="*/ 0 h 36"/>
                    <a:gd name="T8" fmla="*/ 150 w 160"/>
                    <a:gd name="T9" fmla="*/ 0 h 36"/>
                    <a:gd name="T10" fmla="*/ 160 w 160"/>
                    <a:gd name="T11" fmla="*/ 36 h 36"/>
                    <a:gd name="T12" fmla="*/ 0 w 160"/>
                    <a:gd name="T13" fmla="*/ 36 h 36"/>
                  </a:gdLst>
                  <a:ahLst/>
                  <a:cxnLst>
                    <a:cxn ang="0">
                      <a:pos x="T0" y="T1"/>
                    </a:cxn>
                    <a:cxn ang="0">
                      <a:pos x="T2" y="T3"/>
                    </a:cxn>
                    <a:cxn ang="0">
                      <a:pos x="T4" y="T5"/>
                    </a:cxn>
                    <a:cxn ang="0">
                      <a:pos x="T6" y="T7"/>
                    </a:cxn>
                    <a:cxn ang="0">
                      <a:pos x="T8" y="T9"/>
                    </a:cxn>
                    <a:cxn ang="0">
                      <a:pos x="T10" y="T11"/>
                    </a:cxn>
                    <a:cxn ang="0">
                      <a:pos x="T12" y="T13"/>
                    </a:cxn>
                  </a:cxnLst>
                  <a:rect l="0" t="0" r="r" b="b"/>
                  <a:pathLst>
                    <a:path w="160" h="36">
                      <a:moveTo>
                        <a:pt x="0" y="36"/>
                      </a:moveTo>
                      <a:lnTo>
                        <a:pt x="1" y="20"/>
                      </a:lnTo>
                      <a:lnTo>
                        <a:pt x="7" y="8"/>
                      </a:lnTo>
                      <a:lnTo>
                        <a:pt x="10" y="0"/>
                      </a:lnTo>
                      <a:lnTo>
                        <a:pt x="150" y="0"/>
                      </a:lnTo>
                      <a:lnTo>
                        <a:pt x="160" y="36"/>
                      </a:lnTo>
                      <a:lnTo>
                        <a:pt x="0" y="36"/>
                      </a:lnTo>
                      <a:close/>
                    </a:path>
                  </a:pathLst>
                </a:custGeom>
                <a:solidFill>
                  <a:srgbClr val="40404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grpSp>
          <p:grpSp>
            <p:nvGrpSpPr>
              <p:cNvPr id="389" name="Group 844"/>
              <p:cNvGrpSpPr>
                <a:grpSpLocks/>
              </p:cNvGrpSpPr>
              <p:nvPr/>
            </p:nvGrpSpPr>
            <p:grpSpPr bwMode="auto">
              <a:xfrm>
                <a:off x="920" y="3821"/>
                <a:ext cx="413" cy="50"/>
                <a:chOff x="920" y="3821"/>
                <a:chExt cx="413" cy="50"/>
              </a:xfrm>
            </p:grpSpPr>
            <p:sp>
              <p:nvSpPr>
                <p:cNvPr id="410" name="Freeform 845"/>
                <p:cNvSpPr>
                  <a:spLocks/>
                </p:cNvSpPr>
                <p:nvPr/>
              </p:nvSpPr>
              <p:spPr bwMode="auto">
                <a:xfrm>
                  <a:off x="920" y="3821"/>
                  <a:ext cx="413" cy="50"/>
                </a:xfrm>
                <a:custGeom>
                  <a:avLst/>
                  <a:gdLst>
                    <a:gd name="T0" fmla="*/ 35 w 825"/>
                    <a:gd name="T1" fmla="*/ 13 h 151"/>
                    <a:gd name="T2" fmla="*/ 17 w 825"/>
                    <a:gd name="T3" fmla="*/ 27 h 151"/>
                    <a:gd name="T4" fmla="*/ 9 w 825"/>
                    <a:gd name="T5" fmla="*/ 48 h 151"/>
                    <a:gd name="T6" fmla="*/ 0 w 825"/>
                    <a:gd name="T7" fmla="*/ 97 h 151"/>
                    <a:gd name="T8" fmla="*/ 4 w 825"/>
                    <a:gd name="T9" fmla="*/ 124 h 151"/>
                    <a:gd name="T10" fmla="*/ 13 w 825"/>
                    <a:gd name="T11" fmla="*/ 138 h 151"/>
                    <a:gd name="T12" fmla="*/ 26 w 825"/>
                    <a:gd name="T13" fmla="*/ 151 h 151"/>
                    <a:gd name="T14" fmla="*/ 783 w 825"/>
                    <a:gd name="T15" fmla="*/ 142 h 151"/>
                    <a:gd name="T16" fmla="*/ 807 w 825"/>
                    <a:gd name="T17" fmla="*/ 128 h 151"/>
                    <a:gd name="T18" fmla="*/ 816 w 825"/>
                    <a:gd name="T19" fmla="*/ 107 h 151"/>
                    <a:gd name="T20" fmla="*/ 825 w 825"/>
                    <a:gd name="T21" fmla="*/ 61 h 151"/>
                    <a:gd name="T22" fmla="*/ 821 w 825"/>
                    <a:gd name="T23" fmla="*/ 27 h 151"/>
                    <a:gd name="T24" fmla="*/ 806 w 825"/>
                    <a:gd name="T25" fmla="*/ 9 h 151"/>
                    <a:gd name="T26" fmla="*/ 785 w 825"/>
                    <a:gd name="T27" fmla="*/ 0 h 151"/>
                    <a:gd name="T28" fmla="*/ 35 w 825"/>
                    <a:gd name="T29" fmla="*/ 13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25" h="151">
                      <a:moveTo>
                        <a:pt x="35" y="13"/>
                      </a:moveTo>
                      <a:lnTo>
                        <a:pt x="17" y="27"/>
                      </a:lnTo>
                      <a:lnTo>
                        <a:pt x="9" y="48"/>
                      </a:lnTo>
                      <a:lnTo>
                        <a:pt x="0" y="97"/>
                      </a:lnTo>
                      <a:lnTo>
                        <a:pt x="4" y="124"/>
                      </a:lnTo>
                      <a:lnTo>
                        <a:pt x="13" y="138"/>
                      </a:lnTo>
                      <a:lnTo>
                        <a:pt x="26" y="151"/>
                      </a:lnTo>
                      <a:lnTo>
                        <a:pt x="783" y="142"/>
                      </a:lnTo>
                      <a:lnTo>
                        <a:pt x="807" y="128"/>
                      </a:lnTo>
                      <a:lnTo>
                        <a:pt x="816" y="107"/>
                      </a:lnTo>
                      <a:lnTo>
                        <a:pt x="825" y="61"/>
                      </a:lnTo>
                      <a:lnTo>
                        <a:pt x="821" y="27"/>
                      </a:lnTo>
                      <a:lnTo>
                        <a:pt x="806" y="9"/>
                      </a:lnTo>
                      <a:lnTo>
                        <a:pt x="785" y="0"/>
                      </a:lnTo>
                      <a:lnTo>
                        <a:pt x="35" y="13"/>
                      </a:lnTo>
                      <a:close/>
                    </a:path>
                  </a:pathLst>
                </a:custGeom>
                <a:solidFill>
                  <a:srgbClr val="202020"/>
                </a:solidFill>
                <a:ln w="7938">
                  <a:solidFill>
                    <a:srgbClr val="000000"/>
                  </a:solidFill>
                  <a:prstDash val="solid"/>
                  <a:round/>
                  <a:headEnd/>
                  <a:tailEnd/>
                </a:ln>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411" name="Freeform 846"/>
                <p:cNvSpPr>
                  <a:spLocks/>
                </p:cNvSpPr>
                <p:nvPr/>
              </p:nvSpPr>
              <p:spPr bwMode="auto">
                <a:xfrm>
                  <a:off x="972" y="3833"/>
                  <a:ext cx="330" cy="27"/>
                </a:xfrm>
                <a:custGeom>
                  <a:avLst/>
                  <a:gdLst>
                    <a:gd name="T0" fmla="*/ 4 w 658"/>
                    <a:gd name="T1" fmla="*/ 23 h 79"/>
                    <a:gd name="T2" fmla="*/ 0 w 658"/>
                    <a:gd name="T3" fmla="*/ 50 h 79"/>
                    <a:gd name="T4" fmla="*/ 153 w 658"/>
                    <a:gd name="T5" fmla="*/ 50 h 79"/>
                    <a:gd name="T6" fmla="*/ 153 w 658"/>
                    <a:gd name="T7" fmla="*/ 79 h 79"/>
                    <a:gd name="T8" fmla="*/ 500 w 658"/>
                    <a:gd name="T9" fmla="*/ 73 h 79"/>
                    <a:gd name="T10" fmla="*/ 500 w 658"/>
                    <a:gd name="T11" fmla="*/ 50 h 79"/>
                    <a:gd name="T12" fmla="*/ 656 w 658"/>
                    <a:gd name="T13" fmla="*/ 50 h 79"/>
                    <a:gd name="T14" fmla="*/ 658 w 658"/>
                    <a:gd name="T15" fmla="*/ 23 h 79"/>
                    <a:gd name="T16" fmla="*/ 504 w 658"/>
                    <a:gd name="T17" fmla="*/ 23 h 79"/>
                    <a:gd name="T18" fmla="*/ 504 w 658"/>
                    <a:gd name="T19" fmla="*/ 0 h 79"/>
                    <a:gd name="T20" fmla="*/ 153 w 658"/>
                    <a:gd name="T21" fmla="*/ 8 h 79"/>
                    <a:gd name="T22" fmla="*/ 153 w 658"/>
                    <a:gd name="T23" fmla="*/ 23 h 79"/>
                    <a:gd name="T24" fmla="*/ 4 w 658"/>
                    <a:gd name="T25" fmla="*/ 23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58" h="79">
                      <a:moveTo>
                        <a:pt x="4" y="23"/>
                      </a:moveTo>
                      <a:lnTo>
                        <a:pt x="0" y="50"/>
                      </a:lnTo>
                      <a:lnTo>
                        <a:pt x="153" y="50"/>
                      </a:lnTo>
                      <a:lnTo>
                        <a:pt x="153" y="79"/>
                      </a:lnTo>
                      <a:lnTo>
                        <a:pt x="500" y="73"/>
                      </a:lnTo>
                      <a:lnTo>
                        <a:pt x="500" y="50"/>
                      </a:lnTo>
                      <a:lnTo>
                        <a:pt x="656" y="50"/>
                      </a:lnTo>
                      <a:lnTo>
                        <a:pt x="658" y="23"/>
                      </a:lnTo>
                      <a:lnTo>
                        <a:pt x="504" y="23"/>
                      </a:lnTo>
                      <a:lnTo>
                        <a:pt x="504" y="0"/>
                      </a:lnTo>
                      <a:lnTo>
                        <a:pt x="153" y="8"/>
                      </a:lnTo>
                      <a:lnTo>
                        <a:pt x="153" y="23"/>
                      </a:lnTo>
                      <a:lnTo>
                        <a:pt x="4" y="2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412" name="Rectangle 847"/>
                <p:cNvSpPr>
                  <a:spLocks noChangeArrowheads="1"/>
                </p:cNvSpPr>
                <p:nvPr/>
              </p:nvSpPr>
              <p:spPr bwMode="auto">
                <a:xfrm>
                  <a:off x="982" y="3856"/>
                  <a:ext cx="26" cy="7"/>
                </a:xfrm>
                <a:prstGeom prst="rect">
                  <a:avLst/>
                </a:prstGeom>
                <a:solidFill>
                  <a:srgbClr val="00A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413" name="Rectangle 848"/>
                <p:cNvSpPr>
                  <a:spLocks noChangeArrowheads="1"/>
                </p:cNvSpPr>
                <p:nvPr/>
              </p:nvSpPr>
              <p:spPr bwMode="auto">
                <a:xfrm>
                  <a:off x="1237" y="3855"/>
                  <a:ext cx="53" cy="6"/>
                </a:xfrm>
                <a:prstGeom prst="rect">
                  <a:avLst/>
                </a:prstGeom>
                <a:solidFill>
                  <a:srgbClr val="202020"/>
                </a:solidFill>
                <a:ln w="7938">
                  <a:solidFill>
                    <a:srgbClr val="000000"/>
                  </a:solidFill>
                  <a:miter lim="800000"/>
                  <a:headEnd/>
                  <a:tailEnd/>
                </a:ln>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grpSp>
          <p:grpSp>
            <p:nvGrpSpPr>
              <p:cNvPr id="390" name="Group 849"/>
              <p:cNvGrpSpPr>
                <a:grpSpLocks/>
              </p:cNvGrpSpPr>
              <p:nvPr/>
            </p:nvGrpSpPr>
            <p:grpSpPr bwMode="auto">
              <a:xfrm>
                <a:off x="1227" y="3477"/>
                <a:ext cx="508" cy="321"/>
                <a:chOff x="1227" y="3477"/>
                <a:chExt cx="508" cy="321"/>
              </a:xfrm>
            </p:grpSpPr>
            <p:sp>
              <p:nvSpPr>
                <p:cNvPr id="391" name="Freeform 850"/>
                <p:cNvSpPr>
                  <a:spLocks/>
                </p:cNvSpPr>
                <p:nvPr/>
              </p:nvSpPr>
              <p:spPr bwMode="auto">
                <a:xfrm>
                  <a:off x="1640" y="3731"/>
                  <a:ext cx="95" cy="66"/>
                </a:xfrm>
                <a:custGeom>
                  <a:avLst/>
                  <a:gdLst>
                    <a:gd name="T0" fmla="*/ 126 w 191"/>
                    <a:gd name="T1" fmla="*/ 9 h 200"/>
                    <a:gd name="T2" fmla="*/ 93 w 191"/>
                    <a:gd name="T3" fmla="*/ 0 h 200"/>
                    <a:gd name="T4" fmla="*/ 59 w 191"/>
                    <a:gd name="T5" fmla="*/ 5 h 200"/>
                    <a:gd name="T6" fmla="*/ 32 w 191"/>
                    <a:gd name="T7" fmla="*/ 17 h 200"/>
                    <a:gd name="T8" fmla="*/ 9 w 191"/>
                    <a:gd name="T9" fmla="*/ 45 h 200"/>
                    <a:gd name="T10" fmla="*/ 0 w 191"/>
                    <a:gd name="T11" fmla="*/ 94 h 200"/>
                    <a:gd name="T12" fmla="*/ 0 w 191"/>
                    <a:gd name="T13" fmla="*/ 137 h 200"/>
                    <a:gd name="T14" fmla="*/ 0 w 191"/>
                    <a:gd name="T15" fmla="*/ 200 h 200"/>
                    <a:gd name="T16" fmla="*/ 191 w 191"/>
                    <a:gd name="T17" fmla="*/ 200 h 200"/>
                    <a:gd name="T18" fmla="*/ 181 w 191"/>
                    <a:gd name="T19" fmla="*/ 81 h 200"/>
                    <a:gd name="T20" fmla="*/ 157 w 191"/>
                    <a:gd name="T21" fmla="*/ 30 h 200"/>
                    <a:gd name="T22" fmla="*/ 126 w 191"/>
                    <a:gd name="T23" fmla="*/ 9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1" h="200">
                      <a:moveTo>
                        <a:pt x="126" y="9"/>
                      </a:moveTo>
                      <a:lnTo>
                        <a:pt x="93" y="0"/>
                      </a:lnTo>
                      <a:lnTo>
                        <a:pt x="59" y="5"/>
                      </a:lnTo>
                      <a:lnTo>
                        <a:pt x="32" y="17"/>
                      </a:lnTo>
                      <a:lnTo>
                        <a:pt x="9" y="45"/>
                      </a:lnTo>
                      <a:lnTo>
                        <a:pt x="0" y="94"/>
                      </a:lnTo>
                      <a:lnTo>
                        <a:pt x="0" y="137"/>
                      </a:lnTo>
                      <a:lnTo>
                        <a:pt x="0" y="200"/>
                      </a:lnTo>
                      <a:lnTo>
                        <a:pt x="191" y="200"/>
                      </a:lnTo>
                      <a:lnTo>
                        <a:pt x="181" y="81"/>
                      </a:lnTo>
                      <a:lnTo>
                        <a:pt x="157" y="30"/>
                      </a:lnTo>
                      <a:lnTo>
                        <a:pt x="126" y="9"/>
                      </a:lnTo>
                      <a:close/>
                    </a:path>
                  </a:pathLst>
                </a:custGeom>
                <a:solidFill>
                  <a:schemeClr val="bg2"/>
                </a:solidFill>
                <a:ln w="7938">
                  <a:solidFill>
                    <a:srgbClr val="404040"/>
                  </a:solidFill>
                  <a:prstDash val="solid"/>
                  <a:round/>
                  <a:headEnd/>
                  <a:tailEnd/>
                </a:ln>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392" name="Freeform 851"/>
                <p:cNvSpPr>
                  <a:spLocks/>
                </p:cNvSpPr>
                <p:nvPr/>
              </p:nvSpPr>
              <p:spPr bwMode="auto">
                <a:xfrm>
                  <a:off x="1227" y="3477"/>
                  <a:ext cx="429" cy="264"/>
                </a:xfrm>
                <a:custGeom>
                  <a:avLst/>
                  <a:gdLst>
                    <a:gd name="T0" fmla="*/ 0 w 860"/>
                    <a:gd name="T1" fmla="*/ 0 h 791"/>
                    <a:gd name="T2" fmla="*/ 860 w 860"/>
                    <a:gd name="T3" fmla="*/ 764 h 791"/>
                    <a:gd name="T4" fmla="*/ 849 w 860"/>
                    <a:gd name="T5" fmla="*/ 777 h 791"/>
                    <a:gd name="T6" fmla="*/ 838 w 860"/>
                    <a:gd name="T7" fmla="*/ 791 h 791"/>
                    <a:gd name="T8" fmla="*/ 0 w 860"/>
                    <a:gd name="T9" fmla="*/ 0 h 791"/>
                  </a:gdLst>
                  <a:ahLst/>
                  <a:cxnLst>
                    <a:cxn ang="0">
                      <a:pos x="T0" y="T1"/>
                    </a:cxn>
                    <a:cxn ang="0">
                      <a:pos x="T2" y="T3"/>
                    </a:cxn>
                    <a:cxn ang="0">
                      <a:pos x="T4" y="T5"/>
                    </a:cxn>
                    <a:cxn ang="0">
                      <a:pos x="T6" y="T7"/>
                    </a:cxn>
                    <a:cxn ang="0">
                      <a:pos x="T8" y="T9"/>
                    </a:cxn>
                  </a:cxnLst>
                  <a:rect l="0" t="0" r="r" b="b"/>
                  <a:pathLst>
                    <a:path w="860" h="791">
                      <a:moveTo>
                        <a:pt x="0" y="0"/>
                      </a:moveTo>
                      <a:lnTo>
                        <a:pt x="860" y="764"/>
                      </a:lnTo>
                      <a:lnTo>
                        <a:pt x="849" y="777"/>
                      </a:lnTo>
                      <a:lnTo>
                        <a:pt x="838" y="791"/>
                      </a:lnTo>
                      <a:lnTo>
                        <a:pt x="0"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393" name="Freeform 852"/>
                <p:cNvSpPr>
                  <a:spLocks/>
                </p:cNvSpPr>
                <p:nvPr/>
              </p:nvSpPr>
              <p:spPr bwMode="auto">
                <a:xfrm>
                  <a:off x="1521" y="3650"/>
                  <a:ext cx="141" cy="122"/>
                </a:xfrm>
                <a:custGeom>
                  <a:avLst/>
                  <a:gdLst>
                    <a:gd name="T0" fmla="*/ 4 w 281"/>
                    <a:gd name="T1" fmla="*/ 95 h 366"/>
                    <a:gd name="T2" fmla="*/ 24 w 281"/>
                    <a:gd name="T3" fmla="*/ 62 h 366"/>
                    <a:gd name="T4" fmla="*/ 54 w 281"/>
                    <a:gd name="T5" fmla="*/ 43 h 366"/>
                    <a:gd name="T6" fmla="*/ 78 w 281"/>
                    <a:gd name="T7" fmla="*/ 42 h 366"/>
                    <a:gd name="T8" fmla="*/ 128 w 281"/>
                    <a:gd name="T9" fmla="*/ 43 h 366"/>
                    <a:gd name="T10" fmla="*/ 132 w 281"/>
                    <a:gd name="T11" fmla="*/ 0 h 366"/>
                    <a:gd name="T12" fmla="*/ 281 w 281"/>
                    <a:gd name="T13" fmla="*/ 130 h 366"/>
                    <a:gd name="T14" fmla="*/ 272 w 281"/>
                    <a:gd name="T15" fmla="*/ 179 h 366"/>
                    <a:gd name="T16" fmla="*/ 228 w 281"/>
                    <a:gd name="T17" fmla="*/ 170 h 366"/>
                    <a:gd name="T18" fmla="*/ 191 w 281"/>
                    <a:gd name="T19" fmla="*/ 184 h 366"/>
                    <a:gd name="T20" fmla="*/ 158 w 281"/>
                    <a:gd name="T21" fmla="*/ 210 h 366"/>
                    <a:gd name="T22" fmla="*/ 150 w 281"/>
                    <a:gd name="T23" fmla="*/ 232 h 366"/>
                    <a:gd name="T24" fmla="*/ 149 w 281"/>
                    <a:gd name="T25" fmla="*/ 295 h 366"/>
                    <a:gd name="T26" fmla="*/ 149 w 281"/>
                    <a:gd name="T27" fmla="*/ 338 h 366"/>
                    <a:gd name="T28" fmla="*/ 150 w 281"/>
                    <a:gd name="T29" fmla="*/ 366 h 366"/>
                    <a:gd name="T30" fmla="*/ 0 w 281"/>
                    <a:gd name="T31" fmla="*/ 229 h 366"/>
                    <a:gd name="T32" fmla="*/ 0 w 281"/>
                    <a:gd name="T33" fmla="*/ 139 h 366"/>
                    <a:gd name="T34" fmla="*/ 4 w 281"/>
                    <a:gd name="T35" fmla="*/ 95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81" h="366">
                      <a:moveTo>
                        <a:pt x="4" y="95"/>
                      </a:moveTo>
                      <a:lnTo>
                        <a:pt x="24" y="62"/>
                      </a:lnTo>
                      <a:lnTo>
                        <a:pt x="54" y="43"/>
                      </a:lnTo>
                      <a:lnTo>
                        <a:pt x="78" y="42"/>
                      </a:lnTo>
                      <a:lnTo>
                        <a:pt x="128" y="43"/>
                      </a:lnTo>
                      <a:lnTo>
                        <a:pt x="132" y="0"/>
                      </a:lnTo>
                      <a:lnTo>
                        <a:pt x="281" y="130"/>
                      </a:lnTo>
                      <a:lnTo>
                        <a:pt x="272" y="179"/>
                      </a:lnTo>
                      <a:lnTo>
                        <a:pt x="228" y="170"/>
                      </a:lnTo>
                      <a:lnTo>
                        <a:pt x="191" y="184"/>
                      </a:lnTo>
                      <a:lnTo>
                        <a:pt x="158" y="210"/>
                      </a:lnTo>
                      <a:lnTo>
                        <a:pt x="150" y="232"/>
                      </a:lnTo>
                      <a:lnTo>
                        <a:pt x="149" y="295"/>
                      </a:lnTo>
                      <a:lnTo>
                        <a:pt x="149" y="338"/>
                      </a:lnTo>
                      <a:lnTo>
                        <a:pt x="150" y="366"/>
                      </a:lnTo>
                      <a:lnTo>
                        <a:pt x="0" y="229"/>
                      </a:lnTo>
                      <a:lnTo>
                        <a:pt x="0" y="139"/>
                      </a:lnTo>
                      <a:lnTo>
                        <a:pt x="4" y="95"/>
                      </a:lnTo>
                      <a:close/>
                    </a:path>
                  </a:pathLst>
                </a:custGeom>
                <a:solidFill>
                  <a:schemeClr val="bg2"/>
                </a:solidFill>
                <a:ln w="7938">
                  <a:solidFill>
                    <a:srgbClr val="000000"/>
                  </a:solidFill>
                  <a:prstDash val="solid"/>
                  <a:round/>
                  <a:headEnd/>
                  <a:tailEnd/>
                </a:ln>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394" name="Line 853"/>
                <p:cNvSpPr>
                  <a:spLocks noChangeShapeType="1"/>
                </p:cNvSpPr>
                <p:nvPr/>
              </p:nvSpPr>
              <p:spPr bwMode="auto">
                <a:xfrm>
                  <a:off x="1586" y="3665"/>
                  <a:ext cx="76" cy="44"/>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395" name="Freeform 854"/>
                <p:cNvSpPr>
                  <a:spLocks/>
                </p:cNvSpPr>
                <p:nvPr/>
              </p:nvSpPr>
              <p:spPr bwMode="auto">
                <a:xfrm>
                  <a:off x="1242" y="3486"/>
                  <a:ext cx="111" cy="96"/>
                </a:xfrm>
                <a:custGeom>
                  <a:avLst/>
                  <a:gdLst>
                    <a:gd name="T0" fmla="*/ 10 w 222"/>
                    <a:gd name="T1" fmla="*/ 98 h 289"/>
                    <a:gd name="T2" fmla="*/ 27 w 222"/>
                    <a:gd name="T3" fmla="*/ 64 h 289"/>
                    <a:gd name="T4" fmla="*/ 53 w 222"/>
                    <a:gd name="T5" fmla="*/ 45 h 289"/>
                    <a:gd name="T6" fmla="*/ 81 w 222"/>
                    <a:gd name="T7" fmla="*/ 41 h 289"/>
                    <a:gd name="T8" fmla="*/ 131 w 222"/>
                    <a:gd name="T9" fmla="*/ 42 h 289"/>
                    <a:gd name="T10" fmla="*/ 135 w 222"/>
                    <a:gd name="T11" fmla="*/ 0 h 289"/>
                    <a:gd name="T12" fmla="*/ 222 w 222"/>
                    <a:gd name="T13" fmla="*/ 80 h 289"/>
                    <a:gd name="T14" fmla="*/ 218 w 222"/>
                    <a:gd name="T15" fmla="*/ 120 h 289"/>
                    <a:gd name="T16" fmla="*/ 190 w 222"/>
                    <a:gd name="T17" fmla="*/ 118 h 289"/>
                    <a:gd name="T18" fmla="*/ 168 w 222"/>
                    <a:gd name="T19" fmla="*/ 116 h 289"/>
                    <a:gd name="T20" fmla="*/ 135 w 222"/>
                    <a:gd name="T21" fmla="*/ 125 h 289"/>
                    <a:gd name="T22" fmla="*/ 118 w 222"/>
                    <a:gd name="T23" fmla="*/ 137 h 289"/>
                    <a:gd name="T24" fmla="*/ 102 w 222"/>
                    <a:gd name="T25" fmla="*/ 161 h 289"/>
                    <a:gd name="T26" fmla="*/ 98 w 222"/>
                    <a:gd name="T27" fmla="*/ 192 h 289"/>
                    <a:gd name="T28" fmla="*/ 93 w 222"/>
                    <a:gd name="T29" fmla="*/ 289 h 289"/>
                    <a:gd name="T30" fmla="*/ 0 w 222"/>
                    <a:gd name="T31" fmla="*/ 197 h 289"/>
                    <a:gd name="T32" fmla="*/ 4 w 222"/>
                    <a:gd name="T33" fmla="*/ 138 h 289"/>
                    <a:gd name="T34" fmla="*/ 10 w 222"/>
                    <a:gd name="T35" fmla="*/ 98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22" h="289">
                      <a:moveTo>
                        <a:pt x="10" y="98"/>
                      </a:moveTo>
                      <a:lnTo>
                        <a:pt x="27" y="64"/>
                      </a:lnTo>
                      <a:lnTo>
                        <a:pt x="53" y="45"/>
                      </a:lnTo>
                      <a:lnTo>
                        <a:pt x="81" y="41"/>
                      </a:lnTo>
                      <a:lnTo>
                        <a:pt x="131" y="42"/>
                      </a:lnTo>
                      <a:lnTo>
                        <a:pt x="135" y="0"/>
                      </a:lnTo>
                      <a:lnTo>
                        <a:pt x="222" y="80"/>
                      </a:lnTo>
                      <a:lnTo>
                        <a:pt x="218" y="120"/>
                      </a:lnTo>
                      <a:lnTo>
                        <a:pt x="190" y="118"/>
                      </a:lnTo>
                      <a:lnTo>
                        <a:pt x="168" y="116"/>
                      </a:lnTo>
                      <a:lnTo>
                        <a:pt x="135" y="125"/>
                      </a:lnTo>
                      <a:lnTo>
                        <a:pt x="118" y="137"/>
                      </a:lnTo>
                      <a:lnTo>
                        <a:pt x="102" y="161"/>
                      </a:lnTo>
                      <a:lnTo>
                        <a:pt x="98" y="192"/>
                      </a:lnTo>
                      <a:lnTo>
                        <a:pt x="93" y="289"/>
                      </a:lnTo>
                      <a:lnTo>
                        <a:pt x="0" y="197"/>
                      </a:lnTo>
                      <a:lnTo>
                        <a:pt x="4" y="138"/>
                      </a:lnTo>
                      <a:lnTo>
                        <a:pt x="10" y="98"/>
                      </a:lnTo>
                      <a:close/>
                    </a:path>
                  </a:pathLst>
                </a:custGeom>
                <a:solidFill>
                  <a:schemeClr val="bg2"/>
                </a:solidFill>
                <a:ln w="7938">
                  <a:solidFill>
                    <a:srgbClr val="000000"/>
                  </a:solidFill>
                  <a:prstDash val="solid"/>
                  <a:round/>
                  <a:headEnd/>
                  <a:tailEnd/>
                </a:ln>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396" name="Freeform 855"/>
                <p:cNvSpPr>
                  <a:spLocks/>
                </p:cNvSpPr>
                <p:nvPr/>
              </p:nvSpPr>
              <p:spPr bwMode="auto">
                <a:xfrm>
                  <a:off x="1456" y="3626"/>
                  <a:ext cx="64" cy="62"/>
                </a:xfrm>
                <a:custGeom>
                  <a:avLst/>
                  <a:gdLst>
                    <a:gd name="T0" fmla="*/ 128 w 128"/>
                    <a:gd name="T1" fmla="*/ 5 h 186"/>
                    <a:gd name="T2" fmla="*/ 59 w 128"/>
                    <a:gd name="T3" fmla="*/ 0 h 186"/>
                    <a:gd name="T4" fmla="*/ 30 w 128"/>
                    <a:gd name="T5" fmla="*/ 14 h 186"/>
                    <a:gd name="T6" fmla="*/ 9 w 128"/>
                    <a:gd name="T7" fmla="*/ 40 h 186"/>
                    <a:gd name="T8" fmla="*/ 0 w 128"/>
                    <a:gd name="T9" fmla="*/ 89 h 186"/>
                    <a:gd name="T10" fmla="*/ 0 w 128"/>
                    <a:gd name="T11" fmla="*/ 186 h 186"/>
                    <a:gd name="T12" fmla="*/ 0 w 128"/>
                    <a:gd name="T13" fmla="*/ 182 h 186"/>
                  </a:gdLst>
                  <a:ahLst/>
                  <a:cxnLst>
                    <a:cxn ang="0">
                      <a:pos x="T0" y="T1"/>
                    </a:cxn>
                    <a:cxn ang="0">
                      <a:pos x="T2" y="T3"/>
                    </a:cxn>
                    <a:cxn ang="0">
                      <a:pos x="T4" y="T5"/>
                    </a:cxn>
                    <a:cxn ang="0">
                      <a:pos x="T6" y="T7"/>
                    </a:cxn>
                    <a:cxn ang="0">
                      <a:pos x="T8" y="T9"/>
                    </a:cxn>
                    <a:cxn ang="0">
                      <a:pos x="T10" y="T11"/>
                    </a:cxn>
                    <a:cxn ang="0">
                      <a:pos x="T12" y="T13"/>
                    </a:cxn>
                  </a:cxnLst>
                  <a:rect l="0" t="0" r="r" b="b"/>
                  <a:pathLst>
                    <a:path w="128" h="186">
                      <a:moveTo>
                        <a:pt x="128" y="5"/>
                      </a:moveTo>
                      <a:lnTo>
                        <a:pt x="59" y="0"/>
                      </a:lnTo>
                      <a:lnTo>
                        <a:pt x="30" y="14"/>
                      </a:lnTo>
                      <a:lnTo>
                        <a:pt x="9" y="40"/>
                      </a:lnTo>
                      <a:lnTo>
                        <a:pt x="0" y="89"/>
                      </a:lnTo>
                      <a:lnTo>
                        <a:pt x="0" y="186"/>
                      </a:lnTo>
                      <a:lnTo>
                        <a:pt x="0" y="182"/>
                      </a:lnTo>
                    </a:path>
                  </a:pathLst>
                </a:custGeom>
                <a:solidFill>
                  <a:schemeClr val="bg2"/>
                </a:solidFill>
                <a:ln w="7938">
                  <a:solidFill>
                    <a:srgbClr val="000000"/>
                  </a:solidFill>
                  <a:prstDash val="solid"/>
                  <a:round/>
                  <a:headEnd/>
                  <a:tailEnd/>
                </a:ln>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397" name="Freeform 856"/>
                <p:cNvSpPr>
                  <a:spLocks/>
                </p:cNvSpPr>
                <p:nvPr/>
              </p:nvSpPr>
              <p:spPr bwMode="auto">
                <a:xfrm>
                  <a:off x="1440" y="3615"/>
                  <a:ext cx="63" cy="61"/>
                </a:xfrm>
                <a:custGeom>
                  <a:avLst/>
                  <a:gdLst>
                    <a:gd name="T0" fmla="*/ 126 w 126"/>
                    <a:gd name="T1" fmla="*/ 3 h 185"/>
                    <a:gd name="T2" fmla="*/ 59 w 126"/>
                    <a:gd name="T3" fmla="*/ 0 h 185"/>
                    <a:gd name="T4" fmla="*/ 24 w 126"/>
                    <a:gd name="T5" fmla="*/ 15 h 185"/>
                    <a:gd name="T6" fmla="*/ 9 w 126"/>
                    <a:gd name="T7" fmla="*/ 39 h 185"/>
                    <a:gd name="T8" fmla="*/ 0 w 126"/>
                    <a:gd name="T9" fmla="*/ 88 h 185"/>
                    <a:gd name="T10" fmla="*/ 0 w 126"/>
                    <a:gd name="T11" fmla="*/ 185 h 185"/>
                    <a:gd name="T12" fmla="*/ 0 w 126"/>
                    <a:gd name="T13" fmla="*/ 180 h 185"/>
                  </a:gdLst>
                  <a:ahLst/>
                  <a:cxnLst>
                    <a:cxn ang="0">
                      <a:pos x="T0" y="T1"/>
                    </a:cxn>
                    <a:cxn ang="0">
                      <a:pos x="T2" y="T3"/>
                    </a:cxn>
                    <a:cxn ang="0">
                      <a:pos x="T4" y="T5"/>
                    </a:cxn>
                    <a:cxn ang="0">
                      <a:pos x="T6" y="T7"/>
                    </a:cxn>
                    <a:cxn ang="0">
                      <a:pos x="T8" y="T9"/>
                    </a:cxn>
                    <a:cxn ang="0">
                      <a:pos x="T10" y="T11"/>
                    </a:cxn>
                    <a:cxn ang="0">
                      <a:pos x="T12" y="T13"/>
                    </a:cxn>
                  </a:cxnLst>
                  <a:rect l="0" t="0" r="r" b="b"/>
                  <a:pathLst>
                    <a:path w="126" h="185">
                      <a:moveTo>
                        <a:pt x="126" y="3"/>
                      </a:moveTo>
                      <a:lnTo>
                        <a:pt x="59" y="0"/>
                      </a:lnTo>
                      <a:lnTo>
                        <a:pt x="24" y="15"/>
                      </a:lnTo>
                      <a:lnTo>
                        <a:pt x="9" y="39"/>
                      </a:lnTo>
                      <a:lnTo>
                        <a:pt x="0" y="88"/>
                      </a:lnTo>
                      <a:lnTo>
                        <a:pt x="0" y="185"/>
                      </a:lnTo>
                      <a:lnTo>
                        <a:pt x="0" y="180"/>
                      </a:lnTo>
                    </a:path>
                  </a:pathLst>
                </a:custGeom>
                <a:solidFill>
                  <a:schemeClr val="bg2"/>
                </a:solidFill>
                <a:ln w="7938">
                  <a:solidFill>
                    <a:srgbClr val="000000"/>
                  </a:solidFill>
                  <a:prstDash val="solid"/>
                  <a:round/>
                  <a:headEnd/>
                  <a:tailEnd/>
                </a:ln>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398" name="Freeform 857"/>
                <p:cNvSpPr>
                  <a:spLocks/>
                </p:cNvSpPr>
                <p:nvPr/>
              </p:nvSpPr>
              <p:spPr bwMode="auto">
                <a:xfrm>
                  <a:off x="1422" y="3604"/>
                  <a:ext cx="64" cy="62"/>
                </a:xfrm>
                <a:custGeom>
                  <a:avLst/>
                  <a:gdLst>
                    <a:gd name="T0" fmla="*/ 127 w 127"/>
                    <a:gd name="T1" fmla="*/ 5 h 185"/>
                    <a:gd name="T2" fmla="*/ 59 w 127"/>
                    <a:gd name="T3" fmla="*/ 0 h 185"/>
                    <a:gd name="T4" fmla="*/ 30 w 127"/>
                    <a:gd name="T5" fmla="*/ 14 h 185"/>
                    <a:gd name="T6" fmla="*/ 9 w 127"/>
                    <a:gd name="T7" fmla="*/ 39 h 185"/>
                    <a:gd name="T8" fmla="*/ 0 w 127"/>
                    <a:gd name="T9" fmla="*/ 88 h 185"/>
                    <a:gd name="T10" fmla="*/ 0 w 127"/>
                    <a:gd name="T11" fmla="*/ 185 h 185"/>
                    <a:gd name="T12" fmla="*/ 0 w 127"/>
                    <a:gd name="T13" fmla="*/ 182 h 185"/>
                  </a:gdLst>
                  <a:ahLst/>
                  <a:cxnLst>
                    <a:cxn ang="0">
                      <a:pos x="T0" y="T1"/>
                    </a:cxn>
                    <a:cxn ang="0">
                      <a:pos x="T2" y="T3"/>
                    </a:cxn>
                    <a:cxn ang="0">
                      <a:pos x="T4" y="T5"/>
                    </a:cxn>
                    <a:cxn ang="0">
                      <a:pos x="T6" y="T7"/>
                    </a:cxn>
                    <a:cxn ang="0">
                      <a:pos x="T8" y="T9"/>
                    </a:cxn>
                    <a:cxn ang="0">
                      <a:pos x="T10" y="T11"/>
                    </a:cxn>
                    <a:cxn ang="0">
                      <a:pos x="T12" y="T13"/>
                    </a:cxn>
                  </a:cxnLst>
                  <a:rect l="0" t="0" r="r" b="b"/>
                  <a:pathLst>
                    <a:path w="127" h="185">
                      <a:moveTo>
                        <a:pt x="127" y="5"/>
                      </a:moveTo>
                      <a:lnTo>
                        <a:pt x="59" y="0"/>
                      </a:lnTo>
                      <a:lnTo>
                        <a:pt x="30" y="14"/>
                      </a:lnTo>
                      <a:lnTo>
                        <a:pt x="9" y="39"/>
                      </a:lnTo>
                      <a:lnTo>
                        <a:pt x="0" y="88"/>
                      </a:lnTo>
                      <a:lnTo>
                        <a:pt x="0" y="185"/>
                      </a:lnTo>
                      <a:lnTo>
                        <a:pt x="0" y="182"/>
                      </a:lnTo>
                    </a:path>
                  </a:pathLst>
                </a:custGeom>
                <a:solidFill>
                  <a:schemeClr val="bg2"/>
                </a:solidFill>
                <a:ln w="7938">
                  <a:solidFill>
                    <a:srgbClr val="000000"/>
                  </a:solidFill>
                  <a:prstDash val="solid"/>
                  <a:round/>
                  <a:headEnd/>
                  <a:tailEnd/>
                </a:ln>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399" name="Freeform 858"/>
                <p:cNvSpPr>
                  <a:spLocks/>
                </p:cNvSpPr>
                <p:nvPr/>
              </p:nvSpPr>
              <p:spPr bwMode="auto">
                <a:xfrm>
                  <a:off x="1401" y="3594"/>
                  <a:ext cx="64" cy="62"/>
                </a:xfrm>
                <a:custGeom>
                  <a:avLst/>
                  <a:gdLst>
                    <a:gd name="T0" fmla="*/ 127 w 127"/>
                    <a:gd name="T1" fmla="*/ 5 h 186"/>
                    <a:gd name="T2" fmla="*/ 59 w 127"/>
                    <a:gd name="T3" fmla="*/ 0 h 186"/>
                    <a:gd name="T4" fmla="*/ 32 w 127"/>
                    <a:gd name="T5" fmla="*/ 10 h 186"/>
                    <a:gd name="T6" fmla="*/ 9 w 127"/>
                    <a:gd name="T7" fmla="*/ 39 h 186"/>
                    <a:gd name="T8" fmla="*/ 0 w 127"/>
                    <a:gd name="T9" fmla="*/ 88 h 186"/>
                    <a:gd name="T10" fmla="*/ 0 w 127"/>
                    <a:gd name="T11" fmla="*/ 186 h 186"/>
                    <a:gd name="T12" fmla="*/ 0 w 127"/>
                    <a:gd name="T13" fmla="*/ 182 h 186"/>
                  </a:gdLst>
                  <a:ahLst/>
                  <a:cxnLst>
                    <a:cxn ang="0">
                      <a:pos x="T0" y="T1"/>
                    </a:cxn>
                    <a:cxn ang="0">
                      <a:pos x="T2" y="T3"/>
                    </a:cxn>
                    <a:cxn ang="0">
                      <a:pos x="T4" y="T5"/>
                    </a:cxn>
                    <a:cxn ang="0">
                      <a:pos x="T6" y="T7"/>
                    </a:cxn>
                    <a:cxn ang="0">
                      <a:pos x="T8" y="T9"/>
                    </a:cxn>
                    <a:cxn ang="0">
                      <a:pos x="T10" y="T11"/>
                    </a:cxn>
                    <a:cxn ang="0">
                      <a:pos x="T12" y="T13"/>
                    </a:cxn>
                  </a:cxnLst>
                  <a:rect l="0" t="0" r="r" b="b"/>
                  <a:pathLst>
                    <a:path w="127" h="186">
                      <a:moveTo>
                        <a:pt x="127" y="5"/>
                      </a:moveTo>
                      <a:lnTo>
                        <a:pt x="59" y="0"/>
                      </a:lnTo>
                      <a:lnTo>
                        <a:pt x="32" y="10"/>
                      </a:lnTo>
                      <a:lnTo>
                        <a:pt x="9" y="39"/>
                      </a:lnTo>
                      <a:lnTo>
                        <a:pt x="0" y="88"/>
                      </a:lnTo>
                      <a:lnTo>
                        <a:pt x="0" y="186"/>
                      </a:lnTo>
                      <a:lnTo>
                        <a:pt x="0" y="182"/>
                      </a:lnTo>
                    </a:path>
                  </a:pathLst>
                </a:custGeom>
                <a:solidFill>
                  <a:schemeClr val="bg2"/>
                </a:solidFill>
                <a:ln w="7938">
                  <a:solidFill>
                    <a:srgbClr val="000000"/>
                  </a:solidFill>
                  <a:prstDash val="solid"/>
                  <a:round/>
                  <a:headEnd/>
                  <a:tailEnd/>
                </a:ln>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400" name="Freeform 859"/>
                <p:cNvSpPr>
                  <a:spLocks/>
                </p:cNvSpPr>
                <p:nvPr/>
              </p:nvSpPr>
              <p:spPr bwMode="auto">
                <a:xfrm>
                  <a:off x="1383" y="3583"/>
                  <a:ext cx="64" cy="62"/>
                </a:xfrm>
                <a:custGeom>
                  <a:avLst/>
                  <a:gdLst>
                    <a:gd name="T0" fmla="*/ 128 w 128"/>
                    <a:gd name="T1" fmla="*/ 4 h 186"/>
                    <a:gd name="T2" fmla="*/ 59 w 128"/>
                    <a:gd name="T3" fmla="*/ 0 h 186"/>
                    <a:gd name="T4" fmla="*/ 32 w 128"/>
                    <a:gd name="T5" fmla="*/ 13 h 186"/>
                    <a:gd name="T6" fmla="*/ 9 w 128"/>
                    <a:gd name="T7" fmla="*/ 40 h 186"/>
                    <a:gd name="T8" fmla="*/ 0 w 128"/>
                    <a:gd name="T9" fmla="*/ 88 h 186"/>
                    <a:gd name="T10" fmla="*/ 0 w 128"/>
                    <a:gd name="T11" fmla="*/ 186 h 186"/>
                    <a:gd name="T12" fmla="*/ 0 w 128"/>
                    <a:gd name="T13" fmla="*/ 182 h 186"/>
                  </a:gdLst>
                  <a:ahLst/>
                  <a:cxnLst>
                    <a:cxn ang="0">
                      <a:pos x="T0" y="T1"/>
                    </a:cxn>
                    <a:cxn ang="0">
                      <a:pos x="T2" y="T3"/>
                    </a:cxn>
                    <a:cxn ang="0">
                      <a:pos x="T4" y="T5"/>
                    </a:cxn>
                    <a:cxn ang="0">
                      <a:pos x="T6" y="T7"/>
                    </a:cxn>
                    <a:cxn ang="0">
                      <a:pos x="T8" y="T9"/>
                    </a:cxn>
                    <a:cxn ang="0">
                      <a:pos x="T10" y="T11"/>
                    </a:cxn>
                    <a:cxn ang="0">
                      <a:pos x="T12" y="T13"/>
                    </a:cxn>
                  </a:cxnLst>
                  <a:rect l="0" t="0" r="r" b="b"/>
                  <a:pathLst>
                    <a:path w="128" h="186">
                      <a:moveTo>
                        <a:pt x="128" y="4"/>
                      </a:moveTo>
                      <a:lnTo>
                        <a:pt x="59" y="0"/>
                      </a:lnTo>
                      <a:lnTo>
                        <a:pt x="32" y="13"/>
                      </a:lnTo>
                      <a:lnTo>
                        <a:pt x="9" y="40"/>
                      </a:lnTo>
                      <a:lnTo>
                        <a:pt x="0" y="88"/>
                      </a:lnTo>
                      <a:lnTo>
                        <a:pt x="0" y="186"/>
                      </a:lnTo>
                      <a:lnTo>
                        <a:pt x="0" y="182"/>
                      </a:lnTo>
                    </a:path>
                  </a:pathLst>
                </a:custGeom>
                <a:solidFill>
                  <a:schemeClr val="bg2"/>
                </a:solidFill>
                <a:ln w="7938">
                  <a:solidFill>
                    <a:srgbClr val="000000"/>
                  </a:solidFill>
                  <a:prstDash val="solid"/>
                  <a:round/>
                  <a:headEnd/>
                  <a:tailEnd/>
                </a:ln>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401" name="Freeform 860"/>
                <p:cNvSpPr>
                  <a:spLocks/>
                </p:cNvSpPr>
                <p:nvPr/>
              </p:nvSpPr>
              <p:spPr bwMode="auto">
                <a:xfrm>
                  <a:off x="1365" y="3570"/>
                  <a:ext cx="63" cy="62"/>
                </a:xfrm>
                <a:custGeom>
                  <a:avLst/>
                  <a:gdLst>
                    <a:gd name="T0" fmla="*/ 126 w 126"/>
                    <a:gd name="T1" fmla="*/ 4 h 186"/>
                    <a:gd name="T2" fmla="*/ 58 w 126"/>
                    <a:gd name="T3" fmla="*/ 0 h 186"/>
                    <a:gd name="T4" fmla="*/ 31 w 126"/>
                    <a:gd name="T5" fmla="*/ 14 h 186"/>
                    <a:gd name="T6" fmla="*/ 8 w 126"/>
                    <a:gd name="T7" fmla="*/ 40 h 186"/>
                    <a:gd name="T8" fmla="*/ 0 w 126"/>
                    <a:gd name="T9" fmla="*/ 89 h 186"/>
                    <a:gd name="T10" fmla="*/ 0 w 126"/>
                    <a:gd name="T11" fmla="*/ 186 h 186"/>
                    <a:gd name="T12" fmla="*/ 0 w 126"/>
                    <a:gd name="T13" fmla="*/ 182 h 186"/>
                  </a:gdLst>
                  <a:ahLst/>
                  <a:cxnLst>
                    <a:cxn ang="0">
                      <a:pos x="T0" y="T1"/>
                    </a:cxn>
                    <a:cxn ang="0">
                      <a:pos x="T2" y="T3"/>
                    </a:cxn>
                    <a:cxn ang="0">
                      <a:pos x="T4" y="T5"/>
                    </a:cxn>
                    <a:cxn ang="0">
                      <a:pos x="T6" y="T7"/>
                    </a:cxn>
                    <a:cxn ang="0">
                      <a:pos x="T8" y="T9"/>
                    </a:cxn>
                    <a:cxn ang="0">
                      <a:pos x="T10" y="T11"/>
                    </a:cxn>
                    <a:cxn ang="0">
                      <a:pos x="T12" y="T13"/>
                    </a:cxn>
                  </a:cxnLst>
                  <a:rect l="0" t="0" r="r" b="b"/>
                  <a:pathLst>
                    <a:path w="126" h="186">
                      <a:moveTo>
                        <a:pt x="126" y="4"/>
                      </a:moveTo>
                      <a:lnTo>
                        <a:pt x="58" y="0"/>
                      </a:lnTo>
                      <a:lnTo>
                        <a:pt x="31" y="14"/>
                      </a:lnTo>
                      <a:lnTo>
                        <a:pt x="8" y="40"/>
                      </a:lnTo>
                      <a:lnTo>
                        <a:pt x="0" y="89"/>
                      </a:lnTo>
                      <a:lnTo>
                        <a:pt x="0" y="186"/>
                      </a:lnTo>
                      <a:lnTo>
                        <a:pt x="0" y="182"/>
                      </a:lnTo>
                    </a:path>
                  </a:pathLst>
                </a:custGeom>
                <a:solidFill>
                  <a:schemeClr val="bg2"/>
                </a:solidFill>
                <a:ln w="7938">
                  <a:solidFill>
                    <a:srgbClr val="000000"/>
                  </a:solidFill>
                  <a:prstDash val="solid"/>
                  <a:round/>
                  <a:headEnd/>
                  <a:tailEnd/>
                </a:ln>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402" name="Freeform 861"/>
                <p:cNvSpPr>
                  <a:spLocks/>
                </p:cNvSpPr>
                <p:nvPr/>
              </p:nvSpPr>
              <p:spPr bwMode="auto">
                <a:xfrm>
                  <a:off x="1349" y="3558"/>
                  <a:ext cx="64" cy="62"/>
                </a:xfrm>
                <a:custGeom>
                  <a:avLst/>
                  <a:gdLst>
                    <a:gd name="T0" fmla="*/ 127 w 127"/>
                    <a:gd name="T1" fmla="*/ 5 h 186"/>
                    <a:gd name="T2" fmla="*/ 59 w 127"/>
                    <a:gd name="T3" fmla="*/ 0 h 186"/>
                    <a:gd name="T4" fmla="*/ 33 w 127"/>
                    <a:gd name="T5" fmla="*/ 16 h 186"/>
                    <a:gd name="T6" fmla="*/ 9 w 127"/>
                    <a:gd name="T7" fmla="*/ 40 h 186"/>
                    <a:gd name="T8" fmla="*/ 0 w 127"/>
                    <a:gd name="T9" fmla="*/ 89 h 186"/>
                    <a:gd name="T10" fmla="*/ 0 w 127"/>
                    <a:gd name="T11" fmla="*/ 186 h 186"/>
                    <a:gd name="T12" fmla="*/ 0 w 127"/>
                    <a:gd name="T13" fmla="*/ 182 h 186"/>
                  </a:gdLst>
                  <a:ahLst/>
                  <a:cxnLst>
                    <a:cxn ang="0">
                      <a:pos x="T0" y="T1"/>
                    </a:cxn>
                    <a:cxn ang="0">
                      <a:pos x="T2" y="T3"/>
                    </a:cxn>
                    <a:cxn ang="0">
                      <a:pos x="T4" y="T5"/>
                    </a:cxn>
                    <a:cxn ang="0">
                      <a:pos x="T6" y="T7"/>
                    </a:cxn>
                    <a:cxn ang="0">
                      <a:pos x="T8" y="T9"/>
                    </a:cxn>
                    <a:cxn ang="0">
                      <a:pos x="T10" y="T11"/>
                    </a:cxn>
                    <a:cxn ang="0">
                      <a:pos x="T12" y="T13"/>
                    </a:cxn>
                  </a:cxnLst>
                  <a:rect l="0" t="0" r="r" b="b"/>
                  <a:pathLst>
                    <a:path w="127" h="186">
                      <a:moveTo>
                        <a:pt x="127" y="5"/>
                      </a:moveTo>
                      <a:lnTo>
                        <a:pt x="59" y="0"/>
                      </a:lnTo>
                      <a:lnTo>
                        <a:pt x="33" y="16"/>
                      </a:lnTo>
                      <a:lnTo>
                        <a:pt x="9" y="40"/>
                      </a:lnTo>
                      <a:lnTo>
                        <a:pt x="0" y="89"/>
                      </a:lnTo>
                      <a:lnTo>
                        <a:pt x="0" y="186"/>
                      </a:lnTo>
                      <a:lnTo>
                        <a:pt x="0" y="182"/>
                      </a:lnTo>
                    </a:path>
                  </a:pathLst>
                </a:custGeom>
                <a:solidFill>
                  <a:schemeClr val="bg2"/>
                </a:solidFill>
                <a:ln w="7938">
                  <a:solidFill>
                    <a:srgbClr val="000000"/>
                  </a:solidFill>
                  <a:prstDash val="solid"/>
                  <a:round/>
                  <a:headEnd/>
                  <a:tailEnd/>
                </a:ln>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403" name="Freeform 862"/>
                <p:cNvSpPr>
                  <a:spLocks/>
                </p:cNvSpPr>
                <p:nvPr/>
              </p:nvSpPr>
              <p:spPr bwMode="auto">
                <a:xfrm>
                  <a:off x="1331" y="3550"/>
                  <a:ext cx="63" cy="62"/>
                </a:xfrm>
                <a:custGeom>
                  <a:avLst/>
                  <a:gdLst>
                    <a:gd name="T0" fmla="*/ 127 w 127"/>
                    <a:gd name="T1" fmla="*/ 4 h 186"/>
                    <a:gd name="T2" fmla="*/ 59 w 127"/>
                    <a:gd name="T3" fmla="*/ 0 h 186"/>
                    <a:gd name="T4" fmla="*/ 32 w 127"/>
                    <a:gd name="T5" fmla="*/ 13 h 186"/>
                    <a:gd name="T6" fmla="*/ 10 w 127"/>
                    <a:gd name="T7" fmla="*/ 39 h 186"/>
                    <a:gd name="T8" fmla="*/ 0 w 127"/>
                    <a:gd name="T9" fmla="*/ 88 h 186"/>
                    <a:gd name="T10" fmla="*/ 0 w 127"/>
                    <a:gd name="T11" fmla="*/ 186 h 186"/>
                    <a:gd name="T12" fmla="*/ 0 w 127"/>
                    <a:gd name="T13" fmla="*/ 180 h 186"/>
                  </a:gdLst>
                  <a:ahLst/>
                  <a:cxnLst>
                    <a:cxn ang="0">
                      <a:pos x="T0" y="T1"/>
                    </a:cxn>
                    <a:cxn ang="0">
                      <a:pos x="T2" y="T3"/>
                    </a:cxn>
                    <a:cxn ang="0">
                      <a:pos x="T4" y="T5"/>
                    </a:cxn>
                    <a:cxn ang="0">
                      <a:pos x="T6" y="T7"/>
                    </a:cxn>
                    <a:cxn ang="0">
                      <a:pos x="T8" y="T9"/>
                    </a:cxn>
                    <a:cxn ang="0">
                      <a:pos x="T10" y="T11"/>
                    </a:cxn>
                    <a:cxn ang="0">
                      <a:pos x="T12" y="T13"/>
                    </a:cxn>
                  </a:cxnLst>
                  <a:rect l="0" t="0" r="r" b="b"/>
                  <a:pathLst>
                    <a:path w="127" h="186">
                      <a:moveTo>
                        <a:pt x="127" y="4"/>
                      </a:moveTo>
                      <a:lnTo>
                        <a:pt x="59" y="0"/>
                      </a:lnTo>
                      <a:lnTo>
                        <a:pt x="32" y="13"/>
                      </a:lnTo>
                      <a:lnTo>
                        <a:pt x="10" y="39"/>
                      </a:lnTo>
                      <a:lnTo>
                        <a:pt x="0" y="88"/>
                      </a:lnTo>
                      <a:lnTo>
                        <a:pt x="0" y="186"/>
                      </a:lnTo>
                      <a:lnTo>
                        <a:pt x="0" y="180"/>
                      </a:lnTo>
                    </a:path>
                  </a:pathLst>
                </a:custGeom>
                <a:solidFill>
                  <a:schemeClr val="bg2"/>
                </a:solidFill>
                <a:ln w="7938">
                  <a:solidFill>
                    <a:srgbClr val="000000"/>
                  </a:solidFill>
                  <a:prstDash val="solid"/>
                  <a:round/>
                  <a:headEnd/>
                  <a:tailEnd/>
                </a:ln>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404" name="Freeform 863"/>
                <p:cNvSpPr>
                  <a:spLocks/>
                </p:cNvSpPr>
                <p:nvPr/>
              </p:nvSpPr>
              <p:spPr bwMode="auto">
                <a:xfrm>
                  <a:off x="1308" y="3501"/>
                  <a:ext cx="47" cy="25"/>
                </a:xfrm>
                <a:custGeom>
                  <a:avLst/>
                  <a:gdLst>
                    <a:gd name="T0" fmla="*/ 0 w 96"/>
                    <a:gd name="T1" fmla="*/ 0 h 74"/>
                    <a:gd name="T2" fmla="*/ 89 w 96"/>
                    <a:gd name="T3" fmla="*/ 74 h 74"/>
                    <a:gd name="T4" fmla="*/ 96 w 96"/>
                    <a:gd name="T5" fmla="*/ 74 h 74"/>
                    <a:gd name="T6" fmla="*/ 93 w 96"/>
                    <a:gd name="T7" fmla="*/ 74 h 74"/>
                  </a:gdLst>
                  <a:ahLst/>
                  <a:cxnLst>
                    <a:cxn ang="0">
                      <a:pos x="T0" y="T1"/>
                    </a:cxn>
                    <a:cxn ang="0">
                      <a:pos x="T2" y="T3"/>
                    </a:cxn>
                    <a:cxn ang="0">
                      <a:pos x="T4" y="T5"/>
                    </a:cxn>
                    <a:cxn ang="0">
                      <a:pos x="T6" y="T7"/>
                    </a:cxn>
                  </a:cxnLst>
                  <a:rect l="0" t="0" r="r" b="b"/>
                  <a:pathLst>
                    <a:path w="96" h="74">
                      <a:moveTo>
                        <a:pt x="0" y="0"/>
                      </a:moveTo>
                      <a:lnTo>
                        <a:pt x="89" y="74"/>
                      </a:lnTo>
                      <a:lnTo>
                        <a:pt x="96" y="74"/>
                      </a:lnTo>
                      <a:lnTo>
                        <a:pt x="93" y="74"/>
                      </a:lnTo>
                    </a:path>
                  </a:pathLst>
                </a:custGeom>
                <a:solidFill>
                  <a:schemeClr val="bg2"/>
                </a:solidFill>
                <a:ln w="7938">
                  <a:solidFill>
                    <a:srgbClr val="000000"/>
                  </a:solidFill>
                  <a:prstDash val="solid"/>
                  <a:round/>
                  <a:headEnd/>
                  <a:tailEnd/>
                </a:ln>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405" name="Oval 864"/>
                <p:cNvSpPr>
                  <a:spLocks noChangeArrowheads="1"/>
                </p:cNvSpPr>
                <p:nvPr/>
              </p:nvSpPr>
              <p:spPr bwMode="auto">
                <a:xfrm>
                  <a:off x="1339" y="3772"/>
                  <a:ext cx="78" cy="26"/>
                </a:xfrm>
                <a:prstGeom prst="ellipse">
                  <a:avLst/>
                </a:pr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406" name="Oval 865"/>
                <p:cNvSpPr>
                  <a:spLocks noChangeArrowheads="1"/>
                </p:cNvSpPr>
                <p:nvPr/>
              </p:nvSpPr>
              <p:spPr bwMode="auto">
                <a:xfrm>
                  <a:off x="1432" y="3771"/>
                  <a:ext cx="78" cy="25"/>
                </a:xfrm>
                <a:prstGeom prst="ellipse">
                  <a:avLst/>
                </a:pr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407" name="Freeform 866"/>
                <p:cNvSpPr>
                  <a:spLocks/>
                </p:cNvSpPr>
                <p:nvPr/>
              </p:nvSpPr>
              <p:spPr bwMode="auto">
                <a:xfrm>
                  <a:off x="1511" y="3785"/>
                  <a:ext cx="94" cy="8"/>
                </a:xfrm>
                <a:custGeom>
                  <a:avLst/>
                  <a:gdLst>
                    <a:gd name="T0" fmla="*/ 0 w 188"/>
                    <a:gd name="T1" fmla="*/ 25 h 25"/>
                    <a:gd name="T2" fmla="*/ 6 w 188"/>
                    <a:gd name="T3" fmla="*/ 0 h 25"/>
                    <a:gd name="T4" fmla="*/ 175 w 188"/>
                    <a:gd name="T5" fmla="*/ 0 h 25"/>
                    <a:gd name="T6" fmla="*/ 188 w 188"/>
                    <a:gd name="T7" fmla="*/ 19 h 25"/>
                    <a:gd name="T8" fmla="*/ 0 w 188"/>
                    <a:gd name="T9" fmla="*/ 25 h 25"/>
                  </a:gdLst>
                  <a:ahLst/>
                  <a:cxnLst>
                    <a:cxn ang="0">
                      <a:pos x="T0" y="T1"/>
                    </a:cxn>
                    <a:cxn ang="0">
                      <a:pos x="T2" y="T3"/>
                    </a:cxn>
                    <a:cxn ang="0">
                      <a:pos x="T4" y="T5"/>
                    </a:cxn>
                    <a:cxn ang="0">
                      <a:pos x="T6" y="T7"/>
                    </a:cxn>
                    <a:cxn ang="0">
                      <a:pos x="T8" y="T9"/>
                    </a:cxn>
                  </a:cxnLst>
                  <a:rect l="0" t="0" r="r" b="b"/>
                  <a:pathLst>
                    <a:path w="188" h="25">
                      <a:moveTo>
                        <a:pt x="0" y="25"/>
                      </a:moveTo>
                      <a:lnTo>
                        <a:pt x="6" y="0"/>
                      </a:lnTo>
                      <a:lnTo>
                        <a:pt x="175" y="0"/>
                      </a:lnTo>
                      <a:lnTo>
                        <a:pt x="188" y="19"/>
                      </a:lnTo>
                      <a:lnTo>
                        <a:pt x="0" y="25"/>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408" name="Oval 867"/>
                <p:cNvSpPr>
                  <a:spLocks noChangeArrowheads="1"/>
                </p:cNvSpPr>
                <p:nvPr/>
              </p:nvSpPr>
              <p:spPr bwMode="auto">
                <a:xfrm>
                  <a:off x="1338" y="3767"/>
                  <a:ext cx="78" cy="27"/>
                </a:xfrm>
                <a:prstGeom prst="ellipse">
                  <a:avLst/>
                </a:pr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409" name="Oval 868"/>
                <p:cNvSpPr>
                  <a:spLocks noChangeArrowheads="1"/>
                </p:cNvSpPr>
                <p:nvPr/>
              </p:nvSpPr>
              <p:spPr bwMode="auto">
                <a:xfrm>
                  <a:off x="1431" y="3766"/>
                  <a:ext cx="77" cy="25"/>
                </a:xfrm>
                <a:prstGeom prst="ellipse">
                  <a:avLst/>
                </a:pr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grpSp>
        </p:grpSp>
        <p:grpSp>
          <p:nvGrpSpPr>
            <p:cNvPr id="309" name="Group 869"/>
            <p:cNvGrpSpPr>
              <a:grpSpLocks/>
            </p:cNvGrpSpPr>
            <p:nvPr/>
          </p:nvGrpSpPr>
          <p:grpSpPr bwMode="auto">
            <a:xfrm>
              <a:off x="1165" y="2732"/>
              <a:ext cx="236" cy="381"/>
              <a:chOff x="1165" y="1525"/>
              <a:chExt cx="236" cy="381"/>
            </a:xfrm>
          </p:grpSpPr>
          <p:sp>
            <p:nvSpPr>
              <p:cNvPr id="321" name="Line 870"/>
              <p:cNvSpPr>
                <a:spLocks noChangeShapeType="1"/>
              </p:cNvSpPr>
              <p:nvPr/>
            </p:nvSpPr>
            <p:spPr bwMode="auto">
              <a:xfrm flipH="1">
                <a:off x="1321" y="1696"/>
                <a:ext cx="39" cy="24"/>
              </a:xfrm>
              <a:prstGeom prst="line">
                <a:avLst/>
              </a:prstGeom>
              <a:noFill/>
              <a:ln w="4763">
                <a:solidFill>
                  <a:srgbClr val="808080"/>
                </a:solidFill>
                <a:round/>
                <a:headEnd/>
                <a:tailEnd/>
              </a:ln>
              <a:extLst>
                <a:ext uri="{909E8E84-426E-40DD-AFC4-6F175D3DCCD1}">
                  <a14:hiddenFill xmlns:a14="http://schemas.microsoft.com/office/drawing/2010/main">
                    <a:noFill/>
                  </a14:hiddenFill>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322" name="Line 871"/>
              <p:cNvSpPr>
                <a:spLocks noChangeShapeType="1"/>
              </p:cNvSpPr>
              <p:nvPr/>
            </p:nvSpPr>
            <p:spPr bwMode="auto">
              <a:xfrm flipH="1">
                <a:off x="1313" y="1692"/>
                <a:ext cx="39" cy="23"/>
              </a:xfrm>
              <a:prstGeom prst="line">
                <a:avLst/>
              </a:prstGeom>
              <a:noFill/>
              <a:ln w="4763">
                <a:solidFill>
                  <a:srgbClr val="808080"/>
                </a:solidFill>
                <a:round/>
                <a:headEnd/>
                <a:tailEnd/>
              </a:ln>
              <a:extLst>
                <a:ext uri="{909E8E84-426E-40DD-AFC4-6F175D3DCCD1}">
                  <a14:hiddenFill xmlns:a14="http://schemas.microsoft.com/office/drawing/2010/main">
                    <a:noFill/>
                  </a14:hiddenFill>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323" name="Freeform 872"/>
              <p:cNvSpPr>
                <a:spLocks/>
              </p:cNvSpPr>
              <p:nvPr/>
            </p:nvSpPr>
            <p:spPr bwMode="auto">
              <a:xfrm flipH="1">
                <a:off x="1190" y="1799"/>
                <a:ext cx="210" cy="107"/>
              </a:xfrm>
              <a:custGeom>
                <a:avLst/>
                <a:gdLst>
                  <a:gd name="T0" fmla="*/ 182 w 2091"/>
                  <a:gd name="T1" fmla="*/ 927 h 931"/>
                  <a:gd name="T2" fmla="*/ 5 w 2091"/>
                  <a:gd name="T3" fmla="*/ 905 h 931"/>
                  <a:gd name="T4" fmla="*/ 0 w 2091"/>
                  <a:gd name="T5" fmla="*/ 695 h 931"/>
                  <a:gd name="T6" fmla="*/ 9 w 2091"/>
                  <a:gd name="T7" fmla="*/ 537 h 931"/>
                  <a:gd name="T8" fmla="*/ 100 w 2091"/>
                  <a:gd name="T9" fmla="*/ 442 h 931"/>
                  <a:gd name="T10" fmla="*/ 210 w 2091"/>
                  <a:gd name="T11" fmla="*/ 387 h 931"/>
                  <a:gd name="T12" fmla="*/ 460 w 2091"/>
                  <a:gd name="T13" fmla="*/ 296 h 931"/>
                  <a:gd name="T14" fmla="*/ 828 w 2091"/>
                  <a:gd name="T15" fmla="*/ 207 h 931"/>
                  <a:gd name="T16" fmla="*/ 900 w 2091"/>
                  <a:gd name="T17" fmla="*/ 201 h 931"/>
                  <a:gd name="T18" fmla="*/ 948 w 2091"/>
                  <a:gd name="T19" fmla="*/ 207 h 931"/>
                  <a:gd name="T20" fmla="*/ 960 w 2091"/>
                  <a:gd name="T21" fmla="*/ 188 h 931"/>
                  <a:gd name="T22" fmla="*/ 980 w 2091"/>
                  <a:gd name="T23" fmla="*/ 169 h 931"/>
                  <a:gd name="T24" fmla="*/ 1003 w 2091"/>
                  <a:gd name="T25" fmla="*/ 173 h 931"/>
                  <a:gd name="T26" fmla="*/ 1035 w 2091"/>
                  <a:gd name="T27" fmla="*/ 176 h 931"/>
                  <a:gd name="T28" fmla="*/ 1049 w 2091"/>
                  <a:gd name="T29" fmla="*/ 138 h 931"/>
                  <a:gd name="T30" fmla="*/ 1077 w 2091"/>
                  <a:gd name="T31" fmla="*/ 118 h 931"/>
                  <a:gd name="T32" fmla="*/ 1106 w 2091"/>
                  <a:gd name="T33" fmla="*/ 112 h 931"/>
                  <a:gd name="T34" fmla="*/ 1144 w 2091"/>
                  <a:gd name="T35" fmla="*/ 112 h 931"/>
                  <a:gd name="T36" fmla="*/ 1138 w 2091"/>
                  <a:gd name="T37" fmla="*/ 82 h 931"/>
                  <a:gd name="T38" fmla="*/ 1182 w 2091"/>
                  <a:gd name="T39" fmla="*/ 0 h 931"/>
                  <a:gd name="T40" fmla="*/ 2040 w 2091"/>
                  <a:gd name="T41" fmla="*/ 22 h 931"/>
                  <a:gd name="T42" fmla="*/ 2037 w 2091"/>
                  <a:gd name="T43" fmla="*/ 110 h 931"/>
                  <a:gd name="T44" fmla="*/ 2053 w 2091"/>
                  <a:gd name="T45" fmla="*/ 188 h 931"/>
                  <a:gd name="T46" fmla="*/ 2065 w 2091"/>
                  <a:gd name="T47" fmla="*/ 244 h 931"/>
                  <a:gd name="T48" fmla="*/ 2080 w 2091"/>
                  <a:gd name="T49" fmla="*/ 314 h 931"/>
                  <a:gd name="T50" fmla="*/ 2091 w 2091"/>
                  <a:gd name="T51" fmla="*/ 427 h 931"/>
                  <a:gd name="T52" fmla="*/ 2077 w 2091"/>
                  <a:gd name="T53" fmla="*/ 494 h 931"/>
                  <a:gd name="T54" fmla="*/ 2053 w 2091"/>
                  <a:gd name="T55" fmla="*/ 557 h 931"/>
                  <a:gd name="T56" fmla="*/ 2023 w 2091"/>
                  <a:gd name="T57" fmla="*/ 610 h 931"/>
                  <a:gd name="T58" fmla="*/ 1983 w 2091"/>
                  <a:gd name="T59" fmla="*/ 629 h 931"/>
                  <a:gd name="T60" fmla="*/ 1921 w 2091"/>
                  <a:gd name="T61" fmla="*/ 648 h 931"/>
                  <a:gd name="T62" fmla="*/ 1838 w 2091"/>
                  <a:gd name="T63" fmla="*/ 673 h 931"/>
                  <a:gd name="T64" fmla="*/ 1801 w 2091"/>
                  <a:gd name="T65" fmla="*/ 717 h 931"/>
                  <a:gd name="T66" fmla="*/ 1757 w 2091"/>
                  <a:gd name="T67" fmla="*/ 754 h 931"/>
                  <a:gd name="T68" fmla="*/ 1686 w 2091"/>
                  <a:gd name="T69" fmla="*/ 786 h 931"/>
                  <a:gd name="T70" fmla="*/ 1605 w 2091"/>
                  <a:gd name="T71" fmla="*/ 812 h 931"/>
                  <a:gd name="T72" fmla="*/ 1475 w 2091"/>
                  <a:gd name="T73" fmla="*/ 827 h 931"/>
                  <a:gd name="T74" fmla="*/ 1364 w 2091"/>
                  <a:gd name="T75" fmla="*/ 827 h 931"/>
                  <a:gd name="T76" fmla="*/ 1279 w 2091"/>
                  <a:gd name="T77" fmla="*/ 818 h 931"/>
                  <a:gd name="T78" fmla="*/ 1202 w 2091"/>
                  <a:gd name="T79" fmla="*/ 812 h 931"/>
                  <a:gd name="T80" fmla="*/ 1144 w 2091"/>
                  <a:gd name="T81" fmla="*/ 843 h 931"/>
                  <a:gd name="T82" fmla="*/ 1031 w 2091"/>
                  <a:gd name="T83" fmla="*/ 837 h 931"/>
                  <a:gd name="T84" fmla="*/ 582 w 2091"/>
                  <a:gd name="T85" fmla="*/ 901 h 931"/>
                  <a:gd name="T86" fmla="*/ 386 w 2091"/>
                  <a:gd name="T87" fmla="*/ 931 h 931"/>
                  <a:gd name="T88" fmla="*/ 182 w 2091"/>
                  <a:gd name="T89" fmla="*/ 927 h 9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091" h="931">
                    <a:moveTo>
                      <a:pt x="182" y="927"/>
                    </a:moveTo>
                    <a:lnTo>
                      <a:pt x="5" y="905"/>
                    </a:lnTo>
                    <a:lnTo>
                      <a:pt x="0" y="695"/>
                    </a:lnTo>
                    <a:lnTo>
                      <a:pt x="9" y="537"/>
                    </a:lnTo>
                    <a:lnTo>
                      <a:pt x="100" y="442"/>
                    </a:lnTo>
                    <a:lnTo>
                      <a:pt x="210" y="387"/>
                    </a:lnTo>
                    <a:lnTo>
                      <a:pt x="460" y="296"/>
                    </a:lnTo>
                    <a:lnTo>
                      <a:pt x="828" y="207"/>
                    </a:lnTo>
                    <a:lnTo>
                      <a:pt x="900" y="201"/>
                    </a:lnTo>
                    <a:lnTo>
                      <a:pt x="948" y="207"/>
                    </a:lnTo>
                    <a:lnTo>
                      <a:pt x="960" y="188"/>
                    </a:lnTo>
                    <a:lnTo>
                      <a:pt x="980" y="169"/>
                    </a:lnTo>
                    <a:lnTo>
                      <a:pt x="1003" y="173"/>
                    </a:lnTo>
                    <a:lnTo>
                      <a:pt x="1035" y="176"/>
                    </a:lnTo>
                    <a:lnTo>
                      <a:pt x="1049" y="138"/>
                    </a:lnTo>
                    <a:lnTo>
                      <a:pt x="1077" y="118"/>
                    </a:lnTo>
                    <a:lnTo>
                      <a:pt x="1106" y="112"/>
                    </a:lnTo>
                    <a:lnTo>
                      <a:pt x="1144" y="112"/>
                    </a:lnTo>
                    <a:lnTo>
                      <a:pt x="1138" y="82"/>
                    </a:lnTo>
                    <a:lnTo>
                      <a:pt x="1182" y="0"/>
                    </a:lnTo>
                    <a:lnTo>
                      <a:pt x="2040" y="22"/>
                    </a:lnTo>
                    <a:lnTo>
                      <a:pt x="2037" y="110"/>
                    </a:lnTo>
                    <a:lnTo>
                      <a:pt x="2053" y="188"/>
                    </a:lnTo>
                    <a:lnTo>
                      <a:pt x="2065" y="244"/>
                    </a:lnTo>
                    <a:lnTo>
                      <a:pt x="2080" y="314"/>
                    </a:lnTo>
                    <a:lnTo>
                      <a:pt x="2091" y="427"/>
                    </a:lnTo>
                    <a:lnTo>
                      <a:pt x="2077" y="494"/>
                    </a:lnTo>
                    <a:lnTo>
                      <a:pt x="2053" y="557"/>
                    </a:lnTo>
                    <a:lnTo>
                      <a:pt x="2023" y="610"/>
                    </a:lnTo>
                    <a:lnTo>
                      <a:pt x="1983" y="629"/>
                    </a:lnTo>
                    <a:lnTo>
                      <a:pt x="1921" y="648"/>
                    </a:lnTo>
                    <a:lnTo>
                      <a:pt x="1838" y="673"/>
                    </a:lnTo>
                    <a:lnTo>
                      <a:pt x="1801" y="717"/>
                    </a:lnTo>
                    <a:lnTo>
                      <a:pt x="1757" y="754"/>
                    </a:lnTo>
                    <a:lnTo>
                      <a:pt x="1686" y="786"/>
                    </a:lnTo>
                    <a:lnTo>
                      <a:pt x="1605" y="812"/>
                    </a:lnTo>
                    <a:lnTo>
                      <a:pt x="1475" y="827"/>
                    </a:lnTo>
                    <a:lnTo>
                      <a:pt x="1364" y="827"/>
                    </a:lnTo>
                    <a:lnTo>
                      <a:pt x="1279" y="818"/>
                    </a:lnTo>
                    <a:lnTo>
                      <a:pt x="1202" y="812"/>
                    </a:lnTo>
                    <a:lnTo>
                      <a:pt x="1144" y="843"/>
                    </a:lnTo>
                    <a:lnTo>
                      <a:pt x="1031" y="837"/>
                    </a:lnTo>
                    <a:lnTo>
                      <a:pt x="582" y="901"/>
                    </a:lnTo>
                    <a:lnTo>
                      <a:pt x="386" y="931"/>
                    </a:lnTo>
                    <a:lnTo>
                      <a:pt x="182" y="927"/>
                    </a:lnTo>
                    <a:close/>
                  </a:path>
                </a:pathLst>
              </a:custGeom>
              <a:solidFill>
                <a:srgbClr val="606060"/>
              </a:solidFill>
              <a:ln w="1588">
                <a:solidFill>
                  <a:srgbClr val="000000"/>
                </a:solidFill>
                <a:prstDash val="solid"/>
                <a:round/>
                <a:headEnd/>
                <a:tailEnd/>
              </a:ln>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324" name="Freeform 873"/>
              <p:cNvSpPr>
                <a:spLocks/>
              </p:cNvSpPr>
              <p:nvPr/>
            </p:nvSpPr>
            <p:spPr bwMode="auto">
              <a:xfrm flipH="1">
                <a:off x="1192" y="1809"/>
                <a:ext cx="207" cy="95"/>
              </a:xfrm>
              <a:custGeom>
                <a:avLst/>
                <a:gdLst>
                  <a:gd name="T0" fmla="*/ 1986 w 2049"/>
                  <a:gd name="T1" fmla="*/ 90 h 829"/>
                  <a:gd name="T2" fmla="*/ 2037 w 2049"/>
                  <a:gd name="T3" fmla="*/ 199 h 829"/>
                  <a:gd name="T4" fmla="*/ 1995 w 2049"/>
                  <a:gd name="T5" fmla="*/ 512 h 829"/>
                  <a:gd name="T6" fmla="*/ 1882 w 2049"/>
                  <a:gd name="T7" fmla="*/ 512 h 829"/>
                  <a:gd name="T8" fmla="*/ 1754 w 2049"/>
                  <a:gd name="T9" fmla="*/ 624 h 829"/>
                  <a:gd name="T10" fmla="*/ 1460 w 2049"/>
                  <a:gd name="T11" fmla="*/ 701 h 829"/>
                  <a:gd name="T12" fmla="*/ 1181 w 2049"/>
                  <a:gd name="T13" fmla="*/ 701 h 829"/>
                  <a:gd name="T14" fmla="*/ 1287 w 2049"/>
                  <a:gd name="T15" fmla="*/ 589 h 829"/>
                  <a:gd name="T16" fmla="*/ 1155 w 2049"/>
                  <a:gd name="T17" fmla="*/ 697 h 829"/>
                  <a:gd name="T18" fmla="*/ 1017 w 2049"/>
                  <a:gd name="T19" fmla="*/ 724 h 829"/>
                  <a:gd name="T20" fmla="*/ 1109 w 2049"/>
                  <a:gd name="T21" fmla="*/ 652 h 829"/>
                  <a:gd name="T22" fmla="*/ 963 w 2049"/>
                  <a:gd name="T23" fmla="*/ 733 h 829"/>
                  <a:gd name="T24" fmla="*/ 491 w 2049"/>
                  <a:gd name="T25" fmla="*/ 797 h 829"/>
                  <a:gd name="T26" fmla="*/ 495 w 2049"/>
                  <a:gd name="T27" fmla="*/ 742 h 829"/>
                  <a:gd name="T28" fmla="*/ 486 w 2049"/>
                  <a:gd name="T29" fmla="*/ 720 h 829"/>
                  <a:gd name="T30" fmla="*/ 319 w 2049"/>
                  <a:gd name="T31" fmla="*/ 815 h 829"/>
                  <a:gd name="T32" fmla="*/ 473 w 2049"/>
                  <a:gd name="T33" fmla="*/ 669 h 829"/>
                  <a:gd name="T34" fmla="*/ 300 w 2049"/>
                  <a:gd name="T35" fmla="*/ 765 h 829"/>
                  <a:gd name="T36" fmla="*/ 214 w 2049"/>
                  <a:gd name="T37" fmla="*/ 742 h 829"/>
                  <a:gd name="T38" fmla="*/ 182 w 2049"/>
                  <a:gd name="T39" fmla="*/ 746 h 829"/>
                  <a:gd name="T40" fmla="*/ 59 w 2049"/>
                  <a:gd name="T41" fmla="*/ 793 h 829"/>
                  <a:gd name="T42" fmla="*/ 0 w 2049"/>
                  <a:gd name="T43" fmla="*/ 674 h 829"/>
                  <a:gd name="T44" fmla="*/ 40 w 2049"/>
                  <a:gd name="T45" fmla="*/ 435 h 829"/>
                  <a:gd name="T46" fmla="*/ 296 w 2049"/>
                  <a:gd name="T47" fmla="*/ 298 h 829"/>
                  <a:gd name="T48" fmla="*/ 795 w 2049"/>
                  <a:gd name="T49" fmla="*/ 145 h 829"/>
                  <a:gd name="T50" fmla="*/ 968 w 2049"/>
                  <a:gd name="T51" fmla="*/ 207 h 829"/>
                  <a:gd name="T52" fmla="*/ 1040 w 2049"/>
                  <a:gd name="T53" fmla="*/ 217 h 829"/>
                  <a:gd name="T54" fmla="*/ 953 w 2049"/>
                  <a:gd name="T55" fmla="*/ 131 h 829"/>
                  <a:gd name="T56" fmla="*/ 1008 w 2049"/>
                  <a:gd name="T57" fmla="*/ 108 h 829"/>
                  <a:gd name="T58" fmla="*/ 1063 w 2049"/>
                  <a:gd name="T59" fmla="*/ 163 h 829"/>
                  <a:gd name="T60" fmla="*/ 1068 w 2049"/>
                  <a:gd name="T61" fmla="*/ 135 h 829"/>
                  <a:gd name="T62" fmla="*/ 1059 w 2049"/>
                  <a:gd name="T63" fmla="*/ 67 h 829"/>
                  <a:gd name="T64" fmla="*/ 1186 w 2049"/>
                  <a:gd name="T65" fmla="*/ 113 h 829"/>
                  <a:gd name="T66" fmla="*/ 1173 w 2049"/>
                  <a:gd name="T67" fmla="*/ 63 h 829"/>
                  <a:gd name="T68" fmla="*/ 1145 w 2049"/>
                  <a:gd name="T69" fmla="*/ 0 h 829"/>
                  <a:gd name="T70" fmla="*/ 1277 w 2049"/>
                  <a:gd name="T71" fmla="*/ 54 h 829"/>
                  <a:gd name="T72" fmla="*/ 1514 w 2049"/>
                  <a:gd name="T73" fmla="*/ 104 h 829"/>
                  <a:gd name="T74" fmla="*/ 1567 w 2049"/>
                  <a:gd name="T75" fmla="*/ 35 h 829"/>
                  <a:gd name="T76" fmla="*/ 1626 w 2049"/>
                  <a:gd name="T77" fmla="*/ 113 h 829"/>
                  <a:gd name="T78" fmla="*/ 1745 w 2049"/>
                  <a:gd name="T79" fmla="*/ 63 h 829"/>
                  <a:gd name="T80" fmla="*/ 1795 w 2049"/>
                  <a:gd name="T81" fmla="*/ 131 h 829"/>
                  <a:gd name="T82" fmla="*/ 1946 w 2049"/>
                  <a:gd name="T83" fmla="*/ 108 h 829"/>
                  <a:gd name="T84" fmla="*/ 1982 w 2049"/>
                  <a:gd name="T85" fmla="*/ 31 h 8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049" h="829">
                    <a:moveTo>
                      <a:pt x="1982" y="31"/>
                    </a:moveTo>
                    <a:lnTo>
                      <a:pt x="1986" y="90"/>
                    </a:lnTo>
                    <a:lnTo>
                      <a:pt x="2010" y="67"/>
                    </a:lnTo>
                    <a:lnTo>
                      <a:pt x="2037" y="199"/>
                    </a:lnTo>
                    <a:lnTo>
                      <a:pt x="2049" y="353"/>
                    </a:lnTo>
                    <a:lnTo>
                      <a:pt x="1995" y="512"/>
                    </a:lnTo>
                    <a:lnTo>
                      <a:pt x="1868" y="549"/>
                    </a:lnTo>
                    <a:lnTo>
                      <a:pt x="1882" y="512"/>
                    </a:lnTo>
                    <a:lnTo>
                      <a:pt x="1814" y="567"/>
                    </a:lnTo>
                    <a:lnTo>
                      <a:pt x="1754" y="624"/>
                    </a:lnTo>
                    <a:lnTo>
                      <a:pt x="1622" y="688"/>
                    </a:lnTo>
                    <a:lnTo>
                      <a:pt x="1460" y="701"/>
                    </a:lnTo>
                    <a:lnTo>
                      <a:pt x="1264" y="710"/>
                    </a:lnTo>
                    <a:lnTo>
                      <a:pt x="1181" y="701"/>
                    </a:lnTo>
                    <a:lnTo>
                      <a:pt x="1255" y="669"/>
                    </a:lnTo>
                    <a:lnTo>
                      <a:pt x="1287" y="589"/>
                    </a:lnTo>
                    <a:lnTo>
                      <a:pt x="1228" y="656"/>
                    </a:lnTo>
                    <a:lnTo>
                      <a:pt x="1155" y="697"/>
                    </a:lnTo>
                    <a:lnTo>
                      <a:pt x="1086" y="733"/>
                    </a:lnTo>
                    <a:lnTo>
                      <a:pt x="1017" y="724"/>
                    </a:lnTo>
                    <a:lnTo>
                      <a:pt x="1063" y="692"/>
                    </a:lnTo>
                    <a:lnTo>
                      <a:pt x="1109" y="652"/>
                    </a:lnTo>
                    <a:lnTo>
                      <a:pt x="1036" y="678"/>
                    </a:lnTo>
                    <a:lnTo>
                      <a:pt x="963" y="733"/>
                    </a:lnTo>
                    <a:lnTo>
                      <a:pt x="726" y="761"/>
                    </a:lnTo>
                    <a:lnTo>
                      <a:pt x="491" y="797"/>
                    </a:lnTo>
                    <a:lnTo>
                      <a:pt x="409" y="793"/>
                    </a:lnTo>
                    <a:lnTo>
                      <a:pt x="495" y="742"/>
                    </a:lnTo>
                    <a:lnTo>
                      <a:pt x="581" y="724"/>
                    </a:lnTo>
                    <a:lnTo>
                      <a:pt x="486" y="720"/>
                    </a:lnTo>
                    <a:lnTo>
                      <a:pt x="414" y="752"/>
                    </a:lnTo>
                    <a:lnTo>
                      <a:pt x="319" y="815"/>
                    </a:lnTo>
                    <a:lnTo>
                      <a:pt x="386" y="720"/>
                    </a:lnTo>
                    <a:lnTo>
                      <a:pt x="473" y="669"/>
                    </a:lnTo>
                    <a:lnTo>
                      <a:pt x="359" y="692"/>
                    </a:lnTo>
                    <a:lnTo>
                      <a:pt x="300" y="765"/>
                    </a:lnTo>
                    <a:lnTo>
                      <a:pt x="287" y="829"/>
                    </a:lnTo>
                    <a:lnTo>
                      <a:pt x="214" y="742"/>
                    </a:lnTo>
                    <a:lnTo>
                      <a:pt x="140" y="701"/>
                    </a:lnTo>
                    <a:lnTo>
                      <a:pt x="182" y="746"/>
                    </a:lnTo>
                    <a:lnTo>
                      <a:pt x="241" y="829"/>
                    </a:lnTo>
                    <a:lnTo>
                      <a:pt x="59" y="793"/>
                    </a:lnTo>
                    <a:lnTo>
                      <a:pt x="23" y="778"/>
                    </a:lnTo>
                    <a:lnTo>
                      <a:pt x="0" y="674"/>
                    </a:lnTo>
                    <a:lnTo>
                      <a:pt x="13" y="530"/>
                    </a:lnTo>
                    <a:lnTo>
                      <a:pt x="40" y="435"/>
                    </a:lnTo>
                    <a:lnTo>
                      <a:pt x="155" y="362"/>
                    </a:lnTo>
                    <a:lnTo>
                      <a:pt x="296" y="298"/>
                    </a:lnTo>
                    <a:lnTo>
                      <a:pt x="572" y="207"/>
                    </a:lnTo>
                    <a:lnTo>
                      <a:pt x="795" y="145"/>
                    </a:lnTo>
                    <a:lnTo>
                      <a:pt x="917" y="135"/>
                    </a:lnTo>
                    <a:lnTo>
                      <a:pt x="968" y="207"/>
                    </a:lnTo>
                    <a:lnTo>
                      <a:pt x="1123" y="285"/>
                    </a:lnTo>
                    <a:lnTo>
                      <a:pt x="1040" y="217"/>
                    </a:lnTo>
                    <a:lnTo>
                      <a:pt x="977" y="182"/>
                    </a:lnTo>
                    <a:lnTo>
                      <a:pt x="953" y="131"/>
                    </a:lnTo>
                    <a:lnTo>
                      <a:pt x="963" y="108"/>
                    </a:lnTo>
                    <a:lnTo>
                      <a:pt x="1008" y="108"/>
                    </a:lnTo>
                    <a:lnTo>
                      <a:pt x="1036" y="135"/>
                    </a:lnTo>
                    <a:lnTo>
                      <a:pt x="1063" y="163"/>
                    </a:lnTo>
                    <a:lnTo>
                      <a:pt x="1132" y="190"/>
                    </a:lnTo>
                    <a:lnTo>
                      <a:pt x="1068" y="135"/>
                    </a:lnTo>
                    <a:lnTo>
                      <a:pt x="1040" y="95"/>
                    </a:lnTo>
                    <a:lnTo>
                      <a:pt x="1059" y="67"/>
                    </a:lnTo>
                    <a:lnTo>
                      <a:pt x="1113" y="50"/>
                    </a:lnTo>
                    <a:lnTo>
                      <a:pt x="1186" y="113"/>
                    </a:lnTo>
                    <a:lnTo>
                      <a:pt x="1255" y="154"/>
                    </a:lnTo>
                    <a:lnTo>
                      <a:pt x="1173" y="63"/>
                    </a:lnTo>
                    <a:lnTo>
                      <a:pt x="1145" y="27"/>
                    </a:lnTo>
                    <a:lnTo>
                      <a:pt x="1145" y="0"/>
                    </a:lnTo>
                    <a:lnTo>
                      <a:pt x="1213" y="10"/>
                    </a:lnTo>
                    <a:lnTo>
                      <a:pt x="1277" y="54"/>
                    </a:lnTo>
                    <a:lnTo>
                      <a:pt x="1319" y="86"/>
                    </a:lnTo>
                    <a:lnTo>
                      <a:pt x="1514" y="104"/>
                    </a:lnTo>
                    <a:lnTo>
                      <a:pt x="1508" y="54"/>
                    </a:lnTo>
                    <a:lnTo>
                      <a:pt x="1567" y="35"/>
                    </a:lnTo>
                    <a:lnTo>
                      <a:pt x="1567" y="99"/>
                    </a:lnTo>
                    <a:lnTo>
                      <a:pt x="1626" y="113"/>
                    </a:lnTo>
                    <a:lnTo>
                      <a:pt x="1754" y="131"/>
                    </a:lnTo>
                    <a:lnTo>
                      <a:pt x="1745" y="63"/>
                    </a:lnTo>
                    <a:lnTo>
                      <a:pt x="1790" y="63"/>
                    </a:lnTo>
                    <a:lnTo>
                      <a:pt x="1795" y="131"/>
                    </a:lnTo>
                    <a:lnTo>
                      <a:pt x="1868" y="127"/>
                    </a:lnTo>
                    <a:lnTo>
                      <a:pt x="1946" y="108"/>
                    </a:lnTo>
                    <a:lnTo>
                      <a:pt x="1950" y="54"/>
                    </a:lnTo>
                    <a:lnTo>
                      <a:pt x="1982" y="31"/>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325" name="Freeform 874"/>
              <p:cNvSpPr>
                <a:spLocks/>
              </p:cNvSpPr>
              <p:nvPr/>
            </p:nvSpPr>
            <p:spPr bwMode="auto">
              <a:xfrm flipH="1">
                <a:off x="1221" y="1843"/>
                <a:ext cx="29" cy="6"/>
              </a:xfrm>
              <a:custGeom>
                <a:avLst/>
                <a:gdLst>
                  <a:gd name="T0" fmla="*/ 280 w 280"/>
                  <a:gd name="T1" fmla="*/ 0 h 48"/>
                  <a:gd name="T2" fmla="*/ 149 w 280"/>
                  <a:gd name="T3" fmla="*/ 48 h 48"/>
                  <a:gd name="T4" fmla="*/ 0 w 280"/>
                  <a:gd name="T5" fmla="*/ 35 h 48"/>
                  <a:gd name="T6" fmla="*/ 280 w 280"/>
                  <a:gd name="T7" fmla="*/ 0 h 48"/>
                </a:gdLst>
                <a:ahLst/>
                <a:cxnLst>
                  <a:cxn ang="0">
                    <a:pos x="T0" y="T1"/>
                  </a:cxn>
                  <a:cxn ang="0">
                    <a:pos x="T2" y="T3"/>
                  </a:cxn>
                  <a:cxn ang="0">
                    <a:pos x="T4" y="T5"/>
                  </a:cxn>
                  <a:cxn ang="0">
                    <a:pos x="T6" y="T7"/>
                  </a:cxn>
                </a:cxnLst>
                <a:rect l="0" t="0" r="r" b="b"/>
                <a:pathLst>
                  <a:path w="280" h="48">
                    <a:moveTo>
                      <a:pt x="280" y="0"/>
                    </a:moveTo>
                    <a:lnTo>
                      <a:pt x="149" y="48"/>
                    </a:lnTo>
                    <a:lnTo>
                      <a:pt x="0" y="35"/>
                    </a:lnTo>
                    <a:lnTo>
                      <a:pt x="280" y="0"/>
                    </a:lnTo>
                    <a:close/>
                  </a:path>
                </a:pathLst>
              </a:custGeom>
              <a:solidFill>
                <a:srgbClr val="60606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326" name="Freeform 875"/>
              <p:cNvSpPr>
                <a:spLocks/>
              </p:cNvSpPr>
              <p:nvPr/>
            </p:nvSpPr>
            <p:spPr bwMode="auto">
              <a:xfrm flipH="1">
                <a:off x="1193" y="1834"/>
                <a:ext cx="17" cy="7"/>
              </a:xfrm>
              <a:custGeom>
                <a:avLst/>
                <a:gdLst>
                  <a:gd name="T0" fmla="*/ 170 w 170"/>
                  <a:gd name="T1" fmla="*/ 0 h 57"/>
                  <a:gd name="T2" fmla="*/ 125 w 170"/>
                  <a:gd name="T3" fmla="*/ 35 h 57"/>
                  <a:gd name="T4" fmla="*/ 0 w 170"/>
                  <a:gd name="T5" fmla="*/ 53 h 57"/>
                  <a:gd name="T6" fmla="*/ 130 w 170"/>
                  <a:gd name="T7" fmla="*/ 57 h 57"/>
                  <a:gd name="T8" fmla="*/ 170 w 170"/>
                  <a:gd name="T9" fmla="*/ 0 h 57"/>
                </a:gdLst>
                <a:ahLst/>
                <a:cxnLst>
                  <a:cxn ang="0">
                    <a:pos x="T0" y="T1"/>
                  </a:cxn>
                  <a:cxn ang="0">
                    <a:pos x="T2" y="T3"/>
                  </a:cxn>
                  <a:cxn ang="0">
                    <a:pos x="T4" y="T5"/>
                  </a:cxn>
                  <a:cxn ang="0">
                    <a:pos x="T6" y="T7"/>
                  </a:cxn>
                  <a:cxn ang="0">
                    <a:pos x="T8" y="T9"/>
                  </a:cxn>
                </a:cxnLst>
                <a:rect l="0" t="0" r="r" b="b"/>
                <a:pathLst>
                  <a:path w="170" h="57">
                    <a:moveTo>
                      <a:pt x="170" y="0"/>
                    </a:moveTo>
                    <a:lnTo>
                      <a:pt x="125" y="35"/>
                    </a:lnTo>
                    <a:lnTo>
                      <a:pt x="0" y="53"/>
                    </a:lnTo>
                    <a:lnTo>
                      <a:pt x="130" y="57"/>
                    </a:lnTo>
                    <a:lnTo>
                      <a:pt x="170" y="0"/>
                    </a:lnTo>
                    <a:close/>
                  </a:path>
                </a:pathLst>
              </a:custGeom>
              <a:solidFill>
                <a:srgbClr val="60606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327" name="Freeform 876"/>
              <p:cNvSpPr>
                <a:spLocks/>
              </p:cNvSpPr>
              <p:nvPr/>
            </p:nvSpPr>
            <p:spPr bwMode="auto">
              <a:xfrm flipH="1">
                <a:off x="1265" y="1829"/>
                <a:ext cx="27" cy="17"/>
              </a:xfrm>
              <a:custGeom>
                <a:avLst/>
                <a:gdLst>
                  <a:gd name="T0" fmla="*/ 263 w 263"/>
                  <a:gd name="T1" fmla="*/ 0 h 143"/>
                  <a:gd name="T2" fmla="*/ 145 w 263"/>
                  <a:gd name="T3" fmla="*/ 13 h 143"/>
                  <a:gd name="T4" fmla="*/ 122 w 263"/>
                  <a:gd name="T5" fmla="*/ 31 h 143"/>
                  <a:gd name="T6" fmla="*/ 122 w 263"/>
                  <a:gd name="T7" fmla="*/ 76 h 143"/>
                  <a:gd name="T8" fmla="*/ 113 w 263"/>
                  <a:gd name="T9" fmla="*/ 124 h 143"/>
                  <a:gd name="T10" fmla="*/ 0 w 263"/>
                  <a:gd name="T11" fmla="*/ 143 h 143"/>
                  <a:gd name="T12" fmla="*/ 136 w 263"/>
                  <a:gd name="T13" fmla="*/ 138 h 143"/>
                  <a:gd name="T14" fmla="*/ 159 w 263"/>
                  <a:gd name="T15" fmla="*/ 48 h 143"/>
                  <a:gd name="T16" fmla="*/ 263 w 263"/>
                  <a:gd name="T17" fmla="*/ 0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3" h="143">
                    <a:moveTo>
                      <a:pt x="263" y="0"/>
                    </a:moveTo>
                    <a:lnTo>
                      <a:pt x="145" y="13"/>
                    </a:lnTo>
                    <a:lnTo>
                      <a:pt x="122" y="31"/>
                    </a:lnTo>
                    <a:lnTo>
                      <a:pt x="122" y="76"/>
                    </a:lnTo>
                    <a:lnTo>
                      <a:pt x="113" y="124"/>
                    </a:lnTo>
                    <a:lnTo>
                      <a:pt x="0" y="143"/>
                    </a:lnTo>
                    <a:lnTo>
                      <a:pt x="136" y="138"/>
                    </a:lnTo>
                    <a:lnTo>
                      <a:pt x="159" y="48"/>
                    </a:lnTo>
                    <a:lnTo>
                      <a:pt x="263" y="0"/>
                    </a:lnTo>
                    <a:close/>
                  </a:path>
                </a:pathLst>
              </a:custGeom>
              <a:solidFill>
                <a:srgbClr val="60606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328" name="Freeform 877"/>
              <p:cNvSpPr>
                <a:spLocks/>
              </p:cNvSpPr>
              <p:nvPr/>
            </p:nvSpPr>
            <p:spPr bwMode="auto">
              <a:xfrm flipH="1">
                <a:off x="1292" y="1867"/>
                <a:ext cx="86" cy="24"/>
              </a:xfrm>
              <a:custGeom>
                <a:avLst/>
                <a:gdLst>
                  <a:gd name="T0" fmla="*/ 853 w 853"/>
                  <a:gd name="T1" fmla="*/ 0 h 212"/>
                  <a:gd name="T2" fmla="*/ 636 w 853"/>
                  <a:gd name="T3" fmla="*/ 10 h 212"/>
                  <a:gd name="T4" fmla="*/ 413 w 853"/>
                  <a:gd name="T5" fmla="*/ 63 h 212"/>
                  <a:gd name="T6" fmla="*/ 249 w 853"/>
                  <a:gd name="T7" fmla="*/ 71 h 212"/>
                  <a:gd name="T8" fmla="*/ 114 w 853"/>
                  <a:gd name="T9" fmla="*/ 99 h 212"/>
                  <a:gd name="T10" fmla="*/ 64 w 853"/>
                  <a:gd name="T11" fmla="*/ 170 h 212"/>
                  <a:gd name="T12" fmla="*/ 0 w 853"/>
                  <a:gd name="T13" fmla="*/ 212 h 212"/>
                  <a:gd name="T14" fmla="*/ 64 w 853"/>
                  <a:gd name="T15" fmla="*/ 198 h 212"/>
                  <a:gd name="T16" fmla="*/ 123 w 853"/>
                  <a:gd name="T17" fmla="*/ 117 h 212"/>
                  <a:gd name="T18" fmla="*/ 304 w 853"/>
                  <a:gd name="T19" fmla="*/ 81 h 212"/>
                  <a:gd name="T20" fmla="*/ 413 w 853"/>
                  <a:gd name="T21" fmla="*/ 81 h 212"/>
                  <a:gd name="T22" fmla="*/ 500 w 853"/>
                  <a:gd name="T23" fmla="*/ 63 h 212"/>
                  <a:gd name="T24" fmla="*/ 649 w 853"/>
                  <a:gd name="T25" fmla="*/ 23 h 212"/>
                  <a:gd name="T26" fmla="*/ 853 w 853"/>
                  <a:gd name="T27" fmla="*/ 0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53" h="212">
                    <a:moveTo>
                      <a:pt x="853" y="0"/>
                    </a:moveTo>
                    <a:lnTo>
                      <a:pt x="636" y="10"/>
                    </a:lnTo>
                    <a:lnTo>
                      <a:pt x="413" y="63"/>
                    </a:lnTo>
                    <a:lnTo>
                      <a:pt x="249" y="71"/>
                    </a:lnTo>
                    <a:lnTo>
                      <a:pt x="114" y="99"/>
                    </a:lnTo>
                    <a:lnTo>
                      <a:pt x="64" y="170"/>
                    </a:lnTo>
                    <a:lnTo>
                      <a:pt x="0" y="212"/>
                    </a:lnTo>
                    <a:lnTo>
                      <a:pt x="64" y="198"/>
                    </a:lnTo>
                    <a:lnTo>
                      <a:pt x="123" y="117"/>
                    </a:lnTo>
                    <a:lnTo>
                      <a:pt x="304" y="81"/>
                    </a:lnTo>
                    <a:lnTo>
                      <a:pt x="413" y="81"/>
                    </a:lnTo>
                    <a:lnTo>
                      <a:pt x="500" y="63"/>
                    </a:lnTo>
                    <a:lnTo>
                      <a:pt x="649" y="23"/>
                    </a:lnTo>
                    <a:lnTo>
                      <a:pt x="853" y="0"/>
                    </a:lnTo>
                    <a:close/>
                  </a:path>
                </a:pathLst>
              </a:custGeom>
              <a:solidFill>
                <a:srgbClr val="60606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329" name="Freeform 878"/>
              <p:cNvSpPr>
                <a:spLocks/>
              </p:cNvSpPr>
              <p:nvPr/>
            </p:nvSpPr>
            <p:spPr bwMode="auto">
              <a:xfrm flipH="1">
                <a:off x="1289" y="1682"/>
                <a:ext cx="75" cy="44"/>
              </a:xfrm>
              <a:custGeom>
                <a:avLst/>
                <a:gdLst>
                  <a:gd name="T0" fmla="*/ 679 w 751"/>
                  <a:gd name="T1" fmla="*/ 379 h 379"/>
                  <a:gd name="T2" fmla="*/ 639 w 751"/>
                  <a:gd name="T3" fmla="*/ 370 h 379"/>
                  <a:gd name="T4" fmla="*/ 600 w 751"/>
                  <a:gd name="T5" fmla="*/ 352 h 379"/>
                  <a:gd name="T6" fmla="*/ 564 w 751"/>
                  <a:gd name="T7" fmla="*/ 344 h 379"/>
                  <a:gd name="T8" fmla="*/ 502 w 751"/>
                  <a:gd name="T9" fmla="*/ 353 h 379"/>
                  <a:gd name="T10" fmla="*/ 457 w 751"/>
                  <a:gd name="T11" fmla="*/ 352 h 379"/>
                  <a:gd name="T12" fmla="*/ 425 w 751"/>
                  <a:gd name="T13" fmla="*/ 341 h 379"/>
                  <a:gd name="T14" fmla="*/ 399 w 751"/>
                  <a:gd name="T15" fmla="*/ 332 h 379"/>
                  <a:gd name="T16" fmla="*/ 373 w 751"/>
                  <a:gd name="T17" fmla="*/ 320 h 379"/>
                  <a:gd name="T18" fmla="*/ 346 w 751"/>
                  <a:gd name="T19" fmla="*/ 295 h 379"/>
                  <a:gd name="T20" fmla="*/ 324 w 751"/>
                  <a:gd name="T21" fmla="*/ 273 h 379"/>
                  <a:gd name="T22" fmla="*/ 288 w 751"/>
                  <a:gd name="T23" fmla="*/ 246 h 379"/>
                  <a:gd name="T24" fmla="*/ 238 w 751"/>
                  <a:gd name="T25" fmla="*/ 254 h 379"/>
                  <a:gd name="T26" fmla="*/ 208 w 751"/>
                  <a:gd name="T27" fmla="*/ 256 h 379"/>
                  <a:gd name="T28" fmla="*/ 190 w 751"/>
                  <a:gd name="T29" fmla="*/ 251 h 379"/>
                  <a:gd name="T30" fmla="*/ 182 w 751"/>
                  <a:gd name="T31" fmla="*/ 243 h 379"/>
                  <a:gd name="T32" fmla="*/ 176 w 751"/>
                  <a:gd name="T33" fmla="*/ 228 h 379"/>
                  <a:gd name="T34" fmla="*/ 180 w 751"/>
                  <a:gd name="T35" fmla="*/ 215 h 379"/>
                  <a:gd name="T36" fmla="*/ 190 w 751"/>
                  <a:gd name="T37" fmla="*/ 200 h 379"/>
                  <a:gd name="T38" fmla="*/ 208 w 751"/>
                  <a:gd name="T39" fmla="*/ 193 h 379"/>
                  <a:gd name="T40" fmla="*/ 248 w 751"/>
                  <a:gd name="T41" fmla="*/ 188 h 379"/>
                  <a:gd name="T42" fmla="*/ 296 w 751"/>
                  <a:gd name="T43" fmla="*/ 171 h 379"/>
                  <a:gd name="T44" fmla="*/ 256 w 751"/>
                  <a:gd name="T45" fmla="*/ 140 h 379"/>
                  <a:gd name="T46" fmla="*/ 209 w 751"/>
                  <a:gd name="T47" fmla="*/ 121 h 379"/>
                  <a:gd name="T48" fmla="*/ 168 w 751"/>
                  <a:gd name="T49" fmla="*/ 124 h 379"/>
                  <a:gd name="T50" fmla="*/ 121 w 751"/>
                  <a:gd name="T51" fmla="*/ 121 h 379"/>
                  <a:gd name="T52" fmla="*/ 93 w 751"/>
                  <a:gd name="T53" fmla="*/ 131 h 379"/>
                  <a:gd name="T54" fmla="*/ 54 w 751"/>
                  <a:gd name="T55" fmla="*/ 132 h 379"/>
                  <a:gd name="T56" fmla="*/ 42 w 751"/>
                  <a:gd name="T57" fmla="*/ 121 h 379"/>
                  <a:gd name="T58" fmla="*/ 39 w 751"/>
                  <a:gd name="T59" fmla="*/ 105 h 379"/>
                  <a:gd name="T60" fmla="*/ 18 w 751"/>
                  <a:gd name="T61" fmla="*/ 106 h 379"/>
                  <a:gd name="T62" fmla="*/ 6 w 751"/>
                  <a:gd name="T63" fmla="*/ 103 h 379"/>
                  <a:gd name="T64" fmla="*/ 0 w 751"/>
                  <a:gd name="T65" fmla="*/ 87 h 379"/>
                  <a:gd name="T66" fmla="*/ 4 w 751"/>
                  <a:gd name="T67" fmla="*/ 74 h 379"/>
                  <a:gd name="T68" fmla="*/ 15 w 751"/>
                  <a:gd name="T69" fmla="*/ 68 h 379"/>
                  <a:gd name="T70" fmla="*/ 36 w 751"/>
                  <a:gd name="T71" fmla="*/ 56 h 379"/>
                  <a:gd name="T72" fmla="*/ 52 w 751"/>
                  <a:gd name="T73" fmla="*/ 44 h 379"/>
                  <a:gd name="T74" fmla="*/ 71 w 751"/>
                  <a:gd name="T75" fmla="*/ 34 h 379"/>
                  <a:gd name="T76" fmla="*/ 93 w 751"/>
                  <a:gd name="T77" fmla="*/ 27 h 379"/>
                  <a:gd name="T78" fmla="*/ 112 w 751"/>
                  <a:gd name="T79" fmla="*/ 27 h 379"/>
                  <a:gd name="T80" fmla="*/ 203 w 751"/>
                  <a:gd name="T81" fmla="*/ 9 h 379"/>
                  <a:gd name="T82" fmla="*/ 222 w 751"/>
                  <a:gd name="T83" fmla="*/ 4 h 379"/>
                  <a:gd name="T84" fmla="*/ 244 w 751"/>
                  <a:gd name="T85" fmla="*/ 0 h 379"/>
                  <a:gd name="T86" fmla="*/ 267 w 751"/>
                  <a:gd name="T87" fmla="*/ 4 h 379"/>
                  <a:gd name="T88" fmla="*/ 295 w 751"/>
                  <a:gd name="T89" fmla="*/ 13 h 379"/>
                  <a:gd name="T90" fmla="*/ 373 w 751"/>
                  <a:gd name="T91" fmla="*/ 56 h 379"/>
                  <a:gd name="T92" fmla="*/ 410 w 751"/>
                  <a:gd name="T93" fmla="*/ 64 h 379"/>
                  <a:gd name="T94" fmla="*/ 443 w 751"/>
                  <a:gd name="T95" fmla="*/ 71 h 379"/>
                  <a:gd name="T96" fmla="*/ 469 w 751"/>
                  <a:gd name="T97" fmla="*/ 87 h 379"/>
                  <a:gd name="T98" fmla="*/ 484 w 751"/>
                  <a:gd name="T99" fmla="*/ 108 h 379"/>
                  <a:gd name="T100" fmla="*/ 549 w 751"/>
                  <a:gd name="T101" fmla="*/ 153 h 379"/>
                  <a:gd name="T102" fmla="*/ 578 w 751"/>
                  <a:gd name="T103" fmla="*/ 174 h 379"/>
                  <a:gd name="T104" fmla="*/ 617 w 751"/>
                  <a:gd name="T105" fmla="*/ 215 h 379"/>
                  <a:gd name="T106" fmla="*/ 641 w 751"/>
                  <a:gd name="T107" fmla="*/ 227 h 379"/>
                  <a:gd name="T108" fmla="*/ 751 w 751"/>
                  <a:gd name="T109" fmla="*/ 232 h 379"/>
                  <a:gd name="T110" fmla="*/ 679 w 751"/>
                  <a:gd name="T111" fmla="*/ 379 h 3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751" h="379">
                    <a:moveTo>
                      <a:pt x="679" y="379"/>
                    </a:moveTo>
                    <a:lnTo>
                      <a:pt x="639" y="370"/>
                    </a:lnTo>
                    <a:lnTo>
                      <a:pt x="600" y="352"/>
                    </a:lnTo>
                    <a:lnTo>
                      <a:pt x="564" y="344"/>
                    </a:lnTo>
                    <a:lnTo>
                      <a:pt x="502" y="353"/>
                    </a:lnTo>
                    <a:lnTo>
                      <a:pt x="457" y="352"/>
                    </a:lnTo>
                    <a:lnTo>
                      <a:pt x="425" y="341"/>
                    </a:lnTo>
                    <a:lnTo>
                      <a:pt x="399" y="332"/>
                    </a:lnTo>
                    <a:lnTo>
                      <a:pt x="373" y="320"/>
                    </a:lnTo>
                    <a:lnTo>
                      <a:pt x="346" y="295"/>
                    </a:lnTo>
                    <a:lnTo>
                      <a:pt x="324" y="273"/>
                    </a:lnTo>
                    <a:lnTo>
                      <a:pt x="288" y="246"/>
                    </a:lnTo>
                    <a:lnTo>
                      <a:pt x="238" y="254"/>
                    </a:lnTo>
                    <a:lnTo>
                      <a:pt x="208" y="256"/>
                    </a:lnTo>
                    <a:lnTo>
                      <a:pt x="190" y="251"/>
                    </a:lnTo>
                    <a:lnTo>
                      <a:pt x="182" y="243"/>
                    </a:lnTo>
                    <a:lnTo>
                      <a:pt x="176" y="228"/>
                    </a:lnTo>
                    <a:lnTo>
                      <a:pt x="180" y="215"/>
                    </a:lnTo>
                    <a:lnTo>
                      <a:pt x="190" y="200"/>
                    </a:lnTo>
                    <a:lnTo>
                      <a:pt x="208" y="193"/>
                    </a:lnTo>
                    <a:lnTo>
                      <a:pt x="248" y="188"/>
                    </a:lnTo>
                    <a:lnTo>
                      <a:pt x="296" y="171"/>
                    </a:lnTo>
                    <a:lnTo>
                      <a:pt x="256" y="140"/>
                    </a:lnTo>
                    <a:lnTo>
                      <a:pt x="209" y="121"/>
                    </a:lnTo>
                    <a:lnTo>
                      <a:pt x="168" y="124"/>
                    </a:lnTo>
                    <a:lnTo>
                      <a:pt x="121" y="121"/>
                    </a:lnTo>
                    <a:lnTo>
                      <a:pt x="93" y="131"/>
                    </a:lnTo>
                    <a:lnTo>
                      <a:pt x="54" y="132"/>
                    </a:lnTo>
                    <a:lnTo>
                      <a:pt x="42" y="121"/>
                    </a:lnTo>
                    <a:lnTo>
                      <a:pt x="39" y="105"/>
                    </a:lnTo>
                    <a:lnTo>
                      <a:pt x="18" y="106"/>
                    </a:lnTo>
                    <a:lnTo>
                      <a:pt x="6" y="103"/>
                    </a:lnTo>
                    <a:lnTo>
                      <a:pt x="0" y="87"/>
                    </a:lnTo>
                    <a:lnTo>
                      <a:pt x="4" y="74"/>
                    </a:lnTo>
                    <a:lnTo>
                      <a:pt x="15" y="68"/>
                    </a:lnTo>
                    <a:lnTo>
                      <a:pt x="36" y="56"/>
                    </a:lnTo>
                    <a:lnTo>
                      <a:pt x="52" y="44"/>
                    </a:lnTo>
                    <a:lnTo>
                      <a:pt x="71" y="34"/>
                    </a:lnTo>
                    <a:lnTo>
                      <a:pt x="93" y="27"/>
                    </a:lnTo>
                    <a:lnTo>
                      <a:pt x="112" y="27"/>
                    </a:lnTo>
                    <a:lnTo>
                      <a:pt x="203" y="9"/>
                    </a:lnTo>
                    <a:lnTo>
                      <a:pt x="222" y="4"/>
                    </a:lnTo>
                    <a:lnTo>
                      <a:pt x="244" y="0"/>
                    </a:lnTo>
                    <a:lnTo>
                      <a:pt x="267" y="4"/>
                    </a:lnTo>
                    <a:lnTo>
                      <a:pt x="295" y="13"/>
                    </a:lnTo>
                    <a:lnTo>
                      <a:pt x="373" y="56"/>
                    </a:lnTo>
                    <a:lnTo>
                      <a:pt x="410" y="64"/>
                    </a:lnTo>
                    <a:lnTo>
                      <a:pt x="443" y="71"/>
                    </a:lnTo>
                    <a:lnTo>
                      <a:pt x="469" y="87"/>
                    </a:lnTo>
                    <a:lnTo>
                      <a:pt x="484" y="108"/>
                    </a:lnTo>
                    <a:lnTo>
                      <a:pt x="549" y="153"/>
                    </a:lnTo>
                    <a:lnTo>
                      <a:pt x="578" y="174"/>
                    </a:lnTo>
                    <a:lnTo>
                      <a:pt x="617" y="215"/>
                    </a:lnTo>
                    <a:lnTo>
                      <a:pt x="641" y="227"/>
                    </a:lnTo>
                    <a:lnTo>
                      <a:pt x="751" y="232"/>
                    </a:lnTo>
                    <a:lnTo>
                      <a:pt x="679" y="379"/>
                    </a:lnTo>
                    <a:close/>
                  </a:path>
                </a:pathLst>
              </a:custGeom>
              <a:solidFill>
                <a:srgbClr val="FFC080"/>
              </a:solidFill>
              <a:ln w="1588">
                <a:solidFill>
                  <a:srgbClr val="402000"/>
                </a:solidFill>
                <a:prstDash val="solid"/>
                <a:round/>
                <a:headEnd/>
                <a:tailEnd/>
              </a:ln>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330" name="Freeform 879"/>
              <p:cNvSpPr>
                <a:spLocks/>
              </p:cNvSpPr>
              <p:nvPr/>
            </p:nvSpPr>
            <p:spPr bwMode="auto">
              <a:xfrm flipH="1">
                <a:off x="1317" y="1702"/>
                <a:ext cx="18" cy="5"/>
              </a:xfrm>
              <a:custGeom>
                <a:avLst/>
                <a:gdLst>
                  <a:gd name="T0" fmla="*/ 0 w 179"/>
                  <a:gd name="T1" fmla="*/ 0 h 43"/>
                  <a:gd name="T2" fmla="*/ 6 w 179"/>
                  <a:gd name="T3" fmla="*/ 11 h 43"/>
                  <a:gd name="T4" fmla="*/ 38 w 179"/>
                  <a:gd name="T5" fmla="*/ 10 h 43"/>
                  <a:gd name="T6" fmla="*/ 50 w 179"/>
                  <a:gd name="T7" fmla="*/ 16 h 43"/>
                  <a:gd name="T8" fmla="*/ 76 w 179"/>
                  <a:gd name="T9" fmla="*/ 29 h 43"/>
                  <a:gd name="T10" fmla="*/ 112 w 179"/>
                  <a:gd name="T11" fmla="*/ 37 h 43"/>
                  <a:gd name="T12" fmla="*/ 150 w 179"/>
                  <a:gd name="T13" fmla="*/ 38 h 43"/>
                  <a:gd name="T14" fmla="*/ 179 w 179"/>
                  <a:gd name="T15" fmla="*/ 43 h 43"/>
                  <a:gd name="T16" fmla="*/ 155 w 179"/>
                  <a:gd name="T17" fmla="*/ 34 h 43"/>
                  <a:gd name="T18" fmla="*/ 125 w 179"/>
                  <a:gd name="T19" fmla="*/ 29 h 43"/>
                  <a:gd name="T20" fmla="*/ 105 w 179"/>
                  <a:gd name="T21" fmla="*/ 29 h 43"/>
                  <a:gd name="T22" fmla="*/ 76 w 179"/>
                  <a:gd name="T23" fmla="*/ 21 h 43"/>
                  <a:gd name="T24" fmla="*/ 53 w 179"/>
                  <a:gd name="T25" fmla="*/ 8 h 43"/>
                  <a:gd name="T26" fmla="*/ 43 w 179"/>
                  <a:gd name="T27" fmla="*/ 2 h 43"/>
                  <a:gd name="T28" fmla="*/ 0 w 179"/>
                  <a:gd name="T29"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79" h="43">
                    <a:moveTo>
                      <a:pt x="0" y="0"/>
                    </a:moveTo>
                    <a:lnTo>
                      <a:pt x="6" y="11"/>
                    </a:lnTo>
                    <a:lnTo>
                      <a:pt x="38" y="10"/>
                    </a:lnTo>
                    <a:lnTo>
                      <a:pt x="50" y="16"/>
                    </a:lnTo>
                    <a:lnTo>
                      <a:pt x="76" y="29"/>
                    </a:lnTo>
                    <a:lnTo>
                      <a:pt x="112" y="37"/>
                    </a:lnTo>
                    <a:lnTo>
                      <a:pt x="150" y="38"/>
                    </a:lnTo>
                    <a:lnTo>
                      <a:pt x="179" y="43"/>
                    </a:lnTo>
                    <a:lnTo>
                      <a:pt x="155" y="34"/>
                    </a:lnTo>
                    <a:lnTo>
                      <a:pt x="125" y="29"/>
                    </a:lnTo>
                    <a:lnTo>
                      <a:pt x="105" y="29"/>
                    </a:lnTo>
                    <a:lnTo>
                      <a:pt x="76" y="21"/>
                    </a:lnTo>
                    <a:lnTo>
                      <a:pt x="53" y="8"/>
                    </a:lnTo>
                    <a:lnTo>
                      <a:pt x="43" y="2"/>
                    </a:lnTo>
                    <a:lnTo>
                      <a:pt x="0" y="0"/>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331" name="Freeform 880"/>
              <p:cNvSpPr>
                <a:spLocks/>
              </p:cNvSpPr>
              <p:nvPr/>
            </p:nvSpPr>
            <p:spPr bwMode="auto">
              <a:xfrm flipH="1">
                <a:off x="1340" y="1706"/>
                <a:ext cx="2" cy="3"/>
              </a:xfrm>
              <a:custGeom>
                <a:avLst/>
                <a:gdLst>
                  <a:gd name="T0" fmla="*/ 4 w 20"/>
                  <a:gd name="T1" fmla="*/ 0 h 24"/>
                  <a:gd name="T2" fmla="*/ 12 w 20"/>
                  <a:gd name="T3" fmla="*/ 6 h 24"/>
                  <a:gd name="T4" fmla="*/ 9 w 20"/>
                  <a:gd name="T5" fmla="*/ 15 h 24"/>
                  <a:gd name="T6" fmla="*/ 0 w 20"/>
                  <a:gd name="T7" fmla="*/ 24 h 24"/>
                  <a:gd name="T8" fmla="*/ 17 w 20"/>
                  <a:gd name="T9" fmla="*/ 18 h 24"/>
                  <a:gd name="T10" fmla="*/ 20 w 20"/>
                  <a:gd name="T11" fmla="*/ 8 h 24"/>
                  <a:gd name="T12" fmla="*/ 4 w 20"/>
                  <a:gd name="T13" fmla="*/ 0 h 24"/>
                </a:gdLst>
                <a:ahLst/>
                <a:cxnLst>
                  <a:cxn ang="0">
                    <a:pos x="T0" y="T1"/>
                  </a:cxn>
                  <a:cxn ang="0">
                    <a:pos x="T2" y="T3"/>
                  </a:cxn>
                  <a:cxn ang="0">
                    <a:pos x="T4" y="T5"/>
                  </a:cxn>
                  <a:cxn ang="0">
                    <a:pos x="T6" y="T7"/>
                  </a:cxn>
                  <a:cxn ang="0">
                    <a:pos x="T8" y="T9"/>
                  </a:cxn>
                  <a:cxn ang="0">
                    <a:pos x="T10" y="T11"/>
                  </a:cxn>
                  <a:cxn ang="0">
                    <a:pos x="T12" y="T13"/>
                  </a:cxn>
                </a:cxnLst>
                <a:rect l="0" t="0" r="r" b="b"/>
                <a:pathLst>
                  <a:path w="20" h="24">
                    <a:moveTo>
                      <a:pt x="4" y="0"/>
                    </a:moveTo>
                    <a:lnTo>
                      <a:pt x="12" y="6"/>
                    </a:lnTo>
                    <a:lnTo>
                      <a:pt x="9" y="15"/>
                    </a:lnTo>
                    <a:lnTo>
                      <a:pt x="0" y="24"/>
                    </a:lnTo>
                    <a:lnTo>
                      <a:pt x="17" y="18"/>
                    </a:lnTo>
                    <a:lnTo>
                      <a:pt x="20" y="8"/>
                    </a:lnTo>
                    <a:lnTo>
                      <a:pt x="4" y="0"/>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332" name="Freeform 881"/>
              <p:cNvSpPr>
                <a:spLocks/>
              </p:cNvSpPr>
              <p:nvPr/>
            </p:nvSpPr>
            <p:spPr bwMode="auto">
              <a:xfrm flipH="1">
                <a:off x="1350" y="1689"/>
                <a:ext cx="11" cy="5"/>
              </a:xfrm>
              <a:custGeom>
                <a:avLst/>
                <a:gdLst>
                  <a:gd name="T0" fmla="*/ 0 w 104"/>
                  <a:gd name="T1" fmla="*/ 45 h 48"/>
                  <a:gd name="T2" fmla="*/ 11 w 104"/>
                  <a:gd name="T3" fmla="*/ 48 h 48"/>
                  <a:gd name="T4" fmla="*/ 25 w 104"/>
                  <a:gd name="T5" fmla="*/ 33 h 48"/>
                  <a:gd name="T6" fmla="*/ 46 w 104"/>
                  <a:gd name="T7" fmla="*/ 25 h 48"/>
                  <a:gd name="T8" fmla="*/ 56 w 104"/>
                  <a:gd name="T9" fmla="*/ 14 h 48"/>
                  <a:gd name="T10" fmla="*/ 66 w 104"/>
                  <a:gd name="T11" fmla="*/ 9 h 48"/>
                  <a:gd name="T12" fmla="*/ 89 w 104"/>
                  <a:gd name="T13" fmla="*/ 4 h 48"/>
                  <a:gd name="T14" fmla="*/ 104 w 104"/>
                  <a:gd name="T15" fmla="*/ 1 h 48"/>
                  <a:gd name="T16" fmla="*/ 84 w 104"/>
                  <a:gd name="T17" fmla="*/ 0 h 48"/>
                  <a:gd name="T18" fmla="*/ 58 w 104"/>
                  <a:gd name="T19" fmla="*/ 4 h 48"/>
                  <a:gd name="T20" fmla="*/ 49 w 104"/>
                  <a:gd name="T21" fmla="*/ 12 h 48"/>
                  <a:gd name="T22" fmla="*/ 37 w 104"/>
                  <a:gd name="T23" fmla="*/ 20 h 48"/>
                  <a:gd name="T24" fmla="*/ 0 w 104"/>
                  <a:gd name="T25" fmla="*/ 45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 h="48">
                    <a:moveTo>
                      <a:pt x="0" y="45"/>
                    </a:moveTo>
                    <a:lnTo>
                      <a:pt x="11" y="48"/>
                    </a:lnTo>
                    <a:lnTo>
                      <a:pt x="25" y="33"/>
                    </a:lnTo>
                    <a:lnTo>
                      <a:pt x="46" y="25"/>
                    </a:lnTo>
                    <a:lnTo>
                      <a:pt x="56" y="14"/>
                    </a:lnTo>
                    <a:lnTo>
                      <a:pt x="66" y="9"/>
                    </a:lnTo>
                    <a:lnTo>
                      <a:pt x="89" y="4"/>
                    </a:lnTo>
                    <a:lnTo>
                      <a:pt x="104" y="1"/>
                    </a:lnTo>
                    <a:lnTo>
                      <a:pt x="84" y="0"/>
                    </a:lnTo>
                    <a:lnTo>
                      <a:pt x="58" y="4"/>
                    </a:lnTo>
                    <a:lnTo>
                      <a:pt x="49" y="12"/>
                    </a:lnTo>
                    <a:lnTo>
                      <a:pt x="37" y="20"/>
                    </a:lnTo>
                    <a:lnTo>
                      <a:pt x="0" y="45"/>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333" name="Freeform 882"/>
              <p:cNvSpPr>
                <a:spLocks/>
              </p:cNvSpPr>
              <p:nvPr/>
            </p:nvSpPr>
            <p:spPr bwMode="auto">
              <a:xfrm flipH="1">
                <a:off x="1329" y="1687"/>
                <a:ext cx="16" cy="4"/>
              </a:xfrm>
              <a:custGeom>
                <a:avLst/>
                <a:gdLst>
                  <a:gd name="T0" fmla="*/ 0 w 166"/>
                  <a:gd name="T1" fmla="*/ 10 h 42"/>
                  <a:gd name="T2" fmla="*/ 35 w 166"/>
                  <a:gd name="T3" fmla="*/ 6 h 42"/>
                  <a:gd name="T4" fmla="*/ 55 w 166"/>
                  <a:gd name="T5" fmla="*/ 0 h 42"/>
                  <a:gd name="T6" fmla="*/ 63 w 166"/>
                  <a:gd name="T7" fmla="*/ 0 h 42"/>
                  <a:gd name="T8" fmla="*/ 85 w 166"/>
                  <a:gd name="T9" fmla="*/ 5 h 42"/>
                  <a:gd name="T10" fmla="*/ 94 w 166"/>
                  <a:gd name="T11" fmla="*/ 14 h 42"/>
                  <a:gd name="T12" fmla="*/ 111 w 166"/>
                  <a:gd name="T13" fmla="*/ 23 h 42"/>
                  <a:gd name="T14" fmla="*/ 143 w 166"/>
                  <a:gd name="T15" fmla="*/ 36 h 42"/>
                  <a:gd name="T16" fmla="*/ 166 w 166"/>
                  <a:gd name="T17" fmla="*/ 36 h 42"/>
                  <a:gd name="T18" fmla="*/ 142 w 166"/>
                  <a:gd name="T19" fmla="*/ 42 h 42"/>
                  <a:gd name="T20" fmla="*/ 126 w 166"/>
                  <a:gd name="T21" fmla="*/ 39 h 42"/>
                  <a:gd name="T22" fmla="*/ 91 w 166"/>
                  <a:gd name="T23" fmla="*/ 22 h 42"/>
                  <a:gd name="T24" fmla="*/ 79 w 166"/>
                  <a:gd name="T25" fmla="*/ 10 h 42"/>
                  <a:gd name="T26" fmla="*/ 55 w 166"/>
                  <a:gd name="T27" fmla="*/ 8 h 42"/>
                  <a:gd name="T28" fmla="*/ 35 w 166"/>
                  <a:gd name="T29" fmla="*/ 10 h 42"/>
                  <a:gd name="T30" fmla="*/ 0 w 166"/>
                  <a:gd name="T31" fmla="*/ 1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66" h="42">
                    <a:moveTo>
                      <a:pt x="0" y="10"/>
                    </a:moveTo>
                    <a:lnTo>
                      <a:pt x="35" y="6"/>
                    </a:lnTo>
                    <a:lnTo>
                      <a:pt x="55" y="0"/>
                    </a:lnTo>
                    <a:lnTo>
                      <a:pt x="63" y="0"/>
                    </a:lnTo>
                    <a:lnTo>
                      <a:pt x="85" y="5"/>
                    </a:lnTo>
                    <a:lnTo>
                      <a:pt x="94" y="14"/>
                    </a:lnTo>
                    <a:lnTo>
                      <a:pt x="111" y="23"/>
                    </a:lnTo>
                    <a:lnTo>
                      <a:pt x="143" y="36"/>
                    </a:lnTo>
                    <a:lnTo>
                      <a:pt x="166" y="36"/>
                    </a:lnTo>
                    <a:lnTo>
                      <a:pt x="142" y="42"/>
                    </a:lnTo>
                    <a:lnTo>
                      <a:pt x="126" y="39"/>
                    </a:lnTo>
                    <a:lnTo>
                      <a:pt x="91" y="22"/>
                    </a:lnTo>
                    <a:lnTo>
                      <a:pt x="79" y="10"/>
                    </a:lnTo>
                    <a:lnTo>
                      <a:pt x="55" y="8"/>
                    </a:lnTo>
                    <a:lnTo>
                      <a:pt x="35" y="10"/>
                    </a:lnTo>
                    <a:lnTo>
                      <a:pt x="0" y="10"/>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334" name="Freeform 883"/>
              <p:cNvSpPr>
                <a:spLocks/>
              </p:cNvSpPr>
              <p:nvPr/>
            </p:nvSpPr>
            <p:spPr bwMode="auto">
              <a:xfrm flipH="1">
                <a:off x="1355" y="1692"/>
                <a:ext cx="3" cy="3"/>
              </a:xfrm>
              <a:custGeom>
                <a:avLst/>
                <a:gdLst>
                  <a:gd name="T0" fmla="*/ 25 w 33"/>
                  <a:gd name="T1" fmla="*/ 0 h 30"/>
                  <a:gd name="T2" fmla="*/ 33 w 33"/>
                  <a:gd name="T3" fmla="*/ 11 h 30"/>
                  <a:gd name="T4" fmla="*/ 23 w 33"/>
                  <a:gd name="T5" fmla="*/ 24 h 30"/>
                  <a:gd name="T6" fmla="*/ 0 w 33"/>
                  <a:gd name="T7" fmla="*/ 30 h 30"/>
                  <a:gd name="T8" fmla="*/ 25 w 33"/>
                  <a:gd name="T9" fmla="*/ 15 h 30"/>
                  <a:gd name="T10" fmla="*/ 25 w 33"/>
                  <a:gd name="T11" fmla="*/ 0 h 30"/>
                </a:gdLst>
                <a:ahLst/>
                <a:cxnLst>
                  <a:cxn ang="0">
                    <a:pos x="T0" y="T1"/>
                  </a:cxn>
                  <a:cxn ang="0">
                    <a:pos x="T2" y="T3"/>
                  </a:cxn>
                  <a:cxn ang="0">
                    <a:pos x="T4" y="T5"/>
                  </a:cxn>
                  <a:cxn ang="0">
                    <a:pos x="T6" y="T7"/>
                  </a:cxn>
                  <a:cxn ang="0">
                    <a:pos x="T8" y="T9"/>
                  </a:cxn>
                  <a:cxn ang="0">
                    <a:pos x="T10" y="T11"/>
                  </a:cxn>
                </a:cxnLst>
                <a:rect l="0" t="0" r="r" b="b"/>
                <a:pathLst>
                  <a:path w="33" h="30">
                    <a:moveTo>
                      <a:pt x="25" y="0"/>
                    </a:moveTo>
                    <a:lnTo>
                      <a:pt x="33" y="11"/>
                    </a:lnTo>
                    <a:lnTo>
                      <a:pt x="23" y="24"/>
                    </a:lnTo>
                    <a:lnTo>
                      <a:pt x="0" y="30"/>
                    </a:lnTo>
                    <a:lnTo>
                      <a:pt x="25" y="15"/>
                    </a:lnTo>
                    <a:lnTo>
                      <a:pt x="25" y="0"/>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335" name="Freeform 884"/>
              <p:cNvSpPr>
                <a:spLocks/>
              </p:cNvSpPr>
              <p:nvPr/>
            </p:nvSpPr>
            <p:spPr bwMode="auto">
              <a:xfrm flipH="1">
                <a:off x="1358" y="1689"/>
                <a:ext cx="4" cy="3"/>
              </a:xfrm>
              <a:custGeom>
                <a:avLst/>
                <a:gdLst>
                  <a:gd name="T0" fmla="*/ 33 w 33"/>
                  <a:gd name="T1" fmla="*/ 16 h 28"/>
                  <a:gd name="T2" fmla="*/ 25 w 33"/>
                  <a:gd name="T3" fmla="*/ 0 h 28"/>
                  <a:gd name="T4" fmla="*/ 24 w 33"/>
                  <a:gd name="T5" fmla="*/ 13 h 28"/>
                  <a:gd name="T6" fmla="*/ 0 w 33"/>
                  <a:gd name="T7" fmla="*/ 26 h 28"/>
                  <a:gd name="T8" fmla="*/ 3 w 33"/>
                  <a:gd name="T9" fmla="*/ 28 h 28"/>
                  <a:gd name="T10" fmla="*/ 33 w 33"/>
                  <a:gd name="T11" fmla="*/ 16 h 28"/>
                </a:gdLst>
                <a:ahLst/>
                <a:cxnLst>
                  <a:cxn ang="0">
                    <a:pos x="T0" y="T1"/>
                  </a:cxn>
                  <a:cxn ang="0">
                    <a:pos x="T2" y="T3"/>
                  </a:cxn>
                  <a:cxn ang="0">
                    <a:pos x="T4" y="T5"/>
                  </a:cxn>
                  <a:cxn ang="0">
                    <a:pos x="T6" y="T7"/>
                  </a:cxn>
                  <a:cxn ang="0">
                    <a:pos x="T8" y="T9"/>
                  </a:cxn>
                  <a:cxn ang="0">
                    <a:pos x="T10" y="T11"/>
                  </a:cxn>
                </a:cxnLst>
                <a:rect l="0" t="0" r="r" b="b"/>
                <a:pathLst>
                  <a:path w="33" h="28">
                    <a:moveTo>
                      <a:pt x="33" y="16"/>
                    </a:moveTo>
                    <a:lnTo>
                      <a:pt x="25" y="0"/>
                    </a:lnTo>
                    <a:lnTo>
                      <a:pt x="24" y="13"/>
                    </a:lnTo>
                    <a:lnTo>
                      <a:pt x="0" y="26"/>
                    </a:lnTo>
                    <a:lnTo>
                      <a:pt x="3" y="28"/>
                    </a:lnTo>
                    <a:lnTo>
                      <a:pt x="33" y="16"/>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336" name="Freeform 885"/>
              <p:cNvSpPr>
                <a:spLocks/>
              </p:cNvSpPr>
              <p:nvPr/>
            </p:nvSpPr>
            <p:spPr bwMode="auto">
              <a:xfrm flipH="1">
                <a:off x="1316" y="1693"/>
                <a:ext cx="4" cy="5"/>
              </a:xfrm>
              <a:custGeom>
                <a:avLst/>
                <a:gdLst>
                  <a:gd name="T0" fmla="*/ 0 w 37"/>
                  <a:gd name="T1" fmla="*/ 0 h 42"/>
                  <a:gd name="T2" fmla="*/ 8 w 37"/>
                  <a:gd name="T3" fmla="*/ 21 h 42"/>
                  <a:gd name="T4" fmla="*/ 23 w 37"/>
                  <a:gd name="T5" fmla="*/ 39 h 42"/>
                  <a:gd name="T6" fmla="*/ 37 w 37"/>
                  <a:gd name="T7" fmla="*/ 42 h 42"/>
                  <a:gd name="T8" fmla="*/ 0 w 37"/>
                  <a:gd name="T9" fmla="*/ 0 h 42"/>
                </a:gdLst>
                <a:ahLst/>
                <a:cxnLst>
                  <a:cxn ang="0">
                    <a:pos x="T0" y="T1"/>
                  </a:cxn>
                  <a:cxn ang="0">
                    <a:pos x="T2" y="T3"/>
                  </a:cxn>
                  <a:cxn ang="0">
                    <a:pos x="T4" y="T5"/>
                  </a:cxn>
                  <a:cxn ang="0">
                    <a:pos x="T6" y="T7"/>
                  </a:cxn>
                  <a:cxn ang="0">
                    <a:pos x="T8" y="T9"/>
                  </a:cxn>
                </a:cxnLst>
                <a:rect l="0" t="0" r="r" b="b"/>
                <a:pathLst>
                  <a:path w="37" h="42">
                    <a:moveTo>
                      <a:pt x="0" y="0"/>
                    </a:moveTo>
                    <a:lnTo>
                      <a:pt x="8" y="21"/>
                    </a:lnTo>
                    <a:lnTo>
                      <a:pt x="23" y="39"/>
                    </a:lnTo>
                    <a:lnTo>
                      <a:pt x="37" y="42"/>
                    </a:lnTo>
                    <a:lnTo>
                      <a:pt x="0" y="0"/>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337" name="Freeform 886"/>
              <p:cNvSpPr>
                <a:spLocks/>
              </p:cNvSpPr>
              <p:nvPr/>
            </p:nvSpPr>
            <p:spPr bwMode="auto">
              <a:xfrm flipH="1">
                <a:off x="1302" y="1715"/>
                <a:ext cx="5" cy="4"/>
              </a:xfrm>
              <a:custGeom>
                <a:avLst/>
                <a:gdLst>
                  <a:gd name="T0" fmla="*/ 50 w 50"/>
                  <a:gd name="T1" fmla="*/ 0 h 39"/>
                  <a:gd name="T2" fmla="*/ 17 w 50"/>
                  <a:gd name="T3" fmla="*/ 14 h 39"/>
                  <a:gd name="T4" fmla="*/ 0 w 50"/>
                  <a:gd name="T5" fmla="*/ 39 h 39"/>
                  <a:gd name="T6" fmla="*/ 50 w 50"/>
                  <a:gd name="T7" fmla="*/ 0 h 39"/>
                </a:gdLst>
                <a:ahLst/>
                <a:cxnLst>
                  <a:cxn ang="0">
                    <a:pos x="T0" y="T1"/>
                  </a:cxn>
                  <a:cxn ang="0">
                    <a:pos x="T2" y="T3"/>
                  </a:cxn>
                  <a:cxn ang="0">
                    <a:pos x="T4" y="T5"/>
                  </a:cxn>
                  <a:cxn ang="0">
                    <a:pos x="T6" y="T7"/>
                  </a:cxn>
                </a:cxnLst>
                <a:rect l="0" t="0" r="r" b="b"/>
                <a:pathLst>
                  <a:path w="50" h="39">
                    <a:moveTo>
                      <a:pt x="50" y="0"/>
                    </a:moveTo>
                    <a:lnTo>
                      <a:pt x="17" y="14"/>
                    </a:lnTo>
                    <a:lnTo>
                      <a:pt x="0" y="39"/>
                    </a:lnTo>
                    <a:lnTo>
                      <a:pt x="50" y="0"/>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338" name="Freeform 887"/>
              <p:cNvSpPr>
                <a:spLocks/>
              </p:cNvSpPr>
              <p:nvPr/>
            </p:nvSpPr>
            <p:spPr bwMode="auto">
              <a:xfrm flipH="1">
                <a:off x="1277" y="1706"/>
                <a:ext cx="23" cy="31"/>
              </a:xfrm>
              <a:custGeom>
                <a:avLst/>
                <a:gdLst>
                  <a:gd name="T0" fmla="*/ 77 w 219"/>
                  <a:gd name="T1" fmla="*/ 17 h 267"/>
                  <a:gd name="T2" fmla="*/ 42 w 219"/>
                  <a:gd name="T3" fmla="*/ 55 h 267"/>
                  <a:gd name="T4" fmla="*/ 26 w 219"/>
                  <a:gd name="T5" fmla="*/ 87 h 267"/>
                  <a:gd name="T6" fmla="*/ 11 w 219"/>
                  <a:gd name="T7" fmla="*/ 138 h 267"/>
                  <a:gd name="T8" fmla="*/ 11 w 219"/>
                  <a:gd name="T9" fmla="*/ 167 h 267"/>
                  <a:gd name="T10" fmla="*/ 0 w 219"/>
                  <a:gd name="T11" fmla="*/ 210 h 267"/>
                  <a:gd name="T12" fmla="*/ 178 w 219"/>
                  <a:gd name="T13" fmla="*/ 267 h 267"/>
                  <a:gd name="T14" fmla="*/ 219 w 219"/>
                  <a:gd name="T15" fmla="*/ 0 h 267"/>
                  <a:gd name="T16" fmla="*/ 146 w 219"/>
                  <a:gd name="T17" fmla="*/ 17 h 267"/>
                  <a:gd name="T18" fmla="*/ 77 w 219"/>
                  <a:gd name="T19" fmla="*/ 17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9" h="267">
                    <a:moveTo>
                      <a:pt x="77" y="17"/>
                    </a:moveTo>
                    <a:lnTo>
                      <a:pt x="42" y="55"/>
                    </a:lnTo>
                    <a:lnTo>
                      <a:pt x="26" y="87"/>
                    </a:lnTo>
                    <a:lnTo>
                      <a:pt x="11" y="138"/>
                    </a:lnTo>
                    <a:lnTo>
                      <a:pt x="11" y="167"/>
                    </a:lnTo>
                    <a:lnTo>
                      <a:pt x="0" y="210"/>
                    </a:lnTo>
                    <a:lnTo>
                      <a:pt x="178" y="267"/>
                    </a:lnTo>
                    <a:lnTo>
                      <a:pt x="219" y="0"/>
                    </a:lnTo>
                    <a:lnTo>
                      <a:pt x="146" y="17"/>
                    </a:lnTo>
                    <a:lnTo>
                      <a:pt x="77" y="17"/>
                    </a:lnTo>
                    <a:close/>
                  </a:path>
                </a:pathLst>
              </a:custGeom>
              <a:solidFill>
                <a:srgbClr val="C0C0C0"/>
              </a:solidFill>
              <a:ln w="1588">
                <a:solidFill>
                  <a:srgbClr val="000000"/>
                </a:solidFill>
                <a:prstDash val="solid"/>
                <a:round/>
                <a:headEnd/>
                <a:tailEnd/>
              </a:ln>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339" name="Freeform 888"/>
              <p:cNvSpPr>
                <a:spLocks/>
              </p:cNvSpPr>
              <p:nvPr/>
            </p:nvSpPr>
            <p:spPr bwMode="auto">
              <a:xfrm flipH="1">
                <a:off x="1280" y="1709"/>
                <a:ext cx="17" cy="25"/>
              </a:xfrm>
              <a:custGeom>
                <a:avLst/>
                <a:gdLst>
                  <a:gd name="T0" fmla="*/ 69 w 175"/>
                  <a:gd name="T1" fmla="*/ 7 h 220"/>
                  <a:gd name="T2" fmla="*/ 38 w 175"/>
                  <a:gd name="T3" fmla="*/ 42 h 220"/>
                  <a:gd name="T4" fmla="*/ 12 w 175"/>
                  <a:gd name="T5" fmla="*/ 92 h 220"/>
                  <a:gd name="T6" fmla="*/ 6 w 175"/>
                  <a:gd name="T7" fmla="*/ 128 h 220"/>
                  <a:gd name="T8" fmla="*/ 0 w 175"/>
                  <a:gd name="T9" fmla="*/ 171 h 220"/>
                  <a:gd name="T10" fmla="*/ 140 w 175"/>
                  <a:gd name="T11" fmla="*/ 220 h 220"/>
                  <a:gd name="T12" fmla="*/ 175 w 175"/>
                  <a:gd name="T13" fmla="*/ 0 h 220"/>
                  <a:gd name="T14" fmla="*/ 122 w 175"/>
                  <a:gd name="T15" fmla="*/ 10 h 220"/>
                  <a:gd name="T16" fmla="*/ 69 w 175"/>
                  <a:gd name="T17" fmla="*/ 7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5" h="220">
                    <a:moveTo>
                      <a:pt x="69" y="7"/>
                    </a:moveTo>
                    <a:lnTo>
                      <a:pt x="38" y="42"/>
                    </a:lnTo>
                    <a:lnTo>
                      <a:pt x="12" y="92"/>
                    </a:lnTo>
                    <a:lnTo>
                      <a:pt x="6" y="128"/>
                    </a:lnTo>
                    <a:lnTo>
                      <a:pt x="0" y="171"/>
                    </a:lnTo>
                    <a:lnTo>
                      <a:pt x="140" y="220"/>
                    </a:lnTo>
                    <a:lnTo>
                      <a:pt x="175" y="0"/>
                    </a:lnTo>
                    <a:lnTo>
                      <a:pt x="122" y="10"/>
                    </a:lnTo>
                    <a:lnTo>
                      <a:pt x="69" y="7"/>
                    </a:lnTo>
                    <a:close/>
                  </a:path>
                </a:pathLst>
              </a:custGeom>
              <a:solidFill>
                <a:srgbClr val="E0E0E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340" name="Freeform 889"/>
              <p:cNvSpPr>
                <a:spLocks/>
              </p:cNvSpPr>
              <p:nvPr/>
            </p:nvSpPr>
            <p:spPr bwMode="auto">
              <a:xfrm flipH="1">
                <a:off x="1205" y="1538"/>
                <a:ext cx="75" cy="93"/>
              </a:xfrm>
              <a:custGeom>
                <a:avLst/>
                <a:gdLst>
                  <a:gd name="T0" fmla="*/ 243 w 741"/>
                  <a:gd name="T1" fmla="*/ 26 h 807"/>
                  <a:gd name="T2" fmla="*/ 179 w 741"/>
                  <a:gd name="T3" fmla="*/ 74 h 807"/>
                  <a:gd name="T4" fmla="*/ 144 w 741"/>
                  <a:gd name="T5" fmla="*/ 131 h 807"/>
                  <a:gd name="T6" fmla="*/ 112 w 741"/>
                  <a:gd name="T7" fmla="*/ 192 h 807"/>
                  <a:gd name="T8" fmla="*/ 92 w 741"/>
                  <a:gd name="T9" fmla="*/ 224 h 807"/>
                  <a:gd name="T10" fmla="*/ 92 w 741"/>
                  <a:gd name="T11" fmla="*/ 259 h 807"/>
                  <a:gd name="T12" fmla="*/ 109 w 741"/>
                  <a:gd name="T13" fmla="*/ 300 h 807"/>
                  <a:gd name="T14" fmla="*/ 77 w 741"/>
                  <a:gd name="T15" fmla="*/ 332 h 807"/>
                  <a:gd name="T16" fmla="*/ 26 w 741"/>
                  <a:gd name="T17" fmla="*/ 420 h 807"/>
                  <a:gd name="T18" fmla="*/ 0 w 741"/>
                  <a:gd name="T19" fmla="*/ 467 h 807"/>
                  <a:gd name="T20" fmla="*/ 0 w 741"/>
                  <a:gd name="T21" fmla="*/ 482 h 807"/>
                  <a:gd name="T22" fmla="*/ 6 w 741"/>
                  <a:gd name="T23" fmla="*/ 498 h 807"/>
                  <a:gd name="T24" fmla="*/ 28 w 741"/>
                  <a:gd name="T25" fmla="*/ 503 h 807"/>
                  <a:gd name="T26" fmla="*/ 60 w 741"/>
                  <a:gd name="T27" fmla="*/ 504 h 807"/>
                  <a:gd name="T28" fmla="*/ 79 w 741"/>
                  <a:gd name="T29" fmla="*/ 511 h 807"/>
                  <a:gd name="T30" fmla="*/ 77 w 741"/>
                  <a:gd name="T31" fmla="*/ 546 h 807"/>
                  <a:gd name="T32" fmla="*/ 67 w 741"/>
                  <a:gd name="T33" fmla="*/ 587 h 807"/>
                  <a:gd name="T34" fmla="*/ 86 w 741"/>
                  <a:gd name="T35" fmla="*/ 609 h 807"/>
                  <a:gd name="T36" fmla="*/ 80 w 741"/>
                  <a:gd name="T37" fmla="*/ 639 h 807"/>
                  <a:gd name="T38" fmla="*/ 95 w 741"/>
                  <a:gd name="T39" fmla="*/ 659 h 807"/>
                  <a:gd name="T40" fmla="*/ 110 w 741"/>
                  <a:gd name="T41" fmla="*/ 713 h 807"/>
                  <a:gd name="T42" fmla="*/ 133 w 741"/>
                  <a:gd name="T43" fmla="*/ 728 h 807"/>
                  <a:gd name="T44" fmla="*/ 167 w 741"/>
                  <a:gd name="T45" fmla="*/ 728 h 807"/>
                  <a:gd name="T46" fmla="*/ 217 w 741"/>
                  <a:gd name="T47" fmla="*/ 721 h 807"/>
                  <a:gd name="T48" fmla="*/ 269 w 741"/>
                  <a:gd name="T49" fmla="*/ 713 h 807"/>
                  <a:gd name="T50" fmla="*/ 263 w 741"/>
                  <a:gd name="T51" fmla="*/ 807 h 807"/>
                  <a:gd name="T52" fmla="*/ 658 w 741"/>
                  <a:gd name="T53" fmla="*/ 681 h 807"/>
                  <a:gd name="T54" fmla="*/ 626 w 741"/>
                  <a:gd name="T55" fmla="*/ 606 h 807"/>
                  <a:gd name="T56" fmla="*/ 634 w 741"/>
                  <a:gd name="T57" fmla="*/ 549 h 807"/>
                  <a:gd name="T58" fmla="*/ 741 w 741"/>
                  <a:gd name="T59" fmla="*/ 441 h 807"/>
                  <a:gd name="T60" fmla="*/ 741 w 741"/>
                  <a:gd name="T61" fmla="*/ 155 h 807"/>
                  <a:gd name="T62" fmla="*/ 668 w 741"/>
                  <a:gd name="T63" fmla="*/ 77 h 807"/>
                  <a:gd name="T64" fmla="*/ 577 w 741"/>
                  <a:gd name="T65" fmla="*/ 35 h 807"/>
                  <a:gd name="T66" fmla="*/ 481 w 741"/>
                  <a:gd name="T67" fmla="*/ 0 h 807"/>
                  <a:gd name="T68" fmla="*/ 355 w 741"/>
                  <a:gd name="T69" fmla="*/ 18 h 807"/>
                  <a:gd name="T70" fmla="*/ 243 w 741"/>
                  <a:gd name="T71" fmla="*/ 26 h 8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41" h="807">
                    <a:moveTo>
                      <a:pt x="243" y="26"/>
                    </a:moveTo>
                    <a:lnTo>
                      <a:pt x="179" y="74"/>
                    </a:lnTo>
                    <a:lnTo>
                      <a:pt x="144" y="131"/>
                    </a:lnTo>
                    <a:lnTo>
                      <a:pt x="112" y="192"/>
                    </a:lnTo>
                    <a:lnTo>
                      <a:pt x="92" y="224"/>
                    </a:lnTo>
                    <a:lnTo>
                      <a:pt x="92" y="259"/>
                    </a:lnTo>
                    <a:lnTo>
                      <a:pt x="109" y="300"/>
                    </a:lnTo>
                    <a:lnTo>
                      <a:pt x="77" y="332"/>
                    </a:lnTo>
                    <a:lnTo>
                      <a:pt x="26" y="420"/>
                    </a:lnTo>
                    <a:lnTo>
                      <a:pt x="0" y="467"/>
                    </a:lnTo>
                    <a:lnTo>
                      <a:pt x="0" y="482"/>
                    </a:lnTo>
                    <a:lnTo>
                      <a:pt x="6" y="498"/>
                    </a:lnTo>
                    <a:lnTo>
                      <a:pt x="28" y="503"/>
                    </a:lnTo>
                    <a:lnTo>
                      <a:pt x="60" y="504"/>
                    </a:lnTo>
                    <a:lnTo>
                      <a:pt x="79" y="511"/>
                    </a:lnTo>
                    <a:lnTo>
                      <a:pt x="77" y="546"/>
                    </a:lnTo>
                    <a:lnTo>
                      <a:pt x="67" y="587"/>
                    </a:lnTo>
                    <a:lnTo>
                      <a:pt x="86" y="609"/>
                    </a:lnTo>
                    <a:lnTo>
                      <a:pt x="80" y="639"/>
                    </a:lnTo>
                    <a:lnTo>
                      <a:pt x="95" y="659"/>
                    </a:lnTo>
                    <a:lnTo>
                      <a:pt x="110" y="713"/>
                    </a:lnTo>
                    <a:lnTo>
                      <a:pt x="133" y="728"/>
                    </a:lnTo>
                    <a:lnTo>
                      <a:pt x="167" y="728"/>
                    </a:lnTo>
                    <a:lnTo>
                      <a:pt x="217" y="721"/>
                    </a:lnTo>
                    <a:lnTo>
                      <a:pt x="269" y="713"/>
                    </a:lnTo>
                    <a:lnTo>
                      <a:pt x="263" y="807"/>
                    </a:lnTo>
                    <a:lnTo>
                      <a:pt x="658" y="681"/>
                    </a:lnTo>
                    <a:lnTo>
                      <a:pt x="626" y="606"/>
                    </a:lnTo>
                    <a:lnTo>
                      <a:pt x="634" y="549"/>
                    </a:lnTo>
                    <a:lnTo>
                      <a:pt x="741" y="441"/>
                    </a:lnTo>
                    <a:lnTo>
                      <a:pt x="741" y="155"/>
                    </a:lnTo>
                    <a:lnTo>
                      <a:pt x="668" y="77"/>
                    </a:lnTo>
                    <a:lnTo>
                      <a:pt x="577" y="35"/>
                    </a:lnTo>
                    <a:lnTo>
                      <a:pt x="481" y="0"/>
                    </a:lnTo>
                    <a:lnTo>
                      <a:pt x="355" y="18"/>
                    </a:lnTo>
                    <a:lnTo>
                      <a:pt x="243" y="26"/>
                    </a:lnTo>
                    <a:close/>
                  </a:path>
                </a:pathLst>
              </a:custGeom>
              <a:solidFill>
                <a:srgbClr val="FFC080"/>
              </a:solidFill>
              <a:ln w="1588">
                <a:solidFill>
                  <a:srgbClr val="402000"/>
                </a:solidFill>
                <a:prstDash val="solid"/>
                <a:round/>
                <a:headEnd/>
                <a:tailEnd/>
              </a:ln>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341" name="Freeform 890"/>
              <p:cNvSpPr>
                <a:spLocks/>
              </p:cNvSpPr>
              <p:nvPr/>
            </p:nvSpPr>
            <p:spPr bwMode="auto">
              <a:xfrm flipH="1">
                <a:off x="1272" y="1594"/>
                <a:ext cx="4" cy="1"/>
              </a:xfrm>
              <a:custGeom>
                <a:avLst/>
                <a:gdLst>
                  <a:gd name="T0" fmla="*/ 0 w 42"/>
                  <a:gd name="T1" fmla="*/ 3 h 9"/>
                  <a:gd name="T2" fmla="*/ 9 w 42"/>
                  <a:gd name="T3" fmla="*/ 8 h 9"/>
                  <a:gd name="T4" fmla="*/ 30 w 42"/>
                  <a:gd name="T5" fmla="*/ 6 h 9"/>
                  <a:gd name="T6" fmla="*/ 39 w 42"/>
                  <a:gd name="T7" fmla="*/ 9 h 9"/>
                  <a:gd name="T8" fmla="*/ 42 w 42"/>
                  <a:gd name="T9" fmla="*/ 2 h 9"/>
                  <a:gd name="T10" fmla="*/ 29 w 42"/>
                  <a:gd name="T11" fmla="*/ 0 h 9"/>
                  <a:gd name="T12" fmla="*/ 0 w 42"/>
                  <a:gd name="T13" fmla="*/ 3 h 9"/>
                </a:gdLst>
                <a:ahLst/>
                <a:cxnLst>
                  <a:cxn ang="0">
                    <a:pos x="T0" y="T1"/>
                  </a:cxn>
                  <a:cxn ang="0">
                    <a:pos x="T2" y="T3"/>
                  </a:cxn>
                  <a:cxn ang="0">
                    <a:pos x="T4" y="T5"/>
                  </a:cxn>
                  <a:cxn ang="0">
                    <a:pos x="T6" y="T7"/>
                  </a:cxn>
                  <a:cxn ang="0">
                    <a:pos x="T8" y="T9"/>
                  </a:cxn>
                  <a:cxn ang="0">
                    <a:pos x="T10" y="T11"/>
                  </a:cxn>
                  <a:cxn ang="0">
                    <a:pos x="T12" y="T13"/>
                  </a:cxn>
                </a:cxnLst>
                <a:rect l="0" t="0" r="r" b="b"/>
                <a:pathLst>
                  <a:path w="42" h="9">
                    <a:moveTo>
                      <a:pt x="0" y="3"/>
                    </a:moveTo>
                    <a:lnTo>
                      <a:pt x="9" y="8"/>
                    </a:lnTo>
                    <a:lnTo>
                      <a:pt x="30" y="6"/>
                    </a:lnTo>
                    <a:lnTo>
                      <a:pt x="39" y="9"/>
                    </a:lnTo>
                    <a:lnTo>
                      <a:pt x="42" y="2"/>
                    </a:lnTo>
                    <a:lnTo>
                      <a:pt x="29" y="0"/>
                    </a:lnTo>
                    <a:lnTo>
                      <a:pt x="0" y="3"/>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342" name="Freeform 891"/>
              <p:cNvSpPr>
                <a:spLocks/>
              </p:cNvSpPr>
              <p:nvPr/>
            </p:nvSpPr>
            <p:spPr bwMode="auto">
              <a:xfrm flipH="1">
                <a:off x="1270" y="1591"/>
                <a:ext cx="2" cy="3"/>
              </a:xfrm>
              <a:custGeom>
                <a:avLst/>
                <a:gdLst>
                  <a:gd name="T0" fmla="*/ 0 w 17"/>
                  <a:gd name="T1" fmla="*/ 0 h 31"/>
                  <a:gd name="T2" fmla="*/ 11 w 17"/>
                  <a:gd name="T3" fmla="*/ 7 h 31"/>
                  <a:gd name="T4" fmla="*/ 11 w 17"/>
                  <a:gd name="T5" fmla="*/ 16 h 31"/>
                  <a:gd name="T6" fmla="*/ 13 w 17"/>
                  <a:gd name="T7" fmla="*/ 31 h 31"/>
                  <a:gd name="T8" fmla="*/ 17 w 17"/>
                  <a:gd name="T9" fmla="*/ 12 h 31"/>
                  <a:gd name="T10" fmla="*/ 17 w 17"/>
                  <a:gd name="T11" fmla="*/ 1 h 31"/>
                  <a:gd name="T12" fmla="*/ 0 w 17"/>
                  <a:gd name="T13" fmla="*/ 0 h 31"/>
                </a:gdLst>
                <a:ahLst/>
                <a:cxnLst>
                  <a:cxn ang="0">
                    <a:pos x="T0" y="T1"/>
                  </a:cxn>
                  <a:cxn ang="0">
                    <a:pos x="T2" y="T3"/>
                  </a:cxn>
                  <a:cxn ang="0">
                    <a:pos x="T4" y="T5"/>
                  </a:cxn>
                  <a:cxn ang="0">
                    <a:pos x="T6" y="T7"/>
                  </a:cxn>
                  <a:cxn ang="0">
                    <a:pos x="T8" y="T9"/>
                  </a:cxn>
                  <a:cxn ang="0">
                    <a:pos x="T10" y="T11"/>
                  </a:cxn>
                  <a:cxn ang="0">
                    <a:pos x="T12" y="T13"/>
                  </a:cxn>
                </a:cxnLst>
                <a:rect l="0" t="0" r="r" b="b"/>
                <a:pathLst>
                  <a:path w="17" h="31">
                    <a:moveTo>
                      <a:pt x="0" y="0"/>
                    </a:moveTo>
                    <a:lnTo>
                      <a:pt x="11" y="7"/>
                    </a:lnTo>
                    <a:lnTo>
                      <a:pt x="11" y="16"/>
                    </a:lnTo>
                    <a:lnTo>
                      <a:pt x="13" y="31"/>
                    </a:lnTo>
                    <a:lnTo>
                      <a:pt x="17" y="12"/>
                    </a:lnTo>
                    <a:lnTo>
                      <a:pt x="17" y="1"/>
                    </a:lnTo>
                    <a:lnTo>
                      <a:pt x="0" y="0"/>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343" name="Freeform 892"/>
              <p:cNvSpPr>
                <a:spLocks/>
              </p:cNvSpPr>
              <p:nvPr/>
            </p:nvSpPr>
            <p:spPr bwMode="auto">
              <a:xfrm flipH="1">
                <a:off x="1267" y="1579"/>
                <a:ext cx="2" cy="7"/>
              </a:xfrm>
              <a:custGeom>
                <a:avLst/>
                <a:gdLst>
                  <a:gd name="T0" fmla="*/ 19 w 19"/>
                  <a:gd name="T1" fmla="*/ 0 h 60"/>
                  <a:gd name="T2" fmla="*/ 5 w 19"/>
                  <a:gd name="T3" fmla="*/ 34 h 60"/>
                  <a:gd name="T4" fmla="*/ 0 w 19"/>
                  <a:gd name="T5" fmla="*/ 60 h 60"/>
                  <a:gd name="T6" fmla="*/ 9 w 19"/>
                  <a:gd name="T7" fmla="*/ 43 h 60"/>
                  <a:gd name="T8" fmla="*/ 19 w 19"/>
                  <a:gd name="T9" fmla="*/ 0 h 60"/>
                </a:gdLst>
                <a:ahLst/>
                <a:cxnLst>
                  <a:cxn ang="0">
                    <a:pos x="T0" y="T1"/>
                  </a:cxn>
                  <a:cxn ang="0">
                    <a:pos x="T2" y="T3"/>
                  </a:cxn>
                  <a:cxn ang="0">
                    <a:pos x="T4" y="T5"/>
                  </a:cxn>
                  <a:cxn ang="0">
                    <a:pos x="T6" y="T7"/>
                  </a:cxn>
                  <a:cxn ang="0">
                    <a:pos x="T8" y="T9"/>
                  </a:cxn>
                </a:cxnLst>
                <a:rect l="0" t="0" r="r" b="b"/>
                <a:pathLst>
                  <a:path w="19" h="60">
                    <a:moveTo>
                      <a:pt x="19" y="0"/>
                    </a:moveTo>
                    <a:lnTo>
                      <a:pt x="5" y="34"/>
                    </a:lnTo>
                    <a:lnTo>
                      <a:pt x="0" y="60"/>
                    </a:lnTo>
                    <a:lnTo>
                      <a:pt x="9" y="43"/>
                    </a:lnTo>
                    <a:lnTo>
                      <a:pt x="19" y="0"/>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344" name="Freeform 893"/>
              <p:cNvSpPr>
                <a:spLocks/>
              </p:cNvSpPr>
              <p:nvPr/>
            </p:nvSpPr>
            <p:spPr bwMode="auto">
              <a:xfrm flipH="1">
                <a:off x="1260" y="1572"/>
                <a:ext cx="8" cy="6"/>
              </a:xfrm>
              <a:custGeom>
                <a:avLst/>
                <a:gdLst>
                  <a:gd name="T0" fmla="*/ 0 w 80"/>
                  <a:gd name="T1" fmla="*/ 0 h 51"/>
                  <a:gd name="T2" fmla="*/ 17 w 80"/>
                  <a:gd name="T3" fmla="*/ 28 h 51"/>
                  <a:gd name="T4" fmla="*/ 13 w 80"/>
                  <a:gd name="T5" fmla="*/ 35 h 51"/>
                  <a:gd name="T6" fmla="*/ 13 w 80"/>
                  <a:gd name="T7" fmla="*/ 40 h 51"/>
                  <a:gd name="T8" fmla="*/ 9 w 80"/>
                  <a:gd name="T9" fmla="*/ 51 h 51"/>
                  <a:gd name="T10" fmla="*/ 20 w 80"/>
                  <a:gd name="T11" fmla="*/ 34 h 51"/>
                  <a:gd name="T12" fmla="*/ 35 w 80"/>
                  <a:gd name="T13" fmla="*/ 34 h 51"/>
                  <a:gd name="T14" fmla="*/ 52 w 80"/>
                  <a:gd name="T15" fmla="*/ 28 h 51"/>
                  <a:gd name="T16" fmla="*/ 80 w 80"/>
                  <a:gd name="T17" fmla="*/ 26 h 51"/>
                  <a:gd name="T18" fmla="*/ 52 w 80"/>
                  <a:gd name="T19" fmla="*/ 9 h 51"/>
                  <a:gd name="T20" fmla="*/ 0 w 80"/>
                  <a:gd name="T21"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0" h="51">
                    <a:moveTo>
                      <a:pt x="0" y="0"/>
                    </a:moveTo>
                    <a:lnTo>
                      <a:pt x="17" y="28"/>
                    </a:lnTo>
                    <a:lnTo>
                      <a:pt x="13" y="35"/>
                    </a:lnTo>
                    <a:lnTo>
                      <a:pt x="13" y="40"/>
                    </a:lnTo>
                    <a:lnTo>
                      <a:pt x="9" y="51"/>
                    </a:lnTo>
                    <a:lnTo>
                      <a:pt x="20" y="34"/>
                    </a:lnTo>
                    <a:lnTo>
                      <a:pt x="35" y="34"/>
                    </a:lnTo>
                    <a:lnTo>
                      <a:pt x="52" y="28"/>
                    </a:lnTo>
                    <a:lnTo>
                      <a:pt x="80" y="26"/>
                    </a:lnTo>
                    <a:lnTo>
                      <a:pt x="52" y="9"/>
                    </a:lnTo>
                    <a:lnTo>
                      <a:pt x="0" y="0"/>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345" name="Freeform 894"/>
              <p:cNvSpPr>
                <a:spLocks/>
              </p:cNvSpPr>
              <p:nvPr/>
            </p:nvSpPr>
            <p:spPr bwMode="auto">
              <a:xfrm flipH="1">
                <a:off x="1256" y="1564"/>
                <a:ext cx="14" cy="5"/>
              </a:xfrm>
              <a:custGeom>
                <a:avLst/>
                <a:gdLst>
                  <a:gd name="T0" fmla="*/ 0 w 135"/>
                  <a:gd name="T1" fmla="*/ 25 h 48"/>
                  <a:gd name="T2" fmla="*/ 6 w 135"/>
                  <a:gd name="T3" fmla="*/ 42 h 48"/>
                  <a:gd name="T4" fmla="*/ 20 w 135"/>
                  <a:gd name="T5" fmla="*/ 48 h 48"/>
                  <a:gd name="T6" fmla="*/ 42 w 135"/>
                  <a:gd name="T7" fmla="*/ 34 h 48"/>
                  <a:gd name="T8" fmla="*/ 69 w 135"/>
                  <a:gd name="T9" fmla="*/ 25 h 48"/>
                  <a:gd name="T10" fmla="*/ 113 w 135"/>
                  <a:gd name="T11" fmla="*/ 24 h 48"/>
                  <a:gd name="T12" fmla="*/ 135 w 135"/>
                  <a:gd name="T13" fmla="*/ 27 h 48"/>
                  <a:gd name="T14" fmla="*/ 101 w 135"/>
                  <a:gd name="T15" fmla="*/ 12 h 48"/>
                  <a:gd name="T16" fmla="*/ 77 w 135"/>
                  <a:gd name="T17" fmla="*/ 6 h 48"/>
                  <a:gd name="T18" fmla="*/ 80 w 135"/>
                  <a:gd name="T19" fmla="*/ 0 h 48"/>
                  <a:gd name="T20" fmla="*/ 57 w 135"/>
                  <a:gd name="T21" fmla="*/ 9 h 48"/>
                  <a:gd name="T22" fmla="*/ 59 w 135"/>
                  <a:gd name="T23" fmla="*/ 3 h 48"/>
                  <a:gd name="T24" fmla="*/ 40 w 135"/>
                  <a:gd name="T25" fmla="*/ 12 h 48"/>
                  <a:gd name="T26" fmla="*/ 23 w 135"/>
                  <a:gd name="T27" fmla="*/ 12 h 48"/>
                  <a:gd name="T28" fmla="*/ 0 w 135"/>
                  <a:gd name="T29" fmla="*/ 25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5" h="48">
                    <a:moveTo>
                      <a:pt x="0" y="25"/>
                    </a:moveTo>
                    <a:lnTo>
                      <a:pt x="6" y="42"/>
                    </a:lnTo>
                    <a:lnTo>
                      <a:pt x="20" y="48"/>
                    </a:lnTo>
                    <a:lnTo>
                      <a:pt x="42" y="34"/>
                    </a:lnTo>
                    <a:lnTo>
                      <a:pt x="69" y="25"/>
                    </a:lnTo>
                    <a:lnTo>
                      <a:pt x="113" y="24"/>
                    </a:lnTo>
                    <a:lnTo>
                      <a:pt x="135" y="27"/>
                    </a:lnTo>
                    <a:lnTo>
                      <a:pt x="101" y="12"/>
                    </a:lnTo>
                    <a:lnTo>
                      <a:pt x="77" y="6"/>
                    </a:lnTo>
                    <a:lnTo>
                      <a:pt x="80" y="0"/>
                    </a:lnTo>
                    <a:lnTo>
                      <a:pt x="57" y="9"/>
                    </a:lnTo>
                    <a:lnTo>
                      <a:pt x="59" y="3"/>
                    </a:lnTo>
                    <a:lnTo>
                      <a:pt x="40" y="12"/>
                    </a:lnTo>
                    <a:lnTo>
                      <a:pt x="23" y="12"/>
                    </a:lnTo>
                    <a:lnTo>
                      <a:pt x="0" y="25"/>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346" name="Freeform 895"/>
              <p:cNvSpPr>
                <a:spLocks/>
              </p:cNvSpPr>
              <p:nvPr/>
            </p:nvSpPr>
            <p:spPr bwMode="auto">
              <a:xfrm flipH="1">
                <a:off x="1231" y="1571"/>
                <a:ext cx="8" cy="18"/>
              </a:xfrm>
              <a:custGeom>
                <a:avLst/>
                <a:gdLst>
                  <a:gd name="T0" fmla="*/ 0 w 78"/>
                  <a:gd name="T1" fmla="*/ 30 h 159"/>
                  <a:gd name="T2" fmla="*/ 24 w 78"/>
                  <a:gd name="T3" fmla="*/ 10 h 159"/>
                  <a:gd name="T4" fmla="*/ 52 w 78"/>
                  <a:gd name="T5" fmla="*/ 15 h 159"/>
                  <a:gd name="T6" fmla="*/ 68 w 78"/>
                  <a:gd name="T7" fmla="*/ 41 h 159"/>
                  <a:gd name="T8" fmla="*/ 71 w 78"/>
                  <a:gd name="T9" fmla="*/ 77 h 159"/>
                  <a:gd name="T10" fmla="*/ 68 w 78"/>
                  <a:gd name="T11" fmla="*/ 105 h 159"/>
                  <a:gd name="T12" fmla="*/ 59 w 78"/>
                  <a:gd name="T13" fmla="*/ 128 h 159"/>
                  <a:gd name="T14" fmla="*/ 44 w 78"/>
                  <a:gd name="T15" fmla="*/ 93 h 159"/>
                  <a:gd name="T16" fmla="*/ 31 w 78"/>
                  <a:gd name="T17" fmla="*/ 73 h 159"/>
                  <a:gd name="T18" fmla="*/ 5 w 78"/>
                  <a:gd name="T19" fmla="*/ 60 h 159"/>
                  <a:gd name="T20" fmla="*/ 25 w 78"/>
                  <a:gd name="T21" fmla="*/ 89 h 159"/>
                  <a:gd name="T22" fmla="*/ 47 w 78"/>
                  <a:gd name="T23" fmla="*/ 111 h 159"/>
                  <a:gd name="T24" fmla="*/ 49 w 78"/>
                  <a:gd name="T25" fmla="*/ 134 h 159"/>
                  <a:gd name="T26" fmla="*/ 40 w 78"/>
                  <a:gd name="T27" fmla="*/ 156 h 159"/>
                  <a:gd name="T28" fmla="*/ 28 w 78"/>
                  <a:gd name="T29" fmla="*/ 159 h 159"/>
                  <a:gd name="T30" fmla="*/ 61 w 78"/>
                  <a:gd name="T31" fmla="*/ 151 h 159"/>
                  <a:gd name="T32" fmla="*/ 77 w 78"/>
                  <a:gd name="T33" fmla="*/ 117 h 159"/>
                  <a:gd name="T34" fmla="*/ 78 w 78"/>
                  <a:gd name="T35" fmla="*/ 73 h 159"/>
                  <a:gd name="T36" fmla="*/ 77 w 78"/>
                  <a:gd name="T37" fmla="*/ 33 h 159"/>
                  <a:gd name="T38" fmla="*/ 59 w 78"/>
                  <a:gd name="T39" fmla="*/ 7 h 159"/>
                  <a:gd name="T40" fmla="*/ 34 w 78"/>
                  <a:gd name="T41" fmla="*/ 0 h 159"/>
                  <a:gd name="T42" fmla="*/ 10 w 78"/>
                  <a:gd name="T43" fmla="*/ 4 h 159"/>
                  <a:gd name="T44" fmla="*/ 0 w 78"/>
                  <a:gd name="T45" fmla="*/ 30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8" h="159">
                    <a:moveTo>
                      <a:pt x="0" y="30"/>
                    </a:moveTo>
                    <a:lnTo>
                      <a:pt x="24" y="10"/>
                    </a:lnTo>
                    <a:lnTo>
                      <a:pt x="52" y="15"/>
                    </a:lnTo>
                    <a:lnTo>
                      <a:pt x="68" y="41"/>
                    </a:lnTo>
                    <a:lnTo>
                      <a:pt x="71" y="77"/>
                    </a:lnTo>
                    <a:lnTo>
                      <a:pt x="68" y="105"/>
                    </a:lnTo>
                    <a:lnTo>
                      <a:pt x="59" y="128"/>
                    </a:lnTo>
                    <a:lnTo>
                      <a:pt x="44" y="93"/>
                    </a:lnTo>
                    <a:lnTo>
                      <a:pt x="31" y="73"/>
                    </a:lnTo>
                    <a:lnTo>
                      <a:pt x="5" y="60"/>
                    </a:lnTo>
                    <a:lnTo>
                      <a:pt x="25" y="89"/>
                    </a:lnTo>
                    <a:lnTo>
                      <a:pt x="47" y="111"/>
                    </a:lnTo>
                    <a:lnTo>
                      <a:pt x="49" y="134"/>
                    </a:lnTo>
                    <a:lnTo>
                      <a:pt x="40" y="156"/>
                    </a:lnTo>
                    <a:lnTo>
                      <a:pt x="28" y="159"/>
                    </a:lnTo>
                    <a:lnTo>
                      <a:pt x="61" y="151"/>
                    </a:lnTo>
                    <a:lnTo>
                      <a:pt x="77" y="117"/>
                    </a:lnTo>
                    <a:lnTo>
                      <a:pt x="78" y="73"/>
                    </a:lnTo>
                    <a:lnTo>
                      <a:pt x="77" y="33"/>
                    </a:lnTo>
                    <a:lnTo>
                      <a:pt x="59" y="7"/>
                    </a:lnTo>
                    <a:lnTo>
                      <a:pt x="34" y="0"/>
                    </a:lnTo>
                    <a:lnTo>
                      <a:pt x="10" y="4"/>
                    </a:lnTo>
                    <a:lnTo>
                      <a:pt x="0" y="30"/>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347" name="Freeform 896"/>
              <p:cNvSpPr>
                <a:spLocks/>
              </p:cNvSpPr>
              <p:nvPr/>
            </p:nvSpPr>
            <p:spPr bwMode="auto">
              <a:xfrm flipH="1">
                <a:off x="1228" y="1568"/>
                <a:ext cx="13" cy="25"/>
              </a:xfrm>
              <a:custGeom>
                <a:avLst/>
                <a:gdLst>
                  <a:gd name="T0" fmla="*/ 0 w 129"/>
                  <a:gd name="T1" fmla="*/ 53 h 215"/>
                  <a:gd name="T2" fmla="*/ 20 w 129"/>
                  <a:gd name="T3" fmla="*/ 19 h 215"/>
                  <a:gd name="T4" fmla="*/ 54 w 129"/>
                  <a:gd name="T5" fmla="*/ 9 h 215"/>
                  <a:gd name="T6" fmla="*/ 95 w 129"/>
                  <a:gd name="T7" fmla="*/ 16 h 215"/>
                  <a:gd name="T8" fmla="*/ 109 w 129"/>
                  <a:gd name="T9" fmla="*/ 35 h 215"/>
                  <a:gd name="T10" fmla="*/ 120 w 129"/>
                  <a:gd name="T11" fmla="*/ 67 h 215"/>
                  <a:gd name="T12" fmla="*/ 120 w 129"/>
                  <a:gd name="T13" fmla="*/ 93 h 215"/>
                  <a:gd name="T14" fmla="*/ 114 w 129"/>
                  <a:gd name="T15" fmla="*/ 111 h 215"/>
                  <a:gd name="T16" fmla="*/ 114 w 129"/>
                  <a:gd name="T17" fmla="*/ 137 h 215"/>
                  <a:gd name="T18" fmla="*/ 107 w 129"/>
                  <a:gd name="T19" fmla="*/ 168 h 215"/>
                  <a:gd name="T20" fmla="*/ 80 w 129"/>
                  <a:gd name="T21" fmla="*/ 198 h 215"/>
                  <a:gd name="T22" fmla="*/ 63 w 129"/>
                  <a:gd name="T23" fmla="*/ 198 h 215"/>
                  <a:gd name="T24" fmla="*/ 40 w 129"/>
                  <a:gd name="T25" fmla="*/ 198 h 215"/>
                  <a:gd name="T26" fmla="*/ 40 w 129"/>
                  <a:gd name="T27" fmla="*/ 203 h 215"/>
                  <a:gd name="T28" fmla="*/ 57 w 129"/>
                  <a:gd name="T29" fmla="*/ 215 h 215"/>
                  <a:gd name="T30" fmla="*/ 76 w 129"/>
                  <a:gd name="T31" fmla="*/ 211 h 215"/>
                  <a:gd name="T32" fmla="*/ 101 w 129"/>
                  <a:gd name="T33" fmla="*/ 201 h 215"/>
                  <a:gd name="T34" fmla="*/ 121 w 129"/>
                  <a:gd name="T35" fmla="*/ 171 h 215"/>
                  <a:gd name="T36" fmla="*/ 123 w 129"/>
                  <a:gd name="T37" fmla="*/ 121 h 215"/>
                  <a:gd name="T38" fmla="*/ 129 w 129"/>
                  <a:gd name="T39" fmla="*/ 87 h 215"/>
                  <a:gd name="T40" fmla="*/ 129 w 129"/>
                  <a:gd name="T41" fmla="*/ 58 h 215"/>
                  <a:gd name="T42" fmla="*/ 117 w 129"/>
                  <a:gd name="T43" fmla="*/ 32 h 215"/>
                  <a:gd name="T44" fmla="*/ 103 w 129"/>
                  <a:gd name="T45" fmla="*/ 9 h 215"/>
                  <a:gd name="T46" fmla="*/ 69 w 129"/>
                  <a:gd name="T47" fmla="*/ 0 h 215"/>
                  <a:gd name="T48" fmla="*/ 20 w 129"/>
                  <a:gd name="T49" fmla="*/ 6 h 215"/>
                  <a:gd name="T50" fmla="*/ 3 w 129"/>
                  <a:gd name="T51" fmla="*/ 19 h 215"/>
                  <a:gd name="T52" fmla="*/ 0 w 129"/>
                  <a:gd name="T53" fmla="*/ 53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29" h="215">
                    <a:moveTo>
                      <a:pt x="0" y="53"/>
                    </a:moveTo>
                    <a:lnTo>
                      <a:pt x="20" y="19"/>
                    </a:lnTo>
                    <a:lnTo>
                      <a:pt x="54" y="9"/>
                    </a:lnTo>
                    <a:lnTo>
                      <a:pt x="95" y="16"/>
                    </a:lnTo>
                    <a:lnTo>
                      <a:pt x="109" y="35"/>
                    </a:lnTo>
                    <a:lnTo>
                      <a:pt x="120" y="67"/>
                    </a:lnTo>
                    <a:lnTo>
                      <a:pt x="120" y="93"/>
                    </a:lnTo>
                    <a:lnTo>
                      <a:pt x="114" y="111"/>
                    </a:lnTo>
                    <a:lnTo>
                      <a:pt x="114" y="137"/>
                    </a:lnTo>
                    <a:lnTo>
                      <a:pt x="107" y="168"/>
                    </a:lnTo>
                    <a:lnTo>
                      <a:pt x="80" y="198"/>
                    </a:lnTo>
                    <a:lnTo>
                      <a:pt x="63" y="198"/>
                    </a:lnTo>
                    <a:lnTo>
                      <a:pt x="40" y="198"/>
                    </a:lnTo>
                    <a:lnTo>
                      <a:pt x="40" y="203"/>
                    </a:lnTo>
                    <a:lnTo>
                      <a:pt x="57" y="215"/>
                    </a:lnTo>
                    <a:lnTo>
                      <a:pt x="76" y="211"/>
                    </a:lnTo>
                    <a:lnTo>
                      <a:pt x="101" y="201"/>
                    </a:lnTo>
                    <a:lnTo>
                      <a:pt x="121" y="171"/>
                    </a:lnTo>
                    <a:lnTo>
                      <a:pt x="123" y="121"/>
                    </a:lnTo>
                    <a:lnTo>
                      <a:pt x="129" y="87"/>
                    </a:lnTo>
                    <a:lnTo>
                      <a:pt x="129" y="58"/>
                    </a:lnTo>
                    <a:lnTo>
                      <a:pt x="117" y="32"/>
                    </a:lnTo>
                    <a:lnTo>
                      <a:pt x="103" y="9"/>
                    </a:lnTo>
                    <a:lnTo>
                      <a:pt x="69" y="0"/>
                    </a:lnTo>
                    <a:lnTo>
                      <a:pt x="20" y="6"/>
                    </a:lnTo>
                    <a:lnTo>
                      <a:pt x="3" y="19"/>
                    </a:lnTo>
                    <a:lnTo>
                      <a:pt x="0" y="53"/>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348" name="Freeform 897"/>
              <p:cNvSpPr>
                <a:spLocks/>
              </p:cNvSpPr>
              <p:nvPr/>
            </p:nvSpPr>
            <p:spPr bwMode="auto">
              <a:xfrm flipH="1">
                <a:off x="1236" y="1595"/>
                <a:ext cx="12" cy="20"/>
              </a:xfrm>
              <a:custGeom>
                <a:avLst/>
                <a:gdLst>
                  <a:gd name="T0" fmla="*/ 118 w 118"/>
                  <a:gd name="T1" fmla="*/ 0 h 179"/>
                  <a:gd name="T2" fmla="*/ 102 w 118"/>
                  <a:gd name="T3" fmla="*/ 39 h 179"/>
                  <a:gd name="T4" fmla="*/ 77 w 118"/>
                  <a:gd name="T5" fmla="*/ 80 h 179"/>
                  <a:gd name="T6" fmla="*/ 52 w 118"/>
                  <a:gd name="T7" fmla="*/ 116 h 179"/>
                  <a:gd name="T8" fmla="*/ 17 w 118"/>
                  <a:gd name="T9" fmla="*/ 164 h 179"/>
                  <a:gd name="T10" fmla="*/ 0 w 118"/>
                  <a:gd name="T11" fmla="*/ 179 h 179"/>
                  <a:gd name="T12" fmla="*/ 39 w 118"/>
                  <a:gd name="T13" fmla="*/ 159 h 179"/>
                  <a:gd name="T14" fmla="*/ 70 w 118"/>
                  <a:gd name="T15" fmla="*/ 115 h 179"/>
                  <a:gd name="T16" fmla="*/ 99 w 118"/>
                  <a:gd name="T17" fmla="*/ 67 h 179"/>
                  <a:gd name="T18" fmla="*/ 118 w 118"/>
                  <a:gd name="T1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8" h="179">
                    <a:moveTo>
                      <a:pt x="118" y="0"/>
                    </a:moveTo>
                    <a:lnTo>
                      <a:pt x="102" y="39"/>
                    </a:lnTo>
                    <a:lnTo>
                      <a:pt x="77" y="80"/>
                    </a:lnTo>
                    <a:lnTo>
                      <a:pt x="52" y="116"/>
                    </a:lnTo>
                    <a:lnTo>
                      <a:pt x="17" y="164"/>
                    </a:lnTo>
                    <a:lnTo>
                      <a:pt x="0" y="179"/>
                    </a:lnTo>
                    <a:lnTo>
                      <a:pt x="39" y="159"/>
                    </a:lnTo>
                    <a:lnTo>
                      <a:pt x="70" y="115"/>
                    </a:lnTo>
                    <a:lnTo>
                      <a:pt x="99" y="67"/>
                    </a:lnTo>
                    <a:lnTo>
                      <a:pt x="118" y="0"/>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349" name="Freeform 898"/>
              <p:cNvSpPr>
                <a:spLocks/>
              </p:cNvSpPr>
              <p:nvPr/>
            </p:nvSpPr>
            <p:spPr bwMode="auto">
              <a:xfrm flipH="1">
                <a:off x="1200" y="1525"/>
                <a:ext cx="68" cy="77"/>
              </a:xfrm>
              <a:custGeom>
                <a:avLst/>
                <a:gdLst>
                  <a:gd name="T0" fmla="*/ 54 w 671"/>
                  <a:gd name="T1" fmla="*/ 193 h 670"/>
                  <a:gd name="T2" fmla="*/ 155 w 671"/>
                  <a:gd name="T3" fmla="*/ 177 h 670"/>
                  <a:gd name="T4" fmla="*/ 223 w 671"/>
                  <a:gd name="T5" fmla="*/ 187 h 670"/>
                  <a:gd name="T6" fmla="*/ 264 w 671"/>
                  <a:gd name="T7" fmla="*/ 234 h 670"/>
                  <a:gd name="T8" fmla="*/ 238 w 671"/>
                  <a:gd name="T9" fmla="*/ 290 h 670"/>
                  <a:gd name="T10" fmla="*/ 206 w 671"/>
                  <a:gd name="T11" fmla="*/ 311 h 670"/>
                  <a:gd name="T12" fmla="*/ 197 w 671"/>
                  <a:gd name="T13" fmla="*/ 366 h 670"/>
                  <a:gd name="T14" fmla="*/ 217 w 671"/>
                  <a:gd name="T15" fmla="*/ 401 h 670"/>
                  <a:gd name="T16" fmla="*/ 200 w 671"/>
                  <a:gd name="T17" fmla="*/ 453 h 670"/>
                  <a:gd name="T18" fmla="*/ 242 w 671"/>
                  <a:gd name="T19" fmla="*/ 453 h 670"/>
                  <a:gd name="T20" fmla="*/ 254 w 671"/>
                  <a:gd name="T21" fmla="*/ 394 h 670"/>
                  <a:gd name="T22" fmla="*/ 280 w 671"/>
                  <a:gd name="T23" fmla="*/ 366 h 670"/>
                  <a:gd name="T24" fmla="*/ 329 w 671"/>
                  <a:gd name="T25" fmla="*/ 366 h 670"/>
                  <a:gd name="T26" fmla="*/ 378 w 671"/>
                  <a:gd name="T27" fmla="*/ 378 h 670"/>
                  <a:gd name="T28" fmla="*/ 393 w 671"/>
                  <a:gd name="T29" fmla="*/ 419 h 670"/>
                  <a:gd name="T30" fmla="*/ 399 w 671"/>
                  <a:gd name="T31" fmla="*/ 475 h 670"/>
                  <a:gd name="T32" fmla="*/ 393 w 671"/>
                  <a:gd name="T33" fmla="*/ 516 h 670"/>
                  <a:gd name="T34" fmla="*/ 393 w 671"/>
                  <a:gd name="T35" fmla="*/ 547 h 670"/>
                  <a:gd name="T36" fmla="*/ 396 w 671"/>
                  <a:gd name="T37" fmla="*/ 581 h 670"/>
                  <a:gd name="T38" fmla="*/ 428 w 671"/>
                  <a:gd name="T39" fmla="*/ 613 h 670"/>
                  <a:gd name="T40" fmla="*/ 451 w 671"/>
                  <a:gd name="T41" fmla="*/ 632 h 670"/>
                  <a:gd name="T42" fmla="*/ 510 w 671"/>
                  <a:gd name="T43" fmla="*/ 670 h 670"/>
                  <a:gd name="T44" fmla="*/ 620 w 671"/>
                  <a:gd name="T45" fmla="*/ 558 h 670"/>
                  <a:gd name="T46" fmla="*/ 652 w 671"/>
                  <a:gd name="T47" fmla="*/ 466 h 670"/>
                  <a:gd name="T48" fmla="*/ 665 w 671"/>
                  <a:gd name="T49" fmla="*/ 318 h 670"/>
                  <a:gd name="T50" fmla="*/ 671 w 671"/>
                  <a:gd name="T51" fmla="*/ 215 h 670"/>
                  <a:gd name="T52" fmla="*/ 658 w 671"/>
                  <a:gd name="T53" fmla="*/ 114 h 670"/>
                  <a:gd name="T54" fmla="*/ 629 w 671"/>
                  <a:gd name="T55" fmla="*/ 59 h 670"/>
                  <a:gd name="T56" fmla="*/ 562 w 671"/>
                  <a:gd name="T57" fmla="*/ 21 h 670"/>
                  <a:gd name="T58" fmla="*/ 502 w 671"/>
                  <a:gd name="T59" fmla="*/ 8 h 670"/>
                  <a:gd name="T60" fmla="*/ 384 w 671"/>
                  <a:gd name="T61" fmla="*/ 0 h 670"/>
                  <a:gd name="T62" fmla="*/ 270 w 671"/>
                  <a:gd name="T63" fmla="*/ 5 h 670"/>
                  <a:gd name="T64" fmla="*/ 129 w 671"/>
                  <a:gd name="T65" fmla="*/ 30 h 670"/>
                  <a:gd name="T66" fmla="*/ 64 w 671"/>
                  <a:gd name="T67" fmla="*/ 62 h 670"/>
                  <a:gd name="T68" fmla="*/ 32 w 671"/>
                  <a:gd name="T69" fmla="*/ 94 h 670"/>
                  <a:gd name="T70" fmla="*/ 0 w 671"/>
                  <a:gd name="T71" fmla="*/ 140 h 670"/>
                  <a:gd name="T72" fmla="*/ 6 w 671"/>
                  <a:gd name="T73" fmla="*/ 166 h 670"/>
                  <a:gd name="T74" fmla="*/ 54 w 671"/>
                  <a:gd name="T75" fmla="*/ 193 h 6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71" h="670">
                    <a:moveTo>
                      <a:pt x="54" y="193"/>
                    </a:moveTo>
                    <a:lnTo>
                      <a:pt x="155" y="177"/>
                    </a:lnTo>
                    <a:lnTo>
                      <a:pt x="223" y="187"/>
                    </a:lnTo>
                    <a:lnTo>
                      <a:pt x="264" y="234"/>
                    </a:lnTo>
                    <a:lnTo>
                      <a:pt x="238" y="290"/>
                    </a:lnTo>
                    <a:lnTo>
                      <a:pt x="206" y="311"/>
                    </a:lnTo>
                    <a:lnTo>
                      <a:pt x="197" y="366"/>
                    </a:lnTo>
                    <a:lnTo>
                      <a:pt x="217" y="401"/>
                    </a:lnTo>
                    <a:lnTo>
                      <a:pt x="200" y="453"/>
                    </a:lnTo>
                    <a:lnTo>
                      <a:pt x="242" y="453"/>
                    </a:lnTo>
                    <a:lnTo>
                      <a:pt x="254" y="394"/>
                    </a:lnTo>
                    <a:lnTo>
                      <a:pt x="280" y="366"/>
                    </a:lnTo>
                    <a:lnTo>
                      <a:pt x="329" y="366"/>
                    </a:lnTo>
                    <a:lnTo>
                      <a:pt x="378" y="378"/>
                    </a:lnTo>
                    <a:lnTo>
                      <a:pt x="393" y="419"/>
                    </a:lnTo>
                    <a:lnTo>
                      <a:pt x="399" y="475"/>
                    </a:lnTo>
                    <a:lnTo>
                      <a:pt x="393" y="516"/>
                    </a:lnTo>
                    <a:lnTo>
                      <a:pt x="393" y="547"/>
                    </a:lnTo>
                    <a:lnTo>
                      <a:pt x="396" y="581"/>
                    </a:lnTo>
                    <a:lnTo>
                      <a:pt x="428" y="613"/>
                    </a:lnTo>
                    <a:lnTo>
                      <a:pt x="451" y="632"/>
                    </a:lnTo>
                    <a:lnTo>
                      <a:pt x="510" y="670"/>
                    </a:lnTo>
                    <a:lnTo>
                      <a:pt x="620" y="558"/>
                    </a:lnTo>
                    <a:lnTo>
                      <a:pt x="652" y="466"/>
                    </a:lnTo>
                    <a:lnTo>
                      <a:pt x="665" y="318"/>
                    </a:lnTo>
                    <a:lnTo>
                      <a:pt x="671" y="215"/>
                    </a:lnTo>
                    <a:lnTo>
                      <a:pt x="658" y="114"/>
                    </a:lnTo>
                    <a:lnTo>
                      <a:pt x="629" y="59"/>
                    </a:lnTo>
                    <a:lnTo>
                      <a:pt x="562" y="21"/>
                    </a:lnTo>
                    <a:lnTo>
                      <a:pt x="502" y="8"/>
                    </a:lnTo>
                    <a:lnTo>
                      <a:pt x="384" y="0"/>
                    </a:lnTo>
                    <a:lnTo>
                      <a:pt x="270" y="5"/>
                    </a:lnTo>
                    <a:lnTo>
                      <a:pt x="129" y="30"/>
                    </a:lnTo>
                    <a:lnTo>
                      <a:pt x="64" y="62"/>
                    </a:lnTo>
                    <a:lnTo>
                      <a:pt x="32" y="94"/>
                    </a:lnTo>
                    <a:lnTo>
                      <a:pt x="0" y="140"/>
                    </a:lnTo>
                    <a:lnTo>
                      <a:pt x="6" y="166"/>
                    </a:lnTo>
                    <a:lnTo>
                      <a:pt x="54" y="193"/>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350" name="Freeform 899"/>
              <p:cNvSpPr>
                <a:spLocks/>
              </p:cNvSpPr>
              <p:nvPr/>
            </p:nvSpPr>
            <p:spPr bwMode="auto">
              <a:xfrm flipH="1">
                <a:off x="1201" y="1526"/>
                <a:ext cx="65" cy="74"/>
              </a:xfrm>
              <a:custGeom>
                <a:avLst/>
                <a:gdLst>
                  <a:gd name="T0" fmla="*/ 25 w 636"/>
                  <a:gd name="T1" fmla="*/ 98 h 643"/>
                  <a:gd name="T2" fmla="*/ 13 w 636"/>
                  <a:gd name="T3" fmla="*/ 152 h 643"/>
                  <a:gd name="T4" fmla="*/ 160 w 636"/>
                  <a:gd name="T5" fmla="*/ 158 h 643"/>
                  <a:gd name="T6" fmla="*/ 290 w 636"/>
                  <a:gd name="T7" fmla="*/ 126 h 643"/>
                  <a:gd name="T8" fmla="*/ 229 w 636"/>
                  <a:gd name="T9" fmla="*/ 148 h 643"/>
                  <a:gd name="T10" fmla="*/ 213 w 636"/>
                  <a:gd name="T11" fmla="*/ 169 h 643"/>
                  <a:gd name="T12" fmla="*/ 277 w 636"/>
                  <a:gd name="T13" fmla="*/ 163 h 643"/>
                  <a:gd name="T14" fmla="*/ 293 w 636"/>
                  <a:gd name="T15" fmla="*/ 172 h 643"/>
                  <a:gd name="T16" fmla="*/ 255 w 636"/>
                  <a:gd name="T17" fmla="*/ 217 h 643"/>
                  <a:gd name="T18" fmla="*/ 267 w 636"/>
                  <a:gd name="T19" fmla="*/ 226 h 643"/>
                  <a:gd name="T20" fmla="*/ 232 w 636"/>
                  <a:gd name="T21" fmla="*/ 280 h 643"/>
                  <a:gd name="T22" fmla="*/ 348 w 636"/>
                  <a:gd name="T23" fmla="*/ 255 h 643"/>
                  <a:gd name="T24" fmla="*/ 194 w 636"/>
                  <a:gd name="T25" fmla="*/ 310 h 643"/>
                  <a:gd name="T26" fmla="*/ 280 w 636"/>
                  <a:gd name="T27" fmla="*/ 300 h 643"/>
                  <a:gd name="T28" fmla="*/ 204 w 636"/>
                  <a:gd name="T29" fmla="*/ 338 h 643"/>
                  <a:gd name="T30" fmla="*/ 229 w 636"/>
                  <a:gd name="T31" fmla="*/ 358 h 643"/>
                  <a:gd name="T32" fmla="*/ 354 w 636"/>
                  <a:gd name="T33" fmla="*/ 344 h 643"/>
                  <a:gd name="T34" fmla="*/ 444 w 636"/>
                  <a:gd name="T35" fmla="*/ 355 h 643"/>
                  <a:gd name="T36" fmla="*/ 438 w 636"/>
                  <a:gd name="T37" fmla="*/ 379 h 643"/>
                  <a:gd name="T38" fmla="*/ 460 w 636"/>
                  <a:gd name="T39" fmla="*/ 393 h 643"/>
                  <a:gd name="T40" fmla="*/ 387 w 636"/>
                  <a:gd name="T41" fmla="*/ 442 h 643"/>
                  <a:gd name="T42" fmla="*/ 454 w 636"/>
                  <a:gd name="T43" fmla="*/ 440 h 643"/>
                  <a:gd name="T44" fmla="*/ 387 w 636"/>
                  <a:gd name="T45" fmla="*/ 511 h 643"/>
                  <a:gd name="T46" fmla="*/ 432 w 636"/>
                  <a:gd name="T47" fmla="*/ 508 h 643"/>
                  <a:gd name="T48" fmla="*/ 412 w 636"/>
                  <a:gd name="T49" fmla="*/ 586 h 643"/>
                  <a:gd name="T50" fmla="*/ 496 w 636"/>
                  <a:gd name="T51" fmla="*/ 471 h 643"/>
                  <a:gd name="T52" fmla="*/ 419 w 636"/>
                  <a:gd name="T53" fmla="*/ 599 h 643"/>
                  <a:gd name="T54" fmla="*/ 514 w 636"/>
                  <a:gd name="T55" fmla="*/ 553 h 643"/>
                  <a:gd name="T56" fmla="*/ 491 w 636"/>
                  <a:gd name="T57" fmla="*/ 602 h 643"/>
                  <a:gd name="T58" fmla="*/ 540 w 636"/>
                  <a:gd name="T59" fmla="*/ 599 h 643"/>
                  <a:gd name="T60" fmla="*/ 620 w 636"/>
                  <a:gd name="T61" fmla="*/ 386 h 643"/>
                  <a:gd name="T62" fmla="*/ 582 w 636"/>
                  <a:gd name="T63" fmla="*/ 255 h 643"/>
                  <a:gd name="T64" fmla="*/ 514 w 636"/>
                  <a:gd name="T65" fmla="*/ 266 h 643"/>
                  <a:gd name="T66" fmla="*/ 630 w 636"/>
                  <a:gd name="T67" fmla="*/ 223 h 643"/>
                  <a:gd name="T68" fmla="*/ 551 w 636"/>
                  <a:gd name="T69" fmla="*/ 141 h 643"/>
                  <a:gd name="T70" fmla="*/ 499 w 636"/>
                  <a:gd name="T71" fmla="*/ 141 h 643"/>
                  <a:gd name="T72" fmla="*/ 607 w 636"/>
                  <a:gd name="T73" fmla="*/ 69 h 643"/>
                  <a:gd name="T74" fmla="*/ 482 w 636"/>
                  <a:gd name="T75" fmla="*/ 41 h 643"/>
                  <a:gd name="T76" fmla="*/ 517 w 636"/>
                  <a:gd name="T77" fmla="*/ 16 h 643"/>
                  <a:gd name="T78" fmla="*/ 359 w 636"/>
                  <a:gd name="T79" fmla="*/ 13 h 643"/>
                  <a:gd name="T80" fmla="*/ 298 w 636"/>
                  <a:gd name="T81" fmla="*/ 32 h 643"/>
                  <a:gd name="T82" fmla="*/ 287 w 636"/>
                  <a:gd name="T83" fmla="*/ 3 h 643"/>
                  <a:gd name="T84" fmla="*/ 163 w 636"/>
                  <a:gd name="T85" fmla="*/ 54 h 643"/>
                  <a:gd name="T86" fmla="*/ 184 w 636"/>
                  <a:gd name="T87" fmla="*/ 16 h 6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36" h="643">
                    <a:moveTo>
                      <a:pt x="104" y="41"/>
                    </a:moveTo>
                    <a:lnTo>
                      <a:pt x="51" y="63"/>
                    </a:lnTo>
                    <a:lnTo>
                      <a:pt x="25" y="98"/>
                    </a:lnTo>
                    <a:lnTo>
                      <a:pt x="10" y="121"/>
                    </a:lnTo>
                    <a:lnTo>
                      <a:pt x="0" y="138"/>
                    </a:lnTo>
                    <a:lnTo>
                      <a:pt x="13" y="152"/>
                    </a:lnTo>
                    <a:lnTo>
                      <a:pt x="41" y="169"/>
                    </a:lnTo>
                    <a:lnTo>
                      <a:pt x="110" y="158"/>
                    </a:lnTo>
                    <a:lnTo>
                      <a:pt x="160" y="158"/>
                    </a:lnTo>
                    <a:lnTo>
                      <a:pt x="194" y="141"/>
                    </a:lnTo>
                    <a:lnTo>
                      <a:pt x="245" y="129"/>
                    </a:lnTo>
                    <a:lnTo>
                      <a:pt x="290" y="126"/>
                    </a:lnTo>
                    <a:lnTo>
                      <a:pt x="342" y="129"/>
                    </a:lnTo>
                    <a:lnTo>
                      <a:pt x="267" y="138"/>
                    </a:lnTo>
                    <a:lnTo>
                      <a:pt x="229" y="148"/>
                    </a:lnTo>
                    <a:lnTo>
                      <a:pt x="201" y="158"/>
                    </a:lnTo>
                    <a:lnTo>
                      <a:pt x="194" y="161"/>
                    </a:lnTo>
                    <a:lnTo>
                      <a:pt x="213" y="169"/>
                    </a:lnTo>
                    <a:lnTo>
                      <a:pt x="229" y="185"/>
                    </a:lnTo>
                    <a:lnTo>
                      <a:pt x="255" y="169"/>
                    </a:lnTo>
                    <a:lnTo>
                      <a:pt x="277" y="163"/>
                    </a:lnTo>
                    <a:lnTo>
                      <a:pt x="325" y="155"/>
                    </a:lnTo>
                    <a:lnTo>
                      <a:pt x="339" y="155"/>
                    </a:lnTo>
                    <a:lnTo>
                      <a:pt x="293" y="172"/>
                    </a:lnTo>
                    <a:lnTo>
                      <a:pt x="258" y="188"/>
                    </a:lnTo>
                    <a:lnTo>
                      <a:pt x="239" y="201"/>
                    </a:lnTo>
                    <a:lnTo>
                      <a:pt x="255" y="217"/>
                    </a:lnTo>
                    <a:lnTo>
                      <a:pt x="293" y="204"/>
                    </a:lnTo>
                    <a:lnTo>
                      <a:pt x="325" y="198"/>
                    </a:lnTo>
                    <a:lnTo>
                      <a:pt x="267" y="226"/>
                    </a:lnTo>
                    <a:lnTo>
                      <a:pt x="248" y="239"/>
                    </a:lnTo>
                    <a:lnTo>
                      <a:pt x="242" y="266"/>
                    </a:lnTo>
                    <a:lnTo>
                      <a:pt x="232" y="280"/>
                    </a:lnTo>
                    <a:lnTo>
                      <a:pt x="267" y="263"/>
                    </a:lnTo>
                    <a:lnTo>
                      <a:pt x="298" y="257"/>
                    </a:lnTo>
                    <a:lnTo>
                      <a:pt x="348" y="255"/>
                    </a:lnTo>
                    <a:lnTo>
                      <a:pt x="272" y="276"/>
                    </a:lnTo>
                    <a:lnTo>
                      <a:pt x="226" y="294"/>
                    </a:lnTo>
                    <a:lnTo>
                      <a:pt x="194" y="310"/>
                    </a:lnTo>
                    <a:lnTo>
                      <a:pt x="191" y="335"/>
                    </a:lnTo>
                    <a:lnTo>
                      <a:pt x="229" y="317"/>
                    </a:lnTo>
                    <a:lnTo>
                      <a:pt x="280" y="300"/>
                    </a:lnTo>
                    <a:lnTo>
                      <a:pt x="304" y="300"/>
                    </a:lnTo>
                    <a:lnTo>
                      <a:pt x="248" y="320"/>
                    </a:lnTo>
                    <a:lnTo>
                      <a:pt x="204" y="338"/>
                    </a:lnTo>
                    <a:lnTo>
                      <a:pt x="187" y="355"/>
                    </a:lnTo>
                    <a:lnTo>
                      <a:pt x="194" y="370"/>
                    </a:lnTo>
                    <a:lnTo>
                      <a:pt x="229" y="358"/>
                    </a:lnTo>
                    <a:lnTo>
                      <a:pt x="261" y="344"/>
                    </a:lnTo>
                    <a:lnTo>
                      <a:pt x="327" y="341"/>
                    </a:lnTo>
                    <a:lnTo>
                      <a:pt x="354" y="344"/>
                    </a:lnTo>
                    <a:lnTo>
                      <a:pt x="415" y="348"/>
                    </a:lnTo>
                    <a:lnTo>
                      <a:pt x="488" y="338"/>
                    </a:lnTo>
                    <a:lnTo>
                      <a:pt x="444" y="355"/>
                    </a:lnTo>
                    <a:lnTo>
                      <a:pt x="368" y="367"/>
                    </a:lnTo>
                    <a:lnTo>
                      <a:pt x="384" y="393"/>
                    </a:lnTo>
                    <a:lnTo>
                      <a:pt x="438" y="379"/>
                    </a:lnTo>
                    <a:lnTo>
                      <a:pt x="491" y="361"/>
                    </a:lnTo>
                    <a:lnTo>
                      <a:pt x="525" y="344"/>
                    </a:lnTo>
                    <a:lnTo>
                      <a:pt x="460" y="393"/>
                    </a:lnTo>
                    <a:lnTo>
                      <a:pt x="419" y="405"/>
                    </a:lnTo>
                    <a:lnTo>
                      <a:pt x="384" y="417"/>
                    </a:lnTo>
                    <a:lnTo>
                      <a:pt x="387" y="442"/>
                    </a:lnTo>
                    <a:lnTo>
                      <a:pt x="438" y="434"/>
                    </a:lnTo>
                    <a:lnTo>
                      <a:pt x="478" y="423"/>
                    </a:lnTo>
                    <a:lnTo>
                      <a:pt x="454" y="440"/>
                    </a:lnTo>
                    <a:lnTo>
                      <a:pt x="409" y="452"/>
                    </a:lnTo>
                    <a:lnTo>
                      <a:pt x="387" y="455"/>
                    </a:lnTo>
                    <a:lnTo>
                      <a:pt x="387" y="511"/>
                    </a:lnTo>
                    <a:lnTo>
                      <a:pt x="435" y="492"/>
                    </a:lnTo>
                    <a:lnTo>
                      <a:pt x="473" y="477"/>
                    </a:lnTo>
                    <a:lnTo>
                      <a:pt x="432" y="508"/>
                    </a:lnTo>
                    <a:lnTo>
                      <a:pt x="380" y="530"/>
                    </a:lnTo>
                    <a:lnTo>
                      <a:pt x="384" y="556"/>
                    </a:lnTo>
                    <a:lnTo>
                      <a:pt x="412" y="586"/>
                    </a:lnTo>
                    <a:lnTo>
                      <a:pt x="438" y="553"/>
                    </a:lnTo>
                    <a:lnTo>
                      <a:pt x="473" y="511"/>
                    </a:lnTo>
                    <a:lnTo>
                      <a:pt x="496" y="471"/>
                    </a:lnTo>
                    <a:lnTo>
                      <a:pt x="473" y="533"/>
                    </a:lnTo>
                    <a:lnTo>
                      <a:pt x="454" y="556"/>
                    </a:lnTo>
                    <a:lnTo>
                      <a:pt x="419" y="599"/>
                    </a:lnTo>
                    <a:lnTo>
                      <a:pt x="444" y="628"/>
                    </a:lnTo>
                    <a:lnTo>
                      <a:pt x="485" y="594"/>
                    </a:lnTo>
                    <a:lnTo>
                      <a:pt x="514" y="553"/>
                    </a:lnTo>
                    <a:lnTo>
                      <a:pt x="540" y="508"/>
                    </a:lnTo>
                    <a:lnTo>
                      <a:pt x="517" y="573"/>
                    </a:lnTo>
                    <a:lnTo>
                      <a:pt x="491" y="602"/>
                    </a:lnTo>
                    <a:lnTo>
                      <a:pt x="465" y="631"/>
                    </a:lnTo>
                    <a:lnTo>
                      <a:pt x="488" y="643"/>
                    </a:lnTo>
                    <a:lnTo>
                      <a:pt x="540" y="599"/>
                    </a:lnTo>
                    <a:lnTo>
                      <a:pt x="589" y="530"/>
                    </a:lnTo>
                    <a:lnTo>
                      <a:pt x="607" y="477"/>
                    </a:lnTo>
                    <a:lnTo>
                      <a:pt x="620" y="386"/>
                    </a:lnTo>
                    <a:lnTo>
                      <a:pt x="627" y="317"/>
                    </a:lnTo>
                    <a:lnTo>
                      <a:pt x="636" y="239"/>
                    </a:lnTo>
                    <a:lnTo>
                      <a:pt x="582" y="255"/>
                    </a:lnTo>
                    <a:lnTo>
                      <a:pt x="522" y="276"/>
                    </a:lnTo>
                    <a:lnTo>
                      <a:pt x="432" y="297"/>
                    </a:lnTo>
                    <a:lnTo>
                      <a:pt x="514" y="266"/>
                    </a:lnTo>
                    <a:lnTo>
                      <a:pt x="543" y="249"/>
                    </a:lnTo>
                    <a:lnTo>
                      <a:pt x="601" y="229"/>
                    </a:lnTo>
                    <a:lnTo>
                      <a:pt x="630" y="223"/>
                    </a:lnTo>
                    <a:lnTo>
                      <a:pt x="630" y="182"/>
                    </a:lnTo>
                    <a:lnTo>
                      <a:pt x="623" y="129"/>
                    </a:lnTo>
                    <a:lnTo>
                      <a:pt x="551" y="141"/>
                    </a:lnTo>
                    <a:lnTo>
                      <a:pt x="505" y="155"/>
                    </a:lnTo>
                    <a:lnTo>
                      <a:pt x="447" y="182"/>
                    </a:lnTo>
                    <a:lnTo>
                      <a:pt x="499" y="141"/>
                    </a:lnTo>
                    <a:lnTo>
                      <a:pt x="560" y="124"/>
                    </a:lnTo>
                    <a:lnTo>
                      <a:pt x="620" y="109"/>
                    </a:lnTo>
                    <a:lnTo>
                      <a:pt x="607" y="69"/>
                    </a:lnTo>
                    <a:lnTo>
                      <a:pt x="589" y="45"/>
                    </a:lnTo>
                    <a:lnTo>
                      <a:pt x="534" y="28"/>
                    </a:lnTo>
                    <a:lnTo>
                      <a:pt x="482" y="41"/>
                    </a:lnTo>
                    <a:lnTo>
                      <a:pt x="432" y="76"/>
                    </a:lnTo>
                    <a:lnTo>
                      <a:pt x="465" y="35"/>
                    </a:lnTo>
                    <a:lnTo>
                      <a:pt x="517" y="16"/>
                    </a:lnTo>
                    <a:lnTo>
                      <a:pt x="460" y="6"/>
                    </a:lnTo>
                    <a:lnTo>
                      <a:pt x="419" y="3"/>
                    </a:lnTo>
                    <a:lnTo>
                      <a:pt x="359" y="13"/>
                    </a:lnTo>
                    <a:lnTo>
                      <a:pt x="318" y="38"/>
                    </a:lnTo>
                    <a:lnTo>
                      <a:pt x="255" y="51"/>
                    </a:lnTo>
                    <a:lnTo>
                      <a:pt x="298" y="32"/>
                    </a:lnTo>
                    <a:lnTo>
                      <a:pt x="330" y="13"/>
                    </a:lnTo>
                    <a:lnTo>
                      <a:pt x="348" y="0"/>
                    </a:lnTo>
                    <a:lnTo>
                      <a:pt x="287" y="3"/>
                    </a:lnTo>
                    <a:lnTo>
                      <a:pt x="232" y="6"/>
                    </a:lnTo>
                    <a:lnTo>
                      <a:pt x="198" y="22"/>
                    </a:lnTo>
                    <a:lnTo>
                      <a:pt x="163" y="54"/>
                    </a:lnTo>
                    <a:lnTo>
                      <a:pt x="136" y="95"/>
                    </a:lnTo>
                    <a:lnTo>
                      <a:pt x="151" y="48"/>
                    </a:lnTo>
                    <a:lnTo>
                      <a:pt x="184" y="16"/>
                    </a:lnTo>
                    <a:lnTo>
                      <a:pt x="104" y="4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351" name="Freeform 900"/>
              <p:cNvSpPr>
                <a:spLocks/>
              </p:cNvSpPr>
              <p:nvPr/>
            </p:nvSpPr>
            <p:spPr bwMode="auto">
              <a:xfrm flipH="1">
                <a:off x="1331" y="1713"/>
                <a:ext cx="70" cy="49"/>
              </a:xfrm>
              <a:custGeom>
                <a:avLst/>
                <a:gdLst>
                  <a:gd name="T0" fmla="*/ 698 w 698"/>
                  <a:gd name="T1" fmla="*/ 253 h 425"/>
                  <a:gd name="T2" fmla="*/ 611 w 698"/>
                  <a:gd name="T3" fmla="*/ 233 h 425"/>
                  <a:gd name="T4" fmla="*/ 579 w 698"/>
                  <a:gd name="T5" fmla="*/ 227 h 425"/>
                  <a:gd name="T6" fmla="*/ 558 w 698"/>
                  <a:gd name="T7" fmla="*/ 210 h 425"/>
                  <a:gd name="T8" fmla="*/ 538 w 698"/>
                  <a:gd name="T9" fmla="*/ 182 h 425"/>
                  <a:gd name="T10" fmla="*/ 496 w 698"/>
                  <a:gd name="T11" fmla="*/ 143 h 425"/>
                  <a:gd name="T12" fmla="*/ 420 w 698"/>
                  <a:gd name="T13" fmla="*/ 79 h 425"/>
                  <a:gd name="T14" fmla="*/ 407 w 698"/>
                  <a:gd name="T15" fmla="*/ 58 h 425"/>
                  <a:gd name="T16" fmla="*/ 387 w 698"/>
                  <a:gd name="T17" fmla="*/ 38 h 425"/>
                  <a:gd name="T18" fmla="*/ 347 w 698"/>
                  <a:gd name="T19" fmla="*/ 32 h 425"/>
                  <a:gd name="T20" fmla="*/ 225 w 698"/>
                  <a:gd name="T21" fmla="*/ 11 h 425"/>
                  <a:gd name="T22" fmla="*/ 192 w 698"/>
                  <a:gd name="T23" fmla="*/ 0 h 425"/>
                  <a:gd name="T24" fmla="*/ 162 w 698"/>
                  <a:gd name="T25" fmla="*/ 14 h 425"/>
                  <a:gd name="T26" fmla="*/ 147 w 698"/>
                  <a:gd name="T27" fmla="*/ 27 h 425"/>
                  <a:gd name="T28" fmla="*/ 75 w 698"/>
                  <a:gd name="T29" fmla="*/ 52 h 425"/>
                  <a:gd name="T30" fmla="*/ 48 w 698"/>
                  <a:gd name="T31" fmla="*/ 62 h 425"/>
                  <a:gd name="T32" fmla="*/ 37 w 698"/>
                  <a:gd name="T33" fmla="*/ 73 h 425"/>
                  <a:gd name="T34" fmla="*/ 24 w 698"/>
                  <a:gd name="T35" fmla="*/ 114 h 425"/>
                  <a:gd name="T36" fmla="*/ 16 w 698"/>
                  <a:gd name="T37" fmla="*/ 133 h 425"/>
                  <a:gd name="T38" fmla="*/ 9 w 698"/>
                  <a:gd name="T39" fmla="*/ 146 h 425"/>
                  <a:gd name="T40" fmla="*/ 0 w 698"/>
                  <a:gd name="T41" fmla="*/ 165 h 425"/>
                  <a:gd name="T42" fmla="*/ 0 w 698"/>
                  <a:gd name="T43" fmla="*/ 181 h 425"/>
                  <a:gd name="T44" fmla="*/ 15 w 698"/>
                  <a:gd name="T45" fmla="*/ 191 h 425"/>
                  <a:gd name="T46" fmla="*/ 43 w 698"/>
                  <a:gd name="T47" fmla="*/ 190 h 425"/>
                  <a:gd name="T48" fmla="*/ 89 w 698"/>
                  <a:gd name="T49" fmla="*/ 168 h 425"/>
                  <a:gd name="T50" fmla="*/ 147 w 698"/>
                  <a:gd name="T51" fmla="*/ 158 h 425"/>
                  <a:gd name="T52" fmla="*/ 198 w 698"/>
                  <a:gd name="T53" fmla="*/ 165 h 425"/>
                  <a:gd name="T54" fmla="*/ 144 w 698"/>
                  <a:gd name="T55" fmla="*/ 179 h 425"/>
                  <a:gd name="T56" fmla="*/ 105 w 698"/>
                  <a:gd name="T57" fmla="*/ 191 h 425"/>
                  <a:gd name="T58" fmla="*/ 61 w 698"/>
                  <a:gd name="T59" fmla="*/ 210 h 425"/>
                  <a:gd name="T60" fmla="*/ 51 w 698"/>
                  <a:gd name="T61" fmla="*/ 224 h 425"/>
                  <a:gd name="T62" fmla="*/ 51 w 698"/>
                  <a:gd name="T63" fmla="*/ 242 h 425"/>
                  <a:gd name="T64" fmla="*/ 67 w 698"/>
                  <a:gd name="T65" fmla="*/ 253 h 425"/>
                  <a:gd name="T66" fmla="*/ 87 w 698"/>
                  <a:gd name="T67" fmla="*/ 250 h 425"/>
                  <a:gd name="T68" fmla="*/ 150 w 698"/>
                  <a:gd name="T69" fmla="*/ 233 h 425"/>
                  <a:gd name="T70" fmla="*/ 205 w 698"/>
                  <a:gd name="T71" fmla="*/ 230 h 425"/>
                  <a:gd name="T72" fmla="*/ 249 w 698"/>
                  <a:gd name="T73" fmla="*/ 233 h 425"/>
                  <a:gd name="T74" fmla="*/ 273 w 698"/>
                  <a:gd name="T75" fmla="*/ 250 h 425"/>
                  <a:gd name="T76" fmla="*/ 301 w 698"/>
                  <a:gd name="T77" fmla="*/ 279 h 425"/>
                  <a:gd name="T78" fmla="*/ 323 w 698"/>
                  <a:gd name="T79" fmla="*/ 310 h 425"/>
                  <a:gd name="T80" fmla="*/ 346 w 698"/>
                  <a:gd name="T81" fmla="*/ 342 h 425"/>
                  <a:gd name="T82" fmla="*/ 364 w 698"/>
                  <a:gd name="T83" fmla="*/ 366 h 425"/>
                  <a:gd name="T84" fmla="*/ 397 w 698"/>
                  <a:gd name="T85" fmla="*/ 389 h 425"/>
                  <a:gd name="T86" fmla="*/ 429 w 698"/>
                  <a:gd name="T87" fmla="*/ 396 h 425"/>
                  <a:gd name="T88" fmla="*/ 464 w 698"/>
                  <a:gd name="T89" fmla="*/ 399 h 425"/>
                  <a:gd name="T90" fmla="*/ 507 w 698"/>
                  <a:gd name="T91" fmla="*/ 396 h 425"/>
                  <a:gd name="T92" fmla="*/ 539 w 698"/>
                  <a:gd name="T93" fmla="*/ 393 h 425"/>
                  <a:gd name="T94" fmla="*/ 582 w 698"/>
                  <a:gd name="T95" fmla="*/ 404 h 425"/>
                  <a:gd name="T96" fmla="*/ 698 w 698"/>
                  <a:gd name="T97" fmla="*/ 425 h 425"/>
                  <a:gd name="T98" fmla="*/ 698 w 698"/>
                  <a:gd name="T99" fmla="*/ 253 h 4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698" h="425">
                    <a:moveTo>
                      <a:pt x="698" y="253"/>
                    </a:moveTo>
                    <a:lnTo>
                      <a:pt x="611" y="233"/>
                    </a:lnTo>
                    <a:lnTo>
                      <a:pt x="579" y="227"/>
                    </a:lnTo>
                    <a:lnTo>
                      <a:pt x="558" y="210"/>
                    </a:lnTo>
                    <a:lnTo>
                      <a:pt x="538" y="182"/>
                    </a:lnTo>
                    <a:lnTo>
                      <a:pt x="496" y="143"/>
                    </a:lnTo>
                    <a:lnTo>
                      <a:pt x="420" y="79"/>
                    </a:lnTo>
                    <a:lnTo>
                      <a:pt x="407" y="58"/>
                    </a:lnTo>
                    <a:lnTo>
                      <a:pt x="387" y="38"/>
                    </a:lnTo>
                    <a:lnTo>
                      <a:pt x="347" y="32"/>
                    </a:lnTo>
                    <a:lnTo>
                      <a:pt x="225" y="11"/>
                    </a:lnTo>
                    <a:lnTo>
                      <a:pt x="192" y="0"/>
                    </a:lnTo>
                    <a:lnTo>
                      <a:pt x="162" y="14"/>
                    </a:lnTo>
                    <a:lnTo>
                      <a:pt x="147" y="27"/>
                    </a:lnTo>
                    <a:lnTo>
                      <a:pt x="75" y="52"/>
                    </a:lnTo>
                    <a:lnTo>
                      <a:pt x="48" y="62"/>
                    </a:lnTo>
                    <a:lnTo>
                      <a:pt x="37" y="73"/>
                    </a:lnTo>
                    <a:lnTo>
                      <a:pt x="24" y="114"/>
                    </a:lnTo>
                    <a:lnTo>
                      <a:pt x="16" y="133"/>
                    </a:lnTo>
                    <a:lnTo>
                      <a:pt x="9" y="146"/>
                    </a:lnTo>
                    <a:lnTo>
                      <a:pt x="0" y="165"/>
                    </a:lnTo>
                    <a:lnTo>
                      <a:pt x="0" y="181"/>
                    </a:lnTo>
                    <a:lnTo>
                      <a:pt x="15" y="191"/>
                    </a:lnTo>
                    <a:lnTo>
                      <a:pt x="43" y="190"/>
                    </a:lnTo>
                    <a:lnTo>
                      <a:pt x="89" y="168"/>
                    </a:lnTo>
                    <a:lnTo>
                      <a:pt x="147" y="158"/>
                    </a:lnTo>
                    <a:lnTo>
                      <a:pt x="198" y="165"/>
                    </a:lnTo>
                    <a:lnTo>
                      <a:pt x="144" y="179"/>
                    </a:lnTo>
                    <a:lnTo>
                      <a:pt x="105" y="191"/>
                    </a:lnTo>
                    <a:lnTo>
                      <a:pt x="61" y="210"/>
                    </a:lnTo>
                    <a:lnTo>
                      <a:pt x="51" y="224"/>
                    </a:lnTo>
                    <a:lnTo>
                      <a:pt x="51" y="242"/>
                    </a:lnTo>
                    <a:lnTo>
                      <a:pt x="67" y="253"/>
                    </a:lnTo>
                    <a:lnTo>
                      <a:pt x="87" y="250"/>
                    </a:lnTo>
                    <a:lnTo>
                      <a:pt x="150" y="233"/>
                    </a:lnTo>
                    <a:lnTo>
                      <a:pt x="205" y="230"/>
                    </a:lnTo>
                    <a:lnTo>
                      <a:pt x="249" y="233"/>
                    </a:lnTo>
                    <a:lnTo>
                      <a:pt x="273" y="250"/>
                    </a:lnTo>
                    <a:lnTo>
                      <a:pt x="301" y="279"/>
                    </a:lnTo>
                    <a:lnTo>
                      <a:pt x="323" y="310"/>
                    </a:lnTo>
                    <a:lnTo>
                      <a:pt x="346" y="342"/>
                    </a:lnTo>
                    <a:lnTo>
                      <a:pt x="364" y="366"/>
                    </a:lnTo>
                    <a:lnTo>
                      <a:pt x="397" y="389"/>
                    </a:lnTo>
                    <a:lnTo>
                      <a:pt x="429" y="396"/>
                    </a:lnTo>
                    <a:lnTo>
                      <a:pt x="464" y="399"/>
                    </a:lnTo>
                    <a:lnTo>
                      <a:pt x="507" y="396"/>
                    </a:lnTo>
                    <a:lnTo>
                      <a:pt x="539" y="393"/>
                    </a:lnTo>
                    <a:lnTo>
                      <a:pt x="582" y="404"/>
                    </a:lnTo>
                    <a:lnTo>
                      <a:pt x="698" y="425"/>
                    </a:lnTo>
                    <a:lnTo>
                      <a:pt x="698" y="253"/>
                    </a:lnTo>
                    <a:close/>
                  </a:path>
                </a:pathLst>
              </a:custGeom>
              <a:solidFill>
                <a:srgbClr val="FFC080"/>
              </a:solidFill>
              <a:ln w="1588">
                <a:solidFill>
                  <a:srgbClr val="402000"/>
                </a:solidFill>
                <a:prstDash val="solid"/>
                <a:round/>
                <a:headEnd/>
                <a:tailEnd/>
              </a:ln>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352" name="Freeform 901"/>
              <p:cNvSpPr>
                <a:spLocks/>
              </p:cNvSpPr>
              <p:nvPr/>
            </p:nvSpPr>
            <p:spPr bwMode="auto">
              <a:xfrm flipH="1">
                <a:off x="1376" y="1721"/>
                <a:ext cx="22" cy="6"/>
              </a:xfrm>
              <a:custGeom>
                <a:avLst/>
                <a:gdLst>
                  <a:gd name="T0" fmla="*/ 0 w 223"/>
                  <a:gd name="T1" fmla="*/ 52 h 52"/>
                  <a:gd name="T2" fmla="*/ 38 w 223"/>
                  <a:gd name="T3" fmla="*/ 36 h 52"/>
                  <a:gd name="T4" fmla="*/ 69 w 223"/>
                  <a:gd name="T5" fmla="*/ 30 h 52"/>
                  <a:gd name="T6" fmla="*/ 107 w 223"/>
                  <a:gd name="T7" fmla="*/ 18 h 52"/>
                  <a:gd name="T8" fmla="*/ 139 w 223"/>
                  <a:gd name="T9" fmla="*/ 11 h 52"/>
                  <a:gd name="T10" fmla="*/ 189 w 223"/>
                  <a:gd name="T11" fmla="*/ 15 h 52"/>
                  <a:gd name="T12" fmla="*/ 223 w 223"/>
                  <a:gd name="T13" fmla="*/ 18 h 52"/>
                  <a:gd name="T14" fmla="*/ 171 w 223"/>
                  <a:gd name="T15" fmla="*/ 8 h 52"/>
                  <a:gd name="T16" fmla="*/ 127 w 223"/>
                  <a:gd name="T17" fmla="*/ 0 h 52"/>
                  <a:gd name="T18" fmla="*/ 69 w 223"/>
                  <a:gd name="T19" fmla="*/ 24 h 52"/>
                  <a:gd name="T20" fmla="*/ 38 w 223"/>
                  <a:gd name="T21" fmla="*/ 28 h 52"/>
                  <a:gd name="T22" fmla="*/ 3 w 223"/>
                  <a:gd name="T23" fmla="*/ 45 h 52"/>
                  <a:gd name="T24" fmla="*/ 0 w 223"/>
                  <a:gd name="T25" fmla="*/ 5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3" h="52">
                    <a:moveTo>
                      <a:pt x="0" y="52"/>
                    </a:moveTo>
                    <a:lnTo>
                      <a:pt x="38" y="36"/>
                    </a:lnTo>
                    <a:lnTo>
                      <a:pt x="69" y="30"/>
                    </a:lnTo>
                    <a:lnTo>
                      <a:pt x="107" y="18"/>
                    </a:lnTo>
                    <a:lnTo>
                      <a:pt x="139" y="11"/>
                    </a:lnTo>
                    <a:lnTo>
                      <a:pt x="189" y="15"/>
                    </a:lnTo>
                    <a:lnTo>
                      <a:pt x="223" y="18"/>
                    </a:lnTo>
                    <a:lnTo>
                      <a:pt x="171" y="8"/>
                    </a:lnTo>
                    <a:lnTo>
                      <a:pt x="127" y="0"/>
                    </a:lnTo>
                    <a:lnTo>
                      <a:pt x="69" y="24"/>
                    </a:lnTo>
                    <a:lnTo>
                      <a:pt x="38" y="28"/>
                    </a:lnTo>
                    <a:lnTo>
                      <a:pt x="3" y="45"/>
                    </a:lnTo>
                    <a:lnTo>
                      <a:pt x="0" y="52"/>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353" name="Freeform 902"/>
              <p:cNvSpPr>
                <a:spLocks/>
              </p:cNvSpPr>
              <p:nvPr/>
            </p:nvSpPr>
            <p:spPr bwMode="auto">
              <a:xfrm flipH="1">
                <a:off x="1367" y="1715"/>
                <a:ext cx="19" cy="4"/>
              </a:xfrm>
              <a:custGeom>
                <a:avLst/>
                <a:gdLst>
                  <a:gd name="T0" fmla="*/ 51 w 188"/>
                  <a:gd name="T1" fmla="*/ 0 h 36"/>
                  <a:gd name="T2" fmla="*/ 29 w 188"/>
                  <a:gd name="T3" fmla="*/ 1 h 36"/>
                  <a:gd name="T4" fmla="*/ 0 w 188"/>
                  <a:gd name="T5" fmla="*/ 11 h 36"/>
                  <a:gd name="T6" fmla="*/ 19 w 188"/>
                  <a:gd name="T7" fmla="*/ 9 h 36"/>
                  <a:gd name="T8" fmla="*/ 48 w 188"/>
                  <a:gd name="T9" fmla="*/ 4 h 36"/>
                  <a:gd name="T10" fmla="*/ 109 w 188"/>
                  <a:gd name="T11" fmla="*/ 20 h 36"/>
                  <a:gd name="T12" fmla="*/ 143 w 188"/>
                  <a:gd name="T13" fmla="*/ 30 h 36"/>
                  <a:gd name="T14" fmla="*/ 181 w 188"/>
                  <a:gd name="T15" fmla="*/ 36 h 36"/>
                  <a:gd name="T16" fmla="*/ 188 w 188"/>
                  <a:gd name="T17" fmla="*/ 30 h 36"/>
                  <a:gd name="T18" fmla="*/ 146 w 188"/>
                  <a:gd name="T19" fmla="*/ 22 h 36"/>
                  <a:gd name="T20" fmla="*/ 97 w 188"/>
                  <a:gd name="T21" fmla="*/ 11 h 36"/>
                  <a:gd name="T22" fmla="*/ 51 w 188"/>
                  <a:gd name="T23"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8" h="36">
                    <a:moveTo>
                      <a:pt x="51" y="0"/>
                    </a:moveTo>
                    <a:lnTo>
                      <a:pt x="29" y="1"/>
                    </a:lnTo>
                    <a:lnTo>
                      <a:pt x="0" y="11"/>
                    </a:lnTo>
                    <a:lnTo>
                      <a:pt x="19" y="9"/>
                    </a:lnTo>
                    <a:lnTo>
                      <a:pt x="48" y="4"/>
                    </a:lnTo>
                    <a:lnTo>
                      <a:pt x="109" y="20"/>
                    </a:lnTo>
                    <a:lnTo>
                      <a:pt x="143" y="30"/>
                    </a:lnTo>
                    <a:lnTo>
                      <a:pt x="181" y="36"/>
                    </a:lnTo>
                    <a:lnTo>
                      <a:pt x="188" y="30"/>
                    </a:lnTo>
                    <a:lnTo>
                      <a:pt x="146" y="22"/>
                    </a:lnTo>
                    <a:lnTo>
                      <a:pt x="97" y="11"/>
                    </a:lnTo>
                    <a:lnTo>
                      <a:pt x="51" y="0"/>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354" name="Freeform 903"/>
              <p:cNvSpPr>
                <a:spLocks/>
              </p:cNvSpPr>
              <p:nvPr/>
            </p:nvSpPr>
            <p:spPr bwMode="auto">
              <a:xfrm flipH="1">
                <a:off x="1375" y="1730"/>
                <a:ext cx="8" cy="2"/>
              </a:xfrm>
              <a:custGeom>
                <a:avLst/>
                <a:gdLst>
                  <a:gd name="T0" fmla="*/ 0 w 76"/>
                  <a:gd name="T1" fmla="*/ 8 h 17"/>
                  <a:gd name="T2" fmla="*/ 8 w 76"/>
                  <a:gd name="T3" fmla="*/ 17 h 17"/>
                  <a:gd name="T4" fmla="*/ 36 w 76"/>
                  <a:gd name="T5" fmla="*/ 12 h 17"/>
                  <a:gd name="T6" fmla="*/ 67 w 76"/>
                  <a:gd name="T7" fmla="*/ 12 h 17"/>
                  <a:gd name="T8" fmla="*/ 76 w 76"/>
                  <a:gd name="T9" fmla="*/ 0 h 17"/>
                  <a:gd name="T10" fmla="*/ 55 w 76"/>
                  <a:gd name="T11" fmla="*/ 4 h 17"/>
                  <a:gd name="T12" fmla="*/ 0 w 76"/>
                  <a:gd name="T13" fmla="*/ 8 h 17"/>
                </a:gdLst>
                <a:ahLst/>
                <a:cxnLst>
                  <a:cxn ang="0">
                    <a:pos x="T0" y="T1"/>
                  </a:cxn>
                  <a:cxn ang="0">
                    <a:pos x="T2" y="T3"/>
                  </a:cxn>
                  <a:cxn ang="0">
                    <a:pos x="T4" y="T5"/>
                  </a:cxn>
                  <a:cxn ang="0">
                    <a:pos x="T6" y="T7"/>
                  </a:cxn>
                  <a:cxn ang="0">
                    <a:pos x="T8" y="T9"/>
                  </a:cxn>
                  <a:cxn ang="0">
                    <a:pos x="T10" y="T11"/>
                  </a:cxn>
                  <a:cxn ang="0">
                    <a:pos x="T12" y="T13"/>
                  </a:cxn>
                </a:cxnLst>
                <a:rect l="0" t="0" r="r" b="b"/>
                <a:pathLst>
                  <a:path w="76" h="17">
                    <a:moveTo>
                      <a:pt x="0" y="8"/>
                    </a:moveTo>
                    <a:lnTo>
                      <a:pt x="8" y="17"/>
                    </a:lnTo>
                    <a:lnTo>
                      <a:pt x="36" y="12"/>
                    </a:lnTo>
                    <a:lnTo>
                      <a:pt x="67" y="12"/>
                    </a:lnTo>
                    <a:lnTo>
                      <a:pt x="76" y="0"/>
                    </a:lnTo>
                    <a:lnTo>
                      <a:pt x="55" y="4"/>
                    </a:lnTo>
                    <a:lnTo>
                      <a:pt x="0" y="8"/>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355" name="Freeform 904"/>
              <p:cNvSpPr>
                <a:spLocks/>
              </p:cNvSpPr>
              <p:nvPr/>
            </p:nvSpPr>
            <p:spPr bwMode="auto">
              <a:xfrm flipH="1">
                <a:off x="1397" y="1728"/>
                <a:ext cx="2" cy="4"/>
              </a:xfrm>
              <a:custGeom>
                <a:avLst/>
                <a:gdLst>
                  <a:gd name="T0" fmla="*/ 19 w 19"/>
                  <a:gd name="T1" fmla="*/ 0 h 32"/>
                  <a:gd name="T2" fmla="*/ 19 w 19"/>
                  <a:gd name="T3" fmla="*/ 9 h 32"/>
                  <a:gd name="T4" fmla="*/ 14 w 19"/>
                  <a:gd name="T5" fmla="*/ 24 h 32"/>
                  <a:gd name="T6" fmla="*/ 0 w 19"/>
                  <a:gd name="T7" fmla="*/ 32 h 32"/>
                  <a:gd name="T8" fmla="*/ 19 w 19"/>
                  <a:gd name="T9" fmla="*/ 0 h 32"/>
                </a:gdLst>
                <a:ahLst/>
                <a:cxnLst>
                  <a:cxn ang="0">
                    <a:pos x="T0" y="T1"/>
                  </a:cxn>
                  <a:cxn ang="0">
                    <a:pos x="T2" y="T3"/>
                  </a:cxn>
                  <a:cxn ang="0">
                    <a:pos x="T4" y="T5"/>
                  </a:cxn>
                  <a:cxn ang="0">
                    <a:pos x="T6" y="T7"/>
                  </a:cxn>
                  <a:cxn ang="0">
                    <a:pos x="T8" y="T9"/>
                  </a:cxn>
                </a:cxnLst>
                <a:rect l="0" t="0" r="r" b="b"/>
                <a:pathLst>
                  <a:path w="19" h="32">
                    <a:moveTo>
                      <a:pt x="19" y="0"/>
                    </a:moveTo>
                    <a:lnTo>
                      <a:pt x="19" y="9"/>
                    </a:lnTo>
                    <a:lnTo>
                      <a:pt x="14" y="24"/>
                    </a:lnTo>
                    <a:lnTo>
                      <a:pt x="0" y="32"/>
                    </a:lnTo>
                    <a:lnTo>
                      <a:pt x="19" y="0"/>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356" name="Freeform 905"/>
              <p:cNvSpPr>
                <a:spLocks/>
              </p:cNvSpPr>
              <p:nvPr/>
            </p:nvSpPr>
            <p:spPr bwMode="auto">
              <a:xfrm flipH="1">
                <a:off x="1364" y="1724"/>
                <a:ext cx="4" cy="5"/>
              </a:xfrm>
              <a:custGeom>
                <a:avLst/>
                <a:gdLst>
                  <a:gd name="T0" fmla="*/ 0 w 35"/>
                  <a:gd name="T1" fmla="*/ 0 h 43"/>
                  <a:gd name="T2" fmla="*/ 7 w 35"/>
                  <a:gd name="T3" fmla="*/ 14 h 43"/>
                  <a:gd name="T4" fmla="*/ 7 w 35"/>
                  <a:gd name="T5" fmla="*/ 24 h 43"/>
                  <a:gd name="T6" fmla="*/ 35 w 35"/>
                  <a:gd name="T7" fmla="*/ 43 h 43"/>
                  <a:gd name="T8" fmla="*/ 0 w 35"/>
                  <a:gd name="T9" fmla="*/ 0 h 43"/>
                </a:gdLst>
                <a:ahLst/>
                <a:cxnLst>
                  <a:cxn ang="0">
                    <a:pos x="T0" y="T1"/>
                  </a:cxn>
                  <a:cxn ang="0">
                    <a:pos x="T2" y="T3"/>
                  </a:cxn>
                  <a:cxn ang="0">
                    <a:pos x="T4" y="T5"/>
                  </a:cxn>
                  <a:cxn ang="0">
                    <a:pos x="T6" y="T7"/>
                  </a:cxn>
                  <a:cxn ang="0">
                    <a:pos x="T8" y="T9"/>
                  </a:cxn>
                </a:cxnLst>
                <a:rect l="0" t="0" r="r" b="b"/>
                <a:pathLst>
                  <a:path w="35" h="43">
                    <a:moveTo>
                      <a:pt x="0" y="0"/>
                    </a:moveTo>
                    <a:lnTo>
                      <a:pt x="7" y="14"/>
                    </a:lnTo>
                    <a:lnTo>
                      <a:pt x="7" y="24"/>
                    </a:lnTo>
                    <a:lnTo>
                      <a:pt x="35" y="43"/>
                    </a:lnTo>
                    <a:lnTo>
                      <a:pt x="0" y="0"/>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357" name="Freeform 906"/>
              <p:cNvSpPr>
                <a:spLocks/>
              </p:cNvSpPr>
              <p:nvPr/>
            </p:nvSpPr>
            <p:spPr bwMode="auto">
              <a:xfrm flipH="1">
                <a:off x="1350" y="1724"/>
                <a:ext cx="11" cy="14"/>
              </a:xfrm>
              <a:custGeom>
                <a:avLst/>
                <a:gdLst>
                  <a:gd name="T0" fmla="*/ 0 w 114"/>
                  <a:gd name="T1" fmla="*/ 0 h 114"/>
                  <a:gd name="T2" fmla="*/ 21 w 114"/>
                  <a:gd name="T3" fmla="*/ 35 h 114"/>
                  <a:gd name="T4" fmla="*/ 43 w 114"/>
                  <a:gd name="T5" fmla="*/ 63 h 114"/>
                  <a:gd name="T6" fmla="*/ 114 w 114"/>
                  <a:gd name="T7" fmla="*/ 114 h 114"/>
                  <a:gd name="T8" fmla="*/ 47 w 114"/>
                  <a:gd name="T9" fmla="*/ 53 h 114"/>
                  <a:gd name="T10" fmla="*/ 0 w 114"/>
                  <a:gd name="T11" fmla="*/ 0 h 114"/>
                </a:gdLst>
                <a:ahLst/>
                <a:cxnLst>
                  <a:cxn ang="0">
                    <a:pos x="T0" y="T1"/>
                  </a:cxn>
                  <a:cxn ang="0">
                    <a:pos x="T2" y="T3"/>
                  </a:cxn>
                  <a:cxn ang="0">
                    <a:pos x="T4" y="T5"/>
                  </a:cxn>
                  <a:cxn ang="0">
                    <a:pos x="T6" y="T7"/>
                  </a:cxn>
                  <a:cxn ang="0">
                    <a:pos x="T8" y="T9"/>
                  </a:cxn>
                  <a:cxn ang="0">
                    <a:pos x="T10" y="T11"/>
                  </a:cxn>
                </a:cxnLst>
                <a:rect l="0" t="0" r="r" b="b"/>
                <a:pathLst>
                  <a:path w="114" h="114">
                    <a:moveTo>
                      <a:pt x="0" y="0"/>
                    </a:moveTo>
                    <a:lnTo>
                      <a:pt x="21" y="35"/>
                    </a:lnTo>
                    <a:lnTo>
                      <a:pt x="43" y="63"/>
                    </a:lnTo>
                    <a:lnTo>
                      <a:pt x="114" y="114"/>
                    </a:lnTo>
                    <a:lnTo>
                      <a:pt x="47" y="53"/>
                    </a:lnTo>
                    <a:lnTo>
                      <a:pt x="0" y="0"/>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358" name="Freeform 907"/>
              <p:cNvSpPr>
                <a:spLocks/>
              </p:cNvSpPr>
              <p:nvPr/>
            </p:nvSpPr>
            <p:spPr bwMode="auto">
              <a:xfrm flipH="1">
                <a:off x="1344" y="1743"/>
                <a:ext cx="3" cy="9"/>
              </a:xfrm>
              <a:custGeom>
                <a:avLst/>
                <a:gdLst>
                  <a:gd name="T0" fmla="*/ 27 w 27"/>
                  <a:gd name="T1" fmla="*/ 0 h 82"/>
                  <a:gd name="T2" fmla="*/ 9 w 27"/>
                  <a:gd name="T3" fmla="*/ 29 h 82"/>
                  <a:gd name="T4" fmla="*/ 4 w 27"/>
                  <a:gd name="T5" fmla="*/ 57 h 82"/>
                  <a:gd name="T6" fmla="*/ 3 w 27"/>
                  <a:gd name="T7" fmla="*/ 82 h 82"/>
                  <a:gd name="T8" fmla="*/ 0 w 27"/>
                  <a:gd name="T9" fmla="*/ 47 h 82"/>
                  <a:gd name="T10" fmla="*/ 3 w 27"/>
                  <a:gd name="T11" fmla="*/ 21 h 82"/>
                  <a:gd name="T12" fmla="*/ 27 w 27"/>
                  <a:gd name="T13" fmla="*/ 0 h 82"/>
                </a:gdLst>
                <a:ahLst/>
                <a:cxnLst>
                  <a:cxn ang="0">
                    <a:pos x="T0" y="T1"/>
                  </a:cxn>
                  <a:cxn ang="0">
                    <a:pos x="T2" y="T3"/>
                  </a:cxn>
                  <a:cxn ang="0">
                    <a:pos x="T4" y="T5"/>
                  </a:cxn>
                  <a:cxn ang="0">
                    <a:pos x="T6" y="T7"/>
                  </a:cxn>
                  <a:cxn ang="0">
                    <a:pos x="T8" y="T9"/>
                  </a:cxn>
                  <a:cxn ang="0">
                    <a:pos x="T10" y="T11"/>
                  </a:cxn>
                  <a:cxn ang="0">
                    <a:pos x="T12" y="T13"/>
                  </a:cxn>
                </a:cxnLst>
                <a:rect l="0" t="0" r="r" b="b"/>
                <a:pathLst>
                  <a:path w="27" h="82">
                    <a:moveTo>
                      <a:pt x="27" y="0"/>
                    </a:moveTo>
                    <a:lnTo>
                      <a:pt x="9" y="29"/>
                    </a:lnTo>
                    <a:lnTo>
                      <a:pt x="4" y="57"/>
                    </a:lnTo>
                    <a:lnTo>
                      <a:pt x="3" y="82"/>
                    </a:lnTo>
                    <a:lnTo>
                      <a:pt x="0" y="47"/>
                    </a:lnTo>
                    <a:lnTo>
                      <a:pt x="3" y="21"/>
                    </a:lnTo>
                    <a:lnTo>
                      <a:pt x="27" y="0"/>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359" name="Freeform 908"/>
              <p:cNvSpPr>
                <a:spLocks/>
              </p:cNvSpPr>
              <p:nvPr/>
            </p:nvSpPr>
            <p:spPr bwMode="auto">
              <a:xfrm flipH="1">
                <a:off x="1371" y="1733"/>
                <a:ext cx="1" cy="4"/>
              </a:xfrm>
              <a:custGeom>
                <a:avLst/>
                <a:gdLst>
                  <a:gd name="T0" fmla="*/ 11 w 15"/>
                  <a:gd name="T1" fmla="*/ 0 h 30"/>
                  <a:gd name="T2" fmla="*/ 15 w 15"/>
                  <a:gd name="T3" fmla="*/ 12 h 30"/>
                  <a:gd name="T4" fmla="*/ 0 w 15"/>
                  <a:gd name="T5" fmla="*/ 30 h 30"/>
                  <a:gd name="T6" fmla="*/ 11 w 15"/>
                  <a:gd name="T7" fmla="*/ 0 h 30"/>
                </a:gdLst>
                <a:ahLst/>
                <a:cxnLst>
                  <a:cxn ang="0">
                    <a:pos x="T0" y="T1"/>
                  </a:cxn>
                  <a:cxn ang="0">
                    <a:pos x="T2" y="T3"/>
                  </a:cxn>
                  <a:cxn ang="0">
                    <a:pos x="T4" y="T5"/>
                  </a:cxn>
                  <a:cxn ang="0">
                    <a:pos x="T6" y="T7"/>
                  </a:cxn>
                </a:cxnLst>
                <a:rect l="0" t="0" r="r" b="b"/>
                <a:pathLst>
                  <a:path w="15" h="30">
                    <a:moveTo>
                      <a:pt x="11" y="0"/>
                    </a:moveTo>
                    <a:lnTo>
                      <a:pt x="15" y="12"/>
                    </a:lnTo>
                    <a:lnTo>
                      <a:pt x="0" y="30"/>
                    </a:lnTo>
                    <a:lnTo>
                      <a:pt x="11" y="0"/>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360" name="Freeform 909"/>
              <p:cNvSpPr>
                <a:spLocks/>
              </p:cNvSpPr>
              <p:nvPr/>
            </p:nvSpPr>
            <p:spPr bwMode="auto">
              <a:xfrm flipH="1">
                <a:off x="1268" y="1605"/>
                <a:ext cx="5" cy="4"/>
              </a:xfrm>
              <a:custGeom>
                <a:avLst/>
                <a:gdLst>
                  <a:gd name="T0" fmla="*/ 0 w 51"/>
                  <a:gd name="T1" fmla="*/ 0 h 36"/>
                  <a:gd name="T2" fmla="*/ 14 w 51"/>
                  <a:gd name="T3" fmla="*/ 10 h 36"/>
                  <a:gd name="T4" fmla="*/ 29 w 51"/>
                  <a:gd name="T5" fmla="*/ 15 h 36"/>
                  <a:gd name="T6" fmla="*/ 43 w 51"/>
                  <a:gd name="T7" fmla="*/ 23 h 36"/>
                  <a:gd name="T8" fmla="*/ 51 w 51"/>
                  <a:gd name="T9" fmla="*/ 36 h 36"/>
                  <a:gd name="T10" fmla="*/ 39 w 51"/>
                  <a:gd name="T11" fmla="*/ 32 h 36"/>
                  <a:gd name="T12" fmla="*/ 14 w 51"/>
                  <a:gd name="T13" fmla="*/ 24 h 36"/>
                  <a:gd name="T14" fmla="*/ 0 w 51"/>
                  <a:gd name="T15" fmla="*/ 0 h 3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 h="36">
                    <a:moveTo>
                      <a:pt x="0" y="0"/>
                    </a:moveTo>
                    <a:lnTo>
                      <a:pt x="14" y="10"/>
                    </a:lnTo>
                    <a:lnTo>
                      <a:pt x="29" y="15"/>
                    </a:lnTo>
                    <a:lnTo>
                      <a:pt x="43" y="23"/>
                    </a:lnTo>
                    <a:lnTo>
                      <a:pt x="51" y="36"/>
                    </a:lnTo>
                    <a:lnTo>
                      <a:pt x="39" y="32"/>
                    </a:lnTo>
                    <a:lnTo>
                      <a:pt x="14" y="24"/>
                    </a:lnTo>
                    <a:lnTo>
                      <a:pt x="0" y="0"/>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361" name="Freeform 910"/>
              <p:cNvSpPr>
                <a:spLocks/>
              </p:cNvSpPr>
              <p:nvPr/>
            </p:nvSpPr>
            <p:spPr bwMode="auto">
              <a:xfrm flipH="1">
                <a:off x="1270" y="1612"/>
                <a:ext cx="1" cy="3"/>
              </a:xfrm>
              <a:custGeom>
                <a:avLst/>
                <a:gdLst>
                  <a:gd name="T0" fmla="*/ 0 w 14"/>
                  <a:gd name="T1" fmla="*/ 0 h 24"/>
                  <a:gd name="T2" fmla="*/ 14 w 14"/>
                  <a:gd name="T3" fmla="*/ 0 h 24"/>
                  <a:gd name="T4" fmla="*/ 14 w 14"/>
                  <a:gd name="T5" fmla="*/ 24 h 24"/>
                  <a:gd name="T6" fmla="*/ 0 w 14"/>
                  <a:gd name="T7" fmla="*/ 0 h 24"/>
                </a:gdLst>
                <a:ahLst/>
                <a:cxnLst>
                  <a:cxn ang="0">
                    <a:pos x="T0" y="T1"/>
                  </a:cxn>
                  <a:cxn ang="0">
                    <a:pos x="T2" y="T3"/>
                  </a:cxn>
                  <a:cxn ang="0">
                    <a:pos x="T4" y="T5"/>
                  </a:cxn>
                  <a:cxn ang="0">
                    <a:pos x="T6" y="T7"/>
                  </a:cxn>
                </a:cxnLst>
                <a:rect l="0" t="0" r="r" b="b"/>
                <a:pathLst>
                  <a:path w="14" h="24">
                    <a:moveTo>
                      <a:pt x="0" y="0"/>
                    </a:moveTo>
                    <a:lnTo>
                      <a:pt x="14" y="0"/>
                    </a:lnTo>
                    <a:lnTo>
                      <a:pt x="14" y="24"/>
                    </a:lnTo>
                    <a:lnTo>
                      <a:pt x="0" y="0"/>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362" name="Freeform 911"/>
              <p:cNvSpPr>
                <a:spLocks/>
              </p:cNvSpPr>
              <p:nvPr/>
            </p:nvSpPr>
            <p:spPr bwMode="auto">
              <a:xfrm flipH="1">
                <a:off x="1250" y="1633"/>
                <a:ext cx="42" cy="124"/>
              </a:xfrm>
              <a:custGeom>
                <a:avLst/>
                <a:gdLst>
                  <a:gd name="T0" fmla="*/ 369 w 431"/>
                  <a:gd name="T1" fmla="*/ 0 h 1076"/>
                  <a:gd name="T2" fmla="*/ 328 w 431"/>
                  <a:gd name="T3" fmla="*/ 44 h 1076"/>
                  <a:gd name="T4" fmla="*/ 317 w 431"/>
                  <a:gd name="T5" fmla="*/ 108 h 1076"/>
                  <a:gd name="T6" fmla="*/ 254 w 431"/>
                  <a:gd name="T7" fmla="*/ 170 h 1076"/>
                  <a:gd name="T8" fmla="*/ 126 w 431"/>
                  <a:gd name="T9" fmla="*/ 461 h 1076"/>
                  <a:gd name="T10" fmla="*/ 57 w 431"/>
                  <a:gd name="T11" fmla="*/ 724 h 1076"/>
                  <a:gd name="T12" fmla="*/ 0 w 431"/>
                  <a:gd name="T13" fmla="*/ 1076 h 1076"/>
                  <a:gd name="T14" fmla="*/ 178 w 431"/>
                  <a:gd name="T15" fmla="*/ 919 h 1076"/>
                  <a:gd name="T16" fmla="*/ 431 w 431"/>
                  <a:gd name="T17" fmla="*/ 140 h 1076"/>
                  <a:gd name="T18" fmla="*/ 369 w 431"/>
                  <a:gd name="T19" fmla="*/ 0 h 10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1" h="1076">
                    <a:moveTo>
                      <a:pt x="369" y="0"/>
                    </a:moveTo>
                    <a:lnTo>
                      <a:pt x="328" y="44"/>
                    </a:lnTo>
                    <a:lnTo>
                      <a:pt x="317" y="108"/>
                    </a:lnTo>
                    <a:lnTo>
                      <a:pt x="254" y="170"/>
                    </a:lnTo>
                    <a:lnTo>
                      <a:pt x="126" y="461"/>
                    </a:lnTo>
                    <a:lnTo>
                      <a:pt x="57" y="724"/>
                    </a:lnTo>
                    <a:lnTo>
                      <a:pt x="0" y="1076"/>
                    </a:lnTo>
                    <a:lnTo>
                      <a:pt x="178" y="919"/>
                    </a:lnTo>
                    <a:lnTo>
                      <a:pt x="431" y="140"/>
                    </a:lnTo>
                    <a:lnTo>
                      <a:pt x="369" y="0"/>
                    </a:lnTo>
                    <a:close/>
                  </a:path>
                </a:pathLst>
              </a:custGeom>
              <a:solidFill>
                <a:srgbClr val="400000"/>
              </a:solidFill>
              <a:ln w="1588">
                <a:solidFill>
                  <a:srgbClr val="000000"/>
                </a:solidFill>
                <a:prstDash val="solid"/>
                <a:round/>
                <a:headEnd/>
                <a:tailEnd/>
              </a:ln>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363" name="Freeform 912"/>
              <p:cNvSpPr>
                <a:spLocks/>
              </p:cNvSpPr>
              <p:nvPr/>
            </p:nvSpPr>
            <p:spPr bwMode="auto">
              <a:xfrm flipH="1">
                <a:off x="1180" y="1609"/>
                <a:ext cx="162" cy="207"/>
              </a:xfrm>
              <a:custGeom>
                <a:avLst/>
                <a:gdLst>
                  <a:gd name="T0" fmla="*/ 1309 w 1606"/>
                  <a:gd name="T1" fmla="*/ 94 h 1792"/>
                  <a:gd name="T2" fmla="*/ 1258 w 1606"/>
                  <a:gd name="T3" fmla="*/ 0 h 1792"/>
                  <a:gd name="T4" fmla="*/ 867 w 1606"/>
                  <a:gd name="T5" fmla="*/ 163 h 1792"/>
                  <a:gd name="T6" fmla="*/ 850 w 1606"/>
                  <a:gd name="T7" fmla="*/ 288 h 1792"/>
                  <a:gd name="T8" fmla="*/ 818 w 1606"/>
                  <a:gd name="T9" fmla="*/ 332 h 1792"/>
                  <a:gd name="T10" fmla="*/ 773 w 1606"/>
                  <a:gd name="T11" fmla="*/ 382 h 1792"/>
                  <a:gd name="T12" fmla="*/ 747 w 1606"/>
                  <a:gd name="T13" fmla="*/ 472 h 1792"/>
                  <a:gd name="T14" fmla="*/ 660 w 1606"/>
                  <a:gd name="T15" fmla="*/ 678 h 1792"/>
                  <a:gd name="T16" fmla="*/ 590 w 1606"/>
                  <a:gd name="T17" fmla="*/ 924 h 1792"/>
                  <a:gd name="T18" fmla="*/ 558 w 1606"/>
                  <a:gd name="T19" fmla="*/ 1088 h 1792"/>
                  <a:gd name="T20" fmla="*/ 243 w 1606"/>
                  <a:gd name="T21" fmla="*/ 1094 h 1792"/>
                  <a:gd name="T22" fmla="*/ 192 w 1606"/>
                  <a:gd name="T23" fmla="*/ 1125 h 1792"/>
                  <a:gd name="T24" fmla="*/ 47 w 1606"/>
                  <a:gd name="T25" fmla="*/ 1125 h 1792"/>
                  <a:gd name="T26" fmla="*/ 7 w 1606"/>
                  <a:gd name="T27" fmla="*/ 1189 h 1792"/>
                  <a:gd name="T28" fmla="*/ 0 w 1606"/>
                  <a:gd name="T29" fmla="*/ 1264 h 1792"/>
                  <a:gd name="T30" fmla="*/ 15 w 1606"/>
                  <a:gd name="T31" fmla="*/ 1332 h 1792"/>
                  <a:gd name="T32" fmla="*/ 148 w 1606"/>
                  <a:gd name="T33" fmla="*/ 1358 h 1792"/>
                  <a:gd name="T34" fmla="*/ 211 w 1606"/>
                  <a:gd name="T35" fmla="*/ 1452 h 1792"/>
                  <a:gd name="T36" fmla="*/ 337 w 1606"/>
                  <a:gd name="T37" fmla="*/ 1484 h 1792"/>
                  <a:gd name="T38" fmla="*/ 430 w 1606"/>
                  <a:gd name="T39" fmla="*/ 1484 h 1792"/>
                  <a:gd name="T40" fmla="*/ 538 w 1606"/>
                  <a:gd name="T41" fmla="*/ 1503 h 1792"/>
                  <a:gd name="T42" fmla="*/ 544 w 1606"/>
                  <a:gd name="T43" fmla="*/ 1548 h 1792"/>
                  <a:gd name="T44" fmla="*/ 538 w 1606"/>
                  <a:gd name="T45" fmla="*/ 1642 h 1792"/>
                  <a:gd name="T46" fmla="*/ 550 w 1606"/>
                  <a:gd name="T47" fmla="*/ 1705 h 1792"/>
                  <a:gd name="T48" fmla="*/ 608 w 1606"/>
                  <a:gd name="T49" fmla="*/ 1712 h 1792"/>
                  <a:gd name="T50" fmla="*/ 677 w 1606"/>
                  <a:gd name="T51" fmla="*/ 1724 h 1792"/>
                  <a:gd name="T52" fmla="*/ 747 w 1606"/>
                  <a:gd name="T53" fmla="*/ 1786 h 1792"/>
                  <a:gd name="T54" fmla="*/ 830 w 1606"/>
                  <a:gd name="T55" fmla="*/ 1786 h 1792"/>
                  <a:gd name="T56" fmla="*/ 905 w 1606"/>
                  <a:gd name="T57" fmla="*/ 1779 h 1792"/>
                  <a:gd name="T58" fmla="*/ 1019 w 1606"/>
                  <a:gd name="T59" fmla="*/ 1744 h 1792"/>
                  <a:gd name="T60" fmla="*/ 1145 w 1606"/>
                  <a:gd name="T61" fmla="*/ 1756 h 1792"/>
                  <a:gd name="T62" fmla="*/ 1273 w 1606"/>
                  <a:gd name="T63" fmla="*/ 1792 h 1792"/>
                  <a:gd name="T64" fmla="*/ 1392 w 1606"/>
                  <a:gd name="T65" fmla="*/ 1766 h 1792"/>
                  <a:gd name="T66" fmla="*/ 1473 w 1606"/>
                  <a:gd name="T67" fmla="*/ 1674 h 1792"/>
                  <a:gd name="T68" fmla="*/ 1467 w 1606"/>
                  <a:gd name="T69" fmla="*/ 1571 h 1792"/>
                  <a:gd name="T70" fmla="*/ 1497 w 1606"/>
                  <a:gd name="T71" fmla="*/ 1446 h 1792"/>
                  <a:gd name="T72" fmla="*/ 1516 w 1606"/>
                  <a:gd name="T73" fmla="*/ 1282 h 1792"/>
                  <a:gd name="T74" fmla="*/ 1554 w 1606"/>
                  <a:gd name="T75" fmla="*/ 1131 h 1792"/>
                  <a:gd name="T76" fmla="*/ 1606 w 1606"/>
                  <a:gd name="T77" fmla="*/ 906 h 1792"/>
                  <a:gd name="T78" fmla="*/ 1598 w 1606"/>
                  <a:gd name="T79" fmla="*/ 678 h 1792"/>
                  <a:gd name="T80" fmla="*/ 1598 w 1606"/>
                  <a:gd name="T81" fmla="*/ 478 h 1792"/>
                  <a:gd name="T82" fmla="*/ 1586 w 1606"/>
                  <a:gd name="T83" fmla="*/ 338 h 1792"/>
                  <a:gd name="T84" fmla="*/ 1554 w 1606"/>
                  <a:gd name="T85" fmla="*/ 276 h 1792"/>
                  <a:gd name="T86" fmla="*/ 1484 w 1606"/>
                  <a:gd name="T87" fmla="*/ 225 h 1792"/>
                  <a:gd name="T88" fmla="*/ 1403 w 1606"/>
                  <a:gd name="T89" fmla="*/ 142 h 1792"/>
                  <a:gd name="T90" fmla="*/ 1309 w 1606"/>
                  <a:gd name="T91" fmla="*/ 94 h 17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606" h="1792">
                    <a:moveTo>
                      <a:pt x="1309" y="94"/>
                    </a:moveTo>
                    <a:lnTo>
                      <a:pt x="1258" y="0"/>
                    </a:lnTo>
                    <a:lnTo>
                      <a:pt x="867" y="163"/>
                    </a:lnTo>
                    <a:lnTo>
                      <a:pt x="850" y="288"/>
                    </a:lnTo>
                    <a:lnTo>
                      <a:pt x="818" y="332"/>
                    </a:lnTo>
                    <a:lnTo>
                      <a:pt x="773" y="382"/>
                    </a:lnTo>
                    <a:lnTo>
                      <a:pt x="747" y="472"/>
                    </a:lnTo>
                    <a:lnTo>
                      <a:pt x="660" y="678"/>
                    </a:lnTo>
                    <a:lnTo>
                      <a:pt x="590" y="924"/>
                    </a:lnTo>
                    <a:lnTo>
                      <a:pt x="558" y="1088"/>
                    </a:lnTo>
                    <a:lnTo>
                      <a:pt x="243" y="1094"/>
                    </a:lnTo>
                    <a:lnTo>
                      <a:pt x="192" y="1125"/>
                    </a:lnTo>
                    <a:lnTo>
                      <a:pt x="47" y="1125"/>
                    </a:lnTo>
                    <a:lnTo>
                      <a:pt x="7" y="1189"/>
                    </a:lnTo>
                    <a:lnTo>
                      <a:pt x="0" y="1264"/>
                    </a:lnTo>
                    <a:lnTo>
                      <a:pt x="15" y="1332"/>
                    </a:lnTo>
                    <a:lnTo>
                      <a:pt x="148" y="1358"/>
                    </a:lnTo>
                    <a:lnTo>
                      <a:pt x="211" y="1452"/>
                    </a:lnTo>
                    <a:lnTo>
                      <a:pt x="337" y="1484"/>
                    </a:lnTo>
                    <a:lnTo>
                      <a:pt x="430" y="1484"/>
                    </a:lnTo>
                    <a:lnTo>
                      <a:pt x="538" y="1503"/>
                    </a:lnTo>
                    <a:lnTo>
                      <a:pt x="544" y="1548"/>
                    </a:lnTo>
                    <a:lnTo>
                      <a:pt x="538" y="1642"/>
                    </a:lnTo>
                    <a:lnTo>
                      <a:pt x="550" y="1705"/>
                    </a:lnTo>
                    <a:lnTo>
                      <a:pt x="608" y="1712"/>
                    </a:lnTo>
                    <a:lnTo>
                      <a:pt x="677" y="1724"/>
                    </a:lnTo>
                    <a:lnTo>
                      <a:pt x="747" y="1786"/>
                    </a:lnTo>
                    <a:lnTo>
                      <a:pt x="830" y="1786"/>
                    </a:lnTo>
                    <a:lnTo>
                      <a:pt x="905" y="1779"/>
                    </a:lnTo>
                    <a:lnTo>
                      <a:pt x="1019" y="1744"/>
                    </a:lnTo>
                    <a:lnTo>
                      <a:pt x="1145" y="1756"/>
                    </a:lnTo>
                    <a:lnTo>
                      <a:pt x="1273" y="1792"/>
                    </a:lnTo>
                    <a:lnTo>
                      <a:pt x="1392" y="1766"/>
                    </a:lnTo>
                    <a:lnTo>
                      <a:pt x="1473" y="1674"/>
                    </a:lnTo>
                    <a:lnTo>
                      <a:pt x="1467" y="1571"/>
                    </a:lnTo>
                    <a:lnTo>
                      <a:pt x="1497" y="1446"/>
                    </a:lnTo>
                    <a:lnTo>
                      <a:pt x="1516" y="1282"/>
                    </a:lnTo>
                    <a:lnTo>
                      <a:pt x="1554" y="1131"/>
                    </a:lnTo>
                    <a:lnTo>
                      <a:pt x="1606" y="906"/>
                    </a:lnTo>
                    <a:lnTo>
                      <a:pt x="1598" y="678"/>
                    </a:lnTo>
                    <a:lnTo>
                      <a:pt x="1598" y="478"/>
                    </a:lnTo>
                    <a:lnTo>
                      <a:pt x="1586" y="338"/>
                    </a:lnTo>
                    <a:lnTo>
                      <a:pt x="1554" y="276"/>
                    </a:lnTo>
                    <a:lnTo>
                      <a:pt x="1484" y="225"/>
                    </a:lnTo>
                    <a:lnTo>
                      <a:pt x="1403" y="142"/>
                    </a:lnTo>
                    <a:lnTo>
                      <a:pt x="1309" y="94"/>
                    </a:lnTo>
                    <a:close/>
                  </a:path>
                </a:pathLst>
              </a:custGeom>
              <a:solidFill>
                <a:srgbClr val="C0C0C0"/>
              </a:solidFill>
              <a:ln w="1588">
                <a:solidFill>
                  <a:srgbClr val="000000"/>
                </a:solidFill>
                <a:prstDash val="solid"/>
                <a:round/>
                <a:headEnd/>
                <a:tailEnd/>
              </a:ln>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364" name="Freeform 913"/>
              <p:cNvSpPr>
                <a:spLocks/>
              </p:cNvSpPr>
              <p:nvPr/>
            </p:nvSpPr>
            <p:spPr bwMode="auto">
              <a:xfrm flipH="1">
                <a:off x="1183" y="1622"/>
                <a:ext cx="102" cy="192"/>
              </a:xfrm>
              <a:custGeom>
                <a:avLst/>
                <a:gdLst>
                  <a:gd name="T0" fmla="*/ 132 w 1014"/>
                  <a:gd name="T1" fmla="*/ 1382 h 1671"/>
                  <a:gd name="T2" fmla="*/ 370 w 1014"/>
                  <a:gd name="T3" fmla="*/ 1363 h 1671"/>
                  <a:gd name="T4" fmla="*/ 573 w 1014"/>
                  <a:gd name="T5" fmla="*/ 1301 h 1671"/>
                  <a:gd name="T6" fmla="*/ 656 w 1014"/>
                  <a:gd name="T7" fmla="*/ 1149 h 1671"/>
                  <a:gd name="T8" fmla="*/ 630 w 1014"/>
                  <a:gd name="T9" fmla="*/ 1050 h 1671"/>
                  <a:gd name="T10" fmla="*/ 787 w 1014"/>
                  <a:gd name="T11" fmla="*/ 837 h 1671"/>
                  <a:gd name="T12" fmla="*/ 642 w 1014"/>
                  <a:gd name="T13" fmla="*/ 931 h 1671"/>
                  <a:gd name="T14" fmla="*/ 718 w 1014"/>
                  <a:gd name="T15" fmla="*/ 741 h 1671"/>
                  <a:gd name="T16" fmla="*/ 845 w 1014"/>
                  <a:gd name="T17" fmla="*/ 497 h 1671"/>
                  <a:gd name="T18" fmla="*/ 656 w 1014"/>
                  <a:gd name="T19" fmla="*/ 703 h 1671"/>
                  <a:gd name="T20" fmla="*/ 630 w 1014"/>
                  <a:gd name="T21" fmla="*/ 378 h 1671"/>
                  <a:gd name="T22" fmla="*/ 535 w 1014"/>
                  <a:gd name="T23" fmla="*/ 264 h 1671"/>
                  <a:gd name="T24" fmla="*/ 402 w 1014"/>
                  <a:gd name="T25" fmla="*/ 214 h 1671"/>
                  <a:gd name="T26" fmla="*/ 661 w 1014"/>
                  <a:gd name="T27" fmla="*/ 126 h 1671"/>
                  <a:gd name="T28" fmla="*/ 781 w 1014"/>
                  <a:gd name="T29" fmla="*/ 226 h 1671"/>
                  <a:gd name="T30" fmla="*/ 705 w 1014"/>
                  <a:gd name="T31" fmla="*/ 126 h 1671"/>
                  <a:gd name="T32" fmla="*/ 560 w 1014"/>
                  <a:gd name="T33" fmla="*/ 82 h 1671"/>
                  <a:gd name="T34" fmla="*/ 661 w 1014"/>
                  <a:gd name="T35" fmla="*/ 44 h 1671"/>
                  <a:gd name="T36" fmla="*/ 750 w 1014"/>
                  <a:gd name="T37" fmla="*/ 0 h 1671"/>
                  <a:gd name="T38" fmla="*/ 868 w 1014"/>
                  <a:gd name="T39" fmla="*/ 94 h 1671"/>
                  <a:gd name="T40" fmla="*/ 976 w 1014"/>
                  <a:gd name="T41" fmla="*/ 182 h 1671"/>
                  <a:gd name="T42" fmla="*/ 1014 w 1014"/>
                  <a:gd name="T43" fmla="*/ 334 h 1671"/>
                  <a:gd name="T44" fmla="*/ 1008 w 1014"/>
                  <a:gd name="T45" fmla="*/ 628 h 1671"/>
                  <a:gd name="T46" fmla="*/ 970 w 1014"/>
                  <a:gd name="T47" fmla="*/ 975 h 1671"/>
                  <a:gd name="T48" fmla="*/ 913 w 1014"/>
                  <a:gd name="T49" fmla="*/ 1314 h 1671"/>
                  <a:gd name="T50" fmla="*/ 888 w 1014"/>
                  <a:gd name="T51" fmla="*/ 1527 h 1671"/>
                  <a:gd name="T52" fmla="*/ 830 w 1014"/>
                  <a:gd name="T53" fmla="*/ 1627 h 1671"/>
                  <a:gd name="T54" fmla="*/ 699 w 1014"/>
                  <a:gd name="T55" fmla="*/ 1671 h 1671"/>
                  <a:gd name="T56" fmla="*/ 612 w 1014"/>
                  <a:gd name="T57" fmla="*/ 1648 h 1671"/>
                  <a:gd name="T58" fmla="*/ 541 w 1014"/>
                  <a:gd name="T59" fmla="*/ 1559 h 1671"/>
                  <a:gd name="T60" fmla="*/ 516 w 1014"/>
                  <a:gd name="T61" fmla="*/ 1534 h 1671"/>
                  <a:gd name="T62" fmla="*/ 407 w 1014"/>
                  <a:gd name="T63" fmla="*/ 1622 h 1671"/>
                  <a:gd name="T64" fmla="*/ 276 w 1014"/>
                  <a:gd name="T65" fmla="*/ 1652 h 1671"/>
                  <a:gd name="T66" fmla="*/ 170 w 1014"/>
                  <a:gd name="T67" fmla="*/ 1636 h 1671"/>
                  <a:gd name="T68" fmla="*/ 240 w 1014"/>
                  <a:gd name="T69" fmla="*/ 1565 h 1671"/>
                  <a:gd name="T70" fmla="*/ 352 w 1014"/>
                  <a:gd name="T71" fmla="*/ 1446 h 1671"/>
                  <a:gd name="T72" fmla="*/ 176 w 1014"/>
                  <a:gd name="T73" fmla="*/ 1546 h 1671"/>
                  <a:gd name="T74" fmla="*/ 32 w 1014"/>
                  <a:gd name="T75" fmla="*/ 1590 h 1671"/>
                  <a:gd name="T76" fmla="*/ 0 w 1014"/>
                  <a:gd name="T77" fmla="*/ 1527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14" h="1671">
                    <a:moveTo>
                      <a:pt x="0" y="1402"/>
                    </a:moveTo>
                    <a:lnTo>
                      <a:pt x="132" y="1382"/>
                    </a:lnTo>
                    <a:lnTo>
                      <a:pt x="245" y="1376"/>
                    </a:lnTo>
                    <a:lnTo>
                      <a:pt x="370" y="1363"/>
                    </a:lnTo>
                    <a:lnTo>
                      <a:pt x="509" y="1344"/>
                    </a:lnTo>
                    <a:lnTo>
                      <a:pt x="573" y="1301"/>
                    </a:lnTo>
                    <a:lnTo>
                      <a:pt x="744" y="1088"/>
                    </a:lnTo>
                    <a:lnTo>
                      <a:pt x="656" y="1149"/>
                    </a:lnTo>
                    <a:lnTo>
                      <a:pt x="598" y="1201"/>
                    </a:lnTo>
                    <a:lnTo>
                      <a:pt x="630" y="1050"/>
                    </a:lnTo>
                    <a:lnTo>
                      <a:pt x="693" y="992"/>
                    </a:lnTo>
                    <a:lnTo>
                      <a:pt x="787" y="837"/>
                    </a:lnTo>
                    <a:lnTo>
                      <a:pt x="699" y="911"/>
                    </a:lnTo>
                    <a:lnTo>
                      <a:pt x="642" y="931"/>
                    </a:lnTo>
                    <a:lnTo>
                      <a:pt x="656" y="823"/>
                    </a:lnTo>
                    <a:lnTo>
                      <a:pt x="718" y="741"/>
                    </a:lnTo>
                    <a:lnTo>
                      <a:pt x="781" y="679"/>
                    </a:lnTo>
                    <a:lnTo>
                      <a:pt x="845" y="497"/>
                    </a:lnTo>
                    <a:lnTo>
                      <a:pt x="724" y="647"/>
                    </a:lnTo>
                    <a:lnTo>
                      <a:pt x="656" y="703"/>
                    </a:lnTo>
                    <a:lnTo>
                      <a:pt x="648" y="471"/>
                    </a:lnTo>
                    <a:lnTo>
                      <a:pt x="630" y="378"/>
                    </a:lnTo>
                    <a:lnTo>
                      <a:pt x="592" y="334"/>
                    </a:lnTo>
                    <a:lnTo>
                      <a:pt x="535" y="264"/>
                    </a:lnTo>
                    <a:lnTo>
                      <a:pt x="445" y="232"/>
                    </a:lnTo>
                    <a:lnTo>
                      <a:pt x="402" y="214"/>
                    </a:lnTo>
                    <a:lnTo>
                      <a:pt x="528" y="94"/>
                    </a:lnTo>
                    <a:lnTo>
                      <a:pt x="661" y="126"/>
                    </a:lnTo>
                    <a:lnTo>
                      <a:pt x="750" y="176"/>
                    </a:lnTo>
                    <a:lnTo>
                      <a:pt x="781" y="226"/>
                    </a:lnTo>
                    <a:lnTo>
                      <a:pt x="756" y="150"/>
                    </a:lnTo>
                    <a:lnTo>
                      <a:pt x="705" y="126"/>
                    </a:lnTo>
                    <a:lnTo>
                      <a:pt x="624" y="94"/>
                    </a:lnTo>
                    <a:lnTo>
                      <a:pt x="560" y="82"/>
                    </a:lnTo>
                    <a:lnTo>
                      <a:pt x="598" y="62"/>
                    </a:lnTo>
                    <a:lnTo>
                      <a:pt x="661" y="44"/>
                    </a:lnTo>
                    <a:lnTo>
                      <a:pt x="718" y="25"/>
                    </a:lnTo>
                    <a:lnTo>
                      <a:pt x="750" y="0"/>
                    </a:lnTo>
                    <a:lnTo>
                      <a:pt x="825" y="50"/>
                    </a:lnTo>
                    <a:lnTo>
                      <a:pt x="868" y="94"/>
                    </a:lnTo>
                    <a:lnTo>
                      <a:pt x="913" y="150"/>
                    </a:lnTo>
                    <a:lnTo>
                      <a:pt x="976" y="182"/>
                    </a:lnTo>
                    <a:lnTo>
                      <a:pt x="988" y="240"/>
                    </a:lnTo>
                    <a:lnTo>
                      <a:pt x="1014" y="334"/>
                    </a:lnTo>
                    <a:lnTo>
                      <a:pt x="1014" y="478"/>
                    </a:lnTo>
                    <a:lnTo>
                      <a:pt x="1008" y="628"/>
                    </a:lnTo>
                    <a:lnTo>
                      <a:pt x="1002" y="799"/>
                    </a:lnTo>
                    <a:lnTo>
                      <a:pt x="970" y="975"/>
                    </a:lnTo>
                    <a:lnTo>
                      <a:pt x="931" y="1157"/>
                    </a:lnTo>
                    <a:lnTo>
                      <a:pt x="913" y="1314"/>
                    </a:lnTo>
                    <a:lnTo>
                      <a:pt x="882" y="1426"/>
                    </a:lnTo>
                    <a:lnTo>
                      <a:pt x="888" y="1527"/>
                    </a:lnTo>
                    <a:lnTo>
                      <a:pt x="875" y="1584"/>
                    </a:lnTo>
                    <a:lnTo>
                      <a:pt x="830" y="1627"/>
                    </a:lnTo>
                    <a:lnTo>
                      <a:pt x="775" y="1664"/>
                    </a:lnTo>
                    <a:lnTo>
                      <a:pt x="699" y="1671"/>
                    </a:lnTo>
                    <a:lnTo>
                      <a:pt x="661" y="1652"/>
                    </a:lnTo>
                    <a:lnTo>
                      <a:pt x="612" y="1648"/>
                    </a:lnTo>
                    <a:lnTo>
                      <a:pt x="490" y="1622"/>
                    </a:lnTo>
                    <a:lnTo>
                      <a:pt x="541" y="1559"/>
                    </a:lnTo>
                    <a:lnTo>
                      <a:pt x="598" y="1470"/>
                    </a:lnTo>
                    <a:lnTo>
                      <a:pt x="516" y="1534"/>
                    </a:lnTo>
                    <a:lnTo>
                      <a:pt x="452" y="1590"/>
                    </a:lnTo>
                    <a:lnTo>
                      <a:pt x="407" y="1622"/>
                    </a:lnTo>
                    <a:lnTo>
                      <a:pt x="345" y="1652"/>
                    </a:lnTo>
                    <a:lnTo>
                      <a:pt x="276" y="1652"/>
                    </a:lnTo>
                    <a:lnTo>
                      <a:pt x="208" y="1652"/>
                    </a:lnTo>
                    <a:lnTo>
                      <a:pt x="170" y="1636"/>
                    </a:lnTo>
                    <a:lnTo>
                      <a:pt x="151" y="1616"/>
                    </a:lnTo>
                    <a:lnTo>
                      <a:pt x="240" y="1565"/>
                    </a:lnTo>
                    <a:lnTo>
                      <a:pt x="327" y="1484"/>
                    </a:lnTo>
                    <a:lnTo>
                      <a:pt x="352" y="1446"/>
                    </a:lnTo>
                    <a:lnTo>
                      <a:pt x="282" y="1463"/>
                    </a:lnTo>
                    <a:lnTo>
                      <a:pt x="176" y="1546"/>
                    </a:lnTo>
                    <a:lnTo>
                      <a:pt x="132" y="1584"/>
                    </a:lnTo>
                    <a:lnTo>
                      <a:pt x="32" y="1590"/>
                    </a:lnTo>
                    <a:lnTo>
                      <a:pt x="0" y="1572"/>
                    </a:lnTo>
                    <a:lnTo>
                      <a:pt x="0" y="1527"/>
                    </a:lnTo>
                    <a:lnTo>
                      <a:pt x="0" y="1402"/>
                    </a:lnTo>
                    <a:close/>
                  </a:path>
                </a:pathLst>
              </a:custGeom>
              <a:solidFill>
                <a:srgbClr val="E0E0E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365" name="Freeform 914"/>
              <p:cNvSpPr>
                <a:spLocks/>
              </p:cNvSpPr>
              <p:nvPr/>
            </p:nvSpPr>
            <p:spPr bwMode="auto">
              <a:xfrm flipH="1">
                <a:off x="1190" y="1717"/>
                <a:ext cx="31" cy="89"/>
              </a:xfrm>
              <a:custGeom>
                <a:avLst/>
                <a:gdLst>
                  <a:gd name="T0" fmla="*/ 0 w 295"/>
                  <a:gd name="T1" fmla="*/ 774 h 774"/>
                  <a:gd name="T2" fmla="*/ 51 w 295"/>
                  <a:gd name="T3" fmla="*/ 748 h 774"/>
                  <a:gd name="T4" fmla="*/ 107 w 295"/>
                  <a:gd name="T5" fmla="*/ 686 h 774"/>
                  <a:gd name="T6" fmla="*/ 156 w 295"/>
                  <a:gd name="T7" fmla="*/ 573 h 774"/>
                  <a:gd name="T8" fmla="*/ 183 w 295"/>
                  <a:gd name="T9" fmla="*/ 477 h 774"/>
                  <a:gd name="T10" fmla="*/ 220 w 295"/>
                  <a:gd name="T11" fmla="*/ 371 h 774"/>
                  <a:gd name="T12" fmla="*/ 239 w 295"/>
                  <a:gd name="T13" fmla="*/ 270 h 774"/>
                  <a:gd name="T14" fmla="*/ 270 w 295"/>
                  <a:gd name="T15" fmla="*/ 114 h 774"/>
                  <a:gd name="T16" fmla="*/ 295 w 295"/>
                  <a:gd name="T17" fmla="*/ 0 h 774"/>
                  <a:gd name="T18" fmla="*/ 232 w 295"/>
                  <a:gd name="T19" fmla="*/ 226 h 774"/>
                  <a:gd name="T20" fmla="*/ 183 w 295"/>
                  <a:gd name="T21" fmla="*/ 402 h 774"/>
                  <a:gd name="T22" fmla="*/ 126 w 295"/>
                  <a:gd name="T23" fmla="*/ 521 h 774"/>
                  <a:gd name="T24" fmla="*/ 38 w 295"/>
                  <a:gd name="T25" fmla="*/ 648 h 774"/>
                  <a:gd name="T26" fmla="*/ 0 w 295"/>
                  <a:gd name="T27" fmla="*/ 774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5" h="774">
                    <a:moveTo>
                      <a:pt x="0" y="774"/>
                    </a:moveTo>
                    <a:lnTo>
                      <a:pt x="51" y="748"/>
                    </a:lnTo>
                    <a:lnTo>
                      <a:pt x="107" y="686"/>
                    </a:lnTo>
                    <a:lnTo>
                      <a:pt x="156" y="573"/>
                    </a:lnTo>
                    <a:lnTo>
                      <a:pt x="183" y="477"/>
                    </a:lnTo>
                    <a:lnTo>
                      <a:pt x="220" y="371"/>
                    </a:lnTo>
                    <a:lnTo>
                      <a:pt x="239" y="270"/>
                    </a:lnTo>
                    <a:lnTo>
                      <a:pt x="270" y="114"/>
                    </a:lnTo>
                    <a:lnTo>
                      <a:pt x="295" y="0"/>
                    </a:lnTo>
                    <a:lnTo>
                      <a:pt x="232" y="226"/>
                    </a:lnTo>
                    <a:lnTo>
                      <a:pt x="183" y="402"/>
                    </a:lnTo>
                    <a:lnTo>
                      <a:pt x="126" y="521"/>
                    </a:lnTo>
                    <a:lnTo>
                      <a:pt x="38" y="648"/>
                    </a:lnTo>
                    <a:lnTo>
                      <a:pt x="0" y="774"/>
                    </a:lnTo>
                    <a:close/>
                  </a:path>
                </a:pathLst>
              </a:cu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366" name="Freeform 915"/>
              <p:cNvSpPr>
                <a:spLocks/>
              </p:cNvSpPr>
              <p:nvPr/>
            </p:nvSpPr>
            <p:spPr bwMode="auto">
              <a:xfrm flipH="1">
                <a:off x="1221" y="1645"/>
                <a:ext cx="118" cy="134"/>
              </a:xfrm>
              <a:custGeom>
                <a:avLst/>
                <a:gdLst>
                  <a:gd name="T0" fmla="*/ 820 w 1172"/>
                  <a:gd name="T1" fmla="*/ 43 h 1162"/>
                  <a:gd name="T2" fmla="*/ 719 w 1172"/>
                  <a:gd name="T3" fmla="*/ 213 h 1162"/>
                  <a:gd name="T4" fmla="*/ 739 w 1172"/>
                  <a:gd name="T5" fmla="*/ 381 h 1162"/>
                  <a:gd name="T6" fmla="*/ 727 w 1172"/>
                  <a:gd name="T7" fmla="*/ 571 h 1162"/>
                  <a:gd name="T8" fmla="*/ 727 w 1172"/>
                  <a:gd name="T9" fmla="*/ 621 h 1162"/>
                  <a:gd name="T10" fmla="*/ 739 w 1172"/>
                  <a:gd name="T11" fmla="*/ 684 h 1162"/>
                  <a:gd name="T12" fmla="*/ 688 w 1172"/>
                  <a:gd name="T13" fmla="*/ 729 h 1162"/>
                  <a:gd name="T14" fmla="*/ 644 w 1172"/>
                  <a:gd name="T15" fmla="*/ 779 h 1162"/>
                  <a:gd name="T16" fmla="*/ 569 w 1172"/>
                  <a:gd name="T17" fmla="*/ 779 h 1162"/>
                  <a:gd name="T18" fmla="*/ 304 w 1172"/>
                  <a:gd name="T19" fmla="*/ 793 h 1162"/>
                  <a:gd name="T20" fmla="*/ 170 w 1172"/>
                  <a:gd name="T21" fmla="*/ 831 h 1162"/>
                  <a:gd name="T22" fmla="*/ 0 w 1172"/>
                  <a:gd name="T23" fmla="*/ 873 h 1162"/>
                  <a:gd name="T24" fmla="*/ 6 w 1172"/>
                  <a:gd name="T25" fmla="*/ 1004 h 1162"/>
                  <a:gd name="T26" fmla="*/ 109 w 1172"/>
                  <a:gd name="T27" fmla="*/ 978 h 1162"/>
                  <a:gd name="T28" fmla="*/ 133 w 1172"/>
                  <a:gd name="T29" fmla="*/ 916 h 1162"/>
                  <a:gd name="T30" fmla="*/ 147 w 1172"/>
                  <a:gd name="T31" fmla="*/ 1030 h 1162"/>
                  <a:gd name="T32" fmla="*/ 215 w 1172"/>
                  <a:gd name="T33" fmla="*/ 1118 h 1162"/>
                  <a:gd name="T34" fmla="*/ 403 w 1172"/>
                  <a:gd name="T35" fmla="*/ 1155 h 1162"/>
                  <a:gd name="T36" fmla="*/ 379 w 1172"/>
                  <a:gd name="T37" fmla="*/ 1093 h 1162"/>
                  <a:gd name="T38" fmla="*/ 279 w 1172"/>
                  <a:gd name="T39" fmla="*/ 978 h 1162"/>
                  <a:gd name="T40" fmla="*/ 358 w 1172"/>
                  <a:gd name="T41" fmla="*/ 929 h 1162"/>
                  <a:gd name="T42" fmla="*/ 403 w 1172"/>
                  <a:gd name="T43" fmla="*/ 1036 h 1162"/>
                  <a:gd name="T44" fmla="*/ 537 w 1172"/>
                  <a:gd name="T45" fmla="*/ 1149 h 1162"/>
                  <a:gd name="T46" fmla="*/ 713 w 1172"/>
                  <a:gd name="T47" fmla="*/ 1149 h 1162"/>
                  <a:gd name="T48" fmla="*/ 517 w 1172"/>
                  <a:gd name="T49" fmla="*/ 1016 h 1162"/>
                  <a:gd name="T50" fmla="*/ 435 w 1172"/>
                  <a:gd name="T51" fmla="*/ 929 h 1162"/>
                  <a:gd name="T52" fmla="*/ 479 w 1172"/>
                  <a:gd name="T53" fmla="*/ 885 h 1162"/>
                  <a:gd name="T54" fmla="*/ 549 w 1172"/>
                  <a:gd name="T55" fmla="*/ 972 h 1162"/>
                  <a:gd name="T56" fmla="*/ 675 w 1172"/>
                  <a:gd name="T57" fmla="*/ 1068 h 1162"/>
                  <a:gd name="T58" fmla="*/ 782 w 1172"/>
                  <a:gd name="T59" fmla="*/ 1123 h 1162"/>
                  <a:gd name="T60" fmla="*/ 921 w 1172"/>
                  <a:gd name="T61" fmla="*/ 1136 h 1162"/>
                  <a:gd name="T62" fmla="*/ 833 w 1172"/>
                  <a:gd name="T63" fmla="*/ 1068 h 1162"/>
                  <a:gd name="T64" fmla="*/ 727 w 1172"/>
                  <a:gd name="T65" fmla="*/ 978 h 1162"/>
                  <a:gd name="T66" fmla="*/ 756 w 1172"/>
                  <a:gd name="T67" fmla="*/ 929 h 1162"/>
                  <a:gd name="T68" fmla="*/ 808 w 1172"/>
                  <a:gd name="T69" fmla="*/ 1010 h 1162"/>
                  <a:gd name="T70" fmla="*/ 914 w 1172"/>
                  <a:gd name="T71" fmla="*/ 1087 h 1162"/>
                  <a:gd name="T72" fmla="*/ 1046 w 1172"/>
                  <a:gd name="T73" fmla="*/ 1098 h 1162"/>
                  <a:gd name="T74" fmla="*/ 1117 w 1172"/>
                  <a:gd name="T75" fmla="*/ 991 h 1162"/>
                  <a:gd name="T76" fmla="*/ 878 w 1172"/>
                  <a:gd name="T77" fmla="*/ 954 h 1162"/>
                  <a:gd name="T78" fmla="*/ 733 w 1172"/>
                  <a:gd name="T79" fmla="*/ 868 h 1162"/>
                  <a:gd name="T80" fmla="*/ 707 w 1172"/>
                  <a:gd name="T81" fmla="*/ 793 h 1162"/>
                  <a:gd name="T82" fmla="*/ 765 w 1172"/>
                  <a:gd name="T83" fmla="*/ 831 h 1162"/>
                  <a:gd name="T84" fmla="*/ 927 w 1172"/>
                  <a:gd name="T85" fmla="*/ 935 h 1162"/>
                  <a:gd name="T86" fmla="*/ 1117 w 1172"/>
                  <a:gd name="T87" fmla="*/ 991 h 1162"/>
                  <a:gd name="T88" fmla="*/ 1155 w 1172"/>
                  <a:gd name="T89" fmla="*/ 767 h 1162"/>
                  <a:gd name="T90" fmla="*/ 1046 w 1172"/>
                  <a:gd name="T91" fmla="*/ 741 h 1162"/>
                  <a:gd name="T92" fmla="*/ 820 w 1172"/>
                  <a:gd name="T93" fmla="*/ 761 h 1162"/>
                  <a:gd name="T94" fmla="*/ 782 w 1172"/>
                  <a:gd name="T95" fmla="*/ 716 h 1162"/>
                  <a:gd name="T96" fmla="*/ 901 w 1172"/>
                  <a:gd name="T97" fmla="*/ 735 h 1162"/>
                  <a:gd name="T98" fmla="*/ 1155 w 1172"/>
                  <a:gd name="T99" fmla="*/ 684 h 1162"/>
                  <a:gd name="T100" fmla="*/ 1167 w 1172"/>
                  <a:gd name="T101" fmla="*/ 483 h 1162"/>
                  <a:gd name="T102" fmla="*/ 1161 w 1172"/>
                  <a:gd name="T103" fmla="*/ 264 h 1162"/>
                  <a:gd name="T104" fmla="*/ 1034 w 1172"/>
                  <a:gd name="T105" fmla="*/ 152 h 1162"/>
                  <a:gd name="T106" fmla="*/ 1161 w 1172"/>
                  <a:gd name="T107" fmla="*/ 201 h 1162"/>
                  <a:gd name="T108" fmla="*/ 1091 w 1172"/>
                  <a:gd name="T109" fmla="*/ 68 h 1162"/>
                  <a:gd name="T110" fmla="*/ 959 w 1172"/>
                  <a:gd name="T111" fmla="*/ 0 h 1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72" h="1162">
                    <a:moveTo>
                      <a:pt x="959" y="0"/>
                    </a:moveTo>
                    <a:lnTo>
                      <a:pt x="820" y="43"/>
                    </a:lnTo>
                    <a:lnTo>
                      <a:pt x="756" y="100"/>
                    </a:lnTo>
                    <a:lnTo>
                      <a:pt x="719" y="213"/>
                    </a:lnTo>
                    <a:lnTo>
                      <a:pt x="719" y="321"/>
                    </a:lnTo>
                    <a:lnTo>
                      <a:pt x="739" y="381"/>
                    </a:lnTo>
                    <a:lnTo>
                      <a:pt x="727" y="489"/>
                    </a:lnTo>
                    <a:lnTo>
                      <a:pt x="727" y="571"/>
                    </a:lnTo>
                    <a:lnTo>
                      <a:pt x="745" y="591"/>
                    </a:lnTo>
                    <a:lnTo>
                      <a:pt x="727" y="621"/>
                    </a:lnTo>
                    <a:lnTo>
                      <a:pt x="713" y="652"/>
                    </a:lnTo>
                    <a:lnTo>
                      <a:pt x="739" y="684"/>
                    </a:lnTo>
                    <a:lnTo>
                      <a:pt x="739" y="716"/>
                    </a:lnTo>
                    <a:lnTo>
                      <a:pt x="688" y="729"/>
                    </a:lnTo>
                    <a:lnTo>
                      <a:pt x="695" y="761"/>
                    </a:lnTo>
                    <a:lnTo>
                      <a:pt x="644" y="779"/>
                    </a:lnTo>
                    <a:lnTo>
                      <a:pt x="599" y="767"/>
                    </a:lnTo>
                    <a:lnTo>
                      <a:pt x="569" y="779"/>
                    </a:lnTo>
                    <a:lnTo>
                      <a:pt x="428" y="799"/>
                    </a:lnTo>
                    <a:lnTo>
                      <a:pt x="304" y="793"/>
                    </a:lnTo>
                    <a:lnTo>
                      <a:pt x="222" y="799"/>
                    </a:lnTo>
                    <a:lnTo>
                      <a:pt x="170" y="831"/>
                    </a:lnTo>
                    <a:lnTo>
                      <a:pt x="45" y="831"/>
                    </a:lnTo>
                    <a:lnTo>
                      <a:pt x="0" y="873"/>
                    </a:lnTo>
                    <a:lnTo>
                      <a:pt x="0" y="923"/>
                    </a:lnTo>
                    <a:lnTo>
                      <a:pt x="6" y="1004"/>
                    </a:lnTo>
                    <a:lnTo>
                      <a:pt x="109" y="1030"/>
                    </a:lnTo>
                    <a:lnTo>
                      <a:pt x="109" y="978"/>
                    </a:lnTo>
                    <a:lnTo>
                      <a:pt x="115" y="935"/>
                    </a:lnTo>
                    <a:lnTo>
                      <a:pt x="133" y="916"/>
                    </a:lnTo>
                    <a:lnTo>
                      <a:pt x="141" y="966"/>
                    </a:lnTo>
                    <a:lnTo>
                      <a:pt x="147" y="1030"/>
                    </a:lnTo>
                    <a:lnTo>
                      <a:pt x="170" y="1068"/>
                    </a:lnTo>
                    <a:lnTo>
                      <a:pt x="215" y="1118"/>
                    </a:lnTo>
                    <a:lnTo>
                      <a:pt x="321" y="1142"/>
                    </a:lnTo>
                    <a:lnTo>
                      <a:pt x="403" y="1155"/>
                    </a:lnTo>
                    <a:lnTo>
                      <a:pt x="499" y="1162"/>
                    </a:lnTo>
                    <a:lnTo>
                      <a:pt x="379" y="1093"/>
                    </a:lnTo>
                    <a:lnTo>
                      <a:pt x="297" y="1030"/>
                    </a:lnTo>
                    <a:lnTo>
                      <a:pt x="279" y="978"/>
                    </a:lnTo>
                    <a:lnTo>
                      <a:pt x="291" y="935"/>
                    </a:lnTo>
                    <a:lnTo>
                      <a:pt x="358" y="929"/>
                    </a:lnTo>
                    <a:lnTo>
                      <a:pt x="385" y="978"/>
                    </a:lnTo>
                    <a:lnTo>
                      <a:pt x="403" y="1036"/>
                    </a:lnTo>
                    <a:lnTo>
                      <a:pt x="467" y="1098"/>
                    </a:lnTo>
                    <a:lnTo>
                      <a:pt x="537" y="1149"/>
                    </a:lnTo>
                    <a:lnTo>
                      <a:pt x="607" y="1155"/>
                    </a:lnTo>
                    <a:lnTo>
                      <a:pt x="713" y="1149"/>
                    </a:lnTo>
                    <a:lnTo>
                      <a:pt x="599" y="1061"/>
                    </a:lnTo>
                    <a:lnTo>
                      <a:pt x="517" y="1016"/>
                    </a:lnTo>
                    <a:lnTo>
                      <a:pt x="454" y="966"/>
                    </a:lnTo>
                    <a:lnTo>
                      <a:pt x="435" y="929"/>
                    </a:lnTo>
                    <a:lnTo>
                      <a:pt x="441" y="891"/>
                    </a:lnTo>
                    <a:lnTo>
                      <a:pt x="479" y="885"/>
                    </a:lnTo>
                    <a:lnTo>
                      <a:pt x="523" y="923"/>
                    </a:lnTo>
                    <a:lnTo>
                      <a:pt x="549" y="972"/>
                    </a:lnTo>
                    <a:lnTo>
                      <a:pt x="607" y="1036"/>
                    </a:lnTo>
                    <a:lnTo>
                      <a:pt x="675" y="1068"/>
                    </a:lnTo>
                    <a:lnTo>
                      <a:pt x="727" y="1098"/>
                    </a:lnTo>
                    <a:lnTo>
                      <a:pt x="782" y="1123"/>
                    </a:lnTo>
                    <a:lnTo>
                      <a:pt x="846" y="1136"/>
                    </a:lnTo>
                    <a:lnTo>
                      <a:pt x="921" y="1136"/>
                    </a:lnTo>
                    <a:lnTo>
                      <a:pt x="994" y="1122"/>
                    </a:lnTo>
                    <a:lnTo>
                      <a:pt x="833" y="1068"/>
                    </a:lnTo>
                    <a:lnTo>
                      <a:pt x="771" y="1036"/>
                    </a:lnTo>
                    <a:lnTo>
                      <a:pt x="727" y="978"/>
                    </a:lnTo>
                    <a:lnTo>
                      <a:pt x="719" y="929"/>
                    </a:lnTo>
                    <a:lnTo>
                      <a:pt x="756" y="929"/>
                    </a:lnTo>
                    <a:lnTo>
                      <a:pt x="777" y="972"/>
                    </a:lnTo>
                    <a:lnTo>
                      <a:pt x="808" y="1010"/>
                    </a:lnTo>
                    <a:lnTo>
                      <a:pt x="859" y="1049"/>
                    </a:lnTo>
                    <a:lnTo>
                      <a:pt x="914" y="1087"/>
                    </a:lnTo>
                    <a:lnTo>
                      <a:pt x="989" y="1119"/>
                    </a:lnTo>
                    <a:lnTo>
                      <a:pt x="1046" y="1098"/>
                    </a:lnTo>
                    <a:lnTo>
                      <a:pt x="1072" y="1068"/>
                    </a:lnTo>
                    <a:lnTo>
                      <a:pt x="1117" y="991"/>
                    </a:lnTo>
                    <a:lnTo>
                      <a:pt x="1034" y="972"/>
                    </a:lnTo>
                    <a:lnTo>
                      <a:pt x="878" y="954"/>
                    </a:lnTo>
                    <a:lnTo>
                      <a:pt x="782" y="910"/>
                    </a:lnTo>
                    <a:lnTo>
                      <a:pt x="733" y="868"/>
                    </a:lnTo>
                    <a:lnTo>
                      <a:pt x="713" y="816"/>
                    </a:lnTo>
                    <a:lnTo>
                      <a:pt x="707" y="793"/>
                    </a:lnTo>
                    <a:lnTo>
                      <a:pt x="733" y="793"/>
                    </a:lnTo>
                    <a:lnTo>
                      <a:pt x="765" y="831"/>
                    </a:lnTo>
                    <a:lnTo>
                      <a:pt x="814" y="897"/>
                    </a:lnTo>
                    <a:lnTo>
                      <a:pt x="927" y="935"/>
                    </a:lnTo>
                    <a:lnTo>
                      <a:pt x="1034" y="968"/>
                    </a:lnTo>
                    <a:lnTo>
                      <a:pt x="1117" y="991"/>
                    </a:lnTo>
                    <a:lnTo>
                      <a:pt x="1149" y="861"/>
                    </a:lnTo>
                    <a:lnTo>
                      <a:pt x="1155" y="767"/>
                    </a:lnTo>
                    <a:lnTo>
                      <a:pt x="1155" y="683"/>
                    </a:lnTo>
                    <a:lnTo>
                      <a:pt x="1046" y="741"/>
                    </a:lnTo>
                    <a:lnTo>
                      <a:pt x="921" y="767"/>
                    </a:lnTo>
                    <a:lnTo>
                      <a:pt x="820" y="761"/>
                    </a:lnTo>
                    <a:lnTo>
                      <a:pt x="795" y="748"/>
                    </a:lnTo>
                    <a:lnTo>
                      <a:pt x="782" y="716"/>
                    </a:lnTo>
                    <a:lnTo>
                      <a:pt x="840" y="716"/>
                    </a:lnTo>
                    <a:lnTo>
                      <a:pt x="901" y="735"/>
                    </a:lnTo>
                    <a:lnTo>
                      <a:pt x="1049" y="741"/>
                    </a:lnTo>
                    <a:lnTo>
                      <a:pt x="1155" y="684"/>
                    </a:lnTo>
                    <a:lnTo>
                      <a:pt x="1161" y="565"/>
                    </a:lnTo>
                    <a:lnTo>
                      <a:pt x="1167" y="483"/>
                    </a:lnTo>
                    <a:lnTo>
                      <a:pt x="1172" y="401"/>
                    </a:lnTo>
                    <a:lnTo>
                      <a:pt x="1161" y="264"/>
                    </a:lnTo>
                    <a:lnTo>
                      <a:pt x="1129" y="213"/>
                    </a:lnTo>
                    <a:lnTo>
                      <a:pt x="1034" y="152"/>
                    </a:lnTo>
                    <a:lnTo>
                      <a:pt x="1065" y="158"/>
                    </a:lnTo>
                    <a:lnTo>
                      <a:pt x="1161" y="201"/>
                    </a:lnTo>
                    <a:lnTo>
                      <a:pt x="1123" y="113"/>
                    </a:lnTo>
                    <a:lnTo>
                      <a:pt x="1091" y="68"/>
                    </a:lnTo>
                    <a:lnTo>
                      <a:pt x="1065" y="38"/>
                    </a:lnTo>
                    <a:lnTo>
                      <a:pt x="959" y="0"/>
                    </a:lnTo>
                    <a:close/>
                  </a:path>
                </a:pathLst>
              </a:custGeom>
              <a:solidFill>
                <a:srgbClr val="E0E0E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367" name="Freeform 916"/>
              <p:cNvSpPr>
                <a:spLocks/>
              </p:cNvSpPr>
              <p:nvPr/>
            </p:nvSpPr>
            <p:spPr bwMode="auto">
              <a:xfrm flipH="1">
                <a:off x="1229" y="1695"/>
                <a:ext cx="30" cy="30"/>
              </a:xfrm>
              <a:custGeom>
                <a:avLst/>
                <a:gdLst>
                  <a:gd name="T0" fmla="*/ 0 w 295"/>
                  <a:gd name="T1" fmla="*/ 0 h 263"/>
                  <a:gd name="T2" fmla="*/ 0 w 295"/>
                  <a:gd name="T3" fmla="*/ 21 h 263"/>
                  <a:gd name="T4" fmla="*/ 38 w 295"/>
                  <a:gd name="T5" fmla="*/ 71 h 263"/>
                  <a:gd name="T6" fmla="*/ 75 w 295"/>
                  <a:gd name="T7" fmla="*/ 99 h 263"/>
                  <a:gd name="T8" fmla="*/ 152 w 295"/>
                  <a:gd name="T9" fmla="*/ 158 h 263"/>
                  <a:gd name="T10" fmla="*/ 184 w 295"/>
                  <a:gd name="T11" fmla="*/ 182 h 263"/>
                  <a:gd name="T12" fmla="*/ 260 w 295"/>
                  <a:gd name="T13" fmla="*/ 239 h 263"/>
                  <a:gd name="T14" fmla="*/ 178 w 295"/>
                  <a:gd name="T15" fmla="*/ 213 h 263"/>
                  <a:gd name="T16" fmla="*/ 97 w 295"/>
                  <a:gd name="T17" fmla="*/ 188 h 263"/>
                  <a:gd name="T18" fmla="*/ 16 w 295"/>
                  <a:gd name="T19" fmla="*/ 182 h 263"/>
                  <a:gd name="T20" fmla="*/ 22 w 295"/>
                  <a:gd name="T21" fmla="*/ 207 h 263"/>
                  <a:gd name="T22" fmla="*/ 152 w 295"/>
                  <a:gd name="T23" fmla="*/ 231 h 263"/>
                  <a:gd name="T24" fmla="*/ 222 w 295"/>
                  <a:gd name="T25" fmla="*/ 257 h 263"/>
                  <a:gd name="T26" fmla="*/ 260 w 295"/>
                  <a:gd name="T27" fmla="*/ 263 h 263"/>
                  <a:gd name="T28" fmla="*/ 292 w 295"/>
                  <a:gd name="T29" fmla="*/ 252 h 263"/>
                  <a:gd name="T30" fmla="*/ 295 w 295"/>
                  <a:gd name="T31" fmla="*/ 222 h 263"/>
                  <a:gd name="T32" fmla="*/ 269 w 295"/>
                  <a:gd name="T33" fmla="*/ 199 h 263"/>
                  <a:gd name="T34" fmla="*/ 232 w 295"/>
                  <a:gd name="T35" fmla="*/ 162 h 263"/>
                  <a:gd name="T36" fmla="*/ 188 w 295"/>
                  <a:gd name="T37" fmla="*/ 112 h 263"/>
                  <a:gd name="T38" fmla="*/ 144 w 295"/>
                  <a:gd name="T39" fmla="*/ 56 h 263"/>
                  <a:gd name="T40" fmla="*/ 91 w 295"/>
                  <a:gd name="T41" fmla="*/ 17 h 263"/>
                  <a:gd name="T42" fmla="*/ 35 w 295"/>
                  <a:gd name="T43" fmla="*/ 3 h 263"/>
                  <a:gd name="T44" fmla="*/ 0 w 295"/>
                  <a:gd name="T45" fmla="*/ 0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95" h="263">
                    <a:moveTo>
                      <a:pt x="0" y="0"/>
                    </a:moveTo>
                    <a:lnTo>
                      <a:pt x="0" y="21"/>
                    </a:lnTo>
                    <a:lnTo>
                      <a:pt x="38" y="71"/>
                    </a:lnTo>
                    <a:lnTo>
                      <a:pt x="75" y="99"/>
                    </a:lnTo>
                    <a:lnTo>
                      <a:pt x="152" y="158"/>
                    </a:lnTo>
                    <a:lnTo>
                      <a:pt x="184" y="182"/>
                    </a:lnTo>
                    <a:lnTo>
                      <a:pt x="260" y="239"/>
                    </a:lnTo>
                    <a:lnTo>
                      <a:pt x="178" y="213"/>
                    </a:lnTo>
                    <a:lnTo>
                      <a:pt x="97" y="188"/>
                    </a:lnTo>
                    <a:lnTo>
                      <a:pt x="16" y="182"/>
                    </a:lnTo>
                    <a:lnTo>
                      <a:pt x="22" y="207"/>
                    </a:lnTo>
                    <a:lnTo>
                      <a:pt x="152" y="231"/>
                    </a:lnTo>
                    <a:lnTo>
                      <a:pt x="222" y="257"/>
                    </a:lnTo>
                    <a:lnTo>
                      <a:pt x="260" y="263"/>
                    </a:lnTo>
                    <a:lnTo>
                      <a:pt x="292" y="252"/>
                    </a:lnTo>
                    <a:lnTo>
                      <a:pt x="295" y="222"/>
                    </a:lnTo>
                    <a:lnTo>
                      <a:pt x="269" y="199"/>
                    </a:lnTo>
                    <a:lnTo>
                      <a:pt x="232" y="162"/>
                    </a:lnTo>
                    <a:lnTo>
                      <a:pt x="188" y="112"/>
                    </a:lnTo>
                    <a:lnTo>
                      <a:pt x="144" y="56"/>
                    </a:lnTo>
                    <a:lnTo>
                      <a:pt x="91" y="17"/>
                    </a:lnTo>
                    <a:lnTo>
                      <a:pt x="35" y="3"/>
                    </a:lnTo>
                    <a:lnTo>
                      <a:pt x="0" y="0"/>
                    </a:lnTo>
                    <a:close/>
                  </a:path>
                </a:pathLst>
              </a:cu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368" name="Freeform 917"/>
              <p:cNvSpPr>
                <a:spLocks/>
              </p:cNvSpPr>
              <p:nvPr/>
            </p:nvSpPr>
            <p:spPr bwMode="auto">
              <a:xfrm flipH="1">
                <a:off x="1230" y="1670"/>
                <a:ext cx="27" cy="39"/>
              </a:xfrm>
              <a:custGeom>
                <a:avLst/>
                <a:gdLst>
                  <a:gd name="T0" fmla="*/ 51 w 270"/>
                  <a:gd name="T1" fmla="*/ 0 h 345"/>
                  <a:gd name="T2" fmla="*/ 13 w 270"/>
                  <a:gd name="T3" fmla="*/ 7 h 345"/>
                  <a:gd name="T4" fmla="*/ 0 w 270"/>
                  <a:gd name="T5" fmla="*/ 39 h 345"/>
                  <a:gd name="T6" fmla="*/ 3 w 270"/>
                  <a:gd name="T7" fmla="*/ 65 h 345"/>
                  <a:gd name="T8" fmla="*/ 26 w 270"/>
                  <a:gd name="T9" fmla="*/ 101 h 345"/>
                  <a:gd name="T10" fmla="*/ 57 w 270"/>
                  <a:gd name="T11" fmla="*/ 112 h 345"/>
                  <a:gd name="T12" fmla="*/ 116 w 270"/>
                  <a:gd name="T13" fmla="*/ 149 h 345"/>
                  <a:gd name="T14" fmla="*/ 172 w 270"/>
                  <a:gd name="T15" fmla="*/ 195 h 345"/>
                  <a:gd name="T16" fmla="*/ 212 w 270"/>
                  <a:gd name="T17" fmla="*/ 259 h 345"/>
                  <a:gd name="T18" fmla="*/ 257 w 270"/>
                  <a:gd name="T19" fmla="*/ 325 h 345"/>
                  <a:gd name="T20" fmla="*/ 270 w 270"/>
                  <a:gd name="T21" fmla="*/ 345 h 345"/>
                  <a:gd name="T22" fmla="*/ 257 w 270"/>
                  <a:gd name="T23" fmla="*/ 267 h 345"/>
                  <a:gd name="T24" fmla="*/ 247 w 270"/>
                  <a:gd name="T25" fmla="*/ 198 h 345"/>
                  <a:gd name="T26" fmla="*/ 225 w 270"/>
                  <a:gd name="T27" fmla="*/ 140 h 345"/>
                  <a:gd name="T28" fmla="*/ 188 w 270"/>
                  <a:gd name="T29" fmla="*/ 86 h 345"/>
                  <a:gd name="T30" fmla="*/ 90 w 270"/>
                  <a:gd name="T31" fmla="*/ 10 h 345"/>
                  <a:gd name="T32" fmla="*/ 51 w 270"/>
                  <a:gd name="T33" fmla="*/ 0 h 3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0" h="345">
                    <a:moveTo>
                      <a:pt x="51" y="0"/>
                    </a:moveTo>
                    <a:lnTo>
                      <a:pt x="13" y="7"/>
                    </a:lnTo>
                    <a:lnTo>
                      <a:pt x="0" y="39"/>
                    </a:lnTo>
                    <a:lnTo>
                      <a:pt x="3" y="65"/>
                    </a:lnTo>
                    <a:lnTo>
                      <a:pt x="26" y="101"/>
                    </a:lnTo>
                    <a:lnTo>
                      <a:pt x="57" y="112"/>
                    </a:lnTo>
                    <a:lnTo>
                      <a:pt x="116" y="149"/>
                    </a:lnTo>
                    <a:lnTo>
                      <a:pt x="172" y="195"/>
                    </a:lnTo>
                    <a:lnTo>
                      <a:pt x="212" y="259"/>
                    </a:lnTo>
                    <a:lnTo>
                      <a:pt x="257" y="325"/>
                    </a:lnTo>
                    <a:lnTo>
                      <a:pt x="270" y="345"/>
                    </a:lnTo>
                    <a:lnTo>
                      <a:pt x="257" y="267"/>
                    </a:lnTo>
                    <a:lnTo>
                      <a:pt x="247" y="198"/>
                    </a:lnTo>
                    <a:lnTo>
                      <a:pt x="225" y="140"/>
                    </a:lnTo>
                    <a:lnTo>
                      <a:pt x="188" y="86"/>
                    </a:lnTo>
                    <a:lnTo>
                      <a:pt x="90" y="10"/>
                    </a:lnTo>
                    <a:lnTo>
                      <a:pt x="51" y="0"/>
                    </a:lnTo>
                    <a:close/>
                  </a:path>
                </a:pathLst>
              </a:cu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369" name="Freeform 918"/>
              <p:cNvSpPr>
                <a:spLocks/>
              </p:cNvSpPr>
              <p:nvPr/>
            </p:nvSpPr>
            <p:spPr bwMode="auto">
              <a:xfrm flipH="1">
                <a:off x="1233" y="1631"/>
                <a:ext cx="29" cy="23"/>
              </a:xfrm>
              <a:custGeom>
                <a:avLst/>
                <a:gdLst>
                  <a:gd name="T0" fmla="*/ 0 w 287"/>
                  <a:gd name="T1" fmla="*/ 199 h 199"/>
                  <a:gd name="T2" fmla="*/ 49 w 287"/>
                  <a:gd name="T3" fmla="*/ 156 h 199"/>
                  <a:gd name="T4" fmla="*/ 130 w 287"/>
                  <a:gd name="T5" fmla="*/ 125 h 199"/>
                  <a:gd name="T6" fmla="*/ 185 w 287"/>
                  <a:gd name="T7" fmla="*/ 111 h 199"/>
                  <a:gd name="T8" fmla="*/ 287 w 287"/>
                  <a:gd name="T9" fmla="*/ 0 h 199"/>
                  <a:gd name="T10" fmla="*/ 211 w 287"/>
                  <a:gd name="T11" fmla="*/ 44 h 199"/>
                  <a:gd name="T12" fmla="*/ 142 w 287"/>
                  <a:gd name="T13" fmla="*/ 74 h 199"/>
                  <a:gd name="T14" fmla="*/ 93 w 287"/>
                  <a:gd name="T15" fmla="*/ 99 h 199"/>
                  <a:gd name="T16" fmla="*/ 68 w 287"/>
                  <a:gd name="T17" fmla="*/ 125 h 199"/>
                  <a:gd name="T18" fmla="*/ 0 w 287"/>
                  <a:gd name="T19" fmla="*/ 199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7" h="199">
                    <a:moveTo>
                      <a:pt x="0" y="199"/>
                    </a:moveTo>
                    <a:lnTo>
                      <a:pt x="49" y="156"/>
                    </a:lnTo>
                    <a:lnTo>
                      <a:pt x="130" y="125"/>
                    </a:lnTo>
                    <a:lnTo>
                      <a:pt x="185" y="111"/>
                    </a:lnTo>
                    <a:lnTo>
                      <a:pt x="287" y="0"/>
                    </a:lnTo>
                    <a:lnTo>
                      <a:pt x="211" y="44"/>
                    </a:lnTo>
                    <a:lnTo>
                      <a:pt x="142" y="74"/>
                    </a:lnTo>
                    <a:lnTo>
                      <a:pt x="93" y="99"/>
                    </a:lnTo>
                    <a:lnTo>
                      <a:pt x="68" y="125"/>
                    </a:lnTo>
                    <a:lnTo>
                      <a:pt x="0" y="199"/>
                    </a:lnTo>
                    <a:close/>
                  </a:path>
                </a:pathLst>
              </a:custGeom>
              <a:solidFill>
                <a:srgbClr val="E0E0E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370" name="Freeform 919"/>
              <p:cNvSpPr>
                <a:spLocks/>
              </p:cNvSpPr>
              <p:nvPr/>
            </p:nvSpPr>
            <p:spPr bwMode="auto">
              <a:xfrm flipH="1">
                <a:off x="1268" y="1673"/>
                <a:ext cx="16" cy="59"/>
              </a:xfrm>
              <a:custGeom>
                <a:avLst/>
                <a:gdLst>
                  <a:gd name="T0" fmla="*/ 0 w 162"/>
                  <a:gd name="T1" fmla="*/ 514 h 514"/>
                  <a:gd name="T2" fmla="*/ 81 w 162"/>
                  <a:gd name="T3" fmla="*/ 514 h 514"/>
                  <a:gd name="T4" fmla="*/ 106 w 162"/>
                  <a:gd name="T5" fmla="*/ 508 h 514"/>
                  <a:gd name="T6" fmla="*/ 106 w 162"/>
                  <a:gd name="T7" fmla="*/ 489 h 514"/>
                  <a:gd name="T8" fmla="*/ 124 w 162"/>
                  <a:gd name="T9" fmla="*/ 470 h 514"/>
                  <a:gd name="T10" fmla="*/ 150 w 162"/>
                  <a:gd name="T11" fmla="*/ 451 h 514"/>
                  <a:gd name="T12" fmla="*/ 137 w 162"/>
                  <a:gd name="T13" fmla="*/ 433 h 514"/>
                  <a:gd name="T14" fmla="*/ 137 w 162"/>
                  <a:gd name="T15" fmla="*/ 407 h 514"/>
                  <a:gd name="T16" fmla="*/ 156 w 162"/>
                  <a:gd name="T17" fmla="*/ 376 h 514"/>
                  <a:gd name="T18" fmla="*/ 156 w 162"/>
                  <a:gd name="T19" fmla="*/ 344 h 514"/>
                  <a:gd name="T20" fmla="*/ 144 w 162"/>
                  <a:gd name="T21" fmla="*/ 306 h 514"/>
                  <a:gd name="T22" fmla="*/ 144 w 162"/>
                  <a:gd name="T23" fmla="*/ 224 h 514"/>
                  <a:gd name="T24" fmla="*/ 162 w 162"/>
                  <a:gd name="T25" fmla="*/ 150 h 514"/>
                  <a:gd name="T26" fmla="*/ 156 w 162"/>
                  <a:gd name="T27" fmla="*/ 94 h 514"/>
                  <a:gd name="T28" fmla="*/ 156 w 162"/>
                  <a:gd name="T29" fmla="*/ 0 h 514"/>
                  <a:gd name="T30" fmla="*/ 106 w 162"/>
                  <a:gd name="T31" fmla="*/ 142 h 514"/>
                  <a:gd name="T32" fmla="*/ 62 w 162"/>
                  <a:gd name="T33" fmla="*/ 275 h 514"/>
                  <a:gd name="T34" fmla="*/ 32 w 162"/>
                  <a:gd name="T35" fmla="*/ 419 h 514"/>
                  <a:gd name="T36" fmla="*/ 0 w 162"/>
                  <a:gd name="T37" fmla="*/ 514 h 5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62" h="514">
                    <a:moveTo>
                      <a:pt x="0" y="514"/>
                    </a:moveTo>
                    <a:lnTo>
                      <a:pt x="81" y="514"/>
                    </a:lnTo>
                    <a:lnTo>
                      <a:pt x="106" y="508"/>
                    </a:lnTo>
                    <a:lnTo>
                      <a:pt x="106" y="489"/>
                    </a:lnTo>
                    <a:lnTo>
                      <a:pt x="124" y="470"/>
                    </a:lnTo>
                    <a:lnTo>
                      <a:pt x="150" y="451"/>
                    </a:lnTo>
                    <a:lnTo>
                      <a:pt x="137" y="433"/>
                    </a:lnTo>
                    <a:lnTo>
                      <a:pt x="137" y="407"/>
                    </a:lnTo>
                    <a:lnTo>
                      <a:pt x="156" y="376"/>
                    </a:lnTo>
                    <a:lnTo>
                      <a:pt x="156" y="344"/>
                    </a:lnTo>
                    <a:lnTo>
                      <a:pt x="144" y="306"/>
                    </a:lnTo>
                    <a:lnTo>
                      <a:pt x="144" y="224"/>
                    </a:lnTo>
                    <a:lnTo>
                      <a:pt x="162" y="150"/>
                    </a:lnTo>
                    <a:lnTo>
                      <a:pt x="156" y="94"/>
                    </a:lnTo>
                    <a:lnTo>
                      <a:pt x="156" y="0"/>
                    </a:lnTo>
                    <a:lnTo>
                      <a:pt x="106" y="142"/>
                    </a:lnTo>
                    <a:lnTo>
                      <a:pt x="62" y="275"/>
                    </a:lnTo>
                    <a:lnTo>
                      <a:pt x="32" y="419"/>
                    </a:lnTo>
                    <a:lnTo>
                      <a:pt x="0" y="514"/>
                    </a:lnTo>
                    <a:close/>
                  </a:path>
                </a:pathLst>
              </a:custGeom>
              <a:solidFill>
                <a:srgbClr val="E0E0E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371" name="Freeform 920"/>
              <p:cNvSpPr>
                <a:spLocks/>
              </p:cNvSpPr>
              <p:nvPr/>
            </p:nvSpPr>
            <p:spPr bwMode="auto">
              <a:xfrm flipH="1">
                <a:off x="1231" y="1737"/>
                <a:ext cx="29" cy="11"/>
              </a:xfrm>
              <a:custGeom>
                <a:avLst/>
                <a:gdLst>
                  <a:gd name="T0" fmla="*/ 232 w 289"/>
                  <a:gd name="T1" fmla="*/ 47 h 97"/>
                  <a:gd name="T2" fmla="*/ 168 w 289"/>
                  <a:gd name="T3" fmla="*/ 19 h 97"/>
                  <a:gd name="T4" fmla="*/ 110 w 289"/>
                  <a:gd name="T5" fmla="*/ 4 h 97"/>
                  <a:gd name="T6" fmla="*/ 32 w 289"/>
                  <a:gd name="T7" fmla="*/ 0 h 97"/>
                  <a:gd name="T8" fmla="*/ 0 w 289"/>
                  <a:gd name="T9" fmla="*/ 6 h 97"/>
                  <a:gd name="T10" fmla="*/ 15 w 289"/>
                  <a:gd name="T11" fmla="*/ 37 h 97"/>
                  <a:gd name="T12" fmla="*/ 45 w 289"/>
                  <a:gd name="T13" fmla="*/ 61 h 97"/>
                  <a:gd name="T14" fmla="*/ 113 w 289"/>
                  <a:gd name="T15" fmla="*/ 79 h 97"/>
                  <a:gd name="T16" fmla="*/ 219 w 289"/>
                  <a:gd name="T17" fmla="*/ 97 h 97"/>
                  <a:gd name="T18" fmla="*/ 289 w 289"/>
                  <a:gd name="T19" fmla="*/ 91 h 97"/>
                  <a:gd name="T20" fmla="*/ 232 w 289"/>
                  <a:gd name="T21" fmla="*/ 4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9" h="97">
                    <a:moveTo>
                      <a:pt x="232" y="47"/>
                    </a:moveTo>
                    <a:lnTo>
                      <a:pt x="168" y="19"/>
                    </a:lnTo>
                    <a:lnTo>
                      <a:pt x="110" y="4"/>
                    </a:lnTo>
                    <a:lnTo>
                      <a:pt x="32" y="0"/>
                    </a:lnTo>
                    <a:lnTo>
                      <a:pt x="0" y="6"/>
                    </a:lnTo>
                    <a:lnTo>
                      <a:pt x="15" y="37"/>
                    </a:lnTo>
                    <a:lnTo>
                      <a:pt x="45" y="61"/>
                    </a:lnTo>
                    <a:lnTo>
                      <a:pt x="113" y="79"/>
                    </a:lnTo>
                    <a:lnTo>
                      <a:pt x="219" y="97"/>
                    </a:lnTo>
                    <a:lnTo>
                      <a:pt x="289" y="91"/>
                    </a:lnTo>
                    <a:lnTo>
                      <a:pt x="232" y="47"/>
                    </a:lnTo>
                    <a:close/>
                  </a:path>
                </a:pathLst>
              </a:cu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372" name="Freeform 921"/>
              <p:cNvSpPr>
                <a:spLocks/>
              </p:cNvSpPr>
              <p:nvPr/>
            </p:nvSpPr>
            <p:spPr bwMode="auto">
              <a:xfrm flipH="1">
                <a:off x="1266" y="1742"/>
                <a:ext cx="18" cy="25"/>
              </a:xfrm>
              <a:custGeom>
                <a:avLst/>
                <a:gdLst>
                  <a:gd name="T0" fmla="*/ 81 w 176"/>
                  <a:gd name="T1" fmla="*/ 59 h 216"/>
                  <a:gd name="T2" fmla="*/ 59 w 176"/>
                  <a:gd name="T3" fmla="*/ 14 h 216"/>
                  <a:gd name="T4" fmla="*/ 26 w 176"/>
                  <a:gd name="T5" fmla="*/ 0 h 216"/>
                  <a:gd name="T6" fmla="*/ 3 w 176"/>
                  <a:gd name="T7" fmla="*/ 11 h 216"/>
                  <a:gd name="T8" fmla="*/ 0 w 176"/>
                  <a:gd name="T9" fmla="*/ 35 h 216"/>
                  <a:gd name="T10" fmla="*/ 15 w 176"/>
                  <a:gd name="T11" fmla="*/ 76 h 216"/>
                  <a:gd name="T12" fmla="*/ 40 w 176"/>
                  <a:gd name="T13" fmla="*/ 115 h 216"/>
                  <a:gd name="T14" fmla="*/ 71 w 176"/>
                  <a:gd name="T15" fmla="*/ 150 h 216"/>
                  <a:gd name="T16" fmla="*/ 113 w 176"/>
                  <a:gd name="T17" fmla="*/ 185 h 216"/>
                  <a:gd name="T18" fmla="*/ 176 w 176"/>
                  <a:gd name="T19" fmla="*/ 216 h 216"/>
                  <a:gd name="T20" fmla="*/ 119 w 176"/>
                  <a:gd name="T21" fmla="*/ 153 h 216"/>
                  <a:gd name="T22" fmla="*/ 100 w 176"/>
                  <a:gd name="T23" fmla="*/ 108 h 216"/>
                  <a:gd name="T24" fmla="*/ 81 w 176"/>
                  <a:gd name="T25" fmla="*/ 59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6" h="216">
                    <a:moveTo>
                      <a:pt x="81" y="59"/>
                    </a:moveTo>
                    <a:lnTo>
                      <a:pt x="59" y="14"/>
                    </a:lnTo>
                    <a:lnTo>
                      <a:pt x="26" y="0"/>
                    </a:lnTo>
                    <a:lnTo>
                      <a:pt x="3" y="11"/>
                    </a:lnTo>
                    <a:lnTo>
                      <a:pt x="0" y="35"/>
                    </a:lnTo>
                    <a:lnTo>
                      <a:pt x="15" y="76"/>
                    </a:lnTo>
                    <a:lnTo>
                      <a:pt x="40" y="115"/>
                    </a:lnTo>
                    <a:lnTo>
                      <a:pt x="71" y="150"/>
                    </a:lnTo>
                    <a:lnTo>
                      <a:pt x="113" y="185"/>
                    </a:lnTo>
                    <a:lnTo>
                      <a:pt x="176" y="216"/>
                    </a:lnTo>
                    <a:lnTo>
                      <a:pt x="119" y="153"/>
                    </a:lnTo>
                    <a:lnTo>
                      <a:pt x="100" y="108"/>
                    </a:lnTo>
                    <a:lnTo>
                      <a:pt x="81" y="59"/>
                    </a:lnTo>
                    <a:close/>
                  </a:path>
                </a:pathLst>
              </a:cu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373" name="Freeform 922"/>
              <p:cNvSpPr>
                <a:spLocks/>
              </p:cNvSpPr>
              <p:nvPr/>
            </p:nvSpPr>
            <p:spPr bwMode="auto">
              <a:xfrm flipH="1">
                <a:off x="1213" y="1611"/>
                <a:ext cx="42" cy="31"/>
              </a:xfrm>
              <a:custGeom>
                <a:avLst/>
                <a:gdLst>
                  <a:gd name="T0" fmla="*/ 0 w 418"/>
                  <a:gd name="T1" fmla="*/ 260 h 260"/>
                  <a:gd name="T2" fmla="*/ 13 w 418"/>
                  <a:gd name="T3" fmla="*/ 153 h 260"/>
                  <a:gd name="T4" fmla="*/ 101 w 418"/>
                  <a:gd name="T5" fmla="*/ 116 h 260"/>
                  <a:gd name="T6" fmla="*/ 220 w 418"/>
                  <a:gd name="T7" fmla="*/ 69 h 260"/>
                  <a:gd name="T8" fmla="*/ 304 w 418"/>
                  <a:gd name="T9" fmla="*/ 35 h 260"/>
                  <a:gd name="T10" fmla="*/ 386 w 418"/>
                  <a:gd name="T11" fmla="*/ 0 h 260"/>
                  <a:gd name="T12" fmla="*/ 418 w 418"/>
                  <a:gd name="T13" fmla="*/ 76 h 260"/>
                  <a:gd name="T14" fmla="*/ 341 w 418"/>
                  <a:gd name="T15" fmla="*/ 119 h 260"/>
                  <a:gd name="T16" fmla="*/ 252 w 418"/>
                  <a:gd name="T17" fmla="*/ 150 h 260"/>
                  <a:gd name="T18" fmla="*/ 182 w 418"/>
                  <a:gd name="T19" fmla="*/ 170 h 260"/>
                  <a:gd name="T20" fmla="*/ 98 w 418"/>
                  <a:gd name="T21" fmla="*/ 216 h 260"/>
                  <a:gd name="T22" fmla="*/ 0 w 418"/>
                  <a:gd name="T23" fmla="*/ 260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18" h="260">
                    <a:moveTo>
                      <a:pt x="0" y="260"/>
                    </a:moveTo>
                    <a:lnTo>
                      <a:pt x="13" y="153"/>
                    </a:lnTo>
                    <a:lnTo>
                      <a:pt x="101" y="116"/>
                    </a:lnTo>
                    <a:lnTo>
                      <a:pt x="220" y="69"/>
                    </a:lnTo>
                    <a:lnTo>
                      <a:pt x="304" y="35"/>
                    </a:lnTo>
                    <a:lnTo>
                      <a:pt x="386" y="0"/>
                    </a:lnTo>
                    <a:lnTo>
                      <a:pt x="418" y="76"/>
                    </a:lnTo>
                    <a:lnTo>
                      <a:pt x="341" y="119"/>
                    </a:lnTo>
                    <a:lnTo>
                      <a:pt x="252" y="150"/>
                    </a:lnTo>
                    <a:lnTo>
                      <a:pt x="182" y="170"/>
                    </a:lnTo>
                    <a:lnTo>
                      <a:pt x="98" y="216"/>
                    </a:lnTo>
                    <a:lnTo>
                      <a:pt x="0" y="260"/>
                    </a:lnTo>
                    <a:close/>
                  </a:path>
                </a:pathLst>
              </a:custGeom>
              <a:solidFill>
                <a:srgbClr val="E0E0E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374" name="Freeform 923"/>
              <p:cNvSpPr>
                <a:spLocks/>
              </p:cNvSpPr>
              <p:nvPr/>
            </p:nvSpPr>
            <p:spPr bwMode="auto">
              <a:xfrm flipH="1">
                <a:off x="1165" y="1751"/>
                <a:ext cx="87" cy="134"/>
              </a:xfrm>
              <a:custGeom>
                <a:avLst/>
                <a:gdLst>
                  <a:gd name="T0" fmla="*/ 385 w 863"/>
                  <a:gd name="T1" fmla="*/ 172 h 1164"/>
                  <a:gd name="T2" fmla="*/ 543 w 863"/>
                  <a:gd name="T3" fmla="*/ 158 h 1164"/>
                  <a:gd name="T4" fmla="*/ 637 w 863"/>
                  <a:gd name="T5" fmla="*/ 133 h 1164"/>
                  <a:gd name="T6" fmla="*/ 667 w 863"/>
                  <a:gd name="T7" fmla="*/ 90 h 1164"/>
                  <a:gd name="T8" fmla="*/ 667 w 863"/>
                  <a:gd name="T9" fmla="*/ 52 h 1164"/>
                  <a:gd name="T10" fmla="*/ 694 w 863"/>
                  <a:gd name="T11" fmla="*/ 20 h 1164"/>
                  <a:gd name="T12" fmla="*/ 782 w 863"/>
                  <a:gd name="T13" fmla="*/ 0 h 1164"/>
                  <a:gd name="T14" fmla="*/ 863 w 863"/>
                  <a:gd name="T15" fmla="*/ 7 h 1164"/>
                  <a:gd name="T16" fmla="*/ 763 w 863"/>
                  <a:gd name="T17" fmla="*/ 907 h 1164"/>
                  <a:gd name="T18" fmla="*/ 694 w 863"/>
                  <a:gd name="T19" fmla="*/ 990 h 1164"/>
                  <a:gd name="T20" fmla="*/ 605 w 863"/>
                  <a:gd name="T21" fmla="*/ 1071 h 1164"/>
                  <a:gd name="T22" fmla="*/ 481 w 863"/>
                  <a:gd name="T23" fmla="*/ 1134 h 1164"/>
                  <a:gd name="T24" fmla="*/ 334 w 863"/>
                  <a:gd name="T25" fmla="*/ 1153 h 1164"/>
                  <a:gd name="T26" fmla="*/ 138 w 863"/>
                  <a:gd name="T27" fmla="*/ 1164 h 1164"/>
                  <a:gd name="T28" fmla="*/ 25 w 863"/>
                  <a:gd name="T29" fmla="*/ 1147 h 1164"/>
                  <a:gd name="T30" fmla="*/ 0 w 863"/>
                  <a:gd name="T31" fmla="*/ 1083 h 1164"/>
                  <a:gd name="T32" fmla="*/ 13 w 863"/>
                  <a:gd name="T33" fmla="*/ 1001 h 1164"/>
                  <a:gd name="T34" fmla="*/ 95 w 863"/>
                  <a:gd name="T35" fmla="*/ 750 h 1164"/>
                  <a:gd name="T36" fmla="*/ 163 w 863"/>
                  <a:gd name="T37" fmla="*/ 499 h 1164"/>
                  <a:gd name="T38" fmla="*/ 195 w 863"/>
                  <a:gd name="T39" fmla="*/ 310 h 1164"/>
                  <a:gd name="T40" fmla="*/ 195 w 863"/>
                  <a:gd name="T41" fmla="*/ 259 h 1164"/>
                  <a:gd name="T42" fmla="*/ 239 w 863"/>
                  <a:gd name="T43" fmla="*/ 190 h 1164"/>
                  <a:gd name="T44" fmla="*/ 291 w 863"/>
                  <a:gd name="T45" fmla="*/ 172 h 1164"/>
                  <a:gd name="T46" fmla="*/ 385 w 863"/>
                  <a:gd name="T47" fmla="*/ 172 h 1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63" h="1164">
                    <a:moveTo>
                      <a:pt x="385" y="172"/>
                    </a:moveTo>
                    <a:lnTo>
                      <a:pt x="543" y="158"/>
                    </a:lnTo>
                    <a:lnTo>
                      <a:pt x="637" y="133"/>
                    </a:lnTo>
                    <a:lnTo>
                      <a:pt x="667" y="90"/>
                    </a:lnTo>
                    <a:lnTo>
                      <a:pt x="667" y="52"/>
                    </a:lnTo>
                    <a:lnTo>
                      <a:pt x="694" y="20"/>
                    </a:lnTo>
                    <a:lnTo>
                      <a:pt x="782" y="0"/>
                    </a:lnTo>
                    <a:lnTo>
                      <a:pt x="863" y="7"/>
                    </a:lnTo>
                    <a:lnTo>
                      <a:pt x="763" y="907"/>
                    </a:lnTo>
                    <a:lnTo>
                      <a:pt x="694" y="990"/>
                    </a:lnTo>
                    <a:lnTo>
                      <a:pt x="605" y="1071"/>
                    </a:lnTo>
                    <a:lnTo>
                      <a:pt x="481" y="1134"/>
                    </a:lnTo>
                    <a:lnTo>
                      <a:pt x="334" y="1153"/>
                    </a:lnTo>
                    <a:lnTo>
                      <a:pt x="138" y="1164"/>
                    </a:lnTo>
                    <a:lnTo>
                      <a:pt x="25" y="1147"/>
                    </a:lnTo>
                    <a:lnTo>
                      <a:pt x="0" y="1083"/>
                    </a:lnTo>
                    <a:lnTo>
                      <a:pt x="13" y="1001"/>
                    </a:lnTo>
                    <a:lnTo>
                      <a:pt x="95" y="750"/>
                    </a:lnTo>
                    <a:lnTo>
                      <a:pt x="163" y="499"/>
                    </a:lnTo>
                    <a:lnTo>
                      <a:pt x="195" y="310"/>
                    </a:lnTo>
                    <a:lnTo>
                      <a:pt x="195" y="259"/>
                    </a:lnTo>
                    <a:lnTo>
                      <a:pt x="239" y="190"/>
                    </a:lnTo>
                    <a:lnTo>
                      <a:pt x="291" y="172"/>
                    </a:lnTo>
                    <a:lnTo>
                      <a:pt x="385" y="172"/>
                    </a:lnTo>
                    <a:close/>
                  </a:path>
                </a:pathLst>
              </a:custGeom>
              <a:solidFill>
                <a:srgbClr val="404040"/>
              </a:solidFill>
              <a:ln w="1588">
                <a:solidFill>
                  <a:srgbClr val="000000"/>
                </a:solidFill>
                <a:prstDash val="solid"/>
                <a:round/>
                <a:headEnd/>
                <a:tailEnd/>
              </a:ln>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375" name="Freeform 924"/>
              <p:cNvSpPr>
                <a:spLocks/>
              </p:cNvSpPr>
              <p:nvPr/>
            </p:nvSpPr>
            <p:spPr bwMode="auto">
              <a:xfrm flipH="1">
                <a:off x="1167" y="1758"/>
                <a:ext cx="75" cy="122"/>
              </a:xfrm>
              <a:custGeom>
                <a:avLst/>
                <a:gdLst>
                  <a:gd name="T0" fmla="*/ 257 w 743"/>
                  <a:gd name="T1" fmla="*/ 214 h 1068"/>
                  <a:gd name="T2" fmla="*/ 397 w 743"/>
                  <a:gd name="T3" fmla="*/ 207 h 1068"/>
                  <a:gd name="T4" fmla="*/ 542 w 743"/>
                  <a:gd name="T5" fmla="*/ 182 h 1068"/>
                  <a:gd name="T6" fmla="*/ 628 w 743"/>
                  <a:gd name="T7" fmla="*/ 138 h 1068"/>
                  <a:gd name="T8" fmla="*/ 679 w 743"/>
                  <a:gd name="T9" fmla="*/ 100 h 1068"/>
                  <a:gd name="T10" fmla="*/ 743 w 743"/>
                  <a:gd name="T11" fmla="*/ 0 h 1068"/>
                  <a:gd name="T12" fmla="*/ 648 w 743"/>
                  <a:gd name="T13" fmla="*/ 822 h 1068"/>
                  <a:gd name="T14" fmla="*/ 585 w 743"/>
                  <a:gd name="T15" fmla="*/ 898 h 1068"/>
                  <a:gd name="T16" fmla="*/ 516 w 743"/>
                  <a:gd name="T17" fmla="*/ 967 h 1068"/>
                  <a:gd name="T18" fmla="*/ 428 w 743"/>
                  <a:gd name="T19" fmla="*/ 1016 h 1068"/>
                  <a:gd name="T20" fmla="*/ 353 w 743"/>
                  <a:gd name="T21" fmla="*/ 1042 h 1068"/>
                  <a:gd name="T22" fmla="*/ 257 w 743"/>
                  <a:gd name="T23" fmla="*/ 1055 h 1068"/>
                  <a:gd name="T24" fmla="*/ 170 w 743"/>
                  <a:gd name="T25" fmla="*/ 1068 h 1068"/>
                  <a:gd name="T26" fmla="*/ 69 w 743"/>
                  <a:gd name="T27" fmla="*/ 1068 h 1068"/>
                  <a:gd name="T28" fmla="*/ 24 w 743"/>
                  <a:gd name="T29" fmla="*/ 1055 h 1068"/>
                  <a:gd name="T30" fmla="*/ 0 w 743"/>
                  <a:gd name="T31" fmla="*/ 1016 h 1068"/>
                  <a:gd name="T32" fmla="*/ 11 w 743"/>
                  <a:gd name="T33" fmla="*/ 956 h 1068"/>
                  <a:gd name="T34" fmla="*/ 75 w 743"/>
                  <a:gd name="T35" fmla="*/ 809 h 1068"/>
                  <a:gd name="T36" fmla="*/ 184 w 743"/>
                  <a:gd name="T37" fmla="*/ 321 h 1068"/>
                  <a:gd name="T38" fmla="*/ 201 w 743"/>
                  <a:gd name="T39" fmla="*/ 252 h 1068"/>
                  <a:gd name="T40" fmla="*/ 257 w 743"/>
                  <a:gd name="T41" fmla="*/ 214 h 10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43" h="1068">
                    <a:moveTo>
                      <a:pt x="257" y="214"/>
                    </a:moveTo>
                    <a:lnTo>
                      <a:pt x="397" y="207"/>
                    </a:lnTo>
                    <a:lnTo>
                      <a:pt x="542" y="182"/>
                    </a:lnTo>
                    <a:lnTo>
                      <a:pt x="628" y="138"/>
                    </a:lnTo>
                    <a:lnTo>
                      <a:pt x="679" y="100"/>
                    </a:lnTo>
                    <a:lnTo>
                      <a:pt x="743" y="0"/>
                    </a:lnTo>
                    <a:lnTo>
                      <a:pt x="648" y="822"/>
                    </a:lnTo>
                    <a:lnTo>
                      <a:pt x="585" y="898"/>
                    </a:lnTo>
                    <a:lnTo>
                      <a:pt x="516" y="967"/>
                    </a:lnTo>
                    <a:lnTo>
                      <a:pt x="428" y="1016"/>
                    </a:lnTo>
                    <a:lnTo>
                      <a:pt x="353" y="1042"/>
                    </a:lnTo>
                    <a:lnTo>
                      <a:pt x="257" y="1055"/>
                    </a:lnTo>
                    <a:lnTo>
                      <a:pt x="170" y="1068"/>
                    </a:lnTo>
                    <a:lnTo>
                      <a:pt x="69" y="1068"/>
                    </a:lnTo>
                    <a:lnTo>
                      <a:pt x="24" y="1055"/>
                    </a:lnTo>
                    <a:lnTo>
                      <a:pt x="0" y="1016"/>
                    </a:lnTo>
                    <a:lnTo>
                      <a:pt x="11" y="956"/>
                    </a:lnTo>
                    <a:lnTo>
                      <a:pt x="75" y="809"/>
                    </a:lnTo>
                    <a:lnTo>
                      <a:pt x="184" y="321"/>
                    </a:lnTo>
                    <a:lnTo>
                      <a:pt x="201" y="252"/>
                    </a:lnTo>
                    <a:lnTo>
                      <a:pt x="257" y="214"/>
                    </a:lnTo>
                    <a:close/>
                  </a:path>
                </a:pathLst>
              </a:custGeom>
              <a:solidFill>
                <a:srgbClr val="60606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grpSp>
        <p:sp>
          <p:nvSpPr>
            <p:cNvPr id="310" name="Line 925"/>
            <p:cNvSpPr>
              <a:spLocks noChangeShapeType="1"/>
            </p:cNvSpPr>
            <p:nvPr/>
          </p:nvSpPr>
          <p:spPr bwMode="auto">
            <a:xfrm>
              <a:off x="1507" y="2636"/>
              <a:ext cx="0" cy="91"/>
            </a:xfrm>
            <a:prstGeom prst="line">
              <a:avLst/>
            </a:prstGeom>
            <a:noFill/>
            <a:ln w="38100">
              <a:solidFill>
                <a:srgbClr val="5F5F5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grpSp>
          <p:nvGrpSpPr>
            <p:cNvPr id="311" name="Group 926"/>
            <p:cNvGrpSpPr>
              <a:grpSpLocks/>
            </p:cNvGrpSpPr>
            <p:nvPr/>
          </p:nvGrpSpPr>
          <p:grpSpPr bwMode="auto">
            <a:xfrm>
              <a:off x="1653" y="2587"/>
              <a:ext cx="485" cy="236"/>
              <a:chOff x="3352" y="2625"/>
              <a:chExt cx="544" cy="542"/>
            </a:xfrm>
          </p:grpSpPr>
          <p:sp>
            <p:nvSpPr>
              <p:cNvPr id="312" name="Freeform 927"/>
              <p:cNvSpPr>
                <a:spLocks/>
              </p:cNvSpPr>
              <p:nvPr/>
            </p:nvSpPr>
            <p:spPr bwMode="auto">
              <a:xfrm>
                <a:off x="3816" y="2625"/>
                <a:ext cx="80" cy="542"/>
              </a:xfrm>
              <a:custGeom>
                <a:avLst/>
                <a:gdLst>
                  <a:gd name="T0" fmla="*/ 159 w 319"/>
                  <a:gd name="T1" fmla="*/ 0 h 2167"/>
                  <a:gd name="T2" fmla="*/ 173 w 319"/>
                  <a:gd name="T3" fmla="*/ 51 h 2167"/>
                  <a:gd name="T4" fmla="*/ 199 w 319"/>
                  <a:gd name="T5" fmla="*/ 132 h 2167"/>
                  <a:gd name="T6" fmla="*/ 220 w 319"/>
                  <a:gd name="T7" fmla="*/ 204 h 2167"/>
                  <a:gd name="T8" fmla="*/ 238 w 319"/>
                  <a:gd name="T9" fmla="*/ 280 h 2167"/>
                  <a:gd name="T10" fmla="*/ 256 w 319"/>
                  <a:gd name="T11" fmla="*/ 356 h 2167"/>
                  <a:gd name="T12" fmla="*/ 271 w 319"/>
                  <a:gd name="T13" fmla="*/ 441 h 2167"/>
                  <a:gd name="T14" fmla="*/ 285 w 319"/>
                  <a:gd name="T15" fmla="*/ 528 h 2167"/>
                  <a:gd name="T16" fmla="*/ 297 w 319"/>
                  <a:gd name="T17" fmla="*/ 629 h 2167"/>
                  <a:gd name="T18" fmla="*/ 307 w 319"/>
                  <a:gd name="T19" fmla="*/ 712 h 2167"/>
                  <a:gd name="T20" fmla="*/ 312 w 319"/>
                  <a:gd name="T21" fmla="*/ 809 h 2167"/>
                  <a:gd name="T22" fmla="*/ 317 w 319"/>
                  <a:gd name="T23" fmla="*/ 892 h 2167"/>
                  <a:gd name="T24" fmla="*/ 319 w 319"/>
                  <a:gd name="T25" fmla="*/ 998 h 2167"/>
                  <a:gd name="T26" fmla="*/ 318 w 319"/>
                  <a:gd name="T27" fmla="*/ 1103 h 2167"/>
                  <a:gd name="T28" fmla="*/ 314 w 319"/>
                  <a:gd name="T29" fmla="*/ 1212 h 2167"/>
                  <a:gd name="T30" fmla="*/ 311 w 319"/>
                  <a:gd name="T31" fmla="*/ 1297 h 2167"/>
                  <a:gd name="T32" fmla="*/ 305 w 319"/>
                  <a:gd name="T33" fmla="*/ 1372 h 2167"/>
                  <a:gd name="T34" fmla="*/ 294 w 319"/>
                  <a:gd name="T35" fmla="*/ 1466 h 2167"/>
                  <a:gd name="T36" fmla="*/ 283 w 319"/>
                  <a:gd name="T37" fmla="*/ 1552 h 2167"/>
                  <a:gd name="T38" fmla="*/ 267 w 319"/>
                  <a:gd name="T39" fmla="*/ 1648 h 2167"/>
                  <a:gd name="T40" fmla="*/ 249 w 319"/>
                  <a:gd name="T41" fmla="*/ 1738 h 2167"/>
                  <a:gd name="T42" fmla="*/ 229 w 319"/>
                  <a:gd name="T43" fmla="*/ 1825 h 2167"/>
                  <a:gd name="T44" fmla="*/ 210 w 319"/>
                  <a:gd name="T45" fmla="*/ 1904 h 2167"/>
                  <a:gd name="T46" fmla="*/ 182 w 319"/>
                  <a:gd name="T47" fmla="*/ 1988 h 2167"/>
                  <a:gd name="T48" fmla="*/ 153 w 319"/>
                  <a:gd name="T49" fmla="*/ 2066 h 2167"/>
                  <a:gd name="T50" fmla="*/ 120 w 319"/>
                  <a:gd name="T51" fmla="*/ 2147 h 2167"/>
                  <a:gd name="T52" fmla="*/ 112 w 319"/>
                  <a:gd name="T53" fmla="*/ 2167 h 2167"/>
                  <a:gd name="T54" fmla="*/ 0 w 319"/>
                  <a:gd name="T55" fmla="*/ 2117 h 2167"/>
                  <a:gd name="T56" fmla="*/ 33 w 319"/>
                  <a:gd name="T57" fmla="*/ 2055 h 2167"/>
                  <a:gd name="T58" fmla="*/ 65 w 319"/>
                  <a:gd name="T59" fmla="*/ 1980 h 2167"/>
                  <a:gd name="T60" fmla="*/ 92 w 319"/>
                  <a:gd name="T61" fmla="*/ 1901 h 2167"/>
                  <a:gd name="T62" fmla="*/ 113 w 319"/>
                  <a:gd name="T63" fmla="*/ 1815 h 2167"/>
                  <a:gd name="T64" fmla="*/ 139 w 319"/>
                  <a:gd name="T65" fmla="*/ 1718 h 2167"/>
                  <a:gd name="T66" fmla="*/ 155 w 319"/>
                  <a:gd name="T67" fmla="*/ 1628 h 2167"/>
                  <a:gd name="T68" fmla="*/ 170 w 319"/>
                  <a:gd name="T69" fmla="*/ 1540 h 2167"/>
                  <a:gd name="T70" fmla="*/ 182 w 319"/>
                  <a:gd name="T71" fmla="*/ 1437 h 2167"/>
                  <a:gd name="T72" fmla="*/ 191 w 319"/>
                  <a:gd name="T73" fmla="*/ 1344 h 2167"/>
                  <a:gd name="T74" fmla="*/ 199 w 319"/>
                  <a:gd name="T75" fmla="*/ 1251 h 2167"/>
                  <a:gd name="T76" fmla="*/ 202 w 319"/>
                  <a:gd name="T77" fmla="*/ 1156 h 2167"/>
                  <a:gd name="T78" fmla="*/ 206 w 319"/>
                  <a:gd name="T79" fmla="*/ 1082 h 2167"/>
                  <a:gd name="T80" fmla="*/ 203 w 319"/>
                  <a:gd name="T81" fmla="*/ 983 h 2167"/>
                  <a:gd name="T82" fmla="*/ 201 w 319"/>
                  <a:gd name="T83" fmla="*/ 880 h 2167"/>
                  <a:gd name="T84" fmla="*/ 195 w 319"/>
                  <a:gd name="T85" fmla="*/ 784 h 2167"/>
                  <a:gd name="T86" fmla="*/ 188 w 319"/>
                  <a:gd name="T87" fmla="*/ 687 h 2167"/>
                  <a:gd name="T88" fmla="*/ 175 w 319"/>
                  <a:gd name="T89" fmla="*/ 586 h 2167"/>
                  <a:gd name="T90" fmla="*/ 160 w 319"/>
                  <a:gd name="T91" fmla="*/ 492 h 2167"/>
                  <a:gd name="T92" fmla="*/ 145 w 319"/>
                  <a:gd name="T93" fmla="*/ 398 h 2167"/>
                  <a:gd name="T94" fmla="*/ 124 w 319"/>
                  <a:gd name="T95" fmla="*/ 311 h 2167"/>
                  <a:gd name="T96" fmla="*/ 99 w 319"/>
                  <a:gd name="T97" fmla="*/ 215 h 2167"/>
                  <a:gd name="T98" fmla="*/ 72 w 319"/>
                  <a:gd name="T99" fmla="*/ 132 h 2167"/>
                  <a:gd name="T100" fmla="*/ 43 w 319"/>
                  <a:gd name="T101" fmla="*/ 58 h 2167"/>
                  <a:gd name="T102" fmla="*/ 159 w 319"/>
                  <a:gd name="T103" fmla="*/ 0 h 2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19" h="2167">
                    <a:moveTo>
                      <a:pt x="159" y="0"/>
                    </a:moveTo>
                    <a:lnTo>
                      <a:pt x="173" y="51"/>
                    </a:lnTo>
                    <a:lnTo>
                      <a:pt x="199" y="132"/>
                    </a:lnTo>
                    <a:lnTo>
                      <a:pt x="220" y="204"/>
                    </a:lnTo>
                    <a:lnTo>
                      <a:pt x="238" y="280"/>
                    </a:lnTo>
                    <a:lnTo>
                      <a:pt x="256" y="356"/>
                    </a:lnTo>
                    <a:lnTo>
                      <a:pt x="271" y="441"/>
                    </a:lnTo>
                    <a:lnTo>
                      <a:pt x="285" y="528"/>
                    </a:lnTo>
                    <a:lnTo>
                      <a:pt x="297" y="629"/>
                    </a:lnTo>
                    <a:lnTo>
                      <a:pt x="307" y="712"/>
                    </a:lnTo>
                    <a:lnTo>
                      <a:pt x="312" y="809"/>
                    </a:lnTo>
                    <a:lnTo>
                      <a:pt x="317" y="892"/>
                    </a:lnTo>
                    <a:lnTo>
                      <a:pt x="319" y="998"/>
                    </a:lnTo>
                    <a:lnTo>
                      <a:pt x="318" y="1103"/>
                    </a:lnTo>
                    <a:lnTo>
                      <a:pt x="314" y="1212"/>
                    </a:lnTo>
                    <a:lnTo>
                      <a:pt x="311" y="1297"/>
                    </a:lnTo>
                    <a:lnTo>
                      <a:pt x="305" y="1372"/>
                    </a:lnTo>
                    <a:lnTo>
                      <a:pt x="294" y="1466"/>
                    </a:lnTo>
                    <a:lnTo>
                      <a:pt x="283" y="1552"/>
                    </a:lnTo>
                    <a:lnTo>
                      <a:pt x="267" y="1648"/>
                    </a:lnTo>
                    <a:lnTo>
                      <a:pt x="249" y="1738"/>
                    </a:lnTo>
                    <a:lnTo>
                      <a:pt x="229" y="1825"/>
                    </a:lnTo>
                    <a:lnTo>
                      <a:pt x="210" y="1904"/>
                    </a:lnTo>
                    <a:lnTo>
                      <a:pt x="182" y="1988"/>
                    </a:lnTo>
                    <a:lnTo>
                      <a:pt x="153" y="2066"/>
                    </a:lnTo>
                    <a:lnTo>
                      <a:pt x="120" y="2147"/>
                    </a:lnTo>
                    <a:lnTo>
                      <a:pt x="112" y="2167"/>
                    </a:lnTo>
                    <a:lnTo>
                      <a:pt x="0" y="2117"/>
                    </a:lnTo>
                    <a:lnTo>
                      <a:pt x="33" y="2055"/>
                    </a:lnTo>
                    <a:lnTo>
                      <a:pt x="65" y="1980"/>
                    </a:lnTo>
                    <a:lnTo>
                      <a:pt x="92" y="1901"/>
                    </a:lnTo>
                    <a:lnTo>
                      <a:pt x="113" y="1815"/>
                    </a:lnTo>
                    <a:lnTo>
                      <a:pt x="139" y="1718"/>
                    </a:lnTo>
                    <a:lnTo>
                      <a:pt x="155" y="1628"/>
                    </a:lnTo>
                    <a:lnTo>
                      <a:pt x="170" y="1540"/>
                    </a:lnTo>
                    <a:lnTo>
                      <a:pt x="182" y="1437"/>
                    </a:lnTo>
                    <a:lnTo>
                      <a:pt x="191" y="1344"/>
                    </a:lnTo>
                    <a:lnTo>
                      <a:pt x="199" y="1251"/>
                    </a:lnTo>
                    <a:lnTo>
                      <a:pt x="202" y="1156"/>
                    </a:lnTo>
                    <a:lnTo>
                      <a:pt x="206" y="1082"/>
                    </a:lnTo>
                    <a:lnTo>
                      <a:pt x="203" y="983"/>
                    </a:lnTo>
                    <a:lnTo>
                      <a:pt x="201" y="880"/>
                    </a:lnTo>
                    <a:lnTo>
                      <a:pt x="195" y="784"/>
                    </a:lnTo>
                    <a:lnTo>
                      <a:pt x="188" y="687"/>
                    </a:lnTo>
                    <a:lnTo>
                      <a:pt x="175" y="586"/>
                    </a:lnTo>
                    <a:lnTo>
                      <a:pt x="160" y="492"/>
                    </a:lnTo>
                    <a:lnTo>
                      <a:pt x="145" y="398"/>
                    </a:lnTo>
                    <a:lnTo>
                      <a:pt x="124" y="311"/>
                    </a:lnTo>
                    <a:lnTo>
                      <a:pt x="99" y="215"/>
                    </a:lnTo>
                    <a:lnTo>
                      <a:pt x="72" y="132"/>
                    </a:lnTo>
                    <a:lnTo>
                      <a:pt x="43" y="58"/>
                    </a:lnTo>
                    <a:lnTo>
                      <a:pt x="159"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313" name="Freeform 928"/>
              <p:cNvSpPr>
                <a:spLocks/>
              </p:cNvSpPr>
              <p:nvPr/>
            </p:nvSpPr>
            <p:spPr bwMode="auto">
              <a:xfrm>
                <a:off x="3757" y="2656"/>
                <a:ext cx="67" cy="482"/>
              </a:xfrm>
              <a:custGeom>
                <a:avLst/>
                <a:gdLst>
                  <a:gd name="T0" fmla="*/ 144 w 268"/>
                  <a:gd name="T1" fmla="*/ 0 h 1930"/>
                  <a:gd name="T2" fmla="*/ 170 w 268"/>
                  <a:gd name="T3" fmla="*/ 81 h 1930"/>
                  <a:gd name="T4" fmla="*/ 188 w 268"/>
                  <a:gd name="T5" fmla="*/ 157 h 1930"/>
                  <a:gd name="T6" fmla="*/ 206 w 268"/>
                  <a:gd name="T7" fmla="*/ 233 h 1930"/>
                  <a:gd name="T8" fmla="*/ 220 w 268"/>
                  <a:gd name="T9" fmla="*/ 318 h 1930"/>
                  <a:gd name="T10" fmla="*/ 235 w 268"/>
                  <a:gd name="T11" fmla="*/ 405 h 1930"/>
                  <a:gd name="T12" fmla="*/ 247 w 268"/>
                  <a:gd name="T13" fmla="*/ 506 h 1930"/>
                  <a:gd name="T14" fmla="*/ 256 w 268"/>
                  <a:gd name="T15" fmla="*/ 589 h 1930"/>
                  <a:gd name="T16" fmla="*/ 261 w 268"/>
                  <a:gd name="T17" fmla="*/ 686 h 1930"/>
                  <a:gd name="T18" fmla="*/ 266 w 268"/>
                  <a:gd name="T19" fmla="*/ 769 h 1930"/>
                  <a:gd name="T20" fmla="*/ 268 w 268"/>
                  <a:gd name="T21" fmla="*/ 875 h 1930"/>
                  <a:gd name="T22" fmla="*/ 267 w 268"/>
                  <a:gd name="T23" fmla="*/ 980 h 1930"/>
                  <a:gd name="T24" fmla="*/ 263 w 268"/>
                  <a:gd name="T25" fmla="*/ 1089 h 1930"/>
                  <a:gd name="T26" fmla="*/ 260 w 268"/>
                  <a:gd name="T27" fmla="*/ 1174 h 1930"/>
                  <a:gd name="T28" fmla="*/ 254 w 268"/>
                  <a:gd name="T29" fmla="*/ 1249 h 1930"/>
                  <a:gd name="T30" fmla="*/ 243 w 268"/>
                  <a:gd name="T31" fmla="*/ 1343 h 1930"/>
                  <a:gd name="T32" fmla="*/ 232 w 268"/>
                  <a:gd name="T33" fmla="*/ 1429 h 1930"/>
                  <a:gd name="T34" fmla="*/ 216 w 268"/>
                  <a:gd name="T35" fmla="*/ 1525 h 1930"/>
                  <a:gd name="T36" fmla="*/ 198 w 268"/>
                  <a:gd name="T37" fmla="*/ 1615 h 1930"/>
                  <a:gd name="T38" fmla="*/ 178 w 268"/>
                  <a:gd name="T39" fmla="*/ 1702 h 1930"/>
                  <a:gd name="T40" fmla="*/ 159 w 268"/>
                  <a:gd name="T41" fmla="*/ 1781 h 1930"/>
                  <a:gd name="T42" fmla="*/ 131 w 268"/>
                  <a:gd name="T43" fmla="*/ 1865 h 1930"/>
                  <a:gd name="T44" fmla="*/ 108 w 268"/>
                  <a:gd name="T45" fmla="*/ 1930 h 1930"/>
                  <a:gd name="T46" fmla="*/ 0 w 268"/>
                  <a:gd name="T47" fmla="*/ 1875 h 1930"/>
                  <a:gd name="T48" fmla="*/ 14 w 268"/>
                  <a:gd name="T49" fmla="*/ 1857 h 1930"/>
                  <a:gd name="T50" fmla="*/ 41 w 268"/>
                  <a:gd name="T51" fmla="*/ 1778 h 1930"/>
                  <a:gd name="T52" fmla="*/ 62 w 268"/>
                  <a:gd name="T53" fmla="*/ 1692 h 1930"/>
                  <a:gd name="T54" fmla="*/ 88 w 268"/>
                  <a:gd name="T55" fmla="*/ 1595 h 1930"/>
                  <a:gd name="T56" fmla="*/ 105 w 268"/>
                  <a:gd name="T57" fmla="*/ 1505 h 1930"/>
                  <a:gd name="T58" fmla="*/ 119 w 268"/>
                  <a:gd name="T59" fmla="*/ 1417 h 1930"/>
                  <a:gd name="T60" fmla="*/ 131 w 268"/>
                  <a:gd name="T61" fmla="*/ 1314 h 1930"/>
                  <a:gd name="T62" fmla="*/ 141 w 268"/>
                  <a:gd name="T63" fmla="*/ 1221 h 1930"/>
                  <a:gd name="T64" fmla="*/ 148 w 268"/>
                  <a:gd name="T65" fmla="*/ 1128 h 1930"/>
                  <a:gd name="T66" fmla="*/ 152 w 268"/>
                  <a:gd name="T67" fmla="*/ 1033 h 1930"/>
                  <a:gd name="T68" fmla="*/ 155 w 268"/>
                  <a:gd name="T69" fmla="*/ 959 h 1930"/>
                  <a:gd name="T70" fmla="*/ 153 w 268"/>
                  <a:gd name="T71" fmla="*/ 860 h 1930"/>
                  <a:gd name="T72" fmla="*/ 150 w 268"/>
                  <a:gd name="T73" fmla="*/ 757 h 1930"/>
                  <a:gd name="T74" fmla="*/ 144 w 268"/>
                  <a:gd name="T75" fmla="*/ 661 h 1930"/>
                  <a:gd name="T76" fmla="*/ 137 w 268"/>
                  <a:gd name="T77" fmla="*/ 564 h 1930"/>
                  <a:gd name="T78" fmla="*/ 124 w 268"/>
                  <a:gd name="T79" fmla="*/ 463 h 1930"/>
                  <a:gd name="T80" fmla="*/ 109 w 268"/>
                  <a:gd name="T81" fmla="*/ 369 h 1930"/>
                  <a:gd name="T82" fmla="*/ 94 w 268"/>
                  <a:gd name="T83" fmla="*/ 275 h 1930"/>
                  <a:gd name="T84" fmla="*/ 73 w 268"/>
                  <a:gd name="T85" fmla="*/ 188 h 1930"/>
                  <a:gd name="T86" fmla="*/ 48 w 268"/>
                  <a:gd name="T87" fmla="*/ 92 h 1930"/>
                  <a:gd name="T88" fmla="*/ 29 w 268"/>
                  <a:gd name="T89" fmla="*/ 47 h 1930"/>
                  <a:gd name="T90" fmla="*/ 144 w 268"/>
                  <a:gd name="T91" fmla="*/ 0 h 19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68" h="1930">
                    <a:moveTo>
                      <a:pt x="144" y="0"/>
                    </a:moveTo>
                    <a:lnTo>
                      <a:pt x="170" y="81"/>
                    </a:lnTo>
                    <a:lnTo>
                      <a:pt x="188" y="157"/>
                    </a:lnTo>
                    <a:lnTo>
                      <a:pt x="206" y="233"/>
                    </a:lnTo>
                    <a:lnTo>
                      <a:pt x="220" y="318"/>
                    </a:lnTo>
                    <a:lnTo>
                      <a:pt x="235" y="405"/>
                    </a:lnTo>
                    <a:lnTo>
                      <a:pt x="247" y="506"/>
                    </a:lnTo>
                    <a:lnTo>
                      <a:pt x="256" y="589"/>
                    </a:lnTo>
                    <a:lnTo>
                      <a:pt x="261" y="686"/>
                    </a:lnTo>
                    <a:lnTo>
                      <a:pt x="266" y="769"/>
                    </a:lnTo>
                    <a:lnTo>
                      <a:pt x="268" y="875"/>
                    </a:lnTo>
                    <a:lnTo>
                      <a:pt x="267" y="980"/>
                    </a:lnTo>
                    <a:lnTo>
                      <a:pt x="263" y="1089"/>
                    </a:lnTo>
                    <a:lnTo>
                      <a:pt x="260" y="1174"/>
                    </a:lnTo>
                    <a:lnTo>
                      <a:pt x="254" y="1249"/>
                    </a:lnTo>
                    <a:lnTo>
                      <a:pt x="243" y="1343"/>
                    </a:lnTo>
                    <a:lnTo>
                      <a:pt x="232" y="1429"/>
                    </a:lnTo>
                    <a:lnTo>
                      <a:pt x="216" y="1525"/>
                    </a:lnTo>
                    <a:lnTo>
                      <a:pt x="198" y="1615"/>
                    </a:lnTo>
                    <a:lnTo>
                      <a:pt x="178" y="1702"/>
                    </a:lnTo>
                    <a:lnTo>
                      <a:pt x="159" y="1781"/>
                    </a:lnTo>
                    <a:lnTo>
                      <a:pt x="131" y="1865"/>
                    </a:lnTo>
                    <a:lnTo>
                      <a:pt x="108" y="1930"/>
                    </a:lnTo>
                    <a:lnTo>
                      <a:pt x="0" y="1875"/>
                    </a:lnTo>
                    <a:lnTo>
                      <a:pt x="14" y="1857"/>
                    </a:lnTo>
                    <a:lnTo>
                      <a:pt x="41" y="1778"/>
                    </a:lnTo>
                    <a:lnTo>
                      <a:pt x="62" y="1692"/>
                    </a:lnTo>
                    <a:lnTo>
                      <a:pt x="88" y="1595"/>
                    </a:lnTo>
                    <a:lnTo>
                      <a:pt x="105" y="1505"/>
                    </a:lnTo>
                    <a:lnTo>
                      <a:pt x="119" y="1417"/>
                    </a:lnTo>
                    <a:lnTo>
                      <a:pt x="131" y="1314"/>
                    </a:lnTo>
                    <a:lnTo>
                      <a:pt x="141" y="1221"/>
                    </a:lnTo>
                    <a:lnTo>
                      <a:pt x="148" y="1128"/>
                    </a:lnTo>
                    <a:lnTo>
                      <a:pt x="152" y="1033"/>
                    </a:lnTo>
                    <a:lnTo>
                      <a:pt x="155" y="959"/>
                    </a:lnTo>
                    <a:lnTo>
                      <a:pt x="153" y="860"/>
                    </a:lnTo>
                    <a:lnTo>
                      <a:pt x="150" y="757"/>
                    </a:lnTo>
                    <a:lnTo>
                      <a:pt x="144" y="661"/>
                    </a:lnTo>
                    <a:lnTo>
                      <a:pt x="137" y="564"/>
                    </a:lnTo>
                    <a:lnTo>
                      <a:pt x="124" y="463"/>
                    </a:lnTo>
                    <a:lnTo>
                      <a:pt x="109" y="369"/>
                    </a:lnTo>
                    <a:lnTo>
                      <a:pt x="94" y="275"/>
                    </a:lnTo>
                    <a:lnTo>
                      <a:pt x="73" y="188"/>
                    </a:lnTo>
                    <a:lnTo>
                      <a:pt x="48" y="92"/>
                    </a:lnTo>
                    <a:lnTo>
                      <a:pt x="29" y="47"/>
                    </a:lnTo>
                    <a:lnTo>
                      <a:pt x="144"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314" name="Freeform 929"/>
              <p:cNvSpPr>
                <a:spLocks/>
              </p:cNvSpPr>
              <p:nvPr/>
            </p:nvSpPr>
            <p:spPr bwMode="auto">
              <a:xfrm>
                <a:off x="3694" y="2684"/>
                <a:ext cx="58" cy="424"/>
              </a:xfrm>
              <a:custGeom>
                <a:avLst/>
                <a:gdLst>
                  <a:gd name="T0" fmla="*/ 148 w 228"/>
                  <a:gd name="T1" fmla="*/ 46 h 1695"/>
                  <a:gd name="T2" fmla="*/ 166 w 228"/>
                  <a:gd name="T3" fmla="*/ 122 h 1695"/>
                  <a:gd name="T4" fmla="*/ 180 w 228"/>
                  <a:gd name="T5" fmla="*/ 207 h 1695"/>
                  <a:gd name="T6" fmla="*/ 195 w 228"/>
                  <a:gd name="T7" fmla="*/ 294 h 1695"/>
                  <a:gd name="T8" fmla="*/ 207 w 228"/>
                  <a:gd name="T9" fmla="*/ 395 h 1695"/>
                  <a:gd name="T10" fmla="*/ 216 w 228"/>
                  <a:gd name="T11" fmla="*/ 478 h 1695"/>
                  <a:gd name="T12" fmla="*/ 221 w 228"/>
                  <a:gd name="T13" fmla="*/ 575 h 1695"/>
                  <a:gd name="T14" fmla="*/ 226 w 228"/>
                  <a:gd name="T15" fmla="*/ 658 h 1695"/>
                  <a:gd name="T16" fmla="*/ 228 w 228"/>
                  <a:gd name="T17" fmla="*/ 764 h 1695"/>
                  <a:gd name="T18" fmla="*/ 227 w 228"/>
                  <a:gd name="T19" fmla="*/ 883 h 1695"/>
                  <a:gd name="T20" fmla="*/ 224 w 228"/>
                  <a:gd name="T21" fmla="*/ 978 h 1695"/>
                  <a:gd name="T22" fmla="*/ 220 w 228"/>
                  <a:gd name="T23" fmla="*/ 1063 h 1695"/>
                  <a:gd name="T24" fmla="*/ 214 w 228"/>
                  <a:gd name="T25" fmla="*/ 1138 h 1695"/>
                  <a:gd name="T26" fmla="*/ 203 w 228"/>
                  <a:gd name="T27" fmla="*/ 1232 h 1695"/>
                  <a:gd name="T28" fmla="*/ 192 w 228"/>
                  <a:gd name="T29" fmla="*/ 1318 h 1695"/>
                  <a:gd name="T30" fmla="*/ 177 w 228"/>
                  <a:gd name="T31" fmla="*/ 1414 h 1695"/>
                  <a:gd name="T32" fmla="*/ 159 w 228"/>
                  <a:gd name="T33" fmla="*/ 1504 h 1695"/>
                  <a:gd name="T34" fmla="*/ 138 w 228"/>
                  <a:gd name="T35" fmla="*/ 1591 h 1695"/>
                  <a:gd name="T36" fmla="*/ 119 w 228"/>
                  <a:gd name="T37" fmla="*/ 1670 h 1695"/>
                  <a:gd name="T38" fmla="*/ 108 w 228"/>
                  <a:gd name="T39" fmla="*/ 1695 h 1695"/>
                  <a:gd name="T40" fmla="*/ 0 w 228"/>
                  <a:gd name="T41" fmla="*/ 1645 h 1695"/>
                  <a:gd name="T42" fmla="*/ 23 w 228"/>
                  <a:gd name="T43" fmla="*/ 1581 h 1695"/>
                  <a:gd name="T44" fmla="*/ 48 w 228"/>
                  <a:gd name="T45" fmla="*/ 1484 h 1695"/>
                  <a:gd name="T46" fmla="*/ 65 w 228"/>
                  <a:gd name="T47" fmla="*/ 1394 h 1695"/>
                  <a:gd name="T48" fmla="*/ 79 w 228"/>
                  <a:gd name="T49" fmla="*/ 1306 h 1695"/>
                  <a:gd name="T50" fmla="*/ 91 w 228"/>
                  <a:gd name="T51" fmla="*/ 1203 h 1695"/>
                  <a:gd name="T52" fmla="*/ 101 w 228"/>
                  <a:gd name="T53" fmla="*/ 1110 h 1695"/>
                  <a:gd name="T54" fmla="*/ 108 w 228"/>
                  <a:gd name="T55" fmla="*/ 1017 h 1695"/>
                  <a:gd name="T56" fmla="*/ 112 w 228"/>
                  <a:gd name="T57" fmla="*/ 922 h 1695"/>
                  <a:gd name="T58" fmla="*/ 115 w 228"/>
                  <a:gd name="T59" fmla="*/ 848 h 1695"/>
                  <a:gd name="T60" fmla="*/ 113 w 228"/>
                  <a:gd name="T61" fmla="*/ 749 h 1695"/>
                  <a:gd name="T62" fmla="*/ 111 w 228"/>
                  <a:gd name="T63" fmla="*/ 646 h 1695"/>
                  <a:gd name="T64" fmla="*/ 105 w 228"/>
                  <a:gd name="T65" fmla="*/ 550 h 1695"/>
                  <a:gd name="T66" fmla="*/ 97 w 228"/>
                  <a:gd name="T67" fmla="*/ 453 h 1695"/>
                  <a:gd name="T68" fmla="*/ 84 w 228"/>
                  <a:gd name="T69" fmla="*/ 352 h 1695"/>
                  <a:gd name="T70" fmla="*/ 70 w 228"/>
                  <a:gd name="T71" fmla="*/ 258 h 1695"/>
                  <a:gd name="T72" fmla="*/ 54 w 228"/>
                  <a:gd name="T73" fmla="*/ 164 h 1695"/>
                  <a:gd name="T74" fmla="*/ 34 w 228"/>
                  <a:gd name="T75" fmla="*/ 77 h 1695"/>
                  <a:gd name="T76" fmla="*/ 26 w 228"/>
                  <a:gd name="T77" fmla="*/ 54 h 1695"/>
                  <a:gd name="T78" fmla="*/ 137 w 228"/>
                  <a:gd name="T79" fmla="*/ 0 h 1695"/>
                  <a:gd name="T80" fmla="*/ 148 w 228"/>
                  <a:gd name="T81" fmla="*/ 46 h 16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28" h="1695">
                    <a:moveTo>
                      <a:pt x="148" y="46"/>
                    </a:moveTo>
                    <a:lnTo>
                      <a:pt x="166" y="122"/>
                    </a:lnTo>
                    <a:lnTo>
                      <a:pt x="180" y="207"/>
                    </a:lnTo>
                    <a:lnTo>
                      <a:pt x="195" y="294"/>
                    </a:lnTo>
                    <a:lnTo>
                      <a:pt x="207" y="395"/>
                    </a:lnTo>
                    <a:lnTo>
                      <a:pt x="216" y="478"/>
                    </a:lnTo>
                    <a:lnTo>
                      <a:pt x="221" y="575"/>
                    </a:lnTo>
                    <a:lnTo>
                      <a:pt x="226" y="658"/>
                    </a:lnTo>
                    <a:lnTo>
                      <a:pt x="228" y="764"/>
                    </a:lnTo>
                    <a:lnTo>
                      <a:pt x="227" y="883"/>
                    </a:lnTo>
                    <a:lnTo>
                      <a:pt x="224" y="978"/>
                    </a:lnTo>
                    <a:lnTo>
                      <a:pt x="220" y="1063"/>
                    </a:lnTo>
                    <a:lnTo>
                      <a:pt x="214" y="1138"/>
                    </a:lnTo>
                    <a:lnTo>
                      <a:pt x="203" y="1232"/>
                    </a:lnTo>
                    <a:lnTo>
                      <a:pt x="192" y="1318"/>
                    </a:lnTo>
                    <a:lnTo>
                      <a:pt x="177" y="1414"/>
                    </a:lnTo>
                    <a:lnTo>
                      <a:pt x="159" y="1504"/>
                    </a:lnTo>
                    <a:lnTo>
                      <a:pt x="138" y="1591"/>
                    </a:lnTo>
                    <a:lnTo>
                      <a:pt x="119" y="1670"/>
                    </a:lnTo>
                    <a:lnTo>
                      <a:pt x="108" y="1695"/>
                    </a:lnTo>
                    <a:lnTo>
                      <a:pt x="0" y="1645"/>
                    </a:lnTo>
                    <a:lnTo>
                      <a:pt x="23" y="1581"/>
                    </a:lnTo>
                    <a:lnTo>
                      <a:pt x="48" y="1484"/>
                    </a:lnTo>
                    <a:lnTo>
                      <a:pt x="65" y="1394"/>
                    </a:lnTo>
                    <a:lnTo>
                      <a:pt x="79" y="1306"/>
                    </a:lnTo>
                    <a:lnTo>
                      <a:pt x="91" y="1203"/>
                    </a:lnTo>
                    <a:lnTo>
                      <a:pt x="101" y="1110"/>
                    </a:lnTo>
                    <a:lnTo>
                      <a:pt x="108" y="1017"/>
                    </a:lnTo>
                    <a:lnTo>
                      <a:pt x="112" y="922"/>
                    </a:lnTo>
                    <a:lnTo>
                      <a:pt x="115" y="848"/>
                    </a:lnTo>
                    <a:lnTo>
                      <a:pt x="113" y="749"/>
                    </a:lnTo>
                    <a:lnTo>
                      <a:pt x="111" y="646"/>
                    </a:lnTo>
                    <a:lnTo>
                      <a:pt x="105" y="550"/>
                    </a:lnTo>
                    <a:lnTo>
                      <a:pt x="97" y="453"/>
                    </a:lnTo>
                    <a:lnTo>
                      <a:pt x="84" y="352"/>
                    </a:lnTo>
                    <a:lnTo>
                      <a:pt x="70" y="258"/>
                    </a:lnTo>
                    <a:lnTo>
                      <a:pt x="54" y="164"/>
                    </a:lnTo>
                    <a:lnTo>
                      <a:pt x="34" y="77"/>
                    </a:lnTo>
                    <a:lnTo>
                      <a:pt x="26" y="54"/>
                    </a:lnTo>
                    <a:lnTo>
                      <a:pt x="137" y="0"/>
                    </a:lnTo>
                    <a:lnTo>
                      <a:pt x="148" y="4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315" name="Freeform 930"/>
              <p:cNvSpPr>
                <a:spLocks/>
              </p:cNvSpPr>
              <p:nvPr/>
            </p:nvSpPr>
            <p:spPr bwMode="auto">
              <a:xfrm>
                <a:off x="3637" y="2712"/>
                <a:ext cx="50" cy="368"/>
              </a:xfrm>
              <a:custGeom>
                <a:avLst/>
                <a:gdLst>
                  <a:gd name="T0" fmla="*/ 137 w 200"/>
                  <a:gd name="T1" fmla="*/ 0 h 1470"/>
                  <a:gd name="T2" fmla="*/ 151 w 200"/>
                  <a:gd name="T3" fmla="*/ 86 h 1470"/>
                  <a:gd name="T4" fmla="*/ 166 w 200"/>
                  <a:gd name="T5" fmla="*/ 173 h 1470"/>
                  <a:gd name="T6" fmla="*/ 178 w 200"/>
                  <a:gd name="T7" fmla="*/ 274 h 1470"/>
                  <a:gd name="T8" fmla="*/ 188 w 200"/>
                  <a:gd name="T9" fmla="*/ 357 h 1470"/>
                  <a:gd name="T10" fmla="*/ 192 w 200"/>
                  <a:gd name="T11" fmla="*/ 454 h 1470"/>
                  <a:gd name="T12" fmla="*/ 197 w 200"/>
                  <a:gd name="T13" fmla="*/ 537 h 1470"/>
                  <a:gd name="T14" fmla="*/ 200 w 200"/>
                  <a:gd name="T15" fmla="*/ 643 h 1470"/>
                  <a:gd name="T16" fmla="*/ 198 w 200"/>
                  <a:gd name="T17" fmla="*/ 748 h 1470"/>
                  <a:gd name="T18" fmla="*/ 195 w 200"/>
                  <a:gd name="T19" fmla="*/ 856 h 1470"/>
                  <a:gd name="T20" fmla="*/ 191 w 200"/>
                  <a:gd name="T21" fmla="*/ 942 h 1470"/>
                  <a:gd name="T22" fmla="*/ 185 w 200"/>
                  <a:gd name="T23" fmla="*/ 1017 h 1470"/>
                  <a:gd name="T24" fmla="*/ 174 w 200"/>
                  <a:gd name="T25" fmla="*/ 1111 h 1470"/>
                  <a:gd name="T26" fmla="*/ 163 w 200"/>
                  <a:gd name="T27" fmla="*/ 1197 h 1470"/>
                  <a:gd name="T28" fmla="*/ 148 w 200"/>
                  <a:gd name="T29" fmla="*/ 1293 h 1470"/>
                  <a:gd name="T30" fmla="*/ 130 w 200"/>
                  <a:gd name="T31" fmla="*/ 1383 h 1470"/>
                  <a:gd name="T32" fmla="*/ 109 w 200"/>
                  <a:gd name="T33" fmla="*/ 1470 h 1470"/>
                  <a:gd name="T34" fmla="*/ 0 w 200"/>
                  <a:gd name="T35" fmla="*/ 1419 h 1470"/>
                  <a:gd name="T36" fmla="*/ 19 w 200"/>
                  <a:gd name="T37" fmla="*/ 1363 h 1470"/>
                  <a:gd name="T38" fmla="*/ 36 w 200"/>
                  <a:gd name="T39" fmla="*/ 1273 h 1470"/>
                  <a:gd name="T40" fmla="*/ 50 w 200"/>
                  <a:gd name="T41" fmla="*/ 1185 h 1470"/>
                  <a:gd name="T42" fmla="*/ 62 w 200"/>
                  <a:gd name="T43" fmla="*/ 1082 h 1470"/>
                  <a:gd name="T44" fmla="*/ 72 w 200"/>
                  <a:gd name="T45" fmla="*/ 988 h 1470"/>
                  <a:gd name="T46" fmla="*/ 79 w 200"/>
                  <a:gd name="T47" fmla="*/ 896 h 1470"/>
                  <a:gd name="T48" fmla="*/ 83 w 200"/>
                  <a:gd name="T49" fmla="*/ 801 h 1470"/>
                  <a:gd name="T50" fmla="*/ 86 w 200"/>
                  <a:gd name="T51" fmla="*/ 727 h 1470"/>
                  <a:gd name="T52" fmla="*/ 84 w 200"/>
                  <a:gd name="T53" fmla="*/ 628 h 1470"/>
                  <a:gd name="T54" fmla="*/ 82 w 200"/>
                  <a:gd name="T55" fmla="*/ 525 h 1470"/>
                  <a:gd name="T56" fmla="*/ 76 w 200"/>
                  <a:gd name="T57" fmla="*/ 429 h 1470"/>
                  <a:gd name="T58" fmla="*/ 68 w 200"/>
                  <a:gd name="T59" fmla="*/ 332 h 1470"/>
                  <a:gd name="T60" fmla="*/ 55 w 200"/>
                  <a:gd name="T61" fmla="*/ 231 h 1470"/>
                  <a:gd name="T62" fmla="*/ 41 w 200"/>
                  <a:gd name="T63" fmla="*/ 137 h 1470"/>
                  <a:gd name="T64" fmla="*/ 23 w 200"/>
                  <a:gd name="T65" fmla="*/ 52 h 1470"/>
                  <a:gd name="T66" fmla="*/ 137 w 200"/>
                  <a:gd name="T67" fmla="*/ 0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00" h="1470">
                    <a:moveTo>
                      <a:pt x="137" y="0"/>
                    </a:moveTo>
                    <a:lnTo>
                      <a:pt x="151" y="86"/>
                    </a:lnTo>
                    <a:lnTo>
                      <a:pt x="166" y="173"/>
                    </a:lnTo>
                    <a:lnTo>
                      <a:pt x="178" y="274"/>
                    </a:lnTo>
                    <a:lnTo>
                      <a:pt x="188" y="357"/>
                    </a:lnTo>
                    <a:lnTo>
                      <a:pt x="192" y="454"/>
                    </a:lnTo>
                    <a:lnTo>
                      <a:pt x="197" y="537"/>
                    </a:lnTo>
                    <a:lnTo>
                      <a:pt x="200" y="643"/>
                    </a:lnTo>
                    <a:lnTo>
                      <a:pt x="198" y="748"/>
                    </a:lnTo>
                    <a:lnTo>
                      <a:pt x="195" y="856"/>
                    </a:lnTo>
                    <a:lnTo>
                      <a:pt x="191" y="942"/>
                    </a:lnTo>
                    <a:lnTo>
                      <a:pt x="185" y="1017"/>
                    </a:lnTo>
                    <a:lnTo>
                      <a:pt x="174" y="1111"/>
                    </a:lnTo>
                    <a:lnTo>
                      <a:pt x="163" y="1197"/>
                    </a:lnTo>
                    <a:lnTo>
                      <a:pt x="148" y="1293"/>
                    </a:lnTo>
                    <a:lnTo>
                      <a:pt x="130" y="1383"/>
                    </a:lnTo>
                    <a:lnTo>
                      <a:pt x="109" y="1470"/>
                    </a:lnTo>
                    <a:lnTo>
                      <a:pt x="0" y="1419"/>
                    </a:lnTo>
                    <a:lnTo>
                      <a:pt x="19" y="1363"/>
                    </a:lnTo>
                    <a:lnTo>
                      <a:pt x="36" y="1273"/>
                    </a:lnTo>
                    <a:lnTo>
                      <a:pt x="50" y="1185"/>
                    </a:lnTo>
                    <a:lnTo>
                      <a:pt x="62" y="1082"/>
                    </a:lnTo>
                    <a:lnTo>
                      <a:pt x="72" y="988"/>
                    </a:lnTo>
                    <a:lnTo>
                      <a:pt x="79" y="896"/>
                    </a:lnTo>
                    <a:lnTo>
                      <a:pt x="83" y="801"/>
                    </a:lnTo>
                    <a:lnTo>
                      <a:pt x="86" y="727"/>
                    </a:lnTo>
                    <a:lnTo>
                      <a:pt x="84" y="628"/>
                    </a:lnTo>
                    <a:lnTo>
                      <a:pt x="82" y="525"/>
                    </a:lnTo>
                    <a:lnTo>
                      <a:pt x="76" y="429"/>
                    </a:lnTo>
                    <a:lnTo>
                      <a:pt x="68" y="332"/>
                    </a:lnTo>
                    <a:lnTo>
                      <a:pt x="55" y="231"/>
                    </a:lnTo>
                    <a:lnTo>
                      <a:pt x="41" y="137"/>
                    </a:lnTo>
                    <a:lnTo>
                      <a:pt x="23" y="52"/>
                    </a:lnTo>
                    <a:lnTo>
                      <a:pt x="137"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316" name="Freeform 931"/>
              <p:cNvSpPr>
                <a:spLocks/>
              </p:cNvSpPr>
              <p:nvPr/>
            </p:nvSpPr>
            <p:spPr bwMode="auto">
              <a:xfrm>
                <a:off x="3579" y="2741"/>
                <a:ext cx="43" cy="311"/>
              </a:xfrm>
              <a:custGeom>
                <a:avLst/>
                <a:gdLst>
                  <a:gd name="T0" fmla="*/ 120 w 171"/>
                  <a:gd name="T1" fmla="*/ 0 h 1245"/>
                  <a:gd name="T2" fmla="*/ 137 w 171"/>
                  <a:gd name="T3" fmla="*/ 67 h 1245"/>
                  <a:gd name="T4" fmla="*/ 149 w 171"/>
                  <a:gd name="T5" fmla="*/ 168 h 1245"/>
                  <a:gd name="T6" fmla="*/ 159 w 171"/>
                  <a:gd name="T7" fmla="*/ 251 h 1245"/>
                  <a:gd name="T8" fmla="*/ 163 w 171"/>
                  <a:gd name="T9" fmla="*/ 348 h 1245"/>
                  <a:gd name="T10" fmla="*/ 168 w 171"/>
                  <a:gd name="T11" fmla="*/ 431 h 1245"/>
                  <a:gd name="T12" fmla="*/ 171 w 171"/>
                  <a:gd name="T13" fmla="*/ 537 h 1245"/>
                  <a:gd name="T14" fmla="*/ 169 w 171"/>
                  <a:gd name="T15" fmla="*/ 642 h 1245"/>
                  <a:gd name="T16" fmla="*/ 166 w 171"/>
                  <a:gd name="T17" fmla="*/ 751 h 1245"/>
                  <a:gd name="T18" fmla="*/ 162 w 171"/>
                  <a:gd name="T19" fmla="*/ 836 h 1245"/>
                  <a:gd name="T20" fmla="*/ 156 w 171"/>
                  <a:gd name="T21" fmla="*/ 911 h 1245"/>
                  <a:gd name="T22" fmla="*/ 145 w 171"/>
                  <a:gd name="T23" fmla="*/ 1005 h 1245"/>
                  <a:gd name="T24" fmla="*/ 135 w 171"/>
                  <a:gd name="T25" fmla="*/ 1091 h 1245"/>
                  <a:gd name="T26" fmla="*/ 119 w 171"/>
                  <a:gd name="T27" fmla="*/ 1187 h 1245"/>
                  <a:gd name="T28" fmla="*/ 112 w 171"/>
                  <a:gd name="T29" fmla="*/ 1245 h 1245"/>
                  <a:gd name="T30" fmla="*/ 0 w 171"/>
                  <a:gd name="T31" fmla="*/ 1195 h 1245"/>
                  <a:gd name="T32" fmla="*/ 7 w 171"/>
                  <a:gd name="T33" fmla="*/ 1167 h 1245"/>
                  <a:gd name="T34" fmla="*/ 21 w 171"/>
                  <a:gd name="T35" fmla="*/ 1079 h 1245"/>
                  <a:gd name="T36" fmla="*/ 33 w 171"/>
                  <a:gd name="T37" fmla="*/ 976 h 1245"/>
                  <a:gd name="T38" fmla="*/ 43 w 171"/>
                  <a:gd name="T39" fmla="*/ 883 h 1245"/>
                  <a:gd name="T40" fmla="*/ 50 w 171"/>
                  <a:gd name="T41" fmla="*/ 790 h 1245"/>
                  <a:gd name="T42" fmla="*/ 54 w 171"/>
                  <a:gd name="T43" fmla="*/ 695 h 1245"/>
                  <a:gd name="T44" fmla="*/ 58 w 171"/>
                  <a:gd name="T45" fmla="*/ 621 h 1245"/>
                  <a:gd name="T46" fmla="*/ 55 w 171"/>
                  <a:gd name="T47" fmla="*/ 522 h 1245"/>
                  <a:gd name="T48" fmla="*/ 53 w 171"/>
                  <a:gd name="T49" fmla="*/ 419 h 1245"/>
                  <a:gd name="T50" fmla="*/ 47 w 171"/>
                  <a:gd name="T51" fmla="*/ 323 h 1245"/>
                  <a:gd name="T52" fmla="*/ 40 w 171"/>
                  <a:gd name="T53" fmla="*/ 226 h 1245"/>
                  <a:gd name="T54" fmla="*/ 26 w 171"/>
                  <a:gd name="T55" fmla="*/ 125 h 1245"/>
                  <a:gd name="T56" fmla="*/ 5 w 171"/>
                  <a:gd name="T57" fmla="*/ 47 h 1245"/>
                  <a:gd name="T58" fmla="*/ 120 w 171"/>
                  <a:gd name="T59" fmla="*/ 0 h 1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71" h="1245">
                    <a:moveTo>
                      <a:pt x="120" y="0"/>
                    </a:moveTo>
                    <a:lnTo>
                      <a:pt x="137" y="67"/>
                    </a:lnTo>
                    <a:lnTo>
                      <a:pt x="149" y="168"/>
                    </a:lnTo>
                    <a:lnTo>
                      <a:pt x="159" y="251"/>
                    </a:lnTo>
                    <a:lnTo>
                      <a:pt x="163" y="348"/>
                    </a:lnTo>
                    <a:lnTo>
                      <a:pt x="168" y="431"/>
                    </a:lnTo>
                    <a:lnTo>
                      <a:pt x="171" y="537"/>
                    </a:lnTo>
                    <a:lnTo>
                      <a:pt x="169" y="642"/>
                    </a:lnTo>
                    <a:lnTo>
                      <a:pt x="166" y="751"/>
                    </a:lnTo>
                    <a:lnTo>
                      <a:pt x="162" y="836"/>
                    </a:lnTo>
                    <a:lnTo>
                      <a:pt x="156" y="911"/>
                    </a:lnTo>
                    <a:lnTo>
                      <a:pt x="145" y="1005"/>
                    </a:lnTo>
                    <a:lnTo>
                      <a:pt x="135" y="1091"/>
                    </a:lnTo>
                    <a:lnTo>
                      <a:pt x="119" y="1187"/>
                    </a:lnTo>
                    <a:lnTo>
                      <a:pt x="112" y="1245"/>
                    </a:lnTo>
                    <a:lnTo>
                      <a:pt x="0" y="1195"/>
                    </a:lnTo>
                    <a:lnTo>
                      <a:pt x="7" y="1167"/>
                    </a:lnTo>
                    <a:lnTo>
                      <a:pt x="21" y="1079"/>
                    </a:lnTo>
                    <a:lnTo>
                      <a:pt x="33" y="976"/>
                    </a:lnTo>
                    <a:lnTo>
                      <a:pt x="43" y="883"/>
                    </a:lnTo>
                    <a:lnTo>
                      <a:pt x="50" y="790"/>
                    </a:lnTo>
                    <a:lnTo>
                      <a:pt x="54" y="695"/>
                    </a:lnTo>
                    <a:lnTo>
                      <a:pt x="58" y="621"/>
                    </a:lnTo>
                    <a:lnTo>
                      <a:pt x="55" y="522"/>
                    </a:lnTo>
                    <a:lnTo>
                      <a:pt x="53" y="419"/>
                    </a:lnTo>
                    <a:lnTo>
                      <a:pt x="47" y="323"/>
                    </a:lnTo>
                    <a:lnTo>
                      <a:pt x="40" y="226"/>
                    </a:lnTo>
                    <a:lnTo>
                      <a:pt x="26" y="125"/>
                    </a:lnTo>
                    <a:lnTo>
                      <a:pt x="5" y="47"/>
                    </a:lnTo>
                    <a:lnTo>
                      <a:pt x="120"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317" name="Freeform 932"/>
              <p:cNvSpPr>
                <a:spLocks/>
              </p:cNvSpPr>
              <p:nvPr/>
            </p:nvSpPr>
            <p:spPr bwMode="auto">
              <a:xfrm>
                <a:off x="3523" y="2761"/>
                <a:ext cx="41" cy="266"/>
              </a:xfrm>
              <a:custGeom>
                <a:avLst/>
                <a:gdLst>
                  <a:gd name="T0" fmla="*/ 135 w 164"/>
                  <a:gd name="T1" fmla="*/ 0 h 1062"/>
                  <a:gd name="T2" fmla="*/ 146 w 164"/>
                  <a:gd name="T3" fmla="*/ 61 h 1062"/>
                  <a:gd name="T4" fmla="*/ 152 w 164"/>
                  <a:gd name="T5" fmla="*/ 132 h 1062"/>
                  <a:gd name="T6" fmla="*/ 160 w 164"/>
                  <a:gd name="T7" fmla="*/ 234 h 1062"/>
                  <a:gd name="T8" fmla="*/ 161 w 164"/>
                  <a:gd name="T9" fmla="*/ 312 h 1062"/>
                  <a:gd name="T10" fmla="*/ 164 w 164"/>
                  <a:gd name="T11" fmla="*/ 418 h 1062"/>
                  <a:gd name="T12" fmla="*/ 162 w 164"/>
                  <a:gd name="T13" fmla="*/ 523 h 1062"/>
                  <a:gd name="T14" fmla="*/ 159 w 164"/>
                  <a:gd name="T15" fmla="*/ 631 h 1062"/>
                  <a:gd name="T16" fmla="*/ 155 w 164"/>
                  <a:gd name="T17" fmla="*/ 717 h 1062"/>
                  <a:gd name="T18" fmla="*/ 149 w 164"/>
                  <a:gd name="T19" fmla="*/ 792 h 1062"/>
                  <a:gd name="T20" fmla="*/ 138 w 164"/>
                  <a:gd name="T21" fmla="*/ 886 h 1062"/>
                  <a:gd name="T22" fmla="*/ 128 w 164"/>
                  <a:gd name="T23" fmla="*/ 972 h 1062"/>
                  <a:gd name="T24" fmla="*/ 112 w 164"/>
                  <a:gd name="T25" fmla="*/ 1062 h 1062"/>
                  <a:gd name="T26" fmla="*/ 0 w 164"/>
                  <a:gd name="T27" fmla="*/ 1007 h 1062"/>
                  <a:gd name="T28" fmla="*/ 14 w 164"/>
                  <a:gd name="T29" fmla="*/ 960 h 1062"/>
                  <a:gd name="T30" fmla="*/ 26 w 164"/>
                  <a:gd name="T31" fmla="*/ 857 h 1062"/>
                  <a:gd name="T32" fmla="*/ 36 w 164"/>
                  <a:gd name="T33" fmla="*/ 764 h 1062"/>
                  <a:gd name="T34" fmla="*/ 43 w 164"/>
                  <a:gd name="T35" fmla="*/ 671 h 1062"/>
                  <a:gd name="T36" fmla="*/ 47 w 164"/>
                  <a:gd name="T37" fmla="*/ 576 h 1062"/>
                  <a:gd name="T38" fmla="*/ 51 w 164"/>
                  <a:gd name="T39" fmla="*/ 502 h 1062"/>
                  <a:gd name="T40" fmla="*/ 48 w 164"/>
                  <a:gd name="T41" fmla="*/ 403 h 1062"/>
                  <a:gd name="T42" fmla="*/ 48 w 164"/>
                  <a:gd name="T43" fmla="*/ 299 h 1062"/>
                  <a:gd name="T44" fmla="*/ 45 w 164"/>
                  <a:gd name="T45" fmla="*/ 202 h 1062"/>
                  <a:gd name="T46" fmla="*/ 32 w 164"/>
                  <a:gd name="T47" fmla="*/ 107 h 1062"/>
                  <a:gd name="T48" fmla="*/ 19 w 164"/>
                  <a:gd name="T49" fmla="*/ 54 h 1062"/>
                  <a:gd name="T50" fmla="*/ 135 w 164"/>
                  <a:gd name="T51" fmla="*/ 0 h 10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4" h="1062">
                    <a:moveTo>
                      <a:pt x="135" y="0"/>
                    </a:moveTo>
                    <a:lnTo>
                      <a:pt x="146" y="61"/>
                    </a:lnTo>
                    <a:lnTo>
                      <a:pt x="152" y="132"/>
                    </a:lnTo>
                    <a:lnTo>
                      <a:pt x="160" y="234"/>
                    </a:lnTo>
                    <a:lnTo>
                      <a:pt x="161" y="312"/>
                    </a:lnTo>
                    <a:lnTo>
                      <a:pt x="164" y="418"/>
                    </a:lnTo>
                    <a:lnTo>
                      <a:pt x="162" y="523"/>
                    </a:lnTo>
                    <a:lnTo>
                      <a:pt x="159" y="631"/>
                    </a:lnTo>
                    <a:lnTo>
                      <a:pt x="155" y="717"/>
                    </a:lnTo>
                    <a:lnTo>
                      <a:pt x="149" y="792"/>
                    </a:lnTo>
                    <a:lnTo>
                      <a:pt x="138" y="886"/>
                    </a:lnTo>
                    <a:lnTo>
                      <a:pt x="128" y="972"/>
                    </a:lnTo>
                    <a:lnTo>
                      <a:pt x="112" y="1062"/>
                    </a:lnTo>
                    <a:lnTo>
                      <a:pt x="0" y="1007"/>
                    </a:lnTo>
                    <a:lnTo>
                      <a:pt x="14" y="960"/>
                    </a:lnTo>
                    <a:lnTo>
                      <a:pt x="26" y="857"/>
                    </a:lnTo>
                    <a:lnTo>
                      <a:pt x="36" y="764"/>
                    </a:lnTo>
                    <a:lnTo>
                      <a:pt x="43" y="671"/>
                    </a:lnTo>
                    <a:lnTo>
                      <a:pt x="47" y="576"/>
                    </a:lnTo>
                    <a:lnTo>
                      <a:pt x="51" y="502"/>
                    </a:lnTo>
                    <a:lnTo>
                      <a:pt x="48" y="403"/>
                    </a:lnTo>
                    <a:lnTo>
                      <a:pt x="48" y="299"/>
                    </a:lnTo>
                    <a:lnTo>
                      <a:pt x="45" y="202"/>
                    </a:lnTo>
                    <a:lnTo>
                      <a:pt x="32" y="107"/>
                    </a:lnTo>
                    <a:lnTo>
                      <a:pt x="19" y="54"/>
                    </a:lnTo>
                    <a:lnTo>
                      <a:pt x="135"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318" name="Freeform 933"/>
              <p:cNvSpPr>
                <a:spLocks/>
              </p:cNvSpPr>
              <p:nvPr/>
            </p:nvSpPr>
            <p:spPr bwMode="auto">
              <a:xfrm>
                <a:off x="3466" y="2792"/>
                <a:ext cx="35" cy="208"/>
              </a:xfrm>
              <a:custGeom>
                <a:avLst/>
                <a:gdLst>
                  <a:gd name="T0" fmla="*/ 116 w 138"/>
                  <a:gd name="T1" fmla="*/ 0 h 830"/>
                  <a:gd name="T2" fmla="*/ 127 w 138"/>
                  <a:gd name="T3" fmla="*/ 72 h 830"/>
                  <a:gd name="T4" fmla="*/ 131 w 138"/>
                  <a:gd name="T5" fmla="*/ 150 h 830"/>
                  <a:gd name="T6" fmla="*/ 136 w 138"/>
                  <a:gd name="T7" fmla="*/ 232 h 830"/>
                  <a:gd name="T8" fmla="*/ 138 w 138"/>
                  <a:gd name="T9" fmla="*/ 338 h 830"/>
                  <a:gd name="T10" fmla="*/ 137 w 138"/>
                  <a:gd name="T11" fmla="*/ 444 h 830"/>
                  <a:gd name="T12" fmla="*/ 133 w 138"/>
                  <a:gd name="T13" fmla="*/ 552 h 830"/>
                  <a:gd name="T14" fmla="*/ 130 w 138"/>
                  <a:gd name="T15" fmla="*/ 637 h 830"/>
                  <a:gd name="T16" fmla="*/ 124 w 138"/>
                  <a:gd name="T17" fmla="*/ 713 h 830"/>
                  <a:gd name="T18" fmla="*/ 122 w 138"/>
                  <a:gd name="T19" fmla="*/ 788 h 830"/>
                  <a:gd name="T20" fmla="*/ 119 w 138"/>
                  <a:gd name="T21" fmla="*/ 830 h 830"/>
                  <a:gd name="T22" fmla="*/ 0 w 138"/>
                  <a:gd name="T23" fmla="*/ 769 h 830"/>
                  <a:gd name="T24" fmla="*/ 10 w 138"/>
                  <a:gd name="T25" fmla="*/ 684 h 830"/>
                  <a:gd name="T26" fmla="*/ 18 w 138"/>
                  <a:gd name="T27" fmla="*/ 591 h 830"/>
                  <a:gd name="T28" fmla="*/ 21 w 138"/>
                  <a:gd name="T29" fmla="*/ 496 h 830"/>
                  <a:gd name="T30" fmla="*/ 25 w 138"/>
                  <a:gd name="T31" fmla="*/ 422 h 830"/>
                  <a:gd name="T32" fmla="*/ 26 w 138"/>
                  <a:gd name="T33" fmla="*/ 313 h 830"/>
                  <a:gd name="T34" fmla="*/ 22 w 138"/>
                  <a:gd name="T35" fmla="*/ 219 h 830"/>
                  <a:gd name="T36" fmla="*/ 14 w 138"/>
                  <a:gd name="T37" fmla="*/ 124 h 830"/>
                  <a:gd name="T38" fmla="*/ 4 w 138"/>
                  <a:gd name="T39" fmla="*/ 50 h 830"/>
                  <a:gd name="T40" fmla="*/ 116 w 138"/>
                  <a:gd name="T41" fmla="*/ 0 h 8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38" h="830">
                    <a:moveTo>
                      <a:pt x="116" y="0"/>
                    </a:moveTo>
                    <a:lnTo>
                      <a:pt x="127" y="72"/>
                    </a:lnTo>
                    <a:lnTo>
                      <a:pt x="131" y="150"/>
                    </a:lnTo>
                    <a:lnTo>
                      <a:pt x="136" y="232"/>
                    </a:lnTo>
                    <a:lnTo>
                      <a:pt x="138" y="338"/>
                    </a:lnTo>
                    <a:lnTo>
                      <a:pt x="137" y="444"/>
                    </a:lnTo>
                    <a:lnTo>
                      <a:pt x="133" y="552"/>
                    </a:lnTo>
                    <a:lnTo>
                      <a:pt x="130" y="637"/>
                    </a:lnTo>
                    <a:lnTo>
                      <a:pt x="124" y="713"/>
                    </a:lnTo>
                    <a:lnTo>
                      <a:pt x="122" y="788"/>
                    </a:lnTo>
                    <a:lnTo>
                      <a:pt x="119" y="830"/>
                    </a:lnTo>
                    <a:lnTo>
                      <a:pt x="0" y="769"/>
                    </a:lnTo>
                    <a:lnTo>
                      <a:pt x="10" y="684"/>
                    </a:lnTo>
                    <a:lnTo>
                      <a:pt x="18" y="591"/>
                    </a:lnTo>
                    <a:lnTo>
                      <a:pt x="21" y="496"/>
                    </a:lnTo>
                    <a:lnTo>
                      <a:pt x="25" y="422"/>
                    </a:lnTo>
                    <a:lnTo>
                      <a:pt x="26" y="313"/>
                    </a:lnTo>
                    <a:lnTo>
                      <a:pt x="22" y="219"/>
                    </a:lnTo>
                    <a:lnTo>
                      <a:pt x="14" y="124"/>
                    </a:lnTo>
                    <a:lnTo>
                      <a:pt x="4" y="50"/>
                    </a:lnTo>
                    <a:lnTo>
                      <a:pt x="116"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319" name="Freeform 934"/>
              <p:cNvSpPr>
                <a:spLocks/>
              </p:cNvSpPr>
              <p:nvPr/>
            </p:nvSpPr>
            <p:spPr bwMode="auto">
              <a:xfrm>
                <a:off x="3407" y="2819"/>
                <a:ext cx="33" cy="151"/>
              </a:xfrm>
              <a:custGeom>
                <a:avLst/>
                <a:gdLst>
                  <a:gd name="T0" fmla="*/ 117 w 131"/>
                  <a:gd name="T1" fmla="*/ 0 h 603"/>
                  <a:gd name="T2" fmla="*/ 129 w 131"/>
                  <a:gd name="T3" fmla="*/ 110 h 603"/>
                  <a:gd name="T4" fmla="*/ 131 w 131"/>
                  <a:gd name="T5" fmla="*/ 216 h 603"/>
                  <a:gd name="T6" fmla="*/ 130 w 131"/>
                  <a:gd name="T7" fmla="*/ 321 h 603"/>
                  <a:gd name="T8" fmla="*/ 126 w 131"/>
                  <a:gd name="T9" fmla="*/ 429 h 603"/>
                  <a:gd name="T10" fmla="*/ 123 w 131"/>
                  <a:gd name="T11" fmla="*/ 515 h 603"/>
                  <a:gd name="T12" fmla="*/ 108 w 131"/>
                  <a:gd name="T13" fmla="*/ 603 h 603"/>
                  <a:gd name="T14" fmla="*/ 0 w 131"/>
                  <a:gd name="T15" fmla="*/ 553 h 603"/>
                  <a:gd name="T16" fmla="*/ 11 w 131"/>
                  <a:gd name="T17" fmla="*/ 469 h 603"/>
                  <a:gd name="T18" fmla="*/ 14 w 131"/>
                  <a:gd name="T19" fmla="*/ 374 h 603"/>
                  <a:gd name="T20" fmla="*/ 18 w 131"/>
                  <a:gd name="T21" fmla="*/ 300 h 603"/>
                  <a:gd name="T22" fmla="*/ 16 w 131"/>
                  <a:gd name="T23" fmla="*/ 190 h 603"/>
                  <a:gd name="T24" fmla="*/ 13 w 131"/>
                  <a:gd name="T25" fmla="*/ 98 h 603"/>
                  <a:gd name="T26" fmla="*/ 5 w 131"/>
                  <a:gd name="T27" fmla="*/ 50 h 603"/>
                  <a:gd name="T28" fmla="*/ 117 w 131"/>
                  <a:gd name="T29" fmla="*/ 0 h 6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1" h="603">
                    <a:moveTo>
                      <a:pt x="117" y="0"/>
                    </a:moveTo>
                    <a:lnTo>
                      <a:pt x="129" y="110"/>
                    </a:lnTo>
                    <a:lnTo>
                      <a:pt x="131" y="216"/>
                    </a:lnTo>
                    <a:lnTo>
                      <a:pt x="130" y="321"/>
                    </a:lnTo>
                    <a:lnTo>
                      <a:pt x="126" y="429"/>
                    </a:lnTo>
                    <a:lnTo>
                      <a:pt x="123" y="515"/>
                    </a:lnTo>
                    <a:lnTo>
                      <a:pt x="108" y="603"/>
                    </a:lnTo>
                    <a:lnTo>
                      <a:pt x="0" y="553"/>
                    </a:lnTo>
                    <a:lnTo>
                      <a:pt x="11" y="469"/>
                    </a:lnTo>
                    <a:lnTo>
                      <a:pt x="14" y="374"/>
                    </a:lnTo>
                    <a:lnTo>
                      <a:pt x="18" y="300"/>
                    </a:lnTo>
                    <a:lnTo>
                      <a:pt x="16" y="190"/>
                    </a:lnTo>
                    <a:lnTo>
                      <a:pt x="13" y="98"/>
                    </a:lnTo>
                    <a:lnTo>
                      <a:pt x="5" y="50"/>
                    </a:lnTo>
                    <a:lnTo>
                      <a:pt x="117"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sp>
            <p:nvSpPr>
              <p:cNvPr id="320" name="Freeform 935"/>
              <p:cNvSpPr>
                <a:spLocks/>
              </p:cNvSpPr>
              <p:nvPr/>
            </p:nvSpPr>
            <p:spPr bwMode="auto">
              <a:xfrm>
                <a:off x="3352" y="2842"/>
                <a:ext cx="31" cy="101"/>
              </a:xfrm>
              <a:custGeom>
                <a:avLst/>
                <a:gdLst>
                  <a:gd name="T0" fmla="*/ 121 w 124"/>
                  <a:gd name="T1" fmla="*/ 59 h 404"/>
                  <a:gd name="T2" fmla="*/ 124 w 124"/>
                  <a:gd name="T3" fmla="*/ 162 h 404"/>
                  <a:gd name="T4" fmla="*/ 123 w 124"/>
                  <a:gd name="T5" fmla="*/ 264 h 404"/>
                  <a:gd name="T6" fmla="*/ 116 w 124"/>
                  <a:gd name="T7" fmla="*/ 353 h 404"/>
                  <a:gd name="T8" fmla="*/ 109 w 124"/>
                  <a:gd name="T9" fmla="*/ 404 h 404"/>
                  <a:gd name="T10" fmla="*/ 0 w 124"/>
                  <a:gd name="T11" fmla="*/ 357 h 404"/>
                  <a:gd name="T12" fmla="*/ 7 w 124"/>
                  <a:gd name="T13" fmla="*/ 249 h 404"/>
                  <a:gd name="T14" fmla="*/ 8 w 124"/>
                  <a:gd name="T15" fmla="*/ 149 h 404"/>
                  <a:gd name="T16" fmla="*/ 8 w 124"/>
                  <a:gd name="T17" fmla="*/ 54 h 404"/>
                  <a:gd name="T18" fmla="*/ 116 w 124"/>
                  <a:gd name="T19" fmla="*/ 0 h 404"/>
                  <a:gd name="T20" fmla="*/ 121 w 124"/>
                  <a:gd name="T21" fmla="*/ 59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4" h="404">
                    <a:moveTo>
                      <a:pt x="121" y="59"/>
                    </a:moveTo>
                    <a:lnTo>
                      <a:pt x="124" y="162"/>
                    </a:lnTo>
                    <a:lnTo>
                      <a:pt x="123" y="264"/>
                    </a:lnTo>
                    <a:lnTo>
                      <a:pt x="116" y="353"/>
                    </a:lnTo>
                    <a:lnTo>
                      <a:pt x="109" y="404"/>
                    </a:lnTo>
                    <a:lnTo>
                      <a:pt x="0" y="357"/>
                    </a:lnTo>
                    <a:lnTo>
                      <a:pt x="7" y="249"/>
                    </a:lnTo>
                    <a:lnTo>
                      <a:pt x="8" y="149"/>
                    </a:lnTo>
                    <a:lnTo>
                      <a:pt x="8" y="54"/>
                    </a:lnTo>
                    <a:lnTo>
                      <a:pt x="116" y="0"/>
                    </a:lnTo>
                    <a:lnTo>
                      <a:pt x="121" y="59"/>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2000" b="0"/>
              </a:p>
            </p:txBody>
          </p:sp>
        </p:grpSp>
      </p:grpSp>
      <p:sp>
        <p:nvSpPr>
          <p:cNvPr id="828" name="Text Box 415"/>
          <p:cNvSpPr txBox="1">
            <a:spLocks noChangeArrowheads="1"/>
          </p:cNvSpPr>
          <p:nvPr/>
        </p:nvSpPr>
        <p:spPr bwMode="auto">
          <a:xfrm>
            <a:off x="1156449" y="5949280"/>
            <a:ext cx="7520007"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zh-CN" altLang="en-US" sz="2000" dirty="0">
                <a:solidFill>
                  <a:schemeClr val="tx2"/>
                </a:solidFill>
              </a:rPr>
              <a:t>根据提供服务的覆盖面积大小以及所拥有的</a:t>
            </a:r>
            <a:r>
              <a:rPr lang="en-US" altLang="zh-CN" sz="2000" dirty="0">
                <a:solidFill>
                  <a:schemeClr val="tx2"/>
                </a:solidFill>
              </a:rPr>
              <a:t>IP </a:t>
            </a:r>
            <a:r>
              <a:rPr lang="zh-CN" altLang="en-US" sz="2000" dirty="0">
                <a:solidFill>
                  <a:schemeClr val="tx2"/>
                </a:solidFill>
              </a:rPr>
              <a:t>地址数目的不同，</a:t>
            </a:r>
            <a:endParaRPr lang="en-US" altLang="zh-CN" sz="2000" dirty="0">
              <a:solidFill>
                <a:schemeClr val="tx2"/>
              </a:solidFill>
            </a:endParaRPr>
          </a:p>
          <a:p>
            <a:r>
              <a:rPr lang="en-US" altLang="zh-CN" sz="2000" dirty="0">
                <a:solidFill>
                  <a:schemeClr val="tx2"/>
                </a:solidFill>
              </a:rPr>
              <a:t>ISP </a:t>
            </a:r>
            <a:r>
              <a:rPr lang="zh-CN" altLang="en-US" sz="2000" dirty="0">
                <a:solidFill>
                  <a:schemeClr val="tx2"/>
                </a:solidFill>
              </a:rPr>
              <a:t>也分成为不同的层次。 </a:t>
            </a:r>
          </a:p>
        </p:txBody>
      </p:sp>
    </p:spTree>
    <p:extLst>
      <p:ext uri="{BB962C8B-B14F-4D97-AF65-F5344CB8AC3E}">
        <p14:creationId xmlns:p14="http://schemas.microsoft.com/office/powerpoint/2010/main" val="180509401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pPr>
              <a:defRPr/>
            </a:pPr>
            <a:fld id="{6BC529E6-373C-446C-8FE8-B4C5595706E1}" type="slidenum">
              <a:rPr lang="en-US" altLang="zh-CN" smtClean="0"/>
              <a:pPr>
                <a:defRPr/>
              </a:pPr>
              <a:t>35</a:t>
            </a:fld>
            <a:endParaRPr lang="en-US" altLang="zh-CN"/>
          </a:p>
        </p:txBody>
      </p:sp>
      <p:sp>
        <p:nvSpPr>
          <p:cNvPr id="3" name="Rectangle 2"/>
          <p:cNvSpPr txBox="1">
            <a:spLocks noChangeArrowheads="1"/>
          </p:cNvSpPr>
          <p:nvPr/>
        </p:nvSpPr>
        <p:spPr bwMode="auto">
          <a:xfrm>
            <a:off x="1150938" y="214313"/>
            <a:ext cx="7793037" cy="1462087"/>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ahoma" pitchFamily="34" charset="0"/>
                <a:ea typeface="宋体" pitchFamily="2" charset="-122"/>
              </a:defRPr>
            </a:lvl2pPr>
            <a:lvl3pPr algn="l" rtl="0" eaLnBrk="0" fontAlgn="base" hangingPunct="0">
              <a:spcBef>
                <a:spcPct val="0"/>
              </a:spcBef>
              <a:spcAft>
                <a:spcPct val="0"/>
              </a:spcAft>
              <a:defRPr sz="4400">
                <a:solidFill>
                  <a:schemeClr val="tx2"/>
                </a:solidFill>
                <a:latin typeface="Tahoma" pitchFamily="34" charset="0"/>
                <a:ea typeface="宋体" pitchFamily="2" charset="-122"/>
              </a:defRPr>
            </a:lvl3pPr>
            <a:lvl4pPr algn="l" rtl="0" eaLnBrk="0" fontAlgn="base" hangingPunct="0">
              <a:spcBef>
                <a:spcPct val="0"/>
              </a:spcBef>
              <a:spcAft>
                <a:spcPct val="0"/>
              </a:spcAft>
              <a:defRPr sz="4400">
                <a:solidFill>
                  <a:schemeClr val="tx2"/>
                </a:solidFill>
                <a:latin typeface="Tahoma" pitchFamily="34" charset="0"/>
                <a:ea typeface="宋体" pitchFamily="2" charset="-122"/>
              </a:defRPr>
            </a:lvl4pPr>
            <a:lvl5pPr algn="l" rtl="0" eaLnBrk="0" fontAlgn="base" hangingPunct="0">
              <a:spcBef>
                <a:spcPct val="0"/>
              </a:spcBef>
              <a:spcAft>
                <a:spcPct val="0"/>
              </a:spcAft>
              <a:defRPr sz="4400">
                <a:solidFill>
                  <a:schemeClr val="tx2"/>
                </a:solidFill>
                <a:latin typeface="Tahoma" pitchFamily="34" charset="0"/>
                <a:ea typeface="宋体" pitchFamily="2" charset="-122"/>
              </a:defRPr>
            </a:lvl5pPr>
            <a:lvl6pPr marL="457200" algn="l" rtl="0" fontAlgn="base">
              <a:spcBef>
                <a:spcPct val="0"/>
              </a:spcBef>
              <a:spcAft>
                <a:spcPct val="0"/>
              </a:spcAft>
              <a:defRPr sz="4400">
                <a:solidFill>
                  <a:schemeClr val="tx2"/>
                </a:solidFill>
                <a:latin typeface="Tahoma" pitchFamily="34" charset="0"/>
                <a:ea typeface="宋体" pitchFamily="2" charset="-122"/>
              </a:defRPr>
            </a:lvl6pPr>
            <a:lvl7pPr marL="914400" algn="l" rtl="0" fontAlgn="base">
              <a:spcBef>
                <a:spcPct val="0"/>
              </a:spcBef>
              <a:spcAft>
                <a:spcPct val="0"/>
              </a:spcAft>
              <a:defRPr sz="4400">
                <a:solidFill>
                  <a:schemeClr val="tx2"/>
                </a:solidFill>
                <a:latin typeface="Tahoma" pitchFamily="34" charset="0"/>
                <a:ea typeface="宋体" pitchFamily="2" charset="-122"/>
              </a:defRPr>
            </a:lvl7pPr>
            <a:lvl8pPr marL="1371600" algn="l" rtl="0" fontAlgn="base">
              <a:spcBef>
                <a:spcPct val="0"/>
              </a:spcBef>
              <a:spcAft>
                <a:spcPct val="0"/>
              </a:spcAft>
              <a:defRPr sz="4400">
                <a:solidFill>
                  <a:schemeClr val="tx2"/>
                </a:solidFill>
                <a:latin typeface="Tahoma" pitchFamily="34" charset="0"/>
                <a:ea typeface="宋体" pitchFamily="2" charset="-122"/>
              </a:defRPr>
            </a:lvl8pPr>
            <a:lvl9pPr marL="1828800" algn="l" rtl="0" fontAlgn="base">
              <a:spcBef>
                <a:spcPct val="0"/>
              </a:spcBef>
              <a:spcAft>
                <a:spcPct val="0"/>
              </a:spcAft>
              <a:defRPr sz="4400">
                <a:solidFill>
                  <a:schemeClr val="tx2"/>
                </a:solidFill>
                <a:latin typeface="Tahoma" pitchFamily="34" charset="0"/>
                <a:ea typeface="宋体" pitchFamily="2" charset="-122"/>
              </a:defRPr>
            </a:lvl9pPr>
          </a:lstStyle>
          <a:p>
            <a:pPr eaLnBrk="1" hangingPunct="1"/>
            <a:r>
              <a:rPr lang="zh-CN" altLang="en-US" b="0" kern="0" dirty="0"/>
              <a:t>商业化的</a:t>
            </a:r>
            <a:r>
              <a:rPr lang="en-US" altLang="zh-CN" b="0" kern="0" dirty="0"/>
              <a:t>Internet</a:t>
            </a:r>
            <a:r>
              <a:rPr lang="zh-CN" altLang="en-US" b="0" kern="0" dirty="0"/>
              <a:t>（</a:t>
            </a:r>
            <a:r>
              <a:rPr lang="en-US" altLang="zh-CN" b="0" kern="0" dirty="0"/>
              <a:t>2</a:t>
            </a:r>
            <a:r>
              <a:rPr lang="zh-CN" altLang="en-US" b="0" kern="0" dirty="0"/>
              <a:t>）</a:t>
            </a:r>
            <a:endParaRPr lang="en-US" altLang="zh-CN" b="0" kern="0" dirty="0"/>
          </a:p>
        </p:txBody>
      </p:sp>
      <p:sp>
        <p:nvSpPr>
          <p:cNvPr id="4" name="Line 141"/>
          <p:cNvSpPr>
            <a:spLocks noChangeShapeType="1"/>
          </p:cNvSpPr>
          <p:nvPr/>
        </p:nvSpPr>
        <p:spPr bwMode="auto">
          <a:xfrm>
            <a:off x="6300788" y="3761507"/>
            <a:ext cx="1366837" cy="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5" name="Line 142"/>
          <p:cNvSpPr>
            <a:spLocks noChangeShapeType="1"/>
          </p:cNvSpPr>
          <p:nvPr/>
        </p:nvSpPr>
        <p:spPr bwMode="auto">
          <a:xfrm>
            <a:off x="7740650" y="4725119"/>
            <a:ext cx="287338" cy="7207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6" name="Line 143"/>
          <p:cNvSpPr>
            <a:spLocks noChangeShapeType="1"/>
          </p:cNvSpPr>
          <p:nvPr/>
        </p:nvSpPr>
        <p:spPr bwMode="auto">
          <a:xfrm flipH="1">
            <a:off x="7091363" y="4653682"/>
            <a:ext cx="433387" cy="77946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7" name="Text Box 144"/>
          <p:cNvSpPr txBox="1">
            <a:spLocks noChangeArrowheads="1"/>
          </p:cNvSpPr>
          <p:nvPr/>
        </p:nvSpPr>
        <p:spPr bwMode="auto">
          <a:xfrm>
            <a:off x="7308850" y="5014044"/>
            <a:ext cx="53975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2800">
                <a:latin typeface="Times New Roman" panose="02020603050405020304" pitchFamily="18" charset="0"/>
                <a:sym typeface="Symbol" panose="05050102010706020507" pitchFamily="18" charset="2"/>
              </a:rPr>
              <a:t></a:t>
            </a:r>
          </a:p>
        </p:txBody>
      </p:sp>
      <p:sp>
        <p:nvSpPr>
          <p:cNvPr id="8" name="Line 145"/>
          <p:cNvSpPr>
            <a:spLocks noChangeShapeType="1"/>
          </p:cNvSpPr>
          <p:nvPr/>
        </p:nvSpPr>
        <p:spPr bwMode="auto">
          <a:xfrm flipH="1">
            <a:off x="7524750" y="3790082"/>
            <a:ext cx="503238" cy="8636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9" name="Line 146"/>
          <p:cNvSpPr>
            <a:spLocks noChangeShapeType="1"/>
          </p:cNvSpPr>
          <p:nvPr/>
        </p:nvSpPr>
        <p:spPr bwMode="auto">
          <a:xfrm flipH="1">
            <a:off x="5148263" y="3790082"/>
            <a:ext cx="503237" cy="8636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10" name="Line 147"/>
          <p:cNvSpPr>
            <a:spLocks noChangeShapeType="1"/>
          </p:cNvSpPr>
          <p:nvPr/>
        </p:nvSpPr>
        <p:spPr bwMode="auto">
          <a:xfrm>
            <a:off x="5867400" y="3717057"/>
            <a:ext cx="504825" cy="1008062"/>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11" name="Line 148"/>
          <p:cNvSpPr>
            <a:spLocks noChangeShapeType="1"/>
          </p:cNvSpPr>
          <p:nvPr/>
        </p:nvSpPr>
        <p:spPr bwMode="auto">
          <a:xfrm>
            <a:off x="3276600" y="3717057"/>
            <a:ext cx="503238" cy="93662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12" name="Line 149"/>
          <p:cNvSpPr>
            <a:spLocks noChangeShapeType="1"/>
          </p:cNvSpPr>
          <p:nvPr/>
        </p:nvSpPr>
        <p:spPr bwMode="auto">
          <a:xfrm flipH="1">
            <a:off x="2555875" y="3861519"/>
            <a:ext cx="360363" cy="792163"/>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13" name="Line 150"/>
          <p:cNvSpPr>
            <a:spLocks noChangeShapeType="1"/>
          </p:cNvSpPr>
          <p:nvPr/>
        </p:nvSpPr>
        <p:spPr bwMode="auto">
          <a:xfrm>
            <a:off x="900113" y="3861519"/>
            <a:ext cx="215900" cy="8636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14" name="Line 151"/>
          <p:cNvSpPr>
            <a:spLocks noChangeShapeType="1"/>
          </p:cNvSpPr>
          <p:nvPr/>
        </p:nvSpPr>
        <p:spPr bwMode="auto">
          <a:xfrm>
            <a:off x="8243888" y="3934544"/>
            <a:ext cx="431800" cy="935038"/>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15" name="Line 152"/>
          <p:cNvSpPr>
            <a:spLocks noChangeShapeType="1"/>
          </p:cNvSpPr>
          <p:nvPr/>
        </p:nvSpPr>
        <p:spPr bwMode="auto">
          <a:xfrm flipH="1">
            <a:off x="755650" y="2853457"/>
            <a:ext cx="576263" cy="792162"/>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16" name="Line 153"/>
          <p:cNvSpPr>
            <a:spLocks noChangeShapeType="1"/>
          </p:cNvSpPr>
          <p:nvPr/>
        </p:nvSpPr>
        <p:spPr bwMode="auto">
          <a:xfrm>
            <a:off x="4716463" y="2061294"/>
            <a:ext cx="1439862" cy="6477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17" name="Line 154"/>
          <p:cNvSpPr>
            <a:spLocks noChangeShapeType="1"/>
          </p:cNvSpPr>
          <p:nvPr/>
        </p:nvSpPr>
        <p:spPr bwMode="auto">
          <a:xfrm>
            <a:off x="6516688" y="4725119"/>
            <a:ext cx="287337" cy="7207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18" name="Line 155"/>
          <p:cNvSpPr>
            <a:spLocks noChangeShapeType="1"/>
          </p:cNvSpPr>
          <p:nvPr/>
        </p:nvSpPr>
        <p:spPr bwMode="auto">
          <a:xfrm>
            <a:off x="2627313" y="4798144"/>
            <a:ext cx="287337" cy="7207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19" name="Line 156"/>
          <p:cNvSpPr>
            <a:spLocks noChangeShapeType="1"/>
          </p:cNvSpPr>
          <p:nvPr/>
        </p:nvSpPr>
        <p:spPr bwMode="auto">
          <a:xfrm flipH="1">
            <a:off x="5867400" y="4653682"/>
            <a:ext cx="433388" cy="77946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20" name="Line 157"/>
          <p:cNvSpPr>
            <a:spLocks noChangeShapeType="1"/>
          </p:cNvSpPr>
          <p:nvPr/>
        </p:nvSpPr>
        <p:spPr bwMode="auto">
          <a:xfrm>
            <a:off x="8675688" y="4869582"/>
            <a:ext cx="144462" cy="6477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21" name="Line 158"/>
          <p:cNvSpPr>
            <a:spLocks noChangeShapeType="1"/>
          </p:cNvSpPr>
          <p:nvPr/>
        </p:nvSpPr>
        <p:spPr bwMode="auto">
          <a:xfrm flipH="1">
            <a:off x="1979613" y="4725119"/>
            <a:ext cx="576262" cy="8651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22" name="Line 159"/>
          <p:cNvSpPr>
            <a:spLocks noChangeShapeType="1"/>
          </p:cNvSpPr>
          <p:nvPr/>
        </p:nvSpPr>
        <p:spPr bwMode="auto">
          <a:xfrm flipH="1">
            <a:off x="468313" y="3861519"/>
            <a:ext cx="142875" cy="152876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23" name="Line 160"/>
          <p:cNvSpPr>
            <a:spLocks noChangeShapeType="1"/>
          </p:cNvSpPr>
          <p:nvPr/>
        </p:nvSpPr>
        <p:spPr bwMode="auto">
          <a:xfrm flipH="1" flipV="1">
            <a:off x="5292725" y="4798144"/>
            <a:ext cx="358775" cy="6477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24" name="Line 161"/>
          <p:cNvSpPr>
            <a:spLocks noChangeShapeType="1"/>
          </p:cNvSpPr>
          <p:nvPr/>
        </p:nvSpPr>
        <p:spPr bwMode="auto">
          <a:xfrm flipV="1">
            <a:off x="3851275" y="4798144"/>
            <a:ext cx="1003300" cy="79216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25" name="Line 162"/>
          <p:cNvSpPr>
            <a:spLocks noChangeShapeType="1"/>
          </p:cNvSpPr>
          <p:nvPr/>
        </p:nvSpPr>
        <p:spPr bwMode="auto">
          <a:xfrm>
            <a:off x="2268538" y="2853457"/>
            <a:ext cx="790575" cy="720725"/>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26" name="Line 163"/>
          <p:cNvSpPr>
            <a:spLocks noChangeShapeType="1"/>
          </p:cNvSpPr>
          <p:nvPr/>
        </p:nvSpPr>
        <p:spPr bwMode="auto">
          <a:xfrm flipH="1">
            <a:off x="4787900" y="4798144"/>
            <a:ext cx="215900" cy="79216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27" name="Oval 164"/>
          <p:cNvSpPr>
            <a:spLocks noChangeArrowheads="1"/>
          </p:cNvSpPr>
          <p:nvPr/>
        </p:nvSpPr>
        <p:spPr bwMode="auto">
          <a:xfrm>
            <a:off x="34925" y="5158507"/>
            <a:ext cx="935038" cy="504825"/>
          </a:xfrm>
          <a:prstGeom prst="ellipse">
            <a:avLst/>
          </a:prstGeom>
          <a:solidFill>
            <a:schemeClr val="bg1"/>
          </a:solidFill>
          <a:ln w="9525">
            <a:solidFill>
              <a:schemeClr val="tx1"/>
            </a:solidFill>
            <a:round/>
            <a:headEnd/>
            <a:tailEnd/>
          </a:ln>
          <a:effectLst>
            <a:outerShdw dist="35921" dir="2700000" algn="ctr" rotWithShape="0">
              <a:schemeClr val="bg2"/>
            </a:outerShdw>
          </a:effectLst>
        </p:spPr>
        <p:txBody>
          <a:bodyPr wrap="none" anchor="ctr"/>
          <a:lstStyle/>
          <a:p>
            <a:pPr algn="ctr"/>
            <a:r>
              <a:rPr kumimoji="1" lang="zh-CN" altLang="en-US" sz="1600">
                <a:latin typeface="Times New Roman" panose="02020603050405020304" pitchFamily="18" charset="0"/>
              </a:rPr>
              <a:t>大公司</a:t>
            </a:r>
          </a:p>
        </p:txBody>
      </p:sp>
      <p:sp>
        <p:nvSpPr>
          <p:cNvPr id="28" name="Oval 165"/>
          <p:cNvSpPr>
            <a:spLocks noChangeArrowheads="1"/>
          </p:cNvSpPr>
          <p:nvPr/>
        </p:nvSpPr>
        <p:spPr bwMode="auto">
          <a:xfrm>
            <a:off x="3479800" y="5301382"/>
            <a:ext cx="947738" cy="457200"/>
          </a:xfrm>
          <a:prstGeom prst="ellipse">
            <a:avLst/>
          </a:prstGeom>
          <a:solidFill>
            <a:schemeClr val="bg1"/>
          </a:solidFill>
          <a:ln w="9525">
            <a:solidFill>
              <a:schemeClr val="tx1"/>
            </a:solidFill>
            <a:round/>
            <a:headEnd/>
            <a:tailEnd/>
          </a:ln>
          <a:effectLst>
            <a:outerShdw dist="35921" dir="2700000" algn="ctr" rotWithShape="0">
              <a:schemeClr val="bg2"/>
            </a:outerShdw>
          </a:effectLst>
        </p:spPr>
        <p:txBody>
          <a:bodyPr wrap="none" anchor="ctr"/>
          <a:lstStyle/>
          <a:p>
            <a:pPr algn="ctr"/>
            <a:r>
              <a:rPr kumimoji="1" lang="zh-CN" altLang="en-US" sz="1600">
                <a:latin typeface="Times New Roman" panose="02020603050405020304" pitchFamily="18" charset="0"/>
              </a:rPr>
              <a:t>公司</a:t>
            </a:r>
          </a:p>
        </p:txBody>
      </p:sp>
      <p:sp>
        <p:nvSpPr>
          <p:cNvPr id="29" name="Oval 166"/>
          <p:cNvSpPr>
            <a:spLocks noChangeArrowheads="1"/>
          </p:cNvSpPr>
          <p:nvPr/>
        </p:nvSpPr>
        <p:spPr bwMode="auto">
          <a:xfrm>
            <a:off x="4562475" y="4560019"/>
            <a:ext cx="946150" cy="385763"/>
          </a:xfrm>
          <a:prstGeom prst="ellipse">
            <a:avLst/>
          </a:prstGeom>
          <a:solidFill>
            <a:srgbClr val="EAEAEA"/>
          </a:solidFill>
          <a:ln>
            <a:noFill/>
          </a:ln>
          <a:effectLst>
            <a:outerShdw dist="35921" dir="2700000" algn="ctr" rotWithShape="0">
              <a:schemeClr val="bg2"/>
            </a:outerShdw>
          </a:effectLst>
          <a:extLst>
            <a:ext uri="{91240B29-F687-4F45-9708-019B960494DF}">
              <a14:hiddenLine xmlns:a14="http://schemas.microsoft.com/office/drawing/2010/main" w="9525">
                <a:solidFill>
                  <a:schemeClr val="tx1"/>
                </a:solidFill>
                <a:round/>
                <a:headEnd/>
                <a:tailEnd/>
              </a14:hiddenLine>
            </a:ext>
          </a:extLst>
        </p:spPr>
        <p:txBody>
          <a:bodyPr wrap="none" anchor="ctr"/>
          <a:lstStyle/>
          <a:p>
            <a:pPr algn="ctr"/>
            <a:r>
              <a:rPr kumimoji="1" lang="zh-CN" altLang="en-US" sz="1600" dirty="0">
                <a:latin typeface="Times New Roman" panose="02020603050405020304" pitchFamily="18" charset="0"/>
              </a:rPr>
              <a:t>本地</a:t>
            </a:r>
            <a:r>
              <a:rPr kumimoji="1" lang="zh-CN" altLang="en-US" sz="800" dirty="0">
                <a:latin typeface="Times New Roman" panose="02020603050405020304" pitchFamily="18" charset="0"/>
              </a:rPr>
              <a:t> </a:t>
            </a:r>
            <a:r>
              <a:rPr kumimoji="1" lang="en-US" altLang="zh-CN" sz="1600" dirty="0">
                <a:latin typeface="Times New Roman" panose="02020603050405020304" pitchFamily="18" charset="0"/>
              </a:rPr>
              <a:t>ISP</a:t>
            </a:r>
          </a:p>
          <a:p>
            <a:pPr algn="ctr"/>
            <a:r>
              <a:rPr kumimoji="1" lang="en-US" altLang="zh-CN" sz="1600" dirty="0">
                <a:latin typeface="Times New Roman" panose="02020603050405020304" pitchFamily="18" charset="0"/>
              </a:rPr>
              <a:t>(Local)</a:t>
            </a:r>
          </a:p>
        </p:txBody>
      </p:sp>
      <p:pic>
        <p:nvPicPr>
          <p:cNvPr id="30" name="Picture 167"/>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67250" y="5374407"/>
            <a:ext cx="409575" cy="41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1" name="Text Box 168"/>
          <p:cNvSpPr txBox="1">
            <a:spLocks noChangeArrowheads="1"/>
          </p:cNvSpPr>
          <p:nvPr/>
        </p:nvSpPr>
        <p:spPr bwMode="auto">
          <a:xfrm>
            <a:off x="4427538" y="5301382"/>
            <a:ext cx="3302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a:latin typeface="Times New Roman" panose="02020603050405020304" pitchFamily="18" charset="0"/>
              </a:rPr>
              <a:t>A</a:t>
            </a:r>
          </a:p>
        </p:txBody>
      </p:sp>
      <p:pic>
        <p:nvPicPr>
          <p:cNvPr id="32" name="Picture 169"/>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626475" y="5374407"/>
            <a:ext cx="409575" cy="41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3" name="Text Box 170"/>
          <p:cNvSpPr txBox="1">
            <a:spLocks noChangeArrowheads="1"/>
          </p:cNvSpPr>
          <p:nvPr/>
        </p:nvSpPr>
        <p:spPr bwMode="auto">
          <a:xfrm>
            <a:off x="8388350" y="5301382"/>
            <a:ext cx="319088"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a:latin typeface="Times New Roman" panose="02020603050405020304" pitchFamily="18" charset="0"/>
              </a:rPr>
              <a:t>B</a:t>
            </a:r>
          </a:p>
        </p:txBody>
      </p:sp>
      <p:sp>
        <p:nvSpPr>
          <p:cNvPr id="34" name="Text Box 171"/>
          <p:cNvSpPr txBox="1">
            <a:spLocks noChangeArrowheads="1"/>
          </p:cNvSpPr>
          <p:nvPr/>
        </p:nvSpPr>
        <p:spPr bwMode="auto">
          <a:xfrm>
            <a:off x="1023938" y="6391994"/>
            <a:ext cx="686117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spcBef>
                <a:spcPct val="15000"/>
              </a:spcBef>
              <a:spcAft>
                <a:spcPct val="15000"/>
              </a:spcAft>
            </a:pPr>
            <a:r>
              <a:rPr kumimoji="1" lang="zh-CN" altLang="en-US" sz="1600">
                <a:latin typeface="Times New Roman" panose="02020603050405020304" pitchFamily="18" charset="0"/>
              </a:rPr>
              <a:t>主机</a:t>
            </a:r>
            <a:r>
              <a:rPr kumimoji="1" lang="en-US" altLang="zh-CN" sz="1600">
                <a:latin typeface="Times New Roman" panose="02020603050405020304" pitchFamily="18" charset="0"/>
              </a:rPr>
              <a:t>A → </a:t>
            </a:r>
            <a:r>
              <a:rPr kumimoji="1" lang="zh-CN" altLang="en-US" sz="1600">
                <a:latin typeface="Times New Roman" panose="02020603050405020304" pitchFamily="18" charset="0"/>
              </a:rPr>
              <a:t>本地 </a:t>
            </a:r>
            <a:r>
              <a:rPr kumimoji="1" lang="en-US" altLang="zh-CN" sz="1600">
                <a:latin typeface="Times New Roman" panose="02020603050405020304" pitchFamily="18" charset="0"/>
              </a:rPr>
              <a:t>ISP → </a:t>
            </a:r>
            <a:r>
              <a:rPr kumimoji="1" lang="zh-CN" altLang="en-US" sz="1600">
                <a:latin typeface="Times New Roman" panose="02020603050405020304" pitchFamily="18" charset="0"/>
              </a:rPr>
              <a:t>地区 </a:t>
            </a:r>
            <a:r>
              <a:rPr kumimoji="1" lang="en-US" altLang="zh-CN" sz="1600">
                <a:latin typeface="Times New Roman" panose="02020603050405020304" pitchFamily="18" charset="0"/>
              </a:rPr>
              <a:t>ISP → </a:t>
            </a:r>
            <a:r>
              <a:rPr kumimoji="1" lang="zh-CN" altLang="en-US" sz="1600">
                <a:latin typeface="Times New Roman" panose="02020603050405020304" pitchFamily="18" charset="0"/>
              </a:rPr>
              <a:t>主干 </a:t>
            </a:r>
            <a:r>
              <a:rPr kumimoji="1" lang="en-US" altLang="zh-CN" sz="1600">
                <a:latin typeface="Times New Roman" panose="02020603050405020304" pitchFamily="18" charset="0"/>
              </a:rPr>
              <a:t>ISP → </a:t>
            </a:r>
            <a:r>
              <a:rPr kumimoji="1" lang="zh-CN" altLang="en-US" sz="1600">
                <a:latin typeface="Times New Roman" panose="02020603050405020304" pitchFamily="18" charset="0"/>
              </a:rPr>
              <a:t>地区 </a:t>
            </a:r>
            <a:r>
              <a:rPr kumimoji="1" lang="en-US" altLang="zh-CN" sz="1600">
                <a:latin typeface="Times New Roman" panose="02020603050405020304" pitchFamily="18" charset="0"/>
              </a:rPr>
              <a:t>ISP → </a:t>
            </a:r>
            <a:r>
              <a:rPr kumimoji="1" lang="zh-CN" altLang="en-US" sz="1600">
                <a:latin typeface="Times New Roman" panose="02020603050405020304" pitchFamily="18" charset="0"/>
              </a:rPr>
              <a:t>本地 </a:t>
            </a:r>
            <a:r>
              <a:rPr kumimoji="1" lang="en-US" altLang="zh-CN" sz="1600">
                <a:latin typeface="Times New Roman" panose="02020603050405020304" pitchFamily="18" charset="0"/>
              </a:rPr>
              <a:t>ISP → </a:t>
            </a:r>
            <a:r>
              <a:rPr kumimoji="1" lang="zh-CN" altLang="en-US" sz="1600">
                <a:latin typeface="Times New Roman" panose="02020603050405020304" pitchFamily="18" charset="0"/>
              </a:rPr>
              <a:t>主机</a:t>
            </a:r>
            <a:r>
              <a:rPr kumimoji="1" lang="en-US" altLang="zh-CN" sz="1600">
                <a:latin typeface="Times New Roman" panose="02020603050405020304" pitchFamily="18" charset="0"/>
              </a:rPr>
              <a:t>B</a:t>
            </a:r>
          </a:p>
        </p:txBody>
      </p:sp>
      <p:sp>
        <p:nvSpPr>
          <p:cNvPr id="35" name="Rectangle 172"/>
          <p:cNvSpPr>
            <a:spLocks noChangeArrowheads="1"/>
          </p:cNvSpPr>
          <p:nvPr/>
        </p:nvSpPr>
        <p:spPr bwMode="auto">
          <a:xfrm>
            <a:off x="1042988" y="6296744"/>
            <a:ext cx="6913562" cy="504825"/>
          </a:xfrm>
          <a:prstGeom prst="rect">
            <a:avLst/>
          </a:prstGeom>
          <a:noFill/>
          <a:ln w="38100" cmpd="dbl">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36" name="Line 173"/>
          <p:cNvSpPr>
            <a:spLocks noChangeShapeType="1"/>
          </p:cNvSpPr>
          <p:nvPr/>
        </p:nvSpPr>
        <p:spPr bwMode="auto">
          <a:xfrm flipV="1">
            <a:off x="2339975" y="2134319"/>
            <a:ext cx="1296988" cy="4318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37" name="Line 174"/>
          <p:cNvSpPr>
            <a:spLocks noChangeShapeType="1"/>
          </p:cNvSpPr>
          <p:nvPr/>
        </p:nvSpPr>
        <p:spPr bwMode="auto">
          <a:xfrm>
            <a:off x="2627313" y="2782019"/>
            <a:ext cx="3529012"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38" name="Oval 175"/>
          <p:cNvSpPr>
            <a:spLocks noChangeArrowheads="1"/>
          </p:cNvSpPr>
          <p:nvPr/>
        </p:nvSpPr>
        <p:spPr bwMode="auto">
          <a:xfrm>
            <a:off x="8101013" y="4564782"/>
            <a:ext cx="946150" cy="381000"/>
          </a:xfrm>
          <a:prstGeom prst="ellipse">
            <a:avLst/>
          </a:prstGeom>
          <a:solidFill>
            <a:srgbClr val="EAEAEA"/>
          </a:solidFill>
          <a:ln>
            <a:noFill/>
          </a:ln>
          <a:effectLst>
            <a:outerShdw dist="35921" dir="2700000" algn="ctr" rotWithShape="0">
              <a:schemeClr val="bg2"/>
            </a:outerShdw>
          </a:effectLst>
          <a:extLst>
            <a:ext uri="{91240B29-F687-4F45-9708-019B960494DF}">
              <a14:hiddenLine xmlns:a14="http://schemas.microsoft.com/office/drawing/2010/main" w="9525">
                <a:solidFill>
                  <a:schemeClr val="tx1"/>
                </a:solidFill>
                <a:round/>
                <a:headEnd/>
                <a:tailEnd/>
              </a14:hiddenLine>
            </a:ext>
          </a:extLst>
        </p:spPr>
        <p:txBody>
          <a:bodyPr wrap="none" anchor="ctr"/>
          <a:lstStyle/>
          <a:p>
            <a:pPr algn="ctr"/>
            <a:r>
              <a:rPr kumimoji="1" lang="zh-CN" altLang="en-US" sz="1600" dirty="0">
                <a:latin typeface="Times New Roman" panose="02020603050405020304" pitchFamily="18" charset="0"/>
              </a:rPr>
              <a:t>本地</a:t>
            </a:r>
            <a:r>
              <a:rPr kumimoji="1" lang="zh-CN" altLang="en-US" sz="900" dirty="0">
                <a:latin typeface="Times New Roman" panose="02020603050405020304" pitchFamily="18" charset="0"/>
              </a:rPr>
              <a:t> </a:t>
            </a:r>
            <a:r>
              <a:rPr kumimoji="1" lang="en-US" altLang="zh-CN" sz="1600" dirty="0">
                <a:latin typeface="Times New Roman" panose="02020603050405020304" pitchFamily="18" charset="0"/>
              </a:rPr>
              <a:t>ISP</a:t>
            </a:r>
          </a:p>
          <a:p>
            <a:pPr algn="ctr"/>
            <a:r>
              <a:rPr kumimoji="1" lang="en-US" altLang="zh-CN" sz="1600" dirty="0">
                <a:latin typeface="Times New Roman" panose="02020603050405020304" pitchFamily="18" charset="0"/>
              </a:rPr>
              <a:t>(Local)</a:t>
            </a:r>
          </a:p>
        </p:txBody>
      </p:sp>
      <p:sp>
        <p:nvSpPr>
          <p:cNvPr id="39" name="Line 176"/>
          <p:cNvSpPr>
            <a:spLocks noChangeShapeType="1"/>
          </p:cNvSpPr>
          <p:nvPr/>
        </p:nvSpPr>
        <p:spPr bwMode="auto">
          <a:xfrm flipH="1">
            <a:off x="5724525" y="2926482"/>
            <a:ext cx="719138" cy="719137"/>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40" name="Line 177"/>
          <p:cNvSpPr>
            <a:spLocks noChangeShapeType="1"/>
          </p:cNvSpPr>
          <p:nvPr/>
        </p:nvSpPr>
        <p:spPr bwMode="auto">
          <a:xfrm flipH="1" flipV="1">
            <a:off x="7235825" y="2853457"/>
            <a:ext cx="649288" cy="720725"/>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41" name="Oval 178"/>
          <p:cNvSpPr>
            <a:spLocks noChangeArrowheads="1"/>
          </p:cNvSpPr>
          <p:nvPr/>
        </p:nvSpPr>
        <p:spPr bwMode="auto">
          <a:xfrm>
            <a:off x="755650" y="2493094"/>
            <a:ext cx="1943100" cy="503238"/>
          </a:xfrm>
          <a:prstGeom prst="ellipse">
            <a:avLst/>
          </a:prstGeom>
          <a:solidFill>
            <a:srgbClr val="EAEAEA"/>
          </a:solidFill>
          <a:ln w="19050">
            <a:solidFill>
              <a:schemeClr val="tx1"/>
            </a:solidFill>
            <a:round/>
            <a:headEnd/>
            <a:tailEnd/>
          </a:ln>
          <a:effectLst>
            <a:outerShdw dist="35921" dir="2700000" algn="ctr" rotWithShape="0">
              <a:schemeClr val="bg2"/>
            </a:outerShdw>
          </a:effectLst>
        </p:spPr>
        <p:txBody>
          <a:bodyPr wrap="none" anchor="ctr"/>
          <a:lstStyle/>
          <a:p>
            <a:pPr algn="ctr"/>
            <a:r>
              <a:rPr kumimoji="1" lang="zh-CN" altLang="en-US" sz="1600" dirty="0">
                <a:latin typeface="Times New Roman" panose="02020603050405020304" pitchFamily="18" charset="0"/>
              </a:rPr>
              <a:t>主干 </a:t>
            </a:r>
            <a:r>
              <a:rPr kumimoji="1" lang="zh-CN" altLang="en-US" sz="800" dirty="0">
                <a:latin typeface="Times New Roman" panose="02020603050405020304" pitchFamily="18" charset="0"/>
              </a:rPr>
              <a:t> </a:t>
            </a:r>
            <a:r>
              <a:rPr kumimoji="1" lang="en-US" altLang="zh-CN" sz="1600" dirty="0">
                <a:latin typeface="Times New Roman" panose="02020603050405020304" pitchFamily="18" charset="0"/>
              </a:rPr>
              <a:t>ISP</a:t>
            </a:r>
          </a:p>
          <a:p>
            <a:pPr algn="ctr"/>
            <a:r>
              <a:rPr kumimoji="1" lang="en-US" altLang="zh-CN" sz="1600" dirty="0">
                <a:latin typeface="Times New Roman" panose="02020603050405020304" pitchFamily="18" charset="0"/>
              </a:rPr>
              <a:t>(Backbone)</a:t>
            </a:r>
          </a:p>
        </p:txBody>
      </p:sp>
      <p:sp>
        <p:nvSpPr>
          <p:cNvPr id="42" name="Oval 179"/>
          <p:cNvSpPr>
            <a:spLocks noChangeArrowheads="1"/>
          </p:cNvSpPr>
          <p:nvPr/>
        </p:nvSpPr>
        <p:spPr bwMode="auto">
          <a:xfrm>
            <a:off x="2041525" y="4509219"/>
            <a:ext cx="946150" cy="436563"/>
          </a:xfrm>
          <a:prstGeom prst="ellipse">
            <a:avLst/>
          </a:prstGeom>
          <a:solidFill>
            <a:srgbClr val="EAEAEA"/>
          </a:solidFill>
          <a:ln>
            <a:noFill/>
          </a:ln>
          <a:effectLst>
            <a:outerShdw dist="35921" dir="2700000" algn="ctr" rotWithShape="0">
              <a:schemeClr val="bg2"/>
            </a:outerShdw>
          </a:effectLst>
          <a:extLst>
            <a:ext uri="{91240B29-F687-4F45-9708-019B960494DF}">
              <a14:hiddenLine xmlns:a14="http://schemas.microsoft.com/office/drawing/2010/main" w="9525">
                <a:solidFill>
                  <a:schemeClr val="tx1"/>
                </a:solidFill>
                <a:round/>
                <a:headEnd/>
                <a:tailEnd/>
              </a14:hiddenLine>
            </a:ext>
          </a:extLst>
        </p:spPr>
        <p:txBody>
          <a:bodyPr wrap="none" anchor="ctr"/>
          <a:lstStyle/>
          <a:p>
            <a:pPr algn="ctr"/>
            <a:r>
              <a:rPr kumimoji="1" lang="zh-CN" altLang="en-US" sz="1600" dirty="0">
                <a:latin typeface="Times New Roman" panose="02020603050405020304" pitchFamily="18" charset="0"/>
              </a:rPr>
              <a:t>本地</a:t>
            </a:r>
            <a:r>
              <a:rPr kumimoji="1" lang="zh-CN" altLang="en-US" sz="800" dirty="0">
                <a:latin typeface="Times New Roman" panose="02020603050405020304" pitchFamily="18" charset="0"/>
              </a:rPr>
              <a:t> </a:t>
            </a:r>
            <a:r>
              <a:rPr kumimoji="1" lang="en-US" altLang="zh-CN" sz="1600" dirty="0">
                <a:latin typeface="Times New Roman" panose="02020603050405020304" pitchFamily="18" charset="0"/>
              </a:rPr>
              <a:t>ISP</a:t>
            </a:r>
          </a:p>
          <a:p>
            <a:pPr algn="ctr"/>
            <a:r>
              <a:rPr kumimoji="1" lang="en-US" altLang="zh-CN" sz="1600" dirty="0">
                <a:latin typeface="Times New Roman" panose="02020603050405020304" pitchFamily="18" charset="0"/>
              </a:rPr>
              <a:t>(Local)</a:t>
            </a:r>
          </a:p>
        </p:txBody>
      </p:sp>
      <p:sp>
        <p:nvSpPr>
          <p:cNvPr id="43" name="Oval 180"/>
          <p:cNvSpPr>
            <a:spLocks noChangeArrowheads="1"/>
          </p:cNvSpPr>
          <p:nvPr/>
        </p:nvSpPr>
        <p:spPr bwMode="auto">
          <a:xfrm>
            <a:off x="601663" y="4509219"/>
            <a:ext cx="946150" cy="436563"/>
          </a:xfrm>
          <a:prstGeom prst="ellipse">
            <a:avLst/>
          </a:prstGeom>
          <a:solidFill>
            <a:srgbClr val="EAEAEA"/>
          </a:solidFill>
          <a:ln>
            <a:noFill/>
          </a:ln>
          <a:effectLst>
            <a:outerShdw dist="35921" dir="2700000" algn="ctr" rotWithShape="0">
              <a:schemeClr val="bg2"/>
            </a:outerShdw>
          </a:effectLst>
          <a:extLst>
            <a:ext uri="{91240B29-F687-4F45-9708-019B960494DF}">
              <a14:hiddenLine xmlns:a14="http://schemas.microsoft.com/office/drawing/2010/main" w="9525">
                <a:solidFill>
                  <a:schemeClr val="tx1"/>
                </a:solidFill>
                <a:round/>
                <a:headEnd/>
                <a:tailEnd/>
              </a14:hiddenLine>
            </a:ext>
          </a:extLst>
        </p:spPr>
        <p:txBody>
          <a:bodyPr wrap="none" anchor="ctr"/>
          <a:lstStyle/>
          <a:p>
            <a:pPr algn="ctr"/>
            <a:r>
              <a:rPr kumimoji="1" lang="zh-CN" altLang="en-US" sz="1600" dirty="0">
                <a:latin typeface="Times New Roman" panose="02020603050405020304" pitchFamily="18" charset="0"/>
              </a:rPr>
              <a:t>本地</a:t>
            </a:r>
            <a:r>
              <a:rPr kumimoji="1" lang="zh-CN" altLang="en-US" sz="800" dirty="0">
                <a:latin typeface="Times New Roman" panose="02020603050405020304" pitchFamily="18" charset="0"/>
              </a:rPr>
              <a:t> </a:t>
            </a:r>
            <a:r>
              <a:rPr kumimoji="1" lang="en-US" altLang="zh-CN" sz="1600" dirty="0">
                <a:latin typeface="Times New Roman" panose="02020603050405020304" pitchFamily="18" charset="0"/>
              </a:rPr>
              <a:t>ISP</a:t>
            </a:r>
          </a:p>
          <a:p>
            <a:pPr algn="ctr"/>
            <a:r>
              <a:rPr kumimoji="1" lang="en-US" altLang="zh-CN" sz="1600" dirty="0">
                <a:latin typeface="Times New Roman" panose="02020603050405020304" pitchFamily="18" charset="0"/>
              </a:rPr>
              <a:t>(Local)</a:t>
            </a:r>
          </a:p>
        </p:txBody>
      </p:sp>
      <p:sp>
        <p:nvSpPr>
          <p:cNvPr id="45" name="Oval 182"/>
          <p:cNvSpPr>
            <a:spLocks noChangeArrowheads="1"/>
          </p:cNvSpPr>
          <p:nvPr/>
        </p:nvSpPr>
        <p:spPr bwMode="auto">
          <a:xfrm>
            <a:off x="3276600" y="1916832"/>
            <a:ext cx="1943100" cy="503237"/>
          </a:xfrm>
          <a:prstGeom prst="ellipse">
            <a:avLst/>
          </a:prstGeom>
          <a:solidFill>
            <a:srgbClr val="EAEAEA"/>
          </a:solidFill>
          <a:ln w="19050">
            <a:solidFill>
              <a:schemeClr val="tx1"/>
            </a:solidFill>
            <a:round/>
            <a:headEnd/>
            <a:tailEnd/>
          </a:ln>
          <a:effectLst>
            <a:outerShdw dist="35921" dir="2700000" algn="ctr" rotWithShape="0">
              <a:schemeClr val="bg2"/>
            </a:outerShdw>
          </a:effectLst>
        </p:spPr>
        <p:txBody>
          <a:bodyPr wrap="none" anchor="ctr"/>
          <a:lstStyle/>
          <a:p>
            <a:pPr algn="ctr"/>
            <a:r>
              <a:rPr kumimoji="1" lang="zh-CN" altLang="en-US" sz="1600" dirty="0">
                <a:latin typeface="Times New Roman" panose="02020603050405020304" pitchFamily="18" charset="0"/>
              </a:rPr>
              <a:t>主干 </a:t>
            </a:r>
            <a:r>
              <a:rPr kumimoji="1" lang="zh-CN" altLang="en-US" sz="800" dirty="0">
                <a:latin typeface="Times New Roman" panose="02020603050405020304" pitchFamily="18" charset="0"/>
              </a:rPr>
              <a:t> </a:t>
            </a:r>
            <a:r>
              <a:rPr kumimoji="1" lang="en-US" altLang="zh-CN" sz="1600" dirty="0">
                <a:latin typeface="Times New Roman" panose="02020603050405020304" pitchFamily="18" charset="0"/>
              </a:rPr>
              <a:t>ISP</a:t>
            </a:r>
          </a:p>
          <a:p>
            <a:pPr algn="ctr"/>
            <a:r>
              <a:rPr kumimoji="1" lang="en-US" altLang="zh-CN" sz="1600" dirty="0">
                <a:latin typeface="Times New Roman" panose="02020603050405020304" pitchFamily="18" charset="0"/>
              </a:rPr>
              <a:t>(Backbone)</a:t>
            </a:r>
          </a:p>
        </p:txBody>
      </p:sp>
      <p:sp>
        <p:nvSpPr>
          <p:cNvPr id="46" name="Oval 183"/>
          <p:cNvSpPr>
            <a:spLocks noChangeArrowheads="1"/>
          </p:cNvSpPr>
          <p:nvPr/>
        </p:nvSpPr>
        <p:spPr bwMode="auto">
          <a:xfrm>
            <a:off x="5795963" y="2493094"/>
            <a:ext cx="1943100" cy="503238"/>
          </a:xfrm>
          <a:prstGeom prst="ellipse">
            <a:avLst/>
          </a:prstGeom>
          <a:solidFill>
            <a:srgbClr val="EAEAEA"/>
          </a:solidFill>
          <a:ln w="19050">
            <a:solidFill>
              <a:schemeClr val="tx1"/>
            </a:solidFill>
            <a:round/>
            <a:headEnd/>
            <a:tailEnd/>
          </a:ln>
          <a:effectLst>
            <a:outerShdw dist="35921" dir="2700000" algn="ctr" rotWithShape="0">
              <a:schemeClr val="bg2"/>
            </a:outerShdw>
          </a:effectLst>
        </p:spPr>
        <p:txBody>
          <a:bodyPr wrap="none" anchor="ctr"/>
          <a:lstStyle/>
          <a:p>
            <a:pPr algn="ctr"/>
            <a:r>
              <a:rPr kumimoji="1" lang="zh-CN" altLang="en-US" sz="1600" dirty="0">
                <a:latin typeface="Times New Roman" panose="02020603050405020304" pitchFamily="18" charset="0"/>
              </a:rPr>
              <a:t>主干 </a:t>
            </a:r>
            <a:r>
              <a:rPr kumimoji="1" lang="zh-CN" altLang="en-US" sz="800" dirty="0">
                <a:latin typeface="Times New Roman" panose="02020603050405020304" pitchFamily="18" charset="0"/>
              </a:rPr>
              <a:t> </a:t>
            </a:r>
            <a:r>
              <a:rPr kumimoji="1" lang="en-US" altLang="zh-CN" sz="1600" dirty="0">
                <a:latin typeface="Times New Roman" panose="02020603050405020304" pitchFamily="18" charset="0"/>
              </a:rPr>
              <a:t>ISP</a:t>
            </a:r>
          </a:p>
          <a:p>
            <a:pPr algn="ctr"/>
            <a:r>
              <a:rPr kumimoji="1" lang="en-US" altLang="zh-CN" sz="1600" dirty="0">
                <a:latin typeface="Times New Roman" panose="02020603050405020304" pitchFamily="18" charset="0"/>
              </a:rPr>
              <a:t>(Backbone)</a:t>
            </a:r>
          </a:p>
        </p:txBody>
      </p:sp>
      <p:sp>
        <p:nvSpPr>
          <p:cNvPr id="48" name="Oval 185"/>
          <p:cNvSpPr>
            <a:spLocks noChangeArrowheads="1"/>
          </p:cNvSpPr>
          <p:nvPr/>
        </p:nvSpPr>
        <p:spPr bwMode="auto">
          <a:xfrm>
            <a:off x="7524750" y="3428752"/>
            <a:ext cx="1346200" cy="463550"/>
          </a:xfrm>
          <a:prstGeom prst="ellipse">
            <a:avLst/>
          </a:prstGeom>
          <a:solidFill>
            <a:schemeClr val="bg1"/>
          </a:solidFill>
          <a:ln w="9525">
            <a:solidFill>
              <a:schemeClr val="tx1"/>
            </a:solidFill>
            <a:round/>
            <a:headEnd/>
            <a:tailEnd/>
          </a:ln>
          <a:effectLst>
            <a:outerShdw dist="35921" dir="2700000" algn="ctr" rotWithShape="0">
              <a:schemeClr val="bg2"/>
            </a:outerShdw>
          </a:effectLst>
        </p:spPr>
        <p:txBody>
          <a:bodyPr wrap="none" anchor="ctr"/>
          <a:lstStyle/>
          <a:p>
            <a:pPr algn="ctr"/>
            <a:r>
              <a:rPr kumimoji="1" lang="zh-CN" altLang="en-US" sz="1600" dirty="0">
                <a:latin typeface="Times New Roman" panose="02020603050405020304" pitchFamily="18" charset="0"/>
              </a:rPr>
              <a:t>地区 </a:t>
            </a:r>
            <a:r>
              <a:rPr kumimoji="1" lang="zh-CN" altLang="en-US" sz="500" dirty="0">
                <a:latin typeface="Times New Roman" panose="02020603050405020304" pitchFamily="18" charset="0"/>
              </a:rPr>
              <a:t> </a:t>
            </a:r>
            <a:r>
              <a:rPr kumimoji="1" lang="en-US" altLang="zh-CN" sz="1600" dirty="0">
                <a:latin typeface="Times New Roman" panose="02020603050405020304" pitchFamily="18" charset="0"/>
              </a:rPr>
              <a:t>ISP</a:t>
            </a:r>
          </a:p>
          <a:p>
            <a:pPr algn="ctr"/>
            <a:r>
              <a:rPr kumimoji="1" lang="en-US" altLang="zh-CN" sz="1600" dirty="0">
                <a:latin typeface="Times New Roman" panose="02020603050405020304" pitchFamily="18" charset="0"/>
              </a:rPr>
              <a:t>(Regional)</a:t>
            </a:r>
          </a:p>
        </p:txBody>
      </p:sp>
      <p:sp>
        <p:nvSpPr>
          <p:cNvPr id="50" name="Text Box 187"/>
          <p:cNvSpPr txBox="1">
            <a:spLocks noChangeArrowheads="1"/>
          </p:cNvSpPr>
          <p:nvPr/>
        </p:nvSpPr>
        <p:spPr bwMode="auto">
          <a:xfrm>
            <a:off x="1498600" y="3159844"/>
            <a:ext cx="793750" cy="823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4800" dirty="0">
                <a:latin typeface="Times New Roman" panose="02020603050405020304" pitchFamily="18" charset="0"/>
                <a:sym typeface="Symbol" panose="05050102010706020507" pitchFamily="18" charset="2"/>
              </a:rPr>
              <a:t></a:t>
            </a:r>
          </a:p>
        </p:txBody>
      </p:sp>
      <p:sp>
        <p:nvSpPr>
          <p:cNvPr id="51" name="Text Box 188"/>
          <p:cNvSpPr txBox="1">
            <a:spLocks noChangeArrowheads="1"/>
          </p:cNvSpPr>
          <p:nvPr/>
        </p:nvSpPr>
        <p:spPr bwMode="auto">
          <a:xfrm>
            <a:off x="3995738" y="3142382"/>
            <a:ext cx="793750" cy="823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4800">
                <a:latin typeface="Times New Roman" panose="02020603050405020304" pitchFamily="18" charset="0"/>
                <a:sym typeface="Symbol" panose="05050102010706020507" pitchFamily="18" charset="2"/>
              </a:rPr>
              <a:t></a:t>
            </a:r>
          </a:p>
        </p:txBody>
      </p:sp>
      <p:sp>
        <p:nvSpPr>
          <p:cNvPr id="52" name="Oval 189"/>
          <p:cNvSpPr>
            <a:spLocks noChangeArrowheads="1"/>
          </p:cNvSpPr>
          <p:nvPr/>
        </p:nvSpPr>
        <p:spPr bwMode="auto">
          <a:xfrm>
            <a:off x="5867400" y="4509219"/>
            <a:ext cx="946150" cy="436563"/>
          </a:xfrm>
          <a:prstGeom prst="ellipse">
            <a:avLst/>
          </a:prstGeom>
          <a:solidFill>
            <a:srgbClr val="EAEAEA"/>
          </a:solidFill>
          <a:ln>
            <a:noFill/>
          </a:ln>
          <a:effectLst>
            <a:outerShdw dist="35921" dir="2700000" algn="ctr" rotWithShape="0">
              <a:schemeClr val="bg2"/>
            </a:outerShdw>
          </a:effectLst>
          <a:extLst>
            <a:ext uri="{91240B29-F687-4F45-9708-019B960494DF}">
              <a14:hiddenLine xmlns:a14="http://schemas.microsoft.com/office/drawing/2010/main" w="9525">
                <a:solidFill>
                  <a:schemeClr val="tx1"/>
                </a:solidFill>
                <a:round/>
                <a:headEnd/>
                <a:tailEnd/>
              </a14:hiddenLine>
            </a:ext>
          </a:extLst>
        </p:spPr>
        <p:txBody>
          <a:bodyPr wrap="none" anchor="ctr"/>
          <a:lstStyle/>
          <a:p>
            <a:pPr algn="ctr"/>
            <a:r>
              <a:rPr kumimoji="1" lang="zh-CN" altLang="en-US" sz="1600" dirty="0">
                <a:latin typeface="Times New Roman" panose="02020603050405020304" pitchFamily="18" charset="0"/>
              </a:rPr>
              <a:t>本地</a:t>
            </a:r>
            <a:r>
              <a:rPr kumimoji="1" lang="zh-CN" altLang="en-US" sz="800" dirty="0">
                <a:latin typeface="Times New Roman" panose="02020603050405020304" pitchFamily="18" charset="0"/>
              </a:rPr>
              <a:t> </a:t>
            </a:r>
            <a:r>
              <a:rPr kumimoji="1" lang="en-US" altLang="zh-CN" sz="1600" dirty="0">
                <a:latin typeface="Times New Roman" panose="02020603050405020304" pitchFamily="18" charset="0"/>
              </a:rPr>
              <a:t>ISP</a:t>
            </a:r>
          </a:p>
          <a:p>
            <a:pPr algn="ctr"/>
            <a:r>
              <a:rPr kumimoji="1" lang="en-US" altLang="zh-CN" sz="1600" dirty="0">
                <a:latin typeface="Times New Roman" panose="02020603050405020304" pitchFamily="18" charset="0"/>
              </a:rPr>
              <a:t>(Local)</a:t>
            </a:r>
          </a:p>
        </p:txBody>
      </p:sp>
      <p:sp>
        <p:nvSpPr>
          <p:cNvPr id="53" name="Oval 190"/>
          <p:cNvSpPr>
            <a:spLocks noChangeArrowheads="1"/>
          </p:cNvSpPr>
          <p:nvPr/>
        </p:nvSpPr>
        <p:spPr bwMode="auto">
          <a:xfrm>
            <a:off x="3276600" y="4509219"/>
            <a:ext cx="946150" cy="436563"/>
          </a:xfrm>
          <a:prstGeom prst="ellipse">
            <a:avLst/>
          </a:prstGeom>
          <a:solidFill>
            <a:srgbClr val="EAEAEA"/>
          </a:solidFill>
          <a:ln>
            <a:noFill/>
          </a:ln>
          <a:effectLst>
            <a:outerShdw dist="35921" dir="2700000" algn="ctr" rotWithShape="0">
              <a:schemeClr val="bg2"/>
            </a:outerShdw>
          </a:effectLst>
          <a:extLst>
            <a:ext uri="{91240B29-F687-4F45-9708-019B960494DF}">
              <a14:hiddenLine xmlns:a14="http://schemas.microsoft.com/office/drawing/2010/main" w="9525">
                <a:solidFill>
                  <a:schemeClr val="tx1"/>
                </a:solidFill>
                <a:round/>
                <a:headEnd/>
                <a:tailEnd/>
              </a14:hiddenLine>
            </a:ext>
          </a:extLst>
        </p:spPr>
        <p:txBody>
          <a:bodyPr wrap="none" anchor="ctr"/>
          <a:lstStyle/>
          <a:p>
            <a:pPr algn="ctr"/>
            <a:r>
              <a:rPr kumimoji="1" lang="zh-CN" altLang="en-US" sz="1600" dirty="0">
                <a:latin typeface="Times New Roman" panose="02020603050405020304" pitchFamily="18" charset="0"/>
              </a:rPr>
              <a:t>本地</a:t>
            </a:r>
            <a:r>
              <a:rPr kumimoji="1" lang="zh-CN" altLang="en-US" sz="800" dirty="0">
                <a:latin typeface="Times New Roman" panose="02020603050405020304" pitchFamily="18" charset="0"/>
              </a:rPr>
              <a:t> </a:t>
            </a:r>
            <a:r>
              <a:rPr kumimoji="1" lang="en-US" altLang="zh-CN" sz="1600" dirty="0">
                <a:latin typeface="Times New Roman" panose="02020603050405020304" pitchFamily="18" charset="0"/>
              </a:rPr>
              <a:t>ISP</a:t>
            </a:r>
          </a:p>
          <a:p>
            <a:pPr algn="ctr"/>
            <a:r>
              <a:rPr kumimoji="1" lang="en-US" altLang="zh-CN" sz="1600" dirty="0">
                <a:latin typeface="Times New Roman" panose="02020603050405020304" pitchFamily="18" charset="0"/>
              </a:rPr>
              <a:t>(Local)</a:t>
            </a:r>
          </a:p>
        </p:txBody>
      </p:sp>
      <p:grpSp>
        <p:nvGrpSpPr>
          <p:cNvPr id="54" name="Group 191"/>
          <p:cNvGrpSpPr>
            <a:grpSpLocks/>
          </p:cNvGrpSpPr>
          <p:nvPr/>
        </p:nvGrpSpPr>
        <p:grpSpPr bwMode="auto">
          <a:xfrm>
            <a:off x="6659563" y="3588469"/>
            <a:ext cx="511175" cy="346075"/>
            <a:chOff x="3334" y="255"/>
            <a:chExt cx="322" cy="218"/>
          </a:xfrm>
        </p:grpSpPr>
        <p:pic>
          <p:nvPicPr>
            <p:cNvPr id="55" name="Picture 192"/>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34" y="255"/>
              <a:ext cx="318" cy="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sp>
          <p:nvSpPr>
            <p:cNvPr id="56" name="Text Box 193"/>
            <p:cNvSpPr txBox="1">
              <a:spLocks noChangeArrowheads="1"/>
            </p:cNvSpPr>
            <p:nvPr/>
          </p:nvSpPr>
          <p:spPr bwMode="auto">
            <a:xfrm>
              <a:off x="3334" y="255"/>
              <a:ext cx="322"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a:latin typeface="Times New Roman" panose="02020603050405020304" pitchFamily="18" charset="0"/>
                </a:rPr>
                <a:t>IXP</a:t>
              </a:r>
            </a:p>
          </p:txBody>
        </p:sp>
      </p:grpSp>
      <p:sp>
        <p:nvSpPr>
          <p:cNvPr id="57" name="Text Box 194"/>
          <p:cNvSpPr txBox="1">
            <a:spLocks noChangeArrowheads="1"/>
          </p:cNvSpPr>
          <p:nvPr/>
        </p:nvSpPr>
        <p:spPr bwMode="auto">
          <a:xfrm>
            <a:off x="1533525" y="4290144"/>
            <a:ext cx="59055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3200">
                <a:latin typeface="Times New Roman" panose="02020603050405020304" pitchFamily="18" charset="0"/>
                <a:sym typeface="Symbol" panose="05050102010706020507" pitchFamily="18" charset="2"/>
              </a:rPr>
              <a:t></a:t>
            </a:r>
          </a:p>
        </p:txBody>
      </p:sp>
      <p:sp>
        <p:nvSpPr>
          <p:cNvPr id="58" name="Oval 195"/>
          <p:cNvSpPr>
            <a:spLocks noChangeArrowheads="1"/>
          </p:cNvSpPr>
          <p:nvPr/>
        </p:nvSpPr>
        <p:spPr bwMode="auto">
          <a:xfrm>
            <a:off x="7019925" y="4561607"/>
            <a:ext cx="946150" cy="381000"/>
          </a:xfrm>
          <a:prstGeom prst="ellipse">
            <a:avLst/>
          </a:prstGeom>
          <a:solidFill>
            <a:srgbClr val="EAEAEA"/>
          </a:solidFill>
          <a:ln>
            <a:noFill/>
          </a:ln>
          <a:effectLst>
            <a:outerShdw dist="35921" dir="2700000" algn="ctr" rotWithShape="0">
              <a:schemeClr val="bg2"/>
            </a:outerShdw>
          </a:effectLst>
          <a:extLst>
            <a:ext uri="{91240B29-F687-4F45-9708-019B960494DF}">
              <a14:hiddenLine xmlns:a14="http://schemas.microsoft.com/office/drawing/2010/main" w="9525">
                <a:solidFill>
                  <a:schemeClr val="tx1"/>
                </a:solidFill>
                <a:round/>
                <a:headEnd/>
                <a:tailEnd/>
              </a14:hiddenLine>
            </a:ext>
          </a:extLst>
        </p:spPr>
        <p:txBody>
          <a:bodyPr wrap="none" anchor="ctr"/>
          <a:lstStyle/>
          <a:p>
            <a:pPr algn="ctr"/>
            <a:r>
              <a:rPr kumimoji="1" lang="zh-CN" altLang="en-US" sz="1600" dirty="0">
                <a:latin typeface="Times New Roman" panose="02020603050405020304" pitchFamily="18" charset="0"/>
              </a:rPr>
              <a:t>本地</a:t>
            </a:r>
            <a:r>
              <a:rPr kumimoji="1" lang="zh-CN" altLang="en-US" sz="900" dirty="0">
                <a:latin typeface="Times New Roman" panose="02020603050405020304" pitchFamily="18" charset="0"/>
              </a:rPr>
              <a:t> </a:t>
            </a:r>
            <a:r>
              <a:rPr kumimoji="1" lang="en-US" altLang="zh-CN" sz="1600" dirty="0">
                <a:latin typeface="Times New Roman" panose="02020603050405020304" pitchFamily="18" charset="0"/>
              </a:rPr>
              <a:t>ISP</a:t>
            </a:r>
          </a:p>
          <a:p>
            <a:pPr algn="ctr"/>
            <a:r>
              <a:rPr kumimoji="1" lang="en-US" altLang="zh-CN" sz="1600" dirty="0">
                <a:latin typeface="Times New Roman" panose="02020603050405020304" pitchFamily="18" charset="0"/>
              </a:rPr>
              <a:t>(Local)</a:t>
            </a:r>
          </a:p>
        </p:txBody>
      </p:sp>
      <p:grpSp>
        <p:nvGrpSpPr>
          <p:cNvPr id="59" name="Group 196"/>
          <p:cNvGrpSpPr>
            <a:grpSpLocks/>
          </p:cNvGrpSpPr>
          <p:nvPr/>
        </p:nvGrpSpPr>
        <p:grpSpPr bwMode="auto">
          <a:xfrm>
            <a:off x="1508125" y="5229944"/>
            <a:ext cx="831850" cy="563563"/>
            <a:chOff x="295" y="2432"/>
            <a:chExt cx="524" cy="355"/>
          </a:xfrm>
        </p:grpSpPr>
        <p:pic>
          <p:nvPicPr>
            <p:cNvPr id="60" name="Picture 197"/>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5" y="2432"/>
              <a:ext cx="524" cy="3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sp>
          <p:nvSpPr>
            <p:cNvPr id="61" name="Text Box 198"/>
            <p:cNvSpPr txBox="1">
              <a:spLocks noChangeArrowheads="1"/>
            </p:cNvSpPr>
            <p:nvPr/>
          </p:nvSpPr>
          <p:spPr bwMode="auto">
            <a:xfrm>
              <a:off x="315" y="2513"/>
              <a:ext cx="500"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sz="1600">
                  <a:latin typeface="Times New Roman" panose="02020603050405020304" pitchFamily="18" charset="0"/>
                </a:rPr>
                <a:t>校园网</a:t>
              </a:r>
            </a:p>
          </p:txBody>
        </p:sp>
      </p:grpSp>
      <p:grpSp>
        <p:nvGrpSpPr>
          <p:cNvPr id="62" name="Group 199"/>
          <p:cNvGrpSpPr>
            <a:grpSpLocks/>
          </p:cNvGrpSpPr>
          <p:nvPr/>
        </p:nvGrpSpPr>
        <p:grpSpPr bwMode="auto">
          <a:xfrm>
            <a:off x="2444750" y="5229944"/>
            <a:ext cx="831850" cy="563563"/>
            <a:chOff x="295" y="2432"/>
            <a:chExt cx="524" cy="355"/>
          </a:xfrm>
        </p:grpSpPr>
        <p:pic>
          <p:nvPicPr>
            <p:cNvPr id="63" name="Picture 200"/>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5" y="2432"/>
              <a:ext cx="524" cy="3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sp>
          <p:nvSpPr>
            <p:cNvPr id="64" name="Text Box 201"/>
            <p:cNvSpPr txBox="1">
              <a:spLocks noChangeArrowheads="1"/>
            </p:cNvSpPr>
            <p:nvPr/>
          </p:nvSpPr>
          <p:spPr bwMode="auto">
            <a:xfrm>
              <a:off x="315" y="2513"/>
              <a:ext cx="500"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sz="1600">
                  <a:latin typeface="Times New Roman" panose="02020603050405020304" pitchFamily="18" charset="0"/>
                </a:rPr>
                <a:t>校园网</a:t>
              </a:r>
            </a:p>
          </p:txBody>
        </p:sp>
      </p:grpSp>
      <p:sp>
        <p:nvSpPr>
          <p:cNvPr id="65" name="Text Box 202"/>
          <p:cNvSpPr txBox="1">
            <a:spLocks noChangeArrowheads="1"/>
          </p:cNvSpPr>
          <p:nvPr/>
        </p:nvSpPr>
        <p:spPr bwMode="auto">
          <a:xfrm>
            <a:off x="5111750" y="5158507"/>
            <a:ext cx="53975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2800">
                <a:latin typeface="Times New Roman" panose="02020603050405020304" pitchFamily="18" charset="0"/>
                <a:sym typeface="Symbol" panose="05050102010706020507" pitchFamily="18" charset="2"/>
              </a:rPr>
              <a:t></a:t>
            </a:r>
          </a:p>
        </p:txBody>
      </p:sp>
      <p:sp>
        <p:nvSpPr>
          <p:cNvPr id="66" name="Text Box 203"/>
          <p:cNvSpPr txBox="1">
            <a:spLocks noChangeArrowheads="1"/>
          </p:cNvSpPr>
          <p:nvPr/>
        </p:nvSpPr>
        <p:spPr bwMode="auto">
          <a:xfrm>
            <a:off x="6084888" y="5014044"/>
            <a:ext cx="53975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2800">
                <a:latin typeface="Times New Roman" panose="02020603050405020304" pitchFamily="18" charset="0"/>
                <a:sym typeface="Symbol" panose="05050102010706020507" pitchFamily="18" charset="2"/>
              </a:rPr>
              <a:t></a:t>
            </a:r>
          </a:p>
        </p:txBody>
      </p:sp>
      <p:sp>
        <p:nvSpPr>
          <p:cNvPr id="67" name="Freeform 204"/>
          <p:cNvSpPr>
            <a:spLocks/>
          </p:cNvSpPr>
          <p:nvPr/>
        </p:nvSpPr>
        <p:spPr bwMode="auto">
          <a:xfrm>
            <a:off x="4997450" y="2853457"/>
            <a:ext cx="3708400" cy="2503487"/>
          </a:xfrm>
          <a:custGeom>
            <a:avLst/>
            <a:gdLst>
              <a:gd name="T0" fmla="*/ 0 w 2336"/>
              <a:gd name="T1" fmla="*/ 1577 h 1577"/>
              <a:gd name="T2" fmla="*/ 251 w 2336"/>
              <a:gd name="T3" fmla="*/ 1062 h 1577"/>
              <a:gd name="T4" fmla="*/ 794 w 2336"/>
              <a:gd name="T5" fmla="*/ 249 h 1577"/>
              <a:gd name="T6" fmla="*/ 1274 w 2336"/>
              <a:gd name="T7" fmla="*/ 27 h 1577"/>
              <a:gd name="T8" fmla="*/ 1661 w 2336"/>
              <a:gd name="T9" fmla="*/ 414 h 1577"/>
              <a:gd name="T10" fmla="*/ 2138 w 2336"/>
              <a:gd name="T11" fmla="*/ 1095 h 1577"/>
              <a:gd name="T12" fmla="*/ 2336 w 2336"/>
              <a:gd name="T13" fmla="*/ 1569 h 1577"/>
            </a:gdLst>
            <a:ahLst/>
            <a:cxnLst>
              <a:cxn ang="0">
                <a:pos x="T0" y="T1"/>
              </a:cxn>
              <a:cxn ang="0">
                <a:pos x="T2" y="T3"/>
              </a:cxn>
              <a:cxn ang="0">
                <a:pos x="T4" y="T5"/>
              </a:cxn>
              <a:cxn ang="0">
                <a:pos x="T6" y="T7"/>
              </a:cxn>
              <a:cxn ang="0">
                <a:pos x="T8" y="T9"/>
              </a:cxn>
              <a:cxn ang="0">
                <a:pos x="T10" y="T11"/>
              </a:cxn>
              <a:cxn ang="0">
                <a:pos x="T12" y="T13"/>
              </a:cxn>
            </a:cxnLst>
            <a:rect l="0" t="0" r="r" b="b"/>
            <a:pathLst>
              <a:path w="2336" h="1577">
                <a:moveTo>
                  <a:pt x="0" y="1577"/>
                </a:moveTo>
                <a:cubicBezTo>
                  <a:pt x="41" y="1491"/>
                  <a:pt x="119" y="1283"/>
                  <a:pt x="251" y="1062"/>
                </a:cubicBezTo>
                <a:cubicBezTo>
                  <a:pt x="383" y="841"/>
                  <a:pt x="624" y="421"/>
                  <a:pt x="794" y="249"/>
                </a:cubicBezTo>
                <a:cubicBezTo>
                  <a:pt x="964" y="77"/>
                  <a:pt x="1130" y="0"/>
                  <a:pt x="1274" y="27"/>
                </a:cubicBezTo>
                <a:cubicBezTo>
                  <a:pt x="1418" y="54"/>
                  <a:pt x="1517" y="236"/>
                  <a:pt x="1661" y="414"/>
                </a:cubicBezTo>
                <a:cubicBezTo>
                  <a:pt x="1805" y="592"/>
                  <a:pt x="2026" y="903"/>
                  <a:pt x="2138" y="1095"/>
                </a:cubicBezTo>
                <a:cubicBezTo>
                  <a:pt x="2250" y="1287"/>
                  <a:pt x="2295" y="1470"/>
                  <a:pt x="2336" y="1569"/>
                </a:cubicBezTo>
              </a:path>
            </a:pathLst>
          </a:custGeom>
          <a:noFill/>
          <a:ln w="76200" cmpd="sng">
            <a:solidFill>
              <a:srgbClr val="CC0000">
                <a:alpha val="50000"/>
              </a:srgbClr>
            </a:solidFill>
            <a:round/>
            <a:headEnd type="triangle" w="sm" len="med"/>
            <a:tailEnd type="triangle" w="sm"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68" name="Line 205"/>
          <p:cNvSpPr>
            <a:spLocks noChangeShapeType="1"/>
          </p:cNvSpPr>
          <p:nvPr/>
        </p:nvSpPr>
        <p:spPr bwMode="auto">
          <a:xfrm>
            <a:off x="5789613" y="3902794"/>
            <a:ext cx="2160587" cy="0"/>
          </a:xfrm>
          <a:prstGeom prst="line">
            <a:avLst/>
          </a:prstGeom>
          <a:noFill/>
          <a:ln w="76200">
            <a:solidFill>
              <a:schemeClr val="tx2"/>
            </a:solidFill>
            <a:prstDash val="sysDot"/>
            <a:round/>
            <a:headEnd type="triangle" w="sm" len="lg"/>
            <a:tailEnd type="triangl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69" name="文本框 68"/>
          <p:cNvSpPr txBox="1"/>
          <p:nvPr/>
        </p:nvSpPr>
        <p:spPr>
          <a:xfrm>
            <a:off x="1835696" y="5837202"/>
            <a:ext cx="5689054" cy="400110"/>
          </a:xfrm>
          <a:prstGeom prst="rect">
            <a:avLst/>
          </a:prstGeom>
          <a:noFill/>
        </p:spPr>
        <p:txBody>
          <a:bodyPr wrap="square" rtlCol="0">
            <a:spAutoFit/>
          </a:bodyPr>
          <a:lstStyle/>
          <a:p>
            <a:pPr algn="ctr"/>
            <a:r>
              <a:rPr lang="zh-CN" altLang="en-US" sz="2000" dirty="0"/>
              <a:t>采用三层</a:t>
            </a:r>
            <a:r>
              <a:rPr lang="en-US" altLang="zh-CN" sz="2000" dirty="0"/>
              <a:t>ISP</a:t>
            </a:r>
            <a:r>
              <a:rPr lang="zh-CN" altLang="en-US" sz="2000" dirty="0"/>
              <a:t>网络结构的</a:t>
            </a:r>
            <a:r>
              <a:rPr lang="en-US" altLang="zh-CN" sz="2000" dirty="0"/>
              <a:t>Internet</a:t>
            </a:r>
            <a:endParaRPr lang="zh-CN" altLang="en-US" sz="2000" dirty="0"/>
          </a:p>
        </p:txBody>
      </p:sp>
      <p:sp>
        <p:nvSpPr>
          <p:cNvPr id="70" name="文本框 69"/>
          <p:cNvSpPr txBox="1"/>
          <p:nvPr/>
        </p:nvSpPr>
        <p:spPr>
          <a:xfrm>
            <a:off x="5580112" y="2010326"/>
            <a:ext cx="3386139" cy="338554"/>
          </a:xfrm>
          <a:prstGeom prst="rect">
            <a:avLst/>
          </a:prstGeom>
          <a:noFill/>
        </p:spPr>
        <p:txBody>
          <a:bodyPr wrap="square" rtlCol="0">
            <a:spAutoFit/>
          </a:bodyPr>
          <a:lstStyle/>
          <a:p>
            <a:r>
              <a:rPr lang="en-US" altLang="zh-CN" sz="1600" dirty="0"/>
              <a:t>IXP</a:t>
            </a:r>
            <a:r>
              <a:rPr lang="zh-CN" altLang="en-US" sz="1600" dirty="0"/>
              <a:t>：</a:t>
            </a:r>
            <a:r>
              <a:rPr lang="en-US" altLang="zh-CN" sz="1600" dirty="0"/>
              <a:t>Internet </a:t>
            </a:r>
            <a:r>
              <a:rPr lang="en-US" altLang="zh-CN" sz="1600" dirty="0" err="1"/>
              <a:t>eXchange</a:t>
            </a:r>
            <a:r>
              <a:rPr lang="en-US" altLang="zh-CN" sz="1600" dirty="0"/>
              <a:t> Point</a:t>
            </a:r>
            <a:endParaRPr lang="zh-CN" altLang="en-US" sz="1600" dirty="0"/>
          </a:p>
        </p:txBody>
      </p:sp>
      <p:sp>
        <p:nvSpPr>
          <p:cNvPr id="71" name="Oval 185"/>
          <p:cNvSpPr>
            <a:spLocks noChangeArrowheads="1"/>
          </p:cNvSpPr>
          <p:nvPr/>
        </p:nvSpPr>
        <p:spPr bwMode="auto">
          <a:xfrm>
            <a:off x="2387600" y="3446436"/>
            <a:ext cx="1346200" cy="463550"/>
          </a:xfrm>
          <a:prstGeom prst="ellipse">
            <a:avLst/>
          </a:prstGeom>
          <a:solidFill>
            <a:schemeClr val="bg1"/>
          </a:solidFill>
          <a:ln w="9525">
            <a:solidFill>
              <a:schemeClr val="tx1"/>
            </a:solidFill>
            <a:round/>
            <a:headEnd/>
            <a:tailEnd/>
          </a:ln>
          <a:effectLst>
            <a:outerShdw dist="35921" dir="2700000" algn="ctr" rotWithShape="0">
              <a:schemeClr val="bg2"/>
            </a:outerShdw>
          </a:effectLst>
        </p:spPr>
        <p:txBody>
          <a:bodyPr wrap="none" anchor="ctr"/>
          <a:lstStyle/>
          <a:p>
            <a:pPr algn="ctr"/>
            <a:r>
              <a:rPr kumimoji="1" lang="zh-CN" altLang="en-US" sz="1600" dirty="0">
                <a:latin typeface="Times New Roman" panose="02020603050405020304" pitchFamily="18" charset="0"/>
              </a:rPr>
              <a:t>地区 </a:t>
            </a:r>
            <a:r>
              <a:rPr kumimoji="1" lang="zh-CN" altLang="en-US" sz="500" dirty="0">
                <a:latin typeface="Times New Roman" panose="02020603050405020304" pitchFamily="18" charset="0"/>
              </a:rPr>
              <a:t> </a:t>
            </a:r>
            <a:r>
              <a:rPr kumimoji="1" lang="en-US" altLang="zh-CN" sz="1600" dirty="0">
                <a:latin typeface="Times New Roman" panose="02020603050405020304" pitchFamily="18" charset="0"/>
              </a:rPr>
              <a:t>ISP</a:t>
            </a:r>
          </a:p>
          <a:p>
            <a:pPr algn="ctr"/>
            <a:r>
              <a:rPr kumimoji="1" lang="en-US" altLang="zh-CN" sz="1600" dirty="0">
                <a:latin typeface="Times New Roman" panose="02020603050405020304" pitchFamily="18" charset="0"/>
              </a:rPr>
              <a:t>(Regional)</a:t>
            </a:r>
          </a:p>
        </p:txBody>
      </p:sp>
      <p:sp>
        <p:nvSpPr>
          <p:cNvPr id="72" name="Oval 185"/>
          <p:cNvSpPr>
            <a:spLocks noChangeArrowheads="1"/>
          </p:cNvSpPr>
          <p:nvPr/>
        </p:nvSpPr>
        <p:spPr bwMode="auto">
          <a:xfrm>
            <a:off x="4883517" y="3413012"/>
            <a:ext cx="1346200" cy="463550"/>
          </a:xfrm>
          <a:prstGeom prst="ellipse">
            <a:avLst/>
          </a:prstGeom>
          <a:solidFill>
            <a:schemeClr val="bg1"/>
          </a:solidFill>
          <a:ln w="9525">
            <a:solidFill>
              <a:schemeClr val="tx1"/>
            </a:solidFill>
            <a:round/>
            <a:headEnd/>
            <a:tailEnd/>
          </a:ln>
          <a:effectLst>
            <a:outerShdw dist="35921" dir="2700000" algn="ctr" rotWithShape="0">
              <a:schemeClr val="bg2"/>
            </a:outerShdw>
          </a:effectLst>
        </p:spPr>
        <p:txBody>
          <a:bodyPr wrap="none" anchor="ctr"/>
          <a:lstStyle/>
          <a:p>
            <a:pPr algn="ctr"/>
            <a:r>
              <a:rPr kumimoji="1" lang="zh-CN" altLang="en-US" sz="1600" dirty="0">
                <a:latin typeface="Times New Roman" panose="02020603050405020304" pitchFamily="18" charset="0"/>
              </a:rPr>
              <a:t>地区 </a:t>
            </a:r>
            <a:r>
              <a:rPr kumimoji="1" lang="zh-CN" altLang="en-US" sz="500" dirty="0">
                <a:latin typeface="Times New Roman" panose="02020603050405020304" pitchFamily="18" charset="0"/>
              </a:rPr>
              <a:t> </a:t>
            </a:r>
            <a:r>
              <a:rPr kumimoji="1" lang="en-US" altLang="zh-CN" sz="1600" dirty="0">
                <a:latin typeface="Times New Roman" panose="02020603050405020304" pitchFamily="18" charset="0"/>
              </a:rPr>
              <a:t>ISP</a:t>
            </a:r>
          </a:p>
          <a:p>
            <a:pPr algn="ctr"/>
            <a:r>
              <a:rPr kumimoji="1" lang="en-US" altLang="zh-CN" sz="1600" dirty="0">
                <a:latin typeface="Times New Roman" panose="02020603050405020304" pitchFamily="18" charset="0"/>
              </a:rPr>
              <a:t>(Regional)</a:t>
            </a:r>
          </a:p>
        </p:txBody>
      </p:sp>
      <p:sp>
        <p:nvSpPr>
          <p:cNvPr id="73" name="Oval 185"/>
          <p:cNvSpPr>
            <a:spLocks noChangeArrowheads="1"/>
          </p:cNvSpPr>
          <p:nvPr/>
        </p:nvSpPr>
        <p:spPr bwMode="auto">
          <a:xfrm>
            <a:off x="260350" y="3693914"/>
            <a:ext cx="1346200" cy="463550"/>
          </a:xfrm>
          <a:prstGeom prst="ellipse">
            <a:avLst/>
          </a:prstGeom>
          <a:solidFill>
            <a:schemeClr val="bg1"/>
          </a:solidFill>
          <a:ln w="9525">
            <a:solidFill>
              <a:schemeClr val="tx1"/>
            </a:solidFill>
            <a:round/>
            <a:headEnd/>
            <a:tailEnd/>
          </a:ln>
          <a:effectLst>
            <a:outerShdw dist="35921" dir="2700000" algn="ctr" rotWithShape="0">
              <a:schemeClr val="bg2"/>
            </a:outerShdw>
          </a:effectLst>
        </p:spPr>
        <p:txBody>
          <a:bodyPr wrap="none" anchor="ctr"/>
          <a:lstStyle/>
          <a:p>
            <a:pPr algn="ctr"/>
            <a:r>
              <a:rPr kumimoji="1" lang="zh-CN" altLang="en-US" sz="1600" dirty="0">
                <a:latin typeface="Times New Roman" panose="02020603050405020304" pitchFamily="18" charset="0"/>
              </a:rPr>
              <a:t>地区 </a:t>
            </a:r>
            <a:r>
              <a:rPr kumimoji="1" lang="zh-CN" altLang="en-US" sz="500" dirty="0">
                <a:latin typeface="Times New Roman" panose="02020603050405020304" pitchFamily="18" charset="0"/>
              </a:rPr>
              <a:t> </a:t>
            </a:r>
            <a:r>
              <a:rPr kumimoji="1" lang="en-US" altLang="zh-CN" sz="1600" dirty="0">
                <a:latin typeface="Times New Roman" panose="02020603050405020304" pitchFamily="18" charset="0"/>
              </a:rPr>
              <a:t>ISP</a:t>
            </a:r>
          </a:p>
          <a:p>
            <a:pPr algn="ctr"/>
            <a:r>
              <a:rPr kumimoji="1" lang="en-US" altLang="zh-CN" sz="1600" dirty="0">
                <a:latin typeface="Times New Roman" panose="02020603050405020304" pitchFamily="18" charset="0"/>
              </a:rPr>
              <a:t>(Regional)</a:t>
            </a:r>
          </a:p>
        </p:txBody>
      </p:sp>
    </p:spTree>
    <p:extLst>
      <p:ext uri="{BB962C8B-B14F-4D97-AF65-F5344CB8AC3E}">
        <p14:creationId xmlns:p14="http://schemas.microsoft.com/office/powerpoint/2010/main" val="291303351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灯片编号占位符 5"/>
          <p:cNvSpPr txBox="1">
            <a:spLocks noGrp="1"/>
          </p:cNvSpPr>
          <p:nvPr/>
        </p:nvSpPr>
        <p:spPr bwMode="auto">
          <a:xfrm>
            <a:off x="7042150" y="6243638"/>
            <a:ext cx="1905000" cy="457200"/>
          </a:xfrm>
          <a:prstGeom prst="rect">
            <a:avLst/>
          </a:prstGeom>
          <a:noFill/>
          <a:ln w="9525">
            <a:noFill/>
            <a:miter lim="800000"/>
            <a:headEnd/>
            <a:tailEnd/>
          </a:ln>
        </p:spPr>
        <p:txBody>
          <a:bodyPr anchor="b"/>
          <a:lstStyle/>
          <a:p>
            <a:pPr algn="r"/>
            <a:fld id="{CD792EAC-4AD6-4664-9836-844651F95415}" type="slidenum">
              <a:rPr lang="en-US" altLang="zh-CN" sz="1400" b="0"/>
              <a:pPr algn="r"/>
              <a:t>36</a:t>
            </a:fld>
            <a:endParaRPr lang="en-US" altLang="zh-CN" sz="1400" b="0"/>
          </a:p>
        </p:txBody>
      </p:sp>
      <p:pic>
        <p:nvPicPr>
          <p:cNvPr id="34820" name="Picture 4" descr="lumeta_large"/>
          <p:cNvPicPr>
            <a:picLocks noChangeAspect="1" noChangeArrowheads="1"/>
          </p:cNvPicPr>
          <p:nvPr/>
        </p:nvPicPr>
        <p:blipFill>
          <a:blip r:embed="rId2" cstate="print"/>
          <a:srcRect/>
          <a:stretch>
            <a:fillRect/>
          </a:stretch>
        </p:blipFill>
        <p:spPr bwMode="auto">
          <a:xfrm>
            <a:off x="138088" y="332656"/>
            <a:ext cx="4399544" cy="4054629"/>
          </a:xfrm>
          <a:prstGeom prst="rect">
            <a:avLst/>
          </a:prstGeom>
          <a:noFill/>
          <a:ln w="9525">
            <a:noFill/>
            <a:miter lim="800000"/>
            <a:headEnd/>
            <a:tailEnd/>
          </a:ln>
        </p:spPr>
      </p:pic>
      <p:sp>
        <p:nvSpPr>
          <p:cNvPr id="34821" name="Rectangle 3"/>
          <p:cNvSpPr>
            <a:spLocks noGrp="1" noChangeArrowheads="1"/>
          </p:cNvSpPr>
          <p:nvPr>
            <p:ph type="body" idx="4294967295"/>
          </p:nvPr>
        </p:nvSpPr>
        <p:spPr>
          <a:xfrm>
            <a:off x="138088" y="4581128"/>
            <a:ext cx="4225652" cy="1045722"/>
          </a:xfrm>
        </p:spPr>
        <p:txBody>
          <a:bodyPr/>
          <a:lstStyle/>
          <a:p>
            <a:pPr eaLnBrk="1" hangingPunct="1">
              <a:lnSpc>
                <a:spcPct val="80000"/>
              </a:lnSpc>
            </a:pPr>
            <a:r>
              <a:rPr lang="en-US" altLang="zh-CN" sz="1800" dirty="0"/>
              <a:t>This large graph shows </a:t>
            </a:r>
            <a:r>
              <a:rPr lang="en-US" altLang="zh-CN" sz="1800" dirty="0">
                <a:solidFill>
                  <a:schemeClr val="hlink"/>
                </a:solidFill>
              </a:rPr>
              <a:t>the router level connectivity of the Internet</a:t>
            </a:r>
            <a:r>
              <a:rPr lang="en-US" altLang="zh-CN" sz="1800" dirty="0"/>
              <a:t> as measured by Hal Burch and Bill Cheswick's </a:t>
            </a:r>
            <a:r>
              <a:rPr lang="en-US" altLang="zh-CN" sz="1800" dirty="0">
                <a:hlinkClick r:id="rId3"/>
              </a:rPr>
              <a:t>Internet Mapping Project</a:t>
            </a:r>
            <a:r>
              <a:rPr lang="en-US" altLang="zh-CN" sz="1800" dirty="0"/>
              <a:t> </a:t>
            </a:r>
          </a:p>
        </p:txBody>
      </p:sp>
      <p:sp>
        <p:nvSpPr>
          <p:cNvPr id="2" name="矩形 1"/>
          <p:cNvSpPr/>
          <p:nvPr/>
        </p:nvSpPr>
        <p:spPr>
          <a:xfrm>
            <a:off x="0" y="5953065"/>
            <a:ext cx="5422703" cy="276999"/>
          </a:xfrm>
          <a:prstGeom prst="rect">
            <a:avLst/>
          </a:prstGeom>
        </p:spPr>
        <p:txBody>
          <a:bodyPr wrap="none">
            <a:spAutoFit/>
          </a:bodyPr>
          <a:lstStyle/>
          <a:p>
            <a:r>
              <a:rPr lang="en-US" altLang="zh-CN" dirty="0">
                <a:solidFill>
                  <a:srgbClr val="333333"/>
                </a:solidFill>
                <a:latin typeface="Arial" panose="020B0604020202020204" pitchFamily="34" charset="0"/>
              </a:rPr>
              <a:t>Ref: R.M., et al., A Survey of Techniques for Internet Topology Discovery</a:t>
            </a:r>
          </a:p>
        </p:txBody>
      </p:sp>
      <p:pic>
        <p:nvPicPr>
          <p:cNvPr id="3" name="图片 2"/>
          <p:cNvPicPr>
            <a:picLocks noChangeAspect="1"/>
          </p:cNvPicPr>
          <p:nvPr/>
        </p:nvPicPr>
        <p:blipFill>
          <a:blip r:embed="rId4"/>
          <a:stretch>
            <a:fillRect/>
          </a:stretch>
        </p:blipFill>
        <p:spPr>
          <a:xfrm>
            <a:off x="4545762" y="766586"/>
            <a:ext cx="4577922" cy="3823443"/>
          </a:xfrm>
          <a:prstGeom prst="rect">
            <a:avLst/>
          </a:prstGeom>
        </p:spPr>
      </p:pic>
      <p:sp>
        <p:nvSpPr>
          <p:cNvPr id="5" name="文本框 4"/>
          <p:cNvSpPr txBox="1"/>
          <p:nvPr/>
        </p:nvSpPr>
        <p:spPr>
          <a:xfrm>
            <a:off x="4589338" y="4581128"/>
            <a:ext cx="4231134" cy="400110"/>
          </a:xfrm>
          <a:prstGeom prst="rect">
            <a:avLst/>
          </a:prstGeom>
          <a:noFill/>
        </p:spPr>
        <p:txBody>
          <a:bodyPr wrap="square" rtlCol="0">
            <a:spAutoFit/>
          </a:bodyPr>
          <a:lstStyle/>
          <a:p>
            <a:r>
              <a:rPr lang="en-US" altLang="zh-CN" sz="1000" dirty="0"/>
              <a:t>From: Y.H., et al., </a:t>
            </a:r>
            <a:r>
              <a:rPr lang="en-US" altLang="zh-CN" sz="1000" dirty="0" err="1"/>
              <a:t>GeoTopo</a:t>
            </a:r>
            <a:r>
              <a:rPr lang="en-US" altLang="zh-CN" sz="1000" dirty="0"/>
              <a:t>: A </a:t>
            </a:r>
            <a:r>
              <a:rPr lang="en-US" altLang="zh-CN" sz="1000" dirty="0" err="1"/>
              <a:t>PoP</a:t>
            </a:r>
            <a:r>
              <a:rPr lang="en-US" altLang="zh-CN" sz="1000" dirty="0"/>
              <a:t>-level Topology Generator for Evaluation of Future Internet Architectures</a:t>
            </a:r>
            <a:endParaRPr lang="zh-CN" altLang="en-US" sz="1000" dirty="0"/>
          </a:p>
        </p:txBody>
      </p:sp>
      <p:sp>
        <p:nvSpPr>
          <p:cNvPr id="4" name="文本框 3"/>
          <p:cNvSpPr txBox="1"/>
          <p:nvPr/>
        </p:nvSpPr>
        <p:spPr>
          <a:xfrm>
            <a:off x="7109702" y="3861048"/>
            <a:ext cx="2003920" cy="246221"/>
          </a:xfrm>
          <a:prstGeom prst="rect">
            <a:avLst/>
          </a:prstGeom>
          <a:noFill/>
        </p:spPr>
        <p:txBody>
          <a:bodyPr wrap="square" rtlCol="0">
            <a:spAutoFit/>
          </a:bodyPr>
          <a:lstStyle/>
          <a:p>
            <a:r>
              <a:rPr lang="en-US" altLang="zh-CN" sz="1000" dirty="0"/>
              <a:t>AS: Autonomous System</a:t>
            </a:r>
            <a:endParaRPr lang="zh-CN" altLang="en-US" sz="1000"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p:cNvSpPr>
            <a:spLocks noGrp="1"/>
          </p:cNvSpPr>
          <p:nvPr>
            <p:ph type="title"/>
          </p:nvPr>
        </p:nvSpPr>
        <p:spPr>
          <a:xfrm>
            <a:off x="323528" y="3068960"/>
            <a:ext cx="8224837" cy="1362075"/>
          </a:xfrm>
        </p:spPr>
        <p:txBody>
          <a:bodyPr/>
          <a:lstStyle/>
          <a:p>
            <a:r>
              <a:rPr lang="en-US" altLang="zh-CN" dirty="0"/>
              <a:t>Next</a:t>
            </a:r>
            <a:r>
              <a:rPr lang="zh-CN" altLang="en-US" dirty="0" smtClean="0"/>
              <a:t>：网络创新和未来网络技术</a:t>
            </a:r>
            <a:endParaRPr lang="zh-CN" altLang="en-US" dirty="0"/>
          </a:p>
        </p:txBody>
      </p:sp>
      <p:sp>
        <p:nvSpPr>
          <p:cNvPr id="4" name="灯片编号占位符 3"/>
          <p:cNvSpPr>
            <a:spLocks noGrp="1"/>
          </p:cNvSpPr>
          <p:nvPr>
            <p:ph type="sldNum" sz="quarter" idx="12"/>
          </p:nvPr>
        </p:nvSpPr>
        <p:spPr/>
        <p:txBody>
          <a:bodyPr/>
          <a:lstStyle/>
          <a:p>
            <a:pPr>
              <a:defRPr/>
            </a:pPr>
            <a:fld id="{C453FA55-8D36-4031-8BD7-CFE3610E48BA}" type="slidenum">
              <a:rPr lang="en-US" altLang="zh-CN" smtClean="0"/>
              <a:pPr>
                <a:defRPr/>
              </a:pPr>
              <a:t>37</a:t>
            </a:fld>
            <a:endParaRPr lang="en-US" altLang="zh-CN"/>
          </a:p>
        </p:txBody>
      </p:sp>
      <p:sp>
        <p:nvSpPr>
          <p:cNvPr id="2" name="文本框 1"/>
          <p:cNvSpPr txBox="1"/>
          <p:nvPr/>
        </p:nvSpPr>
        <p:spPr>
          <a:xfrm>
            <a:off x="1763688" y="4293096"/>
            <a:ext cx="6192688" cy="584775"/>
          </a:xfrm>
          <a:prstGeom prst="rect">
            <a:avLst/>
          </a:prstGeom>
          <a:noFill/>
        </p:spPr>
        <p:txBody>
          <a:bodyPr wrap="square" rtlCol="0">
            <a:spAutoFit/>
          </a:bodyPr>
          <a:lstStyle/>
          <a:p>
            <a:pPr algn="ctr"/>
            <a:r>
              <a:rPr lang="zh-CN" altLang="en-US" sz="3200" dirty="0" smtClean="0"/>
              <a:t>推倒重来 </a:t>
            </a:r>
            <a:r>
              <a:rPr lang="en-US" altLang="zh-CN" sz="3200" dirty="0" smtClean="0"/>
              <a:t>or </a:t>
            </a:r>
            <a:r>
              <a:rPr lang="zh-CN" altLang="en-US" sz="3200" dirty="0" smtClean="0"/>
              <a:t>演进升级？</a:t>
            </a:r>
            <a:endParaRPr lang="zh-CN" altLang="en-US" sz="3200" dirty="0"/>
          </a:p>
        </p:txBody>
      </p:sp>
    </p:spTree>
    <p:extLst>
      <p:ext uri="{BB962C8B-B14F-4D97-AF65-F5344CB8AC3E}">
        <p14:creationId xmlns:p14="http://schemas.microsoft.com/office/powerpoint/2010/main" val="131742598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内容占位符 4"/>
          <p:cNvSpPr>
            <a:spLocks noGrp="1"/>
          </p:cNvSpPr>
          <p:nvPr>
            <p:ph idx="1"/>
          </p:nvPr>
        </p:nvSpPr>
        <p:spPr>
          <a:xfrm>
            <a:off x="357158" y="2017714"/>
            <a:ext cx="8597930" cy="4125930"/>
          </a:xfrm>
        </p:spPr>
        <p:txBody>
          <a:bodyPr>
            <a:normAutofit fontScale="77500" lnSpcReduction="20000"/>
          </a:bodyPr>
          <a:lstStyle/>
          <a:p>
            <a:pPr>
              <a:lnSpc>
                <a:spcPct val="120000"/>
              </a:lnSpc>
            </a:pPr>
            <a:r>
              <a:rPr lang="en-US" altLang="zh-CN" b="1" dirty="0"/>
              <a:t>Stanford: Clean Slate Program</a:t>
            </a:r>
          </a:p>
          <a:p>
            <a:pPr lvl="1">
              <a:lnSpc>
                <a:spcPct val="120000"/>
              </a:lnSpc>
            </a:pPr>
            <a:r>
              <a:rPr lang="en-US" altLang="zh-CN" b="1" dirty="0"/>
              <a:t>Startup over 5 years, design for next 20~30 years, ceased after 2012 </a:t>
            </a:r>
          </a:p>
          <a:p>
            <a:pPr>
              <a:lnSpc>
                <a:spcPct val="120000"/>
              </a:lnSpc>
            </a:pPr>
            <a:r>
              <a:rPr lang="en-US" altLang="zh-CN" b="1" dirty="0"/>
              <a:t>Flagship Projects</a:t>
            </a:r>
          </a:p>
          <a:p>
            <a:pPr lvl="1">
              <a:lnSpc>
                <a:spcPct val="120000"/>
              </a:lnSpc>
            </a:pPr>
            <a:r>
              <a:rPr lang="en-US" altLang="zh-CN" b="1" dirty="0">
                <a:solidFill>
                  <a:srgbClr val="FF0000"/>
                </a:solidFill>
              </a:rPr>
              <a:t>Internet Infrastructure: </a:t>
            </a:r>
            <a:r>
              <a:rPr lang="en-US" altLang="zh-CN" b="1" dirty="0" err="1">
                <a:solidFill>
                  <a:srgbClr val="FF0000"/>
                </a:solidFill>
              </a:rPr>
              <a:t>OpenFlow</a:t>
            </a:r>
            <a:r>
              <a:rPr lang="en-US" altLang="zh-CN" b="1" dirty="0">
                <a:solidFill>
                  <a:srgbClr val="FF0000"/>
                </a:solidFill>
              </a:rPr>
              <a:t> and Software Defined Networking</a:t>
            </a:r>
          </a:p>
          <a:p>
            <a:pPr lvl="1">
              <a:lnSpc>
                <a:spcPct val="120000"/>
              </a:lnSpc>
            </a:pPr>
            <a:r>
              <a:rPr lang="en-US" altLang="zh-CN" b="1" dirty="0"/>
              <a:t>Mobile Internet: POMI 2020</a:t>
            </a:r>
          </a:p>
          <a:p>
            <a:pPr lvl="1">
              <a:lnSpc>
                <a:spcPct val="120000"/>
              </a:lnSpc>
            </a:pPr>
            <a:r>
              <a:rPr lang="en-US" altLang="zh-CN" b="1" dirty="0"/>
              <a:t>Mobile Social Networking: </a:t>
            </a:r>
            <a:r>
              <a:rPr lang="en-US" altLang="zh-CN" b="1" dirty="0" err="1"/>
              <a:t>MobileSocial</a:t>
            </a:r>
            <a:endParaRPr lang="en-US" altLang="zh-CN" b="1" dirty="0"/>
          </a:p>
          <a:p>
            <a:pPr lvl="1">
              <a:lnSpc>
                <a:spcPct val="120000"/>
              </a:lnSpc>
            </a:pPr>
            <a:r>
              <a:rPr lang="en-US" altLang="zh-CN" b="1" dirty="0"/>
              <a:t>Data Center: Stanford Experimental Data Center Lab</a:t>
            </a:r>
          </a:p>
        </p:txBody>
      </p:sp>
      <p:sp>
        <p:nvSpPr>
          <p:cNvPr id="2" name="灯片编号占位符 1"/>
          <p:cNvSpPr>
            <a:spLocks noGrp="1"/>
          </p:cNvSpPr>
          <p:nvPr>
            <p:ph type="sldNum" sz="quarter" idx="12"/>
          </p:nvPr>
        </p:nvSpPr>
        <p:spPr/>
        <p:txBody>
          <a:bodyPr/>
          <a:lstStyle/>
          <a:p>
            <a:pPr>
              <a:defRPr/>
            </a:pPr>
            <a:fld id="{6BC529E6-373C-446C-8FE8-B4C5595706E1}" type="slidenum">
              <a:rPr lang="en-US" altLang="zh-CN" smtClean="0"/>
              <a:pPr>
                <a:defRPr/>
              </a:pPr>
              <a:t>38</a:t>
            </a:fld>
            <a:endParaRPr lang="en-US" altLang="zh-CN"/>
          </a:p>
        </p:txBody>
      </p:sp>
      <p:sp>
        <p:nvSpPr>
          <p:cNvPr id="3" name="Rectangle 2"/>
          <p:cNvSpPr txBox="1">
            <a:spLocks noChangeArrowheads="1"/>
          </p:cNvSpPr>
          <p:nvPr/>
        </p:nvSpPr>
        <p:spPr bwMode="auto">
          <a:xfrm>
            <a:off x="1150938" y="214313"/>
            <a:ext cx="7793037" cy="1462087"/>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ahoma" pitchFamily="34" charset="0"/>
                <a:ea typeface="宋体" pitchFamily="2" charset="-122"/>
              </a:defRPr>
            </a:lvl2pPr>
            <a:lvl3pPr algn="l" rtl="0" eaLnBrk="0" fontAlgn="base" hangingPunct="0">
              <a:spcBef>
                <a:spcPct val="0"/>
              </a:spcBef>
              <a:spcAft>
                <a:spcPct val="0"/>
              </a:spcAft>
              <a:defRPr sz="4400">
                <a:solidFill>
                  <a:schemeClr val="tx2"/>
                </a:solidFill>
                <a:latin typeface="Tahoma" pitchFamily="34" charset="0"/>
                <a:ea typeface="宋体" pitchFamily="2" charset="-122"/>
              </a:defRPr>
            </a:lvl3pPr>
            <a:lvl4pPr algn="l" rtl="0" eaLnBrk="0" fontAlgn="base" hangingPunct="0">
              <a:spcBef>
                <a:spcPct val="0"/>
              </a:spcBef>
              <a:spcAft>
                <a:spcPct val="0"/>
              </a:spcAft>
              <a:defRPr sz="4400">
                <a:solidFill>
                  <a:schemeClr val="tx2"/>
                </a:solidFill>
                <a:latin typeface="Tahoma" pitchFamily="34" charset="0"/>
                <a:ea typeface="宋体" pitchFamily="2" charset="-122"/>
              </a:defRPr>
            </a:lvl4pPr>
            <a:lvl5pPr algn="l" rtl="0" eaLnBrk="0" fontAlgn="base" hangingPunct="0">
              <a:spcBef>
                <a:spcPct val="0"/>
              </a:spcBef>
              <a:spcAft>
                <a:spcPct val="0"/>
              </a:spcAft>
              <a:defRPr sz="4400">
                <a:solidFill>
                  <a:schemeClr val="tx2"/>
                </a:solidFill>
                <a:latin typeface="Tahoma" pitchFamily="34" charset="0"/>
                <a:ea typeface="宋体" pitchFamily="2" charset="-122"/>
              </a:defRPr>
            </a:lvl5pPr>
            <a:lvl6pPr marL="457200" algn="l" rtl="0" fontAlgn="base">
              <a:spcBef>
                <a:spcPct val="0"/>
              </a:spcBef>
              <a:spcAft>
                <a:spcPct val="0"/>
              </a:spcAft>
              <a:defRPr sz="4400">
                <a:solidFill>
                  <a:schemeClr val="tx2"/>
                </a:solidFill>
                <a:latin typeface="Tahoma" pitchFamily="34" charset="0"/>
                <a:ea typeface="宋体" pitchFamily="2" charset="-122"/>
              </a:defRPr>
            </a:lvl6pPr>
            <a:lvl7pPr marL="914400" algn="l" rtl="0" fontAlgn="base">
              <a:spcBef>
                <a:spcPct val="0"/>
              </a:spcBef>
              <a:spcAft>
                <a:spcPct val="0"/>
              </a:spcAft>
              <a:defRPr sz="4400">
                <a:solidFill>
                  <a:schemeClr val="tx2"/>
                </a:solidFill>
                <a:latin typeface="Tahoma" pitchFamily="34" charset="0"/>
                <a:ea typeface="宋体" pitchFamily="2" charset="-122"/>
              </a:defRPr>
            </a:lvl7pPr>
            <a:lvl8pPr marL="1371600" algn="l" rtl="0" fontAlgn="base">
              <a:spcBef>
                <a:spcPct val="0"/>
              </a:spcBef>
              <a:spcAft>
                <a:spcPct val="0"/>
              </a:spcAft>
              <a:defRPr sz="4400">
                <a:solidFill>
                  <a:schemeClr val="tx2"/>
                </a:solidFill>
                <a:latin typeface="Tahoma" pitchFamily="34" charset="0"/>
                <a:ea typeface="宋体" pitchFamily="2" charset="-122"/>
              </a:defRPr>
            </a:lvl8pPr>
            <a:lvl9pPr marL="1828800" algn="l" rtl="0" fontAlgn="base">
              <a:spcBef>
                <a:spcPct val="0"/>
              </a:spcBef>
              <a:spcAft>
                <a:spcPct val="0"/>
              </a:spcAft>
              <a:defRPr sz="4400">
                <a:solidFill>
                  <a:schemeClr val="tx2"/>
                </a:solidFill>
                <a:latin typeface="Tahoma" pitchFamily="34" charset="0"/>
                <a:ea typeface="宋体" pitchFamily="2" charset="-122"/>
              </a:defRPr>
            </a:lvl9pPr>
          </a:lstStyle>
          <a:p>
            <a:pPr eaLnBrk="1" hangingPunct="1"/>
            <a:r>
              <a:rPr lang="zh-CN" altLang="en-US" b="0" kern="0" dirty="0"/>
              <a:t>软件定义网络（</a:t>
            </a:r>
            <a:r>
              <a:rPr lang="en-US" altLang="zh-CN" b="0" kern="0" dirty="0"/>
              <a:t>SDN</a:t>
            </a:r>
            <a:r>
              <a:rPr lang="zh-CN" altLang="en-US" b="0" kern="0" dirty="0"/>
              <a:t>）</a:t>
            </a:r>
            <a:endParaRPr lang="en-US" altLang="zh-CN" b="0" kern="0" dirty="0"/>
          </a:p>
        </p:txBody>
      </p:sp>
      <p:sp>
        <p:nvSpPr>
          <p:cNvPr id="4" name="文本框 3"/>
          <p:cNvSpPr txBox="1"/>
          <p:nvPr/>
        </p:nvSpPr>
        <p:spPr>
          <a:xfrm>
            <a:off x="971600" y="5685176"/>
            <a:ext cx="7632848" cy="1015663"/>
          </a:xfrm>
          <a:prstGeom prst="rect">
            <a:avLst/>
          </a:prstGeom>
          <a:noFill/>
        </p:spPr>
        <p:txBody>
          <a:bodyPr wrap="square" rtlCol="0">
            <a:spAutoFit/>
          </a:bodyPr>
          <a:lstStyle/>
          <a:p>
            <a:r>
              <a:rPr lang="en-US" altLang="zh-CN" sz="2000" dirty="0"/>
              <a:t>SDN/</a:t>
            </a:r>
            <a:r>
              <a:rPr lang="en-US" altLang="zh-CN" sz="2000" dirty="0" err="1"/>
              <a:t>OpenFlow</a:t>
            </a:r>
            <a:r>
              <a:rPr lang="zh-CN" altLang="en-US" sz="2000" dirty="0"/>
              <a:t>：</a:t>
            </a:r>
            <a:r>
              <a:rPr lang="en-US" altLang="zh-CN" sz="2000" dirty="0" err="1"/>
              <a:t>OpenFlow</a:t>
            </a:r>
            <a:r>
              <a:rPr lang="zh-CN" altLang="en-US" sz="2000" dirty="0"/>
              <a:t>是</a:t>
            </a:r>
            <a:r>
              <a:rPr lang="en-US" altLang="zh-CN" sz="2000" dirty="0"/>
              <a:t>SDN</a:t>
            </a:r>
            <a:r>
              <a:rPr lang="zh-CN" altLang="en-US" sz="2000" dirty="0"/>
              <a:t>的一种实现形式，通过面向用户的集中式的控制器来对网络流量进行更加灵活高效的控制，及时满足用户或者应用的需求</a:t>
            </a:r>
          </a:p>
        </p:txBody>
      </p:sp>
    </p:spTree>
    <p:extLst>
      <p:ext uri="{BB962C8B-B14F-4D97-AF65-F5344CB8AC3E}">
        <p14:creationId xmlns:p14="http://schemas.microsoft.com/office/powerpoint/2010/main" val="112651928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矩形 22"/>
          <p:cNvSpPr/>
          <p:nvPr/>
        </p:nvSpPr>
        <p:spPr>
          <a:xfrm>
            <a:off x="1067"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496" y="2208312"/>
            <a:ext cx="6473825" cy="3452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Line 6"/>
          <p:cNvSpPr>
            <a:spLocks noChangeShapeType="1"/>
          </p:cNvSpPr>
          <p:nvPr/>
        </p:nvSpPr>
        <p:spPr bwMode="auto">
          <a:xfrm flipV="1">
            <a:off x="324421" y="1485999"/>
            <a:ext cx="2808288" cy="3527425"/>
          </a:xfrm>
          <a:prstGeom prst="line">
            <a:avLst/>
          </a:prstGeom>
          <a:noFill/>
          <a:ln w="38100">
            <a:solidFill>
              <a:srgbClr val="CC00CC"/>
            </a:solidFill>
            <a:prstDash val="sysDot"/>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zh-CN" altLang="en-US"/>
          </a:p>
        </p:txBody>
      </p:sp>
      <p:sp>
        <p:nvSpPr>
          <p:cNvPr id="9" name="Line 7"/>
          <p:cNvSpPr>
            <a:spLocks noChangeShapeType="1"/>
          </p:cNvSpPr>
          <p:nvPr/>
        </p:nvSpPr>
        <p:spPr bwMode="auto">
          <a:xfrm flipV="1">
            <a:off x="1980184" y="1485999"/>
            <a:ext cx="1223962" cy="2447925"/>
          </a:xfrm>
          <a:prstGeom prst="line">
            <a:avLst/>
          </a:prstGeom>
          <a:noFill/>
          <a:ln w="38100">
            <a:solidFill>
              <a:srgbClr val="CC00CC"/>
            </a:solidFill>
            <a:prstDash val="sysDot"/>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zh-CN" altLang="en-US"/>
          </a:p>
        </p:txBody>
      </p:sp>
      <p:sp>
        <p:nvSpPr>
          <p:cNvPr id="10" name="Line 8"/>
          <p:cNvSpPr>
            <a:spLocks noChangeShapeType="1"/>
          </p:cNvSpPr>
          <p:nvPr/>
        </p:nvSpPr>
        <p:spPr bwMode="auto">
          <a:xfrm flipV="1">
            <a:off x="3493071" y="1773337"/>
            <a:ext cx="0" cy="719137"/>
          </a:xfrm>
          <a:prstGeom prst="line">
            <a:avLst/>
          </a:prstGeom>
          <a:noFill/>
          <a:ln w="38100">
            <a:solidFill>
              <a:srgbClr val="CC00CC"/>
            </a:solidFill>
            <a:prstDash val="sysDot"/>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zh-CN" altLang="en-US"/>
          </a:p>
        </p:txBody>
      </p:sp>
      <p:sp>
        <p:nvSpPr>
          <p:cNvPr id="11" name="Line 9"/>
          <p:cNvSpPr>
            <a:spLocks noChangeShapeType="1"/>
          </p:cNvSpPr>
          <p:nvPr/>
        </p:nvSpPr>
        <p:spPr bwMode="auto">
          <a:xfrm>
            <a:off x="3635946" y="1701899"/>
            <a:ext cx="1368425" cy="2159000"/>
          </a:xfrm>
          <a:prstGeom prst="line">
            <a:avLst/>
          </a:prstGeom>
          <a:noFill/>
          <a:ln w="38100">
            <a:solidFill>
              <a:srgbClr val="CC00CC"/>
            </a:solidFill>
            <a:prstDash val="sysDot"/>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zh-CN" altLang="en-US"/>
          </a:p>
        </p:txBody>
      </p:sp>
      <p:sp>
        <p:nvSpPr>
          <p:cNvPr id="12" name="Line 10"/>
          <p:cNvSpPr>
            <a:spLocks noChangeShapeType="1"/>
          </p:cNvSpPr>
          <p:nvPr/>
        </p:nvSpPr>
        <p:spPr bwMode="auto">
          <a:xfrm>
            <a:off x="3708971" y="1557437"/>
            <a:ext cx="2447925" cy="3671887"/>
          </a:xfrm>
          <a:prstGeom prst="line">
            <a:avLst/>
          </a:prstGeom>
          <a:noFill/>
          <a:ln w="38100">
            <a:solidFill>
              <a:srgbClr val="CC00CC"/>
            </a:solidFill>
            <a:prstDash val="sysDot"/>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zh-CN" altLang="en-US"/>
          </a:p>
        </p:txBody>
      </p:sp>
      <p:sp>
        <p:nvSpPr>
          <p:cNvPr id="13" name="Text Box 11"/>
          <p:cNvSpPr txBox="1">
            <a:spLocks noChangeArrowheads="1"/>
          </p:cNvSpPr>
          <p:nvPr/>
        </p:nvSpPr>
        <p:spPr bwMode="auto">
          <a:xfrm>
            <a:off x="3927056" y="1463149"/>
            <a:ext cx="1006474"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b="1">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b="1">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b="1">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b="1">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b="1">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ea typeface="宋体" panose="02010600030101010101" pitchFamily="2" charset="-122"/>
              </a:defRPr>
            </a:lvl9pPr>
          </a:lstStyle>
          <a:p>
            <a:pPr eaLnBrk="1" hangingPunct="1">
              <a:spcBef>
                <a:spcPct val="50000"/>
              </a:spcBef>
              <a:buFontTx/>
              <a:buNone/>
            </a:pPr>
            <a:r>
              <a:rPr lang="en-US" altLang="zh-CN" sz="1800" dirty="0">
                <a:latin typeface="Arial" panose="020B0604020202020204" pitchFamily="34" charset="0"/>
              </a:rPr>
              <a:t>Control Flow</a:t>
            </a:r>
          </a:p>
        </p:txBody>
      </p:sp>
      <p:sp>
        <p:nvSpPr>
          <p:cNvPr id="14" name="Freeform 12"/>
          <p:cNvSpPr>
            <a:spLocks/>
          </p:cNvSpPr>
          <p:nvPr/>
        </p:nvSpPr>
        <p:spPr bwMode="auto">
          <a:xfrm>
            <a:off x="972121" y="2709962"/>
            <a:ext cx="5184775" cy="2951162"/>
          </a:xfrm>
          <a:custGeom>
            <a:avLst/>
            <a:gdLst>
              <a:gd name="T0" fmla="*/ 0 w 3039"/>
              <a:gd name="T1" fmla="*/ 2147483646 h 1838"/>
              <a:gd name="T2" fmla="*/ 2147483646 w 3039"/>
              <a:gd name="T3" fmla="*/ 2147483646 h 1838"/>
              <a:gd name="T4" fmla="*/ 2147483646 w 3039"/>
              <a:gd name="T5" fmla="*/ 2147483646 h 1838"/>
              <a:gd name="T6" fmla="*/ 2147483646 w 3039"/>
              <a:gd name="T7" fmla="*/ 2147483646 h 1838"/>
              <a:gd name="T8" fmla="*/ 0 60000 65536"/>
              <a:gd name="T9" fmla="*/ 0 60000 65536"/>
              <a:gd name="T10" fmla="*/ 0 60000 65536"/>
              <a:gd name="T11" fmla="*/ 0 60000 65536"/>
              <a:gd name="T12" fmla="*/ 0 w 3039"/>
              <a:gd name="T13" fmla="*/ 0 h 1838"/>
              <a:gd name="T14" fmla="*/ 3039 w 3039"/>
              <a:gd name="T15" fmla="*/ 1838 h 1838"/>
            </a:gdLst>
            <a:ahLst/>
            <a:cxnLst>
              <a:cxn ang="T8">
                <a:pos x="T0" y="T1"/>
              </a:cxn>
              <a:cxn ang="T9">
                <a:pos x="T2" y="T3"/>
              </a:cxn>
              <a:cxn ang="T10">
                <a:pos x="T4" y="T5"/>
              </a:cxn>
              <a:cxn ang="T11">
                <a:pos x="T6" y="T7"/>
              </a:cxn>
            </a:cxnLst>
            <a:rect l="T12" t="T13" r="T14" b="T15"/>
            <a:pathLst>
              <a:path w="3039" h="1838">
                <a:moveTo>
                  <a:pt x="0" y="1566"/>
                </a:moveTo>
                <a:cubicBezTo>
                  <a:pt x="465" y="1063"/>
                  <a:pt x="930" y="560"/>
                  <a:pt x="1225" y="341"/>
                </a:cubicBezTo>
                <a:cubicBezTo>
                  <a:pt x="1520" y="122"/>
                  <a:pt x="1467" y="0"/>
                  <a:pt x="1769" y="250"/>
                </a:cubicBezTo>
                <a:cubicBezTo>
                  <a:pt x="2071" y="500"/>
                  <a:pt x="2555" y="1169"/>
                  <a:pt x="3039" y="1838"/>
                </a:cubicBezTo>
              </a:path>
            </a:pathLst>
          </a:custGeom>
          <a:noFill/>
          <a:ln w="57150" cap="flat" cmpd="sng">
            <a:solidFill>
              <a:srgbClr val="FF0000"/>
            </a:solidFill>
            <a:prstDash val="solid"/>
            <a:round/>
            <a:headEnd type="triangle" w="med" len="med"/>
            <a:tailEnd type="triangle" w="med" len="med"/>
          </a:ln>
          <a:extLst>
            <a:ext uri="{909E8E84-426E-40DD-AFC4-6F175D3DCCD1}">
              <a14:hiddenFill xmlns:a14="http://schemas.microsoft.com/office/drawing/2010/main">
                <a:solidFill>
                  <a:srgbClr val="FFFFFF"/>
                </a:solidFill>
              </a14:hiddenFill>
            </a:ext>
          </a:extLst>
        </p:spPr>
        <p:txBody>
          <a:bodyPr anchor="ctr"/>
          <a:lstStyle/>
          <a:p>
            <a:endParaRPr lang="zh-CN" altLang="en-US"/>
          </a:p>
        </p:txBody>
      </p:sp>
      <p:sp>
        <p:nvSpPr>
          <p:cNvPr id="15" name="Text Box 13"/>
          <p:cNvSpPr txBox="1">
            <a:spLocks noChangeArrowheads="1"/>
          </p:cNvSpPr>
          <p:nvPr/>
        </p:nvSpPr>
        <p:spPr bwMode="auto">
          <a:xfrm>
            <a:off x="2126234" y="4538763"/>
            <a:ext cx="12954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b="1">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b="1">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b="1">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b="1">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b="1">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ea typeface="宋体" panose="02010600030101010101" pitchFamily="2" charset="-122"/>
              </a:defRPr>
            </a:lvl9pPr>
          </a:lstStyle>
          <a:p>
            <a:pPr eaLnBrk="1" hangingPunct="1">
              <a:spcBef>
                <a:spcPct val="50000"/>
              </a:spcBef>
              <a:buFontTx/>
              <a:buNone/>
            </a:pPr>
            <a:r>
              <a:rPr lang="en-US" altLang="zh-CN" sz="1800" dirty="0">
                <a:latin typeface="Arial" panose="020B0604020202020204" pitchFamily="34" charset="0"/>
              </a:rPr>
              <a:t>Data Flow</a:t>
            </a:r>
          </a:p>
        </p:txBody>
      </p:sp>
      <p:sp>
        <p:nvSpPr>
          <p:cNvPr id="16" name="Text Box 14"/>
          <p:cNvSpPr txBox="1">
            <a:spLocks noChangeArrowheads="1"/>
          </p:cNvSpPr>
          <p:nvPr/>
        </p:nvSpPr>
        <p:spPr bwMode="auto">
          <a:xfrm>
            <a:off x="1947986" y="1451908"/>
            <a:ext cx="1008062"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b="1">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b="1">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b="1">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b="1">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b="1">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ea typeface="宋体" panose="02010600030101010101" pitchFamily="2" charset="-122"/>
              </a:defRPr>
            </a:lvl9pPr>
          </a:lstStyle>
          <a:p>
            <a:pPr eaLnBrk="1" hangingPunct="1">
              <a:spcBef>
                <a:spcPct val="50000"/>
              </a:spcBef>
              <a:buFontTx/>
              <a:buNone/>
            </a:pPr>
            <a:r>
              <a:rPr lang="en-US" altLang="zh-CN" sz="1800" dirty="0">
                <a:latin typeface="Arial" panose="020B0604020202020204" pitchFamily="34" charset="0"/>
              </a:rPr>
              <a:t>Control Flow</a:t>
            </a:r>
          </a:p>
        </p:txBody>
      </p:sp>
      <p:grpSp>
        <p:nvGrpSpPr>
          <p:cNvPr id="2" name="组合 1"/>
          <p:cNvGrpSpPr/>
          <p:nvPr/>
        </p:nvGrpSpPr>
        <p:grpSpPr>
          <a:xfrm>
            <a:off x="2196084" y="836712"/>
            <a:ext cx="1568450" cy="954087"/>
            <a:chOff x="3060180" y="836712"/>
            <a:chExt cx="1568450" cy="954087"/>
          </a:xfrm>
        </p:grpSpPr>
        <p:pic>
          <p:nvPicPr>
            <p:cNvPr id="6" name="Picture 20" descr="服务器-2"/>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852342" y="836712"/>
              <a:ext cx="560388"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0" descr="服务器-2"/>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068242" y="1052612"/>
              <a:ext cx="560388"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 Box 15"/>
            <p:cNvSpPr txBox="1">
              <a:spLocks noChangeArrowheads="1"/>
            </p:cNvSpPr>
            <p:nvPr/>
          </p:nvSpPr>
          <p:spPr bwMode="auto">
            <a:xfrm>
              <a:off x="3060180" y="1052612"/>
              <a:ext cx="9366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b="1">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b="1">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b="1">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b="1">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b="1">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ea typeface="宋体" panose="02010600030101010101" pitchFamily="2" charset="-122"/>
                </a:defRPr>
              </a:lvl9pPr>
            </a:lstStyle>
            <a:p>
              <a:pPr eaLnBrk="1" hangingPunct="1">
                <a:spcBef>
                  <a:spcPct val="50000"/>
                </a:spcBef>
                <a:buFontTx/>
                <a:buNone/>
              </a:pPr>
              <a:r>
                <a:rPr lang="zh-CN" altLang="en-US" sz="1800">
                  <a:latin typeface="Arial" panose="020B0604020202020204" pitchFamily="34" charset="0"/>
                </a:rPr>
                <a:t>控制器</a:t>
              </a:r>
            </a:p>
          </p:txBody>
        </p:sp>
      </p:grpSp>
      <p:pic>
        <p:nvPicPr>
          <p:cNvPr id="18" name="Picture 29" descr="男士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59909" y="909737"/>
            <a:ext cx="390525"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Line 18"/>
          <p:cNvSpPr>
            <a:spLocks noChangeShapeType="1"/>
          </p:cNvSpPr>
          <p:nvPr/>
        </p:nvSpPr>
        <p:spPr bwMode="auto">
          <a:xfrm flipH="1">
            <a:off x="3781996" y="1197074"/>
            <a:ext cx="1150938" cy="0"/>
          </a:xfrm>
          <a:prstGeom prst="line">
            <a:avLst/>
          </a:prstGeom>
          <a:noFill/>
          <a:ln w="38100">
            <a:solidFill>
              <a:srgbClr val="CC00CC"/>
            </a:solidFill>
            <a:prstDash val="sysDot"/>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zh-CN" altLang="en-US"/>
          </a:p>
        </p:txBody>
      </p:sp>
      <p:sp>
        <p:nvSpPr>
          <p:cNvPr id="20" name="任意多边形 19"/>
          <p:cNvSpPr/>
          <p:nvPr/>
        </p:nvSpPr>
        <p:spPr>
          <a:xfrm>
            <a:off x="1324745" y="4213771"/>
            <a:ext cx="4402138" cy="1087437"/>
          </a:xfrm>
          <a:custGeom>
            <a:avLst/>
            <a:gdLst>
              <a:gd name="connsiteX0" fmla="*/ 0 w 4402667"/>
              <a:gd name="connsiteY0" fmla="*/ 1087967 h 1087967"/>
              <a:gd name="connsiteX1" fmla="*/ 901700 w 4402667"/>
              <a:gd name="connsiteY1" fmla="*/ 338667 h 1087967"/>
              <a:gd name="connsiteX2" fmla="*/ 1409700 w 4402667"/>
              <a:gd name="connsiteY2" fmla="*/ 211667 h 1087967"/>
              <a:gd name="connsiteX3" fmla="*/ 3911600 w 4402667"/>
              <a:gd name="connsiteY3" fmla="*/ 122767 h 1087967"/>
              <a:gd name="connsiteX4" fmla="*/ 4356100 w 4402667"/>
              <a:gd name="connsiteY4" fmla="*/ 948267 h 10879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02667" h="1087967">
                <a:moveTo>
                  <a:pt x="0" y="1087967"/>
                </a:moveTo>
                <a:cubicBezTo>
                  <a:pt x="333375" y="786342"/>
                  <a:pt x="666750" y="484717"/>
                  <a:pt x="901700" y="338667"/>
                </a:cubicBezTo>
                <a:cubicBezTo>
                  <a:pt x="1136650" y="192617"/>
                  <a:pt x="908050" y="247650"/>
                  <a:pt x="1409700" y="211667"/>
                </a:cubicBezTo>
                <a:cubicBezTo>
                  <a:pt x="1911350" y="175684"/>
                  <a:pt x="3420533" y="0"/>
                  <a:pt x="3911600" y="122767"/>
                </a:cubicBezTo>
                <a:cubicBezTo>
                  <a:pt x="4402667" y="245534"/>
                  <a:pt x="4379383" y="596900"/>
                  <a:pt x="4356100" y="948267"/>
                </a:cubicBezTo>
              </a:path>
            </a:pathLst>
          </a:custGeom>
          <a:ln w="57150">
            <a:solidFill>
              <a:schemeClr val="tx2">
                <a:lumMod val="60000"/>
                <a:lumOff val="40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zh-CN" altLang="en-US"/>
          </a:p>
        </p:txBody>
      </p:sp>
      <p:sp>
        <p:nvSpPr>
          <p:cNvPr id="21" name="TextBox 10"/>
          <p:cNvSpPr txBox="1">
            <a:spLocks noChangeArrowheads="1"/>
          </p:cNvSpPr>
          <p:nvPr/>
        </p:nvSpPr>
        <p:spPr bwMode="auto">
          <a:xfrm>
            <a:off x="3260487" y="3998561"/>
            <a:ext cx="7858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b="1">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b="1">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b="1">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b="1">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b="1">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r>
              <a:rPr lang="zh-CN" altLang="en-US" sz="1800" dirty="0">
                <a:latin typeface="Arial" panose="020B0604020202020204" pitchFamily="34" charset="0"/>
              </a:rPr>
              <a:t>晚上</a:t>
            </a:r>
          </a:p>
        </p:txBody>
      </p:sp>
      <p:sp>
        <p:nvSpPr>
          <p:cNvPr id="22" name="文本框 21"/>
          <p:cNvSpPr txBox="1"/>
          <p:nvPr/>
        </p:nvSpPr>
        <p:spPr>
          <a:xfrm>
            <a:off x="3356546" y="3067021"/>
            <a:ext cx="712788" cy="338554"/>
          </a:xfrm>
          <a:prstGeom prst="rect">
            <a:avLst/>
          </a:prstGeom>
          <a:noFill/>
        </p:spPr>
        <p:txBody>
          <a:bodyPr wrap="square" rtlCol="0">
            <a:spAutoFit/>
          </a:bodyPr>
          <a:lstStyle/>
          <a:p>
            <a:r>
              <a:rPr lang="zh-CN" altLang="en-US" sz="1600" dirty="0"/>
              <a:t>白天</a:t>
            </a:r>
          </a:p>
        </p:txBody>
      </p:sp>
      <p:cxnSp>
        <p:nvCxnSpPr>
          <p:cNvPr id="4" name="直接连接符 3"/>
          <p:cNvCxnSpPr/>
          <p:nvPr/>
        </p:nvCxnSpPr>
        <p:spPr>
          <a:xfrm>
            <a:off x="2196207" y="5097219"/>
            <a:ext cx="575543" cy="0"/>
          </a:xfrm>
          <a:prstGeom prst="line">
            <a:avLst/>
          </a:prstGeom>
          <a:noFill/>
          <a:ln w="57150" cap="flat" cmpd="sng">
            <a:solidFill>
              <a:srgbClr val="FF0000"/>
            </a:solidFill>
            <a:prstDash val="solid"/>
            <a:round/>
            <a:headEnd type="triangle" w="med" len="med"/>
            <a:tailEnd type="triangle" w="med" len="med"/>
          </a:ln>
          <a:extLst>
            <a:ext uri="{909E8E84-426E-40DD-AFC4-6F175D3DCCD1}">
              <a14:hiddenFill xmlns:a14="http://schemas.microsoft.com/office/drawing/2010/main">
                <a:solidFill>
                  <a:srgbClr val="FFFFFF"/>
                </a:solidFill>
              </a14:hiddenFill>
            </a:ext>
          </a:extLst>
        </p:spPr>
      </p:cxnSp>
      <p:cxnSp>
        <p:nvCxnSpPr>
          <p:cNvPr id="25" name="直接连接符 24"/>
          <p:cNvCxnSpPr/>
          <p:nvPr/>
        </p:nvCxnSpPr>
        <p:spPr>
          <a:xfrm>
            <a:off x="2196207" y="5385251"/>
            <a:ext cx="575543" cy="0"/>
          </a:xfrm>
          <a:prstGeom prst="line">
            <a:avLst/>
          </a:prstGeom>
          <a:ln w="57150">
            <a:solidFill>
              <a:schemeClr val="tx2">
                <a:lumMod val="60000"/>
                <a:lumOff val="40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6" name="文本框 25"/>
          <p:cNvSpPr txBox="1"/>
          <p:nvPr/>
        </p:nvSpPr>
        <p:spPr>
          <a:xfrm>
            <a:off x="2760605" y="5085184"/>
            <a:ext cx="2099427" cy="276999"/>
          </a:xfrm>
          <a:prstGeom prst="rect">
            <a:avLst/>
          </a:prstGeom>
          <a:noFill/>
        </p:spPr>
        <p:txBody>
          <a:bodyPr wrap="square" rtlCol="0">
            <a:spAutoFit/>
          </a:bodyPr>
          <a:lstStyle/>
          <a:p>
            <a:r>
              <a:rPr lang="zh-CN" altLang="en-US" dirty="0"/>
              <a:t>数据转发路径，由路由确定</a:t>
            </a:r>
          </a:p>
        </p:txBody>
      </p:sp>
      <p:sp>
        <p:nvSpPr>
          <p:cNvPr id="27" name="文本框 26"/>
          <p:cNvSpPr txBox="1"/>
          <p:nvPr/>
        </p:nvSpPr>
        <p:spPr>
          <a:xfrm>
            <a:off x="251520" y="5928653"/>
            <a:ext cx="8784976" cy="707886"/>
          </a:xfrm>
          <a:prstGeom prst="rect">
            <a:avLst/>
          </a:prstGeom>
          <a:solidFill>
            <a:schemeClr val="accent1">
              <a:lumMod val="20000"/>
              <a:lumOff val="80000"/>
            </a:schemeClr>
          </a:solidFill>
        </p:spPr>
        <p:txBody>
          <a:bodyPr wrap="square" rtlCol="0">
            <a:spAutoFit/>
          </a:bodyPr>
          <a:lstStyle/>
          <a:p>
            <a:r>
              <a:rPr lang="en-US" altLang="zh-CN" sz="2000" dirty="0"/>
              <a:t>SDN/</a:t>
            </a:r>
            <a:r>
              <a:rPr lang="en-US" altLang="zh-CN" sz="2000" dirty="0" err="1"/>
              <a:t>OpenFlow</a:t>
            </a:r>
            <a:r>
              <a:rPr lang="zh-CN" altLang="en-US" sz="2000" dirty="0"/>
              <a:t>：数据面（数据转发功能）和控制面（路由功能，确定数据转发路径）分离</a:t>
            </a:r>
          </a:p>
        </p:txBody>
      </p:sp>
      <p:cxnSp>
        <p:nvCxnSpPr>
          <p:cNvPr id="29" name="直接连接符 28"/>
          <p:cNvCxnSpPr/>
          <p:nvPr/>
        </p:nvCxnSpPr>
        <p:spPr>
          <a:xfrm>
            <a:off x="2196084" y="5733256"/>
            <a:ext cx="575666" cy="0"/>
          </a:xfrm>
          <a:prstGeom prst="line">
            <a:avLst/>
          </a:prstGeom>
          <a:noFill/>
          <a:ln w="38100">
            <a:solidFill>
              <a:srgbClr val="CC00CC"/>
            </a:solidFill>
            <a:prstDash val="sysDot"/>
            <a:round/>
            <a:headEnd type="triangle" w="med" len="med"/>
            <a:tailEnd type="triangle" w="med" len="med"/>
          </a:ln>
          <a:extLst>
            <a:ext uri="{909E8E84-426E-40DD-AFC4-6F175D3DCCD1}">
              <a14:hiddenFill xmlns:a14="http://schemas.microsoft.com/office/drawing/2010/main">
                <a:noFill/>
              </a14:hiddenFill>
            </a:ext>
          </a:extLst>
        </p:spPr>
      </p:cxnSp>
      <p:sp>
        <p:nvSpPr>
          <p:cNvPr id="30" name="文本框 29"/>
          <p:cNvSpPr txBox="1"/>
          <p:nvPr/>
        </p:nvSpPr>
        <p:spPr>
          <a:xfrm>
            <a:off x="2843808" y="5589240"/>
            <a:ext cx="1872207" cy="276999"/>
          </a:xfrm>
          <a:prstGeom prst="rect">
            <a:avLst/>
          </a:prstGeom>
          <a:noFill/>
        </p:spPr>
        <p:txBody>
          <a:bodyPr wrap="square" rtlCol="0">
            <a:spAutoFit/>
          </a:bodyPr>
          <a:lstStyle/>
          <a:p>
            <a:r>
              <a:rPr lang="en-US" altLang="zh-CN" dirty="0" err="1"/>
              <a:t>OpenFlow</a:t>
            </a:r>
            <a:r>
              <a:rPr lang="zh-CN" altLang="en-US" dirty="0"/>
              <a:t>协议消息流</a:t>
            </a:r>
          </a:p>
        </p:txBody>
      </p:sp>
      <p:pic>
        <p:nvPicPr>
          <p:cNvPr id="28" name="图片 27"/>
          <p:cNvPicPr>
            <a:picLocks noChangeAspect="1"/>
          </p:cNvPicPr>
          <p:nvPr/>
        </p:nvPicPr>
        <p:blipFill>
          <a:blip r:embed="rId5"/>
          <a:stretch>
            <a:fillRect/>
          </a:stretch>
        </p:blipFill>
        <p:spPr>
          <a:xfrm>
            <a:off x="5898953" y="1570092"/>
            <a:ext cx="2601168" cy="2458636"/>
          </a:xfrm>
          <a:prstGeom prst="rect">
            <a:avLst/>
          </a:prstGeom>
        </p:spPr>
      </p:pic>
      <p:cxnSp>
        <p:nvCxnSpPr>
          <p:cNvPr id="24" name="直接连接符 23"/>
          <p:cNvCxnSpPr/>
          <p:nvPr/>
        </p:nvCxnSpPr>
        <p:spPr>
          <a:xfrm flipV="1">
            <a:off x="35496" y="2091601"/>
            <a:ext cx="8941149" cy="113263"/>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sp>
        <p:nvSpPr>
          <p:cNvPr id="33" name="文本框 32"/>
          <p:cNvSpPr txBox="1"/>
          <p:nvPr/>
        </p:nvSpPr>
        <p:spPr>
          <a:xfrm>
            <a:off x="8094296" y="1235968"/>
            <a:ext cx="979672" cy="830997"/>
          </a:xfrm>
          <a:prstGeom prst="rect">
            <a:avLst/>
          </a:prstGeom>
          <a:noFill/>
        </p:spPr>
        <p:txBody>
          <a:bodyPr wrap="square" rtlCol="0">
            <a:spAutoFit/>
          </a:bodyPr>
          <a:lstStyle/>
          <a:p>
            <a:pPr algn="ctr"/>
            <a:r>
              <a:rPr lang="zh-CN" altLang="en-US" sz="1600" dirty="0" smtClean="0"/>
              <a:t>控制面功能（路由）</a:t>
            </a:r>
            <a:endParaRPr lang="zh-CN" altLang="en-US" sz="1600" dirty="0"/>
          </a:p>
        </p:txBody>
      </p:sp>
      <p:sp>
        <p:nvSpPr>
          <p:cNvPr id="34" name="文本框 33"/>
          <p:cNvSpPr txBox="1"/>
          <p:nvPr/>
        </p:nvSpPr>
        <p:spPr>
          <a:xfrm>
            <a:off x="8316416" y="2420888"/>
            <a:ext cx="979672" cy="830997"/>
          </a:xfrm>
          <a:prstGeom prst="rect">
            <a:avLst/>
          </a:prstGeom>
          <a:noFill/>
        </p:spPr>
        <p:txBody>
          <a:bodyPr wrap="square" rtlCol="0">
            <a:spAutoFit/>
          </a:bodyPr>
          <a:lstStyle/>
          <a:p>
            <a:pPr algn="ctr"/>
            <a:r>
              <a:rPr lang="zh-CN" altLang="en-US" sz="1600" dirty="0" smtClean="0"/>
              <a:t>数据面功能（转发）</a:t>
            </a:r>
            <a:endParaRPr lang="zh-CN" altLang="en-US" sz="1600" dirty="0"/>
          </a:p>
        </p:txBody>
      </p:sp>
    </p:spTree>
    <p:extLst>
      <p:ext uri="{BB962C8B-B14F-4D97-AF65-F5344CB8AC3E}">
        <p14:creationId xmlns:p14="http://schemas.microsoft.com/office/powerpoint/2010/main" val="1772569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8" presetClass="entr" presetSubtype="12"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strips(downLeft)">
                                      <p:cBhvr>
                                        <p:cTn id="15" dur="500"/>
                                        <p:tgtEl>
                                          <p:spTgt spid="19"/>
                                        </p:tgtEl>
                                      </p:cBhvr>
                                    </p:animEffect>
                                  </p:childTnLst>
                                </p:cTn>
                              </p:par>
                            </p:childTnLst>
                          </p:cTn>
                        </p:par>
                      </p:childTnLst>
                    </p:cTn>
                  </p:par>
                  <p:par>
                    <p:cTn id="16" fill="hold">
                      <p:stCondLst>
                        <p:cond delay="indefinite"/>
                      </p:stCondLst>
                      <p:childTnLst>
                        <p:par>
                          <p:cTn id="17" fill="hold">
                            <p:stCondLst>
                              <p:cond delay="0"/>
                            </p:stCondLst>
                            <p:childTnLst>
                              <p:par>
                                <p:cTn id="18" presetID="18" presetClass="entr" presetSubtype="12"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strips(downLeft)">
                                      <p:cBhvr>
                                        <p:cTn id="20" dur="500"/>
                                        <p:tgtEl>
                                          <p:spTgt spid="8"/>
                                        </p:tgtEl>
                                      </p:cBhvr>
                                    </p:animEffect>
                                  </p:childTnLst>
                                </p:cTn>
                              </p:par>
                              <p:par>
                                <p:cTn id="21" presetID="18" presetClass="entr" presetSubtype="12"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strips(downLeft)">
                                      <p:cBhvr>
                                        <p:cTn id="23" dur="500"/>
                                        <p:tgtEl>
                                          <p:spTgt spid="9"/>
                                        </p:tgtEl>
                                      </p:cBhvr>
                                    </p:animEffect>
                                  </p:childTnLst>
                                </p:cTn>
                              </p:par>
                              <p:par>
                                <p:cTn id="24" presetID="18" presetClass="entr" presetSubtype="12"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strips(downLeft)">
                                      <p:cBhvr>
                                        <p:cTn id="26" dur="500"/>
                                        <p:tgtEl>
                                          <p:spTgt spid="10"/>
                                        </p:tgtEl>
                                      </p:cBhvr>
                                    </p:animEffect>
                                  </p:childTnLst>
                                </p:cTn>
                              </p:par>
                              <p:par>
                                <p:cTn id="27" presetID="18" presetClass="entr" presetSubtype="6"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strips(downRight)">
                                      <p:cBhvr>
                                        <p:cTn id="29" dur="500"/>
                                        <p:tgtEl>
                                          <p:spTgt spid="11"/>
                                        </p:tgtEl>
                                      </p:cBhvr>
                                    </p:animEffect>
                                  </p:childTnLst>
                                </p:cTn>
                              </p:par>
                              <p:par>
                                <p:cTn id="30" presetID="18" presetClass="entr" presetSubtype="6" fill="hold" grpId="0"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strips(downRight)">
                                      <p:cBhvr>
                                        <p:cTn id="32" dur="500"/>
                                        <p:tgtEl>
                                          <p:spTgt spid="12"/>
                                        </p:tgtEl>
                                      </p:cBhvr>
                                    </p:animEffect>
                                  </p:childTnLst>
                                </p:cTn>
                              </p:par>
                              <p:par>
                                <p:cTn id="33" presetID="1" presetClass="entr" presetSubtype="0"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3"/>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p:bldP spid="16" grpId="0"/>
      <p:bldP spid="19" grpId="0" animBg="1"/>
      <p:bldP spid="2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课程信息</a:t>
            </a:r>
          </a:p>
        </p:txBody>
      </p:sp>
      <p:sp>
        <p:nvSpPr>
          <p:cNvPr id="3" name="内容占位符 2"/>
          <p:cNvSpPr>
            <a:spLocks noGrp="1"/>
          </p:cNvSpPr>
          <p:nvPr>
            <p:ph idx="1"/>
          </p:nvPr>
        </p:nvSpPr>
        <p:spPr>
          <a:xfrm>
            <a:off x="642910" y="2100282"/>
            <a:ext cx="8033546" cy="4114800"/>
          </a:xfrm>
        </p:spPr>
        <p:txBody>
          <a:bodyPr>
            <a:normAutofit fontScale="92500" lnSpcReduction="10000"/>
          </a:bodyPr>
          <a:lstStyle/>
          <a:p>
            <a:r>
              <a:rPr lang="zh-CN" altLang="en-US" b="1" dirty="0"/>
              <a:t>网站</a:t>
            </a:r>
            <a:endParaRPr lang="en-US" altLang="zh-CN" b="1" dirty="0"/>
          </a:p>
          <a:p>
            <a:pPr lvl="1"/>
            <a:r>
              <a:rPr lang="en-US" altLang="zh-CN" b="1" dirty="0"/>
              <a:t>http://if.ustc.edu.cn/course/</a:t>
            </a:r>
          </a:p>
          <a:p>
            <a:r>
              <a:rPr lang="zh-CN" altLang="en-US" b="1" dirty="0"/>
              <a:t>实验安排</a:t>
            </a:r>
            <a:endParaRPr lang="en-US" altLang="zh-CN" b="1" dirty="0"/>
          </a:p>
          <a:p>
            <a:pPr lvl="1"/>
            <a:r>
              <a:rPr lang="en-US" altLang="zh-CN" b="1" dirty="0"/>
              <a:t>20</a:t>
            </a:r>
            <a:r>
              <a:rPr lang="zh-CN" altLang="en-US" b="1" dirty="0"/>
              <a:t>学时（时间待定）</a:t>
            </a:r>
            <a:endParaRPr lang="en-US" b="1" dirty="0"/>
          </a:p>
          <a:p>
            <a:r>
              <a:rPr lang="zh-CN" altLang="en-US" b="1" dirty="0"/>
              <a:t>成绩评定</a:t>
            </a:r>
            <a:endParaRPr lang="en-US" altLang="zh-CN" b="1" dirty="0"/>
          </a:p>
          <a:p>
            <a:pPr lvl="1"/>
            <a:r>
              <a:rPr lang="zh-CN" altLang="en-US" b="1" dirty="0"/>
              <a:t>平时（课堂表现包括到课情况、课后作业、课堂练习等）</a:t>
            </a:r>
            <a:r>
              <a:rPr lang="en-US" altLang="zh-CN" b="1" dirty="0"/>
              <a:t>20%</a:t>
            </a:r>
          </a:p>
          <a:p>
            <a:pPr lvl="1"/>
            <a:r>
              <a:rPr lang="zh-CN" altLang="en-US" b="1" dirty="0"/>
              <a:t>实验（实验表现、实验报告）</a:t>
            </a:r>
            <a:r>
              <a:rPr lang="en-US" altLang="zh-CN" b="1" dirty="0"/>
              <a:t>20%</a:t>
            </a:r>
            <a:endParaRPr lang="en-US" b="1" dirty="0"/>
          </a:p>
          <a:p>
            <a:pPr lvl="1"/>
            <a:r>
              <a:rPr lang="zh-CN" altLang="en-US" b="1" dirty="0"/>
              <a:t>期末考试</a:t>
            </a:r>
            <a:r>
              <a:rPr lang="en-US" altLang="zh-CN" b="1" dirty="0"/>
              <a:t>60%</a:t>
            </a:r>
          </a:p>
        </p:txBody>
      </p:sp>
      <p:sp>
        <p:nvSpPr>
          <p:cNvPr id="4" name="灯片编号占位符 3"/>
          <p:cNvSpPr>
            <a:spLocks noGrp="1"/>
          </p:cNvSpPr>
          <p:nvPr>
            <p:ph type="sldNum" sz="quarter" idx="12"/>
          </p:nvPr>
        </p:nvSpPr>
        <p:spPr/>
        <p:txBody>
          <a:bodyPr/>
          <a:lstStyle/>
          <a:p>
            <a:pPr>
              <a:defRPr/>
            </a:pPr>
            <a:fld id="{C453FA55-8D36-4031-8BD7-CFE3610E48BA}" type="slidenum">
              <a:rPr lang="en-US" altLang="zh-CN" smtClean="0"/>
              <a:pPr>
                <a:defRPr/>
              </a:pPr>
              <a:t>4</a:t>
            </a:fld>
            <a:endParaRPr lang="en-US" altLang="zh-CN"/>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150938" y="285750"/>
            <a:ext cx="7793037" cy="1390650"/>
          </a:xfrm>
        </p:spPr>
        <p:txBody>
          <a:bodyPr>
            <a:normAutofit/>
          </a:bodyPr>
          <a:lstStyle/>
          <a:p>
            <a:pPr>
              <a:defRPr/>
            </a:pPr>
            <a:r>
              <a:rPr lang="zh-CN" altLang="en-US" dirty="0"/>
              <a:t>未来</a:t>
            </a:r>
            <a:r>
              <a:rPr lang="en-US" altLang="zh-CN" dirty="0"/>
              <a:t>Internet</a:t>
            </a:r>
            <a:r>
              <a:rPr lang="zh-CN" altLang="en-US" dirty="0"/>
              <a:t>体系架构研究</a:t>
            </a:r>
          </a:p>
        </p:txBody>
      </p:sp>
      <p:sp>
        <p:nvSpPr>
          <p:cNvPr id="3" name="内容占位符 2"/>
          <p:cNvSpPr>
            <a:spLocks noGrp="1"/>
          </p:cNvSpPr>
          <p:nvPr>
            <p:ph idx="1"/>
          </p:nvPr>
        </p:nvSpPr>
        <p:spPr>
          <a:xfrm>
            <a:off x="1182688" y="2017713"/>
            <a:ext cx="7772400" cy="3840162"/>
          </a:xfrm>
        </p:spPr>
        <p:txBody>
          <a:bodyPr>
            <a:normAutofit fontScale="92500"/>
          </a:bodyPr>
          <a:lstStyle/>
          <a:p>
            <a:pPr>
              <a:defRPr/>
            </a:pPr>
            <a:r>
              <a:rPr lang="en-US" altLang="zh-CN" dirty="0"/>
              <a:t>NSF Future Internet Architecture Program</a:t>
            </a:r>
          </a:p>
          <a:p>
            <a:pPr lvl="1">
              <a:defRPr/>
            </a:pPr>
            <a:r>
              <a:rPr lang="en-US" altLang="zh-CN" dirty="0"/>
              <a:t>Founded in 2010, design for next 15 years</a:t>
            </a:r>
          </a:p>
          <a:p>
            <a:pPr lvl="1">
              <a:defRPr/>
            </a:pPr>
            <a:r>
              <a:rPr lang="en-US" altLang="zh-CN" dirty="0"/>
              <a:t>Projects</a:t>
            </a:r>
          </a:p>
          <a:p>
            <a:pPr lvl="2">
              <a:defRPr/>
            </a:pPr>
            <a:r>
              <a:rPr lang="en-US" altLang="zh-CN" dirty="0">
                <a:solidFill>
                  <a:srgbClr val="FF0000"/>
                </a:solidFill>
              </a:rPr>
              <a:t>Named Data Networking</a:t>
            </a:r>
          </a:p>
          <a:p>
            <a:pPr lvl="2">
              <a:defRPr/>
            </a:pPr>
            <a:r>
              <a:rPr lang="en-US" altLang="zh-CN" dirty="0" err="1">
                <a:solidFill>
                  <a:srgbClr val="FF0000"/>
                </a:solidFill>
              </a:rPr>
              <a:t>MobilityFirst</a:t>
            </a:r>
            <a:endParaRPr lang="en-US" altLang="zh-CN" dirty="0">
              <a:solidFill>
                <a:srgbClr val="FF0000"/>
              </a:solidFill>
            </a:endParaRPr>
          </a:p>
          <a:p>
            <a:pPr lvl="2">
              <a:defRPr/>
            </a:pPr>
            <a:r>
              <a:rPr lang="en-US" altLang="zh-CN" dirty="0"/>
              <a:t>NEBULA</a:t>
            </a:r>
          </a:p>
          <a:p>
            <a:pPr lvl="2">
              <a:defRPr/>
            </a:pPr>
            <a:r>
              <a:rPr lang="en-US" altLang="zh-CN" dirty="0" err="1"/>
              <a:t>eXpressive</a:t>
            </a:r>
            <a:r>
              <a:rPr lang="en-US" altLang="zh-CN" dirty="0"/>
              <a:t> Internet Architecture</a:t>
            </a:r>
          </a:p>
          <a:p>
            <a:pPr lvl="2">
              <a:defRPr/>
            </a:pPr>
            <a:r>
              <a:rPr lang="en-US" altLang="zh-CN" dirty="0" err="1"/>
              <a:t>ChoiceNet</a:t>
            </a:r>
            <a:endParaRPr lang="en-US" altLang="zh-CN" dirty="0"/>
          </a:p>
        </p:txBody>
      </p:sp>
      <p:sp>
        <p:nvSpPr>
          <p:cNvPr id="36868" name="灯片编号占位符 3"/>
          <p:cNvSpPr>
            <a:spLocks noGrp="1"/>
          </p:cNvSpPr>
          <p:nvPr>
            <p:ph type="sldNum" sz="quarter" idx="12"/>
          </p:nvPr>
        </p:nvSpPr>
        <p:spPr>
          <a:noFill/>
        </p:spPr>
        <p:txBody>
          <a:bodyPr/>
          <a:lstStyle/>
          <a:p>
            <a:fld id="{BFE53940-6081-43A8-AC5F-BD392090A4B5}" type="slidenum">
              <a:rPr lang="en-US" altLang="zh-CN" smtClean="0"/>
              <a:pPr/>
              <a:t>40</a:t>
            </a:fld>
            <a:endParaRPr lang="en-US" altLang="zh-CN"/>
          </a:p>
        </p:txBody>
      </p:sp>
      <p:sp>
        <p:nvSpPr>
          <p:cNvPr id="36869" name="TextBox 3"/>
          <p:cNvSpPr txBox="1">
            <a:spLocks noChangeArrowheads="1"/>
          </p:cNvSpPr>
          <p:nvPr/>
        </p:nvSpPr>
        <p:spPr bwMode="auto">
          <a:xfrm>
            <a:off x="1071563" y="5741988"/>
            <a:ext cx="7358062" cy="830262"/>
          </a:xfrm>
          <a:prstGeom prst="rect">
            <a:avLst/>
          </a:prstGeom>
          <a:noFill/>
          <a:ln w="9525">
            <a:noFill/>
            <a:miter lim="800000"/>
            <a:headEnd/>
            <a:tailEnd/>
          </a:ln>
        </p:spPr>
        <p:txBody>
          <a:bodyPr>
            <a:spAutoFit/>
          </a:bodyPr>
          <a:lstStyle/>
          <a:p>
            <a:pPr algn="ctr"/>
            <a:r>
              <a:rPr lang="zh-CN" altLang="en-US" sz="2400"/>
              <a:t>基本特征：除了数据传输，网络具有更多的能力，例如计算、存储等，而且网络更加灵活，例如可编程等</a:t>
            </a:r>
          </a:p>
        </p:txBody>
      </p:sp>
      <p:cxnSp>
        <p:nvCxnSpPr>
          <p:cNvPr id="5" name="直接箭头连接符 4"/>
          <p:cNvCxnSpPr/>
          <p:nvPr/>
        </p:nvCxnSpPr>
        <p:spPr>
          <a:xfrm>
            <a:off x="5580112" y="3717032"/>
            <a:ext cx="432048"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 name="文本框 5"/>
          <p:cNvSpPr txBox="1"/>
          <p:nvPr/>
        </p:nvSpPr>
        <p:spPr>
          <a:xfrm>
            <a:off x="5940152" y="3510519"/>
            <a:ext cx="3275856" cy="369332"/>
          </a:xfrm>
          <a:prstGeom prst="rect">
            <a:avLst/>
          </a:prstGeom>
          <a:noFill/>
        </p:spPr>
        <p:txBody>
          <a:bodyPr wrap="square" rtlCol="0">
            <a:spAutoFit/>
          </a:bodyPr>
          <a:lstStyle/>
          <a:p>
            <a:r>
              <a:rPr lang="zh-CN" altLang="en-US" sz="1800" dirty="0"/>
              <a:t>内容寻址，属于信息中心网络</a:t>
            </a:r>
          </a:p>
        </p:txBody>
      </p:sp>
      <p:cxnSp>
        <p:nvCxnSpPr>
          <p:cNvPr id="9" name="直接箭头连接符 8"/>
          <p:cNvCxnSpPr/>
          <p:nvPr/>
        </p:nvCxnSpPr>
        <p:spPr>
          <a:xfrm>
            <a:off x="4030514" y="4149080"/>
            <a:ext cx="2269678"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 name="文本框 11"/>
          <p:cNvSpPr txBox="1"/>
          <p:nvPr/>
        </p:nvSpPr>
        <p:spPr>
          <a:xfrm>
            <a:off x="6254958" y="3933056"/>
            <a:ext cx="2205474" cy="369332"/>
          </a:xfrm>
          <a:prstGeom prst="rect">
            <a:avLst/>
          </a:prstGeom>
          <a:noFill/>
        </p:spPr>
        <p:txBody>
          <a:bodyPr wrap="square" rtlCol="0">
            <a:spAutoFit/>
          </a:bodyPr>
          <a:lstStyle/>
          <a:p>
            <a:r>
              <a:rPr lang="zh-CN" altLang="en-US" sz="1800" dirty="0"/>
              <a:t>解决移动性问题</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Network 2030</a:t>
            </a:r>
            <a:endParaRPr lang="zh-CN" altLang="en-US" dirty="0"/>
          </a:p>
        </p:txBody>
      </p:sp>
      <p:sp>
        <p:nvSpPr>
          <p:cNvPr id="3" name="内容占位符 2"/>
          <p:cNvSpPr>
            <a:spLocks noGrp="1"/>
          </p:cNvSpPr>
          <p:nvPr>
            <p:ph idx="1"/>
          </p:nvPr>
        </p:nvSpPr>
        <p:spPr>
          <a:xfrm>
            <a:off x="0" y="2256306"/>
            <a:ext cx="3779912" cy="4114800"/>
          </a:xfrm>
        </p:spPr>
        <p:txBody>
          <a:bodyPr>
            <a:normAutofit/>
          </a:bodyPr>
          <a:lstStyle/>
          <a:p>
            <a:r>
              <a:rPr lang="en-US" altLang="zh-CN" b="1" dirty="0"/>
              <a:t>Network 2030</a:t>
            </a:r>
            <a:r>
              <a:rPr lang="zh-CN" altLang="en-US" b="1" dirty="0"/>
              <a:t>（</a:t>
            </a:r>
            <a:r>
              <a:rPr lang="en-US" altLang="zh-CN" b="1" dirty="0"/>
              <a:t>ITU-T FG-NET-2030</a:t>
            </a:r>
            <a:r>
              <a:rPr lang="zh-CN" altLang="en-US" b="1" dirty="0"/>
              <a:t>）</a:t>
            </a:r>
            <a:endParaRPr lang="en-US" altLang="zh-CN" b="1" dirty="0"/>
          </a:p>
          <a:p>
            <a:pPr lvl="1"/>
            <a:r>
              <a:rPr lang="zh-CN" altLang="en-US" b="1" dirty="0"/>
              <a:t>新媒体传输技术</a:t>
            </a:r>
            <a:endParaRPr lang="en-US" altLang="zh-CN" b="1" dirty="0"/>
          </a:p>
          <a:p>
            <a:pPr lvl="1"/>
            <a:r>
              <a:rPr lang="zh-CN" altLang="en-US" b="1" dirty="0"/>
              <a:t>新网络服务和应用及其使能技术</a:t>
            </a:r>
            <a:endParaRPr lang="en-US" altLang="zh-CN" b="1" dirty="0"/>
          </a:p>
          <a:p>
            <a:pPr lvl="1"/>
            <a:r>
              <a:rPr lang="zh-CN" altLang="en-US" b="1" dirty="0"/>
              <a:t>新网络架构及其演进</a:t>
            </a:r>
          </a:p>
        </p:txBody>
      </p:sp>
      <p:sp>
        <p:nvSpPr>
          <p:cNvPr id="4" name="灯片编号占位符 3"/>
          <p:cNvSpPr>
            <a:spLocks noGrp="1"/>
          </p:cNvSpPr>
          <p:nvPr>
            <p:ph type="sldNum" sz="quarter" idx="12"/>
          </p:nvPr>
        </p:nvSpPr>
        <p:spPr/>
        <p:txBody>
          <a:bodyPr/>
          <a:lstStyle/>
          <a:p>
            <a:pPr>
              <a:defRPr/>
            </a:pPr>
            <a:fld id="{C453FA55-8D36-4031-8BD7-CFE3610E48BA}" type="slidenum">
              <a:rPr lang="en-US" altLang="zh-CN" smtClean="0"/>
              <a:pPr>
                <a:defRPr/>
              </a:pPr>
              <a:t>41</a:t>
            </a:fld>
            <a:endParaRPr lang="en-US" altLang="zh-CN"/>
          </a:p>
        </p:txBody>
      </p:sp>
      <p:pic>
        <p:nvPicPr>
          <p:cNvPr id="5" name="图片 4"/>
          <p:cNvPicPr>
            <a:picLocks noChangeAspect="1"/>
          </p:cNvPicPr>
          <p:nvPr/>
        </p:nvPicPr>
        <p:blipFill>
          <a:blip r:embed="rId2"/>
          <a:stretch>
            <a:fillRect/>
          </a:stretch>
        </p:blipFill>
        <p:spPr>
          <a:xfrm>
            <a:off x="3347864" y="2348880"/>
            <a:ext cx="5724128" cy="3894757"/>
          </a:xfrm>
          <a:prstGeom prst="rect">
            <a:avLst/>
          </a:prstGeom>
        </p:spPr>
      </p:pic>
    </p:spTree>
    <p:extLst>
      <p:ext uri="{BB962C8B-B14F-4D97-AF65-F5344CB8AC3E}">
        <p14:creationId xmlns:p14="http://schemas.microsoft.com/office/powerpoint/2010/main" val="103014351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内容占位符 4"/>
          <p:cNvSpPr>
            <a:spLocks noGrp="1"/>
          </p:cNvSpPr>
          <p:nvPr>
            <p:ph idx="1"/>
          </p:nvPr>
        </p:nvSpPr>
        <p:spPr>
          <a:xfrm>
            <a:off x="35496" y="2017713"/>
            <a:ext cx="5040560" cy="3859559"/>
          </a:xfrm>
        </p:spPr>
        <p:txBody>
          <a:bodyPr>
            <a:normAutofit fontScale="70000" lnSpcReduction="20000"/>
          </a:bodyPr>
          <a:lstStyle/>
          <a:p>
            <a:pPr>
              <a:lnSpc>
                <a:spcPct val="120000"/>
              </a:lnSpc>
            </a:pPr>
            <a:r>
              <a:rPr lang="en-US" altLang="zh-CN" b="1" dirty="0"/>
              <a:t>GENI (Global Environment for Network Innovations)</a:t>
            </a:r>
          </a:p>
          <a:p>
            <a:pPr lvl="1">
              <a:lnSpc>
                <a:spcPct val="120000"/>
              </a:lnSpc>
            </a:pPr>
            <a:r>
              <a:rPr lang="zh-CN" altLang="en-US" b="1" dirty="0"/>
              <a:t>用于大规模网络和分布式系统研究和教育的开放体系架构，以支持网络科学、安全、服务和应用的创新</a:t>
            </a:r>
            <a:endParaRPr lang="en-US" altLang="zh-CN" b="1" dirty="0"/>
          </a:p>
          <a:p>
            <a:pPr lvl="1">
              <a:lnSpc>
                <a:spcPct val="120000"/>
              </a:lnSpc>
            </a:pPr>
            <a:r>
              <a:rPr lang="zh-CN" altLang="en-US" b="1" dirty="0"/>
              <a:t>实验者可以</a:t>
            </a:r>
            <a:endParaRPr lang="en-US" altLang="zh-CN" b="1" dirty="0"/>
          </a:p>
          <a:p>
            <a:pPr lvl="2">
              <a:lnSpc>
                <a:spcPct val="120000"/>
              </a:lnSpc>
            </a:pPr>
            <a:r>
              <a:rPr lang="zh-CN" altLang="en-US" b="1" dirty="0"/>
              <a:t>获取计算资源，建立试验网络</a:t>
            </a:r>
            <a:endParaRPr lang="en-US" altLang="zh-CN" b="1" dirty="0"/>
          </a:p>
          <a:p>
            <a:pPr lvl="2">
              <a:lnSpc>
                <a:spcPct val="120000"/>
              </a:lnSpc>
            </a:pPr>
            <a:r>
              <a:rPr lang="zh-CN" altLang="en-US" b="1" dirty="0"/>
              <a:t>在试验网络内安装软件甚至</a:t>
            </a:r>
            <a:r>
              <a:rPr lang="en-US" altLang="zh-CN" b="1" dirty="0"/>
              <a:t>OS</a:t>
            </a:r>
            <a:r>
              <a:rPr lang="zh-CN" altLang="en-US" b="1" dirty="0"/>
              <a:t>，运行和测试各种协议</a:t>
            </a:r>
            <a:endParaRPr lang="en-US" altLang="zh-CN" b="1" dirty="0"/>
          </a:p>
          <a:p>
            <a:pPr lvl="2">
              <a:lnSpc>
                <a:spcPct val="120000"/>
              </a:lnSpc>
            </a:pPr>
            <a:r>
              <a:rPr lang="zh-CN" altLang="en-US" b="1" dirty="0"/>
              <a:t>控制试验网络中的交换机和业务流</a:t>
            </a:r>
            <a:endParaRPr lang="en-US" altLang="zh-CN" b="1" dirty="0"/>
          </a:p>
          <a:p>
            <a:pPr lvl="2"/>
            <a:endParaRPr lang="en-US" altLang="zh-CN" b="1" dirty="0"/>
          </a:p>
          <a:p>
            <a:pPr lvl="1"/>
            <a:endParaRPr lang="zh-CN" altLang="en-US" b="1" dirty="0"/>
          </a:p>
        </p:txBody>
      </p:sp>
      <p:sp>
        <p:nvSpPr>
          <p:cNvPr id="2" name="灯片编号占位符 1"/>
          <p:cNvSpPr>
            <a:spLocks noGrp="1"/>
          </p:cNvSpPr>
          <p:nvPr>
            <p:ph type="sldNum" sz="quarter" idx="12"/>
          </p:nvPr>
        </p:nvSpPr>
        <p:spPr/>
        <p:txBody>
          <a:bodyPr/>
          <a:lstStyle/>
          <a:p>
            <a:pPr>
              <a:defRPr/>
            </a:pPr>
            <a:fld id="{6BC529E6-373C-446C-8FE8-B4C5595706E1}" type="slidenum">
              <a:rPr lang="en-US" altLang="zh-CN" smtClean="0"/>
              <a:pPr>
                <a:defRPr/>
              </a:pPr>
              <a:t>42</a:t>
            </a:fld>
            <a:endParaRPr lang="en-US" altLang="zh-CN"/>
          </a:p>
        </p:txBody>
      </p:sp>
      <p:sp>
        <p:nvSpPr>
          <p:cNvPr id="3" name="Rectangle 2"/>
          <p:cNvSpPr txBox="1">
            <a:spLocks noChangeArrowheads="1"/>
          </p:cNvSpPr>
          <p:nvPr/>
        </p:nvSpPr>
        <p:spPr bwMode="auto">
          <a:xfrm>
            <a:off x="1150938" y="214313"/>
            <a:ext cx="7793037" cy="1462087"/>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ahoma" pitchFamily="34" charset="0"/>
                <a:ea typeface="宋体" pitchFamily="2" charset="-122"/>
              </a:defRPr>
            </a:lvl2pPr>
            <a:lvl3pPr algn="l" rtl="0" eaLnBrk="0" fontAlgn="base" hangingPunct="0">
              <a:spcBef>
                <a:spcPct val="0"/>
              </a:spcBef>
              <a:spcAft>
                <a:spcPct val="0"/>
              </a:spcAft>
              <a:defRPr sz="4400">
                <a:solidFill>
                  <a:schemeClr val="tx2"/>
                </a:solidFill>
                <a:latin typeface="Tahoma" pitchFamily="34" charset="0"/>
                <a:ea typeface="宋体" pitchFamily="2" charset="-122"/>
              </a:defRPr>
            </a:lvl3pPr>
            <a:lvl4pPr algn="l" rtl="0" eaLnBrk="0" fontAlgn="base" hangingPunct="0">
              <a:spcBef>
                <a:spcPct val="0"/>
              </a:spcBef>
              <a:spcAft>
                <a:spcPct val="0"/>
              </a:spcAft>
              <a:defRPr sz="4400">
                <a:solidFill>
                  <a:schemeClr val="tx2"/>
                </a:solidFill>
                <a:latin typeface="Tahoma" pitchFamily="34" charset="0"/>
                <a:ea typeface="宋体" pitchFamily="2" charset="-122"/>
              </a:defRPr>
            </a:lvl4pPr>
            <a:lvl5pPr algn="l" rtl="0" eaLnBrk="0" fontAlgn="base" hangingPunct="0">
              <a:spcBef>
                <a:spcPct val="0"/>
              </a:spcBef>
              <a:spcAft>
                <a:spcPct val="0"/>
              </a:spcAft>
              <a:defRPr sz="4400">
                <a:solidFill>
                  <a:schemeClr val="tx2"/>
                </a:solidFill>
                <a:latin typeface="Tahoma" pitchFamily="34" charset="0"/>
                <a:ea typeface="宋体" pitchFamily="2" charset="-122"/>
              </a:defRPr>
            </a:lvl5pPr>
            <a:lvl6pPr marL="457200" algn="l" rtl="0" fontAlgn="base">
              <a:spcBef>
                <a:spcPct val="0"/>
              </a:spcBef>
              <a:spcAft>
                <a:spcPct val="0"/>
              </a:spcAft>
              <a:defRPr sz="4400">
                <a:solidFill>
                  <a:schemeClr val="tx2"/>
                </a:solidFill>
                <a:latin typeface="Tahoma" pitchFamily="34" charset="0"/>
                <a:ea typeface="宋体" pitchFamily="2" charset="-122"/>
              </a:defRPr>
            </a:lvl6pPr>
            <a:lvl7pPr marL="914400" algn="l" rtl="0" fontAlgn="base">
              <a:spcBef>
                <a:spcPct val="0"/>
              </a:spcBef>
              <a:spcAft>
                <a:spcPct val="0"/>
              </a:spcAft>
              <a:defRPr sz="4400">
                <a:solidFill>
                  <a:schemeClr val="tx2"/>
                </a:solidFill>
                <a:latin typeface="Tahoma" pitchFamily="34" charset="0"/>
                <a:ea typeface="宋体" pitchFamily="2" charset="-122"/>
              </a:defRPr>
            </a:lvl7pPr>
            <a:lvl8pPr marL="1371600" algn="l" rtl="0" fontAlgn="base">
              <a:spcBef>
                <a:spcPct val="0"/>
              </a:spcBef>
              <a:spcAft>
                <a:spcPct val="0"/>
              </a:spcAft>
              <a:defRPr sz="4400">
                <a:solidFill>
                  <a:schemeClr val="tx2"/>
                </a:solidFill>
                <a:latin typeface="Tahoma" pitchFamily="34" charset="0"/>
                <a:ea typeface="宋体" pitchFamily="2" charset="-122"/>
              </a:defRPr>
            </a:lvl8pPr>
            <a:lvl9pPr marL="1828800" algn="l" rtl="0" fontAlgn="base">
              <a:spcBef>
                <a:spcPct val="0"/>
              </a:spcBef>
              <a:spcAft>
                <a:spcPct val="0"/>
              </a:spcAft>
              <a:defRPr sz="4400">
                <a:solidFill>
                  <a:schemeClr val="tx2"/>
                </a:solidFill>
                <a:latin typeface="Tahoma" pitchFamily="34" charset="0"/>
                <a:ea typeface="宋体" pitchFamily="2" charset="-122"/>
              </a:defRPr>
            </a:lvl9pPr>
          </a:lstStyle>
          <a:p>
            <a:pPr eaLnBrk="1" hangingPunct="1"/>
            <a:r>
              <a:rPr lang="en-US" altLang="zh-CN" b="0" kern="0" dirty="0"/>
              <a:t>GENI</a:t>
            </a:r>
          </a:p>
        </p:txBody>
      </p:sp>
      <p:pic>
        <p:nvPicPr>
          <p:cNvPr id="7" name="图片 6"/>
          <p:cNvPicPr>
            <a:picLocks noChangeAspect="1"/>
          </p:cNvPicPr>
          <p:nvPr/>
        </p:nvPicPr>
        <p:blipFill>
          <a:blip r:embed="rId2"/>
          <a:stretch>
            <a:fillRect/>
          </a:stretch>
        </p:blipFill>
        <p:spPr>
          <a:xfrm>
            <a:off x="5008177" y="1772816"/>
            <a:ext cx="4067945" cy="3960440"/>
          </a:xfrm>
          <a:prstGeom prst="rect">
            <a:avLst/>
          </a:prstGeom>
        </p:spPr>
      </p:pic>
      <p:pic>
        <p:nvPicPr>
          <p:cNvPr id="6" name="图片 5"/>
          <p:cNvPicPr>
            <a:picLocks noChangeAspect="1"/>
          </p:cNvPicPr>
          <p:nvPr/>
        </p:nvPicPr>
        <p:blipFill>
          <a:blip r:embed="rId3"/>
          <a:stretch>
            <a:fillRect/>
          </a:stretch>
        </p:blipFill>
        <p:spPr>
          <a:xfrm>
            <a:off x="251520" y="5733256"/>
            <a:ext cx="8265426" cy="994173"/>
          </a:xfrm>
          <a:prstGeom prst="rect">
            <a:avLst/>
          </a:prstGeom>
        </p:spPr>
      </p:pic>
      <p:sp>
        <p:nvSpPr>
          <p:cNvPr id="10" name="矩形 9"/>
          <p:cNvSpPr/>
          <p:nvPr/>
        </p:nvSpPr>
        <p:spPr>
          <a:xfrm>
            <a:off x="6208458" y="6078547"/>
            <a:ext cx="2720617" cy="276999"/>
          </a:xfrm>
          <a:prstGeom prst="rect">
            <a:avLst/>
          </a:prstGeom>
        </p:spPr>
        <p:txBody>
          <a:bodyPr wrap="none">
            <a:spAutoFit/>
          </a:bodyPr>
          <a:lstStyle/>
          <a:p>
            <a:r>
              <a:rPr lang="zh-CN" altLang="en-US" dirty="0"/>
              <a:t>https://portal.fabric-testbed.net</a:t>
            </a:r>
          </a:p>
        </p:txBody>
      </p:sp>
    </p:spTree>
    <p:extLst>
      <p:ext uri="{BB962C8B-B14F-4D97-AF65-F5344CB8AC3E}">
        <p14:creationId xmlns:p14="http://schemas.microsoft.com/office/powerpoint/2010/main" val="193823609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p:txBody>
          <a:bodyPr/>
          <a:lstStyle/>
          <a:p>
            <a:r>
              <a:rPr lang="en-US" altLang="zh-CN"/>
              <a:t>Chapter 1  </a:t>
            </a:r>
            <a:r>
              <a:rPr lang="zh-CN" altLang="en-US"/>
              <a:t>概述</a:t>
            </a:r>
          </a:p>
        </p:txBody>
      </p:sp>
      <p:sp>
        <p:nvSpPr>
          <p:cNvPr id="37891" name="Rectangle 3"/>
          <p:cNvSpPr>
            <a:spLocks noGrp="1" noChangeArrowheads="1"/>
          </p:cNvSpPr>
          <p:nvPr>
            <p:ph type="body" idx="1"/>
          </p:nvPr>
        </p:nvSpPr>
        <p:spPr/>
        <p:txBody>
          <a:bodyPr/>
          <a:lstStyle/>
          <a:p>
            <a:pPr eaLnBrk="1" hangingPunct="1"/>
            <a:r>
              <a:rPr lang="en-US" altLang="zh-CN" b="1" dirty="0"/>
              <a:t>1.1 </a:t>
            </a:r>
            <a:r>
              <a:rPr lang="zh-CN" altLang="en-US" b="1" dirty="0"/>
              <a:t>国际</a:t>
            </a:r>
            <a:r>
              <a:rPr lang="en-US" altLang="zh-CN" b="1" dirty="0"/>
              <a:t>Internet </a:t>
            </a:r>
            <a:r>
              <a:rPr lang="zh-CN" altLang="en-US" b="1" dirty="0"/>
              <a:t>的发展史</a:t>
            </a:r>
          </a:p>
          <a:p>
            <a:pPr eaLnBrk="1" hangingPunct="1"/>
            <a:r>
              <a:rPr lang="en-US" altLang="zh-CN" b="1" dirty="0">
                <a:solidFill>
                  <a:schemeClr val="hlink"/>
                </a:solidFill>
              </a:rPr>
              <a:t>1.2 </a:t>
            </a:r>
            <a:r>
              <a:rPr lang="zh-CN" altLang="en-US" b="1" dirty="0">
                <a:solidFill>
                  <a:schemeClr val="hlink"/>
                </a:solidFill>
              </a:rPr>
              <a:t>中国</a:t>
            </a:r>
            <a:r>
              <a:rPr lang="en-US" altLang="zh-CN" b="1" dirty="0">
                <a:solidFill>
                  <a:schemeClr val="hlink"/>
                </a:solidFill>
              </a:rPr>
              <a:t>Internet</a:t>
            </a:r>
            <a:r>
              <a:rPr lang="zh-CN" altLang="en-US" b="1" dirty="0">
                <a:solidFill>
                  <a:schemeClr val="hlink"/>
                </a:solidFill>
              </a:rPr>
              <a:t>的发展史</a:t>
            </a:r>
          </a:p>
          <a:p>
            <a:pPr eaLnBrk="1" hangingPunct="1"/>
            <a:r>
              <a:rPr lang="en-US" altLang="zh-CN" b="1" dirty="0"/>
              <a:t>1.3 IPv6</a:t>
            </a:r>
            <a:r>
              <a:rPr lang="zh-CN" altLang="en-US" b="1" dirty="0"/>
              <a:t>发展史</a:t>
            </a:r>
          </a:p>
          <a:p>
            <a:pPr eaLnBrk="1" hangingPunct="1"/>
            <a:r>
              <a:rPr lang="en-US" altLang="zh-CN" b="1" dirty="0"/>
              <a:t>1.4 </a:t>
            </a:r>
            <a:r>
              <a:rPr lang="zh-CN" altLang="en-US" b="1" dirty="0"/>
              <a:t>网络体系结构</a:t>
            </a:r>
          </a:p>
          <a:p>
            <a:pPr eaLnBrk="1" hangingPunct="1"/>
            <a:r>
              <a:rPr lang="en-US" altLang="zh-CN" b="1" dirty="0"/>
              <a:t>1.5 </a:t>
            </a:r>
            <a:r>
              <a:rPr lang="zh-CN" altLang="en-US" b="1" dirty="0"/>
              <a:t>网络标准化</a:t>
            </a:r>
          </a:p>
          <a:p>
            <a:pPr eaLnBrk="1" hangingPunct="1"/>
            <a:r>
              <a:rPr lang="en-US" altLang="zh-CN" b="1" dirty="0"/>
              <a:t>1.6 </a:t>
            </a:r>
            <a:r>
              <a:rPr lang="zh-CN" altLang="en-US" b="1" dirty="0"/>
              <a:t>网络性能度量</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中国</a:t>
            </a:r>
            <a:r>
              <a:rPr lang="en-US" altLang="zh-CN" dirty="0"/>
              <a:t>Internet</a:t>
            </a:r>
            <a:r>
              <a:rPr lang="zh-CN" altLang="en-US" dirty="0"/>
              <a:t>的发展史</a:t>
            </a:r>
          </a:p>
        </p:txBody>
      </p:sp>
      <p:sp>
        <p:nvSpPr>
          <p:cNvPr id="3" name="内容占位符 2"/>
          <p:cNvSpPr>
            <a:spLocks noGrp="1"/>
          </p:cNvSpPr>
          <p:nvPr>
            <p:ph idx="1"/>
          </p:nvPr>
        </p:nvSpPr>
        <p:spPr>
          <a:xfrm>
            <a:off x="179512" y="1988840"/>
            <a:ext cx="8892480" cy="4880422"/>
          </a:xfrm>
        </p:spPr>
        <p:txBody>
          <a:bodyPr>
            <a:normAutofit fontScale="47500" lnSpcReduction="20000"/>
          </a:bodyPr>
          <a:lstStyle/>
          <a:p>
            <a:pPr>
              <a:lnSpc>
                <a:spcPct val="120000"/>
              </a:lnSpc>
            </a:pPr>
            <a:r>
              <a:rPr lang="zh-CN" altLang="en-US" b="1" dirty="0"/>
              <a:t>初期（</a:t>
            </a:r>
            <a:r>
              <a:rPr lang="en-US" altLang="zh-CN" b="1" dirty="0"/>
              <a:t>1989-1994</a:t>
            </a:r>
            <a:r>
              <a:rPr lang="zh-CN" altLang="en-US" b="1" dirty="0"/>
              <a:t>）：</a:t>
            </a:r>
            <a:r>
              <a:rPr lang="en-US" altLang="zh-CN" b="1" dirty="0"/>
              <a:t>NCFC</a:t>
            </a:r>
          </a:p>
          <a:p>
            <a:pPr lvl="1">
              <a:lnSpc>
                <a:spcPct val="120000"/>
              </a:lnSpc>
            </a:pPr>
            <a:r>
              <a:rPr lang="en-US" altLang="zh-CN" b="1" dirty="0"/>
              <a:t>1989</a:t>
            </a:r>
            <a:r>
              <a:rPr lang="zh-CN" altLang="en-US" b="1" dirty="0"/>
              <a:t>年，启动中关村地区教育与科研示范网络（</a:t>
            </a:r>
            <a:r>
              <a:rPr lang="en-US" altLang="zh-CN" b="1" dirty="0"/>
              <a:t>NCFC</a:t>
            </a:r>
            <a:r>
              <a:rPr lang="zh-CN" altLang="en-US" b="1" dirty="0"/>
              <a:t>，</a:t>
            </a:r>
            <a:r>
              <a:rPr lang="en-US" altLang="zh-CN" b="1" dirty="0"/>
              <a:t>The National Computing and Networking Facility of China</a:t>
            </a:r>
            <a:r>
              <a:rPr lang="zh-CN" altLang="en-US" b="1" dirty="0"/>
              <a:t>）建设</a:t>
            </a:r>
            <a:endParaRPr lang="en-US" altLang="zh-CN" b="1" dirty="0"/>
          </a:p>
          <a:p>
            <a:pPr lvl="2">
              <a:lnSpc>
                <a:spcPct val="120000"/>
              </a:lnSpc>
            </a:pPr>
            <a:r>
              <a:rPr lang="zh-CN" altLang="en-US" b="1" dirty="0"/>
              <a:t>中科院院网（北京）</a:t>
            </a:r>
            <a:r>
              <a:rPr lang="en-US" altLang="zh-CN" b="1" dirty="0"/>
              <a:t>+</a:t>
            </a:r>
            <a:r>
              <a:rPr lang="zh-CN" altLang="en-US" b="1" dirty="0"/>
              <a:t>清华校园网</a:t>
            </a:r>
            <a:r>
              <a:rPr lang="en-US" altLang="zh-CN" b="1" dirty="0"/>
              <a:t>+</a:t>
            </a:r>
            <a:r>
              <a:rPr lang="zh-CN" altLang="en-US" b="1" dirty="0"/>
              <a:t>北大校园网</a:t>
            </a:r>
            <a:endParaRPr lang="en-US" altLang="zh-CN" b="1" dirty="0"/>
          </a:p>
          <a:p>
            <a:pPr lvl="1">
              <a:lnSpc>
                <a:spcPct val="120000"/>
              </a:lnSpc>
            </a:pPr>
            <a:r>
              <a:rPr lang="en-US" altLang="zh-CN" b="1" dirty="0"/>
              <a:t>1993</a:t>
            </a:r>
            <a:r>
              <a:rPr lang="zh-CN" altLang="en-US" b="1" dirty="0"/>
              <a:t>年，完成</a:t>
            </a:r>
            <a:r>
              <a:rPr lang="en-US" altLang="zh-CN" b="1" dirty="0"/>
              <a:t>NCFC</a:t>
            </a:r>
            <a:r>
              <a:rPr lang="zh-CN" altLang="en-US" b="1" dirty="0"/>
              <a:t>主干网建设</a:t>
            </a:r>
            <a:endParaRPr lang="en-US" altLang="zh-CN" b="1" dirty="0"/>
          </a:p>
          <a:p>
            <a:pPr lvl="1">
              <a:lnSpc>
                <a:spcPct val="120000"/>
              </a:lnSpc>
            </a:pPr>
            <a:r>
              <a:rPr lang="en-US" altLang="zh-CN" b="1" dirty="0"/>
              <a:t>1994</a:t>
            </a:r>
            <a:r>
              <a:rPr lang="zh-CN" altLang="en-US" b="1" dirty="0"/>
              <a:t>年，</a:t>
            </a:r>
            <a:r>
              <a:rPr lang="en-US" altLang="zh-CN" b="1" dirty="0"/>
              <a:t>NCFC</a:t>
            </a:r>
            <a:r>
              <a:rPr lang="zh-CN" altLang="en-US" b="1" dirty="0"/>
              <a:t>正式接入</a:t>
            </a:r>
            <a:r>
              <a:rPr lang="en-US" altLang="zh-CN" b="1" dirty="0"/>
              <a:t>Internet</a:t>
            </a:r>
          </a:p>
          <a:p>
            <a:pPr>
              <a:lnSpc>
                <a:spcPct val="120000"/>
              </a:lnSpc>
            </a:pPr>
            <a:r>
              <a:rPr lang="zh-CN" altLang="en-US" b="1" dirty="0"/>
              <a:t>发展期（</a:t>
            </a:r>
            <a:r>
              <a:rPr lang="en-US" altLang="zh-CN" b="1" dirty="0"/>
              <a:t>1995-2002</a:t>
            </a:r>
            <a:r>
              <a:rPr lang="zh-CN" altLang="en-US" b="1" dirty="0"/>
              <a:t>）：</a:t>
            </a:r>
            <a:r>
              <a:rPr lang="en-US" altLang="zh-CN" b="1" dirty="0"/>
              <a:t> </a:t>
            </a:r>
            <a:r>
              <a:rPr lang="en-US" altLang="zh-CN" b="1" dirty="0" err="1"/>
              <a:t>CSTNet</a:t>
            </a:r>
            <a:r>
              <a:rPr lang="zh-CN" altLang="en-US" b="1" dirty="0"/>
              <a:t>、</a:t>
            </a:r>
            <a:r>
              <a:rPr lang="en-US" altLang="zh-CN" b="1" dirty="0"/>
              <a:t>CERNET</a:t>
            </a:r>
            <a:r>
              <a:rPr lang="zh-CN" altLang="en-US" b="1" dirty="0"/>
              <a:t>、</a:t>
            </a:r>
            <a:r>
              <a:rPr lang="en-US" altLang="zh-CN" b="1" dirty="0"/>
              <a:t>CHINANET</a:t>
            </a:r>
            <a:r>
              <a:rPr lang="zh-CN" altLang="en-US" b="1" dirty="0"/>
              <a:t>、</a:t>
            </a:r>
            <a:r>
              <a:rPr lang="en-US" altLang="zh-CN" b="1" dirty="0"/>
              <a:t>CHINAGBN</a:t>
            </a:r>
          </a:p>
          <a:p>
            <a:pPr lvl="1">
              <a:lnSpc>
                <a:spcPct val="120000"/>
              </a:lnSpc>
            </a:pPr>
            <a:r>
              <a:rPr lang="en-US" altLang="zh-CN" b="1" dirty="0"/>
              <a:t>1995</a:t>
            </a:r>
            <a:r>
              <a:rPr lang="zh-CN" altLang="en-US" b="1" dirty="0"/>
              <a:t>年，中科院院网扩展到全国（改名中国科技网（</a:t>
            </a:r>
            <a:r>
              <a:rPr lang="en-US" altLang="zh-CN" b="1" dirty="0" err="1"/>
              <a:t>CSTNet</a:t>
            </a:r>
            <a:r>
              <a:rPr lang="zh-CN" altLang="en-US" b="1" dirty="0"/>
              <a:t>））、中国教育和科研计算网（</a:t>
            </a:r>
            <a:r>
              <a:rPr lang="en-US" altLang="zh-CN" b="1" dirty="0"/>
              <a:t>CERNET</a:t>
            </a:r>
            <a:r>
              <a:rPr lang="zh-CN" altLang="en-US" b="1" dirty="0"/>
              <a:t>）示范工程建设完成</a:t>
            </a:r>
            <a:endParaRPr lang="en-US" altLang="zh-CN" b="1" dirty="0"/>
          </a:p>
          <a:p>
            <a:pPr lvl="1">
              <a:lnSpc>
                <a:spcPct val="120000"/>
              </a:lnSpc>
            </a:pPr>
            <a:r>
              <a:rPr lang="en-US" altLang="zh-CN" b="1" dirty="0"/>
              <a:t>1996</a:t>
            </a:r>
            <a:r>
              <a:rPr lang="zh-CN" altLang="en-US" b="1" dirty="0"/>
              <a:t>年，中国公用计算机互联网（</a:t>
            </a:r>
            <a:r>
              <a:rPr lang="en-US" altLang="zh-CN" b="1" dirty="0"/>
              <a:t>CHINANET</a:t>
            </a:r>
            <a:r>
              <a:rPr lang="zh-CN" altLang="en-US" b="1" dirty="0"/>
              <a:t>）全国骨干网建成并开通、中国金桥信息网（</a:t>
            </a:r>
            <a:r>
              <a:rPr lang="en-US" altLang="zh-CN" b="1" dirty="0"/>
              <a:t>CHINAGBN</a:t>
            </a:r>
            <a:r>
              <a:rPr lang="zh-CN" altLang="en-US" b="1" dirty="0"/>
              <a:t>）建成 </a:t>
            </a:r>
            <a:endParaRPr lang="en-US" altLang="zh-CN" b="1" dirty="0"/>
          </a:p>
          <a:p>
            <a:pPr lvl="1">
              <a:lnSpc>
                <a:spcPct val="120000"/>
              </a:lnSpc>
            </a:pPr>
            <a:r>
              <a:rPr lang="en-US" altLang="zh-CN" b="1" dirty="0"/>
              <a:t>1997</a:t>
            </a:r>
            <a:r>
              <a:rPr lang="zh-CN" altLang="en-US" b="1" dirty="0"/>
              <a:t>年，</a:t>
            </a:r>
            <a:r>
              <a:rPr lang="en-US" altLang="zh-CN" b="1" dirty="0"/>
              <a:t>CHINANET</a:t>
            </a:r>
            <a:r>
              <a:rPr lang="zh-CN" altLang="en-US" b="1" dirty="0"/>
              <a:t>实现与</a:t>
            </a:r>
            <a:r>
              <a:rPr lang="en-US" altLang="zh-CN" b="1" dirty="0" err="1"/>
              <a:t>CSTNet</a:t>
            </a:r>
            <a:r>
              <a:rPr lang="zh-CN" altLang="en-US" b="1" dirty="0"/>
              <a:t>、</a:t>
            </a:r>
            <a:r>
              <a:rPr lang="en-US" altLang="zh-CN" b="1" dirty="0"/>
              <a:t>CERNET</a:t>
            </a:r>
            <a:r>
              <a:rPr lang="zh-CN" altLang="en-US" b="1" dirty="0"/>
              <a:t>、</a:t>
            </a:r>
            <a:r>
              <a:rPr lang="en-US" altLang="zh-CN" b="1" dirty="0"/>
              <a:t>CHINAGBN</a:t>
            </a:r>
            <a:r>
              <a:rPr lang="zh-CN" altLang="en-US" b="1" dirty="0"/>
              <a:t>的互连互通</a:t>
            </a:r>
            <a:endParaRPr lang="en-US" altLang="zh-CN" b="1" dirty="0"/>
          </a:p>
          <a:p>
            <a:pPr lvl="1">
              <a:lnSpc>
                <a:spcPct val="120000"/>
              </a:lnSpc>
            </a:pPr>
            <a:r>
              <a:rPr lang="en-US" altLang="zh-CN" b="1" dirty="0"/>
              <a:t>2000</a:t>
            </a:r>
            <a:r>
              <a:rPr lang="zh-CN" altLang="en-US" b="1" dirty="0"/>
              <a:t>年，中国移动互联网运行、中国联通公用计算机互联网开通</a:t>
            </a:r>
            <a:endParaRPr lang="en-US" altLang="zh-CN" b="1" dirty="0"/>
          </a:p>
          <a:p>
            <a:pPr>
              <a:lnSpc>
                <a:spcPct val="120000"/>
              </a:lnSpc>
            </a:pPr>
            <a:r>
              <a:rPr lang="zh-CN" altLang="en-US" b="1" dirty="0"/>
              <a:t>并跑期（</a:t>
            </a:r>
            <a:r>
              <a:rPr lang="en-US" altLang="zh-CN" b="1" dirty="0"/>
              <a:t>2003-   </a:t>
            </a:r>
            <a:r>
              <a:rPr lang="zh-CN" altLang="en-US" b="1" dirty="0"/>
              <a:t>）：</a:t>
            </a:r>
            <a:r>
              <a:rPr lang="en-US" altLang="zh-CN" b="1" dirty="0"/>
              <a:t>CERNET2</a:t>
            </a:r>
          </a:p>
          <a:p>
            <a:pPr lvl="1">
              <a:lnSpc>
                <a:spcPct val="120000"/>
              </a:lnSpc>
            </a:pPr>
            <a:r>
              <a:rPr lang="en-US" altLang="zh-CN" b="1" dirty="0"/>
              <a:t>2003</a:t>
            </a:r>
            <a:r>
              <a:rPr lang="zh-CN" altLang="en-US" b="1" dirty="0"/>
              <a:t>年</a:t>
            </a:r>
            <a:r>
              <a:rPr lang="en-US" altLang="zh-CN" b="1" dirty="0"/>
              <a:t>8</a:t>
            </a:r>
            <a:r>
              <a:rPr lang="zh-CN" altLang="en-US" b="1" dirty="0"/>
              <a:t>月，启动基于</a:t>
            </a:r>
            <a:r>
              <a:rPr lang="en-US" altLang="zh-CN" b="1" dirty="0"/>
              <a:t>IPv6</a:t>
            </a:r>
            <a:r>
              <a:rPr lang="zh-CN" altLang="en-US" b="1" dirty="0"/>
              <a:t>的“中国下一代互联网示范工程</a:t>
            </a:r>
            <a:r>
              <a:rPr lang="en-US" altLang="zh-CN" b="1" dirty="0"/>
              <a:t>CNGI</a:t>
            </a:r>
            <a:r>
              <a:rPr lang="zh-CN" altLang="en-US" b="1" dirty="0"/>
              <a:t>”</a:t>
            </a:r>
            <a:endParaRPr lang="en-US" altLang="zh-CN" b="1" dirty="0"/>
          </a:p>
          <a:p>
            <a:pPr lvl="1">
              <a:lnSpc>
                <a:spcPct val="120000"/>
              </a:lnSpc>
            </a:pPr>
            <a:r>
              <a:rPr lang="en-US" altLang="zh-CN" b="1" dirty="0"/>
              <a:t>2004</a:t>
            </a:r>
            <a:r>
              <a:rPr lang="zh-CN" altLang="en-US" b="1" dirty="0"/>
              <a:t>年</a:t>
            </a:r>
            <a:r>
              <a:rPr lang="en-US" altLang="zh-CN" b="1" dirty="0"/>
              <a:t>12</a:t>
            </a:r>
            <a:r>
              <a:rPr lang="zh-CN" altLang="en-US" b="1" dirty="0"/>
              <a:t>月，世界最大的</a:t>
            </a:r>
            <a:r>
              <a:rPr lang="en-US" altLang="zh-CN" b="1" dirty="0"/>
              <a:t>IPv6</a:t>
            </a:r>
            <a:r>
              <a:rPr lang="zh-CN" altLang="en-US" b="1" dirty="0"/>
              <a:t>网，</a:t>
            </a:r>
            <a:r>
              <a:rPr lang="en-US" altLang="zh-CN" b="1" dirty="0"/>
              <a:t>CNGI</a:t>
            </a:r>
            <a:r>
              <a:rPr lang="zh-CN" altLang="en-US" b="1" dirty="0"/>
              <a:t>核心网之一</a:t>
            </a:r>
            <a:r>
              <a:rPr lang="en-US" altLang="zh-CN" b="1" dirty="0"/>
              <a:t>CERNET2</a:t>
            </a:r>
            <a:r>
              <a:rPr lang="zh-CN" altLang="en-US" b="1" dirty="0"/>
              <a:t>主干网正式开通</a:t>
            </a:r>
            <a:endParaRPr lang="en-US" altLang="zh-CN" b="1" dirty="0"/>
          </a:p>
          <a:p>
            <a:pPr lvl="1">
              <a:lnSpc>
                <a:spcPct val="120000"/>
              </a:lnSpc>
            </a:pPr>
            <a:r>
              <a:rPr lang="en-US" altLang="zh-CN" b="1" dirty="0"/>
              <a:t>2017</a:t>
            </a:r>
            <a:r>
              <a:rPr lang="zh-CN" altLang="en-US" b="1" dirty="0"/>
              <a:t>年</a:t>
            </a:r>
            <a:r>
              <a:rPr lang="en-US" altLang="zh-CN" b="1" dirty="0"/>
              <a:t>1</a:t>
            </a:r>
            <a:r>
              <a:rPr lang="zh-CN" altLang="en-US" b="1" dirty="0"/>
              <a:t>月，正式启动国家重大科技基础设施项目“未来网络试验设施”建设</a:t>
            </a:r>
            <a:endParaRPr lang="en-US" altLang="zh-CN" b="1" dirty="0"/>
          </a:p>
          <a:p>
            <a:pPr lvl="1">
              <a:lnSpc>
                <a:spcPct val="120000"/>
              </a:lnSpc>
            </a:pPr>
            <a:r>
              <a:rPr lang="en-US" altLang="zh-CN" b="1" dirty="0"/>
              <a:t>2017</a:t>
            </a:r>
            <a:r>
              <a:rPr lang="zh-CN" altLang="en-US" b="1" dirty="0"/>
              <a:t>年</a:t>
            </a:r>
            <a:r>
              <a:rPr lang="en-US" altLang="zh-CN" b="1" dirty="0"/>
              <a:t>11</a:t>
            </a:r>
            <a:r>
              <a:rPr lang="zh-CN" altLang="en-US" b="1" dirty="0"/>
              <a:t>月，中共中央办公厅、国务院办公厅印发了</a:t>
            </a:r>
            <a:r>
              <a:rPr lang="en-US" altLang="zh-CN" b="1" dirty="0"/>
              <a:t>《</a:t>
            </a:r>
            <a:r>
              <a:rPr lang="zh-CN" altLang="en-US" b="1" dirty="0"/>
              <a:t>推进互联网协议第六版（</a:t>
            </a:r>
            <a:r>
              <a:rPr lang="en-US" altLang="zh-CN" b="1" dirty="0"/>
              <a:t>IPv6</a:t>
            </a:r>
            <a:r>
              <a:rPr lang="zh-CN" altLang="en-US" b="1" dirty="0"/>
              <a:t>）规模部署行动计划，截至</a:t>
            </a:r>
            <a:r>
              <a:rPr lang="en-US" altLang="zh-CN" b="1" dirty="0"/>
              <a:t>2019</a:t>
            </a:r>
            <a:r>
              <a:rPr lang="zh-CN" altLang="en-US" b="1" dirty="0"/>
              <a:t>年</a:t>
            </a:r>
            <a:r>
              <a:rPr lang="en-US" altLang="zh-CN" b="1" dirty="0"/>
              <a:t>6</a:t>
            </a:r>
            <a:r>
              <a:rPr lang="zh-CN" altLang="en-US" b="1" dirty="0"/>
              <a:t>月底，我国</a:t>
            </a:r>
            <a:r>
              <a:rPr lang="en-US" altLang="zh-CN" b="1" dirty="0"/>
              <a:t>IPv6</a:t>
            </a:r>
            <a:r>
              <a:rPr lang="zh-CN" altLang="en-US" b="1" dirty="0"/>
              <a:t>地址数量跃居世界第一位</a:t>
            </a:r>
            <a:endParaRPr lang="en-US" altLang="zh-CN" b="1" dirty="0"/>
          </a:p>
          <a:p>
            <a:pPr lvl="1">
              <a:lnSpc>
                <a:spcPct val="120000"/>
              </a:lnSpc>
            </a:pPr>
            <a:r>
              <a:rPr lang="en-US" altLang="zh-CN" sz="2700" b="1" dirty="0"/>
              <a:t>2018</a:t>
            </a:r>
            <a:r>
              <a:rPr lang="zh-CN" altLang="en-US" sz="2700" b="1" dirty="0"/>
              <a:t>年</a:t>
            </a:r>
            <a:r>
              <a:rPr lang="en-US" altLang="zh-CN" sz="2700" b="1" dirty="0"/>
              <a:t>6</a:t>
            </a:r>
            <a:r>
              <a:rPr lang="zh-CN" altLang="en-US" sz="2700" b="1" dirty="0"/>
              <a:t>月网络</a:t>
            </a:r>
            <a:r>
              <a:rPr lang="en-US" altLang="zh-CN" sz="2700" b="1" dirty="0"/>
              <a:t>5.0</a:t>
            </a:r>
            <a:r>
              <a:rPr lang="zh-CN" altLang="en-US" sz="2700" b="1" dirty="0"/>
              <a:t>产业和技术创新联盟成立</a:t>
            </a:r>
          </a:p>
        </p:txBody>
      </p:sp>
      <p:sp>
        <p:nvSpPr>
          <p:cNvPr id="4" name="灯片编号占位符 3"/>
          <p:cNvSpPr>
            <a:spLocks noGrp="1"/>
          </p:cNvSpPr>
          <p:nvPr>
            <p:ph type="sldNum" sz="quarter" idx="12"/>
          </p:nvPr>
        </p:nvSpPr>
        <p:spPr/>
        <p:txBody>
          <a:bodyPr/>
          <a:lstStyle/>
          <a:p>
            <a:pPr>
              <a:defRPr/>
            </a:pPr>
            <a:fld id="{C453FA55-8D36-4031-8BD7-CFE3610E48BA}" type="slidenum">
              <a:rPr lang="en-US" altLang="zh-CN" smtClean="0"/>
              <a:pPr>
                <a:defRPr/>
              </a:pPr>
              <a:t>44</a:t>
            </a:fld>
            <a:endParaRPr lang="en-US" altLang="zh-CN"/>
          </a:p>
        </p:txBody>
      </p:sp>
    </p:spTree>
    <p:extLst>
      <p:ext uri="{BB962C8B-B14F-4D97-AF65-F5344CB8AC3E}">
        <p14:creationId xmlns:p14="http://schemas.microsoft.com/office/powerpoint/2010/main" val="142139332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灯片编号占位符 5"/>
          <p:cNvSpPr>
            <a:spLocks noGrp="1"/>
          </p:cNvSpPr>
          <p:nvPr>
            <p:ph type="sldNum" sz="quarter" idx="12"/>
          </p:nvPr>
        </p:nvSpPr>
        <p:spPr>
          <a:noFill/>
        </p:spPr>
        <p:txBody>
          <a:bodyPr/>
          <a:lstStyle/>
          <a:p>
            <a:fld id="{EAED6430-9EDD-4583-97D0-3E9FF6FC42B5}" type="slidenum">
              <a:rPr lang="en-US" altLang="zh-CN" smtClean="0"/>
              <a:pPr/>
              <a:t>45</a:t>
            </a:fld>
            <a:endParaRPr lang="en-US" altLang="zh-CN"/>
          </a:p>
        </p:txBody>
      </p:sp>
      <p:sp>
        <p:nvSpPr>
          <p:cNvPr id="43011" name="Rectangle 6"/>
          <p:cNvSpPr>
            <a:spLocks noGrp="1" noChangeArrowheads="1"/>
          </p:cNvSpPr>
          <p:nvPr>
            <p:ph type="title"/>
          </p:nvPr>
        </p:nvSpPr>
        <p:spPr/>
        <p:txBody>
          <a:bodyPr/>
          <a:lstStyle/>
          <a:p>
            <a:pPr eaLnBrk="1" hangingPunct="1"/>
            <a:r>
              <a:rPr lang="en-US" altLang="zh-CN" b="1" dirty="0"/>
              <a:t>CERNET</a:t>
            </a:r>
            <a:r>
              <a:rPr lang="zh-CN" altLang="en-US" b="1" dirty="0"/>
              <a:t>的网络结构</a:t>
            </a:r>
          </a:p>
        </p:txBody>
      </p:sp>
      <p:pic>
        <p:nvPicPr>
          <p:cNvPr id="43013" name="Picture 5" descr="cernet"/>
          <p:cNvPicPr>
            <a:picLocks noGrp="1" noChangeAspect="1" noChangeArrowheads="1"/>
          </p:cNvPicPr>
          <p:nvPr>
            <p:ph idx="1"/>
          </p:nvPr>
        </p:nvPicPr>
        <p:blipFill>
          <a:blip r:embed="rId2" cstate="print"/>
          <a:srcRect/>
          <a:stretch>
            <a:fillRect/>
          </a:stretch>
        </p:blipFill>
        <p:spPr>
          <a:xfrm>
            <a:off x="1403649" y="1916832"/>
            <a:ext cx="6984775" cy="4608512"/>
          </a:xfrm>
          <a:noFill/>
        </p:spPr>
      </p:pic>
      <p:sp>
        <p:nvSpPr>
          <p:cNvPr id="2" name="文本框 1"/>
          <p:cNvSpPr txBox="1"/>
          <p:nvPr/>
        </p:nvSpPr>
        <p:spPr>
          <a:xfrm>
            <a:off x="4211960" y="1923851"/>
            <a:ext cx="1152128" cy="369332"/>
          </a:xfrm>
          <a:prstGeom prst="rect">
            <a:avLst/>
          </a:prstGeom>
          <a:noFill/>
        </p:spPr>
        <p:txBody>
          <a:bodyPr wrap="square" rtlCol="0">
            <a:spAutoFit/>
          </a:bodyPr>
          <a:lstStyle/>
          <a:p>
            <a:r>
              <a:rPr lang="zh-CN" altLang="en-US" sz="1800" dirty="0"/>
              <a:t>主干网</a:t>
            </a:r>
          </a:p>
        </p:txBody>
      </p:sp>
      <p:sp>
        <p:nvSpPr>
          <p:cNvPr id="7" name="文本框 6"/>
          <p:cNvSpPr txBox="1"/>
          <p:nvPr/>
        </p:nvSpPr>
        <p:spPr>
          <a:xfrm>
            <a:off x="1907704" y="3641740"/>
            <a:ext cx="1152128" cy="369332"/>
          </a:xfrm>
          <a:prstGeom prst="rect">
            <a:avLst/>
          </a:prstGeom>
          <a:noFill/>
        </p:spPr>
        <p:txBody>
          <a:bodyPr wrap="square" rtlCol="0">
            <a:spAutoFit/>
          </a:bodyPr>
          <a:lstStyle/>
          <a:p>
            <a:r>
              <a:rPr lang="zh-CN" altLang="en-US" sz="1800" dirty="0"/>
              <a:t>区域网</a:t>
            </a:r>
          </a:p>
        </p:txBody>
      </p:sp>
      <p:sp>
        <p:nvSpPr>
          <p:cNvPr id="8" name="文本框 7"/>
          <p:cNvSpPr txBox="1"/>
          <p:nvPr/>
        </p:nvSpPr>
        <p:spPr>
          <a:xfrm>
            <a:off x="4294430" y="3607814"/>
            <a:ext cx="1152128" cy="369332"/>
          </a:xfrm>
          <a:prstGeom prst="rect">
            <a:avLst/>
          </a:prstGeom>
          <a:noFill/>
        </p:spPr>
        <p:txBody>
          <a:bodyPr wrap="square" rtlCol="0">
            <a:spAutoFit/>
          </a:bodyPr>
          <a:lstStyle/>
          <a:p>
            <a:r>
              <a:rPr lang="zh-CN" altLang="en-US" sz="1800" dirty="0"/>
              <a:t>区域网</a:t>
            </a:r>
          </a:p>
        </p:txBody>
      </p:sp>
      <p:sp>
        <p:nvSpPr>
          <p:cNvPr id="9" name="文本框 8"/>
          <p:cNvSpPr txBox="1"/>
          <p:nvPr/>
        </p:nvSpPr>
        <p:spPr>
          <a:xfrm>
            <a:off x="6860778" y="3526237"/>
            <a:ext cx="1152128" cy="369332"/>
          </a:xfrm>
          <a:prstGeom prst="rect">
            <a:avLst/>
          </a:prstGeom>
          <a:noFill/>
        </p:spPr>
        <p:txBody>
          <a:bodyPr wrap="square" rtlCol="0">
            <a:spAutoFit/>
          </a:bodyPr>
          <a:lstStyle/>
          <a:p>
            <a:r>
              <a:rPr lang="zh-CN" altLang="en-US" sz="1800" dirty="0"/>
              <a:t>区域网</a:t>
            </a:r>
          </a:p>
        </p:txBody>
      </p:sp>
      <p:sp>
        <p:nvSpPr>
          <p:cNvPr id="10" name="文本框 9"/>
          <p:cNvSpPr txBox="1"/>
          <p:nvPr/>
        </p:nvSpPr>
        <p:spPr>
          <a:xfrm>
            <a:off x="1890673" y="5366648"/>
            <a:ext cx="1152128" cy="369332"/>
          </a:xfrm>
          <a:prstGeom prst="rect">
            <a:avLst/>
          </a:prstGeom>
          <a:noFill/>
        </p:spPr>
        <p:txBody>
          <a:bodyPr wrap="square" rtlCol="0">
            <a:spAutoFit/>
          </a:bodyPr>
          <a:lstStyle/>
          <a:p>
            <a:r>
              <a:rPr lang="zh-CN" altLang="en-US" sz="1800" dirty="0"/>
              <a:t>校园网</a:t>
            </a:r>
          </a:p>
        </p:txBody>
      </p:sp>
      <p:sp>
        <p:nvSpPr>
          <p:cNvPr id="11" name="文本框 10"/>
          <p:cNvSpPr txBox="1"/>
          <p:nvPr/>
        </p:nvSpPr>
        <p:spPr>
          <a:xfrm>
            <a:off x="6860778" y="5320308"/>
            <a:ext cx="1152128" cy="369332"/>
          </a:xfrm>
          <a:prstGeom prst="rect">
            <a:avLst/>
          </a:prstGeom>
          <a:noFill/>
        </p:spPr>
        <p:txBody>
          <a:bodyPr wrap="square" rtlCol="0">
            <a:spAutoFit/>
          </a:bodyPr>
          <a:lstStyle/>
          <a:p>
            <a:r>
              <a:rPr lang="zh-CN" altLang="en-US" sz="1800" dirty="0"/>
              <a:t>校园网</a:t>
            </a:r>
          </a:p>
        </p:txBody>
      </p:sp>
      <p:sp>
        <p:nvSpPr>
          <p:cNvPr id="12" name="文本框 11"/>
          <p:cNvSpPr txBox="1"/>
          <p:nvPr/>
        </p:nvSpPr>
        <p:spPr>
          <a:xfrm>
            <a:off x="4319972" y="5366648"/>
            <a:ext cx="1152128" cy="369332"/>
          </a:xfrm>
          <a:prstGeom prst="rect">
            <a:avLst/>
          </a:prstGeom>
          <a:noFill/>
        </p:spPr>
        <p:txBody>
          <a:bodyPr wrap="square" rtlCol="0">
            <a:spAutoFit/>
          </a:bodyPr>
          <a:lstStyle/>
          <a:p>
            <a:r>
              <a:rPr lang="zh-CN" altLang="en-US" sz="1800" dirty="0"/>
              <a:t>校园网</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4034" name="灯片编号占位符 5"/>
          <p:cNvSpPr>
            <a:spLocks noGrp="1"/>
          </p:cNvSpPr>
          <p:nvPr>
            <p:ph type="sldNum" sz="quarter" idx="12"/>
          </p:nvPr>
        </p:nvSpPr>
        <p:spPr>
          <a:noFill/>
        </p:spPr>
        <p:txBody>
          <a:bodyPr/>
          <a:lstStyle/>
          <a:p>
            <a:fld id="{54DD3248-C16A-491F-9FC9-774311534B62}" type="slidenum">
              <a:rPr lang="en-US" altLang="zh-CN" smtClean="0"/>
              <a:pPr/>
              <a:t>46</a:t>
            </a:fld>
            <a:endParaRPr lang="en-US" altLang="zh-CN"/>
          </a:p>
        </p:txBody>
      </p:sp>
      <p:sp>
        <p:nvSpPr>
          <p:cNvPr id="128002" name="Rectangle 2"/>
          <p:cNvSpPr>
            <a:spLocks noGrp="1" noChangeArrowheads="1"/>
          </p:cNvSpPr>
          <p:nvPr>
            <p:ph type="title"/>
          </p:nvPr>
        </p:nvSpPr>
        <p:spPr>
          <a:xfrm>
            <a:off x="1150938" y="214313"/>
            <a:ext cx="7793037" cy="1169987"/>
          </a:xfrm>
        </p:spPr>
        <p:txBody>
          <a:bodyPr/>
          <a:lstStyle/>
          <a:p>
            <a:pPr algn="ctr" eaLnBrk="1" hangingPunct="1"/>
            <a:r>
              <a:rPr lang="en-US" altLang="zh-CN" sz="4800">
                <a:latin typeface="宋体" pitchFamily="2" charset="-122"/>
              </a:rPr>
              <a:t>CERNET</a:t>
            </a:r>
            <a:r>
              <a:rPr lang="en-US" altLang="zh-CN" sz="4800">
                <a:latin typeface="Arial" charset="0"/>
              </a:rPr>
              <a:t>“</a:t>
            </a:r>
            <a:r>
              <a:rPr lang="zh-CN" altLang="en-US" sz="4800">
                <a:latin typeface="宋体" pitchFamily="2" charset="-122"/>
              </a:rPr>
              <a:t>十五</a:t>
            </a:r>
            <a:r>
              <a:rPr lang="zh-CN" altLang="en-US" sz="4800">
                <a:latin typeface="Arial" charset="0"/>
              </a:rPr>
              <a:t>”</a:t>
            </a:r>
            <a:r>
              <a:rPr lang="zh-CN" altLang="en-US" sz="4800">
                <a:latin typeface="宋体" pitchFamily="2" charset="-122"/>
              </a:rPr>
              <a:t>建设规划</a:t>
            </a:r>
          </a:p>
        </p:txBody>
      </p:sp>
      <p:sp>
        <p:nvSpPr>
          <p:cNvPr id="44036" name="Rectangle 4"/>
          <p:cNvSpPr>
            <a:spLocks noChangeArrowheads="1"/>
          </p:cNvSpPr>
          <p:nvPr/>
        </p:nvSpPr>
        <p:spPr bwMode="auto">
          <a:xfrm>
            <a:off x="2338388" y="1628775"/>
            <a:ext cx="9144000" cy="0"/>
          </a:xfrm>
          <a:prstGeom prst="rect">
            <a:avLst/>
          </a:prstGeom>
          <a:noFill/>
          <a:ln w="9525">
            <a:noFill/>
            <a:miter lim="800000"/>
            <a:headEnd/>
            <a:tailEnd/>
          </a:ln>
        </p:spPr>
        <p:txBody>
          <a:bodyPr lIns="92075" tIns="46038" rIns="92075" bIns="46038">
            <a:spAutoFit/>
          </a:bodyPr>
          <a:lstStyle/>
          <a:p>
            <a:endParaRPr lang="zh-CN" altLang="en-US" b="0"/>
          </a:p>
        </p:txBody>
      </p:sp>
      <p:pic>
        <p:nvPicPr>
          <p:cNvPr id="44037" name="Picture 8" descr="http://www.eol.cn/images/cer.net/english/zhuanti/topology.JPG"/>
          <p:cNvPicPr>
            <a:picLocks noChangeAspect="1" noChangeArrowheads="1"/>
          </p:cNvPicPr>
          <p:nvPr/>
        </p:nvPicPr>
        <p:blipFill>
          <a:blip r:embed="rId2" cstate="print"/>
          <a:srcRect/>
          <a:stretch>
            <a:fillRect/>
          </a:stretch>
        </p:blipFill>
        <p:spPr bwMode="auto">
          <a:xfrm>
            <a:off x="357188" y="71438"/>
            <a:ext cx="8653462" cy="6572250"/>
          </a:xfrm>
          <a:prstGeom prst="rect">
            <a:avLst/>
          </a:prstGeom>
          <a:noFill/>
          <a:ln w="9525">
            <a:noFill/>
            <a:miter lim="800000"/>
            <a:headEnd/>
            <a:tailEnd/>
          </a:ln>
        </p:spPr>
      </p:pic>
      <p:sp>
        <p:nvSpPr>
          <p:cNvPr id="6" name="矩形 5"/>
          <p:cNvSpPr/>
          <p:nvPr/>
        </p:nvSpPr>
        <p:spPr>
          <a:xfrm>
            <a:off x="214282" y="142852"/>
            <a:ext cx="6599884" cy="584775"/>
          </a:xfrm>
          <a:prstGeom prst="rect">
            <a:avLst/>
          </a:prstGeom>
        </p:spPr>
        <p:txBody>
          <a:bodyPr wrap="none">
            <a:spAutoFit/>
          </a:bodyPr>
          <a:lstStyle/>
          <a:p>
            <a:r>
              <a:rPr lang="en-US" altLang="zh-CN" sz="3200" dirty="0"/>
              <a:t>CERNET</a:t>
            </a:r>
            <a:r>
              <a:rPr lang="zh-CN" altLang="en-US" sz="3200" dirty="0"/>
              <a:t>主干网（骨干网</a:t>
            </a:r>
            <a:r>
              <a:rPr lang="en-US" altLang="zh-CN" sz="3200" dirty="0"/>
              <a:t>/</a:t>
            </a:r>
            <a:r>
              <a:rPr lang="zh-CN" altLang="en-US" sz="3200" dirty="0"/>
              <a:t>核心网）</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afterEffect">
                                  <p:stCondLst>
                                    <p:cond delay="0"/>
                                  </p:stCondLst>
                                  <p:childTnLst>
                                    <p:set>
                                      <p:cBhvr>
                                        <p:cTn id="6" dur="1" fill="hold">
                                          <p:stCondLst>
                                            <p:cond delay="0"/>
                                          </p:stCondLst>
                                        </p:cTn>
                                        <p:tgtEl>
                                          <p:spTgt spid="128002"/>
                                        </p:tgtEl>
                                        <p:attrNameLst>
                                          <p:attrName>style.visibility</p:attrName>
                                        </p:attrNameLst>
                                      </p:cBhvr>
                                      <p:to>
                                        <p:strVal val="visible"/>
                                      </p:to>
                                    </p:set>
                                    <p:animEffect transition="in" filter="box(in)">
                                      <p:cBhvr>
                                        <p:cTn id="7" dur="500"/>
                                        <p:tgtEl>
                                          <p:spTgt spid="1280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8002" grpId="0" autoUpdateAnimBg="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0" y="6581001"/>
            <a:ext cx="7215238" cy="276999"/>
          </a:xfrm>
          <a:prstGeom prst="rect">
            <a:avLst/>
          </a:prstGeom>
          <a:noFill/>
        </p:spPr>
        <p:txBody>
          <a:bodyPr wrap="square" rtlCol="0">
            <a:spAutoFit/>
          </a:bodyPr>
          <a:lstStyle/>
          <a:p>
            <a:r>
              <a:rPr lang="zh-CN" altLang="en-US" dirty="0"/>
              <a:t>来源：张焕杰，“中国科大</a:t>
            </a:r>
            <a:r>
              <a:rPr lang="en-US" altLang="zh-CN" dirty="0"/>
              <a:t>IPv6</a:t>
            </a:r>
            <a:r>
              <a:rPr lang="zh-CN" altLang="en-US" dirty="0"/>
              <a:t>应用实践”，</a:t>
            </a:r>
            <a:r>
              <a:rPr lang="en-US" altLang="zh-CN" dirty="0"/>
              <a:t>2018</a:t>
            </a:r>
            <a:r>
              <a:rPr lang="zh-CN" altLang="en-US" dirty="0"/>
              <a:t> </a:t>
            </a:r>
          </a:p>
        </p:txBody>
      </p:sp>
      <p:sp>
        <p:nvSpPr>
          <p:cNvPr id="9" name="TextBox 8"/>
          <p:cNvSpPr txBox="1"/>
          <p:nvPr/>
        </p:nvSpPr>
        <p:spPr>
          <a:xfrm>
            <a:off x="0" y="0"/>
            <a:ext cx="9144000" cy="523220"/>
          </a:xfrm>
          <a:prstGeom prst="rect">
            <a:avLst/>
          </a:prstGeom>
          <a:noFill/>
        </p:spPr>
        <p:txBody>
          <a:bodyPr wrap="square" rtlCol="0">
            <a:spAutoFit/>
          </a:bodyPr>
          <a:lstStyle/>
          <a:p>
            <a:pPr algn="ctr"/>
            <a:r>
              <a:rPr lang="zh-CN" altLang="en-US" sz="2800" dirty="0"/>
              <a:t>科大校园网主干及出口</a:t>
            </a:r>
          </a:p>
        </p:txBody>
      </p:sp>
      <p:pic>
        <p:nvPicPr>
          <p:cNvPr id="109571" name="Picture 3"/>
          <p:cNvPicPr>
            <a:picLocks noChangeAspect="1" noChangeArrowheads="1"/>
          </p:cNvPicPr>
          <p:nvPr/>
        </p:nvPicPr>
        <p:blipFill>
          <a:blip r:embed="rId2"/>
          <a:srcRect/>
          <a:stretch>
            <a:fillRect/>
          </a:stretch>
        </p:blipFill>
        <p:spPr bwMode="auto">
          <a:xfrm>
            <a:off x="9867" y="628653"/>
            <a:ext cx="9134133" cy="5943619"/>
          </a:xfrm>
          <a:prstGeom prst="rect">
            <a:avLst/>
          </a:prstGeom>
          <a:noFill/>
          <a:ln w="9525">
            <a:noFill/>
            <a:miter lim="800000"/>
            <a:headEnd/>
            <a:tailEnd/>
          </a:ln>
          <a:effectLst/>
        </p:spPr>
      </p:pic>
      <p:sp>
        <p:nvSpPr>
          <p:cNvPr id="2" name="椭圆 1"/>
          <p:cNvSpPr/>
          <p:nvPr/>
        </p:nvSpPr>
        <p:spPr>
          <a:xfrm>
            <a:off x="4139952" y="404664"/>
            <a:ext cx="4680520" cy="1800200"/>
          </a:xfrm>
          <a:prstGeom prst="ellipse">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b="1" dirty="0"/>
              <a:t>未来网络试验设施</a:t>
            </a:r>
          </a:p>
        </p:txBody>
      </p:sp>
      <p:sp>
        <p:nvSpPr>
          <p:cNvPr id="3" name="内容占位符 2"/>
          <p:cNvSpPr>
            <a:spLocks noGrp="1"/>
          </p:cNvSpPr>
          <p:nvPr>
            <p:ph idx="1"/>
          </p:nvPr>
        </p:nvSpPr>
        <p:spPr>
          <a:xfrm>
            <a:off x="611560" y="2017713"/>
            <a:ext cx="7772400" cy="1267271"/>
          </a:xfrm>
        </p:spPr>
        <p:txBody>
          <a:bodyPr>
            <a:normAutofit fontScale="62500" lnSpcReduction="20000"/>
          </a:bodyPr>
          <a:lstStyle/>
          <a:p>
            <a:r>
              <a:rPr lang="zh-CN" altLang="en-US" b="1" dirty="0"/>
              <a:t>十三五国家重大科技基础设施项目</a:t>
            </a:r>
            <a:endParaRPr lang="en-US" altLang="zh-CN" b="1" dirty="0"/>
          </a:p>
          <a:p>
            <a:r>
              <a:rPr lang="zh-CN" altLang="en-US" b="1" dirty="0"/>
              <a:t>项目法人单位：江苏省未来网络创新研究院</a:t>
            </a:r>
          </a:p>
          <a:p>
            <a:r>
              <a:rPr lang="zh-CN" altLang="en-US" b="1" dirty="0"/>
              <a:t>主要共建单位：清华大学、</a:t>
            </a:r>
            <a:r>
              <a:rPr lang="zh-CN" altLang="en-US" b="1" dirty="0">
                <a:solidFill>
                  <a:srgbClr val="FF0000"/>
                </a:solidFill>
              </a:rPr>
              <a:t>中国科学技术大学</a:t>
            </a:r>
            <a:r>
              <a:rPr lang="zh-CN" altLang="en-US" b="1" dirty="0"/>
              <a:t>、深圳电信研究院</a:t>
            </a:r>
            <a:endParaRPr lang="en-US" altLang="zh-CN" b="1" dirty="0"/>
          </a:p>
          <a:p>
            <a:pPr marL="0" indent="0">
              <a:buNone/>
            </a:pPr>
            <a:endParaRPr lang="zh-CN" altLang="en-US" b="1" dirty="0"/>
          </a:p>
        </p:txBody>
      </p:sp>
      <p:sp>
        <p:nvSpPr>
          <p:cNvPr id="4" name="灯片编号占位符 3"/>
          <p:cNvSpPr>
            <a:spLocks noGrp="1"/>
          </p:cNvSpPr>
          <p:nvPr>
            <p:ph type="sldNum" sz="quarter" idx="12"/>
          </p:nvPr>
        </p:nvSpPr>
        <p:spPr/>
        <p:txBody>
          <a:bodyPr/>
          <a:lstStyle/>
          <a:p>
            <a:pPr>
              <a:defRPr/>
            </a:pPr>
            <a:fld id="{C453FA55-8D36-4031-8BD7-CFE3610E48BA}" type="slidenum">
              <a:rPr lang="en-US" altLang="zh-CN" smtClean="0"/>
              <a:pPr>
                <a:defRPr/>
              </a:pPr>
              <a:t>48</a:t>
            </a:fld>
            <a:endParaRPr lang="en-US" altLang="zh-CN" dirty="0"/>
          </a:p>
        </p:txBody>
      </p:sp>
      <p:pic>
        <p:nvPicPr>
          <p:cNvPr id="5" name="图片 4"/>
          <p:cNvPicPr>
            <a:picLocks noChangeAspect="1"/>
          </p:cNvPicPr>
          <p:nvPr/>
        </p:nvPicPr>
        <p:blipFill>
          <a:blip r:embed="rId4"/>
          <a:stretch>
            <a:fillRect/>
          </a:stretch>
        </p:blipFill>
        <p:spPr>
          <a:xfrm>
            <a:off x="-10911" y="2996952"/>
            <a:ext cx="3430783" cy="2736304"/>
          </a:xfrm>
          <a:prstGeom prst="rect">
            <a:avLst/>
          </a:prstGeom>
        </p:spPr>
      </p:pic>
      <p:sp>
        <p:nvSpPr>
          <p:cNvPr id="6" name="文本框 5"/>
          <p:cNvSpPr txBox="1"/>
          <p:nvPr/>
        </p:nvSpPr>
        <p:spPr>
          <a:xfrm>
            <a:off x="11015" y="5874681"/>
            <a:ext cx="4197856" cy="461665"/>
          </a:xfrm>
          <a:prstGeom prst="rect">
            <a:avLst/>
          </a:prstGeom>
          <a:noFill/>
        </p:spPr>
        <p:txBody>
          <a:bodyPr wrap="square" rtlCol="0">
            <a:spAutoFit/>
          </a:bodyPr>
          <a:lstStyle/>
          <a:p>
            <a:r>
              <a:rPr lang="zh-CN" altLang="en-US" dirty="0"/>
              <a:t>光传输网：覆盖</a:t>
            </a:r>
            <a:r>
              <a:rPr lang="en-US" altLang="zh-CN" dirty="0"/>
              <a:t>40</a:t>
            </a:r>
            <a:r>
              <a:rPr lang="zh-CN" altLang="en-US" dirty="0"/>
              <a:t>个城市，提供</a:t>
            </a:r>
            <a:r>
              <a:rPr lang="en-US" altLang="zh-CN" dirty="0"/>
              <a:t>100GE/10GE/GE</a:t>
            </a:r>
            <a:r>
              <a:rPr lang="zh-CN" altLang="en-US" dirty="0"/>
              <a:t>接口以及</a:t>
            </a:r>
            <a:r>
              <a:rPr lang="en-US" altLang="zh-CN" dirty="0"/>
              <a:t>OTU4</a:t>
            </a:r>
            <a:r>
              <a:rPr lang="zh-CN" altLang="en-US" dirty="0"/>
              <a:t>的</a:t>
            </a:r>
            <a:r>
              <a:rPr lang="en-US" altLang="zh-CN" dirty="0"/>
              <a:t>100Gbps</a:t>
            </a:r>
            <a:r>
              <a:rPr lang="zh-CN" altLang="en-US" dirty="0"/>
              <a:t>接口，</a:t>
            </a:r>
            <a:r>
              <a:rPr lang="en-US" altLang="zh-CN" dirty="0"/>
              <a:t>STM64</a:t>
            </a:r>
            <a:r>
              <a:rPr lang="zh-CN" altLang="en-US" dirty="0"/>
              <a:t>、</a:t>
            </a:r>
            <a:r>
              <a:rPr lang="en-US" altLang="zh-CN" dirty="0"/>
              <a:t>OTU2</a:t>
            </a:r>
            <a:r>
              <a:rPr lang="zh-CN" altLang="en-US" dirty="0"/>
              <a:t>等</a:t>
            </a:r>
            <a:r>
              <a:rPr lang="en-US" altLang="zh-CN" dirty="0"/>
              <a:t>10Gbps</a:t>
            </a:r>
            <a:r>
              <a:rPr lang="zh-CN" altLang="en-US" dirty="0"/>
              <a:t>接口</a:t>
            </a:r>
          </a:p>
        </p:txBody>
      </p:sp>
      <p:sp>
        <p:nvSpPr>
          <p:cNvPr id="7" name="矩形 6"/>
          <p:cNvSpPr/>
          <p:nvPr/>
        </p:nvSpPr>
        <p:spPr>
          <a:xfrm>
            <a:off x="3203848" y="5008735"/>
            <a:ext cx="1541819" cy="461665"/>
          </a:xfrm>
          <a:prstGeom prst="rect">
            <a:avLst/>
          </a:prstGeom>
        </p:spPr>
        <p:txBody>
          <a:bodyPr wrap="square">
            <a:spAutoFit/>
          </a:bodyPr>
          <a:lstStyle>
            <a:defPPr>
              <a:defRPr lang="zh-CN"/>
            </a:defPPr>
            <a:lvl1pPr algn="l" rtl="0" fontAlgn="base">
              <a:spcBef>
                <a:spcPct val="0"/>
              </a:spcBef>
              <a:spcAft>
                <a:spcPct val="0"/>
              </a:spcAft>
              <a:defRPr kern="1200">
                <a:solidFill>
                  <a:schemeClr val="tx1"/>
                </a:solidFill>
                <a:latin typeface="Arial" charset="0"/>
                <a:ea typeface="宋体" charset="-122"/>
                <a:cs typeface="+mn-cs"/>
              </a:defRPr>
            </a:lvl1pPr>
            <a:lvl2pPr marL="456902" algn="l" rtl="0" fontAlgn="base">
              <a:spcBef>
                <a:spcPct val="0"/>
              </a:spcBef>
              <a:spcAft>
                <a:spcPct val="0"/>
              </a:spcAft>
              <a:defRPr kern="1200">
                <a:solidFill>
                  <a:schemeClr val="tx1"/>
                </a:solidFill>
                <a:latin typeface="Arial" charset="0"/>
                <a:ea typeface="宋体" charset="-122"/>
                <a:cs typeface="+mn-cs"/>
              </a:defRPr>
            </a:lvl2pPr>
            <a:lvl3pPr marL="913838" algn="l" rtl="0" fontAlgn="base">
              <a:spcBef>
                <a:spcPct val="0"/>
              </a:spcBef>
              <a:spcAft>
                <a:spcPct val="0"/>
              </a:spcAft>
              <a:defRPr kern="1200">
                <a:solidFill>
                  <a:schemeClr val="tx1"/>
                </a:solidFill>
                <a:latin typeface="Arial" charset="0"/>
                <a:ea typeface="宋体" charset="-122"/>
                <a:cs typeface="+mn-cs"/>
              </a:defRPr>
            </a:lvl3pPr>
            <a:lvl4pPr marL="1370750" algn="l" rtl="0" fontAlgn="base">
              <a:spcBef>
                <a:spcPct val="0"/>
              </a:spcBef>
              <a:spcAft>
                <a:spcPct val="0"/>
              </a:spcAft>
              <a:defRPr kern="1200">
                <a:solidFill>
                  <a:schemeClr val="tx1"/>
                </a:solidFill>
                <a:latin typeface="Arial" charset="0"/>
                <a:ea typeface="宋体" charset="-122"/>
                <a:cs typeface="+mn-cs"/>
              </a:defRPr>
            </a:lvl4pPr>
            <a:lvl5pPr marL="1827674" algn="l" rtl="0" fontAlgn="base">
              <a:spcBef>
                <a:spcPct val="0"/>
              </a:spcBef>
              <a:spcAft>
                <a:spcPct val="0"/>
              </a:spcAft>
              <a:defRPr kern="1200">
                <a:solidFill>
                  <a:schemeClr val="tx1"/>
                </a:solidFill>
                <a:latin typeface="Arial" charset="0"/>
                <a:ea typeface="宋体" charset="-122"/>
                <a:cs typeface="+mn-cs"/>
              </a:defRPr>
            </a:lvl5pPr>
            <a:lvl6pPr marL="2284575" algn="l" defTabSz="913838" rtl="0" eaLnBrk="1" latinLnBrk="0" hangingPunct="1">
              <a:defRPr kern="1200">
                <a:solidFill>
                  <a:schemeClr val="tx1"/>
                </a:solidFill>
                <a:latin typeface="Arial" charset="0"/>
                <a:ea typeface="宋体" charset="-122"/>
                <a:cs typeface="+mn-cs"/>
              </a:defRPr>
            </a:lvl6pPr>
            <a:lvl7pPr marL="2741477" algn="l" defTabSz="913838" rtl="0" eaLnBrk="1" latinLnBrk="0" hangingPunct="1">
              <a:defRPr kern="1200">
                <a:solidFill>
                  <a:schemeClr val="tx1"/>
                </a:solidFill>
                <a:latin typeface="Arial" charset="0"/>
                <a:ea typeface="宋体" charset="-122"/>
                <a:cs typeface="+mn-cs"/>
              </a:defRPr>
            </a:lvl7pPr>
            <a:lvl8pPr marL="3198400" algn="l" defTabSz="913838" rtl="0" eaLnBrk="1" latinLnBrk="0" hangingPunct="1">
              <a:defRPr kern="1200">
                <a:solidFill>
                  <a:schemeClr val="tx1"/>
                </a:solidFill>
                <a:latin typeface="Arial" charset="0"/>
                <a:ea typeface="宋体" charset="-122"/>
                <a:cs typeface="+mn-cs"/>
              </a:defRPr>
            </a:lvl8pPr>
            <a:lvl9pPr marL="3655313" algn="l" defTabSz="913838" rtl="0" eaLnBrk="1" latinLnBrk="0" hangingPunct="1">
              <a:defRPr kern="1200">
                <a:solidFill>
                  <a:schemeClr val="tx1"/>
                </a:solidFill>
                <a:latin typeface="Arial" charset="0"/>
                <a:ea typeface="宋体" charset="-122"/>
                <a:cs typeface="+mn-cs"/>
              </a:defRPr>
            </a:lvl9pPr>
          </a:lstStyle>
          <a:p>
            <a:pPr algn="ctr"/>
            <a:r>
              <a:rPr lang="zh-CN" altLang="en-US" b="1" dirty="0">
                <a:latin typeface="黑体" panose="02010609060101010101" pitchFamily="49" charset="-122"/>
                <a:ea typeface="黑体" panose="02010609060101010101" pitchFamily="49" charset="-122"/>
              </a:rPr>
              <a:t>核心设备：软件定义虚拟路由平台</a:t>
            </a:r>
          </a:p>
        </p:txBody>
      </p:sp>
      <p:pic>
        <p:nvPicPr>
          <p:cNvPr id="8"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03848" y="3974265"/>
            <a:ext cx="1368152" cy="10253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矩形 10"/>
          <p:cNvSpPr/>
          <p:nvPr/>
        </p:nvSpPr>
        <p:spPr>
          <a:xfrm>
            <a:off x="4446240" y="5805264"/>
            <a:ext cx="4446240" cy="461665"/>
          </a:xfrm>
          <a:prstGeom prst="rect">
            <a:avLst/>
          </a:prstGeom>
        </p:spPr>
        <p:txBody>
          <a:bodyPr wrap="square">
            <a:spAutoFit/>
          </a:bodyPr>
          <a:lstStyle/>
          <a:p>
            <a:r>
              <a:rPr lang="zh-CN" altLang="en-US" dirty="0"/>
              <a:t>指标：</a:t>
            </a:r>
            <a:r>
              <a:rPr lang="en-US" altLang="zh-CN" dirty="0"/>
              <a:t>40</a:t>
            </a:r>
            <a:r>
              <a:rPr lang="zh-CN" altLang="en-US" dirty="0"/>
              <a:t>个城市，</a:t>
            </a:r>
            <a:r>
              <a:rPr lang="en-US" altLang="zh-CN" dirty="0"/>
              <a:t>111</a:t>
            </a:r>
            <a:r>
              <a:rPr lang="zh-CN" altLang="en-US" dirty="0"/>
              <a:t>个边缘网络、可生成</a:t>
            </a:r>
            <a:r>
              <a:rPr lang="en-US" altLang="zh-CN" dirty="0"/>
              <a:t>4096</a:t>
            </a:r>
            <a:r>
              <a:rPr lang="zh-CN" altLang="en-US" dirty="0"/>
              <a:t>个虚拟网络（</a:t>
            </a:r>
            <a:r>
              <a:rPr lang="zh-CN" altLang="zh-CN" dirty="0"/>
              <a:t>1</a:t>
            </a:r>
            <a:r>
              <a:rPr lang="en-US" altLang="zh-CN" dirty="0"/>
              <a:t>28</a:t>
            </a:r>
            <a:r>
              <a:rPr lang="zh-CN" altLang="en-US" dirty="0"/>
              <a:t>个为全拓扑）</a:t>
            </a:r>
          </a:p>
        </p:txBody>
      </p:sp>
      <p:sp>
        <p:nvSpPr>
          <p:cNvPr id="12" name="文本框 11"/>
          <p:cNvSpPr txBox="1"/>
          <p:nvPr/>
        </p:nvSpPr>
        <p:spPr>
          <a:xfrm>
            <a:off x="539552" y="6402814"/>
            <a:ext cx="8136904" cy="338554"/>
          </a:xfrm>
          <a:prstGeom prst="rect">
            <a:avLst/>
          </a:prstGeom>
          <a:noFill/>
          <a:ln>
            <a:solidFill>
              <a:schemeClr val="tx1"/>
            </a:solidFill>
          </a:ln>
        </p:spPr>
        <p:txBody>
          <a:bodyPr wrap="square" rtlCol="0">
            <a:spAutoFit/>
          </a:bodyPr>
          <a:lstStyle/>
          <a:p>
            <a:r>
              <a:rPr lang="zh-CN" altLang="en-US" sz="1600" dirty="0"/>
              <a:t>该设施也被称为</a:t>
            </a:r>
            <a:r>
              <a:rPr lang="en-US" altLang="zh-CN" sz="1600" dirty="0"/>
              <a:t>CENI</a:t>
            </a:r>
            <a:r>
              <a:rPr lang="zh-CN" altLang="en-US" sz="1600" dirty="0"/>
              <a:t>，其目的与</a:t>
            </a:r>
            <a:r>
              <a:rPr lang="en-US" altLang="zh-CN" sz="1600" dirty="0"/>
              <a:t>GENI</a:t>
            </a:r>
            <a:r>
              <a:rPr lang="zh-CN" altLang="en-US" sz="1600" dirty="0"/>
              <a:t>类似，为未来</a:t>
            </a:r>
            <a:r>
              <a:rPr lang="en-US" altLang="zh-CN" sz="1600" dirty="0"/>
              <a:t>Internet</a:t>
            </a:r>
            <a:r>
              <a:rPr lang="zh-CN" altLang="en-US" sz="1600" dirty="0"/>
              <a:t>研究提供测试和验证环境</a:t>
            </a:r>
          </a:p>
        </p:txBody>
      </p:sp>
      <p:sp>
        <p:nvSpPr>
          <p:cNvPr id="13" name="Rectangle 257"/>
          <p:cNvSpPr>
            <a:spLocks noChangeArrowheads="1"/>
          </p:cNvSpPr>
          <p:nvPr/>
        </p:nvSpPr>
        <p:spPr bwMode="auto">
          <a:xfrm>
            <a:off x="5911041" y="3554507"/>
            <a:ext cx="5612569"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zh-CN" altLang="en-US"/>
          </a:p>
        </p:txBody>
      </p:sp>
      <p:graphicFrame>
        <p:nvGraphicFramePr>
          <p:cNvPr id="14" name="对象 13"/>
          <p:cNvGraphicFramePr>
            <a:graphicFrameLocks noChangeAspect="1"/>
          </p:cNvGraphicFramePr>
          <p:nvPr>
            <p:extLst>
              <p:ext uri="{D42A27DB-BD31-4B8C-83A1-F6EECF244321}">
                <p14:modId xmlns:p14="http://schemas.microsoft.com/office/powerpoint/2010/main" val="362951416"/>
              </p:ext>
            </p:extLst>
          </p:nvPr>
        </p:nvGraphicFramePr>
        <p:xfrm>
          <a:off x="4782142" y="3420869"/>
          <a:ext cx="4323015" cy="2202988"/>
        </p:xfrm>
        <a:graphic>
          <a:graphicData uri="http://schemas.openxmlformats.org/presentationml/2006/ole">
            <mc:AlternateContent xmlns:mc="http://schemas.openxmlformats.org/markup-compatibility/2006">
              <mc:Choice xmlns:v="urn:schemas-microsoft-com:vml" Requires="v">
                <p:oleObj spid="_x0000_s1067" name="Visio" r:id="rId6" imgW="4657817" imgH="2257425" progId="Visio.Drawing.15">
                  <p:embed/>
                </p:oleObj>
              </mc:Choice>
              <mc:Fallback>
                <p:oleObj name="Visio" r:id="rId6" imgW="4657817" imgH="2257425" progId="Visio.Drawing.15">
                  <p:embed/>
                  <p:pic>
                    <p:nvPicPr>
                      <p:cNvPr id="0" name="Picture 30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82142" y="3420869"/>
                        <a:ext cx="4323015" cy="22029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5" name="文本框 14"/>
          <p:cNvSpPr txBox="1"/>
          <p:nvPr/>
        </p:nvSpPr>
        <p:spPr>
          <a:xfrm>
            <a:off x="7668344" y="3554507"/>
            <a:ext cx="478523" cy="326931"/>
          </a:xfrm>
          <a:prstGeom prst="rect">
            <a:avLst/>
          </a:prstGeom>
          <a:noFill/>
        </p:spPr>
        <p:txBody>
          <a:bodyPr wrap="square" rtlCol="0">
            <a:spAutoFit/>
          </a:bodyPr>
          <a:lstStyle/>
          <a:p>
            <a:endParaRPr lang="zh-CN" altLang="en-US"/>
          </a:p>
        </p:txBody>
      </p:sp>
      <p:sp>
        <p:nvSpPr>
          <p:cNvPr id="16" name="文本框 15"/>
          <p:cNvSpPr txBox="1"/>
          <p:nvPr/>
        </p:nvSpPr>
        <p:spPr>
          <a:xfrm>
            <a:off x="7622625" y="3554507"/>
            <a:ext cx="45719" cy="276999"/>
          </a:xfrm>
          <a:prstGeom prst="rect">
            <a:avLst/>
          </a:prstGeom>
          <a:noFill/>
        </p:spPr>
        <p:txBody>
          <a:bodyPr wrap="square" rtlCol="0">
            <a:spAutoFit/>
          </a:bodyPr>
          <a:lstStyle/>
          <a:p>
            <a:endParaRPr lang="zh-CN" altLang="en-US"/>
          </a:p>
        </p:txBody>
      </p:sp>
      <p:sp>
        <p:nvSpPr>
          <p:cNvPr id="17" name="文本框 16"/>
          <p:cNvSpPr txBox="1"/>
          <p:nvPr/>
        </p:nvSpPr>
        <p:spPr>
          <a:xfrm>
            <a:off x="7622625" y="3453352"/>
            <a:ext cx="524242" cy="378154"/>
          </a:xfrm>
          <a:prstGeom prst="rect">
            <a:avLst/>
          </a:prstGeom>
          <a:noFill/>
        </p:spPr>
        <p:txBody>
          <a:bodyPr wrap="square" rtlCol="0">
            <a:spAutoFit/>
          </a:bodyPr>
          <a:lstStyle/>
          <a:p>
            <a:endParaRPr lang="zh-CN" altLang="en-US"/>
          </a:p>
        </p:txBody>
      </p:sp>
      <p:sp>
        <p:nvSpPr>
          <p:cNvPr id="18" name="文本框 17"/>
          <p:cNvSpPr txBox="1"/>
          <p:nvPr/>
        </p:nvSpPr>
        <p:spPr>
          <a:xfrm>
            <a:off x="7452698" y="3628956"/>
            <a:ext cx="864096" cy="261610"/>
          </a:xfrm>
          <a:prstGeom prst="rect">
            <a:avLst/>
          </a:prstGeom>
          <a:noFill/>
        </p:spPr>
        <p:txBody>
          <a:bodyPr wrap="square" rtlCol="0">
            <a:spAutoFit/>
          </a:bodyPr>
          <a:lstStyle/>
          <a:p>
            <a:r>
              <a:rPr lang="zh-CN" altLang="en-US" sz="1100" dirty="0"/>
              <a:t>虚拟网络</a:t>
            </a:r>
          </a:p>
        </p:txBody>
      </p:sp>
    </p:spTree>
    <p:extLst>
      <p:ext uri="{BB962C8B-B14F-4D97-AF65-F5344CB8AC3E}">
        <p14:creationId xmlns:p14="http://schemas.microsoft.com/office/powerpoint/2010/main" val="305879156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p:txBody>
          <a:bodyPr/>
          <a:lstStyle/>
          <a:p>
            <a:r>
              <a:rPr lang="en-US" altLang="zh-CN"/>
              <a:t>Chapter 1  </a:t>
            </a:r>
            <a:r>
              <a:rPr lang="zh-CN" altLang="en-US"/>
              <a:t>概述</a:t>
            </a:r>
          </a:p>
        </p:txBody>
      </p:sp>
      <p:sp>
        <p:nvSpPr>
          <p:cNvPr id="47107" name="Rectangle 3"/>
          <p:cNvSpPr>
            <a:spLocks noGrp="1" noChangeArrowheads="1"/>
          </p:cNvSpPr>
          <p:nvPr>
            <p:ph type="body" idx="1"/>
          </p:nvPr>
        </p:nvSpPr>
        <p:spPr/>
        <p:txBody>
          <a:bodyPr/>
          <a:lstStyle/>
          <a:p>
            <a:pPr eaLnBrk="1" hangingPunct="1"/>
            <a:r>
              <a:rPr lang="en-US" altLang="zh-CN" b="1" dirty="0"/>
              <a:t>1.1 </a:t>
            </a:r>
            <a:r>
              <a:rPr lang="zh-CN" altLang="en-US" b="1" dirty="0"/>
              <a:t>国际</a:t>
            </a:r>
            <a:r>
              <a:rPr lang="en-US" altLang="zh-CN" b="1" dirty="0"/>
              <a:t>Internet </a:t>
            </a:r>
            <a:r>
              <a:rPr lang="zh-CN" altLang="en-US" b="1" dirty="0"/>
              <a:t>的发展史</a:t>
            </a:r>
          </a:p>
          <a:p>
            <a:pPr eaLnBrk="1" hangingPunct="1"/>
            <a:r>
              <a:rPr lang="en-US" altLang="zh-CN" b="1" dirty="0"/>
              <a:t>1.2 </a:t>
            </a:r>
            <a:r>
              <a:rPr lang="zh-CN" altLang="en-US" b="1" dirty="0"/>
              <a:t>中国</a:t>
            </a:r>
            <a:r>
              <a:rPr lang="en-US" altLang="zh-CN" b="1" dirty="0"/>
              <a:t>Internet</a:t>
            </a:r>
            <a:r>
              <a:rPr lang="zh-CN" altLang="en-US" b="1" dirty="0"/>
              <a:t>的发展史</a:t>
            </a:r>
          </a:p>
          <a:p>
            <a:pPr eaLnBrk="1" hangingPunct="1"/>
            <a:r>
              <a:rPr lang="en-US" altLang="zh-CN" b="1" dirty="0">
                <a:solidFill>
                  <a:schemeClr val="hlink"/>
                </a:solidFill>
              </a:rPr>
              <a:t>1.3 IPv6</a:t>
            </a:r>
            <a:r>
              <a:rPr lang="zh-CN" altLang="en-US" b="1" dirty="0">
                <a:solidFill>
                  <a:schemeClr val="hlink"/>
                </a:solidFill>
              </a:rPr>
              <a:t>发展史</a:t>
            </a:r>
          </a:p>
          <a:p>
            <a:pPr eaLnBrk="1" hangingPunct="1"/>
            <a:r>
              <a:rPr lang="en-US" altLang="zh-CN" b="1" dirty="0"/>
              <a:t>1.4 </a:t>
            </a:r>
            <a:r>
              <a:rPr lang="zh-CN" altLang="en-US" b="1" dirty="0"/>
              <a:t>网络体系结构</a:t>
            </a:r>
          </a:p>
          <a:p>
            <a:pPr eaLnBrk="1" hangingPunct="1"/>
            <a:r>
              <a:rPr lang="en-US" altLang="zh-CN" b="1" dirty="0"/>
              <a:t>1.5 </a:t>
            </a:r>
            <a:r>
              <a:rPr lang="zh-CN" altLang="en-US" b="1" dirty="0"/>
              <a:t>网络标准化</a:t>
            </a:r>
          </a:p>
          <a:p>
            <a:pPr eaLnBrk="1" hangingPunct="1"/>
            <a:r>
              <a:rPr lang="en-US" altLang="zh-CN" b="1" dirty="0"/>
              <a:t>1.6 </a:t>
            </a:r>
            <a:r>
              <a:rPr lang="zh-CN" altLang="en-US" b="1" dirty="0"/>
              <a:t>网络性能度量</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我们接触到</a:t>
            </a:r>
            <a:r>
              <a:rPr lang="en-US" altLang="zh-CN" dirty="0"/>
              <a:t>…...</a:t>
            </a:r>
            <a:endParaRPr lang="zh-CN" altLang="en-US" dirty="0"/>
          </a:p>
        </p:txBody>
      </p:sp>
      <p:sp>
        <p:nvSpPr>
          <p:cNvPr id="4" name="灯片编号占位符 3"/>
          <p:cNvSpPr>
            <a:spLocks noGrp="1"/>
          </p:cNvSpPr>
          <p:nvPr>
            <p:ph type="sldNum" sz="quarter" idx="12"/>
          </p:nvPr>
        </p:nvSpPr>
        <p:spPr/>
        <p:txBody>
          <a:bodyPr/>
          <a:lstStyle/>
          <a:p>
            <a:pPr>
              <a:defRPr/>
            </a:pPr>
            <a:fld id="{C453FA55-8D36-4031-8BD7-CFE3610E48BA}" type="slidenum">
              <a:rPr lang="en-US" altLang="zh-CN" smtClean="0"/>
              <a:pPr>
                <a:defRPr/>
              </a:pPr>
              <a:t>5</a:t>
            </a:fld>
            <a:endParaRPr lang="en-US" altLang="zh-CN"/>
          </a:p>
        </p:txBody>
      </p:sp>
      <p:pic>
        <p:nvPicPr>
          <p:cNvPr id="6" name="图片 5"/>
          <p:cNvPicPr>
            <a:picLocks noChangeAspect="1"/>
          </p:cNvPicPr>
          <p:nvPr/>
        </p:nvPicPr>
        <p:blipFill>
          <a:blip r:embed="rId3"/>
          <a:stretch>
            <a:fillRect/>
          </a:stretch>
        </p:blipFill>
        <p:spPr>
          <a:xfrm>
            <a:off x="602451" y="1916832"/>
            <a:ext cx="2241357" cy="1208004"/>
          </a:xfrm>
          <a:prstGeom prst="rect">
            <a:avLst/>
          </a:prstGeom>
        </p:spPr>
      </p:pic>
      <p:sp>
        <p:nvSpPr>
          <p:cNvPr id="7" name="文本框 6"/>
          <p:cNvSpPr txBox="1"/>
          <p:nvPr/>
        </p:nvSpPr>
        <p:spPr>
          <a:xfrm>
            <a:off x="563588" y="3260141"/>
            <a:ext cx="2304256" cy="461665"/>
          </a:xfrm>
          <a:prstGeom prst="rect">
            <a:avLst/>
          </a:prstGeom>
          <a:noFill/>
        </p:spPr>
        <p:txBody>
          <a:bodyPr wrap="square" rtlCol="0">
            <a:spAutoFit/>
          </a:bodyPr>
          <a:lstStyle/>
          <a:p>
            <a:r>
              <a:rPr lang="zh-CN" altLang="en-US" dirty="0"/>
              <a:t>即时通信，</a:t>
            </a:r>
            <a:r>
              <a:rPr lang="en-US" altLang="zh-CN" dirty="0"/>
              <a:t>10.60</a:t>
            </a:r>
            <a:r>
              <a:rPr lang="zh-CN" altLang="en-US" dirty="0"/>
              <a:t>亿人，网民使用率</a:t>
            </a:r>
            <a:r>
              <a:rPr lang="en-US" altLang="zh-CN" dirty="0"/>
              <a:t>97.2%</a:t>
            </a:r>
            <a:endParaRPr lang="zh-CN" altLang="en-US" dirty="0"/>
          </a:p>
        </p:txBody>
      </p:sp>
      <p:pic>
        <p:nvPicPr>
          <p:cNvPr id="9" name="图片 8"/>
          <p:cNvPicPr>
            <a:picLocks noChangeAspect="1"/>
          </p:cNvPicPr>
          <p:nvPr/>
        </p:nvPicPr>
        <p:blipFill>
          <a:blip r:embed="rId4"/>
          <a:stretch>
            <a:fillRect/>
          </a:stretch>
        </p:blipFill>
        <p:spPr>
          <a:xfrm>
            <a:off x="3059832" y="1992783"/>
            <a:ext cx="2902198" cy="1056101"/>
          </a:xfrm>
          <a:prstGeom prst="rect">
            <a:avLst/>
          </a:prstGeom>
        </p:spPr>
      </p:pic>
      <p:sp>
        <p:nvSpPr>
          <p:cNvPr id="10" name="文本框 9"/>
          <p:cNvSpPr txBox="1"/>
          <p:nvPr/>
        </p:nvSpPr>
        <p:spPr>
          <a:xfrm>
            <a:off x="2915816" y="3248849"/>
            <a:ext cx="2648525" cy="461665"/>
          </a:xfrm>
          <a:prstGeom prst="rect">
            <a:avLst/>
          </a:prstGeom>
          <a:noFill/>
        </p:spPr>
        <p:txBody>
          <a:bodyPr wrap="square" rtlCol="0">
            <a:spAutoFit/>
          </a:bodyPr>
          <a:lstStyle/>
          <a:p>
            <a:r>
              <a:rPr lang="zh-CN" altLang="en-US" dirty="0"/>
              <a:t>网络视频（含短视频），</a:t>
            </a:r>
            <a:r>
              <a:rPr lang="en-US" altLang="zh-CN" dirty="0"/>
              <a:t>10.67</a:t>
            </a:r>
            <a:r>
              <a:rPr lang="zh-CN" altLang="en-US" dirty="0"/>
              <a:t>亿人，用户使用率</a:t>
            </a:r>
            <a:r>
              <a:rPr lang="en-US" altLang="zh-CN" dirty="0"/>
              <a:t>97.7%</a:t>
            </a:r>
            <a:endParaRPr lang="zh-CN" altLang="en-US" dirty="0"/>
          </a:p>
        </p:txBody>
      </p:sp>
      <p:pic>
        <p:nvPicPr>
          <p:cNvPr id="11" name="图片 10"/>
          <p:cNvPicPr>
            <a:picLocks noChangeAspect="1"/>
          </p:cNvPicPr>
          <p:nvPr/>
        </p:nvPicPr>
        <p:blipFill>
          <a:blip r:embed="rId5"/>
          <a:stretch>
            <a:fillRect/>
          </a:stretch>
        </p:blipFill>
        <p:spPr>
          <a:xfrm>
            <a:off x="6055533" y="2263906"/>
            <a:ext cx="2888442" cy="904875"/>
          </a:xfrm>
          <a:prstGeom prst="rect">
            <a:avLst/>
          </a:prstGeom>
        </p:spPr>
      </p:pic>
      <p:sp>
        <p:nvSpPr>
          <p:cNvPr id="12" name="文本框 11"/>
          <p:cNvSpPr txBox="1"/>
          <p:nvPr/>
        </p:nvSpPr>
        <p:spPr>
          <a:xfrm>
            <a:off x="6007012" y="3330116"/>
            <a:ext cx="3032457" cy="276999"/>
          </a:xfrm>
          <a:prstGeom prst="rect">
            <a:avLst/>
          </a:prstGeom>
          <a:noFill/>
        </p:spPr>
        <p:txBody>
          <a:bodyPr wrap="square" rtlCol="0">
            <a:spAutoFit/>
          </a:bodyPr>
          <a:lstStyle/>
          <a:p>
            <a:r>
              <a:rPr lang="zh-CN" altLang="en-US" dirty="0"/>
              <a:t>网络支付，</a:t>
            </a:r>
            <a:r>
              <a:rPr lang="en-US" altLang="zh-CN" dirty="0"/>
              <a:t>9.54</a:t>
            </a:r>
            <a:r>
              <a:rPr lang="zh-CN" altLang="en-US" dirty="0"/>
              <a:t>亿人，网民使用率</a:t>
            </a:r>
            <a:r>
              <a:rPr lang="en-US" altLang="zh-CN" dirty="0"/>
              <a:t>87.3%</a:t>
            </a:r>
            <a:endParaRPr lang="zh-CN" altLang="en-US" dirty="0"/>
          </a:p>
        </p:txBody>
      </p:sp>
      <p:pic>
        <p:nvPicPr>
          <p:cNvPr id="13" name="图片 12"/>
          <p:cNvPicPr>
            <a:picLocks noChangeAspect="1"/>
          </p:cNvPicPr>
          <p:nvPr/>
        </p:nvPicPr>
        <p:blipFill>
          <a:blip r:embed="rId6"/>
          <a:stretch>
            <a:fillRect/>
          </a:stretch>
        </p:blipFill>
        <p:spPr>
          <a:xfrm>
            <a:off x="189647" y="3940994"/>
            <a:ext cx="2705100" cy="904875"/>
          </a:xfrm>
          <a:prstGeom prst="rect">
            <a:avLst/>
          </a:prstGeom>
        </p:spPr>
      </p:pic>
      <p:sp>
        <p:nvSpPr>
          <p:cNvPr id="14" name="文本框 13"/>
          <p:cNvSpPr txBox="1"/>
          <p:nvPr/>
        </p:nvSpPr>
        <p:spPr>
          <a:xfrm>
            <a:off x="45631" y="4949967"/>
            <a:ext cx="3254941" cy="276999"/>
          </a:xfrm>
          <a:prstGeom prst="rect">
            <a:avLst/>
          </a:prstGeom>
          <a:noFill/>
        </p:spPr>
        <p:txBody>
          <a:bodyPr wrap="square" rtlCol="0">
            <a:spAutoFit/>
          </a:bodyPr>
          <a:lstStyle/>
          <a:p>
            <a:r>
              <a:rPr lang="zh-CN" altLang="en-US" dirty="0"/>
              <a:t>网络购物，</a:t>
            </a:r>
            <a:r>
              <a:rPr lang="en-US" altLang="zh-CN" dirty="0"/>
              <a:t>9.15</a:t>
            </a:r>
            <a:r>
              <a:rPr lang="zh-CN" altLang="en-US" dirty="0"/>
              <a:t>亿人，网民使用率</a:t>
            </a:r>
            <a:r>
              <a:rPr lang="en-US" altLang="zh-CN" dirty="0"/>
              <a:t>83.8%</a:t>
            </a:r>
            <a:endParaRPr lang="zh-CN" altLang="en-US" dirty="0"/>
          </a:p>
        </p:txBody>
      </p:sp>
      <p:pic>
        <p:nvPicPr>
          <p:cNvPr id="15" name="图片 14"/>
          <p:cNvPicPr>
            <a:picLocks noChangeAspect="1"/>
          </p:cNvPicPr>
          <p:nvPr/>
        </p:nvPicPr>
        <p:blipFill>
          <a:blip r:embed="rId7"/>
          <a:stretch>
            <a:fillRect/>
          </a:stretch>
        </p:blipFill>
        <p:spPr>
          <a:xfrm>
            <a:off x="3646031" y="3699602"/>
            <a:ext cx="1685925" cy="1371600"/>
          </a:xfrm>
          <a:prstGeom prst="rect">
            <a:avLst/>
          </a:prstGeom>
        </p:spPr>
      </p:pic>
      <p:sp>
        <p:nvSpPr>
          <p:cNvPr id="16" name="文本框 15"/>
          <p:cNvSpPr txBox="1"/>
          <p:nvPr/>
        </p:nvSpPr>
        <p:spPr>
          <a:xfrm>
            <a:off x="3119273" y="4951841"/>
            <a:ext cx="3032457" cy="276999"/>
          </a:xfrm>
          <a:prstGeom prst="rect">
            <a:avLst/>
          </a:prstGeom>
          <a:noFill/>
        </p:spPr>
        <p:txBody>
          <a:bodyPr wrap="square" rtlCol="0">
            <a:spAutoFit/>
          </a:bodyPr>
          <a:lstStyle/>
          <a:p>
            <a:r>
              <a:rPr lang="zh-CN" altLang="en-US" dirty="0"/>
              <a:t>网上外卖，</a:t>
            </a:r>
            <a:r>
              <a:rPr lang="en-US" altLang="zh-CN" dirty="0"/>
              <a:t>5.45</a:t>
            </a:r>
            <a:r>
              <a:rPr lang="zh-CN" altLang="en-US" dirty="0"/>
              <a:t>亿人，网民使用率</a:t>
            </a:r>
            <a:r>
              <a:rPr lang="en-US" altLang="zh-CN" dirty="0"/>
              <a:t>49.9%</a:t>
            </a:r>
            <a:endParaRPr lang="zh-CN" altLang="en-US" dirty="0"/>
          </a:p>
        </p:txBody>
      </p:sp>
      <p:sp>
        <p:nvSpPr>
          <p:cNvPr id="17" name="文本框 16"/>
          <p:cNvSpPr txBox="1"/>
          <p:nvPr/>
        </p:nvSpPr>
        <p:spPr>
          <a:xfrm>
            <a:off x="556767" y="5940569"/>
            <a:ext cx="7704856" cy="584775"/>
          </a:xfrm>
          <a:prstGeom prst="rect">
            <a:avLst/>
          </a:prstGeom>
          <a:noFill/>
        </p:spPr>
        <p:txBody>
          <a:bodyPr wrap="square" rtlCol="0">
            <a:spAutoFit/>
          </a:bodyPr>
          <a:lstStyle/>
          <a:p>
            <a:r>
              <a:rPr lang="zh-CN" altLang="en-US" sz="3200" dirty="0"/>
              <a:t>支撑这些互联网络应用的关键是网络技术！</a:t>
            </a:r>
          </a:p>
        </p:txBody>
      </p:sp>
      <p:sp>
        <p:nvSpPr>
          <p:cNvPr id="3" name="TextBox 2"/>
          <p:cNvSpPr txBox="1"/>
          <p:nvPr/>
        </p:nvSpPr>
        <p:spPr>
          <a:xfrm>
            <a:off x="27375" y="5528265"/>
            <a:ext cx="5552737" cy="276999"/>
          </a:xfrm>
          <a:prstGeom prst="rect">
            <a:avLst/>
          </a:prstGeom>
          <a:noFill/>
        </p:spPr>
        <p:txBody>
          <a:bodyPr wrap="square" rtlCol="0">
            <a:spAutoFit/>
          </a:bodyPr>
          <a:lstStyle/>
          <a:p>
            <a:r>
              <a:rPr lang="zh-CN" altLang="en-US" dirty="0"/>
              <a:t>数据来源：第</a:t>
            </a:r>
            <a:r>
              <a:rPr lang="en-US" altLang="zh-CN" dirty="0"/>
              <a:t>53</a:t>
            </a:r>
            <a:r>
              <a:rPr lang="zh-CN" altLang="en-US" dirty="0"/>
              <a:t>次中国互联网络发展状况统计报告，</a:t>
            </a:r>
            <a:r>
              <a:rPr lang="en-US" altLang="zh-CN" dirty="0"/>
              <a:t>CCNIC</a:t>
            </a:r>
            <a:r>
              <a:rPr lang="zh-CN" altLang="en-US" dirty="0"/>
              <a:t>，</a:t>
            </a:r>
            <a:r>
              <a:rPr lang="en-US" altLang="zh-CN" dirty="0"/>
              <a:t>2024.03</a:t>
            </a:r>
            <a:endParaRPr lang="zh-CN" altLang="en-US" dirty="0"/>
          </a:p>
        </p:txBody>
      </p:sp>
      <p:grpSp>
        <p:nvGrpSpPr>
          <p:cNvPr id="23" name="组合 22">
            <a:extLst>
              <a:ext uri="{FF2B5EF4-FFF2-40B4-BE49-F238E27FC236}">
                <a16:creationId xmlns="" xmlns:a16="http://schemas.microsoft.com/office/drawing/2014/main" id="{7D3CF26B-05EF-E932-8A0A-3EADDC21DCC3}"/>
              </a:ext>
            </a:extLst>
          </p:cNvPr>
          <p:cNvGrpSpPr/>
          <p:nvPr/>
        </p:nvGrpSpPr>
        <p:grpSpPr>
          <a:xfrm>
            <a:off x="6516216" y="3935855"/>
            <a:ext cx="2248705" cy="861297"/>
            <a:chOff x="6516216" y="3935855"/>
            <a:chExt cx="2248705" cy="861297"/>
          </a:xfrm>
        </p:grpSpPr>
        <p:pic>
          <p:nvPicPr>
            <p:cNvPr id="8" name="图片 7">
              <a:extLst>
                <a:ext uri="{FF2B5EF4-FFF2-40B4-BE49-F238E27FC236}">
                  <a16:creationId xmlns="" xmlns:a16="http://schemas.microsoft.com/office/drawing/2014/main" id="{284A502A-B98A-A998-FC58-55FD3910E157}"/>
                </a:ext>
              </a:extLst>
            </p:cNvPr>
            <p:cNvPicPr>
              <a:picLocks noChangeAspect="1"/>
            </p:cNvPicPr>
            <p:nvPr/>
          </p:nvPicPr>
          <p:blipFill>
            <a:blip r:embed="rId8"/>
            <a:stretch>
              <a:fillRect/>
            </a:stretch>
          </p:blipFill>
          <p:spPr>
            <a:xfrm>
              <a:off x="6516216" y="3955412"/>
              <a:ext cx="652399" cy="821123"/>
            </a:xfrm>
            <a:prstGeom prst="rect">
              <a:avLst/>
            </a:prstGeom>
          </p:spPr>
        </p:pic>
        <p:pic>
          <p:nvPicPr>
            <p:cNvPr id="19" name="图片 18">
              <a:extLst>
                <a:ext uri="{FF2B5EF4-FFF2-40B4-BE49-F238E27FC236}">
                  <a16:creationId xmlns="" xmlns:a16="http://schemas.microsoft.com/office/drawing/2014/main" id="{BFA4450C-B4F3-36F5-A9ED-87E3BF0D76F1}"/>
                </a:ext>
              </a:extLst>
            </p:cNvPr>
            <p:cNvPicPr>
              <a:picLocks noChangeAspect="1"/>
            </p:cNvPicPr>
            <p:nvPr/>
          </p:nvPicPr>
          <p:blipFill>
            <a:blip r:embed="rId9"/>
            <a:stretch>
              <a:fillRect/>
            </a:stretch>
          </p:blipFill>
          <p:spPr>
            <a:xfrm>
              <a:off x="7290753" y="3935855"/>
              <a:ext cx="669925" cy="851600"/>
            </a:xfrm>
            <a:prstGeom prst="rect">
              <a:avLst/>
            </a:prstGeom>
          </p:spPr>
        </p:pic>
        <p:pic>
          <p:nvPicPr>
            <p:cNvPr id="21" name="图片 20">
              <a:extLst>
                <a:ext uri="{FF2B5EF4-FFF2-40B4-BE49-F238E27FC236}">
                  <a16:creationId xmlns="" xmlns:a16="http://schemas.microsoft.com/office/drawing/2014/main" id="{D366976C-EF8C-6AA2-A94C-17DF449E00C9}"/>
                </a:ext>
              </a:extLst>
            </p:cNvPr>
            <p:cNvPicPr>
              <a:picLocks noChangeAspect="1"/>
            </p:cNvPicPr>
            <p:nvPr/>
          </p:nvPicPr>
          <p:blipFill>
            <a:blip r:embed="rId10"/>
            <a:stretch>
              <a:fillRect/>
            </a:stretch>
          </p:blipFill>
          <p:spPr>
            <a:xfrm>
              <a:off x="8067082" y="3945552"/>
              <a:ext cx="697839" cy="851600"/>
            </a:xfrm>
            <a:prstGeom prst="rect">
              <a:avLst/>
            </a:prstGeom>
          </p:spPr>
        </p:pic>
      </p:grpSp>
      <p:sp>
        <p:nvSpPr>
          <p:cNvPr id="22" name="文本框 21">
            <a:extLst>
              <a:ext uri="{FF2B5EF4-FFF2-40B4-BE49-F238E27FC236}">
                <a16:creationId xmlns="" xmlns:a16="http://schemas.microsoft.com/office/drawing/2014/main" id="{68EC38FE-892B-C483-202B-6A38F0EB699F}"/>
              </a:ext>
            </a:extLst>
          </p:cNvPr>
          <p:cNvSpPr txBox="1"/>
          <p:nvPr/>
        </p:nvSpPr>
        <p:spPr>
          <a:xfrm>
            <a:off x="6228184" y="4941168"/>
            <a:ext cx="2887739" cy="276999"/>
          </a:xfrm>
          <a:prstGeom prst="rect">
            <a:avLst/>
          </a:prstGeom>
          <a:noFill/>
        </p:spPr>
        <p:txBody>
          <a:bodyPr wrap="square" rtlCol="0">
            <a:spAutoFit/>
          </a:bodyPr>
          <a:lstStyle/>
          <a:p>
            <a:r>
              <a:rPr lang="zh-CN" altLang="en-US" dirty="0"/>
              <a:t>网约车，</a:t>
            </a:r>
            <a:r>
              <a:rPr lang="en-US" altLang="zh-CN" dirty="0"/>
              <a:t>5.28</a:t>
            </a:r>
            <a:r>
              <a:rPr lang="zh-CN" altLang="en-US" dirty="0"/>
              <a:t>亿人，网民使用率</a:t>
            </a:r>
            <a:r>
              <a:rPr lang="en-US" altLang="zh-CN" dirty="0"/>
              <a:t>48.3%</a:t>
            </a:r>
            <a:endParaRPr lang="zh-CN" altLang="en-US" dirty="0"/>
          </a:p>
        </p:txBody>
      </p:sp>
    </p:spTree>
    <p:extLst>
      <p:ext uri="{BB962C8B-B14F-4D97-AF65-F5344CB8AC3E}">
        <p14:creationId xmlns:p14="http://schemas.microsoft.com/office/powerpoint/2010/main" val="906590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什么是</a:t>
            </a:r>
            <a:r>
              <a:rPr lang="en-US" altLang="zh-CN" dirty="0" smtClean="0"/>
              <a:t>IPv6</a:t>
            </a:r>
            <a:endParaRPr lang="zh-CN" altLang="en-US" dirty="0"/>
          </a:p>
        </p:txBody>
      </p:sp>
      <p:sp>
        <p:nvSpPr>
          <p:cNvPr id="3" name="内容占位符 2"/>
          <p:cNvSpPr>
            <a:spLocks noGrp="1"/>
          </p:cNvSpPr>
          <p:nvPr>
            <p:ph idx="1"/>
          </p:nvPr>
        </p:nvSpPr>
        <p:spPr>
          <a:xfrm>
            <a:off x="1182688" y="2017713"/>
            <a:ext cx="7133728" cy="1555303"/>
          </a:xfrm>
        </p:spPr>
        <p:txBody>
          <a:bodyPr>
            <a:normAutofit fontScale="85000" lnSpcReduction="10000"/>
          </a:bodyPr>
          <a:lstStyle/>
          <a:p>
            <a:r>
              <a:rPr lang="en-US" altLang="zh-CN" dirty="0" smtClean="0"/>
              <a:t>Internet</a:t>
            </a:r>
            <a:r>
              <a:rPr lang="zh-CN" altLang="en-US" dirty="0" smtClean="0"/>
              <a:t>使用的</a:t>
            </a:r>
            <a:r>
              <a:rPr lang="en-US" altLang="zh-CN" dirty="0" smtClean="0"/>
              <a:t>IP</a:t>
            </a:r>
            <a:r>
              <a:rPr lang="zh-CN" altLang="en-US" dirty="0" smtClean="0"/>
              <a:t>是</a:t>
            </a:r>
            <a:r>
              <a:rPr lang="en-US" altLang="zh-CN" dirty="0" smtClean="0"/>
              <a:t>IP</a:t>
            </a:r>
            <a:r>
              <a:rPr lang="zh-CN" altLang="en-US" dirty="0" smtClean="0"/>
              <a:t>协议第</a:t>
            </a:r>
            <a:r>
              <a:rPr lang="en-US" altLang="zh-CN" dirty="0" smtClean="0"/>
              <a:t>4</a:t>
            </a:r>
            <a:r>
              <a:rPr lang="zh-CN" altLang="en-US" dirty="0" smtClean="0"/>
              <a:t>版，简称为</a:t>
            </a:r>
            <a:r>
              <a:rPr lang="en-US" altLang="zh-CN" dirty="0" smtClean="0"/>
              <a:t>IP</a:t>
            </a:r>
          </a:p>
          <a:p>
            <a:r>
              <a:rPr lang="en-US" altLang="zh-CN" dirty="0" smtClean="0"/>
              <a:t>IPv6</a:t>
            </a:r>
            <a:r>
              <a:rPr lang="zh-CN" altLang="en-US" dirty="0" smtClean="0"/>
              <a:t>是</a:t>
            </a:r>
            <a:r>
              <a:rPr lang="en-US" altLang="zh-CN" dirty="0" smtClean="0"/>
              <a:t>IP</a:t>
            </a:r>
            <a:r>
              <a:rPr lang="zh-CN" altLang="en-US" dirty="0" smtClean="0"/>
              <a:t>协议第</a:t>
            </a:r>
            <a:r>
              <a:rPr lang="en-US" altLang="zh-CN" dirty="0" smtClean="0"/>
              <a:t>6</a:t>
            </a:r>
            <a:r>
              <a:rPr lang="zh-CN" altLang="en-US" dirty="0" smtClean="0"/>
              <a:t>版，是</a:t>
            </a:r>
            <a:r>
              <a:rPr lang="en-US" altLang="zh-CN" dirty="0" smtClean="0"/>
              <a:t>IP</a:t>
            </a:r>
            <a:r>
              <a:rPr lang="zh-CN" altLang="en-US" dirty="0" smtClean="0"/>
              <a:t>协议的升级版本</a:t>
            </a:r>
            <a:endParaRPr lang="zh-CN" altLang="en-US" dirty="0"/>
          </a:p>
        </p:txBody>
      </p:sp>
      <p:sp>
        <p:nvSpPr>
          <p:cNvPr id="4" name="灯片编号占位符 3"/>
          <p:cNvSpPr>
            <a:spLocks noGrp="1"/>
          </p:cNvSpPr>
          <p:nvPr>
            <p:ph type="sldNum" sz="quarter" idx="12"/>
          </p:nvPr>
        </p:nvSpPr>
        <p:spPr/>
        <p:txBody>
          <a:bodyPr/>
          <a:lstStyle/>
          <a:p>
            <a:pPr>
              <a:defRPr/>
            </a:pPr>
            <a:fld id="{C453FA55-8D36-4031-8BD7-CFE3610E48BA}" type="slidenum">
              <a:rPr lang="en-US" altLang="zh-CN" smtClean="0"/>
              <a:pPr>
                <a:defRPr/>
              </a:pPr>
              <a:t>50</a:t>
            </a:fld>
            <a:endParaRPr lang="en-US" altLang="zh-CN"/>
          </a:p>
        </p:txBody>
      </p:sp>
      <p:pic>
        <p:nvPicPr>
          <p:cNvPr id="5" name="图片 4"/>
          <p:cNvPicPr>
            <a:picLocks noChangeAspect="1"/>
          </p:cNvPicPr>
          <p:nvPr/>
        </p:nvPicPr>
        <p:blipFill>
          <a:blip r:embed="rId2"/>
          <a:stretch>
            <a:fillRect/>
          </a:stretch>
        </p:blipFill>
        <p:spPr>
          <a:xfrm>
            <a:off x="1547664" y="2939678"/>
            <a:ext cx="6048672" cy="3918322"/>
          </a:xfrm>
          <a:prstGeom prst="rect">
            <a:avLst/>
          </a:prstGeom>
        </p:spPr>
      </p:pic>
      <p:sp>
        <p:nvSpPr>
          <p:cNvPr id="6" name="矩形 5"/>
          <p:cNvSpPr/>
          <p:nvPr/>
        </p:nvSpPr>
        <p:spPr>
          <a:xfrm>
            <a:off x="1763688" y="6309320"/>
            <a:ext cx="5616624" cy="39151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11453372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lstStyle/>
          <a:p>
            <a:r>
              <a:rPr lang="en-US" altLang="zh-CN" dirty="0"/>
              <a:t>IPv4</a:t>
            </a:r>
            <a:r>
              <a:rPr lang="zh-CN" altLang="en-US" dirty="0"/>
              <a:t>地址危机</a:t>
            </a:r>
          </a:p>
        </p:txBody>
      </p:sp>
      <p:pic>
        <p:nvPicPr>
          <p:cNvPr id="111621" name="Picture 5"/>
          <p:cNvPicPr>
            <a:picLocks noChangeAspect="1" noChangeArrowheads="1"/>
          </p:cNvPicPr>
          <p:nvPr/>
        </p:nvPicPr>
        <p:blipFill>
          <a:blip r:embed="rId2" cstate="print"/>
          <a:srcRect/>
          <a:stretch>
            <a:fillRect/>
          </a:stretch>
        </p:blipFill>
        <p:spPr bwMode="auto">
          <a:xfrm>
            <a:off x="827088" y="1773238"/>
            <a:ext cx="5832475" cy="4464050"/>
          </a:xfrm>
          <a:prstGeom prst="rect">
            <a:avLst/>
          </a:prstGeom>
          <a:noFill/>
          <a:ln w="9525">
            <a:noFill/>
            <a:miter lim="800000"/>
            <a:headEnd/>
            <a:tailEnd/>
          </a:ln>
        </p:spPr>
      </p:pic>
      <p:pic>
        <p:nvPicPr>
          <p:cNvPr id="48134" name="Picture 6"/>
          <p:cNvPicPr>
            <a:picLocks noChangeAspect="1" noChangeArrowheads="1"/>
          </p:cNvPicPr>
          <p:nvPr/>
        </p:nvPicPr>
        <p:blipFill>
          <a:blip r:embed="rId3" cstate="print"/>
          <a:srcRect/>
          <a:stretch>
            <a:fillRect/>
          </a:stretch>
        </p:blipFill>
        <p:spPr bwMode="auto">
          <a:xfrm>
            <a:off x="5062570" y="115888"/>
            <a:ext cx="4081462" cy="1584325"/>
          </a:xfrm>
          <a:prstGeom prst="rect">
            <a:avLst/>
          </a:prstGeom>
          <a:noFill/>
          <a:ln w="9525">
            <a:noFill/>
            <a:miter lim="800000"/>
            <a:headEnd/>
            <a:tailEnd/>
          </a:ln>
        </p:spPr>
      </p:pic>
      <p:sp>
        <p:nvSpPr>
          <p:cNvPr id="7" name="TextBox 6"/>
          <p:cNvSpPr txBox="1"/>
          <p:nvPr/>
        </p:nvSpPr>
        <p:spPr>
          <a:xfrm>
            <a:off x="1500198" y="6202940"/>
            <a:ext cx="5572132" cy="369332"/>
          </a:xfrm>
          <a:prstGeom prst="rect">
            <a:avLst/>
          </a:prstGeom>
          <a:noFill/>
        </p:spPr>
        <p:txBody>
          <a:bodyPr wrap="square" rtlCol="0">
            <a:spAutoFit/>
          </a:bodyPr>
          <a:lstStyle/>
          <a:p>
            <a:r>
              <a:rPr lang="zh-CN" altLang="en-US" sz="1800" dirty="0"/>
              <a:t>自</a:t>
            </a:r>
            <a:r>
              <a:rPr lang="en-US" altLang="zh-CN" sz="1800" dirty="0"/>
              <a:t>2011</a:t>
            </a:r>
            <a:r>
              <a:rPr lang="zh-CN" altLang="en-US" sz="1800" dirty="0"/>
              <a:t>年开始我国</a:t>
            </a:r>
            <a:r>
              <a:rPr lang="en-US" altLang="zh-CN" sz="1800" dirty="0"/>
              <a:t>IPv4</a:t>
            </a:r>
            <a:r>
              <a:rPr lang="zh-CN" altLang="en-US" sz="1800" dirty="0"/>
              <a:t>地址总数基本维持不变</a:t>
            </a:r>
          </a:p>
        </p:txBody>
      </p:sp>
      <p:sp>
        <p:nvSpPr>
          <p:cNvPr id="8" name="矩形 7"/>
          <p:cNvSpPr/>
          <p:nvPr/>
        </p:nvSpPr>
        <p:spPr>
          <a:xfrm>
            <a:off x="0" y="26235"/>
            <a:ext cx="6357950" cy="830997"/>
          </a:xfrm>
          <a:prstGeom prst="rect">
            <a:avLst/>
          </a:prstGeom>
        </p:spPr>
        <p:txBody>
          <a:bodyPr wrap="square">
            <a:spAutoFit/>
          </a:bodyPr>
          <a:lstStyle/>
          <a:p>
            <a:r>
              <a:rPr lang="en-US" sz="1600" dirty="0"/>
              <a:t>The global coordination of the DNS Root, IP addressing, and other Internet protocol resources is performed as the Internet Assigned Numbers Authority (IANA) functions</a:t>
            </a:r>
            <a:endParaRPr lang="zh-CN" altLang="en-US" sz="1600" dirty="0"/>
          </a:p>
        </p:txBody>
      </p:sp>
      <p:pic>
        <p:nvPicPr>
          <p:cNvPr id="2" name="图片 1"/>
          <p:cNvPicPr>
            <a:picLocks noChangeAspect="1"/>
          </p:cNvPicPr>
          <p:nvPr/>
        </p:nvPicPr>
        <p:blipFill>
          <a:blip r:embed="rId4"/>
          <a:stretch>
            <a:fillRect/>
          </a:stretch>
        </p:blipFill>
        <p:spPr>
          <a:xfrm>
            <a:off x="6804247" y="1788630"/>
            <a:ext cx="2026586" cy="4448658"/>
          </a:xfrm>
          <a:prstGeom prst="rect">
            <a:avLst/>
          </a:prstGeom>
        </p:spPr>
      </p:pic>
      <p:sp>
        <p:nvSpPr>
          <p:cNvPr id="3" name="矩形 2"/>
          <p:cNvSpPr/>
          <p:nvPr/>
        </p:nvSpPr>
        <p:spPr>
          <a:xfrm>
            <a:off x="5188135" y="5917212"/>
            <a:ext cx="1471428" cy="276999"/>
          </a:xfrm>
          <a:prstGeom prst="rect">
            <a:avLst/>
          </a:prstGeom>
        </p:spPr>
        <p:txBody>
          <a:bodyPr wrap="none">
            <a:spAutoFit/>
          </a:bodyPr>
          <a:lstStyle/>
          <a:p>
            <a:r>
              <a:rPr lang="en-US" altLang="zh-CN" dirty="0">
                <a:solidFill>
                  <a:srgbClr val="0C0500"/>
                </a:solidFill>
                <a:latin typeface="Arial" charset="0"/>
              </a:rPr>
              <a:t>Date</a:t>
            </a:r>
            <a:r>
              <a:rPr lang="zh-CN" altLang="en-US" dirty="0">
                <a:solidFill>
                  <a:srgbClr val="0C0500"/>
                </a:solidFill>
                <a:latin typeface="Arial" charset="0"/>
              </a:rPr>
              <a:t>： </a:t>
            </a:r>
            <a:r>
              <a:rPr lang="en-US" altLang="zh-CN" dirty="0">
                <a:solidFill>
                  <a:srgbClr val="0C0500"/>
                </a:solidFill>
                <a:latin typeface="Arial" charset="0"/>
              </a:rPr>
              <a:t>2011.04.26</a:t>
            </a:r>
            <a:endParaRPr lang="zh-CN" altLang="en-US" dirty="0"/>
          </a:p>
        </p:txBody>
      </p:sp>
      <p:sp>
        <p:nvSpPr>
          <p:cNvPr id="4" name="矩形 3"/>
          <p:cNvSpPr/>
          <p:nvPr/>
        </p:nvSpPr>
        <p:spPr>
          <a:xfrm>
            <a:off x="6660047" y="6386149"/>
            <a:ext cx="2170786" cy="276999"/>
          </a:xfrm>
          <a:prstGeom prst="rect">
            <a:avLst/>
          </a:prstGeom>
        </p:spPr>
        <p:txBody>
          <a:bodyPr wrap="none">
            <a:spAutoFit/>
          </a:bodyPr>
          <a:lstStyle/>
          <a:p>
            <a:pPr algn="r">
              <a:spcBef>
                <a:spcPct val="50000"/>
              </a:spcBef>
            </a:pPr>
            <a:r>
              <a:rPr lang="en-US" altLang="zh-CN" dirty="0">
                <a:solidFill>
                  <a:srgbClr val="0C0500"/>
                </a:solidFill>
                <a:latin typeface="Arial" charset="0"/>
                <a:hlinkClick r:id="rId5"/>
              </a:rPr>
              <a:t>http://ipv6.he.net/statistics/</a:t>
            </a:r>
            <a:endParaRPr lang="zh-CN" altLang="en-US" dirty="0">
              <a:solidFill>
                <a:srgbClr val="0C0500"/>
              </a:solidFill>
              <a:latin typeface="Arial" charset="0"/>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IPv6</a:t>
            </a:r>
            <a:r>
              <a:rPr lang="zh-CN" altLang="en-US" dirty="0"/>
              <a:t>发展史</a:t>
            </a:r>
          </a:p>
        </p:txBody>
      </p:sp>
      <p:sp>
        <p:nvSpPr>
          <p:cNvPr id="3" name="内容占位符 2"/>
          <p:cNvSpPr>
            <a:spLocks noGrp="1"/>
          </p:cNvSpPr>
          <p:nvPr>
            <p:ph idx="1"/>
          </p:nvPr>
        </p:nvSpPr>
        <p:spPr>
          <a:xfrm>
            <a:off x="1182688" y="2017712"/>
            <a:ext cx="7205736" cy="4579639"/>
          </a:xfrm>
        </p:spPr>
        <p:txBody>
          <a:bodyPr>
            <a:normAutofit fontScale="62500" lnSpcReduction="20000"/>
          </a:bodyPr>
          <a:lstStyle/>
          <a:p>
            <a:pPr>
              <a:lnSpc>
                <a:spcPct val="120000"/>
              </a:lnSpc>
            </a:pPr>
            <a:r>
              <a:rPr lang="zh-CN" altLang="en-US" b="1" dirty="0"/>
              <a:t>国际</a:t>
            </a:r>
          </a:p>
          <a:p>
            <a:pPr lvl="1">
              <a:lnSpc>
                <a:spcPct val="120000"/>
              </a:lnSpc>
            </a:pPr>
            <a:r>
              <a:rPr lang="en-US" altLang="zh-CN" b="1" dirty="0"/>
              <a:t>1994</a:t>
            </a:r>
            <a:r>
              <a:rPr lang="zh-CN" altLang="en-US" b="1" dirty="0"/>
              <a:t>年</a:t>
            </a:r>
            <a:r>
              <a:rPr lang="en-US" altLang="zh-CN" b="1" dirty="0"/>
              <a:t>7</a:t>
            </a:r>
            <a:r>
              <a:rPr lang="zh-CN" altLang="en-US" b="1" dirty="0"/>
              <a:t>月，</a:t>
            </a:r>
            <a:r>
              <a:rPr lang="en-US" altLang="zh-CN" b="1" dirty="0"/>
              <a:t>IPv6</a:t>
            </a:r>
            <a:r>
              <a:rPr lang="zh-CN" altLang="en-US" b="1" dirty="0"/>
              <a:t>开始标准化过程</a:t>
            </a:r>
          </a:p>
          <a:p>
            <a:pPr lvl="1">
              <a:lnSpc>
                <a:spcPct val="120000"/>
              </a:lnSpc>
            </a:pPr>
            <a:r>
              <a:rPr lang="en-US" altLang="zh-CN" b="1" dirty="0"/>
              <a:t>1996</a:t>
            </a:r>
            <a:r>
              <a:rPr lang="zh-CN" altLang="en-US" b="1" dirty="0"/>
              <a:t>年</a:t>
            </a:r>
            <a:r>
              <a:rPr lang="en-US" altLang="zh-CN" b="1" dirty="0"/>
              <a:t>3</a:t>
            </a:r>
            <a:r>
              <a:rPr lang="zh-CN" altLang="en-US" b="1" dirty="0"/>
              <a:t>月，国际</a:t>
            </a:r>
            <a:r>
              <a:rPr lang="en-US" altLang="zh-CN" b="1" dirty="0"/>
              <a:t>IPv6</a:t>
            </a:r>
            <a:r>
              <a:rPr lang="zh-CN" altLang="en-US" b="1" dirty="0"/>
              <a:t>主干网（</a:t>
            </a:r>
            <a:r>
              <a:rPr lang="en-US" altLang="zh-CN" b="1" dirty="0"/>
              <a:t>6bone)</a:t>
            </a:r>
            <a:r>
              <a:rPr lang="zh-CN" altLang="en-US" b="1" dirty="0"/>
              <a:t>建成</a:t>
            </a:r>
          </a:p>
          <a:p>
            <a:pPr lvl="1">
              <a:lnSpc>
                <a:spcPct val="120000"/>
              </a:lnSpc>
            </a:pPr>
            <a:r>
              <a:rPr lang="en-US" altLang="zh-CN" b="1" dirty="0"/>
              <a:t>1998</a:t>
            </a:r>
            <a:r>
              <a:rPr lang="zh-CN" altLang="en-US" b="1" dirty="0"/>
              <a:t>年</a:t>
            </a:r>
            <a:r>
              <a:rPr lang="en-US" altLang="zh-CN" b="1" dirty="0"/>
              <a:t>10</a:t>
            </a:r>
            <a:r>
              <a:rPr lang="zh-CN" altLang="en-US" b="1" dirty="0"/>
              <a:t>月，</a:t>
            </a:r>
            <a:r>
              <a:rPr lang="en-US" altLang="zh-CN" b="1" dirty="0"/>
              <a:t>IPv6</a:t>
            </a:r>
            <a:r>
              <a:rPr lang="zh-CN" altLang="en-US" b="1" dirty="0"/>
              <a:t>标准正式发布</a:t>
            </a:r>
          </a:p>
          <a:p>
            <a:pPr>
              <a:lnSpc>
                <a:spcPct val="120000"/>
              </a:lnSpc>
            </a:pPr>
            <a:r>
              <a:rPr lang="zh-CN" altLang="en-US" b="1" dirty="0"/>
              <a:t>国内</a:t>
            </a:r>
          </a:p>
          <a:p>
            <a:pPr lvl="1">
              <a:lnSpc>
                <a:spcPct val="120000"/>
              </a:lnSpc>
            </a:pPr>
            <a:r>
              <a:rPr lang="en-US" altLang="zh-CN" b="1" dirty="0"/>
              <a:t>1998</a:t>
            </a:r>
            <a:r>
              <a:rPr lang="zh-CN" altLang="en-US" b="1" dirty="0"/>
              <a:t>年</a:t>
            </a:r>
            <a:r>
              <a:rPr lang="en-US" altLang="zh-CN" b="1" dirty="0"/>
              <a:t>4</a:t>
            </a:r>
            <a:r>
              <a:rPr lang="zh-CN" altLang="en-US" b="1" dirty="0"/>
              <a:t>月，</a:t>
            </a:r>
            <a:r>
              <a:rPr lang="en-US" altLang="zh-CN" b="1" dirty="0"/>
              <a:t>CERNET</a:t>
            </a:r>
            <a:r>
              <a:rPr lang="zh-CN" altLang="en-US" b="1" dirty="0"/>
              <a:t>正式参加下一代</a:t>
            </a:r>
            <a:r>
              <a:rPr lang="en-US" altLang="zh-CN" b="1" dirty="0"/>
              <a:t>IP</a:t>
            </a:r>
            <a:r>
              <a:rPr lang="zh-CN" altLang="en-US" b="1" dirty="0"/>
              <a:t>协议</a:t>
            </a:r>
            <a:r>
              <a:rPr lang="en-US" altLang="zh-CN" b="1" dirty="0"/>
              <a:t>(IPv6)</a:t>
            </a:r>
            <a:r>
              <a:rPr lang="zh-CN" altLang="en-US" b="1" dirty="0"/>
              <a:t>试验网</a:t>
            </a:r>
          </a:p>
          <a:p>
            <a:pPr lvl="1">
              <a:lnSpc>
                <a:spcPct val="120000"/>
              </a:lnSpc>
            </a:pPr>
            <a:r>
              <a:rPr lang="en-US" altLang="zh-CN" b="1" dirty="0"/>
              <a:t>2003</a:t>
            </a:r>
            <a:r>
              <a:rPr lang="zh-CN" altLang="en-US" b="1" dirty="0"/>
              <a:t>年</a:t>
            </a:r>
            <a:r>
              <a:rPr lang="en-US" altLang="zh-CN" b="1" dirty="0"/>
              <a:t>8</a:t>
            </a:r>
            <a:r>
              <a:rPr lang="zh-CN" altLang="en-US" b="1" dirty="0"/>
              <a:t>月，启动</a:t>
            </a:r>
            <a:r>
              <a:rPr lang="en-US" altLang="zh-CN" b="1" dirty="0"/>
              <a:t>"</a:t>
            </a:r>
            <a:r>
              <a:rPr lang="zh-CN" altLang="en-US" b="1" dirty="0"/>
              <a:t>中国下一代互联网示范工程</a:t>
            </a:r>
            <a:r>
              <a:rPr lang="en-US" altLang="zh-CN" b="1" dirty="0"/>
              <a:t>CNGI"</a:t>
            </a:r>
            <a:r>
              <a:rPr lang="zh-CN" altLang="en-US" b="1" dirty="0"/>
              <a:t>，建设目标是在</a:t>
            </a:r>
            <a:r>
              <a:rPr lang="en-US" altLang="zh-CN" b="1" dirty="0"/>
              <a:t>2003</a:t>
            </a:r>
            <a:r>
              <a:rPr lang="zh-CN" altLang="en-US" b="1" dirty="0"/>
              <a:t>年到</a:t>
            </a:r>
            <a:r>
              <a:rPr lang="en-US" altLang="zh-CN" b="1" dirty="0"/>
              <a:t>2005</a:t>
            </a:r>
            <a:r>
              <a:rPr lang="zh-CN" altLang="en-US" b="1" dirty="0"/>
              <a:t>年的时间内，采用</a:t>
            </a:r>
            <a:r>
              <a:rPr lang="en-US" altLang="zh-CN" b="1" dirty="0"/>
              <a:t>IPv6</a:t>
            </a:r>
            <a:r>
              <a:rPr lang="zh-CN" altLang="en-US" b="1" dirty="0"/>
              <a:t>技术，完成</a:t>
            </a:r>
            <a:r>
              <a:rPr lang="en-US" altLang="zh-CN" b="1" dirty="0"/>
              <a:t>CNGI</a:t>
            </a:r>
            <a:r>
              <a:rPr lang="zh-CN" altLang="en-US" b="1" dirty="0"/>
              <a:t>主干网（覆盖</a:t>
            </a:r>
            <a:r>
              <a:rPr lang="en-US" altLang="zh-CN" b="1" dirty="0"/>
              <a:t>20</a:t>
            </a:r>
            <a:r>
              <a:rPr lang="zh-CN" altLang="en-US" b="1" dirty="0"/>
              <a:t>个城市</a:t>
            </a:r>
            <a:r>
              <a:rPr lang="en-US" altLang="zh-CN" b="1" dirty="0"/>
              <a:t>30</a:t>
            </a:r>
            <a:r>
              <a:rPr lang="zh-CN" altLang="en-US" b="1" dirty="0"/>
              <a:t>个核心节点） </a:t>
            </a:r>
          </a:p>
          <a:p>
            <a:pPr lvl="1">
              <a:lnSpc>
                <a:spcPct val="120000"/>
              </a:lnSpc>
            </a:pPr>
            <a:r>
              <a:rPr lang="en-US" altLang="zh-CN" b="1" dirty="0"/>
              <a:t>2004</a:t>
            </a:r>
            <a:r>
              <a:rPr lang="zh-CN" altLang="en-US" b="1" dirty="0"/>
              <a:t>年</a:t>
            </a:r>
            <a:r>
              <a:rPr lang="en-US" altLang="zh-CN" b="1" dirty="0"/>
              <a:t>12</a:t>
            </a:r>
            <a:r>
              <a:rPr lang="zh-CN" altLang="en-US" b="1" dirty="0"/>
              <a:t>月，</a:t>
            </a:r>
            <a:r>
              <a:rPr lang="en-US" altLang="zh-CN" b="1" dirty="0"/>
              <a:t>CNGI</a:t>
            </a:r>
            <a:r>
              <a:rPr lang="zh-CN" altLang="en-US" b="1" dirty="0"/>
              <a:t>核心网之一</a:t>
            </a:r>
            <a:r>
              <a:rPr lang="en-US" altLang="zh-CN" b="1" dirty="0"/>
              <a:t>CERNET2</a:t>
            </a:r>
            <a:r>
              <a:rPr lang="zh-CN" altLang="en-US" b="1" dirty="0"/>
              <a:t>主干网正式开通，包括北京、上海和广州三个核心节点 </a:t>
            </a:r>
            <a:endParaRPr lang="en-US" altLang="zh-CN" b="1" dirty="0"/>
          </a:p>
          <a:p>
            <a:pPr lvl="1">
              <a:lnSpc>
                <a:spcPct val="120000"/>
              </a:lnSpc>
            </a:pPr>
            <a:r>
              <a:rPr lang="en-US" altLang="zh-CN" sz="3200" b="1" dirty="0">
                <a:solidFill>
                  <a:srgbClr val="FF0000"/>
                </a:solidFill>
              </a:rPr>
              <a:t>2017</a:t>
            </a:r>
            <a:r>
              <a:rPr lang="zh-CN" altLang="en-US" sz="3200" b="1" dirty="0">
                <a:solidFill>
                  <a:srgbClr val="FF0000"/>
                </a:solidFill>
              </a:rPr>
              <a:t>年</a:t>
            </a:r>
            <a:r>
              <a:rPr lang="en-US" altLang="zh-CN" sz="3200" b="1" dirty="0">
                <a:solidFill>
                  <a:srgbClr val="FF0000"/>
                </a:solidFill>
              </a:rPr>
              <a:t>11</a:t>
            </a:r>
            <a:r>
              <a:rPr lang="zh-CN" altLang="en-US" sz="3200" b="1" dirty="0">
                <a:solidFill>
                  <a:srgbClr val="FF0000"/>
                </a:solidFill>
              </a:rPr>
              <a:t>月，中共中央办公厅、国务院办公厅印发了</a:t>
            </a:r>
            <a:r>
              <a:rPr lang="en-US" altLang="zh-CN" sz="3200" b="1" dirty="0">
                <a:solidFill>
                  <a:srgbClr val="FF0000"/>
                </a:solidFill>
              </a:rPr>
              <a:t>《</a:t>
            </a:r>
            <a:r>
              <a:rPr lang="zh-CN" altLang="en-US" sz="3200" b="1" dirty="0">
                <a:solidFill>
                  <a:srgbClr val="FF0000"/>
                </a:solidFill>
              </a:rPr>
              <a:t>推进互联网协议第六版（</a:t>
            </a:r>
            <a:r>
              <a:rPr lang="en-US" altLang="zh-CN" sz="3200" b="1" dirty="0">
                <a:solidFill>
                  <a:srgbClr val="FF0000"/>
                </a:solidFill>
              </a:rPr>
              <a:t>IPv6</a:t>
            </a:r>
            <a:r>
              <a:rPr lang="zh-CN" altLang="en-US" sz="3200" b="1" dirty="0">
                <a:solidFill>
                  <a:srgbClr val="FF0000"/>
                </a:solidFill>
              </a:rPr>
              <a:t>）规模部署行动计划</a:t>
            </a:r>
            <a:r>
              <a:rPr lang="en-US" altLang="zh-CN" sz="3200" b="1" dirty="0">
                <a:solidFill>
                  <a:srgbClr val="FF0000"/>
                </a:solidFill>
              </a:rPr>
              <a:t>》</a:t>
            </a:r>
          </a:p>
        </p:txBody>
      </p:sp>
      <p:sp>
        <p:nvSpPr>
          <p:cNvPr id="4" name="灯片编号占位符 3"/>
          <p:cNvSpPr>
            <a:spLocks noGrp="1"/>
          </p:cNvSpPr>
          <p:nvPr>
            <p:ph type="sldNum" sz="quarter" idx="12"/>
          </p:nvPr>
        </p:nvSpPr>
        <p:spPr/>
        <p:txBody>
          <a:bodyPr/>
          <a:lstStyle/>
          <a:p>
            <a:pPr>
              <a:defRPr/>
            </a:pPr>
            <a:fld id="{C453FA55-8D36-4031-8BD7-CFE3610E48BA}" type="slidenum">
              <a:rPr lang="en-US" altLang="zh-CN" smtClean="0"/>
              <a:pPr>
                <a:defRPr/>
              </a:pPr>
              <a:t>52</a:t>
            </a:fld>
            <a:endParaRPr lang="en-US" altLang="zh-CN"/>
          </a:p>
        </p:txBody>
      </p:sp>
    </p:spTree>
    <p:extLst>
      <p:ext uri="{BB962C8B-B14F-4D97-AF65-F5344CB8AC3E}">
        <p14:creationId xmlns:p14="http://schemas.microsoft.com/office/powerpoint/2010/main" val="259412113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为什么中国更需要</a:t>
            </a:r>
            <a:r>
              <a:rPr lang="en-US" altLang="zh-CN" dirty="0"/>
              <a:t>IPv6</a:t>
            </a:r>
            <a:r>
              <a:rPr lang="zh-CN" altLang="en-US" dirty="0"/>
              <a:t>？ </a:t>
            </a:r>
          </a:p>
        </p:txBody>
      </p:sp>
      <p:sp>
        <p:nvSpPr>
          <p:cNvPr id="3" name="内容占位符 2"/>
          <p:cNvSpPr>
            <a:spLocks noGrp="1"/>
          </p:cNvSpPr>
          <p:nvPr>
            <p:ph idx="1"/>
          </p:nvPr>
        </p:nvSpPr>
        <p:spPr>
          <a:xfrm>
            <a:off x="928662" y="2017713"/>
            <a:ext cx="7772400" cy="4114800"/>
          </a:xfrm>
        </p:spPr>
        <p:txBody>
          <a:bodyPr/>
          <a:lstStyle/>
          <a:p>
            <a:pPr>
              <a:lnSpc>
                <a:spcPct val="110000"/>
              </a:lnSpc>
              <a:buFont typeface="Arial" panose="020B0604020202020204" pitchFamily="34" charset="0"/>
              <a:buChar char="•"/>
              <a:defRPr/>
            </a:pPr>
            <a:r>
              <a:rPr lang="zh-CN" altLang="en-US" b="1" dirty="0"/>
              <a:t>从战略上来说，我国在</a:t>
            </a:r>
            <a:r>
              <a:rPr lang="en-US" altLang="zh-CN" b="1" dirty="0"/>
              <a:t>IPv4</a:t>
            </a:r>
            <a:r>
              <a:rPr lang="zh-CN" altLang="en-US" b="1" dirty="0"/>
              <a:t>上已经落后，</a:t>
            </a:r>
            <a:r>
              <a:rPr lang="en-US" altLang="zh-CN" b="1" dirty="0"/>
              <a:t>IPv6</a:t>
            </a:r>
            <a:r>
              <a:rPr lang="zh-CN" altLang="en-US" b="1" dirty="0"/>
              <a:t>要走在前面，从而提高我国在</a:t>
            </a:r>
            <a:r>
              <a:rPr lang="en-US" altLang="zh-CN" b="1" dirty="0"/>
              <a:t>Internet</a:t>
            </a:r>
            <a:r>
              <a:rPr lang="zh-CN" altLang="en-US" b="1" dirty="0"/>
              <a:t>产业中的地位</a:t>
            </a:r>
          </a:p>
          <a:p>
            <a:pPr>
              <a:lnSpc>
                <a:spcPct val="110000"/>
              </a:lnSpc>
              <a:buFont typeface="Arial" panose="020B0604020202020204" pitchFamily="34" charset="0"/>
              <a:buChar char="•"/>
              <a:defRPr/>
            </a:pPr>
            <a:r>
              <a:rPr lang="zh-CN" altLang="en-US" b="1" dirty="0"/>
              <a:t>从现实需求来说，</a:t>
            </a:r>
            <a:r>
              <a:rPr lang="en-US" altLang="zh-CN" b="1" dirty="0"/>
              <a:t>Internet</a:t>
            </a:r>
            <a:r>
              <a:rPr lang="zh-CN" altLang="en-US" b="1" dirty="0"/>
              <a:t>的普及使得对</a:t>
            </a:r>
            <a:r>
              <a:rPr lang="en-US" altLang="zh-CN" b="1" dirty="0"/>
              <a:t>IP</a:t>
            </a:r>
            <a:r>
              <a:rPr lang="zh-CN" altLang="en-US" b="1" dirty="0"/>
              <a:t>地址的需求量巨大，但美国占用了大部分的</a:t>
            </a:r>
            <a:r>
              <a:rPr lang="en-US" altLang="zh-CN" b="1" dirty="0"/>
              <a:t>IPv4</a:t>
            </a:r>
            <a:r>
              <a:rPr lang="zh-CN" altLang="en-US" b="1" dirty="0"/>
              <a:t>地址空间，一些组织拥有的</a:t>
            </a:r>
            <a:r>
              <a:rPr lang="en-US" altLang="zh-CN" b="1" dirty="0"/>
              <a:t>IPv4</a:t>
            </a:r>
            <a:r>
              <a:rPr lang="zh-CN" altLang="en-US" b="1" dirty="0"/>
              <a:t>地址空间甚至比整个亚洲还多</a:t>
            </a:r>
          </a:p>
        </p:txBody>
      </p:sp>
      <p:sp>
        <p:nvSpPr>
          <p:cNvPr id="4" name="灯片编号占位符 3"/>
          <p:cNvSpPr>
            <a:spLocks noGrp="1"/>
          </p:cNvSpPr>
          <p:nvPr>
            <p:ph type="sldNum" sz="quarter" idx="12"/>
          </p:nvPr>
        </p:nvSpPr>
        <p:spPr/>
        <p:txBody>
          <a:bodyPr/>
          <a:lstStyle/>
          <a:p>
            <a:pPr>
              <a:defRPr/>
            </a:pPr>
            <a:fld id="{C453FA55-8D36-4031-8BD7-CFE3610E48BA}" type="slidenum">
              <a:rPr lang="en-US" altLang="zh-CN" smtClean="0"/>
              <a:pPr>
                <a:defRPr/>
              </a:pPr>
              <a:t>53</a:t>
            </a:fld>
            <a:endParaRPr lang="en-US" altLang="zh-CN"/>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4"/>
          <p:cNvPicPr>
            <a:picLocks noChangeAspect="1" noChangeArrowheads="1"/>
          </p:cNvPicPr>
          <p:nvPr/>
        </p:nvPicPr>
        <p:blipFill>
          <a:blip r:embed="rId2" cstate="print"/>
          <a:srcRect/>
          <a:stretch>
            <a:fillRect/>
          </a:stretch>
        </p:blipFill>
        <p:spPr bwMode="auto">
          <a:xfrm>
            <a:off x="0" y="412750"/>
            <a:ext cx="9144000" cy="6445250"/>
          </a:xfrm>
          <a:prstGeom prst="rect">
            <a:avLst/>
          </a:prstGeom>
          <a:noFill/>
          <a:ln w="9525">
            <a:noFill/>
            <a:miter lim="800000"/>
            <a:headEnd/>
            <a:tailEnd/>
          </a:ln>
        </p:spPr>
      </p:pic>
      <p:sp>
        <p:nvSpPr>
          <p:cNvPr id="81923" name="AutoShape 3"/>
          <p:cNvSpPr>
            <a:spLocks noChangeAspect="1" noChangeArrowheads="1"/>
          </p:cNvSpPr>
          <p:nvPr/>
        </p:nvSpPr>
        <p:spPr bwMode="auto">
          <a:xfrm>
            <a:off x="1588" y="44450"/>
            <a:ext cx="3057525" cy="1081088"/>
          </a:xfrm>
          <a:prstGeom prst="rect">
            <a:avLst/>
          </a:prstGeom>
          <a:gradFill rotWithShape="0">
            <a:gsLst>
              <a:gs pos="0">
                <a:srgbClr val="5E9EFF"/>
              </a:gs>
              <a:gs pos="39999">
                <a:srgbClr val="85C2FF"/>
              </a:gs>
              <a:gs pos="70000">
                <a:srgbClr val="C4D6EB"/>
              </a:gs>
              <a:gs pos="100000">
                <a:srgbClr val="FFEBFA"/>
              </a:gs>
            </a:gsLst>
            <a:lin ang="5400000" scaled="1"/>
          </a:gradFill>
          <a:ln w="9525">
            <a:noFill/>
            <a:miter lim="800000"/>
            <a:headEnd/>
            <a:tailEnd/>
          </a:ln>
          <a:effectLst>
            <a:outerShdw dist="107763" dir="18900000" algn="ctr" rotWithShape="0">
              <a:srgbClr val="808080"/>
            </a:outerShdw>
          </a:effectLst>
        </p:spPr>
        <p:txBody>
          <a:bodyPr anchor="ctr"/>
          <a:lstStyle/>
          <a:p>
            <a:pPr>
              <a:defRPr/>
            </a:pPr>
            <a:r>
              <a:rPr lang="en-US" altLang="zh-CN" sz="3600" i="1">
                <a:solidFill>
                  <a:schemeClr val="tx2"/>
                </a:solidFill>
              </a:rPr>
              <a:t>CERNET2 </a:t>
            </a:r>
            <a:br>
              <a:rPr lang="en-US" altLang="zh-CN" sz="3600" i="1">
                <a:solidFill>
                  <a:schemeClr val="tx2"/>
                </a:solidFill>
              </a:rPr>
            </a:br>
            <a:r>
              <a:rPr lang="zh-CN" altLang="en-US" sz="3600" i="1">
                <a:solidFill>
                  <a:schemeClr val="tx2"/>
                </a:solidFill>
              </a:rPr>
              <a:t>骨干网</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科大校园网</a:t>
            </a:r>
            <a:r>
              <a:rPr lang="en-US" altLang="zh-CN" dirty="0"/>
              <a:t>IPv6</a:t>
            </a:r>
            <a:r>
              <a:rPr lang="zh-CN" altLang="en-US" dirty="0"/>
              <a:t>历史</a:t>
            </a:r>
          </a:p>
        </p:txBody>
      </p:sp>
      <p:sp>
        <p:nvSpPr>
          <p:cNvPr id="4" name="灯片编号占位符 3"/>
          <p:cNvSpPr>
            <a:spLocks noGrp="1"/>
          </p:cNvSpPr>
          <p:nvPr>
            <p:ph type="sldNum" sz="quarter" idx="12"/>
          </p:nvPr>
        </p:nvSpPr>
        <p:spPr/>
        <p:txBody>
          <a:bodyPr/>
          <a:lstStyle/>
          <a:p>
            <a:pPr>
              <a:defRPr/>
            </a:pPr>
            <a:fld id="{C453FA55-8D36-4031-8BD7-CFE3610E48BA}" type="slidenum">
              <a:rPr lang="en-US" altLang="zh-CN" smtClean="0"/>
              <a:pPr>
                <a:defRPr/>
              </a:pPr>
              <a:t>55</a:t>
            </a:fld>
            <a:endParaRPr lang="en-US" altLang="zh-CN"/>
          </a:p>
        </p:txBody>
      </p:sp>
      <p:pic>
        <p:nvPicPr>
          <p:cNvPr id="164866" name="Picture 2"/>
          <p:cNvPicPr>
            <a:picLocks noChangeAspect="1" noChangeArrowheads="1"/>
          </p:cNvPicPr>
          <p:nvPr/>
        </p:nvPicPr>
        <p:blipFill>
          <a:blip r:embed="rId2"/>
          <a:srcRect/>
          <a:stretch>
            <a:fillRect/>
          </a:stretch>
        </p:blipFill>
        <p:spPr bwMode="auto">
          <a:xfrm>
            <a:off x="34770" y="1824371"/>
            <a:ext cx="7993614" cy="4579126"/>
          </a:xfrm>
          <a:prstGeom prst="rect">
            <a:avLst/>
          </a:prstGeom>
          <a:noFill/>
          <a:ln w="9525">
            <a:noFill/>
            <a:miter lim="800000"/>
            <a:headEnd/>
            <a:tailEnd/>
          </a:ln>
          <a:effectLst/>
        </p:spPr>
      </p:pic>
      <p:sp>
        <p:nvSpPr>
          <p:cNvPr id="6" name="TextBox 5"/>
          <p:cNvSpPr txBox="1"/>
          <p:nvPr/>
        </p:nvSpPr>
        <p:spPr>
          <a:xfrm>
            <a:off x="0" y="6581001"/>
            <a:ext cx="7215238" cy="276999"/>
          </a:xfrm>
          <a:prstGeom prst="rect">
            <a:avLst/>
          </a:prstGeom>
          <a:noFill/>
        </p:spPr>
        <p:txBody>
          <a:bodyPr wrap="square" rtlCol="0">
            <a:spAutoFit/>
          </a:bodyPr>
          <a:lstStyle/>
          <a:p>
            <a:r>
              <a:rPr lang="zh-CN" altLang="en-US" dirty="0"/>
              <a:t>来源：张焕杰，“中国科大</a:t>
            </a:r>
            <a:r>
              <a:rPr lang="en-US" altLang="zh-CN" dirty="0"/>
              <a:t>IPv6</a:t>
            </a:r>
            <a:r>
              <a:rPr lang="zh-CN" altLang="en-US" dirty="0"/>
              <a:t>应用实践”，</a:t>
            </a:r>
            <a:r>
              <a:rPr lang="en-US" altLang="zh-CN" dirty="0"/>
              <a:t>2018</a:t>
            </a:r>
            <a:r>
              <a:rPr lang="zh-CN" altLang="en-US" dirty="0"/>
              <a:t> </a:t>
            </a:r>
          </a:p>
        </p:txBody>
      </p:sp>
      <p:sp>
        <p:nvSpPr>
          <p:cNvPr id="7" name="TextBox 6"/>
          <p:cNvSpPr txBox="1"/>
          <p:nvPr/>
        </p:nvSpPr>
        <p:spPr>
          <a:xfrm>
            <a:off x="71406" y="6215082"/>
            <a:ext cx="3786214" cy="338554"/>
          </a:xfrm>
          <a:prstGeom prst="rect">
            <a:avLst/>
          </a:prstGeom>
          <a:noFill/>
        </p:spPr>
        <p:txBody>
          <a:bodyPr wrap="square" rtlCol="0">
            <a:spAutoFit/>
          </a:bodyPr>
          <a:lstStyle/>
          <a:p>
            <a:r>
              <a:rPr lang="zh-CN" altLang="en-US" sz="1600" dirty="0"/>
              <a:t>目前约</a:t>
            </a:r>
            <a:r>
              <a:rPr lang="en-US" altLang="zh-CN" sz="1600" dirty="0"/>
              <a:t>1/2</a:t>
            </a:r>
            <a:r>
              <a:rPr lang="zh-CN" altLang="en-US" sz="1600" dirty="0"/>
              <a:t>的校园网用户使用</a:t>
            </a:r>
            <a:r>
              <a:rPr lang="en-US" altLang="zh-CN" sz="1600" dirty="0"/>
              <a:t>IPv6</a:t>
            </a:r>
            <a:endParaRPr lang="zh-CN" altLang="en-US" sz="1600" dirty="0"/>
          </a:p>
        </p:txBody>
      </p:sp>
      <p:sp>
        <p:nvSpPr>
          <p:cNvPr id="3" name="文本框 2">
            <a:extLst>
              <a:ext uri="{FF2B5EF4-FFF2-40B4-BE49-F238E27FC236}">
                <a16:creationId xmlns="" xmlns:a16="http://schemas.microsoft.com/office/drawing/2014/main" id="{A22F1F17-8A15-89AE-5C15-CC3384EC1281}"/>
              </a:ext>
            </a:extLst>
          </p:cNvPr>
          <p:cNvSpPr txBox="1"/>
          <p:nvPr/>
        </p:nvSpPr>
        <p:spPr>
          <a:xfrm>
            <a:off x="7884368" y="3467603"/>
            <a:ext cx="1059607" cy="646331"/>
          </a:xfrm>
          <a:prstGeom prst="rect">
            <a:avLst/>
          </a:prstGeom>
          <a:noFill/>
        </p:spPr>
        <p:txBody>
          <a:bodyPr wrap="square" rtlCol="0">
            <a:spAutoFit/>
          </a:bodyPr>
          <a:lstStyle/>
          <a:p>
            <a:r>
              <a:rPr lang="zh-CN" altLang="en-US" sz="1800" dirty="0"/>
              <a:t>全网支持</a:t>
            </a:r>
            <a:r>
              <a:rPr lang="en-US" altLang="zh-CN" sz="1800" dirty="0"/>
              <a:t>IPv6</a:t>
            </a:r>
            <a:endParaRPr lang="zh-CN" altLang="en-US" sz="1800" dirty="0"/>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中国</a:t>
            </a:r>
            <a:r>
              <a:rPr lang="en-US" altLang="zh-CN" dirty="0"/>
              <a:t>IPv6</a:t>
            </a:r>
            <a:r>
              <a:rPr lang="zh-CN" altLang="en-US" dirty="0"/>
              <a:t>发展状况</a:t>
            </a:r>
            <a:r>
              <a:rPr lang="en-US" altLang="zh-CN" dirty="0"/>
              <a:t/>
            </a:r>
            <a:br>
              <a:rPr lang="en-US" altLang="zh-CN" dirty="0"/>
            </a:br>
            <a:r>
              <a:rPr lang="zh-CN" altLang="en-US" dirty="0"/>
              <a:t>（截至</a:t>
            </a:r>
            <a:r>
              <a:rPr lang="en-US" altLang="zh-CN" dirty="0"/>
              <a:t>2023</a:t>
            </a:r>
            <a:r>
              <a:rPr lang="zh-CN" altLang="en-US" dirty="0"/>
              <a:t>年</a:t>
            </a:r>
            <a:r>
              <a:rPr lang="en-US" altLang="zh-CN" dirty="0"/>
              <a:t>9</a:t>
            </a:r>
            <a:r>
              <a:rPr lang="zh-CN" altLang="en-US" dirty="0"/>
              <a:t>月）</a:t>
            </a:r>
          </a:p>
        </p:txBody>
      </p:sp>
      <p:sp>
        <p:nvSpPr>
          <p:cNvPr id="3" name="内容占位符 2"/>
          <p:cNvSpPr>
            <a:spLocks noGrp="1"/>
          </p:cNvSpPr>
          <p:nvPr>
            <p:ph idx="1"/>
          </p:nvPr>
        </p:nvSpPr>
        <p:spPr>
          <a:xfrm>
            <a:off x="683568" y="2204864"/>
            <a:ext cx="8033320" cy="3427512"/>
          </a:xfrm>
        </p:spPr>
        <p:txBody>
          <a:bodyPr>
            <a:normAutofit lnSpcReduction="10000"/>
          </a:bodyPr>
          <a:lstStyle/>
          <a:p>
            <a:pPr>
              <a:lnSpc>
                <a:spcPct val="120000"/>
              </a:lnSpc>
            </a:pPr>
            <a:r>
              <a:rPr lang="en-US" altLang="zh-CN" sz="2400" b="1" dirty="0"/>
              <a:t>IPv6</a:t>
            </a:r>
            <a:r>
              <a:rPr lang="zh-CN" altLang="en-US" sz="2400" b="1" dirty="0"/>
              <a:t>活跃用户数为</a:t>
            </a:r>
            <a:r>
              <a:rPr lang="en-US" altLang="zh-CN" sz="2400" b="1" dirty="0"/>
              <a:t>7.676</a:t>
            </a:r>
            <a:r>
              <a:rPr lang="zh-CN" altLang="en-US" sz="2400" b="1" dirty="0"/>
              <a:t>亿，占比达</a:t>
            </a:r>
            <a:r>
              <a:rPr lang="en-US" altLang="zh-CN" sz="2400" b="1" dirty="0"/>
              <a:t>71.94%</a:t>
            </a:r>
          </a:p>
          <a:p>
            <a:pPr>
              <a:lnSpc>
                <a:spcPct val="120000"/>
              </a:lnSpc>
            </a:pPr>
            <a:r>
              <a:rPr lang="zh-CN" altLang="en-US" sz="2400" b="1" dirty="0"/>
              <a:t>已申请</a:t>
            </a:r>
            <a:r>
              <a:rPr lang="en-US" altLang="zh-CN" sz="2400" b="1" dirty="0"/>
              <a:t>IPv6</a:t>
            </a:r>
            <a:r>
              <a:rPr lang="zh-CN" altLang="en-US" sz="2400" b="1" dirty="0"/>
              <a:t>地址资源总量达到</a:t>
            </a:r>
            <a:r>
              <a:rPr lang="en-US" altLang="zh-CN" sz="2400" b="1" dirty="0"/>
              <a:t>67410</a:t>
            </a:r>
            <a:r>
              <a:rPr lang="zh-CN" altLang="en-US" sz="2400" b="1" dirty="0"/>
              <a:t>块（</a:t>
            </a:r>
            <a:r>
              <a:rPr lang="en-US" altLang="zh-CN" sz="2400" b="1" dirty="0"/>
              <a:t>/32</a:t>
            </a:r>
            <a:r>
              <a:rPr lang="zh-CN" altLang="en-US" sz="2400" b="1" dirty="0"/>
              <a:t>），位居世界第一</a:t>
            </a:r>
            <a:endParaRPr lang="en-US" altLang="zh-CN" sz="2400" b="1" dirty="0"/>
          </a:p>
          <a:p>
            <a:pPr>
              <a:lnSpc>
                <a:spcPct val="120000"/>
              </a:lnSpc>
            </a:pPr>
            <a:r>
              <a:rPr lang="en-US" altLang="zh-CN" sz="2400" b="1" dirty="0"/>
              <a:t>Top100</a:t>
            </a:r>
            <a:r>
              <a:rPr lang="zh-CN" altLang="en-US" sz="2400" b="1" dirty="0"/>
              <a:t>应用对</a:t>
            </a:r>
            <a:r>
              <a:rPr lang="en-US" altLang="zh-CN" sz="2400" b="1" dirty="0"/>
              <a:t>IPv6</a:t>
            </a:r>
            <a:r>
              <a:rPr lang="zh-CN" altLang="en-US" sz="2400" b="1" dirty="0"/>
              <a:t>支持率高达</a:t>
            </a:r>
            <a:r>
              <a:rPr lang="en-US" altLang="zh-CN" sz="2400" b="1" dirty="0"/>
              <a:t>99</a:t>
            </a:r>
            <a:r>
              <a:rPr lang="en-US" altLang="zh-CN" sz="2400" b="1" dirty="0" smtClean="0"/>
              <a:t>%</a:t>
            </a:r>
            <a:endParaRPr lang="en-US" altLang="zh-CN" sz="2400" b="1" dirty="0"/>
          </a:p>
          <a:p>
            <a:pPr>
              <a:lnSpc>
                <a:spcPct val="120000"/>
              </a:lnSpc>
            </a:pPr>
            <a:r>
              <a:rPr lang="en-US" altLang="zh-CN" sz="2400" b="1" dirty="0">
                <a:solidFill>
                  <a:schemeClr val="tx2"/>
                </a:solidFill>
              </a:rPr>
              <a:t>TOP100</a:t>
            </a:r>
            <a:r>
              <a:rPr lang="zh-CN" altLang="en-US" sz="2400" b="1" dirty="0">
                <a:solidFill>
                  <a:schemeClr val="tx2"/>
                </a:solidFill>
              </a:rPr>
              <a:t>的互联网网站对</a:t>
            </a:r>
            <a:r>
              <a:rPr lang="en-US" altLang="zh-CN" sz="2400" b="1" dirty="0">
                <a:solidFill>
                  <a:schemeClr val="tx2"/>
                </a:solidFill>
              </a:rPr>
              <a:t>IPv6</a:t>
            </a:r>
            <a:r>
              <a:rPr lang="zh-CN" altLang="en-US" sz="2400" b="1" dirty="0">
                <a:solidFill>
                  <a:schemeClr val="tx2"/>
                </a:solidFill>
              </a:rPr>
              <a:t>的支持率仅为</a:t>
            </a:r>
            <a:r>
              <a:rPr lang="en-US" altLang="zh-CN" sz="2400" b="1" dirty="0" smtClean="0">
                <a:solidFill>
                  <a:schemeClr val="tx2"/>
                </a:solidFill>
              </a:rPr>
              <a:t>99%</a:t>
            </a:r>
            <a:endParaRPr lang="zh-CN" altLang="en-US" sz="2400" b="1" dirty="0" smtClean="0">
              <a:solidFill>
                <a:schemeClr val="tx2"/>
              </a:solidFill>
            </a:endParaRPr>
          </a:p>
          <a:p>
            <a:pPr>
              <a:lnSpc>
                <a:spcPct val="120000"/>
              </a:lnSpc>
            </a:pPr>
            <a:r>
              <a:rPr lang="zh-CN" altLang="en-US" sz="2400" b="1" dirty="0" smtClean="0">
                <a:solidFill>
                  <a:schemeClr val="tx2"/>
                </a:solidFill>
              </a:rPr>
              <a:t>移动核心网流出和流入</a:t>
            </a:r>
            <a:r>
              <a:rPr lang="en-US" altLang="zh-CN" sz="2400" b="1" dirty="0" smtClean="0">
                <a:solidFill>
                  <a:schemeClr val="tx2"/>
                </a:solidFill>
              </a:rPr>
              <a:t>IPv6</a:t>
            </a:r>
            <a:r>
              <a:rPr lang="zh-CN" altLang="en-US" sz="2400" b="1" dirty="0" smtClean="0">
                <a:solidFill>
                  <a:schemeClr val="tx2"/>
                </a:solidFill>
              </a:rPr>
              <a:t>流量占比分别为</a:t>
            </a:r>
            <a:r>
              <a:rPr lang="en-US" altLang="zh-CN" sz="2400" b="1" dirty="0" smtClean="0">
                <a:solidFill>
                  <a:schemeClr val="tx2"/>
                </a:solidFill>
              </a:rPr>
              <a:t>53.44%</a:t>
            </a:r>
            <a:r>
              <a:rPr lang="zh-CN" altLang="en-US" sz="2400" b="1" dirty="0" smtClean="0">
                <a:solidFill>
                  <a:schemeClr val="tx2"/>
                </a:solidFill>
              </a:rPr>
              <a:t>和</a:t>
            </a:r>
            <a:r>
              <a:rPr lang="en-US" altLang="zh-CN" sz="2400" b="1" dirty="0" smtClean="0">
                <a:solidFill>
                  <a:schemeClr val="tx2"/>
                </a:solidFill>
              </a:rPr>
              <a:t>56.66%</a:t>
            </a:r>
            <a:r>
              <a:rPr lang="zh-CN" altLang="en-US" sz="2400" b="1" dirty="0" smtClean="0">
                <a:solidFill>
                  <a:schemeClr val="tx2"/>
                </a:solidFill>
              </a:rPr>
              <a:t>，骨干直联点流出</a:t>
            </a:r>
            <a:r>
              <a:rPr lang="en-US" altLang="zh-CN" sz="2400" b="1" dirty="0" smtClean="0">
                <a:solidFill>
                  <a:schemeClr val="tx2"/>
                </a:solidFill>
              </a:rPr>
              <a:t>IPv6</a:t>
            </a:r>
            <a:r>
              <a:rPr lang="zh-CN" altLang="en-US" sz="2400" b="1" dirty="0" smtClean="0">
                <a:solidFill>
                  <a:schemeClr val="tx2"/>
                </a:solidFill>
              </a:rPr>
              <a:t>流量占比为</a:t>
            </a:r>
            <a:r>
              <a:rPr lang="en-US" altLang="zh-CN" sz="2400" b="1" dirty="0" smtClean="0">
                <a:solidFill>
                  <a:schemeClr val="tx2"/>
                </a:solidFill>
              </a:rPr>
              <a:t>9.76%</a:t>
            </a:r>
            <a:endParaRPr lang="en-US" altLang="zh-CN" sz="2400" b="1" dirty="0">
              <a:solidFill>
                <a:schemeClr val="tx2"/>
              </a:solidFill>
            </a:endParaRPr>
          </a:p>
        </p:txBody>
      </p:sp>
      <p:sp>
        <p:nvSpPr>
          <p:cNvPr id="4" name="灯片编号占位符 3"/>
          <p:cNvSpPr>
            <a:spLocks noGrp="1"/>
          </p:cNvSpPr>
          <p:nvPr>
            <p:ph type="sldNum" sz="quarter" idx="12"/>
          </p:nvPr>
        </p:nvSpPr>
        <p:spPr/>
        <p:txBody>
          <a:bodyPr/>
          <a:lstStyle/>
          <a:p>
            <a:pPr>
              <a:defRPr/>
            </a:pPr>
            <a:fld id="{C453FA55-8D36-4031-8BD7-CFE3610E48BA}" type="slidenum">
              <a:rPr lang="en-US" altLang="zh-CN" smtClean="0"/>
              <a:pPr>
                <a:defRPr/>
              </a:pPr>
              <a:t>56</a:t>
            </a:fld>
            <a:endParaRPr lang="en-US" altLang="zh-CN"/>
          </a:p>
        </p:txBody>
      </p:sp>
      <p:sp>
        <p:nvSpPr>
          <p:cNvPr id="5" name="文本框 4"/>
          <p:cNvSpPr txBox="1"/>
          <p:nvPr/>
        </p:nvSpPr>
        <p:spPr>
          <a:xfrm>
            <a:off x="467544" y="6252711"/>
            <a:ext cx="5544616" cy="276999"/>
          </a:xfrm>
          <a:prstGeom prst="rect">
            <a:avLst/>
          </a:prstGeom>
          <a:noFill/>
        </p:spPr>
        <p:txBody>
          <a:bodyPr wrap="square" rtlCol="0">
            <a:spAutoFit/>
          </a:bodyPr>
          <a:lstStyle/>
          <a:p>
            <a:r>
              <a:rPr lang="zh-CN" altLang="en-US" dirty="0"/>
              <a:t>数据来源：国家</a:t>
            </a:r>
            <a:r>
              <a:rPr lang="en-US" altLang="zh-CN" dirty="0"/>
              <a:t>IPv6</a:t>
            </a:r>
            <a:r>
              <a:rPr lang="zh-CN" altLang="en-US" dirty="0"/>
              <a:t>发展监测平台 </a:t>
            </a:r>
            <a:r>
              <a:rPr lang="en-US" altLang="zh-CN" dirty="0"/>
              <a:t>https://www.china-ipv6.cn/</a:t>
            </a:r>
          </a:p>
        </p:txBody>
      </p:sp>
    </p:spTree>
    <p:extLst>
      <p:ext uri="{BB962C8B-B14F-4D97-AF65-F5344CB8AC3E}">
        <p14:creationId xmlns:p14="http://schemas.microsoft.com/office/powerpoint/2010/main" val="320105987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p:txBody>
          <a:bodyPr/>
          <a:lstStyle/>
          <a:p>
            <a:r>
              <a:rPr lang="en-US" altLang="zh-CN"/>
              <a:t>Chapter 1  </a:t>
            </a:r>
            <a:r>
              <a:rPr lang="zh-CN" altLang="en-US"/>
              <a:t>概述</a:t>
            </a:r>
          </a:p>
        </p:txBody>
      </p:sp>
      <p:sp>
        <p:nvSpPr>
          <p:cNvPr id="53251" name="Rectangle 3"/>
          <p:cNvSpPr>
            <a:spLocks noGrp="1" noChangeArrowheads="1"/>
          </p:cNvSpPr>
          <p:nvPr>
            <p:ph type="body" idx="1"/>
          </p:nvPr>
        </p:nvSpPr>
        <p:spPr/>
        <p:txBody>
          <a:bodyPr/>
          <a:lstStyle/>
          <a:p>
            <a:pPr eaLnBrk="1" hangingPunct="1"/>
            <a:r>
              <a:rPr lang="en-US" altLang="zh-CN" b="1" dirty="0"/>
              <a:t>1.1 </a:t>
            </a:r>
            <a:r>
              <a:rPr lang="zh-CN" altLang="en-US" b="1" dirty="0"/>
              <a:t>国际</a:t>
            </a:r>
            <a:r>
              <a:rPr lang="en-US" altLang="zh-CN" b="1" dirty="0"/>
              <a:t>Internet </a:t>
            </a:r>
            <a:r>
              <a:rPr lang="zh-CN" altLang="en-US" b="1" dirty="0"/>
              <a:t>的发展史</a:t>
            </a:r>
          </a:p>
          <a:p>
            <a:pPr eaLnBrk="1" hangingPunct="1"/>
            <a:r>
              <a:rPr lang="en-US" altLang="zh-CN" b="1" dirty="0"/>
              <a:t>1.2 </a:t>
            </a:r>
            <a:r>
              <a:rPr lang="zh-CN" altLang="en-US" b="1" dirty="0"/>
              <a:t>中国</a:t>
            </a:r>
            <a:r>
              <a:rPr lang="en-US" altLang="zh-CN" b="1" dirty="0"/>
              <a:t>Internet</a:t>
            </a:r>
            <a:r>
              <a:rPr lang="zh-CN" altLang="en-US" b="1" dirty="0"/>
              <a:t>的发展史</a:t>
            </a:r>
          </a:p>
          <a:p>
            <a:pPr eaLnBrk="1" hangingPunct="1"/>
            <a:r>
              <a:rPr lang="en-US" altLang="zh-CN" b="1" dirty="0"/>
              <a:t>1.3 IPv6</a:t>
            </a:r>
            <a:r>
              <a:rPr lang="zh-CN" altLang="en-US" b="1" dirty="0"/>
              <a:t>发展史</a:t>
            </a:r>
          </a:p>
          <a:p>
            <a:pPr eaLnBrk="1" hangingPunct="1"/>
            <a:r>
              <a:rPr lang="en-US" altLang="zh-CN" b="1" dirty="0">
                <a:solidFill>
                  <a:schemeClr val="hlink"/>
                </a:solidFill>
              </a:rPr>
              <a:t>1.4 </a:t>
            </a:r>
            <a:r>
              <a:rPr lang="zh-CN" altLang="en-US" b="1" dirty="0">
                <a:solidFill>
                  <a:schemeClr val="hlink"/>
                </a:solidFill>
              </a:rPr>
              <a:t>网络体系结构</a:t>
            </a:r>
          </a:p>
          <a:p>
            <a:pPr eaLnBrk="1" hangingPunct="1"/>
            <a:r>
              <a:rPr lang="en-US" altLang="zh-CN" b="1" dirty="0"/>
              <a:t>1.5 </a:t>
            </a:r>
            <a:r>
              <a:rPr lang="zh-CN" altLang="en-US" b="1" dirty="0"/>
              <a:t>网络标准化</a:t>
            </a:r>
          </a:p>
          <a:p>
            <a:pPr eaLnBrk="1" hangingPunct="1"/>
            <a:r>
              <a:rPr lang="en-US" altLang="zh-CN" b="1" dirty="0"/>
              <a:t>1.6 </a:t>
            </a:r>
            <a:r>
              <a:rPr lang="zh-CN" altLang="en-US" b="1" dirty="0"/>
              <a:t>网络性能度量</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p:txBody>
          <a:bodyPr/>
          <a:lstStyle/>
          <a:p>
            <a:r>
              <a:rPr lang="zh-CN" altLang="en-US" dirty="0"/>
              <a:t>为什么要网络体系结构？</a:t>
            </a:r>
          </a:p>
        </p:txBody>
      </p:sp>
      <p:sp>
        <p:nvSpPr>
          <p:cNvPr id="54275" name="Rectangle 3"/>
          <p:cNvSpPr>
            <a:spLocks noGrp="1" noChangeArrowheads="1"/>
          </p:cNvSpPr>
          <p:nvPr>
            <p:ph type="body" idx="1"/>
          </p:nvPr>
        </p:nvSpPr>
        <p:spPr/>
        <p:txBody>
          <a:bodyPr/>
          <a:lstStyle/>
          <a:p>
            <a:r>
              <a:rPr lang="zh-CN" altLang="en-US" b="1" dirty="0"/>
              <a:t>我们的目标是构建一个</a:t>
            </a:r>
            <a:r>
              <a:rPr lang="zh-CN" altLang="en-US" b="1" dirty="0">
                <a:solidFill>
                  <a:schemeClr val="hlink"/>
                </a:solidFill>
              </a:rPr>
              <a:t>通用的</a:t>
            </a:r>
            <a:r>
              <a:rPr lang="zh-CN" altLang="en-US" b="1" dirty="0"/>
              <a:t>、</a:t>
            </a:r>
            <a:r>
              <a:rPr lang="zh-CN" altLang="en-US" b="1" dirty="0">
                <a:solidFill>
                  <a:schemeClr val="hlink"/>
                </a:solidFill>
              </a:rPr>
              <a:t>高效的</a:t>
            </a:r>
            <a:r>
              <a:rPr lang="zh-CN" altLang="en-US" b="1" dirty="0"/>
              <a:t>、</a:t>
            </a:r>
            <a:r>
              <a:rPr lang="zh-CN" altLang="en-US" b="1" dirty="0">
                <a:solidFill>
                  <a:schemeClr val="hlink"/>
                </a:solidFill>
              </a:rPr>
              <a:t>健壮的</a:t>
            </a:r>
            <a:r>
              <a:rPr lang="zh-CN" altLang="en-US" b="1" dirty="0"/>
              <a:t>、能够</a:t>
            </a:r>
            <a:r>
              <a:rPr lang="zh-CN" altLang="en-US" b="1" dirty="0">
                <a:solidFill>
                  <a:schemeClr val="hlink"/>
                </a:solidFill>
              </a:rPr>
              <a:t>适应网络技术发展和应用需求变化</a:t>
            </a:r>
            <a:r>
              <a:rPr lang="zh-CN" altLang="en-US" b="1" dirty="0"/>
              <a:t>的网络</a:t>
            </a:r>
            <a:endParaRPr lang="en-US" altLang="zh-CN" b="1" dirty="0"/>
          </a:p>
          <a:p>
            <a:r>
              <a:rPr lang="zh-CN" altLang="en-US" b="1" dirty="0"/>
              <a:t>网络体系结构将为我们指导网络设计，降低网络构建的复杂度</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4"/>
          <p:cNvSpPr>
            <a:spLocks noChangeArrowheads="1"/>
          </p:cNvSpPr>
          <p:nvPr/>
        </p:nvSpPr>
        <p:spPr bwMode="auto">
          <a:xfrm>
            <a:off x="323850" y="3572619"/>
            <a:ext cx="8785225" cy="1295400"/>
          </a:xfrm>
          <a:prstGeom prst="rect">
            <a:avLst/>
          </a:prstGeom>
          <a:noFill/>
          <a:ln w="9525">
            <a:solidFill>
              <a:schemeClr val="tx1"/>
            </a:solidFill>
            <a:miter lim="800000"/>
            <a:headEnd/>
            <a:tailEnd/>
          </a:ln>
        </p:spPr>
        <p:txBody>
          <a:bodyPr anchor="ctr"/>
          <a:lstStyle/>
          <a:p>
            <a:r>
              <a:rPr lang="zh-CN" altLang="en-US" sz="2800" dirty="0"/>
              <a:t>网络功能依赖于具体的</a:t>
            </a:r>
            <a:r>
              <a:rPr lang="zh-CN" altLang="en-US" sz="2800" u="sng" dirty="0">
                <a:solidFill>
                  <a:srgbClr val="FF0000"/>
                </a:solidFill>
              </a:rPr>
              <a:t>协议</a:t>
            </a:r>
            <a:r>
              <a:rPr lang="zh-CN" altLang="en-US" sz="2800" dirty="0"/>
              <a:t>来实现，而复杂的网络功能需要多个协议来实现。</a:t>
            </a:r>
            <a:r>
              <a:rPr lang="zh-CN" altLang="en-US" sz="2800" u="sng" dirty="0">
                <a:solidFill>
                  <a:schemeClr val="hlink"/>
                </a:solidFill>
              </a:rPr>
              <a:t>网络体系结构</a:t>
            </a:r>
            <a:r>
              <a:rPr lang="zh-CN" altLang="en-US" sz="2800" dirty="0"/>
              <a:t>定义了这些协议</a:t>
            </a:r>
            <a:r>
              <a:rPr lang="zh-CN" altLang="en-US" sz="2800"/>
              <a:t>（功能</a:t>
            </a:r>
            <a:r>
              <a:rPr lang="zh-CN" altLang="en-US" sz="2800" dirty="0"/>
              <a:t>）</a:t>
            </a:r>
            <a:r>
              <a:rPr lang="zh-CN" altLang="en-US" sz="2800"/>
              <a:t>的</a:t>
            </a:r>
            <a:r>
              <a:rPr lang="zh-CN" altLang="en-US" sz="2800" dirty="0"/>
              <a:t>集合以及这些协议（功能）之间的组织结构</a:t>
            </a:r>
          </a:p>
        </p:txBody>
      </p:sp>
      <p:sp>
        <p:nvSpPr>
          <p:cNvPr id="63491" name="Rectangle 6"/>
          <p:cNvSpPr>
            <a:spLocks noChangeArrowheads="1"/>
          </p:cNvSpPr>
          <p:nvPr/>
        </p:nvSpPr>
        <p:spPr bwMode="auto">
          <a:xfrm>
            <a:off x="323850" y="5228803"/>
            <a:ext cx="8569325" cy="1152525"/>
          </a:xfrm>
          <a:prstGeom prst="rect">
            <a:avLst/>
          </a:prstGeom>
          <a:noFill/>
          <a:ln w="9525">
            <a:solidFill>
              <a:schemeClr val="tx1"/>
            </a:solidFill>
            <a:miter lim="800000"/>
            <a:headEnd/>
            <a:tailEnd/>
          </a:ln>
        </p:spPr>
        <p:txBody>
          <a:bodyPr anchor="ctr"/>
          <a:lstStyle/>
          <a:p>
            <a:r>
              <a:rPr lang="zh-CN" altLang="en-US" sz="2800"/>
              <a:t>目前，大部分的计算机网络包括</a:t>
            </a:r>
            <a:r>
              <a:rPr lang="en-US" altLang="zh-CN" sz="2800" dirty="0"/>
              <a:t>Internet</a:t>
            </a:r>
            <a:r>
              <a:rPr lang="zh-CN" altLang="en-US" sz="2800" dirty="0"/>
              <a:t>都使用分层的网络体系结构</a:t>
            </a:r>
          </a:p>
        </p:txBody>
      </p:sp>
      <p:sp>
        <p:nvSpPr>
          <p:cNvPr id="4" name="Rectangle 4"/>
          <p:cNvSpPr>
            <a:spLocks noChangeArrowheads="1"/>
          </p:cNvSpPr>
          <p:nvPr/>
        </p:nvSpPr>
        <p:spPr bwMode="auto">
          <a:xfrm>
            <a:off x="358775" y="2168835"/>
            <a:ext cx="8785225" cy="828117"/>
          </a:xfrm>
          <a:prstGeom prst="rect">
            <a:avLst/>
          </a:prstGeom>
          <a:noFill/>
          <a:ln w="9525">
            <a:solidFill>
              <a:schemeClr val="tx1"/>
            </a:solidFill>
            <a:miter lim="800000"/>
            <a:headEnd/>
            <a:tailEnd/>
          </a:ln>
        </p:spPr>
        <p:txBody>
          <a:bodyPr anchor="ctr"/>
          <a:lstStyle/>
          <a:p>
            <a:r>
              <a:rPr lang="zh-CN" altLang="en-US" sz="3200" dirty="0"/>
              <a:t>计算机网络 </a:t>
            </a:r>
            <a:r>
              <a:rPr lang="en-US" altLang="zh-CN" sz="3200" dirty="0"/>
              <a:t>= </a:t>
            </a:r>
            <a:r>
              <a:rPr lang="zh-CN" altLang="en-US" sz="3200" dirty="0"/>
              <a:t>硬件</a:t>
            </a:r>
            <a:r>
              <a:rPr lang="en-US" altLang="zh-CN" sz="3200" dirty="0"/>
              <a:t>+</a:t>
            </a:r>
            <a:r>
              <a:rPr lang="zh-CN" altLang="en-US" sz="3200" dirty="0"/>
              <a:t>软件（操作系统、</a:t>
            </a:r>
            <a:r>
              <a:rPr lang="zh-CN" altLang="en-US" sz="3200" u="sng" dirty="0">
                <a:solidFill>
                  <a:srgbClr val="FF0000"/>
                </a:solidFill>
              </a:rPr>
              <a:t>协议</a:t>
            </a:r>
            <a:r>
              <a:rPr lang="zh-CN" altLang="en-US" sz="3200" dirty="0"/>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grpId="0" nodeType="clickEffect">
                                  <p:stCondLst>
                                    <p:cond delay="0"/>
                                  </p:stCondLst>
                                  <p:childTnLst>
                                    <p:set>
                                      <p:cBhvr>
                                        <p:cTn id="10" dur="1" fill="hold">
                                          <p:stCondLst>
                                            <p:cond delay="0"/>
                                          </p:stCondLst>
                                        </p:cTn>
                                        <p:tgtEl>
                                          <p:spTgt spid="63490"/>
                                        </p:tgtEl>
                                        <p:attrNameLst>
                                          <p:attrName>style.visibility</p:attrName>
                                        </p:attrNameLst>
                                      </p:cBhvr>
                                      <p:to>
                                        <p:strVal val="visible"/>
                                      </p:to>
                                    </p:set>
                                    <p:animEffect transition="in" filter="blinds(horizontal)">
                                      <p:cBhvr>
                                        <p:cTn id="11" dur="500"/>
                                        <p:tgtEl>
                                          <p:spTgt spid="63490"/>
                                        </p:tgtEl>
                                      </p:cBhvr>
                                    </p:animEffect>
                                  </p:childTnLst>
                                </p:cTn>
                              </p:par>
                              <p:par>
                                <p:cTn id="12" presetID="3" presetClass="entr" presetSubtype="10" fill="hold" grpId="0" nodeType="withEffect">
                                  <p:stCondLst>
                                    <p:cond delay="0"/>
                                  </p:stCondLst>
                                  <p:childTnLst>
                                    <p:set>
                                      <p:cBhvr>
                                        <p:cTn id="13" dur="1" fill="hold">
                                          <p:stCondLst>
                                            <p:cond delay="0"/>
                                          </p:stCondLst>
                                        </p:cTn>
                                        <p:tgtEl>
                                          <p:spTgt spid="63491"/>
                                        </p:tgtEl>
                                        <p:attrNameLst>
                                          <p:attrName>style.visibility</p:attrName>
                                        </p:attrNameLst>
                                      </p:cBhvr>
                                      <p:to>
                                        <p:strVal val="visible"/>
                                      </p:to>
                                    </p:set>
                                    <p:animEffect transition="in" filter="blinds(horizontal)">
                                      <p:cBhvr>
                                        <p:cTn id="14" dur="500"/>
                                        <p:tgtEl>
                                          <p:spTgt spid="634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90" grpId="0" animBg="1"/>
      <p:bldP spid="63491" grpId="0" animBg="1"/>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网络做了些什么</a:t>
            </a:r>
            <a:r>
              <a:rPr lang="en-US" altLang="zh-CN" dirty="0"/>
              <a:t>…..</a:t>
            </a:r>
            <a:endParaRPr lang="zh-CN" altLang="en-US" dirty="0"/>
          </a:p>
        </p:txBody>
      </p:sp>
      <p:pic>
        <p:nvPicPr>
          <p:cNvPr id="5" name="图片 4"/>
          <p:cNvPicPr>
            <a:picLocks noChangeAspect="1"/>
          </p:cNvPicPr>
          <p:nvPr/>
        </p:nvPicPr>
        <p:blipFill>
          <a:blip r:embed="rId2"/>
          <a:stretch>
            <a:fillRect/>
          </a:stretch>
        </p:blipFill>
        <p:spPr>
          <a:xfrm>
            <a:off x="947254" y="2060848"/>
            <a:ext cx="1050729" cy="1440160"/>
          </a:xfrm>
          <a:prstGeom prst="rect">
            <a:avLst/>
          </a:prstGeom>
        </p:spPr>
      </p:pic>
      <p:pic>
        <p:nvPicPr>
          <p:cNvPr id="6" name="图片 5"/>
          <p:cNvPicPr>
            <a:picLocks noChangeAspect="1"/>
          </p:cNvPicPr>
          <p:nvPr/>
        </p:nvPicPr>
        <p:blipFill>
          <a:blip r:embed="rId3"/>
          <a:stretch>
            <a:fillRect/>
          </a:stretch>
        </p:blipFill>
        <p:spPr>
          <a:xfrm>
            <a:off x="3131840" y="2244934"/>
            <a:ext cx="3134631" cy="1976154"/>
          </a:xfrm>
          <a:prstGeom prst="rect">
            <a:avLst/>
          </a:prstGeom>
        </p:spPr>
      </p:pic>
      <p:pic>
        <p:nvPicPr>
          <p:cNvPr id="7" name="图片 6"/>
          <p:cNvPicPr>
            <a:picLocks noChangeAspect="1"/>
          </p:cNvPicPr>
          <p:nvPr/>
        </p:nvPicPr>
        <p:blipFill>
          <a:blip r:embed="rId4"/>
          <a:stretch>
            <a:fillRect/>
          </a:stretch>
        </p:blipFill>
        <p:spPr>
          <a:xfrm>
            <a:off x="7884368" y="2563187"/>
            <a:ext cx="1011233" cy="1369869"/>
          </a:xfrm>
          <a:prstGeom prst="rect">
            <a:avLst/>
          </a:prstGeom>
        </p:spPr>
      </p:pic>
      <p:pic>
        <p:nvPicPr>
          <p:cNvPr id="8" name="图片 7"/>
          <p:cNvPicPr>
            <a:picLocks noChangeAspect="1"/>
          </p:cNvPicPr>
          <p:nvPr/>
        </p:nvPicPr>
        <p:blipFill>
          <a:blip r:embed="rId5"/>
          <a:stretch>
            <a:fillRect/>
          </a:stretch>
        </p:blipFill>
        <p:spPr>
          <a:xfrm>
            <a:off x="2051721" y="2852937"/>
            <a:ext cx="1097052" cy="318446"/>
          </a:xfrm>
          <a:prstGeom prst="rect">
            <a:avLst/>
          </a:prstGeom>
        </p:spPr>
      </p:pic>
      <p:cxnSp>
        <p:nvCxnSpPr>
          <p:cNvPr id="10" name="直接连接符 9"/>
          <p:cNvCxnSpPr>
            <a:stCxn id="6" idx="3"/>
            <a:endCxn id="7" idx="1"/>
          </p:cNvCxnSpPr>
          <p:nvPr/>
        </p:nvCxnSpPr>
        <p:spPr>
          <a:xfrm>
            <a:off x="6266471" y="3233011"/>
            <a:ext cx="1617897" cy="1511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矩形 13"/>
          <p:cNvSpPr/>
          <p:nvPr/>
        </p:nvSpPr>
        <p:spPr>
          <a:xfrm>
            <a:off x="755576" y="3573016"/>
            <a:ext cx="1296144" cy="337548"/>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zh-CN" altLang="en-US" sz="2000" dirty="0">
                <a:solidFill>
                  <a:schemeClr val="tx1"/>
                </a:solidFill>
              </a:rPr>
              <a:t>拍照</a:t>
            </a:r>
          </a:p>
        </p:txBody>
      </p:sp>
      <p:sp>
        <p:nvSpPr>
          <p:cNvPr id="15" name="矩形 14"/>
          <p:cNvSpPr/>
          <p:nvPr/>
        </p:nvSpPr>
        <p:spPr>
          <a:xfrm>
            <a:off x="729804" y="4005064"/>
            <a:ext cx="1368152" cy="338063"/>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zh-CN" altLang="en-US" sz="2000" dirty="0">
                <a:solidFill>
                  <a:schemeClr val="tx1"/>
                </a:solidFill>
              </a:rPr>
              <a:t>特征提取</a:t>
            </a:r>
          </a:p>
        </p:txBody>
      </p:sp>
      <p:sp>
        <p:nvSpPr>
          <p:cNvPr id="16" name="矩形 15"/>
          <p:cNvSpPr/>
          <p:nvPr/>
        </p:nvSpPr>
        <p:spPr>
          <a:xfrm>
            <a:off x="683568" y="5035152"/>
            <a:ext cx="1368152" cy="432048"/>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zh-CN" altLang="en-US" sz="2000" dirty="0">
                <a:solidFill>
                  <a:schemeClr val="tx1"/>
                </a:solidFill>
              </a:rPr>
              <a:t>数据打包</a:t>
            </a:r>
          </a:p>
        </p:txBody>
      </p:sp>
      <p:cxnSp>
        <p:nvCxnSpPr>
          <p:cNvPr id="18" name="直接连接符 17"/>
          <p:cNvCxnSpPr>
            <a:stCxn id="16" idx="3"/>
          </p:cNvCxnSpPr>
          <p:nvPr/>
        </p:nvCxnSpPr>
        <p:spPr>
          <a:xfrm>
            <a:off x="2051720" y="5251176"/>
            <a:ext cx="648072" cy="0"/>
          </a:xfrm>
          <a:prstGeom prst="line">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2" name="文本框 21"/>
          <p:cNvSpPr txBox="1"/>
          <p:nvPr/>
        </p:nvSpPr>
        <p:spPr>
          <a:xfrm>
            <a:off x="3913251" y="2631031"/>
            <a:ext cx="1594853" cy="646331"/>
          </a:xfrm>
          <a:prstGeom prst="rect">
            <a:avLst/>
          </a:prstGeom>
          <a:noFill/>
        </p:spPr>
        <p:txBody>
          <a:bodyPr wrap="square" rtlCol="0">
            <a:spAutoFit/>
          </a:bodyPr>
          <a:lstStyle/>
          <a:p>
            <a:pPr algn="ctr"/>
            <a:r>
              <a:rPr lang="zh-CN" altLang="en-US" sz="3600" dirty="0"/>
              <a:t>网络</a:t>
            </a:r>
          </a:p>
        </p:txBody>
      </p:sp>
      <p:sp>
        <p:nvSpPr>
          <p:cNvPr id="26" name="文本框 25"/>
          <p:cNvSpPr txBox="1"/>
          <p:nvPr/>
        </p:nvSpPr>
        <p:spPr>
          <a:xfrm>
            <a:off x="2699792" y="4361036"/>
            <a:ext cx="520989" cy="2308324"/>
          </a:xfrm>
          <a:prstGeom prst="rect">
            <a:avLst/>
          </a:prstGeom>
          <a:noFill/>
        </p:spPr>
        <p:txBody>
          <a:bodyPr wrap="square" rtlCol="0">
            <a:spAutoFit/>
          </a:bodyPr>
          <a:lstStyle/>
          <a:p>
            <a:r>
              <a:rPr lang="zh-CN" altLang="en-US" sz="1800" dirty="0"/>
              <a:t>怎么把数据传过去</a:t>
            </a:r>
          </a:p>
        </p:txBody>
      </p:sp>
      <p:sp>
        <p:nvSpPr>
          <p:cNvPr id="27" name="文本框 26"/>
          <p:cNvSpPr txBox="1"/>
          <p:nvPr/>
        </p:nvSpPr>
        <p:spPr>
          <a:xfrm>
            <a:off x="7743338" y="2193014"/>
            <a:ext cx="1227257" cy="369332"/>
          </a:xfrm>
          <a:prstGeom prst="rect">
            <a:avLst/>
          </a:prstGeom>
          <a:noFill/>
        </p:spPr>
        <p:txBody>
          <a:bodyPr wrap="square" rtlCol="0">
            <a:spAutoFit/>
          </a:bodyPr>
          <a:lstStyle/>
          <a:p>
            <a:pPr algn="ctr"/>
            <a:r>
              <a:rPr lang="zh-CN" altLang="en-US" sz="1800" dirty="0"/>
              <a:t>服务器</a:t>
            </a:r>
          </a:p>
        </p:txBody>
      </p:sp>
      <p:cxnSp>
        <p:nvCxnSpPr>
          <p:cNvPr id="31" name="直接连接符 30"/>
          <p:cNvCxnSpPr/>
          <p:nvPr/>
        </p:nvCxnSpPr>
        <p:spPr>
          <a:xfrm>
            <a:off x="3183384" y="4661847"/>
            <a:ext cx="72008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3" name="文本框 32"/>
          <p:cNvSpPr txBox="1"/>
          <p:nvPr/>
        </p:nvSpPr>
        <p:spPr>
          <a:xfrm>
            <a:off x="3975472" y="4365104"/>
            <a:ext cx="850817" cy="584775"/>
          </a:xfrm>
          <a:prstGeom prst="rect">
            <a:avLst/>
          </a:prstGeom>
          <a:noFill/>
        </p:spPr>
        <p:txBody>
          <a:bodyPr wrap="square" rtlCol="0">
            <a:spAutoFit/>
          </a:bodyPr>
          <a:lstStyle/>
          <a:p>
            <a:r>
              <a:rPr lang="zh-CN" altLang="en-US" sz="1600" dirty="0"/>
              <a:t>你得在网络上</a:t>
            </a:r>
          </a:p>
        </p:txBody>
      </p:sp>
      <p:cxnSp>
        <p:nvCxnSpPr>
          <p:cNvPr id="35" name="直接连接符 34"/>
          <p:cNvCxnSpPr>
            <a:stCxn id="33" idx="3"/>
            <a:endCxn id="36" idx="1"/>
          </p:cNvCxnSpPr>
          <p:nvPr/>
        </p:nvCxnSpPr>
        <p:spPr>
          <a:xfrm flipV="1">
            <a:off x="4826289" y="4636572"/>
            <a:ext cx="2087123" cy="2092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6" name="圆角矩形 35"/>
          <p:cNvSpPr/>
          <p:nvPr/>
        </p:nvSpPr>
        <p:spPr>
          <a:xfrm>
            <a:off x="6913412" y="4454015"/>
            <a:ext cx="1330996" cy="365113"/>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dirty="0">
                <a:solidFill>
                  <a:schemeClr val="tx1"/>
                </a:solidFill>
              </a:rPr>
              <a:t>接入链路</a:t>
            </a:r>
          </a:p>
        </p:txBody>
      </p:sp>
      <p:cxnSp>
        <p:nvCxnSpPr>
          <p:cNvPr id="37" name="直接连接符 36"/>
          <p:cNvCxnSpPr/>
          <p:nvPr/>
        </p:nvCxnSpPr>
        <p:spPr>
          <a:xfrm>
            <a:off x="3131840" y="5179168"/>
            <a:ext cx="72008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8" name="文本框 37"/>
          <p:cNvSpPr txBox="1"/>
          <p:nvPr/>
        </p:nvSpPr>
        <p:spPr>
          <a:xfrm>
            <a:off x="3851920" y="4891136"/>
            <a:ext cx="2288560" cy="584775"/>
          </a:xfrm>
          <a:prstGeom prst="rect">
            <a:avLst/>
          </a:prstGeom>
          <a:noFill/>
        </p:spPr>
        <p:txBody>
          <a:bodyPr wrap="square" rtlCol="0">
            <a:spAutoFit/>
          </a:bodyPr>
          <a:lstStyle/>
          <a:p>
            <a:r>
              <a:rPr lang="zh-CN" altLang="en-US" sz="1600" dirty="0"/>
              <a:t>你得知道服务器在哪儿，并且知道怎么过去</a:t>
            </a:r>
          </a:p>
        </p:txBody>
      </p:sp>
      <p:sp>
        <p:nvSpPr>
          <p:cNvPr id="45" name="圆角矩形 44"/>
          <p:cNvSpPr/>
          <p:nvPr/>
        </p:nvSpPr>
        <p:spPr>
          <a:xfrm>
            <a:off x="6915522" y="4963144"/>
            <a:ext cx="1328886" cy="426717"/>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dirty="0">
                <a:solidFill>
                  <a:schemeClr val="tx1"/>
                </a:solidFill>
              </a:rPr>
              <a:t>寻址路由</a:t>
            </a:r>
          </a:p>
        </p:txBody>
      </p:sp>
      <p:cxnSp>
        <p:nvCxnSpPr>
          <p:cNvPr id="48" name="直接连接符 47"/>
          <p:cNvCxnSpPr>
            <a:stCxn id="38" idx="3"/>
            <a:endCxn id="45" idx="1"/>
          </p:cNvCxnSpPr>
          <p:nvPr/>
        </p:nvCxnSpPr>
        <p:spPr>
          <a:xfrm flipV="1">
            <a:off x="6140480" y="5176503"/>
            <a:ext cx="775042" cy="702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直接连接符 52"/>
          <p:cNvCxnSpPr/>
          <p:nvPr/>
        </p:nvCxnSpPr>
        <p:spPr>
          <a:xfrm>
            <a:off x="3148773" y="5755232"/>
            <a:ext cx="72008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4" name="文本框 53"/>
          <p:cNvSpPr txBox="1"/>
          <p:nvPr/>
        </p:nvSpPr>
        <p:spPr>
          <a:xfrm>
            <a:off x="3923929" y="5611216"/>
            <a:ext cx="1512168" cy="338554"/>
          </a:xfrm>
          <a:prstGeom prst="rect">
            <a:avLst/>
          </a:prstGeom>
          <a:noFill/>
        </p:spPr>
        <p:txBody>
          <a:bodyPr wrap="square" rtlCol="0">
            <a:spAutoFit/>
          </a:bodyPr>
          <a:lstStyle/>
          <a:p>
            <a:r>
              <a:rPr lang="zh-CN" altLang="en-US" sz="1600" dirty="0"/>
              <a:t>你得保证可靠</a:t>
            </a:r>
          </a:p>
        </p:txBody>
      </p:sp>
      <p:cxnSp>
        <p:nvCxnSpPr>
          <p:cNvPr id="59" name="直接连接符 58"/>
          <p:cNvCxnSpPr>
            <a:stCxn id="54" idx="3"/>
            <a:endCxn id="61" idx="1"/>
          </p:cNvCxnSpPr>
          <p:nvPr/>
        </p:nvCxnSpPr>
        <p:spPr>
          <a:xfrm>
            <a:off x="5436097" y="5780493"/>
            <a:ext cx="1516989" cy="823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1" name="圆角矩形 60"/>
          <p:cNvSpPr/>
          <p:nvPr/>
        </p:nvSpPr>
        <p:spPr>
          <a:xfrm>
            <a:off x="6953086" y="5575368"/>
            <a:ext cx="1328886" cy="426717"/>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dirty="0">
                <a:solidFill>
                  <a:schemeClr val="tx1"/>
                </a:solidFill>
              </a:rPr>
              <a:t>传输控制</a:t>
            </a:r>
          </a:p>
        </p:txBody>
      </p:sp>
      <p:cxnSp>
        <p:nvCxnSpPr>
          <p:cNvPr id="65" name="直接连接符 64"/>
          <p:cNvCxnSpPr/>
          <p:nvPr/>
        </p:nvCxnSpPr>
        <p:spPr>
          <a:xfrm>
            <a:off x="3131840" y="6259288"/>
            <a:ext cx="72008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6" name="文本框 65"/>
          <p:cNvSpPr txBox="1"/>
          <p:nvPr/>
        </p:nvSpPr>
        <p:spPr>
          <a:xfrm>
            <a:off x="3923929" y="6072880"/>
            <a:ext cx="1512168" cy="338554"/>
          </a:xfrm>
          <a:prstGeom prst="rect">
            <a:avLst/>
          </a:prstGeom>
          <a:noFill/>
        </p:spPr>
        <p:txBody>
          <a:bodyPr wrap="square" rtlCol="0">
            <a:spAutoFit/>
          </a:bodyPr>
          <a:lstStyle/>
          <a:p>
            <a:r>
              <a:rPr lang="zh-CN" altLang="en-US" sz="1600" dirty="0"/>
              <a:t>你得保证安全</a:t>
            </a:r>
          </a:p>
        </p:txBody>
      </p:sp>
      <p:cxnSp>
        <p:nvCxnSpPr>
          <p:cNvPr id="67" name="直接连接符 66"/>
          <p:cNvCxnSpPr>
            <a:endCxn id="68" idx="1"/>
          </p:cNvCxnSpPr>
          <p:nvPr/>
        </p:nvCxnSpPr>
        <p:spPr>
          <a:xfrm>
            <a:off x="5436096" y="6320397"/>
            <a:ext cx="1516989" cy="823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8" name="圆角矩形 67"/>
          <p:cNvSpPr/>
          <p:nvPr/>
        </p:nvSpPr>
        <p:spPr>
          <a:xfrm>
            <a:off x="6953085" y="6115272"/>
            <a:ext cx="1328886" cy="426717"/>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dirty="0">
                <a:solidFill>
                  <a:schemeClr val="tx1"/>
                </a:solidFill>
              </a:rPr>
              <a:t>网络安全</a:t>
            </a:r>
          </a:p>
        </p:txBody>
      </p:sp>
      <p:sp>
        <p:nvSpPr>
          <p:cNvPr id="72" name="右大括号 71"/>
          <p:cNvSpPr/>
          <p:nvPr/>
        </p:nvSpPr>
        <p:spPr>
          <a:xfrm>
            <a:off x="8333472" y="4531096"/>
            <a:ext cx="342983" cy="1880338"/>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73" name="文本框 72"/>
          <p:cNvSpPr txBox="1"/>
          <p:nvPr/>
        </p:nvSpPr>
        <p:spPr>
          <a:xfrm>
            <a:off x="8559968" y="5068251"/>
            <a:ext cx="361400" cy="830997"/>
          </a:xfrm>
          <a:prstGeom prst="rect">
            <a:avLst/>
          </a:prstGeom>
          <a:noFill/>
        </p:spPr>
        <p:txBody>
          <a:bodyPr wrap="square" rtlCol="0">
            <a:spAutoFit/>
          </a:bodyPr>
          <a:lstStyle/>
          <a:p>
            <a:r>
              <a:rPr lang="zh-CN" altLang="en-US" sz="2400" dirty="0">
                <a:ln>
                  <a:solidFill>
                    <a:schemeClr val="tx1"/>
                  </a:solidFill>
                </a:ln>
              </a:rPr>
              <a:t>协议</a:t>
            </a:r>
          </a:p>
        </p:txBody>
      </p:sp>
      <p:sp>
        <p:nvSpPr>
          <p:cNvPr id="78" name="矩形 77"/>
          <p:cNvSpPr/>
          <p:nvPr/>
        </p:nvSpPr>
        <p:spPr>
          <a:xfrm>
            <a:off x="562669" y="4393485"/>
            <a:ext cx="8381306" cy="2268935"/>
          </a:xfrm>
          <a:prstGeom prst="rect">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0" name="文本框 79"/>
          <p:cNvSpPr txBox="1"/>
          <p:nvPr/>
        </p:nvSpPr>
        <p:spPr>
          <a:xfrm>
            <a:off x="35496" y="4207728"/>
            <a:ext cx="455165" cy="2677656"/>
          </a:xfrm>
          <a:prstGeom prst="rect">
            <a:avLst/>
          </a:prstGeom>
          <a:noFill/>
        </p:spPr>
        <p:txBody>
          <a:bodyPr wrap="square" rtlCol="0">
            <a:spAutoFit/>
          </a:bodyPr>
          <a:lstStyle/>
          <a:p>
            <a:r>
              <a:rPr lang="zh-CN" altLang="en-US" sz="2400" dirty="0"/>
              <a:t>计算机网络技术</a:t>
            </a:r>
          </a:p>
        </p:txBody>
      </p:sp>
      <p:sp>
        <p:nvSpPr>
          <p:cNvPr id="81" name="文本框 80"/>
          <p:cNvSpPr txBox="1"/>
          <p:nvPr/>
        </p:nvSpPr>
        <p:spPr>
          <a:xfrm>
            <a:off x="2699792" y="1844824"/>
            <a:ext cx="4215730" cy="400110"/>
          </a:xfrm>
          <a:prstGeom prst="rect">
            <a:avLst/>
          </a:prstGeom>
          <a:noFill/>
        </p:spPr>
        <p:txBody>
          <a:bodyPr wrap="square" rtlCol="0">
            <a:spAutoFit/>
          </a:bodyPr>
          <a:lstStyle/>
          <a:p>
            <a:pPr algn="ctr"/>
            <a:r>
              <a:rPr lang="zh-CN" altLang="en-US" sz="2000" dirty="0"/>
              <a:t>刷脸支付应用</a:t>
            </a:r>
          </a:p>
        </p:txBody>
      </p:sp>
    </p:spTree>
    <p:extLst>
      <p:ext uri="{BB962C8B-B14F-4D97-AF65-F5344CB8AC3E}">
        <p14:creationId xmlns:p14="http://schemas.microsoft.com/office/powerpoint/2010/main" val="1659002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fade">
                                      <p:cBhvr>
                                        <p:cTn id="25" dur="500"/>
                                        <p:tgtEl>
                                          <p:spTgt spid="26"/>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1"/>
                                        </p:tgtEl>
                                        <p:attrNameLst>
                                          <p:attrName>style.visibility</p:attrName>
                                        </p:attrNameLst>
                                      </p:cBhvr>
                                      <p:to>
                                        <p:strVal val="visible"/>
                                      </p:to>
                                    </p:set>
                                    <p:animEffect transition="in" filter="fade">
                                      <p:cBhvr>
                                        <p:cTn id="30" dur="500"/>
                                        <p:tgtEl>
                                          <p:spTgt spid="31"/>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33"/>
                                        </p:tgtEl>
                                        <p:attrNameLst>
                                          <p:attrName>style.visibility</p:attrName>
                                        </p:attrNameLst>
                                      </p:cBhvr>
                                      <p:to>
                                        <p:strVal val="visible"/>
                                      </p:to>
                                    </p:set>
                                    <p:animEffect transition="in" filter="fade">
                                      <p:cBhvr>
                                        <p:cTn id="33" dur="500"/>
                                        <p:tgtEl>
                                          <p:spTgt spid="33"/>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35"/>
                                        </p:tgtEl>
                                        <p:attrNameLst>
                                          <p:attrName>style.visibility</p:attrName>
                                        </p:attrNameLst>
                                      </p:cBhvr>
                                      <p:to>
                                        <p:strVal val="visible"/>
                                      </p:to>
                                    </p:set>
                                    <p:animEffect transition="in" filter="fade">
                                      <p:cBhvr>
                                        <p:cTn id="38" dur="500"/>
                                        <p:tgtEl>
                                          <p:spTgt spid="35"/>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36"/>
                                        </p:tgtEl>
                                        <p:attrNameLst>
                                          <p:attrName>style.visibility</p:attrName>
                                        </p:attrNameLst>
                                      </p:cBhvr>
                                      <p:to>
                                        <p:strVal val="visible"/>
                                      </p:to>
                                    </p:set>
                                    <p:animEffect transition="in" filter="fade">
                                      <p:cBhvr>
                                        <p:cTn id="41" dur="500"/>
                                        <p:tgtEl>
                                          <p:spTgt spid="36"/>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37"/>
                                        </p:tgtEl>
                                        <p:attrNameLst>
                                          <p:attrName>style.visibility</p:attrName>
                                        </p:attrNameLst>
                                      </p:cBhvr>
                                      <p:to>
                                        <p:strVal val="visible"/>
                                      </p:to>
                                    </p:set>
                                    <p:animEffect transition="in" filter="fade">
                                      <p:cBhvr>
                                        <p:cTn id="46" dur="500"/>
                                        <p:tgtEl>
                                          <p:spTgt spid="37"/>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38"/>
                                        </p:tgtEl>
                                        <p:attrNameLst>
                                          <p:attrName>style.visibility</p:attrName>
                                        </p:attrNameLst>
                                      </p:cBhvr>
                                      <p:to>
                                        <p:strVal val="visible"/>
                                      </p:to>
                                    </p:set>
                                    <p:animEffect transition="in" filter="fade">
                                      <p:cBhvr>
                                        <p:cTn id="49" dur="500"/>
                                        <p:tgtEl>
                                          <p:spTgt spid="38"/>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48"/>
                                        </p:tgtEl>
                                        <p:attrNameLst>
                                          <p:attrName>style.visibility</p:attrName>
                                        </p:attrNameLst>
                                      </p:cBhvr>
                                      <p:to>
                                        <p:strVal val="visible"/>
                                      </p:to>
                                    </p:set>
                                    <p:animEffect transition="in" filter="fade">
                                      <p:cBhvr>
                                        <p:cTn id="54" dur="500"/>
                                        <p:tgtEl>
                                          <p:spTgt spid="48"/>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45"/>
                                        </p:tgtEl>
                                        <p:attrNameLst>
                                          <p:attrName>style.visibility</p:attrName>
                                        </p:attrNameLst>
                                      </p:cBhvr>
                                      <p:to>
                                        <p:strVal val="visible"/>
                                      </p:to>
                                    </p:set>
                                    <p:animEffect transition="in" filter="fade">
                                      <p:cBhvr>
                                        <p:cTn id="57" dur="500"/>
                                        <p:tgtEl>
                                          <p:spTgt spid="45"/>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53"/>
                                        </p:tgtEl>
                                        <p:attrNameLst>
                                          <p:attrName>style.visibility</p:attrName>
                                        </p:attrNameLst>
                                      </p:cBhvr>
                                      <p:to>
                                        <p:strVal val="visible"/>
                                      </p:to>
                                    </p:set>
                                    <p:animEffect transition="in" filter="fade">
                                      <p:cBhvr>
                                        <p:cTn id="62" dur="500"/>
                                        <p:tgtEl>
                                          <p:spTgt spid="53"/>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54"/>
                                        </p:tgtEl>
                                        <p:attrNameLst>
                                          <p:attrName>style.visibility</p:attrName>
                                        </p:attrNameLst>
                                      </p:cBhvr>
                                      <p:to>
                                        <p:strVal val="visible"/>
                                      </p:to>
                                    </p:set>
                                    <p:animEffect transition="in" filter="fade">
                                      <p:cBhvr>
                                        <p:cTn id="65" dur="500"/>
                                        <p:tgtEl>
                                          <p:spTgt spid="54"/>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nodeType="clickEffect">
                                  <p:stCondLst>
                                    <p:cond delay="0"/>
                                  </p:stCondLst>
                                  <p:childTnLst>
                                    <p:set>
                                      <p:cBhvr>
                                        <p:cTn id="69" dur="1" fill="hold">
                                          <p:stCondLst>
                                            <p:cond delay="0"/>
                                          </p:stCondLst>
                                        </p:cTn>
                                        <p:tgtEl>
                                          <p:spTgt spid="59"/>
                                        </p:tgtEl>
                                        <p:attrNameLst>
                                          <p:attrName>style.visibility</p:attrName>
                                        </p:attrNameLst>
                                      </p:cBhvr>
                                      <p:to>
                                        <p:strVal val="visible"/>
                                      </p:to>
                                    </p:set>
                                    <p:animEffect transition="in" filter="fade">
                                      <p:cBhvr>
                                        <p:cTn id="70" dur="500"/>
                                        <p:tgtEl>
                                          <p:spTgt spid="59"/>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61"/>
                                        </p:tgtEl>
                                        <p:attrNameLst>
                                          <p:attrName>style.visibility</p:attrName>
                                        </p:attrNameLst>
                                      </p:cBhvr>
                                      <p:to>
                                        <p:strVal val="visible"/>
                                      </p:to>
                                    </p:set>
                                    <p:animEffect transition="in" filter="fade">
                                      <p:cBhvr>
                                        <p:cTn id="73" dur="500"/>
                                        <p:tgtEl>
                                          <p:spTgt spid="61"/>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nodeType="clickEffect">
                                  <p:stCondLst>
                                    <p:cond delay="0"/>
                                  </p:stCondLst>
                                  <p:childTnLst>
                                    <p:set>
                                      <p:cBhvr>
                                        <p:cTn id="77" dur="1" fill="hold">
                                          <p:stCondLst>
                                            <p:cond delay="0"/>
                                          </p:stCondLst>
                                        </p:cTn>
                                        <p:tgtEl>
                                          <p:spTgt spid="65"/>
                                        </p:tgtEl>
                                        <p:attrNameLst>
                                          <p:attrName>style.visibility</p:attrName>
                                        </p:attrNameLst>
                                      </p:cBhvr>
                                      <p:to>
                                        <p:strVal val="visible"/>
                                      </p:to>
                                    </p:set>
                                    <p:animEffect transition="in" filter="fade">
                                      <p:cBhvr>
                                        <p:cTn id="78" dur="500"/>
                                        <p:tgtEl>
                                          <p:spTgt spid="65"/>
                                        </p:tgtEl>
                                      </p:cBhvr>
                                    </p:animEffect>
                                  </p:childTnLst>
                                </p:cTn>
                              </p:par>
                              <p:par>
                                <p:cTn id="79" presetID="10" presetClass="entr" presetSubtype="0" fill="hold" grpId="0" nodeType="withEffect">
                                  <p:stCondLst>
                                    <p:cond delay="0"/>
                                  </p:stCondLst>
                                  <p:childTnLst>
                                    <p:set>
                                      <p:cBhvr>
                                        <p:cTn id="80" dur="1" fill="hold">
                                          <p:stCondLst>
                                            <p:cond delay="0"/>
                                          </p:stCondLst>
                                        </p:cTn>
                                        <p:tgtEl>
                                          <p:spTgt spid="66"/>
                                        </p:tgtEl>
                                        <p:attrNameLst>
                                          <p:attrName>style.visibility</p:attrName>
                                        </p:attrNameLst>
                                      </p:cBhvr>
                                      <p:to>
                                        <p:strVal val="visible"/>
                                      </p:to>
                                    </p:set>
                                    <p:animEffect transition="in" filter="fade">
                                      <p:cBhvr>
                                        <p:cTn id="81" dur="500"/>
                                        <p:tgtEl>
                                          <p:spTgt spid="66"/>
                                        </p:tgtEl>
                                      </p:cBhvr>
                                    </p:animEffect>
                                  </p:childTnLst>
                                </p:cTn>
                              </p:par>
                            </p:childTnLst>
                          </p:cTn>
                        </p:par>
                      </p:childTnLst>
                    </p:cTn>
                  </p:par>
                  <p:par>
                    <p:cTn id="82" fill="hold">
                      <p:stCondLst>
                        <p:cond delay="indefinite"/>
                      </p:stCondLst>
                      <p:childTnLst>
                        <p:par>
                          <p:cTn id="83" fill="hold">
                            <p:stCondLst>
                              <p:cond delay="0"/>
                            </p:stCondLst>
                            <p:childTnLst>
                              <p:par>
                                <p:cTn id="84" presetID="10" presetClass="entr" presetSubtype="0" fill="hold" nodeType="clickEffect">
                                  <p:stCondLst>
                                    <p:cond delay="0"/>
                                  </p:stCondLst>
                                  <p:childTnLst>
                                    <p:set>
                                      <p:cBhvr>
                                        <p:cTn id="85" dur="1" fill="hold">
                                          <p:stCondLst>
                                            <p:cond delay="0"/>
                                          </p:stCondLst>
                                        </p:cTn>
                                        <p:tgtEl>
                                          <p:spTgt spid="67"/>
                                        </p:tgtEl>
                                        <p:attrNameLst>
                                          <p:attrName>style.visibility</p:attrName>
                                        </p:attrNameLst>
                                      </p:cBhvr>
                                      <p:to>
                                        <p:strVal val="visible"/>
                                      </p:to>
                                    </p:set>
                                    <p:animEffect transition="in" filter="fade">
                                      <p:cBhvr>
                                        <p:cTn id="86" dur="500"/>
                                        <p:tgtEl>
                                          <p:spTgt spid="67"/>
                                        </p:tgtEl>
                                      </p:cBhvr>
                                    </p:animEffect>
                                  </p:childTnLst>
                                </p:cTn>
                              </p:par>
                              <p:par>
                                <p:cTn id="87" presetID="10" presetClass="entr" presetSubtype="0" fill="hold" grpId="0" nodeType="withEffect">
                                  <p:stCondLst>
                                    <p:cond delay="0"/>
                                  </p:stCondLst>
                                  <p:childTnLst>
                                    <p:set>
                                      <p:cBhvr>
                                        <p:cTn id="88" dur="1" fill="hold">
                                          <p:stCondLst>
                                            <p:cond delay="0"/>
                                          </p:stCondLst>
                                        </p:cTn>
                                        <p:tgtEl>
                                          <p:spTgt spid="68"/>
                                        </p:tgtEl>
                                        <p:attrNameLst>
                                          <p:attrName>style.visibility</p:attrName>
                                        </p:attrNameLst>
                                      </p:cBhvr>
                                      <p:to>
                                        <p:strVal val="visible"/>
                                      </p:to>
                                    </p:set>
                                    <p:animEffect transition="in" filter="fade">
                                      <p:cBhvr>
                                        <p:cTn id="89" dur="500"/>
                                        <p:tgtEl>
                                          <p:spTgt spid="68"/>
                                        </p:tgtEl>
                                      </p:cBhvr>
                                    </p:animEffect>
                                  </p:childTnLst>
                                </p:cTn>
                              </p:par>
                            </p:childTnLst>
                          </p:cTn>
                        </p:par>
                      </p:childTnLst>
                    </p:cTn>
                  </p:par>
                  <p:par>
                    <p:cTn id="90" fill="hold">
                      <p:stCondLst>
                        <p:cond delay="indefinite"/>
                      </p:stCondLst>
                      <p:childTnLst>
                        <p:par>
                          <p:cTn id="91" fill="hold">
                            <p:stCondLst>
                              <p:cond delay="0"/>
                            </p:stCondLst>
                            <p:childTnLst>
                              <p:par>
                                <p:cTn id="92" presetID="10" presetClass="entr" presetSubtype="0" fill="hold" grpId="0" nodeType="clickEffect">
                                  <p:stCondLst>
                                    <p:cond delay="0"/>
                                  </p:stCondLst>
                                  <p:childTnLst>
                                    <p:set>
                                      <p:cBhvr>
                                        <p:cTn id="93" dur="1" fill="hold">
                                          <p:stCondLst>
                                            <p:cond delay="0"/>
                                          </p:stCondLst>
                                        </p:cTn>
                                        <p:tgtEl>
                                          <p:spTgt spid="72"/>
                                        </p:tgtEl>
                                        <p:attrNameLst>
                                          <p:attrName>style.visibility</p:attrName>
                                        </p:attrNameLst>
                                      </p:cBhvr>
                                      <p:to>
                                        <p:strVal val="visible"/>
                                      </p:to>
                                    </p:set>
                                    <p:animEffect transition="in" filter="fade">
                                      <p:cBhvr>
                                        <p:cTn id="94" dur="500"/>
                                        <p:tgtEl>
                                          <p:spTgt spid="72"/>
                                        </p:tgtEl>
                                      </p:cBhvr>
                                    </p:animEffect>
                                  </p:childTnLst>
                                </p:cTn>
                              </p:par>
                              <p:par>
                                <p:cTn id="95" presetID="10" presetClass="entr" presetSubtype="0" fill="hold" grpId="0" nodeType="withEffect">
                                  <p:stCondLst>
                                    <p:cond delay="0"/>
                                  </p:stCondLst>
                                  <p:childTnLst>
                                    <p:set>
                                      <p:cBhvr>
                                        <p:cTn id="96" dur="1" fill="hold">
                                          <p:stCondLst>
                                            <p:cond delay="0"/>
                                          </p:stCondLst>
                                        </p:cTn>
                                        <p:tgtEl>
                                          <p:spTgt spid="73"/>
                                        </p:tgtEl>
                                        <p:attrNameLst>
                                          <p:attrName>style.visibility</p:attrName>
                                        </p:attrNameLst>
                                      </p:cBhvr>
                                      <p:to>
                                        <p:strVal val="visible"/>
                                      </p:to>
                                    </p:set>
                                    <p:animEffect transition="in" filter="fade">
                                      <p:cBhvr>
                                        <p:cTn id="97" dur="500"/>
                                        <p:tgtEl>
                                          <p:spTgt spid="73"/>
                                        </p:tgtEl>
                                      </p:cBhvr>
                                    </p:animEffect>
                                  </p:childTnLst>
                                </p:cTn>
                              </p:par>
                            </p:childTnLst>
                          </p:cTn>
                        </p:par>
                      </p:childTnLst>
                    </p:cTn>
                  </p:par>
                  <p:par>
                    <p:cTn id="98" fill="hold">
                      <p:stCondLst>
                        <p:cond delay="indefinite"/>
                      </p:stCondLst>
                      <p:childTnLst>
                        <p:par>
                          <p:cTn id="99" fill="hold">
                            <p:stCondLst>
                              <p:cond delay="0"/>
                            </p:stCondLst>
                            <p:childTnLst>
                              <p:par>
                                <p:cTn id="100" presetID="10" presetClass="entr" presetSubtype="0" fill="hold" grpId="0" nodeType="clickEffect">
                                  <p:stCondLst>
                                    <p:cond delay="0"/>
                                  </p:stCondLst>
                                  <p:childTnLst>
                                    <p:set>
                                      <p:cBhvr>
                                        <p:cTn id="101" dur="1" fill="hold">
                                          <p:stCondLst>
                                            <p:cond delay="0"/>
                                          </p:stCondLst>
                                        </p:cTn>
                                        <p:tgtEl>
                                          <p:spTgt spid="78"/>
                                        </p:tgtEl>
                                        <p:attrNameLst>
                                          <p:attrName>style.visibility</p:attrName>
                                        </p:attrNameLst>
                                      </p:cBhvr>
                                      <p:to>
                                        <p:strVal val="visible"/>
                                      </p:to>
                                    </p:set>
                                    <p:animEffect transition="in" filter="fade">
                                      <p:cBhvr>
                                        <p:cTn id="102" dur="500"/>
                                        <p:tgtEl>
                                          <p:spTgt spid="78"/>
                                        </p:tgtEl>
                                      </p:cBhvr>
                                    </p:animEffect>
                                  </p:childTnLst>
                                </p:cTn>
                              </p:par>
                              <p:par>
                                <p:cTn id="103" presetID="10" presetClass="entr" presetSubtype="0" fill="hold" grpId="0" nodeType="withEffect">
                                  <p:stCondLst>
                                    <p:cond delay="0"/>
                                  </p:stCondLst>
                                  <p:childTnLst>
                                    <p:set>
                                      <p:cBhvr>
                                        <p:cTn id="104" dur="1" fill="hold">
                                          <p:stCondLst>
                                            <p:cond delay="0"/>
                                          </p:stCondLst>
                                        </p:cTn>
                                        <p:tgtEl>
                                          <p:spTgt spid="80"/>
                                        </p:tgtEl>
                                        <p:attrNameLst>
                                          <p:attrName>style.visibility</p:attrName>
                                        </p:attrNameLst>
                                      </p:cBhvr>
                                      <p:to>
                                        <p:strVal val="visible"/>
                                      </p:to>
                                    </p:set>
                                    <p:animEffect transition="in" filter="fade">
                                      <p:cBhvr>
                                        <p:cTn id="105" dur="500"/>
                                        <p:tgtEl>
                                          <p:spTgt spid="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26" grpId="0"/>
      <p:bldP spid="33" grpId="0"/>
      <p:bldP spid="36" grpId="0" animBg="1"/>
      <p:bldP spid="38" grpId="0"/>
      <p:bldP spid="45" grpId="0" animBg="1"/>
      <p:bldP spid="54" grpId="0"/>
      <p:bldP spid="61" grpId="0" animBg="1"/>
      <p:bldP spid="66" grpId="0"/>
      <p:bldP spid="68" grpId="0" animBg="1"/>
      <p:bldP spid="72" grpId="0" animBg="1"/>
      <p:bldP spid="73" grpId="0"/>
      <p:bldP spid="78" grpId="0" animBg="1"/>
      <p:bldP spid="80"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p:txBody>
          <a:bodyPr/>
          <a:lstStyle/>
          <a:p>
            <a:r>
              <a:rPr lang="zh-CN" altLang="en-US"/>
              <a:t>分层与协议</a:t>
            </a:r>
          </a:p>
        </p:txBody>
      </p:sp>
      <p:sp>
        <p:nvSpPr>
          <p:cNvPr id="139267" name="Rectangle 3"/>
          <p:cNvSpPr>
            <a:spLocks noGrp="1" noChangeArrowheads="1"/>
          </p:cNvSpPr>
          <p:nvPr>
            <p:ph type="body" idx="1"/>
          </p:nvPr>
        </p:nvSpPr>
        <p:spPr>
          <a:xfrm>
            <a:off x="966788" y="1916113"/>
            <a:ext cx="4973637" cy="4148137"/>
          </a:xfrm>
        </p:spPr>
        <p:txBody>
          <a:bodyPr/>
          <a:lstStyle/>
          <a:p>
            <a:pPr>
              <a:lnSpc>
                <a:spcPct val="90000"/>
              </a:lnSpc>
            </a:pPr>
            <a:r>
              <a:rPr lang="zh-CN" altLang="en-US" sz="2400" b="1" dirty="0"/>
              <a:t>在网络体系结构中，采用分层的思想对网络构建问题进行分解</a:t>
            </a:r>
          </a:p>
          <a:p>
            <a:pPr lvl="1">
              <a:lnSpc>
                <a:spcPct val="90000"/>
              </a:lnSpc>
            </a:pPr>
            <a:r>
              <a:rPr lang="zh-CN" altLang="en-US" sz="2000" b="1" dirty="0"/>
              <a:t>根据应用需求，确定需要解决哪些问题</a:t>
            </a:r>
          </a:p>
          <a:p>
            <a:pPr lvl="1">
              <a:lnSpc>
                <a:spcPct val="90000"/>
              </a:lnSpc>
            </a:pPr>
            <a:r>
              <a:rPr lang="zh-CN" altLang="en-US" sz="2000" b="1" dirty="0"/>
              <a:t>确定问题的解决应该放在那一层</a:t>
            </a:r>
          </a:p>
          <a:p>
            <a:pPr lvl="1">
              <a:lnSpc>
                <a:spcPct val="90000"/>
              </a:lnSpc>
            </a:pPr>
            <a:r>
              <a:rPr lang="zh-CN" altLang="en-US" sz="2000" b="1" dirty="0"/>
              <a:t>每一层都建立在其下一层的基础之上，每一层的目的都是为上一层提供</a:t>
            </a:r>
            <a:r>
              <a:rPr lang="zh-CN" altLang="en-US" sz="2000" b="1" dirty="0">
                <a:solidFill>
                  <a:srgbClr val="FF0000"/>
                </a:solidFill>
              </a:rPr>
              <a:t>服务</a:t>
            </a:r>
          </a:p>
          <a:p>
            <a:pPr>
              <a:lnSpc>
                <a:spcPct val="90000"/>
              </a:lnSpc>
            </a:pPr>
            <a:r>
              <a:rPr lang="zh-CN" altLang="en-US" sz="2400" b="1" dirty="0"/>
              <a:t>对于每一层，在网络体系结构中都可以定义相应的协议来实现该层所需的</a:t>
            </a:r>
            <a:r>
              <a:rPr lang="zh-CN" altLang="en-US" sz="2400" b="1" dirty="0">
                <a:solidFill>
                  <a:srgbClr val="FF0000"/>
                </a:solidFill>
              </a:rPr>
              <a:t>服务</a:t>
            </a:r>
          </a:p>
        </p:txBody>
      </p:sp>
      <p:pic>
        <p:nvPicPr>
          <p:cNvPr id="56324" name="Picture 7"/>
          <p:cNvPicPr>
            <a:picLocks noChangeAspect="1" noChangeArrowheads="1"/>
          </p:cNvPicPr>
          <p:nvPr/>
        </p:nvPicPr>
        <p:blipFill>
          <a:blip r:embed="rId2" cstate="print"/>
          <a:srcRect/>
          <a:stretch>
            <a:fillRect/>
          </a:stretch>
        </p:blipFill>
        <p:spPr bwMode="auto">
          <a:xfrm>
            <a:off x="6299200" y="1341438"/>
            <a:ext cx="1128713" cy="1368425"/>
          </a:xfrm>
          <a:prstGeom prst="rect">
            <a:avLst/>
          </a:prstGeom>
          <a:noFill/>
          <a:ln w="9525">
            <a:noFill/>
            <a:miter lim="800000"/>
            <a:headEnd/>
            <a:tailEnd/>
          </a:ln>
        </p:spPr>
      </p:pic>
      <p:sp>
        <p:nvSpPr>
          <p:cNvPr id="56325" name="Text Box 8"/>
          <p:cNvSpPr txBox="1">
            <a:spLocks noChangeArrowheads="1"/>
          </p:cNvSpPr>
          <p:nvPr/>
        </p:nvSpPr>
        <p:spPr bwMode="auto">
          <a:xfrm>
            <a:off x="7380288" y="1743075"/>
            <a:ext cx="1439862" cy="822325"/>
          </a:xfrm>
          <a:prstGeom prst="rect">
            <a:avLst/>
          </a:prstGeom>
          <a:noFill/>
          <a:ln w="9525">
            <a:noFill/>
            <a:miter lim="800000"/>
            <a:headEnd/>
            <a:tailEnd/>
          </a:ln>
        </p:spPr>
        <p:txBody>
          <a:bodyPr>
            <a:spAutoFit/>
          </a:bodyPr>
          <a:lstStyle/>
          <a:p>
            <a:pPr>
              <a:spcBef>
                <a:spcPct val="50000"/>
              </a:spcBef>
            </a:pPr>
            <a:r>
              <a:rPr lang="zh-CN" altLang="en-US" sz="2400"/>
              <a:t>如何构建网络？</a:t>
            </a:r>
          </a:p>
        </p:txBody>
      </p:sp>
      <p:grpSp>
        <p:nvGrpSpPr>
          <p:cNvPr id="2" name="组合 25"/>
          <p:cNvGrpSpPr>
            <a:grpSpLocks/>
          </p:cNvGrpSpPr>
          <p:nvPr/>
        </p:nvGrpSpPr>
        <p:grpSpPr bwMode="auto">
          <a:xfrm>
            <a:off x="6877050" y="5305425"/>
            <a:ext cx="1357313" cy="571500"/>
            <a:chOff x="2643174" y="6000768"/>
            <a:chExt cx="1928826" cy="714380"/>
          </a:xfrm>
        </p:grpSpPr>
        <p:sp>
          <p:nvSpPr>
            <p:cNvPr id="56347" name="立方体 26"/>
            <p:cNvSpPr>
              <a:spLocks noChangeArrowheads="1"/>
            </p:cNvSpPr>
            <p:nvPr/>
          </p:nvSpPr>
          <p:spPr bwMode="auto">
            <a:xfrm>
              <a:off x="2643174" y="6000768"/>
              <a:ext cx="1928826" cy="714380"/>
            </a:xfrm>
            <a:prstGeom prst="cube">
              <a:avLst>
                <a:gd name="adj" fmla="val 25000"/>
              </a:avLst>
            </a:prstGeom>
            <a:solidFill>
              <a:schemeClr val="bg1"/>
            </a:solidFill>
            <a:ln w="9525" algn="ctr">
              <a:solidFill>
                <a:schemeClr val="tx2"/>
              </a:solidFill>
              <a:round/>
              <a:headEnd/>
              <a:tailEnd/>
            </a:ln>
          </p:spPr>
          <p:txBody>
            <a:bodyPr anchor="ctr"/>
            <a:lstStyle/>
            <a:p>
              <a:pPr algn="ctr"/>
              <a:endParaRPr lang="zh-CN" altLang="en-US" sz="2400" b="0">
                <a:latin typeface="Arial" charset="0"/>
              </a:endParaRPr>
            </a:p>
          </p:txBody>
        </p:sp>
        <p:sp>
          <p:nvSpPr>
            <p:cNvPr id="56348" name="TextBox 27"/>
            <p:cNvSpPr txBox="1">
              <a:spLocks noChangeArrowheads="1"/>
            </p:cNvSpPr>
            <p:nvPr/>
          </p:nvSpPr>
          <p:spPr bwMode="auto">
            <a:xfrm>
              <a:off x="2643174" y="6215082"/>
              <a:ext cx="1714512" cy="420690"/>
            </a:xfrm>
            <a:prstGeom prst="rect">
              <a:avLst/>
            </a:prstGeom>
            <a:solidFill>
              <a:schemeClr val="bg1"/>
            </a:solidFill>
            <a:ln w="9525">
              <a:noFill/>
              <a:miter lim="800000"/>
              <a:headEnd/>
              <a:tailEnd/>
            </a:ln>
          </p:spPr>
          <p:txBody>
            <a:bodyPr>
              <a:spAutoFit/>
            </a:bodyPr>
            <a:lstStyle/>
            <a:p>
              <a:pPr algn="ctr"/>
              <a:r>
                <a:rPr lang="en-US" altLang="zh-CN" sz="1600" b="0">
                  <a:latin typeface="Arial" charset="0"/>
                </a:rPr>
                <a:t>Layer 1</a:t>
              </a:r>
              <a:endParaRPr lang="zh-CN" altLang="en-US" sz="1600" b="0">
                <a:latin typeface="Arial" charset="0"/>
              </a:endParaRPr>
            </a:p>
          </p:txBody>
        </p:sp>
      </p:grpSp>
      <p:grpSp>
        <p:nvGrpSpPr>
          <p:cNvPr id="3" name="组合 28"/>
          <p:cNvGrpSpPr>
            <a:grpSpLocks/>
          </p:cNvGrpSpPr>
          <p:nvPr/>
        </p:nvGrpSpPr>
        <p:grpSpPr bwMode="auto">
          <a:xfrm>
            <a:off x="6877050" y="4876800"/>
            <a:ext cx="1357313" cy="571500"/>
            <a:chOff x="2643174" y="6000768"/>
            <a:chExt cx="1928826" cy="714380"/>
          </a:xfrm>
        </p:grpSpPr>
        <p:sp>
          <p:nvSpPr>
            <p:cNvPr id="56345" name="立方体 29"/>
            <p:cNvSpPr>
              <a:spLocks noChangeArrowheads="1"/>
            </p:cNvSpPr>
            <p:nvPr/>
          </p:nvSpPr>
          <p:spPr bwMode="auto">
            <a:xfrm>
              <a:off x="2643174" y="6000768"/>
              <a:ext cx="1928826" cy="714380"/>
            </a:xfrm>
            <a:prstGeom prst="cube">
              <a:avLst>
                <a:gd name="adj" fmla="val 25000"/>
              </a:avLst>
            </a:prstGeom>
            <a:solidFill>
              <a:schemeClr val="bg1"/>
            </a:solidFill>
            <a:ln w="9525" algn="ctr">
              <a:solidFill>
                <a:schemeClr val="tx2"/>
              </a:solidFill>
              <a:round/>
              <a:headEnd/>
              <a:tailEnd/>
            </a:ln>
          </p:spPr>
          <p:txBody>
            <a:bodyPr anchor="ctr"/>
            <a:lstStyle/>
            <a:p>
              <a:pPr algn="ctr"/>
              <a:endParaRPr lang="zh-CN" altLang="en-US" sz="2400" b="0">
                <a:latin typeface="Arial" charset="0"/>
              </a:endParaRPr>
            </a:p>
          </p:txBody>
        </p:sp>
        <p:sp>
          <p:nvSpPr>
            <p:cNvPr id="56346" name="TextBox 30"/>
            <p:cNvSpPr txBox="1">
              <a:spLocks noChangeArrowheads="1"/>
            </p:cNvSpPr>
            <p:nvPr/>
          </p:nvSpPr>
          <p:spPr bwMode="auto">
            <a:xfrm>
              <a:off x="2643174" y="6215082"/>
              <a:ext cx="1714511" cy="423193"/>
            </a:xfrm>
            <a:prstGeom prst="rect">
              <a:avLst/>
            </a:prstGeom>
            <a:solidFill>
              <a:schemeClr val="bg1"/>
            </a:solidFill>
            <a:ln w="9525">
              <a:noFill/>
              <a:miter lim="800000"/>
              <a:headEnd/>
              <a:tailEnd/>
            </a:ln>
          </p:spPr>
          <p:txBody>
            <a:bodyPr>
              <a:spAutoFit/>
            </a:bodyPr>
            <a:lstStyle/>
            <a:p>
              <a:pPr algn="ctr"/>
              <a:r>
                <a:rPr lang="en-US" altLang="zh-CN" sz="1600" b="0">
                  <a:latin typeface="Arial" charset="0"/>
                </a:rPr>
                <a:t>Layer 2</a:t>
              </a:r>
              <a:endParaRPr lang="zh-CN" altLang="en-US" sz="1600" b="0">
                <a:latin typeface="Arial" charset="0"/>
              </a:endParaRPr>
            </a:p>
          </p:txBody>
        </p:sp>
      </p:grpSp>
      <p:grpSp>
        <p:nvGrpSpPr>
          <p:cNvPr id="4" name="组合 31"/>
          <p:cNvGrpSpPr>
            <a:grpSpLocks/>
          </p:cNvGrpSpPr>
          <p:nvPr/>
        </p:nvGrpSpPr>
        <p:grpSpPr bwMode="auto">
          <a:xfrm>
            <a:off x="6877050" y="4448175"/>
            <a:ext cx="1357313" cy="571500"/>
            <a:chOff x="2643174" y="6000768"/>
            <a:chExt cx="1928826" cy="714380"/>
          </a:xfrm>
        </p:grpSpPr>
        <p:sp>
          <p:nvSpPr>
            <p:cNvPr id="56343" name="立方体 32"/>
            <p:cNvSpPr>
              <a:spLocks noChangeArrowheads="1"/>
            </p:cNvSpPr>
            <p:nvPr/>
          </p:nvSpPr>
          <p:spPr bwMode="auto">
            <a:xfrm>
              <a:off x="2643174" y="6000768"/>
              <a:ext cx="1928826" cy="714380"/>
            </a:xfrm>
            <a:prstGeom prst="cube">
              <a:avLst>
                <a:gd name="adj" fmla="val 25000"/>
              </a:avLst>
            </a:prstGeom>
            <a:solidFill>
              <a:schemeClr val="bg1"/>
            </a:solidFill>
            <a:ln w="9525" algn="ctr">
              <a:solidFill>
                <a:schemeClr val="tx2"/>
              </a:solidFill>
              <a:round/>
              <a:headEnd/>
              <a:tailEnd/>
            </a:ln>
          </p:spPr>
          <p:txBody>
            <a:bodyPr anchor="ctr"/>
            <a:lstStyle/>
            <a:p>
              <a:pPr algn="ctr"/>
              <a:endParaRPr lang="zh-CN" altLang="en-US" sz="2400" b="0">
                <a:latin typeface="Arial" charset="0"/>
              </a:endParaRPr>
            </a:p>
          </p:txBody>
        </p:sp>
        <p:sp>
          <p:nvSpPr>
            <p:cNvPr id="56344" name="TextBox 33"/>
            <p:cNvSpPr txBox="1">
              <a:spLocks noChangeArrowheads="1"/>
            </p:cNvSpPr>
            <p:nvPr/>
          </p:nvSpPr>
          <p:spPr bwMode="auto">
            <a:xfrm>
              <a:off x="2643174" y="6215082"/>
              <a:ext cx="1714511" cy="423193"/>
            </a:xfrm>
            <a:prstGeom prst="rect">
              <a:avLst/>
            </a:prstGeom>
            <a:solidFill>
              <a:schemeClr val="bg1"/>
            </a:solidFill>
            <a:ln w="9525">
              <a:noFill/>
              <a:miter lim="800000"/>
              <a:headEnd/>
              <a:tailEnd/>
            </a:ln>
          </p:spPr>
          <p:txBody>
            <a:bodyPr>
              <a:spAutoFit/>
            </a:bodyPr>
            <a:lstStyle/>
            <a:p>
              <a:pPr algn="ctr"/>
              <a:r>
                <a:rPr lang="en-US" altLang="zh-CN" sz="1600" b="0">
                  <a:latin typeface="Arial" charset="0"/>
                </a:rPr>
                <a:t>Layer 3</a:t>
              </a:r>
              <a:endParaRPr lang="zh-CN" altLang="en-US" sz="1600" b="0">
                <a:latin typeface="Arial" charset="0"/>
              </a:endParaRPr>
            </a:p>
          </p:txBody>
        </p:sp>
      </p:grpSp>
      <p:sp>
        <p:nvSpPr>
          <p:cNvPr id="139305" name="Oval 41"/>
          <p:cNvSpPr>
            <a:spLocks noChangeArrowheads="1"/>
          </p:cNvSpPr>
          <p:nvPr/>
        </p:nvSpPr>
        <p:spPr bwMode="auto">
          <a:xfrm>
            <a:off x="6516688" y="3368675"/>
            <a:ext cx="576262" cy="504825"/>
          </a:xfrm>
          <a:prstGeom prst="ellipse">
            <a:avLst/>
          </a:prstGeom>
          <a:solidFill>
            <a:schemeClr val="bg1"/>
          </a:solidFill>
          <a:ln w="9525">
            <a:solidFill>
              <a:schemeClr val="tx1"/>
            </a:solidFill>
            <a:round/>
            <a:headEnd/>
            <a:tailEnd/>
          </a:ln>
        </p:spPr>
        <p:txBody>
          <a:bodyPr wrap="none" anchor="ctr"/>
          <a:lstStyle/>
          <a:p>
            <a:pPr algn="ctr"/>
            <a:r>
              <a:rPr lang="zh-CN" altLang="en-US" sz="1400"/>
              <a:t>问题</a:t>
            </a:r>
            <a:r>
              <a:rPr lang="en-US" altLang="zh-CN" sz="1400"/>
              <a:t>1</a:t>
            </a:r>
          </a:p>
        </p:txBody>
      </p:sp>
      <p:sp>
        <p:nvSpPr>
          <p:cNvPr id="139306" name="Oval 42"/>
          <p:cNvSpPr>
            <a:spLocks noChangeArrowheads="1"/>
          </p:cNvSpPr>
          <p:nvPr/>
        </p:nvSpPr>
        <p:spPr bwMode="auto">
          <a:xfrm>
            <a:off x="7381875" y="3008313"/>
            <a:ext cx="576263" cy="504825"/>
          </a:xfrm>
          <a:prstGeom prst="ellipse">
            <a:avLst/>
          </a:prstGeom>
          <a:solidFill>
            <a:schemeClr val="bg1"/>
          </a:solidFill>
          <a:ln w="9525">
            <a:solidFill>
              <a:schemeClr val="tx1"/>
            </a:solidFill>
            <a:round/>
            <a:headEnd/>
            <a:tailEnd/>
          </a:ln>
        </p:spPr>
        <p:txBody>
          <a:bodyPr wrap="none" anchor="ctr"/>
          <a:lstStyle/>
          <a:p>
            <a:pPr algn="ctr"/>
            <a:r>
              <a:rPr lang="zh-CN" altLang="en-US" sz="1400"/>
              <a:t>问题</a:t>
            </a:r>
            <a:r>
              <a:rPr lang="en-US" altLang="zh-CN" sz="1400"/>
              <a:t>3</a:t>
            </a:r>
          </a:p>
        </p:txBody>
      </p:sp>
      <p:sp>
        <p:nvSpPr>
          <p:cNvPr id="139307" name="Oval 43"/>
          <p:cNvSpPr>
            <a:spLocks noChangeArrowheads="1"/>
          </p:cNvSpPr>
          <p:nvPr/>
        </p:nvSpPr>
        <p:spPr bwMode="auto">
          <a:xfrm>
            <a:off x="7308850" y="3727450"/>
            <a:ext cx="576263" cy="504825"/>
          </a:xfrm>
          <a:prstGeom prst="ellipse">
            <a:avLst/>
          </a:prstGeom>
          <a:solidFill>
            <a:schemeClr val="bg1"/>
          </a:solidFill>
          <a:ln w="9525">
            <a:solidFill>
              <a:schemeClr val="tx1"/>
            </a:solidFill>
            <a:round/>
            <a:headEnd/>
            <a:tailEnd/>
          </a:ln>
        </p:spPr>
        <p:txBody>
          <a:bodyPr wrap="none" anchor="ctr"/>
          <a:lstStyle/>
          <a:p>
            <a:pPr algn="ctr"/>
            <a:r>
              <a:rPr lang="zh-CN" altLang="en-US" sz="1400"/>
              <a:t>问题</a:t>
            </a:r>
            <a:r>
              <a:rPr lang="en-US" altLang="zh-CN" sz="1400"/>
              <a:t>2</a:t>
            </a:r>
          </a:p>
        </p:txBody>
      </p:sp>
      <p:sp>
        <p:nvSpPr>
          <p:cNvPr id="139308" name="Oval 44"/>
          <p:cNvSpPr>
            <a:spLocks noChangeArrowheads="1"/>
          </p:cNvSpPr>
          <p:nvPr/>
        </p:nvSpPr>
        <p:spPr bwMode="auto">
          <a:xfrm>
            <a:off x="8318500" y="3440113"/>
            <a:ext cx="576263" cy="504825"/>
          </a:xfrm>
          <a:prstGeom prst="ellipse">
            <a:avLst/>
          </a:prstGeom>
          <a:solidFill>
            <a:schemeClr val="bg1"/>
          </a:solidFill>
          <a:ln w="9525">
            <a:solidFill>
              <a:schemeClr val="tx1"/>
            </a:solidFill>
            <a:round/>
            <a:headEnd/>
            <a:tailEnd/>
          </a:ln>
        </p:spPr>
        <p:txBody>
          <a:bodyPr wrap="none" anchor="ctr"/>
          <a:lstStyle/>
          <a:p>
            <a:pPr algn="ctr"/>
            <a:r>
              <a:rPr lang="zh-CN" altLang="en-US" sz="1400"/>
              <a:t>问题</a:t>
            </a:r>
            <a:r>
              <a:rPr lang="en-US" altLang="zh-CN" sz="1400"/>
              <a:t>4</a:t>
            </a:r>
          </a:p>
        </p:txBody>
      </p:sp>
      <p:sp>
        <p:nvSpPr>
          <p:cNvPr id="139309" name="Oval 45"/>
          <p:cNvSpPr>
            <a:spLocks noChangeArrowheads="1"/>
          </p:cNvSpPr>
          <p:nvPr/>
        </p:nvSpPr>
        <p:spPr bwMode="auto">
          <a:xfrm>
            <a:off x="7742238" y="3368675"/>
            <a:ext cx="576262" cy="504825"/>
          </a:xfrm>
          <a:prstGeom prst="ellipse">
            <a:avLst/>
          </a:prstGeom>
          <a:solidFill>
            <a:schemeClr val="bg1"/>
          </a:solidFill>
          <a:ln w="9525">
            <a:solidFill>
              <a:schemeClr val="tx1"/>
            </a:solidFill>
            <a:round/>
            <a:headEnd/>
            <a:tailEnd/>
          </a:ln>
        </p:spPr>
        <p:txBody>
          <a:bodyPr wrap="none" anchor="ctr"/>
          <a:lstStyle/>
          <a:p>
            <a:pPr algn="ctr"/>
            <a:r>
              <a:rPr lang="zh-CN" altLang="en-US" sz="1400"/>
              <a:t>问题</a:t>
            </a:r>
            <a:r>
              <a:rPr lang="en-US" altLang="zh-CN" sz="1400"/>
              <a:t>5</a:t>
            </a:r>
          </a:p>
        </p:txBody>
      </p:sp>
      <p:sp>
        <p:nvSpPr>
          <p:cNvPr id="139310" name="Oval 46"/>
          <p:cNvSpPr>
            <a:spLocks noChangeArrowheads="1"/>
          </p:cNvSpPr>
          <p:nvPr/>
        </p:nvSpPr>
        <p:spPr bwMode="auto">
          <a:xfrm>
            <a:off x="6878638" y="3081338"/>
            <a:ext cx="576262" cy="504825"/>
          </a:xfrm>
          <a:prstGeom prst="ellipse">
            <a:avLst/>
          </a:prstGeom>
          <a:solidFill>
            <a:schemeClr val="bg1"/>
          </a:solidFill>
          <a:ln w="9525">
            <a:solidFill>
              <a:schemeClr val="tx1"/>
            </a:solidFill>
            <a:round/>
            <a:headEnd/>
            <a:tailEnd/>
          </a:ln>
        </p:spPr>
        <p:txBody>
          <a:bodyPr wrap="none" anchor="ctr"/>
          <a:lstStyle/>
          <a:p>
            <a:pPr algn="ctr"/>
            <a:r>
              <a:rPr lang="zh-CN" altLang="en-US" sz="1400"/>
              <a:t>问题</a:t>
            </a:r>
            <a:r>
              <a:rPr lang="en-US" altLang="zh-CN" sz="1400"/>
              <a:t>6</a:t>
            </a:r>
          </a:p>
        </p:txBody>
      </p:sp>
      <p:sp>
        <p:nvSpPr>
          <p:cNvPr id="139315" name="Freeform 51"/>
          <p:cNvSpPr>
            <a:spLocks/>
          </p:cNvSpPr>
          <p:nvPr/>
        </p:nvSpPr>
        <p:spPr bwMode="auto">
          <a:xfrm>
            <a:off x="6192838" y="3800475"/>
            <a:ext cx="612775" cy="1800225"/>
          </a:xfrm>
          <a:custGeom>
            <a:avLst/>
            <a:gdLst>
              <a:gd name="T0" fmla="*/ 2147483647 w 386"/>
              <a:gd name="T1" fmla="*/ 0 h 1134"/>
              <a:gd name="T2" fmla="*/ 2147483647 w 386"/>
              <a:gd name="T3" fmla="*/ 2147483647 h 1134"/>
              <a:gd name="T4" fmla="*/ 2147483647 w 386"/>
              <a:gd name="T5" fmla="*/ 2147483647 h 1134"/>
              <a:gd name="T6" fmla="*/ 0 60000 65536"/>
              <a:gd name="T7" fmla="*/ 0 60000 65536"/>
              <a:gd name="T8" fmla="*/ 0 60000 65536"/>
              <a:gd name="T9" fmla="*/ 0 w 386"/>
              <a:gd name="T10" fmla="*/ 0 h 1134"/>
              <a:gd name="T11" fmla="*/ 386 w 386"/>
              <a:gd name="T12" fmla="*/ 1134 h 1134"/>
            </a:gdLst>
            <a:ahLst/>
            <a:cxnLst>
              <a:cxn ang="T6">
                <a:pos x="T0" y="T1"/>
              </a:cxn>
              <a:cxn ang="T7">
                <a:pos x="T2" y="T3"/>
              </a:cxn>
              <a:cxn ang="T8">
                <a:pos x="T4" y="T5"/>
              </a:cxn>
            </a:cxnLst>
            <a:rect l="T9" t="T10" r="T11" b="T12"/>
            <a:pathLst>
              <a:path w="386" h="1134">
                <a:moveTo>
                  <a:pt x="250" y="0"/>
                </a:moveTo>
                <a:cubicBezTo>
                  <a:pt x="125" y="41"/>
                  <a:pt x="0" y="83"/>
                  <a:pt x="23" y="272"/>
                </a:cubicBezTo>
                <a:cubicBezTo>
                  <a:pt x="46" y="461"/>
                  <a:pt x="216" y="797"/>
                  <a:pt x="386" y="1134"/>
                </a:cubicBezTo>
              </a:path>
            </a:pathLst>
          </a:custGeom>
          <a:noFill/>
          <a:ln w="19050">
            <a:solidFill>
              <a:schemeClr val="tx1"/>
            </a:solidFill>
            <a:round/>
            <a:headEnd/>
            <a:tailEnd type="triangle" w="med" len="med"/>
          </a:ln>
        </p:spPr>
        <p:txBody>
          <a:bodyPr/>
          <a:lstStyle/>
          <a:p>
            <a:endParaRPr lang="zh-CN" altLang="en-US"/>
          </a:p>
        </p:txBody>
      </p:sp>
      <p:sp>
        <p:nvSpPr>
          <p:cNvPr id="139316" name="Freeform 52"/>
          <p:cNvSpPr>
            <a:spLocks/>
          </p:cNvSpPr>
          <p:nvPr/>
        </p:nvSpPr>
        <p:spPr bwMode="auto">
          <a:xfrm>
            <a:off x="6542088" y="3584575"/>
            <a:ext cx="623887" cy="1584325"/>
          </a:xfrm>
          <a:custGeom>
            <a:avLst/>
            <a:gdLst>
              <a:gd name="T0" fmla="*/ 2147483647 w 393"/>
              <a:gd name="T1" fmla="*/ 0 h 998"/>
              <a:gd name="T2" fmla="*/ 2147483647 w 393"/>
              <a:gd name="T3" fmla="*/ 2147483647 h 998"/>
              <a:gd name="T4" fmla="*/ 2147483647 w 393"/>
              <a:gd name="T5" fmla="*/ 2147483647 h 998"/>
              <a:gd name="T6" fmla="*/ 0 60000 65536"/>
              <a:gd name="T7" fmla="*/ 0 60000 65536"/>
              <a:gd name="T8" fmla="*/ 0 60000 65536"/>
              <a:gd name="T9" fmla="*/ 0 w 393"/>
              <a:gd name="T10" fmla="*/ 0 h 998"/>
              <a:gd name="T11" fmla="*/ 393 w 393"/>
              <a:gd name="T12" fmla="*/ 998 h 998"/>
            </a:gdLst>
            <a:ahLst/>
            <a:cxnLst>
              <a:cxn ang="T6">
                <a:pos x="T0" y="T1"/>
              </a:cxn>
              <a:cxn ang="T7">
                <a:pos x="T2" y="T3"/>
              </a:cxn>
              <a:cxn ang="T8">
                <a:pos x="T4" y="T5"/>
              </a:cxn>
            </a:cxnLst>
            <a:rect l="T9" t="T10" r="T11" b="T12"/>
            <a:pathLst>
              <a:path w="393" h="998">
                <a:moveTo>
                  <a:pt x="393" y="0"/>
                </a:moveTo>
                <a:cubicBezTo>
                  <a:pt x="226" y="302"/>
                  <a:pt x="60" y="605"/>
                  <a:pt x="30" y="771"/>
                </a:cubicBezTo>
                <a:cubicBezTo>
                  <a:pt x="0" y="937"/>
                  <a:pt x="105" y="967"/>
                  <a:pt x="211" y="998"/>
                </a:cubicBezTo>
              </a:path>
            </a:pathLst>
          </a:custGeom>
          <a:noFill/>
          <a:ln w="19050">
            <a:solidFill>
              <a:schemeClr val="tx1"/>
            </a:solidFill>
            <a:round/>
            <a:headEnd/>
            <a:tailEnd type="triangle" w="med" len="med"/>
          </a:ln>
        </p:spPr>
        <p:txBody>
          <a:bodyPr/>
          <a:lstStyle/>
          <a:p>
            <a:endParaRPr lang="zh-CN" altLang="en-US"/>
          </a:p>
        </p:txBody>
      </p:sp>
      <p:sp>
        <p:nvSpPr>
          <p:cNvPr id="139317" name="Freeform 53"/>
          <p:cNvSpPr>
            <a:spLocks/>
          </p:cNvSpPr>
          <p:nvPr/>
        </p:nvSpPr>
        <p:spPr bwMode="auto">
          <a:xfrm>
            <a:off x="6624638" y="3513138"/>
            <a:ext cx="900112" cy="1379537"/>
          </a:xfrm>
          <a:custGeom>
            <a:avLst/>
            <a:gdLst>
              <a:gd name="T0" fmla="*/ 2147483647 w 567"/>
              <a:gd name="T1" fmla="*/ 0 h 869"/>
              <a:gd name="T2" fmla="*/ 2147483647 w 567"/>
              <a:gd name="T3" fmla="*/ 2147483647 h 869"/>
              <a:gd name="T4" fmla="*/ 2147483647 w 567"/>
              <a:gd name="T5" fmla="*/ 2147483647 h 869"/>
              <a:gd name="T6" fmla="*/ 0 60000 65536"/>
              <a:gd name="T7" fmla="*/ 0 60000 65536"/>
              <a:gd name="T8" fmla="*/ 0 60000 65536"/>
              <a:gd name="T9" fmla="*/ 0 w 567"/>
              <a:gd name="T10" fmla="*/ 0 h 869"/>
              <a:gd name="T11" fmla="*/ 567 w 567"/>
              <a:gd name="T12" fmla="*/ 869 h 869"/>
            </a:gdLst>
            <a:ahLst/>
            <a:cxnLst>
              <a:cxn ang="T6">
                <a:pos x="T0" y="T1"/>
              </a:cxn>
              <a:cxn ang="T7">
                <a:pos x="T2" y="T3"/>
              </a:cxn>
              <a:cxn ang="T8">
                <a:pos x="T4" y="T5"/>
              </a:cxn>
            </a:cxnLst>
            <a:rect l="T9" t="T10" r="T11" b="T12"/>
            <a:pathLst>
              <a:path w="567" h="869">
                <a:moveTo>
                  <a:pt x="567" y="0"/>
                </a:moveTo>
                <a:cubicBezTo>
                  <a:pt x="351" y="290"/>
                  <a:pt x="136" y="581"/>
                  <a:pt x="68" y="725"/>
                </a:cubicBezTo>
                <a:cubicBezTo>
                  <a:pt x="0" y="869"/>
                  <a:pt x="79" y="865"/>
                  <a:pt x="159" y="862"/>
                </a:cubicBezTo>
              </a:path>
            </a:pathLst>
          </a:custGeom>
          <a:noFill/>
          <a:ln w="19050">
            <a:solidFill>
              <a:schemeClr val="tx1"/>
            </a:solidFill>
            <a:round/>
            <a:headEnd/>
            <a:tailEnd type="triangle" w="med" len="med"/>
          </a:ln>
        </p:spPr>
        <p:txBody>
          <a:bodyPr/>
          <a:lstStyle/>
          <a:p>
            <a:endParaRPr lang="zh-CN" altLang="en-US"/>
          </a:p>
        </p:txBody>
      </p:sp>
      <p:sp>
        <p:nvSpPr>
          <p:cNvPr id="139319" name="Freeform 55"/>
          <p:cNvSpPr>
            <a:spLocks/>
          </p:cNvSpPr>
          <p:nvPr/>
        </p:nvSpPr>
        <p:spPr bwMode="auto">
          <a:xfrm>
            <a:off x="7885113" y="4016375"/>
            <a:ext cx="444500" cy="647700"/>
          </a:xfrm>
          <a:custGeom>
            <a:avLst/>
            <a:gdLst>
              <a:gd name="T0" fmla="*/ 0 w 371"/>
              <a:gd name="T1" fmla="*/ 0 h 408"/>
              <a:gd name="T2" fmla="*/ 2147483647 w 371"/>
              <a:gd name="T3" fmla="*/ 2147483647 h 408"/>
              <a:gd name="T4" fmla="*/ 2147483647 w 371"/>
              <a:gd name="T5" fmla="*/ 2147483647 h 408"/>
              <a:gd name="T6" fmla="*/ 0 60000 65536"/>
              <a:gd name="T7" fmla="*/ 0 60000 65536"/>
              <a:gd name="T8" fmla="*/ 0 60000 65536"/>
              <a:gd name="T9" fmla="*/ 0 w 371"/>
              <a:gd name="T10" fmla="*/ 0 h 408"/>
              <a:gd name="T11" fmla="*/ 371 w 371"/>
              <a:gd name="T12" fmla="*/ 408 h 408"/>
            </a:gdLst>
            <a:ahLst/>
            <a:cxnLst>
              <a:cxn ang="T6">
                <a:pos x="T0" y="T1"/>
              </a:cxn>
              <a:cxn ang="T7">
                <a:pos x="T2" y="T3"/>
              </a:cxn>
              <a:cxn ang="T8">
                <a:pos x="T4" y="T5"/>
              </a:cxn>
            </a:cxnLst>
            <a:rect l="T9" t="T10" r="T11" b="T12"/>
            <a:pathLst>
              <a:path w="371" h="408">
                <a:moveTo>
                  <a:pt x="0" y="0"/>
                </a:moveTo>
                <a:cubicBezTo>
                  <a:pt x="132" y="34"/>
                  <a:pt x="265" y="68"/>
                  <a:pt x="318" y="136"/>
                </a:cubicBezTo>
                <a:cubicBezTo>
                  <a:pt x="371" y="204"/>
                  <a:pt x="344" y="306"/>
                  <a:pt x="318" y="408"/>
                </a:cubicBezTo>
              </a:path>
            </a:pathLst>
          </a:custGeom>
          <a:noFill/>
          <a:ln w="19050">
            <a:solidFill>
              <a:schemeClr val="tx1"/>
            </a:solidFill>
            <a:round/>
            <a:headEnd/>
            <a:tailEnd type="triangle" w="med" len="med"/>
          </a:ln>
        </p:spPr>
        <p:txBody>
          <a:bodyPr/>
          <a:lstStyle/>
          <a:p>
            <a:endParaRPr lang="zh-CN" altLang="en-US"/>
          </a:p>
        </p:txBody>
      </p:sp>
      <p:sp>
        <p:nvSpPr>
          <p:cNvPr id="139320" name="Freeform 56"/>
          <p:cNvSpPr>
            <a:spLocks/>
          </p:cNvSpPr>
          <p:nvPr/>
        </p:nvSpPr>
        <p:spPr bwMode="auto">
          <a:xfrm>
            <a:off x="8174038" y="3800475"/>
            <a:ext cx="442912" cy="1728788"/>
          </a:xfrm>
          <a:custGeom>
            <a:avLst/>
            <a:gdLst>
              <a:gd name="T0" fmla="*/ 0 w 279"/>
              <a:gd name="T1" fmla="*/ 0 h 1089"/>
              <a:gd name="T2" fmla="*/ 2147483647 w 279"/>
              <a:gd name="T3" fmla="*/ 2147483647 h 1089"/>
              <a:gd name="T4" fmla="*/ 2147483647 w 279"/>
              <a:gd name="T5" fmla="*/ 2147483647 h 1089"/>
              <a:gd name="T6" fmla="*/ 0 60000 65536"/>
              <a:gd name="T7" fmla="*/ 0 60000 65536"/>
              <a:gd name="T8" fmla="*/ 0 60000 65536"/>
              <a:gd name="T9" fmla="*/ 0 w 279"/>
              <a:gd name="T10" fmla="*/ 0 h 1089"/>
              <a:gd name="T11" fmla="*/ 279 w 279"/>
              <a:gd name="T12" fmla="*/ 1089 h 1089"/>
            </a:gdLst>
            <a:ahLst/>
            <a:cxnLst>
              <a:cxn ang="T6">
                <a:pos x="T0" y="T1"/>
              </a:cxn>
              <a:cxn ang="T7">
                <a:pos x="T2" y="T3"/>
              </a:cxn>
              <a:cxn ang="T8">
                <a:pos x="T4" y="T5"/>
              </a:cxn>
            </a:cxnLst>
            <a:rect l="T9" t="T10" r="T11" b="T12"/>
            <a:pathLst>
              <a:path w="279" h="1089">
                <a:moveTo>
                  <a:pt x="0" y="0"/>
                </a:moveTo>
                <a:cubicBezTo>
                  <a:pt x="132" y="250"/>
                  <a:pt x="265" y="500"/>
                  <a:pt x="272" y="681"/>
                </a:cubicBezTo>
                <a:cubicBezTo>
                  <a:pt x="279" y="862"/>
                  <a:pt x="162" y="975"/>
                  <a:pt x="45" y="1089"/>
                </a:cubicBezTo>
              </a:path>
            </a:pathLst>
          </a:custGeom>
          <a:noFill/>
          <a:ln w="19050">
            <a:solidFill>
              <a:schemeClr val="tx1"/>
            </a:solidFill>
            <a:round/>
            <a:headEnd/>
            <a:tailEnd type="triangle" w="med" len="med"/>
          </a:ln>
        </p:spPr>
        <p:txBody>
          <a:bodyPr/>
          <a:lstStyle/>
          <a:p>
            <a:endParaRPr lang="zh-CN" altLang="en-US"/>
          </a:p>
        </p:txBody>
      </p:sp>
      <p:sp>
        <p:nvSpPr>
          <p:cNvPr id="139321" name="Freeform 57"/>
          <p:cNvSpPr>
            <a:spLocks/>
          </p:cNvSpPr>
          <p:nvPr/>
        </p:nvSpPr>
        <p:spPr bwMode="auto">
          <a:xfrm>
            <a:off x="8316913" y="3944938"/>
            <a:ext cx="647700" cy="1655762"/>
          </a:xfrm>
          <a:custGeom>
            <a:avLst/>
            <a:gdLst>
              <a:gd name="T0" fmla="*/ 2147483647 w 408"/>
              <a:gd name="T1" fmla="*/ 0 h 1043"/>
              <a:gd name="T2" fmla="*/ 2147483647 w 408"/>
              <a:gd name="T3" fmla="*/ 2147483647 h 1043"/>
              <a:gd name="T4" fmla="*/ 0 w 408"/>
              <a:gd name="T5" fmla="*/ 2147483647 h 1043"/>
              <a:gd name="T6" fmla="*/ 0 60000 65536"/>
              <a:gd name="T7" fmla="*/ 0 60000 65536"/>
              <a:gd name="T8" fmla="*/ 0 60000 65536"/>
              <a:gd name="T9" fmla="*/ 0 w 408"/>
              <a:gd name="T10" fmla="*/ 0 h 1043"/>
              <a:gd name="T11" fmla="*/ 408 w 408"/>
              <a:gd name="T12" fmla="*/ 1043 h 1043"/>
            </a:gdLst>
            <a:ahLst/>
            <a:cxnLst>
              <a:cxn ang="T6">
                <a:pos x="T0" y="T1"/>
              </a:cxn>
              <a:cxn ang="T7">
                <a:pos x="T2" y="T3"/>
              </a:cxn>
              <a:cxn ang="T8">
                <a:pos x="T4" y="T5"/>
              </a:cxn>
            </a:cxnLst>
            <a:rect l="T9" t="T10" r="T11" b="T12"/>
            <a:pathLst>
              <a:path w="408" h="1043">
                <a:moveTo>
                  <a:pt x="272" y="0"/>
                </a:moveTo>
                <a:cubicBezTo>
                  <a:pt x="340" y="276"/>
                  <a:pt x="408" y="552"/>
                  <a:pt x="363" y="726"/>
                </a:cubicBezTo>
                <a:cubicBezTo>
                  <a:pt x="318" y="900"/>
                  <a:pt x="159" y="971"/>
                  <a:pt x="0" y="1043"/>
                </a:cubicBezTo>
              </a:path>
            </a:pathLst>
          </a:custGeom>
          <a:noFill/>
          <a:ln w="19050">
            <a:solidFill>
              <a:schemeClr val="tx1"/>
            </a:solidFill>
            <a:round/>
            <a:headEnd/>
            <a:tailEnd type="triangle" w="med" len="med"/>
          </a:ln>
        </p:spPr>
        <p:txBody>
          <a:bodyPr/>
          <a:lstStyle/>
          <a:p>
            <a:endParaRPr lang="zh-CN" altLang="en-US"/>
          </a:p>
        </p:txBody>
      </p:sp>
      <p:sp>
        <p:nvSpPr>
          <p:cNvPr id="139322" name="Rectangle 58"/>
          <p:cNvSpPr>
            <a:spLocks noChangeArrowheads="1"/>
          </p:cNvSpPr>
          <p:nvPr/>
        </p:nvSpPr>
        <p:spPr bwMode="auto">
          <a:xfrm>
            <a:off x="217488" y="5645150"/>
            <a:ext cx="6191250" cy="887412"/>
          </a:xfrm>
          <a:prstGeom prst="rect">
            <a:avLst/>
          </a:prstGeom>
          <a:noFill/>
          <a:ln w="9525">
            <a:solidFill>
              <a:schemeClr val="tx1"/>
            </a:solidFill>
            <a:miter lim="800000"/>
            <a:headEnd/>
            <a:tailEnd/>
          </a:ln>
        </p:spPr>
        <p:txBody>
          <a:bodyPr wrap="none" anchor="ctr"/>
          <a:lstStyle/>
          <a:p>
            <a:pPr algn="ctr"/>
            <a:r>
              <a:rPr lang="zh-CN" altLang="en-US" sz="2400" dirty="0"/>
              <a:t>层和协议（功能）的集合称为网络体系结构，</a:t>
            </a:r>
            <a:endParaRPr lang="en-US" altLang="zh-CN" sz="2400" dirty="0"/>
          </a:p>
          <a:p>
            <a:pPr algn="ctr"/>
            <a:r>
              <a:rPr lang="zh-CN" altLang="en-US" sz="2400" dirty="0"/>
              <a:t>层表示了网络协议（功能）的组织结构</a:t>
            </a:r>
          </a:p>
        </p:txBody>
      </p:sp>
      <p:sp>
        <p:nvSpPr>
          <p:cNvPr id="139323" name="AutoShape 59"/>
          <p:cNvSpPr>
            <a:spLocks noChangeArrowheads="1"/>
          </p:cNvSpPr>
          <p:nvPr/>
        </p:nvSpPr>
        <p:spPr bwMode="auto">
          <a:xfrm>
            <a:off x="7451725" y="2638425"/>
            <a:ext cx="433388" cy="285750"/>
          </a:xfrm>
          <a:prstGeom prst="downArrow">
            <a:avLst>
              <a:gd name="adj1" fmla="val 50000"/>
              <a:gd name="adj2" fmla="val 25000"/>
            </a:avLst>
          </a:prstGeom>
          <a:noFill/>
          <a:ln w="9525">
            <a:solidFill>
              <a:schemeClr val="tx1"/>
            </a:solidFill>
            <a:miter lim="800000"/>
            <a:headEnd/>
            <a:tailEnd/>
          </a:ln>
        </p:spPr>
        <p:txBody>
          <a:bodyPr vert="eaVert" wrap="none" anchor="ctr"/>
          <a:lstStyle/>
          <a:p>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nodeType="clickEffect">
                                  <p:stCondLst>
                                    <p:cond delay="0"/>
                                  </p:stCondLst>
                                  <p:childTnLst>
                                    <p:set>
                                      <p:cBhvr>
                                        <p:cTn id="6" dur="1" fill="hold">
                                          <p:stCondLst>
                                            <p:cond delay="0"/>
                                          </p:stCondLst>
                                        </p:cTn>
                                        <p:tgtEl>
                                          <p:spTgt spid="139267">
                                            <p:txEl>
                                              <p:pRg st="1" end="1"/>
                                            </p:txEl>
                                          </p:spTgt>
                                        </p:tgtEl>
                                        <p:attrNameLst>
                                          <p:attrName>style.visibility</p:attrName>
                                        </p:attrNameLst>
                                      </p:cBhvr>
                                      <p:to>
                                        <p:strVal val="visible"/>
                                      </p:to>
                                    </p:set>
                                    <p:animEffect transition="in" filter="strips(downRight)">
                                      <p:cBhvr>
                                        <p:cTn id="7" dur="500"/>
                                        <p:tgtEl>
                                          <p:spTgt spid="13926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39323"/>
                                        </p:tgtEl>
                                        <p:attrNameLst>
                                          <p:attrName>style.visibility</p:attrName>
                                        </p:attrNameLst>
                                      </p:cBhvr>
                                      <p:to>
                                        <p:strVal val="visible"/>
                                      </p:to>
                                    </p:set>
                                    <p:animEffect transition="in" filter="blinds(horizontal)">
                                      <p:cBhvr>
                                        <p:cTn id="12" dur="500"/>
                                        <p:tgtEl>
                                          <p:spTgt spid="139323"/>
                                        </p:tgtEl>
                                      </p:cBhvr>
                                    </p:animEffect>
                                  </p:childTnLst>
                                </p:cTn>
                              </p:par>
                            </p:childTnLst>
                          </p:cTn>
                        </p:par>
                        <p:par>
                          <p:cTn id="13" fill="hold">
                            <p:stCondLst>
                              <p:cond delay="500"/>
                            </p:stCondLst>
                            <p:childTnLst>
                              <p:par>
                                <p:cTn id="14" presetID="3" presetClass="entr" presetSubtype="10" fill="hold" grpId="0" nodeType="afterEffect">
                                  <p:stCondLst>
                                    <p:cond delay="0"/>
                                  </p:stCondLst>
                                  <p:childTnLst>
                                    <p:set>
                                      <p:cBhvr>
                                        <p:cTn id="15" dur="1" fill="hold">
                                          <p:stCondLst>
                                            <p:cond delay="0"/>
                                          </p:stCondLst>
                                        </p:cTn>
                                        <p:tgtEl>
                                          <p:spTgt spid="139310"/>
                                        </p:tgtEl>
                                        <p:attrNameLst>
                                          <p:attrName>style.visibility</p:attrName>
                                        </p:attrNameLst>
                                      </p:cBhvr>
                                      <p:to>
                                        <p:strVal val="visible"/>
                                      </p:to>
                                    </p:set>
                                    <p:animEffect transition="in" filter="blinds(horizontal)">
                                      <p:cBhvr>
                                        <p:cTn id="16" dur="500"/>
                                        <p:tgtEl>
                                          <p:spTgt spid="139310"/>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139305"/>
                                        </p:tgtEl>
                                        <p:attrNameLst>
                                          <p:attrName>style.visibility</p:attrName>
                                        </p:attrNameLst>
                                      </p:cBhvr>
                                      <p:to>
                                        <p:strVal val="visible"/>
                                      </p:to>
                                    </p:set>
                                    <p:animEffect transition="in" filter="blinds(horizontal)">
                                      <p:cBhvr>
                                        <p:cTn id="19" dur="500"/>
                                        <p:tgtEl>
                                          <p:spTgt spid="139305"/>
                                        </p:tgtEl>
                                      </p:cBhvr>
                                    </p:animEffect>
                                  </p:childTnLst>
                                </p:cTn>
                              </p:par>
                              <p:par>
                                <p:cTn id="20" presetID="3" presetClass="entr" presetSubtype="10" fill="hold" grpId="0" nodeType="withEffect">
                                  <p:stCondLst>
                                    <p:cond delay="0"/>
                                  </p:stCondLst>
                                  <p:childTnLst>
                                    <p:set>
                                      <p:cBhvr>
                                        <p:cTn id="21" dur="1" fill="hold">
                                          <p:stCondLst>
                                            <p:cond delay="0"/>
                                          </p:stCondLst>
                                        </p:cTn>
                                        <p:tgtEl>
                                          <p:spTgt spid="139306"/>
                                        </p:tgtEl>
                                        <p:attrNameLst>
                                          <p:attrName>style.visibility</p:attrName>
                                        </p:attrNameLst>
                                      </p:cBhvr>
                                      <p:to>
                                        <p:strVal val="visible"/>
                                      </p:to>
                                    </p:set>
                                    <p:animEffect transition="in" filter="blinds(horizontal)">
                                      <p:cBhvr>
                                        <p:cTn id="22" dur="500"/>
                                        <p:tgtEl>
                                          <p:spTgt spid="139306"/>
                                        </p:tgtEl>
                                      </p:cBhvr>
                                    </p:animEffect>
                                  </p:childTnLst>
                                </p:cTn>
                              </p:par>
                              <p:par>
                                <p:cTn id="23" presetID="3" presetClass="entr" presetSubtype="10" fill="hold" grpId="0" nodeType="withEffect">
                                  <p:stCondLst>
                                    <p:cond delay="0"/>
                                  </p:stCondLst>
                                  <p:childTnLst>
                                    <p:set>
                                      <p:cBhvr>
                                        <p:cTn id="24" dur="1" fill="hold">
                                          <p:stCondLst>
                                            <p:cond delay="0"/>
                                          </p:stCondLst>
                                        </p:cTn>
                                        <p:tgtEl>
                                          <p:spTgt spid="139307"/>
                                        </p:tgtEl>
                                        <p:attrNameLst>
                                          <p:attrName>style.visibility</p:attrName>
                                        </p:attrNameLst>
                                      </p:cBhvr>
                                      <p:to>
                                        <p:strVal val="visible"/>
                                      </p:to>
                                    </p:set>
                                    <p:animEffect transition="in" filter="blinds(horizontal)">
                                      <p:cBhvr>
                                        <p:cTn id="25" dur="500"/>
                                        <p:tgtEl>
                                          <p:spTgt spid="139307"/>
                                        </p:tgtEl>
                                      </p:cBhvr>
                                    </p:animEffect>
                                  </p:childTnLst>
                                </p:cTn>
                              </p:par>
                              <p:par>
                                <p:cTn id="26" presetID="3" presetClass="entr" presetSubtype="10" fill="hold" grpId="0" nodeType="withEffect">
                                  <p:stCondLst>
                                    <p:cond delay="0"/>
                                  </p:stCondLst>
                                  <p:childTnLst>
                                    <p:set>
                                      <p:cBhvr>
                                        <p:cTn id="27" dur="1" fill="hold">
                                          <p:stCondLst>
                                            <p:cond delay="0"/>
                                          </p:stCondLst>
                                        </p:cTn>
                                        <p:tgtEl>
                                          <p:spTgt spid="139309"/>
                                        </p:tgtEl>
                                        <p:attrNameLst>
                                          <p:attrName>style.visibility</p:attrName>
                                        </p:attrNameLst>
                                      </p:cBhvr>
                                      <p:to>
                                        <p:strVal val="visible"/>
                                      </p:to>
                                    </p:set>
                                    <p:animEffect transition="in" filter="blinds(horizontal)">
                                      <p:cBhvr>
                                        <p:cTn id="28" dur="500"/>
                                        <p:tgtEl>
                                          <p:spTgt spid="139309"/>
                                        </p:tgtEl>
                                      </p:cBhvr>
                                    </p:animEffect>
                                  </p:childTnLst>
                                </p:cTn>
                              </p:par>
                              <p:par>
                                <p:cTn id="29" presetID="3" presetClass="entr" presetSubtype="10" fill="hold" grpId="0" nodeType="withEffect">
                                  <p:stCondLst>
                                    <p:cond delay="0"/>
                                  </p:stCondLst>
                                  <p:childTnLst>
                                    <p:set>
                                      <p:cBhvr>
                                        <p:cTn id="30" dur="1" fill="hold">
                                          <p:stCondLst>
                                            <p:cond delay="0"/>
                                          </p:stCondLst>
                                        </p:cTn>
                                        <p:tgtEl>
                                          <p:spTgt spid="139308"/>
                                        </p:tgtEl>
                                        <p:attrNameLst>
                                          <p:attrName>style.visibility</p:attrName>
                                        </p:attrNameLst>
                                      </p:cBhvr>
                                      <p:to>
                                        <p:strVal val="visible"/>
                                      </p:to>
                                    </p:set>
                                    <p:animEffect transition="in" filter="blinds(horizontal)">
                                      <p:cBhvr>
                                        <p:cTn id="31" dur="500"/>
                                        <p:tgtEl>
                                          <p:spTgt spid="139308"/>
                                        </p:tgtEl>
                                      </p:cBhvr>
                                    </p:animEffect>
                                  </p:childTnLst>
                                </p:cTn>
                              </p:par>
                            </p:childTnLst>
                          </p:cTn>
                        </p:par>
                      </p:childTnLst>
                    </p:cTn>
                  </p:par>
                  <p:par>
                    <p:cTn id="32" fill="hold">
                      <p:stCondLst>
                        <p:cond delay="indefinite"/>
                      </p:stCondLst>
                      <p:childTnLst>
                        <p:par>
                          <p:cTn id="33" fill="hold">
                            <p:stCondLst>
                              <p:cond delay="0"/>
                            </p:stCondLst>
                            <p:childTnLst>
                              <p:par>
                                <p:cTn id="34" presetID="18" presetClass="entr" presetSubtype="6" fill="hold" nodeType="clickEffect">
                                  <p:stCondLst>
                                    <p:cond delay="0"/>
                                  </p:stCondLst>
                                  <p:childTnLst>
                                    <p:set>
                                      <p:cBhvr>
                                        <p:cTn id="35" dur="1" fill="hold">
                                          <p:stCondLst>
                                            <p:cond delay="0"/>
                                          </p:stCondLst>
                                        </p:cTn>
                                        <p:tgtEl>
                                          <p:spTgt spid="139267">
                                            <p:txEl>
                                              <p:pRg st="2" end="2"/>
                                            </p:txEl>
                                          </p:spTgt>
                                        </p:tgtEl>
                                        <p:attrNameLst>
                                          <p:attrName>style.visibility</p:attrName>
                                        </p:attrNameLst>
                                      </p:cBhvr>
                                      <p:to>
                                        <p:strVal val="visible"/>
                                      </p:to>
                                    </p:set>
                                    <p:animEffect transition="in" filter="strips(downRight)">
                                      <p:cBhvr>
                                        <p:cTn id="36" dur="500"/>
                                        <p:tgtEl>
                                          <p:spTgt spid="139267">
                                            <p:txEl>
                                              <p:pRg st="2" end="2"/>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8" presetClass="entr" presetSubtype="12" fill="hold" nodeType="clickEffect">
                                  <p:stCondLst>
                                    <p:cond delay="0"/>
                                  </p:stCondLst>
                                  <p:childTnLst>
                                    <p:set>
                                      <p:cBhvr>
                                        <p:cTn id="40" dur="1" fill="hold">
                                          <p:stCondLst>
                                            <p:cond delay="0"/>
                                          </p:stCondLst>
                                        </p:cTn>
                                        <p:tgtEl>
                                          <p:spTgt spid="4"/>
                                        </p:tgtEl>
                                        <p:attrNameLst>
                                          <p:attrName>style.visibility</p:attrName>
                                        </p:attrNameLst>
                                      </p:cBhvr>
                                      <p:to>
                                        <p:strVal val="visible"/>
                                      </p:to>
                                    </p:set>
                                    <p:animEffect transition="in" filter="strips(downLeft)">
                                      <p:cBhvr>
                                        <p:cTn id="41" dur="500"/>
                                        <p:tgtEl>
                                          <p:spTgt spid="4"/>
                                        </p:tgtEl>
                                      </p:cBhvr>
                                    </p:animEffect>
                                  </p:childTnLst>
                                </p:cTn>
                              </p:par>
                              <p:par>
                                <p:cTn id="42" presetID="18" presetClass="entr" presetSubtype="12" fill="hold" nodeType="withEffect">
                                  <p:stCondLst>
                                    <p:cond delay="0"/>
                                  </p:stCondLst>
                                  <p:childTnLst>
                                    <p:set>
                                      <p:cBhvr>
                                        <p:cTn id="43" dur="1" fill="hold">
                                          <p:stCondLst>
                                            <p:cond delay="0"/>
                                          </p:stCondLst>
                                        </p:cTn>
                                        <p:tgtEl>
                                          <p:spTgt spid="3"/>
                                        </p:tgtEl>
                                        <p:attrNameLst>
                                          <p:attrName>style.visibility</p:attrName>
                                        </p:attrNameLst>
                                      </p:cBhvr>
                                      <p:to>
                                        <p:strVal val="visible"/>
                                      </p:to>
                                    </p:set>
                                    <p:animEffect transition="in" filter="strips(downLeft)">
                                      <p:cBhvr>
                                        <p:cTn id="44" dur="500"/>
                                        <p:tgtEl>
                                          <p:spTgt spid="3"/>
                                        </p:tgtEl>
                                      </p:cBhvr>
                                    </p:animEffect>
                                  </p:childTnLst>
                                </p:cTn>
                              </p:par>
                              <p:par>
                                <p:cTn id="45" presetID="18" presetClass="entr" presetSubtype="12" fill="hold" nodeType="withEffect">
                                  <p:stCondLst>
                                    <p:cond delay="0"/>
                                  </p:stCondLst>
                                  <p:childTnLst>
                                    <p:set>
                                      <p:cBhvr>
                                        <p:cTn id="46" dur="1" fill="hold">
                                          <p:stCondLst>
                                            <p:cond delay="0"/>
                                          </p:stCondLst>
                                        </p:cTn>
                                        <p:tgtEl>
                                          <p:spTgt spid="2"/>
                                        </p:tgtEl>
                                        <p:attrNameLst>
                                          <p:attrName>style.visibility</p:attrName>
                                        </p:attrNameLst>
                                      </p:cBhvr>
                                      <p:to>
                                        <p:strVal val="visible"/>
                                      </p:to>
                                    </p:set>
                                    <p:animEffect transition="in" filter="strips(downLeft)">
                                      <p:cBhvr>
                                        <p:cTn id="47" dur="500"/>
                                        <p:tgtEl>
                                          <p:spTgt spid="2"/>
                                        </p:tgtEl>
                                      </p:cBhvr>
                                    </p:animEffect>
                                  </p:childTnLst>
                                </p:cTn>
                              </p:par>
                            </p:childTnLst>
                          </p:cTn>
                        </p:par>
                        <p:par>
                          <p:cTn id="48" fill="hold">
                            <p:stCondLst>
                              <p:cond delay="500"/>
                            </p:stCondLst>
                            <p:childTnLst>
                              <p:par>
                                <p:cTn id="49" presetID="18" presetClass="entr" presetSubtype="12" fill="hold" grpId="0" nodeType="afterEffect">
                                  <p:stCondLst>
                                    <p:cond delay="0"/>
                                  </p:stCondLst>
                                  <p:childTnLst>
                                    <p:set>
                                      <p:cBhvr>
                                        <p:cTn id="50" dur="1" fill="hold">
                                          <p:stCondLst>
                                            <p:cond delay="0"/>
                                          </p:stCondLst>
                                        </p:cTn>
                                        <p:tgtEl>
                                          <p:spTgt spid="139315"/>
                                        </p:tgtEl>
                                        <p:attrNameLst>
                                          <p:attrName>style.visibility</p:attrName>
                                        </p:attrNameLst>
                                      </p:cBhvr>
                                      <p:to>
                                        <p:strVal val="visible"/>
                                      </p:to>
                                    </p:set>
                                    <p:animEffect transition="in" filter="strips(downLeft)">
                                      <p:cBhvr>
                                        <p:cTn id="51" dur="500"/>
                                        <p:tgtEl>
                                          <p:spTgt spid="139315"/>
                                        </p:tgtEl>
                                      </p:cBhvr>
                                    </p:animEffect>
                                  </p:childTnLst>
                                </p:cTn>
                              </p:par>
                              <p:par>
                                <p:cTn id="52" presetID="18" presetClass="entr" presetSubtype="12" fill="hold" grpId="0" nodeType="withEffect">
                                  <p:stCondLst>
                                    <p:cond delay="0"/>
                                  </p:stCondLst>
                                  <p:childTnLst>
                                    <p:set>
                                      <p:cBhvr>
                                        <p:cTn id="53" dur="1" fill="hold">
                                          <p:stCondLst>
                                            <p:cond delay="0"/>
                                          </p:stCondLst>
                                        </p:cTn>
                                        <p:tgtEl>
                                          <p:spTgt spid="139316"/>
                                        </p:tgtEl>
                                        <p:attrNameLst>
                                          <p:attrName>style.visibility</p:attrName>
                                        </p:attrNameLst>
                                      </p:cBhvr>
                                      <p:to>
                                        <p:strVal val="visible"/>
                                      </p:to>
                                    </p:set>
                                    <p:animEffect transition="in" filter="strips(downLeft)">
                                      <p:cBhvr>
                                        <p:cTn id="54" dur="500"/>
                                        <p:tgtEl>
                                          <p:spTgt spid="139316"/>
                                        </p:tgtEl>
                                      </p:cBhvr>
                                    </p:animEffect>
                                  </p:childTnLst>
                                </p:cTn>
                              </p:par>
                              <p:par>
                                <p:cTn id="55" presetID="18" presetClass="entr" presetSubtype="12" fill="hold" grpId="0" nodeType="withEffect">
                                  <p:stCondLst>
                                    <p:cond delay="0"/>
                                  </p:stCondLst>
                                  <p:childTnLst>
                                    <p:set>
                                      <p:cBhvr>
                                        <p:cTn id="56" dur="1" fill="hold">
                                          <p:stCondLst>
                                            <p:cond delay="0"/>
                                          </p:stCondLst>
                                        </p:cTn>
                                        <p:tgtEl>
                                          <p:spTgt spid="139317"/>
                                        </p:tgtEl>
                                        <p:attrNameLst>
                                          <p:attrName>style.visibility</p:attrName>
                                        </p:attrNameLst>
                                      </p:cBhvr>
                                      <p:to>
                                        <p:strVal val="visible"/>
                                      </p:to>
                                    </p:set>
                                    <p:animEffect transition="in" filter="strips(downLeft)">
                                      <p:cBhvr>
                                        <p:cTn id="57" dur="500"/>
                                        <p:tgtEl>
                                          <p:spTgt spid="139317"/>
                                        </p:tgtEl>
                                      </p:cBhvr>
                                    </p:animEffect>
                                  </p:childTnLst>
                                </p:cTn>
                              </p:par>
                              <p:par>
                                <p:cTn id="58" presetID="18" presetClass="entr" presetSubtype="12" fill="hold" grpId="0" nodeType="withEffect">
                                  <p:stCondLst>
                                    <p:cond delay="0"/>
                                  </p:stCondLst>
                                  <p:childTnLst>
                                    <p:set>
                                      <p:cBhvr>
                                        <p:cTn id="59" dur="1" fill="hold">
                                          <p:stCondLst>
                                            <p:cond delay="0"/>
                                          </p:stCondLst>
                                        </p:cTn>
                                        <p:tgtEl>
                                          <p:spTgt spid="139319"/>
                                        </p:tgtEl>
                                        <p:attrNameLst>
                                          <p:attrName>style.visibility</p:attrName>
                                        </p:attrNameLst>
                                      </p:cBhvr>
                                      <p:to>
                                        <p:strVal val="visible"/>
                                      </p:to>
                                    </p:set>
                                    <p:animEffect transition="in" filter="strips(downLeft)">
                                      <p:cBhvr>
                                        <p:cTn id="60" dur="500"/>
                                        <p:tgtEl>
                                          <p:spTgt spid="139319"/>
                                        </p:tgtEl>
                                      </p:cBhvr>
                                    </p:animEffect>
                                  </p:childTnLst>
                                </p:cTn>
                              </p:par>
                              <p:par>
                                <p:cTn id="61" presetID="18" presetClass="entr" presetSubtype="12" fill="hold" grpId="0" nodeType="withEffect">
                                  <p:stCondLst>
                                    <p:cond delay="0"/>
                                  </p:stCondLst>
                                  <p:childTnLst>
                                    <p:set>
                                      <p:cBhvr>
                                        <p:cTn id="62" dur="1" fill="hold">
                                          <p:stCondLst>
                                            <p:cond delay="0"/>
                                          </p:stCondLst>
                                        </p:cTn>
                                        <p:tgtEl>
                                          <p:spTgt spid="139320"/>
                                        </p:tgtEl>
                                        <p:attrNameLst>
                                          <p:attrName>style.visibility</p:attrName>
                                        </p:attrNameLst>
                                      </p:cBhvr>
                                      <p:to>
                                        <p:strVal val="visible"/>
                                      </p:to>
                                    </p:set>
                                    <p:animEffect transition="in" filter="strips(downLeft)">
                                      <p:cBhvr>
                                        <p:cTn id="63" dur="500"/>
                                        <p:tgtEl>
                                          <p:spTgt spid="139320"/>
                                        </p:tgtEl>
                                      </p:cBhvr>
                                    </p:animEffect>
                                  </p:childTnLst>
                                </p:cTn>
                              </p:par>
                              <p:par>
                                <p:cTn id="64" presetID="18" presetClass="entr" presetSubtype="12" fill="hold" grpId="0" nodeType="withEffect">
                                  <p:stCondLst>
                                    <p:cond delay="0"/>
                                  </p:stCondLst>
                                  <p:childTnLst>
                                    <p:set>
                                      <p:cBhvr>
                                        <p:cTn id="65" dur="1" fill="hold">
                                          <p:stCondLst>
                                            <p:cond delay="0"/>
                                          </p:stCondLst>
                                        </p:cTn>
                                        <p:tgtEl>
                                          <p:spTgt spid="139321"/>
                                        </p:tgtEl>
                                        <p:attrNameLst>
                                          <p:attrName>style.visibility</p:attrName>
                                        </p:attrNameLst>
                                      </p:cBhvr>
                                      <p:to>
                                        <p:strVal val="visible"/>
                                      </p:to>
                                    </p:set>
                                    <p:animEffect transition="in" filter="strips(downLeft)">
                                      <p:cBhvr>
                                        <p:cTn id="66" dur="500"/>
                                        <p:tgtEl>
                                          <p:spTgt spid="139321"/>
                                        </p:tgtEl>
                                      </p:cBhvr>
                                    </p:animEffect>
                                  </p:childTnLst>
                                </p:cTn>
                              </p:par>
                            </p:childTnLst>
                          </p:cTn>
                        </p:par>
                      </p:childTnLst>
                    </p:cTn>
                  </p:par>
                  <p:par>
                    <p:cTn id="67" fill="hold">
                      <p:stCondLst>
                        <p:cond delay="indefinite"/>
                      </p:stCondLst>
                      <p:childTnLst>
                        <p:par>
                          <p:cTn id="68" fill="hold">
                            <p:stCondLst>
                              <p:cond delay="0"/>
                            </p:stCondLst>
                            <p:childTnLst>
                              <p:par>
                                <p:cTn id="69" presetID="18" presetClass="entr" presetSubtype="6" fill="hold" nodeType="clickEffect">
                                  <p:stCondLst>
                                    <p:cond delay="0"/>
                                  </p:stCondLst>
                                  <p:childTnLst>
                                    <p:set>
                                      <p:cBhvr>
                                        <p:cTn id="70" dur="1" fill="hold">
                                          <p:stCondLst>
                                            <p:cond delay="0"/>
                                          </p:stCondLst>
                                        </p:cTn>
                                        <p:tgtEl>
                                          <p:spTgt spid="139267">
                                            <p:txEl>
                                              <p:pRg st="3" end="3"/>
                                            </p:txEl>
                                          </p:spTgt>
                                        </p:tgtEl>
                                        <p:attrNameLst>
                                          <p:attrName>style.visibility</p:attrName>
                                        </p:attrNameLst>
                                      </p:cBhvr>
                                      <p:to>
                                        <p:strVal val="visible"/>
                                      </p:to>
                                    </p:set>
                                    <p:animEffect transition="in" filter="strips(downRight)">
                                      <p:cBhvr>
                                        <p:cTn id="71" dur="500"/>
                                        <p:tgtEl>
                                          <p:spTgt spid="139267">
                                            <p:txEl>
                                              <p:pRg st="3" end="3"/>
                                            </p:txEl>
                                          </p:spTgt>
                                        </p:tgtEl>
                                      </p:cBhvr>
                                    </p:animEffect>
                                  </p:childTnLst>
                                </p:cTn>
                              </p:par>
                            </p:childTnLst>
                          </p:cTn>
                        </p:par>
                      </p:childTnLst>
                    </p:cTn>
                  </p:par>
                  <p:par>
                    <p:cTn id="72" fill="hold">
                      <p:stCondLst>
                        <p:cond delay="indefinite"/>
                      </p:stCondLst>
                      <p:childTnLst>
                        <p:par>
                          <p:cTn id="73" fill="hold">
                            <p:stCondLst>
                              <p:cond delay="0"/>
                            </p:stCondLst>
                            <p:childTnLst>
                              <p:par>
                                <p:cTn id="74" presetID="18" presetClass="entr" presetSubtype="6" fill="hold" nodeType="clickEffect">
                                  <p:stCondLst>
                                    <p:cond delay="0"/>
                                  </p:stCondLst>
                                  <p:childTnLst>
                                    <p:set>
                                      <p:cBhvr>
                                        <p:cTn id="75" dur="1" fill="hold">
                                          <p:stCondLst>
                                            <p:cond delay="0"/>
                                          </p:stCondLst>
                                        </p:cTn>
                                        <p:tgtEl>
                                          <p:spTgt spid="139267">
                                            <p:txEl>
                                              <p:pRg st="4" end="4"/>
                                            </p:txEl>
                                          </p:spTgt>
                                        </p:tgtEl>
                                        <p:attrNameLst>
                                          <p:attrName>style.visibility</p:attrName>
                                        </p:attrNameLst>
                                      </p:cBhvr>
                                      <p:to>
                                        <p:strVal val="visible"/>
                                      </p:to>
                                    </p:set>
                                    <p:animEffect transition="in" filter="strips(downRight)">
                                      <p:cBhvr>
                                        <p:cTn id="76" dur="500"/>
                                        <p:tgtEl>
                                          <p:spTgt spid="139267">
                                            <p:txEl>
                                              <p:pRg st="4" end="4"/>
                                            </p:txEl>
                                          </p:spTgt>
                                        </p:tgtEl>
                                      </p:cBhvr>
                                    </p:animEffect>
                                  </p:childTnLst>
                                </p:cTn>
                              </p:par>
                            </p:childTnLst>
                          </p:cTn>
                        </p:par>
                      </p:childTnLst>
                    </p:cTn>
                  </p:par>
                  <p:par>
                    <p:cTn id="77" fill="hold">
                      <p:stCondLst>
                        <p:cond delay="indefinite"/>
                      </p:stCondLst>
                      <p:childTnLst>
                        <p:par>
                          <p:cTn id="78" fill="hold">
                            <p:stCondLst>
                              <p:cond delay="0"/>
                            </p:stCondLst>
                            <p:childTnLst>
                              <p:par>
                                <p:cTn id="79" presetID="3" presetClass="entr" presetSubtype="10" fill="hold" grpId="0" nodeType="clickEffect">
                                  <p:stCondLst>
                                    <p:cond delay="0"/>
                                  </p:stCondLst>
                                  <p:childTnLst>
                                    <p:set>
                                      <p:cBhvr>
                                        <p:cTn id="80" dur="1" fill="hold">
                                          <p:stCondLst>
                                            <p:cond delay="0"/>
                                          </p:stCondLst>
                                        </p:cTn>
                                        <p:tgtEl>
                                          <p:spTgt spid="139322"/>
                                        </p:tgtEl>
                                        <p:attrNameLst>
                                          <p:attrName>style.visibility</p:attrName>
                                        </p:attrNameLst>
                                      </p:cBhvr>
                                      <p:to>
                                        <p:strVal val="visible"/>
                                      </p:to>
                                    </p:set>
                                    <p:animEffect transition="in" filter="blinds(horizontal)">
                                      <p:cBhvr>
                                        <p:cTn id="81" dur="500"/>
                                        <p:tgtEl>
                                          <p:spTgt spid="1393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305" grpId="0" animBg="1"/>
      <p:bldP spid="139306" grpId="0" animBg="1"/>
      <p:bldP spid="139307" grpId="0" animBg="1"/>
      <p:bldP spid="139308" grpId="0" animBg="1"/>
      <p:bldP spid="139309" grpId="0" animBg="1"/>
      <p:bldP spid="139310" grpId="0" animBg="1"/>
      <p:bldP spid="139315" grpId="0" animBg="1"/>
      <p:bldP spid="139316" grpId="0" animBg="1"/>
      <p:bldP spid="139317" grpId="0" animBg="1"/>
      <p:bldP spid="139319" grpId="0" animBg="1"/>
      <p:bldP spid="139320" grpId="0" animBg="1"/>
      <p:bldP spid="139321" grpId="0" animBg="1"/>
      <p:bldP spid="139322" grpId="0" animBg="1"/>
      <p:bldP spid="139323"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b="1" dirty="0"/>
              <a:t>举例</a:t>
            </a:r>
          </a:p>
        </p:txBody>
      </p:sp>
      <p:sp>
        <p:nvSpPr>
          <p:cNvPr id="3" name="内容占位符 2"/>
          <p:cNvSpPr>
            <a:spLocks noGrp="1"/>
          </p:cNvSpPr>
          <p:nvPr>
            <p:ph idx="1"/>
          </p:nvPr>
        </p:nvSpPr>
        <p:spPr/>
        <p:txBody>
          <a:bodyPr>
            <a:normAutofit fontScale="92500" lnSpcReduction="10000"/>
          </a:bodyPr>
          <a:lstStyle/>
          <a:p>
            <a:r>
              <a:rPr lang="zh-CN" altLang="en-US" b="1" dirty="0"/>
              <a:t>主机 </a:t>
            </a:r>
            <a:r>
              <a:rPr lang="en-US" altLang="zh-CN" b="1" dirty="0"/>
              <a:t>1 </a:t>
            </a:r>
            <a:r>
              <a:rPr lang="zh-CN" altLang="en-US" b="1" dirty="0"/>
              <a:t>向主机 </a:t>
            </a:r>
            <a:r>
              <a:rPr lang="en-US" altLang="zh-CN" b="1" dirty="0"/>
              <a:t>2 </a:t>
            </a:r>
            <a:r>
              <a:rPr lang="zh-CN" altLang="en-US" b="1" dirty="0"/>
              <a:t>通过网络可靠地发送文件</a:t>
            </a:r>
          </a:p>
          <a:p>
            <a:r>
              <a:rPr lang="zh-CN" altLang="en-US" b="1" dirty="0"/>
              <a:t>可以将要做的工作进行如下的划分</a:t>
            </a:r>
          </a:p>
          <a:p>
            <a:pPr lvl="1"/>
            <a:r>
              <a:rPr lang="zh-CN" altLang="en-US" b="1" dirty="0"/>
              <a:t>文件传送：与文件处理相关</a:t>
            </a:r>
          </a:p>
          <a:p>
            <a:pPr lvl="2"/>
            <a:r>
              <a:rPr lang="zh-CN" altLang="en-US" b="1" dirty="0"/>
              <a:t>确信对方已做好接收和存储文件的准备</a:t>
            </a:r>
          </a:p>
          <a:p>
            <a:pPr lvl="2"/>
            <a:r>
              <a:rPr lang="zh-CN" altLang="en-US" b="1" dirty="0"/>
              <a:t>双方协调好一致的文件格式</a:t>
            </a:r>
          </a:p>
          <a:p>
            <a:pPr lvl="1"/>
            <a:r>
              <a:rPr lang="zh-CN" altLang="en-US" b="1" dirty="0"/>
              <a:t>传输控制：与数据传输相关</a:t>
            </a:r>
            <a:endParaRPr lang="en-US" altLang="zh-CN" b="1" dirty="0"/>
          </a:p>
          <a:p>
            <a:pPr lvl="2"/>
            <a:r>
              <a:rPr lang="zh-CN" altLang="en-US" b="1" dirty="0"/>
              <a:t>确保数据可靠传输</a:t>
            </a:r>
            <a:endParaRPr lang="en-US" altLang="zh-CN" b="1" dirty="0"/>
          </a:p>
          <a:p>
            <a:pPr lvl="1"/>
            <a:r>
              <a:rPr lang="zh-CN" altLang="en-US" b="1" dirty="0"/>
              <a:t>网络接入：与接入网络相关</a:t>
            </a:r>
            <a:endParaRPr lang="en-US" altLang="zh-CN" b="1" dirty="0"/>
          </a:p>
          <a:p>
            <a:pPr lvl="2"/>
            <a:r>
              <a:rPr lang="zh-CN" altLang="en-US" b="1" dirty="0"/>
              <a:t>确保传输的数据满足网络的要求</a:t>
            </a:r>
          </a:p>
        </p:txBody>
      </p:sp>
      <p:sp>
        <p:nvSpPr>
          <p:cNvPr id="4" name="灯片编号占位符 3"/>
          <p:cNvSpPr>
            <a:spLocks noGrp="1"/>
          </p:cNvSpPr>
          <p:nvPr>
            <p:ph type="sldNum" sz="quarter" idx="12"/>
          </p:nvPr>
        </p:nvSpPr>
        <p:spPr/>
        <p:txBody>
          <a:bodyPr/>
          <a:lstStyle/>
          <a:p>
            <a:pPr>
              <a:defRPr/>
            </a:pPr>
            <a:fld id="{C453FA55-8D36-4031-8BD7-CFE3610E48BA}" type="slidenum">
              <a:rPr lang="en-US" altLang="zh-CN" smtClean="0"/>
              <a:pPr>
                <a:defRPr/>
              </a:pPr>
              <a:t>61</a:t>
            </a:fld>
            <a:endParaRPr lang="en-US" altLang="zh-CN"/>
          </a:p>
        </p:txBody>
      </p:sp>
      <p:sp>
        <p:nvSpPr>
          <p:cNvPr id="5" name="文本框 4"/>
          <p:cNvSpPr txBox="1"/>
          <p:nvPr/>
        </p:nvSpPr>
        <p:spPr>
          <a:xfrm>
            <a:off x="0" y="6525344"/>
            <a:ext cx="2627784" cy="276999"/>
          </a:xfrm>
          <a:prstGeom prst="rect">
            <a:avLst/>
          </a:prstGeom>
          <a:noFill/>
        </p:spPr>
        <p:txBody>
          <a:bodyPr wrap="square" rtlCol="0">
            <a:spAutoFit/>
          </a:bodyPr>
          <a:lstStyle/>
          <a:p>
            <a:r>
              <a:rPr lang="zh-CN" altLang="en-US" dirty="0"/>
              <a:t>来源：谢希仁，计算机网络</a:t>
            </a:r>
          </a:p>
        </p:txBody>
      </p:sp>
    </p:spTree>
    <p:extLst>
      <p:ext uri="{BB962C8B-B14F-4D97-AF65-F5344CB8AC3E}">
        <p14:creationId xmlns:p14="http://schemas.microsoft.com/office/powerpoint/2010/main" val="4286586044"/>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64" name="Rectangle 16"/>
          <p:cNvSpPr>
            <a:spLocks noChangeArrowheads="1"/>
          </p:cNvSpPr>
          <p:nvPr/>
        </p:nvSpPr>
        <p:spPr bwMode="auto">
          <a:xfrm>
            <a:off x="6443663" y="2636838"/>
            <a:ext cx="1871662" cy="647700"/>
          </a:xfrm>
          <a:prstGeom prst="rect">
            <a:avLst/>
          </a:prstGeom>
          <a:solidFill>
            <a:srgbClr val="FFFF99"/>
          </a:solidFill>
          <a:ln w="28575">
            <a:solidFill>
              <a:srgbClr val="333399"/>
            </a:solidFill>
            <a:miter lim="800000"/>
            <a:headEnd/>
            <a:tailEnd/>
          </a:ln>
          <a:effectLst>
            <a:outerShdw dist="35921" dir="18900000" algn="ctr" rotWithShape="0">
              <a:srgbClr val="333399"/>
            </a:outerShdw>
          </a:effectLst>
        </p:spPr>
        <p:txBody>
          <a:bodyPr wrap="none" anchor="ctr"/>
          <a:lstStyle/>
          <a:p>
            <a:endParaRPr lang="zh-CN" altLang="en-US"/>
          </a:p>
        </p:txBody>
      </p:sp>
      <p:sp>
        <p:nvSpPr>
          <p:cNvPr id="104463" name="Rectangle 15"/>
          <p:cNvSpPr>
            <a:spLocks noChangeArrowheads="1"/>
          </p:cNvSpPr>
          <p:nvPr/>
        </p:nvSpPr>
        <p:spPr bwMode="auto">
          <a:xfrm>
            <a:off x="755650" y="2636838"/>
            <a:ext cx="1871663" cy="647700"/>
          </a:xfrm>
          <a:prstGeom prst="rect">
            <a:avLst/>
          </a:prstGeom>
          <a:solidFill>
            <a:srgbClr val="FFFF99"/>
          </a:solidFill>
          <a:ln w="28575">
            <a:solidFill>
              <a:srgbClr val="333399"/>
            </a:solidFill>
            <a:miter lim="800000"/>
            <a:headEnd/>
            <a:tailEnd/>
          </a:ln>
          <a:effectLst>
            <a:outerShdw dist="35921" dir="18900000" algn="ctr" rotWithShape="0">
              <a:srgbClr val="333399"/>
            </a:outerShdw>
          </a:effectLst>
        </p:spPr>
        <p:txBody>
          <a:bodyPr wrap="none" anchor="ctr"/>
          <a:lstStyle/>
          <a:p>
            <a:endParaRPr lang="zh-CN" altLang="en-US"/>
          </a:p>
        </p:txBody>
      </p:sp>
      <p:sp>
        <p:nvSpPr>
          <p:cNvPr id="104450" name="Rectangle 2"/>
          <p:cNvSpPr>
            <a:spLocks noGrp="1" noChangeArrowheads="1"/>
          </p:cNvSpPr>
          <p:nvPr>
            <p:ph type="title"/>
          </p:nvPr>
        </p:nvSpPr>
        <p:spPr>
          <a:xfrm>
            <a:off x="1150938" y="214313"/>
            <a:ext cx="7165975" cy="1462087"/>
          </a:xfrm>
        </p:spPr>
        <p:txBody>
          <a:bodyPr/>
          <a:lstStyle/>
          <a:p>
            <a:pPr algn="ctr"/>
            <a:r>
              <a:rPr lang="zh-CN" altLang="en-US" b="1" dirty="0"/>
              <a:t>两个主机交换文件 </a:t>
            </a:r>
          </a:p>
        </p:txBody>
      </p:sp>
      <p:sp>
        <p:nvSpPr>
          <p:cNvPr id="104453" name="Text Box 5"/>
          <p:cNvSpPr txBox="1">
            <a:spLocks noChangeArrowheads="1"/>
          </p:cNvSpPr>
          <p:nvPr/>
        </p:nvSpPr>
        <p:spPr bwMode="auto">
          <a:xfrm>
            <a:off x="836613" y="2762250"/>
            <a:ext cx="1733167" cy="400110"/>
          </a:xfrm>
          <a:prstGeom prst="rect">
            <a:avLst/>
          </a:prstGeom>
          <a:noFill/>
          <a:ln w="9525">
            <a:noFill/>
            <a:miter lim="800000"/>
            <a:headEnd/>
            <a:tailEnd/>
          </a:ln>
          <a:effectLst/>
        </p:spPr>
        <p:txBody>
          <a:bodyPr wrap="none">
            <a:spAutoFit/>
          </a:bodyPr>
          <a:lstStyle/>
          <a:p>
            <a:r>
              <a:rPr lang="zh-CN" altLang="en-US" sz="2000" dirty="0">
                <a:solidFill>
                  <a:srgbClr val="333399"/>
                </a:solidFill>
                <a:latin typeface="Tahoma" pitchFamily="34" charset="0"/>
                <a:ea typeface="黑体" pitchFamily="2" charset="-122"/>
              </a:rPr>
              <a:t>文件传送模块</a:t>
            </a:r>
          </a:p>
        </p:txBody>
      </p:sp>
      <p:sp>
        <p:nvSpPr>
          <p:cNvPr id="104454" name="Text Box 6"/>
          <p:cNvSpPr txBox="1">
            <a:spLocks noChangeArrowheads="1"/>
          </p:cNvSpPr>
          <p:nvPr/>
        </p:nvSpPr>
        <p:spPr bwMode="auto">
          <a:xfrm>
            <a:off x="1187450" y="2205038"/>
            <a:ext cx="885825" cy="396875"/>
          </a:xfrm>
          <a:prstGeom prst="rect">
            <a:avLst/>
          </a:prstGeom>
          <a:noFill/>
          <a:ln w="9525">
            <a:noFill/>
            <a:miter lim="800000"/>
            <a:headEnd/>
            <a:tailEnd/>
          </a:ln>
          <a:effectLst/>
        </p:spPr>
        <p:txBody>
          <a:bodyPr wrap="none">
            <a:spAutoFit/>
          </a:bodyPr>
          <a:lstStyle/>
          <a:p>
            <a:r>
              <a:rPr lang="zh-CN" altLang="en-US" sz="2000">
                <a:solidFill>
                  <a:srgbClr val="333399"/>
                </a:solidFill>
                <a:latin typeface="Tahoma" pitchFamily="34" charset="0"/>
                <a:ea typeface="黑体" pitchFamily="2" charset="-122"/>
              </a:rPr>
              <a:t>主机</a:t>
            </a:r>
            <a:r>
              <a:rPr lang="zh-CN" altLang="en-US" sz="1400">
                <a:solidFill>
                  <a:srgbClr val="333399"/>
                </a:solidFill>
                <a:latin typeface="Tahoma" pitchFamily="34" charset="0"/>
                <a:ea typeface="黑体" pitchFamily="2" charset="-122"/>
              </a:rPr>
              <a:t> </a:t>
            </a:r>
            <a:r>
              <a:rPr lang="en-US" altLang="zh-CN" sz="2000">
                <a:solidFill>
                  <a:srgbClr val="333399"/>
                </a:solidFill>
                <a:latin typeface="Tahoma" pitchFamily="34" charset="0"/>
                <a:ea typeface="黑体" pitchFamily="2" charset="-122"/>
              </a:rPr>
              <a:t>1</a:t>
            </a:r>
          </a:p>
        </p:txBody>
      </p:sp>
      <p:sp>
        <p:nvSpPr>
          <p:cNvPr id="104457" name="Text Box 9"/>
          <p:cNvSpPr txBox="1">
            <a:spLocks noChangeArrowheads="1"/>
          </p:cNvSpPr>
          <p:nvPr/>
        </p:nvSpPr>
        <p:spPr bwMode="auto">
          <a:xfrm>
            <a:off x="6877050" y="2205038"/>
            <a:ext cx="885825" cy="396875"/>
          </a:xfrm>
          <a:prstGeom prst="rect">
            <a:avLst/>
          </a:prstGeom>
          <a:noFill/>
          <a:ln w="9525">
            <a:noFill/>
            <a:miter lim="800000"/>
            <a:headEnd/>
            <a:tailEnd/>
          </a:ln>
          <a:effectLst/>
        </p:spPr>
        <p:txBody>
          <a:bodyPr wrap="none">
            <a:spAutoFit/>
          </a:bodyPr>
          <a:lstStyle/>
          <a:p>
            <a:r>
              <a:rPr lang="zh-CN" altLang="en-US" sz="2000">
                <a:solidFill>
                  <a:srgbClr val="333399"/>
                </a:solidFill>
                <a:latin typeface="Tahoma" pitchFamily="34" charset="0"/>
                <a:ea typeface="黑体" pitchFamily="2" charset="-122"/>
              </a:rPr>
              <a:t>主机</a:t>
            </a:r>
            <a:r>
              <a:rPr lang="zh-CN" altLang="en-US" sz="1400">
                <a:solidFill>
                  <a:srgbClr val="333399"/>
                </a:solidFill>
                <a:latin typeface="Tahoma" pitchFamily="34" charset="0"/>
                <a:ea typeface="黑体" pitchFamily="2" charset="-122"/>
              </a:rPr>
              <a:t> </a:t>
            </a:r>
            <a:r>
              <a:rPr lang="en-US" altLang="zh-CN" sz="2000">
                <a:solidFill>
                  <a:srgbClr val="333399"/>
                </a:solidFill>
                <a:latin typeface="Tahoma" pitchFamily="34" charset="0"/>
                <a:ea typeface="黑体" pitchFamily="2" charset="-122"/>
              </a:rPr>
              <a:t>2</a:t>
            </a:r>
          </a:p>
        </p:txBody>
      </p:sp>
      <p:sp>
        <p:nvSpPr>
          <p:cNvPr id="104458" name="Text Box 10"/>
          <p:cNvSpPr txBox="1">
            <a:spLocks noChangeArrowheads="1"/>
          </p:cNvSpPr>
          <p:nvPr/>
        </p:nvSpPr>
        <p:spPr bwMode="auto">
          <a:xfrm>
            <a:off x="6524625" y="2762250"/>
            <a:ext cx="1733167" cy="400110"/>
          </a:xfrm>
          <a:prstGeom prst="rect">
            <a:avLst/>
          </a:prstGeom>
          <a:noFill/>
          <a:ln w="9525">
            <a:noFill/>
            <a:miter lim="800000"/>
            <a:headEnd/>
            <a:tailEnd/>
          </a:ln>
          <a:effectLst/>
        </p:spPr>
        <p:txBody>
          <a:bodyPr wrap="none">
            <a:spAutoFit/>
          </a:bodyPr>
          <a:lstStyle/>
          <a:p>
            <a:r>
              <a:rPr lang="zh-CN" altLang="en-US" sz="2000" dirty="0">
                <a:solidFill>
                  <a:srgbClr val="333399"/>
                </a:solidFill>
                <a:latin typeface="Tahoma" pitchFamily="34" charset="0"/>
                <a:ea typeface="黑体" pitchFamily="2" charset="-122"/>
              </a:rPr>
              <a:t>文件传送模块</a:t>
            </a:r>
          </a:p>
        </p:txBody>
      </p:sp>
      <p:sp>
        <p:nvSpPr>
          <p:cNvPr id="104459" name="Line 11"/>
          <p:cNvSpPr>
            <a:spLocks noChangeShapeType="1"/>
          </p:cNvSpPr>
          <p:nvPr/>
        </p:nvSpPr>
        <p:spPr bwMode="auto">
          <a:xfrm>
            <a:off x="2627313" y="2960688"/>
            <a:ext cx="3816350" cy="0"/>
          </a:xfrm>
          <a:prstGeom prst="line">
            <a:avLst/>
          </a:prstGeom>
          <a:noFill/>
          <a:ln w="28575">
            <a:solidFill>
              <a:srgbClr val="333399"/>
            </a:solidFill>
            <a:prstDash val="dash"/>
            <a:round/>
            <a:headEnd type="none" w="med" len="lg"/>
            <a:tailEnd type="triangle" w="med" len="lg"/>
          </a:ln>
          <a:effectLst/>
        </p:spPr>
        <p:txBody>
          <a:bodyPr/>
          <a:lstStyle/>
          <a:p>
            <a:endParaRPr lang="zh-CN" altLang="en-US"/>
          </a:p>
        </p:txBody>
      </p:sp>
      <p:sp>
        <p:nvSpPr>
          <p:cNvPr id="104460" name="Text Box 12"/>
          <p:cNvSpPr txBox="1">
            <a:spLocks noChangeArrowheads="1"/>
          </p:cNvSpPr>
          <p:nvPr/>
        </p:nvSpPr>
        <p:spPr bwMode="auto">
          <a:xfrm>
            <a:off x="2827338" y="1916113"/>
            <a:ext cx="3486150" cy="1006475"/>
          </a:xfrm>
          <a:prstGeom prst="rect">
            <a:avLst/>
          </a:prstGeom>
          <a:noFill/>
          <a:ln w="9525">
            <a:noFill/>
            <a:miter lim="800000"/>
            <a:headEnd/>
            <a:tailEnd/>
          </a:ln>
          <a:effectLst/>
        </p:spPr>
        <p:txBody>
          <a:bodyPr wrap="none">
            <a:spAutoFit/>
          </a:bodyPr>
          <a:lstStyle/>
          <a:p>
            <a:pPr algn="ctr"/>
            <a:r>
              <a:rPr lang="zh-CN" altLang="en-US" sz="2000">
                <a:solidFill>
                  <a:srgbClr val="333399"/>
                </a:solidFill>
                <a:latin typeface="Tahoma" pitchFamily="34" charset="0"/>
                <a:ea typeface="黑体" pitchFamily="2" charset="-122"/>
              </a:rPr>
              <a:t>只看这两个文件传送模块</a:t>
            </a:r>
          </a:p>
          <a:p>
            <a:pPr algn="ctr"/>
            <a:r>
              <a:rPr lang="zh-CN" altLang="en-US" sz="2000">
                <a:solidFill>
                  <a:srgbClr val="333399"/>
                </a:solidFill>
                <a:latin typeface="Tahoma" pitchFamily="34" charset="0"/>
                <a:ea typeface="黑体" pitchFamily="2" charset="-122"/>
              </a:rPr>
              <a:t>好像文件及文件传送命令</a:t>
            </a:r>
          </a:p>
          <a:p>
            <a:pPr algn="ctr"/>
            <a:r>
              <a:rPr lang="zh-CN" altLang="en-US" sz="2000">
                <a:solidFill>
                  <a:srgbClr val="333399"/>
                </a:solidFill>
                <a:latin typeface="Tahoma" pitchFamily="34" charset="0"/>
                <a:ea typeface="黑体" pitchFamily="2" charset="-122"/>
              </a:rPr>
              <a:t>是按照水平方向的虚线传送的</a:t>
            </a:r>
          </a:p>
        </p:txBody>
      </p:sp>
      <p:sp>
        <p:nvSpPr>
          <p:cNvPr id="104465" name="Line 17"/>
          <p:cNvSpPr>
            <a:spLocks noChangeShapeType="1"/>
          </p:cNvSpPr>
          <p:nvPr/>
        </p:nvSpPr>
        <p:spPr bwMode="auto">
          <a:xfrm>
            <a:off x="250825" y="3328988"/>
            <a:ext cx="8642350" cy="0"/>
          </a:xfrm>
          <a:prstGeom prst="line">
            <a:avLst/>
          </a:prstGeom>
          <a:noFill/>
          <a:ln w="38100">
            <a:solidFill>
              <a:schemeClr val="hlink"/>
            </a:solidFill>
            <a:round/>
            <a:headEnd/>
            <a:tailEnd/>
          </a:ln>
          <a:effectLst/>
        </p:spPr>
        <p:txBody>
          <a:bodyPr/>
          <a:lstStyle/>
          <a:p>
            <a:endParaRPr lang="zh-CN" altLang="en-US"/>
          </a:p>
        </p:txBody>
      </p:sp>
      <p:sp>
        <p:nvSpPr>
          <p:cNvPr id="104466" name="AutoShape 18"/>
          <p:cNvSpPr>
            <a:spLocks noChangeArrowheads="1"/>
          </p:cNvSpPr>
          <p:nvPr/>
        </p:nvSpPr>
        <p:spPr bwMode="auto">
          <a:xfrm>
            <a:off x="1476375" y="3141663"/>
            <a:ext cx="431800" cy="503237"/>
          </a:xfrm>
          <a:prstGeom prst="downArrow">
            <a:avLst>
              <a:gd name="adj1" fmla="val 50000"/>
              <a:gd name="adj2" fmla="val 29136"/>
            </a:avLst>
          </a:prstGeom>
          <a:solidFill>
            <a:schemeClr val="accent1"/>
          </a:solidFill>
          <a:ln w="9525">
            <a:solidFill>
              <a:schemeClr val="tx1"/>
            </a:solidFill>
            <a:miter lim="800000"/>
            <a:headEnd/>
            <a:tailEnd/>
          </a:ln>
          <a:effectLst/>
        </p:spPr>
        <p:txBody>
          <a:bodyPr vert="eaVert" wrap="none" anchor="ctr"/>
          <a:lstStyle/>
          <a:p>
            <a:endParaRPr lang="zh-CN" altLang="en-US"/>
          </a:p>
        </p:txBody>
      </p:sp>
      <p:sp>
        <p:nvSpPr>
          <p:cNvPr id="104467" name="AutoShape 19"/>
          <p:cNvSpPr>
            <a:spLocks noChangeArrowheads="1"/>
          </p:cNvSpPr>
          <p:nvPr/>
        </p:nvSpPr>
        <p:spPr bwMode="auto">
          <a:xfrm flipV="1">
            <a:off x="7164388" y="3141663"/>
            <a:ext cx="431800" cy="503237"/>
          </a:xfrm>
          <a:prstGeom prst="downArrow">
            <a:avLst>
              <a:gd name="adj1" fmla="val 50000"/>
              <a:gd name="adj2" fmla="val 29136"/>
            </a:avLst>
          </a:prstGeom>
          <a:solidFill>
            <a:schemeClr val="accent1"/>
          </a:solidFill>
          <a:ln w="9525">
            <a:solidFill>
              <a:schemeClr val="tx1"/>
            </a:solidFill>
            <a:miter lim="800000"/>
            <a:headEnd/>
            <a:tailEnd/>
          </a:ln>
          <a:effectLst/>
        </p:spPr>
        <p:txBody>
          <a:bodyPr vert="eaVert" wrap="none" anchor="ctr"/>
          <a:lstStyle/>
          <a:p>
            <a:endParaRPr lang="zh-CN" altLang="en-US"/>
          </a:p>
        </p:txBody>
      </p:sp>
      <p:sp>
        <p:nvSpPr>
          <p:cNvPr id="104468" name="Text Box 20"/>
          <p:cNvSpPr txBox="1">
            <a:spLocks noChangeArrowheads="1"/>
          </p:cNvSpPr>
          <p:nvPr/>
        </p:nvSpPr>
        <p:spPr bwMode="auto">
          <a:xfrm>
            <a:off x="446088" y="3644900"/>
            <a:ext cx="2470150" cy="701675"/>
          </a:xfrm>
          <a:prstGeom prst="rect">
            <a:avLst/>
          </a:prstGeom>
          <a:noFill/>
          <a:ln w="9525">
            <a:noFill/>
            <a:miter lim="800000"/>
            <a:headEnd/>
            <a:tailEnd/>
          </a:ln>
          <a:effectLst/>
        </p:spPr>
        <p:txBody>
          <a:bodyPr wrap="none">
            <a:spAutoFit/>
          </a:bodyPr>
          <a:lstStyle/>
          <a:p>
            <a:pPr algn="ctr"/>
            <a:r>
              <a:rPr lang="zh-CN" altLang="en-US" sz="2000">
                <a:solidFill>
                  <a:srgbClr val="333399"/>
                </a:solidFill>
                <a:latin typeface="Tahoma" pitchFamily="34" charset="0"/>
                <a:ea typeface="黑体" pitchFamily="2" charset="-122"/>
              </a:rPr>
              <a:t>把文件交给下层模块</a:t>
            </a:r>
          </a:p>
          <a:p>
            <a:pPr algn="ctr"/>
            <a:r>
              <a:rPr lang="zh-CN" altLang="en-US" sz="2000">
                <a:solidFill>
                  <a:srgbClr val="333399"/>
                </a:solidFill>
                <a:latin typeface="Tahoma" pitchFamily="34" charset="0"/>
                <a:ea typeface="黑体" pitchFamily="2" charset="-122"/>
              </a:rPr>
              <a:t>进行发送</a:t>
            </a:r>
          </a:p>
        </p:txBody>
      </p:sp>
      <p:sp>
        <p:nvSpPr>
          <p:cNvPr id="104469" name="Text Box 21"/>
          <p:cNvSpPr txBox="1">
            <a:spLocks noChangeArrowheads="1"/>
          </p:cNvSpPr>
          <p:nvPr/>
        </p:nvSpPr>
        <p:spPr bwMode="auto">
          <a:xfrm>
            <a:off x="6283325" y="3644900"/>
            <a:ext cx="2216150" cy="701675"/>
          </a:xfrm>
          <a:prstGeom prst="rect">
            <a:avLst/>
          </a:prstGeom>
          <a:noFill/>
          <a:ln w="9525">
            <a:noFill/>
            <a:miter lim="800000"/>
            <a:headEnd/>
            <a:tailEnd/>
          </a:ln>
          <a:effectLst/>
        </p:spPr>
        <p:txBody>
          <a:bodyPr wrap="none">
            <a:spAutoFit/>
          </a:bodyPr>
          <a:lstStyle/>
          <a:p>
            <a:pPr algn="ctr"/>
            <a:r>
              <a:rPr lang="zh-CN" altLang="en-US" sz="2000">
                <a:solidFill>
                  <a:srgbClr val="333399"/>
                </a:solidFill>
                <a:latin typeface="Tahoma" pitchFamily="34" charset="0"/>
                <a:ea typeface="黑体" pitchFamily="2" charset="-122"/>
              </a:rPr>
              <a:t>把收到的文件交给</a:t>
            </a:r>
          </a:p>
          <a:p>
            <a:pPr algn="ctr"/>
            <a:r>
              <a:rPr lang="zh-CN" altLang="en-US" sz="2000">
                <a:solidFill>
                  <a:srgbClr val="333399"/>
                </a:solidFill>
                <a:latin typeface="Tahoma" pitchFamily="34" charset="0"/>
                <a:ea typeface="黑体" pitchFamily="2" charset="-122"/>
              </a:rPr>
              <a:t>上层模块</a:t>
            </a:r>
          </a:p>
        </p:txBody>
      </p:sp>
      <p:sp>
        <p:nvSpPr>
          <p:cNvPr id="104472" name="AutoShape 24"/>
          <p:cNvSpPr>
            <a:spLocks noChangeArrowheads="1"/>
          </p:cNvSpPr>
          <p:nvPr/>
        </p:nvSpPr>
        <p:spPr bwMode="auto">
          <a:xfrm>
            <a:off x="3779838" y="3860800"/>
            <a:ext cx="1512887" cy="431800"/>
          </a:xfrm>
          <a:prstGeom prst="rightArrow">
            <a:avLst>
              <a:gd name="adj1" fmla="val 50000"/>
              <a:gd name="adj2" fmla="val 87592"/>
            </a:avLst>
          </a:prstGeom>
          <a:solidFill>
            <a:schemeClr val="accent1"/>
          </a:solidFill>
          <a:ln w="9525">
            <a:solidFill>
              <a:schemeClr val="tx1"/>
            </a:solidFill>
            <a:miter lim="800000"/>
            <a:headEnd/>
            <a:tailEnd/>
          </a:ln>
          <a:effectLst/>
        </p:spPr>
        <p:txBody>
          <a:bodyPr wrap="none" anchor="ctr"/>
          <a:lstStyle/>
          <a:p>
            <a:endParaRPr lang="zh-CN" altLang="en-US"/>
          </a:p>
        </p:txBody>
      </p:sp>
      <p:sp>
        <p:nvSpPr>
          <p:cNvPr id="17" name="TextBox 16"/>
          <p:cNvSpPr txBox="1"/>
          <p:nvPr/>
        </p:nvSpPr>
        <p:spPr>
          <a:xfrm>
            <a:off x="71406" y="6500834"/>
            <a:ext cx="2571768" cy="276999"/>
          </a:xfrm>
          <a:prstGeom prst="rect">
            <a:avLst/>
          </a:prstGeom>
          <a:noFill/>
        </p:spPr>
        <p:txBody>
          <a:bodyPr wrap="square" rtlCol="0">
            <a:spAutoFit/>
          </a:bodyPr>
          <a:lstStyle/>
          <a:p>
            <a:r>
              <a:rPr lang="zh-CN" altLang="en-US" dirty="0"/>
              <a:t>来源：谢希仁，计算机网络</a:t>
            </a:r>
          </a:p>
        </p:txBody>
      </p:sp>
    </p:spTree>
    <p:extLst>
      <p:ext uri="{BB962C8B-B14F-4D97-AF65-F5344CB8AC3E}">
        <p14:creationId xmlns:p14="http://schemas.microsoft.com/office/powerpoint/2010/main" val="932079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4466"/>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1000"/>
                                  </p:stCondLst>
                                  <p:childTnLst>
                                    <p:set>
                                      <p:cBhvr>
                                        <p:cTn id="9" dur="1" fill="hold">
                                          <p:stCondLst>
                                            <p:cond delay="0"/>
                                          </p:stCondLst>
                                        </p:cTn>
                                        <p:tgtEl>
                                          <p:spTgt spid="104468"/>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grpId="0" nodeType="afterEffect">
                                  <p:stCondLst>
                                    <p:cond delay="1000"/>
                                  </p:stCondLst>
                                  <p:childTnLst>
                                    <p:set>
                                      <p:cBhvr>
                                        <p:cTn id="12" dur="1" fill="hold">
                                          <p:stCondLst>
                                            <p:cond delay="0"/>
                                          </p:stCondLst>
                                        </p:cTn>
                                        <p:tgtEl>
                                          <p:spTgt spid="104472"/>
                                        </p:tgtEl>
                                        <p:attrNameLst>
                                          <p:attrName>style.visibility</p:attrName>
                                        </p:attrNameLst>
                                      </p:cBhvr>
                                      <p:to>
                                        <p:strVal val="visible"/>
                                      </p:to>
                                    </p:set>
                                  </p:childTnLst>
                                </p:cTn>
                              </p:par>
                            </p:childTnLst>
                          </p:cTn>
                        </p:par>
                        <p:par>
                          <p:cTn id="13" fill="hold">
                            <p:stCondLst>
                              <p:cond delay="2000"/>
                            </p:stCondLst>
                            <p:childTnLst>
                              <p:par>
                                <p:cTn id="14" presetID="1" presetClass="entr" presetSubtype="0" fill="hold" grpId="0" nodeType="afterEffect">
                                  <p:stCondLst>
                                    <p:cond delay="1000"/>
                                  </p:stCondLst>
                                  <p:childTnLst>
                                    <p:set>
                                      <p:cBhvr>
                                        <p:cTn id="15" dur="1" fill="hold">
                                          <p:stCondLst>
                                            <p:cond delay="0"/>
                                          </p:stCondLst>
                                        </p:cTn>
                                        <p:tgtEl>
                                          <p:spTgt spid="104469"/>
                                        </p:tgtEl>
                                        <p:attrNameLst>
                                          <p:attrName>style.visibility</p:attrName>
                                        </p:attrNameLst>
                                      </p:cBhvr>
                                      <p:to>
                                        <p:strVal val="visible"/>
                                      </p:to>
                                    </p:set>
                                  </p:childTnLst>
                                </p:cTn>
                              </p:par>
                            </p:childTnLst>
                          </p:cTn>
                        </p:par>
                        <p:par>
                          <p:cTn id="16" fill="hold">
                            <p:stCondLst>
                              <p:cond delay="3000"/>
                            </p:stCondLst>
                            <p:childTnLst>
                              <p:par>
                                <p:cTn id="17" presetID="1" presetClass="entr" presetSubtype="0" fill="hold" grpId="0" nodeType="afterEffect">
                                  <p:stCondLst>
                                    <p:cond delay="1000"/>
                                  </p:stCondLst>
                                  <p:childTnLst>
                                    <p:set>
                                      <p:cBhvr>
                                        <p:cTn id="18" dur="1" fill="hold">
                                          <p:stCondLst>
                                            <p:cond delay="0"/>
                                          </p:stCondLst>
                                        </p:cTn>
                                        <p:tgtEl>
                                          <p:spTgt spid="10446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4460"/>
                                        </p:tgtEl>
                                        <p:attrNameLst>
                                          <p:attrName>style.visibility</p:attrName>
                                        </p:attrNameLst>
                                      </p:cBhvr>
                                      <p:to>
                                        <p:strVal val="visible"/>
                                      </p:to>
                                    </p:set>
                                  </p:childTnLst>
                                </p:cTn>
                              </p:par>
                            </p:childTnLst>
                          </p:cTn>
                        </p:par>
                        <p:par>
                          <p:cTn id="23" fill="hold">
                            <p:stCondLst>
                              <p:cond delay="0"/>
                            </p:stCondLst>
                            <p:childTnLst>
                              <p:par>
                                <p:cTn id="24" presetID="22" presetClass="entr" presetSubtype="8" fill="hold" grpId="0" nodeType="afterEffect">
                                  <p:stCondLst>
                                    <p:cond delay="0"/>
                                  </p:stCondLst>
                                  <p:childTnLst>
                                    <p:set>
                                      <p:cBhvr>
                                        <p:cTn id="25" dur="1" fill="hold">
                                          <p:stCondLst>
                                            <p:cond delay="0"/>
                                          </p:stCondLst>
                                        </p:cTn>
                                        <p:tgtEl>
                                          <p:spTgt spid="104459"/>
                                        </p:tgtEl>
                                        <p:attrNameLst>
                                          <p:attrName>style.visibility</p:attrName>
                                        </p:attrNameLst>
                                      </p:cBhvr>
                                      <p:to>
                                        <p:strVal val="visible"/>
                                      </p:to>
                                    </p:set>
                                    <p:animEffect transition="in" filter="wipe(left)">
                                      <p:cBhvr>
                                        <p:cTn id="26" dur="2000"/>
                                        <p:tgtEl>
                                          <p:spTgt spid="1044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459" grpId="0" animBg="1"/>
      <p:bldP spid="104460" grpId="0"/>
      <p:bldP spid="104466" grpId="0" animBg="1"/>
      <p:bldP spid="104467" grpId="0" animBg="1"/>
      <p:bldP spid="104468" grpId="0"/>
      <p:bldP spid="104469" grpId="0"/>
      <p:bldP spid="104472"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90" name="Rectangle 18"/>
          <p:cNvSpPr>
            <a:spLocks noChangeArrowheads="1"/>
          </p:cNvSpPr>
          <p:nvPr/>
        </p:nvSpPr>
        <p:spPr bwMode="auto">
          <a:xfrm>
            <a:off x="6445250" y="3429000"/>
            <a:ext cx="1871663" cy="647700"/>
          </a:xfrm>
          <a:prstGeom prst="rect">
            <a:avLst/>
          </a:prstGeom>
          <a:solidFill>
            <a:srgbClr val="FFCC66"/>
          </a:solidFill>
          <a:ln w="28575">
            <a:solidFill>
              <a:srgbClr val="333399"/>
            </a:solidFill>
            <a:miter lim="800000"/>
            <a:headEnd/>
            <a:tailEnd/>
          </a:ln>
          <a:effectLst>
            <a:outerShdw dist="35921" dir="18900000" algn="ctr" rotWithShape="0">
              <a:srgbClr val="333399"/>
            </a:outerShdw>
          </a:effectLst>
        </p:spPr>
        <p:txBody>
          <a:bodyPr wrap="none" anchor="ctr"/>
          <a:lstStyle/>
          <a:p>
            <a:endParaRPr lang="zh-CN" altLang="en-US"/>
          </a:p>
        </p:txBody>
      </p:sp>
      <p:sp>
        <p:nvSpPr>
          <p:cNvPr id="105489" name="Rectangle 17"/>
          <p:cNvSpPr>
            <a:spLocks noChangeArrowheads="1"/>
          </p:cNvSpPr>
          <p:nvPr/>
        </p:nvSpPr>
        <p:spPr bwMode="auto">
          <a:xfrm>
            <a:off x="755650" y="3429000"/>
            <a:ext cx="1871663" cy="647700"/>
          </a:xfrm>
          <a:prstGeom prst="rect">
            <a:avLst/>
          </a:prstGeom>
          <a:solidFill>
            <a:srgbClr val="FFCC66"/>
          </a:solidFill>
          <a:ln w="28575">
            <a:solidFill>
              <a:srgbClr val="333399"/>
            </a:solidFill>
            <a:miter lim="800000"/>
            <a:headEnd/>
            <a:tailEnd/>
          </a:ln>
          <a:effectLst>
            <a:outerShdw dist="35921" dir="18900000" algn="ctr" rotWithShape="0">
              <a:srgbClr val="333399"/>
            </a:outerShdw>
          </a:effectLst>
        </p:spPr>
        <p:txBody>
          <a:bodyPr wrap="none" anchor="ctr"/>
          <a:lstStyle/>
          <a:p>
            <a:endParaRPr lang="zh-CN" altLang="en-US"/>
          </a:p>
        </p:txBody>
      </p:sp>
      <p:sp>
        <p:nvSpPr>
          <p:cNvPr id="105474" name="Rectangle 2"/>
          <p:cNvSpPr>
            <a:spLocks noChangeArrowheads="1"/>
          </p:cNvSpPr>
          <p:nvPr/>
        </p:nvSpPr>
        <p:spPr bwMode="auto">
          <a:xfrm>
            <a:off x="6443663" y="2636838"/>
            <a:ext cx="1871662" cy="647700"/>
          </a:xfrm>
          <a:prstGeom prst="rect">
            <a:avLst/>
          </a:prstGeom>
          <a:solidFill>
            <a:srgbClr val="FFFF99"/>
          </a:solidFill>
          <a:ln w="28575">
            <a:solidFill>
              <a:srgbClr val="333399"/>
            </a:solidFill>
            <a:miter lim="800000"/>
            <a:headEnd/>
            <a:tailEnd/>
          </a:ln>
          <a:effectLst>
            <a:outerShdw dist="35921" dir="18900000" algn="ctr" rotWithShape="0">
              <a:srgbClr val="333399"/>
            </a:outerShdw>
          </a:effectLst>
        </p:spPr>
        <p:txBody>
          <a:bodyPr wrap="none" anchor="ctr"/>
          <a:lstStyle/>
          <a:p>
            <a:endParaRPr lang="zh-CN" altLang="en-US"/>
          </a:p>
        </p:txBody>
      </p:sp>
      <p:sp>
        <p:nvSpPr>
          <p:cNvPr id="105475" name="Rectangle 3"/>
          <p:cNvSpPr>
            <a:spLocks noChangeArrowheads="1"/>
          </p:cNvSpPr>
          <p:nvPr/>
        </p:nvSpPr>
        <p:spPr bwMode="auto">
          <a:xfrm>
            <a:off x="755650" y="2636838"/>
            <a:ext cx="1871663" cy="647700"/>
          </a:xfrm>
          <a:prstGeom prst="rect">
            <a:avLst/>
          </a:prstGeom>
          <a:solidFill>
            <a:srgbClr val="FFFF99"/>
          </a:solidFill>
          <a:ln w="28575">
            <a:solidFill>
              <a:srgbClr val="333399"/>
            </a:solidFill>
            <a:miter lim="800000"/>
            <a:headEnd/>
            <a:tailEnd/>
          </a:ln>
          <a:effectLst>
            <a:outerShdw dist="35921" dir="18900000" algn="ctr" rotWithShape="0">
              <a:srgbClr val="333399"/>
            </a:outerShdw>
          </a:effectLst>
        </p:spPr>
        <p:txBody>
          <a:bodyPr wrap="none" anchor="ctr"/>
          <a:lstStyle/>
          <a:p>
            <a:endParaRPr lang="zh-CN" altLang="en-US"/>
          </a:p>
        </p:txBody>
      </p:sp>
      <p:sp>
        <p:nvSpPr>
          <p:cNvPr id="105476" name="Rectangle 4"/>
          <p:cNvSpPr>
            <a:spLocks noGrp="1" noChangeArrowheads="1"/>
          </p:cNvSpPr>
          <p:nvPr>
            <p:ph type="title"/>
          </p:nvPr>
        </p:nvSpPr>
        <p:spPr>
          <a:xfrm>
            <a:off x="1150938" y="214313"/>
            <a:ext cx="7165975" cy="1462087"/>
          </a:xfrm>
        </p:spPr>
        <p:txBody>
          <a:bodyPr/>
          <a:lstStyle/>
          <a:p>
            <a:pPr algn="ctr"/>
            <a:r>
              <a:rPr lang="zh-CN" altLang="en-US" b="1" dirty="0"/>
              <a:t>再设计一个传输控制模块 </a:t>
            </a:r>
          </a:p>
        </p:txBody>
      </p:sp>
      <p:sp>
        <p:nvSpPr>
          <p:cNvPr id="105477" name="Text Box 5"/>
          <p:cNvSpPr txBox="1">
            <a:spLocks noChangeArrowheads="1"/>
          </p:cNvSpPr>
          <p:nvPr/>
        </p:nvSpPr>
        <p:spPr bwMode="auto">
          <a:xfrm>
            <a:off x="836613" y="2762250"/>
            <a:ext cx="1708150" cy="396875"/>
          </a:xfrm>
          <a:prstGeom prst="rect">
            <a:avLst/>
          </a:prstGeom>
          <a:noFill/>
          <a:ln w="9525">
            <a:noFill/>
            <a:miter lim="800000"/>
            <a:headEnd/>
            <a:tailEnd/>
          </a:ln>
          <a:effectLst/>
        </p:spPr>
        <p:txBody>
          <a:bodyPr wrap="none">
            <a:spAutoFit/>
          </a:bodyPr>
          <a:lstStyle/>
          <a:p>
            <a:r>
              <a:rPr lang="zh-CN" altLang="en-US" sz="2000">
                <a:solidFill>
                  <a:srgbClr val="333399"/>
                </a:solidFill>
                <a:latin typeface="Tahoma" pitchFamily="34" charset="0"/>
                <a:ea typeface="黑体" pitchFamily="2" charset="-122"/>
              </a:rPr>
              <a:t>文件传送模块</a:t>
            </a:r>
          </a:p>
        </p:txBody>
      </p:sp>
      <p:sp>
        <p:nvSpPr>
          <p:cNvPr id="105478" name="Text Box 6"/>
          <p:cNvSpPr txBox="1">
            <a:spLocks noChangeArrowheads="1"/>
          </p:cNvSpPr>
          <p:nvPr/>
        </p:nvSpPr>
        <p:spPr bwMode="auto">
          <a:xfrm>
            <a:off x="1187450" y="2205038"/>
            <a:ext cx="885825" cy="396875"/>
          </a:xfrm>
          <a:prstGeom prst="rect">
            <a:avLst/>
          </a:prstGeom>
          <a:noFill/>
          <a:ln w="9525">
            <a:noFill/>
            <a:miter lim="800000"/>
            <a:headEnd/>
            <a:tailEnd/>
          </a:ln>
          <a:effectLst/>
        </p:spPr>
        <p:txBody>
          <a:bodyPr wrap="none">
            <a:spAutoFit/>
          </a:bodyPr>
          <a:lstStyle/>
          <a:p>
            <a:r>
              <a:rPr lang="zh-CN" altLang="en-US" sz="2000">
                <a:solidFill>
                  <a:srgbClr val="333399"/>
                </a:solidFill>
                <a:latin typeface="Tahoma" pitchFamily="34" charset="0"/>
                <a:ea typeface="黑体" pitchFamily="2" charset="-122"/>
              </a:rPr>
              <a:t>主机</a:t>
            </a:r>
            <a:r>
              <a:rPr lang="zh-CN" altLang="en-US" sz="1400">
                <a:solidFill>
                  <a:srgbClr val="333399"/>
                </a:solidFill>
                <a:latin typeface="Tahoma" pitchFamily="34" charset="0"/>
                <a:ea typeface="黑体" pitchFamily="2" charset="-122"/>
              </a:rPr>
              <a:t> </a:t>
            </a:r>
            <a:r>
              <a:rPr lang="en-US" altLang="zh-CN" sz="2000">
                <a:solidFill>
                  <a:srgbClr val="333399"/>
                </a:solidFill>
                <a:latin typeface="Tahoma" pitchFamily="34" charset="0"/>
                <a:ea typeface="黑体" pitchFamily="2" charset="-122"/>
              </a:rPr>
              <a:t>1</a:t>
            </a:r>
          </a:p>
        </p:txBody>
      </p:sp>
      <p:sp>
        <p:nvSpPr>
          <p:cNvPr id="105479" name="Text Box 7"/>
          <p:cNvSpPr txBox="1">
            <a:spLocks noChangeArrowheads="1"/>
          </p:cNvSpPr>
          <p:nvPr/>
        </p:nvSpPr>
        <p:spPr bwMode="auto">
          <a:xfrm>
            <a:off x="6877050" y="2205038"/>
            <a:ext cx="885825" cy="396875"/>
          </a:xfrm>
          <a:prstGeom prst="rect">
            <a:avLst/>
          </a:prstGeom>
          <a:noFill/>
          <a:ln w="9525">
            <a:noFill/>
            <a:miter lim="800000"/>
            <a:headEnd/>
            <a:tailEnd/>
          </a:ln>
          <a:effectLst/>
        </p:spPr>
        <p:txBody>
          <a:bodyPr wrap="none">
            <a:spAutoFit/>
          </a:bodyPr>
          <a:lstStyle/>
          <a:p>
            <a:r>
              <a:rPr lang="zh-CN" altLang="en-US" sz="2000">
                <a:solidFill>
                  <a:srgbClr val="333399"/>
                </a:solidFill>
                <a:latin typeface="Tahoma" pitchFamily="34" charset="0"/>
                <a:ea typeface="黑体" pitchFamily="2" charset="-122"/>
              </a:rPr>
              <a:t>主机</a:t>
            </a:r>
            <a:r>
              <a:rPr lang="zh-CN" altLang="en-US" sz="1400">
                <a:solidFill>
                  <a:srgbClr val="333399"/>
                </a:solidFill>
                <a:latin typeface="Tahoma" pitchFamily="34" charset="0"/>
                <a:ea typeface="黑体" pitchFamily="2" charset="-122"/>
              </a:rPr>
              <a:t> </a:t>
            </a:r>
            <a:r>
              <a:rPr lang="en-US" altLang="zh-CN" sz="2000">
                <a:solidFill>
                  <a:srgbClr val="333399"/>
                </a:solidFill>
                <a:latin typeface="Tahoma" pitchFamily="34" charset="0"/>
                <a:ea typeface="黑体" pitchFamily="2" charset="-122"/>
              </a:rPr>
              <a:t>2</a:t>
            </a:r>
          </a:p>
        </p:txBody>
      </p:sp>
      <p:sp>
        <p:nvSpPr>
          <p:cNvPr id="105480" name="Text Box 8"/>
          <p:cNvSpPr txBox="1">
            <a:spLocks noChangeArrowheads="1"/>
          </p:cNvSpPr>
          <p:nvPr/>
        </p:nvSpPr>
        <p:spPr bwMode="auto">
          <a:xfrm>
            <a:off x="6524625" y="2762250"/>
            <a:ext cx="1708150" cy="396875"/>
          </a:xfrm>
          <a:prstGeom prst="rect">
            <a:avLst/>
          </a:prstGeom>
          <a:noFill/>
          <a:ln w="9525">
            <a:noFill/>
            <a:miter lim="800000"/>
            <a:headEnd/>
            <a:tailEnd/>
          </a:ln>
          <a:effectLst/>
        </p:spPr>
        <p:txBody>
          <a:bodyPr wrap="none">
            <a:spAutoFit/>
          </a:bodyPr>
          <a:lstStyle/>
          <a:p>
            <a:r>
              <a:rPr lang="zh-CN" altLang="en-US" sz="2000">
                <a:solidFill>
                  <a:srgbClr val="333399"/>
                </a:solidFill>
                <a:latin typeface="Tahoma" pitchFamily="34" charset="0"/>
                <a:ea typeface="黑体" pitchFamily="2" charset="-122"/>
              </a:rPr>
              <a:t>文件传送模块</a:t>
            </a:r>
          </a:p>
        </p:txBody>
      </p:sp>
      <p:sp>
        <p:nvSpPr>
          <p:cNvPr id="105481" name="Line 9"/>
          <p:cNvSpPr>
            <a:spLocks noChangeShapeType="1"/>
          </p:cNvSpPr>
          <p:nvPr/>
        </p:nvSpPr>
        <p:spPr bwMode="auto">
          <a:xfrm>
            <a:off x="2627313" y="3752850"/>
            <a:ext cx="3816350" cy="0"/>
          </a:xfrm>
          <a:prstGeom prst="line">
            <a:avLst/>
          </a:prstGeom>
          <a:noFill/>
          <a:ln w="28575">
            <a:solidFill>
              <a:srgbClr val="333399"/>
            </a:solidFill>
            <a:prstDash val="dash"/>
            <a:round/>
            <a:headEnd type="none" w="med" len="lg"/>
            <a:tailEnd type="triangle" w="med" len="lg"/>
          </a:ln>
          <a:effectLst/>
        </p:spPr>
        <p:txBody>
          <a:bodyPr/>
          <a:lstStyle/>
          <a:p>
            <a:endParaRPr lang="zh-CN" altLang="en-US"/>
          </a:p>
        </p:txBody>
      </p:sp>
      <p:sp>
        <p:nvSpPr>
          <p:cNvPr id="105482" name="Text Box 10"/>
          <p:cNvSpPr txBox="1">
            <a:spLocks noChangeArrowheads="1"/>
          </p:cNvSpPr>
          <p:nvPr/>
        </p:nvSpPr>
        <p:spPr bwMode="auto">
          <a:xfrm>
            <a:off x="3081338" y="2709863"/>
            <a:ext cx="3023585" cy="1015663"/>
          </a:xfrm>
          <a:prstGeom prst="rect">
            <a:avLst/>
          </a:prstGeom>
          <a:noFill/>
          <a:ln w="9525">
            <a:noFill/>
            <a:miter lim="800000"/>
            <a:headEnd/>
            <a:tailEnd/>
          </a:ln>
          <a:effectLst/>
        </p:spPr>
        <p:txBody>
          <a:bodyPr wrap="none">
            <a:spAutoFit/>
          </a:bodyPr>
          <a:lstStyle/>
          <a:p>
            <a:pPr algn="ctr"/>
            <a:r>
              <a:rPr lang="zh-CN" altLang="en-US" sz="2000" dirty="0">
                <a:solidFill>
                  <a:srgbClr val="333399"/>
                </a:solidFill>
                <a:latin typeface="Tahoma" pitchFamily="34" charset="0"/>
                <a:ea typeface="黑体" pitchFamily="2" charset="-122"/>
              </a:rPr>
              <a:t>只看这两个</a:t>
            </a:r>
            <a:r>
              <a:rPr lang="zh-CN" altLang="en-US" sz="2000" dirty="0">
                <a:solidFill>
                  <a:srgbClr val="333399"/>
                </a:solidFill>
                <a:ea typeface="黑体" pitchFamily="2" charset="-122"/>
              </a:rPr>
              <a:t>传输控制</a:t>
            </a:r>
            <a:r>
              <a:rPr lang="zh-CN" altLang="en-US" sz="2000" dirty="0">
                <a:solidFill>
                  <a:srgbClr val="333399"/>
                </a:solidFill>
                <a:latin typeface="Tahoma" pitchFamily="34" charset="0"/>
                <a:ea typeface="黑体" pitchFamily="2" charset="-122"/>
              </a:rPr>
              <a:t>模块</a:t>
            </a:r>
          </a:p>
          <a:p>
            <a:pPr algn="ctr"/>
            <a:r>
              <a:rPr lang="zh-CN" altLang="en-US" sz="2000" dirty="0">
                <a:solidFill>
                  <a:srgbClr val="333399"/>
                </a:solidFill>
                <a:latin typeface="Tahoma" pitchFamily="34" charset="0"/>
                <a:ea typeface="黑体" pitchFamily="2" charset="-122"/>
              </a:rPr>
              <a:t>好像可直接把</a:t>
            </a:r>
            <a:r>
              <a:rPr lang="zh-CN" altLang="en-US" sz="2000" dirty="0">
                <a:solidFill>
                  <a:srgbClr val="333399"/>
                </a:solidFill>
                <a:ea typeface="黑体" pitchFamily="2" charset="-122"/>
              </a:rPr>
              <a:t>数据</a:t>
            </a:r>
            <a:endParaRPr lang="zh-CN" altLang="en-US" sz="2400" dirty="0">
              <a:solidFill>
                <a:srgbClr val="333399"/>
              </a:solidFill>
              <a:latin typeface="Tahoma" pitchFamily="34" charset="0"/>
              <a:ea typeface="黑体" pitchFamily="2" charset="-122"/>
            </a:endParaRPr>
          </a:p>
          <a:p>
            <a:pPr algn="ctr"/>
            <a:r>
              <a:rPr lang="zh-CN" altLang="en-US" sz="2000" dirty="0">
                <a:solidFill>
                  <a:srgbClr val="333399"/>
                </a:solidFill>
                <a:latin typeface="Tahoma" pitchFamily="34" charset="0"/>
                <a:ea typeface="黑体" pitchFamily="2" charset="-122"/>
              </a:rPr>
              <a:t>可靠地传送到对方</a:t>
            </a:r>
          </a:p>
        </p:txBody>
      </p:sp>
      <p:sp>
        <p:nvSpPr>
          <p:cNvPr id="105483" name="Line 11"/>
          <p:cNvSpPr>
            <a:spLocks noChangeShapeType="1"/>
          </p:cNvSpPr>
          <p:nvPr/>
        </p:nvSpPr>
        <p:spPr bwMode="auto">
          <a:xfrm>
            <a:off x="250825" y="4149725"/>
            <a:ext cx="8642350" cy="0"/>
          </a:xfrm>
          <a:prstGeom prst="line">
            <a:avLst/>
          </a:prstGeom>
          <a:noFill/>
          <a:ln w="38100">
            <a:solidFill>
              <a:schemeClr val="hlink"/>
            </a:solidFill>
            <a:round/>
            <a:headEnd/>
            <a:tailEnd/>
          </a:ln>
          <a:effectLst/>
        </p:spPr>
        <p:txBody>
          <a:bodyPr/>
          <a:lstStyle/>
          <a:p>
            <a:endParaRPr lang="zh-CN" altLang="en-US"/>
          </a:p>
        </p:txBody>
      </p:sp>
      <p:sp>
        <p:nvSpPr>
          <p:cNvPr id="105484" name="AutoShape 12"/>
          <p:cNvSpPr>
            <a:spLocks noChangeArrowheads="1"/>
          </p:cNvSpPr>
          <p:nvPr/>
        </p:nvSpPr>
        <p:spPr bwMode="auto">
          <a:xfrm>
            <a:off x="1476375" y="3097213"/>
            <a:ext cx="431800" cy="503237"/>
          </a:xfrm>
          <a:prstGeom prst="downArrow">
            <a:avLst>
              <a:gd name="adj1" fmla="val 50000"/>
              <a:gd name="adj2" fmla="val 29136"/>
            </a:avLst>
          </a:prstGeom>
          <a:solidFill>
            <a:schemeClr val="accent1"/>
          </a:solidFill>
          <a:ln w="9525">
            <a:solidFill>
              <a:schemeClr val="tx1"/>
            </a:solidFill>
            <a:miter lim="800000"/>
            <a:headEnd/>
            <a:tailEnd/>
          </a:ln>
          <a:effectLst/>
        </p:spPr>
        <p:txBody>
          <a:bodyPr vert="eaVert" wrap="none" anchor="ctr"/>
          <a:lstStyle/>
          <a:p>
            <a:endParaRPr lang="zh-CN" altLang="en-US"/>
          </a:p>
        </p:txBody>
      </p:sp>
      <p:sp>
        <p:nvSpPr>
          <p:cNvPr id="105485" name="AutoShape 13"/>
          <p:cNvSpPr>
            <a:spLocks noChangeArrowheads="1"/>
          </p:cNvSpPr>
          <p:nvPr/>
        </p:nvSpPr>
        <p:spPr bwMode="auto">
          <a:xfrm flipV="1">
            <a:off x="7164388" y="3097213"/>
            <a:ext cx="431800" cy="503237"/>
          </a:xfrm>
          <a:prstGeom prst="downArrow">
            <a:avLst>
              <a:gd name="adj1" fmla="val 50000"/>
              <a:gd name="adj2" fmla="val 29136"/>
            </a:avLst>
          </a:prstGeom>
          <a:solidFill>
            <a:schemeClr val="accent1"/>
          </a:solidFill>
          <a:ln w="9525">
            <a:solidFill>
              <a:schemeClr val="tx1"/>
            </a:solidFill>
            <a:miter lim="800000"/>
            <a:headEnd/>
            <a:tailEnd/>
          </a:ln>
          <a:effectLst/>
        </p:spPr>
        <p:txBody>
          <a:bodyPr vert="eaVert" wrap="none" anchor="ctr"/>
          <a:lstStyle/>
          <a:p>
            <a:endParaRPr lang="zh-CN" altLang="en-US"/>
          </a:p>
        </p:txBody>
      </p:sp>
      <p:sp>
        <p:nvSpPr>
          <p:cNvPr id="105486" name="Text Box 14"/>
          <p:cNvSpPr txBox="1">
            <a:spLocks noChangeArrowheads="1"/>
          </p:cNvSpPr>
          <p:nvPr/>
        </p:nvSpPr>
        <p:spPr bwMode="auto">
          <a:xfrm>
            <a:off x="446088" y="4508500"/>
            <a:ext cx="2470150" cy="701675"/>
          </a:xfrm>
          <a:prstGeom prst="rect">
            <a:avLst/>
          </a:prstGeom>
          <a:noFill/>
          <a:ln w="9525">
            <a:noFill/>
            <a:miter lim="800000"/>
            <a:headEnd/>
            <a:tailEnd/>
          </a:ln>
          <a:effectLst/>
        </p:spPr>
        <p:txBody>
          <a:bodyPr wrap="none">
            <a:spAutoFit/>
          </a:bodyPr>
          <a:lstStyle/>
          <a:p>
            <a:pPr algn="ctr"/>
            <a:r>
              <a:rPr lang="zh-CN" altLang="en-US" sz="2000">
                <a:solidFill>
                  <a:srgbClr val="333399"/>
                </a:solidFill>
                <a:latin typeface="Tahoma" pitchFamily="34" charset="0"/>
                <a:ea typeface="黑体" pitchFamily="2" charset="-122"/>
              </a:rPr>
              <a:t>把文件交给下层模块</a:t>
            </a:r>
          </a:p>
          <a:p>
            <a:pPr algn="ctr"/>
            <a:r>
              <a:rPr lang="zh-CN" altLang="en-US" sz="2000">
                <a:solidFill>
                  <a:srgbClr val="333399"/>
                </a:solidFill>
                <a:latin typeface="Tahoma" pitchFamily="34" charset="0"/>
                <a:ea typeface="黑体" pitchFamily="2" charset="-122"/>
              </a:rPr>
              <a:t>进行发送</a:t>
            </a:r>
          </a:p>
        </p:txBody>
      </p:sp>
      <p:sp>
        <p:nvSpPr>
          <p:cNvPr id="105487" name="Text Box 15"/>
          <p:cNvSpPr txBox="1">
            <a:spLocks noChangeArrowheads="1"/>
          </p:cNvSpPr>
          <p:nvPr/>
        </p:nvSpPr>
        <p:spPr bwMode="auto">
          <a:xfrm>
            <a:off x="6283325" y="4508500"/>
            <a:ext cx="2216150" cy="701675"/>
          </a:xfrm>
          <a:prstGeom prst="rect">
            <a:avLst/>
          </a:prstGeom>
          <a:noFill/>
          <a:ln w="9525">
            <a:noFill/>
            <a:miter lim="800000"/>
            <a:headEnd/>
            <a:tailEnd/>
          </a:ln>
          <a:effectLst/>
        </p:spPr>
        <p:txBody>
          <a:bodyPr wrap="none">
            <a:spAutoFit/>
          </a:bodyPr>
          <a:lstStyle/>
          <a:p>
            <a:pPr algn="ctr"/>
            <a:r>
              <a:rPr lang="zh-CN" altLang="en-US" sz="2000">
                <a:solidFill>
                  <a:srgbClr val="333399"/>
                </a:solidFill>
                <a:latin typeface="Tahoma" pitchFamily="34" charset="0"/>
                <a:ea typeface="黑体" pitchFamily="2" charset="-122"/>
              </a:rPr>
              <a:t>把收到的文件交给</a:t>
            </a:r>
          </a:p>
          <a:p>
            <a:pPr algn="ctr"/>
            <a:r>
              <a:rPr lang="zh-CN" altLang="en-US" sz="2000">
                <a:solidFill>
                  <a:srgbClr val="333399"/>
                </a:solidFill>
                <a:latin typeface="Tahoma" pitchFamily="34" charset="0"/>
                <a:ea typeface="黑体" pitchFamily="2" charset="-122"/>
              </a:rPr>
              <a:t>上层模块</a:t>
            </a:r>
          </a:p>
        </p:txBody>
      </p:sp>
      <p:sp>
        <p:nvSpPr>
          <p:cNvPr id="105488" name="AutoShape 16"/>
          <p:cNvSpPr>
            <a:spLocks noChangeArrowheads="1"/>
          </p:cNvSpPr>
          <p:nvPr/>
        </p:nvSpPr>
        <p:spPr bwMode="auto">
          <a:xfrm>
            <a:off x="3779838" y="4724400"/>
            <a:ext cx="1512887" cy="431800"/>
          </a:xfrm>
          <a:prstGeom prst="rightArrow">
            <a:avLst>
              <a:gd name="adj1" fmla="val 50000"/>
              <a:gd name="adj2" fmla="val 87592"/>
            </a:avLst>
          </a:prstGeom>
          <a:solidFill>
            <a:schemeClr val="accent1"/>
          </a:solidFill>
          <a:ln w="9525">
            <a:solidFill>
              <a:schemeClr val="tx1"/>
            </a:solidFill>
            <a:miter lim="800000"/>
            <a:headEnd/>
            <a:tailEnd/>
          </a:ln>
          <a:effectLst/>
        </p:spPr>
        <p:txBody>
          <a:bodyPr wrap="none" anchor="ctr"/>
          <a:lstStyle/>
          <a:p>
            <a:endParaRPr lang="zh-CN" altLang="en-US"/>
          </a:p>
        </p:txBody>
      </p:sp>
      <p:sp>
        <p:nvSpPr>
          <p:cNvPr id="105491" name="Text Box 19"/>
          <p:cNvSpPr txBox="1">
            <a:spLocks noChangeArrowheads="1"/>
          </p:cNvSpPr>
          <p:nvPr/>
        </p:nvSpPr>
        <p:spPr bwMode="auto">
          <a:xfrm>
            <a:off x="827088" y="3536950"/>
            <a:ext cx="1733167" cy="400110"/>
          </a:xfrm>
          <a:prstGeom prst="rect">
            <a:avLst/>
          </a:prstGeom>
          <a:noFill/>
          <a:ln w="9525">
            <a:noFill/>
            <a:miter lim="800000"/>
            <a:headEnd/>
            <a:tailEnd/>
          </a:ln>
          <a:effectLst/>
        </p:spPr>
        <p:txBody>
          <a:bodyPr wrap="none">
            <a:spAutoFit/>
          </a:bodyPr>
          <a:lstStyle/>
          <a:p>
            <a:r>
              <a:rPr lang="zh-CN" altLang="en-US" sz="2000" dirty="0">
                <a:solidFill>
                  <a:srgbClr val="333399"/>
                </a:solidFill>
                <a:latin typeface="Tahoma" pitchFamily="34" charset="0"/>
                <a:ea typeface="黑体" pitchFamily="2" charset="-122"/>
              </a:rPr>
              <a:t>传输控制模块</a:t>
            </a:r>
          </a:p>
        </p:txBody>
      </p:sp>
      <p:sp>
        <p:nvSpPr>
          <p:cNvPr id="105492" name="Text Box 20"/>
          <p:cNvSpPr txBox="1">
            <a:spLocks noChangeArrowheads="1"/>
          </p:cNvSpPr>
          <p:nvPr/>
        </p:nvSpPr>
        <p:spPr bwMode="auto">
          <a:xfrm>
            <a:off x="6535738" y="3536950"/>
            <a:ext cx="1733167" cy="400110"/>
          </a:xfrm>
          <a:prstGeom prst="rect">
            <a:avLst/>
          </a:prstGeom>
          <a:noFill/>
          <a:ln w="9525">
            <a:noFill/>
            <a:miter lim="800000"/>
            <a:headEnd/>
            <a:tailEnd/>
          </a:ln>
          <a:effectLst/>
        </p:spPr>
        <p:txBody>
          <a:bodyPr wrap="none">
            <a:spAutoFit/>
          </a:bodyPr>
          <a:lstStyle/>
          <a:p>
            <a:r>
              <a:rPr lang="zh-CN" altLang="en-US" sz="2000" dirty="0">
                <a:solidFill>
                  <a:srgbClr val="333399"/>
                </a:solidFill>
                <a:ea typeface="黑体" pitchFamily="2" charset="-122"/>
              </a:rPr>
              <a:t>传输控制</a:t>
            </a:r>
            <a:r>
              <a:rPr lang="zh-CN" altLang="en-US" sz="2000" dirty="0">
                <a:solidFill>
                  <a:srgbClr val="333399"/>
                </a:solidFill>
                <a:latin typeface="Tahoma" pitchFamily="34" charset="0"/>
                <a:ea typeface="黑体" pitchFamily="2" charset="-122"/>
              </a:rPr>
              <a:t>模块</a:t>
            </a:r>
          </a:p>
        </p:txBody>
      </p:sp>
      <p:sp>
        <p:nvSpPr>
          <p:cNvPr id="105493" name="AutoShape 21"/>
          <p:cNvSpPr>
            <a:spLocks noChangeArrowheads="1"/>
          </p:cNvSpPr>
          <p:nvPr/>
        </p:nvSpPr>
        <p:spPr bwMode="auto">
          <a:xfrm>
            <a:off x="1476375" y="3933825"/>
            <a:ext cx="431800" cy="503238"/>
          </a:xfrm>
          <a:prstGeom prst="downArrow">
            <a:avLst>
              <a:gd name="adj1" fmla="val 50000"/>
              <a:gd name="adj2" fmla="val 29136"/>
            </a:avLst>
          </a:prstGeom>
          <a:solidFill>
            <a:schemeClr val="accent1"/>
          </a:solidFill>
          <a:ln w="9525">
            <a:solidFill>
              <a:schemeClr val="tx1"/>
            </a:solidFill>
            <a:miter lim="800000"/>
            <a:headEnd/>
            <a:tailEnd/>
          </a:ln>
          <a:effectLst/>
        </p:spPr>
        <p:txBody>
          <a:bodyPr vert="eaVert" wrap="none" anchor="ctr"/>
          <a:lstStyle/>
          <a:p>
            <a:endParaRPr lang="zh-CN" altLang="en-US"/>
          </a:p>
        </p:txBody>
      </p:sp>
      <p:sp>
        <p:nvSpPr>
          <p:cNvPr id="105494" name="AutoShape 22"/>
          <p:cNvSpPr>
            <a:spLocks noChangeArrowheads="1"/>
          </p:cNvSpPr>
          <p:nvPr/>
        </p:nvSpPr>
        <p:spPr bwMode="auto">
          <a:xfrm flipV="1">
            <a:off x="7164388" y="3860800"/>
            <a:ext cx="431800" cy="503238"/>
          </a:xfrm>
          <a:prstGeom prst="downArrow">
            <a:avLst>
              <a:gd name="adj1" fmla="val 50000"/>
              <a:gd name="adj2" fmla="val 29136"/>
            </a:avLst>
          </a:prstGeom>
          <a:solidFill>
            <a:schemeClr val="accent1"/>
          </a:solidFill>
          <a:ln w="9525">
            <a:solidFill>
              <a:schemeClr val="tx1"/>
            </a:solidFill>
            <a:miter lim="800000"/>
            <a:headEnd/>
            <a:tailEnd/>
          </a:ln>
          <a:effectLst/>
        </p:spPr>
        <p:txBody>
          <a:bodyPr vert="eaVert" wrap="none" anchor="ctr"/>
          <a:lstStyle/>
          <a:p>
            <a:endParaRPr lang="zh-CN" altLang="en-US"/>
          </a:p>
        </p:txBody>
      </p:sp>
      <p:sp>
        <p:nvSpPr>
          <p:cNvPr id="23" name="TextBox 22"/>
          <p:cNvSpPr txBox="1"/>
          <p:nvPr/>
        </p:nvSpPr>
        <p:spPr>
          <a:xfrm>
            <a:off x="71406" y="6500834"/>
            <a:ext cx="2571768" cy="276999"/>
          </a:xfrm>
          <a:prstGeom prst="rect">
            <a:avLst/>
          </a:prstGeom>
          <a:noFill/>
        </p:spPr>
        <p:txBody>
          <a:bodyPr wrap="square" rtlCol="0">
            <a:spAutoFit/>
          </a:bodyPr>
          <a:lstStyle/>
          <a:p>
            <a:r>
              <a:rPr lang="zh-CN" altLang="en-US" dirty="0"/>
              <a:t>来源：谢希仁，计算机网络</a:t>
            </a:r>
          </a:p>
        </p:txBody>
      </p:sp>
    </p:spTree>
    <p:extLst>
      <p:ext uri="{BB962C8B-B14F-4D97-AF65-F5344CB8AC3E}">
        <p14:creationId xmlns:p14="http://schemas.microsoft.com/office/powerpoint/2010/main" val="2510907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5484"/>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1000"/>
                                  </p:stCondLst>
                                  <p:childTnLst>
                                    <p:set>
                                      <p:cBhvr>
                                        <p:cTn id="9" dur="1" fill="hold">
                                          <p:stCondLst>
                                            <p:cond delay="0"/>
                                          </p:stCondLst>
                                        </p:cTn>
                                        <p:tgtEl>
                                          <p:spTgt spid="105493"/>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grpId="0" nodeType="afterEffect">
                                  <p:stCondLst>
                                    <p:cond delay="1000"/>
                                  </p:stCondLst>
                                  <p:childTnLst>
                                    <p:set>
                                      <p:cBhvr>
                                        <p:cTn id="12" dur="1" fill="hold">
                                          <p:stCondLst>
                                            <p:cond delay="0"/>
                                          </p:stCondLst>
                                        </p:cTn>
                                        <p:tgtEl>
                                          <p:spTgt spid="105486"/>
                                        </p:tgtEl>
                                        <p:attrNameLst>
                                          <p:attrName>style.visibility</p:attrName>
                                        </p:attrNameLst>
                                      </p:cBhvr>
                                      <p:to>
                                        <p:strVal val="visible"/>
                                      </p:to>
                                    </p:set>
                                  </p:childTnLst>
                                </p:cTn>
                              </p:par>
                            </p:childTnLst>
                          </p:cTn>
                        </p:par>
                        <p:par>
                          <p:cTn id="13" fill="hold">
                            <p:stCondLst>
                              <p:cond delay="2000"/>
                            </p:stCondLst>
                            <p:childTnLst>
                              <p:par>
                                <p:cTn id="14" presetID="1" presetClass="entr" presetSubtype="0" fill="hold" grpId="0" nodeType="afterEffect">
                                  <p:stCondLst>
                                    <p:cond delay="1000"/>
                                  </p:stCondLst>
                                  <p:childTnLst>
                                    <p:set>
                                      <p:cBhvr>
                                        <p:cTn id="15" dur="1" fill="hold">
                                          <p:stCondLst>
                                            <p:cond delay="0"/>
                                          </p:stCondLst>
                                        </p:cTn>
                                        <p:tgtEl>
                                          <p:spTgt spid="105488"/>
                                        </p:tgtEl>
                                        <p:attrNameLst>
                                          <p:attrName>style.visibility</p:attrName>
                                        </p:attrNameLst>
                                      </p:cBhvr>
                                      <p:to>
                                        <p:strVal val="visible"/>
                                      </p:to>
                                    </p:set>
                                  </p:childTnLst>
                                </p:cTn>
                              </p:par>
                            </p:childTnLst>
                          </p:cTn>
                        </p:par>
                        <p:par>
                          <p:cTn id="16" fill="hold">
                            <p:stCondLst>
                              <p:cond delay="3000"/>
                            </p:stCondLst>
                            <p:childTnLst>
                              <p:par>
                                <p:cTn id="17" presetID="1" presetClass="entr" presetSubtype="0" fill="hold" grpId="0" nodeType="afterEffect">
                                  <p:stCondLst>
                                    <p:cond delay="1000"/>
                                  </p:stCondLst>
                                  <p:childTnLst>
                                    <p:set>
                                      <p:cBhvr>
                                        <p:cTn id="18" dur="1" fill="hold">
                                          <p:stCondLst>
                                            <p:cond delay="0"/>
                                          </p:stCondLst>
                                        </p:cTn>
                                        <p:tgtEl>
                                          <p:spTgt spid="105487"/>
                                        </p:tgtEl>
                                        <p:attrNameLst>
                                          <p:attrName>style.visibility</p:attrName>
                                        </p:attrNameLst>
                                      </p:cBhvr>
                                      <p:to>
                                        <p:strVal val="visible"/>
                                      </p:to>
                                    </p:set>
                                  </p:childTnLst>
                                </p:cTn>
                              </p:par>
                            </p:childTnLst>
                          </p:cTn>
                        </p:par>
                        <p:par>
                          <p:cTn id="19" fill="hold">
                            <p:stCondLst>
                              <p:cond delay="4000"/>
                            </p:stCondLst>
                            <p:childTnLst>
                              <p:par>
                                <p:cTn id="20" presetID="1" presetClass="entr" presetSubtype="0" fill="hold" grpId="0" nodeType="afterEffect">
                                  <p:stCondLst>
                                    <p:cond delay="1000"/>
                                  </p:stCondLst>
                                  <p:childTnLst>
                                    <p:set>
                                      <p:cBhvr>
                                        <p:cTn id="21" dur="1" fill="hold">
                                          <p:stCondLst>
                                            <p:cond delay="0"/>
                                          </p:stCondLst>
                                        </p:cTn>
                                        <p:tgtEl>
                                          <p:spTgt spid="105494"/>
                                        </p:tgtEl>
                                        <p:attrNameLst>
                                          <p:attrName>style.visibility</p:attrName>
                                        </p:attrNameLst>
                                      </p:cBhvr>
                                      <p:to>
                                        <p:strVal val="visible"/>
                                      </p:to>
                                    </p:set>
                                  </p:childTnLst>
                                </p:cTn>
                              </p:par>
                            </p:childTnLst>
                          </p:cTn>
                        </p:par>
                        <p:par>
                          <p:cTn id="22" fill="hold">
                            <p:stCondLst>
                              <p:cond delay="5000"/>
                            </p:stCondLst>
                            <p:childTnLst>
                              <p:par>
                                <p:cTn id="23" presetID="1" presetClass="entr" presetSubtype="0" fill="hold" grpId="0" nodeType="afterEffect">
                                  <p:stCondLst>
                                    <p:cond delay="1000"/>
                                  </p:stCondLst>
                                  <p:childTnLst>
                                    <p:set>
                                      <p:cBhvr>
                                        <p:cTn id="24" dur="1" fill="hold">
                                          <p:stCondLst>
                                            <p:cond delay="0"/>
                                          </p:stCondLst>
                                        </p:cTn>
                                        <p:tgtEl>
                                          <p:spTgt spid="10548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05482"/>
                                        </p:tgtEl>
                                        <p:attrNameLst>
                                          <p:attrName>style.visibility</p:attrName>
                                        </p:attrNameLst>
                                      </p:cBhvr>
                                      <p:to>
                                        <p:strVal val="visible"/>
                                      </p:to>
                                    </p:set>
                                  </p:childTnLst>
                                </p:cTn>
                              </p:par>
                            </p:childTnLst>
                          </p:cTn>
                        </p:par>
                        <p:par>
                          <p:cTn id="29" fill="hold">
                            <p:stCondLst>
                              <p:cond delay="0"/>
                            </p:stCondLst>
                            <p:childTnLst>
                              <p:par>
                                <p:cTn id="30" presetID="22" presetClass="entr" presetSubtype="8" fill="hold" grpId="0" nodeType="afterEffect">
                                  <p:stCondLst>
                                    <p:cond delay="0"/>
                                  </p:stCondLst>
                                  <p:childTnLst>
                                    <p:set>
                                      <p:cBhvr>
                                        <p:cTn id="31" dur="1" fill="hold">
                                          <p:stCondLst>
                                            <p:cond delay="0"/>
                                          </p:stCondLst>
                                        </p:cTn>
                                        <p:tgtEl>
                                          <p:spTgt spid="105481"/>
                                        </p:tgtEl>
                                        <p:attrNameLst>
                                          <p:attrName>style.visibility</p:attrName>
                                        </p:attrNameLst>
                                      </p:cBhvr>
                                      <p:to>
                                        <p:strVal val="visible"/>
                                      </p:to>
                                    </p:set>
                                    <p:animEffect transition="in" filter="wipe(left)">
                                      <p:cBhvr>
                                        <p:cTn id="32" dur="2000"/>
                                        <p:tgtEl>
                                          <p:spTgt spid="1054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481" grpId="0" animBg="1"/>
      <p:bldP spid="105482" grpId="0"/>
      <p:bldP spid="105484" grpId="0" animBg="1"/>
      <p:bldP spid="105485" grpId="0" animBg="1"/>
      <p:bldP spid="105486" grpId="0"/>
      <p:bldP spid="105487" grpId="0"/>
      <p:bldP spid="105488" grpId="0" animBg="1"/>
      <p:bldP spid="105493" grpId="0" animBg="1"/>
      <p:bldP spid="105494"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526" name="Line 30"/>
          <p:cNvSpPr>
            <a:spLocks noChangeShapeType="1"/>
          </p:cNvSpPr>
          <p:nvPr/>
        </p:nvSpPr>
        <p:spPr bwMode="auto">
          <a:xfrm>
            <a:off x="2627313" y="4508500"/>
            <a:ext cx="3816350" cy="0"/>
          </a:xfrm>
          <a:prstGeom prst="line">
            <a:avLst/>
          </a:prstGeom>
          <a:noFill/>
          <a:ln w="28575">
            <a:solidFill>
              <a:srgbClr val="333399"/>
            </a:solidFill>
            <a:round/>
            <a:headEnd/>
            <a:tailEnd/>
          </a:ln>
          <a:effectLst/>
        </p:spPr>
        <p:txBody>
          <a:bodyPr/>
          <a:lstStyle/>
          <a:p>
            <a:endParaRPr lang="zh-CN" altLang="en-US"/>
          </a:p>
        </p:txBody>
      </p:sp>
      <p:sp>
        <p:nvSpPr>
          <p:cNvPr id="106521" name="Rectangle 25"/>
          <p:cNvSpPr>
            <a:spLocks noChangeArrowheads="1"/>
          </p:cNvSpPr>
          <p:nvPr/>
        </p:nvSpPr>
        <p:spPr bwMode="auto">
          <a:xfrm>
            <a:off x="6445250" y="4221163"/>
            <a:ext cx="1871663" cy="647700"/>
          </a:xfrm>
          <a:prstGeom prst="rect">
            <a:avLst/>
          </a:prstGeom>
          <a:solidFill>
            <a:srgbClr val="CCECFF"/>
          </a:solidFill>
          <a:ln w="28575">
            <a:solidFill>
              <a:srgbClr val="333399"/>
            </a:solidFill>
            <a:miter lim="800000"/>
            <a:headEnd/>
            <a:tailEnd/>
          </a:ln>
          <a:effectLst>
            <a:outerShdw dist="35921" dir="18900000" algn="ctr" rotWithShape="0">
              <a:srgbClr val="333399"/>
            </a:outerShdw>
          </a:effectLst>
        </p:spPr>
        <p:txBody>
          <a:bodyPr wrap="none" anchor="ctr"/>
          <a:lstStyle/>
          <a:p>
            <a:endParaRPr lang="zh-CN" altLang="en-US"/>
          </a:p>
        </p:txBody>
      </p:sp>
      <p:sp>
        <p:nvSpPr>
          <p:cNvPr id="106520" name="Rectangle 24"/>
          <p:cNvSpPr>
            <a:spLocks noChangeArrowheads="1"/>
          </p:cNvSpPr>
          <p:nvPr/>
        </p:nvSpPr>
        <p:spPr bwMode="auto">
          <a:xfrm>
            <a:off x="755650" y="4221163"/>
            <a:ext cx="1871663" cy="647700"/>
          </a:xfrm>
          <a:prstGeom prst="rect">
            <a:avLst/>
          </a:prstGeom>
          <a:solidFill>
            <a:srgbClr val="CCECFF"/>
          </a:solidFill>
          <a:ln w="28575">
            <a:solidFill>
              <a:srgbClr val="333399"/>
            </a:solidFill>
            <a:miter lim="800000"/>
            <a:headEnd/>
            <a:tailEnd/>
          </a:ln>
          <a:effectLst>
            <a:outerShdw dist="35921" dir="18900000" algn="ctr" rotWithShape="0">
              <a:srgbClr val="333399"/>
            </a:outerShdw>
          </a:effectLst>
        </p:spPr>
        <p:txBody>
          <a:bodyPr wrap="none" anchor="ctr"/>
          <a:lstStyle/>
          <a:p>
            <a:endParaRPr lang="zh-CN" altLang="en-US"/>
          </a:p>
        </p:txBody>
      </p:sp>
      <p:sp>
        <p:nvSpPr>
          <p:cNvPr id="106498" name="Rectangle 2"/>
          <p:cNvSpPr>
            <a:spLocks noChangeArrowheads="1"/>
          </p:cNvSpPr>
          <p:nvPr/>
        </p:nvSpPr>
        <p:spPr bwMode="auto">
          <a:xfrm>
            <a:off x="6445250" y="3429000"/>
            <a:ext cx="1871663" cy="647700"/>
          </a:xfrm>
          <a:prstGeom prst="rect">
            <a:avLst/>
          </a:prstGeom>
          <a:solidFill>
            <a:srgbClr val="FFCC66"/>
          </a:solidFill>
          <a:ln w="28575">
            <a:solidFill>
              <a:srgbClr val="333399"/>
            </a:solidFill>
            <a:miter lim="800000"/>
            <a:headEnd/>
            <a:tailEnd/>
          </a:ln>
          <a:effectLst>
            <a:outerShdw dist="35921" dir="18900000" algn="ctr" rotWithShape="0">
              <a:srgbClr val="333399"/>
            </a:outerShdw>
          </a:effectLst>
        </p:spPr>
        <p:txBody>
          <a:bodyPr wrap="none" anchor="ctr"/>
          <a:lstStyle/>
          <a:p>
            <a:endParaRPr lang="zh-CN" altLang="en-US"/>
          </a:p>
        </p:txBody>
      </p:sp>
      <p:sp>
        <p:nvSpPr>
          <p:cNvPr id="106499" name="Rectangle 3"/>
          <p:cNvSpPr>
            <a:spLocks noChangeArrowheads="1"/>
          </p:cNvSpPr>
          <p:nvPr/>
        </p:nvSpPr>
        <p:spPr bwMode="auto">
          <a:xfrm>
            <a:off x="755650" y="3429000"/>
            <a:ext cx="1871663" cy="647700"/>
          </a:xfrm>
          <a:prstGeom prst="rect">
            <a:avLst/>
          </a:prstGeom>
          <a:solidFill>
            <a:srgbClr val="FFCC66"/>
          </a:solidFill>
          <a:ln w="28575">
            <a:solidFill>
              <a:srgbClr val="333399"/>
            </a:solidFill>
            <a:miter lim="800000"/>
            <a:headEnd/>
            <a:tailEnd/>
          </a:ln>
          <a:effectLst>
            <a:outerShdw dist="35921" dir="18900000" algn="ctr" rotWithShape="0">
              <a:srgbClr val="333399"/>
            </a:outerShdw>
          </a:effectLst>
        </p:spPr>
        <p:txBody>
          <a:bodyPr wrap="none" anchor="ctr"/>
          <a:lstStyle/>
          <a:p>
            <a:endParaRPr lang="zh-CN" altLang="en-US"/>
          </a:p>
        </p:txBody>
      </p:sp>
      <p:sp>
        <p:nvSpPr>
          <p:cNvPr id="106500" name="Rectangle 4"/>
          <p:cNvSpPr>
            <a:spLocks noChangeArrowheads="1"/>
          </p:cNvSpPr>
          <p:nvPr/>
        </p:nvSpPr>
        <p:spPr bwMode="auto">
          <a:xfrm>
            <a:off x="6443663" y="2636838"/>
            <a:ext cx="1871662" cy="647700"/>
          </a:xfrm>
          <a:prstGeom prst="rect">
            <a:avLst/>
          </a:prstGeom>
          <a:solidFill>
            <a:srgbClr val="FFFF99"/>
          </a:solidFill>
          <a:ln w="28575">
            <a:solidFill>
              <a:srgbClr val="333399"/>
            </a:solidFill>
            <a:miter lim="800000"/>
            <a:headEnd/>
            <a:tailEnd/>
          </a:ln>
          <a:effectLst>
            <a:outerShdw dist="35921" dir="18900000" algn="ctr" rotWithShape="0">
              <a:srgbClr val="333399"/>
            </a:outerShdw>
          </a:effectLst>
        </p:spPr>
        <p:txBody>
          <a:bodyPr wrap="none" anchor="ctr"/>
          <a:lstStyle/>
          <a:p>
            <a:endParaRPr lang="zh-CN" altLang="en-US"/>
          </a:p>
        </p:txBody>
      </p:sp>
      <p:sp>
        <p:nvSpPr>
          <p:cNvPr id="106501" name="Rectangle 5"/>
          <p:cNvSpPr>
            <a:spLocks noChangeArrowheads="1"/>
          </p:cNvSpPr>
          <p:nvPr/>
        </p:nvSpPr>
        <p:spPr bwMode="auto">
          <a:xfrm>
            <a:off x="755650" y="2636838"/>
            <a:ext cx="1871663" cy="647700"/>
          </a:xfrm>
          <a:prstGeom prst="rect">
            <a:avLst/>
          </a:prstGeom>
          <a:solidFill>
            <a:srgbClr val="FFFF99"/>
          </a:solidFill>
          <a:ln w="28575">
            <a:solidFill>
              <a:srgbClr val="333399"/>
            </a:solidFill>
            <a:miter lim="800000"/>
            <a:headEnd/>
            <a:tailEnd/>
          </a:ln>
          <a:effectLst>
            <a:outerShdw dist="35921" dir="18900000" algn="ctr" rotWithShape="0">
              <a:srgbClr val="333399"/>
            </a:outerShdw>
          </a:effectLst>
        </p:spPr>
        <p:txBody>
          <a:bodyPr wrap="none" anchor="ctr"/>
          <a:lstStyle/>
          <a:p>
            <a:endParaRPr lang="zh-CN" altLang="en-US"/>
          </a:p>
        </p:txBody>
      </p:sp>
      <p:sp>
        <p:nvSpPr>
          <p:cNvPr id="106502" name="Rectangle 6"/>
          <p:cNvSpPr>
            <a:spLocks noGrp="1" noChangeArrowheads="1"/>
          </p:cNvSpPr>
          <p:nvPr>
            <p:ph type="title"/>
          </p:nvPr>
        </p:nvSpPr>
        <p:spPr/>
        <p:txBody>
          <a:bodyPr/>
          <a:lstStyle/>
          <a:p>
            <a:pPr algn="ctr"/>
            <a:r>
              <a:rPr lang="zh-CN" altLang="en-US" b="1" dirty="0"/>
              <a:t>再设计一个网络接入模块 </a:t>
            </a:r>
          </a:p>
        </p:txBody>
      </p:sp>
      <p:sp>
        <p:nvSpPr>
          <p:cNvPr id="106503" name="Text Box 7"/>
          <p:cNvSpPr txBox="1">
            <a:spLocks noChangeArrowheads="1"/>
          </p:cNvSpPr>
          <p:nvPr/>
        </p:nvSpPr>
        <p:spPr bwMode="auto">
          <a:xfrm>
            <a:off x="836613" y="2762250"/>
            <a:ext cx="1708150" cy="396875"/>
          </a:xfrm>
          <a:prstGeom prst="rect">
            <a:avLst/>
          </a:prstGeom>
          <a:noFill/>
          <a:ln w="9525">
            <a:noFill/>
            <a:miter lim="800000"/>
            <a:headEnd/>
            <a:tailEnd/>
          </a:ln>
          <a:effectLst/>
        </p:spPr>
        <p:txBody>
          <a:bodyPr wrap="none">
            <a:spAutoFit/>
          </a:bodyPr>
          <a:lstStyle/>
          <a:p>
            <a:r>
              <a:rPr lang="zh-CN" altLang="en-US" sz="2000">
                <a:solidFill>
                  <a:srgbClr val="333399"/>
                </a:solidFill>
                <a:latin typeface="Tahoma" pitchFamily="34" charset="0"/>
                <a:ea typeface="黑体" pitchFamily="2" charset="-122"/>
              </a:rPr>
              <a:t>文件传送模块</a:t>
            </a:r>
          </a:p>
        </p:txBody>
      </p:sp>
      <p:sp>
        <p:nvSpPr>
          <p:cNvPr id="106504" name="Text Box 8"/>
          <p:cNvSpPr txBox="1">
            <a:spLocks noChangeArrowheads="1"/>
          </p:cNvSpPr>
          <p:nvPr/>
        </p:nvSpPr>
        <p:spPr bwMode="auto">
          <a:xfrm>
            <a:off x="1187450" y="2205038"/>
            <a:ext cx="885825" cy="396875"/>
          </a:xfrm>
          <a:prstGeom prst="rect">
            <a:avLst/>
          </a:prstGeom>
          <a:noFill/>
          <a:ln w="9525">
            <a:noFill/>
            <a:miter lim="800000"/>
            <a:headEnd/>
            <a:tailEnd/>
          </a:ln>
          <a:effectLst/>
        </p:spPr>
        <p:txBody>
          <a:bodyPr wrap="none">
            <a:spAutoFit/>
          </a:bodyPr>
          <a:lstStyle/>
          <a:p>
            <a:r>
              <a:rPr lang="zh-CN" altLang="en-US" sz="2000">
                <a:solidFill>
                  <a:srgbClr val="333399"/>
                </a:solidFill>
                <a:latin typeface="Tahoma" pitchFamily="34" charset="0"/>
                <a:ea typeface="黑体" pitchFamily="2" charset="-122"/>
              </a:rPr>
              <a:t>主机</a:t>
            </a:r>
            <a:r>
              <a:rPr lang="zh-CN" altLang="en-US" sz="1400">
                <a:solidFill>
                  <a:srgbClr val="333399"/>
                </a:solidFill>
                <a:latin typeface="Tahoma" pitchFamily="34" charset="0"/>
                <a:ea typeface="黑体" pitchFamily="2" charset="-122"/>
              </a:rPr>
              <a:t> </a:t>
            </a:r>
            <a:r>
              <a:rPr lang="en-US" altLang="zh-CN" sz="2000">
                <a:solidFill>
                  <a:srgbClr val="333399"/>
                </a:solidFill>
                <a:latin typeface="Tahoma" pitchFamily="34" charset="0"/>
                <a:ea typeface="黑体" pitchFamily="2" charset="-122"/>
              </a:rPr>
              <a:t>1</a:t>
            </a:r>
          </a:p>
        </p:txBody>
      </p:sp>
      <p:sp>
        <p:nvSpPr>
          <p:cNvPr id="106505" name="Text Box 9"/>
          <p:cNvSpPr txBox="1">
            <a:spLocks noChangeArrowheads="1"/>
          </p:cNvSpPr>
          <p:nvPr/>
        </p:nvSpPr>
        <p:spPr bwMode="auto">
          <a:xfrm>
            <a:off x="6877050" y="2205038"/>
            <a:ext cx="885825" cy="396875"/>
          </a:xfrm>
          <a:prstGeom prst="rect">
            <a:avLst/>
          </a:prstGeom>
          <a:noFill/>
          <a:ln w="9525">
            <a:noFill/>
            <a:miter lim="800000"/>
            <a:headEnd/>
            <a:tailEnd/>
          </a:ln>
          <a:effectLst/>
        </p:spPr>
        <p:txBody>
          <a:bodyPr wrap="none">
            <a:spAutoFit/>
          </a:bodyPr>
          <a:lstStyle/>
          <a:p>
            <a:r>
              <a:rPr lang="zh-CN" altLang="en-US" sz="2000">
                <a:solidFill>
                  <a:srgbClr val="333399"/>
                </a:solidFill>
                <a:latin typeface="Tahoma" pitchFamily="34" charset="0"/>
                <a:ea typeface="黑体" pitchFamily="2" charset="-122"/>
              </a:rPr>
              <a:t>主机</a:t>
            </a:r>
            <a:r>
              <a:rPr lang="zh-CN" altLang="en-US" sz="1400">
                <a:solidFill>
                  <a:srgbClr val="333399"/>
                </a:solidFill>
                <a:latin typeface="Tahoma" pitchFamily="34" charset="0"/>
                <a:ea typeface="黑体" pitchFamily="2" charset="-122"/>
              </a:rPr>
              <a:t> </a:t>
            </a:r>
            <a:r>
              <a:rPr lang="en-US" altLang="zh-CN" sz="2000">
                <a:solidFill>
                  <a:srgbClr val="333399"/>
                </a:solidFill>
                <a:latin typeface="Tahoma" pitchFamily="34" charset="0"/>
                <a:ea typeface="黑体" pitchFamily="2" charset="-122"/>
              </a:rPr>
              <a:t>2</a:t>
            </a:r>
          </a:p>
        </p:txBody>
      </p:sp>
      <p:sp>
        <p:nvSpPr>
          <p:cNvPr id="106506" name="Text Box 10"/>
          <p:cNvSpPr txBox="1">
            <a:spLocks noChangeArrowheads="1"/>
          </p:cNvSpPr>
          <p:nvPr/>
        </p:nvSpPr>
        <p:spPr bwMode="auto">
          <a:xfrm>
            <a:off x="6524625" y="2762250"/>
            <a:ext cx="1708150" cy="396875"/>
          </a:xfrm>
          <a:prstGeom prst="rect">
            <a:avLst/>
          </a:prstGeom>
          <a:noFill/>
          <a:ln w="9525">
            <a:noFill/>
            <a:miter lim="800000"/>
            <a:headEnd/>
            <a:tailEnd/>
          </a:ln>
          <a:effectLst/>
        </p:spPr>
        <p:txBody>
          <a:bodyPr wrap="none">
            <a:spAutoFit/>
          </a:bodyPr>
          <a:lstStyle/>
          <a:p>
            <a:r>
              <a:rPr lang="zh-CN" altLang="en-US" sz="2000">
                <a:solidFill>
                  <a:srgbClr val="333399"/>
                </a:solidFill>
                <a:latin typeface="Tahoma" pitchFamily="34" charset="0"/>
                <a:ea typeface="黑体" pitchFamily="2" charset="-122"/>
              </a:rPr>
              <a:t>文件传送模块</a:t>
            </a:r>
          </a:p>
        </p:txBody>
      </p:sp>
      <p:sp>
        <p:nvSpPr>
          <p:cNvPr id="106510" name="AutoShape 14"/>
          <p:cNvSpPr>
            <a:spLocks noChangeArrowheads="1"/>
          </p:cNvSpPr>
          <p:nvPr/>
        </p:nvSpPr>
        <p:spPr bwMode="auto">
          <a:xfrm>
            <a:off x="1476375" y="3097213"/>
            <a:ext cx="431800" cy="503237"/>
          </a:xfrm>
          <a:prstGeom prst="downArrow">
            <a:avLst>
              <a:gd name="adj1" fmla="val 50000"/>
              <a:gd name="adj2" fmla="val 29136"/>
            </a:avLst>
          </a:prstGeom>
          <a:solidFill>
            <a:schemeClr val="accent1"/>
          </a:solidFill>
          <a:ln w="9525">
            <a:solidFill>
              <a:schemeClr val="tx1"/>
            </a:solidFill>
            <a:miter lim="800000"/>
            <a:headEnd/>
            <a:tailEnd/>
          </a:ln>
          <a:effectLst/>
        </p:spPr>
        <p:txBody>
          <a:bodyPr vert="eaVert" wrap="none" anchor="ctr"/>
          <a:lstStyle/>
          <a:p>
            <a:endParaRPr lang="zh-CN" altLang="en-US"/>
          </a:p>
        </p:txBody>
      </p:sp>
      <p:sp>
        <p:nvSpPr>
          <p:cNvPr id="106511" name="AutoShape 15"/>
          <p:cNvSpPr>
            <a:spLocks noChangeArrowheads="1"/>
          </p:cNvSpPr>
          <p:nvPr/>
        </p:nvSpPr>
        <p:spPr bwMode="auto">
          <a:xfrm flipV="1">
            <a:off x="7164388" y="3097213"/>
            <a:ext cx="431800" cy="503237"/>
          </a:xfrm>
          <a:prstGeom prst="downArrow">
            <a:avLst>
              <a:gd name="adj1" fmla="val 50000"/>
              <a:gd name="adj2" fmla="val 29136"/>
            </a:avLst>
          </a:prstGeom>
          <a:solidFill>
            <a:schemeClr val="accent1"/>
          </a:solidFill>
          <a:ln w="9525">
            <a:solidFill>
              <a:schemeClr val="tx1"/>
            </a:solidFill>
            <a:miter lim="800000"/>
            <a:headEnd/>
            <a:tailEnd/>
          </a:ln>
          <a:effectLst/>
        </p:spPr>
        <p:txBody>
          <a:bodyPr vert="eaVert" wrap="none" anchor="ctr"/>
          <a:lstStyle/>
          <a:p>
            <a:endParaRPr lang="zh-CN" altLang="en-US"/>
          </a:p>
        </p:txBody>
      </p:sp>
      <p:sp>
        <p:nvSpPr>
          <p:cNvPr id="106515" name="Text Box 19"/>
          <p:cNvSpPr txBox="1">
            <a:spLocks noChangeArrowheads="1"/>
          </p:cNvSpPr>
          <p:nvPr/>
        </p:nvSpPr>
        <p:spPr bwMode="auto">
          <a:xfrm>
            <a:off x="827088" y="3536950"/>
            <a:ext cx="1733167" cy="400110"/>
          </a:xfrm>
          <a:prstGeom prst="rect">
            <a:avLst/>
          </a:prstGeom>
          <a:noFill/>
          <a:ln w="9525">
            <a:noFill/>
            <a:miter lim="800000"/>
            <a:headEnd/>
            <a:tailEnd/>
          </a:ln>
          <a:effectLst/>
        </p:spPr>
        <p:txBody>
          <a:bodyPr wrap="none">
            <a:spAutoFit/>
          </a:bodyPr>
          <a:lstStyle/>
          <a:p>
            <a:r>
              <a:rPr lang="zh-CN" altLang="en-US" sz="2000" dirty="0">
                <a:solidFill>
                  <a:srgbClr val="333399"/>
                </a:solidFill>
                <a:ea typeface="黑体" pitchFamily="2" charset="-122"/>
              </a:rPr>
              <a:t>传输控制</a:t>
            </a:r>
            <a:r>
              <a:rPr lang="zh-CN" altLang="en-US" sz="2000" dirty="0">
                <a:solidFill>
                  <a:srgbClr val="333399"/>
                </a:solidFill>
                <a:latin typeface="Tahoma" pitchFamily="34" charset="0"/>
                <a:ea typeface="黑体" pitchFamily="2" charset="-122"/>
              </a:rPr>
              <a:t>模块</a:t>
            </a:r>
          </a:p>
        </p:txBody>
      </p:sp>
      <p:sp>
        <p:nvSpPr>
          <p:cNvPr id="106516" name="Text Box 20"/>
          <p:cNvSpPr txBox="1">
            <a:spLocks noChangeArrowheads="1"/>
          </p:cNvSpPr>
          <p:nvPr/>
        </p:nvSpPr>
        <p:spPr bwMode="auto">
          <a:xfrm>
            <a:off x="6535738" y="3536950"/>
            <a:ext cx="1733167" cy="400110"/>
          </a:xfrm>
          <a:prstGeom prst="rect">
            <a:avLst/>
          </a:prstGeom>
          <a:noFill/>
          <a:ln w="9525">
            <a:noFill/>
            <a:miter lim="800000"/>
            <a:headEnd/>
            <a:tailEnd/>
          </a:ln>
          <a:effectLst/>
        </p:spPr>
        <p:txBody>
          <a:bodyPr wrap="none">
            <a:spAutoFit/>
          </a:bodyPr>
          <a:lstStyle/>
          <a:p>
            <a:r>
              <a:rPr lang="zh-CN" altLang="en-US" sz="2000" dirty="0">
                <a:solidFill>
                  <a:srgbClr val="333399"/>
                </a:solidFill>
                <a:ea typeface="黑体" pitchFamily="2" charset="-122"/>
              </a:rPr>
              <a:t>传输控制</a:t>
            </a:r>
            <a:r>
              <a:rPr lang="zh-CN" altLang="en-US" sz="2000" dirty="0">
                <a:solidFill>
                  <a:srgbClr val="333399"/>
                </a:solidFill>
                <a:latin typeface="Tahoma" pitchFamily="34" charset="0"/>
                <a:ea typeface="黑体" pitchFamily="2" charset="-122"/>
              </a:rPr>
              <a:t>模块</a:t>
            </a:r>
          </a:p>
        </p:txBody>
      </p:sp>
      <p:sp>
        <p:nvSpPr>
          <p:cNvPr id="106517" name="AutoShape 21"/>
          <p:cNvSpPr>
            <a:spLocks noChangeArrowheads="1"/>
          </p:cNvSpPr>
          <p:nvPr/>
        </p:nvSpPr>
        <p:spPr bwMode="auto">
          <a:xfrm>
            <a:off x="1476375" y="3933825"/>
            <a:ext cx="431800" cy="503238"/>
          </a:xfrm>
          <a:prstGeom prst="downArrow">
            <a:avLst>
              <a:gd name="adj1" fmla="val 50000"/>
              <a:gd name="adj2" fmla="val 29136"/>
            </a:avLst>
          </a:prstGeom>
          <a:solidFill>
            <a:schemeClr val="accent1"/>
          </a:solidFill>
          <a:ln w="9525">
            <a:solidFill>
              <a:schemeClr val="tx1"/>
            </a:solidFill>
            <a:miter lim="800000"/>
            <a:headEnd/>
            <a:tailEnd/>
          </a:ln>
          <a:effectLst/>
        </p:spPr>
        <p:txBody>
          <a:bodyPr vert="eaVert" wrap="none" anchor="ctr"/>
          <a:lstStyle/>
          <a:p>
            <a:endParaRPr lang="zh-CN" altLang="en-US"/>
          </a:p>
        </p:txBody>
      </p:sp>
      <p:sp>
        <p:nvSpPr>
          <p:cNvPr id="106518" name="AutoShape 22"/>
          <p:cNvSpPr>
            <a:spLocks noChangeArrowheads="1"/>
          </p:cNvSpPr>
          <p:nvPr/>
        </p:nvSpPr>
        <p:spPr bwMode="auto">
          <a:xfrm flipV="1">
            <a:off x="7164388" y="3860800"/>
            <a:ext cx="431800" cy="503238"/>
          </a:xfrm>
          <a:prstGeom prst="downArrow">
            <a:avLst>
              <a:gd name="adj1" fmla="val 50000"/>
              <a:gd name="adj2" fmla="val 29136"/>
            </a:avLst>
          </a:prstGeom>
          <a:solidFill>
            <a:schemeClr val="accent1"/>
          </a:solidFill>
          <a:ln w="9525">
            <a:solidFill>
              <a:schemeClr val="tx1"/>
            </a:solidFill>
            <a:miter lim="800000"/>
            <a:headEnd/>
            <a:tailEnd/>
          </a:ln>
          <a:effectLst/>
        </p:spPr>
        <p:txBody>
          <a:bodyPr vert="eaVert" wrap="none" anchor="ctr"/>
          <a:lstStyle/>
          <a:p>
            <a:endParaRPr lang="zh-CN" altLang="en-US"/>
          </a:p>
        </p:txBody>
      </p:sp>
      <p:sp>
        <p:nvSpPr>
          <p:cNvPr id="106522" name="Text Box 26"/>
          <p:cNvSpPr txBox="1">
            <a:spLocks noChangeArrowheads="1"/>
          </p:cNvSpPr>
          <p:nvPr/>
        </p:nvSpPr>
        <p:spPr bwMode="auto">
          <a:xfrm>
            <a:off x="827088" y="4327525"/>
            <a:ext cx="1708150" cy="396875"/>
          </a:xfrm>
          <a:prstGeom prst="rect">
            <a:avLst/>
          </a:prstGeom>
          <a:noFill/>
          <a:ln w="9525">
            <a:noFill/>
            <a:miter lim="800000"/>
            <a:headEnd/>
            <a:tailEnd/>
          </a:ln>
          <a:effectLst/>
        </p:spPr>
        <p:txBody>
          <a:bodyPr wrap="none">
            <a:spAutoFit/>
          </a:bodyPr>
          <a:lstStyle/>
          <a:p>
            <a:r>
              <a:rPr lang="zh-CN" altLang="en-US" sz="2000">
                <a:solidFill>
                  <a:srgbClr val="333399"/>
                </a:solidFill>
                <a:latin typeface="Tahoma" pitchFamily="34" charset="0"/>
                <a:ea typeface="黑体" pitchFamily="2" charset="-122"/>
              </a:rPr>
              <a:t>网络接入模块</a:t>
            </a:r>
          </a:p>
        </p:txBody>
      </p:sp>
      <p:sp>
        <p:nvSpPr>
          <p:cNvPr id="106523" name="Text Box 27"/>
          <p:cNvSpPr txBox="1">
            <a:spLocks noChangeArrowheads="1"/>
          </p:cNvSpPr>
          <p:nvPr/>
        </p:nvSpPr>
        <p:spPr bwMode="auto">
          <a:xfrm>
            <a:off x="6535738" y="4327525"/>
            <a:ext cx="1708150" cy="396875"/>
          </a:xfrm>
          <a:prstGeom prst="rect">
            <a:avLst/>
          </a:prstGeom>
          <a:noFill/>
          <a:ln w="9525">
            <a:noFill/>
            <a:miter lim="800000"/>
            <a:headEnd/>
            <a:tailEnd/>
          </a:ln>
          <a:effectLst/>
        </p:spPr>
        <p:txBody>
          <a:bodyPr wrap="none">
            <a:spAutoFit/>
          </a:bodyPr>
          <a:lstStyle/>
          <a:p>
            <a:r>
              <a:rPr lang="zh-CN" altLang="en-US" sz="2000">
                <a:solidFill>
                  <a:srgbClr val="333399"/>
                </a:solidFill>
                <a:latin typeface="Tahoma" pitchFamily="34" charset="0"/>
                <a:ea typeface="黑体" pitchFamily="2" charset="-122"/>
              </a:rPr>
              <a:t>网络接入模块</a:t>
            </a:r>
          </a:p>
        </p:txBody>
      </p:sp>
      <p:graphicFrame>
        <p:nvGraphicFramePr>
          <p:cNvPr id="106524" name="Object 28"/>
          <p:cNvGraphicFramePr>
            <a:graphicFrameLocks noGrp="1" noChangeAspect="1"/>
          </p:cNvGraphicFramePr>
          <p:nvPr>
            <p:ph idx="1"/>
          </p:nvPr>
        </p:nvGraphicFramePr>
        <p:xfrm>
          <a:off x="3563938" y="4005263"/>
          <a:ext cx="1871662" cy="1069975"/>
        </p:xfrm>
        <a:graphic>
          <a:graphicData uri="http://schemas.openxmlformats.org/presentationml/2006/ole">
            <mc:AlternateContent xmlns:mc="http://schemas.openxmlformats.org/markup-compatibility/2006">
              <mc:Choice xmlns:v="urn:schemas-microsoft-com:vml" Requires="v">
                <p:oleObj spid="_x0000_s2091" name="VISIO" r:id="rId4" imgW="1687068" imgH="964692" progId="Visio.Drawing.11">
                  <p:embed/>
                </p:oleObj>
              </mc:Choice>
              <mc:Fallback>
                <p:oleObj name="VISIO" r:id="rId4" imgW="1687068" imgH="964692" progId="Visio.Drawing.11">
                  <p:embed/>
                  <p:pic>
                    <p:nvPicPr>
                      <p:cNvPr id="0" name="Picture 287"/>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63938" y="4005263"/>
                        <a:ext cx="1871662" cy="1069975"/>
                      </a:xfrm>
                      <a:prstGeom prst="rect">
                        <a:avLst/>
                      </a:prstGeom>
                      <a:noFill/>
                      <a:ln>
                        <a:noFill/>
                      </a:ln>
                      <a:effectLst>
                        <a:outerShdw dist="25400" dir="54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106528" name="Text Box 32"/>
          <p:cNvSpPr txBox="1">
            <a:spLocks noChangeArrowheads="1"/>
          </p:cNvSpPr>
          <p:nvPr/>
        </p:nvSpPr>
        <p:spPr bwMode="auto">
          <a:xfrm>
            <a:off x="2627313" y="3860800"/>
            <a:ext cx="692150" cy="641350"/>
          </a:xfrm>
          <a:prstGeom prst="rect">
            <a:avLst/>
          </a:prstGeom>
          <a:noFill/>
          <a:ln w="9525">
            <a:noFill/>
            <a:miter lim="800000"/>
            <a:headEnd/>
            <a:tailEnd/>
          </a:ln>
          <a:effectLst/>
        </p:spPr>
        <p:txBody>
          <a:bodyPr wrap="none">
            <a:spAutoFit/>
          </a:bodyPr>
          <a:lstStyle/>
          <a:p>
            <a:pPr>
              <a:lnSpc>
                <a:spcPct val="90000"/>
              </a:lnSpc>
            </a:pPr>
            <a:r>
              <a:rPr lang="zh-CN" altLang="en-US" sz="2000">
                <a:solidFill>
                  <a:srgbClr val="333399"/>
                </a:solidFill>
                <a:latin typeface="Tahoma" pitchFamily="34" charset="0"/>
                <a:ea typeface="黑体" pitchFamily="2" charset="-122"/>
              </a:rPr>
              <a:t>网络</a:t>
            </a:r>
          </a:p>
          <a:p>
            <a:pPr>
              <a:lnSpc>
                <a:spcPct val="90000"/>
              </a:lnSpc>
            </a:pPr>
            <a:r>
              <a:rPr lang="zh-CN" altLang="en-US" sz="2000">
                <a:solidFill>
                  <a:srgbClr val="333399"/>
                </a:solidFill>
                <a:latin typeface="Tahoma" pitchFamily="34" charset="0"/>
                <a:ea typeface="黑体" pitchFamily="2" charset="-122"/>
              </a:rPr>
              <a:t>接口</a:t>
            </a:r>
          </a:p>
        </p:txBody>
      </p:sp>
      <p:sp>
        <p:nvSpPr>
          <p:cNvPr id="106529" name="Text Box 33"/>
          <p:cNvSpPr txBox="1">
            <a:spLocks noChangeArrowheads="1"/>
          </p:cNvSpPr>
          <p:nvPr/>
        </p:nvSpPr>
        <p:spPr bwMode="auto">
          <a:xfrm>
            <a:off x="5724525" y="3860800"/>
            <a:ext cx="692150" cy="641350"/>
          </a:xfrm>
          <a:prstGeom prst="rect">
            <a:avLst/>
          </a:prstGeom>
          <a:noFill/>
          <a:ln w="9525">
            <a:noFill/>
            <a:miter lim="800000"/>
            <a:headEnd/>
            <a:tailEnd/>
          </a:ln>
          <a:effectLst/>
        </p:spPr>
        <p:txBody>
          <a:bodyPr wrap="none">
            <a:spAutoFit/>
          </a:bodyPr>
          <a:lstStyle/>
          <a:p>
            <a:pPr>
              <a:lnSpc>
                <a:spcPct val="90000"/>
              </a:lnSpc>
            </a:pPr>
            <a:r>
              <a:rPr lang="zh-CN" altLang="en-US" sz="2000">
                <a:solidFill>
                  <a:srgbClr val="333399"/>
                </a:solidFill>
                <a:latin typeface="Tahoma" pitchFamily="34" charset="0"/>
                <a:ea typeface="黑体" pitchFamily="2" charset="-122"/>
              </a:rPr>
              <a:t>网络</a:t>
            </a:r>
          </a:p>
          <a:p>
            <a:pPr>
              <a:lnSpc>
                <a:spcPct val="90000"/>
              </a:lnSpc>
            </a:pPr>
            <a:r>
              <a:rPr lang="zh-CN" altLang="en-US" sz="2000">
                <a:solidFill>
                  <a:srgbClr val="333399"/>
                </a:solidFill>
                <a:latin typeface="Tahoma" pitchFamily="34" charset="0"/>
                <a:ea typeface="黑体" pitchFamily="2" charset="-122"/>
              </a:rPr>
              <a:t>接口</a:t>
            </a:r>
          </a:p>
        </p:txBody>
      </p:sp>
      <p:sp>
        <p:nvSpPr>
          <p:cNvPr id="106530" name="AutoShape 34"/>
          <p:cNvSpPr>
            <a:spLocks noChangeArrowheads="1"/>
          </p:cNvSpPr>
          <p:nvPr/>
        </p:nvSpPr>
        <p:spPr bwMode="auto">
          <a:xfrm>
            <a:off x="2843213" y="4581525"/>
            <a:ext cx="1368425" cy="288925"/>
          </a:xfrm>
          <a:prstGeom prst="rightArrow">
            <a:avLst>
              <a:gd name="adj1" fmla="val 50000"/>
              <a:gd name="adj2" fmla="val 118407"/>
            </a:avLst>
          </a:prstGeom>
          <a:solidFill>
            <a:schemeClr val="accent1"/>
          </a:solidFill>
          <a:ln w="9525">
            <a:solidFill>
              <a:schemeClr val="tx1"/>
            </a:solidFill>
            <a:miter lim="800000"/>
            <a:headEnd/>
            <a:tailEnd/>
          </a:ln>
          <a:effectLst/>
        </p:spPr>
        <p:txBody>
          <a:bodyPr wrap="none" anchor="ctr"/>
          <a:lstStyle/>
          <a:p>
            <a:endParaRPr lang="zh-CN" altLang="en-US"/>
          </a:p>
        </p:txBody>
      </p:sp>
      <p:sp>
        <p:nvSpPr>
          <p:cNvPr id="106531" name="AutoShape 35"/>
          <p:cNvSpPr>
            <a:spLocks noChangeArrowheads="1"/>
          </p:cNvSpPr>
          <p:nvPr/>
        </p:nvSpPr>
        <p:spPr bwMode="auto">
          <a:xfrm>
            <a:off x="5435600" y="4581525"/>
            <a:ext cx="1368425" cy="288925"/>
          </a:xfrm>
          <a:prstGeom prst="rightArrow">
            <a:avLst>
              <a:gd name="adj1" fmla="val 50000"/>
              <a:gd name="adj2" fmla="val 118407"/>
            </a:avLst>
          </a:prstGeom>
          <a:solidFill>
            <a:schemeClr val="accent1"/>
          </a:solidFill>
          <a:ln w="9525">
            <a:solidFill>
              <a:schemeClr val="tx1"/>
            </a:solidFill>
            <a:miter lim="800000"/>
            <a:headEnd/>
            <a:tailEnd/>
          </a:ln>
          <a:effectLst/>
        </p:spPr>
        <p:txBody>
          <a:bodyPr wrap="none" anchor="ctr"/>
          <a:lstStyle/>
          <a:p>
            <a:endParaRPr lang="zh-CN" altLang="en-US"/>
          </a:p>
        </p:txBody>
      </p:sp>
      <p:sp>
        <p:nvSpPr>
          <p:cNvPr id="106532" name="Text Box 36"/>
          <p:cNvSpPr txBox="1">
            <a:spLocks noChangeArrowheads="1"/>
          </p:cNvSpPr>
          <p:nvPr/>
        </p:nvSpPr>
        <p:spPr bwMode="auto">
          <a:xfrm>
            <a:off x="971550" y="5151438"/>
            <a:ext cx="7100912" cy="830997"/>
          </a:xfrm>
          <a:prstGeom prst="rect">
            <a:avLst/>
          </a:prstGeom>
          <a:noFill/>
          <a:ln w="9525">
            <a:noFill/>
            <a:miter lim="800000"/>
            <a:headEnd/>
            <a:tailEnd/>
          </a:ln>
          <a:effectLst/>
        </p:spPr>
        <p:txBody>
          <a:bodyPr wrap="square">
            <a:spAutoFit/>
          </a:bodyPr>
          <a:lstStyle/>
          <a:p>
            <a:r>
              <a:rPr lang="zh-CN" altLang="en-US" sz="2400" dirty="0">
                <a:solidFill>
                  <a:srgbClr val="333399"/>
                </a:solidFill>
                <a:latin typeface="Tahoma" pitchFamily="34" charset="0"/>
                <a:ea typeface="黑体" pitchFamily="2" charset="-122"/>
              </a:rPr>
              <a:t>网络接入模块负责做与网络接口细节有关的工作</a:t>
            </a:r>
          </a:p>
          <a:p>
            <a:pPr algn="ctr"/>
            <a:r>
              <a:rPr lang="zh-CN" altLang="en-US" sz="2400" dirty="0">
                <a:solidFill>
                  <a:srgbClr val="333399"/>
                </a:solidFill>
                <a:latin typeface="Tahoma" pitchFamily="34" charset="0"/>
                <a:ea typeface="黑体" pitchFamily="2" charset="-122"/>
              </a:rPr>
              <a:t>例如，规定传输的帧格式，帧的最大长度等。</a:t>
            </a:r>
          </a:p>
        </p:txBody>
      </p:sp>
      <p:grpSp>
        <p:nvGrpSpPr>
          <p:cNvPr id="55" name="组合 54"/>
          <p:cNvGrpSpPr/>
          <p:nvPr/>
        </p:nvGrpSpPr>
        <p:grpSpPr>
          <a:xfrm>
            <a:off x="2714612" y="2714620"/>
            <a:ext cx="3643338" cy="400110"/>
            <a:chOff x="2714612" y="2714620"/>
            <a:chExt cx="3643338" cy="400110"/>
          </a:xfrm>
        </p:grpSpPr>
        <p:cxnSp>
          <p:nvCxnSpPr>
            <p:cNvPr id="35" name="直接连接符 34"/>
            <p:cNvCxnSpPr/>
            <p:nvPr/>
          </p:nvCxnSpPr>
          <p:spPr>
            <a:xfrm>
              <a:off x="2714612" y="2928934"/>
              <a:ext cx="714380" cy="1588"/>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5429256" y="2928934"/>
              <a:ext cx="928694" cy="1588"/>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45" name="TextBox 44"/>
            <p:cNvSpPr txBox="1"/>
            <p:nvPr/>
          </p:nvSpPr>
          <p:spPr>
            <a:xfrm>
              <a:off x="3500430" y="2714620"/>
              <a:ext cx="1785950" cy="400110"/>
            </a:xfrm>
            <a:prstGeom prst="rect">
              <a:avLst/>
            </a:prstGeom>
            <a:noFill/>
          </p:spPr>
          <p:txBody>
            <a:bodyPr wrap="square" rtlCol="0">
              <a:spAutoFit/>
            </a:bodyPr>
            <a:lstStyle/>
            <a:p>
              <a:r>
                <a:rPr lang="zh-CN" altLang="en-US" sz="2000" dirty="0"/>
                <a:t>文件传送协议</a:t>
              </a:r>
            </a:p>
          </p:txBody>
        </p:sp>
      </p:grpSp>
      <p:grpSp>
        <p:nvGrpSpPr>
          <p:cNvPr id="56" name="组合 55"/>
          <p:cNvGrpSpPr/>
          <p:nvPr/>
        </p:nvGrpSpPr>
        <p:grpSpPr>
          <a:xfrm>
            <a:off x="2714612" y="3528956"/>
            <a:ext cx="3643338" cy="400110"/>
            <a:chOff x="2714612" y="3528956"/>
            <a:chExt cx="3643338" cy="400110"/>
          </a:xfrm>
        </p:grpSpPr>
        <p:cxnSp>
          <p:nvCxnSpPr>
            <p:cNvPr id="48" name="直接连接符 47"/>
            <p:cNvCxnSpPr/>
            <p:nvPr/>
          </p:nvCxnSpPr>
          <p:spPr>
            <a:xfrm>
              <a:off x="2714612" y="3743270"/>
              <a:ext cx="714380" cy="1588"/>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49" name="直接连接符 48"/>
            <p:cNvCxnSpPr/>
            <p:nvPr/>
          </p:nvCxnSpPr>
          <p:spPr>
            <a:xfrm>
              <a:off x="5429256" y="3743270"/>
              <a:ext cx="928694" cy="1588"/>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50" name="TextBox 49"/>
            <p:cNvSpPr txBox="1"/>
            <p:nvPr/>
          </p:nvSpPr>
          <p:spPr>
            <a:xfrm>
              <a:off x="3500430" y="3528956"/>
              <a:ext cx="1785950" cy="400110"/>
            </a:xfrm>
            <a:prstGeom prst="rect">
              <a:avLst/>
            </a:prstGeom>
            <a:noFill/>
          </p:spPr>
          <p:txBody>
            <a:bodyPr wrap="square" rtlCol="0">
              <a:spAutoFit/>
            </a:bodyPr>
            <a:lstStyle/>
            <a:p>
              <a:r>
                <a:rPr lang="zh-CN" altLang="en-US" sz="2000" dirty="0"/>
                <a:t>传输控制协议</a:t>
              </a:r>
            </a:p>
          </p:txBody>
        </p:sp>
      </p:grpSp>
      <p:grpSp>
        <p:nvGrpSpPr>
          <p:cNvPr id="54" name="组合 53"/>
          <p:cNvGrpSpPr/>
          <p:nvPr/>
        </p:nvGrpSpPr>
        <p:grpSpPr>
          <a:xfrm>
            <a:off x="2857488" y="4243336"/>
            <a:ext cx="3643338" cy="400110"/>
            <a:chOff x="2867012" y="3857628"/>
            <a:chExt cx="3643338" cy="400110"/>
          </a:xfrm>
        </p:grpSpPr>
        <p:cxnSp>
          <p:nvCxnSpPr>
            <p:cNvPr id="51" name="直接连接符 50"/>
            <p:cNvCxnSpPr/>
            <p:nvPr/>
          </p:nvCxnSpPr>
          <p:spPr>
            <a:xfrm>
              <a:off x="2867012" y="4071942"/>
              <a:ext cx="714380" cy="1588"/>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52" name="直接连接符 51"/>
            <p:cNvCxnSpPr/>
            <p:nvPr/>
          </p:nvCxnSpPr>
          <p:spPr>
            <a:xfrm>
              <a:off x="5581656" y="4071942"/>
              <a:ext cx="928694" cy="1588"/>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53" name="TextBox 52"/>
            <p:cNvSpPr txBox="1"/>
            <p:nvPr/>
          </p:nvSpPr>
          <p:spPr>
            <a:xfrm>
              <a:off x="3652830" y="3857628"/>
              <a:ext cx="1785950" cy="400110"/>
            </a:xfrm>
            <a:prstGeom prst="rect">
              <a:avLst/>
            </a:prstGeom>
            <a:noFill/>
          </p:spPr>
          <p:txBody>
            <a:bodyPr wrap="square" rtlCol="0">
              <a:spAutoFit/>
            </a:bodyPr>
            <a:lstStyle/>
            <a:p>
              <a:r>
                <a:rPr lang="zh-CN" altLang="en-US" sz="2000" dirty="0"/>
                <a:t>网络接入协议</a:t>
              </a:r>
            </a:p>
          </p:txBody>
        </p:sp>
      </p:grpSp>
      <p:sp>
        <p:nvSpPr>
          <p:cNvPr id="40" name="TextBox 39"/>
          <p:cNvSpPr txBox="1"/>
          <p:nvPr/>
        </p:nvSpPr>
        <p:spPr>
          <a:xfrm>
            <a:off x="71406" y="6500834"/>
            <a:ext cx="2571768" cy="276999"/>
          </a:xfrm>
          <a:prstGeom prst="rect">
            <a:avLst/>
          </a:prstGeom>
          <a:noFill/>
        </p:spPr>
        <p:txBody>
          <a:bodyPr wrap="square" rtlCol="0">
            <a:spAutoFit/>
          </a:bodyPr>
          <a:lstStyle/>
          <a:p>
            <a:r>
              <a:rPr lang="zh-CN" altLang="en-US" dirty="0"/>
              <a:t>来源：谢希仁，计算机网络</a:t>
            </a:r>
          </a:p>
        </p:txBody>
      </p:sp>
    </p:spTree>
    <p:extLst>
      <p:ext uri="{BB962C8B-B14F-4D97-AF65-F5344CB8AC3E}">
        <p14:creationId xmlns:p14="http://schemas.microsoft.com/office/powerpoint/2010/main" val="808116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65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6510"/>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grpId="0" nodeType="afterEffect">
                                  <p:stCondLst>
                                    <p:cond delay="1000"/>
                                  </p:stCondLst>
                                  <p:childTnLst>
                                    <p:set>
                                      <p:cBhvr>
                                        <p:cTn id="13" dur="1" fill="hold">
                                          <p:stCondLst>
                                            <p:cond delay="0"/>
                                          </p:stCondLst>
                                        </p:cTn>
                                        <p:tgtEl>
                                          <p:spTgt spid="106517"/>
                                        </p:tgtEl>
                                        <p:attrNameLst>
                                          <p:attrName>style.visibility</p:attrName>
                                        </p:attrNameLst>
                                      </p:cBhvr>
                                      <p:to>
                                        <p:strVal val="visible"/>
                                      </p:to>
                                    </p:set>
                                  </p:childTnLst>
                                </p:cTn>
                              </p:par>
                            </p:childTnLst>
                          </p:cTn>
                        </p:par>
                        <p:par>
                          <p:cTn id="14" fill="hold">
                            <p:stCondLst>
                              <p:cond delay="1000"/>
                            </p:stCondLst>
                            <p:childTnLst>
                              <p:par>
                                <p:cTn id="15" presetID="1" presetClass="entr" presetSubtype="0" fill="hold" grpId="0" nodeType="afterEffect">
                                  <p:stCondLst>
                                    <p:cond delay="1000"/>
                                  </p:stCondLst>
                                  <p:childTnLst>
                                    <p:set>
                                      <p:cBhvr>
                                        <p:cTn id="16" dur="1" fill="hold">
                                          <p:stCondLst>
                                            <p:cond delay="0"/>
                                          </p:stCondLst>
                                        </p:cTn>
                                        <p:tgtEl>
                                          <p:spTgt spid="106530"/>
                                        </p:tgtEl>
                                        <p:attrNameLst>
                                          <p:attrName>style.visibility</p:attrName>
                                        </p:attrNameLst>
                                      </p:cBhvr>
                                      <p:to>
                                        <p:strVal val="visible"/>
                                      </p:to>
                                    </p:set>
                                  </p:childTnLst>
                                </p:cTn>
                              </p:par>
                            </p:childTnLst>
                          </p:cTn>
                        </p:par>
                        <p:par>
                          <p:cTn id="17" fill="hold">
                            <p:stCondLst>
                              <p:cond delay="2000"/>
                            </p:stCondLst>
                            <p:childTnLst>
                              <p:par>
                                <p:cTn id="18" presetID="1" presetClass="entr" presetSubtype="0" fill="hold" grpId="0" nodeType="afterEffect">
                                  <p:stCondLst>
                                    <p:cond delay="1000"/>
                                  </p:stCondLst>
                                  <p:childTnLst>
                                    <p:set>
                                      <p:cBhvr>
                                        <p:cTn id="19" dur="1" fill="hold">
                                          <p:stCondLst>
                                            <p:cond delay="0"/>
                                          </p:stCondLst>
                                        </p:cTn>
                                        <p:tgtEl>
                                          <p:spTgt spid="106531"/>
                                        </p:tgtEl>
                                        <p:attrNameLst>
                                          <p:attrName>style.visibility</p:attrName>
                                        </p:attrNameLst>
                                      </p:cBhvr>
                                      <p:to>
                                        <p:strVal val="visible"/>
                                      </p:to>
                                    </p:set>
                                  </p:childTnLst>
                                </p:cTn>
                              </p:par>
                            </p:childTnLst>
                          </p:cTn>
                        </p:par>
                        <p:par>
                          <p:cTn id="20" fill="hold">
                            <p:stCondLst>
                              <p:cond delay="3000"/>
                            </p:stCondLst>
                            <p:childTnLst>
                              <p:par>
                                <p:cTn id="21" presetID="1" presetClass="entr" presetSubtype="0" fill="hold" grpId="0" nodeType="afterEffect">
                                  <p:stCondLst>
                                    <p:cond delay="1000"/>
                                  </p:stCondLst>
                                  <p:childTnLst>
                                    <p:set>
                                      <p:cBhvr>
                                        <p:cTn id="22" dur="1" fill="hold">
                                          <p:stCondLst>
                                            <p:cond delay="0"/>
                                          </p:stCondLst>
                                        </p:cTn>
                                        <p:tgtEl>
                                          <p:spTgt spid="106518"/>
                                        </p:tgtEl>
                                        <p:attrNameLst>
                                          <p:attrName>style.visibility</p:attrName>
                                        </p:attrNameLst>
                                      </p:cBhvr>
                                      <p:to>
                                        <p:strVal val="visible"/>
                                      </p:to>
                                    </p:set>
                                  </p:childTnLst>
                                </p:cTn>
                              </p:par>
                            </p:childTnLst>
                          </p:cTn>
                        </p:par>
                        <p:par>
                          <p:cTn id="23" fill="hold">
                            <p:stCondLst>
                              <p:cond delay="4000"/>
                            </p:stCondLst>
                            <p:childTnLst>
                              <p:par>
                                <p:cTn id="24" presetID="1" presetClass="entr" presetSubtype="0" fill="hold" grpId="0" nodeType="afterEffect">
                                  <p:stCondLst>
                                    <p:cond delay="1000"/>
                                  </p:stCondLst>
                                  <p:childTnLst>
                                    <p:set>
                                      <p:cBhvr>
                                        <p:cTn id="25" dur="1" fill="hold">
                                          <p:stCondLst>
                                            <p:cond delay="0"/>
                                          </p:stCondLst>
                                        </p:cTn>
                                        <p:tgtEl>
                                          <p:spTgt spid="106511"/>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nodeType="clickEffect">
                                  <p:stCondLst>
                                    <p:cond delay="0"/>
                                  </p:stCondLst>
                                  <p:childTnLst>
                                    <p:set>
                                      <p:cBhvr>
                                        <p:cTn id="29" dur="1" fill="hold">
                                          <p:stCondLst>
                                            <p:cond delay="0"/>
                                          </p:stCondLst>
                                        </p:cTn>
                                        <p:tgtEl>
                                          <p:spTgt spid="55"/>
                                        </p:tgtEl>
                                        <p:attrNameLst>
                                          <p:attrName>style.visibility</p:attrName>
                                        </p:attrNameLst>
                                      </p:cBhvr>
                                      <p:to>
                                        <p:strVal val="visible"/>
                                      </p:to>
                                    </p:set>
                                    <p:animEffect transition="in" filter="blinds(horizontal)">
                                      <p:cBhvr>
                                        <p:cTn id="30" dur="500"/>
                                        <p:tgtEl>
                                          <p:spTgt spid="55"/>
                                        </p:tgtEl>
                                      </p:cBhvr>
                                    </p:animEffect>
                                  </p:childTnLst>
                                </p:cTn>
                              </p:par>
                              <p:par>
                                <p:cTn id="31" presetID="3" presetClass="entr" presetSubtype="10" fill="hold" nodeType="withEffect">
                                  <p:stCondLst>
                                    <p:cond delay="0"/>
                                  </p:stCondLst>
                                  <p:childTnLst>
                                    <p:set>
                                      <p:cBhvr>
                                        <p:cTn id="32" dur="1" fill="hold">
                                          <p:stCondLst>
                                            <p:cond delay="0"/>
                                          </p:stCondLst>
                                        </p:cTn>
                                        <p:tgtEl>
                                          <p:spTgt spid="56"/>
                                        </p:tgtEl>
                                        <p:attrNameLst>
                                          <p:attrName>style.visibility</p:attrName>
                                        </p:attrNameLst>
                                      </p:cBhvr>
                                      <p:to>
                                        <p:strVal val="visible"/>
                                      </p:to>
                                    </p:set>
                                    <p:animEffect transition="in" filter="blinds(horizontal)">
                                      <p:cBhvr>
                                        <p:cTn id="33" dur="500"/>
                                        <p:tgtEl>
                                          <p:spTgt spid="56"/>
                                        </p:tgtEl>
                                      </p:cBhvr>
                                    </p:animEffect>
                                  </p:childTnLst>
                                </p:cTn>
                              </p:par>
                              <p:par>
                                <p:cTn id="34" presetID="3" presetClass="entr" presetSubtype="10" fill="hold" nodeType="withEffect">
                                  <p:stCondLst>
                                    <p:cond delay="0"/>
                                  </p:stCondLst>
                                  <p:childTnLst>
                                    <p:set>
                                      <p:cBhvr>
                                        <p:cTn id="35" dur="1" fill="hold">
                                          <p:stCondLst>
                                            <p:cond delay="0"/>
                                          </p:stCondLst>
                                        </p:cTn>
                                        <p:tgtEl>
                                          <p:spTgt spid="54"/>
                                        </p:tgtEl>
                                        <p:attrNameLst>
                                          <p:attrName>style.visibility</p:attrName>
                                        </p:attrNameLst>
                                      </p:cBhvr>
                                      <p:to>
                                        <p:strVal val="visible"/>
                                      </p:to>
                                    </p:set>
                                    <p:animEffect transition="in" filter="blinds(horizontal)">
                                      <p:cBhvr>
                                        <p:cTn id="36"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510" grpId="0" animBg="1"/>
      <p:bldP spid="106511" grpId="0" animBg="1"/>
      <p:bldP spid="106517" grpId="0" animBg="1"/>
      <p:bldP spid="106518" grpId="0" animBg="1"/>
      <p:bldP spid="106530" grpId="0" animBg="1"/>
      <p:bldP spid="106531" grpId="0" animBg="1"/>
      <p:bldP spid="106532"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p:txBody>
          <a:bodyPr/>
          <a:lstStyle/>
          <a:p>
            <a:r>
              <a:rPr lang="zh-CN" altLang="en-US"/>
              <a:t>为什么分层</a:t>
            </a:r>
          </a:p>
        </p:txBody>
      </p:sp>
      <p:sp>
        <p:nvSpPr>
          <p:cNvPr id="116739" name="Rectangle 3"/>
          <p:cNvSpPr>
            <a:spLocks noGrp="1" noChangeArrowheads="1"/>
          </p:cNvSpPr>
          <p:nvPr>
            <p:ph type="body" idx="1"/>
          </p:nvPr>
        </p:nvSpPr>
        <p:spPr/>
        <p:txBody>
          <a:bodyPr/>
          <a:lstStyle/>
          <a:p>
            <a:r>
              <a:rPr lang="zh-CN" altLang="en-US" b="1"/>
              <a:t>分层的优点 </a:t>
            </a:r>
          </a:p>
          <a:p>
            <a:pPr lvl="1"/>
            <a:r>
              <a:rPr lang="zh-CN" altLang="en-US" b="1"/>
              <a:t>分层将建造一个网络的问题分解为多个可处理的部分，每一层解决一部分问题 </a:t>
            </a:r>
          </a:p>
          <a:p>
            <a:pPr lvl="1">
              <a:buFont typeface="Wingdings" pitchFamily="2" charset="2"/>
              <a:buNone/>
            </a:pPr>
            <a:endParaRPr lang="zh-CN" altLang="en-US" b="1"/>
          </a:p>
          <a:p>
            <a:pPr lvl="1">
              <a:buFont typeface="Wingdings" pitchFamily="2" charset="2"/>
              <a:buNone/>
            </a:pPr>
            <a:endParaRPr lang="zh-CN" altLang="en-US" b="1"/>
          </a:p>
          <a:p>
            <a:pPr lvl="1"/>
            <a:r>
              <a:rPr lang="zh-CN" altLang="en-US" b="1"/>
              <a:t>分层提供了一种更为模块化的设计，如果添加新的服务，只需要修改一层的功能，而继续使用其它各层提供的功能</a:t>
            </a:r>
          </a:p>
        </p:txBody>
      </p:sp>
      <p:sp>
        <p:nvSpPr>
          <p:cNvPr id="116740" name="AutoShape 4"/>
          <p:cNvSpPr>
            <a:spLocks noChangeArrowheads="1"/>
          </p:cNvSpPr>
          <p:nvPr/>
        </p:nvSpPr>
        <p:spPr bwMode="auto">
          <a:xfrm>
            <a:off x="3708400" y="3644900"/>
            <a:ext cx="1873250" cy="649288"/>
          </a:xfrm>
          <a:prstGeom prst="cloudCallout">
            <a:avLst>
              <a:gd name="adj1" fmla="val -44407"/>
              <a:gd name="adj2" fmla="val -68829"/>
            </a:avLst>
          </a:prstGeom>
          <a:solidFill>
            <a:schemeClr val="bg1"/>
          </a:solidFill>
          <a:ln w="9525">
            <a:solidFill>
              <a:schemeClr val="tx1"/>
            </a:solidFill>
            <a:round/>
            <a:headEnd/>
            <a:tailEnd/>
          </a:ln>
        </p:spPr>
        <p:txBody>
          <a:bodyPr anchor="ctr"/>
          <a:lstStyle/>
          <a:p>
            <a:pPr algn="ctr"/>
            <a:r>
              <a:rPr lang="zh-CN" altLang="en-US" sz="2000">
                <a:latin typeface="Arial" charset="0"/>
              </a:rPr>
              <a:t>简化问题</a:t>
            </a:r>
          </a:p>
        </p:txBody>
      </p:sp>
      <p:sp>
        <p:nvSpPr>
          <p:cNvPr id="116741" name="AutoShape 5"/>
          <p:cNvSpPr>
            <a:spLocks noChangeArrowheads="1"/>
          </p:cNvSpPr>
          <p:nvPr/>
        </p:nvSpPr>
        <p:spPr bwMode="auto">
          <a:xfrm>
            <a:off x="6300788" y="6021388"/>
            <a:ext cx="1873250" cy="649287"/>
          </a:xfrm>
          <a:prstGeom prst="cloudCallout">
            <a:avLst>
              <a:gd name="adj1" fmla="val -44407"/>
              <a:gd name="adj2" fmla="val -68829"/>
            </a:avLst>
          </a:prstGeom>
          <a:solidFill>
            <a:schemeClr val="bg1"/>
          </a:solidFill>
          <a:ln w="9525">
            <a:solidFill>
              <a:schemeClr val="tx1"/>
            </a:solidFill>
            <a:round/>
            <a:headEnd/>
            <a:tailEnd/>
          </a:ln>
        </p:spPr>
        <p:txBody>
          <a:bodyPr anchor="ctr"/>
          <a:lstStyle/>
          <a:p>
            <a:pPr algn="ctr"/>
            <a:r>
              <a:rPr lang="zh-CN" altLang="en-US" sz="2000">
                <a:latin typeface="Arial" charset="0"/>
              </a:rPr>
              <a:t>更加灵活</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nodeType="clickEffect">
                                  <p:stCondLst>
                                    <p:cond delay="0"/>
                                  </p:stCondLst>
                                  <p:childTnLst>
                                    <p:set>
                                      <p:cBhvr>
                                        <p:cTn id="6" dur="1" fill="hold">
                                          <p:stCondLst>
                                            <p:cond delay="0"/>
                                          </p:stCondLst>
                                        </p:cTn>
                                        <p:tgtEl>
                                          <p:spTgt spid="116739">
                                            <p:txEl>
                                              <p:pRg st="1" end="1"/>
                                            </p:txEl>
                                          </p:spTgt>
                                        </p:tgtEl>
                                        <p:attrNameLst>
                                          <p:attrName>style.visibility</p:attrName>
                                        </p:attrNameLst>
                                      </p:cBhvr>
                                      <p:to>
                                        <p:strVal val="visible"/>
                                      </p:to>
                                    </p:set>
                                    <p:animEffect transition="in" filter="strips(downRight)">
                                      <p:cBhvr>
                                        <p:cTn id="7" dur="500"/>
                                        <p:tgtEl>
                                          <p:spTgt spid="116739">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16740"/>
                                        </p:tgtEl>
                                        <p:attrNameLst>
                                          <p:attrName>style.visibility</p:attrName>
                                        </p:attrNameLst>
                                      </p:cBhvr>
                                      <p:to>
                                        <p:strVal val="visible"/>
                                      </p:to>
                                    </p:set>
                                    <p:animEffect transition="in" filter="blinds(horizontal)">
                                      <p:cBhvr>
                                        <p:cTn id="12" dur="500"/>
                                        <p:tgtEl>
                                          <p:spTgt spid="116740"/>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6" fill="hold" nodeType="clickEffect">
                                  <p:stCondLst>
                                    <p:cond delay="0"/>
                                  </p:stCondLst>
                                  <p:childTnLst>
                                    <p:set>
                                      <p:cBhvr>
                                        <p:cTn id="16" dur="1" fill="hold">
                                          <p:stCondLst>
                                            <p:cond delay="0"/>
                                          </p:stCondLst>
                                        </p:cTn>
                                        <p:tgtEl>
                                          <p:spTgt spid="116739">
                                            <p:txEl>
                                              <p:pRg st="4" end="4"/>
                                            </p:txEl>
                                          </p:spTgt>
                                        </p:tgtEl>
                                        <p:attrNameLst>
                                          <p:attrName>style.visibility</p:attrName>
                                        </p:attrNameLst>
                                      </p:cBhvr>
                                      <p:to>
                                        <p:strVal val="visible"/>
                                      </p:to>
                                    </p:set>
                                    <p:animEffect transition="in" filter="strips(downRight)">
                                      <p:cBhvr>
                                        <p:cTn id="17" dur="500"/>
                                        <p:tgtEl>
                                          <p:spTgt spid="116739">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16741"/>
                                        </p:tgtEl>
                                        <p:attrNameLst>
                                          <p:attrName>style.visibility</p:attrName>
                                        </p:attrNameLst>
                                      </p:cBhvr>
                                      <p:to>
                                        <p:strVal val="visible"/>
                                      </p:to>
                                    </p:set>
                                    <p:animEffect transition="in" filter="blinds(horizontal)">
                                      <p:cBhvr>
                                        <p:cTn id="22" dur="500"/>
                                        <p:tgtEl>
                                          <p:spTgt spid="1167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740" grpId="0" animBg="1"/>
      <p:bldP spid="116741"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p:txBody>
          <a:bodyPr/>
          <a:lstStyle/>
          <a:p>
            <a:r>
              <a:rPr lang="zh-CN" altLang="en-US" dirty="0"/>
              <a:t>协议</a:t>
            </a:r>
          </a:p>
        </p:txBody>
      </p:sp>
      <p:pic>
        <p:nvPicPr>
          <p:cNvPr id="58371" name="Picture 4"/>
          <p:cNvPicPr>
            <a:picLocks noChangeAspect="1" noChangeArrowheads="1"/>
          </p:cNvPicPr>
          <p:nvPr/>
        </p:nvPicPr>
        <p:blipFill>
          <a:blip r:embed="rId2" cstate="print"/>
          <a:srcRect/>
          <a:stretch>
            <a:fillRect/>
          </a:stretch>
        </p:blipFill>
        <p:spPr bwMode="auto">
          <a:xfrm>
            <a:off x="2664986" y="1844824"/>
            <a:ext cx="5956151" cy="4723440"/>
          </a:xfrm>
          <a:prstGeom prst="rect">
            <a:avLst/>
          </a:prstGeom>
          <a:noFill/>
          <a:ln w="9525">
            <a:noFill/>
            <a:miter lim="800000"/>
            <a:headEnd/>
            <a:tailEnd/>
          </a:ln>
        </p:spPr>
      </p:pic>
      <p:sp>
        <p:nvSpPr>
          <p:cNvPr id="62467" name="Rectangle 3"/>
          <p:cNvSpPr>
            <a:spLocks noGrp="1" noChangeArrowheads="1"/>
          </p:cNvSpPr>
          <p:nvPr>
            <p:ph type="body" idx="1"/>
          </p:nvPr>
        </p:nvSpPr>
        <p:spPr>
          <a:xfrm>
            <a:off x="107950" y="2276475"/>
            <a:ext cx="2735858" cy="2448669"/>
          </a:xfrm>
        </p:spPr>
        <p:txBody>
          <a:bodyPr>
            <a:normAutofit/>
          </a:bodyPr>
          <a:lstStyle/>
          <a:p>
            <a:pPr>
              <a:defRPr/>
            </a:pPr>
            <a:r>
              <a:rPr lang="zh-CN" altLang="en-US" sz="2400" b="1" dirty="0"/>
              <a:t>协议定义了通信双方为实现特定的网络功能所使用的数据格式以及数据处理、交互流程</a:t>
            </a:r>
            <a:endParaRPr lang="en-US" altLang="zh-CN" sz="2400" b="1" dirty="0"/>
          </a:p>
        </p:txBody>
      </p:sp>
      <p:sp>
        <p:nvSpPr>
          <p:cNvPr id="2" name="左弧形箭头 1"/>
          <p:cNvSpPr/>
          <p:nvPr/>
        </p:nvSpPr>
        <p:spPr>
          <a:xfrm>
            <a:off x="827584" y="4797152"/>
            <a:ext cx="648072" cy="1224136"/>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7" name="左弧形箭头 6"/>
          <p:cNvSpPr/>
          <p:nvPr/>
        </p:nvSpPr>
        <p:spPr>
          <a:xfrm rot="10800000">
            <a:off x="1907704" y="4725144"/>
            <a:ext cx="648072" cy="1224136"/>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 name="文本框 3"/>
          <p:cNvSpPr txBox="1"/>
          <p:nvPr/>
        </p:nvSpPr>
        <p:spPr>
          <a:xfrm>
            <a:off x="179512" y="4875547"/>
            <a:ext cx="828093" cy="923330"/>
          </a:xfrm>
          <a:prstGeom prst="rect">
            <a:avLst/>
          </a:prstGeom>
          <a:noFill/>
        </p:spPr>
        <p:txBody>
          <a:bodyPr wrap="square" rtlCol="0">
            <a:spAutoFit/>
          </a:bodyPr>
          <a:lstStyle/>
          <a:p>
            <a:r>
              <a:rPr lang="zh-CN" altLang="en-US" sz="1800" dirty="0" smtClean="0"/>
              <a:t>节点解释执行</a:t>
            </a:r>
            <a:endParaRPr lang="zh-CN" altLang="en-US" sz="1800" dirty="0"/>
          </a:p>
        </p:txBody>
      </p:sp>
      <p:sp>
        <p:nvSpPr>
          <p:cNvPr id="9" name="文本框 8"/>
          <p:cNvSpPr txBox="1"/>
          <p:nvPr/>
        </p:nvSpPr>
        <p:spPr>
          <a:xfrm>
            <a:off x="2519771" y="4947555"/>
            <a:ext cx="828093" cy="923330"/>
          </a:xfrm>
          <a:prstGeom prst="rect">
            <a:avLst/>
          </a:prstGeom>
          <a:noFill/>
        </p:spPr>
        <p:txBody>
          <a:bodyPr wrap="square" rtlCol="0">
            <a:spAutoFit/>
          </a:bodyPr>
          <a:lstStyle/>
          <a:p>
            <a:r>
              <a:rPr lang="zh-CN" altLang="en-US" sz="1800" dirty="0" smtClean="0"/>
              <a:t>节点间交互</a:t>
            </a:r>
            <a:endParaRPr lang="zh-CN" altLang="en-US" sz="1800" dirty="0"/>
          </a:p>
        </p:txBody>
      </p:sp>
      <p:sp>
        <p:nvSpPr>
          <p:cNvPr id="5" name="文本框 4"/>
          <p:cNvSpPr txBox="1"/>
          <p:nvPr/>
        </p:nvSpPr>
        <p:spPr>
          <a:xfrm>
            <a:off x="937252" y="5106379"/>
            <a:ext cx="1474508" cy="523220"/>
          </a:xfrm>
          <a:prstGeom prst="rect">
            <a:avLst/>
          </a:prstGeom>
          <a:noFill/>
        </p:spPr>
        <p:txBody>
          <a:bodyPr wrap="square" rtlCol="0">
            <a:spAutoFit/>
          </a:bodyPr>
          <a:lstStyle/>
          <a:p>
            <a:r>
              <a:rPr lang="zh-CN" altLang="en-US" sz="1400" dirty="0" smtClean="0">
                <a:solidFill>
                  <a:srgbClr val="FF0000"/>
                </a:solidFill>
              </a:rPr>
              <a:t>特定格式的数据（消息</a:t>
            </a:r>
            <a:r>
              <a:rPr lang="en-US" altLang="zh-CN" sz="1400" dirty="0" smtClean="0">
                <a:solidFill>
                  <a:srgbClr val="FF0000"/>
                </a:solidFill>
              </a:rPr>
              <a:t>/</a:t>
            </a:r>
            <a:r>
              <a:rPr lang="zh-CN" altLang="en-US" sz="1400" dirty="0" smtClean="0">
                <a:solidFill>
                  <a:srgbClr val="FF0000"/>
                </a:solidFill>
              </a:rPr>
              <a:t>分组</a:t>
            </a:r>
            <a:r>
              <a:rPr lang="en-US" altLang="zh-CN" sz="1400" dirty="0" smtClean="0">
                <a:solidFill>
                  <a:srgbClr val="FF0000"/>
                </a:solidFill>
              </a:rPr>
              <a:t>/</a:t>
            </a:r>
            <a:r>
              <a:rPr lang="zh-CN" altLang="en-US" sz="1400" dirty="0" smtClean="0">
                <a:solidFill>
                  <a:srgbClr val="FF0000"/>
                </a:solidFill>
              </a:rPr>
              <a:t>帧）</a:t>
            </a:r>
            <a:endParaRPr lang="zh-CN" altLang="en-US" sz="1400" dirty="0">
              <a:solidFill>
                <a:srgbClr val="FF0000"/>
              </a:solidFill>
            </a:endParaRPr>
          </a:p>
        </p:txBody>
      </p:sp>
      <p:sp>
        <p:nvSpPr>
          <p:cNvPr id="6" name="文本框 5"/>
          <p:cNvSpPr txBox="1"/>
          <p:nvPr/>
        </p:nvSpPr>
        <p:spPr>
          <a:xfrm>
            <a:off x="521550" y="6093296"/>
            <a:ext cx="2250250" cy="461665"/>
          </a:xfrm>
          <a:prstGeom prst="rect">
            <a:avLst/>
          </a:prstGeom>
          <a:noFill/>
        </p:spPr>
        <p:txBody>
          <a:bodyPr wrap="square" rtlCol="0">
            <a:spAutoFit/>
          </a:bodyPr>
          <a:lstStyle/>
          <a:p>
            <a:pPr algn="ctr"/>
            <a:r>
              <a:rPr lang="zh-CN" altLang="en-US" sz="2400" dirty="0" smtClean="0"/>
              <a:t>协议组成</a:t>
            </a:r>
            <a:endParaRPr lang="zh-CN" altLang="en-US" sz="2400" dirty="0"/>
          </a:p>
        </p:txBody>
      </p:sp>
      <p:sp>
        <p:nvSpPr>
          <p:cNvPr id="8" name="文本框 7"/>
          <p:cNvSpPr txBox="1"/>
          <p:nvPr/>
        </p:nvSpPr>
        <p:spPr>
          <a:xfrm>
            <a:off x="5292080" y="2277821"/>
            <a:ext cx="1152128" cy="461665"/>
          </a:xfrm>
          <a:prstGeom prst="rect">
            <a:avLst/>
          </a:prstGeom>
          <a:noFill/>
        </p:spPr>
        <p:txBody>
          <a:bodyPr wrap="square" rtlCol="0">
            <a:spAutoFit/>
          </a:bodyPr>
          <a:lstStyle/>
          <a:p>
            <a:r>
              <a:rPr lang="zh-CN" altLang="en-US" dirty="0" smtClean="0"/>
              <a:t>发送</a:t>
            </a:r>
            <a:r>
              <a:rPr lang="en-US" altLang="zh-CN" dirty="0" smtClean="0"/>
              <a:t>SYN=1</a:t>
            </a:r>
            <a:r>
              <a:rPr lang="zh-CN" altLang="en-US" dirty="0" smtClean="0"/>
              <a:t>的数据段</a:t>
            </a:r>
            <a:endParaRPr lang="zh-CN" altLang="en-US" dirty="0"/>
          </a:p>
        </p:txBody>
      </p:sp>
      <p:sp>
        <p:nvSpPr>
          <p:cNvPr id="13" name="文本框 12"/>
          <p:cNvSpPr txBox="1"/>
          <p:nvPr/>
        </p:nvSpPr>
        <p:spPr>
          <a:xfrm>
            <a:off x="8151887" y="2557803"/>
            <a:ext cx="956617" cy="646331"/>
          </a:xfrm>
          <a:prstGeom prst="rect">
            <a:avLst/>
          </a:prstGeom>
          <a:noFill/>
        </p:spPr>
        <p:txBody>
          <a:bodyPr wrap="square" rtlCol="0">
            <a:spAutoFit/>
          </a:bodyPr>
          <a:lstStyle/>
          <a:p>
            <a:r>
              <a:rPr lang="zh-CN" altLang="en-US" dirty="0" smtClean="0"/>
              <a:t>发送</a:t>
            </a:r>
            <a:r>
              <a:rPr lang="en-US" altLang="zh-CN" dirty="0" smtClean="0"/>
              <a:t>SYN</a:t>
            </a:r>
            <a:r>
              <a:rPr lang="zh-CN" altLang="en-US" dirty="0" smtClean="0"/>
              <a:t>、</a:t>
            </a:r>
            <a:r>
              <a:rPr lang="en-US" altLang="zh-CN" dirty="0" smtClean="0"/>
              <a:t>ACK=1</a:t>
            </a:r>
            <a:r>
              <a:rPr lang="zh-CN" altLang="en-US" dirty="0" smtClean="0"/>
              <a:t>的数据段</a:t>
            </a:r>
            <a:endParaRPr lang="zh-CN" altLang="en-US" dirty="0"/>
          </a:p>
        </p:txBody>
      </p:sp>
      <p:pic>
        <p:nvPicPr>
          <p:cNvPr id="10" name="图片 9"/>
          <p:cNvPicPr>
            <a:picLocks noChangeAspect="1"/>
          </p:cNvPicPr>
          <p:nvPr/>
        </p:nvPicPr>
        <p:blipFill>
          <a:blip r:embed="rId3"/>
          <a:stretch>
            <a:fillRect/>
          </a:stretch>
        </p:blipFill>
        <p:spPr>
          <a:xfrm>
            <a:off x="4546147" y="1232604"/>
            <a:ext cx="4553193" cy="552479"/>
          </a:xfrm>
          <a:prstGeom prst="rect">
            <a:avLst/>
          </a:prstGeom>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p:txBody>
          <a:bodyPr/>
          <a:lstStyle/>
          <a:p>
            <a:r>
              <a:rPr lang="zh-CN" altLang="en-US" dirty="0" smtClean="0"/>
              <a:t>协议</a:t>
            </a:r>
            <a:r>
              <a:rPr lang="zh-CN" altLang="en-US" dirty="0"/>
              <a:t>封装</a:t>
            </a:r>
          </a:p>
        </p:txBody>
      </p:sp>
      <p:sp>
        <p:nvSpPr>
          <p:cNvPr id="178179" name="Rectangle 3"/>
          <p:cNvSpPr>
            <a:spLocks noGrp="1" noChangeArrowheads="1"/>
          </p:cNvSpPr>
          <p:nvPr>
            <p:ph type="body" idx="1"/>
          </p:nvPr>
        </p:nvSpPr>
        <p:spPr>
          <a:xfrm>
            <a:off x="250825" y="4613275"/>
            <a:ext cx="8713788" cy="2055813"/>
          </a:xfrm>
        </p:spPr>
        <p:txBody>
          <a:bodyPr/>
          <a:lstStyle/>
          <a:p>
            <a:pPr>
              <a:lnSpc>
                <a:spcPct val="80000"/>
              </a:lnSpc>
            </a:pPr>
            <a:r>
              <a:rPr lang="zh-CN" altLang="en-US" sz="2400" b="1" dirty="0"/>
              <a:t>封装：在发送节点上，每一层都给来自上层的协议数据单元（</a:t>
            </a:r>
            <a:r>
              <a:rPr lang="en-US" altLang="zh-CN" sz="2400" b="1" dirty="0"/>
              <a:t>PDU</a:t>
            </a:r>
            <a:r>
              <a:rPr lang="zh-CN" altLang="en-US" sz="2400" b="1" dirty="0"/>
              <a:t>：</a:t>
            </a:r>
            <a:r>
              <a:rPr lang="en-US" altLang="zh-CN" sz="2400" b="1" dirty="0"/>
              <a:t>Protocol Data Unit</a:t>
            </a:r>
            <a:r>
              <a:rPr lang="zh-CN" altLang="en-US" sz="2400" b="1" dirty="0"/>
              <a:t>）加上代表协议控制信息的头标或者尾部，向下层协议递交</a:t>
            </a:r>
          </a:p>
          <a:p>
            <a:pPr>
              <a:lnSpc>
                <a:spcPct val="80000"/>
              </a:lnSpc>
            </a:pPr>
            <a:r>
              <a:rPr lang="zh-CN" altLang="en-US" sz="2400" b="1" dirty="0"/>
              <a:t>解封装：在目的节点上，每一层协议根据该层协议控制信息完成该层</a:t>
            </a:r>
            <a:r>
              <a:rPr lang="en-US" altLang="zh-CN" sz="2400" b="1" dirty="0"/>
              <a:t>PDU</a:t>
            </a:r>
            <a:r>
              <a:rPr lang="zh-CN" altLang="en-US" sz="2400" b="1" dirty="0"/>
              <a:t>处理后，去掉该层协议相关的头标或者尾部，向上层协议递交</a:t>
            </a:r>
          </a:p>
        </p:txBody>
      </p:sp>
      <p:sp>
        <p:nvSpPr>
          <p:cNvPr id="63492" name="Rectangle 6"/>
          <p:cNvSpPr>
            <a:spLocks noChangeArrowheads="1"/>
          </p:cNvSpPr>
          <p:nvPr/>
        </p:nvSpPr>
        <p:spPr bwMode="auto">
          <a:xfrm>
            <a:off x="1403350" y="2133600"/>
            <a:ext cx="2016125" cy="576263"/>
          </a:xfrm>
          <a:prstGeom prst="rect">
            <a:avLst/>
          </a:prstGeom>
          <a:noFill/>
          <a:ln w="9525">
            <a:solidFill>
              <a:schemeClr val="tx1"/>
            </a:solidFill>
            <a:miter lim="800000"/>
            <a:headEnd/>
            <a:tailEnd/>
          </a:ln>
        </p:spPr>
        <p:txBody>
          <a:bodyPr wrap="none" anchor="ctr"/>
          <a:lstStyle/>
          <a:p>
            <a:pPr algn="ctr"/>
            <a:r>
              <a:rPr lang="en-US" altLang="zh-CN" sz="1800"/>
              <a:t>Layer n Protocol</a:t>
            </a:r>
          </a:p>
        </p:txBody>
      </p:sp>
      <p:grpSp>
        <p:nvGrpSpPr>
          <p:cNvPr id="63493" name="Group 10"/>
          <p:cNvGrpSpPr>
            <a:grpSpLocks/>
          </p:cNvGrpSpPr>
          <p:nvPr/>
        </p:nvGrpSpPr>
        <p:grpSpPr bwMode="auto">
          <a:xfrm>
            <a:off x="4067175" y="2708275"/>
            <a:ext cx="1152525" cy="360363"/>
            <a:chOff x="3606" y="1298"/>
            <a:chExt cx="726" cy="227"/>
          </a:xfrm>
        </p:grpSpPr>
        <p:sp>
          <p:nvSpPr>
            <p:cNvPr id="63514" name="Rectangle 7"/>
            <p:cNvSpPr>
              <a:spLocks noChangeArrowheads="1"/>
            </p:cNvSpPr>
            <p:nvPr/>
          </p:nvSpPr>
          <p:spPr bwMode="auto">
            <a:xfrm>
              <a:off x="3606" y="1298"/>
              <a:ext cx="272" cy="227"/>
            </a:xfrm>
            <a:prstGeom prst="rect">
              <a:avLst/>
            </a:prstGeom>
            <a:solidFill>
              <a:schemeClr val="accent1"/>
            </a:solidFill>
            <a:ln w="9525">
              <a:solidFill>
                <a:schemeClr val="tx1"/>
              </a:solidFill>
              <a:miter lim="800000"/>
              <a:headEnd/>
              <a:tailEnd/>
            </a:ln>
          </p:spPr>
          <p:txBody>
            <a:bodyPr wrap="none" anchor="ctr"/>
            <a:lstStyle/>
            <a:p>
              <a:pPr algn="ctr"/>
              <a:r>
                <a:rPr lang="en-US" altLang="zh-CN" sz="1800"/>
                <a:t>H</a:t>
              </a:r>
              <a:r>
                <a:rPr lang="en-US" altLang="zh-CN" sz="1800" baseline="-25000"/>
                <a:t>n</a:t>
              </a:r>
            </a:p>
          </p:txBody>
        </p:sp>
        <p:sp>
          <p:nvSpPr>
            <p:cNvPr id="63515" name="Rectangle 8"/>
            <p:cNvSpPr>
              <a:spLocks noChangeArrowheads="1"/>
            </p:cNvSpPr>
            <p:nvPr/>
          </p:nvSpPr>
          <p:spPr bwMode="auto">
            <a:xfrm>
              <a:off x="3878" y="1298"/>
              <a:ext cx="454" cy="227"/>
            </a:xfrm>
            <a:prstGeom prst="rect">
              <a:avLst/>
            </a:prstGeom>
            <a:solidFill>
              <a:schemeClr val="accent1"/>
            </a:solidFill>
            <a:ln w="9525">
              <a:solidFill>
                <a:schemeClr val="tx1"/>
              </a:solidFill>
              <a:miter lim="800000"/>
              <a:headEnd/>
              <a:tailEnd/>
            </a:ln>
          </p:spPr>
          <p:txBody>
            <a:bodyPr wrap="none" anchor="ctr"/>
            <a:lstStyle/>
            <a:p>
              <a:pPr algn="ctr"/>
              <a:r>
                <a:rPr lang="en-US" altLang="zh-CN" sz="1800"/>
                <a:t>Data</a:t>
              </a:r>
            </a:p>
          </p:txBody>
        </p:sp>
      </p:grpSp>
      <p:sp>
        <p:nvSpPr>
          <p:cNvPr id="63494" name="Rectangle 11"/>
          <p:cNvSpPr>
            <a:spLocks noChangeArrowheads="1"/>
          </p:cNvSpPr>
          <p:nvPr/>
        </p:nvSpPr>
        <p:spPr bwMode="auto">
          <a:xfrm>
            <a:off x="1331913" y="3357563"/>
            <a:ext cx="2232025" cy="576262"/>
          </a:xfrm>
          <a:prstGeom prst="rect">
            <a:avLst/>
          </a:prstGeom>
          <a:noFill/>
          <a:ln w="9525">
            <a:solidFill>
              <a:schemeClr val="tx1"/>
            </a:solidFill>
            <a:miter lim="800000"/>
            <a:headEnd/>
            <a:tailEnd/>
          </a:ln>
        </p:spPr>
        <p:txBody>
          <a:bodyPr wrap="none" anchor="ctr"/>
          <a:lstStyle/>
          <a:p>
            <a:pPr algn="ctr"/>
            <a:r>
              <a:rPr lang="en-US" altLang="zh-CN" sz="1800"/>
              <a:t>Layer n-1 Protocol</a:t>
            </a:r>
          </a:p>
        </p:txBody>
      </p:sp>
      <p:sp>
        <p:nvSpPr>
          <p:cNvPr id="63495" name="Line 12"/>
          <p:cNvSpPr>
            <a:spLocks noChangeShapeType="1"/>
          </p:cNvSpPr>
          <p:nvPr/>
        </p:nvSpPr>
        <p:spPr bwMode="auto">
          <a:xfrm>
            <a:off x="2411413" y="1844675"/>
            <a:ext cx="0" cy="288925"/>
          </a:xfrm>
          <a:prstGeom prst="line">
            <a:avLst/>
          </a:prstGeom>
          <a:noFill/>
          <a:ln w="9525">
            <a:solidFill>
              <a:schemeClr val="tx1"/>
            </a:solidFill>
            <a:round/>
            <a:headEnd/>
            <a:tailEnd type="triangle" w="med" len="med"/>
          </a:ln>
        </p:spPr>
        <p:txBody>
          <a:bodyPr/>
          <a:lstStyle/>
          <a:p>
            <a:endParaRPr lang="zh-CN" altLang="en-US"/>
          </a:p>
        </p:txBody>
      </p:sp>
      <p:sp>
        <p:nvSpPr>
          <p:cNvPr id="63496" name="Line 13"/>
          <p:cNvSpPr>
            <a:spLocks noChangeShapeType="1"/>
          </p:cNvSpPr>
          <p:nvPr/>
        </p:nvSpPr>
        <p:spPr bwMode="auto">
          <a:xfrm>
            <a:off x="2411413" y="2708275"/>
            <a:ext cx="0" cy="649288"/>
          </a:xfrm>
          <a:prstGeom prst="line">
            <a:avLst/>
          </a:prstGeom>
          <a:noFill/>
          <a:ln w="9525">
            <a:solidFill>
              <a:schemeClr val="tx1"/>
            </a:solidFill>
            <a:round/>
            <a:headEnd/>
            <a:tailEnd type="triangle" w="med" len="med"/>
          </a:ln>
        </p:spPr>
        <p:txBody>
          <a:bodyPr/>
          <a:lstStyle/>
          <a:p>
            <a:endParaRPr lang="zh-CN" altLang="en-US"/>
          </a:p>
        </p:txBody>
      </p:sp>
      <p:sp>
        <p:nvSpPr>
          <p:cNvPr id="63497" name="Line 14"/>
          <p:cNvSpPr>
            <a:spLocks noChangeShapeType="1"/>
          </p:cNvSpPr>
          <p:nvPr/>
        </p:nvSpPr>
        <p:spPr bwMode="auto">
          <a:xfrm>
            <a:off x="2411413" y="3933825"/>
            <a:ext cx="0" cy="574675"/>
          </a:xfrm>
          <a:prstGeom prst="line">
            <a:avLst/>
          </a:prstGeom>
          <a:noFill/>
          <a:ln w="9525">
            <a:solidFill>
              <a:schemeClr val="tx1"/>
            </a:solidFill>
            <a:round/>
            <a:headEnd/>
            <a:tailEnd type="triangle" w="med" len="med"/>
          </a:ln>
        </p:spPr>
        <p:txBody>
          <a:bodyPr/>
          <a:lstStyle/>
          <a:p>
            <a:endParaRPr lang="zh-CN" altLang="en-US"/>
          </a:p>
        </p:txBody>
      </p:sp>
      <p:grpSp>
        <p:nvGrpSpPr>
          <p:cNvPr id="63498" name="Group 19"/>
          <p:cNvGrpSpPr>
            <a:grpSpLocks/>
          </p:cNvGrpSpPr>
          <p:nvPr/>
        </p:nvGrpSpPr>
        <p:grpSpPr bwMode="auto">
          <a:xfrm>
            <a:off x="3924300" y="3860800"/>
            <a:ext cx="1584325" cy="360363"/>
            <a:chOff x="2245" y="2523"/>
            <a:chExt cx="998" cy="227"/>
          </a:xfrm>
        </p:grpSpPr>
        <p:grpSp>
          <p:nvGrpSpPr>
            <p:cNvPr id="63510" name="Group 15"/>
            <p:cNvGrpSpPr>
              <a:grpSpLocks/>
            </p:cNvGrpSpPr>
            <p:nvPr/>
          </p:nvGrpSpPr>
          <p:grpSpPr bwMode="auto">
            <a:xfrm>
              <a:off x="2517" y="2523"/>
              <a:ext cx="726" cy="227"/>
              <a:chOff x="3606" y="1298"/>
              <a:chExt cx="726" cy="227"/>
            </a:xfrm>
          </p:grpSpPr>
          <p:sp>
            <p:nvSpPr>
              <p:cNvPr id="63512" name="Rectangle 16"/>
              <p:cNvSpPr>
                <a:spLocks noChangeArrowheads="1"/>
              </p:cNvSpPr>
              <p:nvPr/>
            </p:nvSpPr>
            <p:spPr bwMode="auto">
              <a:xfrm>
                <a:off x="3606" y="1298"/>
                <a:ext cx="272" cy="227"/>
              </a:xfrm>
              <a:prstGeom prst="rect">
                <a:avLst/>
              </a:prstGeom>
              <a:solidFill>
                <a:schemeClr val="accent1"/>
              </a:solidFill>
              <a:ln w="9525">
                <a:solidFill>
                  <a:schemeClr val="tx1"/>
                </a:solidFill>
                <a:miter lim="800000"/>
                <a:headEnd/>
                <a:tailEnd/>
              </a:ln>
            </p:spPr>
            <p:txBody>
              <a:bodyPr wrap="none" anchor="ctr"/>
              <a:lstStyle/>
              <a:p>
                <a:pPr algn="ctr"/>
                <a:r>
                  <a:rPr lang="en-US" altLang="zh-CN" sz="1800"/>
                  <a:t>H</a:t>
                </a:r>
                <a:r>
                  <a:rPr lang="en-US" altLang="zh-CN" sz="1800" baseline="-25000"/>
                  <a:t>n</a:t>
                </a:r>
              </a:p>
            </p:txBody>
          </p:sp>
          <p:sp>
            <p:nvSpPr>
              <p:cNvPr id="63513" name="Rectangle 17"/>
              <p:cNvSpPr>
                <a:spLocks noChangeArrowheads="1"/>
              </p:cNvSpPr>
              <p:nvPr/>
            </p:nvSpPr>
            <p:spPr bwMode="auto">
              <a:xfrm>
                <a:off x="3878" y="1298"/>
                <a:ext cx="454" cy="227"/>
              </a:xfrm>
              <a:prstGeom prst="rect">
                <a:avLst/>
              </a:prstGeom>
              <a:solidFill>
                <a:schemeClr val="accent1"/>
              </a:solidFill>
              <a:ln w="9525">
                <a:solidFill>
                  <a:schemeClr val="tx1"/>
                </a:solidFill>
                <a:miter lim="800000"/>
                <a:headEnd/>
                <a:tailEnd/>
              </a:ln>
            </p:spPr>
            <p:txBody>
              <a:bodyPr wrap="none" anchor="ctr"/>
              <a:lstStyle/>
              <a:p>
                <a:pPr algn="ctr"/>
                <a:r>
                  <a:rPr lang="en-US" altLang="zh-CN" sz="1800"/>
                  <a:t>Data</a:t>
                </a:r>
              </a:p>
            </p:txBody>
          </p:sp>
        </p:grpSp>
        <p:sp>
          <p:nvSpPr>
            <p:cNvPr id="63511" name="Rectangle 18"/>
            <p:cNvSpPr>
              <a:spLocks noChangeArrowheads="1"/>
            </p:cNvSpPr>
            <p:nvPr/>
          </p:nvSpPr>
          <p:spPr bwMode="auto">
            <a:xfrm>
              <a:off x="2245" y="2523"/>
              <a:ext cx="272" cy="227"/>
            </a:xfrm>
            <a:prstGeom prst="rect">
              <a:avLst/>
            </a:prstGeom>
            <a:solidFill>
              <a:schemeClr val="accent1"/>
            </a:solidFill>
            <a:ln w="9525">
              <a:solidFill>
                <a:schemeClr val="tx1"/>
              </a:solidFill>
              <a:miter lim="800000"/>
              <a:headEnd/>
              <a:tailEnd/>
            </a:ln>
          </p:spPr>
          <p:txBody>
            <a:bodyPr wrap="none" anchor="ctr"/>
            <a:lstStyle/>
            <a:p>
              <a:pPr algn="ctr"/>
              <a:r>
                <a:rPr lang="en-US" altLang="zh-CN" sz="1800"/>
                <a:t>H</a:t>
              </a:r>
              <a:r>
                <a:rPr lang="en-US" altLang="zh-CN" sz="1800" baseline="-25000"/>
                <a:t>n-1</a:t>
              </a:r>
            </a:p>
          </p:txBody>
        </p:sp>
      </p:grpSp>
      <p:sp>
        <p:nvSpPr>
          <p:cNvPr id="63499" name="Rectangle 20"/>
          <p:cNvSpPr>
            <a:spLocks noChangeArrowheads="1"/>
          </p:cNvSpPr>
          <p:nvPr/>
        </p:nvSpPr>
        <p:spPr bwMode="auto">
          <a:xfrm>
            <a:off x="5940425" y="2133600"/>
            <a:ext cx="2016125" cy="576263"/>
          </a:xfrm>
          <a:prstGeom prst="rect">
            <a:avLst/>
          </a:prstGeom>
          <a:noFill/>
          <a:ln w="9525">
            <a:solidFill>
              <a:schemeClr val="tx1"/>
            </a:solidFill>
            <a:miter lim="800000"/>
            <a:headEnd/>
            <a:tailEnd/>
          </a:ln>
        </p:spPr>
        <p:txBody>
          <a:bodyPr wrap="none" anchor="ctr"/>
          <a:lstStyle/>
          <a:p>
            <a:pPr algn="ctr"/>
            <a:r>
              <a:rPr lang="en-US" altLang="zh-CN" sz="1800"/>
              <a:t>Layer n Protocol</a:t>
            </a:r>
          </a:p>
        </p:txBody>
      </p:sp>
      <p:sp>
        <p:nvSpPr>
          <p:cNvPr id="63500" name="Rectangle 21"/>
          <p:cNvSpPr>
            <a:spLocks noChangeArrowheads="1"/>
          </p:cNvSpPr>
          <p:nvPr/>
        </p:nvSpPr>
        <p:spPr bwMode="auto">
          <a:xfrm>
            <a:off x="5868988" y="3357563"/>
            <a:ext cx="2232025" cy="576262"/>
          </a:xfrm>
          <a:prstGeom prst="rect">
            <a:avLst/>
          </a:prstGeom>
          <a:noFill/>
          <a:ln w="9525">
            <a:solidFill>
              <a:schemeClr val="tx1"/>
            </a:solidFill>
            <a:miter lim="800000"/>
            <a:headEnd/>
            <a:tailEnd/>
          </a:ln>
        </p:spPr>
        <p:txBody>
          <a:bodyPr wrap="none" anchor="ctr"/>
          <a:lstStyle/>
          <a:p>
            <a:pPr algn="ctr"/>
            <a:r>
              <a:rPr lang="en-US" altLang="zh-CN" sz="1800"/>
              <a:t>Layer n-1 Protocol</a:t>
            </a:r>
          </a:p>
        </p:txBody>
      </p:sp>
      <p:sp>
        <p:nvSpPr>
          <p:cNvPr id="63501" name="Line 22"/>
          <p:cNvSpPr>
            <a:spLocks noChangeShapeType="1"/>
          </p:cNvSpPr>
          <p:nvPr/>
        </p:nvSpPr>
        <p:spPr bwMode="auto">
          <a:xfrm>
            <a:off x="6948488" y="1844675"/>
            <a:ext cx="0" cy="288925"/>
          </a:xfrm>
          <a:prstGeom prst="line">
            <a:avLst/>
          </a:prstGeom>
          <a:noFill/>
          <a:ln w="9525">
            <a:solidFill>
              <a:schemeClr val="tx1"/>
            </a:solidFill>
            <a:round/>
            <a:headEnd/>
            <a:tailEnd type="triangle" w="med" len="med"/>
          </a:ln>
        </p:spPr>
        <p:txBody>
          <a:bodyPr/>
          <a:lstStyle/>
          <a:p>
            <a:endParaRPr lang="zh-CN" altLang="en-US"/>
          </a:p>
        </p:txBody>
      </p:sp>
      <p:sp>
        <p:nvSpPr>
          <p:cNvPr id="63502" name="Line 23"/>
          <p:cNvSpPr>
            <a:spLocks noChangeShapeType="1"/>
          </p:cNvSpPr>
          <p:nvPr/>
        </p:nvSpPr>
        <p:spPr bwMode="auto">
          <a:xfrm>
            <a:off x="6948488" y="2708275"/>
            <a:ext cx="0" cy="649288"/>
          </a:xfrm>
          <a:prstGeom prst="line">
            <a:avLst/>
          </a:prstGeom>
          <a:noFill/>
          <a:ln w="9525">
            <a:solidFill>
              <a:schemeClr val="tx1"/>
            </a:solidFill>
            <a:round/>
            <a:headEnd/>
            <a:tailEnd type="triangle" w="med" len="med"/>
          </a:ln>
        </p:spPr>
        <p:txBody>
          <a:bodyPr/>
          <a:lstStyle/>
          <a:p>
            <a:endParaRPr lang="zh-CN" altLang="en-US"/>
          </a:p>
        </p:txBody>
      </p:sp>
      <p:sp>
        <p:nvSpPr>
          <p:cNvPr id="63503" name="Line 24"/>
          <p:cNvSpPr>
            <a:spLocks noChangeShapeType="1"/>
          </p:cNvSpPr>
          <p:nvPr/>
        </p:nvSpPr>
        <p:spPr bwMode="auto">
          <a:xfrm>
            <a:off x="6948488" y="3933825"/>
            <a:ext cx="0" cy="574675"/>
          </a:xfrm>
          <a:prstGeom prst="line">
            <a:avLst/>
          </a:prstGeom>
          <a:noFill/>
          <a:ln w="9525">
            <a:solidFill>
              <a:schemeClr val="tx1"/>
            </a:solidFill>
            <a:round/>
            <a:headEnd/>
            <a:tailEnd type="triangle" w="med" len="med"/>
          </a:ln>
        </p:spPr>
        <p:txBody>
          <a:bodyPr/>
          <a:lstStyle/>
          <a:p>
            <a:endParaRPr lang="zh-CN" altLang="en-US"/>
          </a:p>
        </p:txBody>
      </p:sp>
      <p:sp>
        <p:nvSpPr>
          <p:cNvPr id="63504" name="Line 25"/>
          <p:cNvSpPr>
            <a:spLocks noChangeShapeType="1"/>
          </p:cNvSpPr>
          <p:nvPr/>
        </p:nvSpPr>
        <p:spPr bwMode="auto">
          <a:xfrm>
            <a:off x="2411413" y="3141663"/>
            <a:ext cx="4537075" cy="0"/>
          </a:xfrm>
          <a:prstGeom prst="line">
            <a:avLst/>
          </a:prstGeom>
          <a:noFill/>
          <a:ln w="19050">
            <a:solidFill>
              <a:schemeClr val="tx1"/>
            </a:solidFill>
            <a:prstDash val="sysDot"/>
            <a:round/>
            <a:headEnd type="triangle" w="med" len="med"/>
            <a:tailEnd type="triangle" w="med" len="med"/>
          </a:ln>
        </p:spPr>
        <p:txBody>
          <a:bodyPr/>
          <a:lstStyle/>
          <a:p>
            <a:endParaRPr lang="zh-CN" altLang="en-US"/>
          </a:p>
        </p:txBody>
      </p:sp>
      <p:sp>
        <p:nvSpPr>
          <p:cNvPr id="63505" name="Line 26"/>
          <p:cNvSpPr>
            <a:spLocks noChangeShapeType="1"/>
          </p:cNvSpPr>
          <p:nvPr/>
        </p:nvSpPr>
        <p:spPr bwMode="auto">
          <a:xfrm>
            <a:off x="2411413" y="4292600"/>
            <a:ext cx="4537075" cy="0"/>
          </a:xfrm>
          <a:prstGeom prst="line">
            <a:avLst/>
          </a:prstGeom>
          <a:noFill/>
          <a:ln w="19050">
            <a:solidFill>
              <a:schemeClr val="tx1"/>
            </a:solidFill>
            <a:prstDash val="sysDot"/>
            <a:round/>
            <a:headEnd type="triangle" w="med" len="med"/>
            <a:tailEnd type="triangle" w="med" len="med"/>
          </a:ln>
        </p:spPr>
        <p:txBody>
          <a:bodyPr/>
          <a:lstStyle/>
          <a:p>
            <a:endParaRPr lang="zh-CN" altLang="en-US"/>
          </a:p>
        </p:txBody>
      </p:sp>
      <p:sp>
        <p:nvSpPr>
          <p:cNvPr id="63506" name="AutoShape 27"/>
          <p:cNvSpPr>
            <a:spLocks/>
          </p:cNvSpPr>
          <p:nvPr/>
        </p:nvSpPr>
        <p:spPr bwMode="auto">
          <a:xfrm rot="-5400000">
            <a:off x="4589463" y="2006600"/>
            <a:ext cx="107950" cy="1152525"/>
          </a:xfrm>
          <a:prstGeom prst="rightBrace">
            <a:avLst>
              <a:gd name="adj1" fmla="val 88971"/>
              <a:gd name="adj2" fmla="val 46694"/>
            </a:avLst>
          </a:prstGeom>
          <a:noFill/>
          <a:ln w="9525">
            <a:solidFill>
              <a:schemeClr val="tx1"/>
            </a:solidFill>
            <a:round/>
            <a:headEnd/>
            <a:tailEnd/>
          </a:ln>
        </p:spPr>
        <p:txBody>
          <a:bodyPr wrap="none" anchor="ctr"/>
          <a:lstStyle/>
          <a:p>
            <a:endParaRPr lang="zh-CN" altLang="en-US"/>
          </a:p>
        </p:txBody>
      </p:sp>
      <p:sp>
        <p:nvSpPr>
          <p:cNvPr id="63507" name="Text Box 28"/>
          <p:cNvSpPr txBox="1">
            <a:spLocks noChangeArrowheads="1"/>
          </p:cNvSpPr>
          <p:nvPr/>
        </p:nvSpPr>
        <p:spPr bwMode="auto">
          <a:xfrm>
            <a:off x="4140200" y="2198688"/>
            <a:ext cx="936625" cy="366712"/>
          </a:xfrm>
          <a:prstGeom prst="rect">
            <a:avLst/>
          </a:prstGeom>
          <a:noFill/>
          <a:ln w="9525">
            <a:noFill/>
            <a:miter lim="800000"/>
            <a:headEnd/>
            <a:tailEnd/>
          </a:ln>
        </p:spPr>
        <p:txBody>
          <a:bodyPr>
            <a:spAutoFit/>
          </a:bodyPr>
          <a:lstStyle/>
          <a:p>
            <a:pPr algn="ctr">
              <a:spcBef>
                <a:spcPct val="50000"/>
              </a:spcBef>
            </a:pPr>
            <a:r>
              <a:rPr lang="en-US" altLang="zh-CN" sz="1800"/>
              <a:t>PDU</a:t>
            </a:r>
          </a:p>
        </p:txBody>
      </p:sp>
      <p:sp>
        <p:nvSpPr>
          <p:cNvPr id="63508" name="AutoShape 29"/>
          <p:cNvSpPr>
            <a:spLocks/>
          </p:cNvSpPr>
          <p:nvPr/>
        </p:nvSpPr>
        <p:spPr bwMode="auto">
          <a:xfrm rot="-5400000">
            <a:off x="4676775" y="2963863"/>
            <a:ext cx="79375" cy="1584325"/>
          </a:xfrm>
          <a:prstGeom prst="rightBrace">
            <a:avLst>
              <a:gd name="adj1" fmla="val 166333"/>
              <a:gd name="adj2" fmla="val 46694"/>
            </a:avLst>
          </a:prstGeom>
          <a:noFill/>
          <a:ln w="9525">
            <a:solidFill>
              <a:schemeClr val="tx1"/>
            </a:solidFill>
            <a:round/>
            <a:headEnd/>
            <a:tailEnd/>
          </a:ln>
        </p:spPr>
        <p:txBody>
          <a:bodyPr wrap="none" anchor="ctr"/>
          <a:lstStyle/>
          <a:p>
            <a:endParaRPr lang="zh-CN" altLang="en-US"/>
          </a:p>
        </p:txBody>
      </p:sp>
      <p:sp>
        <p:nvSpPr>
          <p:cNvPr id="63509" name="Text Box 30"/>
          <p:cNvSpPr txBox="1">
            <a:spLocks noChangeArrowheads="1"/>
          </p:cNvSpPr>
          <p:nvPr/>
        </p:nvSpPr>
        <p:spPr bwMode="auto">
          <a:xfrm>
            <a:off x="4211638" y="3422650"/>
            <a:ext cx="936625" cy="366713"/>
          </a:xfrm>
          <a:prstGeom prst="rect">
            <a:avLst/>
          </a:prstGeom>
          <a:noFill/>
          <a:ln w="9525">
            <a:noFill/>
            <a:miter lim="800000"/>
            <a:headEnd/>
            <a:tailEnd/>
          </a:ln>
        </p:spPr>
        <p:txBody>
          <a:bodyPr>
            <a:spAutoFit/>
          </a:bodyPr>
          <a:lstStyle/>
          <a:p>
            <a:pPr algn="ctr">
              <a:spcBef>
                <a:spcPct val="50000"/>
              </a:spcBef>
            </a:pPr>
            <a:r>
              <a:rPr lang="en-US" altLang="zh-CN" sz="1800"/>
              <a:t>PDU</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nodeType="clickEffect">
                                  <p:stCondLst>
                                    <p:cond delay="0"/>
                                  </p:stCondLst>
                                  <p:childTnLst>
                                    <p:set>
                                      <p:cBhvr>
                                        <p:cTn id="6" dur="1" fill="hold">
                                          <p:stCondLst>
                                            <p:cond delay="0"/>
                                          </p:stCondLst>
                                        </p:cTn>
                                        <p:tgtEl>
                                          <p:spTgt spid="178179">
                                            <p:txEl>
                                              <p:pRg st="0" end="0"/>
                                            </p:txEl>
                                          </p:spTgt>
                                        </p:tgtEl>
                                        <p:attrNameLst>
                                          <p:attrName>style.visibility</p:attrName>
                                        </p:attrNameLst>
                                      </p:cBhvr>
                                      <p:to>
                                        <p:strVal val="visible"/>
                                      </p:to>
                                    </p:set>
                                    <p:animEffect transition="in" filter="strips(downRight)">
                                      <p:cBhvr>
                                        <p:cTn id="7" dur="500"/>
                                        <p:tgtEl>
                                          <p:spTgt spid="17817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6" fill="hold" nodeType="clickEffect">
                                  <p:stCondLst>
                                    <p:cond delay="0"/>
                                  </p:stCondLst>
                                  <p:childTnLst>
                                    <p:set>
                                      <p:cBhvr>
                                        <p:cTn id="11" dur="1" fill="hold">
                                          <p:stCondLst>
                                            <p:cond delay="0"/>
                                          </p:stCondLst>
                                        </p:cTn>
                                        <p:tgtEl>
                                          <p:spTgt spid="178179">
                                            <p:txEl>
                                              <p:pRg st="1" end="1"/>
                                            </p:txEl>
                                          </p:spTgt>
                                        </p:tgtEl>
                                        <p:attrNameLst>
                                          <p:attrName>style.visibility</p:attrName>
                                        </p:attrNameLst>
                                      </p:cBhvr>
                                      <p:to>
                                        <p:strVal val="visible"/>
                                      </p:to>
                                    </p:set>
                                    <p:animEffect transition="in" filter="strips(downRight)">
                                      <p:cBhvr>
                                        <p:cTn id="12" dur="500"/>
                                        <p:tgtEl>
                                          <p:spTgt spid="17817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网络体系结构</a:t>
            </a:r>
          </a:p>
        </p:txBody>
      </p:sp>
      <p:sp>
        <p:nvSpPr>
          <p:cNvPr id="3" name="内容占位符 2"/>
          <p:cNvSpPr>
            <a:spLocks noGrp="1"/>
          </p:cNvSpPr>
          <p:nvPr>
            <p:ph idx="1"/>
          </p:nvPr>
        </p:nvSpPr>
        <p:spPr/>
        <p:txBody>
          <a:bodyPr/>
          <a:lstStyle/>
          <a:p>
            <a:r>
              <a:rPr lang="en-US" altLang="zh-CN" dirty="0"/>
              <a:t>OSI</a:t>
            </a:r>
            <a:r>
              <a:rPr lang="zh-CN" altLang="en-US" dirty="0"/>
              <a:t>体系结构</a:t>
            </a:r>
            <a:endParaRPr lang="en-US" altLang="zh-CN" dirty="0"/>
          </a:p>
          <a:p>
            <a:pPr lvl="1"/>
            <a:r>
              <a:rPr lang="zh-CN" altLang="en-US" dirty="0"/>
              <a:t>基于</a:t>
            </a:r>
            <a:r>
              <a:rPr lang="en-US" altLang="zh-CN" dirty="0"/>
              <a:t>OSI</a:t>
            </a:r>
            <a:r>
              <a:rPr lang="zh-CN" altLang="en-US" dirty="0"/>
              <a:t>参考模型，又称为</a:t>
            </a:r>
            <a:r>
              <a:rPr lang="en-US" altLang="zh-CN" dirty="0"/>
              <a:t>OSI</a:t>
            </a:r>
            <a:r>
              <a:rPr lang="zh-CN" altLang="en-US" dirty="0"/>
              <a:t>七层模型</a:t>
            </a:r>
            <a:endParaRPr lang="en-US" altLang="zh-CN" dirty="0"/>
          </a:p>
          <a:p>
            <a:r>
              <a:rPr lang="en-US" altLang="zh-CN" dirty="0"/>
              <a:t>Internet</a:t>
            </a:r>
            <a:r>
              <a:rPr lang="zh-CN" altLang="en-US" dirty="0"/>
              <a:t>体系结构</a:t>
            </a:r>
          </a:p>
          <a:p>
            <a:pPr lvl="1"/>
            <a:r>
              <a:rPr lang="zh-CN" altLang="en-US" dirty="0"/>
              <a:t>基于</a:t>
            </a:r>
            <a:r>
              <a:rPr lang="en-US" altLang="zh-CN" dirty="0"/>
              <a:t>TCP/IP</a:t>
            </a:r>
            <a:r>
              <a:rPr lang="zh-CN" altLang="en-US" dirty="0"/>
              <a:t>参考模型</a:t>
            </a:r>
          </a:p>
          <a:p>
            <a:endParaRPr lang="zh-CN" altLang="en-US" dirty="0"/>
          </a:p>
        </p:txBody>
      </p:sp>
      <p:sp>
        <p:nvSpPr>
          <p:cNvPr id="4" name="灯片编号占位符 3"/>
          <p:cNvSpPr>
            <a:spLocks noGrp="1"/>
          </p:cNvSpPr>
          <p:nvPr>
            <p:ph type="sldNum" sz="quarter" idx="12"/>
          </p:nvPr>
        </p:nvSpPr>
        <p:spPr/>
        <p:txBody>
          <a:bodyPr/>
          <a:lstStyle/>
          <a:p>
            <a:pPr>
              <a:defRPr/>
            </a:pPr>
            <a:fld id="{C453FA55-8D36-4031-8BD7-CFE3610E48BA}" type="slidenum">
              <a:rPr lang="en-US" altLang="zh-CN" smtClean="0"/>
              <a:pPr>
                <a:defRPr/>
              </a:pPr>
              <a:t>68</a:t>
            </a:fld>
            <a:endParaRPr lang="en-US" altLang="zh-CN"/>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p:txBody>
          <a:bodyPr/>
          <a:lstStyle/>
          <a:p>
            <a:r>
              <a:rPr lang="en-US" altLang="zh-CN"/>
              <a:t>OSI</a:t>
            </a:r>
            <a:r>
              <a:rPr lang="zh-CN" altLang="en-US"/>
              <a:t>体系结构</a:t>
            </a:r>
          </a:p>
        </p:txBody>
      </p:sp>
      <p:sp>
        <p:nvSpPr>
          <p:cNvPr id="65539" name="Rectangle 3"/>
          <p:cNvSpPr>
            <a:spLocks noGrp="1" noChangeArrowheads="1"/>
          </p:cNvSpPr>
          <p:nvPr>
            <p:ph type="body" idx="1"/>
          </p:nvPr>
        </p:nvSpPr>
        <p:spPr>
          <a:xfrm>
            <a:off x="1182688" y="1844675"/>
            <a:ext cx="7772400" cy="1771650"/>
          </a:xfrm>
        </p:spPr>
        <p:txBody>
          <a:bodyPr/>
          <a:lstStyle/>
          <a:p>
            <a:pPr>
              <a:lnSpc>
                <a:spcPct val="80000"/>
              </a:lnSpc>
            </a:pPr>
            <a:r>
              <a:rPr lang="en-US" altLang="zh-CN" sz="2000" b="1" dirty="0"/>
              <a:t>OSI</a:t>
            </a:r>
            <a:r>
              <a:rPr lang="zh-CN" altLang="en-US" sz="2000" b="1" dirty="0"/>
              <a:t>体系结构由</a:t>
            </a:r>
            <a:r>
              <a:rPr lang="en-US" altLang="zh-CN" sz="2000" b="1" dirty="0"/>
              <a:t>ISO</a:t>
            </a:r>
            <a:r>
              <a:rPr lang="zh-CN" altLang="en-US" sz="2000" b="1" dirty="0"/>
              <a:t>于</a:t>
            </a:r>
            <a:r>
              <a:rPr lang="en-US" altLang="zh-CN" sz="2000" b="1" dirty="0"/>
              <a:t>1983</a:t>
            </a:r>
            <a:r>
              <a:rPr lang="zh-CN" altLang="en-US" sz="2000" b="1" dirty="0"/>
              <a:t>年给出，基于</a:t>
            </a:r>
            <a:r>
              <a:rPr lang="en-US" altLang="zh-CN" sz="2000" b="1" dirty="0"/>
              <a:t>OSI</a:t>
            </a:r>
            <a:r>
              <a:rPr lang="zh-CN" altLang="en-US" sz="2000" b="1" dirty="0"/>
              <a:t>参考模型</a:t>
            </a:r>
          </a:p>
          <a:p>
            <a:pPr lvl="1">
              <a:lnSpc>
                <a:spcPct val="80000"/>
              </a:lnSpc>
            </a:pPr>
            <a:r>
              <a:rPr lang="en-US" altLang="zh-CN" sz="1800" b="1" dirty="0"/>
              <a:t>ISO</a:t>
            </a:r>
            <a:r>
              <a:rPr lang="zh-CN" altLang="en-US" sz="1800" b="1" dirty="0"/>
              <a:t>：</a:t>
            </a:r>
            <a:r>
              <a:rPr lang="en-US" altLang="zh-CN" sz="1800" b="1" dirty="0"/>
              <a:t>International Standards Organization</a:t>
            </a:r>
            <a:r>
              <a:rPr lang="zh-CN" altLang="en-US" sz="1800" b="1" dirty="0"/>
              <a:t>，国际标准化组织</a:t>
            </a:r>
            <a:endParaRPr lang="en-US" altLang="zh-CN" sz="1800" b="1" dirty="0"/>
          </a:p>
          <a:p>
            <a:pPr lvl="1">
              <a:lnSpc>
                <a:spcPct val="80000"/>
              </a:lnSpc>
            </a:pPr>
            <a:r>
              <a:rPr lang="en-US" altLang="zh-CN" sz="1800" b="1" dirty="0"/>
              <a:t>OSI</a:t>
            </a:r>
            <a:r>
              <a:rPr lang="zh-CN" altLang="en-US" sz="1800" b="1" dirty="0"/>
              <a:t>：</a:t>
            </a:r>
            <a:r>
              <a:rPr lang="en-US" altLang="zh-CN" sz="1800" b="1" dirty="0"/>
              <a:t>Open Systems Interconnection</a:t>
            </a:r>
            <a:r>
              <a:rPr lang="zh-CN" altLang="en-US" sz="1800" b="1" dirty="0"/>
              <a:t>，开放系统互连</a:t>
            </a:r>
          </a:p>
          <a:p>
            <a:pPr>
              <a:lnSpc>
                <a:spcPct val="80000"/>
              </a:lnSpc>
            </a:pPr>
            <a:r>
              <a:rPr lang="zh-CN" altLang="en-US" sz="2000" b="1" dirty="0"/>
              <a:t>实际上，</a:t>
            </a:r>
            <a:r>
              <a:rPr lang="en-US" altLang="zh-CN" sz="2000" b="1" dirty="0"/>
              <a:t>OSI</a:t>
            </a:r>
            <a:r>
              <a:rPr lang="zh-CN" altLang="en-US" sz="2000" b="1" dirty="0"/>
              <a:t>参考模型给出的是一个层参考模型，没有给出任何对应的协议，只是描述了每层应该具备的功能</a:t>
            </a:r>
          </a:p>
        </p:txBody>
      </p:sp>
      <p:grpSp>
        <p:nvGrpSpPr>
          <p:cNvPr id="65540" name="Group 5"/>
          <p:cNvGrpSpPr>
            <a:grpSpLocks/>
          </p:cNvGrpSpPr>
          <p:nvPr/>
        </p:nvGrpSpPr>
        <p:grpSpPr bwMode="auto">
          <a:xfrm>
            <a:off x="1763713" y="3357563"/>
            <a:ext cx="6629400" cy="3330575"/>
            <a:chOff x="816" y="1570"/>
            <a:chExt cx="4176" cy="2857"/>
          </a:xfrm>
        </p:grpSpPr>
        <p:sp>
          <p:nvSpPr>
            <p:cNvPr id="65550" name="Rectangle 6"/>
            <p:cNvSpPr>
              <a:spLocks noChangeArrowheads="1"/>
            </p:cNvSpPr>
            <p:nvPr/>
          </p:nvSpPr>
          <p:spPr bwMode="auto">
            <a:xfrm>
              <a:off x="1008" y="1570"/>
              <a:ext cx="960" cy="528"/>
            </a:xfrm>
            <a:prstGeom prst="rect">
              <a:avLst/>
            </a:prstGeom>
            <a:solidFill>
              <a:srgbClr val="EBF7FF"/>
            </a:solidFill>
            <a:ln w="9525">
              <a:solidFill>
                <a:srgbClr val="007A77"/>
              </a:solidFill>
              <a:miter lim="800000"/>
              <a:headEnd/>
              <a:tailEnd/>
            </a:ln>
          </p:spPr>
          <p:txBody>
            <a:bodyPr wrap="none" anchor="ctr"/>
            <a:lstStyle/>
            <a:p>
              <a:pPr algn="ctr"/>
              <a:endParaRPr lang="en-US" altLang="zh-CN" sz="1400">
                <a:solidFill>
                  <a:srgbClr val="007A77"/>
                </a:solidFill>
                <a:latin typeface="Arial" charset="0"/>
              </a:endParaRPr>
            </a:p>
            <a:p>
              <a:pPr algn="ctr"/>
              <a:endParaRPr lang="zh-CN" altLang="en-US" sz="1400">
                <a:solidFill>
                  <a:srgbClr val="007A77"/>
                </a:solidFill>
                <a:latin typeface="Arial" charset="0"/>
              </a:endParaRPr>
            </a:p>
            <a:p>
              <a:pPr algn="ctr"/>
              <a:r>
                <a:rPr lang="zh-CN" altLang="en-US" sz="1400">
                  <a:solidFill>
                    <a:srgbClr val="007A77"/>
                  </a:solidFill>
                  <a:latin typeface="Arial" charset="0"/>
                </a:rPr>
                <a:t>应用层</a:t>
              </a:r>
            </a:p>
          </p:txBody>
        </p:sp>
        <p:sp>
          <p:nvSpPr>
            <p:cNvPr id="65551" name="Oval 7"/>
            <p:cNvSpPr>
              <a:spLocks noChangeArrowheads="1"/>
            </p:cNvSpPr>
            <p:nvPr/>
          </p:nvSpPr>
          <p:spPr bwMode="auto">
            <a:xfrm>
              <a:off x="1056" y="1618"/>
              <a:ext cx="864" cy="240"/>
            </a:xfrm>
            <a:prstGeom prst="ellipse">
              <a:avLst/>
            </a:prstGeom>
            <a:solidFill>
              <a:srgbClr val="EBF7FF"/>
            </a:solidFill>
            <a:ln w="9525">
              <a:solidFill>
                <a:srgbClr val="007A77"/>
              </a:solidFill>
              <a:round/>
              <a:headEnd/>
              <a:tailEnd/>
            </a:ln>
          </p:spPr>
          <p:txBody>
            <a:bodyPr wrap="none" anchor="ctr"/>
            <a:lstStyle/>
            <a:p>
              <a:pPr algn="ctr"/>
              <a:r>
                <a:rPr lang="zh-CN" altLang="en-US" sz="1800">
                  <a:solidFill>
                    <a:srgbClr val="007A77"/>
                  </a:solidFill>
                  <a:latin typeface="Arial" charset="0"/>
                </a:rPr>
                <a:t>应用进程</a:t>
              </a:r>
            </a:p>
          </p:txBody>
        </p:sp>
        <p:sp>
          <p:nvSpPr>
            <p:cNvPr id="65552" name="Rectangle 8"/>
            <p:cNvSpPr>
              <a:spLocks noChangeArrowheads="1"/>
            </p:cNvSpPr>
            <p:nvPr/>
          </p:nvSpPr>
          <p:spPr bwMode="auto">
            <a:xfrm>
              <a:off x="1008" y="2098"/>
              <a:ext cx="960" cy="336"/>
            </a:xfrm>
            <a:prstGeom prst="rect">
              <a:avLst/>
            </a:prstGeom>
            <a:solidFill>
              <a:srgbClr val="EBF7FF"/>
            </a:solidFill>
            <a:ln w="9525">
              <a:solidFill>
                <a:srgbClr val="007A77"/>
              </a:solidFill>
              <a:miter lim="800000"/>
              <a:headEnd/>
              <a:tailEnd/>
            </a:ln>
          </p:spPr>
          <p:txBody>
            <a:bodyPr wrap="none" anchor="ctr"/>
            <a:lstStyle/>
            <a:p>
              <a:pPr algn="ctr"/>
              <a:r>
                <a:rPr lang="zh-CN" altLang="en-US" sz="1800">
                  <a:solidFill>
                    <a:srgbClr val="007A77"/>
                  </a:solidFill>
                  <a:latin typeface="Arial" charset="0"/>
                </a:rPr>
                <a:t>表示层</a:t>
              </a:r>
            </a:p>
          </p:txBody>
        </p:sp>
        <p:sp>
          <p:nvSpPr>
            <p:cNvPr id="65553" name="Rectangle 9"/>
            <p:cNvSpPr>
              <a:spLocks noChangeArrowheads="1"/>
            </p:cNvSpPr>
            <p:nvPr/>
          </p:nvSpPr>
          <p:spPr bwMode="auto">
            <a:xfrm>
              <a:off x="1008" y="2434"/>
              <a:ext cx="960" cy="336"/>
            </a:xfrm>
            <a:prstGeom prst="rect">
              <a:avLst/>
            </a:prstGeom>
            <a:solidFill>
              <a:srgbClr val="EBF7FF"/>
            </a:solidFill>
            <a:ln w="9525">
              <a:solidFill>
                <a:srgbClr val="007A77"/>
              </a:solidFill>
              <a:miter lim="800000"/>
              <a:headEnd/>
              <a:tailEnd/>
            </a:ln>
          </p:spPr>
          <p:txBody>
            <a:bodyPr wrap="none" anchor="ctr"/>
            <a:lstStyle/>
            <a:p>
              <a:pPr algn="ctr"/>
              <a:r>
                <a:rPr lang="zh-CN" altLang="en-US" sz="1800">
                  <a:solidFill>
                    <a:srgbClr val="007A77"/>
                  </a:solidFill>
                  <a:latin typeface="Arial" charset="0"/>
                </a:rPr>
                <a:t>会话层</a:t>
              </a:r>
            </a:p>
          </p:txBody>
        </p:sp>
        <p:sp>
          <p:nvSpPr>
            <p:cNvPr id="65554" name="Rectangle 10"/>
            <p:cNvSpPr>
              <a:spLocks noChangeArrowheads="1"/>
            </p:cNvSpPr>
            <p:nvPr/>
          </p:nvSpPr>
          <p:spPr bwMode="auto">
            <a:xfrm>
              <a:off x="1008" y="2770"/>
              <a:ext cx="960" cy="336"/>
            </a:xfrm>
            <a:prstGeom prst="rect">
              <a:avLst/>
            </a:prstGeom>
            <a:solidFill>
              <a:srgbClr val="EBF7FF"/>
            </a:solidFill>
            <a:ln w="9525">
              <a:solidFill>
                <a:srgbClr val="007A77"/>
              </a:solidFill>
              <a:miter lim="800000"/>
              <a:headEnd/>
              <a:tailEnd/>
            </a:ln>
          </p:spPr>
          <p:txBody>
            <a:bodyPr wrap="none" anchor="ctr"/>
            <a:lstStyle/>
            <a:p>
              <a:pPr algn="ctr"/>
              <a:r>
                <a:rPr lang="zh-CN" altLang="en-US" sz="1800">
                  <a:solidFill>
                    <a:srgbClr val="007A77"/>
                  </a:solidFill>
                  <a:latin typeface="Arial" charset="0"/>
                </a:rPr>
                <a:t>传输层</a:t>
              </a:r>
            </a:p>
          </p:txBody>
        </p:sp>
        <p:sp>
          <p:nvSpPr>
            <p:cNvPr id="65555" name="Rectangle 11"/>
            <p:cNvSpPr>
              <a:spLocks noChangeArrowheads="1"/>
            </p:cNvSpPr>
            <p:nvPr/>
          </p:nvSpPr>
          <p:spPr bwMode="auto">
            <a:xfrm>
              <a:off x="1008" y="3106"/>
              <a:ext cx="960" cy="336"/>
            </a:xfrm>
            <a:prstGeom prst="rect">
              <a:avLst/>
            </a:prstGeom>
            <a:solidFill>
              <a:srgbClr val="EBF7FF"/>
            </a:solidFill>
            <a:ln w="9525">
              <a:solidFill>
                <a:srgbClr val="007A77"/>
              </a:solidFill>
              <a:miter lim="800000"/>
              <a:headEnd/>
              <a:tailEnd/>
            </a:ln>
          </p:spPr>
          <p:txBody>
            <a:bodyPr wrap="none" anchor="ctr"/>
            <a:lstStyle/>
            <a:p>
              <a:pPr algn="ctr"/>
              <a:r>
                <a:rPr lang="zh-CN" altLang="en-US" sz="1800">
                  <a:solidFill>
                    <a:srgbClr val="FF0000"/>
                  </a:solidFill>
                  <a:latin typeface="Arial" charset="0"/>
                </a:rPr>
                <a:t>网络层</a:t>
              </a:r>
            </a:p>
          </p:txBody>
        </p:sp>
        <p:sp>
          <p:nvSpPr>
            <p:cNvPr id="65556" name="Rectangle 12"/>
            <p:cNvSpPr>
              <a:spLocks noChangeArrowheads="1"/>
            </p:cNvSpPr>
            <p:nvPr/>
          </p:nvSpPr>
          <p:spPr bwMode="auto">
            <a:xfrm>
              <a:off x="1008" y="3442"/>
              <a:ext cx="960" cy="336"/>
            </a:xfrm>
            <a:prstGeom prst="rect">
              <a:avLst/>
            </a:prstGeom>
            <a:solidFill>
              <a:srgbClr val="EBF7FF"/>
            </a:solidFill>
            <a:ln w="9525">
              <a:solidFill>
                <a:srgbClr val="007A77"/>
              </a:solidFill>
              <a:miter lim="800000"/>
              <a:headEnd/>
              <a:tailEnd/>
            </a:ln>
          </p:spPr>
          <p:txBody>
            <a:bodyPr wrap="none" anchor="ctr"/>
            <a:lstStyle/>
            <a:p>
              <a:pPr algn="ctr"/>
              <a:r>
                <a:rPr lang="zh-CN" altLang="en-US" sz="1800">
                  <a:solidFill>
                    <a:srgbClr val="FF0000"/>
                  </a:solidFill>
                  <a:latin typeface="Arial" charset="0"/>
                </a:rPr>
                <a:t>数据链路层</a:t>
              </a:r>
            </a:p>
          </p:txBody>
        </p:sp>
        <p:sp>
          <p:nvSpPr>
            <p:cNvPr id="65557" name="Rectangle 13"/>
            <p:cNvSpPr>
              <a:spLocks noChangeArrowheads="1"/>
            </p:cNvSpPr>
            <p:nvPr/>
          </p:nvSpPr>
          <p:spPr bwMode="auto">
            <a:xfrm>
              <a:off x="1008" y="3778"/>
              <a:ext cx="960" cy="336"/>
            </a:xfrm>
            <a:prstGeom prst="rect">
              <a:avLst/>
            </a:prstGeom>
            <a:solidFill>
              <a:srgbClr val="EBF7FF"/>
            </a:solidFill>
            <a:ln w="9525">
              <a:solidFill>
                <a:srgbClr val="007A77"/>
              </a:solidFill>
              <a:miter lim="800000"/>
              <a:headEnd/>
              <a:tailEnd/>
            </a:ln>
          </p:spPr>
          <p:txBody>
            <a:bodyPr wrap="none" anchor="ctr"/>
            <a:lstStyle/>
            <a:p>
              <a:pPr algn="ctr"/>
              <a:r>
                <a:rPr lang="zh-CN" altLang="en-US" sz="1800">
                  <a:solidFill>
                    <a:srgbClr val="FF0000"/>
                  </a:solidFill>
                  <a:latin typeface="Arial" charset="0"/>
                </a:rPr>
                <a:t>物理层</a:t>
              </a:r>
            </a:p>
          </p:txBody>
        </p:sp>
        <p:sp>
          <p:nvSpPr>
            <p:cNvPr id="65558" name="Rectangle 14"/>
            <p:cNvSpPr>
              <a:spLocks noChangeArrowheads="1"/>
            </p:cNvSpPr>
            <p:nvPr/>
          </p:nvSpPr>
          <p:spPr bwMode="auto">
            <a:xfrm>
              <a:off x="2448" y="3106"/>
              <a:ext cx="960" cy="336"/>
            </a:xfrm>
            <a:prstGeom prst="rect">
              <a:avLst/>
            </a:prstGeom>
            <a:solidFill>
              <a:srgbClr val="EBF7FF"/>
            </a:solidFill>
            <a:ln w="9525">
              <a:solidFill>
                <a:srgbClr val="007A77"/>
              </a:solidFill>
              <a:miter lim="800000"/>
              <a:headEnd/>
              <a:tailEnd/>
            </a:ln>
          </p:spPr>
          <p:txBody>
            <a:bodyPr wrap="none" anchor="ctr"/>
            <a:lstStyle/>
            <a:p>
              <a:pPr algn="ctr"/>
              <a:r>
                <a:rPr lang="zh-CN" altLang="en-US" sz="1800">
                  <a:solidFill>
                    <a:srgbClr val="FF0000"/>
                  </a:solidFill>
                  <a:latin typeface="Arial" charset="0"/>
                </a:rPr>
                <a:t>网络层</a:t>
              </a:r>
            </a:p>
          </p:txBody>
        </p:sp>
        <p:sp>
          <p:nvSpPr>
            <p:cNvPr id="65559" name="Rectangle 15"/>
            <p:cNvSpPr>
              <a:spLocks noChangeArrowheads="1"/>
            </p:cNvSpPr>
            <p:nvPr/>
          </p:nvSpPr>
          <p:spPr bwMode="auto">
            <a:xfrm>
              <a:off x="2448" y="3442"/>
              <a:ext cx="960" cy="336"/>
            </a:xfrm>
            <a:prstGeom prst="rect">
              <a:avLst/>
            </a:prstGeom>
            <a:solidFill>
              <a:srgbClr val="EBF7FF"/>
            </a:solidFill>
            <a:ln w="9525">
              <a:solidFill>
                <a:srgbClr val="007A77"/>
              </a:solidFill>
              <a:miter lim="800000"/>
              <a:headEnd/>
              <a:tailEnd/>
            </a:ln>
          </p:spPr>
          <p:txBody>
            <a:bodyPr wrap="none" anchor="ctr"/>
            <a:lstStyle/>
            <a:p>
              <a:pPr algn="ctr"/>
              <a:r>
                <a:rPr lang="zh-CN" altLang="en-US" sz="1800">
                  <a:solidFill>
                    <a:srgbClr val="FF0000"/>
                  </a:solidFill>
                  <a:latin typeface="Arial" charset="0"/>
                </a:rPr>
                <a:t>数据链路层</a:t>
              </a:r>
            </a:p>
          </p:txBody>
        </p:sp>
        <p:sp>
          <p:nvSpPr>
            <p:cNvPr id="65560" name="Rectangle 16"/>
            <p:cNvSpPr>
              <a:spLocks noChangeArrowheads="1"/>
            </p:cNvSpPr>
            <p:nvPr/>
          </p:nvSpPr>
          <p:spPr bwMode="auto">
            <a:xfrm>
              <a:off x="2448" y="3778"/>
              <a:ext cx="960" cy="336"/>
            </a:xfrm>
            <a:prstGeom prst="rect">
              <a:avLst/>
            </a:prstGeom>
            <a:solidFill>
              <a:srgbClr val="EBF7FF"/>
            </a:solidFill>
            <a:ln w="9525">
              <a:solidFill>
                <a:srgbClr val="007A77"/>
              </a:solidFill>
              <a:miter lim="800000"/>
              <a:headEnd/>
              <a:tailEnd/>
            </a:ln>
          </p:spPr>
          <p:txBody>
            <a:bodyPr wrap="none" anchor="ctr"/>
            <a:lstStyle/>
            <a:p>
              <a:pPr algn="ctr"/>
              <a:r>
                <a:rPr lang="zh-CN" altLang="en-US" sz="1800">
                  <a:solidFill>
                    <a:srgbClr val="FF0000"/>
                  </a:solidFill>
                  <a:latin typeface="Arial" charset="0"/>
                </a:rPr>
                <a:t>物理层</a:t>
              </a:r>
            </a:p>
          </p:txBody>
        </p:sp>
        <p:sp>
          <p:nvSpPr>
            <p:cNvPr id="65561" name="Rectangle 17"/>
            <p:cNvSpPr>
              <a:spLocks noChangeArrowheads="1"/>
            </p:cNvSpPr>
            <p:nvPr/>
          </p:nvSpPr>
          <p:spPr bwMode="auto">
            <a:xfrm>
              <a:off x="3888" y="1570"/>
              <a:ext cx="960" cy="528"/>
            </a:xfrm>
            <a:prstGeom prst="rect">
              <a:avLst/>
            </a:prstGeom>
            <a:solidFill>
              <a:srgbClr val="EBF7FF"/>
            </a:solidFill>
            <a:ln w="9525">
              <a:solidFill>
                <a:srgbClr val="007A77"/>
              </a:solidFill>
              <a:miter lim="800000"/>
              <a:headEnd/>
              <a:tailEnd/>
            </a:ln>
          </p:spPr>
          <p:txBody>
            <a:bodyPr wrap="none" anchor="ctr"/>
            <a:lstStyle/>
            <a:p>
              <a:pPr algn="ctr"/>
              <a:endParaRPr lang="en-US" altLang="zh-CN" sz="1800">
                <a:solidFill>
                  <a:srgbClr val="007A77"/>
                </a:solidFill>
                <a:latin typeface="Arial" charset="0"/>
              </a:endParaRPr>
            </a:p>
            <a:p>
              <a:pPr algn="ctr"/>
              <a:r>
                <a:rPr lang="zh-CN" altLang="en-US" sz="1400">
                  <a:solidFill>
                    <a:srgbClr val="007A77"/>
                  </a:solidFill>
                  <a:latin typeface="Arial" charset="0"/>
                </a:rPr>
                <a:t>应用层</a:t>
              </a:r>
            </a:p>
          </p:txBody>
        </p:sp>
        <p:sp>
          <p:nvSpPr>
            <p:cNvPr id="65562" name="Oval 18"/>
            <p:cNvSpPr>
              <a:spLocks noChangeArrowheads="1"/>
            </p:cNvSpPr>
            <p:nvPr/>
          </p:nvSpPr>
          <p:spPr bwMode="auto">
            <a:xfrm>
              <a:off x="3936" y="1618"/>
              <a:ext cx="864" cy="240"/>
            </a:xfrm>
            <a:prstGeom prst="ellipse">
              <a:avLst/>
            </a:prstGeom>
            <a:solidFill>
              <a:srgbClr val="EBF7FF"/>
            </a:solidFill>
            <a:ln w="9525">
              <a:solidFill>
                <a:srgbClr val="007A77"/>
              </a:solidFill>
              <a:round/>
              <a:headEnd/>
              <a:tailEnd/>
            </a:ln>
          </p:spPr>
          <p:txBody>
            <a:bodyPr wrap="none" anchor="ctr"/>
            <a:lstStyle/>
            <a:p>
              <a:pPr algn="ctr"/>
              <a:r>
                <a:rPr lang="zh-CN" altLang="en-US" sz="1800">
                  <a:solidFill>
                    <a:srgbClr val="007A77"/>
                  </a:solidFill>
                  <a:latin typeface="Arial" charset="0"/>
                </a:rPr>
                <a:t>应用进程</a:t>
              </a:r>
            </a:p>
          </p:txBody>
        </p:sp>
        <p:sp>
          <p:nvSpPr>
            <p:cNvPr id="65563" name="Rectangle 19"/>
            <p:cNvSpPr>
              <a:spLocks noChangeArrowheads="1"/>
            </p:cNvSpPr>
            <p:nvPr/>
          </p:nvSpPr>
          <p:spPr bwMode="auto">
            <a:xfrm>
              <a:off x="3888" y="2098"/>
              <a:ext cx="960" cy="336"/>
            </a:xfrm>
            <a:prstGeom prst="rect">
              <a:avLst/>
            </a:prstGeom>
            <a:solidFill>
              <a:srgbClr val="EBF7FF"/>
            </a:solidFill>
            <a:ln w="9525">
              <a:solidFill>
                <a:srgbClr val="007A77"/>
              </a:solidFill>
              <a:miter lim="800000"/>
              <a:headEnd/>
              <a:tailEnd/>
            </a:ln>
          </p:spPr>
          <p:txBody>
            <a:bodyPr wrap="none" anchor="ctr"/>
            <a:lstStyle/>
            <a:p>
              <a:pPr algn="ctr"/>
              <a:r>
                <a:rPr lang="zh-CN" altLang="en-US" sz="1800">
                  <a:solidFill>
                    <a:srgbClr val="007A77"/>
                  </a:solidFill>
                  <a:latin typeface="Arial" charset="0"/>
                </a:rPr>
                <a:t>表示层</a:t>
              </a:r>
            </a:p>
          </p:txBody>
        </p:sp>
        <p:sp>
          <p:nvSpPr>
            <p:cNvPr id="65564" name="Rectangle 20"/>
            <p:cNvSpPr>
              <a:spLocks noChangeArrowheads="1"/>
            </p:cNvSpPr>
            <p:nvPr/>
          </p:nvSpPr>
          <p:spPr bwMode="auto">
            <a:xfrm>
              <a:off x="3888" y="2434"/>
              <a:ext cx="960" cy="336"/>
            </a:xfrm>
            <a:prstGeom prst="rect">
              <a:avLst/>
            </a:prstGeom>
            <a:solidFill>
              <a:srgbClr val="EBF7FF"/>
            </a:solidFill>
            <a:ln w="9525">
              <a:solidFill>
                <a:srgbClr val="007A77"/>
              </a:solidFill>
              <a:miter lim="800000"/>
              <a:headEnd/>
              <a:tailEnd/>
            </a:ln>
          </p:spPr>
          <p:txBody>
            <a:bodyPr wrap="none" anchor="ctr"/>
            <a:lstStyle/>
            <a:p>
              <a:pPr algn="ctr"/>
              <a:r>
                <a:rPr lang="zh-CN" altLang="en-US" sz="1800">
                  <a:solidFill>
                    <a:srgbClr val="007A77"/>
                  </a:solidFill>
                  <a:latin typeface="Arial" charset="0"/>
                </a:rPr>
                <a:t>会话层</a:t>
              </a:r>
            </a:p>
          </p:txBody>
        </p:sp>
        <p:sp>
          <p:nvSpPr>
            <p:cNvPr id="65565" name="Rectangle 21"/>
            <p:cNvSpPr>
              <a:spLocks noChangeArrowheads="1"/>
            </p:cNvSpPr>
            <p:nvPr/>
          </p:nvSpPr>
          <p:spPr bwMode="auto">
            <a:xfrm>
              <a:off x="3888" y="2770"/>
              <a:ext cx="960" cy="336"/>
            </a:xfrm>
            <a:prstGeom prst="rect">
              <a:avLst/>
            </a:prstGeom>
            <a:solidFill>
              <a:srgbClr val="EBF7FF"/>
            </a:solidFill>
            <a:ln w="9525">
              <a:solidFill>
                <a:srgbClr val="007A77"/>
              </a:solidFill>
              <a:miter lim="800000"/>
              <a:headEnd/>
              <a:tailEnd/>
            </a:ln>
          </p:spPr>
          <p:txBody>
            <a:bodyPr wrap="none" anchor="ctr"/>
            <a:lstStyle/>
            <a:p>
              <a:pPr algn="ctr"/>
              <a:r>
                <a:rPr lang="zh-CN" altLang="en-US" sz="1800">
                  <a:solidFill>
                    <a:srgbClr val="007A77"/>
                  </a:solidFill>
                  <a:latin typeface="Arial" charset="0"/>
                </a:rPr>
                <a:t>传输层</a:t>
              </a:r>
            </a:p>
          </p:txBody>
        </p:sp>
        <p:sp>
          <p:nvSpPr>
            <p:cNvPr id="65566" name="Rectangle 22"/>
            <p:cNvSpPr>
              <a:spLocks noChangeArrowheads="1"/>
            </p:cNvSpPr>
            <p:nvPr/>
          </p:nvSpPr>
          <p:spPr bwMode="auto">
            <a:xfrm>
              <a:off x="3888" y="3106"/>
              <a:ext cx="960" cy="336"/>
            </a:xfrm>
            <a:prstGeom prst="rect">
              <a:avLst/>
            </a:prstGeom>
            <a:solidFill>
              <a:srgbClr val="EBF7FF"/>
            </a:solidFill>
            <a:ln w="9525">
              <a:solidFill>
                <a:srgbClr val="007A77"/>
              </a:solidFill>
              <a:miter lim="800000"/>
              <a:headEnd/>
              <a:tailEnd/>
            </a:ln>
          </p:spPr>
          <p:txBody>
            <a:bodyPr wrap="none" anchor="ctr"/>
            <a:lstStyle/>
            <a:p>
              <a:pPr algn="ctr"/>
              <a:r>
                <a:rPr lang="zh-CN" altLang="en-US" sz="1800">
                  <a:solidFill>
                    <a:srgbClr val="FF0000"/>
                  </a:solidFill>
                  <a:latin typeface="Arial" charset="0"/>
                </a:rPr>
                <a:t>网络层</a:t>
              </a:r>
            </a:p>
          </p:txBody>
        </p:sp>
        <p:sp>
          <p:nvSpPr>
            <p:cNvPr id="65567" name="Rectangle 23"/>
            <p:cNvSpPr>
              <a:spLocks noChangeArrowheads="1"/>
            </p:cNvSpPr>
            <p:nvPr/>
          </p:nvSpPr>
          <p:spPr bwMode="auto">
            <a:xfrm>
              <a:off x="3888" y="3442"/>
              <a:ext cx="960" cy="336"/>
            </a:xfrm>
            <a:prstGeom prst="rect">
              <a:avLst/>
            </a:prstGeom>
            <a:solidFill>
              <a:srgbClr val="EBF7FF"/>
            </a:solidFill>
            <a:ln w="9525">
              <a:solidFill>
                <a:srgbClr val="007A77"/>
              </a:solidFill>
              <a:miter lim="800000"/>
              <a:headEnd/>
              <a:tailEnd/>
            </a:ln>
          </p:spPr>
          <p:txBody>
            <a:bodyPr wrap="none" anchor="ctr"/>
            <a:lstStyle/>
            <a:p>
              <a:pPr algn="ctr"/>
              <a:r>
                <a:rPr lang="zh-CN" altLang="en-US" sz="1800">
                  <a:solidFill>
                    <a:srgbClr val="FF0000"/>
                  </a:solidFill>
                  <a:latin typeface="Arial" charset="0"/>
                </a:rPr>
                <a:t>数据链路层</a:t>
              </a:r>
            </a:p>
          </p:txBody>
        </p:sp>
        <p:sp>
          <p:nvSpPr>
            <p:cNvPr id="65568" name="Rectangle 24"/>
            <p:cNvSpPr>
              <a:spLocks noChangeArrowheads="1"/>
            </p:cNvSpPr>
            <p:nvPr/>
          </p:nvSpPr>
          <p:spPr bwMode="auto">
            <a:xfrm>
              <a:off x="3888" y="3778"/>
              <a:ext cx="960" cy="336"/>
            </a:xfrm>
            <a:prstGeom prst="rect">
              <a:avLst/>
            </a:prstGeom>
            <a:solidFill>
              <a:srgbClr val="EBF7FF"/>
            </a:solidFill>
            <a:ln w="9525">
              <a:solidFill>
                <a:srgbClr val="007A77"/>
              </a:solidFill>
              <a:miter lim="800000"/>
              <a:headEnd/>
              <a:tailEnd/>
            </a:ln>
          </p:spPr>
          <p:txBody>
            <a:bodyPr wrap="none" anchor="ctr"/>
            <a:lstStyle/>
            <a:p>
              <a:pPr algn="ctr"/>
              <a:r>
                <a:rPr lang="zh-CN" altLang="en-US" sz="1800">
                  <a:solidFill>
                    <a:srgbClr val="FF0000"/>
                  </a:solidFill>
                  <a:latin typeface="Arial" charset="0"/>
                </a:rPr>
                <a:t>物理层</a:t>
              </a:r>
            </a:p>
          </p:txBody>
        </p:sp>
        <p:sp>
          <p:nvSpPr>
            <p:cNvPr id="65569" name="Text Box 25"/>
            <p:cNvSpPr txBox="1">
              <a:spLocks noChangeArrowheads="1"/>
            </p:cNvSpPr>
            <p:nvPr/>
          </p:nvSpPr>
          <p:spPr bwMode="auto">
            <a:xfrm>
              <a:off x="816" y="4112"/>
              <a:ext cx="1200" cy="314"/>
            </a:xfrm>
            <a:prstGeom prst="rect">
              <a:avLst/>
            </a:prstGeom>
            <a:noFill/>
            <a:ln w="9525">
              <a:noFill/>
              <a:miter lim="800000"/>
              <a:headEnd/>
              <a:tailEnd/>
            </a:ln>
          </p:spPr>
          <p:txBody>
            <a:bodyPr>
              <a:spAutoFit/>
            </a:bodyPr>
            <a:lstStyle/>
            <a:p>
              <a:pPr algn="ctr">
                <a:spcBef>
                  <a:spcPct val="50000"/>
                </a:spcBef>
              </a:pPr>
              <a:r>
                <a:rPr lang="zh-CN" altLang="en-US" sz="1800">
                  <a:solidFill>
                    <a:srgbClr val="007A77"/>
                  </a:solidFill>
                  <a:latin typeface="Arial" charset="0"/>
                </a:rPr>
                <a:t>主机</a:t>
              </a:r>
            </a:p>
          </p:txBody>
        </p:sp>
        <p:sp>
          <p:nvSpPr>
            <p:cNvPr id="65570" name="Text Box 26"/>
            <p:cNvSpPr txBox="1">
              <a:spLocks noChangeArrowheads="1"/>
            </p:cNvSpPr>
            <p:nvPr/>
          </p:nvSpPr>
          <p:spPr bwMode="auto">
            <a:xfrm>
              <a:off x="2352" y="4112"/>
              <a:ext cx="1200" cy="314"/>
            </a:xfrm>
            <a:prstGeom prst="rect">
              <a:avLst/>
            </a:prstGeom>
            <a:noFill/>
            <a:ln w="9525">
              <a:noFill/>
              <a:miter lim="800000"/>
              <a:headEnd/>
              <a:tailEnd/>
            </a:ln>
          </p:spPr>
          <p:txBody>
            <a:bodyPr>
              <a:spAutoFit/>
            </a:bodyPr>
            <a:lstStyle/>
            <a:p>
              <a:pPr algn="ctr">
                <a:spcBef>
                  <a:spcPct val="50000"/>
                </a:spcBef>
              </a:pPr>
              <a:r>
                <a:rPr lang="zh-CN" altLang="en-US" sz="1800">
                  <a:solidFill>
                    <a:srgbClr val="007A77"/>
                  </a:solidFill>
                  <a:latin typeface="Arial" charset="0"/>
                </a:rPr>
                <a:t>路由器</a:t>
              </a:r>
            </a:p>
          </p:txBody>
        </p:sp>
        <p:sp>
          <p:nvSpPr>
            <p:cNvPr id="65571" name="Text Box 27"/>
            <p:cNvSpPr txBox="1">
              <a:spLocks noChangeArrowheads="1"/>
            </p:cNvSpPr>
            <p:nvPr/>
          </p:nvSpPr>
          <p:spPr bwMode="auto">
            <a:xfrm>
              <a:off x="3792" y="4113"/>
              <a:ext cx="1200" cy="314"/>
            </a:xfrm>
            <a:prstGeom prst="rect">
              <a:avLst/>
            </a:prstGeom>
            <a:noFill/>
            <a:ln w="9525">
              <a:noFill/>
              <a:miter lim="800000"/>
              <a:headEnd/>
              <a:tailEnd/>
            </a:ln>
          </p:spPr>
          <p:txBody>
            <a:bodyPr>
              <a:spAutoFit/>
            </a:bodyPr>
            <a:lstStyle/>
            <a:p>
              <a:pPr algn="ctr">
                <a:spcBef>
                  <a:spcPct val="50000"/>
                </a:spcBef>
              </a:pPr>
              <a:r>
                <a:rPr lang="zh-CN" altLang="en-US" sz="1800">
                  <a:solidFill>
                    <a:srgbClr val="007A77"/>
                  </a:solidFill>
                  <a:latin typeface="Arial" charset="0"/>
                </a:rPr>
                <a:t>主机</a:t>
              </a:r>
            </a:p>
          </p:txBody>
        </p:sp>
        <p:sp>
          <p:nvSpPr>
            <p:cNvPr id="65572" name="Line 28"/>
            <p:cNvSpPr>
              <a:spLocks noChangeShapeType="1"/>
            </p:cNvSpPr>
            <p:nvPr/>
          </p:nvSpPr>
          <p:spPr bwMode="auto">
            <a:xfrm>
              <a:off x="2064" y="1858"/>
              <a:ext cx="1776" cy="0"/>
            </a:xfrm>
            <a:prstGeom prst="line">
              <a:avLst/>
            </a:prstGeom>
            <a:noFill/>
            <a:ln w="28575">
              <a:solidFill>
                <a:srgbClr val="007A77"/>
              </a:solidFill>
              <a:round/>
              <a:headEnd type="stealth" w="lg" len="lg"/>
              <a:tailEnd type="stealth" w="lg" len="lg"/>
            </a:ln>
          </p:spPr>
          <p:txBody>
            <a:bodyPr/>
            <a:lstStyle/>
            <a:p>
              <a:endParaRPr lang="zh-CN" altLang="en-US"/>
            </a:p>
          </p:txBody>
        </p:sp>
        <p:sp>
          <p:nvSpPr>
            <p:cNvPr id="65573" name="Line 29"/>
            <p:cNvSpPr>
              <a:spLocks noChangeShapeType="1"/>
            </p:cNvSpPr>
            <p:nvPr/>
          </p:nvSpPr>
          <p:spPr bwMode="auto">
            <a:xfrm>
              <a:off x="2064" y="2290"/>
              <a:ext cx="1776" cy="0"/>
            </a:xfrm>
            <a:prstGeom prst="line">
              <a:avLst/>
            </a:prstGeom>
            <a:noFill/>
            <a:ln w="28575">
              <a:solidFill>
                <a:srgbClr val="007A77"/>
              </a:solidFill>
              <a:round/>
              <a:headEnd type="stealth" w="lg" len="lg"/>
              <a:tailEnd type="stealth" w="lg" len="lg"/>
            </a:ln>
          </p:spPr>
          <p:txBody>
            <a:bodyPr/>
            <a:lstStyle/>
            <a:p>
              <a:endParaRPr lang="zh-CN" altLang="en-US"/>
            </a:p>
          </p:txBody>
        </p:sp>
        <p:sp>
          <p:nvSpPr>
            <p:cNvPr id="65574" name="Line 30"/>
            <p:cNvSpPr>
              <a:spLocks noChangeShapeType="1"/>
            </p:cNvSpPr>
            <p:nvPr/>
          </p:nvSpPr>
          <p:spPr bwMode="auto">
            <a:xfrm>
              <a:off x="2064" y="2626"/>
              <a:ext cx="1776" cy="0"/>
            </a:xfrm>
            <a:prstGeom prst="line">
              <a:avLst/>
            </a:prstGeom>
            <a:noFill/>
            <a:ln w="28575">
              <a:solidFill>
                <a:srgbClr val="007A77"/>
              </a:solidFill>
              <a:round/>
              <a:headEnd type="stealth" w="lg" len="lg"/>
              <a:tailEnd type="stealth" w="lg" len="lg"/>
            </a:ln>
          </p:spPr>
          <p:txBody>
            <a:bodyPr/>
            <a:lstStyle/>
            <a:p>
              <a:endParaRPr lang="zh-CN" altLang="en-US"/>
            </a:p>
          </p:txBody>
        </p:sp>
        <p:sp>
          <p:nvSpPr>
            <p:cNvPr id="65575" name="Line 31"/>
            <p:cNvSpPr>
              <a:spLocks noChangeShapeType="1"/>
            </p:cNvSpPr>
            <p:nvPr/>
          </p:nvSpPr>
          <p:spPr bwMode="auto">
            <a:xfrm>
              <a:off x="2064" y="2962"/>
              <a:ext cx="1776" cy="0"/>
            </a:xfrm>
            <a:prstGeom prst="line">
              <a:avLst/>
            </a:prstGeom>
            <a:noFill/>
            <a:ln w="28575">
              <a:solidFill>
                <a:srgbClr val="007A77"/>
              </a:solidFill>
              <a:round/>
              <a:headEnd type="stealth" w="lg" len="lg"/>
              <a:tailEnd type="stealth" w="lg" len="lg"/>
            </a:ln>
          </p:spPr>
          <p:txBody>
            <a:bodyPr/>
            <a:lstStyle/>
            <a:p>
              <a:endParaRPr lang="zh-CN" altLang="en-US"/>
            </a:p>
          </p:txBody>
        </p:sp>
        <p:sp>
          <p:nvSpPr>
            <p:cNvPr id="65576" name="Line 32"/>
            <p:cNvSpPr>
              <a:spLocks noChangeShapeType="1"/>
            </p:cNvSpPr>
            <p:nvPr/>
          </p:nvSpPr>
          <p:spPr bwMode="auto">
            <a:xfrm>
              <a:off x="2016" y="3250"/>
              <a:ext cx="384" cy="0"/>
            </a:xfrm>
            <a:prstGeom prst="line">
              <a:avLst/>
            </a:prstGeom>
            <a:noFill/>
            <a:ln w="28575">
              <a:solidFill>
                <a:srgbClr val="007A77"/>
              </a:solidFill>
              <a:round/>
              <a:headEnd type="stealth" w="lg" len="lg"/>
              <a:tailEnd type="stealth" w="lg" len="lg"/>
            </a:ln>
          </p:spPr>
          <p:txBody>
            <a:bodyPr/>
            <a:lstStyle/>
            <a:p>
              <a:endParaRPr lang="zh-CN" altLang="en-US"/>
            </a:p>
          </p:txBody>
        </p:sp>
        <p:sp>
          <p:nvSpPr>
            <p:cNvPr id="65577" name="Line 33"/>
            <p:cNvSpPr>
              <a:spLocks noChangeShapeType="1"/>
            </p:cNvSpPr>
            <p:nvPr/>
          </p:nvSpPr>
          <p:spPr bwMode="auto">
            <a:xfrm>
              <a:off x="2016" y="3922"/>
              <a:ext cx="384" cy="0"/>
            </a:xfrm>
            <a:prstGeom prst="line">
              <a:avLst/>
            </a:prstGeom>
            <a:noFill/>
            <a:ln w="28575">
              <a:solidFill>
                <a:srgbClr val="007A77"/>
              </a:solidFill>
              <a:round/>
              <a:headEnd type="stealth" w="lg" len="lg"/>
              <a:tailEnd type="stealth" w="lg" len="lg"/>
            </a:ln>
          </p:spPr>
          <p:txBody>
            <a:bodyPr/>
            <a:lstStyle/>
            <a:p>
              <a:endParaRPr lang="zh-CN" altLang="en-US"/>
            </a:p>
          </p:txBody>
        </p:sp>
        <p:sp>
          <p:nvSpPr>
            <p:cNvPr id="65578" name="Line 34"/>
            <p:cNvSpPr>
              <a:spLocks noChangeShapeType="1"/>
            </p:cNvSpPr>
            <p:nvPr/>
          </p:nvSpPr>
          <p:spPr bwMode="auto">
            <a:xfrm>
              <a:off x="3456" y="3586"/>
              <a:ext cx="384" cy="0"/>
            </a:xfrm>
            <a:prstGeom prst="line">
              <a:avLst/>
            </a:prstGeom>
            <a:noFill/>
            <a:ln w="28575">
              <a:solidFill>
                <a:srgbClr val="007A77"/>
              </a:solidFill>
              <a:round/>
              <a:headEnd type="stealth" w="lg" len="lg"/>
              <a:tailEnd type="stealth" w="lg" len="lg"/>
            </a:ln>
          </p:spPr>
          <p:txBody>
            <a:bodyPr/>
            <a:lstStyle/>
            <a:p>
              <a:endParaRPr lang="zh-CN" altLang="en-US"/>
            </a:p>
          </p:txBody>
        </p:sp>
        <p:sp>
          <p:nvSpPr>
            <p:cNvPr id="65579" name="Line 35"/>
            <p:cNvSpPr>
              <a:spLocks noChangeShapeType="1"/>
            </p:cNvSpPr>
            <p:nvPr/>
          </p:nvSpPr>
          <p:spPr bwMode="auto">
            <a:xfrm>
              <a:off x="2016" y="3586"/>
              <a:ext cx="384" cy="0"/>
            </a:xfrm>
            <a:prstGeom prst="line">
              <a:avLst/>
            </a:prstGeom>
            <a:noFill/>
            <a:ln w="28575">
              <a:solidFill>
                <a:srgbClr val="007A77"/>
              </a:solidFill>
              <a:round/>
              <a:headEnd type="stealth" w="lg" len="lg"/>
              <a:tailEnd type="stealth" w="lg" len="lg"/>
            </a:ln>
          </p:spPr>
          <p:txBody>
            <a:bodyPr/>
            <a:lstStyle/>
            <a:p>
              <a:endParaRPr lang="zh-CN" altLang="en-US"/>
            </a:p>
          </p:txBody>
        </p:sp>
        <p:sp>
          <p:nvSpPr>
            <p:cNvPr id="65580" name="Line 36"/>
            <p:cNvSpPr>
              <a:spLocks noChangeShapeType="1"/>
            </p:cNvSpPr>
            <p:nvPr/>
          </p:nvSpPr>
          <p:spPr bwMode="auto">
            <a:xfrm>
              <a:off x="3456" y="3250"/>
              <a:ext cx="384" cy="0"/>
            </a:xfrm>
            <a:prstGeom prst="line">
              <a:avLst/>
            </a:prstGeom>
            <a:noFill/>
            <a:ln w="28575">
              <a:solidFill>
                <a:srgbClr val="007A77"/>
              </a:solidFill>
              <a:round/>
              <a:headEnd type="stealth" w="lg" len="lg"/>
              <a:tailEnd type="stealth" w="lg" len="lg"/>
            </a:ln>
          </p:spPr>
          <p:txBody>
            <a:bodyPr/>
            <a:lstStyle/>
            <a:p>
              <a:endParaRPr lang="zh-CN" altLang="en-US"/>
            </a:p>
          </p:txBody>
        </p:sp>
        <p:sp>
          <p:nvSpPr>
            <p:cNvPr id="65581" name="Line 37"/>
            <p:cNvSpPr>
              <a:spLocks noChangeShapeType="1"/>
            </p:cNvSpPr>
            <p:nvPr/>
          </p:nvSpPr>
          <p:spPr bwMode="auto">
            <a:xfrm>
              <a:off x="3456" y="3874"/>
              <a:ext cx="384" cy="0"/>
            </a:xfrm>
            <a:prstGeom prst="line">
              <a:avLst/>
            </a:prstGeom>
            <a:noFill/>
            <a:ln w="28575">
              <a:solidFill>
                <a:srgbClr val="007A77"/>
              </a:solidFill>
              <a:round/>
              <a:headEnd type="stealth" w="lg" len="lg"/>
              <a:tailEnd type="stealth" w="lg" len="lg"/>
            </a:ln>
          </p:spPr>
          <p:txBody>
            <a:bodyPr/>
            <a:lstStyle/>
            <a:p>
              <a:endParaRPr lang="zh-CN" altLang="en-US"/>
            </a:p>
          </p:txBody>
        </p:sp>
      </p:grpSp>
      <p:sp>
        <p:nvSpPr>
          <p:cNvPr id="65541" name="Text Box 76"/>
          <p:cNvSpPr txBox="1">
            <a:spLocks noChangeArrowheads="1"/>
          </p:cNvSpPr>
          <p:nvPr/>
        </p:nvSpPr>
        <p:spPr bwMode="auto">
          <a:xfrm>
            <a:off x="4067175" y="3284538"/>
            <a:ext cx="2233613" cy="366712"/>
          </a:xfrm>
          <a:prstGeom prst="rect">
            <a:avLst/>
          </a:prstGeom>
          <a:noFill/>
          <a:ln w="9525">
            <a:noFill/>
            <a:miter lim="800000"/>
            <a:headEnd/>
            <a:tailEnd/>
          </a:ln>
        </p:spPr>
        <p:txBody>
          <a:bodyPr>
            <a:spAutoFit/>
          </a:bodyPr>
          <a:lstStyle/>
          <a:p>
            <a:pPr algn="ctr">
              <a:spcBef>
                <a:spcPct val="50000"/>
              </a:spcBef>
            </a:pPr>
            <a:r>
              <a:rPr lang="zh-CN" altLang="en-US" sz="1800"/>
              <a:t>应用层协议</a:t>
            </a:r>
          </a:p>
        </p:txBody>
      </p:sp>
      <p:sp>
        <p:nvSpPr>
          <p:cNvPr id="65542" name="Text Box 77"/>
          <p:cNvSpPr txBox="1">
            <a:spLocks noChangeArrowheads="1"/>
          </p:cNvSpPr>
          <p:nvPr/>
        </p:nvSpPr>
        <p:spPr bwMode="auto">
          <a:xfrm>
            <a:off x="3995738" y="3854450"/>
            <a:ext cx="2233612" cy="366713"/>
          </a:xfrm>
          <a:prstGeom prst="rect">
            <a:avLst/>
          </a:prstGeom>
          <a:noFill/>
          <a:ln w="9525">
            <a:noFill/>
            <a:miter lim="800000"/>
            <a:headEnd/>
            <a:tailEnd/>
          </a:ln>
        </p:spPr>
        <p:txBody>
          <a:bodyPr>
            <a:spAutoFit/>
          </a:bodyPr>
          <a:lstStyle/>
          <a:p>
            <a:pPr algn="ctr">
              <a:spcBef>
                <a:spcPct val="50000"/>
              </a:spcBef>
            </a:pPr>
            <a:r>
              <a:rPr lang="zh-CN" altLang="en-US" sz="1800"/>
              <a:t>表示层协议</a:t>
            </a:r>
          </a:p>
        </p:txBody>
      </p:sp>
      <p:sp>
        <p:nvSpPr>
          <p:cNvPr id="65543" name="Text Box 78"/>
          <p:cNvSpPr txBox="1">
            <a:spLocks noChangeArrowheads="1"/>
          </p:cNvSpPr>
          <p:nvPr/>
        </p:nvSpPr>
        <p:spPr bwMode="auto">
          <a:xfrm>
            <a:off x="3995738" y="4221163"/>
            <a:ext cx="2233612" cy="366712"/>
          </a:xfrm>
          <a:prstGeom prst="rect">
            <a:avLst/>
          </a:prstGeom>
          <a:noFill/>
          <a:ln w="9525">
            <a:noFill/>
            <a:miter lim="800000"/>
            <a:headEnd/>
            <a:tailEnd/>
          </a:ln>
        </p:spPr>
        <p:txBody>
          <a:bodyPr>
            <a:spAutoFit/>
          </a:bodyPr>
          <a:lstStyle/>
          <a:p>
            <a:pPr algn="ctr">
              <a:spcBef>
                <a:spcPct val="50000"/>
              </a:spcBef>
            </a:pPr>
            <a:r>
              <a:rPr lang="zh-CN" altLang="en-US" sz="1800"/>
              <a:t>会话层协议</a:t>
            </a:r>
          </a:p>
        </p:txBody>
      </p:sp>
      <p:sp>
        <p:nvSpPr>
          <p:cNvPr id="65544" name="Text Box 79"/>
          <p:cNvSpPr txBox="1">
            <a:spLocks noChangeArrowheads="1"/>
          </p:cNvSpPr>
          <p:nvPr/>
        </p:nvSpPr>
        <p:spPr bwMode="auto">
          <a:xfrm>
            <a:off x="3994150" y="4646613"/>
            <a:ext cx="2233613" cy="366712"/>
          </a:xfrm>
          <a:prstGeom prst="rect">
            <a:avLst/>
          </a:prstGeom>
          <a:noFill/>
          <a:ln w="9525">
            <a:noFill/>
            <a:miter lim="800000"/>
            <a:headEnd/>
            <a:tailEnd/>
          </a:ln>
        </p:spPr>
        <p:txBody>
          <a:bodyPr>
            <a:spAutoFit/>
          </a:bodyPr>
          <a:lstStyle/>
          <a:p>
            <a:pPr algn="ctr">
              <a:spcBef>
                <a:spcPct val="50000"/>
              </a:spcBef>
            </a:pPr>
            <a:r>
              <a:rPr lang="zh-CN" altLang="en-US" sz="1800"/>
              <a:t>传输层协议</a:t>
            </a:r>
          </a:p>
        </p:txBody>
      </p:sp>
      <p:sp>
        <p:nvSpPr>
          <p:cNvPr id="65545" name="Line 80"/>
          <p:cNvSpPr>
            <a:spLocks noChangeShapeType="1"/>
          </p:cNvSpPr>
          <p:nvPr/>
        </p:nvSpPr>
        <p:spPr bwMode="auto">
          <a:xfrm>
            <a:off x="1476375" y="4751388"/>
            <a:ext cx="574675" cy="0"/>
          </a:xfrm>
          <a:prstGeom prst="line">
            <a:avLst/>
          </a:prstGeom>
          <a:noFill/>
          <a:ln w="9525">
            <a:solidFill>
              <a:schemeClr val="tx1"/>
            </a:solidFill>
            <a:round/>
            <a:headEnd/>
            <a:tailEnd/>
          </a:ln>
        </p:spPr>
        <p:txBody>
          <a:bodyPr/>
          <a:lstStyle/>
          <a:p>
            <a:endParaRPr lang="zh-CN" altLang="en-US"/>
          </a:p>
        </p:txBody>
      </p:sp>
      <p:sp>
        <p:nvSpPr>
          <p:cNvPr id="65546" name="Line 81"/>
          <p:cNvSpPr>
            <a:spLocks noChangeShapeType="1"/>
          </p:cNvSpPr>
          <p:nvPr/>
        </p:nvSpPr>
        <p:spPr bwMode="auto">
          <a:xfrm flipV="1">
            <a:off x="1547813" y="4462463"/>
            <a:ext cx="0" cy="288925"/>
          </a:xfrm>
          <a:prstGeom prst="line">
            <a:avLst/>
          </a:prstGeom>
          <a:noFill/>
          <a:ln w="9525">
            <a:solidFill>
              <a:schemeClr val="tx1"/>
            </a:solidFill>
            <a:round/>
            <a:headEnd/>
            <a:tailEnd type="triangle" w="med" len="med"/>
          </a:ln>
        </p:spPr>
        <p:txBody>
          <a:bodyPr/>
          <a:lstStyle/>
          <a:p>
            <a:endParaRPr lang="zh-CN" altLang="en-US"/>
          </a:p>
        </p:txBody>
      </p:sp>
      <p:sp>
        <p:nvSpPr>
          <p:cNvPr id="65547" name="Line 82"/>
          <p:cNvSpPr>
            <a:spLocks noChangeShapeType="1"/>
          </p:cNvSpPr>
          <p:nvPr/>
        </p:nvSpPr>
        <p:spPr bwMode="auto">
          <a:xfrm>
            <a:off x="1547813" y="4751388"/>
            <a:ext cx="0" cy="287337"/>
          </a:xfrm>
          <a:prstGeom prst="line">
            <a:avLst/>
          </a:prstGeom>
          <a:noFill/>
          <a:ln w="9525">
            <a:solidFill>
              <a:schemeClr val="tx1"/>
            </a:solidFill>
            <a:round/>
            <a:headEnd/>
            <a:tailEnd type="triangle" w="med" len="med"/>
          </a:ln>
        </p:spPr>
        <p:txBody>
          <a:bodyPr/>
          <a:lstStyle/>
          <a:p>
            <a:endParaRPr lang="zh-CN" altLang="en-US"/>
          </a:p>
        </p:txBody>
      </p:sp>
      <p:sp>
        <p:nvSpPr>
          <p:cNvPr id="65548" name="Text Box 83"/>
          <p:cNvSpPr txBox="1">
            <a:spLocks noChangeArrowheads="1"/>
          </p:cNvSpPr>
          <p:nvPr/>
        </p:nvSpPr>
        <p:spPr bwMode="auto">
          <a:xfrm>
            <a:off x="1042988" y="3663950"/>
            <a:ext cx="1152525" cy="701675"/>
          </a:xfrm>
          <a:prstGeom prst="rect">
            <a:avLst/>
          </a:prstGeom>
          <a:noFill/>
          <a:ln w="9525">
            <a:noFill/>
            <a:miter lim="800000"/>
            <a:headEnd/>
            <a:tailEnd/>
          </a:ln>
        </p:spPr>
        <p:txBody>
          <a:bodyPr>
            <a:spAutoFit/>
          </a:bodyPr>
          <a:lstStyle/>
          <a:p>
            <a:pPr>
              <a:spcBef>
                <a:spcPct val="50000"/>
              </a:spcBef>
            </a:pPr>
            <a:r>
              <a:rPr lang="zh-CN" altLang="en-US" sz="2000"/>
              <a:t>网络软件实现</a:t>
            </a:r>
          </a:p>
        </p:txBody>
      </p:sp>
      <p:sp>
        <p:nvSpPr>
          <p:cNvPr id="65549" name="Text Box 84"/>
          <p:cNvSpPr txBox="1">
            <a:spLocks noChangeArrowheads="1"/>
          </p:cNvSpPr>
          <p:nvPr/>
        </p:nvSpPr>
        <p:spPr bwMode="auto">
          <a:xfrm>
            <a:off x="1042988" y="5032375"/>
            <a:ext cx="1152525" cy="701675"/>
          </a:xfrm>
          <a:prstGeom prst="rect">
            <a:avLst/>
          </a:prstGeom>
          <a:noFill/>
          <a:ln w="9525">
            <a:noFill/>
            <a:miter lim="800000"/>
            <a:headEnd/>
            <a:tailEnd/>
          </a:ln>
        </p:spPr>
        <p:txBody>
          <a:bodyPr>
            <a:spAutoFit/>
          </a:bodyPr>
          <a:lstStyle/>
          <a:p>
            <a:pPr>
              <a:spcBef>
                <a:spcPct val="50000"/>
              </a:spcBef>
            </a:pPr>
            <a:r>
              <a:rPr lang="zh-CN" altLang="en-US" sz="2000"/>
              <a:t>操作系统实现</a:t>
            </a:r>
          </a:p>
        </p:txBody>
      </p:sp>
      <p:cxnSp>
        <p:nvCxnSpPr>
          <p:cNvPr id="47" name="直接连接符 46"/>
          <p:cNvCxnSpPr/>
          <p:nvPr/>
        </p:nvCxnSpPr>
        <p:spPr>
          <a:xfrm flipH="1">
            <a:off x="3491879" y="3454492"/>
            <a:ext cx="1" cy="2998844"/>
          </a:xfrm>
          <a:prstGeom prst="line">
            <a:avLst/>
          </a:prstGeom>
          <a:ln w="38100">
            <a:solidFill>
              <a:srgbClr val="0070C0"/>
            </a:solidFill>
            <a:prstDash val="sysDot"/>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0" name="直接连接符 49"/>
          <p:cNvCxnSpPr/>
          <p:nvPr/>
        </p:nvCxnSpPr>
        <p:spPr>
          <a:xfrm>
            <a:off x="3491880" y="6453336"/>
            <a:ext cx="1008112" cy="0"/>
          </a:xfrm>
          <a:prstGeom prst="line">
            <a:avLst/>
          </a:prstGeom>
          <a:ln w="38100">
            <a:solidFill>
              <a:srgbClr val="0070C0"/>
            </a:solidFill>
            <a:prstDash val="sysDot"/>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2" name="直接连接符 51"/>
          <p:cNvCxnSpPr/>
          <p:nvPr/>
        </p:nvCxnSpPr>
        <p:spPr>
          <a:xfrm flipV="1">
            <a:off x="4499992" y="5229200"/>
            <a:ext cx="0" cy="1224136"/>
          </a:xfrm>
          <a:prstGeom prst="line">
            <a:avLst/>
          </a:prstGeom>
          <a:ln w="38100">
            <a:solidFill>
              <a:srgbClr val="0070C0"/>
            </a:solidFill>
            <a:prstDash val="sysDot"/>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4" name="直接连接符 53"/>
          <p:cNvCxnSpPr/>
          <p:nvPr/>
        </p:nvCxnSpPr>
        <p:spPr>
          <a:xfrm>
            <a:off x="4499992" y="5229200"/>
            <a:ext cx="1296144" cy="0"/>
          </a:xfrm>
          <a:prstGeom prst="line">
            <a:avLst/>
          </a:prstGeom>
          <a:ln w="38100">
            <a:solidFill>
              <a:srgbClr val="0070C0"/>
            </a:solidFill>
            <a:prstDash val="sysDot"/>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6" name="直接连接符 55"/>
          <p:cNvCxnSpPr/>
          <p:nvPr/>
        </p:nvCxnSpPr>
        <p:spPr>
          <a:xfrm>
            <a:off x="5796136" y="5229200"/>
            <a:ext cx="0" cy="1224136"/>
          </a:xfrm>
          <a:prstGeom prst="line">
            <a:avLst/>
          </a:prstGeom>
          <a:ln w="38100">
            <a:solidFill>
              <a:srgbClr val="0070C0"/>
            </a:solidFill>
            <a:prstDash val="sysDot"/>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8" name="直接连接符 57"/>
          <p:cNvCxnSpPr/>
          <p:nvPr/>
        </p:nvCxnSpPr>
        <p:spPr>
          <a:xfrm>
            <a:off x="5796136" y="6453336"/>
            <a:ext cx="1008112" cy="0"/>
          </a:xfrm>
          <a:prstGeom prst="line">
            <a:avLst/>
          </a:prstGeom>
          <a:ln w="38100">
            <a:solidFill>
              <a:srgbClr val="0070C0"/>
            </a:solidFill>
            <a:prstDash val="sysDot"/>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0" name="直接连接符 59"/>
          <p:cNvCxnSpPr/>
          <p:nvPr/>
        </p:nvCxnSpPr>
        <p:spPr>
          <a:xfrm flipV="1">
            <a:off x="6804248" y="3429000"/>
            <a:ext cx="0" cy="3024336"/>
          </a:xfrm>
          <a:prstGeom prst="line">
            <a:avLst/>
          </a:prstGeom>
          <a:ln w="38100">
            <a:solidFill>
              <a:srgbClr val="0070C0"/>
            </a:solidFill>
            <a:prstDash val="sysDot"/>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4" name="直接连接符 63"/>
          <p:cNvCxnSpPr/>
          <p:nvPr/>
        </p:nvCxnSpPr>
        <p:spPr>
          <a:xfrm>
            <a:off x="899592" y="6525344"/>
            <a:ext cx="648072" cy="0"/>
          </a:xfrm>
          <a:prstGeom prst="line">
            <a:avLst/>
          </a:prstGeom>
          <a:ln w="38100">
            <a:solidFill>
              <a:srgbClr val="0070C0"/>
            </a:solidFill>
            <a:prstDash val="sysDot"/>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66" name="TextBox 65"/>
          <p:cNvSpPr txBox="1"/>
          <p:nvPr/>
        </p:nvSpPr>
        <p:spPr>
          <a:xfrm>
            <a:off x="792088" y="6237312"/>
            <a:ext cx="827584" cy="276999"/>
          </a:xfrm>
          <a:prstGeom prst="rect">
            <a:avLst/>
          </a:prstGeom>
          <a:noFill/>
        </p:spPr>
        <p:txBody>
          <a:bodyPr wrap="square" rtlCol="0">
            <a:spAutoFit/>
          </a:bodyPr>
          <a:lstStyle/>
          <a:p>
            <a:r>
              <a:rPr lang="zh-CN" altLang="en-US" dirty="0"/>
              <a:t>数据流向</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p:cNvSpPr>
            <a:spLocks noGrp="1"/>
          </p:cNvSpPr>
          <p:nvPr>
            <p:ph type="title"/>
          </p:nvPr>
        </p:nvSpPr>
        <p:spPr>
          <a:xfrm>
            <a:off x="323528" y="3068960"/>
            <a:ext cx="8224837" cy="1362075"/>
          </a:xfrm>
        </p:spPr>
        <p:txBody>
          <a:bodyPr/>
          <a:lstStyle/>
          <a:p>
            <a:r>
              <a:rPr lang="en-US" altLang="zh-CN" dirty="0"/>
              <a:t>Next</a:t>
            </a:r>
            <a:r>
              <a:rPr lang="zh-CN" altLang="en-US" dirty="0"/>
              <a:t>：计算机网络的一些基本概念</a:t>
            </a:r>
          </a:p>
        </p:txBody>
      </p:sp>
      <p:sp>
        <p:nvSpPr>
          <p:cNvPr id="4" name="灯片编号占位符 3"/>
          <p:cNvSpPr>
            <a:spLocks noGrp="1"/>
          </p:cNvSpPr>
          <p:nvPr>
            <p:ph type="sldNum" sz="quarter" idx="12"/>
          </p:nvPr>
        </p:nvSpPr>
        <p:spPr/>
        <p:txBody>
          <a:bodyPr/>
          <a:lstStyle/>
          <a:p>
            <a:pPr>
              <a:defRPr/>
            </a:pPr>
            <a:fld id="{C453FA55-8D36-4031-8BD7-CFE3610E48BA}" type="slidenum">
              <a:rPr lang="en-US" altLang="zh-CN" smtClean="0"/>
              <a:pPr>
                <a:defRPr/>
              </a:pPr>
              <a:t>7</a:t>
            </a:fld>
            <a:endParaRPr lang="en-US" altLang="zh-CN"/>
          </a:p>
        </p:txBody>
      </p:sp>
    </p:spTree>
    <p:extLst>
      <p:ext uri="{BB962C8B-B14F-4D97-AF65-F5344CB8AC3E}">
        <p14:creationId xmlns:p14="http://schemas.microsoft.com/office/powerpoint/2010/main" val="4294422269"/>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2"/>
          <p:cNvSpPr>
            <a:spLocks noGrp="1" noChangeArrowheads="1"/>
          </p:cNvSpPr>
          <p:nvPr>
            <p:ph type="title"/>
          </p:nvPr>
        </p:nvSpPr>
        <p:spPr/>
        <p:txBody>
          <a:bodyPr/>
          <a:lstStyle/>
          <a:p>
            <a:r>
              <a:rPr lang="zh-CN" altLang="en-US"/>
              <a:t>物理层</a:t>
            </a:r>
          </a:p>
        </p:txBody>
      </p:sp>
      <p:sp>
        <p:nvSpPr>
          <p:cNvPr id="5124" name="Rectangle 3"/>
          <p:cNvSpPr>
            <a:spLocks noGrp="1" noChangeArrowheads="1"/>
          </p:cNvSpPr>
          <p:nvPr>
            <p:ph type="body" idx="1"/>
          </p:nvPr>
        </p:nvSpPr>
        <p:spPr>
          <a:xfrm>
            <a:off x="827088" y="2017713"/>
            <a:ext cx="8128000" cy="4114800"/>
          </a:xfrm>
        </p:spPr>
        <p:txBody>
          <a:bodyPr/>
          <a:lstStyle/>
          <a:p>
            <a:pPr>
              <a:lnSpc>
                <a:spcPct val="80000"/>
              </a:lnSpc>
            </a:pPr>
            <a:r>
              <a:rPr lang="zh-CN" altLang="en-US" sz="2400" b="1" dirty="0"/>
              <a:t>主要功能</a:t>
            </a:r>
          </a:p>
          <a:p>
            <a:pPr lvl="1">
              <a:lnSpc>
                <a:spcPct val="80000"/>
              </a:lnSpc>
            </a:pPr>
            <a:r>
              <a:rPr lang="zh-CN" altLang="en-US" sz="2400" b="1" dirty="0"/>
              <a:t>激活物理连接以便传送数据。</a:t>
            </a:r>
            <a:endParaRPr lang="en-US" altLang="zh-CN" sz="2400" b="1" dirty="0"/>
          </a:p>
          <a:p>
            <a:pPr lvl="2">
              <a:lnSpc>
                <a:spcPct val="80000"/>
              </a:lnSpc>
            </a:pPr>
            <a:r>
              <a:rPr lang="zh-CN" altLang="en-US" sz="2000" b="1" dirty="0"/>
              <a:t>准备好必要的资源（例如缓存区等）</a:t>
            </a:r>
          </a:p>
          <a:p>
            <a:pPr lvl="1">
              <a:lnSpc>
                <a:spcPct val="80000"/>
              </a:lnSpc>
            </a:pPr>
            <a:r>
              <a:rPr lang="zh-CN" altLang="en-US" sz="2400" b="1" dirty="0"/>
              <a:t>原始比特流传送，分为同步传送和异步传送模式，全双工和半双工传送模式</a:t>
            </a:r>
          </a:p>
          <a:p>
            <a:pPr lvl="1">
              <a:lnSpc>
                <a:spcPct val="80000"/>
              </a:lnSpc>
            </a:pPr>
            <a:r>
              <a:rPr lang="zh-CN" altLang="en-US" sz="2400" b="1" dirty="0"/>
              <a:t>物理层连接去激活</a:t>
            </a:r>
          </a:p>
          <a:p>
            <a:pPr>
              <a:lnSpc>
                <a:spcPct val="80000"/>
              </a:lnSpc>
            </a:pPr>
            <a:r>
              <a:rPr lang="zh-CN" altLang="en-US" sz="2400" b="1" dirty="0"/>
              <a:t>相关协议</a:t>
            </a:r>
          </a:p>
          <a:p>
            <a:pPr lvl="1">
              <a:lnSpc>
                <a:spcPct val="80000"/>
              </a:lnSpc>
            </a:pPr>
            <a:r>
              <a:rPr lang="zh-CN" altLang="en-US" sz="2400" b="1" dirty="0"/>
              <a:t>接口物理规范等</a:t>
            </a:r>
          </a:p>
          <a:p>
            <a:pPr lvl="1">
              <a:lnSpc>
                <a:spcPct val="80000"/>
              </a:lnSpc>
            </a:pPr>
            <a:r>
              <a:rPr lang="zh-CN" altLang="en-US" sz="2400" b="1" dirty="0"/>
              <a:t>设备间信号的传送方式，包括调制方式、编码和使用信号处理与传输线路的特性匹配</a:t>
            </a:r>
            <a:endParaRPr lang="en-US" altLang="zh-CN" sz="2400" b="1" dirty="0"/>
          </a:p>
          <a:p>
            <a:pPr>
              <a:lnSpc>
                <a:spcPct val="80000"/>
              </a:lnSpc>
            </a:pPr>
            <a:r>
              <a:rPr lang="zh-CN" altLang="en-US" sz="2400" b="1" dirty="0"/>
              <a:t>主要设备：信号放大器（</a:t>
            </a:r>
            <a:r>
              <a:rPr lang="en-US" altLang="zh-CN" sz="2400" b="1" dirty="0"/>
              <a:t>Amplifier</a:t>
            </a:r>
            <a:r>
              <a:rPr lang="zh-CN" altLang="en-US" sz="2400" b="1" dirty="0"/>
              <a:t>）、集线器（</a:t>
            </a:r>
            <a:r>
              <a:rPr lang="en-US" altLang="zh-CN" sz="2400" b="1" dirty="0"/>
              <a:t>Hub</a:t>
            </a:r>
            <a:r>
              <a:rPr lang="zh-CN" altLang="en-US" sz="2400" b="1" dirty="0"/>
              <a:t>）</a:t>
            </a:r>
            <a:endParaRPr lang="en-US" altLang="zh-CN" sz="2400" b="1" dirty="0"/>
          </a:p>
          <a:p>
            <a:pPr>
              <a:lnSpc>
                <a:spcPct val="80000"/>
              </a:lnSpc>
            </a:pPr>
            <a:r>
              <a:rPr lang="zh-CN" altLang="en-US" sz="2400" b="1" dirty="0"/>
              <a:t>传输介质：电缆、光纤、无线电波</a:t>
            </a:r>
          </a:p>
        </p:txBody>
      </p:sp>
      <p:graphicFrame>
        <p:nvGraphicFramePr>
          <p:cNvPr id="5122" name="Object 8"/>
          <p:cNvGraphicFramePr>
            <a:graphicFrameLocks noChangeAspect="1"/>
          </p:cNvGraphicFramePr>
          <p:nvPr/>
        </p:nvGraphicFramePr>
        <p:xfrm>
          <a:off x="6300788" y="188913"/>
          <a:ext cx="2287587" cy="1852612"/>
        </p:xfrm>
        <a:graphic>
          <a:graphicData uri="http://schemas.openxmlformats.org/presentationml/2006/ole">
            <mc:AlternateContent xmlns:mc="http://schemas.openxmlformats.org/markup-compatibility/2006">
              <mc:Choice xmlns:v="urn:schemas-microsoft-com:vml" Requires="v">
                <p:oleObj spid="_x0000_s3115" name="Visio" r:id="rId3" imgW="2566949" imgH="2304974" progId="Visio.Drawing.11">
                  <p:embed/>
                </p:oleObj>
              </mc:Choice>
              <mc:Fallback>
                <p:oleObj name="Visio" r:id="rId3" imgW="2566949" imgH="2304974" progId="Visio.Drawing.11">
                  <p:embed/>
                  <p:pic>
                    <p:nvPicPr>
                      <p:cNvPr id="0" name="Picture 73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00788" y="188913"/>
                        <a:ext cx="2287587" cy="1852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 name="Rectangle 4"/>
          <p:cNvSpPr>
            <a:spLocks noChangeArrowheads="1"/>
          </p:cNvSpPr>
          <p:nvPr/>
        </p:nvSpPr>
        <p:spPr bwMode="auto">
          <a:xfrm>
            <a:off x="1048556" y="6309320"/>
            <a:ext cx="7843924" cy="444569"/>
          </a:xfrm>
          <a:prstGeom prst="rect">
            <a:avLst/>
          </a:prstGeom>
          <a:solidFill>
            <a:schemeClr val="bg1"/>
          </a:solidFill>
          <a:ln w="9525" algn="ctr">
            <a:solidFill>
              <a:schemeClr val="tx1"/>
            </a:solidFill>
            <a:miter lim="800000"/>
            <a:headEnd/>
            <a:tailEnd/>
          </a:ln>
        </p:spPr>
        <p:txBody>
          <a:bodyPr wrap="none" anchor="ctr"/>
          <a:lstStyle/>
          <a:p>
            <a:pPr algn="ctr"/>
            <a:r>
              <a:rPr lang="zh-CN" altLang="en-US" sz="2400" dirty="0" smtClean="0">
                <a:latin typeface="Arial" charset="0"/>
              </a:rPr>
              <a:t>以比特为单位传输，比特编码后以某种信号形式进行传输</a:t>
            </a:r>
            <a:endParaRPr lang="zh-CN" altLang="en-US" sz="2400" dirty="0">
              <a:latin typeface="Arial" charset="0"/>
            </a:endParaRP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Grp="1" noChangeArrowheads="1"/>
          </p:cNvSpPr>
          <p:nvPr>
            <p:ph type="title"/>
          </p:nvPr>
        </p:nvSpPr>
        <p:spPr/>
        <p:txBody>
          <a:bodyPr/>
          <a:lstStyle/>
          <a:p>
            <a:r>
              <a:rPr lang="zh-CN" altLang="en-US"/>
              <a:t>数据链路层</a:t>
            </a:r>
          </a:p>
        </p:txBody>
      </p:sp>
      <p:sp>
        <p:nvSpPr>
          <p:cNvPr id="10244" name="Rectangle 3"/>
          <p:cNvSpPr>
            <a:spLocks noGrp="1" noChangeArrowheads="1"/>
          </p:cNvSpPr>
          <p:nvPr>
            <p:ph type="body" idx="1"/>
          </p:nvPr>
        </p:nvSpPr>
        <p:spPr>
          <a:xfrm>
            <a:off x="323528" y="2060848"/>
            <a:ext cx="8641085" cy="4364037"/>
          </a:xfrm>
        </p:spPr>
        <p:txBody>
          <a:bodyPr>
            <a:normAutofit fontScale="85000" lnSpcReduction="10000"/>
          </a:bodyPr>
          <a:lstStyle/>
          <a:p>
            <a:pPr>
              <a:defRPr/>
            </a:pPr>
            <a:r>
              <a:rPr lang="zh-CN" altLang="en-US" sz="2000" b="1" dirty="0"/>
              <a:t>主要功能</a:t>
            </a:r>
          </a:p>
          <a:p>
            <a:pPr lvl="1">
              <a:defRPr/>
            </a:pPr>
            <a:r>
              <a:rPr lang="zh-CN" altLang="en-US" sz="2000" b="1" dirty="0"/>
              <a:t>发送方成帧和接收方帧定界</a:t>
            </a:r>
            <a:endParaRPr lang="en-US" altLang="zh-CN" sz="2000" b="1" dirty="0"/>
          </a:p>
          <a:p>
            <a:pPr lvl="1">
              <a:defRPr/>
            </a:pPr>
            <a:r>
              <a:rPr lang="zh-CN" altLang="en-US" sz="2000" b="1" dirty="0"/>
              <a:t>处理帧破坏、丢失和重复所出现的问题</a:t>
            </a:r>
          </a:p>
          <a:p>
            <a:pPr lvl="1">
              <a:defRPr/>
            </a:pPr>
            <a:r>
              <a:rPr lang="zh-CN" altLang="en-US" sz="2000" b="1" dirty="0"/>
              <a:t>流量控制：如何避免一个快速的发送方淹没掉一个慢速的接收方</a:t>
            </a:r>
          </a:p>
          <a:p>
            <a:pPr lvl="1">
              <a:defRPr/>
            </a:pPr>
            <a:r>
              <a:rPr lang="zh-CN" altLang="en-US" sz="2000" b="1" dirty="0"/>
              <a:t>广播式网络中的共享信道的访问控制</a:t>
            </a:r>
            <a:endParaRPr lang="en-US" altLang="zh-CN" sz="2000" b="1" dirty="0"/>
          </a:p>
          <a:p>
            <a:pPr lvl="2">
              <a:defRPr/>
            </a:pPr>
            <a:r>
              <a:rPr lang="zh-CN" altLang="en-US" sz="1600" b="1" dirty="0"/>
              <a:t>广播式网络：所有节点通过一条共享链路连接的网络</a:t>
            </a:r>
          </a:p>
          <a:p>
            <a:pPr>
              <a:defRPr/>
            </a:pPr>
            <a:r>
              <a:rPr lang="zh-CN" altLang="en-US" sz="2000" b="1" dirty="0"/>
              <a:t>相关协议</a:t>
            </a:r>
          </a:p>
          <a:p>
            <a:pPr lvl="1">
              <a:defRPr/>
            </a:pPr>
            <a:r>
              <a:rPr lang="zh-CN" altLang="en-US" sz="2000" b="1" dirty="0"/>
              <a:t>高级数据链路控制规程</a:t>
            </a:r>
            <a:r>
              <a:rPr lang="en-US" altLang="zh-CN" sz="2000" b="1" dirty="0"/>
              <a:t>HLDCP</a:t>
            </a:r>
            <a:r>
              <a:rPr lang="zh-CN" altLang="en-US" sz="2000" b="1" dirty="0"/>
              <a:t>（</a:t>
            </a:r>
            <a:r>
              <a:rPr lang="en-US" altLang="zh-CN" sz="2000" b="1" dirty="0"/>
              <a:t>High Level Data Control Procedure</a:t>
            </a:r>
            <a:r>
              <a:rPr lang="zh-CN" altLang="en-US" sz="2000" b="1" dirty="0"/>
              <a:t>）</a:t>
            </a:r>
            <a:endParaRPr lang="en-US" altLang="zh-CN" sz="2000" b="1" dirty="0"/>
          </a:p>
          <a:p>
            <a:pPr lvl="1">
              <a:defRPr/>
            </a:pPr>
            <a:r>
              <a:rPr lang="zh-CN" altLang="en-US" sz="2000" b="1" dirty="0"/>
              <a:t>点对点协议</a:t>
            </a:r>
            <a:r>
              <a:rPr lang="en-US" altLang="zh-CN" sz="2000" b="1" dirty="0"/>
              <a:t>PPP</a:t>
            </a:r>
            <a:r>
              <a:rPr lang="zh-CN" altLang="en-US" sz="2000" b="1" dirty="0"/>
              <a:t>（</a:t>
            </a:r>
            <a:r>
              <a:rPr lang="en-US" altLang="zh-CN" sz="2000" b="1" dirty="0"/>
              <a:t>Point to Point Protocol</a:t>
            </a:r>
            <a:r>
              <a:rPr lang="zh-CN" altLang="en-US" sz="2000" b="1" dirty="0" smtClean="0"/>
              <a:t>）</a:t>
            </a:r>
            <a:endParaRPr lang="en-US" altLang="zh-CN" sz="2000" b="1" dirty="0"/>
          </a:p>
          <a:p>
            <a:pPr lvl="1">
              <a:defRPr/>
            </a:pPr>
            <a:r>
              <a:rPr lang="en-US" altLang="zh-CN" sz="2000" b="1" dirty="0"/>
              <a:t>CSMA/CD</a:t>
            </a:r>
            <a:r>
              <a:rPr lang="zh-CN" altLang="en-US" sz="2000" b="1" dirty="0"/>
              <a:t>（</a:t>
            </a:r>
            <a:r>
              <a:rPr lang="en-US" altLang="zh-CN" sz="2000" b="1" dirty="0"/>
              <a:t> Carrier Sense Multiple Access with Collision Detection </a:t>
            </a:r>
            <a:r>
              <a:rPr lang="zh-CN" altLang="en-US" sz="2000" b="1" dirty="0"/>
              <a:t>）</a:t>
            </a:r>
            <a:endParaRPr lang="en-US" altLang="zh-CN" sz="2000" b="1" dirty="0"/>
          </a:p>
          <a:p>
            <a:pPr lvl="1">
              <a:defRPr/>
            </a:pPr>
            <a:r>
              <a:rPr lang="en-US" altLang="zh-CN" sz="2000" b="1" dirty="0"/>
              <a:t>CSMA/CA </a:t>
            </a:r>
            <a:r>
              <a:rPr lang="zh-CN" altLang="en-US" sz="2000" b="1" dirty="0"/>
              <a:t>（</a:t>
            </a:r>
            <a:r>
              <a:rPr lang="en-US" altLang="zh-CN" sz="2000" b="1" dirty="0"/>
              <a:t>Carrier Sense Multiple Access with Collision Avoidance </a:t>
            </a:r>
            <a:r>
              <a:rPr lang="zh-CN" altLang="en-US" sz="2000" b="1" dirty="0"/>
              <a:t>）</a:t>
            </a:r>
          </a:p>
          <a:p>
            <a:pPr>
              <a:defRPr/>
            </a:pPr>
            <a:r>
              <a:rPr lang="zh-CN" altLang="en-US" sz="2400" b="1" dirty="0"/>
              <a:t>主要设备：网桥（</a:t>
            </a:r>
            <a:r>
              <a:rPr lang="en-US" altLang="zh-CN" sz="2400" b="1" dirty="0"/>
              <a:t>Bridge</a:t>
            </a:r>
            <a:r>
              <a:rPr lang="zh-CN" altLang="en-US" sz="2400" b="1" dirty="0"/>
              <a:t>）、（</a:t>
            </a:r>
            <a:r>
              <a:rPr lang="en-US" altLang="zh-CN" sz="2400" b="1" dirty="0"/>
              <a:t>L2</a:t>
            </a:r>
            <a:r>
              <a:rPr lang="zh-CN" altLang="en-US" sz="2400" b="1" dirty="0"/>
              <a:t>）交换机（</a:t>
            </a:r>
            <a:r>
              <a:rPr lang="en-US" altLang="zh-CN" sz="2400" b="1" dirty="0"/>
              <a:t>Switch</a:t>
            </a:r>
            <a:r>
              <a:rPr lang="zh-CN" altLang="en-US" sz="2400" b="1" dirty="0"/>
              <a:t>）、无线接入点（</a:t>
            </a:r>
            <a:r>
              <a:rPr lang="en-US" altLang="zh-CN" sz="2400" b="1" dirty="0"/>
              <a:t>AP</a:t>
            </a:r>
            <a:r>
              <a:rPr lang="zh-CN" altLang="en-US" sz="2400" b="1" dirty="0"/>
              <a:t>）</a:t>
            </a:r>
            <a:endParaRPr lang="en-US" altLang="zh-CN" sz="2400" b="1" dirty="0"/>
          </a:p>
        </p:txBody>
      </p:sp>
      <p:sp>
        <p:nvSpPr>
          <p:cNvPr id="6149" name="Rectangle 4"/>
          <p:cNvSpPr>
            <a:spLocks noChangeArrowheads="1"/>
          </p:cNvSpPr>
          <p:nvPr/>
        </p:nvSpPr>
        <p:spPr bwMode="auto">
          <a:xfrm>
            <a:off x="2195513" y="6021288"/>
            <a:ext cx="5400675" cy="504825"/>
          </a:xfrm>
          <a:prstGeom prst="rect">
            <a:avLst/>
          </a:prstGeom>
          <a:solidFill>
            <a:schemeClr val="bg1"/>
          </a:solidFill>
          <a:ln w="9525" algn="ctr">
            <a:solidFill>
              <a:schemeClr val="tx1"/>
            </a:solidFill>
            <a:miter lim="800000"/>
            <a:headEnd/>
            <a:tailEnd/>
          </a:ln>
        </p:spPr>
        <p:txBody>
          <a:bodyPr wrap="none" anchor="ctr"/>
          <a:lstStyle/>
          <a:p>
            <a:pPr algn="ctr"/>
            <a:r>
              <a:rPr lang="zh-CN" altLang="en-US" sz="2000" dirty="0">
                <a:latin typeface="Arial" charset="0"/>
              </a:rPr>
              <a:t>数据链路层的数据传输单元称为帧</a:t>
            </a:r>
          </a:p>
        </p:txBody>
      </p:sp>
      <p:graphicFrame>
        <p:nvGraphicFramePr>
          <p:cNvPr id="6146" name="Object 8"/>
          <p:cNvGraphicFramePr>
            <a:graphicFrameLocks noChangeAspect="1"/>
          </p:cNvGraphicFramePr>
          <p:nvPr/>
        </p:nvGraphicFramePr>
        <p:xfrm>
          <a:off x="6300788" y="188913"/>
          <a:ext cx="2287587" cy="1852612"/>
        </p:xfrm>
        <a:graphic>
          <a:graphicData uri="http://schemas.openxmlformats.org/presentationml/2006/ole">
            <mc:AlternateContent xmlns:mc="http://schemas.openxmlformats.org/markup-compatibility/2006">
              <mc:Choice xmlns:v="urn:schemas-microsoft-com:vml" Requires="v">
                <p:oleObj spid="_x0000_s4139" name="Visio" r:id="rId4" imgW="2566949" imgH="2304974" progId="Visio.Drawing.11">
                  <p:embed/>
                </p:oleObj>
              </mc:Choice>
              <mc:Fallback>
                <p:oleObj name="Visio" r:id="rId4" imgW="2566949" imgH="2304974" progId="Visio.Drawing.11">
                  <p:embed/>
                  <p:pic>
                    <p:nvPicPr>
                      <p:cNvPr id="0" name="Picture 73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00788" y="188913"/>
                        <a:ext cx="2287587" cy="1852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2"/>
          <p:cNvSpPr>
            <a:spLocks noGrp="1" noChangeArrowheads="1"/>
          </p:cNvSpPr>
          <p:nvPr>
            <p:ph type="title"/>
          </p:nvPr>
        </p:nvSpPr>
        <p:spPr/>
        <p:txBody>
          <a:bodyPr/>
          <a:lstStyle/>
          <a:p>
            <a:r>
              <a:rPr lang="zh-CN" altLang="en-US"/>
              <a:t>网络层</a:t>
            </a:r>
          </a:p>
        </p:txBody>
      </p:sp>
      <p:sp>
        <p:nvSpPr>
          <p:cNvPr id="11268" name="Rectangle 3"/>
          <p:cNvSpPr>
            <a:spLocks noGrp="1" noChangeArrowheads="1"/>
          </p:cNvSpPr>
          <p:nvPr>
            <p:ph type="body" idx="1"/>
          </p:nvPr>
        </p:nvSpPr>
        <p:spPr>
          <a:xfrm>
            <a:off x="1182688" y="2017713"/>
            <a:ext cx="7772400" cy="4435475"/>
          </a:xfrm>
        </p:spPr>
        <p:txBody>
          <a:bodyPr>
            <a:normAutofit fontScale="85000" lnSpcReduction="20000"/>
          </a:bodyPr>
          <a:lstStyle/>
          <a:p>
            <a:pPr>
              <a:lnSpc>
                <a:spcPct val="110000"/>
              </a:lnSpc>
              <a:defRPr/>
            </a:pPr>
            <a:r>
              <a:rPr lang="zh-CN" altLang="en-US" sz="2800" b="1" dirty="0"/>
              <a:t>主要功能</a:t>
            </a:r>
            <a:endParaRPr lang="en-US" altLang="zh-CN" sz="2800" b="1" dirty="0"/>
          </a:p>
          <a:p>
            <a:pPr lvl="1">
              <a:lnSpc>
                <a:spcPct val="110000"/>
              </a:lnSpc>
              <a:defRPr/>
            </a:pPr>
            <a:r>
              <a:rPr lang="zh-CN" altLang="en-US" sz="2400" b="1" dirty="0"/>
              <a:t>网络互连：处理不同网络互连中存在的问题</a:t>
            </a:r>
          </a:p>
          <a:p>
            <a:pPr lvl="1">
              <a:lnSpc>
                <a:spcPct val="110000"/>
              </a:lnSpc>
              <a:defRPr/>
            </a:pPr>
            <a:r>
              <a:rPr lang="zh-CN" altLang="en-US" sz="2400" b="1" dirty="0"/>
              <a:t>路由：根据数据的目的地址，确定到目的网络的“最佳”路径</a:t>
            </a:r>
            <a:endParaRPr lang="en-US" altLang="zh-CN" sz="2400" b="1" dirty="0"/>
          </a:p>
          <a:p>
            <a:pPr lvl="1">
              <a:lnSpc>
                <a:spcPct val="110000"/>
              </a:lnSpc>
              <a:defRPr/>
            </a:pPr>
            <a:r>
              <a:rPr lang="zh-CN" altLang="en-US" sz="2400" b="1" dirty="0"/>
              <a:t>拥塞控制：网络中出现过多分组如何处理</a:t>
            </a:r>
          </a:p>
          <a:p>
            <a:pPr>
              <a:lnSpc>
                <a:spcPct val="110000"/>
              </a:lnSpc>
              <a:defRPr/>
            </a:pPr>
            <a:r>
              <a:rPr lang="zh-CN" altLang="en-US" sz="2800" b="1" dirty="0"/>
              <a:t>主要协议</a:t>
            </a:r>
          </a:p>
          <a:p>
            <a:pPr lvl="1">
              <a:lnSpc>
                <a:spcPct val="110000"/>
              </a:lnSpc>
              <a:defRPr/>
            </a:pPr>
            <a:r>
              <a:rPr lang="en-US" altLang="zh-CN" sz="2400" b="1" dirty="0"/>
              <a:t>ATM</a:t>
            </a:r>
            <a:r>
              <a:rPr lang="zh-CN" altLang="en-US" sz="2400" b="1" dirty="0"/>
              <a:t>：发送数据之前需要在发送主机和接收主机之间建立连接，数据单元为固定长度的信元，信元中携带连接标识，沿建立好的连接投递</a:t>
            </a:r>
          </a:p>
          <a:p>
            <a:pPr lvl="1">
              <a:lnSpc>
                <a:spcPct val="110000"/>
              </a:lnSpc>
              <a:defRPr/>
            </a:pPr>
            <a:r>
              <a:rPr lang="en-US" altLang="zh-CN" sz="2400" b="1" dirty="0"/>
              <a:t>IP</a:t>
            </a:r>
            <a:r>
              <a:rPr lang="zh-CN" altLang="en-US" sz="2400" b="1" dirty="0"/>
              <a:t>：发送数据之前不需要建立连接，数据单元称为分组，大小可变，分组中携带目标主机地址，可沿不同路径到达目的主机</a:t>
            </a:r>
          </a:p>
          <a:p>
            <a:pPr>
              <a:lnSpc>
                <a:spcPct val="110000"/>
              </a:lnSpc>
              <a:defRPr/>
            </a:pPr>
            <a:r>
              <a:rPr lang="zh-CN" altLang="en-US" sz="2800" b="1" dirty="0"/>
              <a:t>主要设备：路由器</a:t>
            </a:r>
            <a:r>
              <a:rPr lang="en-US" altLang="zh-CN" sz="2800" b="1" dirty="0"/>
              <a:t>/L3</a:t>
            </a:r>
            <a:r>
              <a:rPr lang="zh-CN" altLang="en-US" sz="2800" b="1" dirty="0" smtClean="0"/>
              <a:t>交换机</a:t>
            </a:r>
            <a:r>
              <a:rPr lang="en-US" altLang="zh-CN" sz="2800" b="1" dirty="0" smtClean="0"/>
              <a:t>/ATM</a:t>
            </a:r>
            <a:r>
              <a:rPr lang="zh-CN" altLang="en-US" sz="2800" b="1" dirty="0" smtClean="0"/>
              <a:t>交换机</a:t>
            </a:r>
            <a:endParaRPr lang="zh-CN" altLang="en-US" sz="2800" b="1" dirty="0"/>
          </a:p>
        </p:txBody>
      </p:sp>
      <p:graphicFrame>
        <p:nvGraphicFramePr>
          <p:cNvPr id="7170" name="Object 8"/>
          <p:cNvGraphicFramePr>
            <a:graphicFrameLocks noChangeAspect="1"/>
          </p:cNvGraphicFramePr>
          <p:nvPr/>
        </p:nvGraphicFramePr>
        <p:xfrm>
          <a:off x="6300788" y="188913"/>
          <a:ext cx="2287587" cy="1852612"/>
        </p:xfrm>
        <a:graphic>
          <a:graphicData uri="http://schemas.openxmlformats.org/presentationml/2006/ole">
            <mc:AlternateContent xmlns:mc="http://schemas.openxmlformats.org/markup-compatibility/2006">
              <mc:Choice xmlns:v="urn:schemas-microsoft-com:vml" Requires="v">
                <p:oleObj spid="_x0000_s5163" name="Visio" r:id="rId3" imgW="2566949" imgH="2304974" progId="Visio.Drawing.11">
                  <p:embed/>
                </p:oleObj>
              </mc:Choice>
              <mc:Fallback>
                <p:oleObj name="Visio" r:id="rId3" imgW="2566949" imgH="2304974" progId="Visio.Drawing.11">
                  <p:embed/>
                  <p:pic>
                    <p:nvPicPr>
                      <p:cNvPr id="0" name="Picture 73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00788" y="188913"/>
                        <a:ext cx="2287587" cy="1852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2"/>
          <p:cNvSpPr>
            <a:spLocks noGrp="1" noChangeArrowheads="1"/>
          </p:cNvSpPr>
          <p:nvPr>
            <p:ph type="title"/>
          </p:nvPr>
        </p:nvSpPr>
        <p:spPr/>
        <p:txBody>
          <a:bodyPr/>
          <a:lstStyle/>
          <a:p>
            <a:r>
              <a:rPr lang="zh-CN" altLang="en-US"/>
              <a:t>传输层</a:t>
            </a:r>
          </a:p>
        </p:txBody>
      </p:sp>
      <p:sp>
        <p:nvSpPr>
          <p:cNvPr id="12292" name="Rectangle 3"/>
          <p:cNvSpPr>
            <a:spLocks noGrp="1" noChangeArrowheads="1"/>
          </p:cNvSpPr>
          <p:nvPr>
            <p:ph type="body" idx="1"/>
          </p:nvPr>
        </p:nvSpPr>
        <p:spPr>
          <a:xfrm>
            <a:off x="1182688" y="1989138"/>
            <a:ext cx="7961312" cy="4435475"/>
          </a:xfrm>
        </p:spPr>
        <p:txBody>
          <a:bodyPr>
            <a:normAutofit fontScale="85000" lnSpcReduction="10000"/>
          </a:bodyPr>
          <a:lstStyle/>
          <a:p>
            <a:pPr>
              <a:lnSpc>
                <a:spcPct val="110000"/>
              </a:lnSpc>
              <a:defRPr/>
            </a:pPr>
            <a:r>
              <a:rPr lang="zh-CN" altLang="en-US" sz="2800" b="1" dirty="0"/>
              <a:t>主要功能</a:t>
            </a:r>
          </a:p>
          <a:p>
            <a:pPr lvl="1">
              <a:lnSpc>
                <a:spcPct val="110000"/>
              </a:lnSpc>
              <a:defRPr/>
            </a:pPr>
            <a:r>
              <a:rPr lang="zh-CN" altLang="en-US" sz="2400" b="1" dirty="0"/>
              <a:t>向上层提供不同类型的传输服务，例如可靠的或者不可靠的</a:t>
            </a:r>
          </a:p>
          <a:p>
            <a:pPr lvl="1">
              <a:lnSpc>
                <a:spcPct val="110000"/>
              </a:lnSpc>
              <a:defRPr/>
            </a:pPr>
            <a:r>
              <a:rPr lang="zh-CN" altLang="en-US" sz="2400" b="1" dirty="0"/>
              <a:t>端到端（</a:t>
            </a:r>
            <a:r>
              <a:rPr lang="en-US" altLang="zh-CN" sz="2400" b="1" dirty="0"/>
              <a:t>end-to-end</a:t>
            </a:r>
            <a:r>
              <a:rPr lang="zh-CN" altLang="en-US" sz="2400" b="1" dirty="0"/>
              <a:t>），在两个端点的主机上运行，而不在中间路由器运行</a:t>
            </a:r>
          </a:p>
          <a:p>
            <a:pPr lvl="1">
              <a:lnSpc>
                <a:spcPct val="110000"/>
              </a:lnSpc>
              <a:defRPr/>
            </a:pPr>
            <a:endParaRPr lang="zh-CN" altLang="en-US" sz="2400" b="1" dirty="0"/>
          </a:p>
          <a:p>
            <a:pPr lvl="1">
              <a:lnSpc>
                <a:spcPct val="110000"/>
              </a:lnSpc>
              <a:defRPr/>
            </a:pPr>
            <a:endParaRPr lang="en-US" altLang="zh-CN" sz="2400" b="1" dirty="0"/>
          </a:p>
          <a:p>
            <a:pPr lvl="1">
              <a:lnSpc>
                <a:spcPct val="110000"/>
              </a:lnSpc>
              <a:defRPr/>
            </a:pPr>
            <a:r>
              <a:rPr lang="zh-CN" altLang="en-US" sz="2400" b="1" dirty="0"/>
              <a:t>端到端流量控制</a:t>
            </a:r>
          </a:p>
          <a:p>
            <a:pPr>
              <a:lnSpc>
                <a:spcPct val="110000"/>
              </a:lnSpc>
              <a:defRPr/>
            </a:pPr>
            <a:r>
              <a:rPr lang="zh-CN" altLang="en-US" b="1" dirty="0"/>
              <a:t>两种类型的传输层服务</a:t>
            </a:r>
          </a:p>
          <a:p>
            <a:pPr lvl="1">
              <a:lnSpc>
                <a:spcPct val="110000"/>
              </a:lnSpc>
              <a:defRPr/>
            </a:pPr>
            <a:r>
              <a:rPr lang="zh-CN" altLang="en-US" sz="2400" b="1" dirty="0"/>
              <a:t>面向连接：在数据传输开始之前通过连接建立过程在两个端点之间协商参数（流量控制参数、最大传输单元等）</a:t>
            </a:r>
          </a:p>
          <a:p>
            <a:pPr lvl="1">
              <a:lnSpc>
                <a:spcPct val="110000"/>
              </a:lnSpc>
              <a:defRPr/>
            </a:pPr>
            <a:r>
              <a:rPr lang="zh-CN" altLang="en-US" sz="2400" b="1" dirty="0"/>
              <a:t>无连接：没有连接建立过程，直接发送数据</a:t>
            </a:r>
          </a:p>
        </p:txBody>
      </p:sp>
      <p:sp>
        <p:nvSpPr>
          <p:cNvPr id="8197" name="AutoShape 4"/>
          <p:cNvSpPr>
            <a:spLocks noChangeArrowheads="1"/>
          </p:cNvSpPr>
          <p:nvPr/>
        </p:nvSpPr>
        <p:spPr bwMode="auto">
          <a:xfrm>
            <a:off x="4392613" y="3427413"/>
            <a:ext cx="4751387" cy="1081087"/>
          </a:xfrm>
          <a:prstGeom prst="cloudCallout">
            <a:avLst>
              <a:gd name="adj1" fmla="val -22269"/>
              <a:gd name="adj2" fmla="val -67769"/>
            </a:avLst>
          </a:prstGeom>
          <a:solidFill>
            <a:schemeClr val="bg1"/>
          </a:solidFill>
          <a:ln w="9525">
            <a:solidFill>
              <a:schemeClr val="tx1"/>
            </a:solidFill>
            <a:round/>
            <a:headEnd/>
            <a:tailEnd/>
          </a:ln>
        </p:spPr>
        <p:txBody>
          <a:bodyPr anchor="ctr"/>
          <a:lstStyle/>
          <a:p>
            <a:pPr algn="ctr"/>
            <a:r>
              <a:rPr lang="zh-CN" altLang="en-US" sz="1800">
                <a:latin typeface="Arial" charset="0"/>
              </a:rPr>
              <a:t>物理层、数据链路层和网络层在网络中路由器上实现</a:t>
            </a:r>
          </a:p>
        </p:txBody>
      </p:sp>
      <p:graphicFrame>
        <p:nvGraphicFramePr>
          <p:cNvPr id="8194" name="Object 6"/>
          <p:cNvGraphicFramePr>
            <a:graphicFrameLocks noChangeAspect="1"/>
          </p:cNvGraphicFramePr>
          <p:nvPr/>
        </p:nvGraphicFramePr>
        <p:xfrm>
          <a:off x="6300788" y="188913"/>
          <a:ext cx="2287587" cy="1852612"/>
        </p:xfrm>
        <a:graphic>
          <a:graphicData uri="http://schemas.openxmlformats.org/presentationml/2006/ole">
            <mc:AlternateContent xmlns:mc="http://schemas.openxmlformats.org/markup-compatibility/2006">
              <mc:Choice xmlns:v="urn:schemas-microsoft-com:vml" Requires="v">
                <p:oleObj spid="_x0000_s6187" name="Visio" r:id="rId3" imgW="2566949" imgH="2304974" progId="Visio.Drawing.11">
                  <p:embed/>
                </p:oleObj>
              </mc:Choice>
              <mc:Fallback>
                <p:oleObj name="Visio" r:id="rId3" imgW="2566949" imgH="2304974" progId="Visio.Drawing.11">
                  <p:embed/>
                  <p:pic>
                    <p:nvPicPr>
                      <p:cNvPr id="0" name="Picture 73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00788" y="188913"/>
                        <a:ext cx="2287587" cy="1852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8198" name="Rectangle 7"/>
          <p:cNvSpPr>
            <a:spLocks noChangeArrowheads="1"/>
          </p:cNvSpPr>
          <p:nvPr/>
        </p:nvSpPr>
        <p:spPr bwMode="auto">
          <a:xfrm>
            <a:off x="288925" y="6237288"/>
            <a:ext cx="8604250" cy="431800"/>
          </a:xfrm>
          <a:prstGeom prst="rect">
            <a:avLst/>
          </a:prstGeom>
          <a:noFill/>
          <a:ln w="9525">
            <a:solidFill>
              <a:schemeClr val="tx1"/>
            </a:solidFill>
            <a:miter lim="800000"/>
            <a:headEnd/>
            <a:tailEnd/>
          </a:ln>
        </p:spPr>
        <p:txBody>
          <a:bodyPr wrap="none" anchor="ctr"/>
          <a:lstStyle/>
          <a:p>
            <a:pPr algn="ctr"/>
            <a:r>
              <a:rPr lang="zh-CN" altLang="en-US" sz="2000">
                <a:solidFill>
                  <a:schemeClr val="hlink"/>
                </a:solidFill>
              </a:rPr>
              <a:t>网络中处理传输层及传输层以上协议数据的设备通称为网关（</a:t>
            </a:r>
            <a:r>
              <a:rPr lang="en-US" altLang="zh-CN" sz="2000">
                <a:solidFill>
                  <a:schemeClr val="hlink"/>
                </a:solidFill>
              </a:rPr>
              <a:t>Gateway</a:t>
            </a:r>
            <a:r>
              <a:rPr lang="zh-CN" altLang="en-US" sz="2000">
                <a:solidFill>
                  <a:schemeClr val="hlink"/>
                </a:solidFill>
              </a:rPr>
              <a:t>）</a:t>
            </a: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2"/>
          <p:cNvSpPr>
            <a:spLocks noGrp="1" noChangeArrowheads="1"/>
          </p:cNvSpPr>
          <p:nvPr>
            <p:ph type="title"/>
          </p:nvPr>
        </p:nvSpPr>
        <p:spPr/>
        <p:txBody>
          <a:bodyPr/>
          <a:lstStyle/>
          <a:p>
            <a:r>
              <a:rPr lang="zh-CN" altLang="en-US"/>
              <a:t>会话层、表示层和应用层</a:t>
            </a:r>
          </a:p>
        </p:txBody>
      </p:sp>
      <p:sp>
        <p:nvSpPr>
          <p:cNvPr id="13316" name="Rectangle 3"/>
          <p:cNvSpPr>
            <a:spLocks noGrp="1" noChangeArrowheads="1"/>
          </p:cNvSpPr>
          <p:nvPr>
            <p:ph type="body" idx="1"/>
          </p:nvPr>
        </p:nvSpPr>
        <p:spPr/>
        <p:txBody>
          <a:bodyPr>
            <a:normAutofit fontScale="92500" lnSpcReduction="10000"/>
          </a:bodyPr>
          <a:lstStyle/>
          <a:p>
            <a:pPr>
              <a:defRPr/>
            </a:pPr>
            <a:r>
              <a:rPr lang="zh-CN" altLang="en-US" sz="2800" b="1" dirty="0"/>
              <a:t>会话层主要功能</a:t>
            </a:r>
          </a:p>
          <a:p>
            <a:pPr lvl="1">
              <a:defRPr/>
            </a:pPr>
            <a:r>
              <a:rPr lang="zh-CN" altLang="en-US" sz="2400" b="1" dirty="0"/>
              <a:t>允许不同主机上的用户之间建立会话 </a:t>
            </a:r>
          </a:p>
          <a:p>
            <a:pPr lvl="1">
              <a:defRPr/>
            </a:pPr>
            <a:r>
              <a:rPr lang="zh-CN" altLang="en-US" sz="2400" b="1" dirty="0"/>
              <a:t>会话通常是指各种服务，包括对话控制，记录该由哪一方来传输数据，令牌管理，禁止双方同时执行同一个关键操作，以及同步功能 </a:t>
            </a:r>
          </a:p>
          <a:p>
            <a:pPr>
              <a:defRPr/>
            </a:pPr>
            <a:r>
              <a:rPr lang="zh-CN" altLang="en-US" sz="2800" b="1" dirty="0"/>
              <a:t>表示层主要功能</a:t>
            </a:r>
          </a:p>
          <a:p>
            <a:pPr lvl="1">
              <a:defRPr/>
            </a:pPr>
            <a:r>
              <a:rPr lang="zh-CN" altLang="en-US" sz="2400" b="1" dirty="0"/>
              <a:t>控制数据格式，例如文本、视频、音频或者图像，确保来自发送主机的数据能够被接收主机理解</a:t>
            </a:r>
          </a:p>
          <a:p>
            <a:pPr lvl="1">
              <a:defRPr/>
            </a:pPr>
            <a:r>
              <a:rPr lang="zh-CN" altLang="en-US" sz="2400" b="1" dirty="0"/>
              <a:t>表示层还和数据加密和压缩相关</a:t>
            </a:r>
          </a:p>
          <a:p>
            <a:pPr>
              <a:defRPr/>
            </a:pPr>
            <a:r>
              <a:rPr lang="zh-CN" altLang="en-US" sz="2800" b="1" dirty="0"/>
              <a:t>应用层主要功能</a:t>
            </a:r>
          </a:p>
          <a:p>
            <a:pPr lvl="1">
              <a:defRPr/>
            </a:pPr>
            <a:r>
              <a:rPr lang="zh-CN" altLang="en-US" sz="2400" b="1" dirty="0"/>
              <a:t>定义了满足各种应用需求的协议</a:t>
            </a:r>
          </a:p>
        </p:txBody>
      </p:sp>
      <p:graphicFrame>
        <p:nvGraphicFramePr>
          <p:cNvPr id="9218" name="Object 4"/>
          <p:cNvGraphicFramePr>
            <a:graphicFrameLocks noChangeAspect="1"/>
          </p:cNvGraphicFramePr>
          <p:nvPr/>
        </p:nvGraphicFramePr>
        <p:xfrm>
          <a:off x="6677025" y="4868863"/>
          <a:ext cx="2287588" cy="1852612"/>
        </p:xfrm>
        <a:graphic>
          <a:graphicData uri="http://schemas.openxmlformats.org/presentationml/2006/ole">
            <mc:AlternateContent xmlns:mc="http://schemas.openxmlformats.org/markup-compatibility/2006">
              <mc:Choice xmlns:v="urn:schemas-microsoft-com:vml" Requires="v">
                <p:oleObj spid="_x0000_s7211" name="Visio" r:id="rId3" imgW="2566949" imgH="2304974" progId="Visio.Drawing.11">
                  <p:embed/>
                </p:oleObj>
              </mc:Choice>
              <mc:Fallback>
                <p:oleObj name="Visio" r:id="rId3" imgW="2566949" imgH="2304974" progId="Visio.Drawing.11">
                  <p:embed/>
                  <p:pic>
                    <p:nvPicPr>
                      <p:cNvPr id="0" name="Picture 73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77025" y="4868863"/>
                        <a:ext cx="2287588" cy="1852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p:txBody>
          <a:bodyPr/>
          <a:lstStyle/>
          <a:p>
            <a:r>
              <a:rPr lang="en-US" altLang="zh-CN"/>
              <a:t>Internet</a:t>
            </a:r>
            <a:r>
              <a:rPr lang="zh-CN" altLang="en-US"/>
              <a:t>体系结构</a:t>
            </a:r>
          </a:p>
        </p:txBody>
      </p:sp>
      <p:sp>
        <p:nvSpPr>
          <p:cNvPr id="66563" name="Rectangle 3"/>
          <p:cNvSpPr>
            <a:spLocks noGrp="1" noChangeArrowheads="1"/>
          </p:cNvSpPr>
          <p:nvPr>
            <p:ph type="body" idx="1"/>
          </p:nvPr>
        </p:nvSpPr>
        <p:spPr>
          <a:xfrm>
            <a:off x="1182688" y="2017713"/>
            <a:ext cx="7772400" cy="1195387"/>
          </a:xfrm>
        </p:spPr>
        <p:txBody>
          <a:bodyPr/>
          <a:lstStyle/>
          <a:p>
            <a:pPr>
              <a:lnSpc>
                <a:spcPct val="90000"/>
              </a:lnSpc>
            </a:pPr>
            <a:r>
              <a:rPr lang="zh-CN" altLang="en-US" sz="2400" b="1"/>
              <a:t>基于</a:t>
            </a:r>
            <a:r>
              <a:rPr lang="en-US" altLang="zh-CN" sz="2400" b="1"/>
              <a:t>TCP/IP</a:t>
            </a:r>
            <a:r>
              <a:rPr lang="zh-CN" altLang="en-US" sz="2400" b="1"/>
              <a:t>参考模型</a:t>
            </a:r>
          </a:p>
          <a:p>
            <a:pPr lvl="1">
              <a:lnSpc>
                <a:spcPct val="90000"/>
              </a:lnSpc>
            </a:pPr>
            <a:r>
              <a:rPr lang="en-US" altLang="zh-CN" sz="2000" b="1"/>
              <a:t>TCP/IP</a:t>
            </a:r>
            <a:r>
              <a:rPr lang="zh-CN" altLang="en-US" sz="2000" b="1"/>
              <a:t>是指</a:t>
            </a:r>
            <a:r>
              <a:rPr lang="en-US" altLang="zh-CN" sz="2000" b="1"/>
              <a:t>Internet</a:t>
            </a:r>
            <a:r>
              <a:rPr lang="zh-CN" altLang="en-US" sz="2000" b="1"/>
              <a:t>中的两个核心协议</a:t>
            </a:r>
            <a:r>
              <a:rPr lang="en-US" altLang="zh-CN" sz="2000" b="1"/>
              <a:t>IP</a:t>
            </a:r>
            <a:r>
              <a:rPr lang="zh-CN" altLang="en-US" sz="2000" b="1"/>
              <a:t>（</a:t>
            </a:r>
            <a:r>
              <a:rPr lang="en-US" altLang="zh-CN" sz="2000" b="1"/>
              <a:t>Internet Protocol</a:t>
            </a:r>
            <a:r>
              <a:rPr lang="zh-CN" altLang="en-US" sz="2000" b="1"/>
              <a:t>）和</a:t>
            </a:r>
            <a:r>
              <a:rPr lang="en-US" altLang="zh-CN" sz="2000" b="1"/>
              <a:t>TCP</a:t>
            </a:r>
            <a:r>
              <a:rPr lang="zh-CN" altLang="en-US" sz="2000" b="1"/>
              <a:t>（</a:t>
            </a:r>
            <a:r>
              <a:rPr lang="en-US" altLang="zh-CN" sz="2000" b="1"/>
              <a:t>Transmission Control Protocol</a:t>
            </a:r>
            <a:r>
              <a:rPr lang="zh-CN" altLang="en-US" sz="2000" b="1"/>
              <a:t>）</a:t>
            </a:r>
          </a:p>
        </p:txBody>
      </p:sp>
      <p:grpSp>
        <p:nvGrpSpPr>
          <p:cNvPr id="7" name="组合 6"/>
          <p:cNvGrpSpPr/>
          <p:nvPr/>
        </p:nvGrpSpPr>
        <p:grpSpPr>
          <a:xfrm>
            <a:off x="2124075" y="3121025"/>
            <a:ext cx="4938713" cy="3476625"/>
            <a:chOff x="2124075" y="3121025"/>
            <a:chExt cx="4938713" cy="3476625"/>
          </a:xfrm>
        </p:grpSpPr>
        <p:pic>
          <p:nvPicPr>
            <p:cNvPr id="89093" name="Picture 5"/>
            <p:cNvPicPr>
              <a:picLocks noChangeAspect="1" noChangeArrowheads="1"/>
            </p:cNvPicPr>
            <p:nvPr/>
          </p:nvPicPr>
          <p:blipFill>
            <a:blip r:embed="rId2" cstate="print"/>
            <a:srcRect/>
            <a:stretch>
              <a:fillRect/>
            </a:stretch>
          </p:blipFill>
          <p:spPr bwMode="auto">
            <a:xfrm>
              <a:off x="2124075" y="3121025"/>
              <a:ext cx="4938713" cy="3476625"/>
            </a:xfrm>
            <a:prstGeom prst="rect">
              <a:avLst/>
            </a:prstGeom>
            <a:noFill/>
            <a:ln w="9525" algn="ctr">
              <a:noFill/>
              <a:miter lim="800000"/>
              <a:headEnd/>
              <a:tailEnd/>
            </a:ln>
          </p:spPr>
        </p:pic>
        <p:sp>
          <p:nvSpPr>
            <p:cNvPr id="6" name="TextBox 5"/>
            <p:cNvSpPr txBox="1"/>
            <p:nvPr/>
          </p:nvSpPr>
          <p:spPr>
            <a:xfrm>
              <a:off x="2411760" y="5157192"/>
              <a:ext cx="1512168" cy="369332"/>
            </a:xfrm>
            <a:prstGeom prst="rect">
              <a:avLst/>
            </a:prstGeom>
            <a:solidFill>
              <a:schemeClr val="bg1"/>
            </a:solidFill>
          </p:spPr>
          <p:txBody>
            <a:bodyPr wrap="square" rtlCol="0">
              <a:spAutoFit/>
            </a:bodyPr>
            <a:lstStyle/>
            <a:p>
              <a:pPr algn="ctr"/>
              <a:r>
                <a:rPr lang="zh-CN" altLang="en-US" sz="1800" dirty="0"/>
                <a:t>互联网层</a:t>
              </a:r>
            </a:p>
          </p:txBody>
        </p:sp>
      </p:gr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灯片编号占位符 5"/>
          <p:cNvSpPr txBox="1">
            <a:spLocks noGrp="1"/>
          </p:cNvSpPr>
          <p:nvPr/>
        </p:nvSpPr>
        <p:spPr bwMode="auto">
          <a:xfrm>
            <a:off x="6988175" y="6243638"/>
            <a:ext cx="1905000" cy="457200"/>
          </a:xfrm>
          <a:prstGeom prst="rect">
            <a:avLst/>
          </a:prstGeom>
          <a:noFill/>
          <a:ln w="9525">
            <a:noFill/>
            <a:miter lim="800000"/>
            <a:headEnd/>
            <a:tailEnd/>
          </a:ln>
        </p:spPr>
        <p:txBody>
          <a:bodyPr anchor="b"/>
          <a:lstStyle/>
          <a:p>
            <a:pPr algn="r"/>
            <a:fld id="{7B859DDD-1403-4822-A940-A01FD35E7BA0}" type="slidenum">
              <a:rPr lang="en-US" altLang="zh-CN" sz="1400"/>
              <a:pPr algn="r"/>
              <a:t>76</a:t>
            </a:fld>
            <a:endParaRPr lang="en-US" altLang="zh-CN" sz="1400"/>
          </a:p>
        </p:txBody>
      </p:sp>
      <p:sp>
        <p:nvSpPr>
          <p:cNvPr id="67587" name="Rectangle 2"/>
          <p:cNvSpPr>
            <a:spLocks noGrp="1" noChangeArrowheads="1"/>
          </p:cNvSpPr>
          <p:nvPr>
            <p:ph type="title" idx="4294967295"/>
          </p:nvPr>
        </p:nvSpPr>
        <p:spPr>
          <a:xfrm>
            <a:off x="857250" y="609600"/>
            <a:ext cx="7562850" cy="1143000"/>
          </a:xfrm>
        </p:spPr>
        <p:txBody>
          <a:bodyPr/>
          <a:lstStyle/>
          <a:p>
            <a:pPr eaLnBrk="1" hangingPunct="1"/>
            <a:r>
              <a:rPr lang="en-US" altLang="zh-CN" dirty="0"/>
              <a:t>TCP/IP</a:t>
            </a:r>
            <a:r>
              <a:rPr lang="zh-CN" altLang="en-US" dirty="0"/>
              <a:t>协议栈</a:t>
            </a:r>
          </a:p>
        </p:txBody>
      </p:sp>
      <p:sp>
        <p:nvSpPr>
          <p:cNvPr id="67588" name="Rectangle 3"/>
          <p:cNvSpPr>
            <a:spLocks noGrp="1" noChangeArrowheads="1"/>
          </p:cNvSpPr>
          <p:nvPr>
            <p:ph type="body" idx="4294967295"/>
          </p:nvPr>
        </p:nvSpPr>
        <p:spPr>
          <a:xfrm>
            <a:off x="5435600" y="1916113"/>
            <a:ext cx="3714750" cy="4752975"/>
          </a:xfrm>
        </p:spPr>
        <p:txBody>
          <a:bodyPr/>
          <a:lstStyle/>
          <a:p>
            <a:pPr eaLnBrk="1" hangingPunct="1">
              <a:lnSpc>
                <a:spcPct val="90000"/>
              </a:lnSpc>
            </a:pPr>
            <a:r>
              <a:rPr lang="en-US" altLang="zh-CN" sz="2400" b="1"/>
              <a:t>Applications</a:t>
            </a:r>
          </a:p>
          <a:p>
            <a:pPr lvl="1" eaLnBrk="1" hangingPunct="1">
              <a:lnSpc>
                <a:spcPct val="90000"/>
              </a:lnSpc>
            </a:pPr>
            <a:r>
              <a:rPr lang="en-US" altLang="zh-CN" sz="2000" b="1"/>
              <a:t>Web</a:t>
            </a:r>
          </a:p>
          <a:p>
            <a:pPr lvl="1" eaLnBrk="1" hangingPunct="1">
              <a:lnSpc>
                <a:spcPct val="90000"/>
              </a:lnSpc>
            </a:pPr>
            <a:r>
              <a:rPr lang="en-US" altLang="zh-CN" sz="2000" b="1"/>
              <a:t>Email</a:t>
            </a:r>
          </a:p>
          <a:p>
            <a:pPr lvl="1" eaLnBrk="1" hangingPunct="1">
              <a:lnSpc>
                <a:spcPct val="90000"/>
              </a:lnSpc>
            </a:pPr>
            <a:r>
              <a:rPr lang="en-US" altLang="zh-CN" sz="2000" b="1"/>
              <a:t>Video/Audio</a:t>
            </a:r>
          </a:p>
          <a:p>
            <a:pPr lvl="1" eaLnBrk="1" hangingPunct="1">
              <a:lnSpc>
                <a:spcPct val="90000"/>
              </a:lnSpc>
            </a:pPr>
            <a:r>
              <a:rPr lang="en-US" altLang="zh-CN" sz="2000" b="1">
                <a:latin typeface="Comic Sans MS" pitchFamily="66" charset="0"/>
              </a:rPr>
              <a:t>……</a:t>
            </a:r>
            <a:r>
              <a:rPr lang="en-US" altLang="zh-CN" sz="2000" b="1"/>
              <a:t> </a:t>
            </a:r>
          </a:p>
          <a:p>
            <a:pPr eaLnBrk="1" hangingPunct="1">
              <a:lnSpc>
                <a:spcPct val="90000"/>
              </a:lnSpc>
              <a:buClr>
                <a:schemeClr val="tx1"/>
              </a:buClr>
            </a:pPr>
            <a:r>
              <a:rPr lang="en-US" altLang="zh-CN" b="1">
                <a:solidFill>
                  <a:schemeClr val="hlink"/>
                </a:solidFill>
              </a:rPr>
              <a:t>TCP/IP</a:t>
            </a:r>
          </a:p>
          <a:p>
            <a:pPr eaLnBrk="1" hangingPunct="1">
              <a:lnSpc>
                <a:spcPct val="90000"/>
              </a:lnSpc>
            </a:pPr>
            <a:r>
              <a:rPr lang="en-US" altLang="zh-CN" sz="2400" b="1"/>
              <a:t>Access Technologies</a:t>
            </a:r>
          </a:p>
          <a:p>
            <a:pPr lvl="1" eaLnBrk="1" hangingPunct="1">
              <a:lnSpc>
                <a:spcPct val="90000"/>
              </a:lnSpc>
            </a:pPr>
            <a:r>
              <a:rPr lang="en-US" altLang="zh-CN" sz="2000" b="1"/>
              <a:t>Ethernet (LAN)</a:t>
            </a:r>
          </a:p>
          <a:p>
            <a:pPr lvl="1" eaLnBrk="1" hangingPunct="1">
              <a:lnSpc>
                <a:spcPct val="90000"/>
              </a:lnSpc>
            </a:pPr>
            <a:r>
              <a:rPr lang="en-US" altLang="zh-CN" sz="2000" b="1"/>
              <a:t>Wireless (Wimax, WLAN, Cellular)</a:t>
            </a:r>
          </a:p>
          <a:p>
            <a:pPr lvl="1" eaLnBrk="1" hangingPunct="1">
              <a:lnSpc>
                <a:spcPct val="90000"/>
              </a:lnSpc>
            </a:pPr>
            <a:r>
              <a:rPr lang="en-US" altLang="zh-CN" sz="2000" b="1"/>
              <a:t>Cable</a:t>
            </a:r>
          </a:p>
          <a:p>
            <a:pPr lvl="1" eaLnBrk="1" hangingPunct="1">
              <a:lnSpc>
                <a:spcPct val="90000"/>
              </a:lnSpc>
            </a:pPr>
            <a:r>
              <a:rPr lang="en-US" altLang="zh-CN" sz="2000" b="1"/>
              <a:t>ADSL</a:t>
            </a:r>
          </a:p>
          <a:p>
            <a:pPr lvl="1" eaLnBrk="1" hangingPunct="1">
              <a:lnSpc>
                <a:spcPct val="90000"/>
              </a:lnSpc>
            </a:pPr>
            <a:r>
              <a:rPr lang="en-US" altLang="zh-CN" sz="2000" b="1"/>
              <a:t>Satellite</a:t>
            </a:r>
          </a:p>
        </p:txBody>
      </p:sp>
      <p:sp>
        <p:nvSpPr>
          <p:cNvPr id="67589" name="Oval 4"/>
          <p:cNvSpPr>
            <a:spLocks noChangeArrowheads="1"/>
          </p:cNvSpPr>
          <p:nvPr/>
        </p:nvSpPr>
        <p:spPr bwMode="auto">
          <a:xfrm>
            <a:off x="784225" y="5334000"/>
            <a:ext cx="2962275" cy="819150"/>
          </a:xfrm>
          <a:prstGeom prst="ellipse">
            <a:avLst/>
          </a:prstGeom>
          <a:noFill/>
          <a:ln w="9525">
            <a:solidFill>
              <a:schemeClr val="tx1"/>
            </a:solidFill>
            <a:round/>
            <a:headEnd type="none" w="sm" len="sm"/>
            <a:tailEnd type="none" w="sm" len="sm"/>
          </a:ln>
        </p:spPr>
        <p:txBody>
          <a:bodyPr wrap="none" anchor="ctr"/>
          <a:lstStyle/>
          <a:p>
            <a:endParaRPr lang="zh-CN" altLang="en-US"/>
          </a:p>
        </p:txBody>
      </p:sp>
      <p:sp>
        <p:nvSpPr>
          <p:cNvPr id="67590" name="Oval 5"/>
          <p:cNvSpPr>
            <a:spLocks noChangeArrowheads="1"/>
          </p:cNvSpPr>
          <p:nvPr/>
        </p:nvSpPr>
        <p:spPr bwMode="auto">
          <a:xfrm>
            <a:off x="746125" y="1981200"/>
            <a:ext cx="2962275" cy="819150"/>
          </a:xfrm>
          <a:prstGeom prst="ellipse">
            <a:avLst/>
          </a:prstGeom>
          <a:noFill/>
          <a:ln w="9525">
            <a:solidFill>
              <a:schemeClr val="tx1"/>
            </a:solidFill>
            <a:round/>
            <a:headEnd type="none" w="sm" len="sm"/>
            <a:tailEnd type="none" w="sm" len="sm"/>
          </a:ln>
        </p:spPr>
        <p:txBody>
          <a:bodyPr wrap="none" anchor="ctr"/>
          <a:lstStyle/>
          <a:p>
            <a:endParaRPr lang="zh-CN" altLang="en-US"/>
          </a:p>
        </p:txBody>
      </p:sp>
      <p:sp>
        <p:nvSpPr>
          <p:cNvPr id="67591" name="Line 6"/>
          <p:cNvSpPr>
            <a:spLocks noChangeShapeType="1"/>
          </p:cNvSpPr>
          <p:nvPr/>
        </p:nvSpPr>
        <p:spPr bwMode="auto">
          <a:xfrm>
            <a:off x="746125" y="2438400"/>
            <a:ext cx="933450" cy="1619250"/>
          </a:xfrm>
          <a:prstGeom prst="line">
            <a:avLst/>
          </a:prstGeom>
          <a:noFill/>
          <a:ln w="9525">
            <a:solidFill>
              <a:schemeClr val="tx1"/>
            </a:solidFill>
            <a:round/>
            <a:headEnd type="none" w="sm" len="sm"/>
            <a:tailEnd type="none" w="sm" len="sm"/>
          </a:ln>
        </p:spPr>
        <p:txBody>
          <a:bodyPr wrap="none" anchor="ctr"/>
          <a:lstStyle/>
          <a:p>
            <a:endParaRPr lang="zh-CN" altLang="en-US"/>
          </a:p>
        </p:txBody>
      </p:sp>
      <p:sp>
        <p:nvSpPr>
          <p:cNvPr id="67592" name="Line 7"/>
          <p:cNvSpPr>
            <a:spLocks noChangeShapeType="1"/>
          </p:cNvSpPr>
          <p:nvPr/>
        </p:nvSpPr>
        <p:spPr bwMode="auto">
          <a:xfrm>
            <a:off x="2841625" y="4152900"/>
            <a:ext cx="933450" cy="1619250"/>
          </a:xfrm>
          <a:prstGeom prst="line">
            <a:avLst/>
          </a:prstGeom>
          <a:noFill/>
          <a:ln w="9525">
            <a:solidFill>
              <a:schemeClr val="tx1"/>
            </a:solidFill>
            <a:round/>
            <a:headEnd type="none" w="sm" len="sm"/>
            <a:tailEnd type="none" w="sm" len="sm"/>
          </a:ln>
        </p:spPr>
        <p:txBody>
          <a:bodyPr wrap="none" anchor="ctr"/>
          <a:lstStyle/>
          <a:p>
            <a:endParaRPr lang="zh-CN" altLang="en-US"/>
          </a:p>
        </p:txBody>
      </p:sp>
      <p:sp>
        <p:nvSpPr>
          <p:cNvPr id="67593" name="Line 8"/>
          <p:cNvSpPr>
            <a:spLocks noChangeShapeType="1"/>
          </p:cNvSpPr>
          <p:nvPr/>
        </p:nvSpPr>
        <p:spPr bwMode="auto">
          <a:xfrm flipH="1">
            <a:off x="2784475" y="2457450"/>
            <a:ext cx="933450" cy="1619250"/>
          </a:xfrm>
          <a:prstGeom prst="line">
            <a:avLst/>
          </a:prstGeom>
          <a:noFill/>
          <a:ln w="9525">
            <a:solidFill>
              <a:schemeClr val="tx1"/>
            </a:solidFill>
            <a:round/>
            <a:headEnd type="none" w="sm" len="sm"/>
            <a:tailEnd type="none" w="sm" len="sm"/>
          </a:ln>
        </p:spPr>
        <p:txBody>
          <a:bodyPr wrap="none" anchor="ctr"/>
          <a:lstStyle/>
          <a:p>
            <a:endParaRPr lang="zh-CN" altLang="en-US"/>
          </a:p>
        </p:txBody>
      </p:sp>
      <p:sp>
        <p:nvSpPr>
          <p:cNvPr id="67594" name="Line 9"/>
          <p:cNvSpPr>
            <a:spLocks noChangeShapeType="1"/>
          </p:cNvSpPr>
          <p:nvPr/>
        </p:nvSpPr>
        <p:spPr bwMode="auto">
          <a:xfrm flipV="1">
            <a:off x="765175" y="4114800"/>
            <a:ext cx="933450" cy="1619250"/>
          </a:xfrm>
          <a:prstGeom prst="line">
            <a:avLst/>
          </a:prstGeom>
          <a:noFill/>
          <a:ln w="9525">
            <a:solidFill>
              <a:schemeClr val="tx1"/>
            </a:solidFill>
            <a:round/>
            <a:headEnd type="none" w="sm" len="sm"/>
            <a:tailEnd type="none" w="sm" len="sm"/>
          </a:ln>
        </p:spPr>
        <p:txBody>
          <a:bodyPr wrap="none" anchor="ctr"/>
          <a:lstStyle/>
          <a:p>
            <a:endParaRPr lang="zh-CN" altLang="en-US"/>
          </a:p>
        </p:txBody>
      </p:sp>
      <p:sp>
        <p:nvSpPr>
          <p:cNvPr id="67595" name="Oval 10"/>
          <p:cNvSpPr>
            <a:spLocks noChangeArrowheads="1"/>
          </p:cNvSpPr>
          <p:nvPr/>
        </p:nvSpPr>
        <p:spPr bwMode="auto">
          <a:xfrm>
            <a:off x="1679575" y="3943350"/>
            <a:ext cx="1146175" cy="315913"/>
          </a:xfrm>
          <a:prstGeom prst="ellipse">
            <a:avLst/>
          </a:prstGeom>
          <a:solidFill>
            <a:schemeClr val="bg2"/>
          </a:solidFill>
          <a:ln w="38100">
            <a:solidFill>
              <a:schemeClr val="bg2"/>
            </a:solidFill>
            <a:round/>
            <a:headEnd type="none" w="sm" len="sm"/>
            <a:tailEnd type="none" w="sm" len="sm"/>
          </a:ln>
        </p:spPr>
        <p:txBody>
          <a:bodyPr wrap="none" anchor="ctr"/>
          <a:lstStyle/>
          <a:p>
            <a:pPr algn="ctr" eaLnBrk="0" hangingPunct="0"/>
            <a:r>
              <a:rPr lang="en-US" altLang="zh-CN" sz="1800">
                <a:solidFill>
                  <a:schemeClr val="bg1"/>
                </a:solidFill>
                <a:latin typeface="Comic Sans MS" pitchFamily="66" charset="0"/>
              </a:rPr>
              <a:t>TCP/IP</a:t>
            </a:r>
            <a:endParaRPr lang="en-US" altLang="zh-CN" sz="1800">
              <a:latin typeface="Comic Sans MS" pitchFamily="66" charset="0"/>
            </a:endParaRPr>
          </a:p>
        </p:txBody>
      </p:sp>
      <p:sp>
        <p:nvSpPr>
          <p:cNvPr id="67596" name="Text Box 11"/>
          <p:cNvSpPr txBox="1">
            <a:spLocks noChangeArrowheads="1"/>
          </p:cNvSpPr>
          <p:nvPr/>
        </p:nvSpPr>
        <p:spPr bwMode="auto">
          <a:xfrm>
            <a:off x="1301750" y="2141538"/>
            <a:ext cx="1927225" cy="457200"/>
          </a:xfrm>
          <a:prstGeom prst="rect">
            <a:avLst/>
          </a:prstGeom>
          <a:noFill/>
          <a:ln w="9525">
            <a:noFill/>
            <a:miter lim="800000"/>
            <a:headEnd type="none" w="sm" len="sm"/>
            <a:tailEnd type="none" w="sm" len="sm"/>
          </a:ln>
        </p:spPr>
        <p:txBody>
          <a:bodyPr wrap="none">
            <a:spAutoFit/>
          </a:bodyPr>
          <a:lstStyle/>
          <a:p>
            <a:pPr eaLnBrk="0" hangingPunct="0"/>
            <a:r>
              <a:rPr lang="en-US" altLang="zh-CN" sz="2400">
                <a:latin typeface="Comic Sans MS" pitchFamily="66" charset="0"/>
              </a:rPr>
              <a:t>Applications</a:t>
            </a:r>
          </a:p>
        </p:txBody>
      </p:sp>
      <p:sp>
        <p:nvSpPr>
          <p:cNvPr id="67597" name="Text Box 12"/>
          <p:cNvSpPr txBox="1">
            <a:spLocks noChangeArrowheads="1"/>
          </p:cNvSpPr>
          <p:nvPr/>
        </p:nvSpPr>
        <p:spPr bwMode="auto">
          <a:xfrm>
            <a:off x="1258888" y="5322888"/>
            <a:ext cx="2030412" cy="822325"/>
          </a:xfrm>
          <a:prstGeom prst="rect">
            <a:avLst/>
          </a:prstGeom>
          <a:noFill/>
          <a:ln w="9525">
            <a:noFill/>
            <a:miter lim="800000"/>
            <a:headEnd type="none" w="sm" len="sm"/>
            <a:tailEnd type="none" w="sm" len="sm"/>
          </a:ln>
        </p:spPr>
        <p:txBody>
          <a:bodyPr wrap="none">
            <a:spAutoFit/>
          </a:bodyPr>
          <a:lstStyle/>
          <a:p>
            <a:pPr algn="ctr" eaLnBrk="0" hangingPunct="0"/>
            <a:r>
              <a:rPr lang="en-US" altLang="zh-CN" sz="2400">
                <a:latin typeface="Comic Sans MS" pitchFamily="66" charset="0"/>
              </a:rPr>
              <a:t>Access</a:t>
            </a:r>
          </a:p>
          <a:p>
            <a:pPr algn="ctr" eaLnBrk="0" hangingPunct="0"/>
            <a:r>
              <a:rPr lang="en-US" altLang="zh-CN" sz="2400">
                <a:latin typeface="Comic Sans MS" pitchFamily="66" charset="0"/>
              </a:rPr>
              <a:t>Technologies</a:t>
            </a:r>
          </a:p>
        </p:txBody>
      </p:sp>
      <p:sp>
        <p:nvSpPr>
          <p:cNvPr id="67598" name="Text Box 13"/>
          <p:cNvSpPr txBox="1">
            <a:spLocks noChangeArrowheads="1"/>
          </p:cNvSpPr>
          <p:nvPr/>
        </p:nvSpPr>
        <p:spPr bwMode="auto">
          <a:xfrm>
            <a:off x="11113" y="3646488"/>
            <a:ext cx="1393825" cy="822325"/>
          </a:xfrm>
          <a:prstGeom prst="rect">
            <a:avLst/>
          </a:prstGeom>
          <a:noFill/>
          <a:ln w="9525">
            <a:noFill/>
            <a:miter lim="800000"/>
            <a:headEnd type="none" w="sm" len="sm"/>
            <a:tailEnd type="none" w="sm" len="sm"/>
          </a:ln>
        </p:spPr>
        <p:txBody>
          <a:bodyPr wrap="none">
            <a:spAutoFit/>
          </a:bodyPr>
          <a:lstStyle/>
          <a:p>
            <a:pPr algn="ctr" eaLnBrk="0" hangingPunct="0"/>
            <a:r>
              <a:rPr lang="en-US" altLang="zh-CN" sz="2400">
                <a:latin typeface="Comic Sans MS" pitchFamily="66" charset="0"/>
              </a:rPr>
              <a:t>“Narrow</a:t>
            </a:r>
          </a:p>
          <a:p>
            <a:pPr algn="ctr" eaLnBrk="0" hangingPunct="0"/>
            <a:r>
              <a:rPr lang="en-US" altLang="zh-CN" sz="2400">
                <a:latin typeface="Comic Sans MS" pitchFamily="66" charset="0"/>
              </a:rPr>
              <a:t>Waist”</a:t>
            </a:r>
          </a:p>
        </p:txBody>
      </p:sp>
      <p:sp>
        <p:nvSpPr>
          <p:cNvPr id="67599" name="Line 14"/>
          <p:cNvSpPr>
            <a:spLocks noChangeShapeType="1"/>
          </p:cNvSpPr>
          <p:nvPr/>
        </p:nvSpPr>
        <p:spPr bwMode="auto">
          <a:xfrm flipH="1">
            <a:off x="2841625" y="4051300"/>
            <a:ext cx="2847975" cy="6350"/>
          </a:xfrm>
          <a:prstGeom prst="line">
            <a:avLst/>
          </a:prstGeom>
          <a:noFill/>
          <a:ln w="9525">
            <a:solidFill>
              <a:schemeClr val="tx1"/>
            </a:solidFill>
            <a:round/>
            <a:headEnd/>
            <a:tailEnd type="arrow" w="med" len="med"/>
          </a:ln>
        </p:spPr>
        <p:txBody>
          <a:bodyPr wrap="none" anchor="ctr"/>
          <a:lstStyle/>
          <a:p>
            <a:endParaRPr lang="zh-CN" altLang="en-US"/>
          </a:p>
        </p:txBody>
      </p:sp>
      <p:sp>
        <p:nvSpPr>
          <p:cNvPr id="67600" name="Text Box 15"/>
          <p:cNvSpPr txBox="1">
            <a:spLocks noChangeArrowheads="1"/>
          </p:cNvSpPr>
          <p:nvPr/>
        </p:nvSpPr>
        <p:spPr bwMode="auto">
          <a:xfrm>
            <a:off x="2862263" y="3789363"/>
            <a:ext cx="2851150" cy="517525"/>
          </a:xfrm>
          <a:prstGeom prst="rect">
            <a:avLst/>
          </a:prstGeom>
          <a:noFill/>
          <a:ln w="9525">
            <a:noFill/>
            <a:miter lim="800000"/>
            <a:headEnd type="none" w="sm" len="sm"/>
            <a:tailEnd type="none" w="sm" len="sm"/>
          </a:ln>
        </p:spPr>
        <p:txBody>
          <a:bodyPr wrap="none">
            <a:spAutoFit/>
          </a:bodyPr>
          <a:lstStyle/>
          <a:p>
            <a:pPr algn="ctr" eaLnBrk="0" hangingPunct="0"/>
            <a:r>
              <a:rPr lang="zh-CN" altLang="en-US" sz="1400">
                <a:latin typeface="Comic Sans MS" pitchFamily="66" charset="0"/>
              </a:rPr>
              <a:t>广域范围内连接各种异构的网络，</a:t>
            </a:r>
          </a:p>
          <a:p>
            <a:pPr algn="ctr" eaLnBrk="0" hangingPunct="0"/>
            <a:r>
              <a:rPr lang="zh-CN" altLang="en-US" sz="1400">
                <a:latin typeface="Comic Sans MS" pitchFamily="66" charset="0"/>
              </a:rPr>
              <a:t>形成互联网基础设施</a:t>
            </a:r>
          </a:p>
        </p:txBody>
      </p:sp>
      <p:sp>
        <p:nvSpPr>
          <p:cNvPr id="67601" name="Text Box 17"/>
          <p:cNvSpPr txBox="1">
            <a:spLocks noChangeArrowheads="1"/>
          </p:cNvSpPr>
          <p:nvPr/>
        </p:nvSpPr>
        <p:spPr bwMode="auto">
          <a:xfrm>
            <a:off x="1335088" y="2884488"/>
            <a:ext cx="1846262" cy="676275"/>
          </a:xfrm>
          <a:prstGeom prst="rect">
            <a:avLst/>
          </a:prstGeom>
          <a:noFill/>
          <a:ln w="9525">
            <a:noFill/>
            <a:miter lim="800000"/>
            <a:headEnd type="none" w="sm" len="sm"/>
            <a:tailEnd type="none" w="sm" len="sm"/>
          </a:ln>
        </p:spPr>
        <p:txBody>
          <a:bodyPr wrap="none">
            <a:spAutoFit/>
          </a:bodyPr>
          <a:lstStyle/>
          <a:p>
            <a:pPr algn="ctr" eaLnBrk="0" hangingPunct="0">
              <a:lnSpc>
                <a:spcPct val="80000"/>
              </a:lnSpc>
            </a:pPr>
            <a:r>
              <a:rPr lang="en-US" altLang="zh-CN" sz="2400">
                <a:latin typeface="Comic Sans MS" pitchFamily="66" charset="0"/>
              </a:rPr>
              <a:t>Middleware</a:t>
            </a:r>
          </a:p>
          <a:p>
            <a:pPr algn="ctr" eaLnBrk="0" hangingPunct="0">
              <a:lnSpc>
                <a:spcPct val="80000"/>
              </a:lnSpc>
            </a:pPr>
            <a:r>
              <a:rPr lang="en-US" altLang="zh-CN" sz="2400">
                <a:latin typeface="Comic Sans MS" pitchFamily="66" charset="0"/>
              </a:rPr>
              <a:t>Services</a:t>
            </a:r>
          </a:p>
        </p:txBody>
      </p:sp>
      <p:sp>
        <p:nvSpPr>
          <p:cNvPr id="67602" name="Text Box 18"/>
          <p:cNvSpPr txBox="1">
            <a:spLocks noChangeArrowheads="1"/>
          </p:cNvSpPr>
          <p:nvPr/>
        </p:nvSpPr>
        <p:spPr bwMode="auto">
          <a:xfrm>
            <a:off x="1338263" y="4440238"/>
            <a:ext cx="1795462" cy="968375"/>
          </a:xfrm>
          <a:prstGeom prst="rect">
            <a:avLst/>
          </a:prstGeom>
          <a:noFill/>
          <a:ln w="9525">
            <a:noFill/>
            <a:miter lim="800000"/>
            <a:headEnd type="none" w="sm" len="sm"/>
            <a:tailEnd type="none" w="sm" len="sm"/>
          </a:ln>
        </p:spPr>
        <p:txBody>
          <a:bodyPr wrap="none">
            <a:spAutoFit/>
          </a:bodyPr>
          <a:lstStyle/>
          <a:p>
            <a:pPr algn="ctr" eaLnBrk="0" hangingPunct="0">
              <a:lnSpc>
                <a:spcPct val="80000"/>
              </a:lnSpc>
            </a:pPr>
            <a:r>
              <a:rPr lang="en-US" altLang="zh-CN" sz="2400">
                <a:latin typeface="Comic Sans MS" pitchFamily="66" charset="0"/>
              </a:rPr>
              <a:t>Network</a:t>
            </a:r>
          </a:p>
          <a:p>
            <a:pPr algn="ctr" eaLnBrk="0" hangingPunct="0">
              <a:lnSpc>
                <a:spcPct val="80000"/>
              </a:lnSpc>
            </a:pPr>
            <a:r>
              <a:rPr lang="en-US" altLang="zh-CN" sz="2400">
                <a:latin typeface="Comic Sans MS" pitchFamily="66" charset="0"/>
              </a:rPr>
              <a:t>Technology</a:t>
            </a:r>
          </a:p>
          <a:p>
            <a:pPr algn="ctr" eaLnBrk="0" hangingPunct="0">
              <a:lnSpc>
                <a:spcPct val="80000"/>
              </a:lnSpc>
            </a:pPr>
            <a:r>
              <a:rPr lang="en-US" altLang="zh-CN" sz="2400">
                <a:latin typeface="Comic Sans MS" pitchFamily="66" charset="0"/>
              </a:rPr>
              <a:t>Substrate</a:t>
            </a:r>
          </a:p>
        </p:txBody>
      </p:sp>
      <p:sp>
        <p:nvSpPr>
          <p:cNvPr id="67603" name="Text Box 19"/>
          <p:cNvSpPr txBox="1">
            <a:spLocks noChangeArrowheads="1"/>
          </p:cNvSpPr>
          <p:nvPr/>
        </p:nvSpPr>
        <p:spPr bwMode="auto">
          <a:xfrm>
            <a:off x="3509963" y="5084763"/>
            <a:ext cx="2495550" cy="304800"/>
          </a:xfrm>
          <a:prstGeom prst="rect">
            <a:avLst/>
          </a:prstGeom>
          <a:noFill/>
          <a:ln w="9525">
            <a:noFill/>
            <a:miter lim="800000"/>
            <a:headEnd type="none" w="sm" len="sm"/>
            <a:tailEnd type="none" w="sm" len="sm"/>
          </a:ln>
        </p:spPr>
        <p:txBody>
          <a:bodyPr wrap="none">
            <a:spAutoFit/>
          </a:bodyPr>
          <a:lstStyle/>
          <a:p>
            <a:pPr algn="ctr" eaLnBrk="0" hangingPunct="0"/>
            <a:r>
              <a:rPr lang="zh-CN" altLang="en-US" sz="1400">
                <a:latin typeface="Comic Sans MS" pitchFamily="66" charset="0"/>
              </a:rPr>
              <a:t>各种有线、无线网络接入技术</a:t>
            </a:r>
          </a:p>
        </p:txBody>
      </p:sp>
      <p:sp>
        <p:nvSpPr>
          <p:cNvPr id="67604" name="Text Box 20"/>
          <p:cNvSpPr txBox="1">
            <a:spLocks noChangeArrowheads="1"/>
          </p:cNvSpPr>
          <p:nvPr/>
        </p:nvSpPr>
        <p:spPr bwMode="auto">
          <a:xfrm>
            <a:off x="3286125" y="2565400"/>
            <a:ext cx="2460625" cy="517525"/>
          </a:xfrm>
          <a:prstGeom prst="rect">
            <a:avLst/>
          </a:prstGeom>
          <a:noFill/>
          <a:ln w="9525">
            <a:noFill/>
            <a:miter lim="800000"/>
            <a:headEnd type="none" w="sm" len="sm"/>
            <a:tailEnd type="none" w="sm" len="sm"/>
          </a:ln>
        </p:spPr>
        <p:txBody>
          <a:bodyPr wrap="none">
            <a:spAutoFit/>
          </a:bodyPr>
          <a:lstStyle/>
          <a:p>
            <a:pPr algn="ctr" eaLnBrk="0" hangingPunct="0"/>
            <a:r>
              <a:rPr lang="zh-CN" altLang="en-US" sz="1400">
                <a:latin typeface="Comic Sans MS" pitchFamily="66" charset="0"/>
              </a:rPr>
              <a:t>各种应用开放平台</a:t>
            </a:r>
          </a:p>
          <a:p>
            <a:pPr algn="ctr" eaLnBrk="0" hangingPunct="0"/>
            <a:r>
              <a:rPr lang="zh-CN" altLang="en-US" sz="1400">
                <a:latin typeface="Comic Sans MS" pitchFamily="66" charset="0"/>
              </a:rPr>
              <a:t>（中间件、云计算、</a:t>
            </a:r>
            <a:r>
              <a:rPr lang="en-US" altLang="zh-CN" sz="1400">
                <a:latin typeface="Comic Sans MS" pitchFamily="66" charset="0"/>
              </a:rPr>
              <a:t>overlay)</a:t>
            </a:r>
          </a:p>
        </p:txBody>
      </p:sp>
      <p:sp>
        <p:nvSpPr>
          <p:cNvPr id="67605" name="Line 21"/>
          <p:cNvSpPr>
            <a:spLocks noChangeShapeType="1"/>
          </p:cNvSpPr>
          <p:nvPr/>
        </p:nvSpPr>
        <p:spPr bwMode="auto">
          <a:xfrm flipH="1">
            <a:off x="3438525" y="3068638"/>
            <a:ext cx="2232025" cy="0"/>
          </a:xfrm>
          <a:prstGeom prst="line">
            <a:avLst/>
          </a:prstGeom>
          <a:noFill/>
          <a:ln w="9525">
            <a:solidFill>
              <a:schemeClr val="tx1"/>
            </a:solidFill>
            <a:round/>
            <a:headEnd/>
            <a:tailEnd type="triangle" w="med" len="med"/>
          </a:ln>
        </p:spPr>
        <p:txBody>
          <a:bodyPr/>
          <a:lstStyle/>
          <a:p>
            <a:endParaRPr lang="zh-CN" altLang="en-US"/>
          </a:p>
        </p:txBody>
      </p:sp>
      <p:sp>
        <p:nvSpPr>
          <p:cNvPr id="67606" name="Line 22"/>
          <p:cNvSpPr>
            <a:spLocks noChangeShapeType="1"/>
          </p:cNvSpPr>
          <p:nvPr/>
        </p:nvSpPr>
        <p:spPr bwMode="auto">
          <a:xfrm flipH="1">
            <a:off x="3581400" y="5445125"/>
            <a:ext cx="2305050" cy="0"/>
          </a:xfrm>
          <a:prstGeom prst="line">
            <a:avLst/>
          </a:prstGeom>
          <a:noFill/>
          <a:ln w="9525">
            <a:solidFill>
              <a:schemeClr val="tx1"/>
            </a:solidFill>
            <a:round/>
            <a:headEnd/>
            <a:tailEnd type="triangle" w="med" len="med"/>
          </a:ln>
        </p:spPr>
        <p:txBody>
          <a:bodyPr/>
          <a:lstStyle/>
          <a:p>
            <a:endParaRPr lang="zh-CN" altLang="en-US"/>
          </a:p>
        </p:txBody>
      </p:sp>
    </p:spTree>
  </p:cSld>
  <p:clrMapOvr>
    <a:masterClrMapping/>
  </p:clrMapOvr>
  <p:transition>
    <p:wipe/>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p:txBody>
          <a:bodyPr/>
          <a:lstStyle/>
          <a:p>
            <a:r>
              <a:rPr lang="zh-CN" altLang="en-US"/>
              <a:t>主机到网络层</a:t>
            </a:r>
          </a:p>
        </p:txBody>
      </p:sp>
      <p:sp>
        <p:nvSpPr>
          <p:cNvPr id="75779" name="Rectangle 3"/>
          <p:cNvSpPr>
            <a:spLocks noGrp="1" noChangeArrowheads="1"/>
          </p:cNvSpPr>
          <p:nvPr>
            <p:ph type="body" idx="1"/>
          </p:nvPr>
        </p:nvSpPr>
        <p:spPr>
          <a:xfrm>
            <a:off x="1182688" y="2017713"/>
            <a:ext cx="7772400" cy="2563812"/>
          </a:xfrm>
        </p:spPr>
        <p:txBody>
          <a:bodyPr>
            <a:normAutofit fontScale="85000" lnSpcReduction="20000"/>
          </a:bodyPr>
          <a:lstStyle/>
          <a:p>
            <a:pPr eaLnBrk="1" hangingPunct="1">
              <a:lnSpc>
                <a:spcPct val="110000"/>
              </a:lnSpc>
              <a:defRPr/>
            </a:pPr>
            <a:r>
              <a:rPr lang="zh-CN" altLang="en-US" sz="2800" b="1" dirty="0"/>
              <a:t>主机通过某个协议连接到网络上，以便将分组发送到网络上</a:t>
            </a:r>
            <a:endParaRPr lang="en-US" altLang="zh-CN" sz="2800" b="1" dirty="0"/>
          </a:p>
          <a:p>
            <a:pPr lvl="1" eaLnBrk="1" hangingPunct="1">
              <a:lnSpc>
                <a:spcPct val="110000"/>
              </a:lnSpc>
              <a:defRPr/>
            </a:pPr>
            <a:r>
              <a:rPr lang="en-US" altLang="zh-CN" sz="2400" b="1" dirty="0"/>
              <a:t>TCP/IP</a:t>
            </a:r>
            <a:r>
              <a:rPr lang="zh-CN" altLang="en-US" sz="2400" b="1" dirty="0"/>
              <a:t>参考模型并没有定义这一层的具体协议，它关注的该层以上的部分 </a:t>
            </a:r>
          </a:p>
          <a:p>
            <a:pPr eaLnBrk="1" hangingPunct="1">
              <a:lnSpc>
                <a:spcPct val="110000"/>
              </a:lnSpc>
              <a:defRPr/>
            </a:pPr>
            <a:r>
              <a:rPr lang="zh-CN" altLang="en-US" sz="2800" b="1" dirty="0"/>
              <a:t>在</a:t>
            </a:r>
            <a:r>
              <a:rPr lang="en-US" altLang="zh-CN" sz="2800" b="1" dirty="0"/>
              <a:t>Internet</a:t>
            </a:r>
            <a:r>
              <a:rPr lang="zh-CN" altLang="en-US" sz="2800" b="1" dirty="0"/>
              <a:t>中通常将一个</a:t>
            </a:r>
            <a:r>
              <a:rPr lang="zh-CN" altLang="en-US" sz="2800" b="1" dirty="0">
                <a:solidFill>
                  <a:srgbClr val="FF0000"/>
                </a:solidFill>
              </a:rPr>
              <a:t>广播域</a:t>
            </a:r>
            <a:r>
              <a:rPr lang="zh-CN" altLang="en-US" sz="2800" b="1" dirty="0"/>
              <a:t>称为一条链路，与一般</a:t>
            </a:r>
            <a:r>
              <a:rPr lang="en-US" altLang="zh-CN" sz="2800" b="1" dirty="0"/>
              <a:t>OSI</a:t>
            </a:r>
            <a:r>
              <a:rPr lang="zh-CN" altLang="en-US" sz="2800" b="1" dirty="0"/>
              <a:t>参考模型中的链路不同</a:t>
            </a:r>
          </a:p>
          <a:p>
            <a:pPr lvl="1" eaLnBrk="1" hangingPunct="1">
              <a:lnSpc>
                <a:spcPct val="110000"/>
              </a:lnSpc>
              <a:defRPr/>
            </a:pPr>
            <a:r>
              <a:rPr lang="zh-CN" altLang="en-US" sz="2400" b="1" dirty="0"/>
              <a:t>在广播域内所有主机都能够接收到目的地址为广播地址的帧</a:t>
            </a:r>
          </a:p>
        </p:txBody>
      </p:sp>
      <p:grpSp>
        <p:nvGrpSpPr>
          <p:cNvPr id="2" name="组合 35"/>
          <p:cNvGrpSpPr>
            <a:grpSpLocks/>
          </p:cNvGrpSpPr>
          <p:nvPr/>
        </p:nvGrpSpPr>
        <p:grpSpPr bwMode="auto">
          <a:xfrm>
            <a:off x="1858963" y="4437112"/>
            <a:ext cx="6132289" cy="1917700"/>
            <a:chOff x="1571604" y="4786322"/>
            <a:chExt cx="6572197" cy="2000264"/>
          </a:xfrm>
        </p:grpSpPr>
        <p:grpSp>
          <p:nvGrpSpPr>
            <p:cNvPr id="68613" name="组合 33"/>
            <p:cNvGrpSpPr>
              <a:grpSpLocks/>
            </p:cNvGrpSpPr>
            <p:nvPr/>
          </p:nvGrpSpPr>
          <p:grpSpPr bwMode="auto">
            <a:xfrm>
              <a:off x="1571604" y="4786322"/>
              <a:ext cx="5715040" cy="2000264"/>
              <a:chOff x="1571604" y="4786322"/>
              <a:chExt cx="5715040" cy="2000264"/>
            </a:xfrm>
          </p:grpSpPr>
          <p:cxnSp>
            <p:nvCxnSpPr>
              <p:cNvPr id="68615" name="直接连接符 22"/>
              <p:cNvCxnSpPr>
                <a:cxnSpLocks noChangeShapeType="1"/>
              </p:cNvCxnSpPr>
              <p:nvPr/>
            </p:nvCxnSpPr>
            <p:spPr bwMode="auto">
              <a:xfrm rot="5400000">
                <a:off x="4369470" y="5655362"/>
                <a:ext cx="642942" cy="47871"/>
              </a:xfrm>
              <a:prstGeom prst="line">
                <a:avLst/>
              </a:prstGeom>
              <a:noFill/>
              <a:ln w="28575" algn="ctr">
                <a:solidFill>
                  <a:srgbClr val="002060"/>
                </a:solidFill>
                <a:round/>
                <a:headEnd/>
                <a:tailEnd/>
              </a:ln>
            </p:spPr>
          </p:cxnSp>
          <p:cxnSp>
            <p:nvCxnSpPr>
              <p:cNvPr id="68616" name="直接连接符 24"/>
              <p:cNvCxnSpPr>
                <a:cxnSpLocks noChangeShapeType="1"/>
              </p:cNvCxnSpPr>
              <p:nvPr/>
            </p:nvCxnSpPr>
            <p:spPr bwMode="auto">
              <a:xfrm flipV="1">
                <a:off x="4714876" y="5214950"/>
                <a:ext cx="1143008" cy="142876"/>
              </a:xfrm>
              <a:prstGeom prst="line">
                <a:avLst/>
              </a:prstGeom>
              <a:noFill/>
              <a:ln w="28575" algn="ctr">
                <a:solidFill>
                  <a:srgbClr val="002060"/>
                </a:solidFill>
                <a:round/>
                <a:headEnd/>
                <a:tailEnd/>
              </a:ln>
            </p:spPr>
          </p:cxnSp>
          <p:cxnSp>
            <p:nvCxnSpPr>
              <p:cNvPr id="68617" name="直接连接符 26"/>
              <p:cNvCxnSpPr>
                <a:cxnSpLocks noChangeShapeType="1"/>
              </p:cNvCxnSpPr>
              <p:nvPr/>
            </p:nvCxnSpPr>
            <p:spPr bwMode="auto">
              <a:xfrm rot="16200000" flipH="1">
                <a:off x="4607719" y="5464983"/>
                <a:ext cx="928694" cy="714380"/>
              </a:xfrm>
              <a:prstGeom prst="line">
                <a:avLst/>
              </a:prstGeom>
              <a:noFill/>
              <a:ln w="28575" algn="ctr">
                <a:solidFill>
                  <a:srgbClr val="002060"/>
                </a:solidFill>
                <a:round/>
                <a:headEnd/>
                <a:tailEnd/>
              </a:ln>
            </p:spPr>
          </p:cxnSp>
          <p:cxnSp>
            <p:nvCxnSpPr>
              <p:cNvPr id="68618" name="直接连接符 28"/>
              <p:cNvCxnSpPr>
                <a:cxnSpLocks noChangeShapeType="1"/>
              </p:cNvCxnSpPr>
              <p:nvPr/>
            </p:nvCxnSpPr>
            <p:spPr bwMode="auto">
              <a:xfrm>
                <a:off x="4786314" y="5357826"/>
                <a:ext cx="1214446" cy="500066"/>
              </a:xfrm>
              <a:prstGeom prst="line">
                <a:avLst/>
              </a:prstGeom>
              <a:noFill/>
              <a:ln w="28575" algn="ctr">
                <a:solidFill>
                  <a:srgbClr val="002060"/>
                </a:solidFill>
                <a:round/>
                <a:headEnd/>
                <a:tailEnd/>
              </a:ln>
            </p:spPr>
          </p:cxnSp>
          <p:cxnSp>
            <p:nvCxnSpPr>
              <p:cNvPr id="68619" name="直接连接符 16"/>
              <p:cNvCxnSpPr>
                <a:cxnSpLocks noChangeShapeType="1"/>
              </p:cNvCxnSpPr>
              <p:nvPr/>
            </p:nvCxnSpPr>
            <p:spPr bwMode="auto">
              <a:xfrm rot="10800000" flipV="1">
                <a:off x="2285984" y="5357826"/>
                <a:ext cx="1071570" cy="285752"/>
              </a:xfrm>
              <a:prstGeom prst="line">
                <a:avLst/>
              </a:prstGeom>
              <a:noFill/>
              <a:ln w="28575" algn="ctr">
                <a:solidFill>
                  <a:srgbClr val="002060"/>
                </a:solidFill>
                <a:round/>
                <a:headEnd/>
                <a:tailEnd/>
              </a:ln>
            </p:spPr>
          </p:cxnSp>
          <p:cxnSp>
            <p:nvCxnSpPr>
              <p:cNvPr id="68620" name="直接连接符 18"/>
              <p:cNvCxnSpPr>
                <a:cxnSpLocks noChangeShapeType="1"/>
              </p:cNvCxnSpPr>
              <p:nvPr/>
            </p:nvCxnSpPr>
            <p:spPr bwMode="auto">
              <a:xfrm rot="5400000">
                <a:off x="2607455" y="5536421"/>
                <a:ext cx="857256" cy="500066"/>
              </a:xfrm>
              <a:prstGeom prst="line">
                <a:avLst/>
              </a:prstGeom>
              <a:noFill/>
              <a:ln w="28575" algn="ctr">
                <a:solidFill>
                  <a:srgbClr val="002060"/>
                </a:solidFill>
                <a:round/>
                <a:headEnd/>
                <a:tailEnd/>
              </a:ln>
            </p:spPr>
          </p:cxnSp>
          <p:cxnSp>
            <p:nvCxnSpPr>
              <p:cNvPr id="68621" name="直接连接符 20"/>
              <p:cNvCxnSpPr>
                <a:cxnSpLocks noChangeShapeType="1"/>
              </p:cNvCxnSpPr>
              <p:nvPr/>
            </p:nvCxnSpPr>
            <p:spPr bwMode="auto">
              <a:xfrm rot="16200000" flipH="1">
                <a:off x="3071802" y="5715016"/>
                <a:ext cx="785818" cy="214314"/>
              </a:xfrm>
              <a:prstGeom prst="line">
                <a:avLst/>
              </a:prstGeom>
              <a:noFill/>
              <a:ln w="28575" algn="ctr">
                <a:solidFill>
                  <a:srgbClr val="002060"/>
                </a:solidFill>
                <a:round/>
                <a:headEnd/>
                <a:tailEnd/>
              </a:ln>
            </p:spPr>
          </p:cxnSp>
          <p:pic>
            <p:nvPicPr>
              <p:cNvPr id="68622" name="Picture 5"/>
              <p:cNvPicPr>
                <a:picLocks noChangeAspect="1" noChangeArrowheads="1"/>
              </p:cNvPicPr>
              <p:nvPr/>
            </p:nvPicPr>
            <p:blipFill>
              <a:blip r:embed="rId3" cstate="print"/>
              <a:srcRect/>
              <a:stretch>
                <a:fillRect/>
              </a:stretch>
            </p:blipFill>
            <p:spPr bwMode="auto">
              <a:xfrm>
                <a:off x="3143240" y="5143512"/>
                <a:ext cx="790575" cy="561975"/>
              </a:xfrm>
              <a:prstGeom prst="rect">
                <a:avLst/>
              </a:prstGeom>
              <a:noFill/>
              <a:ln w="9525">
                <a:noFill/>
                <a:miter lim="800000"/>
                <a:headEnd/>
                <a:tailEnd/>
              </a:ln>
            </p:spPr>
          </p:pic>
          <p:pic>
            <p:nvPicPr>
              <p:cNvPr id="68623" name="Picture 6"/>
              <p:cNvPicPr>
                <a:picLocks noChangeAspect="1" noChangeArrowheads="1"/>
              </p:cNvPicPr>
              <p:nvPr/>
            </p:nvPicPr>
            <p:blipFill>
              <a:blip r:embed="rId4" cstate="print"/>
              <a:srcRect/>
              <a:stretch>
                <a:fillRect/>
              </a:stretch>
            </p:blipFill>
            <p:spPr bwMode="auto">
              <a:xfrm>
                <a:off x="2357422" y="5929330"/>
                <a:ext cx="618638" cy="571504"/>
              </a:xfrm>
              <a:prstGeom prst="rect">
                <a:avLst/>
              </a:prstGeom>
              <a:noFill/>
              <a:ln w="9525">
                <a:noFill/>
                <a:miter lim="800000"/>
                <a:headEnd/>
                <a:tailEnd/>
              </a:ln>
            </p:spPr>
          </p:pic>
          <p:pic>
            <p:nvPicPr>
              <p:cNvPr id="68624" name="Picture 6"/>
              <p:cNvPicPr>
                <a:picLocks noChangeAspect="1" noChangeArrowheads="1"/>
              </p:cNvPicPr>
              <p:nvPr/>
            </p:nvPicPr>
            <p:blipFill>
              <a:blip r:embed="rId4" cstate="print"/>
              <a:srcRect/>
              <a:stretch>
                <a:fillRect/>
              </a:stretch>
            </p:blipFill>
            <p:spPr bwMode="auto">
              <a:xfrm>
                <a:off x="1928794" y="5357826"/>
                <a:ext cx="618638" cy="571504"/>
              </a:xfrm>
              <a:prstGeom prst="rect">
                <a:avLst/>
              </a:prstGeom>
              <a:noFill/>
              <a:ln w="9525">
                <a:noFill/>
                <a:miter lim="800000"/>
                <a:headEnd/>
                <a:tailEnd/>
              </a:ln>
            </p:spPr>
          </p:pic>
          <p:pic>
            <p:nvPicPr>
              <p:cNvPr id="68625" name="Picture 6"/>
              <p:cNvPicPr>
                <a:picLocks noChangeAspect="1" noChangeArrowheads="1"/>
              </p:cNvPicPr>
              <p:nvPr/>
            </p:nvPicPr>
            <p:blipFill>
              <a:blip r:embed="rId4" cstate="print"/>
              <a:srcRect/>
              <a:stretch>
                <a:fillRect/>
              </a:stretch>
            </p:blipFill>
            <p:spPr bwMode="auto">
              <a:xfrm>
                <a:off x="3143240" y="6072206"/>
                <a:ext cx="618638" cy="571504"/>
              </a:xfrm>
              <a:prstGeom prst="rect">
                <a:avLst/>
              </a:prstGeom>
              <a:noFill/>
              <a:ln w="9525">
                <a:noFill/>
                <a:miter lim="800000"/>
                <a:headEnd/>
                <a:tailEnd/>
              </a:ln>
            </p:spPr>
          </p:pic>
          <p:pic>
            <p:nvPicPr>
              <p:cNvPr id="68626" name="Picture 6"/>
              <p:cNvPicPr>
                <a:picLocks noChangeAspect="1" noChangeArrowheads="1"/>
              </p:cNvPicPr>
              <p:nvPr/>
            </p:nvPicPr>
            <p:blipFill>
              <a:blip r:embed="rId4" cstate="print"/>
              <a:srcRect/>
              <a:stretch>
                <a:fillRect/>
              </a:stretch>
            </p:blipFill>
            <p:spPr bwMode="auto">
              <a:xfrm>
                <a:off x="5143504" y="6143644"/>
                <a:ext cx="618638" cy="571504"/>
              </a:xfrm>
              <a:prstGeom prst="rect">
                <a:avLst/>
              </a:prstGeom>
              <a:noFill/>
              <a:ln w="9525">
                <a:noFill/>
                <a:miter lim="800000"/>
                <a:headEnd/>
                <a:tailEnd/>
              </a:ln>
            </p:spPr>
          </p:pic>
          <p:pic>
            <p:nvPicPr>
              <p:cNvPr id="68627" name="Picture 5"/>
              <p:cNvPicPr>
                <a:picLocks noChangeAspect="1" noChangeArrowheads="1"/>
              </p:cNvPicPr>
              <p:nvPr/>
            </p:nvPicPr>
            <p:blipFill>
              <a:blip r:embed="rId3" cstate="print"/>
              <a:srcRect/>
              <a:stretch>
                <a:fillRect/>
              </a:stretch>
            </p:blipFill>
            <p:spPr bwMode="auto">
              <a:xfrm>
                <a:off x="4357686" y="5072074"/>
                <a:ext cx="790575" cy="561975"/>
              </a:xfrm>
              <a:prstGeom prst="rect">
                <a:avLst/>
              </a:prstGeom>
              <a:noFill/>
              <a:ln w="9525">
                <a:noFill/>
                <a:miter lim="800000"/>
                <a:headEnd/>
                <a:tailEnd/>
              </a:ln>
            </p:spPr>
          </p:pic>
          <p:pic>
            <p:nvPicPr>
              <p:cNvPr id="68628" name="Picture 6"/>
              <p:cNvPicPr>
                <a:picLocks noChangeAspect="1" noChangeArrowheads="1"/>
              </p:cNvPicPr>
              <p:nvPr/>
            </p:nvPicPr>
            <p:blipFill>
              <a:blip r:embed="rId4" cstate="print"/>
              <a:srcRect/>
              <a:stretch>
                <a:fillRect/>
              </a:stretch>
            </p:blipFill>
            <p:spPr bwMode="auto">
              <a:xfrm>
                <a:off x="4357686" y="6000768"/>
                <a:ext cx="618638" cy="571504"/>
              </a:xfrm>
              <a:prstGeom prst="rect">
                <a:avLst/>
              </a:prstGeom>
              <a:noFill/>
              <a:ln w="9525">
                <a:noFill/>
                <a:miter lim="800000"/>
                <a:headEnd/>
                <a:tailEnd/>
              </a:ln>
            </p:spPr>
          </p:pic>
          <p:pic>
            <p:nvPicPr>
              <p:cNvPr id="68629" name="Picture 6"/>
              <p:cNvPicPr>
                <a:picLocks noChangeAspect="1" noChangeArrowheads="1"/>
              </p:cNvPicPr>
              <p:nvPr/>
            </p:nvPicPr>
            <p:blipFill>
              <a:blip r:embed="rId4" cstate="print"/>
              <a:srcRect/>
              <a:stretch>
                <a:fillRect/>
              </a:stretch>
            </p:blipFill>
            <p:spPr bwMode="auto">
              <a:xfrm>
                <a:off x="5715008" y="5715016"/>
                <a:ext cx="618638" cy="571504"/>
              </a:xfrm>
              <a:prstGeom prst="rect">
                <a:avLst/>
              </a:prstGeom>
              <a:noFill/>
              <a:ln w="9525">
                <a:noFill/>
                <a:miter lim="800000"/>
                <a:headEnd/>
                <a:tailEnd/>
              </a:ln>
            </p:spPr>
          </p:pic>
          <p:pic>
            <p:nvPicPr>
              <p:cNvPr id="68630" name="Picture 6"/>
              <p:cNvPicPr>
                <a:picLocks noChangeAspect="1" noChangeArrowheads="1"/>
              </p:cNvPicPr>
              <p:nvPr/>
            </p:nvPicPr>
            <p:blipFill>
              <a:blip r:embed="rId4" cstate="print"/>
              <a:srcRect/>
              <a:stretch>
                <a:fillRect/>
              </a:stretch>
            </p:blipFill>
            <p:spPr bwMode="auto">
              <a:xfrm>
                <a:off x="5572132" y="4929198"/>
                <a:ext cx="618638" cy="571504"/>
              </a:xfrm>
              <a:prstGeom prst="rect">
                <a:avLst/>
              </a:prstGeom>
              <a:noFill/>
              <a:ln w="9525">
                <a:noFill/>
                <a:miter lim="800000"/>
                <a:headEnd/>
                <a:tailEnd/>
              </a:ln>
            </p:spPr>
          </p:pic>
          <p:cxnSp>
            <p:nvCxnSpPr>
              <p:cNvPr id="68631" name="直接连接符 14"/>
              <p:cNvCxnSpPr>
                <a:cxnSpLocks noChangeShapeType="1"/>
              </p:cNvCxnSpPr>
              <p:nvPr/>
            </p:nvCxnSpPr>
            <p:spPr bwMode="auto">
              <a:xfrm>
                <a:off x="3714744" y="5357826"/>
                <a:ext cx="928694" cy="1588"/>
              </a:xfrm>
              <a:prstGeom prst="line">
                <a:avLst/>
              </a:prstGeom>
              <a:noFill/>
              <a:ln w="38100" algn="ctr">
                <a:solidFill>
                  <a:srgbClr val="002060"/>
                </a:solidFill>
                <a:round/>
                <a:headEnd/>
                <a:tailEnd/>
              </a:ln>
            </p:spPr>
          </p:cxnSp>
          <p:sp>
            <p:nvSpPr>
              <p:cNvPr id="31" name="椭圆 30"/>
              <p:cNvSpPr/>
              <p:nvPr/>
            </p:nvSpPr>
            <p:spPr bwMode="auto">
              <a:xfrm>
                <a:off x="1571604" y="4786322"/>
                <a:ext cx="5714940" cy="2000264"/>
              </a:xfrm>
              <a:prstGeom prst="ellipse">
                <a:avLst/>
              </a:prstGeom>
              <a:noFill/>
              <a:ln w="19050" cap="flat" cmpd="sng" algn="ctr">
                <a:solidFill>
                  <a:schemeClr val="tx1"/>
                </a:solidFill>
                <a:prstDash val="sysDash"/>
                <a:round/>
                <a:headEnd type="none" w="med" len="med"/>
                <a:tailEnd type="none" w="med" len="med"/>
              </a:ln>
              <a:effectLst/>
            </p:spPr>
            <p:txBody>
              <a:bodyPr anchor="ctr"/>
              <a:lstStyle/>
              <a:p>
                <a:pPr algn="ctr">
                  <a:defRPr/>
                </a:pPr>
                <a:endParaRPr lang="zh-CN" altLang="en-US" sz="2400" b="0" dirty="0">
                  <a:noFill/>
                  <a:latin typeface="Arial" pitchFamily="34" charset="0"/>
                </a:endParaRPr>
              </a:p>
            </p:txBody>
          </p:sp>
          <p:sp>
            <p:nvSpPr>
              <p:cNvPr id="68633" name="TextBox 31"/>
              <p:cNvSpPr txBox="1">
                <a:spLocks noChangeArrowheads="1"/>
              </p:cNvSpPr>
              <p:nvPr/>
            </p:nvSpPr>
            <p:spPr bwMode="auto">
              <a:xfrm>
                <a:off x="2786050" y="4857760"/>
                <a:ext cx="1428760" cy="369332"/>
              </a:xfrm>
              <a:prstGeom prst="rect">
                <a:avLst/>
              </a:prstGeom>
              <a:noFill/>
              <a:ln w="9525">
                <a:noFill/>
                <a:miter lim="800000"/>
                <a:headEnd/>
                <a:tailEnd/>
              </a:ln>
            </p:spPr>
            <p:txBody>
              <a:bodyPr>
                <a:spAutoFit/>
              </a:bodyPr>
              <a:lstStyle/>
              <a:p>
                <a:r>
                  <a:rPr lang="en-US" altLang="zh-CN" sz="1800">
                    <a:latin typeface="Arial" charset="0"/>
                  </a:rPr>
                  <a:t>L2</a:t>
                </a:r>
                <a:r>
                  <a:rPr lang="zh-CN" altLang="en-US" sz="1800">
                    <a:latin typeface="Arial" charset="0"/>
                  </a:rPr>
                  <a:t>交换机</a:t>
                </a:r>
              </a:p>
            </p:txBody>
          </p:sp>
          <p:sp>
            <p:nvSpPr>
              <p:cNvPr id="68634" name="TextBox 32"/>
              <p:cNvSpPr txBox="1">
                <a:spLocks noChangeArrowheads="1"/>
              </p:cNvSpPr>
              <p:nvPr/>
            </p:nvSpPr>
            <p:spPr bwMode="auto">
              <a:xfrm>
                <a:off x="4071934" y="4786322"/>
                <a:ext cx="1428760" cy="369332"/>
              </a:xfrm>
              <a:prstGeom prst="rect">
                <a:avLst/>
              </a:prstGeom>
              <a:noFill/>
              <a:ln w="9525">
                <a:noFill/>
                <a:miter lim="800000"/>
                <a:headEnd/>
                <a:tailEnd/>
              </a:ln>
            </p:spPr>
            <p:txBody>
              <a:bodyPr>
                <a:spAutoFit/>
              </a:bodyPr>
              <a:lstStyle/>
              <a:p>
                <a:r>
                  <a:rPr lang="en-US" altLang="zh-CN" sz="1800">
                    <a:latin typeface="Arial" charset="0"/>
                  </a:rPr>
                  <a:t>L2</a:t>
                </a:r>
                <a:r>
                  <a:rPr lang="zh-CN" altLang="en-US" sz="1800">
                    <a:latin typeface="Arial" charset="0"/>
                  </a:rPr>
                  <a:t>交换机</a:t>
                </a:r>
              </a:p>
            </p:txBody>
          </p:sp>
        </p:grpSp>
        <p:sp>
          <p:nvSpPr>
            <p:cNvPr id="68614" name="TextBox 34"/>
            <p:cNvSpPr txBox="1">
              <a:spLocks noChangeArrowheads="1"/>
            </p:cNvSpPr>
            <p:nvPr/>
          </p:nvSpPr>
          <p:spPr bwMode="auto">
            <a:xfrm>
              <a:off x="7286545" y="5457778"/>
              <a:ext cx="857256" cy="400113"/>
            </a:xfrm>
            <a:prstGeom prst="rect">
              <a:avLst/>
            </a:prstGeom>
            <a:noFill/>
            <a:ln w="9525">
              <a:noFill/>
              <a:miter lim="800000"/>
              <a:headEnd/>
              <a:tailEnd/>
            </a:ln>
          </p:spPr>
          <p:txBody>
            <a:bodyPr>
              <a:spAutoFit/>
            </a:bodyPr>
            <a:lstStyle/>
            <a:p>
              <a:r>
                <a:rPr lang="zh-CN" altLang="en-US" sz="2000" dirty="0">
                  <a:latin typeface="Arial" charset="0"/>
                </a:rPr>
                <a:t>链路</a:t>
              </a:r>
            </a:p>
          </p:txBody>
        </p:sp>
      </p:grpSp>
      <p:sp>
        <p:nvSpPr>
          <p:cNvPr id="3" name="文本框 2"/>
          <p:cNvSpPr txBox="1"/>
          <p:nvPr/>
        </p:nvSpPr>
        <p:spPr>
          <a:xfrm>
            <a:off x="1182688" y="6366705"/>
            <a:ext cx="7200800" cy="400110"/>
          </a:xfrm>
          <a:prstGeom prst="rect">
            <a:avLst/>
          </a:prstGeom>
          <a:noFill/>
        </p:spPr>
        <p:txBody>
          <a:bodyPr wrap="square" rtlCol="0">
            <a:spAutoFit/>
          </a:bodyPr>
          <a:lstStyle/>
          <a:p>
            <a:pPr algn="ctr"/>
            <a:r>
              <a:rPr lang="en-US" altLang="zh-CN" sz="2000" dirty="0">
                <a:solidFill>
                  <a:srgbClr val="FF0000"/>
                </a:solidFill>
              </a:rPr>
              <a:t>Internet</a:t>
            </a:r>
            <a:r>
              <a:rPr lang="zh-CN" altLang="en-US" sz="2000" dirty="0">
                <a:solidFill>
                  <a:srgbClr val="FF0000"/>
                </a:solidFill>
              </a:rPr>
              <a:t>中数据传输的一跳（</a:t>
            </a:r>
            <a:r>
              <a:rPr lang="en-US" altLang="zh-CN" sz="2000" dirty="0">
                <a:solidFill>
                  <a:srgbClr val="FF0000"/>
                </a:solidFill>
              </a:rPr>
              <a:t>One Hop</a:t>
            </a:r>
            <a:r>
              <a:rPr lang="zh-CN" altLang="en-US" sz="2000" dirty="0">
                <a:solidFill>
                  <a:srgbClr val="FF0000"/>
                </a:solidFill>
              </a:rPr>
              <a:t>）指</a:t>
            </a:r>
            <a:r>
              <a:rPr lang="zh-CN" altLang="zh-CN" sz="2000" dirty="0">
                <a:solidFill>
                  <a:srgbClr val="FF0000"/>
                </a:solidFill>
              </a:rPr>
              <a:t>跨越一个广播域</a:t>
            </a:r>
            <a:endParaRPr lang="zh-CN" altLang="en-US" sz="2000"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p:txBody>
          <a:bodyPr/>
          <a:lstStyle/>
          <a:p>
            <a:r>
              <a:rPr lang="zh-CN" altLang="en-US" dirty="0"/>
              <a:t>互联网层</a:t>
            </a:r>
          </a:p>
        </p:txBody>
      </p:sp>
      <p:sp>
        <p:nvSpPr>
          <p:cNvPr id="69635" name="Rectangle 3"/>
          <p:cNvSpPr>
            <a:spLocks noGrp="1" noChangeArrowheads="1"/>
          </p:cNvSpPr>
          <p:nvPr>
            <p:ph type="body" idx="1"/>
          </p:nvPr>
        </p:nvSpPr>
        <p:spPr/>
        <p:txBody>
          <a:bodyPr/>
          <a:lstStyle/>
          <a:p>
            <a:pPr eaLnBrk="1" hangingPunct="1"/>
            <a:r>
              <a:rPr lang="zh-CN" altLang="en-US" b="1" dirty="0"/>
              <a:t>功能上对应着</a:t>
            </a:r>
            <a:r>
              <a:rPr lang="en-US" altLang="zh-CN" b="1" dirty="0"/>
              <a:t>OSI</a:t>
            </a:r>
            <a:r>
              <a:rPr lang="zh-CN" altLang="en-US" b="1" dirty="0"/>
              <a:t>参考模型的网络层 </a:t>
            </a:r>
          </a:p>
          <a:p>
            <a:pPr eaLnBrk="1" hangingPunct="1"/>
            <a:r>
              <a:rPr lang="zh-CN" altLang="en-US" b="1" dirty="0"/>
              <a:t>主要是</a:t>
            </a:r>
            <a:r>
              <a:rPr lang="en-US" altLang="zh-CN" b="1" dirty="0"/>
              <a:t>IP</a:t>
            </a:r>
            <a:r>
              <a:rPr lang="zh-CN" altLang="en-US" b="1" dirty="0"/>
              <a:t>协议，因此也称为</a:t>
            </a:r>
            <a:r>
              <a:rPr lang="en-US" altLang="zh-CN" b="1" dirty="0"/>
              <a:t>IP</a:t>
            </a:r>
            <a:r>
              <a:rPr lang="zh-CN" altLang="en-US" b="1" dirty="0"/>
              <a:t>层。它的任务是将分组投递到最终的目的地，提供的是一种</a:t>
            </a:r>
            <a:r>
              <a:rPr lang="zh-CN" altLang="en-US" b="1" dirty="0">
                <a:solidFill>
                  <a:schemeClr val="hlink"/>
                </a:solidFill>
              </a:rPr>
              <a:t>无连接</a:t>
            </a:r>
            <a:r>
              <a:rPr lang="zh-CN" altLang="en-US" b="1" dirty="0"/>
              <a:t>的</a:t>
            </a:r>
            <a:r>
              <a:rPr lang="zh-CN" altLang="en-US" b="1" dirty="0">
                <a:solidFill>
                  <a:schemeClr val="hlink"/>
                </a:solidFill>
              </a:rPr>
              <a:t>不可靠</a:t>
            </a:r>
            <a:r>
              <a:rPr lang="zh-CN" altLang="en-US" b="1" dirty="0"/>
              <a:t>传输</a:t>
            </a:r>
          </a:p>
        </p:txBody>
      </p:sp>
      <p:sp>
        <p:nvSpPr>
          <p:cNvPr id="69636" name="Rectangle 4"/>
          <p:cNvSpPr>
            <a:spLocks noChangeArrowheads="1"/>
          </p:cNvSpPr>
          <p:nvPr/>
        </p:nvSpPr>
        <p:spPr bwMode="auto">
          <a:xfrm>
            <a:off x="899592" y="4508401"/>
            <a:ext cx="7920037" cy="1512887"/>
          </a:xfrm>
          <a:prstGeom prst="rect">
            <a:avLst/>
          </a:prstGeom>
          <a:noFill/>
          <a:ln w="9525">
            <a:solidFill>
              <a:schemeClr val="tx1"/>
            </a:solidFill>
            <a:miter lim="800000"/>
            <a:headEnd/>
            <a:tailEnd/>
          </a:ln>
        </p:spPr>
        <p:txBody>
          <a:bodyPr anchor="ctr"/>
          <a:lstStyle/>
          <a:p>
            <a:r>
              <a:rPr lang="en-US" altLang="zh-CN" sz="2800" dirty="0"/>
              <a:t>IP</a:t>
            </a:r>
            <a:r>
              <a:rPr lang="zh-CN" altLang="en-US" sz="2800" dirty="0"/>
              <a:t>的这种尽力服务</a:t>
            </a:r>
            <a:r>
              <a:rPr lang="en-US" altLang="zh-CN" sz="2800" dirty="0"/>
              <a:t>(Best Effort)</a:t>
            </a:r>
            <a:r>
              <a:rPr lang="zh-CN" altLang="en-US" sz="2800" dirty="0"/>
              <a:t>模型保证了</a:t>
            </a:r>
            <a:r>
              <a:rPr lang="en-US" altLang="zh-CN" sz="2800" dirty="0"/>
              <a:t>Internet</a:t>
            </a:r>
            <a:r>
              <a:rPr lang="zh-CN" altLang="en-US" sz="2800" dirty="0"/>
              <a:t>的可扩展性，复杂的网络功能由用户终端设备来实现，而网络只负责分组的投递</a:t>
            </a:r>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p:txBody>
          <a:bodyPr/>
          <a:lstStyle/>
          <a:p>
            <a:r>
              <a:rPr lang="zh-CN" altLang="en-US"/>
              <a:t>传输层</a:t>
            </a:r>
          </a:p>
        </p:txBody>
      </p:sp>
      <p:sp>
        <p:nvSpPr>
          <p:cNvPr id="70659" name="Rectangle 3"/>
          <p:cNvSpPr>
            <a:spLocks noGrp="1" noChangeArrowheads="1"/>
          </p:cNvSpPr>
          <p:nvPr>
            <p:ph type="body" idx="1"/>
          </p:nvPr>
        </p:nvSpPr>
        <p:spPr>
          <a:xfrm>
            <a:off x="1182688" y="2017713"/>
            <a:ext cx="7772400" cy="2995612"/>
          </a:xfrm>
        </p:spPr>
        <p:txBody>
          <a:bodyPr/>
          <a:lstStyle/>
          <a:p>
            <a:pPr eaLnBrk="1" hangingPunct="1"/>
            <a:r>
              <a:rPr lang="zh-CN" altLang="en-US" sz="2800" b="1"/>
              <a:t>功能上对应着</a:t>
            </a:r>
            <a:r>
              <a:rPr lang="en-US" altLang="zh-CN" sz="2800" b="1"/>
              <a:t>OSI</a:t>
            </a:r>
            <a:r>
              <a:rPr lang="zh-CN" altLang="en-US" sz="2800" b="1"/>
              <a:t>参考模型的传输层 </a:t>
            </a:r>
          </a:p>
          <a:p>
            <a:pPr eaLnBrk="1" hangingPunct="1"/>
            <a:r>
              <a:rPr lang="zh-CN" altLang="en-US" sz="2800" b="1"/>
              <a:t>定义了两个协议</a:t>
            </a:r>
          </a:p>
          <a:p>
            <a:pPr lvl="1" eaLnBrk="1" hangingPunct="1"/>
            <a:r>
              <a:rPr lang="zh-CN" altLang="en-US" sz="2400" b="1"/>
              <a:t>传输控制协议</a:t>
            </a:r>
            <a:r>
              <a:rPr lang="en-US" altLang="zh-CN" sz="2400" b="1"/>
              <a:t>TCP</a:t>
            </a:r>
            <a:r>
              <a:rPr lang="zh-CN" altLang="en-US" sz="2400" b="1"/>
              <a:t>（</a:t>
            </a:r>
            <a:r>
              <a:rPr lang="en-US" altLang="zh-CN" sz="2400" b="1"/>
              <a:t>Transmission Control Protocol</a:t>
            </a:r>
            <a:r>
              <a:rPr lang="zh-CN" altLang="en-US" sz="2400" b="1"/>
              <a:t>）：提供</a:t>
            </a:r>
            <a:r>
              <a:rPr lang="zh-CN" altLang="en-US" sz="2400" b="1">
                <a:solidFill>
                  <a:schemeClr val="hlink"/>
                </a:solidFill>
              </a:rPr>
              <a:t>面向连接</a:t>
            </a:r>
            <a:r>
              <a:rPr lang="zh-CN" altLang="en-US" sz="2400" b="1"/>
              <a:t>的</a:t>
            </a:r>
            <a:r>
              <a:rPr lang="zh-CN" altLang="en-US" sz="2400" b="1">
                <a:solidFill>
                  <a:schemeClr val="hlink"/>
                </a:solidFill>
              </a:rPr>
              <a:t>可靠的</a:t>
            </a:r>
            <a:r>
              <a:rPr lang="zh-CN" altLang="en-US" sz="2400" b="1"/>
              <a:t>传输服务 </a:t>
            </a:r>
          </a:p>
          <a:p>
            <a:pPr lvl="1" eaLnBrk="1" hangingPunct="1"/>
            <a:r>
              <a:rPr lang="zh-CN" altLang="en-US" sz="2400" b="1"/>
              <a:t>用户数据报协议</a:t>
            </a:r>
            <a:r>
              <a:rPr lang="en-US" altLang="zh-CN" sz="2400" b="1"/>
              <a:t>UDP</a:t>
            </a:r>
            <a:r>
              <a:rPr lang="zh-CN" altLang="en-US" sz="2400" b="1"/>
              <a:t>（</a:t>
            </a:r>
            <a:r>
              <a:rPr lang="en-US" altLang="zh-CN" sz="2400" b="1"/>
              <a:t>User Datagram Protocol </a:t>
            </a:r>
            <a:r>
              <a:rPr lang="zh-CN" altLang="en-US" sz="2400" b="1"/>
              <a:t>）：提供</a:t>
            </a:r>
            <a:r>
              <a:rPr lang="zh-CN" altLang="en-US" sz="2400" b="1">
                <a:solidFill>
                  <a:schemeClr val="hlink"/>
                </a:solidFill>
              </a:rPr>
              <a:t>无连接</a:t>
            </a:r>
            <a:r>
              <a:rPr lang="zh-CN" altLang="en-US" sz="2400" b="1"/>
              <a:t>的</a:t>
            </a:r>
            <a:r>
              <a:rPr lang="zh-CN" altLang="en-US" sz="2400" b="1">
                <a:solidFill>
                  <a:schemeClr val="hlink"/>
                </a:solidFill>
              </a:rPr>
              <a:t>不可靠</a:t>
            </a:r>
            <a:r>
              <a:rPr lang="zh-CN" altLang="en-US" sz="2400" b="1"/>
              <a:t>传输服务</a:t>
            </a:r>
          </a:p>
        </p:txBody>
      </p:sp>
      <p:sp>
        <p:nvSpPr>
          <p:cNvPr id="92165" name="AutoShape 5"/>
          <p:cNvSpPr>
            <a:spLocks noChangeArrowheads="1"/>
          </p:cNvSpPr>
          <p:nvPr/>
        </p:nvSpPr>
        <p:spPr bwMode="auto">
          <a:xfrm>
            <a:off x="500034" y="4714884"/>
            <a:ext cx="8175655" cy="1774847"/>
          </a:xfrm>
          <a:prstGeom prst="horizontalScroll">
            <a:avLst>
              <a:gd name="adj" fmla="val 12500"/>
            </a:avLst>
          </a:prstGeom>
          <a:noFill/>
          <a:ln w="9525">
            <a:solidFill>
              <a:schemeClr val="tx1"/>
            </a:solidFill>
            <a:round/>
            <a:headEnd/>
            <a:tailEnd/>
          </a:ln>
        </p:spPr>
        <p:txBody>
          <a:bodyPr anchor="ctr"/>
          <a:lstStyle/>
          <a:p>
            <a:r>
              <a:rPr lang="zh-CN" altLang="en-US" sz="2400" dirty="0">
                <a:latin typeface="Arial" charset="0"/>
              </a:rPr>
              <a:t>不同的应用可以选择不同的传输服务，例如对于可靠性要求高的应用例如文件传输使用</a:t>
            </a:r>
            <a:r>
              <a:rPr lang="en-US" altLang="zh-CN" sz="2400" dirty="0">
                <a:latin typeface="Arial" charset="0"/>
              </a:rPr>
              <a:t>TCP</a:t>
            </a:r>
            <a:r>
              <a:rPr lang="zh-CN" altLang="en-US" sz="2400" dirty="0">
                <a:latin typeface="Arial" charset="0"/>
              </a:rPr>
              <a:t>，而对于那些“快速投递比精确投递更加重要”的应用，则使用</a:t>
            </a:r>
            <a:r>
              <a:rPr lang="en-US" altLang="zh-CN" sz="2400" dirty="0">
                <a:latin typeface="Arial" charset="0"/>
              </a:rPr>
              <a:t>UDP</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92165"/>
                                        </p:tgtEl>
                                        <p:attrNameLst>
                                          <p:attrName>style.visibility</p:attrName>
                                        </p:attrNameLst>
                                      </p:cBhvr>
                                      <p:to>
                                        <p:strVal val="visible"/>
                                      </p:to>
                                    </p:set>
                                    <p:animEffect transition="in" filter="strips(downRight)">
                                      <p:cBhvr>
                                        <p:cTn id="7" dur="500"/>
                                        <p:tgtEl>
                                          <p:spTgt spid="921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6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b="1" u="sng" dirty="0">
                <a:solidFill>
                  <a:srgbClr val="FF0000"/>
                </a:solidFill>
              </a:rPr>
              <a:t>计算机</a:t>
            </a:r>
            <a:r>
              <a:rPr lang="zh-CN" altLang="en-US" b="1" dirty="0"/>
              <a:t>网络之起源</a:t>
            </a:r>
          </a:p>
        </p:txBody>
      </p:sp>
      <p:sp>
        <p:nvSpPr>
          <p:cNvPr id="4" name="灯片编号占位符 3"/>
          <p:cNvSpPr>
            <a:spLocks noGrp="1"/>
          </p:cNvSpPr>
          <p:nvPr>
            <p:ph type="sldNum" sz="quarter" idx="12"/>
          </p:nvPr>
        </p:nvSpPr>
        <p:spPr/>
        <p:txBody>
          <a:bodyPr/>
          <a:lstStyle/>
          <a:p>
            <a:pPr>
              <a:defRPr/>
            </a:pPr>
            <a:fld id="{C453FA55-8D36-4031-8BD7-CFE3610E48BA}" type="slidenum">
              <a:rPr lang="en-US" altLang="zh-CN" smtClean="0"/>
              <a:pPr>
                <a:defRPr/>
              </a:pPr>
              <a:t>8</a:t>
            </a:fld>
            <a:endParaRPr lang="en-US" altLang="zh-CN"/>
          </a:p>
        </p:txBody>
      </p:sp>
      <p:pic>
        <p:nvPicPr>
          <p:cNvPr id="7" name="图片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3527" y="2132856"/>
            <a:ext cx="2232249" cy="1705577"/>
          </a:xfrm>
          <a:prstGeom prst="rect">
            <a:avLst/>
          </a:prstGeom>
        </p:spPr>
      </p:pic>
      <p:sp>
        <p:nvSpPr>
          <p:cNvPr id="8" name="文本框 7"/>
          <p:cNvSpPr txBox="1"/>
          <p:nvPr/>
        </p:nvSpPr>
        <p:spPr>
          <a:xfrm>
            <a:off x="0" y="3933056"/>
            <a:ext cx="3419872" cy="461665"/>
          </a:xfrm>
          <a:prstGeom prst="rect">
            <a:avLst/>
          </a:prstGeom>
          <a:noFill/>
        </p:spPr>
        <p:txBody>
          <a:bodyPr wrap="square" rtlCol="0">
            <a:spAutoFit/>
          </a:bodyPr>
          <a:lstStyle/>
          <a:p>
            <a:r>
              <a:rPr lang="en-US" altLang="zh-CN" dirty="0"/>
              <a:t>1946</a:t>
            </a:r>
            <a:r>
              <a:rPr lang="zh-CN" altLang="en-US" dirty="0"/>
              <a:t>年，世界上第一台</a:t>
            </a:r>
            <a:r>
              <a:rPr lang="zh-CN" altLang="en-US" dirty="0">
                <a:solidFill>
                  <a:srgbClr val="FF0000"/>
                </a:solidFill>
              </a:rPr>
              <a:t>通用</a:t>
            </a:r>
            <a:r>
              <a:rPr lang="zh-CN" altLang="en-US" dirty="0"/>
              <a:t>电子计算机</a:t>
            </a:r>
            <a:r>
              <a:rPr lang="en-US" altLang="zh-CN" dirty="0"/>
              <a:t>ENIAC</a:t>
            </a:r>
          </a:p>
          <a:p>
            <a:pPr algn="ctr"/>
            <a:r>
              <a:rPr lang="zh-CN" altLang="en-US" dirty="0"/>
              <a:t>（人们直接在机房中使用计算机编程）</a:t>
            </a:r>
          </a:p>
        </p:txBody>
      </p:sp>
      <p:pic>
        <p:nvPicPr>
          <p:cNvPr id="13" name="图片 12"/>
          <p:cNvPicPr>
            <a:picLocks noChangeAspect="1"/>
          </p:cNvPicPr>
          <p:nvPr/>
        </p:nvPicPr>
        <p:blipFill>
          <a:blip r:embed="rId4"/>
          <a:stretch>
            <a:fillRect/>
          </a:stretch>
        </p:blipFill>
        <p:spPr>
          <a:xfrm>
            <a:off x="4132694" y="2024560"/>
            <a:ext cx="2527538" cy="1794443"/>
          </a:xfrm>
          <a:prstGeom prst="rect">
            <a:avLst/>
          </a:prstGeom>
        </p:spPr>
      </p:pic>
      <p:sp>
        <p:nvSpPr>
          <p:cNvPr id="14" name="文本框 13"/>
          <p:cNvSpPr txBox="1"/>
          <p:nvPr/>
        </p:nvSpPr>
        <p:spPr>
          <a:xfrm>
            <a:off x="3275856" y="3861048"/>
            <a:ext cx="4968552" cy="461665"/>
          </a:xfrm>
          <a:prstGeom prst="rect">
            <a:avLst/>
          </a:prstGeom>
          <a:noFill/>
        </p:spPr>
        <p:txBody>
          <a:bodyPr wrap="square" rtlCol="0">
            <a:spAutoFit/>
          </a:bodyPr>
          <a:lstStyle/>
          <a:p>
            <a:pPr algn="ctr"/>
            <a:r>
              <a:rPr lang="en-US" altLang="zh-CN" dirty="0"/>
              <a:t>1954</a:t>
            </a:r>
            <a:r>
              <a:rPr lang="zh-CN" altLang="en-US" dirty="0"/>
              <a:t>年，发明了被称为收发器（</a:t>
            </a:r>
            <a:r>
              <a:rPr lang="en-US" altLang="zh-CN" dirty="0"/>
              <a:t>transceiver</a:t>
            </a:r>
            <a:r>
              <a:rPr lang="zh-CN" altLang="en-US" dirty="0"/>
              <a:t>）的终端机</a:t>
            </a:r>
            <a:endParaRPr lang="en-US" altLang="zh-CN" dirty="0"/>
          </a:p>
          <a:p>
            <a:pPr algn="ctr"/>
            <a:r>
              <a:rPr lang="zh-CN" altLang="en-US" dirty="0"/>
              <a:t>（人们通过终端机将命令发给计算机，计算机处理后将结果返回给终端）</a:t>
            </a:r>
          </a:p>
        </p:txBody>
      </p:sp>
      <p:sp>
        <p:nvSpPr>
          <p:cNvPr id="15" name="右箭头 14"/>
          <p:cNvSpPr/>
          <p:nvPr/>
        </p:nvSpPr>
        <p:spPr>
          <a:xfrm>
            <a:off x="2987824" y="2852936"/>
            <a:ext cx="792088" cy="432048"/>
          </a:xfrm>
          <a:prstGeom prst="rightArrow">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右箭头 15"/>
          <p:cNvSpPr/>
          <p:nvPr/>
        </p:nvSpPr>
        <p:spPr>
          <a:xfrm rot="5400000">
            <a:off x="4754735" y="4305984"/>
            <a:ext cx="406273" cy="432048"/>
          </a:xfrm>
          <a:prstGeom prst="rightArrow">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0" name="图片 19"/>
          <p:cNvPicPr>
            <a:picLocks noChangeAspect="1"/>
          </p:cNvPicPr>
          <p:nvPr/>
        </p:nvPicPr>
        <p:blipFill>
          <a:blip r:embed="rId5"/>
          <a:stretch>
            <a:fillRect/>
          </a:stretch>
        </p:blipFill>
        <p:spPr>
          <a:xfrm>
            <a:off x="2215794" y="4898777"/>
            <a:ext cx="2526054" cy="1549596"/>
          </a:xfrm>
          <a:prstGeom prst="rect">
            <a:avLst/>
          </a:prstGeom>
        </p:spPr>
      </p:pic>
      <p:sp>
        <p:nvSpPr>
          <p:cNvPr id="21" name="椭圆 20"/>
          <p:cNvSpPr/>
          <p:nvPr/>
        </p:nvSpPr>
        <p:spPr>
          <a:xfrm>
            <a:off x="6538993" y="5938854"/>
            <a:ext cx="216024" cy="22835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等腰三角形 22"/>
          <p:cNvSpPr/>
          <p:nvPr/>
        </p:nvSpPr>
        <p:spPr>
          <a:xfrm>
            <a:off x="5550410" y="5693951"/>
            <a:ext cx="180020" cy="114399"/>
          </a:xfrm>
          <a:prstGeom prst="triangle">
            <a:avLst/>
          </a:prstGeom>
          <a:solidFill>
            <a:schemeClr val="accent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等腰三角形 23"/>
          <p:cNvSpPr/>
          <p:nvPr/>
        </p:nvSpPr>
        <p:spPr>
          <a:xfrm>
            <a:off x="6102121" y="5187960"/>
            <a:ext cx="180020" cy="114399"/>
          </a:xfrm>
          <a:prstGeom prst="triangle">
            <a:avLst/>
          </a:prstGeom>
          <a:solidFill>
            <a:schemeClr val="accent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等腰三角形 24"/>
          <p:cNvSpPr/>
          <p:nvPr/>
        </p:nvSpPr>
        <p:spPr>
          <a:xfrm>
            <a:off x="6633371" y="5130760"/>
            <a:ext cx="180020" cy="114399"/>
          </a:xfrm>
          <a:prstGeom prst="triangle">
            <a:avLst/>
          </a:prstGeom>
          <a:solidFill>
            <a:schemeClr val="accent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等腰三角形 25"/>
          <p:cNvSpPr/>
          <p:nvPr/>
        </p:nvSpPr>
        <p:spPr>
          <a:xfrm>
            <a:off x="7199214" y="5302359"/>
            <a:ext cx="180020" cy="114399"/>
          </a:xfrm>
          <a:prstGeom prst="triangle">
            <a:avLst/>
          </a:prstGeom>
          <a:solidFill>
            <a:schemeClr val="accent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等腰三角形 26"/>
          <p:cNvSpPr/>
          <p:nvPr/>
        </p:nvSpPr>
        <p:spPr>
          <a:xfrm>
            <a:off x="7524328" y="5772999"/>
            <a:ext cx="180020" cy="114399"/>
          </a:xfrm>
          <a:prstGeom prst="triangle">
            <a:avLst/>
          </a:prstGeom>
          <a:solidFill>
            <a:schemeClr val="accent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9" name="直接连接符 28"/>
          <p:cNvCxnSpPr>
            <a:stCxn id="23" idx="3"/>
            <a:endCxn id="21" idx="2"/>
          </p:cNvCxnSpPr>
          <p:nvPr/>
        </p:nvCxnSpPr>
        <p:spPr>
          <a:xfrm>
            <a:off x="5640420" y="5808350"/>
            <a:ext cx="898573" cy="244680"/>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直接连接符 30"/>
          <p:cNvCxnSpPr>
            <a:stCxn id="24" idx="3"/>
            <a:endCxn id="21" idx="1"/>
          </p:cNvCxnSpPr>
          <p:nvPr/>
        </p:nvCxnSpPr>
        <p:spPr>
          <a:xfrm>
            <a:off x="6192131" y="5302359"/>
            <a:ext cx="378498" cy="669936"/>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直接连接符 32"/>
          <p:cNvCxnSpPr>
            <a:stCxn id="25" idx="3"/>
            <a:endCxn id="21" idx="0"/>
          </p:cNvCxnSpPr>
          <p:nvPr/>
        </p:nvCxnSpPr>
        <p:spPr>
          <a:xfrm flipH="1">
            <a:off x="6647005" y="5245159"/>
            <a:ext cx="76376" cy="693695"/>
          </a:xfrm>
          <a:prstGeom prst="line">
            <a:avLst/>
          </a:prstGeom>
        </p:spPr>
        <p:style>
          <a:lnRef idx="1">
            <a:schemeClr val="accent1"/>
          </a:lnRef>
          <a:fillRef idx="0">
            <a:schemeClr val="accent1"/>
          </a:fillRef>
          <a:effectRef idx="0">
            <a:schemeClr val="accent1"/>
          </a:effectRef>
          <a:fontRef idx="minor">
            <a:schemeClr val="tx1"/>
          </a:fontRef>
        </p:style>
      </p:cxnSp>
      <p:cxnSp>
        <p:nvCxnSpPr>
          <p:cNvPr id="35" name="直接连接符 34"/>
          <p:cNvCxnSpPr>
            <a:stCxn id="26" idx="3"/>
            <a:endCxn id="21" idx="7"/>
          </p:cNvCxnSpPr>
          <p:nvPr/>
        </p:nvCxnSpPr>
        <p:spPr>
          <a:xfrm flipH="1">
            <a:off x="6723381" y="5416758"/>
            <a:ext cx="565843" cy="555537"/>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直接连接符 38"/>
          <p:cNvCxnSpPr>
            <a:stCxn id="27" idx="1"/>
            <a:endCxn id="21" idx="6"/>
          </p:cNvCxnSpPr>
          <p:nvPr/>
        </p:nvCxnSpPr>
        <p:spPr>
          <a:xfrm flipH="1">
            <a:off x="6755017" y="5830199"/>
            <a:ext cx="814316" cy="222831"/>
          </a:xfrm>
          <a:prstGeom prst="line">
            <a:avLst/>
          </a:prstGeom>
        </p:spPr>
        <p:style>
          <a:lnRef idx="1">
            <a:schemeClr val="accent1"/>
          </a:lnRef>
          <a:fillRef idx="0">
            <a:schemeClr val="accent1"/>
          </a:fillRef>
          <a:effectRef idx="0">
            <a:schemeClr val="accent1"/>
          </a:effectRef>
          <a:fontRef idx="minor">
            <a:schemeClr val="tx1"/>
          </a:fontRef>
        </p:style>
      </p:cxnSp>
      <p:sp>
        <p:nvSpPr>
          <p:cNvPr id="51" name="文本框 50"/>
          <p:cNvSpPr txBox="1"/>
          <p:nvPr/>
        </p:nvSpPr>
        <p:spPr>
          <a:xfrm>
            <a:off x="3779912" y="6525344"/>
            <a:ext cx="3262238" cy="307777"/>
          </a:xfrm>
          <a:prstGeom prst="rect">
            <a:avLst/>
          </a:prstGeom>
          <a:noFill/>
        </p:spPr>
        <p:txBody>
          <a:bodyPr wrap="square" rtlCol="0">
            <a:spAutoFit/>
          </a:bodyPr>
          <a:lstStyle/>
          <a:p>
            <a:pPr algn="ctr"/>
            <a:r>
              <a:rPr lang="zh-CN" altLang="en-US" sz="1400" dirty="0">
                <a:solidFill>
                  <a:srgbClr val="FF0000"/>
                </a:solidFill>
              </a:rPr>
              <a:t>远程联机系统</a:t>
            </a:r>
            <a:r>
              <a:rPr lang="en-US" altLang="zh-CN" sz="1400" dirty="0">
                <a:solidFill>
                  <a:srgbClr val="FF0000"/>
                </a:solidFill>
              </a:rPr>
              <a:t>—</a:t>
            </a:r>
            <a:r>
              <a:rPr lang="zh-CN" altLang="en-US" sz="1400" dirty="0">
                <a:solidFill>
                  <a:srgbClr val="FF0000"/>
                </a:solidFill>
              </a:rPr>
              <a:t>计算机网络的雏形</a:t>
            </a:r>
          </a:p>
        </p:txBody>
      </p:sp>
      <p:sp>
        <p:nvSpPr>
          <p:cNvPr id="52" name="圆角矩形 51"/>
          <p:cNvSpPr/>
          <p:nvPr/>
        </p:nvSpPr>
        <p:spPr>
          <a:xfrm>
            <a:off x="1835696" y="4725145"/>
            <a:ext cx="6264696" cy="1800199"/>
          </a:xfrm>
          <a:prstGeom prst="roundRect">
            <a:avLst/>
          </a:prstGeom>
          <a:no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069802847"/>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p:txBody>
          <a:bodyPr/>
          <a:lstStyle/>
          <a:p>
            <a:r>
              <a:rPr lang="zh-CN" altLang="en-US"/>
              <a:t>应用层</a:t>
            </a:r>
          </a:p>
        </p:txBody>
      </p:sp>
      <p:sp>
        <p:nvSpPr>
          <p:cNvPr id="71683" name="Rectangle 3"/>
          <p:cNvSpPr>
            <a:spLocks noGrp="1" noChangeArrowheads="1"/>
          </p:cNvSpPr>
          <p:nvPr>
            <p:ph type="body" idx="1"/>
          </p:nvPr>
        </p:nvSpPr>
        <p:spPr>
          <a:xfrm>
            <a:off x="1182688" y="2017713"/>
            <a:ext cx="7772400" cy="2995612"/>
          </a:xfrm>
        </p:spPr>
        <p:txBody>
          <a:bodyPr/>
          <a:lstStyle/>
          <a:p>
            <a:pPr eaLnBrk="1" hangingPunct="1">
              <a:lnSpc>
                <a:spcPct val="90000"/>
              </a:lnSpc>
            </a:pPr>
            <a:r>
              <a:rPr lang="zh-CN" altLang="zh-CN" sz="2400" b="1" dirty="0"/>
              <a:t>包括了所有的高层协议，没有ISO模型中的会话层和表示层</a:t>
            </a:r>
            <a:endParaRPr lang="zh-CN" altLang="en-US" sz="2400" b="1" dirty="0"/>
          </a:p>
          <a:p>
            <a:pPr lvl="1" eaLnBrk="1" hangingPunct="1">
              <a:lnSpc>
                <a:spcPct val="90000"/>
              </a:lnSpc>
            </a:pPr>
            <a:r>
              <a:rPr lang="zh-CN" altLang="en-US" sz="2400" b="1" dirty="0">
                <a:solidFill>
                  <a:srgbClr val="FF0000"/>
                </a:solidFill>
              </a:rPr>
              <a:t>域名系统</a:t>
            </a:r>
            <a:r>
              <a:rPr lang="en-US" altLang="zh-CN" sz="2400" b="1" dirty="0">
                <a:solidFill>
                  <a:srgbClr val="FF0000"/>
                </a:solidFill>
              </a:rPr>
              <a:t>DNS</a:t>
            </a:r>
            <a:r>
              <a:rPr lang="zh-CN" altLang="en-US" sz="2400" b="1" dirty="0">
                <a:solidFill>
                  <a:srgbClr val="FF0000"/>
                </a:solidFill>
              </a:rPr>
              <a:t>：域名</a:t>
            </a:r>
            <a:r>
              <a:rPr lang="zh-CN" altLang="en-US" sz="2400" b="1" dirty="0">
                <a:solidFill>
                  <a:srgbClr val="FF0000"/>
                </a:solidFill>
                <a:sym typeface="Wingdings" pitchFamily="2" charset="2"/>
              </a:rPr>
              <a:t></a:t>
            </a:r>
            <a:r>
              <a:rPr lang="en-US" altLang="zh-CN" sz="2400" b="1" dirty="0">
                <a:solidFill>
                  <a:srgbClr val="FF0000"/>
                </a:solidFill>
                <a:sym typeface="Wingdings" pitchFamily="2" charset="2"/>
              </a:rPr>
              <a:t>IP</a:t>
            </a:r>
            <a:r>
              <a:rPr lang="zh-CN" altLang="en-US" sz="2400" b="1" dirty="0">
                <a:solidFill>
                  <a:srgbClr val="FF0000"/>
                </a:solidFill>
                <a:sym typeface="Wingdings" pitchFamily="2" charset="2"/>
              </a:rPr>
              <a:t>地址</a:t>
            </a:r>
            <a:endParaRPr lang="zh-CN" altLang="en-US" sz="2400" b="1" dirty="0">
              <a:solidFill>
                <a:srgbClr val="FF0000"/>
              </a:solidFill>
            </a:endParaRPr>
          </a:p>
          <a:p>
            <a:pPr lvl="1" eaLnBrk="1" hangingPunct="1">
              <a:lnSpc>
                <a:spcPct val="90000"/>
              </a:lnSpc>
            </a:pPr>
            <a:r>
              <a:rPr lang="en-US" altLang="zh-CN" sz="2400" b="1" dirty="0"/>
              <a:t>HTTP</a:t>
            </a:r>
            <a:r>
              <a:rPr lang="zh-CN" altLang="en-US" sz="2400" b="1" dirty="0"/>
              <a:t>协议：</a:t>
            </a:r>
            <a:r>
              <a:rPr lang="en-US" altLang="zh-CN" sz="2400" b="1" dirty="0"/>
              <a:t>WWW</a:t>
            </a:r>
            <a:r>
              <a:rPr lang="zh-CN" altLang="en-US" sz="2400" b="1" dirty="0"/>
              <a:t>应用</a:t>
            </a:r>
          </a:p>
          <a:p>
            <a:pPr lvl="1" eaLnBrk="1" hangingPunct="1">
              <a:lnSpc>
                <a:spcPct val="90000"/>
              </a:lnSpc>
            </a:pPr>
            <a:r>
              <a:rPr lang="en-US" altLang="zh-CN" sz="2400" b="1" dirty="0"/>
              <a:t>FTP</a:t>
            </a:r>
            <a:r>
              <a:rPr lang="zh-CN" altLang="en-US" sz="2400" b="1" dirty="0"/>
              <a:t>协议：文件传输应用</a:t>
            </a:r>
          </a:p>
          <a:p>
            <a:pPr lvl="1" eaLnBrk="1" hangingPunct="1">
              <a:lnSpc>
                <a:spcPct val="90000"/>
              </a:lnSpc>
            </a:pPr>
            <a:r>
              <a:rPr lang="en-US" altLang="zh-CN" sz="2400" b="1" dirty="0"/>
              <a:t>Telnet</a:t>
            </a:r>
            <a:r>
              <a:rPr lang="zh-CN" altLang="en-US" sz="2400" b="1" dirty="0"/>
              <a:t>协议：远程登录应用</a:t>
            </a:r>
          </a:p>
          <a:p>
            <a:pPr lvl="1" eaLnBrk="1" hangingPunct="1">
              <a:lnSpc>
                <a:spcPct val="90000"/>
              </a:lnSpc>
            </a:pPr>
            <a:r>
              <a:rPr lang="en-US" altLang="zh-CN" sz="2400" b="1" dirty="0"/>
              <a:t>SMTP</a:t>
            </a:r>
            <a:r>
              <a:rPr lang="zh-CN" altLang="en-US" sz="2400" b="1" dirty="0"/>
              <a:t>协议：发送电子邮件</a:t>
            </a:r>
          </a:p>
        </p:txBody>
      </p:sp>
      <p:sp>
        <p:nvSpPr>
          <p:cNvPr id="5" name="圆角矩形 4"/>
          <p:cNvSpPr>
            <a:spLocks noChangeArrowheads="1"/>
          </p:cNvSpPr>
          <p:nvPr/>
        </p:nvSpPr>
        <p:spPr bwMode="auto">
          <a:xfrm>
            <a:off x="1428728" y="5000636"/>
            <a:ext cx="6527648" cy="1500188"/>
          </a:xfrm>
          <a:prstGeom prst="roundRect">
            <a:avLst>
              <a:gd name="adj" fmla="val 16667"/>
            </a:avLst>
          </a:prstGeom>
          <a:noFill/>
          <a:ln w="9525" algn="ctr">
            <a:solidFill>
              <a:schemeClr val="tx1"/>
            </a:solidFill>
            <a:round/>
            <a:headEnd/>
            <a:tailEnd/>
          </a:ln>
        </p:spPr>
        <p:txBody>
          <a:bodyPr anchor="ctr"/>
          <a:lstStyle/>
          <a:p>
            <a:r>
              <a:rPr lang="zh-CN" altLang="en-US" sz="2400" dirty="0">
                <a:latin typeface="Arial" charset="0"/>
              </a:rPr>
              <a:t>应用层协议与应用程序：</a:t>
            </a:r>
            <a:endParaRPr lang="en-US" altLang="zh-CN" sz="2400" dirty="0">
              <a:latin typeface="Arial" charset="0"/>
            </a:endParaRPr>
          </a:p>
          <a:p>
            <a:r>
              <a:rPr lang="en-US" altLang="zh-CN" sz="2400" dirty="0">
                <a:latin typeface="Arial" charset="0"/>
              </a:rPr>
              <a:t>       </a:t>
            </a:r>
            <a:r>
              <a:rPr lang="zh-CN" altLang="en-US" sz="2400" dirty="0">
                <a:latin typeface="Arial" charset="0"/>
              </a:rPr>
              <a:t>应用程序不仅仅要实现相应的应用层协议，还包括为用户提供操作界面等于其它功能</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38" name="Picture 2"/>
          <p:cNvPicPr>
            <a:picLocks noChangeAspect="1" noChangeArrowheads="1"/>
          </p:cNvPicPr>
          <p:nvPr/>
        </p:nvPicPr>
        <p:blipFill>
          <a:blip r:embed="rId2"/>
          <a:srcRect/>
          <a:stretch>
            <a:fillRect/>
          </a:stretch>
        </p:blipFill>
        <p:spPr bwMode="auto">
          <a:xfrm>
            <a:off x="-32" y="24"/>
            <a:ext cx="9147154" cy="6858000"/>
          </a:xfrm>
          <a:prstGeom prst="rect">
            <a:avLst/>
          </a:prstGeom>
          <a:noFill/>
          <a:ln w="9525">
            <a:noFill/>
            <a:miter lim="800000"/>
            <a:headEnd/>
            <a:tailEnd/>
          </a:ln>
          <a:effectLst/>
        </p:spPr>
      </p:pic>
      <p:sp>
        <p:nvSpPr>
          <p:cNvPr id="6" name="TextBox 5"/>
          <p:cNvSpPr txBox="1"/>
          <p:nvPr/>
        </p:nvSpPr>
        <p:spPr>
          <a:xfrm>
            <a:off x="-32" y="169111"/>
            <a:ext cx="1214446" cy="830997"/>
          </a:xfrm>
          <a:prstGeom prst="rect">
            <a:avLst/>
          </a:prstGeom>
          <a:noFill/>
        </p:spPr>
        <p:txBody>
          <a:bodyPr wrap="square" rtlCol="0">
            <a:spAutoFit/>
          </a:bodyPr>
          <a:lstStyle/>
          <a:p>
            <a:r>
              <a:rPr lang="en-US" altLang="zh-CN" sz="2400" dirty="0">
                <a:solidFill>
                  <a:schemeClr val="tx2">
                    <a:lumMod val="75000"/>
                  </a:schemeClr>
                </a:solidFill>
              </a:rPr>
              <a:t>OSI</a:t>
            </a:r>
            <a:r>
              <a:rPr lang="zh-CN" altLang="en-US" sz="2400" dirty="0">
                <a:solidFill>
                  <a:schemeClr val="tx2">
                    <a:lumMod val="75000"/>
                  </a:schemeClr>
                </a:solidFill>
              </a:rPr>
              <a:t>体系结构</a:t>
            </a:r>
          </a:p>
        </p:txBody>
      </p:sp>
      <p:sp>
        <p:nvSpPr>
          <p:cNvPr id="7" name="TextBox 6"/>
          <p:cNvSpPr txBox="1"/>
          <p:nvPr/>
        </p:nvSpPr>
        <p:spPr>
          <a:xfrm>
            <a:off x="71406" y="3429000"/>
            <a:ext cx="1571636" cy="830997"/>
          </a:xfrm>
          <a:prstGeom prst="rect">
            <a:avLst/>
          </a:prstGeom>
          <a:noFill/>
        </p:spPr>
        <p:txBody>
          <a:bodyPr wrap="square" rtlCol="0">
            <a:spAutoFit/>
          </a:bodyPr>
          <a:lstStyle/>
          <a:p>
            <a:pPr algn="ctr"/>
            <a:r>
              <a:rPr lang="en-US" altLang="zh-CN" sz="2400" dirty="0">
                <a:solidFill>
                  <a:schemeClr val="tx2">
                    <a:lumMod val="75000"/>
                  </a:schemeClr>
                </a:solidFill>
              </a:rPr>
              <a:t>Internet</a:t>
            </a:r>
            <a:r>
              <a:rPr lang="zh-CN" altLang="en-US" sz="2400" dirty="0">
                <a:solidFill>
                  <a:schemeClr val="tx2">
                    <a:lumMod val="75000"/>
                  </a:schemeClr>
                </a:solidFill>
              </a:rPr>
              <a:t>体系结构</a:t>
            </a:r>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灯片编号占位符 4"/>
          <p:cNvSpPr>
            <a:spLocks noGrp="1"/>
          </p:cNvSpPr>
          <p:nvPr>
            <p:ph type="sldNum" sz="quarter" idx="12"/>
          </p:nvPr>
        </p:nvSpPr>
        <p:spPr>
          <a:xfrm>
            <a:off x="7042150" y="6100763"/>
            <a:ext cx="1905000" cy="457200"/>
          </a:xfrm>
          <a:noFill/>
        </p:spPr>
        <p:txBody>
          <a:bodyPr/>
          <a:lstStyle/>
          <a:p>
            <a:fld id="{76DCEA4D-4319-4D0A-B008-0821ADD31DAF}" type="slidenum">
              <a:rPr lang="en-US" altLang="zh-CN" smtClean="0"/>
              <a:pPr/>
              <a:t>82</a:t>
            </a:fld>
            <a:endParaRPr lang="en-US" altLang="zh-CN"/>
          </a:p>
        </p:txBody>
      </p:sp>
      <p:graphicFrame>
        <p:nvGraphicFramePr>
          <p:cNvPr id="10242" name="Object 2"/>
          <p:cNvGraphicFramePr>
            <a:graphicFrameLocks noChangeAspect="1"/>
          </p:cNvGraphicFramePr>
          <p:nvPr/>
        </p:nvGraphicFramePr>
        <p:xfrm>
          <a:off x="395288" y="1557338"/>
          <a:ext cx="6592887" cy="4913312"/>
        </p:xfrm>
        <a:graphic>
          <a:graphicData uri="http://schemas.openxmlformats.org/presentationml/2006/ole">
            <mc:AlternateContent xmlns:mc="http://schemas.openxmlformats.org/markup-compatibility/2006">
              <mc:Choice xmlns:v="urn:schemas-microsoft-com:vml" Requires="v">
                <p:oleObj spid="_x0000_s8235" name="幻灯片" r:id="rId3" imgW="1777092" imgH="1331894" progId="PowerPoint.Slide.8">
                  <p:embed/>
                </p:oleObj>
              </mc:Choice>
              <mc:Fallback>
                <p:oleObj name="幻灯片" r:id="rId3" imgW="1777092" imgH="1331894" progId="PowerPoint.Slide.8">
                  <p:embed/>
                  <p:pic>
                    <p:nvPicPr>
                      <p:cNvPr id="0" name="Picture 73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288" y="1557338"/>
                        <a:ext cx="6592887" cy="4913312"/>
                      </a:xfrm>
                      <a:prstGeom prst="rect">
                        <a:avLst/>
                      </a:prstGeom>
                      <a:noFill/>
                      <a:ln>
                        <a:noFill/>
                      </a:ln>
                      <a:effectLst/>
                      <a:extLst>
                        <a:ext uri="{909E8E84-426E-40DD-AFC4-6F175D3DCCD1}">
                          <a14:hiddenFill xmlns:a14="http://schemas.microsoft.com/office/drawing/2010/main">
                            <a:solidFill>
                              <a:srgbClr val="F6BF69"/>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244" name="Rectangle 3"/>
          <p:cNvSpPr>
            <a:spLocks noChangeArrowheads="1"/>
          </p:cNvSpPr>
          <p:nvPr/>
        </p:nvSpPr>
        <p:spPr bwMode="auto">
          <a:xfrm>
            <a:off x="1187450" y="260350"/>
            <a:ext cx="7272338" cy="766763"/>
          </a:xfrm>
          <a:prstGeom prst="rect">
            <a:avLst/>
          </a:prstGeom>
          <a:noFill/>
          <a:ln w="9525">
            <a:noFill/>
            <a:miter lim="800000"/>
            <a:headEnd/>
            <a:tailEnd/>
          </a:ln>
        </p:spPr>
        <p:txBody>
          <a:bodyPr anchor="b"/>
          <a:lstStyle/>
          <a:p>
            <a:r>
              <a:rPr lang="zh-CN" altLang="en-US" sz="2800">
                <a:solidFill>
                  <a:schemeClr val="tx2"/>
                </a:solidFill>
              </a:rPr>
              <a:t>本课程中网络体系结构所使用的参考模型</a:t>
            </a:r>
          </a:p>
        </p:txBody>
      </p:sp>
      <p:sp>
        <p:nvSpPr>
          <p:cNvPr id="100356" name="Text Box 4"/>
          <p:cNvSpPr txBox="1">
            <a:spLocks noChangeArrowheads="1"/>
          </p:cNvSpPr>
          <p:nvPr/>
        </p:nvSpPr>
        <p:spPr bwMode="auto">
          <a:xfrm>
            <a:off x="7164388" y="2062163"/>
            <a:ext cx="1800225" cy="376237"/>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5400000" scaled="1"/>
          </a:gradFill>
          <a:ln w="9525">
            <a:solidFill>
              <a:schemeClr val="accent2"/>
            </a:solidFill>
            <a:miter lim="800000"/>
            <a:headEnd/>
            <a:tailEnd/>
          </a:ln>
          <a:effectLst/>
        </p:spPr>
        <p:txBody>
          <a:bodyPr>
            <a:spAutoFit/>
          </a:bodyPr>
          <a:lstStyle/>
          <a:p>
            <a:pPr algn="ctr">
              <a:spcBef>
                <a:spcPct val="50000"/>
              </a:spcBef>
              <a:defRPr/>
            </a:pPr>
            <a:r>
              <a:rPr lang="zh-CN" altLang="en-US" sz="1800"/>
              <a:t>应用层</a:t>
            </a:r>
          </a:p>
        </p:txBody>
      </p:sp>
      <p:sp>
        <p:nvSpPr>
          <p:cNvPr id="100357" name="Text Box 5"/>
          <p:cNvSpPr txBox="1">
            <a:spLocks noChangeArrowheads="1"/>
          </p:cNvSpPr>
          <p:nvPr/>
        </p:nvSpPr>
        <p:spPr bwMode="auto">
          <a:xfrm>
            <a:off x="7164388" y="2781300"/>
            <a:ext cx="1800225" cy="376238"/>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5400000" scaled="1"/>
          </a:gradFill>
          <a:ln w="9525">
            <a:solidFill>
              <a:schemeClr val="accent2"/>
            </a:solidFill>
            <a:miter lim="800000"/>
            <a:headEnd/>
            <a:tailEnd/>
          </a:ln>
          <a:effectLst/>
        </p:spPr>
        <p:txBody>
          <a:bodyPr>
            <a:spAutoFit/>
          </a:bodyPr>
          <a:lstStyle/>
          <a:p>
            <a:pPr algn="ctr">
              <a:spcBef>
                <a:spcPct val="50000"/>
              </a:spcBef>
              <a:defRPr/>
            </a:pPr>
            <a:r>
              <a:rPr lang="zh-CN" altLang="en-US" sz="1800"/>
              <a:t>传输层</a:t>
            </a:r>
          </a:p>
        </p:txBody>
      </p:sp>
      <p:sp>
        <p:nvSpPr>
          <p:cNvPr id="100358" name="Text Box 6"/>
          <p:cNvSpPr txBox="1">
            <a:spLocks noChangeArrowheads="1"/>
          </p:cNvSpPr>
          <p:nvPr/>
        </p:nvSpPr>
        <p:spPr bwMode="auto">
          <a:xfrm>
            <a:off x="7164388" y="3790950"/>
            <a:ext cx="1800225" cy="376238"/>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5400000" scaled="1"/>
          </a:gradFill>
          <a:ln w="9525">
            <a:solidFill>
              <a:schemeClr val="accent2"/>
            </a:solidFill>
            <a:miter lim="800000"/>
            <a:headEnd/>
            <a:tailEnd/>
          </a:ln>
          <a:effectLst/>
        </p:spPr>
        <p:txBody>
          <a:bodyPr>
            <a:spAutoFit/>
          </a:bodyPr>
          <a:lstStyle/>
          <a:p>
            <a:pPr algn="ctr">
              <a:spcBef>
                <a:spcPct val="50000"/>
              </a:spcBef>
              <a:defRPr/>
            </a:pPr>
            <a:r>
              <a:rPr lang="zh-CN" altLang="en-US" sz="1800"/>
              <a:t>网络层</a:t>
            </a:r>
          </a:p>
        </p:txBody>
      </p:sp>
      <p:sp>
        <p:nvSpPr>
          <p:cNvPr id="100359" name="Text Box 7"/>
          <p:cNvSpPr txBox="1">
            <a:spLocks noChangeArrowheads="1"/>
          </p:cNvSpPr>
          <p:nvPr/>
        </p:nvSpPr>
        <p:spPr bwMode="auto">
          <a:xfrm>
            <a:off x="7164388" y="4870450"/>
            <a:ext cx="1800225" cy="376238"/>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5400000" scaled="1"/>
          </a:gradFill>
          <a:ln w="9525">
            <a:solidFill>
              <a:schemeClr val="accent2"/>
            </a:solidFill>
            <a:miter lim="800000"/>
            <a:headEnd/>
            <a:tailEnd/>
          </a:ln>
          <a:effectLst/>
        </p:spPr>
        <p:txBody>
          <a:bodyPr>
            <a:spAutoFit/>
          </a:bodyPr>
          <a:lstStyle/>
          <a:p>
            <a:pPr algn="ctr">
              <a:spcBef>
                <a:spcPct val="50000"/>
              </a:spcBef>
              <a:defRPr/>
            </a:pPr>
            <a:r>
              <a:rPr lang="zh-CN" altLang="en-US" sz="1800"/>
              <a:t>数据链路层</a:t>
            </a:r>
          </a:p>
        </p:txBody>
      </p:sp>
      <p:sp>
        <p:nvSpPr>
          <p:cNvPr id="100360" name="Text Box 8"/>
          <p:cNvSpPr txBox="1">
            <a:spLocks noChangeArrowheads="1"/>
          </p:cNvSpPr>
          <p:nvPr/>
        </p:nvSpPr>
        <p:spPr bwMode="auto">
          <a:xfrm>
            <a:off x="7164388" y="5518150"/>
            <a:ext cx="1800225" cy="376238"/>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5400000" scaled="1"/>
          </a:gradFill>
          <a:ln w="9525">
            <a:solidFill>
              <a:schemeClr val="accent2"/>
            </a:solidFill>
            <a:miter lim="800000"/>
            <a:headEnd/>
            <a:tailEnd/>
          </a:ln>
          <a:effectLst/>
        </p:spPr>
        <p:txBody>
          <a:bodyPr>
            <a:spAutoFit/>
          </a:bodyPr>
          <a:lstStyle/>
          <a:p>
            <a:pPr algn="ctr">
              <a:spcBef>
                <a:spcPct val="50000"/>
              </a:spcBef>
              <a:defRPr/>
            </a:pPr>
            <a:r>
              <a:rPr lang="zh-CN" altLang="en-US" sz="1800"/>
              <a:t>物理层</a:t>
            </a:r>
          </a:p>
        </p:txBody>
      </p:sp>
      <p:grpSp>
        <p:nvGrpSpPr>
          <p:cNvPr id="2" name="Group 13"/>
          <p:cNvGrpSpPr>
            <a:grpSpLocks/>
          </p:cNvGrpSpPr>
          <p:nvPr/>
        </p:nvGrpSpPr>
        <p:grpSpPr bwMode="auto">
          <a:xfrm>
            <a:off x="1258888" y="1125538"/>
            <a:ext cx="6121400" cy="2376487"/>
            <a:chOff x="793" y="799"/>
            <a:chExt cx="3856" cy="1497"/>
          </a:xfrm>
        </p:grpSpPr>
        <p:sp>
          <p:nvSpPr>
            <p:cNvPr id="10254" name="Oval 9"/>
            <p:cNvSpPr>
              <a:spLocks noChangeArrowheads="1"/>
            </p:cNvSpPr>
            <p:nvPr/>
          </p:nvSpPr>
          <p:spPr bwMode="auto">
            <a:xfrm>
              <a:off x="793" y="935"/>
              <a:ext cx="3720" cy="1361"/>
            </a:xfrm>
            <a:prstGeom prst="ellipse">
              <a:avLst/>
            </a:prstGeom>
            <a:noFill/>
            <a:ln w="28575">
              <a:solidFill>
                <a:schemeClr val="hlink"/>
              </a:solidFill>
              <a:round/>
              <a:headEnd/>
              <a:tailEnd/>
            </a:ln>
          </p:spPr>
          <p:txBody>
            <a:bodyPr wrap="none" anchor="ctr"/>
            <a:lstStyle/>
            <a:p>
              <a:endParaRPr lang="zh-CN" altLang="en-US" b="0"/>
            </a:p>
          </p:txBody>
        </p:sp>
        <p:sp>
          <p:nvSpPr>
            <p:cNvPr id="10255" name="Text Box 10"/>
            <p:cNvSpPr txBox="1">
              <a:spLocks noChangeArrowheads="1"/>
            </p:cNvSpPr>
            <p:nvPr/>
          </p:nvSpPr>
          <p:spPr bwMode="auto">
            <a:xfrm>
              <a:off x="3198" y="799"/>
              <a:ext cx="1451" cy="404"/>
            </a:xfrm>
            <a:prstGeom prst="rect">
              <a:avLst/>
            </a:prstGeom>
            <a:noFill/>
            <a:ln w="9525">
              <a:noFill/>
              <a:miter lim="800000"/>
              <a:headEnd/>
              <a:tailEnd/>
            </a:ln>
          </p:spPr>
          <p:txBody>
            <a:bodyPr>
              <a:spAutoFit/>
            </a:bodyPr>
            <a:lstStyle/>
            <a:p>
              <a:pPr>
                <a:spcBef>
                  <a:spcPct val="50000"/>
                </a:spcBef>
              </a:pPr>
              <a:r>
                <a:rPr lang="zh-CN" altLang="en-US" sz="1800">
                  <a:solidFill>
                    <a:schemeClr val="hlink"/>
                  </a:solidFill>
                </a:rPr>
                <a:t>资源网络（面向应用，信息共享，处理）</a:t>
              </a:r>
            </a:p>
          </p:txBody>
        </p:sp>
      </p:grpSp>
      <p:grpSp>
        <p:nvGrpSpPr>
          <p:cNvPr id="3" name="Group 14"/>
          <p:cNvGrpSpPr>
            <a:grpSpLocks/>
          </p:cNvGrpSpPr>
          <p:nvPr/>
        </p:nvGrpSpPr>
        <p:grpSpPr bwMode="auto">
          <a:xfrm>
            <a:off x="827088" y="3573463"/>
            <a:ext cx="6624637" cy="3233737"/>
            <a:chOff x="521" y="2341"/>
            <a:chExt cx="4173" cy="2037"/>
          </a:xfrm>
        </p:grpSpPr>
        <p:sp>
          <p:nvSpPr>
            <p:cNvPr id="10252" name="Oval 11"/>
            <p:cNvSpPr>
              <a:spLocks noChangeArrowheads="1"/>
            </p:cNvSpPr>
            <p:nvPr/>
          </p:nvSpPr>
          <p:spPr bwMode="auto">
            <a:xfrm>
              <a:off x="521" y="2341"/>
              <a:ext cx="3901" cy="1588"/>
            </a:xfrm>
            <a:prstGeom prst="ellipse">
              <a:avLst/>
            </a:prstGeom>
            <a:noFill/>
            <a:ln w="28575">
              <a:solidFill>
                <a:schemeClr val="folHlink"/>
              </a:solidFill>
              <a:round/>
              <a:headEnd/>
              <a:tailEnd/>
            </a:ln>
          </p:spPr>
          <p:txBody>
            <a:bodyPr wrap="none" anchor="ctr"/>
            <a:lstStyle/>
            <a:p>
              <a:pPr algn="ctr"/>
              <a:endParaRPr lang="zh-CN" altLang="zh-CN" b="0">
                <a:solidFill>
                  <a:schemeClr val="folHlink"/>
                </a:solidFill>
              </a:endParaRPr>
            </a:p>
          </p:txBody>
        </p:sp>
        <p:sp>
          <p:nvSpPr>
            <p:cNvPr id="10253" name="Text Box 12"/>
            <p:cNvSpPr txBox="1">
              <a:spLocks noChangeArrowheads="1"/>
            </p:cNvSpPr>
            <p:nvPr/>
          </p:nvSpPr>
          <p:spPr bwMode="auto">
            <a:xfrm>
              <a:off x="2562" y="3974"/>
              <a:ext cx="2132" cy="404"/>
            </a:xfrm>
            <a:prstGeom prst="rect">
              <a:avLst/>
            </a:prstGeom>
            <a:noFill/>
            <a:ln w="9525">
              <a:noFill/>
              <a:miter lim="800000"/>
              <a:headEnd/>
              <a:tailEnd/>
            </a:ln>
          </p:spPr>
          <p:txBody>
            <a:bodyPr>
              <a:spAutoFit/>
            </a:bodyPr>
            <a:lstStyle/>
            <a:p>
              <a:pPr>
                <a:spcBef>
                  <a:spcPct val="50000"/>
                </a:spcBef>
              </a:pPr>
              <a:r>
                <a:rPr lang="zh-CN" altLang="en-US" sz="1800">
                  <a:solidFill>
                    <a:schemeClr val="folHlink"/>
                  </a:solidFill>
                </a:rPr>
                <a:t>通信网络（面向通信，网络互连，数据路由）</a:t>
              </a:r>
            </a:p>
          </p:txBody>
        </p:sp>
      </p:grpSp>
      <p:sp>
        <p:nvSpPr>
          <p:cNvPr id="16" name="矩形 15"/>
          <p:cNvSpPr/>
          <p:nvPr/>
        </p:nvSpPr>
        <p:spPr>
          <a:xfrm>
            <a:off x="7092280" y="1772816"/>
            <a:ext cx="1944216" cy="1656184"/>
          </a:xfrm>
          <a:prstGeom prst="rect">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16"/>
          <p:cNvSpPr/>
          <p:nvPr/>
        </p:nvSpPr>
        <p:spPr>
          <a:xfrm>
            <a:off x="7020272" y="3717032"/>
            <a:ext cx="2016224" cy="2304256"/>
          </a:xfrm>
          <a:prstGeom prst="rect">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0"/>
                            </p:stCondLst>
                            <p:childTnLst>
                              <p:par>
                                <p:cTn id="8" presetID="3" presetClass="entr" presetSubtype="10" fill="hold" grpId="0" nodeType="after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blinds(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par>
                          <p:cTn id="15" fill="hold">
                            <p:stCondLst>
                              <p:cond delay="0"/>
                            </p:stCondLst>
                            <p:childTnLst>
                              <p:par>
                                <p:cTn id="16" presetID="3" presetClass="entr" presetSubtype="10" fill="hold" grpId="0" nodeType="after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blinds(horizontal)">
                                      <p:cBhvr>
                                        <p:cTn id="1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p:cNvSpPr>
            <a:spLocks noGrp="1" noChangeArrowheads="1"/>
          </p:cNvSpPr>
          <p:nvPr>
            <p:ph type="title"/>
          </p:nvPr>
        </p:nvSpPr>
        <p:spPr/>
        <p:txBody>
          <a:bodyPr/>
          <a:lstStyle/>
          <a:p>
            <a:pPr algn="ctr"/>
            <a:r>
              <a:rPr lang="zh-CN" altLang="en-US" dirty="0"/>
              <a:t>主机</a:t>
            </a:r>
            <a:r>
              <a:rPr lang="zh-CN" altLang="en-US" sz="2400" dirty="0"/>
              <a:t> </a:t>
            </a:r>
            <a:r>
              <a:rPr lang="en-US" altLang="zh-CN" dirty="0"/>
              <a:t>1</a:t>
            </a:r>
            <a:r>
              <a:rPr lang="en-US" altLang="zh-CN" sz="2400" dirty="0"/>
              <a:t> </a:t>
            </a:r>
            <a:r>
              <a:rPr lang="zh-CN" altLang="en-US" dirty="0"/>
              <a:t>向主机</a:t>
            </a:r>
            <a:r>
              <a:rPr lang="zh-CN" altLang="en-US" sz="2400" dirty="0"/>
              <a:t> </a:t>
            </a:r>
            <a:r>
              <a:rPr lang="en-US" altLang="zh-CN" dirty="0"/>
              <a:t>2</a:t>
            </a:r>
            <a:r>
              <a:rPr lang="en-US" altLang="zh-CN" sz="2400" dirty="0"/>
              <a:t> </a:t>
            </a:r>
            <a:r>
              <a:rPr lang="zh-CN" altLang="en-US" dirty="0"/>
              <a:t>发送数据 </a:t>
            </a:r>
          </a:p>
        </p:txBody>
      </p:sp>
      <p:sp>
        <p:nvSpPr>
          <p:cNvPr id="128003" name="AutoShape 3"/>
          <p:cNvSpPr>
            <a:spLocks noChangeArrowheads="1"/>
          </p:cNvSpPr>
          <p:nvPr/>
        </p:nvSpPr>
        <p:spPr bwMode="auto">
          <a:xfrm rot="-5400000">
            <a:off x="4374356" y="1532732"/>
            <a:ext cx="417513" cy="8991600"/>
          </a:xfrm>
          <a:prstGeom prst="can">
            <a:avLst>
              <a:gd name="adj" fmla="val 48656"/>
            </a:avLst>
          </a:prstGeom>
          <a:gradFill rotWithShape="0">
            <a:gsLst>
              <a:gs pos="0">
                <a:srgbClr val="EAEAEA">
                  <a:gamma/>
                  <a:shade val="73333"/>
                  <a:invGamma/>
                </a:srgbClr>
              </a:gs>
              <a:gs pos="50000">
                <a:srgbClr val="EAEAEA"/>
              </a:gs>
              <a:gs pos="100000">
                <a:srgbClr val="EAEAEA">
                  <a:gamma/>
                  <a:shade val="73333"/>
                  <a:invGamma/>
                </a:srgbClr>
              </a:gs>
            </a:gsLst>
            <a:lin ang="5400000" scaled="1"/>
          </a:gradFill>
          <a:ln w="19050">
            <a:solidFill>
              <a:schemeClr val="tx1"/>
            </a:solidFill>
            <a:round/>
            <a:headEnd type="none" w="sm" len="lg"/>
            <a:tailEnd type="none" w="sm"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28004" name="AutoShape 4"/>
          <p:cNvSpPr>
            <a:spLocks noChangeArrowheads="1"/>
          </p:cNvSpPr>
          <p:nvPr/>
        </p:nvSpPr>
        <p:spPr bwMode="auto">
          <a:xfrm>
            <a:off x="533400" y="2847975"/>
            <a:ext cx="838200" cy="2997200"/>
          </a:xfrm>
          <a:prstGeom prst="cube">
            <a:avLst>
              <a:gd name="adj" fmla="val 10764"/>
            </a:avLst>
          </a:prstGeom>
          <a:solidFill>
            <a:srgbClr val="FFFF99"/>
          </a:solidFill>
          <a:ln w="19050">
            <a:solidFill>
              <a:schemeClr val="tx1"/>
            </a:solidFill>
            <a:miter lim="800000"/>
            <a:headEnd type="none" w="sm" len="lg"/>
            <a:tailEnd type="none" w="sm"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28005" name="Text Box 5"/>
          <p:cNvSpPr txBox="1">
            <a:spLocks noChangeArrowheads="1"/>
          </p:cNvSpPr>
          <p:nvPr/>
        </p:nvSpPr>
        <p:spPr bwMode="auto">
          <a:xfrm>
            <a:off x="781050" y="3027363"/>
            <a:ext cx="3254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en-US" altLang="zh-CN" sz="2000">
                <a:solidFill>
                  <a:srgbClr val="333399"/>
                </a:solidFill>
              </a:rPr>
              <a:t>5</a:t>
            </a:r>
          </a:p>
        </p:txBody>
      </p:sp>
      <p:sp>
        <p:nvSpPr>
          <p:cNvPr id="128006" name="Text Box 6"/>
          <p:cNvSpPr txBox="1">
            <a:spLocks noChangeArrowheads="1"/>
          </p:cNvSpPr>
          <p:nvPr/>
        </p:nvSpPr>
        <p:spPr bwMode="auto">
          <a:xfrm>
            <a:off x="781050" y="3654425"/>
            <a:ext cx="3254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en-US" altLang="zh-CN" sz="2000">
                <a:solidFill>
                  <a:srgbClr val="333399"/>
                </a:solidFill>
              </a:rPr>
              <a:t>4</a:t>
            </a:r>
          </a:p>
        </p:txBody>
      </p:sp>
      <p:sp>
        <p:nvSpPr>
          <p:cNvPr id="128007" name="Text Box 7"/>
          <p:cNvSpPr txBox="1">
            <a:spLocks noChangeArrowheads="1"/>
          </p:cNvSpPr>
          <p:nvPr/>
        </p:nvSpPr>
        <p:spPr bwMode="auto">
          <a:xfrm>
            <a:off x="781050" y="4211638"/>
            <a:ext cx="3254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en-US" altLang="zh-CN" sz="2000">
                <a:solidFill>
                  <a:srgbClr val="333399"/>
                </a:solidFill>
              </a:rPr>
              <a:t>3</a:t>
            </a:r>
          </a:p>
        </p:txBody>
      </p:sp>
      <p:sp>
        <p:nvSpPr>
          <p:cNvPr id="128008" name="Text Box 8"/>
          <p:cNvSpPr txBox="1">
            <a:spLocks noChangeArrowheads="1"/>
          </p:cNvSpPr>
          <p:nvPr/>
        </p:nvSpPr>
        <p:spPr bwMode="auto">
          <a:xfrm>
            <a:off x="781050" y="4770438"/>
            <a:ext cx="3254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en-US" altLang="zh-CN" sz="2000">
                <a:solidFill>
                  <a:srgbClr val="333399"/>
                </a:solidFill>
              </a:rPr>
              <a:t>2</a:t>
            </a:r>
          </a:p>
        </p:txBody>
      </p:sp>
      <p:sp>
        <p:nvSpPr>
          <p:cNvPr id="128009" name="Text Box 9"/>
          <p:cNvSpPr txBox="1">
            <a:spLocks noChangeArrowheads="1"/>
          </p:cNvSpPr>
          <p:nvPr/>
        </p:nvSpPr>
        <p:spPr bwMode="auto">
          <a:xfrm>
            <a:off x="781050" y="5337175"/>
            <a:ext cx="3254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en-US" altLang="zh-CN" sz="2000">
                <a:solidFill>
                  <a:srgbClr val="333399"/>
                </a:solidFill>
              </a:rPr>
              <a:t>1</a:t>
            </a:r>
          </a:p>
        </p:txBody>
      </p:sp>
      <p:sp>
        <p:nvSpPr>
          <p:cNvPr id="128010" name="Freeform 10"/>
          <p:cNvSpPr>
            <a:spLocks/>
          </p:cNvSpPr>
          <p:nvPr/>
        </p:nvSpPr>
        <p:spPr bwMode="auto">
          <a:xfrm>
            <a:off x="533400" y="3449638"/>
            <a:ext cx="847725" cy="61912"/>
          </a:xfrm>
          <a:custGeom>
            <a:avLst/>
            <a:gdLst>
              <a:gd name="T0" fmla="*/ 0 w 534"/>
              <a:gd name="T1" fmla="*/ 42 h 42"/>
              <a:gd name="T2" fmla="*/ 468 w 534"/>
              <a:gd name="T3" fmla="*/ 42 h 42"/>
              <a:gd name="T4" fmla="*/ 534 w 534"/>
              <a:gd name="T5" fmla="*/ 0 h 42"/>
            </a:gdLst>
            <a:ahLst/>
            <a:cxnLst>
              <a:cxn ang="0">
                <a:pos x="T0" y="T1"/>
              </a:cxn>
              <a:cxn ang="0">
                <a:pos x="T2" y="T3"/>
              </a:cxn>
              <a:cxn ang="0">
                <a:pos x="T4" y="T5"/>
              </a:cxn>
            </a:cxnLst>
            <a:rect l="0" t="0" r="r" b="b"/>
            <a:pathLst>
              <a:path w="534" h="42">
                <a:moveTo>
                  <a:pt x="0" y="42"/>
                </a:moveTo>
                <a:lnTo>
                  <a:pt x="468" y="42"/>
                </a:lnTo>
                <a:cubicBezTo>
                  <a:pt x="490" y="28"/>
                  <a:pt x="534" y="0"/>
                  <a:pt x="534" y="0"/>
                </a:cubicBezTo>
              </a:path>
            </a:pathLst>
          </a:custGeom>
          <a:noFill/>
          <a:ln w="19050" cap="flat" cmpd="sng">
            <a:solidFill>
              <a:schemeClr val="tx1"/>
            </a:solidFill>
            <a:prstDash val="solid"/>
            <a:round/>
            <a:headEnd type="none" w="sm" len="lg"/>
            <a:tailEnd type="none" w="sm"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28011" name="Freeform 11"/>
          <p:cNvSpPr>
            <a:spLocks/>
          </p:cNvSpPr>
          <p:nvPr/>
        </p:nvSpPr>
        <p:spPr bwMode="auto">
          <a:xfrm>
            <a:off x="542925" y="4024313"/>
            <a:ext cx="847725" cy="61912"/>
          </a:xfrm>
          <a:custGeom>
            <a:avLst/>
            <a:gdLst>
              <a:gd name="T0" fmla="*/ 0 w 534"/>
              <a:gd name="T1" fmla="*/ 36 h 42"/>
              <a:gd name="T2" fmla="*/ 468 w 534"/>
              <a:gd name="T3" fmla="*/ 42 h 42"/>
              <a:gd name="T4" fmla="*/ 534 w 534"/>
              <a:gd name="T5" fmla="*/ 0 h 42"/>
            </a:gdLst>
            <a:ahLst/>
            <a:cxnLst>
              <a:cxn ang="0">
                <a:pos x="T0" y="T1"/>
              </a:cxn>
              <a:cxn ang="0">
                <a:pos x="T2" y="T3"/>
              </a:cxn>
              <a:cxn ang="0">
                <a:pos x="T4" y="T5"/>
              </a:cxn>
            </a:cxnLst>
            <a:rect l="0" t="0" r="r" b="b"/>
            <a:pathLst>
              <a:path w="534" h="42">
                <a:moveTo>
                  <a:pt x="0" y="36"/>
                </a:moveTo>
                <a:lnTo>
                  <a:pt x="468" y="42"/>
                </a:lnTo>
                <a:cubicBezTo>
                  <a:pt x="490" y="28"/>
                  <a:pt x="534" y="0"/>
                  <a:pt x="534" y="0"/>
                </a:cubicBezTo>
              </a:path>
            </a:pathLst>
          </a:custGeom>
          <a:noFill/>
          <a:ln w="19050" cap="flat" cmpd="sng">
            <a:solidFill>
              <a:schemeClr val="tx1"/>
            </a:solidFill>
            <a:prstDash val="solid"/>
            <a:round/>
            <a:headEnd type="none" w="sm" len="lg"/>
            <a:tailEnd type="none" w="sm"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28012" name="Freeform 12"/>
          <p:cNvSpPr>
            <a:spLocks/>
          </p:cNvSpPr>
          <p:nvPr/>
        </p:nvSpPr>
        <p:spPr bwMode="auto">
          <a:xfrm>
            <a:off x="520700" y="4600575"/>
            <a:ext cx="869950" cy="60325"/>
          </a:xfrm>
          <a:custGeom>
            <a:avLst/>
            <a:gdLst>
              <a:gd name="T0" fmla="*/ 0 w 548"/>
              <a:gd name="T1" fmla="*/ 42 h 42"/>
              <a:gd name="T2" fmla="*/ 482 w 548"/>
              <a:gd name="T3" fmla="*/ 42 h 42"/>
              <a:gd name="T4" fmla="*/ 548 w 548"/>
              <a:gd name="T5" fmla="*/ 0 h 42"/>
            </a:gdLst>
            <a:ahLst/>
            <a:cxnLst>
              <a:cxn ang="0">
                <a:pos x="T0" y="T1"/>
              </a:cxn>
              <a:cxn ang="0">
                <a:pos x="T2" y="T3"/>
              </a:cxn>
              <a:cxn ang="0">
                <a:pos x="T4" y="T5"/>
              </a:cxn>
            </a:cxnLst>
            <a:rect l="0" t="0" r="r" b="b"/>
            <a:pathLst>
              <a:path w="548" h="42">
                <a:moveTo>
                  <a:pt x="0" y="42"/>
                </a:moveTo>
                <a:lnTo>
                  <a:pt x="482" y="42"/>
                </a:lnTo>
                <a:cubicBezTo>
                  <a:pt x="504" y="28"/>
                  <a:pt x="548" y="0"/>
                  <a:pt x="548" y="0"/>
                </a:cubicBezTo>
              </a:path>
            </a:pathLst>
          </a:custGeom>
          <a:noFill/>
          <a:ln w="19050" cap="flat" cmpd="sng">
            <a:solidFill>
              <a:schemeClr val="tx1"/>
            </a:solidFill>
            <a:prstDash val="solid"/>
            <a:round/>
            <a:headEnd type="none" w="sm" len="lg"/>
            <a:tailEnd type="none" w="sm"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28013" name="Freeform 13"/>
          <p:cNvSpPr>
            <a:spLocks/>
          </p:cNvSpPr>
          <p:nvPr/>
        </p:nvSpPr>
        <p:spPr bwMode="auto">
          <a:xfrm>
            <a:off x="520700" y="5192713"/>
            <a:ext cx="860425" cy="60325"/>
          </a:xfrm>
          <a:custGeom>
            <a:avLst/>
            <a:gdLst>
              <a:gd name="T0" fmla="*/ 0 w 542"/>
              <a:gd name="T1" fmla="*/ 42 h 42"/>
              <a:gd name="T2" fmla="*/ 476 w 542"/>
              <a:gd name="T3" fmla="*/ 42 h 42"/>
              <a:gd name="T4" fmla="*/ 542 w 542"/>
              <a:gd name="T5" fmla="*/ 0 h 42"/>
            </a:gdLst>
            <a:ahLst/>
            <a:cxnLst>
              <a:cxn ang="0">
                <a:pos x="T0" y="T1"/>
              </a:cxn>
              <a:cxn ang="0">
                <a:pos x="T2" y="T3"/>
              </a:cxn>
              <a:cxn ang="0">
                <a:pos x="T4" y="T5"/>
              </a:cxn>
            </a:cxnLst>
            <a:rect l="0" t="0" r="r" b="b"/>
            <a:pathLst>
              <a:path w="542" h="42">
                <a:moveTo>
                  <a:pt x="0" y="42"/>
                </a:moveTo>
                <a:lnTo>
                  <a:pt x="476" y="42"/>
                </a:lnTo>
                <a:cubicBezTo>
                  <a:pt x="498" y="28"/>
                  <a:pt x="542" y="0"/>
                  <a:pt x="542" y="0"/>
                </a:cubicBezTo>
              </a:path>
            </a:pathLst>
          </a:custGeom>
          <a:noFill/>
          <a:ln w="19050" cap="flat" cmpd="sng">
            <a:solidFill>
              <a:schemeClr val="tx1"/>
            </a:solidFill>
            <a:prstDash val="solid"/>
            <a:round/>
            <a:headEnd type="none" w="sm" len="lg"/>
            <a:tailEnd type="none" w="sm"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28014" name="AutoShape 14"/>
          <p:cNvSpPr>
            <a:spLocks noChangeArrowheads="1"/>
          </p:cNvSpPr>
          <p:nvPr/>
        </p:nvSpPr>
        <p:spPr bwMode="auto">
          <a:xfrm>
            <a:off x="7886700" y="2814638"/>
            <a:ext cx="838200" cy="3030537"/>
          </a:xfrm>
          <a:prstGeom prst="cube">
            <a:avLst>
              <a:gd name="adj" fmla="val 10764"/>
            </a:avLst>
          </a:prstGeom>
          <a:solidFill>
            <a:srgbClr val="FFFF99"/>
          </a:solidFill>
          <a:ln w="19050">
            <a:solidFill>
              <a:schemeClr val="tx1"/>
            </a:solidFill>
            <a:miter lim="800000"/>
            <a:headEnd type="none" w="sm" len="lg"/>
            <a:tailEnd type="none" w="sm"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28015" name="Text Box 15"/>
          <p:cNvSpPr txBox="1">
            <a:spLocks noChangeArrowheads="1"/>
          </p:cNvSpPr>
          <p:nvPr/>
        </p:nvSpPr>
        <p:spPr bwMode="auto">
          <a:xfrm>
            <a:off x="7924800" y="2992438"/>
            <a:ext cx="3254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en-US" altLang="zh-CN" sz="2000">
                <a:solidFill>
                  <a:srgbClr val="333399"/>
                </a:solidFill>
              </a:rPr>
              <a:t>5</a:t>
            </a:r>
          </a:p>
        </p:txBody>
      </p:sp>
      <p:sp>
        <p:nvSpPr>
          <p:cNvPr id="128016" name="Text Box 16"/>
          <p:cNvSpPr txBox="1">
            <a:spLocks noChangeArrowheads="1"/>
          </p:cNvSpPr>
          <p:nvPr/>
        </p:nvSpPr>
        <p:spPr bwMode="auto">
          <a:xfrm>
            <a:off x="7924800" y="3619500"/>
            <a:ext cx="3254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en-US" altLang="zh-CN" sz="2000">
                <a:solidFill>
                  <a:srgbClr val="333399"/>
                </a:solidFill>
              </a:rPr>
              <a:t>4</a:t>
            </a:r>
          </a:p>
        </p:txBody>
      </p:sp>
      <p:sp>
        <p:nvSpPr>
          <p:cNvPr id="128017" name="Text Box 17"/>
          <p:cNvSpPr txBox="1">
            <a:spLocks noChangeArrowheads="1"/>
          </p:cNvSpPr>
          <p:nvPr/>
        </p:nvSpPr>
        <p:spPr bwMode="auto">
          <a:xfrm>
            <a:off x="7924800" y="4176713"/>
            <a:ext cx="3254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en-US" altLang="zh-CN" sz="2000">
                <a:solidFill>
                  <a:srgbClr val="333399"/>
                </a:solidFill>
              </a:rPr>
              <a:t>3</a:t>
            </a:r>
          </a:p>
        </p:txBody>
      </p:sp>
      <p:sp>
        <p:nvSpPr>
          <p:cNvPr id="128018" name="Text Box 18"/>
          <p:cNvSpPr txBox="1">
            <a:spLocks noChangeArrowheads="1"/>
          </p:cNvSpPr>
          <p:nvPr/>
        </p:nvSpPr>
        <p:spPr bwMode="auto">
          <a:xfrm>
            <a:off x="7924800" y="4737100"/>
            <a:ext cx="3254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en-US" altLang="zh-CN" sz="2000">
                <a:solidFill>
                  <a:srgbClr val="333399"/>
                </a:solidFill>
              </a:rPr>
              <a:t>2</a:t>
            </a:r>
          </a:p>
        </p:txBody>
      </p:sp>
      <p:sp>
        <p:nvSpPr>
          <p:cNvPr id="128019" name="Text Box 19"/>
          <p:cNvSpPr txBox="1">
            <a:spLocks noChangeArrowheads="1"/>
          </p:cNvSpPr>
          <p:nvPr/>
        </p:nvSpPr>
        <p:spPr bwMode="auto">
          <a:xfrm>
            <a:off x="7924800" y="5302250"/>
            <a:ext cx="3254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en-US" altLang="zh-CN" sz="2000">
                <a:solidFill>
                  <a:srgbClr val="333399"/>
                </a:solidFill>
              </a:rPr>
              <a:t>1</a:t>
            </a:r>
          </a:p>
        </p:txBody>
      </p:sp>
      <p:sp>
        <p:nvSpPr>
          <p:cNvPr id="128020" name="Freeform 20"/>
          <p:cNvSpPr>
            <a:spLocks/>
          </p:cNvSpPr>
          <p:nvPr/>
        </p:nvSpPr>
        <p:spPr bwMode="auto">
          <a:xfrm>
            <a:off x="7886700" y="3414713"/>
            <a:ext cx="847725" cy="61912"/>
          </a:xfrm>
          <a:custGeom>
            <a:avLst/>
            <a:gdLst>
              <a:gd name="T0" fmla="*/ 0 w 534"/>
              <a:gd name="T1" fmla="*/ 42 h 42"/>
              <a:gd name="T2" fmla="*/ 468 w 534"/>
              <a:gd name="T3" fmla="*/ 42 h 42"/>
              <a:gd name="T4" fmla="*/ 534 w 534"/>
              <a:gd name="T5" fmla="*/ 0 h 42"/>
            </a:gdLst>
            <a:ahLst/>
            <a:cxnLst>
              <a:cxn ang="0">
                <a:pos x="T0" y="T1"/>
              </a:cxn>
              <a:cxn ang="0">
                <a:pos x="T2" y="T3"/>
              </a:cxn>
              <a:cxn ang="0">
                <a:pos x="T4" y="T5"/>
              </a:cxn>
            </a:cxnLst>
            <a:rect l="0" t="0" r="r" b="b"/>
            <a:pathLst>
              <a:path w="534" h="42">
                <a:moveTo>
                  <a:pt x="0" y="42"/>
                </a:moveTo>
                <a:lnTo>
                  <a:pt x="468" y="42"/>
                </a:lnTo>
                <a:cubicBezTo>
                  <a:pt x="490" y="28"/>
                  <a:pt x="534" y="0"/>
                  <a:pt x="534" y="0"/>
                </a:cubicBezTo>
              </a:path>
            </a:pathLst>
          </a:custGeom>
          <a:noFill/>
          <a:ln w="19050" cap="flat" cmpd="sng">
            <a:solidFill>
              <a:schemeClr val="tx1"/>
            </a:solidFill>
            <a:prstDash val="solid"/>
            <a:round/>
            <a:headEnd type="none" w="sm" len="lg"/>
            <a:tailEnd type="none" w="sm"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28021" name="Freeform 21"/>
          <p:cNvSpPr>
            <a:spLocks/>
          </p:cNvSpPr>
          <p:nvPr/>
        </p:nvSpPr>
        <p:spPr bwMode="auto">
          <a:xfrm>
            <a:off x="7896225" y="3989388"/>
            <a:ext cx="847725" cy="61912"/>
          </a:xfrm>
          <a:custGeom>
            <a:avLst/>
            <a:gdLst>
              <a:gd name="T0" fmla="*/ 0 w 534"/>
              <a:gd name="T1" fmla="*/ 36 h 42"/>
              <a:gd name="T2" fmla="*/ 468 w 534"/>
              <a:gd name="T3" fmla="*/ 42 h 42"/>
              <a:gd name="T4" fmla="*/ 534 w 534"/>
              <a:gd name="T5" fmla="*/ 0 h 42"/>
            </a:gdLst>
            <a:ahLst/>
            <a:cxnLst>
              <a:cxn ang="0">
                <a:pos x="T0" y="T1"/>
              </a:cxn>
              <a:cxn ang="0">
                <a:pos x="T2" y="T3"/>
              </a:cxn>
              <a:cxn ang="0">
                <a:pos x="T4" y="T5"/>
              </a:cxn>
            </a:cxnLst>
            <a:rect l="0" t="0" r="r" b="b"/>
            <a:pathLst>
              <a:path w="534" h="42">
                <a:moveTo>
                  <a:pt x="0" y="36"/>
                </a:moveTo>
                <a:lnTo>
                  <a:pt x="468" y="42"/>
                </a:lnTo>
                <a:cubicBezTo>
                  <a:pt x="490" y="28"/>
                  <a:pt x="534" y="0"/>
                  <a:pt x="534" y="0"/>
                </a:cubicBezTo>
              </a:path>
            </a:pathLst>
          </a:custGeom>
          <a:noFill/>
          <a:ln w="19050" cap="flat" cmpd="sng">
            <a:solidFill>
              <a:schemeClr val="tx1"/>
            </a:solidFill>
            <a:prstDash val="solid"/>
            <a:round/>
            <a:headEnd type="none" w="sm" len="lg"/>
            <a:tailEnd type="none" w="sm"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28022" name="Freeform 22"/>
          <p:cNvSpPr>
            <a:spLocks/>
          </p:cNvSpPr>
          <p:nvPr/>
        </p:nvSpPr>
        <p:spPr bwMode="auto">
          <a:xfrm>
            <a:off x="7874000" y="4565650"/>
            <a:ext cx="869950" cy="60325"/>
          </a:xfrm>
          <a:custGeom>
            <a:avLst/>
            <a:gdLst>
              <a:gd name="T0" fmla="*/ 0 w 548"/>
              <a:gd name="T1" fmla="*/ 42 h 42"/>
              <a:gd name="T2" fmla="*/ 482 w 548"/>
              <a:gd name="T3" fmla="*/ 42 h 42"/>
              <a:gd name="T4" fmla="*/ 548 w 548"/>
              <a:gd name="T5" fmla="*/ 0 h 42"/>
            </a:gdLst>
            <a:ahLst/>
            <a:cxnLst>
              <a:cxn ang="0">
                <a:pos x="T0" y="T1"/>
              </a:cxn>
              <a:cxn ang="0">
                <a:pos x="T2" y="T3"/>
              </a:cxn>
              <a:cxn ang="0">
                <a:pos x="T4" y="T5"/>
              </a:cxn>
            </a:cxnLst>
            <a:rect l="0" t="0" r="r" b="b"/>
            <a:pathLst>
              <a:path w="548" h="42">
                <a:moveTo>
                  <a:pt x="0" y="42"/>
                </a:moveTo>
                <a:lnTo>
                  <a:pt x="482" y="42"/>
                </a:lnTo>
                <a:cubicBezTo>
                  <a:pt x="504" y="28"/>
                  <a:pt x="548" y="0"/>
                  <a:pt x="548" y="0"/>
                </a:cubicBezTo>
              </a:path>
            </a:pathLst>
          </a:custGeom>
          <a:noFill/>
          <a:ln w="19050" cap="flat" cmpd="sng">
            <a:solidFill>
              <a:schemeClr val="tx1"/>
            </a:solidFill>
            <a:prstDash val="solid"/>
            <a:round/>
            <a:headEnd type="none" w="sm" len="lg"/>
            <a:tailEnd type="none" w="sm"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28023" name="Freeform 23"/>
          <p:cNvSpPr>
            <a:spLocks/>
          </p:cNvSpPr>
          <p:nvPr/>
        </p:nvSpPr>
        <p:spPr bwMode="auto">
          <a:xfrm>
            <a:off x="7874000" y="5157788"/>
            <a:ext cx="860425" cy="60325"/>
          </a:xfrm>
          <a:custGeom>
            <a:avLst/>
            <a:gdLst>
              <a:gd name="T0" fmla="*/ 0 w 542"/>
              <a:gd name="T1" fmla="*/ 42 h 42"/>
              <a:gd name="T2" fmla="*/ 476 w 542"/>
              <a:gd name="T3" fmla="*/ 42 h 42"/>
              <a:gd name="T4" fmla="*/ 542 w 542"/>
              <a:gd name="T5" fmla="*/ 0 h 42"/>
            </a:gdLst>
            <a:ahLst/>
            <a:cxnLst>
              <a:cxn ang="0">
                <a:pos x="T0" y="T1"/>
              </a:cxn>
              <a:cxn ang="0">
                <a:pos x="T2" y="T3"/>
              </a:cxn>
              <a:cxn ang="0">
                <a:pos x="T4" y="T5"/>
              </a:cxn>
            </a:cxnLst>
            <a:rect l="0" t="0" r="r" b="b"/>
            <a:pathLst>
              <a:path w="542" h="42">
                <a:moveTo>
                  <a:pt x="0" y="42"/>
                </a:moveTo>
                <a:lnTo>
                  <a:pt x="476" y="42"/>
                </a:lnTo>
                <a:cubicBezTo>
                  <a:pt x="498" y="28"/>
                  <a:pt x="542" y="0"/>
                  <a:pt x="542" y="0"/>
                </a:cubicBezTo>
              </a:path>
            </a:pathLst>
          </a:custGeom>
          <a:noFill/>
          <a:ln w="19050" cap="flat" cmpd="sng">
            <a:solidFill>
              <a:schemeClr val="tx1"/>
            </a:solidFill>
            <a:prstDash val="solid"/>
            <a:round/>
            <a:headEnd type="none" w="sm" len="lg"/>
            <a:tailEnd type="none" w="sm"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28024" name="Text Box 24"/>
          <p:cNvSpPr txBox="1">
            <a:spLocks noChangeArrowheads="1"/>
          </p:cNvSpPr>
          <p:nvPr/>
        </p:nvSpPr>
        <p:spPr bwMode="auto">
          <a:xfrm>
            <a:off x="395288" y="1973263"/>
            <a:ext cx="868362"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lg"/>
                <a:tailEnd type="none" w="sm"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2000">
                <a:solidFill>
                  <a:srgbClr val="333399"/>
                </a:solidFill>
                <a:ea typeface="黑体" panose="02010609060101010101" pitchFamily="49" charset="-122"/>
              </a:rPr>
              <a:t>主机</a:t>
            </a:r>
            <a:r>
              <a:rPr kumimoji="1" lang="zh-CN" altLang="en-US" sz="1000">
                <a:solidFill>
                  <a:srgbClr val="333399"/>
                </a:solidFill>
                <a:ea typeface="黑体" panose="02010609060101010101" pitchFamily="49" charset="-122"/>
              </a:rPr>
              <a:t> </a:t>
            </a:r>
            <a:r>
              <a:rPr kumimoji="1" lang="en-US" altLang="zh-CN" sz="2000">
                <a:solidFill>
                  <a:srgbClr val="333399"/>
                </a:solidFill>
                <a:ea typeface="黑体" panose="02010609060101010101" pitchFamily="49" charset="-122"/>
              </a:rPr>
              <a:t>1</a:t>
            </a:r>
          </a:p>
        </p:txBody>
      </p:sp>
      <p:sp>
        <p:nvSpPr>
          <p:cNvPr id="128025" name="AutoShape 25"/>
          <p:cNvSpPr>
            <a:spLocks noChangeArrowheads="1"/>
          </p:cNvSpPr>
          <p:nvPr/>
        </p:nvSpPr>
        <p:spPr bwMode="auto">
          <a:xfrm>
            <a:off x="8034338" y="2317750"/>
            <a:ext cx="685800" cy="557213"/>
          </a:xfrm>
          <a:prstGeom prst="cube">
            <a:avLst>
              <a:gd name="adj" fmla="val 17593"/>
            </a:avLst>
          </a:prstGeom>
          <a:solidFill>
            <a:srgbClr val="FFFF99"/>
          </a:solidFill>
          <a:ln w="19050">
            <a:solidFill>
              <a:schemeClr val="tx1"/>
            </a:solidFill>
            <a:miter lim="800000"/>
            <a:headEnd type="none" w="sm" len="lg"/>
            <a:tailEnd type="none" w="sm"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28026" name="Text Box 26"/>
          <p:cNvSpPr txBox="1">
            <a:spLocks noChangeArrowheads="1"/>
          </p:cNvSpPr>
          <p:nvPr/>
        </p:nvSpPr>
        <p:spPr bwMode="auto">
          <a:xfrm>
            <a:off x="8027988" y="2422525"/>
            <a:ext cx="6159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en-US" altLang="zh-CN" sz="2000">
                <a:solidFill>
                  <a:srgbClr val="333399"/>
                </a:solidFill>
              </a:rPr>
              <a:t>AP</a:t>
            </a:r>
            <a:r>
              <a:rPr kumimoji="1" lang="en-US" altLang="zh-CN" sz="2000" b="1" baseline="-25000">
                <a:solidFill>
                  <a:srgbClr val="333399"/>
                </a:solidFill>
              </a:rPr>
              <a:t>2</a:t>
            </a:r>
            <a:endParaRPr kumimoji="1" lang="en-US" altLang="zh-CN" sz="2000" b="1">
              <a:solidFill>
                <a:srgbClr val="333399"/>
              </a:solidFill>
            </a:endParaRPr>
          </a:p>
        </p:txBody>
      </p:sp>
      <p:sp>
        <p:nvSpPr>
          <p:cNvPr id="128027" name="AutoShape 27"/>
          <p:cNvSpPr>
            <a:spLocks noChangeArrowheads="1"/>
          </p:cNvSpPr>
          <p:nvPr/>
        </p:nvSpPr>
        <p:spPr bwMode="auto">
          <a:xfrm>
            <a:off x="538163" y="2360613"/>
            <a:ext cx="685800" cy="557212"/>
          </a:xfrm>
          <a:prstGeom prst="cube">
            <a:avLst>
              <a:gd name="adj" fmla="val 17593"/>
            </a:avLst>
          </a:prstGeom>
          <a:solidFill>
            <a:srgbClr val="FFFF99"/>
          </a:solidFill>
          <a:ln w="19050">
            <a:solidFill>
              <a:schemeClr val="tx1"/>
            </a:solidFill>
            <a:miter lim="800000"/>
            <a:headEnd type="none" w="sm" len="lg"/>
            <a:tailEnd type="none" w="sm"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28028" name="Text Box 28"/>
          <p:cNvSpPr txBox="1">
            <a:spLocks noChangeArrowheads="1"/>
          </p:cNvSpPr>
          <p:nvPr/>
        </p:nvSpPr>
        <p:spPr bwMode="auto">
          <a:xfrm>
            <a:off x="558800" y="2481263"/>
            <a:ext cx="6159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en-US" altLang="zh-CN" sz="2000">
                <a:solidFill>
                  <a:srgbClr val="333399"/>
                </a:solidFill>
              </a:rPr>
              <a:t>AP</a:t>
            </a:r>
            <a:r>
              <a:rPr kumimoji="1" lang="en-US" altLang="zh-CN" sz="2000" b="1" baseline="-25000">
                <a:solidFill>
                  <a:srgbClr val="333399"/>
                </a:solidFill>
              </a:rPr>
              <a:t>1</a:t>
            </a:r>
            <a:endParaRPr kumimoji="1" lang="en-US" altLang="zh-CN" sz="2000" b="1">
              <a:solidFill>
                <a:srgbClr val="333399"/>
              </a:solidFill>
            </a:endParaRPr>
          </a:p>
        </p:txBody>
      </p:sp>
      <p:sp>
        <p:nvSpPr>
          <p:cNvPr id="128029" name="Text Box 29"/>
          <p:cNvSpPr txBox="1">
            <a:spLocks noChangeArrowheads="1"/>
          </p:cNvSpPr>
          <p:nvPr/>
        </p:nvSpPr>
        <p:spPr bwMode="auto">
          <a:xfrm>
            <a:off x="7770813" y="1973263"/>
            <a:ext cx="868362"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lg"/>
                <a:tailEnd type="none" w="sm"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2000">
                <a:solidFill>
                  <a:srgbClr val="333399"/>
                </a:solidFill>
                <a:ea typeface="黑体" panose="02010609060101010101" pitchFamily="49" charset="-122"/>
              </a:rPr>
              <a:t>主机</a:t>
            </a:r>
            <a:r>
              <a:rPr kumimoji="1" lang="zh-CN" altLang="en-US" sz="1000">
                <a:solidFill>
                  <a:srgbClr val="333399"/>
                </a:solidFill>
                <a:ea typeface="黑体" panose="02010609060101010101" pitchFamily="49" charset="-122"/>
              </a:rPr>
              <a:t> </a:t>
            </a:r>
            <a:r>
              <a:rPr kumimoji="1" lang="en-US" altLang="zh-CN" sz="2000">
                <a:solidFill>
                  <a:srgbClr val="333399"/>
                </a:solidFill>
                <a:ea typeface="黑体" panose="02010609060101010101" pitchFamily="49" charset="-122"/>
              </a:rPr>
              <a:t>2</a:t>
            </a:r>
          </a:p>
        </p:txBody>
      </p:sp>
      <p:sp>
        <p:nvSpPr>
          <p:cNvPr id="128030" name="Rectangle 30"/>
          <p:cNvSpPr>
            <a:spLocks noChangeArrowheads="1"/>
          </p:cNvSpPr>
          <p:nvPr/>
        </p:nvSpPr>
        <p:spPr bwMode="auto">
          <a:xfrm>
            <a:off x="4067175" y="2493963"/>
            <a:ext cx="2592388" cy="358775"/>
          </a:xfrm>
          <a:prstGeom prst="rect">
            <a:avLst/>
          </a:prstGeom>
          <a:solidFill>
            <a:srgbClr val="CCE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zh-CN" altLang="en-US" sz="2000">
                <a:solidFill>
                  <a:srgbClr val="333399"/>
                </a:solidFill>
                <a:latin typeface="Tahoma" panose="020B0604030504040204" pitchFamily="34" charset="0"/>
                <a:ea typeface="黑体" panose="02010609060101010101" pitchFamily="49" charset="-122"/>
              </a:rPr>
              <a:t>应 用 程 序 数 据</a:t>
            </a:r>
          </a:p>
        </p:txBody>
      </p:sp>
      <p:grpSp>
        <p:nvGrpSpPr>
          <p:cNvPr id="128031" name="Group 31"/>
          <p:cNvGrpSpPr>
            <a:grpSpLocks/>
          </p:cNvGrpSpPr>
          <p:nvPr/>
        </p:nvGrpSpPr>
        <p:grpSpPr bwMode="auto">
          <a:xfrm>
            <a:off x="2627316" y="2420938"/>
            <a:ext cx="1474789" cy="1008062"/>
            <a:chOff x="1655" y="1525"/>
            <a:chExt cx="929" cy="635"/>
          </a:xfrm>
        </p:grpSpPr>
        <p:sp>
          <p:nvSpPr>
            <p:cNvPr id="128032" name="Text Box 32"/>
            <p:cNvSpPr txBox="1">
              <a:spLocks noChangeArrowheads="1"/>
            </p:cNvSpPr>
            <p:nvPr/>
          </p:nvSpPr>
          <p:spPr bwMode="auto">
            <a:xfrm>
              <a:off x="1655" y="1525"/>
              <a:ext cx="929" cy="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lg"/>
                  <a:tailEnd type="none" w="sm"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2000" dirty="0">
                  <a:solidFill>
                    <a:srgbClr val="333399"/>
                  </a:solidFill>
                  <a:latin typeface="Arial Rounded MT Bold" panose="020F0704030504030204" pitchFamily="34" charset="0"/>
                  <a:ea typeface="黑体" panose="02010609060101010101" pitchFamily="49" charset="-122"/>
                </a:rPr>
                <a:t>应用层头标</a:t>
              </a:r>
              <a:endParaRPr kumimoji="1" lang="zh-CN" altLang="en-US" sz="2000" dirty="0">
                <a:solidFill>
                  <a:srgbClr val="333399"/>
                </a:solidFill>
                <a:latin typeface="Times New Roman" panose="02020603050405020304" pitchFamily="18" charset="0"/>
                <a:ea typeface="黑体" panose="02010609060101010101" pitchFamily="49" charset="-122"/>
              </a:endParaRPr>
            </a:p>
          </p:txBody>
        </p:sp>
        <p:sp>
          <p:nvSpPr>
            <p:cNvPr id="128033" name="Line 33"/>
            <p:cNvSpPr>
              <a:spLocks noChangeShapeType="1"/>
            </p:cNvSpPr>
            <p:nvPr/>
          </p:nvSpPr>
          <p:spPr bwMode="auto">
            <a:xfrm>
              <a:off x="2109" y="1752"/>
              <a:ext cx="272" cy="223"/>
            </a:xfrm>
            <a:prstGeom prst="line">
              <a:avLst/>
            </a:prstGeom>
            <a:noFill/>
            <a:ln w="12700">
              <a:solidFill>
                <a:srgbClr val="333399"/>
              </a:solidFill>
              <a:round/>
              <a:headEnd type="none" w="sm" len="lg"/>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28034" name="Rectangle 34"/>
            <p:cNvSpPr>
              <a:spLocks noChangeArrowheads="1"/>
            </p:cNvSpPr>
            <p:nvPr/>
          </p:nvSpPr>
          <p:spPr bwMode="auto">
            <a:xfrm>
              <a:off x="2245" y="1934"/>
              <a:ext cx="318" cy="226"/>
            </a:xfrm>
            <a:prstGeom prst="rect">
              <a:avLst/>
            </a:prstGeom>
            <a:solidFill>
              <a:srgbClr val="FF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zh-CN">
                  <a:solidFill>
                    <a:srgbClr val="333399"/>
                  </a:solidFill>
                </a:rPr>
                <a:t>H</a:t>
              </a:r>
              <a:r>
                <a:rPr lang="en-US" altLang="zh-CN" b="1" baseline="-25000">
                  <a:solidFill>
                    <a:srgbClr val="333399"/>
                  </a:solidFill>
                </a:rPr>
                <a:t>5</a:t>
              </a:r>
            </a:p>
          </p:txBody>
        </p:sp>
      </p:grpSp>
      <p:sp>
        <p:nvSpPr>
          <p:cNvPr id="128035" name="Rectangle 35"/>
          <p:cNvSpPr>
            <a:spLocks noChangeArrowheads="1"/>
          </p:cNvSpPr>
          <p:nvPr/>
        </p:nvSpPr>
        <p:spPr bwMode="auto">
          <a:xfrm>
            <a:off x="1619251" y="5373688"/>
            <a:ext cx="5741988" cy="358775"/>
          </a:xfrm>
          <a:prstGeom prst="rect">
            <a:avLst/>
          </a:prstGeom>
          <a:solidFill>
            <a:srgbClr val="CCE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zh-CN" sz="2000" dirty="0">
                <a:solidFill>
                  <a:srgbClr val="333399"/>
                </a:solidFill>
                <a:ea typeface="黑体" panose="02010609060101010101" pitchFamily="49" charset="-122"/>
              </a:rPr>
              <a:t>10100110100101  </a:t>
            </a:r>
            <a:r>
              <a:rPr lang="zh-CN" altLang="en-US" sz="2000" dirty="0">
                <a:solidFill>
                  <a:srgbClr val="333399"/>
                </a:solidFill>
                <a:ea typeface="黑体" panose="02010609060101010101" pitchFamily="49" charset="-122"/>
              </a:rPr>
              <a:t>比  特  流  </a:t>
            </a:r>
            <a:r>
              <a:rPr lang="en-US" altLang="zh-CN" sz="2000" dirty="0">
                <a:solidFill>
                  <a:srgbClr val="333399"/>
                </a:solidFill>
                <a:ea typeface="黑体" panose="02010609060101010101" pitchFamily="49" charset="-122"/>
              </a:rPr>
              <a:t>110101110101</a:t>
            </a:r>
          </a:p>
        </p:txBody>
      </p:sp>
      <p:sp>
        <p:nvSpPr>
          <p:cNvPr id="128037" name="Rectangle 37"/>
          <p:cNvSpPr>
            <a:spLocks noChangeArrowheads="1"/>
          </p:cNvSpPr>
          <p:nvPr/>
        </p:nvSpPr>
        <p:spPr bwMode="auto">
          <a:xfrm>
            <a:off x="4067175" y="3070225"/>
            <a:ext cx="2592388" cy="358775"/>
          </a:xfrm>
          <a:prstGeom prst="rect">
            <a:avLst/>
          </a:prstGeom>
          <a:solidFill>
            <a:srgbClr val="CCE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zh-CN" altLang="en-US" sz="2000">
                <a:solidFill>
                  <a:srgbClr val="333399"/>
                </a:solidFill>
                <a:latin typeface="Tahoma" panose="020B0604030504040204" pitchFamily="34" charset="0"/>
                <a:ea typeface="黑体" panose="02010609060101010101" pitchFamily="49" charset="-122"/>
              </a:rPr>
              <a:t>应 用 程 序 数 据</a:t>
            </a:r>
          </a:p>
        </p:txBody>
      </p:sp>
      <p:grpSp>
        <p:nvGrpSpPr>
          <p:cNvPr id="128038" name="Group 38"/>
          <p:cNvGrpSpPr>
            <a:grpSpLocks/>
          </p:cNvGrpSpPr>
          <p:nvPr/>
        </p:nvGrpSpPr>
        <p:grpSpPr bwMode="auto">
          <a:xfrm>
            <a:off x="3563938" y="3646488"/>
            <a:ext cx="3095625" cy="358775"/>
            <a:chOff x="2245" y="2297"/>
            <a:chExt cx="1950" cy="226"/>
          </a:xfrm>
        </p:grpSpPr>
        <p:sp>
          <p:nvSpPr>
            <p:cNvPr id="128039" name="Rectangle 39"/>
            <p:cNvSpPr>
              <a:spLocks noChangeArrowheads="1"/>
            </p:cNvSpPr>
            <p:nvPr/>
          </p:nvSpPr>
          <p:spPr bwMode="auto">
            <a:xfrm>
              <a:off x="2245" y="2297"/>
              <a:ext cx="318" cy="226"/>
            </a:xfrm>
            <a:prstGeom prst="rect">
              <a:avLst/>
            </a:prstGeom>
            <a:solidFill>
              <a:srgbClr val="FF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zh-CN">
                  <a:solidFill>
                    <a:srgbClr val="333399"/>
                  </a:solidFill>
                </a:rPr>
                <a:t>H</a:t>
              </a:r>
              <a:r>
                <a:rPr lang="en-US" altLang="zh-CN" b="1" baseline="-25000">
                  <a:solidFill>
                    <a:srgbClr val="333399"/>
                  </a:solidFill>
                </a:rPr>
                <a:t>5</a:t>
              </a:r>
            </a:p>
          </p:txBody>
        </p:sp>
        <p:sp>
          <p:nvSpPr>
            <p:cNvPr id="128040" name="Rectangle 40"/>
            <p:cNvSpPr>
              <a:spLocks noChangeArrowheads="1"/>
            </p:cNvSpPr>
            <p:nvPr/>
          </p:nvSpPr>
          <p:spPr bwMode="auto">
            <a:xfrm>
              <a:off x="2562" y="2297"/>
              <a:ext cx="1633" cy="226"/>
            </a:xfrm>
            <a:prstGeom prst="rect">
              <a:avLst/>
            </a:prstGeom>
            <a:solidFill>
              <a:srgbClr val="CCE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zh-CN" altLang="en-US" sz="2000">
                  <a:solidFill>
                    <a:srgbClr val="333399"/>
                  </a:solidFill>
                  <a:latin typeface="Tahoma" panose="020B0604030504040204" pitchFamily="34" charset="0"/>
                  <a:ea typeface="黑体" panose="02010609060101010101" pitchFamily="49" charset="-122"/>
                </a:rPr>
                <a:t>应 用 程 序 数 据</a:t>
              </a:r>
            </a:p>
          </p:txBody>
        </p:sp>
      </p:grpSp>
      <p:grpSp>
        <p:nvGrpSpPr>
          <p:cNvPr id="128041" name="Group 41"/>
          <p:cNvGrpSpPr>
            <a:grpSpLocks/>
          </p:cNvGrpSpPr>
          <p:nvPr/>
        </p:nvGrpSpPr>
        <p:grpSpPr bwMode="auto">
          <a:xfrm>
            <a:off x="3059113" y="4222750"/>
            <a:ext cx="3600450" cy="358775"/>
            <a:chOff x="1927" y="2660"/>
            <a:chExt cx="2268" cy="226"/>
          </a:xfrm>
        </p:grpSpPr>
        <p:sp>
          <p:nvSpPr>
            <p:cNvPr id="128042" name="Rectangle 42"/>
            <p:cNvSpPr>
              <a:spLocks noChangeArrowheads="1"/>
            </p:cNvSpPr>
            <p:nvPr/>
          </p:nvSpPr>
          <p:spPr bwMode="auto">
            <a:xfrm>
              <a:off x="1927" y="2660"/>
              <a:ext cx="318" cy="226"/>
            </a:xfrm>
            <a:prstGeom prst="rect">
              <a:avLst/>
            </a:prstGeom>
            <a:solidFill>
              <a:srgbClr val="FF99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zh-CN">
                  <a:solidFill>
                    <a:srgbClr val="333399"/>
                  </a:solidFill>
                </a:rPr>
                <a:t>H</a:t>
              </a:r>
              <a:r>
                <a:rPr lang="en-US" altLang="zh-CN" b="1" baseline="-25000">
                  <a:solidFill>
                    <a:srgbClr val="333399"/>
                  </a:solidFill>
                </a:rPr>
                <a:t>4</a:t>
              </a:r>
            </a:p>
          </p:txBody>
        </p:sp>
        <p:sp>
          <p:nvSpPr>
            <p:cNvPr id="128043" name="Rectangle 43"/>
            <p:cNvSpPr>
              <a:spLocks noChangeArrowheads="1"/>
            </p:cNvSpPr>
            <p:nvPr/>
          </p:nvSpPr>
          <p:spPr bwMode="auto">
            <a:xfrm>
              <a:off x="2245" y="2660"/>
              <a:ext cx="318" cy="226"/>
            </a:xfrm>
            <a:prstGeom prst="rect">
              <a:avLst/>
            </a:prstGeom>
            <a:solidFill>
              <a:srgbClr val="FF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zh-CN">
                  <a:solidFill>
                    <a:srgbClr val="333399"/>
                  </a:solidFill>
                </a:rPr>
                <a:t>H</a:t>
              </a:r>
              <a:r>
                <a:rPr lang="en-US" altLang="zh-CN" b="1" baseline="-25000">
                  <a:solidFill>
                    <a:srgbClr val="333399"/>
                  </a:solidFill>
                </a:rPr>
                <a:t>5</a:t>
              </a:r>
            </a:p>
          </p:txBody>
        </p:sp>
        <p:sp>
          <p:nvSpPr>
            <p:cNvPr id="128044" name="Rectangle 44"/>
            <p:cNvSpPr>
              <a:spLocks noChangeArrowheads="1"/>
            </p:cNvSpPr>
            <p:nvPr/>
          </p:nvSpPr>
          <p:spPr bwMode="auto">
            <a:xfrm>
              <a:off x="2562" y="2660"/>
              <a:ext cx="1633" cy="226"/>
            </a:xfrm>
            <a:prstGeom prst="rect">
              <a:avLst/>
            </a:prstGeom>
            <a:solidFill>
              <a:srgbClr val="CCE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zh-CN" altLang="en-US" sz="2000">
                  <a:solidFill>
                    <a:srgbClr val="333399"/>
                  </a:solidFill>
                  <a:latin typeface="Tahoma" panose="020B0604030504040204" pitchFamily="34" charset="0"/>
                  <a:ea typeface="黑体" panose="02010609060101010101" pitchFamily="49" charset="-122"/>
                </a:rPr>
                <a:t>应 用 程 序 数 据</a:t>
              </a:r>
            </a:p>
          </p:txBody>
        </p:sp>
      </p:grpSp>
      <p:grpSp>
        <p:nvGrpSpPr>
          <p:cNvPr id="128045" name="Group 45"/>
          <p:cNvGrpSpPr>
            <a:grpSpLocks/>
          </p:cNvGrpSpPr>
          <p:nvPr/>
        </p:nvGrpSpPr>
        <p:grpSpPr bwMode="auto">
          <a:xfrm>
            <a:off x="2555875" y="4799013"/>
            <a:ext cx="4103688" cy="358775"/>
            <a:chOff x="1610" y="3023"/>
            <a:chExt cx="2585" cy="226"/>
          </a:xfrm>
        </p:grpSpPr>
        <p:sp>
          <p:nvSpPr>
            <p:cNvPr id="128046" name="Rectangle 46"/>
            <p:cNvSpPr>
              <a:spLocks noChangeArrowheads="1"/>
            </p:cNvSpPr>
            <p:nvPr/>
          </p:nvSpPr>
          <p:spPr bwMode="auto">
            <a:xfrm>
              <a:off x="1610" y="3023"/>
              <a:ext cx="318" cy="226"/>
            </a:xfrm>
            <a:prstGeom prst="rect">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zh-CN">
                  <a:solidFill>
                    <a:srgbClr val="333399"/>
                  </a:solidFill>
                </a:rPr>
                <a:t>H</a:t>
              </a:r>
              <a:r>
                <a:rPr lang="en-US" altLang="zh-CN" b="1" baseline="-25000">
                  <a:solidFill>
                    <a:srgbClr val="333399"/>
                  </a:solidFill>
                </a:rPr>
                <a:t>3</a:t>
              </a:r>
            </a:p>
          </p:txBody>
        </p:sp>
        <p:sp>
          <p:nvSpPr>
            <p:cNvPr id="128047" name="Rectangle 47"/>
            <p:cNvSpPr>
              <a:spLocks noChangeArrowheads="1"/>
            </p:cNvSpPr>
            <p:nvPr/>
          </p:nvSpPr>
          <p:spPr bwMode="auto">
            <a:xfrm>
              <a:off x="1928" y="3023"/>
              <a:ext cx="318" cy="226"/>
            </a:xfrm>
            <a:prstGeom prst="rect">
              <a:avLst/>
            </a:prstGeom>
            <a:solidFill>
              <a:srgbClr val="FF99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zh-CN">
                  <a:solidFill>
                    <a:srgbClr val="333399"/>
                  </a:solidFill>
                </a:rPr>
                <a:t>H</a:t>
              </a:r>
              <a:r>
                <a:rPr lang="en-US" altLang="zh-CN" b="1" baseline="-25000">
                  <a:solidFill>
                    <a:srgbClr val="333399"/>
                  </a:solidFill>
                </a:rPr>
                <a:t>4</a:t>
              </a:r>
            </a:p>
          </p:txBody>
        </p:sp>
        <p:sp>
          <p:nvSpPr>
            <p:cNvPr id="128048" name="Rectangle 48"/>
            <p:cNvSpPr>
              <a:spLocks noChangeArrowheads="1"/>
            </p:cNvSpPr>
            <p:nvPr/>
          </p:nvSpPr>
          <p:spPr bwMode="auto">
            <a:xfrm>
              <a:off x="2246" y="3023"/>
              <a:ext cx="318" cy="226"/>
            </a:xfrm>
            <a:prstGeom prst="rect">
              <a:avLst/>
            </a:prstGeom>
            <a:solidFill>
              <a:srgbClr val="FF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zh-CN">
                  <a:solidFill>
                    <a:srgbClr val="333399"/>
                  </a:solidFill>
                </a:rPr>
                <a:t>H</a:t>
              </a:r>
              <a:r>
                <a:rPr lang="en-US" altLang="zh-CN" b="1" baseline="-25000">
                  <a:solidFill>
                    <a:srgbClr val="333399"/>
                  </a:solidFill>
                </a:rPr>
                <a:t>5</a:t>
              </a:r>
            </a:p>
          </p:txBody>
        </p:sp>
        <p:sp>
          <p:nvSpPr>
            <p:cNvPr id="128049" name="Rectangle 49"/>
            <p:cNvSpPr>
              <a:spLocks noChangeArrowheads="1"/>
            </p:cNvSpPr>
            <p:nvPr/>
          </p:nvSpPr>
          <p:spPr bwMode="auto">
            <a:xfrm>
              <a:off x="2562" y="3023"/>
              <a:ext cx="1633" cy="226"/>
            </a:xfrm>
            <a:prstGeom prst="rect">
              <a:avLst/>
            </a:prstGeom>
            <a:solidFill>
              <a:srgbClr val="CCE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zh-CN" altLang="en-US" sz="2000">
                  <a:solidFill>
                    <a:srgbClr val="333399"/>
                  </a:solidFill>
                  <a:latin typeface="Tahoma" panose="020B0604030504040204" pitchFamily="34" charset="0"/>
                  <a:ea typeface="黑体" panose="02010609060101010101" pitchFamily="49" charset="-122"/>
                </a:rPr>
                <a:t>应 用 程 序 数 据</a:t>
              </a:r>
            </a:p>
          </p:txBody>
        </p:sp>
      </p:grpSp>
      <p:grpSp>
        <p:nvGrpSpPr>
          <p:cNvPr id="128050" name="Group 50"/>
          <p:cNvGrpSpPr>
            <a:grpSpLocks/>
          </p:cNvGrpSpPr>
          <p:nvPr/>
        </p:nvGrpSpPr>
        <p:grpSpPr bwMode="auto">
          <a:xfrm>
            <a:off x="654050" y="2781300"/>
            <a:ext cx="4781550" cy="415925"/>
            <a:chOff x="412" y="1752"/>
            <a:chExt cx="3012" cy="262"/>
          </a:xfrm>
        </p:grpSpPr>
        <p:sp>
          <p:nvSpPr>
            <p:cNvPr id="128051" name="AutoShape 51"/>
            <p:cNvSpPr>
              <a:spLocks noChangeArrowheads="1"/>
            </p:cNvSpPr>
            <p:nvPr/>
          </p:nvSpPr>
          <p:spPr bwMode="auto">
            <a:xfrm flipV="1">
              <a:off x="412" y="1786"/>
              <a:ext cx="124" cy="228"/>
            </a:xfrm>
            <a:prstGeom prst="upArrow">
              <a:avLst>
                <a:gd name="adj1" fmla="val 50000"/>
                <a:gd name="adj2" fmla="val 45968"/>
              </a:avLst>
            </a:prstGeom>
            <a:solidFill>
              <a:schemeClr val="hlink"/>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zh-CN" altLang="en-US"/>
            </a:p>
          </p:txBody>
        </p:sp>
        <p:sp>
          <p:nvSpPr>
            <p:cNvPr id="128052" name="AutoShape 52"/>
            <p:cNvSpPr>
              <a:spLocks noChangeArrowheads="1"/>
            </p:cNvSpPr>
            <p:nvPr/>
          </p:nvSpPr>
          <p:spPr bwMode="auto">
            <a:xfrm flipV="1">
              <a:off x="3300" y="1752"/>
              <a:ext cx="124" cy="228"/>
            </a:xfrm>
            <a:prstGeom prst="upArrow">
              <a:avLst>
                <a:gd name="adj1" fmla="val 50000"/>
                <a:gd name="adj2" fmla="val 45968"/>
              </a:avLst>
            </a:prstGeom>
            <a:solidFill>
              <a:schemeClr val="hlink"/>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zh-CN" altLang="en-US"/>
            </a:p>
          </p:txBody>
        </p:sp>
      </p:grpSp>
      <p:grpSp>
        <p:nvGrpSpPr>
          <p:cNvPr id="128053" name="Group 53"/>
          <p:cNvGrpSpPr>
            <a:grpSpLocks/>
          </p:cNvGrpSpPr>
          <p:nvPr/>
        </p:nvGrpSpPr>
        <p:grpSpPr bwMode="auto">
          <a:xfrm>
            <a:off x="650875" y="3357563"/>
            <a:ext cx="4497388" cy="396875"/>
            <a:chOff x="410" y="2115"/>
            <a:chExt cx="2833" cy="250"/>
          </a:xfrm>
        </p:grpSpPr>
        <p:sp>
          <p:nvSpPr>
            <p:cNvPr id="128054" name="AutoShape 54"/>
            <p:cNvSpPr>
              <a:spLocks noChangeArrowheads="1"/>
            </p:cNvSpPr>
            <p:nvPr/>
          </p:nvSpPr>
          <p:spPr bwMode="auto">
            <a:xfrm rot="10800000">
              <a:off x="410" y="2116"/>
              <a:ext cx="125" cy="249"/>
            </a:xfrm>
            <a:prstGeom prst="upArrow">
              <a:avLst>
                <a:gd name="adj1" fmla="val 50000"/>
                <a:gd name="adj2" fmla="val 49800"/>
              </a:avLst>
            </a:prstGeom>
            <a:solidFill>
              <a:schemeClr val="hlink"/>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zh-CN" altLang="en-US"/>
            </a:p>
          </p:txBody>
        </p:sp>
        <p:sp>
          <p:nvSpPr>
            <p:cNvPr id="128055" name="AutoShape 55"/>
            <p:cNvSpPr>
              <a:spLocks noChangeArrowheads="1"/>
            </p:cNvSpPr>
            <p:nvPr/>
          </p:nvSpPr>
          <p:spPr bwMode="auto">
            <a:xfrm rot="10800000">
              <a:off x="3118" y="2115"/>
              <a:ext cx="125" cy="249"/>
            </a:xfrm>
            <a:prstGeom prst="upArrow">
              <a:avLst>
                <a:gd name="adj1" fmla="val 50000"/>
                <a:gd name="adj2" fmla="val 49800"/>
              </a:avLst>
            </a:prstGeom>
            <a:solidFill>
              <a:schemeClr val="hlink"/>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zh-CN" altLang="en-US"/>
            </a:p>
          </p:txBody>
        </p:sp>
      </p:grpSp>
      <p:grpSp>
        <p:nvGrpSpPr>
          <p:cNvPr id="128056" name="Group 56"/>
          <p:cNvGrpSpPr>
            <a:grpSpLocks/>
          </p:cNvGrpSpPr>
          <p:nvPr/>
        </p:nvGrpSpPr>
        <p:grpSpPr bwMode="auto">
          <a:xfrm>
            <a:off x="650875" y="3917950"/>
            <a:ext cx="4137025" cy="409575"/>
            <a:chOff x="410" y="2468"/>
            <a:chExt cx="2606" cy="258"/>
          </a:xfrm>
        </p:grpSpPr>
        <p:sp>
          <p:nvSpPr>
            <p:cNvPr id="128057" name="AutoShape 57"/>
            <p:cNvSpPr>
              <a:spLocks noChangeArrowheads="1"/>
            </p:cNvSpPr>
            <p:nvPr/>
          </p:nvSpPr>
          <p:spPr bwMode="auto">
            <a:xfrm rot="10800000">
              <a:off x="410" y="2468"/>
              <a:ext cx="125" cy="248"/>
            </a:xfrm>
            <a:prstGeom prst="upArrow">
              <a:avLst>
                <a:gd name="adj1" fmla="val 50000"/>
                <a:gd name="adj2" fmla="val 49600"/>
              </a:avLst>
            </a:prstGeom>
            <a:solidFill>
              <a:schemeClr val="hlink"/>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zh-CN" altLang="en-US"/>
            </a:p>
          </p:txBody>
        </p:sp>
        <p:sp>
          <p:nvSpPr>
            <p:cNvPr id="128058" name="AutoShape 58"/>
            <p:cNvSpPr>
              <a:spLocks noChangeArrowheads="1"/>
            </p:cNvSpPr>
            <p:nvPr/>
          </p:nvSpPr>
          <p:spPr bwMode="auto">
            <a:xfrm rot="10800000">
              <a:off x="2891" y="2478"/>
              <a:ext cx="125" cy="248"/>
            </a:xfrm>
            <a:prstGeom prst="upArrow">
              <a:avLst>
                <a:gd name="adj1" fmla="val 50000"/>
                <a:gd name="adj2" fmla="val 49600"/>
              </a:avLst>
            </a:prstGeom>
            <a:solidFill>
              <a:schemeClr val="hlink"/>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zh-CN" altLang="en-US"/>
            </a:p>
          </p:txBody>
        </p:sp>
      </p:grpSp>
      <p:grpSp>
        <p:nvGrpSpPr>
          <p:cNvPr id="128059" name="Group 59"/>
          <p:cNvGrpSpPr>
            <a:grpSpLocks/>
          </p:cNvGrpSpPr>
          <p:nvPr/>
        </p:nvGrpSpPr>
        <p:grpSpPr bwMode="auto">
          <a:xfrm>
            <a:off x="649288" y="4508500"/>
            <a:ext cx="3832225" cy="444500"/>
            <a:chOff x="409" y="2840"/>
            <a:chExt cx="2414" cy="280"/>
          </a:xfrm>
        </p:grpSpPr>
        <p:sp>
          <p:nvSpPr>
            <p:cNvPr id="128060" name="AutoShape 60"/>
            <p:cNvSpPr>
              <a:spLocks noChangeArrowheads="1"/>
            </p:cNvSpPr>
            <p:nvPr/>
          </p:nvSpPr>
          <p:spPr bwMode="auto">
            <a:xfrm rot="10800000">
              <a:off x="409" y="2870"/>
              <a:ext cx="124" cy="250"/>
            </a:xfrm>
            <a:prstGeom prst="upArrow">
              <a:avLst>
                <a:gd name="adj1" fmla="val 50000"/>
                <a:gd name="adj2" fmla="val 50403"/>
              </a:avLst>
            </a:prstGeom>
            <a:solidFill>
              <a:schemeClr val="hlink"/>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zh-CN" altLang="en-US"/>
            </a:p>
          </p:txBody>
        </p:sp>
        <p:sp>
          <p:nvSpPr>
            <p:cNvPr id="128061" name="AutoShape 61"/>
            <p:cNvSpPr>
              <a:spLocks noChangeArrowheads="1"/>
            </p:cNvSpPr>
            <p:nvPr/>
          </p:nvSpPr>
          <p:spPr bwMode="auto">
            <a:xfrm rot="10800000">
              <a:off x="2699" y="2840"/>
              <a:ext cx="124" cy="250"/>
            </a:xfrm>
            <a:prstGeom prst="upArrow">
              <a:avLst>
                <a:gd name="adj1" fmla="val 50000"/>
                <a:gd name="adj2" fmla="val 50403"/>
              </a:avLst>
            </a:prstGeom>
            <a:solidFill>
              <a:schemeClr val="hlink"/>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zh-CN" altLang="en-US"/>
            </a:p>
          </p:txBody>
        </p:sp>
      </p:grpSp>
      <p:grpSp>
        <p:nvGrpSpPr>
          <p:cNvPr id="128062" name="Group 62"/>
          <p:cNvGrpSpPr>
            <a:grpSpLocks/>
          </p:cNvGrpSpPr>
          <p:nvPr/>
        </p:nvGrpSpPr>
        <p:grpSpPr bwMode="auto">
          <a:xfrm>
            <a:off x="649288" y="5084763"/>
            <a:ext cx="3635375" cy="460375"/>
            <a:chOff x="409" y="3203"/>
            <a:chExt cx="2290" cy="290"/>
          </a:xfrm>
        </p:grpSpPr>
        <p:sp>
          <p:nvSpPr>
            <p:cNvPr id="128063" name="AutoShape 63"/>
            <p:cNvSpPr>
              <a:spLocks noChangeArrowheads="1"/>
            </p:cNvSpPr>
            <p:nvPr/>
          </p:nvSpPr>
          <p:spPr bwMode="auto">
            <a:xfrm rot="10800000">
              <a:off x="409" y="3243"/>
              <a:ext cx="124" cy="250"/>
            </a:xfrm>
            <a:prstGeom prst="upArrow">
              <a:avLst>
                <a:gd name="adj1" fmla="val 50000"/>
                <a:gd name="adj2" fmla="val 50403"/>
              </a:avLst>
            </a:prstGeom>
            <a:solidFill>
              <a:schemeClr val="hlink"/>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zh-CN" altLang="en-US"/>
            </a:p>
          </p:txBody>
        </p:sp>
        <p:sp>
          <p:nvSpPr>
            <p:cNvPr id="128064" name="AutoShape 64"/>
            <p:cNvSpPr>
              <a:spLocks noChangeArrowheads="1"/>
            </p:cNvSpPr>
            <p:nvPr/>
          </p:nvSpPr>
          <p:spPr bwMode="auto">
            <a:xfrm rot="10800000">
              <a:off x="2575" y="3203"/>
              <a:ext cx="124" cy="250"/>
            </a:xfrm>
            <a:prstGeom prst="upArrow">
              <a:avLst>
                <a:gd name="adj1" fmla="val 50000"/>
                <a:gd name="adj2" fmla="val 50403"/>
              </a:avLst>
            </a:prstGeom>
            <a:solidFill>
              <a:schemeClr val="hlink"/>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zh-CN" altLang="en-US"/>
            </a:p>
          </p:txBody>
        </p:sp>
      </p:grpSp>
      <p:grpSp>
        <p:nvGrpSpPr>
          <p:cNvPr id="128065" name="Group 65"/>
          <p:cNvGrpSpPr>
            <a:grpSpLocks/>
          </p:cNvGrpSpPr>
          <p:nvPr/>
        </p:nvGrpSpPr>
        <p:grpSpPr bwMode="auto">
          <a:xfrm>
            <a:off x="2051050" y="2930525"/>
            <a:ext cx="1512888" cy="1074738"/>
            <a:chOff x="1292" y="1846"/>
            <a:chExt cx="953" cy="677"/>
          </a:xfrm>
        </p:grpSpPr>
        <p:sp>
          <p:nvSpPr>
            <p:cNvPr id="128066" name="Rectangle 66"/>
            <p:cNvSpPr>
              <a:spLocks noChangeArrowheads="1"/>
            </p:cNvSpPr>
            <p:nvPr/>
          </p:nvSpPr>
          <p:spPr bwMode="auto">
            <a:xfrm>
              <a:off x="1927" y="2297"/>
              <a:ext cx="318" cy="226"/>
            </a:xfrm>
            <a:prstGeom prst="rect">
              <a:avLst/>
            </a:prstGeom>
            <a:solidFill>
              <a:srgbClr val="FF99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zh-CN">
                  <a:solidFill>
                    <a:srgbClr val="333399"/>
                  </a:solidFill>
                </a:rPr>
                <a:t>H</a:t>
              </a:r>
              <a:r>
                <a:rPr lang="en-US" altLang="zh-CN" b="1" baseline="-25000">
                  <a:solidFill>
                    <a:srgbClr val="333399"/>
                  </a:solidFill>
                </a:rPr>
                <a:t>4</a:t>
              </a:r>
            </a:p>
          </p:txBody>
        </p:sp>
        <p:sp>
          <p:nvSpPr>
            <p:cNvPr id="128067" name="Text Box 67"/>
            <p:cNvSpPr txBox="1">
              <a:spLocks noChangeArrowheads="1"/>
            </p:cNvSpPr>
            <p:nvPr/>
          </p:nvSpPr>
          <p:spPr bwMode="auto">
            <a:xfrm>
              <a:off x="1292" y="1846"/>
              <a:ext cx="929" cy="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lg"/>
                  <a:tailEnd type="none" w="sm"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2000" dirty="0">
                  <a:solidFill>
                    <a:srgbClr val="333399"/>
                  </a:solidFill>
                  <a:latin typeface="Arial Rounded MT Bold" panose="020F0704030504030204" pitchFamily="34" charset="0"/>
                  <a:ea typeface="黑体" panose="02010609060101010101" pitchFamily="49" charset="-122"/>
                </a:rPr>
                <a:t>传输层头标</a:t>
              </a:r>
              <a:endParaRPr kumimoji="1" lang="zh-CN" altLang="en-US" sz="2000" dirty="0">
                <a:solidFill>
                  <a:srgbClr val="333399"/>
                </a:solidFill>
                <a:latin typeface="Times New Roman" panose="02020603050405020304" pitchFamily="18" charset="0"/>
                <a:ea typeface="黑体" panose="02010609060101010101" pitchFamily="49" charset="-122"/>
              </a:endParaRPr>
            </a:p>
          </p:txBody>
        </p:sp>
        <p:sp>
          <p:nvSpPr>
            <p:cNvPr id="128068" name="Line 68"/>
            <p:cNvSpPr>
              <a:spLocks noChangeShapeType="1"/>
            </p:cNvSpPr>
            <p:nvPr/>
          </p:nvSpPr>
          <p:spPr bwMode="auto">
            <a:xfrm>
              <a:off x="1791" y="2069"/>
              <a:ext cx="227" cy="227"/>
            </a:xfrm>
            <a:prstGeom prst="line">
              <a:avLst/>
            </a:prstGeom>
            <a:noFill/>
            <a:ln w="12700">
              <a:solidFill>
                <a:srgbClr val="333399"/>
              </a:solidFill>
              <a:round/>
              <a:headEnd type="none" w="sm" len="lg"/>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grpSp>
      <p:grpSp>
        <p:nvGrpSpPr>
          <p:cNvPr id="128069" name="Group 69"/>
          <p:cNvGrpSpPr>
            <a:grpSpLocks/>
          </p:cNvGrpSpPr>
          <p:nvPr/>
        </p:nvGrpSpPr>
        <p:grpSpPr bwMode="auto">
          <a:xfrm>
            <a:off x="1533525" y="3429000"/>
            <a:ext cx="1525588" cy="1152525"/>
            <a:chOff x="966" y="2160"/>
            <a:chExt cx="961" cy="726"/>
          </a:xfrm>
        </p:grpSpPr>
        <p:sp>
          <p:nvSpPr>
            <p:cNvPr id="128070" name="Rectangle 70"/>
            <p:cNvSpPr>
              <a:spLocks noChangeArrowheads="1"/>
            </p:cNvSpPr>
            <p:nvPr/>
          </p:nvSpPr>
          <p:spPr bwMode="auto">
            <a:xfrm>
              <a:off x="1609" y="2660"/>
              <a:ext cx="318" cy="226"/>
            </a:xfrm>
            <a:prstGeom prst="rect">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zh-CN">
                  <a:solidFill>
                    <a:srgbClr val="333399"/>
                  </a:solidFill>
                </a:rPr>
                <a:t>H</a:t>
              </a:r>
              <a:r>
                <a:rPr lang="en-US" altLang="zh-CN" b="1" baseline="-25000">
                  <a:solidFill>
                    <a:srgbClr val="333399"/>
                  </a:solidFill>
                </a:rPr>
                <a:t>3</a:t>
              </a:r>
            </a:p>
          </p:txBody>
        </p:sp>
        <p:sp>
          <p:nvSpPr>
            <p:cNvPr id="128071" name="Text Box 71"/>
            <p:cNvSpPr txBox="1">
              <a:spLocks noChangeArrowheads="1"/>
            </p:cNvSpPr>
            <p:nvPr/>
          </p:nvSpPr>
          <p:spPr bwMode="auto">
            <a:xfrm>
              <a:off x="966" y="2160"/>
              <a:ext cx="929" cy="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lg"/>
                  <a:tailEnd type="none" w="sm"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2000" dirty="0">
                  <a:solidFill>
                    <a:srgbClr val="333399"/>
                  </a:solidFill>
                  <a:latin typeface="Arial Rounded MT Bold" panose="020F0704030504030204" pitchFamily="34" charset="0"/>
                  <a:ea typeface="黑体" panose="02010609060101010101" pitchFamily="49" charset="-122"/>
                </a:rPr>
                <a:t>网络层头标</a:t>
              </a:r>
              <a:endParaRPr kumimoji="1" lang="zh-CN" altLang="en-US" sz="2000" dirty="0">
                <a:solidFill>
                  <a:srgbClr val="333399"/>
                </a:solidFill>
                <a:latin typeface="Times New Roman" panose="02020603050405020304" pitchFamily="18" charset="0"/>
                <a:ea typeface="黑体" panose="02010609060101010101" pitchFamily="49" charset="-122"/>
              </a:endParaRPr>
            </a:p>
          </p:txBody>
        </p:sp>
        <p:sp>
          <p:nvSpPr>
            <p:cNvPr id="128072" name="Line 72"/>
            <p:cNvSpPr>
              <a:spLocks noChangeShapeType="1"/>
            </p:cNvSpPr>
            <p:nvPr/>
          </p:nvSpPr>
          <p:spPr bwMode="auto">
            <a:xfrm>
              <a:off x="1474" y="2387"/>
              <a:ext cx="227" cy="272"/>
            </a:xfrm>
            <a:prstGeom prst="line">
              <a:avLst/>
            </a:prstGeom>
            <a:noFill/>
            <a:ln w="12700">
              <a:solidFill>
                <a:srgbClr val="333399"/>
              </a:solidFill>
              <a:round/>
              <a:headEnd type="none" w="sm" len="lg"/>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grpSp>
      <p:grpSp>
        <p:nvGrpSpPr>
          <p:cNvPr id="128073" name="Group 73"/>
          <p:cNvGrpSpPr>
            <a:grpSpLocks/>
          </p:cNvGrpSpPr>
          <p:nvPr/>
        </p:nvGrpSpPr>
        <p:grpSpPr bwMode="auto">
          <a:xfrm>
            <a:off x="1387475" y="3860800"/>
            <a:ext cx="1168400" cy="1295400"/>
            <a:chOff x="874" y="2432"/>
            <a:chExt cx="736" cy="816"/>
          </a:xfrm>
        </p:grpSpPr>
        <p:sp>
          <p:nvSpPr>
            <p:cNvPr id="128074" name="Rectangle 74"/>
            <p:cNvSpPr>
              <a:spLocks noChangeArrowheads="1"/>
            </p:cNvSpPr>
            <p:nvPr/>
          </p:nvSpPr>
          <p:spPr bwMode="auto">
            <a:xfrm>
              <a:off x="1247" y="3022"/>
              <a:ext cx="363" cy="226"/>
            </a:xfrm>
            <a:prstGeom prst="rect">
              <a:avLst/>
            </a:prstGeom>
            <a:solidFill>
              <a:srgbClr val="66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zh-CN">
                  <a:solidFill>
                    <a:srgbClr val="333399"/>
                  </a:solidFill>
                </a:rPr>
                <a:t>H</a:t>
              </a:r>
              <a:r>
                <a:rPr lang="en-US" altLang="zh-CN" b="1" baseline="-25000">
                  <a:solidFill>
                    <a:srgbClr val="333399"/>
                  </a:solidFill>
                </a:rPr>
                <a:t>2</a:t>
              </a:r>
            </a:p>
          </p:txBody>
        </p:sp>
        <p:sp>
          <p:nvSpPr>
            <p:cNvPr id="128075" name="Text Box 75"/>
            <p:cNvSpPr txBox="1">
              <a:spLocks noChangeArrowheads="1"/>
            </p:cNvSpPr>
            <p:nvPr/>
          </p:nvSpPr>
          <p:spPr bwMode="auto">
            <a:xfrm>
              <a:off x="874" y="2432"/>
              <a:ext cx="604" cy="4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lg"/>
                  <a:tailEnd type="none" w="sm"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0" hangingPunct="0">
                <a:lnSpc>
                  <a:spcPct val="90000"/>
                </a:lnSpc>
              </a:pPr>
              <a:r>
                <a:rPr kumimoji="1" lang="zh-CN" altLang="en-US" sz="2000" dirty="0">
                  <a:solidFill>
                    <a:srgbClr val="333399"/>
                  </a:solidFill>
                  <a:latin typeface="Arial Rounded MT Bold" panose="020F0704030504030204" pitchFamily="34" charset="0"/>
                  <a:ea typeface="黑体" panose="02010609060101010101" pitchFamily="49" charset="-122"/>
                </a:rPr>
                <a:t>链路层</a:t>
              </a:r>
            </a:p>
            <a:p>
              <a:pPr algn="ctr" eaLnBrk="0" hangingPunct="0">
                <a:lnSpc>
                  <a:spcPct val="90000"/>
                </a:lnSpc>
              </a:pPr>
              <a:r>
                <a:rPr kumimoji="1" lang="zh-CN" altLang="en-US" sz="2000" dirty="0">
                  <a:solidFill>
                    <a:srgbClr val="333399"/>
                  </a:solidFill>
                  <a:latin typeface="Arial Rounded MT Bold" panose="020F0704030504030204" pitchFamily="34" charset="0"/>
                  <a:ea typeface="黑体" panose="02010609060101010101" pitchFamily="49" charset="-122"/>
                </a:rPr>
                <a:t>头标</a:t>
              </a:r>
              <a:endParaRPr kumimoji="1" lang="zh-CN" altLang="en-US" sz="2000" dirty="0">
                <a:solidFill>
                  <a:srgbClr val="333399"/>
                </a:solidFill>
                <a:latin typeface="Times New Roman" panose="02020603050405020304" pitchFamily="18" charset="0"/>
                <a:ea typeface="黑体" panose="02010609060101010101" pitchFamily="49" charset="-122"/>
              </a:endParaRPr>
            </a:p>
          </p:txBody>
        </p:sp>
        <p:sp>
          <p:nvSpPr>
            <p:cNvPr id="128076" name="Line 76"/>
            <p:cNvSpPr>
              <a:spLocks noChangeShapeType="1"/>
            </p:cNvSpPr>
            <p:nvPr/>
          </p:nvSpPr>
          <p:spPr bwMode="auto">
            <a:xfrm>
              <a:off x="1284" y="2799"/>
              <a:ext cx="145" cy="223"/>
            </a:xfrm>
            <a:prstGeom prst="line">
              <a:avLst/>
            </a:prstGeom>
            <a:noFill/>
            <a:ln w="12700">
              <a:solidFill>
                <a:srgbClr val="333399"/>
              </a:solidFill>
              <a:round/>
              <a:headEnd type="none" w="sm" len="lg"/>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grpSp>
      <p:grpSp>
        <p:nvGrpSpPr>
          <p:cNvPr id="128077" name="Group 77"/>
          <p:cNvGrpSpPr>
            <a:grpSpLocks/>
          </p:cNvGrpSpPr>
          <p:nvPr/>
        </p:nvGrpSpPr>
        <p:grpSpPr bwMode="auto">
          <a:xfrm>
            <a:off x="6659563" y="3867150"/>
            <a:ext cx="1008062" cy="1290638"/>
            <a:chOff x="4195" y="2436"/>
            <a:chExt cx="635" cy="813"/>
          </a:xfrm>
        </p:grpSpPr>
        <p:sp>
          <p:nvSpPr>
            <p:cNvPr id="128078" name="Rectangle 78"/>
            <p:cNvSpPr>
              <a:spLocks noChangeArrowheads="1"/>
            </p:cNvSpPr>
            <p:nvPr/>
          </p:nvSpPr>
          <p:spPr bwMode="auto">
            <a:xfrm>
              <a:off x="4195" y="3023"/>
              <a:ext cx="318" cy="226"/>
            </a:xfrm>
            <a:prstGeom prst="rect">
              <a:avLst/>
            </a:prstGeom>
            <a:solidFill>
              <a:srgbClr val="CCFF3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zh-CN">
                  <a:solidFill>
                    <a:srgbClr val="333399"/>
                  </a:solidFill>
                </a:rPr>
                <a:t>T</a:t>
              </a:r>
              <a:r>
                <a:rPr lang="en-US" altLang="zh-CN" b="1" baseline="-25000">
                  <a:solidFill>
                    <a:srgbClr val="333399"/>
                  </a:solidFill>
                </a:rPr>
                <a:t>2</a:t>
              </a:r>
            </a:p>
          </p:txBody>
        </p:sp>
        <p:sp>
          <p:nvSpPr>
            <p:cNvPr id="128079" name="Line 79"/>
            <p:cNvSpPr>
              <a:spLocks noChangeShapeType="1"/>
            </p:cNvSpPr>
            <p:nvPr/>
          </p:nvSpPr>
          <p:spPr bwMode="auto">
            <a:xfrm flipH="1">
              <a:off x="4377" y="2840"/>
              <a:ext cx="136" cy="182"/>
            </a:xfrm>
            <a:prstGeom prst="line">
              <a:avLst/>
            </a:prstGeom>
            <a:noFill/>
            <a:ln w="12700">
              <a:solidFill>
                <a:srgbClr val="333399"/>
              </a:solidFill>
              <a:round/>
              <a:headEnd type="none" w="sm" len="lg"/>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28080" name="Text Box 80"/>
            <p:cNvSpPr txBox="1">
              <a:spLocks noChangeArrowheads="1"/>
            </p:cNvSpPr>
            <p:nvPr/>
          </p:nvSpPr>
          <p:spPr bwMode="auto">
            <a:xfrm>
              <a:off x="4234" y="2436"/>
              <a:ext cx="596"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lg"/>
                  <a:tailEnd type="none" w="sm"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0" hangingPunct="0">
                <a:lnSpc>
                  <a:spcPct val="90000"/>
                </a:lnSpc>
              </a:pPr>
              <a:r>
                <a:rPr kumimoji="1" lang="zh-CN" altLang="en-US" sz="2000" dirty="0">
                  <a:solidFill>
                    <a:srgbClr val="333399"/>
                  </a:solidFill>
                  <a:latin typeface="Arial Rounded MT Bold" panose="020F0704030504030204" pitchFamily="34" charset="0"/>
                  <a:ea typeface="黑体" panose="02010609060101010101" pitchFamily="49" charset="-122"/>
                </a:rPr>
                <a:t>链路层</a:t>
              </a:r>
            </a:p>
            <a:p>
              <a:pPr algn="ctr" eaLnBrk="0" hangingPunct="0">
                <a:lnSpc>
                  <a:spcPct val="90000"/>
                </a:lnSpc>
              </a:pPr>
              <a:r>
                <a:rPr kumimoji="1" lang="zh-CN" altLang="en-US" sz="2000" dirty="0">
                  <a:solidFill>
                    <a:srgbClr val="333399"/>
                  </a:solidFill>
                  <a:latin typeface="Arial Rounded MT Bold" panose="020F0704030504030204" pitchFamily="34" charset="0"/>
                  <a:ea typeface="黑体" panose="02010609060101010101" pitchFamily="49" charset="-122"/>
                </a:rPr>
                <a:t>尾部</a:t>
              </a:r>
              <a:endParaRPr kumimoji="1" lang="zh-CN" altLang="en-US" sz="2000" dirty="0">
                <a:solidFill>
                  <a:srgbClr val="333399"/>
                </a:solidFill>
                <a:latin typeface="Times New Roman" panose="02020603050405020304" pitchFamily="18" charset="0"/>
                <a:ea typeface="黑体" panose="02010609060101010101" pitchFamily="49" charset="-122"/>
              </a:endParaRPr>
            </a:p>
          </p:txBody>
        </p:sp>
      </p:grpSp>
      <p:sp>
        <p:nvSpPr>
          <p:cNvPr id="80" name="TextBox 79"/>
          <p:cNvSpPr txBox="1"/>
          <p:nvPr/>
        </p:nvSpPr>
        <p:spPr>
          <a:xfrm>
            <a:off x="71406" y="6500834"/>
            <a:ext cx="2571768" cy="276999"/>
          </a:xfrm>
          <a:prstGeom prst="rect">
            <a:avLst/>
          </a:prstGeom>
          <a:noFill/>
        </p:spPr>
        <p:txBody>
          <a:bodyPr wrap="square" rtlCol="0">
            <a:spAutoFit/>
          </a:bodyPr>
          <a:lstStyle/>
          <a:p>
            <a:r>
              <a:rPr lang="zh-CN" altLang="en-US" dirty="0"/>
              <a:t>来源：谢希仁，计算机网络</a:t>
            </a:r>
          </a:p>
        </p:txBody>
      </p:sp>
    </p:spTree>
    <p:extLst>
      <p:ext uri="{BB962C8B-B14F-4D97-AF65-F5344CB8AC3E}">
        <p14:creationId xmlns:p14="http://schemas.microsoft.com/office/powerpoint/2010/main" val="413039304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28030"/>
                                        </p:tgtEl>
                                        <p:attrNameLst>
                                          <p:attrName>style.visibility</p:attrName>
                                        </p:attrNameLst>
                                      </p:cBhvr>
                                      <p:to>
                                        <p:strVal val="visible"/>
                                      </p:to>
                                    </p:set>
                                  </p:childTnLst>
                                </p:cTn>
                              </p:par>
                            </p:childTnLst>
                          </p:cTn>
                        </p:par>
                        <p:par>
                          <p:cTn id="7" fill="hold" nodeType="afterGroup">
                            <p:stCondLst>
                              <p:cond delay="500"/>
                            </p:stCondLst>
                            <p:childTnLst>
                              <p:par>
                                <p:cTn id="8" presetID="22" presetClass="entr" presetSubtype="1" fill="hold" nodeType="afterEffect">
                                  <p:stCondLst>
                                    <p:cond delay="1000"/>
                                  </p:stCondLst>
                                  <p:childTnLst>
                                    <p:set>
                                      <p:cBhvr>
                                        <p:cTn id="9" dur="1" fill="hold">
                                          <p:stCondLst>
                                            <p:cond delay="0"/>
                                          </p:stCondLst>
                                        </p:cTn>
                                        <p:tgtEl>
                                          <p:spTgt spid="128050"/>
                                        </p:tgtEl>
                                        <p:attrNameLst>
                                          <p:attrName>style.visibility</p:attrName>
                                        </p:attrNameLst>
                                      </p:cBhvr>
                                      <p:to>
                                        <p:strVal val="visible"/>
                                      </p:to>
                                    </p:set>
                                    <p:animEffect transition="in" filter="wipe(up)">
                                      <p:cBhvr>
                                        <p:cTn id="10" dur="1000"/>
                                        <p:tgtEl>
                                          <p:spTgt spid="128050"/>
                                        </p:tgtEl>
                                      </p:cBhvr>
                                    </p:animEffect>
                                  </p:childTnLst>
                                </p:cTn>
                              </p:par>
                            </p:childTnLst>
                          </p:cTn>
                        </p:par>
                        <p:par>
                          <p:cTn id="11" fill="hold" nodeType="afterGroup">
                            <p:stCondLst>
                              <p:cond delay="2500"/>
                            </p:stCondLst>
                            <p:childTnLst>
                              <p:par>
                                <p:cTn id="12" presetID="1" presetClass="entr" presetSubtype="0" fill="hold" grpId="0" nodeType="afterEffect">
                                  <p:stCondLst>
                                    <p:cond delay="500"/>
                                  </p:stCondLst>
                                  <p:childTnLst>
                                    <p:set>
                                      <p:cBhvr>
                                        <p:cTn id="13" dur="1" fill="hold">
                                          <p:stCondLst>
                                            <p:cond delay="0"/>
                                          </p:stCondLst>
                                        </p:cTn>
                                        <p:tgtEl>
                                          <p:spTgt spid="128037"/>
                                        </p:tgtEl>
                                        <p:attrNameLst>
                                          <p:attrName>style.visibility</p:attrName>
                                        </p:attrNameLst>
                                      </p:cBhvr>
                                      <p:to>
                                        <p:strVal val="visible"/>
                                      </p:to>
                                    </p:set>
                                  </p:childTnLst>
                                </p:cTn>
                              </p:par>
                            </p:childTnLst>
                          </p:cTn>
                        </p:par>
                        <p:par>
                          <p:cTn id="14" fill="hold" nodeType="afterGroup">
                            <p:stCondLst>
                              <p:cond delay="3000"/>
                            </p:stCondLst>
                            <p:childTnLst>
                              <p:par>
                                <p:cTn id="15" presetID="12" presetClass="entr" presetSubtype="8" fill="hold" nodeType="afterEffect">
                                  <p:stCondLst>
                                    <p:cond delay="1000"/>
                                  </p:stCondLst>
                                  <p:childTnLst>
                                    <p:set>
                                      <p:cBhvr>
                                        <p:cTn id="16" dur="1" fill="hold">
                                          <p:stCondLst>
                                            <p:cond delay="0"/>
                                          </p:stCondLst>
                                        </p:cTn>
                                        <p:tgtEl>
                                          <p:spTgt spid="128031"/>
                                        </p:tgtEl>
                                        <p:attrNameLst>
                                          <p:attrName>style.visibility</p:attrName>
                                        </p:attrNameLst>
                                      </p:cBhvr>
                                      <p:to>
                                        <p:strVal val="visible"/>
                                      </p:to>
                                    </p:set>
                                    <p:animEffect transition="in" filter="slide(fromLeft)">
                                      <p:cBhvr>
                                        <p:cTn id="17" dur="1000"/>
                                        <p:tgtEl>
                                          <p:spTgt spid="128031"/>
                                        </p:tgtEl>
                                      </p:cBhvr>
                                    </p:animEffect>
                                  </p:childTnLst>
                                </p:cTn>
                              </p:par>
                            </p:childTnLst>
                          </p:cTn>
                        </p:par>
                        <p:par>
                          <p:cTn id="18" fill="hold" nodeType="afterGroup">
                            <p:stCondLst>
                              <p:cond delay="5000"/>
                            </p:stCondLst>
                            <p:childTnLst>
                              <p:par>
                                <p:cTn id="19" presetID="9" presetClass="emph" presetSubtype="0" nodeType="afterEffect">
                                  <p:stCondLst>
                                    <p:cond delay="500"/>
                                  </p:stCondLst>
                                  <p:childTnLst>
                                    <p:set>
                                      <p:cBhvr rctx="PPT">
                                        <p:cTn id="20" dur="indefinite"/>
                                        <p:tgtEl>
                                          <p:spTgt spid="128050"/>
                                        </p:tgtEl>
                                        <p:attrNameLst>
                                          <p:attrName>style.opacity</p:attrName>
                                        </p:attrNameLst>
                                      </p:cBhvr>
                                      <p:to>
                                        <p:strVal val="0.5"/>
                                      </p:to>
                                    </p:set>
                                    <p:animEffect filter="image" prLst="opacity: 0.5">
                                      <p:cBhvr rctx="IE">
                                        <p:cTn id="21" dur="indefinite"/>
                                        <p:tgtEl>
                                          <p:spTgt spid="128050"/>
                                        </p:tgtEl>
                                      </p:cBhvr>
                                    </p:animEffect>
                                  </p:childTnLst>
                                </p:cTn>
                              </p:par>
                            </p:childTnLst>
                          </p:cTn>
                        </p:par>
                        <p:par>
                          <p:cTn id="22" fill="hold" nodeType="afterGroup">
                            <p:stCondLst>
                              <p:cond delay="5500"/>
                            </p:stCondLst>
                            <p:childTnLst>
                              <p:par>
                                <p:cTn id="23" presetID="22" presetClass="entr" presetSubtype="1" fill="hold" nodeType="afterEffect">
                                  <p:stCondLst>
                                    <p:cond delay="500"/>
                                  </p:stCondLst>
                                  <p:childTnLst>
                                    <p:set>
                                      <p:cBhvr>
                                        <p:cTn id="24" dur="1" fill="hold">
                                          <p:stCondLst>
                                            <p:cond delay="0"/>
                                          </p:stCondLst>
                                        </p:cTn>
                                        <p:tgtEl>
                                          <p:spTgt spid="128053"/>
                                        </p:tgtEl>
                                        <p:attrNameLst>
                                          <p:attrName>style.visibility</p:attrName>
                                        </p:attrNameLst>
                                      </p:cBhvr>
                                      <p:to>
                                        <p:strVal val="visible"/>
                                      </p:to>
                                    </p:set>
                                    <p:animEffect transition="in" filter="wipe(up)">
                                      <p:cBhvr>
                                        <p:cTn id="25" dur="1000"/>
                                        <p:tgtEl>
                                          <p:spTgt spid="128053"/>
                                        </p:tgtEl>
                                      </p:cBhvr>
                                    </p:animEffect>
                                  </p:childTnLst>
                                </p:cTn>
                              </p:par>
                            </p:childTnLst>
                          </p:cTn>
                        </p:par>
                        <p:par>
                          <p:cTn id="26" fill="hold" nodeType="afterGroup">
                            <p:stCondLst>
                              <p:cond delay="7000"/>
                            </p:stCondLst>
                            <p:childTnLst>
                              <p:par>
                                <p:cTn id="27" presetID="1" presetClass="entr" presetSubtype="0" fill="hold" nodeType="afterEffect">
                                  <p:stCondLst>
                                    <p:cond delay="500"/>
                                  </p:stCondLst>
                                  <p:childTnLst>
                                    <p:set>
                                      <p:cBhvr>
                                        <p:cTn id="28" dur="1" fill="hold">
                                          <p:stCondLst>
                                            <p:cond delay="0"/>
                                          </p:stCondLst>
                                        </p:cTn>
                                        <p:tgtEl>
                                          <p:spTgt spid="128038"/>
                                        </p:tgtEl>
                                        <p:attrNameLst>
                                          <p:attrName>style.visibility</p:attrName>
                                        </p:attrNameLst>
                                      </p:cBhvr>
                                      <p:to>
                                        <p:strVal val="visible"/>
                                      </p:to>
                                    </p:set>
                                  </p:childTnLst>
                                </p:cTn>
                              </p:par>
                            </p:childTnLst>
                          </p:cTn>
                        </p:par>
                        <p:par>
                          <p:cTn id="29" fill="hold" nodeType="afterGroup">
                            <p:stCondLst>
                              <p:cond delay="7500"/>
                            </p:stCondLst>
                            <p:childTnLst>
                              <p:par>
                                <p:cTn id="30" presetID="12" presetClass="entr" presetSubtype="8" fill="hold" nodeType="afterEffect">
                                  <p:stCondLst>
                                    <p:cond delay="1000"/>
                                  </p:stCondLst>
                                  <p:childTnLst>
                                    <p:set>
                                      <p:cBhvr>
                                        <p:cTn id="31" dur="1" fill="hold">
                                          <p:stCondLst>
                                            <p:cond delay="0"/>
                                          </p:stCondLst>
                                        </p:cTn>
                                        <p:tgtEl>
                                          <p:spTgt spid="128065"/>
                                        </p:tgtEl>
                                        <p:attrNameLst>
                                          <p:attrName>style.visibility</p:attrName>
                                        </p:attrNameLst>
                                      </p:cBhvr>
                                      <p:to>
                                        <p:strVal val="visible"/>
                                      </p:to>
                                    </p:set>
                                    <p:animEffect transition="in" filter="slide(fromLeft)">
                                      <p:cBhvr>
                                        <p:cTn id="32" dur="1000"/>
                                        <p:tgtEl>
                                          <p:spTgt spid="128065"/>
                                        </p:tgtEl>
                                      </p:cBhvr>
                                    </p:animEffect>
                                  </p:childTnLst>
                                </p:cTn>
                              </p:par>
                            </p:childTnLst>
                          </p:cTn>
                        </p:par>
                        <p:par>
                          <p:cTn id="33" fill="hold" nodeType="afterGroup">
                            <p:stCondLst>
                              <p:cond delay="9500"/>
                            </p:stCondLst>
                            <p:childTnLst>
                              <p:par>
                                <p:cTn id="34" presetID="9" presetClass="emph" presetSubtype="0" nodeType="afterEffect">
                                  <p:stCondLst>
                                    <p:cond delay="0"/>
                                  </p:stCondLst>
                                  <p:childTnLst>
                                    <p:set>
                                      <p:cBhvr rctx="PPT">
                                        <p:cTn id="35" dur="indefinite"/>
                                        <p:tgtEl>
                                          <p:spTgt spid="128053"/>
                                        </p:tgtEl>
                                        <p:attrNameLst>
                                          <p:attrName>style.opacity</p:attrName>
                                        </p:attrNameLst>
                                      </p:cBhvr>
                                      <p:to>
                                        <p:strVal val="0.5"/>
                                      </p:to>
                                    </p:set>
                                    <p:animEffect filter="image" prLst="opacity: 0.5">
                                      <p:cBhvr rctx="IE">
                                        <p:cTn id="36" dur="indefinite"/>
                                        <p:tgtEl>
                                          <p:spTgt spid="128053"/>
                                        </p:tgtEl>
                                      </p:cBhvr>
                                    </p:animEffect>
                                  </p:childTnLst>
                                </p:cTn>
                              </p:par>
                            </p:childTnLst>
                          </p:cTn>
                        </p:par>
                        <p:par>
                          <p:cTn id="37" fill="hold" nodeType="afterGroup">
                            <p:stCondLst>
                              <p:cond delay="9500"/>
                            </p:stCondLst>
                            <p:childTnLst>
                              <p:par>
                                <p:cTn id="38" presetID="22" presetClass="entr" presetSubtype="1" fill="hold" nodeType="afterEffect">
                                  <p:stCondLst>
                                    <p:cond delay="0"/>
                                  </p:stCondLst>
                                  <p:childTnLst>
                                    <p:set>
                                      <p:cBhvr>
                                        <p:cTn id="39" dur="1" fill="hold">
                                          <p:stCondLst>
                                            <p:cond delay="0"/>
                                          </p:stCondLst>
                                        </p:cTn>
                                        <p:tgtEl>
                                          <p:spTgt spid="128056"/>
                                        </p:tgtEl>
                                        <p:attrNameLst>
                                          <p:attrName>style.visibility</p:attrName>
                                        </p:attrNameLst>
                                      </p:cBhvr>
                                      <p:to>
                                        <p:strVal val="visible"/>
                                      </p:to>
                                    </p:set>
                                    <p:animEffect transition="in" filter="wipe(up)">
                                      <p:cBhvr>
                                        <p:cTn id="40" dur="1000"/>
                                        <p:tgtEl>
                                          <p:spTgt spid="128056"/>
                                        </p:tgtEl>
                                      </p:cBhvr>
                                    </p:animEffect>
                                  </p:childTnLst>
                                </p:cTn>
                              </p:par>
                            </p:childTnLst>
                          </p:cTn>
                        </p:par>
                        <p:par>
                          <p:cTn id="41" fill="hold" nodeType="afterGroup">
                            <p:stCondLst>
                              <p:cond delay="10500"/>
                            </p:stCondLst>
                            <p:childTnLst>
                              <p:par>
                                <p:cTn id="42" presetID="1" presetClass="entr" presetSubtype="0" fill="hold" nodeType="afterEffect">
                                  <p:stCondLst>
                                    <p:cond delay="500"/>
                                  </p:stCondLst>
                                  <p:childTnLst>
                                    <p:set>
                                      <p:cBhvr>
                                        <p:cTn id="43" dur="1" fill="hold">
                                          <p:stCondLst>
                                            <p:cond delay="0"/>
                                          </p:stCondLst>
                                        </p:cTn>
                                        <p:tgtEl>
                                          <p:spTgt spid="128041"/>
                                        </p:tgtEl>
                                        <p:attrNameLst>
                                          <p:attrName>style.visibility</p:attrName>
                                        </p:attrNameLst>
                                      </p:cBhvr>
                                      <p:to>
                                        <p:strVal val="visible"/>
                                      </p:to>
                                    </p:set>
                                  </p:childTnLst>
                                </p:cTn>
                              </p:par>
                            </p:childTnLst>
                          </p:cTn>
                        </p:par>
                        <p:par>
                          <p:cTn id="44" fill="hold" nodeType="afterGroup">
                            <p:stCondLst>
                              <p:cond delay="11000"/>
                            </p:stCondLst>
                            <p:childTnLst>
                              <p:par>
                                <p:cTn id="45" presetID="12" presetClass="entr" presetSubtype="8" fill="hold" nodeType="afterEffect">
                                  <p:stCondLst>
                                    <p:cond delay="1000"/>
                                  </p:stCondLst>
                                  <p:childTnLst>
                                    <p:set>
                                      <p:cBhvr>
                                        <p:cTn id="46" dur="1" fill="hold">
                                          <p:stCondLst>
                                            <p:cond delay="0"/>
                                          </p:stCondLst>
                                        </p:cTn>
                                        <p:tgtEl>
                                          <p:spTgt spid="128069"/>
                                        </p:tgtEl>
                                        <p:attrNameLst>
                                          <p:attrName>style.visibility</p:attrName>
                                        </p:attrNameLst>
                                      </p:cBhvr>
                                      <p:to>
                                        <p:strVal val="visible"/>
                                      </p:to>
                                    </p:set>
                                    <p:animEffect transition="in" filter="slide(fromLeft)">
                                      <p:cBhvr>
                                        <p:cTn id="47" dur="1000"/>
                                        <p:tgtEl>
                                          <p:spTgt spid="128069"/>
                                        </p:tgtEl>
                                      </p:cBhvr>
                                    </p:animEffect>
                                  </p:childTnLst>
                                </p:cTn>
                              </p:par>
                            </p:childTnLst>
                          </p:cTn>
                        </p:par>
                        <p:par>
                          <p:cTn id="48" fill="hold" nodeType="afterGroup">
                            <p:stCondLst>
                              <p:cond delay="13000"/>
                            </p:stCondLst>
                            <p:childTnLst>
                              <p:par>
                                <p:cTn id="49" presetID="9" presetClass="emph" presetSubtype="0" nodeType="afterEffect">
                                  <p:stCondLst>
                                    <p:cond delay="0"/>
                                  </p:stCondLst>
                                  <p:childTnLst>
                                    <p:set>
                                      <p:cBhvr rctx="PPT">
                                        <p:cTn id="50" dur="indefinite"/>
                                        <p:tgtEl>
                                          <p:spTgt spid="128056"/>
                                        </p:tgtEl>
                                        <p:attrNameLst>
                                          <p:attrName>style.opacity</p:attrName>
                                        </p:attrNameLst>
                                      </p:cBhvr>
                                      <p:to>
                                        <p:strVal val="0.5"/>
                                      </p:to>
                                    </p:set>
                                    <p:animEffect filter="image" prLst="opacity: 0.5">
                                      <p:cBhvr rctx="IE">
                                        <p:cTn id="51" dur="indefinite"/>
                                        <p:tgtEl>
                                          <p:spTgt spid="128056"/>
                                        </p:tgtEl>
                                      </p:cBhvr>
                                    </p:animEffect>
                                  </p:childTnLst>
                                </p:cTn>
                              </p:par>
                            </p:childTnLst>
                          </p:cTn>
                        </p:par>
                        <p:par>
                          <p:cTn id="52" fill="hold" nodeType="afterGroup">
                            <p:stCondLst>
                              <p:cond delay="13000"/>
                            </p:stCondLst>
                            <p:childTnLst>
                              <p:par>
                                <p:cTn id="53" presetID="22" presetClass="entr" presetSubtype="1" fill="hold" nodeType="afterEffect">
                                  <p:stCondLst>
                                    <p:cond delay="0"/>
                                  </p:stCondLst>
                                  <p:childTnLst>
                                    <p:set>
                                      <p:cBhvr>
                                        <p:cTn id="54" dur="1" fill="hold">
                                          <p:stCondLst>
                                            <p:cond delay="0"/>
                                          </p:stCondLst>
                                        </p:cTn>
                                        <p:tgtEl>
                                          <p:spTgt spid="128059"/>
                                        </p:tgtEl>
                                        <p:attrNameLst>
                                          <p:attrName>style.visibility</p:attrName>
                                        </p:attrNameLst>
                                      </p:cBhvr>
                                      <p:to>
                                        <p:strVal val="visible"/>
                                      </p:to>
                                    </p:set>
                                    <p:animEffect transition="in" filter="wipe(up)">
                                      <p:cBhvr>
                                        <p:cTn id="55" dur="1000"/>
                                        <p:tgtEl>
                                          <p:spTgt spid="128059"/>
                                        </p:tgtEl>
                                      </p:cBhvr>
                                    </p:animEffect>
                                  </p:childTnLst>
                                </p:cTn>
                              </p:par>
                            </p:childTnLst>
                          </p:cTn>
                        </p:par>
                        <p:par>
                          <p:cTn id="56" fill="hold" nodeType="afterGroup">
                            <p:stCondLst>
                              <p:cond delay="14000"/>
                            </p:stCondLst>
                            <p:childTnLst>
                              <p:par>
                                <p:cTn id="57" presetID="1" presetClass="entr" presetSubtype="0" fill="hold" nodeType="afterEffect">
                                  <p:stCondLst>
                                    <p:cond delay="500"/>
                                  </p:stCondLst>
                                  <p:childTnLst>
                                    <p:set>
                                      <p:cBhvr>
                                        <p:cTn id="58" dur="1" fill="hold">
                                          <p:stCondLst>
                                            <p:cond delay="0"/>
                                          </p:stCondLst>
                                        </p:cTn>
                                        <p:tgtEl>
                                          <p:spTgt spid="128045"/>
                                        </p:tgtEl>
                                        <p:attrNameLst>
                                          <p:attrName>style.visibility</p:attrName>
                                        </p:attrNameLst>
                                      </p:cBhvr>
                                      <p:to>
                                        <p:strVal val="visible"/>
                                      </p:to>
                                    </p:set>
                                  </p:childTnLst>
                                </p:cTn>
                              </p:par>
                            </p:childTnLst>
                          </p:cTn>
                        </p:par>
                        <p:par>
                          <p:cTn id="59" fill="hold" nodeType="afterGroup">
                            <p:stCondLst>
                              <p:cond delay="14500"/>
                            </p:stCondLst>
                            <p:childTnLst>
                              <p:par>
                                <p:cTn id="60" presetID="12" presetClass="entr" presetSubtype="8" fill="hold" nodeType="afterEffect">
                                  <p:stCondLst>
                                    <p:cond delay="0"/>
                                  </p:stCondLst>
                                  <p:childTnLst>
                                    <p:set>
                                      <p:cBhvr>
                                        <p:cTn id="61" dur="1" fill="hold">
                                          <p:stCondLst>
                                            <p:cond delay="0"/>
                                          </p:stCondLst>
                                        </p:cTn>
                                        <p:tgtEl>
                                          <p:spTgt spid="128073"/>
                                        </p:tgtEl>
                                        <p:attrNameLst>
                                          <p:attrName>style.visibility</p:attrName>
                                        </p:attrNameLst>
                                      </p:cBhvr>
                                      <p:to>
                                        <p:strVal val="visible"/>
                                      </p:to>
                                    </p:set>
                                    <p:animEffect transition="in" filter="slide(fromLeft)">
                                      <p:cBhvr>
                                        <p:cTn id="62" dur="1000"/>
                                        <p:tgtEl>
                                          <p:spTgt spid="128073"/>
                                        </p:tgtEl>
                                      </p:cBhvr>
                                    </p:animEffect>
                                  </p:childTnLst>
                                </p:cTn>
                              </p:par>
                            </p:childTnLst>
                          </p:cTn>
                        </p:par>
                        <p:par>
                          <p:cTn id="63" fill="hold" nodeType="afterGroup">
                            <p:stCondLst>
                              <p:cond delay="15500"/>
                            </p:stCondLst>
                            <p:childTnLst>
                              <p:par>
                                <p:cTn id="64" presetID="12" presetClass="entr" presetSubtype="2" fill="hold" nodeType="afterEffect">
                                  <p:stCondLst>
                                    <p:cond delay="0"/>
                                  </p:stCondLst>
                                  <p:childTnLst>
                                    <p:set>
                                      <p:cBhvr>
                                        <p:cTn id="65" dur="1" fill="hold">
                                          <p:stCondLst>
                                            <p:cond delay="0"/>
                                          </p:stCondLst>
                                        </p:cTn>
                                        <p:tgtEl>
                                          <p:spTgt spid="128077"/>
                                        </p:tgtEl>
                                        <p:attrNameLst>
                                          <p:attrName>style.visibility</p:attrName>
                                        </p:attrNameLst>
                                      </p:cBhvr>
                                      <p:to>
                                        <p:strVal val="visible"/>
                                      </p:to>
                                    </p:set>
                                    <p:animEffect transition="in" filter="slide(fromRight)">
                                      <p:cBhvr>
                                        <p:cTn id="66" dur="1000"/>
                                        <p:tgtEl>
                                          <p:spTgt spid="128077"/>
                                        </p:tgtEl>
                                      </p:cBhvr>
                                    </p:animEffect>
                                  </p:childTnLst>
                                </p:cTn>
                              </p:par>
                            </p:childTnLst>
                          </p:cTn>
                        </p:par>
                        <p:par>
                          <p:cTn id="67" fill="hold" nodeType="afterGroup">
                            <p:stCondLst>
                              <p:cond delay="16500"/>
                            </p:stCondLst>
                            <p:childTnLst>
                              <p:par>
                                <p:cTn id="68" presetID="22" presetClass="entr" presetSubtype="1" fill="hold" nodeType="afterEffect">
                                  <p:stCondLst>
                                    <p:cond delay="0"/>
                                  </p:stCondLst>
                                  <p:childTnLst>
                                    <p:set>
                                      <p:cBhvr>
                                        <p:cTn id="69" dur="1" fill="hold">
                                          <p:stCondLst>
                                            <p:cond delay="0"/>
                                          </p:stCondLst>
                                        </p:cTn>
                                        <p:tgtEl>
                                          <p:spTgt spid="128062"/>
                                        </p:tgtEl>
                                        <p:attrNameLst>
                                          <p:attrName>style.visibility</p:attrName>
                                        </p:attrNameLst>
                                      </p:cBhvr>
                                      <p:to>
                                        <p:strVal val="visible"/>
                                      </p:to>
                                    </p:set>
                                    <p:animEffect transition="in" filter="wipe(up)">
                                      <p:cBhvr>
                                        <p:cTn id="70" dur="1000"/>
                                        <p:tgtEl>
                                          <p:spTgt spid="128062"/>
                                        </p:tgtEl>
                                      </p:cBhvr>
                                    </p:animEffect>
                                  </p:childTnLst>
                                </p:cTn>
                              </p:par>
                            </p:childTnLst>
                          </p:cTn>
                        </p:par>
                        <p:par>
                          <p:cTn id="71" fill="hold" nodeType="afterGroup">
                            <p:stCondLst>
                              <p:cond delay="17500"/>
                            </p:stCondLst>
                            <p:childTnLst>
                              <p:par>
                                <p:cTn id="72" presetID="9" presetClass="emph" presetSubtype="0" nodeType="afterEffect">
                                  <p:stCondLst>
                                    <p:cond delay="0"/>
                                  </p:stCondLst>
                                  <p:childTnLst>
                                    <p:set>
                                      <p:cBhvr rctx="PPT">
                                        <p:cTn id="73" dur="indefinite"/>
                                        <p:tgtEl>
                                          <p:spTgt spid="128059"/>
                                        </p:tgtEl>
                                        <p:attrNameLst>
                                          <p:attrName>style.opacity</p:attrName>
                                        </p:attrNameLst>
                                      </p:cBhvr>
                                      <p:to>
                                        <p:strVal val="0.5"/>
                                      </p:to>
                                    </p:set>
                                    <p:animEffect filter="image" prLst="opacity: 0.5">
                                      <p:cBhvr rctx="IE">
                                        <p:cTn id="74" dur="indefinite"/>
                                        <p:tgtEl>
                                          <p:spTgt spid="128059"/>
                                        </p:tgtEl>
                                      </p:cBhvr>
                                    </p:animEffect>
                                  </p:childTnLst>
                                </p:cTn>
                              </p:par>
                            </p:childTnLst>
                          </p:cTn>
                        </p:par>
                        <p:par>
                          <p:cTn id="75" fill="hold" nodeType="afterGroup">
                            <p:stCondLst>
                              <p:cond delay="17500"/>
                            </p:stCondLst>
                            <p:childTnLst>
                              <p:par>
                                <p:cTn id="76" presetID="1" presetClass="entr" presetSubtype="0" fill="hold" grpId="0" nodeType="afterEffect">
                                  <p:stCondLst>
                                    <p:cond delay="500"/>
                                  </p:stCondLst>
                                  <p:childTnLst>
                                    <p:set>
                                      <p:cBhvr>
                                        <p:cTn id="77" dur="1" fill="hold">
                                          <p:stCondLst>
                                            <p:cond delay="0"/>
                                          </p:stCondLst>
                                        </p:cTn>
                                        <p:tgtEl>
                                          <p:spTgt spid="1280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8030" grpId="0" animBg="1" autoUpdateAnimBg="0"/>
      <p:bldP spid="128035" grpId="0" animBg="1"/>
      <p:bldP spid="128037"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p:cNvSpPr>
            <a:spLocks noGrp="1" noChangeArrowheads="1"/>
          </p:cNvSpPr>
          <p:nvPr>
            <p:ph type="title"/>
          </p:nvPr>
        </p:nvSpPr>
        <p:spPr/>
        <p:txBody>
          <a:bodyPr/>
          <a:lstStyle/>
          <a:p>
            <a:pPr algn="ctr"/>
            <a:r>
              <a:rPr lang="zh-CN" altLang="en-US" dirty="0"/>
              <a:t>主机</a:t>
            </a:r>
            <a:r>
              <a:rPr lang="zh-CN" altLang="en-US" sz="2400" dirty="0"/>
              <a:t> </a:t>
            </a:r>
            <a:r>
              <a:rPr lang="en-US" altLang="zh-CN" dirty="0"/>
              <a:t>1</a:t>
            </a:r>
            <a:r>
              <a:rPr lang="en-US" altLang="zh-CN" sz="2400" dirty="0"/>
              <a:t> </a:t>
            </a:r>
            <a:r>
              <a:rPr lang="zh-CN" altLang="en-US" dirty="0"/>
              <a:t>向主机</a:t>
            </a:r>
            <a:r>
              <a:rPr lang="zh-CN" altLang="en-US" sz="2400" dirty="0"/>
              <a:t> </a:t>
            </a:r>
            <a:r>
              <a:rPr lang="en-US" altLang="zh-CN" dirty="0"/>
              <a:t>2</a:t>
            </a:r>
            <a:r>
              <a:rPr lang="en-US" altLang="zh-CN" sz="2400" dirty="0"/>
              <a:t> </a:t>
            </a:r>
            <a:r>
              <a:rPr lang="zh-CN" altLang="en-US" dirty="0"/>
              <a:t>发送数据 </a:t>
            </a:r>
          </a:p>
        </p:txBody>
      </p:sp>
      <p:sp>
        <p:nvSpPr>
          <p:cNvPr id="128003" name="AutoShape 3"/>
          <p:cNvSpPr>
            <a:spLocks noChangeArrowheads="1"/>
          </p:cNvSpPr>
          <p:nvPr/>
        </p:nvSpPr>
        <p:spPr bwMode="auto">
          <a:xfrm rot="-5400000">
            <a:off x="4374356" y="1532732"/>
            <a:ext cx="417513" cy="8991600"/>
          </a:xfrm>
          <a:prstGeom prst="can">
            <a:avLst>
              <a:gd name="adj" fmla="val 48656"/>
            </a:avLst>
          </a:prstGeom>
          <a:gradFill rotWithShape="0">
            <a:gsLst>
              <a:gs pos="0">
                <a:srgbClr val="EAEAEA">
                  <a:gamma/>
                  <a:shade val="73333"/>
                  <a:invGamma/>
                </a:srgbClr>
              </a:gs>
              <a:gs pos="50000">
                <a:srgbClr val="EAEAEA"/>
              </a:gs>
              <a:gs pos="100000">
                <a:srgbClr val="EAEAEA">
                  <a:gamma/>
                  <a:shade val="73333"/>
                  <a:invGamma/>
                </a:srgbClr>
              </a:gs>
            </a:gsLst>
            <a:lin ang="5400000" scaled="1"/>
          </a:gradFill>
          <a:ln w="19050">
            <a:solidFill>
              <a:schemeClr val="tx1"/>
            </a:solidFill>
            <a:round/>
            <a:headEnd type="none" w="sm" len="lg"/>
            <a:tailEnd type="none" w="sm"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28004" name="AutoShape 4"/>
          <p:cNvSpPr>
            <a:spLocks noChangeArrowheads="1"/>
          </p:cNvSpPr>
          <p:nvPr/>
        </p:nvSpPr>
        <p:spPr bwMode="auto">
          <a:xfrm>
            <a:off x="533400" y="2847975"/>
            <a:ext cx="838200" cy="2997200"/>
          </a:xfrm>
          <a:prstGeom prst="cube">
            <a:avLst>
              <a:gd name="adj" fmla="val 10764"/>
            </a:avLst>
          </a:prstGeom>
          <a:solidFill>
            <a:srgbClr val="FFFF99"/>
          </a:solidFill>
          <a:ln w="19050">
            <a:solidFill>
              <a:schemeClr val="tx1"/>
            </a:solidFill>
            <a:miter lim="800000"/>
            <a:headEnd type="none" w="sm" len="lg"/>
            <a:tailEnd type="none" w="sm"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28005" name="Text Box 5"/>
          <p:cNvSpPr txBox="1">
            <a:spLocks noChangeArrowheads="1"/>
          </p:cNvSpPr>
          <p:nvPr/>
        </p:nvSpPr>
        <p:spPr bwMode="auto">
          <a:xfrm>
            <a:off x="781050" y="3027363"/>
            <a:ext cx="3254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en-US" altLang="zh-CN" sz="2000">
                <a:solidFill>
                  <a:srgbClr val="333399"/>
                </a:solidFill>
              </a:rPr>
              <a:t>5</a:t>
            </a:r>
          </a:p>
        </p:txBody>
      </p:sp>
      <p:sp>
        <p:nvSpPr>
          <p:cNvPr id="128006" name="Text Box 6"/>
          <p:cNvSpPr txBox="1">
            <a:spLocks noChangeArrowheads="1"/>
          </p:cNvSpPr>
          <p:nvPr/>
        </p:nvSpPr>
        <p:spPr bwMode="auto">
          <a:xfrm>
            <a:off x="781050" y="3654425"/>
            <a:ext cx="3254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en-US" altLang="zh-CN" sz="2000">
                <a:solidFill>
                  <a:srgbClr val="333399"/>
                </a:solidFill>
              </a:rPr>
              <a:t>4</a:t>
            </a:r>
          </a:p>
        </p:txBody>
      </p:sp>
      <p:sp>
        <p:nvSpPr>
          <p:cNvPr id="128007" name="Text Box 7"/>
          <p:cNvSpPr txBox="1">
            <a:spLocks noChangeArrowheads="1"/>
          </p:cNvSpPr>
          <p:nvPr/>
        </p:nvSpPr>
        <p:spPr bwMode="auto">
          <a:xfrm>
            <a:off x="781050" y="4211638"/>
            <a:ext cx="3254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en-US" altLang="zh-CN" sz="2000">
                <a:solidFill>
                  <a:srgbClr val="333399"/>
                </a:solidFill>
              </a:rPr>
              <a:t>3</a:t>
            </a:r>
          </a:p>
        </p:txBody>
      </p:sp>
      <p:sp>
        <p:nvSpPr>
          <p:cNvPr id="128008" name="Text Box 8"/>
          <p:cNvSpPr txBox="1">
            <a:spLocks noChangeArrowheads="1"/>
          </p:cNvSpPr>
          <p:nvPr/>
        </p:nvSpPr>
        <p:spPr bwMode="auto">
          <a:xfrm>
            <a:off x="781050" y="4770438"/>
            <a:ext cx="3254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en-US" altLang="zh-CN" sz="2000">
                <a:solidFill>
                  <a:srgbClr val="333399"/>
                </a:solidFill>
              </a:rPr>
              <a:t>2</a:t>
            </a:r>
          </a:p>
        </p:txBody>
      </p:sp>
      <p:sp>
        <p:nvSpPr>
          <p:cNvPr id="128009" name="Text Box 9"/>
          <p:cNvSpPr txBox="1">
            <a:spLocks noChangeArrowheads="1"/>
          </p:cNvSpPr>
          <p:nvPr/>
        </p:nvSpPr>
        <p:spPr bwMode="auto">
          <a:xfrm>
            <a:off x="781050" y="5337175"/>
            <a:ext cx="3254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en-US" altLang="zh-CN" sz="2000">
                <a:solidFill>
                  <a:srgbClr val="333399"/>
                </a:solidFill>
              </a:rPr>
              <a:t>1</a:t>
            </a:r>
          </a:p>
        </p:txBody>
      </p:sp>
      <p:sp>
        <p:nvSpPr>
          <p:cNvPr id="128010" name="Freeform 10"/>
          <p:cNvSpPr>
            <a:spLocks/>
          </p:cNvSpPr>
          <p:nvPr/>
        </p:nvSpPr>
        <p:spPr bwMode="auto">
          <a:xfrm>
            <a:off x="533400" y="3449638"/>
            <a:ext cx="847725" cy="61912"/>
          </a:xfrm>
          <a:custGeom>
            <a:avLst/>
            <a:gdLst>
              <a:gd name="T0" fmla="*/ 0 w 534"/>
              <a:gd name="T1" fmla="*/ 42 h 42"/>
              <a:gd name="T2" fmla="*/ 468 w 534"/>
              <a:gd name="T3" fmla="*/ 42 h 42"/>
              <a:gd name="T4" fmla="*/ 534 w 534"/>
              <a:gd name="T5" fmla="*/ 0 h 42"/>
            </a:gdLst>
            <a:ahLst/>
            <a:cxnLst>
              <a:cxn ang="0">
                <a:pos x="T0" y="T1"/>
              </a:cxn>
              <a:cxn ang="0">
                <a:pos x="T2" y="T3"/>
              </a:cxn>
              <a:cxn ang="0">
                <a:pos x="T4" y="T5"/>
              </a:cxn>
            </a:cxnLst>
            <a:rect l="0" t="0" r="r" b="b"/>
            <a:pathLst>
              <a:path w="534" h="42">
                <a:moveTo>
                  <a:pt x="0" y="42"/>
                </a:moveTo>
                <a:lnTo>
                  <a:pt x="468" y="42"/>
                </a:lnTo>
                <a:cubicBezTo>
                  <a:pt x="490" y="28"/>
                  <a:pt x="534" y="0"/>
                  <a:pt x="534" y="0"/>
                </a:cubicBezTo>
              </a:path>
            </a:pathLst>
          </a:custGeom>
          <a:noFill/>
          <a:ln w="19050" cap="flat" cmpd="sng">
            <a:solidFill>
              <a:schemeClr val="tx1"/>
            </a:solidFill>
            <a:prstDash val="solid"/>
            <a:round/>
            <a:headEnd type="none" w="sm" len="lg"/>
            <a:tailEnd type="none" w="sm"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28011" name="Freeform 11"/>
          <p:cNvSpPr>
            <a:spLocks/>
          </p:cNvSpPr>
          <p:nvPr/>
        </p:nvSpPr>
        <p:spPr bwMode="auto">
          <a:xfrm>
            <a:off x="542925" y="4024313"/>
            <a:ext cx="847725" cy="61912"/>
          </a:xfrm>
          <a:custGeom>
            <a:avLst/>
            <a:gdLst>
              <a:gd name="T0" fmla="*/ 0 w 534"/>
              <a:gd name="T1" fmla="*/ 36 h 42"/>
              <a:gd name="T2" fmla="*/ 468 w 534"/>
              <a:gd name="T3" fmla="*/ 42 h 42"/>
              <a:gd name="T4" fmla="*/ 534 w 534"/>
              <a:gd name="T5" fmla="*/ 0 h 42"/>
            </a:gdLst>
            <a:ahLst/>
            <a:cxnLst>
              <a:cxn ang="0">
                <a:pos x="T0" y="T1"/>
              </a:cxn>
              <a:cxn ang="0">
                <a:pos x="T2" y="T3"/>
              </a:cxn>
              <a:cxn ang="0">
                <a:pos x="T4" y="T5"/>
              </a:cxn>
            </a:cxnLst>
            <a:rect l="0" t="0" r="r" b="b"/>
            <a:pathLst>
              <a:path w="534" h="42">
                <a:moveTo>
                  <a:pt x="0" y="36"/>
                </a:moveTo>
                <a:lnTo>
                  <a:pt x="468" y="42"/>
                </a:lnTo>
                <a:cubicBezTo>
                  <a:pt x="490" y="28"/>
                  <a:pt x="534" y="0"/>
                  <a:pt x="534" y="0"/>
                </a:cubicBezTo>
              </a:path>
            </a:pathLst>
          </a:custGeom>
          <a:noFill/>
          <a:ln w="19050" cap="flat" cmpd="sng">
            <a:solidFill>
              <a:schemeClr val="tx1"/>
            </a:solidFill>
            <a:prstDash val="solid"/>
            <a:round/>
            <a:headEnd type="none" w="sm" len="lg"/>
            <a:tailEnd type="none" w="sm"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28012" name="Freeform 12"/>
          <p:cNvSpPr>
            <a:spLocks/>
          </p:cNvSpPr>
          <p:nvPr/>
        </p:nvSpPr>
        <p:spPr bwMode="auto">
          <a:xfrm>
            <a:off x="520700" y="4600575"/>
            <a:ext cx="869950" cy="60325"/>
          </a:xfrm>
          <a:custGeom>
            <a:avLst/>
            <a:gdLst>
              <a:gd name="T0" fmla="*/ 0 w 548"/>
              <a:gd name="T1" fmla="*/ 42 h 42"/>
              <a:gd name="T2" fmla="*/ 482 w 548"/>
              <a:gd name="T3" fmla="*/ 42 h 42"/>
              <a:gd name="T4" fmla="*/ 548 w 548"/>
              <a:gd name="T5" fmla="*/ 0 h 42"/>
            </a:gdLst>
            <a:ahLst/>
            <a:cxnLst>
              <a:cxn ang="0">
                <a:pos x="T0" y="T1"/>
              </a:cxn>
              <a:cxn ang="0">
                <a:pos x="T2" y="T3"/>
              </a:cxn>
              <a:cxn ang="0">
                <a:pos x="T4" y="T5"/>
              </a:cxn>
            </a:cxnLst>
            <a:rect l="0" t="0" r="r" b="b"/>
            <a:pathLst>
              <a:path w="548" h="42">
                <a:moveTo>
                  <a:pt x="0" y="42"/>
                </a:moveTo>
                <a:lnTo>
                  <a:pt x="482" y="42"/>
                </a:lnTo>
                <a:cubicBezTo>
                  <a:pt x="504" y="28"/>
                  <a:pt x="548" y="0"/>
                  <a:pt x="548" y="0"/>
                </a:cubicBezTo>
              </a:path>
            </a:pathLst>
          </a:custGeom>
          <a:noFill/>
          <a:ln w="19050" cap="flat" cmpd="sng">
            <a:solidFill>
              <a:schemeClr val="tx1"/>
            </a:solidFill>
            <a:prstDash val="solid"/>
            <a:round/>
            <a:headEnd type="none" w="sm" len="lg"/>
            <a:tailEnd type="none" w="sm"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28013" name="Freeform 13"/>
          <p:cNvSpPr>
            <a:spLocks/>
          </p:cNvSpPr>
          <p:nvPr/>
        </p:nvSpPr>
        <p:spPr bwMode="auto">
          <a:xfrm>
            <a:off x="520700" y="5192713"/>
            <a:ext cx="860425" cy="60325"/>
          </a:xfrm>
          <a:custGeom>
            <a:avLst/>
            <a:gdLst>
              <a:gd name="T0" fmla="*/ 0 w 542"/>
              <a:gd name="T1" fmla="*/ 42 h 42"/>
              <a:gd name="T2" fmla="*/ 476 w 542"/>
              <a:gd name="T3" fmla="*/ 42 h 42"/>
              <a:gd name="T4" fmla="*/ 542 w 542"/>
              <a:gd name="T5" fmla="*/ 0 h 42"/>
            </a:gdLst>
            <a:ahLst/>
            <a:cxnLst>
              <a:cxn ang="0">
                <a:pos x="T0" y="T1"/>
              </a:cxn>
              <a:cxn ang="0">
                <a:pos x="T2" y="T3"/>
              </a:cxn>
              <a:cxn ang="0">
                <a:pos x="T4" y="T5"/>
              </a:cxn>
            </a:cxnLst>
            <a:rect l="0" t="0" r="r" b="b"/>
            <a:pathLst>
              <a:path w="542" h="42">
                <a:moveTo>
                  <a:pt x="0" y="42"/>
                </a:moveTo>
                <a:lnTo>
                  <a:pt x="476" y="42"/>
                </a:lnTo>
                <a:cubicBezTo>
                  <a:pt x="498" y="28"/>
                  <a:pt x="542" y="0"/>
                  <a:pt x="542" y="0"/>
                </a:cubicBezTo>
              </a:path>
            </a:pathLst>
          </a:custGeom>
          <a:noFill/>
          <a:ln w="19050" cap="flat" cmpd="sng">
            <a:solidFill>
              <a:schemeClr val="tx1"/>
            </a:solidFill>
            <a:prstDash val="solid"/>
            <a:round/>
            <a:headEnd type="none" w="sm" len="lg"/>
            <a:tailEnd type="none" w="sm"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28014" name="AutoShape 14"/>
          <p:cNvSpPr>
            <a:spLocks noChangeArrowheads="1"/>
          </p:cNvSpPr>
          <p:nvPr/>
        </p:nvSpPr>
        <p:spPr bwMode="auto">
          <a:xfrm>
            <a:off x="7886700" y="2814638"/>
            <a:ext cx="838200" cy="3030537"/>
          </a:xfrm>
          <a:prstGeom prst="cube">
            <a:avLst>
              <a:gd name="adj" fmla="val 10764"/>
            </a:avLst>
          </a:prstGeom>
          <a:solidFill>
            <a:srgbClr val="FFFF99"/>
          </a:solidFill>
          <a:ln w="19050">
            <a:solidFill>
              <a:schemeClr val="tx1"/>
            </a:solidFill>
            <a:miter lim="800000"/>
            <a:headEnd type="none" w="sm" len="lg"/>
            <a:tailEnd type="none" w="sm"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28015" name="Text Box 15"/>
          <p:cNvSpPr txBox="1">
            <a:spLocks noChangeArrowheads="1"/>
          </p:cNvSpPr>
          <p:nvPr/>
        </p:nvSpPr>
        <p:spPr bwMode="auto">
          <a:xfrm>
            <a:off x="7924800" y="2992438"/>
            <a:ext cx="3254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en-US" altLang="zh-CN" sz="2000">
                <a:solidFill>
                  <a:srgbClr val="333399"/>
                </a:solidFill>
              </a:rPr>
              <a:t>5</a:t>
            </a:r>
          </a:p>
        </p:txBody>
      </p:sp>
      <p:sp>
        <p:nvSpPr>
          <p:cNvPr id="128016" name="Text Box 16"/>
          <p:cNvSpPr txBox="1">
            <a:spLocks noChangeArrowheads="1"/>
          </p:cNvSpPr>
          <p:nvPr/>
        </p:nvSpPr>
        <p:spPr bwMode="auto">
          <a:xfrm>
            <a:off x="7924800" y="3619500"/>
            <a:ext cx="3254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en-US" altLang="zh-CN" sz="2000">
                <a:solidFill>
                  <a:srgbClr val="333399"/>
                </a:solidFill>
              </a:rPr>
              <a:t>4</a:t>
            </a:r>
          </a:p>
        </p:txBody>
      </p:sp>
      <p:sp>
        <p:nvSpPr>
          <p:cNvPr id="128017" name="Text Box 17"/>
          <p:cNvSpPr txBox="1">
            <a:spLocks noChangeArrowheads="1"/>
          </p:cNvSpPr>
          <p:nvPr/>
        </p:nvSpPr>
        <p:spPr bwMode="auto">
          <a:xfrm>
            <a:off x="7924800" y="4176713"/>
            <a:ext cx="3254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en-US" altLang="zh-CN" sz="2000">
                <a:solidFill>
                  <a:srgbClr val="333399"/>
                </a:solidFill>
              </a:rPr>
              <a:t>3</a:t>
            </a:r>
          </a:p>
        </p:txBody>
      </p:sp>
      <p:sp>
        <p:nvSpPr>
          <p:cNvPr id="128018" name="Text Box 18"/>
          <p:cNvSpPr txBox="1">
            <a:spLocks noChangeArrowheads="1"/>
          </p:cNvSpPr>
          <p:nvPr/>
        </p:nvSpPr>
        <p:spPr bwMode="auto">
          <a:xfrm>
            <a:off x="7924800" y="4737100"/>
            <a:ext cx="3254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en-US" altLang="zh-CN" sz="2000">
                <a:solidFill>
                  <a:srgbClr val="333399"/>
                </a:solidFill>
              </a:rPr>
              <a:t>2</a:t>
            </a:r>
          </a:p>
        </p:txBody>
      </p:sp>
      <p:sp>
        <p:nvSpPr>
          <p:cNvPr id="128019" name="Text Box 19"/>
          <p:cNvSpPr txBox="1">
            <a:spLocks noChangeArrowheads="1"/>
          </p:cNvSpPr>
          <p:nvPr/>
        </p:nvSpPr>
        <p:spPr bwMode="auto">
          <a:xfrm>
            <a:off x="7924800" y="5302250"/>
            <a:ext cx="3254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en-US" altLang="zh-CN" sz="2000">
                <a:solidFill>
                  <a:srgbClr val="333399"/>
                </a:solidFill>
              </a:rPr>
              <a:t>1</a:t>
            </a:r>
          </a:p>
        </p:txBody>
      </p:sp>
      <p:sp>
        <p:nvSpPr>
          <p:cNvPr id="128020" name="Freeform 20"/>
          <p:cNvSpPr>
            <a:spLocks/>
          </p:cNvSpPr>
          <p:nvPr/>
        </p:nvSpPr>
        <p:spPr bwMode="auto">
          <a:xfrm>
            <a:off x="7886700" y="3414713"/>
            <a:ext cx="847725" cy="61912"/>
          </a:xfrm>
          <a:custGeom>
            <a:avLst/>
            <a:gdLst>
              <a:gd name="T0" fmla="*/ 0 w 534"/>
              <a:gd name="T1" fmla="*/ 42 h 42"/>
              <a:gd name="T2" fmla="*/ 468 w 534"/>
              <a:gd name="T3" fmla="*/ 42 h 42"/>
              <a:gd name="T4" fmla="*/ 534 w 534"/>
              <a:gd name="T5" fmla="*/ 0 h 42"/>
            </a:gdLst>
            <a:ahLst/>
            <a:cxnLst>
              <a:cxn ang="0">
                <a:pos x="T0" y="T1"/>
              </a:cxn>
              <a:cxn ang="0">
                <a:pos x="T2" y="T3"/>
              </a:cxn>
              <a:cxn ang="0">
                <a:pos x="T4" y="T5"/>
              </a:cxn>
            </a:cxnLst>
            <a:rect l="0" t="0" r="r" b="b"/>
            <a:pathLst>
              <a:path w="534" h="42">
                <a:moveTo>
                  <a:pt x="0" y="42"/>
                </a:moveTo>
                <a:lnTo>
                  <a:pt x="468" y="42"/>
                </a:lnTo>
                <a:cubicBezTo>
                  <a:pt x="490" y="28"/>
                  <a:pt x="534" y="0"/>
                  <a:pt x="534" y="0"/>
                </a:cubicBezTo>
              </a:path>
            </a:pathLst>
          </a:custGeom>
          <a:noFill/>
          <a:ln w="19050" cap="flat" cmpd="sng">
            <a:solidFill>
              <a:schemeClr val="tx1"/>
            </a:solidFill>
            <a:prstDash val="solid"/>
            <a:round/>
            <a:headEnd type="none" w="sm" len="lg"/>
            <a:tailEnd type="none" w="sm"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28021" name="Freeform 21"/>
          <p:cNvSpPr>
            <a:spLocks/>
          </p:cNvSpPr>
          <p:nvPr/>
        </p:nvSpPr>
        <p:spPr bwMode="auto">
          <a:xfrm>
            <a:off x="7896225" y="3989388"/>
            <a:ext cx="847725" cy="61912"/>
          </a:xfrm>
          <a:custGeom>
            <a:avLst/>
            <a:gdLst>
              <a:gd name="T0" fmla="*/ 0 w 534"/>
              <a:gd name="T1" fmla="*/ 36 h 42"/>
              <a:gd name="T2" fmla="*/ 468 w 534"/>
              <a:gd name="T3" fmla="*/ 42 h 42"/>
              <a:gd name="T4" fmla="*/ 534 w 534"/>
              <a:gd name="T5" fmla="*/ 0 h 42"/>
            </a:gdLst>
            <a:ahLst/>
            <a:cxnLst>
              <a:cxn ang="0">
                <a:pos x="T0" y="T1"/>
              </a:cxn>
              <a:cxn ang="0">
                <a:pos x="T2" y="T3"/>
              </a:cxn>
              <a:cxn ang="0">
                <a:pos x="T4" y="T5"/>
              </a:cxn>
            </a:cxnLst>
            <a:rect l="0" t="0" r="r" b="b"/>
            <a:pathLst>
              <a:path w="534" h="42">
                <a:moveTo>
                  <a:pt x="0" y="36"/>
                </a:moveTo>
                <a:lnTo>
                  <a:pt x="468" y="42"/>
                </a:lnTo>
                <a:cubicBezTo>
                  <a:pt x="490" y="28"/>
                  <a:pt x="534" y="0"/>
                  <a:pt x="534" y="0"/>
                </a:cubicBezTo>
              </a:path>
            </a:pathLst>
          </a:custGeom>
          <a:noFill/>
          <a:ln w="19050" cap="flat" cmpd="sng">
            <a:solidFill>
              <a:schemeClr val="tx1"/>
            </a:solidFill>
            <a:prstDash val="solid"/>
            <a:round/>
            <a:headEnd type="none" w="sm" len="lg"/>
            <a:tailEnd type="none" w="sm"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28022" name="Freeform 22"/>
          <p:cNvSpPr>
            <a:spLocks/>
          </p:cNvSpPr>
          <p:nvPr/>
        </p:nvSpPr>
        <p:spPr bwMode="auto">
          <a:xfrm>
            <a:off x="7874000" y="4565650"/>
            <a:ext cx="869950" cy="60325"/>
          </a:xfrm>
          <a:custGeom>
            <a:avLst/>
            <a:gdLst>
              <a:gd name="T0" fmla="*/ 0 w 548"/>
              <a:gd name="T1" fmla="*/ 42 h 42"/>
              <a:gd name="T2" fmla="*/ 482 w 548"/>
              <a:gd name="T3" fmla="*/ 42 h 42"/>
              <a:gd name="T4" fmla="*/ 548 w 548"/>
              <a:gd name="T5" fmla="*/ 0 h 42"/>
            </a:gdLst>
            <a:ahLst/>
            <a:cxnLst>
              <a:cxn ang="0">
                <a:pos x="T0" y="T1"/>
              </a:cxn>
              <a:cxn ang="0">
                <a:pos x="T2" y="T3"/>
              </a:cxn>
              <a:cxn ang="0">
                <a:pos x="T4" y="T5"/>
              </a:cxn>
            </a:cxnLst>
            <a:rect l="0" t="0" r="r" b="b"/>
            <a:pathLst>
              <a:path w="548" h="42">
                <a:moveTo>
                  <a:pt x="0" y="42"/>
                </a:moveTo>
                <a:lnTo>
                  <a:pt x="482" y="42"/>
                </a:lnTo>
                <a:cubicBezTo>
                  <a:pt x="504" y="28"/>
                  <a:pt x="548" y="0"/>
                  <a:pt x="548" y="0"/>
                </a:cubicBezTo>
              </a:path>
            </a:pathLst>
          </a:custGeom>
          <a:noFill/>
          <a:ln w="19050" cap="flat" cmpd="sng">
            <a:solidFill>
              <a:schemeClr val="tx1"/>
            </a:solidFill>
            <a:prstDash val="solid"/>
            <a:round/>
            <a:headEnd type="none" w="sm" len="lg"/>
            <a:tailEnd type="none" w="sm"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28023" name="Freeform 23"/>
          <p:cNvSpPr>
            <a:spLocks/>
          </p:cNvSpPr>
          <p:nvPr/>
        </p:nvSpPr>
        <p:spPr bwMode="auto">
          <a:xfrm>
            <a:off x="7874000" y="5157788"/>
            <a:ext cx="860425" cy="60325"/>
          </a:xfrm>
          <a:custGeom>
            <a:avLst/>
            <a:gdLst>
              <a:gd name="T0" fmla="*/ 0 w 542"/>
              <a:gd name="T1" fmla="*/ 42 h 42"/>
              <a:gd name="T2" fmla="*/ 476 w 542"/>
              <a:gd name="T3" fmla="*/ 42 h 42"/>
              <a:gd name="T4" fmla="*/ 542 w 542"/>
              <a:gd name="T5" fmla="*/ 0 h 42"/>
            </a:gdLst>
            <a:ahLst/>
            <a:cxnLst>
              <a:cxn ang="0">
                <a:pos x="T0" y="T1"/>
              </a:cxn>
              <a:cxn ang="0">
                <a:pos x="T2" y="T3"/>
              </a:cxn>
              <a:cxn ang="0">
                <a:pos x="T4" y="T5"/>
              </a:cxn>
            </a:cxnLst>
            <a:rect l="0" t="0" r="r" b="b"/>
            <a:pathLst>
              <a:path w="542" h="42">
                <a:moveTo>
                  <a:pt x="0" y="42"/>
                </a:moveTo>
                <a:lnTo>
                  <a:pt x="476" y="42"/>
                </a:lnTo>
                <a:cubicBezTo>
                  <a:pt x="498" y="28"/>
                  <a:pt x="542" y="0"/>
                  <a:pt x="542" y="0"/>
                </a:cubicBezTo>
              </a:path>
            </a:pathLst>
          </a:custGeom>
          <a:noFill/>
          <a:ln w="19050" cap="flat" cmpd="sng">
            <a:solidFill>
              <a:schemeClr val="tx1"/>
            </a:solidFill>
            <a:prstDash val="solid"/>
            <a:round/>
            <a:headEnd type="none" w="sm" len="lg"/>
            <a:tailEnd type="none" w="sm"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28024" name="Text Box 24"/>
          <p:cNvSpPr txBox="1">
            <a:spLocks noChangeArrowheads="1"/>
          </p:cNvSpPr>
          <p:nvPr/>
        </p:nvSpPr>
        <p:spPr bwMode="auto">
          <a:xfrm>
            <a:off x="395288" y="1973263"/>
            <a:ext cx="868362"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lg"/>
                <a:tailEnd type="none" w="sm"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2000">
                <a:solidFill>
                  <a:srgbClr val="333399"/>
                </a:solidFill>
                <a:ea typeface="黑体" panose="02010609060101010101" pitchFamily="49" charset="-122"/>
              </a:rPr>
              <a:t>主机</a:t>
            </a:r>
            <a:r>
              <a:rPr kumimoji="1" lang="zh-CN" altLang="en-US" sz="1000">
                <a:solidFill>
                  <a:srgbClr val="333399"/>
                </a:solidFill>
                <a:ea typeface="黑体" panose="02010609060101010101" pitchFamily="49" charset="-122"/>
              </a:rPr>
              <a:t> </a:t>
            </a:r>
            <a:r>
              <a:rPr kumimoji="1" lang="en-US" altLang="zh-CN" sz="2000">
                <a:solidFill>
                  <a:srgbClr val="333399"/>
                </a:solidFill>
                <a:ea typeface="黑体" panose="02010609060101010101" pitchFamily="49" charset="-122"/>
              </a:rPr>
              <a:t>1</a:t>
            </a:r>
          </a:p>
        </p:txBody>
      </p:sp>
      <p:sp>
        <p:nvSpPr>
          <p:cNvPr id="128025" name="AutoShape 25"/>
          <p:cNvSpPr>
            <a:spLocks noChangeArrowheads="1"/>
          </p:cNvSpPr>
          <p:nvPr/>
        </p:nvSpPr>
        <p:spPr bwMode="auto">
          <a:xfrm>
            <a:off x="8034338" y="2317750"/>
            <a:ext cx="685800" cy="557213"/>
          </a:xfrm>
          <a:prstGeom prst="cube">
            <a:avLst>
              <a:gd name="adj" fmla="val 17593"/>
            </a:avLst>
          </a:prstGeom>
          <a:solidFill>
            <a:srgbClr val="FFFF99"/>
          </a:solidFill>
          <a:ln w="19050">
            <a:solidFill>
              <a:schemeClr val="tx1"/>
            </a:solidFill>
            <a:miter lim="800000"/>
            <a:headEnd type="none" w="sm" len="lg"/>
            <a:tailEnd type="none" w="sm"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28026" name="Text Box 26"/>
          <p:cNvSpPr txBox="1">
            <a:spLocks noChangeArrowheads="1"/>
          </p:cNvSpPr>
          <p:nvPr/>
        </p:nvSpPr>
        <p:spPr bwMode="auto">
          <a:xfrm>
            <a:off x="8027988" y="2422525"/>
            <a:ext cx="6159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en-US" altLang="zh-CN" sz="2000">
                <a:solidFill>
                  <a:srgbClr val="333399"/>
                </a:solidFill>
              </a:rPr>
              <a:t>AP</a:t>
            </a:r>
            <a:r>
              <a:rPr kumimoji="1" lang="en-US" altLang="zh-CN" sz="2000" b="1" baseline="-25000">
                <a:solidFill>
                  <a:srgbClr val="333399"/>
                </a:solidFill>
              </a:rPr>
              <a:t>2</a:t>
            </a:r>
            <a:endParaRPr kumimoji="1" lang="en-US" altLang="zh-CN" sz="2000" b="1">
              <a:solidFill>
                <a:srgbClr val="333399"/>
              </a:solidFill>
            </a:endParaRPr>
          </a:p>
        </p:txBody>
      </p:sp>
      <p:sp>
        <p:nvSpPr>
          <p:cNvPr id="128027" name="AutoShape 27"/>
          <p:cNvSpPr>
            <a:spLocks noChangeArrowheads="1"/>
          </p:cNvSpPr>
          <p:nvPr/>
        </p:nvSpPr>
        <p:spPr bwMode="auto">
          <a:xfrm>
            <a:off x="538163" y="2360613"/>
            <a:ext cx="685800" cy="557212"/>
          </a:xfrm>
          <a:prstGeom prst="cube">
            <a:avLst>
              <a:gd name="adj" fmla="val 17593"/>
            </a:avLst>
          </a:prstGeom>
          <a:solidFill>
            <a:srgbClr val="FFFF99"/>
          </a:solidFill>
          <a:ln w="19050">
            <a:solidFill>
              <a:schemeClr val="tx1"/>
            </a:solidFill>
            <a:miter lim="800000"/>
            <a:headEnd type="none" w="sm" len="lg"/>
            <a:tailEnd type="none" w="sm"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28028" name="Text Box 28"/>
          <p:cNvSpPr txBox="1">
            <a:spLocks noChangeArrowheads="1"/>
          </p:cNvSpPr>
          <p:nvPr/>
        </p:nvSpPr>
        <p:spPr bwMode="auto">
          <a:xfrm>
            <a:off x="558800" y="2481263"/>
            <a:ext cx="6159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en-US" altLang="zh-CN" sz="2000">
                <a:solidFill>
                  <a:srgbClr val="333399"/>
                </a:solidFill>
              </a:rPr>
              <a:t>AP</a:t>
            </a:r>
            <a:r>
              <a:rPr kumimoji="1" lang="en-US" altLang="zh-CN" sz="2000" b="1" baseline="-25000">
                <a:solidFill>
                  <a:srgbClr val="333399"/>
                </a:solidFill>
              </a:rPr>
              <a:t>1</a:t>
            </a:r>
            <a:endParaRPr kumimoji="1" lang="en-US" altLang="zh-CN" sz="2000" b="1">
              <a:solidFill>
                <a:srgbClr val="333399"/>
              </a:solidFill>
            </a:endParaRPr>
          </a:p>
        </p:txBody>
      </p:sp>
      <p:sp>
        <p:nvSpPr>
          <p:cNvPr id="128029" name="Text Box 29"/>
          <p:cNvSpPr txBox="1">
            <a:spLocks noChangeArrowheads="1"/>
          </p:cNvSpPr>
          <p:nvPr/>
        </p:nvSpPr>
        <p:spPr bwMode="auto">
          <a:xfrm>
            <a:off x="7770813" y="1973263"/>
            <a:ext cx="868362"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lg"/>
                <a:tailEnd type="none" w="sm"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2000">
                <a:solidFill>
                  <a:srgbClr val="333399"/>
                </a:solidFill>
                <a:ea typeface="黑体" panose="02010609060101010101" pitchFamily="49" charset="-122"/>
              </a:rPr>
              <a:t>主机</a:t>
            </a:r>
            <a:r>
              <a:rPr kumimoji="1" lang="zh-CN" altLang="en-US" sz="1000">
                <a:solidFill>
                  <a:srgbClr val="333399"/>
                </a:solidFill>
                <a:ea typeface="黑体" panose="02010609060101010101" pitchFamily="49" charset="-122"/>
              </a:rPr>
              <a:t> </a:t>
            </a:r>
            <a:r>
              <a:rPr kumimoji="1" lang="en-US" altLang="zh-CN" sz="2000">
                <a:solidFill>
                  <a:srgbClr val="333399"/>
                </a:solidFill>
                <a:ea typeface="黑体" panose="02010609060101010101" pitchFamily="49" charset="-122"/>
              </a:rPr>
              <a:t>2</a:t>
            </a:r>
          </a:p>
        </p:txBody>
      </p:sp>
      <p:sp>
        <p:nvSpPr>
          <p:cNvPr id="128035" name="Rectangle 35"/>
          <p:cNvSpPr>
            <a:spLocks noChangeArrowheads="1"/>
          </p:cNvSpPr>
          <p:nvPr/>
        </p:nvSpPr>
        <p:spPr bwMode="auto">
          <a:xfrm>
            <a:off x="1419400" y="5373688"/>
            <a:ext cx="5741988" cy="358775"/>
          </a:xfrm>
          <a:prstGeom prst="rect">
            <a:avLst/>
          </a:prstGeom>
          <a:solidFill>
            <a:srgbClr val="CCE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zh-CN" sz="2000" dirty="0">
                <a:solidFill>
                  <a:srgbClr val="333399"/>
                </a:solidFill>
                <a:ea typeface="黑体" panose="02010609060101010101" pitchFamily="49" charset="-122"/>
              </a:rPr>
              <a:t>10100110100101  </a:t>
            </a:r>
            <a:r>
              <a:rPr lang="zh-CN" altLang="en-US" sz="2000" dirty="0">
                <a:solidFill>
                  <a:srgbClr val="333399"/>
                </a:solidFill>
                <a:ea typeface="黑体" panose="02010609060101010101" pitchFamily="49" charset="-122"/>
              </a:rPr>
              <a:t>比  特  流  </a:t>
            </a:r>
            <a:r>
              <a:rPr lang="en-US" altLang="zh-CN" sz="2000" dirty="0">
                <a:solidFill>
                  <a:srgbClr val="333399"/>
                </a:solidFill>
                <a:ea typeface="黑体" panose="02010609060101010101" pitchFamily="49" charset="-122"/>
              </a:rPr>
              <a:t>110101110101</a:t>
            </a:r>
          </a:p>
        </p:txBody>
      </p:sp>
      <p:grpSp>
        <p:nvGrpSpPr>
          <p:cNvPr id="4" name="Group 41"/>
          <p:cNvGrpSpPr>
            <a:grpSpLocks/>
          </p:cNvGrpSpPr>
          <p:nvPr/>
        </p:nvGrpSpPr>
        <p:grpSpPr bwMode="auto">
          <a:xfrm>
            <a:off x="2859262" y="4222750"/>
            <a:ext cx="3600450" cy="358775"/>
            <a:chOff x="1927" y="2660"/>
            <a:chExt cx="2268" cy="226"/>
          </a:xfrm>
        </p:grpSpPr>
        <p:sp>
          <p:nvSpPr>
            <p:cNvPr id="128042" name="Rectangle 42"/>
            <p:cNvSpPr>
              <a:spLocks noChangeArrowheads="1"/>
            </p:cNvSpPr>
            <p:nvPr/>
          </p:nvSpPr>
          <p:spPr bwMode="auto">
            <a:xfrm>
              <a:off x="1927" y="2660"/>
              <a:ext cx="318" cy="226"/>
            </a:xfrm>
            <a:prstGeom prst="rect">
              <a:avLst/>
            </a:prstGeom>
            <a:solidFill>
              <a:srgbClr val="FF99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zh-CN">
                  <a:solidFill>
                    <a:srgbClr val="333399"/>
                  </a:solidFill>
                </a:rPr>
                <a:t>H</a:t>
              </a:r>
              <a:r>
                <a:rPr lang="en-US" altLang="zh-CN" b="1" baseline="-25000">
                  <a:solidFill>
                    <a:srgbClr val="333399"/>
                  </a:solidFill>
                </a:rPr>
                <a:t>4</a:t>
              </a:r>
            </a:p>
          </p:txBody>
        </p:sp>
        <p:sp>
          <p:nvSpPr>
            <p:cNvPr id="128043" name="Rectangle 43"/>
            <p:cNvSpPr>
              <a:spLocks noChangeArrowheads="1"/>
            </p:cNvSpPr>
            <p:nvPr/>
          </p:nvSpPr>
          <p:spPr bwMode="auto">
            <a:xfrm>
              <a:off x="2245" y="2660"/>
              <a:ext cx="318" cy="226"/>
            </a:xfrm>
            <a:prstGeom prst="rect">
              <a:avLst/>
            </a:prstGeom>
            <a:solidFill>
              <a:srgbClr val="FF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zh-CN">
                  <a:solidFill>
                    <a:srgbClr val="333399"/>
                  </a:solidFill>
                </a:rPr>
                <a:t>H</a:t>
              </a:r>
              <a:r>
                <a:rPr lang="en-US" altLang="zh-CN" b="1" baseline="-25000">
                  <a:solidFill>
                    <a:srgbClr val="333399"/>
                  </a:solidFill>
                </a:rPr>
                <a:t>5</a:t>
              </a:r>
            </a:p>
          </p:txBody>
        </p:sp>
        <p:sp>
          <p:nvSpPr>
            <p:cNvPr id="128044" name="Rectangle 44"/>
            <p:cNvSpPr>
              <a:spLocks noChangeArrowheads="1"/>
            </p:cNvSpPr>
            <p:nvPr/>
          </p:nvSpPr>
          <p:spPr bwMode="auto">
            <a:xfrm>
              <a:off x="2562" y="2660"/>
              <a:ext cx="1633" cy="226"/>
            </a:xfrm>
            <a:prstGeom prst="rect">
              <a:avLst/>
            </a:prstGeom>
            <a:solidFill>
              <a:srgbClr val="CCE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zh-CN" altLang="en-US" sz="2000">
                  <a:solidFill>
                    <a:srgbClr val="333399"/>
                  </a:solidFill>
                  <a:latin typeface="Tahoma" panose="020B0604030504040204" pitchFamily="34" charset="0"/>
                  <a:ea typeface="黑体" panose="02010609060101010101" pitchFamily="49" charset="-122"/>
                </a:rPr>
                <a:t>应 用 程 序 数 据</a:t>
              </a:r>
            </a:p>
          </p:txBody>
        </p:sp>
      </p:grpSp>
      <p:grpSp>
        <p:nvGrpSpPr>
          <p:cNvPr id="5" name="Group 45"/>
          <p:cNvGrpSpPr>
            <a:grpSpLocks/>
          </p:cNvGrpSpPr>
          <p:nvPr/>
        </p:nvGrpSpPr>
        <p:grpSpPr bwMode="auto">
          <a:xfrm>
            <a:off x="2356024" y="4799013"/>
            <a:ext cx="4103688" cy="358775"/>
            <a:chOff x="1610" y="3023"/>
            <a:chExt cx="2585" cy="226"/>
          </a:xfrm>
        </p:grpSpPr>
        <p:sp>
          <p:nvSpPr>
            <p:cNvPr id="128046" name="Rectangle 46"/>
            <p:cNvSpPr>
              <a:spLocks noChangeArrowheads="1"/>
            </p:cNvSpPr>
            <p:nvPr/>
          </p:nvSpPr>
          <p:spPr bwMode="auto">
            <a:xfrm>
              <a:off x="1610" y="3023"/>
              <a:ext cx="318" cy="226"/>
            </a:xfrm>
            <a:prstGeom prst="rect">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zh-CN">
                  <a:solidFill>
                    <a:srgbClr val="333399"/>
                  </a:solidFill>
                </a:rPr>
                <a:t>H</a:t>
              </a:r>
              <a:r>
                <a:rPr lang="en-US" altLang="zh-CN" b="1" baseline="-25000">
                  <a:solidFill>
                    <a:srgbClr val="333399"/>
                  </a:solidFill>
                </a:rPr>
                <a:t>3</a:t>
              </a:r>
            </a:p>
          </p:txBody>
        </p:sp>
        <p:sp>
          <p:nvSpPr>
            <p:cNvPr id="128047" name="Rectangle 47"/>
            <p:cNvSpPr>
              <a:spLocks noChangeArrowheads="1"/>
            </p:cNvSpPr>
            <p:nvPr/>
          </p:nvSpPr>
          <p:spPr bwMode="auto">
            <a:xfrm>
              <a:off x="1928" y="3023"/>
              <a:ext cx="318" cy="226"/>
            </a:xfrm>
            <a:prstGeom prst="rect">
              <a:avLst/>
            </a:prstGeom>
            <a:solidFill>
              <a:srgbClr val="FF99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zh-CN">
                  <a:solidFill>
                    <a:srgbClr val="333399"/>
                  </a:solidFill>
                </a:rPr>
                <a:t>H</a:t>
              </a:r>
              <a:r>
                <a:rPr lang="en-US" altLang="zh-CN" b="1" baseline="-25000">
                  <a:solidFill>
                    <a:srgbClr val="333399"/>
                  </a:solidFill>
                </a:rPr>
                <a:t>4</a:t>
              </a:r>
            </a:p>
          </p:txBody>
        </p:sp>
        <p:sp>
          <p:nvSpPr>
            <p:cNvPr id="128048" name="Rectangle 48"/>
            <p:cNvSpPr>
              <a:spLocks noChangeArrowheads="1"/>
            </p:cNvSpPr>
            <p:nvPr/>
          </p:nvSpPr>
          <p:spPr bwMode="auto">
            <a:xfrm>
              <a:off x="2246" y="3023"/>
              <a:ext cx="318" cy="226"/>
            </a:xfrm>
            <a:prstGeom prst="rect">
              <a:avLst/>
            </a:prstGeom>
            <a:solidFill>
              <a:srgbClr val="FF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zh-CN">
                  <a:solidFill>
                    <a:srgbClr val="333399"/>
                  </a:solidFill>
                </a:rPr>
                <a:t>H</a:t>
              </a:r>
              <a:r>
                <a:rPr lang="en-US" altLang="zh-CN" b="1" baseline="-25000">
                  <a:solidFill>
                    <a:srgbClr val="333399"/>
                  </a:solidFill>
                </a:rPr>
                <a:t>5</a:t>
              </a:r>
            </a:p>
          </p:txBody>
        </p:sp>
        <p:sp>
          <p:nvSpPr>
            <p:cNvPr id="128049" name="Rectangle 49"/>
            <p:cNvSpPr>
              <a:spLocks noChangeArrowheads="1"/>
            </p:cNvSpPr>
            <p:nvPr/>
          </p:nvSpPr>
          <p:spPr bwMode="auto">
            <a:xfrm>
              <a:off x="2562" y="3023"/>
              <a:ext cx="1633" cy="226"/>
            </a:xfrm>
            <a:prstGeom prst="rect">
              <a:avLst/>
            </a:prstGeom>
            <a:solidFill>
              <a:srgbClr val="CCE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zh-CN" altLang="en-US" sz="2000">
                  <a:solidFill>
                    <a:srgbClr val="333399"/>
                  </a:solidFill>
                  <a:latin typeface="Tahoma" panose="020B0604030504040204" pitchFamily="34" charset="0"/>
                  <a:ea typeface="黑体" panose="02010609060101010101" pitchFamily="49" charset="-122"/>
                </a:rPr>
                <a:t>应 用 程 序 数 据</a:t>
              </a:r>
            </a:p>
          </p:txBody>
        </p:sp>
      </p:grpSp>
      <p:grpSp>
        <p:nvGrpSpPr>
          <p:cNvPr id="12" name="Group 69"/>
          <p:cNvGrpSpPr>
            <a:grpSpLocks/>
          </p:cNvGrpSpPr>
          <p:nvPr/>
        </p:nvGrpSpPr>
        <p:grpSpPr bwMode="auto">
          <a:xfrm>
            <a:off x="1368599" y="3429000"/>
            <a:ext cx="1490663" cy="1152525"/>
            <a:chOff x="988" y="2160"/>
            <a:chExt cx="939" cy="726"/>
          </a:xfrm>
        </p:grpSpPr>
        <p:sp>
          <p:nvSpPr>
            <p:cNvPr id="128070" name="Rectangle 70"/>
            <p:cNvSpPr>
              <a:spLocks noChangeArrowheads="1"/>
            </p:cNvSpPr>
            <p:nvPr/>
          </p:nvSpPr>
          <p:spPr bwMode="auto">
            <a:xfrm>
              <a:off x="1609" y="2660"/>
              <a:ext cx="318" cy="226"/>
            </a:xfrm>
            <a:prstGeom prst="rect">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zh-CN">
                  <a:solidFill>
                    <a:srgbClr val="333399"/>
                  </a:solidFill>
                </a:rPr>
                <a:t>H</a:t>
              </a:r>
              <a:r>
                <a:rPr lang="en-US" altLang="zh-CN" b="1" baseline="-25000">
                  <a:solidFill>
                    <a:srgbClr val="333399"/>
                  </a:solidFill>
                </a:rPr>
                <a:t>3</a:t>
              </a:r>
            </a:p>
          </p:txBody>
        </p:sp>
        <p:sp>
          <p:nvSpPr>
            <p:cNvPr id="128071" name="Text Box 71"/>
            <p:cNvSpPr txBox="1">
              <a:spLocks noChangeArrowheads="1"/>
            </p:cNvSpPr>
            <p:nvPr/>
          </p:nvSpPr>
          <p:spPr bwMode="auto">
            <a:xfrm>
              <a:off x="988" y="2160"/>
              <a:ext cx="929" cy="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lg"/>
                  <a:tailEnd type="none" w="sm"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2000" dirty="0">
                  <a:solidFill>
                    <a:srgbClr val="333399"/>
                  </a:solidFill>
                  <a:latin typeface="Arial Rounded MT Bold" panose="020F0704030504030204" pitchFamily="34" charset="0"/>
                  <a:ea typeface="黑体" panose="02010609060101010101" pitchFamily="49" charset="-122"/>
                </a:rPr>
                <a:t>网络层头标</a:t>
              </a:r>
              <a:endParaRPr kumimoji="1" lang="zh-CN" altLang="en-US" sz="2000" dirty="0">
                <a:solidFill>
                  <a:srgbClr val="333399"/>
                </a:solidFill>
                <a:latin typeface="Times New Roman" panose="02020603050405020304" pitchFamily="18" charset="0"/>
                <a:ea typeface="黑体" panose="02010609060101010101" pitchFamily="49" charset="-122"/>
              </a:endParaRPr>
            </a:p>
          </p:txBody>
        </p:sp>
        <p:sp>
          <p:nvSpPr>
            <p:cNvPr id="128072" name="Line 72"/>
            <p:cNvSpPr>
              <a:spLocks noChangeShapeType="1"/>
            </p:cNvSpPr>
            <p:nvPr/>
          </p:nvSpPr>
          <p:spPr bwMode="auto">
            <a:xfrm>
              <a:off x="1474" y="2387"/>
              <a:ext cx="227" cy="272"/>
            </a:xfrm>
            <a:prstGeom prst="line">
              <a:avLst/>
            </a:prstGeom>
            <a:noFill/>
            <a:ln w="12700">
              <a:solidFill>
                <a:srgbClr val="333399"/>
              </a:solidFill>
              <a:round/>
              <a:headEnd type="none" w="sm" len="lg"/>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grpSp>
      <p:grpSp>
        <p:nvGrpSpPr>
          <p:cNvPr id="13" name="Group 73"/>
          <p:cNvGrpSpPr>
            <a:grpSpLocks/>
          </p:cNvGrpSpPr>
          <p:nvPr/>
        </p:nvGrpSpPr>
        <p:grpSpPr bwMode="auto">
          <a:xfrm>
            <a:off x="1308274" y="3860800"/>
            <a:ext cx="1047750" cy="1295400"/>
            <a:chOff x="950" y="2432"/>
            <a:chExt cx="660" cy="816"/>
          </a:xfrm>
        </p:grpSpPr>
        <p:sp>
          <p:nvSpPr>
            <p:cNvPr id="128074" name="Rectangle 74"/>
            <p:cNvSpPr>
              <a:spLocks noChangeArrowheads="1"/>
            </p:cNvSpPr>
            <p:nvPr/>
          </p:nvSpPr>
          <p:spPr bwMode="auto">
            <a:xfrm>
              <a:off x="1247" y="3022"/>
              <a:ext cx="363" cy="226"/>
            </a:xfrm>
            <a:prstGeom prst="rect">
              <a:avLst/>
            </a:prstGeom>
            <a:solidFill>
              <a:srgbClr val="66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zh-CN">
                  <a:solidFill>
                    <a:srgbClr val="333399"/>
                  </a:solidFill>
                </a:rPr>
                <a:t>H</a:t>
              </a:r>
              <a:r>
                <a:rPr lang="en-US" altLang="zh-CN" b="1" baseline="-25000">
                  <a:solidFill>
                    <a:srgbClr val="333399"/>
                  </a:solidFill>
                </a:rPr>
                <a:t>2</a:t>
              </a:r>
            </a:p>
          </p:txBody>
        </p:sp>
        <p:sp>
          <p:nvSpPr>
            <p:cNvPr id="128075" name="Text Box 75"/>
            <p:cNvSpPr txBox="1">
              <a:spLocks noChangeArrowheads="1"/>
            </p:cNvSpPr>
            <p:nvPr/>
          </p:nvSpPr>
          <p:spPr bwMode="auto">
            <a:xfrm>
              <a:off x="950" y="2432"/>
              <a:ext cx="604" cy="4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lg"/>
                  <a:tailEnd type="none" w="sm"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0" hangingPunct="0">
                <a:lnSpc>
                  <a:spcPct val="90000"/>
                </a:lnSpc>
              </a:pPr>
              <a:r>
                <a:rPr kumimoji="1" lang="zh-CN" altLang="en-US" sz="2000" dirty="0">
                  <a:solidFill>
                    <a:srgbClr val="333399"/>
                  </a:solidFill>
                  <a:latin typeface="Arial Rounded MT Bold" panose="020F0704030504030204" pitchFamily="34" charset="0"/>
                  <a:ea typeface="黑体" panose="02010609060101010101" pitchFamily="49" charset="-122"/>
                </a:rPr>
                <a:t>链路层</a:t>
              </a:r>
            </a:p>
            <a:p>
              <a:pPr algn="ctr" eaLnBrk="0" hangingPunct="0">
                <a:lnSpc>
                  <a:spcPct val="90000"/>
                </a:lnSpc>
              </a:pPr>
              <a:r>
                <a:rPr kumimoji="1" lang="zh-CN" altLang="en-US" sz="2000" dirty="0">
                  <a:solidFill>
                    <a:srgbClr val="333399"/>
                  </a:solidFill>
                  <a:latin typeface="Arial Rounded MT Bold" panose="020F0704030504030204" pitchFamily="34" charset="0"/>
                  <a:ea typeface="黑体" panose="02010609060101010101" pitchFamily="49" charset="-122"/>
                </a:rPr>
                <a:t>头标</a:t>
              </a:r>
              <a:endParaRPr kumimoji="1" lang="zh-CN" altLang="en-US" sz="2000" dirty="0">
                <a:solidFill>
                  <a:srgbClr val="333399"/>
                </a:solidFill>
                <a:latin typeface="Times New Roman" panose="02020603050405020304" pitchFamily="18" charset="0"/>
                <a:ea typeface="黑体" panose="02010609060101010101" pitchFamily="49" charset="-122"/>
              </a:endParaRPr>
            </a:p>
          </p:txBody>
        </p:sp>
        <p:sp>
          <p:nvSpPr>
            <p:cNvPr id="128076" name="Line 76"/>
            <p:cNvSpPr>
              <a:spLocks noChangeShapeType="1"/>
            </p:cNvSpPr>
            <p:nvPr/>
          </p:nvSpPr>
          <p:spPr bwMode="auto">
            <a:xfrm>
              <a:off x="1284" y="2799"/>
              <a:ext cx="145" cy="223"/>
            </a:xfrm>
            <a:prstGeom prst="line">
              <a:avLst/>
            </a:prstGeom>
            <a:noFill/>
            <a:ln w="12700">
              <a:solidFill>
                <a:srgbClr val="333399"/>
              </a:solidFill>
              <a:round/>
              <a:headEnd type="none" w="sm" len="lg"/>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grpSp>
      <p:grpSp>
        <p:nvGrpSpPr>
          <p:cNvPr id="14" name="Group 77"/>
          <p:cNvGrpSpPr>
            <a:grpSpLocks/>
          </p:cNvGrpSpPr>
          <p:nvPr/>
        </p:nvGrpSpPr>
        <p:grpSpPr bwMode="auto">
          <a:xfrm>
            <a:off x="6444211" y="3940175"/>
            <a:ext cx="946150" cy="1217613"/>
            <a:chOff x="4195" y="2482"/>
            <a:chExt cx="596" cy="767"/>
          </a:xfrm>
        </p:grpSpPr>
        <p:sp>
          <p:nvSpPr>
            <p:cNvPr id="128078" name="Rectangle 78"/>
            <p:cNvSpPr>
              <a:spLocks noChangeArrowheads="1"/>
            </p:cNvSpPr>
            <p:nvPr/>
          </p:nvSpPr>
          <p:spPr bwMode="auto">
            <a:xfrm>
              <a:off x="4195" y="3023"/>
              <a:ext cx="318" cy="226"/>
            </a:xfrm>
            <a:prstGeom prst="rect">
              <a:avLst/>
            </a:prstGeom>
            <a:solidFill>
              <a:srgbClr val="CCFF3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zh-CN">
                  <a:solidFill>
                    <a:srgbClr val="333399"/>
                  </a:solidFill>
                </a:rPr>
                <a:t>T</a:t>
              </a:r>
              <a:r>
                <a:rPr lang="en-US" altLang="zh-CN" b="1" baseline="-25000">
                  <a:solidFill>
                    <a:srgbClr val="333399"/>
                  </a:solidFill>
                </a:rPr>
                <a:t>2</a:t>
              </a:r>
            </a:p>
          </p:txBody>
        </p:sp>
        <p:sp>
          <p:nvSpPr>
            <p:cNvPr id="128079" name="Line 79"/>
            <p:cNvSpPr>
              <a:spLocks noChangeShapeType="1"/>
            </p:cNvSpPr>
            <p:nvPr/>
          </p:nvSpPr>
          <p:spPr bwMode="auto">
            <a:xfrm flipH="1">
              <a:off x="4377" y="2840"/>
              <a:ext cx="136" cy="182"/>
            </a:xfrm>
            <a:prstGeom prst="line">
              <a:avLst/>
            </a:prstGeom>
            <a:noFill/>
            <a:ln w="12700">
              <a:solidFill>
                <a:srgbClr val="333399"/>
              </a:solidFill>
              <a:round/>
              <a:headEnd type="none" w="sm" len="lg"/>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28080" name="Text Box 80"/>
            <p:cNvSpPr txBox="1">
              <a:spLocks noChangeArrowheads="1"/>
            </p:cNvSpPr>
            <p:nvPr/>
          </p:nvSpPr>
          <p:spPr bwMode="auto">
            <a:xfrm>
              <a:off x="4195" y="2482"/>
              <a:ext cx="596"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lg"/>
                  <a:tailEnd type="none" w="sm"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0" hangingPunct="0">
                <a:lnSpc>
                  <a:spcPct val="90000"/>
                </a:lnSpc>
              </a:pPr>
              <a:r>
                <a:rPr kumimoji="1" lang="zh-CN" altLang="en-US" sz="2000" dirty="0">
                  <a:solidFill>
                    <a:srgbClr val="333399"/>
                  </a:solidFill>
                  <a:latin typeface="Arial Rounded MT Bold" panose="020F0704030504030204" pitchFamily="34" charset="0"/>
                  <a:ea typeface="黑体" panose="02010609060101010101" pitchFamily="49" charset="-122"/>
                </a:rPr>
                <a:t>链路层</a:t>
              </a:r>
            </a:p>
            <a:p>
              <a:pPr algn="ctr" eaLnBrk="0" hangingPunct="0">
                <a:lnSpc>
                  <a:spcPct val="90000"/>
                </a:lnSpc>
              </a:pPr>
              <a:r>
                <a:rPr kumimoji="1" lang="zh-CN" altLang="en-US" sz="2000" dirty="0">
                  <a:solidFill>
                    <a:srgbClr val="333399"/>
                  </a:solidFill>
                  <a:latin typeface="Arial Rounded MT Bold" panose="020F0704030504030204" pitchFamily="34" charset="0"/>
                  <a:ea typeface="黑体" panose="02010609060101010101" pitchFamily="49" charset="-122"/>
                </a:rPr>
                <a:t>尾部</a:t>
              </a:r>
              <a:endParaRPr kumimoji="1" lang="zh-CN" altLang="en-US" sz="2000" dirty="0">
                <a:solidFill>
                  <a:srgbClr val="333399"/>
                </a:solidFill>
                <a:latin typeface="Times New Roman" panose="02020603050405020304" pitchFamily="18" charset="0"/>
                <a:ea typeface="黑体" panose="02010609060101010101" pitchFamily="49" charset="-122"/>
              </a:endParaRPr>
            </a:p>
          </p:txBody>
        </p:sp>
      </p:grpSp>
      <p:sp>
        <p:nvSpPr>
          <p:cNvPr id="80" name="TextBox 79"/>
          <p:cNvSpPr txBox="1"/>
          <p:nvPr/>
        </p:nvSpPr>
        <p:spPr>
          <a:xfrm>
            <a:off x="71406" y="6500834"/>
            <a:ext cx="2571768" cy="276999"/>
          </a:xfrm>
          <a:prstGeom prst="rect">
            <a:avLst/>
          </a:prstGeom>
          <a:noFill/>
        </p:spPr>
        <p:txBody>
          <a:bodyPr wrap="square" rtlCol="0">
            <a:spAutoFit/>
          </a:bodyPr>
          <a:lstStyle/>
          <a:p>
            <a:r>
              <a:rPr lang="zh-CN" altLang="en-US" dirty="0"/>
              <a:t>来源：谢希仁，计算机网络</a:t>
            </a:r>
          </a:p>
        </p:txBody>
      </p:sp>
      <p:sp>
        <p:nvSpPr>
          <p:cNvPr id="2" name="文本框 1"/>
          <p:cNvSpPr txBox="1"/>
          <p:nvPr/>
        </p:nvSpPr>
        <p:spPr>
          <a:xfrm>
            <a:off x="7089888" y="4725144"/>
            <a:ext cx="531700" cy="1077218"/>
          </a:xfrm>
          <a:prstGeom prst="rect">
            <a:avLst/>
          </a:prstGeom>
          <a:noFill/>
        </p:spPr>
        <p:txBody>
          <a:bodyPr wrap="square" rtlCol="0">
            <a:spAutoFit/>
          </a:bodyPr>
          <a:lstStyle/>
          <a:p>
            <a:r>
              <a:rPr lang="en-US" altLang="zh-CN" sz="1600" dirty="0">
                <a:solidFill>
                  <a:srgbClr val="FF0000"/>
                </a:solidFill>
              </a:rPr>
              <a:t>L2</a:t>
            </a:r>
            <a:r>
              <a:rPr lang="zh-CN" altLang="en-US" sz="1600" dirty="0">
                <a:solidFill>
                  <a:srgbClr val="FF0000"/>
                </a:solidFill>
              </a:rPr>
              <a:t>交换机</a:t>
            </a:r>
          </a:p>
        </p:txBody>
      </p:sp>
      <p:sp>
        <p:nvSpPr>
          <p:cNvPr id="54" name="文本框 53"/>
          <p:cNvSpPr txBox="1"/>
          <p:nvPr/>
        </p:nvSpPr>
        <p:spPr>
          <a:xfrm>
            <a:off x="7478032" y="4061390"/>
            <a:ext cx="498884" cy="1815882"/>
          </a:xfrm>
          <a:prstGeom prst="rect">
            <a:avLst/>
          </a:prstGeom>
          <a:noFill/>
        </p:spPr>
        <p:txBody>
          <a:bodyPr wrap="square" rtlCol="0">
            <a:spAutoFit/>
          </a:bodyPr>
          <a:lstStyle/>
          <a:p>
            <a:r>
              <a:rPr lang="en-US" altLang="zh-CN" sz="1600" dirty="0">
                <a:solidFill>
                  <a:srgbClr val="FF0000"/>
                </a:solidFill>
              </a:rPr>
              <a:t>L3</a:t>
            </a:r>
            <a:r>
              <a:rPr lang="zh-CN" altLang="en-US" sz="1600" dirty="0">
                <a:solidFill>
                  <a:srgbClr val="FF0000"/>
                </a:solidFill>
              </a:rPr>
              <a:t>交换机路由器</a:t>
            </a:r>
          </a:p>
        </p:txBody>
      </p:sp>
      <p:cxnSp>
        <p:nvCxnSpPr>
          <p:cNvPr id="6" name="直接连接符 5"/>
          <p:cNvCxnSpPr>
            <a:endCxn id="2" idx="0"/>
          </p:cNvCxnSpPr>
          <p:nvPr/>
        </p:nvCxnSpPr>
        <p:spPr>
          <a:xfrm>
            <a:off x="1419400" y="4660900"/>
            <a:ext cx="5936338" cy="64244"/>
          </a:xfrm>
          <a:prstGeom prst="line">
            <a:avLst/>
          </a:prstGeom>
          <a:ln w="381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57" name="直接连接符 56"/>
          <p:cNvCxnSpPr/>
          <p:nvPr/>
        </p:nvCxnSpPr>
        <p:spPr>
          <a:xfrm flipV="1">
            <a:off x="1607353" y="3852862"/>
            <a:ext cx="6060991" cy="7938"/>
          </a:xfrm>
          <a:prstGeom prst="line">
            <a:avLst/>
          </a:prstGeom>
          <a:ln w="381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59" name="直接连接符 58"/>
          <p:cNvCxnSpPr/>
          <p:nvPr/>
        </p:nvCxnSpPr>
        <p:spPr>
          <a:xfrm>
            <a:off x="7668344" y="3853805"/>
            <a:ext cx="0" cy="295275"/>
          </a:xfrm>
          <a:prstGeom prst="line">
            <a:avLst/>
          </a:prstGeom>
          <a:ln w="381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64" name="直接连接符 63"/>
          <p:cNvCxnSpPr/>
          <p:nvPr/>
        </p:nvCxnSpPr>
        <p:spPr>
          <a:xfrm flipH="1">
            <a:off x="7306816" y="4708252"/>
            <a:ext cx="1488" cy="88900"/>
          </a:xfrm>
          <a:prstGeom prst="line">
            <a:avLst/>
          </a:prstGeom>
          <a:ln w="38100">
            <a:solidFill>
              <a:schemeClr val="tx1"/>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30393040"/>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Grp="1" noChangeArrowheads="1"/>
          </p:cNvSpPr>
          <p:nvPr>
            <p:ph type="title"/>
          </p:nvPr>
        </p:nvSpPr>
        <p:spPr/>
        <p:txBody>
          <a:bodyPr/>
          <a:lstStyle/>
          <a:p>
            <a:pPr algn="ctr"/>
            <a:r>
              <a:rPr lang="zh-CN" altLang="en-US"/>
              <a:t>主机</a:t>
            </a:r>
            <a:r>
              <a:rPr lang="zh-CN" altLang="en-US" sz="2400"/>
              <a:t> </a:t>
            </a:r>
            <a:r>
              <a:rPr lang="en-US" altLang="zh-CN"/>
              <a:t>1</a:t>
            </a:r>
            <a:r>
              <a:rPr lang="en-US" altLang="zh-CN" sz="2400"/>
              <a:t> </a:t>
            </a:r>
            <a:r>
              <a:rPr lang="zh-CN" altLang="en-US"/>
              <a:t>向主机</a:t>
            </a:r>
            <a:r>
              <a:rPr lang="zh-CN" altLang="en-US" sz="2400"/>
              <a:t> </a:t>
            </a:r>
            <a:r>
              <a:rPr lang="en-US" altLang="zh-CN"/>
              <a:t>2</a:t>
            </a:r>
            <a:r>
              <a:rPr lang="en-US" altLang="zh-CN" sz="2400"/>
              <a:t> </a:t>
            </a:r>
            <a:r>
              <a:rPr lang="zh-CN" altLang="en-US"/>
              <a:t>发送数据 </a:t>
            </a:r>
          </a:p>
        </p:txBody>
      </p:sp>
      <p:sp>
        <p:nvSpPr>
          <p:cNvPr id="129027" name="AutoShape 3"/>
          <p:cNvSpPr>
            <a:spLocks noChangeArrowheads="1"/>
          </p:cNvSpPr>
          <p:nvPr/>
        </p:nvSpPr>
        <p:spPr bwMode="auto">
          <a:xfrm rot="-5400000">
            <a:off x="4374356" y="1532732"/>
            <a:ext cx="417513" cy="8991600"/>
          </a:xfrm>
          <a:prstGeom prst="can">
            <a:avLst>
              <a:gd name="adj" fmla="val 48656"/>
            </a:avLst>
          </a:prstGeom>
          <a:gradFill rotWithShape="0">
            <a:gsLst>
              <a:gs pos="0">
                <a:srgbClr val="EAEAEA">
                  <a:gamma/>
                  <a:shade val="73333"/>
                  <a:invGamma/>
                </a:srgbClr>
              </a:gs>
              <a:gs pos="50000">
                <a:srgbClr val="EAEAEA"/>
              </a:gs>
              <a:gs pos="100000">
                <a:srgbClr val="EAEAEA">
                  <a:gamma/>
                  <a:shade val="73333"/>
                  <a:invGamma/>
                </a:srgbClr>
              </a:gs>
            </a:gsLst>
            <a:lin ang="5400000" scaled="1"/>
          </a:gradFill>
          <a:ln w="19050">
            <a:solidFill>
              <a:schemeClr val="tx1"/>
            </a:solidFill>
            <a:round/>
            <a:headEnd type="none" w="sm" len="lg"/>
            <a:tailEnd type="none" w="sm"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29028" name="AutoShape 4"/>
          <p:cNvSpPr>
            <a:spLocks noChangeArrowheads="1"/>
          </p:cNvSpPr>
          <p:nvPr/>
        </p:nvSpPr>
        <p:spPr bwMode="auto">
          <a:xfrm>
            <a:off x="533400" y="2847975"/>
            <a:ext cx="838200" cy="2997200"/>
          </a:xfrm>
          <a:prstGeom prst="cube">
            <a:avLst>
              <a:gd name="adj" fmla="val 10764"/>
            </a:avLst>
          </a:prstGeom>
          <a:solidFill>
            <a:srgbClr val="FFFF99"/>
          </a:solidFill>
          <a:ln w="19050">
            <a:solidFill>
              <a:schemeClr val="tx1"/>
            </a:solidFill>
            <a:miter lim="800000"/>
            <a:headEnd type="none" w="sm" len="lg"/>
            <a:tailEnd type="none" w="sm"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29029" name="Text Box 5"/>
          <p:cNvSpPr txBox="1">
            <a:spLocks noChangeArrowheads="1"/>
          </p:cNvSpPr>
          <p:nvPr/>
        </p:nvSpPr>
        <p:spPr bwMode="auto">
          <a:xfrm>
            <a:off x="781050" y="3027363"/>
            <a:ext cx="3254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en-US" altLang="zh-CN" sz="2000">
                <a:solidFill>
                  <a:srgbClr val="333399"/>
                </a:solidFill>
              </a:rPr>
              <a:t>5</a:t>
            </a:r>
          </a:p>
        </p:txBody>
      </p:sp>
      <p:sp>
        <p:nvSpPr>
          <p:cNvPr id="129030" name="Text Box 6"/>
          <p:cNvSpPr txBox="1">
            <a:spLocks noChangeArrowheads="1"/>
          </p:cNvSpPr>
          <p:nvPr/>
        </p:nvSpPr>
        <p:spPr bwMode="auto">
          <a:xfrm>
            <a:off x="781050" y="3654425"/>
            <a:ext cx="3254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en-US" altLang="zh-CN" sz="2000">
                <a:solidFill>
                  <a:srgbClr val="333399"/>
                </a:solidFill>
              </a:rPr>
              <a:t>4</a:t>
            </a:r>
          </a:p>
        </p:txBody>
      </p:sp>
      <p:sp>
        <p:nvSpPr>
          <p:cNvPr id="129031" name="Text Box 7"/>
          <p:cNvSpPr txBox="1">
            <a:spLocks noChangeArrowheads="1"/>
          </p:cNvSpPr>
          <p:nvPr/>
        </p:nvSpPr>
        <p:spPr bwMode="auto">
          <a:xfrm>
            <a:off x="781050" y="4211638"/>
            <a:ext cx="3254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en-US" altLang="zh-CN" sz="2000">
                <a:solidFill>
                  <a:srgbClr val="333399"/>
                </a:solidFill>
              </a:rPr>
              <a:t>3</a:t>
            </a:r>
          </a:p>
        </p:txBody>
      </p:sp>
      <p:sp>
        <p:nvSpPr>
          <p:cNvPr id="129032" name="Text Box 8"/>
          <p:cNvSpPr txBox="1">
            <a:spLocks noChangeArrowheads="1"/>
          </p:cNvSpPr>
          <p:nvPr/>
        </p:nvSpPr>
        <p:spPr bwMode="auto">
          <a:xfrm>
            <a:off x="781050" y="4770438"/>
            <a:ext cx="3254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en-US" altLang="zh-CN" sz="2000">
                <a:solidFill>
                  <a:srgbClr val="333399"/>
                </a:solidFill>
              </a:rPr>
              <a:t>2</a:t>
            </a:r>
          </a:p>
        </p:txBody>
      </p:sp>
      <p:sp>
        <p:nvSpPr>
          <p:cNvPr id="129033" name="Text Box 9"/>
          <p:cNvSpPr txBox="1">
            <a:spLocks noChangeArrowheads="1"/>
          </p:cNvSpPr>
          <p:nvPr/>
        </p:nvSpPr>
        <p:spPr bwMode="auto">
          <a:xfrm>
            <a:off x="781050" y="5337175"/>
            <a:ext cx="3254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en-US" altLang="zh-CN" sz="2000">
                <a:solidFill>
                  <a:srgbClr val="333399"/>
                </a:solidFill>
              </a:rPr>
              <a:t>1</a:t>
            </a:r>
          </a:p>
        </p:txBody>
      </p:sp>
      <p:sp>
        <p:nvSpPr>
          <p:cNvPr id="129034" name="Freeform 10"/>
          <p:cNvSpPr>
            <a:spLocks/>
          </p:cNvSpPr>
          <p:nvPr/>
        </p:nvSpPr>
        <p:spPr bwMode="auto">
          <a:xfrm>
            <a:off x="533400" y="3449638"/>
            <a:ext cx="847725" cy="61912"/>
          </a:xfrm>
          <a:custGeom>
            <a:avLst/>
            <a:gdLst>
              <a:gd name="T0" fmla="*/ 0 w 534"/>
              <a:gd name="T1" fmla="*/ 42 h 42"/>
              <a:gd name="T2" fmla="*/ 468 w 534"/>
              <a:gd name="T3" fmla="*/ 42 h 42"/>
              <a:gd name="T4" fmla="*/ 534 w 534"/>
              <a:gd name="T5" fmla="*/ 0 h 42"/>
            </a:gdLst>
            <a:ahLst/>
            <a:cxnLst>
              <a:cxn ang="0">
                <a:pos x="T0" y="T1"/>
              </a:cxn>
              <a:cxn ang="0">
                <a:pos x="T2" y="T3"/>
              </a:cxn>
              <a:cxn ang="0">
                <a:pos x="T4" y="T5"/>
              </a:cxn>
            </a:cxnLst>
            <a:rect l="0" t="0" r="r" b="b"/>
            <a:pathLst>
              <a:path w="534" h="42">
                <a:moveTo>
                  <a:pt x="0" y="42"/>
                </a:moveTo>
                <a:lnTo>
                  <a:pt x="468" y="42"/>
                </a:lnTo>
                <a:cubicBezTo>
                  <a:pt x="490" y="28"/>
                  <a:pt x="534" y="0"/>
                  <a:pt x="534" y="0"/>
                </a:cubicBezTo>
              </a:path>
            </a:pathLst>
          </a:custGeom>
          <a:noFill/>
          <a:ln w="19050" cap="flat" cmpd="sng">
            <a:solidFill>
              <a:schemeClr val="tx1"/>
            </a:solidFill>
            <a:prstDash val="solid"/>
            <a:round/>
            <a:headEnd type="none" w="sm" len="lg"/>
            <a:tailEnd type="none" w="sm"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29035" name="Freeform 11"/>
          <p:cNvSpPr>
            <a:spLocks/>
          </p:cNvSpPr>
          <p:nvPr/>
        </p:nvSpPr>
        <p:spPr bwMode="auto">
          <a:xfrm>
            <a:off x="542925" y="4024313"/>
            <a:ext cx="847725" cy="61912"/>
          </a:xfrm>
          <a:custGeom>
            <a:avLst/>
            <a:gdLst>
              <a:gd name="T0" fmla="*/ 0 w 534"/>
              <a:gd name="T1" fmla="*/ 36 h 42"/>
              <a:gd name="T2" fmla="*/ 468 w 534"/>
              <a:gd name="T3" fmla="*/ 42 h 42"/>
              <a:gd name="T4" fmla="*/ 534 w 534"/>
              <a:gd name="T5" fmla="*/ 0 h 42"/>
            </a:gdLst>
            <a:ahLst/>
            <a:cxnLst>
              <a:cxn ang="0">
                <a:pos x="T0" y="T1"/>
              </a:cxn>
              <a:cxn ang="0">
                <a:pos x="T2" y="T3"/>
              </a:cxn>
              <a:cxn ang="0">
                <a:pos x="T4" y="T5"/>
              </a:cxn>
            </a:cxnLst>
            <a:rect l="0" t="0" r="r" b="b"/>
            <a:pathLst>
              <a:path w="534" h="42">
                <a:moveTo>
                  <a:pt x="0" y="36"/>
                </a:moveTo>
                <a:lnTo>
                  <a:pt x="468" y="42"/>
                </a:lnTo>
                <a:cubicBezTo>
                  <a:pt x="490" y="28"/>
                  <a:pt x="534" y="0"/>
                  <a:pt x="534" y="0"/>
                </a:cubicBezTo>
              </a:path>
            </a:pathLst>
          </a:custGeom>
          <a:noFill/>
          <a:ln w="19050" cap="flat" cmpd="sng">
            <a:solidFill>
              <a:schemeClr val="tx1"/>
            </a:solidFill>
            <a:prstDash val="solid"/>
            <a:round/>
            <a:headEnd type="none" w="sm" len="lg"/>
            <a:tailEnd type="none" w="sm"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29036" name="Freeform 12"/>
          <p:cNvSpPr>
            <a:spLocks/>
          </p:cNvSpPr>
          <p:nvPr/>
        </p:nvSpPr>
        <p:spPr bwMode="auto">
          <a:xfrm>
            <a:off x="520700" y="4600575"/>
            <a:ext cx="869950" cy="60325"/>
          </a:xfrm>
          <a:custGeom>
            <a:avLst/>
            <a:gdLst>
              <a:gd name="T0" fmla="*/ 0 w 548"/>
              <a:gd name="T1" fmla="*/ 42 h 42"/>
              <a:gd name="T2" fmla="*/ 482 w 548"/>
              <a:gd name="T3" fmla="*/ 42 h 42"/>
              <a:gd name="T4" fmla="*/ 548 w 548"/>
              <a:gd name="T5" fmla="*/ 0 h 42"/>
            </a:gdLst>
            <a:ahLst/>
            <a:cxnLst>
              <a:cxn ang="0">
                <a:pos x="T0" y="T1"/>
              </a:cxn>
              <a:cxn ang="0">
                <a:pos x="T2" y="T3"/>
              </a:cxn>
              <a:cxn ang="0">
                <a:pos x="T4" y="T5"/>
              </a:cxn>
            </a:cxnLst>
            <a:rect l="0" t="0" r="r" b="b"/>
            <a:pathLst>
              <a:path w="548" h="42">
                <a:moveTo>
                  <a:pt x="0" y="42"/>
                </a:moveTo>
                <a:lnTo>
                  <a:pt x="482" y="42"/>
                </a:lnTo>
                <a:cubicBezTo>
                  <a:pt x="504" y="28"/>
                  <a:pt x="548" y="0"/>
                  <a:pt x="548" y="0"/>
                </a:cubicBezTo>
              </a:path>
            </a:pathLst>
          </a:custGeom>
          <a:noFill/>
          <a:ln w="19050" cap="flat" cmpd="sng">
            <a:solidFill>
              <a:schemeClr val="tx1"/>
            </a:solidFill>
            <a:prstDash val="solid"/>
            <a:round/>
            <a:headEnd type="none" w="sm" len="lg"/>
            <a:tailEnd type="none" w="sm"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29037" name="Freeform 13"/>
          <p:cNvSpPr>
            <a:spLocks/>
          </p:cNvSpPr>
          <p:nvPr/>
        </p:nvSpPr>
        <p:spPr bwMode="auto">
          <a:xfrm>
            <a:off x="520700" y="5192713"/>
            <a:ext cx="860425" cy="60325"/>
          </a:xfrm>
          <a:custGeom>
            <a:avLst/>
            <a:gdLst>
              <a:gd name="T0" fmla="*/ 0 w 542"/>
              <a:gd name="T1" fmla="*/ 42 h 42"/>
              <a:gd name="T2" fmla="*/ 476 w 542"/>
              <a:gd name="T3" fmla="*/ 42 h 42"/>
              <a:gd name="T4" fmla="*/ 542 w 542"/>
              <a:gd name="T5" fmla="*/ 0 h 42"/>
            </a:gdLst>
            <a:ahLst/>
            <a:cxnLst>
              <a:cxn ang="0">
                <a:pos x="T0" y="T1"/>
              </a:cxn>
              <a:cxn ang="0">
                <a:pos x="T2" y="T3"/>
              </a:cxn>
              <a:cxn ang="0">
                <a:pos x="T4" y="T5"/>
              </a:cxn>
            </a:cxnLst>
            <a:rect l="0" t="0" r="r" b="b"/>
            <a:pathLst>
              <a:path w="542" h="42">
                <a:moveTo>
                  <a:pt x="0" y="42"/>
                </a:moveTo>
                <a:lnTo>
                  <a:pt x="476" y="42"/>
                </a:lnTo>
                <a:cubicBezTo>
                  <a:pt x="498" y="28"/>
                  <a:pt x="542" y="0"/>
                  <a:pt x="542" y="0"/>
                </a:cubicBezTo>
              </a:path>
            </a:pathLst>
          </a:custGeom>
          <a:noFill/>
          <a:ln w="19050" cap="flat" cmpd="sng">
            <a:solidFill>
              <a:schemeClr val="tx1"/>
            </a:solidFill>
            <a:prstDash val="solid"/>
            <a:round/>
            <a:headEnd type="none" w="sm" len="lg"/>
            <a:tailEnd type="none" w="sm"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29038" name="AutoShape 14"/>
          <p:cNvSpPr>
            <a:spLocks noChangeArrowheads="1"/>
          </p:cNvSpPr>
          <p:nvPr/>
        </p:nvSpPr>
        <p:spPr bwMode="auto">
          <a:xfrm>
            <a:off x="7886700" y="2814638"/>
            <a:ext cx="838200" cy="3030537"/>
          </a:xfrm>
          <a:prstGeom prst="cube">
            <a:avLst>
              <a:gd name="adj" fmla="val 10764"/>
            </a:avLst>
          </a:prstGeom>
          <a:solidFill>
            <a:srgbClr val="FFFF99"/>
          </a:solidFill>
          <a:ln w="19050">
            <a:solidFill>
              <a:schemeClr val="tx1"/>
            </a:solidFill>
            <a:miter lim="800000"/>
            <a:headEnd type="none" w="sm" len="lg"/>
            <a:tailEnd type="none" w="sm"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29039" name="Text Box 15"/>
          <p:cNvSpPr txBox="1">
            <a:spLocks noChangeArrowheads="1"/>
          </p:cNvSpPr>
          <p:nvPr/>
        </p:nvSpPr>
        <p:spPr bwMode="auto">
          <a:xfrm>
            <a:off x="7924800" y="2992438"/>
            <a:ext cx="3254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en-US" altLang="zh-CN" sz="2000">
                <a:solidFill>
                  <a:srgbClr val="333399"/>
                </a:solidFill>
              </a:rPr>
              <a:t>5</a:t>
            </a:r>
          </a:p>
        </p:txBody>
      </p:sp>
      <p:sp>
        <p:nvSpPr>
          <p:cNvPr id="129040" name="Text Box 16"/>
          <p:cNvSpPr txBox="1">
            <a:spLocks noChangeArrowheads="1"/>
          </p:cNvSpPr>
          <p:nvPr/>
        </p:nvSpPr>
        <p:spPr bwMode="auto">
          <a:xfrm>
            <a:off x="7924800" y="3619500"/>
            <a:ext cx="3254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en-US" altLang="zh-CN" sz="2000">
                <a:solidFill>
                  <a:srgbClr val="333399"/>
                </a:solidFill>
              </a:rPr>
              <a:t>4</a:t>
            </a:r>
          </a:p>
        </p:txBody>
      </p:sp>
      <p:sp>
        <p:nvSpPr>
          <p:cNvPr id="129041" name="Text Box 17"/>
          <p:cNvSpPr txBox="1">
            <a:spLocks noChangeArrowheads="1"/>
          </p:cNvSpPr>
          <p:nvPr/>
        </p:nvSpPr>
        <p:spPr bwMode="auto">
          <a:xfrm>
            <a:off x="7924800" y="4176713"/>
            <a:ext cx="3254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en-US" altLang="zh-CN" sz="2000">
                <a:solidFill>
                  <a:srgbClr val="333399"/>
                </a:solidFill>
              </a:rPr>
              <a:t>3</a:t>
            </a:r>
          </a:p>
        </p:txBody>
      </p:sp>
      <p:sp>
        <p:nvSpPr>
          <p:cNvPr id="129042" name="Text Box 18"/>
          <p:cNvSpPr txBox="1">
            <a:spLocks noChangeArrowheads="1"/>
          </p:cNvSpPr>
          <p:nvPr/>
        </p:nvSpPr>
        <p:spPr bwMode="auto">
          <a:xfrm>
            <a:off x="7924800" y="4737100"/>
            <a:ext cx="3254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en-US" altLang="zh-CN" sz="2000">
                <a:solidFill>
                  <a:srgbClr val="333399"/>
                </a:solidFill>
              </a:rPr>
              <a:t>2</a:t>
            </a:r>
          </a:p>
        </p:txBody>
      </p:sp>
      <p:sp>
        <p:nvSpPr>
          <p:cNvPr id="129043" name="Text Box 19"/>
          <p:cNvSpPr txBox="1">
            <a:spLocks noChangeArrowheads="1"/>
          </p:cNvSpPr>
          <p:nvPr/>
        </p:nvSpPr>
        <p:spPr bwMode="auto">
          <a:xfrm>
            <a:off x="7924800" y="5302250"/>
            <a:ext cx="3254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en-US" altLang="zh-CN" sz="2000">
                <a:solidFill>
                  <a:srgbClr val="333399"/>
                </a:solidFill>
              </a:rPr>
              <a:t>1</a:t>
            </a:r>
          </a:p>
        </p:txBody>
      </p:sp>
      <p:sp>
        <p:nvSpPr>
          <p:cNvPr id="129044" name="Freeform 20"/>
          <p:cNvSpPr>
            <a:spLocks/>
          </p:cNvSpPr>
          <p:nvPr/>
        </p:nvSpPr>
        <p:spPr bwMode="auto">
          <a:xfrm>
            <a:off x="7886700" y="3414713"/>
            <a:ext cx="847725" cy="61912"/>
          </a:xfrm>
          <a:custGeom>
            <a:avLst/>
            <a:gdLst>
              <a:gd name="T0" fmla="*/ 0 w 534"/>
              <a:gd name="T1" fmla="*/ 42 h 42"/>
              <a:gd name="T2" fmla="*/ 468 w 534"/>
              <a:gd name="T3" fmla="*/ 42 h 42"/>
              <a:gd name="T4" fmla="*/ 534 w 534"/>
              <a:gd name="T5" fmla="*/ 0 h 42"/>
            </a:gdLst>
            <a:ahLst/>
            <a:cxnLst>
              <a:cxn ang="0">
                <a:pos x="T0" y="T1"/>
              </a:cxn>
              <a:cxn ang="0">
                <a:pos x="T2" y="T3"/>
              </a:cxn>
              <a:cxn ang="0">
                <a:pos x="T4" y="T5"/>
              </a:cxn>
            </a:cxnLst>
            <a:rect l="0" t="0" r="r" b="b"/>
            <a:pathLst>
              <a:path w="534" h="42">
                <a:moveTo>
                  <a:pt x="0" y="42"/>
                </a:moveTo>
                <a:lnTo>
                  <a:pt x="468" y="42"/>
                </a:lnTo>
                <a:cubicBezTo>
                  <a:pt x="490" y="28"/>
                  <a:pt x="534" y="0"/>
                  <a:pt x="534" y="0"/>
                </a:cubicBezTo>
              </a:path>
            </a:pathLst>
          </a:custGeom>
          <a:noFill/>
          <a:ln w="19050" cap="flat" cmpd="sng">
            <a:solidFill>
              <a:schemeClr val="tx1"/>
            </a:solidFill>
            <a:prstDash val="solid"/>
            <a:round/>
            <a:headEnd type="none" w="sm" len="lg"/>
            <a:tailEnd type="none" w="sm"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29045" name="Freeform 21"/>
          <p:cNvSpPr>
            <a:spLocks/>
          </p:cNvSpPr>
          <p:nvPr/>
        </p:nvSpPr>
        <p:spPr bwMode="auto">
          <a:xfrm>
            <a:off x="7896225" y="3989388"/>
            <a:ext cx="847725" cy="61912"/>
          </a:xfrm>
          <a:custGeom>
            <a:avLst/>
            <a:gdLst>
              <a:gd name="T0" fmla="*/ 0 w 534"/>
              <a:gd name="T1" fmla="*/ 36 h 42"/>
              <a:gd name="T2" fmla="*/ 468 w 534"/>
              <a:gd name="T3" fmla="*/ 42 h 42"/>
              <a:gd name="T4" fmla="*/ 534 w 534"/>
              <a:gd name="T5" fmla="*/ 0 h 42"/>
            </a:gdLst>
            <a:ahLst/>
            <a:cxnLst>
              <a:cxn ang="0">
                <a:pos x="T0" y="T1"/>
              </a:cxn>
              <a:cxn ang="0">
                <a:pos x="T2" y="T3"/>
              </a:cxn>
              <a:cxn ang="0">
                <a:pos x="T4" y="T5"/>
              </a:cxn>
            </a:cxnLst>
            <a:rect l="0" t="0" r="r" b="b"/>
            <a:pathLst>
              <a:path w="534" h="42">
                <a:moveTo>
                  <a:pt x="0" y="36"/>
                </a:moveTo>
                <a:lnTo>
                  <a:pt x="468" y="42"/>
                </a:lnTo>
                <a:cubicBezTo>
                  <a:pt x="490" y="28"/>
                  <a:pt x="534" y="0"/>
                  <a:pt x="534" y="0"/>
                </a:cubicBezTo>
              </a:path>
            </a:pathLst>
          </a:custGeom>
          <a:noFill/>
          <a:ln w="19050" cap="flat" cmpd="sng">
            <a:solidFill>
              <a:schemeClr val="tx1"/>
            </a:solidFill>
            <a:prstDash val="solid"/>
            <a:round/>
            <a:headEnd type="none" w="sm" len="lg"/>
            <a:tailEnd type="none" w="sm"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29046" name="Freeform 22"/>
          <p:cNvSpPr>
            <a:spLocks/>
          </p:cNvSpPr>
          <p:nvPr/>
        </p:nvSpPr>
        <p:spPr bwMode="auto">
          <a:xfrm>
            <a:off x="7874000" y="4565650"/>
            <a:ext cx="869950" cy="60325"/>
          </a:xfrm>
          <a:custGeom>
            <a:avLst/>
            <a:gdLst>
              <a:gd name="T0" fmla="*/ 0 w 548"/>
              <a:gd name="T1" fmla="*/ 42 h 42"/>
              <a:gd name="T2" fmla="*/ 482 w 548"/>
              <a:gd name="T3" fmla="*/ 42 h 42"/>
              <a:gd name="T4" fmla="*/ 548 w 548"/>
              <a:gd name="T5" fmla="*/ 0 h 42"/>
            </a:gdLst>
            <a:ahLst/>
            <a:cxnLst>
              <a:cxn ang="0">
                <a:pos x="T0" y="T1"/>
              </a:cxn>
              <a:cxn ang="0">
                <a:pos x="T2" y="T3"/>
              </a:cxn>
              <a:cxn ang="0">
                <a:pos x="T4" y="T5"/>
              </a:cxn>
            </a:cxnLst>
            <a:rect l="0" t="0" r="r" b="b"/>
            <a:pathLst>
              <a:path w="548" h="42">
                <a:moveTo>
                  <a:pt x="0" y="42"/>
                </a:moveTo>
                <a:lnTo>
                  <a:pt x="482" y="42"/>
                </a:lnTo>
                <a:cubicBezTo>
                  <a:pt x="504" y="28"/>
                  <a:pt x="548" y="0"/>
                  <a:pt x="548" y="0"/>
                </a:cubicBezTo>
              </a:path>
            </a:pathLst>
          </a:custGeom>
          <a:noFill/>
          <a:ln w="19050" cap="flat" cmpd="sng">
            <a:solidFill>
              <a:schemeClr val="tx1"/>
            </a:solidFill>
            <a:prstDash val="solid"/>
            <a:round/>
            <a:headEnd type="none" w="sm" len="lg"/>
            <a:tailEnd type="none" w="sm"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29047" name="Freeform 23"/>
          <p:cNvSpPr>
            <a:spLocks/>
          </p:cNvSpPr>
          <p:nvPr/>
        </p:nvSpPr>
        <p:spPr bwMode="auto">
          <a:xfrm>
            <a:off x="7874000" y="5157788"/>
            <a:ext cx="860425" cy="60325"/>
          </a:xfrm>
          <a:custGeom>
            <a:avLst/>
            <a:gdLst>
              <a:gd name="T0" fmla="*/ 0 w 542"/>
              <a:gd name="T1" fmla="*/ 42 h 42"/>
              <a:gd name="T2" fmla="*/ 476 w 542"/>
              <a:gd name="T3" fmla="*/ 42 h 42"/>
              <a:gd name="T4" fmla="*/ 542 w 542"/>
              <a:gd name="T5" fmla="*/ 0 h 42"/>
            </a:gdLst>
            <a:ahLst/>
            <a:cxnLst>
              <a:cxn ang="0">
                <a:pos x="T0" y="T1"/>
              </a:cxn>
              <a:cxn ang="0">
                <a:pos x="T2" y="T3"/>
              </a:cxn>
              <a:cxn ang="0">
                <a:pos x="T4" y="T5"/>
              </a:cxn>
            </a:cxnLst>
            <a:rect l="0" t="0" r="r" b="b"/>
            <a:pathLst>
              <a:path w="542" h="42">
                <a:moveTo>
                  <a:pt x="0" y="42"/>
                </a:moveTo>
                <a:lnTo>
                  <a:pt x="476" y="42"/>
                </a:lnTo>
                <a:cubicBezTo>
                  <a:pt x="498" y="28"/>
                  <a:pt x="542" y="0"/>
                  <a:pt x="542" y="0"/>
                </a:cubicBezTo>
              </a:path>
            </a:pathLst>
          </a:custGeom>
          <a:noFill/>
          <a:ln w="19050" cap="flat" cmpd="sng">
            <a:solidFill>
              <a:schemeClr val="tx1"/>
            </a:solidFill>
            <a:prstDash val="solid"/>
            <a:round/>
            <a:headEnd type="none" w="sm" len="lg"/>
            <a:tailEnd type="none" w="sm"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29048" name="Text Box 24"/>
          <p:cNvSpPr txBox="1">
            <a:spLocks noChangeArrowheads="1"/>
          </p:cNvSpPr>
          <p:nvPr/>
        </p:nvSpPr>
        <p:spPr bwMode="auto">
          <a:xfrm>
            <a:off x="395288" y="1973263"/>
            <a:ext cx="868362"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lg"/>
                <a:tailEnd type="none" w="sm"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2000">
                <a:solidFill>
                  <a:srgbClr val="333399"/>
                </a:solidFill>
                <a:ea typeface="黑体" panose="02010609060101010101" pitchFamily="49" charset="-122"/>
              </a:rPr>
              <a:t>主机</a:t>
            </a:r>
            <a:r>
              <a:rPr kumimoji="1" lang="zh-CN" altLang="en-US" sz="1000">
                <a:solidFill>
                  <a:srgbClr val="333399"/>
                </a:solidFill>
                <a:ea typeface="黑体" panose="02010609060101010101" pitchFamily="49" charset="-122"/>
              </a:rPr>
              <a:t> </a:t>
            </a:r>
            <a:r>
              <a:rPr kumimoji="1" lang="en-US" altLang="zh-CN" sz="2000">
                <a:solidFill>
                  <a:srgbClr val="333399"/>
                </a:solidFill>
                <a:ea typeface="黑体" panose="02010609060101010101" pitchFamily="49" charset="-122"/>
              </a:rPr>
              <a:t>1</a:t>
            </a:r>
          </a:p>
        </p:txBody>
      </p:sp>
      <p:sp>
        <p:nvSpPr>
          <p:cNvPr id="129049" name="AutoShape 25"/>
          <p:cNvSpPr>
            <a:spLocks noChangeArrowheads="1"/>
          </p:cNvSpPr>
          <p:nvPr/>
        </p:nvSpPr>
        <p:spPr bwMode="auto">
          <a:xfrm>
            <a:off x="8034338" y="2317750"/>
            <a:ext cx="685800" cy="557213"/>
          </a:xfrm>
          <a:prstGeom prst="cube">
            <a:avLst>
              <a:gd name="adj" fmla="val 17593"/>
            </a:avLst>
          </a:prstGeom>
          <a:solidFill>
            <a:srgbClr val="FFFF99"/>
          </a:solidFill>
          <a:ln w="19050">
            <a:solidFill>
              <a:schemeClr val="tx1"/>
            </a:solidFill>
            <a:miter lim="800000"/>
            <a:headEnd type="none" w="sm" len="lg"/>
            <a:tailEnd type="none" w="sm"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29050" name="Text Box 26"/>
          <p:cNvSpPr txBox="1">
            <a:spLocks noChangeArrowheads="1"/>
          </p:cNvSpPr>
          <p:nvPr/>
        </p:nvSpPr>
        <p:spPr bwMode="auto">
          <a:xfrm>
            <a:off x="8027988" y="2422525"/>
            <a:ext cx="6159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en-US" altLang="zh-CN" sz="2000">
                <a:solidFill>
                  <a:srgbClr val="333399"/>
                </a:solidFill>
              </a:rPr>
              <a:t>AP</a:t>
            </a:r>
            <a:r>
              <a:rPr kumimoji="1" lang="en-US" altLang="zh-CN" sz="2000" b="1" baseline="-25000">
                <a:solidFill>
                  <a:srgbClr val="333399"/>
                </a:solidFill>
              </a:rPr>
              <a:t>2</a:t>
            </a:r>
            <a:endParaRPr kumimoji="1" lang="en-US" altLang="zh-CN" sz="2000" b="1">
              <a:solidFill>
                <a:srgbClr val="333399"/>
              </a:solidFill>
            </a:endParaRPr>
          </a:p>
        </p:txBody>
      </p:sp>
      <p:sp>
        <p:nvSpPr>
          <p:cNvPr id="129051" name="AutoShape 27"/>
          <p:cNvSpPr>
            <a:spLocks noChangeArrowheads="1"/>
          </p:cNvSpPr>
          <p:nvPr/>
        </p:nvSpPr>
        <p:spPr bwMode="auto">
          <a:xfrm>
            <a:off x="538163" y="2360613"/>
            <a:ext cx="685800" cy="557212"/>
          </a:xfrm>
          <a:prstGeom prst="cube">
            <a:avLst>
              <a:gd name="adj" fmla="val 17593"/>
            </a:avLst>
          </a:prstGeom>
          <a:solidFill>
            <a:srgbClr val="FFFF99"/>
          </a:solidFill>
          <a:ln w="19050">
            <a:solidFill>
              <a:schemeClr val="tx1"/>
            </a:solidFill>
            <a:miter lim="800000"/>
            <a:headEnd type="none" w="sm" len="lg"/>
            <a:tailEnd type="none" w="sm"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29052" name="Text Box 28"/>
          <p:cNvSpPr txBox="1">
            <a:spLocks noChangeArrowheads="1"/>
          </p:cNvSpPr>
          <p:nvPr/>
        </p:nvSpPr>
        <p:spPr bwMode="auto">
          <a:xfrm>
            <a:off x="558800" y="2481263"/>
            <a:ext cx="6159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en-US" altLang="zh-CN" sz="2000">
                <a:solidFill>
                  <a:srgbClr val="333399"/>
                </a:solidFill>
              </a:rPr>
              <a:t>AP</a:t>
            </a:r>
            <a:r>
              <a:rPr kumimoji="1" lang="en-US" altLang="zh-CN" sz="2000" b="1" baseline="-25000">
                <a:solidFill>
                  <a:srgbClr val="333399"/>
                </a:solidFill>
              </a:rPr>
              <a:t>1</a:t>
            </a:r>
            <a:endParaRPr kumimoji="1" lang="en-US" altLang="zh-CN" sz="2000" b="1">
              <a:solidFill>
                <a:srgbClr val="333399"/>
              </a:solidFill>
            </a:endParaRPr>
          </a:p>
        </p:txBody>
      </p:sp>
      <p:sp>
        <p:nvSpPr>
          <p:cNvPr id="129053" name="Text Box 29"/>
          <p:cNvSpPr txBox="1">
            <a:spLocks noChangeArrowheads="1"/>
          </p:cNvSpPr>
          <p:nvPr/>
        </p:nvSpPr>
        <p:spPr bwMode="auto">
          <a:xfrm>
            <a:off x="7770813" y="1973263"/>
            <a:ext cx="868362"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lg"/>
                <a:tailEnd type="none" w="sm"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2000">
                <a:solidFill>
                  <a:srgbClr val="333399"/>
                </a:solidFill>
                <a:ea typeface="黑体" panose="02010609060101010101" pitchFamily="49" charset="-122"/>
              </a:rPr>
              <a:t>主机</a:t>
            </a:r>
            <a:r>
              <a:rPr kumimoji="1" lang="zh-CN" altLang="en-US" sz="1000">
                <a:solidFill>
                  <a:srgbClr val="333399"/>
                </a:solidFill>
                <a:ea typeface="黑体" panose="02010609060101010101" pitchFamily="49" charset="-122"/>
              </a:rPr>
              <a:t> </a:t>
            </a:r>
            <a:r>
              <a:rPr kumimoji="1" lang="en-US" altLang="zh-CN" sz="2000">
                <a:solidFill>
                  <a:srgbClr val="333399"/>
                </a:solidFill>
                <a:ea typeface="黑体" panose="02010609060101010101" pitchFamily="49" charset="-122"/>
              </a:rPr>
              <a:t>2</a:t>
            </a:r>
          </a:p>
        </p:txBody>
      </p:sp>
      <p:sp>
        <p:nvSpPr>
          <p:cNvPr id="129054" name="Rectangle 30"/>
          <p:cNvSpPr>
            <a:spLocks noChangeArrowheads="1"/>
          </p:cNvSpPr>
          <p:nvPr/>
        </p:nvSpPr>
        <p:spPr bwMode="auto">
          <a:xfrm>
            <a:off x="1979613" y="5373688"/>
            <a:ext cx="5184775" cy="358775"/>
          </a:xfrm>
          <a:prstGeom prst="rect">
            <a:avLst/>
          </a:prstGeom>
          <a:solidFill>
            <a:srgbClr val="CCE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zh-CN" sz="2000">
                <a:solidFill>
                  <a:srgbClr val="333399"/>
                </a:solidFill>
                <a:ea typeface="黑体" panose="02010609060101010101" pitchFamily="49" charset="-122"/>
              </a:rPr>
              <a:t>10100110100101  </a:t>
            </a:r>
            <a:r>
              <a:rPr lang="zh-CN" altLang="en-US" sz="2000">
                <a:solidFill>
                  <a:srgbClr val="333399"/>
                </a:solidFill>
                <a:ea typeface="黑体" panose="02010609060101010101" pitchFamily="49" charset="-122"/>
              </a:rPr>
              <a:t>比  特  流  </a:t>
            </a:r>
            <a:r>
              <a:rPr lang="en-US" altLang="zh-CN" sz="2000">
                <a:solidFill>
                  <a:srgbClr val="333399"/>
                </a:solidFill>
                <a:ea typeface="黑体" panose="02010609060101010101" pitchFamily="49" charset="-122"/>
              </a:rPr>
              <a:t>110101110101</a:t>
            </a:r>
          </a:p>
        </p:txBody>
      </p:sp>
      <p:sp>
        <p:nvSpPr>
          <p:cNvPr id="129055" name="Text Box 31"/>
          <p:cNvSpPr txBox="1">
            <a:spLocks noChangeArrowheads="1"/>
          </p:cNvSpPr>
          <p:nvPr/>
        </p:nvSpPr>
        <p:spPr bwMode="auto">
          <a:xfrm>
            <a:off x="2515376" y="3902075"/>
            <a:ext cx="4238661"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lg"/>
                <a:tailEnd type="none" w="sm"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0" hangingPunct="0"/>
            <a:r>
              <a:rPr kumimoji="1" lang="zh-CN" altLang="en-US" sz="2400" dirty="0">
                <a:solidFill>
                  <a:srgbClr val="333399"/>
                </a:solidFill>
                <a:ea typeface="黑体" panose="02010609060101010101" pitchFamily="49" charset="-122"/>
              </a:rPr>
              <a:t>主机 </a:t>
            </a:r>
            <a:r>
              <a:rPr kumimoji="1" lang="en-US" altLang="zh-CN" sz="2400" dirty="0">
                <a:solidFill>
                  <a:srgbClr val="333399"/>
                </a:solidFill>
                <a:ea typeface="黑体" panose="02010609060101010101" pitchFamily="49" charset="-122"/>
              </a:rPr>
              <a:t>2 </a:t>
            </a:r>
            <a:r>
              <a:rPr kumimoji="1" lang="zh-CN" altLang="en-US" sz="2400" dirty="0">
                <a:solidFill>
                  <a:srgbClr val="333399"/>
                </a:solidFill>
                <a:ea typeface="黑体" panose="02010609060101010101" pitchFamily="49" charset="-122"/>
              </a:rPr>
              <a:t>的物理层收到比特流后</a:t>
            </a:r>
          </a:p>
          <a:p>
            <a:pPr algn="ctr" eaLnBrk="0" hangingPunct="0"/>
            <a:r>
              <a:rPr kumimoji="1" lang="zh-CN" altLang="en-US" sz="2400" dirty="0">
                <a:solidFill>
                  <a:srgbClr val="333399"/>
                </a:solidFill>
                <a:ea typeface="黑体" panose="02010609060101010101" pitchFamily="49" charset="-122"/>
              </a:rPr>
              <a:t>交给数据链路层</a:t>
            </a:r>
          </a:p>
        </p:txBody>
      </p:sp>
      <p:grpSp>
        <p:nvGrpSpPr>
          <p:cNvPr id="129056" name="Group 32"/>
          <p:cNvGrpSpPr>
            <a:grpSpLocks/>
          </p:cNvGrpSpPr>
          <p:nvPr/>
        </p:nvGrpSpPr>
        <p:grpSpPr bwMode="auto">
          <a:xfrm>
            <a:off x="1979613" y="4799013"/>
            <a:ext cx="5184775" cy="358775"/>
            <a:chOff x="1247" y="3023"/>
            <a:chExt cx="3266" cy="226"/>
          </a:xfrm>
        </p:grpSpPr>
        <p:sp>
          <p:nvSpPr>
            <p:cNvPr id="129057" name="Rectangle 33"/>
            <p:cNvSpPr>
              <a:spLocks noChangeArrowheads="1"/>
            </p:cNvSpPr>
            <p:nvPr/>
          </p:nvSpPr>
          <p:spPr bwMode="auto">
            <a:xfrm>
              <a:off x="1247" y="3023"/>
              <a:ext cx="363" cy="226"/>
            </a:xfrm>
            <a:prstGeom prst="rect">
              <a:avLst/>
            </a:prstGeom>
            <a:solidFill>
              <a:srgbClr val="66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zh-CN">
                  <a:solidFill>
                    <a:srgbClr val="333399"/>
                  </a:solidFill>
                </a:rPr>
                <a:t>H</a:t>
              </a:r>
              <a:r>
                <a:rPr lang="en-US" altLang="zh-CN" b="1" baseline="-25000">
                  <a:solidFill>
                    <a:srgbClr val="333399"/>
                  </a:solidFill>
                </a:rPr>
                <a:t>2</a:t>
              </a:r>
            </a:p>
          </p:txBody>
        </p:sp>
        <p:sp>
          <p:nvSpPr>
            <p:cNvPr id="129058" name="Rectangle 34"/>
            <p:cNvSpPr>
              <a:spLocks noChangeArrowheads="1"/>
            </p:cNvSpPr>
            <p:nvPr/>
          </p:nvSpPr>
          <p:spPr bwMode="auto">
            <a:xfrm>
              <a:off x="4195" y="3023"/>
              <a:ext cx="318" cy="226"/>
            </a:xfrm>
            <a:prstGeom prst="rect">
              <a:avLst/>
            </a:prstGeom>
            <a:solidFill>
              <a:srgbClr val="CCFF3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zh-CN">
                  <a:solidFill>
                    <a:srgbClr val="333399"/>
                  </a:solidFill>
                </a:rPr>
                <a:t>T</a:t>
              </a:r>
              <a:r>
                <a:rPr lang="en-US" altLang="zh-CN" b="1" baseline="-25000">
                  <a:solidFill>
                    <a:srgbClr val="333399"/>
                  </a:solidFill>
                </a:rPr>
                <a:t>2</a:t>
              </a:r>
            </a:p>
          </p:txBody>
        </p:sp>
        <p:grpSp>
          <p:nvGrpSpPr>
            <p:cNvPr id="129059" name="Group 35"/>
            <p:cNvGrpSpPr>
              <a:grpSpLocks/>
            </p:cNvGrpSpPr>
            <p:nvPr/>
          </p:nvGrpSpPr>
          <p:grpSpPr bwMode="auto">
            <a:xfrm>
              <a:off x="1610" y="3023"/>
              <a:ext cx="2585" cy="226"/>
              <a:chOff x="1610" y="3023"/>
              <a:chExt cx="2585" cy="226"/>
            </a:xfrm>
          </p:grpSpPr>
          <p:sp>
            <p:nvSpPr>
              <p:cNvPr id="129060" name="Rectangle 36"/>
              <p:cNvSpPr>
                <a:spLocks noChangeArrowheads="1"/>
              </p:cNvSpPr>
              <p:nvPr/>
            </p:nvSpPr>
            <p:spPr bwMode="auto">
              <a:xfrm>
                <a:off x="1610" y="3023"/>
                <a:ext cx="318" cy="226"/>
              </a:xfrm>
              <a:prstGeom prst="rect">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zh-CN">
                    <a:solidFill>
                      <a:srgbClr val="333399"/>
                    </a:solidFill>
                  </a:rPr>
                  <a:t>H</a:t>
                </a:r>
                <a:r>
                  <a:rPr lang="en-US" altLang="zh-CN" b="1" baseline="-25000">
                    <a:solidFill>
                      <a:srgbClr val="333399"/>
                    </a:solidFill>
                  </a:rPr>
                  <a:t>3</a:t>
                </a:r>
              </a:p>
            </p:txBody>
          </p:sp>
          <p:sp>
            <p:nvSpPr>
              <p:cNvPr id="129061" name="Rectangle 37"/>
              <p:cNvSpPr>
                <a:spLocks noChangeArrowheads="1"/>
              </p:cNvSpPr>
              <p:nvPr/>
            </p:nvSpPr>
            <p:spPr bwMode="auto">
              <a:xfrm>
                <a:off x="1928" y="3023"/>
                <a:ext cx="318" cy="226"/>
              </a:xfrm>
              <a:prstGeom prst="rect">
                <a:avLst/>
              </a:prstGeom>
              <a:solidFill>
                <a:srgbClr val="FF99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zh-CN">
                    <a:solidFill>
                      <a:srgbClr val="333399"/>
                    </a:solidFill>
                  </a:rPr>
                  <a:t>H</a:t>
                </a:r>
                <a:r>
                  <a:rPr lang="en-US" altLang="zh-CN" b="1" baseline="-25000">
                    <a:solidFill>
                      <a:srgbClr val="333399"/>
                    </a:solidFill>
                  </a:rPr>
                  <a:t>4</a:t>
                </a:r>
              </a:p>
            </p:txBody>
          </p:sp>
          <p:sp>
            <p:nvSpPr>
              <p:cNvPr id="129062" name="Rectangle 38"/>
              <p:cNvSpPr>
                <a:spLocks noChangeArrowheads="1"/>
              </p:cNvSpPr>
              <p:nvPr/>
            </p:nvSpPr>
            <p:spPr bwMode="auto">
              <a:xfrm>
                <a:off x="2246" y="3023"/>
                <a:ext cx="318" cy="226"/>
              </a:xfrm>
              <a:prstGeom prst="rect">
                <a:avLst/>
              </a:prstGeom>
              <a:solidFill>
                <a:srgbClr val="FF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zh-CN">
                    <a:solidFill>
                      <a:srgbClr val="333399"/>
                    </a:solidFill>
                  </a:rPr>
                  <a:t>H</a:t>
                </a:r>
                <a:r>
                  <a:rPr lang="en-US" altLang="zh-CN" b="1" baseline="-25000">
                    <a:solidFill>
                      <a:srgbClr val="333399"/>
                    </a:solidFill>
                  </a:rPr>
                  <a:t>5</a:t>
                </a:r>
              </a:p>
            </p:txBody>
          </p:sp>
          <p:sp>
            <p:nvSpPr>
              <p:cNvPr id="129063" name="Rectangle 39"/>
              <p:cNvSpPr>
                <a:spLocks noChangeArrowheads="1"/>
              </p:cNvSpPr>
              <p:nvPr/>
            </p:nvSpPr>
            <p:spPr bwMode="auto">
              <a:xfrm>
                <a:off x="2562" y="3023"/>
                <a:ext cx="1633" cy="226"/>
              </a:xfrm>
              <a:prstGeom prst="rect">
                <a:avLst/>
              </a:prstGeom>
              <a:solidFill>
                <a:srgbClr val="CCE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zh-CN" altLang="en-US" sz="2000">
                    <a:solidFill>
                      <a:srgbClr val="333399"/>
                    </a:solidFill>
                    <a:latin typeface="Tahoma" panose="020B0604030504040204" pitchFamily="34" charset="0"/>
                    <a:ea typeface="黑体" panose="02010609060101010101" pitchFamily="49" charset="-122"/>
                  </a:rPr>
                  <a:t>应 用 程 序 数 据</a:t>
                </a:r>
              </a:p>
            </p:txBody>
          </p:sp>
        </p:grpSp>
      </p:grpSp>
      <p:grpSp>
        <p:nvGrpSpPr>
          <p:cNvPr id="129064" name="Group 40"/>
          <p:cNvGrpSpPr>
            <a:grpSpLocks/>
          </p:cNvGrpSpPr>
          <p:nvPr/>
        </p:nvGrpSpPr>
        <p:grpSpPr bwMode="auto">
          <a:xfrm>
            <a:off x="4087813" y="5013325"/>
            <a:ext cx="4352925" cy="396875"/>
            <a:chOff x="2575" y="3158"/>
            <a:chExt cx="2742" cy="250"/>
          </a:xfrm>
        </p:grpSpPr>
        <p:sp>
          <p:nvSpPr>
            <p:cNvPr id="129065" name="AutoShape 41"/>
            <p:cNvSpPr>
              <a:spLocks noChangeArrowheads="1"/>
            </p:cNvSpPr>
            <p:nvPr/>
          </p:nvSpPr>
          <p:spPr bwMode="auto">
            <a:xfrm rot="10800000" flipV="1">
              <a:off x="5193" y="3158"/>
              <a:ext cx="124" cy="250"/>
            </a:xfrm>
            <a:prstGeom prst="upArrow">
              <a:avLst>
                <a:gd name="adj1" fmla="val 50000"/>
                <a:gd name="adj2" fmla="val 50403"/>
              </a:avLst>
            </a:prstGeom>
            <a:solidFill>
              <a:schemeClr val="hlink"/>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zh-CN" altLang="en-US"/>
            </a:p>
          </p:txBody>
        </p:sp>
        <p:sp>
          <p:nvSpPr>
            <p:cNvPr id="129066" name="AutoShape 42"/>
            <p:cNvSpPr>
              <a:spLocks noChangeArrowheads="1"/>
            </p:cNvSpPr>
            <p:nvPr/>
          </p:nvSpPr>
          <p:spPr bwMode="auto">
            <a:xfrm rot="10800000" flipV="1">
              <a:off x="2575" y="3158"/>
              <a:ext cx="124" cy="250"/>
            </a:xfrm>
            <a:prstGeom prst="upArrow">
              <a:avLst>
                <a:gd name="adj1" fmla="val 50000"/>
                <a:gd name="adj2" fmla="val 50403"/>
              </a:avLst>
            </a:prstGeom>
            <a:solidFill>
              <a:schemeClr val="hlink"/>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zh-CN" altLang="en-US"/>
            </a:p>
          </p:txBody>
        </p:sp>
      </p:grpSp>
      <p:sp>
        <p:nvSpPr>
          <p:cNvPr id="43" name="TextBox 42"/>
          <p:cNvSpPr txBox="1"/>
          <p:nvPr/>
        </p:nvSpPr>
        <p:spPr>
          <a:xfrm>
            <a:off x="71406" y="6500834"/>
            <a:ext cx="2571768" cy="276999"/>
          </a:xfrm>
          <a:prstGeom prst="rect">
            <a:avLst/>
          </a:prstGeom>
          <a:noFill/>
        </p:spPr>
        <p:txBody>
          <a:bodyPr wrap="square" rtlCol="0">
            <a:spAutoFit/>
          </a:bodyPr>
          <a:lstStyle/>
          <a:p>
            <a:r>
              <a:rPr lang="zh-CN" altLang="en-US" dirty="0"/>
              <a:t>来源：谢希仁，计算机网络</a:t>
            </a:r>
          </a:p>
        </p:txBody>
      </p:sp>
    </p:spTree>
    <p:extLst>
      <p:ext uri="{BB962C8B-B14F-4D97-AF65-F5344CB8AC3E}">
        <p14:creationId xmlns:p14="http://schemas.microsoft.com/office/powerpoint/2010/main" val="311361178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129054"/>
                                        </p:tgtEl>
                                        <p:attrNameLst>
                                          <p:attrName>style.visibility</p:attrName>
                                        </p:attrNameLst>
                                      </p:cBhvr>
                                      <p:to>
                                        <p:strVal val="visible"/>
                                      </p:to>
                                    </p:set>
                                  </p:childTnLst>
                                </p:cTn>
                              </p:par>
                            </p:childTnLst>
                          </p:cTn>
                        </p:par>
                        <p:par>
                          <p:cTn id="7" fill="hold" nodeType="afterGroup">
                            <p:stCondLst>
                              <p:cond delay="1000"/>
                            </p:stCondLst>
                            <p:childTnLst>
                              <p:par>
                                <p:cTn id="8" presetID="22" presetClass="entr" presetSubtype="4" fill="hold" nodeType="afterEffect">
                                  <p:stCondLst>
                                    <p:cond delay="0"/>
                                  </p:stCondLst>
                                  <p:childTnLst>
                                    <p:set>
                                      <p:cBhvr>
                                        <p:cTn id="9" dur="1" fill="hold">
                                          <p:stCondLst>
                                            <p:cond delay="0"/>
                                          </p:stCondLst>
                                        </p:cTn>
                                        <p:tgtEl>
                                          <p:spTgt spid="129064"/>
                                        </p:tgtEl>
                                        <p:attrNameLst>
                                          <p:attrName>style.visibility</p:attrName>
                                        </p:attrNameLst>
                                      </p:cBhvr>
                                      <p:to>
                                        <p:strVal val="visible"/>
                                      </p:to>
                                    </p:set>
                                    <p:animEffect transition="in" filter="wipe(down)">
                                      <p:cBhvr>
                                        <p:cTn id="10" dur="1000"/>
                                        <p:tgtEl>
                                          <p:spTgt spid="129064"/>
                                        </p:tgtEl>
                                      </p:cBhvr>
                                    </p:animEffect>
                                  </p:childTnLst>
                                </p:cTn>
                              </p:par>
                            </p:childTnLst>
                          </p:cTn>
                        </p:par>
                        <p:par>
                          <p:cTn id="11" fill="hold" nodeType="afterGroup">
                            <p:stCondLst>
                              <p:cond delay="2000"/>
                            </p:stCondLst>
                            <p:childTnLst>
                              <p:par>
                                <p:cTn id="12" presetID="1" presetClass="entr" presetSubtype="0" fill="hold" nodeType="afterEffect">
                                  <p:stCondLst>
                                    <p:cond delay="0"/>
                                  </p:stCondLst>
                                  <p:childTnLst>
                                    <p:set>
                                      <p:cBhvr>
                                        <p:cTn id="13" dur="1" fill="hold">
                                          <p:stCondLst>
                                            <p:cond delay="0"/>
                                          </p:stCondLst>
                                        </p:cTn>
                                        <p:tgtEl>
                                          <p:spTgt spid="129056"/>
                                        </p:tgtEl>
                                        <p:attrNameLst>
                                          <p:attrName>style.visibility</p:attrName>
                                        </p:attrNameLst>
                                      </p:cBhvr>
                                      <p:to>
                                        <p:strVal val="visible"/>
                                      </p:to>
                                    </p:set>
                                  </p:childTnLst>
                                </p:cTn>
                              </p:par>
                            </p:childTnLst>
                          </p:cTn>
                        </p:par>
                        <p:par>
                          <p:cTn id="14" fill="hold" nodeType="afterGroup">
                            <p:stCondLst>
                              <p:cond delay="2000"/>
                            </p:stCondLst>
                            <p:childTnLst>
                              <p:par>
                                <p:cTn id="15" presetID="1" presetClass="exit" presetSubtype="0" fill="hold" grpId="1" nodeType="afterEffect">
                                  <p:stCondLst>
                                    <p:cond delay="0"/>
                                  </p:stCondLst>
                                  <p:childTnLst>
                                    <p:set>
                                      <p:cBhvr>
                                        <p:cTn id="16" dur="1" fill="hold">
                                          <p:stCondLst>
                                            <p:cond delay="0"/>
                                          </p:stCondLst>
                                        </p:cTn>
                                        <p:tgtEl>
                                          <p:spTgt spid="129054"/>
                                        </p:tgtEl>
                                        <p:attrNameLst>
                                          <p:attrName>style.visibility</p:attrName>
                                        </p:attrNameLst>
                                      </p:cBhvr>
                                      <p:to>
                                        <p:strVal val="hidden"/>
                                      </p:to>
                                    </p:set>
                                  </p:childTnLst>
                                </p:cTn>
                              </p:par>
                            </p:childTnLst>
                          </p:cTn>
                        </p:par>
                        <p:par>
                          <p:cTn id="17" fill="hold" nodeType="afterGroup">
                            <p:stCondLst>
                              <p:cond delay="2000"/>
                            </p:stCondLst>
                            <p:childTnLst>
                              <p:par>
                                <p:cTn id="18" presetID="1" presetClass="exit" presetSubtype="0" fill="hold" nodeType="afterEffect">
                                  <p:stCondLst>
                                    <p:cond delay="0"/>
                                  </p:stCondLst>
                                  <p:childTnLst>
                                    <p:set>
                                      <p:cBhvr>
                                        <p:cTn id="19" dur="1" fill="hold">
                                          <p:stCondLst>
                                            <p:cond delay="0"/>
                                          </p:stCondLst>
                                        </p:cTn>
                                        <p:tgtEl>
                                          <p:spTgt spid="12906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054" grpId="0" animBg="1"/>
      <p:bldP spid="129054" grpId="1"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0050" name="Group 2"/>
          <p:cNvGrpSpPr>
            <a:grpSpLocks/>
          </p:cNvGrpSpPr>
          <p:nvPr/>
        </p:nvGrpSpPr>
        <p:grpSpPr bwMode="auto">
          <a:xfrm>
            <a:off x="2555875" y="4222750"/>
            <a:ext cx="4103688" cy="358775"/>
            <a:chOff x="1610" y="3023"/>
            <a:chExt cx="2585" cy="226"/>
          </a:xfrm>
        </p:grpSpPr>
        <p:sp>
          <p:nvSpPr>
            <p:cNvPr id="130051" name="Rectangle 3"/>
            <p:cNvSpPr>
              <a:spLocks noChangeArrowheads="1"/>
            </p:cNvSpPr>
            <p:nvPr/>
          </p:nvSpPr>
          <p:spPr bwMode="auto">
            <a:xfrm>
              <a:off x="1610" y="3023"/>
              <a:ext cx="318" cy="226"/>
            </a:xfrm>
            <a:prstGeom prst="rect">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zh-CN">
                  <a:solidFill>
                    <a:srgbClr val="333399"/>
                  </a:solidFill>
                </a:rPr>
                <a:t>H</a:t>
              </a:r>
              <a:r>
                <a:rPr lang="en-US" altLang="zh-CN" b="1" baseline="-25000">
                  <a:solidFill>
                    <a:srgbClr val="333399"/>
                  </a:solidFill>
                </a:rPr>
                <a:t>3</a:t>
              </a:r>
            </a:p>
          </p:txBody>
        </p:sp>
        <p:sp>
          <p:nvSpPr>
            <p:cNvPr id="130052" name="Rectangle 4"/>
            <p:cNvSpPr>
              <a:spLocks noChangeArrowheads="1"/>
            </p:cNvSpPr>
            <p:nvPr/>
          </p:nvSpPr>
          <p:spPr bwMode="auto">
            <a:xfrm>
              <a:off x="1928" y="3023"/>
              <a:ext cx="318" cy="226"/>
            </a:xfrm>
            <a:prstGeom prst="rect">
              <a:avLst/>
            </a:prstGeom>
            <a:solidFill>
              <a:srgbClr val="FF99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zh-CN">
                  <a:solidFill>
                    <a:srgbClr val="333399"/>
                  </a:solidFill>
                </a:rPr>
                <a:t>H</a:t>
              </a:r>
              <a:r>
                <a:rPr lang="en-US" altLang="zh-CN" b="1" baseline="-25000">
                  <a:solidFill>
                    <a:srgbClr val="333399"/>
                  </a:solidFill>
                </a:rPr>
                <a:t>4</a:t>
              </a:r>
            </a:p>
          </p:txBody>
        </p:sp>
        <p:sp>
          <p:nvSpPr>
            <p:cNvPr id="130053" name="Rectangle 5"/>
            <p:cNvSpPr>
              <a:spLocks noChangeArrowheads="1"/>
            </p:cNvSpPr>
            <p:nvPr/>
          </p:nvSpPr>
          <p:spPr bwMode="auto">
            <a:xfrm>
              <a:off x="2246" y="3023"/>
              <a:ext cx="318" cy="226"/>
            </a:xfrm>
            <a:prstGeom prst="rect">
              <a:avLst/>
            </a:prstGeom>
            <a:solidFill>
              <a:srgbClr val="FF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zh-CN">
                  <a:solidFill>
                    <a:srgbClr val="333399"/>
                  </a:solidFill>
                </a:rPr>
                <a:t>H</a:t>
              </a:r>
              <a:r>
                <a:rPr lang="en-US" altLang="zh-CN" b="1" baseline="-25000">
                  <a:solidFill>
                    <a:srgbClr val="333399"/>
                  </a:solidFill>
                </a:rPr>
                <a:t>5</a:t>
              </a:r>
            </a:p>
          </p:txBody>
        </p:sp>
        <p:sp>
          <p:nvSpPr>
            <p:cNvPr id="130054" name="Rectangle 6"/>
            <p:cNvSpPr>
              <a:spLocks noChangeArrowheads="1"/>
            </p:cNvSpPr>
            <p:nvPr/>
          </p:nvSpPr>
          <p:spPr bwMode="auto">
            <a:xfrm>
              <a:off x="2562" y="3023"/>
              <a:ext cx="1633" cy="226"/>
            </a:xfrm>
            <a:prstGeom prst="rect">
              <a:avLst/>
            </a:prstGeom>
            <a:solidFill>
              <a:srgbClr val="CCE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zh-CN" altLang="en-US" sz="2000">
                  <a:solidFill>
                    <a:srgbClr val="333399"/>
                  </a:solidFill>
                  <a:latin typeface="Tahoma" panose="020B0604030504040204" pitchFamily="34" charset="0"/>
                  <a:ea typeface="黑体" panose="02010609060101010101" pitchFamily="49" charset="-122"/>
                </a:rPr>
                <a:t>应 用 程 序 数 据</a:t>
              </a:r>
            </a:p>
          </p:txBody>
        </p:sp>
      </p:grpSp>
      <p:sp>
        <p:nvSpPr>
          <p:cNvPr id="130055" name="Rectangle 7"/>
          <p:cNvSpPr>
            <a:spLocks noGrp="1" noChangeArrowheads="1"/>
          </p:cNvSpPr>
          <p:nvPr>
            <p:ph type="title"/>
          </p:nvPr>
        </p:nvSpPr>
        <p:spPr/>
        <p:txBody>
          <a:bodyPr/>
          <a:lstStyle/>
          <a:p>
            <a:pPr algn="ctr"/>
            <a:r>
              <a:rPr lang="zh-CN" altLang="en-US"/>
              <a:t>主机</a:t>
            </a:r>
            <a:r>
              <a:rPr lang="zh-CN" altLang="en-US" sz="2400"/>
              <a:t> </a:t>
            </a:r>
            <a:r>
              <a:rPr lang="en-US" altLang="zh-CN"/>
              <a:t>1</a:t>
            </a:r>
            <a:r>
              <a:rPr lang="en-US" altLang="zh-CN" sz="2400"/>
              <a:t> </a:t>
            </a:r>
            <a:r>
              <a:rPr lang="zh-CN" altLang="en-US"/>
              <a:t>向主机</a:t>
            </a:r>
            <a:r>
              <a:rPr lang="zh-CN" altLang="en-US" sz="2400"/>
              <a:t> </a:t>
            </a:r>
            <a:r>
              <a:rPr lang="en-US" altLang="zh-CN"/>
              <a:t>2</a:t>
            </a:r>
            <a:r>
              <a:rPr lang="en-US" altLang="zh-CN" sz="2400"/>
              <a:t> </a:t>
            </a:r>
            <a:r>
              <a:rPr lang="zh-CN" altLang="en-US"/>
              <a:t>发送数据 </a:t>
            </a:r>
          </a:p>
        </p:txBody>
      </p:sp>
      <p:sp>
        <p:nvSpPr>
          <p:cNvPr id="130056" name="AutoShape 8"/>
          <p:cNvSpPr>
            <a:spLocks noChangeArrowheads="1"/>
          </p:cNvSpPr>
          <p:nvPr/>
        </p:nvSpPr>
        <p:spPr bwMode="auto">
          <a:xfrm rot="-5400000">
            <a:off x="4374356" y="1532732"/>
            <a:ext cx="417513" cy="8991600"/>
          </a:xfrm>
          <a:prstGeom prst="can">
            <a:avLst>
              <a:gd name="adj" fmla="val 48656"/>
            </a:avLst>
          </a:prstGeom>
          <a:gradFill rotWithShape="0">
            <a:gsLst>
              <a:gs pos="0">
                <a:srgbClr val="EAEAEA">
                  <a:gamma/>
                  <a:shade val="73333"/>
                  <a:invGamma/>
                </a:srgbClr>
              </a:gs>
              <a:gs pos="50000">
                <a:srgbClr val="EAEAEA"/>
              </a:gs>
              <a:gs pos="100000">
                <a:srgbClr val="EAEAEA">
                  <a:gamma/>
                  <a:shade val="73333"/>
                  <a:invGamma/>
                </a:srgbClr>
              </a:gs>
            </a:gsLst>
            <a:lin ang="5400000" scaled="1"/>
          </a:gradFill>
          <a:ln w="19050">
            <a:solidFill>
              <a:schemeClr val="tx1"/>
            </a:solidFill>
            <a:round/>
            <a:headEnd type="none" w="sm" len="lg"/>
            <a:tailEnd type="none" w="sm"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30057" name="AutoShape 9"/>
          <p:cNvSpPr>
            <a:spLocks noChangeArrowheads="1"/>
          </p:cNvSpPr>
          <p:nvPr/>
        </p:nvSpPr>
        <p:spPr bwMode="auto">
          <a:xfrm>
            <a:off x="533400" y="2847975"/>
            <a:ext cx="838200" cy="2997200"/>
          </a:xfrm>
          <a:prstGeom prst="cube">
            <a:avLst>
              <a:gd name="adj" fmla="val 10764"/>
            </a:avLst>
          </a:prstGeom>
          <a:solidFill>
            <a:srgbClr val="FFFF99"/>
          </a:solidFill>
          <a:ln w="19050">
            <a:solidFill>
              <a:schemeClr val="tx1"/>
            </a:solidFill>
            <a:miter lim="800000"/>
            <a:headEnd type="none" w="sm" len="lg"/>
            <a:tailEnd type="none" w="sm"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30058" name="Text Box 10"/>
          <p:cNvSpPr txBox="1">
            <a:spLocks noChangeArrowheads="1"/>
          </p:cNvSpPr>
          <p:nvPr/>
        </p:nvSpPr>
        <p:spPr bwMode="auto">
          <a:xfrm>
            <a:off x="781050" y="3027363"/>
            <a:ext cx="3254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en-US" altLang="zh-CN" sz="2000">
                <a:solidFill>
                  <a:srgbClr val="333399"/>
                </a:solidFill>
              </a:rPr>
              <a:t>5</a:t>
            </a:r>
          </a:p>
        </p:txBody>
      </p:sp>
      <p:sp>
        <p:nvSpPr>
          <p:cNvPr id="130059" name="Text Box 11"/>
          <p:cNvSpPr txBox="1">
            <a:spLocks noChangeArrowheads="1"/>
          </p:cNvSpPr>
          <p:nvPr/>
        </p:nvSpPr>
        <p:spPr bwMode="auto">
          <a:xfrm>
            <a:off x="781050" y="3654425"/>
            <a:ext cx="3254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en-US" altLang="zh-CN" sz="2000">
                <a:solidFill>
                  <a:srgbClr val="333399"/>
                </a:solidFill>
              </a:rPr>
              <a:t>4</a:t>
            </a:r>
          </a:p>
        </p:txBody>
      </p:sp>
      <p:sp>
        <p:nvSpPr>
          <p:cNvPr id="130060" name="Text Box 12"/>
          <p:cNvSpPr txBox="1">
            <a:spLocks noChangeArrowheads="1"/>
          </p:cNvSpPr>
          <p:nvPr/>
        </p:nvSpPr>
        <p:spPr bwMode="auto">
          <a:xfrm>
            <a:off x="781050" y="4211638"/>
            <a:ext cx="3254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en-US" altLang="zh-CN" sz="2000">
                <a:solidFill>
                  <a:srgbClr val="333399"/>
                </a:solidFill>
              </a:rPr>
              <a:t>3</a:t>
            </a:r>
          </a:p>
        </p:txBody>
      </p:sp>
      <p:sp>
        <p:nvSpPr>
          <p:cNvPr id="130061" name="Text Box 13"/>
          <p:cNvSpPr txBox="1">
            <a:spLocks noChangeArrowheads="1"/>
          </p:cNvSpPr>
          <p:nvPr/>
        </p:nvSpPr>
        <p:spPr bwMode="auto">
          <a:xfrm>
            <a:off x="781050" y="4770438"/>
            <a:ext cx="3254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en-US" altLang="zh-CN" sz="2000">
                <a:solidFill>
                  <a:srgbClr val="333399"/>
                </a:solidFill>
              </a:rPr>
              <a:t>2</a:t>
            </a:r>
          </a:p>
        </p:txBody>
      </p:sp>
      <p:sp>
        <p:nvSpPr>
          <p:cNvPr id="130062" name="Text Box 14"/>
          <p:cNvSpPr txBox="1">
            <a:spLocks noChangeArrowheads="1"/>
          </p:cNvSpPr>
          <p:nvPr/>
        </p:nvSpPr>
        <p:spPr bwMode="auto">
          <a:xfrm>
            <a:off x="781050" y="5337175"/>
            <a:ext cx="3254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en-US" altLang="zh-CN" sz="2000">
                <a:solidFill>
                  <a:srgbClr val="333399"/>
                </a:solidFill>
              </a:rPr>
              <a:t>1</a:t>
            </a:r>
          </a:p>
        </p:txBody>
      </p:sp>
      <p:sp>
        <p:nvSpPr>
          <p:cNvPr id="130063" name="Freeform 15"/>
          <p:cNvSpPr>
            <a:spLocks/>
          </p:cNvSpPr>
          <p:nvPr/>
        </p:nvSpPr>
        <p:spPr bwMode="auto">
          <a:xfrm>
            <a:off x="533400" y="3449638"/>
            <a:ext cx="847725" cy="61912"/>
          </a:xfrm>
          <a:custGeom>
            <a:avLst/>
            <a:gdLst>
              <a:gd name="T0" fmla="*/ 0 w 534"/>
              <a:gd name="T1" fmla="*/ 42 h 42"/>
              <a:gd name="T2" fmla="*/ 468 w 534"/>
              <a:gd name="T3" fmla="*/ 42 h 42"/>
              <a:gd name="T4" fmla="*/ 534 w 534"/>
              <a:gd name="T5" fmla="*/ 0 h 42"/>
            </a:gdLst>
            <a:ahLst/>
            <a:cxnLst>
              <a:cxn ang="0">
                <a:pos x="T0" y="T1"/>
              </a:cxn>
              <a:cxn ang="0">
                <a:pos x="T2" y="T3"/>
              </a:cxn>
              <a:cxn ang="0">
                <a:pos x="T4" y="T5"/>
              </a:cxn>
            </a:cxnLst>
            <a:rect l="0" t="0" r="r" b="b"/>
            <a:pathLst>
              <a:path w="534" h="42">
                <a:moveTo>
                  <a:pt x="0" y="42"/>
                </a:moveTo>
                <a:lnTo>
                  <a:pt x="468" y="42"/>
                </a:lnTo>
                <a:cubicBezTo>
                  <a:pt x="490" y="28"/>
                  <a:pt x="534" y="0"/>
                  <a:pt x="534" y="0"/>
                </a:cubicBezTo>
              </a:path>
            </a:pathLst>
          </a:custGeom>
          <a:noFill/>
          <a:ln w="19050" cap="flat" cmpd="sng">
            <a:solidFill>
              <a:schemeClr val="tx1"/>
            </a:solidFill>
            <a:prstDash val="solid"/>
            <a:round/>
            <a:headEnd type="none" w="sm" len="lg"/>
            <a:tailEnd type="none" w="sm"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30064" name="Freeform 16"/>
          <p:cNvSpPr>
            <a:spLocks/>
          </p:cNvSpPr>
          <p:nvPr/>
        </p:nvSpPr>
        <p:spPr bwMode="auto">
          <a:xfrm>
            <a:off x="542925" y="4024313"/>
            <a:ext cx="847725" cy="61912"/>
          </a:xfrm>
          <a:custGeom>
            <a:avLst/>
            <a:gdLst>
              <a:gd name="T0" fmla="*/ 0 w 534"/>
              <a:gd name="T1" fmla="*/ 36 h 42"/>
              <a:gd name="T2" fmla="*/ 468 w 534"/>
              <a:gd name="T3" fmla="*/ 42 h 42"/>
              <a:gd name="T4" fmla="*/ 534 w 534"/>
              <a:gd name="T5" fmla="*/ 0 h 42"/>
            </a:gdLst>
            <a:ahLst/>
            <a:cxnLst>
              <a:cxn ang="0">
                <a:pos x="T0" y="T1"/>
              </a:cxn>
              <a:cxn ang="0">
                <a:pos x="T2" y="T3"/>
              </a:cxn>
              <a:cxn ang="0">
                <a:pos x="T4" y="T5"/>
              </a:cxn>
            </a:cxnLst>
            <a:rect l="0" t="0" r="r" b="b"/>
            <a:pathLst>
              <a:path w="534" h="42">
                <a:moveTo>
                  <a:pt x="0" y="36"/>
                </a:moveTo>
                <a:lnTo>
                  <a:pt x="468" y="42"/>
                </a:lnTo>
                <a:cubicBezTo>
                  <a:pt x="490" y="28"/>
                  <a:pt x="534" y="0"/>
                  <a:pt x="534" y="0"/>
                </a:cubicBezTo>
              </a:path>
            </a:pathLst>
          </a:custGeom>
          <a:noFill/>
          <a:ln w="19050" cap="flat" cmpd="sng">
            <a:solidFill>
              <a:schemeClr val="tx1"/>
            </a:solidFill>
            <a:prstDash val="solid"/>
            <a:round/>
            <a:headEnd type="none" w="sm" len="lg"/>
            <a:tailEnd type="none" w="sm"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30065" name="Freeform 17"/>
          <p:cNvSpPr>
            <a:spLocks/>
          </p:cNvSpPr>
          <p:nvPr/>
        </p:nvSpPr>
        <p:spPr bwMode="auto">
          <a:xfrm>
            <a:off x="520700" y="4600575"/>
            <a:ext cx="869950" cy="60325"/>
          </a:xfrm>
          <a:custGeom>
            <a:avLst/>
            <a:gdLst>
              <a:gd name="T0" fmla="*/ 0 w 548"/>
              <a:gd name="T1" fmla="*/ 42 h 42"/>
              <a:gd name="T2" fmla="*/ 482 w 548"/>
              <a:gd name="T3" fmla="*/ 42 h 42"/>
              <a:gd name="T4" fmla="*/ 548 w 548"/>
              <a:gd name="T5" fmla="*/ 0 h 42"/>
            </a:gdLst>
            <a:ahLst/>
            <a:cxnLst>
              <a:cxn ang="0">
                <a:pos x="T0" y="T1"/>
              </a:cxn>
              <a:cxn ang="0">
                <a:pos x="T2" y="T3"/>
              </a:cxn>
              <a:cxn ang="0">
                <a:pos x="T4" y="T5"/>
              </a:cxn>
            </a:cxnLst>
            <a:rect l="0" t="0" r="r" b="b"/>
            <a:pathLst>
              <a:path w="548" h="42">
                <a:moveTo>
                  <a:pt x="0" y="42"/>
                </a:moveTo>
                <a:lnTo>
                  <a:pt x="482" y="42"/>
                </a:lnTo>
                <a:cubicBezTo>
                  <a:pt x="504" y="28"/>
                  <a:pt x="548" y="0"/>
                  <a:pt x="548" y="0"/>
                </a:cubicBezTo>
              </a:path>
            </a:pathLst>
          </a:custGeom>
          <a:noFill/>
          <a:ln w="19050" cap="flat" cmpd="sng">
            <a:solidFill>
              <a:schemeClr val="tx1"/>
            </a:solidFill>
            <a:prstDash val="solid"/>
            <a:round/>
            <a:headEnd type="none" w="sm" len="lg"/>
            <a:tailEnd type="none" w="sm"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30066" name="Freeform 18"/>
          <p:cNvSpPr>
            <a:spLocks/>
          </p:cNvSpPr>
          <p:nvPr/>
        </p:nvSpPr>
        <p:spPr bwMode="auto">
          <a:xfrm>
            <a:off x="520700" y="5192713"/>
            <a:ext cx="860425" cy="60325"/>
          </a:xfrm>
          <a:custGeom>
            <a:avLst/>
            <a:gdLst>
              <a:gd name="T0" fmla="*/ 0 w 542"/>
              <a:gd name="T1" fmla="*/ 42 h 42"/>
              <a:gd name="T2" fmla="*/ 476 w 542"/>
              <a:gd name="T3" fmla="*/ 42 h 42"/>
              <a:gd name="T4" fmla="*/ 542 w 542"/>
              <a:gd name="T5" fmla="*/ 0 h 42"/>
            </a:gdLst>
            <a:ahLst/>
            <a:cxnLst>
              <a:cxn ang="0">
                <a:pos x="T0" y="T1"/>
              </a:cxn>
              <a:cxn ang="0">
                <a:pos x="T2" y="T3"/>
              </a:cxn>
              <a:cxn ang="0">
                <a:pos x="T4" y="T5"/>
              </a:cxn>
            </a:cxnLst>
            <a:rect l="0" t="0" r="r" b="b"/>
            <a:pathLst>
              <a:path w="542" h="42">
                <a:moveTo>
                  <a:pt x="0" y="42"/>
                </a:moveTo>
                <a:lnTo>
                  <a:pt x="476" y="42"/>
                </a:lnTo>
                <a:cubicBezTo>
                  <a:pt x="498" y="28"/>
                  <a:pt x="542" y="0"/>
                  <a:pt x="542" y="0"/>
                </a:cubicBezTo>
              </a:path>
            </a:pathLst>
          </a:custGeom>
          <a:noFill/>
          <a:ln w="19050" cap="flat" cmpd="sng">
            <a:solidFill>
              <a:schemeClr val="tx1"/>
            </a:solidFill>
            <a:prstDash val="solid"/>
            <a:round/>
            <a:headEnd type="none" w="sm" len="lg"/>
            <a:tailEnd type="none" w="sm"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30067" name="AutoShape 19"/>
          <p:cNvSpPr>
            <a:spLocks noChangeArrowheads="1"/>
          </p:cNvSpPr>
          <p:nvPr/>
        </p:nvSpPr>
        <p:spPr bwMode="auto">
          <a:xfrm>
            <a:off x="7886700" y="2814638"/>
            <a:ext cx="838200" cy="3030537"/>
          </a:xfrm>
          <a:prstGeom prst="cube">
            <a:avLst>
              <a:gd name="adj" fmla="val 10764"/>
            </a:avLst>
          </a:prstGeom>
          <a:solidFill>
            <a:srgbClr val="FFFF99"/>
          </a:solidFill>
          <a:ln w="19050">
            <a:solidFill>
              <a:schemeClr val="tx1"/>
            </a:solidFill>
            <a:miter lim="800000"/>
            <a:headEnd type="none" w="sm" len="lg"/>
            <a:tailEnd type="none" w="sm"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30068" name="Text Box 20"/>
          <p:cNvSpPr txBox="1">
            <a:spLocks noChangeArrowheads="1"/>
          </p:cNvSpPr>
          <p:nvPr/>
        </p:nvSpPr>
        <p:spPr bwMode="auto">
          <a:xfrm>
            <a:off x="7924800" y="2992438"/>
            <a:ext cx="3254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en-US" altLang="zh-CN" sz="2000">
                <a:solidFill>
                  <a:srgbClr val="333399"/>
                </a:solidFill>
              </a:rPr>
              <a:t>5</a:t>
            </a:r>
          </a:p>
        </p:txBody>
      </p:sp>
      <p:sp>
        <p:nvSpPr>
          <p:cNvPr id="130069" name="Text Box 21"/>
          <p:cNvSpPr txBox="1">
            <a:spLocks noChangeArrowheads="1"/>
          </p:cNvSpPr>
          <p:nvPr/>
        </p:nvSpPr>
        <p:spPr bwMode="auto">
          <a:xfrm>
            <a:off x="7924800" y="3619500"/>
            <a:ext cx="3254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en-US" altLang="zh-CN" sz="2000">
                <a:solidFill>
                  <a:srgbClr val="333399"/>
                </a:solidFill>
              </a:rPr>
              <a:t>4</a:t>
            </a:r>
          </a:p>
        </p:txBody>
      </p:sp>
      <p:sp>
        <p:nvSpPr>
          <p:cNvPr id="130070" name="Text Box 22"/>
          <p:cNvSpPr txBox="1">
            <a:spLocks noChangeArrowheads="1"/>
          </p:cNvSpPr>
          <p:nvPr/>
        </p:nvSpPr>
        <p:spPr bwMode="auto">
          <a:xfrm>
            <a:off x="7924800" y="4176713"/>
            <a:ext cx="3254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en-US" altLang="zh-CN" sz="2000">
                <a:solidFill>
                  <a:srgbClr val="333399"/>
                </a:solidFill>
              </a:rPr>
              <a:t>3</a:t>
            </a:r>
          </a:p>
        </p:txBody>
      </p:sp>
      <p:sp>
        <p:nvSpPr>
          <p:cNvPr id="130071" name="Text Box 23"/>
          <p:cNvSpPr txBox="1">
            <a:spLocks noChangeArrowheads="1"/>
          </p:cNvSpPr>
          <p:nvPr/>
        </p:nvSpPr>
        <p:spPr bwMode="auto">
          <a:xfrm>
            <a:off x="7924800" y="4737100"/>
            <a:ext cx="3254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en-US" altLang="zh-CN" sz="2000">
                <a:solidFill>
                  <a:srgbClr val="333399"/>
                </a:solidFill>
              </a:rPr>
              <a:t>2</a:t>
            </a:r>
          </a:p>
        </p:txBody>
      </p:sp>
      <p:sp>
        <p:nvSpPr>
          <p:cNvPr id="130072" name="Text Box 24"/>
          <p:cNvSpPr txBox="1">
            <a:spLocks noChangeArrowheads="1"/>
          </p:cNvSpPr>
          <p:nvPr/>
        </p:nvSpPr>
        <p:spPr bwMode="auto">
          <a:xfrm>
            <a:off x="7924800" y="5302250"/>
            <a:ext cx="3254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en-US" altLang="zh-CN" sz="2000">
                <a:solidFill>
                  <a:srgbClr val="333399"/>
                </a:solidFill>
              </a:rPr>
              <a:t>1</a:t>
            </a:r>
          </a:p>
        </p:txBody>
      </p:sp>
      <p:sp>
        <p:nvSpPr>
          <p:cNvPr id="130073" name="Freeform 25"/>
          <p:cNvSpPr>
            <a:spLocks/>
          </p:cNvSpPr>
          <p:nvPr/>
        </p:nvSpPr>
        <p:spPr bwMode="auto">
          <a:xfrm>
            <a:off x="7886700" y="3414713"/>
            <a:ext cx="847725" cy="61912"/>
          </a:xfrm>
          <a:custGeom>
            <a:avLst/>
            <a:gdLst>
              <a:gd name="T0" fmla="*/ 0 w 534"/>
              <a:gd name="T1" fmla="*/ 42 h 42"/>
              <a:gd name="T2" fmla="*/ 468 w 534"/>
              <a:gd name="T3" fmla="*/ 42 h 42"/>
              <a:gd name="T4" fmla="*/ 534 w 534"/>
              <a:gd name="T5" fmla="*/ 0 h 42"/>
            </a:gdLst>
            <a:ahLst/>
            <a:cxnLst>
              <a:cxn ang="0">
                <a:pos x="T0" y="T1"/>
              </a:cxn>
              <a:cxn ang="0">
                <a:pos x="T2" y="T3"/>
              </a:cxn>
              <a:cxn ang="0">
                <a:pos x="T4" y="T5"/>
              </a:cxn>
            </a:cxnLst>
            <a:rect l="0" t="0" r="r" b="b"/>
            <a:pathLst>
              <a:path w="534" h="42">
                <a:moveTo>
                  <a:pt x="0" y="42"/>
                </a:moveTo>
                <a:lnTo>
                  <a:pt x="468" y="42"/>
                </a:lnTo>
                <a:cubicBezTo>
                  <a:pt x="490" y="28"/>
                  <a:pt x="534" y="0"/>
                  <a:pt x="534" y="0"/>
                </a:cubicBezTo>
              </a:path>
            </a:pathLst>
          </a:custGeom>
          <a:noFill/>
          <a:ln w="19050" cap="flat" cmpd="sng">
            <a:solidFill>
              <a:schemeClr val="tx1"/>
            </a:solidFill>
            <a:prstDash val="solid"/>
            <a:round/>
            <a:headEnd type="none" w="sm" len="lg"/>
            <a:tailEnd type="none" w="sm"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30074" name="Freeform 26"/>
          <p:cNvSpPr>
            <a:spLocks/>
          </p:cNvSpPr>
          <p:nvPr/>
        </p:nvSpPr>
        <p:spPr bwMode="auto">
          <a:xfrm>
            <a:off x="7896225" y="3989388"/>
            <a:ext cx="847725" cy="61912"/>
          </a:xfrm>
          <a:custGeom>
            <a:avLst/>
            <a:gdLst>
              <a:gd name="T0" fmla="*/ 0 w 534"/>
              <a:gd name="T1" fmla="*/ 36 h 42"/>
              <a:gd name="T2" fmla="*/ 468 w 534"/>
              <a:gd name="T3" fmla="*/ 42 h 42"/>
              <a:gd name="T4" fmla="*/ 534 w 534"/>
              <a:gd name="T5" fmla="*/ 0 h 42"/>
            </a:gdLst>
            <a:ahLst/>
            <a:cxnLst>
              <a:cxn ang="0">
                <a:pos x="T0" y="T1"/>
              </a:cxn>
              <a:cxn ang="0">
                <a:pos x="T2" y="T3"/>
              </a:cxn>
              <a:cxn ang="0">
                <a:pos x="T4" y="T5"/>
              </a:cxn>
            </a:cxnLst>
            <a:rect l="0" t="0" r="r" b="b"/>
            <a:pathLst>
              <a:path w="534" h="42">
                <a:moveTo>
                  <a:pt x="0" y="36"/>
                </a:moveTo>
                <a:lnTo>
                  <a:pt x="468" y="42"/>
                </a:lnTo>
                <a:cubicBezTo>
                  <a:pt x="490" y="28"/>
                  <a:pt x="534" y="0"/>
                  <a:pt x="534" y="0"/>
                </a:cubicBezTo>
              </a:path>
            </a:pathLst>
          </a:custGeom>
          <a:noFill/>
          <a:ln w="19050" cap="flat" cmpd="sng">
            <a:solidFill>
              <a:schemeClr val="tx1"/>
            </a:solidFill>
            <a:prstDash val="solid"/>
            <a:round/>
            <a:headEnd type="none" w="sm" len="lg"/>
            <a:tailEnd type="none" w="sm"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30075" name="Freeform 27"/>
          <p:cNvSpPr>
            <a:spLocks/>
          </p:cNvSpPr>
          <p:nvPr/>
        </p:nvSpPr>
        <p:spPr bwMode="auto">
          <a:xfrm>
            <a:off x="7874000" y="4565650"/>
            <a:ext cx="869950" cy="60325"/>
          </a:xfrm>
          <a:custGeom>
            <a:avLst/>
            <a:gdLst>
              <a:gd name="T0" fmla="*/ 0 w 548"/>
              <a:gd name="T1" fmla="*/ 42 h 42"/>
              <a:gd name="T2" fmla="*/ 482 w 548"/>
              <a:gd name="T3" fmla="*/ 42 h 42"/>
              <a:gd name="T4" fmla="*/ 548 w 548"/>
              <a:gd name="T5" fmla="*/ 0 h 42"/>
            </a:gdLst>
            <a:ahLst/>
            <a:cxnLst>
              <a:cxn ang="0">
                <a:pos x="T0" y="T1"/>
              </a:cxn>
              <a:cxn ang="0">
                <a:pos x="T2" y="T3"/>
              </a:cxn>
              <a:cxn ang="0">
                <a:pos x="T4" y="T5"/>
              </a:cxn>
            </a:cxnLst>
            <a:rect l="0" t="0" r="r" b="b"/>
            <a:pathLst>
              <a:path w="548" h="42">
                <a:moveTo>
                  <a:pt x="0" y="42"/>
                </a:moveTo>
                <a:lnTo>
                  <a:pt x="482" y="42"/>
                </a:lnTo>
                <a:cubicBezTo>
                  <a:pt x="504" y="28"/>
                  <a:pt x="548" y="0"/>
                  <a:pt x="548" y="0"/>
                </a:cubicBezTo>
              </a:path>
            </a:pathLst>
          </a:custGeom>
          <a:noFill/>
          <a:ln w="19050" cap="flat" cmpd="sng">
            <a:solidFill>
              <a:schemeClr val="tx1"/>
            </a:solidFill>
            <a:prstDash val="solid"/>
            <a:round/>
            <a:headEnd type="none" w="sm" len="lg"/>
            <a:tailEnd type="none" w="sm"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30076" name="Freeform 28"/>
          <p:cNvSpPr>
            <a:spLocks/>
          </p:cNvSpPr>
          <p:nvPr/>
        </p:nvSpPr>
        <p:spPr bwMode="auto">
          <a:xfrm>
            <a:off x="7874000" y="5157788"/>
            <a:ext cx="860425" cy="60325"/>
          </a:xfrm>
          <a:custGeom>
            <a:avLst/>
            <a:gdLst>
              <a:gd name="T0" fmla="*/ 0 w 542"/>
              <a:gd name="T1" fmla="*/ 42 h 42"/>
              <a:gd name="T2" fmla="*/ 476 w 542"/>
              <a:gd name="T3" fmla="*/ 42 h 42"/>
              <a:gd name="T4" fmla="*/ 542 w 542"/>
              <a:gd name="T5" fmla="*/ 0 h 42"/>
            </a:gdLst>
            <a:ahLst/>
            <a:cxnLst>
              <a:cxn ang="0">
                <a:pos x="T0" y="T1"/>
              </a:cxn>
              <a:cxn ang="0">
                <a:pos x="T2" y="T3"/>
              </a:cxn>
              <a:cxn ang="0">
                <a:pos x="T4" y="T5"/>
              </a:cxn>
            </a:cxnLst>
            <a:rect l="0" t="0" r="r" b="b"/>
            <a:pathLst>
              <a:path w="542" h="42">
                <a:moveTo>
                  <a:pt x="0" y="42"/>
                </a:moveTo>
                <a:lnTo>
                  <a:pt x="476" y="42"/>
                </a:lnTo>
                <a:cubicBezTo>
                  <a:pt x="498" y="28"/>
                  <a:pt x="542" y="0"/>
                  <a:pt x="542" y="0"/>
                </a:cubicBezTo>
              </a:path>
            </a:pathLst>
          </a:custGeom>
          <a:noFill/>
          <a:ln w="19050" cap="flat" cmpd="sng">
            <a:solidFill>
              <a:schemeClr val="tx1"/>
            </a:solidFill>
            <a:prstDash val="solid"/>
            <a:round/>
            <a:headEnd type="none" w="sm" len="lg"/>
            <a:tailEnd type="none" w="sm"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30077" name="Text Box 29"/>
          <p:cNvSpPr txBox="1">
            <a:spLocks noChangeArrowheads="1"/>
          </p:cNvSpPr>
          <p:nvPr/>
        </p:nvSpPr>
        <p:spPr bwMode="auto">
          <a:xfrm>
            <a:off x="395288" y="1973263"/>
            <a:ext cx="868362"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lg"/>
                <a:tailEnd type="none" w="sm"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2000">
                <a:solidFill>
                  <a:srgbClr val="333399"/>
                </a:solidFill>
                <a:ea typeface="黑体" panose="02010609060101010101" pitchFamily="49" charset="-122"/>
              </a:rPr>
              <a:t>主机</a:t>
            </a:r>
            <a:r>
              <a:rPr kumimoji="1" lang="zh-CN" altLang="en-US" sz="1000">
                <a:solidFill>
                  <a:srgbClr val="333399"/>
                </a:solidFill>
                <a:ea typeface="黑体" panose="02010609060101010101" pitchFamily="49" charset="-122"/>
              </a:rPr>
              <a:t> </a:t>
            </a:r>
            <a:r>
              <a:rPr kumimoji="1" lang="en-US" altLang="zh-CN" sz="2000">
                <a:solidFill>
                  <a:srgbClr val="333399"/>
                </a:solidFill>
                <a:ea typeface="黑体" panose="02010609060101010101" pitchFamily="49" charset="-122"/>
              </a:rPr>
              <a:t>1</a:t>
            </a:r>
          </a:p>
        </p:txBody>
      </p:sp>
      <p:sp>
        <p:nvSpPr>
          <p:cNvPr id="130078" name="AutoShape 30"/>
          <p:cNvSpPr>
            <a:spLocks noChangeArrowheads="1"/>
          </p:cNvSpPr>
          <p:nvPr/>
        </p:nvSpPr>
        <p:spPr bwMode="auto">
          <a:xfrm>
            <a:off x="8034338" y="2317750"/>
            <a:ext cx="685800" cy="557213"/>
          </a:xfrm>
          <a:prstGeom prst="cube">
            <a:avLst>
              <a:gd name="adj" fmla="val 17593"/>
            </a:avLst>
          </a:prstGeom>
          <a:solidFill>
            <a:srgbClr val="FFFF99"/>
          </a:solidFill>
          <a:ln w="19050">
            <a:solidFill>
              <a:schemeClr val="tx1"/>
            </a:solidFill>
            <a:miter lim="800000"/>
            <a:headEnd type="none" w="sm" len="lg"/>
            <a:tailEnd type="none" w="sm"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30079" name="Text Box 31"/>
          <p:cNvSpPr txBox="1">
            <a:spLocks noChangeArrowheads="1"/>
          </p:cNvSpPr>
          <p:nvPr/>
        </p:nvSpPr>
        <p:spPr bwMode="auto">
          <a:xfrm>
            <a:off x="8027988" y="2422525"/>
            <a:ext cx="6159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en-US" altLang="zh-CN" sz="2000">
                <a:solidFill>
                  <a:srgbClr val="333399"/>
                </a:solidFill>
              </a:rPr>
              <a:t>AP</a:t>
            </a:r>
            <a:r>
              <a:rPr kumimoji="1" lang="en-US" altLang="zh-CN" sz="2000" b="1" baseline="-25000">
                <a:solidFill>
                  <a:srgbClr val="333399"/>
                </a:solidFill>
              </a:rPr>
              <a:t>2</a:t>
            </a:r>
            <a:endParaRPr kumimoji="1" lang="en-US" altLang="zh-CN" sz="2000" b="1">
              <a:solidFill>
                <a:srgbClr val="333399"/>
              </a:solidFill>
            </a:endParaRPr>
          </a:p>
        </p:txBody>
      </p:sp>
      <p:sp>
        <p:nvSpPr>
          <p:cNvPr id="130080" name="AutoShape 32"/>
          <p:cNvSpPr>
            <a:spLocks noChangeArrowheads="1"/>
          </p:cNvSpPr>
          <p:nvPr/>
        </p:nvSpPr>
        <p:spPr bwMode="auto">
          <a:xfrm>
            <a:off x="538163" y="2360613"/>
            <a:ext cx="685800" cy="557212"/>
          </a:xfrm>
          <a:prstGeom prst="cube">
            <a:avLst>
              <a:gd name="adj" fmla="val 17593"/>
            </a:avLst>
          </a:prstGeom>
          <a:solidFill>
            <a:srgbClr val="FFFF99"/>
          </a:solidFill>
          <a:ln w="19050">
            <a:solidFill>
              <a:schemeClr val="tx1"/>
            </a:solidFill>
            <a:miter lim="800000"/>
            <a:headEnd type="none" w="sm" len="lg"/>
            <a:tailEnd type="none" w="sm"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30081" name="Text Box 33"/>
          <p:cNvSpPr txBox="1">
            <a:spLocks noChangeArrowheads="1"/>
          </p:cNvSpPr>
          <p:nvPr/>
        </p:nvSpPr>
        <p:spPr bwMode="auto">
          <a:xfrm>
            <a:off x="558800" y="2481263"/>
            <a:ext cx="6159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en-US" altLang="zh-CN" sz="2000">
                <a:solidFill>
                  <a:srgbClr val="333399"/>
                </a:solidFill>
              </a:rPr>
              <a:t>AP</a:t>
            </a:r>
            <a:r>
              <a:rPr kumimoji="1" lang="en-US" altLang="zh-CN" sz="2000" b="1" baseline="-25000">
                <a:solidFill>
                  <a:srgbClr val="333399"/>
                </a:solidFill>
              </a:rPr>
              <a:t>1</a:t>
            </a:r>
            <a:endParaRPr kumimoji="1" lang="en-US" altLang="zh-CN" sz="2000" b="1">
              <a:solidFill>
                <a:srgbClr val="333399"/>
              </a:solidFill>
            </a:endParaRPr>
          </a:p>
        </p:txBody>
      </p:sp>
      <p:sp>
        <p:nvSpPr>
          <p:cNvPr id="130082" name="Text Box 34"/>
          <p:cNvSpPr txBox="1">
            <a:spLocks noChangeArrowheads="1"/>
          </p:cNvSpPr>
          <p:nvPr/>
        </p:nvSpPr>
        <p:spPr bwMode="auto">
          <a:xfrm>
            <a:off x="7770813" y="1973263"/>
            <a:ext cx="868362"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lg"/>
                <a:tailEnd type="none" w="sm"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2000">
                <a:solidFill>
                  <a:srgbClr val="333399"/>
                </a:solidFill>
                <a:ea typeface="黑体" panose="02010609060101010101" pitchFamily="49" charset="-122"/>
              </a:rPr>
              <a:t>主机</a:t>
            </a:r>
            <a:r>
              <a:rPr kumimoji="1" lang="zh-CN" altLang="en-US" sz="1000">
                <a:solidFill>
                  <a:srgbClr val="333399"/>
                </a:solidFill>
                <a:ea typeface="黑体" panose="02010609060101010101" pitchFamily="49" charset="-122"/>
              </a:rPr>
              <a:t> </a:t>
            </a:r>
            <a:r>
              <a:rPr kumimoji="1" lang="en-US" altLang="zh-CN" sz="2000">
                <a:solidFill>
                  <a:srgbClr val="333399"/>
                </a:solidFill>
                <a:ea typeface="黑体" panose="02010609060101010101" pitchFamily="49" charset="-122"/>
              </a:rPr>
              <a:t>2</a:t>
            </a:r>
          </a:p>
        </p:txBody>
      </p:sp>
      <p:sp>
        <p:nvSpPr>
          <p:cNvPr id="130083" name="Text Box 35"/>
          <p:cNvSpPr txBox="1">
            <a:spLocks noChangeArrowheads="1"/>
          </p:cNvSpPr>
          <p:nvPr/>
        </p:nvSpPr>
        <p:spPr bwMode="auto">
          <a:xfrm>
            <a:off x="2229170" y="3254375"/>
            <a:ext cx="482536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lg"/>
                <a:tailEnd type="none" w="sm"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0" hangingPunct="0"/>
            <a:r>
              <a:rPr kumimoji="1" lang="zh-CN" altLang="en-US" sz="2400" dirty="0">
                <a:solidFill>
                  <a:srgbClr val="333399"/>
                </a:solidFill>
                <a:ea typeface="黑体" panose="02010609060101010101" pitchFamily="49" charset="-122"/>
              </a:rPr>
              <a:t>数据链路层剥去帧头标和帧尾部后</a:t>
            </a:r>
          </a:p>
          <a:p>
            <a:pPr algn="ctr" eaLnBrk="0" hangingPunct="0"/>
            <a:r>
              <a:rPr kumimoji="1" lang="zh-CN" altLang="en-US" sz="2400" dirty="0">
                <a:solidFill>
                  <a:srgbClr val="333399"/>
                </a:solidFill>
                <a:ea typeface="黑体" panose="02010609060101010101" pitchFamily="49" charset="-122"/>
              </a:rPr>
              <a:t>把帧的数据部分交给网络层</a:t>
            </a:r>
          </a:p>
        </p:txBody>
      </p:sp>
      <p:sp>
        <p:nvSpPr>
          <p:cNvPr id="130084" name="Rectangle 36"/>
          <p:cNvSpPr>
            <a:spLocks noChangeArrowheads="1"/>
          </p:cNvSpPr>
          <p:nvPr/>
        </p:nvSpPr>
        <p:spPr bwMode="auto">
          <a:xfrm>
            <a:off x="1979613" y="4797425"/>
            <a:ext cx="576262" cy="358775"/>
          </a:xfrm>
          <a:prstGeom prst="rect">
            <a:avLst/>
          </a:prstGeom>
          <a:solidFill>
            <a:srgbClr val="66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zh-CN">
                <a:solidFill>
                  <a:srgbClr val="333399"/>
                </a:solidFill>
              </a:rPr>
              <a:t>H</a:t>
            </a:r>
            <a:r>
              <a:rPr lang="en-US" altLang="zh-CN" b="1" baseline="-25000">
                <a:solidFill>
                  <a:srgbClr val="333399"/>
                </a:solidFill>
              </a:rPr>
              <a:t>2</a:t>
            </a:r>
          </a:p>
        </p:txBody>
      </p:sp>
      <p:sp>
        <p:nvSpPr>
          <p:cNvPr id="130085" name="Rectangle 37"/>
          <p:cNvSpPr>
            <a:spLocks noChangeArrowheads="1"/>
          </p:cNvSpPr>
          <p:nvPr/>
        </p:nvSpPr>
        <p:spPr bwMode="auto">
          <a:xfrm>
            <a:off x="6659563" y="4799013"/>
            <a:ext cx="504825" cy="358775"/>
          </a:xfrm>
          <a:prstGeom prst="rect">
            <a:avLst/>
          </a:prstGeom>
          <a:solidFill>
            <a:srgbClr val="CCFF3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zh-CN">
                <a:solidFill>
                  <a:srgbClr val="333399"/>
                </a:solidFill>
              </a:rPr>
              <a:t>T</a:t>
            </a:r>
            <a:r>
              <a:rPr lang="en-US" altLang="zh-CN" b="1" baseline="-25000">
                <a:solidFill>
                  <a:srgbClr val="333399"/>
                </a:solidFill>
              </a:rPr>
              <a:t>2</a:t>
            </a:r>
          </a:p>
        </p:txBody>
      </p:sp>
      <p:grpSp>
        <p:nvGrpSpPr>
          <p:cNvPr id="130086" name="Group 38"/>
          <p:cNvGrpSpPr>
            <a:grpSpLocks/>
          </p:cNvGrpSpPr>
          <p:nvPr/>
        </p:nvGrpSpPr>
        <p:grpSpPr bwMode="auto">
          <a:xfrm>
            <a:off x="2555875" y="4799013"/>
            <a:ext cx="4103688" cy="358775"/>
            <a:chOff x="1610" y="3023"/>
            <a:chExt cx="2585" cy="226"/>
          </a:xfrm>
        </p:grpSpPr>
        <p:sp>
          <p:nvSpPr>
            <p:cNvPr id="130087" name="Rectangle 39"/>
            <p:cNvSpPr>
              <a:spLocks noChangeArrowheads="1"/>
            </p:cNvSpPr>
            <p:nvPr/>
          </p:nvSpPr>
          <p:spPr bwMode="auto">
            <a:xfrm>
              <a:off x="1610" y="3023"/>
              <a:ext cx="318" cy="226"/>
            </a:xfrm>
            <a:prstGeom prst="rect">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zh-CN">
                  <a:solidFill>
                    <a:srgbClr val="333399"/>
                  </a:solidFill>
                </a:rPr>
                <a:t>H</a:t>
              </a:r>
              <a:r>
                <a:rPr lang="en-US" altLang="zh-CN" b="1" baseline="-25000">
                  <a:solidFill>
                    <a:srgbClr val="333399"/>
                  </a:solidFill>
                </a:rPr>
                <a:t>3</a:t>
              </a:r>
            </a:p>
          </p:txBody>
        </p:sp>
        <p:sp>
          <p:nvSpPr>
            <p:cNvPr id="130088" name="Rectangle 40"/>
            <p:cNvSpPr>
              <a:spLocks noChangeArrowheads="1"/>
            </p:cNvSpPr>
            <p:nvPr/>
          </p:nvSpPr>
          <p:spPr bwMode="auto">
            <a:xfrm>
              <a:off x="1928" y="3023"/>
              <a:ext cx="318" cy="226"/>
            </a:xfrm>
            <a:prstGeom prst="rect">
              <a:avLst/>
            </a:prstGeom>
            <a:solidFill>
              <a:srgbClr val="FF99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zh-CN">
                  <a:solidFill>
                    <a:srgbClr val="333399"/>
                  </a:solidFill>
                </a:rPr>
                <a:t>H</a:t>
              </a:r>
              <a:r>
                <a:rPr lang="en-US" altLang="zh-CN" b="1" baseline="-25000">
                  <a:solidFill>
                    <a:srgbClr val="333399"/>
                  </a:solidFill>
                </a:rPr>
                <a:t>4</a:t>
              </a:r>
            </a:p>
          </p:txBody>
        </p:sp>
        <p:sp>
          <p:nvSpPr>
            <p:cNvPr id="130089" name="Rectangle 41"/>
            <p:cNvSpPr>
              <a:spLocks noChangeArrowheads="1"/>
            </p:cNvSpPr>
            <p:nvPr/>
          </p:nvSpPr>
          <p:spPr bwMode="auto">
            <a:xfrm>
              <a:off x="2246" y="3023"/>
              <a:ext cx="318" cy="226"/>
            </a:xfrm>
            <a:prstGeom prst="rect">
              <a:avLst/>
            </a:prstGeom>
            <a:solidFill>
              <a:srgbClr val="FF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zh-CN">
                  <a:solidFill>
                    <a:srgbClr val="333399"/>
                  </a:solidFill>
                </a:rPr>
                <a:t>H</a:t>
              </a:r>
              <a:r>
                <a:rPr lang="en-US" altLang="zh-CN" b="1" baseline="-25000">
                  <a:solidFill>
                    <a:srgbClr val="333399"/>
                  </a:solidFill>
                </a:rPr>
                <a:t>5</a:t>
              </a:r>
            </a:p>
          </p:txBody>
        </p:sp>
        <p:sp>
          <p:nvSpPr>
            <p:cNvPr id="130090" name="Rectangle 42"/>
            <p:cNvSpPr>
              <a:spLocks noChangeArrowheads="1"/>
            </p:cNvSpPr>
            <p:nvPr/>
          </p:nvSpPr>
          <p:spPr bwMode="auto">
            <a:xfrm>
              <a:off x="2562" y="3023"/>
              <a:ext cx="1633" cy="226"/>
            </a:xfrm>
            <a:prstGeom prst="rect">
              <a:avLst/>
            </a:prstGeom>
            <a:solidFill>
              <a:srgbClr val="CCE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zh-CN" altLang="en-US" sz="2000">
                  <a:solidFill>
                    <a:srgbClr val="333399"/>
                  </a:solidFill>
                  <a:latin typeface="Tahoma" panose="020B0604030504040204" pitchFamily="34" charset="0"/>
                  <a:ea typeface="黑体" panose="02010609060101010101" pitchFamily="49" charset="-122"/>
                </a:rPr>
                <a:t>应 用 程 序 数 据</a:t>
              </a:r>
            </a:p>
          </p:txBody>
        </p:sp>
      </p:grpSp>
      <p:grpSp>
        <p:nvGrpSpPr>
          <p:cNvPr id="130091" name="Group 43"/>
          <p:cNvGrpSpPr>
            <a:grpSpLocks/>
          </p:cNvGrpSpPr>
          <p:nvPr/>
        </p:nvGrpSpPr>
        <p:grpSpPr bwMode="auto">
          <a:xfrm>
            <a:off x="4211638" y="4471988"/>
            <a:ext cx="4229100" cy="396875"/>
            <a:chOff x="2653" y="2817"/>
            <a:chExt cx="2664" cy="250"/>
          </a:xfrm>
        </p:grpSpPr>
        <p:sp>
          <p:nvSpPr>
            <p:cNvPr id="130092" name="AutoShape 44"/>
            <p:cNvSpPr>
              <a:spLocks noChangeArrowheads="1"/>
            </p:cNvSpPr>
            <p:nvPr/>
          </p:nvSpPr>
          <p:spPr bwMode="auto">
            <a:xfrm rot="10800000" flipV="1">
              <a:off x="5193" y="2817"/>
              <a:ext cx="124" cy="250"/>
            </a:xfrm>
            <a:prstGeom prst="upArrow">
              <a:avLst>
                <a:gd name="adj1" fmla="val 50000"/>
                <a:gd name="adj2" fmla="val 50403"/>
              </a:avLst>
            </a:prstGeom>
            <a:solidFill>
              <a:schemeClr val="hlink"/>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zh-CN" altLang="en-US"/>
            </a:p>
          </p:txBody>
        </p:sp>
        <p:sp>
          <p:nvSpPr>
            <p:cNvPr id="130093" name="AutoShape 45"/>
            <p:cNvSpPr>
              <a:spLocks noChangeArrowheads="1"/>
            </p:cNvSpPr>
            <p:nvPr/>
          </p:nvSpPr>
          <p:spPr bwMode="auto">
            <a:xfrm rot="10800000" flipV="1">
              <a:off x="2653" y="2817"/>
              <a:ext cx="124" cy="250"/>
            </a:xfrm>
            <a:prstGeom prst="upArrow">
              <a:avLst>
                <a:gd name="adj1" fmla="val 50000"/>
                <a:gd name="adj2" fmla="val 50403"/>
              </a:avLst>
            </a:prstGeom>
            <a:solidFill>
              <a:schemeClr val="hlink"/>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zh-CN" altLang="en-US"/>
            </a:p>
          </p:txBody>
        </p:sp>
      </p:grpSp>
      <p:sp>
        <p:nvSpPr>
          <p:cNvPr id="46" name="TextBox 45"/>
          <p:cNvSpPr txBox="1"/>
          <p:nvPr/>
        </p:nvSpPr>
        <p:spPr>
          <a:xfrm>
            <a:off x="71406" y="6500834"/>
            <a:ext cx="2571768" cy="276999"/>
          </a:xfrm>
          <a:prstGeom prst="rect">
            <a:avLst/>
          </a:prstGeom>
          <a:noFill/>
        </p:spPr>
        <p:txBody>
          <a:bodyPr wrap="square" rtlCol="0">
            <a:spAutoFit/>
          </a:bodyPr>
          <a:lstStyle/>
          <a:p>
            <a:r>
              <a:rPr lang="zh-CN" altLang="en-US" dirty="0"/>
              <a:t>来源：谢希仁，计算机网络</a:t>
            </a:r>
          </a:p>
        </p:txBody>
      </p:sp>
    </p:spTree>
    <p:extLst>
      <p:ext uri="{BB962C8B-B14F-4D97-AF65-F5344CB8AC3E}">
        <p14:creationId xmlns:p14="http://schemas.microsoft.com/office/powerpoint/2010/main" val="371657967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xit" presetSubtype="8" fill="hold" grpId="0" nodeType="afterEffect">
                                  <p:stCondLst>
                                    <p:cond delay="1000"/>
                                  </p:stCondLst>
                                  <p:childTnLst>
                                    <p:animEffect transition="out" filter="slide(fromLeft)">
                                      <p:cBhvr>
                                        <p:cTn id="6" dur="1000"/>
                                        <p:tgtEl>
                                          <p:spTgt spid="130084"/>
                                        </p:tgtEl>
                                      </p:cBhvr>
                                    </p:animEffect>
                                    <p:set>
                                      <p:cBhvr>
                                        <p:cTn id="7" dur="1" fill="hold">
                                          <p:stCondLst>
                                            <p:cond delay="999"/>
                                          </p:stCondLst>
                                        </p:cTn>
                                        <p:tgtEl>
                                          <p:spTgt spid="130084"/>
                                        </p:tgtEl>
                                        <p:attrNameLst>
                                          <p:attrName>style.visibility</p:attrName>
                                        </p:attrNameLst>
                                      </p:cBhvr>
                                      <p:to>
                                        <p:strVal val="hidden"/>
                                      </p:to>
                                    </p:set>
                                  </p:childTnLst>
                                </p:cTn>
                              </p:par>
                            </p:childTnLst>
                          </p:cTn>
                        </p:par>
                        <p:par>
                          <p:cTn id="8" fill="hold" nodeType="afterGroup">
                            <p:stCondLst>
                              <p:cond delay="2000"/>
                            </p:stCondLst>
                            <p:childTnLst>
                              <p:par>
                                <p:cTn id="9" presetID="12" presetClass="exit" presetSubtype="2" fill="hold" grpId="0" nodeType="afterEffect">
                                  <p:stCondLst>
                                    <p:cond delay="0"/>
                                  </p:stCondLst>
                                  <p:childTnLst>
                                    <p:animEffect transition="out" filter="slide(fromRight)">
                                      <p:cBhvr>
                                        <p:cTn id="10" dur="1000"/>
                                        <p:tgtEl>
                                          <p:spTgt spid="130085"/>
                                        </p:tgtEl>
                                      </p:cBhvr>
                                    </p:animEffect>
                                    <p:set>
                                      <p:cBhvr>
                                        <p:cTn id="11" dur="1" fill="hold">
                                          <p:stCondLst>
                                            <p:cond delay="999"/>
                                          </p:stCondLst>
                                        </p:cTn>
                                        <p:tgtEl>
                                          <p:spTgt spid="130085"/>
                                        </p:tgtEl>
                                        <p:attrNameLst>
                                          <p:attrName>style.visibility</p:attrName>
                                        </p:attrNameLst>
                                      </p:cBhvr>
                                      <p:to>
                                        <p:strVal val="hidden"/>
                                      </p:to>
                                    </p:set>
                                  </p:childTnLst>
                                </p:cTn>
                              </p:par>
                            </p:childTnLst>
                          </p:cTn>
                        </p:par>
                        <p:par>
                          <p:cTn id="12" fill="hold" nodeType="afterGroup">
                            <p:stCondLst>
                              <p:cond delay="3000"/>
                            </p:stCondLst>
                            <p:childTnLst>
                              <p:par>
                                <p:cTn id="13" presetID="22" presetClass="entr" presetSubtype="4" fill="hold" nodeType="afterEffect">
                                  <p:stCondLst>
                                    <p:cond delay="0"/>
                                  </p:stCondLst>
                                  <p:childTnLst>
                                    <p:set>
                                      <p:cBhvr>
                                        <p:cTn id="14" dur="1" fill="hold">
                                          <p:stCondLst>
                                            <p:cond delay="0"/>
                                          </p:stCondLst>
                                        </p:cTn>
                                        <p:tgtEl>
                                          <p:spTgt spid="130091"/>
                                        </p:tgtEl>
                                        <p:attrNameLst>
                                          <p:attrName>style.visibility</p:attrName>
                                        </p:attrNameLst>
                                      </p:cBhvr>
                                      <p:to>
                                        <p:strVal val="visible"/>
                                      </p:to>
                                    </p:set>
                                    <p:animEffect transition="in" filter="wipe(down)">
                                      <p:cBhvr>
                                        <p:cTn id="15" dur="1000"/>
                                        <p:tgtEl>
                                          <p:spTgt spid="130091"/>
                                        </p:tgtEl>
                                      </p:cBhvr>
                                    </p:animEffect>
                                  </p:childTnLst>
                                </p:cTn>
                              </p:par>
                            </p:childTnLst>
                          </p:cTn>
                        </p:par>
                        <p:par>
                          <p:cTn id="16" fill="hold" nodeType="afterGroup">
                            <p:stCondLst>
                              <p:cond delay="4000"/>
                            </p:stCondLst>
                            <p:childTnLst>
                              <p:par>
                                <p:cTn id="17" presetID="1" presetClass="exit" presetSubtype="0" fill="hold" nodeType="afterEffect">
                                  <p:stCondLst>
                                    <p:cond delay="0"/>
                                  </p:stCondLst>
                                  <p:childTnLst>
                                    <p:set>
                                      <p:cBhvr>
                                        <p:cTn id="18" dur="1" fill="hold">
                                          <p:stCondLst>
                                            <p:cond delay="0"/>
                                          </p:stCondLst>
                                        </p:cTn>
                                        <p:tgtEl>
                                          <p:spTgt spid="130086"/>
                                        </p:tgtEl>
                                        <p:attrNameLst>
                                          <p:attrName>style.visibility</p:attrName>
                                        </p:attrNameLst>
                                      </p:cBhvr>
                                      <p:to>
                                        <p:strVal val="hidden"/>
                                      </p:to>
                                    </p:set>
                                  </p:childTnLst>
                                </p:cTn>
                              </p:par>
                            </p:childTnLst>
                          </p:cTn>
                        </p:par>
                        <p:par>
                          <p:cTn id="19" fill="hold" nodeType="afterGroup">
                            <p:stCondLst>
                              <p:cond delay="4000"/>
                            </p:stCondLst>
                            <p:childTnLst>
                              <p:par>
                                <p:cTn id="20" presetID="1" presetClass="entr" presetSubtype="0" fill="hold" nodeType="afterEffect">
                                  <p:stCondLst>
                                    <p:cond delay="0"/>
                                  </p:stCondLst>
                                  <p:childTnLst>
                                    <p:set>
                                      <p:cBhvr>
                                        <p:cTn id="21" dur="1" fill="hold">
                                          <p:stCondLst>
                                            <p:cond delay="0"/>
                                          </p:stCondLst>
                                        </p:cTn>
                                        <p:tgtEl>
                                          <p:spTgt spid="130050"/>
                                        </p:tgtEl>
                                        <p:attrNameLst>
                                          <p:attrName>style.visibility</p:attrName>
                                        </p:attrNameLst>
                                      </p:cBhvr>
                                      <p:to>
                                        <p:strVal val="visible"/>
                                      </p:to>
                                    </p:set>
                                  </p:childTnLst>
                                </p:cTn>
                              </p:par>
                            </p:childTnLst>
                          </p:cTn>
                        </p:par>
                        <p:par>
                          <p:cTn id="22" fill="hold" nodeType="afterGroup">
                            <p:stCondLst>
                              <p:cond delay="4000"/>
                            </p:stCondLst>
                            <p:childTnLst>
                              <p:par>
                                <p:cTn id="23" presetID="1" presetClass="exit" presetSubtype="0" fill="hold" nodeType="afterEffect">
                                  <p:stCondLst>
                                    <p:cond delay="0"/>
                                  </p:stCondLst>
                                  <p:childTnLst>
                                    <p:set>
                                      <p:cBhvr>
                                        <p:cTn id="24" dur="1" fill="hold">
                                          <p:stCondLst>
                                            <p:cond delay="0"/>
                                          </p:stCondLst>
                                        </p:cTn>
                                        <p:tgtEl>
                                          <p:spTgt spid="13009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0084" grpId="0" animBg="1"/>
      <p:bldP spid="130085"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1074" name="Group 2"/>
          <p:cNvGrpSpPr>
            <a:grpSpLocks/>
          </p:cNvGrpSpPr>
          <p:nvPr/>
        </p:nvGrpSpPr>
        <p:grpSpPr bwMode="auto">
          <a:xfrm>
            <a:off x="3059113" y="3575050"/>
            <a:ext cx="3598862" cy="358775"/>
            <a:chOff x="1928" y="2660"/>
            <a:chExt cx="2267" cy="226"/>
          </a:xfrm>
        </p:grpSpPr>
        <p:sp>
          <p:nvSpPr>
            <p:cNvPr id="131075" name="Rectangle 3"/>
            <p:cNvSpPr>
              <a:spLocks noChangeArrowheads="1"/>
            </p:cNvSpPr>
            <p:nvPr/>
          </p:nvSpPr>
          <p:spPr bwMode="auto">
            <a:xfrm>
              <a:off x="1928" y="2660"/>
              <a:ext cx="318" cy="226"/>
            </a:xfrm>
            <a:prstGeom prst="rect">
              <a:avLst/>
            </a:prstGeom>
            <a:solidFill>
              <a:srgbClr val="FF99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zh-CN">
                  <a:solidFill>
                    <a:srgbClr val="333399"/>
                  </a:solidFill>
                </a:rPr>
                <a:t>H</a:t>
              </a:r>
              <a:r>
                <a:rPr lang="en-US" altLang="zh-CN" b="1" baseline="-25000">
                  <a:solidFill>
                    <a:srgbClr val="333399"/>
                  </a:solidFill>
                </a:rPr>
                <a:t>4</a:t>
              </a:r>
            </a:p>
          </p:txBody>
        </p:sp>
        <p:sp>
          <p:nvSpPr>
            <p:cNvPr id="131076" name="Rectangle 4"/>
            <p:cNvSpPr>
              <a:spLocks noChangeArrowheads="1"/>
            </p:cNvSpPr>
            <p:nvPr/>
          </p:nvSpPr>
          <p:spPr bwMode="auto">
            <a:xfrm>
              <a:off x="2246" y="2660"/>
              <a:ext cx="318" cy="226"/>
            </a:xfrm>
            <a:prstGeom prst="rect">
              <a:avLst/>
            </a:prstGeom>
            <a:solidFill>
              <a:srgbClr val="FF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zh-CN">
                  <a:solidFill>
                    <a:srgbClr val="333399"/>
                  </a:solidFill>
                </a:rPr>
                <a:t>H</a:t>
              </a:r>
              <a:r>
                <a:rPr lang="en-US" altLang="zh-CN" b="1" baseline="-25000">
                  <a:solidFill>
                    <a:srgbClr val="333399"/>
                  </a:solidFill>
                </a:rPr>
                <a:t>5</a:t>
              </a:r>
            </a:p>
          </p:txBody>
        </p:sp>
        <p:sp>
          <p:nvSpPr>
            <p:cNvPr id="131077" name="Rectangle 5"/>
            <p:cNvSpPr>
              <a:spLocks noChangeArrowheads="1"/>
            </p:cNvSpPr>
            <p:nvPr/>
          </p:nvSpPr>
          <p:spPr bwMode="auto">
            <a:xfrm>
              <a:off x="2562" y="2660"/>
              <a:ext cx="1633" cy="226"/>
            </a:xfrm>
            <a:prstGeom prst="rect">
              <a:avLst/>
            </a:prstGeom>
            <a:solidFill>
              <a:srgbClr val="CCE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zh-CN" altLang="en-US" sz="2000">
                  <a:solidFill>
                    <a:srgbClr val="333399"/>
                  </a:solidFill>
                  <a:latin typeface="Tahoma" panose="020B0604030504040204" pitchFamily="34" charset="0"/>
                  <a:ea typeface="黑体" panose="02010609060101010101" pitchFamily="49" charset="-122"/>
                </a:rPr>
                <a:t>应 用 程 序 数 据</a:t>
              </a:r>
            </a:p>
          </p:txBody>
        </p:sp>
      </p:grpSp>
      <p:sp>
        <p:nvSpPr>
          <p:cNvPr id="131078" name="Rectangle 6"/>
          <p:cNvSpPr>
            <a:spLocks noChangeArrowheads="1"/>
          </p:cNvSpPr>
          <p:nvPr/>
        </p:nvSpPr>
        <p:spPr bwMode="auto">
          <a:xfrm>
            <a:off x="2555875" y="4222750"/>
            <a:ext cx="504825" cy="358775"/>
          </a:xfrm>
          <a:prstGeom prst="rect">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zh-CN">
                <a:solidFill>
                  <a:srgbClr val="333399"/>
                </a:solidFill>
              </a:rPr>
              <a:t>H</a:t>
            </a:r>
            <a:r>
              <a:rPr lang="en-US" altLang="zh-CN" b="1" baseline="-25000">
                <a:solidFill>
                  <a:srgbClr val="333399"/>
                </a:solidFill>
              </a:rPr>
              <a:t>3</a:t>
            </a:r>
          </a:p>
        </p:txBody>
      </p:sp>
      <p:grpSp>
        <p:nvGrpSpPr>
          <p:cNvPr id="131079" name="Group 7"/>
          <p:cNvGrpSpPr>
            <a:grpSpLocks/>
          </p:cNvGrpSpPr>
          <p:nvPr/>
        </p:nvGrpSpPr>
        <p:grpSpPr bwMode="auto">
          <a:xfrm>
            <a:off x="3060700" y="4222750"/>
            <a:ext cx="3598863" cy="358775"/>
            <a:chOff x="1928" y="2660"/>
            <a:chExt cx="2267" cy="226"/>
          </a:xfrm>
        </p:grpSpPr>
        <p:sp>
          <p:nvSpPr>
            <p:cNvPr id="131080" name="Rectangle 8"/>
            <p:cNvSpPr>
              <a:spLocks noChangeArrowheads="1"/>
            </p:cNvSpPr>
            <p:nvPr/>
          </p:nvSpPr>
          <p:spPr bwMode="auto">
            <a:xfrm>
              <a:off x="1928" y="2660"/>
              <a:ext cx="318" cy="226"/>
            </a:xfrm>
            <a:prstGeom prst="rect">
              <a:avLst/>
            </a:prstGeom>
            <a:solidFill>
              <a:srgbClr val="FF99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zh-CN">
                  <a:solidFill>
                    <a:srgbClr val="333399"/>
                  </a:solidFill>
                </a:rPr>
                <a:t>H</a:t>
              </a:r>
              <a:r>
                <a:rPr lang="en-US" altLang="zh-CN" b="1" baseline="-25000">
                  <a:solidFill>
                    <a:srgbClr val="333399"/>
                  </a:solidFill>
                </a:rPr>
                <a:t>4</a:t>
              </a:r>
            </a:p>
          </p:txBody>
        </p:sp>
        <p:sp>
          <p:nvSpPr>
            <p:cNvPr id="131081" name="Rectangle 9"/>
            <p:cNvSpPr>
              <a:spLocks noChangeArrowheads="1"/>
            </p:cNvSpPr>
            <p:nvPr/>
          </p:nvSpPr>
          <p:spPr bwMode="auto">
            <a:xfrm>
              <a:off x="2246" y="2660"/>
              <a:ext cx="318" cy="226"/>
            </a:xfrm>
            <a:prstGeom prst="rect">
              <a:avLst/>
            </a:prstGeom>
            <a:solidFill>
              <a:srgbClr val="FF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zh-CN">
                  <a:solidFill>
                    <a:srgbClr val="333399"/>
                  </a:solidFill>
                </a:rPr>
                <a:t>H</a:t>
              </a:r>
              <a:r>
                <a:rPr lang="en-US" altLang="zh-CN" b="1" baseline="-25000">
                  <a:solidFill>
                    <a:srgbClr val="333399"/>
                  </a:solidFill>
                </a:rPr>
                <a:t>5</a:t>
              </a:r>
            </a:p>
          </p:txBody>
        </p:sp>
        <p:sp>
          <p:nvSpPr>
            <p:cNvPr id="131082" name="Rectangle 10"/>
            <p:cNvSpPr>
              <a:spLocks noChangeArrowheads="1"/>
            </p:cNvSpPr>
            <p:nvPr/>
          </p:nvSpPr>
          <p:spPr bwMode="auto">
            <a:xfrm>
              <a:off x="2562" y="2660"/>
              <a:ext cx="1633" cy="226"/>
            </a:xfrm>
            <a:prstGeom prst="rect">
              <a:avLst/>
            </a:prstGeom>
            <a:solidFill>
              <a:srgbClr val="CCE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zh-CN" altLang="en-US" sz="2000">
                  <a:solidFill>
                    <a:srgbClr val="333399"/>
                  </a:solidFill>
                  <a:latin typeface="Tahoma" panose="020B0604030504040204" pitchFamily="34" charset="0"/>
                  <a:ea typeface="黑体" panose="02010609060101010101" pitchFamily="49" charset="-122"/>
                </a:rPr>
                <a:t>应 用 程 序 数 据</a:t>
              </a:r>
            </a:p>
          </p:txBody>
        </p:sp>
      </p:grpSp>
      <p:sp>
        <p:nvSpPr>
          <p:cNvPr id="131083" name="Rectangle 11"/>
          <p:cNvSpPr>
            <a:spLocks noGrp="1" noChangeArrowheads="1"/>
          </p:cNvSpPr>
          <p:nvPr>
            <p:ph type="title"/>
          </p:nvPr>
        </p:nvSpPr>
        <p:spPr/>
        <p:txBody>
          <a:bodyPr/>
          <a:lstStyle/>
          <a:p>
            <a:pPr algn="ctr"/>
            <a:r>
              <a:rPr lang="zh-CN" altLang="en-US"/>
              <a:t>主机</a:t>
            </a:r>
            <a:r>
              <a:rPr lang="zh-CN" altLang="en-US" sz="2400"/>
              <a:t> </a:t>
            </a:r>
            <a:r>
              <a:rPr lang="en-US" altLang="zh-CN"/>
              <a:t>1</a:t>
            </a:r>
            <a:r>
              <a:rPr lang="en-US" altLang="zh-CN" sz="2400"/>
              <a:t> </a:t>
            </a:r>
            <a:r>
              <a:rPr lang="zh-CN" altLang="en-US"/>
              <a:t>向主机</a:t>
            </a:r>
            <a:r>
              <a:rPr lang="zh-CN" altLang="en-US" sz="2400"/>
              <a:t> </a:t>
            </a:r>
            <a:r>
              <a:rPr lang="en-US" altLang="zh-CN"/>
              <a:t>2</a:t>
            </a:r>
            <a:r>
              <a:rPr lang="en-US" altLang="zh-CN" sz="2400"/>
              <a:t> </a:t>
            </a:r>
            <a:r>
              <a:rPr lang="zh-CN" altLang="en-US"/>
              <a:t>发送数据 </a:t>
            </a:r>
          </a:p>
        </p:txBody>
      </p:sp>
      <p:sp>
        <p:nvSpPr>
          <p:cNvPr id="131084" name="AutoShape 12"/>
          <p:cNvSpPr>
            <a:spLocks noChangeArrowheads="1"/>
          </p:cNvSpPr>
          <p:nvPr/>
        </p:nvSpPr>
        <p:spPr bwMode="auto">
          <a:xfrm rot="-5400000">
            <a:off x="4374356" y="1532732"/>
            <a:ext cx="417513" cy="8991600"/>
          </a:xfrm>
          <a:prstGeom prst="can">
            <a:avLst>
              <a:gd name="adj" fmla="val 48656"/>
            </a:avLst>
          </a:prstGeom>
          <a:gradFill rotWithShape="0">
            <a:gsLst>
              <a:gs pos="0">
                <a:srgbClr val="EAEAEA">
                  <a:gamma/>
                  <a:shade val="73333"/>
                  <a:invGamma/>
                </a:srgbClr>
              </a:gs>
              <a:gs pos="50000">
                <a:srgbClr val="EAEAEA"/>
              </a:gs>
              <a:gs pos="100000">
                <a:srgbClr val="EAEAEA">
                  <a:gamma/>
                  <a:shade val="73333"/>
                  <a:invGamma/>
                </a:srgbClr>
              </a:gs>
            </a:gsLst>
            <a:lin ang="5400000" scaled="1"/>
          </a:gradFill>
          <a:ln w="19050">
            <a:solidFill>
              <a:schemeClr val="tx1"/>
            </a:solidFill>
            <a:round/>
            <a:headEnd type="none" w="sm" len="lg"/>
            <a:tailEnd type="none" w="sm"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31085" name="AutoShape 13"/>
          <p:cNvSpPr>
            <a:spLocks noChangeArrowheads="1"/>
          </p:cNvSpPr>
          <p:nvPr/>
        </p:nvSpPr>
        <p:spPr bwMode="auto">
          <a:xfrm>
            <a:off x="533400" y="2847975"/>
            <a:ext cx="838200" cy="2997200"/>
          </a:xfrm>
          <a:prstGeom prst="cube">
            <a:avLst>
              <a:gd name="adj" fmla="val 10764"/>
            </a:avLst>
          </a:prstGeom>
          <a:solidFill>
            <a:srgbClr val="FFFF99"/>
          </a:solidFill>
          <a:ln w="19050">
            <a:solidFill>
              <a:schemeClr val="tx1"/>
            </a:solidFill>
            <a:miter lim="800000"/>
            <a:headEnd type="none" w="sm" len="lg"/>
            <a:tailEnd type="none" w="sm"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31086" name="Text Box 14"/>
          <p:cNvSpPr txBox="1">
            <a:spLocks noChangeArrowheads="1"/>
          </p:cNvSpPr>
          <p:nvPr/>
        </p:nvSpPr>
        <p:spPr bwMode="auto">
          <a:xfrm>
            <a:off x="781050" y="3027363"/>
            <a:ext cx="3254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en-US" altLang="zh-CN" sz="2000">
                <a:solidFill>
                  <a:srgbClr val="333399"/>
                </a:solidFill>
              </a:rPr>
              <a:t>5</a:t>
            </a:r>
          </a:p>
        </p:txBody>
      </p:sp>
      <p:sp>
        <p:nvSpPr>
          <p:cNvPr id="131087" name="Text Box 15"/>
          <p:cNvSpPr txBox="1">
            <a:spLocks noChangeArrowheads="1"/>
          </p:cNvSpPr>
          <p:nvPr/>
        </p:nvSpPr>
        <p:spPr bwMode="auto">
          <a:xfrm>
            <a:off x="781050" y="3654425"/>
            <a:ext cx="3254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en-US" altLang="zh-CN" sz="2000">
                <a:solidFill>
                  <a:srgbClr val="333399"/>
                </a:solidFill>
              </a:rPr>
              <a:t>4</a:t>
            </a:r>
          </a:p>
        </p:txBody>
      </p:sp>
      <p:sp>
        <p:nvSpPr>
          <p:cNvPr id="131088" name="Text Box 16"/>
          <p:cNvSpPr txBox="1">
            <a:spLocks noChangeArrowheads="1"/>
          </p:cNvSpPr>
          <p:nvPr/>
        </p:nvSpPr>
        <p:spPr bwMode="auto">
          <a:xfrm>
            <a:off x="781050" y="4211638"/>
            <a:ext cx="3254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en-US" altLang="zh-CN" sz="2000">
                <a:solidFill>
                  <a:srgbClr val="333399"/>
                </a:solidFill>
              </a:rPr>
              <a:t>3</a:t>
            </a:r>
          </a:p>
        </p:txBody>
      </p:sp>
      <p:sp>
        <p:nvSpPr>
          <p:cNvPr id="131089" name="Text Box 17"/>
          <p:cNvSpPr txBox="1">
            <a:spLocks noChangeArrowheads="1"/>
          </p:cNvSpPr>
          <p:nvPr/>
        </p:nvSpPr>
        <p:spPr bwMode="auto">
          <a:xfrm>
            <a:off x="781050" y="4770438"/>
            <a:ext cx="3254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en-US" altLang="zh-CN" sz="2000">
                <a:solidFill>
                  <a:srgbClr val="333399"/>
                </a:solidFill>
              </a:rPr>
              <a:t>2</a:t>
            </a:r>
          </a:p>
        </p:txBody>
      </p:sp>
      <p:sp>
        <p:nvSpPr>
          <p:cNvPr id="131090" name="Text Box 18"/>
          <p:cNvSpPr txBox="1">
            <a:spLocks noChangeArrowheads="1"/>
          </p:cNvSpPr>
          <p:nvPr/>
        </p:nvSpPr>
        <p:spPr bwMode="auto">
          <a:xfrm>
            <a:off x="781050" y="5337175"/>
            <a:ext cx="3254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en-US" altLang="zh-CN" sz="2000">
                <a:solidFill>
                  <a:srgbClr val="333399"/>
                </a:solidFill>
              </a:rPr>
              <a:t>1</a:t>
            </a:r>
          </a:p>
        </p:txBody>
      </p:sp>
      <p:sp>
        <p:nvSpPr>
          <p:cNvPr id="131091" name="Freeform 19"/>
          <p:cNvSpPr>
            <a:spLocks/>
          </p:cNvSpPr>
          <p:nvPr/>
        </p:nvSpPr>
        <p:spPr bwMode="auto">
          <a:xfrm>
            <a:off x="533400" y="3449638"/>
            <a:ext cx="847725" cy="61912"/>
          </a:xfrm>
          <a:custGeom>
            <a:avLst/>
            <a:gdLst>
              <a:gd name="T0" fmla="*/ 0 w 534"/>
              <a:gd name="T1" fmla="*/ 42 h 42"/>
              <a:gd name="T2" fmla="*/ 468 w 534"/>
              <a:gd name="T3" fmla="*/ 42 h 42"/>
              <a:gd name="T4" fmla="*/ 534 w 534"/>
              <a:gd name="T5" fmla="*/ 0 h 42"/>
            </a:gdLst>
            <a:ahLst/>
            <a:cxnLst>
              <a:cxn ang="0">
                <a:pos x="T0" y="T1"/>
              </a:cxn>
              <a:cxn ang="0">
                <a:pos x="T2" y="T3"/>
              </a:cxn>
              <a:cxn ang="0">
                <a:pos x="T4" y="T5"/>
              </a:cxn>
            </a:cxnLst>
            <a:rect l="0" t="0" r="r" b="b"/>
            <a:pathLst>
              <a:path w="534" h="42">
                <a:moveTo>
                  <a:pt x="0" y="42"/>
                </a:moveTo>
                <a:lnTo>
                  <a:pt x="468" y="42"/>
                </a:lnTo>
                <a:cubicBezTo>
                  <a:pt x="490" y="28"/>
                  <a:pt x="534" y="0"/>
                  <a:pt x="534" y="0"/>
                </a:cubicBezTo>
              </a:path>
            </a:pathLst>
          </a:custGeom>
          <a:noFill/>
          <a:ln w="19050" cap="flat" cmpd="sng">
            <a:solidFill>
              <a:schemeClr val="tx1"/>
            </a:solidFill>
            <a:prstDash val="solid"/>
            <a:round/>
            <a:headEnd type="none" w="sm" len="lg"/>
            <a:tailEnd type="none" w="sm"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31092" name="Freeform 20"/>
          <p:cNvSpPr>
            <a:spLocks/>
          </p:cNvSpPr>
          <p:nvPr/>
        </p:nvSpPr>
        <p:spPr bwMode="auto">
          <a:xfrm>
            <a:off x="542925" y="4024313"/>
            <a:ext cx="847725" cy="61912"/>
          </a:xfrm>
          <a:custGeom>
            <a:avLst/>
            <a:gdLst>
              <a:gd name="T0" fmla="*/ 0 w 534"/>
              <a:gd name="T1" fmla="*/ 36 h 42"/>
              <a:gd name="T2" fmla="*/ 468 w 534"/>
              <a:gd name="T3" fmla="*/ 42 h 42"/>
              <a:gd name="T4" fmla="*/ 534 w 534"/>
              <a:gd name="T5" fmla="*/ 0 h 42"/>
            </a:gdLst>
            <a:ahLst/>
            <a:cxnLst>
              <a:cxn ang="0">
                <a:pos x="T0" y="T1"/>
              </a:cxn>
              <a:cxn ang="0">
                <a:pos x="T2" y="T3"/>
              </a:cxn>
              <a:cxn ang="0">
                <a:pos x="T4" y="T5"/>
              </a:cxn>
            </a:cxnLst>
            <a:rect l="0" t="0" r="r" b="b"/>
            <a:pathLst>
              <a:path w="534" h="42">
                <a:moveTo>
                  <a:pt x="0" y="36"/>
                </a:moveTo>
                <a:lnTo>
                  <a:pt x="468" y="42"/>
                </a:lnTo>
                <a:cubicBezTo>
                  <a:pt x="490" y="28"/>
                  <a:pt x="534" y="0"/>
                  <a:pt x="534" y="0"/>
                </a:cubicBezTo>
              </a:path>
            </a:pathLst>
          </a:custGeom>
          <a:noFill/>
          <a:ln w="19050" cap="flat" cmpd="sng">
            <a:solidFill>
              <a:schemeClr val="tx1"/>
            </a:solidFill>
            <a:prstDash val="solid"/>
            <a:round/>
            <a:headEnd type="none" w="sm" len="lg"/>
            <a:tailEnd type="none" w="sm"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31093" name="Freeform 21"/>
          <p:cNvSpPr>
            <a:spLocks/>
          </p:cNvSpPr>
          <p:nvPr/>
        </p:nvSpPr>
        <p:spPr bwMode="auto">
          <a:xfrm>
            <a:off x="520700" y="4600575"/>
            <a:ext cx="869950" cy="60325"/>
          </a:xfrm>
          <a:custGeom>
            <a:avLst/>
            <a:gdLst>
              <a:gd name="T0" fmla="*/ 0 w 548"/>
              <a:gd name="T1" fmla="*/ 42 h 42"/>
              <a:gd name="T2" fmla="*/ 482 w 548"/>
              <a:gd name="T3" fmla="*/ 42 h 42"/>
              <a:gd name="T4" fmla="*/ 548 w 548"/>
              <a:gd name="T5" fmla="*/ 0 h 42"/>
            </a:gdLst>
            <a:ahLst/>
            <a:cxnLst>
              <a:cxn ang="0">
                <a:pos x="T0" y="T1"/>
              </a:cxn>
              <a:cxn ang="0">
                <a:pos x="T2" y="T3"/>
              </a:cxn>
              <a:cxn ang="0">
                <a:pos x="T4" y="T5"/>
              </a:cxn>
            </a:cxnLst>
            <a:rect l="0" t="0" r="r" b="b"/>
            <a:pathLst>
              <a:path w="548" h="42">
                <a:moveTo>
                  <a:pt x="0" y="42"/>
                </a:moveTo>
                <a:lnTo>
                  <a:pt x="482" y="42"/>
                </a:lnTo>
                <a:cubicBezTo>
                  <a:pt x="504" y="28"/>
                  <a:pt x="548" y="0"/>
                  <a:pt x="548" y="0"/>
                </a:cubicBezTo>
              </a:path>
            </a:pathLst>
          </a:custGeom>
          <a:noFill/>
          <a:ln w="19050" cap="flat" cmpd="sng">
            <a:solidFill>
              <a:schemeClr val="tx1"/>
            </a:solidFill>
            <a:prstDash val="solid"/>
            <a:round/>
            <a:headEnd type="none" w="sm" len="lg"/>
            <a:tailEnd type="none" w="sm"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31094" name="Freeform 22"/>
          <p:cNvSpPr>
            <a:spLocks/>
          </p:cNvSpPr>
          <p:nvPr/>
        </p:nvSpPr>
        <p:spPr bwMode="auto">
          <a:xfrm>
            <a:off x="520700" y="5192713"/>
            <a:ext cx="860425" cy="60325"/>
          </a:xfrm>
          <a:custGeom>
            <a:avLst/>
            <a:gdLst>
              <a:gd name="T0" fmla="*/ 0 w 542"/>
              <a:gd name="T1" fmla="*/ 42 h 42"/>
              <a:gd name="T2" fmla="*/ 476 w 542"/>
              <a:gd name="T3" fmla="*/ 42 h 42"/>
              <a:gd name="T4" fmla="*/ 542 w 542"/>
              <a:gd name="T5" fmla="*/ 0 h 42"/>
            </a:gdLst>
            <a:ahLst/>
            <a:cxnLst>
              <a:cxn ang="0">
                <a:pos x="T0" y="T1"/>
              </a:cxn>
              <a:cxn ang="0">
                <a:pos x="T2" y="T3"/>
              </a:cxn>
              <a:cxn ang="0">
                <a:pos x="T4" y="T5"/>
              </a:cxn>
            </a:cxnLst>
            <a:rect l="0" t="0" r="r" b="b"/>
            <a:pathLst>
              <a:path w="542" h="42">
                <a:moveTo>
                  <a:pt x="0" y="42"/>
                </a:moveTo>
                <a:lnTo>
                  <a:pt x="476" y="42"/>
                </a:lnTo>
                <a:cubicBezTo>
                  <a:pt x="498" y="28"/>
                  <a:pt x="542" y="0"/>
                  <a:pt x="542" y="0"/>
                </a:cubicBezTo>
              </a:path>
            </a:pathLst>
          </a:custGeom>
          <a:noFill/>
          <a:ln w="19050" cap="flat" cmpd="sng">
            <a:solidFill>
              <a:schemeClr val="tx1"/>
            </a:solidFill>
            <a:prstDash val="solid"/>
            <a:round/>
            <a:headEnd type="none" w="sm" len="lg"/>
            <a:tailEnd type="none" w="sm"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31095" name="AutoShape 23"/>
          <p:cNvSpPr>
            <a:spLocks noChangeArrowheads="1"/>
          </p:cNvSpPr>
          <p:nvPr/>
        </p:nvSpPr>
        <p:spPr bwMode="auto">
          <a:xfrm>
            <a:off x="7886700" y="2814638"/>
            <a:ext cx="838200" cy="3030537"/>
          </a:xfrm>
          <a:prstGeom prst="cube">
            <a:avLst>
              <a:gd name="adj" fmla="val 10764"/>
            </a:avLst>
          </a:prstGeom>
          <a:solidFill>
            <a:srgbClr val="FFFF99"/>
          </a:solidFill>
          <a:ln w="19050">
            <a:solidFill>
              <a:schemeClr val="tx1"/>
            </a:solidFill>
            <a:miter lim="800000"/>
            <a:headEnd type="none" w="sm" len="lg"/>
            <a:tailEnd type="none" w="sm"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31096" name="Text Box 24"/>
          <p:cNvSpPr txBox="1">
            <a:spLocks noChangeArrowheads="1"/>
          </p:cNvSpPr>
          <p:nvPr/>
        </p:nvSpPr>
        <p:spPr bwMode="auto">
          <a:xfrm>
            <a:off x="7924800" y="2992438"/>
            <a:ext cx="3254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en-US" altLang="zh-CN" sz="2000">
                <a:solidFill>
                  <a:srgbClr val="333399"/>
                </a:solidFill>
              </a:rPr>
              <a:t>5</a:t>
            </a:r>
          </a:p>
        </p:txBody>
      </p:sp>
      <p:sp>
        <p:nvSpPr>
          <p:cNvPr id="131097" name="Text Box 25"/>
          <p:cNvSpPr txBox="1">
            <a:spLocks noChangeArrowheads="1"/>
          </p:cNvSpPr>
          <p:nvPr/>
        </p:nvSpPr>
        <p:spPr bwMode="auto">
          <a:xfrm>
            <a:off x="7924800" y="3619500"/>
            <a:ext cx="3254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en-US" altLang="zh-CN" sz="2000">
                <a:solidFill>
                  <a:srgbClr val="333399"/>
                </a:solidFill>
              </a:rPr>
              <a:t>4</a:t>
            </a:r>
          </a:p>
        </p:txBody>
      </p:sp>
      <p:sp>
        <p:nvSpPr>
          <p:cNvPr id="131098" name="Text Box 26"/>
          <p:cNvSpPr txBox="1">
            <a:spLocks noChangeArrowheads="1"/>
          </p:cNvSpPr>
          <p:nvPr/>
        </p:nvSpPr>
        <p:spPr bwMode="auto">
          <a:xfrm>
            <a:off x="7924800" y="4176713"/>
            <a:ext cx="3254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en-US" altLang="zh-CN" sz="2000">
                <a:solidFill>
                  <a:srgbClr val="333399"/>
                </a:solidFill>
              </a:rPr>
              <a:t>3</a:t>
            </a:r>
          </a:p>
        </p:txBody>
      </p:sp>
      <p:sp>
        <p:nvSpPr>
          <p:cNvPr id="131099" name="Text Box 27"/>
          <p:cNvSpPr txBox="1">
            <a:spLocks noChangeArrowheads="1"/>
          </p:cNvSpPr>
          <p:nvPr/>
        </p:nvSpPr>
        <p:spPr bwMode="auto">
          <a:xfrm>
            <a:off x="7924800" y="4737100"/>
            <a:ext cx="3254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en-US" altLang="zh-CN" sz="2000">
                <a:solidFill>
                  <a:srgbClr val="333399"/>
                </a:solidFill>
              </a:rPr>
              <a:t>2</a:t>
            </a:r>
          </a:p>
        </p:txBody>
      </p:sp>
      <p:sp>
        <p:nvSpPr>
          <p:cNvPr id="131100" name="Text Box 28"/>
          <p:cNvSpPr txBox="1">
            <a:spLocks noChangeArrowheads="1"/>
          </p:cNvSpPr>
          <p:nvPr/>
        </p:nvSpPr>
        <p:spPr bwMode="auto">
          <a:xfrm>
            <a:off x="7924800" y="5302250"/>
            <a:ext cx="3254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en-US" altLang="zh-CN" sz="2000">
                <a:solidFill>
                  <a:srgbClr val="333399"/>
                </a:solidFill>
              </a:rPr>
              <a:t>1</a:t>
            </a:r>
          </a:p>
        </p:txBody>
      </p:sp>
      <p:sp>
        <p:nvSpPr>
          <p:cNvPr id="131101" name="Freeform 29"/>
          <p:cNvSpPr>
            <a:spLocks/>
          </p:cNvSpPr>
          <p:nvPr/>
        </p:nvSpPr>
        <p:spPr bwMode="auto">
          <a:xfrm>
            <a:off x="7886700" y="3414713"/>
            <a:ext cx="847725" cy="61912"/>
          </a:xfrm>
          <a:custGeom>
            <a:avLst/>
            <a:gdLst>
              <a:gd name="T0" fmla="*/ 0 w 534"/>
              <a:gd name="T1" fmla="*/ 42 h 42"/>
              <a:gd name="T2" fmla="*/ 468 w 534"/>
              <a:gd name="T3" fmla="*/ 42 h 42"/>
              <a:gd name="T4" fmla="*/ 534 w 534"/>
              <a:gd name="T5" fmla="*/ 0 h 42"/>
            </a:gdLst>
            <a:ahLst/>
            <a:cxnLst>
              <a:cxn ang="0">
                <a:pos x="T0" y="T1"/>
              </a:cxn>
              <a:cxn ang="0">
                <a:pos x="T2" y="T3"/>
              </a:cxn>
              <a:cxn ang="0">
                <a:pos x="T4" y="T5"/>
              </a:cxn>
            </a:cxnLst>
            <a:rect l="0" t="0" r="r" b="b"/>
            <a:pathLst>
              <a:path w="534" h="42">
                <a:moveTo>
                  <a:pt x="0" y="42"/>
                </a:moveTo>
                <a:lnTo>
                  <a:pt x="468" y="42"/>
                </a:lnTo>
                <a:cubicBezTo>
                  <a:pt x="490" y="28"/>
                  <a:pt x="534" y="0"/>
                  <a:pt x="534" y="0"/>
                </a:cubicBezTo>
              </a:path>
            </a:pathLst>
          </a:custGeom>
          <a:noFill/>
          <a:ln w="19050" cap="flat" cmpd="sng">
            <a:solidFill>
              <a:schemeClr val="tx1"/>
            </a:solidFill>
            <a:prstDash val="solid"/>
            <a:round/>
            <a:headEnd type="none" w="sm" len="lg"/>
            <a:tailEnd type="none" w="sm"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31102" name="Freeform 30"/>
          <p:cNvSpPr>
            <a:spLocks/>
          </p:cNvSpPr>
          <p:nvPr/>
        </p:nvSpPr>
        <p:spPr bwMode="auto">
          <a:xfrm>
            <a:off x="7896225" y="3989388"/>
            <a:ext cx="847725" cy="61912"/>
          </a:xfrm>
          <a:custGeom>
            <a:avLst/>
            <a:gdLst>
              <a:gd name="T0" fmla="*/ 0 w 534"/>
              <a:gd name="T1" fmla="*/ 36 h 42"/>
              <a:gd name="T2" fmla="*/ 468 w 534"/>
              <a:gd name="T3" fmla="*/ 42 h 42"/>
              <a:gd name="T4" fmla="*/ 534 w 534"/>
              <a:gd name="T5" fmla="*/ 0 h 42"/>
            </a:gdLst>
            <a:ahLst/>
            <a:cxnLst>
              <a:cxn ang="0">
                <a:pos x="T0" y="T1"/>
              </a:cxn>
              <a:cxn ang="0">
                <a:pos x="T2" y="T3"/>
              </a:cxn>
              <a:cxn ang="0">
                <a:pos x="T4" y="T5"/>
              </a:cxn>
            </a:cxnLst>
            <a:rect l="0" t="0" r="r" b="b"/>
            <a:pathLst>
              <a:path w="534" h="42">
                <a:moveTo>
                  <a:pt x="0" y="36"/>
                </a:moveTo>
                <a:lnTo>
                  <a:pt x="468" y="42"/>
                </a:lnTo>
                <a:cubicBezTo>
                  <a:pt x="490" y="28"/>
                  <a:pt x="534" y="0"/>
                  <a:pt x="534" y="0"/>
                </a:cubicBezTo>
              </a:path>
            </a:pathLst>
          </a:custGeom>
          <a:noFill/>
          <a:ln w="19050" cap="flat" cmpd="sng">
            <a:solidFill>
              <a:schemeClr val="tx1"/>
            </a:solidFill>
            <a:prstDash val="solid"/>
            <a:round/>
            <a:headEnd type="none" w="sm" len="lg"/>
            <a:tailEnd type="none" w="sm"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31103" name="Freeform 31"/>
          <p:cNvSpPr>
            <a:spLocks/>
          </p:cNvSpPr>
          <p:nvPr/>
        </p:nvSpPr>
        <p:spPr bwMode="auto">
          <a:xfrm>
            <a:off x="7874000" y="4565650"/>
            <a:ext cx="869950" cy="60325"/>
          </a:xfrm>
          <a:custGeom>
            <a:avLst/>
            <a:gdLst>
              <a:gd name="T0" fmla="*/ 0 w 548"/>
              <a:gd name="T1" fmla="*/ 42 h 42"/>
              <a:gd name="T2" fmla="*/ 482 w 548"/>
              <a:gd name="T3" fmla="*/ 42 h 42"/>
              <a:gd name="T4" fmla="*/ 548 w 548"/>
              <a:gd name="T5" fmla="*/ 0 h 42"/>
            </a:gdLst>
            <a:ahLst/>
            <a:cxnLst>
              <a:cxn ang="0">
                <a:pos x="T0" y="T1"/>
              </a:cxn>
              <a:cxn ang="0">
                <a:pos x="T2" y="T3"/>
              </a:cxn>
              <a:cxn ang="0">
                <a:pos x="T4" y="T5"/>
              </a:cxn>
            </a:cxnLst>
            <a:rect l="0" t="0" r="r" b="b"/>
            <a:pathLst>
              <a:path w="548" h="42">
                <a:moveTo>
                  <a:pt x="0" y="42"/>
                </a:moveTo>
                <a:lnTo>
                  <a:pt x="482" y="42"/>
                </a:lnTo>
                <a:cubicBezTo>
                  <a:pt x="504" y="28"/>
                  <a:pt x="548" y="0"/>
                  <a:pt x="548" y="0"/>
                </a:cubicBezTo>
              </a:path>
            </a:pathLst>
          </a:custGeom>
          <a:noFill/>
          <a:ln w="19050" cap="flat" cmpd="sng">
            <a:solidFill>
              <a:schemeClr val="tx1"/>
            </a:solidFill>
            <a:prstDash val="solid"/>
            <a:round/>
            <a:headEnd type="none" w="sm" len="lg"/>
            <a:tailEnd type="none" w="sm"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31104" name="Freeform 32"/>
          <p:cNvSpPr>
            <a:spLocks/>
          </p:cNvSpPr>
          <p:nvPr/>
        </p:nvSpPr>
        <p:spPr bwMode="auto">
          <a:xfrm>
            <a:off x="7874000" y="5157788"/>
            <a:ext cx="860425" cy="60325"/>
          </a:xfrm>
          <a:custGeom>
            <a:avLst/>
            <a:gdLst>
              <a:gd name="T0" fmla="*/ 0 w 542"/>
              <a:gd name="T1" fmla="*/ 42 h 42"/>
              <a:gd name="T2" fmla="*/ 476 w 542"/>
              <a:gd name="T3" fmla="*/ 42 h 42"/>
              <a:gd name="T4" fmla="*/ 542 w 542"/>
              <a:gd name="T5" fmla="*/ 0 h 42"/>
            </a:gdLst>
            <a:ahLst/>
            <a:cxnLst>
              <a:cxn ang="0">
                <a:pos x="T0" y="T1"/>
              </a:cxn>
              <a:cxn ang="0">
                <a:pos x="T2" y="T3"/>
              </a:cxn>
              <a:cxn ang="0">
                <a:pos x="T4" y="T5"/>
              </a:cxn>
            </a:cxnLst>
            <a:rect l="0" t="0" r="r" b="b"/>
            <a:pathLst>
              <a:path w="542" h="42">
                <a:moveTo>
                  <a:pt x="0" y="42"/>
                </a:moveTo>
                <a:lnTo>
                  <a:pt x="476" y="42"/>
                </a:lnTo>
                <a:cubicBezTo>
                  <a:pt x="498" y="28"/>
                  <a:pt x="542" y="0"/>
                  <a:pt x="542" y="0"/>
                </a:cubicBezTo>
              </a:path>
            </a:pathLst>
          </a:custGeom>
          <a:noFill/>
          <a:ln w="19050" cap="flat" cmpd="sng">
            <a:solidFill>
              <a:schemeClr val="tx1"/>
            </a:solidFill>
            <a:prstDash val="solid"/>
            <a:round/>
            <a:headEnd type="none" w="sm" len="lg"/>
            <a:tailEnd type="none" w="sm"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31105" name="Text Box 33"/>
          <p:cNvSpPr txBox="1">
            <a:spLocks noChangeArrowheads="1"/>
          </p:cNvSpPr>
          <p:nvPr/>
        </p:nvSpPr>
        <p:spPr bwMode="auto">
          <a:xfrm>
            <a:off x="395288" y="1973263"/>
            <a:ext cx="868362"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lg"/>
                <a:tailEnd type="none" w="sm"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2000">
                <a:solidFill>
                  <a:srgbClr val="333399"/>
                </a:solidFill>
                <a:ea typeface="黑体" panose="02010609060101010101" pitchFamily="49" charset="-122"/>
              </a:rPr>
              <a:t>主机</a:t>
            </a:r>
            <a:r>
              <a:rPr kumimoji="1" lang="zh-CN" altLang="en-US" sz="1000">
                <a:solidFill>
                  <a:srgbClr val="333399"/>
                </a:solidFill>
                <a:ea typeface="黑体" panose="02010609060101010101" pitchFamily="49" charset="-122"/>
              </a:rPr>
              <a:t> </a:t>
            </a:r>
            <a:r>
              <a:rPr kumimoji="1" lang="en-US" altLang="zh-CN" sz="2000">
                <a:solidFill>
                  <a:srgbClr val="333399"/>
                </a:solidFill>
                <a:ea typeface="黑体" panose="02010609060101010101" pitchFamily="49" charset="-122"/>
              </a:rPr>
              <a:t>1</a:t>
            </a:r>
          </a:p>
        </p:txBody>
      </p:sp>
      <p:sp>
        <p:nvSpPr>
          <p:cNvPr id="131106" name="AutoShape 34"/>
          <p:cNvSpPr>
            <a:spLocks noChangeArrowheads="1"/>
          </p:cNvSpPr>
          <p:nvPr/>
        </p:nvSpPr>
        <p:spPr bwMode="auto">
          <a:xfrm>
            <a:off x="8034338" y="2317750"/>
            <a:ext cx="685800" cy="557213"/>
          </a:xfrm>
          <a:prstGeom prst="cube">
            <a:avLst>
              <a:gd name="adj" fmla="val 17593"/>
            </a:avLst>
          </a:prstGeom>
          <a:solidFill>
            <a:srgbClr val="FFFF99"/>
          </a:solidFill>
          <a:ln w="19050">
            <a:solidFill>
              <a:schemeClr val="tx1"/>
            </a:solidFill>
            <a:miter lim="800000"/>
            <a:headEnd type="none" w="sm" len="lg"/>
            <a:tailEnd type="none" w="sm"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31107" name="Text Box 35"/>
          <p:cNvSpPr txBox="1">
            <a:spLocks noChangeArrowheads="1"/>
          </p:cNvSpPr>
          <p:nvPr/>
        </p:nvSpPr>
        <p:spPr bwMode="auto">
          <a:xfrm>
            <a:off x="8027988" y="2422525"/>
            <a:ext cx="6159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en-US" altLang="zh-CN" sz="2000">
                <a:solidFill>
                  <a:srgbClr val="333399"/>
                </a:solidFill>
              </a:rPr>
              <a:t>AP</a:t>
            </a:r>
            <a:r>
              <a:rPr kumimoji="1" lang="en-US" altLang="zh-CN" sz="2000" b="1" baseline="-25000">
                <a:solidFill>
                  <a:srgbClr val="333399"/>
                </a:solidFill>
              </a:rPr>
              <a:t>2</a:t>
            </a:r>
            <a:endParaRPr kumimoji="1" lang="en-US" altLang="zh-CN" sz="2000" b="1">
              <a:solidFill>
                <a:srgbClr val="333399"/>
              </a:solidFill>
            </a:endParaRPr>
          </a:p>
        </p:txBody>
      </p:sp>
      <p:sp>
        <p:nvSpPr>
          <p:cNvPr id="131108" name="AutoShape 36"/>
          <p:cNvSpPr>
            <a:spLocks noChangeArrowheads="1"/>
          </p:cNvSpPr>
          <p:nvPr/>
        </p:nvSpPr>
        <p:spPr bwMode="auto">
          <a:xfrm>
            <a:off x="538163" y="2360613"/>
            <a:ext cx="685800" cy="557212"/>
          </a:xfrm>
          <a:prstGeom prst="cube">
            <a:avLst>
              <a:gd name="adj" fmla="val 17593"/>
            </a:avLst>
          </a:prstGeom>
          <a:solidFill>
            <a:srgbClr val="FFFF99"/>
          </a:solidFill>
          <a:ln w="19050">
            <a:solidFill>
              <a:schemeClr val="tx1"/>
            </a:solidFill>
            <a:miter lim="800000"/>
            <a:headEnd type="none" w="sm" len="lg"/>
            <a:tailEnd type="none" w="sm"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31109" name="Text Box 37"/>
          <p:cNvSpPr txBox="1">
            <a:spLocks noChangeArrowheads="1"/>
          </p:cNvSpPr>
          <p:nvPr/>
        </p:nvSpPr>
        <p:spPr bwMode="auto">
          <a:xfrm>
            <a:off x="558800" y="2481263"/>
            <a:ext cx="6159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en-US" altLang="zh-CN" sz="2000">
                <a:solidFill>
                  <a:srgbClr val="333399"/>
                </a:solidFill>
              </a:rPr>
              <a:t>AP</a:t>
            </a:r>
            <a:r>
              <a:rPr kumimoji="1" lang="en-US" altLang="zh-CN" sz="2000" b="1" baseline="-25000">
                <a:solidFill>
                  <a:srgbClr val="333399"/>
                </a:solidFill>
              </a:rPr>
              <a:t>1</a:t>
            </a:r>
            <a:endParaRPr kumimoji="1" lang="en-US" altLang="zh-CN" sz="2000" b="1">
              <a:solidFill>
                <a:srgbClr val="333399"/>
              </a:solidFill>
            </a:endParaRPr>
          </a:p>
        </p:txBody>
      </p:sp>
      <p:sp>
        <p:nvSpPr>
          <p:cNvPr id="131110" name="Text Box 38"/>
          <p:cNvSpPr txBox="1">
            <a:spLocks noChangeArrowheads="1"/>
          </p:cNvSpPr>
          <p:nvPr/>
        </p:nvSpPr>
        <p:spPr bwMode="auto">
          <a:xfrm>
            <a:off x="7770813" y="1973263"/>
            <a:ext cx="868362"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lg"/>
                <a:tailEnd type="none" w="sm"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2000">
                <a:solidFill>
                  <a:srgbClr val="333399"/>
                </a:solidFill>
                <a:ea typeface="黑体" panose="02010609060101010101" pitchFamily="49" charset="-122"/>
              </a:rPr>
              <a:t>主机</a:t>
            </a:r>
            <a:r>
              <a:rPr kumimoji="1" lang="zh-CN" altLang="en-US" sz="1000">
                <a:solidFill>
                  <a:srgbClr val="333399"/>
                </a:solidFill>
                <a:ea typeface="黑体" panose="02010609060101010101" pitchFamily="49" charset="-122"/>
              </a:rPr>
              <a:t> </a:t>
            </a:r>
            <a:r>
              <a:rPr kumimoji="1" lang="en-US" altLang="zh-CN" sz="2000">
                <a:solidFill>
                  <a:srgbClr val="333399"/>
                </a:solidFill>
                <a:ea typeface="黑体" panose="02010609060101010101" pitchFamily="49" charset="-122"/>
              </a:rPr>
              <a:t>2</a:t>
            </a:r>
          </a:p>
        </p:txBody>
      </p:sp>
      <p:sp>
        <p:nvSpPr>
          <p:cNvPr id="131111" name="Text Box 39"/>
          <p:cNvSpPr txBox="1">
            <a:spLocks noChangeArrowheads="1"/>
          </p:cNvSpPr>
          <p:nvPr/>
        </p:nvSpPr>
        <p:spPr bwMode="auto">
          <a:xfrm>
            <a:off x="2556013" y="2678113"/>
            <a:ext cx="4206601"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lg"/>
                <a:tailEnd type="none" w="sm"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0" hangingPunct="0"/>
            <a:r>
              <a:rPr kumimoji="1" lang="zh-CN" altLang="en-US" sz="2400" dirty="0">
                <a:solidFill>
                  <a:srgbClr val="333399"/>
                </a:solidFill>
                <a:ea typeface="黑体" panose="02010609060101010101" pitchFamily="49" charset="-122"/>
              </a:rPr>
              <a:t>网络层剥去分组头标后</a:t>
            </a:r>
          </a:p>
          <a:p>
            <a:pPr algn="ctr" eaLnBrk="0" hangingPunct="0"/>
            <a:r>
              <a:rPr kumimoji="1" lang="zh-CN" altLang="en-US" sz="2400" dirty="0">
                <a:solidFill>
                  <a:srgbClr val="333399"/>
                </a:solidFill>
                <a:ea typeface="黑体" panose="02010609060101010101" pitchFamily="49" charset="-122"/>
              </a:rPr>
              <a:t>把分组的数据部分交给传输层</a:t>
            </a:r>
          </a:p>
        </p:txBody>
      </p:sp>
      <p:grpSp>
        <p:nvGrpSpPr>
          <p:cNvPr id="131112" name="Group 40"/>
          <p:cNvGrpSpPr>
            <a:grpSpLocks/>
          </p:cNvGrpSpPr>
          <p:nvPr/>
        </p:nvGrpSpPr>
        <p:grpSpPr bwMode="auto">
          <a:xfrm>
            <a:off x="4591050" y="3895725"/>
            <a:ext cx="3849688" cy="396875"/>
            <a:chOff x="2892" y="2454"/>
            <a:chExt cx="2425" cy="250"/>
          </a:xfrm>
        </p:grpSpPr>
        <p:sp>
          <p:nvSpPr>
            <p:cNvPr id="131113" name="AutoShape 41"/>
            <p:cNvSpPr>
              <a:spLocks noChangeArrowheads="1"/>
            </p:cNvSpPr>
            <p:nvPr/>
          </p:nvSpPr>
          <p:spPr bwMode="auto">
            <a:xfrm rot="10800000" flipV="1">
              <a:off x="5193" y="2454"/>
              <a:ext cx="124" cy="250"/>
            </a:xfrm>
            <a:prstGeom prst="upArrow">
              <a:avLst>
                <a:gd name="adj1" fmla="val 50000"/>
                <a:gd name="adj2" fmla="val 50403"/>
              </a:avLst>
            </a:prstGeom>
            <a:solidFill>
              <a:schemeClr val="hlink"/>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zh-CN" altLang="en-US"/>
            </a:p>
          </p:txBody>
        </p:sp>
        <p:sp>
          <p:nvSpPr>
            <p:cNvPr id="131114" name="AutoShape 42"/>
            <p:cNvSpPr>
              <a:spLocks noChangeArrowheads="1"/>
            </p:cNvSpPr>
            <p:nvPr/>
          </p:nvSpPr>
          <p:spPr bwMode="auto">
            <a:xfrm rot="10800000" flipV="1">
              <a:off x="2892" y="2454"/>
              <a:ext cx="124" cy="250"/>
            </a:xfrm>
            <a:prstGeom prst="upArrow">
              <a:avLst>
                <a:gd name="adj1" fmla="val 50000"/>
                <a:gd name="adj2" fmla="val 50403"/>
              </a:avLst>
            </a:prstGeom>
            <a:solidFill>
              <a:schemeClr val="hlink"/>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zh-CN" altLang="en-US"/>
            </a:p>
          </p:txBody>
        </p:sp>
      </p:grpSp>
      <p:sp>
        <p:nvSpPr>
          <p:cNvPr id="43" name="TextBox 42"/>
          <p:cNvSpPr txBox="1"/>
          <p:nvPr/>
        </p:nvSpPr>
        <p:spPr>
          <a:xfrm>
            <a:off x="71406" y="6500834"/>
            <a:ext cx="2571768" cy="276999"/>
          </a:xfrm>
          <a:prstGeom prst="rect">
            <a:avLst/>
          </a:prstGeom>
          <a:noFill/>
        </p:spPr>
        <p:txBody>
          <a:bodyPr wrap="square" rtlCol="0">
            <a:spAutoFit/>
          </a:bodyPr>
          <a:lstStyle/>
          <a:p>
            <a:r>
              <a:rPr lang="zh-CN" altLang="en-US" dirty="0"/>
              <a:t>来源：谢希仁，计算机网络</a:t>
            </a:r>
          </a:p>
        </p:txBody>
      </p:sp>
    </p:spTree>
    <p:extLst>
      <p:ext uri="{BB962C8B-B14F-4D97-AF65-F5344CB8AC3E}">
        <p14:creationId xmlns:p14="http://schemas.microsoft.com/office/powerpoint/2010/main" val="236136586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xit" presetSubtype="8" fill="hold" grpId="0" nodeType="afterEffect">
                                  <p:stCondLst>
                                    <p:cond delay="1000"/>
                                  </p:stCondLst>
                                  <p:childTnLst>
                                    <p:animEffect transition="out" filter="slide(fromLeft)">
                                      <p:cBhvr>
                                        <p:cTn id="6" dur="1000"/>
                                        <p:tgtEl>
                                          <p:spTgt spid="131078"/>
                                        </p:tgtEl>
                                      </p:cBhvr>
                                    </p:animEffect>
                                    <p:set>
                                      <p:cBhvr>
                                        <p:cTn id="7" dur="1" fill="hold">
                                          <p:stCondLst>
                                            <p:cond delay="999"/>
                                          </p:stCondLst>
                                        </p:cTn>
                                        <p:tgtEl>
                                          <p:spTgt spid="131078"/>
                                        </p:tgtEl>
                                        <p:attrNameLst>
                                          <p:attrName>style.visibility</p:attrName>
                                        </p:attrNameLst>
                                      </p:cBhvr>
                                      <p:to>
                                        <p:strVal val="hidden"/>
                                      </p:to>
                                    </p:set>
                                  </p:childTnLst>
                                </p:cTn>
                              </p:par>
                            </p:childTnLst>
                          </p:cTn>
                        </p:par>
                        <p:par>
                          <p:cTn id="8" fill="hold" nodeType="afterGroup">
                            <p:stCondLst>
                              <p:cond delay="2000"/>
                            </p:stCondLst>
                            <p:childTnLst>
                              <p:par>
                                <p:cTn id="9" presetID="22" presetClass="entr" presetSubtype="4" fill="hold" nodeType="afterEffect">
                                  <p:stCondLst>
                                    <p:cond delay="0"/>
                                  </p:stCondLst>
                                  <p:childTnLst>
                                    <p:set>
                                      <p:cBhvr>
                                        <p:cTn id="10" dur="1" fill="hold">
                                          <p:stCondLst>
                                            <p:cond delay="0"/>
                                          </p:stCondLst>
                                        </p:cTn>
                                        <p:tgtEl>
                                          <p:spTgt spid="131112"/>
                                        </p:tgtEl>
                                        <p:attrNameLst>
                                          <p:attrName>style.visibility</p:attrName>
                                        </p:attrNameLst>
                                      </p:cBhvr>
                                      <p:to>
                                        <p:strVal val="visible"/>
                                      </p:to>
                                    </p:set>
                                    <p:animEffect transition="in" filter="wipe(down)">
                                      <p:cBhvr>
                                        <p:cTn id="11" dur="2000"/>
                                        <p:tgtEl>
                                          <p:spTgt spid="131112"/>
                                        </p:tgtEl>
                                      </p:cBhvr>
                                    </p:animEffect>
                                  </p:childTnLst>
                                </p:cTn>
                              </p:par>
                            </p:childTnLst>
                          </p:cTn>
                        </p:par>
                        <p:par>
                          <p:cTn id="12" fill="hold" nodeType="afterGroup">
                            <p:stCondLst>
                              <p:cond delay="4000"/>
                            </p:stCondLst>
                            <p:childTnLst>
                              <p:par>
                                <p:cTn id="13" presetID="1" presetClass="exit" presetSubtype="0" fill="hold" nodeType="afterEffect">
                                  <p:stCondLst>
                                    <p:cond delay="0"/>
                                  </p:stCondLst>
                                  <p:childTnLst>
                                    <p:set>
                                      <p:cBhvr>
                                        <p:cTn id="14" dur="1" fill="hold">
                                          <p:stCondLst>
                                            <p:cond delay="0"/>
                                          </p:stCondLst>
                                        </p:cTn>
                                        <p:tgtEl>
                                          <p:spTgt spid="131079"/>
                                        </p:tgtEl>
                                        <p:attrNameLst>
                                          <p:attrName>style.visibility</p:attrName>
                                        </p:attrNameLst>
                                      </p:cBhvr>
                                      <p:to>
                                        <p:strVal val="hidden"/>
                                      </p:to>
                                    </p:set>
                                  </p:childTnLst>
                                </p:cTn>
                              </p:par>
                            </p:childTnLst>
                          </p:cTn>
                        </p:par>
                        <p:par>
                          <p:cTn id="15" fill="hold" nodeType="afterGroup">
                            <p:stCondLst>
                              <p:cond delay="4000"/>
                            </p:stCondLst>
                            <p:childTnLst>
                              <p:par>
                                <p:cTn id="16" presetID="1" presetClass="entr" presetSubtype="0" fill="hold" nodeType="afterEffect">
                                  <p:stCondLst>
                                    <p:cond delay="0"/>
                                  </p:stCondLst>
                                  <p:childTnLst>
                                    <p:set>
                                      <p:cBhvr>
                                        <p:cTn id="17" dur="1" fill="hold">
                                          <p:stCondLst>
                                            <p:cond delay="0"/>
                                          </p:stCondLst>
                                        </p:cTn>
                                        <p:tgtEl>
                                          <p:spTgt spid="131074"/>
                                        </p:tgtEl>
                                        <p:attrNameLst>
                                          <p:attrName>style.visibility</p:attrName>
                                        </p:attrNameLst>
                                      </p:cBhvr>
                                      <p:to>
                                        <p:strVal val="visible"/>
                                      </p:to>
                                    </p:set>
                                  </p:childTnLst>
                                </p:cTn>
                              </p:par>
                            </p:childTnLst>
                          </p:cTn>
                        </p:par>
                        <p:par>
                          <p:cTn id="18" fill="hold" nodeType="afterGroup">
                            <p:stCondLst>
                              <p:cond delay="4000"/>
                            </p:stCondLst>
                            <p:childTnLst>
                              <p:par>
                                <p:cTn id="19" presetID="1" presetClass="exit" presetSubtype="0" fill="hold" nodeType="afterEffect">
                                  <p:stCondLst>
                                    <p:cond delay="0"/>
                                  </p:stCondLst>
                                  <p:childTnLst>
                                    <p:set>
                                      <p:cBhvr>
                                        <p:cTn id="20" dur="1" fill="hold">
                                          <p:stCondLst>
                                            <p:cond delay="0"/>
                                          </p:stCondLst>
                                        </p:cTn>
                                        <p:tgtEl>
                                          <p:spTgt spid="1311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078"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2098" name="Group 2"/>
          <p:cNvGrpSpPr>
            <a:grpSpLocks/>
          </p:cNvGrpSpPr>
          <p:nvPr/>
        </p:nvGrpSpPr>
        <p:grpSpPr bwMode="auto">
          <a:xfrm>
            <a:off x="3563938" y="2997200"/>
            <a:ext cx="3094037" cy="358775"/>
            <a:chOff x="2245" y="2252"/>
            <a:chExt cx="1949" cy="226"/>
          </a:xfrm>
        </p:grpSpPr>
        <p:sp>
          <p:nvSpPr>
            <p:cNvPr id="132099" name="Rectangle 3"/>
            <p:cNvSpPr>
              <a:spLocks noChangeArrowheads="1"/>
            </p:cNvSpPr>
            <p:nvPr/>
          </p:nvSpPr>
          <p:spPr bwMode="auto">
            <a:xfrm>
              <a:off x="2245" y="2252"/>
              <a:ext cx="318" cy="226"/>
            </a:xfrm>
            <a:prstGeom prst="rect">
              <a:avLst/>
            </a:prstGeom>
            <a:solidFill>
              <a:srgbClr val="FF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zh-CN">
                  <a:solidFill>
                    <a:srgbClr val="333399"/>
                  </a:solidFill>
                </a:rPr>
                <a:t>H</a:t>
              </a:r>
              <a:r>
                <a:rPr lang="en-US" altLang="zh-CN" b="1" baseline="-25000">
                  <a:solidFill>
                    <a:srgbClr val="333399"/>
                  </a:solidFill>
                </a:rPr>
                <a:t>5</a:t>
              </a:r>
            </a:p>
          </p:txBody>
        </p:sp>
        <p:sp>
          <p:nvSpPr>
            <p:cNvPr id="132100" name="Rectangle 4"/>
            <p:cNvSpPr>
              <a:spLocks noChangeArrowheads="1"/>
            </p:cNvSpPr>
            <p:nvPr/>
          </p:nvSpPr>
          <p:spPr bwMode="auto">
            <a:xfrm>
              <a:off x="2561" y="2252"/>
              <a:ext cx="1633" cy="226"/>
            </a:xfrm>
            <a:prstGeom prst="rect">
              <a:avLst/>
            </a:prstGeom>
            <a:solidFill>
              <a:srgbClr val="CCE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zh-CN" altLang="en-US" sz="2000">
                  <a:solidFill>
                    <a:srgbClr val="333399"/>
                  </a:solidFill>
                  <a:latin typeface="Tahoma" panose="020B0604030504040204" pitchFamily="34" charset="0"/>
                  <a:ea typeface="黑体" panose="02010609060101010101" pitchFamily="49" charset="-122"/>
                </a:rPr>
                <a:t>应 用 程 序 数 据</a:t>
              </a:r>
            </a:p>
          </p:txBody>
        </p:sp>
      </p:grpSp>
      <p:sp>
        <p:nvSpPr>
          <p:cNvPr id="132101" name="Rectangle 5"/>
          <p:cNvSpPr>
            <a:spLocks noChangeArrowheads="1"/>
          </p:cNvSpPr>
          <p:nvPr/>
        </p:nvSpPr>
        <p:spPr bwMode="auto">
          <a:xfrm>
            <a:off x="3059113" y="3575050"/>
            <a:ext cx="504825" cy="358775"/>
          </a:xfrm>
          <a:prstGeom prst="rect">
            <a:avLst/>
          </a:prstGeom>
          <a:solidFill>
            <a:srgbClr val="FF99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zh-CN">
                <a:solidFill>
                  <a:srgbClr val="333399"/>
                </a:solidFill>
              </a:rPr>
              <a:t>H</a:t>
            </a:r>
            <a:r>
              <a:rPr lang="en-US" altLang="zh-CN" b="1" baseline="-25000">
                <a:solidFill>
                  <a:srgbClr val="333399"/>
                </a:solidFill>
              </a:rPr>
              <a:t>4</a:t>
            </a:r>
          </a:p>
        </p:txBody>
      </p:sp>
      <p:grpSp>
        <p:nvGrpSpPr>
          <p:cNvPr id="132102" name="Group 6"/>
          <p:cNvGrpSpPr>
            <a:grpSpLocks/>
          </p:cNvGrpSpPr>
          <p:nvPr/>
        </p:nvGrpSpPr>
        <p:grpSpPr bwMode="auto">
          <a:xfrm>
            <a:off x="3563938" y="3575050"/>
            <a:ext cx="3094037" cy="358775"/>
            <a:chOff x="2245" y="2252"/>
            <a:chExt cx="1949" cy="226"/>
          </a:xfrm>
        </p:grpSpPr>
        <p:sp>
          <p:nvSpPr>
            <p:cNvPr id="132103" name="Rectangle 7"/>
            <p:cNvSpPr>
              <a:spLocks noChangeArrowheads="1"/>
            </p:cNvSpPr>
            <p:nvPr/>
          </p:nvSpPr>
          <p:spPr bwMode="auto">
            <a:xfrm>
              <a:off x="2245" y="2252"/>
              <a:ext cx="318" cy="226"/>
            </a:xfrm>
            <a:prstGeom prst="rect">
              <a:avLst/>
            </a:prstGeom>
            <a:solidFill>
              <a:srgbClr val="FF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zh-CN">
                  <a:solidFill>
                    <a:srgbClr val="333399"/>
                  </a:solidFill>
                </a:rPr>
                <a:t>H</a:t>
              </a:r>
              <a:r>
                <a:rPr lang="en-US" altLang="zh-CN" b="1" baseline="-25000">
                  <a:solidFill>
                    <a:srgbClr val="333399"/>
                  </a:solidFill>
                </a:rPr>
                <a:t>5</a:t>
              </a:r>
            </a:p>
          </p:txBody>
        </p:sp>
        <p:sp>
          <p:nvSpPr>
            <p:cNvPr id="132104" name="Rectangle 8"/>
            <p:cNvSpPr>
              <a:spLocks noChangeArrowheads="1"/>
            </p:cNvSpPr>
            <p:nvPr/>
          </p:nvSpPr>
          <p:spPr bwMode="auto">
            <a:xfrm>
              <a:off x="2561" y="2252"/>
              <a:ext cx="1633" cy="226"/>
            </a:xfrm>
            <a:prstGeom prst="rect">
              <a:avLst/>
            </a:prstGeom>
            <a:solidFill>
              <a:srgbClr val="CCE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zh-CN" altLang="en-US" sz="2000">
                  <a:solidFill>
                    <a:srgbClr val="333399"/>
                  </a:solidFill>
                  <a:latin typeface="Tahoma" panose="020B0604030504040204" pitchFamily="34" charset="0"/>
                  <a:ea typeface="黑体" panose="02010609060101010101" pitchFamily="49" charset="-122"/>
                </a:rPr>
                <a:t>应 用 程 序 数 据</a:t>
              </a:r>
            </a:p>
          </p:txBody>
        </p:sp>
      </p:grpSp>
      <p:sp>
        <p:nvSpPr>
          <p:cNvPr id="132105" name="Rectangle 9"/>
          <p:cNvSpPr>
            <a:spLocks noGrp="1" noChangeArrowheads="1"/>
          </p:cNvSpPr>
          <p:nvPr>
            <p:ph type="title"/>
          </p:nvPr>
        </p:nvSpPr>
        <p:spPr/>
        <p:txBody>
          <a:bodyPr/>
          <a:lstStyle/>
          <a:p>
            <a:pPr algn="ctr"/>
            <a:r>
              <a:rPr lang="zh-CN" altLang="en-US"/>
              <a:t>主机</a:t>
            </a:r>
            <a:r>
              <a:rPr lang="zh-CN" altLang="en-US" sz="2400"/>
              <a:t> </a:t>
            </a:r>
            <a:r>
              <a:rPr lang="en-US" altLang="zh-CN"/>
              <a:t>1</a:t>
            </a:r>
            <a:r>
              <a:rPr lang="en-US" altLang="zh-CN" sz="2400"/>
              <a:t> </a:t>
            </a:r>
            <a:r>
              <a:rPr lang="zh-CN" altLang="en-US"/>
              <a:t>向主机</a:t>
            </a:r>
            <a:r>
              <a:rPr lang="zh-CN" altLang="en-US" sz="2400"/>
              <a:t> </a:t>
            </a:r>
            <a:r>
              <a:rPr lang="en-US" altLang="zh-CN"/>
              <a:t>2</a:t>
            </a:r>
            <a:r>
              <a:rPr lang="en-US" altLang="zh-CN" sz="2400"/>
              <a:t> </a:t>
            </a:r>
            <a:r>
              <a:rPr lang="zh-CN" altLang="en-US"/>
              <a:t>发送数据 </a:t>
            </a:r>
          </a:p>
        </p:txBody>
      </p:sp>
      <p:sp>
        <p:nvSpPr>
          <p:cNvPr id="132106" name="AutoShape 10"/>
          <p:cNvSpPr>
            <a:spLocks noChangeArrowheads="1"/>
          </p:cNvSpPr>
          <p:nvPr/>
        </p:nvSpPr>
        <p:spPr bwMode="auto">
          <a:xfrm rot="-5400000">
            <a:off x="4374356" y="1532732"/>
            <a:ext cx="417513" cy="8991600"/>
          </a:xfrm>
          <a:prstGeom prst="can">
            <a:avLst>
              <a:gd name="adj" fmla="val 48656"/>
            </a:avLst>
          </a:prstGeom>
          <a:gradFill rotWithShape="0">
            <a:gsLst>
              <a:gs pos="0">
                <a:srgbClr val="EAEAEA">
                  <a:gamma/>
                  <a:shade val="73333"/>
                  <a:invGamma/>
                </a:srgbClr>
              </a:gs>
              <a:gs pos="50000">
                <a:srgbClr val="EAEAEA"/>
              </a:gs>
              <a:gs pos="100000">
                <a:srgbClr val="EAEAEA">
                  <a:gamma/>
                  <a:shade val="73333"/>
                  <a:invGamma/>
                </a:srgbClr>
              </a:gs>
            </a:gsLst>
            <a:lin ang="5400000" scaled="1"/>
          </a:gradFill>
          <a:ln w="19050">
            <a:solidFill>
              <a:schemeClr val="tx1"/>
            </a:solidFill>
            <a:round/>
            <a:headEnd type="none" w="sm" len="lg"/>
            <a:tailEnd type="none" w="sm"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32107" name="AutoShape 11"/>
          <p:cNvSpPr>
            <a:spLocks noChangeArrowheads="1"/>
          </p:cNvSpPr>
          <p:nvPr/>
        </p:nvSpPr>
        <p:spPr bwMode="auto">
          <a:xfrm>
            <a:off x="533400" y="2847975"/>
            <a:ext cx="838200" cy="2997200"/>
          </a:xfrm>
          <a:prstGeom prst="cube">
            <a:avLst>
              <a:gd name="adj" fmla="val 10764"/>
            </a:avLst>
          </a:prstGeom>
          <a:solidFill>
            <a:srgbClr val="FFFF99"/>
          </a:solidFill>
          <a:ln w="19050">
            <a:solidFill>
              <a:schemeClr val="tx1"/>
            </a:solidFill>
            <a:miter lim="800000"/>
            <a:headEnd type="none" w="sm" len="lg"/>
            <a:tailEnd type="none" w="sm"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32108" name="Text Box 12"/>
          <p:cNvSpPr txBox="1">
            <a:spLocks noChangeArrowheads="1"/>
          </p:cNvSpPr>
          <p:nvPr/>
        </p:nvSpPr>
        <p:spPr bwMode="auto">
          <a:xfrm>
            <a:off x="781050" y="3027363"/>
            <a:ext cx="3254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en-US" altLang="zh-CN" sz="2000">
                <a:solidFill>
                  <a:srgbClr val="333399"/>
                </a:solidFill>
              </a:rPr>
              <a:t>5</a:t>
            </a:r>
          </a:p>
        </p:txBody>
      </p:sp>
      <p:sp>
        <p:nvSpPr>
          <p:cNvPr id="132109" name="Text Box 13"/>
          <p:cNvSpPr txBox="1">
            <a:spLocks noChangeArrowheads="1"/>
          </p:cNvSpPr>
          <p:nvPr/>
        </p:nvSpPr>
        <p:spPr bwMode="auto">
          <a:xfrm>
            <a:off x="781050" y="3654425"/>
            <a:ext cx="3254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en-US" altLang="zh-CN" sz="2000">
                <a:solidFill>
                  <a:srgbClr val="333399"/>
                </a:solidFill>
              </a:rPr>
              <a:t>4</a:t>
            </a:r>
          </a:p>
        </p:txBody>
      </p:sp>
      <p:sp>
        <p:nvSpPr>
          <p:cNvPr id="132110" name="Text Box 14"/>
          <p:cNvSpPr txBox="1">
            <a:spLocks noChangeArrowheads="1"/>
          </p:cNvSpPr>
          <p:nvPr/>
        </p:nvSpPr>
        <p:spPr bwMode="auto">
          <a:xfrm>
            <a:off x="781050" y="4211638"/>
            <a:ext cx="3254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en-US" altLang="zh-CN" sz="2000">
                <a:solidFill>
                  <a:srgbClr val="333399"/>
                </a:solidFill>
              </a:rPr>
              <a:t>3</a:t>
            </a:r>
          </a:p>
        </p:txBody>
      </p:sp>
      <p:sp>
        <p:nvSpPr>
          <p:cNvPr id="132111" name="Text Box 15"/>
          <p:cNvSpPr txBox="1">
            <a:spLocks noChangeArrowheads="1"/>
          </p:cNvSpPr>
          <p:nvPr/>
        </p:nvSpPr>
        <p:spPr bwMode="auto">
          <a:xfrm>
            <a:off x="781050" y="4770438"/>
            <a:ext cx="3254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en-US" altLang="zh-CN" sz="2000">
                <a:solidFill>
                  <a:srgbClr val="333399"/>
                </a:solidFill>
              </a:rPr>
              <a:t>2</a:t>
            </a:r>
          </a:p>
        </p:txBody>
      </p:sp>
      <p:sp>
        <p:nvSpPr>
          <p:cNvPr id="132112" name="Text Box 16"/>
          <p:cNvSpPr txBox="1">
            <a:spLocks noChangeArrowheads="1"/>
          </p:cNvSpPr>
          <p:nvPr/>
        </p:nvSpPr>
        <p:spPr bwMode="auto">
          <a:xfrm>
            <a:off x="781050" y="5337175"/>
            <a:ext cx="3254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en-US" altLang="zh-CN" sz="2000">
                <a:solidFill>
                  <a:srgbClr val="333399"/>
                </a:solidFill>
              </a:rPr>
              <a:t>1</a:t>
            </a:r>
          </a:p>
        </p:txBody>
      </p:sp>
      <p:sp>
        <p:nvSpPr>
          <p:cNvPr id="132113" name="Freeform 17"/>
          <p:cNvSpPr>
            <a:spLocks/>
          </p:cNvSpPr>
          <p:nvPr/>
        </p:nvSpPr>
        <p:spPr bwMode="auto">
          <a:xfrm>
            <a:off x="533400" y="3449638"/>
            <a:ext cx="847725" cy="61912"/>
          </a:xfrm>
          <a:custGeom>
            <a:avLst/>
            <a:gdLst>
              <a:gd name="T0" fmla="*/ 0 w 534"/>
              <a:gd name="T1" fmla="*/ 42 h 42"/>
              <a:gd name="T2" fmla="*/ 468 w 534"/>
              <a:gd name="T3" fmla="*/ 42 h 42"/>
              <a:gd name="T4" fmla="*/ 534 w 534"/>
              <a:gd name="T5" fmla="*/ 0 h 42"/>
            </a:gdLst>
            <a:ahLst/>
            <a:cxnLst>
              <a:cxn ang="0">
                <a:pos x="T0" y="T1"/>
              </a:cxn>
              <a:cxn ang="0">
                <a:pos x="T2" y="T3"/>
              </a:cxn>
              <a:cxn ang="0">
                <a:pos x="T4" y="T5"/>
              </a:cxn>
            </a:cxnLst>
            <a:rect l="0" t="0" r="r" b="b"/>
            <a:pathLst>
              <a:path w="534" h="42">
                <a:moveTo>
                  <a:pt x="0" y="42"/>
                </a:moveTo>
                <a:lnTo>
                  <a:pt x="468" y="42"/>
                </a:lnTo>
                <a:cubicBezTo>
                  <a:pt x="490" y="28"/>
                  <a:pt x="534" y="0"/>
                  <a:pt x="534" y="0"/>
                </a:cubicBezTo>
              </a:path>
            </a:pathLst>
          </a:custGeom>
          <a:noFill/>
          <a:ln w="19050" cap="flat" cmpd="sng">
            <a:solidFill>
              <a:schemeClr val="tx1"/>
            </a:solidFill>
            <a:prstDash val="solid"/>
            <a:round/>
            <a:headEnd type="none" w="sm" len="lg"/>
            <a:tailEnd type="none" w="sm"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32114" name="Freeform 18"/>
          <p:cNvSpPr>
            <a:spLocks/>
          </p:cNvSpPr>
          <p:nvPr/>
        </p:nvSpPr>
        <p:spPr bwMode="auto">
          <a:xfrm>
            <a:off x="542925" y="4024313"/>
            <a:ext cx="847725" cy="61912"/>
          </a:xfrm>
          <a:custGeom>
            <a:avLst/>
            <a:gdLst>
              <a:gd name="T0" fmla="*/ 0 w 534"/>
              <a:gd name="T1" fmla="*/ 36 h 42"/>
              <a:gd name="T2" fmla="*/ 468 w 534"/>
              <a:gd name="T3" fmla="*/ 42 h 42"/>
              <a:gd name="T4" fmla="*/ 534 w 534"/>
              <a:gd name="T5" fmla="*/ 0 h 42"/>
            </a:gdLst>
            <a:ahLst/>
            <a:cxnLst>
              <a:cxn ang="0">
                <a:pos x="T0" y="T1"/>
              </a:cxn>
              <a:cxn ang="0">
                <a:pos x="T2" y="T3"/>
              </a:cxn>
              <a:cxn ang="0">
                <a:pos x="T4" y="T5"/>
              </a:cxn>
            </a:cxnLst>
            <a:rect l="0" t="0" r="r" b="b"/>
            <a:pathLst>
              <a:path w="534" h="42">
                <a:moveTo>
                  <a:pt x="0" y="36"/>
                </a:moveTo>
                <a:lnTo>
                  <a:pt x="468" y="42"/>
                </a:lnTo>
                <a:cubicBezTo>
                  <a:pt x="490" y="28"/>
                  <a:pt x="534" y="0"/>
                  <a:pt x="534" y="0"/>
                </a:cubicBezTo>
              </a:path>
            </a:pathLst>
          </a:custGeom>
          <a:noFill/>
          <a:ln w="19050" cap="flat" cmpd="sng">
            <a:solidFill>
              <a:schemeClr val="tx1"/>
            </a:solidFill>
            <a:prstDash val="solid"/>
            <a:round/>
            <a:headEnd type="none" w="sm" len="lg"/>
            <a:tailEnd type="none" w="sm"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32115" name="Freeform 19"/>
          <p:cNvSpPr>
            <a:spLocks/>
          </p:cNvSpPr>
          <p:nvPr/>
        </p:nvSpPr>
        <p:spPr bwMode="auto">
          <a:xfrm>
            <a:off x="520700" y="4600575"/>
            <a:ext cx="869950" cy="60325"/>
          </a:xfrm>
          <a:custGeom>
            <a:avLst/>
            <a:gdLst>
              <a:gd name="T0" fmla="*/ 0 w 548"/>
              <a:gd name="T1" fmla="*/ 42 h 42"/>
              <a:gd name="T2" fmla="*/ 482 w 548"/>
              <a:gd name="T3" fmla="*/ 42 h 42"/>
              <a:gd name="T4" fmla="*/ 548 w 548"/>
              <a:gd name="T5" fmla="*/ 0 h 42"/>
            </a:gdLst>
            <a:ahLst/>
            <a:cxnLst>
              <a:cxn ang="0">
                <a:pos x="T0" y="T1"/>
              </a:cxn>
              <a:cxn ang="0">
                <a:pos x="T2" y="T3"/>
              </a:cxn>
              <a:cxn ang="0">
                <a:pos x="T4" y="T5"/>
              </a:cxn>
            </a:cxnLst>
            <a:rect l="0" t="0" r="r" b="b"/>
            <a:pathLst>
              <a:path w="548" h="42">
                <a:moveTo>
                  <a:pt x="0" y="42"/>
                </a:moveTo>
                <a:lnTo>
                  <a:pt x="482" y="42"/>
                </a:lnTo>
                <a:cubicBezTo>
                  <a:pt x="504" y="28"/>
                  <a:pt x="548" y="0"/>
                  <a:pt x="548" y="0"/>
                </a:cubicBezTo>
              </a:path>
            </a:pathLst>
          </a:custGeom>
          <a:noFill/>
          <a:ln w="19050" cap="flat" cmpd="sng">
            <a:solidFill>
              <a:schemeClr val="tx1"/>
            </a:solidFill>
            <a:prstDash val="solid"/>
            <a:round/>
            <a:headEnd type="none" w="sm" len="lg"/>
            <a:tailEnd type="none" w="sm"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32116" name="Freeform 20"/>
          <p:cNvSpPr>
            <a:spLocks/>
          </p:cNvSpPr>
          <p:nvPr/>
        </p:nvSpPr>
        <p:spPr bwMode="auto">
          <a:xfrm>
            <a:off x="520700" y="5192713"/>
            <a:ext cx="860425" cy="60325"/>
          </a:xfrm>
          <a:custGeom>
            <a:avLst/>
            <a:gdLst>
              <a:gd name="T0" fmla="*/ 0 w 542"/>
              <a:gd name="T1" fmla="*/ 42 h 42"/>
              <a:gd name="T2" fmla="*/ 476 w 542"/>
              <a:gd name="T3" fmla="*/ 42 h 42"/>
              <a:gd name="T4" fmla="*/ 542 w 542"/>
              <a:gd name="T5" fmla="*/ 0 h 42"/>
            </a:gdLst>
            <a:ahLst/>
            <a:cxnLst>
              <a:cxn ang="0">
                <a:pos x="T0" y="T1"/>
              </a:cxn>
              <a:cxn ang="0">
                <a:pos x="T2" y="T3"/>
              </a:cxn>
              <a:cxn ang="0">
                <a:pos x="T4" y="T5"/>
              </a:cxn>
            </a:cxnLst>
            <a:rect l="0" t="0" r="r" b="b"/>
            <a:pathLst>
              <a:path w="542" h="42">
                <a:moveTo>
                  <a:pt x="0" y="42"/>
                </a:moveTo>
                <a:lnTo>
                  <a:pt x="476" y="42"/>
                </a:lnTo>
                <a:cubicBezTo>
                  <a:pt x="498" y="28"/>
                  <a:pt x="542" y="0"/>
                  <a:pt x="542" y="0"/>
                </a:cubicBezTo>
              </a:path>
            </a:pathLst>
          </a:custGeom>
          <a:noFill/>
          <a:ln w="19050" cap="flat" cmpd="sng">
            <a:solidFill>
              <a:schemeClr val="tx1"/>
            </a:solidFill>
            <a:prstDash val="solid"/>
            <a:round/>
            <a:headEnd type="none" w="sm" len="lg"/>
            <a:tailEnd type="none" w="sm"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32117" name="AutoShape 21"/>
          <p:cNvSpPr>
            <a:spLocks noChangeArrowheads="1"/>
          </p:cNvSpPr>
          <p:nvPr/>
        </p:nvSpPr>
        <p:spPr bwMode="auto">
          <a:xfrm>
            <a:off x="7886700" y="2814638"/>
            <a:ext cx="838200" cy="3030537"/>
          </a:xfrm>
          <a:prstGeom prst="cube">
            <a:avLst>
              <a:gd name="adj" fmla="val 10764"/>
            </a:avLst>
          </a:prstGeom>
          <a:solidFill>
            <a:srgbClr val="FFFF99"/>
          </a:solidFill>
          <a:ln w="19050">
            <a:solidFill>
              <a:schemeClr val="tx1"/>
            </a:solidFill>
            <a:miter lim="800000"/>
            <a:headEnd type="none" w="sm" len="lg"/>
            <a:tailEnd type="none" w="sm"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32118" name="Text Box 22"/>
          <p:cNvSpPr txBox="1">
            <a:spLocks noChangeArrowheads="1"/>
          </p:cNvSpPr>
          <p:nvPr/>
        </p:nvSpPr>
        <p:spPr bwMode="auto">
          <a:xfrm>
            <a:off x="7924800" y="2992438"/>
            <a:ext cx="3254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en-US" altLang="zh-CN" sz="2000">
                <a:solidFill>
                  <a:srgbClr val="333399"/>
                </a:solidFill>
              </a:rPr>
              <a:t>5</a:t>
            </a:r>
          </a:p>
        </p:txBody>
      </p:sp>
      <p:sp>
        <p:nvSpPr>
          <p:cNvPr id="132119" name="Text Box 23"/>
          <p:cNvSpPr txBox="1">
            <a:spLocks noChangeArrowheads="1"/>
          </p:cNvSpPr>
          <p:nvPr/>
        </p:nvSpPr>
        <p:spPr bwMode="auto">
          <a:xfrm>
            <a:off x="7924800" y="3619500"/>
            <a:ext cx="3254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en-US" altLang="zh-CN" sz="2000">
                <a:solidFill>
                  <a:srgbClr val="333399"/>
                </a:solidFill>
              </a:rPr>
              <a:t>4</a:t>
            </a:r>
          </a:p>
        </p:txBody>
      </p:sp>
      <p:sp>
        <p:nvSpPr>
          <p:cNvPr id="132120" name="Text Box 24"/>
          <p:cNvSpPr txBox="1">
            <a:spLocks noChangeArrowheads="1"/>
          </p:cNvSpPr>
          <p:nvPr/>
        </p:nvSpPr>
        <p:spPr bwMode="auto">
          <a:xfrm>
            <a:off x="7924800" y="4176713"/>
            <a:ext cx="3254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en-US" altLang="zh-CN" sz="2000">
                <a:solidFill>
                  <a:srgbClr val="333399"/>
                </a:solidFill>
              </a:rPr>
              <a:t>3</a:t>
            </a:r>
          </a:p>
        </p:txBody>
      </p:sp>
      <p:sp>
        <p:nvSpPr>
          <p:cNvPr id="132121" name="Text Box 25"/>
          <p:cNvSpPr txBox="1">
            <a:spLocks noChangeArrowheads="1"/>
          </p:cNvSpPr>
          <p:nvPr/>
        </p:nvSpPr>
        <p:spPr bwMode="auto">
          <a:xfrm>
            <a:off x="7924800" y="4737100"/>
            <a:ext cx="3254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en-US" altLang="zh-CN" sz="2000">
                <a:solidFill>
                  <a:srgbClr val="333399"/>
                </a:solidFill>
              </a:rPr>
              <a:t>2</a:t>
            </a:r>
          </a:p>
        </p:txBody>
      </p:sp>
      <p:sp>
        <p:nvSpPr>
          <p:cNvPr id="132122" name="Text Box 26"/>
          <p:cNvSpPr txBox="1">
            <a:spLocks noChangeArrowheads="1"/>
          </p:cNvSpPr>
          <p:nvPr/>
        </p:nvSpPr>
        <p:spPr bwMode="auto">
          <a:xfrm>
            <a:off x="7924800" y="5302250"/>
            <a:ext cx="3254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en-US" altLang="zh-CN" sz="2000">
                <a:solidFill>
                  <a:srgbClr val="333399"/>
                </a:solidFill>
              </a:rPr>
              <a:t>1</a:t>
            </a:r>
          </a:p>
        </p:txBody>
      </p:sp>
      <p:sp>
        <p:nvSpPr>
          <p:cNvPr id="132123" name="Freeform 27"/>
          <p:cNvSpPr>
            <a:spLocks/>
          </p:cNvSpPr>
          <p:nvPr/>
        </p:nvSpPr>
        <p:spPr bwMode="auto">
          <a:xfrm>
            <a:off x="7886700" y="3414713"/>
            <a:ext cx="847725" cy="61912"/>
          </a:xfrm>
          <a:custGeom>
            <a:avLst/>
            <a:gdLst>
              <a:gd name="T0" fmla="*/ 0 w 534"/>
              <a:gd name="T1" fmla="*/ 42 h 42"/>
              <a:gd name="T2" fmla="*/ 468 w 534"/>
              <a:gd name="T3" fmla="*/ 42 h 42"/>
              <a:gd name="T4" fmla="*/ 534 w 534"/>
              <a:gd name="T5" fmla="*/ 0 h 42"/>
            </a:gdLst>
            <a:ahLst/>
            <a:cxnLst>
              <a:cxn ang="0">
                <a:pos x="T0" y="T1"/>
              </a:cxn>
              <a:cxn ang="0">
                <a:pos x="T2" y="T3"/>
              </a:cxn>
              <a:cxn ang="0">
                <a:pos x="T4" y="T5"/>
              </a:cxn>
            </a:cxnLst>
            <a:rect l="0" t="0" r="r" b="b"/>
            <a:pathLst>
              <a:path w="534" h="42">
                <a:moveTo>
                  <a:pt x="0" y="42"/>
                </a:moveTo>
                <a:lnTo>
                  <a:pt x="468" y="42"/>
                </a:lnTo>
                <a:cubicBezTo>
                  <a:pt x="490" y="28"/>
                  <a:pt x="534" y="0"/>
                  <a:pt x="534" y="0"/>
                </a:cubicBezTo>
              </a:path>
            </a:pathLst>
          </a:custGeom>
          <a:noFill/>
          <a:ln w="19050" cap="flat" cmpd="sng">
            <a:solidFill>
              <a:schemeClr val="tx1"/>
            </a:solidFill>
            <a:prstDash val="solid"/>
            <a:round/>
            <a:headEnd type="none" w="sm" len="lg"/>
            <a:tailEnd type="none" w="sm"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32124" name="Freeform 28"/>
          <p:cNvSpPr>
            <a:spLocks/>
          </p:cNvSpPr>
          <p:nvPr/>
        </p:nvSpPr>
        <p:spPr bwMode="auto">
          <a:xfrm>
            <a:off x="7896225" y="3989388"/>
            <a:ext cx="847725" cy="61912"/>
          </a:xfrm>
          <a:custGeom>
            <a:avLst/>
            <a:gdLst>
              <a:gd name="T0" fmla="*/ 0 w 534"/>
              <a:gd name="T1" fmla="*/ 36 h 42"/>
              <a:gd name="T2" fmla="*/ 468 w 534"/>
              <a:gd name="T3" fmla="*/ 42 h 42"/>
              <a:gd name="T4" fmla="*/ 534 w 534"/>
              <a:gd name="T5" fmla="*/ 0 h 42"/>
            </a:gdLst>
            <a:ahLst/>
            <a:cxnLst>
              <a:cxn ang="0">
                <a:pos x="T0" y="T1"/>
              </a:cxn>
              <a:cxn ang="0">
                <a:pos x="T2" y="T3"/>
              </a:cxn>
              <a:cxn ang="0">
                <a:pos x="T4" y="T5"/>
              </a:cxn>
            </a:cxnLst>
            <a:rect l="0" t="0" r="r" b="b"/>
            <a:pathLst>
              <a:path w="534" h="42">
                <a:moveTo>
                  <a:pt x="0" y="36"/>
                </a:moveTo>
                <a:lnTo>
                  <a:pt x="468" y="42"/>
                </a:lnTo>
                <a:cubicBezTo>
                  <a:pt x="490" y="28"/>
                  <a:pt x="534" y="0"/>
                  <a:pt x="534" y="0"/>
                </a:cubicBezTo>
              </a:path>
            </a:pathLst>
          </a:custGeom>
          <a:noFill/>
          <a:ln w="19050" cap="flat" cmpd="sng">
            <a:solidFill>
              <a:schemeClr val="tx1"/>
            </a:solidFill>
            <a:prstDash val="solid"/>
            <a:round/>
            <a:headEnd type="none" w="sm" len="lg"/>
            <a:tailEnd type="none" w="sm"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32125" name="Freeform 29"/>
          <p:cNvSpPr>
            <a:spLocks/>
          </p:cNvSpPr>
          <p:nvPr/>
        </p:nvSpPr>
        <p:spPr bwMode="auto">
          <a:xfrm>
            <a:off x="7874000" y="4565650"/>
            <a:ext cx="869950" cy="60325"/>
          </a:xfrm>
          <a:custGeom>
            <a:avLst/>
            <a:gdLst>
              <a:gd name="T0" fmla="*/ 0 w 548"/>
              <a:gd name="T1" fmla="*/ 42 h 42"/>
              <a:gd name="T2" fmla="*/ 482 w 548"/>
              <a:gd name="T3" fmla="*/ 42 h 42"/>
              <a:gd name="T4" fmla="*/ 548 w 548"/>
              <a:gd name="T5" fmla="*/ 0 h 42"/>
            </a:gdLst>
            <a:ahLst/>
            <a:cxnLst>
              <a:cxn ang="0">
                <a:pos x="T0" y="T1"/>
              </a:cxn>
              <a:cxn ang="0">
                <a:pos x="T2" y="T3"/>
              </a:cxn>
              <a:cxn ang="0">
                <a:pos x="T4" y="T5"/>
              </a:cxn>
            </a:cxnLst>
            <a:rect l="0" t="0" r="r" b="b"/>
            <a:pathLst>
              <a:path w="548" h="42">
                <a:moveTo>
                  <a:pt x="0" y="42"/>
                </a:moveTo>
                <a:lnTo>
                  <a:pt x="482" y="42"/>
                </a:lnTo>
                <a:cubicBezTo>
                  <a:pt x="504" y="28"/>
                  <a:pt x="548" y="0"/>
                  <a:pt x="548" y="0"/>
                </a:cubicBezTo>
              </a:path>
            </a:pathLst>
          </a:custGeom>
          <a:noFill/>
          <a:ln w="19050" cap="flat" cmpd="sng">
            <a:solidFill>
              <a:schemeClr val="tx1"/>
            </a:solidFill>
            <a:prstDash val="solid"/>
            <a:round/>
            <a:headEnd type="none" w="sm" len="lg"/>
            <a:tailEnd type="none" w="sm"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32126" name="Freeform 30"/>
          <p:cNvSpPr>
            <a:spLocks/>
          </p:cNvSpPr>
          <p:nvPr/>
        </p:nvSpPr>
        <p:spPr bwMode="auto">
          <a:xfrm>
            <a:off x="7874000" y="5157788"/>
            <a:ext cx="860425" cy="60325"/>
          </a:xfrm>
          <a:custGeom>
            <a:avLst/>
            <a:gdLst>
              <a:gd name="T0" fmla="*/ 0 w 542"/>
              <a:gd name="T1" fmla="*/ 42 h 42"/>
              <a:gd name="T2" fmla="*/ 476 w 542"/>
              <a:gd name="T3" fmla="*/ 42 h 42"/>
              <a:gd name="T4" fmla="*/ 542 w 542"/>
              <a:gd name="T5" fmla="*/ 0 h 42"/>
            </a:gdLst>
            <a:ahLst/>
            <a:cxnLst>
              <a:cxn ang="0">
                <a:pos x="T0" y="T1"/>
              </a:cxn>
              <a:cxn ang="0">
                <a:pos x="T2" y="T3"/>
              </a:cxn>
              <a:cxn ang="0">
                <a:pos x="T4" y="T5"/>
              </a:cxn>
            </a:cxnLst>
            <a:rect l="0" t="0" r="r" b="b"/>
            <a:pathLst>
              <a:path w="542" h="42">
                <a:moveTo>
                  <a:pt x="0" y="42"/>
                </a:moveTo>
                <a:lnTo>
                  <a:pt x="476" y="42"/>
                </a:lnTo>
                <a:cubicBezTo>
                  <a:pt x="498" y="28"/>
                  <a:pt x="542" y="0"/>
                  <a:pt x="542" y="0"/>
                </a:cubicBezTo>
              </a:path>
            </a:pathLst>
          </a:custGeom>
          <a:noFill/>
          <a:ln w="19050" cap="flat" cmpd="sng">
            <a:solidFill>
              <a:schemeClr val="tx1"/>
            </a:solidFill>
            <a:prstDash val="solid"/>
            <a:round/>
            <a:headEnd type="none" w="sm" len="lg"/>
            <a:tailEnd type="none" w="sm"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32127" name="Text Box 31"/>
          <p:cNvSpPr txBox="1">
            <a:spLocks noChangeArrowheads="1"/>
          </p:cNvSpPr>
          <p:nvPr/>
        </p:nvSpPr>
        <p:spPr bwMode="auto">
          <a:xfrm>
            <a:off x="395288" y="1973263"/>
            <a:ext cx="868362"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lg"/>
                <a:tailEnd type="none" w="sm"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2000">
                <a:solidFill>
                  <a:srgbClr val="333399"/>
                </a:solidFill>
                <a:ea typeface="黑体" panose="02010609060101010101" pitchFamily="49" charset="-122"/>
              </a:rPr>
              <a:t>主机</a:t>
            </a:r>
            <a:r>
              <a:rPr kumimoji="1" lang="zh-CN" altLang="en-US" sz="1000">
                <a:solidFill>
                  <a:srgbClr val="333399"/>
                </a:solidFill>
                <a:ea typeface="黑体" panose="02010609060101010101" pitchFamily="49" charset="-122"/>
              </a:rPr>
              <a:t> </a:t>
            </a:r>
            <a:r>
              <a:rPr kumimoji="1" lang="en-US" altLang="zh-CN" sz="2000">
                <a:solidFill>
                  <a:srgbClr val="333399"/>
                </a:solidFill>
                <a:ea typeface="黑体" panose="02010609060101010101" pitchFamily="49" charset="-122"/>
              </a:rPr>
              <a:t>1</a:t>
            </a:r>
          </a:p>
        </p:txBody>
      </p:sp>
      <p:sp>
        <p:nvSpPr>
          <p:cNvPr id="132128" name="AutoShape 32"/>
          <p:cNvSpPr>
            <a:spLocks noChangeArrowheads="1"/>
          </p:cNvSpPr>
          <p:nvPr/>
        </p:nvSpPr>
        <p:spPr bwMode="auto">
          <a:xfrm>
            <a:off x="8034338" y="2317750"/>
            <a:ext cx="685800" cy="557213"/>
          </a:xfrm>
          <a:prstGeom prst="cube">
            <a:avLst>
              <a:gd name="adj" fmla="val 17593"/>
            </a:avLst>
          </a:prstGeom>
          <a:solidFill>
            <a:srgbClr val="FFFF99"/>
          </a:solidFill>
          <a:ln w="19050">
            <a:solidFill>
              <a:schemeClr val="tx1"/>
            </a:solidFill>
            <a:miter lim="800000"/>
            <a:headEnd type="none" w="sm" len="lg"/>
            <a:tailEnd type="none" w="sm"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32129" name="Text Box 33"/>
          <p:cNvSpPr txBox="1">
            <a:spLocks noChangeArrowheads="1"/>
          </p:cNvSpPr>
          <p:nvPr/>
        </p:nvSpPr>
        <p:spPr bwMode="auto">
          <a:xfrm>
            <a:off x="8027988" y="2422525"/>
            <a:ext cx="6159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en-US" altLang="zh-CN" sz="2000">
                <a:solidFill>
                  <a:srgbClr val="333399"/>
                </a:solidFill>
              </a:rPr>
              <a:t>AP</a:t>
            </a:r>
            <a:r>
              <a:rPr kumimoji="1" lang="en-US" altLang="zh-CN" sz="2000" b="1" baseline="-25000">
                <a:solidFill>
                  <a:srgbClr val="333399"/>
                </a:solidFill>
              </a:rPr>
              <a:t>2</a:t>
            </a:r>
            <a:endParaRPr kumimoji="1" lang="en-US" altLang="zh-CN" sz="2000" b="1">
              <a:solidFill>
                <a:srgbClr val="333399"/>
              </a:solidFill>
            </a:endParaRPr>
          </a:p>
        </p:txBody>
      </p:sp>
      <p:sp>
        <p:nvSpPr>
          <p:cNvPr id="132130" name="AutoShape 34"/>
          <p:cNvSpPr>
            <a:spLocks noChangeArrowheads="1"/>
          </p:cNvSpPr>
          <p:nvPr/>
        </p:nvSpPr>
        <p:spPr bwMode="auto">
          <a:xfrm>
            <a:off x="538163" y="2360613"/>
            <a:ext cx="685800" cy="557212"/>
          </a:xfrm>
          <a:prstGeom prst="cube">
            <a:avLst>
              <a:gd name="adj" fmla="val 17593"/>
            </a:avLst>
          </a:prstGeom>
          <a:solidFill>
            <a:srgbClr val="FFFF99"/>
          </a:solidFill>
          <a:ln w="19050">
            <a:solidFill>
              <a:schemeClr val="tx1"/>
            </a:solidFill>
            <a:miter lim="800000"/>
            <a:headEnd type="none" w="sm" len="lg"/>
            <a:tailEnd type="none" w="sm"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32131" name="Text Box 35"/>
          <p:cNvSpPr txBox="1">
            <a:spLocks noChangeArrowheads="1"/>
          </p:cNvSpPr>
          <p:nvPr/>
        </p:nvSpPr>
        <p:spPr bwMode="auto">
          <a:xfrm>
            <a:off x="558800" y="2481263"/>
            <a:ext cx="6159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en-US" altLang="zh-CN" sz="2000">
                <a:solidFill>
                  <a:srgbClr val="333399"/>
                </a:solidFill>
              </a:rPr>
              <a:t>AP</a:t>
            </a:r>
            <a:r>
              <a:rPr kumimoji="1" lang="en-US" altLang="zh-CN" sz="2000" b="1" baseline="-25000">
                <a:solidFill>
                  <a:srgbClr val="333399"/>
                </a:solidFill>
              </a:rPr>
              <a:t>1</a:t>
            </a:r>
            <a:endParaRPr kumimoji="1" lang="en-US" altLang="zh-CN" sz="2000" b="1">
              <a:solidFill>
                <a:srgbClr val="333399"/>
              </a:solidFill>
            </a:endParaRPr>
          </a:p>
        </p:txBody>
      </p:sp>
      <p:sp>
        <p:nvSpPr>
          <p:cNvPr id="132132" name="Text Box 36"/>
          <p:cNvSpPr txBox="1">
            <a:spLocks noChangeArrowheads="1"/>
          </p:cNvSpPr>
          <p:nvPr/>
        </p:nvSpPr>
        <p:spPr bwMode="auto">
          <a:xfrm>
            <a:off x="7770813" y="1973263"/>
            <a:ext cx="868362"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lg"/>
                <a:tailEnd type="none" w="sm"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2000">
                <a:solidFill>
                  <a:srgbClr val="333399"/>
                </a:solidFill>
                <a:ea typeface="黑体" panose="02010609060101010101" pitchFamily="49" charset="-122"/>
              </a:rPr>
              <a:t>主机</a:t>
            </a:r>
            <a:r>
              <a:rPr kumimoji="1" lang="zh-CN" altLang="en-US" sz="1000">
                <a:solidFill>
                  <a:srgbClr val="333399"/>
                </a:solidFill>
                <a:ea typeface="黑体" panose="02010609060101010101" pitchFamily="49" charset="-122"/>
              </a:rPr>
              <a:t> </a:t>
            </a:r>
            <a:r>
              <a:rPr kumimoji="1" lang="en-US" altLang="zh-CN" sz="2000">
                <a:solidFill>
                  <a:srgbClr val="333399"/>
                </a:solidFill>
                <a:ea typeface="黑体" panose="02010609060101010101" pitchFamily="49" charset="-122"/>
              </a:rPr>
              <a:t>2</a:t>
            </a:r>
          </a:p>
        </p:txBody>
      </p:sp>
      <p:sp>
        <p:nvSpPr>
          <p:cNvPr id="132133" name="Text Box 37"/>
          <p:cNvSpPr txBox="1">
            <a:spLocks noChangeArrowheads="1"/>
          </p:cNvSpPr>
          <p:nvPr/>
        </p:nvSpPr>
        <p:spPr bwMode="auto">
          <a:xfrm>
            <a:off x="2843350" y="2101850"/>
            <a:ext cx="4206601"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lg"/>
                <a:tailEnd type="none" w="sm"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0" hangingPunct="0"/>
            <a:r>
              <a:rPr kumimoji="1" lang="zh-CN" altLang="en-US" sz="2400" dirty="0">
                <a:solidFill>
                  <a:srgbClr val="333399"/>
                </a:solidFill>
                <a:ea typeface="黑体" panose="02010609060101010101" pitchFamily="49" charset="-122"/>
              </a:rPr>
              <a:t>传输层剥去分组头标后</a:t>
            </a:r>
          </a:p>
          <a:p>
            <a:pPr algn="ctr" eaLnBrk="0" hangingPunct="0"/>
            <a:r>
              <a:rPr kumimoji="1" lang="zh-CN" altLang="en-US" sz="2400" dirty="0">
                <a:solidFill>
                  <a:srgbClr val="333399"/>
                </a:solidFill>
                <a:ea typeface="黑体" panose="02010609060101010101" pitchFamily="49" charset="-122"/>
              </a:rPr>
              <a:t>把分组的数据部分交给应用层</a:t>
            </a:r>
          </a:p>
        </p:txBody>
      </p:sp>
      <p:grpSp>
        <p:nvGrpSpPr>
          <p:cNvPr id="132134" name="Group 38"/>
          <p:cNvGrpSpPr>
            <a:grpSpLocks/>
          </p:cNvGrpSpPr>
          <p:nvPr/>
        </p:nvGrpSpPr>
        <p:grpSpPr bwMode="auto">
          <a:xfrm>
            <a:off x="4951413" y="3248025"/>
            <a:ext cx="3489325" cy="396875"/>
            <a:chOff x="3119" y="2046"/>
            <a:chExt cx="2198" cy="250"/>
          </a:xfrm>
        </p:grpSpPr>
        <p:sp>
          <p:nvSpPr>
            <p:cNvPr id="132135" name="AutoShape 39"/>
            <p:cNvSpPr>
              <a:spLocks noChangeArrowheads="1"/>
            </p:cNvSpPr>
            <p:nvPr/>
          </p:nvSpPr>
          <p:spPr bwMode="auto">
            <a:xfrm rot="10800000" flipV="1">
              <a:off x="5193" y="2046"/>
              <a:ext cx="124" cy="250"/>
            </a:xfrm>
            <a:prstGeom prst="upArrow">
              <a:avLst>
                <a:gd name="adj1" fmla="val 50000"/>
                <a:gd name="adj2" fmla="val 50403"/>
              </a:avLst>
            </a:prstGeom>
            <a:solidFill>
              <a:schemeClr val="hlink"/>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zh-CN" altLang="en-US"/>
            </a:p>
          </p:txBody>
        </p:sp>
        <p:sp>
          <p:nvSpPr>
            <p:cNvPr id="132136" name="AutoShape 40"/>
            <p:cNvSpPr>
              <a:spLocks noChangeArrowheads="1"/>
            </p:cNvSpPr>
            <p:nvPr/>
          </p:nvSpPr>
          <p:spPr bwMode="auto">
            <a:xfrm rot="10800000" flipV="1">
              <a:off x="3119" y="2046"/>
              <a:ext cx="124" cy="250"/>
            </a:xfrm>
            <a:prstGeom prst="upArrow">
              <a:avLst>
                <a:gd name="adj1" fmla="val 50000"/>
                <a:gd name="adj2" fmla="val 50403"/>
              </a:avLst>
            </a:prstGeom>
            <a:solidFill>
              <a:schemeClr val="hlink"/>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zh-CN" altLang="en-US"/>
            </a:p>
          </p:txBody>
        </p:sp>
      </p:grpSp>
      <p:sp>
        <p:nvSpPr>
          <p:cNvPr id="41" name="TextBox 40"/>
          <p:cNvSpPr txBox="1"/>
          <p:nvPr/>
        </p:nvSpPr>
        <p:spPr>
          <a:xfrm>
            <a:off x="71406" y="6500834"/>
            <a:ext cx="2571768" cy="276999"/>
          </a:xfrm>
          <a:prstGeom prst="rect">
            <a:avLst/>
          </a:prstGeom>
          <a:noFill/>
        </p:spPr>
        <p:txBody>
          <a:bodyPr wrap="square" rtlCol="0">
            <a:spAutoFit/>
          </a:bodyPr>
          <a:lstStyle/>
          <a:p>
            <a:r>
              <a:rPr lang="zh-CN" altLang="en-US" dirty="0"/>
              <a:t>来源：谢希仁，计算机网络</a:t>
            </a:r>
          </a:p>
        </p:txBody>
      </p:sp>
    </p:spTree>
    <p:extLst>
      <p:ext uri="{BB962C8B-B14F-4D97-AF65-F5344CB8AC3E}">
        <p14:creationId xmlns:p14="http://schemas.microsoft.com/office/powerpoint/2010/main" val="39518571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xit" presetSubtype="8" fill="hold" grpId="0" nodeType="afterEffect">
                                  <p:stCondLst>
                                    <p:cond delay="1000"/>
                                  </p:stCondLst>
                                  <p:childTnLst>
                                    <p:animEffect transition="out" filter="slide(fromLeft)">
                                      <p:cBhvr>
                                        <p:cTn id="6" dur="1000"/>
                                        <p:tgtEl>
                                          <p:spTgt spid="132101"/>
                                        </p:tgtEl>
                                      </p:cBhvr>
                                    </p:animEffect>
                                    <p:set>
                                      <p:cBhvr>
                                        <p:cTn id="7" dur="1" fill="hold">
                                          <p:stCondLst>
                                            <p:cond delay="999"/>
                                          </p:stCondLst>
                                        </p:cTn>
                                        <p:tgtEl>
                                          <p:spTgt spid="132101"/>
                                        </p:tgtEl>
                                        <p:attrNameLst>
                                          <p:attrName>style.visibility</p:attrName>
                                        </p:attrNameLst>
                                      </p:cBhvr>
                                      <p:to>
                                        <p:strVal val="hidden"/>
                                      </p:to>
                                    </p:set>
                                  </p:childTnLst>
                                </p:cTn>
                              </p:par>
                            </p:childTnLst>
                          </p:cTn>
                        </p:par>
                        <p:par>
                          <p:cTn id="8" fill="hold" nodeType="afterGroup">
                            <p:stCondLst>
                              <p:cond delay="2000"/>
                            </p:stCondLst>
                            <p:childTnLst>
                              <p:par>
                                <p:cTn id="9" presetID="22" presetClass="entr" presetSubtype="4" fill="hold" nodeType="afterEffect">
                                  <p:stCondLst>
                                    <p:cond delay="0"/>
                                  </p:stCondLst>
                                  <p:childTnLst>
                                    <p:set>
                                      <p:cBhvr>
                                        <p:cTn id="10" dur="1" fill="hold">
                                          <p:stCondLst>
                                            <p:cond delay="0"/>
                                          </p:stCondLst>
                                        </p:cTn>
                                        <p:tgtEl>
                                          <p:spTgt spid="132134"/>
                                        </p:tgtEl>
                                        <p:attrNameLst>
                                          <p:attrName>style.visibility</p:attrName>
                                        </p:attrNameLst>
                                      </p:cBhvr>
                                      <p:to>
                                        <p:strVal val="visible"/>
                                      </p:to>
                                    </p:set>
                                    <p:animEffect transition="in" filter="wipe(down)">
                                      <p:cBhvr>
                                        <p:cTn id="11" dur="1000"/>
                                        <p:tgtEl>
                                          <p:spTgt spid="132134"/>
                                        </p:tgtEl>
                                      </p:cBhvr>
                                    </p:animEffect>
                                  </p:childTnLst>
                                </p:cTn>
                              </p:par>
                            </p:childTnLst>
                          </p:cTn>
                        </p:par>
                        <p:par>
                          <p:cTn id="12" fill="hold" nodeType="afterGroup">
                            <p:stCondLst>
                              <p:cond delay="3000"/>
                            </p:stCondLst>
                            <p:childTnLst>
                              <p:par>
                                <p:cTn id="13" presetID="1" presetClass="exit" presetSubtype="0" fill="hold" nodeType="afterEffect">
                                  <p:stCondLst>
                                    <p:cond delay="0"/>
                                  </p:stCondLst>
                                  <p:childTnLst>
                                    <p:set>
                                      <p:cBhvr>
                                        <p:cTn id="14" dur="1" fill="hold">
                                          <p:stCondLst>
                                            <p:cond delay="0"/>
                                          </p:stCondLst>
                                        </p:cTn>
                                        <p:tgtEl>
                                          <p:spTgt spid="132102"/>
                                        </p:tgtEl>
                                        <p:attrNameLst>
                                          <p:attrName>style.visibility</p:attrName>
                                        </p:attrNameLst>
                                      </p:cBhvr>
                                      <p:to>
                                        <p:strVal val="hidden"/>
                                      </p:to>
                                    </p:set>
                                  </p:childTnLst>
                                </p:cTn>
                              </p:par>
                            </p:childTnLst>
                          </p:cTn>
                        </p:par>
                        <p:par>
                          <p:cTn id="15" fill="hold" nodeType="afterGroup">
                            <p:stCondLst>
                              <p:cond delay="3000"/>
                            </p:stCondLst>
                            <p:childTnLst>
                              <p:par>
                                <p:cTn id="16" presetID="1" presetClass="entr" presetSubtype="0" fill="hold" nodeType="afterEffect">
                                  <p:stCondLst>
                                    <p:cond delay="0"/>
                                  </p:stCondLst>
                                  <p:childTnLst>
                                    <p:set>
                                      <p:cBhvr>
                                        <p:cTn id="17" dur="1" fill="hold">
                                          <p:stCondLst>
                                            <p:cond delay="0"/>
                                          </p:stCondLst>
                                        </p:cTn>
                                        <p:tgtEl>
                                          <p:spTgt spid="132098"/>
                                        </p:tgtEl>
                                        <p:attrNameLst>
                                          <p:attrName>style.visibility</p:attrName>
                                        </p:attrNameLst>
                                      </p:cBhvr>
                                      <p:to>
                                        <p:strVal val="visible"/>
                                      </p:to>
                                    </p:set>
                                  </p:childTnLst>
                                </p:cTn>
                              </p:par>
                            </p:childTnLst>
                          </p:cTn>
                        </p:par>
                        <p:par>
                          <p:cTn id="18" fill="hold" nodeType="afterGroup">
                            <p:stCondLst>
                              <p:cond delay="3000"/>
                            </p:stCondLst>
                            <p:childTnLst>
                              <p:par>
                                <p:cTn id="19" presetID="1" presetClass="exit" presetSubtype="0" fill="hold" nodeType="afterEffect">
                                  <p:stCondLst>
                                    <p:cond delay="0"/>
                                  </p:stCondLst>
                                  <p:childTnLst>
                                    <p:set>
                                      <p:cBhvr>
                                        <p:cTn id="20" dur="1" fill="hold">
                                          <p:stCondLst>
                                            <p:cond delay="0"/>
                                          </p:stCondLst>
                                        </p:cTn>
                                        <p:tgtEl>
                                          <p:spTgt spid="13213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101"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ChangeArrowheads="1"/>
          </p:cNvSpPr>
          <p:nvPr/>
        </p:nvSpPr>
        <p:spPr bwMode="auto">
          <a:xfrm>
            <a:off x="4067175" y="2422525"/>
            <a:ext cx="2592388" cy="358775"/>
          </a:xfrm>
          <a:prstGeom prst="rect">
            <a:avLst/>
          </a:prstGeom>
          <a:solidFill>
            <a:srgbClr val="CCE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zh-CN" altLang="en-US" sz="2000">
                <a:solidFill>
                  <a:srgbClr val="333399"/>
                </a:solidFill>
                <a:latin typeface="Tahoma" panose="020B0604030504040204" pitchFamily="34" charset="0"/>
                <a:ea typeface="黑体" panose="02010609060101010101" pitchFamily="49" charset="-122"/>
              </a:rPr>
              <a:t>应 用 程 序 数 据</a:t>
            </a:r>
          </a:p>
        </p:txBody>
      </p:sp>
      <p:sp>
        <p:nvSpPr>
          <p:cNvPr id="133123" name="Rectangle 3"/>
          <p:cNvSpPr>
            <a:spLocks noChangeArrowheads="1"/>
          </p:cNvSpPr>
          <p:nvPr/>
        </p:nvSpPr>
        <p:spPr bwMode="auto">
          <a:xfrm>
            <a:off x="3563938" y="2997200"/>
            <a:ext cx="504825" cy="358775"/>
          </a:xfrm>
          <a:prstGeom prst="rect">
            <a:avLst/>
          </a:prstGeom>
          <a:solidFill>
            <a:srgbClr val="FF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zh-CN">
                <a:solidFill>
                  <a:srgbClr val="333399"/>
                </a:solidFill>
              </a:rPr>
              <a:t>H</a:t>
            </a:r>
            <a:r>
              <a:rPr lang="en-US" altLang="zh-CN" b="1" baseline="-25000">
                <a:solidFill>
                  <a:srgbClr val="333399"/>
                </a:solidFill>
              </a:rPr>
              <a:t>5</a:t>
            </a:r>
          </a:p>
        </p:txBody>
      </p:sp>
      <p:sp>
        <p:nvSpPr>
          <p:cNvPr id="133124" name="Rectangle 4"/>
          <p:cNvSpPr>
            <a:spLocks noChangeArrowheads="1"/>
          </p:cNvSpPr>
          <p:nvPr/>
        </p:nvSpPr>
        <p:spPr bwMode="auto">
          <a:xfrm>
            <a:off x="4065588" y="2997200"/>
            <a:ext cx="2592387" cy="358775"/>
          </a:xfrm>
          <a:prstGeom prst="rect">
            <a:avLst/>
          </a:prstGeom>
          <a:solidFill>
            <a:srgbClr val="CCE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zh-CN" altLang="en-US" sz="2000">
                <a:solidFill>
                  <a:srgbClr val="333399"/>
                </a:solidFill>
                <a:latin typeface="Tahoma" panose="020B0604030504040204" pitchFamily="34" charset="0"/>
                <a:ea typeface="黑体" panose="02010609060101010101" pitchFamily="49" charset="-122"/>
              </a:rPr>
              <a:t>应 用 程 序 数 据</a:t>
            </a:r>
          </a:p>
        </p:txBody>
      </p:sp>
      <p:sp>
        <p:nvSpPr>
          <p:cNvPr id="133125" name="Rectangle 5"/>
          <p:cNvSpPr>
            <a:spLocks noGrp="1" noChangeArrowheads="1"/>
          </p:cNvSpPr>
          <p:nvPr>
            <p:ph type="title"/>
          </p:nvPr>
        </p:nvSpPr>
        <p:spPr/>
        <p:txBody>
          <a:bodyPr/>
          <a:lstStyle/>
          <a:p>
            <a:pPr algn="ctr"/>
            <a:r>
              <a:rPr lang="zh-CN" altLang="en-US"/>
              <a:t>主机</a:t>
            </a:r>
            <a:r>
              <a:rPr lang="zh-CN" altLang="en-US" sz="2400"/>
              <a:t> </a:t>
            </a:r>
            <a:r>
              <a:rPr lang="en-US" altLang="zh-CN"/>
              <a:t>1</a:t>
            </a:r>
            <a:r>
              <a:rPr lang="en-US" altLang="zh-CN" sz="2400"/>
              <a:t> </a:t>
            </a:r>
            <a:r>
              <a:rPr lang="zh-CN" altLang="en-US"/>
              <a:t>向主机</a:t>
            </a:r>
            <a:r>
              <a:rPr lang="zh-CN" altLang="en-US" sz="2400"/>
              <a:t> </a:t>
            </a:r>
            <a:r>
              <a:rPr lang="en-US" altLang="zh-CN"/>
              <a:t>2</a:t>
            </a:r>
            <a:r>
              <a:rPr lang="en-US" altLang="zh-CN" sz="2400"/>
              <a:t> </a:t>
            </a:r>
            <a:r>
              <a:rPr lang="zh-CN" altLang="en-US"/>
              <a:t>发送数据 </a:t>
            </a:r>
          </a:p>
        </p:txBody>
      </p:sp>
      <p:sp>
        <p:nvSpPr>
          <p:cNvPr id="133126" name="AutoShape 6"/>
          <p:cNvSpPr>
            <a:spLocks noChangeArrowheads="1"/>
          </p:cNvSpPr>
          <p:nvPr/>
        </p:nvSpPr>
        <p:spPr bwMode="auto">
          <a:xfrm rot="-5400000">
            <a:off x="4374356" y="1532732"/>
            <a:ext cx="417513" cy="8991600"/>
          </a:xfrm>
          <a:prstGeom prst="can">
            <a:avLst>
              <a:gd name="adj" fmla="val 48656"/>
            </a:avLst>
          </a:prstGeom>
          <a:gradFill rotWithShape="0">
            <a:gsLst>
              <a:gs pos="0">
                <a:srgbClr val="EAEAEA">
                  <a:gamma/>
                  <a:shade val="73333"/>
                  <a:invGamma/>
                </a:srgbClr>
              </a:gs>
              <a:gs pos="50000">
                <a:srgbClr val="EAEAEA"/>
              </a:gs>
              <a:gs pos="100000">
                <a:srgbClr val="EAEAEA">
                  <a:gamma/>
                  <a:shade val="73333"/>
                  <a:invGamma/>
                </a:srgbClr>
              </a:gs>
            </a:gsLst>
            <a:lin ang="5400000" scaled="1"/>
          </a:gradFill>
          <a:ln w="19050">
            <a:solidFill>
              <a:schemeClr val="tx1"/>
            </a:solidFill>
            <a:round/>
            <a:headEnd type="none" w="sm" len="lg"/>
            <a:tailEnd type="none" w="sm"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33127" name="AutoShape 7"/>
          <p:cNvSpPr>
            <a:spLocks noChangeArrowheads="1"/>
          </p:cNvSpPr>
          <p:nvPr/>
        </p:nvSpPr>
        <p:spPr bwMode="auto">
          <a:xfrm>
            <a:off x="533400" y="2847975"/>
            <a:ext cx="838200" cy="2997200"/>
          </a:xfrm>
          <a:prstGeom prst="cube">
            <a:avLst>
              <a:gd name="adj" fmla="val 10764"/>
            </a:avLst>
          </a:prstGeom>
          <a:solidFill>
            <a:srgbClr val="FFFF99"/>
          </a:solidFill>
          <a:ln w="19050">
            <a:solidFill>
              <a:schemeClr val="tx1"/>
            </a:solidFill>
            <a:miter lim="800000"/>
            <a:headEnd type="none" w="sm" len="lg"/>
            <a:tailEnd type="none" w="sm"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33128" name="Text Box 8"/>
          <p:cNvSpPr txBox="1">
            <a:spLocks noChangeArrowheads="1"/>
          </p:cNvSpPr>
          <p:nvPr/>
        </p:nvSpPr>
        <p:spPr bwMode="auto">
          <a:xfrm>
            <a:off x="781050" y="3027363"/>
            <a:ext cx="3254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en-US" altLang="zh-CN" sz="2000">
                <a:solidFill>
                  <a:srgbClr val="333399"/>
                </a:solidFill>
              </a:rPr>
              <a:t>5</a:t>
            </a:r>
          </a:p>
        </p:txBody>
      </p:sp>
      <p:sp>
        <p:nvSpPr>
          <p:cNvPr id="133129" name="Text Box 9"/>
          <p:cNvSpPr txBox="1">
            <a:spLocks noChangeArrowheads="1"/>
          </p:cNvSpPr>
          <p:nvPr/>
        </p:nvSpPr>
        <p:spPr bwMode="auto">
          <a:xfrm>
            <a:off x="781050" y="3654425"/>
            <a:ext cx="3254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en-US" altLang="zh-CN" sz="2000">
                <a:solidFill>
                  <a:srgbClr val="333399"/>
                </a:solidFill>
              </a:rPr>
              <a:t>4</a:t>
            </a:r>
          </a:p>
        </p:txBody>
      </p:sp>
      <p:sp>
        <p:nvSpPr>
          <p:cNvPr id="133130" name="Text Box 10"/>
          <p:cNvSpPr txBox="1">
            <a:spLocks noChangeArrowheads="1"/>
          </p:cNvSpPr>
          <p:nvPr/>
        </p:nvSpPr>
        <p:spPr bwMode="auto">
          <a:xfrm>
            <a:off x="781050" y="4211638"/>
            <a:ext cx="3254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en-US" altLang="zh-CN" sz="2000">
                <a:solidFill>
                  <a:srgbClr val="333399"/>
                </a:solidFill>
              </a:rPr>
              <a:t>3</a:t>
            </a:r>
          </a:p>
        </p:txBody>
      </p:sp>
      <p:sp>
        <p:nvSpPr>
          <p:cNvPr id="133131" name="Text Box 11"/>
          <p:cNvSpPr txBox="1">
            <a:spLocks noChangeArrowheads="1"/>
          </p:cNvSpPr>
          <p:nvPr/>
        </p:nvSpPr>
        <p:spPr bwMode="auto">
          <a:xfrm>
            <a:off x="781050" y="4770438"/>
            <a:ext cx="3254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en-US" altLang="zh-CN" sz="2000">
                <a:solidFill>
                  <a:srgbClr val="333399"/>
                </a:solidFill>
              </a:rPr>
              <a:t>2</a:t>
            </a:r>
          </a:p>
        </p:txBody>
      </p:sp>
      <p:sp>
        <p:nvSpPr>
          <p:cNvPr id="133132" name="Text Box 12"/>
          <p:cNvSpPr txBox="1">
            <a:spLocks noChangeArrowheads="1"/>
          </p:cNvSpPr>
          <p:nvPr/>
        </p:nvSpPr>
        <p:spPr bwMode="auto">
          <a:xfrm>
            <a:off x="781050" y="5337175"/>
            <a:ext cx="3254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en-US" altLang="zh-CN" sz="2000">
                <a:solidFill>
                  <a:srgbClr val="333399"/>
                </a:solidFill>
              </a:rPr>
              <a:t>1</a:t>
            </a:r>
          </a:p>
        </p:txBody>
      </p:sp>
      <p:sp>
        <p:nvSpPr>
          <p:cNvPr id="133133" name="Freeform 13"/>
          <p:cNvSpPr>
            <a:spLocks/>
          </p:cNvSpPr>
          <p:nvPr/>
        </p:nvSpPr>
        <p:spPr bwMode="auto">
          <a:xfrm>
            <a:off x="533400" y="3449638"/>
            <a:ext cx="847725" cy="61912"/>
          </a:xfrm>
          <a:custGeom>
            <a:avLst/>
            <a:gdLst>
              <a:gd name="T0" fmla="*/ 0 w 534"/>
              <a:gd name="T1" fmla="*/ 42 h 42"/>
              <a:gd name="T2" fmla="*/ 468 w 534"/>
              <a:gd name="T3" fmla="*/ 42 h 42"/>
              <a:gd name="T4" fmla="*/ 534 w 534"/>
              <a:gd name="T5" fmla="*/ 0 h 42"/>
            </a:gdLst>
            <a:ahLst/>
            <a:cxnLst>
              <a:cxn ang="0">
                <a:pos x="T0" y="T1"/>
              </a:cxn>
              <a:cxn ang="0">
                <a:pos x="T2" y="T3"/>
              </a:cxn>
              <a:cxn ang="0">
                <a:pos x="T4" y="T5"/>
              </a:cxn>
            </a:cxnLst>
            <a:rect l="0" t="0" r="r" b="b"/>
            <a:pathLst>
              <a:path w="534" h="42">
                <a:moveTo>
                  <a:pt x="0" y="42"/>
                </a:moveTo>
                <a:lnTo>
                  <a:pt x="468" y="42"/>
                </a:lnTo>
                <a:cubicBezTo>
                  <a:pt x="490" y="28"/>
                  <a:pt x="534" y="0"/>
                  <a:pt x="534" y="0"/>
                </a:cubicBezTo>
              </a:path>
            </a:pathLst>
          </a:custGeom>
          <a:noFill/>
          <a:ln w="19050" cap="flat" cmpd="sng">
            <a:solidFill>
              <a:schemeClr val="tx1"/>
            </a:solidFill>
            <a:prstDash val="solid"/>
            <a:round/>
            <a:headEnd type="none" w="sm" len="lg"/>
            <a:tailEnd type="none" w="sm"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33134" name="Freeform 14"/>
          <p:cNvSpPr>
            <a:spLocks/>
          </p:cNvSpPr>
          <p:nvPr/>
        </p:nvSpPr>
        <p:spPr bwMode="auto">
          <a:xfrm>
            <a:off x="542925" y="4024313"/>
            <a:ext cx="847725" cy="61912"/>
          </a:xfrm>
          <a:custGeom>
            <a:avLst/>
            <a:gdLst>
              <a:gd name="T0" fmla="*/ 0 w 534"/>
              <a:gd name="T1" fmla="*/ 36 h 42"/>
              <a:gd name="T2" fmla="*/ 468 w 534"/>
              <a:gd name="T3" fmla="*/ 42 h 42"/>
              <a:gd name="T4" fmla="*/ 534 w 534"/>
              <a:gd name="T5" fmla="*/ 0 h 42"/>
            </a:gdLst>
            <a:ahLst/>
            <a:cxnLst>
              <a:cxn ang="0">
                <a:pos x="T0" y="T1"/>
              </a:cxn>
              <a:cxn ang="0">
                <a:pos x="T2" y="T3"/>
              </a:cxn>
              <a:cxn ang="0">
                <a:pos x="T4" y="T5"/>
              </a:cxn>
            </a:cxnLst>
            <a:rect l="0" t="0" r="r" b="b"/>
            <a:pathLst>
              <a:path w="534" h="42">
                <a:moveTo>
                  <a:pt x="0" y="36"/>
                </a:moveTo>
                <a:lnTo>
                  <a:pt x="468" y="42"/>
                </a:lnTo>
                <a:cubicBezTo>
                  <a:pt x="490" y="28"/>
                  <a:pt x="534" y="0"/>
                  <a:pt x="534" y="0"/>
                </a:cubicBezTo>
              </a:path>
            </a:pathLst>
          </a:custGeom>
          <a:noFill/>
          <a:ln w="19050" cap="flat" cmpd="sng">
            <a:solidFill>
              <a:schemeClr val="tx1"/>
            </a:solidFill>
            <a:prstDash val="solid"/>
            <a:round/>
            <a:headEnd type="none" w="sm" len="lg"/>
            <a:tailEnd type="none" w="sm"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33135" name="Freeform 15"/>
          <p:cNvSpPr>
            <a:spLocks/>
          </p:cNvSpPr>
          <p:nvPr/>
        </p:nvSpPr>
        <p:spPr bwMode="auto">
          <a:xfrm>
            <a:off x="520700" y="4600575"/>
            <a:ext cx="869950" cy="60325"/>
          </a:xfrm>
          <a:custGeom>
            <a:avLst/>
            <a:gdLst>
              <a:gd name="T0" fmla="*/ 0 w 548"/>
              <a:gd name="T1" fmla="*/ 42 h 42"/>
              <a:gd name="T2" fmla="*/ 482 w 548"/>
              <a:gd name="T3" fmla="*/ 42 h 42"/>
              <a:gd name="T4" fmla="*/ 548 w 548"/>
              <a:gd name="T5" fmla="*/ 0 h 42"/>
            </a:gdLst>
            <a:ahLst/>
            <a:cxnLst>
              <a:cxn ang="0">
                <a:pos x="T0" y="T1"/>
              </a:cxn>
              <a:cxn ang="0">
                <a:pos x="T2" y="T3"/>
              </a:cxn>
              <a:cxn ang="0">
                <a:pos x="T4" y="T5"/>
              </a:cxn>
            </a:cxnLst>
            <a:rect l="0" t="0" r="r" b="b"/>
            <a:pathLst>
              <a:path w="548" h="42">
                <a:moveTo>
                  <a:pt x="0" y="42"/>
                </a:moveTo>
                <a:lnTo>
                  <a:pt x="482" y="42"/>
                </a:lnTo>
                <a:cubicBezTo>
                  <a:pt x="504" y="28"/>
                  <a:pt x="548" y="0"/>
                  <a:pt x="548" y="0"/>
                </a:cubicBezTo>
              </a:path>
            </a:pathLst>
          </a:custGeom>
          <a:noFill/>
          <a:ln w="19050" cap="flat" cmpd="sng">
            <a:solidFill>
              <a:schemeClr val="tx1"/>
            </a:solidFill>
            <a:prstDash val="solid"/>
            <a:round/>
            <a:headEnd type="none" w="sm" len="lg"/>
            <a:tailEnd type="none" w="sm"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33136" name="Freeform 16"/>
          <p:cNvSpPr>
            <a:spLocks/>
          </p:cNvSpPr>
          <p:nvPr/>
        </p:nvSpPr>
        <p:spPr bwMode="auto">
          <a:xfrm>
            <a:off x="520700" y="5192713"/>
            <a:ext cx="860425" cy="60325"/>
          </a:xfrm>
          <a:custGeom>
            <a:avLst/>
            <a:gdLst>
              <a:gd name="T0" fmla="*/ 0 w 542"/>
              <a:gd name="T1" fmla="*/ 42 h 42"/>
              <a:gd name="T2" fmla="*/ 476 w 542"/>
              <a:gd name="T3" fmla="*/ 42 h 42"/>
              <a:gd name="T4" fmla="*/ 542 w 542"/>
              <a:gd name="T5" fmla="*/ 0 h 42"/>
            </a:gdLst>
            <a:ahLst/>
            <a:cxnLst>
              <a:cxn ang="0">
                <a:pos x="T0" y="T1"/>
              </a:cxn>
              <a:cxn ang="0">
                <a:pos x="T2" y="T3"/>
              </a:cxn>
              <a:cxn ang="0">
                <a:pos x="T4" y="T5"/>
              </a:cxn>
            </a:cxnLst>
            <a:rect l="0" t="0" r="r" b="b"/>
            <a:pathLst>
              <a:path w="542" h="42">
                <a:moveTo>
                  <a:pt x="0" y="42"/>
                </a:moveTo>
                <a:lnTo>
                  <a:pt x="476" y="42"/>
                </a:lnTo>
                <a:cubicBezTo>
                  <a:pt x="498" y="28"/>
                  <a:pt x="542" y="0"/>
                  <a:pt x="542" y="0"/>
                </a:cubicBezTo>
              </a:path>
            </a:pathLst>
          </a:custGeom>
          <a:noFill/>
          <a:ln w="19050" cap="flat" cmpd="sng">
            <a:solidFill>
              <a:schemeClr val="tx1"/>
            </a:solidFill>
            <a:prstDash val="solid"/>
            <a:round/>
            <a:headEnd type="none" w="sm" len="lg"/>
            <a:tailEnd type="none" w="sm"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33137" name="AutoShape 17"/>
          <p:cNvSpPr>
            <a:spLocks noChangeArrowheads="1"/>
          </p:cNvSpPr>
          <p:nvPr/>
        </p:nvSpPr>
        <p:spPr bwMode="auto">
          <a:xfrm>
            <a:off x="7886700" y="2814638"/>
            <a:ext cx="838200" cy="3030537"/>
          </a:xfrm>
          <a:prstGeom prst="cube">
            <a:avLst>
              <a:gd name="adj" fmla="val 10764"/>
            </a:avLst>
          </a:prstGeom>
          <a:solidFill>
            <a:srgbClr val="FFFF99"/>
          </a:solidFill>
          <a:ln w="19050">
            <a:solidFill>
              <a:schemeClr val="tx1"/>
            </a:solidFill>
            <a:miter lim="800000"/>
            <a:headEnd type="none" w="sm" len="lg"/>
            <a:tailEnd type="none" w="sm"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33138" name="Text Box 18"/>
          <p:cNvSpPr txBox="1">
            <a:spLocks noChangeArrowheads="1"/>
          </p:cNvSpPr>
          <p:nvPr/>
        </p:nvSpPr>
        <p:spPr bwMode="auto">
          <a:xfrm>
            <a:off x="7924800" y="2992438"/>
            <a:ext cx="3254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en-US" altLang="zh-CN" sz="2000">
                <a:solidFill>
                  <a:srgbClr val="333399"/>
                </a:solidFill>
              </a:rPr>
              <a:t>5</a:t>
            </a:r>
          </a:p>
        </p:txBody>
      </p:sp>
      <p:sp>
        <p:nvSpPr>
          <p:cNvPr id="133139" name="Text Box 19"/>
          <p:cNvSpPr txBox="1">
            <a:spLocks noChangeArrowheads="1"/>
          </p:cNvSpPr>
          <p:nvPr/>
        </p:nvSpPr>
        <p:spPr bwMode="auto">
          <a:xfrm>
            <a:off x="7924800" y="3619500"/>
            <a:ext cx="3254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en-US" altLang="zh-CN" sz="2000">
                <a:solidFill>
                  <a:srgbClr val="333399"/>
                </a:solidFill>
              </a:rPr>
              <a:t>4</a:t>
            </a:r>
          </a:p>
        </p:txBody>
      </p:sp>
      <p:sp>
        <p:nvSpPr>
          <p:cNvPr id="133140" name="Text Box 20"/>
          <p:cNvSpPr txBox="1">
            <a:spLocks noChangeArrowheads="1"/>
          </p:cNvSpPr>
          <p:nvPr/>
        </p:nvSpPr>
        <p:spPr bwMode="auto">
          <a:xfrm>
            <a:off x="7924800" y="4176713"/>
            <a:ext cx="3254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en-US" altLang="zh-CN" sz="2000">
                <a:solidFill>
                  <a:srgbClr val="333399"/>
                </a:solidFill>
              </a:rPr>
              <a:t>3</a:t>
            </a:r>
          </a:p>
        </p:txBody>
      </p:sp>
      <p:sp>
        <p:nvSpPr>
          <p:cNvPr id="133141" name="Text Box 21"/>
          <p:cNvSpPr txBox="1">
            <a:spLocks noChangeArrowheads="1"/>
          </p:cNvSpPr>
          <p:nvPr/>
        </p:nvSpPr>
        <p:spPr bwMode="auto">
          <a:xfrm>
            <a:off x="7924800" y="4737100"/>
            <a:ext cx="3254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en-US" altLang="zh-CN" sz="2000">
                <a:solidFill>
                  <a:srgbClr val="333399"/>
                </a:solidFill>
              </a:rPr>
              <a:t>2</a:t>
            </a:r>
          </a:p>
        </p:txBody>
      </p:sp>
      <p:sp>
        <p:nvSpPr>
          <p:cNvPr id="133142" name="Text Box 22"/>
          <p:cNvSpPr txBox="1">
            <a:spLocks noChangeArrowheads="1"/>
          </p:cNvSpPr>
          <p:nvPr/>
        </p:nvSpPr>
        <p:spPr bwMode="auto">
          <a:xfrm>
            <a:off x="7924800" y="5302250"/>
            <a:ext cx="3254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en-US" altLang="zh-CN" sz="2000">
                <a:solidFill>
                  <a:srgbClr val="333399"/>
                </a:solidFill>
              </a:rPr>
              <a:t>1</a:t>
            </a:r>
          </a:p>
        </p:txBody>
      </p:sp>
      <p:sp>
        <p:nvSpPr>
          <p:cNvPr id="133143" name="Freeform 23"/>
          <p:cNvSpPr>
            <a:spLocks/>
          </p:cNvSpPr>
          <p:nvPr/>
        </p:nvSpPr>
        <p:spPr bwMode="auto">
          <a:xfrm>
            <a:off x="7886700" y="3414713"/>
            <a:ext cx="847725" cy="61912"/>
          </a:xfrm>
          <a:custGeom>
            <a:avLst/>
            <a:gdLst>
              <a:gd name="T0" fmla="*/ 0 w 534"/>
              <a:gd name="T1" fmla="*/ 42 h 42"/>
              <a:gd name="T2" fmla="*/ 468 w 534"/>
              <a:gd name="T3" fmla="*/ 42 h 42"/>
              <a:gd name="T4" fmla="*/ 534 w 534"/>
              <a:gd name="T5" fmla="*/ 0 h 42"/>
            </a:gdLst>
            <a:ahLst/>
            <a:cxnLst>
              <a:cxn ang="0">
                <a:pos x="T0" y="T1"/>
              </a:cxn>
              <a:cxn ang="0">
                <a:pos x="T2" y="T3"/>
              </a:cxn>
              <a:cxn ang="0">
                <a:pos x="T4" y="T5"/>
              </a:cxn>
            </a:cxnLst>
            <a:rect l="0" t="0" r="r" b="b"/>
            <a:pathLst>
              <a:path w="534" h="42">
                <a:moveTo>
                  <a:pt x="0" y="42"/>
                </a:moveTo>
                <a:lnTo>
                  <a:pt x="468" y="42"/>
                </a:lnTo>
                <a:cubicBezTo>
                  <a:pt x="490" y="28"/>
                  <a:pt x="534" y="0"/>
                  <a:pt x="534" y="0"/>
                </a:cubicBezTo>
              </a:path>
            </a:pathLst>
          </a:custGeom>
          <a:noFill/>
          <a:ln w="19050" cap="flat" cmpd="sng">
            <a:solidFill>
              <a:schemeClr val="tx1"/>
            </a:solidFill>
            <a:prstDash val="solid"/>
            <a:round/>
            <a:headEnd type="none" w="sm" len="lg"/>
            <a:tailEnd type="none" w="sm"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33144" name="Freeform 24"/>
          <p:cNvSpPr>
            <a:spLocks/>
          </p:cNvSpPr>
          <p:nvPr/>
        </p:nvSpPr>
        <p:spPr bwMode="auto">
          <a:xfrm>
            <a:off x="7896225" y="3989388"/>
            <a:ext cx="847725" cy="61912"/>
          </a:xfrm>
          <a:custGeom>
            <a:avLst/>
            <a:gdLst>
              <a:gd name="T0" fmla="*/ 0 w 534"/>
              <a:gd name="T1" fmla="*/ 36 h 42"/>
              <a:gd name="T2" fmla="*/ 468 w 534"/>
              <a:gd name="T3" fmla="*/ 42 h 42"/>
              <a:gd name="T4" fmla="*/ 534 w 534"/>
              <a:gd name="T5" fmla="*/ 0 h 42"/>
            </a:gdLst>
            <a:ahLst/>
            <a:cxnLst>
              <a:cxn ang="0">
                <a:pos x="T0" y="T1"/>
              </a:cxn>
              <a:cxn ang="0">
                <a:pos x="T2" y="T3"/>
              </a:cxn>
              <a:cxn ang="0">
                <a:pos x="T4" y="T5"/>
              </a:cxn>
            </a:cxnLst>
            <a:rect l="0" t="0" r="r" b="b"/>
            <a:pathLst>
              <a:path w="534" h="42">
                <a:moveTo>
                  <a:pt x="0" y="36"/>
                </a:moveTo>
                <a:lnTo>
                  <a:pt x="468" y="42"/>
                </a:lnTo>
                <a:cubicBezTo>
                  <a:pt x="490" y="28"/>
                  <a:pt x="534" y="0"/>
                  <a:pt x="534" y="0"/>
                </a:cubicBezTo>
              </a:path>
            </a:pathLst>
          </a:custGeom>
          <a:noFill/>
          <a:ln w="19050" cap="flat" cmpd="sng">
            <a:solidFill>
              <a:schemeClr val="tx1"/>
            </a:solidFill>
            <a:prstDash val="solid"/>
            <a:round/>
            <a:headEnd type="none" w="sm" len="lg"/>
            <a:tailEnd type="none" w="sm"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33145" name="Freeform 25"/>
          <p:cNvSpPr>
            <a:spLocks/>
          </p:cNvSpPr>
          <p:nvPr/>
        </p:nvSpPr>
        <p:spPr bwMode="auto">
          <a:xfrm>
            <a:off x="7874000" y="4565650"/>
            <a:ext cx="869950" cy="60325"/>
          </a:xfrm>
          <a:custGeom>
            <a:avLst/>
            <a:gdLst>
              <a:gd name="T0" fmla="*/ 0 w 548"/>
              <a:gd name="T1" fmla="*/ 42 h 42"/>
              <a:gd name="T2" fmla="*/ 482 w 548"/>
              <a:gd name="T3" fmla="*/ 42 h 42"/>
              <a:gd name="T4" fmla="*/ 548 w 548"/>
              <a:gd name="T5" fmla="*/ 0 h 42"/>
            </a:gdLst>
            <a:ahLst/>
            <a:cxnLst>
              <a:cxn ang="0">
                <a:pos x="T0" y="T1"/>
              </a:cxn>
              <a:cxn ang="0">
                <a:pos x="T2" y="T3"/>
              </a:cxn>
              <a:cxn ang="0">
                <a:pos x="T4" y="T5"/>
              </a:cxn>
            </a:cxnLst>
            <a:rect l="0" t="0" r="r" b="b"/>
            <a:pathLst>
              <a:path w="548" h="42">
                <a:moveTo>
                  <a:pt x="0" y="42"/>
                </a:moveTo>
                <a:lnTo>
                  <a:pt x="482" y="42"/>
                </a:lnTo>
                <a:cubicBezTo>
                  <a:pt x="504" y="28"/>
                  <a:pt x="548" y="0"/>
                  <a:pt x="548" y="0"/>
                </a:cubicBezTo>
              </a:path>
            </a:pathLst>
          </a:custGeom>
          <a:noFill/>
          <a:ln w="19050" cap="flat" cmpd="sng">
            <a:solidFill>
              <a:schemeClr val="tx1"/>
            </a:solidFill>
            <a:prstDash val="solid"/>
            <a:round/>
            <a:headEnd type="none" w="sm" len="lg"/>
            <a:tailEnd type="none" w="sm"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33146" name="Freeform 26"/>
          <p:cNvSpPr>
            <a:spLocks/>
          </p:cNvSpPr>
          <p:nvPr/>
        </p:nvSpPr>
        <p:spPr bwMode="auto">
          <a:xfrm>
            <a:off x="7874000" y="5157788"/>
            <a:ext cx="860425" cy="60325"/>
          </a:xfrm>
          <a:custGeom>
            <a:avLst/>
            <a:gdLst>
              <a:gd name="T0" fmla="*/ 0 w 542"/>
              <a:gd name="T1" fmla="*/ 42 h 42"/>
              <a:gd name="T2" fmla="*/ 476 w 542"/>
              <a:gd name="T3" fmla="*/ 42 h 42"/>
              <a:gd name="T4" fmla="*/ 542 w 542"/>
              <a:gd name="T5" fmla="*/ 0 h 42"/>
            </a:gdLst>
            <a:ahLst/>
            <a:cxnLst>
              <a:cxn ang="0">
                <a:pos x="T0" y="T1"/>
              </a:cxn>
              <a:cxn ang="0">
                <a:pos x="T2" y="T3"/>
              </a:cxn>
              <a:cxn ang="0">
                <a:pos x="T4" y="T5"/>
              </a:cxn>
            </a:cxnLst>
            <a:rect l="0" t="0" r="r" b="b"/>
            <a:pathLst>
              <a:path w="542" h="42">
                <a:moveTo>
                  <a:pt x="0" y="42"/>
                </a:moveTo>
                <a:lnTo>
                  <a:pt x="476" y="42"/>
                </a:lnTo>
                <a:cubicBezTo>
                  <a:pt x="498" y="28"/>
                  <a:pt x="542" y="0"/>
                  <a:pt x="542" y="0"/>
                </a:cubicBezTo>
              </a:path>
            </a:pathLst>
          </a:custGeom>
          <a:noFill/>
          <a:ln w="19050" cap="flat" cmpd="sng">
            <a:solidFill>
              <a:schemeClr val="tx1"/>
            </a:solidFill>
            <a:prstDash val="solid"/>
            <a:round/>
            <a:headEnd type="none" w="sm" len="lg"/>
            <a:tailEnd type="none" w="sm"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33147" name="Text Box 27"/>
          <p:cNvSpPr txBox="1">
            <a:spLocks noChangeArrowheads="1"/>
          </p:cNvSpPr>
          <p:nvPr/>
        </p:nvSpPr>
        <p:spPr bwMode="auto">
          <a:xfrm>
            <a:off x="395288" y="1973263"/>
            <a:ext cx="868362"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lg"/>
                <a:tailEnd type="none" w="sm"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2000">
                <a:solidFill>
                  <a:srgbClr val="333399"/>
                </a:solidFill>
                <a:ea typeface="黑体" panose="02010609060101010101" pitchFamily="49" charset="-122"/>
              </a:rPr>
              <a:t>主机</a:t>
            </a:r>
            <a:r>
              <a:rPr kumimoji="1" lang="zh-CN" altLang="en-US" sz="1000">
                <a:solidFill>
                  <a:srgbClr val="333399"/>
                </a:solidFill>
                <a:ea typeface="黑体" panose="02010609060101010101" pitchFamily="49" charset="-122"/>
              </a:rPr>
              <a:t> </a:t>
            </a:r>
            <a:r>
              <a:rPr kumimoji="1" lang="en-US" altLang="zh-CN" sz="2000">
                <a:solidFill>
                  <a:srgbClr val="333399"/>
                </a:solidFill>
                <a:ea typeface="黑体" panose="02010609060101010101" pitchFamily="49" charset="-122"/>
              </a:rPr>
              <a:t>1</a:t>
            </a:r>
          </a:p>
        </p:txBody>
      </p:sp>
      <p:sp>
        <p:nvSpPr>
          <p:cNvPr id="133148" name="AutoShape 28"/>
          <p:cNvSpPr>
            <a:spLocks noChangeArrowheads="1"/>
          </p:cNvSpPr>
          <p:nvPr/>
        </p:nvSpPr>
        <p:spPr bwMode="auto">
          <a:xfrm>
            <a:off x="8034338" y="2317750"/>
            <a:ext cx="685800" cy="557213"/>
          </a:xfrm>
          <a:prstGeom prst="cube">
            <a:avLst>
              <a:gd name="adj" fmla="val 17593"/>
            </a:avLst>
          </a:prstGeom>
          <a:solidFill>
            <a:srgbClr val="FFFF99"/>
          </a:solidFill>
          <a:ln w="19050">
            <a:solidFill>
              <a:schemeClr val="tx1"/>
            </a:solidFill>
            <a:miter lim="800000"/>
            <a:headEnd type="none" w="sm" len="lg"/>
            <a:tailEnd type="none" w="sm"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33149" name="Text Box 29"/>
          <p:cNvSpPr txBox="1">
            <a:spLocks noChangeArrowheads="1"/>
          </p:cNvSpPr>
          <p:nvPr/>
        </p:nvSpPr>
        <p:spPr bwMode="auto">
          <a:xfrm>
            <a:off x="8027988" y="2422525"/>
            <a:ext cx="6159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en-US" altLang="zh-CN" sz="2000">
                <a:solidFill>
                  <a:srgbClr val="333399"/>
                </a:solidFill>
              </a:rPr>
              <a:t>AP</a:t>
            </a:r>
            <a:r>
              <a:rPr kumimoji="1" lang="en-US" altLang="zh-CN" sz="2000" b="1" baseline="-25000">
                <a:solidFill>
                  <a:srgbClr val="333399"/>
                </a:solidFill>
              </a:rPr>
              <a:t>2</a:t>
            </a:r>
            <a:endParaRPr kumimoji="1" lang="en-US" altLang="zh-CN" sz="2000" b="1">
              <a:solidFill>
                <a:srgbClr val="333399"/>
              </a:solidFill>
            </a:endParaRPr>
          </a:p>
        </p:txBody>
      </p:sp>
      <p:sp>
        <p:nvSpPr>
          <p:cNvPr id="133150" name="AutoShape 30"/>
          <p:cNvSpPr>
            <a:spLocks noChangeArrowheads="1"/>
          </p:cNvSpPr>
          <p:nvPr/>
        </p:nvSpPr>
        <p:spPr bwMode="auto">
          <a:xfrm>
            <a:off x="538163" y="2360613"/>
            <a:ext cx="685800" cy="557212"/>
          </a:xfrm>
          <a:prstGeom prst="cube">
            <a:avLst>
              <a:gd name="adj" fmla="val 17593"/>
            </a:avLst>
          </a:prstGeom>
          <a:solidFill>
            <a:srgbClr val="FFFF99"/>
          </a:solidFill>
          <a:ln w="19050">
            <a:solidFill>
              <a:schemeClr val="tx1"/>
            </a:solidFill>
            <a:miter lim="800000"/>
            <a:headEnd type="none" w="sm" len="lg"/>
            <a:tailEnd type="none" w="sm"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33151" name="Text Box 31"/>
          <p:cNvSpPr txBox="1">
            <a:spLocks noChangeArrowheads="1"/>
          </p:cNvSpPr>
          <p:nvPr/>
        </p:nvSpPr>
        <p:spPr bwMode="auto">
          <a:xfrm>
            <a:off x="558800" y="2481263"/>
            <a:ext cx="6159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en-US" altLang="zh-CN" sz="2000">
                <a:solidFill>
                  <a:srgbClr val="333399"/>
                </a:solidFill>
              </a:rPr>
              <a:t>AP</a:t>
            </a:r>
            <a:r>
              <a:rPr kumimoji="1" lang="en-US" altLang="zh-CN" sz="2000" b="1" baseline="-25000">
                <a:solidFill>
                  <a:srgbClr val="333399"/>
                </a:solidFill>
              </a:rPr>
              <a:t>1</a:t>
            </a:r>
            <a:endParaRPr kumimoji="1" lang="en-US" altLang="zh-CN" sz="2000" b="1">
              <a:solidFill>
                <a:srgbClr val="333399"/>
              </a:solidFill>
            </a:endParaRPr>
          </a:p>
        </p:txBody>
      </p:sp>
      <p:sp>
        <p:nvSpPr>
          <p:cNvPr id="133152" name="Text Box 32"/>
          <p:cNvSpPr txBox="1">
            <a:spLocks noChangeArrowheads="1"/>
          </p:cNvSpPr>
          <p:nvPr/>
        </p:nvSpPr>
        <p:spPr bwMode="auto">
          <a:xfrm>
            <a:off x="7770813" y="1973263"/>
            <a:ext cx="868362"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lg"/>
                <a:tailEnd type="none" w="sm"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2000">
                <a:solidFill>
                  <a:srgbClr val="333399"/>
                </a:solidFill>
                <a:ea typeface="黑体" panose="02010609060101010101" pitchFamily="49" charset="-122"/>
              </a:rPr>
              <a:t>主机</a:t>
            </a:r>
            <a:r>
              <a:rPr kumimoji="1" lang="zh-CN" altLang="en-US" sz="1000">
                <a:solidFill>
                  <a:srgbClr val="333399"/>
                </a:solidFill>
                <a:ea typeface="黑体" panose="02010609060101010101" pitchFamily="49" charset="-122"/>
              </a:rPr>
              <a:t> </a:t>
            </a:r>
            <a:r>
              <a:rPr kumimoji="1" lang="en-US" altLang="zh-CN" sz="2000">
                <a:solidFill>
                  <a:srgbClr val="333399"/>
                </a:solidFill>
                <a:ea typeface="黑体" panose="02010609060101010101" pitchFamily="49" charset="-122"/>
              </a:rPr>
              <a:t>2</a:t>
            </a:r>
          </a:p>
        </p:txBody>
      </p:sp>
      <p:sp>
        <p:nvSpPr>
          <p:cNvPr id="133153" name="Text Box 33"/>
          <p:cNvSpPr txBox="1">
            <a:spLocks noChangeArrowheads="1"/>
          </p:cNvSpPr>
          <p:nvPr/>
        </p:nvSpPr>
        <p:spPr bwMode="auto">
          <a:xfrm>
            <a:off x="2958261" y="3573463"/>
            <a:ext cx="4408579"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lg"/>
                <a:tailEnd type="none" w="sm"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0" hangingPunct="0"/>
            <a:r>
              <a:rPr kumimoji="1" lang="zh-CN" altLang="en-US" sz="2400" dirty="0">
                <a:solidFill>
                  <a:srgbClr val="333399"/>
                </a:solidFill>
                <a:ea typeface="黑体" panose="02010609060101010101" pitchFamily="49" charset="-122"/>
              </a:rPr>
              <a:t>应用层剥去应用层 </a:t>
            </a:r>
            <a:r>
              <a:rPr kumimoji="1" lang="en-US" altLang="zh-CN" sz="2400" dirty="0">
                <a:solidFill>
                  <a:srgbClr val="333399"/>
                </a:solidFill>
                <a:ea typeface="黑体" panose="02010609060101010101" pitchFamily="49" charset="-122"/>
              </a:rPr>
              <a:t>PDU </a:t>
            </a:r>
            <a:r>
              <a:rPr kumimoji="1" lang="zh-CN" altLang="en-US" sz="2400" dirty="0">
                <a:solidFill>
                  <a:srgbClr val="333399"/>
                </a:solidFill>
                <a:ea typeface="黑体" panose="02010609060101010101" pitchFamily="49" charset="-122"/>
              </a:rPr>
              <a:t>头标后</a:t>
            </a:r>
          </a:p>
          <a:p>
            <a:pPr algn="ctr" eaLnBrk="0" hangingPunct="0"/>
            <a:r>
              <a:rPr kumimoji="1" lang="zh-CN" altLang="en-US" sz="2400" dirty="0">
                <a:solidFill>
                  <a:srgbClr val="333399"/>
                </a:solidFill>
                <a:ea typeface="黑体" panose="02010609060101010101" pitchFamily="49" charset="-122"/>
              </a:rPr>
              <a:t>把应用程序数据交给应用进程</a:t>
            </a:r>
          </a:p>
        </p:txBody>
      </p:sp>
      <p:grpSp>
        <p:nvGrpSpPr>
          <p:cNvPr id="133154" name="Group 34"/>
          <p:cNvGrpSpPr>
            <a:grpSpLocks/>
          </p:cNvGrpSpPr>
          <p:nvPr/>
        </p:nvGrpSpPr>
        <p:grpSpPr bwMode="auto">
          <a:xfrm>
            <a:off x="5238750" y="2708275"/>
            <a:ext cx="3201988" cy="396875"/>
            <a:chOff x="3300" y="1706"/>
            <a:chExt cx="2017" cy="250"/>
          </a:xfrm>
        </p:grpSpPr>
        <p:sp>
          <p:nvSpPr>
            <p:cNvPr id="133155" name="AutoShape 35"/>
            <p:cNvSpPr>
              <a:spLocks noChangeArrowheads="1"/>
            </p:cNvSpPr>
            <p:nvPr/>
          </p:nvSpPr>
          <p:spPr bwMode="auto">
            <a:xfrm rot="10800000" flipV="1">
              <a:off x="5193" y="1706"/>
              <a:ext cx="124" cy="250"/>
            </a:xfrm>
            <a:prstGeom prst="upArrow">
              <a:avLst>
                <a:gd name="adj1" fmla="val 50000"/>
                <a:gd name="adj2" fmla="val 50403"/>
              </a:avLst>
            </a:prstGeom>
            <a:solidFill>
              <a:schemeClr val="hlink"/>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zh-CN" altLang="en-US"/>
            </a:p>
          </p:txBody>
        </p:sp>
        <p:sp>
          <p:nvSpPr>
            <p:cNvPr id="133156" name="AutoShape 36"/>
            <p:cNvSpPr>
              <a:spLocks noChangeArrowheads="1"/>
            </p:cNvSpPr>
            <p:nvPr/>
          </p:nvSpPr>
          <p:spPr bwMode="auto">
            <a:xfrm rot="10800000" flipV="1">
              <a:off x="3300" y="1706"/>
              <a:ext cx="124" cy="250"/>
            </a:xfrm>
            <a:prstGeom prst="upArrow">
              <a:avLst>
                <a:gd name="adj1" fmla="val 50000"/>
                <a:gd name="adj2" fmla="val 50403"/>
              </a:avLst>
            </a:prstGeom>
            <a:solidFill>
              <a:schemeClr val="hlink"/>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zh-CN" altLang="en-US"/>
            </a:p>
          </p:txBody>
        </p:sp>
      </p:grpSp>
      <p:sp>
        <p:nvSpPr>
          <p:cNvPr id="37" name="TextBox 36"/>
          <p:cNvSpPr txBox="1"/>
          <p:nvPr/>
        </p:nvSpPr>
        <p:spPr>
          <a:xfrm>
            <a:off x="71406" y="6500834"/>
            <a:ext cx="2571768" cy="276999"/>
          </a:xfrm>
          <a:prstGeom prst="rect">
            <a:avLst/>
          </a:prstGeom>
          <a:noFill/>
        </p:spPr>
        <p:txBody>
          <a:bodyPr wrap="square" rtlCol="0">
            <a:spAutoFit/>
          </a:bodyPr>
          <a:lstStyle/>
          <a:p>
            <a:r>
              <a:rPr lang="zh-CN" altLang="en-US" dirty="0"/>
              <a:t>来源：谢希仁，计算机网络</a:t>
            </a:r>
          </a:p>
        </p:txBody>
      </p:sp>
    </p:spTree>
    <p:extLst>
      <p:ext uri="{BB962C8B-B14F-4D97-AF65-F5344CB8AC3E}">
        <p14:creationId xmlns:p14="http://schemas.microsoft.com/office/powerpoint/2010/main" val="93440162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xit" presetSubtype="8" fill="hold" grpId="0" nodeType="afterEffect">
                                  <p:stCondLst>
                                    <p:cond delay="1000"/>
                                  </p:stCondLst>
                                  <p:childTnLst>
                                    <p:animEffect transition="out" filter="slide(fromLeft)">
                                      <p:cBhvr>
                                        <p:cTn id="6" dur="1000"/>
                                        <p:tgtEl>
                                          <p:spTgt spid="133123"/>
                                        </p:tgtEl>
                                      </p:cBhvr>
                                    </p:animEffect>
                                    <p:set>
                                      <p:cBhvr>
                                        <p:cTn id="7" dur="1" fill="hold">
                                          <p:stCondLst>
                                            <p:cond delay="999"/>
                                          </p:stCondLst>
                                        </p:cTn>
                                        <p:tgtEl>
                                          <p:spTgt spid="133123"/>
                                        </p:tgtEl>
                                        <p:attrNameLst>
                                          <p:attrName>style.visibility</p:attrName>
                                        </p:attrNameLst>
                                      </p:cBhvr>
                                      <p:to>
                                        <p:strVal val="hidden"/>
                                      </p:to>
                                    </p:set>
                                  </p:childTnLst>
                                </p:cTn>
                              </p:par>
                            </p:childTnLst>
                          </p:cTn>
                        </p:par>
                        <p:par>
                          <p:cTn id="8" fill="hold" nodeType="afterGroup">
                            <p:stCondLst>
                              <p:cond delay="2000"/>
                            </p:stCondLst>
                            <p:childTnLst>
                              <p:par>
                                <p:cTn id="9" presetID="22" presetClass="entr" presetSubtype="4" fill="hold" nodeType="afterEffect">
                                  <p:stCondLst>
                                    <p:cond delay="0"/>
                                  </p:stCondLst>
                                  <p:childTnLst>
                                    <p:set>
                                      <p:cBhvr>
                                        <p:cTn id="10" dur="1" fill="hold">
                                          <p:stCondLst>
                                            <p:cond delay="0"/>
                                          </p:stCondLst>
                                        </p:cTn>
                                        <p:tgtEl>
                                          <p:spTgt spid="133154"/>
                                        </p:tgtEl>
                                        <p:attrNameLst>
                                          <p:attrName>style.visibility</p:attrName>
                                        </p:attrNameLst>
                                      </p:cBhvr>
                                      <p:to>
                                        <p:strVal val="visible"/>
                                      </p:to>
                                    </p:set>
                                    <p:animEffect transition="in" filter="wipe(down)">
                                      <p:cBhvr>
                                        <p:cTn id="11" dur="1000"/>
                                        <p:tgtEl>
                                          <p:spTgt spid="133154"/>
                                        </p:tgtEl>
                                      </p:cBhvr>
                                    </p:animEffect>
                                  </p:childTnLst>
                                </p:cTn>
                              </p:par>
                            </p:childTnLst>
                          </p:cTn>
                        </p:par>
                        <p:par>
                          <p:cTn id="12" fill="hold" nodeType="afterGroup">
                            <p:stCondLst>
                              <p:cond delay="3000"/>
                            </p:stCondLst>
                            <p:childTnLst>
                              <p:par>
                                <p:cTn id="13" presetID="1" presetClass="exit" presetSubtype="0" fill="hold" grpId="0" nodeType="afterEffect">
                                  <p:stCondLst>
                                    <p:cond delay="0"/>
                                  </p:stCondLst>
                                  <p:childTnLst>
                                    <p:set>
                                      <p:cBhvr>
                                        <p:cTn id="14" dur="1" fill="hold">
                                          <p:stCondLst>
                                            <p:cond delay="0"/>
                                          </p:stCondLst>
                                        </p:cTn>
                                        <p:tgtEl>
                                          <p:spTgt spid="133124"/>
                                        </p:tgtEl>
                                        <p:attrNameLst>
                                          <p:attrName>style.visibility</p:attrName>
                                        </p:attrNameLst>
                                      </p:cBhvr>
                                      <p:to>
                                        <p:strVal val="hidden"/>
                                      </p:to>
                                    </p:set>
                                  </p:childTnLst>
                                </p:cTn>
                              </p:par>
                            </p:childTnLst>
                          </p:cTn>
                        </p:par>
                        <p:par>
                          <p:cTn id="15" fill="hold" nodeType="afterGroup">
                            <p:stCondLst>
                              <p:cond delay="3000"/>
                            </p:stCondLst>
                            <p:childTnLst>
                              <p:par>
                                <p:cTn id="16" presetID="1" presetClass="entr" presetSubtype="0" fill="hold" grpId="0" nodeType="afterEffect">
                                  <p:stCondLst>
                                    <p:cond delay="0"/>
                                  </p:stCondLst>
                                  <p:childTnLst>
                                    <p:set>
                                      <p:cBhvr>
                                        <p:cTn id="17" dur="1" fill="hold">
                                          <p:stCondLst>
                                            <p:cond delay="0"/>
                                          </p:stCondLst>
                                        </p:cTn>
                                        <p:tgtEl>
                                          <p:spTgt spid="133122"/>
                                        </p:tgtEl>
                                        <p:attrNameLst>
                                          <p:attrName>style.visibility</p:attrName>
                                        </p:attrNameLst>
                                      </p:cBhvr>
                                      <p:to>
                                        <p:strVal val="visible"/>
                                      </p:to>
                                    </p:set>
                                  </p:childTnLst>
                                </p:cTn>
                              </p:par>
                            </p:childTnLst>
                          </p:cTn>
                        </p:par>
                        <p:par>
                          <p:cTn id="18" fill="hold" nodeType="afterGroup">
                            <p:stCondLst>
                              <p:cond delay="3000"/>
                            </p:stCondLst>
                            <p:childTnLst>
                              <p:par>
                                <p:cTn id="19" presetID="1" presetClass="exit" presetSubtype="0" fill="hold" nodeType="afterEffect">
                                  <p:stCondLst>
                                    <p:cond delay="0"/>
                                  </p:stCondLst>
                                  <p:childTnLst>
                                    <p:set>
                                      <p:cBhvr>
                                        <p:cTn id="20" dur="1" fill="hold">
                                          <p:stCondLst>
                                            <p:cond delay="0"/>
                                          </p:stCondLst>
                                        </p:cTn>
                                        <p:tgtEl>
                                          <p:spTgt spid="13315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22" grpId="0" animBg="1"/>
      <p:bldP spid="133123" grpId="0" animBg="1"/>
      <p:bldP spid="13312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b="1" dirty="0"/>
              <a:t>计算机</a:t>
            </a:r>
            <a:r>
              <a:rPr lang="zh-CN" altLang="en-US" b="1" u="sng" dirty="0">
                <a:solidFill>
                  <a:srgbClr val="FF0000"/>
                </a:solidFill>
              </a:rPr>
              <a:t>网络之构建</a:t>
            </a:r>
            <a:r>
              <a:rPr lang="zh-CN" altLang="en-US" b="1" dirty="0"/>
              <a:t>（</a:t>
            </a:r>
            <a:r>
              <a:rPr lang="en-US" altLang="zh-CN" b="1" dirty="0"/>
              <a:t>1</a:t>
            </a:r>
            <a:r>
              <a:rPr lang="zh-CN" altLang="en-US" b="1" dirty="0"/>
              <a:t>）</a:t>
            </a:r>
            <a:endParaRPr lang="zh-CN" altLang="en-US" dirty="0"/>
          </a:p>
        </p:txBody>
      </p:sp>
      <p:sp>
        <p:nvSpPr>
          <p:cNvPr id="4" name="灯片编号占位符 3"/>
          <p:cNvSpPr>
            <a:spLocks noGrp="1"/>
          </p:cNvSpPr>
          <p:nvPr>
            <p:ph type="sldNum" sz="quarter" idx="12"/>
          </p:nvPr>
        </p:nvSpPr>
        <p:spPr/>
        <p:txBody>
          <a:bodyPr/>
          <a:lstStyle/>
          <a:p>
            <a:pPr>
              <a:defRPr/>
            </a:pPr>
            <a:fld id="{C453FA55-8D36-4031-8BD7-CFE3610E48BA}" type="slidenum">
              <a:rPr lang="en-US" altLang="zh-CN" smtClean="0"/>
              <a:pPr>
                <a:defRPr/>
              </a:pPr>
              <a:t>9</a:t>
            </a:fld>
            <a:endParaRPr lang="en-US" altLang="zh-CN"/>
          </a:p>
        </p:txBody>
      </p:sp>
      <p:pic>
        <p:nvPicPr>
          <p:cNvPr id="6" name="图片 5"/>
          <p:cNvPicPr>
            <a:picLocks noChangeAspect="1"/>
          </p:cNvPicPr>
          <p:nvPr/>
        </p:nvPicPr>
        <p:blipFill>
          <a:blip r:embed="rId2"/>
          <a:stretch>
            <a:fillRect/>
          </a:stretch>
        </p:blipFill>
        <p:spPr>
          <a:xfrm>
            <a:off x="179512" y="2851173"/>
            <a:ext cx="594263" cy="381732"/>
          </a:xfrm>
          <a:prstGeom prst="rect">
            <a:avLst/>
          </a:prstGeom>
        </p:spPr>
      </p:pic>
      <p:pic>
        <p:nvPicPr>
          <p:cNvPr id="7" name="Picture 4" descr="打印机"/>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31640" y="2896776"/>
            <a:ext cx="920856" cy="330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直接连接符 8"/>
          <p:cNvCxnSpPr>
            <a:stCxn id="6" idx="3"/>
          </p:cNvCxnSpPr>
          <p:nvPr/>
        </p:nvCxnSpPr>
        <p:spPr>
          <a:xfrm>
            <a:off x="773775" y="3042039"/>
            <a:ext cx="773889"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14" name="文本框 13"/>
          <p:cNvSpPr txBox="1"/>
          <p:nvPr/>
        </p:nvSpPr>
        <p:spPr>
          <a:xfrm>
            <a:off x="1691680" y="3232905"/>
            <a:ext cx="648072" cy="196341"/>
          </a:xfrm>
          <a:prstGeom prst="rect">
            <a:avLst/>
          </a:prstGeom>
          <a:noFill/>
        </p:spPr>
        <p:txBody>
          <a:bodyPr wrap="square" rtlCol="0">
            <a:spAutoFit/>
          </a:bodyPr>
          <a:lstStyle/>
          <a:p>
            <a:r>
              <a:rPr lang="zh-CN" altLang="en-US" dirty="0"/>
              <a:t>打印机</a:t>
            </a:r>
          </a:p>
        </p:txBody>
      </p:sp>
      <p:sp>
        <p:nvSpPr>
          <p:cNvPr id="16" name="文本框 15"/>
          <p:cNvSpPr txBox="1"/>
          <p:nvPr/>
        </p:nvSpPr>
        <p:spPr>
          <a:xfrm>
            <a:off x="107504" y="3232905"/>
            <a:ext cx="1152128" cy="188820"/>
          </a:xfrm>
          <a:prstGeom prst="rect">
            <a:avLst/>
          </a:prstGeom>
          <a:noFill/>
        </p:spPr>
        <p:txBody>
          <a:bodyPr wrap="square" rtlCol="0">
            <a:spAutoFit/>
          </a:bodyPr>
          <a:lstStyle/>
          <a:p>
            <a:r>
              <a:rPr lang="zh-CN" altLang="en-US" dirty="0"/>
              <a:t>小明的计算机</a:t>
            </a:r>
          </a:p>
        </p:txBody>
      </p:sp>
      <p:sp>
        <p:nvSpPr>
          <p:cNvPr id="41" name="文本框 40"/>
          <p:cNvSpPr txBox="1"/>
          <p:nvPr/>
        </p:nvSpPr>
        <p:spPr>
          <a:xfrm>
            <a:off x="395536" y="3558701"/>
            <a:ext cx="1620180" cy="209800"/>
          </a:xfrm>
          <a:prstGeom prst="rect">
            <a:avLst/>
          </a:prstGeom>
          <a:noFill/>
        </p:spPr>
        <p:txBody>
          <a:bodyPr wrap="square" rtlCol="0">
            <a:spAutoFit/>
          </a:bodyPr>
          <a:lstStyle/>
          <a:p>
            <a:pPr algn="ctr"/>
            <a:r>
              <a:rPr lang="zh-CN" altLang="en-US" sz="1400" dirty="0"/>
              <a:t>直接连接</a:t>
            </a:r>
          </a:p>
        </p:txBody>
      </p:sp>
      <p:grpSp>
        <p:nvGrpSpPr>
          <p:cNvPr id="83" name="组合 82"/>
          <p:cNvGrpSpPr/>
          <p:nvPr/>
        </p:nvGrpSpPr>
        <p:grpSpPr>
          <a:xfrm>
            <a:off x="2339752" y="2036973"/>
            <a:ext cx="3208813" cy="3080797"/>
            <a:chOff x="2339752" y="2036973"/>
            <a:chExt cx="3208813" cy="3080797"/>
          </a:xfrm>
        </p:grpSpPr>
        <p:sp>
          <p:nvSpPr>
            <p:cNvPr id="43" name="文本框 42"/>
            <p:cNvSpPr txBox="1"/>
            <p:nvPr/>
          </p:nvSpPr>
          <p:spPr>
            <a:xfrm>
              <a:off x="3335100" y="4532995"/>
              <a:ext cx="2192236" cy="584775"/>
            </a:xfrm>
            <a:prstGeom prst="rect">
              <a:avLst/>
            </a:prstGeom>
            <a:noFill/>
          </p:spPr>
          <p:txBody>
            <a:bodyPr wrap="square" rtlCol="0">
              <a:spAutoFit/>
            </a:bodyPr>
            <a:lstStyle/>
            <a:p>
              <a:pPr algn="ctr"/>
              <a:r>
                <a:rPr lang="zh-CN" altLang="en-US" sz="1600" dirty="0">
                  <a:solidFill>
                    <a:srgbClr val="FF0000"/>
                  </a:solidFill>
                </a:rPr>
                <a:t>直接连接成本太高，而且线路利用率低！</a:t>
              </a:r>
            </a:p>
          </p:txBody>
        </p:sp>
        <p:pic>
          <p:nvPicPr>
            <p:cNvPr id="18" name="图片 17"/>
            <p:cNvPicPr>
              <a:picLocks noChangeAspect="1"/>
            </p:cNvPicPr>
            <p:nvPr/>
          </p:nvPicPr>
          <p:blipFill>
            <a:blip r:embed="rId2"/>
            <a:stretch>
              <a:fillRect/>
            </a:stretch>
          </p:blipFill>
          <p:spPr>
            <a:xfrm>
              <a:off x="3093758" y="2637646"/>
              <a:ext cx="432048" cy="277531"/>
            </a:xfrm>
            <a:prstGeom prst="rect">
              <a:avLst/>
            </a:prstGeom>
          </p:spPr>
        </p:pic>
        <p:pic>
          <p:nvPicPr>
            <p:cNvPr id="19" name="图片 18"/>
            <p:cNvPicPr>
              <a:picLocks noChangeAspect="1"/>
            </p:cNvPicPr>
            <p:nvPr/>
          </p:nvPicPr>
          <p:blipFill>
            <a:blip r:embed="rId2"/>
            <a:stretch>
              <a:fillRect/>
            </a:stretch>
          </p:blipFill>
          <p:spPr>
            <a:xfrm>
              <a:off x="3069570" y="3820305"/>
              <a:ext cx="432048" cy="277531"/>
            </a:xfrm>
            <a:prstGeom prst="rect">
              <a:avLst/>
            </a:prstGeom>
          </p:spPr>
        </p:pic>
        <p:pic>
          <p:nvPicPr>
            <p:cNvPr id="20" name="图片 19"/>
            <p:cNvPicPr>
              <a:picLocks noChangeAspect="1"/>
            </p:cNvPicPr>
            <p:nvPr/>
          </p:nvPicPr>
          <p:blipFill>
            <a:blip r:embed="rId2"/>
            <a:stretch>
              <a:fillRect/>
            </a:stretch>
          </p:blipFill>
          <p:spPr>
            <a:xfrm>
              <a:off x="3072983" y="3033489"/>
              <a:ext cx="432048" cy="277531"/>
            </a:xfrm>
            <a:prstGeom prst="rect">
              <a:avLst/>
            </a:prstGeom>
          </p:spPr>
        </p:pic>
        <p:pic>
          <p:nvPicPr>
            <p:cNvPr id="21" name="图片 20"/>
            <p:cNvPicPr>
              <a:picLocks noChangeAspect="1"/>
            </p:cNvPicPr>
            <p:nvPr/>
          </p:nvPicPr>
          <p:blipFill>
            <a:blip r:embed="rId2"/>
            <a:stretch>
              <a:fillRect/>
            </a:stretch>
          </p:blipFill>
          <p:spPr>
            <a:xfrm>
              <a:off x="3093758" y="3419935"/>
              <a:ext cx="432048" cy="277531"/>
            </a:xfrm>
            <a:prstGeom prst="rect">
              <a:avLst/>
            </a:prstGeom>
          </p:spPr>
        </p:pic>
        <p:pic>
          <p:nvPicPr>
            <p:cNvPr id="23" name="图片 22"/>
            <p:cNvPicPr>
              <a:picLocks noChangeAspect="1"/>
            </p:cNvPicPr>
            <p:nvPr/>
          </p:nvPicPr>
          <p:blipFill>
            <a:blip r:embed="rId2"/>
            <a:stretch>
              <a:fillRect/>
            </a:stretch>
          </p:blipFill>
          <p:spPr>
            <a:xfrm>
              <a:off x="3093758" y="2251200"/>
              <a:ext cx="432048" cy="277531"/>
            </a:xfrm>
            <a:prstGeom prst="rect">
              <a:avLst/>
            </a:prstGeom>
          </p:spPr>
        </p:pic>
        <p:pic>
          <p:nvPicPr>
            <p:cNvPr id="25" name="Picture 4" descr="打印机"/>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75228" y="2977686"/>
              <a:ext cx="920856" cy="330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矩形 25"/>
            <p:cNvSpPr/>
            <p:nvPr/>
          </p:nvSpPr>
          <p:spPr>
            <a:xfrm>
              <a:off x="2831432" y="2204865"/>
              <a:ext cx="1412523" cy="1975282"/>
            </a:xfrm>
            <a:prstGeom prst="rect">
              <a:avLst/>
            </a:prstGeom>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p>
          </p:txBody>
        </p:sp>
        <p:sp>
          <p:nvSpPr>
            <p:cNvPr id="27" name="文本框 26"/>
            <p:cNvSpPr txBox="1"/>
            <p:nvPr/>
          </p:nvSpPr>
          <p:spPr>
            <a:xfrm>
              <a:off x="2699792" y="4168780"/>
              <a:ext cx="1616172" cy="314700"/>
            </a:xfrm>
            <a:prstGeom prst="rect">
              <a:avLst/>
            </a:prstGeom>
            <a:noFill/>
          </p:spPr>
          <p:txBody>
            <a:bodyPr wrap="square" rtlCol="0">
              <a:spAutoFit/>
            </a:bodyPr>
            <a:lstStyle/>
            <a:p>
              <a:pPr algn="ctr"/>
              <a:r>
                <a:rPr lang="zh-CN" altLang="en-US" dirty="0"/>
                <a:t>小明实验室的计算机</a:t>
              </a:r>
              <a:endParaRPr lang="en-US" altLang="zh-CN" dirty="0"/>
            </a:p>
            <a:p>
              <a:pPr algn="ctr"/>
              <a:r>
                <a:rPr lang="zh-CN" altLang="en-US" dirty="0"/>
                <a:t>（电三楼</a:t>
              </a:r>
              <a:r>
                <a:rPr lang="en-US" altLang="zh-CN" dirty="0"/>
                <a:t>803</a:t>
              </a:r>
              <a:r>
                <a:rPr lang="zh-CN" altLang="en-US" dirty="0"/>
                <a:t>）</a:t>
              </a:r>
            </a:p>
          </p:txBody>
        </p:sp>
        <p:sp>
          <p:nvSpPr>
            <p:cNvPr id="29" name="文本框 28"/>
            <p:cNvSpPr txBox="1"/>
            <p:nvPr/>
          </p:nvSpPr>
          <p:spPr>
            <a:xfrm>
              <a:off x="4355976" y="3359972"/>
              <a:ext cx="1192589" cy="314700"/>
            </a:xfrm>
            <a:prstGeom prst="rect">
              <a:avLst/>
            </a:prstGeom>
            <a:noFill/>
          </p:spPr>
          <p:txBody>
            <a:bodyPr wrap="square" rtlCol="0">
              <a:spAutoFit/>
            </a:bodyPr>
            <a:lstStyle/>
            <a:p>
              <a:pPr algn="ctr"/>
              <a:r>
                <a:rPr lang="zh-CN" altLang="en-US" dirty="0"/>
                <a:t>打印机</a:t>
              </a:r>
              <a:endParaRPr lang="en-US" altLang="zh-CN" dirty="0"/>
            </a:p>
            <a:p>
              <a:pPr algn="ctr"/>
              <a:r>
                <a:rPr lang="zh-CN" altLang="en-US" dirty="0"/>
                <a:t>（电三楼</a:t>
              </a:r>
              <a:r>
                <a:rPr lang="en-US" altLang="zh-CN" dirty="0"/>
                <a:t>305</a:t>
              </a:r>
              <a:r>
                <a:rPr lang="zh-CN" altLang="en-US" dirty="0"/>
                <a:t>）</a:t>
              </a:r>
            </a:p>
          </p:txBody>
        </p:sp>
        <p:cxnSp>
          <p:nvCxnSpPr>
            <p:cNvPr id="31" name="直接连接符 30"/>
            <p:cNvCxnSpPr/>
            <p:nvPr/>
          </p:nvCxnSpPr>
          <p:spPr>
            <a:xfrm>
              <a:off x="3470066" y="2373768"/>
              <a:ext cx="1205938" cy="659722"/>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3" name="直接连接符 32"/>
            <p:cNvCxnSpPr/>
            <p:nvPr/>
          </p:nvCxnSpPr>
          <p:spPr>
            <a:xfrm>
              <a:off x="3501618" y="2786741"/>
              <a:ext cx="1174386" cy="317693"/>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5" name="直接连接符 34"/>
            <p:cNvCxnSpPr/>
            <p:nvPr/>
          </p:nvCxnSpPr>
          <p:spPr>
            <a:xfrm>
              <a:off x="3485842" y="3160067"/>
              <a:ext cx="1190162" cy="32438"/>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7" name="直接连接符 36"/>
            <p:cNvCxnSpPr/>
            <p:nvPr/>
          </p:nvCxnSpPr>
          <p:spPr>
            <a:xfrm flipV="1">
              <a:off x="3485842" y="3265889"/>
              <a:ext cx="1190162" cy="253207"/>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9" name="直接连接符 38"/>
            <p:cNvCxnSpPr>
              <a:endCxn id="25" idx="2"/>
            </p:cNvCxnSpPr>
            <p:nvPr/>
          </p:nvCxnSpPr>
          <p:spPr>
            <a:xfrm flipV="1">
              <a:off x="3477954" y="3308340"/>
              <a:ext cx="1457702" cy="63223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42" name="右箭头 41"/>
            <p:cNvSpPr/>
            <p:nvPr/>
          </p:nvSpPr>
          <p:spPr>
            <a:xfrm>
              <a:off x="2339752" y="2945587"/>
              <a:ext cx="360040" cy="19742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7" name="圆角矩形 76"/>
            <p:cNvSpPr/>
            <p:nvPr/>
          </p:nvSpPr>
          <p:spPr>
            <a:xfrm>
              <a:off x="2699792" y="2036973"/>
              <a:ext cx="2734189" cy="2544155"/>
            </a:xfrm>
            <a:prstGeom prst="roundRect">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4" name="组合 83"/>
          <p:cNvGrpSpPr/>
          <p:nvPr/>
        </p:nvGrpSpPr>
        <p:grpSpPr>
          <a:xfrm>
            <a:off x="5436096" y="2060848"/>
            <a:ext cx="3280821" cy="2929886"/>
            <a:chOff x="5436096" y="2060848"/>
            <a:chExt cx="3280821" cy="2929886"/>
          </a:xfrm>
        </p:grpSpPr>
        <p:sp>
          <p:nvSpPr>
            <p:cNvPr id="73" name="文本框 72"/>
            <p:cNvSpPr txBox="1"/>
            <p:nvPr/>
          </p:nvSpPr>
          <p:spPr>
            <a:xfrm>
              <a:off x="6372200" y="4652180"/>
              <a:ext cx="2192236" cy="338554"/>
            </a:xfrm>
            <a:prstGeom prst="rect">
              <a:avLst/>
            </a:prstGeom>
            <a:noFill/>
          </p:spPr>
          <p:txBody>
            <a:bodyPr wrap="square" rtlCol="0">
              <a:spAutoFit/>
            </a:bodyPr>
            <a:lstStyle/>
            <a:p>
              <a:pPr algn="ctr"/>
              <a:r>
                <a:rPr lang="zh-CN" altLang="en-US" sz="1600" dirty="0"/>
                <a:t>交换网</a:t>
              </a:r>
              <a:r>
                <a:rPr lang="en-US" altLang="zh-CN" sz="1600" dirty="0"/>
                <a:t>/</a:t>
              </a:r>
              <a:r>
                <a:rPr lang="zh-CN" altLang="en-US" sz="1600" dirty="0"/>
                <a:t>局域网（</a:t>
              </a:r>
              <a:r>
                <a:rPr lang="en-US" altLang="zh-CN" sz="1600" dirty="0"/>
                <a:t>LAN</a:t>
              </a:r>
              <a:r>
                <a:rPr lang="zh-CN" altLang="en-US" sz="1600" dirty="0"/>
                <a:t>）</a:t>
              </a:r>
            </a:p>
          </p:txBody>
        </p:sp>
        <p:pic>
          <p:nvPicPr>
            <p:cNvPr id="30" name="图片 29"/>
            <p:cNvPicPr>
              <a:picLocks noChangeAspect="1"/>
            </p:cNvPicPr>
            <p:nvPr/>
          </p:nvPicPr>
          <p:blipFill>
            <a:blip r:embed="rId4"/>
            <a:stretch>
              <a:fillRect/>
            </a:stretch>
          </p:blipFill>
          <p:spPr>
            <a:xfrm>
              <a:off x="7075550" y="2938393"/>
              <a:ext cx="363947" cy="412973"/>
            </a:xfrm>
            <a:prstGeom prst="rect">
              <a:avLst/>
            </a:prstGeom>
          </p:spPr>
        </p:pic>
        <p:sp>
          <p:nvSpPr>
            <p:cNvPr id="44" name="右箭头 43"/>
            <p:cNvSpPr/>
            <p:nvPr/>
          </p:nvSpPr>
          <p:spPr>
            <a:xfrm>
              <a:off x="5508104" y="2999399"/>
              <a:ext cx="400304" cy="22314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文本框 44"/>
            <p:cNvSpPr txBox="1"/>
            <p:nvPr/>
          </p:nvSpPr>
          <p:spPr>
            <a:xfrm>
              <a:off x="5436096" y="2420888"/>
              <a:ext cx="362155" cy="440580"/>
            </a:xfrm>
            <a:prstGeom prst="rect">
              <a:avLst/>
            </a:prstGeom>
            <a:noFill/>
          </p:spPr>
          <p:txBody>
            <a:bodyPr wrap="square" rtlCol="0">
              <a:spAutoFit/>
            </a:bodyPr>
            <a:lstStyle/>
            <a:p>
              <a:r>
                <a:rPr lang="zh-CN" altLang="en-US" sz="1800" dirty="0">
                  <a:solidFill>
                    <a:srgbClr val="FF0000"/>
                  </a:solidFill>
                </a:rPr>
                <a:t>复用</a:t>
              </a:r>
            </a:p>
          </p:txBody>
        </p:sp>
        <p:pic>
          <p:nvPicPr>
            <p:cNvPr id="46" name="图片 45"/>
            <p:cNvPicPr>
              <a:picLocks noChangeAspect="1"/>
            </p:cNvPicPr>
            <p:nvPr/>
          </p:nvPicPr>
          <p:blipFill>
            <a:blip r:embed="rId2"/>
            <a:stretch>
              <a:fillRect/>
            </a:stretch>
          </p:blipFill>
          <p:spPr>
            <a:xfrm>
              <a:off x="6302122" y="2663287"/>
              <a:ext cx="432048" cy="277531"/>
            </a:xfrm>
            <a:prstGeom prst="rect">
              <a:avLst/>
            </a:prstGeom>
          </p:spPr>
        </p:pic>
        <p:pic>
          <p:nvPicPr>
            <p:cNvPr id="47" name="图片 46"/>
            <p:cNvPicPr>
              <a:picLocks noChangeAspect="1"/>
            </p:cNvPicPr>
            <p:nvPr/>
          </p:nvPicPr>
          <p:blipFill>
            <a:blip r:embed="rId2"/>
            <a:stretch>
              <a:fillRect/>
            </a:stretch>
          </p:blipFill>
          <p:spPr>
            <a:xfrm>
              <a:off x="6277934" y="3845945"/>
              <a:ext cx="432048" cy="277531"/>
            </a:xfrm>
            <a:prstGeom prst="rect">
              <a:avLst/>
            </a:prstGeom>
          </p:spPr>
        </p:pic>
        <p:pic>
          <p:nvPicPr>
            <p:cNvPr id="48" name="图片 47"/>
            <p:cNvPicPr>
              <a:picLocks noChangeAspect="1"/>
            </p:cNvPicPr>
            <p:nvPr/>
          </p:nvPicPr>
          <p:blipFill>
            <a:blip r:embed="rId2"/>
            <a:stretch>
              <a:fillRect/>
            </a:stretch>
          </p:blipFill>
          <p:spPr>
            <a:xfrm>
              <a:off x="6281347" y="3059130"/>
              <a:ext cx="432048" cy="277531"/>
            </a:xfrm>
            <a:prstGeom prst="rect">
              <a:avLst/>
            </a:prstGeom>
          </p:spPr>
        </p:pic>
        <p:pic>
          <p:nvPicPr>
            <p:cNvPr id="49" name="图片 48"/>
            <p:cNvPicPr>
              <a:picLocks noChangeAspect="1"/>
            </p:cNvPicPr>
            <p:nvPr/>
          </p:nvPicPr>
          <p:blipFill>
            <a:blip r:embed="rId2"/>
            <a:stretch>
              <a:fillRect/>
            </a:stretch>
          </p:blipFill>
          <p:spPr>
            <a:xfrm>
              <a:off x="6302122" y="3445576"/>
              <a:ext cx="432048" cy="277531"/>
            </a:xfrm>
            <a:prstGeom prst="rect">
              <a:avLst/>
            </a:prstGeom>
          </p:spPr>
        </p:pic>
        <p:pic>
          <p:nvPicPr>
            <p:cNvPr id="50" name="图片 49"/>
            <p:cNvPicPr>
              <a:picLocks noChangeAspect="1"/>
            </p:cNvPicPr>
            <p:nvPr/>
          </p:nvPicPr>
          <p:blipFill>
            <a:blip r:embed="rId2"/>
            <a:stretch>
              <a:fillRect/>
            </a:stretch>
          </p:blipFill>
          <p:spPr>
            <a:xfrm>
              <a:off x="6302122" y="2276841"/>
              <a:ext cx="432048" cy="277531"/>
            </a:xfrm>
            <a:prstGeom prst="rect">
              <a:avLst/>
            </a:prstGeom>
          </p:spPr>
        </p:pic>
        <p:pic>
          <p:nvPicPr>
            <p:cNvPr id="51" name="Picture 4" descr="打印机"/>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83592" y="3003327"/>
              <a:ext cx="920856" cy="330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 name="矩形 51"/>
            <p:cNvSpPr/>
            <p:nvPr/>
          </p:nvSpPr>
          <p:spPr>
            <a:xfrm>
              <a:off x="6039796" y="2230506"/>
              <a:ext cx="1412523" cy="1975282"/>
            </a:xfrm>
            <a:prstGeom prst="rect">
              <a:avLst/>
            </a:prstGeom>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p>
          </p:txBody>
        </p:sp>
        <p:sp>
          <p:nvSpPr>
            <p:cNvPr id="53" name="文本框 52"/>
            <p:cNvSpPr txBox="1"/>
            <p:nvPr/>
          </p:nvSpPr>
          <p:spPr>
            <a:xfrm>
              <a:off x="5908156" y="4194421"/>
              <a:ext cx="1616172" cy="314700"/>
            </a:xfrm>
            <a:prstGeom prst="rect">
              <a:avLst/>
            </a:prstGeom>
            <a:noFill/>
          </p:spPr>
          <p:txBody>
            <a:bodyPr wrap="square" rtlCol="0">
              <a:spAutoFit/>
            </a:bodyPr>
            <a:lstStyle/>
            <a:p>
              <a:pPr algn="ctr"/>
              <a:r>
                <a:rPr lang="zh-CN" altLang="en-US" dirty="0"/>
                <a:t>小明实验室的计算机</a:t>
              </a:r>
              <a:endParaRPr lang="en-US" altLang="zh-CN" dirty="0"/>
            </a:p>
            <a:p>
              <a:pPr algn="ctr"/>
              <a:r>
                <a:rPr lang="zh-CN" altLang="en-US" dirty="0"/>
                <a:t>（电三楼</a:t>
              </a:r>
              <a:r>
                <a:rPr lang="en-US" altLang="zh-CN" dirty="0"/>
                <a:t>803</a:t>
              </a:r>
              <a:r>
                <a:rPr lang="zh-CN" altLang="en-US" dirty="0"/>
                <a:t>）</a:t>
              </a:r>
            </a:p>
          </p:txBody>
        </p:sp>
        <p:sp>
          <p:nvSpPr>
            <p:cNvPr id="54" name="文本框 53"/>
            <p:cNvSpPr txBox="1"/>
            <p:nvPr/>
          </p:nvSpPr>
          <p:spPr>
            <a:xfrm>
              <a:off x="7524328" y="3385612"/>
              <a:ext cx="1192589" cy="314700"/>
            </a:xfrm>
            <a:prstGeom prst="rect">
              <a:avLst/>
            </a:prstGeom>
            <a:noFill/>
          </p:spPr>
          <p:txBody>
            <a:bodyPr wrap="square" rtlCol="0">
              <a:spAutoFit/>
            </a:bodyPr>
            <a:lstStyle/>
            <a:p>
              <a:pPr algn="ctr"/>
              <a:r>
                <a:rPr lang="zh-CN" altLang="en-US" dirty="0"/>
                <a:t>打印机</a:t>
              </a:r>
              <a:endParaRPr lang="en-US" altLang="zh-CN" dirty="0"/>
            </a:p>
            <a:p>
              <a:pPr algn="ctr"/>
              <a:r>
                <a:rPr lang="zh-CN" altLang="en-US" dirty="0"/>
                <a:t>（电三楼</a:t>
              </a:r>
              <a:r>
                <a:rPr lang="en-US" altLang="zh-CN" dirty="0"/>
                <a:t>305</a:t>
              </a:r>
              <a:r>
                <a:rPr lang="zh-CN" altLang="en-US" dirty="0"/>
                <a:t>）</a:t>
              </a:r>
            </a:p>
          </p:txBody>
        </p:sp>
        <p:cxnSp>
          <p:nvCxnSpPr>
            <p:cNvPr id="55" name="直接连接符 54"/>
            <p:cNvCxnSpPr/>
            <p:nvPr/>
          </p:nvCxnSpPr>
          <p:spPr>
            <a:xfrm>
              <a:off x="6678430" y="2399408"/>
              <a:ext cx="411420" cy="662694"/>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56" name="直接连接符 55"/>
            <p:cNvCxnSpPr/>
            <p:nvPr/>
          </p:nvCxnSpPr>
          <p:spPr>
            <a:xfrm>
              <a:off x="6709982" y="2812381"/>
              <a:ext cx="365568" cy="300392"/>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57" name="直接连接符 56"/>
            <p:cNvCxnSpPr>
              <a:stCxn id="48" idx="3"/>
              <a:endCxn id="30" idx="1"/>
            </p:cNvCxnSpPr>
            <p:nvPr/>
          </p:nvCxnSpPr>
          <p:spPr>
            <a:xfrm flipV="1">
              <a:off x="6713395" y="3144880"/>
              <a:ext cx="362155" cy="53016"/>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58" name="直接连接符 57"/>
            <p:cNvCxnSpPr/>
            <p:nvPr/>
          </p:nvCxnSpPr>
          <p:spPr>
            <a:xfrm flipV="1">
              <a:off x="6694206" y="3232905"/>
              <a:ext cx="395644" cy="311833"/>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59" name="直接连接符 58"/>
            <p:cNvCxnSpPr/>
            <p:nvPr/>
          </p:nvCxnSpPr>
          <p:spPr>
            <a:xfrm flipV="1">
              <a:off x="6686318" y="3245877"/>
              <a:ext cx="477970" cy="720335"/>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72" name="直接连接符 71"/>
            <p:cNvCxnSpPr>
              <a:stCxn id="30" idx="3"/>
            </p:cNvCxnSpPr>
            <p:nvPr/>
          </p:nvCxnSpPr>
          <p:spPr>
            <a:xfrm flipV="1">
              <a:off x="7439497" y="3143013"/>
              <a:ext cx="444871" cy="186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74" name="文本框 73"/>
            <p:cNvSpPr txBox="1"/>
            <p:nvPr/>
          </p:nvSpPr>
          <p:spPr>
            <a:xfrm>
              <a:off x="7127326" y="3312785"/>
              <a:ext cx="411452" cy="440580"/>
            </a:xfrm>
            <a:prstGeom prst="rect">
              <a:avLst/>
            </a:prstGeom>
            <a:noFill/>
          </p:spPr>
          <p:txBody>
            <a:bodyPr wrap="square" rtlCol="0">
              <a:spAutoFit/>
            </a:bodyPr>
            <a:lstStyle/>
            <a:p>
              <a:r>
                <a:rPr lang="zh-CN" altLang="en-US" dirty="0"/>
                <a:t>交换机</a:t>
              </a:r>
            </a:p>
          </p:txBody>
        </p:sp>
        <p:sp>
          <p:nvSpPr>
            <p:cNvPr id="78" name="圆角矩形 77"/>
            <p:cNvSpPr/>
            <p:nvPr/>
          </p:nvSpPr>
          <p:spPr>
            <a:xfrm>
              <a:off x="5942267" y="2060848"/>
              <a:ext cx="2734189" cy="2544155"/>
            </a:xfrm>
            <a:prstGeom prst="roundRect">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80" name="圆角矩形 79"/>
          <p:cNvSpPr/>
          <p:nvPr/>
        </p:nvSpPr>
        <p:spPr>
          <a:xfrm>
            <a:off x="224528" y="5343445"/>
            <a:ext cx="8719447" cy="1112541"/>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000" u="sng" dirty="0">
                <a:solidFill>
                  <a:srgbClr val="FF0000"/>
                </a:solidFill>
              </a:rPr>
              <a:t>交换机</a:t>
            </a:r>
            <a:r>
              <a:rPr lang="zh-CN" altLang="en-US" sz="2000" dirty="0">
                <a:solidFill>
                  <a:schemeClr val="tx1"/>
                </a:solidFill>
              </a:rPr>
              <a:t>：实现线路复用，                为两个非直接相连的设备提供数据转发</a:t>
            </a:r>
          </a:p>
        </p:txBody>
      </p:sp>
      <p:pic>
        <p:nvPicPr>
          <p:cNvPr id="3" name="图片 2"/>
          <p:cNvPicPr>
            <a:picLocks noChangeAspect="1"/>
          </p:cNvPicPr>
          <p:nvPr/>
        </p:nvPicPr>
        <p:blipFill>
          <a:blip r:embed="rId5" cstate="print"/>
          <a:stretch>
            <a:fillRect/>
          </a:stretch>
        </p:blipFill>
        <p:spPr>
          <a:xfrm>
            <a:off x="2951665" y="5489283"/>
            <a:ext cx="1193903" cy="939403"/>
          </a:xfrm>
          <a:prstGeom prst="rect">
            <a:avLst/>
          </a:prstGeom>
        </p:spPr>
      </p:pic>
    </p:spTree>
    <p:extLst>
      <p:ext uri="{BB962C8B-B14F-4D97-AF65-F5344CB8AC3E}">
        <p14:creationId xmlns:p14="http://schemas.microsoft.com/office/powerpoint/2010/main" val="2186665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p:cNvSpPr>
            <a:spLocks noGrp="1" noChangeArrowheads="1"/>
          </p:cNvSpPr>
          <p:nvPr>
            <p:ph type="title"/>
          </p:nvPr>
        </p:nvSpPr>
        <p:spPr/>
        <p:txBody>
          <a:bodyPr/>
          <a:lstStyle/>
          <a:p>
            <a:pPr algn="ctr"/>
            <a:r>
              <a:rPr lang="zh-CN" altLang="en-US"/>
              <a:t>主机</a:t>
            </a:r>
            <a:r>
              <a:rPr lang="zh-CN" altLang="en-US" sz="2400"/>
              <a:t> </a:t>
            </a:r>
            <a:r>
              <a:rPr lang="en-US" altLang="zh-CN"/>
              <a:t>1</a:t>
            </a:r>
            <a:r>
              <a:rPr lang="en-US" altLang="zh-CN" sz="2400"/>
              <a:t> </a:t>
            </a:r>
            <a:r>
              <a:rPr lang="zh-CN" altLang="en-US"/>
              <a:t>向主机</a:t>
            </a:r>
            <a:r>
              <a:rPr lang="zh-CN" altLang="en-US" sz="1600"/>
              <a:t> </a:t>
            </a:r>
            <a:r>
              <a:rPr lang="en-US" altLang="zh-CN"/>
              <a:t>2</a:t>
            </a:r>
            <a:r>
              <a:rPr lang="en-US" altLang="zh-CN" sz="2400"/>
              <a:t> </a:t>
            </a:r>
            <a:r>
              <a:rPr lang="zh-CN" altLang="en-US"/>
              <a:t>发送数据 </a:t>
            </a:r>
          </a:p>
        </p:txBody>
      </p:sp>
      <p:sp>
        <p:nvSpPr>
          <p:cNvPr id="134147" name="AutoShape 3"/>
          <p:cNvSpPr>
            <a:spLocks noChangeArrowheads="1"/>
          </p:cNvSpPr>
          <p:nvPr/>
        </p:nvSpPr>
        <p:spPr bwMode="auto">
          <a:xfrm rot="-5400000">
            <a:off x="4374356" y="1532732"/>
            <a:ext cx="417513" cy="8991600"/>
          </a:xfrm>
          <a:prstGeom prst="can">
            <a:avLst>
              <a:gd name="adj" fmla="val 48656"/>
            </a:avLst>
          </a:prstGeom>
          <a:gradFill rotWithShape="0">
            <a:gsLst>
              <a:gs pos="0">
                <a:srgbClr val="EAEAEA">
                  <a:gamma/>
                  <a:shade val="73333"/>
                  <a:invGamma/>
                </a:srgbClr>
              </a:gs>
              <a:gs pos="50000">
                <a:srgbClr val="EAEAEA"/>
              </a:gs>
              <a:gs pos="100000">
                <a:srgbClr val="EAEAEA">
                  <a:gamma/>
                  <a:shade val="73333"/>
                  <a:invGamma/>
                </a:srgbClr>
              </a:gs>
            </a:gsLst>
            <a:lin ang="5400000" scaled="1"/>
          </a:gradFill>
          <a:ln w="19050">
            <a:solidFill>
              <a:schemeClr val="tx1"/>
            </a:solidFill>
            <a:round/>
            <a:headEnd type="none" w="sm" len="lg"/>
            <a:tailEnd type="none" w="sm"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34148" name="AutoShape 4"/>
          <p:cNvSpPr>
            <a:spLocks noChangeArrowheads="1"/>
          </p:cNvSpPr>
          <p:nvPr/>
        </p:nvSpPr>
        <p:spPr bwMode="auto">
          <a:xfrm>
            <a:off x="533400" y="2847975"/>
            <a:ext cx="838200" cy="2997200"/>
          </a:xfrm>
          <a:prstGeom prst="cube">
            <a:avLst>
              <a:gd name="adj" fmla="val 10764"/>
            </a:avLst>
          </a:prstGeom>
          <a:solidFill>
            <a:srgbClr val="FFFF99"/>
          </a:solidFill>
          <a:ln w="19050">
            <a:solidFill>
              <a:schemeClr val="tx1"/>
            </a:solidFill>
            <a:miter lim="800000"/>
            <a:headEnd type="none" w="sm" len="lg"/>
            <a:tailEnd type="none" w="sm"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34149" name="Text Box 5"/>
          <p:cNvSpPr txBox="1">
            <a:spLocks noChangeArrowheads="1"/>
          </p:cNvSpPr>
          <p:nvPr/>
        </p:nvSpPr>
        <p:spPr bwMode="auto">
          <a:xfrm>
            <a:off x="781050" y="3027363"/>
            <a:ext cx="3254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en-US" altLang="zh-CN" sz="2000">
                <a:solidFill>
                  <a:srgbClr val="333399"/>
                </a:solidFill>
              </a:rPr>
              <a:t>5</a:t>
            </a:r>
          </a:p>
        </p:txBody>
      </p:sp>
      <p:sp>
        <p:nvSpPr>
          <p:cNvPr id="134150" name="Text Box 6"/>
          <p:cNvSpPr txBox="1">
            <a:spLocks noChangeArrowheads="1"/>
          </p:cNvSpPr>
          <p:nvPr/>
        </p:nvSpPr>
        <p:spPr bwMode="auto">
          <a:xfrm>
            <a:off x="781050" y="3654425"/>
            <a:ext cx="3254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en-US" altLang="zh-CN" sz="2000">
                <a:solidFill>
                  <a:srgbClr val="333399"/>
                </a:solidFill>
              </a:rPr>
              <a:t>4</a:t>
            </a:r>
          </a:p>
        </p:txBody>
      </p:sp>
      <p:sp>
        <p:nvSpPr>
          <p:cNvPr id="134151" name="Text Box 7"/>
          <p:cNvSpPr txBox="1">
            <a:spLocks noChangeArrowheads="1"/>
          </p:cNvSpPr>
          <p:nvPr/>
        </p:nvSpPr>
        <p:spPr bwMode="auto">
          <a:xfrm>
            <a:off x="781050" y="4211638"/>
            <a:ext cx="3254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en-US" altLang="zh-CN" sz="2000">
                <a:solidFill>
                  <a:srgbClr val="333399"/>
                </a:solidFill>
              </a:rPr>
              <a:t>3</a:t>
            </a:r>
          </a:p>
        </p:txBody>
      </p:sp>
      <p:sp>
        <p:nvSpPr>
          <p:cNvPr id="134152" name="Text Box 8"/>
          <p:cNvSpPr txBox="1">
            <a:spLocks noChangeArrowheads="1"/>
          </p:cNvSpPr>
          <p:nvPr/>
        </p:nvSpPr>
        <p:spPr bwMode="auto">
          <a:xfrm>
            <a:off x="781050" y="4770438"/>
            <a:ext cx="3254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en-US" altLang="zh-CN" sz="2000">
                <a:solidFill>
                  <a:srgbClr val="333399"/>
                </a:solidFill>
              </a:rPr>
              <a:t>2</a:t>
            </a:r>
          </a:p>
        </p:txBody>
      </p:sp>
      <p:sp>
        <p:nvSpPr>
          <p:cNvPr id="134153" name="Text Box 9"/>
          <p:cNvSpPr txBox="1">
            <a:spLocks noChangeArrowheads="1"/>
          </p:cNvSpPr>
          <p:nvPr/>
        </p:nvSpPr>
        <p:spPr bwMode="auto">
          <a:xfrm>
            <a:off x="781050" y="5337175"/>
            <a:ext cx="3254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en-US" altLang="zh-CN" sz="2000">
                <a:solidFill>
                  <a:srgbClr val="333399"/>
                </a:solidFill>
              </a:rPr>
              <a:t>1</a:t>
            </a:r>
          </a:p>
        </p:txBody>
      </p:sp>
      <p:sp>
        <p:nvSpPr>
          <p:cNvPr id="134154" name="Freeform 10"/>
          <p:cNvSpPr>
            <a:spLocks/>
          </p:cNvSpPr>
          <p:nvPr/>
        </p:nvSpPr>
        <p:spPr bwMode="auto">
          <a:xfrm>
            <a:off x="533400" y="3449638"/>
            <a:ext cx="847725" cy="61912"/>
          </a:xfrm>
          <a:custGeom>
            <a:avLst/>
            <a:gdLst>
              <a:gd name="T0" fmla="*/ 0 w 534"/>
              <a:gd name="T1" fmla="*/ 42 h 42"/>
              <a:gd name="T2" fmla="*/ 468 w 534"/>
              <a:gd name="T3" fmla="*/ 42 h 42"/>
              <a:gd name="T4" fmla="*/ 534 w 534"/>
              <a:gd name="T5" fmla="*/ 0 h 42"/>
            </a:gdLst>
            <a:ahLst/>
            <a:cxnLst>
              <a:cxn ang="0">
                <a:pos x="T0" y="T1"/>
              </a:cxn>
              <a:cxn ang="0">
                <a:pos x="T2" y="T3"/>
              </a:cxn>
              <a:cxn ang="0">
                <a:pos x="T4" y="T5"/>
              </a:cxn>
            </a:cxnLst>
            <a:rect l="0" t="0" r="r" b="b"/>
            <a:pathLst>
              <a:path w="534" h="42">
                <a:moveTo>
                  <a:pt x="0" y="42"/>
                </a:moveTo>
                <a:lnTo>
                  <a:pt x="468" y="42"/>
                </a:lnTo>
                <a:cubicBezTo>
                  <a:pt x="490" y="28"/>
                  <a:pt x="534" y="0"/>
                  <a:pt x="534" y="0"/>
                </a:cubicBezTo>
              </a:path>
            </a:pathLst>
          </a:custGeom>
          <a:noFill/>
          <a:ln w="19050" cap="flat" cmpd="sng">
            <a:solidFill>
              <a:schemeClr val="tx1"/>
            </a:solidFill>
            <a:prstDash val="solid"/>
            <a:round/>
            <a:headEnd type="none" w="sm" len="lg"/>
            <a:tailEnd type="none" w="sm"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34155" name="Freeform 11"/>
          <p:cNvSpPr>
            <a:spLocks/>
          </p:cNvSpPr>
          <p:nvPr/>
        </p:nvSpPr>
        <p:spPr bwMode="auto">
          <a:xfrm>
            <a:off x="542925" y="4024313"/>
            <a:ext cx="847725" cy="61912"/>
          </a:xfrm>
          <a:custGeom>
            <a:avLst/>
            <a:gdLst>
              <a:gd name="T0" fmla="*/ 0 w 534"/>
              <a:gd name="T1" fmla="*/ 36 h 42"/>
              <a:gd name="T2" fmla="*/ 468 w 534"/>
              <a:gd name="T3" fmla="*/ 42 h 42"/>
              <a:gd name="T4" fmla="*/ 534 w 534"/>
              <a:gd name="T5" fmla="*/ 0 h 42"/>
            </a:gdLst>
            <a:ahLst/>
            <a:cxnLst>
              <a:cxn ang="0">
                <a:pos x="T0" y="T1"/>
              </a:cxn>
              <a:cxn ang="0">
                <a:pos x="T2" y="T3"/>
              </a:cxn>
              <a:cxn ang="0">
                <a:pos x="T4" y="T5"/>
              </a:cxn>
            </a:cxnLst>
            <a:rect l="0" t="0" r="r" b="b"/>
            <a:pathLst>
              <a:path w="534" h="42">
                <a:moveTo>
                  <a:pt x="0" y="36"/>
                </a:moveTo>
                <a:lnTo>
                  <a:pt x="468" y="42"/>
                </a:lnTo>
                <a:cubicBezTo>
                  <a:pt x="490" y="28"/>
                  <a:pt x="534" y="0"/>
                  <a:pt x="534" y="0"/>
                </a:cubicBezTo>
              </a:path>
            </a:pathLst>
          </a:custGeom>
          <a:noFill/>
          <a:ln w="19050" cap="flat" cmpd="sng">
            <a:solidFill>
              <a:schemeClr val="tx1"/>
            </a:solidFill>
            <a:prstDash val="solid"/>
            <a:round/>
            <a:headEnd type="none" w="sm" len="lg"/>
            <a:tailEnd type="none" w="sm"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34156" name="Freeform 12"/>
          <p:cNvSpPr>
            <a:spLocks/>
          </p:cNvSpPr>
          <p:nvPr/>
        </p:nvSpPr>
        <p:spPr bwMode="auto">
          <a:xfrm>
            <a:off x="520700" y="4600575"/>
            <a:ext cx="869950" cy="60325"/>
          </a:xfrm>
          <a:custGeom>
            <a:avLst/>
            <a:gdLst>
              <a:gd name="T0" fmla="*/ 0 w 548"/>
              <a:gd name="T1" fmla="*/ 42 h 42"/>
              <a:gd name="T2" fmla="*/ 482 w 548"/>
              <a:gd name="T3" fmla="*/ 42 h 42"/>
              <a:gd name="T4" fmla="*/ 548 w 548"/>
              <a:gd name="T5" fmla="*/ 0 h 42"/>
            </a:gdLst>
            <a:ahLst/>
            <a:cxnLst>
              <a:cxn ang="0">
                <a:pos x="T0" y="T1"/>
              </a:cxn>
              <a:cxn ang="0">
                <a:pos x="T2" y="T3"/>
              </a:cxn>
              <a:cxn ang="0">
                <a:pos x="T4" y="T5"/>
              </a:cxn>
            </a:cxnLst>
            <a:rect l="0" t="0" r="r" b="b"/>
            <a:pathLst>
              <a:path w="548" h="42">
                <a:moveTo>
                  <a:pt x="0" y="42"/>
                </a:moveTo>
                <a:lnTo>
                  <a:pt x="482" y="42"/>
                </a:lnTo>
                <a:cubicBezTo>
                  <a:pt x="504" y="28"/>
                  <a:pt x="548" y="0"/>
                  <a:pt x="548" y="0"/>
                </a:cubicBezTo>
              </a:path>
            </a:pathLst>
          </a:custGeom>
          <a:noFill/>
          <a:ln w="19050" cap="flat" cmpd="sng">
            <a:solidFill>
              <a:schemeClr val="tx1"/>
            </a:solidFill>
            <a:prstDash val="solid"/>
            <a:round/>
            <a:headEnd type="none" w="sm" len="lg"/>
            <a:tailEnd type="none" w="sm"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34157" name="Freeform 13"/>
          <p:cNvSpPr>
            <a:spLocks/>
          </p:cNvSpPr>
          <p:nvPr/>
        </p:nvSpPr>
        <p:spPr bwMode="auto">
          <a:xfrm>
            <a:off x="520700" y="5192713"/>
            <a:ext cx="860425" cy="60325"/>
          </a:xfrm>
          <a:custGeom>
            <a:avLst/>
            <a:gdLst>
              <a:gd name="T0" fmla="*/ 0 w 542"/>
              <a:gd name="T1" fmla="*/ 42 h 42"/>
              <a:gd name="T2" fmla="*/ 476 w 542"/>
              <a:gd name="T3" fmla="*/ 42 h 42"/>
              <a:gd name="T4" fmla="*/ 542 w 542"/>
              <a:gd name="T5" fmla="*/ 0 h 42"/>
            </a:gdLst>
            <a:ahLst/>
            <a:cxnLst>
              <a:cxn ang="0">
                <a:pos x="T0" y="T1"/>
              </a:cxn>
              <a:cxn ang="0">
                <a:pos x="T2" y="T3"/>
              </a:cxn>
              <a:cxn ang="0">
                <a:pos x="T4" y="T5"/>
              </a:cxn>
            </a:cxnLst>
            <a:rect l="0" t="0" r="r" b="b"/>
            <a:pathLst>
              <a:path w="542" h="42">
                <a:moveTo>
                  <a:pt x="0" y="42"/>
                </a:moveTo>
                <a:lnTo>
                  <a:pt x="476" y="42"/>
                </a:lnTo>
                <a:cubicBezTo>
                  <a:pt x="498" y="28"/>
                  <a:pt x="542" y="0"/>
                  <a:pt x="542" y="0"/>
                </a:cubicBezTo>
              </a:path>
            </a:pathLst>
          </a:custGeom>
          <a:noFill/>
          <a:ln w="19050" cap="flat" cmpd="sng">
            <a:solidFill>
              <a:schemeClr val="tx1"/>
            </a:solidFill>
            <a:prstDash val="solid"/>
            <a:round/>
            <a:headEnd type="none" w="sm" len="lg"/>
            <a:tailEnd type="none" w="sm"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34158" name="AutoShape 14"/>
          <p:cNvSpPr>
            <a:spLocks noChangeArrowheads="1"/>
          </p:cNvSpPr>
          <p:nvPr/>
        </p:nvSpPr>
        <p:spPr bwMode="auto">
          <a:xfrm>
            <a:off x="7886700" y="2814638"/>
            <a:ext cx="838200" cy="3030537"/>
          </a:xfrm>
          <a:prstGeom prst="cube">
            <a:avLst>
              <a:gd name="adj" fmla="val 10764"/>
            </a:avLst>
          </a:prstGeom>
          <a:solidFill>
            <a:srgbClr val="FFFF99"/>
          </a:solidFill>
          <a:ln w="19050">
            <a:solidFill>
              <a:schemeClr val="tx1"/>
            </a:solidFill>
            <a:miter lim="800000"/>
            <a:headEnd type="none" w="sm" len="lg"/>
            <a:tailEnd type="none" w="sm"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34159" name="Text Box 15"/>
          <p:cNvSpPr txBox="1">
            <a:spLocks noChangeArrowheads="1"/>
          </p:cNvSpPr>
          <p:nvPr/>
        </p:nvSpPr>
        <p:spPr bwMode="auto">
          <a:xfrm>
            <a:off x="7924800" y="2992438"/>
            <a:ext cx="3254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en-US" altLang="zh-CN" sz="2000">
                <a:solidFill>
                  <a:srgbClr val="333399"/>
                </a:solidFill>
              </a:rPr>
              <a:t>5</a:t>
            </a:r>
          </a:p>
        </p:txBody>
      </p:sp>
      <p:sp>
        <p:nvSpPr>
          <p:cNvPr id="134160" name="Text Box 16"/>
          <p:cNvSpPr txBox="1">
            <a:spLocks noChangeArrowheads="1"/>
          </p:cNvSpPr>
          <p:nvPr/>
        </p:nvSpPr>
        <p:spPr bwMode="auto">
          <a:xfrm>
            <a:off x="7924800" y="3619500"/>
            <a:ext cx="3254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en-US" altLang="zh-CN" sz="2000">
                <a:solidFill>
                  <a:srgbClr val="333399"/>
                </a:solidFill>
              </a:rPr>
              <a:t>4</a:t>
            </a:r>
          </a:p>
        </p:txBody>
      </p:sp>
      <p:sp>
        <p:nvSpPr>
          <p:cNvPr id="134161" name="Text Box 17"/>
          <p:cNvSpPr txBox="1">
            <a:spLocks noChangeArrowheads="1"/>
          </p:cNvSpPr>
          <p:nvPr/>
        </p:nvSpPr>
        <p:spPr bwMode="auto">
          <a:xfrm>
            <a:off x="7924800" y="4176713"/>
            <a:ext cx="3254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en-US" altLang="zh-CN" sz="2000">
                <a:solidFill>
                  <a:srgbClr val="333399"/>
                </a:solidFill>
              </a:rPr>
              <a:t>3</a:t>
            </a:r>
          </a:p>
        </p:txBody>
      </p:sp>
      <p:sp>
        <p:nvSpPr>
          <p:cNvPr id="134162" name="Text Box 18"/>
          <p:cNvSpPr txBox="1">
            <a:spLocks noChangeArrowheads="1"/>
          </p:cNvSpPr>
          <p:nvPr/>
        </p:nvSpPr>
        <p:spPr bwMode="auto">
          <a:xfrm>
            <a:off x="7924800" y="4737100"/>
            <a:ext cx="3254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en-US" altLang="zh-CN" sz="2000">
                <a:solidFill>
                  <a:srgbClr val="333399"/>
                </a:solidFill>
              </a:rPr>
              <a:t>2</a:t>
            </a:r>
          </a:p>
        </p:txBody>
      </p:sp>
      <p:sp>
        <p:nvSpPr>
          <p:cNvPr id="134163" name="Text Box 19"/>
          <p:cNvSpPr txBox="1">
            <a:spLocks noChangeArrowheads="1"/>
          </p:cNvSpPr>
          <p:nvPr/>
        </p:nvSpPr>
        <p:spPr bwMode="auto">
          <a:xfrm>
            <a:off x="7924800" y="5302250"/>
            <a:ext cx="3254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en-US" altLang="zh-CN" sz="2000">
                <a:solidFill>
                  <a:srgbClr val="333399"/>
                </a:solidFill>
              </a:rPr>
              <a:t>1</a:t>
            </a:r>
          </a:p>
        </p:txBody>
      </p:sp>
      <p:sp>
        <p:nvSpPr>
          <p:cNvPr id="134164" name="Freeform 20"/>
          <p:cNvSpPr>
            <a:spLocks/>
          </p:cNvSpPr>
          <p:nvPr/>
        </p:nvSpPr>
        <p:spPr bwMode="auto">
          <a:xfrm>
            <a:off x="7886700" y="3414713"/>
            <a:ext cx="847725" cy="61912"/>
          </a:xfrm>
          <a:custGeom>
            <a:avLst/>
            <a:gdLst>
              <a:gd name="T0" fmla="*/ 0 w 534"/>
              <a:gd name="T1" fmla="*/ 42 h 42"/>
              <a:gd name="T2" fmla="*/ 468 w 534"/>
              <a:gd name="T3" fmla="*/ 42 h 42"/>
              <a:gd name="T4" fmla="*/ 534 w 534"/>
              <a:gd name="T5" fmla="*/ 0 h 42"/>
            </a:gdLst>
            <a:ahLst/>
            <a:cxnLst>
              <a:cxn ang="0">
                <a:pos x="T0" y="T1"/>
              </a:cxn>
              <a:cxn ang="0">
                <a:pos x="T2" y="T3"/>
              </a:cxn>
              <a:cxn ang="0">
                <a:pos x="T4" y="T5"/>
              </a:cxn>
            </a:cxnLst>
            <a:rect l="0" t="0" r="r" b="b"/>
            <a:pathLst>
              <a:path w="534" h="42">
                <a:moveTo>
                  <a:pt x="0" y="42"/>
                </a:moveTo>
                <a:lnTo>
                  <a:pt x="468" y="42"/>
                </a:lnTo>
                <a:cubicBezTo>
                  <a:pt x="490" y="28"/>
                  <a:pt x="534" y="0"/>
                  <a:pt x="534" y="0"/>
                </a:cubicBezTo>
              </a:path>
            </a:pathLst>
          </a:custGeom>
          <a:noFill/>
          <a:ln w="19050" cap="flat" cmpd="sng">
            <a:solidFill>
              <a:schemeClr val="tx1"/>
            </a:solidFill>
            <a:prstDash val="solid"/>
            <a:round/>
            <a:headEnd type="none" w="sm" len="lg"/>
            <a:tailEnd type="none" w="sm"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34165" name="Freeform 21"/>
          <p:cNvSpPr>
            <a:spLocks/>
          </p:cNvSpPr>
          <p:nvPr/>
        </p:nvSpPr>
        <p:spPr bwMode="auto">
          <a:xfrm>
            <a:off x="7896225" y="3989388"/>
            <a:ext cx="847725" cy="61912"/>
          </a:xfrm>
          <a:custGeom>
            <a:avLst/>
            <a:gdLst>
              <a:gd name="T0" fmla="*/ 0 w 534"/>
              <a:gd name="T1" fmla="*/ 36 h 42"/>
              <a:gd name="T2" fmla="*/ 468 w 534"/>
              <a:gd name="T3" fmla="*/ 42 h 42"/>
              <a:gd name="T4" fmla="*/ 534 w 534"/>
              <a:gd name="T5" fmla="*/ 0 h 42"/>
            </a:gdLst>
            <a:ahLst/>
            <a:cxnLst>
              <a:cxn ang="0">
                <a:pos x="T0" y="T1"/>
              </a:cxn>
              <a:cxn ang="0">
                <a:pos x="T2" y="T3"/>
              </a:cxn>
              <a:cxn ang="0">
                <a:pos x="T4" y="T5"/>
              </a:cxn>
            </a:cxnLst>
            <a:rect l="0" t="0" r="r" b="b"/>
            <a:pathLst>
              <a:path w="534" h="42">
                <a:moveTo>
                  <a:pt x="0" y="36"/>
                </a:moveTo>
                <a:lnTo>
                  <a:pt x="468" y="42"/>
                </a:lnTo>
                <a:cubicBezTo>
                  <a:pt x="490" y="28"/>
                  <a:pt x="534" y="0"/>
                  <a:pt x="534" y="0"/>
                </a:cubicBezTo>
              </a:path>
            </a:pathLst>
          </a:custGeom>
          <a:noFill/>
          <a:ln w="19050" cap="flat" cmpd="sng">
            <a:solidFill>
              <a:schemeClr val="tx1"/>
            </a:solidFill>
            <a:prstDash val="solid"/>
            <a:round/>
            <a:headEnd type="none" w="sm" len="lg"/>
            <a:tailEnd type="none" w="sm"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34166" name="Freeform 22"/>
          <p:cNvSpPr>
            <a:spLocks/>
          </p:cNvSpPr>
          <p:nvPr/>
        </p:nvSpPr>
        <p:spPr bwMode="auto">
          <a:xfrm>
            <a:off x="7874000" y="4565650"/>
            <a:ext cx="869950" cy="60325"/>
          </a:xfrm>
          <a:custGeom>
            <a:avLst/>
            <a:gdLst>
              <a:gd name="T0" fmla="*/ 0 w 548"/>
              <a:gd name="T1" fmla="*/ 42 h 42"/>
              <a:gd name="T2" fmla="*/ 482 w 548"/>
              <a:gd name="T3" fmla="*/ 42 h 42"/>
              <a:gd name="T4" fmla="*/ 548 w 548"/>
              <a:gd name="T5" fmla="*/ 0 h 42"/>
            </a:gdLst>
            <a:ahLst/>
            <a:cxnLst>
              <a:cxn ang="0">
                <a:pos x="T0" y="T1"/>
              </a:cxn>
              <a:cxn ang="0">
                <a:pos x="T2" y="T3"/>
              </a:cxn>
              <a:cxn ang="0">
                <a:pos x="T4" y="T5"/>
              </a:cxn>
            </a:cxnLst>
            <a:rect l="0" t="0" r="r" b="b"/>
            <a:pathLst>
              <a:path w="548" h="42">
                <a:moveTo>
                  <a:pt x="0" y="42"/>
                </a:moveTo>
                <a:lnTo>
                  <a:pt x="482" y="42"/>
                </a:lnTo>
                <a:cubicBezTo>
                  <a:pt x="504" y="28"/>
                  <a:pt x="548" y="0"/>
                  <a:pt x="548" y="0"/>
                </a:cubicBezTo>
              </a:path>
            </a:pathLst>
          </a:custGeom>
          <a:noFill/>
          <a:ln w="19050" cap="flat" cmpd="sng">
            <a:solidFill>
              <a:schemeClr val="tx1"/>
            </a:solidFill>
            <a:prstDash val="solid"/>
            <a:round/>
            <a:headEnd type="none" w="sm" len="lg"/>
            <a:tailEnd type="none" w="sm"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34167" name="Freeform 23"/>
          <p:cNvSpPr>
            <a:spLocks/>
          </p:cNvSpPr>
          <p:nvPr/>
        </p:nvSpPr>
        <p:spPr bwMode="auto">
          <a:xfrm>
            <a:off x="7874000" y="5157788"/>
            <a:ext cx="860425" cy="60325"/>
          </a:xfrm>
          <a:custGeom>
            <a:avLst/>
            <a:gdLst>
              <a:gd name="T0" fmla="*/ 0 w 542"/>
              <a:gd name="T1" fmla="*/ 42 h 42"/>
              <a:gd name="T2" fmla="*/ 476 w 542"/>
              <a:gd name="T3" fmla="*/ 42 h 42"/>
              <a:gd name="T4" fmla="*/ 542 w 542"/>
              <a:gd name="T5" fmla="*/ 0 h 42"/>
            </a:gdLst>
            <a:ahLst/>
            <a:cxnLst>
              <a:cxn ang="0">
                <a:pos x="T0" y="T1"/>
              </a:cxn>
              <a:cxn ang="0">
                <a:pos x="T2" y="T3"/>
              </a:cxn>
              <a:cxn ang="0">
                <a:pos x="T4" y="T5"/>
              </a:cxn>
            </a:cxnLst>
            <a:rect l="0" t="0" r="r" b="b"/>
            <a:pathLst>
              <a:path w="542" h="42">
                <a:moveTo>
                  <a:pt x="0" y="42"/>
                </a:moveTo>
                <a:lnTo>
                  <a:pt x="476" y="42"/>
                </a:lnTo>
                <a:cubicBezTo>
                  <a:pt x="498" y="28"/>
                  <a:pt x="542" y="0"/>
                  <a:pt x="542" y="0"/>
                </a:cubicBezTo>
              </a:path>
            </a:pathLst>
          </a:custGeom>
          <a:noFill/>
          <a:ln w="19050" cap="flat" cmpd="sng">
            <a:solidFill>
              <a:schemeClr val="tx1"/>
            </a:solidFill>
            <a:prstDash val="solid"/>
            <a:round/>
            <a:headEnd type="none" w="sm" len="lg"/>
            <a:tailEnd type="none" w="sm"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34168" name="Text Box 24"/>
          <p:cNvSpPr txBox="1">
            <a:spLocks noChangeArrowheads="1"/>
          </p:cNvSpPr>
          <p:nvPr/>
        </p:nvSpPr>
        <p:spPr bwMode="auto">
          <a:xfrm>
            <a:off x="395288" y="1973263"/>
            <a:ext cx="868362"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lg"/>
                <a:tailEnd type="none" w="sm"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2000">
                <a:solidFill>
                  <a:srgbClr val="333399"/>
                </a:solidFill>
                <a:ea typeface="黑体" panose="02010609060101010101" pitchFamily="49" charset="-122"/>
              </a:rPr>
              <a:t>主机</a:t>
            </a:r>
            <a:r>
              <a:rPr kumimoji="1" lang="zh-CN" altLang="en-US" sz="1000">
                <a:solidFill>
                  <a:srgbClr val="333399"/>
                </a:solidFill>
                <a:ea typeface="黑体" panose="02010609060101010101" pitchFamily="49" charset="-122"/>
              </a:rPr>
              <a:t> </a:t>
            </a:r>
            <a:r>
              <a:rPr kumimoji="1" lang="en-US" altLang="zh-CN" sz="2000">
                <a:solidFill>
                  <a:srgbClr val="333399"/>
                </a:solidFill>
                <a:ea typeface="黑体" panose="02010609060101010101" pitchFamily="49" charset="-122"/>
              </a:rPr>
              <a:t>1</a:t>
            </a:r>
          </a:p>
        </p:txBody>
      </p:sp>
      <p:sp>
        <p:nvSpPr>
          <p:cNvPr id="134169" name="AutoShape 25"/>
          <p:cNvSpPr>
            <a:spLocks noChangeArrowheads="1"/>
          </p:cNvSpPr>
          <p:nvPr/>
        </p:nvSpPr>
        <p:spPr bwMode="auto">
          <a:xfrm>
            <a:off x="8034338" y="2317750"/>
            <a:ext cx="685800" cy="557213"/>
          </a:xfrm>
          <a:prstGeom prst="cube">
            <a:avLst>
              <a:gd name="adj" fmla="val 17593"/>
            </a:avLst>
          </a:prstGeom>
          <a:solidFill>
            <a:srgbClr val="FFFF99"/>
          </a:solidFill>
          <a:ln w="19050">
            <a:solidFill>
              <a:schemeClr val="tx1"/>
            </a:solidFill>
            <a:miter lim="800000"/>
            <a:headEnd type="none" w="sm" len="lg"/>
            <a:tailEnd type="none" w="sm"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34170" name="Text Box 26"/>
          <p:cNvSpPr txBox="1">
            <a:spLocks noChangeArrowheads="1"/>
          </p:cNvSpPr>
          <p:nvPr/>
        </p:nvSpPr>
        <p:spPr bwMode="auto">
          <a:xfrm>
            <a:off x="8027988" y="2422525"/>
            <a:ext cx="6159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en-US" altLang="zh-CN" sz="2000">
                <a:solidFill>
                  <a:srgbClr val="333399"/>
                </a:solidFill>
              </a:rPr>
              <a:t>AP</a:t>
            </a:r>
            <a:r>
              <a:rPr kumimoji="1" lang="en-US" altLang="zh-CN" sz="2000" b="1" baseline="-25000">
                <a:solidFill>
                  <a:srgbClr val="333399"/>
                </a:solidFill>
              </a:rPr>
              <a:t>2</a:t>
            </a:r>
            <a:endParaRPr kumimoji="1" lang="en-US" altLang="zh-CN" sz="2000" b="1">
              <a:solidFill>
                <a:srgbClr val="333399"/>
              </a:solidFill>
            </a:endParaRPr>
          </a:p>
        </p:txBody>
      </p:sp>
      <p:sp>
        <p:nvSpPr>
          <p:cNvPr id="134171" name="AutoShape 27"/>
          <p:cNvSpPr>
            <a:spLocks noChangeArrowheads="1"/>
          </p:cNvSpPr>
          <p:nvPr/>
        </p:nvSpPr>
        <p:spPr bwMode="auto">
          <a:xfrm>
            <a:off x="538163" y="2360613"/>
            <a:ext cx="685800" cy="557212"/>
          </a:xfrm>
          <a:prstGeom prst="cube">
            <a:avLst>
              <a:gd name="adj" fmla="val 17593"/>
            </a:avLst>
          </a:prstGeom>
          <a:solidFill>
            <a:srgbClr val="FFFF99"/>
          </a:solidFill>
          <a:ln w="19050">
            <a:solidFill>
              <a:schemeClr val="tx1"/>
            </a:solidFill>
            <a:miter lim="800000"/>
            <a:headEnd type="none" w="sm" len="lg"/>
            <a:tailEnd type="none" w="sm"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34172" name="Text Box 28"/>
          <p:cNvSpPr txBox="1">
            <a:spLocks noChangeArrowheads="1"/>
          </p:cNvSpPr>
          <p:nvPr/>
        </p:nvSpPr>
        <p:spPr bwMode="auto">
          <a:xfrm>
            <a:off x="558800" y="2481263"/>
            <a:ext cx="6159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en-US" altLang="zh-CN" sz="2000">
                <a:solidFill>
                  <a:srgbClr val="333399"/>
                </a:solidFill>
              </a:rPr>
              <a:t>AP</a:t>
            </a:r>
            <a:r>
              <a:rPr kumimoji="1" lang="en-US" altLang="zh-CN" sz="2000" b="1" baseline="-25000">
                <a:solidFill>
                  <a:srgbClr val="333399"/>
                </a:solidFill>
              </a:rPr>
              <a:t>1</a:t>
            </a:r>
            <a:endParaRPr kumimoji="1" lang="en-US" altLang="zh-CN" sz="2000" b="1">
              <a:solidFill>
                <a:srgbClr val="333399"/>
              </a:solidFill>
            </a:endParaRPr>
          </a:p>
        </p:txBody>
      </p:sp>
      <p:sp>
        <p:nvSpPr>
          <p:cNvPr id="134173" name="Text Box 29"/>
          <p:cNvSpPr txBox="1">
            <a:spLocks noChangeArrowheads="1"/>
          </p:cNvSpPr>
          <p:nvPr/>
        </p:nvSpPr>
        <p:spPr bwMode="auto">
          <a:xfrm>
            <a:off x="7770813" y="1973263"/>
            <a:ext cx="868362"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lg"/>
                <a:tailEnd type="none" w="sm"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2000">
                <a:solidFill>
                  <a:srgbClr val="333399"/>
                </a:solidFill>
                <a:ea typeface="黑体" panose="02010609060101010101" pitchFamily="49" charset="-122"/>
              </a:rPr>
              <a:t>主机</a:t>
            </a:r>
            <a:r>
              <a:rPr kumimoji="1" lang="zh-CN" altLang="en-US" sz="1000">
                <a:solidFill>
                  <a:srgbClr val="333399"/>
                </a:solidFill>
                <a:ea typeface="黑体" panose="02010609060101010101" pitchFamily="49" charset="-122"/>
              </a:rPr>
              <a:t> </a:t>
            </a:r>
            <a:r>
              <a:rPr kumimoji="1" lang="en-US" altLang="zh-CN" sz="2000">
                <a:solidFill>
                  <a:srgbClr val="333399"/>
                </a:solidFill>
                <a:ea typeface="黑体" panose="02010609060101010101" pitchFamily="49" charset="-122"/>
              </a:rPr>
              <a:t>2</a:t>
            </a:r>
          </a:p>
        </p:txBody>
      </p:sp>
      <p:sp>
        <p:nvSpPr>
          <p:cNvPr id="134174" name="AutoShape 30"/>
          <p:cNvSpPr>
            <a:spLocks noChangeArrowheads="1"/>
          </p:cNvSpPr>
          <p:nvPr/>
        </p:nvSpPr>
        <p:spPr bwMode="auto">
          <a:xfrm>
            <a:off x="4067175" y="1989138"/>
            <a:ext cx="2952750" cy="935037"/>
          </a:xfrm>
          <a:prstGeom prst="wedgeRoundRectCallout">
            <a:avLst>
              <a:gd name="adj1" fmla="val 87310"/>
              <a:gd name="adj2" fmla="val 18931"/>
              <a:gd name="adj3" fmla="val 16667"/>
            </a:avLst>
          </a:prstGeom>
          <a:solidFill>
            <a:srgbClr val="66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endParaRPr lang="zh-CN" altLang="zh-CN">
              <a:latin typeface="Tahoma" panose="020B0604030504040204" pitchFamily="34" charset="0"/>
            </a:endParaRPr>
          </a:p>
        </p:txBody>
      </p:sp>
      <p:sp>
        <p:nvSpPr>
          <p:cNvPr id="134175" name="Text Box 31"/>
          <p:cNvSpPr txBox="1">
            <a:spLocks noChangeArrowheads="1"/>
          </p:cNvSpPr>
          <p:nvPr/>
        </p:nvSpPr>
        <p:spPr bwMode="auto">
          <a:xfrm>
            <a:off x="4140200" y="2060575"/>
            <a:ext cx="2943225"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lg"/>
                <a:tailEnd type="none" w="sm"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0" hangingPunct="0"/>
            <a:r>
              <a:rPr kumimoji="1" lang="zh-CN" altLang="en-US" sz="2400">
                <a:solidFill>
                  <a:srgbClr val="333399"/>
                </a:solidFill>
                <a:latin typeface="Tahoma" panose="020B0604030504040204" pitchFamily="34" charset="0"/>
                <a:ea typeface="黑体" panose="02010609060101010101" pitchFamily="49" charset="-122"/>
              </a:rPr>
              <a:t>我收到了</a:t>
            </a:r>
            <a:r>
              <a:rPr kumimoji="1" lang="zh-CN" altLang="en-US" sz="1400">
                <a:solidFill>
                  <a:srgbClr val="333399"/>
                </a:solidFill>
                <a:ea typeface="黑体" panose="02010609060101010101" pitchFamily="49" charset="-122"/>
              </a:rPr>
              <a:t> </a:t>
            </a:r>
            <a:r>
              <a:rPr kumimoji="1" lang="en-US" altLang="zh-CN" sz="2400">
                <a:solidFill>
                  <a:srgbClr val="333399"/>
                </a:solidFill>
                <a:ea typeface="黑体" panose="02010609060101010101" pitchFamily="49" charset="-122"/>
              </a:rPr>
              <a:t>AP</a:t>
            </a:r>
            <a:r>
              <a:rPr kumimoji="1" lang="en-US" altLang="zh-CN" sz="2400" baseline="-25000">
                <a:solidFill>
                  <a:srgbClr val="333399"/>
                </a:solidFill>
                <a:ea typeface="黑体" panose="02010609060101010101" pitchFamily="49" charset="-122"/>
              </a:rPr>
              <a:t>1</a:t>
            </a:r>
            <a:r>
              <a:rPr kumimoji="1" lang="en-US" altLang="zh-CN" sz="1600">
                <a:solidFill>
                  <a:srgbClr val="333399"/>
                </a:solidFill>
                <a:ea typeface="黑体" panose="02010609060101010101" pitchFamily="49" charset="-122"/>
              </a:rPr>
              <a:t> </a:t>
            </a:r>
            <a:r>
              <a:rPr kumimoji="1" lang="zh-CN" altLang="en-US" sz="2400">
                <a:solidFill>
                  <a:srgbClr val="333399"/>
                </a:solidFill>
                <a:latin typeface="Tahoma" panose="020B0604030504040204" pitchFamily="34" charset="0"/>
                <a:ea typeface="黑体" panose="02010609060101010101" pitchFamily="49" charset="-122"/>
              </a:rPr>
              <a:t>发来的</a:t>
            </a:r>
          </a:p>
          <a:p>
            <a:pPr algn="ctr" eaLnBrk="0" hangingPunct="0"/>
            <a:r>
              <a:rPr kumimoji="1" lang="zh-CN" altLang="en-US" sz="2400">
                <a:solidFill>
                  <a:srgbClr val="333399"/>
                </a:solidFill>
                <a:ea typeface="黑体" panose="02010609060101010101" pitchFamily="49" charset="-122"/>
              </a:rPr>
              <a:t>应用程序数据！</a:t>
            </a:r>
          </a:p>
        </p:txBody>
      </p:sp>
      <p:sp>
        <p:nvSpPr>
          <p:cNvPr id="32" name="TextBox 31"/>
          <p:cNvSpPr txBox="1"/>
          <p:nvPr/>
        </p:nvSpPr>
        <p:spPr>
          <a:xfrm>
            <a:off x="71406" y="6500834"/>
            <a:ext cx="2571768" cy="276999"/>
          </a:xfrm>
          <a:prstGeom prst="rect">
            <a:avLst/>
          </a:prstGeom>
          <a:noFill/>
        </p:spPr>
        <p:txBody>
          <a:bodyPr wrap="square" rtlCol="0">
            <a:spAutoFit/>
          </a:bodyPr>
          <a:lstStyle/>
          <a:p>
            <a:r>
              <a:rPr lang="zh-CN" altLang="en-US" dirty="0"/>
              <a:t>来源：谢希仁，计算机网络</a:t>
            </a:r>
          </a:p>
        </p:txBody>
      </p:sp>
    </p:spTree>
    <p:extLst>
      <p:ext uri="{BB962C8B-B14F-4D97-AF65-F5344CB8AC3E}">
        <p14:creationId xmlns:p14="http://schemas.microsoft.com/office/powerpoint/2010/main" val="3063926256"/>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2"/>
          <p:cNvSpPr>
            <a:spLocks noGrp="1" noChangeArrowheads="1"/>
          </p:cNvSpPr>
          <p:nvPr>
            <p:ph type="title"/>
          </p:nvPr>
        </p:nvSpPr>
        <p:spPr/>
        <p:txBody>
          <a:bodyPr/>
          <a:lstStyle/>
          <a:p>
            <a:r>
              <a:rPr lang="zh-CN" altLang="en-US"/>
              <a:t>网络中数据处理流程</a:t>
            </a:r>
          </a:p>
        </p:txBody>
      </p:sp>
      <p:graphicFrame>
        <p:nvGraphicFramePr>
          <p:cNvPr id="11266" name="Object 4"/>
          <p:cNvGraphicFramePr>
            <a:graphicFrameLocks noChangeAspect="1"/>
          </p:cNvGraphicFramePr>
          <p:nvPr/>
        </p:nvGraphicFramePr>
        <p:xfrm>
          <a:off x="0" y="2506663"/>
          <a:ext cx="9144000" cy="3875087"/>
        </p:xfrm>
        <a:graphic>
          <a:graphicData uri="http://schemas.openxmlformats.org/presentationml/2006/ole">
            <mc:AlternateContent xmlns:mc="http://schemas.openxmlformats.org/markup-compatibility/2006">
              <mc:Choice xmlns:v="urn:schemas-microsoft-com:vml" Requires="v">
                <p:oleObj spid="_x0000_s9259" name="Visio" r:id="rId3" imgW="5482971" imgH="2332749" progId="Visio.Drawing.11">
                  <p:embed/>
                </p:oleObj>
              </mc:Choice>
              <mc:Fallback>
                <p:oleObj name="Visio" r:id="rId3" imgW="5482971" imgH="2332749" progId="Visio.Drawing.11">
                  <p:embed/>
                  <p:pic>
                    <p:nvPicPr>
                      <p:cNvPr id="0" name="Picture 73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506663"/>
                        <a:ext cx="9144000" cy="3875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81253" name="Line 5"/>
          <p:cNvSpPr>
            <a:spLocks noChangeShapeType="1"/>
          </p:cNvSpPr>
          <p:nvPr/>
        </p:nvSpPr>
        <p:spPr bwMode="auto">
          <a:xfrm>
            <a:off x="971550" y="2636838"/>
            <a:ext cx="0" cy="1296987"/>
          </a:xfrm>
          <a:prstGeom prst="line">
            <a:avLst/>
          </a:prstGeom>
          <a:noFill/>
          <a:ln w="57150">
            <a:solidFill>
              <a:srgbClr val="D60093"/>
            </a:solidFill>
            <a:round/>
            <a:headEnd/>
            <a:tailEnd/>
          </a:ln>
        </p:spPr>
        <p:txBody>
          <a:bodyPr/>
          <a:lstStyle/>
          <a:p>
            <a:endParaRPr lang="zh-CN" altLang="en-US"/>
          </a:p>
        </p:txBody>
      </p:sp>
      <p:sp>
        <p:nvSpPr>
          <p:cNvPr id="181254" name="Line 6"/>
          <p:cNvSpPr>
            <a:spLocks noChangeShapeType="1"/>
          </p:cNvSpPr>
          <p:nvPr/>
        </p:nvSpPr>
        <p:spPr bwMode="auto">
          <a:xfrm>
            <a:off x="971550" y="3933825"/>
            <a:ext cx="936625" cy="0"/>
          </a:xfrm>
          <a:prstGeom prst="line">
            <a:avLst/>
          </a:prstGeom>
          <a:noFill/>
          <a:ln w="57150">
            <a:solidFill>
              <a:srgbClr val="D60093"/>
            </a:solidFill>
            <a:round/>
            <a:headEnd/>
            <a:tailEnd/>
          </a:ln>
        </p:spPr>
        <p:txBody>
          <a:bodyPr/>
          <a:lstStyle/>
          <a:p>
            <a:endParaRPr lang="zh-CN" altLang="en-US"/>
          </a:p>
        </p:txBody>
      </p:sp>
      <p:sp>
        <p:nvSpPr>
          <p:cNvPr id="181255" name="Line 7"/>
          <p:cNvSpPr>
            <a:spLocks noChangeShapeType="1"/>
          </p:cNvSpPr>
          <p:nvPr/>
        </p:nvSpPr>
        <p:spPr bwMode="auto">
          <a:xfrm flipV="1">
            <a:off x="1908175" y="3573463"/>
            <a:ext cx="0" cy="360362"/>
          </a:xfrm>
          <a:prstGeom prst="line">
            <a:avLst/>
          </a:prstGeom>
          <a:noFill/>
          <a:ln w="57150">
            <a:solidFill>
              <a:srgbClr val="D60093"/>
            </a:solidFill>
            <a:round/>
            <a:headEnd/>
            <a:tailEnd/>
          </a:ln>
        </p:spPr>
        <p:txBody>
          <a:bodyPr/>
          <a:lstStyle/>
          <a:p>
            <a:endParaRPr lang="zh-CN" altLang="en-US"/>
          </a:p>
        </p:txBody>
      </p:sp>
      <p:sp>
        <p:nvSpPr>
          <p:cNvPr id="181256" name="Line 8"/>
          <p:cNvSpPr>
            <a:spLocks noChangeShapeType="1"/>
          </p:cNvSpPr>
          <p:nvPr/>
        </p:nvSpPr>
        <p:spPr bwMode="auto">
          <a:xfrm>
            <a:off x="1908175" y="3573463"/>
            <a:ext cx="719138" cy="0"/>
          </a:xfrm>
          <a:prstGeom prst="line">
            <a:avLst/>
          </a:prstGeom>
          <a:noFill/>
          <a:ln w="57150">
            <a:solidFill>
              <a:srgbClr val="D60093"/>
            </a:solidFill>
            <a:round/>
            <a:headEnd/>
            <a:tailEnd/>
          </a:ln>
        </p:spPr>
        <p:txBody>
          <a:bodyPr/>
          <a:lstStyle/>
          <a:p>
            <a:endParaRPr lang="zh-CN" altLang="en-US"/>
          </a:p>
        </p:txBody>
      </p:sp>
      <p:sp>
        <p:nvSpPr>
          <p:cNvPr id="181257" name="Line 9"/>
          <p:cNvSpPr>
            <a:spLocks noChangeShapeType="1"/>
          </p:cNvSpPr>
          <p:nvPr/>
        </p:nvSpPr>
        <p:spPr bwMode="auto">
          <a:xfrm>
            <a:off x="2627313" y="3573463"/>
            <a:ext cx="0" cy="360362"/>
          </a:xfrm>
          <a:prstGeom prst="line">
            <a:avLst/>
          </a:prstGeom>
          <a:noFill/>
          <a:ln w="57150">
            <a:solidFill>
              <a:srgbClr val="D60093"/>
            </a:solidFill>
            <a:round/>
            <a:headEnd/>
            <a:tailEnd/>
          </a:ln>
        </p:spPr>
        <p:txBody>
          <a:bodyPr/>
          <a:lstStyle/>
          <a:p>
            <a:endParaRPr lang="zh-CN" altLang="en-US"/>
          </a:p>
        </p:txBody>
      </p:sp>
      <p:sp>
        <p:nvSpPr>
          <p:cNvPr id="181258" name="Line 10"/>
          <p:cNvSpPr>
            <a:spLocks noChangeShapeType="1"/>
          </p:cNvSpPr>
          <p:nvPr/>
        </p:nvSpPr>
        <p:spPr bwMode="auto">
          <a:xfrm>
            <a:off x="2627313" y="3933825"/>
            <a:ext cx="792162" cy="0"/>
          </a:xfrm>
          <a:prstGeom prst="line">
            <a:avLst/>
          </a:prstGeom>
          <a:noFill/>
          <a:ln w="57150">
            <a:solidFill>
              <a:srgbClr val="D60093"/>
            </a:solidFill>
            <a:round/>
            <a:headEnd/>
            <a:tailEnd/>
          </a:ln>
        </p:spPr>
        <p:txBody>
          <a:bodyPr/>
          <a:lstStyle/>
          <a:p>
            <a:endParaRPr lang="zh-CN" altLang="en-US"/>
          </a:p>
        </p:txBody>
      </p:sp>
      <p:sp>
        <p:nvSpPr>
          <p:cNvPr id="181259" name="Line 11"/>
          <p:cNvSpPr>
            <a:spLocks noChangeShapeType="1"/>
          </p:cNvSpPr>
          <p:nvPr/>
        </p:nvSpPr>
        <p:spPr bwMode="auto">
          <a:xfrm flipV="1">
            <a:off x="3419475" y="3284538"/>
            <a:ext cx="0" cy="649287"/>
          </a:xfrm>
          <a:prstGeom prst="line">
            <a:avLst/>
          </a:prstGeom>
          <a:noFill/>
          <a:ln w="57150">
            <a:solidFill>
              <a:srgbClr val="D60093"/>
            </a:solidFill>
            <a:round/>
            <a:headEnd/>
            <a:tailEnd/>
          </a:ln>
        </p:spPr>
        <p:txBody>
          <a:bodyPr/>
          <a:lstStyle/>
          <a:p>
            <a:endParaRPr lang="zh-CN" altLang="en-US"/>
          </a:p>
        </p:txBody>
      </p:sp>
      <p:sp>
        <p:nvSpPr>
          <p:cNvPr id="181260" name="Line 12"/>
          <p:cNvSpPr>
            <a:spLocks noChangeShapeType="1"/>
          </p:cNvSpPr>
          <p:nvPr/>
        </p:nvSpPr>
        <p:spPr bwMode="auto">
          <a:xfrm>
            <a:off x="3419475" y="3284538"/>
            <a:ext cx="720725" cy="0"/>
          </a:xfrm>
          <a:prstGeom prst="line">
            <a:avLst/>
          </a:prstGeom>
          <a:noFill/>
          <a:ln w="57150">
            <a:solidFill>
              <a:srgbClr val="D60093"/>
            </a:solidFill>
            <a:round/>
            <a:headEnd/>
            <a:tailEnd/>
          </a:ln>
        </p:spPr>
        <p:txBody>
          <a:bodyPr/>
          <a:lstStyle/>
          <a:p>
            <a:endParaRPr lang="zh-CN" altLang="en-US"/>
          </a:p>
        </p:txBody>
      </p:sp>
      <p:sp>
        <p:nvSpPr>
          <p:cNvPr id="181261" name="Line 13"/>
          <p:cNvSpPr>
            <a:spLocks noChangeShapeType="1"/>
          </p:cNvSpPr>
          <p:nvPr/>
        </p:nvSpPr>
        <p:spPr bwMode="auto">
          <a:xfrm>
            <a:off x="4140200" y="3284538"/>
            <a:ext cx="0" cy="1728787"/>
          </a:xfrm>
          <a:prstGeom prst="line">
            <a:avLst/>
          </a:prstGeom>
          <a:noFill/>
          <a:ln w="57150">
            <a:solidFill>
              <a:srgbClr val="D60093"/>
            </a:solidFill>
            <a:round/>
            <a:headEnd/>
            <a:tailEnd/>
          </a:ln>
        </p:spPr>
        <p:txBody>
          <a:bodyPr/>
          <a:lstStyle/>
          <a:p>
            <a:endParaRPr lang="zh-CN" altLang="en-US"/>
          </a:p>
        </p:txBody>
      </p:sp>
      <p:sp>
        <p:nvSpPr>
          <p:cNvPr id="181263" name="Line 15"/>
          <p:cNvSpPr>
            <a:spLocks noChangeShapeType="1"/>
          </p:cNvSpPr>
          <p:nvPr/>
        </p:nvSpPr>
        <p:spPr bwMode="auto">
          <a:xfrm>
            <a:off x="4140200" y="5013325"/>
            <a:ext cx="792163" cy="0"/>
          </a:xfrm>
          <a:prstGeom prst="line">
            <a:avLst/>
          </a:prstGeom>
          <a:noFill/>
          <a:ln w="57150">
            <a:solidFill>
              <a:srgbClr val="D60093"/>
            </a:solidFill>
            <a:round/>
            <a:headEnd/>
            <a:tailEnd/>
          </a:ln>
        </p:spPr>
        <p:txBody>
          <a:bodyPr/>
          <a:lstStyle/>
          <a:p>
            <a:endParaRPr lang="zh-CN" altLang="en-US"/>
          </a:p>
        </p:txBody>
      </p:sp>
      <p:sp>
        <p:nvSpPr>
          <p:cNvPr id="181264" name="Line 16"/>
          <p:cNvSpPr>
            <a:spLocks noChangeShapeType="1"/>
          </p:cNvSpPr>
          <p:nvPr/>
        </p:nvSpPr>
        <p:spPr bwMode="auto">
          <a:xfrm flipV="1">
            <a:off x="4932363" y="4652963"/>
            <a:ext cx="0" cy="360362"/>
          </a:xfrm>
          <a:prstGeom prst="line">
            <a:avLst/>
          </a:prstGeom>
          <a:noFill/>
          <a:ln w="57150">
            <a:solidFill>
              <a:srgbClr val="D60093"/>
            </a:solidFill>
            <a:round/>
            <a:headEnd/>
            <a:tailEnd/>
          </a:ln>
        </p:spPr>
        <p:txBody>
          <a:bodyPr/>
          <a:lstStyle/>
          <a:p>
            <a:endParaRPr lang="zh-CN" altLang="en-US"/>
          </a:p>
        </p:txBody>
      </p:sp>
      <p:sp>
        <p:nvSpPr>
          <p:cNvPr id="181265" name="Line 17"/>
          <p:cNvSpPr>
            <a:spLocks noChangeShapeType="1"/>
          </p:cNvSpPr>
          <p:nvPr/>
        </p:nvSpPr>
        <p:spPr bwMode="auto">
          <a:xfrm>
            <a:off x="4932363" y="4652963"/>
            <a:ext cx="719137" cy="0"/>
          </a:xfrm>
          <a:prstGeom prst="line">
            <a:avLst/>
          </a:prstGeom>
          <a:noFill/>
          <a:ln w="57150">
            <a:solidFill>
              <a:srgbClr val="D60093"/>
            </a:solidFill>
            <a:round/>
            <a:headEnd/>
            <a:tailEnd/>
          </a:ln>
        </p:spPr>
        <p:txBody>
          <a:bodyPr/>
          <a:lstStyle/>
          <a:p>
            <a:endParaRPr lang="zh-CN" altLang="en-US"/>
          </a:p>
        </p:txBody>
      </p:sp>
      <p:sp>
        <p:nvSpPr>
          <p:cNvPr id="181267" name="Line 19"/>
          <p:cNvSpPr>
            <a:spLocks noChangeShapeType="1"/>
          </p:cNvSpPr>
          <p:nvPr/>
        </p:nvSpPr>
        <p:spPr bwMode="auto">
          <a:xfrm>
            <a:off x="5651500" y="4652963"/>
            <a:ext cx="0" cy="1512887"/>
          </a:xfrm>
          <a:prstGeom prst="line">
            <a:avLst/>
          </a:prstGeom>
          <a:noFill/>
          <a:ln w="57150">
            <a:solidFill>
              <a:srgbClr val="D60093"/>
            </a:solidFill>
            <a:round/>
            <a:headEnd/>
            <a:tailEnd/>
          </a:ln>
        </p:spPr>
        <p:txBody>
          <a:bodyPr/>
          <a:lstStyle/>
          <a:p>
            <a:endParaRPr lang="zh-CN" altLang="en-US"/>
          </a:p>
        </p:txBody>
      </p:sp>
      <p:sp>
        <p:nvSpPr>
          <p:cNvPr id="181268" name="Line 20"/>
          <p:cNvSpPr>
            <a:spLocks noChangeShapeType="1"/>
          </p:cNvSpPr>
          <p:nvPr/>
        </p:nvSpPr>
        <p:spPr bwMode="auto">
          <a:xfrm>
            <a:off x="5651500" y="6165850"/>
            <a:ext cx="504825" cy="0"/>
          </a:xfrm>
          <a:prstGeom prst="line">
            <a:avLst/>
          </a:prstGeom>
          <a:noFill/>
          <a:ln w="57150">
            <a:solidFill>
              <a:srgbClr val="D60093"/>
            </a:solidFill>
            <a:round/>
            <a:headEnd/>
            <a:tailEnd/>
          </a:ln>
        </p:spPr>
        <p:txBody>
          <a:bodyPr/>
          <a:lstStyle/>
          <a:p>
            <a:endParaRPr lang="zh-CN" altLang="en-US"/>
          </a:p>
        </p:txBody>
      </p:sp>
      <p:sp>
        <p:nvSpPr>
          <p:cNvPr id="181269" name="Line 21"/>
          <p:cNvSpPr>
            <a:spLocks noChangeShapeType="1"/>
          </p:cNvSpPr>
          <p:nvPr/>
        </p:nvSpPr>
        <p:spPr bwMode="auto">
          <a:xfrm flipV="1">
            <a:off x="6156325" y="5876925"/>
            <a:ext cx="0" cy="288925"/>
          </a:xfrm>
          <a:prstGeom prst="line">
            <a:avLst/>
          </a:prstGeom>
          <a:noFill/>
          <a:ln w="57150">
            <a:solidFill>
              <a:srgbClr val="D60093"/>
            </a:solidFill>
            <a:round/>
            <a:headEnd/>
            <a:tailEnd/>
          </a:ln>
        </p:spPr>
        <p:txBody>
          <a:bodyPr/>
          <a:lstStyle/>
          <a:p>
            <a:endParaRPr lang="zh-CN" altLang="en-US"/>
          </a:p>
        </p:txBody>
      </p:sp>
      <p:sp>
        <p:nvSpPr>
          <p:cNvPr id="181270" name="Line 22"/>
          <p:cNvSpPr>
            <a:spLocks noChangeShapeType="1"/>
          </p:cNvSpPr>
          <p:nvPr/>
        </p:nvSpPr>
        <p:spPr bwMode="auto">
          <a:xfrm>
            <a:off x="6156325" y="5876925"/>
            <a:ext cx="936625" cy="0"/>
          </a:xfrm>
          <a:prstGeom prst="line">
            <a:avLst/>
          </a:prstGeom>
          <a:noFill/>
          <a:ln w="57150">
            <a:solidFill>
              <a:srgbClr val="D60093"/>
            </a:solidFill>
            <a:round/>
            <a:headEnd/>
            <a:tailEnd/>
          </a:ln>
        </p:spPr>
        <p:txBody>
          <a:bodyPr/>
          <a:lstStyle/>
          <a:p>
            <a:endParaRPr lang="zh-CN" altLang="en-US"/>
          </a:p>
        </p:txBody>
      </p:sp>
      <p:sp>
        <p:nvSpPr>
          <p:cNvPr id="181271" name="Line 23"/>
          <p:cNvSpPr>
            <a:spLocks noChangeShapeType="1"/>
          </p:cNvSpPr>
          <p:nvPr/>
        </p:nvSpPr>
        <p:spPr bwMode="auto">
          <a:xfrm>
            <a:off x="7092950" y="5876925"/>
            <a:ext cx="0" cy="288925"/>
          </a:xfrm>
          <a:prstGeom prst="line">
            <a:avLst/>
          </a:prstGeom>
          <a:noFill/>
          <a:ln w="57150">
            <a:solidFill>
              <a:srgbClr val="D60093"/>
            </a:solidFill>
            <a:round/>
            <a:headEnd/>
            <a:tailEnd/>
          </a:ln>
        </p:spPr>
        <p:txBody>
          <a:bodyPr/>
          <a:lstStyle/>
          <a:p>
            <a:endParaRPr lang="zh-CN" altLang="en-US"/>
          </a:p>
        </p:txBody>
      </p:sp>
      <p:sp>
        <p:nvSpPr>
          <p:cNvPr id="181273" name="Line 25"/>
          <p:cNvSpPr>
            <a:spLocks noChangeShapeType="1"/>
          </p:cNvSpPr>
          <p:nvPr/>
        </p:nvSpPr>
        <p:spPr bwMode="auto">
          <a:xfrm>
            <a:off x="7092950" y="6165850"/>
            <a:ext cx="1150938" cy="0"/>
          </a:xfrm>
          <a:prstGeom prst="line">
            <a:avLst/>
          </a:prstGeom>
          <a:noFill/>
          <a:ln w="57150">
            <a:solidFill>
              <a:srgbClr val="D60093"/>
            </a:solidFill>
            <a:round/>
            <a:headEnd/>
            <a:tailEnd/>
          </a:ln>
        </p:spPr>
        <p:txBody>
          <a:bodyPr/>
          <a:lstStyle/>
          <a:p>
            <a:endParaRPr lang="zh-CN" altLang="en-US"/>
          </a:p>
        </p:txBody>
      </p:sp>
      <p:sp>
        <p:nvSpPr>
          <p:cNvPr id="181274" name="Line 26"/>
          <p:cNvSpPr>
            <a:spLocks noChangeShapeType="1"/>
          </p:cNvSpPr>
          <p:nvPr/>
        </p:nvSpPr>
        <p:spPr bwMode="auto">
          <a:xfrm flipV="1">
            <a:off x="8243888" y="4868863"/>
            <a:ext cx="0" cy="1296987"/>
          </a:xfrm>
          <a:prstGeom prst="line">
            <a:avLst/>
          </a:prstGeom>
          <a:noFill/>
          <a:ln w="57150">
            <a:solidFill>
              <a:srgbClr val="D60093"/>
            </a:solidFill>
            <a:round/>
            <a:headEnd/>
            <a:tailEnd/>
          </a:ln>
        </p:spPr>
        <p:txBody>
          <a:bodyPr/>
          <a:lstStyle/>
          <a:p>
            <a:endParaRPr lang="zh-CN" altLang="en-US"/>
          </a:p>
        </p:txBody>
      </p:sp>
      <p:sp>
        <p:nvSpPr>
          <p:cNvPr id="11287" name="Text Box 27"/>
          <p:cNvSpPr txBox="1">
            <a:spLocks noChangeArrowheads="1"/>
          </p:cNvSpPr>
          <p:nvPr/>
        </p:nvSpPr>
        <p:spPr bwMode="auto">
          <a:xfrm>
            <a:off x="250825" y="2155825"/>
            <a:ext cx="865188" cy="336550"/>
          </a:xfrm>
          <a:prstGeom prst="rect">
            <a:avLst/>
          </a:prstGeom>
          <a:noFill/>
          <a:ln w="9525">
            <a:noFill/>
            <a:miter lim="800000"/>
            <a:headEnd/>
            <a:tailEnd/>
          </a:ln>
        </p:spPr>
        <p:txBody>
          <a:bodyPr>
            <a:spAutoFit/>
          </a:bodyPr>
          <a:lstStyle/>
          <a:p>
            <a:pPr>
              <a:spcBef>
                <a:spcPct val="50000"/>
              </a:spcBef>
            </a:pPr>
            <a:r>
              <a:rPr lang="zh-CN" altLang="en-US" sz="1600">
                <a:solidFill>
                  <a:schemeClr val="hlink"/>
                </a:solidFill>
              </a:rPr>
              <a:t>主机</a:t>
            </a:r>
            <a:r>
              <a:rPr lang="en-US" altLang="zh-CN" sz="1600">
                <a:solidFill>
                  <a:schemeClr val="hlink"/>
                </a:solidFill>
              </a:rPr>
              <a:t>A</a:t>
            </a:r>
          </a:p>
        </p:txBody>
      </p:sp>
      <p:sp>
        <p:nvSpPr>
          <p:cNvPr id="11288" name="Text Box 28"/>
          <p:cNvSpPr txBox="1">
            <a:spLocks noChangeArrowheads="1"/>
          </p:cNvSpPr>
          <p:nvPr/>
        </p:nvSpPr>
        <p:spPr bwMode="auto">
          <a:xfrm>
            <a:off x="8027988" y="6308725"/>
            <a:ext cx="865187" cy="336550"/>
          </a:xfrm>
          <a:prstGeom prst="rect">
            <a:avLst/>
          </a:prstGeom>
          <a:noFill/>
          <a:ln w="9525">
            <a:noFill/>
            <a:miter lim="800000"/>
            <a:headEnd/>
            <a:tailEnd/>
          </a:ln>
        </p:spPr>
        <p:txBody>
          <a:bodyPr>
            <a:spAutoFit/>
          </a:bodyPr>
          <a:lstStyle/>
          <a:p>
            <a:pPr algn="ctr">
              <a:spcBef>
                <a:spcPct val="50000"/>
              </a:spcBef>
            </a:pPr>
            <a:r>
              <a:rPr lang="zh-CN" altLang="en-US" sz="1600">
                <a:solidFill>
                  <a:schemeClr val="hlink"/>
                </a:solidFill>
              </a:rPr>
              <a:t>主机</a:t>
            </a:r>
            <a:r>
              <a:rPr lang="en-US" altLang="zh-CN" sz="1600">
                <a:solidFill>
                  <a:schemeClr val="hlink"/>
                </a:solidFill>
              </a:rPr>
              <a:t>B</a:t>
            </a:r>
          </a:p>
        </p:txBody>
      </p:sp>
      <p:sp>
        <p:nvSpPr>
          <p:cNvPr id="11289" name="Text Box 29"/>
          <p:cNvSpPr txBox="1">
            <a:spLocks noChangeArrowheads="1"/>
          </p:cNvSpPr>
          <p:nvPr/>
        </p:nvSpPr>
        <p:spPr bwMode="auto">
          <a:xfrm>
            <a:off x="2195513" y="4605338"/>
            <a:ext cx="1152525" cy="336550"/>
          </a:xfrm>
          <a:prstGeom prst="rect">
            <a:avLst/>
          </a:prstGeom>
          <a:noFill/>
          <a:ln w="9525">
            <a:noFill/>
            <a:miter lim="800000"/>
            <a:headEnd/>
            <a:tailEnd/>
          </a:ln>
        </p:spPr>
        <p:txBody>
          <a:bodyPr>
            <a:spAutoFit/>
          </a:bodyPr>
          <a:lstStyle/>
          <a:p>
            <a:pPr>
              <a:spcBef>
                <a:spcPct val="50000"/>
              </a:spcBef>
            </a:pPr>
            <a:r>
              <a:rPr lang="en-US" altLang="zh-CN" sz="1600">
                <a:solidFill>
                  <a:schemeClr val="hlink"/>
                </a:solidFill>
              </a:rPr>
              <a:t>L2 </a:t>
            </a:r>
            <a:r>
              <a:rPr lang="zh-CN" altLang="en-US" sz="1600">
                <a:solidFill>
                  <a:schemeClr val="hlink"/>
                </a:solidFill>
              </a:rPr>
              <a:t>交换机</a:t>
            </a:r>
            <a:endParaRPr lang="en-US" altLang="zh-CN" sz="1600">
              <a:solidFill>
                <a:schemeClr val="hlink"/>
              </a:solidFill>
            </a:endParaRPr>
          </a:p>
        </p:txBody>
      </p:sp>
      <p:sp>
        <p:nvSpPr>
          <p:cNvPr id="11290" name="Text Box 30"/>
          <p:cNvSpPr txBox="1">
            <a:spLocks noChangeArrowheads="1"/>
          </p:cNvSpPr>
          <p:nvPr/>
        </p:nvSpPr>
        <p:spPr bwMode="auto">
          <a:xfrm>
            <a:off x="3779838" y="5468938"/>
            <a:ext cx="1152525" cy="336550"/>
          </a:xfrm>
          <a:prstGeom prst="rect">
            <a:avLst/>
          </a:prstGeom>
          <a:noFill/>
          <a:ln w="9525">
            <a:noFill/>
            <a:miter lim="800000"/>
            <a:headEnd/>
            <a:tailEnd/>
          </a:ln>
        </p:spPr>
        <p:txBody>
          <a:bodyPr>
            <a:spAutoFit/>
          </a:bodyPr>
          <a:lstStyle/>
          <a:p>
            <a:pPr>
              <a:spcBef>
                <a:spcPct val="50000"/>
              </a:spcBef>
            </a:pPr>
            <a:r>
              <a:rPr lang="en-US" altLang="zh-CN" sz="1600">
                <a:solidFill>
                  <a:schemeClr val="hlink"/>
                </a:solidFill>
              </a:rPr>
              <a:t>L2 </a:t>
            </a:r>
            <a:r>
              <a:rPr lang="zh-CN" altLang="en-US" sz="1600">
                <a:solidFill>
                  <a:schemeClr val="hlink"/>
                </a:solidFill>
              </a:rPr>
              <a:t>交换机</a:t>
            </a:r>
            <a:endParaRPr lang="en-US" altLang="zh-CN" sz="1600">
              <a:solidFill>
                <a:schemeClr val="hlink"/>
              </a:solidFill>
            </a:endParaRPr>
          </a:p>
        </p:txBody>
      </p:sp>
      <p:sp>
        <p:nvSpPr>
          <p:cNvPr id="11291" name="Text Box 31"/>
          <p:cNvSpPr txBox="1">
            <a:spLocks noChangeArrowheads="1"/>
          </p:cNvSpPr>
          <p:nvPr/>
        </p:nvSpPr>
        <p:spPr bwMode="auto">
          <a:xfrm>
            <a:off x="3348038" y="4532313"/>
            <a:ext cx="1152525" cy="336550"/>
          </a:xfrm>
          <a:prstGeom prst="rect">
            <a:avLst/>
          </a:prstGeom>
          <a:noFill/>
          <a:ln w="9525">
            <a:noFill/>
            <a:miter lim="800000"/>
            <a:headEnd/>
            <a:tailEnd/>
          </a:ln>
        </p:spPr>
        <p:txBody>
          <a:bodyPr>
            <a:spAutoFit/>
          </a:bodyPr>
          <a:lstStyle/>
          <a:p>
            <a:pPr algn="ctr">
              <a:spcBef>
                <a:spcPct val="50000"/>
              </a:spcBef>
            </a:pPr>
            <a:r>
              <a:rPr lang="zh-CN" altLang="en-US" sz="1600">
                <a:solidFill>
                  <a:schemeClr val="hlink"/>
                </a:solidFill>
              </a:rPr>
              <a:t>路由器</a:t>
            </a:r>
          </a:p>
        </p:txBody>
      </p:sp>
      <p:sp>
        <p:nvSpPr>
          <p:cNvPr id="11292" name="Text Box 32"/>
          <p:cNvSpPr txBox="1">
            <a:spLocks noChangeArrowheads="1"/>
          </p:cNvSpPr>
          <p:nvPr/>
        </p:nvSpPr>
        <p:spPr bwMode="auto">
          <a:xfrm>
            <a:off x="6083300" y="6332538"/>
            <a:ext cx="1296988" cy="336550"/>
          </a:xfrm>
          <a:prstGeom prst="rect">
            <a:avLst/>
          </a:prstGeom>
          <a:noFill/>
          <a:ln w="9525">
            <a:noFill/>
            <a:miter lim="800000"/>
            <a:headEnd/>
            <a:tailEnd/>
          </a:ln>
        </p:spPr>
        <p:txBody>
          <a:bodyPr>
            <a:spAutoFit/>
          </a:bodyPr>
          <a:lstStyle/>
          <a:p>
            <a:pPr>
              <a:spcBef>
                <a:spcPct val="50000"/>
              </a:spcBef>
            </a:pPr>
            <a:r>
              <a:rPr lang="zh-CN" altLang="en-US" sz="1600">
                <a:solidFill>
                  <a:schemeClr val="hlink"/>
                </a:solidFill>
              </a:rPr>
              <a:t>无线接入点</a:t>
            </a:r>
          </a:p>
        </p:txBody>
      </p:sp>
      <p:sp>
        <p:nvSpPr>
          <p:cNvPr id="11293" name="AutoShape 33"/>
          <p:cNvSpPr>
            <a:spLocks/>
          </p:cNvSpPr>
          <p:nvPr/>
        </p:nvSpPr>
        <p:spPr bwMode="auto">
          <a:xfrm rot="5400000">
            <a:off x="2159794" y="4545806"/>
            <a:ext cx="287338" cy="3095625"/>
          </a:xfrm>
          <a:prstGeom prst="rightBrace">
            <a:avLst>
              <a:gd name="adj1" fmla="val 89779"/>
              <a:gd name="adj2" fmla="val 50000"/>
            </a:avLst>
          </a:prstGeom>
          <a:noFill/>
          <a:ln w="9525">
            <a:solidFill>
              <a:schemeClr val="tx1"/>
            </a:solidFill>
            <a:round/>
            <a:headEnd/>
            <a:tailEnd/>
          </a:ln>
        </p:spPr>
        <p:txBody>
          <a:bodyPr wrap="none" anchor="ctr"/>
          <a:lstStyle/>
          <a:p>
            <a:endParaRPr lang="zh-CN" altLang="en-US"/>
          </a:p>
        </p:txBody>
      </p:sp>
      <p:sp>
        <p:nvSpPr>
          <p:cNvPr id="11294" name="Text Box 34"/>
          <p:cNvSpPr txBox="1">
            <a:spLocks noChangeArrowheads="1"/>
          </p:cNvSpPr>
          <p:nvPr/>
        </p:nvSpPr>
        <p:spPr bwMode="auto">
          <a:xfrm>
            <a:off x="827088" y="6165850"/>
            <a:ext cx="2952750" cy="396875"/>
          </a:xfrm>
          <a:prstGeom prst="rect">
            <a:avLst/>
          </a:prstGeom>
          <a:noFill/>
          <a:ln w="9525">
            <a:noFill/>
            <a:miter lim="800000"/>
            <a:headEnd/>
            <a:tailEnd/>
          </a:ln>
        </p:spPr>
        <p:txBody>
          <a:bodyPr>
            <a:spAutoFit/>
          </a:bodyPr>
          <a:lstStyle/>
          <a:p>
            <a:pPr>
              <a:spcBef>
                <a:spcPct val="50000"/>
              </a:spcBef>
            </a:pPr>
            <a:r>
              <a:rPr lang="zh-CN" altLang="en-US" sz="2000" dirty="0"/>
              <a:t>一个计算机网络（</a:t>
            </a:r>
            <a:r>
              <a:rPr lang="zh-CN" altLang="en-US" sz="2000" dirty="0">
                <a:solidFill>
                  <a:srgbClr val="FF0000"/>
                </a:solidFill>
              </a:rPr>
              <a:t>子网</a:t>
            </a:r>
            <a:r>
              <a:rPr lang="zh-CN" altLang="en-US" sz="2000" dirty="0"/>
              <a:t>）</a:t>
            </a:r>
          </a:p>
        </p:txBody>
      </p:sp>
      <p:sp>
        <p:nvSpPr>
          <p:cNvPr id="11295" name="AutoShape 35"/>
          <p:cNvSpPr>
            <a:spLocks/>
          </p:cNvSpPr>
          <p:nvPr/>
        </p:nvSpPr>
        <p:spPr bwMode="auto">
          <a:xfrm rot="-5400000">
            <a:off x="6192838" y="2168525"/>
            <a:ext cx="287337" cy="3960813"/>
          </a:xfrm>
          <a:prstGeom prst="rightBrace">
            <a:avLst>
              <a:gd name="adj1" fmla="val 114871"/>
              <a:gd name="adj2" fmla="val 50000"/>
            </a:avLst>
          </a:prstGeom>
          <a:noFill/>
          <a:ln w="9525">
            <a:solidFill>
              <a:schemeClr val="tx1"/>
            </a:solidFill>
            <a:round/>
            <a:headEnd/>
            <a:tailEnd/>
          </a:ln>
        </p:spPr>
        <p:txBody>
          <a:bodyPr wrap="none" anchor="ctr"/>
          <a:lstStyle/>
          <a:p>
            <a:endParaRPr lang="zh-CN" altLang="en-US"/>
          </a:p>
        </p:txBody>
      </p:sp>
      <p:sp>
        <p:nvSpPr>
          <p:cNvPr id="11296" name="Text Box 36"/>
          <p:cNvSpPr txBox="1">
            <a:spLocks noChangeArrowheads="1"/>
          </p:cNvSpPr>
          <p:nvPr/>
        </p:nvSpPr>
        <p:spPr bwMode="auto">
          <a:xfrm>
            <a:off x="5003800" y="3644900"/>
            <a:ext cx="3024188" cy="396875"/>
          </a:xfrm>
          <a:prstGeom prst="rect">
            <a:avLst/>
          </a:prstGeom>
          <a:noFill/>
          <a:ln w="9525">
            <a:noFill/>
            <a:miter lim="800000"/>
            <a:headEnd/>
            <a:tailEnd/>
          </a:ln>
        </p:spPr>
        <p:txBody>
          <a:bodyPr>
            <a:spAutoFit/>
          </a:bodyPr>
          <a:lstStyle/>
          <a:p>
            <a:pPr>
              <a:spcBef>
                <a:spcPct val="50000"/>
              </a:spcBef>
            </a:pPr>
            <a:r>
              <a:rPr lang="zh-CN" altLang="en-US" sz="2000" dirty="0"/>
              <a:t>一个计算机网络（</a:t>
            </a:r>
            <a:r>
              <a:rPr lang="zh-CN" altLang="en-US" sz="2000" dirty="0">
                <a:solidFill>
                  <a:srgbClr val="FF0000"/>
                </a:solidFill>
              </a:rPr>
              <a:t>子网</a:t>
            </a:r>
            <a:r>
              <a:rPr lang="zh-CN" altLang="en-US" sz="2000" dirty="0"/>
              <a:t>）</a:t>
            </a:r>
          </a:p>
        </p:txBody>
      </p:sp>
      <p:sp>
        <p:nvSpPr>
          <p:cNvPr id="11297" name="AutoShape 37"/>
          <p:cNvSpPr>
            <a:spLocks/>
          </p:cNvSpPr>
          <p:nvPr/>
        </p:nvSpPr>
        <p:spPr bwMode="auto">
          <a:xfrm rot="-5400000">
            <a:off x="4464844" y="-1288256"/>
            <a:ext cx="287338" cy="6985000"/>
          </a:xfrm>
          <a:prstGeom prst="rightBrace">
            <a:avLst>
              <a:gd name="adj1" fmla="val 202578"/>
              <a:gd name="adj2" fmla="val 50000"/>
            </a:avLst>
          </a:prstGeom>
          <a:noFill/>
          <a:ln w="9525">
            <a:solidFill>
              <a:schemeClr val="tx1"/>
            </a:solidFill>
            <a:round/>
            <a:headEnd/>
            <a:tailEnd/>
          </a:ln>
        </p:spPr>
        <p:txBody>
          <a:bodyPr wrap="none" anchor="ctr"/>
          <a:lstStyle/>
          <a:p>
            <a:endParaRPr lang="zh-CN" altLang="en-US"/>
          </a:p>
        </p:txBody>
      </p:sp>
      <p:sp>
        <p:nvSpPr>
          <p:cNvPr id="11298" name="Text Box 38"/>
          <p:cNvSpPr txBox="1">
            <a:spLocks noChangeArrowheads="1"/>
          </p:cNvSpPr>
          <p:nvPr/>
        </p:nvSpPr>
        <p:spPr bwMode="auto">
          <a:xfrm>
            <a:off x="2987675" y="1736725"/>
            <a:ext cx="3960813" cy="396875"/>
          </a:xfrm>
          <a:prstGeom prst="rect">
            <a:avLst/>
          </a:prstGeom>
          <a:noFill/>
          <a:ln w="9525">
            <a:noFill/>
            <a:miter lim="800000"/>
            <a:headEnd/>
            <a:tailEnd/>
          </a:ln>
        </p:spPr>
        <p:txBody>
          <a:bodyPr>
            <a:spAutoFit/>
          </a:bodyPr>
          <a:lstStyle/>
          <a:p>
            <a:pPr>
              <a:spcBef>
                <a:spcPct val="50000"/>
              </a:spcBef>
            </a:pPr>
            <a:r>
              <a:rPr lang="zh-CN" altLang="en-US" sz="2000"/>
              <a:t>多个计算机网络（互连网）</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181253"/>
                                        </p:tgtEl>
                                        <p:attrNameLst>
                                          <p:attrName>style.visibility</p:attrName>
                                        </p:attrNameLst>
                                      </p:cBhvr>
                                      <p:to>
                                        <p:strVal val="visible"/>
                                      </p:to>
                                    </p:set>
                                    <p:animEffect transition="in" filter="strips(downRight)">
                                      <p:cBhvr>
                                        <p:cTn id="7" dur="500"/>
                                        <p:tgtEl>
                                          <p:spTgt spid="181253"/>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6" fill="hold" grpId="0" nodeType="clickEffect">
                                  <p:stCondLst>
                                    <p:cond delay="0"/>
                                  </p:stCondLst>
                                  <p:childTnLst>
                                    <p:set>
                                      <p:cBhvr>
                                        <p:cTn id="11" dur="1" fill="hold">
                                          <p:stCondLst>
                                            <p:cond delay="0"/>
                                          </p:stCondLst>
                                        </p:cTn>
                                        <p:tgtEl>
                                          <p:spTgt spid="181254"/>
                                        </p:tgtEl>
                                        <p:attrNameLst>
                                          <p:attrName>style.visibility</p:attrName>
                                        </p:attrNameLst>
                                      </p:cBhvr>
                                      <p:to>
                                        <p:strVal val="visible"/>
                                      </p:to>
                                    </p:set>
                                    <p:animEffect transition="in" filter="strips(downRight)">
                                      <p:cBhvr>
                                        <p:cTn id="12" dur="500"/>
                                        <p:tgtEl>
                                          <p:spTgt spid="181254"/>
                                        </p:tgtEl>
                                      </p:cBhvr>
                                    </p:animEffect>
                                  </p:childTnLst>
                                </p:cTn>
                              </p:par>
                            </p:childTnLst>
                          </p:cTn>
                        </p:par>
                        <p:par>
                          <p:cTn id="13" fill="hold">
                            <p:stCondLst>
                              <p:cond delay="500"/>
                            </p:stCondLst>
                            <p:childTnLst>
                              <p:par>
                                <p:cTn id="14" presetID="18" presetClass="entr" presetSubtype="3" fill="hold" grpId="0" nodeType="afterEffect">
                                  <p:stCondLst>
                                    <p:cond delay="0"/>
                                  </p:stCondLst>
                                  <p:childTnLst>
                                    <p:set>
                                      <p:cBhvr>
                                        <p:cTn id="15" dur="1" fill="hold">
                                          <p:stCondLst>
                                            <p:cond delay="0"/>
                                          </p:stCondLst>
                                        </p:cTn>
                                        <p:tgtEl>
                                          <p:spTgt spid="181255"/>
                                        </p:tgtEl>
                                        <p:attrNameLst>
                                          <p:attrName>style.visibility</p:attrName>
                                        </p:attrNameLst>
                                      </p:cBhvr>
                                      <p:to>
                                        <p:strVal val="visible"/>
                                      </p:to>
                                    </p:set>
                                    <p:animEffect transition="in" filter="strips(upRight)">
                                      <p:cBhvr>
                                        <p:cTn id="16" dur="500"/>
                                        <p:tgtEl>
                                          <p:spTgt spid="181255"/>
                                        </p:tgtEl>
                                      </p:cBhvr>
                                    </p:animEffect>
                                  </p:childTnLst>
                                </p:cTn>
                              </p:par>
                            </p:childTnLst>
                          </p:cTn>
                        </p:par>
                        <p:par>
                          <p:cTn id="17" fill="hold">
                            <p:stCondLst>
                              <p:cond delay="1000"/>
                            </p:stCondLst>
                            <p:childTnLst>
                              <p:par>
                                <p:cTn id="18" presetID="18" presetClass="entr" presetSubtype="6" fill="hold" grpId="0" nodeType="afterEffect">
                                  <p:stCondLst>
                                    <p:cond delay="0"/>
                                  </p:stCondLst>
                                  <p:childTnLst>
                                    <p:set>
                                      <p:cBhvr>
                                        <p:cTn id="19" dur="1" fill="hold">
                                          <p:stCondLst>
                                            <p:cond delay="0"/>
                                          </p:stCondLst>
                                        </p:cTn>
                                        <p:tgtEl>
                                          <p:spTgt spid="181256"/>
                                        </p:tgtEl>
                                        <p:attrNameLst>
                                          <p:attrName>style.visibility</p:attrName>
                                        </p:attrNameLst>
                                      </p:cBhvr>
                                      <p:to>
                                        <p:strVal val="visible"/>
                                      </p:to>
                                    </p:set>
                                    <p:animEffect transition="in" filter="strips(downRight)">
                                      <p:cBhvr>
                                        <p:cTn id="20" dur="500"/>
                                        <p:tgtEl>
                                          <p:spTgt spid="181256"/>
                                        </p:tgtEl>
                                      </p:cBhvr>
                                    </p:animEffect>
                                  </p:childTnLst>
                                </p:cTn>
                              </p:par>
                            </p:childTnLst>
                          </p:cTn>
                        </p:par>
                        <p:par>
                          <p:cTn id="21" fill="hold">
                            <p:stCondLst>
                              <p:cond delay="1500"/>
                            </p:stCondLst>
                            <p:childTnLst>
                              <p:par>
                                <p:cTn id="22" presetID="18" presetClass="entr" presetSubtype="6" fill="hold" grpId="0" nodeType="afterEffect">
                                  <p:stCondLst>
                                    <p:cond delay="0"/>
                                  </p:stCondLst>
                                  <p:childTnLst>
                                    <p:set>
                                      <p:cBhvr>
                                        <p:cTn id="23" dur="1" fill="hold">
                                          <p:stCondLst>
                                            <p:cond delay="0"/>
                                          </p:stCondLst>
                                        </p:cTn>
                                        <p:tgtEl>
                                          <p:spTgt spid="181257"/>
                                        </p:tgtEl>
                                        <p:attrNameLst>
                                          <p:attrName>style.visibility</p:attrName>
                                        </p:attrNameLst>
                                      </p:cBhvr>
                                      <p:to>
                                        <p:strVal val="visible"/>
                                      </p:to>
                                    </p:set>
                                    <p:animEffect transition="in" filter="strips(downRight)">
                                      <p:cBhvr>
                                        <p:cTn id="24" dur="500"/>
                                        <p:tgtEl>
                                          <p:spTgt spid="181257"/>
                                        </p:tgtEl>
                                      </p:cBhvr>
                                    </p:animEffect>
                                  </p:childTnLst>
                                </p:cTn>
                              </p:par>
                            </p:childTnLst>
                          </p:cTn>
                        </p:par>
                      </p:childTnLst>
                    </p:cTn>
                  </p:par>
                  <p:par>
                    <p:cTn id="25" fill="hold">
                      <p:stCondLst>
                        <p:cond delay="indefinite"/>
                      </p:stCondLst>
                      <p:childTnLst>
                        <p:par>
                          <p:cTn id="26" fill="hold">
                            <p:stCondLst>
                              <p:cond delay="0"/>
                            </p:stCondLst>
                            <p:childTnLst>
                              <p:par>
                                <p:cTn id="27" presetID="18" presetClass="entr" presetSubtype="6" fill="hold" grpId="0" nodeType="clickEffect">
                                  <p:stCondLst>
                                    <p:cond delay="0"/>
                                  </p:stCondLst>
                                  <p:childTnLst>
                                    <p:set>
                                      <p:cBhvr>
                                        <p:cTn id="28" dur="1" fill="hold">
                                          <p:stCondLst>
                                            <p:cond delay="0"/>
                                          </p:stCondLst>
                                        </p:cTn>
                                        <p:tgtEl>
                                          <p:spTgt spid="181258"/>
                                        </p:tgtEl>
                                        <p:attrNameLst>
                                          <p:attrName>style.visibility</p:attrName>
                                        </p:attrNameLst>
                                      </p:cBhvr>
                                      <p:to>
                                        <p:strVal val="visible"/>
                                      </p:to>
                                    </p:set>
                                    <p:animEffect transition="in" filter="strips(downRight)">
                                      <p:cBhvr>
                                        <p:cTn id="29" dur="500"/>
                                        <p:tgtEl>
                                          <p:spTgt spid="181258"/>
                                        </p:tgtEl>
                                      </p:cBhvr>
                                    </p:animEffect>
                                  </p:childTnLst>
                                </p:cTn>
                              </p:par>
                            </p:childTnLst>
                          </p:cTn>
                        </p:par>
                        <p:par>
                          <p:cTn id="30" fill="hold">
                            <p:stCondLst>
                              <p:cond delay="500"/>
                            </p:stCondLst>
                            <p:childTnLst>
                              <p:par>
                                <p:cTn id="31" presetID="18" presetClass="entr" presetSubtype="3" fill="hold" grpId="0" nodeType="afterEffect">
                                  <p:stCondLst>
                                    <p:cond delay="0"/>
                                  </p:stCondLst>
                                  <p:childTnLst>
                                    <p:set>
                                      <p:cBhvr>
                                        <p:cTn id="32" dur="1" fill="hold">
                                          <p:stCondLst>
                                            <p:cond delay="0"/>
                                          </p:stCondLst>
                                        </p:cTn>
                                        <p:tgtEl>
                                          <p:spTgt spid="181259"/>
                                        </p:tgtEl>
                                        <p:attrNameLst>
                                          <p:attrName>style.visibility</p:attrName>
                                        </p:attrNameLst>
                                      </p:cBhvr>
                                      <p:to>
                                        <p:strVal val="visible"/>
                                      </p:to>
                                    </p:set>
                                    <p:animEffect transition="in" filter="strips(upRight)">
                                      <p:cBhvr>
                                        <p:cTn id="33" dur="500"/>
                                        <p:tgtEl>
                                          <p:spTgt spid="181259"/>
                                        </p:tgtEl>
                                      </p:cBhvr>
                                    </p:animEffect>
                                  </p:childTnLst>
                                </p:cTn>
                              </p:par>
                            </p:childTnLst>
                          </p:cTn>
                        </p:par>
                        <p:par>
                          <p:cTn id="34" fill="hold">
                            <p:stCondLst>
                              <p:cond delay="1000"/>
                            </p:stCondLst>
                            <p:childTnLst>
                              <p:par>
                                <p:cTn id="35" presetID="18" presetClass="entr" presetSubtype="6" fill="hold" grpId="0" nodeType="afterEffect">
                                  <p:stCondLst>
                                    <p:cond delay="0"/>
                                  </p:stCondLst>
                                  <p:childTnLst>
                                    <p:set>
                                      <p:cBhvr>
                                        <p:cTn id="36" dur="1" fill="hold">
                                          <p:stCondLst>
                                            <p:cond delay="0"/>
                                          </p:stCondLst>
                                        </p:cTn>
                                        <p:tgtEl>
                                          <p:spTgt spid="181260"/>
                                        </p:tgtEl>
                                        <p:attrNameLst>
                                          <p:attrName>style.visibility</p:attrName>
                                        </p:attrNameLst>
                                      </p:cBhvr>
                                      <p:to>
                                        <p:strVal val="visible"/>
                                      </p:to>
                                    </p:set>
                                    <p:animEffect transition="in" filter="strips(downRight)">
                                      <p:cBhvr>
                                        <p:cTn id="37" dur="500"/>
                                        <p:tgtEl>
                                          <p:spTgt spid="181260"/>
                                        </p:tgtEl>
                                      </p:cBhvr>
                                    </p:animEffect>
                                  </p:childTnLst>
                                </p:cTn>
                              </p:par>
                            </p:childTnLst>
                          </p:cTn>
                        </p:par>
                        <p:par>
                          <p:cTn id="38" fill="hold">
                            <p:stCondLst>
                              <p:cond delay="1500"/>
                            </p:stCondLst>
                            <p:childTnLst>
                              <p:par>
                                <p:cTn id="39" presetID="18" presetClass="entr" presetSubtype="6" fill="hold" grpId="0" nodeType="afterEffect">
                                  <p:stCondLst>
                                    <p:cond delay="0"/>
                                  </p:stCondLst>
                                  <p:childTnLst>
                                    <p:set>
                                      <p:cBhvr>
                                        <p:cTn id="40" dur="1" fill="hold">
                                          <p:stCondLst>
                                            <p:cond delay="0"/>
                                          </p:stCondLst>
                                        </p:cTn>
                                        <p:tgtEl>
                                          <p:spTgt spid="181261"/>
                                        </p:tgtEl>
                                        <p:attrNameLst>
                                          <p:attrName>style.visibility</p:attrName>
                                        </p:attrNameLst>
                                      </p:cBhvr>
                                      <p:to>
                                        <p:strVal val="visible"/>
                                      </p:to>
                                    </p:set>
                                    <p:animEffect transition="in" filter="strips(downRight)">
                                      <p:cBhvr>
                                        <p:cTn id="41" dur="500"/>
                                        <p:tgtEl>
                                          <p:spTgt spid="181261"/>
                                        </p:tgtEl>
                                      </p:cBhvr>
                                    </p:animEffect>
                                  </p:childTnLst>
                                </p:cTn>
                              </p:par>
                            </p:childTnLst>
                          </p:cTn>
                        </p:par>
                      </p:childTnLst>
                    </p:cTn>
                  </p:par>
                  <p:par>
                    <p:cTn id="42" fill="hold">
                      <p:stCondLst>
                        <p:cond delay="indefinite"/>
                      </p:stCondLst>
                      <p:childTnLst>
                        <p:par>
                          <p:cTn id="43" fill="hold">
                            <p:stCondLst>
                              <p:cond delay="0"/>
                            </p:stCondLst>
                            <p:childTnLst>
                              <p:par>
                                <p:cTn id="44" presetID="18" presetClass="entr" presetSubtype="6" fill="hold" grpId="0" nodeType="clickEffect">
                                  <p:stCondLst>
                                    <p:cond delay="0"/>
                                  </p:stCondLst>
                                  <p:childTnLst>
                                    <p:set>
                                      <p:cBhvr>
                                        <p:cTn id="45" dur="1" fill="hold">
                                          <p:stCondLst>
                                            <p:cond delay="0"/>
                                          </p:stCondLst>
                                        </p:cTn>
                                        <p:tgtEl>
                                          <p:spTgt spid="181263"/>
                                        </p:tgtEl>
                                        <p:attrNameLst>
                                          <p:attrName>style.visibility</p:attrName>
                                        </p:attrNameLst>
                                      </p:cBhvr>
                                      <p:to>
                                        <p:strVal val="visible"/>
                                      </p:to>
                                    </p:set>
                                    <p:animEffect transition="in" filter="strips(downRight)">
                                      <p:cBhvr>
                                        <p:cTn id="46" dur="500"/>
                                        <p:tgtEl>
                                          <p:spTgt spid="181263"/>
                                        </p:tgtEl>
                                      </p:cBhvr>
                                    </p:animEffect>
                                  </p:childTnLst>
                                </p:cTn>
                              </p:par>
                            </p:childTnLst>
                          </p:cTn>
                        </p:par>
                        <p:par>
                          <p:cTn id="47" fill="hold">
                            <p:stCondLst>
                              <p:cond delay="500"/>
                            </p:stCondLst>
                            <p:childTnLst>
                              <p:par>
                                <p:cTn id="48" presetID="18" presetClass="entr" presetSubtype="3" fill="hold" grpId="0" nodeType="afterEffect">
                                  <p:stCondLst>
                                    <p:cond delay="0"/>
                                  </p:stCondLst>
                                  <p:childTnLst>
                                    <p:set>
                                      <p:cBhvr>
                                        <p:cTn id="49" dur="1" fill="hold">
                                          <p:stCondLst>
                                            <p:cond delay="0"/>
                                          </p:stCondLst>
                                        </p:cTn>
                                        <p:tgtEl>
                                          <p:spTgt spid="181264"/>
                                        </p:tgtEl>
                                        <p:attrNameLst>
                                          <p:attrName>style.visibility</p:attrName>
                                        </p:attrNameLst>
                                      </p:cBhvr>
                                      <p:to>
                                        <p:strVal val="visible"/>
                                      </p:to>
                                    </p:set>
                                    <p:animEffect transition="in" filter="strips(upRight)">
                                      <p:cBhvr>
                                        <p:cTn id="50" dur="500"/>
                                        <p:tgtEl>
                                          <p:spTgt spid="181264"/>
                                        </p:tgtEl>
                                      </p:cBhvr>
                                    </p:animEffect>
                                  </p:childTnLst>
                                </p:cTn>
                              </p:par>
                            </p:childTnLst>
                          </p:cTn>
                        </p:par>
                        <p:par>
                          <p:cTn id="51" fill="hold">
                            <p:stCondLst>
                              <p:cond delay="1000"/>
                            </p:stCondLst>
                            <p:childTnLst>
                              <p:par>
                                <p:cTn id="52" presetID="18" presetClass="entr" presetSubtype="6" fill="hold" grpId="0" nodeType="afterEffect">
                                  <p:stCondLst>
                                    <p:cond delay="0"/>
                                  </p:stCondLst>
                                  <p:childTnLst>
                                    <p:set>
                                      <p:cBhvr>
                                        <p:cTn id="53" dur="1" fill="hold">
                                          <p:stCondLst>
                                            <p:cond delay="0"/>
                                          </p:stCondLst>
                                        </p:cTn>
                                        <p:tgtEl>
                                          <p:spTgt spid="181265"/>
                                        </p:tgtEl>
                                        <p:attrNameLst>
                                          <p:attrName>style.visibility</p:attrName>
                                        </p:attrNameLst>
                                      </p:cBhvr>
                                      <p:to>
                                        <p:strVal val="visible"/>
                                      </p:to>
                                    </p:set>
                                    <p:animEffect transition="in" filter="strips(downRight)">
                                      <p:cBhvr>
                                        <p:cTn id="54" dur="500"/>
                                        <p:tgtEl>
                                          <p:spTgt spid="181265"/>
                                        </p:tgtEl>
                                      </p:cBhvr>
                                    </p:animEffect>
                                  </p:childTnLst>
                                </p:cTn>
                              </p:par>
                            </p:childTnLst>
                          </p:cTn>
                        </p:par>
                        <p:par>
                          <p:cTn id="55" fill="hold">
                            <p:stCondLst>
                              <p:cond delay="1500"/>
                            </p:stCondLst>
                            <p:childTnLst>
                              <p:par>
                                <p:cTn id="56" presetID="18" presetClass="entr" presetSubtype="6" fill="hold" grpId="0" nodeType="afterEffect">
                                  <p:stCondLst>
                                    <p:cond delay="0"/>
                                  </p:stCondLst>
                                  <p:childTnLst>
                                    <p:set>
                                      <p:cBhvr>
                                        <p:cTn id="57" dur="1" fill="hold">
                                          <p:stCondLst>
                                            <p:cond delay="0"/>
                                          </p:stCondLst>
                                        </p:cTn>
                                        <p:tgtEl>
                                          <p:spTgt spid="181267"/>
                                        </p:tgtEl>
                                        <p:attrNameLst>
                                          <p:attrName>style.visibility</p:attrName>
                                        </p:attrNameLst>
                                      </p:cBhvr>
                                      <p:to>
                                        <p:strVal val="visible"/>
                                      </p:to>
                                    </p:set>
                                    <p:animEffect transition="in" filter="strips(downRight)">
                                      <p:cBhvr>
                                        <p:cTn id="58" dur="500"/>
                                        <p:tgtEl>
                                          <p:spTgt spid="181267"/>
                                        </p:tgtEl>
                                      </p:cBhvr>
                                    </p:animEffect>
                                  </p:childTnLst>
                                </p:cTn>
                              </p:par>
                            </p:childTnLst>
                          </p:cTn>
                        </p:par>
                      </p:childTnLst>
                    </p:cTn>
                  </p:par>
                  <p:par>
                    <p:cTn id="59" fill="hold">
                      <p:stCondLst>
                        <p:cond delay="indefinite"/>
                      </p:stCondLst>
                      <p:childTnLst>
                        <p:par>
                          <p:cTn id="60" fill="hold">
                            <p:stCondLst>
                              <p:cond delay="0"/>
                            </p:stCondLst>
                            <p:childTnLst>
                              <p:par>
                                <p:cTn id="61" presetID="18" presetClass="entr" presetSubtype="6" fill="hold" grpId="0" nodeType="clickEffect">
                                  <p:stCondLst>
                                    <p:cond delay="0"/>
                                  </p:stCondLst>
                                  <p:childTnLst>
                                    <p:set>
                                      <p:cBhvr>
                                        <p:cTn id="62" dur="1" fill="hold">
                                          <p:stCondLst>
                                            <p:cond delay="0"/>
                                          </p:stCondLst>
                                        </p:cTn>
                                        <p:tgtEl>
                                          <p:spTgt spid="181268"/>
                                        </p:tgtEl>
                                        <p:attrNameLst>
                                          <p:attrName>style.visibility</p:attrName>
                                        </p:attrNameLst>
                                      </p:cBhvr>
                                      <p:to>
                                        <p:strVal val="visible"/>
                                      </p:to>
                                    </p:set>
                                    <p:animEffect transition="in" filter="strips(downRight)">
                                      <p:cBhvr>
                                        <p:cTn id="63" dur="500"/>
                                        <p:tgtEl>
                                          <p:spTgt spid="181268"/>
                                        </p:tgtEl>
                                      </p:cBhvr>
                                    </p:animEffect>
                                  </p:childTnLst>
                                </p:cTn>
                              </p:par>
                            </p:childTnLst>
                          </p:cTn>
                        </p:par>
                        <p:par>
                          <p:cTn id="64" fill="hold">
                            <p:stCondLst>
                              <p:cond delay="500"/>
                            </p:stCondLst>
                            <p:childTnLst>
                              <p:par>
                                <p:cTn id="65" presetID="18" presetClass="entr" presetSubtype="3" fill="hold" grpId="0" nodeType="afterEffect">
                                  <p:stCondLst>
                                    <p:cond delay="0"/>
                                  </p:stCondLst>
                                  <p:childTnLst>
                                    <p:set>
                                      <p:cBhvr>
                                        <p:cTn id="66" dur="1" fill="hold">
                                          <p:stCondLst>
                                            <p:cond delay="0"/>
                                          </p:stCondLst>
                                        </p:cTn>
                                        <p:tgtEl>
                                          <p:spTgt spid="181269"/>
                                        </p:tgtEl>
                                        <p:attrNameLst>
                                          <p:attrName>style.visibility</p:attrName>
                                        </p:attrNameLst>
                                      </p:cBhvr>
                                      <p:to>
                                        <p:strVal val="visible"/>
                                      </p:to>
                                    </p:set>
                                    <p:animEffect transition="in" filter="strips(upRight)">
                                      <p:cBhvr>
                                        <p:cTn id="67" dur="500"/>
                                        <p:tgtEl>
                                          <p:spTgt spid="181269"/>
                                        </p:tgtEl>
                                      </p:cBhvr>
                                    </p:animEffect>
                                  </p:childTnLst>
                                </p:cTn>
                              </p:par>
                            </p:childTnLst>
                          </p:cTn>
                        </p:par>
                        <p:par>
                          <p:cTn id="68" fill="hold">
                            <p:stCondLst>
                              <p:cond delay="1000"/>
                            </p:stCondLst>
                            <p:childTnLst>
                              <p:par>
                                <p:cTn id="69" presetID="18" presetClass="entr" presetSubtype="6" fill="hold" grpId="0" nodeType="afterEffect">
                                  <p:stCondLst>
                                    <p:cond delay="0"/>
                                  </p:stCondLst>
                                  <p:childTnLst>
                                    <p:set>
                                      <p:cBhvr>
                                        <p:cTn id="70" dur="1" fill="hold">
                                          <p:stCondLst>
                                            <p:cond delay="0"/>
                                          </p:stCondLst>
                                        </p:cTn>
                                        <p:tgtEl>
                                          <p:spTgt spid="181270"/>
                                        </p:tgtEl>
                                        <p:attrNameLst>
                                          <p:attrName>style.visibility</p:attrName>
                                        </p:attrNameLst>
                                      </p:cBhvr>
                                      <p:to>
                                        <p:strVal val="visible"/>
                                      </p:to>
                                    </p:set>
                                    <p:animEffect transition="in" filter="strips(downRight)">
                                      <p:cBhvr>
                                        <p:cTn id="71" dur="500"/>
                                        <p:tgtEl>
                                          <p:spTgt spid="181270"/>
                                        </p:tgtEl>
                                      </p:cBhvr>
                                    </p:animEffect>
                                  </p:childTnLst>
                                </p:cTn>
                              </p:par>
                            </p:childTnLst>
                          </p:cTn>
                        </p:par>
                        <p:par>
                          <p:cTn id="72" fill="hold">
                            <p:stCondLst>
                              <p:cond delay="1500"/>
                            </p:stCondLst>
                            <p:childTnLst>
                              <p:par>
                                <p:cTn id="73" presetID="18" presetClass="entr" presetSubtype="6" fill="hold" grpId="0" nodeType="afterEffect">
                                  <p:stCondLst>
                                    <p:cond delay="0"/>
                                  </p:stCondLst>
                                  <p:childTnLst>
                                    <p:set>
                                      <p:cBhvr>
                                        <p:cTn id="74" dur="1" fill="hold">
                                          <p:stCondLst>
                                            <p:cond delay="0"/>
                                          </p:stCondLst>
                                        </p:cTn>
                                        <p:tgtEl>
                                          <p:spTgt spid="181271"/>
                                        </p:tgtEl>
                                        <p:attrNameLst>
                                          <p:attrName>style.visibility</p:attrName>
                                        </p:attrNameLst>
                                      </p:cBhvr>
                                      <p:to>
                                        <p:strVal val="visible"/>
                                      </p:to>
                                    </p:set>
                                    <p:animEffect transition="in" filter="strips(downRight)">
                                      <p:cBhvr>
                                        <p:cTn id="75" dur="500"/>
                                        <p:tgtEl>
                                          <p:spTgt spid="181271"/>
                                        </p:tgtEl>
                                      </p:cBhvr>
                                    </p:animEffect>
                                  </p:childTnLst>
                                </p:cTn>
                              </p:par>
                            </p:childTnLst>
                          </p:cTn>
                        </p:par>
                      </p:childTnLst>
                    </p:cTn>
                  </p:par>
                  <p:par>
                    <p:cTn id="76" fill="hold">
                      <p:stCondLst>
                        <p:cond delay="indefinite"/>
                      </p:stCondLst>
                      <p:childTnLst>
                        <p:par>
                          <p:cTn id="77" fill="hold">
                            <p:stCondLst>
                              <p:cond delay="0"/>
                            </p:stCondLst>
                            <p:childTnLst>
                              <p:par>
                                <p:cTn id="78" presetID="18" presetClass="entr" presetSubtype="6" fill="hold" grpId="0" nodeType="clickEffect">
                                  <p:stCondLst>
                                    <p:cond delay="0"/>
                                  </p:stCondLst>
                                  <p:childTnLst>
                                    <p:set>
                                      <p:cBhvr>
                                        <p:cTn id="79" dur="1" fill="hold">
                                          <p:stCondLst>
                                            <p:cond delay="0"/>
                                          </p:stCondLst>
                                        </p:cTn>
                                        <p:tgtEl>
                                          <p:spTgt spid="181273"/>
                                        </p:tgtEl>
                                        <p:attrNameLst>
                                          <p:attrName>style.visibility</p:attrName>
                                        </p:attrNameLst>
                                      </p:cBhvr>
                                      <p:to>
                                        <p:strVal val="visible"/>
                                      </p:to>
                                    </p:set>
                                    <p:animEffect transition="in" filter="strips(downRight)">
                                      <p:cBhvr>
                                        <p:cTn id="80" dur="500"/>
                                        <p:tgtEl>
                                          <p:spTgt spid="181273"/>
                                        </p:tgtEl>
                                      </p:cBhvr>
                                    </p:animEffect>
                                  </p:childTnLst>
                                </p:cTn>
                              </p:par>
                            </p:childTnLst>
                          </p:cTn>
                        </p:par>
                        <p:par>
                          <p:cTn id="81" fill="hold">
                            <p:stCondLst>
                              <p:cond delay="500"/>
                            </p:stCondLst>
                            <p:childTnLst>
                              <p:par>
                                <p:cTn id="82" presetID="18" presetClass="entr" presetSubtype="3" fill="hold" grpId="0" nodeType="afterEffect">
                                  <p:stCondLst>
                                    <p:cond delay="0"/>
                                  </p:stCondLst>
                                  <p:childTnLst>
                                    <p:set>
                                      <p:cBhvr>
                                        <p:cTn id="83" dur="1" fill="hold">
                                          <p:stCondLst>
                                            <p:cond delay="0"/>
                                          </p:stCondLst>
                                        </p:cTn>
                                        <p:tgtEl>
                                          <p:spTgt spid="181274"/>
                                        </p:tgtEl>
                                        <p:attrNameLst>
                                          <p:attrName>style.visibility</p:attrName>
                                        </p:attrNameLst>
                                      </p:cBhvr>
                                      <p:to>
                                        <p:strVal val="visible"/>
                                      </p:to>
                                    </p:set>
                                    <p:animEffect transition="in" filter="strips(upRight)">
                                      <p:cBhvr>
                                        <p:cTn id="84" dur="500"/>
                                        <p:tgtEl>
                                          <p:spTgt spid="1812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1253" grpId="0" animBg="1"/>
      <p:bldP spid="181254" grpId="0" animBg="1"/>
      <p:bldP spid="181255" grpId="0" animBg="1"/>
      <p:bldP spid="181256" grpId="0" animBg="1"/>
      <p:bldP spid="181257" grpId="0" animBg="1"/>
      <p:bldP spid="181258" grpId="0" animBg="1"/>
      <p:bldP spid="181259" grpId="0" animBg="1"/>
      <p:bldP spid="181260" grpId="0" animBg="1"/>
      <p:bldP spid="181261" grpId="0" animBg="1"/>
      <p:bldP spid="181263" grpId="0" animBg="1"/>
      <p:bldP spid="181264" grpId="0" animBg="1"/>
      <p:bldP spid="181265" grpId="0" animBg="1"/>
      <p:bldP spid="181267" grpId="0" animBg="1"/>
      <p:bldP spid="181268" grpId="0" animBg="1"/>
      <p:bldP spid="181269" grpId="0" animBg="1"/>
      <p:bldP spid="181270" grpId="0" animBg="1"/>
      <p:bldP spid="181271" grpId="0" animBg="1"/>
      <p:bldP spid="181273" grpId="0" animBg="1"/>
      <p:bldP spid="181274"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p:txBody>
          <a:bodyPr/>
          <a:lstStyle/>
          <a:p>
            <a:r>
              <a:rPr lang="en-US" altLang="zh-CN"/>
              <a:t>Chapter 1  </a:t>
            </a:r>
            <a:r>
              <a:rPr lang="zh-CN" altLang="en-US"/>
              <a:t>概述</a:t>
            </a:r>
          </a:p>
        </p:txBody>
      </p:sp>
      <p:sp>
        <p:nvSpPr>
          <p:cNvPr id="72707" name="Rectangle 3"/>
          <p:cNvSpPr>
            <a:spLocks noGrp="1" noChangeArrowheads="1"/>
          </p:cNvSpPr>
          <p:nvPr>
            <p:ph type="body" idx="1"/>
          </p:nvPr>
        </p:nvSpPr>
        <p:spPr/>
        <p:txBody>
          <a:bodyPr/>
          <a:lstStyle/>
          <a:p>
            <a:pPr eaLnBrk="1" hangingPunct="1"/>
            <a:r>
              <a:rPr lang="en-US" altLang="zh-CN" b="1" dirty="0"/>
              <a:t>1.1 </a:t>
            </a:r>
            <a:r>
              <a:rPr lang="zh-CN" altLang="en-US" b="1" dirty="0"/>
              <a:t>国际</a:t>
            </a:r>
            <a:r>
              <a:rPr lang="en-US" altLang="zh-CN" b="1" dirty="0"/>
              <a:t>Internet </a:t>
            </a:r>
            <a:r>
              <a:rPr lang="zh-CN" altLang="en-US" b="1" dirty="0"/>
              <a:t>的发展史</a:t>
            </a:r>
          </a:p>
          <a:p>
            <a:pPr eaLnBrk="1" hangingPunct="1"/>
            <a:r>
              <a:rPr lang="en-US" altLang="zh-CN" b="1" dirty="0"/>
              <a:t>1.2 </a:t>
            </a:r>
            <a:r>
              <a:rPr lang="zh-CN" altLang="en-US" b="1" dirty="0"/>
              <a:t>中国</a:t>
            </a:r>
            <a:r>
              <a:rPr lang="en-US" altLang="zh-CN" b="1" dirty="0"/>
              <a:t>Internet</a:t>
            </a:r>
            <a:r>
              <a:rPr lang="zh-CN" altLang="en-US" b="1" dirty="0"/>
              <a:t>的发展史</a:t>
            </a:r>
          </a:p>
          <a:p>
            <a:pPr eaLnBrk="1" hangingPunct="1"/>
            <a:r>
              <a:rPr lang="en-US" altLang="zh-CN" b="1" dirty="0"/>
              <a:t>1.3 IPv6</a:t>
            </a:r>
            <a:r>
              <a:rPr lang="zh-CN" altLang="en-US" b="1" dirty="0"/>
              <a:t>发展史</a:t>
            </a:r>
          </a:p>
          <a:p>
            <a:pPr eaLnBrk="1" hangingPunct="1"/>
            <a:r>
              <a:rPr lang="en-US" altLang="zh-CN" b="1" dirty="0"/>
              <a:t>1.4 </a:t>
            </a:r>
            <a:r>
              <a:rPr lang="zh-CN" altLang="en-US" b="1" dirty="0"/>
              <a:t>网络体系结构</a:t>
            </a:r>
          </a:p>
          <a:p>
            <a:pPr eaLnBrk="1" hangingPunct="1"/>
            <a:r>
              <a:rPr lang="en-US" altLang="zh-CN" b="1" dirty="0">
                <a:solidFill>
                  <a:schemeClr val="hlink"/>
                </a:solidFill>
              </a:rPr>
              <a:t>1.5 </a:t>
            </a:r>
            <a:r>
              <a:rPr lang="zh-CN" altLang="en-US" b="1" dirty="0">
                <a:solidFill>
                  <a:schemeClr val="hlink"/>
                </a:solidFill>
              </a:rPr>
              <a:t>网络标准化</a:t>
            </a:r>
          </a:p>
          <a:p>
            <a:pPr eaLnBrk="1" hangingPunct="1"/>
            <a:r>
              <a:rPr lang="en-US" altLang="zh-CN" b="1" dirty="0"/>
              <a:t>1.6 </a:t>
            </a:r>
            <a:r>
              <a:rPr lang="zh-CN" altLang="en-US" b="1" dirty="0"/>
              <a:t>网络性能度量</a:t>
            </a:r>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p:txBody>
          <a:bodyPr/>
          <a:lstStyle/>
          <a:p>
            <a:r>
              <a:rPr lang="zh-CN" altLang="en-US"/>
              <a:t>标准的意义</a:t>
            </a:r>
          </a:p>
        </p:txBody>
      </p:sp>
      <p:sp>
        <p:nvSpPr>
          <p:cNvPr id="73731" name="Rectangle 3"/>
          <p:cNvSpPr>
            <a:spLocks noGrp="1" noChangeArrowheads="1"/>
          </p:cNvSpPr>
          <p:nvPr>
            <p:ph type="body" idx="1"/>
          </p:nvPr>
        </p:nvSpPr>
        <p:spPr/>
        <p:txBody>
          <a:bodyPr>
            <a:normAutofit fontScale="92500" lnSpcReduction="20000"/>
          </a:bodyPr>
          <a:lstStyle/>
          <a:p>
            <a:pPr eaLnBrk="1" hangingPunct="1"/>
            <a:r>
              <a:rPr lang="zh-CN" altLang="en-US" b="1" dirty="0"/>
              <a:t>标准不仅使得不同的网络设备可以互相通信，而且扩大了产品的市场，实现了遵循相应标准的产品之间的互联互通</a:t>
            </a:r>
            <a:endParaRPr lang="zh-CN" altLang="en-US" sz="2800" b="1" dirty="0"/>
          </a:p>
          <a:p>
            <a:pPr eaLnBrk="1" hangingPunct="1"/>
            <a:r>
              <a:rPr lang="zh-CN" altLang="en-US" sz="2800" b="1" dirty="0"/>
              <a:t>两类标准</a:t>
            </a:r>
          </a:p>
          <a:p>
            <a:pPr lvl="1" eaLnBrk="1" hangingPunct="1"/>
            <a:r>
              <a:rPr lang="zh-CN" altLang="en-US" sz="2400" b="1" dirty="0"/>
              <a:t>事实标准：那些已经发生了，但是没有任何正式计划的标准。例如</a:t>
            </a:r>
            <a:r>
              <a:rPr lang="en-US" altLang="zh-CN" sz="2400" b="1" dirty="0"/>
              <a:t>IBM PC</a:t>
            </a:r>
            <a:r>
              <a:rPr lang="zh-CN" altLang="en-US" sz="2400" b="1" dirty="0"/>
              <a:t>成为个人计算机的事实标准，因为很多厂商都选择仿制</a:t>
            </a:r>
            <a:r>
              <a:rPr lang="en-US" altLang="zh-CN" sz="2400" b="1" dirty="0"/>
              <a:t>IBM</a:t>
            </a:r>
            <a:r>
              <a:rPr lang="zh-CN" altLang="en-US" sz="2400" b="1" dirty="0"/>
              <a:t>的机器</a:t>
            </a:r>
          </a:p>
          <a:p>
            <a:pPr lvl="1" eaLnBrk="1" hangingPunct="1"/>
            <a:r>
              <a:rPr lang="zh-CN" altLang="en-US" sz="2400" b="1" dirty="0"/>
              <a:t>法定标准：某个权威的标准化组织采纳的、正式的、合法的标准</a:t>
            </a:r>
            <a:endParaRPr lang="en-US" altLang="zh-CN" sz="2400" b="1" dirty="0"/>
          </a:p>
          <a:p>
            <a:pPr eaLnBrk="1" hangingPunct="1"/>
            <a:r>
              <a:rPr lang="zh-CN" altLang="en-US" b="1" dirty="0"/>
              <a:t>网络通信领域主要标准化组织：</a:t>
            </a:r>
            <a:r>
              <a:rPr lang="en-US" altLang="zh-CN" b="1" dirty="0"/>
              <a:t>ITU</a:t>
            </a:r>
            <a:r>
              <a:rPr lang="zh-CN" altLang="en-US" b="1" dirty="0"/>
              <a:t>、</a:t>
            </a:r>
            <a:r>
              <a:rPr lang="en-US" altLang="zh-CN" b="1" dirty="0"/>
              <a:t>ISO</a:t>
            </a:r>
            <a:r>
              <a:rPr lang="zh-CN" altLang="en-US" b="1" dirty="0"/>
              <a:t>、</a:t>
            </a:r>
            <a:r>
              <a:rPr lang="en-US" altLang="zh-CN" b="1" dirty="0"/>
              <a:t>IEEE</a:t>
            </a:r>
            <a:r>
              <a:rPr lang="zh-CN" altLang="en-US" b="1" dirty="0"/>
              <a:t>、</a:t>
            </a:r>
            <a:r>
              <a:rPr lang="en-US" altLang="zh-CN" b="1" dirty="0"/>
              <a:t>Internet</a:t>
            </a:r>
            <a:r>
              <a:rPr lang="zh-CN" altLang="en-US" b="1" dirty="0"/>
              <a:t>社区（</a:t>
            </a:r>
            <a:r>
              <a:rPr lang="en-US" altLang="zh-CN" b="1" dirty="0"/>
              <a:t>IETF</a:t>
            </a:r>
            <a:r>
              <a:rPr lang="zh-CN" altLang="en-US" b="1" dirty="0"/>
              <a:t>）</a:t>
            </a:r>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p:txBody>
          <a:bodyPr/>
          <a:lstStyle/>
          <a:p>
            <a:r>
              <a:rPr lang="zh-CN" altLang="en-US"/>
              <a:t>国际电信联盟</a:t>
            </a:r>
            <a:r>
              <a:rPr lang="en-US" altLang="zh-CN"/>
              <a:t>ITU</a:t>
            </a:r>
            <a:endParaRPr lang="zh-CN" altLang="en-US"/>
          </a:p>
        </p:txBody>
      </p:sp>
      <p:sp>
        <p:nvSpPr>
          <p:cNvPr id="74755" name="Rectangle 3"/>
          <p:cNvSpPr>
            <a:spLocks noGrp="1" noChangeArrowheads="1"/>
          </p:cNvSpPr>
          <p:nvPr>
            <p:ph type="body" idx="1"/>
          </p:nvPr>
        </p:nvSpPr>
        <p:spPr>
          <a:xfrm>
            <a:off x="827584" y="2017713"/>
            <a:ext cx="8127504" cy="4114800"/>
          </a:xfrm>
        </p:spPr>
        <p:txBody>
          <a:bodyPr/>
          <a:lstStyle/>
          <a:p>
            <a:pPr eaLnBrk="1" hangingPunct="1">
              <a:lnSpc>
                <a:spcPct val="80000"/>
              </a:lnSpc>
            </a:pPr>
            <a:r>
              <a:rPr lang="en-US" altLang="zh-CN" sz="2800" b="1" dirty="0"/>
              <a:t>ITU</a:t>
            </a:r>
            <a:r>
              <a:rPr lang="zh-CN" altLang="en-US" sz="2800" b="1" dirty="0"/>
              <a:t>： </a:t>
            </a:r>
            <a:r>
              <a:rPr lang="en-US" altLang="zh-CN" sz="2400" b="1" dirty="0"/>
              <a:t>International Telecommunication Union</a:t>
            </a:r>
          </a:p>
          <a:p>
            <a:pPr lvl="1" eaLnBrk="1" hangingPunct="1">
              <a:lnSpc>
                <a:spcPct val="80000"/>
              </a:lnSpc>
            </a:pPr>
            <a:r>
              <a:rPr lang="en-US" altLang="zh-CN" sz="2000" b="1" dirty="0">
                <a:hlinkClick r:id="rId2"/>
              </a:rPr>
              <a:t>http://www.itu.int</a:t>
            </a:r>
            <a:endParaRPr lang="en-US" altLang="zh-CN" sz="2000" b="1" dirty="0"/>
          </a:p>
          <a:p>
            <a:pPr eaLnBrk="1" hangingPunct="1">
              <a:lnSpc>
                <a:spcPct val="80000"/>
              </a:lnSpc>
            </a:pPr>
            <a:r>
              <a:rPr lang="en-US" altLang="zh-CN" sz="2400" b="1" dirty="0"/>
              <a:t>ITU</a:t>
            </a:r>
            <a:r>
              <a:rPr lang="zh-CN" altLang="en-US" sz="2400" b="1" dirty="0"/>
              <a:t>有三个主要的部门</a:t>
            </a:r>
          </a:p>
          <a:p>
            <a:pPr lvl="1" eaLnBrk="1" hangingPunct="1">
              <a:lnSpc>
                <a:spcPct val="80000"/>
              </a:lnSpc>
            </a:pPr>
            <a:r>
              <a:rPr lang="en-US" altLang="zh-CN" sz="2000" b="1" dirty="0"/>
              <a:t>ITU-R</a:t>
            </a:r>
            <a:r>
              <a:rPr lang="zh-CN" altLang="en-US" sz="2000" b="1" dirty="0"/>
              <a:t>：无线通信部门，关注无线电频率分配</a:t>
            </a:r>
          </a:p>
          <a:p>
            <a:pPr lvl="1" eaLnBrk="1" hangingPunct="1">
              <a:lnSpc>
                <a:spcPct val="80000"/>
              </a:lnSpc>
            </a:pPr>
            <a:r>
              <a:rPr lang="en-US" altLang="zh-CN" sz="2000" b="1" dirty="0">
                <a:solidFill>
                  <a:schemeClr val="hlink"/>
                </a:solidFill>
              </a:rPr>
              <a:t>ITU-T</a:t>
            </a:r>
            <a:r>
              <a:rPr lang="zh-CN" altLang="en-US" sz="2000" b="1" dirty="0">
                <a:solidFill>
                  <a:schemeClr val="hlink"/>
                </a:solidFill>
              </a:rPr>
              <a:t>：电信标准化部门，关注电话和数据通信系统</a:t>
            </a:r>
          </a:p>
          <a:p>
            <a:pPr lvl="2" eaLnBrk="1" hangingPunct="1">
              <a:lnSpc>
                <a:spcPct val="80000"/>
              </a:lnSpc>
            </a:pPr>
            <a:r>
              <a:rPr lang="en-US" altLang="zh-CN" sz="1800" b="1" dirty="0"/>
              <a:t>V</a:t>
            </a:r>
            <a:r>
              <a:rPr lang="zh-CN" altLang="en-US" sz="1800" b="1" dirty="0"/>
              <a:t>：以电话网进行的数据通信，</a:t>
            </a:r>
            <a:r>
              <a:rPr lang="en-US" altLang="zh-CN" sz="1800" b="1" dirty="0"/>
              <a:t>V.90 56kbps modem</a:t>
            </a:r>
          </a:p>
          <a:p>
            <a:pPr lvl="2" eaLnBrk="1" hangingPunct="1">
              <a:lnSpc>
                <a:spcPct val="80000"/>
              </a:lnSpc>
            </a:pPr>
            <a:r>
              <a:rPr lang="en-US" altLang="zh-CN" sz="1800" b="1" dirty="0"/>
              <a:t>X</a:t>
            </a:r>
            <a:r>
              <a:rPr lang="zh-CN" altLang="en-US" sz="1800" b="1" dirty="0"/>
              <a:t>：数据网上的信息传输，</a:t>
            </a:r>
            <a:r>
              <a:rPr lang="en-US" altLang="zh-CN" sz="1800" b="1" dirty="0"/>
              <a:t>X.25</a:t>
            </a:r>
            <a:r>
              <a:rPr lang="zh-CN" altLang="en-US" sz="1800" b="1" dirty="0"/>
              <a:t>分组交换</a:t>
            </a:r>
          </a:p>
          <a:p>
            <a:pPr lvl="2" eaLnBrk="1" hangingPunct="1">
              <a:lnSpc>
                <a:spcPct val="80000"/>
              </a:lnSpc>
            </a:pPr>
            <a:r>
              <a:rPr lang="en-US" altLang="zh-CN" sz="1800" b="1" dirty="0"/>
              <a:t>G</a:t>
            </a:r>
            <a:r>
              <a:rPr lang="zh-CN" altLang="en-US" sz="1800" b="1" dirty="0"/>
              <a:t>：传输系统与媒体、数字系统与网络，</a:t>
            </a:r>
            <a:r>
              <a:rPr lang="en-US" altLang="zh-CN" sz="1800" b="1" dirty="0"/>
              <a:t>G.726 ADPCM</a:t>
            </a:r>
            <a:r>
              <a:rPr lang="zh-CN" altLang="en-US" sz="1800" b="1" dirty="0"/>
              <a:t>音频压缩</a:t>
            </a:r>
          </a:p>
          <a:p>
            <a:pPr lvl="2" eaLnBrk="1" hangingPunct="1">
              <a:lnSpc>
                <a:spcPct val="80000"/>
              </a:lnSpc>
            </a:pPr>
            <a:r>
              <a:rPr lang="en-US" altLang="zh-CN" sz="1800" b="1" dirty="0"/>
              <a:t>H</a:t>
            </a:r>
            <a:r>
              <a:rPr lang="zh-CN" altLang="en-US" sz="1800" b="1" dirty="0"/>
              <a:t>：视频音频以及多媒体系统，</a:t>
            </a:r>
            <a:r>
              <a:rPr lang="en-US" altLang="zh-CN" sz="1800" b="1" dirty="0"/>
              <a:t>H.264(MPEG4 Part 10)</a:t>
            </a:r>
            <a:r>
              <a:rPr lang="zh-CN" altLang="en-US" sz="1800" b="1" dirty="0"/>
              <a:t>视频压缩</a:t>
            </a:r>
          </a:p>
          <a:p>
            <a:pPr lvl="2" eaLnBrk="1" hangingPunct="1">
              <a:lnSpc>
                <a:spcPct val="80000"/>
              </a:lnSpc>
            </a:pPr>
            <a:r>
              <a:rPr lang="en-US" altLang="zh-CN" sz="1800" b="1" dirty="0"/>
              <a:t>Q</a:t>
            </a:r>
            <a:r>
              <a:rPr lang="zh-CN" altLang="en-US" sz="1800" b="1" dirty="0"/>
              <a:t>：切换和信令，</a:t>
            </a:r>
            <a:r>
              <a:rPr lang="en-US" altLang="zh-CN" sz="1800" b="1" dirty="0"/>
              <a:t>Q.931</a:t>
            </a:r>
          </a:p>
          <a:p>
            <a:pPr lvl="1" eaLnBrk="1" hangingPunct="1">
              <a:lnSpc>
                <a:spcPct val="80000"/>
              </a:lnSpc>
            </a:pPr>
            <a:r>
              <a:rPr lang="en-US" altLang="zh-CN" sz="2000" b="1" dirty="0"/>
              <a:t>ITU-D</a:t>
            </a:r>
            <a:r>
              <a:rPr lang="zh-CN" altLang="en-US" sz="2000" b="1" dirty="0"/>
              <a:t>：电信开发部门，计划监督，对电信发展相关信息的收集、处理和发布提供技术建议</a:t>
            </a:r>
          </a:p>
        </p:txBody>
      </p:sp>
      <p:sp>
        <p:nvSpPr>
          <p:cNvPr id="74756" name="Rectangle 5"/>
          <p:cNvSpPr>
            <a:spLocks noChangeArrowheads="1"/>
          </p:cNvSpPr>
          <p:nvPr/>
        </p:nvSpPr>
        <p:spPr bwMode="auto">
          <a:xfrm>
            <a:off x="1201281" y="6132513"/>
            <a:ext cx="7272337" cy="576263"/>
          </a:xfrm>
          <a:prstGeom prst="rect">
            <a:avLst/>
          </a:prstGeom>
          <a:noFill/>
          <a:ln w="9525">
            <a:solidFill>
              <a:schemeClr val="tx1"/>
            </a:solidFill>
            <a:miter lim="800000"/>
            <a:headEnd/>
            <a:tailEnd/>
          </a:ln>
        </p:spPr>
        <p:txBody>
          <a:bodyPr wrap="none" anchor="ctr"/>
          <a:lstStyle/>
          <a:p>
            <a:pPr algn="ctr"/>
            <a:r>
              <a:rPr lang="en-US" altLang="zh-CN" sz="2000">
                <a:latin typeface="Arial" charset="0"/>
              </a:rPr>
              <a:t>ITU-T</a:t>
            </a:r>
            <a:r>
              <a:rPr lang="zh-CN" altLang="en-US" sz="2000">
                <a:latin typeface="Arial" charset="0"/>
              </a:rPr>
              <a:t>的成员包括政府部门、电信公司、设备厂家、科学组织等</a:t>
            </a:r>
          </a:p>
        </p:txBody>
      </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p:txBody>
          <a:bodyPr/>
          <a:lstStyle/>
          <a:p>
            <a:r>
              <a:rPr lang="zh-CN" altLang="en-US"/>
              <a:t>国际标准化组织</a:t>
            </a:r>
            <a:r>
              <a:rPr lang="en-US" altLang="zh-CN"/>
              <a:t>ISO</a:t>
            </a:r>
            <a:endParaRPr lang="zh-CN" altLang="en-US"/>
          </a:p>
        </p:txBody>
      </p:sp>
      <p:sp>
        <p:nvSpPr>
          <p:cNvPr id="75779" name="Rectangle 3"/>
          <p:cNvSpPr>
            <a:spLocks noGrp="1" noChangeArrowheads="1"/>
          </p:cNvSpPr>
          <p:nvPr>
            <p:ph type="body" idx="1"/>
          </p:nvPr>
        </p:nvSpPr>
        <p:spPr>
          <a:xfrm>
            <a:off x="395536" y="2017713"/>
            <a:ext cx="8559552" cy="4075112"/>
          </a:xfrm>
        </p:spPr>
        <p:txBody>
          <a:bodyPr/>
          <a:lstStyle/>
          <a:p>
            <a:pPr eaLnBrk="1" hangingPunct="1">
              <a:lnSpc>
                <a:spcPct val="80000"/>
              </a:lnSpc>
            </a:pPr>
            <a:r>
              <a:rPr lang="en-US" altLang="zh-CN" sz="2400" b="1" dirty="0"/>
              <a:t>ISO</a:t>
            </a:r>
            <a:r>
              <a:rPr lang="zh-CN" altLang="en-US" sz="2400" b="1" dirty="0"/>
              <a:t>： </a:t>
            </a:r>
            <a:r>
              <a:rPr lang="en-US" altLang="zh-CN" sz="2400" b="1" dirty="0"/>
              <a:t>International Standards Organization</a:t>
            </a:r>
          </a:p>
          <a:p>
            <a:pPr lvl="1" eaLnBrk="1" hangingPunct="1">
              <a:lnSpc>
                <a:spcPct val="80000"/>
              </a:lnSpc>
            </a:pPr>
            <a:r>
              <a:rPr lang="en-US" altLang="zh-CN" sz="2000" b="1" dirty="0">
                <a:hlinkClick r:id="rId2"/>
              </a:rPr>
              <a:t>http://www.iso.org</a:t>
            </a:r>
            <a:endParaRPr lang="en-US" altLang="zh-CN" sz="2000" b="1" dirty="0"/>
          </a:p>
          <a:p>
            <a:pPr eaLnBrk="1" hangingPunct="1">
              <a:lnSpc>
                <a:spcPct val="80000"/>
              </a:lnSpc>
            </a:pPr>
            <a:r>
              <a:rPr lang="en-US" altLang="zh-CN" sz="2400" b="1" dirty="0"/>
              <a:t>ISO</a:t>
            </a:r>
            <a:r>
              <a:rPr lang="zh-CN" altLang="en-US" sz="2400" b="1" dirty="0"/>
              <a:t>为各个学科制订国际标准</a:t>
            </a:r>
          </a:p>
          <a:p>
            <a:pPr lvl="1" eaLnBrk="1" hangingPunct="1">
              <a:lnSpc>
                <a:spcPct val="80000"/>
              </a:lnSpc>
            </a:pPr>
            <a:r>
              <a:rPr lang="en-US" altLang="zh-CN" sz="2000" b="1" dirty="0"/>
              <a:t>ISO</a:t>
            </a:r>
            <a:r>
              <a:rPr lang="zh-CN" altLang="en-US" sz="2000" b="1" dirty="0"/>
              <a:t>和</a:t>
            </a:r>
            <a:r>
              <a:rPr lang="en-US" altLang="zh-CN" sz="2000" b="1" dirty="0"/>
              <a:t>IEC</a:t>
            </a:r>
            <a:r>
              <a:rPr lang="zh-CN" altLang="en-US" sz="2000" b="1" dirty="0"/>
              <a:t>成立联合技术委员会</a:t>
            </a:r>
            <a:r>
              <a:rPr lang="en-US" altLang="zh-CN" sz="2000" b="1" dirty="0"/>
              <a:t>ISO/IEC JTC1</a:t>
            </a:r>
            <a:r>
              <a:rPr lang="zh-CN" altLang="en-US" sz="2000" b="1" dirty="0"/>
              <a:t>，制定信息技术相关的标准</a:t>
            </a:r>
          </a:p>
          <a:p>
            <a:pPr lvl="1" eaLnBrk="1" hangingPunct="1">
              <a:lnSpc>
                <a:spcPct val="80000"/>
              </a:lnSpc>
              <a:buFont typeface="Wingdings" pitchFamily="2" charset="2"/>
              <a:buNone/>
            </a:pPr>
            <a:endParaRPr lang="zh-CN" altLang="en-US" sz="2000" b="1" dirty="0"/>
          </a:p>
          <a:p>
            <a:pPr lvl="1" eaLnBrk="1" hangingPunct="1">
              <a:lnSpc>
                <a:spcPct val="80000"/>
              </a:lnSpc>
              <a:buFont typeface="Wingdings" pitchFamily="2" charset="2"/>
              <a:buNone/>
            </a:pPr>
            <a:endParaRPr lang="zh-CN" altLang="en-US" sz="2000" b="1" dirty="0"/>
          </a:p>
          <a:p>
            <a:pPr lvl="1" eaLnBrk="1" hangingPunct="1">
              <a:lnSpc>
                <a:spcPct val="80000"/>
              </a:lnSpc>
            </a:pPr>
            <a:endParaRPr lang="zh-CN" altLang="en-US" sz="2000" b="1" dirty="0"/>
          </a:p>
          <a:p>
            <a:pPr lvl="1" eaLnBrk="1" hangingPunct="1">
              <a:lnSpc>
                <a:spcPct val="80000"/>
              </a:lnSpc>
            </a:pPr>
            <a:r>
              <a:rPr lang="en-US" altLang="zh-CN" sz="2000" b="1" dirty="0"/>
              <a:t>ISO</a:t>
            </a:r>
            <a:r>
              <a:rPr lang="zh-CN" altLang="en-US" sz="2000" b="1" dirty="0"/>
              <a:t>和</a:t>
            </a:r>
            <a:r>
              <a:rPr lang="en-US" altLang="zh-CN" sz="2000" b="1" dirty="0"/>
              <a:t>ITU-T</a:t>
            </a:r>
            <a:r>
              <a:rPr lang="zh-CN" altLang="en-US" sz="2000" b="1" dirty="0"/>
              <a:t>常联合制订标准避免互不兼容（</a:t>
            </a:r>
            <a:r>
              <a:rPr lang="en-US" altLang="zh-CN" sz="2000" b="1" dirty="0"/>
              <a:t>ISO</a:t>
            </a:r>
            <a:r>
              <a:rPr lang="zh-CN" altLang="en-US" sz="2000" b="1" dirty="0"/>
              <a:t>是</a:t>
            </a:r>
            <a:r>
              <a:rPr lang="en-US" altLang="zh-CN" sz="2000" b="1" dirty="0"/>
              <a:t>ITU-T</a:t>
            </a:r>
            <a:r>
              <a:rPr lang="zh-CN" altLang="en-US" sz="2000" b="1" dirty="0"/>
              <a:t>的一个成员），例如</a:t>
            </a:r>
            <a:r>
              <a:rPr lang="en-US" altLang="zh-CN" sz="2000" b="1" dirty="0"/>
              <a:t>ISO/IEC</a:t>
            </a:r>
            <a:r>
              <a:rPr lang="zh-CN" altLang="en-US" sz="2000" b="1" dirty="0"/>
              <a:t>的</a:t>
            </a:r>
            <a:r>
              <a:rPr lang="en-US" altLang="zh-CN" sz="2000" b="1" dirty="0"/>
              <a:t>MPEG</a:t>
            </a:r>
            <a:r>
              <a:rPr lang="zh-CN" altLang="en-US" sz="2000" b="1" dirty="0"/>
              <a:t>和</a:t>
            </a:r>
            <a:r>
              <a:rPr lang="en-US" altLang="zh-CN" sz="2000" b="1" dirty="0"/>
              <a:t>ITU-T</a:t>
            </a:r>
            <a:r>
              <a:rPr lang="zh-CN" altLang="en-US" sz="2000" b="1" dirty="0"/>
              <a:t>的</a:t>
            </a:r>
            <a:r>
              <a:rPr lang="en-US" altLang="zh-CN" sz="2000" b="1" dirty="0"/>
              <a:t>VCEG</a:t>
            </a:r>
            <a:r>
              <a:rPr lang="zh-CN" altLang="en-US" sz="2000" b="1" dirty="0"/>
              <a:t>成立联合视频组</a:t>
            </a:r>
            <a:r>
              <a:rPr lang="en-US" altLang="zh-CN" sz="2000" b="1" dirty="0"/>
              <a:t>JVT</a:t>
            </a:r>
            <a:r>
              <a:rPr lang="zh-CN" altLang="en-US" sz="2000" b="1" dirty="0"/>
              <a:t>（</a:t>
            </a:r>
            <a:r>
              <a:rPr lang="en-US" altLang="zh-CN" sz="2000" b="1" dirty="0"/>
              <a:t>Joint Video Team</a:t>
            </a:r>
            <a:r>
              <a:rPr lang="zh-CN" altLang="en-US" sz="2000" b="1" dirty="0"/>
              <a:t>）来开发数字图像编码标准，对于</a:t>
            </a:r>
            <a:r>
              <a:rPr lang="en-US" altLang="zh-CN" sz="2000" b="1" dirty="0"/>
              <a:t>ISO/IEC</a:t>
            </a:r>
            <a:r>
              <a:rPr lang="zh-CN" altLang="en-US" sz="2000" b="1" dirty="0"/>
              <a:t>是</a:t>
            </a:r>
            <a:r>
              <a:rPr lang="en-US" altLang="zh-CN" sz="2000" b="1" dirty="0"/>
              <a:t>MPEG-4 Part 10</a:t>
            </a:r>
            <a:r>
              <a:rPr lang="zh-CN" altLang="en-US" sz="2000" b="1" dirty="0"/>
              <a:t>，对于</a:t>
            </a:r>
            <a:r>
              <a:rPr lang="en-US" altLang="zh-CN" sz="2000" b="1" dirty="0"/>
              <a:t>ITU-T</a:t>
            </a:r>
            <a:r>
              <a:rPr lang="zh-CN" altLang="en-US" sz="2000" b="1" dirty="0"/>
              <a:t>是</a:t>
            </a:r>
            <a:r>
              <a:rPr lang="en-US" altLang="zh-CN" sz="2000" b="1" dirty="0"/>
              <a:t>H.264</a:t>
            </a:r>
            <a:endParaRPr lang="zh-CN" altLang="en-US" sz="2000" b="1" dirty="0"/>
          </a:p>
        </p:txBody>
      </p:sp>
      <p:sp>
        <p:nvSpPr>
          <p:cNvPr id="75780" name="AutoShape 6"/>
          <p:cNvSpPr>
            <a:spLocks noChangeArrowheads="1"/>
          </p:cNvSpPr>
          <p:nvPr/>
        </p:nvSpPr>
        <p:spPr bwMode="auto">
          <a:xfrm>
            <a:off x="2484438" y="3644900"/>
            <a:ext cx="5832475" cy="792163"/>
          </a:xfrm>
          <a:prstGeom prst="cloudCallout">
            <a:avLst>
              <a:gd name="adj1" fmla="val 10236"/>
              <a:gd name="adj2" fmla="val -81463"/>
            </a:avLst>
          </a:prstGeom>
          <a:noFill/>
          <a:ln w="9525">
            <a:solidFill>
              <a:schemeClr val="tx1"/>
            </a:solidFill>
            <a:round/>
            <a:headEnd/>
            <a:tailEnd/>
          </a:ln>
        </p:spPr>
        <p:txBody>
          <a:bodyPr/>
          <a:lstStyle/>
          <a:p>
            <a:pPr algn="ctr"/>
            <a:r>
              <a:rPr lang="en-US" altLang="zh-CN" sz="1600">
                <a:solidFill>
                  <a:schemeClr val="hlink"/>
                </a:solidFill>
                <a:latin typeface="Arial" charset="0"/>
              </a:rPr>
              <a:t>IEC</a:t>
            </a:r>
            <a:r>
              <a:rPr lang="zh-CN" altLang="en-US" sz="1600">
                <a:solidFill>
                  <a:schemeClr val="hlink"/>
                </a:solidFill>
                <a:latin typeface="Arial" charset="0"/>
              </a:rPr>
              <a:t>：</a:t>
            </a:r>
            <a:r>
              <a:rPr lang="en-US" altLang="zh-CN" sz="1600">
                <a:solidFill>
                  <a:schemeClr val="hlink"/>
                </a:solidFill>
                <a:latin typeface="Arial" charset="0"/>
              </a:rPr>
              <a:t>International Electrotechnical Commission</a:t>
            </a:r>
            <a:r>
              <a:rPr lang="zh-CN" altLang="en-US" sz="1600">
                <a:solidFill>
                  <a:schemeClr val="hlink"/>
                </a:solidFill>
                <a:latin typeface="Arial" charset="0"/>
              </a:rPr>
              <a:t>，负责电气设备的标准化</a:t>
            </a:r>
          </a:p>
        </p:txBody>
      </p:sp>
      <p:sp>
        <p:nvSpPr>
          <p:cNvPr id="75781" name="Rectangle 5"/>
          <p:cNvSpPr>
            <a:spLocks noChangeArrowheads="1"/>
          </p:cNvSpPr>
          <p:nvPr/>
        </p:nvSpPr>
        <p:spPr bwMode="auto">
          <a:xfrm>
            <a:off x="755576" y="5876925"/>
            <a:ext cx="8064574" cy="936625"/>
          </a:xfrm>
          <a:prstGeom prst="rect">
            <a:avLst/>
          </a:prstGeom>
          <a:noFill/>
          <a:ln w="9525">
            <a:solidFill>
              <a:schemeClr val="tx1"/>
            </a:solidFill>
            <a:miter lim="800000"/>
            <a:headEnd/>
            <a:tailEnd/>
          </a:ln>
        </p:spPr>
        <p:txBody>
          <a:bodyPr anchor="ctr"/>
          <a:lstStyle/>
          <a:p>
            <a:r>
              <a:rPr lang="en-US" altLang="zh-CN" sz="2000" dirty="0">
                <a:latin typeface="Arial" charset="0"/>
              </a:rPr>
              <a:t>ISO</a:t>
            </a:r>
            <a:r>
              <a:rPr lang="zh-CN" altLang="en-US" sz="2000" dirty="0">
                <a:latin typeface="Arial" charset="0"/>
              </a:rPr>
              <a:t>中每个成员都代表一个国家，美国在</a:t>
            </a:r>
            <a:r>
              <a:rPr lang="en-US" altLang="zh-CN" sz="2000" dirty="0">
                <a:latin typeface="Arial" charset="0"/>
              </a:rPr>
              <a:t>ISO</a:t>
            </a:r>
            <a:r>
              <a:rPr lang="zh-CN" altLang="en-US" sz="2000" dirty="0">
                <a:latin typeface="Arial" charset="0"/>
              </a:rPr>
              <a:t>中的代表是美国国家标准协会</a:t>
            </a:r>
            <a:r>
              <a:rPr lang="en-US" altLang="zh-CN" sz="2000" dirty="0">
                <a:latin typeface="Arial" charset="0"/>
              </a:rPr>
              <a:t>ANSI (American National Institute)</a:t>
            </a:r>
            <a:r>
              <a:rPr lang="zh-CN" altLang="en-US" sz="2000" dirty="0">
                <a:latin typeface="Arial" charset="0"/>
              </a:rPr>
              <a:t>，</a:t>
            </a:r>
            <a:r>
              <a:rPr lang="en-US" altLang="zh-CN" sz="2000" dirty="0">
                <a:latin typeface="Arial" charset="0"/>
              </a:rPr>
              <a:t>ANSI</a:t>
            </a:r>
            <a:r>
              <a:rPr lang="zh-CN" altLang="en-US" sz="2000" dirty="0">
                <a:latin typeface="Arial" charset="0"/>
              </a:rPr>
              <a:t>标准常被</a:t>
            </a:r>
            <a:r>
              <a:rPr lang="en-US" altLang="zh-CN" sz="2000" dirty="0">
                <a:latin typeface="Arial" charset="0"/>
              </a:rPr>
              <a:t>ISO</a:t>
            </a:r>
            <a:r>
              <a:rPr lang="zh-CN" altLang="en-US" sz="2000" dirty="0">
                <a:latin typeface="Arial" charset="0"/>
              </a:rPr>
              <a:t>采纳为国际标准</a:t>
            </a:r>
          </a:p>
        </p:txBody>
      </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p:txBody>
          <a:bodyPr/>
          <a:lstStyle/>
          <a:p>
            <a:r>
              <a:rPr lang="zh-CN" altLang="en-US"/>
              <a:t>电气和电子工程师协会</a:t>
            </a:r>
            <a:r>
              <a:rPr lang="en-US" altLang="zh-CN"/>
              <a:t>IEEE</a:t>
            </a:r>
            <a:endParaRPr lang="zh-CN" altLang="en-US"/>
          </a:p>
        </p:txBody>
      </p:sp>
      <p:sp>
        <p:nvSpPr>
          <p:cNvPr id="76803" name="Rectangle 3"/>
          <p:cNvSpPr>
            <a:spLocks noGrp="1" noChangeArrowheads="1"/>
          </p:cNvSpPr>
          <p:nvPr>
            <p:ph type="body" idx="1"/>
          </p:nvPr>
        </p:nvSpPr>
        <p:spPr/>
        <p:txBody>
          <a:bodyPr/>
          <a:lstStyle/>
          <a:p>
            <a:pPr eaLnBrk="1" hangingPunct="1">
              <a:lnSpc>
                <a:spcPct val="90000"/>
              </a:lnSpc>
            </a:pPr>
            <a:r>
              <a:rPr lang="en-US" altLang="zh-CN" sz="2400" b="1" dirty="0"/>
              <a:t>IEEE</a:t>
            </a:r>
            <a:r>
              <a:rPr lang="zh-CN" altLang="en-US" sz="2400" b="1" dirty="0"/>
              <a:t>：</a:t>
            </a:r>
            <a:r>
              <a:rPr lang="en-US" altLang="zh-CN" sz="2400" b="1" dirty="0"/>
              <a:t>Institute of Electrical and Electronics Engineers</a:t>
            </a:r>
          </a:p>
          <a:p>
            <a:pPr lvl="1" eaLnBrk="1" hangingPunct="1">
              <a:lnSpc>
                <a:spcPct val="90000"/>
              </a:lnSpc>
            </a:pPr>
            <a:r>
              <a:rPr lang="en-US" altLang="zh-CN" sz="2000" b="1" dirty="0">
                <a:hlinkClick r:id="rId2"/>
              </a:rPr>
              <a:t>http://www.ieee.org</a:t>
            </a:r>
            <a:endParaRPr lang="en-US" altLang="zh-CN" sz="2000" b="1" dirty="0"/>
          </a:p>
          <a:p>
            <a:pPr eaLnBrk="1" hangingPunct="1">
              <a:lnSpc>
                <a:spcPct val="90000"/>
              </a:lnSpc>
            </a:pPr>
            <a:r>
              <a:rPr lang="en-US" altLang="zh-CN" sz="2400" b="1" dirty="0"/>
              <a:t>IEEE</a:t>
            </a:r>
            <a:r>
              <a:rPr lang="zh-CN" altLang="en-US" sz="2400" b="1" dirty="0"/>
              <a:t>负责开发电气工程、通信和计算机领域中的标准</a:t>
            </a:r>
          </a:p>
          <a:p>
            <a:pPr lvl="1" eaLnBrk="1" hangingPunct="1">
              <a:lnSpc>
                <a:spcPct val="90000"/>
              </a:lnSpc>
            </a:pPr>
            <a:r>
              <a:rPr lang="en-US" altLang="zh-CN" sz="2000" b="1" dirty="0">
                <a:solidFill>
                  <a:schemeClr val="hlink"/>
                </a:solidFill>
              </a:rPr>
              <a:t>IEEE 802</a:t>
            </a:r>
            <a:r>
              <a:rPr lang="zh-CN" altLang="en-US" sz="2000" b="1" dirty="0">
                <a:solidFill>
                  <a:schemeClr val="hlink"/>
                </a:solidFill>
              </a:rPr>
              <a:t>委员会制定的</a:t>
            </a:r>
            <a:r>
              <a:rPr lang="en-US" altLang="zh-CN" sz="2000" b="1" dirty="0">
                <a:solidFill>
                  <a:schemeClr val="hlink"/>
                </a:solidFill>
              </a:rPr>
              <a:t>IEEE 802</a:t>
            </a:r>
            <a:r>
              <a:rPr lang="zh-CN" altLang="en-US" sz="2000" b="1" dirty="0">
                <a:solidFill>
                  <a:schemeClr val="hlink"/>
                </a:solidFill>
              </a:rPr>
              <a:t>系列标准，关注局域网和城域网物理层和数据链路层中的介质访问控制</a:t>
            </a:r>
            <a:r>
              <a:rPr lang="en-US" altLang="zh-CN" sz="2000" b="1" dirty="0">
                <a:solidFill>
                  <a:schemeClr val="hlink"/>
                </a:solidFill>
              </a:rPr>
              <a:t>MAC</a:t>
            </a:r>
            <a:r>
              <a:rPr lang="zh-CN" altLang="en-US" sz="2000" b="1" dirty="0">
                <a:solidFill>
                  <a:schemeClr val="hlink"/>
                </a:solidFill>
              </a:rPr>
              <a:t>（</a:t>
            </a:r>
            <a:r>
              <a:rPr lang="en-US" altLang="zh-CN" sz="2000" b="1" dirty="0">
                <a:solidFill>
                  <a:schemeClr val="hlink"/>
                </a:solidFill>
              </a:rPr>
              <a:t>Media Access Control</a:t>
            </a:r>
            <a:r>
              <a:rPr lang="zh-CN" altLang="en-US" sz="2000" b="1" dirty="0">
                <a:solidFill>
                  <a:schemeClr val="hlink"/>
                </a:solidFill>
              </a:rPr>
              <a:t>）子层规范</a:t>
            </a:r>
          </a:p>
          <a:p>
            <a:pPr lvl="2" eaLnBrk="1" hangingPunct="1">
              <a:lnSpc>
                <a:spcPct val="90000"/>
              </a:lnSpc>
            </a:pPr>
            <a:r>
              <a:rPr lang="en-US" altLang="zh-CN" sz="1800" b="1" dirty="0"/>
              <a:t>IEEE 802.3</a:t>
            </a:r>
            <a:r>
              <a:rPr lang="zh-CN" altLang="en-US" sz="1800" b="1" dirty="0"/>
              <a:t>以太网</a:t>
            </a:r>
          </a:p>
          <a:p>
            <a:pPr lvl="2" eaLnBrk="1" hangingPunct="1">
              <a:lnSpc>
                <a:spcPct val="90000"/>
              </a:lnSpc>
            </a:pPr>
            <a:r>
              <a:rPr lang="en-US" altLang="zh-CN" sz="1800" b="1" dirty="0"/>
              <a:t>IEEE 802.15</a:t>
            </a:r>
            <a:r>
              <a:rPr lang="zh-CN" altLang="en-US" sz="1800" b="1" dirty="0"/>
              <a:t>无线个域网 </a:t>
            </a:r>
          </a:p>
          <a:p>
            <a:pPr lvl="3" eaLnBrk="1" hangingPunct="1">
              <a:lnSpc>
                <a:spcPct val="90000"/>
              </a:lnSpc>
            </a:pPr>
            <a:r>
              <a:rPr lang="en-US" altLang="zh-CN" sz="1600" b="1" dirty="0"/>
              <a:t>802.15.1</a:t>
            </a:r>
            <a:r>
              <a:rPr lang="zh-CN" altLang="en-US" sz="1600" b="1" dirty="0"/>
              <a:t>蓝牙，</a:t>
            </a:r>
            <a:r>
              <a:rPr lang="en-US" altLang="zh-CN" sz="1600" b="1" dirty="0"/>
              <a:t>802.15.3a </a:t>
            </a:r>
            <a:r>
              <a:rPr lang="zh-CN" altLang="en-US" sz="1600" b="1" dirty="0"/>
              <a:t>超宽带</a:t>
            </a:r>
          </a:p>
          <a:p>
            <a:pPr lvl="2" eaLnBrk="1" hangingPunct="1">
              <a:lnSpc>
                <a:spcPct val="90000"/>
              </a:lnSpc>
            </a:pPr>
            <a:r>
              <a:rPr lang="en-US" altLang="zh-CN" sz="1800" b="1" dirty="0"/>
              <a:t>IEEE 802.11a/b/g/n</a:t>
            </a:r>
            <a:r>
              <a:rPr lang="zh-CN" altLang="en-US" sz="1800" b="1" dirty="0"/>
              <a:t>无线局域网</a:t>
            </a:r>
          </a:p>
          <a:p>
            <a:pPr lvl="2" eaLnBrk="1" hangingPunct="1">
              <a:lnSpc>
                <a:spcPct val="90000"/>
              </a:lnSpc>
            </a:pPr>
            <a:r>
              <a:rPr lang="en-US" altLang="zh-CN" sz="1800" b="1" dirty="0"/>
              <a:t>IEEE 802.16 a/d/e </a:t>
            </a:r>
            <a:r>
              <a:rPr lang="zh-CN" altLang="en-US" sz="1800" b="1" dirty="0"/>
              <a:t>无线城域网</a:t>
            </a:r>
          </a:p>
        </p:txBody>
      </p:sp>
      <p:sp>
        <p:nvSpPr>
          <p:cNvPr id="76804" name="Rectangle 5"/>
          <p:cNvSpPr>
            <a:spLocks noChangeArrowheads="1"/>
          </p:cNvSpPr>
          <p:nvPr/>
        </p:nvSpPr>
        <p:spPr bwMode="auto">
          <a:xfrm>
            <a:off x="504825" y="6021388"/>
            <a:ext cx="8243888" cy="504825"/>
          </a:xfrm>
          <a:prstGeom prst="rect">
            <a:avLst/>
          </a:prstGeom>
          <a:noFill/>
          <a:ln w="9525">
            <a:solidFill>
              <a:schemeClr val="tx1"/>
            </a:solidFill>
            <a:miter lim="800000"/>
            <a:headEnd/>
            <a:tailEnd/>
          </a:ln>
        </p:spPr>
        <p:txBody>
          <a:bodyPr anchor="ctr"/>
          <a:lstStyle/>
          <a:p>
            <a:r>
              <a:rPr lang="en-US" altLang="zh-CN" sz="2000">
                <a:latin typeface="Arial" charset="0"/>
              </a:rPr>
              <a:t>IEEE</a:t>
            </a:r>
            <a:r>
              <a:rPr lang="zh-CN" altLang="en-US" sz="2000">
                <a:latin typeface="Arial" charset="0"/>
              </a:rPr>
              <a:t>是一个非盈利的专业化组织，是世界上具有最多成员的专业化组织</a:t>
            </a:r>
          </a:p>
        </p:txBody>
      </p: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p:txBody>
          <a:bodyPr/>
          <a:lstStyle/>
          <a:p>
            <a:r>
              <a:rPr lang="en-US" altLang="zh-CN"/>
              <a:t>Internt</a:t>
            </a:r>
            <a:r>
              <a:rPr lang="zh-CN" altLang="en-US"/>
              <a:t>社区</a:t>
            </a:r>
          </a:p>
        </p:txBody>
      </p:sp>
      <p:sp>
        <p:nvSpPr>
          <p:cNvPr id="77827" name="Rectangle 3"/>
          <p:cNvSpPr>
            <a:spLocks noGrp="1" noChangeArrowheads="1"/>
          </p:cNvSpPr>
          <p:nvPr>
            <p:ph type="body" idx="1"/>
          </p:nvPr>
        </p:nvSpPr>
        <p:spPr/>
        <p:txBody>
          <a:bodyPr/>
          <a:lstStyle/>
          <a:p>
            <a:pPr eaLnBrk="1" hangingPunct="1">
              <a:lnSpc>
                <a:spcPct val="90000"/>
              </a:lnSpc>
            </a:pPr>
            <a:r>
              <a:rPr lang="en-US" altLang="zh-CN" sz="2400" b="1"/>
              <a:t>Internet</a:t>
            </a:r>
            <a:r>
              <a:rPr lang="zh-CN" altLang="en-US" sz="2400" b="1"/>
              <a:t>社区（</a:t>
            </a:r>
            <a:r>
              <a:rPr lang="en-US" altLang="zh-CN" sz="2400" b="1"/>
              <a:t>Internet Society</a:t>
            </a:r>
            <a:r>
              <a:rPr lang="zh-CN" altLang="en-US" sz="2400" b="1"/>
              <a:t>）负责开发和发布</a:t>
            </a:r>
            <a:r>
              <a:rPr lang="en-US" altLang="zh-CN" sz="2400" b="1"/>
              <a:t>Internet</a:t>
            </a:r>
            <a:r>
              <a:rPr lang="zh-CN" altLang="en-US" sz="2400" b="1"/>
              <a:t>相关标准，也称为协议。它主要关注网络层及网络层以上的协议</a:t>
            </a:r>
          </a:p>
          <a:p>
            <a:pPr eaLnBrk="1" hangingPunct="1">
              <a:lnSpc>
                <a:spcPct val="90000"/>
              </a:lnSpc>
            </a:pPr>
            <a:r>
              <a:rPr lang="en-US" altLang="zh-CN" sz="2400" b="1"/>
              <a:t>Internet</a:t>
            </a:r>
            <a:r>
              <a:rPr lang="zh-CN" altLang="en-US" sz="2400" b="1"/>
              <a:t>社区下面有三个组织</a:t>
            </a:r>
          </a:p>
          <a:p>
            <a:pPr lvl="1" eaLnBrk="1" hangingPunct="1">
              <a:lnSpc>
                <a:spcPct val="90000"/>
              </a:lnSpc>
            </a:pPr>
            <a:r>
              <a:rPr lang="en-US" altLang="zh-CN" sz="2000" b="1"/>
              <a:t>Internet</a:t>
            </a:r>
            <a:r>
              <a:rPr lang="zh-CN" altLang="en-US" sz="2000" b="1"/>
              <a:t>体系结构委员会</a:t>
            </a:r>
            <a:r>
              <a:rPr lang="en-US" altLang="zh-CN" sz="2000" b="1"/>
              <a:t>IAB</a:t>
            </a:r>
            <a:r>
              <a:rPr lang="zh-CN" altLang="en-US" sz="2000" b="1"/>
              <a:t>（</a:t>
            </a:r>
            <a:r>
              <a:rPr lang="en-US" altLang="zh-CN" sz="2000" b="1"/>
              <a:t>Internet Architecture Board</a:t>
            </a:r>
            <a:r>
              <a:rPr lang="zh-CN" altLang="en-US" sz="2000" b="1"/>
              <a:t>）：负责定义整个</a:t>
            </a:r>
            <a:r>
              <a:rPr lang="en-US" altLang="zh-CN" sz="2000" b="1"/>
              <a:t>Internet</a:t>
            </a:r>
            <a:r>
              <a:rPr lang="zh-CN" altLang="en-US" sz="2000" b="1"/>
              <a:t>体系结构，为</a:t>
            </a:r>
            <a:r>
              <a:rPr lang="en-US" altLang="zh-CN" sz="2000" b="1"/>
              <a:t>IETF</a:t>
            </a:r>
            <a:r>
              <a:rPr lang="zh-CN" altLang="en-US" sz="2000" b="1"/>
              <a:t>提供指导和主要方向</a:t>
            </a:r>
          </a:p>
          <a:p>
            <a:pPr lvl="1" eaLnBrk="1" hangingPunct="1">
              <a:lnSpc>
                <a:spcPct val="90000"/>
              </a:lnSpc>
            </a:pPr>
            <a:r>
              <a:rPr lang="en-US" altLang="zh-CN" sz="2000" b="1">
                <a:solidFill>
                  <a:srgbClr val="FF0000"/>
                </a:solidFill>
              </a:rPr>
              <a:t>Internet</a:t>
            </a:r>
            <a:r>
              <a:rPr lang="zh-CN" altLang="en-US" sz="2000" b="1">
                <a:solidFill>
                  <a:srgbClr val="FF0000"/>
                </a:solidFill>
              </a:rPr>
              <a:t>工程任务组</a:t>
            </a:r>
            <a:r>
              <a:rPr lang="en-US" altLang="zh-CN" sz="2000" b="1">
                <a:solidFill>
                  <a:srgbClr val="FF0000"/>
                </a:solidFill>
              </a:rPr>
              <a:t>IETF</a:t>
            </a:r>
            <a:r>
              <a:rPr lang="zh-CN" altLang="en-US" sz="2000" b="1"/>
              <a:t>（</a:t>
            </a:r>
            <a:r>
              <a:rPr lang="zh-CN" altLang="zh-CN" sz="2000" b="1"/>
              <a:t>Internet Engineering Task Force）：Internet协议工程化和开发力量</a:t>
            </a:r>
            <a:endParaRPr lang="zh-CN" altLang="en-US" sz="2000" b="1"/>
          </a:p>
          <a:p>
            <a:pPr lvl="1" eaLnBrk="1" hangingPunct="1">
              <a:lnSpc>
                <a:spcPct val="90000"/>
              </a:lnSpc>
            </a:pPr>
            <a:r>
              <a:rPr lang="en-US" altLang="zh-CN" sz="2000" b="1"/>
              <a:t>Internet</a:t>
            </a:r>
            <a:r>
              <a:rPr lang="zh-CN" altLang="en-US" sz="2000" b="1"/>
              <a:t>工程指导组</a:t>
            </a:r>
            <a:r>
              <a:rPr lang="en-US" altLang="zh-CN" sz="2000" b="1"/>
              <a:t>IESG</a:t>
            </a:r>
            <a:r>
              <a:rPr lang="zh-CN" altLang="en-US" sz="2000" b="1"/>
              <a:t>（</a:t>
            </a:r>
            <a:r>
              <a:rPr lang="en-US" altLang="zh-CN" sz="2000" b="1"/>
              <a:t>Internet Engineering Steering Group</a:t>
            </a:r>
            <a:r>
              <a:rPr lang="zh-CN" altLang="en-US" sz="2000" b="1"/>
              <a:t>）：负责</a:t>
            </a:r>
            <a:r>
              <a:rPr lang="en-US" altLang="zh-CN" sz="2000" b="1"/>
              <a:t>IETF</a:t>
            </a:r>
            <a:r>
              <a:rPr lang="zh-CN" altLang="en-US" sz="2000" b="1"/>
              <a:t>活动的技术管理和</a:t>
            </a:r>
            <a:r>
              <a:rPr lang="en-US" altLang="zh-CN" sz="2000" b="1"/>
              <a:t>Internet</a:t>
            </a:r>
            <a:r>
              <a:rPr lang="zh-CN" altLang="en-US" sz="2000" b="1"/>
              <a:t>标准化过程</a:t>
            </a:r>
          </a:p>
        </p:txBody>
      </p:sp>
      <p:sp>
        <p:nvSpPr>
          <p:cNvPr id="77828" name="Rectangle 5"/>
          <p:cNvSpPr>
            <a:spLocks noChangeArrowheads="1"/>
          </p:cNvSpPr>
          <p:nvPr/>
        </p:nvSpPr>
        <p:spPr bwMode="auto">
          <a:xfrm>
            <a:off x="1476375" y="5949950"/>
            <a:ext cx="6626225" cy="647700"/>
          </a:xfrm>
          <a:prstGeom prst="rect">
            <a:avLst/>
          </a:prstGeom>
          <a:noFill/>
          <a:ln w="9525">
            <a:solidFill>
              <a:schemeClr val="tx1"/>
            </a:solidFill>
            <a:miter lim="800000"/>
            <a:headEnd/>
            <a:tailEnd/>
          </a:ln>
        </p:spPr>
        <p:txBody>
          <a:bodyPr anchor="ctr"/>
          <a:lstStyle/>
          <a:p>
            <a:r>
              <a:rPr lang="zh-CN" altLang="en-US" sz="2000">
                <a:latin typeface="Arial" charset="0"/>
              </a:rPr>
              <a:t>与</a:t>
            </a:r>
            <a:r>
              <a:rPr lang="en-US" altLang="zh-CN" sz="2000">
                <a:latin typeface="Arial" charset="0"/>
              </a:rPr>
              <a:t>ITU</a:t>
            </a:r>
            <a:r>
              <a:rPr lang="zh-CN" altLang="en-US" sz="2000">
                <a:latin typeface="Arial" charset="0"/>
              </a:rPr>
              <a:t>、</a:t>
            </a:r>
            <a:r>
              <a:rPr lang="en-US" altLang="zh-CN" sz="2000">
                <a:latin typeface="Arial" charset="0"/>
              </a:rPr>
              <a:t>ISO</a:t>
            </a:r>
            <a:r>
              <a:rPr lang="zh-CN" altLang="en-US" sz="2000">
                <a:latin typeface="Arial" charset="0"/>
              </a:rPr>
              <a:t>、</a:t>
            </a:r>
            <a:r>
              <a:rPr lang="en-US" altLang="zh-CN" sz="2000">
                <a:latin typeface="Arial" charset="0"/>
              </a:rPr>
              <a:t>IEEE</a:t>
            </a:r>
            <a:r>
              <a:rPr lang="zh-CN" altLang="en-US" sz="2000">
                <a:latin typeface="Arial" charset="0"/>
              </a:rPr>
              <a:t>等组织的标准不同，</a:t>
            </a:r>
            <a:r>
              <a:rPr lang="en-US" altLang="zh-CN" sz="2000">
                <a:latin typeface="Arial" charset="0"/>
              </a:rPr>
              <a:t>Internet</a:t>
            </a:r>
            <a:r>
              <a:rPr lang="zh-CN" altLang="en-US" sz="2000">
                <a:latin typeface="Arial" charset="0"/>
              </a:rPr>
              <a:t>社区的协议是开放的，任何人都可以从</a:t>
            </a:r>
            <a:r>
              <a:rPr lang="en-US" altLang="zh-CN" sz="2000">
                <a:latin typeface="Arial" charset="0"/>
                <a:hlinkClick r:id="rId2"/>
              </a:rPr>
              <a:t>www.ietf.org</a:t>
            </a:r>
            <a:r>
              <a:rPr lang="zh-CN" altLang="en-US" sz="2000">
                <a:latin typeface="Arial" charset="0"/>
              </a:rPr>
              <a:t>获取</a:t>
            </a:r>
          </a:p>
        </p:txBody>
      </p:sp>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标题 1"/>
          <p:cNvSpPr>
            <a:spLocks noGrp="1"/>
          </p:cNvSpPr>
          <p:nvPr>
            <p:ph type="title"/>
          </p:nvPr>
        </p:nvSpPr>
        <p:spPr/>
        <p:txBody>
          <a:bodyPr/>
          <a:lstStyle/>
          <a:p>
            <a:r>
              <a:rPr lang="en-US" altLang="zh-CN"/>
              <a:t>Internt</a:t>
            </a:r>
            <a:r>
              <a:rPr lang="zh-CN" altLang="en-US"/>
              <a:t>社区（续）</a:t>
            </a:r>
          </a:p>
        </p:txBody>
      </p:sp>
      <p:sp>
        <p:nvSpPr>
          <p:cNvPr id="3" name="内容占位符 2"/>
          <p:cNvSpPr>
            <a:spLocks noGrp="1"/>
          </p:cNvSpPr>
          <p:nvPr>
            <p:ph idx="1"/>
          </p:nvPr>
        </p:nvSpPr>
        <p:spPr>
          <a:xfrm>
            <a:off x="1258888" y="1916113"/>
            <a:ext cx="7772400" cy="836612"/>
          </a:xfrm>
        </p:spPr>
        <p:txBody>
          <a:bodyPr>
            <a:normAutofit fontScale="62500" lnSpcReduction="20000"/>
          </a:bodyPr>
          <a:lstStyle/>
          <a:p>
            <a:pPr>
              <a:defRPr/>
            </a:pPr>
            <a:r>
              <a:rPr lang="en-US" altLang="zh-CN" b="1" dirty="0"/>
              <a:t>IETF</a:t>
            </a:r>
            <a:r>
              <a:rPr lang="zh-CN" altLang="en-US" b="1" dirty="0"/>
              <a:t>的工作被划分为</a:t>
            </a:r>
            <a:r>
              <a:rPr lang="en-US" altLang="zh-CN" b="1" dirty="0">
                <a:solidFill>
                  <a:srgbClr val="FF0000"/>
                </a:solidFill>
              </a:rPr>
              <a:t>7</a:t>
            </a:r>
            <a:r>
              <a:rPr lang="zh-CN" altLang="en-US" b="1" dirty="0"/>
              <a:t>个领域，每个领域有多个工作组 ，</a:t>
            </a:r>
          </a:p>
          <a:p>
            <a:pPr>
              <a:defRPr/>
            </a:pPr>
            <a:r>
              <a:rPr lang="en-US" altLang="zh-CN" b="1" dirty="0"/>
              <a:t>IETF</a:t>
            </a:r>
            <a:r>
              <a:rPr lang="zh-CN" altLang="en-US" b="1" dirty="0"/>
              <a:t>以工作组的形式开展</a:t>
            </a:r>
            <a:r>
              <a:rPr lang="en-US" altLang="zh-CN" b="1" dirty="0"/>
              <a:t>Internet</a:t>
            </a:r>
            <a:r>
              <a:rPr lang="zh-CN" altLang="en-US" b="1" dirty="0"/>
              <a:t>协议的开发，并且负责发布</a:t>
            </a:r>
            <a:endParaRPr lang="en-US" altLang="zh-CN" b="1" dirty="0"/>
          </a:p>
        </p:txBody>
      </p:sp>
      <p:sp>
        <p:nvSpPr>
          <p:cNvPr id="78852" name="灯片编号占位符 3"/>
          <p:cNvSpPr>
            <a:spLocks noGrp="1"/>
          </p:cNvSpPr>
          <p:nvPr>
            <p:ph type="sldNum" sz="quarter" idx="12"/>
          </p:nvPr>
        </p:nvSpPr>
        <p:spPr>
          <a:noFill/>
        </p:spPr>
        <p:txBody>
          <a:bodyPr/>
          <a:lstStyle/>
          <a:p>
            <a:fld id="{1907F706-E399-439C-9083-A607CA0F5AA7}" type="slidenum">
              <a:rPr lang="en-US" altLang="zh-CN" smtClean="0"/>
              <a:pPr/>
              <a:t>98</a:t>
            </a:fld>
            <a:endParaRPr lang="en-US" altLang="zh-CN"/>
          </a:p>
        </p:txBody>
      </p:sp>
      <p:pic>
        <p:nvPicPr>
          <p:cNvPr id="78853" name="Picture 2"/>
          <p:cNvPicPr>
            <a:picLocks noChangeAspect="1" noChangeArrowheads="1"/>
          </p:cNvPicPr>
          <p:nvPr/>
        </p:nvPicPr>
        <p:blipFill>
          <a:blip r:embed="rId2" cstate="print"/>
          <a:srcRect/>
          <a:stretch>
            <a:fillRect/>
          </a:stretch>
        </p:blipFill>
        <p:spPr bwMode="auto">
          <a:xfrm>
            <a:off x="755650" y="2924175"/>
            <a:ext cx="7800975" cy="3817938"/>
          </a:xfrm>
          <a:prstGeom prst="rect">
            <a:avLst/>
          </a:prstGeom>
          <a:noFill/>
          <a:ln w="9525">
            <a:noFill/>
            <a:miter lim="800000"/>
            <a:headEnd/>
            <a:tailEnd/>
          </a:ln>
        </p:spPr>
      </p:pic>
      <p:sp>
        <p:nvSpPr>
          <p:cNvPr id="6" name="椭圆 5"/>
          <p:cNvSpPr/>
          <p:nvPr/>
        </p:nvSpPr>
        <p:spPr>
          <a:xfrm>
            <a:off x="900113" y="5589588"/>
            <a:ext cx="638175" cy="120332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78855" name="TextBox 6"/>
          <p:cNvSpPr txBox="1">
            <a:spLocks noChangeArrowheads="1"/>
          </p:cNvSpPr>
          <p:nvPr/>
        </p:nvSpPr>
        <p:spPr bwMode="auto">
          <a:xfrm>
            <a:off x="215900" y="5373688"/>
            <a:ext cx="971550" cy="646112"/>
          </a:xfrm>
          <a:prstGeom prst="rect">
            <a:avLst/>
          </a:prstGeom>
          <a:noFill/>
          <a:ln w="9525">
            <a:noFill/>
            <a:miter lim="800000"/>
            <a:headEnd/>
            <a:tailEnd/>
          </a:ln>
        </p:spPr>
        <p:txBody>
          <a:bodyPr>
            <a:spAutoFit/>
          </a:bodyPr>
          <a:lstStyle/>
          <a:p>
            <a:r>
              <a:rPr lang="en-US" altLang="zh-CN">
                <a:solidFill>
                  <a:srgbClr val="FF0000"/>
                </a:solidFill>
              </a:rPr>
              <a:t>Working Group</a:t>
            </a:r>
            <a:br>
              <a:rPr lang="en-US" altLang="zh-CN">
                <a:solidFill>
                  <a:srgbClr val="FF0000"/>
                </a:solidFill>
              </a:rPr>
            </a:br>
            <a:r>
              <a:rPr lang="zh-CN" altLang="en-US">
                <a:solidFill>
                  <a:srgbClr val="FF0000"/>
                </a:solidFill>
              </a:rPr>
              <a:t>工作组</a:t>
            </a:r>
          </a:p>
        </p:txBody>
      </p:sp>
      <p:sp>
        <p:nvSpPr>
          <p:cNvPr id="8" name="圆角矩形 7"/>
          <p:cNvSpPr/>
          <p:nvPr/>
        </p:nvSpPr>
        <p:spPr>
          <a:xfrm>
            <a:off x="6588125" y="3141663"/>
            <a:ext cx="1223963" cy="251936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78857" name="TextBox 8"/>
          <p:cNvSpPr txBox="1">
            <a:spLocks noChangeArrowheads="1"/>
          </p:cNvSpPr>
          <p:nvPr/>
        </p:nvSpPr>
        <p:spPr bwMode="auto">
          <a:xfrm>
            <a:off x="6804025" y="2781300"/>
            <a:ext cx="792163" cy="369332"/>
          </a:xfrm>
          <a:prstGeom prst="rect">
            <a:avLst/>
          </a:prstGeom>
          <a:noFill/>
          <a:ln w="9525">
            <a:noFill/>
            <a:miter lim="800000"/>
            <a:headEnd/>
            <a:tailEnd/>
          </a:ln>
        </p:spPr>
        <p:txBody>
          <a:bodyPr>
            <a:spAutoFit/>
          </a:bodyPr>
          <a:lstStyle/>
          <a:p>
            <a:pPr algn="ctr"/>
            <a:r>
              <a:rPr lang="zh-CN" altLang="en-US" sz="1800" dirty="0">
                <a:solidFill>
                  <a:srgbClr val="FF0000"/>
                </a:solidFill>
              </a:rPr>
              <a:t>领域</a:t>
            </a:r>
          </a:p>
        </p:txBody>
      </p: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标题 1"/>
          <p:cNvSpPr>
            <a:spLocks noGrp="1"/>
          </p:cNvSpPr>
          <p:nvPr>
            <p:ph type="title"/>
          </p:nvPr>
        </p:nvSpPr>
        <p:spPr/>
        <p:txBody>
          <a:bodyPr/>
          <a:lstStyle/>
          <a:p>
            <a:r>
              <a:rPr lang="en-US" altLang="zh-CN"/>
              <a:t>Internt</a:t>
            </a:r>
            <a:r>
              <a:rPr lang="zh-CN" altLang="en-US"/>
              <a:t>社区（续）</a:t>
            </a:r>
          </a:p>
        </p:txBody>
      </p:sp>
      <p:sp>
        <p:nvSpPr>
          <p:cNvPr id="3" name="内容占位符 2"/>
          <p:cNvSpPr>
            <a:spLocks noGrp="1"/>
          </p:cNvSpPr>
          <p:nvPr>
            <p:ph idx="1"/>
          </p:nvPr>
        </p:nvSpPr>
        <p:spPr>
          <a:xfrm>
            <a:off x="179388" y="4437063"/>
            <a:ext cx="8955087" cy="2305050"/>
          </a:xfrm>
        </p:spPr>
        <p:txBody>
          <a:bodyPr>
            <a:normAutofit fontScale="47500" lnSpcReduction="20000"/>
          </a:bodyPr>
          <a:lstStyle/>
          <a:p>
            <a:pPr eaLnBrk="1" hangingPunct="1">
              <a:lnSpc>
                <a:spcPct val="120000"/>
              </a:lnSpc>
              <a:defRPr/>
            </a:pPr>
            <a:r>
              <a:rPr lang="en-US" altLang="zh-CN" b="1" dirty="0"/>
              <a:t>Internet Draft</a:t>
            </a:r>
            <a:r>
              <a:rPr lang="zh-CN" altLang="en-US" b="1" dirty="0"/>
              <a:t>：</a:t>
            </a:r>
            <a:r>
              <a:rPr lang="en-US" altLang="zh-CN" b="1" dirty="0"/>
              <a:t>IETF</a:t>
            </a:r>
            <a:r>
              <a:rPr lang="zh-CN" altLang="en-US" b="1" dirty="0"/>
              <a:t>工作组首先以</a:t>
            </a:r>
            <a:r>
              <a:rPr lang="en-US" altLang="zh-CN" b="1" dirty="0"/>
              <a:t>Internet Draft</a:t>
            </a:r>
            <a:r>
              <a:rPr lang="zh-CN" altLang="en-US" b="1" dirty="0"/>
              <a:t>的方式发布规范文档的草案版本，并且被放到</a:t>
            </a:r>
            <a:r>
              <a:rPr lang="en-US" altLang="zh-CN" b="1" dirty="0"/>
              <a:t>IETF</a:t>
            </a:r>
            <a:r>
              <a:rPr lang="zh-CN" altLang="en-US" b="1" dirty="0"/>
              <a:t>网站的</a:t>
            </a:r>
            <a:r>
              <a:rPr lang="en-US" altLang="zh-CN" b="1" dirty="0"/>
              <a:t>Internet Drafts</a:t>
            </a:r>
            <a:r>
              <a:rPr lang="zh-CN" altLang="en-US" b="1" dirty="0"/>
              <a:t>目录下，以供感兴趣的人进行评论，</a:t>
            </a:r>
            <a:r>
              <a:rPr lang="en-US" altLang="zh-CN" b="1" dirty="0"/>
              <a:t>Internet Draft</a:t>
            </a:r>
            <a:r>
              <a:rPr lang="zh-CN" altLang="en-US" b="1" dirty="0"/>
              <a:t>生存期为</a:t>
            </a:r>
            <a:r>
              <a:rPr lang="en-US" altLang="zh-CN" b="1" dirty="0"/>
              <a:t>6</a:t>
            </a:r>
            <a:r>
              <a:rPr lang="zh-CN" altLang="en-US" b="1" dirty="0"/>
              <a:t>个月</a:t>
            </a:r>
          </a:p>
          <a:p>
            <a:pPr eaLnBrk="1" hangingPunct="1">
              <a:lnSpc>
                <a:spcPct val="120000"/>
              </a:lnSpc>
              <a:defRPr/>
            </a:pPr>
            <a:r>
              <a:rPr lang="en-US" altLang="zh-CN" b="1" dirty="0"/>
              <a:t>Proposed Standard</a:t>
            </a:r>
            <a:r>
              <a:rPr lang="zh-CN" altLang="en-US" b="1" dirty="0"/>
              <a:t>：根据评论的结果，</a:t>
            </a:r>
            <a:r>
              <a:rPr lang="en-US" altLang="zh-CN" b="1" dirty="0"/>
              <a:t>Internet Draft</a:t>
            </a:r>
            <a:r>
              <a:rPr lang="zh-CN" altLang="en-US" b="1" dirty="0"/>
              <a:t>可能被</a:t>
            </a:r>
            <a:r>
              <a:rPr lang="en-US" altLang="zh-CN" b="1" dirty="0"/>
              <a:t>IESG</a:t>
            </a:r>
            <a:r>
              <a:rPr lang="zh-CN" altLang="en-US" b="1" dirty="0"/>
              <a:t>批准以</a:t>
            </a:r>
            <a:r>
              <a:rPr lang="en-US" altLang="zh-CN" b="1" dirty="0"/>
              <a:t>RFC</a:t>
            </a:r>
            <a:r>
              <a:rPr lang="zh-CN" altLang="en-US" b="1" dirty="0"/>
              <a:t>（</a:t>
            </a:r>
            <a:r>
              <a:rPr lang="en-US" altLang="zh-CN" b="1" dirty="0"/>
              <a:t>Request for Comment</a:t>
            </a:r>
            <a:r>
              <a:rPr lang="zh-CN" altLang="en-US" b="1" dirty="0"/>
              <a:t>）的形式发布，进入</a:t>
            </a:r>
            <a:r>
              <a:rPr lang="en-US" altLang="zh-CN" b="1" dirty="0"/>
              <a:t>Proposed Standard</a:t>
            </a:r>
            <a:r>
              <a:rPr lang="zh-CN" altLang="en-US" b="1" dirty="0"/>
              <a:t>状态，开始标准化过程，并且该状态至少保持</a:t>
            </a:r>
            <a:r>
              <a:rPr lang="en-US" altLang="zh-CN" b="1" dirty="0"/>
              <a:t>6</a:t>
            </a:r>
            <a:r>
              <a:rPr lang="zh-CN" altLang="en-US" b="1" dirty="0"/>
              <a:t>个月</a:t>
            </a:r>
          </a:p>
          <a:p>
            <a:pPr eaLnBrk="1" hangingPunct="1">
              <a:lnSpc>
                <a:spcPct val="120000"/>
              </a:lnSpc>
              <a:defRPr/>
            </a:pPr>
            <a:r>
              <a:rPr lang="en-US" altLang="zh-CN" b="1" dirty="0"/>
              <a:t>Draft Standard</a:t>
            </a:r>
            <a:r>
              <a:rPr lang="zh-CN" altLang="en-US" b="1" dirty="0"/>
              <a:t>：根据评论结果</a:t>
            </a:r>
            <a:r>
              <a:rPr lang="en-US" altLang="zh-CN" b="1" dirty="0"/>
              <a:t>RFC</a:t>
            </a:r>
            <a:r>
              <a:rPr lang="zh-CN" altLang="en-US" b="1" dirty="0"/>
              <a:t>进入</a:t>
            </a:r>
            <a:r>
              <a:rPr lang="en-US" altLang="zh-CN" b="1" dirty="0"/>
              <a:t>Draft Standard</a:t>
            </a:r>
            <a:r>
              <a:rPr lang="zh-CN" altLang="en-US" b="1" dirty="0"/>
              <a:t>状态，该状态至少保持</a:t>
            </a:r>
            <a:r>
              <a:rPr lang="en-US" altLang="zh-CN" b="1" dirty="0"/>
              <a:t>4</a:t>
            </a:r>
            <a:r>
              <a:rPr lang="zh-CN" altLang="en-US" b="1" dirty="0"/>
              <a:t>个月</a:t>
            </a:r>
          </a:p>
          <a:p>
            <a:pPr eaLnBrk="1" hangingPunct="1">
              <a:lnSpc>
                <a:spcPct val="120000"/>
              </a:lnSpc>
              <a:defRPr/>
            </a:pPr>
            <a:r>
              <a:rPr lang="en-US" altLang="zh-CN" b="1" dirty="0"/>
              <a:t>Internet Standard</a:t>
            </a:r>
            <a:r>
              <a:rPr lang="zh-CN" altLang="en-US" b="1" dirty="0"/>
              <a:t>：</a:t>
            </a:r>
            <a:r>
              <a:rPr lang="en-US" altLang="zh-CN" b="1" dirty="0"/>
              <a:t>RFC</a:t>
            </a:r>
            <a:r>
              <a:rPr lang="zh-CN" altLang="en-US" b="1" dirty="0"/>
              <a:t>被批准为</a:t>
            </a:r>
            <a:r>
              <a:rPr lang="en-US" altLang="zh-CN" b="1" dirty="0"/>
              <a:t>Internet</a:t>
            </a:r>
            <a:r>
              <a:rPr lang="zh-CN" altLang="en-US" b="1" dirty="0"/>
              <a:t>标准，并被赋予一个</a:t>
            </a:r>
            <a:r>
              <a:rPr lang="en-US" altLang="zh-CN" b="1" dirty="0"/>
              <a:t>STD</a:t>
            </a:r>
            <a:r>
              <a:rPr lang="zh-CN" altLang="en-US" b="1" dirty="0"/>
              <a:t>号和一个</a:t>
            </a:r>
            <a:r>
              <a:rPr lang="en-US" altLang="zh-CN" b="1" dirty="0"/>
              <a:t>RFC</a:t>
            </a:r>
            <a:r>
              <a:rPr lang="zh-CN" altLang="en-US" b="1" dirty="0"/>
              <a:t>号。对于一个协议，</a:t>
            </a:r>
            <a:r>
              <a:rPr lang="en-US" altLang="zh-CN" b="1" dirty="0"/>
              <a:t>STD</a:t>
            </a:r>
            <a:r>
              <a:rPr lang="zh-CN" altLang="en-US" b="1" dirty="0"/>
              <a:t>号是不变的，但是</a:t>
            </a:r>
            <a:r>
              <a:rPr lang="en-US" altLang="zh-CN" b="1" dirty="0"/>
              <a:t>RFC</a:t>
            </a:r>
            <a:r>
              <a:rPr lang="zh-CN" altLang="en-US" b="1" dirty="0"/>
              <a:t>编号可能更新 </a:t>
            </a:r>
          </a:p>
        </p:txBody>
      </p:sp>
      <p:sp>
        <p:nvSpPr>
          <p:cNvPr id="79876" name="灯片编号占位符 3"/>
          <p:cNvSpPr>
            <a:spLocks noGrp="1"/>
          </p:cNvSpPr>
          <p:nvPr>
            <p:ph type="sldNum" sz="quarter" idx="12"/>
          </p:nvPr>
        </p:nvSpPr>
        <p:spPr>
          <a:noFill/>
        </p:spPr>
        <p:txBody>
          <a:bodyPr/>
          <a:lstStyle/>
          <a:p>
            <a:fld id="{4D6C5FAF-7DAB-426F-A629-CBA11C2035C8}" type="slidenum">
              <a:rPr lang="en-US" altLang="zh-CN" smtClean="0"/>
              <a:pPr/>
              <a:t>99</a:t>
            </a:fld>
            <a:endParaRPr lang="en-US" altLang="zh-CN"/>
          </a:p>
        </p:txBody>
      </p:sp>
      <p:sp>
        <p:nvSpPr>
          <p:cNvPr id="79877" name="Rectangle 5"/>
          <p:cNvSpPr>
            <a:spLocks noChangeArrowheads="1"/>
          </p:cNvSpPr>
          <p:nvPr/>
        </p:nvSpPr>
        <p:spPr bwMode="auto">
          <a:xfrm>
            <a:off x="3287713" y="1916113"/>
            <a:ext cx="1462087" cy="322262"/>
          </a:xfrm>
          <a:prstGeom prst="rect">
            <a:avLst/>
          </a:prstGeom>
          <a:noFill/>
          <a:ln w="9525">
            <a:solidFill>
              <a:schemeClr val="tx1"/>
            </a:solidFill>
            <a:miter lim="800000"/>
            <a:headEnd/>
            <a:tailEnd/>
          </a:ln>
        </p:spPr>
        <p:txBody>
          <a:bodyPr anchor="ctr"/>
          <a:lstStyle/>
          <a:p>
            <a:pPr algn="ctr"/>
            <a:r>
              <a:rPr lang="en-US" altLang="zh-CN" sz="1400"/>
              <a:t>Internet Draft</a:t>
            </a:r>
          </a:p>
        </p:txBody>
      </p:sp>
      <p:sp>
        <p:nvSpPr>
          <p:cNvPr id="79878" name="Rectangle 6"/>
          <p:cNvSpPr>
            <a:spLocks noChangeArrowheads="1"/>
          </p:cNvSpPr>
          <p:nvPr/>
        </p:nvSpPr>
        <p:spPr bwMode="auto">
          <a:xfrm>
            <a:off x="971550" y="2505075"/>
            <a:ext cx="1157288" cy="376238"/>
          </a:xfrm>
          <a:prstGeom prst="rect">
            <a:avLst/>
          </a:prstGeom>
          <a:noFill/>
          <a:ln w="9525">
            <a:solidFill>
              <a:schemeClr val="tx1"/>
            </a:solidFill>
            <a:miter lim="800000"/>
            <a:headEnd/>
            <a:tailEnd/>
          </a:ln>
        </p:spPr>
        <p:txBody>
          <a:bodyPr anchor="ctr"/>
          <a:lstStyle/>
          <a:p>
            <a:pPr algn="ctr"/>
            <a:r>
              <a:rPr lang="en-US" altLang="zh-CN" sz="1400"/>
              <a:t>Proposed Standard</a:t>
            </a:r>
          </a:p>
        </p:txBody>
      </p:sp>
      <p:sp>
        <p:nvSpPr>
          <p:cNvPr id="79879" name="Rectangle 7"/>
          <p:cNvSpPr>
            <a:spLocks noChangeArrowheads="1"/>
          </p:cNvSpPr>
          <p:nvPr/>
        </p:nvSpPr>
        <p:spPr bwMode="auto">
          <a:xfrm>
            <a:off x="2495550" y="2505075"/>
            <a:ext cx="1338263" cy="376238"/>
          </a:xfrm>
          <a:prstGeom prst="rect">
            <a:avLst/>
          </a:prstGeom>
          <a:solidFill>
            <a:srgbClr val="C0C0C0"/>
          </a:solidFill>
          <a:ln w="9525">
            <a:solidFill>
              <a:schemeClr val="tx1"/>
            </a:solidFill>
            <a:miter lim="800000"/>
            <a:headEnd/>
            <a:tailEnd/>
          </a:ln>
        </p:spPr>
        <p:txBody>
          <a:bodyPr anchor="ctr"/>
          <a:lstStyle/>
          <a:p>
            <a:pPr algn="ctr"/>
            <a:r>
              <a:rPr lang="en-US" altLang="zh-CN" sz="1400"/>
              <a:t>Best Current Practice</a:t>
            </a:r>
          </a:p>
        </p:txBody>
      </p:sp>
      <p:sp>
        <p:nvSpPr>
          <p:cNvPr id="79880" name="Rectangle 8"/>
          <p:cNvSpPr>
            <a:spLocks noChangeArrowheads="1"/>
          </p:cNvSpPr>
          <p:nvPr/>
        </p:nvSpPr>
        <p:spPr bwMode="auto">
          <a:xfrm>
            <a:off x="4140200" y="2505075"/>
            <a:ext cx="1462088" cy="376238"/>
          </a:xfrm>
          <a:prstGeom prst="rect">
            <a:avLst/>
          </a:prstGeom>
          <a:solidFill>
            <a:srgbClr val="C0C0C0"/>
          </a:solidFill>
          <a:ln w="9525">
            <a:solidFill>
              <a:schemeClr val="tx1"/>
            </a:solidFill>
            <a:miter lim="800000"/>
            <a:headEnd/>
            <a:tailEnd/>
          </a:ln>
        </p:spPr>
        <p:txBody>
          <a:bodyPr anchor="ctr"/>
          <a:lstStyle/>
          <a:p>
            <a:pPr algn="ctr"/>
            <a:r>
              <a:rPr lang="en-US" altLang="zh-CN" sz="1400"/>
              <a:t>Experimental</a:t>
            </a:r>
          </a:p>
        </p:txBody>
      </p:sp>
      <p:sp>
        <p:nvSpPr>
          <p:cNvPr id="79881" name="Rectangle 9"/>
          <p:cNvSpPr>
            <a:spLocks noChangeArrowheads="1"/>
          </p:cNvSpPr>
          <p:nvPr/>
        </p:nvSpPr>
        <p:spPr bwMode="auto">
          <a:xfrm>
            <a:off x="5845175" y="2505075"/>
            <a:ext cx="1462088" cy="376238"/>
          </a:xfrm>
          <a:prstGeom prst="rect">
            <a:avLst/>
          </a:prstGeom>
          <a:solidFill>
            <a:srgbClr val="C0C0C0"/>
          </a:solidFill>
          <a:ln w="9525">
            <a:solidFill>
              <a:schemeClr val="tx1"/>
            </a:solidFill>
            <a:miter lim="800000"/>
            <a:headEnd/>
            <a:tailEnd/>
          </a:ln>
        </p:spPr>
        <p:txBody>
          <a:bodyPr anchor="ctr"/>
          <a:lstStyle/>
          <a:p>
            <a:pPr algn="ctr"/>
            <a:r>
              <a:rPr lang="en-US" altLang="zh-CN" sz="1400"/>
              <a:t>Informational</a:t>
            </a:r>
          </a:p>
        </p:txBody>
      </p:sp>
      <p:sp>
        <p:nvSpPr>
          <p:cNvPr id="79882" name="Rectangle 10"/>
          <p:cNvSpPr>
            <a:spLocks noChangeArrowheads="1"/>
          </p:cNvSpPr>
          <p:nvPr/>
        </p:nvSpPr>
        <p:spPr bwMode="auto">
          <a:xfrm>
            <a:off x="971550" y="3094038"/>
            <a:ext cx="1157288" cy="376237"/>
          </a:xfrm>
          <a:prstGeom prst="rect">
            <a:avLst/>
          </a:prstGeom>
          <a:noFill/>
          <a:ln w="9525">
            <a:solidFill>
              <a:schemeClr val="tx1"/>
            </a:solidFill>
            <a:miter lim="800000"/>
            <a:headEnd/>
            <a:tailEnd/>
          </a:ln>
        </p:spPr>
        <p:txBody>
          <a:bodyPr anchor="ctr"/>
          <a:lstStyle/>
          <a:p>
            <a:pPr algn="ctr"/>
            <a:r>
              <a:rPr lang="en-US" altLang="zh-CN" sz="1400"/>
              <a:t>Draft Standard</a:t>
            </a:r>
          </a:p>
        </p:txBody>
      </p:sp>
      <p:sp>
        <p:nvSpPr>
          <p:cNvPr id="79883" name="Rectangle 11"/>
          <p:cNvSpPr>
            <a:spLocks noChangeArrowheads="1"/>
          </p:cNvSpPr>
          <p:nvPr/>
        </p:nvSpPr>
        <p:spPr bwMode="auto">
          <a:xfrm>
            <a:off x="971550" y="3684588"/>
            <a:ext cx="1157288" cy="376237"/>
          </a:xfrm>
          <a:prstGeom prst="rect">
            <a:avLst/>
          </a:prstGeom>
          <a:solidFill>
            <a:srgbClr val="C0C0C0"/>
          </a:solidFill>
          <a:ln w="9525">
            <a:solidFill>
              <a:schemeClr val="tx1"/>
            </a:solidFill>
            <a:miter lim="800000"/>
            <a:headEnd/>
            <a:tailEnd/>
          </a:ln>
        </p:spPr>
        <p:txBody>
          <a:bodyPr anchor="ctr"/>
          <a:lstStyle/>
          <a:p>
            <a:pPr algn="ctr"/>
            <a:r>
              <a:rPr lang="en-US" altLang="zh-CN" sz="1400"/>
              <a:t>Internet Standard</a:t>
            </a:r>
          </a:p>
        </p:txBody>
      </p:sp>
      <p:sp>
        <p:nvSpPr>
          <p:cNvPr id="79884" name="Rectangle 12"/>
          <p:cNvSpPr>
            <a:spLocks noChangeArrowheads="1"/>
          </p:cNvSpPr>
          <p:nvPr/>
        </p:nvSpPr>
        <p:spPr bwMode="auto">
          <a:xfrm>
            <a:off x="3529013" y="4113213"/>
            <a:ext cx="976312" cy="322262"/>
          </a:xfrm>
          <a:prstGeom prst="rect">
            <a:avLst/>
          </a:prstGeom>
          <a:solidFill>
            <a:srgbClr val="C0C0C0"/>
          </a:solidFill>
          <a:ln w="9525">
            <a:solidFill>
              <a:schemeClr val="tx1"/>
            </a:solidFill>
            <a:miter lim="800000"/>
            <a:headEnd/>
            <a:tailEnd/>
          </a:ln>
        </p:spPr>
        <p:txBody>
          <a:bodyPr anchor="ctr"/>
          <a:lstStyle/>
          <a:p>
            <a:pPr algn="ctr"/>
            <a:r>
              <a:rPr lang="en-US" altLang="zh-CN" sz="1400"/>
              <a:t>Historic</a:t>
            </a:r>
          </a:p>
        </p:txBody>
      </p:sp>
      <p:sp>
        <p:nvSpPr>
          <p:cNvPr id="79885" name="Line 13"/>
          <p:cNvSpPr>
            <a:spLocks noChangeShapeType="1"/>
          </p:cNvSpPr>
          <p:nvPr/>
        </p:nvSpPr>
        <p:spPr bwMode="auto">
          <a:xfrm>
            <a:off x="1520825" y="2881313"/>
            <a:ext cx="0" cy="212725"/>
          </a:xfrm>
          <a:prstGeom prst="line">
            <a:avLst/>
          </a:prstGeom>
          <a:noFill/>
          <a:ln w="9525">
            <a:solidFill>
              <a:schemeClr val="tx1"/>
            </a:solidFill>
            <a:round/>
            <a:headEnd/>
            <a:tailEnd type="triangle" w="med" len="med"/>
          </a:ln>
        </p:spPr>
        <p:txBody>
          <a:bodyPr anchor="ctr"/>
          <a:lstStyle/>
          <a:p>
            <a:endParaRPr lang="zh-CN" altLang="en-US"/>
          </a:p>
        </p:txBody>
      </p:sp>
      <p:sp>
        <p:nvSpPr>
          <p:cNvPr id="79886" name="Line 14"/>
          <p:cNvSpPr>
            <a:spLocks noChangeShapeType="1"/>
          </p:cNvSpPr>
          <p:nvPr/>
        </p:nvSpPr>
        <p:spPr bwMode="auto">
          <a:xfrm>
            <a:off x="1520825" y="3470275"/>
            <a:ext cx="0" cy="214313"/>
          </a:xfrm>
          <a:prstGeom prst="line">
            <a:avLst/>
          </a:prstGeom>
          <a:noFill/>
          <a:ln w="9525">
            <a:solidFill>
              <a:schemeClr val="tx1"/>
            </a:solidFill>
            <a:round/>
            <a:headEnd/>
            <a:tailEnd type="triangle" w="med" len="med"/>
          </a:ln>
        </p:spPr>
        <p:txBody>
          <a:bodyPr anchor="ctr"/>
          <a:lstStyle/>
          <a:p>
            <a:endParaRPr lang="zh-CN" altLang="en-US"/>
          </a:p>
        </p:txBody>
      </p:sp>
      <p:sp>
        <p:nvSpPr>
          <p:cNvPr id="79887" name="Line 15"/>
          <p:cNvSpPr>
            <a:spLocks noChangeShapeType="1"/>
          </p:cNvSpPr>
          <p:nvPr/>
        </p:nvSpPr>
        <p:spPr bwMode="auto">
          <a:xfrm>
            <a:off x="1520825" y="4060825"/>
            <a:ext cx="0" cy="214313"/>
          </a:xfrm>
          <a:prstGeom prst="line">
            <a:avLst/>
          </a:prstGeom>
          <a:noFill/>
          <a:ln w="9525">
            <a:solidFill>
              <a:schemeClr val="tx1"/>
            </a:solidFill>
            <a:round/>
            <a:headEnd/>
            <a:tailEnd/>
          </a:ln>
        </p:spPr>
        <p:txBody>
          <a:bodyPr anchor="ctr"/>
          <a:lstStyle/>
          <a:p>
            <a:endParaRPr lang="zh-CN" altLang="en-US"/>
          </a:p>
        </p:txBody>
      </p:sp>
      <p:sp>
        <p:nvSpPr>
          <p:cNvPr id="79888" name="Line 16"/>
          <p:cNvSpPr>
            <a:spLocks noChangeShapeType="1"/>
          </p:cNvSpPr>
          <p:nvPr/>
        </p:nvSpPr>
        <p:spPr bwMode="auto">
          <a:xfrm>
            <a:off x="1520825" y="4275138"/>
            <a:ext cx="2009775" cy="0"/>
          </a:xfrm>
          <a:prstGeom prst="line">
            <a:avLst/>
          </a:prstGeom>
          <a:noFill/>
          <a:ln w="9525">
            <a:solidFill>
              <a:schemeClr val="tx1"/>
            </a:solidFill>
            <a:round/>
            <a:headEnd/>
            <a:tailEnd type="triangle" w="med" len="med"/>
          </a:ln>
        </p:spPr>
        <p:txBody>
          <a:bodyPr anchor="ctr"/>
          <a:lstStyle/>
          <a:p>
            <a:endParaRPr lang="zh-CN" altLang="en-US"/>
          </a:p>
        </p:txBody>
      </p:sp>
      <p:sp>
        <p:nvSpPr>
          <p:cNvPr id="79889" name="Line 17"/>
          <p:cNvSpPr>
            <a:spLocks noChangeShapeType="1"/>
          </p:cNvSpPr>
          <p:nvPr/>
        </p:nvSpPr>
        <p:spPr bwMode="auto">
          <a:xfrm>
            <a:off x="6577013" y="2881313"/>
            <a:ext cx="0" cy="1393825"/>
          </a:xfrm>
          <a:prstGeom prst="line">
            <a:avLst/>
          </a:prstGeom>
          <a:noFill/>
          <a:ln w="9525">
            <a:solidFill>
              <a:schemeClr val="tx1"/>
            </a:solidFill>
            <a:round/>
            <a:headEnd/>
            <a:tailEnd/>
          </a:ln>
        </p:spPr>
        <p:txBody>
          <a:bodyPr anchor="ctr"/>
          <a:lstStyle/>
          <a:p>
            <a:endParaRPr lang="zh-CN" altLang="en-US"/>
          </a:p>
        </p:txBody>
      </p:sp>
      <p:sp>
        <p:nvSpPr>
          <p:cNvPr id="79890" name="Line 18"/>
          <p:cNvSpPr>
            <a:spLocks noChangeShapeType="1"/>
          </p:cNvSpPr>
          <p:nvPr/>
        </p:nvSpPr>
        <p:spPr bwMode="auto">
          <a:xfrm flipH="1">
            <a:off x="4505325" y="4275138"/>
            <a:ext cx="2071688" cy="0"/>
          </a:xfrm>
          <a:prstGeom prst="line">
            <a:avLst/>
          </a:prstGeom>
          <a:noFill/>
          <a:ln w="9525">
            <a:solidFill>
              <a:schemeClr val="tx1"/>
            </a:solidFill>
            <a:round/>
            <a:headEnd/>
            <a:tailEnd type="triangle" w="med" len="med"/>
          </a:ln>
        </p:spPr>
        <p:txBody>
          <a:bodyPr anchor="ctr"/>
          <a:lstStyle/>
          <a:p>
            <a:endParaRPr lang="zh-CN" altLang="en-US"/>
          </a:p>
        </p:txBody>
      </p:sp>
      <p:sp>
        <p:nvSpPr>
          <p:cNvPr id="79891" name="Line 19"/>
          <p:cNvSpPr>
            <a:spLocks noChangeShapeType="1"/>
          </p:cNvSpPr>
          <p:nvPr/>
        </p:nvSpPr>
        <p:spPr bwMode="auto">
          <a:xfrm>
            <a:off x="3163888" y="2881313"/>
            <a:ext cx="0" cy="1393825"/>
          </a:xfrm>
          <a:prstGeom prst="line">
            <a:avLst/>
          </a:prstGeom>
          <a:noFill/>
          <a:ln w="9525">
            <a:solidFill>
              <a:schemeClr val="tx1"/>
            </a:solidFill>
            <a:round/>
            <a:headEnd/>
            <a:tailEnd type="triangle" w="med" len="med"/>
          </a:ln>
        </p:spPr>
        <p:txBody>
          <a:bodyPr anchor="ctr"/>
          <a:lstStyle/>
          <a:p>
            <a:endParaRPr lang="zh-CN" altLang="en-US"/>
          </a:p>
        </p:txBody>
      </p:sp>
      <p:sp>
        <p:nvSpPr>
          <p:cNvPr id="79892" name="Line 20"/>
          <p:cNvSpPr>
            <a:spLocks noChangeShapeType="1"/>
          </p:cNvSpPr>
          <p:nvPr/>
        </p:nvSpPr>
        <p:spPr bwMode="auto">
          <a:xfrm>
            <a:off x="4870450" y="2881313"/>
            <a:ext cx="0" cy="1393825"/>
          </a:xfrm>
          <a:prstGeom prst="line">
            <a:avLst/>
          </a:prstGeom>
          <a:noFill/>
          <a:ln w="9525">
            <a:solidFill>
              <a:schemeClr val="tx1"/>
            </a:solidFill>
            <a:round/>
            <a:headEnd/>
            <a:tailEnd type="triangle" w="med" len="med"/>
          </a:ln>
        </p:spPr>
        <p:txBody>
          <a:bodyPr anchor="ctr"/>
          <a:lstStyle/>
          <a:p>
            <a:endParaRPr lang="zh-CN" altLang="en-US"/>
          </a:p>
        </p:txBody>
      </p:sp>
      <p:sp>
        <p:nvSpPr>
          <p:cNvPr id="79893" name="Line 21"/>
          <p:cNvSpPr>
            <a:spLocks noChangeShapeType="1"/>
          </p:cNvSpPr>
          <p:nvPr/>
        </p:nvSpPr>
        <p:spPr bwMode="auto">
          <a:xfrm>
            <a:off x="1520825" y="2398713"/>
            <a:ext cx="0" cy="106362"/>
          </a:xfrm>
          <a:prstGeom prst="line">
            <a:avLst/>
          </a:prstGeom>
          <a:noFill/>
          <a:ln w="9525">
            <a:solidFill>
              <a:schemeClr val="tx1"/>
            </a:solidFill>
            <a:round/>
            <a:headEnd/>
            <a:tailEnd type="triangle" w="med" len="med"/>
          </a:ln>
        </p:spPr>
        <p:txBody>
          <a:bodyPr anchor="ctr"/>
          <a:lstStyle/>
          <a:p>
            <a:endParaRPr lang="zh-CN" altLang="en-US"/>
          </a:p>
        </p:txBody>
      </p:sp>
      <p:sp>
        <p:nvSpPr>
          <p:cNvPr id="79894" name="Line 22"/>
          <p:cNvSpPr>
            <a:spLocks noChangeShapeType="1"/>
          </p:cNvSpPr>
          <p:nvPr/>
        </p:nvSpPr>
        <p:spPr bwMode="auto">
          <a:xfrm>
            <a:off x="3163888" y="2398713"/>
            <a:ext cx="0" cy="106362"/>
          </a:xfrm>
          <a:prstGeom prst="line">
            <a:avLst/>
          </a:prstGeom>
          <a:noFill/>
          <a:ln w="9525">
            <a:solidFill>
              <a:schemeClr val="tx1"/>
            </a:solidFill>
            <a:round/>
            <a:headEnd/>
            <a:tailEnd type="triangle" w="med" len="med"/>
          </a:ln>
        </p:spPr>
        <p:txBody>
          <a:bodyPr anchor="ctr"/>
          <a:lstStyle/>
          <a:p>
            <a:endParaRPr lang="zh-CN" altLang="en-US"/>
          </a:p>
        </p:txBody>
      </p:sp>
      <p:sp>
        <p:nvSpPr>
          <p:cNvPr id="79895" name="Line 23"/>
          <p:cNvSpPr>
            <a:spLocks noChangeShapeType="1"/>
          </p:cNvSpPr>
          <p:nvPr/>
        </p:nvSpPr>
        <p:spPr bwMode="auto">
          <a:xfrm>
            <a:off x="4870450" y="2398713"/>
            <a:ext cx="0" cy="106362"/>
          </a:xfrm>
          <a:prstGeom prst="line">
            <a:avLst/>
          </a:prstGeom>
          <a:noFill/>
          <a:ln w="9525">
            <a:solidFill>
              <a:schemeClr val="tx1"/>
            </a:solidFill>
            <a:round/>
            <a:headEnd/>
            <a:tailEnd type="triangle" w="med" len="med"/>
          </a:ln>
        </p:spPr>
        <p:txBody>
          <a:bodyPr anchor="ctr"/>
          <a:lstStyle/>
          <a:p>
            <a:endParaRPr lang="zh-CN" altLang="en-US"/>
          </a:p>
        </p:txBody>
      </p:sp>
      <p:sp>
        <p:nvSpPr>
          <p:cNvPr id="79896" name="Line 24"/>
          <p:cNvSpPr>
            <a:spLocks noChangeShapeType="1"/>
          </p:cNvSpPr>
          <p:nvPr/>
        </p:nvSpPr>
        <p:spPr bwMode="auto">
          <a:xfrm>
            <a:off x="6577013" y="2398713"/>
            <a:ext cx="0" cy="106362"/>
          </a:xfrm>
          <a:prstGeom prst="line">
            <a:avLst/>
          </a:prstGeom>
          <a:noFill/>
          <a:ln w="9525">
            <a:solidFill>
              <a:schemeClr val="tx1"/>
            </a:solidFill>
            <a:round/>
            <a:headEnd/>
            <a:tailEnd type="triangle" w="med" len="med"/>
          </a:ln>
        </p:spPr>
        <p:txBody>
          <a:bodyPr anchor="ctr"/>
          <a:lstStyle/>
          <a:p>
            <a:endParaRPr lang="zh-CN" altLang="en-US"/>
          </a:p>
        </p:txBody>
      </p:sp>
      <p:sp>
        <p:nvSpPr>
          <p:cNvPr id="79897" name="Line 25"/>
          <p:cNvSpPr>
            <a:spLocks noChangeShapeType="1"/>
          </p:cNvSpPr>
          <p:nvPr/>
        </p:nvSpPr>
        <p:spPr bwMode="auto">
          <a:xfrm>
            <a:off x="1520825" y="2398713"/>
            <a:ext cx="5056188" cy="0"/>
          </a:xfrm>
          <a:prstGeom prst="line">
            <a:avLst/>
          </a:prstGeom>
          <a:noFill/>
          <a:ln w="9525">
            <a:solidFill>
              <a:schemeClr val="tx1"/>
            </a:solidFill>
            <a:round/>
            <a:headEnd/>
            <a:tailEnd/>
          </a:ln>
        </p:spPr>
        <p:txBody>
          <a:bodyPr anchor="ctr"/>
          <a:lstStyle/>
          <a:p>
            <a:endParaRPr lang="zh-CN" altLang="en-US"/>
          </a:p>
        </p:txBody>
      </p:sp>
      <p:sp>
        <p:nvSpPr>
          <p:cNvPr id="79898" name="Line 26"/>
          <p:cNvSpPr>
            <a:spLocks noChangeShapeType="1"/>
          </p:cNvSpPr>
          <p:nvPr/>
        </p:nvSpPr>
        <p:spPr bwMode="auto">
          <a:xfrm>
            <a:off x="3956050" y="2238375"/>
            <a:ext cx="0" cy="160338"/>
          </a:xfrm>
          <a:prstGeom prst="line">
            <a:avLst/>
          </a:prstGeom>
          <a:noFill/>
          <a:ln w="9525">
            <a:solidFill>
              <a:schemeClr val="tx1"/>
            </a:solidFill>
            <a:round/>
            <a:headEnd/>
            <a:tailEnd type="triangle" w="med" len="med"/>
          </a:ln>
        </p:spPr>
        <p:txBody>
          <a:bodyPr anchor="ctr"/>
          <a:lstStyle/>
          <a:p>
            <a:endParaRPr lang="zh-CN" altLang="en-US"/>
          </a:p>
        </p:txBody>
      </p:sp>
      <p:sp>
        <p:nvSpPr>
          <p:cNvPr id="79899" name="Rectangle 27"/>
          <p:cNvSpPr>
            <a:spLocks noChangeArrowheads="1"/>
          </p:cNvSpPr>
          <p:nvPr/>
        </p:nvSpPr>
        <p:spPr bwMode="auto">
          <a:xfrm>
            <a:off x="7091363" y="3211513"/>
            <a:ext cx="431800" cy="288925"/>
          </a:xfrm>
          <a:prstGeom prst="rect">
            <a:avLst/>
          </a:prstGeom>
          <a:noFill/>
          <a:ln w="9525" algn="ctr">
            <a:solidFill>
              <a:schemeClr val="tx1"/>
            </a:solidFill>
            <a:miter lim="800000"/>
            <a:headEnd/>
            <a:tailEnd/>
          </a:ln>
        </p:spPr>
        <p:txBody>
          <a:bodyPr wrap="none" anchor="ctr"/>
          <a:lstStyle/>
          <a:p>
            <a:pPr algn="ctr"/>
            <a:endParaRPr lang="zh-CN" altLang="en-US"/>
          </a:p>
        </p:txBody>
      </p:sp>
      <p:sp>
        <p:nvSpPr>
          <p:cNvPr id="79900" name="Text Box 28"/>
          <p:cNvSpPr txBox="1">
            <a:spLocks noChangeArrowheads="1"/>
          </p:cNvSpPr>
          <p:nvPr/>
        </p:nvSpPr>
        <p:spPr bwMode="auto">
          <a:xfrm>
            <a:off x="7451725" y="3194050"/>
            <a:ext cx="1079500" cy="304800"/>
          </a:xfrm>
          <a:prstGeom prst="rect">
            <a:avLst/>
          </a:prstGeom>
          <a:noFill/>
          <a:ln w="9525" algn="ctr">
            <a:noFill/>
            <a:miter lim="800000"/>
            <a:headEnd/>
            <a:tailEnd/>
          </a:ln>
        </p:spPr>
        <p:txBody>
          <a:bodyPr>
            <a:spAutoFit/>
          </a:bodyPr>
          <a:lstStyle/>
          <a:p>
            <a:pPr algn="ctr">
              <a:spcBef>
                <a:spcPct val="50000"/>
              </a:spcBef>
            </a:pPr>
            <a:r>
              <a:rPr lang="zh-CN" altLang="en-US" sz="1400"/>
              <a:t>临时状态</a:t>
            </a:r>
          </a:p>
        </p:txBody>
      </p:sp>
      <p:sp>
        <p:nvSpPr>
          <p:cNvPr id="79901" name="Rectangle 29"/>
          <p:cNvSpPr>
            <a:spLocks noChangeArrowheads="1"/>
          </p:cNvSpPr>
          <p:nvPr/>
        </p:nvSpPr>
        <p:spPr bwMode="auto">
          <a:xfrm>
            <a:off x="7091363" y="3643313"/>
            <a:ext cx="431800" cy="288925"/>
          </a:xfrm>
          <a:prstGeom prst="rect">
            <a:avLst/>
          </a:prstGeom>
          <a:solidFill>
            <a:srgbClr val="C0C0C0"/>
          </a:solidFill>
          <a:ln w="9525" algn="ctr">
            <a:solidFill>
              <a:schemeClr val="tx1"/>
            </a:solidFill>
            <a:miter lim="800000"/>
            <a:headEnd/>
            <a:tailEnd/>
          </a:ln>
        </p:spPr>
        <p:txBody>
          <a:bodyPr wrap="none" anchor="ctr"/>
          <a:lstStyle/>
          <a:p>
            <a:pPr algn="ctr"/>
            <a:endParaRPr lang="zh-CN" altLang="zh-CN" sz="1800"/>
          </a:p>
        </p:txBody>
      </p:sp>
      <p:sp>
        <p:nvSpPr>
          <p:cNvPr id="79902" name="Text Box 30"/>
          <p:cNvSpPr txBox="1">
            <a:spLocks noChangeArrowheads="1"/>
          </p:cNvSpPr>
          <p:nvPr/>
        </p:nvSpPr>
        <p:spPr bwMode="auto">
          <a:xfrm>
            <a:off x="7451725" y="3627438"/>
            <a:ext cx="1079500" cy="304800"/>
          </a:xfrm>
          <a:prstGeom prst="rect">
            <a:avLst/>
          </a:prstGeom>
          <a:noFill/>
          <a:ln w="9525" algn="ctr">
            <a:noFill/>
            <a:miter lim="800000"/>
            <a:headEnd/>
            <a:tailEnd/>
          </a:ln>
        </p:spPr>
        <p:txBody>
          <a:bodyPr>
            <a:spAutoFit/>
          </a:bodyPr>
          <a:lstStyle/>
          <a:p>
            <a:pPr algn="ctr">
              <a:spcBef>
                <a:spcPct val="50000"/>
              </a:spcBef>
            </a:pPr>
            <a:r>
              <a:rPr lang="zh-CN" altLang="en-US" sz="1400"/>
              <a:t>长期状态</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Blends">
  <a:themeElements>
    <a:clrScheme name="Blends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Tahoma"/>
        <a:ea typeface="宋体"/>
        <a:cs typeface=""/>
      </a:majorFont>
      <a:minorFont>
        <a:latin typeface="Tahoma"/>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4">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主题">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Blends</Template>
  <TotalTime>33084</TotalTime>
  <Words>8071</Words>
  <Application>Microsoft Office PowerPoint</Application>
  <PresentationFormat>全屏显示(4:3)</PresentationFormat>
  <Paragraphs>1276</Paragraphs>
  <Slides>110</Slides>
  <Notes>27</Notes>
  <HiddenSlides>0</HiddenSlides>
  <MMClips>0</MMClips>
  <ScaleCrop>false</ScaleCrop>
  <HeadingPairs>
    <vt:vector size="10" baseType="variant">
      <vt:variant>
        <vt:lpstr>已用的字体</vt:lpstr>
      </vt:variant>
      <vt:variant>
        <vt:i4>11</vt:i4>
      </vt:variant>
      <vt:variant>
        <vt:lpstr>主题</vt:lpstr>
      </vt:variant>
      <vt:variant>
        <vt:i4>1</vt:i4>
      </vt:variant>
      <vt:variant>
        <vt:lpstr>嵌入 OLE 服务器</vt:lpstr>
      </vt:variant>
      <vt:variant>
        <vt:i4>3</vt:i4>
      </vt:variant>
      <vt:variant>
        <vt:lpstr>幻灯片标题</vt:lpstr>
      </vt:variant>
      <vt:variant>
        <vt:i4>110</vt:i4>
      </vt:variant>
      <vt:variant>
        <vt:lpstr>自定义放映</vt:lpstr>
      </vt:variant>
      <vt:variant>
        <vt:i4>1</vt:i4>
      </vt:variant>
    </vt:vector>
  </HeadingPairs>
  <TitlesOfParts>
    <vt:vector size="126" baseType="lpstr">
      <vt:lpstr>Microsoft Yahei</vt:lpstr>
      <vt:lpstr>黑体</vt:lpstr>
      <vt:lpstr>宋体</vt:lpstr>
      <vt:lpstr>Arial</vt:lpstr>
      <vt:lpstr>Arial Rounded MT Bold</vt:lpstr>
      <vt:lpstr>Comic Sans MS</vt:lpstr>
      <vt:lpstr>Symbol</vt:lpstr>
      <vt:lpstr>Tahoma</vt:lpstr>
      <vt:lpstr>Times New Roman</vt:lpstr>
      <vt:lpstr>Verdana</vt:lpstr>
      <vt:lpstr>Wingdings</vt:lpstr>
      <vt:lpstr>Blends</vt:lpstr>
      <vt:lpstr>Visio</vt:lpstr>
      <vt:lpstr>VISIO</vt:lpstr>
      <vt:lpstr>幻灯片</vt:lpstr>
      <vt:lpstr>计算机网络 Computer Networks</vt:lpstr>
      <vt:lpstr>教科书</vt:lpstr>
      <vt:lpstr>参考书</vt:lpstr>
      <vt:lpstr>课程信息</vt:lpstr>
      <vt:lpstr>我们接触到…...</vt:lpstr>
      <vt:lpstr>网络做了些什么…..</vt:lpstr>
      <vt:lpstr>Next：计算机网络的一些基本概念</vt:lpstr>
      <vt:lpstr>计算机网络之起源</vt:lpstr>
      <vt:lpstr>计算机网络之构建（1）</vt:lpstr>
      <vt:lpstr>交换机简史</vt:lpstr>
      <vt:lpstr>计算机网络之构建（2）</vt:lpstr>
      <vt:lpstr>路由器简史</vt:lpstr>
      <vt:lpstr>PowerPoint 演示文稿</vt:lpstr>
      <vt:lpstr>PowerPoint 演示文稿</vt:lpstr>
      <vt:lpstr>计算机网络之组成</vt:lpstr>
      <vt:lpstr>计算机网络组成之硬件（1）</vt:lpstr>
      <vt:lpstr>计算机网络组成之硬件（2）</vt:lpstr>
      <vt:lpstr>计算机网络组成之软件（1）</vt:lpstr>
      <vt:lpstr>计算机网络组成之软件（2）</vt:lpstr>
      <vt:lpstr>计算机网络之定义</vt:lpstr>
      <vt:lpstr>计算机网络与互连网</vt:lpstr>
      <vt:lpstr>计算机网络与Internet</vt:lpstr>
      <vt:lpstr>internet和Internet</vt:lpstr>
      <vt:lpstr>课程内容</vt:lpstr>
      <vt:lpstr>课程目标</vt:lpstr>
      <vt:lpstr>Chapter 1  概述</vt:lpstr>
      <vt:lpstr>1.1国际Internet 的发展史</vt:lpstr>
      <vt:lpstr>PowerPoint 演示文稿</vt:lpstr>
      <vt:lpstr>PowerPoint 演示文稿</vt:lpstr>
      <vt:lpstr>PowerPoint 演示文稿</vt:lpstr>
      <vt:lpstr>What was the first message even sent on the Internet?</vt:lpstr>
      <vt:lpstr>1969年12月的ARPANET</vt:lpstr>
      <vt:lpstr>1988年的NSFNET</vt:lpstr>
      <vt:lpstr>PowerPoint 演示文稿</vt:lpstr>
      <vt:lpstr>PowerPoint 演示文稿</vt:lpstr>
      <vt:lpstr>PowerPoint 演示文稿</vt:lpstr>
      <vt:lpstr>Next：网络创新和未来网络技术</vt:lpstr>
      <vt:lpstr>PowerPoint 演示文稿</vt:lpstr>
      <vt:lpstr>PowerPoint 演示文稿</vt:lpstr>
      <vt:lpstr>未来Internet体系架构研究</vt:lpstr>
      <vt:lpstr>Network 2030</vt:lpstr>
      <vt:lpstr>PowerPoint 演示文稿</vt:lpstr>
      <vt:lpstr>Chapter 1  概述</vt:lpstr>
      <vt:lpstr>中国Internet的发展史</vt:lpstr>
      <vt:lpstr>CERNET的网络结构</vt:lpstr>
      <vt:lpstr>CERNET“十五”建设规划</vt:lpstr>
      <vt:lpstr>PowerPoint 演示文稿</vt:lpstr>
      <vt:lpstr>未来网络试验设施</vt:lpstr>
      <vt:lpstr>Chapter 1  概述</vt:lpstr>
      <vt:lpstr>什么是IPv6</vt:lpstr>
      <vt:lpstr>IPv4地址危机</vt:lpstr>
      <vt:lpstr>IPv6发展史</vt:lpstr>
      <vt:lpstr>为什么中国更需要IPv6？ </vt:lpstr>
      <vt:lpstr>PowerPoint 演示文稿</vt:lpstr>
      <vt:lpstr>科大校园网IPv6历史</vt:lpstr>
      <vt:lpstr>中国IPv6发展状况 （截至2023年9月）</vt:lpstr>
      <vt:lpstr>Chapter 1  概述</vt:lpstr>
      <vt:lpstr>为什么要网络体系结构？</vt:lpstr>
      <vt:lpstr>PowerPoint 演示文稿</vt:lpstr>
      <vt:lpstr>分层与协议</vt:lpstr>
      <vt:lpstr>举例</vt:lpstr>
      <vt:lpstr>两个主机交换文件 </vt:lpstr>
      <vt:lpstr>再设计一个传输控制模块 </vt:lpstr>
      <vt:lpstr>再设计一个网络接入模块 </vt:lpstr>
      <vt:lpstr>为什么分层</vt:lpstr>
      <vt:lpstr>协议</vt:lpstr>
      <vt:lpstr>协议封装</vt:lpstr>
      <vt:lpstr>网络体系结构</vt:lpstr>
      <vt:lpstr>OSI体系结构</vt:lpstr>
      <vt:lpstr>物理层</vt:lpstr>
      <vt:lpstr>数据链路层</vt:lpstr>
      <vt:lpstr>网络层</vt:lpstr>
      <vt:lpstr>传输层</vt:lpstr>
      <vt:lpstr>会话层、表示层和应用层</vt:lpstr>
      <vt:lpstr>Internet体系结构</vt:lpstr>
      <vt:lpstr>TCP/IP协议栈</vt:lpstr>
      <vt:lpstr>主机到网络层</vt:lpstr>
      <vt:lpstr>互联网层</vt:lpstr>
      <vt:lpstr>传输层</vt:lpstr>
      <vt:lpstr>应用层</vt:lpstr>
      <vt:lpstr>PowerPoint 演示文稿</vt:lpstr>
      <vt:lpstr>PowerPoint 演示文稿</vt:lpstr>
      <vt:lpstr>主机 1 向主机 2 发送数据 </vt:lpstr>
      <vt:lpstr>主机 1 向主机 2 发送数据 </vt:lpstr>
      <vt:lpstr>主机 1 向主机 2 发送数据 </vt:lpstr>
      <vt:lpstr>主机 1 向主机 2 发送数据 </vt:lpstr>
      <vt:lpstr>主机 1 向主机 2 发送数据 </vt:lpstr>
      <vt:lpstr>主机 1 向主机 2 发送数据 </vt:lpstr>
      <vt:lpstr>主机 1 向主机 2 发送数据 </vt:lpstr>
      <vt:lpstr>主机 1 向主机 2 发送数据 </vt:lpstr>
      <vt:lpstr>网络中数据处理流程</vt:lpstr>
      <vt:lpstr>Chapter 1  概述</vt:lpstr>
      <vt:lpstr>标准的意义</vt:lpstr>
      <vt:lpstr>国际电信联盟ITU</vt:lpstr>
      <vt:lpstr>国际标准化组织ISO</vt:lpstr>
      <vt:lpstr>电气和电子工程师协会IEEE</vt:lpstr>
      <vt:lpstr>Internt社区</vt:lpstr>
      <vt:lpstr>Internt社区（续）</vt:lpstr>
      <vt:lpstr>Internt社区（续）</vt:lpstr>
      <vt:lpstr>Internt社区（续）</vt:lpstr>
      <vt:lpstr>Chapter 1  概述</vt:lpstr>
      <vt:lpstr>度量单位</vt:lpstr>
      <vt:lpstr>速率和带宽</vt:lpstr>
      <vt:lpstr>吞吐量</vt:lpstr>
      <vt:lpstr>延迟</vt:lpstr>
      <vt:lpstr>四种延迟所产生的地方 </vt:lpstr>
      <vt:lpstr>延迟抖动</vt:lpstr>
      <vt:lpstr>谁更重要？</vt:lpstr>
      <vt:lpstr>延迟和带宽乘积</vt:lpstr>
      <vt:lpstr>作业</vt:lpstr>
      <vt:lpstr>自定义放映1</vt:lpstr>
    </vt:vector>
  </TitlesOfParts>
  <Company>infonet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计算机通信网 Computer Networks</dc:title>
  <dc:creator>everyone</dc:creator>
  <cp:lastModifiedBy>luhancheng</cp:lastModifiedBy>
  <cp:revision>1165</cp:revision>
  <dcterms:created xsi:type="dcterms:W3CDTF">2002-11-06T00:36:54Z</dcterms:created>
  <dcterms:modified xsi:type="dcterms:W3CDTF">2024-09-13T07:26:50Z</dcterms:modified>
</cp:coreProperties>
</file>