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6" r:id="rId3"/>
    <p:sldId id="377" r:id="rId4"/>
    <p:sldId id="378" r:id="rId5"/>
    <p:sldId id="384" r:id="rId6"/>
    <p:sldId id="379" r:id="rId7"/>
    <p:sldId id="380" r:id="rId8"/>
    <p:sldId id="381" r:id="rId9"/>
    <p:sldId id="382" r:id="rId10"/>
    <p:sldId id="383" r:id="rId11"/>
    <p:sldId id="260" r:id="rId12"/>
  </p:sldIdLst>
  <p:sldSz cx="12192000" cy="6858000"/>
  <p:notesSz cx="6858000" cy="9144000"/>
  <p:custDataLst>
    <p:tags r:id="rId15"/>
  </p:custDataLst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12E"/>
    <a:srgbClr val="444E56"/>
    <a:srgbClr val="117186"/>
    <a:srgbClr val="004C75"/>
    <a:srgbClr val="808080"/>
    <a:srgbClr val="4590B8"/>
    <a:srgbClr val="4876CD"/>
    <a:srgbClr val="99FF66"/>
    <a:srgbClr val="99CC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44" autoAdjust="0"/>
  </p:normalViewPr>
  <p:slideViewPr>
    <p:cSldViewPr snapToGrid="0">
      <p:cViewPr varScale="1">
        <p:scale>
          <a:sx n="108" d="100"/>
          <a:sy n="108" d="100"/>
        </p:scale>
        <p:origin x="1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99690-A1B4-4631-A843-BC33AAFEB53A}" type="datetimeFigureOut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2024/10/9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93706-78A1-4E82-BB60-80A7D602F484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CBC27D5-E943-4688-A3E4-00C0F3344C8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39B6F5C-370E-43A9-8FB2-7FE12A59E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6782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76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27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59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04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87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847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929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726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6534" y="4264429"/>
            <a:ext cx="11262866" cy="2126136"/>
          </a:xfrm>
          <a:prstGeom prst="rect">
            <a:avLst/>
          </a:prstGeom>
          <a:solidFill>
            <a:srgbClr val="1A326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E7F0539-EDB5-495D-89F2-C833D4240245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9B87A8-1EAB-458E-AEB0-B95362887253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9575" y="1027220"/>
            <a:ext cx="3592168" cy="626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6389FF3-696C-40BE-8139-C6DC043C8C6C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30000"/>
                    </a14:imgEffect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" r="230"/>
          <a:stretch>
            <a:fillRect/>
          </a:stretch>
        </p:blipFill>
        <p:spPr>
          <a:xfrm>
            <a:off x="446533" y="734134"/>
            <a:ext cx="10050914" cy="5666666"/>
          </a:xfrm>
          <a:prstGeom prst="rect">
            <a:avLst/>
          </a:prstGeom>
          <a:noFill/>
        </p:spPr>
      </p:pic>
      <p:sp>
        <p:nvSpPr>
          <p:cNvPr id="7" name="矩形 6"/>
          <p:cNvSpPr>
            <a:spLocks noChangeAspect="1"/>
          </p:cNvSpPr>
          <p:nvPr/>
        </p:nvSpPr>
        <p:spPr>
          <a:xfrm>
            <a:off x="8838650" y="734133"/>
            <a:ext cx="2906817" cy="5679949"/>
          </a:xfrm>
          <a:prstGeom prst="rect">
            <a:avLst/>
          </a:prstGeom>
          <a:gradFill>
            <a:gsLst>
              <a:gs pos="50000">
                <a:srgbClr val="1A3260"/>
              </a:gs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A964671-51AB-4679-97BB-A5767C65AB0C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标题 1"/>
          <p:cNvSpPr txBox="1"/>
          <p:nvPr userDrawn="1"/>
        </p:nvSpPr>
        <p:spPr>
          <a:xfrm>
            <a:off x="8353019" y="2416478"/>
            <a:ext cx="3081576" cy="935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4800" dirty="0">
                <a:solidFill>
                  <a:srgbClr val="FFFFFF"/>
                </a:solidFill>
              </a:rPr>
              <a:t>感谢观看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7723" y="3695796"/>
            <a:ext cx="3592168" cy="626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440286" y="49802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2" y="585776"/>
            <a:ext cx="11029616" cy="101380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8ABD03-1D09-4FDF-B7F3-BC40D9AA2B4B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9575" y="794463"/>
            <a:ext cx="3592168" cy="626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946AA11-7391-430C-8DDA-B49E90C09240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5982" y="606554"/>
            <a:ext cx="11300036" cy="8897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606554"/>
            <a:ext cx="11029616" cy="878681"/>
          </a:xfrm>
        </p:spPr>
        <p:txBody>
          <a:bodyPr rtlCol="0"/>
          <a:lstStyle/>
          <a:p>
            <a:pPr rt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B4526D-7BDC-448E-8C9D-BB317B965AC2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6246" y="717139"/>
            <a:ext cx="3592168" cy="626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长方形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0E3E17-F14F-4B33-BB9A-F35E533AB708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9575" y="1027220"/>
            <a:ext cx="3592168" cy="626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F29E20-40CA-4076-A63E-629668579597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长方形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9575" y="1027220"/>
            <a:ext cx="3592168" cy="626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666FA-6BE5-48DD-9D44-2221F5CF0654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88D6F37-DAF3-4711-B0CF-E517C0EBEE12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EF714D-CDEC-4A62-B928-1473E0C461ED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n-US"/>
              <a:t>编辑母版文本样式</a:t>
            </a:r>
          </a:p>
          <a:p>
            <a:pPr lvl="1" rtl="0"/>
            <a:r>
              <a:rPr lang="en-US"/>
              <a:t>第二级</a:t>
            </a:r>
          </a:p>
          <a:p>
            <a:pPr lvl="2" rtl="0"/>
            <a:r>
              <a:rPr lang="en-US"/>
              <a:t>第三级</a:t>
            </a:r>
          </a:p>
          <a:p>
            <a:pPr lvl="3" rtl="0"/>
            <a:r>
              <a:rPr lang="en-US"/>
              <a:t>第四级</a:t>
            </a:r>
          </a:p>
          <a:p>
            <a:pPr lvl="4" rtl="0"/>
            <a:r>
              <a:rPr 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05951" y="6296959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6919CB4-F61F-4504-B693-1C4E320BF5D6}" type="datetime1">
              <a:rPr lang="zh-CN" altLang="en-US" smtClean="0"/>
              <a:t>2024/10/9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1192" y="6292633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58300" y="6296959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46534" y="249384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8042147" y="245827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249384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f.ustc.edu.cn/course/course/view.php?id=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ec.ustc.edu.cn/share/d5213ae0-7a8d-11ef-a999-c9007e0d13f3" TargetMode="External"/><Relationship Id="rId4" Type="http://schemas.openxmlformats.org/officeDocument/2006/relationships/hyperlink" Target="https://space.bilibili.com/337732684/channel/collectiondetail?sid=104393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YA411c77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ilibili.com/video/BV172421w7Ba/" TargetMode="External"/><Relationship Id="rId5" Type="http://schemas.openxmlformats.org/officeDocument/2006/relationships/hyperlink" Target="https://www.bilibili.com/video/BV1EWWxedERN" TargetMode="External"/><Relationship Id="rId4" Type="http://schemas.openxmlformats.org/officeDocument/2006/relationships/hyperlink" Target="https://www.bilibili.com/video/BV18P4y1C7E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数字连接"/>
          <p:cNvPicPr>
            <a:picLocks noChangeAspect="1"/>
          </p:cNvPicPr>
          <p:nvPr/>
        </p:nvPicPr>
        <p:blipFill rotWithShape="1">
          <a:blip r:embed="rId3" cstate="screen"/>
          <a:srcRect l="13265" t="9091" r="3502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矩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2601" y="4461097"/>
            <a:ext cx="10993549" cy="1851026"/>
          </a:xfrm>
        </p:spPr>
        <p:txBody>
          <a:bodyPr rtlCol="0" anchor="t">
            <a:noAutofit/>
          </a:bodyPr>
          <a:lstStyle/>
          <a:p>
            <a:pPr rtl="0">
              <a:lnSpc>
                <a:spcPct val="120000"/>
              </a:lnSpc>
            </a:pPr>
            <a:r>
              <a:rPr lang="zh-CN" altLang="en-US" sz="7200" cap="none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实验课导论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679" y="300388"/>
            <a:ext cx="4974997" cy="867156"/>
          </a:xfrm>
          <a:prstGeom prst="rect">
            <a:avLst/>
          </a:prstGeom>
        </p:spPr>
      </p:pic>
      <p:sp>
        <p:nvSpPr>
          <p:cNvPr id="12" name="副标题 2"/>
          <p:cNvSpPr txBox="1"/>
          <p:nvPr/>
        </p:nvSpPr>
        <p:spPr>
          <a:xfrm>
            <a:off x="6950679" y="5592632"/>
            <a:ext cx="4642095" cy="635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3200" cap="none" dirty="0" err="1">
                <a:solidFill>
                  <a:schemeClr val="bg1"/>
                </a:solidFill>
              </a:rPr>
              <a:t>Infonet@USTC</a:t>
            </a:r>
            <a:r>
              <a:rPr lang="en-US" altLang="zh-CN" sz="3200" cap="none" dirty="0">
                <a:solidFill>
                  <a:schemeClr val="bg1"/>
                </a:solidFill>
              </a:rPr>
              <a:t> | </a:t>
            </a:r>
            <a:r>
              <a:rPr lang="zh-CN" altLang="en-US" sz="3200" cap="none" dirty="0">
                <a:solidFill>
                  <a:schemeClr val="bg1"/>
                </a:solidFill>
              </a:rPr>
              <a:t>麻治昊</a:t>
            </a:r>
            <a:endParaRPr lang="en-US" sz="4000" cap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4" y="555076"/>
            <a:ext cx="11029616" cy="994970"/>
          </a:xfrm>
        </p:spPr>
        <p:txBody>
          <a:bodyPr rtlCol="0" anchor="ctr">
            <a:normAutofit/>
          </a:bodyPr>
          <a:lstStyle/>
          <a:p>
            <a:r>
              <a:rPr lang="en-US" altLang="zh-CN" sz="4000" cap="none" dirty="0"/>
              <a:t>4 </a:t>
            </a:r>
            <a:r>
              <a:rPr lang="zh-CN" altLang="en-US" sz="4000" cap="none" dirty="0"/>
              <a:t>考核指标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EF1B41E-5EDE-BA1E-1503-00CBC7E9DF50}"/>
                  </a:ext>
                </a:extLst>
              </p:cNvPr>
              <p:cNvSpPr txBox="1"/>
              <p:nvPr/>
            </p:nvSpPr>
            <p:spPr>
              <a:xfrm>
                <a:off x="581192" y="1631534"/>
                <a:ext cx="11029616" cy="416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4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altLang="zh-CN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𝑖</m:t>
                        </m:r>
                        <m:r>
                          <a:rPr lang="pt-BR" altLang="zh-CN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𝑐h𝑒𝑐𝑘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𝑟𝑒𝑝𝑜𝑟𝑡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800100" lvl="1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实验课满分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100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分，在总评中权重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20%</a:t>
                </a:r>
              </a:p>
              <a:p>
                <a:pPr marL="800100" lvl="1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检查分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check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：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bool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值，检查通过记为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，没检查记为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0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，须线下检查</a:t>
                </a:r>
                <a:endParaRPr lang="en-US" altLang="zh-CN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800100" lvl="1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实验报告分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report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：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0~100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分，基础分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90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分</a:t>
                </a:r>
                <a:endParaRPr lang="en-US" altLang="zh-CN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1257300" lvl="2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根据实验报告模板，缺少必要项的话每项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-10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分</a:t>
                </a:r>
                <a:endParaRPr lang="en-US" altLang="zh-CN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1257300" lvl="2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每一项都完整的情况下，存在亮点（或者说自己的思考），酌情加分</a:t>
                </a:r>
                <a:endParaRPr lang="en-US" altLang="zh-CN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1257300" lvl="2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恶意卷字数，直接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85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分（包括但不限于写一堆</a:t>
                </a:r>
                <a:r>
                  <a:rPr lang="en-US" altLang="zh-CN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gpt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生成的没营养的话、长篇幅打印一些自己都不知道是啥的内容、复制粘贴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RFC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文档等）</a:t>
                </a:r>
                <a:endParaRPr lang="en-US" altLang="zh-CN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选做题与课程建设纠错等不体现在实验分数上，但授课老师可能会作为平时分的依据</a:t>
                </a:r>
                <a:endParaRPr lang="en-US" altLang="zh-CN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人性化考虑，如果迟交人数小于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30%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总人数则不扣分，否则迟交同学实验报告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-30</a:t>
                </a:r>
              </a:p>
              <a:p>
                <a:pPr marL="800100" lvl="1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防止期末一堆补交对助教发起</a:t>
                </a:r>
                <a:r>
                  <a:rPr lang="en-US" altLang="zh-CN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ddos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攻击</a:t>
                </a:r>
                <a:endParaRPr lang="en-US" altLang="zh-CN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EF1B41E-5EDE-BA1E-1503-00CBC7E9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1631534"/>
                <a:ext cx="11029616" cy="4167295"/>
              </a:xfrm>
              <a:prstGeom prst="rect">
                <a:avLst/>
              </a:prstGeom>
              <a:blipFill>
                <a:blip r:embed="rId3"/>
                <a:stretch>
                  <a:fillRect l="-331" t="-7174" r="-331" b="-1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8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4" y="555076"/>
            <a:ext cx="11029616" cy="994970"/>
          </a:xfrm>
        </p:spPr>
        <p:txBody>
          <a:bodyPr rtlCol="0" anchor="ctr">
            <a:normAutofit/>
          </a:bodyPr>
          <a:lstStyle/>
          <a:p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资料汇总</a:t>
            </a:r>
            <a:endParaRPr lang="zh-CN" altLang="en-US" sz="4000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F1B41E-5EDE-BA1E-1503-00CBC7E9DF50}"/>
              </a:ext>
            </a:extLst>
          </p:cNvPr>
          <p:cNvSpPr txBox="1"/>
          <p:nvPr/>
        </p:nvSpPr>
        <p:spPr>
          <a:xfrm>
            <a:off x="581192" y="1631534"/>
            <a:ext cx="11029616" cy="405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课程主页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https://if.ustc.edu.cn/course/course/view.php?id=37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所有资料都能从这个链接找到，包括下面那俩重要的链接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理论课、实验课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PPT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配套视频资料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https://space.bilibili.com/337732684/channel/collectiondetail?sid=1043933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分为复习课（预习课）、习题课、实验课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链接要用电脑端打开，手机端看不到合集简介，只能显示到我的个人主页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实验代码相关资料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5"/>
              </a:rPr>
              <a:t>https://rec.ustc.edu.cn/share/d5213ae0-7a8d-11ef-a999-c9007e0d13f3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82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4" y="555076"/>
            <a:ext cx="11029616" cy="994970"/>
          </a:xfrm>
        </p:spPr>
        <p:txBody>
          <a:bodyPr rtlCol="0" anchor="ctr">
            <a:normAutofit/>
          </a:bodyPr>
          <a:lstStyle/>
          <a:p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目录</a:t>
            </a:r>
            <a:endParaRPr lang="zh-CN" altLang="en-US" sz="4000" cap="none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F1B41E-5EDE-BA1E-1503-00CBC7E9DF50}"/>
              </a:ext>
            </a:extLst>
          </p:cNvPr>
          <p:cNvSpPr txBox="1"/>
          <p:nvPr/>
        </p:nvSpPr>
        <p:spPr>
          <a:xfrm>
            <a:off x="581192" y="1631534"/>
            <a:ext cx="11029616" cy="227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实验安排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前置知识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实验内容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考核指标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27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4" y="555076"/>
            <a:ext cx="11029616" cy="994970"/>
          </a:xfrm>
        </p:spPr>
        <p:txBody>
          <a:bodyPr rtlCol="0" anchor="ctr">
            <a:normAutofit/>
          </a:bodyPr>
          <a:lstStyle/>
          <a:p>
            <a:r>
              <a:rPr lang="en-US" altLang="zh-CN" sz="4000" cap="none" dirty="0"/>
              <a:t>1</a:t>
            </a:r>
            <a:r>
              <a:rPr lang="zh-CN" altLang="en-US" sz="4000" cap="none" dirty="0"/>
              <a:t> 实验安排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F1B41E-5EDE-BA1E-1503-00CBC7E9DF50}"/>
              </a:ext>
            </a:extLst>
          </p:cNvPr>
          <p:cNvSpPr txBox="1"/>
          <p:nvPr/>
        </p:nvSpPr>
        <p:spPr>
          <a:xfrm>
            <a:off x="581192" y="1631534"/>
            <a:ext cx="11029616" cy="3399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如课程主页所述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地点：高新区信智楼一楼机房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时间：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7~11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教学周，每周四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11~13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节课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实际上可以根据具体情况后延到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周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节课对应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19:30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，但也可以早到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助教在的话早到可以提前检查（看情况）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34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4" y="555076"/>
            <a:ext cx="11029616" cy="994970"/>
          </a:xfrm>
        </p:spPr>
        <p:txBody>
          <a:bodyPr rtlCol="0" anchor="ctr">
            <a:normAutofit/>
          </a:bodyPr>
          <a:lstStyle/>
          <a:p>
            <a:r>
              <a:rPr lang="en-US" altLang="zh-CN" sz="4000" cap="none" dirty="0"/>
              <a:t>1</a:t>
            </a:r>
            <a:r>
              <a:rPr lang="zh-CN" altLang="en-US" sz="4000" cap="none" dirty="0"/>
              <a:t> 实验安排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F1B41E-5EDE-BA1E-1503-00CBC7E9DF50}"/>
              </a:ext>
            </a:extLst>
          </p:cNvPr>
          <p:cNvSpPr txBox="1"/>
          <p:nvPr/>
        </p:nvSpPr>
        <p:spPr>
          <a:xfrm>
            <a:off x="581192" y="1631534"/>
            <a:ext cx="11029616" cy="81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响应教务处号召，本学期实验课请严肃对待！</a:t>
            </a:r>
            <a:endParaRPr lang="en-US" altLang="zh-CN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649817-9EF7-4A99-82CD-6706C77B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2691843"/>
            <a:ext cx="104489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ED56FAA-8F06-404E-91D8-47305923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97" y="2822557"/>
            <a:ext cx="6024103" cy="24655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4" y="555076"/>
            <a:ext cx="11029616" cy="994970"/>
          </a:xfrm>
        </p:spPr>
        <p:txBody>
          <a:bodyPr rtlCol="0" anchor="ctr">
            <a:normAutofit/>
          </a:bodyPr>
          <a:lstStyle/>
          <a:p>
            <a:r>
              <a:rPr lang="en-US" altLang="zh-CN" sz="4000" cap="none" dirty="0"/>
              <a:t>1</a:t>
            </a:r>
            <a:r>
              <a:rPr lang="zh-CN" altLang="en-US" sz="4000" cap="none" dirty="0"/>
              <a:t> 实验安排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F1B41E-5EDE-BA1E-1503-00CBC7E9DF50}"/>
              </a:ext>
            </a:extLst>
          </p:cNvPr>
          <p:cNvSpPr txBox="1"/>
          <p:nvPr/>
        </p:nvSpPr>
        <p:spPr>
          <a:xfrm>
            <a:off x="581191" y="1631534"/>
            <a:ext cx="11241116" cy="484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签到环节，发实验报告即签到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发下去的实验报告如果没被领走，则记作缺席一次（可代取）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人性化考虑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可事前请假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可请假多次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可一次请多次假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可去其他班级进行实验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请假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换班方式：私聊助教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建议加好友，否则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QQ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可能吞群聊临时会话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在其他班实验报告也需提交到原本班级的助教（可代交）（麻治昊、佟暟二选一）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4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4" y="555076"/>
            <a:ext cx="11029616" cy="994970"/>
          </a:xfrm>
        </p:spPr>
        <p:txBody>
          <a:bodyPr rtlCol="0" anchor="ctr">
            <a:normAutofit/>
          </a:bodyPr>
          <a:lstStyle/>
          <a:p>
            <a:r>
              <a:rPr lang="en-US" altLang="zh-CN" sz="4000" cap="none" dirty="0"/>
              <a:t>1</a:t>
            </a:r>
            <a:r>
              <a:rPr lang="zh-CN" altLang="en-US" sz="4000" cap="none" dirty="0"/>
              <a:t> 实验安排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F1B41E-5EDE-BA1E-1503-00CBC7E9DF50}"/>
              </a:ext>
            </a:extLst>
          </p:cNvPr>
          <p:cNvSpPr txBox="1"/>
          <p:nvPr/>
        </p:nvSpPr>
        <p:spPr>
          <a:xfrm>
            <a:off x="581192" y="1631534"/>
            <a:ext cx="11029616" cy="148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每节课安排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19:30~19:45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收发实验报告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实验报告收发完成后，可进行答疑与检查工作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57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4" y="555076"/>
            <a:ext cx="11029616" cy="994970"/>
          </a:xfrm>
        </p:spPr>
        <p:txBody>
          <a:bodyPr rtlCol="0" anchor="ctr">
            <a:normAutofit/>
          </a:bodyPr>
          <a:lstStyle/>
          <a:p>
            <a:r>
              <a:rPr lang="en-US" altLang="zh-CN" sz="4000" cap="none" dirty="0"/>
              <a:t>2 </a:t>
            </a:r>
            <a:r>
              <a:rPr lang="zh-CN" altLang="en-US" sz="4000" cap="none" dirty="0"/>
              <a:t>前置知识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F1B41E-5EDE-BA1E-1503-00CBC7E9DF50}"/>
              </a:ext>
            </a:extLst>
          </p:cNvPr>
          <p:cNvSpPr txBox="1"/>
          <p:nvPr/>
        </p:nvSpPr>
        <p:spPr>
          <a:xfrm>
            <a:off x="581192" y="1550046"/>
            <a:ext cx="11029616" cy="501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课上学过的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语言程序设计与调试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饭碗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数据结构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用到了一点点队列相关的内容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需要自己慢慢掌握的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虚拟机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课上没做完可以回去做，照着视频配就行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https://www.bilibili.com/video/BV1YA411c776/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Linux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系统基本知识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常见指令，如</a:t>
            </a:r>
            <a:r>
              <a:rPr lang="en-US" altLang="zh-CN" sz="16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sudo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ls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cd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mv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rm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apt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编译环境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0" lvl="3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https://www.bilibili.com/video/BV18P4y1C7Ei/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714500" lvl="3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5"/>
              </a:rPr>
              <a:t>https://www.bilibili.com/video/BV1EWWxedERN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Markdown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语法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写实验报告要用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6"/>
              </a:rPr>
              <a:t>https://www.bilibili.com/video/BV172421w7Ba/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搜索引擎使用技巧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出问题了先自己搜一搜，尤其是环境问题、编译问题、代码出现了</a:t>
            </a:r>
            <a:r>
              <a:rPr lang="en-US" altLang="zh-CN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segment fault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等等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27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4" y="555076"/>
            <a:ext cx="11029616" cy="994970"/>
          </a:xfrm>
        </p:spPr>
        <p:txBody>
          <a:bodyPr rtlCol="0" anchor="ctr">
            <a:normAutofit/>
          </a:bodyPr>
          <a:lstStyle/>
          <a:p>
            <a:r>
              <a:rPr lang="en-US" altLang="zh-CN" sz="4000" cap="none" dirty="0"/>
              <a:t>3 </a:t>
            </a:r>
            <a:r>
              <a:rPr lang="zh-CN" altLang="en-US" sz="4000" cap="none" dirty="0"/>
              <a:t>实验内容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F1B41E-5EDE-BA1E-1503-00CBC7E9DF50}"/>
              </a:ext>
            </a:extLst>
          </p:cNvPr>
          <p:cNvSpPr txBox="1"/>
          <p:nvPr/>
        </p:nvSpPr>
        <p:spPr>
          <a:xfrm>
            <a:off x="581192" y="1631534"/>
            <a:ext cx="11029616" cy="405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Linux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命令行与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IP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组网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Linux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命令行部分需要在虚拟机里进行，且与物理机有一定的交互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IP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组网在物理机的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Windows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系统进行即可，利用</a:t>
            </a:r>
            <a:r>
              <a:rPr lang="en-US" altLang="zh-CN" sz="2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PacketTracer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软件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TCP/UDP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通信程序设计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有现成的框架，可直接在虚拟机里进行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也可以自己搭框架，在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Windows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系统进行，核心函数类似，但依赖库可能有所区别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RDT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通信程序设计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以完形填空的形式，自己在软件层面完成停等、回退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、选择重传的滑动窗口协议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Wireshark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抓包实例分析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应用层实验，分析网络数据包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81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7a275ec-753e-47af-878d-7a97e07041b7"/>
  <p:tag name="COMMONDATA" val="eyJoZGlkIjoiYTBlMjBiOWE1Zjk5NDQ1M2U3NWYyMDQ3YWNmOWJjZWIifQ=="/>
</p:tagLst>
</file>

<file path=ppt/theme/theme1.xml><?xml version="1.0" encoding="utf-8"?>
<a:theme xmlns:a="http://schemas.openxmlformats.org/drawingml/2006/main" name="红利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TM03457464[[fn=红利]]</Template>
  <TotalTime>0</TotalTime>
  <Words>794</Words>
  <Application>Microsoft Office PowerPoint</Application>
  <PresentationFormat>宽屏</PresentationFormat>
  <Paragraphs>91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Microsoft YaHei UI</vt:lpstr>
      <vt:lpstr>Arial</vt:lpstr>
      <vt:lpstr>Cambria Math</vt:lpstr>
      <vt:lpstr>Gill Sans MT</vt:lpstr>
      <vt:lpstr>Wingdings 2</vt:lpstr>
      <vt:lpstr>红利</vt:lpstr>
      <vt:lpstr>实验课导论</vt:lpstr>
      <vt:lpstr>资料汇总</vt:lpstr>
      <vt:lpstr>目录</vt:lpstr>
      <vt:lpstr>1 实验安排</vt:lpstr>
      <vt:lpstr>1 实验安排</vt:lpstr>
      <vt:lpstr>1 实验安排</vt:lpstr>
      <vt:lpstr>1 实验安排</vt:lpstr>
      <vt:lpstr>2 前置知识</vt:lpstr>
      <vt:lpstr>3 实验内容</vt:lpstr>
      <vt:lpstr>4 考核指标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2019-12-13T06:13:00Z</dcterms:created>
  <dcterms:modified xsi:type="dcterms:W3CDTF">2024-10-09T13:44:57Z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5F80E70E50E141FFB62F51F4FF0185D8</vt:lpwstr>
  </property>
  <property fmtid="{D5CDD505-2E9C-101B-9397-08002B2CF9AE}" pid="4" name="KSOProductBuildVer">
    <vt:lpwstr>2052-11.1.0.12980</vt:lpwstr>
  </property>
</Properties>
</file>