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5"/>
  </p:notesMasterIdLst>
  <p:sldIdLst>
    <p:sldId id="256" r:id="rId2"/>
    <p:sldId id="696" r:id="rId3"/>
    <p:sldId id="403" r:id="rId4"/>
    <p:sldId id="420" r:id="rId5"/>
    <p:sldId id="421" r:id="rId6"/>
    <p:sldId id="592" r:id="rId7"/>
    <p:sldId id="697" r:id="rId8"/>
    <p:sldId id="408" r:id="rId9"/>
    <p:sldId id="593" r:id="rId10"/>
    <p:sldId id="425" r:id="rId11"/>
    <p:sldId id="594" r:id="rId12"/>
    <p:sldId id="595" r:id="rId13"/>
    <p:sldId id="655" r:id="rId14"/>
    <p:sldId id="656" r:id="rId15"/>
    <p:sldId id="712" r:id="rId16"/>
    <p:sldId id="657" r:id="rId17"/>
    <p:sldId id="434" r:id="rId18"/>
    <p:sldId id="511" r:id="rId19"/>
    <p:sldId id="435" r:id="rId20"/>
    <p:sldId id="436" r:id="rId21"/>
    <p:sldId id="437" r:id="rId22"/>
    <p:sldId id="440" r:id="rId23"/>
    <p:sldId id="698" r:id="rId24"/>
    <p:sldId id="634" r:id="rId25"/>
    <p:sldId id="625" r:id="rId26"/>
    <p:sldId id="626" r:id="rId27"/>
    <p:sldId id="630" r:id="rId28"/>
    <p:sldId id="701" r:id="rId29"/>
    <p:sldId id="631" r:id="rId30"/>
    <p:sldId id="649" r:id="rId31"/>
    <p:sldId id="661" r:id="rId32"/>
    <p:sldId id="662" r:id="rId33"/>
    <p:sldId id="711" r:id="rId34"/>
    <p:sldId id="669" r:id="rId35"/>
    <p:sldId id="670" r:id="rId36"/>
    <p:sldId id="671" r:id="rId37"/>
    <p:sldId id="685" r:id="rId38"/>
    <p:sldId id="673" r:id="rId39"/>
    <p:sldId id="675" r:id="rId40"/>
    <p:sldId id="676" r:id="rId41"/>
    <p:sldId id="686" r:id="rId42"/>
    <p:sldId id="691" r:id="rId43"/>
    <p:sldId id="687"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8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85520" autoAdjust="0"/>
  </p:normalViewPr>
  <p:slideViewPr>
    <p:cSldViewPr>
      <p:cViewPr varScale="1">
        <p:scale>
          <a:sx n="73" d="100"/>
          <a:sy n="73" d="100"/>
        </p:scale>
        <p:origin x="1680" y="5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3" d="2"/>
        <a:sy n="3" d="2"/>
      </p:scale>
      <p:origin x="0" y="0"/>
    </p:cViewPr>
  </p:notesTextViewPr>
  <p:sorterViewPr>
    <p:cViewPr>
      <p:scale>
        <a:sx n="66" d="100"/>
        <a:sy n="66" d="100"/>
      </p:scale>
      <p:origin x="0" y="20946"/>
    </p:cViewPr>
  </p:sorterViewPr>
  <p:notesViewPr>
    <p:cSldViewPr>
      <p:cViewPr>
        <p:scale>
          <a:sx n="66" d="100"/>
          <a:sy n="66" d="100"/>
        </p:scale>
        <p:origin x="-936" y="118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33.xml"/><Relationship Id="rId5" Type="http://schemas.openxmlformats.org/officeDocument/2006/relationships/slide" Target="slides/slide28.xml"/><Relationship Id="rId4" Type="http://schemas.openxmlformats.org/officeDocument/2006/relationships/slide" Target="slides/slide2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zh-CN" altLang="en-US"/>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ltLang="zh-CN"/>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ltLang="zh-CN"/>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2BC2708A-DEAE-4E55-93BB-E457ED6DCE73}" type="slidenum">
              <a:rPr lang="zh-CN" altLang="en-US"/>
              <a:pPr>
                <a:defRPr/>
              </a:pPr>
              <a:t>‹#›</a:t>
            </a:fld>
            <a:endParaRPr lang="en-US" altLang="zh-CN"/>
          </a:p>
        </p:txBody>
      </p:sp>
    </p:spTree>
    <p:extLst>
      <p:ext uri="{BB962C8B-B14F-4D97-AF65-F5344CB8AC3E}">
        <p14:creationId xmlns:p14="http://schemas.microsoft.com/office/powerpoint/2010/main" val="806082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1</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23382061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21</a:t>
            </a:fld>
            <a:endParaRPr lang="en-US" altLang="zh-CN"/>
          </a:p>
        </p:txBody>
      </p:sp>
    </p:spTree>
    <p:extLst>
      <p:ext uri="{BB962C8B-B14F-4D97-AF65-F5344CB8AC3E}">
        <p14:creationId xmlns:p14="http://schemas.microsoft.com/office/powerpoint/2010/main" val="3140158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23</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2176528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p:spPr>
      </p:sp>
      <p:sp>
        <p:nvSpPr>
          <p:cNvPr id="389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数字签名具有不可否认性</a:t>
            </a:r>
            <a:r>
              <a:rPr lang="en-US" altLang="zh-CN"/>
              <a:t>,</a:t>
            </a:r>
            <a:r>
              <a:rPr lang="zh-CN" altLang="en-US"/>
              <a:t>认证，完整性</a:t>
            </a:r>
          </a:p>
        </p:txBody>
      </p:sp>
      <p:sp>
        <p:nvSpPr>
          <p:cNvPr id="389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2D4450E3-50B0-43B5-972B-D1DDADE3251B}" type="slidenum">
              <a:rPr lang="zh-CN" altLang="en-US"/>
              <a:pPr>
                <a:spcBef>
                  <a:spcPct val="0"/>
                </a:spcBef>
              </a:pPr>
              <a:t>25</a:t>
            </a:fld>
            <a:endParaRPr lang="en-US" altLang="zh-CN"/>
          </a:p>
        </p:txBody>
      </p:sp>
    </p:spTree>
    <p:extLst>
      <p:ext uri="{BB962C8B-B14F-4D97-AF65-F5344CB8AC3E}">
        <p14:creationId xmlns:p14="http://schemas.microsoft.com/office/powerpoint/2010/main" val="3408453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28</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2587806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33</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112527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75A0B76D-A041-42C7-B1F3-6156AD0BE948}" type="slidenum">
              <a:rPr lang="zh-CN" altLang="en-US">
                <a:latin typeface="Times New Roman" panose="02020603050405020304" pitchFamily="18" charset="0"/>
              </a:rPr>
              <a:pPr eaLnBrk="1" hangingPunct="1"/>
              <a:t>34</a:t>
            </a:fld>
            <a:endParaRPr lang="en-US" altLang="zh-CN">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zh-CN" altLang="en-US"/>
          </a:p>
        </p:txBody>
      </p:sp>
    </p:spTree>
    <p:extLst>
      <p:ext uri="{BB962C8B-B14F-4D97-AF65-F5344CB8AC3E}">
        <p14:creationId xmlns:p14="http://schemas.microsoft.com/office/powerpoint/2010/main" val="1478270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84DC33E3-0827-4C3D-9826-7E24343EC627}" type="slidenum">
              <a:rPr lang="zh-CN" altLang="en-US">
                <a:latin typeface="Times New Roman" panose="02020603050405020304" pitchFamily="18" charset="0"/>
              </a:rPr>
              <a:pPr eaLnBrk="1" hangingPunct="1"/>
              <a:t>35</a:t>
            </a:fld>
            <a:endParaRPr lang="en-US" altLang="zh-CN">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zh-CN" altLang="en-US">
              <a:latin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53826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1FFEF8AF-6FC9-4EEE-BF5F-5A9E37FABD99}" type="slidenum">
              <a:rPr lang="zh-CN" altLang="en-US">
                <a:latin typeface="Times New Roman" panose="02020603050405020304" pitchFamily="18" charset="0"/>
              </a:rPr>
              <a:pPr eaLnBrk="1" hangingPunct="1"/>
              <a:t>36</a:t>
            </a:fld>
            <a:endParaRPr lang="en-US" altLang="zh-CN">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144608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37</a:t>
            </a:fld>
            <a:endParaRPr lang="en-US" altLang="zh-CN"/>
          </a:p>
        </p:txBody>
      </p:sp>
    </p:spTree>
    <p:extLst>
      <p:ext uri="{BB962C8B-B14F-4D97-AF65-F5344CB8AC3E}">
        <p14:creationId xmlns:p14="http://schemas.microsoft.com/office/powerpoint/2010/main" val="24148352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41</a:t>
            </a:fld>
            <a:endParaRPr lang="en-US" altLang="zh-CN"/>
          </a:p>
        </p:txBody>
      </p:sp>
    </p:spTree>
    <p:extLst>
      <p:ext uri="{BB962C8B-B14F-4D97-AF65-F5344CB8AC3E}">
        <p14:creationId xmlns:p14="http://schemas.microsoft.com/office/powerpoint/2010/main" val="92555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2</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extLst>
      <p:ext uri="{BB962C8B-B14F-4D97-AF65-F5344CB8AC3E}">
        <p14:creationId xmlns:p14="http://schemas.microsoft.com/office/powerpoint/2010/main" val="3819671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在很多情况下，仅依靠单个节点难以准确快速地检测入侵行为，因此，提出了多个节点协作的分布式入侵检测系统。</a:t>
            </a:r>
            <a:endParaRPr lang="zh-CN" altLang="en-US" dirty="0"/>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42</a:t>
            </a:fld>
            <a:endParaRPr lang="en-US" altLang="zh-CN"/>
          </a:p>
        </p:txBody>
      </p:sp>
    </p:spTree>
    <p:extLst>
      <p:ext uri="{BB962C8B-B14F-4D97-AF65-F5344CB8AC3E}">
        <p14:creationId xmlns:p14="http://schemas.microsoft.com/office/powerpoint/2010/main" val="67465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计算机网络系统常见的不安全因素如下：</a:t>
            </a:r>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3</a:t>
            </a:fld>
            <a:endParaRPr lang="en-US" altLang="zh-CN"/>
          </a:p>
        </p:txBody>
      </p:sp>
    </p:spTree>
    <p:extLst>
      <p:ext uri="{BB962C8B-B14F-4D97-AF65-F5344CB8AC3E}">
        <p14:creationId xmlns:p14="http://schemas.microsoft.com/office/powerpoint/2010/main" val="301698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网络不安全因素导致的潜在威胁包括：</a:t>
            </a:r>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4</a:t>
            </a:fld>
            <a:endParaRPr lang="en-US" altLang="zh-CN"/>
          </a:p>
        </p:txBody>
      </p:sp>
    </p:spTree>
    <p:extLst>
      <p:ext uri="{BB962C8B-B14F-4D97-AF65-F5344CB8AC3E}">
        <p14:creationId xmlns:p14="http://schemas.microsoft.com/office/powerpoint/2010/main" val="3205933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针对网络潜在的危险，需要提供的网络的安全服务包括：</a:t>
            </a:r>
          </a:p>
        </p:txBody>
      </p:sp>
      <p:sp>
        <p:nvSpPr>
          <p:cNvPr id="4" name="灯片编号占位符 3"/>
          <p:cNvSpPr>
            <a:spLocks noGrp="1"/>
          </p:cNvSpPr>
          <p:nvPr>
            <p:ph type="sldNum" sz="quarter" idx="10"/>
          </p:nvPr>
        </p:nvSpPr>
        <p:spPr/>
        <p:txBody>
          <a:bodyPr/>
          <a:lstStyle/>
          <a:p>
            <a:pPr>
              <a:defRPr/>
            </a:pPr>
            <a:fld id="{2BC2708A-DEAE-4E55-93BB-E457ED6DCE73}" type="slidenum">
              <a:rPr lang="zh-CN" altLang="en-US" smtClean="0"/>
              <a:pPr>
                <a:defRPr/>
              </a:pPr>
              <a:t>5</a:t>
            </a:fld>
            <a:endParaRPr lang="en-US" altLang="zh-CN"/>
          </a:p>
        </p:txBody>
      </p:sp>
    </p:spTree>
    <p:extLst>
      <p:ext uri="{BB962C8B-B14F-4D97-AF65-F5344CB8AC3E}">
        <p14:creationId xmlns:p14="http://schemas.microsoft.com/office/powerpoint/2010/main" val="2358917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1A4E12CB-8DEE-479C-B198-0B2DA3266C80}" type="slidenum">
              <a:rPr lang="zh-CN" altLang="en-US"/>
              <a:pPr>
                <a:spcBef>
                  <a:spcPct val="0"/>
                </a:spcBef>
              </a:pPr>
              <a:t>6</a:t>
            </a:fld>
            <a:endParaRPr lang="en-US" altLang="zh-CN"/>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a:latin typeface="宋体" panose="02010600030101010101" pitchFamily="2" charset="-122"/>
              </a:rPr>
              <a:t>需要特别强调的是，无论何时，网络安全都是在安全性、功能性和易用性之间的平衡的结果。真正安全的机器是没有联网的机器，就是说随着系统薄弱环节的数量减少或是消除，系统可能遭受的攻击量也随之减少直至消除，但是系统的功能性也降低甚至失去功能性。一个企业或是单位没有真正安全服务器的一个主要原因就是不论什么时候提高安全性，就会减少功能性，而功能性是维持企业或单位正常运转的关键。因此网络安全的目标应该是在提供所需的功能性的情况下如何使风险最小化。正如下图所示，我们需要在安全性、功能性和易用性这个三角中寻找满足需求的最佳位置，而不可以盲目的追求绝对的安全。</a:t>
            </a:r>
            <a:r>
              <a:rPr lang="zh-CN" altLang="en-US"/>
              <a:t> </a:t>
            </a:r>
          </a:p>
        </p:txBody>
      </p:sp>
    </p:spTree>
    <p:extLst>
      <p:ext uri="{BB962C8B-B14F-4D97-AF65-F5344CB8AC3E}">
        <p14:creationId xmlns:p14="http://schemas.microsoft.com/office/powerpoint/2010/main" val="85526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7C0A906-492B-47CD-8FF9-EC0FC54F29BD}" type="slidenum">
              <a:rPr lang="zh-CN" altLang="en-US"/>
              <a:pPr>
                <a:spcBef>
                  <a:spcPct val="0"/>
                </a:spcBef>
              </a:pPr>
              <a:t>7</a:t>
            </a:fld>
            <a:endParaRPr lang="en-US" altLang="zh-CN"/>
          </a:p>
        </p:txBody>
      </p:sp>
      <p:sp>
        <p:nvSpPr>
          <p:cNvPr id="5123" name="Rectangle 1026"/>
          <p:cNvSpPr>
            <a:spLocks noGrp="1" noRot="1" noChangeAspect="1" noChangeArrowheads="1" noTextEdit="1"/>
          </p:cNvSpPr>
          <p:nvPr>
            <p:ph type="sldImg"/>
          </p:nvPr>
        </p:nvSpPr>
        <p:spPr>
          <a:ln/>
        </p:spPr>
      </p:sp>
      <p:sp>
        <p:nvSpPr>
          <p:cNvPr id="51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a:t>网络安全服务的实现基于密码学理论和技术，而密码学建立在数学相关理论基础之上，要真正的理解需要比较多的</a:t>
            </a:r>
            <a:r>
              <a:rPr lang="zh-CN" altLang="en-US"/>
              <a:t>数学知识，我们这里已介绍为主，不深入到具体的数学知识。</a:t>
            </a:r>
            <a:endParaRPr lang="zh-CN" altLang="en-US" dirty="0"/>
          </a:p>
        </p:txBody>
      </p:sp>
    </p:spTree>
    <p:extLst>
      <p:ext uri="{BB962C8B-B14F-4D97-AF65-F5344CB8AC3E}">
        <p14:creationId xmlns:p14="http://schemas.microsoft.com/office/powerpoint/2010/main" val="981958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1E3C57A4-25C0-45E8-A1CE-0FF74B6F9F31}" type="slidenum">
              <a:rPr lang="zh-CN" altLang="en-US"/>
              <a:pPr>
                <a:spcBef>
                  <a:spcPct val="0"/>
                </a:spcBef>
              </a:pPr>
              <a:t>10</a:t>
            </a:fld>
            <a:endParaRPr lang="en-US" altLang="zh-CN"/>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a:t>现在仍在使用的则是对位进行变换的密码算法</a:t>
            </a:r>
            <a:r>
              <a:rPr lang="en-US" altLang="zh-CN"/>
              <a:t>,</a:t>
            </a:r>
            <a:r>
              <a:rPr lang="zh-CN" altLang="en-US"/>
              <a:t>这些算法按密钥管理的方式</a:t>
            </a:r>
            <a:r>
              <a:rPr lang="en-US" altLang="zh-CN"/>
              <a:t>:</a:t>
            </a:r>
            <a:r>
              <a:rPr lang="zh-CN" altLang="en-US"/>
              <a:t>可以分为两大类即对称算</a:t>
            </a:r>
          </a:p>
          <a:p>
            <a:pPr eaLnBrk="1" hangingPunct="1"/>
            <a:r>
              <a:rPr lang="zh-CN" altLang="en-US"/>
              <a:t>法与公开密钥算法</a:t>
            </a:r>
          </a:p>
        </p:txBody>
      </p:sp>
    </p:spTree>
    <p:extLst>
      <p:ext uri="{BB962C8B-B14F-4D97-AF65-F5344CB8AC3E}">
        <p14:creationId xmlns:p14="http://schemas.microsoft.com/office/powerpoint/2010/main" val="240646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lgn="r" eaLnBrk="1" hangingPunct="1">
              <a:spcBef>
                <a:spcPct val="0"/>
              </a:spcBef>
            </a:pPr>
            <a:fld id="{5E594D3D-409F-4DD7-B2C2-DF0C82E97973}" type="slidenum">
              <a:rPr lang="zh-CN" altLang="en-US"/>
              <a:pPr algn="r" eaLnBrk="1" hangingPunct="1">
                <a:spcBef>
                  <a:spcPct val="0"/>
                </a:spcBef>
              </a:pPr>
              <a:t>16</a:t>
            </a:fld>
            <a:endParaRPr lang="en-US" altLang="zh-CN"/>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zh-CN" altLang="en-US"/>
              <a:t>到目前为止还没有人给出攻击三重</a:t>
            </a:r>
            <a:r>
              <a:rPr lang="en-US" altLang="zh-CN"/>
              <a:t>DES</a:t>
            </a:r>
            <a:r>
              <a:rPr lang="zh-CN" altLang="en-US"/>
              <a:t>的有效方法，对其密钥空间中密钥进行蛮干搜索，那么由于空间太大这实际上是不可行的，若用差分攻击的方法，相对于单一</a:t>
            </a:r>
            <a:r>
              <a:rPr lang="en-US" altLang="zh-CN"/>
              <a:t>DES</a:t>
            </a:r>
            <a:r>
              <a:rPr lang="zh-CN" altLang="en-US"/>
              <a:t>来说，复杂性以指数形式增长，要超过</a:t>
            </a:r>
            <a:r>
              <a:rPr lang="en-US" altLang="zh-CN"/>
              <a:t>10</a:t>
            </a:r>
            <a:r>
              <a:rPr lang="en-US" altLang="zh-CN" baseline="30000"/>
              <a:t>52</a:t>
            </a:r>
            <a:endParaRPr lang="zh-CN" altLang="en-US" baseline="30000"/>
          </a:p>
        </p:txBody>
      </p:sp>
    </p:spTree>
    <p:extLst>
      <p:ext uri="{BB962C8B-B14F-4D97-AF65-F5344CB8AC3E}">
        <p14:creationId xmlns:p14="http://schemas.microsoft.com/office/powerpoint/2010/main" val="2175051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grpSp>
      <p:sp>
        <p:nvSpPr>
          <p:cNvPr id="371724" name="Rectangle 12"/>
          <p:cNvSpPr>
            <a:spLocks noGrp="1" noChangeArrowheads="1"/>
          </p:cNvSpPr>
          <p:nvPr>
            <p:ph type="ctrTitle"/>
          </p:nvPr>
        </p:nvSpPr>
        <p:spPr>
          <a:xfrm>
            <a:off x="990600" y="1676400"/>
            <a:ext cx="7772400" cy="1462088"/>
          </a:xfrm>
        </p:spPr>
        <p:txBody>
          <a:bodyPr/>
          <a:lstStyle>
            <a:lvl1pPr>
              <a:defRPr/>
            </a:lvl1pPr>
          </a:lstStyle>
          <a:p>
            <a:r>
              <a:rPr lang="zh-CN" altLang="en-US"/>
              <a:t>单击此处编辑母版标题样式</a:t>
            </a:r>
          </a:p>
        </p:txBody>
      </p:sp>
      <p:sp>
        <p:nvSpPr>
          <p:cNvPr id="37172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CN"/>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CN"/>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FA6E8AC6-F820-4551-94E5-1C190DB52518}" type="slidenum">
              <a:rPr lang="zh-CN" altLang="en-US"/>
              <a:pPr>
                <a:defRPr/>
              </a:pPr>
              <a:t>‹#›</a:t>
            </a:fld>
            <a:endParaRPr lang="en-US" altLang="zh-CN"/>
          </a:p>
        </p:txBody>
      </p:sp>
    </p:spTree>
    <p:extLst>
      <p:ext uri="{BB962C8B-B14F-4D97-AF65-F5344CB8AC3E}">
        <p14:creationId xmlns:p14="http://schemas.microsoft.com/office/powerpoint/2010/main" val="377057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47469A22-A1AC-45F3-A86B-DCA205F3405F}" type="slidenum">
              <a:rPr lang="zh-CN" altLang="en-US"/>
              <a:pPr>
                <a:defRPr/>
              </a:pPr>
              <a:t>‹#›</a:t>
            </a:fld>
            <a:endParaRPr lang="en-US" altLang="zh-CN"/>
          </a:p>
        </p:txBody>
      </p:sp>
    </p:spTree>
    <p:extLst>
      <p:ext uri="{BB962C8B-B14F-4D97-AF65-F5344CB8AC3E}">
        <p14:creationId xmlns:p14="http://schemas.microsoft.com/office/powerpoint/2010/main" val="371900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17125B3F-093C-406B-B06F-38B70948E893}" type="slidenum">
              <a:rPr lang="zh-CN" altLang="en-US"/>
              <a:pPr>
                <a:defRPr/>
              </a:pPr>
              <a:t>‹#›</a:t>
            </a:fld>
            <a:endParaRPr lang="en-US" altLang="zh-CN"/>
          </a:p>
        </p:txBody>
      </p:sp>
    </p:spTree>
    <p:extLst>
      <p:ext uri="{BB962C8B-B14F-4D97-AF65-F5344CB8AC3E}">
        <p14:creationId xmlns:p14="http://schemas.microsoft.com/office/powerpoint/2010/main" val="2451249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150938" y="214313"/>
            <a:ext cx="7793037" cy="1462087"/>
          </a:xfrm>
        </p:spPr>
        <p:txBody>
          <a:bodyPr/>
          <a:lstStyle/>
          <a:p>
            <a:r>
              <a:rPr lang="zh-CN" altLang="en-US"/>
              <a:t>单击此处编辑母版标题样式</a:t>
            </a:r>
          </a:p>
        </p:txBody>
      </p:sp>
      <p:sp>
        <p:nvSpPr>
          <p:cNvPr id="3" name="文本占位符 2"/>
          <p:cNvSpPr>
            <a:spLocks noGrp="1"/>
          </p:cNvSpPr>
          <p:nvPr>
            <p:ph type="body" sz="half" idx="1"/>
          </p:nvPr>
        </p:nvSpPr>
        <p:spPr>
          <a:xfrm>
            <a:off x="1182688" y="2017713"/>
            <a:ext cx="3810000" cy="4114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145088" y="2017713"/>
            <a:ext cx="3810000" cy="4114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96AB8D64-5E77-4D81-AE6A-A383424446BA}" type="slidenum">
              <a:rPr lang="zh-CN" altLang="en-US"/>
              <a:pPr>
                <a:defRPr/>
              </a:pPr>
              <a:t>‹#›</a:t>
            </a:fld>
            <a:endParaRPr lang="en-US" altLang="zh-CN"/>
          </a:p>
        </p:txBody>
      </p:sp>
    </p:spTree>
    <p:extLst>
      <p:ext uri="{BB962C8B-B14F-4D97-AF65-F5344CB8AC3E}">
        <p14:creationId xmlns:p14="http://schemas.microsoft.com/office/powerpoint/2010/main" val="3613247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150938" y="214313"/>
            <a:ext cx="7793037" cy="1462087"/>
          </a:xfrm>
        </p:spPr>
        <p:txBody>
          <a:bodyPr/>
          <a:lstStyle/>
          <a:p>
            <a:r>
              <a:rPr lang="zh-CN" altLang="en-US"/>
              <a:t>单击此处编辑母版标题样式</a:t>
            </a:r>
          </a:p>
        </p:txBody>
      </p:sp>
      <p:sp>
        <p:nvSpPr>
          <p:cNvPr id="3" name="文本占位符 2"/>
          <p:cNvSpPr>
            <a:spLocks noGrp="1"/>
          </p:cNvSpPr>
          <p:nvPr>
            <p:ph type="body" sz="half" idx="1"/>
          </p:nvPr>
        </p:nvSpPr>
        <p:spPr>
          <a:xfrm>
            <a:off x="1182688" y="2017713"/>
            <a:ext cx="3810000" cy="4114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5145088" y="2017713"/>
            <a:ext cx="3810000" cy="1981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5145088" y="4151313"/>
            <a:ext cx="3810000" cy="1981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7"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8" name="Rectangle 13"/>
          <p:cNvSpPr>
            <a:spLocks noGrp="1" noChangeArrowheads="1"/>
          </p:cNvSpPr>
          <p:nvPr>
            <p:ph type="sldNum" sz="quarter" idx="12"/>
          </p:nvPr>
        </p:nvSpPr>
        <p:spPr>
          <a:ln/>
        </p:spPr>
        <p:txBody>
          <a:bodyPr/>
          <a:lstStyle>
            <a:lvl1pPr>
              <a:defRPr/>
            </a:lvl1pPr>
          </a:lstStyle>
          <a:p>
            <a:pPr>
              <a:defRPr/>
            </a:pPr>
            <a:fld id="{F38FEDC1-C73E-485E-A737-1094C7DDD6AA}" type="slidenum">
              <a:rPr lang="zh-CN" altLang="en-US"/>
              <a:pPr>
                <a:defRPr/>
              </a:pPr>
              <a:t>‹#›</a:t>
            </a:fld>
            <a:endParaRPr lang="en-US" altLang="zh-CN"/>
          </a:p>
        </p:txBody>
      </p:sp>
    </p:spTree>
    <p:extLst>
      <p:ext uri="{BB962C8B-B14F-4D97-AF65-F5344CB8AC3E}">
        <p14:creationId xmlns:p14="http://schemas.microsoft.com/office/powerpoint/2010/main" val="227715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D19930BF-80C9-4B83-B5A5-17B064B98D13}" type="slidenum">
              <a:rPr lang="zh-CN" altLang="en-US"/>
              <a:pPr>
                <a:defRPr/>
              </a:pPr>
              <a:t>‹#›</a:t>
            </a:fld>
            <a:endParaRPr lang="en-US" altLang="zh-CN"/>
          </a:p>
        </p:txBody>
      </p:sp>
    </p:spTree>
    <p:extLst>
      <p:ext uri="{BB962C8B-B14F-4D97-AF65-F5344CB8AC3E}">
        <p14:creationId xmlns:p14="http://schemas.microsoft.com/office/powerpoint/2010/main" val="1923670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57B39C00-7DE5-4DD3-B695-3ACA32758696}" type="slidenum">
              <a:rPr lang="zh-CN" altLang="en-US"/>
              <a:pPr>
                <a:defRPr/>
              </a:pPr>
              <a:t>‹#›</a:t>
            </a:fld>
            <a:endParaRPr lang="en-US" altLang="zh-CN"/>
          </a:p>
        </p:txBody>
      </p:sp>
    </p:spTree>
    <p:extLst>
      <p:ext uri="{BB962C8B-B14F-4D97-AF65-F5344CB8AC3E}">
        <p14:creationId xmlns:p14="http://schemas.microsoft.com/office/powerpoint/2010/main" val="373164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3BEC975D-0814-4567-AB2F-B7624939EE6D}" type="slidenum">
              <a:rPr lang="zh-CN" altLang="en-US"/>
              <a:pPr>
                <a:defRPr/>
              </a:pPr>
              <a:t>‹#›</a:t>
            </a:fld>
            <a:endParaRPr lang="en-US" altLang="zh-CN"/>
          </a:p>
        </p:txBody>
      </p:sp>
    </p:spTree>
    <p:extLst>
      <p:ext uri="{BB962C8B-B14F-4D97-AF65-F5344CB8AC3E}">
        <p14:creationId xmlns:p14="http://schemas.microsoft.com/office/powerpoint/2010/main" val="382419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3"/>
          <p:cNvSpPr>
            <a:spLocks noGrp="1" noChangeArrowheads="1"/>
          </p:cNvSpPr>
          <p:nvPr>
            <p:ph type="sldNum" sz="quarter" idx="12"/>
          </p:nvPr>
        </p:nvSpPr>
        <p:spPr>
          <a:ln/>
        </p:spPr>
        <p:txBody>
          <a:bodyPr/>
          <a:lstStyle>
            <a:lvl1pPr>
              <a:defRPr/>
            </a:lvl1pPr>
          </a:lstStyle>
          <a:p>
            <a:pPr>
              <a:defRPr/>
            </a:pPr>
            <a:fld id="{649CE101-22EF-4AA7-BD1E-321BCA790AF5}" type="slidenum">
              <a:rPr lang="zh-CN" altLang="en-US"/>
              <a:pPr>
                <a:defRPr/>
              </a:pPr>
              <a:t>‹#›</a:t>
            </a:fld>
            <a:endParaRPr lang="en-US" altLang="zh-CN"/>
          </a:p>
        </p:txBody>
      </p:sp>
    </p:spTree>
    <p:extLst>
      <p:ext uri="{BB962C8B-B14F-4D97-AF65-F5344CB8AC3E}">
        <p14:creationId xmlns:p14="http://schemas.microsoft.com/office/powerpoint/2010/main" val="1683284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3"/>
          <p:cNvSpPr>
            <a:spLocks noGrp="1" noChangeArrowheads="1"/>
          </p:cNvSpPr>
          <p:nvPr>
            <p:ph type="sldNum" sz="quarter" idx="12"/>
          </p:nvPr>
        </p:nvSpPr>
        <p:spPr>
          <a:ln/>
        </p:spPr>
        <p:txBody>
          <a:bodyPr/>
          <a:lstStyle>
            <a:lvl1pPr>
              <a:defRPr/>
            </a:lvl1pPr>
          </a:lstStyle>
          <a:p>
            <a:pPr>
              <a:defRPr/>
            </a:pPr>
            <a:fld id="{C2A00F53-1724-4288-8946-24744FD1FF22}" type="slidenum">
              <a:rPr lang="zh-CN" altLang="en-US"/>
              <a:pPr>
                <a:defRPr/>
              </a:pPr>
              <a:t>‹#›</a:t>
            </a:fld>
            <a:endParaRPr lang="en-US" altLang="zh-CN"/>
          </a:p>
        </p:txBody>
      </p:sp>
    </p:spTree>
    <p:extLst>
      <p:ext uri="{BB962C8B-B14F-4D97-AF65-F5344CB8AC3E}">
        <p14:creationId xmlns:p14="http://schemas.microsoft.com/office/powerpoint/2010/main" val="153663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3"/>
          <p:cNvSpPr>
            <a:spLocks noGrp="1" noChangeArrowheads="1"/>
          </p:cNvSpPr>
          <p:nvPr>
            <p:ph type="sldNum" sz="quarter" idx="12"/>
          </p:nvPr>
        </p:nvSpPr>
        <p:spPr>
          <a:ln/>
        </p:spPr>
        <p:txBody>
          <a:bodyPr/>
          <a:lstStyle>
            <a:lvl1pPr>
              <a:defRPr/>
            </a:lvl1pPr>
          </a:lstStyle>
          <a:p>
            <a:pPr>
              <a:defRPr/>
            </a:pPr>
            <a:fld id="{A65C3888-C7B3-4C75-892C-F17B538043C5}" type="slidenum">
              <a:rPr lang="zh-CN" altLang="en-US"/>
              <a:pPr>
                <a:defRPr/>
              </a:pPr>
              <a:t>‹#›</a:t>
            </a:fld>
            <a:endParaRPr lang="en-US" altLang="zh-CN"/>
          </a:p>
        </p:txBody>
      </p:sp>
    </p:spTree>
    <p:extLst>
      <p:ext uri="{BB962C8B-B14F-4D97-AF65-F5344CB8AC3E}">
        <p14:creationId xmlns:p14="http://schemas.microsoft.com/office/powerpoint/2010/main" val="10992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060733FC-3CF3-4967-84D7-DC8600BC1AB8}" type="slidenum">
              <a:rPr lang="zh-CN" altLang="en-US"/>
              <a:pPr>
                <a:defRPr/>
              </a:pPr>
              <a:t>‹#›</a:t>
            </a:fld>
            <a:endParaRPr lang="en-US" altLang="zh-CN"/>
          </a:p>
        </p:txBody>
      </p:sp>
    </p:spTree>
    <p:extLst>
      <p:ext uri="{BB962C8B-B14F-4D97-AF65-F5344CB8AC3E}">
        <p14:creationId xmlns:p14="http://schemas.microsoft.com/office/powerpoint/2010/main" val="266683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C4C74E50-2DBE-4F8A-9D88-4CA1A5E3F818}" type="slidenum">
              <a:rPr lang="zh-CN" altLang="en-US"/>
              <a:pPr>
                <a:defRPr/>
              </a:pPr>
              <a:t>‹#›</a:t>
            </a:fld>
            <a:endParaRPr lang="en-US" altLang="zh-CN"/>
          </a:p>
        </p:txBody>
      </p:sp>
    </p:spTree>
    <p:extLst>
      <p:ext uri="{BB962C8B-B14F-4D97-AF65-F5344CB8AC3E}">
        <p14:creationId xmlns:p14="http://schemas.microsoft.com/office/powerpoint/2010/main" val="503053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ctr" eaLnBrk="1" hangingPunct="1"/>
            <a:endParaRPr kumimoji="1" lang="zh-CN" alt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7069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ltLang="zh-CN"/>
          </a:p>
        </p:txBody>
      </p:sp>
      <p:sp>
        <p:nvSpPr>
          <p:cNvPr id="37070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ltLang="zh-CN"/>
          </a:p>
        </p:txBody>
      </p:sp>
      <p:sp>
        <p:nvSpPr>
          <p:cNvPr id="37070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9C64037C-523F-4E03-88C2-6CEFC8BA9E80}"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90"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ea typeface="宋体" pitchFamily="2" charset="-122"/>
        </a:defRPr>
      </a:lvl2pPr>
      <a:lvl3pPr algn="l" rtl="0" eaLnBrk="0" fontAlgn="base" hangingPunct="0">
        <a:spcBef>
          <a:spcPct val="0"/>
        </a:spcBef>
        <a:spcAft>
          <a:spcPct val="0"/>
        </a:spcAft>
        <a:defRPr sz="4400">
          <a:solidFill>
            <a:schemeClr val="tx2"/>
          </a:solidFill>
          <a:latin typeface="Tahoma" pitchFamily="34" charset="0"/>
          <a:ea typeface="宋体" pitchFamily="2" charset="-122"/>
        </a:defRPr>
      </a:lvl3pPr>
      <a:lvl4pPr algn="l" rtl="0" eaLnBrk="0" fontAlgn="base" hangingPunct="0">
        <a:spcBef>
          <a:spcPct val="0"/>
        </a:spcBef>
        <a:spcAft>
          <a:spcPct val="0"/>
        </a:spcAft>
        <a:defRPr sz="4400">
          <a:solidFill>
            <a:schemeClr val="tx2"/>
          </a:solidFill>
          <a:latin typeface="Tahoma" pitchFamily="34" charset="0"/>
          <a:ea typeface="宋体" pitchFamily="2" charset="-122"/>
        </a:defRPr>
      </a:lvl4pPr>
      <a:lvl5pPr algn="l" rtl="0" eaLnBrk="0" fontAlgn="base" hangingPunct="0">
        <a:spcBef>
          <a:spcPct val="0"/>
        </a:spcBef>
        <a:spcAft>
          <a:spcPct val="0"/>
        </a:spcAft>
        <a:defRPr sz="4400">
          <a:solidFill>
            <a:schemeClr val="tx2"/>
          </a:solidFill>
          <a:latin typeface="Tahoma" pitchFamily="34" charset="0"/>
          <a:ea typeface="宋体" pitchFamily="2" charset="-122"/>
        </a:defRPr>
      </a:lvl5pPr>
      <a:lvl6pPr marL="457200" algn="l" rtl="0" fontAlgn="base">
        <a:spcBef>
          <a:spcPct val="0"/>
        </a:spcBef>
        <a:spcAft>
          <a:spcPct val="0"/>
        </a:spcAft>
        <a:defRPr sz="4400">
          <a:solidFill>
            <a:schemeClr val="tx2"/>
          </a:solidFill>
          <a:latin typeface="Tahoma" pitchFamily="34" charset="0"/>
          <a:ea typeface="宋体" pitchFamily="2" charset="-122"/>
        </a:defRPr>
      </a:lvl6pPr>
      <a:lvl7pPr marL="914400" algn="l" rtl="0" fontAlgn="base">
        <a:spcBef>
          <a:spcPct val="0"/>
        </a:spcBef>
        <a:spcAft>
          <a:spcPct val="0"/>
        </a:spcAft>
        <a:defRPr sz="4400">
          <a:solidFill>
            <a:schemeClr val="tx2"/>
          </a:solidFill>
          <a:latin typeface="Tahoma" pitchFamily="34" charset="0"/>
          <a:ea typeface="宋体" pitchFamily="2" charset="-122"/>
        </a:defRPr>
      </a:lvl7pPr>
      <a:lvl8pPr marL="1371600" algn="l" rtl="0" fontAlgn="base">
        <a:spcBef>
          <a:spcPct val="0"/>
        </a:spcBef>
        <a:spcAft>
          <a:spcPct val="0"/>
        </a:spcAft>
        <a:defRPr sz="4400">
          <a:solidFill>
            <a:schemeClr val="tx2"/>
          </a:solidFill>
          <a:latin typeface="Tahoma" pitchFamily="34" charset="0"/>
          <a:ea typeface="宋体" pitchFamily="2" charset="-122"/>
        </a:defRPr>
      </a:lvl8pPr>
      <a:lvl9pPr marL="1828800" algn="l" rtl="0" fontAlgn="base">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png"/><Relationship Id="rId4" Type="http://schemas.openxmlformats.org/officeDocument/2006/relationships/oleObject" Target="../embeddings/oleObject5.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1</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t>9.1</a:t>
            </a:r>
            <a:r>
              <a:rPr lang="zh-CN" altLang="en-US" b="1" dirty="0"/>
              <a:t>概述</a:t>
            </a:r>
          </a:p>
          <a:p>
            <a:pPr eaLnBrk="1" hangingPunct="1"/>
            <a:r>
              <a:rPr lang="en-US" altLang="zh-CN" b="1" dirty="0"/>
              <a:t>9.2</a:t>
            </a:r>
            <a:r>
              <a:rPr lang="zh-CN" altLang="en-US" b="1" dirty="0"/>
              <a:t>密码学基础知识</a:t>
            </a:r>
          </a:p>
          <a:p>
            <a:pPr eaLnBrk="1" hangingPunct="1"/>
            <a:r>
              <a:rPr lang="en-US" altLang="zh-CN" b="1" dirty="0"/>
              <a:t>9.3</a:t>
            </a:r>
            <a:r>
              <a:rPr lang="zh-CN" altLang="en-US" b="1" dirty="0"/>
              <a:t>数字签名</a:t>
            </a:r>
            <a:endParaRPr lang="en-US" altLang="zh-CN" b="1" dirty="0"/>
          </a:p>
          <a:p>
            <a:pPr eaLnBrk="1" hangingPunct="1"/>
            <a:r>
              <a:rPr lang="en-US" altLang="zh-CN" b="1" dirty="0"/>
              <a:t>9.4</a:t>
            </a:r>
            <a:r>
              <a:rPr lang="zh-CN" altLang="en-US" b="1" dirty="0"/>
              <a:t>网络安全协议</a:t>
            </a:r>
            <a:endParaRPr lang="en-US" altLang="zh-CN" b="1" dirty="0"/>
          </a:p>
          <a:p>
            <a:pPr eaLnBrk="1" hangingPunct="1"/>
            <a:r>
              <a:rPr lang="en-US" altLang="zh-CN" b="1" dirty="0"/>
              <a:t>9.5</a:t>
            </a:r>
            <a:r>
              <a:rPr lang="zh-CN" altLang="en-US" b="1" dirty="0"/>
              <a:t>网络攻击与防护</a:t>
            </a:r>
            <a:endParaRPr lang="en-US" altLang="zh-CN" b="1"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2F4A869C-1C75-4BF1-B77A-95C52E0A42FE}" type="slidenum">
              <a:rPr lang="zh-CN" altLang="en-US" sz="1400"/>
              <a:pPr>
                <a:spcBef>
                  <a:spcPct val="0"/>
                </a:spcBef>
                <a:buClrTx/>
                <a:buSzTx/>
                <a:buFontTx/>
                <a:buNone/>
              </a:pPr>
              <a:t>10</a:t>
            </a:fld>
            <a:endParaRPr lang="en-US" altLang="zh-CN" sz="1400"/>
          </a:p>
        </p:txBody>
      </p:sp>
      <p:sp>
        <p:nvSpPr>
          <p:cNvPr id="17411" name="Rectangle 2"/>
          <p:cNvSpPr>
            <a:spLocks noGrp="1" noChangeArrowheads="1"/>
          </p:cNvSpPr>
          <p:nvPr>
            <p:ph type="title"/>
          </p:nvPr>
        </p:nvSpPr>
        <p:spPr/>
        <p:txBody>
          <a:bodyPr/>
          <a:lstStyle/>
          <a:p>
            <a:pPr eaLnBrk="1" hangingPunct="1"/>
            <a:r>
              <a:rPr lang="zh-CN" altLang="en-US" b="1"/>
              <a:t>密码算法分类</a:t>
            </a:r>
          </a:p>
        </p:txBody>
      </p:sp>
      <p:sp>
        <p:nvSpPr>
          <p:cNvPr id="17412" name="Rectangle 3"/>
          <p:cNvSpPr>
            <a:spLocks noGrp="1" noChangeArrowheads="1"/>
          </p:cNvSpPr>
          <p:nvPr>
            <p:ph type="body" idx="1"/>
          </p:nvPr>
        </p:nvSpPr>
        <p:spPr>
          <a:xfrm>
            <a:off x="0" y="1916113"/>
            <a:ext cx="8955088" cy="4679950"/>
          </a:xfrm>
        </p:spPr>
        <p:txBody>
          <a:bodyPr/>
          <a:lstStyle/>
          <a:p>
            <a:pPr eaLnBrk="1" hangingPunct="1">
              <a:lnSpc>
                <a:spcPct val="90000"/>
              </a:lnSpc>
            </a:pPr>
            <a:r>
              <a:rPr lang="zh-CN" altLang="en-US" sz="2400" b="1" dirty="0"/>
              <a:t>按发展进程或体制分</a:t>
            </a:r>
          </a:p>
          <a:p>
            <a:pPr lvl="1" eaLnBrk="1" hangingPunct="1">
              <a:lnSpc>
                <a:spcPct val="90000"/>
              </a:lnSpc>
            </a:pPr>
            <a:r>
              <a:rPr lang="zh-CN" altLang="en-US" sz="2000" b="1" dirty="0"/>
              <a:t>古典密码</a:t>
            </a:r>
            <a:r>
              <a:rPr lang="en-US" altLang="zh-CN" sz="2000" b="1" dirty="0"/>
              <a:t>:</a:t>
            </a:r>
            <a:r>
              <a:rPr lang="zh-CN" altLang="en-US" sz="2000" b="1" dirty="0"/>
              <a:t>基于字符替换或者重排列的密码，现在已很少使用了，但是它代表了密码的起源</a:t>
            </a:r>
            <a:endParaRPr lang="en-US" altLang="zh-CN" sz="2000" b="1" dirty="0"/>
          </a:p>
          <a:p>
            <a:pPr lvl="1" eaLnBrk="1" hangingPunct="1">
              <a:lnSpc>
                <a:spcPct val="90000"/>
              </a:lnSpc>
            </a:pPr>
            <a:r>
              <a:rPr lang="zh-CN" altLang="en-US" sz="2000" b="1" dirty="0">
                <a:solidFill>
                  <a:srgbClr val="FF0000"/>
                </a:solidFill>
              </a:rPr>
              <a:t>对称密钥体制（ </a:t>
            </a:r>
            <a:r>
              <a:rPr lang="en-US" altLang="zh-CN" sz="2000" b="1" dirty="0">
                <a:solidFill>
                  <a:srgbClr val="FF0000"/>
                </a:solidFill>
              </a:rPr>
              <a:t>Symmetric System</a:t>
            </a:r>
            <a:r>
              <a:rPr lang="zh-CN" altLang="en-US" sz="2000" b="1" dirty="0">
                <a:solidFill>
                  <a:srgbClr val="FF0000"/>
                </a:solidFill>
              </a:rPr>
              <a:t> ）</a:t>
            </a:r>
            <a:r>
              <a:rPr lang="en-US" altLang="zh-CN" sz="2000" b="1" dirty="0"/>
              <a:t>:</a:t>
            </a:r>
            <a:r>
              <a:rPr lang="zh-CN" altLang="en-US" sz="2000" b="1" dirty="0"/>
              <a:t>加密密钥和解密密钥相同，这些算法也叫作单钥密码体制（</a:t>
            </a:r>
            <a:r>
              <a:rPr lang="en-US" altLang="zh-CN" sz="2000" b="1" dirty="0"/>
              <a:t>one-key system)</a:t>
            </a:r>
          </a:p>
          <a:p>
            <a:pPr lvl="1" eaLnBrk="1" hangingPunct="1">
              <a:lnSpc>
                <a:spcPct val="90000"/>
              </a:lnSpc>
            </a:pPr>
            <a:r>
              <a:rPr lang="zh-CN" altLang="en-US" sz="2000" b="1" dirty="0">
                <a:solidFill>
                  <a:srgbClr val="FF0000"/>
                </a:solidFill>
              </a:rPr>
              <a:t>非对称密钥体制(</a:t>
            </a:r>
            <a:r>
              <a:rPr lang="en-US" altLang="zh-CN" sz="2000" b="1" dirty="0">
                <a:solidFill>
                  <a:srgbClr val="FF0000"/>
                </a:solidFill>
              </a:rPr>
              <a:t>Asymmetric System)</a:t>
            </a:r>
            <a:r>
              <a:rPr lang="zh-CN" altLang="en-US" sz="2000" b="1" dirty="0">
                <a:solidFill>
                  <a:srgbClr val="FF0000"/>
                </a:solidFill>
              </a:rPr>
              <a:t> </a:t>
            </a:r>
            <a:r>
              <a:rPr lang="zh-CN" altLang="en-US" sz="2000" b="1" dirty="0"/>
              <a:t>：加密密钥和解密密钥不同，也叫公钥密码体制（</a:t>
            </a:r>
            <a:r>
              <a:rPr lang="en-US" altLang="zh-CN" sz="2000" b="1" dirty="0"/>
              <a:t>public key system)</a:t>
            </a:r>
            <a:r>
              <a:rPr lang="zh-CN" altLang="en-US" sz="2000" b="1" dirty="0"/>
              <a:t>或双钥密码体制（</a:t>
            </a:r>
            <a:r>
              <a:rPr lang="en-US" altLang="zh-CN" sz="2000" b="1" dirty="0"/>
              <a:t>two-key system</a:t>
            </a:r>
            <a:r>
              <a:rPr lang="zh-CN" altLang="en-US" sz="2000" b="1" dirty="0"/>
              <a:t>）</a:t>
            </a:r>
          </a:p>
          <a:p>
            <a:pPr eaLnBrk="1" hangingPunct="1">
              <a:lnSpc>
                <a:spcPct val="90000"/>
              </a:lnSpc>
            </a:pPr>
            <a:r>
              <a:rPr lang="zh-CN" altLang="en-US" sz="2400" b="1" dirty="0"/>
              <a:t>按加密模式分</a:t>
            </a:r>
          </a:p>
          <a:p>
            <a:pPr lvl="1" eaLnBrk="1" hangingPunct="1">
              <a:lnSpc>
                <a:spcPct val="90000"/>
              </a:lnSpc>
            </a:pPr>
            <a:r>
              <a:rPr lang="zh-CN" altLang="en-US" sz="2000" b="1" dirty="0"/>
              <a:t>序列密码（</a:t>
            </a:r>
            <a:r>
              <a:rPr lang="en-US" altLang="zh-CN" sz="2000" b="1" dirty="0"/>
              <a:t>stream cipher)：</a:t>
            </a:r>
            <a:r>
              <a:rPr lang="zh-CN" altLang="en-US" sz="2000" b="1" dirty="0"/>
              <a:t> 序列密码按位或字节加密，也可以称为流密码，序列密码是手工和机械密码时代的主流。</a:t>
            </a:r>
            <a:endParaRPr lang="en-US" altLang="zh-CN" sz="2000" b="1" dirty="0"/>
          </a:p>
          <a:p>
            <a:pPr lvl="1" eaLnBrk="1" hangingPunct="1">
              <a:lnSpc>
                <a:spcPct val="90000"/>
              </a:lnSpc>
            </a:pPr>
            <a:r>
              <a:rPr lang="zh-CN" altLang="en-US" sz="2000" b="1" dirty="0"/>
              <a:t>分组密码(</a:t>
            </a:r>
            <a:r>
              <a:rPr lang="en-US" altLang="zh-CN" sz="2000" b="1" dirty="0"/>
              <a:t>block cipher)：</a:t>
            </a:r>
            <a:r>
              <a:rPr lang="zh-CN" altLang="en-US" sz="2000" b="1" dirty="0"/>
              <a:t> 分组密码将明文分成固定长度的块，用同一密钥和算法对每一块加密，输出也是固定长度的密文。</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AF85E34C-1249-4BFB-938B-E02443E5B287}" type="slidenum">
              <a:rPr lang="zh-CN" altLang="en-US" sz="1400"/>
              <a:pPr>
                <a:spcBef>
                  <a:spcPct val="0"/>
                </a:spcBef>
                <a:buClrTx/>
                <a:buSzTx/>
                <a:buFontTx/>
                <a:buNone/>
              </a:pPr>
              <a:t>11</a:t>
            </a:fld>
            <a:endParaRPr lang="en-US" altLang="zh-CN" sz="1400"/>
          </a:p>
        </p:txBody>
      </p:sp>
      <p:sp>
        <p:nvSpPr>
          <p:cNvPr id="19459" name="Rectangle 2"/>
          <p:cNvSpPr>
            <a:spLocks noGrp="1" noChangeArrowheads="1"/>
          </p:cNvSpPr>
          <p:nvPr>
            <p:ph type="title"/>
          </p:nvPr>
        </p:nvSpPr>
        <p:spPr/>
        <p:txBody>
          <a:bodyPr/>
          <a:lstStyle/>
          <a:p>
            <a:pPr eaLnBrk="1" hangingPunct="1"/>
            <a:r>
              <a:rPr lang="zh-CN" altLang="en-US" b="1"/>
              <a:t>经典密码</a:t>
            </a:r>
            <a:endParaRPr lang="en-US" altLang="zh-CN" b="1"/>
          </a:p>
        </p:txBody>
      </p:sp>
      <p:sp>
        <p:nvSpPr>
          <p:cNvPr id="19460" name="Rectangle 3"/>
          <p:cNvSpPr>
            <a:spLocks noGrp="1" noChangeArrowheads="1"/>
          </p:cNvSpPr>
          <p:nvPr>
            <p:ph type="body" idx="1"/>
          </p:nvPr>
        </p:nvSpPr>
        <p:spPr>
          <a:xfrm>
            <a:off x="468313" y="1916113"/>
            <a:ext cx="8675687" cy="2132012"/>
          </a:xfrm>
        </p:spPr>
        <p:txBody>
          <a:bodyPr/>
          <a:lstStyle/>
          <a:p>
            <a:pPr eaLnBrk="1" hangingPunct="1">
              <a:lnSpc>
                <a:spcPct val="80000"/>
              </a:lnSpc>
            </a:pPr>
            <a:r>
              <a:rPr lang="zh-CN" altLang="en-US" sz="2400" b="1" dirty="0">
                <a:solidFill>
                  <a:srgbClr val="FF0000"/>
                </a:solidFill>
              </a:rPr>
              <a:t>置换</a:t>
            </a:r>
            <a:r>
              <a:rPr lang="zh-CN" altLang="en-US" sz="2400" b="1" dirty="0"/>
              <a:t>密码（</a:t>
            </a:r>
            <a:r>
              <a:rPr lang="en-US" altLang="zh-CN" sz="2400" b="1" dirty="0"/>
              <a:t>Substitution Cipher</a:t>
            </a:r>
            <a:r>
              <a:rPr lang="zh-CN" altLang="en-US" sz="2400" b="1" dirty="0"/>
              <a:t>）</a:t>
            </a:r>
          </a:p>
          <a:p>
            <a:pPr lvl="1" eaLnBrk="1" hangingPunct="1">
              <a:lnSpc>
                <a:spcPct val="80000"/>
              </a:lnSpc>
            </a:pPr>
            <a:r>
              <a:rPr lang="zh-CN" altLang="en-US" sz="2000" b="1" dirty="0"/>
              <a:t>明文：</a:t>
            </a:r>
            <a:r>
              <a:rPr lang="en-US" altLang="zh-CN" sz="2000" b="1" dirty="0"/>
              <a:t>a  b  c  d  e  f  g  h  </a:t>
            </a:r>
            <a:r>
              <a:rPr lang="en-US" altLang="zh-CN" sz="2000" b="1" dirty="0" err="1"/>
              <a:t>i</a:t>
            </a:r>
            <a:r>
              <a:rPr lang="en-US" altLang="zh-CN" sz="2000" b="1" dirty="0"/>
              <a:t>  j  k  l  m  n  o  p  q  r  s  t  </a:t>
            </a:r>
            <a:r>
              <a:rPr lang="en-US" altLang="zh-CN" sz="2000" b="1" dirty="0">
                <a:latin typeface="Arial" panose="020B0604020202020204" pitchFamily="34" charset="0"/>
              </a:rPr>
              <a:t>…</a:t>
            </a:r>
            <a:endParaRPr lang="en-US" altLang="zh-CN" sz="2000" b="1" dirty="0"/>
          </a:p>
          <a:p>
            <a:pPr lvl="1" eaLnBrk="1" hangingPunct="1">
              <a:lnSpc>
                <a:spcPct val="80000"/>
              </a:lnSpc>
            </a:pPr>
            <a:r>
              <a:rPr lang="zh-CN" altLang="en-US" sz="2000" b="1" dirty="0"/>
              <a:t>密文：</a:t>
            </a:r>
            <a:r>
              <a:rPr lang="en-US" altLang="zh-CN" sz="2000" b="1" dirty="0"/>
              <a:t>f   g  h  </a:t>
            </a:r>
            <a:r>
              <a:rPr lang="en-US" altLang="zh-CN" sz="2000" b="1" dirty="0" err="1"/>
              <a:t>i</a:t>
            </a:r>
            <a:r>
              <a:rPr lang="en-US" altLang="zh-CN" sz="2000" b="1" dirty="0"/>
              <a:t>   j  k  l   m n o p q  r   s   t   u  v w x  y </a:t>
            </a:r>
            <a:r>
              <a:rPr lang="en-US" altLang="zh-CN" sz="2000" b="1" dirty="0">
                <a:latin typeface="Arial" panose="020B0604020202020204" pitchFamily="34" charset="0"/>
              </a:rPr>
              <a:t>…</a:t>
            </a:r>
            <a:endParaRPr lang="zh-CN" altLang="en-US" sz="2000" b="1" dirty="0"/>
          </a:p>
          <a:p>
            <a:pPr lvl="1" eaLnBrk="1" hangingPunct="1">
              <a:lnSpc>
                <a:spcPct val="80000"/>
              </a:lnSpc>
              <a:buFont typeface="Wingdings" panose="05000000000000000000" pitchFamily="2" charset="2"/>
              <a:buNone/>
            </a:pPr>
            <a:r>
              <a:rPr lang="en-US" altLang="zh-CN" sz="2000" b="1" dirty="0"/>
              <a:t>		hello-&gt;</a:t>
            </a:r>
            <a:r>
              <a:rPr lang="en-US" altLang="zh-CN" sz="2000" b="1" dirty="0" err="1"/>
              <a:t>mjqqt</a:t>
            </a:r>
            <a:endParaRPr lang="zh-CN" altLang="en-US" sz="2000" b="1" dirty="0"/>
          </a:p>
          <a:p>
            <a:pPr eaLnBrk="1" hangingPunct="1">
              <a:lnSpc>
                <a:spcPct val="80000"/>
              </a:lnSpc>
            </a:pPr>
            <a:r>
              <a:rPr lang="zh-CN" altLang="en-US" sz="2400" b="1" dirty="0">
                <a:solidFill>
                  <a:srgbClr val="FF0000"/>
                </a:solidFill>
              </a:rPr>
              <a:t>转置</a:t>
            </a:r>
            <a:r>
              <a:rPr lang="zh-CN" altLang="en-US" sz="2400" b="1" dirty="0"/>
              <a:t>密码（</a:t>
            </a:r>
            <a:r>
              <a:rPr lang="en-US" altLang="zh-CN" sz="2400" b="1" dirty="0"/>
              <a:t>Transposition Cipher</a:t>
            </a:r>
            <a:r>
              <a:rPr lang="zh-CN" altLang="en-US" sz="2400" b="1" dirty="0"/>
              <a:t>）</a:t>
            </a:r>
          </a:p>
          <a:p>
            <a:pPr lvl="1" eaLnBrk="1" hangingPunct="1">
              <a:lnSpc>
                <a:spcPct val="80000"/>
              </a:lnSpc>
            </a:pPr>
            <a:r>
              <a:rPr lang="zh-CN" altLang="en-US" sz="2000" b="1" dirty="0"/>
              <a:t>密钥：</a:t>
            </a:r>
            <a:r>
              <a:rPr lang="en-US" altLang="zh-CN" sz="2000" b="1" dirty="0"/>
              <a:t>MEGABUCK</a:t>
            </a:r>
            <a:r>
              <a:rPr lang="zh-CN" altLang="en-US" sz="2000" b="1" dirty="0"/>
              <a:t>，按到字母表中起始字母的距离对列进行编号</a:t>
            </a:r>
            <a:endParaRPr lang="en-US" altLang="zh-CN" sz="2000" b="1" dirty="0"/>
          </a:p>
        </p:txBody>
      </p:sp>
      <p:pic>
        <p:nvPicPr>
          <p:cNvPr id="19461" name="Picture 4" descr="8-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933825"/>
            <a:ext cx="6769100" cy="29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338899C5-356E-412A-98EB-A830C09B0FF3}" type="slidenum">
              <a:rPr lang="zh-CN" altLang="en-US" sz="1400"/>
              <a:pPr>
                <a:spcBef>
                  <a:spcPct val="0"/>
                </a:spcBef>
                <a:buClrTx/>
                <a:buSzTx/>
                <a:buFontTx/>
                <a:buNone/>
              </a:pPr>
              <a:t>12</a:t>
            </a:fld>
            <a:endParaRPr lang="en-US" altLang="zh-CN" sz="1400"/>
          </a:p>
        </p:txBody>
      </p:sp>
      <p:sp>
        <p:nvSpPr>
          <p:cNvPr id="20483" name="Rectangle 2"/>
          <p:cNvSpPr>
            <a:spLocks noGrp="1" noChangeArrowheads="1"/>
          </p:cNvSpPr>
          <p:nvPr>
            <p:ph type="title"/>
          </p:nvPr>
        </p:nvSpPr>
        <p:spPr/>
        <p:txBody>
          <a:bodyPr/>
          <a:lstStyle/>
          <a:p>
            <a:pPr eaLnBrk="1" hangingPunct="1"/>
            <a:r>
              <a:rPr lang="zh-CN" altLang="en-US" b="1"/>
              <a:t>对称密钥体制</a:t>
            </a:r>
            <a:endParaRPr lang="en-US" altLang="zh-CN" b="1"/>
          </a:p>
        </p:txBody>
      </p:sp>
      <p:sp>
        <p:nvSpPr>
          <p:cNvPr id="20484" name="Rectangle 3"/>
          <p:cNvSpPr>
            <a:spLocks noGrp="1" noChangeArrowheads="1"/>
          </p:cNvSpPr>
          <p:nvPr>
            <p:ph type="body" idx="1"/>
          </p:nvPr>
        </p:nvSpPr>
        <p:spPr>
          <a:xfrm>
            <a:off x="760040" y="2017713"/>
            <a:ext cx="7772400" cy="4114800"/>
          </a:xfrm>
        </p:spPr>
        <p:txBody>
          <a:bodyPr/>
          <a:lstStyle/>
          <a:p>
            <a:pPr eaLnBrk="1" hangingPunct="1"/>
            <a:r>
              <a:rPr lang="zh-CN" altLang="en-US" b="1" dirty="0"/>
              <a:t>对称加密算法</a:t>
            </a:r>
          </a:p>
          <a:p>
            <a:pPr lvl="1" eaLnBrk="1" hangingPunct="1"/>
            <a:r>
              <a:rPr lang="zh-CN" altLang="en-US" b="1" dirty="0"/>
              <a:t>数据加密标准</a:t>
            </a:r>
            <a:r>
              <a:rPr lang="en-US" altLang="zh-CN" b="1" dirty="0"/>
              <a:t>(DES</a:t>
            </a:r>
            <a:r>
              <a:rPr lang="zh-CN" altLang="en-US" b="1" dirty="0"/>
              <a:t>：</a:t>
            </a:r>
            <a:r>
              <a:rPr lang="en-US" altLang="zh-CN" b="1" dirty="0"/>
              <a:t>Data Encryption Standard)</a:t>
            </a:r>
            <a:endParaRPr lang="zh-CN" altLang="en-US" b="1" dirty="0"/>
          </a:p>
          <a:p>
            <a:pPr lvl="1" eaLnBrk="1" hangingPunct="1"/>
            <a:r>
              <a:rPr lang="zh-CN" altLang="en-US" b="1" dirty="0"/>
              <a:t>高级加密标准</a:t>
            </a:r>
            <a:r>
              <a:rPr lang="en-US" altLang="zh-CN" b="1" dirty="0"/>
              <a:t>(AES</a:t>
            </a:r>
            <a:r>
              <a:rPr lang="zh-CN" altLang="en-US" b="1" dirty="0"/>
              <a:t>：</a:t>
            </a:r>
            <a:r>
              <a:rPr lang="en-US" altLang="zh-CN" b="1" dirty="0"/>
              <a:t>Advanced Encryption Standard)</a:t>
            </a:r>
            <a:endParaRPr lang="zh-CN" altLang="en-US" b="1" dirty="0"/>
          </a:p>
          <a:p>
            <a:pPr lvl="1" eaLnBrk="1" hangingPunct="1"/>
            <a:r>
              <a:rPr lang="zh-CN" altLang="en-US" b="1" dirty="0"/>
              <a:t>国际数据加密算法</a:t>
            </a:r>
            <a:r>
              <a:rPr lang="en-US" altLang="zh-CN" b="1" dirty="0"/>
              <a:t>(IDEA</a:t>
            </a:r>
            <a:r>
              <a:rPr lang="zh-CN" altLang="en-US" b="1" dirty="0"/>
              <a:t>：</a:t>
            </a:r>
            <a:r>
              <a:rPr lang="en-US" altLang="zh-CN" b="1" dirty="0"/>
              <a:t>International Data Encryption Algorithm)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4EC57E98-1BCA-4435-8459-9CDDDE6E6F71}" type="slidenum">
              <a:rPr lang="zh-CN" altLang="en-US" sz="1400"/>
              <a:pPr algn="r" eaLnBrk="1" hangingPunct="1">
                <a:spcBef>
                  <a:spcPct val="0"/>
                </a:spcBef>
                <a:buClrTx/>
                <a:buSzTx/>
                <a:buFontTx/>
                <a:buNone/>
              </a:pPr>
              <a:t>13</a:t>
            </a:fld>
            <a:endParaRPr lang="en-US" altLang="zh-CN" sz="1400"/>
          </a:p>
        </p:txBody>
      </p:sp>
      <p:sp>
        <p:nvSpPr>
          <p:cNvPr id="21507" name="Rectangle 2"/>
          <p:cNvSpPr>
            <a:spLocks noGrp="1" noChangeArrowheads="1"/>
          </p:cNvSpPr>
          <p:nvPr>
            <p:ph type="title" idx="4294967295"/>
          </p:nvPr>
        </p:nvSpPr>
        <p:spPr/>
        <p:txBody>
          <a:bodyPr/>
          <a:lstStyle/>
          <a:p>
            <a:pPr eaLnBrk="1" hangingPunct="1"/>
            <a:r>
              <a:rPr lang="en-US" altLang="zh-CN"/>
              <a:t>DES</a:t>
            </a:r>
            <a:r>
              <a:rPr lang="zh-CN" altLang="en-US"/>
              <a:t>算法</a:t>
            </a:r>
          </a:p>
        </p:txBody>
      </p:sp>
      <p:sp>
        <p:nvSpPr>
          <p:cNvPr id="21508" name="Rectangle 3"/>
          <p:cNvSpPr>
            <a:spLocks noGrp="1" noChangeArrowheads="1"/>
          </p:cNvSpPr>
          <p:nvPr>
            <p:ph type="body" idx="4294967295"/>
          </p:nvPr>
        </p:nvSpPr>
        <p:spPr>
          <a:xfrm>
            <a:off x="323850" y="2017713"/>
            <a:ext cx="8631238" cy="4364037"/>
          </a:xfrm>
        </p:spPr>
        <p:txBody>
          <a:bodyPr/>
          <a:lstStyle/>
          <a:p>
            <a:pPr eaLnBrk="1" hangingPunct="1">
              <a:lnSpc>
                <a:spcPct val="90000"/>
              </a:lnSpc>
            </a:pPr>
            <a:r>
              <a:rPr lang="zh-CN" altLang="en-US" sz="2400" b="1"/>
              <a:t>背景</a:t>
            </a:r>
          </a:p>
          <a:p>
            <a:pPr lvl="1" eaLnBrk="1" hangingPunct="1">
              <a:lnSpc>
                <a:spcPct val="90000"/>
              </a:lnSpc>
            </a:pPr>
            <a:r>
              <a:rPr lang="en-US" altLang="zh-CN" sz="2000" b="1"/>
              <a:t>1949</a:t>
            </a:r>
            <a:r>
              <a:rPr lang="zh-CN" altLang="en-US" sz="2000" b="1"/>
              <a:t>年，</a:t>
            </a:r>
            <a:r>
              <a:rPr lang="en-US" altLang="zh-CN" sz="2000" b="1"/>
              <a:t>E. C. Shannon</a:t>
            </a:r>
            <a:r>
              <a:rPr lang="zh-CN" altLang="en-US" sz="2000" b="1"/>
              <a:t>在</a:t>
            </a:r>
            <a:r>
              <a:rPr lang="zh-CN" altLang="en-US" sz="2000" b="1">
                <a:latin typeface="Arial" panose="020B0604020202020204" pitchFamily="34" charset="0"/>
              </a:rPr>
              <a:t>“</a:t>
            </a:r>
            <a:r>
              <a:rPr lang="zh-CN" altLang="en-US" sz="2000" b="1"/>
              <a:t>秘密系统的通信理论</a:t>
            </a:r>
            <a:r>
              <a:rPr lang="en-US" altLang="zh-CN" sz="2000" b="1">
                <a:latin typeface="Arial" panose="020B0604020202020204" pitchFamily="34" charset="0"/>
              </a:rPr>
              <a:t>”</a:t>
            </a:r>
            <a:r>
              <a:rPr lang="zh-CN" altLang="en-US" sz="2000" b="1"/>
              <a:t>中指出通信和信息加密的一般特征，以及将信息论用到密码学的基本方法</a:t>
            </a:r>
            <a:endParaRPr lang="en-US" altLang="zh-CN" sz="2000" b="1"/>
          </a:p>
          <a:p>
            <a:pPr lvl="1" eaLnBrk="1" hangingPunct="1">
              <a:lnSpc>
                <a:spcPct val="90000"/>
              </a:lnSpc>
            </a:pPr>
            <a:r>
              <a:rPr lang="en-US" altLang="zh-CN" sz="2000" b="1"/>
              <a:t>1974</a:t>
            </a:r>
            <a:r>
              <a:rPr lang="zh-CN" altLang="en-US" sz="2000" b="1"/>
              <a:t>年，</a:t>
            </a:r>
            <a:r>
              <a:rPr lang="en-US" altLang="zh-CN" sz="2000" b="1"/>
              <a:t>IBM</a:t>
            </a:r>
            <a:r>
              <a:rPr lang="zh-CN" altLang="en-US" sz="2000" b="1"/>
              <a:t>的</a:t>
            </a:r>
            <a:r>
              <a:rPr lang="en-US" altLang="zh-CN" sz="2000" b="1"/>
              <a:t>Tuchman</a:t>
            </a:r>
            <a:r>
              <a:rPr lang="zh-CN" altLang="en-US" sz="2000" b="1"/>
              <a:t>和</a:t>
            </a:r>
            <a:r>
              <a:rPr lang="en-US" altLang="zh-CN" sz="2000" b="1"/>
              <a:t>Meyers</a:t>
            </a:r>
            <a:r>
              <a:rPr lang="zh-CN" altLang="en-US" sz="2000" b="1"/>
              <a:t>发明</a:t>
            </a:r>
            <a:r>
              <a:rPr lang="en-US" altLang="zh-CN" sz="2000" b="1"/>
              <a:t>Luciffer</a:t>
            </a:r>
            <a:r>
              <a:rPr lang="zh-CN" altLang="en-US" sz="2000" b="1"/>
              <a:t>加密算法，该算法是</a:t>
            </a:r>
            <a:r>
              <a:rPr lang="en-US" altLang="zh-CN" sz="2000" b="1"/>
              <a:t>DES</a:t>
            </a:r>
            <a:r>
              <a:rPr lang="zh-CN" altLang="en-US" sz="2000" b="1"/>
              <a:t>算法的前身</a:t>
            </a:r>
            <a:endParaRPr lang="en-US" altLang="zh-CN" sz="2000" b="1"/>
          </a:p>
          <a:p>
            <a:pPr lvl="1" eaLnBrk="1" hangingPunct="1">
              <a:lnSpc>
                <a:spcPct val="90000"/>
              </a:lnSpc>
            </a:pPr>
            <a:r>
              <a:rPr lang="en-US" altLang="zh-CN" sz="2000" b="1"/>
              <a:t>1975</a:t>
            </a:r>
            <a:r>
              <a:rPr lang="zh-CN" altLang="en-US" sz="2000" b="1"/>
              <a:t>年，美国国家标准局</a:t>
            </a:r>
            <a:r>
              <a:rPr lang="en-US" altLang="zh-CN" sz="2000" b="1"/>
              <a:t>NBS</a:t>
            </a:r>
            <a:r>
              <a:rPr lang="zh-CN" altLang="en-US" sz="2000" b="1"/>
              <a:t>公布</a:t>
            </a:r>
            <a:r>
              <a:rPr lang="en-US" altLang="zh-CN" sz="2000" b="1"/>
              <a:t>IBM</a:t>
            </a:r>
            <a:r>
              <a:rPr lang="zh-CN" altLang="en-US" sz="2000" b="1"/>
              <a:t>提供的密码算法，并且以标准建议的形式征求意见</a:t>
            </a:r>
          </a:p>
          <a:p>
            <a:pPr lvl="1" eaLnBrk="1" hangingPunct="1">
              <a:lnSpc>
                <a:spcPct val="90000"/>
              </a:lnSpc>
            </a:pPr>
            <a:r>
              <a:rPr lang="en-US" altLang="zh-CN" sz="2000" b="1"/>
              <a:t>1977</a:t>
            </a:r>
            <a:r>
              <a:rPr lang="zh-CN" altLang="en-US" sz="2000" b="1"/>
              <a:t>年</a:t>
            </a:r>
            <a:r>
              <a:rPr lang="en-US" altLang="zh-CN" sz="2000" b="1"/>
              <a:t>7</a:t>
            </a:r>
            <a:r>
              <a:rPr lang="zh-CN" altLang="en-US" sz="2000" b="1"/>
              <a:t>月</a:t>
            </a:r>
            <a:r>
              <a:rPr lang="en-US" altLang="zh-CN" sz="2000" b="1"/>
              <a:t>15</a:t>
            </a:r>
            <a:r>
              <a:rPr lang="zh-CN" altLang="en-US" sz="2000" b="1"/>
              <a:t>日，</a:t>
            </a:r>
            <a:r>
              <a:rPr lang="en-US" altLang="zh-CN" sz="2000" b="1"/>
              <a:t>NBS</a:t>
            </a:r>
            <a:r>
              <a:rPr lang="zh-CN" altLang="en-US" sz="2000" b="1"/>
              <a:t>正式颁布</a:t>
            </a:r>
            <a:r>
              <a:rPr lang="en-US" altLang="zh-CN" sz="2000" b="1"/>
              <a:t>DES</a:t>
            </a:r>
          </a:p>
          <a:p>
            <a:pPr eaLnBrk="1" hangingPunct="1">
              <a:lnSpc>
                <a:spcPct val="90000"/>
              </a:lnSpc>
            </a:pPr>
            <a:r>
              <a:rPr lang="en-US" altLang="zh-CN" sz="2400" b="1"/>
              <a:t>DES</a:t>
            </a:r>
            <a:r>
              <a:rPr lang="zh-CN" altLang="en-US" sz="2400" b="1"/>
              <a:t>是属于分组密码算法</a:t>
            </a:r>
          </a:p>
          <a:p>
            <a:pPr lvl="1" eaLnBrk="1" hangingPunct="1">
              <a:lnSpc>
                <a:spcPct val="90000"/>
              </a:lnSpc>
            </a:pPr>
            <a:r>
              <a:rPr lang="zh-CN" altLang="en-US" sz="2000" b="1"/>
              <a:t>数据分组长度为</a:t>
            </a:r>
            <a:r>
              <a:rPr lang="en-US" altLang="zh-CN" sz="2000" b="1"/>
              <a:t>64</a:t>
            </a:r>
            <a:r>
              <a:rPr lang="zh-CN" altLang="en-US" sz="2000" b="1"/>
              <a:t>位，密文分组长度也是</a:t>
            </a:r>
            <a:r>
              <a:rPr lang="en-US" altLang="zh-CN" sz="2000" b="1"/>
              <a:t>64</a:t>
            </a:r>
            <a:r>
              <a:rPr lang="zh-CN" altLang="en-US" sz="2000" b="1"/>
              <a:t>位</a:t>
            </a:r>
          </a:p>
          <a:p>
            <a:pPr lvl="1" eaLnBrk="1" hangingPunct="1">
              <a:lnSpc>
                <a:spcPct val="90000"/>
              </a:lnSpc>
            </a:pPr>
            <a:r>
              <a:rPr lang="zh-CN" altLang="en-US" sz="2000" b="1"/>
              <a:t>密钥为</a:t>
            </a:r>
            <a:r>
              <a:rPr lang="en-US" altLang="zh-CN" sz="2000" b="1"/>
              <a:t>64</a:t>
            </a:r>
            <a:r>
              <a:rPr lang="zh-CN" altLang="en-US" sz="2000" b="1"/>
              <a:t>位，有效密钥长度为</a:t>
            </a:r>
            <a:r>
              <a:rPr lang="en-US" altLang="zh-CN" sz="2000" b="1"/>
              <a:t>56</a:t>
            </a:r>
            <a:r>
              <a:rPr lang="zh-CN" altLang="en-US" sz="2000" b="1"/>
              <a:t>位，有</a:t>
            </a:r>
            <a:r>
              <a:rPr lang="en-US" altLang="zh-CN" sz="2000" b="1"/>
              <a:t>8</a:t>
            </a:r>
            <a:r>
              <a:rPr lang="zh-CN" altLang="en-US" sz="2000" b="1"/>
              <a:t>位用于奇偶校验</a:t>
            </a:r>
            <a:endParaRPr lang="en-US" altLang="zh-CN" sz="20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1929C5EE-51D2-427E-B8E3-2C5EA2CE98D3}" type="slidenum">
              <a:rPr lang="zh-CN" altLang="en-US" sz="1400"/>
              <a:pPr algn="r" eaLnBrk="1" hangingPunct="1">
                <a:spcBef>
                  <a:spcPct val="0"/>
                </a:spcBef>
                <a:buClrTx/>
                <a:buSzTx/>
                <a:buFontTx/>
                <a:buNone/>
              </a:pPr>
              <a:t>14</a:t>
            </a:fld>
            <a:endParaRPr lang="en-US" altLang="zh-CN" sz="1400"/>
          </a:p>
        </p:txBody>
      </p:sp>
      <p:sp>
        <p:nvSpPr>
          <p:cNvPr id="22531" name="Rectangle 2"/>
          <p:cNvSpPr>
            <a:spLocks noGrp="1" noChangeArrowheads="1"/>
          </p:cNvSpPr>
          <p:nvPr>
            <p:ph type="title" idx="4294967295"/>
          </p:nvPr>
        </p:nvSpPr>
        <p:spPr/>
        <p:txBody>
          <a:bodyPr/>
          <a:lstStyle/>
          <a:p>
            <a:pPr eaLnBrk="1" hangingPunct="1"/>
            <a:r>
              <a:rPr lang="zh-CN" altLang="en-US" b="1"/>
              <a:t>乘积密码（</a:t>
            </a:r>
            <a:r>
              <a:rPr lang="en-US" altLang="zh-CN" b="1"/>
              <a:t>product ciper</a:t>
            </a:r>
            <a:r>
              <a:rPr lang="zh-CN" altLang="en-US" b="1"/>
              <a:t>）</a:t>
            </a:r>
            <a:endParaRPr lang="en-US" altLang="zh-CN" b="1"/>
          </a:p>
        </p:txBody>
      </p:sp>
      <p:pic>
        <p:nvPicPr>
          <p:cNvPr id="22532" name="Picture 4" descr="8-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133600"/>
            <a:ext cx="8748713"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7"/>
          <p:cNvSpPr>
            <a:spLocks noGrp="1" noChangeArrowheads="1"/>
          </p:cNvSpPr>
          <p:nvPr>
            <p:ph type="body" idx="4294967295"/>
          </p:nvPr>
        </p:nvSpPr>
        <p:spPr>
          <a:xfrm>
            <a:off x="107950" y="4581525"/>
            <a:ext cx="8928100" cy="2016125"/>
          </a:xfrm>
          <a:noFill/>
        </p:spPr>
        <p:txBody>
          <a:bodyPr/>
          <a:lstStyle/>
          <a:p>
            <a:pPr algn="ctr" eaLnBrk="1" hangingPunct="1">
              <a:lnSpc>
                <a:spcPct val="80000"/>
              </a:lnSpc>
              <a:buFont typeface="Wingdings" panose="05000000000000000000" pitchFamily="2" charset="2"/>
              <a:buNone/>
            </a:pPr>
            <a:r>
              <a:rPr lang="zh-CN" altLang="en-US" sz="1800" b="1" dirty="0"/>
              <a:t>乘积密码的基本元素 </a:t>
            </a:r>
          </a:p>
          <a:p>
            <a:pPr algn="ctr" eaLnBrk="1" hangingPunct="1">
              <a:lnSpc>
                <a:spcPct val="80000"/>
              </a:lnSpc>
              <a:buFont typeface="Wingdings" panose="05000000000000000000" pitchFamily="2" charset="2"/>
              <a:buNone/>
            </a:pPr>
            <a:r>
              <a:rPr lang="en-US" altLang="zh-CN" sz="1800" b="1" dirty="0"/>
              <a:t>(a)P</a:t>
            </a:r>
            <a:r>
              <a:rPr lang="zh-CN" altLang="en-US" sz="1800" b="1" dirty="0"/>
              <a:t>盒（</a:t>
            </a:r>
            <a:r>
              <a:rPr lang="en-US" altLang="zh-CN" sz="1800" b="1" dirty="0"/>
              <a:t>P-box</a:t>
            </a:r>
            <a:r>
              <a:rPr lang="zh-CN" altLang="en-US" sz="1800" b="1" dirty="0"/>
              <a:t>）</a:t>
            </a:r>
            <a:r>
              <a:rPr lang="en-US" altLang="zh-CN" sz="1800" b="1" dirty="0"/>
              <a:t>  (b) S</a:t>
            </a:r>
            <a:r>
              <a:rPr lang="zh-CN" altLang="en-US" sz="1800" b="1" dirty="0"/>
              <a:t>盒（</a:t>
            </a:r>
            <a:r>
              <a:rPr lang="en-US" altLang="zh-CN" sz="1800" b="1" dirty="0"/>
              <a:t>S-box</a:t>
            </a:r>
            <a:r>
              <a:rPr lang="zh-CN" altLang="en-US" sz="1800" b="1" dirty="0"/>
              <a:t>）  </a:t>
            </a:r>
            <a:r>
              <a:rPr lang="en-US" altLang="zh-CN" sz="1800" b="1" dirty="0"/>
              <a:t>(c) </a:t>
            </a:r>
            <a:r>
              <a:rPr lang="zh-CN" altLang="en-US" sz="1800" b="1" dirty="0"/>
              <a:t>乘积</a:t>
            </a:r>
          </a:p>
          <a:p>
            <a:pPr algn="ctr" eaLnBrk="1" hangingPunct="1">
              <a:lnSpc>
                <a:spcPct val="80000"/>
              </a:lnSpc>
              <a:buFont typeface="Wingdings" panose="05000000000000000000" pitchFamily="2" charset="2"/>
              <a:buNone/>
            </a:pPr>
            <a:endParaRPr lang="zh-CN" altLang="en-US" sz="1800" b="1" dirty="0"/>
          </a:p>
          <a:p>
            <a:pPr eaLnBrk="1" hangingPunct="1">
              <a:lnSpc>
                <a:spcPct val="80000"/>
              </a:lnSpc>
              <a:buFont typeface="Wingdings" panose="05000000000000000000" pitchFamily="2" charset="2"/>
              <a:buNone/>
            </a:pPr>
            <a:r>
              <a:rPr lang="en-US" altLang="zh-CN" sz="1800" b="1" dirty="0"/>
              <a:t>P</a:t>
            </a:r>
            <a:r>
              <a:rPr lang="zh-CN" altLang="en-US" sz="1800" b="1" dirty="0"/>
              <a:t>盒：转置操作    </a:t>
            </a:r>
            <a:r>
              <a:rPr lang="en-US" altLang="zh-CN" sz="1800" b="1" dirty="0"/>
              <a:t>S</a:t>
            </a:r>
            <a:r>
              <a:rPr lang="zh-CN" altLang="en-US" sz="1800" b="1" dirty="0"/>
              <a:t>盒：置换操作</a:t>
            </a:r>
          </a:p>
          <a:p>
            <a:pPr eaLnBrk="1" hangingPunct="1">
              <a:lnSpc>
                <a:spcPct val="80000"/>
              </a:lnSpc>
              <a:buFont typeface="Wingdings" panose="05000000000000000000" pitchFamily="2" charset="2"/>
              <a:buNone/>
            </a:pPr>
            <a:endParaRPr lang="en-US" altLang="zh-CN" sz="1800" b="1" dirty="0"/>
          </a:p>
          <a:p>
            <a:pPr eaLnBrk="1" hangingPunct="1">
              <a:lnSpc>
                <a:spcPct val="80000"/>
              </a:lnSpc>
              <a:buFont typeface="Wingdings" panose="05000000000000000000" pitchFamily="2" charset="2"/>
              <a:buNone/>
            </a:pPr>
            <a:r>
              <a:rPr lang="en-US" altLang="zh-CN" sz="1800" b="1" dirty="0"/>
              <a:t>DES</a:t>
            </a:r>
            <a:r>
              <a:rPr lang="zh-CN" altLang="en-US" sz="1800" b="1" dirty="0"/>
              <a:t>算法由一系列的</a:t>
            </a:r>
            <a:r>
              <a:rPr lang="en-US" altLang="zh-CN" sz="1800" b="1" dirty="0"/>
              <a:t>P</a:t>
            </a:r>
            <a:r>
              <a:rPr lang="zh-CN" altLang="en-US" sz="1800" b="1" dirty="0"/>
              <a:t>盒和</a:t>
            </a:r>
            <a:r>
              <a:rPr lang="en-US" altLang="zh-CN" sz="1800" b="1" dirty="0"/>
              <a:t>S</a:t>
            </a:r>
            <a:r>
              <a:rPr lang="zh-CN" altLang="en-US" sz="1800" b="1" dirty="0"/>
              <a:t>盒组成，是一种分组乘积密码算法，安全性主要依赖于</a:t>
            </a:r>
            <a:r>
              <a:rPr lang="en-US" altLang="zh-CN" sz="1800" b="1" dirty="0"/>
              <a:t>S</a:t>
            </a:r>
            <a:r>
              <a:rPr lang="zh-CN" altLang="en-US" sz="1800" b="1" dirty="0"/>
              <a:t>盒</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DES</a:t>
            </a:r>
            <a:r>
              <a:rPr lang="zh-CN" altLang="en-US" dirty="0"/>
              <a:t>算法安全性分析</a:t>
            </a:r>
          </a:p>
        </p:txBody>
      </p:sp>
      <p:sp>
        <p:nvSpPr>
          <p:cNvPr id="5" name="内容占位符 4"/>
          <p:cNvSpPr>
            <a:spLocks noGrp="1"/>
          </p:cNvSpPr>
          <p:nvPr>
            <p:ph idx="1"/>
          </p:nvPr>
        </p:nvSpPr>
        <p:spPr/>
        <p:txBody>
          <a:bodyPr/>
          <a:lstStyle/>
          <a:p>
            <a:r>
              <a:rPr lang="zh-CN" altLang="en-US" b="1" dirty="0"/>
              <a:t>有效密钥长度偏短</a:t>
            </a:r>
            <a:endParaRPr lang="en-US" altLang="zh-CN" b="1" dirty="0"/>
          </a:p>
          <a:p>
            <a:pPr lvl="1"/>
            <a:r>
              <a:rPr lang="zh-CN" altLang="en-US" b="1" dirty="0"/>
              <a:t>密钥量</a:t>
            </a:r>
            <a:r>
              <a:rPr lang="en-US" altLang="zh-CN" b="1" dirty="0"/>
              <a:t>2</a:t>
            </a:r>
            <a:r>
              <a:rPr lang="en-US" altLang="zh-CN" b="1" baseline="30000" dirty="0"/>
              <a:t>56</a:t>
            </a:r>
            <a:r>
              <a:rPr lang="zh-CN" altLang="en-US" b="1" dirty="0"/>
              <a:t>，很难抵御采用穷举的暴力破解</a:t>
            </a:r>
            <a:endParaRPr lang="en-US" altLang="zh-CN" b="1" dirty="0"/>
          </a:p>
          <a:p>
            <a:r>
              <a:rPr lang="en-US" altLang="zh-CN" b="1" dirty="0"/>
              <a:t>S</a:t>
            </a:r>
            <a:r>
              <a:rPr lang="zh-CN" altLang="en-US" b="1" dirty="0"/>
              <a:t>盒安全性质疑</a:t>
            </a:r>
            <a:endParaRPr lang="en-US" altLang="zh-CN" b="1" dirty="0"/>
          </a:p>
          <a:p>
            <a:pPr lvl="1"/>
            <a:r>
              <a:rPr lang="en-US" altLang="zh-CN" b="1" dirty="0"/>
              <a:t>NSA</a:t>
            </a:r>
            <a:r>
              <a:rPr lang="zh-CN" altLang="en-US" b="1" dirty="0"/>
              <a:t>要求对</a:t>
            </a:r>
            <a:r>
              <a:rPr lang="en-US" altLang="zh-CN" b="1" dirty="0"/>
              <a:t>S</a:t>
            </a:r>
            <a:r>
              <a:rPr lang="zh-CN" altLang="en-US" b="1" dirty="0"/>
              <a:t>盒进行了修改，其设计准则未公开，使得很多人怀疑</a:t>
            </a:r>
            <a:r>
              <a:rPr lang="en-US" altLang="zh-CN" b="1" dirty="0"/>
              <a:t>S</a:t>
            </a:r>
            <a:r>
              <a:rPr lang="zh-CN" altLang="en-US" b="1" dirty="0"/>
              <a:t>盒设计有问题，但</a:t>
            </a:r>
            <a:r>
              <a:rPr lang="en-US" altLang="zh-CN" b="1" dirty="0"/>
              <a:t>NSA</a:t>
            </a:r>
            <a:r>
              <a:rPr lang="zh-CN" altLang="en-US" b="1" dirty="0"/>
              <a:t>的说法是为了抵制差分密码攻击</a:t>
            </a:r>
            <a:endParaRPr lang="en-US" altLang="zh-CN" b="1" dirty="0"/>
          </a:p>
        </p:txBody>
      </p:sp>
      <p:sp>
        <p:nvSpPr>
          <p:cNvPr id="2" name="灯片编号占位符 1"/>
          <p:cNvSpPr>
            <a:spLocks noGrp="1"/>
          </p:cNvSpPr>
          <p:nvPr>
            <p:ph type="sldNum" sz="quarter" idx="12"/>
          </p:nvPr>
        </p:nvSpPr>
        <p:spPr/>
        <p:txBody>
          <a:bodyPr/>
          <a:lstStyle/>
          <a:p>
            <a:pPr>
              <a:defRPr/>
            </a:pPr>
            <a:fld id="{A65C3888-C7B3-4C75-892C-F17B538043C5}" type="slidenum">
              <a:rPr lang="zh-CN" altLang="en-US" smtClean="0"/>
              <a:pPr>
                <a:defRPr/>
              </a:pPr>
              <a:t>15</a:t>
            </a:fld>
            <a:endParaRPr lang="en-US" altLang="zh-CN"/>
          </a:p>
        </p:txBody>
      </p:sp>
    </p:spTree>
    <p:extLst>
      <p:ext uri="{BB962C8B-B14F-4D97-AF65-F5344CB8AC3E}">
        <p14:creationId xmlns:p14="http://schemas.microsoft.com/office/powerpoint/2010/main" val="2842386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73C33D2C-7D00-41C1-96A2-4E45DC655ECA}" type="slidenum">
              <a:rPr lang="zh-CN" altLang="en-US" sz="1400"/>
              <a:pPr algn="r" eaLnBrk="1" hangingPunct="1">
                <a:spcBef>
                  <a:spcPct val="0"/>
                </a:spcBef>
                <a:buClrTx/>
                <a:buSzTx/>
                <a:buFontTx/>
                <a:buNone/>
              </a:pPr>
              <a:t>16</a:t>
            </a:fld>
            <a:endParaRPr lang="en-US" altLang="zh-CN" sz="1400"/>
          </a:p>
        </p:txBody>
      </p:sp>
      <p:sp>
        <p:nvSpPr>
          <p:cNvPr id="23555" name="Rectangle 2"/>
          <p:cNvSpPr>
            <a:spLocks noGrp="1" noChangeArrowheads="1"/>
          </p:cNvSpPr>
          <p:nvPr>
            <p:ph type="title" idx="4294967295"/>
          </p:nvPr>
        </p:nvSpPr>
        <p:spPr/>
        <p:txBody>
          <a:bodyPr/>
          <a:lstStyle/>
          <a:p>
            <a:pPr eaLnBrk="1" hangingPunct="1"/>
            <a:r>
              <a:rPr lang="en-US" altLang="zh-CN" b="1" dirty="0"/>
              <a:t>3DES-</a:t>
            </a:r>
            <a:r>
              <a:rPr lang="zh-CN" altLang="en-US" b="1" dirty="0"/>
              <a:t>三重</a:t>
            </a:r>
            <a:r>
              <a:rPr lang="en-US" altLang="zh-CN" b="1" dirty="0"/>
              <a:t>DES</a:t>
            </a:r>
            <a:endParaRPr lang="zh-CN" altLang="en-US" b="1" dirty="0"/>
          </a:p>
        </p:txBody>
      </p:sp>
      <p:sp>
        <p:nvSpPr>
          <p:cNvPr id="23556" name="Rectangle 3"/>
          <p:cNvSpPr>
            <a:spLocks noGrp="1" noChangeArrowheads="1"/>
          </p:cNvSpPr>
          <p:nvPr>
            <p:ph type="body" idx="4294967295"/>
          </p:nvPr>
        </p:nvSpPr>
        <p:spPr>
          <a:xfrm>
            <a:off x="188913" y="1989138"/>
            <a:ext cx="8955087" cy="4579937"/>
          </a:xfrm>
        </p:spPr>
        <p:txBody>
          <a:bodyPr/>
          <a:lstStyle/>
          <a:p>
            <a:pPr eaLnBrk="1" hangingPunct="1"/>
            <a:r>
              <a:rPr lang="zh-CN" altLang="en-US" sz="2800" b="1"/>
              <a:t>使用三（或两）个不同的密钥对数据分组进行三次（或两次）加密，三重</a:t>
            </a:r>
            <a:r>
              <a:rPr lang="en-US" altLang="zh-CN" sz="2800" b="1"/>
              <a:t>DES</a:t>
            </a:r>
            <a:r>
              <a:rPr lang="zh-CN" altLang="en-US" sz="2800" b="1"/>
              <a:t>的强度大约和</a:t>
            </a:r>
            <a:r>
              <a:rPr lang="en-US" altLang="zh-CN" sz="2800" b="1"/>
              <a:t>168-bit(</a:t>
            </a:r>
            <a:r>
              <a:rPr lang="zh-CN" altLang="en-US" sz="2800" b="1"/>
              <a:t>三个不同密钥</a:t>
            </a:r>
            <a:r>
              <a:rPr lang="en-US" altLang="zh-CN" sz="2800" b="1"/>
              <a:t>) /112-bit(</a:t>
            </a:r>
            <a:r>
              <a:rPr lang="zh-CN" altLang="en-US" sz="2800" b="1"/>
              <a:t>两个不同密钥</a:t>
            </a:r>
            <a:r>
              <a:rPr lang="en-US" altLang="zh-CN" sz="2800" b="1"/>
              <a:t>)</a:t>
            </a:r>
            <a:r>
              <a:rPr lang="zh-CN" altLang="en-US" sz="2800" b="1"/>
              <a:t>的密钥强度相当，三重</a:t>
            </a:r>
            <a:r>
              <a:rPr lang="en-US" altLang="zh-CN" sz="2800" b="1"/>
              <a:t>DES</a:t>
            </a:r>
            <a:r>
              <a:rPr lang="zh-CN" altLang="en-US" sz="2800" b="1"/>
              <a:t>有四种模型：</a:t>
            </a:r>
          </a:p>
          <a:p>
            <a:pPr lvl="1" eaLnBrk="1" hangingPunct="1"/>
            <a:r>
              <a:rPr lang="en-US" altLang="zh-CN" sz="2400" b="1"/>
              <a:t>DES-EEE3 </a:t>
            </a:r>
            <a:r>
              <a:rPr lang="zh-CN" altLang="en-US" sz="2400" b="1"/>
              <a:t>使用三个不同密钥顺序进行三次加密变换</a:t>
            </a:r>
          </a:p>
          <a:p>
            <a:pPr lvl="1" eaLnBrk="1" hangingPunct="1"/>
            <a:r>
              <a:rPr lang="en-US" altLang="zh-CN" sz="2400" b="1"/>
              <a:t>DES-EDE3 </a:t>
            </a:r>
            <a:r>
              <a:rPr lang="zh-CN" altLang="en-US" sz="2400" b="1"/>
              <a:t>使用三个不同密钥依次进行加密</a:t>
            </a:r>
            <a:r>
              <a:rPr lang="en-US" altLang="zh-CN" sz="2400" b="1"/>
              <a:t>-</a:t>
            </a:r>
            <a:r>
              <a:rPr lang="zh-CN" altLang="en-US" sz="2400" b="1"/>
              <a:t>解密</a:t>
            </a:r>
            <a:r>
              <a:rPr lang="en-US" altLang="zh-CN" sz="2400" b="1"/>
              <a:t>-</a:t>
            </a:r>
            <a:r>
              <a:rPr lang="zh-CN" altLang="en-US" sz="2400" b="1"/>
              <a:t>加密变换</a:t>
            </a:r>
          </a:p>
          <a:p>
            <a:pPr lvl="1" eaLnBrk="1" hangingPunct="1"/>
            <a:r>
              <a:rPr lang="en-US" altLang="zh-CN" sz="2400" b="1"/>
              <a:t>DES-EEE2 </a:t>
            </a:r>
            <a:r>
              <a:rPr lang="zh-CN" altLang="en-US" sz="2400" b="1"/>
              <a:t>其中密钥</a:t>
            </a:r>
            <a:r>
              <a:rPr lang="en-US" altLang="zh-CN" sz="2400" b="1"/>
              <a:t>K1=K3 </a:t>
            </a:r>
            <a:r>
              <a:rPr lang="zh-CN" altLang="en-US" sz="2400" b="1"/>
              <a:t>顺序进行三次加密变换</a:t>
            </a:r>
          </a:p>
          <a:p>
            <a:pPr lvl="1" eaLnBrk="1" hangingPunct="1"/>
            <a:r>
              <a:rPr lang="en-US" altLang="zh-CN" sz="2400" b="1"/>
              <a:t>DES-EDE2 </a:t>
            </a:r>
            <a:r>
              <a:rPr lang="zh-CN" altLang="en-US" sz="2400" b="1"/>
              <a:t>其中密钥</a:t>
            </a:r>
            <a:r>
              <a:rPr lang="en-US" altLang="zh-CN" sz="2400" b="1"/>
              <a:t>K1=K3 </a:t>
            </a:r>
            <a:r>
              <a:rPr lang="zh-CN" altLang="en-US" sz="2400" b="1"/>
              <a:t>依次进行加密</a:t>
            </a:r>
            <a:r>
              <a:rPr lang="en-US" altLang="zh-CN" sz="2400" b="1"/>
              <a:t>-</a:t>
            </a:r>
            <a:r>
              <a:rPr lang="zh-CN" altLang="en-US" sz="2400" b="1"/>
              <a:t>解密</a:t>
            </a:r>
            <a:r>
              <a:rPr lang="en-US" altLang="zh-CN" sz="2400" b="1"/>
              <a:t>-</a:t>
            </a:r>
            <a:r>
              <a:rPr lang="zh-CN" altLang="en-US" sz="2400" b="1"/>
              <a:t>加密变换</a:t>
            </a:r>
            <a:endParaRPr lang="en-US" altLang="zh-CN" sz="2400" b="1"/>
          </a:p>
          <a:p>
            <a:pPr eaLnBrk="1" hangingPunct="1"/>
            <a:endParaRPr lang="zh-CN" altLang="en-US" sz="2400" b="1"/>
          </a:p>
        </p:txBody>
      </p:sp>
      <p:sp>
        <p:nvSpPr>
          <p:cNvPr id="23557" name="Line 14"/>
          <p:cNvSpPr>
            <a:spLocks noChangeShapeType="1"/>
          </p:cNvSpPr>
          <p:nvPr/>
        </p:nvSpPr>
        <p:spPr bwMode="auto">
          <a:xfrm>
            <a:off x="1655763" y="638175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58" name="Rectangle 15"/>
          <p:cNvSpPr>
            <a:spLocks noChangeArrowheads="1"/>
          </p:cNvSpPr>
          <p:nvPr/>
        </p:nvSpPr>
        <p:spPr bwMode="auto">
          <a:xfrm>
            <a:off x="1008063"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E</a:t>
            </a:r>
          </a:p>
        </p:txBody>
      </p:sp>
      <p:sp>
        <p:nvSpPr>
          <p:cNvPr id="23559" name="Rectangle 16"/>
          <p:cNvSpPr>
            <a:spLocks noChangeArrowheads="1"/>
          </p:cNvSpPr>
          <p:nvPr/>
        </p:nvSpPr>
        <p:spPr bwMode="auto">
          <a:xfrm>
            <a:off x="1944688"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E</a:t>
            </a:r>
          </a:p>
        </p:txBody>
      </p:sp>
      <p:sp>
        <p:nvSpPr>
          <p:cNvPr id="23560" name="Rectangle 17"/>
          <p:cNvSpPr>
            <a:spLocks noChangeArrowheads="1"/>
          </p:cNvSpPr>
          <p:nvPr/>
        </p:nvSpPr>
        <p:spPr bwMode="auto">
          <a:xfrm>
            <a:off x="2881313"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E</a:t>
            </a:r>
          </a:p>
        </p:txBody>
      </p:sp>
      <p:sp>
        <p:nvSpPr>
          <p:cNvPr id="23561" name="Line 18"/>
          <p:cNvSpPr>
            <a:spLocks noChangeShapeType="1"/>
          </p:cNvSpPr>
          <p:nvPr/>
        </p:nvSpPr>
        <p:spPr bwMode="auto">
          <a:xfrm>
            <a:off x="252413" y="6381750"/>
            <a:ext cx="7556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62" name="Line 19"/>
          <p:cNvSpPr>
            <a:spLocks noChangeShapeType="1"/>
          </p:cNvSpPr>
          <p:nvPr/>
        </p:nvSpPr>
        <p:spPr bwMode="auto">
          <a:xfrm>
            <a:off x="3529013" y="6381750"/>
            <a:ext cx="5746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63" name="Text Box 20"/>
          <p:cNvSpPr txBox="1">
            <a:spLocks noChangeArrowheads="1"/>
          </p:cNvSpPr>
          <p:nvPr/>
        </p:nvSpPr>
        <p:spPr bwMode="auto">
          <a:xfrm>
            <a:off x="396875" y="5984875"/>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P</a:t>
            </a:r>
          </a:p>
        </p:txBody>
      </p:sp>
      <p:sp>
        <p:nvSpPr>
          <p:cNvPr id="23564" name="Text Box 21"/>
          <p:cNvSpPr txBox="1">
            <a:spLocks noChangeArrowheads="1"/>
          </p:cNvSpPr>
          <p:nvPr/>
        </p:nvSpPr>
        <p:spPr bwMode="auto">
          <a:xfrm>
            <a:off x="3600450" y="59499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C</a:t>
            </a:r>
          </a:p>
        </p:txBody>
      </p:sp>
      <p:sp>
        <p:nvSpPr>
          <p:cNvPr id="23565" name="Line 22"/>
          <p:cNvSpPr>
            <a:spLocks noChangeShapeType="1"/>
          </p:cNvSpPr>
          <p:nvPr/>
        </p:nvSpPr>
        <p:spPr bwMode="auto">
          <a:xfrm>
            <a:off x="1368425"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66" name="Text Box 23"/>
          <p:cNvSpPr txBox="1">
            <a:spLocks noChangeArrowheads="1"/>
          </p:cNvSpPr>
          <p:nvPr/>
        </p:nvSpPr>
        <p:spPr bwMode="auto">
          <a:xfrm>
            <a:off x="1331913"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K1</a:t>
            </a:r>
          </a:p>
        </p:txBody>
      </p:sp>
      <p:sp>
        <p:nvSpPr>
          <p:cNvPr id="23567" name="Line 24"/>
          <p:cNvSpPr>
            <a:spLocks noChangeShapeType="1"/>
          </p:cNvSpPr>
          <p:nvPr/>
        </p:nvSpPr>
        <p:spPr bwMode="auto">
          <a:xfrm>
            <a:off x="2305050"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68" name="Text Box 25"/>
          <p:cNvSpPr txBox="1">
            <a:spLocks noChangeArrowheads="1"/>
          </p:cNvSpPr>
          <p:nvPr/>
        </p:nvSpPr>
        <p:spPr bwMode="auto">
          <a:xfrm>
            <a:off x="2268538"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K2</a:t>
            </a:r>
          </a:p>
        </p:txBody>
      </p:sp>
      <p:sp>
        <p:nvSpPr>
          <p:cNvPr id="23569" name="Line 26"/>
          <p:cNvSpPr>
            <a:spLocks noChangeShapeType="1"/>
          </p:cNvSpPr>
          <p:nvPr/>
        </p:nvSpPr>
        <p:spPr bwMode="auto">
          <a:xfrm>
            <a:off x="3241675"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70" name="Text Box 27"/>
          <p:cNvSpPr txBox="1">
            <a:spLocks noChangeArrowheads="1"/>
          </p:cNvSpPr>
          <p:nvPr/>
        </p:nvSpPr>
        <p:spPr bwMode="auto">
          <a:xfrm>
            <a:off x="3205163"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K3</a:t>
            </a:r>
          </a:p>
        </p:txBody>
      </p:sp>
      <p:sp>
        <p:nvSpPr>
          <p:cNvPr id="23571" name="Line 28"/>
          <p:cNvSpPr>
            <a:spLocks noChangeShapeType="1"/>
          </p:cNvSpPr>
          <p:nvPr/>
        </p:nvSpPr>
        <p:spPr bwMode="auto">
          <a:xfrm>
            <a:off x="5903913" y="638175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2" name="Rectangle 29"/>
          <p:cNvSpPr>
            <a:spLocks noChangeArrowheads="1"/>
          </p:cNvSpPr>
          <p:nvPr/>
        </p:nvSpPr>
        <p:spPr bwMode="auto">
          <a:xfrm>
            <a:off x="5256213"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E</a:t>
            </a:r>
          </a:p>
        </p:txBody>
      </p:sp>
      <p:sp>
        <p:nvSpPr>
          <p:cNvPr id="23573" name="Rectangle 30"/>
          <p:cNvSpPr>
            <a:spLocks noChangeArrowheads="1"/>
          </p:cNvSpPr>
          <p:nvPr/>
        </p:nvSpPr>
        <p:spPr bwMode="auto">
          <a:xfrm>
            <a:off x="6192838"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D</a:t>
            </a:r>
          </a:p>
        </p:txBody>
      </p:sp>
      <p:sp>
        <p:nvSpPr>
          <p:cNvPr id="23574" name="Rectangle 31"/>
          <p:cNvSpPr>
            <a:spLocks noChangeArrowheads="1"/>
          </p:cNvSpPr>
          <p:nvPr/>
        </p:nvSpPr>
        <p:spPr bwMode="auto">
          <a:xfrm>
            <a:off x="7129463" y="6165850"/>
            <a:ext cx="647700" cy="431800"/>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E</a:t>
            </a:r>
          </a:p>
        </p:txBody>
      </p:sp>
      <p:sp>
        <p:nvSpPr>
          <p:cNvPr id="23575" name="Line 32"/>
          <p:cNvSpPr>
            <a:spLocks noChangeShapeType="1"/>
          </p:cNvSpPr>
          <p:nvPr/>
        </p:nvSpPr>
        <p:spPr bwMode="auto">
          <a:xfrm>
            <a:off x="4500563" y="6381750"/>
            <a:ext cx="7556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76" name="Line 33"/>
          <p:cNvSpPr>
            <a:spLocks noChangeShapeType="1"/>
          </p:cNvSpPr>
          <p:nvPr/>
        </p:nvSpPr>
        <p:spPr bwMode="auto">
          <a:xfrm>
            <a:off x="7777163" y="6381750"/>
            <a:ext cx="5746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77" name="Text Box 34"/>
          <p:cNvSpPr txBox="1">
            <a:spLocks noChangeArrowheads="1"/>
          </p:cNvSpPr>
          <p:nvPr/>
        </p:nvSpPr>
        <p:spPr bwMode="auto">
          <a:xfrm>
            <a:off x="4645025" y="5984875"/>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P</a:t>
            </a:r>
          </a:p>
        </p:txBody>
      </p:sp>
      <p:sp>
        <p:nvSpPr>
          <p:cNvPr id="23578" name="Text Box 35"/>
          <p:cNvSpPr txBox="1">
            <a:spLocks noChangeArrowheads="1"/>
          </p:cNvSpPr>
          <p:nvPr/>
        </p:nvSpPr>
        <p:spPr bwMode="auto">
          <a:xfrm>
            <a:off x="7848600" y="59499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C</a:t>
            </a:r>
          </a:p>
        </p:txBody>
      </p:sp>
      <p:sp>
        <p:nvSpPr>
          <p:cNvPr id="23579" name="Line 36"/>
          <p:cNvSpPr>
            <a:spLocks noChangeShapeType="1"/>
          </p:cNvSpPr>
          <p:nvPr/>
        </p:nvSpPr>
        <p:spPr bwMode="auto">
          <a:xfrm>
            <a:off x="5616575"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80" name="Text Box 37"/>
          <p:cNvSpPr txBox="1">
            <a:spLocks noChangeArrowheads="1"/>
          </p:cNvSpPr>
          <p:nvPr/>
        </p:nvSpPr>
        <p:spPr bwMode="auto">
          <a:xfrm>
            <a:off x="5580063"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K1</a:t>
            </a:r>
          </a:p>
        </p:txBody>
      </p:sp>
      <p:sp>
        <p:nvSpPr>
          <p:cNvPr id="23581" name="Line 38"/>
          <p:cNvSpPr>
            <a:spLocks noChangeShapeType="1"/>
          </p:cNvSpPr>
          <p:nvPr/>
        </p:nvSpPr>
        <p:spPr bwMode="auto">
          <a:xfrm>
            <a:off x="6553200"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82" name="Text Box 39"/>
          <p:cNvSpPr txBox="1">
            <a:spLocks noChangeArrowheads="1"/>
          </p:cNvSpPr>
          <p:nvPr/>
        </p:nvSpPr>
        <p:spPr bwMode="auto">
          <a:xfrm>
            <a:off x="6516688"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K2</a:t>
            </a:r>
          </a:p>
        </p:txBody>
      </p:sp>
      <p:sp>
        <p:nvSpPr>
          <p:cNvPr id="23583" name="Line 40"/>
          <p:cNvSpPr>
            <a:spLocks noChangeShapeType="1"/>
          </p:cNvSpPr>
          <p:nvPr/>
        </p:nvSpPr>
        <p:spPr bwMode="auto">
          <a:xfrm>
            <a:off x="7489825" y="57340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84" name="Text Box 41"/>
          <p:cNvSpPr txBox="1">
            <a:spLocks noChangeArrowheads="1"/>
          </p:cNvSpPr>
          <p:nvPr/>
        </p:nvSpPr>
        <p:spPr bwMode="auto">
          <a:xfrm>
            <a:off x="7453313" y="5734050"/>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K3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灯片编号占位符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D731B2B6-51B0-48AA-8DBE-F61F91EC0D65}" type="slidenum">
              <a:rPr lang="zh-CN" altLang="en-US" sz="1400"/>
              <a:pPr>
                <a:spcBef>
                  <a:spcPct val="0"/>
                </a:spcBef>
                <a:buClrTx/>
                <a:buSzTx/>
                <a:buFontTx/>
                <a:buNone/>
              </a:pPr>
              <a:t>17</a:t>
            </a:fld>
            <a:endParaRPr lang="en-US" altLang="zh-CN" sz="1400"/>
          </a:p>
        </p:txBody>
      </p:sp>
      <p:pic>
        <p:nvPicPr>
          <p:cNvPr id="25603" name="Picture 4"/>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716463" y="1052513"/>
            <a:ext cx="4392612" cy="2713037"/>
          </a:xfrm>
          <a:noFill/>
        </p:spPr>
      </p:pic>
      <p:sp>
        <p:nvSpPr>
          <p:cNvPr id="25604" name="Rectangle 2"/>
          <p:cNvSpPr>
            <a:spLocks noGrp="1" noChangeArrowheads="1"/>
          </p:cNvSpPr>
          <p:nvPr>
            <p:ph type="title"/>
          </p:nvPr>
        </p:nvSpPr>
        <p:spPr>
          <a:xfrm>
            <a:off x="900113" y="214313"/>
            <a:ext cx="4319587" cy="1462087"/>
          </a:xfrm>
        </p:spPr>
        <p:txBody>
          <a:bodyPr/>
          <a:lstStyle/>
          <a:p>
            <a:pPr eaLnBrk="1" hangingPunct="1"/>
            <a:r>
              <a:rPr lang="zh-CN" altLang="en-US" b="1"/>
              <a:t>公钥密码体制</a:t>
            </a:r>
          </a:p>
        </p:txBody>
      </p:sp>
      <p:pic>
        <p:nvPicPr>
          <p:cNvPr id="25605" name="Picture 5"/>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787900" y="3802063"/>
            <a:ext cx="4356100" cy="2617787"/>
          </a:xfrm>
          <a:noFill/>
        </p:spPr>
      </p:pic>
      <p:sp>
        <p:nvSpPr>
          <p:cNvPr id="25606" name="Rectangle 3"/>
          <p:cNvSpPr>
            <a:spLocks noGrp="1" noChangeArrowheads="1"/>
          </p:cNvSpPr>
          <p:nvPr>
            <p:ph type="body" sz="half" idx="1"/>
          </p:nvPr>
        </p:nvSpPr>
        <p:spPr>
          <a:xfrm>
            <a:off x="-36513" y="2060575"/>
            <a:ext cx="5076826" cy="4321175"/>
          </a:xfrm>
        </p:spPr>
        <p:txBody>
          <a:bodyPr/>
          <a:lstStyle/>
          <a:p>
            <a:pPr eaLnBrk="1" hangingPunct="1"/>
            <a:r>
              <a:rPr lang="zh-CN" altLang="en-US" sz="2000" b="1"/>
              <a:t>对称密钥体制问题：</a:t>
            </a:r>
          </a:p>
          <a:p>
            <a:pPr lvl="1" eaLnBrk="1" hangingPunct="1"/>
            <a:r>
              <a:rPr lang="zh-CN" altLang="en-US" sz="2000" b="1"/>
              <a:t>密钥管理量大，当用户量增大时，密钥空间急剧增大。</a:t>
            </a:r>
          </a:p>
          <a:p>
            <a:pPr lvl="1" eaLnBrk="1" hangingPunct="1"/>
            <a:r>
              <a:rPr lang="zh-CN" altLang="en-US" sz="2000" b="1"/>
              <a:t>对称算法无法实现抗否认需求</a:t>
            </a:r>
          </a:p>
          <a:p>
            <a:pPr eaLnBrk="1" hangingPunct="1"/>
            <a:r>
              <a:rPr lang="zh-CN" altLang="en-US" sz="2000" b="1"/>
              <a:t>非对称密钥体制</a:t>
            </a:r>
            <a:r>
              <a:rPr lang="en-US" altLang="zh-CN" sz="2000" b="1"/>
              <a:t>/</a:t>
            </a:r>
            <a:r>
              <a:rPr lang="zh-CN" altLang="en-US" sz="2000" b="1"/>
              <a:t>公钥密码体制</a:t>
            </a:r>
          </a:p>
          <a:p>
            <a:pPr lvl="1" eaLnBrk="1" hangingPunct="1"/>
            <a:r>
              <a:rPr lang="zh-CN" altLang="en-US" sz="2000" b="1"/>
              <a:t>密钥分为公钥和私钥</a:t>
            </a:r>
          </a:p>
          <a:p>
            <a:pPr lvl="1" eaLnBrk="1" hangingPunct="1"/>
            <a:r>
              <a:rPr lang="zh-CN" altLang="en-US" sz="2000" b="1"/>
              <a:t>需要保存的密钥量大大减少</a:t>
            </a:r>
          </a:p>
          <a:p>
            <a:pPr lvl="1" eaLnBrk="1" hangingPunct="1"/>
            <a:r>
              <a:rPr lang="zh-CN" altLang="en-US" sz="2000" b="1"/>
              <a:t>可以实现数字签名</a:t>
            </a:r>
            <a:r>
              <a:rPr lang="en-US" altLang="zh-CN" sz="2000" b="1">
                <a:latin typeface="Arial" panose="020B0604020202020204" pitchFamily="34" charset="0"/>
              </a:rPr>
              <a:t>—</a:t>
            </a:r>
            <a:r>
              <a:rPr lang="zh-CN" altLang="en-US" sz="2000" b="1"/>
              <a:t>抗否认，可满足不相识的人之间保密通信</a:t>
            </a:r>
            <a:endParaRPr lang="en-US" altLang="zh-CN" sz="2000" b="1"/>
          </a:p>
          <a:p>
            <a:pPr lvl="1" eaLnBrk="1" hangingPunct="1"/>
            <a:r>
              <a:rPr lang="zh-CN" altLang="en-US" sz="2000" b="1"/>
              <a:t>加密速度慢，常用于数字签名或加密对称密钥</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78DED4D2-FF03-4CF6-B4A6-42B2569AE864}" type="slidenum">
              <a:rPr lang="zh-CN" altLang="en-US" sz="1400"/>
              <a:pPr>
                <a:spcBef>
                  <a:spcPct val="0"/>
                </a:spcBef>
                <a:buClrTx/>
                <a:buSzTx/>
                <a:buFontTx/>
                <a:buNone/>
              </a:pPr>
              <a:t>18</a:t>
            </a:fld>
            <a:endParaRPr lang="en-US" altLang="zh-CN" sz="1400"/>
          </a:p>
        </p:txBody>
      </p:sp>
      <p:sp>
        <p:nvSpPr>
          <p:cNvPr id="26627" name="Rectangle 2"/>
          <p:cNvSpPr>
            <a:spLocks noGrp="1" noChangeArrowheads="1"/>
          </p:cNvSpPr>
          <p:nvPr>
            <p:ph type="title"/>
          </p:nvPr>
        </p:nvSpPr>
        <p:spPr/>
        <p:txBody>
          <a:bodyPr/>
          <a:lstStyle/>
          <a:p>
            <a:pPr eaLnBrk="1" hangingPunct="1"/>
            <a:r>
              <a:rPr lang="zh-CN" altLang="en-US" b="1"/>
              <a:t>两种密码系统的比较</a:t>
            </a:r>
            <a:endParaRPr lang="en-US" altLang="zh-CN" b="1"/>
          </a:p>
        </p:txBody>
      </p:sp>
      <p:graphicFrame>
        <p:nvGraphicFramePr>
          <p:cNvPr id="26628" name="Object 8"/>
          <p:cNvGraphicFramePr>
            <a:graphicFrameLocks noChangeAspect="1"/>
          </p:cNvGraphicFramePr>
          <p:nvPr/>
        </p:nvGraphicFramePr>
        <p:xfrm>
          <a:off x="1547813" y="1989138"/>
          <a:ext cx="6553200" cy="4656137"/>
        </p:xfrm>
        <a:graphic>
          <a:graphicData uri="http://schemas.openxmlformats.org/presentationml/2006/ole">
            <mc:AlternateContent xmlns:mc="http://schemas.openxmlformats.org/markup-compatibility/2006">
              <mc:Choice xmlns:v="urn:schemas-microsoft-com:vml" Requires="v">
                <p:oleObj spid="_x0000_s2054" name="Visio" r:id="rId3" imgW="4149547" imgH="2890723" progId="Visio.Drawing.11">
                  <p:embed/>
                </p:oleObj>
              </mc:Choice>
              <mc:Fallback>
                <p:oleObj name="Visio" r:id="rId3" imgW="4149547" imgH="2890723" progId="Visio.Drawing.11">
                  <p:embed/>
                  <p:pic>
                    <p:nvPicPr>
                      <p:cNvPr id="0" name="Picture 1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1989138"/>
                        <a:ext cx="6553200" cy="465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29" name="Text Box 6"/>
          <p:cNvSpPr txBox="1">
            <a:spLocks noChangeArrowheads="1"/>
          </p:cNvSpPr>
          <p:nvPr/>
        </p:nvSpPr>
        <p:spPr bwMode="auto">
          <a:xfrm>
            <a:off x="5280025" y="3414713"/>
            <a:ext cx="2016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50000"/>
              </a:spcBef>
              <a:buClrTx/>
              <a:buSzTx/>
              <a:buFontTx/>
              <a:buNone/>
            </a:pPr>
            <a:r>
              <a:rPr lang="en-US" altLang="zh-CN" sz="1600" b="1"/>
              <a:t>(</a:t>
            </a:r>
            <a:r>
              <a:rPr lang="zh-CN" altLang="en-US" sz="1600" b="1"/>
              <a:t>对称密钥系统</a:t>
            </a:r>
            <a:r>
              <a:rPr lang="en-US" altLang="zh-CN" sz="1600" b="1"/>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BA914E85-99BA-427C-8AAE-A8C725CCD1AC}" type="slidenum">
              <a:rPr lang="zh-CN" altLang="en-US" sz="1400"/>
              <a:pPr>
                <a:spcBef>
                  <a:spcPct val="0"/>
                </a:spcBef>
                <a:buClrTx/>
                <a:buSzTx/>
                <a:buFontTx/>
                <a:buNone/>
              </a:pPr>
              <a:t>19</a:t>
            </a:fld>
            <a:endParaRPr lang="en-US" altLang="zh-CN" sz="1400"/>
          </a:p>
        </p:txBody>
      </p:sp>
      <p:sp>
        <p:nvSpPr>
          <p:cNvPr id="27651" name="Rectangle 2"/>
          <p:cNvSpPr>
            <a:spLocks noGrp="1" noChangeArrowheads="1"/>
          </p:cNvSpPr>
          <p:nvPr>
            <p:ph type="title"/>
          </p:nvPr>
        </p:nvSpPr>
        <p:spPr/>
        <p:txBody>
          <a:bodyPr/>
          <a:lstStyle/>
          <a:p>
            <a:pPr eaLnBrk="1" hangingPunct="1"/>
            <a:r>
              <a:rPr lang="zh-CN" altLang="en-US" b="1"/>
              <a:t>公钥密码体制基本思想</a:t>
            </a:r>
          </a:p>
        </p:txBody>
      </p:sp>
      <p:sp>
        <p:nvSpPr>
          <p:cNvPr id="27652" name="Rectangle 3"/>
          <p:cNvSpPr>
            <a:spLocks noGrp="1" noChangeArrowheads="1"/>
          </p:cNvSpPr>
          <p:nvPr>
            <p:ph type="body" idx="1"/>
          </p:nvPr>
        </p:nvSpPr>
        <p:spPr/>
        <p:txBody>
          <a:bodyPr/>
          <a:lstStyle/>
          <a:p>
            <a:pPr eaLnBrk="1" hangingPunct="1"/>
            <a:r>
              <a:rPr lang="zh-CN" altLang="en-US" sz="2800" b="1"/>
              <a:t>公钥密码体制又称为双钥密码体制或者非对称密钥体制是</a:t>
            </a:r>
            <a:r>
              <a:rPr lang="en-US" altLang="zh-CN" sz="2800" b="1"/>
              <a:t>1976</a:t>
            </a:r>
            <a:r>
              <a:rPr lang="zh-CN" altLang="en-US" sz="2800" b="1"/>
              <a:t>年由</a:t>
            </a:r>
            <a:r>
              <a:rPr lang="en-US" altLang="zh-CN" sz="2800" b="1"/>
              <a:t>Diffie</a:t>
            </a:r>
            <a:r>
              <a:rPr lang="zh-CN" altLang="en-US" sz="2800" b="1"/>
              <a:t>和</a:t>
            </a:r>
            <a:r>
              <a:rPr lang="en-US" altLang="zh-CN" sz="2800" b="1"/>
              <a:t>Hellman</a:t>
            </a:r>
            <a:r>
              <a:rPr lang="zh-CN" altLang="en-US" sz="2800" b="1"/>
              <a:t>在其</a:t>
            </a:r>
            <a:r>
              <a:rPr lang="zh-CN" altLang="en-US" sz="2800" b="1">
                <a:latin typeface="Arial" panose="020B0604020202020204" pitchFamily="34" charset="0"/>
              </a:rPr>
              <a:t>“</a:t>
            </a:r>
            <a:r>
              <a:rPr lang="zh-CN" altLang="en-US" sz="2800" b="1"/>
              <a:t>密码学新方向</a:t>
            </a:r>
            <a:r>
              <a:rPr lang="zh-CN" altLang="en-US" sz="2800" b="1">
                <a:latin typeface="Arial" panose="020B0604020202020204" pitchFamily="34" charset="0"/>
              </a:rPr>
              <a:t>”</a:t>
            </a:r>
            <a:r>
              <a:rPr lang="zh-CN" altLang="en-US" sz="2800" b="1"/>
              <a:t>一文中提出的。</a:t>
            </a:r>
          </a:p>
          <a:p>
            <a:pPr eaLnBrk="1" hangingPunct="1"/>
            <a:r>
              <a:rPr lang="zh-CN" altLang="en-US" sz="2800" b="1"/>
              <a:t>公钥密码体制是基于单向陷门函数的概念。单向函数是一些易于计算但难于求逆的函数，而单向陷门函数就是在已知一些额外信息的情况下易于求逆的单向函数，这些额外信息就是所谓的陷门。</a:t>
            </a:r>
          </a:p>
          <a:p>
            <a:pPr eaLnBrk="1" hangingPunct="1"/>
            <a:endParaRPr lang="zh-CN" altLang="en-US" sz="28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2</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solidFill>
                  <a:srgbClr val="FF3300"/>
                </a:solidFill>
              </a:rPr>
              <a:t>9.1</a:t>
            </a:r>
            <a:r>
              <a:rPr lang="zh-CN" altLang="en-US" b="1" dirty="0">
                <a:solidFill>
                  <a:srgbClr val="FF3300"/>
                </a:solidFill>
              </a:rPr>
              <a:t>概述</a:t>
            </a:r>
          </a:p>
          <a:p>
            <a:pPr eaLnBrk="1" hangingPunct="1"/>
            <a:r>
              <a:rPr lang="en-US" altLang="zh-CN" b="1" dirty="0"/>
              <a:t>9.2</a:t>
            </a:r>
            <a:r>
              <a:rPr lang="zh-CN" altLang="en-US" b="1" dirty="0"/>
              <a:t>密码学基础知识</a:t>
            </a:r>
          </a:p>
          <a:p>
            <a:pPr eaLnBrk="1" hangingPunct="1"/>
            <a:r>
              <a:rPr lang="en-US" altLang="zh-CN" b="1" dirty="0"/>
              <a:t>9.3</a:t>
            </a:r>
            <a:r>
              <a:rPr lang="zh-CN" altLang="en-US" b="1" dirty="0"/>
              <a:t>数字签名</a:t>
            </a:r>
            <a:endParaRPr lang="en-US" altLang="zh-CN" b="1" dirty="0"/>
          </a:p>
          <a:p>
            <a:pPr eaLnBrk="1" hangingPunct="1"/>
            <a:r>
              <a:rPr lang="en-US" altLang="zh-CN" b="1" dirty="0"/>
              <a:t>9.4</a:t>
            </a:r>
            <a:r>
              <a:rPr lang="zh-CN" altLang="en-US" b="1" dirty="0"/>
              <a:t>网络安全协议</a:t>
            </a:r>
            <a:endParaRPr lang="en-US" altLang="zh-CN" b="1" dirty="0"/>
          </a:p>
          <a:p>
            <a:pPr eaLnBrk="1" hangingPunct="1"/>
            <a:r>
              <a:rPr lang="en-US" altLang="zh-CN" b="1" dirty="0"/>
              <a:t>9.5</a:t>
            </a:r>
            <a:r>
              <a:rPr lang="zh-CN" altLang="en-US" b="1" dirty="0"/>
              <a:t>网络攻击与防护</a:t>
            </a:r>
            <a:endParaRPr lang="en-US" altLang="zh-CN" b="1" dirty="0"/>
          </a:p>
        </p:txBody>
      </p:sp>
    </p:spTree>
    <p:extLst>
      <p:ext uri="{BB962C8B-B14F-4D97-AF65-F5344CB8AC3E}">
        <p14:creationId xmlns:p14="http://schemas.microsoft.com/office/powerpoint/2010/main" val="355323977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4F64E85F-4891-4113-8E62-2A824CEB4411}" type="slidenum">
              <a:rPr lang="zh-CN" altLang="en-US" sz="1400"/>
              <a:pPr>
                <a:spcBef>
                  <a:spcPct val="0"/>
                </a:spcBef>
                <a:buClrTx/>
                <a:buSzTx/>
                <a:buFontTx/>
                <a:buNone/>
              </a:pPr>
              <a:t>20</a:t>
            </a:fld>
            <a:endParaRPr lang="en-US" altLang="zh-CN" sz="1400"/>
          </a:p>
        </p:txBody>
      </p:sp>
      <p:sp>
        <p:nvSpPr>
          <p:cNvPr id="28675" name="Rectangle 2"/>
          <p:cNvSpPr>
            <a:spLocks noGrp="1" noChangeArrowheads="1"/>
          </p:cNvSpPr>
          <p:nvPr>
            <p:ph type="title"/>
          </p:nvPr>
        </p:nvSpPr>
        <p:spPr/>
        <p:txBody>
          <a:bodyPr/>
          <a:lstStyle/>
          <a:p>
            <a:pPr eaLnBrk="1" hangingPunct="1"/>
            <a:r>
              <a:rPr lang="zh-CN" altLang="en-US" b="1"/>
              <a:t>单向陷门函数</a:t>
            </a:r>
          </a:p>
        </p:txBody>
      </p:sp>
      <p:sp>
        <p:nvSpPr>
          <p:cNvPr id="28676" name="Rectangle 3"/>
          <p:cNvSpPr>
            <a:spLocks noGrp="1" noChangeArrowheads="1"/>
          </p:cNvSpPr>
          <p:nvPr>
            <p:ph type="body" idx="1"/>
          </p:nvPr>
        </p:nvSpPr>
        <p:spPr/>
        <p:txBody>
          <a:bodyPr/>
          <a:lstStyle/>
          <a:p>
            <a:pPr eaLnBrk="1" hangingPunct="1"/>
            <a:r>
              <a:rPr lang="en-US" altLang="zh-CN" b="1"/>
              <a:t>(1)</a:t>
            </a:r>
            <a:r>
              <a:rPr lang="zh-CN" altLang="en-US" b="1"/>
              <a:t>给定</a:t>
            </a:r>
            <a:r>
              <a:rPr lang="en-US" altLang="zh-CN" b="1"/>
              <a:t>x</a:t>
            </a:r>
            <a:r>
              <a:rPr lang="zh-CN" altLang="en-US" b="1"/>
              <a:t>， 计算</a:t>
            </a:r>
            <a:r>
              <a:rPr lang="en-US" altLang="zh-CN" b="1"/>
              <a:t>y=f(x)</a:t>
            </a:r>
            <a:r>
              <a:rPr lang="zh-CN" altLang="en-US" b="1"/>
              <a:t>是容易的</a:t>
            </a:r>
          </a:p>
          <a:p>
            <a:pPr eaLnBrk="1" hangingPunct="1"/>
            <a:r>
              <a:rPr lang="en-US" altLang="zh-CN" b="1"/>
              <a:t>(2)</a:t>
            </a:r>
            <a:r>
              <a:rPr lang="zh-CN" altLang="en-US" b="1"/>
              <a:t>给定</a:t>
            </a:r>
            <a:r>
              <a:rPr lang="en-US" altLang="zh-CN" b="1"/>
              <a:t>y</a:t>
            </a:r>
            <a:r>
              <a:rPr lang="zh-CN" altLang="en-US" b="1"/>
              <a:t>，计算</a:t>
            </a:r>
            <a:r>
              <a:rPr lang="en-US" altLang="zh-CN" b="1"/>
              <a:t>x</a:t>
            </a:r>
            <a:r>
              <a:rPr lang="zh-CN" altLang="en-US" b="1"/>
              <a:t>，使</a:t>
            </a:r>
            <a:r>
              <a:rPr lang="en-US" altLang="zh-CN" b="1"/>
              <a:t>y=f(x)</a:t>
            </a:r>
            <a:r>
              <a:rPr lang="zh-CN" altLang="en-US" b="1"/>
              <a:t>是困难的</a:t>
            </a:r>
          </a:p>
          <a:p>
            <a:pPr eaLnBrk="1" hangingPunct="1"/>
            <a:r>
              <a:rPr lang="en-US" altLang="zh-CN" b="1"/>
              <a:t>(3)</a:t>
            </a:r>
            <a:r>
              <a:rPr lang="zh-CN" altLang="en-US" b="1"/>
              <a:t>存在</a:t>
            </a:r>
            <a:r>
              <a:rPr lang="el-GR" altLang="zh-CN" b="1">
                <a:latin typeface="宋体" panose="02010600030101010101" pitchFamily="2" charset="-122"/>
              </a:rPr>
              <a:t>δ</a:t>
            </a:r>
            <a:r>
              <a:rPr lang="zh-CN" altLang="en-US" b="1">
                <a:latin typeface="宋体" panose="02010600030101010101" pitchFamily="2" charset="-122"/>
              </a:rPr>
              <a:t>，</a:t>
            </a:r>
            <a:r>
              <a:rPr lang="zh-CN" altLang="en-US" b="1"/>
              <a:t>已知</a:t>
            </a:r>
            <a:r>
              <a:rPr lang="el-GR" altLang="zh-CN" b="1">
                <a:latin typeface="宋体" panose="02010600030101010101" pitchFamily="2" charset="-122"/>
              </a:rPr>
              <a:t>δ</a:t>
            </a:r>
            <a:r>
              <a:rPr lang="zh-CN" altLang="en-US" b="1"/>
              <a:t>时，对给定的任何</a:t>
            </a:r>
            <a:r>
              <a:rPr lang="en-US" altLang="zh-CN" b="1"/>
              <a:t>y</a:t>
            </a:r>
            <a:r>
              <a:rPr lang="zh-CN" altLang="en-US" b="1"/>
              <a:t>， 若相应的</a:t>
            </a:r>
            <a:r>
              <a:rPr lang="en-US" altLang="zh-CN" b="1"/>
              <a:t>x</a:t>
            </a:r>
            <a:r>
              <a:rPr lang="zh-CN" altLang="en-US" b="1"/>
              <a:t>存在，则计算</a:t>
            </a:r>
            <a:r>
              <a:rPr lang="en-US" altLang="zh-CN" b="1"/>
              <a:t>x</a:t>
            </a:r>
            <a:r>
              <a:rPr lang="zh-CN" altLang="en-US" b="1"/>
              <a:t>使</a:t>
            </a:r>
            <a:r>
              <a:rPr lang="en-US" altLang="zh-CN" b="1"/>
              <a:t>y=f(x)</a:t>
            </a:r>
            <a:r>
              <a:rPr lang="zh-CN" altLang="en-US" b="1"/>
              <a:t>是容易的</a:t>
            </a:r>
          </a:p>
          <a:p>
            <a:pPr eaLnBrk="1" hangingPunct="1"/>
            <a:endParaRPr lang="zh-CN" altLang="en-US"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43A00D43-67F5-4C3E-9447-3A50E99F830D}" type="slidenum">
              <a:rPr lang="zh-CN" altLang="en-US" sz="1400"/>
              <a:pPr>
                <a:spcBef>
                  <a:spcPct val="0"/>
                </a:spcBef>
                <a:buClrTx/>
                <a:buSzTx/>
                <a:buFontTx/>
                <a:buNone/>
              </a:pPr>
              <a:t>21</a:t>
            </a:fld>
            <a:endParaRPr lang="en-US" altLang="zh-CN" sz="1400"/>
          </a:p>
        </p:txBody>
      </p:sp>
      <p:sp>
        <p:nvSpPr>
          <p:cNvPr id="29699" name="Rectangle 2"/>
          <p:cNvSpPr>
            <a:spLocks noGrp="1" noChangeArrowheads="1"/>
          </p:cNvSpPr>
          <p:nvPr>
            <p:ph type="title"/>
          </p:nvPr>
        </p:nvSpPr>
        <p:spPr/>
        <p:txBody>
          <a:bodyPr/>
          <a:lstStyle/>
          <a:p>
            <a:pPr eaLnBrk="1" hangingPunct="1"/>
            <a:r>
              <a:rPr lang="en-US" altLang="zh-CN" sz="5400" b="1"/>
              <a:t>RSA</a:t>
            </a:r>
            <a:r>
              <a:rPr lang="zh-CN" altLang="en-US" sz="5400" b="1"/>
              <a:t>密码体制基本原理</a:t>
            </a:r>
          </a:p>
        </p:txBody>
      </p:sp>
      <p:sp>
        <p:nvSpPr>
          <p:cNvPr id="29700" name="Rectangle 3"/>
          <p:cNvSpPr>
            <a:spLocks noGrp="1" noChangeArrowheads="1"/>
          </p:cNvSpPr>
          <p:nvPr>
            <p:ph type="body" idx="1"/>
          </p:nvPr>
        </p:nvSpPr>
        <p:spPr>
          <a:xfrm>
            <a:off x="900113" y="1916113"/>
            <a:ext cx="7993062" cy="2016943"/>
          </a:xfrm>
        </p:spPr>
        <p:txBody>
          <a:bodyPr/>
          <a:lstStyle/>
          <a:p>
            <a:pPr eaLnBrk="1" hangingPunct="1">
              <a:lnSpc>
                <a:spcPct val="90000"/>
              </a:lnSpc>
            </a:pPr>
            <a:r>
              <a:rPr lang="en-US" altLang="zh-CN" sz="2800" b="1" dirty="0"/>
              <a:t>RSA</a:t>
            </a:r>
            <a:r>
              <a:rPr lang="zh-CN" altLang="en-US" sz="2800" b="1" dirty="0"/>
              <a:t>是</a:t>
            </a:r>
            <a:r>
              <a:rPr lang="en-US" altLang="zh-CN" sz="2800" b="1" dirty="0"/>
              <a:t>MIT</a:t>
            </a:r>
            <a:r>
              <a:rPr lang="zh-CN" altLang="en-US" sz="2800" b="1" dirty="0"/>
              <a:t>的</a:t>
            </a:r>
            <a:r>
              <a:rPr lang="en-US" altLang="zh-CN" sz="2800" b="1" dirty="0" err="1"/>
              <a:t>Rivest</a:t>
            </a:r>
            <a:r>
              <a:rPr lang="en-US" altLang="zh-CN" sz="2800" b="1" dirty="0"/>
              <a:t>, Shamir </a:t>
            </a:r>
            <a:r>
              <a:rPr lang="zh-CN" altLang="en-US" sz="2800" b="1" dirty="0"/>
              <a:t>和</a:t>
            </a:r>
            <a:r>
              <a:rPr lang="en-US" altLang="zh-CN" sz="2800" b="1" dirty="0" err="1"/>
              <a:t>Adlemar</a:t>
            </a:r>
            <a:r>
              <a:rPr lang="zh-CN" altLang="en-US" sz="2800" b="1" dirty="0"/>
              <a:t>开发的第一个公钥密码体制，基于大数因子分解的困难性</a:t>
            </a:r>
            <a:endParaRPr lang="en-US" altLang="zh-CN" sz="2800" b="1" dirty="0"/>
          </a:p>
          <a:p>
            <a:pPr lvl="1" eaLnBrk="1" hangingPunct="1">
              <a:lnSpc>
                <a:spcPct val="90000"/>
              </a:lnSpc>
            </a:pPr>
            <a:r>
              <a:rPr lang="zh-CN" altLang="en-US" sz="2400" b="1" dirty="0"/>
              <a:t>选取的素数</a:t>
            </a:r>
            <a:r>
              <a:rPr lang="en-US" altLang="zh-CN" sz="2400" b="1" dirty="0" err="1"/>
              <a:t>p,q</a:t>
            </a:r>
            <a:r>
              <a:rPr lang="zh-CN" altLang="en-US" sz="2400" b="1" dirty="0"/>
              <a:t>要足够大，使得给定了它们的乘积</a:t>
            </a:r>
            <a:r>
              <a:rPr lang="en-US" altLang="zh-CN" sz="2400" b="1" dirty="0"/>
              <a:t>n</a:t>
            </a:r>
            <a:r>
              <a:rPr lang="zh-CN" altLang="en-US" sz="2400" b="1" dirty="0"/>
              <a:t>，在不知道</a:t>
            </a:r>
            <a:r>
              <a:rPr lang="en-US" altLang="zh-CN" sz="2400" b="1" dirty="0" err="1"/>
              <a:t>p,q</a:t>
            </a:r>
            <a:r>
              <a:rPr lang="zh-CN" altLang="en-US" sz="2400" b="1" dirty="0"/>
              <a:t>情况下分解</a:t>
            </a:r>
            <a:r>
              <a:rPr lang="en-US" altLang="zh-CN" sz="2400" b="1" dirty="0"/>
              <a:t>n</a:t>
            </a:r>
            <a:r>
              <a:rPr lang="zh-CN" altLang="en-US" sz="2400" b="1" dirty="0"/>
              <a:t>在计算上是不可行的</a:t>
            </a:r>
          </a:p>
        </p:txBody>
      </p:sp>
      <p:sp>
        <p:nvSpPr>
          <p:cNvPr id="2" name="矩形 1"/>
          <p:cNvSpPr/>
          <p:nvPr/>
        </p:nvSpPr>
        <p:spPr>
          <a:xfrm>
            <a:off x="518344" y="3986982"/>
            <a:ext cx="8425631"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defRPr/>
            </a:pPr>
            <a:r>
              <a:rPr lang="en-US" altLang="zh-CN" sz="2400" b="1" dirty="0">
                <a:solidFill>
                  <a:schemeClr val="tx1"/>
                </a:solidFill>
              </a:rPr>
              <a:t>2012</a:t>
            </a:r>
            <a:r>
              <a:rPr lang="zh-CN" altLang="en-US" sz="2400" b="1" dirty="0">
                <a:solidFill>
                  <a:schemeClr val="tx1"/>
                </a:solidFill>
              </a:rPr>
              <a:t>年，</a:t>
            </a:r>
            <a:r>
              <a:rPr lang="en-US" altLang="zh-CN" sz="2400" b="1" dirty="0">
                <a:solidFill>
                  <a:schemeClr val="tx1"/>
                </a:solidFill>
              </a:rPr>
              <a:t>212</a:t>
            </a:r>
            <a:r>
              <a:rPr lang="zh-CN" altLang="en-US" sz="2400" b="1" dirty="0">
                <a:solidFill>
                  <a:schemeClr val="tx1"/>
                </a:solidFill>
              </a:rPr>
              <a:t>位的十进制数（</a:t>
            </a:r>
            <a:r>
              <a:rPr lang="en-US" altLang="zh-CN" sz="2400" b="1" dirty="0">
                <a:solidFill>
                  <a:schemeClr val="tx1"/>
                </a:solidFill>
              </a:rPr>
              <a:t>704</a:t>
            </a:r>
            <a:r>
              <a:rPr lang="zh-CN" altLang="en-US" sz="2400" b="1" dirty="0">
                <a:solidFill>
                  <a:schemeClr val="tx1"/>
                </a:solidFill>
              </a:rPr>
              <a:t>比特）的数被分解</a:t>
            </a:r>
            <a:endParaRPr lang="en-US" altLang="zh-CN" sz="2400" b="1" dirty="0">
              <a:solidFill>
                <a:schemeClr val="tx1"/>
              </a:solidFill>
            </a:endParaRPr>
          </a:p>
          <a:p>
            <a:pPr eaLnBrk="1" hangingPunct="1">
              <a:defRPr/>
            </a:pPr>
            <a:r>
              <a:rPr lang="en-US" altLang="zh-CN" sz="2400" b="1" dirty="0">
                <a:solidFill>
                  <a:schemeClr val="tx1"/>
                </a:solidFill>
              </a:rPr>
              <a:t>2016</a:t>
            </a:r>
            <a:r>
              <a:rPr lang="zh-CN" altLang="en-US" sz="2400" b="1" dirty="0">
                <a:solidFill>
                  <a:schemeClr val="tx1"/>
                </a:solidFill>
              </a:rPr>
              <a:t>年，</a:t>
            </a:r>
            <a:r>
              <a:rPr lang="en-US" altLang="zh-CN" sz="2400" b="1" dirty="0">
                <a:solidFill>
                  <a:schemeClr val="tx1"/>
                </a:solidFill>
              </a:rPr>
              <a:t>220</a:t>
            </a:r>
            <a:r>
              <a:rPr lang="zh-CN" altLang="en-US" sz="2400" b="1" dirty="0">
                <a:solidFill>
                  <a:schemeClr val="tx1"/>
                </a:solidFill>
              </a:rPr>
              <a:t>位的十进制数（</a:t>
            </a:r>
            <a:r>
              <a:rPr lang="en-US" altLang="zh-CN" sz="2400" b="1" dirty="0">
                <a:solidFill>
                  <a:schemeClr val="tx1"/>
                </a:solidFill>
              </a:rPr>
              <a:t>729</a:t>
            </a:r>
            <a:r>
              <a:rPr lang="zh-CN" altLang="en-US" sz="2400" b="1" dirty="0">
                <a:solidFill>
                  <a:schemeClr val="tx1"/>
                </a:solidFill>
              </a:rPr>
              <a:t>比特）的数被分解</a:t>
            </a:r>
            <a:endParaRPr lang="en-US" altLang="zh-CN" sz="2400" b="1" dirty="0">
              <a:solidFill>
                <a:schemeClr val="tx1"/>
              </a:solidFill>
            </a:endParaRPr>
          </a:p>
          <a:p>
            <a:pPr eaLnBrk="1" hangingPunct="1">
              <a:defRPr/>
            </a:pPr>
            <a:r>
              <a:rPr lang="zh-CN" altLang="en-US" sz="2400" b="1" dirty="0">
                <a:solidFill>
                  <a:schemeClr val="tx1"/>
                </a:solidFill>
              </a:rPr>
              <a:t>基于短期安全性考虑，要求</a:t>
            </a:r>
            <a:r>
              <a:rPr lang="en-US" altLang="zh-CN" sz="2400" b="1" dirty="0">
                <a:solidFill>
                  <a:schemeClr val="tx1"/>
                </a:solidFill>
              </a:rPr>
              <a:t>n</a:t>
            </a:r>
            <a:r>
              <a:rPr lang="zh-CN" altLang="en-US" sz="2400" b="1" dirty="0">
                <a:solidFill>
                  <a:schemeClr val="tx1"/>
                </a:solidFill>
              </a:rPr>
              <a:t>的长度至少应为</a:t>
            </a:r>
            <a:r>
              <a:rPr lang="en-US" altLang="zh-CN" sz="2400" b="1" dirty="0">
                <a:solidFill>
                  <a:schemeClr val="tx1"/>
                </a:solidFill>
              </a:rPr>
              <a:t>1024</a:t>
            </a:r>
            <a:r>
              <a:rPr lang="zh-CN" altLang="en-US" sz="2400" b="1" dirty="0">
                <a:solidFill>
                  <a:schemeClr val="tx1"/>
                </a:solidFill>
              </a:rPr>
              <a:t>比特，而长期安全性则需</a:t>
            </a:r>
            <a:r>
              <a:rPr lang="en-US" altLang="zh-CN" sz="2400" b="1" dirty="0">
                <a:solidFill>
                  <a:schemeClr val="tx1"/>
                </a:solidFill>
              </a:rPr>
              <a:t>n</a:t>
            </a:r>
            <a:r>
              <a:rPr lang="zh-CN" altLang="en-US" sz="2400" b="1" dirty="0">
                <a:solidFill>
                  <a:schemeClr val="tx1"/>
                </a:solidFill>
              </a:rPr>
              <a:t>至少为</a:t>
            </a:r>
            <a:r>
              <a:rPr lang="en-US" altLang="zh-CN" sz="2400" b="1" dirty="0">
                <a:solidFill>
                  <a:schemeClr val="tx1"/>
                </a:solidFill>
              </a:rPr>
              <a:t>2048</a:t>
            </a:r>
            <a:r>
              <a:rPr lang="zh-CN" altLang="en-US" sz="2400" b="1" dirty="0">
                <a:solidFill>
                  <a:schemeClr val="tx1"/>
                </a:solidFill>
              </a:rPr>
              <a:t>比特</a:t>
            </a:r>
          </a:p>
        </p:txBody>
      </p:sp>
      <p:sp>
        <p:nvSpPr>
          <p:cNvPr id="6" name="文本框 1"/>
          <p:cNvSpPr txBox="1">
            <a:spLocks noChangeArrowheads="1"/>
          </p:cNvSpPr>
          <p:nvPr/>
        </p:nvSpPr>
        <p:spPr bwMode="auto">
          <a:xfrm>
            <a:off x="468313" y="6132513"/>
            <a:ext cx="7704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ea typeface="宋体" panose="02010600030101010101" pitchFamily="2" charset="-122"/>
              </a:defRPr>
            </a:lvl1pPr>
            <a:lvl2pPr marL="742950" indent="-285750">
              <a:defRPr>
                <a:solidFill>
                  <a:schemeClr val="tx1"/>
                </a:solidFill>
                <a:latin typeface="Tahoma" panose="020B0604030504040204" pitchFamily="34" charset="0"/>
                <a:ea typeface="宋体" panose="02010600030101010101" pitchFamily="2" charset="-122"/>
              </a:defRPr>
            </a:lvl2pPr>
            <a:lvl3pPr marL="1143000" indent="-228600">
              <a:defRPr>
                <a:solidFill>
                  <a:schemeClr val="tx1"/>
                </a:solidFill>
                <a:latin typeface="Tahoma" panose="020B0604030504040204" pitchFamily="34" charset="0"/>
                <a:ea typeface="宋体" panose="02010600030101010101" pitchFamily="2" charset="-122"/>
              </a:defRPr>
            </a:lvl3pPr>
            <a:lvl4pPr marL="1600200" indent="-228600">
              <a:defRPr>
                <a:solidFill>
                  <a:schemeClr val="tx1"/>
                </a:solidFill>
                <a:latin typeface="Tahoma" panose="020B0604030504040204" pitchFamily="34" charset="0"/>
                <a:ea typeface="宋体" panose="02010600030101010101" pitchFamily="2" charset="-122"/>
              </a:defRPr>
            </a:lvl4pPr>
            <a:lvl5pPr marL="2057400" indent="-22860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lang="en-US" altLang="zh-CN" b="1" dirty="0"/>
              <a:t>Source: https://en.wikipedia.org/wiki/RSA_numbers</a:t>
            </a:r>
            <a:endParaRPr lang="zh-CN" alt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69F7CC54-F288-4D87-AB86-FC0B0351DF06}" type="slidenum">
              <a:rPr lang="zh-CN" altLang="en-US" sz="1400"/>
              <a:pPr>
                <a:spcBef>
                  <a:spcPct val="0"/>
                </a:spcBef>
                <a:buClrTx/>
                <a:buSzTx/>
                <a:buFontTx/>
                <a:buNone/>
              </a:pPr>
              <a:t>22</a:t>
            </a:fld>
            <a:endParaRPr lang="en-US" altLang="zh-CN" sz="1400"/>
          </a:p>
        </p:txBody>
      </p:sp>
      <p:sp>
        <p:nvSpPr>
          <p:cNvPr id="32771" name="Rectangle 2"/>
          <p:cNvSpPr>
            <a:spLocks noGrp="1" noChangeArrowheads="1"/>
          </p:cNvSpPr>
          <p:nvPr>
            <p:ph type="title"/>
          </p:nvPr>
        </p:nvSpPr>
        <p:spPr/>
        <p:txBody>
          <a:bodyPr/>
          <a:lstStyle/>
          <a:p>
            <a:pPr eaLnBrk="1" hangingPunct="1"/>
            <a:r>
              <a:rPr lang="zh-CN" altLang="en-US" b="1"/>
              <a:t>其它公钥密码算法</a:t>
            </a:r>
          </a:p>
        </p:txBody>
      </p:sp>
      <p:sp>
        <p:nvSpPr>
          <p:cNvPr id="32772" name="Rectangle 3"/>
          <p:cNvSpPr>
            <a:spLocks noGrp="1" noChangeArrowheads="1"/>
          </p:cNvSpPr>
          <p:nvPr>
            <p:ph type="body" idx="1"/>
          </p:nvPr>
        </p:nvSpPr>
        <p:spPr/>
        <p:txBody>
          <a:bodyPr/>
          <a:lstStyle/>
          <a:p>
            <a:pPr eaLnBrk="1" hangingPunct="1">
              <a:lnSpc>
                <a:spcPct val="90000"/>
              </a:lnSpc>
            </a:pPr>
            <a:r>
              <a:rPr lang="en-US" altLang="zh-CN" b="1"/>
              <a:t>ElGamal</a:t>
            </a:r>
            <a:r>
              <a:rPr lang="zh-CN" altLang="en-US" b="1"/>
              <a:t>密码</a:t>
            </a:r>
          </a:p>
          <a:p>
            <a:pPr lvl="1" eaLnBrk="1" hangingPunct="1">
              <a:lnSpc>
                <a:spcPct val="90000"/>
              </a:lnSpc>
            </a:pPr>
            <a:r>
              <a:rPr lang="en-US" altLang="zh-CN" b="1"/>
              <a:t>1985</a:t>
            </a:r>
            <a:r>
              <a:rPr lang="zh-CN" altLang="en-US" b="1"/>
              <a:t>年</a:t>
            </a:r>
            <a:r>
              <a:rPr lang="en-US" altLang="zh-CN" b="1"/>
              <a:t>ElGamal</a:t>
            </a:r>
            <a:r>
              <a:rPr lang="zh-CN" altLang="en-US" b="1"/>
              <a:t>设计的密码算法，该算法是基于有限域上离散对数问题求解的困难性。</a:t>
            </a:r>
          </a:p>
          <a:p>
            <a:pPr eaLnBrk="1" hangingPunct="1">
              <a:lnSpc>
                <a:spcPct val="90000"/>
              </a:lnSpc>
            </a:pPr>
            <a:r>
              <a:rPr lang="zh-CN" altLang="en-US" b="1"/>
              <a:t>椭圆曲线密码</a:t>
            </a:r>
          </a:p>
          <a:p>
            <a:pPr lvl="1" eaLnBrk="1" hangingPunct="1">
              <a:lnSpc>
                <a:spcPct val="90000"/>
              </a:lnSpc>
            </a:pPr>
            <a:r>
              <a:rPr lang="en-US" altLang="zh-CN" b="1"/>
              <a:t>1985</a:t>
            </a:r>
            <a:r>
              <a:rPr lang="zh-CN" altLang="en-US" b="1"/>
              <a:t>年</a:t>
            </a:r>
            <a:r>
              <a:rPr lang="en-US" altLang="zh-CN" b="1"/>
              <a:t>N. Koblitz</a:t>
            </a:r>
            <a:r>
              <a:rPr lang="zh-CN" altLang="en-US" b="1"/>
              <a:t>和</a:t>
            </a:r>
            <a:r>
              <a:rPr lang="en-US" altLang="zh-CN" b="1"/>
              <a:t>V. Miller</a:t>
            </a:r>
            <a:r>
              <a:rPr lang="zh-CN" altLang="en-US" b="1"/>
              <a:t>分别独立提出了椭圆曲线密码体制</a:t>
            </a:r>
            <a:r>
              <a:rPr lang="en-US" altLang="zh-CN" b="1"/>
              <a:t>(ECC) </a:t>
            </a:r>
            <a:r>
              <a:rPr lang="zh-CN" altLang="en-US" b="1"/>
              <a:t>，其依据就是定义在椭圆曲线点群上的离散对数问题的难解性。</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23</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t>9.1</a:t>
            </a:r>
            <a:r>
              <a:rPr lang="zh-CN" altLang="en-US" b="1" dirty="0"/>
              <a:t>概述</a:t>
            </a:r>
          </a:p>
          <a:p>
            <a:pPr eaLnBrk="1" hangingPunct="1"/>
            <a:r>
              <a:rPr lang="en-US" altLang="zh-CN" b="1" dirty="0"/>
              <a:t>9.2</a:t>
            </a:r>
            <a:r>
              <a:rPr lang="zh-CN" altLang="en-US" b="1" dirty="0"/>
              <a:t>密码学基础知识</a:t>
            </a:r>
          </a:p>
          <a:p>
            <a:pPr eaLnBrk="1" hangingPunct="1"/>
            <a:r>
              <a:rPr lang="en-US" altLang="zh-CN" b="1" dirty="0">
                <a:solidFill>
                  <a:srgbClr val="FF0000"/>
                </a:solidFill>
              </a:rPr>
              <a:t>9.3</a:t>
            </a:r>
            <a:r>
              <a:rPr lang="zh-CN" altLang="en-US" b="1" dirty="0">
                <a:solidFill>
                  <a:srgbClr val="FF0000"/>
                </a:solidFill>
              </a:rPr>
              <a:t>数字签名</a:t>
            </a:r>
            <a:endParaRPr lang="en-US" altLang="zh-CN" b="1" dirty="0">
              <a:solidFill>
                <a:srgbClr val="FF0000"/>
              </a:solidFill>
            </a:endParaRPr>
          </a:p>
          <a:p>
            <a:pPr eaLnBrk="1" hangingPunct="1"/>
            <a:r>
              <a:rPr lang="en-US" altLang="zh-CN" b="1" dirty="0"/>
              <a:t>9.4</a:t>
            </a:r>
            <a:r>
              <a:rPr lang="zh-CN" altLang="en-US" b="1" dirty="0"/>
              <a:t>网络安全协议</a:t>
            </a:r>
            <a:endParaRPr lang="en-US" altLang="zh-CN" b="1" dirty="0"/>
          </a:p>
          <a:p>
            <a:pPr eaLnBrk="1" hangingPunct="1"/>
            <a:r>
              <a:rPr lang="en-US" altLang="zh-CN" b="1" dirty="0"/>
              <a:t>9.5</a:t>
            </a:r>
            <a:r>
              <a:rPr lang="zh-CN" altLang="en-US" b="1" dirty="0"/>
              <a:t>网络攻击与防护</a:t>
            </a:r>
            <a:endParaRPr lang="en-US" altLang="zh-CN" b="1" dirty="0"/>
          </a:p>
        </p:txBody>
      </p:sp>
    </p:spTree>
    <p:extLst>
      <p:ext uri="{BB962C8B-B14F-4D97-AF65-F5344CB8AC3E}">
        <p14:creationId xmlns:p14="http://schemas.microsoft.com/office/powerpoint/2010/main" val="305594147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4"/>
          <p:cNvSpPr>
            <a:spLocks noGrp="1"/>
          </p:cNvSpPr>
          <p:nvPr>
            <p:ph type="title"/>
          </p:nvPr>
        </p:nvSpPr>
        <p:spPr/>
        <p:txBody>
          <a:bodyPr/>
          <a:lstStyle/>
          <a:p>
            <a:r>
              <a:rPr lang="zh-CN" altLang="en-US" b="1"/>
              <a:t>原则</a:t>
            </a:r>
          </a:p>
        </p:txBody>
      </p:sp>
      <p:sp>
        <p:nvSpPr>
          <p:cNvPr id="36867" name="内容占位符 5"/>
          <p:cNvSpPr>
            <a:spLocks noGrp="1"/>
          </p:cNvSpPr>
          <p:nvPr>
            <p:ph idx="1"/>
          </p:nvPr>
        </p:nvSpPr>
        <p:spPr/>
        <p:txBody>
          <a:bodyPr/>
          <a:lstStyle/>
          <a:p>
            <a:r>
              <a:rPr lang="zh-CN" altLang="en-US" b="1" dirty="0"/>
              <a:t>签名是</a:t>
            </a:r>
            <a:r>
              <a:rPr lang="zh-CN" altLang="en-US" b="1" dirty="0">
                <a:solidFill>
                  <a:srgbClr val="FF0000"/>
                </a:solidFill>
              </a:rPr>
              <a:t>不可抵赖</a:t>
            </a:r>
            <a:r>
              <a:rPr lang="zh-CN" altLang="en-US" b="1" dirty="0"/>
              <a:t>的</a:t>
            </a:r>
            <a:r>
              <a:rPr lang="zh-CN" altLang="en-US" b="1" dirty="0">
                <a:sym typeface="Wingdings" panose="05000000000000000000" pitchFamily="2" charset="2"/>
              </a:rPr>
              <a:t>，别人无法伪造</a:t>
            </a:r>
            <a:endParaRPr lang="en-US" altLang="zh-CN" b="1" dirty="0"/>
          </a:p>
          <a:p>
            <a:r>
              <a:rPr lang="zh-CN" altLang="en-US" b="1" dirty="0"/>
              <a:t>签名是</a:t>
            </a:r>
            <a:r>
              <a:rPr lang="zh-CN" altLang="en-US" b="1" dirty="0">
                <a:solidFill>
                  <a:srgbClr val="FF0000"/>
                </a:solidFill>
              </a:rPr>
              <a:t>可验证</a:t>
            </a:r>
            <a:r>
              <a:rPr lang="zh-CN" altLang="en-US" b="1" dirty="0"/>
              <a:t>的，任何人都可以验证签名的有效性</a:t>
            </a:r>
            <a:endParaRPr lang="en-US" altLang="zh-CN" b="1" dirty="0"/>
          </a:p>
          <a:p>
            <a:r>
              <a:rPr lang="zh-CN" altLang="en-US" b="1" dirty="0"/>
              <a:t>签名是</a:t>
            </a:r>
            <a:r>
              <a:rPr lang="zh-CN" altLang="en-US" b="1" dirty="0">
                <a:solidFill>
                  <a:srgbClr val="FF0000"/>
                </a:solidFill>
              </a:rPr>
              <a:t>不可复制</a:t>
            </a:r>
            <a:r>
              <a:rPr lang="zh-CN" altLang="en-US" b="1" dirty="0"/>
              <a:t>的，并与签名的信息相关，对一个消息的签名不能通过复制得到另一个消息的签名</a:t>
            </a:r>
            <a:endParaRPr lang="en-US" altLang="zh-CN" b="1" dirty="0"/>
          </a:p>
          <a:p>
            <a:r>
              <a:rPr lang="zh-CN" altLang="en-US" b="1" dirty="0"/>
              <a:t>签名的消息</a:t>
            </a:r>
            <a:r>
              <a:rPr lang="zh-CN" altLang="en-US" b="1" dirty="0">
                <a:solidFill>
                  <a:srgbClr val="FF0000"/>
                </a:solidFill>
              </a:rPr>
              <a:t>不可篡改</a:t>
            </a:r>
          </a:p>
        </p:txBody>
      </p:sp>
      <p:sp>
        <p:nvSpPr>
          <p:cNvPr id="36868" name="灯片编号占位符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592373BF-754A-42E9-B0CE-4FFC2A263BD1}" type="slidenum">
              <a:rPr lang="zh-CN" altLang="en-US" sz="1400"/>
              <a:pPr>
                <a:spcBef>
                  <a:spcPct val="0"/>
                </a:spcBef>
                <a:buClrTx/>
                <a:buSzTx/>
                <a:buFontTx/>
                <a:buNone/>
              </a:pPr>
              <a:t>24</a:t>
            </a:fld>
            <a:endParaRPr lang="en-US" altLang="zh-CN"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1979613" y="3130550"/>
            <a:ext cx="4679950" cy="115252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7891"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42B0F17E-4FA7-4107-BF3B-6F81D8E4E7E5}" type="slidenum">
              <a:rPr lang="zh-CN" altLang="en-US" sz="1400"/>
              <a:pPr algn="r" eaLnBrk="1" hangingPunct="1">
                <a:spcBef>
                  <a:spcPct val="0"/>
                </a:spcBef>
                <a:buClrTx/>
                <a:buSzTx/>
                <a:buFontTx/>
                <a:buNone/>
              </a:pPr>
              <a:t>25</a:t>
            </a:fld>
            <a:endParaRPr lang="en-US" altLang="zh-CN" sz="1400"/>
          </a:p>
        </p:txBody>
      </p:sp>
      <p:sp>
        <p:nvSpPr>
          <p:cNvPr id="37892" name="Rectangle 2"/>
          <p:cNvSpPr>
            <a:spLocks noGrp="1" noChangeArrowheads="1"/>
          </p:cNvSpPr>
          <p:nvPr>
            <p:ph type="title" idx="4294967295"/>
          </p:nvPr>
        </p:nvSpPr>
        <p:spPr/>
        <p:txBody>
          <a:bodyPr/>
          <a:lstStyle/>
          <a:p>
            <a:pPr eaLnBrk="1" hangingPunct="1"/>
            <a:r>
              <a:rPr lang="zh-CN" altLang="en-US"/>
              <a:t>加密与数字签名</a:t>
            </a:r>
          </a:p>
        </p:txBody>
      </p:sp>
      <p:sp>
        <p:nvSpPr>
          <p:cNvPr id="92164" name="Rectangle 3"/>
          <p:cNvSpPr>
            <a:spLocks noGrp="1" noChangeArrowheads="1"/>
          </p:cNvSpPr>
          <p:nvPr>
            <p:ph type="body" idx="4294967295"/>
          </p:nvPr>
        </p:nvSpPr>
        <p:spPr>
          <a:xfrm>
            <a:off x="250825" y="2017713"/>
            <a:ext cx="8893175" cy="4291012"/>
          </a:xfrm>
        </p:spPr>
        <p:txBody>
          <a:bodyPr>
            <a:normAutofit lnSpcReduction="10000"/>
          </a:bodyPr>
          <a:lstStyle/>
          <a:p>
            <a:pPr eaLnBrk="1" hangingPunct="1">
              <a:lnSpc>
                <a:spcPct val="90000"/>
              </a:lnSpc>
              <a:defRPr/>
            </a:pPr>
            <a:r>
              <a:rPr lang="zh-CN" altLang="en-US" sz="2400" b="1" dirty="0"/>
              <a:t>公钥密码体制的一个重要应用就是数字签名，数字签名就是利用私钥生成签名，而用公钥验证签名。</a:t>
            </a:r>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buFont typeface="Wingdings" panose="05000000000000000000" pitchFamily="2" charset="2"/>
              <a:buNone/>
              <a:defRPr/>
            </a:pPr>
            <a:endParaRPr lang="en-US" altLang="zh-CN" sz="2400" b="1" dirty="0"/>
          </a:p>
          <a:p>
            <a:pPr eaLnBrk="1" hangingPunct="1">
              <a:lnSpc>
                <a:spcPct val="90000"/>
              </a:lnSpc>
              <a:defRPr/>
            </a:pPr>
            <a:r>
              <a:rPr lang="zh-CN" altLang="en-US" sz="2400" b="1" dirty="0"/>
              <a:t>由于无法识别数字签名与其拷贝之间的差异，所以，在数字签名前应加上时间戳</a:t>
            </a:r>
          </a:p>
        </p:txBody>
      </p:sp>
      <p:sp>
        <p:nvSpPr>
          <p:cNvPr id="37894" name="Rectangle 4"/>
          <p:cNvSpPr>
            <a:spLocks noChangeArrowheads="1"/>
          </p:cNvSpPr>
          <p:nvPr/>
        </p:nvSpPr>
        <p:spPr bwMode="auto">
          <a:xfrm>
            <a:off x="395288" y="3059113"/>
            <a:ext cx="3024187"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7895" name="Rectangle 5"/>
          <p:cNvSpPr>
            <a:spLocks noChangeArrowheads="1"/>
          </p:cNvSpPr>
          <p:nvPr/>
        </p:nvSpPr>
        <p:spPr bwMode="auto">
          <a:xfrm>
            <a:off x="5292725" y="3059113"/>
            <a:ext cx="3024188"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7896" name="Rectangle 6"/>
          <p:cNvSpPr>
            <a:spLocks noChangeArrowheads="1"/>
          </p:cNvSpPr>
          <p:nvPr/>
        </p:nvSpPr>
        <p:spPr bwMode="auto">
          <a:xfrm>
            <a:off x="5508625" y="3275013"/>
            <a:ext cx="1079500"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Bob</a:t>
            </a:r>
            <a:r>
              <a:rPr lang="zh-CN" altLang="en-US" sz="2400" b="1"/>
              <a:t>的</a:t>
            </a:r>
          </a:p>
          <a:p>
            <a:pPr algn="ctr" eaLnBrk="1" hangingPunct="1">
              <a:spcBef>
                <a:spcPct val="0"/>
              </a:spcBef>
              <a:buClrTx/>
              <a:buSzTx/>
              <a:buFontTx/>
              <a:buNone/>
            </a:pPr>
            <a:r>
              <a:rPr lang="zh-CN" altLang="en-US" sz="2400" b="1"/>
              <a:t>私钥</a:t>
            </a:r>
            <a:r>
              <a:rPr lang="en-US" altLang="zh-CN" sz="2400" b="1"/>
              <a:t>D</a:t>
            </a:r>
            <a:r>
              <a:rPr lang="en-US" altLang="zh-CN" sz="2400" b="1" baseline="-25000"/>
              <a:t>B</a:t>
            </a:r>
          </a:p>
        </p:txBody>
      </p:sp>
      <p:sp>
        <p:nvSpPr>
          <p:cNvPr id="37897" name="Rectangle 7"/>
          <p:cNvSpPr>
            <a:spLocks noChangeArrowheads="1"/>
          </p:cNvSpPr>
          <p:nvPr/>
        </p:nvSpPr>
        <p:spPr bwMode="auto">
          <a:xfrm>
            <a:off x="6948488" y="3273425"/>
            <a:ext cx="1079500" cy="935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Alice</a:t>
            </a:r>
            <a:r>
              <a:rPr lang="zh-CN" altLang="en-US" sz="2400" b="1"/>
              <a:t>的</a:t>
            </a:r>
          </a:p>
          <a:p>
            <a:pPr algn="ctr" eaLnBrk="1" hangingPunct="1">
              <a:spcBef>
                <a:spcPct val="0"/>
              </a:spcBef>
              <a:buClrTx/>
              <a:buSzTx/>
              <a:buFontTx/>
              <a:buNone/>
            </a:pPr>
            <a:r>
              <a:rPr lang="zh-CN" altLang="en-US" sz="2400" b="1"/>
              <a:t>公钥</a:t>
            </a:r>
            <a:r>
              <a:rPr lang="en-US" altLang="zh-CN" sz="2400" b="1"/>
              <a:t>E</a:t>
            </a:r>
            <a:r>
              <a:rPr lang="en-US" altLang="zh-CN" sz="2400" b="1" baseline="-25000"/>
              <a:t>A</a:t>
            </a:r>
          </a:p>
        </p:txBody>
      </p:sp>
      <p:sp>
        <p:nvSpPr>
          <p:cNvPr id="37898" name="Rectangle 8"/>
          <p:cNvSpPr>
            <a:spLocks noChangeArrowheads="1"/>
          </p:cNvSpPr>
          <p:nvPr/>
        </p:nvSpPr>
        <p:spPr bwMode="auto">
          <a:xfrm>
            <a:off x="684213" y="3275013"/>
            <a:ext cx="1079500"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Alice</a:t>
            </a:r>
            <a:r>
              <a:rPr lang="zh-CN" altLang="en-US" sz="2400" b="1"/>
              <a:t>的</a:t>
            </a:r>
          </a:p>
          <a:p>
            <a:pPr algn="ctr" eaLnBrk="1" hangingPunct="1">
              <a:spcBef>
                <a:spcPct val="0"/>
              </a:spcBef>
              <a:buClrTx/>
              <a:buSzTx/>
              <a:buFontTx/>
              <a:buNone/>
            </a:pPr>
            <a:r>
              <a:rPr lang="zh-CN" altLang="en-US" sz="2400" b="1"/>
              <a:t>私钥</a:t>
            </a:r>
            <a:r>
              <a:rPr lang="en-US" altLang="zh-CN" sz="2400" b="1"/>
              <a:t>D</a:t>
            </a:r>
            <a:r>
              <a:rPr lang="en-US" altLang="zh-CN" sz="2400" b="1" baseline="-25000"/>
              <a:t>A</a:t>
            </a:r>
          </a:p>
        </p:txBody>
      </p:sp>
      <p:sp>
        <p:nvSpPr>
          <p:cNvPr id="37899" name="Rectangle 9"/>
          <p:cNvSpPr>
            <a:spLocks noChangeArrowheads="1"/>
          </p:cNvSpPr>
          <p:nvPr/>
        </p:nvSpPr>
        <p:spPr bwMode="auto">
          <a:xfrm>
            <a:off x="2124075" y="3273425"/>
            <a:ext cx="1079500" cy="935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Bob</a:t>
            </a:r>
            <a:r>
              <a:rPr lang="zh-CN" altLang="en-US" sz="2400" b="1"/>
              <a:t>的</a:t>
            </a:r>
          </a:p>
          <a:p>
            <a:pPr algn="ctr" eaLnBrk="1" hangingPunct="1">
              <a:spcBef>
                <a:spcPct val="0"/>
              </a:spcBef>
              <a:buClrTx/>
              <a:buSzTx/>
              <a:buFontTx/>
              <a:buNone/>
            </a:pPr>
            <a:r>
              <a:rPr lang="zh-CN" altLang="en-US" sz="2400" b="1"/>
              <a:t>公钥</a:t>
            </a:r>
            <a:r>
              <a:rPr lang="en-US" altLang="zh-CN" sz="2400" b="1"/>
              <a:t>E</a:t>
            </a:r>
            <a:r>
              <a:rPr lang="en-US" altLang="zh-CN" sz="2400" b="1" baseline="-25000"/>
              <a:t>B</a:t>
            </a:r>
          </a:p>
        </p:txBody>
      </p:sp>
      <p:sp>
        <p:nvSpPr>
          <p:cNvPr id="37900" name="Line 10"/>
          <p:cNvSpPr>
            <a:spLocks noChangeShapeType="1"/>
          </p:cNvSpPr>
          <p:nvPr/>
        </p:nvSpPr>
        <p:spPr bwMode="auto">
          <a:xfrm>
            <a:off x="0" y="3705225"/>
            <a:ext cx="6842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01" name="Text Box 11"/>
          <p:cNvSpPr txBox="1">
            <a:spLocks noChangeArrowheads="1"/>
          </p:cNvSpPr>
          <p:nvPr/>
        </p:nvSpPr>
        <p:spPr bwMode="auto">
          <a:xfrm>
            <a:off x="-36513" y="3248025"/>
            <a:ext cx="50482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50000"/>
              </a:spcBef>
              <a:buClrTx/>
              <a:buSzTx/>
              <a:buFontTx/>
              <a:buNone/>
            </a:pPr>
            <a:r>
              <a:rPr lang="en-US" altLang="zh-CN" sz="2400" b="1"/>
              <a:t>M</a:t>
            </a:r>
          </a:p>
        </p:txBody>
      </p:sp>
      <p:sp>
        <p:nvSpPr>
          <p:cNvPr id="37902" name="Text Box 12"/>
          <p:cNvSpPr txBox="1">
            <a:spLocks noChangeArrowheads="1"/>
          </p:cNvSpPr>
          <p:nvPr/>
        </p:nvSpPr>
        <p:spPr bwMode="auto">
          <a:xfrm>
            <a:off x="8388350" y="3346450"/>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50000"/>
              </a:spcBef>
              <a:buClrTx/>
              <a:buSzTx/>
              <a:buFontTx/>
              <a:buNone/>
            </a:pPr>
            <a:r>
              <a:rPr lang="en-US" altLang="zh-CN" sz="2400" b="1"/>
              <a:t>M</a:t>
            </a:r>
          </a:p>
        </p:txBody>
      </p:sp>
      <p:sp>
        <p:nvSpPr>
          <p:cNvPr id="37903" name="Line 13"/>
          <p:cNvSpPr>
            <a:spLocks noChangeShapeType="1"/>
          </p:cNvSpPr>
          <p:nvPr/>
        </p:nvSpPr>
        <p:spPr bwMode="auto">
          <a:xfrm>
            <a:off x="8029575" y="3778250"/>
            <a:ext cx="7191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04" name="Text Box 14"/>
          <p:cNvSpPr txBox="1">
            <a:spLocks noChangeArrowheads="1"/>
          </p:cNvSpPr>
          <p:nvPr/>
        </p:nvSpPr>
        <p:spPr bwMode="auto">
          <a:xfrm>
            <a:off x="323850" y="2627313"/>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400" b="1"/>
              <a:t>Alice</a:t>
            </a:r>
            <a:r>
              <a:rPr lang="zh-CN" altLang="en-US" sz="2400" b="1"/>
              <a:t>的主机</a:t>
            </a:r>
            <a:endParaRPr lang="en-US" altLang="zh-CN" sz="2400" b="1"/>
          </a:p>
        </p:txBody>
      </p:sp>
      <p:sp>
        <p:nvSpPr>
          <p:cNvPr id="37905" name="Text Box 15"/>
          <p:cNvSpPr txBox="1">
            <a:spLocks noChangeArrowheads="1"/>
          </p:cNvSpPr>
          <p:nvPr/>
        </p:nvSpPr>
        <p:spPr bwMode="auto">
          <a:xfrm>
            <a:off x="5219700" y="2627313"/>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400" b="1"/>
              <a:t>Bob</a:t>
            </a:r>
            <a:r>
              <a:rPr lang="zh-CN" altLang="en-US" sz="2400" b="1"/>
              <a:t>的主机</a:t>
            </a:r>
            <a:endParaRPr lang="en-US" altLang="zh-CN" sz="2400" b="1"/>
          </a:p>
        </p:txBody>
      </p:sp>
      <p:sp>
        <p:nvSpPr>
          <p:cNvPr id="37906" name="Line 16"/>
          <p:cNvSpPr>
            <a:spLocks noChangeShapeType="1"/>
          </p:cNvSpPr>
          <p:nvPr/>
        </p:nvSpPr>
        <p:spPr bwMode="auto">
          <a:xfrm>
            <a:off x="3419475" y="3706813"/>
            <a:ext cx="18732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07" name="Text Box 17"/>
          <p:cNvSpPr txBox="1">
            <a:spLocks noChangeArrowheads="1"/>
          </p:cNvSpPr>
          <p:nvPr/>
        </p:nvSpPr>
        <p:spPr bwMode="auto">
          <a:xfrm>
            <a:off x="3563938" y="3348038"/>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zh-CN" altLang="en-US" sz="2000" b="1"/>
              <a:t>传输线</a:t>
            </a:r>
            <a:endParaRPr lang="en-US" altLang="zh-CN" sz="2000" b="1"/>
          </a:p>
        </p:txBody>
      </p:sp>
      <p:sp>
        <p:nvSpPr>
          <p:cNvPr id="37908" name="Line 19"/>
          <p:cNvSpPr>
            <a:spLocks noChangeShapeType="1"/>
          </p:cNvSpPr>
          <p:nvPr/>
        </p:nvSpPr>
        <p:spPr bwMode="auto">
          <a:xfrm flipV="1">
            <a:off x="4356100" y="3706813"/>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09" name="Line 20"/>
          <p:cNvSpPr>
            <a:spLocks noChangeShapeType="1"/>
          </p:cNvSpPr>
          <p:nvPr/>
        </p:nvSpPr>
        <p:spPr bwMode="auto">
          <a:xfrm>
            <a:off x="1763713" y="3706813"/>
            <a:ext cx="360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10" name="Line 21"/>
          <p:cNvSpPr>
            <a:spLocks noChangeShapeType="1"/>
          </p:cNvSpPr>
          <p:nvPr/>
        </p:nvSpPr>
        <p:spPr bwMode="auto">
          <a:xfrm>
            <a:off x="6588125" y="3706813"/>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37911" name="Line 22"/>
          <p:cNvSpPr>
            <a:spLocks noChangeShapeType="1"/>
          </p:cNvSpPr>
          <p:nvPr/>
        </p:nvSpPr>
        <p:spPr bwMode="auto">
          <a:xfrm>
            <a:off x="1908175" y="3706813"/>
            <a:ext cx="0" cy="72072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37912" name="Text Box 23"/>
          <p:cNvSpPr txBox="1">
            <a:spLocks noChangeArrowheads="1"/>
          </p:cNvSpPr>
          <p:nvPr/>
        </p:nvSpPr>
        <p:spPr bwMode="auto">
          <a:xfrm>
            <a:off x="1258888" y="4427538"/>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D</a:t>
            </a:r>
            <a:r>
              <a:rPr lang="en-US" altLang="zh-CN" sz="2000" b="1" baseline="-25000"/>
              <a:t>A</a:t>
            </a:r>
            <a:r>
              <a:rPr lang="en-US" altLang="zh-CN" sz="2000" b="1"/>
              <a:t>(M)</a:t>
            </a:r>
            <a:endParaRPr lang="zh-CN" altLang="en-US" sz="2000" b="1"/>
          </a:p>
        </p:txBody>
      </p:sp>
      <p:sp>
        <p:nvSpPr>
          <p:cNvPr id="37913" name="Text Box 24"/>
          <p:cNvSpPr txBox="1">
            <a:spLocks noChangeArrowheads="1"/>
          </p:cNvSpPr>
          <p:nvPr/>
        </p:nvSpPr>
        <p:spPr bwMode="auto">
          <a:xfrm>
            <a:off x="3563938" y="4391025"/>
            <a:ext cx="15128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E</a:t>
            </a:r>
            <a:r>
              <a:rPr lang="en-US" altLang="zh-CN" sz="2000" b="1" baseline="-25000"/>
              <a:t>B</a:t>
            </a:r>
            <a:r>
              <a:rPr lang="en-US" altLang="zh-CN" sz="2000" b="1"/>
              <a:t>(D</a:t>
            </a:r>
            <a:r>
              <a:rPr lang="en-US" altLang="zh-CN" sz="2000" b="1" baseline="-25000"/>
              <a:t>A</a:t>
            </a:r>
            <a:r>
              <a:rPr lang="en-US" altLang="zh-CN" sz="2000" b="1"/>
              <a:t>(M))</a:t>
            </a:r>
            <a:endParaRPr lang="zh-CN" altLang="en-US" sz="2000" b="1"/>
          </a:p>
        </p:txBody>
      </p:sp>
      <p:sp>
        <p:nvSpPr>
          <p:cNvPr id="37914" name="Text Box 25"/>
          <p:cNvSpPr txBox="1">
            <a:spLocks noChangeArrowheads="1"/>
          </p:cNvSpPr>
          <p:nvPr/>
        </p:nvSpPr>
        <p:spPr bwMode="auto">
          <a:xfrm>
            <a:off x="6084888" y="4427538"/>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D</a:t>
            </a:r>
            <a:r>
              <a:rPr lang="en-US" altLang="zh-CN" sz="2000" b="1" baseline="-25000"/>
              <a:t>A</a:t>
            </a:r>
            <a:r>
              <a:rPr lang="en-US" altLang="zh-CN" sz="2000" b="1"/>
              <a:t>(M)</a:t>
            </a:r>
            <a:endParaRPr lang="zh-CN" altLang="en-US" sz="2000" b="1"/>
          </a:p>
        </p:txBody>
      </p:sp>
      <p:sp>
        <p:nvSpPr>
          <p:cNvPr id="37915" name="Line 26"/>
          <p:cNvSpPr>
            <a:spLocks noChangeShapeType="1"/>
          </p:cNvSpPr>
          <p:nvPr/>
        </p:nvSpPr>
        <p:spPr bwMode="auto">
          <a:xfrm>
            <a:off x="6732588" y="3706813"/>
            <a:ext cx="0" cy="7921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37916" name="Text Box 17"/>
          <p:cNvSpPr txBox="1">
            <a:spLocks noChangeArrowheads="1"/>
          </p:cNvSpPr>
          <p:nvPr/>
        </p:nvSpPr>
        <p:spPr bwMode="auto">
          <a:xfrm>
            <a:off x="3635375" y="2698750"/>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zh-CN" altLang="en-US" sz="2000" b="1"/>
              <a:t>加密</a:t>
            </a:r>
            <a:endParaRPr lang="en-US" altLang="zh-CN" sz="2000" b="1"/>
          </a:p>
        </p:txBody>
      </p:sp>
      <p:sp>
        <p:nvSpPr>
          <p:cNvPr id="37917" name="TextBox 29"/>
          <p:cNvSpPr txBox="1">
            <a:spLocks noChangeArrowheads="1"/>
          </p:cNvSpPr>
          <p:nvPr/>
        </p:nvSpPr>
        <p:spPr bwMode="auto">
          <a:xfrm>
            <a:off x="2339975" y="4859338"/>
            <a:ext cx="5184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zh-CN" altLang="en-US" sz="1800" b="1"/>
              <a:t>使用公钥加密的数字签名系统（加密部分可选）</a:t>
            </a:r>
          </a:p>
        </p:txBody>
      </p:sp>
      <p:sp>
        <p:nvSpPr>
          <p:cNvPr id="31" name="矩形 30"/>
          <p:cNvSpPr/>
          <p:nvPr/>
        </p:nvSpPr>
        <p:spPr>
          <a:xfrm>
            <a:off x="899592" y="5877272"/>
            <a:ext cx="7776864"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3200" dirty="0">
                <a:ln>
                  <a:solidFill>
                    <a:schemeClr val="tx1"/>
                  </a:solidFill>
                </a:ln>
              </a:rPr>
              <a:t>问题：基于公私钥的加密算法速度慢！</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AD237573-3F5B-4CB9-8D0B-D44FCC148CBB}" type="slidenum">
              <a:rPr lang="zh-CN" altLang="en-US" sz="1400"/>
              <a:pPr algn="r" eaLnBrk="1" hangingPunct="1">
                <a:spcBef>
                  <a:spcPct val="0"/>
                </a:spcBef>
                <a:buClrTx/>
                <a:buSzTx/>
                <a:buFontTx/>
                <a:buNone/>
              </a:pPr>
              <a:t>26</a:t>
            </a:fld>
            <a:endParaRPr lang="en-US" altLang="zh-CN" sz="1400"/>
          </a:p>
        </p:txBody>
      </p:sp>
      <p:sp>
        <p:nvSpPr>
          <p:cNvPr id="39939" name="Rectangle 2"/>
          <p:cNvSpPr>
            <a:spLocks noGrp="1" noChangeArrowheads="1"/>
          </p:cNvSpPr>
          <p:nvPr>
            <p:ph type="title" idx="4294967295"/>
          </p:nvPr>
        </p:nvSpPr>
        <p:spPr/>
        <p:txBody>
          <a:bodyPr/>
          <a:lstStyle/>
          <a:p>
            <a:pPr eaLnBrk="1" hangingPunct="1"/>
            <a:r>
              <a:rPr lang="zh-CN" altLang="en-US" b="1" dirty="0"/>
              <a:t>单向散列函数</a:t>
            </a:r>
          </a:p>
        </p:txBody>
      </p:sp>
      <p:sp>
        <p:nvSpPr>
          <p:cNvPr id="39940" name="Rectangle 3"/>
          <p:cNvSpPr>
            <a:spLocks noGrp="1" noChangeArrowheads="1"/>
          </p:cNvSpPr>
          <p:nvPr>
            <p:ph type="body" idx="4294967295"/>
          </p:nvPr>
        </p:nvSpPr>
        <p:spPr>
          <a:xfrm>
            <a:off x="468313" y="2017713"/>
            <a:ext cx="8486775" cy="4579937"/>
          </a:xfrm>
        </p:spPr>
        <p:txBody>
          <a:bodyPr/>
          <a:lstStyle/>
          <a:p>
            <a:pPr eaLnBrk="1" hangingPunct="1">
              <a:lnSpc>
                <a:spcPct val="90000"/>
              </a:lnSpc>
            </a:pPr>
            <a:r>
              <a:rPr lang="zh-CN" altLang="en-US" sz="2800" b="1"/>
              <a:t>单向散列函数（</a:t>
            </a:r>
            <a:r>
              <a:rPr lang="en-US" altLang="zh-CN" sz="2800" b="1"/>
              <a:t>hash</a:t>
            </a:r>
            <a:r>
              <a:rPr lang="zh-CN" altLang="en-US" sz="2800" b="1"/>
              <a:t>，杂凑函数）可以从一段很长的消息中计算出一个固定长度的比特串，该比特串通常称为消息摘要（</a:t>
            </a:r>
            <a:r>
              <a:rPr lang="en-US" altLang="zh-CN" sz="2800" b="1"/>
              <a:t>MD</a:t>
            </a:r>
            <a:r>
              <a:rPr lang="zh-CN" altLang="en-US" sz="2800" b="1"/>
              <a:t>：</a:t>
            </a:r>
            <a:r>
              <a:rPr lang="en-US" altLang="zh-CN" sz="2800" b="1"/>
              <a:t>Message Digest</a:t>
            </a:r>
            <a:r>
              <a:rPr lang="zh-CN" altLang="en-US" sz="2800" b="1"/>
              <a:t>）</a:t>
            </a:r>
          </a:p>
          <a:p>
            <a:pPr eaLnBrk="1" hangingPunct="1">
              <a:lnSpc>
                <a:spcPct val="90000"/>
              </a:lnSpc>
            </a:pPr>
            <a:r>
              <a:rPr lang="zh-CN" altLang="en-US" sz="2800" b="1"/>
              <a:t>单向散列函数有以下特性：</a:t>
            </a:r>
          </a:p>
          <a:p>
            <a:pPr lvl="1" eaLnBrk="1" hangingPunct="1">
              <a:lnSpc>
                <a:spcPct val="90000"/>
              </a:lnSpc>
            </a:pPr>
            <a:r>
              <a:rPr lang="zh-CN" altLang="en-US" sz="2400" b="1"/>
              <a:t>给定 </a:t>
            </a:r>
            <a:r>
              <a:rPr lang="en-US" altLang="zh-CN" sz="2400" b="1"/>
              <a:t>M</a:t>
            </a:r>
            <a:r>
              <a:rPr lang="zh-CN" altLang="en-US" sz="2400" b="1"/>
              <a:t>，易于计算出 消息摘要</a:t>
            </a:r>
            <a:r>
              <a:rPr lang="en-US" altLang="zh-CN" sz="2400" b="1"/>
              <a:t>MD</a:t>
            </a:r>
            <a:r>
              <a:rPr lang="zh-CN" altLang="en-US" sz="2400" b="1"/>
              <a:t>（</a:t>
            </a:r>
            <a:r>
              <a:rPr lang="en-US" altLang="zh-CN" sz="2400" b="1"/>
              <a:t>M</a:t>
            </a:r>
            <a:r>
              <a:rPr lang="zh-CN" altLang="en-US" sz="2400" b="1"/>
              <a:t>）</a:t>
            </a:r>
          </a:p>
          <a:p>
            <a:pPr lvl="1" eaLnBrk="1" hangingPunct="1">
              <a:lnSpc>
                <a:spcPct val="90000"/>
              </a:lnSpc>
            </a:pPr>
            <a:r>
              <a:rPr lang="zh-CN" altLang="en-US" sz="2400" b="1"/>
              <a:t>只给出 </a:t>
            </a:r>
            <a:r>
              <a:rPr lang="en-US" altLang="zh-CN" sz="2400" b="1"/>
              <a:t>MD</a:t>
            </a:r>
            <a:r>
              <a:rPr lang="zh-CN" altLang="en-US" sz="2400" b="1"/>
              <a:t>（</a:t>
            </a:r>
            <a:r>
              <a:rPr lang="en-US" altLang="zh-CN" sz="2400" b="1"/>
              <a:t>M</a:t>
            </a:r>
            <a:r>
              <a:rPr lang="zh-CN" altLang="en-US" sz="2400" b="1"/>
              <a:t>），几乎无法找出 </a:t>
            </a:r>
            <a:r>
              <a:rPr lang="en-US" altLang="zh-CN" sz="2400" b="1"/>
              <a:t>M</a:t>
            </a:r>
          </a:p>
          <a:p>
            <a:pPr lvl="1" eaLnBrk="1" hangingPunct="1">
              <a:lnSpc>
                <a:spcPct val="90000"/>
              </a:lnSpc>
            </a:pPr>
            <a:r>
              <a:rPr lang="zh-CN" altLang="en-US" sz="2400" b="1"/>
              <a:t>很难 生成两条具有相同摘要的不同消息</a:t>
            </a:r>
          </a:p>
          <a:p>
            <a:pPr eaLnBrk="1" hangingPunct="1">
              <a:lnSpc>
                <a:spcPct val="90000"/>
              </a:lnSpc>
            </a:pPr>
            <a:r>
              <a:rPr lang="zh-CN" altLang="en-US" sz="2800" b="1"/>
              <a:t>常用单向散列函数</a:t>
            </a:r>
          </a:p>
          <a:p>
            <a:pPr lvl="1" eaLnBrk="1" hangingPunct="1">
              <a:lnSpc>
                <a:spcPct val="90000"/>
              </a:lnSpc>
            </a:pPr>
            <a:r>
              <a:rPr lang="en-US" altLang="zh-CN" sz="2400" b="1"/>
              <a:t>MD5</a:t>
            </a:r>
            <a:r>
              <a:rPr lang="zh-CN" altLang="en-US" sz="2400" b="1"/>
              <a:t>：消息任意长度，消息摘要</a:t>
            </a:r>
            <a:r>
              <a:rPr lang="en-US" altLang="zh-CN" sz="2400" b="1"/>
              <a:t>128</a:t>
            </a:r>
            <a:r>
              <a:rPr lang="zh-CN" altLang="en-US" sz="2400" b="1"/>
              <a:t>比特</a:t>
            </a:r>
          </a:p>
          <a:p>
            <a:pPr lvl="1" eaLnBrk="1" hangingPunct="1">
              <a:lnSpc>
                <a:spcPct val="90000"/>
              </a:lnSpc>
            </a:pPr>
            <a:r>
              <a:rPr lang="en-US" altLang="zh-CN" sz="2400" b="1"/>
              <a:t>SHA-1</a:t>
            </a:r>
            <a:r>
              <a:rPr lang="zh-CN" altLang="en-US" sz="2400" b="1"/>
              <a:t>：消息任意长度，消息摘要</a:t>
            </a:r>
            <a:r>
              <a:rPr lang="en-US" altLang="zh-CN" sz="2400" b="1"/>
              <a:t>160</a:t>
            </a:r>
            <a:r>
              <a:rPr lang="zh-CN" altLang="en-US" sz="2400" b="1"/>
              <a:t>比特</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9DC391B1-BEF0-4219-AB39-9EE1559E868D}" type="slidenum">
              <a:rPr lang="zh-CN" altLang="en-US" sz="1400"/>
              <a:pPr algn="r" eaLnBrk="1" hangingPunct="1">
                <a:spcBef>
                  <a:spcPct val="0"/>
                </a:spcBef>
                <a:buClrTx/>
                <a:buSzTx/>
                <a:buFontTx/>
                <a:buNone/>
              </a:pPr>
              <a:t>27</a:t>
            </a:fld>
            <a:endParaRPr lang="en-US" altLang="zh-CN" sz="1400"/>
          </a:p>
        </p:txBody>
      </p:sp>
      <p:sp>
        <p:nvSpPr>
          <p:cNvPr id="40963" name="Rectangle 2"/>
          <p:cNvSpPr>
            <a:spLocks noGrp="1" noChangeArrowheads="1"/>
          </p:cNvSpPr>
          <p:nvPr>
            <p:ph type="title" idx="4294967295"/>
          </p:nvPr>
        </p:nvSpPr>
        <p:spPr/>
        <p:txBody>
          <a:bodyPr/>
          <a:lstStyle/>
          <a:p>
            <a:pPr eaLnBrk="1" hangingPunct="1"/>
            <a:r>
              <a:rPr lang="zh-CN" altLang="en-US" b="1" dirty="0"/>
              <a:t>使用单向散列函数的</a:t>
            </a:r>
            <a:r>
              <a:rPr lang="en-US" altLang="zh-CN" b="1" dirty="0"/>
              <a:t>RSA</a:t>
            </a:r>
            <a:r>
              <a:rPr lang="zh-CN" altLang="en-US" b="1" dirty="0"/>
              <a:t>签名</a:t>
            </a:r>
          </a:p>
        </p:txBody>
      </p:sp>
      <p:sp>
        <p:nvSpPr>
          <p:cNvPr id="40964" name="Rectangle 5"/>
          <p:cNvSpPr>
            <a:spLocks noChangeArrowheads="1"/>
          </p:cNvSpPr>
          <p:nvPr/>
        </p:nvSpPr>
        <p:spPr bwMode="auto">
          <a:xfrm>
            <a:off x="755650" y="3248025"/>
            <a:ext cx="3024188"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40965" name="Rectangle 6"/>
          <p:cNvSpPr>
            <a:spLocks noChangeArrowheads="1"/>
          </p:cNvSpPr>
          <p:nvPr/>
        </p:nvSpPr>
        <p:spPr bwMode="auto">
          <a:xfrm>
            <a:off x="5724525" y="2887663"/>
            <a:ext cx="3024188" cy="2016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40966" name="Rectangle 7"/>
          <p:cNvSpPr>
            <a:spLocks noChangeArrowheads="1"/>
          </p:cNvSpPr>
          <p:nvPr/>
        </p:nvSpPr>
        <p:spPr bwMode="auto">
          <a:xfrm>
            <a:off x="7092950" y="2959100"/>
            <a:ext cx="863600" cy="719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zh-CN" altLang="en-US" sz="1800" b="1"/>
              <a:t>单向散</a:t>
            </a:r>
          </a:p>
          <a:p>
            <a:pPr algn="ctr" eaLnBrk="1" hangingPunct="1">
              <a:spcBef>
                <a:spcPct val="0"/>
              </a:spcBef>
              <a:buClrTx/>
              <a:buSzTx/>
              <a:buFontTx/>
              <a:buNone/>
            </a:pPr>
            <a:r>
              <a:rPr lang="zh-CN" altLang="en-US" sz="1800" b="1"/>
              <a:t>列函数</a:t>
            </a:r>
            <a:endParaRPr lang="zh-CN" altLang="en-US" sz="1800" b="1" baseline="-25000"/>
          </a:p>
        </p:txBody>
      </p:sp>
      <p:sp>
        <p:nvSpPr>
          <p:cNvPr id="40967" name="Rectangle 9"/>
          <p:cNvSpPr>
            <a:spLocks noChangeArrowheads="1"/>
          </p:cNvSpPr>
          <p:nvPr/>
        </p:nvSpPr>
        <p:spPr bwMode="auto">
          <a:xfrm>
            <a:off x="1044575" y="3463925"/>
            <a:ext cx="1079500" cy="935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zh-CN" altLang="en-US" sz="2400" b="1"/>
              <a:t>单向散</a:t>
            </a:r>
            <a:br>
              <a:rPr lang="zh-CN" altLang="en-US" sz="2400" b="1"/>
            </a:br>
            <a:r>
              <a:rPr lang="zh-CN" altLang="en-US" sz="2400" b="1"/>
              <a:t>列函数</a:t>
            </a:r>
            <a:endParaRPr lang="en-US" altLang="zh-CN" sz="2400" b="1" baseline="-25000"/>
          </a:p>
        </p:txBody>
      </p:sp>
      <p:sp>
        <p:nvSpPr>
          <p:cNvPr id="40968" name="Rectangle 10"/>
          <p:cNvSpPr>
            <a:spLocks noChangeArrowheads="1"/>
          </p:cNvSpPr>
          <p:nvPr/>
        </p:nvSpPr>
        <p:spPr bwMode="auto">
          <a:xfrm>
            <a:off x="2484438" y="3462338"/>
            <a:ext cx="1079500"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2400" b="1"/>
              <a:t>Alice</a:t>
            </a:r>
            <a:r>
              <a:rPr lang="zh-CN" altLang="en-US" sz="2400" b="1"/>
              <a:t>的</a:t>
            </a:r>
          </a:p>
          <a:p>
            <a:pPr algn="ctr" eaLnBrk="1" hangingPunct="1">
              <a:spcBef>
                <a:spcPct val="0"/>
              </a:spcBef>
              <a:buClrTx/>
              <a:buSzTx/>
              <a:buFontTx/>
              <a:buNone/>
            </a:pPr>
            <a:r>
              <a:rPr lang="zh-CN" altLang="en-US" sz="2400" b="1"/>
              <a:t>私钥</a:t>
            </a:r>
            <a:r>
              <a:rPr lang="en-US" altLang="zh-CN" sz="2400" b="1"/>
              <a:t>D</a:t>
            </a:r>
            <a:r>
              <a:rPr lang="en-US" altLang="zh-CN" sz="2400" b="1" baseline="-25000"/>
              <a:t>A</a:t>
            </a:r>
          </a:p>
        </p:txBody>
      </p:sp>
      <p:sp>
        <p:nvSpPr>
          <p:cNvPr id="40969" name="Line 11"/>
          <p:cNvSpPr>
            <a:spLocks noChangeShapeType="1"/>
          </p:cNvSpPr>
          <p:nvPr/>
        </p:nvSpPr>
        <p:spPr bwMode="auto">
          <a:xfrm>
            <a:off x="360363" y="3894138"/>
            <a:ext cx="684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70" name="Text Box 12"/>
          <p:cNvSpPr txBox="1">
            <a:spLocks noChangeArrowheads="1"/>
          </p:cNvSpPr>
          <p:nvPr/>
        </p:nvSpPr>
        <p:spPr bwMode="auto">
          <a:xfrm>
            <a:off x="323850" y="3436938"/>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50000"/>
              </a:spcBef>
              <a:buClrTx/>
              <a:buSzTx/>
              <a:buFontTx/>
              <a:buNone/>
            </a:pPr>
            <a:r>
              <a:rPr lang="en-US" altLang="zh-CN" sz="2400" b="1"/>
              <a:t>M</a:t>
            </a:r>
          </a:p>
        </p:txBody>
      </p:sp>
      <p:sp>
        <p:nvSpPr>
          <p:cNvPr id="40971" name="Text Box 15"/>
          <p:cNvSpPr txBox="1">
            <a:spLocks noChangeArrowheads="1"/>
          </p:cNvSpPr>
          <p:nvPr/>
        </p:nvSpPr>
        <p:spPr bwMode="auto">
          <a:xfrm>
            <a:off x="684213" y="2816225"/>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400" b="1"/>
              <a:t>Alice</a:t>
            </a:r>
            <a:r>
              <a:rPr lang="zh-CN" altLang="en-US" sz="2400" b="1"/>
              <a:t>的主机</a:t>
            </a:r>
            <a:endParaRPr lang="en-US" altLang="zh-CN" sz="2400" b="1"/>
          </a:p>
        </p:txBody>
      </p:sp>
      <p:sp>
        <p:nvSpPr>
          <p:cNvPr id="40972" name="Text Box 16"/>
          <p:cNvSpPr txBox="1">
            <a:spLocks noChangeArrowheads="1"/>
          </p:cNvSpPr>
          <p:nvPr/>
        </p:nvSpPr>
        <p:spPr bwMode="auto">
          <a:xfrm>
            <a:off x="5580063" y="2430463"/>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400" b="1"/>
              <a:t>Bob</a:t>
            </a:r>
            <a:r>
              <a:rPr lang="zh-CN" altLang="en-US" sz="2400" b="1"/>
              <a:t>的主机</a:t>
            </a:r>
            <a:endParaRPr lang="en-US" altLang="zh-CN" sz="2400" b="1"/>
          </a:p>
        </p:txBody>
      </p:sp>
      <p:sp>
        <p:nvSpPr>
          <p:cNvPr id="40973" name="Line 17"/>
          <p:cNvSpPr>
            <a:spLocks noChangeShapeType="1"/>
          </p:cNvSpPr>
          <p:nvPr/>
        </p:nvSpPr>
        <p:spPr bwMode="auto">
          <a:xfrm>
            <a:off x="3779838" y="3895725"/>
            <a:ext cx="23050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74" name="Text Box 18"/>
          <p:cNvSpPr txBox="1">
            <a:spLocks noChangeArrowheads="1"/>
          </p:cNvSpPr>
          <p:nvPr/>
        </p:nvSpPr>
        <p:spPr bwMode="auto">
          <a:xfrm>
            <a:off x="3924300" y="3103563"/>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zh-CN" altLang="en-US" sz="2000" b="1"/>
              <a:t>传输线</a:t>
            </a:r>
            <a:endParaRPr lang="en-US" altLang="zh-CN" sz="2000" b="1"/>
          </a:p>
        </p:txBody>
      </p:sp>
      <p:sp>
        <p:nvSpPr>
          <p:cNvPr id="40975" name="Line 19"/>
          <p:cNvSpPr>
            <a:spLocks noChangeShapeType="1"/>
          </p:cNvSpPr>
          <p:nvPr/>
        </p:nvSpPr>
        <p:spPr bwMode="auto">
          <a:xfrm>
            <a:off x="4716463" y="35353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76" name="Line 20"/>
          <p:cNvSpPr>
            <a:spLocks noChangeShapeType="1"/>
          </p:cNvSpPr>
          <p:nvPr/>
        </p:nvSpPr>
        <p:spPr bwMode="auto">
          <a:xfrm flipV="1">
            <a:off x="4716463" y="3895725"/>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77" name="Line 21"/>
          <p:cNvSpPr>
            <a:spLocks noChangeShapeType="1"/>
          </p:cNvSpPr>
          <p:nvPr/>
        </p:nvSpPr>
        <p:spPr bwMode="auto">
          <a:xfrm>
            <a:off x="2124075" y="3895725"/>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78" name="Line 23"/>
          <p:cNvSpPr>
            <a:spLocks noChangeShapeType="1"/>
          </p:cNvSpPr>
          <p:nvPr/>
        </p:nvSpPr>
        <p:spPr bwMode="auto">
          <a:xfrm>
            <a:off x="2268538" y="3895725"/>
            <a:ext cx="0" cy="72072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40979" name="Text Box 24"/>
          <p:cNvSpPr txBox="1">
            <a:spLocks noChangeArrowheads="1"/>
          </p:cNvSpPr>
          <p:nvPr/>
        </p:nvSpPr>
        <p:spPr bwMode="auto">
          <a:xfrm>
            <a:off x="1619250" y="4616450"/>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2000" b="1"/>
              <a:t>MD(M)</a:t>
            </a:r>
            <a:endParaRPr lang="zh-CN" altLang="en-US" sz="2000" b="1"/>
          </a:p>
        </p:txBody>
      </p:sp>
      <p:sp>
        <p:nvSpPr>
          <p:cNvPr id="40980" name="Text Box 25"/>
          <p:cNvSpPr txBox="1">
            <a:spLocks noChangeArrowheads="1"/>
          </p:cNvSpPr>
          <p:nvPr/>
        </p:nvSpPr>
        <p:spPr bwMode="auto">
          <a:xfrm>
            <a:off x="3419475" y="4543425"/>
            <a:ext cx="2520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1800" b="1"/>
              <a:t>&lt;M, D</a:t>
            </a:r>
            <a:r>
              <a:rPr lang="en-US" altLang="zh-CN" sz="1800" b="1" baseline="-25000"/>
              <a:t>A</a:t>
            </a:r>
            <a:r>
              <a:rPr lang="en-US" altLang="zh-CN" sz="1800" b="1"/>
              <a:t>(MD(M))&gt;</a:t>
            </a:r>
            <a:endParaRPr lang="zh-CN" altLang="en-US" sz="1800" b="1"/>
          </a:p>
        </p:txBody>
      </p:sp>
      <p:sp>
        <p:nvSpPr>
          <p:cNvPr id="40981" name="Line 27"/>
          <p:cNvSpPr>
            <a:spLocks noChangeShapeType="1"/>
          </p:cNvSpPr>
          <p:nvPr/>
        </p:nvSpPr>
        <p:spPr bwMode="auto">
          <a:xfrm>
            <a:off x="8316913" y="4184650"/>
            <a:ext cx="0" cy="287338"/>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40982" name="Rectangle 28"/>
          <p:cNvSpPr>
            <a:spLocks noChangeArrowheads="1"/>
          </p:cNvSpPr>
          <p:nvPr/>
        </p:nvSpPr>
        <p:spPr bwMode="auto">
          <a:xfrm>
            <a:off x="7021513" y="4040188"/>
            <a:ext cx="863600" cy="719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en-US" altLang="zh-CN" sz="1800" b="1"/>
              <a:t>Alice</a:t>
            </a:r>
            <a:r>
              <a:rPr lang="zh-CN" altLang="en-US" sz="1800" b="1"/>
              <a:t>的</a:t>
            </a:r>
          </a:p>
          <a:p>
            <a:pPr algn="ctr" eaLnBrk="1" hangingPunct="1">
              <a:spcBef>
                <a:spcPct val="0"/>
              </a:spcBef>
              <a:buClrTx/>
              <a:buSzTx/>
              <a:buFontTx/>
              <a:buNone/>
            </a:pPr>
            <a:r>
              <a:rPr lang="zh-CN" altLang="en-US" sz="1800" b="1"/>
              <a:t>公钥</a:t>
            </a:r>
            <a:r>
              <a:rPr lang="en-US" altLang="zh-CN" sz="1800" b="1"/>
              <a:t>E</a:t>
            </a:r>
            <a:r>
              <a:rPr lang="en-US" altLang="zh-CN" sz="1800" b="1" baseline="-25000"/>
              <a:t>A</a:t>
            </a:r>
          </a:p>
        </p:txBody>
      </p:sp>
      <p:sp>
        <p:nvSpPr>
          <p:cNvPr id="40983" name="Line 29"/>
          <p:cNvSpPr>
            <a:spLocks noChangeShapeType="1"/>
          </p:cNvSpPr>
          <p:nvPr/>
        </p:nvSpPr>
        <p:spPr bwMode="auto">
          <a:xfrm>
            <a:off x="6084888" y="3248025"/>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84" name="Line 30"/>
          <p:cNvSpPr>
            <a:spLocks noChangeShapeType="1"/>
          </p:cNvSpPr>
          <p:nvPr/>
        </p:nvSpPr>
        <p:spPr bwMode="auto">
          <a:xfrm>
            <a:off x="6084888" y="3248025"/>
            <a:ext cx="0" cy="1223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0985" name="Line 31"/>
          <p:cNvSpPr>
            <a:spLocks noChangeShapeType="1"/>
          </p:cNvSpPr>
          <p:nvPr/>
        </p:nvSpPr>
        <p:spPr bwMode="auto">
          <a:xfrm>
            <a:off x="6084888" y="4471988"/>
            <a:ext cx="935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86" name="Line 32"/>
          <p:cNvSpPr>
            <a:spLocks noChangeShapeType="1"/>
          </p:cNvSpPr>
          <p:nvPr/>
        </p:nvSpPr>
        <p:spPr bwMode="auto">
          <a:xfrm>
            <a:off x="7956550" y="3319463"/>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0987" name="Line 33"/>
          <p:cNvSpPr>
            <a:spLocks noChangeShapeType="1"/>
          </p:cNvSpPr>
          <p:nvPr/>
        </p:nvSpPr>
        <p:spPr bwMode="auto">
          <a:xfrm>
            <a:off x="7885113" y="4471988"/>
            <a:ext cx="43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0988" name="Line 34"/>
          <p:cNvSpPr>
            <a:spLocks noChangeShapeType="1"/>
          </p:cNvSpPr>
          <p:nvPr/>
        </p:nvSpPr>
        <p:spPr bwMode="auto">
          <a:xfrm>
            <a:off x="8316913" y="33194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0989" name="Oval 35"/>
          <p:cNvSpPr>
            <a:spLocks noChangeArrowheads="1"/>
          </p:cNvSpPr>
          <p:nvPr/>
        </p:nvSpPr>
        <p:spPr bwMode="auto">
          <a:xfrm>
            <a:off x="8027988" y="3679825"/>
            <a:ext cx="649287"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zh-CN" altLang="en-US" sz="1800" b="1"/>
              <a:t>比较</a:t>
            </a:r>
          </a:p>
        </p:txBody>
      </p:sp>
      <p:sp>
        <p:nvSpPr>
          <p:cNvPr id="40990" name="Text Box 36"/>
          <p:cNvSpPr txBox="1">
            <a:spLocks noChangeArrowheads="1"/>
          </p:cNvSpPr>
          <p:nvPr/>
        </p:nvSpPr>
        <p:spPr bwMode="auto">
          <a:xfrm>
            <a:off x="5724525" y="4471988"/>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50000"/>
              </a:spcBef>
              <a:buClrTx/>
              <a:buSzTx/>
              <a:buFontTx/>
              <a:buNone/>
            </a:pPr>
            <a:r>
              <a:rPr lang="en-US" altLang="zh-CN" sz="1600" b="1"/>
              <a:t>D</a:t>
            </a:r>
            <a:r>
              <a:rPr lang="en-US" altLang="zh-CN" sz="1600" b="1" baseline="-25000"/>
              <a:t>A</a:t>
            </a:r>
            <a:r>
              <a:rPr lang="en-US" altLang="zh-CN" sz="1600" b="1"/>
              <a:t>(MD(M))</a:t>
            </a:r>
          </a:p>
        </p:txBody>
      </p:sp>
      <p:sp>
        <p:nvSpPr>
          <p:cNvPr id="40991" name="Text Box 37"/>
          <p:cNvSpPr txBox="1">
            <a:spLocks noChangeArrowheads="1"/>
          </p:cNvSpPr>
          <p:nvPr/>
        </p:nvSpPr>
        <p:spPr bwMode="auto">
          <a:xfrm>
            <a:off x="6227763" y="2887663"/>
            <a:ext cx="7921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50000"/>
              </a:spcBef>
              <a:buClrTx/>
              <a:buSzTx/>
              <a:buFontTx/>
              <a:buNone/>
            </a:pPr>
            <a:r>
              <a:rPr lang="en-US" altLang="zh-CN" sz="1800" b="1"/>
              <a:t>M</a:t>
            </a:r>
          </a:p>
        </p:txBody>
      </p:sp>
      <p:sp>
        <p:nvSpPr>
          <p:cNvPr id="40992" name="Rectangle 38"/>
          <p:cNvSpPr>
            <a:spLocks noChangeArrowheads="1"/>
          </p:cNvSpPr>
          <p:nvPr/>
        </p:nvSpPr>
        <p:spPr bwMode="auto">
          <a:xfrm>
            <a:off x="755650" y="5445125"/>
            <a:ext cx="7848600" cy="720725"/>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ctr" eaLnBrk="1" hangingPunct="1">
              <a:spcBef>
                <a:spcPct val="0"/>
              </a:spcBef>
              <a:buClrTx/>
              <a:buSzTx/>
              <a:buFontTx/>
              <a:buNone/>
            </a:pPr>
            <a:r>
              <a:rPr lang="zh-CN" altLang="en-US" sz="2400" b="1" dirty="0"/>
              <a:t>不需要对整条消息进行签名</a:t>
            </a:r>
            <a:r>
              <a:rPr lang="en-US" altLang="zh-CN" sz="2400" b="1" dirty="0"/>
              <a:t>,</a:t>
            </a:r>
            <a:r>
              <a:rPr lang="zh-CN" altLang="en-US" sz="2400" b="1" dirty="0"/>
              <a:t>只是对消息的摘要进行签名</a:t>
            </a:r>
            <a:endParaRPr lang="en-US" altLang="zh-CN"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28</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t>9.1</a:t>
            </a:r>
            <a:r>
              <a:rPr lang="zh-CN" altLang="en-US" b="1" dirty="0"/>
              <a:t>概述</a:t>
            </a:r>
          </a:p>
          <a:p>
            <a:pPr eaLnBrk="1" hangingPunct="1"/>
            <a:r>
              <a:rPr lang="en-US" altLang="zh-CN" b="1" dirty="0"/>
              <a:t>9.2</a:t>
            </a:r>
            <a:r>
              <a:rPr lang="zh-CN" altLang="en-US" b="1" dirty="0"/>
              <a:t>密码学基础知识</a:t>
            </a:r>
          </a:p>
          <a:p>
            <a:pPr eaLnBrk="1" hangingPunct="1"/>
            <a:r>
              <a:rPr lang="en-US" altLang="zh-CN" b="1" dirty="0"/>
              <a:t>9.3</a:t>
            </a:r>
            <a:r>
              <a:rPr lang="zh-CN" altLang="en-US" b="1" dirty="0"/>
              <a:t>数字签名</a:t>
            </a:r>
            <a:endParaRPr lang="en-US" altLang="zh-CN" b="1" dirty="0"/>
          </a:p>
          <a:p>
            <a:pPr eaLnBrk="1" hangingPunct="1"/>
            <a:r>
              <a:rPr lang="en-US" altLang="zh-CN" b="1" dirty="0">
                <a:solidFill>
                  <a:srgbClr val="FF0000"/>
                </a:solidFill>
              </a:rPr>
              <a:t>9.4</a:t>
            </a:r>
            <a:r>
              <a:rPr lang="zh-CN" altLang="en-US" b="1" dirty="0">
                <a:solidFill>
                  <a:srgbClr val="FF0000"/>
                </a:solidFill>
              </a:rPr>
              <a:t>网络安全协议</a:t>
            </a:r>
            <a:endParaRPr lang="en-US" altLang="zh-CN" b="1" dirty="0">
              <a:solidFill>
                <a:srgbClr val="FF0000"/>
              </a:solidFill>
            </a:endParaRPr>
          </a:p>
          <a:p>
            <a:pPr eaLnBrk="1" hangingPunct="1"/>
            <a:r>
              <a:rPr lang="en-US" altLang="zh-CN" b="1" dirty="0"/>
              <a:t>9.5</a:t>
            </a:r>
            <a:r>
              <a:rPr lang="zh-CN" altLang="en-US" b="1" dirty="0"/>
              <a:t>网络攻击与防护</a:t>
            </a:r>
            <a:endParaRPr lang="en-US" altLang="zh-CN" b="1" dirty="0"/>
          </a:p>
        </p:txBody>
      </p:sp>
    </p:spTree>
    <p:extLst>
      <p:ext uri="{BB962C8B-B14F-4D97-AF65-F5344CB8AC3E}">
        <p14:creationId xmlns:p14="http://schemas.microsoft.com/office/powerpoint/2010/main" val="17217344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D0180CFE-041D-4214-A2E4-A648A89DAF4C}" type="slidenum">
              <a:rPr lang="zh-CN" altLang="en-US" sz="1400"/>
              <a:pPr algn="r" eaLnBrk="1" hangingPunct="1">
                <a:spcBef>
                  <a:spcPct val="0"/>
                </a:spcBef>
                <a:buClrTx/>
                <a:buSzTx/>
                <a:buFontTx/>
                <a:buNone/>
              </a:pPr>
              <a:t>29</a:t>
            </a:fld>
            <a:endParaRPr lang="en-US" altLang="zh-CN" sz="1400"/>
          </a:p>
        </p:txBody>
      </p:sp>
      <p:sp>
        <p:nvSpPr>
          <p:cNvPr id="44035" name="Rectangle 2"/>
          <p:cNvSpPr>
            <a:spLocks noGrp="1" noChangeArrowheads="1"/>
          </p:cNvSpPr>
          <p:nvPr>
            <p:ph type="title" idx="4294967295"/>
          </p:nvPr>
        </p:nvSpPr>
        <p:spPr/>
        <p:txBody>
          <a:bodyPr/>
          <a:lstStyle/>
          <a:p>
            <a:pPr eaLnBrk="1" hangingPunct="1"/>
            <a:r>
              <a:rPr lang="zh-CN" altLang="en-US" b="1"/>
              <a:t>网络安全相关协议</a:t>
            </a:r>
            <a:endParaRPr lang="en-US" altLang="zh-CN" b="1"/>
          </a:p>
        </p:txBody>
      </p:sp>
      <p:sp>
        <p:nvSpPr>
          <p:cNvPr id="44036" name="Rectangle 3"/>
          <p:cNvSpPr>
            <a:spLocks noGrp="1" noChangeArrowheads="1"/>
          </p:cNvSpPr>
          <p:nvPr>
            <p:ph type="body" idx="4294967295"/>
          </p:nvPr>
        </p:nvSpPr>
        <p:spPr>
          <a:xfrm>
            <a:off x="1182688" y="2017713"/>
            <a:ext cx="7772400" cy="3283495"/>
          </a:xfrm>
        </p:spPr>
        <p:txBody>
          <a:bodyPr/>
          <a:lstStyle/>
          <a:p>
            <a:pPr eaLnBrk="1" hangingPunct="1">
              <a:lnSpc>
                <a:spcPct val="80000"/>
              </a:lnSpc>
            </a:pPr>
            <a:r>
              <a:rPr lang="zh-CN" altLang="en-US" sz="2800" b="1" dirty="0">
                <a:solidFill>
                  <a:srgbClr val="FF0000"/>
                </a:solidFill>
                <a:latin typeface="宋体" panose="02010600030101010101" pitchFamily="2" charset="-122"/>
              </a:rPr>
              <a:t>网络层：</a:t>
            </a:r>
            <a:r>
              <a:rPr lang="en-US" altLang="zh-CN" sz="2800" b="1" dirty="0">
                <a:solidFill>
                  <a:srgbClr val="FF0000"/>
                </a:solidFill>
                <a:latin typeface="宋体" panose="02010600030101010101" pitchFamily="2" charset="-122"/>
              </a:rPr>
              <a:t>IPsec</a:t>
            </a:r>
            <a:r>
              <a:rPr lang="zh-CN" altLang="en-US" sz="2800" b="1" dirty="0">
                <a:solidFill>
                  <a:srgbClr val="FF0000"/>
                </a:solidFill>
                <a:latin typeface="宋体" panose="02010600030101010101" pitchFamily="2" charset="-122"/>
              </a:rPr>
              <a:t>系列协议</a:t>
            </a:r>
          </a:p>
          <a:p>
            <a:pPr lvl="1" eaLnBrk="1" hangingPunct="1">
              <a:lnSpc>
                <a:spcPct val="80000"/>
              </a:lnSpc>
            </a:pPr>
            <a:r>
              <a:rPr lang="en-US" altLang="zh-CN" sz="2400" b="1" dirty="0">
                <a:solidFill>
                  <a:srgbClr val="FF0000"/>
                </a:solidFill>
                <a:latin typeface="SimSun+1" charset="0"/>
                <a:ea typeface="隶书" panose="02010509060101010101" pitchFamily="49" charset="-122"/>
              </a:rPr>
              <a:t>IPsec: IP security</a:t>
            </a:r>
          </a:p>
          <a:p>
            <a:pPr eaLnBrk="1" hangingPunct="1">
              <a:lnSpc>
                <a:spcPct val="80000"/>
              </a:lnSpc>
            </a:pPr>
            <a:r>
              <a:rPr lang="zh-CN" altLang="en-US" sz="2800" b="1" dirty="0">
                <a:latin typeface="宋体" panose="02010600030101010101" pitchFamily="2" charset="-122"/>
              </a:rPr>
              <a:t>传输层</a:t>
            </a:r>
            <a:r>
              <a:rPr lang="zh-CN" altLang="en-US" sz="2800" b="1" dirty="0">
                <a:latin typeface="LiSu+2" charset="-122"/>
                <a:ea typeface="LiSu+2" charset="-122"/>
              </a:rPr>
              <a:t>：</a:t>
            </a:r>
            <a:r>
              <a:rPr lang="en-US" altLang="zh-CN" sz="2800" b="1" dirty="0">
                <a:latin typeface="宋体" panose="02010600030101010101" pitchFamily="2" charset="-122"/>
              </a:rPr>
              <a:t>SSL/TLS </a:t>
            </a:r>
            <a:r>
              <a:rPr lang="zh-CN" altLang="en-US" sz="2800" b="1" dirty="0">
                <a:latin typeface="宋体" panose="02010600030101010101" pitchFamily="2" charset="-122"/>
              </a:rPr>
              <a:t>协议</a:t>
            </a:r>
          </a:p>
          <a:p>
            <a:pPr lvl="1" eaLnBrk="1" hangingPunct="1">
              <a:lnSpc>
                <a:spcPct val="80000"/>
              </a:lnSpc>
            </a:pPr>
            <a:r>
              <a:rPr lang="en-US" altLang="zh-CN" sz="2400" b="1" dirty="0">
                <a:latin typeface="SimSun+1" charset="0"/>
                <a:ea typeface="隶书" panose="02010509060101010101" pitchFamily="49" charset="-122"/>
              </a:rPr>
              <a:t>SSL: Secure Socket Layer</a:t>
            </a:r>
          </a:p>
          <a:p>
            <a:pPr lvl="1" eaLnBrk="1" hangingPunct="1">
              <a:lnSpc>
                <a:spcPct val="80000"/>
              </a:lnSpc>
            </a:pPr>
            <a:r>
              <a:rPr lang="en-US" altLang="zh-CN" sz="2400" b="1" dirty="0">
                <a:latin typeface="SimSun+1" charset="0"/>
                <a:ea typeface="隶书" panose="02010509060101010101" pitchFamily="49" charset="-122"/>
              </a:rPr>
              <a:t>TLS: Transport Layer Security</a:t>
            </a:r>
          </a:p>
          <a:p>
            <a:pPr eaLnBrk="1" hangingPunct="1">
              <a:lnSpc>
                <a:spcPct val="80000"/>
              </a:lnSpc>
            </a:pPr>
            <a:r>
              <a:rPr lang="zh-CN" altLang="en-US" sz="2800" b="1" dirty="0">
                <a:latin typeface="宋体" panose="02010600030101010101" pitchFamily="2" charset="-122"/>
              </a:rPr>
              <a:t>应用层：</a:t>
            </a:r>
            <a:r>
              <a:rPr lang="en-US" altLang="zh-CN" sz="2800" b="1" dirty="0">
                <a:latin typeface="宋体" panose="02010600030101010101" pitchFamily="2" charset="-122"/>
              </a:rPr>
              <a:t>SHTTP、S/MIME</a:t>
            </a:r>
          </a:p>
          <a:p>
            <a:pPr lvl="1" eaLnBrk="1" hangingPunct="1">
              <a:lnSpc>
                <a:spcPct val="80000"/>
              </a:lnSpc>
            </a:pPr>
            <a:r>
              <a:rPr lang="en-US" altLang="zh-CN" sz="2400" b="1" dirty="0">
                <a:latin typeface="SimSun+1" charset="0"/>
                <a:ea typeface="隶书" panose="02010509060101010101" pitchFamily="49" charset="-122"/>
              </a:rPr>
              <a:t>SHTTP: Secure HTTP</a:t>
            </a:r>
          </a:p>
          <a:p>
            <a:pPr lvl="1" eaLnBrk="1" hangingPunct="1">
              <a:lnSpc>
                <a:spcPct val="80000"/>
              </a:lnSpc>
            </a:pPr>
            <a:r>
              <a:rPr lang="en-US" altLang="zh-CN" sz="2400" b="1" dirty="0">
                <a:latin typeface="SimSun+1" charset="0"/>
                <a:ea typeface="隶书" panose="02010509060101010101" pitchFamily="49" charset="-122"/>
              </a:rPr>
              <a:t>S/MIME: Secure </a:t>
            </a:r>
            <a:r>
              <a:rPr lang="en-US" altLang="zh-CN" sz="2400" b="1" dirty="0" err="1">
                <a:latin typeface="SimSun+1" charset="0"/>
                <a:ea typeface="隶书" panose="02010509060101010101" pitchFamily="49" charset="-122"/>
              </a:rPr>
              <a:t>MlME</a:t>
            </a:r>
            <a:endParaRPr lang="zh-CN" altLang="en-US" sz="2400" b="1" dirty="0">
              <a:latin typeface="SimSun+1" charset="0"/>
              <a:ea typeface="隶书" panose="02010509060101010101" pitchFamily="49" charset="-122"/>
            </a:endParaRPr>
          </a:p>
        </p:txBody>
      </p:sp>
      <p:sp>
        <p:nvSpPr>
          <p:cNvPr id="44037" name="Rectangle 4"/>
          <p:cNvSpPr>
            <a:spLocks noChangeArrowheads="1"/>
          </p:cNvSpPr>
          <p:nvPr/>
        </p:nvSpPr>
        <p:spPr bwMode="auto">
          <a:xfrm>
            <a:off x="827584" y="5288182"/>
            <a:ext cx="7993062" cy="935038"/>
          </a:xfrm>
          <a:prstGeom prst="rect">
            <a:avLst/>
          </a:prstGeom>
          <a:solidFill>
            <a:srgbClr val="99CCFF"/>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r>
              <a:rPr lang="en-US" altLang="zh-CN" sz="1800" b="1"/>
              <a:t>HTTPS</a:t>
            </a:r>
            <a:r>
              <a:rPr lang="zh-CN" altLang="en-US" sz="1800" b="1"/>
              <a:t>与</a:t>
            </a:r>
            <a:r>
              <a:rPr lang="en-US" altLang="zh-CN" sz="1800" b="1"/>
              <a:t>SHTTP</a:t>
            </a:r>
            <a:r>
              <a:rPr lang="zh-CN" altLang="en-US" sz="1800" b="1"/>
              <a:t>是不同的</a:t>
            </a:r>
            <a:r>
              <a:rPr lang="en-US" altLang="zh-CN" sz="1800" b="1"/>
              <a:t>:</a:t>
            </a:r>
          </a:p>
          <a:p>
            <a:pPr eaLnBrk="1" hangingPunct="1">
              <a:spcBef>
                <a:spcPct val="0"/>
              </a:spcBef>
              <a:buClrTx/>
              <a:buSzTx/>
              <a:buFontTx/>
              <a:buNone/>
            </a:pPr>
            <a:r>
              <a:rPr lang="en-US" altLang="zh-CN" sz="1800" b="1"/>
              <a:t>HTTPS</a:t>
            </a:r>
            <a:r>
              <a:rPr lang="zh-CN" altLang="en-US" sz="1800" b="1"/>
              <a:t>是</a:t>
            </a:r>
            <a:r>
              <a:rPr lang="en-US" altLang="zh-CN" sz="1800" b="1"/>
              <a:t>HTTP over TLS,</a:t>
            </a:r>
            <a:r>
              <a:rPr lang="zh-CN" altLang="en-US" sz="1800" b="1"/>
              <a:t>它依赖于</a:t>
            </a:r>
            <a:r>
              <a:rPr lang="en-US" altLang="zh-CN" sz="1800" b="1"/>
              <a:t>TLS</a:t>
            </a:r>
            <a:r>
              <a:rPr lang="zh-CN" altLang="en-US" sz="1800" b="1"/>
              <a:t>来提供安全的传输服务</a:t>
            </a:r>
            <a:r>
              <a:rPr lang="en-US" altLang="zh-CN" sz="1800" b="1"/>
              <a:t>, HTTP</a:t>
            </a:r>
            <a:r>
              <a:rPr lang="zh-CN" altLang="en-US" sz="1800" b="1"/>
              <a:t>本身</a:t>
            </a:r>
          </a:p>
          <a:p>
            <a:pPr eaLnBrk="1" hangingPunct="1">
              <a:spcBef>
                <a:spcPct val="0"/>
              </a:spcBef>
              <a:buClrTx/>
              <a:buSzTx/>
              <a:buFontTx/>
              <a:buNone/>
            </a:pPr>
            <a:r>
              <a:rPr lang="zh-CN" altLang="en-US" sz="1800" b="1"/>
              <a:t>没有变化，而</a:t>
            </a:r>
            <a:r>
              <a:rPr lang="en-US" altLang="zh-CN" sz="1800" b="1"/>
              <a:t>SHTTP</a:t>
            </a:r>
            <a:r>
              <a:rPr lang="zh-CN" altLang="en-US" sz="1800" b="1"/>
              <a:t>则是一个应用层安全协议</a:t>
            </a:r>
            <a:r>
              <a:rPr lang="en-US" altLang="zh-CN" sz="1800" b="1"/>
              <a:t>,</a:t>
            </a:r>
            <a:r>
              <a:rPr lang="zh-CN" altLang="en-US" sz="1800" b="1"/>
              <a:t>在</a:t>
            </a:r>
            <a:r>
              <a:rPr lang="en-US" altLang="zh-CN" sz="1800" b="1"/>
              <a:t>HTTP</a:t>
            </a:r>
            <a:r>
              <a:rPr lang="zh-CN" altLang="en-US" sz="1800" b="1"/>
              <a:t>的基础增加了安全性</a:t>
            </a:r>
            <a:endParaRPr lang="en-US" altLang="zh-CN" sz="18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65D3DD41-F3E8-449A-8A25-BBCB8586E7BD}" type="slidenum">
              <a:rPr lang="zh-CN" altLang="en-US" sz="1400"/>
              <a:pPr>
                <a:spcBef>
                  <a:spcPct val="0"/>
                </a:spcBef>
                <a:buClrTx/>
                <a:buSzTx/>
                <a:buFontTx/>
                <a:buNone/>
              </a:pPr>
              <a:t>3</a:t>
            </a:fld>
            <a:endParaRPr lang="en-US" altLang="zh-CN" sz="1400"/>
          </a:p>
        </p:txBody>
      </p:sp>
      <p:sp>
        <p:nvSpPr>
          <p:cNvPr id="8195" name="Rectangle 2"/>
          <p:cNvSpPr>
            <a:spLocks noGrp="1" noChangeArrowheads="1"/>
          </p:cNvSpPr>
          <p:nvPr>
            <p:ph type="title"/>
          </p:nvPr>
        </p:nvSpPr>
        <p:spPr/>
        <p:txBody>
          <a:bodyPr/>
          <a:lstStyle/>
          <a:p>
            <a:pPr eaLnBrk="1" hangingPunct="1"/>
            <a:r>
              <a:rPr lang="zh-CN" altLang="en-US" sz="4800" b="1"/>
              <a:t>常见的不安全因素</a:t>
            </a:r>
          </a:p>
        </p:txBody>
      </p:sp>
      <p:sp>
        <p:nvSpPr>
          <p:cNvPr id="396291" name="Rectangle 3"/>
          <p:cNvSpPr>
            <a:spLocks noGrp="1" noChangeArrowheads="1"/>
          </p:cNvSpPr>
          <p:nvPr>
            <p:ph type="body" idx="1"/>
          </p:nvPr>
        </p:nvSpPr>
        <p:spPr>
          <a:xfrm>
            <a:off x="468313" y="1989138"/>
            <a:ext cx="8424862" cy="4608512"/>
          </a:xfrm>
        </p:spPr>
        <p:txBody>
          <a:bodyPr/>
          <a:lstStyle/>
          <a:p>
            <a:pPr eaLnBrk="1" hangingPunct="1">
              <a:lnSpc>
                <a:spcPct val="90000"/>
              </a:lnSpc>
            </a:pPr>
            <a:r>
              <a:rPr lang="zh-CN" altLang="en-US" sz="3600" b="1" dirty="0"/>
              <a:t>物理因素：物理设备的不安全，电磁波泄漏等</a:t>
            </a:r>
            <a:endParaRPr lang="en-US" altLang="zh-CN" sz="3600" b="1" dirty="0"/>
          </a:p>
          <a:p>
            <a:pPr eaLnBrk="1" hangingPunct="1">
              <a:lnSpc>
                <a:spcPct val="90000"/>
              </a:lnSpc>
            </a:pPr>
            <a:r>
              <a:rPr lang="zh-CN" altLang="en-US" sz="3600" b="1" dirty="0"/>
              <a:t>系统因素：系统软、硬件漏洞，病毒感染，入侵</a:t>
            </a:r>
          </a:p>
          <a:p>
            <a:pPr eaLnBrk="1" hangingPunct="1">
              <a:lnSpc>
                <a:spcPct val="90000"/>
              </a:lnSpc>
            </a:pPr>
            <a:r>
              <a:rPr lang="zh-CN" altLang="en-US" sz="3600" b="1" dirty="0">
                <a:solidFill>
                  <a:srgbClr val="FF3300"/>
                </a:solidFill>
              </a:rPr>
              <a:t>网络因素：网络协议漏洞、会话劫持、数据篡改、网络拥塞、拒绝服务</a:t>
            </a:r>
          </a:p>
          <a:p>
            <a:pPr eaLnBrk="1" hangingPunct="1">
              <a:lnSpc>
                <a:spcPct val="90000"/>
              </a:lnSpc>
            </a:pPr>
            <a:r>
              <a:rPr lang="zh-CN" altLang="en-US" sz="3600" b="1" dirty="0"/>
              <a:t>管理因素：管理员安全意识淡漠，误操作</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lgn="r" eaLnBrk="1" hangingPunct="1">
              <a:spcBef>
                <a:spcPct val="0"/>
              </a:spcBef>
              <a:buClrTx/>
              <a:buSzTx/>
              <a:buFontTx/>
              <a:buNone/>
            </a:pPr>
            <a:fld id="{DB8E2580-C08B-4294-A083-2FE7E7C53F6A}" type="slidenum">
              <a:rPr lang="zh-CN" altLang="en-US" sz="1400"/>
              <a:pPr algn="r" eaLnBrk="1" hangingPunct="1">
                <a:spcBef>
                  <a:spcPct val="0"/>
                </a:spcBef>
                <a:buClrTx/>
                <a:buSzTx/>
                <a:buFontTx/>
                <a:buNone/>
              </a:pPr>
              <a:t>30</a:t>
            </a:fld>
            <a:endParaRPr lang="en-US" altLang="zh-CN" sz="1400"/>
          </a:p>
        </p:txBody>
      </p:sp>
      <p:sp>
        <p:nvSpPr>
          <p:cNvPr id="46083" name="Rectangle 2"/>
          <p:cNvSpPr>
            <a:spLocks noGrp="1" noChangeArrowheads="1"/>
          </p:cNvSpPr>
          <p:nvPr>
            <p:ph type="title" idx="4294967295"/>
          </p:nvPr>
        </p:nvSpPr>
        <p:spPr/>
        <p:txBody>
          <a:bodyPr/>
          <a:lstStyle/>
          <a:p>
            <a:pPr eaLnBrk="1" hangingPunct="1"/>
            <a:r>
              <a:rPr lang="en-US" altLang="zh-CN" b="1"/>
              <a:t>IPSec</a:t>
            </a:r>
          </a:p>
        </p:txBody>
      </p:sp>
      <p:sp>
        <p:nvSpPr>
          <p:cNvPr id="46084" name="Rectangle 3"/>
          <p:cNvSpPr>
            <a:spLocks noGrp="1" noChangeArrowheads="1"/>
          </p:cNvSpPr>
          <p:nvPr>
            <p:ph type="body" idx="4294967295"/>
          </p:nvPr>
        </p:nvSpPr>
        <p:spPr>
          <a:xfrm>
            <a:off x="657472" y="2235050"/>
            <a:ext cx="7730952" cy="3642222"/>
          </a:xfrm>
        </p:spPr>
        <p:txBody>
          <a:bodyPr>
            <a:normAutofit/>
          </a:bodyPr>
          <a:lstStyle/>
          <a:p>
            <a:pPr marL="342900" lvl="1" indent="-342900" eaLnBrk="1" hangingPunct="1">
              <a:buClr>
                <a:schemeClr val="folHlink"/>
              </a:buClr>
              <a:buSzPct val="60000"/>
            </a:pPr>
            <a:r>
              <a:rPr lang="en-US" altLang="zh-CN" b="1" dirty="0" err="1"/>
              <a:t>IPSec</a:t>
            </a:r>
            <a:r>
              <a:rPr lang="zh-CN" altLang="en-US" b="1" dirty="0"/>
              <a:t>提供了一个基于</a:t>
            </a:r>
            <a:r>
              <a:rPr lang="en-US" altLang="zh-CN" b="1" dirty="0"/>
              <a:t>IP</a:t>
            </a:r>
            <a:r>
              <a:rPr lang="zh-CN" altLang="en-US" b="1" dirty="0"/>
              <a:t>的网络安全架构</a:t>
            </a:r>
          </a:p>
          <a:p>
            <a:pPr lvl="1" eaLnBrk="1" hangingPunct="1"/>
            <a:r>
              <a:rPr lang="zh-CN" altLang="en-US" sz="2400" b="1" dirty="0"/>
              <a:t>相关协议主要在</a:t>
            </a:r>
            <a:r>
              <a:rPr lang="en-US" altLang="zh-CN" sz="2400" b="1" dirty="0"/>
              <a:t>RFC 4301~RFC 4309</a:t>
            </a:r>
            <a:r>
              <a:rPr lang="zh-CN" altLang="en-US" sz="2400" b="1" dirty="0"/>
              <a:t>中描述</a:t>
            </a:r>
            <a:endParaRPr lang="en-US" altLang="zh-CN" sz="2400" b="1" dirty="0"/>
          </a:p>
          <a:p>
            <a:pPr lvl="1" eaLnBrk="1" hangingPunct="1"/>
            <a:r>
              <a:rPr lang="zh-CN" altLang="en-US" sz="2400" b="1" dirty="0" smtClean="0"/>
              <a:t>安全</a:t>
            </a:r>
            <a:r>
              <a:rPr lang="zh-CN" altLang="en-US" sz="2400" b="1" dirty="0"/>
              <a:t>服务协议</a:t>
            </a:r>
          </a:p>
          <a:p>
            <a:pPr lvl="2" eaLnBrk="1" hangingPunct="1"/>
            <a:r>
              <a:rPr lang="zh-CN" altLang="en-US" sz="2000" b="1" dirty="0"/>
              <a:t>认证头标</a:t>
            </a:r>
            <a:r>
              <a:rPr lang="en-US" altLang="zh-CN" sz="2000" b="1" dirty="0"/>
              <a:t>AH(Authentication Header)</a:t>
            </a:r>
          </a:p>
          <a:p>
            <a:pPr lvl="2" eaLnBrk="1" hangingPunct="1"/>
            <a:r>
              <a:rPr lang="zh-CN" altLang="en-US" sz="2000" b="1" dirty="0"/>
              <a:t>封装安全净荷</a:t>
            </a:r>
            <a:r>
              <a:rPr lang="en-US" altLang="zh-CN" sz="2000" b="1" dirty="0"/>
              <a:t>ESP(Encapsulating Security Payload)</a:t>
            </a:r>
          </a:p>
          <a:p>
            <a:pPr lvl="1" eaLnBrk="1" hangingPunct="1"/>
            <a:r>
              <a:rPr lang="zh-CN" altLang="en-US" sz="2400" b="1" dirty="0"/>
              <a:t>密钥协商和管理</a:t>
            </a:r>
          </a:p>
          <a:p>
            <a:pPr lvl="2" eaLnBrk="1" hangingPunct="1"/>
            <a:r>
              <a:rPr lang="en-US" altLang="zh-CN" sz="2000" b="1" dirty="0"/>
              <a:t>Internet</a:t>
            </a:r>
            <a:r>
              <a:rPr lang="zh-CN" altLang="en-US" sz="2000" b="1" dirty="0"/>
              <a:t>安全关联和密钥管理协议</a:t>
            </a:r>
            <a:r>
              <a:rPr lang="en-US" altLang="zh-CN" sz="2000" b="1" dirty="0"/>
              <a:t>ISAKMP(Internet Security Association and Key Management Protocol) </a:t>
            </a:r>
          </a:p>
          <a:p>
            <a:pPr lvl="1" eaLnBrk="1" hangingPunct="1"/>
            <a:endParaRPr lang="en-US" altLang="zh-CN"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r" eaLnBrk="1" hangingPunct="1"/>
            <a:fld id="{7C5A3FDC-B85D-412D-AC3F-E7CCC5CC4840}" type="slidenum">
              <a:rPr lang="zh-CN" altLang="en-US" sz="1400"/>
              <a:pPr algn="r" eaLnBrk="1" hangingPunct="1"/>
              <a:t>31</a:t>
            </a:fld>
            <a:endParaRPr lang="en-US" altLang="zh-CN" sz="1400"/>
          </a:p>
        </p:txBody>
      </p:sp>
      <p:sp>
        <p:nvSpPr>
          <p:cNvPr id="4100" name="Rectangle 2"/>
          <p:cNvSpPr>
            <a:spLocks noGrp="1" noChangeArrowheads="1"/>
          </p:cNvSpPr>
          <p:nvPr>
            <p:ph type="title" idx="4294967295"/>
          </p:nvPr>
        </p:nvSpPr>
        <p:spPr/>
        <p:txBody>
          <a:bodyPr/>
          <a:lstStyle/>
          <a:p>
            <a:pPr eaLnBrk="1" hangingPunct="1"/>
            <a:r>
              <a:rPr lang="en-US" altLang="zh-CN"/>
              <a:t>AH</a:t>
            </a:r>
            <a:r>
              <a:rPr lang="zh-CN" altLang="en-US"/>
              <a:t>协议</a:t>
            </a:r>
          </a:p>
        </p:txBody>
      </p:sp>
      <p:sp>
        <p:nvSpPr>
          <p:cNvPr id="4101" name="Rectangle 3"/>
          <p:cNvSpPr>
            <a:spLocks noGrp="1" noChangeArrowheads="1"/>
          </p:cNvSpPr>
          <p:nvPr>
            <p:ph type="body" idx="4294967295"/>
          </p:nvPr>
        </p:nvSpPr>
        <p:spPr>
          <a:xfrm>
            <a:off x="539552" y="2132856"/>
            <a:ext cx="7772400" cy="331787"/>
          </a:xfrm>
        </p:spPr>
        <p:txBody>
          <a:bodyPr/>
          <a:lstStyle/>
          <a:p>
            <a:pPr eaLnBrk="1" hangingPunct="1">
              <a:lnSpc>
                <a:spcPct val="80000"/>
              </a:lnSpc>
            </a:pPr>
            <a:r>
              <a:rPr lang="zh-CN" altLang="en-US" sz="2400" b="1" dirty="0"/>
              <a:t>保证消息完整性，抗重播攻击，但不提供机密性保护</a:t>
            </a:r>
          </a:p>
        </p:txBody>
      </p:sp>
      <p:graphicFrame>
        <p:nvGraphicFramePr>
          <p:cNvPr id="4098" name="Object 5"/>
          <p:cNvGraphicFramePr>
            <a:graphicFrameLocks noChangeAspect="1"/>
          </p:cNvGraphicFramePr>
          <p:nvPr>
            <p:extLst>
              <p:ext uri="{D42A27DB-BD31-4B8C-83A1-F6EECF244321}">
                <p14:modId xmlns:p14="http://schemas.microsoft.com/office/powerpoint/2010/main" val="3273511399"/>
              </p:ext>
            </p:extLst>
          </p:nvPr>
        </p:nvGraphicFramePr>
        <p:xfrm>
          <a:off x="209550" y="2636838"/>
          <a:ext cx="8737600" cy="3824287"/>
        </p:xfrm>
        <a:graphic>
          <a:graphicData uri="http://schemas.openxmlformats.org/presentationml/2006/ole">
            <mc:AlternateContent xmlns:mc="http://schemas.openxmlformats.org/markup-compatibility/2006">
              <mc:Choice xmlns:v="urn:schemas-microsoft-com:vml" Requires="v">
                <p:oleObj spid="_x0000_s3078" name="Visio" r:id="rId3" imgW="4596384" imgH="2033016" progId="Visio.Drawing.11">
                  <p:embed/>
                </p:oleObj>
              </mc:Choice>
              <mc:Fallback>
                <p:oleObj name="Visio" r:id="rId3" imgW="4596384" imgH="2033016" progId="Visio.Drawing.11">
                  <p:embed/>
                  <p:pic>
                    <p:nvPicPr>
                      <p:cNvPr id="0" name="Picture 1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 y="2636838"/>
                        <a:ext cx="8737600" cy="3824287"/>
                      </a:xfrm>
                      <a:prstGeom prst="rect">
                        <a:avLst/>
                      </a:prstGeom>
                      <a:noFill/>
                    </p:spPr>
                  </p:pic>
                </p:oleObj>
              </mc:Fallback>
            </mc:AlternateContent>
          </a:graphicData>
        </a:graphic>
      </p:graphicFrame>
    </p:spTree>
    <p:extLst>
      <p:ext uri="{BB962C8B-B14F-4D97-AF65-F5344CB8AC3E}">
        <p14:creationId xmlns:p14="http://schemas.microsoft.com/office/powerpoint/2010/main" val="1214543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灯片编号占位符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algn="r" eaLnBrk="1" hangingPunct="1"/>
            <a:fld id="{D9C16598-6339-49B0-8DC0-97B7BAD0EEFC}" type="slidenum">
              <a:rPr lang="zh-CN" altLang="en-US" sz="1400"/>
              <a:pPr algn="r" eaLnBrk="1" hangingPunct="1"/>
              <a:t>32</a:t>
            </a:fld>
            <a:endParaRPr lang="en-US" altLang="zh-CN" sz="1400"/>
          </a:p>
        </p:txBody>
      </p:sp>
      <p:sp>
        <p:nvSpPr>
          <p:cNvPr id="5124"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graphicFrame>
        <p:nvGraphicFramePr>
          <p:cNvPr id="5122" name="Object 4"/>
          <p:cNvGraphicFramePr>
            <a:graphicFrameLocks noChangeAspect="1"/>
          </p:cNvGraphicFramePr>
          <p:nvPr>
            <p:extLst>
              <p:ext uri="{D42A27DB-BD31-4B8C-83A1-F6EECF244321}">
                <p14:modId xmlns:p14="http://schemas.microsoft.com/office/powerpoint/2010/main" val="820777285"/>
              </p:ext>
            </p:extLst>
          </p:nvPr>
        </p:nvGraphicFramePr>
        <p:xfrm>
          <a:off x="342106" y="2500313"/>
          <a:ext cx="8459787" cy="3971925"/>
        </p:xfrm>
        <a:graphic>
          <a:graphicData uri="http://schemas.openxmlformats.org/presentationml/2006/ole">
            <mc:AlternateContent xmlns:mc="http://schemas.openxmlformats.org/markup-compatibility/2006">
              <mc:Choice xmlns:v="urn:schemas-microsoft-com:vml" Requires="v">
                <p:oleObj spid="_x0000_s4102" name="Visio" r:id="rId3" imgW="6079541" imgH="2699004" progId="Visio.Drawing.11">
                  <p:embed/>
                </p:oleObj>
              </mc:Choice>
              <mc:Fallback>
                <p:oleObj name="Visio" r:id="rId3" imgW="6079541" imgH="2699004" progId="Visio.Drawing.11">
                  <p:embed/>
                  <p:pic>
                    <p:nvPicPr>
                      <p:cNvPr id="0" name="Picture 1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106" y="2500313"/>
                        <a:ext cx="8459787" cy="397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5" name="Rectangle 5"/>
          <p:cNvSpPr>
            <a:spLocks noGrp="1" noChangeArrowheads="1"/>
          </p:cNvSpPr>
          <p:nvPr>
            <p:ph type="title" idx="4294967295"/>
          </p:nvPr>
        </p:nvSpPr>
        <p:spPr/>
        <p:txBody>
          <a:bodyPr/>
          <a:lstStyle/>
          <a:p>
            <a:pPr eaLnBrk="1" hangingPunct="1"/>
            <a:r>
              <a:rPr lang="en-US" altLang="zh-CN"/>
              <a:t>ESP</a:t>
            </a:r>
            <a:r>
              <a:rPr lang="zh-CN" altLang="en-US"/>
              <a:t>协议</a:t>
            </a:r>
          </a:p>
        </p:txBody>
      </p:sp>
      <p:sp>
        <p:nvSpPr>
          <p:cNvPr id="5126" name="Rectangle 6"/>
          <p:cNvSpPr>
            <a:spLocks noGrp="1" noChangeArrowheads="1"/>
          </p:cNvSpPr>
          <p:nvPr>
            <p:ph type="body" idx="4294967295"/>
          </p:nvPr>
        </p:nvSpPr>
        <p:spPr>
          <a:xfrm>
            <a:off x="395536" y="1916832"/>
            <a:ext cx="8492877" cy="720725"/>
          </a:xfrm>
          <a:noFill/>
        </p:spPr>
        <p:txBody>
          <a:bodyPr/>
          <a:lstStyle/>
          <a:p>
            <a:pPr eaLnBrk="1" hangingPunct="1"/>
            <a:r>
              <a:rPr lang="zh-CN" altLang="en-US" sz="2000" b="1" dirty="0"/>
              <a:t>除了保证消息完整性，抗重播攻击，还保证消息的机密性，机密性可以采用</a:t>
            </a:r>
            <a:r>
              <a:rPr lang="en-US" altLang="zh-CN" sz="2000" b="1" dirty="0"/>
              <a:t>3DES</a:t>
            </a:r>
            <a:r>
              <a:rPr lang="zh-CN" altLang="en-US" sz="2000" b="1" dirty="0"/>
              <a:t>等对称加密算法来实现</a:t>
            </a:r>
            <a:endParaRPr lang="en-US" altLang="zh-CN" sz="2000" b="1" dirty="0"/>
          </a:p>
        </p:txBody>
      </p:sp>
      <p:sp>
        <p:nvSpPr>
          <p:cNvPr id="5127" name="Text Box 8"/>
          <p:cNvSpPr txBox="1">
            <a:spLocks noChangeArrowheads="1"/>
          </p:cNvSpPr>
          <p:nvPr/>
        </p:nvSpPr>
        <p:spPr bwMode="auto">
          <a:xfrm>
            <a:off x="468313" y="6416501"/>
            <a:ext cx="45354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zh-CN" altLang="en-US" sz="2000" b="1">
                <a:solidFill>
                  <a:srgbClr val="FF3300"/>
                </a:solidFill>
              </a:rPr>
              <a:t>与</a:t>
            </a:r>
            <a:r>
              <a:rPr lang="en-US" altLang="zh-CN" sz="2000" b="1">
                <a:solidFill>
                  <a:srgbClr val="FF3300"/>
                </a:solidFill>
              </a:rPr>
              <a:t>AH</a:t>
            </a:r>
            <a:r>
              <a:rPr lang="zh-CN" altLang="en-US" sz="2000" b="1">
                <a:solidFill>
                  <a:srgbClr val="FF3300"/>
                </a:solidFill>
              </a:rPr>
              <a:t>不同，认证范围不包括</a:t>
            </a:r>
            <a:r>
              <a:rPr lang="en-US" altLang="zh-CN" sz="2000" b="1">
                <a:solidFill>
                  <a:srgbClr val="FF3300"/>
                </a:solidFill>
              </a:rPr>
              <a:t>IP</a:t>
            </a:r>
            <a:r>
              <a:rPr lang="zh-CN" altLang="en-US" sz="2000" b="1">
                <a:solidFill>
                  <a:srgbClr val="FF3300"/>
                </a:solidFill>
              </a:rPr>
              <a:t>头标！</a:t>
            </a:r>
          </a:p>
        </p:txBody>
      </p:sp>
    </p:spTree>
    <p:extLst>
      <p:ext uri="{BB962C8B-B14F-4D97-AF65-F5344CB8AC3E}">
        <p14:creationId xmlns:p14="http://schemas.microsoft.com/office/powerpoint/2010/main" val="3044883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33</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t>9.1</a:t>
            </a:r>
            <a:r>
              <a:rPr lang="zh-CN" altLang="en-US" b="1" dirty="0"/>
              <a:t>概述</a:t>
            </a:r>
          </a:p>
          <a:p>
            <a:pPr eaLnBrk="1" hangingPunct="1"/>
            <a:r>
              <a:rPr lang="en-US" altLang="zh-CN" b="1" dirty="0"/>
              <a:t>9.2</a:t>
            </a:r>
            <a:r>
              <a:rPr lang="zh-CN" altLang="en-US" b="1" dirty="0"/>
              <a:t>密码学基础知识</a:t>
            </a:r>
          </a:p>
          <a:p>
            <a:pPr eaLnBrk="1" hangingPunct="1"/>
            <a:r>
              <a:rPr lang="en-US" altLang="zh-CN" b="1" dirty="0"/>
              <a:t>9.3</a:t>
            </a:r>
            <a:r>
              <a:rPr lang="zh-CN" altLang="en-US" b="1" dirty="0"/>
              <a:t>数字签名</a:t>
            </a:r>
            <a:endParaRPr lang="en-US" altLang="zh-CN" b="1" dirty="0"/>
          </a:p>
          <a:p>
            <a:pPr eaLnBrk="1" hangingPunct="1"/>
            <a:r>
              <a:rPr lang="en-US" altLang="zh-CN" b="1" dirty="0"/>
              <a:t>9.4</a:t>
            </a:r>
            <a:r>
              <a:rPr lang="zh-CN" altLang="en-US" b="1" dirty="0"/>
              <a:t>认证协议</a:t>
            </a:r>
          </a:p>
          <a:p>
            <a:pPr eaLnBrk="1" hangingPunct="1"/>
            <a:r>
              <a:rPr lang="en-US" altLang="zh-CN" b="1" dirty="0"/>
              <a:t>9.5</a:t>
            </a:r>
            <a:r>
              <a:rPr lang="zh-CN" altLang="en-US" b="1" dirty="0"/>
              <a:t>网络安全协议</a:t>
            </a:r>
            <a:endParaRPr lang="en-US" altLang="zh-CN" b="1" dirty="0"/>
          </a:p>
          <a:p>
            <a:pPr eaLnBrk="1" hangingPunct="1"/>
            <a:r>
              <a:rPr lang="en-US" altLang="zh-CN" b="1" dirty="0">
                <a:solidFill>
                  <a:srgbClr val="FF0000"/>
                </a:solidFill>
              </a:rPr>
              <a:t>9.6</a:t>
            </a:r>
            <a:r>
              <a:rPr lang="zh-CN" altLang="en-US" b="1" dirty="0">
                <a:solidFill>
                  <a:srgbClr val="FF0000"/>
                </a:solidFill>
              </a:rPr>
              <a:t>网络攻击与防护</a:t>
            </a:r>
            <a:endParaRPr lang="en-US" altLang="zh-CN" b="1" dirty="0">
              <a:solidFill>
                <a:srgbClr val="FF0000"/>
              </a:solidFill>
            </a:endParaRPr>
          </a:p>
        </p:txBody>
      </p:sp>
    </p:spTree>
    <p:extLst>
      <p:ext uri="{BB962C8B-B14F-4D97-AF65-F5344CB8AC3E}">
        <p14:creationId xmlns:p14="http://schemas.microsoft.com/office/powerpoint/2010/main" val="387046087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E1FF7BE2-0937-4BE5-876B-BA8A5F9EE161}" type="slidenum">
              <a:rPr lang="zh-CN" altLang="en-US"/>
              <a:pPr eaLnBrk="1" hangingPunct="1"/>
              <a:t>34</a:t>
            </a:fld>
            <a:endParaRPr lang="en-US" altLang="zh-CN"/>
          </a:p>
        </p:txBody>
      </p:sp>
      <p:sp>
        <p:nvSpPr>
          <p:cNvPr id="44035" name="Rectangle 2"/>
          <p:cNvSpPr>
            <a:spLocks noGrp="1" noChangeArrowheads="1"/>
          </p:cNvSpPr>
          <p:nvPr>
            <p:ph type="title"/>
          </p:nvPr>
        </p:nvSpPr>
        <p:spPr/>
        <p:txBody>
          <a:bodyPr/>
          <a:lstStyle/>
          <a:p>
            <a:pPr eaLnBrk="1" hangingPunct="1"/>
            <a:r>
              <a:rPr lang="zh-CN" altLang="en-US" b="1"/>
              <a:t>拒绝服务攻击</a:t>
            </a:r>
            <a:r>
              <a:rPr lang="en-US" altLang="zh-CN" b="1"/>
              <a:t>DoS</a:t>
            </a:r>
          </a:p>
        </p:txBody>
      </p:sp>
      <p:sp>
        <p:nvSpPr>
          <p:cNvPr id="44036" name="Rectangle 3"/>
          <p:cNvSpPr>
            <a:spLocks noGrp="1" noChangeArrowheads="1"/>
          </p:cNvSpPr>
          <p:nvPr>
            <p:ph type="body" idx="1"/>
          </p:nvPr>
        </p:nvSpPr>
        <p:spPr/>
        <p:txBody>
          <a:bodyPr/>
          <a:lstStyle/>
          <a:p>
            <a:pPr eaLnBrk="1" hangingPunct="1"/>
            <a:r>
              <a:rPr lang="en-US" altLang="zh-CN" sz="2800" b="1"/>
              <a:t>DoS</a:t>
            </a:r>
            <a:r>
              <a:rPr lang="zh-CN" altLang="en-US" sz="2800" b="1"/>
              <a:t>定义</a:t>
            </a:r>
          </a:p>
          <a:p>
            <a:pPr lvl="1" eaLnBrk="1" hangingPunct="1"/>
            <a:r>
              <a:rPr lang="zh-CN" altLang="en-US" sz="2400" b="1"/>
              <a:t>过量使用资源而致使其他合法用户无法访问</a:t>
            </a:r>
          </a:p>
          <a:p>
            <a:pPr eaLnBrk="1" hangingPunct="1"/>
            <a:r>
              <a:rPr lang="en-US" altLang="zh-CN" sz="2800" b="1"/>
              <a:t>DoS</a:t>
            </a:r>
            <a:r>
              <a:rPr lang="zh-CN" altLang="en-US" sz="2800" b="1"/>
              <a:t>类型</a:t>
            </a:r>
          </a:p>
          <a:p>
            <a:pPr lvl="1" eaLnBrk="1" hangingPunct="1"/>
            <a:r>
              <a:rPr lang="zh-CN" altLang="en-US" sz="2400" b="1"/>
              <a:t>发送少量的分组使一个系统或网络瘫痪，修复需要人工干预，一般针对系统或者协议漏洞</a:t>
            </a:r>
            <a:endParaRPr lang="en-US" altLang="zh-CN" sz="2400" b="1"/>
          </a:p>
          <a:p>
            <a:pPr lvl="1" eaLnBrk="1" hangingPunct="1"/>
            <a:r>
              <a:rPr lang="zh-CN" altLang="en-US" sz="2400" b="1"/>
              <a:t>发送大量的分组使一个系统或网络无法响应正常的请求，恢复系统可能不需要人工干预 </a:t>
            </a:r>
          </a:p>
          <a:p>
            <a:pPr eaLnBrk="1" hangingPunct="1"/>
            <a:r>
              <a:rPr lang="zh-CN" altLang="en-US" sz="2800" b="1"/>
              <a:t>特点</a:t>
            </a:r>
          </a:p>
          <a:p>
            <a:pPr lvl="1" eaLnBrk="1" hangingPunct="1"/>
            <a:r>
              <a:rPr lang="zh-CN" altLang="en-US" sz="2400" b="1"/>
              <a:t>简单有效，难以防范</a:t>
            </a:r>
          </a:p>
        </p:txBody>
      </p:sp>
    </p:spTree>
    <p:extLst>
      <p:ext uri="{BB962C8B-B14F-4D97-AF65-F5344CB8AC3E}">
        <p14:creationId xmlns:p14="http://schemas.microsoft.com/office/powerpoint/2010/main" val="62329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5AA853E1-6EC8-40F8-BE86-838D5E970D5E}" type="slidenum">
              <a:rPr lang="zh-CN" altLang="en-US"/>
              <a:pPr eaLnBrk="1" hangingPunct="1"/>
              <a:t>35</a:t>
            </a:fld>
            <a:endParaRPr lang="en-US" altLang="zh-CN"/>
          </a:p>
        </p:txBody>
      </p:sp>
      <p:sp>
        <p:nvSpPr>
          <p:cNvPr id="45059" name="Rectangle 3"/>
          <p:cNvSpPr>
            <a:spLocks noGrp="1" noChangeArrowheads="1"/>
          </p:cNvSpPr>
          <p:nvPr>
            <p:ph type="body" idx="1"/>
          </p:nvPr>
        </p:nvSpPr>
        <p:spPr/>
        <p:txBody>
          <a:bodyPr/>
          <a:lstStyle/>
          <a:p>
            <a:pPr eaLnBrk="1" hangingPunct="1"/>
            <a:r>
              <a:rPr lang="zh-CN" altLang="en-US" b="1"/>
              <a:t>原理：</a:t>
            </a:r>
            <a:r>
              <a:rPr lang="en-US" altLang="zh-CN" b="1"/>
              <a:t>TCP</a:t>
            </a:r>
            <a:r>
              <a:rPr lang="zh-CN" altLang="en-US" b="1"/>
              <a:t>连接的</a:t>
            </a:r>
            <a:r>
              <a:rPr lang="zh-CN" altLang="en-US" b="1">
                <a:hlinkClick r:id="" action="ppaction://noaction"/>
              </a:rPr>
              <a:t>三次握手和半开连接</a:t>
            </a:r>
            <a:endParaRPr lang="zh-CN" altLang="en-US" b="1"/>
          </a:p>
          <a:p>
            <a:pPr lvl="1" eaLnBrk="1" hangingPunct="1"/>
            <a:endParaRPr lang="zh-CN" altLang="en-US" b="1"/>
          </a:p>
        </p:txBody>
      </p:sp>
      <p:sp>
        <p:nvSpPr>
          <p:cNvPr id="670725" name="Line 5"/>
          <p:cNvSpPr>
            <a:spLocks noChangeShapeType="1"/>
          </p:cNvSpPr>
          <p:nvPr/>
        </p:nvSpPr>
        <p:spPr bwMode="auto">
          <a:xfrm>
            <a:off x="6897688" y="5516563"/>
            <a:ext cx="968375" cy="0"/>
          </a:xfrm>
          <a:prstGeom prst="line">
            <a:avLst/>
          </a:prstGeom>
          <a:noFill/>
          <a:ln w="12700">
            <a:solidFill>
              <a:schemeClr val="bg1"/>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45061" name="Rectangle 6"/>
          <p:cNvSpPr>
            <a:spLocks noGrp="1" noChangeArrowheads="1"/>
          </p:cNvSpPr>
          <p:nvPr>
            <p:ph type="title"/>
          </p:nvPr>
        </p:nvSpPr>
        <p:spPr/>
        <p:txBody>
          <a:bodyPr/>
          <a:lstStyle/>
          <a:p>
            <a:pPr eaLnBrk="1" hangingPunct="1"/>
            <a:r>
              <a:rPr lang="en-US" altLang="zh-CN" b="1"/>
              <a:t>DoS</a:t>
            </a:r>
            <a:r>
              <a:rPr lang="zh-CN" altLang="en-US" b="1"/>
              <a:t>实例：</a:t>
            </a:r>
            <a:r>
              <a:rPr lang="en-US" altLang="zh-CN" b="1"/>
              <a:t>TCP SYN Flood</a:t>
            </a:r>
          </a:p>
        </p:txBody>
      </p:sp>
      <p:grpSp>
        <p:nvGrpSpPr>
          <p:cNvPr id="45062" name="Group 7"/>
          <p:cNvGrpSpPr>
            <a:grpSpLocks/>
          </p:cNvGrpSpPr>
          <p:nvPr/>
        </p:nvGrpSpPr>
        <p:grpSpPr bwMode="auto">
          <a:xfrm>
            <a:off x="911225" y="3243263"/>
            <a:ext cx="3327400" cy="3497262"/>
            <a:chOff x="206" y="1397"/>
            <a:chExt cx="2096" cy="2203"/>
          </a:xfrm>
        </p:grpSpPr>
        <p:sp>
          <p:nvSpPr>
            <p:cNvPr id="45089" name="Line 8"/>
            <p:cNvSpPr>
              <a:spLocks noChangeShapeType="1"/>
            </p:cNvSpPr>
            <p:nvPr/>
          </p:nvSpPr>
          <p:spPr bwMode="auto">
            <a:xfrm>
              <a:off x="528" y="1776"/>
              <a:ext cx="0" cy="1824"/>
            </a:xfrm>
            <a:prstGeom prst="line">
              <a:avLst/>
            </a:prstGeom>
            <a:noFill/>
            <a:ln w="444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45090" name="Line 9"/>
            <p:cNvSpPr>
              <a:spLocks noChangeShapeType="1"/>
            </p:cNvSpPr>
            <p:nvPr/>
          </p:nvSpPr>
          <p:spPr bwMode="auto">
            <a:xfrm>
              <a:off x="1824" y="1776"/>
              <a:ext cx="0" cy="1824"/>
            </a:xfrm>
            <a:prstGeom prst="line">
              <a:avLst/>
            </a:prstGeom>
            <a:noFill/>
            <a:ln w="444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45091" name="Text Box 10"/>
            <p:cNvSpPr txBox="1">
              <a:spLocks noChangeArrowheads="1"/>
            </p:cNvSpPr>
            <p:nvPr/>
          </p:nvSpPr>
          <p:spPr bwMode="auto">
            <a:xfrm>
              <a:off x="206" y="1397"/>
              <a:ext cx="6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客户端</a:t>
              </a:r>
            </a:p>
          </p:txBody>
        </p:sp>
        <p:sp>
          <p:nvSpPr>
            <p:cNvPr id="45092" name="Text Box 11"/>
            <p:cNvSpPr txBox="1">
              <a:spLocks noChangeArrowheads="1"/>
            </p:cNvSpPr>
            <p:nvPr/>
          </p:nvSpPr>
          <p:spPr bwMode="auto">
            <a:xfrm>
              <a:off x="1414" y="1397"/>
              <a:ext cx="8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服务器端</a:t>
              </a:r>
            </a:p>
          </p:txBody>
        </p:sp>
      </p:grpSp>
      <p:grpSp>
        <p:nvGrpSpPr>
          <p:cNvPr id="45063" name="Group 12"/>
          <p:cNvGrpSpPr>
            <a:grpSpLocks/>
          </p:cNvGrpSpPr>
          <p:nvPr/>
        </p:nvGrpSpPr>
        <p:grpSpPr bwMode="auto">
          <a:xfrm>
            <a:off x="5353050" y="3243263"/>
            <a:ext cx="3327400" cy="3497262"/>
            <a:chOff x="206" y="1397"/>
            <a:chExt cx="2096" cy="2203"/>
          </a:xfrm>
        </p:grpSpPr>
        <p:sp>
          <p:nvSpPr>
            <p:cNvPr id="45085" name="Line 13"/>
            <p:cNvSpPr>
              <a:spLocks noChangeShapeType="1"/>
            </p:cNvSpPr>
            <p:nvPr/>
          </p:nvSpPr>
          <p:spPr bwMode="auto">
            <a:xfrm>
              <a:off x="528" y="1776"/>
              <a:ext cx="0" cy="1824"/>
            </a:xfrm>
            <a:prstGeom prst="line">
              <a:avLst/>
            </a:prstGeom>
            <a:noFill/>
            <a:ln w="444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45086" name="Line 14"/>
            <p:cNvSpPr>
              <a:spLocks noChangeShapeType="1"/>
            </p:cNvSpPr>
            <p:nvPr/>
          </p:nvSpPr>
          <p:spPr bwMode="auto">
            <a:xfrm>
              <a:off x="1824" y="1776"/>
              <a:ext cx="0" cy="1824"/>
            </a:xfrm>
            <a:prstGeom prst="line">
              <a:avLst/>
            </a:prstGeom>
            <a:noFill/>
            <a:ln w="444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45087" name="Text Box 15"/>
            <p:cNvSpPr txBox="1">
              <a:spLocks noChangeArrowheads="1"/>
            </p:cNvSpPr>
            <p:nvPr/>
          </p:nvSpPr>
          <p:spPr bwMode="auto">
            <a:xfrm>
              <a:off x="206" y="1397"/>
              <a:ext cx="6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客户端</a:t>
              </a:r>
            </a:p>
          </p:txBody>
        </p:sp>
        <p:sp>
          <p:nvSpPr>
            <p:cNvPr id="45088" name="Text Box 16"/>
            <p:cNvSpPr txBox="1">
              <a:spLocks noChangeArrowheads="1"/>
            </p:cNvSpPr>
            <p:nvPr/>
          </p:nvSpPr>
          <p:spPr bwMode="auto">
            <a:xfrm>
              <a:off x="1414" y="1397"/>
              <a:ext cx="8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服务器端</a:t>
              </a:r>
            </a:p>
          </p:txBody>
        </p:sp>
      </p:grpSp>
      <p:sp>
        <p:nvSpPr>
          <p:cNvPr id="45064" name="Text Box 17"/>
          <p:cNvSpPr txBox="1">
            <a:spLocks noChangeArrowheads="1"/>
          </p:cNvSpPr>
          <p:nvPr/>
        </p:nvSpPr>
        <p:spPr bwMode="auto">
          <a:xfrm>
            <a:off x="1765300" y="2682875"/>
            <a:ext cx="140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正常过程</a:t>
            </a:r>
          </a:p>
        </p:txBody>
      </p:sp>
      <p:sp>
        <p:nvSpPr>
          <p:cNvPr id="45065" name="Text Box 18"/>
          <p:cNvSpPr txBox="1">
            <a:spLocks noChangeArrowheads="1"/>
          </p:cNvSpPr>
          <p:nvPr/>
        </p:nvSpPr>
        <p:spPr bwMode="auto">
          <a:xfrm>
            <a:off x="6172200" y="2682875"/>
            <a:ext cx="140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zh-CN" altLang="en-US" sz="2400" b="1">
                <a:latin typeface="Times New Roman" panose="02020603050405020304" pitchFamily="18" charset="0"/>
                <a:ea typeface="幼圆" panose="02010509060101010101" pitchFamily="49" charset="-122"/>
              </a:rPr>
              <a:t>半开连接</a:t>
            </a:r>
          </a:p>
        </p:txBody>
      </p:sp>
      <p:grpSp>
        <p:nvGrpSpPr>
          <p:cNvPr id="4" name="Group 19"/>
          <p:cNvGrpSpPr>
            <a:grpSpLocks/>
          </p:cNvGrpSpPr>
          <p:nvPr/>
        </p:nvGrpSpPr>
        <p:grpSpPr bwMode="auto">
          <a:xfrm>
            <a:off x="1422400" y="4019550"/>
            <a:ext cx="2057400" cy="904875"/>
            <a:chOff x="760" y="2174"/>
            <a:chExt cx="1296" cy="570"/>
          </a:xfrm>
        </p:grpSpPr>
        <p:sp>
          <p:nvSpPr>
            <p:cNvPr id="45083" name="Line 20"/>
            <p:cNvSpPr>
              <a:spLocks noChangeShapeType="1"/>
            </p:cNvSpPr>
            <p:nvPr/>
          </p:nvSpPr>
          <p:spPr bwMode="auto">
            <a:xfrm>
              <a:off x="760" y="2245"/>
              <a:ext cx="1296" cy="499"/>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84" name="Text Box 21"/>
            <p:cNvSpPr txBox="1">
              <a:spLocks noChangeArrowheads="1"/>
            </p:cNvSpPr>
            <p:nvPr/>
          </p:nvSpPr>
          <p:spPr bwMode="auto">
            <a:xfrm>
              <a:off x="1204" y="2174"/>
              <a:ext cx="43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SYN</a:t>
              </a:r>
            </a:p>
          </p:txBody>
        </p:sp>
      </p:grpSp>
      <p:grpSp>
        <p:nvGrpSpPr>
          <p:cNvPr id="5" name="Group 22"/>
          <p:cNvGrpSpPr>
            <a:grpSpLocks/>
          </p:cNvGrpSpPr>
          <p:nvPr/>
        </p:nvGrpSpPr>
        <p:grpSpPr bwMode="auto">
          <a:xfrm>
            <a:off x="1422400" y="4722813"/>
            <a:ext cx="2057400" cy="928687"/>
            <a:chOff x="760" y="2617"/>
            <a:chExt cx="1296" cy="585"/>
          </a:xfrm>
        </p:grpSpPr>
        <p:sp>
          <p:nvSpPr>
            <p:cNvPr id="45081" name="Line 23"/>
            <p:cNvSpPr>
              <a:spLocks noChangeShapeType="1"/>
            </p:cNvSpPr>
            <p:nvPr/>
          </p:nvSpPr>
          <p:spPr bwMode="auto">
            <a:xfrm flipH="1">
              <a:off x="760" y="2744"/>
              <a:ext cx="1296" cy="458"/>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82" name="Text Box 24"/>
            <p:cNvSpPr txBox="1">
              <a:spLocks noChangeArrowheads="1"/>
            </p:cNvSpPr>
            <p:nvPr/>
          </p:nvSpPr>
          <p:spPr bwMode="auto">
            <a:xfrm>
              <a:off x="1008" y="2617"/>
              <a:ext cx="83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SYN/ACK</a:t>
              </a:r>
            </a:p>
          </p:txBody>
        </p:sp>
      </p:grpSp>
      <p:grpSp>
        <p:nvGrpSpPr>
          <p:cNvPr id="6" name="Group 25"/>
          <p:cNvGrpSpPr>
            <a:grpSpLocks/>
          </p:cNvGrpSpPr>
          <p:nvPr/>
        </p:nvGrpSpPr>
        <p:grpSpPr bwMode="auto">
          <a:xfrm>
            <a:off x="1422400" y="5556250"/>
            <a:ext cx="2057400" cy="904875"/>
            <a:chOff x="760" y="2174"/>
            <a:chExt cx="1296" cy="570"/>
          </a:xfrm>
        </p:grpSpPr>
        <p:sp>
          <p:nvSpPr>
            <p:cNvPr id="45079" name="Line 26"/>
            <p:cNvSpPr>
              <a:spLocks noChangeShapeType="1"/>
            </p:cNvSpPr>
            <p:nvPr/>
          </p:nvSpPr>
          <p:spPr bwMode="auto">
            <a:xfrm>
              <a:off x="760" y="2245"/>
              <a:ext cx="1296" cy="499"/>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80" name="Text Box 27"/>
            <p:cNvSpPr txBox="1">
              <a:spLocks noChangeArrowheads="1"/>
            </p:cNvSpPr>
            <p:nvPr/>
          </p:nvSpPr>
          <p:spPr bwMode="auto">
            <a:xfrm>
              <a:off x="1204" y="2174"/>
              <a:ext cx="4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ACK</a:t>
              </a:r>
            </a:p>
          </p:txBody>
        </p:sp>
      </p:grpSp>
      <p:grpSp>
        <p:nvGrpSpPr>
          <p:cNvPr id="7" name="Group 28"/>
          <p:cNvGrpSpPr>
            <a:grpSpLocks/>
          </p:cNvGrpSpPr>
          <p:nvPr/>
        </p:nvGrpSpPr>
        <p:grpSpPr bwMode="auto">
          <a:xfrm>
            <a:off x="5854700" y="4032250"/>
            <a:ext cx="2057400" cy="904875"/>
            <a:chOff x="760" y="2174"/>
            <a:chExt cx="1296" cy="570"/>
          </a:xfrm>
        </p:grpSpPr>
        <p:sp>
          <p:nvSpPr>
            <p:cNvPr id="45077" name="Line 29"/>
            <p:cNvSpPr>
              <a:spLocks noChangeShapeType="1"/>
            </p:cNvSpPr>
            <p:nvPr/>
          </p:nvSpPr>
          <p:spPr bwMode="auto">
            <a:xfrm>
              <a:off x="760" y="2245"/>
              <a:ext cx="1296" cy="499"/>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78" name="Text Box 30"/>
            <p:cNvSpPr txBox="1">
              <a:spLocks noChangeArrowheads="1"/>
            </p:cNvSpPr>
            <p:nvPr/>
          </p:nvSpPr>
          <p:spPr bwMode="auto">
            <a:xfrm>
              <a:off x="1204" y="2174"/>
              <a:ext cx="43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SYN</a:t>
              </a:r>
            </a:p>
          </p:txBody>
        </p:sp>
      </p:grpSp>
      <p:grpSp>
        <p:nvGrpSpPr>
          <p:cNvPr id="8" name="Group 31"/>
          <p:cNvGrpSpPr>
            <a:grpSpLocks/>
          </p:cNvGrpSpPr>
          <p:nvPr/>
        </p:nvGrpSpPr>
        <p:grpSpPr bwMode="auto">
          <a:xfrm>
            <a:off x="5854700" y="4735513"/>
            <a:ext cx="2057400" cy="928687"/>
            <a:chOff x="760" y="2617"/>
            <a:chExt cx="1296" cy="585"/>
          </a:xfrm>
        </p:grpSpPr>
        <p:sp>
          <p:nvSpPr>
            <p:cNvPr id="45075" name="Line 32"/>
            <p:cNvSpPr>
              <a:spLocks noChangeShapeType="1"/>
            </p:cNvSpPr>
            <p:nvPr/>
          </p:nvSpPr>
          <p:spPr bwMode="auto">
            <a:xfrm flipH="1">
              <a:off x="760" y="2744"/>
              <a:ext cx="1296" cy="458"/>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76" name="Text Box 33"/>
            <p:cNvSpPr txBox="1">
              <a:spLocks noChangeArrowheads="1"/>
            </p:cNvSpPr>
            <p:nvPr/>
          </p:nvSpPr>
          <p:spPr bwMode="auto">
            <a:xfrm>
              <a:off x="1008" y="2617"/>
              <a:ext cx="83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SYN/ACK</a:t>
              </a:r>
            </a:p>
          </p:txBody>
        </p:sp>
      </p:grpSp>
      <p:grpSp>
        <p:nvGrpSpPr>
          <p:cNvPr id="9" name="Group 34"/>
          <p:cNvGrpSpPr>
            <a:grpSpLocks/>
          </p:cNvGrpSpPr>
          <p:nvPr/>
        </p:nvGrpSpPr>
        <p:grpSpPr bwMode="auto">
          <a:xfrm>
            <a:off x="5892800" y="5370513"/>
            <a:ext cx="2057400" cy="928687"/>
            <a:chOff x="760" y="2617"/>
            <a:chExt cx="1296" cy="585"/>
          </a:xfrm>
        </p:grpSpPr>
        <p:sp>
          <p:nvSpPr>
            <p:cNvPr id="45073" name="Line 35"/>
            <p:cNvSpPr>
              <a:spLocks noChangeShapeType="1"/>
            </p:cNvSpPr>
            <p:nvPr/>
          </p:nvSpPr>
          <p:spPr bwMode="auto">
            <a:xfrm flipH="1">
              <a:off x="760" y="2744"/>
              <a:ext cx="1296" cy="458"/>
            </a:xfrm>
            <a:prstGeom prst="line">
              <a:avLst/>
            </a:prstGeom>
            <a:noFill/>
            <a:ln w="12700">
              <a:solidFill>
                <a:schemeClr val="tx1"/>
              </a:solidFill>
              <a:miter lim="800000"/>
              <a:headEnd type="none" w="sm" len="sm"/>
              <a:tailEnd type="triangle" w="lg" len="lg"/>
            </a:ln>
            <a:extLst>
              <a:ext uri="{909E8E84-426E-40DD-AFC4-6F175D3DCCD1}">
                <a14:hiddenFill xmlns:a14="http://schemas.microsoft.com/office/drawing/2010/main">
                  <a:noFill/>
                </a14:hiddenFill>
              </a:ext>
            </a:extLst>
          </p:spPr>
          <p:txBody>
            <a:bodyPr wrap="none"/>
            <a:lstStyle/>
            <a:p>
              <a:endParaRPr lang="zh-CN" altLang="en-US"/>
            </a:p>
          </p:txBody>
        </p:sp>
        <p:sp>
          <p:nvSpPr>
            <p:cNvPr id="45074" name="Text Box 36"/>
            <p:cNvSpPr txBox="1">
              <a:spLocks noChangeArrowheads="1"/>
            </p:cNvSpPr>
            <p:nvPr/>
          </p:nvSpPr>
          <p:spPr bwMode="auto">
            <a:xfrm>
              <a:off x="1008" y="2617"/>
              <a:ext cx="83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a:latin typeface="Times New Roman" panose="02020603050405020304" pitchFamily="18" charset="0"/>
                  <a:ea typeface="幼圆" panose="02010509060101010101" pitchFamily="49" charset="-122"/>
                </a:rPr>
                <a:t>SYN/ACK</a:t>
              </a:r>
            </a:p>
          </p:txBody>
        </p:sp>
      </p:grpSp>
      <p:sp>
        <p:nvSpPr>
          <p:cNvPr id="45072" name="Text Box 37"/>
          <p:cNvSpPr txBox="1">
            <a:spLocks noChangeArrowheads="1"/>
          </p:cNvSpPr>
          <p:nvPr/>
        </p:nvSpPr>
        <p:spPr bwMode="auto">
          <a:xfrm>
            <a:off x="6127750" y="6345238"/>
            <a:ext cx="1673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r>
              <a:rPr kumimoji="1" lang="en-US" altLang="zh-CN" sz="2000" b="1" dirty="0">
                <a:latin typeface="Times New Roman" panose="02020603050405020304" pitchFamily="18" charset="0"/>
              </a:rPr>
              <a:t>SYN Timeout</a:t>
            </a:r>
          </a:p>
        </p:txBody>
      </p:sp>
    </p:spTree>
    <p:extLst>
      <p:ext uri="{BB962C8B-B14F-4D97-AF65-F5344CB8AC3E}">
        <p14:creationId xmlns:p14="http://schemas.microsoft.com/office/powerpoint/2010/main" val="1501377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072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50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5" grpId="0" animBg="1"/>
      <p:bldP spid="4507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F06F9AB5-F36C-42FE-A50D-595F70FE8296}" type="slidenum">
              <a:rPr lang="zh-CN" altLang="en-US"/>
              <a:pPr eaLnBrk="1" hangingPunct="1"/>
              <a:t>36</a:t>
            </a:fld>
            <a:endParaRPr lang="en-US" altLang="zh-CN"/>
          </a:p>
        </p:txBody>
      </p:sp>
      <p:sp>
        <p:nvSpPr>
          <p:cNvPr id="11268" name="Rectangle 39"/>
          <p:cNvSpPr>
            <a:spLocks noGrp="1" noChangeArrowheads="1"/>
          </p:cNvSpPr>
          <p:nvPr>
            <p:ph type="body" idx="1"/>
          </p:nvPr>
        </p:nvSpPr>
        <p:spPr>
          <a:xfrm>
            <a:off x="1182688" y="2017713"/>
            <a:ext cx="7772400" cy="1339850"/>
          </a:xfrm>
          <a:noFill/>
        </p:spPr>
        <p:txBody>
          <a:bodyPr/>
          <a:lstStyle/>
          <a:p>
            <a:pPr eaLnBrk="1" hangingPunct="1">
              <a:lnSpc>
                <a:spcPct val="80000"/>
              </a:lnSpc>
            </a:pPr>
            <a:r>
              <a:rPr lang="zh-CN" altLang="en-US" sz="2400" b="1"/>
              <a:t>攻击者：发送大量伪造的用于</a:t>
            </a:r>
            <a:r>
              <a:rPr lang="en-US" altLang="zh-CN" sz="2400" b="1"/>
              <a:t>TCP</a:t>
            </a:r>
            <a:r>
              <a:rPr lang="zh-CN" altLang="en-US" sz="2400" b="1"/>
              <a:t>连接请求的</a:t>
            </a:r>
            <a:r>
              <a:rPr lang="en-US" altLang="zh-CN" sz="2400" b="1"/>
              <a:t>SYN</a:t>
            </a:r>
            <a:r>
              <a:rPr lang="zh-CN" altLang="en-US" sz="2400" b="1"/>
              <a:t>数据段，源</a:t>
            </a:r>
            <a:r>
              <a:rPr lang="en-US" altLang="zh-CN" sz="2400" b="1"/>
              <a:t>IP</a:t>
            </a:r>
            <a:r>
              <a:rPr lang="zh-CN" altLang="en-US" sz="2400" b="1"/>
              <a:t>地址常常是伪造的</a:t>
            </a:r>
          </a:p>
          <a:p>
            <a:pPr eaLnBrk="1" hangingPunct="1">
              <a:lnSpc>
                <a:spcPct val="80000"/>
              </a:lnSpc>
            </a:pPr>
            <a:r>
              <a:rPr lang="zh-CN" altLang="en-US" sz="2400" b="1"/>
              <a:t>目标机：存在大量的半开连接，耗尽系统资源而无法处理正常连接建立请求</a:t>
            </a:r>
          </a:p>
        </p:txBody>
      </p:sp>
      <p:sp>
        <p:nvSpPr>
          <p:cNvPr id="11269" name="Rectangle 2"/>
          <p:cNvSpPr>
            <a:spLocks noGrp="1" noChangeArrowheads="1"/>
          </p:cNvSpPr>
          <p:nvPr>
            <p:ph type="title"/>
          </p:nvPr>
        </p:nvSpPr>
        <p:spPr/>
        <p:txBody>
          <a:bodyPr/>
          <a:lstStyle/>
          <a:p>
            <a:pPr eaLnBrk="1" hangingPunct="1"/>
            <a:r>
              <a:rPr lang="en-US" altLang="zh-CN" b="1"/>
              <a:t>TCP SYN Flood</a:t>
            </a:r>
            <a:r>
              <a:rPr lang="zh-CN" altLang="en-US" b="1"/>
              <a:t>攻击过程</a:t>
            </a:r>
            <a:endParaRPr lang="en-US" altLang="zh-CN" b="1"/>
          </a:p>
        </p:txBody>
      </p:sp>
      <p:graphicFrame>
        <p:nvGraphicFramePr>
          <p:cNvPr id="11266" name="Object 40"/>
          <p:cNvGraphicFramePr>
            <a:graphicFrameLocks noChangeAspect="1"/>
          </p:cNvGraphicFramePr>
          <p:nvPr/>
        </p:nvGraphicFramePr>
        <p:xfrm>
          <a:off x="1763713" y="3486150"/>
          <a:ext cx="5657850" cy="3327400"/>
        </p:xfrm>
        <a:graphic>
          <a:graphicData uri="http://schemas.openxmlformats.org/presentationml/2006/ole">
            <mc:AlternateContent xmlns:mc="http://schemas.openxmlformats.org/markup-compatibility/2006">
              <mc:Choice xmlns:v="urn:schemas-microsoft-com:vml" Requires="v">
                <p:oleObj spid="_x0000_s5126" name="位图图像" r:id="rId4" imgW="4648849" imgH="2734057" progId="PBrush">
                  <p:embed/>
                </p:oleObj>
              </mc:Choice>
              <mc:Fallback>
                <p:oleObj name="位图图像" r:id="rId4" imgW="4648849" imgH="2734057" progId="PBrush">
                  <p:embed/>
                  <p:pic>
                    <p:nvPicPr>
                      <p:cNvPr id="0" name="Picture 1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713" y="3486150"/>
                        <a:ext cx="5657850"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6683570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7E7CA4D9-307E-4B3A-89E1-81F7D1AC9932}" type="slidenum">
              <a:rPr lang="zh-CN" altLang="en-US"/>
              <a:pPr eaLnBrk="1" hangingPunct="1"/>
              <a:t>37</a:t>
            </a:fld>
            <a:endParaRPr lang="en-US" altLang="zh-CN"/>
          </a:p>
        </p:txBody>
      </p:sp>
      <p:sp>
        <p:nvSpPr>
          <p:cNvPr id="43011" name="Rectangle 2"/>
          <p:cNvSpPr>
            <a:spLocks noGrp="1" noChangeArrowheads="1"/>
          </p:cNvSpPr>
          <p:nvPr>
            <p:ph type="title"/>
          </p:nvPr>
        </p:nvSpPr>
        <p:spPr/>
        <p:txBody>
          <a:bodyPr/>
          <a:lstStyle/>
          <a:p>
            <a:pPr eaLnBrk="1" hangingPunct="1"/>
            <a:r>
              <a:rPr lang="zh-CN" altLang="en-US" b="1" dirty="0"/>
              <a:t>防护技术</a:t>
            </a:r>
            <a:endParaRPr lang="en-US" altLang="zh-CN" b="1" dirty="0"/>
          </a:p>
        </p:txBody>
      </p:sp>
      <p:sp>
        <p:nvSpPr>
          <p:cNvPr id="43012" name="Rectangle 3"/>
          <p:cNvSpPr>
            <a:spLocks noGrp="1" noChangeArrowheads="1"/>
          </p:cNvSpPr>
          <p:nvPr>
            <p:ph type="body" idx="1"/>
          </p:nvPr>
        </p:nvSpPr>
        <p:spPr/>
        <p:txBody>
          <a:bodyPr>
            <a:normAutofit/>
          </a:bodyPr>
          <a:lstStyle/>
          <a:p>
            <a:pPr eaLnBrk="1" hangingPunct="1"/>
            <a:r>
              <a:rPr lang="zh-CN" altLang="en-US" b="1" dirty="0"/>
              <a:t>防火墙</a:t>
            </a:r>
            <a:endParaRPr lang="en-US" altLang="zh-CN" b="1" dirty="0"/>
          </a:p>
          <a:p>
            <a:pPr eaLnBrk="1" hangingPunct="1"/>
            <a:r>
              <a:rPr lang="zh-CN" altLang="en-US" b="1" dirty="0"/>
              <a:t>入侵检测系统</a:t>
            </a:r>
            <a:endParaRPr lang="en-US" altLang="zh-CN" b="1" dirty="0"/>
          </a:p>
          <a:p>
            <a:pPr eaLnBrk="1" hangingPunct="1"/>
            <a:r>
              <a:rPr lang="zh-CN" altLang="en-US" b="1" dirty="0"/>
              <a:t>入侵防御系统</a:t>
            </a:r>
          </a:p>
        </p:txBody>
      </p:sp>
    </p:spTree>
    <p:extLst>
      <p:ext uri="{BB962C8B-B14F-4D97-AF65-F5344CB8AC3E}">
        <p14:creationId xmlns:p14="http://schemas.microsoft.com/office/powerpoint/2010/main" val="2300283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6A07C5CB-8AFF-4796-B4FC-2F637EBA2B42}" type="slidenum">
              <a:rPr lang="zh-CN" altLang="en-US"/>
              <a:pPr eaLnBrk="1" hangingPunct="1"/>
              <a:t>38</a:t>
            </a:fld>
            <a:endParaRPr lang="en-US" altLang="zh-CN"/>
          </a:p>
        </p:txBody>
      </p:sp>
      <p:grpSp>
        <p:nvGrpSpPr>
          <p:cNvPr id="47107" name="Group 15"/>
          <p:cNvGrpSpPr>
            <a:grpSpLocks/>
          </p:cNvGrpSpPr>
          <p:nvPr/>
        </p:nvGrpSpPr>
        <p:grpSpPr bwMode="auto">
          <a:xfrm>
            <a:off x="179388" y="3144838"/>
            <a:ext cx="5618162" cy="3524250"/>
            <a:chOff x="113" y="1981"/>
            <a:chExt cx="3539" cy="2220"/>
          </a:xfrm>
        </p:grpSpPr>
        <p:pic>
          <p:nvPicPr>
            <p:cNvPr id="47111" name="Picture 5" descr="art_2005_m12_d12_zabezpieczanie_ekstranetu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1981"/>
              <a:ext cx="3493" cy="2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2" name="Text Box 7"/>
            <p:cNvSpPr txBox="1">
              <a:spLocks noChangeArrowheads="1"/>
            </p:cNvSpPr>
            <p:nvPr/>
          </p:nvSpPr>
          <p:spPr bwMode="auto">
            <a:xfrm>
              <a:off x="203" y="3430"/>
              <a:ext cx="454"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sz="1400" b="1"/>
                <a:t>DMZ</a:t>
              </a:r>
            </a:p>
          </p:txBody>
        </p:sp>
        <p:sp>
          <p:nvSpPr>
            <p:cNvPr id="47113" name="Text Box 8"/>
            <p:cNvSpPr txBox="1">
              <a:spLocks noChangeArrowheads="1"/>
            </p:cNvSpPr>
            <p:nvPr/>
          </p:nvSpPr>
          <p:spPr bwMode="auto">
            <a:xfrm>
              <a:off x="1701" y="2115"/>
              <a:ext cx="589"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sz="1400" b="1"/>
                <a:t>Firewall</a:t>
              </a:r>
            </a:p>
          </p:txBody>
        </p:sp>
        <p:sp>
          <p:nvSpPr>
            <p:cNvPr id="47114" name="Text Box 9"/>
            <p:cNvSpPr txBox="1">
              <a:spLocks noChangeArrowheads="1"/>
            </p:cNvSpPr>
            <p:nvPr/>
          </p:nvSpPr>
          <p:spPr bwMode="auto">
            <a:xfrm>
              <a:off x="249" y="2750"/>
              <a:ext cx="636"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sz="1400" b="1"/>
                <a:t>Internet</a:t>
              </a:r>
            </a:p>
          </p:txBody>
        </p:sp>
        <p:sp>
          <p:nvSpPr>
            <p:cNvPr id="47115" name="Text Box 10"/>
            <p:cNvSpPr txBox="1">
              <a:spLocks noChangeArrowheads="1"/>
            </p:cNvSpPr>
            <p:nvPr/>
          </p:nvSpPr>
          <p:spPr bwMode="auto">
            <a:xfrm>
              <a:off x="3016" y="2115"/>
              <a:ext cx="636"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sz="1400" b="1"/>
                <a:t>Intranet</a:t>
              </a:r>
            </a:p>
          </p:txBody>
        </p:sp>
        <p:sp>
          <p:nvSpPr>
            <p:cNvPr id="47116" name="Line 11"/>
            <p:cNvSpPr>
              <a:spLocks noChangeShapeType="1"/>
            </p:cNvSpPr>
            <p:nvPr/>
          </p:nvSpPr>
          <p:spPr bwMode="auto">
            <a:xfrm>
              <a:off x="884" y="2523"/>
              <a:ext cx="454" cy="227"/>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7117" name="Line 12"/>
            <p:cNvSpPr>
              <a:spLocks noChangeShapeType="1"/>
            </p:cNvSpPr>
            <p:nvPr/>
          </p:nvSpPr>
          <p:spPr bwMode="auto">
            <a:xfrm>
              <a:off x="839" y="2341"/>
              <a:ext cx="454" cy="227"/>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7118" name="Line 13"/>
            <p:cNvSpPr>
              <a:spLocks noChangeShapeType="1"/>
            </p:cNvSpPr>
            <p:nvPr/>
          </p:nvSpPr>
          <p:spPr bwMode="auto">
            <a:xfrm>
              <a:off x="929" y="2659"/>
              <a:ext cx="454" cy="227"/>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47119" name="Text Box 14"/>
            <p:cNvSpPr txBox="1">
              <a:spLocks noChangeArrowheads="1"/>
            </p:cNvSpPr>
            <p:nvPr/>
          </p:nvSpPr>
          <p:spPr bwMode="auto">
            <a:xfrm>
              <a:off x="340" y="2376"/>
              <a:ext cx="59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sz="1400" b="1"/>
                <a:t>Attacks</a:t>
              </a:r>
            </a:p>
          </p:txBody>
        </p:sp>
      </p:grpSp>
      <p:sp>
        <p:nvSpPr>
          <p:cNvPr id="47108" name="Rectangle 2"/>
          <p:cNvSpPr>
            <a:spLocks noGrp="1" noChangeArrowheads="1"/>
          </p:cNvSpPr>
          <p:nvPr>
            <p:ph type="title"/>
          </p:nvPr>
        </p:nvSpPr>
        <p:spPr/>
        <p:txBody>
          <a:bodyPr/>
          <a:lstStyle/>
          <a:p>
            <a:pPr eaLnBrk="1" hangingPunct="1"/>
            <a:r>
              <a:rPr lang="zh-CN" altLang="en-US" b="1" dirty="0"/>
              <a:t>防火墙</a:t>
            </a:r>
            <a:endParaRPr lang="en-US" altLang="zh-CN" b="1" dirty="0"/>
          </a:p>
        </p:txBody>
      </p:sp>
      <p:sp>
        <p:nvSpPr>
          <p:cNvPr id="47109" name="Rectangle 3"/>
          <p:cNvSpPr>
            <a:spLocks noGrp="1" noChangeArrowheads="1"/>
          </p:cNvSpPr>
          <p:nvPr>
            <p:ph type="body" idx="1"/>
          </p:nvPr>
        </p:nvSpPr>
        <p:spPr/>
        <p:txBody>
          <a:bodyPr/>
          <a:lstStyle/>
          <a:p>
            <a:pPr eaLnBrk="1" hangingPunct="1"/>
            <a:r>
              <a:rPr lang="zh-CN" altLang="en-US" b="1"/>
              <a:t>防火墙是最常用的抵挡各种网络攻击的防范技术</a:t>
            </a:r>
            <a:endParaRPr lang="en-US" altLang="zh-CN" b="1"/>
          </a:p>
        </p:txBody>
      </p:sp>
      <p:sp>
        <p:nvSpPr>
          <p:cNvPr id="47110" name="Text Box 6"/>
          <p:cNvSpPr txBox="1">
            <a:spLocks noChangeArrowheads="1"/>
          </p:cNvSpPr>
          <p:nvPr/>
        </p:nvSpPr>
        <p:spPr bwMode="auto">
          <a:xfrm>
            <a:off x="5221288" y="4994275"/>
            <a:ext cx="3887787"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lang="en-US" altLang="zh-CN" b="1"/>
              <a:t>DMZ</a:t>
            </a:r>
            <a:r>
              <a:rPr lang="zh-CN" altLang="en-US" b="1"/>
              <a:t>：停火区，一般放置</a:t>
            </a:r>
            <a:r>
              <a:rPr lang="en-US" altLang="zh-CN" b="1"/>
              <a:t>Internet</a:t>
            </a:r>
            <a:r>
              <a:rPr lang="zh-CN" altLang="en-US" b="1"/>
              <a:t>上主机能够访问的</a:t>
            </a:r>
            <a:r>
              <a:rPr lang="en-US" altLang="zh-CN" b="1"/>
              <a:t>web</a:t>
            </a:r>
            <a:r>
              <a:rPr lang="zh-CN" altLang="en-US" b="1"/>
              <a:t>服务器、</a:t>
            </a:r>
            <a:r>
              <a:rPr lang="en-US" altLang="zh-CN" b="1"/>
              <a:t>FTP</a:t>
            </a:r>
            <a:r>
              <a:rPr lang="zh-CN" altLang="en-US" b="1"/>
              <a:t>服务器等</a:t>
            </a:r>
            <a:endParaRPr lang="en-US" altLang="zh-CN" b="1"/>
          </a:p>
          <a:p>
            <a:pPr eaLnBrk="1" hangingPunct="1">
              <a:spcBef>
                <a:spcPct val="50000"/>
              </a:spcBef>
            </a:pPr>
            <a:r>
              <a:rPr lang="en-US" altLang="zh-CN" b="1"/>
              <a:t>Intranet</a:t>
            </a:r>
            <a:r>
              <a:rPr lang="zh-CN" altLang="en-US" b="1"/>
              <a:t>：受保护的内部网络，禁止</a:t>
            </a:r>
            <a:r>
              <a:rPr lang="en-US" altLang="zh-CN" b="1"/>
              <a:t>Internet</a:t>
            </a:r>
            <a:r>
              <a:rPr lang="zh-CN" altLang="en-US" b="1"/>
              <a:t>上的主机直接访问</a:t>
            </a:r>
            <a:endParaRPr lang="en-US" altLang="zh-CN" b="1"/>
          </a:p>
        </p:txBody>
      </p:sp>
    </p:spTree>
    <p:extLst>
      <p:ext uri="{BB962C8B-B14F-4D97-AF65-F5344CB8AC3E}">
        <p14:creationId xmlns:p14="http://schemas.microsoft.com/office/powerpoint/2010/main" val="3568627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F381BDE4-2181-4200-BB64-267AB67A46E5}" type="slidenum">
              <a:rPr lang="zh-CN" altLang="en-US"/>
              <a:pPr eaLnBrk="1" hangingPunct="1"/>
              <a:t>39</a:t>
            </a:fld>
            <a:endParaRPr lang="en-US" altLang="zh-CN"/>
          </a:p>
        </p:txBody>
      </p:sp>
      <p:sp>
        <p:nvSpPr>
          <p:cNvPr id="49155" name="Rectangle 2"/>
          <p:cNvSpPr>
            <a:spLocks noGrp="1" noChangeArrowheads="1"/>
          </p:cNvSpPr>
          <p:nvPr>
            <p:ph type="title"/>
          </p:nvPr>
        </p:nvSpPr>
        <p:spPr/>
        <p:txBody>
          <a:bodyPr/>
          <a:lstStyle/>
          <a:p>
            <a:pPr eaLnBrk="1" hangingPunct="1"/>
            <a:r>
              <a:rPr lang="zh-CN" altLang="en-US" b="1"/>
              <a:t>防火墙功能</a:t>
            </a:r>
          </a:p>
        </p:txBody>
      </p:sp>
      <p:sp>
        <p:nvSpPr>
          <p:cNvPr id="49156" name="Rectangle 3"/>
          <p:cNvSpPr>
            <a:spLocks noGrp="1" noChangeArrowheads="1"/>
          </p:cNvSpPr>
          <p:nvPr>
            <p:ph type="body" idx="1"/>
          </p:nvPr>
        </p:nvSpPr>
        <p:spPr/>
        <p:txBody>
          <a:bodyPr/>
          <a:lstStyle/>
          <a:p>
            <a:pPr eaLnBrk="1" hangingPunct="1"/>
            <a:r>
              <a:rPr lang="zh-CN" altLang="en-US" b="1"/>
              <a:t>过滤不安全的服务和禁止非法访问</a:t>
            </a:r>
          </a:p>
          <a:p>
            <a:pPr eaLnBrk="1" hangingPunct="1"/>
            <a:r>
              <a:rPr lang="zh-CN" altLang="en-US" b="1"/>
              <a:t>控制对特殊站点的访问，可以允许受保护网络的一部分主机被外部访问，而其它部分则禁止</a:t>
            </a:r>
          </a:p>
          <a:p>
            <a:pPr eaLnBrk="1" hangingPunct="1"/>
            <a:r>
              <a:rPr lang="zh-CN" altLang="en-US" b="1"/>
              <a:t>提供访问记录和审计等功能</a:t>
            </a:r>
          </a:p>
        </p:txBody>
      </p:sp>
    </p:spTree>
    <p:extLst>
      <p:ext uri="{BB962C8B-B14F-4D97-AF65-F5344CB8AC3E}">
        <p14:creationId xmlns:p14="http://schemas.microsoft.com/office/powerpoint/2010/main" val="338597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E67BAAC2-996F-42EC-823B-609161D359A8}" type="slidenum">
              <a:rPr lang="zh-CN" altLang="en-US" sz="1400"/>
              <a:pPr>
                <a:spcBef>
                  <a:spcPct val="0"/>
                </a:spcBef>
                <a:buClrTx/>
                <a:buSzTx/>
                <a:buFontTx/>
                <a:buNone/>
              </a:pPr>
              <a:t>4</a:t>
            </a:fld>
            <a:endParaRPr lang="en-US" altLang="zh-CN" sz="1400"/>
          </a:p>
        </p:txBody>
      </p:sp>
      <p:sp>
        <p:nvSpPr>
          <p:cNvPr id="9219" name="Rectangle 2"/>
          <p:cNvSpPr>
            <a:spLocks noGrp="1" noChangeArrowheads="1"/>
          </p:cNvSpPr>
          <p:nvPr>
            <p:ph type="title"/>
          </p:nvPr>
        </p:nvSpPr>
        <p:spPr/>
        <p:txBody>
          <a:bodyPr/>
          <a:lstStyle/>
          <a:p>
            <a:pPr eaLnBrk="1" hangingPunct="1"/>
            <a:r>
              <a:rPr lang="zh-CN" altLang="en-US" b="1"/>
              <a:t>网络的潜在威胁</a:t>
            </a:r>
          </a:p>
        </p:txBody>
      </p:sp>
      <p:sp>
        <p:nvSpPr>
          <p:cNvPr id="9220" name="Rectangle 3"/>
          <p:cNvSpPr>
            <a:spLocks noGrp="1" noChangeArrowheads="1"/>
          </p:cNvSpPr>
          <p:nvPr>
            <p:ph type="body" idx="1"/>
          </p:nvPr>
        </p:nvSpPr>
        <p:spPr>
          <a:xfrm>
            <a:off x="539750" y="2017713"/>
            <a:ext cx="8415338" cy="4114800"/>
          </a:xfrm>
        </p:spPr>
        <p:txBody>
          <a:bodyPr/>
          <a:lstStyle/>
          <a:p>
            <a:pPr algn="just" eaLnBrk="1" hangingPunct="1"/>
            <a:r>
              <a:rPr lang="zh-CN" altLang="en-US" b="1" dirty="0">
                <a:solidFill>
                  <a:srgbClr val="FF0000"/>
                </a:solidFill>
              </a:rPr>
              <a:t>非授权访问</a:t>
            </a:r>
            <a:r>
              <a:rPr lang="zh-CN" altLang="en-US" b="1" dirty="0"/>
              <a:t>（</a:t>
            </a:r>
            <a:r>
              <a:rPr lang="en-US" altLang="zh-CN" b="1" dirty="0"/>
              <a:t>unauthorized access）：</a:t>
            </a:r>
            <a:r>
              <a:rPr lang="zh-CN" altLang="en-US" b="1" dirty="0"/>
              <a:t>非授权用户的入侵。</a:t>
            </a:r>
          </a:p>
          <a:p>
            <a:pPr algn="just" eaLnBrk="1" hangingPunct="1"/>
            <a:r>
              <a:rPr lang="zh-CN" altLang="en-US" b="1" dirty="0">
                <a:solidFill>
                  <a:srgbClr val="FF0000"/>
                </a:solidFill>
              </a:rPr>
              <a:t>信息泄露</a:t>
            </a:r>
            <a:r>
              <a:rPr lang="zh-CN" altLang="en-US" b="1" dirty="0"/>
              <a:t>（</a:t>
            </a:r>
            <a:r>
              <a:rPr lang="en-US" altLang="zh-CN" b="1" dirty="0"/>
              <a:t>disclosure of information）：</a:t>
            </a:r>
            <a:r>
              <a:rPr lang="zh-CN" altLang="en-US" b="1" dirty="0"/>
              <a:t>造成将有价值的和高度机密的信息暴露给无权访问该信息的人。</a:t>
            </a:r>
          </a:p>
          <a:p>
            <a:pPr eaLnBrk="1" hangingPunct="1"/>
            <a:r>
              <a:rPr lang="zh-CN" altLang="en-US" b="1" dirty="0">
                <a:solidFill>
                  <a:srgbClr val="FF0000"/>
                </a:solidFill>
              </a:rPr>
              <a:t>拒绝服务</a:t>
            </a:r>
            <a:r>
              <a:rPr lang="zh-CN" altLang="en-US" b="1" dirty="0"/>
              <a:t>（</a:t>
            </a:r>
            <a:r>
              <a:rPr lang="en-US" altLang="zh-CN" b="1" dirty="0"/>
              <a:t>denial of service）：</a:t>
            </a:r>
            <a:r>
              <a:rPr lang="zh-CN" altLang="en-US" b="1" dirty="0"/>
              <a:t>使得系统难以或不可能继续执行任务。</a:t>
            </a:r>
            <a:endParaRPr lang="zh-CN" altLang="en-US" sz="40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44B31FA9-E607-4F66-9F52-D78C75592822}" type="slidenum">
              <a:rPr lang="zh-CN" altLang="en-US"/>
              <a:pPr eaLnBrk="1" hangingPunct="1"/>
              <a:t>40</a:t>
            </a:fld>
            <a:endParaRPr lang="en-US" altLang="zh-CN"/>
          </a:p>
        </p:txBody>
      </p:sp>
      <p:sp>
        <p:nvSpPr>
          <p:cNvPr id="50179" name="Rectangle 2"/>
          <p:cNvSpPr>
            <a:spLocks noGrp="1" noChangeArrowheads="1"/>
          </p:cNvSpPr>
          <p:nvPr>
            <p:ph type="title"/>
          </p:nvPr>
        </p:nvSpPr>
        <p:spPr/>
        <p:txBody>
          <a:bodyPr/>
          <a:lstStyle/>
          <a:p>
            <a:pPr eaLnBrk="1" hangingPunct="1"/>
            <a:r>
              <a:rPr lang="zh-CN" altLang="en-US" b="1"/>
              <a:t>防火墙分类</a:t>
            </a:r>
          </a:p>
        </p:txBody>
      </p:sp>
      <p:sp>
        <p:nvSpPr>
          <p:cNvPr id="50180" name="Rectangle 3"/>
          <p:cNvSpPr>
            <a:spLocks noGrp="1" noChangeArrowheads="1"/>
          </p:cNvSpPr>
          <p:nvPr>
            <p:ph type="body" idx="1"/>
          </p:nvPr>
        </p:nvSpPr>
        <p:spPr/>
        <p:txBody>
          <a:bodyPr/>
          <a:lstStyle/>
          <a:p>
            <a:pPr eaLnBrk="1" hangingPunct="1">
              <a:lnSpc>
                <a:spcPct val="90000"/>
              </a:lnSpc>
            </a:pPr>
            <a:r>
              <a:rPr lang="zh-CN" altLang="en-US" sz="2400" b="1" dirty="0"/>
              <a:t>分组过滤防火墙</a:t>
            </a:r>
          </a:p>
          <a:p>
            <a:pPr lvl="1" eaLnBrk="1" hangingPunct="1">
              <a:lnSpc>
                <a:spcPct val="90000"/>
              </a:lnSpc>
            </a:pPr>
            <a:r>
              <a:rPr lang="zh-CN" altLang="en-US" sz="2000" b="1" dirty="0"/>
              <a:t>仅根据分组中的信息（地址、端口号、协议）执行相应的过滤规则，每个分组的处理都是独立的</a:t>
            </a:r>
          </a:p>
          <a:p>
            <a:pPr eaLnBrk="1" hangingPunct="1">
              <a:lnSpc>
                <a:spcPct val="90000"/>
              </a:lnSpc>
            </a:pPr>
            <a:r>
              <a:rPr lang="zh-CN" altLang="en-US" sz="2400" b="1" dirty="0"/>
              <a:t>状态检测防火墙</a:t>
            </a:r>
          </a:p>
          <a:p>
            <a:pPr lvl="1" eaLnBrk="1" hangingPunct="1">
              <a:lnSpc>
                <a:spcPct val="90000"/>
              </a:lnSpc>
            </a:pPr>
            <a:r>
              <a:rPr lang="zh-CN" altLang="en-US" sz="2000" b="1" dirty="0"/>
              <a:t>不仅根据分组中的信息，而且还根据记录的连接状态、分组传出请求等来进行过滤</a:t>
            </a:r>
          </a:p>
          <a:p>
            <a:pPr lvl="1" eaLnBrk="1" hangingPunct="1">
              <a:lnSpc>
                <a:spcPct val="90000"/>
              </a:lnSpc>
            </a:pPr>
            <a:r>
              <a:rPr lang="en-US" altLang="zh-CN" sz="2000" b="1" dirty="0"/>
              <a:t>TCP</a:t>
            </a:r>
            <a:r>
              <a:rPr lang="zh-CN" altLang="en-US" sz="2000" b="1" dirty="0"/>
              <a:t>：为建立连接的</a:t>
            </a:r>
            <a:r>
              <a:rPr lang="en-US" altLang="zh-CN" sz="2000" b="1" dirty="0"/>
              <a:t>SYN</a:t>
            </a:r>
            <a:r>
              <a:rPr lang="zh-CN" altLang="en-US" sz="2000" b="1" dirty="0"/>
              <a:t>分组建立状态，只允许对该</a:t>
            </a:r>
            <a:r>
              <a:rPr lang="en-US" altLang="zh-CN" sz="2000" b="1" dirty="0"/>
              <a:t>SYN</a:t>
            </a:r>
            <a:r>
              <a:rPr lang="zh-CN" altLang="en-US" sz="2000" b="1" dirty="0"/>
              <a:t>的应答分组进入。连接建立后，允许该连接的分组进入。</a:t>
            </a:r>
          </a:p>
          <a:p>
            <a:pPr lvl="1" eaLnBrk="1" hangingPunct="1">
              <a:lnSpc>
                <a:spcPct val="90000"/>
              </a:lnSpc>
            </a:pPr>
            <a:r>
              <a:rPr lang="en-US" altLang="zh-CN" sz="2000" b="1" dirty="0"/>
              <a:t>UDP</a:t>
            </a:r>
            <a:r>
              <a:rPr lang="zh-CN" altLang="en-US" sz="2000" b="1" dirty="0"/>
              <a:t>：具有相同的地址和端口号的分组可以等效为一个连接</a:t>
            </a:r>
          </a:p>
          <a:p>
            <a:pPr eaLnBrk="1" hangingPunct="1">
              <a:lnSpc>
                <a:spcPct val="90000"/>
              </a:lnSpc>
            </a:pPr>
            <a:r>
              <a:rPr lang="zh-CN" altLang="en-US" sz="2400" b="1" dirty="0"/>
              <a:t>代理型防火墙</a:t>
            </a:r>
          </a:p>
          <a:p>
            <a:pPr lvl="1" eaLnBrk="1" hangingPunct="1">
              <a:lnSpc>
                <a:spcPct val="90000"/>
              </a:lnSpc>
            </a:pPr>
            <a:r>
              <a:rPr lang="zh-CN" altLang="en-US" sz="2000" b="1" dirty="0"/>
              <a:t>通过对网络服务的代理，检查进出网络的各种服务</a:t>
            </a:r>
          </a:p>
        </p:txBody>
      </p:sp>
    </p:spTree>
    <p:extLst>
      <p:ext uri="{BB962C8B-B14F-4D97-AF65-F5344CB8AC3E}">
        <p14:creationId xmlns:p14="http://schemas.microsoft.com/office/powerpoint/2010/main" val="3125245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F381BDE4-2181-4200-BB64-267AB67A46E5}" type="slidenum">
              <a:rPr lang="zh-CN" altLang="en-US"/>
              <a:pPr eaLnBrk="1" hangingPunct="1"/>
              <a:t>41</a:t>
            </a:fld>
            <a:endParaRPr lang="en-US" altLang="zh-CN"/>
          </a:p>
        </p:txBody>
      </p:sp>
      <p:sp>
        <p:nvSpPr>
          <p:cNvPr id="49155" name="Rectangle 2"/>
          <p:cNvSpPr>
            <a:spLocks noGrp="1" noChangeArrowheads="1"/>
          </p:cNvSpPr>
          <p:nvPr>
            <p:ph type="title"/>
          </p:nvPr>
        </p:nvSpPr>
        <p:spPr/>
        <p:txBody>
          <a:bodyPr/>
          <a:lstStyle/>
          <a:p>
            <a:pPr eaLnBrk="1" hangingPunct="1"/>
            <a:r>
              <a:rPr lang="zh-CN" altLang="en-US" b="1" dirty="0"/>
              <a:t>入侵检测系统</a:t>
            </a:r>
          </a:p>
        </p:txBody>
      </p:sp>
      <p:sp>
        <p:nvSpPr>
          <p:cNvPr id="49156" name="Rectangle 3"/>
          <p:cNvSpPr>
            <a:spLocks noGrp="1" noChangeArrowheads="1"/>
          </p:cNvSpPr>
          <p:nvPr>
            <p:ph type="body" idx="1"/>
          </p:nvPr>
        </p:nvSpPr>
        <p:spPr/>
        <p:txBody>
          <a:bodyPr>
            <a:normAutofit fontScale="85000" lnSpcReduction="10000"/>
          </a:bodyPr>
          <a:lstStyle/>
          <a:p>
            <a:pPr eaLnBrk="1" hangingPunct="1">
              <a:lnSpc>
                <a:spcPct val="120000"/>
              </a:lnSpc>
            </a:pPr>
            <a:r>
              <a:rPr lang="zh-CN" altLang="en-US" b="1" dirty="0"/>
              <a:t>简称为</a:t>
            </a:r>
            <a:r>
              <a:rPr lang="en-US" altLang="zh-CN" b="1" dirty="0"/>
              <a:t>IDS</a:t>
            </a:r>
            <a:r>
              <a:rPr lang="zh-CN" altLang="en-US" b="1" dirty="0"/>
              <a:t>（</a:t>
            </a:r>
            <a:r>
              <a:rPr lang="en-US" altLang="zh-CN" b="1" dirty="0"/>
              <a:t>Intrusion Detection</a:t>
            </a:r>
            <a:r>
              <a:rPr lang="zh-CN" altLang="en-US" b="1" dirty="0"/>
              <a:t> </a:t>
            </a:r>
            <a:r>
              <a:rPr lang="en-US" altLang="zh-CN" b="1" dirty="0"/>
              <a:t>System</a:t>
            </a:r>
            <a:r>
              <a:rPr lang="zh-CN" altLang="en-US" b="1" dirty="0"/>
              <a:t>）</a:t>
            </a:r>
            <a:endParaRPr lang="en-US" altLang="zh-CN" b="1" dirty="0"/>
          </a:p>
          <a:p>
            <a:pPr eaLnBrk="1" hangingPunct="1">
              <a:lnSpc>
                <a:spcPct val="120000"/>
              </a:lnSpc>
            </a:pPr>
            <a:r>
              <a:rPr lang="zh-CN" altLang="en-US" b="1" dirty="0"/>
              <a:t>通过从计算机网络或计算机系统中的若干关键点收集信息，并对其进行分析，以发现网络或系统中是否有违反安全策略的行为和遭到袭击的迹象</a:t>
            </a:r>
            <a:endParaRPr lang="en-US" altLang="zh-CN" b="1" dirty="0"/>
          </a:p>
          <a:p>
            <a:pPr eaLnBrk="1" hangingPunct="1">
              <a:lnSpc>
                <a:spcPct val="120000"/>
              </a:lnSpc>
            </a:pPr>
            <a:r>
              <a:rPr lang="zh-CN" altLang="en-US" b="1" dirty="0"/>
              <a:t>主要功能</a:t>
            </a:r>
            <a:endParaRPr lang="en-US" altLang="zh-CN" b="1" dirty="0"/>
          </a:p>
          <a:p>
            <a:pPr lvl="1">
              <a:lnSpc>
                <a:spcPct val="120000"/>
              </a:lnSpc>
            </a:pPr>
            <a:r>
              <a:rPr lang="zh-CN" altLang="en-US" b="1" dirty="0"/>
              <a:t>监控网络与系统</a:t>
            </a:r>
          </a:p>
          <a:p>
            <a:pPr lvl="1">
              <a:lnSpc>
                <a:spcPct val="120000"/>
              </a:lnSpc>
            </a:pPr>
            <a:r>
              <a:rPr lang="zh-CN" altLang="en-US" b="1" dirty="0"/>
              <a:t>发现入侵企图和异常现象</a:t>
            </a:r>
          </a:p>
          <a:p>
            <a:pPr lvl="1">
              <a:lnSpc>
                <a:spcPct val="120000"/>
              </a:lnSpc>
            </a:pPr>
            <a:r>
              <a:rPr lang="zh-CN" altLang="en-US" b="1" dirty="0"/>
              <a:t>实时报警</a:t>
            </a:r>
          </a:p>
        </p:txBody>
      </p:sp>
    </p:spTree>
    <p:extLst>
      <p:ext uri="{BB962C8B-B14F-4D97-AF65-F5344CB8AC3E}">
        <p14:creationId xmlns:p14="http://schemas.microsoft.com/office/powerpoint/2010/main" val="643317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F381BDE4-2181-4200-BB64-267AB67A46E5}" type="slidenum">
              <a:rPr lang="zh-CN" altLang="en-US"/>
              <a:pPr eaLnBrk="1" hangingPunct="1"/>
              <a:t>42</a:t>
            </a:fld>
            <a:endParaRPr lang="en-US" altLang="zh-CN" dirty="0"/>
          </a:p>
        </p:txBody>
      </p:sp>
      <p:sp>
        <p:nvSpPr>
          <p:cNvPr id="49155" name="Rectangle 2"/>
          <p:cNvSpPr>
            <a:spLocks noGrp="1" noChangeArrowheads="1"/>
          </p:cNvSpPr>
          <p:nvPr>
            <p:ph type="title"/>
          </p:nvPr>
        </p:nvSpPr>
        <p:spPr/>
        <p:txBody>
          <a:bodyPr/>
          <a:lstStyle/>
          <a:p>
            <a:pPr eaLnBrk="1" hangingPunct="1"/>
            <a:r>
              <a:rPr lang="zh-CN" altLang="en-US" b="1" dirty="0"/>
              <a:t>分布式入侵检测系统</a:t>
            </a:r>
          </a:p>
        </p:txBody>
      </p:sp>
      <p:sp>
        <p:nvSpPr>
          <p:cNvPr id="49156" name="Rectangle 3"/>
          <p:cNvSpPr>
            <a:spLocks noGrp="1" noChangeArrowheads="1"/>
          </p:cNvSpPr>
          <p:nvPr>
            <p:ph type="body" idx="1"/>
          </p:nvPr>
        </p:nvSpPr>
        <p:spPr>
          <a:xfrm>
            <a:off x="908992" y="1844824"/>
            <a:ext cx="7479432" cy="1019309"/>
          </a:xfrm>
        </p:spPr>
        <p:txBody>
          <a:bodyPr>
            <a:normAutofit fontScale="70000" lnSpcReduction="20000"/>
          </a:bodyPr>
          <a:lstStyle/>
          <a:p>
            <a:pPr eaLnBrk="1" hangingPunct="1"/>
            <a:r>
              <a:rPr lang="zh-CN" altLang="en-US" b="1" dirty="0"/>
              <a:t>简称</a:t>
            </a:r>
            <a:r>
              <a:rPr lang="en-US" altLang="zh-CN" b="1" dirty="0"/>
              <a:t>DIDS</a:t>
            </a:r>
            <a:r>
              <a:rPr lang="zh-CN" altLang="en-US" b="1" dirty="0"/>
              <a:t>（</a:t>
            </a:r>
            <a:r>
              <a:rPr lang="en-US" altLang="zh-CN" b="1" dirty="0"/>
              <a:t>Distributed IDS</a:t>
            </a:r>
            <a:r>
              <a:rPr lang="zh-CN" altLang="en-US" b="1" dirty="0"/>
              <a:t>）</a:t>
            </a:r>
            <a:endParaRPr lang="en-US" altLang="zh-CN" b="1" dirty="0"/>
          </a:p>
          <a:p>
            <a:pPr eaLnBrk="1" hangingPunct="1"/>
            <a:r>
              <a:rPr lang="zh-CN" altLang="en-US" b="1" dirty="0"/>
              <a:t>部署在多个节点上，通过这些节点间的协作来实现快速可靠入侵检测</a:t>
            </a:r>
            <a:endParaRPr lang="en-US" altLang="zh-CN" b="1" dirty="0"/>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3127482"/>
            <a:ext cx="6192688" cy="3676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文本框 1"/>
          <p:cNvSpPr txBox="1"/>
          <p:nvPr/>
        </p:nvSpPr>
        <p:spPr>
          <a:xfrm>
            <a:off x="5580112" y="3503158"/>
            <a:ext cx="1296144" cy="400110"/>
          </a:xfrm>
          <a:prstGeom prst="rect">
            <a:avLst/>
          </a:prstGeom>
          <a:noFill/>
        </p:spPr>
        <p:txBody>
          <a:bodyPr wrap="square" rtlCol="0">
            <a:spAutoFit/>
          </a:bodyPr>
          <a:lstStyle/>
          <a:p>
            <a:r>
              <a:rPr lang="zh-CN" altLang="en-US" sz="2000" b="1" dirty="0"/>
              <a:t>代理模块</a:t>
            </a:r>
          </a:p>
        </p:txBody>
      </p:sp>
      <p:sp>
        <p:nvSpPr>
          <p:cNvPr id="7" name="文本框 6"/>
          <p:cNvSpPr txBox="1"/>
          <p:nvPr/>
        </p:nvSpPr>
        <p:spPr>
          <a:xfrm>
            <a:off x="3255792" y="6260154"/>
            <a:ext cx="1296144" cy="400110"/>
          </a:xfrm>
          <a:prstGeom prst="rect">
            <a:avLst/>
          </a:prstGeom>
          <a:noFill/>
        </p:spPr>
        <p:txBody>
          <a:bodyPr wrap="square" rtlCol="0">
            <a:spAutoFit/>
          </a:bodyPr>
          <a:lstStyle/>
          <a:p>
            <a:r>
              <a:rPr lang="zh-CN" altLang="en-US" sz="2000" b="1" dirty="0"/>
              <a:t>管理模块</a:t>
            </a:r>
          </a:p>
        </p:txBody>
      </p:sp>
      <p:sp>
        <p:nvSpPr>
          <p:cNvPr id="8" name="文本框 7"/>
          <p:cNvSpPr txBox="1"/>
          <p:nvPr/>
        </p:nvSpPr>
        <p:spPr>
          <a:xfrm>
            <a:off x="1211506" y="5445224"/>
            <a:ext cx="1704310" cy="400110"/>
          </a:xfrm>
          <a:prstGeom prst="rect">
            <a:avLst/>
          </a:prstGeom>
          <a:noFill/>
        </p:spPr>
        <p:txBody>
          <a:bodyPr wrap="square" rtlCol="0">
            <a:spAutoFit/>
          </a:bodyPr>
          <a:lstStyle/>
          <a:p>
            <a:r>
              <a:rPr lang="zh-CN" altLang="en-US" sz="2000" b="1" dirty="0"/>
              <a:t>中心管理器</a:t>
            </a:r>
          </a:p>
        </p:txBody>
      </p:sp>
      <p:sp>
        <p:nvSpPr>
          <p:cNvPr id="9" name="文本框 8"/>
          <p:cNvSpPr txBox="1"/>
          <p:nvPr/>
        </p:nvSpPr>
        <p:spPr>
          <a:xfrm>
            <a:off x="3353860" y="2852936"/>
            <a:ext cx="1704310" cy="400110"/>
          </a:xfrm>
          <a:prstGeom prst="rect">
            <a:avLst/>
          </a:prstGeom>
          <a:noFill/>
        </p:spPr>
        <p:txBody>
          <a:bodyPr wrap="square" rtlCol="0">
            <a:spAutoFit/>
          </a:bodyPr>
          <a:lstStyle/>
          <a:p>
            <a:pPr algn="ctr"/>
            <a:r>
              <a:rPr lang="zh-CN" altLang="en-US" sz="2000" b="1" dirty="0"/>
              <a:t>主机</a:t>
            </a:r>
          </a:p>
        </p:txBody>
      </p:sp>
    </p:spTree>
    <p:extLst>
      <p:ext uri="{BB962C8B-B14F-4D97-AF65-F5344CB8AC3E}">
        <p14:creationId xmlns:p14="http://schemas.microsoft.com/office/powerpoint/2010/main" val="618634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ea typeface="宋体" panose="02010600030101010101" pitchFamily="2" charset="-122"/>
              </a:defRPr>
            </a:lvl1pPr>
            <a:lvl2pPr marL="742950" indent="-285750" eaLnBrk="0" hangingPunct="0">
              <a:defRPr>
                <a:solidFill>
                  <a:schemeClr val="tx1"/>
                </a:solidFill>
                <a:latin typeface="Tahoma" panose="020B0604030504040204" pitchFamily="34" charset="0"/>
                <a:ea typeface="宋体" panose="02010600030101010101" pitchFamily="2" charset="-122"/>
              </a:defRPr>
            </a:lvl2pPr>
            <a:lvl3pPr marL="1143000" indent="-228600" eaLnBrk="0" hangingPunct="0">
              <a:defRPr>
                <a:solidFill>
                  <a:schemeClr val="tx1"/>
                </a:solidFill>
                <a:latin typeface="Tahoma" panose="020B0604030504040204" pitchFamily="34" charset="0"/>
                <a:ea typeface="宋体" panose="02010600030101010101" pitchFamily="2" charset="-122"/>
              </a:defRPr>
            </a:lvl3pPr>
            <a:lvl4pPr marL="1600200" indent="-228600" eaLnBrk="0" hangingPunct="0">
              <a:defRPr>
                <a:solidFill>
                  <a:schemeClr val="tx1"/>
                </a:solidFill>
                <a:latin typeface="Tahoma" panose="020B0604030504040204" pitchFamily="34" charset="0"/>
                <a:ea typeface="宋体" panose="02010600030101010101" pitchFamily="2" charset="-122"/>
              </a:defRPr>
            </a:lvl4pPr>
            <a:lvl5pPr marL="2057400" indent="-228600" eaLnBrk="0" hangingPunct="0">
              <a:defRPr>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eaLnBrk="1" hangingPunct="1"/>
            <a:fld id="{F381BDE4-2181-4200-BB64-267AB67A46E5}" type="slidenum">
              <a:rPr lang="zh-CN" altLang="en-US"/>
              <a:pPr eaLnBrk="1" hangingPunct="1"/>
              <a:t>43</a:t>
            </a:fld>
            <a:endParaRPr lang="en-US" altLang="zh-CN"/>
          </a:p>
        </p:txBody>
      </p:sp>
      <p:sp>
        <p:nvSpPr>
          <p:cNvPr id="49155" name="Rectangle 2"/>
          <p:cNvSpPr>
            <a:spLocks noGrp="1" noChangeArrowheads="1"/>
          </p:cNvSpPr>
          <p:nvPr>
            <p:ph type="title"/>
          </p:nvPr>
        </p:nvSpPr>
        <p:spPr/>
        <p:txBody>
          <a:bodyPr/>
          <a:lstStyle/>
          <a:p>
            <a:pPr eaLnBrk="1" hangingPunct="1"/>
            <a:r>
              <a:rPr lang="zh-CN" altLang="en-US" b="1" dirty="0"/>
              <a:t>入侵防御系统</a:t>
            </a:r>
          </a:p>
        </p:txBody>
      </p:sp>
      <p:sp>
        <p:nvSpPr>
          <p:cNvPr id="49156" name="Rectangle 3"/>
          <p:cNvSpPr>
            <a:spLocks noGrp="1" noChangeArrowheads="1"/>
          </p:cNvSpPr>
          <p:nvPr>
            <p:ph type="body" idx="1"/>
          </p:nvPr>
        </p:nvSpPr>
        <p:spPr/>
        <p:txBody>
          <a:bodyPr/>
          <a:lstStyle/>
          <a:p>
            <a:pPr eaLnBrk="1" hangingPunct="1"/>
            <a:r>
              <a:rPr lang="zh-CN" altLang="en-US" b="1" dirty="0"/>
              <a:t>简称为</a:t>
            </a:r>
            <a:r>
              <a:rPr lang="en-US" altLang="zh-CN" b="1" dirty="0"/>
              <a:t>IPS</a:t>
            </a:r>
            <a:r>
              <a:rPr lang="zh-CN" altLang="en-US" b="1" dirty="0"/>
              <a:t>（</a:t>
            </a:r>
            <a:r>
              <a:rPr lang="en-US" altLang="zh-CN" b="1" dirty="0"/>
              <a:t>Intrusion Prevention System</a:t>
            </a:r>
            <a:r>
              <a:rPr lang="zh-CN" altLang="en-US" b="1" dirty="0"/>
              <a:t>）</a:t>
            </a:r>
            <a:endParaRPr lang="en-US" altLang="zh-CN" b="1" dirty="0"/>
          </a:p>
          <a:p>
            <a:pPr eaLnBrk="1" hangingPunct="1"/>
            <a:r>
              <a:rPr lang="zh-CN" altLang="en-US" b="1" dirty="0"/>
              <a:t>等效于防火墙＋</a:t>
            </a:r>
            <a:r>
              <a:rPr lang="en-US" altLang="zh-CN" b="1" dirty="0"/>
              <a:t>IDS</a:t>
            </a:r>
            <a:r>
              <a:rPr lang="zh-CN" altLang="en-US" b="1" dirty="0"/>
              <a:t>，但不同之处在于：</a:t>
            </a:r>
            <a:endParaRPr lang="en-US" altLang="zh-CN" b="1" dirty="0"/>
          </a:p>
          <a:p>
            <a:pPr lvl="1" eaLnBrk="1" hangingPunct="1"/>
            <a:r>
              <a:rPr lang="en-US" altLang="zh-CN" b="1" dirty="0"/>
              <a:t>IDS</a:t>
            </a:r>
            <a:r>
              <a:rPr lang="zh-CN" altLang="en-US" b="1" dirty="0"/>
              <a:t>一般并联在网络上，被动地监测网络，当检测到入侵时可能来不及做出反应，而</a:t>
            </a:r>
            <a:r>
              <a:rPr lang="en-US" altLang="zh-CN" b="1" dirty="0"/>
              <a:t>IPS</a:t>
            </a:r>
            <a:r>
              <a:rPr lang="zh-CN" altLang="en-US" b="1" dirty="0"/>
              <a:t>串连在网络上，能够在线拦截入侵，预防入侵行为的发生</a:t>
            </a:r>
          </a:p>
        </p:txBody>
      </p:sp>
    </p:spTree>
    <p:extLst>
      <p:ext uri="{BB962C8B-B14F-4D97-AF65-F5344CB8AC3E}">
        <p14:creationId xmlns:p14="http://schemas.microsoft.com/office/powerpoint/2010/main" val="2029464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0ED08953-E13D-4FCD-90F2-A6E55BA9D587}" type="slidenum">
              <a:rPr lang="zh-CN" altLang="en-US" sz="1400"/>
              <a:pPr>
                <a:spcBef>
                  <a:spcPct val="0"/>
                </a:spcBef>
                <a:buClrTx/>
                <a:buSzTx/>
                <a:buFontTx/>
                <a:buNone/>
              </a:pPr>
              <a:t>5</a:t>
            </a:fld>
            <a:endParaRPr lang="en-US" altLang="zh-CN" sz="1400"/>
          </a:p>
        </p:txBody>
      </p:sp>
      <p:sp>
        <p:nvSpPr>
          <p:cNvPr id="10243" name="Rectangle 2"/>
          <p:cNvSpPr>
            <a:spLocks noGrp="1" noChangeArrowheads="1"/>
          </p:cNvSpPr>
          <p:nvPr>
            <p:ph type="title"/>
          </p:nvPr>
        </p:nvSpPr>
        <p:spPr/>
        <p:txBody>
          <a:bodyPr/>
          <a:lstStyle/>
          <a:p>
            <a:pPr eaLnBrk="1" hangingPunct="1"/>
            <a:r>
              <a:rPr lang="zh-CN" altLang="en-US" b="1"/>
              <a:t>网络安全服务</a:t>
            </a:r>
          </a:p>
        </p:txBody>
      </p:sp>
      <p:sp>
        <p:nvSpPr>
          <p:cNvPr id="10244" name="Rectangle 4"/>
          <p:cNvSpPr>
            <a:spLocks noChangeArrowheads="1"/>
          </p:cNvSpPr>
          <p:nvPr/>
        </p:nvSpPr>
        <p:spPr bwMode="auto">
          <a:xfrm>
            <a:off x="468313" y="1989138"/>
            <a:ext cx="842486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r>
              <a:rPr lang="zh-CN" altLang="en-US" b="1" dirty="0">
                <a:solidFill>
                  <a:srgbClr val="FF0000"/>
                </a:solidFill>
              </a:rPr>
              <a:t>鉴别</a:t>
            </a:r>
            <a:r>
              <a:rPr lang="en-US" altLang="zh-CN" b="1" dirty="0">
                <a:solidFill>
                  <a:srgbClr val="FF0000"/>
                </a:solidFill>
              </a:rPr>
              <a:t>/</a:t>
            </a:r>
            <a:r>
              <a:rPr lang="zh-CN" altLang="en-US" b="1" dirty="0">
                <a:solidFill>
                  <a:srgbClr val="FF0000"/>
                </a:solidFill>
              </a:rPr>
              <a:t>认证（</a:t>
            </a:r>
            <a:r>
              <a:rPr lang="en-US" altLang="zh-CN" b="1" dirty="0">
                <a:solidFill>
                  <a:srgbClr val="FF0000"/>
                </a:solidFill>
              </a:rPr>
              <a:t>Authentication）:</a:t>
            </a:r>
            <a:r>
              <a:rPr lang="zh-CN" altLang="en-US" b="1" dirty="0"/>
              <a:t>提供某个实体的身份保证</a:t>
            </a:r>
          </a:p>
          <a:p>
            <a:pPr eaLnBrk="1" hangingPunct="1"/>
            <a:r>
              <a:rPr lang="zh-CN" altLang="en-US" b="1" dirty="0">
                <a:solidFill>
                  <a:srgbClr val="FF0000"/>
                </a:solidFill>
              </a:rPr>
              <a:t>机密性（</a:t>
            </a:r>
            <a:r>
              <a:rPr lang="en-US" altLang="zh-CN" b="1" dirty="0">
                <a:solidFill>
                  <a:srgbClr val="FF0000"/>
                </a:solidFill>
              </a:rPr>
              <a:t>Confidentiality</a:t>
            </a:r>
            <a:r>
              <a:rPr lang="zh-CN" altLang="en-US" b="1" dirty="0">
                <a:solidFill>
                  <a:srgbClr val="FF0000"/>
                </a:solidFill>
              </a:rPr>
              <a:t>）</a:t>
            </a:r>
            <a:r>
              <a:rPr lang="en-US" altLang="zh-CN" b="1" dirty="0"/>
              <a:t>:</a:t>
            </a:r>
            <a:r>
              <a:rPr lang="zh-CN" altLang="en-US" b="1" dirty="0"/>
              <a:t>保护信息不被泄露</a:t>
            </a:r>
          </a:p>
          <a:p>
            <a:pPr eaLnBrk="1" hangingPunct="1"/>
            <a:r>
              <a:rPr lang="zh-CN" altLang="en-US" b="1" dirty="0">
                <a:solidFill>
                  <a:srgbClr val="FF0000"/>
                </a:solidFill>
              </a:rPr>
              <a:t>完整性（</a:t>
            </a:r>
            <a:r>
              <a:rPr lang="en-US" altLang="zh-CN" b="1" dirty="0">
                <a:solidFill>
                  <a:srgbClr val="FF0000"/>
                </a:solidFill>
              </a:rPr>
              <a:t>Integrity）:</a:t>
            </a:r>
            <a:r>
              <a:rPr lang="zh-CN" altLang="en-US" b="1" dirty="0"/>
              <a:t>保护信息以防止非法篡改</a:t>
            </a:r>
          </a:p>
          <a:p>
            <a:pPr eaLnBrk="1" hangingPunct="1"/>
            <a:r>
              <a:rPr lang="zh-CN" altLang="en-US" b="1" dirty="0">
                <a:solidFill>
                  <a:srgbClr val="FF0000"/>
                </a:solidFill>
              </a:rPr>
              <a:t>不可否认性（</a:t>
            </a:r>
            <a:r>
              <a:rPr lang="en-US" altLang="zh-CN" b="1" dirty="0">
                <a:solidFill>
                  <a:srgbClr val="FF0000"/>
                </a:solidFill>
              </a:rPr>
              <a:t>No-repudiation）</a:t>
            </a:r>
            <a:r>
              <a:rPr lang="en-US" altLang="zh-CN" b="1" dirty="0"/>
              <a:t>:</a:t>
            </a:r>
            <a:r>
              <a:rPr lang="zh-CN" altLang="en-US" b="1" dirty="0"/>
              <a:t>防止参与通信的一方事后否认</a:t>
            </a:r>
            <a:endParaRPr lang="zh-CN" altLang="en-US"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7BAC6C09-57B6-4F6E-8332-B16A3FF5B28B}" type="slidenum">
              <a:rPr lang="zh-CN" altLang="en-US" sz="1400"/>
              <a:pPr>
                <a:spcBef>
                  <a:spcPct val="0"/>
                </a:spcBef>
                <a:buClrTx/>
                <a:buSzTx/>
                <a:buFontTx/>
                <a:buNone/>
              </a:pPr>
              <a:t>6</a:t>
            </a:fld>
            <a:endParaRPr lang="en-US" altLang="zh-CN" sz="1400"/>
          </a:p>
        </p:txBody>
      </p:sp>
      <p:sp>
        <p:nvSpPr>
          <p:cNvPr id="11267" name="Rectangle 2"/>
          <p:cNvSpPr>
            <a:spLocks noGrp="1" noChangeArrowheads="1"/>
          </p:cNvSpPr>
          <p:nvPr>
            <p:ph type="title"/>
          </p:nvPr>
        </p:nvSpPr>
        <p:spPr/>
        <p:txBody>
          <a:bodyPr/>
          <a:lstStyle/>
          <a:p>
            <a:pPr eaLnBrk="1" hangingPunct="1"/>
            <a:r>
              <a:rPr lang="zh-CN" altLang="en-US" b="1">
                <a:latin typeface="幼圆" panose="02010509060101010101" pitchFamily="49" charset="-122"/>
              </a:rPr>
              <a:t>安全性、功能性和易用性</a:t>
            </a:r>
            <a:r>
              <a:rPr lang="zh-CN" altLang="en-US" b="1"/>
              <a:t> </a:t>
            </a:r>
          </a:p>
        </p:txBody>
      </p:sp>
      <p:sp>
        <p:nvSpPr>
          <p:cNvPr id="11268" name="Rectangle 3"/>
          <p:cNvSpPr>
            <a:spLocks noGrp="1" noChangeArrowheads="1"/>
          </p:cNvSpPr>
          <p:nvPr>
            <p:ph type="body" idx="1"/>
          </p:nvPr>
        </p:nvSpPr>
        <p:spPr>
          <a:xfrm>
            <a:off x="1182688" y="2017713"/>
            <a:ext cx="7772400" cy="1066800"/>
          </a:xfrm>
        </p:spPr>
        <p:txBody>
          <a:bodyPr/>
          <a:lstStyle/>
          <a:p>
            <a:pPr eaLnBrk="1" hangingPunct="1"/>
            <a:r>
              <a:rPr lang="zh-CN" altLang="en-US" b="1">
                <a:latin typeface="幼圆" panose="02010509060101010101" pitchFamily="49" charset="-122"/>
              </a:rPr>
              <a:t>真正</a:t>
            </a:r>
            <a:r>
              <a:rPr lang="zh-CN" altLang="en-US" b="1">
                <a:latin typeface="Arial" panose="020B0604020202020204" pitchFamily="34" charset="0"/>
              </a:rPr>
              <a:t>“</a:t>
            </a:r>
            <a:r>
              <a:rPr lang="zh-CN" altLang="en-US" b="1">
                <a:solidFill>
                  <a:srgbClr val="00805E"/>
                </a:solidFill>
                <a:latin typeface="幼圆" panose="02010509060101010101" pitchFamily="49" charset="-122"/>
              </a:rPr>
              <a:t>安全</a:t>
            </a:r>
            <a:r>
              <a:rPr lang="zh-CN" altLang="en-US" b="1">
                <a:latin typeface="Arial" panose="020B0604020202020204" pitchFamily="34" charset="0"/>
              </a:rPr>
              <a:t>”</a:t>
            </a:r>
            <a:r>
              <a:rPr lang="zh-CN" altLang="en-US" b="1">
                <a:latin typeface="幼圆" panose="02010509060101010101" pitchFamily="49" charset="-122"/>
              </a:rPr>
              <a:t>的机器是没有联网并且深埋在地下的机器。 </a:t>
            </a:r>
          </a:p>
        </p:txBody>
      </p:sp>
      <p:sp>
        <p:nvSpPr>
          <p:cNvPr id="11269" name="Rectangle 4"/>
          <p:cNvSpPr>
            <a:spLocks noChangeArrowheads="1"/>
          </p:cNvSpPr>
          <p:nvPr/>
        </p:nvSpPr>
        <p:spPr bwMode="auto">
          <a:xfrm>
            <a:off x="3486150" y="288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11270" name="AutoShape 5"/>
          <p:cNvSpPr>
            <a:spLocks noChangeArrowheads="1"/>
          </p:cNvSpPr>
          <p:nvPr/>
        </p:nvSpPr>
        <p:spPr bwMode="auto">
          <a:xfrm>
            <a:off x="3048000" y="3810000"/>
            <a:ext cx="2514600" cy="17526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11271" name="Text Box 6"/>
          <p:cNvSpPr txBox="1">
            <a:spLocks noChangeArrowheads="1"/>
          </p:cNvSpPr>
          <p:nvPr/>
        </p:nvSpPr>
        <p:spPr bwMode="auto">
          <a:xfrm>
            <a:off x="3778250" y="32972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r>
              <a:rPr kumimoji="1" lang="zh-CN" altLang="en-US" sz="2400">
                <a:latin typeface="Times New Roman" panose="02020603050405020304" pitchFamily="18" charset="0"/>
                <a:ea typeface="幼圆" panose="02010509060101010101" pitchFamily="49" charset="-122"/>
              </a:rPr>
              <a:t>安全性</a:t>
            </a:r>
          </a:p>
        </p:txBody>
      </p:sp>
      <p:sp>
        <p:nvSpPr>
          <p:cNvPr id="11272" name="Text Box 7"/>
          <p:cNvSpPr txBox="1">
            <a:spLocks noChangeArrowheads="1"/>
          </p:cNvSpPr>
          <p:nvPr/>
        </p:nvSpPr>
        <p:spPr bwMode="auto">
          <a:xfrm>
            <a:off x="1873250" y="53546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r>
              <a:rPr kumimoji="1" lang="zh-CN" altLang="en-US" sz="2400">
                <a:latin typeface="Times New Roman" panose="02020603050405020304" pitchFamily="18" charset="0"/>
                <a:ea typeface="幼圆" panose="02010509060101010101" pitchFamily="49" charset="-122"/>
              </a:rPr>
              <a:t>功能性</a:t>
            </a:r>
          </a:p>
        </p:txBody>
      </p:sp>
      <p:sp>
        <p:nvSpPr>
          <p:cNvPr id="11273" name="Text Box 8"/>
          <p:cNvSpPr txBox="1">
            <a:spLocks noChangeArrowheads="1"/>
          </p:cNvSpPr>
          <p:nvPr/>
        </p:nvSpPr>
        <p:spPr bwMode="auto">
          <a:xfrm>
            <a:off x="5562600" y="53340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eaLnBrk="1" hangingPunct="1">
              <a:spcBef>
                <a:spcPct val="0"/>
              </a:spcBef>
              <a:buClrTx/>
              <a:buSzTx/>
              <a:buFontTx/>
              <a:buNone/>
            </a:pPr>
            <a:r>
              <a:rPr kumimoji="1" lang="zh-CN" altLang="en-US" sz="2400">
                <a:latin typeface="Times New Roman" panose="02020603050405020304" pitchFamily="18" charset="0"/>
                <a:ea typeface="幼圆" panose="02010509060101010101" pitchFamily="49" charset="-122"/>
              </a:rPr>
              <a:t>易用性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557E931-31C0-4983-83F3-6AABB171B901}" type="slidenum">
              <a:rPr lang="zh-CN" altLang="en-US" sz="1400"/>
              <a:pPr>
                <a:spcBef>
                  <a:spcPct val="0"/>
                </a:spcBef>
                <a:buClrTx/>
                <a:buSzTx/>
                <a:buFontTx/>
                <a:buNone/>
              </a:pPr>
              <a:t>7</a:t>
            </a:fld>
            <a:endParaRPr lang="en-US" altLang="zh-CN" sz="1400"/>
          </a:p>
        </p:txBody>
      </p:sp>
      <p:sp>
        <p:nvSpPr>
          <p:cNvPr id="4099" name="Rectangle 30"/>
          <p:cNvSpPr>
            <a:spLocks noGrp="1" noChangeArrowheads="1"/>
          </p:cNvSpPr>
          <p:nvPr>
            <p:ph type="title"/>
          </p:nvPr>
        </p:nvSpPr>
        <p:spPr/>
        <p:txBody>
          <a:bodyPr/>
          <a:lstStyle/>
          <a:p>
            <a:pPr eaLnBrk="1" hangingPunct="1"/>
            <a:r>
              <a:rPr lang="en-US" altLang="zh-CN" b="1"/>
              <a:t>Chapter 9 </a:t>
            </a:r>
            <a:r>
              <a:rPr lang="zh-CN" altLang="en-US" b="1"/>
              <a:t>网络安全 </a:t>
            </a:r>
          </a:p>
        </p:txBody>
      </p:sp>
      <p:sp>
        <p:nvSpPr>
          <p:cNvPr id="4100" name="Rectangle 31"/>
          <p:cNvSpPr>
            <a:spLocks noGrp="1" noChangeArrowheads="1"/>
          </p:cNvSpPr>
          <p:nvPr>
            <p:ph type="body" idx="1"/>
          </p:nvPr>
        </p:nvSpPr>
        <p:spPr>
          <a:xfrm>
            <a:off x="900113" y="1916113"/>
            <a:ext cx="7772400" cy="3673475"/>
          </a:xfrm>
        </p:spPr>
        <p:txBody>
          <a:bodyPr/>
          <a:lstStyle/>
          <a:p>
            <a:pPr eaLnBrk="1" hangingPunct="1"/>
            <a:r>
              <a:rPr lang="en-US" altLang="zh-CN" b="1" dirty="0"/>
              <a:t>9.1</a:t>
            </a:r>
            <a:r>
              <a:rPr lang="zh-CN" altLang="en-US" b="1" dirty="0"/>
              <a:t>概述</a:t>
            </a:r>
          </a:p>
          <a:p>
            <a:pPr eaLnBrk="1" hangingPunct="1"/>
            <a:r>
              <a:rPr lang="en-US" altLang="zh-CN" b="1" dirty="0">
                <a:solidFill>
                  <a:srgbClr val="FF0000"/>
                </a:solidFill>
              </a:rPr>
              <a:t>9.2</a:t>
            </a:r>
            <a:r>
              <a:rPr lang="zh-CN" altLang="en-US" b="1" dirty="0">
                <a:solidFill>
                  <a:srgbClr val="FF0000"/>
                </a:solidFill>
              </a:rPr>
              <a:t>密码学基础知识</a:t>
            </a:r>
          </a:p>
          <a:p>
            <a:pPr eaLnBrk="1" hangingPunct="1"/>
            <a:r>
              <a:rPr lang="en-US" altLang="zh-CN" b="1" dirty="0"/>
              <a:t>9.3</a:t>
            </a:r>
            <a:r>
              <a:rPr lang="zh-CN" altLang="en-US" b="1" dirty="0"/>
              <a:t>数字签名</a:t>
            </a:r>
            <a:endParaRPr lang="en-US" altLang="zh-CN" b="1" dirty="0"/>
          </a:p>
          <a:p>
            <a:pPr eaLnBrk="1" hangingPunct="1"/>
            <a:r>
              <a:rPr lang="en-US" altLang="zh-CN" b="1" dirty="0"/>
              <a:t>9.4</a:t>
            </a:r>
            <a:r>
              <a:rPr lang="zh-CN" altLang="en-US" b="1" dirty="0"/>
              <a:t>网络安全协议</a:t>
            </a:r>
            <a:endParaRPr lang="en-US" altLang="zh-CN" b="1" dirty="0"/>
          </a:p>
          <a:p>
            <a:pPr eaLnBrk="1" hangingPunct="1"/>
            <a:r>
              <a:rPr lang="en-US" altLang="zh-CN" b="1" dirty="0"/>
              <a:t>9.5</a:t>
            </a:r>
            <a:r>
              <a:rPr lang="zh-CN" altLang="en-US" b="1" dirty="0"/>
              <a:t>网络攻击与防护</a:t>
            </a:r>
            <a:endParaRPr lang="en-US" altLang="zh-CN" b="1" dirty="0"/>
          </a:p>
        </p:txBody>
      </p:sp>
    </p:spTree>
    <p:extLst>
      <p:ext uri="{BB962C8B-B14F-4D97-AF65-F5344CB8AC3E}">
        <p14:creationId xmlns:p14="http://schemas.microsoft.com/office/powerpoint/2010/main" val="4011735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灯片编号占位符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91EFD232-3684-4A93-ADEC-37E8DF180F94}" type="slidenum">
              <a:rPr lang="zh-CN" altLang="en-US" sz="1400"/>
              <a:pPr>
                <a:spcBef>
                  <a:spcPct val="0"/>
                </a:spcBef>
                <a:buClrTx/>
                <a:buSzTx/>
                <a:buFontTx/>
                <a:buNone/>
              </a:pPr>
              <a:t>8</a:t>
            </a:fld>
            <a:endParaRPr lang="en-US" altLang="zh-CN" sz="1400"/>
          </a:p>
        </p:txBody>
      </p:sp>
      <p:sp>
        <p:nvSpPr>
          <p:cNvPr id="15363" name="Rectangle 2"/>
          <p:cNvSpPr>
            <a:spLocks noGrp="1" noChangeArrowheads="1"/>
          </p:cNvSpPr>
          <p:nvPr>
            <p:ph type="title"/>
          </p:nvPr>
        </p:nvSpPr>
        <p:spPr/>
        <p:txBody>
          <a:bodyPr/>
          <a:lstStyle/>
          <a:p>
            <a:pPr eaLnBrk="1" hangingPunct="1"/>
            <a:r>
              <a:rPr lang="zh-CN" altLang="en-US" b="1"/>
              <a:t>基本概念</a:t>
            </a:r>
          </a:p>
        </p:txBody>
      </p:sp>
      <p:sp>
        <p:nvSpPr>
          <p:cNvPr id="15364" name="Rectangle 3"/>
          <p:cNvSpPr>
            <a:spLocks noGrp="1" noChangeArrowheads="1"/>
          </p:cNvSpPr>
          <p:nvPr>
            <p:ph type="body" sz="half" idx="1"/>
          </p:nvPr>
        </p:nvSpPr>
        <p:spPr>
          <a:xfrm>
            <a:off x="468313" y="1988840"/>
            <a:ext cx="8496300" cy="2449512"/>
          </a:xfrm>
        </p:spPr>
        <p:txBody>
          <a:bodyPr/>
          <a:lstStyle/>
          <a:p>
            <a:pPr eaLnBrk="1" hangingPunct="1">
              <a:lnSpc>
                <a:spcPct val="90000"/>
              </a:lnSpc>
            </a:pPr>
            <a:r>
              <a:rPr lang="zh-CN" altLang="en-US" sz="2000" b="1" dirty="0">
                <a:solidFill>
                  <a:srgbClr val="373737"/>
                </a:solidFill>
                <a:latin typeface="宋体" panose="02010600030101010101" pitchFamily="2" charset="-122"/>
              </a:rPr>
              <a:t>明文（</a:t>
            </a:r>
            <a:r>
              <a:rPr lang="en-US" altLang="zh-CN" sz="2000" b="1" dirty="0">
                <a:solidFill>
                  <a:srgbClr val="373737"/>
                </a:solidFill>
                <a:latin typeface="Times New Roman" panose="02020603050405020304" pitchFamily="18" charset="0"/>
                <a:ea typeface="隶书" panose="02010509060101010101" pitchFamily="49" charset="-122"/>
              </a:rPr>
              <a:t>plaintext) ：</a:t>
            </a:r>
            <a:r>
              <a:rPr lang="zh-CN" altLang="en-US" sz="2000" b="1" dirty="0">
                <a:solidFill>
                  <a:srgbClr val="373737"/>
                </a:solidFill>
                <a:latin typeface="宋体" panose="02010600030101010101" pitchFamily="2" charset="-122"/>
              </a:rPr>
              <a:t>作为加密输入的原始信息</a:t>
            </a:r>
          </a:p>
          <a:p>
            <a:pPr eaLnBrk="1" hangingPunct="1">
              <a:lnSpc>
                <a:spcPct val="90000"/>
              </a:lnSpc>
            </a:pPr>
            <a:r>
              <a:rPr lang="zh-CN" altLang="en-US" sz="2000" b="1" dirty="0">
                <a:solidFill>
                  <a:srgbClr val="373737"/>
                </a:solidFill>
                <a:latin typeface="宋体" panose="02010600030101010101" pitchFamily="2" charset="-122"/>
              </a:rPr>
              <a:t>密文（</a:t>
            </a:r>
            <a:r>
              <a:rPr lang="en-US" altLang="zh-CN" sz="2000" b="1" dirty="0" err="1">
                <a:solidFill>
                  <a:srgbClr val="373737"/>
                </a:solidFill>
                <a:latin typeface="Times New Roman" panose="02020603050405020304" pitchFamily="18" charset="0"/>
                <a:ea typeface="隶书" panose="02010509060101010101" pitchFamily="49" charset="-122"/>
              </a:rPr>
              <a:t>ciphertext</a:t>
            </a:r>
            <a:r>
              <a:rPr lang="en-US" altLang="zh-CN" sz="2000" b="1" dirty="0">
                <a:solidFill>
                  <a:srgbClr val="373737"/>
                </a:solidFill>
                <a:latin typeface="Times New Roman" panose="02020603050405020304" pitchFamily="18" charset="0"/>
                <a:ea typeface="隶书" panose="02010509060101010101" pitchFamily="49" charset="-122"/>
              </a:rPr>
              <a:t>): </a:t>
            </a:r>
            <a:r>
              <a:rPr lang="zh-CN" altLang="en-US" sz="2000" b="1" dirty="0">
                <a:solidFill>
                  <a:srgbClr val="373737"/>
                </a:solidFill>
                <a:latin typeface="宋体" panose="02010600030101010101" pitchFamily="2" charset="-122"/>
              </a:rPr>
              <a:t>明文加密后的结果</a:t>
            </a:r>
          </a:p>
          <a:p>
            <a:pPr eaLnBrk="1" hangingPunct="1">
              <a:lnSpc>
                <a:spcPct val="90000"/>
              </a:lnSpc>
            </a:pPr>
            <a:r>
              <a:rPr lang="zh-CN" altLang="en-US" sz="2000" b="1" dirty="0">
                <a:solidFill>
                  <a:srgbClr val="373737"/>
                </a:solidFill>
                <a:latin typeface="宋体" panose="02010600030101010101" pitchFamily="2" charset="-122"/>
              </a:rPr>
              <a:t>加密（</a:t>
            </a:r>
            <a:r>
              <a:rPr lang="en-US" altLang="zh-CN" sz="2000" b="1" dirty="0">
                <a:solidFill>
                  <a:srgbClr val="373737"/>
                </a:solidFill>
                <a:latin typeface="宋体" panose="02010600030101010101" pitchFamily="2" charset="-122"/>
              </a:rPr>
              <a:t>encryption）：</a:t>
            </a:r>
            <a:r>
              <a:rPr lang="zh-CN" altLang="en-US" sz="2000" b="1" dirty="0">
                <a:solidFill>
                  <a:srgbClr val="373737"/>
                </a:solidFill>
                <a:latin typeface="宋体" panose="02010600030101010101" pitchFamily="2" charset="-122"/>
              </a:rPr>
              <a:t>是一组含有参数的变换，将明文变为密文的过程</a:t>
            </a:r>
          </a:p>
          <a:p>
            <a:pPr eaLnBrk="1" hangingPunct="1">
              <a:lnSpc>
                <a:spcPct val="90000"/>
              </a:lnSpc>
            </a:pPr>
            <a:r>
              <a:rPr lang="zh-CN" altLang="en-US" sz="2000" b="1" dirty="0">
                <a:solidFill>
                  <a:srgbClr val="373737"/>
                </a:solidFill>
                <a:latin typeface="宋体" panose="02010600030101010101" pitchFamily="2" charset="-122"/>
              </a:rPr>
              <a:t>加密算法：对明文进行加密时采用的规则</a:t>
            </a:r>
          </a:p>
          <a:p>
            <a:pPr eaLnBrk="1" hangingPunct="1">
              <a:lnSpc>
                <a:spcPct val="90000"/>
              </a:lnSpc>
            </a:pPr>
            <a:r>
              <a:rPr lang="zh-CN" altLang="en-US" sz="2000" b="1" dirty="0">
                <a:solidFill>
                  <a:srgbClr val="373737"/>
                </a:solidFill>
                <a:latin typeface="宋体" panose="02010600030101010101" pitchFamily="2" charset="-122"/>
              </a:rPr>
              <a:t>解密（</a:t>
            </a:r>
            <a:r>
              <a:rPr lang="en-US" altLang="zh-CN" sz="2000" b="1" dirty="0">
                <a:solidFill>
                  <a:srgbClr val="373737"/>
                </a:solidFill>
                <a:latin typeface="宋体" panose="02010600030101010101" pitchFamily="2" charset="-122"/>
              </a:rPr>
              <a:t>decryption）：</a:t>
            </a:r>
            <a:r>
              <a:rPr lang="zh-CN" altLang="en-US" sz="2000" b="1" dirty="0">
                <a:solidFill>
                  <a:srgbClr val="373737"/>
                </a:solidFill>
                <a:latin typeface="宋体" panose="02010600030101010101" pitchFamily="2" charset="-122"/>
              </a:rPr>
              <a:t>由密文恢复出明文的过程</a:t>
            </a:r>
          </a:p>
          <a:p>
            <a:pPr eaLnBrk="1" hangingPunct="1">
              <a:lnSpc>
                <a:spcPct val="90000"/>
              </a:lnSpc>
            </a:pPr>
            <a:r>
              <a:rPr lang="zh-CN" altLang="en-US" sz="2000" b="1" dirty="0">
                <a:solidFill>
                  <a:srgbClr val="373737"/>
                </a:solidFill>
                <a:latin typeface="宋体" panose="02010600030101010101" pitchFamily="2" charset="-122"/>
              </a:rPr>
              <a:t>解密算法：对密文进行解密时采用的规则</a:t>
            </a:r>
          </a:p>
          <a:p>
            <a:pPr eaLnBrk="1" hangingPunct="1">
              <a:lnSpc>
                <a:spcPct val="90000"/>
              </a:lnSpc>
            </a:pPr>
            <a:r>
              <a:rPr lang="zh-CN" altLang="en-US" sz="2000" b="1" dirty="0">
                <a:solidFill>
                  <a:srgbClr val="373737"/>
                </a:solidFill>
                <a:latin typeface="宋体" panose="02010600030101010101" pitchFamily="2" charset="-122"/>
              </a:rPr>
              <a:t>密钥(</a:t>
            </a:r>
            <a:r>
              <a:rPr lang="en-US" altLang="zh-CN" sz="2000" b="1" dirty="0">
                <a:solidFill>
                  <a:srgbClr val="373737"/>
                </a:solidFill>
                <a:latin typeface="Times New Roman" panose="02020603050405020304" pitchFamily="18" charset="0"/>
                <a:ea typeface="隶书" panose="02010509060101010101" pitchFamily="49" charset="-122"/>
              </a:rPr>
              <a:t>key):</a:t>
            </a:r>
            <a:r>
              <a:rPr lang="zh-CN" altLang="en-US" sz="2000" b="1" dirty="0">
                <a:solidFill>
                  <a:srgbClr val="373737"/>
                </a:solidFill>
                <a:latin typeface="宋体" panose="02010600030101010101" pitchFamily="2" charset="-122"/>
              </a:rPr>
              <a:t>参与变换的参数，分别有加密密钥和解密密钥</a:t>
            </a:r>
            <a:endParaRPr lang="zh-CN" altLang="en-US" sz="2000" b="1" dirty="0"/>
          </a:p>
        </p:txBody>
      </p:sp>
      <p:graphicFrame>
        <p:nvGraphicFramePr>
          <p:cNvPr id="15365" name="Object 7"/>
          <p:cNvGraphicFramePr>
            <a:graphicFrameLocks noGrp="1" noChangeAspect="1"/>
          </p:cNvGraphicFramePr>
          <p:nvPr>
            <p:ph sz="half" idx="2"/>
          </p:nvPr>
        </p:nvGraphicFramePr>
        <p:xfrm>
          <a:off x="1116013" y="4437063"/>
          <a:ext cx="6840537" cy="2238375"/>
        </p:xfrm>
        <a:graphic>
          <a:graphicData uri="http://schemas.openxmlformats.org/presentationml/2006/ole">
            <mc:AlternateContent xmlns:mc="http://schemas.openxmlformats.org/markup-compatibility/2006">
              <mc:Choice xmlns:v="urn:schemas-microsoft-com:vml" Requires="v">
                <p:oleObj spid="_x0000_s1030" name="Visio" r:id="rId3" imgW="4148023" imgH="1357579" progId="Visio.Drawing.11">
                  <p:embed/>
                </p:oleObj>
              </mc:Choice>
              <mc:Fallback>
                <p:oleObj name="Visio" r:id="rId3" imgW="4148023" imgH="1357579" progId="Visio.Drawing.11">
                  <p:embed/>
                  <p:pic>
                    <p:nvPicPr>
                      <p:cNvPr id="0" name="Picture 16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4437063"/>
                        <a:ext cx="6840537"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宋体" panose="02010600030101010101" pitchFamily="2" charset="-122"/>
              </a:defRPr>
            </a:lvl9pPr>
          </a:lstStyle>
          <a:p>
            <a:pPr>
              <a:spcBef>
                <a:spcPct val="0"/>
              </a:spcBef>
              <a:buClrTx/>
              <a:buSzTx/>
              <a:buFontTx/>
              <a:buNone/>
            </a:pPr>
            <a:fld id="{E66CEBC2-27C6-4C71-AC82-D98448C1FEFE}" type="slidenum">
              <a:rPr lang="zh-CN" altLang="en-US" sz="1400"/>
              <a:pPr>
                <a:spcBef>
                  <a:spcPct val="0"/>
                </a:spcBef>
                <a:buClrTx/>
                <a:buSzTx/>
                <a:buFontTx/>
                <a:buNone/>
              </a:pPr>
              <a:t>9</a:t>
            </a:fld>
            <a:endParaRPr lang="en-US" altLang="zh-CN" sz="1400"/>
          </a:p>
        </p:txBody>
      </p:sp>
      <p:sp>
        <p:nvSpPr>
          <p:cNvPr id="16387" name="Rectangle 2"/>
          <p:cNvSpPr>
            <a:spLocks noGrp="1" noChangeArrowheads="1"/>
          </p:cNvSpPr>
          <p:nvPr>
            <p:ph type="title"/>
          </p:nvPr>
        </p:nvSpPr>
        <p:spPr/>
        <p:txBody>
          <a:bodyPr/>
          <a:lstStyle/>
          <a:p>
            <a:pPr eaLnBrk="1" hangingPunct="1"/>
            <a:r>
              <a:rPr lang="zh-CN" altLang="en-US" b="1"/>
              <a:t>柯克霍夫斯原则</a:t>
            </a:r>
            <a:r>
              <a:rPr lang="en-US" altLang="zh-CN" b="1"/>
              <a:t>(Kerchoffs)</a:t>
            </a:r>
          </a:p>
        </p:txBody>
      </p:sp>
      <p:sp>
        <p:nvSpPr>
          <p:cNvPr id="16388" name="Rectangle 3"/>
          <p:cNvSpPr>
            <a:spLocks noGrp="1" noChangeArrowheads="1"/>
          </p:cNvSpPr>
          <p:nvPr>
            <p:ph type="body" idx="1"/>
          </p:nvPr>
        </p:nvSpPr>
        <p:spPr/>
        <p:txBody>
          <a:bodyPr/>
          <a:lstStyle/>
          <a:p>
            <a:pPr eaLnBrk="1" hangingPunct="1"/>
            <a:r>
              <a:rPr lang="zh-CN" altLang="en-US" b="1" dirty="0"/>
              <a:t>密码系统中的算法即使为密码分析员所知，也应该无助于用来推导出明文或者密钥</a:t>
            </a:r>
            <a:endParaRPr lang="en-US" altLang="zh-CN" b="1" dirty="0"/>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11103</TotalTime>
  <Words>2951</Words>
  <Application>Microsoft Office PowerPoint</Application>
  <PresentationFormat>全屏显示(4:3)</PresentationFormat>
  <Paragraphs>388</Paragraphs>
  <Slides>43</Slides>
  <Notes>20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2</vt:i4>
      </vt:variant>
      <vt:variant>
        <vt:lpstr>幻灯片标题</vt:lpstr>
      </vt:variant>
      <vt:variant>
        <vt:i4>43</vt:i4>
      </vt:variant>
    </vt:vector>
  </HeadingPairs>
  <TitlesOfParts>
    <vt:vector size="55" baseType="lpstr">
      <vt:lpstr>LiSu+2</vt:lpstr>
      <vt:lpstr>SimSun+1</vt:lpstr>
      <vt:lpstr>隶书</vt:lpstr>
      <vt:lpstr>宋体</vt:lpstr>
      <vt:lpstr>幼圆</vt:lpstr>
      <vt:lpstr>Arial</vt:lpstr>
      <vt:lpstr>Tahoma</vt:lpstr>
      <vt:lpstr>Times New Roman</vt:lpstr>
      <vt:lpstr>Wingdings</vt:lpstr>
      <vt:lpstr>Blends</vt:lpstr>
      <vt:lpstr>Visio</vt:lpstr>
      <vt:lpstr>位图图像</vt:lpstr>
      <vt:lpstr>Chapter 9 网络安全 </vt:lpstr>
      <vt:lpstr>Chapter 9 网络安全 </vt:lpstr>
      <vt:lpstr>常见的不安全因素</vt:lpstr>
      <vt:lpstr>网络的潜在威胁</vt:lpstr>
      <vt:lpstr>网络安全服务</vt:lpstr>
      <vt:lpstr>安全性、功能性和易用性 </vt:lpstr>
      <vt:lpstr>Chapter 9 网络安全 </vt:lpstr>
      <vt:lpstr>基本概念</vt:lpstr>
      <vt:lpstr>柯克霍夫斯原则(Kerchoffs)</vt:lpstr>
      <vt:lpstr>密码算法分类</vt:lpstr>
      <vt:lpstr>经典密码</vt:lpstr>
      <vt:lpstr>对称密钥体制</vt:lpstr>
      <vt:lpstr>DES算法</vt:lpstr>
      <vt:lpstr>乘积密码（product ciper）</vt:lpstr>
      <vt:lpstr>DES算法安全性分析</vt:lpstr>
      <vt:lpstr>3DES-三重DES</vt:lpstr>
      <vt:lpstr>公钥密码体制</vt:lpstr>
      <vt:lpstr>两种密码系统的比较</vt:lpstr>
      <vt:lpstr>公钥密码体制基本思想</vt:lpstr>
      <vt:lpstr>单向陷门函数</vt:lpstr>
      <vt:lpstr>RSA密码体制基本原理</vt:lpstr>
      <vt:lpstr>其它公钥密码算法</vt:lpstr>
      <vt:lpstr>Chapter 9 网络安全 </vt:lpstr>
      <vt:lpstr>原则</vt:lpstr>
      <vt:lpstr>加密与数字签名</vt:lpstr>
      <vt:lpstr>单向散列函数</vt:lpstr>
      <vt:lpstr>使用单向散列函数的RSA签名</vt:lpstr>
      <vt:lpstr>Chapter 9 网络安全 </vt:lpstr>
      <vt:lpstr>网络安全相关协议</vt:lpstr>
      <vt:lpstr>IPSec</vt:lpstr>
      <vt:lpstr>AH协议</vt:lpstr>
      <vt:lpstr>ESP协议</vt:lpstr>
      <vt:lpstr>Chapter 9 网络安全 </vt:lpstr>
      <vt:lpstr>拒绝服务攻击DoS</vt:lpstr>
      <vt:lpstr>DoS实例：TCP SYN Flood</vt:lpstr>
      <vt:lpstr>TCP SYN Flood攻击过程</vt:lpstr>
      <vt:lpstr>防护技术</vt:lpstr>
      <vt:lpstr>防火墙</vt:lpstr>
      <vt:lpstr>防火墙功能</vt:lpstr>
      <vt:lpstr>防火墙分类</vt:lpstr>
      <vt:lpstr>入侵检测系统</vt:lpstr>
      <vt:lpstr>分布式入侵检测系统</vt:lpstr>
      <vt:lpstr>入侵防御系统</vt:lpstr>
    </vt:vector>
  </TitlesOfParts>
  <Company>Institute of Business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Issues in Internetworking</dc:title>
  <dc:creator>Athar Mahboob</dc:creator>
  <cp:lastModifiedBy>luhancheng</cp:lastModifiedBy>
  <cp:revision>633</cp:revision>
  <dcterms:created xsi:type="dcterms:W3CDTF">2002-05-20T14:15:31Z</dcterms:created>
  <dcterms:modified xsi:type="dcterms:W3CDTF">2024-12-05T06:24:06Z</dcterms:modified>
</cp:coreProperties>
</file>