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57"/>
  </p:notesMasterIdLst>
  <p:handoutMasterIdLst>
    <p:handoutMasterId r:id="rId58"/>
  </p:handoutMasterIdLst>
  <p:sldIdLst>
    <p:sldId id="310" r:id="rId2"/>
    <p:sldId id="312" r:id="rId3"/>
    <p:sldId id="259" r:id="rId4"/>
    <p:sldId id="318" r:id="rId5"/>
    <p:sldId id="261" r:id="rId6"/>
    <p:sldId id="353" r:id="rId7"/>
    <p:sldId id="264" r:id="rId8"/>
    <p:sldId id="359" r:id="rId9"/>
    <p:sldId id="313" r:id="rId10"/>
    <p:sldId id="265" r:id="rId11"/>
    <p:sldId id="314" r:id="rId12"/>
    <p:sldId id="315" r:id="rId13"/>
    <p:sldId id="316" r:id="rId14"/>
    <p:sldId id="270" r:id="rId15"/>
    <p:sldId id="317" r:id="rId16"/>
    <p:sldId id="319" r:id="rId17"/>
    <p:sldId id="262" r:id="rId18"/>
    <p:sldId id="345" r:id="rId19"/>
    <p:sldId id="279" r:id="rId20"/>
    <p:sldId id="285" r:id="rId21"/>
    <p:sldId id="325" r:id="rId22"/>
    <p:sldId id="286" r:id="rId23"/>
    <p:sldId id="287" r:id="rId24"/>
    <p:sldId id="320" r:id="rId25"/>
    <p:sldId id="358" r:id="rId26"/>
    <p:sldId id="294" r:id="rId27"/>
    <p:sldId id="335" r:id="rId28"/>
    <p:sldId id="336" r:id="rId29"/>
    <p:sldId id="337" r:id="rId30"/>
    <p:sldId id="298" r:id="rId31"/>
    <p:sldId id="321" r:id="rId32"/>
    <p:sldId id="355" r:id="rId33"/>
    <p:sldId id="299" r:id="rId34"/>
    <p:sldId id="338" r:id="rId35"/>
    <p:sldId id="339" r:id="rId36"/>
    <p:sldId id="361" r:id="rId37"/>
    <p:sldId id="349" r:id="rId38"/>
    <p:sldId id="340" r:id="rId39"/>
    <p:sldId id="304" r:id="rId40"/>
    <p:sldId id="342" r:id="rId41"/>
    <p:sldId id="343" r:id="rId42"/>
    <p:sldId id="344" r:id="rId43"/>
    <p:sldId id="331" r:id="rId44"/>
    <p:sldId id="308" r:id="rId45"/>
    <p:sldId id="322" r:id="rId46"/>
    <p:sldId id="260" r:id="rId47"/>
    <p:sldId id="288" r:id="rId48"/>
    <p:sldId id="289" r:id="rId49"/>
    <p:sldId id="323" r:id="rId50"/>
    <p:sldId id="326" r:id="rId51"/>
    <p:sldId id="328" r:id="rId52"/>
    <p:sldId id="329" r:id="rId53"/>
    <p:sldId id="352" r:id="rId54"/>
    <p:sldId id="357" r:id="rId55"/>
    <p:sldId id="360" r:id="rId56"/>
  </p:sldIdLst>
  <p:sldSz cx="9144000" cy="6858000" type="screen4x3"/>
  <p:notesSz cx="6648450" cy="9782175"/>
  <p:defaultTextStyle>
    <a:defPPr>
      <a:defRPr lang="zh-CN"/>
    </a:defPPr>
    <a:lvl1pPr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76883" autoAdjust="0"/>
  </p:normalViewPr>
  <p:slideViewPr>
    <p:cSldViewPr>
      <p:cViewPr varScale="1">
        <p:scale>
          <a:sx n="65" d="100"/>
          <a:sy n="65" d="100"/>
        </p:scale>
        <p:origin x="1922" y="6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47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881313"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zh-CN"/>
          </a:p>
        </p:txBody>
      </p:sp>
      <p:sp>
        <p:nvSpPr>
          <p:cNvPr id="87043" name="Rectangle 3"/>
          <p:cNvSpPr>
            <a:spLocks noGrp="1" noChangeArrowheads="1"/>
          </p:cNvSpPr>
          <p:nvPr>
            <p:ph type="dt" sz="quarter" idx="1"/>
          </p:nvPr>
        </p:nvSpPr>
        <p:spPr bwMode="auto">
          <a:xfrm>
            <a:off x="3765550" y="0"/>
            <a:ext cx="2881313"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zh-CN"/>
          </a:p>
        </p:txBody>
      </p:sp>
      <p:sp>
        <p:nvSpPr>
          <p:cNvPr id="87044" name="Rectangle 4"/>
          <p:cNvSpPr>
            <a:spLocks noGrp="1" noChangeArrowheads="1"/>
          </p:cNvSpPr>
          <p:nvPr>
            <p:ph type="ftr" sz="quarter" idx="2"/>
          </p:nvPr>
        </p:nvSpPr>
        <p:spPr bwMode="auto">
          <a:xfrm>
            <a:off x="0" y="9291638"/>
            <a:ext cx="2881313"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zh-CN"/>
          </a:p>
        </p:txBody>
      </p:sp>
      <p:sp>
        <p:nvSpPr>
          <p:cNvPr id="87045" name="Rectangle 5"/>
          <p:cNvSpPr>
            <a:spLocks noGrp="1" noChangeArrowheads="1"/>
          </p:cNvSpPr>
          <p:nvPr>
            <p:ph type="sldNum" sz="quarter" idx="3"/>
          </p:nvPr>
        </p:nvSpPr>
        <p:spPr bwMode="auto">
          <a:xfrm>
            <a:off x="3765550" y="9291638"/>
            <a:ext cx="2881313"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3BE20E8F-B6D8-4630-A37D-04519063242B}" type="slidenum">
              <a:rPr lang="en-US" altLang="zh-CN"/>
              <a:pPr/>
              <a:t>‹#›</a:t>
            </a:fld>
            <a:endParaRPr lang="en-US" altLang="zh-CN"/>
          </a:p>
        </p:txBody>
      </p:sp>
    </p:spTree>
    <p:extLst>
      <p:ext uri="{BB962C8B-B14F-4D97-AF65-F5344CB8AC3E}">
        <p14:creationId xmlns:p14="http://schemas.microsoft.com/office/powerpoint/2010/main" val="4025496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881313"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zh-CN"/>
          </a:p>
        </p:txBody>
      </p:sp>
      <p:sp>
        <p:nvSpPr>
          <p:cNvPr id="90115" name="Rectangle 3"/>
          <p:cNvSpPr>
            <a:spLocks noGrp="1" noChangeArrowheads="1"/>
          </p:cNvSpPr>
          <p:nvPr>
            <p:ph type="dt" idx="1"/>
          </p:nvPr>
        </p:nvSpPr>
        <p:spPr bwMode="auto">
          <a:xfrm>
            <a:off x="3765550" y="0"/>
            <a:ext cx="2881313"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zh-CN"/>
          </a:p>
        </p:txBody>
      </p:sp>
      <p:sp>
        <p:nvSpPr>
          <p:cNvPr id="63492" name="Rectangle 4"/>
          <p:cNvSpPr>
            <a:spLocks noGrp="1" noRot="1" noChangeAspect="1" noChangeArrowheads="1" noTextEdit="1"/>
          </p:cNvSpPr>
          <p:nvPr>
            <p:ph type="sldImg" idx="2"/>
          </p:nvPr>
        </p:nvSpPr>
        <p:spPr bwMode="auto">
          <a:xfrm>
            <a:off x="879475" y="733425"/>
            <a:ext cx="4889500" cy="36687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7" name="Rectangle 5"/>
          <p:cNvSpPr>
            <a:spLocks noGrp="1" noChangeArrowheads="1"/>
          </p:cNvSpPr>
          <p:nvPr>
            <p:ph type="body" sz="quarter" idx="3"/>
          </p:nvPr>
        </p:nvSpPr>
        <p:spPr bwMode="auto">
          <a:xfrm>
            <a:off x="665163" y="4646613"/>
            <a:ext cx="5318125" cy="44021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90118" name="Rectangle 6"/>
          <p:cNvSpPr>
            <a:spLocks noGrp="1" noChangeArrowheads="1"/>
          </p:cNvSpPr>
          <p:nvPr>
            <p:ph type="ftr" sz="quarter" idx="4"/>
          </p:nvPr>
        </p:nvSpPr>
        <p:spPr bwMode="auto">
          <a:xfrm>
            <a:off x="0" y="9291638"/>
            <a:ext cx="2881313"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zh-CN"/>
          </a:p>
        </p:txBody>
      </p:sp>
      <p:sp>
        <p:nvSpPr>
          <p:cNvPr id="90119" name="Rectangle 7"/>
          <p:cNvSpPr>
            <a:spLocks noGrp="1" noChangeArrowheads="1"/>
          </p:cNvSpPr>
          <p:nvPr>
            <p:ph type="sldNum" sz="quarter" idx="5"/>
          </p:nvPr>
        </p:nvSpPr>
        <p:spPr bwMode="auto">
          <a:xfrm>
            <a:off x="3765550" y="9291638"/>
            <a:ext cx="2881313"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52E3EDAA-B78E-4341-964F-9CB8A28AB8DF}" type="slidenum">
              <a:rPr lang="en-US" altLang="zh-CN"/>
              <a:pPr/>
              <a:t>‹#›</a:t>
            </a:fld>
            <a:endParaRPr lang="en-US" altLang="zh-CN"/>
          </a:p>
        </p:txBody>
      </p:sp>
    </p:spTree>
    <p:extLst>
      <p:ext uri="{BB962C8B-B14F-4D97-AF65-F5344CB8AC3E}">
        <p14:creationId xmlns:p14="http://schemas.microsoft.com/office/powerpoint/2010/main" val="3429497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下面我们来看数据链路层的功能，即所有类型链路都具有的功能，不管点对点链路还是共享链路。</a:t>
            </a:r>
          </a:p>
        </p:txBody>
      </p:sp>
      <p:sp>
        <p:nvSpPr>
          <p:cNvPr id="4" name="灯片编号占位符 3"/>
          <p:cNvSpPr>
            <a:spLocks noGrp="1"/>
          </p:cNvSpPr>
          <p:nvPr>
            <p:ph type="sldNum" sz="quarter" idx="10"/>
          </p:nvPr>
        </p:nvSpPr>
        <p:spPr/>
        <p:txBody>
          <a:bodyPr/>
          <a:lstStyle/>
          <a:p>
            <a:fld id="{52E3EDAA-B78E-4341-964F-9CB8A28AB8DF}" type="slidenum">
              <a:rPr lang="en-US" altLang="zh-CN" smtClean="0"/>
              <a:pPr/>
              <a:t>4</a:t>
            </a:fld>
            <a:endParaRPr lang="en-US" altLang="zh-CN"/>
          </a:p>
        </p:txBody>
      </p:sp>
    </p:spTree>
    <p:extLst>
      <p:ext uri="{BB962C8B-B14F-4D97-AF65-F5344CB8AC3E}">
        <p14:creationId xmlns:p14="http://schemas.microsoft.com/office/powerpoint/2010/main" val="2986302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2AC7E1C2-650A-4EB3-B510-44D74CAD00A4}" type="slidenum">
              <a:rPr lang="en-US" altLang="zh-CN">
                <a:latin typeface="Arial" panose="020B0604020202020204" pitchFamily="34" charset="0"/>
              </a:rPr>
              <a:pPr eaLnBrk="1" hangingPunct="1"/>
              <a:t>17</a:t>
            </a:fld>
            <a:endParaRPr lang="en-US" altLang="zh-CN">
              <a:latin typeface="Arial" panose="020B0604020202020204"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b="1" dirty="0">
                <a:latin typeface="Arial" panose="020B0604020202020204" pitchFamily="34" charset="0"/>
              </a:rPr>
              <a:t>信号在任何信道上传输都存在着传输差错，这些差错由多种物理现象引起，解决差错问题首先要能检测到错误，在某些情况下还要求能够纠正错误，对应着检错码和纠错码，还有将两者功能结合起来的码，称为纠删码</a:t>
            </a:r>
            <a:endParaRPr lang="zh-CN" altLang="en-US" b="1" dirty="0">
              <a:solidFill>
                <a:schemeClr val="hlink"/>
              </a:solidFill>
              <a:latin typeface="Arial" panose="020B0604020202020204" pitchFamily="34" charset="0"/>
            </a:endParaRPr>
          </a:p>
        </p:txBody>
      </p:sp>
    </p:spTree>
    <p:extLst>
      <p:ext uri="{BB962C8B-B14F-4D97-AF65-F5344CB8AC3E}">
        <p14:creationId xmlns:p14="http://schemas.microsoft.com/office/powerpoint/2010/main" val="3296780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当一个长度大于</a:t>
            </a:r>
            <a:r>
              <a:rPr lang="en-US" altLang="zh-CN" dirty="0"/>
              <a:t>r+1</a:t>
            </a:r>
            <a:r>
              <a:rPr lang="zh-CN" altLang="en-US" dirty="0"/>
              <a:t>位的突发错误发生时，即</a:t>
            </a:r>
            <a:r>
              <a:rPr lang="en-US" altLang="zh-CN" dirty="0"/>
              <a:t>k&gt;r+1</a:t>
            </a:r>
            <a:r>
              <a:rPr lang="zh-CN" altLang="en-US" dirty="0"/>
              <a:t>，根据突发错误的定义，第</a:t>
            </a:r>
            <a:r>
              <a:rPr lang="en-US" altLang="zh-CN" dirty="0"/>
              <a:t>k</a:t>
            </a:r>
            <a:r>
              <a:rPr lang="zh-CN" altLang="en-US" dirty="0"/>
              <a:t>位和第</a:t>
            </a:r>
            <a:r>
              <a:rPr lang="en-US" altLang="zh-CN" dirty="0"/>
              <a:t>1</a:t>
            </a:r>
            <a:r>
              <a:rPr lang="zh-CN" altLang="en-US" dirty="0"/>
              <a:t>位必须为</a:t>
            </a:r>
            <a:r>
              <a:rPr lang="en-US" altLang="zh-CN" dirty="0"/>
              <a:t>1</a:t>
            </a:r>
            <a:r>
              <a:rPr lang="zh-CN" altLang="en-US" dirty="0"/>
              <a:t>，因为第</a:t>
            </a:r>
            <a:r>
              <a:rPr lang="en-US" altLang="zh-CN" dirty="0"/>
              <a:t>r+1</a:t>
            </a:r>
            <a:r>
              <a:rPr lang="zh-CN" altLang="en-US" dirty="0"/>
              <a:t>位不一定为</a:t>
            </a:r>
            <a:r>
              <a:rPr lang="en-US" altLang="zh-CN" dirty="0"/>
              <a:t>1</a:t>
            </a:r>
            <a:r>
              <a:rPr lang="zh-CN" altLang="en-US" dirty="0"/>
              <a:t>，所以要</a:t>
            </a:r>
            <a:r>
              <a:rPr lang="en-US" altLang="zh-CN" dirty="0"/>
              <a:t>E</a:t>
            </a:r>
            <a:r>
              <a:rPr lang="zh-CN" altLang="en-US" dirty="0"/>
              <a:t>（</a:t>
            </a:r>
            <a:r>
              <a:rPr lang="en-US" altLang="zh-CN" dirty="0"/>
              <a:t>X</a:t>
            </a:r>
            <a:r>
              <a:rPr lang="zh-CN" altLang="en-US" dirty="0"/>
              <a:t>）被</a:t>
            </a:r>
            <a:r>
              <a:rPr lang="en-US" altLang="zh-CN" dirty="0"/>
              <a:t>G</a:t>
            </a:r>
            <a:r>
              <a:rPr lang="zh-CN" altLang="en-US" dirty="0"/>
              <a:t>（</a:t>
            </a:r>
            <a:r>
              <a:rPr lang="en-US" altLang="zh-CN" dirty="0"/>
              <a:t>x</a:t>
            </a:r>
            <a:r>
              <a:rPr lang="zh-CN" altLang="en-US" dirty="0"/>
              <a:t>）除后的余数必须与</a:t>
            </a:r>
            <a:r>
              <a:rPr lang="en-US" altLang="zh-CN" dirty="0"/>
              <a:t>G</a:t>
            </a:r>
            <a:r>
              <a:rPr lang="zh-CN" altLang="en-US" dirty="0"/>
              <a:t>（</a:t>
            </a:r>
            <a:r>
              <a:rPr lang="en-US" altLang="zh-CN" dirty="0"/>
              <a:t>x</a:t>
            </a:r>
            <a:r>
              <a:rPr lang="zh-CN" altLang="en-US" dirty="0"/>
              <a:t>）完全相同，根据概率，因为最后</a:t>
            </a:r>
            <a:r>
              <a:rPr lang="en-US" altLang="zh-CN" dirty="0"/>
              <a:t>1</a:t>
            </a:r>
            <a:r>
              <a:rPr lang="zh-CN" altLang="en-US" dirty="0"/>
              <a:t>位固定为</a:t>
            </a:r>
            <a:r>
              <a:rPr lang="en-US" altLang="zh-CN" dirty="0"/>
              <a:t>1</a:t>
            </a:r>
            <a:r>
              <a:rPr lang="zh-CN" altLang="en-US" dirty="0"/>
              <a:t>，与</a:t>
            </a:r>
            <a:r>
              <a:rPr lang="en-US" altLang="zh-CN" dirty="0"/>
              <a:t>G</a:t>
            </a:r>
            <a:r>
              <a:rPr lang="zh-CN" altLang="en-US" dirty="0"/>
              <a:t>（</a:t>
            </a:r>
            <a:r>
              <a:rPr lang="en-US" altLang="zh-CN" dirty="0"/>
              <a:t>x</a:t>
            </a:r>
            <a:r>
              <a:rPr lang="zh-CN" altLang="en-US" dirty="0"/>
              <a:t>）相同，所以只需要前面</a:t>
            </a:r>
            <a:r>
              <a:rPr lang="en-US" altLang="zh-CN" dirty="0"/>
              <a:t>r</a:t>
            </a:r>
            <a:r>
              <a:rPr lang="zh-CN" altLang="en-US" dirty="0"/>
              <a:t>位与</a:t>
            </a:r>
            <a:r>
              <a:rPr lang="en-US" altLang="zh-CN" dirty="0"/>
              <a:t>G</a:t>
            </a:r>
            <a:r>
              <a:rPr lang="zh-CN" altLang="en-US" dirty="0"/>
              <a:t>（</a:t>
            </a:r>
            <a:r>
              <a:rPr lang="en-US" altLang="zh-CN" dirty="0"/>
              <a:t>X</a:t>
            </a:r>
            <a:r>
              <a:rPr lang="zh-CN" altLang="en-US" dirty="0"/>
              <a:t>）相同，所以误判概率为（</a:t>
            </a:r>
            <a:r>
              <a:rPr lang="en-US" altLang="zh-CN" dirty="0"/>
              <a:t>1/2</a:t>
            </a:r>
            <a:r>
              <a:rPr lang="zh-CN" altLang="en-US" dirty="0"/>
              <a:t>）</a:t>
            </a:r>
            <a:r>
              <a:rPr lang="en-US" altLang="zh-CN" baseline="30000" dirty="0"/>
              <a:t>r</a:t>
            </a:r>
            <a:endParaRPr lang="zh-CN" altLang="en-US" baseline="30000" dirty="0"/>
          </a:p>
        </p:txBody>
      </p:sp>
      <p:sp>
        <p:nvSpPr>
          <p:cNvPr id="4" name="灯片编号占位符 3"/>
          <p:cNvSpPr>
            <a:spLocks noGrp="1"/>
          </p:cNvSpPr>
          <p:nvPr>
            <p:ph type="sldNum" sz="quarter" idx="10"/>
          </p:nvPr>
        </p:nvSpPr>
        <p:spPr/>
        <p:txBody>
          <a:bodyPr/>
          <a:lstStyle/>
          <a:p>
            <a:fld id="{52E3EDAA-B78E-4341-964F-9CB8A28AB8DF}" type="slidenum">
              <a:rPr lang="en-US" altLang="zh-CN" smtClean="0"/>
              <a:pPr/>
              <a:t>22</a:t>
            </a:fld>
            <a:endParaRPr lang="en-US" altLang="zh-CN"/>
          </a:p>
        </p:txBody>
      </p:sp>
    </p:spTree>
    <p:extLst>
      <p:ext uri="{BB962C8B-B14F-4D97-AF65-F5344CB8AC3E}">
        <p14:creationId xmlns:p14="http://schemas.microsoft.com/office/powerpoint/2010/main" val="3068870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2E3EDAA-B78E-4341-964F-9CB8A28AB8DF}" type="slidenum">
              <a:rPr lang="en-US" altLang="zh-CN" smtClean="0"/>
              <a:pPr/>
              <a:t>29</a:t>
            </a:fld>
            <a:endParaRPr lang="en-US" altLang="zh-CN"/>
          </a:p>
        </p:txBody>
      </p:sp>
    </p:spTree>
    <p:extLst>
      <p:ext uri="{BB962C8B-B14F-4D97-AF65-F5344CB8AC3E}">
        <p14:creationId xmlns:p14="http://schemas.microsoft.com/office/powerpoint/2010/main" val="3591198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2E3EDAA-B78E-4341-964F-9CB8A28AB8DF}" type="slidenum">
              <a:rPr lang="en-US" altLang="zh-CN" smtClean="0"/>
              <a:pPr/>
              <a:t>34</a:t>
            </a:fld>
            <a:endParaRPr lang="en-US" altLang="zh-CN"/>
          </a:p>
        </p:txBody>
      </p:sp>
    </p:spTree>
    <p:extLst>
      <p:ext uri="{BB962C8B-B14F-4D97-AF65-F5344CB8AC3E}">
        <p14:creationId xmlns:p14="http://schemas.microsoft.com/office/powerpoint/2010/main" val="3442038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发送窗口是指发送方不等确认就可以发送的帧的序列，这些序列号是连续的。发送窗口主要有两个指针，一个</a:t>
            </a:r>
            <a:r>
              <a:rPr lang="en-US" altLang="zh-CN" dirty="0" smtClean="0"/>
              <a:t>LAR</a:t>
            </a:r>
            <a:r>
              <a:rPr lang="zh-CN" altLang="en-US" dirty="0" smtClean="0"/>
              <a:t>，即已被确认接收的帧的最大序列号，一个</a:t>
            </a:r>
            <a:r>
              <a:rPr lang="en-US" altLang="zh-CN" sz="1200" b="1" i="1" dirty="0" smtClean="0"/>
              <a:t>LFS</a:t>
            </a:r>
            <a:r>
              <a:rPr lang="zh-CN" altLang="en-US" sz="1200" b="1" i="1" dirty="0" smtClean="0"/>
              <a:t>即可发送帧的最大序列号，</a:t>
            </a:r>
            <a:r>
              <a:rPr lang="zh-CN" altLang="en-US" dirty="0" smtClean="0"/>
              <a:t>当收到从发送窗口最左边开始（</a:t>
            </a:r>
            <a:r>
              <a:rPr lang="en-US" altLang="zh-CN" dirty="0" smtClean="0"/>
              <a:t>LAR+1</a:t>
            </a:r>
            <a:r>
              <a:rPr lang="zh-CN" altLang="en-US" dirty="0" smtClean="0"/>
              <a:t>）并且序列号连续帧的确认时，这些确认后的帧被从发送窗口中移除，</a:t>
            </a:r>
            <a:r>
              <a:rPr lang="en-US" altLang="zh-CN" dirty="0" smtClean="0"/>
              <a:t>LAR</a:t>
            </a:r>
            <a:r>
              <a:rPr lang="zh-CN" altLang="en-US" dirty="0" smtClean="0"/>
              <a:t>和</a:t>
            </a:r>
            <a:r>
              <a:rPr lang="en-US" altLang="zh-CN" dirty="0" smtClean="0"/>
              <a:t>LFS</a:t>
            </a:r>
            <a:r>
              <a:rPr lang="zh-CN" altLang="en-US" dirty="0" smtClean="0"/>
              <a:t>向前移动，即窗口向前滑动。</a:t>
            </a: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b="1" i="1" dirty="0" smtClean="0"/>
              <a:t>接收方设置接收窗口也就说接收缓存，主要有两个原因：</a:t>
            </a:r>
            <a:r>
              <a:rPr lang="en-US" altLang="zh-CN" sz="1200" b="1" i="1" dirty="0" smtClean="0"/>
              <a:t>1</a:t>
            </a:r>
            <a:r>
              <a:rPr lang="zh-CN" altLang="en-US" sz="1200" b="1" i="1" dirty="0" smtClean="0"/>
              <a:t>）处理帧的乱序到达；</a:t>
            </a:r>
            <a:r>
              <a:rPr lang="en-US" altLang="zh-CN" sz="1200" b="1" i="1" dirty="0" smtClean="0"/>
              <a:t>2</a:t>
            </a:r>
            <a:r>
              <a:rPr lang="zh-CN" altLang="en-US" sz="1200" b="1" i="1" dirty="0" smtClean="0"/>
              <a:t>）处理帧到达的速度过快，上层协议来不及读取处理。接收窗口也主要是两个指针，一个</a:t>
            </a:r>
            <a:r>
              <a:rPr lang="en-US" altLang="zh-CN" sz="1200" b="1" i="1" dirty="0" smtClean="0"/>
              <a:t>LFR</a:t>
            </a:r>
            <a:r>
              <a:rPr lang="zh-CN" altLang="en-US" sz="1200" b="1" i="1" dirty="0" smtClean="0"/>
              <a:t>，即按序正确接收的帧的最大序列号，该序列号及之前的帧均已被上层协议处理。</a:t>
            </a:r>
            <a:r>
              <a:rPr lang="en-US" altLang="zh-CN" sz="1200" b="1" i="1" dirty="0" smtClean="0"/>
              <a:t>LAF</a:t>
            </a:r>
            <a:r>
              <a:rPr lang="zh-CN" altLang="en-US" sz="1200" b="1" i="1" dirty="0" smtClean="0"/>
              <a:t>是可接收帧的最大序列号。当正确收到从接收窗口最左边（</a:t>
            </a:r>
            <a:r>
              <a:rPr lang="en-US" altLang="zh-CN" sz="1200" b="1" i="1" dirty="0" smtClean="0"/>
              <a:t>LFR+1</a:t>
            </a:r>
            <a:r>
              <a:rPr lang="zh-CN" altLang="en-US" sz="1200" b="1" i="1" dirty="0" smtClean="0"/>
              <a:t>）并且序列号连续的帧时（这些帧被上层协议读取处理），这些帧被从接收窗口删除，</a:t>
            </a:r>
            <a:r>
              <a:rPr lang="en-US" altLang="zh-CN" sz="1200" b="1" i="1" dirty="0" smtClean="0"/>
              <a:t>LFR</a:t>
            </a:r>
            <a:r>
              <a:rPr lang="zh-CN" altLang="en-US" sz="1200" b="1" i="1" dirty="0" smtClean="0"/>
              <a:t>和</a:t>
            </a:r>
            <a:r>
              <a:rPr lang="en-US" altLang="zh-CN" sz="1200" b="1" i="1" dirty="0" smtClean="0"/>
              <a:t>LAF</a:t>
            </a:r>
            <a:r>
              <a:rPr lang="zh-CN" altLang="en-US" sz="1200" b="1" i="1" dirty="0" smtClean="0"/>
              <a:t>向前移动，接收方发送确认。</a:t>
            </a:r>
            <a:endParaRPr lang="en-US" altLang="zh-CN" sz="1200" b="1" i="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b="1" i="1" dirty="0" smtClean="0"/>
              <a:t>一般来说，接收方的接收能力就是接收方当前可用的接收缓存的大小，可用缓存指还没有存放帧的缓存，考虑流量控制时，发送窗口的大小不能超过这个值，也就说发送方已发送和可发送的未确认帧的数量不能超过当前可用接收缓存的大小。</a:t>
            </a:r>
          </a:p>
          <a:p>
            <a:endParaRPr lang="zh-CN" altLang="en-US" dirty="0"/>
          </a:p>
        </p:txBody>
      </p:sp>
      <p:sp>
        <p:nvSpPr>
          <p:cNvPr id="4" name="灯片编号占位符 3"/>
          <p:cNvSpPr>
            <a:spLocks noGrp="1"/>
          </p:cNvSpPr>
          <p:nvPr>
            <p:ph type="sldNum" sz="quarter" idx="10"/>
          </p:nvPr>
        </p:nvSpPr>
        <p:spPr/>
        <p:txBody>
          <a:bodyPr/>
          <a:lstStyle/>
          <a:p>
            <a:fld id="{52E3EDAA-B78E-4341-964F-9CB8A28AB8DF}" type="slidenum">
              <a:rPr lang="en-US" altLang="zh-CN" smtClean="0"/>
              <a:pPr/>
              <a:t>36</a:t>
            </a:fld>
            <a:endParaRPr lang="en-US" altLang="zh-CN"/>
          </a:p>
        </p:txBody>
      </p:sp>
    </p:spTree>
    <p:extLst>
      <p:ext uri="{BB962C8B-B14F-4D97-AF65-F5344CB8AC3E}">
        <p14:creationId xmlns:p14="http://schemas.microsoft.com/office/powerpoint/2010/main" val="2493329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发送方和接收方的编号为发送和接收帧的序列号</a:t>
            </a:r>
          </a:p>
        </p:txBody>
      </p:sp>
      <p:sp>
        <p:nvSpPr>
          <p:cNvPr id="4" name="灯片编号占位符 3"/>
          <p:cNvSpPr>
            <a:spLocks noGrp="1"/>
          </p:cNvSpPr>
          <p:nvPr>
            <p:ph type="sldNum" sz="quarter" idx="10"/>
          </p:nvPr>
        </p:nvSpPr>
        <p:spPr/>
        <p:txBody>
          <a:bodyPr/>
          <a:lstStyle/>
          <a:p>
            <a:fld id="{52E3EDAA-B78E-4341-964F-9CB8A28AB8DF}" type="slidenum">
              <a:rPr lang="en-US" altLang="zh-CN" smtClean="0"/>
              <a:pPr/>
              <a:t>38</a:t>
            </a:fld>
            <a:endParaRPr lang="en-US" altLang="zh-CN"/>
          </a:p>
        </p:txBody>
      </p:sp>
    </p:spTree>
    <p:extLst>
      <p:ext uri="{BB962C8B-B14F-4D97-AF65-F5344CB8AC3E}">
        <p14:creationId xmlns:p14="http://schemas.microsoft.com/office/powerpoint/2010/main" val="891654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从上面例子可以看出，接收方最多往前移的最大值等于发送窗口大小，因此，不重叠的条件为</a:t>
            </a:r>
            <a:r>
              <a:rPr lang="en-US" altLang="zh-CN" dirty="0"/>
              <a:t>SWS+RWS&lt;=2</a:t>
            </a:r>
            <a:r>
              <a:rPr lang="en-US" altLang="zh-CN" baseline="30000" dirty="0"/>
              <a:t>n</a:t>
            </a:r>
            <a:endParaRPr lang="zh-CN" altLang="en-US" baseline="30000" dirty="0"/>
          </a:p>
        </p:txBody>
      </p:sp>
      <p:sp>
        <p:nvSpPr>
          <p:cNvPr id="4" name="灯片编号占位符 3"/>
          <p:cNvSpPr>
            <a:spLocks noGrp="1"/>
          </p:cNvSpPr>
          <p:nvPr>
            <p:ph type="sldNum" sz="quarter" idx="10"/>
          </p:nvPr>
        </p:nvSpPr>
        <p:spPr/>
        <p:txBody>
          <a:bodyPr/>
          <a:lstStyle/>
          <a:p>
            <a:fld id="{52E3EDAA-B78E-4341-964F-9CB8A28AB8DF}" type="slidenum">
              <a:rPr lang="en-US" altLang="zh-CN" smtClean="0"/>
              <a:pPr/>
              <a:t>44</a:t>
            </a:fld>
            <a:endParaRPr lang="en-US" altLang="zh-CN"/>
          </a:p>
        </p:txBody>
      </p:sp>
    </p:spTree>
    <p:extLst>
      <p:ext uri="{BB962C8B-B14F-4D97-AF65-F5344CB8AC3E}">
        <p14:creationId xmlns:p14="http://schemas.microsoft.com/office/powerpoint/2010/main" val="1004607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HDLC</a:t>
            </a:r>
            <a:r>
              <a:rPr lang="zh-CN" altLang="en-US" dirty="0"/>
              <a:t>：窗口机制，确认超时重传，序列号</a:t>
            </a:r>
            <a:endParaRPr lang="en-US" altLang="zh-CN" dirty="0"/>
          </a:p>
          <a:p>
            <a:r>
              <a:rPr lang="en-US" altLang="zh-CN" dirty="0"/>
              <a:t>PPP</a:t>
            </a:r>
            <a:r>
              <a:rPr lang="zh-CN" altLang="en-US" dirty="0"/>
              <a:t>：一般使用无确认无连接服务，不使用窗口机制，无序列号</a:t>
            </a:r>
          </a:p>
        </p:txBody>
      </p:sp>
      <p:sp>
        <p:nvSpPr>
          <p:cNvPr id="4" name="灯片编号占位符 3"/>
          <p:cNvSpPr>
            <a:spLocks noGrp="1"/>
          </p:cNvSpPr>
          <p:nvPr>
            <p:ph type="sldNum" sz="quarter" idx="10"/>
          </p:nvPr>
        </p:nvSpPr>
        <p:spPr/>
        <p:txBody>
          <a:bodyPr/>
          <a:lstStyle/>
          <a:p>
            <a:fld id="{52E3EDAA-B78E-4341-964F-9CB8A28AB8DF}" type="slidenum">
              <a:rPr lang="en-US" altLang="zh-CN" smtClean="0"/>
              <a:pPr/>
              <a:t>45</a:t>
            </a:fld>
            <a:endParaRPr lang="en-US" altLang="zh-CN"/>
          </a:p>
        </p:txBody>
      </p:sp>
    </p:spTree>
    <p:extLst>
      <p:ext uri="{BB962C8B-B14F-4D97-AF65-F5344CB8AC3E}">
        <p14:creationId xmlns:p14="http://schemas.microsoft.com/office/powerpoint/2010/main" val="36763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2E3EDAA-B78E-4341-964F-9CB8A28AB8DF}" type="slidenum">
              <a:rPr lang="en-US" altLang="zh-CN" smtClean="0"/>
              <a:pPr/>
              <a:t>52</a:t>
            </a:fld>
            <a:endParaRPr lang="en-US" altLang="zh-CN"/>
          </a:p>
        </p:txBody>
      </p:sp>
    </p:spTree>
    <p:extLst>
      <p:ext uri="{BB962C8B-B14F-4D97-AF65-F5344CB8AC3E}">
        <p14:creationId xmlns:p14="http://schemas.microsoft.com/office/powerpoint/2010/main" val="2613994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链路层协议运行在位于同一条链路的节点之间</a:t>
            </a:r>
          </a:p>
        </p:txBody>
      </p:sp>
      <p:sp>
        <p:nvSpPr>
          <p:cNvPr id="4" name="灯片编号占位符 3"/>
          <p:cNvSpPr>
            <a:spLocks noGrp="1"/>
          </p:cNvSpPr>
          <p:nvPr>
            <p:ph type="sldNum" sz="quarter" idx="10"/>
          </p:nvPr>
        </p:nvSpPr>
        <p:spPr/>
        <p:txBody>
          <a:bodyPr/>
          <a:lstStyle/>
          <a:p>
            <a:fld id="{52E3EDAA-B78E-4341-964F-9CB8A28AB8DF}" type="slidenum">
              <a:rPr lang="en-US" altLang="zh-CN" smtClean="0"/>
              <a:pPr/>
              <a:t>6</a:t>
            </a:fld>
            <a:endParaRPr lang="en-US" altLang="zh-CN"/>
          </a:p>
        </p:txBody>
      </p:sp>
    </p:spTree>
    <p:extLst>
      <p:ext uri="{BB962C8B-B14F-4D97-AF65-F5344CB8AC3E}">
        <p14:creationId xmlns:p14="http://schemas.microsoft.com/office/powerpoint/2010/main" val="691054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CDF958C1-9C8E-4CDA-812E-305F53079334}" type="slidenum">
              <a:rPr lang="en-US" altLang="zh-CN">
                <a:latin typeface="Arial" panose="020B0604020202020204" pitchFamily="34" charset="0"/>
              </a:rPr>
              <a:pPr eaLnBrk="1" hangingPunct="1"/>
              <a:t>7</a:t>
            </a:fld>
            <a:endParaRPr lang="en-US" altLang="zh-CN">
              <a:latin typeface="Arial" panose="020B0604020202020204"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dirty="0">
                <a:latin typeface="Arial" panose="020B0604020202020204" pitchFamily="34" charset="0"/>
              </a:rPr>
              <a:t>连接建立：初始化各种变量和定时器，记录哪些帧已被收到，哪些还没有，分配缓存区；连接拆除：释放资源</a:t>
            </a:r>
          </a:p>
        </p:txBody>
      </p:sp>
    </p:spTree>
    <p:extLst>
      <p:ext uri="{BB962C8B-B14F-4D97-AF65-F5344CB8AC3E}">
        <p14:creationId xmlns:p14="http://schemas.microsoft.com/office/powerpoint/2010/main" val="3742150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几乎不使用</a:t>
            </a:r>
          </a:p>
        </p:txBody>
      </p:sp>
      <p:sp>
        <p:nvSpPr>
          <p:cNvPr id="4" name="灯片编号占位符 3"/>
          <p:cNvSpPr>
            <a:spLocks noGrp="1"/>
          </p:cNvSpPr>
          <p:nvPr>
            <p:ph type="sldNum" sz="quarter" idx="10"/>
          </p:nvPr>
        </p:nvSpPr>
        <p:spPr/>
        <p:txBody>
          <a:bodyPr/>
          <a:lstStyle/>
          <a:p>
            <a:fld id="{52E3EDAA-B78E-4341-964F-9CB8A28AB8DF}" type="slidenum">
              <a:rPr lang="en-US" altLang="zh-CN" smtClean="0"/>
              <a:pPr/>
              <a:t>10</a:t>
            </a:fld>
            <a:endParaRPr lang="en-US" altLang="zh-CN"/>
          </a:p>
        </p:txBody>
      </p:sp>
    </p:spTree>
    <p:extLst>
      <p:ext uri="{BB962C8B-B14F-4D97-AF65-F5344CB8AC3E}">
        <p14:creationId xmlns:p14="http://schemas.microsoft.com/office/powerpoint/2010/main" val="1002075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20FBC0C6-BB5F-45DA-BFD6-4EEA32D06087}" type="slidenum">
              <a:rPr lang="en-US" altLang="zh-CN">
                <a:latin typeface="Arial" panose="020B0604020202020204" pitchFamily="34" charset="0"/>
              </a:rPr>
              <a:pPr eaLnBrk="1" hangingPunct="1"/>
              <a:t>11</a:t>
            </a:fld>
            <a:endParaRPr lang="en-US" altLang="zh-CN">
              <a:latin typeface="Arial" panose="020B0604020202020204"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dirty="0">
                <a:latin typeface="Arial" panose="020B0604020202020204" pitchFamily="34" charset="0"/>
              </a:rPr>
              <a:t>这里假定每个字符长度是</a:t>
            </a:r>
            <a:r>
              <a:rPr lang="en-US" altLang="zh-CN" dirty="0">
                <a:latin typeface="Arial" panose="020B0604020202020204" pitchFamily="34" charset="0"/>
              </a:rPr>
              <a:t>8</a:t>
            </a:r>
            <a:r>
              <a:rPr lang="zh-CN" altLang="en-US" dirty="0">
                <a:latin typeface="Arial" panose="020B0604020202020204" pitchFamily="34" charset="0"/>
              </a:rPr>
              <a:t>比特，但实际上并不一定所有字符都使用</a:t>
            </a:r>
            <a:r>
              <a:rPr lang="en-US" altLang="zh-CN" dirty="0">
                <a:latin typeface="Arial" panose="020B0604020202020204" pitchFamily="34" charset="0"/>
              </a:rPr>
              <a:t>8</a:t>
            </a:r>
            <a:r>
              <a:rPr lang="zh-CN" altLang="en-US" dirty="0">
                <a:latin typeface="Arial" panose="020B0604020202020204" pitchFamily="34" charset="0"/>
              </a:rPr>
              <a:t>比特编码，例如</a:t>
            </a:r>
            <a:r>
              <a:rPr lang="en-US" altLang="zh-CN" dirty="0">
                <a:latin typeface="Arial" panose="020B0604020202020204" pitchFamily="34" charset="0"/>
              </a:rPr>
              <a:t>UNICODE</a:t>
            </a:r>
            <a:r>
              <a:rPr lang="zh-CN" altLang="en-US" dirty="0">
                <a:latin typeface="Arial" panose="020B0604020202020204" pitchFamily="34" charset="0"/>
              </a:rPr>
              <a:t>使用</a:t>
            </a:r>
            <a:r>
              <a:rPr lang="en-US" altLang="zh-CN" dirty="0">
                <a:latin typeface="Arial" panose="020B0604020202020204" pitchFamily="34" charset="0"/>
              </a:rPr>
              <a:t>12</a:t>
            </a:r>
            <a:r>
              <a:rPr lang="zh-CN" altLang="en-US" dirty="0">
                <a:latin typeface="Arial" panose="020B0604020202020204" pitchFamily="34" charset="0"/>
              </a:rPr>
              <a:t>比特。两个连续的标志字节代表了一帧的结束和下一帧的开始</a:t>
            </a:r>
          </a:p>
        </p:txBody>
      </p:sp>
    </p:spTree>
    <p:extLst>
      <p:ext uri="{BB962C8B-B14F-4D97-AF65-F5344CB8AC3E}">
        <p14:creationId xmlns:p14="http://schemas.microsoft.com/office/powerpoint/2010/main" val="3378064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61632C25-BF6A-4120-B550-F83BF5402415}" type="slidenum">
              <a:rPr lang="en-US" altLang="zh-CN">
                <a:latin typeface="Arial" panose="020B0604020202020204" pitchFamily="34" charset="0"/>
              </a:rPr>
              <a:pPr eaLnBrk="1" hangingPunct="1"/>
              <a:t>12</a:t>
            </a:fld>
            <a:endParaRPr lang="en-US" altLang="zh-CN">
              <a:latin typeface="Arial" panose="020B0604020202020204"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dirty="0">
                <a:latin typeface="Arial" panose="020B0604020202020204" pitchFamily="34" charset="0"/>
              </a:rPr>
              <a:t>包含任意长度的比特，每个字符的比特长度也任意</a:t>
            </a:r>
          </a:p>
        </p:txBody>
      </p:sp>
    </p:spTree>
    <p:extLst>
      <p:ext uri="{BB962C8B-B14F-4D97-AF65-F5344CB8AC3E}">
        <p14:creationId xmlns:p14="http://schemas.microsoft.com/office/powerpoint/2010/main" val="1118927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好处：不需要填充</a:t>
            </a:r>
          </a:p>
        </p:txBody>
      </p:sp>
      <p:sp>
        <p:nvSpPr>
          <p:cNvPr id="4" name="灯片编号占位符 3"/>
          <p:cNvSpPr>
            <a:spLocks noGrp="1"/>
          </p:cNvSpPr>
          <p:nvPr>
            <p:ph type="sldNum" sz="quarter" idx="10"/>
          </p:nvPr>
        </p:nvSpPr>
        <p:spPr/>
        <p:txBody>
          <a:bodyPr/>
          <a:lstStyle/>
          <a:p>
            <a:fld id="{52E3EDAA-B78E-4341-964F-9CB8A28AB8DF}" type="slidenum">
              <a:rPr lang="en-US" altLang="zh-CN" smtClean="0"/>
              <a:pPr/>
              <a:t>13</a:t>
            </a:fld>
            <a:endParaRPr lang="en-US" altLang="zh-CN"/>
          </a:p>
        </p:txBody>
      </p:sp>
    </p:spTree>
    <p:extLst>
      <p:ext uri="{BB962C8B-B14F-4D97-AF65-F5344CB8AC3E}">
        <p14:creationId xmlns:p14="http://schemas.microsoft.com/office/powerpoint/2010/main" val="2780762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对于可靠性较高的链路，只需要进行检错就可以了，如果发现错误，重发。但是对于可靠性不高的链路，检测到错误后的重发可能导致错误，并且后面的重发都有可能这样，因此，需要纠错</a:t>
            </a:r>
          </a:p>
        </p:txBody>
      </p:sp>
      <p:sp>
        <p:nvSpPr>
          <p:cNvPr id="4" name="灯片编号占位符 3"/>
          <p:cNvSpPr>
            <a:spLocks noGrp="1"/>
          </p:cNvSpPr>
          <p:nvPr>
            <p:ph type="sldNum" sz="quarter" idx="10"/>
          </p:nvPr>
        </p:nvSpPr>
        <p:spPr/>
        <p:txBody>
          <a:bodyPr/>
          <a:lstStyle/>
          <a:p>
            <a:fld id="{52E3EDAA-B78E-4341-964F-9CB8A28AB8DF}" type="slidenum">
              <a:rPr lang="en-US" altLang="zh-CN" smtClean="0"/>
              <a:pPr/>
              <a:t>14</a:t>
            </a:fld>
            <a:endParaRPr lang="en-US" altLang="zh-CN"/>
          </a:p>
        </p:txBody>
      </p:sp>
    </p:spTree>
    <p:extLst>
      <p:ext uri="{BB962C8B-B14F-4D97-AF65-F5344CB8AC3E}">
        <p14:creationId xmlns:p14="http://schemas.microsoft.com/office/powerpoint/2010/main" val="1196572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a:ln/>
        </p:spPr>
      </p:sp>
      <p:sp>
        <p:nvSpPr>
          <p:cNvPr id="6758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rPr>
              <a:t>LAR: Last Ack Received, LFS: Last Frame sent</a:t>
            </a:r>
            <a:endParaRPr lang="zh-CN" altLang="en-US">
              <a:latin typeface="Arial" panose="020B0604020202020204" pitchFamily="34" charset="0"/>
            </a:endParaRPr>
          </a:p>
        </p:txBody>
      </p:sp>
      <p:sp>
        <p:nvSpPr>
          <p:cNvPr id="6758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F1455847-EE00-4118-B1C2-0C8EDAB19D15}" type="slidenum">
              <a:rPr lang="en-US" altLang="zh-CN">
                <a:latin typeface="Arial" panose="020B0604020202020204" pitchFamily="34" charset="0"/>
              </a:rPr>
              <a:pPr eaLnBrk="1" hangingPunct="1"/>
              <a:t>15</a:t>
            </a:fld>
            <a:endParaRPr lang="en-US" altLang="zh-CN">
              <a:latin typeface="Arial" panose="020B0604020202020204" pitchFamily="34" charset="0"/>
            </a:endParaRPr>
          </a:p>
        </p:txBody>
      </p:sp>
    </p:spTree>
    <p:extLst>
      <p:ext uri="{BB962C8B-B14F-4D97-AF65-F5344CB8AC3E}">
        <p14:creationId xmlns:p14="http://schemas.microsoft.com/office/powerpoint/2010/main" val="2793423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zh-CN"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CN" alt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zh-CN" altLang="en-US"/>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zh-CN" alt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zh-CN"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15372" name="Rectangle 12"/>
          <p:cNvSpPr>
            <a:spLocks noGrp="1" noChangeArrowheads="1"/>
          </p:cNvSpPr>
          <p:nvPr>
            <p:ph type="ctrTitle"/>
          </p:nvPr>
        </p:nvSpPr>
        <p:spPr>
          <a:xfrm>
            <a:off x="990600" y="1676400"/>
            <a:ext cx="7772400" cy="1462088"/>
          </a:xfrm>
        </p:spPr>
        <p:txBody>
          <a:bodyPr/>
          <a:lstStyle>
            <a:lvl1pPr>
              <a:defRPr/>
            </a:lvl1pPr>
          </a:lstStyle>
          <a:p>
            <a:r>
              <a:rPr lang="zh-CN" altLang="en-US"/>
              <a:t>单击此处编辑母版标题样式</a:t>
            </a:r>
          </a:p>
        </p:txBody>
      </p:sp>
      <p:sp>
        <p:nvSpPr>
          <p:cNvPr id="1537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zh-CN"/>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zh-CN"/>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D10A0A93-E32E-4242-9915-623AB4CC6834}" type="slidenum">
              <a:rPr lang="en-US" altLang="zh-CN"/>
              <a:pPr/>
              <a:t>‹#›</a:t>
            </a:fld>
            <a:endParaRPr lang="en-US" altLang="zh-CN"/>
          </a:p>
        </p:txBody>
      </p:sp>
    </p:spTree>
    <p:extLst>
      <p:ext uri="{BB962C8B-B14F-4D97-AF65-F5344CB8AC3E}">
        <p14:creationId xmlns:p14="http://schemas.microsoft.com/office/powerpoint/2010/main" val="2072046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3C8D0815-763B-443F-B547-CA66AC06B291}" type="slidenum">
              <a:rPr lang="en-US" altLang="zh-CN"/>
              <a:pPr/>
              <a:t>‹#›</a:t>
            </a:fld>
            <a:endParaRPr lang="en-US" altLang="zh-CN"/>
          </a:p>
        </p:txBody>
      </p:sp>
    </p:spTree>
    <p:extLst>
      <p:ext uri="{BB962C8B-B14F-4D97-AF65-F5344CB8AC3E}">
        <p14:creationId xmlns:p14="http://schemas.microsoft.com/office/powerpoint/2010/main" val="3146115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214313"/>
            <a:ext cx="1951038" cy="59182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0938" y="214313"/>
            <a:ext cx="5700712" cy="59182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996C2080-5358-47FA-AF38-2CED9E1CE93A}" type="slidenum">
              <a:rPr lang="en-US" altLang="zh-CN"/>
              <a:pPr/>
              <a:t>‹#›</a:t>
            </a:fld>
            <a:endParaRPr lang="en-US" altLang="zh-CN"/>
          </a:p>
        </p:txBody>
      </p:sp>
    </p:spTree>
    <p:extLst>
      <p:ext uri="{BB962C8B-B14F-4D97-AF65-F5344CB8AC3E}">
        <p14:creationId xmlns:p14="http://schemas.microsoft.com/office/powerpoint/2010/main" val="802548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479A9E16-47EA-4AC3-9543-56A68D39B27D}" type="slidenum">
              <a:rPr lang="en-US" altLang="zh-CN"/>
              <a:pPr/>
              <a:t>‹#›</a:t>
            </a:fld>
            <a:endParaRPr lang="en-US" altLang="zh-CN"/>
          </a:p>
        </p:txBody>
      </p:sp>
    </p:spTree>
    <p:extLst>
      <p:ext uri="{BB962C8B-B14F-4D97-AF65-F5344CB8AC3E}">
        <p14:creationId xmlns:p14="http://schemas.microsoft.com/office/powerpoint/2010/main" val="3211363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81033770-0DB6-4AD7-9F57-FBD63F27C22E}" type="slidenum">
              <a:rPr lang="en-US" altLang="zh-CN"/>
              <a:pPr/>
              <a:t>‹#›</a:t>
            </a:fld>
            <a:endParaRPr lang="en-US" altLang="zh-CN"/>
          </a:p>
        </p:txBody>
      </p:sp>
    </p:spTree>
    <p:extLst>
      <p:ext uri="{BB962C8B-B14F-4D97-AF65-F5344CB8AC3E}">
        <p14:creationId xmlns:p14="http://schemas.microsoft.com/office/powerpoint/2010/main" val="4177332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455F29D1-303B-44E2-9385-596C7AE74123}" type="slidenum">
              <a:rPr lang="en-US" altLang="zh-CN"/>
              <a:pPr/>
              <a:t>‹#›</a:t>
            </a:fld>
            <a:endParaRPr lang="en-US" altLang="zh-CN"/>
          </a:p>
        </p:txBody>
      </p:sp>
    </p:spTree>
    <p:extLst>
      <p:ext uri="{BB962C8B-B14F-4D97-AF65-F5344CB8AC3E}">
        <p14:creationId xmlns:p14="http://schemas.microsoft.com/office/powerpoint/2010/main" val="2120050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3"/>
          <p:cNvSpPr>
            <a:spLocks noGrp="1" noChangeArrowheads="1"/>
          </p:cNvSpPr>
          <p:nvPr>
            <p:ph type="sldNum" sz="quarter" idx="12"/>
          </p:nvPr>
        </p:nvSpPr>
        <p:spPr>
          <a:ln/>
        </p:spPr>
        <p:txBody>
          <a:bodyPr/>
          <a:lstStyle>
            <a:lvl1pPr>
              <a:defRPr/>
            </a:lvl1pPr>
          </a:lstStyle>
          <a:p>
            <a:fld id="{CBD0D919-BC54-443E-87CC-D134894E1B62}" type="slidenum">
              <a:rPr lang="en-US" altLang="zh-CN"/>
              <a:pPr/>
              <a:t>‹#›</a:t>
            </a:fld>
            <a:endParaRPr lang="en-US" altLang="zh-CN"/>
          </a:p>
        </p:txBody>
      </p:sp>
    </p:spTree>
    <p:extLst>
      <p:ext uri="{BB962C8B-B14F-4D97-AF65-F5344CB8AC3E}">
        <p14:creationId xmlns:p14="http://schemas.microsoft.com/office/powerpoint/2010/main" val="1077848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3"/>
          <p:cNvSpPr>
            <a:spLocks noGrp="1" noChangeArrowheads="1"/>
          </p:cNvSpPr>
          <p:nvPr>
            <p:ph type="sldNum" sz="quarter" idx="12"/>
          </p:nvPr>
        </p:nvSpPr>
        <p:spPr>
          <a:ln/>
        </p:spPr>
        <p:txBody>
          <a:bodyPr/>
          <a:lstStyle>
            <a:lvl1pPr>
              <a:defRPr/>
            </a:lvl1pPr>
          </a:lstStyle>
          <a:p>
            <a:fld id="{35C247B9-3BD1-457E-BDFB-F863C55478AD}" type="slidenum">
              <a:rPr lang="en-US" altLang="zh-CN"/>
              <a:pPr/>
              <a:t>‹#›</a:t>
            </a:fld>
            <a:endParaRPr lang="en-US" altLang="zh-CN"/>
          </a:p>
        </p:txBody>
      </p:sp>
    </p:spTree>
    <p:extLst>
      <p:ext uri="{BB962C8B-B14F-4D97-AF65-F5344CB8AC3E}">
        <p14:creationId xmlns:p14="http://schemas.microsoft.com/office/powerpoint/2010/main" val="3480431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3"/>
          <p:cNvSpPr>
            <a:spLocks noGrp="1" noChangeArrowheads="1"/>
          </p:cNvSpPr>
          <p:nvPr>
            <p:ph type="sldNum" sz="quarter" idx="12"/>
          </p:nvPr>
        </p:nvSpPr>
        <p:spPr>
          <a:ln/>
        </p:spPr>
        <p:txBody>
          <a:bodyPr/>
          <a:lstStyle>
            <a:lvl1pPr>
              <a:defRPr/>
            </a:lvl1pPr>
          </a:lstStyle>
          <a:p>
            <a:fld id="{6CD63CF0-6609-4AE8-B1F4-C7E620224F68}" type="slidenum">
              <a:rPr lang="en-US" altLang="zh-CN"/>
              <a:pPr/>
              <a:t>‹#›</a:t>
            </a:fld>
            <a:endParaRPr lang="en-US" altLang="zh-CN"/>
          </a:p>
        </p:txBody>
      </p:sp>
    </p:spTree>
    <p:extLst>
      <p:ext uri="{BB962C8B-B14F-4D97-AF65-F5344CB8AC3E}">
        <p14:creationId xmlns:p14="http://schemas.microsoft.com/office/powerpoint/2010/main" val="3851024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590E08EE-40DA-451E-B3A5-F525850CDE93}" type="slidenum">
              <a:rPr lang="en-US" altLang="zh-CN"/>
              <a:pPr/>
              <a:t>‹#›</a:t>
            </a:fld>
            <a:endParaRPr lang="en-US" altLang="zh-CN"/>
          </a:p>
        </p:txBody>
      </p:sp>
    </p:spTree>
    <p:extLst>
      <p:ext uri="{BB962C8B-B14F-4D97-AF65-F5344CB8AC3E}">
        <p14:creationId xmlns:p14="http://schemas.microsoft.com/office/powerpoint/2010/main" val="1591214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D0B90D66-EFE0-40D6-8ACB-A1AFB95422DC}" type="slidenum">
              <a:rPr lang="en-US" altLang="zh-CN"/>
              <a:pPr/>
              <a:t>‹#›</a:t>
            </a:fld>
            <a:endParaRPr lang="en-US" altLang="zh-CN"/>
          </a:p>
        </p:txBody>
      </p:sp>
    </p:spTree>
    <p:extLst>
      <p:ext uri="{BB962C8B-B14F-4D97-AF65-F5344CB8AC3E}">
        <p14:creationId xmlns:p14="http://schemas.microsoft.com/office/powerpoint/2010/main" val="3567816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zh-CN" altLang="zh-CN" sz="2400"/>
          </a:p>
        </p:txBody>
      </p:sp>
      <p:sp>
        <p:nvSpPr>
          <p:cNvPr id="1433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zh-CN" altLang="zh-CN" sz="2400"/>
          </a:p>
        </p:txBody>
      </p:sp>
      <p:sp>
        <p:nvSpPr>
          <p:cNvPr id="14340"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zh-CN" altLang="zh-CN" sz="2400"/>
          </a:p>
        </p:txBody>
      </p:sp>
      <p:sp>
        <p:nvSpPr>
          <p:cNvPr id="1434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zh-CN" altLang="zh-CN" sz="2400"/>
          </a:p>
        </p:txBody>
      </p:sp>
      <p:sp>
        <p:nvSpPr>
          <p:cNvPr id="1434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zh-CN" altLang="zh-CN" sz="2400"/>
          </a:p>
        </p:txBody>
      </p:sp>
      <p:sp>
        <p:nvSpPr>
          <p:cNvPr id="14343"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zh-CN" altLang="zh-CN" sz="2400"/>
          </a:p>
        </p:txBody>
      </p:sp>
      <p:sp>
        <p:nvSpPr>
          <p:cNvPr id="1434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zh-CN" altLang="zh-CN" sz="2400"/>
          </a:p>
        </p:txBody>
      </p:sp>
      <p:sp>
        <p:nvSpPr>
          <p:cNvPr id="2057"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a:t>单击此处编辑母版标题样式</a:t>
            </a:r>
          </a:p>
        </p:txBody>
      </p:sp>
      <p:sp>
        <p:nvSpPr>
          <p:cNvPr id="2058"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34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en-US" altLang="zh-CN"/>
          </a:p>
        </p:txBody>
      </p:sp>
      <p:sp>
        <p:nvSpPr>
          <p:cNvPr id="1434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altLang="zh-CN"/>
          </a:p>
        </p:txBody>
      </p:sp>
      <p:sp>
        <p:nvSpPr>
          <p:cNvPr id="1434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F24F17CA-471B-48F5-AB0C-BF60C78D9FE4}"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776"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18.emf"/><Relationship Id="rId9" Type="http://schemas.openxmlformats.org/officeDocument/2006/relationships/oleObject" Target="../embeddings/oleObject6.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ACC486A5-7B83-41F5-AD0D-A530BB7CBAA1}" type="slidenum">
              <a:rPr lang="en-US" altLang="zh-CN">
                <a:solidFill>
                  <a:schemeClr val="bg2"/>
                </a:solidFill>
              </a:rPr>
              <a:pPr eaLnBrk="1" hangingPunct="1"/>
              <a:t>1</a:t>
            </a:fld>
            <a:endParaRPr lang="en-US" altLang="zh-CN">
              <a:solidFill>
                <a:schemeClr val="bg2"/>
              </a:solidFill>
            </a:endParaRPr>
          </a:p>
        </p:txBody>
      </p:sp>
      <p:sp>
        <p:nvSpPr>
          <p:cNvPr id="4099" name="Rectangle 2"/>
          <p:cNvSpPr>
            <a:spLocks noGrp="1" noChangeArrowheads="1"/>
          </p:cNvSpPr>
          <p:nvPr>
            <p:ph type="ctrTitle"/>
          </p:nvPr>
        </p:nvSpPr>
        <p:spPr/>
        <p:txBody>
          <a:bodyPr/>
          <a:lstStyle/>
          <a:p>
            <a:pPr eaLnBrk="1" hangingPunct="1"/>
            <a:r>
              <a:rPr lang="en-US" altLang="zh-CN"/>
              <a:t>Chapter 3 </a:t>
            </a:r>
            <a:r>
              <a:rPr lang="zh-CN" altLang="en-US"/>
              <a:t>数据链路层</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E2918C7B-933B-4F0B-8DB9-88951B1000A6}" type="slidenum">
              <a:rPr lang="en-US" altLang="zh-CN"/>
              <a:pPr eaLnBrk="1" hangingPunct="1"/>
              <a:t>10</a:t>
            </a:fld>
            <a:endParaRPr lang="en-US" altLang="zh-CN"/>
          </a:p>
        </p:txBody>
      </p:sp>
      <p:sp>
        <p:nvSpPr>
          <p:cNvPr id="11267" name="Rectangle 2"/>
          <p:cNvSpPr>
            <a:spLocks noGrp="1" noChangeArrowheads="1"/>
          </p:cNvSpPr>
          <p:nvPr>
            <p:ph type="title"/>
          </p:nvPr>
        </p:nvSpPr>
        <p:spPr/>
        <p:txBody>
          <a:bodyPr/>
          <a:lstStyle/>
          <a:p>
            <a:pPr eaLnBrk="1" hangingPunct="1"/>
            <a:r>
              <a:rPr lang="zh-CN" altLang="en-US"/>
              <a:t>字符计数法</a:t>
            </a:r>
          </a:p>
        </p:txBody>
      </p:sp>
      <p:sp>
        <p:nvSpPr>
          <p:cNvPr id="11268" name="Rectangle 3"/>
          <p:cNvSpPr>
            <a:spLocks noGrp="1" noChangeArrowheads="1"/>
          </p:cNvSpPr>
          <p:nvPr>
            <p:ph type="body" idx="1"/>
          </p:nvPr>
        </p:nvSpPr>
        <p:spPr>
          <a:xfrm>
            <a:off x="1182688" y="2017713"/>
            <a:ext cx="7772400" cy="1335087"/>
          </a:xfrm>
        </p:spPr>
        <p:txBody>
          <a:bodyPr/>
          <a:lstStyle/>
          <a:p>
            <a:pPr eaLnBrk="1" hangingPunct="1"/>
            <a:r>
              <a:rPr lang="zh-CN" altLang="en-US" b="1"/>
              <a:t>帧的帧头描述帧的长度</a:t>
            </a:r>
          </a:p>
        </p:txBody>
      </p:sp>
      <p:sp>
        <p:nvSpPr>
          <p:cNvPr id="11269" name="Text Box 33"/>
          <p:cNvSpPr txBox="1">
            <a:spLocks noChangeArrowheads="1"/>
          </p:cNvSpPr>
          <p:nvPr/>
        </p:nvSpPr>
        <p:spPr bwMode="auto">
          <a:xfrm>
            <a:off x="323850" y="5876925"/>
            <a:ext cx="7667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400" b="1"/>
              <a:t>缺点：帧头出错不光影响本数据帧，还影响后续的帧</a:t>
            </a:r>
          </a:p>
        </p:txBody>
      </p:sp>
      <p:pic>
        <p:nvPicPr>
          <p:cNvPr id="11270"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08275"/>
            <a:ext cx="9144000"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01A7C51C-C306-4D12-AF57-1231FAC7B504}" type="slidenum">
              <a:rPr lang="en-US" altLang="zh-CN"/>
              <a:pPr eaLnBrk="1" hangingPunct="1"/>
              <a:t>11</a:t>
            </a:fld>
            <a:endParaRPr lang="en-US" altLang="zh-CN"/>
          </a:p>
        </p:txBody>
      </p:sp>
      <p:sp>
        <p:nvSpPr>
          <p:cNvPr id="12291" name="Rectangle 2"/>
          <p:cNvSpPr>
            <a:spLocks noGrp="1" noChangeArrowheads="1"/>
          </p:cNvSpPr>
          <p:nvPr>
            <p:ph type="title"/>
          </p:nvPr>
        </p:nvSpPr>
        <p:spPr/>
        <p:txBody>
          <a:bodyPr/>
          <a:lstStyle/>
          <a:p>
            <a:pPr eaLnBrk="1" hangingPunct="1"/>
            <a:r>
              <a:rPr lang="zh-CN" altLang="en-US" b="1"/>
              <a:t>含字节填充的分界符法</a:t>
            </a:r>
          </a:p>
        </p:txBody>
      </p:sp>
      <p:sp>
        <p:nvSpPr>
          <p:cNvPr id="12292" name="Rectangle 3"/>
          <p:cNvSpPr>
            <a:spLocks noGrp="1" noChangeArrowheads="1"/>
          </p:cNvSpPr>
          <p:nvPr>
            <p:ph type="body" idx="1"/>
          </p:nvPr>
        </p:nvSpPr>
        <p:spPr>
          <a:xfrm>
            <a:off x="1182688" y="2017713"/>
            <a:ext cx="7772400" cy="690562"/>
          </a:xfrm>
        </p:spPr>
        <p:txBody>
          <a:bodyPr/>
          <a:lstStyle/>
          <a:p>
            <a:pPr eaLnBrk="1" hangingPunct="1">
              <a:lnSpc>
                <a:spcPct val="90000"/>
              </a:lnSpc>
            </a:pPr>
            <a:r>
              <a:rPr lang="zh-CN" altLang="en-US" sz="2400" b="1"/>
              <a:t>帧起始和结束用特殊字节标志，称为标志字节</a:t>
            </a:r>
            <a:r>
              <a:rPr lang="en-US" altLang="zh-CN" sz="2400" b="1"/>
              <a:t>(Flag</a:t>
            </a:r>
            <a:r>
              <a:rPr lang="zh-CN" altLang="en-US" sz="2400" b="1"/>
              <a:t>）</a:t>
            </a:r>
          </a:p>
        </p:txBody>
      </p:sp>
      <p:sp>
        <p:nvSpPr>
          <p:cNvPr id="12293" name="Text Box 4"/>
          <p:cNvSpPr txBox="1">
            <a:spLocks noChangeArrowheads="1"/>
          </p:cNvSpPr>
          <p:nvPr/>
        </p:nvSpPr>
        <p:spPr bwMode="auto">
          <a:xfrm>
            <a:off x="684213" y="2492375"/>
            <a:ext cx="8424862" cy="7016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a:t>若发送方数据链路层发送的数据中有标志字节，则在它前面插入转义字节（</a:t>
            </a:r>
            <a:r>
              <a:rPr lang="en-US" altLang="zh-CN" sz="2000" b="1"/>
              <a:t>ESC</a:t>
            </a:r>
            <a:r>
              <a:rPr lang="zh-CN" altLang="en-US" sz="2000" b="1"/>
              <a:t>），接收方的数据链路层将数据递交个网络层之前删除转义字节</a:t>
            </a:r>
          </a:p>
        </p:txBody>
      </p:sp>
      <p:pic>
        <p:nvPicPr>
          <p:cNvPr id="122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13100"/>
            <a:ext cx="8964613"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4CBCEE6B-9510-403F-9A13-1BF48E83722A}" type="slidenum">
              <a:rPr lang="en-US" altLang="zh-CN"/>
              <a:pPr eaLnBrk="1" hangingPunct="1"/>
              <a:t>12</a:t>
            </a:fld>
            <a:endParaRPr lang="en-US" altLang="zh-CN"/>
          </a:p>
        </p:txBody>
      </p:sp>
      <p:sp>
        <p:nvSpPr>
          <p:cNvPr id="13315" name="Rectangle 2"/>
          <p:cNvSpPr>
            <a:spLocks noGrp="1" noChangeArrowheads="1"/>
          </p:cNvSpPr>
          <p:nvPr>
            <p:ph type="title"/>
          </p:nvPr>
        </p:nvSpPr>
        <p:spPr/>
        <p:txBody>
          <a:bodyPr/>
          <a:lstStyle/>
          <a:p>
            <a:pPr eaLnBrk="1" hangingPunct="1"/>
            <a:r>
              <a:rPr lang="zh-CN" altLang="en-US" b="1"/>
              <a:t>含位填充的分界标志法</a:t>
            </a:r>
          </a:p>
        </p:txBody>
      </p:sp>
      <p:sp>
        <p:nvSpPr>
          <p:cNvPr id="13316" name="Rectangle 3"/>
          <p:cNvSpPr>
            <a:spLocks noGrp="1" noChangeArrowheads="1"/>
          </p:cNvSpPr>
          <p:nvPr>
            <p:ph type="body" idx="1"/>
          </p:nvPr>
        </p:nvSpPr>
        <p:spPr>
          <a:xfrm>
            <a:off x="1182688" y="2017713"/>
            <a:ext cx="7772400" cy="763587"/>
          </a:xfrm>
        </p:spPr>
        <p:txBody>
          <a:bodyPr/>
          <a:lstStyle/>
          <a:p>
            <a:pPr eaLnBrk="1" hangingPunct="1"/>
            <a:r>
              <a:rPr lang="zh-CN" altLang="en-US" sz="2800" b="1"/>
              <a:t>帧起始和结束为特殊的位模式</a:t>
            </a:r>
            <a:r>
              <a:rPr lang="en-US" altLang="zh-CN" sz="2800" b="1"/>
              <a:t>: 01111110</a:t>
            </a:r>
          </a:p>
        </p:txBody>
      </p:sp>
      <p:sp>
        <p:nvSpPr>
          <p:cNvPr id="13317" name="Text Box 4"/>
          <p:cNvSpPr txBox="1">
            <a:spLocks noChangeArrowheads="1"/>
          </p:cNvSpPr>
          <p:nvPr/>
        </p:nvSpPr>
        <p:spPr bwMode="auto">
          <a:xfrm>
            <a:off x="323850" y="2565400"/>
            <a:ext cx="8424863" cy="7016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a:t>若发送方数据链路层发送的数据中有</a:t>
            </a:r>
            <a:r>
              <a:rPr lang="en-US" altLang="zh-CN" sz="2000" b="1"/>
              <a:t>5</a:t>
            </a:r>
            <a:r>
              <a:rPr lang="zh-CN" altLang="en-US" sz="2000" b="1"/>
              <a:t>个连续的比特</a:t>
            </a:r>
            <a:r>
              <a:rPr lang="en-US" altLang="zh-CN" sz="2000" b="1"/>
              <a:t>1</a:t>
            </a:r>
            <a:r>
              <a:rPr lang="zh-CN" altLang="en-US" sz="2000" b="1"/>
              <a:t>时，则在输出比特流中填充一个比特</a:t>
            </a:r>
            <a:r>
              <a:rPr lang="en-US" altLang="zh-CN" sz="2000" b="1"/>
              <a:t>0</a:t>
            </a:r>
          </a:p>
        </p:txBody>
      </p:sp>
      <p:pic>
        <p:nvPicPr>
          <p:cNvPr id="133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57563"/>
            <a:ext cx="8893175"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 Box 6"/>
          <p:cNvSpPr txBox="1">
            <a:spLocks noChangeArrowheads="1"/>
          </p:cNvSpPr>
          <p:nvPr/>
        </p:nvSpPr>
        <p:spPr bwMode="auto">
          <a:xfrm>
            <a:off x="179388" y="3357563"/>
            <a:ext cx="12969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t>原始数据</a:t>
            </a:r>
          </a:p>
        </p:txBody>
      </p:sp>
      <p:sp>
        <p:nvSpPr>
          <p:cNvPr id="13320" name="Text Box 7"/>
          <p:cNvSpPr txBox="1">
            <a:spLocks noChangeArrowheads="1"/>
          </p:cNvSpPr>
          <p:nvPr/>
        </p:nvSpPr>
        <p:spPr bwMode="auto">
          <a:xfrm>
            <a:off x="107950" y="4357688"/>
            <a:ext cx="1655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t>填充后的数据</a:t>
            </a:r>
          </a:p>
        </p:txBody>
      </p:sp>
      <p:sp>
        <p:nvSpPr>
          <p:cNvPr id="13321" name="Text Box 8"/>
          <p:cNvSpPr txBox="1">
            <a:spLocks noChangeArrowheads="1"/>
          </p:cNvSpPr>
          <p:nvPr/>
        </p:nvSpPr>
        <p:spPr bwMode="auto">
          <a:xfrm>
            <a:off x="107950" y="6157913"/>
            <a:ext cx="3527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t>删除填充后接收方数据数据</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207818BB-2029-4822-9536-317846C7DF46}" type="slidenum">
              <a:rPr lang="en-US" altLang="zh-CN"/>
              <a:pPr eaLnBrk="1" hangingPunct="1"/>
              <a:t>13</a:t>
            </a:fld>
            <a:endParaRPr lang="en-US" altLang="zh-CN"/>
          </a:p>
        </p:txBody>
      </p:sp>
      <p:sp>
        <p:nvSpPr>
          <p:cNvPr id="14339" name="Rectangle 2"/>
          <p:cNvSpPr>
            <a:spLocks noGrp="1" noChangeArrowheads="1"/>
          </p:cNvSpPr>
          <p:nvPr>
            <p:ph type="title"/>
          </p:nvPr>
        </p:nvSpPr>
        <p:spPr/>
        <p:txBody>
          <a:bodyPr/>
          <a:lstStyle/>
          <a:p>
            <a:pPr eaLnBrk="1" hangingPunct="1"/>
            <a:r>
              <a:rPr lang="zh-CN" altLang="en-US" b="1"/>
              <a:t>物理层编码违例法</a:t>
            </a:r>
          </a:p>
        </p:txBody>
      </p:sp>
      <p:sp>
        <p:nvSpPr>
          <p:cNvPr id="14340" name="Rectangle 3"/>
          <p:cNvSpPr>
            <a:spLocks noGrp="1" noChangeArrowheads="1"/>
          </p:cNvSpPr>
          <p:nvPr>
            <p:ph type="body" idx="1"/>
          </p:nvPr>
        </p:nvSpPr>
        <p:spPr>
          <a:xfrm>
            <a:off x="1182688" y="2017713"/>
            <a:ext cx="7772400" cy="1195387"/>
          </a:xfrm>
        </p:spPr>
        <p:txBody>
          <a:bodyPr>
            <a:normAutofit fontScale="92500"/>
          </a:bodyPr>
          <a:lstStyle/>
          <a:p>
            <a:pPr eaLnBrk="1" hangingPunct="1"/>
            <a:r>
              <a:rPr lang="zh-CN" altLang="en-US" b="1" dirty="0"/>
              <a:t>使用没有用来表示数据比特的物理层比特（即信号形式）来作为帧的起始和结束</a:t>
            </a:r>
          </a:p>
        </p:txBody>
      </p:sp>
      <p:sp>
        <p:nvSpPr>
          <p:cNvPr id="14341" name="Text Box 4"/>
          <p:cNvSpPr txBox="1">
            <a:spLocks noChangeArrowheads="1"/>
          </p:cNvSpPr>
          <p:nvPr/>
        </p:nvSpPr>
        <p:spPr bwMode="auto">
          <a:xfrm>
            <a:off x="179388" y="3068960"/>
            <a:ext cx="8964612" cy="9461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800" b="1" dirty="0"/>
              <a:t>例如在物理层编码中，用        表示</a:t>
            </a:r>
            <a:r>
              <a:rPr lang="en-US" altLang="zh-CN" sz="2800" b="1" dirty="0"/>
              <a:t>1</a:t>
            </a:r>
            <a:r>
              <a:rPr lang="zh-CN" altLang="en-US" sz="2800" b="1" dirty="0"/>
              <a:t>，用          表示</a:t>
            </a:r>
            <a:r>
              <a:rPr lang="en-US" altLang="zh-CN" sz="2800" b="1" dirty="0"/>
              <a:t>0</a:t>
            </a:r>
            <a:r>
              <a:rPr lang="zh-CN" altLang="en-US" sz="2800" b="1" dirty="0"/>
              <a:t>，则可用           、       作为起始和结束标志</a:t>
            </a:r>
          </a:p>
        </p:txBody>
      </p:sp>
      <p:grpSp>
        <p:nvGrpSpPr>
          <p:cNvPr id="14342" name="Group 9"/>
          <p:cNvGrpSpPr>
            <a:grpSpLocks/>
          </p:cNvGrpSpPr>
          <p:nvPr/>
        </p:nvGrpSpPr>
        <p:grpSpPr bwMode="auto">
          <a:xfrm>
            <a:off x="6786578" y="3214686"/>
            <a:ext cx="792162" cy="304800"/>
            <a:chOff x="2562" y="3249"/>
            <a:chExt cx="499" cy="192"/>
          </a:xfrm>
        </p:grpSpPr>
        <p:sp>
          <p:nvSpPr>
            <p:cNvPr id="14351" name="Line 6"/>
            <p:cNvSpPr>
              <a:spLocks noChangeShapeType="1"/>
            </p:cNvSpPr>
            <p:nvPr/>
          </p:nvSpPr>
          <p:spPr bwMode="auto">
            <a:xfrm>
              <a:off x="2562" y="3441"/>
              <a:ext cx="24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52" name="Line 7"/>
            <p:cNvSpPr>
              <a:spLocks noChangeShapeType="1"/>
            </p:cNvSpPr>
            <p:nvPr/>
          </p:nvSpPr>
          <p:spPr bwMode="auto">
            <a:xfrm flipV="1">
              <a:off x="2804" y="3249"/>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53" name="Line 8"/>
            <p:cNvSpPr>
              <a:spLocks noChangeShapeType="1"/>
            </p:cNvSpPr>
            <p:nvPr/>
          </p:nvSpPr>
          <p:spPr bwMode="auto">
            <a:xfrm>
              <a:off x="2804" y="3249"/>
              <a:ext cx="25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4343" name="Group 20"/>
          <p:cNvGrpSpPr>
            <a:grpSpLocks/>
          </p:cNvGrpSpPr>
          <p:nvPr/>
        </p:nvGrpSpPr>
        <p:grpSpPr bwMode="auto">
          <a:xfrm>
            <a:off x="4286248" y="3214686"/>
            <a:ext cx="785818" cy="357190"/>
            <a:chOff x="2744" y="3612"/>
            <a:chExt cx="544" cy="192"/>
          </a:xfrm>
        </p:grpSpPr>
        <p:sp>
          <p:nvSpPr>
            <p:cNvPr id="14348" name="Line 11"/>
            <p:cNvSpPr>
              <a:spLocks noChangeShapeType="1"/>
            </p:cNvSpPr>
            <p:nvPr/>
          </p:nvSpPr>
          <p:spPr bwMode="auto">
            <a:xfrm>
              <a:off x="2744" y="3612"/>
              <a:ext cx="24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49" name="Line 12"/>
            <p:cNvSpPr>
              <a:spLocks noChangeShapeType="1"/>
            </p:cNvSpPr>
            <p:nvPr/>
          </p:nvSpPr>
          <p:spPr bwMode="auto">
            <a:xfrm flipV="1">
              <a:off x="2986" y="3612"/>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50" name="Line 13"/>
            <p:cNvSpPr>
              <a:spLocks noChangeShapeType="1"/>
            </p:cNvSpPr>
            <p:nvPr/>
          </p:nvSpPr>
          <p:spPr bwMode="auto">
            <a:xfrm>
              <a:off x="3000" y="3793"/>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4344" name="Line 14"/>
          <p:cNvSpPr>
            <a:spLocks noChangeShapeType="1"/>
          </p:cNvSpPr>
          <p:nvPr/>
        </p:nvSpPr>
        <p:spPr bwMode="auto">
          <a:xfrm>
            <a:off x="1644650" y="3645222"/>
            <a:ext cx="3841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45" name="Line 16"/>
          <p:cNvSpPr>
            <a:spLocks noChangeShapeType="1"/>
          </p:cNvSpPr>
          <p:nvPr/>
        </p:nvSpPr>
        <p:spPr bwMode="auto">
          <a:xfrm>
            <a:off x="2003425" y="3645222"/>
            <a:ext cx="4079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46" name="Line 21"/>
          <p:cNvSpPr>
            <a:spLocks noChangeShapeType="1"/>
          </p:cNvSpPr>
          <p:nvPr/>
        </p:nvSpPr>
        <p:spPr bwMode="auto">
          <a:xfrm>
            <a:off x="2771775" y="3861122"/>
            <a:ext cx="3841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47" name="Line 22"/>
          <p:cNvSpPr>
            <a:spLocks noChangeShapeType="1"/>
          </p:cNvSpPr>
          <p:nvPr/>
        </p:nvSpPr>
        <p:spPr bwMode="auto">
          <a:xfrm>
            <a:off x="3130550" y="3861122"/>
            <a:ext cx="4079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2" name="图片 1"/>
          <p:cNvPicPr>
            <a:picLocks noChangeAspect="1"/>
          </p:cNvPicPr>
          <p:nvPr/>
        </p:nvPicPr>
        <p:blipFill>
          <a:blip r:embed="rId3"/>
          <a:stretch>
            <a:fillRect/>
          </a:stretch>
        </p:blipFill>
        <p:spPr>
          <a:xfrm>
            <a:off x="202464" y="4077345"/>
            <a:ext cx="8906040" cy="276486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7FC597E6-7BCC-4D3D-9B99-5FB672DC2CFB}" type="slidenum">
              <a:rPr lang="en-US" altLang="zh-CN"/>
              <a:pPr eaLnBrk="1" hangingPunct="1"/>
              <a:t>14</a:t>
            </a:fld>
            <a:endParaRPr lang="en-US" altLang="zh-CN"/>
          </a:p>
        </p:txBody>
      </p:sp>
      <p:sp>
        <p:nvSpPr>
          <p:cNvPr id="15363" name="Rectangle 2"/>
          <p:cNvSpPr>
            <a:spLocks noGrp="1" noChangeArrowheads="1"/>
          </p:cNvSpPr>
          <p:nvPr>
            <p:ph type="title"/>
          </p:nvPr>
        </p:nvSpPr>
        <p:spPr/>
        <p:txBody>
          <a:bodyPr/>
          <a:lstStyle/>
          <a:p>
            <a:pPr eaLnBrk="1" hangingPunct="1"/>
            <a:r>
              <a:rPr lang="en-US" altLang="zh-CN"/>
              <a:t>3.1.3</a:t>
            </a:r>
            <a:r>
              <a:rPr lang="zh-CN" altLang="en-US"/>
              <a:t>差错控制</a:t>
            </a:r>
          </a:p>
        </p:txBody>
      </p:sp>
      <p:sp>
        <p:nvSpPr>
          <p:cNvPr id="47107" name="Rectangle 3"/>
          <p:cNvSpPr>
            <a:spLocks noGrp="1" noChangeArrowheads="1"/>
          </p:cNvSpPr>
          <p:nvPr>
            <p:ph type="body" idx="1"/>
          </p:nvPr>
        </p:nvSpPr>
        <p:spPr>
          <a:xfrm>
            <a:off x="17183" y="4892676"/>
            <a:ext cx="8964612" cy="1681163"/>
          </a:xfrm>
        </p:spPr>
        <p:txBody>
          <a:bodyPr/>
          <a:lstStyle/>
          <a:p>
            <a:pPr eaLnBrk="1" hangingPunct="1">
              <a:lnSpc>
                <a:spcPct val="80000"/>
              </a:lnSpc>
            </a:pPr>
            <a:r>
              <a:rPr lang="zh-CN" altLang="en-US" sz="2400" b="1" dirty="0"/>
              <a:t>对于</a:t>
            </a:r>
            <a:r>
              <a:rPr lang="en-US" altLang="zh-CN" sz="2400" b="1" dirty="0"/>
              <a:t>ARQ</a:t>
            </a:r>
            <a:r>
              <a:rPr lang="zh-CN" altLang="en-US" sz="2400" b="1" dirty="0"/>
              <a:t>和</a:t>
            </a:r>
            <a:r>
              <a:rPr lang="en-US" altLang="zh-CN" sz="2400" b="1" dirty="0"/>
              <a:t>HEC</a:t>
            </a:r>
            <a:r>
              <a:rPr lang="zh-CN" altLang="en-US" sz="2400" b="1" dirty="0"/>
              <a:t>，如果发送的数据丢失，那么接收方是不可能进行确认的，怎么办呢？</a:t>
            </a:r>
          </a:p>
          <a:p>
            <a:pPr lvl="1" eaLnBrk="1" hangingPunct="1">
              <a:lnSpc>
                <a:spcPct val="80000"/>
              </a:lnSpc>
            </a:pPr>
            <a:r>
              <a:rPr lang="zh-CN" altLang="en-US" sz="2000" b="1" dirty="0"/>
              <a:t>在发送方引入定时器，进行</a:t>
            </a:r>
            <a:r>
              <a:rPr lang="zh-CN" altLang="en-US" sz="2000" b="1" dirty="0">
                <a:solidFill>
                  <a:schemeClr val="hlink"/>
                </a:solidFill>
              </a:rPr>
              <a:t>超时重发</a:t>
            </a:r>
            <a:endParaRPr lang="zh-CN" altLang="en-US" sz="2000" b="1" dirty="0"/>
          </a:p>
          <a:p>
            <a:pPr lvl="1" eaLnBrk="1" hangingPunct="1">
              <a:lnSpc>
                <a:spcPct val="80000"/>
              </a:lnSpc>
            </a:pPr>
            <a:r>
              <a:rPr lang="zh-CN" altLang="en-US" sz="2000" b="1" dirty="0"/>
              <a:t>为了避免相同的帧收到多次，需要对帧</a:t>
            </a:r>
            <a:r>
              <a:rPr lang="zh-CN" altLang="en-US" sz="2000" b="1" dirty="0">
                <a:solidFill>
                  <a:schemeClr val="hlink"/>
                </a:solidFill>
              </a:rPr>
              <a:t>进行编号</a:t>
            </a:r>
            <a:endParaRPr lang="en-US" altLang="zh-CN" sz="2000" b="1" dirty="0">
              <a:solidFill>
                <a:schemeClr val="hlink"/>
              </a:solidFill>
            </a:endParaRPr>
          </a:p>
          <a:p>
            <a:pPr lvl="1" eaLnBrk="1" hangingPunct="1">
              <a:lnSpc>
                <a:spcPct val="80000"/>
              </a:lnSpc>
            </a:pPr>
            <a:r>
              <a:rPr lang="zh-CN" altLang="en-US" sz="2000" b="1" dirty="0"/>
              <a:t>由于帧重发，需要处理帧乱序接收，所以帧编号一般为</a:t>
            </a:r>
            <a:r>
              <a:rPr lang="zh-CN" altLang="en-US" sz="2000" b="1" dirty="0">
                <a:solidFill>
                  <a:schemeClr val="hlink"/>
                </a:solidFill>
              </a:rPr>
              <a:t>序列号</a:t>
            </a:r>
          </a:p>
        </p:txBody>
      </p:sp>
      <p:sp>
        <p:nvSpPr>
          <p:cNvPr id="15365" name="Rectangle 4"/>
          <p:cNvSpPr>
            <a:spLocks noChangeArrowheads="1"/>
          </p:cNvSpPr>
          <p:nvPr/>
        </p:nvSpPr>
        <p:spPr bwMode="auto">
          <a:xfrm>
            <a:off x="1549400" y="1844675"/>
            <a:ext cx="863600" cy="4318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dirty="0"/>
              <a:t>发</a:t>
            </a:r>
          </a:p>
        </p:txBody>
      </p:sp>
      <p:sp>
        <p:nvSpPr>
          <p:cNvPr id="15366" name="Rectangle 5"/>
          <p:cNvSpPr>
            <a:spLocks noChangeArrowheads="1"/>
          </p:cNvSpPr>
          <p:nvPr/>
        </p:nvSpPr>
        <p:spPr bwMode="auto">
          <a:xfrm>
            <a:off x="1620838" y="3860800"/>
            <a:ext cx="936625" cy="360363"/>
          </a:xfrm>
          <a:prstGeom prst="rect">
            <a:avLst/>
          </a:prstGeom>
          <a:solidFill>
            <a:srgbClr val="FFCC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t>收</a:t>
            </a:r>
          </a:p>
        </p:txBody>
      </p:sp>
      <p:sp>
        <p:nvSpPr>
          <p:cNvPr id="15367" name="Line 6"/>
          <p:cNvSpPr>
            <a:spLocks noChangeShapeType="1"/>
          </p:cNvSpPr>
          <p:nvPr/>
        </p:nvSpPr>
        <p:spPr bwMode="auto">
          <a:xfrm>
            <a:off x="1836738" y="2276475"/>
            <a:ext cx="0" cy="1441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5368" name="Line 7"/>
          <p:cNvSpPr>
            <a:spLocks noChangeShapeType="1"/>
          </p:cNvSpPr>
          <p:nvPr/>
        </p:nvSpPr>
        <p:spPr bwMode="auto">
          <a:xfrm flipV="1">
            <a:off x="2268538" y="2276475"/>
            <a:ext cx="0" cy="13684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5369" name="Rectangle 9"/>
          <p:cNvSpPr>
            <a:spLocks noChangeArrowheads="1"/>
          </p:cNvSpPr>
          <p:nvPr/>
        </p:nvSpPr>
        <p:spPr bwMode="auto">
          <a:xfrm>
            <a:off x="1116013" y="2708275"/>
            <a:ext cx="8651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b="1"/>
              <a:t>能发现错误的冗余信息</a:t>
            </a:r>
            <a:endParaRPr lang="zh-CN" altLang="en-US"/>
          </a:p>
        </p:txBody>
      </p:sp>
      <p:sp>
        <p:nvSpPr>
          <p:cNvPr id="15370" name="Rectangle 10"/>
          <p:cNvSpPr>
            <a:spLocks noChangeArrowheads="1"/>
          </p:cNvSpPr>
          <p:nvPr/>
        </p:nvSpPr>
        <p:spPr bwMode="auto">
          <a:xfrm>
            <a:off x="2197100" y="2852738"/>
            <a:ext cx="644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t>确认</a:t>
            </a:r>
          </a:p>
        </p:txBody>
      </p:sp>
      <p:sp>
        <p:nvSpPr>
          <p:cNvPr id="15371" name="Text Box 11"/>
          <p:cNvSpPr txBox="1">
            <a:spLocks noChangeArrowheads="1"/>
          </p:cNvSpPr>
          <p:nvPr/>
        </p:nvSpPr>
        <p:spPr bwMode="auto">
          <a:xfrm>
            <a:off x="971550" y="4227513"/>
            <a:ext cx="20145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t>检错重发（</a:t>
            </a:r>
            <a:r>
              <a:rPr lang="en-US" altLang="zh-CN" b="1"/>
              <a:t>ARQ</a:t>
            </a:r>
            <a:r>
              <a:rPr lang="zh-CN" altLang="en-US" b="1"/>
              <a:t>）</a:t>
            </a:r>
          </a:p>
        </p:txBody>
      </p:sp>
      <p:sp>
        <p:nvSpPr>
          <p:cNvPr id="15372" name="Rectangle 12"/>
          <p:cNvSpPr>
            <a:spLocks noChangeArrowheads="1"/>
          </p:cNvSpPr>
          <p:nvPr/>
        </p:nvSpPr>
        <p:spPr bwMode="auto">
          <a:xfrm>
            <a:off x="4356100" y="1844675"/>
            <a:ext cx="863600" cy="4318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t>发</a:t>
            </a:r>
          </a:p>
        </p:txBody>
      </p:sp>
      <p:sp>
        <p:nvSpPr>
          <p:cNvPr id="15373" name="Rectangle 13"/>
          <p:cNvSpPr>
            <a:spLocks noChangeArrowheads="1"/>
          </p:cNvSpPr>
          <p:nvPr/>
        </p:nvSpPr>
        <p:spPr bwMode="auto">
          <a:xfrm>
            <a:off x="4427538" y="3860800"/>
            <a:ext cx="936625" cy="360363"/>
          </a:xfrm>
          <a:prstGeom prst="rect">
            <a:avLst/>
          </a:prstGeom>
          <a:solidFill>
            <a:srgbClr val="FFCC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t>收</a:t>
            </a:r>
          </a:p>
        </p:txBody>
      </p:sp>
      <p:sp>
        <p:nvSpPr>
          <p:cNvPr id="15374" name="Line 14"/>
          <p:cNvSpPr>
            <a:spLocks noChangeShapeType="1"/>
          </p:cNvSpPr>
          <p:nvPr/>
        </p:nvSpPr>
        <p:spPr bwMode="auto">
          <a:xfrm>
            <a:off x="4856163" y="2347913"/>
            <a:ext cx="0" cy="1441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5375" name="Rectangle 16"/>
          <p:cNvSpPr>
            <a:spLocks noChangeArrowheads="1"/>
          </p:cNvSpPr>
          <p:nvPr/>
        </p:nvSpPr>
        <p:spPr bwMode="auto">
          <a:xfrm>
            <a:off x="4135438" y="2779713"/>
            <a:ext cx="8651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b="1"/>
              <a:t>能纠正错误的冗余信息</a:t>
            </a:r>
            <a:endParaRPr lang="zh-CN" altLang="en-US"/>
          </a:p>
        </p:txBody>
      </p:sp>
      <p:sp>
        <p:nvSpPr>
          <p:cNvPr id="15376" name="Text Box 18"/>
          <p:cNvSpPr txBox="1">
            <a:spLocks noChangeArrowheads="1"/>
          </p:cNvSpPr>
          <p:nvPr/>
        </p:nvSpPr>
        <p:spPr bwMode="auto">
          <a:xfrm>
            <a:off x="3924300" y="4227513"/>
            <a:ext cx="21605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t>前向纠错（</a:t>
            </a:r>
            <a:r>
              <a:rPr lang="en-US" altLang="zh-CN" b="1"/>
              <a:t>FEC</a:t>
            </a:r>
            <a:r>
              <a:rPr lang="zh-CN" altLang="en-US" b="1"/>
              <a:t>）</a:t>
            </a:r>
          </a:p>
        </p:txBody>
      </p:sp>
      <p:sp>
        <p:nvSpPr>
          <p:cNvPr id="15377" name="Rectangle 19"/>
          <p:cNvSpPr>
            <a:spLocks noChangeArrowheads="1"/>
          </p:cNvSpPr>
          <p:nvPr/>
        </p:nvSpPr>
        <p:spPr bwMode="auto">
          <a:xfrm>
            <a:off x="7096125" y="1844675"/>
            <a:ext cx="863600" cy="4318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t>发</a:t>
            </a:r>
          </a:p>
        </p:txBody>
      </p:sp>
      <p:sp>
        <p:nvSpPr>
          <p:cNvPr id="15378" name="Rectangle 20"/>
          <p:cNvSpPr>
            <a:spLocks noChangeArrowheads="1"/>
          </p:cNvSpPr>
          <p:nvPr/>
        </p:nvSpPr>
        <p:spPr bwMode="auto">
          <a:xfrm>
            <a:off x="7167563" y="3860800"/>
            <a:ext cx="936625" cy="360363"/>
          </a:xfrm>
          <a:prstGeom prst="rect">
            <a:avLst/>
          </a:prstGeom>
          <a:solidFill>
            <a:srgbClr val="FFCC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t>收</a:t>
            </a:r>
          </a:p>
        </p:txBody>
      </p:sp>
      <p:sp>
        <p:nvSpPr>
          <p:cNvPr id="15379" name="Line 21"/>
          <p:cNvSpPr>
            <a:spLocks noChangeShapeType="1"/>
          </p:cNvSpPr>
          <p:nvPr/>
        </p:nvSpPr>
        <p:spPr bwMode="auto">
          <a:xfrm>
            <a:off x="7383463" y="2276475"/>
            <a:ext cx="0" cy="1441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5380" name="Line 22"/>
          <p:cNvSpPr>
            <a:spLocks noChangeShapeType="1"/>
          </p:cNvSpPr>
          <p:nvPr/>
        </p:nvSpPr>
        <p:spPr bwMode="auto">
          <a:xfrm flipV="1">
            <a:off x="7815263" y="2276475"/>
            <a:ext cx="0" cy="13684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5381" name="Rectangle 23"/>
          <p:cNvSpPr>
            <a:spLocks noChangeArrowheads="1"/>
          </p:cNvSpPr>
          <p:nvPr/>
        </p:nvSpPr>
        <p:spPr bwMode="auto">
          <a:xfrm>
            <a:off x="6511925" y="2781300"/>
            <a:ext cx="939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b="1"/>
              <a:t>能发现和纠正错误的冗余信息</a:t>
            </a:r>
            <a:endParaRPr lang="zh-CN" altLang="en-US"/>
          </a:p>
        </p:txBody>
      </p:sp>
      <p:sp>
        <p:nvSpPr>
          <p:cNvPr id="15382" name="Rectangle 24"/>
          <p:cNvSpPr>
            <a:spLocks noChangeArrowheads="1"/>
          </p:cNvSpPr>
          <p:nvPr/>
        </p:nvSpPr>
        <p:spPr bwMode="auto">
          <a:xfrm>
            <a:off x="7743825" y="2852738"/>
            <a:ext cx="644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t>确认</a:t>
            </a:r>
          </a:p>
        </p:txBody>
      </p:sp>
      <p:sp>
        <p:nvSpPr>
          <p:cNvPr id="15383" name="Text Box 25"/>
          <p:cNvSpPr txBox="1">
            <a:spLocks noChangeArrowheads="1"/>
          </p:cNvSpPr>
          <p:nvPr/>
        </p:nvSpPr>
        <p:spPr bwMode="auto">
          <a:xfrm>
            <a:off x="6516688" y="4227513"/>
            <a:ext cx="2447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b="1"/>
              <a:t>混合纠错检错（</a:t>
            </a:r>
            <a:r>
              <a:rPr lang="en-US" altLang="zh-CN" b="1"/>
              <a:t>HEC</a:t>
            </a:r>
            <a:r>
              <a:rPr lang="zh-CN" altLang="en-US" b="1"/>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strips(downRight)">
                                      <p:cBhvr>
                                        <p:cTn id="7" dur="500"/>
                                        <p:tgtEl>
                                          <p:spTgt spid="471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strips(downRight)">
                                      <p:cBhvr>
                                        <p:cTn id="12" dur="500"/>
                                        <p:tgtEl>
                                          <p:spTgt spid="47107">
                                            <p:txEl>
                                              <p:pRg st="1" end="1"/>
                                            </p:txEl>
                                          </p:spTgt>
                                        </p:tgtEl>
                                      </p:cBhvr>
                                    </p:animEffect>
                                  </p:childTnLst>
                                </p:cTn>
                              </p:par>
                              <p:par>
                                <p:cTn id="13" presetID="18" presetClass="entr" presetSubtype="6" fill="hold" nodeType="withEffect">
                                  <p:stCondLst>
                                    <p:cond delay="0"/>
                                  </p:stCondLst>
                                  <p:childTnLst>
                                    <p:set>
                                      <p:cBhvr>
                                        <p:cTn id="14" dur="1" fill="hold">
                                          <p:stCondLst>
                                            <p:cond delay="0"/>
                                          </p:stCondLst>
                                        </p:cTn>
                                        <p:tgtEl>
                                          <p:spTgt spid="47107">
                                            <p:txEl>
                                              <p:pRg st="2" end="2"/>
                                            </p:txEl>
                                          </p:spTgt>
                                        </p:tgtEl>
                                        <p:attrNameLst>
                                          <p:attrName>style.visibility</p:attrName>
                                        </p:attrNameLst>
                                      </p:cBhvr>
                                      <p:to>
                                        <p:strVal val="visible"/>
                                      </p:to>
                                    </p:set>
                                    <p:animEffect transition="in" filter="strips(downRight)">
                                      <p:cBhvr>
                                        <p:cTn id="15" dur="500"/>
                                        <p:tgtEl>
                                          <p:spTgt spid="47107">
                                            <p:txEl>
                                              <p:pRg st="2" end="2"/>
                                            </p:txEl>
                                          </p:spTgt>
                                        </p:tgtEl>
                                      </p:cBhvr>
                                    </p:animEffect>
                                  </p:childTnLst>
                                </p:cTn>
                              </p:par>
                              <p:par>
                                <p:cTn id="16" presetID="18" presetClass="entr" presetSubtype="6" fill="hold" nodeType="withEffect">
                                  <p:stCondLst>
                                    <p:cond delay="0"/>
                                  </p:stCondLst>
                                  <p:childTnLst>
                                    <p:set>
                                      <p:cBhvr>
                                        <p:cTn id="17" dur="1" fill="hold">
                                          <p:stCondLst>
                                            <p:cond delay="0"/>
                                          </p:stCondLst>
                                        </p:cTn>
                                        <p:tgtEl>
                                          <p:spTgt spid="47107">
                                            <p:txEl>
                                              <p:pRg st="3" end="3"/>
                                            </p:txEl>
                                          </p:spTgt>
                                        </p:tgtEl>
                                        <p:attrNameLst>
                                          <p:attrName>style.visibility</p:attrName>
                                        </p:attrNameLst>
                                      </p:cBhvr>
                                      <p:to>
                                        <p:strVal val="visible"/>
                                      </p:to>
                                    </p:set>
                                    <p:animEffect transition="in" filter="strips(downRight)">
                                      <p:cBhvr>
                                        <p:cTn id="18" dur="500"/>
                                        <p:tgtEl>
                                          <p:spTgt spid="471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835A1030-D540-4E26-9131-ED2DEC419FF4}" type="slidenum">
              <a:rPr lang="en-US" altLang="zh-CN"/>
              <a:pPr eaLnBrk="1" hangingPunct="1"/>
              <a:t>15</a:t>
            </a:fld>
            <a:endParaRPr lang="en-US" altLang="zh-CN"/>
          </a:p>
        </p:txBody>
      </p:sp>
      <p:sp>
        <p:nvSpPr>
          <p:cNvPr id="16387" name="Rectangle 2"/>
          <p:cNvSpPr>
            <a:spLocks noGrp="1" noChangeArrowheads="1"/>
          </p:cNvSpPr>
          <p:nvPr>
            <p:ph type="title"/>
          </p:nvPr>
        </p:nvSpPr>
        <p:spPr/>
        <p:txBody>
          <a:bodyPr/>
          <a:lstStyle/>
          <a:p>
            <a:pPr eaLnBrk="1" hangingPunct="1"/>
            <a:r>
              <a:rPr lang="en-US" altLang="zh-CN"/>
              <a:t>3.1.4</a:t>
            </a:r>
            <a:r>
              <a:rPr lang="zh-CN" altLang="en-US"/>
              <a:t>流量控制</a:t>
            </a:r>
          </a:p>
        </p:txBody>
      </p:sp>
      <p:sp>
        <p:nvSpPr>
          <p:cNvPr id="16388" name="Rectangle 3"/>
          <p:cNvSpPr>
            <a:spLocks noGrp="1" noChangeArrowheads="1"/>
          </p:cNvSpPr>
          <p:nvPr>
            <p:ph type="body" idx="1"/>
          </p:nvPr>
        </p:nvSpPr>
        <p:spPr>
          <a:xfrm>
            <a:off x="107950" y="2017713"/>
            <a:ext cx="8955088" cy="4579937"/>
          </a:xfrm>
        </p:spPr>
        <p:txBody>
          <a:bodyPr/>
          <a:lstStyle/>
          <a:p>
            <a:pPr eaLnBrk="1" hangingPunct="1"/>
            <a:r>
              <a:rPr lang="zh-CN" altLang="en-US" sz="2800" b="1" dirty="0"/>
              <a:t>流量控制：避免一个快速的发送方淹没慢速的接收方</a:t>
            </a:r>
          </a:p>
          <a:p>
            <a:pPr eaLnBrk="1" hangingPunct="1"/>
            <a:r>
              <a:rPr lang="zh-CN" altLang="en-US" sz="2800" b="1" dirty="0"/>
              <a:t>基于反馈的流量控制</a:t>
            </a:r>
          </a:p>
          <a:p>
            <a:pPr lvl="1" eaLnBrk="1" hangingPunct="1"/>
            <a:r>
              <a:rPr lang="zh-CN" altLang="en-US" sz="2400" b="1" dirty="0"/>
              <a:t>接收方通过反馈告诉发送方能够发送多少数据，发送方常用窗口机制来控制发送速率</a:t>
            </a:r>
          </a:p>
          <a:p>
            <a:pPr lvl="1" eaLnBrk="1" hangingPunct="1"/>
            <a:endParaRPr lang="zh-CN" altLang="en-US" sz="2400" b="1" dirty="0"/>
          </a:p>
          <a:p>
            <a:pPr lvl="1" eaLnBrk="1" hangingPunct="1"/>
            <a:endParaRPr lang="zh-CN" altLang="en-US" sz="2400" b="1" dirty="0"/>
          </a:p>
          <a:p>
            <a:pPr lvl="1" eaLnBrk="1" hangingPunct="1"/>
            <a:endParaRPr lang="zh-CN" altLang="en-US" sz="2400" b="1" dirty="0"/>
          </a:p>
          <a:p>
            <a:pPr eaLnBrk="1" hangingPunct="1"/>
            <a:r>
              <a:rPr lang="zh-CN" altLang="en-US" sz="2800" b="1" dirty="0"/>
              <a:t>基于速率的流量控制</a:t>
            </a:r>
          </a:p>
          <a:p>
            <a:pPr lvl="1" eaLnBrk="1" hangingPunct="1"/>
            <a:r>
              <a:rPr lang="zh-CN" altLang="en-US" sz="2400" b="1" dirty="0"/>
              <a:t>无反馈，通过协议内置机制控制发送方发送速率</a:t>
            </a:r>
          </a:p>
        </p:txBody>
      </p:sp>
      <p:sp>
        <p:nvSpPr>
          <p:cNvPr id="16389" name="Text Box 21"/>
          <p:cNvSpPr txBox="1">
            <a:spLocks noChangeArrowheads="1"/>
          </p:cNvSpPr>
          <p:nvPr/>
        </p:nvSpPr>
        <p:spPr bwMode="auto">
          <a:xfrm>
            <a:off x="3381376" y="4341620"/>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dirty="0"/>
              <a:t>发送方</a:t>
            </a:r>
          </a:p>
        </p:txBody>
      </p:sp>
      <p:sp>
        <p:nvSpPr>
          <p:cNvPr id="16390" name="Rectangle 22"/>
          <p:cNvSpPr>
            <a:spLocks noChangeArrowheads="1"/>
          </p:cNvSpPr>
          <p:nvPr/>
        </p:nvSpPr>
        <p:spPr bwMode="auto">
          <a:xfrm>
            <a:off x="4427538" y="4299645"/>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dirty="0"/>
              <a:t>2</a:t>
            </a:r>
            <a:endParaRPr lang="zh-CN" altLang="en-US" dirty="0"/>
          </a:p>
        </p:txBody>
      </p:sp>
      <p:sp>
        <p:nvSpPr>
          <p:cNvPr id="16391" name="Rectangle 23"/>
          <p:cNvSpPr>
            <a:spLocks noChangeArrowheads="1"/>
          </p:cNvSpPr>
          <p:nvPr/>
        </p:nvSpPr>
        <p:spPr bwMode="auto">
          <a:xfrm>
            <a:off x="4714875" y="4299645"/>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dirty="0"/>
              <a:t>3</a:t>
            </a:r>
            <a:endParaRPr lang="zh-CN" altLang="en-US" dirty="0"/>
          </a:p>
        </p:txBody>
      </p:sp>
      <p:sp>
        <p:nvSpPr>
          <p:cNvPr id="16392" name="Rectangle 24"/>
          <p:cNvSpPr>
            <a:spLocks noChangeArrowheads="1"/>
          </p:cNvSpPr>
          <p:nvPr/>
        </p:nvSpPr>
        <p:spPr bwMode="auto">
          <a:xfrm>
            <a:off x="5003800" y="4299645"/>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b="1" dirty="0">
                <a:solidFill>
                  <a:srgbClr val="FF0000"/>
                </a:solidFill>
              </a:rPr>
              <a:t>4</a:t>
            </a:r>
            <a:endParaRPr lang="zh-CN" altLang="en-US" b="1" dirty="0">
              <a:solidFill>
                <a:srgbClr val="FF0000"/>
              </a:solidFill>
            </a:endParaRPr>
          </a:p>
        </p:txBody>
      </p:sp>
      <p:sp>
        <p:nvSpPr>
          <p:cNvPr id="16393" name="Rectangle 25"/>
          <p:cNvSpPr>
            <a:spLocks noChangeArrowheads="1"/>
          </p:cNvSpPr>
          <p:nvPr/>
        </p:nvSpPr>
        <p:spPr bwMode="auto">
          <a:xfrm>
            <a:off x="5291138" y="4299645"/>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dirty="0"/>
              <a:t>5</a:t>
            </a:r>
            <a:endParaRPr lang="zh-CN" altLang="en-US" dirty="0"/>
          </a:p>
        </p:txBody>
      </p:sp>
      <p:sp>
        <p:nvSpPr>
          <p:cNvPr id="16394" name="Rectangle 26"/>
          <p:cNvSpPr>
            <a:spLocks noChangeArrowheads="1"/>
          </p:cNvSpPr>
          <p:nvPr/>
        </p:nvSpPr>
        <p:spPr bwMode="auto">
          <a:xfrm>
            <a:off x="5580063" y="4299645"/>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dirty="0"/>
              <a:t>6</a:t>
            </a:r>
            <a:endParaRPr lang="zh-CN" altLang="en-US" dirty="0"/>
          </a:p>
        </p:txBody>
      </p:sp>
      <p:sp>
        <p:nvSpPr>
          <p:cNvPr id="16395" name="Rectangle 27"/>
          <p:cNvSpPr>
            <a:spLocks noChangeArrowheads="1"/>
          </p:cNvSpPr>
          <p:nvPr/>
        </p:nvSpPr>
        <p:spPr bwMode="auto">
          <a:xfrm>
            <a:off x="5867400" y="4299645"/>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dirty="0"/>
              <a:t>7</a:t>
            </a:r>
            <a:endParaRPr lang="zh-CN" altLang="en-US" dirty="0"/>
          </a:p>
        </p:txBody>
      </p:sp>
      <p:sp>
        <p:nvSpPr>
          <p:cNvPr id="16396" name="Rectangle 28"/>
          <p:cNvSpPr>
            <a:spLocks noChangeArrowheads="1"/>
          </p:cNvSpPr>
          <p:nvPr/>
        </p:nvSpPr>
        <p:spPr bwMode="auto">
          <a:xfrm>
            <a:off x="6156325" y="4299645"/>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dirty="0"/>
              <a:t>8</a:t>
            </a:r>
            <a:endParaRPr lang="zh-CN" altLang="en-US" dirty="0"/>
          </a:p>
        </p:txBody>
      </p:sp>
      <p:sp>
        <p:nvSpPr>
          <p:cNvPr id="16397" name="Rectangle 29"/>
          <p:cNvSpPr>
            <a:spLocks noChangeArrowheads="1"/>
          </p:cNvSpPr>
          <p:nvPr/>
        </p:nvSpPr>
        <p:spPr bwMode="auto">
          <a:xfrm>
            <a:off x="6443663" y="4299645"/>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dirty="0"/>
              <a:t>9</a:t>
            </a:r>
            <a:endParaRPr lang="zh-CN" altLang="en-US" dirty="0"/>
          </a:p>
        </p:txBody>
      </p:sp>
      <p:sp>
        <p:nvSpPr>
          <p:cNvPr id="16398" name="Rectangle 30"/>
          <p:cNvSpPr>
            <a:spLocks noChangeArrowheads="1"/>
          </p:cNvSpPr>
          <p:nvPr/>
        </p:nvSpPr>
        <p:spPr bwMode="auto">
          <a:xfrm>
            <a:off x="6732588" y="4299645"/>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400" dirty="0"/>
              <a:t>10</a:t>
            </a:r>
            <a:endParaRPr lang="zh-CN" altLang="en-US" sz="1400" dirty="0"/>
          </a:p>
        </p:txBody>
      </p:sp>
      <p:sp>
        <p:nvSpPr>
          <p:cNvPr id="16399" name="Rectangle 31"/>
          <p:cNvSpPr>
            <a:spLocks noChangeArrowheads="1"/>
          </p:cNvSpPr>
          <p:nvPr/>
        </p:nvSpPr>
        <p:spPr bwMode="auto">
          <a:xfrm>
            <a:off x="7019925" y="4299645"/>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300" b="1" dirty="0">
                <a:solidFill>
                  <a:srgbClr val="FF0000"/>
                </a:solidFill>
              </a:rPr>
              <a:t>11</a:t>
            </a:r>
            <a:endParaRPr lang="zh-CN" altLang="en-US" sz="1300" b="1" dirty="0">
              <a:solidFill>
                <a:srgbClr val="FF0000"/>
              </a:solidFill>
            </a:endParaRPr>
          </a:p>
        </p:txBody>
      </p:sp>
      <p:sp>
        <p:nvSpPr>
          <p:cNvPr id="16400" name="Rectangle 32"/>
          <p:cNvSpPr>
            <a:spLocks noChangeArrowheads="1"/>
          </p:cNvSpPr>
          <p:nvPr/>
        </p:nvSpPr>
        <p:spPr bwMode="auto">
          <a:xfrm>
            <a:off x="7308850" y="4299645"/>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400" dirty="0"/>
              <a:t>12</a:t>
            </a:r>
            <a:endParaRPr lang="zh-CN" altLang="en-US" sz="1400" dirty="0"/>
          </a:p>
        </p:txBody>
      </p:sp>
      <p:sp>
        <p:nvSpPr>
          <p:cNvPr id="16401" name="Rectangle 33"/>
          <p:cNvSpPr>
            <a:spLocks noChangeArrowheads="1"/>
          </p:cNvSpPr>
          <p:nvPr/>
        </p:nvSpPr>
        <p:spPr bwMode="auto">
          <a:xfrm>
            <a:off x="7596188" y="4299645"/>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400" dirty="0"/>
              <a:t>13</a:t>
            </a:r>
            <a:endParaRPr lang="zh-CN" altLang="en-US" sz="1400" dirty="0"/>
          </a:p>
        </p:txBody>
      </p:sp>
      <p:sp>
        <p:nvSpPr>
          <p:cNvPr id="16402" name="Line 34"/>
          <p:cNvSpPr>
            <a:spLocks noChangeShapeType="1"/>
          </p:cNvSpPr>
          <p:nvPr/>
        </p:nvSpPr>
        <p:spPr bwMode="auto">
          <a:xfrm flipV="1">
            <a:off x="5076825" y="4731445"/>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403" name="Text Box 35"/>
          <p:cNvSpPr txBox="1">
            <a:spLocks noChangeArrowheads="1"/>
          </p:cNvSpPr>
          <p:nvPr/>
        </p:nvSpPr>
        <p:spPr bwMode="auto">
          <a:xfrm>
            <a:off x="4716463" y="4875907"/>
            <a:ext cx="7191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t>LAR</a:t>
            </a:r>
          </a:p>
        </p:txBody>
      </p:sp>
      <p:sp>
        <p:nvSpPr>
          <p:cNvPr id="16404" name="Line 36"/>
          <p:cNvSpPr>
            <a:spLocks noChangeShapeType="1"/>
          </p:cNvSpPr>
          <p:nvPr/>
        </p:nvSpPr>
        <p:spPr bwMode="auto">
          <a:xfrm flipV="1">
            <a:off x="7165975" y="4731445"/>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405" name="Text Box 37"/>
          <p:cNvSpPr txBox="1">
            <a:spLocks noChangeArrowheads="1"/>
          </p:cNvSpPr>
          <p:nvPr/>
        </p:nvSpPr>
        <p:spPr bwMode="auto">
          <a:xfrm>
            <a:off x="6877050" y="4875907"/>
            <a:ext cx="719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t>LFS</a:t>
            </a:r>
          </a:p>
        </p:txBody>
      </p:sp>
      <p:sp>
        <p:nvSpPr>
          <p:cNvPr id="16406" name="Line 38"/>
          <p:cNvSpPr>
            <a:spLocks noChangeShapeType="1"/>
          </p:cNvSpPr>
          <p:nvPr/>
        </p:nvSpPr>
        <p:spPr bwMode="auto">
          <a:xfrm flipV="1">
            <a:off x="5435600" y="4083745"/>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407" name="Line 39"/>
          <p:cNvSpPr>
            <a:spLocks noChangeShapeType="1"/>
          </p:cNvSpPr>
          <p:nvPr/>
        </p:nvSpPr>
        <p:spPr bwMode="auto">
          <a:xfrm>
            <a:off x="5435600" y="4083745"/>
            <a:ext cx="17287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408" name="Line 40"/>
          <p:cNvSpPr>
            <a:spLocks noChangeShapeType="1"/>
          </p:cNvSpPr>
          <p:nvPr/>
        </p:nvSpPr>
        <p:spPr bwMode="auto">
          <a:xfrm>
            <a:off x="7164388" y="4083745"/>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409" name="Text Box 41"/>
          <p:cNvSpPr txBox="1">
            <a:spLocks noChangeArrowheads="1"/>
          </p:cNvSpPr>
          <p:nvPr/>
        </p:nvSpPr>
        <p:spPr bwMode="auto">
          <a:xfrm>
            <a:off x="5500694" y="3714752"/>
            <a:ext cx="27035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dirty="0">
                <a:cs typeface="Tahoma" panose="020B0604030504040204" pitchFamily="34" charset="0"/>
              </a:rPr>
              <a:t>≤SWS </a:t>
            </a:r>
            <a:r>
              <a:rPr lang="en-US" altLang="zh-CN" sz="1400" b="1" dirty="0">
                <a:cs typeface="Tahoma" panose="020B0604030504040204" pitchFamily="34" charset="0"/>
              </a:rPr>
              <a:t>(Send Window Size)</a:t>
            </a:r>
          </a:p>
        </p:txBody>
      </p:sp>
      <p:sp>
        <p:nvSpPr>
          <p:cNvPr id="16410" name="TextBox 25"/>
          <p:cNvSpPr txBox="1">
            <a:spLocks noChangeArrowheads="1"/>
          </p:cNvSpPr>
          <p:nvPr/>
        </p:nvSpPr>
        <p:spPr bwMode="auto">
          <a:xfrm>
            <a:off x="4500563" y="5263257"/>
            <a:ext cx="45354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600" dirty="0" err="1"/>
              <a:t>LAR:Last</a:t>
            </a:r>
            <a:r>
              <a:rPr lang="en-US" altLang="zh-CN" sz="1600" dirty="0"/>
              <a:t> </a:t>
            </a:r>
            <a:r>
              <a:rPr lang="en-US" altLang="zh-CN" sz="1600" dirty="0" err="1"/>
              <a:t>Ack</a:t>
            </a:r>
            <a:r>
              <a:rPr lang="en-US" altLang="zh-CN" sz="1600" dirty="0"/>
              <a:t> received       LFS: Last Frame Sent</a:t>
            </a:r>
            <a:endParaRPr lang="zh-CN" altLang="en-US"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CCAFCB22-9E64-4E88-89CD-C0EE798500C1}" type="slidenum">
              <a:rPr lang="en-US" altLang="zh-CN"/>
              <a:pPr eaLnBrk="1" hangingPunct="1"/>
              <a:t>16</a:t>
            </a:fld>
            <a:endParaRPr lang="en-US" altLang="zh-CN"/>
          </a:p>
        </p:txBody>
      </p:sp>
      <p:sp>
        <p:nvSpPr>
          <p:cNvPr id="17411" name="Rectangle 2"/>
          <p:cNvSpPr>
            <a:spLocks noGrp="1" noChangeArrowheads="1"/>
          </p:cNvSpPr>
          <p:nvPr>
            <p:ph type="title"/>
          </p:nvPr>
        </p:nvSpPr>
        <p:spPr/>
        <p:txBody>
          <a:bodyPr/>
          <a:lstStyle/>
          <a:p>
            <a:pPr eaLnBrk="1" hangingPunct="1"/>
            <a:r>
              <a:rPr lang="en-US" altLang="zh-CN"/>
              <a:t>Chapter 3 </a:t>
            </a:r>
            <a:r>
              <a:rPr lang="zh-CN" altLang="en-US"/>
              <a:t>数据链路层</a:t>
            </a:r>
          </a:p>
        </p:txBody>
      </p:sp>
      <p:sp>
        <p:nvSpPr>
          <p:cNvPr id="17412" name="Rectangle 3"/>
          <p:cNvSpPr>
            <a:spLocks noGrp="1" noChangeArrowheads="1"/>
          </p:cNvSpPr>
          <p:nvPr>
            <p:ph type="body" idx="1"/>
          </p:nvPr>
        </p:nvSpPr>
        <p:spPr/>
        <p:txBody>
          <a:bodyPr/>
          <a:lstStyle/>
          <a:p>
            <a:pPr eaLnBrk="1" hangingPunct="1"/>
            <a:r>
              <a:rPr lang="en-US" altLang="zh-CN" dirty="0"/>
              <a:t>3.1</a:t>
            </a:r>
            <a:r>
              <a:rPr lang="zh-CN" altLang="en-US" dirty="0"/>
              <a:t>数据链路层的功能</a:t>
            </a:r>
          </a:p>
          <a:p>
            <a:pPr eaLnBrk="1" hangingPunct="1"/>
            <a:r>
              <a:rPr lang="en-US" altLang="zh-CN" dirty="0">
                <a:solidFill>
                  <a:schemeClr val="hlink"/>
                </a:solidFill>
              </a:rPr>
              <a:t>3.2</a:t>
            </a:r>
            <a:r>
              <a:rPr lang="zh-CN" altLang="en-US" dirty="0">
                <a:solidFill>
                  <a:schemeClr val="hlink"/>
                </a:solidFill>
              </a:rPr>
              <a:t>差错检测与纠正</a:t>
            </a:r>
          </a:p>
          <a:p>
            <a:pPr eaLnBrk="1" hangingPunct="1"/>
            <a:r>
              <a:rPr lang="en-US" altLang="zh-CN" dirty="0"/>
              <a:t>3.3</a:t>
            </a:r>
            <a:r>
              <a:rPr lang="zh-CN" altLang="en-US" dirty="0"/>
              <a:t>基本数据链路协议</a:t>
            </a:r>
          </a:p>
          <a:p>
            <a:pPr eaLnBrk="1" hangingPunct="1"/>
            <a:r>
              <a:rPr lang="en-US" altLang="zh-CN" dirty="0"/>
              <a:t>3.4</a:t>
            </a:r>
            <a:r>
              <a:rPr lang="zh-CN" altLang="en-US" dirty="0"/>
              <a:t>滑动窗口（</a:t>
            </a:r>
            <a:r>
              <a:rPr lang="en-US" altLang="zh-CN" sz="2400" dirty="0"/>
              <a:t>Slide Windows</a:t>
            </a:r>
            <a:r>
              <a:rPr lang="zh-CN" altLang="en-US" dirty="0"/>
              <a:t>）协议</a:t>
            </a:r>
            <a:endParaRPr lang="zh-CN" altLang="en-US" sz="3600" dirty="0"/>
          </a:p>
          <a:p>
            <a:pPr eaLnBrk="1" hangingPunct="1"/>
            <a:r>
              <a:rPr lang="en-US" altLang="zh-CN" dirty="0"/>
              <a:t>3.5</a:t>
            </a:r>
            <a:r>
              <a:rPr lang="zh-CN" altLang="en-US" dirty="0"/>
              <a:t>面向位的协议</a:t>
            </a:r>
            <a:r>
              <a:rPr lang="en-US" altLang="zh-CN" dirty="0"/>
              <a:t>HDLC</a:t>
            </a:r>
          </a:p>
          <a:p>
            <a:pPr eaLnBrk="1" hangingPunct="1"/>
            <a:r>
              <a:rPr lang="en-US" altLang="zh-CN" dirty="0"/>
              <a:t>3.6 Internet</a:t>
            </a:r>
            <a:r>
              <a:rPr lang="zh-CN" altLang="en-US" dirty="0"/>
              <a:t>中的数据链路层</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CC270877-8CDB-42C3-81C6-FF68A4432648}" type="slidenum">
              <a:rPr lang="en-US" altLang="zh-CN"/>
              <a:pPr eaLnBrk="1" hangingPunct="1"/>
              <a:t>17</a:t>
            </a:fld>
            <a:endParaRPr lang="en-US" altLang="zh-CN"/>
          </a:p>
        </p:txBody>
      </p:sp>
      <p:sp>
        <p:nvSpPr>
          <p:cNvPr id="18435" name="Rectangle 2"/>
          <p:cNvSpPr>
            <a:spLocks noGrp="1" noChangeArrowheads="1"/>
          </p:cNvSpPr>
          <p:nvPr>
            <p:ph type="title"/>
          </p:nvPr>
        </p:nvSpPr>
        <p:spPr/>
        <p:txBody>
          <a:bodyPr/>
          <a:lstStyle/>
          <a:p>
            <a:pPr eaLnBrk="1" hangingPunct="1"/>
            <a:r>
              <a:rPr lang="zh-CN" altLang="en-US" dirty="0"/>
              <a:t>检错码与纠错码</a:t>
            </a:r>
          </a:p>
        </p:txBody>
      </p:sp>
      <p:sp>
        <p:nvSpPr>
          <p:cNvPr id="18436" name="Rectangle 3"/>
          <p:cNvSpPr>
            <a:spLocks noGrp="1" noChangeArrowheads="1"/>
          </p:cNvSpPr>
          <p:nvPr>
            <p:ph type="body" idx="1"/>
          </p:nvPr>
        </p:nvSpPr>
        <p:spPr>
          <a:xfrm>
            <a:off x="1182688" y="1844674"/>
            <a:ext cx="7772400" cy="3227399"/>
          </a:xfrm>
        </p:spPr>
        <p:txBody>
          <a:bodyPr/>
          <a:lstStyle/>
          <a:p>
            <a:pPr eaLnBrk="1" hangingPunct="1">
              <a:lnSpc>
                <a:spcPct val="90000"/>
              </a:lnSpc>
            </a:pPr>
            <a:r>
              <a:rPr lang="zh-CN" altLang="en-US" sz="2400" b="1" dirty="0">
                <a:solidFill>
                  <a:schemeClr val="hlink"/>
                </a:solidFill>
              </a:rPr>
              <a:t>检错码</a:t>
            </a:r>
            <a:r>
              <a:rPr lang="zh-CN" altLang="en-US" sz="2400" b="1" dirty="0"/>
              <a:t>：在发送数据中加入一定的冗余位，使接收方能知道数据是否出错，但不知道是哪里出错，这种编码方法叫差错检测码，或简称检错码</a:t>
            </a:r>
          </a:p>
          <a:p>
            <a:pPr eaLnBrk="1" hangingPunct="1">
              <a:lnSpc>
                <a:spcPct val="90000"/>
              </a:lnSpc>
            </a:pPr>
            <a:r>
              <a:rPr lang="zh-CN" altLang="en-US" sz="2400" b="1" dirty="0">
                <a:solidFill>
                  <a:schemeClr val="hlink"/>
                </a:solidFill>
              </a:rPr>
              <a:t>纠错码：</a:t>
            </a:r>
            <a:r>
              <a:rPr lang="zh-CN" altLang="en-US" sz="2400" b="1" dirty="0"/>
              <a:t>在要发送的数据中加入足够多的冗余位，使接收方能纠正出错的位，这种编码方法叫差错校正码，或简称纠错码</a:t>
            </a:r>
            <a:endParaRPr lang="en-US" altLang="zh-CN" sz="2400" b="1" dirty="0"/>
          </a:p>
          <a:p>
            <a:pPr eaLnBrk="1" hangingPunct="1">
              <a:lnSpc>
                <a:spcPct val="90000"/>
              </a:lnSpc>
            </a:pPr>
            <a:r>
              <a:rPr lang="zh-CN" altLang="en-US" sz="2400" b="1" dirty="0">
                <a:latin typeface="Arial" panose="020B0604020202020204" pitchFamily="34" charset="0"/>
              </a:rPr>
              <a:t>纠删码：既能检错，又能纠错</a:t>
            </a:r>
            <a:endParaRPr lang="zh-CN" altLang="en-US" sz="2400" b="1" dirty="0"/>
          </a:p>
        </p:txBody>
      </p:sp>
      <p:sp>
        <p:nvSpPr>
          <p:cNvPr id="2" name="文本框 1"/>
          <p:cNvSpPr txBox="1"/>
          <p:nvPr/>
        </p:nvSpPr>
        <p:spPr>
          <a:xfrm>
            <a:off x="467544" y="6243638"/>
            <a:ext cx="6624736" cy="369332"/>
          </a:xfrm>
          <a:prstGeom prst="rect">
            <a:avLst/>
          </a:prstGeom>
          <a:noFill/>
        </p:spPr>
        <p:txBody>
          <a:bodyPr wrap="square" rtlCol="0">
            <a:spAutoFit/>
          </a:bodyPr>
          <a:lstStyle/>
          <a:p>
            <a:r>
              <a:rPr lang="zh-CN" altLang="en-US" b="1" i="1" dirty="0"/>
              <a:t>注：在数据通信中，位和比特、</a:t>
            </a:r>
            <a:r>
              <a:rPr lang="en-US" altLang="zh-CN" b="1" i="1" dirty="0"/>
              <a:t>bit</a:t>
            </a:r>
            <a:r>
              <a:rPr lang="zh-CN" altLang="en-US" b="1" i="1" dirty="0"/>
              <a:t>是同一个概念，可以混用</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p:txBody>
          <a:bodyPr/>
          <a:lstStyle/>
          <a:p>
            <a:r>
              <a:rPr lang="zh-CN" altLang="en-US" b="1" dirty="0"/>
              <a:t>多项式编码</a:t>
            </a:r>
          </a:p>
        </p:txBody>
      </p:sp>
      <p:sp>
        <p:nvSpPr>
          <p:cNvPr id="24579" name="内容占位符 2"/>
          <p:cNvSpPr>
            <a:spLocks noGrp="1"/>
          </p:cNvSpPr>
          <p:nvPr>
            <p:ph idx="1"/>
          </p:nvPr>
        </p:nvSpPr>
        <p:spPr/>
        <p:txBody>
          <a:bodyPr/>
          <a:lstStyle/>
          <a:p>
            <a:r>
              <a:rPr lang="zh-CN" altLang="en-US" b="1" dirty="0"/>
              <a:t>多项式编码也常称为循环冗余校验码 </a:t>
            </a:r>
            <a:r>
              <a:rPr lang="en-US" altLang="zh-CN" b="1" dirty="0"/>
              <a:t>(CRC</a:t>
            </a:r>
            <a:r>
              <a:rPr lang="zh-CN" altLang="en-US" b="1" dirty="0"/>
              <a:t>：</a:t>
            </a:r>
            <a:r>
              <a:rPr lang="en-US" altLang="zh-CN" b="1" dirty="0"/>
              <a:t>Cyclic Redundancy Check)</a:t>
            </a:r>
          </a:p>
          <a:p>
            <a:endParaRPr lang="en-US" altLang="zh-CN" b="1" dirty="0"/>
          </a:p>
        </p:txBody>
      </p:sp>
      <p:sp>
        <p:nvSpPr>
          <p:cNvPr id="24580"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569B91EE-1325-47A8-A861-EE4F5492DFC6}" type="slidenum">
              <a:rPr lang="en-US" altLang="zh-CN"/>
              <a:pPr eaLnBrk="1" hangingPunct="1"/>
              <a:t>18</a:t>
            </a:fld>
            <a:endParaRPr lang="en-US" altLang="zh-CN"/>
          </a:p>
        </p:txBody>
      </p:sp>
      <p:sp>
        <p:nvSpPr>
          <p:cNvPr id="6" name="矩形 5"/>
          <p:cNvSpPr/>
          <p:nvPr/>
        </p:nvSpPr>
        <p:spPr>
          <a:xfrm>
            <a:off x="785786" y="3500438"/>
            <a:ext cx="7858180" cy="24288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r>
              <a:rPr lang="zh-CN" altLang="en-US" sz="3200" b="1" dirty="0">
                <a:solidFill>
                  <a:schemeClr val="tx1"/>
                </a:solidFill>
              </a:rPr>
              <a:t>数据的多项式表示：</a:t>
            </a:r>
            <a:r>
              <a:rPr lang="en-US" altLang="zh-CN" sz="3200" b="1" dirty="0">
                <a:solidFill>
                  <a:schemeClr val="tx1"/>
                </a:solidFill>
              </a:rPr>
              <a:t>m</a:t>
            </a:r>
            <a:r>
              <a:rPr lang="zh-CN" altLang="en-US" sz="3200" b="1" dirty="0">
                <a:solidFill>
                  <a:schemeClr val="tx1"/>
                </a:solidFill>
              </a:rPr>
              <a:t>位的数据用</a:t>
            </a:r>
            <a:r>
              <a:rPr lang="en-US" altLang="zh-CN" sz="3200" b="1" dirty="0">
                <a:solidFill>
                  <a:schemeClr val="tx1"/>
                </a:solidFill>
              </a:rPr>
              <a:t>m</a:t>
            </a:r>
            <a:r>
              <a:rPr lang="zh-CN" altLang="en-US" sz="3200" b="1" dirty="0">
                <a:solidFill>
                  <a:schemeClr val="tx1"/>
                </a:solidFill>
              </a:rPr>
              <a:t>项多项式表示，它的各项为</a:t>
            </a:r>
            <a:r>
              <a:rPr lang="en-US" altLang="zh-CN" sz="3200" b="1" dirty="0">
                <a:solidFill>
                  <a:schemeClr val="tx1"/>
                </a:solidFill>
              </a:rPr>
              <a:t>X </a:t>
            </a:r>
            <a:r>
              <a:rPr lang="en-US" altLang="zh-CN" sz="3200" b="1" baseline="30000" dirty="0">
                <a:solidFill>
                  <a:schemeClr val="tx1"/>
                </a:solidFill>
              </a:rPr>
              <a:t>m-1</a:t>
            </a:r>
            <a:r>
              <a:rPr lang="en-US" altLang="zh-CN" sz="3200" b="1" dirty="0">
                <a:solidFill>
                  <a:schemeClr val="tx1"/>
                </a:solidFill>
                <a:latin typeface="Arial" panose="020B0604020202020204" pitchFamily="34" charset="0"/>
              </a:rPr>
              <a:t>…</a:t>
            </a:r>
            <a:r>
              <a:rPr lang="en-US" altLang="zh-CN" sz="3200" b="1" dirty="0">
                <a:solidFill>
                  <a:schemeClr val="tx1"/>
                </a:solidFill>
              </a:rPr>
              <a:t>X</a:t>
            </a:r>
            <a:r>
              <a:rPr lang="en-US" altLang="zh-CN" sz="3200" b="1" baseline="30000" dirty="0">
                <a:solidFill>
                  <a:schemeClr val="tx1"/>
                </a:solidFill>
              </a:rPr>
              <a:t>0</a:t>
            </a:r>
            <a:r>
              <a:rPr lang="zh-CN" altLang="en-US" sz="3200" b="1" dirty="0">
                <a:solidFill>
                  <a:schemeClr val="tx1"/>
                </a:solidFill>
              </a:rPr>
              <a:t>，它的系数（</a:t>
            </a:r>
            <a:r>
              <a:rPr lang="en-US" altLang="zh-CN" sz="3200" b="1" dirty="0">
                <a:solidFill>
                  <a:schemeClr val="tx1"/>
                </a:solidFill>
              </a:rPr>
              <a:t>0</a:t>
            </a:r>
            <a:r>
              <a:rPr lang="zh-CN" altLang="en-US" sz="3200" b="1" dirty="0">
                <a:solidFill>
                  <a:schemeClr val="tx1"/>
                </a:solidFill>
              </a:rPr>
              <a:t>或者</a:t>
            </a:r>
            <a:r>
              <a:rPr lang="en-US" altLang="zh-CN" sz="3200" b="1" dirty="0">
                <a:solidFill>
                  <a:schemeClr val="tx1"/>
                </a:solidFill>
              </a:rPr>
              <a:t>1</a:t>
            </a:r>
            <a:r>
              <a:rPr lang="zh-CN" altLang="en-US" sz="3200" b="1" dirty="0">
                <a:solidFill>
                  <a:schemeClr val="tx1"/>
                </a:solidFill>
              </a:rPr>
              <a:t>）与数据中相应的位对应</a:t>
            </a:r>
          </a:p>
          <a:p>
            <a:pPr eaLnBrk="1" hangingPunct="1">
              <a:buFont typeface="Wingdings" panose="05000000000000000000" pitchFamily="2" charset="2"/>
              <a:buNone/>
            </a:pPr>
            <a:r>
              <a:rPr lang="zh-CN" altLang="en-US" sz="3200" b="1" dirty="0">
                <a:solidFill>
                  <a:schemeClr val="tx1"/>
                </a:solidFill>
              </a:rPr>
              <a:t>例如：</a:t>
            </a:r>
            <a:r>
              <a:rPr lang="en-US" altLang="zh-CN" sz="3200" b="1" dirty="0">
                <a:solidFill>
                  <a:schemeClr val="tx1"/>
                </a:solidFill>
              </a:rPr>
              <a:t>110001</a:t>
            </a:r>
            <a:r>
              <a:rPr lang="zh-CN" altLang="en-US" sz="3200" b="1" dirty="0">
                <a:solidFill>
                  <a:schemeClr val="tx1"/>
                </a:solidFill>
              </a:rPr>
              <a:t>可表示成</a:t>
            </a:r>
            <a:r>
              <a:rPr lang="en-US" altLang="zh-CN" sz="3200" b="1" dirty="0">
                <a:solidFill>
                  <a:schemeClr val="tx1"/>
                </a:solidFill>
              </a:rPr>
              <a:t>X</a:t>
            </a:r>
            <a:r>
              <a:rPr lang="en-US" altLang="zh-CN" sz="3200" b="1" baseline="30000" dirty="0">
                <a:solidFill>
                  <a:schemeClr val="tx1"/>
                </a:solidFill>
              </a:rPr>
              <a:t>5</a:t>
            </a:r>
            <a:r>
              <a:rPr lang="en-US" altLang="zh-CN" sz="3200" b="1" dirty="0">
                <a:solidFill>
                  <a:schemeClr val="tx1"/>
                </a:solidFill>
              </a:rPr>
              <a:t>+X</a:t>
            </a:r>
            <a:r>
              <a:rPr lang="en-US" altLang="zh-CN" sz="3200" b="1" baseline="30000" dirty="0">
                <a:solidFill>
                  <a:schemeClr val="tx1"/>
                </a:solidFill>
              </a:rPr>
              <a:t>4</a:t>
            </a:r>
            <a:r>
              <a:rPr lang="en-US" altLang="zh-CN" sz="3200" b="1" dirty="0">
                <a:solidFill>
                  <a:schemeClr val="tx1"/>
                </a:solidFill>
              </a:rPr>
              <a:t>+1</a:t>
            </a:r>
            <a:endParaRPr lang="en-US" altLang="zh-CN" sz="3200" b="1" baseline="30000"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AD475F25-3FDF-4EEE-9AC6-CA854015F0E8}" type="slidenum">
              <a:rPr lang="en-US" altLang="zh-CN"/>
              <a:pPr eaLnBrk="1" hangingPunct="1"/>
              <a:t>19</a:t>
            </a:fld>
            <a:endParaRPr lang="en-US" altLang="zh-CN"/>
          </a:p>
        </p:txBody>
      </p:sp>
      <p:sp>
        <p:nvSpPr>
          <p:cNvPr id="26627" name="Rectangle 2"/>
          <p:cNvSpPr>
            <a:spLocks noGrp="1" noChangeArrowheads="1"/>
          </p:cNvSpPr>
          <p:nvPr>
            <p:ph type="title"/>
          </p:nvPr>
        </p:nvSpPr>
        <p:spPr>
          <a:xfrm>
            <a:off x="827088" y="214313"/>
            <a:ext cx="8116887" cy="1462087"/>
          </a:xfrm>
        </p:spPr>
        <p:txBody>
          <a:bodyPr/>
          <a:lstStyle/>
          <a:p>
            <a:pPr eaLnBrk="1" hangingPunct="1"/>
            <a:r>
              <a:rPr lang="zh-CN" altLang="en-US" dirty="0"/>
              <a:t>多项式</a:t>
            </a:r>
            <a:r>
              <a:rPr lang="zh-CN" altLang="en-US" dirty="0" smtClean="0"/>
              <a:t>编码</a:t>
            </a:r>
            <a:r>
              <a:rPr lang="zh-CN" altLang="en-US" dirty="0"/>
              <a:t>操作</a:t>
            </a:r>
          </a:p>
        </p:txBody>
      </p:sp>
      <p:sp>
        <p:nvSpPr>
          <p:cNvPr id="26628" name="Rectangle 3"/>
          <p:cNvSpPr>
            <a:spLocks noGrp="1" noChangeArrowheads="1"/>
          </p:cNvSpPr>
          <p:nvPr>
            <p:ph type="body" idx="1"/>
          </p:nvPr>
        </p:nvSpPr>
        <p:spPr>
          <a:xfrm>
            <a:off x="755650" y="2017713"/>
            <a:ext cx="8199438" cy="3643312"/>
          </a:xfrm>
        </p:spPr>
        <p:txBody>
          <a:bodyPr/>
          <a:lstStyle/>
          <a:p>
            <a:pPr eaLnBrk="1" hangingPunct="1"/>
            <a:r>
              <a:rPr lang="zh-CN" altLang="en-US" sz="2800" b="1" dirty="0"/>
              <a:t>编码操作</a:t>
            </a:r>
          </a:p>
          <a:p>
            <a:pPr lvl="1" eaLnBrk="1" hangingPunct="1"/>
            <a:r>
              <a:rPr lang="zh-CN" altLang="en-US" sz="2400" b="1" dirty="0"/>
              <a:t>发送方：给定一个</a:t>
            </a:r>
            <a:r>
              <a:rPr lang="en-US" altLang="zh-CN" sz="2400" b="1" dirty="0"/>
              <a:t>m</a:t>
            </a:r>
            <a:r>
              <a:rPr lang="zh-CN" altLang="en-US" sz="2400" b="1" dirty="0"/>
              <a:t>位的数据，生成</a:t>
            </a:r>
            <a:r>
              <a:rPr lang="en-US" altLang="zh-CN" sz="2400" b="1" dirty="0"/>
              <a:t>r</a:t>
            </a:r>
            <a:r>
              <a:rPr lang="zh-CN" altLang="en-US" sz="2400" b="1" dirty="0"/>
              <a:t>位的序列（也称为帧检验序列</a:t>
            </a:r>
            <a:r>
              <a:rPr lang="en-US" altLang="zh-CN" sz="2400" b="1" dirty="0"/>
              <a:t>FCS</a:t>
            </a:r>
            <a:r>
              <a:rPr lang="zh-CN" altLang="en-US" sz="2400" b="1" dirty="0"/>
              <a:t>，</a:t>
            </a:r>
            <a:r>
              <a:rPr lang="en-US" altLang="zh-CN" sz="2400" b="1" dirty="0"/>
              <a:t>Frame Check Series</a:t>
            </a:r>
            <a:r>
              <a:rPr lang="zh-CN" altLang="en-US" sz="2400" b="1" dirty="0"/>
              <a:t>），形成（</a:t>
            </a:r>
            <a:r>
              <a:rPr lang="en-US" altLang="zh-CN" sz="2400" b="1" dirty="0" err="1"/>
              <a:t>m+r</a:t>
            </a:r>
            <a:r>
              <a:rPr lang="zh-CN" altLang="en-US" sz="2400" b="1" dirty="0" smtClean="0"/>
              <a:t>）位的</a:t>
            </a:r>
            <a:r>
              <a:rPr lang="zh-CN" altLang="en-US" sz="2400" b="1" dirty="0"/>
              <a:t>码字</a:t>
            </a:r>
            <a:r>
              <a:rPr lang="en-US" altLang="zh-CN" sz="2400" b="1" dirty="0"/>
              <a:t>(</a:t>
            </a:r>
            <a:r>
              <a:rPr lang="zh-CN" altLang="en-US" sz="2400" b="1" dirty="0"/>
              <a:t>帧</a:t>
            </a:r>
            <a:r>
              <a:rPr lang="en-US" altLang="zh-CN" sz="2400" b="1" dirty="0"/>
              <a:t>)</a:t>
            </a:r>
            <a:r>
              <a:rPr lang="zh-CN" altLang="en-US" sz="2400" b="1" dirty="0"/>
              <a:t>，该码字能被某个事先确定的多项式整除</a:t>
            </a:r>
          </a:p>
          <a:p>
            <a:pPr lvl="1" eaLnBrk="1" hangingPunct="1"/>
            <a:r>
              <a:rPr lang="zh-CN" altLang="en-US" sz="2400" b="1" dirty="0"/>
              <a:t>接收方：用相同的多项式去除收到的帧，如果无余数，则认为数据帧无差错。</a:t>
            </a:r>
          </a:p>
        </p:txBody>
      </p:sp>
      <p:sp>
        <p:nvSpPr>
          <p:cNvPr id="5" name="Rectangle 4"/>
          <p:cNvSpPr>
            <a:spLocks noChangeArrowheads="1"/>
          </p:cNvSpPr>
          <p:nvPr/>
        </p:nvSpPr>
        <p:spPr bwMode="auto">
          <a:xfrm>
            <a:off x="187325" y="6092825"/>
            <a:ext cx="80565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i="1" dirty="0"/>
              <a:t>注：多项式编码是建立在多项式运算基础之上的，多项式算术运算的加减法都等同于异或运算</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690AEB7F-4B3D-48DA-871A-347E2B2D91FF}" type="slidenum">
              <a:rPr lang="en-US" altLang="zh-CN"/>
              <a:pPr eaLnBrk="1" hangingPunct="1"/>
              <a:t>2</a:t>
            </a:fld>
            <a:endParaRPr lang="en-US" altLang="zh-CN"/>
          </a:p>
        </p:txBody>
      </p:sp>
      <p:sp>
        <p:nvSpPr>
          <p:cNvPr id="5123"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00356" name="Text Box 4"/>
          <p:cNvSpPr txBox="1">
            <a:spLocks noChangeArrowheads="1"/>
          </p:cNvSpPr>
          <p:nvPr/>
        </p:nvSpPr>
        <p:spPr bwMode="auto">
          <a:xfrm>
            <a:off x="250825" y="2565400"/>
            <a:ext cx="1800225" cy="37623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accent2"/>
            </a:solidFill>
            <a:miter lim="800000"/>
            <a:headEnd/>
            <a:tailEnd/>
          </a:ln>
          <a:effectLst/>
        </p:spPr>
        <p:txBody>
          <a:bodyPr>
            <a:spAutoFit/>
          </a:bodyPr>
          <a:lstStyle/>
          <a:p>
            <a:pPr algn="ctr">
              <a:spcBef>
                <a:spcPct val="50000"/>
              </a:spcBef>
              <a:defRPr/>
            </a:pPr>
            <a:r>
              <a:rPr lang="zh-CN" altLang="en-US" b="1"/>
              <a:t>应用层</a:t>
            </a:r>
          </a:p>
        </p:txBody>
      </p:sp>
      <p:sp>
        <p:nvSpPr>
          <p:cNvPr id="100357" name="Text Box 5"/>
          <p:cNvSpPr txBox="1">
            <a:spLocks noChangeArrowheads="1"/>
          </p:cNvSpPr>
          <p:nvPr/>
        </p:nvSpPr>
        <p:spPr bwMode="auto">
          <a:xfrm>
            <a:off x="250825" y="2925763"/>
            <a:ext cx="1800225" cy="37623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accent2"/>
            </a:solidFill>
            <a:miter lim="800000"/>
            <a:headEnd/>
            <a:tailEnd/>
          </a:ln>
          <a:effectLst/>
        </p:spPr>
        <p:txBody>
          <a:bodyPr>
            <a:spAutoFit/>
          </a:bodyPr>
          <a:lstStyle/>
          <a:p>
            <a:pPr algn="ctr">
              <a:spcBef>
                <a:spcPct val="50000"/>
              </a:spcBef>
              <a:defRPr/>
            </a:pPr>
            <a:r>
              <a:rPr lang="zh-CN" altLang="en-US" b="1"/>
              <a:t>传输层</a:t>
            </a:r>
          </a:p>
        </p:txBody>
      </p:sp>
      <p:sp>
        <p:nvSpPr>
          <p:cNvPr id="100358" name="Text Box 6"/>
          <p:cNvSpPr txBox="1">
            <a:spLocks noChangeArrowheads="1"/>
          </p:cNvSpPr>
          <p:nvPr/>
        </p:nvSpPr>
        <p:spPr bwMode="auto">
          <a:xfrm>
            <a:off x="250825" y="3268663"/>
            <a:ext cx="1800225" cy="37623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accent2"/>
            </a:solidFill>
            <a:miter lim="800000"/>
            <a:headEnd/>
            <a:tailEnd/>
          </a:ln>
          <a:effectLst/>
        </p:spPr>
        <p:txBody>
          <a:bodyPr>
            <a:spAutoFit/>
          </a:bodyPr>
          <a:lstStyle/>
          <a:p>
            <a:pPr algn="ctr">
              <a:spcBef>
                <a:spcPct val="50000"/>
              </a:spcBef>
              <a:defRPr/>
            </a:pPr>
            <a:r>
              <a:rPr lang="zh-CN" altLang="en-US" b="1"/>
              <a:t>网络层</a:t>
            </a:r>
          </a:p>
        </p:txBody>
      </p:sp>
      <p:sp>
        <p:nvSpPr>
          <p:cNvPr id="100359" name="Text Box 7"/>
          <p:cNvSpPr txBox="1">
            <a:spLocks noChangeArrowheads="1"/>
          </p:cNvSpPr>
          <p:nvPr/>
        </p:nvSpPr>
        <p:spPr bwMode="auto">
          <a:xfrm>
            <a:off x="250825" y="3644900"/>
            <a:ext cx="1800225" cy="792163"/>
          </a:xfrm>
          <a:prstGeom prst="rect">
            <a:avLst/>
          </a:prstGeom>
          <a:gradFill rotWithShape="1">
            <a:gsLst>
              <a:gs pos="0">
                <a:srgbClr val="766000"/>
              </a:gs>
              <a:gs pos="50000">
                <a:schemeClr val="accent2"/>
              </a:gs>
              <a:gs pos="100000">
                <a:srgbClr val="766000"/>
              </a:gs>
            </a:gsLst>
            <a:lin ang="5400000" scaled="1"/>
          </a:gradFill>
          <a:ln w="9525">
            <a:solidFill>
              <a:schemeClr val="accent2"/>
            </a:solidFill>
            <a:miter lim="800000"/>
            <a:headEnd/>
            <a:tailEnd/>
          </a:ln>
        </p:spPr>
        <p:txBody>
          <a:bodyPr anchor="ctr"/>
          <a:lstStyle/>
          <a:p>
            <a:pPr algn="ctr">
              <a:spcBef>
                <a:spcPct val="50000"/>
              </a:spcBef>
              <a:defRPr/>
            </a:pPr>
            <a:r>
              <a:rPr lang="zh-CN" altLang="en-US" sz="2400" b="1">
                <a:solidFill>
                  <a:schemeClr val="hlink"/>
                </a:solidFill>
              </a:rPr>
              <a:t>数据链路层</a:t>
            </a:r>
          </a:p>
        </p:txBody>
      </p:sp>
      <p:sp>
        <p:nvSpPr>
          <p:cNvPr id="100360" name="Text Box 8"/>
          <p:cNvSpPr txBox="1">
            <a:spLocks noChangeArrowheads="1"/>
          </p:cNvSpPr>
          <p:nvPr/>
        </p:nvSpPr>
        <p:spPr bwMode="auto">
          <a:xfrm>
            <a:off x="250825" y="4437063"/>
            <a:ext cx="1800225" cy="431800"/>
          </a:xfrm>
          <a:prstGeom prst="rect">
            <a:avLst/>
          </a:prstGeom>
          <a:gradFill rotWithShape="1">
            <a:gsLst>
              <a:gs pos="0">
                <a:srgbClr val="766000"/>
              </a:gs>
              <a:gs pos="50000">
                <a:schemeClr val="accent2"/>
              </a:gs>
              <a:gs pos="100000">
                <a:srgbClr val="766000"/>
              </a:gs>
            </a:gsLst>
            <a:lin ang="5400000" scaled="1"/>
          </a:gradFill>
          <a:ln w="9525">
            <a:solidFill>
              <a:schemeClr val="accent2"/>
            </a:solidFill>
            <a:miter lim="800000"/>
            <a:headEnd/>
            <a:tailEnd/>
          </a:ln>
        </p:spPr>
        <p:txBody>
          <a:bodyPr anchor="ctr"/>
          <a:lstStyle/>
          <a:p>
            <a:pPr algn="ctr">
              <a:spcBef>
                <a:spcPct val="50000"/>
              </a:spcBef>
              <a:defRPr/>
            </a:pPr>
            <a:r>
              <a:rPr lang="zh-CN" altLang="en-US" b="1"/>
              <a:t>物理层</a:t>
            </a:r>
          </a:p>
        </p:txBody>
      </p:sp>
      <p:sp>
        <p:nvSpPr>
          <p:cNvPr id="5129" name="Rectangle 8"/>
          <p:cNvSpPr>
            <a:spLocks noChangeArrowheads="1"/>
          </p:cNvSpPr>
          <p:nvPr/>
        </p:nvSpPr>
        <p:spPr bwMode="auto">
          <a:xfrm>
            <a:off x="2700338" y="260350"/>
            <a:ext cx="6262687" cy="64087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400" b="1" dirty="0">
                <a:solidFill>
                  <a:schemeClr val="hlink"/>
                </a:solidFill>
              </a:rPr>
              <a:t>主要功能</a:t>
            </a:r>
          </a:p>
          <a:p>
            <a:pPr lvl="1" eaLnBrk="1" hangingPunct="1"/>
            <a:r>
              <a:rPr lang="zh-CN" altLang="en-US" sz="2400" b="1" dirty="0">
                <a:solidFill>
                  <a:schemeClr val="tx2"/>
                </a:solidFill>
              </a:rPr>
              <a:t>成帧：</a:t>
            </a:r>
            <a:endParaRPr lang="en-US" altLang="zh-CN" sz="2400" b="1" dirty="0">
              <a:solidFill>
                <a:schemeClr val="tx2"/>
              </a:solidFill>
            </a:endParaRPr>
          </a:p>
          <a:p>
            <a:pPr lvl="1" eaLnBrk="1" hangingPunct="1"/>
            <a:r>
              <a:rPr lang="en-US" altLang="zh-CN" sz="2400" b="1" dirty="0">
                <a:solidFill>
                  <a:schemeClr val="tx2"/>
                </a:solidFill>
              </a:rPr>
              <a:t>	</a:t>
            </a:r>
            <a:r>
              <a:rPr lang="zh-CN" altLang="en-US" sz="2000" dirty="0">
                <a:solidFill>
                  <a:schemeClr val="tx2"/>
                </a:solidFill>
              </a:rPr>
              <a:t>在接收方从比特流中恢复出帧，关键是确定帧开始和结束的地方，也称之为帧定界</a:t>
            </a:r>
            <a:endParaRPr lang="en-US" altLang="zh-CN" sz="2000" dirty="0">
              <a:solidFill>
                <a:schemeClr val="tx2"/>
              </a:solidFill>
            </a:endParaRPr>
          </a:p>
          <a:p>
            <a:pPr lvl="1" eaLnBrk="1" hangingPunct="1"/>
            <a:r>
              <a:rPr lang="zh-CN" altLang="en-US" sz="2400" b="1" dirty="0">
                <a:solidFill>
                  <a:schemeClr val="tx2"/>
                </a:solidFill>
              </a:rPr>
              <a:t>数据帧可靠传输：	</a:t>
            </a:r>
          </a:p>
          <a:p>
            <a:pPr lvl="1" eaLnBrk="1" hangingPunct="1"/>
            <a:r>
              <a:rPr lang="zh-CN" altLang="en-US" sz="2400" b="1" dirty="0">
                <a:solidFill>
                  <a:schemeClr val="tx2"/>
                </a:solidFill>
              </a:rPr>
              <a:t>	</a:t>
            </a:r>
            <a:r>
              <a:rPr lang="zh-CN" altLang="en-US" sz="2000" dirty="0">
                <a:solidFill>
                  <a:schemeClr val="tx2"/>
                </a:solidFill>
              </a:rPr>
              <a:t>差错校验：在发送方，给数据加尾部，用于差错校验</a:t>
            </a:r>
          </a:p>
          <a:p>
            <a:pPr lvl="1" eaLnBrk="1" hangingPunct="1"/>
            <a:r>
              <a:rPr lang="zh-CN" altLang="en-US" sz="2000" dirty="0">
                <a:solidFill>
                  <a:schemeClr val="tx2"/>
                </a:solidFill>
              </a:rPr>
              <a:t>    流量控制：如何避免一个快速的发送方淹没掉一个慢速的接收方</a:t>
            </a:r>
            <a:endParaRPr lang="zh-CN" altLang="en-US" sz="2400" dirty="0"/>
          </a:p>
          <a:p>
            <a:pPr lvl="1" eaLnBrk="1" hangingPunct="1"/>
            <a:r>
              <a:rPr lang="zh-CN" altLang="en-US" sz="2400" b="1" i="1" dirty="0"/>
              <a:t>信道（链路）多路访问：</a:t>
            </a:r>
            <a:r>
              <a:rPr lang="zh-CN" altLang="en-US" sz="2800" b="1" i="1" dirty="0"/>
              <a:t>	</a:t>
            </a:r>
          </a:p>
          <a:p>
            <a:pPr lvl="1" eaLnBrk="1" hangingPunct="1"/>
            <a:r>
              <a:rPr lang="zh-CN" altLang="en-US" sz="2400" b="1" i="1" dirty="0"/>
              <a:t>	</a:t>
            </a:r>
            <a:r>
              <a:rPr lang="zh-CN" altLang="en-US" sz="2000" i="1" dirty="0"/>
              <a:t>如何寻址以及控制对共享信道（链路）的访问，为此在数据链路层引入了一个特殊的子层，即介质访问控制子层</a:t>
            </a:r>
          </a:p>
          <a:p>
            <a:pPr eaLnBrk="1" hangingPunct="1"/>
            <a:r>
              <a:rPr lang="zh-CN" altLang="en-US" sz="2400" b="1" dirty="0">
                <a:solidFill>
                  <a:schemeClr val="hlink"/>
                </a:solidFill>
              </a:rPr>
              <a:t>相关协议</a:t>
            </a:r>
          </a:p>
          <a:p>
            <a:pPr lvl="1" eaLnBrk="1" hangingPunct="1"/>
            <a:r>
              <a:rPr lang="en-US" altLang="zh-CN" sz="2000" b="1" dirty="0"/>
              <a:t>HDLC</a:t>
            </a:r>
            <a:r>
              <a:rPr lang="zh-CN" altLang="en-US" sz="2000" b="1" dirty="0"/>
              <a:t>（</a:t>
            </a:r>
            <a:r>
              <a:rPr lang="en-US" altLang="zh-CN" sz="2000" b="1" dirty="0"/>
              <a:t>High-Level Data Link Control</a:t>
            </a:r>
            <a:r>
              <a:rPr lang="zh-CN" altLang="en-US" sz="2000" b="1" dirty="0"/>
              <a:t>）</a:t>
            </a:r>
          </a:p>
          <a:p>
            <a:pPr lvl="1" eaLnBrk="1" hangingPunct="1"/>
            <a:r>
              <a:rPr lang="en-US" altLang="zh-CN" sz="2000" b="1" dirty="0"/>
              <a:t>PPP</a:t>
            </a:r>
            <a:r>
              <a:rPr lang="zh-CN" altLang="en-US" sz="2000" b="1" dirty="0"/>
              <a:t>（</a:t>
            </a:r>
            <a:r>
              <a:rPr lang="en-US" altLang="zh-CN" sz="2000" b="1" dirty="0"/>
              <a:t>Point to Point Protocol</a:t>
            </a:r>
            <a:r>
              <a:rPr lang="zh-CN" altLang="en-US" sz="2000" b="1" dirty="0"/>
              <a:t>）</a:t>
            </a:r>
            <a:endParaRPr lang="en-US" altLang="zh-CN" sz="2000" b="1" dirty="0"/>
          </a:p>
          <a:p>
            <a:pPr lvl="1" eaLnBrk="1" hangingPunct="1"/>
            <a:r>
              <a:rPr lang="en-US" altLang="zh-CN" sz="2000" b="1" dirty="0"/>
              <a:t>CSMA/CD</a:t>
            </a:r>
          </a:p>
          <a:p>
            <a:pPr lvl="1" eaLnBrk="1" hangingPunct="1"/>
            <a:r>
              <a:rPr lang="en-US" altLang="zh-CN" sz="2000" b="1" dirty="0"/>
              <a:t>CSMA/CA</a:t>
            </a:r>
            <a:endParaRPr lang="zh-CN" altLang="en-US" sz="2000" b="1" dirty="0"/>
          </a:p>
        </p:txBody>
      </p:sp>
      <p:sp>
        <p:nvSpPr>
          <p:cNvPr id="5130" name="Line 9"/>
          <p:cNvSpPr>
            <a:spLocks noChangeShapeType="1"/>
          </p:cNvSpPr>
          <p:nvPr/>
        </p:nvSpPr>
        <p:spPr bwMode="auto">
          <a:xfrm flipV="1">
            <a:off x="2051050" y="260350"/>
            <a:ext cx="649288" cy="3384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31" name="Line 10"/>
          <p:cNvSpPr>
            <a:spLocks noChangeShapeType="1"/>
          </p:cNvSpPr>
          <p:nvPr/>
        </p:nvSpPr>
        <p:spPr bwMode="auto">
          <a:xfrm>
            <a:off x="2051050" y="4437063"/>
            <a:ext cx="649288" cy="2232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 name="右大括号 1"/>
          <p:cNvSpPr/>
          <p:nvPr/>
        </p:nvSpPr>
        <p:spPr>
          <a:xfrm>
            <a:off x="8028384" y="5301208"/>
            <a:ext cx="144016" cy="50405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右大括号 12"/>
          <p:cNvSpPr/>
          <p:nvPr/>
        </p:nvSpPr>
        <p:spPr>
          <a:xfrm>
            <a:off x="4679380" y="5968213"/>
            <a:ext cx="144016" cy="42248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文本框 2"/>
          <p:cNvSpPr txBox="1"/>
          <p:nvPr/>
        </p:nvSpPr>
        <p:spPr>
          <a:xfrm>
            <a:off x="8035182" y="5229200"/>
            <a:ext cx="938064" cy="646331"/>
          </a:xfrm>
          <a:prstGeom prst="rect">
            <a:avLst/>
          </a:prstGeom>
          <a:noFill/>
        </p:spPr>
        <p:txBody>
          <a:bodyPr wrap="square" rtlCol="0">
            <a:spAutoFit/>
          </a:bodyPr>
          <a:lstStyle/>
          <a:p>
            <a:pPr algn="ctr"/>
            <a:r>
              <a:rPr lang="zh-CN" altLang="en-US" b="1" dirty="0"/>
              <a:t>点对点</a:t>
            </a:r>
            <a:r>
              <a:rPr lang="en-US" altLang="zh-CN" b="1" dirty="0"/>
              <a:t/>
            </a:r>
            <a:br>
              <a:rPr lang="en-US" altLang="zh-CN" b="1" dirty="0"/>
            </a:br>
            <a:r>
              <a:rPr lang="zh-CN" altLang="en-US" b="1" dirty="0"/>
              <a:t>链路</a:t>
            </a:r>
          </a:p>
        </p:txBody>
      </p:sp>
      <p:sp>
        <p:nvSpPr>
          <p:cNvPr id="15" name="文本框 14"/>
          <p:cNvSpPr txBox="1"/>
          <p:nvPr/>
        </p:nvSpPr>
        <p:spPr>
          <a:xfrm>
            <a:off x="4686160" y="5994789"/>
            <a:ext cx="2495428" cy="369332"/>
          </a:xfrm>
          <a:prstGeom prst="rect">
            <a:avLst/>
          </a:prstGeom>
          <a:noFill/>
        </p:spPr>
        <p:txBody>
          <a:bodyPr wrap="square" rtlCol="0">
            <a:spAutoFit/>
          </a:bodyPr>
          <a:lstStyle/>
          <a:p>
            <a:pPr algn="ctr"/>
            <a:r>
              <a:rPr lang="zh-CN" altLang="en-US" b="1" dirty="0"/>
              <a:t>多路访问</a:t>
            </a:r>
            <a:r>
              <a:rPr lang="en-US" altLang="zh-CN" b="1" dirty="0"/>
              <a:t>/</a:t>
            </a:r>
            <a:r>
              <a:rPr lang="zh-CN" altLang="en-US" b="1" dirty="0"/>
              <a:t>共享链路</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89F289DC-B7EC-489D-9F71-FE009154CCC8}" type="slidenum">
              <a:rPr lang="en-US" altLang="zh-CN"/>
              <a:pPr eaLnBrk="1" hangingPunct="1"/>
              <a:t>20</a:t>
            </a:fld>
            <a:endParaRPr lang="en-US" altLang="zh-CN"/>
          </a:p>
        </p:txBody>
      </p:sp>
      <p:sp>
        <p:nvSpPr>
          <p:cNvPr id="28675" name="Rectangle 2"/>
          <p:cNvSpPr>
            <a:spLocks noGrp="1" noChangeArrowheads="1"/>
          </p:cNvSpPr>
          <p:nvPr>
            <p:ph type="title"/>
          </p:nvPr>
        </p:nvSpPr>
        <p:spPr/>
        <p:txBody>
          <a:bodyPr/>
          <a:lstStyle/>
          <a:p>
            <a:pPr eaLnBrk="1" hangingPunct="1"/>
            <a:r>
              <a:rPr lang="zh-CN" altLang="en-US"/>
              <a:t>多项式编码的推导</a:t>
            </a:r>
          </a:p>
        </p:txBody>
      </p:sp>
      <p:sp>
        <p:nvSpPr>
          <p:cNvPr id="62467" name="Rectangle 3"/>
          <p:cNvSpPr>
            <a:spLocks noGrp="1" noChangeArrowheads="1"/>
          </p:cNvSpPr>
          <p:nvPr>
            <p:ph type="body" idx="1"/>
          </p:nvPr>
        </p:nvSpPr>
        <p:spPr>
          <a:xfrm>
            <a:off x="1182688" y="2017713"/>
            <a:ext cx="6970712" cy="496887"/>
          </a:xfrm>
          <a:noFill/>
        </p:spPr>
        <p:txBody>
          <a:bodyPr/>
          <a:lstStyle/>
          <a:p>
            <a:pPr eaLnBrk="1" hangingPunct="1">
              <a:buFont typeface="Wingdings" panose="05000000000000000000" pitchFamily="2" charset="2"/>
              <a:buNone/>
            </a:pPr>
            <a:r>
              <a:rPr lang="zh-CN" altLang="en-US" sz="2400" b="1">
                <a:solidFill>
                  <a:schemeClr val="tx2"/>
                </a:solidFill>
              </a:rPr>
              <a:t>设数据多项式表示为</a:t>
            </a:r>
            <a:r>
              <a:rPr lang="en-US" altLang="zh-CN" sz="2400" b="1">
                <a:solidFill>
                  <a:schemeClr val="tx2"/>
                </a:solidFill>
              </a:rPr>
              <a:t>M</a:t>
            </a:r>
            <a:r>
              <a:rPr lang="zh-CN" altLang="en-US" sz="2400" b="1">
                <a:solidFill>
                  <a:schemeClr val="tx2"/>
                </a:solidFill>
              </a:rPr>
              <a:t>（</a:t>
            </a:r>
            <a:r>
              <a:rPr lang="en-US" altLang="zh-CN" sz="2400" b="1">
                <a:solidFill>
                  <a:schemeClr val="tx2"/>
                </a:solidFill>
              </a:rPr>
              <a:t>X</a:t>
            </a:r>
            <a:r>
              <a:rPr lang="zh-CN" altLang="en-US" sz="2400" b="1">
                <a:solidFill>
                  <a:schemeClr val="tx2"/>
                </a:solidFill>
              </a:rPr>
              <a:t>）     </a:t>
            </a:r>
            <a:r>
              <a:rPr lang="en-US" altLang="zh-CN" sz="2400" b="1">
                <a:solidFill>
                  <a:schemeClr val="tx2"/>
                </a:solidFill>
              </a:rPr>
              <a:t>m</a:t>
            </a:r>
            <a:r>
              <a:rPr lang="zh-CN" altLang="en-US" sz="2400" b="1">
                <a:solidFill>
                  <a:schemeClr val="tx2"/>
                </a:solidFill>
              </a:rPr>
              <a:t>位序列</a:t>
            </a:r>
          </a:p>
        </p:txBody>
      </p:sp>
      <p:sp>
        <p:nvSpPr>
          <p:cNvPr id="62468" name="Rectangle 4"/>
          <p:cNvSpPr>
            <a:spLocks noChangeArrowheads="1"/>
          </p:cNvSpPr>
          <p:nvPr/>
        </p:nvSpPr>
        <p:spPr bwMode="auto">
          <a:xfrm>
            <a:off x="1219200" y="2514600"/>
            <a:ext cx="69707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20000"/>
              </a:spcBef>
              <a:buClr>
                <a:schemeClr val="folHlink"/>
              </a:buClr>
              <a:buSzPct val="60000"/>
              <a:buFont typeface="Wingdings" panose="05000000000000000000" pitchFamily="2" charset="2"/>
              <a:buNone/>
            </a:pPr>
            <a:r>
              <a:rPr lang="en-US" altLang="zh-CN" sz="2400" b="1"/>
              <a:t>      </a:t>
            </a:r>
            <a:r>
              <a:rPr lang="zh-CN" altLang="en-US" sz="2400" b="1">
                <a:solidFill>
                  <a:schemeClr val="tx2"/>
                </a:solidFill>
              </a:rPr>
              <a:t>事先约定的除数为</a:t>
            </a:r>
            <a:r>
              <a:rPr lang="en-US" altLang="zh-CN" sz="2400" b="1">
                <a:solidFill>
                  <a:schemeClr val="tx2"/>
                </a:solidFill>
              </a:rPr>
              <a:t>G</a:t>
            </a:r>
            <a:r>
              <a:rPr lang="zh-CN" altLang="en-US" sz="2400" b="1">
                <a:solidFill>
                  <a:schemeClr val="tx2"/>
                </a:solidFill>
              </a:rPr>
              <a:t>（</a:t>
            </a:r>
            <a:r>
              <a:rPr lang="en-US" altLang="zh-CN" sz="2400" b="1">
                <a:solidFill>
                  <a:schemeClr val="tx2"/>
                </a:solidFill>
              </a:rPr>
              <a:t>X</a:t>
            </a:r>
            <a:r>
              <a:rPr lang="zh-CN" altLang="en-US" sz="2400" b="1">
                <a:solidFill>
                  <a:schemeClr val="tx2"/>
                </a:solidFill>
              </a:rPr>
              <a:t>）     </a:t>
            </a:r>
            <a:r>
              <a:rPr lang="en-US" altLang="zh-CN" sz="2400" b="1">
                <a:solidFill>
                  <a:schemeClr val="tx2"/>
                </a:solidFill>
              </a:rPr>
              <a:t>r+1</a:t>
            </a:r>
            <a:r>
              <a:rPr lang="zh-CN" altLang="en-US" sz="2400" b="1">
                <a:solidFill>
                  <a:schemeClr val="tx2"/>
                </a:solidFill>
              </a:rPr>
              <a:t>位序列</a:t>
            </a:r>
          </a:p>
        </p:txBody>
      </p:sp>
      <p:sp>
        <p:nvSpPr>
          <p:cNvPr id="62469" name="Rectangle 5"/>
          <p:cNvSpPr>
            <a:spLocks noChangeArrowheads="1"/>
          </p:cNvSpPr>
          <p:nvPr/>
        </p:nvSpPr>
        <p:spPr bwMode="auto">
          <a:xfrm>
            <a:off x="1143000" y="2971800"/>
            <a:ext cx="69707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20000"/>
              </a:spcBef>
              <a:buClr>
                <a:schemeClr val="folHlink"/>
              </a:buClr>
              <a:buSzPct val="60000"/>
              <a:buFont typeface="Wingdings" panose="05000000000000000000" pitchFamily="2" charset="2"/>
              <a:buNone/>
            </a:pPr>
            <a:r>
              <a:rPr lang="en-US" altLang="zh-CN" sz="2400" b="1"/>
              <a:t>        </a:t>
            </a:r>
            <a:r>
              <a:rPr lang="zh-CN" altLang="en-US" sz="2400" b="1">
                <a:solidFill>
                  <a:schemeClr val="tx2"/>
                </a:solidFill>
              </a:rPr>
              <a:t>帧校验序列</a:t>
            </a:r>
            <a:r>
              <a:rPr lang="en-US" altLang="zh-CN" sz="2400" b="1">
                <a:solidFill>
                  <a:schemeClr val="tx2"/>
                </a:solidFill>
              </a:rPr>
              <a:t>FCS</a:t>
            </a:r>
            <a:r>
              <a:rPr lang="zh-CN" altLang="en-US" sz="2400" b="1">
                <a:solidFill>
                  <a:schemeClr val="tx2"/>
                </a:solidFill>
              </a:rPr>
              <a:t>为</a:t>
            </a:r>
            <a:r>
              <a:rPr lang="en-US" altLang="zh-CN" sz="2400" b="1">
                <a:solidFill>
                  <a:schemeClr val="tx2"/>
                </a:solidFill>
              </a:rPr>
              <a:t>F</a:t>
            </a:r>
            <a:r>
              <a:rPr lang="zh-CN" altLang="en-US" sz="2400" b="1">
                <a:solidFill>
                  <a:schemeClr val="tx2"/>
                </a:solidFill>
              </a:rPr>
              <a:t>（</a:t>
            </a:r>
            <a:r>
              <a:rPr lang="en-US" altLang="zh-CN" sz="2400" b="1">
                <a:solidFill>
                  <a:schemeClr val="tx2"/>
                </a:solidFill>
              </a:rPr>
              <a:t>X</a:t>
            </a:r>
            <a:r>
              <a:rPr lang="zh-CN" altLang="en-US" sz="2400" b="1">
                <a:solidFill>
                  <a:schemeClr val="tx2"/>
                </a:solidFill>
              </a:rPr>
              <a:t>）     </a:t>
            </a:r>
            <a:r>
              <a:rPr lang="en-US" altLang="zh-CN" sz="2400" b="1">
                <a:solidFill>
                  <a:schemeClr val="tx2"/>
                </a:solidFill>
              </a:rPr>
              <a:t>r</a:t>
            </a:r>
            <a:r>
              <a:rPr lang="zh-CN" altLang="en-US" sz="2400" b="1">
                <a:solidFill>
                  <a:schemeClr val="tx2"/>
                </a:solidFill>
              </a:rPr>
              <a:t>位序列</a:t>
            </a:r>
          </a:p>
        </p:txBody>
      </p:sp>
      <p:sp>
        <p:nvSpPr>
          <p:cNvPr id="62470" name="Rectangle 6"/>
          <p:cNvSpPr>
            <a:spLocks noChangeArrowheads="1"/>
          </p:cNvSpPr>
          <p:nvPr/>
        </p:nvSpPr>
        <p:spPr bwMode="auto">
          <a:xfrm>
            <a:off x="1219200" y="3505200"/>
            <a:ext cx="69707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spcBef>
                <a:spcPct val="20000"/>
              </a:spcBef>
              <a:buClr>
                <a:schemeClr val="folHlink"/>
              </a:buClr>
              <a:buSzPct val="60000"/>
              <a:buFont typeface="Wingdings" panose="05000000000000000000" pitchFamily="2" charset="2"/>
              <a:buNone/>
            </a:pPr>
            <a:r>
              <a:rPr lang="zh-CN" altLang="en-US" sz="2400" b="1" dirty="0">
                <a:solidFill>
                  <a:schemeClr val="tx2"/>
                </a:solidFill>
              </a:rPr>
              <a:t>加了校验序列的帧为</a:t>
            </a:r>
            <a:r>
              <a:rPr lang="en-US" altLang="zh-CN" sz="2400" b="1" dirty="0">
                <a:solidFill>
                  <a:schemeClr val="tx2"/>
                </a:solidFill>
              </a:rPr>
              <a:t>T</a:t>
            </a:r>
            <a:r>
              <a:rPr lang="zh-CN" altLang="en-US" sz="2400" b="1" dirty="0">
                <a:solidFill>
                  <a:schemeClr val="tx2"/>
                </a:solidFill>
              </a:rPr>
              <a:t>（</a:t>
            </a:r>
            <a:r>
              <a:rPr lang="en-US" altLang="zh-CN" sz="2400" b="1" dirty="0">
                <a:solidFill>
                  <a:schemeClr val="tx2"/>
                </a:solidFill>
              </a:rPr>
              <a:t>X</a:t>
            </a:r>
            <a:r>
              <a:rPr lang="zh-CN" altLang="en-US" sz="2400" b="1" dirty="0">
                <a:solidFill>
                  <a:schemeClr val="tx2"/>
                </a:solidFill>
              </a:rPr>
              <a:t>）</a:t>
            </a:r>
            <a:r>
              <a:rPr lang="en-US" altLang="zh-CN" sz="2400" b="1" dirty="0">
                <a:solidFill>
                  <a:schemeClr val="tx2"/>
                </a:solidFill>
              </a:rPr>
              <a:t>=X</a:t>
            </a:r>
            <a:r>
              <a:rPr lang="en-US" altLang="zh-CN" sz="2400" b="1" baseline="30000" dirty="0">
                <a:solidFill>
                  <a:schemeClr val="tx2"/>
                </a:solidFill>
              </a:rPr>
              <a:t> r </a:t>
            </a:r>
            <a:r>
              <a:rPr lang="en-US" altLang="zh-CN" sz="2400" b="1" dirty="0">
                <a:solidFill>
                  <a:schemeClr val="tx2"/>
                </a:solidFill>
              </a:rPr>
              <a:t>M</a:t>
            </a:r>
            <a:r>
              <a:rPr lang="zh-CN" altLang="en-US" sz="2400" b="1" dirty="0">
                <a:solidFill>
                  <a:schemeClr val="tx2"/>
                </a:solidFill>
              </a:rPr>
              <a:t>（</a:t>
            </a:r>
            <a:r>
              <a:rPr lang="en-US" altLang="zh-CN" sz="2400" b="1" dirty="0">
                <a:solidFill>
                  <a:schemeClr val="tx2"/>
                </a:solidFill>
              </a:rPr>
              <a:t>X</a:t>
            </a:r>
            <a:r>
              <a:rPr lang="zh-CN" altLang="en-US" sz="2400" b="1" dirty="0">
                <a:solidFill>
                  <a:schemeClr val="tx2"/>
                </a:solidFill>
              </a:rPr>
              <a:t>）</a:t>
            </a:r>
            <a:r>
              <a:rPr lang="en-US" altLang="zh-CN" sz="2400" b="1" dirty="0">
                <a:solidFill>
                  <a:schemeClr val="tx2"/>
                </a:solidFill>
              </a:rPr>
              <a:t>+F</a:t>
            </a:r>
            <a:r>
              <a:rPr lang="zh-CN" altLang="en-US" sz="2400" b="1" dirty="0">
                <a:solidFill>
                  <a:schemeClr val="tx2"/>
                </a:solidFill>
              </a:rPr>
              <a:t>（</a:t>
            </a:r>
            <a:r>
              <a:rPr lang="en-US" altLang="zh-CN" sz="2400" b="1" dirty="0">
                <a:solidFill>
                  <a:schemeClr val="tx2"/>
                </a:solidFill>
              </a:rPr>
              <a:t>X</a:t>
            </a:r>
            <a:r>
              <a:rPr lang="zh-CN" altLang="en-US" sz="2400" b="1" dirty="0">
                <a:solidFill>
                  <a:schemeClr val="tx2"/>
                </a:solidFill>
              </a:rPr>
              <a:t>）                            </a:t>
            </a:r>
            <a:r>
              <a:rPr lang="en-US" altLang="zh-CN" sz="2400" b="1" dirty="0" err="1">
                <a:solidFill>
                  <a:schemeClr val="tx2"/>
                </a:solidFill>
              </a:rPr>
              <a:t>m+r</a:t>
            </a:r>
            <a:r>
              <a:rPr lang="zh-CN" altLang="en-US" sz="2400" b="1" dirty="0">
                <a:solidFill>
                  <a:schemeClr val="tx2"/>
                </a:solidFill>
              </a:rPr>
              <a:t>位序列</a:t>
            </a:r>
          </a:p>
        </p:txBody>
      </p:sp>
      <p:sp>
        <p:nvSpPr>
          <p:cNvPr id="62471" name="Rectangle 7"/>
          <p:cNvSpPr>
            <a:spLocks noChangeArrowheads="1"/>
          </p:cNvSpPr>
          <p:nvPr/>
        </p:nvSpPr>
        <p:spPr bwMode="auto">
          <a:xfrm>
            <a:off x="1447800" y="4572000"/>
            <a:ext cx="7227888"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20000"/>
              </a:spcBef>
              <a:buClr>
                <a:schemeClr val="folHlink"/>
              </a:buClr>
              <a:buSzPct val="60000"/>
              <a:buFont typeface="Wingdings" panose="05000000000000000000" pitchFamily="2" charset="2"/>
              <a:buNone/>
            </a:pPr>
            <a:r>
              <a:rPr lang="zh-CN" altLang="en-US" sz="2400" b="1"/>
              <a:t>设</a:t>
            </a:r>
            <a:r>
              <a:rPr lang="en-US" altLang="zh-CN" sz="2400" b="1"/>
              <a:t>X</a:t>
            </a:r>
            <a:r>
              <a:rPr lang="en-US" altLang="zh-CN" sz="2400" b="1" baseline="30000"/>
              <a:t> r </a:t>
            </a:r>
            <a:r>
              <a:rPr lang="en-US" altLang="zh-CN" sz="2400" b="1"/>
              <a:t>M</a:t>
            </a:r>
            <a:r>
              <a:rPr lang="zh-CN" altLang="en-US" sz="2400" b="1"/>
              <a:t>（</a:t>
            </a:r>
            <a:r>
              <a:rPr lang="en-US" altLang="zh-CN" sz="2400" b="1"/>
              <a:t>X</a:t>
            </a:r>
            <a:r>
              <a:rPr lang="zh-CN" altLang="en-US" sz="2400" b="1"/>
              <a:t>）</a:t>
            </a:r>
            <a:r>
              <a:rPr lang="en-US" altLang="zh-CN" sz="2400" b="1"/>
              <a:t>/G</a:t>
            </a:r>
            <a:r>
              <a:rPr lang="zh-CN" altLang="en-US" sz="2400" b="1"/>
              <a:t>（</a:t>
            </a:r>
            <a:r>
              <a:rPr lang="en-US" altLang="zh-CN" sz="2400" b="1"/>
              <a:t>X</a:t>
            </a:r>
            <a:r>
              <a:rPr lang="zh-CN" altLang="en-US" sz="2400" b="1"/>
              <a:t>）</a:t>
            </a:r>
            <a:r>
              <a:rPr lang="en-US" altLang="zh-CN" sz="2400" b="1"/>
              <a:t>=P</a:t>
            </a:r>
            <a:r>
              <a:rPr lang="zh-CN" altLang="en-US" sz="2400" b="1"/>
              <a:t>（</a:t>
            </a:r>
            <a:r>
              <a:rPr lang="en-US" altLang="zh-CN" sz="2400" b="1"/>
              <a:t>X</a:t>
            </a:r>
            <a:r>
              <a:rPr lang="zh-CN" altLang="en-US" sz="2400" b="1"/>
              <a:t>）</a:t>
            </a:r>
            <a:r>
              <a:rPr lang="en-US" altLang="zh-CN" sz="2400" b="1"/>
              <a:t>+R</a:t>
            </a:r>
            <a:r>
              <a:rPr lang="zh-CN" altLang="en-US" sz="2400" b="1"/>
              <a:t>（</a:t>
            </a:r>
            <a:r>
              <a:rPr lang="en-US" altLang="zh-CN" sz="2400" b="1"/>
              <a:t>X</a:t>
            </a:r>
            <a:r>
              <a:rPr lang="zh-CN" altLang="en-US" sz="2400" b="1"/>
              <a:t>）</a:t>
            </a:r>
            <a:r>
              <a:rPr lang="en-US" altLang="zh-CN" sz="2400" b="1"/>
              <a:t>/G</a:t>
            </a:r>
            <a:r>
              <a:rPr lang="zh-CN" altLang="en-US" sz="2400" b="1"/>
              <a:t>（</a:t>
            </a:r>
            <a:r>
              <a:rPr lang="en-US" altLang="zh-CN" sz="2400" b="1"/>
              <a:t>X</a:t>
            </a:r>
            <a:r>
              <a:rPr lang="zh-CN" altLang="en-US" sz="2400" b="1"/>
              <a:t>）</a:t>
            </a:r>
          </a:p>
        </p:txBody>
      </p:sp>
      <p:sp>
        <p:nvSpPr>
          <p:cNvPr id="62473" name="Rectangle 9"/>
          <p:cNvSpPr>
            <a:spLocks noChangeArrowheads="1"/>
          </p:cNvSpPr>
          <p:nvPr/>
        </p:nvSpPr>
        <p:spPr bwMode="auto">
          <a:xfrm>
            <a:off x="1676400" y="5181600"/>
            <a:ext cx="67421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20000"/>
              </a:spcBef>
              <a:buClr>
                <a:schemeClr val="folHlink"/>
              </a:buClr>
              <a:buSzPct val="60000"/>
              <a:buFont typeface="Wingdings" panose="05000000000000000000" pitchFamily="2" charset="2"/>
              <a:buNone/>
            </a:pPr>
            <a:r>
              <a:rPr lang="en-US" altLang="zh-CN" sz="2400" b="1"/>
              <a:t>[X</a:t>
            </a:r>
            <a:r>
              <a:rPr lang="en-US" altLang="zh-CN" sz="2400" b="1" baseline="30000"/>
              <a:t> r </a:t>
            </a:r>
            <a:r>
              <a:rPr lang="en-US" altLang="zh-CN" sz="2400" b="1"/>
              <a:t>M</a:t>
            </a:r>
            <a:r>
              <a:rPr lang="zh-CN" altLang="en-US" sz="2400" b="1"/>
              <a:t>（</a:t>
            </a:r>
            <a:r>
              <a:rPr lang="en-US" altLang="zh-CN" sz="2400" b="1"/>
              <a:t>X</a:t>
            </a:r>
            <a:r>
              <a:rPr lang="zh-CN" altLang="en-US" sz="2400" b="1"/>
              <a:t>）</a:t>
            </a:r>
            <a:r>
              <a:rPr lang="en-US" altLang="zh-CN" sz="2400" b="1"/>
              <a:t>-R</a:t>
            </a:r>
            <a:r>
              <a:rPr lang="zh-CN" altLang="en-US" sz="2400" b="1"/>
              <a:t>（</a:t>
            </a:r>
            <a:r>
              <a:rPr lang="en-US" altLang="zh-CN" sz="2400" b="1"/>
              <a:t>X</a:t>
            </a:r>
            <a:r>
              <a:rPr lang="zh-CN" altLang="en-US" sz="2400" b="1"/>
              <a:t>）</a:t>
            </a:r>
            <a:r>
              <a:rPr lang="en-US" altLang="zh-CN" sz="2400" b="1"/>
              <a:t>]/G</a:t>
            </a:r>
            <a:r>
              <a:rPr lang="zh-CN" altLang="en-US" sz="2400" b="1"/>
              <a:t>（</a:t>
            </a:r>
            <a:r>
              <a:rPr lang="en-US" altLang="zh-CN" sz="2400" b="1"/>
              <a:t>X</a:t>
            </a:r>
            <a:r>
              <a:rPr lang="zh-CN" altLang="en-US" sz="2400" b="1"/>
              <a:t>）</a:t>
            </a:r>
            <a:r>
              <a:rPr lang="en-US" altLang="zh-CN" sz="2400" b="1"/>
              <a:t>=P</a:t>
            </a:r>
            <a:r>
              <a:rPr lang="zh-CN" altLang="en-US" sz="2400" b="1"/>
              <a:t>（</a:t>
            </a:r>
            <a:r>
              <a:rPr lang="en-US" altLang="zh-CN" sz="2400" b="1"/>
              <a:t>X</a:t>
            </a:r>
            <a:r>
              <a:rPr lang="zh-CN" altLang="en-US" sz="2400" b="1"/>
              <a:t>）</a:t>
            </a:r>
          </a:p>
        </p:txBody>
      </p:sp>
      <p:sp>
        <p:nvSpPr>
          <p:cNvPr id="62474" name="Rectangle 10"/>
          <p:cNvSpPr>
            <a:spLocks noChangeArrowheads="1"/>
          </p:cNvSpPr>
          <p:nvPr/>
        </p:nvSpPr>
        <p:spPr bwMode="auto">
          <a:xfrm>
            <a:off x="914400" y="5791200"/>
            <a:ext cx="76898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20000"/>
              </a:spcBef>
              <a:buClr>
                <a:schemeClr val="folHlink"/>
              </a:buClr>
              <a:buSzPct val="60000"/>
              <a:buFont typeface="Wingdings" panose="05000000000000000000" pitchFamily="2" charset="2"/>
              <a:buNone/>
            </a:pPr>
            <a:r>
              <a:rPr lang="zh-CN" altLang="en-US" sz="2400" b="1" dirty="0"/>
              <a:t>在模</a:t>
            </a:r>
            <a:r>
              <a:rPr lang="en-US" altLang="zh-CN" sz="2400" b="1" dirty="0"/>
              <a:t>2</a:t>
            </a:r>
            <a:r>
              <a:rPr lang="zh-CN" altLang="en-US" sz="2400" b="1" dirty="0"/>
              <a:t>运算中，加法与减法等同，取</a:t>
            </a:r>
            <a:r>
              <a:rPr lang="en-US" altLang="zh-CN" sz="2400" b="1" dirty="0"/>
              <a:t>F</a:t>
            </a:r>
            <a:r>
              <a:rPr lang="zh-CN" altLang="en-US" sz="2400" b="1" dirty="0"/>
              <a:t>（</a:t>
            </a:r>
            <a:r>
              <a:rPr lang="en-US" altLang="zh-CN" sz="2400" b="1" dirty="0"/>
              <a:t>X</a:t>
            </a:r>
            <a:r>
              <a:rPr lang="zh-CN" altLang="en-US" sz="2400" b="1" dirty="0"/>
              <a:t>）</a:t>
            </a:r>
            <a:r>
              <a:rPr lang="en-US" altLang="zh-CN" sz="2400" b="1" dirty="0"/>
              <a:t>=R</a:t>
            </a:r>
            <a:r>
              <a:rPr lang="zh-CN" altLang="en-US" sz="2400" b="1" dirty="0"/>
              <a:t>（</a:t>
            </a:r>
            <a:r>
              <a:rPr lang="en-US" altLang="zh-CN" sz="2400" b="1" dirty="0"/>
              <a:t>X</a:t>
            </a:r>
            <a:r>
              <a:rPr lang="zh-CN" altLang="en-US" sz="2400" b="1" dirty="0"/>
              <a:t>）就能使</a:t>
            </a:r>
            <a:r>
              <a:rPr lang="en-US" altLang="zh-CN" sz="2400" b="1" dirty="0"/>
              <a:t>T</a:t>
            </a:r>
            <a:r>
              <a:rPr lang="zh-CN" altLang="en-US" sz="2400" b="1" dirty="0"/>
              <a:t>（</a:t>
            </a:r>
            <a:r>
              <a:rPr lang="en-US" altLang="zh-CN" sz="2400" b="1" dirty="0"/>
              <a:t>X</a:t>
            </a:r>
            <a:r>
              <a:rPr lang="zh-CN" altLang="en-US" sz="2400" b="1" dirty="0"/>
              <a:t>）被</a:t>
            </a:r>
            <a:r>
              <a:rPr lang="en-US" altLang="zh-CN" sz="2400" b="1" dirty="0"/>
              <a:t>G</a:t>
            </a:r>
            <a:r>
              <a:rPr lang="zh-CN" altLang="en-US" sz="2400" b="1" dirty="0"/>
              <a:t>（</a:t>
            </a:r>
            <a:r>
              <a:rPr lang="en-US" altLang="zh-CN" sz="2400" b="1" dirty="0"/>
              <a:t>X</a:t>
            </a:r>
            <a:r>
              <a:rPr lang="zh-CN" altLang="en-US" sz="2400" b="1" dirty="0"/>
              <a:t>）整除</a:t>
            </a:r>
          </a:p>
        </p:txBody>
      </p:sp>
      <p:grpSp>
        <p:nvGrpSpPr>
          <p:cNvPr id="2" name="Group 14"/>
          <p:cNvGrpSpPr>
            <a:grpSpLocks/>
          </p:cNvGrpSpPr>
          <p:nvPr/>
        </p:nvGrpSpPr>
        <p:grpSpPr bwMode="auto">
          <a:xfrm>
            <a:off x="1619250" y="1360488"/>
            <a:ext cx="7345363" cy="1708150"/>
            <a:chOff x="1020" y="857"/>
            <a:chExt cx="4627" cy="1076"/>
          </a:xfrm>
        </p:grpSpPr>
        <p:sp>
          <p:nvSpPr>
            <p:cNvPr id="28684" name="Oval 11"/>
            <p:cNvSpPr>
              <a:spLocks noChangeArrowheads="1"/>
            </p:cNvSpPr>
            <p:nvPr/>
          </p:nvSpPr>
          <p:spPr bwMode="auto">
            <a:xfrm>
              <a:off x="1020" y="1525"/>
              <a:ext cx="3856" cy="408"/>
            </a:xfrm>
            <a:prstGeom prst="ellipse">
              <a:avLst/>
            </a:prstGeom>
            <a:noFill/>
            <a:ln w="28575">
              <a:solidFill>
                <a:schemeClr val="hlink"/>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28685" name="Line 12"/>
            <p:cNvSpPr>
              <a:spLocks noChangeShapeType="1"/>
            </p:cNvSpPr>
            <p:nvPr/>
          </p:nvSpPr>
          <p:spPr bwMode="auto">
            <a:xfrm flipV="1">
              <a:off x="4649" y="1389"/>
              <a:ext cx="363" cy="227"/>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8686" name="Text Box 13"/>
            <p:cNvSpPr txBox="1">
              <a:spLocks noChangeArrowheads="1"/>
            </p:cNvSpPr>
            <p:nvPr/>
          </p:nvSpPr>
          <p:spPr bwMode="auto">
            <a:xfrm>
              <a:off x="4559" y="857"/>
              <a:ext cx="108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solidFill>
                    <a:schemeClr val="hlink"/>
                  </a:solidFill>
                </a:rPr>
                <a:t>生成多项式，最高和最低位必须为</a:t>
              </a:r>
              <a:r>
                <a:rPr lang="en-US" altLang="zh-CN" b="1">
                  <a:solidFill>
                    <a:schemeClr val="hlink"/>
                  </a:solidFill>
                </a:rPr>
                <a:t>1</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6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strips(downRight)">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62469">
                                            <p:txEl>
                                              <p:pRg st="0" end="0"/>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62470">
                                            <p:txEl>
                                              <p:pRg st="0" end="0"/>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62471">
                                            <p:txEl>
                                              <p:pRg st="0" end="0"/>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62473">
                                            <p:txEl>
                                              <p:pRg st="0" end="0"/>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6247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P spid="62468" grpId="0" build="p" autoUpdateAnimBg="0"/>
      <p:bldP spid="62469" grpId="0" build="p" autoUpdateAnimBg="0"/>
      <p:bldP spid="62470" grpId="0" build="p" autoUpdateAnimBg="0"/>
      <p:bldP spid="62471" grpId="0" build="p" autoUpdateAnimBg="0"/>
      <p:bldP spid="62473" grpId="0" build="p" autoUpdateAnimBg="0"/>
      <p:bldP spid="62474"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AE780485-05B9-460C-96E5-3F229D80A59B}" type="slidenum">
              <a:rPr lang="en-US" altLang="zh-CN"/>
              <a:pPr eaLnBrk="1" hangingPunct="1"/>
              <a:t>21</a:t>
            </a:fld>
            <a:endParaRPr lang="en-US" altLang="zh-CN"/>
          </a:p>
        </p:txBody>
      </p:sp>
      <p:pic>
        <p:nvPicPr>
          <p:cNvPr id="2969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375"/>
            <a:ext cx="91440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8" name="Line 6"/>
          <p:cNvSpPr>
            <a:spLocks noChangeShapeType="1"/>
          </p:cNvSpPr>
          <p:nvPr/>
        </p:nvSpPr>
        <p:spPr bwMode="auto">
          <a:xfrm>
            <a:off x="8101013" y="908050"/>
            <a:ext cx="900112"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 name="文本框 1"/>
          <p:cNvSpPr txBox="1"/>
          <p:nvPr/>
        </p:nvSpPr>
        <p:spPr>
          <a:xfrm>
            <a:off x="31467" y="39693"/>
            <a:ext cx="2088232" cy="523220"/>
          </a:xfrm>
          <a:prstGeom prst="rect">
            <a:avLst/>
          </a:prstGeom>
          <a:noFill/>
        </p:spPr>
        <p:txBody>
          <a:bodyPr wrap="square" rtlCol="0">
            <a:spAutoFit/>
          </a:bodyPr>
          <a:lstStyle/>
          <a:p>
            <a:r>
              <a:rPr lang="en-US" altLang="zh-CN" sz="2800" dirty="0"/>
              <a:t>m=10, r=4</a:t>
            </a:r>
            <a:endParaRPr lang="zh-CN" altLang="en-US" sz="2800" dirty="0"/>
          </a:p>
        </p:txBody>
      </p:sp>
      <p:sp>
        <p:nvSpPr>
          <p:cNvPr id="3" name="矩形 2"/>
          <p:cNvSpPr/>
          <p:nvPr/>
        </p:nvSpPr>
        <p:spPr>
          <a:xfrm>
            <a:off x="31467" y="543465"/>
            <a:ext cx="3897221" cy="430887"/>
          </a:xfrm>
          <a:prstGeom prst="rect">
            <a:avLst/>
          </a:prstGeom>
        </p:spPr>
        <p:txBody>
          <a:bodyPr wrap="none">
            <a:spAutoFit/>
          </a:bodyPr>
          <a:lstStyle/>
          <a:p>
            <a:r>
              <a:rPr lang="en-US" altLang="zh-CN" sz="2200" b="1" dirty="0">
                <a:solidFill>
                  <a:schemeClr val="tx2"/>
                </a:solidFill>
              </a:rPr>
              <a:t>T</a:t>
            </a:r>
            <a:r>
              <a:rPr lang="zh-CN" altLang="en-US" sz="2200" b="1" dirty="0">
                <a:solidFill>
                  <a:schemeClr val="tx2"/>
                </a:solidFill>
              </a:rPr>
              <a:t>（</a:t>
            </a:r>
            <a:r>
              <a:rPr lang="en-US" altLang="zh-CN" sz="2200" b="1" dirty="0">
                <a:solidFill>
                  <a:schemeClr val="tx2"/>
                </a:solidFill>
              </a:rPr>
              <a:t>X</a:t>
            </a:r>
            <a:r>
              <a:rPr lang="zh-CN" altLang="en-US" sz="2200" b="1" dirty="0">
                <a:solidFill>
                  <a:schemeClr val="tx2"/>
                </a:solidFill>
              </a:rPr>
              <a:t>）</a:t>
            </a:r>
            <a:r>
              <a:rPr lang="en-US" altLang="zh-CN" sz="2200" b="1" dirty="0">
                <a:solidFill>
                  <a:schemeClr val="tx2"/>
                </a:solidFill>
              </a:rPr>
              <a:t>=X</a:t>
            </a:r>
            <a:r>
              <a:rPr lang="en-US" altLang="zh-CN" sz="2200" b="1" baseline="30000" dirty="0">
                <a:solidFill>
                  <a:schemeClr val="tx2"/>
                </a:solidFill>
              </a:rPr>
              <a:t> r </a:t>
            </a:r>
            <a:r>
              <a:rPr lang="en-US" altLang="zh-CN" sz="2200" b="1" dirty="0">
                <a:solidFill>
                  <a:schemeClr val="tx2"/>
                </a:solidFill>
              </a:rPr>
              <a:t>M</a:t>
            </a:r>
            <a:r>
              <a:rPr lang="zh-CN" altLang="en-US" sz="2200" b="1" dirty="0">
                <a:solidFill>
                  <a:schemeClr val="tx2"/>
                </a:solidFill>
              </a:rPr>
              <a:t>（</a:t>
            </a:r>
            <a:r>
              <a:rPr lang="en-US" altLang="zh-CN" sz="2200" b="1" dirty="0">
                <a:solidFill>
                  <a:schemeClr val="tx2"/>
                </a:solidFill>
              </a:rPr>
              <a:t>X</a:t>
            </a:r>
            <a:r>
              <a:rPr lang="zh-CN" altLang="en-US" sz="2200" b="1" dirty="0">
                <a:solidFill>
                  <a:schemeClr val="tx2"/>
                </a:solidFill>
              </a:rPr>
              <a:t>）</a:t>
            </a:r>
            <a:r>
              <a:rPr lang="en-US" altLang="zh-CN" sz="2200" b="1" dirty="0">
                <a:solidFill>
                  <a:schemeClr val="tx2"/>
                </a:solidFill>
              </a:rPr>
              <a:t>+F</a:t>
            </a:r>
            <a:r>
              <a:rPr lang="zh-CN" altLang="en-US" sz="2200" b="1" dirty="0">
                <a:solidFill>
                  <a:schemeClr val="tx2"/>
                </a:solidFill>
              </a:rPr>
              <a:t>（</a:t>
            </a:r>
            <a:r>
              <a:rPr lang="en-US" altLang="zh-CN" sz="2200" b="1" dirty="0">
                <a:solidFill>
                  <a:schemeClr val="tx2"/>
                </a:solidFill>
              </a:rPr>
              <a:t>X</a:t>
            </a:r>
            <a:r>
              <a:rPr lang="zh-CN" altLang="en-US" sz="2200" b="1" dirty="0">
                <a:solidFill>
                  <a:schemeClr val="tx2"/>
                </a:solidFill>
              </a:rPr>
              <a:t>）</a:t>
            </a:r>
            <a:endParaRPr lang="zh-CN" altLang="en-US" sz="2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5718"/>
                                        </p:tgtEl>
                                        <p:attrNameLst>
                                          <p:attrName>style.visibility</p:attrName>
                                        </p:attrNameLst>
                                      </p:cBhvr>
                                      <p:to>
                                        <p:strVal val="visible"/>
                                      </p:to>
                                    </p:set>
                                    <p:animEffect transition="in" filter="strips(downRight)">
                                      <p:cBhvr>
                                        <p:cTn id="7" dur="500"/>
                                        <p:tgtEl>
                                          <p:spTgt spid="115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E09824F6-C8FB-4491-9DB2-3D1F47DC2ECB}" type="slidenum">
              <a:rPr lang="en-US" altLang="zh-CN"/>
              <a:pPr eaLnBrk="1" hangingPunct="1"/>
              <a:t>22</a:t>
            </a:fld>
            <a:endParaRPr lang="en-US" altLang="zh-CN"/>
          </a:p>
        </p:txBody>
      </p:sp>
      <p:sp>
        <p:nvSpPr>
          <p:cNvPr id="30723" name="Rectangle 2"/>
          <p:cNvSpPr>
            <a:spLocks noGrp="1" noChangeArrowheads="1"/>
          </p:cNvSpPr>
          <p:nvPr>
            <p:ph type="title"/>
          </p:nvPr>
        </p:nvSpPr>
        <p:spPr/>
        <p:txBody>
          <a:bodyPr/>
          <a:lstStyle/>
          <a:p>
            <a:pPr eaLnBrk="1" hangingPunct="1"/>
            <a:r>
              <a:rPr lang="zh-CN" altLang="en-US"/>
              <a:t>多项式编码的检错率</a:t>
            </a:r>
          </a:p>
        </p:txBody>
      </p:sp>
      <p:sp>
        <p:nvSpPr>
          <p:cNvPr id="63491" name="Rectangle 3"/>
          <p:cNvSpPr>
            <a:spLocks noGrp="1" noChangeArrowheads="1"/>
          </p:cNvSpPr>
          <p:nvPr>
            <p:ph type="body" idx="1"/>
          </p:nvPr>
        </p:nvSpPr>
        <p:spPr>
          <a:xfrm>
            <a:off x="323850" y="3933056"/>
            <a:ext cx="8704263" cy="2663825"/>
          </a:xfrm>
        </p:spPr>
        <p:txBody>
          <a:bodyPr>
            <a:normAutofit fontScale="85000" lnSpcReduction="20000"/>
          </a:bodyPr>
          <a:lstStyle/>
          <a:p>
            <a:pPr eaLnBrk="1" hangingPunct="1">
              <a:lnSpc>
                <a:spcPct val="120000"/>
              </a:lnSpc>
            </a:pPr>
            <a:r>
              <a:rPr lang="zh-CN" altLang="en-US" sz="2400" b="1" dirty="0"/>
              <a:t>能够检测到所有的一位错误</a:t>
            </a:r>
          </a:p>
          <a:p>
            <a:pPr eaLnBrk="1" hangingPunct="1">
              <a:lnSpc>
                <a:spcPct val="120000"/>
              </a:lnSpc>
            </a:pPr>
            <a:r>
              <a:rPr lang="zh-CN" altLang="en-US" sz="2400" b="1" dirty="0"/>
              <a:t>若</a:t>
            </a:r>
            <a:r>
              <a:rPr lang="en-US" altLang="zh-CN" sz="2400" b="1" dirty="0"/>
              <a:t>G</a:t>
            </a:r>
            <a:r>
              <a:rPr lang="zh-CN" altLang="en-US" sz="2400" b="1" dirty="0"/>
              <a:t>（</a:t>
            </a:r>
            <a:r>
              <a:rPr lang="en-US" altLang="zh-CN" sz="2400" b="1" dirty="0"/>
              <a:t>X</a:t>
            </a:r>
            <a:r>
              <a:rPr lang="zh-CN" altLang="en-US" sz="2400" b="1" dirty="0"/>
              <a:t>）包含因子</a:t>
            </a:r>
            <a:r>
              <a:rPr lang="en-US" altLang="zh-CN" sz="2400" b="1" dirty="0"/>
              <a:t>X+1</a:t>
            </a:r>
            <a:r>
              <a:rPr lang="zh-CN" altLang="en-US" sz="2400" b="1" dirty="0"/>
              <a:t>，则可以检测到奇数个位发生错误</a:t>
            </a:r>
          </a:p>
          <a:p>
            <a:pPr eaLnBrk="1" hangingPunct="1">
              <a:lnSpc>
                <a:spcPct val="120000"/>
              </a:lnSpc>
            </a:pPr>
            <a:r>
              <a:rPr lang="zh-CN" altLang="en-US" sz="2400" b="1" dirty="0"/>
              <a:t>能检验出所有长度小于等于</a:t>
            </a:r>
            <a:r>
              <a:rPr lang="en-US" altLang="zh-CN" sz="2400" b="1" dirty="0"/>
              <a:t>r</a:t>
            </a:r>
            <a:r>
              <a:rPr lang="zh-CN" altLang="en-US" sz="2400" b="1" dirty="0"/>
              <a:t>的突发错误</a:t>
            </a:r>
          </a:p>
          <a:p>
            <a:pPr eaLnBrk="1" hangingPunct="1">
              <a:lnSpc>
                <a:spcPct val="120000"/>
              </a:lnSpc>
            </a:pPr>
            <a:r>
              <a:rPr lang="zh-CN" altLang="en-US" sz="2400" b="1" dirty="0"/>
              <a:t>若突发长度为</a:t>
            </a:r>
            <a:r>
              <a:rPr lang="en-US" altLang="zh-CN" sz="2400" b="1" dirty="0"/>
              <a:t>r+1</a:t>
            </a:r>
            <a:r>
              <a:rPr lang="zh-CN" altLang="en-US" sz="2400" b="1" dirty="0"/>
              <a:t>，当且仅当错误多项式与</a:t>
            </a:r>
            <a:r>
              <a:rPr lang="en-US" altLang="zh-CN" sz="2400" b="1" dirty="0"/>
              <a:t>G</a:t>
            </a:r>
            <a:r>
              <a:rPr lang="zh-CN" altLang="en-US" sz="2400" b="1" dirty="0"/>
              <a:t>（</a:t>
            </a:r>
            <a:r>
              <a:rPr lang="en-US" altLang="zh-CN" sz="2400" b="1" dirty="0"/>
              <a:t>X</a:t>
            </a:r>
            <a:r>
              <a:rPr lang="zh-CN" altLang="en-US" sz="2400" b="1" dirty="0"/>
              <a:t>）相同时才被整除。根据突发错误长度的定义，其第</a:t>
            </a:r>
            <a:r>
              <a:rPr lang="en-US" altLang="zh-CN" sz="2400" b="1" dirty="0"/>
              <a:t>1</a:t>
            </a:r>
            <a:r>
              <a:rPr lang="zh-CN" altLang="en-US" sz="2400" b="1" dirty="0"/>
              <a:t>位和最后</a:t>
            </a:r>
            <a:r>
              <a:rPr lang="en-US" altLang="zh-CN" sz="2400" b="1" dirty="0"/>
              <a:t>1</a:t>
            </a:r>
            <a:r>
              <a:rPr lang="zh-CN" altLang="en-US" sz="2400" b="1" dirty="0"/>
              <a:t>位必须是</a:t>
            </a:r>
            <a:r>
              <a:rPr lang="en-US" altLang="zh-CN" sz="2400" b="1" dirty="0"/>
              <a:t>1</a:t>
            </a:r>
            <a:r>
              <a:rPr lang="zh-CN" altLang="en-US" sz="2400" b="1" dirty="0"/>
              <a:t>，因此与</a:t>
            </a:r>
            <a:r>
              <a:rPr lang="en-US" altLang="zh-CN" sz="2400" b="1" dirty="0"/>
              <a:t>G</a:t>
            </a:r>
            <a:r>
              <a:rPr lang="zh-CN" altLang="en-US" sz="2400" b="1" dirty="0"/>
              <a:t>（</a:t>
            </a:r>
            <a:r>
              <a:rPr lang="en-US" altLang="zh-CN" sz="2400" b="1" dirty="0"/>
              <a:t>X</a:t>
            </a:r>
            <a:r>
              <a:rPr lang="zh-CN" altLang="en-US" sz="2400" b="1" dirty="0"/>
              <a:t>）完全相同的概率即误判概率为</a:t>
            </a:r>
            <a:r>
              <a:rPr lang="en-US" altLang="zh-CN" sz="2400" b="1" dirty="0"/>
              <a:t>(1/2)</a:t>
            </a:r>
            <a:r>
              <a:rPr lang="en-US" altLang="zh-CN" sz="2400" b="1" baseline="30000" dirty="0"/>
              <a:t>r-1</a:t>
            </a:r>
            <a:r>
              <a:rPr lang="zh-CN" altLang="en-US" sz="2400" b="1" dirty="0"/>
              <a:t>（所有位模式等概率）</a:t>
            </a:r>
            <a:endParaRPr lang="en-US" altLang="zh-CN" sz="2400" b="1" dirty="0"/>
          </a:p>
          <a:p>
            <a:pPr eaLnBrk="1" hangingPunct="1">
              <a:lnSpc>
                <a:spcPct val="120000"/>
              </a:lnSpc>
            </a:pPr>
            <a:r>
              <a:rPr lang="zh-CN" altLang="en-US" sz="2400" b="1" dirty="0"/>
              <a:t>对于长度大于</a:t>
            </a:r>
            <a:r>
              <a:rPr lang="en-US" altLang="zh-CN" sz="2400" b="1" dirty="0"/>
              <a:t>r+1</a:t>
            </a:r>
            <a:r>
              <a:rPr lang="zh-CN" altLang="en-US" sz="2400" b="1" dirty="0"/>
              <a:t>的突发错误，则误判概率为</a:t>
            </a:r>
            <a:r>
              <a:rPr lang="en-US" altLang="zh-CN" sz="2400" b="1" dirty="0"/>
              <a:t>(1/2)</a:t>
            </a:r>
            <a:r>
              <a:rPr lang="en-US" altLang="zh-CN" sz="2400" b="1" baseline="30000" dirty="0"/>
              <a:t>r</a:t>
            </a:r>
            <a:r>
              <a:rPr lang="zh-CN" altLang="en-US" sz="2400" b="1" dirty="0"/>
              <a:t>（所有位模式等概率）</a:t>
            </a:r>
            <a:endParaRPr lang="en-US" altLang="zh-CN" sz="2400" b="1" dirty="0"/>
          </a:p>
          <a:p>
            <a:pPr eaLnBrk="1" hangingPunct="1">
              <a:lnSpc>
                <a:spcPct val="120000"/>
              </a:lnSpc>
            </a:pPr>
            <a:endParaRPr lang="en-US" altLang="zh-CN" sz="2400" b="1" dirty="0"/>
          </a:p>
        </p:txBody>
      </p:sp>
      <p:sp>
        <p:nvSpPr>
          <p:cNvPr id="30725" name="Rectangle 4"/>
          <p:cNvSpPr>
            <a:spLocks noChangeArrowheads="1"/>
          </p:cNvSpPr>
          <p:nvPr/>
        </p:nvSpPr>
        <p:spPr bwMode="auto">
          <a:xfrm>
            <a:off x="575469" y="2276872"/>
            <a:ext cx="7993062" cy="1584325"/>
          </a:xfrm>
          <a:prstGeom prst="rect">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2400" b="1" dirty="0"/>
              <a:t>E</a:t>
            </a:r>
            <a:r>
              <a:rPr lang="zh-CN" altLang="en-US" sz="2400" b="1" dirty="0"/>
              <a:t>（</a:t>
            </a:r>
            <a:r>
              <a:rPr lang="en-US" altLang="zh-CN" sz="2400" b="1" dirty="0"/>
              <a:t>X</a:t>
            </a:r>
            <a:r>
              <a:rPr lang="zh-CN" altLang="en-US" sz="2400" b="1" dirty="0"/>
              <a:t>）中的每</a:t>
            </a:r>
            <a:r>
              <a:rPr lang="en-US" altLang="zh-CN" sz="2400" b="1" dirty="0"/>
              <a:t>1</a:t>
            </a:r>
            <a:r>
              <a:rPr lang="zh-CN" altLang="en-US" sz="2400" b="1" dirty="0"/>
              <a:t>位都对应着原数据块中出错的位，则对于长度为</a:t>
            </a:r>
            <a:r>
              <a:rPr lang="en-US" altLang="zh-CN" sz="2400" b="1" dirty="0"/>
              <a:t>k</a:t>
            </a:r>
            <a:r>
              <a:rPr lang="zh-CN" altLang="en-US" sz="2400" b="1" dirty="0"/>
              <a:t>的突发性错误，有：</a:t>
            </a:r>
          </a:p>
          <a:p>
            <a:pPr eaLnBrk="1" hangingPunct="1"/>
            <a:r>
              <a:rPr lang="en-US" altLang="zh-CN" sz="2400" b="1" dirty="0"/>
              <a:t>E</a:t>
            </a:r>
            <a:r>
              <a:rPr lang="zh-CN" altLang="en-US" sz="2400" b="1" dirty="0"/>
              <a:t>（</a:t>
            </a:r>
            <a:r>
              <a:rPr lang="en-US" altLang="zh-CN" sz="2400" b="1" dirty="0"/>
              <a:t>X</a:t>
            </a:r>
            <a:r>
              <a:rPr lang="zh-CN" altLang="en-US" sz="2400" b="1" dirty="0"/>
              <a:t>）</a:t>
            </a:r>
            <a:r>
              <a:rPr lang="en-US" altLang="zh-CN" sz="2400" b="1" dirty="0"/>
              <a:t>=X</a:t>
            </a:r>
            <a:r>
              <a:rPr lang="en-US" altLang="zh-CN" sz="2400" b="1" baseline="30000" dirty="0"/>
              <a:t>i</a:t>
            </a:r>
            <a:r>
              <a:rPr lang="zh-CN" altLang="en-US" sz="2400" b="1" dirty="0"/>
              <a:t>（</a:t>
            </a:r>
            <a:r>
              <a:rPr lang="en-US" altLang="zh-CN" sz="2400" b="1" dirty="0"/>
              <a:t>X</a:t>
            </a:r>
            <a:r>
              <a:rPr lang="en-US" altLang="zh-CN" sz="2400" b="1" baseline="30000" dirty="0"/>
              <a:t>k-1</a:t>
            </a:r>
            <a:r>
              <a:rPr lang="en-US" altLang="zh-CN" sz="2400" b="1" dirty="0"/>
              <a:t>+</a:t>
            </a:r>
            <a:r>
              <a:rPr lang="en-US" altLang="zh-CN" sz="2400" b="1" dirty="0">
                <a:latin typeface="Arial" panose="020B0604020202020204" pitchFamily="34" charset="0"/>
              </a:rPr>
              <a:t>…</a:t>
            </a:r>
            <a:r>
              <a:rPr lang="en-US" altLang="zh-CN" sz="2400" b="1" dirty="0"/>
              <a:t>+1</a:t>
            </a:r>
            <a:r>
              <a:rPr lang="zh-CN" altLang="en-US" sz="2400" b="1" dirty="0"/>
              <a:t>） 对应着：</a:t>
            </a:r>
            <a:r>
              <a:rPr lang="en-US" altLang="zh-CN" sz="2400" b="1" dirty="0"/>
              <a:t>1…….1</a:t>
            </a:r>
            <a:endParaRPr lang="zh-CN" altLang="en-US" sz="2400" b="1" dirty="0"/>
          </a:p>
          <a:p>
            <a:pPr eaLnBrk="1" hangingPunct="1"/>
            <a:r>
              <a:rPr lang="en-US" altLang="zh-CN" sz="2400" b="1" dirty="0"/>
              <a:t>G</a:t>
            </a:r>
            <a:r>
              <a:rPr lang="zh-CN" altLang="en-US" sz="2400" b="1" dirty="0"/>
              <a:t>（</a:t>
            </a:r>
            <a:r>
              <a:rPr lang="en-US" altLang="zh-CN" sz="2400" b="1" dirty="0"/>
              <a:t>X)</a:t>
            </a:r>
            <a:r>
              <a:rPr lang="zh-CN" altLang="en-US" sz="2400" b="1" dirty="0"/>
              <a:t>为最高位和最低位均为</a:t>
            </a:r>
            <a:r>
              <a:rPr lang="en-US" altLang="zh-CN" sz="2400" b="1" dirty="0"/>
              <a:t>1</a:t>
            </a:r>
            <a:r>
              <a:rPr lang="zh-CN" altLang="en-US" sz="2400" b="1" dirty="0"/>
              <a:t>的</a:t>
            </a:r>
            <a:r>
              <a:rPr lang="en-US" altLang="zh-CN" sz="2400" b="1" dirty="0"/>
              <a:t>r</a:t>
            </a:r>
            <a:r>
              <a:rPr lang="zh-CN" altLang="en-US" sz="2400" b="1" dirty="0"/>
              <a:t>阶多项式</a:t>
            </a:r>
            <a:r>
              <a:rPr lang="en-US" altLang="zh-CN" sz="2400" b="1" dirty="0"/>
              <a:t>(</a:t>
            </a:r>
            <a:r>
              <a:rPr lang="zh-CN" altLang="en-US" sz="2400" b="1" dirty="0"/>
              <a:t>最高次项为</a:t>
            </a:r>
            <a:r>
              <a:rPr lang="en-US" altLang="zh-CN" sz="2400" b="1" dirty="0" err="1"/>
              <a:t>X</a:t>
            </a:r>
            <a:r>
              <a:rPr lang="en-US" altLang="zh-CN" sz="2400" b="1" baseline="30000" dirty="0" err="1"/>
              <a:t>r</a:t>
            </a:r>
            <a:r>
              <a:rPr lang="en-US" altLang="zh-CN" sz="2400" b="1" dirty="0"/>
              <a:t>)</a:t>
            </a:r>
            <a:endParaRPr lang="zh-CN" altLang="en-US" sz="2400" b="1" dirty="0"/>
          </a:p>
        </p:txBody>
      </p:sp>
      <p:sp>
        <p:nvSpPr>
          <p:cNvPr id="3" name="文本框 2">
            <a:extLst>
              <a:ext uri="{FF2B5EF4-FFF2-40B4-BE49-F238E27FC236}">
                <a16:creationId xmlns="" xmlns:a16="http://schemas.microsoft.com/office/drawing/2014/main" id="{4DA2E016-0715-09C6-8D78-0769CA090336}"/>
              </a:ext>
            </a:extLst>
          </p:cNvPr>
          <p:cNvSpPr txBox="1"/>
          <p:nvPr/>
        </p:nvSpPr>
        <p:spPr>
          <a:xfrm>
            <a:off x="899592" y="1796290"/>
            <a:ext cx="4598685" cy="486030"/>
          </a:xfrm>
          <a:prstGeom prst="rect">
            <a:avLst/>
          </a:prstGeom>
          <a:noFill/>
        </p:spPr>
        <p:txBody>
          <a:bodyPr wrap="square">
            <a:spAutoFit/>
          </a:bodyPr>
          <a:lstStyle/>
          <a:p>
            <a:pPr eaLnBrk="1" hangingPunct="1">
              <a:lnSpc>
                <a:spcPct val="120000"/>
              </a:lnSpc>
            </a:pPr>
            <a:r>
              <a:rPr lang="zh-CN" altLang="en-US" sz="2400" b="1" dirty="0"/>
              <a:t>接收多项式：</a:t>
            </a:r>
            <a:r>
              <a:rPr lang="en-US" altLang="zh-CN" sz="2400" b="1" dirty="0"/>
              <a:t>S(X)=E(X)+T(X)</a:t>
            </a:r>
          </a:p>
        </p:txBody>
      </p:sp>
      <p:sp>
        <p:nvSpPr>
          <p:cNvPr id="4" name="右大括号 3">
            <a:extLst>
              <a:ext uri="{FF2B5EF4-FFF2-40B4-BE49-F238E27FC236}">
                <a16:creationId xmlns="" xmlns:a16="http://schemas.microsoft.com/office/drawing/2014/main" id="{8B512B08-5D68-9BE5-790A-9870B83623A5}"/>
              </a:ext>
            </a:extLst>
          </p:cNvPr>
          <p:cNvSpPr/>
          <p:nvPr/>
        </p:nvSpPr>
        <p:spPr>
          <a:xfrm rot="16200000">
            <a:off x="6108490" y="2540417"/>
            <a:ext cx="167380" cy="93610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文本框 4">
            <a:extLst>
              <a:ext uri="{FF2B5EF4-FFF2-40B4-BE49-F238E27FC236}">
                <a16:creationId xmlns="" xmlns:a16="http://schemas.microsoft.com/office/drawing/2014/main" id="{3FC4FB29-0A94-D7C2-F0EB-501387BEE03E}"/>
              </a:ext>
            </a:extLst>
          </p:cNvPr>
          <p:cNvSpPr txBox="1"/>
          <p:nvPr/>
        </p:nvSpPr>
        <p:spPr>
          <a:xfrm>
            <a:off x="5724128" y="2636747"/>
            <a:ext cx="936104" cy="369332"/>
          </a:xfrm>
          <a:prstGeom prst="rect">
            <a:avLst/>
          </a:prstGeom>
          <a:noFill/>
        </p:spPr>
        <p:txBody>
          <a:bodyPr wrap="square" rtlCol="0">
            <a:spAutoFit/>
          </a:bodyPr>
          <a:lstStyle/>
          <a:p>
            <a:pPr algn="ctr"/>
            <a:r>
              <a:rPr lang="en-US" altLang="zh-CN" dirty="0"/>
              <a:t>K</a:t>
            </a:r>
            <a:r>
              <a:rPr lang="zh-CN" altLang="en-US" dirty="0"/>
              <a:t>位</a:t>
            </a:r>
          </a:p>
        </p:txBody>
      </p:sp>
      <p:sp>
        <p:nvSpPr>
          <p:cNvPr id="6" name="文本框 5">
            <a:extLst>
              <a:ext uri="{FF2B5EF4-FFF2-40B4-BE49-F238E27FC236}">
                <a16:creationId xmlns="" xmlns:a16="http://schemas.microsoft.com/office/drawing/2014/main" id="{EEBBF25E-E184-CEE4-B248-E64C782B2FA2}"/>
              </a:ext>
            </a:extLst>
          </p:cNvPr>
          <p:cNvSpPr txBox="1"/>
          <p:nvPr/>
        </p:nvSpPr>
        <p:spPr>
          <a:xfrm>
            <a:off x="6934225" y="3140968"/>
            <a:ext cx="1634306" cy="369332"/>
          </a:xfrm>
          <a:prstGeom prst="rect">
            <a:avLst/>
          </a:prstGeom>
          <a:noFill/>
        </p:spPr>
        <p:txBody>
          <a:bodyPr wrap="square" rtlCol="0">
            <a:spAutoFit/>
          </a:bodyPr>
          <a:lstStyle/>
          <a:p>
            <a:r>
              <a:rPr lang="en-US" altLang="zh-CN" dirty="0"/>
              <a:t>00</a:t>
            </a:r>
            <a:r>
              <a:rPr lang="en-US" altLang="zh-CN" dirty="0">
                <a:solidFill>
                  <a:srgbClr val="FF0000"/>
                </a:solidFill>
              </a:rPr>
              <a:t>11001</a:t>
            </a:r>
            <a:r>
              <a:rPr lang="en-US" altLang="zh-CN" dirty="0"/>
              <a:t>0000</a:t>
            </a:r>
            <a:endParaRPr lang="zh-CN" altLang="en-US" dirty="0"/>
          </a:p>
        </p:txBody>
      </p:sp>
      <p:sp>
        <p:nvSpPr>
          <p:cNvPr id="7" name="文本框 6">
            <a:extLst>
              <a:ext uri="{FF2B5EF4-FFF2-40B4-BE49-F238E27FC236}">
                <a16:creationId xmlns="" xmlns:a16="http://schemas.microsoft.com/office/drawing/2014/main" id="{AB94F6DD-F9AB-DACB-312D-DA45597136C4}"/>
              </a:ext>
            </a:extLst>
          </p:cNvPr>
          <p:cNvSpPr txBox="1"/>
          <p:nvPr/>
        </p:nvSpPr>
        <p:spPr>
          <a:xfrm>
            <a:off x="7092280" y="2638653"/>
            <a:ext cx="1634306" cy="646331"/>
          </a:xfrm>
          <a:prstGeom prst="rect">
            <a:avLst/>
          </a:prstGeom>
          <a:noFill/>
        </p:spPr>
        <p:txBody>
          <a:bodyPr wrap="square" rtlCol="0">
            <a:spAutoFit/>
          </a:bodyPr>
          <a:lstStyle/>
          <a:p>
            <a:r>
              <a:rPr lang="en-US" altLang="zh-CN" dirty="0"/>
              <a:t>X</a:t>
            </a:r>
            <a:r>
              <a:rPr lang="en-US" altLang="zh-CN" baseline="30000" dirty="0"/>
              <a:t>4</a:t>
            </a:r>
            <a:r>
              <a:rPr lang="en-US" altLang="zh-CN" dirty="0"/>
              <a:t>(x</a:t>
            </a:r>
            <a:r>
              <a:rPr lang="en-US" altLang="zh-CN" baseline="30000" dirty="0"/>
              <a:t>4</a:t>
            </a:r>
            <a:r>
              <a:rPr lang="en-US" altLang="zh-CN" dirty="0"/>
              <a:t>+x</a:t>
            </a:r>
            <a:r>
              <a:rPr lang="en-US" altLang="zh-CN" baseline="30000" dirty="0"/>
              <a:t>3</a:t>
            </a:r>
            <a:r>
              <a:rPr lang="en-US" altLang="zh-CN" dirty="0"/>
              <a:t>+1) </a:t>
            </a:r>
            <a:r>
              <a:rPr lang="en-US" altLang="zh-CN" dirty="0" err="1"/>
              <a:t>i</a:t>
            </a:r>
            <a:r>
              <a:rPr lang="en-US" altLang="zh-CN" dirty="0"/>
              <a:t>=4, k=5</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strips(downRight)">
                                      <p:cBhvr>
                                        <p:cTn id="7" dur="500"/>
                                        <p:tgtEl>
                                          <p:spTgt spid="634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63491">
                                            <p:txEl>
                                              <p:pRg st="1" end="1"/>
                                            </p:txEl>
                                          </p:spTgt>
                                        </p:tgtEl>
                                        <p:attrNameLst>
                                          <p:attrName>style.visibility</p:attrName>
                                        </p:attrNameLst>
                                      </p:cBhvr>
                                      <p:to>
                                        <p:strVal val="visible"/>
                                      </p:to>
                                    </p:set>
                                    <p:animEffect transition="in" filter="strips(downRight)">
                                      <p:cBhvr>
                                        <p:cTn id="12" dur="500"/>
                                        <p:tgtEl>
                                          <p:spTgt spid="634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63491">
                                            <p:txEl>
                                              <p:pRg st="2" end="2"/>
                                            </p:txEl>
                                          </p:spTgt>
                                        </p:tgtEl>
                                        <p:attrNameLst>
                                          <p:attrName>style.visibility</p:attrName>
                                        </p:attrNameLst>
                                      </p:cBhvr>
                                      <p:to>
                                        <p:strVal val="visible"/>
                                      </p:to>
                                    </p:set>
                                    <p:animEffect transition="in" filter="strips(downRight)">
                                      <p:cBhvr>
                                        <p:cTn id="17" dur="500"/>
                                        <p:tgtEl>
                                          <p:spTgt spid="634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63491">
                                            <p:txEl>
                                              <p:pRg st="3" end="3"/>
                                            </p:txEl>
                                          </p:spTgt>
                                        </p:tgtEl>
                                        <p:attrNameLst>
                                          <p:attrName>style.visibility</p:attrName>
                                        </p:attrNameLst>
                                      </p:cBhvr>
                                      <p:to>
                                        <p:strVal val="visible"/>
                                      </p:to>
                                    </p:set>
                                    <p:animEffect transition="in" filter="strips(downRight)">
                                      <p:cBhvr>
                                        <p:cTn id="22" dur="500"/>
                                        <p:tgtEl>
                                          <p:spTgt spid="634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63491">
                                            <p:txEl>
                                              <p:pRg st="4" end="4"/>
                                            </p:txEl>
                                          </p:spTgt>
                                        </p:tgtEl>
                                        <p:attrNameLst>
                                          <p:attrName>style.visibility</p:attrName>
                                        </p:attrNameLst>
                                      </p:cBhvr>
                                      <p:to>
                                        <p:strVal val="visible"/>
                                      </p:to>
                                    </p:set>
                                    <p:animEffect transition="in" filter="strips(downRight)">
                                      <p:cBhvr>
                                        <p:cTn id="27" dur="500"/>
                                        <p:tgtEl>
                                          <p:spTgt spid="634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F4538406-975D-4778-AEA8-6A2C463C07C7}" type="slidenum">
              <a:rPr lang="en-US" altLang="zh-CN"/>
              <a:pPr eaLnBrk="1" hangingPunct="1"/>
              <a:t>23</a:t>
            </a:fld>
            <a:endParaRPr lang="en-US" altLang="zh-CN"/>
          </a:p>
        </p:txBody>
      </p:sp>
      <p:sp>
        <p:nvSpPr>
          <p:cNvPr id="31747" name="Rectangle 2"/>
          <p:cNvSpPr>
            <a:spLocks noGrp="1" noChangeArrowheads="1"/>
          </p:cNvSpPr>
          <p:nvPr>
            <p:ph type="title"/>
          </p:nvPr>
        </p:nvSpPr>
        <p:spPr/>
        <p:txBody>
          <a:bodyPr/>
          <a:lstStyle/>
          <a:p>
            <a:pPr eaLnBrk="1" hangingPunct="1"/>
            <a:r>
              <a:rPr lang="zh-CN" altLang="en-US"/>
              <a:t>常用的生成多项式国际标准</a:t>
            </a:r>
          </a:p>
        </p:txBody>
      </p:sp>
      <p:sp>
        <p:nvSpPr>
          <p:cNvPr id="31748" name="Rectangle 3"/>
          <p:cNvSpPr>
            <a:spLocks noGrp="1" noChangeArrowheads="1"/>
          </p:cNvSpPr>
          <p:nvPr>
            <p:ph type="body" idx="1"/>
          </p:nvPr>
        </p:nvSpPr>
        <p:spPr/>
        <p:txBody>
          <a:bodyPr/>
          <a:lstStyle/>
          <a:p>
            <a:pPr eaLnBrk="1" hangingPunct="1"/>
            <a:r>
              <a:rPr lang="en-US" altLang="zh-CN" dirty="0"/>
              <a:t>CRC-12=X</a:t>
            </a:r>
            <a:r>
              <a:rPr lang="en-US" altLang="zh-CN" baseline="30000" dirty="0"/>
              <a:t>12</a:t>
            </a:r>
            <a:r>
              <a:rPr lang="en-US" altLang="zh-CN" dirty="0"/>
              <a:t>+X</a:t>
            </a:r>
            <a:r>
              <a:rPr lang="en-US" altLang="zh-CN" baseline="30000" dirty="0"/>
              <a:t>11</a:t>
            </a:r>
            <a:r>
              <a:rPr lang="en-US" altLang="zh-CN" dirty="0"/>
              <a:t>+X</a:t>
            </a:r>
            <a:r>
              <a:rPr lang="en-US" altLang="zh-CN" baseline="30000" dirty="0"/>
              <a:t>3</a:t>
            </a:r>
            <a:r>
              <a:rPr lang="en-US" altLang="zh-CN" dirty="0"/>
              <a:t>+X</a:t>
            </a:r>
            <a:r>
              <a:rPr lang="en-US" altLang="zh-CN" baseline="30000" dirty="0"/>
              <a:t>2</a:t>
            </a:r>
            <a:r>
              <a:rPr lang="en-US" altLang="zh-CN" dirty="0"/>
              <a:t>+X+1</a:t>
            </a:r>
          </a:p>
          <a:p>
            <a:pPr eaLnBrk="1" hangingPunct="1"/>
            <a:r>
              <a:rPr lang="en-US" altLang="zh-CN" dirty="0"/>
              <a:t>CRC-16= X</a:t>
            </a:r>
            <a:r>
              <a:rPr lang="en-US" altLang="zh-CN" baseline="30000" dirty="0"/>
              <a:t>16 </a:t>
            </a:r>
            <a:r>
              <a:rPr lang="en-US" altLang="zh-CN" dirty="0"/>
              <a:t>+X</a:t>
            </a:r>
            <a:r>
              <a:rPr lang="en-US" altLang="zh-CN" baseline="30000" dirty="0"/>
              <a:t>15 </a:t>
            </a:r>
            <a:r>
              <a:rPr lang="en-US" altLang="zh-CN" dirty="0"/>
              <a:t>+X</a:t>
            </a:r>
            <a:r>
              <a:rPr lang="en-US" altLang="zh-CN" baseline="30000" dirty="0"/>
              <a:t>2 </a:t>
            </a:r>
            <a:r>
              <a:rPr lang="en-US" altLang="zh-CN" dirty="0"/>
              <a:t>+1</a:t>
            </a:r>
          </a:p>
          <a:p>
            <a:pPr eaLnBrk="1" hangingPunct="1"/>
            <a:r>
              <a:rPr lang="en-US" altLang="zh-CN" dirty="0"/>
              <a:t>CRC-CCITT= X</a:t>
            </a:r>
            <a:r>
              <a:rPr lang="en-US" altLang="zh-CN" baseline="30000" dirty="0"/>
              <a:t>16 </a:t>
            </a:r>
            <a:r>
              <a:rPr lang="en-US" altLang="zh-CN" dirty="0"/>
              <a:t>+X</a:t>
            </a:r>
            <a:r>
              <a:rPr lang="en-US" altLang="zh-CN" baseline="30000" dirty="0"/>
              <a:t>15 </a:t>
            </a:r>
            <a:r>
              <a:rPr lang="en-US" altLang="zh-CN" dirty="0"/>
              <a:t>+X</a:t>
            </a:r>
            <a:r>
              <a:rPr lang="en-US" altLang="zh-CN" baseline="30000" dirty="0"/>
              <a:t>5 </a:t>
            </a:r>
            <a:r>
              <a:rPr lang="en-US" altLang="zh-CN" dirty="0"/>
              <a:t>+1</a:t>
            </a:r>
          </a:p>
          <a:p>
            <a:pPr eaLnBrk="1" hangingPunct="1"/>
            <a:r>
              <a:rPr lang="en-US" altLang="zh-CN" dirty="0"/>
              <a:t>CRC-32=X</a:t>
            </a:r>
            <a:r>
              <a:rPr lang="en-US" altLang="zh-CN" baseline="30000" dirty="0"/>
              <a:t>32</a:t>
            </a:r>
            <a:r>
              <a:rPr lang="en-US" altLang="zh-CN" dirty="0"/>
              <a:t>+X</a:t>
            </a:r>
            <a:r>
              <a:rPr lang="en-US" altLang="zh-CN" baseline="30000" dirty="0"/>
              <a:t>26</a:t>
            </a:r>
            <a:r>
              <a:rPr lang="en-US" altLang="zh-CN" dirty="0"/>
              <a:t>+X</a:t>
            </a:r>
            <a:r>
              <a:rPr lang="en-US" altLang="zh-CN" baseline="30000" dirty="0"/>
              <a:t>23 </a:t>
            </a:r>
            <a:r>
              <a:rPr lang="en-US" altLang="zh-CN" dirty="0"/>
              <a:t>+X</a:t>
            </a:r>
            <a:r>
              <a:rPr lang="en-US" altLang="zh-CN" baseline="30000" dirty="0"/>
              <a:t>22 </a:t>
            </a:r>
            <a:r>
              <a:rPr lang="en-US" altLang="zh-CN" dirty="0"/>
              <a:t>+X</a:t>
            </a:r>
            <a:r>
              <a:rPr lang="en-US" altLang="zh-CN" baseline="30000" dirty="0"/>
              <a:t>16 </a:t>
            </a:r>
            <a:r>
              <a:rPr lang="en-US" altLang="zh-CN" dirty="0"/>
              <a:t>+X</a:t>
            </a:r>
            <a:r>
              <a:rPr lang="en-US" altLang="zh-CN" baseline="30000" dirty="0"/>
              <a:t>12 </a:t>
            </a:r>
            <a:r>
              <a:rPr lang="en-US" altLang="zh-CN" dirty="0"/>
              <a:t>+X</a:t>
            </a:r>
            <a:r>
              <a:rPr lang="en-US" altLang="zh-CN" baseline="30000" dirty="0"/>
              <a:t>11 </a:t>
            </a:r>
            <a:r>
              <a:rPr lang="en-US" altLang="zh-CN" dirty="0"/>
              <a:t>+X</a:t>
            </a:r>
            <a:r>
              <a:rPr lang="en-US" altLang="zh-CN" baseline="30000" dirty="0"/>
              <a:t>10 </a:t>
            </a:r>
            <a:r>
              <a:rPr lang="en-US" altLang="zh-CN" dirty="0"/>
              <a:t>+X</a:t>
            </a:r>
            <a:r>
              <a:rPr lang="en-US" altLang="zh-CN" baseline="30000" dirty="0"/>
              <a:t>8 </a:t>
            </a:r>
            <a:r>
              <a:rPr lang="en-US" altLang="zh-CN" dirty="0"/>
              <a:t>+X</a:t>
            </a:r>
            <a:r>
              <a:rPr lang="en-US" altLang="zh-CN" baseline="30000" dirty="0"/>
              <a:t>7 </a:t>
            </a:r>
            <a:r>
              <a:rPr lang="en-US" altLang="zh-CN" dirty="0"/>
              <a:t>+X</a:t>
            </a:r>
            <a:r>
              <a:rPr lang="en-US" altLang="zh-CN" baseline="30000" dirty="0"/>
              <a:t>5 </a:t>
            </a:r>
            <a:r>
              <a:rPr lang="en-US" altLang="zh-CN" dirty="0"/>
              <a:t>+X</a:t>
            </a:r>
            <a:r>
              <a:rPr lang="en-US" altLang="zh-CN" baseline="30000" dirty="0"/>
              <a:t>4 </a:t>
            </a:r>
            <a:r>
              <a:rPr lang="en-US" altLang="zh-CN" dirty="0"/>
              <a:t>+X</a:t>
            </a:r>
            <a:r>
              <a:rPr lang="en-US" altLang="zh-CN" baseline="30000" dirty="0"/>
              <a:t>2</a:t>
            </a:r>
            <a:r>
              <a:rPr lang="en-US" altLang="zh-CN" dirty="0"/>
              <a:t>+X+1</a:t>
            </a:r>
          </a:p>
          <a:p>
            <a:pPr eaLnBrk="1" hangingPunct="1"/>
            <a:endParaRPr lang="en-US" altLang="zh-CN" dirty="0"/>
          </a:p>
        </p:txBody>
      </p:sp>
      <p:sp>
        <p:nvSpPr>
          <p:cNvPr id="31750" name="Rectangle 5"/>
          <p:cNvSpPr>
            <a:spLocks noChangeArrowheads="1"/>
          </p:cNvSpPr>
          <p:nvPr/>
        </p:nvSpPr>
        <p:spPr bwMode="auto">
          <a:xfrm>
            <a:off x="1547813" y="3789363"/>
            <a:ext cx="6840538" cy="1079500"/>
          </a:xfrm>
          <a:prstGeom prst="rect">
            <a:avLst/>
          </a:prstGeom>
          <a:noFill/>
          <a:ln w="28575">
            <a:solidFill>
              <a:schemeClr val="hlink"/>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3FDAC169-79DD-4E63-984E-9AEC3F198999}" type="slidenum">
              <a:rPr lang="en-US" altLang="zh-CN"/>
              <a:pPr eaLnBrk="1" hangingPunct="1"/>
              <a:t>24</a:t>
            </a:fld>
            <a:endParaRPr lang="en-US" altLang="zh-CN"/>
          </a:p>
        </p:txBody>
      </p:sp>
      <p:sp>
        <p:nvSpPr>
          <p:cNvPr id="34819" name="Rectangle 2"/>
          <p:cNvSpPr>
            <a:spLocks noGrp="1" noChangeArrowheads="1"/>
          </p:cNvSpPr>
          <p:nvPr>
            <p:ph type="title"/>
          </p:nvPr>
        </p:nvSpPr>
        <p:spPr/>
        <p:txBody>
          <a:bodyPr/>
          <a:lstStyle/>
          <a:p>
            <a:pPr eaLnBrk="1" hangingPunct="1"/>
            <a:r>
              <a:rPr lang="en-US" altLang="zh-CN"/>
              <a:t>Chapter 3 </a:t>
            </a:r>
            <a:r>
              <a:rPr lang="zh-CN" altLang="en-US"/>
              <a:t>数据链路层</a:t>
            </a:r>
          </a:p>
        </p:txBody>
      </p:sp>
      <p:sp>
        <p:nvSpPr>
          <p:cNvPr id="34820" name="Rectangle 3"/>
          <p:cNvSpPr>
            <a:spLocks noGrp="1" noChangeArrowheads="1"/>
          </p:cNvSpPr>
          <p:nvPr>
            <p:ph type="body" idx="1"/>
          </p:nvPr>
        </p:nvSpPr>
        <p:spPr/>
        <p:txBody>
          <a:bodyPr/>
          <a:lstStyle/>
          <a:p>
            <a:pPr eaLnBrk="1" hangingPunct="1"/>
            <a:r>
              <a:rPr lang="en-US" altLang="zh-CN" dirty="0"/>
              <a:t>3.1</a:t>
            </a:r>
            <a:r>
              <a:rPr lang="zh-CN" altLang="en-US" dirty="0"/>
              <a:t>数据链路层的功能</a:t>
            </a:r>
          </a:p>
          <a:p>
            <a:pPr eaLnBrk="1" hangingPunct="1"/>
            <a:r>
              <a:rPr lang="en-US" altLang="zh-CN" dirty="0"/>
              <a:t>3.2</a:t>
            </a:r>
            <a:r>
              <a:rPr lang="zh-CN" altLang="en-US" dirty="0"/>
              <a:t>差错检测与纠正</a:t>
            </a:r>
          </a:p>
          <a:p>
            <a:pPr eaLnBrk="1" hangingPunct="1"/>
            <a:r>
              <a:rPr lang="en-US" altLang="zh-CN" dirty="0">
                <a:solidFill>
                  <a:schemeClr val="hlink"/>
                </a:solidFill>
              </a:rPr>
              <a:t>3.3</a:t>
            </a:r>
            <a:r>
              <a:rPr lang="zh-CN" altLang="en-US" dirty="0">
                <a:solidFill>
                  <a:schemeClr val="hlink"/>
                </a:solidFill>
              </a:rPr>
              <a:t>基本数据链路协议</a:t>
            </a:r>
          </a:p>
          <a:p>
            <a:pPr eaLnBrk="1" hangingPunct="1"/>
            <a:r>
              <a:rPr lang="en-US" altLang="zh-CN" dirty="0"/>
              <a:t>3.4</a:t>
            </a:r>
            <a:r>
              <a:rPr lang="zh-CN" altLang="en-US" dirty="0"/>
              <a:t>滑动窗口（</a:t>
            </a:r>
            <a:r>
              <a:rPr lang="en-US" altLang="zh-CN" sz="2400" dirty="0"/>
              <a:t>Slide Windows</a:t>
            </a:r>
            <a:r>
              <a:rPr lang="zh-CN" altLang="en-US" dirty="0"/>
              <a:t>）协议</a:t>
            </a:r>
            <a:endParaRPr lang="zh-CN" altLang="en-US" sz="3600" dirty="0"/>
          </a:p>
          <a:p>
            <a:pPr eaLnBrk="1" hangingPunct="1"/>
            <a:r>
              <a:rPr lang="en-US" altLang="zh-CN" dirty="0"/>
              <a:t>3.5</a:t>
            </a:r>
            <a:r>
              <a:rPr lang="zh-CN" altLang="en-US" dirty="0"/>
              <a:t>面向位的协议</a:t>
            </a:r>
            <a:r>
              <a:rPr lang="en-US" altLang="zh-CN" dirty="0"/>
              <a:t>HDLC</a:t>
            </a:r>
          </a:p>
          <a:p>
            <a:pPr eaLnBrk="1" hangingPunct="1"/>
            <a:r>
              <a:rPr lang="en-US" altLang="zh-CN" dirty="0"/>
              <a:t>3.6 Internet</a:t>
            </a:r>
            <a:r>
              <a:rPr lang="zh-CN" altLang="en-US" dirty="0"/>
              <a:t>中的数据链路层</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A5EE7B09-5B77-4A7A-958A-53B976DFCD63}" type="slidenum">
              <a:rPr lang="en-US" altLang="zh-CN"/>
              <a:pPr eaLnBrk="1" hangingPunct="1"/>
              <a:t>25</a:t>
            </a:fld>
            <a:endParaRPr lang="en-US" altLang="zh-CN"/>
          </a:p>
        </p:txBody>
      </p:sp>
      <p:sp>
        <p:nvSpPr>
          <p:cNvPr id="35843" name="Rectangle 2"/>
          <p:cNvSpPr>
            <a:spLocks noGrp="1" noChangeArrowheads="1"/>
          </p:cNvSpPr>
          <p:nvPr>
            <p:ph type="title"/>
          </p:nvPr>
        </p:nvSpPr>
        <p:spPr/>
        <p:txBody>
          <a:bodyPr/>
          <a:lstStyle/>
          <a:p>
            <a:pPr eaLnBrk="1" hangingPunct="1"/>
            <a:r>
              <a:rPr lang="en-US" altLang="zh-CN"/>
              <a:t>3.3</a:t>
            </a:r>
            <a:r>
              <a:rPr lang="zh-CN" altLang="en-US"/>
              <a:t>基本数据链路协议</a:t>
            </a:r>
          </a:p>
        </p:txBody>
      </p:sp>
      <p:sp>
        <p:nvSpPr>
          <p:cNvPr id="35844" name="Rectangle 3"/>
          <p:cNvSpPr>
            <a:spLocks noGrp="1" noChangeArrowheads="1"/>
          </p:cNvSpPr>
          <p:nvPr>
            <p:ph type="body" idx="1"/>
          </p:nvPr>
        </p:nvSpPr>
        <p:spPr>
          <a:xfrm>
            <a:off x="685800" y="1916112"/>
            <a:ext cx="7672414" cy="4656159"/>
          </a:xfrm>
        </p:spPr>
        <p:txBody>
          <a:bodyPr/>
          <a:lstStyle/>
          <a:p>
            <a:pPr eaLnBrk="1" hangingPunct="1"/>
            <a:r>
              <a:rPr lang="zh-CN" altLang="en-US" b="1" dirty="0"/>
              <a:t>一个无限制的单工协议（</a:t>
            </a:r>
            <a:r>
              <a:rPr lang="en-US" altLang="zh-CN" b="1" dirty="0"/>
              <a:t>An Unrestricted Simplex Protocol</a:t>
            </a:r>
            <a:r>
              <a:rPr lang="zh-CN" altLang="en-US" b="1" dirty="0"/>
              <a:t>）</a:t>
            </a:r>
            <a:endParaRPr lang="en-US" altLang="zh-CN" b="1" dirty="0"/>
          </a:p>
          <a:p>
            <a:pPr lvl="1" eaLnBrk="1" hangingPunct="1"/>
            <a:r>
              <a:rPr lang="zh-CN" altLang="en-US" b="1" dirty="0"/>
              <a:t>没有流量控制和差错控制</a:t>
            </a:r>
          </a:p>
          <a:p>
            <a:pPr eaLnBrk="1" hangingPunct="1"/>
            <a:r>
              <a:rPr lang="zh-CN" altLang="en-US" b="1" dirty="0"/>
              <a:t>停</a:t>
            </a:r>
            <a:r>
              <a:rPr lang="en-US" altLang="zh-CN" b="1" dirty="0"/>
              <a:t>-</a:t>
            </a:r>
            <a:r>
              <a:rPr lang="zh-CN" altLang="en-US" b="1" dirty="0"/>
              <a:t>等协议（</a:t>
            </a:r>
            <a:r>
              <a:rPr lang="en-US" altLang="zh-CN" b="1" dirty="0"/>
              <a:t>Stop-and-Wait Protocol</a:t>
            </a:r>
            <a:r>
              <a:rPr lang="zh-CN" altLang="en-US" b="1" dirty="0"/>
              <a:t>）</a:t>
            </a:r>
            <a:endParaRPr lang="en-US" altLang="zh-CN" b="1" dirty="0"/>
          </a:p>
          <a:p>
            <a:pPr lvl="1" eaLnBrk="1" hangingPunct="1"/>
            <a:r>
              <a:rPr lang="zh-CN" altLang="en-US" b="1" dirty="0"/>
              <a:t>流量控制</a:t>
            </a:r>
          </a:p>
          <a:p>
            <a:pPr eaLnBrk="1" hangingPunct="1"/>
            <a:r>
              <a:rPr lang="zh-CN" altLang="en-US" b="1" dirty="0"/>
              <a:t>有噪音信道的停</a:t>
            </a:r>
            <a:r>
              <a:rPr lang="en-US" altLang="zh-CN" b="1" dirty="0"/>
              <a:t>-</a:t>
            </a:r>
            <a:r>
              <a:rPr lang="zh-CN" altLang="en-US" b="1" dirty="0"/>
              <a:t>等协议（</a:t>
            </a:r>
            <a:r>
              <a:rPr lang="en-US" altLang="zh-CN" b="1" dirty="0"/>
              <a:t>Stop-and-Wait Protocol for a Noisy Channel</a:t>
            </a:r>
            <a:r>
              <a:rPr lang="zh-CN" altLang="en-US" b="1" dirty="0"/>
              <a:t>）</a:t>
            </a:r>
            <a:endParaRPr lang="en-US" altLang="zh-CN" b="1" dirty="0"/>
          </a:p>
          <a:p>
            <a:pPr lvl="1" eaLnBrk="1" hangingPunct="1"/>
            <a:r>
              <a:rPr lang="zh-CN" altLang="en-US" b="1" dirty="0"/>
              <a:t>流量控制</a:t>
            </a:r>
            <a:r>
              <a:rPr lang="en-US" altLang="zh-CN" b="1" dirty="0"/>
              <a:t>+</a:t>
            </a:r>
            <a:r>
              <a:rPr lang="zh-CN" altLang="en-US" b="1" dirty="0"/>
              <a:t>差错控制</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310CABAA-548B-4874-8757-C169C75B5C76}" type="slidenum">
              <a:rPr lang="en-US" altLang="zh-CN"/>
              <a:pPr eaLnBrk="1" hangingPunct="1"/>
              <a:t>26</a:t>
            </a:fld>
            <a:endParaRPr lang="en-US" altLang="zh-CN"/>
          </a:p>
        </p:txBody>
      </p:sp>
      <p:sp>
        <p:nvSpPr>
          <p:cNvPr id="36867" name="Rectangle 2"/>
          <p:cNvSpPr>
            <a:spLocks noGrp="1" noChangeArrowheads="1"/>
          </p:cNvSpPr>
          <p:nvPr>
            <p:ph type="title"/>
          </p:nvPr>
        </p:nvSpPr>
        <p:spPr>
          <a:xfrm>
            <a:off x="1143000" y="457200"/>
            <a:ext cx="7772400" cy="1009650"/>
          </a:xfrm>
        </p:spPr>
        <p:txBody>
          <a:bodyPr/>
          <a:lstStyle/>
          <a:p>
            <a:pPr eaLnBrk="1" hangingPunct="1"/>
            <a:r>
              <a:rPr lang="en-US" altLang="zh-CN" sz="3200"/>
              <a:t>3.3.1</a:t>
            </a:r>
            <a:r>
              <a:rPr lang="zh-CN" altLang="en-US" sz="3200"/>
              <a:t>一个无限制的单工协议</a:t>
            </a:r>
          </a:p>
        </p:txBody>
      </p:sp>
      <p:sp>
        <p:nvSpPr>
          <p:cNvPr id="36868" name="Rectangle 3"/>
          <p:cNvSpPr>
            <a:spLocks noGrp="1" noChangeArrowheads="1"/>
          </p:cNvSpPr>
          <p:nvPr>
            <p:ph type="body" idx="1"/>
          </p:nvPr>
        </p:nvSpPr>
        <p:spPr>
          <a:xfrm>
            <a:off x="609600" y="1905000"/>
            <a:ext cx="8027988" cy="3756025"/>
          </a:xfrm>
        </p:spPr>
        <p:txBody>
          <a:bodyPr/>
          <a:lstStyle/>
          <a:p>
            <a:pPr eaLnBrk="1" hangingPunct="1">
              <a:lnSpc>
                <a:spcPct val="80000"/>
              </a:lnSpc>
            </a:pPr>
            <a:r>
              <a:rPr lang="zh-CN" altLang="en-US" sz="2800" b="1" dirty="0"/>
              <a:t>假设：数据单向传输，收发双方的网络层一直处于就绪状态，处理时间可忽略不计，接收缓冲空间无限大，信道不会损坏或丢失帧</a:t>
            </a:r>
          </a:p>
          <a:p>
            <a:pPr eaLnBrk="1" hangingPunct="1">
              <a:lnSpc>
                <a:spcPct val="80000"/>
              </a:lnSpc>
            </a:pPr>
            <a:r>
              <a:rPr lang="zh-CN" altLang="en-US" sz="2800" b="1" dirty="0"/>
              <a:t>发送方无限循环地重复三个动作：</a:t>
            </a:r>
          </a:p>
          <a:p>
            <a:pPr lvl="1" eaLnBrk="1" hangingPunct="1">
              <a:lnSpc>
                <a:spcPct val="80000"/>
              </a:lnSpc>
            </a:pPr>
            <a:r>
              <a:rPr lang="zh-CN" altLang="en-US" sz="2400" b="1" dirty="0"/>
              <a:t>从网络层取分组</a:t>
            </a:r>
            <a:r>
              <a:rPr lang="zh-CN" altLang="en-US" sz="2400" b="1" dirty="0">
                <a:sym typeface="Wingdings" panose="05000000000000000000" pitchFamily="2" charset="2"/>
              </a:rPr>
              <a:t></a:t>
            </a:r>
            <a:r>
              <a:rPr lang="zh-CN" altLang="en-US" sz="2400" b="1" dirty="0"/>
              <a:t>构造帧</a:t>
            </a:r>
            <a:r>
              <a:rPr lang="zh-CN" altLang="en-US" sz="2400" b="1" dirty="0">
                <a:sym typeface="Wingdings" panose="05000000000000000000" pitchFamily="2" charset="2"/>
              </a:rPr>
              <a:t></a:t>
            </a:r>
            <a:r>
              <a:rPr lang="zh-CN" altLang="en-US" sz="2400" b="1" dirty="0"/>
              <a:t>发出帧。</a:t>
            </a:r>
          </a:p>
          <a:p>
            <a:pPr eaLnBrk="1" hangingPunct="1">
              <a:lnSpc>
                <a:spcPct val="80000"/>
              </a:lnSpc>
              <a:buFont typeface="Wingdings" panose="05000000000000000000" pitchFamily="2" charset="2"/>
              <a:buNone/>
            </a:pPr>
            <a:r>
              <a:rPr lang="zh-CN" altLang="en-US" sz="2400" b="1" dirty="0"/>
              <a:t>	    </a:t>
            </a:r>
            <a:r>
              <a:rPr lang="zh-CN" altLang="en-US" sz="2400" b="1" dirty="0">
                <a:solidFill>
                  <a:schemeClr val="hlink"/>
                </a:solidFill>
              </a:rPr>
              <a:t>没有任何差错控制和流量控制</a:t>
            </a:r>
            <a:endParaRPr lang="zh-CN" altLang="en-US" sz="2400" b="1" dirty="0"/>
          </a:p>
          <a:p>
            <a:pPr eaLnBrk="1" hangingPunct="1">
              <a:lnSpc>
                <a:spcPct val="80000"/>
              </a:lnSpc>
            </a:pPr>
            <a:r>
              <a:rPr lang="zh-CN" altLang="en-US" sz="2800" b="1" dirty="0"/>
              <a:t>接收方也是无限循环地重复三个动作：</a:t>
            </a:r>
          </a:p>
          <a:p>
            <a:pPr lvl="1" eaLnBrk="1" hangingPunct="1">
              <a:lnSpc>
                <a:spcPct val="80000"/>
              </a:lnSpc>
            </a:pPr>
            <a:r>
              <a:rPr lang="zh-CN" altLang="en-US" sz="2400" b="1" dirty="0"/>
              <a:t>等待事件（一个未损坏帧的到达）发生</a:t>
            </a:r>
            <a:r>
              <a:rPr lang="zh-CN" altLang="en-US" sz="2400" b="1" dirty="0">
                <a:sym typeface="Wingdings" panose="05000000000000000000" pitchFamily="2" charset="2"/>
              </a:rPr>
              <a:t></a:t>
            </a:r>
            <a:r>
              <a:rPr lang="zh-CN" altLang="en-US" sz="2400" b="1" dirty="0"/>
              <a:t>帧到达后，从硬件缓冲中取出新到的帧</a:t>
            </a:r>
            <a:r>
              <a:rPr lang="zh-CN" altLang="en-US" sz="2400" b="1" dirty="0">
                <a:sym typeface="Wingdings" panose="05000000000000000000" pitchFamily="2" charset="2"/>
              </a:rPr>
              <a:t></a:t>
            </a:r>
            <a:r>
              <a:rPr lang="zh-CN" altLang="en-US" sz="2400" b="1" dirty="0"/>
              <a:t>将帧的数据部分传给网络层</a:t>
            </a:r>
          </a:p>
        </p:txBody>
      </p:sp>
      <p:sp>
        <p:nvSpPr>
          <p:cNvPr id="36869" name="Text Box 5"/>
          <p:cNvSpPr txBox="1">
            <a:spLocks noChangeArrowheads="1"/>
          </p:cNvSpPr>
          <p:nvPr/>
        </p:nvSpPr>
        <p:spPr bwMode="auto">
          <a:xfrm>
            <a:off x="179388" y="5805488"/>
            <a:ext cx="84963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i="1"/>
              <a:t>全双工：可以同时在两个方向上发送数据</a:t>
            </a:r>
            <a:br>
              <a:rPr lang="zh-CN" altLang="en-US" b="1" i="1"/>
            </a:br>
            <a:r>
              <a:rPr lang="zh-CN" altLang="en-US" b="1" i="1"/>
              <a:t>半双工：可以在两个方向上发送数据，但某一时刻只能在一个方向上发送数据</a:t>
            </a:r>
            <a:br>
              <a:rPr lang="zh-CN" altLang="en-US" b="1" i="1"/>
            </a:br>
            <a:r>
              <a:rPr lang="zh-CN" altLang="en-US" b="1" i="1"/>
              <a:t>单工：只能在某一个方向上发送数据</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BC831648-E92F-437D-AC3D-C45082710486}" type="slidenum">
              <a:rPr lang="en-US" altLang="zh-CN"/>
              <a:pPr eaLnBrk="1" hangingPunct="1"/>
              <a:t>27</a:t>
            </a:fld>
            <a:endParaRPr lang="en-US" altLang="zh-CN"/>
          </a:p>
        </p:txBody>
      </p:sp>
      <p:sp>
        <p:nvSpPr>
          <p:cNvPr id="37891" name="Rectangle 2"/>
          <p:cNvSpPr>
            <a:spLocks noGrp="1" noChangeArrowheads="1"/>
          </p:cNvSpPr>
          <p:nvPr>
            <p:ph type="title"/>
          </p:nvPr>
        </p:nvSpPr>
        <p:spPr/>
        <p:txBody>
          <a:bodyPr/>
          <a:lstStyle/>
          <a:p>
            <a:pPr eaLnBrk="1" hangingPunct="1"/>
            <a:r>
              <a:rPr lang="en-US" altLang="zh-CN" sz="4000"/>
              <a:t>3.3.2</a:t>
            </a:r>
            <a:r>
              <a:rPr lang="zh-CN" altLang="en-US" sz="4000"/>
              <a:t>停</a:t>
            </a:r>
            <a:r>
              <a:rPr lang="en-US" altLang="zh-CN" sz="4000"/>
              <a:t>-</a:t>
            </a:r>
            <a:r>
              <a:rPr lang="zh-CN" altLang="en-US" sz="4000"/>
              <a:t>等协议</a:t>
            </a:r>
          </a:p>
        </p:txBody>
      </p:sp>
      <p:sp>
        <p:nvSpPr>
          <p:cNvPr id="72707" name="Rectangle 3"/>
          <p:cNvSpPr>
            <a:spLocks noGrp="1" noChangeArrowheads="1"/>
          </p:cNvSpPr>
          <p:nvPr>
            <p:ph type="body" idx="1"/>
          </p:nvPr>
        </p:nvSpPr>
        <p:spPr>
          <a:xfrm>
            <a:off x="107950" y="2017713"/>
            <a:ext cx="4464050" cy="4435475"/>
          </a:xfrm>
        </p:spPr>
        <p:txBody>
          <a:bodyPr>
            <a:normAutofit fontScale="92500" lnSpcReduction="10000"/>
          </a:bodyPr>
          <a:lstStyle/>
          <a:p>
            <a:pPr eaLnBrk="1" hangingPunct="1">
              <a:defRPr/>
            </a:pPr>
            <a:r>
              <a:rPr lang="zh-CN" altLang="en-US" sz="2800" b="1" dirty="0"/>
              <a:t>假设：接收缓冲只能存放一个帧，且信道无噪</a:t>
            </a:r>
          </a:p>
          <a:p>
            <a:pPr eaLnBrk="1" hangingPunct="1">
              <a:defRPr/>
            </a:pPr>
            <a:r>
              <a:rPr lang="zh-CN" altLang="en-US" sz="2800" b="1" dirty="0"/>
              <a:t>发送方在发送一帧后必须停止发送，等待接收方</a:t>
            </a:r>
            <a:r>
              <a:rPr lang="zh-CN" altLang="en-US" sz="2800" b="1" dirty="0">
                <a:solidFill>
                  <a:srgbClr val="FF0000"/>
                </a:solidFill>
              </a:rPr>
              <a:t>反馈确认</a:t>
            </a:r>
            <a:endParaRPr lang="zh-CN" altLang="en-US" sz="2800" b="1" dirty="0"/>
          </a:p>
          <a:p>
            <a:pPr eaLnBrk="1" hangingPunct="1">
              <a:defRPr/>
            </a:pPr>
            <a:r>
              <a:rPr lang="zh-CN" altLang="en-US" sz="2800" b="1" dirty="0"/>
              <a:t>接收方正确收到帧后向发送方发一反馈确认短帧（</a:t>
            </a:r>
            <a:r>
              <a:rPr lang="zh-CN" altLang="en-US" sz="2800" b="1" dirty="0">
                <a:solidFill>
                  <a:srgbClr val="FF0000"/>
                </a:solidFill>
              </a:rPr>
              <a:t>始终正确接收</a:t>
            </a:r>
            <a:r>
              <a:rPr lang="zh-CN" altLang="en-US" sz="2800" b="1" dirty="0"/>
              <a:t>）</a:t>
            </a:r>
          </a:p>
          <a:p>
            <a:pPr eaLnBrk="1" hangingPunct="1">
              <a:defRPr/>
            </a:pPr>
            <a:r>
              <a:rPr lang="zh-CN" altLang="en-US" sz="2800" b="1" dirty="0"/>
              <a:t>帧的发送和反馈严格交替进行，一般采用半双工信道</a:t>
            </a:r>
          </a:p>
        </p:txBody>
      </p:sp>
      <p:pic>
        <p:nvPicPr>
          <p:cNvPr id="2" name="图片 1"/>
          <p:cNvPicPr>
            <a:picLocks noChangeAspect="1"/>
          </p:cNvPicPr>
          <p:nvPr/>
        </p:nvPicPr>
        <p:blipFill>
          <a:blip r:embed="rId2"/>
          <a:stretch>
            <a:fillRect/>
          </a:stretch>
        </p:blipFill>
        <p:spPr>
          <a:xfrm>
            <a:off x="5580112" y="1508938"/>
            <a:ext cx="2211710" cy="53490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72707">
                                            <p:txEl>
                                              <p:pRg st="1" end="1"/>
                                            </p:txEl>
                                          </p:spTgt>
                                        </p:tgtEl>
                                        <p:attrNameLst>
                                          <p:attrName>style.visibility</p:attrName>
                                        </p:attrNameLst>
                                      </p:cBhvr>
                                      <p:to>
                                        <p:strVal val="visible"/>
                                      </p:to>
                                    </p:set>
                                    <p:animEffect transition="in" filter="strips(downRight)">
                                      <p:cBhvr>
                                        <p:cTn id="7" dur="500"/>
                                        <p:tgtEl>
                                          <p:spTgt spid="727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72707">
                                            <p:txEl>
                                              <p:pRg st="2" end="2"/>
                                            </p:txEl>
                                          </p:spTgt>
                                        </p:tgtEl>
                                        <p:attrNameLst>
                                          <p:attrName>style.visibility</p:attrName>
                                        </p:attrNameLst>
                                      </p:cBhvr>
                                      <p:to>
                                        <p:strVal val="visible"/>
                                      </p:to>
                                    </p:set>
                                    <p:animEffect transition="in" filter="strips(downRight)">
                                      <p:cBhvr>
                                        <p:cTn id="12" dur="500"/>
                                        <p:tgtEl>
                                          <p:spTgt spid="727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72707">
                                            <p:txEl>
                                              <p:pRg st="3" end="3"/>
                                            </p:txEl>
                                          </p:spTgt>
                                        </p:tgtEl>
                                        <p:attrNameLst>
                                          <p:attrName>style.visibility</p:attrName>
                                        </p:attrNameLst>
                                      </p:cBhvr>
                                      <p:to>
                                        <p:strVal val="visible"/>
                                      </p:to>
                                    </p:set>
                                    <p:animEffect transition="in" filter="strips(downRight)">
                                      <p:cBhvr>
                                        <p:cTn id="17" dur="500"/>
                                        <p:tgtEl>
                                          <p:spTgt spid="727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E0AC07A0-5859-4271-9A05-3E89F5779994}" type="slidenum">
              <a:rPr lang="en-US" altLang="zh-CN"/>
              <a:pPr eaLnBrk="1" hangingPunct="1"/>
              <a:t>28</a:t>
            </a:fld>
            <a:endParaRPr lang="en-US" altLang="zh-CN"/>
          </a:p>
        </p:txBody>
      </p:sp>
      <p:sp>
        <p:nvSpPr>
          <p:cNvPr id="38915" name="Rectangle 2"/>
          <p:cNvSpPr>
            <a:spLocks noGrp="1" noChangeArrowheads="1"/>
          </p:cNvSpPr>
          <p:nvPr>
            <p:ph type="title"/>
          </p:nvPr>
        </p:nvSpPr>
        <p:spPr>
          <a:xfrm>
            <a:off x="1066800" y="736600"/>
            <a:ext cx="7772400" cy="820738"/>
          </a:xfrm>
        </p:spPr>
        <p:txBody>
          <a:bodyPr/>
          <a:lstStyle/>
          <a:p>
            <a:pPr eaLnBrk="1" hangingPunct="1"/>
            <a:r>
              <a:rPr lang="zh-CN" altLang="en-US" sz="3600"/>
              <a:t>噪音信道带来的问题</a:t>
            </a:r>
          </a:p>
        </p:txBody>
      </p:sp>
      <p:sp>
        <p:nvSpPr>
          <p:cNvPr id="73731" name="Rectangle 3"/>
          <p:cNvSpPr>
            <a:spLocks noGrp="1" noChangeArrowheads="1"/>
          </p:cNvSpPr>
          <p:nvPr>
            <p:ph type="body" idx="1"/>
          </p:nvPr>
        </p:nvSpPr>
        <p:spPr>
          <a:xfrm>
            <a:off x="468313" y="2060575"/>
            <a:ext cx="7883525" cy="4321175"/>
          </a:xfrm>
        </p:spPr>
        <p:txBody>
          <a:bodyPr>
            <a:normAutofit/>
          </a:bodyPr>
          <a:lstStyle/>
          <a:p>
            <a:pPr eaLnBrk="1" hangingPunct="1">
              <a:defRPr/>
            </a:pPr>
            <a:r>
              <a:rPr lang="zh-CN" altLang="en-US" sz="2600" b="1" dirty="0"/>
              <a:t>信道噪声会导致帧</a:t>
            </a:r>
            <a:r>
              <a:rPr lang="zh-CN" altLang="en-US" sz="2600" b="1" dirty="0">
                <a:solidFill>
                  <a:schemeClr val="hlink"/>
                </a:solidFill>
              </a:rPr>
              <a:t>损坏</a:t>
            </a:r>
            <a:r>
              <a:rPr lang="zh-CN" altLang="en-US" sz="2600" b="1" dirty="0"/>
              <a:t>甚至</a:t>
            </a:r>
            <a:r>
              <a:rPr lang="zh-CN" altLang="en-US" sz="2600" b="1" dirty="0">
                <a:solidFill>
                  <a:schemeClr val="hlink"/>
                </a:solidFill>
              </a:rPr>
              <a:t>丢失</a:t>
            </a:r>
            <a:r>
              <a:rPr lang="zh-CN" altLang="en-US" sz="2600" b="1" dirty="0"/>
              <a:t>，需要引入</a:t>
            </a:r>
            <a:r>
              <a:rPr lang="zh-CN" altLang="en-US" sz="2600" b="1" dirty="0">
                <a:solidFill>
                  <a:schemeClr val="hlink"/>
                </a:solidFill>
              </a:rPr>
              <a:t>确认重传</a:t>
            </a:r>
            <a:r>
              <a:rPr lang="zh-CN" altLang="en-US" sz="2600" b="1" dirty="0"/>
              <a:t>机制来提高可靠性</a:t>
            </a:r>
          </a:p>
          <a:p>
            <a:pPr lvl="1" eaLnBrk="1" hangingPunct="1">
              <a:defRPr/>
            </a:pPr>
            <a:r>
              <a:rPr lang="zh-CN" altLang="en-US" sz="2200" b="1" dirty="0"/>
              <a:t>帧损坏：有纠错码，则尝试纠错；若不能纠错，根据检错码检错，然后发送确认帧告知帧错误，发送方重传帧</a:t>
            </a:r>
          </a:p>
          <a:p>
            <a:pPr lvl="1" eaLnBrk="1" hangingPunct="1">
              <a:defRPr/>
            </a:pPr>
            <a:r>
              <a:rPr lang="zh-CN" altLang="en-US" sz="2200" b="1" dirty="0"/>
              <a:t>帧丢失：发送方收不到确认帧，因此必须引入超时重传机制</a:t>
            </a:r>
          </a:p>
          <a:p>
            <a:pPr lvl="2" eaLnBrk="1" hangingPunct="1">
              <a:defRPr/>
            </a:pPr>
            <a:r>
              <a:rPr lang="zh-CN" altLang="en-US" sz="2000" b="1" dirty="0"/>
              <a:t>设置定时器，超时时间值应稍大于往返时间和接收方的接收处理时间之和</a:t>
            </a:r>
          </a:p>
          <a:p>
            <a:pPr eaLnBrk="1" hangingPunct="1">
              <a:defRPr/>
            </a:pPr>
            <a:r>
              <a:rPr lang="zh-CN" altLang="en-US" sz="2600" b="1" dirty="0"/>
              <a:t>通过为帧编制</a:t>
            </a:r>
            <a:r>
              <a:rPr lang="zh-CN" altLang="en-US" sz="2600" b="1" dirty="0">
                <a:solidFill>
                  <a:srgbClr val="FF0000"/>
                </a:solidFill>
              </a:rPr>
              <a:t>序列号</a:t>
            </a:r>
            <a:r>
              <a:rPr lang="zh-CN" altLang="en-US" sz="2600" b="1" dirty="0"/>
              <a:t>来解决重传过程中的重复帧的问题，例如在简单停</a:t>
            </a:r>
            <a:r>
              <a:rPr lang="en-US" altLang="zh-CN" sz="2600" b="1" dirty="0"/>
              <a:t>-</a:t>
            </a:r>
            <a:r>
              <a:rPr lang="zh-CN" altLang="en-US" sz="2600" b="1" dirty="0"/>
              <a:t>等协议中只需</a:t>
            </a:r>
            <a:r>
              <a:rPr lang="en-US" altLang="zh-CN" sz="2600" b="1" dirty="0"/>
              <a:t>1</a:t>
            </a:r>
            <a:r>
              <a:rPr lang="zh-CN" altLang="en-US" sz="2600" b="1" dirty="0"/>
              <a:t>个比特（“</a:t>
            </a:r>
            <a:r>
              <a:rPr lang="en-US" altLang="zh-CN" sz="2600" b="1" dirty="0"/>
              <a:t>0”→“1”</a:t>
            </a:r>
            <a:r>
              <a:rPr lang="zh-CN" altLang="en-US" sz="2600" b="1" dirty="0"/>
              <a:t>，“</a:t>
            </a:r>
            <a:r>
              <a:rPr lang="en-US" altLang="zh-CN" sz="2600" b="1" dirty="0"/>
              <a:t>1”→“0”</a:t>
            </a:r>
            <a:r>
              <a:rPr lang="zh-CN" altLang="en-US" sz="2600" b="1"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73731">
                                            <p:txEl>
                                              <p:pRg st="1" end="1"/>
                                            </p:txEl>
                                          </p:spTgt>
                                        </p:tgtEl>
                                        <p:attrNameLst>
                                          <p:attrName>style.visibility</p:attrName>
                                        </p:attrNameLst>
                                      </p:cBhvr>
                                      <p:to>
                                        <p:strVal val="visible"/>
                                      </p:to>
                                    </p:set>
                                    <p:animEffect transition="in" filter="strips(downRight)">
                                      <p:cBhvr>
                                        <p:cTn id="7" dur="500"/>
                                        <p:tgtEl>
                                          <p:spTgt spid="7373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73731">
                                            <p:txEl>
                                              <p:pRg st="2" end="2"/>
                                            </p:txEl>
                                          </p:spTgt>
                                        </p:tgtEl>
                                        <p:attrNameLst>
                                          <p:attrName>style.visibility</p:attrName>
                                        </p:attrNameLst>
                                      </p:cBhvr>
                                      <p:to>
                                        <p:strVal val="visible"/>
                                      </p:to>
                                    </p:set>
                                    <p:animEffect transition="in" filter="strips(upRight)">
                                      <p:cBhvr>
                                        <p:cTn id="12" dur="500"/>
                                        <p:tgtEl>
                                          <p:spTgt spid="737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73731">
                                            <p:txEl>
                                              <p:pRg st="3" end="3"/>
                                            </p:txEl>
                                          </p:spTgt>
                                        </p:tgtEl>
                                        <p:attrNameLst>
                                          <p:attrName>style.visibility</p:attrName>
                                        </p:attrNameLst>
                                      </p:cBhvr>
                                      <p:to>
                                        <p:strVal val="visible"/>
                                      </p:to>
                                    </p:set>
                                    <p:animEffect transition="in" filter="strips(downRight)">
                                      <p:cBhvr>
                                        <p:cTn id="17" dur="500"/>
                                        <p:tgtEl>
                                          <p:spTgt spid="7373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73731">
                                            <p:txEl>
                                              <p:pRg st="4" end="4"/>
                                            </p:txEl>
                                          </p:spTgt>
                                        </p:tgtEl>
                                        <p:attrNameLst>
                                          <p:attrName>style.visibility</p:attrName>
                                        </p:attrNameLst>
                                      </p:cBhvr>
                                      <p:to>
                                        <p:strVal val="visible"/>
                                      </p:to>
                                    </p:set>
                                    <p:animEffect transition="in" filter="strips(downRight)">
                                      <p:cBhvr>
                                        <p:cTn id="22" dur="500"/>
                                        <p:tgtEl>
                                          <p:spTgt spid="737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E51073F8-318B-42B0-BA0E-C25AAF345B9E}" type="slidenum">
              <a:rPr lang="en-US" altLang="zh-CN"/>
              <a:pPr eaLnBrk="1" hangingPunct="1"/>
              <a:t>29</a:t>
            </a:fld>
            <a:endParaRPr lang="en-US" altLang="zh-CN"/>
          </a:p>
        </p:txBody>
      </p:sp>
      <p:sp>
        <p:nvSpPr>
          <p:cNvPr id="39939" name="Rectangle 2"/>
          <p:cNvSpPr>
            <a:spLocks noGrp="1" noChangeArrowheads="1"/>
          </p:cNvSpPr>
          <p:nvPr>
            <p:ph type="title"/>
          </p:nvPr>
        </p:nvSpPr>
        <p:spPr>
          <a:xfrm>
            <a:off x="1116013" y="533400"/>
            <a:ext cx="7772400" cy="950913"/>
          </a:xfrm>
        </p:spPr>
        <p:txBody>
          <a:bodyPr/>
          <a:lstStyle/>
          <a:p>
            <a:pPr eaLnBrk="1" hangingPunct="1"/>
            <a:r>
              <a:rPr lang="en-US" altLang="zh-CN" sz="3600"/>
              <a:t>3.3.3</a:t>
            </a:r>
            <a:r>
              <a:rPr lang="zh-CN" altLang="en-US" sz="3600"/>
              <a:t>有噪音信道的停</a:t>
            </a:r>
            <a:r>
              <a:rPr lang="en-US" altLang="zh-CN" sz="3600"/>
              <a:t>-</a:t>
            </a:r>
            <a:r>
              <a:rPr lang="zh-CN" altLang="en-US" sz="3600"/>
              <a:t>等协议</a:t>
            </a:r>
          </a:p>
        </p:txBody>
      </p:sp>
      <p:sp>
        <p:nvSpPr>
          <p:cNvPr id="74755" name="Rectangle 3"/>
          <p:cNvSpPr>
            <a:spLocks noGrp="1" noChangeArrowheads="1"/>
          </p:cNvSpPr>
          <p:nvPr>
            <p:ph type="body" idx="1"/>
          </p:nvPr>
        </p:nvSpPr>
        <p:spPr>
          <a:xfrm>
            <a:off x="252413" y="1989138"/>
            <a:ext cx="6264275" cy="4464050"/>
          </a:xfrm>
        </p:spPr>
        <p:txBody>
          <a:bodyPr>
            <a:normAutofit fontScale="92500" lnSpcReduction="10000"/>
          </a:bodyPr>
          <a:lstStyle/>
          <a:p>
            <a:pPr eaLnBrk="1" hangingPunct="1">
              <a:defRPr/>
            </a:pPr>
            <a:r>
              <a:rPr lang="zh-CN" altLang="en-US" sz="2000" b="1" dirty="0"/>
              <a:t>收发双方维护各自的帧序列号</a:t>
            </a:r>
            <a:endParaRPr lang="en-US" altLang="zh-CN" sz="2000" b="1" dirty="0"/>
          </a:p>
          <a:p>
            <a:pPr lvl="1" eaLnBrk="1" hangingPunct="1">
              <a:defRPr/>
            </a:pPr>
            <a:r>
              <a:rPr lang="en-US" altLang="zh-CN" sz="1800" b="1" dirty="0"/>
              <a:t>N(S)</a:t>
            </a:r>
            <a:r>
              <a:rPr lang="zh-CN" altLang="en-US" sz="1800" b="1" dirty="0"/>
              <a:t>：发送方当前所发帧的序列号</a:t>
            </a:r>
            <a:endParaRPr lang="en-US" altLang="zh-CN" sz="1800" b="1" dirty="0"/>
          </a:p>
          <a:p>
            <a:pPr lvl="1" eaLnBrk="1" hangingPunct="1">
              <a:defRPr/>
            </a:pPr>
            <a:r>
              <a:rPr lang="en-US" altLang="zh-CN" sz="1800" b="1" dirty="0"/>
              <a:t>N(R)</a:t>
            </a:r>
            <a:r>
              <a:rPr lang="zh-CN" altLang="en-US" sz="1800" b="1" dirty="0"/>
              <a:t>：接收方当前所期待接收的帧序号</a:t>
            </a:r>
          </a:p>
          <a:p>
            <a:pPr eaLnBrk="1" hangingPunct="1">
              <a:defRPr/>
            </a:pPr>
            <a:r>
              <a:rPr lang="zh-CN" altLang="en-US" sz="2000" b="1" dirty="0"/>
              <a:t>发送方发送帧（序列号</a:t>
            </a:r>
            <a:r>
              <a:rPr lang="en-US" altLang="zh-CN" sz="2000" b="1" dirty="0"/>
              <a:t>N(S)</a:t>
            </a:r>
            <a:r>
              <a:rPr lang="zh-CN" altLang="en-US" sz="2000" b="1" dirty="0"/>
              <a:t>） 并启动定时器</a:t>
            </a:r>
          </a:p>
          <a:p>
            <a:pPr eaLnBrk="1" hangingPunct="1">
              <a:defRPr/>
            </a:pPr>
            <a:r>
              <a:rPr lang="zh-CN" altLang="en-US" sz="2000" b="1" dirty="0"/>
              <a:t>接收方收到帧后，对其序列号和</a:t>
            </a:r>
            <a:r>
              <a:rPr lang="en-US" altLang="zh-CN" sz="2000" b="1" i="1" dirty="0"/>
              <a:t>N</a:t>
            </a:r>
            <a:r>
              <a:rPr lang="en-US" altLang="zh-CN" sz="2000" b="1" dirty="0"/>
              <a:t>(</a:t>
            </a:r>
            <a:r>
              <a:rPr lang="en-US" altLang="zh-CN" sz="2000" b="1" i="1" dirty="0"/>
              <a:t>R</a:t>
            </a:r>
            <a:r>
              <a:rPr lang="en-US" altLang="zh-CN" sz="2000" b="1" dirty="0"/>
              <a:t>)</a:t>
            </a:r>
            <a:r>
              <a:rPr lang="zh-CN" altLang="en-US" sz="2000" b="1" dirty="0"/>
              <a:t>进行比较：</a:t>
            </a:r>
          </a:p>
          <a:p>
            <a:pPr lvl="1" eaLnBrk="1" hangingPunct="1">
              <a:defRPr/>
            </a:pPr>
            <a:r>
              <a:rPr lang="zh-CN" altLang="en-US" sz="1800" b="1" dirty="0"/>
              <a:t>若不等，则将其作为无效帧丢弃；</a:t>
            </a:r>
          </a:p>
          <a:p>
            <a:pPr lvl="1" eaLnBrk="1" hangingPunct="1">
              <a:defRPr/>
            </a:pPr>
            <a:r>
              <a:rPr lang="zh-CN" altLang="en-US" sz="1800" b="1" dirty="0"/>
              <a:t>若相等则对其进行校验，校验正确将</a:t>
            </a:r>
            <a:r>
              <a:rPr lang="en-US" altLang="zh-CN" sz="1800" b="1" i="1" dirty="0"/>
              <a:t>N</a:t>
            </a:r>
            <a:r>
              <a:rPr lang="en-US" altLang="zh-CN" sz="1800" b="1" dirty="0"/>
              <a:t>(</a:t>
            </a:r>
            <a:r>
              <a:rPr lang="en-US" altLang="zh-CN" sz="1800" b="1" i="1" dirty="0"/>
              <a:t>R</a:t>
            </a:r>
            <a:r>
              <a:rPr lang="en-US" altLang="zh-CN" sz="1800" b="1" dirty="0"/>
              <a:t>)</a:t>
            </a:r>
            <a:r>
              <a:rPr lang="zh-CN" altLang="en-US" sz="1800" b="1" dirty="0"/>
              <a:t>加</a:t>
            </a:r>
            <a:r>
              <a:rPr lang="en-US" altLang="zh-CN" sz="1800" b="1" dirty="0"/>
              <a:t>1</a:t>
            </a:r>
            <a:r>
              <a:rPr lang="zh-CN" altLang="en-US" sz="1800" b="1" dirty="0"/>
              <a:t>并放入确认帧中反馈回发送方；若校验出错，则丢弃帧，保持</a:t>
            </a:r>
            <a:r>
              <a:rPr lang="en-US" altLang="zh-CN" sz="1800" b="1" i="1" dirty="0"/>
              <a:t>N</a:t>
            </a:r>
            <a:r>
              <a:rPr lang="en-US" altLang="zh-CN" sz="1800" b="1" dirty="0"/>
              <a:t>(</a:t>
            </a:r>
            <a:r>
              <a:rPr lang="en-US" altLang="zh-CN" sz="1800" b="1" i="1" dirty="0"/>
              <a:t>R</a:t>
            </a:r>
            <a:r>
              <a:rPr lang="en-US" altLang="zh-CN" sz="1800" b="1" dirty="0"/>
              <a:t>)</a:t>
            </a:r>
            <a:r>
              <a:rPr lang="zh-CN" altLang="en-US" sz="1800" b="1" dirty="0"/>
              <a:t> 不变并放入确认帧中反馈回发送方</a:t>
            </a:r>
          </a:p>
          <a:p>
            <a:pPr eaLnBrk="1" hangingPunct="1">
              <a:defRPr/>
            </a:pPr>
            <a:r>
              <a:rPr lang="zh-CN" altLang="en-US" sz="2000" b="1" dirty="0"/>
              <a:t>发送方若在规定的时间内没有收到接收方的确认帧，就认为数据帧丢失，重发帧；若收到确认帧，比较确认帧中的序列号和</a:t>
            </a:r>
            <a:r>
              <a:rPr lang="en-US" altLang="zh-CN" sz="2000" b="1" i="1" dirty="0"/>
              <a:t>N</a:t>
            </a:r>
            <a:r>
              <a:rPr lang="en-US" altLang="zh-CN" sz="2000" b="1" dirty="0"/>
              <a:t>(</a:t>
            </a:r>
            <a:r>
              <a:rPr lang="en-US" altLang="zh-CN" sz="2000" b="1" i="1" dirty="0"/>
              <a:t>S</a:t>
            </a:r>
            <a:r>
              <a:rPr lang="en-US" altLang="zh-CN" sz="2000" b="1" dirty="0"/>
              <a:t>)</a:t>
            </a:r>
            <a:r>
              <a:rPr lang="zh-CN" altLang="en-US" sz="2000" b="1" dirty="0"/>
              <a:t>：</a:t>
            </a:r>
          </a:p>
          <a:p>
            <a:pPr lvl="1" eaLnBrk="1" hangingPunct="1">
              <a:defRPr/>
            </a:pPr>
            <a:r>
              <a:rPr lang="zh-CN" altLang="en-US" sz="1800" b="1" dirty="0"/>
              <a:t>若相等，则保持</a:t>
            </a:r>
            <a:r>
              <a:rPr lang="en-US" altLang="zh-CN" sz="1800" b="1" i="1" dirty="0"/>
              <a:t>N</a:t>
            </a:r>
            <a:r>
              <a:rPr lang="en-US" altLang="zh-CN" sz="1800" b="1" dirty="0"/>
              <a:t>(</a:t>
            </a:r>
            <a:r>
              <a:rPr lang="en-US" altLang="zh-CN" sz="1800" b="1" i="1" dirty="0"/>
              <a:t>S</a:t>
            </a:r>
            <a:r>
              <a:rPr lang="en-US" altLang="zh-CN" sz="1800" b="1" dirty="0"/>
              <a:t>)</a:t>
            </a:r>
            <a:r>
              <a:rPr lang="zh-CN" altLang="en-US" sz="1800" b="1" dirty="0"/>
              <a:t>不变，重发帧</a:t>
            </a:r>
          </a:p>
          <a:p>
            <a:pPr lvl="1" eaLnBrk="1" hangingPunct="1">
              <a:defRPr/>
            </a:pPr>
            <a:r>
              <a:rPr lang="zh-CN" altLang="en-US" sz="1800" b="1" dirty="0"/>
              <a:t>若不等，则将确认帧中的序列号赋予</a:t>
            </a:r>
            <a:r>
              <a:rPr lang="en-US" altLang="zh-CN" sz="1800" b="1" i="1" dirty="0"/>
              <a:t>N</a:t>
            </a:r>
            <a:r>
              <a:rPr lang="en-US" altLang="zh-CN" sz="1800" b="1" dirty="0"/>
              <a:t>(</a:t>
            </a:r>
            <a:r>
              <a:rPr lang="en-US" altLang="zh-CN" sz="1800" b="1" i="1" dirty="0"/>
              <a:t>S</a:t>
            </a:r>
            <a:r>
              <a:rPr lang="en-US" altLang="zh-CN" sz="1800" b="1" dirty="0"/>
              <a:t>)</a:t>
            </a:r>
            <a:r>
              <a:rPr lang="zh-CN" altLang="en-US" sz="1800" b="1" dirty="0"/>
              <a:t>，发送新的帧（序列号</a:t>
            </a:r>
            <a:r>
              <a:rPr lang="en-US" altLang="zh-CN" sz="1800" b="1" i="1" dirty="0"/>
              <a:t>N</a:t>
            </a:r>
            <a:r>
              <a:rPr lang="en-US" altLang="zh-CN" sz="1800" b="1" dirty="0"/>
              <a:t>(</a:t>
            </a:r>
            <a:r>
              <a:rPr lang="en-US" altLang="zh-CN" sz="1800" b="1" i="1" dirty="0"/>
              <a:t>S</a:t>
            </a:r>
            <a:r>
              <a:rPr lang="en-US" altLang="zh-CN" sz="1800" b="1" dirty="0"/>
              <a:t>)</a:t>
            </a:r>
            <a:r>
              <a:rPr lang="zh-CN" altLang="en-US" sz="1800" b="1" dirty="0"/>
              <a:t>）</a:t>
            </a:r>
            <a:endParaRPr lang="en-US" altLang="zh-CN" sz="1800" b="1" dirty="0"/>
          </a:p>
          <a:p>
            <a:pPr lvl="1" eaLnBrk="1" hangingPunct="1">
              <a:lnSpc>
                <a:spcPct val="80000"/>
              </a:lnSpc>
              <a:buFont typeface="Wingdings" panose="05000000000000000000" pitchFamily="2" charset="2"/>
              <a:buNone/>
              <a:defRPr/>
            </a:pPr>
            <a:endParaRPr lang="zh-CN" altLang="en-US" sz="2000" b="1" dirty="0"/>
          </a:p>
        </p:txBody>
      </p:sp>
      <p:sp>
        <p:nvSpPr>
          <p:cNvPr id="7" name="圆角矩形 6"/>
          <p:cNvSpPr/>
          <p:nvPr/>
        </p:nvSpPr>
        <p:spPr>
          <a:xfrm>
            <a:off x="539750" y="6192838"/>
            <a:ext cx="8064500" cy="549275"/>
          </a:xfrm>
          <a:prstGeom prst="roundRect">
            <a:avLst/>
          </a:prstGeom>
          <a:solidFill>
            <a:schemeClr val="accent1">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b="1" dirty="0">
                <a:solidFill>
                  <a:srgbClr val="000000"/>
                </a:solidFill>
              </a:rPr>
              <a:t>发送方每发送一帧，都重新启动定时器然后停下来等待其确认帧</a:t>
            </a:r>
            <a:endParaRPr lang="zh-CN" altLang="en-US" sz="2000" dirty="0">
              <a:solidFill>
                <a:srgbClr val="000000"/>
              </a:solidFill>
            </a:endParaRPr>
          </a:p>
        </p:txBody>
      </p:sp>
      <p:pic>
        <p:nvPicPr>
          <p:cNvPr id="3" name="图片 2"/>
          <p:cNvPicPr>
            <a:picLocks noChangeAspect="1"/>
          </p:cNvPicPr>
          <p:nvPr/>
        </p:nvPicPr>
        <p:blipFill>
          <a:blip r:embed="rId3"/>
          <a:stretch>
            <a:fillRect/>
          </a:stretch>
        </p:blipFill>
        <p:spPr>
          <a:xfrm>
            <a:off x="6327204" y="1989138"/>
            <a:ext cx="2781300" cy="3790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strips(downRight)">
                                      <p:cBhvr>
                                        <p:cTn id="7" dur="500"/>
                                        <p:tgtEl>
                                          <p:spTgt spid="747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74755">
                                            <p:txEl>
                                              <p:pRg st="1" end="1"/>
                                            </p:txEl>
                                          </p:spTgt>
                                        </p:tgtEl>
                                        <p:attrNameLst>
                                          <p:attrName>style.visibility</p:attrName>
                                        </p:attrNameLst>
                                      </p:cBhvr>
                                      <p:to>
                                        <p:strVal val="visible"/>
                                      </p:to>
                                    </p:set>
                                    <p:animEffect transition="in" filter="strips(downRight)">
                                      <p:cBhvr>
                                        <p:cTn id="12" dur="500"/>
                                        <p:tgtEl>
                                          <p:spTgt spid="747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74755">
                                            <p:txEl>
                                              <p:pRg st="2" end="2"/>
                                            </p:txEl>
                                          </p:spTgt>
                                        </p:tgtEl>
                                        <p:attrNameLst>
                                          <p:attrName>style.visibility</p:attrName>
                                        </p:attrNameLst>
                                      </p:cBhvr>
                                      <p:to>
                                        <p:strVal val="visible"/>
                                      </p:to>
                                    </p:set>
                                    <p:animEffect transition="in" filter="strips(downRight)">
                                      <p:cBhvr>
                                        <p:cTn id="17" dur="500"/>
                                        <p:tgtEl>
                                          <p:spTgt spid="747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74755">
                                            <p:txEl>
                                              <p:pRg st="3" end="3"/>
                                            </p:txEl>
                                          </p:spTgt>
                                        </p:tgtEl>
                                        <p:attrNameLst>
                                          <p:attrName>style.visibility</p:attrName>
                                        </p:attrNameLst>
                                      </p:cBhvr>
                                      <p:to>
                                        <p:strVal val="visible"/>
                                      </p:to>
                                    </p:set>
                                    <p:animEffect transition="in" filter="strips(downRight)">
                                      <p:cBhvr>
                                        <p:cTn id="22" dur="500"/>
                                        <p:tgtEl>
                                          <p:spTgt spid="747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74755">
                                            <p:txEl>
                                              <p:pRg st="4" end="4"/>
                                            </p:txEl>
                                          </p:spTgt>
                                        </p:tgtEl>
                                        <p:attrNameLst>
                                          <p:attrName>style.visibility</p:attrName>
                                        </p:attrNameLst>
                                      </p:cBhvr>
                                      <p:to>
                                        <p:strVal val="visible"/>
                                      </p:to>
                                    </p:set>
                                    <p:animEffect transition="in" filter="strips(downRight)">
                                      <p:cBhvr>
                                        <p:cTn id="27" dur="500"/>
                                        <p:tgtEl>
                                          <p:spTgt spid="7475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nodeType="clickEffect">
                                  <p:stCondLst>
                                    <p:cond delay="0"/>
                                  </p:stCondLst>
                                  <p:childTnLst>
                                    <p:set>
                                      <p:cBhvr>
                                        <p:cTn id="31" dur="1" fill="hold">
                                          <p:stCondLst>
                                            <p:cond delay="0"/>
                                          </p:stCondLst>
                                        </p:cTn>
                                        <p:tgtEl>
                                          <p:spTgt spid="74755">
                                            <p:txEl>
                                              <p:pRg st="5" end="5"/>
                                            </p:txEl>
                                          </p:spTgt>
                                        </p:tgtEl>
                                        <p:attrNameLst>
                                          <p:attrName>style.visibility</p:attrName>
                                        </p:attrNameLst>
                                      </p:cBhvr>
                                      <p:to>
                                        <p:strVal val="visible"/>
                                      </p:to>
                                    </p:set>
                                    <p:animEffect transition="in" filter="strips(downRight)">
                                      <p:cBhvr>
                                        <p:cTn id="32" dur="500"/>
                                        <p:tgtEl>
                                          <p:spTgt spid="7475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nodeType="clickEffect">
                                  <p:stCondLst>
                                    <p:cond delay="0"/>
                                  </p:stCondLst>
                                  <p:childTnLst>
                                    <p:set>
                                      <p:cBhvr>
                                        <p:cTn id="36" dur="1" fill="hold">
                                          <p:stCondLst>
                                            <p:cond delay="0"/>
                                          </p:stCondLst>
                                        </p:cTn>
                                        <p:tgtEl>
                                          <p:spTgt spid="74755">
                                            <p:txEl>
                                              <p:pRg st="6" end="6"/>
                                            </p:txEl>
                                          </p:spTgt>
                                        </p:tgtEl>
                                        <p:attrNameLst>
                                          <p:attrName>style.visibility</p:attrName>
                                        </p:attrNameLst>
                                      </p:cBhvr>
                                      <p:to>
                                        <p:strVal val="visible"/>
                                      </p:to>
                                    </p:set>
                                    <p:animEffect transition="in" filter="strips(downRight)">
                                      <p:cBhvr>
                                        <p:cTn id="37" dur="500"/>
                                        <p:tgtEl>
                                          <p:spTgt spid="7475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nodeType="clickEffect">
                                  <p:stCondLst>
                                    <p:cond delay="0"/>
                                  </p:stCondLst>
                                  <p:childTnLst>
                                    <p:set>
                                      <p:cBhvr>
                                        <p:cTn id="41" dur="1" fill="hold">
                                          <p:stCondLst>
                                            <p:cond delay="0"/>
                                          </p:stCondLst>
                                        </p:cTn>
                                        <p:tgtEl>
                                          <p:spTgt spid="74755">
                                            <p:txEl>
                                              <p:pRg st="7" end="7"/>
                                            </p:txEl>
                                          </p:spTgt>
                                        </p:tgtEl>
                                        <p:attrNameLst>
                                          <p:attrName>style.visibility</p:attrName>
                                        </p:attrNameLst>
                                      </p:cBhvr>
                                      <p:to>
                                        <p:strVal val="visible"/>
                                      </p:to>
                                    </p:set>
                                    <p:animEffect transition="in" filter="strips(downRight)">
                                      <p:cBhvr>
                                        <p:cTn id="42" dur="500"/>
                                        <p:tgtEl>
                                          <p:spTgt spid="7475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6" fill="hold" nodeType="clickEffect">
                                  <p:stCondLst>
                                    <p:cond delay="0"/>
                                  </p:stCondLst>
                                  <p:childTnLst>
                                    <p:set>
                                      <p:cBhvr>
                                        <p:cTn id="46" dur="1" fill="hold">
                                          <p:stCondLst>
                                            <p:cond delay="0"/>
                                          </p:stCondLst>
                                        </p:cTn>
                                        <p:tgtEl>
                                          <p:spTgt spid="74755">
                                            <p:txEl>
                                              <p:pRg st="8" end="8"/>
                                            </p:txEl>
                                          </p:spTgt>
                                        </p:tgtEl>
                                        <p:attrNameLst>
                                          <p:attrName>style.visibility</p:attrName>
                                        </p:attrNameLst>
                                      </p:cBhvr>
                                      <p:to>
                                        <p:strVal val="visible"/>
                                      </p:to>
                                    </p:set>
                                    <p:animEffect transition="in" filter="strips(downRight)">
                                      <p:cBhvr>
                                        <p:cTn id="47" dur="500"/>
                                        <p:tgtEl>
                                          <p:spTgt spid="74755">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6" fill="hold" nodeType="clickEffect">
                                  <p:stCondLst>
                                    <p:cond delay="0"/>
                                  </p:stCondLst>
                                  <p:childTnLst>
                                    <p:set>
                                      <p:cBhvr>
                                        <p:cTn id="51" dur="1" fill="hold">
                                          <p:stCondLst>
                                            <p:cond delay="0"/>
                                          </p:stCondLst>
                                        </p:cTn>
                                        <p:tgtEl>
                                          <p:spTgt spid="74755">
                                            <p:txEl>
                                              <p:pRg st="9" end="9"/>
                                            </p:txEl>
                                          </p:spTgt>
                                        </p:tgtEl>
                                        <p:attrNameLst>
                                          <p:attrName>style.visibility</p:attrName>
                                        </p:attrNameLst>
                                      </p:cBhvr>
                                      <p:to>
                                        <p:strVal val="visible"/>
                                      </p:to>
                                    </p:set>
                                    <p:animEffect transition="in" filter="strips(downRight)">
                                      <p:cBhvr>
                                        <p:cTn id="52" dur="500"/>
                                        <p:tgtEl>
                                          <p:spTgt spid="74755">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linds(horizontal)">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F2196FA1-5DBD-4AFE-B29F-AFBF30DE0FFA}" type="slidenum">
              <a:rPr lang="en-US" altLang="zh-CN"/>
              <a:pPr eaLnBrk="1" hangingPunct="1"/>
              <a:t>3</a:t>
            </a:fld>
            <a:endParaRPr lang="en-US" altLang="zh-CN"/>
          </a:p>
        </p:txBody>
      </p:sp>
      <p:sp>
        <p:nvSpPr>
          <p:cNvPr id="6147" name="Rectangle 2"/>
          <p:cNvSpPr>
            <a:spLocks noGrp="1" noChangeArrowheads="1"/>
          </p:cNvSpPr>
          <p:nvPr>
            <p:ph type="title"/>
          </p:nvPr>
        </p:nvSpPr>
        <p:spPr/>
        <p:txBody>
          <a:bodyPr/>
          <a:lstStyle/>
          <a:p>
            <a:pPr eaLnBrk="1" hangingPunct="1"/>
            <a:r>
              <a:rPr lang="en-US" altLang="zh-CN"/>
              <a:t>Chapter 3 </a:t>
            </a:r>
            <a:r>
              <a:rPr lang="zh-CN" altLang="en-US"/>
              <a:t>数据链路层</a:t>
            </a:r>
          </a:p>
        </p:txBody>
      </p:sp>
      <p:sp>
        <p:nvSpPr>
          <p:cNvPr id="6148" name="Rectangle 4"/>
          <p:cNvSpPr>
            <a:spLocks noGrp="1" noChangeArrowheads="1"/>
          </p:cNvSpPr>
          <p:nvPr>
            <p:ph type="body" idx="1"/>
          </p:nvPr>
        </p:nvSpPr>
        <p:spPr/>
        <p:txBody>
          <a:bodyPr/>
          <a:lstStyle/>
          <a:p>
            <a:pPr eaLnBrk="1" hangingPunct="1"/>
            <a:r>
              <a:rPr lang="en-US" altLang="zh-CN" dirty="0"/>
              <a:t>3.1</a:t>
            </a:r>
            <a:r>
              <a:rPr lang="zh-CN" altLang="en-US" dirty="0"/>
              <a:t>数据链路层的功能</a:t>
            </a:r>
          </a:p>
          <a:p>
            <a:pPr eaLnBrk="1" hangingPunct="1"/>
            <a:r>
              <a:rPr lang="en-US" altLang="zh-CN" dirty="0"/>
              <a:t>3.2</a:t>
            </a:r>
            <a:r>
              <a:rPr lang="zh-CN" altLang="en-US" dirty="0"/>
              <a:t>差错检测与纠正</a:t>
            </a:r>
          </a:p>
          <a:p>
            <a:pPr eaLnBrk="1" hangingPunct="1"/>
            <a:r>
              <a:rPr lang="en-US" altLang="zh-CN" dirty="0"/>
              <a:t>3.3</a:t>
            </a:r>
            <a:r>
              <a:rPr lang="zh-CN" altLang="en-US" dirty="0"/>
              <a:t>基本数据链路协议</a:t>
            </a:r>
          </a:p>
          <a:p>
            <a:pPr eaLnBrk="1" hangingPunct="1"/>
            <a:r>
              <a:rPr lang="en-US" altLang="zh-CN" dirty="0"/>
              <a:t>3.4</a:t>
            </a:r>
            <a:r>
              <a:rPr lang="zh-CN" altLang="en-US" dirty="0"/>
              <a:t>滑动窗口（</a:t>
            </a:r>
            <a:r>
              <a:rPr lang="en-US" altLang="zh-CN" sz="2400" dirty="0"/>
              <a:t>Slide Windows</a:t>
            </a:r>
            <a:r>
              <a:rPr lang="zh-CN" altLang="en-US" dirty="0"/>
              <a:t>）协议</a:t>
            </a:r>
            <a:endParaRPr lang="zh-CN" altLang="en-US" sz="3600" dirty="0"/>
          </a:p>
          <a:p>
            <a:pPr eaLnBrk="1" hangingPunct="1"/>
            <a:r>
              <a:rPr lang="en-US" altLang="zh-CN" dirty="0"/>
              <a:t>3.5</a:t>
            </a:r>
            <a:r>
              <a:rPr lang="zh-CN" altLang="en-US" dirty="0"/>
              <a:t>面向位的协议</a:t>
            </a:r>
            <a:r>
              <a:rPr lang="en-US" altLang="zh-CN" dirty="0"/>
              <a:t>HDLC</a:t>
            </a:r>
          </a:p>
          <a:p>
            <a:pPr eaLnBrk="1" hangingPunct="1"/>
            <a:r>
              <a:rPr lang="en-US" altLang="zh-CN" dirty="0"/>
              <a:t>3.6 Internet</a:t>
            </a:r>
            <a:r>
              <a:rPr lang="zh-CN" altLang="en-US" dirty="0"/>
              <a:t>中的数据链路层</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223E3EA1-7AE1-4491-BAFB-144D0FD5A38D}" type="slidenum">
              <a:rPr lang="en-US" altLang="zh-CN"/>
              <a:pPr eaLnBrk="1" hangingPunct="1"/>
              <a:t>30</a:t>
            </a:fld>
            <a:endParaRPr lang="en-US" altLang="zh-CN"/>
          </a:p>
        </p:txBody>
      </p:sp>
      <p:sp>
        <p:nvSpPr>
          <p:cNvPr id="40963" name="Rectangle 2"/>
          <p:cNvSpPr>
            <a:spLocks noGrp="1" noChangeArrowheads="1"/>
          </p:cNvSpPr>
          <p:nvPr>
            <p:ph type="title"/>
          </p:nvPr>
        </p:nvSpPr>
        <p:spPr>
          <a:xfrm>
            <a:off x="1143000" y="533400"/>
            <a:ext cx="7772400" cy="1052513"/>
          </a:xfrm>
        </p:spPr>
        <p:txBody>
          <a:bodyPr/>
          <a:lstStyle/>
          <a:p>
            <a:pPr eaLnBrk="1" hangingPunct="1"/>
            <a:r>
              <a:rPr lang="zh-CN" altLang="en-US" sz="3600"/>
              <a:t>停</a:t>
            </a:r>
            <a:r>
              <a:rPr lang="en-US" altLang="zh-CN" sz="3600"/>
              <a:t>-</a:t>
            </a:r>
            <a:r>
              <a:rPr lang="zh-CN" altLang="en-US" sz="3600"/>
              <a:t>等协议对信道利用率的影响</a:t>
            </a:r>
          </a:p>
        </p:txBody>
      </p:sp>
      <p:sp>
        <p:nvSpPr>
          <p:cNvPr id="75779" name="Rectangle 3"/>
          <p:cNvSpPr>
            <a:spLocks noGrp="1" noChangeArrowheads="1"/>
          </p:cNvSpPr>
          <p:nvPr>
            <p:ph type="body" idx="1"/>
          </p:nvPr>
        </p:nvSpPr>
        <p:spPr>
          <a:xfrm>
            <a:off x="0" y="1989138"/>
            <a:ext cx="9144000" cy="4679950"/>
          </a:xfrm>
        </p:spPr>
        <p:txBody>
          <a:bodyPr/>
          <a:lstStyle/>
          <a:p>
            <a:pPr eaLnBrk="1" hangingPunct="1">
              <a:lnSpc>
                <a:spcPct val="80000"/>
              </a:lnSpc>
            </a:pPr>
            <a:r>
              <a:rPr lang="zh-CN" altLang="en-US" sz="2200" b="1" dirty="0"/>
              <a:t>在时延大的信道（如卫星通信）中，停</a:t>
            </a:r>
            <a:r>
              <a:rPr lang="en-US" altLang="zh-CN" sz="2200" b="1" dirty="0"/>
              <a:t>-</a:t>
            </a:r>
            <a:r>
              <a:rPr lang="zh-CN" altLang="en-US" sz="2200" b="1" dirty="0"/>
              <a:t>等协议的效率低！</a:t>
            </a:r>
          </a:p>
          <a:p>
            <a:pPr eaLnBrk="1" hangingPunct="1">
              <a:lnSpc>
                <a:spcPct val="80000"/>
              </a:lnSpc>
            </a:pPr>
            <a:r>
              <a:rPr lang="zh-CN" altLang="en-US" sz="2200" b="1" dirty="0"/>
              <a:t>考虑两个地面站通过卫星通信，典型的传输时间约为</a:t>
            </a:r>
            <a:r>
              <a:rPr lang="en-US" altLang="zh-CN" sz="2200" b="1" dirty="0"/>
              <a:t>270ms</a:t>
            </a:r>
            <a:r>
              <a:rPr lang="zh-CN" altLang="en-US" sz="2200" b="1" dirty="0"/>
              <a:t>。假设一个帧的发送时间为</a:t>
            </a:r>
            <a:r>
              <a:rPr lang="en-US" altLang="zh-CN" sz="2200" b="1" dirty="0"/>
              <a:t>20ms</a:t>
            </a:r>
            <a:r>
              <a:rPr lang="zh-CN" altLang="en-US" sz="2200" b="1" dirty="0"/>
              <a:t>，则从发送站开始发送算起，经</a:t>
            </a:r>
            <a:r>
              <a:rPr lang="en-US" altLang="zh-CN" sz="2200" b="1" dirty="0"/>
              <a:t>20ms+ 270ms=290ms</a:t>
            </a:r>
            <a:r>
              <a:rPr lang="zh-CN" altLang="en-US" sz="2200" b="1" dirty="0"/>
              <a:t>，数据帧才能到达目的站。假设不考虑目的站的处理时间，且认为确认帧非常短，其发送时间可忽略不计，则又需</a:t>
            </a:r>
            <a:r>
              <a:rPr lang="en-US" altLang="zh-CN" sz="2200" b="1" dirty="0"/>
              <a:t>270ms</a:t>
            </a:r>
            <a:r>
              <a:rPr lang="zh-CN" altLang="en-US" sz="2200" b="1" dirty="0"/>
              <a:t>确认帧才能被发送站收到</a:t>
            </a:r>
          </a:p>
          <a:p>
            <a:pPr eaLnBrk="1" hangingPunct="1">
              <a:lnSpc>
                <a:spcPct val="80000"/>
              </a:lnSpc>
              <a:buFont typeface="Wingdings" panose="05000000000000000000" pitchFamily="2" charset="2"/>
              <a:buNone/>
            </a:pPr>
            <a:r>
              <a:rPr lang="zh-CN" altLang="en-US" sz="2200" b="1" dirty="0"/>
              <a:t>	</a:t>
            </a:r>
            <a:r>
              <a:rPr lang="zh-CN" altLang="en-US" sz="2200" b="1" dirty="0">
                <a:solidFill>
                  <a:schemeClr val="hlink"/>
                </a:solidFill>
              </a:rPr>
              <a:t>信道的利用率为：</a:t>
            </a:r>
            <a:r>
              <a:rPr lang="en-US" altLang="zh-CN" sz="2200" b="1" dirty="0">
                <a:solidFill>
                  <a:schemeClr val="hlink"/>
                </a:solidFill>
              </a:rPr>
              <a:t>20ms/(290ms+270ms)=1/28</a:t>
            </a:r>
            <a:r>
              <a:rPr lang="zh-CN" altLang="en-US" sz="2200" b="1" dirty="0">
                <a:solidFill>
                  <a:schemeClr val="hlink"/>
                </a:solidFill>
              </a:rPr>
              <a:t>，非常低！这是由于每发一个帧之前都必须等待前一个帧的确认帧</a:t>
            </a:r>
          </a:p>
          <a:p>
            <a:pPr eaLnBrk="1" hangingPunct="1">
              <a:lnSpc>
                <a:spcPct val="80000"/>
              </a:lnSpc>
            </a:pPr>
            <a:r>
              <a:rPr lang="zh-CN" altLang="en-US" sz="2200" b="1" dirty="0"/>
              <a:t>为了提高传输效率，可以设想让发送站连续不断地发送数据帧，当发完第</a:t>
            </a:r>
            <a:r>
              <a:rPr lang="en-US" altLang="zh-CN" sz="2200" b="1" dirty="0"/>
              <a:t>28</a:t>
            </a:r>
            <a:r>
              <a:rPr lang="zh-CN" altLang="en-US" sz="2200" b="1" dirty="0"/>
              <a:t>帧数据后，恰好第</a:t>
            </a:r>
            <a:r>
              <a:rPr lang="en-US" altLang="zh-CN" sz="2200" b="1" dirty="0"/>
              <a:t>1</a:t>
            </a:r>
            <a:r>
              <a:rPr lang="zh-CN" altLang="en-US" sz="2200" b="1" dirty="0"/>
              <a:t>帧的确认帧到达，根据确认可紧接着发第</a:t>
            </a:r>
            <a:r>
              <a:rPr lang="en-US" altLang="zh-CN" sz="2200" b="1" dirty="0"/>
              <a:t>29</a:t>
            </a:r>
            <a:r>
              <a:rPr lang="zh-CN" altLang="en-US" sz="2200" b="1" dirty="0"/>
              <a:t>帧或重发第</a:t>
            </a:r>
            <a:r>
              <a:rPr lang="en-US" altLang="zh-CN" sz="2200" b="1" dirty="0"/>
              <a:t>1</a:t>
            </a:r>
            <a:r>
              <a:rPr lang="zh-CN" altLang="en-US" sz="2200" b="1" dirty="0"/>
              <a:t>帧。以后，每过</a:t>
            </a:r>
            <a:r>
              <a:rPr lang="en-US" altLang="zh-CN" sz="2200" b="1" dirty="0"/>
              <a:t>20ms</a:t>
            </a:r>
            <a:r>
              <a:rPr lang="zh-CN" altLang="en-US" sz="2200" b="1" dirty="0"/>
              <a:t>（发一个帧）就有一个确认帧到达，这样信道的利用率就大大地提高了</a:t>
            </a:r>
            <a:endParaRPr lang="en-US" altLang="zh-CN" sz="2200" b="1" dirty="0"/>
          </a:p>
          <a:p>
            <a:pPr eaLnBrk="1" hangingPunct="1">
              <a:lnSpc>
                <a:spcPct val="80000"/>
              </a:lnSpc>
            </a:pPr>
            <a:r>
              <a:rPr lang="zh-CN" altLang="en-US" sz="2200" b="1" dirty="0"/>
              <a:t>允许发送站连续发送多个帧而不需等待确认的做法称作管道化（</a:t>
            </a:r>
            <a:r>
              <a:rPr lang="en-US" altLang="zh-CN" sz="2200" b="1" dirty="0"/>
              <a:t>pipelining</a:t>
            </a:r>
            <a:r>
              <a:rPr lang="zh-CN" altLang="en-US" sz="2200" b="1" dirty="0"/>
              <a:t>），属于一种窗口（</a:t>
            </a:r>
            <a:r>
              <a:rPr lang="en-US" altLang="zh-CN" sz="2200" b="1" dirty="0"/>
              <a:t>windows</a:t>
            </a:r>
            <a:r>
              <a:rPr lang="zh-CN" altLang="en-US" sz="2200" b="1" dirty="0"/>
              <a:t>）机制</a:t>
            </a:r>
            <a:endParaRPr lang="en-US" altLang="zh-CN" sz="22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75779">
                                            <p:txEl>
                                              <p:pRg st="1" end="1"/>
                                            </p:txEl>
                                          </p:spTgt>
                                        </p:tgtEl>
                                        <p:attrNameLst>
                                          <p:attrName>style.visibility</p:attrName>
                                        </p:attrNameLst>
                                      </p:cBhvr>
                                      <p:to>
                                        <p:strVal val="visible"/>
                                      </p:to>
                                    </p:set>
                                    <p:animEffect transition="in" filter="strips(downRight)">
                                      <p:cBhvr>
                                        <p:cTn id="7" dur="500"/>
                                        <p:tgtEl>
                                          <p:spTgt spid="757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75779">
                                            <p:txEl>
                                              <p:pRg st="2" end="2"/>
                                            </p:txEl>
                                          </p:spTgt>
                                        </p:tgtEl>
                                        <p:attrNameLst>
                                          <p:attrName>style.visibility</p:attrName>
                                        </p:attrNameLst>
                                      </p:cBhvr>
                                      <p:to>
                                        <p:strVal val="visible"/>
                                      </p:to>
                                    </p:set>
                                    <p:animEffect transition="in" filter="strips(downRight)">
                                      <p:cBhvr>
                                        <p:cTn id="12" dur="500"/>
                                        <p:tgtEl>
                                          <p:spTgt spid="757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75779">
                                            <p:txEl>
                                              <p:pRg st="3" end="3"/>
                                            </p:txEl>
                                          </p:spTgt>
                                        </p:tgtEl>
                                        <p:attrNameLst>
                                          <p:attrName>style.visibility</p:attrName>
                                        </p:attrNameLst>
                                      </p:cBhvr>
                                      <p:to>
                                        <p:strVal val="visible"/>
                                      </p:to>
                                    </p:set>
                                    <p:animEffect transition="in" filter="strips(downRight)">
                                      <p:cBhvr>
                                        <p:cTn id="17" dur="500"/>
                                        <p:tgtEl>
                                          <p:spTgt spid="7577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75779">
                                            <p:txEl>
                                              <p:pRg st="4" end="4"/>
                                            </p:txEl>
                                          </p:spTgt>
                                        </p:tgtEl>
                                        <p:attrNameLst>
                                          <p:attrName>style.visibility</p:attrName>
                                        </p:attrNameLst>
                                      </p:cBhvr>
                                      <p:to>
                                        <p:strVal val="visible"/>
                                      </p:to>
                                    </p:set>
                                    <p:animEffect transition="in" filter="strips(downRight)">
                                      <p:cBhvr>
                                        <p:cTn id="22" dur="500"/>
                                        <p:tgtEl>
                                          <p:spTgt spid="757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FC25E70C-339C-4A78-98FB-5D1FF1B242B6}" type="slidenum">
              <a:rPr lang="en-US" altLang="zh-CN"/>
              <a:pPr eaLnBrk="1" hangingPunct="1"/>
              <a:t>31</a:t>
            </a:fld>
            <a:endParaRPr lang="en-US" altLang="zh-CN"/>
          </a:p>
        </p:txBody>
      </p:sp>
      <p:sp>
        <p:nvSpPr>
          <p:cNvPr id="41987" name="Rectangle 2"/>
          <p:cNvSpPr>
            <a:spLocks noGrp="1" noChangeArrowheads="1"/>
          </p:cNvSpPr>
          <p:nvPr>
            <p:ph type="title"/>
          </p:nvPr>
        </p:nvSpPr>
        <p:spPr/>
        <p:txBody>
          <a:bodyPr/>
          <a:lstStyle/>
          <a:p>
            <a:pPr eaLnBrk="1" hangingPunct="1"/>
            <a:r>
              <a:rPr lang="en-US" altLang="zh-CN"/>
              <a:t>Chapter 3 </a:t>
            </a:r>
            <a:r>
              <a:rPr lang="zh-CN" altLang="en-US"/>
              <a:t>数据链路层</a:t>
            </a:r>
          </a:p>
        </p:txBody>
      </p:sp>
      <p:sp>
        <p:nvSpPr>
          <p:cNvPr id="41988" name="Rectangle 3"/>
          <p:cNvSpPr>
            <a:spLocks noGrp="1" noChangeArrowheads="1"/>
          </p:cNvSpPr>
          <p:nvPr>
            <p:ph type="body" idx="1"/>
          </p:nvPr>
        </p:nvSpPr>
        <p:spPr/>
        <p:txBody>
          <a:bodyPr/>
          <a:lstStyle/>
          <a:p>
            <a:pPr eaLnBrk="1" hangingPunct="1"/>
            <a:r>
              <a:rPr lang="en-US" altLang="zh-CN" dirty="0"/>
              <a:t>3.1</a:t>
            </a:r>
            <a:r>
              <a:rPr lang="zh-CN" altLang="en-US" dirty="0"/>
              <a:t>数据链路层的功能</a:t>
            </a:r>
          </a:p>
          <a:p>
            <a:pPr eaLnBrk="1" hangingPunct="1"/>
            <a:r>
              <a:rPr lang="en-US" altLang="zh-CN" dirty="0"/>
              <a:t>3.2</a:t>
            </a:r>
            <a:r>
              <a:rPr lang="zh-CN" altLang="en-US" dirty="0"/>
              <a:t>差错检测与纠正</a:t>
            </a:r>
          </a:p>
          <a:p>
            <a:pPr eaLnBrk="1" hangingPunct="1"/>
            <a:r>
              <a:rPr lang="en-US" altLang="zh-CN" dirty="0"/>
              <a:t>3.3</a:t>
            </a:r>
            <a:r>
              <a:rPr lang="zh-CN" altLang="en-US" dirty="0"/>
              <a:t>基本数据链路协议</a:t>
            </a:r>
          </a:p>
          <a:p>
            <a:pPr eaLnBrk="1" hangingPunct="1"/>
            <a:r>
              <a:rPr lang="en-US" altLang="zh-CN" dirty="0">
                <a:solidFill>
                  <a:schemeClr val="hlink"/>
                </a:solidFill>
              </a:rPr>
              <a:t>3.4</a:t>
            </a:r>
            <a:r>
              <a:rPr lang="zh-CN" altLang="en-US" dirty="0">
                <a:solidFill>
                  <a:schemeClr val="hlink"/>
                </a:solidFill>
              </a:rPr>
              <a:t>滑动窗口（</a:t>
            </a:r>
            <a:r>
              <a:rPr lang="en-US" altLang="zh-CN" sz="2400" dirty="0">
                <a:solidFill>
                  <a:schemeClr val="hlink"/>
                </a:solidFill>
              </a:rPr>
              <a:t>Slide Windows</a:t>
            </a:r>
            <a:r>
              <a:rPr lang="zh-CN" altLang="en-US" dirty="0">
                <a:solidFill>
                  <a:schemeClr val="hlink"/>
                </a:solidFill>
              </a:rPr>
              <a:t>）协议</a:t>
            </a:r>
            <a:endParaRPr lang="zh-CN" altLang="en-US" sz="3600" dirty="0">
              <a:solidFill>
                <a:schemeClr val="hlink"/>
              </a:solidFill>
            </a:endParaRPr>
          </a:p>
          <a:p>
            <a:pPr eaLnBrk="1" hangingPunct="1"/>
            <a:r>
              <a:rPr lang="en-US" altLang="zh-CN" dirty="0"/>
              <a:t>3.5</a:t>
            </a:r>
            <a:r>
              <a:rPr lang="zh-CN" altLang="en-US" dirty="0"/>
              <a:t>面向位的协议</a:t>
            </a:r>
            <a:r>
              <a:rPr lang="en-US" altLang="zh-CN" dirty="0"/>
              <a:t>HDLC</a:t>
            </a:r>
          </a:p>
          <a:p>
            <a:pPr eaLnBrk="1" hangingPunct="1"/>
            <a:r>
              <a:rPr lang="en-US" altLang="zh-CN" dirty="0"/>
              <a:t>3.6 Internet</a:t>
            </a:r>
            <a:r>
              <a:rPr lang="zh-CN" altLang="en-US" dirty="0"/>
              <a:t>中的数据链路层</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长延迟信道</a:t>
            </a:r>
            <a:r>
              <a:rPr lang="en-US" altLang="zh-CN" dirty="0"/>
              <a:t>/</a:t>
            </a:r>
            <a:r>
              <a:rPr lang="zh-CN" altLang="en-US" dirty="0"/>
              <a:t>链路利用率</a:t>
            </a:r>
          </a:p>
        </p:txBody>
      </p:sp>
      <p:sp>
        <p:nvSpPr>
          <p:cNvPr id="3" name="内容占位符 2"/>
          <p:cNvSpPr>
            <a:spLocks noGrp="1"/>
          </p:cNvSpPr>
          <p:nvPr>
            <p:ph idx="1"/>
          </p:nvPr>
        </p:nvSpPr>
        <p:spPr>
          <a:xfrm>
            <a:off x="251520" y="2017712"/>
            <a:ext cx="8703568" cy="4435623"/>
          </a:xfrm>
        </p:spPr>
        <p:txBody>
          <a:bodyPr/>
          <a:lstStyle/>
          <a:p>
            <a:r>
              <a:rPr lang="zh-CN" altLang="en-US" dirty="0"/>
              <a:t>接收方确认达到之前，发送方最大发送帧数量</a:t>
            </a:r>
            <a:endParaRPr lang="en-US" altLang="zh-CN" dirty="0"/>
          </a:p>
          <a:p>
            <a:pPr lvl="1"/>
            <a:r>
              <a:rPr lang="en-US" altLang="zh-CN" dirty="0" err="1"/>
              <a:t>w</a:t>
            </a:r>
            <a:r>
              <a:rPr lang="en-US" altLang="zh-CN" baseline="-25000" dirty="0" err="1"/>
              <a:t>max</a:t>
            </a:r>
            <a:r>
              <a:rPr lang="en-US" altLang="zh-CN" dirty="0"/>
              <a:t>= 2×B×D+1</a:t>
            </a:r>
          </a:p>
          <a:p>
            <a:pPr lvl="1"/>
            <a:r>
              <a:rPr lang="en-US" altLang="zh-CN" dirty="0"/>
              <a:t>B×D</a:t>
            </a:r>
            <a:r>
              <a:rPr lang="zh-CN" altLang="en-US" dirty="0"/>
              <a:t>为带宽（帧</a:t>
            </a:r>
            <a:r>
              <a:rPr lang="en-US" altLang="zh-CN" dirty="0"/>
              <a:t>/</a:t>
            </a:r>
            <a:r>
              <a:rPr lang="zh-CN" altLang="en-US" dirty="0"/>
              <a:t>秒）延迟（单向延迟）乘积</a:t>
            </a:r>
          </a:p>
          <a:p>
            <a:r>
              <a:rPr lang="zh-CN" altLang="en-US" dirty="0"/>
              <a:t>链路利用率上限：</a:t>
            </a:r>
            <a:endParaRPr lang="en-US" altLang="zh-CN" dirty="0"/>
          </a:p>
          <a:p>
            <a:pPr lvl="1"/>
            <a:r>
              <a:rPr lang="en-US" altLang="zh-CN" dirty="0"/>
              <a:t>w/(2×B×D+1)</a:t>
            </a:r>
          </a:p>
          <a:p>
            <a:pPr lvl="1"/>
            <a:r>
              <a:rPr lang="en-US" altLang="zh-CN" dirty="0"/>
              <a:t>w</a:t>
            </a:r>
            <a:r>
              <a:rPr lang="zh-CN" altLang="en-US" dirty="0"/>
              <a:t>为发送方在收到确认之前允许发送帧数量</a:t>
            </a:r>
          </a:p>
          <a:p>
            <a:pPr marL="0" indent="0">
              <a:buNone/>
            </a:pPr>
            <a:endParaRPr lang="zh-CN" altLang="en-US" dirty="0"/>
          </a:p>
        </p:txBody>
      </p:sp>
      <p:sp>
        <p:nvSpPr>
          <p:cNvPr id="4" name="灯片编号占位符 3"/>
          <p:cNvSpPr>
            <a:spLocks noGrp="1"/>
          </p:cNvSpPr>
          <p:nvPr>
            <p:ph type="sldNum" sz="quarter" idx="12"/>
          </p:nvPr>
        </p:nvSpPr>
        <p:spPr/>
        <p:txBody>
          <a:bodyPr/>
          <a:lstStyle/>
          <a:p>
            <a:fld id="{479A9E16-47EA-4AC3-9543-56A68D39B27D}" type="slidenum">
              <a:rPr lang="en-US" altLang="zh-CN" smtClean="0"/>
              <a:pPr/>
              <a:t>32</a:t>
            </a:fld>
            <a:endParaRPr lang="en-US" altLang="zh-CN"/>
          </a:p>
        </p:txBody>
      </p:sp>
      <p:sp>
        <p:nvSpPr>
          <p:cNvPr id="6" name="圆角矩形 5"/>
          <p:cNvSpPr/>
          <p:nvPr/>
        </p:nvSpPr>
        <p:spPr>
          <a:xfrm>
            <a:off x="755576" y="5301208"/>
            <a:ext cx="7920880" cy="550911"/>
          </a:xfrm>
          <a:prstGeom prst="roundRect">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rPr>
              <a:t>W</a:t>
            </a:r>
            <a:r>
              <a:rPr lang="zh-CN" altLang="en-US" sz="2800" dirty="0">
                <a:solidFill>
                  <a:schemeClr val="tx1"/>
                </a:solidFill>
              </a:rPr>
              <a:t>越大，信道</a:t>
            </a:r>
            <a:r>
              <a:rPr lang="en-US" altLang="zh-CN" sz="2800" dirty="0">
                <a:solidFill>
                  <a:schemeClr val="tx1"/>
                </a:solidFill>
              </a:rPr>
              <a:t>/</a:t>
            </a:r>
            <a:r>
              <a:rPr lang="zh-CN" altLang="en-US" sz="2800" dirty="0">
                <a:solidFill>
                  <a:schemeClr val="tx1"/>
                </a:solidFill>
              </a:rPr>
              <a:t>链路利用率越高</a:t>
            </a:r>
          </a:p>
        </p:txBody>
      </p:sp>
      <p:sp>
        <p:nvSpPr>
          <p:cNvPr id="7" name="圆角矩形 6"/>
          <p:cNvSpPr/>
          <p:nvPr/>
        </p:nvSpPr>
        <p:spPr>
          <a:xfrm>
            <a:off x="755576" y="6021288"/>
            <a:ext cx="7920880" cy="550911"/>
          </a:xfrm>
          <a:prstGeom prst="roundRect">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solidFill>
              </a:rPr>
              <a:t>可通过窗口来控制发送方每次能够发送的数据量</a:t>
            </a:r>
          </a:p>
        </p:txBody>
      </p:sp>
    </p:spTree>
    <p:extLst>
      <p:ext uri="{BB962C8B-B14F-4D97-AF65-F5344CB8AC3E}">
        <p14:creationId xmlns:p14="http://schemas.microsoft.com/office/powerpoint/2010/main" val="23634409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EAD56E8F-4858-4100-9E9C-CFCEC6EB3CAF}" type="slidenum">
              <a:rPr lang="en-US" altLang="zh-CN"/>
              <a:pPr eaLnBrk="1" hangingPunct="1"/>
              <a:t>33</a:t>
            </a:fld>
            <a:endParaRPr lang="en-US" altLang="zh-CN"/>
          </a:p>
        </p:txBody>
      </p:sp>
      <p:sp>
        <p:nvSpPr>
          <p:cNvPr id="43011" name="Rectangle 2"/>
          <p:cNvSpPr>
            <a:spLocks noGrp="1" noChangeArrowheads="1"/>
          </p:cNvSpPr>
          <p:nvPr>
            <p:ph type="title"/>
          </p:nvPr>
        </p:nvSpPr>
        <p:spPr/>
        <p:txBody>
          <a:bodyPr/>
          <a:lstStyle/>
          <a:p>
            <a:pPr eaLnBrk="1" hangingPunct="1"/>
            <a:r>
              <a:rPr lang="en-US" altLang="zh-CN" sz="4000"/>
              <a:t>3.4</a:t>
            </a:r>
            <a:r>
              <a:rPr lang="zh-CN" altLang="en-US" sz="4000"/>
              <a:t>滑动窗口（</a:t>
            </a:r>
            <a:r>
              <a:rPr lang="en-US" altLang="zh-CN" sz="3200"/>
              <a:t>Slide Windows</a:t>
            </a:r>
            <a:r>
              <a:rPr lang="zh-CN" altLang="en-US" sz="4000"/>
              <a:t>）协议</a:t>
            </a:r>
          </a:p>
        </p:txBody>
      </p:sp>
      <p:sp>
        <p:nvSpPr>
          <p:cNvPr id="76803" name="Rectangle 3"/>
          <p:cNvSpPr>
            <a:spLocks noGrp="1" noChangeArrowheads="1"/>
          </p:cNvSpPr>
          <p:nvPr>
            <p:ph type="body" idx="1"/>
          </p:nvPr>
        </p:nvSpPr>
        <p:spPr>
          <a:xfrm>
            <a:off x="1169988" y="1946275"/>
            <a:ext cx="7772400" cy="4578350"/>
          </a:xfrm>
        </p:spPr>
        <p:txBody>
          <a:bodyPr/>
          <a:lstStyle/>
          <a:p>
            <a:pPr eaLnBrk="1" hangingPunct="1">
              <a:lnSpc>
                <a:spcPct val="90000"/>
              </a:lnSpc>
            </a:pPr>
            <a:r>
              <a:rPr lang="zh-CN" altLang="en-US" sz="2800" b="1" dirty="0"/>
              <a:t>滑动窗口协议是一种非常可靠、适用于各种条件的通用流量控制协议，特别是在效率、复杂性及对缓冲区的需求等方面可作灵活调配</a:t>
            </a:r>
          </a:p>
          <a:p>
            <a:pPr eaLnBrk="1" hangingPunct="1">
              <a:lnSpc>
                <a:spcPct val="90000"/>
              </a:lnSpc>
            </a:pPr>
            <a:r>
              <a:rPr lang="zh-CN" altLang="en-US" sz="2800" b="1" dirty="0"/>
              <a:t>主要的滑动窗口协议有回退</a:t>
            </a:r>
            <a:r>
              <a:rPr lang="en-US" altLang="zh-CN" sz="2800" b="1" dirty="0"/>
              <a:t>n</a:t>
            </a:r>
            <a:r>
              <a:rPr lang="zh-CN" altLang="en-US" sz="2800" b="1" dirty="0"/>
              <a:t>帧协议和选择性重传协议两种</a:t>
            </a:r>
          </a:p>
          <a:p>
            <a:pPr eaLnBrk="1" hangingPunct="1">
              <a:lnSpc>
                <a:spcPct val="90000"/>
              </a:lnSpc>
            </a:pPr>
            <a:r>
              <a:rPr lang="zh-CN" altLang="en-US" sz="2800" b="1" dirty="0"/>
              <a:t>实际上，有噪音信道的停</a:t>
            </a:r>
            <a:r>
              <a:rPr lang="en-US" altLang="zh-CN" sz="2800" b="1" dirty="0"/>
              <a:t>-</a:t>
            </a:r>
            <a:r>
              <a:rPr lang="zh-CN" altLang="en-US" sz="2800" b="1" dirty="0"/>
              <a:t>等协议就是滑动窗口协议的一个特例，将停</a:t>
            </a:r>
            <a:r>
              <a:rPr lang="en-US" altLang="zh-CN" sz="2800" b="1" dirty="0"/>
              <a:t>-</a:t>
            </a:r>
            <a:r>
              <a:rPr lang="zh-CN" altLang="en-US" sz="2800" b="1" dirty="0"/>
              <a:t>等协议中的帧序列号从</a:t>
            </a:r>
            <a:r>
              <a:rPr lang="en-US" altLang="zh-CN" sz="2800" b="1" dirty="0"/>
              <a:t>1</a:t>
            </a:r>
            <a:r>
              <a:rPr lang="zh-CN" altLang="en-US" sz="2800" b="1" dirty="0"/>
              <a:t>位扩展到</a:t>
            </a:r>
            <a:r>
              <a:rPr lang="en-US" altLang="zh-CN" sz="2800" b="1" i="1" dirty="0"/>
              <a:t>n</a:t>
            </a:r>
            <a:r>
              <a:rPr lang="zh-CN" altLang="en-US" sz="2800" b="1" dirty="0"/>
              <a:t>位（范围为</a:t>
            </a:r>
            <a:r>
              <a:rPr lang="en-US" altLang="zh-CN" sz="2800" b="1" dirty="0"/>
              <a:t>0~2</a:t>
            </a:r>
            <a:r>
              <a:rPr lang="en-US" altLang="zh-CN" sz="2800" b="1" i="1" baseline="30000" dirty="0"/>
              <a:t>n</a:t>
            </a:r>
            <a:r>
              <a:rPr lang="en-US" altLang="zh-CN" sz="2800" b="1" dirty="0"/>
              <a:t>-1</a:t>
            </a:r>
            <a:r>
              <a:rPr lang="zh-CN" altLang="en-US" sz="2800" b="1" dirty="0"/>
              <a:t>），收发双方维护的序列号也变为一组序列号表，分别称作</a:t>
            </a:r>
            <a:r>
              <a:rPr lang="zh-CN" altLang="en-US" sz="2800" b="1" dirty="0">
                <a:solidFill>
                  <a:srgbClr val="FF0000"/>
                </a:solidFill>
              </a:rPr>
              <a:t>发送窗口</a:t>
            </a:r>
            <a:r>
              <a:rPr lang="zh-CN" altLang="en-US" sz="2800" b="1" dirty="0"/>
              <a:t>（</a:t>
            </a:r>
            <a:r>
              <a:rPr lang="en-US" altLang="zh-CN" sz="2800" b="1" dirty="0"/>
              <a:t>sending window</a:t>
            </a:r>
            <a:r>
              <a:rPr lang="zh-CN" altLang="en-US" sz="2800" b="1" dirty="0"/>
              <a:t>）和</a:t>
            </a:r>
            <a:r>
              <a:rPr lang="zh-CN" altLang="en-US" sz="2800" b="1" dirty="0">
                <a:solidFill>
                  <a:srgbClr val="FF0000"/>
                </a:solidFill>
              </a:rPr>
              <a:t>接收窗口</a:t>
            </a:r>
            <a:r>
              <a:rPr lang="zh-CN" altLang="en-US" sz="2800" b="1" dirty="0"/>
              <a:t>（</a:t>
            </a:r>
            <a:r>
              <a:rPr lang="en-US" altLang="zh-CN" sz="2800" b="1" dirty="0"/>
              <a:t>receiving window</a:t>
            </a:r>
            <a:r>
              <a:rPr lang="zh-CN" altLang="en-US" sz="2800" b="1"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76803">
                                            <p:txEl>
                                              <p:pRg st="2" end="2"/>
                                            </p:txEl>
                                          </p:spTgt>
                                        </p:tgtEl>
                                        <p:attrNameLst>
                                          <p:attrName>style.visibility</p:attrName>
                                        </p:attrNameLst>
                                      </p:cBhvr>
                                      <p:to>
                                        <p:strVal val="visible"/>
                                      </p:to>
                                    </p:set>
                                    <p:animEffect transition="in" filter="strips(downRight)">
                                      <p:cBhvr>
                                        <p:cTn id="7" dur="500"/>
                                        <p:tgtEl>
                                          <p:spTgt spid="768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BA23CD3C-68F8-43E9-988B-EA42597A41B7}" type="slidenum">
              <a:rPr lang="en-US" altLang="zh-CN"/>
              <a:pPr eaLnBrk="1" hangingPunct="1"/>
              <a:t>34</a:t>
            </a:fld>
            <a:endParaRPr lang="en-US" altLang="zh-CN"/>
          </a:p>
        </p:txBody>
      </p:sp>
      <p:sp>
        <p:nvSpPr>
          <p:cNvPr id="44035" name="Rectangle 2"/>
          <p:cNvSpPr>
            <a:spLocks noGrp="1" noChangeArrowheads="1"/>
          </p:cNvSpPr>
          <p:nvPr>
            <p:ph type="title"/>
          </p:nvPr>
        </p:nvSpPr>
        <p:spPr>
          <a:xfrm>
            <a:off x="1116013" y="0"/>
            <a:ext cx="7772400" cy="1484313"/>
          </a:xfrm>
        </p:spPr>
        <p:txBody>
          <a:bodyPr/>
          <a:lstStyle/>
          <a:p>
            <a:pPr eaLnBrk="1" hangingPunct="1"/>
            <a:r>
              <a:rPr lang="zh-CN" altLang="en-US"/>
              <a:t>发送窗口</a:t>
            </a:r>
          </a:p>
        </p:txBody>
      </p:sp>
      <p:sp>
        <p:nvSpPr>
          <p:cNvPr id="77827" name="Rectangle 3"/>
          <p:cNvSpPr>
            <a:spLocks noGrp="1" noChangeArrowheads="1"/>
          </p:cNvSpPr>
          <p:nvPr>
            <p:ph type="body" idx="1"/>
          </p:nvPr>
        </p:nvSpPr>
        <p:spPr>
          <a:xfrm>
            <a:off x="381000" y="1989138"/>
            <a:ext cx="7772400" cy="2879725"/>
          </a:xfrm>
        </p:spPr>
        <p:txBody>
          <a:bodyPr/>
          <a:lstStyle/>
          <a:p>
            <a:pPr eaLnBrk="1" hangingPunct="1">
              <a:lnSpc>
                <a:spcPct val="90000"/>
              </a:lnSpc>
            </a:pPr>
            <a:r>
              <a:rPr lang="zh-CN" altLang="en-US" sz="2400" b="1" dirty="0">
                <a:solidFill>
                  <a:schemeClr val="hlink"/>
                </a:solidFill>
              </a:rPr>
              <a:t>发送窗口</a:t>
            </a:r>
            <a:r>
              <a:rPr lang="zh-CN" altLang="en-US" sz="2400" b="1" dirty="0"/>
              <a:t>就是发送方允许不等确认而连续发送的帧的</a:t>
            </a:r>
            <a:r>
              <a:rPr lang="zh-CN" altLang="en-US" sz="2400" b="1" dirty="0">
                <a:solidFill>
                  <a:schemeClr val="hlink"/>
                </a:solidFill>
              </a:rPr>
              <a:t>序列号列表</a:t>
            </a:r>
            <a:endParaRPr lang="zh-CN" altLang="en-US" sz="2400" b="1" dirty="0"/>
          </a:p>
          <a:p>
            <a:pPr eaLnBrk="1" hangingPunct="1">
              <a:lnSpc>
                <a:spcPct val="90000"/>
              </a:lnSpc>
            </a:pPr>
            <a:r>
              <a:rPr lang="zh-CN" altLang="en-US" sz="2400" b="1" dirty="0"/>
              <a:t>允许连续发送的帧的数量称为发送</a:t>
            </a:r>
            <a:r>
              <a:rPr lang="zh-CN" altLang="en-US" sz="2400" b="1" dirty="0">
                <a:solidFill>
                  <a:schemeClr val="hlink"/>
                </a:solidFill>
              </a:rPr>
              <a:t>窗口尺寸</a:t>
            </a:r>
            <a:r>
              <a:rPr lang="zh-CN" altLang="en-US" sz="2400" b="1" dirty="0"/>
              <a:t>，表示为</a:t>
            </a:r>
            <a:r>
              <a:rPr lang="en-US" altLang="zh-CN" sz="2400" b="1" dirty="0"/>
              <a:t>S</a:t>
            </a:r>
            <a:r>
              <a:rPr lang="en-US" altLang="zh-CN" sz="2400" b="1" i="1" dirty="0"/>
              <a:t>WS</a:t>
            </a:r>
            <a:r>
              <a:rPr lang="zh-CN" altLang="en-US" sz="2400" b="1" dirty="0"/>
              <a:t>。发送方必须有</a:t>
            </a:r>
            <a:r>
              <a:rPr lang="en-US" altLang="zh-CN" sz="2400" b="1" dirty="0"/>
              <a:t>S</a:t>
            </a:r>
            <a:r>
              <a:rPr lang="en-US" altLang="zh-CN" sz="2400" b="1" i="1" dirty="0"/>
              <a:t>WS</a:t>
            </a:r>
            <a:r>
              <a:rPr lang="zh-CN" altLang="en-US" sz="2400" b="1" dirty="0"/>
              <a:t>个输出缓冲区来存放</a:t>
            </a:r>
            <a:r>
              <a:rPr lang="en-US" altLang="zh-CN" sz="2400" b="1" dirty="0"/>
              <a:t>S</a:t>
            </a:r>
            <a:r>
              <a:rPr lang="en-US" altLang="zh-CN" sz="2400" b="1" i="1" dirty="0"/>
              <a:t>WS</a:t>
            </a:r>
            <a:r>
              <a:rPr lang="zh-CN" altLang="en-US" sz="2400" b="1" dirty="0"/>
              <a:t>个数据帧的副本以备数据帧的重发</a:t>
            </a:r>
          </a:p>
          <a:p>
            <a:pPr eaLnBrk="1" hangingPunct="1">
              <a:lnSpc>
                <a:spcPct val="90000"/>
              </a:lnSpc>
            </a:pPr>
            <a:r>
              <a:rPr lang="zh-CN" altLang="en-US" sz="2400" b="1" dirty="0"/>
              <a:t>当发送方收到发送窗口下边界帧的肯定确认时，将发送窗口整体向前滑动，从输出缓冲区中将下边界及其之前的帧副本删除</a:t>
            </a:r>
          </a:p>
        </p:txBody>
      </p:sp>
      <p:sp>
        <p:nvSpPr>
          <p:cNvPr id="44037" name="Text Box 13"/>
          <p:cNvSpPr txBox="1">
            <a:spLocks noChangeArrowheads="1"/>
          </p:cNvSpPr>
          <p:nvPr/>
        </p:nvSpPr>
        <p:spPr bwMode="auto">
          <a:xfrm>
            <a:off x="4592638" y="52451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t>发送方</a:t>
            </a:r>
          </a:p>
        </p:txBody>
      </p:sp>
      <p:sp>
        <p:nvSpPr>
          <p:cNvPr id="44038" name="Text Box 15"/>
          <p:cNvSpPr txBox="1">
            <a:spLocks noChangeArrowheads="1"/>
          </p:cNvSpPr>
          <p:nvPr/>
        </p:nvSpPr>
        <p:spPr bwMode="auto">
          <a:xfrm>
            <a:off x="-36512" y="4901242"/>
            <a:ext cx="4964559"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i="1" dirty="0"/>
              <a:t>下边界帧即为接收方正确有序接收的发送窗口中序列号最大的帧</a:t>
            </a:r>
            <a:endParaRPr lang="en-US" altLang="zh-CN" b="1" i="1" dirty="0"/>
          </a:p>
          <a:p>
            <a:pPr eaLnBrk="1" hangingPunct="1">
              <a:spcBef>
                <a:spcPct val="50000"/>
              </a:spcBef>
            </a:pPr>
            <a:r>
              <a:rPr lang="zh-CN" altLang="en-US" b="1" i="1" dirty="0"/>
              <a:t>例如接收方收到</a:t>
            </a:r>
            <a:r>
              <a:rPr lang="en-US" altLang="zh-CN" b="1" i="1" dirty="0"/>
              <a:t>1</a:t>
            </a:r>
            <a:r>
              <a:rPr lang="zh-CN" altLang="en-US" b="1" i="1" dirty="0"/>
              <a:t>，</a:t>
            </a:r>
            <a:r>
              <a:rPr lang="en-US" altLang="zh-CN" b="1" i="1" dirty="0"/>
              <a:t>3</a:t>
            </a:r>
            <a:r>
              <a:rPr lang="zh-CN" altLang="en-US" b="1" i="1" dirty="0"/>
              <a:t>，</a:t>
            </a:r>
            <a:r>
              <a:rPr lang="en-US" altLang="zh-CN" b="1" i="1" dirty="0"/>
              <a:t>4</a:t>
            </a:r>
            <a:r>
              <a:rPr lang="zh-CN" altLang="en-US" b="1" i="1" dirty="0"/>
              <a:t>，</a:t>
            </a:r>
            <a:r>
              <a:rPr lang="en-US" altLang="zh-CN" b="1" i="1" dirty="0"/>
              <a:t>5</a:t>
            </a:r>
            <a:r>
              <a:rPr lang="zh-CN" altLang="en-US" b="1" i="1" dirty="0"/>
              <a:t>，如果收到</a:t>
            </a:r>
            <a:r>
              <a:rPr lang="en-US" altLang="zh-CN" b="1" i="1" dirty="0">
                <a:solidFill>
                  <a:srgbClr val="FF0000"/>
                </a:solidFill>
              </a:rPr>
              <a:t>2</a:t>
            </a:r>
            <a:r>
              <a:rPr lang="zh-CN" altLang="en-US" b="1" i="1" dirty="0"/>
              <a:t>，则下边界帧为</a:t>
            </a:r>
            <a:r>
              <a:rPr lang="en-US" altLang="zh-CN" b="1" i="1" dirty="0">
                <a:solidFill>
                  <a:srgbClr val="FF0000"/>
                </a:solidFill>
              </a:rPr>
              <a:t>5</a:t>
            </a:r>
            <a:r>
              <a:rPr lang="zh-CN" altLang="en-US" b="1" i="1" dirty="0"/>
              <a:t>，发送方收到确认后，</a:t>
            </a:r>
            <a:r>
              <a:rPr lang="en-US" altLang="zh-CN" b="1" i="1" dirty="0"/>
              <a:t>LAR</a:t>
            </a:r>
            <a:r>
              <a:rPr lang="zh-CN" altLang="en-US" b="1" i="1" dirty="0"/>
              <a:t>设为</a:t>
            </a:r>
            <a:r>
              <a:rPr lang="en-US" altLang="zh-CN" b="1" i="1" dirty="0"/>
              <a:t>5</a:t>
            </a:r>
            <a:endParaRPr lang="zh-CN" altLang="en-US" b="1" i="1" dirty="0"/>
          </a:p>
        </p:txBody>
      </p:sp>
      <p:sp>
        <p:nvSpPr>
          <p:cNvPr id="44039" name="Rectangle 16"/>
          <p:cNvSpPr>
            <a:spLocks noChangeArrowheads="1"/>
          </p:cNvSpPr>
          <p:nvPr/>
        </p:nvSpPr>
        <p:spPr bwMode="auto">
          <a:xfrm>
            <a:off x="5578475" y="5219700"/>
            <a:ext cx="288925" cy="431800"/>
          </a:xfrm>
          <a:prstGeom prst="rect">
            <a:avLst/>
          </a:prstGeom>
          <a:solidFill>
            <a:srgbClr val="FFC000"/>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4040" name="Rectangle 17"/>
          <p:cNvSpPr>
            <a:spLocks noChangeArrowheads="1"/>
          </p:cNvSpPr>
          <p:nvPr/>
        </p:nvSpPr>
        <p:spPr bwMode="auto">
          <a:xfrm>
            <a:off x="5865813" y="5219700"/>
            <a:ext cx="288925" cy="431800"/>
          </a:xfrm>
          <a:prstGeom prst="rect">
            <a:avLst/>
          </a:prstGeom>
          <a:solidFill>
            <a:srgbClr val="FFC000"/>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4041" name="Rectangle 18"/>
          <p:cNvSpPr>
            <a:spLocks noChangeArrowheads="1"/>
          </p:cNvSpPr>
          <p:nvPr/>
        </p:nvSpPr>
        <p:spPr bwMode="auto">
          <a:xfrm>
            <a:off x="6154738" y="5219700"/>
            <a:ext cx="288925" cy="4318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4042" name="Rectangle 19"/>
          <p:cNvSpPr>
            <a:spLocks noChangeArrowheads="1"/>
          </p:cNvSpPr>
          <p:nvPr/>
        </p:nvSpPr>
        <p:spPr bwMode="auto">
          <a:xfrm>
            <a:off x="6442075" y="5219700"/>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4043" name="Rectangle 20"/>
          <p:cNvSpPr>
            <a:spLocks noChangeArrowheads="1"/>
          </p:cNvSpPr>
          <p:nvPr/>
        </p:nvSpPr>
        <p:spPr bwMode="auto">
          <a:xfrm>
            <a:off x="6731000" y="5219700"/>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4044" name="Rectangle 21"/>
          <p:cNvSpPr>
            <a:spLocks noChangeArrowheads="1"/>
          </p:cNvSpPr>
          <p:nvPr/>
        </p:nvSpPr>
        <p:spPr bwMode="auto">
          <a:xfrm>
            <a:off x="7018338" y="5219700"/>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4045" name="Rectangle 22"/>
          <p:cNvSpPr>
            <a:spLocks noChangeArrowheads="1"/>
          </p:cNvSpPr>
          <p:nvPr/>
        </p:nvSpPr>
        <p:spPr bwMode="auto">
          <a:xfrm>
            <a:off x="7307263" y="5219700"/>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4046" name="Rectangle 23"/>
          <p:cNvSpPr>
            <a:spLocks noChangeArrowheads="1"/>
          </p:cNvSpPr>
          <p:nvPr/>
        </p:nvSpPr>
        <p:spPr bwMode="auto">
          <a:xfrm>
            <a:off x="7594600" y="5219700"/>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4047" name="Rectangle 24"/>
          <p:cNvSpPr>
            <a:spLocks noChangeArrowheads="1"/>
          </p:cNvSpPr>
          <p:nvPr/>
        </p:nvSpPr>
        <p:spPr bwMode="auto">
          <a:xfrm>
            <a:off x="7883525" y="5219700"/>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4048" name="Rectangle 25"/>
          <p:cNvSpPr>
            <a:spLocks noChangeArrowheads="1"/>
          </p:cNvSpPr>
          <p:nvPr/>
        </p:nvSpPr>
        <p:spPr bwMode="auto">
          <a:xfrm>
            <a:off x="8170863" y="5219700"/>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4049" name="Rectangle 26"/>
          <p:cNvSpPr>
            <a:spLocks noChangeArrowheads="1"/>
          </p:cNvSpPr>
          <p:nvPr/>
        </p:nvSpPr>
        <p:spPr bwMode="auto">
          <a:xfrm>
            <a:off x="8459788" y="5219700"/>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4050" name="Rectangle 27"/>
          <p:cNvSpPr>
            <a:spLocks noChangeArrowheads="1"/>
          </p:cNvSpPr>
          <p:nvPr/>
        </p:nvSpPr>
        <p:spPr bwMode="auto">
          <a:xfrm>
            <a:off x="8747125" y="5219700"/>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4051" name="Line 28"/>
          <p:cNvSpPr>
            <a:spLocks noChangeShapeType="1"/>
          </p:cNvSpPr>
          <p:nvPr/>
        </p:nvSpPr>
        <p:spPr bwMode="auto">
          <a:xfrm flipV="1">
            <a:off x="6227763" y="5651500"/>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4052" name="Text Box 29"/>
          <p:cNvSpPr txBox="1">
            <a:spLocks noChangeArrowheads="1"/>
          </p:cNvSpPr>
          <p:nvPr/>
        </p:nvSpPr>
        <p:spPr bwMode="auto">
          <a:xfrm>
            <a:off x="5867400" y="5795963"/>
            <a:ext cx="719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t>LAR</a:t>
            </a:r>
          </a:p>
        </p:txBody>
      </p:sp>
      <p:sp>
        <p:nvSpPr>
          <p:cNvPr id="44053" name="Line 30"/>
          <p:cNvSpPr>
            <a:spLocks noChangeShapeType="1"/>
          </p:cNvSpPr>
          <p:nvPr/>
        </p:nvSpPr>
        <p:spPr bwMode="auto">
          <a:xfrm flipV="1">
            <a:off x="8316913" y="5651500"/>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4054" name="Text Box 31"/>
          <p:cNvSpPr txBox="1">
            <a:spLocks noChangeArrowheads="1"/>
          </p:cNvSpPr>
          <p:nvPr/>
        </p:nvSpPr>
        <p:spPr bwMode="auto">
          <a:xfrm>
            <a:off x="8027988" y="5795963"/>
            <a:ext cx="719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t>LFS</a:t>
            </a:r>
          </a:p>
        </p:txBody>
      </p:sp>
      <p:sp>
        <p:nvSpPr>
          <p:cNvPr id="44055" name="Line 32"/>
          <p:cNvSpPr>
            <a:spLocks noChangeShapeType="1"/>
          </p:cNvSpPr>
          <p:nvPr/>
        </p:nvSpPr>
        <p:spPr bwMode="auto">
          <a:xfrm flipV="1">
            <a:off x="6586538" y="5003800"/>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56" name="Line 33"/>
          <p:cNvSpPr>
            <a:spLocks noChangeShapeType="1"/>
          </p:cNvSpPr>
          <p:nvPr/>
        </p:nvSpPr>
        <p:spPr bwMode="auto">
          <a:xfrm>
            <a:off x="6586538" y="5003800"/>
            <a:ext cx="17287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57" name="Line 34"/>
          <p:cNvSpPr>
            <a:spLocks noChangeShapeType="1"/>
          </p:cNvSpPr>
          <p:nvPr/>
        </p:nvSpPr>
        <p:spPr bwMode="auto">
          <a:xfrm>
            <a:off x="8315325" y="5003800"/>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58" name="Text Box 35"/>
          <p:cNvSpPr txBox="1">
            <a:spLocks noChangeArrowheads="1"/>
          </p:cNvSpPr>
          <p:nvPr/>
        </p:nvSpPr>
        <p:spPr bwMode="auto">
          <a:xfrm>
            <a:off x="7162800" y="46370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dirty="0">
                <a:cs typeface="Tahoma" panose="020B0604030504040204" pitchFamily="34" charset="0"/>
              </a:rPr>
              <a:t>≤SWS</a:t>
            </a:r>
          </a:p>
        </p:txBody>
      </p:sp>
      <p:cxnSp>
        <p:nvCxnSpPr>
          <p:cNvPr id="28" name="直接箭头连接符 27"/>
          <p:cNvCxnSpPr/>
          <p:nvPr/>
        </p:nvCxnSpPr>
        <p:spPr>
          <a:xfrm>
            <a:off x="6659563" y="5795963"/>
            <a:ext cx="1295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060" name="TextBox 28"/>
          <p:cNvSpPr txBox="1">
            <a:spLocks noChangeArrowheads="1"/>
          </p:cNvSpPr>
          <p:nvPr/>
        </p:nvSpPr>
        <p:spPr bwMode="auto">
          <a:xfrm>
            <a:off x="6731000" y="5795963"/>
            <a:ext cx="1296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a:t>滑动方向</a:t>
            </a:r>
          </a:p>
        </p:txBody>
      </p:sp>
      <p:sp>
        <p:nvSpPr>
          <p:cNvPr id="44061" name="Text Box 15"/>
          <p:cNvSpPr txBox="1">
            <a:spLocks noChangeArrowheads="1"/>
          </p:cNvSpPr>
          <p:nvPr/>
        </p:nvSpPr>
        <p:spPr bwMode="auto">
          <a:xfrm>
            <a:off x="395288" y="6237312"/>
            <a:ext cx="38886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i="1" dirty="0"/>
              <a:t>LAR: </a:t>
            </a:r>
            <a:r>
              <a:rPr lang="zh-CN" altLang="en-US" sz="1600" b="1" i="1" dirty="0"/>
              <a:t>已被确认接收的帧的最大序列号</a:t>
            </a:r>
            <a:r>
              <a:rPr lang="en-US" altLang="zh-CN" sz="1600" b="1" i="1" dirty="0"/>
              <a:t>        </a:t>
            </a:r>
          </a:p>
          <a:p>
            <a:pPr eaLnBrk="1" hangingPunct="1"/>
            <a:r>
              <a:rPr lang="en-US" altLang="zh-CN" sz="1600" b="1" i="1" dirty="0"/>
              <a:t>LFS: </a:t>
            </a:r>
            <a:r>
              <a:rPr lang="zh-CN" altLang="en-US" sz="1600" b="1" i="1" dirty="0"/>
              <a:t>已发送帧的最大序列号</a:t>
            </a:r>
          </a:p>
        </p:txBody>
      </p:sp>
      <p:sp>
        <p:nvSpPr>
          <p:cNvPr id="31" name="右大括号 30"/>
          <p:cNvSpPr/>
          <p:nvPr/>
        </p:nvSpPr>
        <p:spPr>
          <a:xfrm rot="16200000">
            <a:off x="5813922" y="4671516"/>
            <a:ext cx="252413" cy="720131"/>
          </a:xfrm>
          <a:prstGeom prst="rightBrace">
            <a:avLst>
              <a:gd name="adj1" fmla="val 8333"/>
              <a:gd name="adj2" fmla="val 5096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44063" name="TextBox 31"/>
          <p:cNvSpPr txBox="1">
            <a:spLocks noChangeArrowheads="1"/>
          </p:cNvSpPr>
          <p:nvPr/>
        </p:nvSpPr>
        <p:spPr bwMode="auto">
          <a:xfrm>
            <a:off x="5508625" y="45720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a:t>滑出的帧</a:t>
            </a:r>
          </a:p>
        </p:txBody>
      </p:sp>
      <p:sp>
        <p:nvSpPr>
          <p:cNvPr id="2" name="文本框 1"/>
          <p:cNvSpPr txBox="1"/>
          <p:nvPr/>
        </p:nvSpPr>
        <p:spPr>
          <a:xfrm>
            <a:off x="5001072" y="6166878"/>
            <a:ext cx="3171328" cy="646331"/>
          </a:xfrm>
          <a:prstGeom prst="rect">
            <a:avLst/>
          </a:prstGeom>
          <a:noFill/>
        </p:spPr>
        <p:txBody>
          <a:bodyPr wrap="square" rtlCol="0">
            <a:spAutoFit/>
          </a:bodyPr>
          <a:lstStyle/>
          <a:p>
            <a:r>
              <a:rPr lang="zh-CN" altLang="en-US" b="1" dirty="0"/>
              <a:t>发送方发送的帧必须满足：</a:t>
            </a:r>
            <a:r>
              <a:rPr lang="en-US" altLang="zh-CN" b="1" dirty="0"/>
              <a:t/>
            </a:r>
            <a:br>
              <a:rPr lang="en-US" altLang="zh-CN" b="1" dirty="0"/>
            </a:br>
            <a:r>
              <a:rPr lang="en-US" altLang="zh-CN" b="1" dirty="0"/>
              <a:t>0&lt;LFS-LAR≤SWS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77827">
                                            <p:txEl>
                                              <p:pRg st="1" end="1"/>
                                            </p:txEl>
                                          </p:spTgt>
                                        </p:tgtEl>
                                        <p:attrNameLst>
                                          <p:attrName>style.visibility</p:attrName>
                                        </p:attrNameLst>
                                      </p:cBhvr>
                                      <p:to>
                                        <p:strVal val="visible"/>
                                      </p:to>
                                    </p:set>
                                    <p:animEffect transition="in" filter="strips(downRight)">
                                      <p:cBhvr>
                                        <p:cTn id="7" dur="500"/>
                                        <p:tgtEl>
                                          <p:spTgt spid="7782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77827">
                                            <p:txEl>
                                              <p:pRg st="2" end="2"/>
                                            </p:txEl>
                                          </p:spTgt>
                                        </p:tgtEl>
                                        <p:attrNameLst>
                                          <p:attrName>style.visibility</p:attrName>
                                        </p:attrNameLst>
                                      </p:cBhvr>
                                      <p:to>
                                        <p:strVal val="visible"/>
                                      </p:to>
                                    </p:set>
                                    <p:animEffect transition="in" filter="strips(downRight)">
                                      <p:cBhvr>
                                        <p:cTn id="12" dur="500"/>
                                        <p:tgtEl>
                                          <p:spTgt spid="778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66266AFA-2D7D-463C-AB01-403C522C9B80}" type="slidenum">
              <a:rPr lang="en-US" altLang="zh-CN"/>
              <a:pPr eaLnBrk="1" hangingPunct="1"/>
              <a:t>35</a:t>
            </a:fld>
            <a:endParaRPr lang="en-US" altLang="zh-CN"/>
          </a:p>
        </p:txBody>
      </p:sp>
      <p:sp>
        <p:nvSpPr>
          <p:cNvPr id="45059" name="Rectangle 2"/>
          <p:cNvSpPr>
            <a:spLocks noGrp="1" noChangeArrowheads="1"/>
          </p:cNvSpPr>
          <p:nvPr>
            <p:ph type="title"/>
          </p:nvPr>
        </p:nvSpPr>
        <p:spPr>
          <a:xfrm>
            <a:off x="1143000" y="0"/>
            <a:ext cx="7772400" cy="1484313"/>
          </a:xfrm>
        </p:spPr>
        <p:txBody>
          <a:bodyPr/>
          <a:lstStyle/>
          <a:p>
            <a:pPr eaLnBrk="1" hangingPunct="1"/>
            <a:r>
              <a:rPr lang="zh-CN" altLang="en-US"/>
              <a:t>接收窗口</a:t>
            </a:r>
          </a:p>
        </p:txBody>
      </p:sp>
      <p:sp>
        <p:nvSpPr>
          <p:cNvPr id="78851" name="Rectangle 3"/>
          <p:cNvSpPr>
            <a:spLocks noGrp="1" noChangeArrowheads="1"/>
          </p:cNvSpPr>
          <p:nvPr>
            <p:ph type="body" idx="1"/>
          </p:nvPr>
        </p:nvSpPr>
        <p:spPr>
          <a:xfrm>
            <a:off x="615950" y="1920875"/>
            <a:ext cx="7772400" cy="3524250"/>
          </a:xfrm>
        </p:spPr>
        <p:txBody>
          <a:bodyPr/>
          <a:lstStyle/>
          <a:p>
            <a:pPr eaLnBrk="1" hangingPunct="1">
              <a:lnSpc>
                <a:spcPct val="80000"/>
              </a:lnSpc>
            </a:pPr>
            <a:r>
              <a:rPr lang="zh-CN" altLang="en-US" sz="2400" b="1" dirty="0">
                <a:solidFill>
                  <a:schemeClr val="hlink"/>
                </a:solidFill>
              </a:rPr>
              <a:t>接收窗口</a:t>
            </a:r>
            <a:r>
              <a:rPr lang="zh-CN" altLang="en-US" sz="2400" b="1" dirty="0"/>
              <a:t>是接收方允许接收的帧的</a:t>
            </a:r>
            <a:r>
              <a:rPr lang="zh-CN" altLang="en-US" sz="2400" b="1" dirty="0">
                <a:solidFill>
                  <a:schemeClr val="hlink"/>
                </a:solidFill>
              </a:rPr>
              <a:t>序列号范围</a:t>
            </a:r>
          </a:p>
          <a:p>
            <a:pPr eaLnBrk="1" hangingPunct="1">
              <a:lnSpc>
                <a:spcPct val="80000"/>
              </a:lnSpc>
            </a:pPr>
            <a:r>
              <a:rPr lang="zh-CN" altLang="en-US" sz="2400" b="1" dirty="0"/>
              <a:t>允许接收的帧的数量称为接收窗口尺寸。同样接收方也必须设置相应数量的输入缓冲区来支持接收窗口</a:t>
            </a:r>
          </a:p>
          <a:p>
            <a:pPr eaLnBrk="1" hangingPunct="1">
              <a:lnSpc>
                <a:spcPct val="80000"/>
              </a:lnSpc>
            </a:pPr>
            <a:r>
              <a:rPr lang="zh-CN" altLang="en-US" sz="2400" b="1" dirty="0"/>
              <a:t>对接收方收到的帧的序列号落在接收窗口外的帧被直接丢弃。落在接收窗口内的帧若校验正确：</a:t>
            </a:r>
          </a:p>
          <a:p>
            <a:pPr lvl="1" eaLnBrk="1" hangingPunct="1">
              <a:lnSpc>
                <a:spcPct val="80000"/>
              </a:lnSpc>
            </a:pPr>
            <a:r>
              <a:rPr lang="zh-CN" altLang="en-US" sz="2000" b="1" dirty="0"/>
              <a:t>当接收帧不是接收窗口下边界帧时，必须暂存在输入缓冲区</a:t>
            </a:r>
          </a:p>
          <a:p>
            <a:pPr lvl="1" eaLnBrk="1" hangingPunct="1">
              <a:lnSpc>
                <a:spcPct val="80000"/>
              </a:lnSpc>
            </a:pPr>
            <a:r>
              <a:rPr lang="zh-CN" altLang="en-US" sz="2000" b="1" dirty="0"/>
              <a:t>当接收到接收窗口下边界帧时，会将其连同后面连续的若干个检验过的正确帧按顺序交给网络层，在发回确认帧的同时将接收窗口向前滑动相应的数量</a:t>
            </a:r>
          </a:p>
        </p:txBody>
      </p:sp>
      <p:sp>
        <p:nvSpPr>
          <p:cNvPr id="45061" name="Text Box 14"/>
          <p:cNvSpPr txBox="1">
            <a:spLocks noChangeArrowheads="1"/>
          </p:cNvSpPr>
          <p:nvPr/>
        </p:nvSpPr>
        <p:spPr bwMode="auto">
          <a:xfrm>
            <a:off x="1" y="4692913"/>
            <a:ext cx="4443807"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i="1" dirty="0"/>
              <a:t>下边界帧即为序列号为接收窗口下边界的帧</a:t>
            </a:r>
            <a:endParaRPr lang="en-US" altLang="zh-CN" sz="2000" b="1" i="1" dirty="0"/>
          </a:p>
          <a:p>
            <a:pPr eaLnBrk="1" hangingPunct="1">
              <a:spcBef>
                <a:spcPct val="50000"/>
              </a:spcBef>
            </a:pPr>
            <a:r>
              <a:rPr lang="zh-CN" altLang="en-US" b="1" i="1" dirty="0"/>
              <a:t>例如接收方收到</a:t>
            </a:r>
            <a:r>
              <a:rPr lang="en-US" altLang="zh-CN" b="1" i="1" dirty="0"/>
              <a:t>1</a:t>
            </a:r>
            <a:r>
              <a:rPr lang="zh-CN" altLang="en-US" b="1" i="1" dirty="0"/>
              <a:t>，</a:t>
            </a:r>
            <a:r>
              <a:rPr lang="en-US" altLang="zh-CN" b="1" i="1" dirty="0"/>
              <a:t>3</a:t>
            </a:r>
            <a:r>
              <a:rPr lang="zh-CN" altLang="en-US" b="1" i="1" dirty="0"/>
              <a:t>，</a:t>
            </a:r>
            <a:r>
              <a:rPr lang="en-US" altLang="zh-CN" b="1" i="1" dirty="0"/>
              <a:t>4</a:t>
            </a:r>
            <a:r>
              <a:rPr lang="zh-CN" altLang="en-US" b="1" i="1" dirty="0"/>
              <a:t>，</a:t>
            </a:r>
            <a:r>
              <a:rPr lang="en-US" altLang="zh-CN" b="1" i="1" dirty="0"/>
              <a:t>5</a:t>
            </a:r>
            <a:r>
              <a:rPr lang="zh-CN" altLang="en-US" b="1" i="1" dirty="0"/>
              <a:t>，如果收到</a:t>
            </a:r>
            <a:r>
              <a:rPr lang="en-US" altLang="zh-CN" b="1" i="1" dirty="0">
                <a:solidFill>
                  <a:srgbClr val="FF0000"/>
                </a:solidFill>
              </a:rPr>
              <a:t>2</a:t>
            </a:r>
            <a:r>
              <a:rPr lang="zh-CN" altLang="en-US" b="1" i="1" dirty="0"/>
              <a:t>，则下边界帧为</a:t>
            </a:r>
            <a:r>
              <a:rPr lang="en-US" altLang="zh-CN" b="1" i="1" dirty="0">
                <a:solidFill>
                  <a:srgbClr val="FF0000"/>
                </a:solidFill>
              </a:rPr>
              <a:t>5</a:t>
            </a:r>
            <a:r>
              <a:rPr lang="zh-CN" altLang="en-US" b="1" i="1" dirty="0"/>
              <a:t>，发送确认后，</a:t>
            </a:r>
            <a:r>
              <a:rPr lang="en-US" altLang="zh-CN" b="1" i="1" dirty="0"/>
              <a:t>LFR</a:t>
            </a:r>
            <a:r>
              <a:rPr lang="zh-CN" altLang="en-US" b="1" i="1" dirty="0"/>
              <a:t>设为</a:t>
            </a:r>
            <a:r>
              <a:rPr lang="en-US" altLang="zh-CN" b="1" i="1" dirty="0"/>
              <a:t>5</a:t>
            </a:r>
            <a:endParaRPr lang="zh-CN" altLang="en-US" b="1" i="1" dirty="0"/>
          </a:p>
        </p:txBody>
      </p:sp>
      <p:sp>
        <p:nvSpPr>
          <p:cNvPr id="45062" name="Text Box 15"/>
          <p:cNvSpPr txBox="1">
            <a:spLocks noChangeArrowheads="1"/>
          </p:cNvSpPr>
          <p:nvPr/>
        </p:nvSpPr>
        <p:spPr bwMode="auto">
          <a:xfrm>
            <a:off x="4572000" y="525842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t>接收方</a:t>
            </a:r>
          </a:p>
        </p:txBody>
      </p:sp>
      <p:sp>
        <p:nvSpPr>
          <p:cNvPr id="45064" name="Rectangle 17"/>
          <p:cNvSpPr>
            <a:spLocks noChangeArrowheads="1"/>
          </p:cNvSpPr>
          <p:nvPr/>
        </p:nvSpPr>
        <p:spPr bwMode="auto">
          <a:xfrm>
            <a:off x="5916612" y="5387008"/>
            <a:ext cx="288925" cy="431800"/>
          </a:xfrm>
          <a:prstGeom prst="rect">
            <a:avLst/>
          </a:prstGeom>
          <a:solidFill>
            <a:srgbClr val="00B0F0"/>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5065" name="Rectangle 18"/>
          <p:cNvSpPr>
            <a:spLocks noChangeArrowheads="1"/>
          </p:cNvSpPr>
          <p:nvPr/>
        </p:nvSpPr>
        <p:spPr bwMode="auto">
          <a:xfrm>
            <a:off x="6205537" y="5387008"/>
            <a:ext cx="288925" cy="431800"/>
          </a:xfrm>
          <a:prstGeom prst="rect">
            <a:avLst/>
          </a:prstGeom>
          <a:solidFill>
            <a:srgbClr val="00B0F0"/>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5066" name="Rectangle 19"/>
          <p:cNvSpPr>
            <a:spLocks noChangeArrowheads="1"/>
          </p:cNvSpPr>
          <p:nvPr/>
        </p:nvSpPr>
        <p:spPr bwMode="auto">
          <a:xfrm>
            <a:off x="6492875" y="5387008"/>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5067" name="Rectangle 20"/>
          <p:cNvSpPr>
            <a:spLocks noChangeArrowheads="1"/>
          </p:cNvSpPr>
          <p:nvPr/>
        </p:nvSpPr>
        <p:spPr bwMode="auto">
          <a:xfrm>
            <a:off x="6781800" y="5387008"/>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5068" name="Rectangle 21"/>
          <p:cNvSpPr>
            <a:spLocks noChangeArrowheads="1"/>
          </p:cNvSpPr>
          <p:nvPr/>
        </p:nvSpPr>
        <p:spPr bwMode="auto">
          <a:xfrm>
            <a:off x="7069137" y="5387008"/>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5069" name="Rectangle 22"/>
          <p:cNvSpPr>
            <a:spLocks noChangeArrowheads="1"/>
          </p:cNvSpPr>
          <p:nvPr/>
        </p:nvSpPr>
        <p:spPr bwMode="auto">
          <a:xfrm>
            <a:off x="7358062" y="5387008"/>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5070" name="Rectangle 23"/>
          <p:cNvSpPr>
            <a:spLocks noChangeArrowheads="1"/>
          </p:cNvSpPr>
          <p:nvPr/>
        </p:nvSpPr>
        <p:spPr bwMode="auto">
          <a:xfrm>
            <a:off x="7645400" y="5387008"/>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5071" name="Rectangle 24"/>
          <p:cNvSpPr>
            <a:spLocks noChangeArrowheads="1"/>
          </p:cNvSpPr>
          <p:nvPr/>
        </p:nvSpPr>
        <p:spPr bwMode="auto">
          <a:xfrm>
            <a:off x="7934325" y="5387008"/>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5072" name="Rectangle 25"/>
          <p:cNvSpPr>
            <a:spLocks noChangeArrowheads="1"/>
          </p:cNvSpPr>
          <p:nvPr/>
        </p:nvSpPr>
        <p:spPr bwMode="auto">
          <a:xfrm>
            <a:off x="8221662" y="5387008"/>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5073" name="Rectangle 26"/>
          <p:cNvSpPr>
            <a:spLocks noChangeArrowheads="1"/>
          </p:cNvSpPr>
          <p:nvPr/>
        </p:nvSpPr>
        <p:spPr bwMode="auto">
          <a:xfrm>
            <a:off x="8510587" y="5387008"/>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5074" name="Rectangle 27"/>
          <p:cNvSpPr>
            <a:spLocks noChangeArrowheads="1"/>
          </p:cNvSpPr>
          <p:nvPr/>
        </p:nvSpPr>
        <p:spPr bwMode="auto">
          <a:xfrm>
            <a:off x="8797925" y="5387008"/>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5075" name="Line 28"/>
          <p:cNvSpPr>
            <a:spLocks noChangeShapeType="1"/>
          </p:cNvSpPr>
          <p:nvPr/>
        </p:nvSpPr>
        <p:spPr bwMode="auto">
          <a:xfrm flipV="1">
            <a:off x="6278562" y="5818808"/>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5076" name="Text Box 29"/>
          <p:cNvSpPr txBox="1">
            <a:spLocks noChangeArrowheads="1"/>
          </p:cNvSpPr>
          <p:nvPr/>
        </p:nvSpPr>
        <p:spPr bwMode="auto">
          <a:xfrm>
            <a:off x="5918200" y="5963270"/>
            <a:ext cx="7191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t>LFR</a:t>
            </a:r>
          </a:p>
        </p:txBody>
      </p:sp>
      <p:sp>
        <p:nvSpPr>
          <p:cNvPr id="45077" name="Line 30"/>
          <p:cNvSpPr>
            <a:spLocks noChangeShapeType="1"/>
          </p:cNvSpPr>
          <p:nvPr/>
        </p:nvSpPr>
        <p:spPr bwMode="auto">
          <a:xfrm flipV="1">
            <a:off x="8367712" y="5818808"/>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5078" name="Text Box 31"/>
          <p:cNvSpPr txBox="1">
            <a:spLocks noChangeArrowheads="1"/>
          </p:cNvSpPr>
          <p:nvPr/>
        </p:nvSpPr>
        <p:spPr bwMode="auto">
          <a:xfrm>
            <a:off x="8078787" y="5963270"/>
            <a:ext cx="719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t>LAF</a:t>
            </a:r>
          </a:p>
        </p:txBody>
      </p:sp>
      <p:sp>
        <p:nvSpPr>
          <p:cNvPr id="45079" name="Line 32"/>
          <p:cNvSpPr>
            <a:spLocks noChangeShapeType="1"/>
          </p:cNvSpPr>
          <p:nvPr/>
        </p:nvSpPr>
        <p:spPr bwMode="auto">
          <a:xfrm flipV="1">
            <a:off x="6637337" y="5171108"/>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080" name="Line 33"/>
          <p:cNvSpPr>
            <a:spLocks noChangeShapeType="1"/>
          </p:cNvSpPr>
          <p:nvPr/>
        </p:nvSpPr>
        <p:spPr bwMode="auto">
          <a:xfrm>
            <a:off x="6637337" y="5171108"/>
            <a:ext cx="17287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081" name="Line 34"/>
          <p:cNvSpPr>
            <a:spLocks noChangeShapeType="1"/>
          </p:cNvSpPr>
          <p:nvPr/>
        </p:nvSpPr>
        <p:spPr bwMode="auto">
          <a:xfrm>
            <a:off x="8366125" y="5171108"/>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082" name="Text Box 35"/>
          <p:cNvSpPr txBox="1">
            <a:spLocks noChangeArrowheads="1"/>
          </p:cNvSpPr>
          <p:nvPr/>
        </p:nvSpPr>
        <p:spPr bwMode="auto">
          <a:xfrm>
            <a:off x="7213600" y="4804395"/>
            <a:ext cx="1152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dirty="0">
                <a:cs typeface="Tahoma" panose="020B0604030504040204" pitchFamily="34" charset="0"/>
              </a:rPr>
              <a:t>≤RWS</a:t>
            </a:r>
          </a:p>
        </p:txBody>
      </p:sp>
      <p:sp>
        <p:nvSpPr>
          <p:cNvPr id="27" name="右大括号 26"/>
          <p:cNvSpPr/>
          <p:nvPr/>
        </p:nvSpPr>
        <p:spPr>
          <a:xfrm rot="16200000">
            <a:off x="5865106" y="4822564"/>
            <a:ext cx="250825" cy="719313"/>
          </a:xfrm>
          <a:prstGeom prst="rightBrace">
            <a:avLst>
              <a:gd name="adj1" fmla="val 8333"/>
              <a:gd name="adj2" fmla="val 5096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45084" name="TextBox 27"/>
          <p:cNvSpPr txBox="1">
            <a:spLocks noChangeArrowheads="1"/>
          </p:cNvSpPr>
          <p:nvPr/>
        </p:nvSpPr>
        <p:spPr bwMode="auto">
          <a:xfrm>
            <a:off x="5557837" y="4509120"/>
            <a:ext cx="1296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a:t>正确有序接收的帧</a:t>
            </a:r>
          </a:p>
        </p:txBody>
      </p:sp>
      <p:sp>
        <p:nvSpPr>
          <p:cNvPr id="45085" name="Text Box 15"/>
          <p:cNvSpPr txBox="1">
            <a:spLocks noChangeArrowheads="1"/>
          </p:cNvSpPr>
          <p:nvPr/>
        </p:nvSpPr>
        <p:spPr bwMode="auto">
          <a:xfrm>
            <a:off x="395287" y="6092825"/>
            <a:ext cx="36226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i="1" dirty="0"/>
              <a:t>LFR: </a:t>
            </a:r>
            <a:r>
              <a:rPr lang="zh-CN" altLang="en-US" sz="1600" b="1" i="1" dirty="0"/>
              <a:t>按序正确接收的帧的最大序列号</a:t>
            </a:r>
            <a:r>
              <a:rPr lang="en-US" altLang="zh-CN" sz="1600" b="1" i="1" dirty="0"/>
              <a:t>      </a:t>
            </a:r>
          </a:p>
          <a:p>
            <a:pPr eaLnBrk="1" hangingPunct="1"/>
            <a:r>
              <a:rPr lang="en-US" altLang="zh-CN" sz="1600" b="1" i="1" dirty="0"/>
              <a:t>LAF: </a:t>
            </a:r>
            <a:r>
              <a:rPr lang="zh-CN" altLang="en-US" sz="1600" b="1" i="1" dirty="0"/>
              <a:t>可接收帧的最大序列号</a:t>
            </a:r>
          </a:p>
        </p:txBody>
      </p:sp>
      <p:sp>
        <p:nvSpPr>
          <p:cNvPr id="2" name="文本框 1"/>
          <p:cNvSpPr txBox="1"/>
          <p:nvPr/>
        </p:nvSpPr>
        <p:spPr>
          <a:xfrm>
            <a:off x="4788024" y="6239053"/>
            <a:ext cx="4032448" cy="646331"/>
          </a:xfrm>
          <a:prstGeom prst="rect">
            <a:avLst/>
          </a:prstGeom>
          <a:noFill/>
        </p:spPr>
        <p:txBody>
          <a:bodyPr wrap="square" rtlCol="0">
            <a:spAutoFit/>
          </a:bodyPr>
          <a:lstStyle/>
          <a:p>
            <a:r>
              <a:rPr lang="zh-CN" altLang="en-US" b="1" dirty="0"/>
              <a:t>接收方收到的帧的序列号必须满足：</a:t>
            </a:r>
            <a:r>
              <a:rPr lang="en-US" altLang="zh-CN" b="1" dirty="0"/>
              <a:t>0&lt;LAF-LFR≤RWS</a:t>
            </a:r>
          </a:p>
        </p:txBody>
      </p:sp>
      <p:sp>
        <p:nvSpPr>
          <p:cNvPr id="31" name="Rectangle 17"/>
          <p:cNvSpPr>
            <a:spLocks noChangeArrowheads="1"/>
          </p:cNvSpPr>
          <p:nvPr/>
        </p:nvSpPr>
        <p:spPr bwMode="auto">
          <a:xfrm>
            <a:off x="5627874" y="5396966"/>
            <a:ext cx="288925" cy="431800"/>
          </a:xfrm>
          <a:prstGeom prst="rect">
            <a:avLst/>
          </a:prstGeom>
          <a:solidFill>
            <a:srgbClr val="00B0F0"/>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2" name="Rectangle 18"/>
          <p:cNvSpPr>
            <a:spLocks noChangeArrowheads="1"/>
          </p:cNvSpPr>
          <p:nvPr/>
        </p:nvSpPr>
        <p:spPr bwMode="auto">
          <a:xfrm>
            <a:off x="6214113" y="5385953"/>
            <a:ext cx="288925" cy="4318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78851">
                                            <p:txEl>
                                              <p:pRg st="1" end="1"/>
                                            </p:txEl>
                                          </p:spTgt>
                                        </p:tgtEl>
                                        <p:attrNameLst>
                                          <p:attrName>style.visibility</p:attrName>
                                        </p:attrNameLst>
                                      </p:cBhvr>
                                      <p:to>
                                        <p:strVal val="visible"/>
                                      </p:to>
                                    </p:set>
                                    <p:animEffect transition="in" filter="strips(downRight)">
                                      <p:cBhvr>
                                        <p:cTn id="7" dur="500"/>
                                        <p:tgtEl>
                                          <p:spTgt spid="7885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78851">
                                            <p:txEl>
                                              <p:pRg st="2" end="2"/>
                                            </p:txEl>
                                          </p:spTgt>
                                        </p:tgtEl>
                                        <p:attrNameLst>
                                          <p:attrName>style.visibility</p:attrName>
                                        </p:attrNameLst>
                                      </p:cBhvr>
                                      <p:to>
                                        <p:strVal val="visible"/>
                                      </p:to>
                                    </p:set>
                                    <p:animEffect transition="in" filter="strips(downRight)">
                                      <p:cBhvr>
                                        <p:cTn id="12" dur="500"/>
                                        <p:tgtEl>
                                          <p:spTgt spid="7885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78851">
                                            <p:txEl>
                                              <p:pRg st="3" end="3"/>
                                            </p:txEl>
                                          </p:spTgt>
                                        </p:tgtEl>
                                        <p:attrNameLst>
                                          <p:attrName>style.visibility</p:attrName>
                                        </p:attrNameLst>
                                      </p:cBhvr>
                                      <p:to>
                                        <p:strVal val="visible"/>
                                      </p:to>
                                    </p:set>
                                    <p:animEffect transition="in" filter="strips(downRight)">
                                      <p:cBhvr>
                                        <p:cTn id="17" dur="500"/>
                                        <p:tgtEl>
                                          <p:spTgt spid="7885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78851">
                                            <p:txEl>
                                              <p:pRg st="4" end="4"/>
                                            </p:txEl>
                                          </p:spTgt>
                                        </p:tgtEl>
                                        <p:attrNameLst>
                                          <p:attrName>style.visibility</p:attrName>
                                        </p:attrNameLst>
                                      </p:cBhvr>
                                      <p:to>
                                        <p:strVal val="visible"/>
                                      </p:to>
                                    </p:set>
                                    <p:animEffect transition="in" filter="strips(downRight)">
                                      <p:cBhvr>
                                        <p:cTn id="22" dur="500"/>
                                        <p:tgtEl>
                                          <p:spTgt spid="788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滑动窗口协议</a:t>
            </a:r>
          </a:p>
        </p:txBody>
      </p:sp>
      <p:sp>
        <p:nvSpPr>
          <p:cNvPr id="3" name="内容占位符 2"/>
          <p:cNvSpPr>
            <a:spLocks noGrp="1"/>
          </p:cNvSpPr>
          <p:nvPr>
            <p:ph idx="1"/>
          </p:nvPr>
        </p:nvSpPr>
        <p:spPr>
          <a:xfrm>
            <a:off x="738029" y="1761809"/>
            <a:ext cx="8370475" cy="2575892"/>
          </a:xfrm>
        </p:spPr>
        <p:txBody>
          <a:bodyPr>
            <a:normAutofit fontScale="55000" lnSpcReduction="20000"/>
          </a:bodyPr>
          <a:lstStyle/>
          <a:p>
            <a:pPr>
              <a:lnSpc>
                <a:spcPct val="120000"/>
              </a:lnSpc>
            </a:pPr>
            <a:r>
              <a:rPr lang="zh-CN" altLang="en-US" b="1" dirty="0" smtClean="0"/>
              <a:t>实现</a:t>
            </a:r>
            <a:r>
              <a:rPr lang="zh-CN" altLang="en-US" b="1" dirty="0" smtClean="0">
                <a:solidFill>
                  <a:srgbClr val="FF0000"/>
                </a:solidFill>
              </a:rPr>
              <a:t>链路（信道）高效利用</a:t>
            </a:r>
            <a:endParaRPr lang="en-US" altLang="zh-CN" b="1" dirty="0">
              <a:solidFill>
                <a:srgbClr val="FF0000"/>
              </a:solidFill>
            </a:endParaRPr>
          </a:p>
          <a:p>
            <a:pPr lvl="1">
              <a:lnSpc>
                <a:spcPct val="120000"/>
              </a:lnSpc>
            </a:pPr>
            <a:r>
              <a:rPr lang="zh-CN" altLang="en-US" sz="2900" b="1" dirty="0"/>
              <a:t>在收到确认之前可以发多个</a:t>
            </a:r>
            <a:r>
              <a:rPr lang="zh-CN" altLang="en-US" sz="2900" b="1" dirty="0" smtClean="0"/>
              <a:t>帧，提高确认重传机制下链路（信道）利用效率</a:t>
            </a:r>
            <a:endParaRPr lang="en-US" altLang="zh-CN" sz="2900" b="1" dirty="0"/>
          </a:p>
          <a:p>
            <a:pPr>
              <a:lnSpc>
                <a:spcPct val="120000"/>
              </a:lnSpc>
            </a:pPr>
            <a:r>
              <a:rPr lang="zh-CN" altLang="en-US" b="1" dirty="0" smtClean="0"/>
              <a:t>实现</a:t>
            </a:r>
            <a:r>
              <a:rPr lang="zh-CN" altLang="en-US" b="1" dirty="0" smtClean="0">
                <a:solidFill>
                  <a:srgbClr val="FF0000"/>
                </a:solidFill>
              </a:rPr>
              <a:t>流量控制</a:t>
            </a:r>
            <a:endParaRPr lang="en-US" altLang="zh-CN" b="1" dirty="0" smtClean="0">
              <a:solidFill>
                <a:srgbClr val="FF0000"/>
              </a:solidFill>
            </a:endParaRPr>
          </a:p>
          <a:p>
            <a:pPr lvl="1">
              <a:lnSpc>
                <a:spcPct val="120000"/>
              </a:lnSpc>
            </a:pPr>
            <a:r>
              <a:rPr lang="zh-CN" altLang="en-US" sz="2900" b="1" dirty="0" smtClean="0"/>
              <a:t>通过</a:t>
            </a:r>
            <a:r>
              <a:rPr lang="zh-CN" altLang="en-US" sz="2900" b="1" dirty="0" smtClean="0"/>
              <a:t>调整发送方的窗口大小</a:t>
            </a:r>
            <a:r>
              <a:rPr lang="zh-CN" altLang="en-US" sz="2900" b="1" dirty="0" smtClean="0"/>
              <a:t>来控制发送方的发送速率，避免超过接收方的接收能力</a:t>
            </a:r>
            <a:endParaRPr lang="en-US" altLang="zh-CN" sz="2900" b="1" dirty="0"/>
          </a:p>
          <a:p>
            <a:pPr>
              <a:lnSpc>
                <a:spcPct val="120000"/>
              </a:lnSpc>
            </a:pPr>
            <a:r>
              <a:rPr lang="zh-CN" altLang="en-US" b="1" dirty="0">
                <a:solidFill>
                  <a:schemeClr val="hlink"/>
                </a:solidFill>
              </a:rPr>
              <a:t>发送窗口</a:t>
            </a:r>
            <a:r>
              <a:rPr lang="zh-CN" altLang="en-US" b="1" dirty="0"/>
              <a:t>就是发送方允许不等确认而连续发送的帧的</a:t>
            </a:r>
            <a:r>
              <a:rPr lang="zh-CN" altLang="en-US" b="1" dirty="0">
                <a:solidFill>
                  <a:schemeClr val="hlink"/>
                </a:solidFill>
              </a:rPr>
              <a:t>序列号</a:t>
            </a:r>
            <a:r>
              <a:rPr lang="zh-CN" altLang="en-US" b="1" dirty="0" smtClean="0">
                <a:solidFill>
                  <a:schemeClr val="hlink"/>
                </a:solidFill>
              </a:rPr>
              <a:t>列表</a:t>
            </a:r>
            <a:r>
              <a:rPr lang="zh-CN" altLang="en-US" b="1" dirty="0" smtClean="0"/>
              <a:t>（对应帧存放在发送缓存）</a:t>
            </a:r>
            <a:endParaRPr lang="en-US" altLang="zh-CN" sz="2900" b="1" dirty="0"/>
          </a:p>
          <a:p>
            <a:pPr>
              <a:lnSpc>
                <a:spcPct val="120000"/>
              </a:lnSpc>
            </a:pPr>
            <a:r>
              <a:rPr lang="zh-CN" altLang="en-US" b="1" dirty="0">
                <a:solidFill>
                  <a:schemeClr val="hlink"/>
                </a:solidFill>
              </a:rPr>
              <a:t>接收窗口</a:t>
            </a:r>
            <a:r>
              <a:rPr lang="zh-CN" altLang="en-US" b="1" dirty="0"/>
              <a:t>是接收方允许接收的帧的</a:t>
            </a:r>
            <a:r>
              <a:rPr lang="zh-CN" altLang="en-US" b="1" dirty="0">
                <a:solidFill>
                  <a:schemeClr val="hlink"/>
                </a:solidFill>
              </a:rPr>
              <a:t>序列号</a:t>
            </a:r>
            <a:r>
              <a:rPr lang="zh-CN" altLang="en-US" b="1" dirty="0" smtClean="0">
                <a:solidFill>
                  <a:schemeClr val="hlink"/>
                </a:solidFill>
              </a:rPr>
              <a:t>范围</a:t>
            </a:r>
            <a:r>
              <a:rPr lang="zh-CN" altLang="en-US" b="1" dirty="0" smtClean="0"/>
              <a:t>（对应帧存放接收缓存）</a:t>
            </a:r>
            <a:endParaRPr lang="en-US" altLang="zh-CN" b="1" dirty="0"/>
          </a:p>
        </p:txBody>
      </p:sp>
      <p:sp>
        <p:nvSpPr>
          <p:cNvPr id="4" name="灯片编号占位符 3"/>
          <p:cNvSpPr>
            <a:spLocks noGrp="1"/>
          </p:cNvSpPr>
          <p:nvPr>
            <p:ph type="sldNum" sz="quarter" idx="12"/>
          </p:nvPr>
        </p:nvSpPr>
        <p:spPr/>
        <p:txBody>
          <a:bodyPr/>
          <a:lstStyle/>
          <a:p>
            <a:fld id="{479A9E16-47EA-4AC3-9543-56A68D39B27D}" type="slidenum">
              <a:rPr lang="en-US" altLang="zh-CN" smtClean="0"/>
              <a:pPr/>
              <a:t>36</a:t>
            </a:fld>
            <a:endParaRPr lang="en-US" altLang="zh-CN"/>
          </a:p>
        </p:txBody>
      </p:sp>
      <p:grpSp>
        <p:nvGrpSpPr>
          <p:cNvPr id="54" name="组合 53"/>
          <p:cNvGrpSpPr/>
          <p:nvPr/>
        </p:nvGrpSpPr>
        <p:grpSpPr>
          <a:xfrm>
            <a:off x="98714" y="4439413"/>
            <a:ext cx="3780376" cy="1593850"/>
            <a:chOff x="-27624" y="5157192"/>
            <a:chExt cx="4598657" cy="1593850"/>
          </a:xfrm>
        </p:grpSpPr>
        <p:sp>
          <p:nvSpPr>
            <p:cNvPr id="5" name="Text Box 13"/>
            <p:cNvSpPr txBox="1">
              <a:spLocks noChangeArrowheads="1"/>
            </p:cNvSpPr>
            <p:nvPr/>
          </p:nvSpPr>
          <p:spPr bwMode="auto">
            <a:xfrm>
              <a:off x="-27624" y="5830292"/>
              <a:ext cx="106964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dirty="0"/>
                <a:t>发送方</a:t>
              </a:r>
            </a:p>
          </p:txBody>
        </p:sp>
        <p:sp>
          <p:nvSpPr>
            <p:cNvPr id="6" name="Rectangle 16"/>
            <p:cNvSpPr>
              <a:spLocks noChangeArrowheads="1"/>
            </p:cNvSpPr>
            <p:nvPr/>
          </p:nvSpPr>
          <p:spPr bwMode="auto">
            <a:xfrm>
              <a:off x="1113458" y="5804892"/>
              <a:ext cx="288925" cy="431800"/>
            </a:xfrm>
            <a:prstGeom prst="rect">
              <a:avLst/>
            </a:prstGeom>
            <a:solidFill>
              <a:srgbClr val="FFC000"/>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 name="Rectangle 17"/>
            <p:cNvSpPr>
              <a:spLocks noChangeArrowheads="1"/>
            </p:cNvSpPr>
            <p:nvPr/>
          </p:nvSpPr>
          <p:spPr bwMode="auto">
            <a:xfrm>
              <a:off x="1400796" y="5804892"/>
              <a:ext cx="288925" cy="431800"/>
            </a:xfrm>
            <a:prstGeom prst="rect">
              <a:avLst/>
            </a:prstGeom>
            <a:solidFill>
              <a:srgbClr val="FFC000"/>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8" name="Rectangle 18"/>
            <p:cNvSpPr>
              <a:spLocks noChangeArrowheads="1"/>
            </p:cNvSpPr>
            <p:nvPr/>
          </p:nvSpPr>
          <p:spPr bwMode="auto">
            <a:xfrm>
              <a:off x="1689721" y="5804892"/>
              <a:ext cx="288925" cy="4318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9" name="Rectangle 19"/>
            <p:cNvSpPr>
              <a:spLocks noChangeArrowheads="1"/>
            </p:cNvSpPr>
            <p:nvPr/>
          </p:nvSpPr>
          <p:spPr bwMode="auto">
            <a:xfrm>
              <a:off x="1977058" y="5804892"/>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0" name="Rectangle 20"/>
            <p:cNvSpPr>
              <a:spLocks noChangeArrowheads="1"/>
            </p:cNvSpPr>
            <p:nvPr/>
          </p:nvSpPr>
          <p:spPr bwMode="auto">
            <a:xfrm>
              <a:off x="2265983" y="5804892"/>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1" name="Rectangle 21"/>
            <p:cNvSpPr>
              <a:spLocks noChangeArrowheads="1"/>
            </p:cNvSpPr>
            <p:nvPr/>
          </p:nvSpPr>
          <p:spPr bwMode="auto">
            <a:xfrm>
              <a:off x="2553321" y="5804892"/>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2" name="Rectangle 22"/>
            <p:cNvSpPr>
              <a:spLocks noChangeArrowheads="1"/>
            </p:cNvSpPr>
            <p:nvPr/>
          </p:nvSpPr>
          <p:spPr bwMode="auto">
            <a:xfrm>
              <a:off x="2842246" y="5804892"/>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3" name="Rectangle 23"/>
            <p:cNvSpPr>
              <a:spLocks noChangeArrowheads="1"/>
            </p:cNvSpPr>
            <p:nvPr/>
          </p:nvSpPr>
          <p:spPr bwMode="auto">
            <a:xfrm>
              <a:off x="3129583" y="5804892"/>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4" name="Rectangle 24"/>
            <p:cNvSpPr>
              <a:spLocks noChangeArrowheads="1"/>
            </p:cNvSpPr>
            <p:nvPr/>
          </p:nvSpPr>
          <p:spPr bwMode="auto">
            <a:xfrm>
              <a:off x="3418508" y="5804892"/>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5" name="Rectangle 25"/>
            <p:cNvSpPr>
              <a:spLocks noChangeArrowheads="1"/>
            </p:cNvSpPr>
            <p:nvPr/>
          </p:nvSpPr>
          <p:spPr bwMode="auto">
            <a:xfrm>
              <a:off x="3705846" y="5804892"/>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6" name="Rectangle 26"/>
            <p:cNvSpPr>
              <a:spLocks noChangeArrowheads="1"/>
            </p:cNvSpPr>
            <p:nvPr/>
          </p:nvSpPr>
          <p:spPr bwMode="auto">
            <a:xfrm>
              <a:off x="3994771" y="5804892"/>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7" name="Rectangle 27"/>
            <p:cNvSpPr>
              <a:spLocks noChangeArrowheads="1"/>
            </p:cNvSpPr>
            <p:nvPr/>
          </p:nvSpPr>
          <p:spPr bwMode="auto">
            <a:xfrm>
              <a:off x="4282108" y="5804892"/>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8" name="Line 28"/>
            <p:cNvSpPr>
              <a:spLocks noChangeShapeType="1"/>
            </p:cNvSpPr>
            <p:nvPr/>
          </p:nvSpPr>
          <p:spPr bwMode="auto">
            <a:xfrm flipV="1">
              <a:off x="1811417" y="6236692"/>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9" name="Text Box 29"/>
            <p:cNvSpPr txBox="1">
              <a:spLocks noChangeArrowheads="1"/>
            </p:cNvSpPr>
            <p:nvPr/>
          </p:nvSpPr>
          <p:spPr bwMode="auto">
            <a:xfrm>
              <a:off x="1325775" y="6381155"/>
              <a:ext cx="87964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dirty="0"/>
                <a:t>LAR</a:t>
              </a:r>
            </a:p>
          </p:txBody>
        </p:sp>
        <p:sp>
          <p:nvSpPr>
            <p:cNvPr id="20" name="Line 30"/>
            <p:cNvSpPr>
              <a:spLocks noChangeShapeType="1"/>
            </p:cNvSpPr>
            <p:nvPr/>
          </p:nvSpPr>
          <p:spPr bwMode="auto">
            <a:xfrm flipV="1">
              <a:off x="3851896" y="6236692"/>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1" name="Text Box 31"/>
            <p:cNvSpPr txBox="1">
              <a:spLocks noChangeArrowheads="1"/>
            </p:cNvSpPr>
            <p:nvPr/>
          </p:nvSpPr>
          <p:spPr bwMode="auto">
            <a:xfrm>
              <a:off x="3562971" y="6381155"/>
              <a:ext cx="719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t>LFS</a:t>
              </a:r>
            </a:p>
          </p:txBody>
        </p:sp>
        <p:sp>
          <p:nvSpPr>
            <p:cNvPr id="22" name="Line 32"/>
            <p:cNvSpPr>
              <a:spLocks noChangeShapeType="1"/>
            </p:cNvSpPr>
            <p:nvPr/>
          </p:nvSpPr>
          <p:spPr bwMode="auto">
            <a:xfrm flipV="1">
              <a:off x="2121521" y="5588992"/>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 name="Line 33"/>
            <p:cNvSpPr>
              <a:spLocks noChangeShapeType="1"/>
            </p:cNvSpPr>
            <p:nvPr/>
          </p:nvSpPr>
          <p:spPr bwMode="auto">
            <a:xfrm>
              <a:off x="2121521" y="5588992"/>
              <a:ext cx="17287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 name="Line 34"/>
            <p:cNvSpPr>
              <a:spLocks noChangeShapeType="1"/>
            </p:cNvSpPr>
            <p:nvPr/>
          </p:nvSpPr>
          <p:spPr bwMode="auto">
            <a:xfrm>
              <a:off x="3850308" y="5588992"/>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 name="Text Box 35"/>
            <p:cNvSpPr txBox="1">
              <a:spLocks noChangeArrowheads="1"/>
            </p:cNvSpPr>
            <p:nvPr/>
          </p:nvSpPr>
          <p:spPr bwMode="auto">
            <a:xfrm>
              <a:off x="2697783" y="5222280"/>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cs typeface="Tahoma" panose="020B0604030504040204" pitchFamily="34" charset="0"/>
                </a:rPr>
                <a:t>≤SWS</a:t>
              </a:r>
            </a:p>
          </p:txBody>
        </p:sp>
        <p:cxnSp>
          <p:nvCxnSpPr>
            <p:cNvPr id="26" name="直接箭头连接符 25"/>
            <p:cNvCxnSpPr/>
            <p:nvPr/>
          </p:nvCxnSpPr>
          <p:spPr>
            <a:xfrm>
              <a:off x="2194546" y="6381155"/>
              <a:ext cx="1295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8"/>
            <p:cNvSpPr txBox="1">
              <a:spLocks noChangeArrowheads="1"/>
            </p:cNvSpPr>
            <p:nvPr/>
          </p:nvSpPr>
          <p:spPr bwMode="auto">
            <a:xfrm>
              <a:off x="2129702" y="6381155"/>
              <a:ext cx="147722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dirty="0"/>
                <a:t>滑动方向</a:t>
              </a:r>
            </a:p>
          </p:txBody>
        </p:sp>
        <p:sp>
          <p:nvSpPr>
            <p:cNvPr id="28" name="右大括号 27"/>
            <p:cNvSpPr/>
            <p:nvPr/>
          </p:nvSpPr>
          <p:spPr>
            <a:xfrm rot="16200000">
              <a:off x="1348905" y="5256708"/>
              <a:ext cx="252413" cy="720131"/>
            </a:xfrm>
            <a:prstGeom prst="rightBrace">
              <a:avLst>
                <a:gd name="adj1" fmla="val 8333"/>
                <a:gd name="adj2" fmla="val 5096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29" name="TextBox 31"/>
            <p:cNvSpPr txBox="1">
              <a:spLocks noChangeArrowheads="1"/>
            </p:cNvSpPr>
            <p:nvPr/>
          </p:nvSpPr>
          <p:spPr bwMode="auto">
            <a:xfrm>
              <a:off x="803906" y="5157192"/>
              <a:ext cx="165417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dirty="0"/>
                <a:t>滑出的帧</a:t>
              </a:r>
            </a:p>
          </p:txBody>
        </p:sp>
      </p:grpSp>
      <p:grpSp>
        <p:nvGrpSpPr>
          <p:cNvPr id="53" name="组合 52"/>
          <p:cNvGrpSpPr/>
          <p:nvPr/>
        </p:nvGrpSpPr>
        <p:grpSpPr>
          <a:xfrm>
            <a:off x="5148064" y="4439413"/>
            <a:ext cx="3890789" cy="1862138"/>
            <a:chOff x="4521645" y="4902200"/>
            <a:chExt cx="4514851" cy="1862138"/>
          </a:xfrm>
        </p:grpSpPr>
        <p:sp>
          <p:nvSpPr>
            <p:cNvPr id="30" name="Text Box 15"/>
            <p:cNvSpPr txBox="1">
              <a:spLocks noChangeArrowheads="1"/>
            </p:cNvSpPr>
            <p:nvPr/>
          </p:nvSpPr>
          <p:spPr bwMode="auto">
            <a:xfrm>
              <a:off x="4521645" y="5692775"/>
              <a:ext cx="106645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dirty="0"/>
                <a:t>接收方</a:t>
              </a:r>
            </a:p>
          </p:txBody>
        </p:sp>
        <p:sp>
          <p:nvSpPr>
            <p:cNvPr id="31" name="Rectangle 16"/>
            <p:cNvSpPr>
              <a:spLocks noChangeArrowheads="1"/>
            </p:cNvSpPr>
            <p:nvPr/>
          </p:nvSpPr>
          <p:spPr bwMode="auto">
            <a:xfrm>
              <a:off x="6150795" y="5817896"/>
              <a:ext cx="288926" cy="4318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2" name="Rectangle 17"/>
            <p:cNvSpPr>
              <a:spLocks noChangeArrowheads="1"/>
            </p:cNvSpPr>
            <p:nvPr/>
          </p:nvSpPr>
          <p:spPr bwMode="auto">
            <a:xfrm>
              <a:off x="5551897" y="5821363"/>
              <a:ext cx="288926" cy="431800"/>
            </a:xfrm>
            <a:prstGeom prst="rect">
              <a:avLst/>
            </a:prstGeom>
            <a:solidFill>
              <a:srgbClr val="00B0F0"/>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3" name="Rectangle 18"/>
            <p:cNvSpPr>
              <a:spLocks noChangeArrowheads="1"/>
            </p:cNvSpPr>
            <p:nvPr/>
          </p:nvSpPr>
          <p:spPr bwMode="auto">
            <a:xfrm>
              <a:off x="5833428" y="5821363"/>
              <a:ext cx="317818" cy="431800"/>
            </a:xfrm>
            <a:prstGeom prst="rect">
              <a:avLst/>
            </a:prstGeom>
            <a:solidFill>
              <a:srgbClr val="00B0F0"/>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4" name="Rectangle 19"/>
            <p:cNvSpPr>
              <a:spLocks noChangeArrowheads="1"/>
            </p:cNvSpPr>
            <p:nvPr/>
          </p:nvSpPr>
          <p:spPr bwMode="auto">
            <a:xfrm>
              <a:off x="6442521" y="5821363"/>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5" name="Rectangle 20"/>
            <p:cNvSpPr>
              <a:spLocks noChangeArrowheads="1"/>
            </p:cNvSpPr>
            <p:nvPr/>
          </p:nvSpPr>
          <p:spPr bwMode="auto">
            <a:xfrm>
              <a:off x="6731446" y="5821363"/>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6" name="Rectangle 21"/>
            <p:cNvSpPr>
              <a:spLocks noChangeArrowheads="1"/>
            </p:cNvSpPr>
            <p:nvPr/>
          </p:nvSpPr>
          <p:spPr bwMode="auto">
            <a:xfrm>
              <a:off x="7018783" y="5821363"/>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7" name="Rectangle 22"/>
            <p:cNvSpPr>
              <a:spLocks noChangeArrowheads="1"/>
            </p:cNvSpPr>
            <p:nvPr/>
          </p:nvSpPr>
          <p:spPr bwMode="auto">
            <a:xfrm>
              <a:off x="7307708" y="5821363"/>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8" name="Rectangle 23"/>
            <p:cNvSpPr>
              <a:spLocks noChangeArrowheads="1"/>
            </p:cNvSpPr>
            <p:nvPr/>
          </p:nvSpPr>
          <p:spPr bwMode="auto">
            <a:xfrm>
              <a:off x="7595046" y="5821363"/>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9" name="Rectangle 24"/>
            <p:cNvSpPr>
              <a:spLocks noChangeArrowheads="1"/>
            </p:cNvSpPr>
            <p:nvPr/>
          </p:nvSpPr>
          <p:spPr bwMode="auto">
            <a:xfrm>
              <a:off x="7883971" y="5821363"/>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0" name="Rectangle 25"/>
            <p:cNvSpPr>
              <a:spLocks noChangeArrowheads="1"/>
            </p:cNvSpPr>
            <p:nvPr/>
          </p:nvSpPr>
          <p:spPr bwMode="auto">
            <a:xfrm>
              <a:off x="8171308" y="5821363"/>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1" name="Rectangle 26"/>
            <p:cNvSpPr>
              <a:spLocks noChangeArrowheads="1"/>
            </p:cNvSpPr>
            <p:nvPr/>
          </p:nvSpPr>
          <p:spPr bwMode="auto">
            <a:xfrm>
              <a:off x="8460233" y="5821363"/>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2" name="Rectangle 27"/>
            <p:cNvSpPr>
              <a:spLocks noChangeArrowheads="1"/>
            </p:cNvSpPr>
            <p:nvPr/>
          </p:nvSpPr>
          <p:spPr bwMode="auto">
            <a:xfrm>
              <a:off x="8747571" y="5821363"/>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3" name="Line 28"/>
            <p:cNvSpPr>
              <a:spLocks noChangeShapeType="1"/>
            </p:cNvSpPr>
            <p:nvPr/>
          </p:nvSpPr>
          <p:spPr bwMode="auto">
            <a:xfrm flipV="1">
              <a:off x="6283327" y="6253163"/>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4" name="Text Box 29"/>
            <p:cNvSpPr txBox="1">
              <a:spLocks noChangeArrowheads="1"/>
            </p:cNvSpPr>
            <p:nvPr/>
          </p:nvSpPr>
          <p:spPr bwMode="auto">
            <a:xfrm>
              <a:off x="5867846" y="6397625"/>
              <a:ext cx="7191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t>LFR</a:t>
              </a:r>
            </a:p>
          </p:txBody>
        </p:sp>
        <p:sp>
          <p:nvSpPr>
            <p:cNvPr id="45" name="Line 30"/>
            <p:cNvSpPr>
              <a:spLocks noChangeShapeType="1"/>
            </p:cNvSpPr>
            <p:nvPr/>
          </p:nvSpPr>
          <p:spPr bwMode="auto">
            <a:xfrm flipV="1">
              <a:off x="8317358" y="6253163"/>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6" name="Text Box 31"/>
            <p:cNvSpPr txBox="1">
              <a:spLocks noChangeArrowheads="1"/>
            </p:cNvSpPr>
            <p:nvPr/>
          </p:nvSpPr>
          <p:spPr bwMode="auto">
            <a:xfrm>
              <a:off x="8028433" y="6397625"/>
              <a:ext cx="719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t>LAF</a:t>
              </a:r>
            </a:p>
          </p:txBody>
        </p:sp>
        <p:sp>
          <p:nvSpPr>
            <p:cNvPr id="47" name="Line 32"/>
            <p:cNvSpPr>
              <a:spLocks noChangeShapeType="1"/>
            </p:cNvSpPr>
            <p:nvPr/>
          </p:nvSpPr>
          <p:spPr bwMode="auto">
            <a:xfrm flipV="1">
              <a:off x="6586983" y="5605463"/>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8" name="Line 33"/>
            <p:cNvSpPr>
              <a:spLocks noChangeShapeType="1"/>
            </p:cNvSpPr>
            <p:nvPr/>
          </p:nvSpPr>
          <p:spPr bwMode="auto">
            <a:xfrm>
              <a:off x="6586983" y="5605463"/>
              <a:ext cx="17287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9" name="Line 34"/>
            <p:cNvSpPr>
              <a:spLocks noChangeShapeType="1"/>
            </p:cNvSpPr>
            <p:nvPr/>
          </p:nvSpPr>
          <p:spPr bwMode="auto">
            <a:xfrm>
              <a:off x="8315771" y="5605463"/>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0" name="Text Box 35"/>
            <p:cNvSpPr txBox="1">
              <a:spLocks noChangeArrowheads="1"/>
            </p:cNvSpPr>
            <p:nvPr/>
          </p:nvSpPr>
          <p:spPr bwMode="auto">
            <a:xfrm>
              <a:off x="7163246" y="5238750"/>
              <a:ext cx="1152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cs typeface="Tahoma" panose="020B0604030504040204" pitchFamily="34" charset="0"/>
                </a:rPr>
                <a:t>≤RWS</a:t>
              </a:r>
            </a:p>
          </p:txBody>
        </p:sp>
        <p:sp>
          <p:nvSpPr>
            <p:cNvPr id="51" name="右大括号 50"/>
            <p:cNvSpPr/>
            <p:nvPr/>
          </p:nvSpPr>
          <p:spPr>
            <a:xfrm rot="16200000">
              <a:off x="5814752" y="5256919"/>
              <a:ext cx="250825" cy="719313"/>
            </a:xfrm>
            <a:prstGeom prst="rightBrace">
              <a:avLst>
                <a:gd name="adj1" fmla="val 8333"/>
                <a:gd name="adj2" fmla="val 5096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52" name="TextBox 27"/>
            <p:cNvSpPr txBox="1">
              <a:spLocks noChangeArrowheads="1"/>
            </p:cNvSpPr>
            <p:nvPr/>
          </p:nvSpPr>
          <p:spPr bwMode="auto">
            <a:xfrm>
              <a:off x="5269201" y="4902200"/>
              <a:ext cx="1296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dirty="0"/>
                <a:t>正确有序接收的帧</a:t>
              </a:r>
            </a:p>
          </p:txBody>
        </p:sp>
      </p:grpSp>
      <p:sp>
        <p:nvSpPr>
          <p:cNvPr id="56" name="Text Box 15"/>
          <p:cNvSpPr txBox="1">
            <a:spLocks noChangeArrowheads="1"/>
          </p:cNvSpPr>
          <p:nvPr/>
        </p:nvSpPr>
        <p:spPr bwMode="auto">
          <a:xfrm>
            <a:off x="276068" y="6166613"/>
            <a:ext cx="38886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i="1" dirty="0"/>
              <a:t>LAR: </a:t>
            </a:r>
            <a:r>
              <a:rPr lang="zh-CN" altLang="en-US" sz="1600" b="1" i="1" dirty="0"/>
              <a:t>已被确认接收的帧的最大序列号</a:t>
            </a:r>
            <a:r>
              <a:rPr lang="en-US" altLang="zh-CN" sz="1600" b="1" i="1" dirty="0"/>
              <a:t>        </a:t>
            </a:r>
          </a:p>
          <a:p>
            <a:pPr eaLnBrk="1" hangingPunct="1"/>
            <a:r>
              <a:rPr lang="en-US" altLang="zh-CN" sz="1600" b="1" i="1" dirty="0"/>
              <a:t>LFS: </a:t>
            </a:r>
            <a:r>
              <a:rPr lang="zh-CN" altLang="en-US" sz="1600" b="1" i="1" dirty="0"/>
              <a:t>可</a:t>
            </a:r>
            <a:r>
              <a:rPr lang="zh-CN" altLang="en-US" sz="1600" b="1" i="1" dirty="0" smtClean="0"/>
              <a:t>发送</a:t>
            </a:r>
            <a:r>
              <a:rPr lang="zh-CN" altLang="en-US" sz="1600" b="1" i="1" dirty="0"/>
              <a:t>帧的最大序列号</a:t>
            </a:r>
          </a:p>
        </p:txBody>
      </p:sp>
      <p:sp>
        <p:nvSpPr>
          <p:cNvPr id="57" name="Text Box 15"/>
          <p:cNvSpPr txBox="1">
            <a:spLocks noChangeArrowheads="1"/>
          </p:cNvSpPr>
          <p:nvPr/>
        </p:nvSpPr>
        <p:spPr bwMode="auto">
          <a:xfrm>
            <a:off x="5291683" y="6300609"/>
            <a:ext cx="36226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i="1" dirty="0"/>
              <a:t>LFR: </a:t>
            </a:r>
            <a:r>
              <a:rPr lang="zh-CN" altLang="en-US" sz="1600" b="1" i="1" dirty="0"/>
              <a:t>按序正确接收的帧的最大序列号</a:t>
            </a:r>
            <a:r>
              <a:rPr lang="en-US" altLang="zh-CN" sz="1600" b="1" i="1" dirty="0"/>
              <a:t>      </a:t>
            </a:r>
          </a:p>
          <a:p>
            <a:pPr eaLnBrk="1" hangingPunct="1"/>
            <a:r>
              <a:rPr lang="en-US" altLang="zh-CN" sz="1600" b="1" i="1" dirty="0"/>
              <a:t>LAF: </a:t>
            </a:r>
            <a:r>
              <a:rPr lang="zh-CN" altLang="en-US" sz="1600" b="1" i="1" dirty="0"/>
              <a:t>可接收帧的最大序列号</a:t>
            </a:r>
          </a:p>
        </p:txBody>
      </p:sp>
      <p:sp>
        <p:nvSpPr>
          <p:cNvPr id="55" name="文本框 54"/>
          <p:cNvSpPr txBox="1"/>
          <p:nvPr/>
        </p:nvSpPr>
        <p:spPr>
          <a:xfrm>
            <a:off x="734600" y="4064390"/>
            <a:ext cx="7589489" cy="369332"/>
          </a:xfrm>
          <a:prstGeom prst="rect">
            <a:avLst/>
          </a:prstGeom>
          <a:noFill/>
        </p:spPr>
        <p:txBody>
          <a:bodyPr wrap="square" rtlCol="0">
            <a:spAutoFit/>
          </a:bodyPr>
          <a:lstStyle/>
          <a:p>
            <a:r>
              <a:rPr lang="zh-CN" altLang="en-US" b="1" dirty="0" smtClean="0"/>
              <a:t>注：帧序列号与帧相对应，为了叙述方便，常用帧序列号来指代帧</a:t>
            </a:r>
            <a:endParaRPr lang="zh-CN" altLang="en-US" b="1" dirty="0"/>
          </a:p>
        </p:txBody>
      </p:sp>
    </p:spTree>
    <p:extLst>
      <p:ext uri="{BB962C8B-B14F-4D97-AF65-F5344CB8AC3E}">
        <p14:creationId xmlns:p14="http://schemas.microsoft.com/office/powerpoint/2010/main" val="4276190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A3E53FDC-9B83-42F1-A32B-64926EE29DFC}" type="slidenum">
              <a:rPr lang="en-US" altLang="zh-CN"/>
              <a:pPr eaLnBrk="1" hangingPunct="1"/>
              <a:t>37</a:t>
            </a:fld>
            <a:endParaRPr lang="en-US" altLang="zh-CN"/>
          </a:p>
        </p:txBody>
      </p:sp>
      <p:sp>
        <p:nvSpPr>
          <p:cNvPr id="47107" name="Rectangle 85"/>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7108" name="Arc 2"/>
          <p:cNvSpPr>
            <a:spLocks/>
          </p:cNvSpPr>
          <p:nvPr/>
        </p:nvSpPr>
        <p:spPr bwMode="auto">
          <a:xfrm>
            <a:off x="5938838" y="2781300"/>
            <a:ext cx="649287" cy="1298575"/>
          </a:xfrm>
          <a:custGeom>
            <a:avLst/>
            <a:gdLst>
              <a:gd name="T0" fmla="*/ 2147483647 w 21600"/>
              <a:gd name="T1" fmla="*/ 2147483647 h 43200"/>
              <a:gd name="T2" fmla="*/ 2147483647 w 21600"/>
              <a:gd name="T3" fmla="*/ 0 h 43200"/>
              <a:gd name="T4" fmla="*/ 2147483647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13"/>
                  <a:pt x="9604" y="60"/>
                  <a:pt x="21491" y="0"/>
                </a:cubicBezTo>
              </a:path>
              <a:path w="21600" h="43200" stroke="0" extrusionOk="0">
                <a:moveTo>
                  <a:pt x="21600" y="43200"/>
                </a:moveTo>
                <a:cubicBezTo>
                  <a:pt x="9670" y="43200"/>
                  <a:pt x="0" y="33529"/>
                  <a:pt x="0" y="21600"/>
                </a:cubicBezTo>
                <a:cubicBezTo>
                  <a:pt x="-1" y="9713"/>
                  <a:pt x="9604" y="60"/>
                  <a:pt x="21491" y="0"/>
                </a:cubicBezTo>
                <a:lnTo>
                  <a:pt x="21600" y="21600"/>
                </a:lnTo>
                <a:close/>
              </a:path>
            </a:pathLst>
          </a:custGeom>
          <a:solidFill>
            <a:srgbClr val="808080"/>
          </a:solidFill>
          <a:ln w="9525">
            <a:solidFill>
              <a:schemeClr val="tx1"/>
            </a:solidFill>
            <a:round/>
            <a:headEnd/>
            <a:tailEnd/>
          </a:ln>
        </p:spPr>
        <p:txBody>
          <a:bodyPr wrap="none" anchor="ctr"/>
          <a:lstStyle/>
          <a:p>
            <a:endParaRPr lang="zh-CN" altLang="en-US"/>
          </a:p>
        </p:txBody>
      </p:sp>
      <p:sp>
        <p:nvSpPr>
          <p:cNvPr id="47109" name="Arc 3"/>
          <p:cNvSpPr>
            <a:spLocks/>
          </p:cNvSpPr>
          <p:nvPr/>
        </p:nvSpPr>
        <p:spPr bwMode="auto">
          <a:xfrm>
            <a:off x="2266950" y="2779713"/>
            <a:ext cx="658813" cy="1298575"/>
          </a:xfrm>
          <a:custGeom>
            <a:avLst/>
            <a:gdLst>
              <a:gd name="T0" fmla="*/ 2147483647 w 21916"/>
              <a:gd name="T1" fmla="*/ 0 h 43200"/>
              <a:gd name="T2" fmla="*/ 0 w 21916"/>
              <a:gd name="T3" fmla="*/ 2147483647 h 43200"/>
              <a:gd name="T4" fmla="*/ 2147483647 w 21916"/>
              <a:gd name="T5" fmla="*/ 2147483647 h 43200"/>
              <a:gd name="T6" fmla="*/ 0 60000 65536"/>
              <a:gd name="T7" fmla="*/ 0 60000 65536"/>
              <a:gd name="T8" fmla="*/ 0 60000 65536"/>
              <a:gd name="T9" fmla="*/ 0 w 21916"/>
              <a:gd name="T10" fmla="*/ 0 h 43200"/>
              <a:gd name="T11" fmla="*/ 21916 w 21916"/>
              <a:gd name="T12" fmla="*/ 43200 h 43200"/>
            </a:gdLst>
            <a:ahLst/>
            <a:cxnLst>
              <a:cxn ang="T6">
                <a:pos x="T0" y="T1"/>
              </a:cxn>
              <a:cxn ang="T7">
                <a:pos x="T2" y="T3"/>
              </a:cxn>
              <a:cxn ang="T8">
                <a:pos x="T4" y="T5"/>
              </a:cxn>
            </a:cxnLst>
            <a:rect l="T9" t="T10" r="T11" b="T12"/>
            <a:pathLst>
              <a:path w="21916" h="43200" fill="none" extrusionOk="0">
                <a:moveTo>
                  <a:pt x="315" y="0"/>
                </a:moveTo>
                <a:cubicBezTo>
                  <a:pt x="12245" y="0"/>
                  <a:pt x="21916" y="9670"/>
                  <a:pt x="21916" y="21600"/>
                </a:cubicBezTo>
                <a:cubicBezTo>
                  <a:pt x="21916" y="33529"/>
                  <a:pt x="12245" y="43200"/>
                  <a:pt x="316" y="43200"/>
                </a:cubicBezTo>
                <a:cubicBezTo>
                  <a:pt x="210" y="43200"/>
                  <a:pt x="105" y="43199"/>
                  <a:pt x="0" y="43197"/>
                </a:cubicBezTo>
              </a:path>
              <a:path w="21916" h="43200" stroke="0" extrusionOk="0">
                <a:moveTo>
                  <a:pt x="315" y="0"/>
                </a:moveTo>
                <a:cubicBezTo>
                  <a:pt x="12245" y="0"/>
                  <a:pt x="21916" y="9670"/>
                  <a:pt x="21916" y="21600"/>
                </a:cubicBezTo>
                <a:cubicBezTo>
                  <a:pt x="21916" y="33529"/>
                  <a:pt x="12245" y="43200"/>
                  <a:pt x="316" y="43200"/>
                </a:cubicBezTo>
                <a:cubicBezTo>
                  <a:pt x="210" y="43200"/>
                  <a:pt x="105" y="43199"/>
                  <a:pt x="0" y="43197"/>
                </a:cubicBezTo>
                <a:lnTo>
                  <a:pt x="316" y="21600"/>
                </a:lnTo>
                <a:close/>
              </a:path>
            </a:pathLst>
          </a:custGeom>
          <a:solidFill>
            <a:srgbClr val="808080"/>
          </a:solidFill>
          <a:ln w="9525">
            <a:solidFill>
              <a:schemeClr val="tx1"/>
            </a:solidFill>
            <a:round/>
            <a:headEnd/>
            <a:tailEnd/>
          </a:ln>
        </p:spPr>
        <p:txBody>
          <a:bodyPr wrap="none" anchor="ctr"/>
          <a:lstStyle/>
          <a:p>
            <a:endParaRPr lang="zh-CN" altLang="en-US"/>
          </a:p>
        </p:txBody>
      </p:sp>
      <p:sp>
        <p:nvSpPr>
          <p:cNvPr id="47110" name="Rectangle 4"/>
          <p:cNvSpPr>
            <a:spLocks noGrp="1" noChangeArrowheads="1"/>
          </p:cNvSpPr>
          <p:nvPr>
            <p:ph type="title"/>
          </p:nvPr>
        </p:nvSpPr>
        <p:spPr>
          <a:xfrm>
            <a:off x="1116013" y="0"/>
            <a:ext cx="7772400" cy="1143000"/>
          </a:xfrm>
        </p:spPr>
        <p:txBody>
          <a:bodyPr/>
          <a:lstStyle/>
          <a:p>
            <a:pPr eaLnBrk="1" hangingPunct="1"/>
            <a:r>
              <a:rPr lang="zh-CN" altLang="en-US" sz="4000"/>
              <a:t>停</a:t>
            </a:r>
            <a:r>
              <a:rPr lang="en-US" altLang="zh-CN" sz="4000"/>
              <a:t>-</a:t>
            </a:r>
            <a:r>
              <a:rPr lang="zh-CN" altLang="en-US" sz="4000"/>
              <a:t>等协议的窗口机制</a:t>
            </a:r>
          </a:p>
        </p:txBody>
      </p:sp>
      <p:sp>
        <p:nvSpPr>
          <p:cNvPr id="47111" name="Rectangle 5"/>
          <p:cNvSpPr>
            <a:spLocks noGrp="1" noChangeArrowheads="1"/>
          </p:cNvSpPr>
          <p:nvPr>
            <p:ph type="body" idx="1"/>
          </p:nvPr>
        </p:nvSpPr>
        <p:spPr>
          <a:xfrm>
            <a:off x="611188" y="1196975"/>
            <a:ext cx="8277225" cy="906463"/>
          </a:xfrm>
        </p:spPr>
        <p:txBody>
          <a:bodyPr/>
          <a:lstStyle/>
          <a:p>
            <a:pPr eaLnBrk="1" hangingPunct="1">
              <a:lnSpc>
                <a:spcPct val="90000"/>
              </a:lnSpc>
            </a:pPr>
            <a:r>
              <a:rPr lang="zh-CN" altLang="en-US" sz="2800"/>
              <a:t>帧的序列号长度为</a:t>
            </a:r>
            <a:r>
              <a:rPr lang="en-US" altLang="zh-CN" sz="2800"/>
              <a:t>1</a:t>
            </a:r>
            <a:r>
              <a:rPr lang="zh-CN" altLang="en-US" sz="2800"/>
              <a:t>比特（</a:t>
            </a:r>
            <a:r>
              <a:rPr lang="en-US" altLang="zh-CN" sz="2800"/>
              <a:t>0~1</a:t>
            </a:r>
            <a:r>
              <a:rPr lang="zh-CN" altLang="en-US" sz="2800"/>
              <a:t>），发送窗口和接收窗口的尺寸都为</a:t>
            </a:r>
            <a:r>
              <a:rPr lang="en-US" altLang="zh-CN" sz="2800"/>
              <a:t>1</a:t>
            </a:r>
          </a:p>
        </p:txBody>
      </p:sp>
      <p:sp>
        <p:nvSpPr>
          <p:cNvPr id="47112" name="Arc 6"/>
          <p:cNvSpPr>
            <a:spLocks/>
          </p:cNvSpPr>
          <p:nvPr/>
        </p:nvSpPr>
        <p:spPr bwMode="auto">
          <a:xfrm>
            <a:off x="855663" y="2782888"/>
            <a:ext cx="658812" cy="1298575"/>
          </a:xfrm>
          <a:custGeom>
            <a:avLst/>
            <a:gdLst>
              <a:gd name="T0" fmla="*/ 2147483647 w 21916"/>
              <a:gd name="T1" fmla="*/ 0 h 43200"/>
              <a:gd name="T2" fmla="*/ 0 w 21916"/>
              <a:gd name="T3" fmla="*/ 2147483647 h 43200"/>
              <a:gd name="T4" fmla="*/ 2147483647 w 21916"/>
              <a:gd name="T5" fmla="*/ 2147483647 h 43200"/>
              <a:gd name="T6" fmla="*/ 0 60000 65536"/>
              <a:gd name="T7" fmla="*/ 0 60000 65536"/>
              <a:gd name="T8" fmla="*/ 0 60000 65536"/>
              <a:gd name="T9" fmla="*/ 0 w 21916"/>
              <a:gd name="T10" fmla="*/ 0 h 43200"/>
              <a:gd name="T11" fmla="*/ 21916 w 21916"/>
              <a:gd name="T12" fmla="*/ 43200 h 43200"/>
            </a:gdLst>
            <a:ahLst/>
            <a:cxnLst>
              <a:cxn ang="T6">
                <a:pos x="T0" y="T1"/>
              </a:cxn>
              <a:cxn ang="T7">
                <a:pos x="T2" y="T3"/>
              </a:cxn>
              <a:cxn ang="T8">
                <a:pos x="T4" y="T5"/>
              </a:cxn>
            </a:cxnLst>
            <a:rect l="T9" t="T10" r="T11" b="T12"/>
            <a:pathLst>
              <a:path w="21916" h="43200" fill="none" extrusionOk="0">
                <a:moveTo>
                  <a:pt x="315" y="0"/>
                </a:moveTo>
                <a:cubicBezTo>
                  <a:pt x="12245" y="0"/>
                  <a:pt x="21916" y="9670"/>
                  <a:pt x="21916" y="21600"/>
                </a:cubicBezTo>
                <a:cubicBezTo>
                  <a:pt x="21916" y="33529"/>
                  <a:pt x="12245" y="43200"/>
                  <a:pt x="316" y="43200"/>
                </a:cubicBezTo>
                <a:cubicBezTo>
                  <a:pt x="210" y="43200"/>
                  <a:pt x="105" y="43199"/>
                  <a:pt x="0" y="43197"/>
                </a:cubicBezTo>
              </a:path>
              <a:path w="21916" h="43200" stroke="0" extrusionOk="0">
                <a:moveTo>
                  <a:pt x="315" y="0"/>
                </a:moveTo>
                <a:cubicBezTo>
                  <a:pt x="12245" y="0"/>
                  <a:pt x="21916" y="9670"/>
                  <a:pt x="21916" y="21600"/>
                </a:cubicBezTo>
                <a:cubicBezTo>
                  <a:pt x="21916" y="33529"/>
                  <a:pt x="12245" y="43200"/>
                  <a:pt x="316" y="43200"/>
                </a:cubicBezTo>
                <a:cubicBezTo>
                  <a:pt x="210" y="43200"/>
                  <a:pt x="105" y="43199"/>
                  <a:pt x="0" y="43197"/>
                </a:cubicBezTo>
                <a:lnTo>
                  <a:pt x="316" y="21600"/>
                </a:lnTo>
                <a:close/>
              </a:path>
            </a:pathLst>
          </a:custGeom>
          <a:solidFill>
            <a:srgbClr val="808080"/>
          </a:solidFill>
          <a:ln w="9525">
            <a:solidFill>
              <a:schemeClr val="tx1"/>
            </a:solidFill>
            <a:round/>
            <a:headEnd/>
            <a:tailEnd/>
          </a:ln>
        </p:spPr>
        <p:txBody>
          <a:bodyPr wrap="none" anchor="ctr"/>
          <a:lstStyle/>
          <a:p>
            <a:endParaRPr lang="zh-CN" altLang="en-US"/>
          </a:p>
        </p:txBody>
      </p:sp>
      <p:sp>
        <p:nvSpPr>
          <p:cNvPr id="47113" name="Arc 7"/>
          <p:cNvSpPr>
            <a:spLocks/>
          </p:cNvSpPr>
          <p:nvPr/>
        </p:nvSpPr>
        <p:spPr bwMode="auto">
          <a:xfrm>
            <a:off x="2266950" y="2781300"/>
            <a:ext cx="649288" cy="1298575"/>
          </a:xfrm>
          <a:custGeom>
            <a:avLst/>
            <a:gdLst>
              <a:gd name="T0" fmla="*/ 0 w 21600"/>
              <a:gd name="T1" fmla="*/ 0 h 43200"/>
              <a:gd name="T2" fmla="*/ 0 w 21600"/>
              <a:gd name="T3" fmla="*/ 2147483647 h 43200"/>
              <a:gd name="T4" fmla="*/ 0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rgbClr val="00FF00"/>
          </a:solidFill>
          <a:ln w="9525">
            <a:solidFill>
              <a:schemeClr val="tx1"/>
            </a:solidFill>
            <a:round/>
            <a:headEnd/>
            <a:tailEnd/>
          </a:ln>
        </p:spPr>
        <p:txBody>
          <a:bodyPr wrap="none" anchor="ctr"/>
          <a:lstStyle/>
          <a:p>
            <a:endParaRPr lang="zh-CN" altLang="en-US"/>
          </a:p>
        </p:txBody>
      </p:sp>
      <p:sp>
        <p:nvSpPr>
          <p:cNvPr id="47114" name="Arc 8"/>
          <p:cNvSpPr>
            <a:spLocks/>
          </p:cNvSpPr>
          <p:nvPr/>
        </p:nvSpPr>
        <p:spPr bwMode="auto">
          <a:xfrm>
            <a:off x="862013" y="3001963"/>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7115" name="Line 9"/>
          <p:cNvSpPr>
            <a:spLocks noChangeShapeType="1"/>
          </p:cNvSpPr>
          <p:nvPr/>
        </p:nvSpPr>
        <p:spPr bwMode="auto">
          <a:xfrm>
            <a:off x="863600" y="2779713"/>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7116" name="Text Box 10"/>
          <p:cNvSpPr txBox="1">
            <a:spLocks noChangeArrowheads="1"/>
          </p:cNvSpPr>
          <p:nvPr/>
        </p:nvSpPr>
        <p:spPr bwMode="auto">
          <a:xfrm>
            <a:off x="1114425" y="3286125"/>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7117" name="Text Box 11"/>
          <p:cNvSpPr txBox="1">
            <a:spLocks noChangeArrowheads="1"/>
          </p:cNvSpPr>
          <p:nvPr/>
        </p:nvSpPr>
        <p:spPr bwMode="auto">
          <a:xfrm>
            <a:off x="466725" y="3286125"/>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7118" name="Arc 12"/>
          <p:cNvSpPr>
            <a:spLocks/>
          </p:cNvSpPr>
          <p:nvPr/>
        </p:nvSpPr>
        <p:spPr bwMode="auto">
          <a:xfrm>
            <a:off x="215900" y="2781300"/>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7119" name="Arc 13"/>
          <p:cNvSpPr>
            <a:spLocks/>
          </p:cNvSpPr>
          <p:nvPr/>
        </p:nvSpPr>
        <p:spPr bwMode="auto">
          <a:xfrm>
            <a:off x="863600" y="4437063"/>
            <a:ext cx="658813" cy="1298575"/>
          </a:xfrm>
          <a:custGeom>
            <a:avLst/>
            <a:gdLst>
              <a:gd name="T0" fmla="*/ 2147483647 w 21916"/>
              <a:gd name="T1" fmla="*/ 0 h 43200"/>
              <a:gd name="T2" fmla="*/ 0 w 21916"/>
              <a:gd name="T3" fmla="*/ 2147483647 h 43200"/>
              <a:gd name="T4" fmla="*/ 2147483647 w 21916"/>
              <a:gd name="T5" fmla="*/ 2147483647 h 43200"/>
              <a:gd name="T6" fmla="*/ 0 60000 65536"/>
              <a:gd name="T7" fmla="*/ 0 60000 65536"/>
              <a:gd name="T8" fmla="*/ 0 60000 65536"/>
              <a:gd name="T9" fmla="*/ 0 w 21916"/>
              <a:gd name="T10" fmla="*/ 0 h 43200"/>
              <a:gd name="T11" fmla="*/ 21916 w 21916"/>
              <a:gd name="T12" fmla="*/ 43200 h 43200"/>
            </a:gdLst>
            <a:ahLst/>
            <a:cxnLst>
              <a:cxn ang="T6">
                <a:pos x="T0" y="T1"/>
              </a:cxn>
              <a:cxn ang="T7">
                <a:pos x="T2" y="T3"/>
              </a:cxn>
              <a:cxn ang="T8">
                <a:pos x="T4" y="T5"/>
              </a:cxn>
            </a:cxnLst>
            <a:rect l="T9" t="T10" r="T11" b="T12"/>
            <a:pathLst>
              <a:path w="21916" h="43200" fill="none" extrusionOk="0">
                <a:moveTo>
                  <a:pt x="315" y="0"/>
                </a:moveTo>
                <a:cubicBezTo>
                  <a:pt x="12245" y="0"/>
                  <a:pt x="21916" y="9670"/>
                  <a:pt x="21916" y="21600"/>
                </a:cubicBezTo>
                <a:cubicBezTo>
                  <a:pt x="21916" y="33529"/>
                  <a:pt x="12245" y="43200"/>
                  <a:pt x="316" y="43200"/>
                </a:cubicBezTo>
                <a:cubicBezTo>
                  <a:pt x="210" y="43200"/>
                  <a:pt x="105" y="43199"/>
                  <a:pt x="0" y="43197"/>
                </a:cubicBezTo>
              </a:path>
              <a:path w="21916" h="43200" stroke="0" extrusionOk="0">
                <a:moveTo>
                  <a:pt x="315" y="0"/>
                </a:moveTo>
                <a:cubicBezTo>
                  <a:pt x="12245" y="0"/>
                  <a:pt x="21916" y="9670"/>
                  <a:pt x="21916" y="21600"/>
                </a:cubicBezTo>
                <a:cubicBezTo>
                  <a:pt x="21916" y="33529"/>
                  <a:pt x="12245" y="43200"/>
                  <a:pt x="316" y="43200"/>
                </a:cubicBezTo>
                <a:cubicBezTo>
                  <a:pt x="210" y="43200"/>
                  <a:pt x="105" y="43199"/>
                  <a:pt x="0" y="43197"/>
                </a:cubicBezTo>
                <a:lnTo>
                  <a:pt x="316" y="21600"/>
                </a:lnTo>
                <a:close/>
              </a:path>
            </a:pathLst>
          </a:custGeom>
          <a:solidFill>
            <a:srgbClr val="808080"/>
          </a:solidFill>
          <a:ln w="9525">
            <a:solidFill>
              <a:schemeClr val="tx1"/>
            </a:solidFill>
            <a:round/>
            <a:headEnd/>
            <a:tailEnd/>
          </a:ln>
        </p:spPr>
        <p:txBody>
          <a:bodyPr wrap="none" anchor="ctr"/>
          <a:lstStyle/>
          <a:p>
            <a:endParaRPr lang="zh-CN" altLang="en-US"/>
          </a:p>
        </p:txBody>
      </p:sp>
      <p:sp>
        <p:nvSpPr>
          <p:cNvPr id="47120" name="Arc 14"/>
          <p:cNvSpPr>
            <a:spLocks/>
          </p:cNvSpPr>
          <p:nvPr/>
        </p:nvSpPr>
        <p:spPr bwMode="auto">
          <a:xfrm>
            <a:off x="869950" y="4656138"/>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7121" name="Line 15"/>
          <p:cNvSpPr>
            <a:spLocks noChangeShapeType="1"/>
          </p:cNvSpPr>
          <p:nvPr/>
        </p:nvSpPr>
        <p:spPr bwMode="auto">
          <a:xfrm>
            <a:off x="871538" y="4433888"/>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7122" name="Text Box 16"/>
          <p:cNvSpPr txBox="1">
            <a:spLocks noChangeArrowheads="1"/>
          </p:cNvSpPr>
          <p:nvPr/>
        </p:nvSpPr>
        <p:spPr bwMode="auto">
          <a:xfrm>
            <a:off x="1114425" y="4941888"/>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7123" name="Text Box 17"/>
          <p:cNvSpPr txBox="1">
            <a:spLocks noChangeArrowheads="1"/>
          </p:cNvSpPr>
          <p:nvPr/>
        </p:nvSpPr>
        <p:spPr bwMode="auto">
          <a:xfrm>
            <a:off x="539750" y="4941888"/>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7124" name="Arc 18"/>
          <p:cNvSpPr>
            <a:spLocks/>
          </p:cNvSpPr>
          <p:nvPr/>
        </p:nvSpPr>
        <p:spPr bwMode="auto">
          <a:xfrm>
            <a:off x="223838" y="4435475"/>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7125" name="Arc 19"/>
          <p:cNvSpPr>
            <a:spLocks/>
          </p:cNvSpPr>
          <p:nvPr/>
        </p:nvSpPr>
        <p:spPr bwMode="auto">
          <a:xfrm>
            <a:off x="2273300" y="2998788"/>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7126" name="Line 20"/>
          <p:cNvSpPr>
            <a:spLocks noChangeShapeType="1"/>
          </p:cNvSpPr>
          <p:nvPr/>
        </p:nvSpPr>
        <p:spPr bwMode="auto">
          <a:xfrm>
            <a:off x="2274888" y="2776538"/>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7127" name="Text Box 21"/>
          <p:cNvSpPr txBox="1">
            <a:spLocks noChangeArrowheads="1"/>
          </p:cNvSpPr>
          <p:nvPr/>
        </p:nvSpPr>
        <p:spPr bwMode="auto">
          <a:xfrm>
            <a:off x="2519363" y="3286125"/>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7128" name="Text Box 22"/>
          <p:cNvSpPr txBox="1">
            <a:spLocks noChangeArrowheads="1"/>
          </p:cNvSpPr>
          <p:nvPr/>
        </p:nvSpPr>
        <p:spPr bwMode="auto">
          <a:xfrm>
            <a:off x="1871663" y="3286125"/>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7129" name="Arc 23"/>
          <p:cNvSpPr>
            <a:spLocks/>
          </p:cNvSpPr>
          <p:nvPr/>
        </p:nvSpPr>
        <p:spPr bwMode="auto">
          <a:xfrm>
            <a:off x="1627188" y="2778125"/>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7130" name="Arc 24"/>
          <p:cNvSpPr>
            <a:spLocks/>
          </p:cNvSpPr>
          <p:nvPr/>
        </p:nvSpPr>
        <p:spPr bwMode="auto">
          <a:xfrm>
            <a:off x="2266950" y="4437063"/>
            <a:ext cx="658813" cy="1298575"/>
          </a:xfrm>
          <a:custGeom>
            <a:avLst/>
            <a:gdLst>
              <a:gd name="T0" fmla="*/ 2147483647 w 21916"/>
              <a:gd name="T1" fmla="*/ 0 h 43200"/>
              <a:gd name="T2" fmla="*/ 0 w 21916"/>
              <a:gd name="T3" fmla="*/ 2147483647 h 43200"/>
              <a:gd name="T4" fmla="*/ 2147483647 w 21916"/>
              <a:gd name="T5" fmla="*/ 2147483647 h 43200"/>
              <a:gd name="T6" fmla="*/ 0 60000 65536"/>
              <a:gd name="T7" fmla="*/ 0 60000 65536"/>
              <a:gd name="T8" fmla="*/ 0 60000 65536"/>
              <a:gd name="T9" fmla="*/ 0 w 21916"/>
              <a:gd name="T10" fmla="*/ 0 h 43200"/>
              <a:gd name="T11" fmla="*/ 21916 w 21916"/>
              <a:gd name="T12" fmla="*/ 43200 h 43200"/>
            </a:gdLst>
            <a:ahLst/>
            <a:cxnLst>
              <a:cxn ang="T6">
                <a:pos x="T0" y="T1"/>
              </a:cxn>
              <a:cxn ang="T7">
                <a:pos x="T2" y="T3"/>
              </a:cxn>
              <a:cxn ang="T8">
                <a:pos x="T4" y="T5"/>
              </a:cxn>
            </a:cxnLst>
            <a:rect l="T9" t="T10" r="T11" b="T12"/>
            <a:pathLst>
              <a:path w="21916" h="43200" fill="none" extrusionOk="0">
                <a:moveTo>
                  <a:pt x="315" y="0"/>
                </a:moveTo>
                <a:cubicBezTo>
                  <a:pt x="12245" y="0"/>
                  <a:pt x="21916" y="9670"/>
                  <a:pt x="21916" y="21600"/>
                </a:cubicBezTo>
                <a:cubicBezTo>
                  <a:pt x="21916" y="33529"/>
                  <a:pt x="12245" y="43200"/>
                  <a:pt x="316" y="43200"/>
                </a:cubicBezTo>
                <a:cubicBezTo>
                  <a:pt x="210" y="43200"/>
                  <a:pt x="105" y="43199"/>
                  <a:pt x="0" y="43197"/>
                </a:cubicBezTo>
              </a:path>
              <a:path w="21916" h="43200" stroke="0" extrusionOk="0">
                <a:moveTo>
                  <a:pt x="315" y="0"/>
                </a:moveTo>
                <a:cubicBezTo>
                  <a:pt x="12245" y="0"/>
                  <a:pt x="21916" y="9670"/>
                  <a:pt x="21916" y="21600"/>
                </a:cubicBezTo>
                <a:cubicBezTo>
                  <a:pt x="21916" y="33529"/>
                  <a:pt x="12245" y="43200"/>
                  <a:pt x="316" y="43200"/>
                </a:cubicBezTo>
                <a:cubicBezTo>
                  <a:pt x="210" y="43200"/>
                  <a:pt x="105" y="43199"/>
                  <a:pt x="0" y="43197"/>
                </a:cubicBezTo>
                <a:lnTo>
                  <a:pt x="316" y="21600"/>
                </a:lnTo>
                <a:close/>
              </a:path>
            </a:pathLst>
          </a:custGeom>
          <a:solidFill>
            <a:srgbClr val="808080"/>
          </a:solidFill>
          <a:ln w="9525">
            <a:solidFill>
              <a:schemeClr val="tx1"/>
            </a:solidFill>
            <a:round/>
            <a:headEnd/>
            <a:tailEnd/>
          </a:ln>
        </p:spPr>
        <p:txBody>
          <a:bodyPr wrap="none" anchor="ctr"/>
          <a:lstStyle/>
          <a:p>
            <a:endParaRPr lang="zh-CN" altLang="en-US"/>
          </a:p>
        </p:txBody>
      </p:sp>
      <p:sp>
        <p:nvSpPr>
          <p:cNvPr id="47131" name="Arc 25"/>
          <p:cNvSpPr>
            <a:spLocks/>
          </p:cNvSpPr>
          <p:nvPr/>
        </p:nvSpPr>
        <p:spPr bwMode="auto">
          <a:xfrm>
            <a:off x="2273300" y="4656138"/>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7132" name="Line 26"/>
          <p:cNvSpPr>
            <a:spLocks noChangeShapeType="1"/>
          </p:cNvSpPr>
          <p:nvPr/>
        </p:nvSpPr>
        <p:spPr bwMode="auto">
          <a:xfrm>
            <a:off x="2274888" y="4433888"/>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7133" name="Text Box 27"/>
          <p:cNvSpPr txBox="1">
            <a:spLocks noChangeArrowheads="1"/>
          </p:cNvSpPr>
          <p:nvPr/>
        </p:nvSpPr>
        <p:spPr bwMode="auto">
          <a:xfrm>
            <a:off x="2519363" y="4941888"/>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7134" name="Text Box 28"/>
          <p:cNvSpPr txBox="1">
            <a:spLocks noChangeArrowheads="1"/>
          </p:cNvSpPr>
          <p:nvPr/>
        </p:nvSpPr>
        <p:spPr bwMode="auto">
          <a:xfrm>
            <a:off x="1871663" y="4941888"/>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7135" name="Arc 29"/>
          <p:cNvSpPr>
            <a:spLocks/>
          </p:cNvSpPr>
          <p:nvPr/>
        </p:nvSpPr>
        <p:spPr bwMode="auto">
          <a:xfrm>
            <a:off x="1627188" y="4435475"/>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7136" name="Arc 30"/>
          <p:cNvSpPr>
            <a:spLocks/>
          </p:cNvSpPr>
          <p:nvPr/>
        </p:nvSpPr>
        <p:spPr bwMode="auto">
          <a:xfrm>
            <a:off x="3706813" y="4435475"/>
            <a:ext cx="658812" cy="1298575"/>
          </a:xfrm>
          <a:custGeom>
            <a:avLst/>
            <a:gdLst>
              <a:gd name="T0" fmla="*/ 2147483647 w 21916"/>
              <a:gd name="T1" fmla="*/ 0 h 43200"/>
              <a:gd name="T2" fmla="*/ 0 w 21916"/>
              <a:gd name="T3" fmla="*/ 2147483647 h 43200"/>
              <a:gd name="T4" fmla="*/ 2147483647 w 21916"/>
              <a:gd name="T5" fmla="*/ 2147483647 h 43200"/>
              <a:gd name="T6" fmla="*/ 0 60000 65536"/>
              <a:gd name="T7" fmla="*/ 0 60000 65536"/>
              <a:gd name="T8" fmla="*/ 0 60000 65536"/>
              <a:gd name="T9" fmla="*/ 0 w 21916"/>
              <a:gd name="T10" fmla="*/ 0 h 43200"/>
              <a:gd name="T11" fmla="*/ 21916 w 21916"/>
              <a:gd name="T12" fmla="*/ 43200 h 43200"/>
            </a:gdLst>
            <a:ahLst/>
            <a:cxnLst>
              <a:cxn ang="T6">
                <a:pos x="T0" y="T1"/>
              </a:cxn>
              <a:cxn ang="T7">
                <a:pos x="T2" y="T3"/>
              </a:cxn>
              <a:cxn ang="T8">
                <a:pos x="T4" y="T5"/>
              </a:cxn>
            </a:cxnLst>
            <a:rect l="T9" t="T10" r="T11" b="T12"/>
            <a:pathLst>
              <a:path w="21916" h="43200" fill="none" extrusionOk="0">
                <a:moveTo>
                  <a:pt x="315" y="0"/>
                </a:moveTo>
                <a:cubicBezTo>
                  <a:pt x="12245" y="0"/>
                  <a:pt x="21916" y="9670"/>
                  <a:pt x="21916" y="21600"/>
                </a:cubicBezTo>
                <a:cubicBezTo>
                  <a:pt x="21916" y="33529"/>
                  <a:pt x="12245" y="43200"/>
                  <a:pt x="316" y="43200"/>
                </a:cubicBezTo>
                <a:cubicBezTo>
                  <a:pt x="210" y="43200"/>
                  <a:pt x="105" y="43199"/>
                  <a:pt x="0" y="43197"/>
                </a:cubicBezTo>
              </a:path>
              <a:path w="21916" h="43200" stroke="0" extrusionOk="0">
                <a:moveTo>
                  <a:pt x="315" y="0"/>
                </a:moveTo>
                <a:cubicBezTo>
                  <a:pt x="12245" y="0"/>
                  <a:pt x="21916" y="9670"/>
                  <a:pt x="21916" y="21600"/>
                </a:cubicBezTo>
                <a:cubicBezTo>
                  <a:pt x="21916" y="33529"/>
                  <a:pt x="12245" y="43200"/>
                  <a:pt x="316" y="43200"/>
                </a:cubicBezTo>
                <a:cubicBezTo>
                  <a:pt x="210" y="43200"/>
                  <a:pt x="105" y="43199"/>
                  <a:pt x="0" y="43197"/>
                </a:cubicBezTo>
                <a:lnTo>
                  <a:pt x="316" y="21600"/>
                </a:lnTo>
                <a:close/>
              </a:path>
            </a:pathLst>
          </a:custGeom>
          <a:solidFill>
            <a:srgbClr val="808080"/>
          </a:solidFill>
          <a:ln w="9525">
            <a:solidFill>
              <a:schemeClr val="tx1"/>
            </a:solidFill>
            <a:round/>
            <a:headEnd/>
            <a:tailEnd/>
          </a:ln>
        </p:spPr>
        <p:txBody>
          <a:bodyPr wrap="none" anchor="ctr"/>
          <a:lstStyle/>
          <a:p>
            <a:endParaRPr lang="zh-CN" altLang="en-US"/>
          </a:p>
        </p:txBody>
      </p:sp>
      <p:sp>
        <p:nvSpPr>
          <p:cNvPr id="47137" name="Arc 31"/>
          <p:cNvSpPr>
            <a:spLocks/>
          </p:cNvSpPr>
          <p:nvPr/>
        </p:nvSpPr>
        <p:spPr bwMode="auto">
          <a:xfrm>
            <a:off x="3706813" y="4437063"/>
            <a:ext cx="649287" cy="1298575"/>
          </a:xfrm>
          <a:custGeom>
            <a:avLst/>
            <a:gdLst>
              <a:gd name="T0" fmla="*/ 0 w 21600"/>
              <a:gd name="T1" fmla="*/ 0 h 43200"/>
              <a:gd name="T2" fmla="*/ 0 w 21600"/>
              <a:gd name="T3" fmla="*/ 2147483647 h 43200"/>
              <a:gd name="T4" fmla="*/ 0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rgbClr val="00FF00"/>
          </a:solidFill>
          <a:ln w="9525">
            <a:solidFill>
              <a:schemeClr val="tx1"/>
            </a:solidFill>
            <a:round/>
            <a:headEnd/>
            <a:tailEnd/>
          </a:ln>
        </p:spPr>
        <p:txBody>
          <a:bodyPr wrap="none" anchor="ctr"/>
          <a:lstStyle/>
          <a:p>
            <a:endParaRPr lang="zh-CN" altLang="en-US"/>
          </a:p>
        </p:txBody>
      </p:sp>
      <p:sp>
        <p:nvSpPr>
          <p:cNvPr id="47138" name="Arc 32"/>
          <p:cNvSpPr>
            <a:spLocks/>
          </p:cNvSpPr>
          <p:nvPr/>
        </p:nvSpPr>
        <p:spPr bwMode="auto">
          <a:xfrm>
            <a:off x="3713163" y="4654550"/>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7139" name="Line 33"/>
          <p:cNvSpPr>
            <a:spLocks noChangeShapeType="1"/>
          </p:cNvSpPr>
          <p:nvPr/>
        </p:nvSpPr>
        <p:spPr bwMode="auto">
          <a:xfrm>
            <a:off x="3714750" y="4432300"/>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7140" name="Text Box 34"/>
          <p:cNvSpPr txBox="1">
            <a:spLocks noChangeArrowheads="1"/>
          </p:cNvSpPr>
          <p:nvPr/>
        </p:nvSpPr>
        <p:spPr bwMode="auto">
          <a:xfrm>
            <a:off x="3959225" y="4941888"/>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7141" name="Text Box 35"/>
          <p:cNvSpPr txBox="1">
            <a:spLocks noChangeArrowheads="1"/>
          </p:cNvSpPr>
          <p:nvPr/>
        </p:nvSpPr>
        <p:spPr bwMode="auto">
          <a:xfrm>
            <a:off x="3311525" y="4941888"/>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7142" name="Arc 36"/>
          <p:cNvSpPr>
            <a:spLocks/>
          </p:cNvSpPr>
          <p:nvPr/>
        </p:nvSpPr>
        <p:spPr bwMode="auto">
          <a:xfrm>
            <a:off x="3067050" y="4433888"/>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7143" name="Arc 37"/>
          <p:cNvSpPr>
            <a:spLocks/>
          </p:cNvSpPr>
          <p:nvPr/>
        </p:nvSpPr>
        <p:spPr bwMode="auto">
          <a:xfrm>
            <a:off x="3706813" y="2779713"/>
            <a:ext cx="658812" cy="1298575"/>
          </a:xfrm>
          <a:custGeom>
            <a:avLst/>
            <a:gdLst>
              <a:gd name="T0" fmla="*/ 2147483647 w 21916"/>
              <a:gd name="T1" fmla="*/ 0 h 43200"/>
              <a:gd name="T2" fmla="*/ 0 w 21916"/>
              <a:gd name="T3" fmla="*/ 2147483647 h 43200"/>
              <a:gd name="T4" fmla="*/ 2147483647 w 21916"/>
              <a:gd name="T5" fmla="*/ 2147483647 h 43200"/>
              <a:gd name="T6" fmla="*/ 0 60000 65536"/>
              <a:gd name="T7" fmla="*/ 0 60000 65536"/>
              <a:gd name="T8" fmla="*/ 0 60000 65536"/>
              <a:gd name="T9" fmla="*/ 0 w 21916"/>
              <a:gd name="T10" fmla="*/ 0 h 43200"/>
              <a:gd name="T11" fmla="*/ 21916 w 21916"/>
              <a:gd name="T12" fmla="*/ 43200 h 43200"/>
            </a:gdLst>
            <a:ahLst/>
            <a:cxnLst>
              <a:cxn ang="T6">
                <a:pos x="T0" y="T1"/>
              </a:cxn>
              <a:cxn ang="T7">
                <a:pos x="T2" y="T3"/>
              </a:cxn>
              <a:cxn ang="T8">
                <a:pos x="T4" y="T5"/>
              </a:cxn>
            </a:cxnLst>
            <a:rect l="T9" t="T10" r="T11" b="T12"/>
            <a:pathLst>
              <a:path w="21916" h="43200" fill="none" extrusionOk="0">
                <a:moveTo>
                  <a:pt x="315" y="0"/>
                </a:moveTo>
                <a:cubicBezTo>
                  <a:pt x="12245" y="0"/>
                  <a:pt x="21916" y="9670"/>
                  <a:pt x="21916" y="21600"/>
                </a:cubicBezTo>
                <a:cubicBezTo>
                  <a:pt x="21916" y="33529"/>
                  <a:pt x="12245" y="43200"/>
                  <a:pt x="316" y="43200"/>
                </a:cubicBezTo>
                <a:cubicBezTo>
                  <a:pt x="210" y="43200"/>
                  <a:pt x="105" y="43199"/>
                  <a:pt x="0" y="43197"/>
                </a:cubicBezTo>
              </a:path>
              <a:path w="21916" h="43200" stroke="0" extrusionOk="0">
                <a:moveTo>
                  <a:pt x="315" y="0"/>
                </a:moveTo>
                <a:cubicBezTo>
                  <a:pt x="12245" y="0"/>
                  <a:pt x="21916" y="9670"/>
                  <a:pt x="21916" y="21600"/>
                </a:cubicBezTo>
                <a:cubicBezTo>
                  <a:pt x="21916" y="33529"/>
                  <a:pt x="12245" y="43200"/>
                  <a:pt x="316" y="43200"/>
                </a:cubicBezTo>
                <a:cubicBezTo>
                  <a:pt x="210" y="43200"/>
                  <a:pt x="105" y="43199"/>
                  <a:pt x="0" y="43197"/>
                </a:cubicBezTo>
                <a:lnTo>
                  <a:pt x="316" y="21600"/>
                </a:lnTo>
                <a:close/>
              </a:path>
            </a:pathLst>
          </a:custGeom>
          <a:solidFill>
            <a:srgbClr val="808080"/>
          </a:solidFill>
          <a:ln w="9525">
            <a:solidFill>
              <a:schemeClr val="tx1"/>
            </a:solidFill>
            <a:round/>
            <a:headEnd/>
            <a:tailEnd/>
          </a:ln>
        </p:spPr>
        <p:txBody>
          <a:bodyPr wrap="none" anchor="ctr"/>
          <a:lstStyle/>
          <a:p>
            <a:endParaRPr lang="zh-CN" altLang="en-US"/>
          </a:p>
        </p:txBody>
      </p:sp>
      <p:sp>
        <p:nvSpPr>
          <p:cNvPr id="47144" name="Arc 38"/>
          <p:cNvSpPr>
            <a:spLocks/>
          </p:cNvSpPr>
          <p:nvPr/>
        </p:nvSpPr>
        <p:spPr bwMode="auto">
          <a:xfrm>
            <a:off x="3706813" y="2781300"/>
            <a:ext cx="649287" cy="1298575"/>
          </a:xfrm>
          <a:custGeom>
            <a:avLst/>
            <a:gdLst>
              <a:gd name="T0" fmla="*/ 0 w 21600"/>
              <a:gd name="T1" fmla="*/ 0 h 43200"/>
              <a:gd name="T2" fmla="*/ 0 w 21600"/>
              <a:gd name="T3" fmla="*/ 2147483647 h 43200"/>
              <a:gd name="T4" fmla="*/ 0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rgbClr val="00FF00"/>
          </a:solidFill>
          <a:ln w="9525">
            <a:solidFill>
              <a:schemeClr val="tx1"/>
            </a:solidFill>
            <a:round/>
            <a:headEnd/>
            <a:tailEnd/>
          </a:ln>
        </p:spPr>
        <p:txBody>
          <a:bodyPr wrap="none" anchor="ctr"/>
          <a:lstStyle/>
          <a:p>
            <a:endParaRPr lang="zh-CN" altLang="en-US"/>
          </a:p>
        </p:txBody>
      </p:sp>
      <p:sp>
        <p:nvSpPr>
          <p:cNvPr id="47145" name="Arc 39"/>
          <p:cNvSpPr>
            <a:spLocks/>
          </p:cNvSpPr>
          <p:nvPr/>
        </p:nvSpPr>
        <p:spPr bwMode="auto">
          <a:xfrm>
            <a:off x="3713163" y="2998788"/>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7146" name="Line 40"/>
          <p:cNvSpPr>
            <a:spLocks noChangeShapeType="1"/>
          </p:cNvSpPr>
          <p:nvPr/>
        </p:nvSpPr>
        <p:spPr bwMode="auto">
          <a:xfrm>
            <a:off x="3714750" y="2776538"/>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7147" name="Text Box 41"/>
          <p:cNvSpPr txBox="1">
            <a:spLocks noChangeArrowheads="1"/>
          </p:cNvSpPr>
          <p:nvPr/>
        </p:nvSpPr>
        <p:spPr bwMode="auto">
          <a:xfrm>
            <a:off x="3959225" y="3286125"/>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7148" name="Text Box 42"/>
          <p:cNvSpPr txBox="1">
            <a:spLocks noChangeArrowheads="1"/>
          </p:cNvSpPr>
          <p:nvPr/>
        </p:nvSpPr>
        <p:spPr bwMode="auto">
          <a:xfrm>
            <a:off x="3311525" y="3286125"/>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7149" name="Arc 43"/>
          <p:cNvSpPr>
            <a:spLocks/>
          </p:cNvSpPr>
          <p:nvPr/>
        </p:nvSpPr>
        <p:spPr bwMode="auto">
          <a:xfrm>
            <a:off x="3067050" y="2778125"/>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7150" name="Arc 44"/>
          <p:cNvSpPr>
            <a:spLocks/>
          </p:cNvSpPr>
          <p:nvPr/>
        </p:nvSpPr>
        <p:spPr bwMode="auto">
          <a:xfrm>
            <a:off x="4498975" y="4437063"/>
            <a:ext cx="649288" cy="1298575"/>
          </a:xfrm>
          <a:custGeom>
            <a:avLst/>
            <a:gdLst>
              <a:gd name="T0" fmla="*/ 2147483647 w 21600"/>
              <a:gd name="T1" fmla="*/ 2147483647 h 43200"/>
              <a:gd name="T2" fmla="*/ 2147483647 w 21600"/>
              <a:gd name="T3" fmla="*/ 0 h 43200"/>
              <a:gd name="T4" fmla="*/ 2147483647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13"/>
                  <a:pt x="9604" y="60"/>
                  <a:pt x="21491" y="0"/>
                </a:cubicBezTo>
              </a:path>
              <a:path w="21600" h="43200" stroke="0" extrusionOk="0">
                <a:moveTo>
                  <a:pt x="21600" y="43200"/>
                </a:moveTo>
                <a:cubicBezTo>
                  <a:pt x="9670" y="43200"/>
                  <a:pt x="0" y="33529"/>
                  <a:pt x="0" y="21600"/>
                </a:cubicBezTo>
                <a:cubicBezTo>
                  <a:pt x="-1" y="9713"/>
                  <a:pt x="9604" y="60"/>
                  <a:pt x="21491" y="0"/>
                </a:cubicBezTo>
                <a:lnTo>
                  <a:pt x="21600" y="21600"/>
                </a:lnTo>
                <a:close/>
              </a:path>
            </a:pathLst>
          </a:custGeom>
          <a:solidFill>
            <a:srgbClr val="808080"/>
          </a:solidFill>
          <a:ln w="9525">
            <a:solidFill>
              <a:schemeClr val="tx1"/>
            </a:solidFill>
            <a:round/>
            <a:headEnd/>
            <a:tailEnd/>
          </a:ln>
        </p:spPr>
        <p:txBody>
          <a:bodyPr wrap="none" anchor="ctr"/>
          <a:lstStyle/>
          <a:p>
            <a:endParaRPr lang="zh-CN" altLang="en-US"/>
          </a:p>
        </p:txBody>
      </p:sp>
      <p:sp>
        <p:nvSpPr>
          <p:cNvPr id="47151" name="Arc 45"/>
          <p:cNvSpPr>
            <a:spLocks/>
          </p:cNvSpPr>
          <p:nvPr/>
        </p:nvSpPr>
        <p:spPr bwMode="auto">
          <a:xfrm>
            <a:off x="5943600" y="2784475"/>
            <a:ext cx="649288" cy="1296988"/>
          </a:xfrm>
          <a:custGeom>
            <a:avLst/>
            <a:gdLst>
              <a:gd name="T0" fmla="*/ 2147483647 w 21600"/>
              <a:gd name="T1" fmla="*/ 2147483647 h 43191"/>
              <a:gd name="T2" fmla="*/ 2147483647 w 21600"/>
              <a:gd name="T3" fmla="*/ 0 h 43191"/>
              <a:gd name="T4" fmla="*/ 2147483647 w 21600"/>
              <a:gd name="T5" fmla="*/ 2147483647 h 43191"/>
              <a:gd name="T6" fmla="*/ 0 60000 65536"/>
              <a:gd name="T7" fmla="*/ 0 60000 65536"/>
              <a:gd name="T8" fmla="*/ 0 60000 65536"/>
              <a:gd name="T9" fmla="*/ 0 w 21600"/>
              <a:gd name="T10" fmla="*/ 0 h 43191"/>
              <a:gd name="T11" fmla="*/ 21600 w 21600"/>
              <a:gd name="T12" fmla="*/ 43191 h 43191"/>
            </a:gdLst>
            <a:ahLst/>
            <a:cxnLst>
              <a:cxn ang="T6">
                <a:pos x="T0" y="T1"/>
              </a:cxn>
              <a:cxn ang="T7">
                <a:pos x="T2" y="T3"/>
              </a:cxn>
              <a:cxn ang="T8">
                <a:pos x="T4" y="T5"/>
              </a:cxn>
            </a:cxnLst>
            <a:rect l="T9" t="T10" r="T11" b="T12"/>
            <a:pathLst>
              <a:path w="21600" h="43191" fill="none" extrusionOk="0">
                <a:moveTo>
                  <a:pt x="21286" y="43190"/>
                </a:moveTo>
                <a:cubicBezTo>
                  <a:pt x="9480" y="43019"/>
                  <a:pt x="0" y="33399"/>
                  <a:pt x="0" y="21593"/>
                </a:cubicBezTo>
                <a:cubicBezTo>
                  <a:pt x="-1" y="9870"/>
                  <a:pt x="9350" y="287"/>
                  <a:pt x="21068" y="-1"/>
                </a:cubicBezTo>
              </a:path>
              <a:path w="21600" h="43191" stroke="0" extrusionOk="0">
                <a:moveTo>
                  <a:pt x="21286" y="43190"/>
                </a:moveTo>
                <a:cubicBezTo>
                  <a:pt x="9480" y="43019"/>
                  <a:pt x="0" y="33399"/>
                  <a:pt x="0" y="21593"/>
                </a:cubicBezTo>
                <a:cubicBezTo>
                  <a:pt x="-1" y="9870"/>
                  <a:pt x="9350" y="287"/>
                  <a:pt x="21068" y="-1"/>
                </a:cubicBezTo>
                <a:lnTo>
                  <a:pt x="21600" y="21593"/>
                </a:lnTo>
                <a:close/>
              </a:path>
            </a:pathLst>
          </a:custGeom>
          <a:solidFill>
            <a:srgbClr val="00FF00"/>
          </a:solidFill>
          <a:ln w="9525">
            <a:solidFill>
              <a:schemeClr val="tx1"/>
            </a:solidFill>
            <a:round/>
            <a:headEnd/>
            <a:tailEnd/>
          </a:ln>
        </p:spPr>
        <p:txBody>
          <a:bodyPr wrap="none" anchor="ctr"/>
          <a:lstStyle/>
          <a:p>
            <a:endParaRPr lang="zh-CN" altLang="en-US"/>
          </a:p>
        </p:txBody>
      </p:sp>
      <p:sp>
        <p:nvSpPr>
          <p:cNvPr id="47152" name="Arc 46"/>
          <p:cNvSpPr>
            <a:spLocks/>
          </p:cNvSpPr>
          <p:nvPr/>
        </p:nvSpPr>
        <p:spPr bwMode="auto">
          <a:xfrm>
            <a:off x="5140325" y="4652963"/>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7153" name="Line 47"/>
          <p:cNvSpPr>
            <a:spLocks noChangeShapeType="1"/>
          </p:cNvSpPr>
          <p:nvPr/>
        </p:nvSpPr>
        <p:spPr bwMode="auto">
          <a:xfrm>
            <a:off x="5141913" y="4430713"/>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7154" name="Text Box 48"/>
          <p:cNvSpPr txBox="1">
            <a:spLocks noChangeArrowheads="1"/>
          </p:cNvSpPr>
          <p:nvPr/>
        </p:nvSpPr>
        <p:spPr bwMode="auto">
          <a:xfrm>
            <a:off x="5399088" y="4941888"/>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7155" name="Text Box 49"/>
          <p:cNvSpPr txBox="1">
            <a:spLocks noChangeArrowheads="1"/>
          </p:cNvSpPr>
          <p:nvPr/>
        </p:nvSpPr>
        <p:spPr bwMode="auto">
          <a:xfrm>
            <a:off x="4751388" y="4941888"/>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7156" name="Arc 50"/>
          <p:cNvSpPr>
            <a:spLocks/>
          </p:cNvSpPr>
          <p:nvPr/>
        </p:nvSpPr>
        <p:spPr bwMode="auto">
          <a:xfrm>
            <a:off x="4494213" y="4432300"/>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7157" name="Arc 51"/>
          <p:cNvSpPr>
            <a:spLocks/>
          </p:cNvSpPr>
          <p:nvPr/>
        </p:nvSpPr>
        <p:spPr bwMode="auto">
          <a:xfrm>
            <a:off x="5148263" y="2779713"/>
            <a:ext cx="658812" cy="1298575"/>
          </a:xfrm>
          <a:custGeom>
            <a:avLst/>
            <a:gdLst>
              <a:gd name="T0" fmla="*/ 2147483647 w 21916"/>
              <a:gd name="T1" fmla="*/ 0 h 43200"/>
              <a:gd name="T2" fmla="*/ 0 w 21916"/>
              <a:gd name="T3" fmla="*/ 2147483647 h 43200"/>
              <a:gd name="T4" fmla="*/ 2147483647 w 21916"/>
              <a:gd name="T5" fmla="*/ 2147483647 h 43200"/>
              <a:gd name="T6" fmla="*/ 0 60000 65536"/>
              <a:gd name="T7" fmla="*/ 0 60000 65536"/>
              <a:gd name="T8" fmla="*/ 0 60000 65536"/>
              <a:gd name="T9" fmla="*/ 0 w 21916"/>
              <a:gd name="T10" fmla="*/ 0 h 43200"/>
              <a:gd name="T11" fmla="*/ 21916 w 21916"/>
              <a:gd name="T12" fmla="*/ 43200 h 43200"/>
            </a:gdLst>
            <a:ahLst/>
            <a:cxnLst>
              <a:cxn ang="T6">
                <a:pos x="T0" y="T1"/>
              </a:cxn>
              <a:cxn ang="T7">
                <a:pos x="T2" y="T3"/>
              </a:cxn>
              <a:cxn ang="T8">
                <a:pos x="T4" y="T5"/>
              </a:cxn>
            </a:cxnLst>
            <a:rect l="T9" t="T10" r="T11" b="T12"/>
            <a:pathLst>
              <a:path w="21916" h="43200" fill="none" extrusionOk="0">
                <a:moveTo>
                  <a:pt x="315" y="0"/>
                </a:moveTo>
                <a:cubicBezTo>
                  <a:pt x="12245" y="0"/>
                  <a:pt x="21916" y="9670"/>
                  <a:pt x="21916" y="21600"/>
                </a:cubicBezTo>
                <a:cubicBezTo>
                  <a:pt x="21916" y="33529"/>
                  <a:pt x="12245" y="43200"/>
                  <a:pt x="316" y="43200"/>
                </a:cubicBezTo>
                <a:cubicBezTo>
                  <a:pt x="210" y="43200"/>
                  <a:pt x="105" y="43199"/>
                  <a:pt x="0" y="43197"/>
                </a:cubicBezTo>
              </a:path>
              <a:path w="21916" h="43200" stroke="0" extrusionOk="0">
                <a:moveTo>
                  <a:pt x="315" y="0"/>
                </a:moveTo>
                <a:cubicBezTo>
                  <a:pt x="12245" y="0"/>
                  <a:pt x="21916" y="9670"/>
                  <a:pt x="21916" y="21600"/>
                </a:cubicBezTo>
                <a:cubicBezTo>
                  <a:pt x="21916" y="33529"/>
                  <a:pt x="12245" y="43200"/>
                  <a:pt x="316" y="43200"/>
                </a:cubicBezTo>
                <a:cubicBezTo>
                  <a:pt x="210" y="43200"/>
                  <a:pt x="105" y="43199"/>
                  <a:pt x="0" y="43197"/>
                </a:cubicBezTo>
                <a:lnTo>
                  <a:pt x="316" y="21600"/>
                </a:lnTo>
                <a:close/>
              </a:path>
            </a:pathLst>
          </a:custGeom>
          <a:solidFill>
            <a:srgbClr val="808080"/>
          </a:solidFill>
          <a:ln w="9525">
            <a:solidFill>
              <a:schemeClr val="tx1"/>
            </a:solidFill>
            <a:round/>
            <a:headEnd/>
            <a:tailEnd/>
          </a:ln>
        </p:spPr>
        <p:txBody>
          <a:bodyPr wrap="none" anchor="ctr"/>
          <a:lstStyle/>
          <a:p>
            <a:endParaRPr lang="zh-CN" altLang="en-US"/>
          </a:p>
        </p:txBody>
      </p:sp>
      <p:sp>
        <p:nvSpPr>
          <p:cNvPr id="47158" name="Arc 52"/>
          <p:cNvSpPr>
            <a:spLocks/>
          </p:cNvSpPr>
          <p:nvPr/>
        </p:nvSpPr>
        <p:spPr bwMode="auto">
          <a:xfrm>
            <a:off x="5148263" y="2781300"/>
            <a:ext cx="649287" cy="1298575"/>
          </a:xfrm>
          <a:custGeom>
            <a:avLst/>
            <a:gdLst>
              <a:gd name="T0" fmla="*/ 0 w 21600"/>
              <a:gd name="T1" fmla="*/ 0 h 43200"/>
              <a:gd name="T2" fmla="*/ 0 w 21600"/>
              <a:gd name="T3" fmla="*/ 2147483647 h 43200"/>
              <a:gd name="T4" fmla="*/ 0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rgbClr val="00FF00"/>
          </a:solidFill>
          <a:ln w="9525">
            <a:solidFill>
              <a:schemeClr val="tx1"/>
            </a:solidFill>
            <a:round/>
            <a:headEnd/>
            <a:tailEnd/>
          </a:ln>
        </p:spPr>
        <p:txBody>
          <a:bodyPr wrap="none" anchor="ctr"/>
          <a:lstStyle/>
          <a:p>
            <a:endParaRPr lang="zh-CN" altLang="en-US"/>
          </a:p>
        </p:txBody>
      </p:sp>
      <p:sp>
        <p:nvSpPr>
          <p:cNvPr id="47159" name="Arc 53"/>
          <p:cNvSpPr>
            <a:spLocks/>
          </p:cNvSpPr>
          <p:nvPr/>
        </p:nvSpPr>
        <p:spPr bwMode="auto">
          <a:xfrm>
            <a:off x="5154613" y="2998788"/>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7160" name="Line 54"/>
          <p:cNvSpPr>
            <a:spLocks noChangeShapeType="1"/>
          </p:cNvSpPr>
          <p:nvPr/>
        </p:nvSpPr>
        <p:spPr bwMode="auto">
          <a:xfrm>
            <a:off x="5156200" y="2776538"/>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7161" name="Text Box 55"/>
          <p:cNvSpPr txBox="1">
            <a:spLocks noChangeArrowheads="1"/>
          </p:cNvSpPr>
          <p:nvPr/>
        </p:nvSpPr>
        <p:spPr bwMode="auto">
          <a:xfrm>
            <a:off x="5400675" y="3286125"/>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7162" name="Text Box 56"/>
          <p:cNvSpPr txBox="1">
            <a:spLocks noChangeArrowheads="1"/>
          </p:cNvSpPr>
          <p:nvPr/>
        </p:nvSpPr>
        <p:spPr bwMode="auto">
          <a:xfrm>
            <a:off x="4752975" y="3286125"/>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7163" name="Arc 57"/>
          <p:cNvSpPr>
            <a:spLocks/>
          </p:cNvSpPr>
          <p:nvPr/>
        </p:nvSpPr>
        <p:spPr bwMode="auto">
          <a:xfrm>
            <a:off x="4508500" y="2778125"/>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7164" name="Arc 58"/>
          <p:cNvSpPr>
            <a:spLocks/>
          </p:cNvSpPr>
          <p:nvPr/>
        </p:nvSpPr>
        <p:spPr bwMode="auto">
          <a:xfrm>
            <a:off x="6580188" y="2997200"/>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7165" name="Line 59"/>
          <p:cNvSpPr>
            <a:spLocks noChangeShapeType="1"/>
          </p:cNvSpPr>
          <p:nvPr/>
        </p:nvSpPr>
        <p:spPr bwMode="auto">
          <a:xfrm>
            <a:off x="6581775" y="2774950"/>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7166" name="Text Box 60"/>
          <p:cNvSpPr txBox="1">
            <a:spLocks noChangeArrowheads="1"/>
          </p:cNvSpPr>
          <p:nvPr/>
        </p:nvSpPr>
        <p:spPr bwMode="auto">
          <a:xfrm>
            <a:off x="6838950" y="3286125"/>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7167" name="Text Box 61"/>
          <p:cNvSpPr txBox="1">
            <a:spLocks noChangeArrowheads="1"/>
          </p:cNvSpPr>
          <p:nvPr/>
        </p:nvSpPr>
        <p:spPr bwMode="auto">
          <a:xfrm>
            <a:off x="6191250" y="3286125"/>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7168" name="Arc 62"/>
          <p:cNvSpPr>
            <a:spLocks/>
          </p:cNvSpPr>
          <p:nvPr/>
        </p:nvSpPr>
        <p:spPr bwMode="auto">
          <a:xfrm>
            <a:off x="5934075" y="2776538"/>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7169" name="Arc 63"/>
          <p:cNvSpPr>
            <a:spLocks/>
          </p:cNvSpPr>
          <p:nvPr/>
        </p:nvSpPr>
        <p:spPr bwMode="auto">
          <a:xfrm>
            <a:off x="5938838" y="4437063"/>
            <a:ext cx="649287" cy="1298575"/>
          </a:xfrm>
          <a:custGeom>
            <a:avLst/>
            <a:gdLst>
              <a:gd name="T0" fmla="*/ 2147483647 w 21600"/>
              <a:gd name="T1" fmla="*/ 2147483647 h 43200"/>
              <a:gd name="T2" fmla="*/ 2147483647 w 21600"/>
              <a:gd name="T3" fmla="*/ 0 h 43200"/>
              <a:gd name="T4" fmla="*/ 2147483647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13"/>
                  <a:pt x="9604" y="60"/>
                  <a:pt x="21491" y="0"/>
                </a:cubicBezTo>
              </a:path>
              <a:path w="21600" h="43200" stroke="0" extrusionOk="0">
                <a:moveTo>
                  <a:pt x="21600" y="43200"/>
                </a:moveTo>
                <a:cubicBezTo>
                  <a:pt x="9670" y="43200"/>
                  <a:pt x="0" y="33529"/>
                  <a:pt x="0" y="21600"/>
                </a:cubicBezTo>
                <a:cubicBezTo>
                  <a:pt x="-1" y="9713"/>
                  <a:pt x="9604" y="60"/>
                  <a:pt x="21491" y="0"/>
                </a:cubicBezTo>
                <a:lnTo>
                  <a:pt x="21600" y="21600"/>
                </a:lnTo>
                <a:close/>
              </a:path>
            </a:pathLst>
          </a:custGeom>
          <a:solidFill>
            <a:srgbClr val="808080"/>
          </a:solidFill>
          <a:ln w="9525">
            <a:solidFill>
              <a:schemeClr val="tx1"/>
            </a:solidFill>
            <a:round/>
            <a:headEnd/>
            <a:tailEnd/>
          </a:ln>
        </p:spPr>
        <p:txBody>
          <a:bodyPr wrap="none" anchor="ctr"/>
          <a:lstStyle/>
          <a:p>
            <a:endParaRPr lang="zh-CN" altLang="en-US"/>
          </a:p>
        </p:txBody>
      </p:sp>
      <p:sp>
        <p:nvSpPr>
          <p:cNvPr id="47170" name="Arc 64"/>
          <p:cNvSpPr>
            <a:spLocks/>
          </p:cNvSpPr>
          <p:nvPr/>
        </p:nvSpPr>
        <p:spPr bwMode="auto">
          <a:xfrm>
            <a:off x="6580188" y="4652963"/>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7171" name="Line 65"/>
          <p:cNvSpPr>
            <a:spLocks noChangeShapeType="1"/>
          </p:cNvSpPr>
          <p:nvPr/>
        </p:nvSpPr>
        <p:spPr bwMode="auto">
          <a:xfrm>
            <a:off x="6581775" y="4430713"/>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7172" name="Text Box 66"/>
          <p:cNvSpPr txBox="1">
            <a:spLocks noChangeArrowheads="1"/>
          </p:cNvSpPr>
          <p:nvPr/>
        </p:nvSpPr>
        <p:spPr bwMode="auto">
          <a:xfrm>
            <a:off x="6804025" y="4941888"/>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7173" name="Text Box 67"/>
          <p:cNvSpPr txBox="1">
            <a:spLocks noChangeArrowheads="1"/>
          </p:cNvSpPr>
          <p:nvPr/>
        </p:nvSpPr>
        <p:spPr bwMode="auto">
          <a:xfrm>
            <a:off x="6227763" y="4941888"/>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7174" name="Arc 68"/>
          <p:cNvSpPr>
            <a:spLocks/>
          </p:cNvSpPr>
          <p:nvPr/>
        </p:nvSpPr>
        <p:spPr bwMode="auto">
          <a:xfrm>
            <a:off x="5934075" y="4432300"/>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7175" name="Arc 69"/>
          <p:cNvSpPr>
            <a:spLocks/>
          </p:cNvSpPr>
          <p:nvPr/>
        </p:nvSpPr>
        <p:spPr bwMode="auto">
          <a:xfrm>
            <a:off x="7380288" y="2781300"/>
            <a:ext cx="649287" cy="1298575"/>
          </a:xfrm>
          <a:custGeom>
            <a:avLst/>
            <a:gdLst>
              <a:gd name="T0" fmla="*/ 2147483647 w 21600"/>
              <a:gd name="T1" fmla="*/ 2147483647 h 43200"/>
              <a:gd name="T2" fmla="*/ 2147483647 w 21600"/>
              <a:gd name="T3" fmla="*/ 0 h 43200"/>
              <a:gd name="T4" fmla="*/ 2147483647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13"/>
                  <a:pt x="9604" y="60"/>
                  <a:pt x="21491" y="0"/>
                </a:cubicBezTo>
              </a:path>
              <a:path w="21600" h="43200" stroke="0" extrusionOk="0">
                <a:moveTo>
                  <a:pt x="21600" y="43200"/>
                </a:moveTo>
                <a:cubicBezTo>
                  <a:pt x="9670" y="43200"/>
                  <a:pt x="0" y="33529"/>
                  <a:pt x="0" y="21600"/>
                </a:cubicBezTo>
                <a:cubicBezTo>
                  <a:pt x="-1" y="9713"/>
                  <a:pt x="9604" y="60"/>
                  <a:pt x="21491" y="0"/>
                </a:cubicBezTo>
                <a:lnTo>
                  <a:pt x="21600" y="21600"/>
                </a:lnTo>
                <a:close/>
              </a:path>
            </a:pathLst>
          </a:custGeom>
          <a:solidFill>
            <a:srgbClr val="808080"/>
          </a:solidFill>
          <a:ln w="9525">
            <a:solidFill>
              <a:schemeClr val="tx1"/>
            </a:solidFill>
            <a:round/>
            <a:headEnd/>
            <a:tailEnd/>
          </a:ln>
        </p:spPr>
        <p:txBody>
          <a:bodyPr wrap="none" anchor="ctr"/>
          <a:lstStyle/>
          <a:p>
            <a:endParaRPr lang="zh-CN" altLang="en-US"/>
          </a:p>
        </p:txBody>
      </p:sp>
      <p:sp>
        <p:nvSpPr>
          <p:cNvPr id="47176" name="Arc 70"/>
          <p:cNvSpPr>
            <a:spLocks/>
          </p:cNvSpPr>
          <p:nvPr/>
        </p:nvSpPr>
        <p:spPr bwMode="auto">
          <a:xfrm>
            <a:off x="7385050" y="2784475"/>
            <a:ext cx="649288" cy="1296988"/>
          </a:xfrm>
          <a:custGeom>
            <a:avLst/>
            <a:gdLst>
              <a:gd name="T0" fmla="*/ 2147483647 w 21600"/>
              <a:gd name="T1" fmla="*/ 2147483647 h 43191"/>
              <a:gd name="T2" fmla="*/ 2147483647 w 21600"/>
              <a:gd name="T3" fmla="*/ 0 h 43191"/>
              <a:gd name="T4" fmla="*/ 2147483647 w 21600"/>
              <a:gd name="T5" fmla="*/ 2147483647 h 43191"/>
              <a:gd name="T6" fmla="*/ 0 60000 65536"/>
              <a:gd name="T7" fmla="*/ 0 60000 65536"/>
              <a:gd name="T8" fmla="*/ 0 60000 65536"/>
              <a:gd name="T9" fmla="*/ 0 w 21600"/>
              <a:gd name="T10" fmla="*/ 0 h 43191"/>
              <a:gd name="T11" fmla="*/ 21600 w 21600"/>
              <a:gd name="T12" fmla="*/ 43191 h 43191"/>
            </a:gdLst>
            <a:ahLst/>
            <a:cxnLst>
              <a:cxn ang="T6">
                <a:pos x="T0" y="T1"/>
              </a:cxn>
              <a:cxn ang="T7">
                <a:pos x="T2" y="T3"/>
              </a:cxn>
              <a:cxn ang="T8">
                <a:pos x="T4" y="T5"/>
              </a:cxn>
            </a:cxnLst>
            <a:rect l="T9" t="T10" r="T11" b="T12"/>
            <a:pathLst>
              <a:path w="21600" h="43191" fill="none" extrusionOk="0">
                <a:moveTo>
                  <a:pt x="21286" y="43190"/>
                </a:moveTo>
                <a:cubicBezTo>
                  <a:pt x="9480" y="43019"/>
                  <a:pt x="0" y="33399"/>
                  <a:pt x="0" y="21593"/>
                </a:cubicBezTo>
                <a:cubicBezTo>
                  <a:pt x="-1" y="9870"/>
                  <a:pt x="9350" y="287"/>
                  <a:pt x="21068" y="-1"/>
                </a:cubicBezTo>
              </a:path>
              <a:path w="21600" h="43191" stroke="0" extrusionOk="0">
                <a:moveTo>
                  <a:pt x="21286" y="43190"/>
                </a:moveTo>
                <a:cubicBezTo>
                  <a:pt x="9480" y="43019"/>
                  <a:pt x="0" y="33399"/>
                  <a:pt x="0" y="21593"/>
                </a:cubicBezTo>
                <a:cubicBezTo>
                  <a:pt x="-1" y="9870"/>
                  <a:pt x="9350" y="287"/>
                  <a:pt x="21068" y="-1"/>
                </a:cubicBezTo>
                <a:lnTo>
                  <a:pt x="21600" y="21593"/>
                </a:lnTo>
                <a:close/>
              </a:path>
            </a:pathLst>
          </a:custGeom>
          <a:solidFill>
            <a:srgbClr val="00FF00"/>
          </a:solidFill>
          <a:ln w="9525">
            <a:solidFill>
              <a:schemeClr val="tx1"/>
            </a:solidFill>
            <a:round/>
            <a:headEnd/>
            <a:tailEnd/>
          </a:ln>
        </p:spPr>
        <p:txBody>
          <a:bodyPr wrap="none" anchor="ctr"/>
          <a:lstStyle/>
          <a:p>
            <a:endParaRPr lang="zh-CN" altLang="en-US"/>
          </a:p>
        </p:txBody>
      </p:sp>
      <p:sp>
        <p:nvSpPr>
          <p:cNvPr id="47177" name="Arc 71"/>
          <p:cNvSpPr>
            <a:spLocks/>
          </p:cNvSpPr>
          <p:nvPr/>
        </p:nvSpPr>
        <p:spPr bwMode="auto">
          <a:xfrm>
            <a:off x="8021638" y="2997200"/>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7178" name="Line 72"/>
          <p:cNvSpPr>
            <a:spLocks noChangeShapeType="1"/>
          </p:cNvSpPr>
          <p:nvPr/>
        </p:nvSpPr>
        <p:spPr bwMode="auto">
          <a:xfrm>
            <a:off x="8023225" y="2774950"/>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7179" name="Text Box 73"/>
          <p:cNvSpPr txBox="1">
            <a:spLocks noChangeArrowheads="1"/>
          </p:cNvSpPr>
          <p:nvPr/>
        </p:nvSpPr>
        <p:spPr bwMode="auto">
          <a:xfrm>
            <a:off x="8280400" y="3286125"/>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7180" name="Text Box 74"/>
          <p:cNvSpPr txBox="1">
            <a:spLocks noChangeArrowheads="1"/>
          </p:cNvSpPr>
          <p:nvPr/>
        </p:nvSpPr>
        <p:spPr bwMode="auto">
          <a:xfrm>
            <a:off x="7632700" y="3286125"/>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7181" name="Arc 75"/>
          <p:cNvSpPr>
            <a:spLocks/>
          </p:cNvSpPr>
          <p:nvPr/>
        </p:nvSpPr>
        <p:spPr bwMode="auto">
          <a:xfrm>
            <a:off x="7375525" y="2776538"/>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7182" name="Arc 76"/>
          <p:cNvSpPr>
            <a:spLocks/>
          </p:cNvSpPr>
          <p:nvPr/>
        </p:nvSpPr>
        <p:spPr bwMode="auto">
          <a:xfrm>
            <a:off x="7375525" y="4433888"/>
            <a:ext cx="649288" cy="1298575"/>
          </a:xfrm>
          <a:custGeom>
            <a:avLst/>
            <a:gdLst>
              <a:gd name="T0" fmla="*/ 2147483647 w 21600"/>
              <a:gd name="T1" fmla="*/ 2147483647 h 43200"/>
              <a:gd name="T2" fmla="*/ 2147483647 w 21600"/>
              <a:gd name="T3" fmla="*/ 0 h 43200"/>
              <a:gd name="T4" fmla="*/ 2147483647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13"/>
                  <a:pt x="9604" y="60"/>
                  <a:pt x="21491" y="0"/>
                </a:cubicBezTo>
              </a:path>
              <a:path w="21600" h="43200" stroke="0" extrusionOk="0">
                <a:moveTo>
                  <a:pt x="21600" y="43200"/>
                </a:moveTo>
                <a:cubicBezTo>
                  <a:pt x="9670" y="43200"/>
                  <a:pt x="0" y="33529"/>
                  <a:pt x="0" y="21600"/>
                </a:cubicBezTo>
                <a:cubicBezTo>
                  <a:pt x="-1" y="9713"/>
                  <a:pt x="9604" y="60"/>
                  <a:pt x="21491" y="0"/>
                </a:cubicBezTo>
                <a:lnTo>
                  <a:pt x="21600" y="21600"/>
                </a:lnTo>
                <a:close/>
              </a:path>
            </a:pathLst>
          </a:custGeom>
          <a:solidFill>
            <a:srgbClr val="808080"/>
          </a:solidFill>
          <a:ln w="9525">
            <a:solidFill>
              <a:schemeClr val="tx1"/>
            </a:solidFill>
            <a:round/>
            <a:headEnd/>
            <a:tailEnd/>
          </a:ln>
        </p:spPr>
        <p:txBody>
          <a:bodyPr wrap="none" anchor="ctr"/>
          <a:lstStyle/>
          <a:p>
            <a:endParaRPr lang="zh-CN" altLang="en-US"/>
          </a:p>
        </p:txBody>
      </p:sp>
      <p:sp>
        <p:nvSpPr>
          <p:cNvPr id="47183" name="Arc 77"/>
          <p:cNvSpPr>
            <a:spLocks/>
          </p:cNvSpPr>
          <p:nvPr/>
        </p:nvSpPr>
        <p:spPr bwMode="auto">
          <a:xfrm>
            <a:off x="7380288" y="4437063"/>
            <a:ext cx="649287" cy="1296987"/>
          </a:xfrm>
          <a:custGeom>
            <a:avLst/>
            <a:gdLst>
              <a:gd name="T0" fmla="*/ 2147483647 w 21600"/>
              <a:gd name="T1" fmla="*/ 2147483647 h 43191"/>
              <a:gd name="T2" fmla="*/ 2147483647 w 21600"/>
              <a:gd name="T3" fmla="*/ 0 h 43191"/>
              <a:gd name="T4" fmla="*/ 2147483647 w 21600"/>
              <a:gd name="T5" fmla="*/ 2147483647 h 43191"/>
              <a:gd name="T6" fmla="*/ 0 60000 65536"/>
              <a:gd name="T7" fmla="*/ 0 60000 65536"/>
              <a:gd name="T8" fmla="*/ 0 60000 65536"/>
              <a:gd name="T9" fmla="*/ 0 w 21600"/>
              <a:gd name="T10" fmla="*/ 0 h 43191"/>
              <a:gd name="T11" fmla="*/ 21600 w 21600"/>
              <a:gd name="T12" fmla="*/ 43191 h 43191"/>
            </a:gdLst>
            <a:ahLst/>
            <a:cxnLst>
              <a:cxn ang="T6">
                <a:pos x="T0" y="T1"/>
              </a:cxn>
              <a:cxn ang="T7">
                <a:pos x="T2" y="T3"/>
              </a:cxn>
              <a:cxn ang="T8">
                <a:pos x="T4" y="T5"/>
              </a:cxn>
            </a:cxnLst>
            <a:rect l="T9" t="T10" r="T11" b="T12"/>
            <a:pathLst>
              <a:path w="21600" h="43191" fill="none" extrusionOk="0">
                <a:moveTo>
                  <a:pt x="21286" y="43190"/>
                </a:moveTo>
                <a:cubicBezTo>
                  <a:pt x="9480" y="43019"/>
                  <a:pt x="0" y="33399"/>
                  <a:pt x="0" y="21593"/>
                </a:cubicBezTo>
                <a:cubicBezTo>
                  <a:pt x="-1" y="9870"/>
                  <a:pt x="9350" y="287"/>
                  <a:pt x="21068" y="-1"/>
                </a:cubicBezTo>
              </a:path>
              <a:path w="21600" h="43191" stroke="0" extrusionOk="0">
                <a:moveTo>
                  <a:pt x="21286" y="43190"/>
                </a:moveTo>
                <a:cubicBezTo>
                  <a:pt x="9480" y="43019"/>
                  <a:pt x="0" y="33399"/>
                  <a:pt x="0" y="21593"/>
                </a:cubicBezTo>
                <a:cubicBezTo>
                  <a:pt x="-1" y="9870"/>
                  <a:pt x="9350" y="287"/>
                  <a:pt x="21068" y="-1"/>
                </a:cubicBezTo>
                <a:lnTo>
                  <a:pt x="21600" y="21593"/>
                </a:lnTo>
                <a:close/>
              </a:path>
            </a:pathLst>
          </a:custGeom>
          <a:solidFill>
            <a:srgbClr val="00FF00"/>
          </a:solidFill>
          <a:ln w="9525">
            <a:solidFill>
              <a:schemeClr val="tx1"/>
            </a:solidFill>
            <a:round/>
            <a:headEnd/>
            <a:tailEnd/>
          </a:ln>
        </p:spPr>
        <p:txBody>
          <a:bodyPr wrap="none" anchor="ctr"/>
          <a:lstStyle/>
          <a:p>
            <a:endParaRPr lang="zh-CN" altLang="en-US"/>
          </a:p>
        </p:txBody>
      </p:sp>
      <p:sp>
        <p:nvSpPr>
          <p:cNvPr id="47184" name="Arc 78"/>
          <p:cNvSpPr>
            <a:spLocks/>
          </p:cNvSpPr>
          <p:nvPr/>
        </p:nvSpPr>
        <p:spPr bwMode="auto">
          <a:xfrm>
            <a:off x="8016875" y="4649788"/>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7185" name="Line 79"/>
          <p:cNvSpPr>
            <a:spLocks noChangeShapeType="1"/>
          </p:cNvSpPr>
          <p:nvPr/>
        </p:nvSpPr>
        <p:spPr bwMode="auto">
          <a:xfrm>
            <a:off x="8018463" y="4427538"/>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7186" name="Text Box 80"/>
          <p:cNvSpPr txBox="1">
            <a:spLocks noChangeArrowheads="1"/>
          </p:cNvSpPr>
          <p:nvPr/>
        </p:nvSpPr>
        <p:spPr bwMode="auto">
          <a:xfrm>
            <a:off x="8275638" y="4938713"/>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7187" name="Text Box 81"/>
          <p:cNvSpPr txBox="1">
            <a:spLocks noChangeArrowheads="1"/>
          </p:cNvSpPr>
          <p:nvPr/>
        </p:nvSpPr>
        <p:spPr bwMode="auto">
          <a:xfrm>
            <a:off x="7627938" y="4938713"/>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7188" name="Arc 82"/>
          <p:cNvSpPr>
            <a:spLocks/>
          </p:cNvSpPr>
          <p:nvPr/>
        </p:nvSpPr>
        <p:spPr bwMode="auto">
          <a:xfrm>
            <a:off x="7370763" y="4429125"/>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7189" name="Text Box 83"/>
          <p:cNvSpPr txBox="1">
            <a:spLocks noChangeArrowheads="1"/>
          </p:cNvSpPr>
          <p:nvPr/>
        </p:nvSpPr>
        <p:spPr bwMode="auto">
          <a:xfrm>
            <a:off x="3924300" y="2205038"/>
            <a:ext cx="1152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kumimoji="1" lang="zh-CN" altLang="en-US" sz="2400" b="1" dirty="0">
                <a:latin typeface="Times New Roman" panose="02020603050405020304" pitchFamily="18" charset="0"/>
              </a:rPr>
              <a:t>发送方</a:t>
            </a:r>
          </a:p>
        </p:txBody>
      </p:sp>
      <p:sp>
        <p:nvSpPr>
          <p:cNvPr id="47190" name="Text Box 84"/>
          <p:cNvSpPr txBox="1">
            <a:spLocks noChangeArrowheads="1"/>
          </p:cNvSpPr>
          <p:nvPr/>
        </p:nvSpPr>
        <p:spPr bwMode="auto">
          <a:xfrm>
            <a:off x="3924300" y="5876925"/>
            <a:ext cx="115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kumimoji="1" lang="zh-CN" altLang="en-US" sz="2400" b="1">
                <a:latin typeface="Times New Roman" panose="02020603050405020304" pitchFamily="18" charset="0"/>
              </a:rPr>
              <a:t>接收方</a:t>
            </a:r>
          </a:p>
        </p:txBody>
      </p:sp>
      <p:sp>
        <p:nvSpPr>
          <p:cNvPr id="44119" name="Line 86"/>
          <p:cNvSpPr>
            <a:spLocks noChangeShapeType="1"/>
          </p:cNvSpPr>
          <p:nvPr/>
        </p:nvSpPr>
        <p:spPr bwMode="auto">
          <a:xfrm>
            <a:off x="2555875" y="4148138"/>
            <a:ext cx="719138" cy="288925"/>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4120" name="Line 87"/>
          <p:cNvSpPr>
            <a:spLocks noChangeShapeType="1"/>
          </p:cNvSpPr>
          <p:nvPr/>
        </p:nvSpPr>
        <p:spPr bwMode="auto">
          <a:xfrm>
            <a:off x="6732588" y="4149725"/>
            <a:ext cx="935037" cy="358775"/>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4121" name="Line 88"/>
          <p:cNvSpPr>
            <a:spLocks noChangeShapeType="1"/>
          </p:cNvSpPr>
          <p:nvPr/>
        </p:nvSpPr>
        <p:spPr bwMode="auto">
          <a:xfrm flipV="1">
            <a:off x="4211638" y="4076700"/>
            <a:ext cx="1944687" cy="360363"/>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2" name="Line 201"/>
          <p:cNvSpPr>
            <a:spLocks noChangeShapeType="1"/>
          </p:cNvSpPr>
          <p:nvPr/>
        </p:nvSpPr>
        <p:spPr bwMode="auto">
          <a:xfrm>
            <a:off x="323850" y="6453088"/>
            <a:ext cx="882015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3" name="Text Box 202"/>
          <p:cNvSpPr txBox="1">
            <a:spLocks noChangeArrowheads="1"/>
          </p:cNvSpPr>
          <p:nvPr/>
        </p:nvSpPr>
        <p:spPr bwMode="auto">
          <a:xfrm>
            <a:off x="8472040" y="6093296"/>
            <a:ext cx="78048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dirty="0"/>
              <a:t>时间</a:t>
            </a:r>
            <a:r>
              <a:rPr lang="en-US" altLang="zh-CN" b="1" dirty="0"/>
              <a:t>t</a:t>
            </a:r>
          </a:p>
        </p:txBody>
      </p:sp>
      <p:cxnSp>
        <p:nvCxnSpPr>
          <p:cNvPr id="94" name="直接连接符 93"/>
          <p:cNvCxnSpPr/>
          <p:nvPr/>
        </p:nvCxnSpPr>
        <p:spPr>
          <a:xfrm>
            <a:off x="900113" y="2204864"/>
            <a:ext cx="0" cy="4248224"/>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2267744" y="2204864"/>
            <a:ext cx="1240" cy="4248224"/>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a:off x="3707904" y="2204864"/>
            <a:ext cx="3324" cy="4248224"/>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5148064" y="2204864"/>
            <a:ext cx="10617" cy="4248224"/>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a:off x="6588224" y="2132856"/>
            <a:ext cx="17239" cy="4345632"/>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8028384" y="2132856"/>
            <a:ext cx="123" cy="4320232"/>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675113" y="6484838"/>
            <a:ext cx="439314" cy="369332"/>
          </a:xfrm>
          <a:prstGeom prst="rect">
            <a:avLst/>
          </a:prstGeom>
          <a:noFill/>
        </p:spPr>
        <p:txBody>
          <a:bodyPr wrap="square" rtlCol="0">
            <a:spAutoFit/>
          </a:bodyPr>
          <a:lstStyle/>
          <a:p>
            <a:pPr algn="ctr"/>
            <a:r>
              <a:rPr lang="en-US" altLang="zh-CN" dirty="0"/>
              <a:t>0</a:t>
            </a:r>
            <a:endParaRPr lang="zh-CN" altLang="en-US" dirty="0"/>
          </a:p>
        </p:txBody>
      </p:sp>
      <p:sp>
        <p:nvSpPr>
          <p:cNvPr id="101" name="文本框 100"/>
          <p:cNvSpPr txBox="1"/>
          <p:nvPr/>
        </p:nvSpPr>
        <p:spPr>
          <a:xfrm>
            <a:off x="2051720" y="6453336"/>
            <a:ext cx="439314" cy="369332"/>
          </a:xfrm>
          <a:prstGeom prst="rect">
            <a:avLst/>
          </a:prstGeom>
          <a:noFill/>
        </p:spPr>
        <p:txBody>
          <a:bodyPr wrap="square" rtlCol="0">
            <a:spAutoFit/>
          </a:bodyPr>
          <a:lstStyle/>
          <a:p>
            <a:pPr algn="ctr"/>
            <a:r>
              <a:rPr lang="en-US" altLang="zh-CN" dirty="0"/>
              <a:t>1</a:t>
            </a:r>
            <a:endParaRPr lang="zh-CN" altLang="en-US" dirty="0"/>
          </a:p>
        </p:txBody>
      </p:sp>
      <p:sp>
        <p:nvSpPr>
          <p:cNvPr id="102" name="文本框 101"/>
          <p:cNvSpPr txBox="1"/>
          <p:nvPr/>
        </p:nvSpPr>
        <p:spPr>
          <a:xfrm>
            <a:off x="3491880" y="6453336"/>
            <a:ext cx="439314" cy="369332"/>
          </a:xfrm>
          <a:prstGeom prst="rect">
            <a:avLst/>
          </a:prstGeom>
          <a:noFill/>
        </p:spPr>
        <p:txBody>
          <a:bodyPr wrap="square" rtlCol="0">
            <a:spAutoFit/>
          </a:bodyPr>
          <a:lstStyle/>
          <a:p>
            <a:pPr algn="ctr"/>
            <a:r>
              <a:rPr lang="en-US" altLang="zh-CN" dirty="0"/>
              <a:t>2</a:t>
            </a:r>
            <a:endParaRPr lang="zh-CN" altLang="en-US" dirty="0"/>
          </a:p>
        </p:txBody>
      </p:sp>
      <p:sp>
        <p:nvSpPr>
          <p:cNvPr id="103" name="文本框 102"/>
          <p:cNvSpPr txBox="1"/>
          <p:nvPr/>
        </p:nvSpPr>
        <p:spPr>
          <a:xfrm>
            <a:off x="4932040" y="6453336"/>
            <a:ext cx="439314" cy="369332"/>
          </a:xfrm>
          <a:prstGeom prst="rect">
            <a:avLst/>
          </a:prstGeom>
          <a:noFill/>
        </p:spPr>
        <p:txBody>
          <a:bodyPr wrap="square" rtlCol="0">
            <a:spAutoFit/>
          </a:bodyPr>
          <a:lstStyle/>
          <a:p>
            <a:pPr algn="ctr"/>
            <a:r>
              <a:rPr lang="en-US" altLang="zh-CN" dirty="0"/>
              <a:t>3</a:t>
            </a:r>
            <a:endParaRPr lang="zh-CN" altLang="en-US" dirty="0"/>
          </a:p>
        </p:txBody>
      </p:sp>
      <p:sp>
        <p:nvSpPr>
          <p:cNvPr id="104" name="文本框 103"/>
          <p:cNvSpPr txBox="1"/>
          <p:nvPr/>
        </p:nvSpPr>
        <p:spPr>
          <a:xfrm>
            <a:off x="6372200" y="6453336"/>
            <a:ext cx="439314" cy="369332"/>
          </a:xfrm>
          <a:prstGeom prst="rect">
            <a:avLst/>
          </a:prstGeom>
          <a:noFill/>
        </p:spPr>
        <p:txBody>
          <a:bodyPr wrap="square" rtlCol="0">
            <a:spAutoFit/>
          </a:bodyPr>
          <a:lstStyle/>
          <a:p>
            <a:pPr algn="ctr"/>
            <a:r>
              <a:rPr lang="en-US" altLang="zh-CN" dirty="0"/>
              <a:t>4</a:t>
            </a:r>
            <a:endParaRPr lang="zh-CN" altLang="en-US" dirty="0"/>
          </a:p>
        </p:txBody>
      </p:sp>
      <p:sp>
        <p:nvSpPr>
          <p:cNvPr id="105" name="文本框 104"/>
          <p:cNvSpPr txBox="1"/>
          <p:nvPr/>
        </p:nvSpPr>
        <p:spPr>
          <a:xfrm>
            <a:off x="7812360" y="6453336"/>
            <a:ext cx="439314" cy="369332"/>
          </a:xfrm>
          <a:prstGeom prst="rect">
            <a:avLst/>
          </a:prstGeom>
          <a:noFill/>
        </p:spPr>
        <p:txBody>
          <a:bodyPr wrap="square" rtlCol="0">
            <a:spAutoFit/>
          </a:bodyPr>
          <a:lstStyle/>
          <a:p>
            <a:pPr algn="ctr"/>
            <a:r>
              <a:rPr lang="en-US" altLang="zh-CN" dirty="0"/>
              <a:t>5</a:t>
            </a:r>
            <a:endParaRPr lang="zh-CN" altLang="en-US" dirty="0"/>
          </a:p>
        </p:txBody>
      </p:sp>
    </p:spTree>
    <p:extLst>
      <p:ext uri="{BB962C8B-B14F-4D97-AF65-F5344CB8AC3E}">
        <p14:creationId xmlns:p14="http://schemas.microsoft.com/office/powerpoint/2010/main" val="18524770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4119"/>
                                        </p:tgtEl>
                                        <p:attrNameLst>
                                          <p:attrName>style.visibility</p:attrName>
                                        </p:attrNameLst>
                                      </p:cBhvr>
                                      <p:to>
                                        <p:strVal val="visible"/>
                                      </p:to>
                                    </p:set>
                                    <p:animEffect transition="in" filter="strips(downRight)">
                                      <p:cBhvr>
                                        <p:cTn id="7" dur="500"/>
                                        <p:tgtEl>
                                          <p:spTgt spid="441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44121"/>
                                        </p:tgtEl>
                                        <p:attrNameLst>
                                          <p:attrName>style.visibility</p:attrName>
                                        </p:attrNameLst>
                                      </p:cBhvr>
                                      <p:to>
                                        <p:strVal val="visible"/>
                                      </p:to>
                                    </p:set>
                                    <p:animEffect transition="in" filter="strips(upRight)">
                                      <p:cBhvr>
                                        <p:cTn id="12" dur="500"/>
                                        <p:tgtEl>
                                          <p:spTgt spid="44121"/>
                                        </p:tgtEl>
                                      </p:cBhvr>
                                    </p:animEffect>
                                  </p:childTnLst>
                                </p:cTn>
                              </p:par>
                            </p:childTnLst>
                          </p:cTn>
                        </p:par>
                        <p:par>
                          <p:cTn id="13" fill="hold" nodeType="afterGroup">
                            <p:stCondLst>
                              <p:cond delay="500"/>
                            </p:stCondLst>
                            <p:childTnLst>
                              <p:par>
                                <p:cTn id="14" presetID="18" presetClass="entr" presetSubtype="6" fill="hold" grpId="0" nodeType="afterEffect">
                                  <p:stCondLst>
                                    <p:cond delay="0"/>
                                  </p:stCondLst>
                                  <p:childTnLst>
                                    <p:set>
                                      <p:cBhvr>
                                        <p:cTn id="15" dur="1" fill="hold">
                                          <p:stCondLst>
                                            <p:cond delay="0"/>
                                          </p:stCondLst>
                                        </p:cTn>
                                        <p:tgtEl>
                                          <p:spTgt spid="44120"/>
                                        </p:tgtEl>
                                        <p:attrNameLst>
                                          <p:attrName>style.visibility</p:attrName>
                                        </p:attrNameLst>
                                      </p:cBhvr>
                                      <p:to>
                                        <p:strVal val="visible"/>
                                      </p:to>
                                    </p:set>
                                    <p:animEffect transition="in" filter="strips(downRight)">
                                      <p:cBhvr>
                                        <p:cTn id="16" dur="500"/>
                                        <p:tgtEl>
                                          <p:spTgt spid="44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19" grpId="0" animBg="1"/>
      <p:bldP spid="44120" grpId="0" animBg="1"/>
      <p:bldP spid="441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灯片编号占位符 5"/>
          <p:cNvSpPr>
            <a:spLocks noGrp="1"/>
          </p:cNvSpPr>
          <p:nvPr>
            <p:ph type="sldNum" sz="quarter" idx="12"/>
          </p:nvPr>
        </p:nvSpPr>
        <p:spPr>
          <a:xfrm>
            <a:off x="7042150" y="602763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4B3F93A1-0CF6-4879-8355-9101B59DA335}" type="slidenum">
              <a:rPr lang="en-US" altLang="zh-CN"/>
              <a:pPr eaLnBrk="1" hangingPunct="1"/>
              <a:t>38</a:t>
            </a:fld>
            <a:endParaRPr lang="en-US" altLang="zh-CN"/>
          </a:p>
        </p:txBody>
      </p:sp>
      <p:sp>
        <p:nvSpPr>
          <p:cNvPr id="46083" name="Rectangle 194"/>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6084" name="Arc 2"/>
          <p:cNvSpPr>
            <a:spLocks/>
          </p:cNvSpPr>
          <p:nvPr/>
        </p:nvSpPr>
        <p:spPr bwMode="auto">
          <a:xfrm>
            <a:off x="3925888" y="2635250"/>
            <a:ext cx="649287" cy="1100138"/>
          </a:xfrm>
          <a:custGeom>
            <a:avLst/>
            <a:gdLst>
              <a:gd name="T0" fmla="*/ 0 w 21600"/>
              <a:gd name="T1" fmla="*/ 0 h 36602"/>
              <a:gd name="T2" fmla="*/ 2147483647 w 21600"/>
              <a:gd name="T3" fmla="*/ 2147483647 h 36602"/>
              <a:gd name="T4" fmla="*/ 0 w 21600"/>
              <a:gd name="T5" fmla="*/ 2147483647 h 36602"/>
              <a:gd name="T6" fmla="*/ 0 60000 65536"/>
              <a:gd name="T7" fmla="*/ 0 60000 65536"/>
              <a:gd name="T8" fmla="*/ 0 60000 65536"/>
              <a:gd name="T9" fmla="*/ 0 w 21600"/>
              <a:gd name="T10" fmla="*/ 0 h 36602"/>
              <a:gd name="T11" fmla="*/ 21600 w 21600"/>
              <a:gd name="T12" fmla="*/ 36602 h 36602"/>
            </a:gdLst>
            <a:ahLst/>
            <a:cxnLst>
              <a:cxn ang="T6">
                <a:pos x="T0" y="T1"/>
              </a:cxn>
              <a:cxn ang="T7">
                <a:pos x="T2" y="T3"/>
              </a:cxn>
              <a:cxn ang="T8">
                <a:pos x="T4" y="T5"/>
              </a:cxn>
            </a:cxnLst>
            <a:rect l="T9" t="T10" r="T11" b="T12"/>
            <a:pathLst>
              <a:path w="21600" h="36602" fill="none" extrusionOk="0">
                <a:moveTo>
                  <a:pt x="-1" y="0"/>
                </a:moveTo>
                <a:cubicBezTo>
                  <a:pt x="11929" y="0"/>
                  <a:pt x="21600" y="9670"/>
                  <a:pt x="21600" y="21600"/>
                </a:cubicBezTo>
                <a:cubicBezTo>
                  <a:pt x="21600" y="27196"/>
                  <a:pt x="19427" y="32575"/>
                  <a:pt x="15540" y="36602"/>
                </a:cubicBezTo>
              </a:path>
              <a:path w="21600" h="36602" stroke="0" extrusionOk="0">
                <a:moveTo>
                  <a:pt x="-1" y="0"/>
                </a:moveTo>
                <a:cubicBezTo>
                  <a:pt x="11929" y="0"/>
                  <a:pt x="21600" y="9670"/>
                  <a:pt x="21600" y="21600"/>
                </a:cubicBezTo>
                <a:cubicBezTo>
                  <a:pt x="21600" y="27196"/>
                  <a:pt x="19427" y="32575"/>
                  <a:pt x="15540" y="36602"/>
                </a:cubicBezTo>
                <a:lnTo>
                  <a:pt x="0" y="21600"/>
                </a:lnTo>
                <a:close/>
              </a:path>
            </a:pathLst>
          </a:custGeom>
          <a:solidFill>
            <a:srgbClr val="808080"/>
          </a:solidFill>
          <a:ln w="9525">
            <a:solidFill>
              <a:schemeClr val="tx1"/>
            </a:solidFill>
            <a:round/>
            <a:headEnd/>
            <a:tailEnd/>
          </a:ln>
        </p:spPr>
        <p:txBody>
          <a:bodyPr wrap="none" anchor="ctr"/>
          <a:lstStyle/>
          <a:p>
            <a:endParaRPr lang="zh-CN" altLang="en-US"/>
          </a:p>
        </p:txBody>
      </p:sp>
      <p:sp>
        <p:nvSpPr>
          <p:cNvPr id="46085" name="Arc 3"/>
          <p:cNvSpPr>
            <a:spLocks/>
          </p:cNvSpPr>
          <p:nvPr/>
        </p:nvSpPr>
        <p:spPr bwMode="auto">
          <a:xfrm>
            <a:off x="3925888" y="2635250"/>
            <a:ext cx="649287" cy="64928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0FF00"/>
          </a:solidFill>
          <a:ln w="9525">
            <a:solidFill>
              <a:schemeClr val="tx1"/>
            </a:solidFill>
            <a:round/>
            <a:headEnd/>
            <a:tailEnd/>
          </a:ln>
        </p:spPr>
        <p:txBody>
          <a:bodyPr wrap="none" anchor="ctr"/>
          <a:lstStyle/>
          <a:p>
            <a:endParaRPr lang="zh-CN" altLang="en-US"/>
          </a:p>
        </p:txBody>
      </p:sp>
      <p:sp>
        <p:nvSpPr>
          <p:cNvPr id="46086" name="Arc 4"/>
          <p:cNvSpPr>
            <a:spLocks/>
          </p:cNvSpPr>
          <p:nvPr/>
        </p:nvSpPr>
        <p:spPr bwMode="auto">
          <a:xfrm>
            <a:off x="2414588" y="2635250"/>
            <a:ext cx="649287" cy="1100138"/>
          </a:xfrm>
          <a:custGeom>
            <a:avLst/>
            <a:gdLst>
              <a:gd name="T0" fmla="*/ 0 w 21600"/>
              <a:gd name="T1" fmla="*/ 0 h 36602"/>
              <a:gd name="T2" fmla="*/ 2147483647 w 21600"/>
              <a:gd name="T3" fmla="*/ 2147483647 h 36602"/>
              <a:gd name="T4" fmla="*/ 0 w 21600"/>
              <a:gd name="T5" fmla="*/ 2147483647 h 36602"/>
              <a:gd name="T6" fmla="*/ 0 60000 65536"/>
              <a:gd name="T7" fmla="*/ 0 60000 65536"/>
              <a:gd name="T8" fmla="*/ 0 60000 65536"/>
              <a:gd name="T9" fmla="*/ 0 w 21600"/>
              <a:gd name="T10" fmla="*/ 0 h 36602"/>
              <a:gd name="T11" fmla="*/ 21600 w 21600"/>
              <a:gd name="T12" fmla="*/ 36602 h 36602"/>
            </a:gdLst>
            <a:ahLst/>
            <a:cxnLst>
              <a:cxn ang="T6">
                <a:pos x="T0" y="T1"/>
              </a:cxn>
              <a:cxn ang="T7">
                <a:pos x="T2" y="T3"/>
              </a:cxn>
              <a:cxn ang="T8">
                <a:pos x="T4" y="T5"/>
              </a:cxn>
            </a:cxnLst>
            <a:rect l="T9" t="T10" r="T11" b="T12"/>
            <a:pathLst>
              <a:path w="21600" h="36602" fill="none" extrusionOk="0">
                <a:moveTo>
                  <a:pt x="-1" y="0"/>
                </a:moveTo>
                <a:cubicBezTo>
                  <a:pt x="11929" y="0"/>
                  <a:pt x="21600" y="9670"/>
                  <a:pt x="21600" y="21600"/>
                </a:cubicBezTo>
                <a:cubicBezTo>
                  <a:pt x="21600" y="27196"/>
                  <a:pt x="19427" y="32575"/>
                  <a:pt x="15540" y="36602"/>
                </a:cubicBezTo>
              </a:path>
              <a:path w="21600" h="36602" stroke="0" extrusionOk="0">
                <a:moveTo>
                  <a:pt x="-1" y="0"/>
                </a:moveTo>
                <a:cubicBezTo>
                  <a:pt x="11929" y="0"/>
                  <a:pt x="21600" y="9670"/>
                  <a:pt x="21600" y="21600"/>
                </a:cubicBezTo>
                <a:cubicBezTo>
                  <a:pt x="21600" y="27196"/>
                  <a:pt x="19427" y="32575"/>
                  <a:pt x="15540" y="36602"/>
                </a:cubicBezTo>
                <a:lnTo>
                  <a:pt x="0" y="21600"/>
                </a:lnTo>
                <a:close/>
              </a:path>
            </a:pathLst>
          </a:custGeom>
          <a:solidFill>
            <a:srgbClr val="808080"/>
          </a:solidFill>
          <a:ln w="9525">
            <a:solidFill>
              <a:schemeClr val="tx1"/>
            </a:solidFill>
            <a:round/>
            <a:headEnd/>
            <a:tailEnd/>
          </a:ln>
        </p:spPr>
        <p:txBody>
          <a:bodyPr wrap="none" anchor="ctr"/>
          <a:lstStyle/>
          <a:p>
            <a:endParaRPr lang="zh-CN" altLang="en-US"/>
          </a:p>
        </p:txBody>
      </p:sp>
      <p:sp>
        <p:nvSpPr>
          <p:cNvPr id="46087" name="Arc 5"/>
          <p:cNvSpPr>
            <a:spLocks/>
          </p:cNvSpPr>
          <p:nvPr/>
        </p:nvSpPr>
        <p:spPr bwMode="auto">
          <a:xfrm>
            <a:off x="2414588" y="2635250"/>
            <a:ext cx="457200" cy="649288"/>
          </a:xfrm>
          <a:custGeom>
            <a:avLst/>
            <a:gdLst>
              <a:gd name="T0" fmla="*/ 0 w 15221"/>
              <a:gd name="T1" fmla="*/ 0 h 21600"/>
              <a:gd name="T2" fmla="*/ 2147483647 w 15221"/>
              <a:gd name="T3" fmla="*/ 2147483647 h 21600"/>
              <a:gd name="T4" fmla="*/ 0 w 15221"/>
              <a:gd name="T5" fmla="*/ 2147483647 h 21600"/>
              <a:gd name="T6" fmla="*/ 0 60000 65536"/>
              <a:gd name="T7" fmla="*/ 0 60000 65536"/>
              <a:gd name="T8" fmla="*/ 0 60000 65536"/>
              <a:gd name="T9" fmla="*/ 0 w 15221"/>
              <a:gd name="T10" fmla="*/ 0 h 21600"/>
              <a:gd name="T11" fmla="*/ 15221 w 15221"/>
              <a:gd name="T12" fmla="*/ 21600 h 21600"/>
            </a:gdLst>
            <a:ahLst/>
            <a:cxnLst>
              <a:cxn ang="T6">
                <a:pos x="T0" y="T1"/>
              </a:cxn>
              <a:cxn ang="T7">
                <a:pos x="T2" y="T3"/>
              </a:cxn>
              <a:cxn ang="T8">
                <a:pos x="T4" y="T5"/>
              </a:cxn>
            </a:cxnLst>
            <a:rect l="T9" t="T10" r="T11" b="T12"/>
            <a:pathLst>
              <a:path w="15221" h="21600" fill="none" extrusionOk="0">
                <a:moveTo>
                  <a:pt x="-1" y="0"/>
                </a:moveTo>
                <a:cubicBezTo>
                  <a:pt x="5702" y="0"/>
                  <a:pt x="11174" y="2255"/>
                  <a:pt x="15220" y="6274"/>
                </a:cubicBezTo>
              </a:path>
              <a:path w="15221" h="21600" stroke="0" extrusionOk="0">
                <a:moveTo>
                  <a:pt x="-1" y="0"/>
                </a:moveTo>
                <a:cubicBezTo>
                  <a:pt x="5702" y="0"/>
                  <a:pt x="11174" y="2255"/>
                  <a:pt x="15220" y="6274"/>
                </a:cubicBezTo>
                <a:lnTo>
                  <a:pt x="0" y="21600"/>
                </a:lnTo>
                <a:close/>
              </a:path>
            </a:pathLst>
          </a:custGeom>
          <a:solidFill>
            <a:srgbClr val="00FF00"/>
          </a:solidFill>
          <a:ln w="9525">
            <a:solidFill>
              <a:schemeClr val="tx1"/>
            </a:solidFill>
            <a:round/>
            <a:headEnd/>
            <a:tailEnd/>
          </a:ln>
        </p:spPr>
        <p:txBody>
          <a:bodyPr wrap="none" anchor="ctr"/>
          <a:lstStyle/>
          <a:p>
            <a:endParaRPr lang="zh-CN" altLang="en-US"/>
          </a:p>
        </p:txBody>
      </p:sp>
      <p:sp>
        <p:nvSpPr>
          <p:cNvPr id="46088" name="Arc 6"/>
          <p:cNvSpPr>
            <a:spLocks/>
          </p:cNvSpPr>
          <p:nvPr/>
        </p:nvSpPr>
        <p:spPr bwMode="auto">
          <a:xfrm>
            <a:off x="901700" y="2635250"/>
            <a:ext cx="649288" cy="1100138"/>
          </a:xfrm>
          <a:custGeom>
            <a:avLst/>
            <a:gdLst>
              <a:gd name="T0" fmla="*/ 0 w 21600"/>
              <a:gd name="T1" fmla="*/ 0 h 36602"/>
              <a:gd name="T2" fmla="*/ 2147483647 w 21600"/>
              <a:gd name="T3" fmla="*/ 2147483647 h 36602"/>
              <a:gd name="T4" fmla="*/ 0 w 21600"/>
              <a:gd name="T5" fmla="*/ 2147483647 h 36602"/>
              <a:gd name="T6" fmla="*/ 0 60000 65536"/>
              <a:gd name="T7" fmla="*/ 0 60000 65536"/>
              <a:gd name="T8" fmla="*/ 0 60000 65536"/>
              <a:gd name="T9" fmla="*/ 0 w 21600"/>
              <a:gd name="T10" fmla="*/ 0 h 36602"/>
              <a:gd name="T11" fmla="*/ 21600 w 21600"/>
              <a:gd name="T12" fmla="*/ 36602 h 36602"/>
            </a:gdLst>
            <a:ahLst/>
            <a:cxnLst>
              <a:cxn ang="T6">
                <a:pos x="T0" y="T1"/>
              </a:cxn>
              <a:cxn ang="T7">
                <a:pos x="T2" y="T3"/>
              </a:cxn>
              <a:cxn ang="T8">
                <a:pos x="T4" y="T5"/>
              </a:cxn>
            </a:cxnLst>
            <a:rect l="T9" t="T10" r="T11" b="T12"/>
            <a:pathLst>
              <a:path w="21600" h="36602" fill="none" extrusionOk="0">
                <a:moveTo>
                  <a:pt x="-1" y="0"/>
                </a:moveTo>
                <a:cubicBezTo>
                  <a:pt x="11929" y="0"/>
                  <a:pt x="21600" y="9670"/>
                  <a:pt x="21600" y="21600"/>
                </a:cubicBezTo>
                <a:cubicBezTo>
                  <a:pt x="21600" y="27196"/>
                  <a:pt x="19427" y="32575"/>
                  <a:pt x="15540" y="36602"/>
                </a:cubicBezTo>
              </a:path>
              <a:path w="21600" h="36602" stroke="0" extrusionOk="0">
                <a:moveTo>
                  <a:pt x="-1" y="0"/>
                </a:moveTo>
                <a:cubicBezTo>
                  <a:pt x="11929" y="0"/>
                  <a:pt x="21600" y="9670"/>
                  <a:pt x="21600" y="21600"/>
                </a:cubicBezTo>
                <a:cubicBezTo>
                  <a:pt x="21600" y="27196"/>
                  <a:pt x="19427" y="32575"/>
                  <a:pt x="15540" y="36602"/>
                </a:cubicBezTo>
                <a:lnTo>
                  <a:pt x="0" y="21600"/>
                </a:lnTo>
                <a:close/>
              </a:path>
            </a:pathLst>
          </a:custGeom>
          <a:solidFill>
            <a:srgbClr val="808080"/>
          </a:solidFill>
          <a:ln w="9525">
            <a:solidFill>
              <a:schemeClr val="tx1"/>
            </a:solidFill>
            <a:round/>
            <a:headEnd/>
            <a:tailEnd/>
          </a:ln>
        </p:spPr>
        <p:txBody>
          <a:bodyPr wrap="none" anchor="ctr"/>
          <a:lstStyle/>
          <a:p>
            <a:endParaRPr lang="zh-CN" altLang="en-US"/>
          </a:p>
        </p:txBody>
      </p:sp>
      <p:sp>
        <p:nvSpPr>
          <p:cNvPr id="46089" name="Rectangle 7"/>
          <p:cNvSpPr>
            <a:spLocks noGrp="1" noChangeArrowheads="1"/>
          </p:cNvSpPr>
          <p:nvPr>
            <p:ph type="title"/>
          </p:nvPr>
        </p:nvSpPr>
        <p:spPr>
          <a:xfrm>
            <a:off x="1116013" y="0"/>
            <a:ext cx="7772400" cy="908050"/>
          </a:xfrm>
        </p:spPr>
        <p:txBody>
          <a:bodyPr/>
          <a:lstStyle/>
          <a:p>
            <a:pPr eaLnBrk="1" hangingPunct="1"/>
            <a:r>
              <a:rPr lang="zh-CN" altLang="en-US" sz="4800"/>
              <a:t>滑动窗口示意图</a:t>
            </a:r>
          </a:p>
        </p:txBody>
      </p:sp>
      <p:sp>
        <p:nvSpPr>
          <p:cNvPr id="46090" name="Line 8"/>
          <p:cNvSpPr>
            <a:spLocks noChangeShapeType="1"/>
          </p:cNvSpPr>
          <p:nvPr/>
        </p:nvSpPr>
        <p:spPr bwMode="auto">
          <a:xfrm>
            <a:off x="252413" y="3281363"/>
            <a:ext cx="12969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091" name="Line 9"/>
          <p:cNvSpPr>
            <a:spLocks noChangeShapeType="1"/>
          </p:cNvSpPr>
          <p:nvPr/>
        </p:nvSpPr>
        <p:spPr bwMode="auto">
          <a:xfrm rot="8100000">
            <a:off x="904875" y="2641600"/>
            <a:ext cx="1588" cy="1284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092" name="Arc 10"/>
          <p:cNvSpPr>
            <a:spLocks/>
          </p:cNvSpPr>
          <p:nvPr/>
        </p:nvSpPr>
        <p:spPr bwMode="auto">
          <a:xfrm>
            <a:off x="900113" y="2855913"/>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6093" name="Line 11"/>
          <p:cNvSpPr>
            <a:spLocks noChangeShapeType="1"/>
          </p:cNvSpPr>
          <p:nvPr/>
        </p:nvSpPr>
        <p:spPr bwMode="auto">
          <a:xfrm>
            <a:off x="901700" y="2633663"/>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094" name="Line 12"/>
          <p:cNvSpPr>
            <a:spLocks noChangeShapeType="1"/>
          </p:cNvSpPr>
          <p:nvPr/>
        </p:nvSpPr>
        <p:spPr bwMode="auto">
          <a:xfrm rot="-8100000">
            <a:off x="894557" y="2634456"/>
            <a:ext cx="1588" cy="1285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095" name="Text Box 13"/>
          <p:cNvSpPr txBox="1">
            <a:spLocks noChangeArrowheads="1"/>
          </p:cNvSpPr>
          <p:nvPr/>
        </p:nvSpPr>
        <p:spPr bwMode="auto">
          <a:xfrm>
            <a:off x="1117600" y="2489200"/>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6096" name="Text Box 14"/>
          <p:cNvSpPr txBox="1">
            <a:spLocks noChangeArrowheads="1"/>
          </p:cNvSpPr>
          <p:nvPr/>
        </p:nvSpPr>
        <p:spPr bwMode="auto">
          <a:xfrm>
            <a:off x="1477963" y="2849563"/>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6097" name="Text Box 15"/>
          <p:cNvSpPr txBox="1">
            <a:spLocks noChangeArrowheads="1"/>
          </p:cNvSpPr>
          <p:nvPr/>
        </p:nvSpPr>
        <p:spPr bwMode="auto">
          <a:xfrm>
            <a:off x="1477963" y="3497263"/>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2</a:t>
            </a:r>
          </a:p>
        </p:txBody>
      </p:sp>
      <p:sp>
        <p:nvSpPr>
          <p:cNvPr id="46098" name="Text Box 16"/>
          <p:cNvSpPr txBox="1">
            <a:spLocks noChangeArrowheads="1"/>
          </p:cNvSpPr>
          <p:nvPr/>
        </p:nvSpPr>
        <p:spPr bwMode="auto">
          <a:xfrm>
            <a:off x="1117600" y="3857625"/>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3</a:t>
            </a:r>
          </a:p>
        </p:txBody>
      </p:sp>
      <p:sp>
        <p:nvSpPr>
          <p:cNvPr id="46099" name="Text Box 17"/>
          <p:cNvSpPr txBox="1">
            <a:spLocks noChangeArrowheads="1"/>
          </p:cNvSpPr>
          <p:nvPr/>
        </p:nvSpPr>
        <p:spPr bwMode="auto">
          <a:xfrm>
            <a:off x="541338" y="3857625"/>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4</a:t>
            </a:r>
          </a:p>
        </p:txBody>
      </p:sp>
      <p:sp>
        <p:nvSpPr>
          <p:cNvPr id="46100" name="Text Box 18"/>
          <p:cNvSpPr txBox="1">
            <a:spLocks noChangeArrowheads="1"/>
          </p:cNvSpPr>
          <p:nvPr/>
        </p:nvSpPr>
        <p:spPr bwMode="auto">
          <a:xfrm>
            <a:off x="180975" y="3497263"/>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5</a:t>
            </a:r>
          </a:p>
        </p:txBody>
      </p:sp>
      <p:sp>
        <p:nvSpPr>
          <p:cNvPr id="46101" name="Text Box 19"/>
          <p:cNvSpPr txBox="1">
            <a:spLocks noChangeArrowheads="1"/>
          </p:cNvSpPr>
          <p:nvPr/>
        </p:nvSpPr>
        <p:spPr bwMode="auto">
          <a:xfrm>
            <a:off x="180975" y="2849563"/>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6</a:t>
            </a:r>
          </a:p>
        </p:txBody>
      </p:sp>
      <p:sp>
        <p:nvSpPr>
          <p:cNvPr id="46102" name="Text Box 20"/>
          <p:cNvSpPr txBox="1">
            <a:spLocks noChangeArrowheads="1"/>
          </p:cNvSpPr>
          <p:nvPr/>
        </p:nvSpPr>
        <p:spPr bwMode="auto">
          <a:xfrm>
            <a:off x="541338" y="2489200"/>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7</a:t>
            </a:r>
          </a:p>
        </p:txBody>
      </p:sp>
      <p:sp>
        <p:nvSpPr>
          <p:cNvPr id="46103" name="Arc 21"/>
          <p:cNvSpPr>
            <a:spLocks/>
          </p:cNvSpPr>
          <p:nvPr/>
        </p:nvSpPr>
        <p:spPr bwMode="auto">
          <a:xfrm>
            <a:off x="254000" y="2635250"/>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6104" name="Line 22"/>
          <p:cNvSpPr>
            <a:spLocks noChangeShapeType="1"/>
          </p:cNvSpPr>
          <p:nvPr/>
        </p:nvSpPr>
        <p:spPr bwMode="auto">
          <a:xfrm>
            <a:off x="1765300" y="3281363"/>
            <a:ext cx="12969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05" name="Line 23"/>
          <p:cNvSpPr>
            <a:spLocks noChangeShapeType="1"/>
          </p:cNvSpPr>
          <p:nvPr/>
        </p:nvSpPr>
        <p:spPr bwMode="auto">
          <a:xfrm rot="8100000">
            <a:off x="2417763" y="2641600"/>
            <a:ext cx="1587" cy="1284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06" name="Arc 24"/>
          <p:cNvSpPr>
            <a:spLocks/>
          </p:cNvSpPr>
          <p:nvPr/>
        </p:nvSpPr>
        <p:spPr bwMode="auto">
          <a:xfrm>
            <a:off x="2413000" y="2855913"/>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6107" name="Line 25"/>
          <p:cNvSpPr>
            <a:spLocks noChangeShapeType="1"/>
          </p:cNvSpPr>
          <p:nvPr/>
        </p:nvSpPr>
        <p:spPr bwMode="auto">
          <a:xfrm>
            <a:off x="2414588" y="2633663"/>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08" name="Text Box 26"/>
          <p:cNvSpPr txBox="1">
            <a:spLocks noChangeArrowheads="1"/>
          </p:cNvSpPr>
          <p:nvPr/>
        </p:nvSpPr>
        <p:spPr bwMode="auto">
          <a:xfrm>
            <a:off x="2630488" y="2489200"/>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6109" name="Text Box 27"/>
          <p:cNvSpPr txBox="1">
            <a:spLocks noChangeArrowheads="1"/>
          </p:cNvSpPr>
          <p:nvPr/>
        </p:nvSpPr>
        <p:spPr bwMode="auto">
          <a:xfrm>
            <a:off x="2990850" y="2849563"/>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6110" name="Text Box 28"/>
          <p:cNvSpPr txBox="1">
            <a:spLocks noChangeArrowheads="1"/>
          </p:cNvSpPr>
          <p:nvPr/>
        </p:nvSpPr>
        <p:spPr bwMode="auto">
          <a:xfrm>
            <a:off x="2990850" y="3497263"/>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2</a:t>
            </a:r>
          </a:p>
        </p:txBody>
      </p:sp>
      <p:sp>
        <p:nvSpPr>
          <p:cNvPr id="46111" name="Text Box 29"/>
          <p:cNvSpPr txBox="1">
            <a:spLocks noChangeArrowheads="1"/>
          </p:cNvSpPr>
          <p:nvPr/>
        </p:nvSpPr>
        <p:spPr bwMode="auto">
          <a:xfrm>
            <a:off x="2630488" y="3857625"/>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3</a:t>
            </a:r>
          </a:p>
        </p:txBody>
      </p:sp>
      <p:sp>
        <p:nvSpPr>
          <p:cNvPr id="46112" name="Text Box 30"/>
          <p:cNvSpPr txBox="1">
            <a:spLocks noChangeArrowheads="1"/>
          </p:cNvSpPr>
          <p:nvPr/>
        </p:nvSpPr>
        <p:spPr bwMode="auto">
          <a:xfrm>
            <a:off x="2054225" y="3857625"/>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4</a:t>
            </a:r>
          </a:p>
        </p:txBody>
      </p:sp>
      <p:sp>
        <p:nvSpPr>
          <p:cNvPr id="46113" name="Text Box 31"/>
          <p:cNvSpPr txBox="1">
            <a:spLocks noChangeArrowheads="1"/>
          </p:cNvSpPr>
          <p:nvPr/>
        </p:nvSpPr>
        <p:spPr bwMode="auto">
          <a:xfrm>
            <a:off x="1693863" y="3497263"/>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5</a:t>
            </a:r>
          </a:p>
        </p:txBody>
      </p:sp>
      <p:sp>
        <p:nvSpPr>
          <p:cNvPr id="46114" name="Text Box 32"/>
          <p:cNvSpPr txBox="1">
            <a:spLocks noChangeArrowheads="1"/>
          </p:cNvSpPr>
          <p:nvPr/>
        </p:nvSpPr>
        <p:spPr bwMode="auto">
          <a:xfrm>
            <a:off x="1693863" y="2849563"/>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6</a:t>
            </a:r>
          </a:p>
        </p:txBody>
      </p:sp>
      <p:sp>
        <p:nvSpPr>
          <p:cNvPr id="46115" name="Text Box 33"/>
          <p:cNvSpPr txBox="1">
            <a:spLocks noChangeArrowheads="1"/>
          </p:cNvSpPr>
          <p:nvPr/>
        </p:nvSpPr>
        <p:spPr bwMode="auto">
          <a:xfrm>
            <a:off x="2054225" y="2489200"/>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7</a:t>
            </a:r>
          </a:p>
        </p:txBody>
      </p:sp>
      <p:sp>
        <p:nvSpPr>
          <p:cNvPr id="46116" name="Arc 34"/>
          <p:cNvSpPr>
            <a:spLocks/>
          </p:cNvSpPr>
          <p:nvPr/>
        </p:nvSpPr>
        <p:spPr bwMode="auto">
          <a:xfrm>
            <a:off x="1766888" y="2635250"/>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6117" name="Line 35"/>
          <p:cNvSpPr>
            <a:spLocks noChangeShapeType="1"/>
          </p:cNvSpPr>
          <p:nvPr/>
        </p:nvSpPr>
        <p:spPr bwMode="auto">
          <a:xfrm>
            <a:off x="3276600" y="3281363"/>
            <a:ext cx="12969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18" name="Line 36"/>
          <p:cNvSpPr>
            <a:spLocks noChangeShapeType="1"/>
          </p:cNvSpPr>
          <p:nvPr/>
        </p:nvSpPr>
        <p:spPr bwMode="auto">
          <a:xfrm rot="8100000">
            <a:off x="3929063" y="2641600"/>
            <a:ext cx="1587" cy="1284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19" name="Arc 37"/>
          <p:cNvSpPr>
            <a:spLocks/>
          </p:cNvSpPr>
          <p:nvPr/>
        </p:nvSpPr>
        <p:spPr bwMode="auto">
          <a:xfrm>
            <a:off x="3924300" y="2855913"/>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6120" name="Line 38"/>
          <p:cNvSpPr>
            <a:spLocks noChangeShapeType="1"/>
          </p:cNvSpPr>
          <p:nvPr/>
        </p:nvSpPr>
        <p:spPr bwMode="auto">
          <a:xfrm>
            <a:off x="3925888" y="2633663"/>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21" name="Line 39"/>
          <p:cNvSpPr>
            <a:spLocks noChangeShapeType="1"/>
          </p:cNvSpPr>
          <p:nvPr/>
        </p:nvSpPr>
        <p:spPr bwMode="auto">
          <a:xfrm rot="-8100000">
            <a:off x="3918744" y="2634456"/>
            <a:ext cx="1588" cy="1285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22" name="Text Box 40"/>
          <p:cNvSpPr txBox="1">
            <a:spLocks noChangeArrowheads="1"/>
          </p:cNvSpPr>
          <p:nvPr/>
        </p:nvSpPr>
        <p:spPr bwMode="auto">
          <a:xfrm>
            <a:off x="4141788" y="2489200"/>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6123" name="Text Box 41"/>
          <p:cNvSpPr txBox="1">
            <a:spLocks noChangeArrowheads="1"/>
          </p:cNvSpPr>
          <p:nvPr/>
        </p:nvSpPr>
        <p:spPr bwMode="auto">
          <a:xfrm>
            <a:off x="4502150" y="2849563"/>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6124" name="Text Box 42"/>
          <p:cNvSpPr txBox="1">
            <a:spLocks noChangeArrowheads="1"/>
          </p:cNvSpPr>
          <p:nvPr/>
        </p:nvSpPr>
        <p:spPr bwMode="auto">
          <a:xfrm>
            <a:off x="4502150" y="3497263"/>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2</a:t>
            </a:r>
          </a:p>
        </p:txBody>
      </p:sp>
      <p:sp>
        <p:nvSpPr>
          <p:cNvPr id="46125" name="Text Box 43"/>
          <p:cNvSpPr txBox="1">
            <a:spLocks noChangeArrowheads="1"/>
          </p:cNvSpPr>
          <p:nvPr/>
        </p:nvSpPr>
        <p:spPr bwMode="auto">
          <a:xfrm>
            <a:off x="4141788" y="3857625"/>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3</a:t>
            </a:r>
          </a:p>
        </p:txBody>
      </p:sp>
      <p:sp>
        <p:nvSpPr>
          <p:cNvPr id="46126" name="Text Box 44"/>
          <p:cNvSpPr txBox="1">
            <a:spLocks noChangeArrowheads="1"/>
          </p:cNvSpPr>
          <p:nvPr/>
        </p:nvSpPr>
        <p:spPr bwMode="auto">
          <a:xfrm>
            <a:off x="3565525" y="3857625"/>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4</a:t>
            </a:r>
          </a:p>
        </p:txBody>
      </p:sp>
      <p:sp>
        <p:nvSpPr>
          <p:cNvPr id="46127" name="Text Box 45"/>
          <p:cNvSpPr txBox="1">
            <a:spLocks noChangeArrowheads="1"/>
          </p:cNvSpPr>
          <p:nvPr/>
        </p:nvSpPr>
        <p:spPr bwMode="auto">
          <a:xfrm>
            <a:off x="3205163" y="3497263"/>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5</a:t>
            </a:r>
          </a:p>
        </p:txBody>
      </p:sp>
      <p:sp>
        <p:nvSpPr>
          <p:cNvPr id="46128" name="Text Box 46"/>
          <p:cNvSpPr txBox="1">
            <a:spLocks noChangeArrowheads="1"/>
          </p:cNvSpPr>
          <p:nvPr/>
        </p:nvSpPr>
        <p:spPr bwMode="auto">
          <a:xfrm>
            <a:off x="3205163" y="2849563"/>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6</a:t>
            </a:r>
          </a:p>
        </p:txBody>
      </p:sp>
      <p:sp>
        <p:nvSpPr>
          <p:cNvPr id="46129" name="Text Box 47"/>
          <p:cNvSpPr txBox="1">
            <a:spLocks noChangeArrowheads="1"/>
          </p:cNvSpPr>
          <p:nvPr/>
        </p:nvSpPr>
        <p:spPr bwMode="auto">
          <a:xfrm>
            <a:off x="3565525" y="2489200"/>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7</a:t>
            </a:r>
          </a:p>
        </p:txBody>
      </p:sp>
      <p:sp>
        <p:nvSpPr>
          <p:cNvPr id="46130" name="Arc 48"/>
          <p:cNvSpPr>
            <a:spLocks/>
          </p:cNvSpPr>
          <p:nvPr/>
        </p:nvSpPr>
        <p:spPr bwMode="auto">
          <a:xfrm>
            <a:off x="3278188" y="2635250"/>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6131" name="Line 49"/>
          <p:cNvSpPr>
            <a:spLocks noChangeShapeType="1"/>
          </p:cNvSpPr>
          <p:nvPr/>
        </p:nvSpPr>
        <p:spPr bwMode="auto">
          <a:xfrm rot="-8100000">
            <a:off x="2407444" y="2634456"/>
            <a:ext cx="1588" cy="1285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32" name="Arc 50"/>
          <p:cNvSpPr>
            <a:spLocks/>
          </p:cNvSpPr>
          <p:nvPr/>
        </p:nvSpPr>
        <p:spPr bwMode="auto">
          <a:xfrm>
            <a:off x="901700" y="4651375"/>
            <a:ext cx="649288" cy="1100138"/>
          </a:xfrm>
          <a:custGeom>
            <a:avLst/>
            <a:gdLst>
              <a:gd name="T0" fmla="*/ 0 w 21600"/>
              <a:gd name="T1" fmla="*/ 0 h 36602"/>
              <a:gd name="T2" fmla="*/ 2147483647 w 21600"/>
              <a:gd name="T3" fmla="*/ 2147483647 h 36602"/>
              <a:gd name="T4" fmla="*/ 0 w 21600"/>
              <a:gd name="T5" fmla="*/ 2147483647 h 36602"/>
              <a:gd name="T6" fmla="*/ 0 60000 65536"/>
              <a:gd name="T7" fmla="*/ 0 60000 65536"/>
              <a:gd name="T8" fmla="*/ 0 60000 65536"/>
              <a:gd name="T9" fmla="*/ 0 w 21600"/>
              <a:gd name="T10" fmla="*/ 0 h 36602"/>
              <a:gd name="T11" fmla="*/ 21600 w 21600"/>
              <a:gd name="T12" fmla="*/ 36602 h 36602"/>
            </a:gdLst>
            <a:ahLst/>
            <a:cxnLst>
              <a:cxn ang="T6">
                <a:pos x="T0" y="T1"/>
              </a:cxn>
              <a:cxn ang="T7">
                <a:pos x="T2" y="T3"/>
              </a:cxn>
              <a:cxn ang="T8">
                <a:pos x="T4" y="T5"/>
              </a:cxn>
            </a:cxnLst>
            <a:rect l="T9" t="T10" r="T11" b="T12"/>
            <a:pathLst>
              <a:path w="21600" h="36602" fill="none" extrusionOk="0">
                <a:moveTo>
                  <a:pt x="-1" y="0"/>
                </a:moveTo>
                <a:cubicBezTo>
                  <a:pt x="11929" y="0"/>
                  <a:pt x="21600" y="9670"/>
                  <a:pt x="21600" y="21600"/>
                </a:cubicBezTo>
                <a:cubicBezTo>
                  <a:pt x="21600" y="27196"/>
                  <a:pt x="19427" y="32575"/>
                  <a:pt x="15540" y="36602"/>
                </a:cubicBezTo>
              </a:path>
              <a:path w="21600" h="36602" stroke="0" extrusionOk="0">
                <a:moveTo>
                  <a:pt x="-1" y="0"/>
                </a:moveTo>
                <a:cubicBezTo>
                  <a:pt x="11929" y="0"/>
                  <a:pt x="21600" y="9670"/>
                  <a:pt x="21600" y="21600"/>
                </a:cubicBezTo>
                <a:cubicBezTo>
                  <a:pt x="21600" y="27196"/>
                  <a:pt x="19427" y="32575"/>
                  <a:pt x="15540" y="36602"/>
                </a:cubicBezTo>
                <a:lnTo>
                  <a:pt x="0" y="21600"/>
                </a:lnTo>
                <a:close/>
              </a:path>
            </a:pathLst>
          </a:custGeom>
          <a:solidFill>
            <a:srgbClr val="808080"/>
          </a:solidFill>
          <a:ln w="9525">
            <a:solidFill>
              <a:schemeClr val="tx1"/>
            </a:solidFill>
            <a:round/>
            <a:headEnd/>
            <a:tailEnd/>
          </a:ln>
        </p:spPr>
        <p:txBody>
          <a:bodyPr wrap="none" anchor="ctr"/>
          <a:lstStyle/>
          <a:p>
            <a:endParaRPr lang="zh-CN" altLang="en-US"/>
          </a:p>
        </p:txBody>
      </p:sp>
      <p:sp>
        <p:nvSpPr>
          <p:cNvPr id="46133" name="Line 51"/>
          <p:cNvSpPr>
            <a:spLocks noChangeShapeType="1"/>
          </p:cNvSpPr>
          <p:nvPr/>
        </p:nvSpPr>
        <p:spPr bwMode="auto">
          <a:xfrm>
            <a:off x="252413" y="5297488"/>
            <a:ext cx="12969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34" name="Line 52"/>
          <p:cNvSpPr>
            <a:spLocks noChangeShapeType="1"/>
          </p:cNvSpPr>
          <p:nvPr/>
        </p:nvSpPr>
        <p:spPr bwMode="auto">
          <a:xfrm rot="8100000">
            <a:off x="904875" y="4657725"/>
            <a:ext cx="1588" cy="1284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35" name="Arc 53"/>
          <p:cNvSpPr>
            <a:spLocks/>
          </p:cNvSpPr>
          <p:nvPr/>
        </p:nvSpPr>
        <p:spPr bwMode="auto">
          <a:xfrm>
            <a:off x="900113" y="4872038"/>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6136" name="Line 54"/>
          <p:cNvSpPr>
            <a:spLocks noChangeShapeType="1"/>
          </p:cNvSpPr>
          <p:nvPr/>
        </p:nvSpPr>
        <p:spPr bwMode="auto">
          <a:xfrm>
            <a:off x="901700" y="4649788"/>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37" name="Line 55"/>
          <p:cNvSpPr>
            <a:spLocks noChangeShapeType="1"/>
          </p:cNvSpPr>
          <p:nvPr/>
        </p:nvSpPr>
        <p:spPr bwMode="auto">
          <a:xfrm rot="-8100000">
            <a:off x="894557" y="4650581"/>
            <a:ext cx="1588" cy="1285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38" name="Text Box 56"/>
          <p:cNvSpPr txBox="1">
            <a:spLocks noChangeArrowheads="1"/>
          </p:cNvSpPr>
          <p:nvPr/>
        </p:nvSpPr>
        <p:spPr bwMode="auto">
          <a:xfrm>
            <a:off x="1117600" y="4505325"/>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6139" name="Text Box 57"/>
          <p:cNvSpPr txBox="1">
            <a:spLocks noChangeArrowheads="1"/>
          </p:cNvSpPr>
          <p:nvPr/>
        </p:nvSpPr>
        <p:spPr bwMode="auto">
          <a:xfrm>
            <a:off x="1477963" y="4865688"/>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6140" name="Text Box 58"/>
          <p:cNvSpPr txBox="1">
            <a:spLocks noChangeArrowheads="1"/>
          </p:cNvSpPr>
          <p:nvPr/>
        </p:nvSpPr>
        <p:spPr bwMode="auto">
          <a:xfrm>
            <a:off x="1477963" y="5513388"/>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2</a:t>
            </a:r>
          </a:p>
        </p:txBody>
      </p:sp>
      <p:sp>
        <p:nvSpPr>
          <p:cNvPr id="46141" name="Text Box 59"/>
          <p:cNvSpPr txBox="1">
            <a:spLocks noChangeArrowheads="1"/>
          </p:cNvSpPr>
          <p:nvPr/>
        </p:nvSpPr>
        <p:spPr bwMode="auto">
          <a:xfrm>
            <a:off x="1117600" y="5873750"/>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3</a:t>
            </a:r>
          </a:p>
        </p:txBody>
      </p:sp>
      <p:sp>
        <p:nvSpPr>
          <p:cNvPr id="46142" name="Text Box 60"/>
          <p:cNvSpPr txBox="1">
            <a:spLocks noChangeArrowheads="1"/>
          </p:cNvSpPr>
          <p:nvPr/>
        </p:nvSpPr>
        <p:spPr bwMode="auto">
          <a:xfrm>
            <a:off x="541338" y="5873750"/>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4</a:t>
            </a:r>
          </a:p>
        </p:txBody>
      </p:sp>
      <p:sp>
        <p:nvSpPr>
          <p:cNvPr id="46143" name="Text Box 61"/>
          <p:cNvSpPr txBox="1">
            <a:spLocks noChangeArrowheads="1"/>
          </p:cNvSpPr>
          <p:nvPr/>
        </p:nvSpPr>
        <p:spPr bwMode="auto">
          <a:xfrm>
            <a:off x="180975" y="5513388"/>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5</a:t>
            </a:r>
          </a:p>
        </p:txBody>
      </p:sp>
      <p:sp>
        <p:nvSpPr>
          <p:cNvPr id="46144" name="Text Box 62"/>
          <p:cNvSpPr txBox="1">
            <a:spLocks noChangeArrowheads="1"/>
          </p:cNvSpPr>
          <p:nvPr/>
        </p:nvSpPr>
        <p:spPr bwMode="auto">
          <a:xfrm>
            <a:off x="180975" y="4865688"/>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6</a:t>
            </a:r>
          </a:p>
        </p:txBody>
      </p:sp>
      <p:sp>
        <p:nvSpPr>
          <p:cNvPr id="46145" name="Text Box 63"/>
          <p:cNvSpPr txBox="1">
            <a:spLocks noChangeArrowheads="1"/>
          </p:cNvSpPr>
          <p:nvPr/>
        </p:nvSpPr>
        <p:spPr bwMode="auto">
          <a:xfrm>
            <a:off x="541338" y="4505325"/>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7</a:t>
            </a:r>
          </a:p>
        </p:txBody>
      </p:sp>
      <p:sp>
        <p:nvSpPr>
          <p:cNvPr id="46146" name="Arc 64"/>
          <p:cNvSpPr>
            <a:spLocks/>
          </p:cNvSpPr>
          <p:nvPr/>
        </p:nvSpPr>
        <p:spPr bwMode="auto">
          <a:xfrm>
            <a:off x="254000" y="4651375"/>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6147" name="Arc 65"/>
          <p:cNvSpPr>
            <a:spLocks/>
          </p:cNvSpPr>
          <p:nvPr/>
        </p:nvSpPr>
        <p:spPr bwMode="auto">
          <a:xfrm>
            <a:off x="2414588" y="4651375"/>
            <a:ext cx="649287" cy="1100138"/>
          </a:xfrm>
          <a:custGeom>
            <a:avLst/>
            <a:gdLst>
              <a:gd name="T0" fmla="*/ 0 w 21600"/>
              <a:gd name="T1" fmla="*/ 0 h 36602"/>
              <a:gd name="T2" fmla="*/ 2147483647 w 21600"/>
              <a:gd name="T3" fmla="*/ 2147483647 h 36602"/>
              <a:gd name="T4" fmla="*/ 0 w 21600"/>
              <a:gd name="T5" fmla="*/ 2147483647 h 36602"/>
              <a:gd name="T6" fmla="*/ 0 60000 65536"/>
              <a:gd name="T7" fmla="*/ 0 60000 65536"/>
              <a:gd name="T8" fmla="*/ 0 60000 65536"/>
              <a:gd name="T9" fmla="*/ 0 w 21600"/>
              <a:gd name="T10" fmla="*/ 0 h 36602"/>
              <a:gd name="T11" fmla="*/ 21600 w 21600"/>
              <a:gd name="T12" fmla="*/ 36602 h 36602"/>
            </a:gdLst>
            <a:ahLst/>
            <a:cxnLst>
              <a:cxn ang="T6">
                <a:pos x="T0" y="T1"/>
              </a:cxn>
              <a:cxn ang="T7">
                <a:pos x="T2" y="T3"/>
              </a:cxn>
              <a:cxn ang="T8">
                <a:pos x="T4" y="T5"/>
              </a:cxn>
            </a:cxnLst>
            <a:rect l="T9" t="T10" r="T11" b="T12"/>
            <a:pathLst>
              <a:path w="21600" h="36602" fill="none" extrusionOk="0">
                <a:moveTo>
                  <a:pt x="-1" y="0"/>
                </a:moveTo>
                <a:cubicBezTo>
                  <a:pt x="11929" y="0"/>
                  <a:pt x="21600" y="9670"/>
                  <a:pt x="21600" y="21600"/>
                </a:cubicBezTo>
                <a:cubicBezTo>
                  <a:pt x="21600" y="27196"/>
                  <a:pt x="19427" y="32575"/>
                  <a:pt x="15540" y="36602"/>
                </a:cubicBezTo>
              </a:path>
              <a:path w="21600" h="36602" stroke="0" extrusionOk="0">
                <a:moveTo>
                  <a:pt x="-1" y="0"/>
                </a:moveTo>
                <a:cubicBezTo>
                  <a:pt x="11929" y="0"/>
                  <a:pt x="21600" y="9670"/>
                  <a:pt x="21600" y="21600"/>
                </a:cubicBezTo>
                <a:cubicBezTo>
                  <a:pt x="21600" y="27196"/>
                  <a:pt x="19427" y="32575"/>
                  <a:pt x="15540" y="36602"/>
                </a:cubicBezTo>
                <a:lnTo>
                  <a:pt x="0" y="21600"/>
                </a:lnTo>
                <a:close/>
              </a:path>
            </a:pathLst>
          </a:custGeom>
          <a:solidFill>
            <a:srgbClr val="808080"/>
          </a:solidFill>
          <a:ln w="9525">
            <a:solidFill>
              <a:schemeClr val="tx1"/>
            </a:solidFill>
            <a:round/>
            <a:headEnd/>
            <a:tailEnd/>
          </a:ln>
        </p:spPr>
        <p:txBody>
          <a:bodyPr wrap="none" anchor="ctr"/>
          <a:lstStyle/>
          <a:p>
            <a:endParaRPr lang="zh-CN" altLang="en-US"/>
          </a:p>
        </p:txBody>
      </p:sp>
      <p:sp>
        <p:nvSpPr>
          <p:cNvPr id="46148" name="Line 66"/>
          <p:cNvSpPr>
            <a:spLocks noChangeShapeType="1"/>
          </p:cNvSpPr>
          <p:nvPr/>
        </p:nvSpPr>
        <p:spPr bwMode="auto">
          <a:xfrm>
            <a:off x="1765300" y="5297488"/>
            <a:ext cx="12969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49" name="Line 67"/>
          <p:cNvSpPr>
            <a:spLocks noChangeShapeType="1"/>
          </p:cNvSpPr>
          <p:nvPr/>
        </p:nvSpPr>
        <p:spPr bwMode="auto">
          <a:xfrm rot="8100000">
            <a:off x="2417763" y="4657725"/>
            <a:ext cx="1587" cy="1284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50" name="Arc 68"/>
          <p:cNvSpPr>
            <a:spLocks/>
          </p:cNvSpPr>
          <p:nvPr/>
        </p:nvSpPr>
        <p:spPr bwMode="auto">
          <a:xfrm>
            <a:off x="2413000" y="4872038"/>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6151" name="Line 69"/>
          <p:cNvSpPr>
            <a:spLocks noChangeShapeType="1"/>
          </p:cNvSpPr>
          <p:nvPr/>
        </p:nvSpPr>
        <p:spPr bwMode="auto">
          <a:xfrm>
            <a:off x="2414588" y="4649788"/>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52" name="Text Box 70"/>
          <p:cNvSpPr txBox="1">
            <a:spLocks noChangeArrowheads="1"/>
          </p:cNvSpPr>
          <p:nvPr/>
        </p:nvSpPr>
        <p:spPr bwMode="auto">
          <a:xfrm>
            <a:off x="2630488" y="4505325"/>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6153" name="Text Box 71"/>
          <p:cNvSpPr txBox="1">
            <a:spLocks noChangeArrowheads="1"/>
          </p:cNvSpPr>
          <p:nvPr/>
        </p:nvSpPr>
        <p:spPr bwMode="auto">
          <a:xfrm>
            <a:off x="2990850" y="4865688"/>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6154" name="Text Box 72"/>
          <p:cNvSpPr txBox="1">
            <a:spLocks noChangeArrowheads="1"/>
          </p:cNvSpPr>
          <p:nvPr/>
        </p:nvSpPr>
        <p:spPr bwMode="auto">
          <a:xfrm>
            <a:off x="2990850" y="5513388"/>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2</a:t>
            </a:r>
          </a:p>
        </p:txBody>
      </p:sp>
      <p:sp>
        <p:nvSpPr>
          <p:cNvPr id="46155" name="Text Box 73"/>
          <p:cNvSpPr txBox="1">
            <a:spLocks noChangeArrowheads="1"/>
          </p:cNvSpPr>
          <p:nvPr/>
        </p:nvSpPr>
        <p:spPr bwMode="auto">
          <a:xfrm>
            <a:off x="2630488" y="5873750"/>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3</a:t>
            </a:r>
          </a:p>
        </p:txBody>
      </p:sp>
      <p:sp>
        <p:nvSpPr>
          <p:cNvPr id="46156" name="Text Box 74"/>
          <p:cNvSpPr txBox="1">
            <a:spLocks noChangeArrowheads="1"/>
          </p:cNvSpPr>
          <p:nvPr/>
        </p:nvSpPr>
        <p:spPr bwMode="auto">
          <a:xfrm>
            <a:off x="2054225" y="5873750"/>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4</a:t>
            </a:r>
          </a:p>
        </p:txBody>
      </p:sp>
      <p:sp>
        <p:nvSpPr>
          <p:cNvPr id="46157" name="Text Box 75"/>
          <p:cNvSpPr txBox="1">
            <a:spLocks noChangeArrowheads="1"/>
          </p:cNvSpPr>
          <p:nvPr/>
        </p:nvSpPr>
        <p:spPr bwMode="auto">
          <a:xfrm>
            <a:off x="1693863" y="5513388"/>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5</a:t>
            </a:r>
          </a:p>
        </p:txBody>
      </p:sp>
      <p:sp>
        <p:nvSpPr>
          <p:cNvPr id="46158" name="Text Box 76"/>
          <p:cNvSpPr txBox="1">
            <a:spLocks noChangeArrowheads="1"/>
          </p:cNvSpPr>
          <p:nvPr/>
        </p:nvSpPr>
        <p:spPr bwMode="auto">
          <a:xfrm>
            <a:off x="1693863" y="4865688"/>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6</a:t>
            </a:r>
          </a:p>
        </p:txBody>
      </p:sp>
      <p:sp>
        <p:nvSpPr>
          <p:cNvPr id="46159" name="Text Box 77"/>
          <p:cNvSpPr txBox="1">
            <a:spLocks noChangeArrowheads="1"/>
          </p:cNvSpPr>
          <p:nvPr/>
        </p:nvSpPr>
        <p:spPr bwMode="auto">
          <a:xfrm>
            <a:off x="2054225" y="4505325"/>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7</a:t>
            </a:r>
          </a:p>
        </p:txBody>
      </p:sp>
      <p:sp>
        <p:nvSpPr>
          <p:cNvPr id="46160" name="Arc 78"/>
          <p:cNvSpPr>
            <a:spLocks/>
          </p:cNvSpPr>
          <p:nvPr/>
        </p:nvSpPr>
        <p:spPr bwMode="auto">
          <a:xfrm>
            <a:off x="1766888" y="4651375"/>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6161" name="Line 79"/>
          <p:cNvSpPr>
            <a:spLocks noChangeShapeType="1"/>
          </p:cNvSpPr>
          <p:nvPr/>
        </p:nvSpPr>
        <p:spPr bwMode="auto">
          <a:xfrm rot="-8100000">
            <a:off x="2407444" y="4650581"/>
            <a:ext cx="1588" cy="1285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62" name="Arc 80"/>
          <p:cNvSpPr>
            <a:spLocks/>
          </p:cNvSpPr>
          <p:nvPr/>
        </p:nvSpPr>
        <p:spPr bwMode="auto">
          <a:xfrm>
            <a:off x="5438775" y="4843463"/>
            <a:ext cx="649288" cy="1106487"/>
          </a:xfrm>
          <a:custGeom>
            <a:avLst/>
            <a:gdLst>
              <a:gd name="T0" fmla="*/ 2147483647 w 21600"/>
              <a:gd name="T1" fmla="*/ 0 h 36821"/>
              <a:gd name="T2" fmla="*/ 2147483647 w 21600"/>
              <a:gd name="T3" fmla="*/ 2147483647 h 36821"/>
              <a:gd name="T4" fmla="*/ 0 w 21600"/>
              <a:gd name="T5" fmla="*/ 2147483647 h 36821"/>
              <a:gd name="T6" fmla="*/ 0 60000 65536"/>
              <a:gd name="T7" fmla="*/ 0 60000 65536"/>
              <a:gd name="T8" fmla="*/ 0 60000 65536"/>
              <a:gd name="T9" fmla="*/ 0 w 21600"/>
              <a:gd name="T10" fmla="*/ 0 h 36821"/>
              <a:gd name="T11" fmla="*/ 21600 w 21600"/>
              <a:gd name="T12" fmla="*/ 36821 h 36821"/>
            </a:gdLst>
            <a:ahLst/>
            <a:cxnLst>
              <a:cxn ang="T6">
                <a:pos x="T0" y="T1"/>
              </a:cxn>
              <a:cxn ang="T7">
                <a:pos x="T2" y="T3"/>
              </a:cxn>
              <a:cxn ang="T8">
                <a:pos x="T4" y="T5"/>
              </a:cxn>
            </a:cxnLst>
            <a:rect l="T9" t="T10" r="T11" b="T12"/>
            <a:pathLst>
              <a:path w="21600" h="36821" fill="none" extrusionOk="0">
                <a:moveTo>
                  <a:pt x="15323" y="0"/>
                </a:moveTo>
                <a:cubicBezTo>
                  <a:pt x="19343" y="4046"/>
                  <a:pt x="21600" y="9519"/>
                  <a:pt x="21600" y="15223"/>
                </a:cubicBezTo>
                <a:cubicBezTo>
                  <a:pt x="21600" y="27032"/>
                  <a:pt x="12116" y="36652"/>
                  <a:pt x="307" y="36820"/>
                </a:cubicBezTo>
              </a:path>
              <a:path w="21600" h="36821" stroke="0" extrusionOk="0">
                <a:moveTo>
                  <a:pt x="15323" y="0"/>
                </a:moveTo>
                <a:cubicBezTo>
                  <a:pt x="19343" y="4046"/>
                  <a:pt x="21600" y="9519"/>
                  <a:pt x="21600" y="15223"/>
                </a:cubicBezTo>
                <a:cubicBezTo>
                  <a:pt x="21600" y="27032"/>
                  <a:pt x="12116" y="36652"/>
                  <a:pt x="307" y="36820"/>
                </a:cubicBezTo>
                <a:lnTo>
                  <a:pt x="0" y="15223"/>
                </a:lnTo>
                <a:close/>
              </a:path>
            </a:pathLst>
          </a:custGeom>
          <a:solidFill>
            <a:srgbClr val="808080"/>
          </a:solidFill>
          <a:ln w="9525">
            <a:solidFill>
              <a:schemeClr val="tx1"/>
            </a:solidFill>
            <a:round/>
            <a:headEnd/>
            <a:tailEnd/>
          </a:ln>
        </p:spPr>
        <p:txBody>
          <a:bodyPr wrap="none" anchor="ctr"/>
          <a:lstStyle/>
          <a:p>
            <a:endParaRPr lang="zh-CN" altLang="en-US"/>
          </a:p>
        </p:txBody>
      </p:sp>
      <p:sp>
        <p:nvSpPr>
          <p:cNvPr id="46163" name="Arc 81"/>
          <p:cNvSpPr>
            <a:spLocks/>
          </p:cNvSpPr>
          <p:nvPr/>
        </p:nvSpPr>
        <p:spPr bwMode="auto">
          <a:xfrm>
            <a:off x="5438775" y="4837113"/>
            <a:ext cx="649288" cy="465137"/>
          </a:xfrm>
          <a:custGeom>
            <a:avLst/>
            <a:gdLst>
              <a:gd name="T0" fmla="*/ 2147483647 w 21600"/>
              <a:gd name="T1" fmla="*/ 0 h 15485"/>
              <a:gd name="T2" fmla="*/ 2147483647 w 21600"/>
              <a:gd name="T3" fmla="*/ 2147483647 h 15485"/>
              <a:gd name="T4" fmla="*/ 0 w 21600"/>
              <a:gd name="T5" fmla="*/ 2147483647 h 15485"/>
              <a:gd name="T6" fmla="*/ 0 60000 65536"/>
              <a:gd name="T7" fmla="*/ 0 60000 65536"/>
              <a:gd name="T8" fmla="*/ 0 60000 65536"/>
              <a:gd name="T9" fmla="*/ 0 w 21600"/>
              <a:gd name="T10" fmla="*/ 0 h 15485"/>
              <a:gd name="T11" fmla="*/ 21600 w 21600"/>
              <a:gd name="T12" fmla="*/ 15485 h 15485"/>
            </a:gdLst>
            <a:ahLst/>
            <a:cxnLst>
              <a:cxn ang="T6">
                <a:pos x="T0" y="T1"/>
              </a:cxn>
              <a:cxn ang="T7">
                <a:pos x="T2" y="T3"/>
              </a:cxn>
              <a:cxn ang="T8">
                <a:pos x="T4" y="T5"/>
              </a:cxn>
            </a:cxnLst>
            <a:rect l="T9" t="T10" r="T11" b="T12"/>
            <a:pathLst>
              <a:path w="21600" h="15485" fill="none" extrusionOk="0">
                <a:moveTo>
                  <a:pt x="15059" y="-1"/>
                </a:moveTo>
                <a:cubicBezTo>
                  <a:pt x="19240" y="4066"/>
                  <a:pt x="21600" y="9651"/>
                  <a:pt x="21600" y="15485"/>
                </a:cubicBezTo>
              </a:path>
              <a:path w="21600" h="15485" stroke="0" extrusionOk="0">
                <a:moveTo>
                  <a:pt x="15059" y="-1"/>
                </a:moveTo>
                <a:cubicBezTo>
                  <a:pt x="19240" y="4066"/>
                  <a:pt x="21600" y="9651"/>
                  <a:pt x="21600" y="15485"/>
                </a:cubicBezTo>
                <a:lnTo>
                  <a:pt x="0" y="15485"/>
                </a:lnTo>
                <a:close/>
              </a:path>
            </a:pathLst>
          </a:custGeom>
          <a:solidFill>
            <a:srgbClr val="00FF00"/>
          </a:solidFill>
          <a:ln w="9525">
            <a:solidFill>
              <a:schemeClr val="tx1"/>
            </a:solidFill>
            <a:round/>
            <a:headEnd/>
            <a:tailEnd/>
          </a:ln>
        </p:spPr>
        <p:txBody>
          <a:bodyPr wrap="none" anchor="ctr"/>
          <a:lstStyle/>
          <a:p>
            <a:endParaRPr lang="zh-CN" altLang="en-US"/>
          </a:p>
        </p:txBody>
      </p:sp>
      <p:sp>
        <p:nvSpPr>
          <p:cNvPr id="46164" name="Line 82"/>
          <p:cNvSpPr>
            <a:spLocks noChangeShapeType="1"/>
          </p:cNvSpPr>
          <p:nvPr/>
        </p:nvSpPr>
        <p:spPr bwMode="auto">
          <a:xfrm>
            <a:off x="4789488" y="5297488"/>
            <a:ext cx="12969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65" name="Line 83"/>
          <p:cNvSpPr>
            <a:spLocks noChangeShapeType="1"/>
          </p:cNvSpPr>
          <p:nvPr/>
        </p:nvSpPr>
        <p:spPr bwMode="auto">
          <a:xfrm rot="8100000">
            <a:off x="5441950" y="4657725"/>
            <a:ext cx="1588" cy="1284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66" name="Arc 84"/>
          <p:cNvSpPr>
            <a:spLocks/>
          </p:cNvSpPr>
          <p:nvPr/>
        </p:nvSpPr>
        <p:spPr bwMode="auto">
          <a:xfrm>
            <a:off x="5437188" y="4872038"/>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6167" name="Line 85"/>
          <p:cNvSpPr>
            <a:spLocks noChangeShapeType="1"/>
          </p:cNvSpPr>
          <p:nvPr/>
        </p:nvSpPr>
        <p:spPr bwMode="auto">
          <a:xfrm>
            <a:off x="5438775" y="4649788"/>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68" name="Line 86"/>
          <p:cNvSpPr>
            <a:spLocks noChangeShapeType="1"/>
          </p:cNvSpPr>
          <p:nvPr/>
        </p:nvSpPr>
        <p:spPr bwMode="auto">
          <a:xfrm rot="-8100000">
            <a:off x="5431632" y="4650581"/>
            <a:ext cx="1588" cy="1285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69" name="Text Box 87"/>
          <p:cNvSpPr txBox="1">
            <a:spLocks noChangeArrowheads="1"/>
          </p:cNvSpPr>
          <p:nvPr/>
        </p:nvSpPr>
        <p:spPr bwMode="auto">
          <a:xfrm>
            <a:off x="5654675" y="4505325"/>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6170" name="Text Box 88"/>
          <p:cNvSpPr txBox="1">
            <a:spLocks noChangeArrowheads="1"/>
          </p:cNvSpPr>
          <p:nvPr/>
        </p:nvSpPr>
        <p:spPr bwMode="auto">
          <a:xfrm>
            <a:off x="6015038" y="4865688"/>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6171" name="Text Box 89"/>
          <p:cNvSpPr txBox="1">
            <a:spLocks noChangeArrowheads="1"/>
          </p:cNvSpPr>
          <p:nvPr/>
        </p:nvSpPr>
        <p:spPr bwMode="auto">
          <a:xfrm>
            <a:off x="6015038" y="5513388"/>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2</a:t>
            </a:r>
          </a:p>
        </p:txBody>
      </p:sp>
      <p:sp>
        <p:nvSpPr>
          <p:cNvPr id="46172" name="Text Box 90"/>
          <p:cNvSpPr txBox="1">
            <a:spLocks noChangeArrowheads="1"/>
          </p:cNvSpPr>
          <p:nvPr/>
        </p:nvSpPr>
        <p:spPr bwMode="auto">
          <a:xfrm>
            <a:off x="5654675" y="5873750"/>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3</a:t>
            </a:r>
          </a:p>
        </p:txBody>
      </p:sp>
      <p:sp>
        <p:nvSpPr>
          <p:cNvPr id="46173" name="Text Box 91"/>
          <p:cNvSpPr txBox="1">
            <a:spLocks noChangeArrowheads="1"/>
          </p:cNvSpPr>
          <p:nvPr/>
        </p:nvSpPr>
        <p:spPr bwMode="auto">
          <a:xfrm>
            <a:off x="5078413" y="5873750"/>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4</a:t>
            </a:r>
          </a:p>
        </p:txBody>
      </p:sp>
      <p:sp>
        <p:nvSpPr>
          <p:cNvPr id="46174" name="Text Box 92"/>
          <p:cNvSpPr txBox="1">
            <a:spLocks noChangeArrowheads="1"/>
          </p:cNvSpPr>
          <p:nvPr/>
        </p:nvSpPr>
        <p:spPr bwMode="auto">
          <a:xfrm>
            <a:off x="4718050" y="5513388"/>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5</a:t>
            </a:r>
          </a:p>
        </p:txBody>
      </p:sp>
      <p:sp>
        <p:nvSpPr>
          <p:cNvPr id="46175" name="Text Box 93"/>
          <p:cNvSpPr txBox="1">
            <a:spLocks noChangeArrowheads="1"/>
          </p:cNvSpPr>
          <p:nvPr/>
        </p:nvSpPr>
        <p:spPr bwMode="auto">
          <a:xfrm>
            <a:off x="4718050" y="4865688"/>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6</a:t>
            </a:r>
          </a:p>
        </p:txBody>
      </p:sp>
      <p:sp>
        <p:nvSpPr>
          <p:cNvPr id="46176" name="Text Box 94"/>
          <p:cNvSpPr txBox="1">
            <a:spLocks noChangeArrowheads="1"/>
          </p:cNvSpPr>
          <p:nvPr/>
        </p:nvSpPr>
        <p:spPr bwMode="auto">
          <a:xfrm>
            <a:off x="5078413" y="4505325"/>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7</a:t>
            </a:r>
          </a:p>
        </p:txBody>
      </p:sp>
      <p:sp>
        <p:nvSpPr>
          <p:cNvPr id="46177" name="Arc 95"/>
          <p:cNvSpPr>
            <a:spLocks/>
          </p:cNvSpPr>
          <p:nvPr/>
        </p:nvSpPr>
        <p:spPr bwMode="auto">
          <a:xfrm>
            <a:off x="4791075" y="4651375"/>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6178" name="Arc 96"/>
          <p:cNvSpPr>
            <a:spLocks/>
          </p:cNvSpPr>
          <p:nvPr/>
        </p:nvSpPr>
        <p:spPr bwMode="auto">
          <a:xfrm>
            <a:off x="3921125" y="4652963"/>
            <a:ext cx="654050" cy="1106487"/>
          </a:xfrm>
          <a:custGeom>
            <a:avLst/>
            <a:gdLst>
              <a:gd name="T0" fmla="*/ 0 w 21764"/>
              <a:gd name="T1" fmla="*/ 2147483647 h 36795"/>
              <a:gd name="T2" fmla="*/ 2147483647 w 21764"/>
              <a:gd name="T3" fmla="*/ 2147483647 h 36795"/>
              <a:gd name="T4" fmla="*/ 2147483647 w 21764"/>
              <a:gd name="T5" fmla="*/ 2147483647 h 36795"/>
              <a:gd name="T6" fmla="*/ 0 60000 65536"/>
              <a:gd name="T7" fmla="*/ 0 60000 65536"/>
              <a:gd name="T8" fmla="*/ 0 60000 65536"/>
              <a:gd name="T9" fmla="*/ 0 w 21764"/>
              <a:gd name="T10" fmla="*/ 0 h 36795"/>
              <a:gd name="T11" fmla="*/ 21764 w 21764"/>
              <a:gd name="T12" fmla="*/ 36795 h 36795"/>
            </a:gdLst>
            <a:ahLst/>
            <a:cxnLst>
              <a:cxn ang="T6">
                <a:pos x="T0" y="T1"/>
              </a:cxn>
              <a:cxn ang="T7">
                <a:pos x="T2" y="T3"/>
              </a:cxn>
              <a:cxn ang="T8">
                <a:pos x="T4" y="T5"/>
              </a:cxn>
            </a:cxnLst>
            <a:rect l="T9" t="T10" r="T11" b="T12"/>
            <a:pathLst>
              <a:path w="21764" h="36795" fill="none" extrusionOk="0">
                <a:moveTo>
                  <a:pt x="-1" y="0"/>
                </a:moveTo>
                <a:cubicBezTo>
                  <a:pt x="54" y="0"/>
                  <a:pt x="109" y="-1"/>
                  <a:pt x="164" y="0"/>
                </a:cubicBezTo>
                <a:cubicBezTo>
                  <a:pt x="12093" y="0"/>
                  <a:pt x="21764" y="9670"/>
                  <a:pt x="21764" y="21600"/>
                </a:cubicBezTo>
                <a:cubicBezTo>
                  <a:pt x="21764" y="27290"/>
                  <a:pt x="19518" y="32751"/>
                  <a:pt x="15515" y="36795"/>
                </a:cubicBezTo>
              </a:path>
              <a:path w="21764" h="36795" stroke="0" extrusionOk="0">
                <a:moveTo>
                  <a:pt x="-1" y="0"/>
                </a:moveTo>
                <a:cubicBezTo>
                  <a:pt x="54" y="0"/>
                  <a:pt x="109" y="-1"/>
                  <a:pt x="164" y="0"/>
                </a:cubicBezTo>
                <a:cubicBezTo>
                  <a:pt x="12093" y="0"/>
                  <a:pt x="21764" y="9670"/>
                  <a:pt x="21764" y="21600"/>
                </a:cubicBezTo>
                <a:cubicBezTo>
                  <a:pt x="21764" y="27290"/>
                  <a:pt x="19518" y="32751"/>
                  <a:pt x="15515" y="36795"/>
                </a:cubicBezTo>
                <a:lnTo>
                  <a:pt x="164" y="21600"/>
                </a:lnTo>
                <a:close/>
              </a:path>
            </a:pathLst>
          </a:custGeom>
          <a:solidFill>
            <a:srgbClr val="808080"/>
          </a:solidFill>
          <a:ln w="9525">
            <a:solidFill>
              <a:schemeClr val="tx1"/>
            </a:solidFill>
            <a:round/>
            <a:headEnd/>
            <a:tailEnd/>
          </a:ln>
        </p:spPr>
        <p:txBody>
          <a:bodyPr wrap="none" anchor="ctr"/>
          <a:lstStyle/>
          <a:p>
            <a:endParaRPr lang="zh-CN" altLang="en-US"/>
          </a:p>
        </p:txBody>
      </p:sp>
      <p:sp>
        <p:nvSpPr>
          <p:cNvPr id="46179" name="Arc 97"/>
          <p:cNvSpPr>
            <a:spLocks/>
          </p:cNvSpPr>
          <p:nvPr/>
        </p:nvSpPr>
        <p:spPr bwMode="auto">
          <a:xfrm>
            <a:off x="3925888" y="4651375"/>
            <a:ext cx="457200" cy="649288"/>
          </a:xfrm>
          <a:custGeom>
            <a:avLst/>
            <a:gdLst>
              <a:gd name="T0" fmla="*/ 0 w 15221"/>
              <a:gd name="T1" fmla="*/ 0 h 21600"/>
              <a:gd name="T2" fmla="*/ 2147483647 w 15221"/>
              <a:gd name="T3" fmla="*/ 2147483647 h 21600"/>
              <a:gd name="T4" fmla="*/ 0 w 15221"/>
              <a:gd name="T5" fmla="*/ 2147483647 h 21600"/>
              <a:gd name="T6" fmla="*/ 0 60000 65536"/>
              <a:gd name="T7" fmla="*/ 0 60000 65536"/>
              <a:gd name="T8" fmla="*/ 0 60000 65536"/>
              <a:gd name="T9" fmla="*/ 0 w 15221"/>
              <a:gd name="T10" fmla="*/ 0 h 21600"/>
              <a:gd name="T11" fmla="*/ 15221 w 15221"/>
              <a:gd name="T12" fmla="*/ 21600 h 21600"/>
            </a:gdLst>
            <a:ahLst/>
            <a:cxnLst>
              <a:cxn ang="T6">
                <a:pos x="T0" y="T1"/>
              </a:cxn>
              <a:cxn ang="T7">
                <a:pos x="T2" y="T3"/>
              </a:cxn>
              <a:cxn ang="T8">
                <a:pos x="T4" y="T5"/>
              </a:cxn>
            </a:cxnLst>
            <a:rect l="T9" t="T10" r="T11" b="T12"/>
            <a:pathLst>
              <a:path w="15221" h="21600" fill="none" extrusionOk="0">
                <a:moveTo>
                  <a:pt x="-1" y="0"/>
                </a:moveTo>
                <a:cubicBezTo>
                  <a:pt x="5702" y="0"/>
                  <a:pt x="11174" y="2255"/>
                  <a:pt x="15220" y="6274"/>
                </a:cubicBezTo>
              </a:path>
              <a:path w="15221" h="21600" stroke="0" extrusionOk="0">
                <a:moveTo>
                  <a:pt x="-1" y="0"/>
                </a:moveTo>
                <a:cubicBezTo>
                  <a:pt x="5702" y="0"/>
                  <a:pt x="11174" y="2255"/>
                  <a:pt x="15220" y="6274"/>
                </a:cubicBezTo>
                <a:lnTo>
                  <a:pt x="0" y="21600"/>
                </a:lnTo>
                <a:close/>
              </a:path>
            </a:pathLst>
          </a:custGeom>
          <a:solidFill>
            <a:srgbClr val="00FF00"/>
          </a:solidFill>
          <a:ln w="9525">
            <a:solidFill>
              <a:schemeClr val="tx1"/>
            </a:solidFill>
            <a:round/>
            <a:headEnd/>
            <a:tailEnd/>
          </a:ln>
        </p:spPr>
        <p:txBody>
          <a:bodyPr wrap="none" anchor="ctr"/>
          <a:lstStyle/>
          <a:p>
            <a:endParaRPr lang="zh-CN" altLang="en-US"/>
          </a:p>
        </p:txBody>
      </p:sp>
      <p:sp>
        <p:nvSpPr>
          <p:cNvPr id="46180" name="Line 98"/>
          <p:cNvSpPr>
            <a:spLocks noChangeShapeType="1"/>
          </p:cNvSpPr>
          <p:nvPr/>
        </p:nvSpPr>
        <p:spPr bwMode="auto">
          <a:xfrm>
            <a:off x="3276600" y="5297488"/>
            <a:ext cx="12969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81" name="Line 99"/>
          <p:cNvSpPr>
            <a:spLocks noChangeShapeType="1"/>
          </p:cNvSpPr>
          <p:nvPr/>
        </p:nvSpPr>
        <p:spPr bwMode="auto">
          <a:xfrm rot="8100000">
            <a:off x="3929063" y="4657725"/>
            <a:ext cx="1587" cy="1284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82" name="Arc 100"/>
          <p:cNvSpPr>
            <a:spLocks/>
          </p:cNvSpPr>
          <p:nvPr/>
        </p:nvSpPr>
        <p:spPr bwMode="auto">
          <a:xfrm>
            <a:off x="3924300" y="4872038"/>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6183" name="Line 101"/>
          <p:cNvSpPr>
            <a:spLocks noChangeShapeType="1"/>
          </p:cNvSpPr>
          <p:nvPr/>
        </p:nvSpPr>
        <p:spPr bwMode="auto">
          <a:xfrm>
            <a:off x="3925888" y="4649788"/>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84" name="Text Box 102"/>
          <p:cNvSpPr txBox="1">
            <a:spLocks noChangeArrowheads="1"/>
          </p:cNvSpPr>
          <p:nvPr/>
        </p:nvSpPr>
        <p:spPr bwMode="auto">
          <a:xfrm>
            <a:off x="4141788" y="4505325"/>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6185" name="Text Box 103"/>
          <p:cNvSpPr txBox="1">
            <a:spLocks noChangeArrowheads="1"/>
          </p:cNvSpPr>
          <p:nvPr/>
        </p:nvSpPr>
        <p:spPr bwMode="auto">
          <a:xfrm>
            <a:off x="4502150" y="4865688"/>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6186" name="Text Box 104"/>
          <p:cNvSpPr txBox="1">
            <a:spLocks noChangeArrowheads="1"/>
          </p:cNvSpPr>
          <p:nvPr/>
        </p:nvSpPr>
        <p:spPr bwMode="auto">
          <a:xfrm>
            <a:off x="4502150" y="5513388"/>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2</a:t>
            </a:r>
          </a:p>
        </p:txBody>
      </p:sp>
      <p:sp>
        <p:nvSpPr>
          <p:cNvPr id="46187" name="Text Box 105"/>
          <p:cNvSpPr txBox="1">
            <a:spLocks noChangeArrowheads="1"/>
          </p:cNvSpPr>
          <p:nvPr/>
        </p:nvSpPr>
        <p:spPr bwMode="auto">
          <a:xfrm>
            <a:off x="4141788" y="5873750"/>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3</a:t>
            </a:r>
          </a:p>
        </p:txBody>
      </p:sp>
      <p:sp>
        <p:nvSpPr>
          <p:cNvPr id="46188" name="Text Box 106"/>
          <p:cNvSpPr txBox="1">
            <a:spLocks noChangeArrowheads="1"/>
          </p:cNvSpPr>
          <p:nvPr/>
        </p:nvSpPr>
        <p:spPr bwMode="auto">
          <a:xfrm>
            <a:off x="3565525" y="5873750"/>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4</a:t>
            </a:r>
          </a:p>
        </p:txBody>
      </p:sp>
      <p:sp>
        <p:nvSpPr>
          <p:cNvPr id="46189" name="Text Box 107"/>
          <p:cNvSpPr txBox="1">
            <a:spLocks noChangeArrowheads="1"/>
          </p:cNvSpPr>
          <p:nvPr/>
        </p:nvSpPr>
        <p:spPr bwMode="auto">
          <a:xfrm>
            <a:off x="3205163" y="5513388"/>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5</a:t>
            </a:r>
          </a:p>
        </p:txBody>
      </p:sp>
      <p:sp>
        <p:nvSpPr>
          <p:cNvPr id="46190" name="Text Box 108"/>
          <p:cNvSpPr txBox="1">
            <a:spLocks noChangeArrowheads="1"/>
          </p:cNvSpPr>
          <p:nvPr/>
        </p:nvSpPr>
        <p:spPr bwMode="auto">
          <a:xfrm>
            <a:off x="3205163" y="4865688"/>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6</a:t>
            </a:r>
          </a:p>
        </p:txBody>
      </p:sp>
      <p:sp>
        <p:nvSpPr>
          <p:cNvPr id="46191" name="Text Box 109"/>
          <p:cNvSpPr txBox="1">
            <a:spLocks noChangeArrowheads="1"/>
          </p:cNvSpPr>
          <p:nvPr/>
        </p:nvSpPr>
        <p:spPr bwMode="auto">
          <a:xfrm>
            <a:off x="3565525" y="4505325"/>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7</a:t>
            </a:r>
          </a:p>
        </p:txBody>
      </p:sp>
      <p:sp>
        <p:nvSpPr>
          <p:cNvPr id="46192" name="Arc 110"/>
          <p:cNvSpPr>
            <a:spLocks/>
          </p:cNvSpPr>
          <p:nvPr/>
        </p:nvSpPr>
        <p:spPr bwMode="auto">
          <a:xfrm>
            <a:off x="3278188" y="4651375"/>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6193" name="Line 111"/>
          <p:cNvSpPr>
            <a:spLocks noChangeShapeType="1"/>
          </p:cNvSpPr>
          <p:nvPr/>
        </p:nvSpPr>
        <p:spPr bwMode="auto">
          <a:xfrm rot="-8100000">
            <a:off x="3918744" y="4650581"/>
            <a:ext cx="1588" cy="1285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94" name="Arc 112"/>
          <p:cNvSpPr>
            <a:spLocks/>
          </p:cNvSpPr>
          <p:nvPr/>
        </p:nvSpPr>
        <p:spPr bwMode="auto">
          <a:xfrm>
            <a:off x="5440363" y="2636838"/>
            <a:ext cx="649287" cy="1100137"/>
          </a:xfrm>
          <a:custGeom>
            <a:avLst/>
            <a:gdLst>
              <a:gd name="T0" fmla="*/ 0 w 21600"/>
              <a:gd name="T1" fmla="*/ 0 h 36602"/>
              <a:gd name="T2" fmla="*/ 2147483647 w 21600"/>
              <a:gd name="T3" fmla="*/ 2147483647 h 36602"/>
              <a:gd name="T4" fmla="*/ 0 w 21600"/>
              <a:gd name="T5" fmla="*/ 2147483647 h 36602"/>
              <a:gd name="T6" fmla="*/ 0 60000 65536"/>
              <a:gd name="T7" fmla="*/ 0 60000 65536"/>
              <a:gd name="T8" fmla="*/ 0 60000 65536"/>
              <a:gd name="T9" fmla="*/ 0 w 21600"/>
              <a:gd name="T10" fmla="*/ 0 h 36602"/>
              <a:gd name="T11" fmla="*/ 21600 w 21600"/>
              <a:gd name="T12" fmla="*/ 36602 h 36602"/>
            </a:gdLst>
            <a:ahLst/>
            <a:cxnLst>
              <a:cxn ang="T6">
                <a:pos x="T0" y="T1"/>
              </a:cxn>
              <a:cxn ang="T7">
                <a:pos x="T2" y="T3"/>
              </a:cxn>
              <a:cxn ang="T8">
                <a:pos x="T4" y="T5"/>
              </a:cxn>
            </a:cxnLst>
            <a:rect l="T9" t="T10" r="T11" b="T12"/>
            <a:pathLst>
              <a:path w="21600" h="36602" fill="none" extrusionOk="0">
                <a:moveTo>
                  <a:pt x="-1" y="0"/>
                </a:moveTo>
                <a:cubicBezTo>
                  <a:pt x="11929" y="0"/>
                  <a:pt x="21600" y="9670"/>
                  <a:pt x="21600" y="21600"/>
                </a:cubicBezTo>
                <a:cubicBezTo>
                  <a:pt x="21600" y="27196"/>
                  <a:pt x="19427" y="32575"/>
                  <a:pt x="15540" y="36602"/>
                </a:cubicBezTo>
              </a:path>
              <a:path w="21600" h="36602" stroke="0" extrusionOk="0">
                <a:moveTo>
                  <a:pt x="-1" y="0"/>
                </a:moveTo>
                <a:cubicBezTo>
                  <a:pt x="11929" y="0"/>
                  <a:pt x="21600" y="9670"/>
                  <a:pt x="21600" y="21600"/>
                </a:cubicBezTo>
                <a:cubicBezTo>
                  <a:pt x="21600" y="27196"/>
                  <a:pt x="19427" y="32575"/>
                  <a:pt x="15540" y="36602"/>
                </a:cubicBezTo>
                <a:lnTo>
                  <a:pt x="0" y="21600"/>
                </a:lnTo>
                <a:close/>
              </a:path>
            </a:pathLst>
          </a:custGeom>
          <a:solidFill>
            <a:srgbClr val="00FF00"/>
          </a:solidFill>
          <a:ln w="9525">
            <a:solidFill>
              <a:schemeClr val="tx1"/>
            </a:solidFill>
            <a:round/>
            <a:headEnd/>
            <a:tailEnd/>
          </a:ln>
        </p:spPr>
        <p:txBody>
          <a:bodyPr wrap="none" anchor="ctr"/>
          <a:lstStyle/>
          <a:p>
            <a:endParaRPr lang="zh-CN" altLang="en-US"/>
          </a:p>
        </p:txBody>
      </p:sp>
      <p:sp>
        <p:nvSpPr>
          <p:cNvPr id="46195" name="Line 113"/>
          <p:cNvSpPr>
            <a:spLocks noChangeShapeType="1"/>
          </p:cNvSpPr>
          <p:nvPr/>
        </p:nvSpPr>
        <p:spPr bwMode="auto">
          <a:xfrm>
            <a:off x="4791075" y="3282950"/>
            <a:ext cx="12969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96" name="Line 114"/>
          <p:cNvSpPr>
            <a:spLocks noChangeShapeType="1"/>
          </p:cNvSpPr>
          <p:nvPr/>
        </p:nvSpPr>
        <p:spPr bwMode="auto">
          <a:xfrm rot="8100000">
            <a:off x="5443538" y="2643188"/>
            <a:ext cx="1587" cy="1284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97" name="Arc 115"/>
          <p:cNvSpPr>
            <a:spLocks/>
          </p:cNvSpPr>
          <p:nvPr/>
        </p:nvSpPr>
        <p:spPr bwMode="auto">
          <a:xfrm>
            <a:off x="5438775" y="2857500"/>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6198" name="Line 116"/>
          <p:cNvSpPr>
            <a:spLocks noChangeShapeType="1"/>
          </p:cNvSpPr>
          <p:nvPr/>
        </p:nvSpPr>
        <p:spPr bwMode="auto">
          <a:xfrm>
            <a:off x="5440363" y="2635250"/>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99" name="Line 117"/>
          <p:cNvSpPr>
            <a:spLocks noChangeShapeType="1"/>
          </p:cNvSpPr>
          <p:nvPr/>
        </p:nvSpPr>
        <p:spPr bwMode="auto">
          <a:xfrm rot="-8100000">
            <a:off x="5433219" y="2636044"/>
            <a:ext cx="1587" cy="1285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200" name="Text Box 118"/>
          <p:cNvSpPr txBox="1">
            <a:spLocks noChangeArrowheads="1"/>
          </p:cNvSpPr>
          <p:nvPr/>
        </p:nvSpPr>
        <p:spPr bwMode="auto">
          <a:xfrm>
            <a:off x="5656263" y="2490788"/>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6201" name="Text Box 119"/>
          <p:cNvSpPr txBox="1">
            <a:spLocks noChangeArrowheads="1"/>
          </p:cNvSpPr>
          <p:nvPr/>
        </p:nvSpPr>
        <p:spPr bwMode="auto">
          <a:xfrm>
            <a:off x="6016625" y="2851150"/>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6202" name="Text Box 120"/>
          <p:cNvSpPr txBox="1">
            <a:spLocks noChangeArrowheads="1"/>
          </p:cNvSpPr>
          <p:nvPr/>
        </p:nvSpPr>
        <p:spPr bwMode="auto">
          <a:xfrm>
            <a:off x="6016625" y="3498850"/>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2</a:t>
            </a:r>
          </a:p>
        </p:txBody>
      </p:sp>
      <p:sp>
        <p:nvSpPr>
          <p:cNvPr id="46203" name="Text Box 121"/>
          <p:cNvSpPr txBox="1">
            <a:spLocks noChangeArrowheads="1"/>
          </p:cNvSpPr>
          <p:nvPr/>
        </p:nvSpPr>
        <p:spPr bwMode="auto">
          <a:xfrm>
            <a:off x="5656263" y="3859213"/>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3</a:t>
            </a:r>
          </a:p>
        </p:txBody>
      </p:sp>
      <p:sp>
        <p:nvSpPr>
          <p:cNvPr id="46204" name="Text Box 122"/>
          <p:cNvSpPr txBox="1">
            <a:spLocks noChangeArrowheads="1"/>
          </p:cNvSpPr>
          <p:nvPr/>
        </p:nvSpPr>
        <p:spPr bwMode="auto">
          <a:xfrm>
            <a:off x="5080000" y="3859213"/>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4</a:t>
            </a:r>
          </a:p>
        </p:txBody>
      </p:sp>
      <p:sp>
        <p:nvSpPr>
          <p:cNvPr id="46205" name="Text Box 123"/>
          <p:cNvSpPr txBox="1">
            <a:spLocks noChangeArrowheads="1"/>
          </p:cNvSpPr>
          <p:nvPr/>
        </p:nvSpPr>
        <p:spPr bwMode="auto">
          <a:xfrm>
            <a:off x="4719638" y="3498850"/>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5</a:t>
            </a:r>
          </a:p>
        </p:txBody>
      </p:sp>
      <p:sp>
        <p:nvSpPr>
          <p:cNvPr id="46206" name="Text Box 124"/>
          <p:cNvSpPr txBox="1">
            <a:spLocks noChangeArrowheads="1"/>
          </p:cNvSpPr>
          <p:nvPr/>
        </p:nvSpPr>
        <p:spPr bwMode="auto">
          <a:xfrm>
            <a:off x="4719638" y="2851150"/>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6</a:t>
            </a:r>
          </a:p>
        </p:txBody>
      </p:sp>
      <p:sp>
        <p:nvSpPr>
          <p:cNvPr id="46207" name="Text Box 125"/>
          <p:cNvSpPr txBox="1">
            <a:spLocks noChangeArrowheads="1"/>
          </p:cNvSpPr>
          <p:nvPr/>
        </p:nvSpPr>
        <p:spPr bwMode="auto">
          <a:xfrm>
            <a:off x="5080000" y="2490788"/>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7</a:t>
            </a:r>
          </a:p>
        </p:txBody>
      </p:sp>
      <p:sp>
        <p:nvSpPr>
          <p:cNvPr id="46208" name="Arc 126"/>
          <p:cNvSpPr>
            <a:spLocks/>
          </p:cNvSpPr>
          <p:nvPr/>
        </p:nvSpPr>
        <p:spPr bwMode="auto">
          <a:xfrm>
            <a:off x="4792663" y="2636838"/>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6209" name="Arc 127"/>
          <p:cNvSpPr>
            <a:spLocks/>
          </p:cNvSpPr>
          <p:nvPr/>
        </p:nvSpPr>
        <p:spPr bwMode="auto">
          <a:xfrm>
            <a:off x="6951663" y="2851150"/>
            <a:ext cx="649287" cy="1104900"/>
          </a:xfrm>
          <a:custGeom>
            <a:avLst/>
            <a:gdLst>
              <a:gd name="T0" fmla="*/ 2147483647 w 21600"/>
              <a:gd name="T1" fmla="*/ 0 h 36763"/>
              <a:gd name="T2" fmla="*/ 2147483647 w 21600"/>
              <a:gd name="T3" fmla="*/ 2147483647 h 36763"/>
              <a:gd name="T4" fmla="*/ 0 w 21600"/>
              <a:gd name="T5" fmla="*/ 2147483647 h 36763"/>
              <a:gd name="T6" fmla="*/ 0 60000 65536"/>
              <a:gd name="T7" fmla="*/ 0 60000 65536"/>
              <a:gd name="T8" fmla="*/ 0 60000 65536"/>
              <a:gd name="T9" fmla="*/ 0 w 21600"/>
              <a:gd name="T10" fmla="*/ 0 h 36763"/>
              <a:gd name="T11" fmla="*/ 21600 w 21600"/>
              <a:gd name="T12" fmla="*/ 36763 h 36763"/>
            </a:gdLst>
            <a:ahLst/>
            <a:cxnLst>
              <a:cxn ang="T6">
                <a:pos x="T0" y="T1"/>
              </a:cxn>
              <a:cxn ang="T7">
                <a:pos x="T2" y="T3"/>
              </a:cxn>
              <a:cxn ang="T8">
                <a:pos x="T4" y="T5"/>
              </a:cxn>
            </a:cxnLst>
            <a:rect l="T9" t="T10" r="T11" b="T12"/>
            <a:pathLst>
              <a:path w="21600" h="36763" fill="none" extrusionOk="0">
                <a:moveTo>
                  <a:pt x="15381" y="-1"/>
                </a:moveTo>
                <a:cubicBezTo>
                  <a:pt x="19366" y="4041"/>
                  <a:pt x="21600" y="9489"/>
                  <a:pt x="21600" y="15165"/>
                </a:cubicBezTo>
                <a:cubicBezTo>
                  <a:pt x="21600" y="26976"/>
                  <a:pt x="12113" y="36597"/>
                  <a:pt x="302" y="36762"/>
                </a:cubicBezTo>
              </a:path>
              <a:path w="21600" h="36763" stroke="0" extrusionOk="0">
                <a:moveTo>
                  <a:pt x="15381" y="-1"/>
                </a:moveTo>
                <a:cubicBezTo>
                  <a:pt x="19366" y="4041"/>
                  <a:pt x="21600" y="9489"/>
                  <a:pt x="21600" y="15165"/>
                </a:cubicBezTo>
                <a:cubicBezTo>
                  <a:pt x="21600" y="26976"/>
                  <a:pt x="12113" y="36597"/>
                  <a:pt x="302" y="36762"/>
                </a:cubicBezTo>
                <a:lnTo>
                  <a:pt x="0" y="15165"/>
                </a:lnTo>
                <a:close/>
              </a:path>
            </a:pathLst>
          </a:custGeom>
          <a:solidFill>
            <a:srgbClr val="808080"/>
          </a:solidFill>
          <a:ln w="9525">
            <a:solidFill>
              <a:schemeClr val="tx1"/>
            </a:solidFill>
            <a:round/>
            <a:headEnd/>
            <a:tailEnd/>
          </a:ln>
        </p:spPr>
        <p:txBody>
          <a:bodyPr wrap="none" anchor="ctr"/>
          <a:lstStyle/>
          <a:p>
            <a:endParaRPr lang="zh-CN" altLang="en-US"/>
          </a:p>
        </p:txBody>
      </p:sp>
      <p:sp>
        <p:nvSpPr>
          <p:cNvPr id="46210" name="Arc 128"/>
          <p:cNvSpPr>
            <a:spLocks/>
          </p:cNvSpPr>
          <p:nvPr/>
        </p:nvSpPr>
        <p:spPr bwMode="auto">
          <a:xfrm>
            <a:off x="6931025" y="2836863"/>
            <a:ext cx="669925" cy="1123950"/>
          </a:xfrm>
          <a:custGeom>
            <a:avLst/>
            <a:gdLst>
              <a:gd name="T0" fmla="*/ 2147483647 w 22293"/>
              <a:gd name="T1" fmla="*/ 0 h 37391"/>
              <a:gd name="T2" fmla="*/ 0 w 22293"/>
              <a:gd name="T3" fmla="*/ 2147483647 h 37391"/>
              <a:gd name="T4" fmla="*/ 2147483647 w 22293"/>
              <a:gd name="T5" fmla="*/ 2147483647 h 37391"/>
              <a:gd name="T6" fmla="*/ 0 60000 65536"/>
              <a:gd name="T7" fmla="*/ 0 60000 65536"/>
              <a:gd name="T8" fmla="*/ 0 60000 65536"/>
              <a:gd name="T9" fmla="*/ 0 w 22293"/>
              <a:gd name="T10" fmla="*/ 0 h 37391"/>
              <a:gd name="T11" fmla="*/ 22293 w 22293"/>
              <a:gd name="T12" fmla="*/ 37391 h 37391"/>
            </a:gdLst>
            <a:ahLst/>
            <a:cxnLst>
              <a:cxn ang="T6">
                <a:pos x="T0" y="T1"/>
              </a:cxn>
              <a:cxn ang="T7">
                <a:pos x="T2" y="T3"/>
              </a:cxn>
              <a:cxn ang="T8">
                <a:pos x="T4" y="T5"/>
              </a:cxn>
            </a:cxnLst>
            <a:rect l="T9" t="T10" r="T11" b="T12"/>
            <a:pathLst>
              <a:path w="22293" h="37391" fill="none" extrusionOk="0">
                <a:moveTo>
                  <a:pt x="15430" y="0"/>
                </a:moveTo>
                <a:cubicBezTo>
                  <a:pt x="19807" y="4085"/>
                  <a:pt x="22293" y="9803"/>
                  <a:pt x="22293" y="15791"/>
                </a:cubicBezTo>
                <a:cubicBezTo>
                  <a:pt x="22293" y="27720"/>
                  <a:pt x="12622" y="37391"/>
                  <a:pt x="693" y="37391"/>
                </a:cubicBezTo>
                <a:cubicBezTo>
                  <a:pt x="461" y="37391"/>
                  <a:pt x="230" y="37387"/>
                  <a:pt x="0" y="37379"/>
                </a:cubicBezTo>
              </a:path>
              <a:path w="22293" h="37391" stroke="0" extrusionOk="0">
                <a:moveTo>
                  <a:pt x="15430" y="0"/>
                </a:moveTo>
                <a:cubicBezTo>
                  <a:pt x="19807" y="4085"/>
                  <a:pt x="22293" y="9803"/>
                  <a:pt x="22293" y="15791"/>
                </a:cubicBezTo>
                <a:cubicBezTo>
                  <a:pt x="22293" y="27720"/>
                  <a:pt x="12622" y="37391"/>
                  <a:pt x="693" y="37391"/>
                </a:cubicBezTo>
                <a:cubicBezTo>
                  <a:pt x="461" y="37391"/>
                  <a:pt x="230" y="37387"/>
                  <a:pt x="0" y="37379"/>
                </a:cubicBezTo>
                <a:lnTo>
                  <a:pt x="693" y="15791"/>
                </a:lnTo>
                <a:close/>
              </a:path>
            </a:pathLst>
          </a:custGeom>
          <a:solidFill>
            <a:srgbClr val="00FF00"/>
          </a:solidFill>
          <a:ln w="9525">
            <a:solidFill>
              <a:schemeClr val="tx1"/>
            </a:solidFill>
            <a:round/>
            <a:headEnd/>
            <a:tailEnd/>
          </a:ln>
        </p:spPr>
        <p:txBody>
          <a:bodyPr wrap="none" anchor="ctr"/>
          <a:lstStyle/>
          <a:p>
            <a:endParaRPr lang="zh-CN" altLang="en-US"/>
          </a:p>
        </p:txBody>
      </p:sp>
      <p:sp>
        <p:nvSpPr>
          <p:cNvPr id="46211" name="Line 129"/>
          <p:cNvSpPr>
            <a:spLocks noChangeShapeType="1"/>
          </p:cNvSpPr>
          <p:nvPr/>
        </p:nvSpPr>
        <p:spPr bwMode="auto">
          <a:xfrm>
            <a:off x="6302375" y="3302000"/>
            <a:ext cx="12969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212" name="Line 130"/>
          <p:cNvSpPr>
            <a:spLocks noChangeShapeType="1"/>
          </p:cNvSpPr>
          <p:nvPr/>
        </p:nvSpPr>
        <p:spPr bwMode="auto">
          <a:xfrm rot="8100000">
            <a:off x="6954838" y="2662238"/>
            <a:ext cx="1587" cy="1284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213" name="Arc 131"/>
          <p:cNvSpPr>
            <a:spLocks/>
          </p:cNvSpPr>
          <p:nvPr/>
        </p:nvSpPr>
        <p:spPr bwMode="auto">
          <a:xfrm>
            <a:off x="6950075" y="2876550"/>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6214" name="Line 132"/>
          <p:cNvSpPr>
            <a:spLocks noChangeShapeType="1"/>
          </p:cNvSpPr>
          <p:nvPr/>
        </p:nvSpPr>
        <p:spPr bwMode="auto">
          <a:xfrm>
            <a:off x="6951663" y="2654300"/>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215" name="Text Box 133"/>
          <p:cNvSpPr txBox="1">
            <a:spLocks noChangeArrowheads="1"/>
          </p:cNvSpPr>
          <p:nvPr/>
        </p:nvSpPr>
        <p:spPr bwMode="auto">
          <a:xfrm>
            <a:off x="7167563" y="2509838"/>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6216" name="Text Box 134"/>
          <p:cNvSpPr txBox="1">
            <a:spLocks noChangeArrowheads="1"/>
          </p:cNvSpPr>
          <p:nvPr/>
        </p:nvSpPr>
        <p:spPr bwMode="auto">
          <a:xfrm>
            <a:off x="7527925" y="2870200"/>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6217" name="Text Box 135"/>
          <p:cNvSpPr txBox="1">
            <a:spLocks noChangeArrowheads="1"/>
          </p:cNvSpPr>
          <p:nvPr/>
        </p:nvSpPr>
        <p:spPr bwMode="auto">
          <a:xfrm>
            <a:off x="7527925" y="3517900"/>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2</a:t>
            </a:r>
          </a:p>
        </p:txBody>
      </p:sp>
      <p:sp>
        <p:nvSpPr>
          <p:cNvPr id="46218" name="Text Box 136"/>
          <p:cNvSpPr txBox="1">
            <a:spLocks noChangeArrowheads="1"/>
          </p:cNvSpPr>
          <p:nvPr/>
        </p:nvSpPr>
        <p:spPr bwMode="auto">
          <a:xfrm>
            <a:off x="7167563" y="3878263"/>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3</a:t>
            </a:r>
          </a:p>
        </p:txBody>
      </p:sp>
      <p:sp>
        <p:nvSpPr>
          <p:cNvPr id="46219" name="Text Box 137"/>
          <p:cNvSpPr txBox="1">
            <a:spLocks noChangeArrowheads="1"/>
          </p:cNvSpPr>
          <p:nvPr/>
        </p:nvSpPr>
        <p:spPr bwMode="auto">
          <a:xfrm>
            <a:off x="6591300" y="3878263"/>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4</a:t>
            </a:r>
          </a:p>
        </p:txBody>
      </p:sp>
      <p:sp>
        <p:nvSpPr>
          <p:cNvPr id="46220" name="Text Box 138"/>
          <p:cNvSpPr txBox="1">
            <a:spLocks noChangeArrowheads="1"/>
          </p:cNvSpPr>
          <p:nvPr/>
        </p:nvSpPr>
        <p:spPr bwMode="auto">
          <a:xfrm>
            <a:off x="6230938" y="3517900"/>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5</a:t>
            </a:r>
          </a:p>
        </p:txBody>
      </p:sp>
      <p:sp>
        <p:nvSpPr>
          <p:cNvPr id="46221" name="Text Box 139"/>
          <p:cNvSpPr txBox="1">
            <a:spLocks noChangeArrowheads="1"/>
          </p:cNvSpPr>
          <p:nvPr/>
        </p:nvSpPr>
        <p:spPr bwMode="auto">
          <a:xfrm>
            <a:off x="6230938" y="2870200"/>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6</a:t>
            </a:r>
          </a:p>
        </p:txBody>
      </p:sp>
      <p:sp>
        <p:nvSpPr>
          <p:cNvPr id="46222" name="Text Box 140"/>
          <p:cNvSpPr txBox="1">
            <a:spLocks noChangeArrowheads="1"/>
          </p:cNvSpPr>
          <p:nvPr/>
        </p:nvSpPr>
        <p:spPr bwMode="auto">
          <a:xfrm>
            <a:off x="6591300" y="2509838"/>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7</a:t>
            </a:r>
          </a:p>
        </p:txBody>
      </p:sp>
      <p:sp>
        <p:nvSpPr>
          <p:cNvPr id="46223" name="Arc 141"/>
          <p:cNvSpPr>
            <a:spLocks/>
          </p:cNvSpPr>
          <p:nvPr/>
        </p:nvSpPr>
        <p:spPr bwMode="auto">
          <a:xfrm>
            <a:off x="6303963" y="2655888"/>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6224" name="Line 142"/>
          <p:cNvSpPr>
            <a:spLocks noChangeShapeType="1"/>
          </p:cNvSpPr>
          <p:nvPr/>
        </p:nvSpPr>
        <p:spPr bwMode="auto">
          <a:xfrm rot="-8100000">
            <a:off x="6944519" y="2655094"/>
            <a:ext cx="1587" cy="1285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225" name="Arc 143"/>
          <p:cNvSpPr>
            <a:spLocks/>
          </p:cNvSpPr>
          <p:nvPr/>
        </p:nvSpPr>
        <p:spPr bwMode="auto">
          <a:xfrm>
            <a:off x="6446838" y="5300663"/>
            <a:ext cx="1117600" cy="649287"/>
          </a:xfrm>
          <a:custGeom>
            <a:avLst/>
            <a:gdLst>
              <a:gd name="T0" fmla="*/ 2147483647 w 37154"/>
              <a:gd name="T1" fmla="*/ 0 h 21608"/>
              <a:gd name="T2" fmla="*/ 0 w 37154"/>
              <a:gd name="T3" fmla="*/ 2147483647 h 21608"/>
              <a:gd name="T4" fmla="*/ 2147483647 w 37154"/>
              <a:gd name="T5" fmla="*/ 2147483647 h 21608"/>
              <a:gd name="T6" fmla="*/ 0 60000 65536"/>
              <a:gd name="T7" fmla="*/ 0 60000 65536"/>
              <a:gd name="T8" fmla="*/ 0 60000 65536"/>
              <a:gd name="T9" fmla="*/ 0 w 37154"/>
              <a:gd name="T10" fmla="*/ 0 h 21608"/>
              <a:gd name="T11" fmla="*/ 37154 w 37154"/>
              <a:gd name="T12" fmla="*/ 21608 h 21608"/>
            </a:gdLst>
            <a:ahLst/>
            <a:cxnLst>
              <a:cxn ang="T6">
                <a:pos x="T0" y="T1"/>
              </a:cxn>
              <a:cxn ang="T7">
                <a:pos x="T2" y="T3"/>
              </a:cxn>
              <a:cxn ang="T8">
                <a:pos x="T4" y="T5"/>
              </a:cxn>
            </a:cxnLst>
            <a:rect l="T9" t="T10" r="T11" b="T12"/>
            <a:pathLst>
              <a:path w="37154" h="21608" fill="none" extrusionOk="0">
                <a:moveTo>
                  <a:pt x="37153" y="0"/>
                </a:moveTo>
                <a:cubicBezTo>
                  <a:pt x="37153" y="2"/>
                  <a:pt x="37154" y="5"/>
                  <a:pt x="37154" y="8"/>
                </a:cubicBezTo>
                <a:cubicBezTo>
                  <a:pt x="37154" y="11937"/>
                  <a:pt x="27483" y="21608"/>
                  <a:pt x="15554" y="21608"/>
                </a:cubicBezTo>
                <a:cubicBezTo>
                  <a:pt x="9686" y="21608"/>
                  <a:pt x="4071" y="19220"/>
                  <a:pt x="0" y="14995"/>
                </a:cubicBezTo>
              </a:path>
              <a:path w="37154" h="21608" stroke="0" extrusionOk="0">
                <a:moveTo>
                  <a:pt x="37153" y="0"/>
                </a:moveTo>
                <a:cubicBezTo>
                  <a:pt x="37153" y="2"/>
                  <a:pt x="37154" y="5"/>
                  <a:pt x="37154" y="8"/>
                </a:cubicBezTo>
                <a:cubicBezTo>
                  <a:pt x="37154" y="11937"/>
                  <a:pt x="27483" y="21608"/>
                  <a:pt x="15554" y="21608"/>
                </a:cubicBezTo>
                <a:cubicBezTo>
                  <a:pt x="9686" y="21608"/>
                  <a:pt x="4071" y="19220"/>
                  <a:pt x="0" y="14995"/>
                </a:cubicBezTo>
                <a:lnTo>
                  <a:pt x="15554" y="8"/>
                </a:lnTo>
                <a:close/>
              </a:path>
            </a:pathLst>
          </a:custGeom>
          <a:solidFill>
            <a:srgbClr val="808080"/>
          </a:solidFill>
          <a:ln w="9525">
            <a:solidFill>
              <a:schemeClr val="tx1"/>
            </a:solidFill>
            <a:round/>
            <a:headEnd/>
            <a:tailEnd/>
          </a:ln>
        </p:spPr>
        <p:txBody>
          <a:bodyPr wrap="none" anchor="ctr"/>
          <a:lstStyle/>
          <a:p>
            <a:endParaRPr lang="zh-CN" altLang="en-US"/>
          </a:p>
        </p:txBody>
      </p:sp>
      <p:sp>
        <p:nvSpPr>
          <p:cNvPr id="46226" name="Arc 144"/>
          <p:cNvSpPr>
            <a:spLocks/>
          </p:cNvSpPr>
          <p:nvPr/>
        </p:nvSpPr>
        <p:spPr bwMode="auto">
          <a:xfrm>
            <a:off x="6910388" y="5300663"/>
            <a:ext cx="649287" cy="458787"/>
          </a:xfrm>
          <a:custGeom>
            <a:avLst/>
            <a:gdLst>
              <a:gd name="T0" fmla="*/ 2147483647 w 21600"/>
              <a:gd name="T1" fmla="*/ 0 h 15262"/>
              <a:gd name="T2" fmla="*/ 2147483647 w 21600"/>
              <a:gd name="T3" fmla="*/ 2147483647 h 15262"/>
              <a:gd name="T4" fmla="*/ 0 w 21600"/>
              <a:gd name="T5" fmla="*/ 2147483647 h 15262"/>
              <a:gd name="T6" fmla="*/ 0 60000 65536"/>
              <a:gd name="T7" fmla="*/ 0 60000 65536"/>
              <a:gd name="T8" fmla="*/ 0 60000 65536"/>
              <a:gd name="T9" fmla="*/ 0 w 21600"/>
              <a:gd name="T10" fmla="*/ 0 h 15262"/>
              <a:gd name="T11" fmla="*/ 21600 w 21600"/>
              <a:gd name="T12" fmla="*/ 15262 h 15262"/>
            </a:gdLst>
            <a:ahLst/>
            <a:cxnLst>
              <a:cxn ang="T6">
                <a:pos x="T0" y="T1"/>
              </a:cxn>
              <a:cxn ang="T7">
                <a:pos x="T2" y="T3"/>
              </a:cxn>
              <a:cxn ang="T8">
                <a:pos x="T4" y="T5"/>
              </a:cxn>
            </a:cxnLst>
            <a:rect l="T9" t="T10" r="T11" b="T12"/>
            <a:pathLst>
              <a:path w="21600" h="15262" fill="none" extrusionOk="0">
                <a:moveTo>
                  <a:pt x="21599" y="0"/>
                </a:moveTo>
                <a:cubicBezTo>
                  <a:pt x="21599" y="21"/>
                  <a:pt x="21600" y="42"/>
                  <a:pt x="21600" y="64"/>
                </a:cubicBezTo>
                <a:cubicBezTo>
                  <a:pt x="21600" y="5755"/>
                  <a:pt x="19353" y="11217"/>
                  <a:pt x="15348" y="15262"/>
                </a:cubicBezTo>
              </a:path>
              <a:path w="21600" h="15262" stroke="0" extrusionOk="0">
                <a:moveTo>
                  <a:pt x="21599" y="0"/>
                </a:moveTo>
                <a:cubicBezTo>
                  <a:pt x="21599" y="21"/>
                  <a:pt x="21600" y="42"/>
                  <a:pt x="21600" y="64"/>
                </a:cubicBezTo>
                <a:cubicBezTo>
                  <a:pt x="21600" y="5755"/>
                  <a:pt x="19353" y="11217"/>
                  <a:pt x="15348" y="15262"/>
                </a:cubicBezTo>
                <a:lnTo>
                  <a:pt x="0" y="64"/>
                </a:lnTo>
                <a:close/>
              </a:path>
            </a:pathLst>
          </a:custGeom>
          <a:solidFill>
            <a:srgbClr val="00FF00"/>
          </a:solidFill>
          <a:ln w="9525">
            <a:solidFill>
              <a:schemeClr val="tx1"/>
            </a:solidFill>
            <a:round/>
            <a:headEnd/>
            <a:tailEnd/>
          </a:ln>
        </p:spPr>
        <p:txBody>
          <a:bodyPr wrap="none" anchor="ctr"/>
          <a:lstStyle/>
          <a:p>
            <a:endParaRPr lang="zh-CN" altLang="en-US"/>
          </a:p>
        </p:txBody>
      </p:sp>
      <p:sp>
        <p:nvSpPr>
          <p:cNvPr id="46227" name="Line 145"/>
          <p:cNvSpPr>
            <a:spLocks noChangeShapeType="1"/>
          </p:cNvSpPr>
          <p:nvPr/>
        </p:nvSpPr>
        <p:spPr bwMode="auto">
          <a:xfrm>
            <a:off x="6261100" y="5297488"/>
            <a:ext cx="12969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228" name="Line 146"/>
          <p:cNvSpPr>
            <a:spLocks noChangeShapeType="1"/>
          </p:cNvSpPr>
          <p:nvPr/>
        </p:nvSpPr>
        <p:spPr bwMode="auto">
          <a:xfrm rot="8100000">
            <a:off x="6913563" y="4657725"/>
            <a:ext cx="1587" cy="1284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229" name="Arc 147"/>
          <p:cNvSpPr>
            <a:spLocks/>
          </p:cNvSpPr>
          <p:nvPr/>
        </p:nvSpPr>
        <p:spPr bwMode="auto">
          <a:xfrm>
            <a:off x="6908800" y="4872038"/>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6230" name="Line 148"/>
          <p:cNvSpPr>
            <a:spLocks noChangeShapeType="1"/>
          </p:cNvSpPr>
          <p:nvPr/>
        </p:nvSpPr>
        <p:spPr bwMode="auto">
          <a:xfrm>
            <a:off x="6910388" y="4649788"/>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231" name="Line 149"/>
          <p:cNvSpPr>
            <a:spLocks noChangeShapeType="1"/>
          </p:cNvSpPr>
          <p:nvPr/>
        </p:nvSpPr>
        <p:spPr bwMode="auto">
          <a:xfrm rot="-8100000">
            <a:off x="6903244" y="4650581"/>
            <a:ext cx="1588" cy="1285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232" name="Text Box 150"/>
          <p:cNvSpPr txBox="1">
            <a:spLocks noChangeArrowheads="1"/>
          </p:cNvSpPr>
          <p:nvPr/>
        </p:nvSpPr>
        <p:spPr bwMode="auto">
          <a:xfrm>
            <a:off x="7126288" y="4505325"/>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6233" name="Text Box 151"/>
          <p:cNvSpPr txBox="1">
            <a:spLocks noChangeArrowheads="1"/>
          </p:cNvSpPr>
          <p:nvPr/>
        </p:nvSpPr>
        <p:spPr bwMode="auto">
          <a:xfrm>
            <a:off x="7486650" y="4865688"/>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6234" name="Text Box 152"/>
          <p:cNvSpPr txBox="1">
            <a:spLocks noChangeArrowheads="1"/>
          </p:cNvSpPr>
          <p:nvPr/>
        </p:nvSpPr>
        <p:spPr bwMode="auto">
          <a:xfrm>
            <a:off x="7486650" y="5513388"/>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2</a:t>
            </a:r>
          </a:p>
        </p:txBody>
      </p:sp>
      <p:sp>
        <p:nvSpPr>
          <p:cNvPr id="46235" name="Text Box 153"/>
          <p:cNvSpPr txBox="1">
            <a:spLocks noChangeArrowheads="1"/>
          </p:cNvSpPr>
          <p:nvPr/>
        </p:nvSpPr>
        <p:spPr bwMode="auto">
          <a:xfrm>
            <a:off x="7126288" y="5873750"/>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3</a:t>
            </a:r>
          </a:p>
        </p:txBody>
      </p:sp>
      <p:sp>
        <p:nvSpPr>
          <p:cNvPr id="46236" name="Text Box 154"/>
          <p:cNvSpPr txBox="1">
            <a:spLocks noChangeArrowheads="1"/>
          </p:cNvSpPr>
          <p:nvPr/>
        </p:nvSpPr>
        <p:spPr bwMode="auto">
          <a:xfrm>
            <a:off x="6550025" y="5873750"/>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4</a:t>
            </a:r>
          </a:p>
        </p:txBody>
      </p:sp>
      <p:sp>
        <p:nvSpPr>
          <p:cNvPr id="46237" name="Text Box 155"/>
          <p:cNvSpPr txBox="1">
            <a:spLocks noChangeArrowheads="1"/>
          </p:cNvSpPr>
          <p:nvPr/>
        </p:nvSpPr>
        <p:spPr bwMode="auto">
          <a:xfrm>
            <a:off x="6189663" y="5513388"/>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5</a:t>
            </a:r>
          </a:p>
        </p:txBody>
      </p:sp>
      <p:sp>
        <p:nvSpPr>
          <p:cNvPr id="46238" name="Text Box 156"/>
          <p:cNvSpPr txBox="1">
            <a:spLocks noChangeArrowheads="1"/>
          </p:cNvSpPr>
          <p:nvPr/>
        </p:nvSpPr>
        <p:spPr bwMode="auto">
          <a:xfrm>
            <a:off x="6189663" y="4865688"/>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6</a:t>
            </a:r>
          </a:p>
        </p:txBody>
      </p:sp>
      <p:sp>
        <p:nvSpPr>
          <p:cNvPr id="46239" name="Text Box 157"/>
          <p:cNvSpPr txBox="1">
            <a:spLocks noChangeArrowheads="1"/>
          </p:cNvSpPr>
          <p:nvPr/>
        </p:nvSpPr>
        <p:spPr bwMode="auto">
          <a:xfrm>
            <a:off x="6550025" y="4505325"/>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7</a:t>
            </a:r>
          </a:p>
        </p:txBody>
      </p:sp>
      <p:sp>
        <p:nvSpPr>
          <p:cNvPr id="46240" name="Arc 158"/>
          <p:cNvSpPr>
            <a:spLocks/>
          </p:cNvSpPr>
          <p:nvPr/>
        </p:nvSpPr>
        <p:spPr bwMode="auto">
          <a:xfrm>
            <a:off x="6262688" y="4651375"/>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6241" name="Arc 159"/>
          <p:cNvSpPr>
            <a:spLocks/>
          </p:cNvSpPr>
          <p:nvPr/>
        </p:nvSpPr>
        <p:spPr bwMode="auto">
          <a:xfrm>
            <a:off x="8412163" y="3321050"/>
            <a:ext cx="649287" cy="649288"/>
          </a:xfrm>
          <a:custGeom>
            <a:avLst/>
            <a:gdLst>
              <a:gd name="T0" fmla="*/ 2147483647 w 21597"/>
              <a:gd name="T1" fmla="*/ 2147483647 h 21598"/>
              <a:gd name="T2" fmla="*/ 2147483647 w 21597"/>
              <a:gd name="T3" fmla="*/ 2147483647 h 21598"/>
              <a:gd name="T4" fmla="*/ 0 w 21597"/>
              <a:gd name="T5" fmla="*/ 0 h 21598"/>
              <a:gd name="T6" fmla="*/ 0 60000 65536"/>
              <a:gd name="T7" fmla="*/ 0 60000 65536"/>
              <a:gd name="T8" fmla="*/ 0 60000 65536"/>
              <a:gd name="T9" fmla="*/ 0 w 21597"/>
              <a:gd name="T10" fmla="*/ 0 h 21598"/>
              <a:gd name="T11" fmla="*/ 21597 w 21597"/>
              <a:gd name="T12" fmla="*/ 21598 h 21598"/>
            </a:gdLst>
            <a:ahLst/>
            <a:cxnLst>
              <a:cxn ang="T6">
                <a:pos x="T0" y="T1"/>
              </a:cxn>
              <a:cxn ang="T7">
                <a:pos x="T2" y="T3"/>
              </a:cxn>
              <a:cxn ang="T8">
                <a:pos x="T4" y="T5"/>
              </a:cxn>
            </a:cxnLst>
            <a:rect l="T9" t="T10" r="T11" b="T12"/>
            <a:pathLst>
              <a:path w="21597" h="21598" fill="none" extrusionOk="0">
                <a:moveTo>
                  <a:pt x="21596" y="365"/>
                </a:moveTo>
                <a:cubicBezTo>
                  <a:pt x="21399" y="12033"/>
                  <a:pt x="11970" y="21434"/>
                  <a:pt x="302" y="21597"/>
                </a:cubicBezTo>
              </a:path>
              <a:path w="21597" h="21598" stroke="0" extrusionOk="0">
                <a:moveTo>
                  <a:pt x="21596" y="365"/>
                </a:moveTo>
                <a:cubicBezTo>
                  <a:pt x="21399" y="12033"/>
                  <a:pt x="11970" y="21434"/>
                  <a:pt x="302" y="21597"/>
                </a:cubicBezTo>
                <a:lnTo>
                  <a:pt x="0" y="0"/>
                </a:lnTo>
                <a:close/>
              </a:path>
            </a:pathLst>
          </a:custGeom>
          <a:solidFill>
            <a:srgbClr val="808080"/>
          </a:solidFill>
          <a:ln w="9525">
            <a:solidFill>
              <a:schemeClr val="tx1"/>
            </a:solidFill>
            <a:round/>
            <a:headEnd/>
            <a:tailEnd/>
          </a:ln>
        </p:spPr>
        <p:txBody>
          <a:bodyPr wrap="none" anchor="ctr"/>
          <a:lstStyle/>
          <a:p>
            <a:endParaRPr lang="zh-CN" altLang="en-US"/>
          </a:p>
        </p:txBody>
      </p:sp>
      <p:sp>
        <p:nvSpPr>
          <p:cNvPr id="46242" name="Arc 160"/>
          <p:cNvSpPr>
            <a:spLocks/>
          </p:cNvSpPr>
          <p:nvPr/>
        </p:nvSpPr>
        <p:spPr bwMode="auto">
          <a:xfrm>
            <a:off x="7948613" y="3313113"/>
            <a:ext cx="1116012" cy="661987"/>
          </a:xfrm>
          <a:custGeom>
            <a:avLst/>
            <a:gdLst>
              <a:gd name="T0" fmla="*/ 2147483647 w 37118"/>
              <a:gd name="T1" fmla="*/ 0 h 22024"/>
              <a:gd name="T2" fmla="*/ 0 w 37118"/>
              <a:gd name="T3" fmla="*/ 2147483647 h 22024"/>
              <a:gd name="T4" fmla="*/ 2147483647 w 37118"/>
              <a:gd name="T5" fmla="*/ 2147483647 h 22024"/>
              <a:gd name="T6" fmla="*/ 0 60000 65536"/>
              <a:gd name="T7" fmla="*/ 0 60000 65536"/>
              <a:gd name="T8" fmla="*/ 0 60000 65536"/>
              <a:gd name="T9" fmla="*/ 0 w 37118"/>
              <a:gd name="T10" fmla="*/ 0 h 22024"/>
              <a:gd name="T11" fmla="*/ 37118 w 37118"/>
              <a:gd name="T12" fmla="*/ 22024 h 22024"/>
            </a:gdLst>
            <a:ahLst/>
            <a:cxnLst>
              <a:cxn ang="T6">
                <a:pos x="T0" y="T1"/>
              </a:cxn>
              <a:cxn ang="T7">
                <a:pos x="T2" y="T3"/>
              </a:cxn>
              <a:cxn ang="T8">
                <a:pos x="T4" y="T5"/>
              </a:cxn>
            </a:cxnLst>
            <a:rect l="T9" t="T10" r="T11" b="T12"/>
            <a:pathLst>
              <a:path w="37118" h="22024" fill="none" extrusionOk="0">
                <a:moveTo>
                  <a:pt x="37113" y="0"/>
                </a:moveTo>
                <a:cubicBezTo>
                  <a:pt x="37116" y="141"/>
                  <a:pt x="37118" y="282"/>
                  <a:pt x="37118" y="424"/>
                </a:cubicBezTo>
                <a:cubicBezTo>
                  <a:pt x="37118" y="12353"/>
                  <a:pt x="27447" y="22024"/>
                  <a:pt x="15518" y="22024"/>
                </a:cubicBezTo>
                <a:cubicBezTo>
                  <a:pt x="9668" y="22024"/>
                  <a:pt x="4068" y="19651"/>
                  <a:pt x="-1" y="15449"/>
                </a:cubicBezTo>
              </a:path>
              <a:path w="37118" h="22024" stroke="0" extrusionOk="0">
                <a:moveTo>
                  <a:pt x="37113" y="0"/>
                </a:moveTo>
                <a:cubicBezTo>
                  <a:pt x="37116" y="141"/>
                  <a:pt x="37118" y="282"/>
                  <a:pt x="37118" y="424"/>
                </a:cubicBezTo>
                <a:cubicBezTo>
                  <a:pt x="37118" y="12353"/>
                  <a:pt x="27447" y="22024"/>
                  <a:pt x="15518" y="22024"/>
                </a:cubicBezTo>
                <a:cubicBezTo>
                  <a:pt x="9668" y="22024"/>
                  <a:pt x="4068" y="19651"/>
                  <a:pt x="-1" y="15449"/>
                </a:cubicBezTo>
                <a:lnTo>
                  <a:pt x="15518" y="424"/>
                </a:lnTo>
                <a:close/>
              </a:path>
            </a:pathLst>
          </a:custGeom>
          <a:solidFill>
            <a:srgbClr val="00FF00"/>
          </a:solidFill>
          <a:ln w="9525">
            <a:solidFill>
              <a:schemeClr val="tx1"/>
            </a:solidFill>
            <a:round/>
            <a:headEnd/>
            <a:tailEnd/>
          </a:ln>
        </p:spPr>
        <p:txBody>
          <a:bodyPr wrap="none" anchor="ctr"/>
          <a:lstStyle/>
          <a:p>
            <a:endParaRPr lang="zh-CN" altLang="en-US"/>
          </a:p>
        </p:txBody>
      </p:sp>
      <p:sp>
        <p:nvSpPr>
          <p:cNvPr id="46243" name="Line 161"/>
          <p:cNvSpPr>
            <a:spLocks noChangeShapeType="1"/>
          </p:cNvSpPr>
          <p:nvPr/>
        </p:nvSpPr>
        <p:spPr bwMode="auto">
          <a:xfrm>
            <a:off x="7762875" y="3316288"/>
            <a:ext cx="12969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244" name="Line 162"/>
          <p:cNvSpPr>
            <a:spLocks noChangeShapeType="1"/>
          </p:cNvSpPr>
          <p:nvPr/>
        </p:nvSpPr>
        <p:spPr bwMode="auto">
          <a:xfrm rot="8100000">
            <a:off x="8415338" y="2676525"/>
            <a:ext cx="1587" cy="1284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245" name="Arc 163"/>
          <p:cNvSpPr>
            <a:spLocks/>
          </p:cNvSpPr>
          <p:nvPr/>
        </p:nvSpPr>
        <p:spPr bwMode="auto">
          <a:xfrm>
            <a:off x="8410575" y="2890838"/>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6246" name="Line 164"/>
          <p:cNvSpPr>
            <a:spLocks noChangeShapeType="1"/>
          </p:cNvSpPr>
          <p:nvPr/>
        </p:nvSpPr>
        <p:spPr bwMode="auto">
          <a:xfrm>
            <a:off x="8412163" y="2668588"/>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247" name="Text Box 165"/>
          <p:cNvSpPr txBox="1">
            <a:spLocks noChangeArrowheads="1"/>
          </p:cNvSpPr>
          <p:nvPr/>
        </p:nvSpPr>
        <p:spPr bwMode="auto">
          <a:xfrm>
            <a:off x="8628063" y="2524125"/>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6248" name="Text Box 166"/>
          <p:cNvSpPr txBox="1">
            <a:spLocks noChangeArrowheads="1"/>
          </p:cNvSpPr>
          <p:nvPr/>
        </p:nvSpPr>
        <p:spPr bwMode="auto">
          <a:xfrm>
            <a:off x="8988425" y="2884488"/>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6249" name="Text Box 167"/>
          <p:cNvSpPr txBox="1">
            <a:spLocks noChangeArrowheads="1"/>
          </p:cNvSpPr>
          <p:nvPr/>
        </p:nvSpPr>
        <p:spPr bwMode="auto">
          <a:xfrm>
            <a:off x="8988425" y="3532188"/>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2</a:t>
            </a:r>
          </a:p>
        </p:txBody>
      </p:sp>
      <p:sp>
        <p:nvSpPr>
          <p:cNvPr id="46250" name="Text Box 168"/>
          <p:cNvSpPr txBox="1">
            <a:spLocks noChangeArrowheads="1"/>
          </p:cNvSpPr>
          <p:nvPr/>
        </p:nvSpPr>
        <p:spPr bwMode="auto">
          <a:xfrm>
            <a:off x="8628063" y="3892550"/>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3</a:t>
            </a:r>
          </a:p>
        </p:txBody>
      </p:sp>
      <p:sp>
        <p:nvSpPr>
          <p:cNvPr id="46251" name="Text Box 169"/>
          <p:cNvSpPr txBox="1">
            <a:spLocks noChangeArrowheads="1"/>
          </p:cNvSpPr>
          <p:nvPr/>
        </p:nvSpPr>
        <p:spPr bwMode="auto">
          <a:xfrm>
            <a:off x="8051800" y="3892550"/>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4</a:t>
            </a:r>
          </a:p>
        </p:txBody>
      </p:sp>
      <p:sp>
        <p:nvSpPr>
          <p:cNvPr id="46252" name="Text Box 170"/>
          <p:cNvSpPr txBox="1">
            <a:spLocks noChangeArrowheads="1"/>
          </p:cNvSpPr>
          <p:nvPr/>
        </p:nvSpPr>
        <p:spPr bwMode="auto">
          <a:xfrm>
            <a:off x="7691438" y="3532188"/>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5</a:t>
            </a:r>
          </a:p>
        </p:txBody>
      </p:sp>
      <p:sp>
        <p:nvSpPr>
          <p:cNvPr id="46253" name="Text Box 171"/>
          <p:cNvSpPr txBox="1">
            <a:spLocks noChangeArrowheads="1"/>
          </p:cNvSpPr>
          <p:nvPr/>
        </p:nvSpPr>
        <p:spPr bwMode="auto">
          <a:xfrm>
            <a:off x="7691438" y="2884488"/>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6</a:t>
            </a:r>
          </a:p>
        </p:txBody>
      </p:sp>
      <p:sp>
        <p:nvSpPr>
          <p:cNvPr id="46254" name="Text Box 172"/>
          <p:cNvSpPr txBox="1">
            <a:spLocks noChangeArrowheads="1"/>
          </p:cNvSpPr>
          <p:nvPr/>
        </p:nvSpPr>
        <p:spPr bwMode="auto">
          <a:xfrm>
            <a:off x="8051800" y="2524125"/>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7</a:t>
            </a:r>
          </a:p>
        </p:txBody>
      </p:sp>
      <p:sp>
        <p:nvSpPr>
          <p:cNvPr id="46255" name="Arc 173"/>
          <p:cNvSpPr>
            <a:spLocks/>
          </p:cNvSpPr>
          <p:nvPr/>
        </p:nvSpPr>
        <p:spPr bwMode="auto">
          <a:xfrm>
            <a:off x="7764463" y="2670175"/>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6256" name="Line 174"/>
          <p:cNvSpPr>
            <a:spLocks noChangeShapeType="1"/>
          </p:cNvSpPr>
          <p:nvPr/>
        </p:nvSpPr>
        <p:spPr bwMode="auto">
          <a:xfrm rot="-8100000">
            <a:off x="8405019" y="2669381"/>
            <a:ext cx="1588" cy="1285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257" name="Arc 175"/>
          <p:cNvSpPr>
            <a:spLocks/>
          </p:cNvSpPr>
          <p:nvPr/>
        </p:nvSpPr>
        <p:spPr bwMode="auto">
          <a:xfrm>
            <a:off x="7775575" y="5308600"/>
            <a:ext cx="1106488" cy="649288"/>
          </a:xfrm>
          <a:custGeom>
            <a:avLst/>
            <a:gdLst>
              <a:gd name="T0" fmla="*/ 2147483647 w 36819"/>
              <a:gd name="T1" fmla="*/ 2147483647 h 21600"/>
              <a:gd name="T2" fmla="*/ 0 w 36819"/>
              <a:gd name="T3" fmla="*/ 2147483647 h 21600"/>
              <a:gd name="T4" fmla="*/ 2147483647 w 36819"/>
              <a:gd name="T5" fmla="*/ 0 h 21600"/>
              <a:gd name="T6" fmla="*/ 0 60000 65536"/>
              <a:gd name="T7" fmla="*/ 0 60000 65536"/>
              <a:gd name="T8" fmla="*/ 0 60000 65536"/>
              <a:gd name="T9" fmla="*/ 0 w 36819"/>
              <a:gd name="T10" fmla="*/ 0 h 21600"/>
              <a:gd name="T11" fmla="*/ 36819 w 36819"/>
              <a:gd name="T12" fmla="*/ 21600 h 21600"/>
            </a:gdLst>
            <a:ahLst/>
            <a:cxnLst>
              <a:cxn ang="T6">
                <a:pos x="T0" y="T1"/>
              </a:cxn>
              <a:cxn ang="T7">
                <a:pos x="T2" y="T3"/>
              </a:cxn>
              <a:cxn ang="T8">
                <a:pos x="T4" y="T5"/>
              </a:cxn>
            </a:cxnLst>
            <a:rect l="T9" t="T10" r="T11" b="T12"/>
            <a:pathLst>
              <a:path w="36819" h="21600" fill="none" extrusionOk="0">
                <a:moveTo>
                  <a:pt x="36818" y="15327"/>
                </a:moveTo>
                <a:cubicBezTo>
                  <a:pt x="32772" y="19345"/>
                  <a:pt x="27301" y="21599"/>
                  <a:pt x="21600" y="21600"/>
                </a:cubicBezTo>
                <a:cubicBezTo>
                  <a:pt x="9691" y="21600"/>
                  <a:pt x="29" y="11962"/>
                  <a:pt x="0" y="53"/>
                </a:cubicBezTo>
              </a:path>
              <a:path w="36819" h="21600" stroke="0" extrusionOk="0">
                <a:moveTo>
                  <a:pt x="36818" y="15327"/>
                </a:moveTo>
                <a:cubicBezTo>
                  <a:pt x="32772" y="19345"/>
                  <a:pt x="27301" y="21599"/>
                  <a:pt x="21600" y="21600"/>
                </a:cubicBezTo>
                <a:cubicBezTo>
                  <a:pt x="9691" y="21600"/>
                  <a:pt x="29" y="11962"/>
                  <a:pt x="0" y="53"/>
                </a:cubicBezTo>
                <a:lnTo>
                  <a:pt x="21600" y="0"/>
                </a:lnTo>
                <a:close/>
              </a:path>
            </a:pathLst>
          </a:custGeom>
          <a:solidFill>
            <a:srgbClr val="808080"/>
          </a:solidFill>
          <a:ln w="9525">
            <a:solidFill>
              <a:schemeClr val="tx1"/>
            </a:solidFill>
            <a:round/>
            <a:headEnd/>
            <a:tailEnd/>
          </a:ln>
        </p:spPr>
        <p:txBody>
          <a:bodyPr wrap="none" anchor="ctr"/>
          <a:lstStyle/>
          <a:p>
            <a:endParaRPr lang="zh-CN" altLang="en-US"/>
          </a:p>
        </p:txBody>
      </p:sp>
      <p:sp>
        <p:nvSpPr>
          <p:cNvPr id="46258" name="Arc 176"/>
          <p:cNvSpPr>
            <a:spLocks/>
          </p:cNvSpPr>
          <p:nvPr/>
        </p:nvSpPr>
        <p:spPr bwMode="auto">
          <a:xfrm>
            <a:off x="8426450" y="5313363"/>
            <a:ext cx="466725" cy="649287"/>
          </a:xfrm>
          <a:custGeom>
            <a:avLst/>
            <a:gdLst>
              <a:gd name="T0" fmla="*/ 2147483647 w 15515"/>
              <a:gd name="T1" fmla="*/ 2147483647 h 21600"/>
              <a:gd name="T2" fmla="*/ 2147483647 w 15515"/>
              <a:gd name="T3" fmla="*/ 2147483647 h 21600"/>
              <a:gd name="T4" fmla="*/ 0 w 15515"/>
              <a:gd name="T5" fmla="*/ 0 h 21600"/>
              <a:gd name="T6" fmla="*/ 0 60000 65536"/>
              <a:gd name="T7" fmla="*/ 0 60000 65536"/>
              <a:gd name="T8" fmla="*/ 0 60000 65536"/>
              <a:gd name="T9" fmla="*/ 0 w 15515"/>
              <a:gd name="T10" fmla="*/ 0 h 21600"/>
              <a:gd name="T11" fmla="*/ 15515 w 15515"/>
              <a:gd name="T12" fmla="*/ 21600 h 21600"/>
            </a:gdLst>
            <a:ahLst/>
            <a:cxnLst>
              <a:cxn ang="T6">
                <a:pos x="T0" y="T1"/>
              </a:cxn>
              <a:cxn ang="T7">
                <a:pos x="T2" y="T3"/>
              </a:cxn>
              <a:cxn ang="T8">
                <a:pos x="T4" y="T5"/>
              </a:cxn>
            </a:cxnLst>
            <a:rect l="T9" t="T10" r="T11" b="T12"/>
            <a:pathLst>
              <a:path w="15515" h="21600" fill="none" extrusionOk="0">
                <a:moveTo>
                  <a:pt x="15514" y="15028"/>
                </a:moveTo>
                <a:cubicBezTo>
                  <a:pt x="11471" y="19202"/>
                  <a:pt x="5916" y="21571"/>
                  <a:pt x="104" y="21599"/>
                </a:cubicBezTo>
              </a:path>
              <a:path w="15515" h="21600" stroke="0" extrusionOk="0">
                <a:moveTo>
                  <a:pt x="15514" y="15028"/>
                </a:moveTo>
                <a:cubicBezTo>
                  <a:pt x="11471" y="19202"/>
                  <a:pt x="5916" y="21571"/>
                  <a:pt x="104" y="21599"/>
                </a:cubicBezTo>
                <a:lnTo>
                  <a:pt x="0" y="0"/>
                </a:lnTo>
                <a:close/>
              </a:path>
            </a:pathLst>
          </a:custGeom>
          <a:solidFill>
            <a:srgbClr val="00FF00"/>
          </a:solidFill>
          <a:ln w="9525">
            <a:solidFill>
              <a:schemeClr val="tx1"/>
            </a:solidFill>
            <a:round/>
            <a:headEnd/>
            <a:tailEnd/>
          </a:ln>
        </p:spPr>
        <p:txBody>
          <a:bodyPr wrap="none" anchor="ctr"/>
          <a:lstStyle/>
          <a:p>
            <a:endParaRPr lang="zh-CN" altLang="en-US"/>
          </a:p>
        </p:txBody>
      </p:sp>
      <p:sp>
        <p:nvSpPr>
          <p:cNvPr id="46259" name="Line 177"/>
          <p:cNvSpPr>
            <a:spLocks noChangeShapeType="1"/>
          </p:cNvSpPr>
          <p:nvPr/>
        </p:nvSpPr>
        <p:spPr bwMode="auto">
          <a:xfrm>
            <a:off x="7773988" y="5303838"/>
            <a:ext cx="12969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260" name="Line 178"/>
          <p:cNvSpPr>
            <a:spLocks noChangeShapeType="1"/>
          </p:cNvSpPr>
          <p:nvPr/>
        </p:nvSpPr>
        <p:spPr bwMode="auto">
          <a:xfrm rot="8100000">
            <a:off x="8426450" y="4664075"/>
            <a:ext cx="1588" cy="1284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261" name="Arc 179"/>
          <p:cNvSpPr>
            <a:spLocks/>
          </p:cNvSpPr>
          <p:nvPr/>
        </p:nvSpPr>
        <p:spPr bwMode="auto">
          <a:xfrm>
            <a:off x="8421688" y="4878388"/>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6262" name="Line 180"/>
          <p:cNvSpPr>
            <a:spLocks noChangeShapeType="1"/>
          </p:cNvSpPr>
          <p:nvPr/>
        </p:nvSpPr>
        <p:spPr bwMode="auto">
          <a:xfrm>
            <a:off x="8423275" y="4656138"/>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263" name="Text Box 181"/>
          <p:cNvSpPr txBox="1">
            <a:spLocks noChangeArrowheads="1"/>
          </p:cNvSpPr>
          <p:nvPr/>
        </p:nvSpPr>
        <p:spPr bwMode="auto">
          <a:xfrm>
            <a:off x="8639175" y="4511675"/>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6264" name="Text Box 182"/>
          <p:cNvSpPr txBox="1">
            <a:spLocks noChangeArrowheads="1"/>
          </p:cNvSpPr>
          <p:nvPr/>
        </p:nvSpPr>
        <p:spPr bwMode="auto">
          <a:xfrm>
            <a:off x="8999538" y="4872038"/>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6265" name="Text Box 183"/>
          <p:cNvSpPr txBox="1">
            <a:spLocks noChangeArrowheads="1"/>
          </p:cNvSpPr>
          <p:nvPr/>
        </p:nvSpPr>
        <p:spPr bwMode="auto">
          <a:xfrm>
            <a:off x="8999538" y="5519738"/>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2</a:t>
            </a:r>
          </a:p>
        </p:txBody>
      </p:sp>
      <p:sp>
        <p:nvSpPr>
          <p:cNvPr id="46266" name="Text Box 184"/>
          <p:cNvSpPr txBox="1">
            <a:spLocks noChangeArrowheads="1"/>
          </p:cNvSpPr>
          <p:nvPr/>
        </p:nvSpPr>
        <p:spPr bwMode="auto">
          <a:xfrm>
            <a:off x="8639175" y="5880100"/>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3</a:t>
            </a:r>
          </a:p>
        </p:txBody>
      </p:sp>
      <p:sp>
        <p:nvSpPr>
          <p:cNvPr id="46267" name="Text Box 185"/>
          <p:cNvSpPr txBox="1">
            <a:spLocks noChangeArrowheads="1"/>
          </p:cNvSpPr>
          <p:nvPr/>
        </p:nvSpPr>
        <p:spPr bwMode="auto">
          <a:xfrm>
            <a:off x="8062913" y="5880100"/>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4</a:t>
            </a:r>
          </a:p>
        </p:txBody>
      </p:sp>
      <p:sp>
        <p:nvSpPr>
          <p:cNvPr id="46268" name="Text Box 186"/>
          <p:cNvSpPr txBox="1">
            <a:spLocks noChangeArrowheads="1"/>
          </p:cNvSpPr>
          <p:nvPr/>
        </p:nvSpPr>
        <p:spPr bwMode="auto">
          <a:xfrm>
            <a:off x="7702550" y="5519738"/>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5</a:t>
            </a:r>
          </a:p>
        </p:txBody>
      </p:sp>
      <p:sp>
        <p:nvSpPr>
          <p:cNvPr id="46269" name="Text Box 187"/>
          <p:cNvSpPr txBox="1">
            <a:spLocks noChangeArrowheads="1"/>
          </p:cNvSpPr>
          <p:nvPr/>
        </p:nvSpPr>
        <p:spPr bwMode="auto">
          <a:xfrm>
            <a:off x="7702550" y="4872038"/>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6</a:t>
            </a:r>
          </a:p>
        </p:txBody>
      </p:sp>
      <p:sp>
        <p:nvSpPr>
          <p:cNvPr id="46270" name="Text Box 188"/>
          <p:cNvSpPr txBox="1">
            <a:spLocks noChangeArrowheads="1"/>
          </p:cNvSpPr>
          <p:nvPr/>
        </p:nvSpPr>
        <p:spPr bwMode="auto">
          <a:xfrm>
            <a:off x="8062913" y="4511675"/>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7</a:t>
            </a:r>
          </a:p>
        </p:txBody>
      </p:sp>
      <p:sp>
        <p:nvSpPr>
          <p:cNvPr id="46271" name="Arc 189"/>
          <p:cNvSpPr>
            <a:spLocks/>
          </p:cNvSpPr>
          <p:nvPr/>
        </p:nvSpPr>
        <p:spPr bwMode="auto">
          <a:xfrm>
            <a:off x="7775575" y="4657725"/>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6272" name="Line 190"/>
          <p:cNvSpPr>
            <a:spLocks noChangeShapeType="1"/>
          </p:cNvSpPr>
          <p:nvPr/>
        </p:nvSpPr>
        <p:spPr bwMode="auto">
          <a:xfrm rot="-8100000">
            <a:off x="8416132" y="4656931"/>
            <a:ext cx="1588" cy="1285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273" name="Text Box 191"/>
          <p:cNvSpPr txBox="1">
            <a:spLocks noChangeArrowheads="1"/>
          </p:cNvSpPr>
          <p:nvPr/>
        </p:nvSpPr>
        <p:spPr bwMode="auto">
          <a:xfrm>
            <a:off x="4139555" y="2107704"/>
            <a:ext cx="115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kumimoji="1" lang="zh-CN" altLang="en-US" sz="2400" b="1" dirty="0">
                <a:latin typeface="Times New Roman" panose="02020603050405020304" pitchFamily="18" charset="0"/>
              </a:rPr>
              <a:t>发送方</a:t>
            </a:r>
          </a:p>
        </p:txBody>
      </p:sp>
      <p:sp>
        <p:nvSpPr>
          <p:cNvPr id="46274" name="Text Box 192"/>
          <p:cNvSpPr txBox="1">
            <a:spLocks noChangeArrowheads="1"/>
          </p:cNvSpPr>
          <p:nvPr/>
        </p:nvSpPr>
        <p:spPr bwMode="auto">
          <a:xfrm>
            <a:off x="4140200" y="6021288"/>
            <a:ext cx="115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kumimoji="1" lang="zh-CN" altLang="en-US" sz="2400" b="1" dirty="0">
                <a:latin typeface="Times New Roman" panose="02020603050405020304" pitchFamily="18" charset="0"/>
              </a:rPr>
              <a:t>接收方</a:t>
            </a:r>
          </a:p>
        </p:txBody>
      </p:sp>
      <p:sp>
        <p:nvSpPr>
          <p:cNvPr id="46275" name="Rectangle 193"/>
          <p:cNvSpPr>
            <a:spLocks noGrp="1" noChangeArrowheads="1"/>
          </p:cNvSpPr>
          <p:nvPr>
            <p:ph type="body" idx="1"/>
          </p:nvPr>
        </p:nvSpPr>
        <p:spPr>
          <a:xfrm>
            <a:off x="395288" y="981075"/>
            <a:ext cx="8748712" cy="977900"/>
          </a:xfrm>
          <a:noFill/>
        </p:spPr>
        <p:txBody>
          <a:bodyPr/>
          <a:lstStyle/>
          <a:p>
            <a:pPr eaLnBrk="1" hangingPunct="1">
              <a:lnSpc>
                <a:spcPct val="90000"/>
              </a:lnSpc>
            </a:pPr>
            <a:r>
              <a:rPr lang="zh-CN" altLang="en-US"/>
              <a:t>帧的序列号长度为</a:t>
            </a:r>
            <a:r>
              <a:rPr lang="en-US" altLang="zh-CN"/>
              <a:t>3</a:t>
            </a:r>
            <a:r>
              <a:rPr lang="zh-CN" altLang="en-US"/>
              <a:t>比特（</a:t>
            </a:r>
            <a:r>
              <a:rPr lang="en-US" altLang="zh-CN"/>
              <a:t>0~7</a:t>
            </a:r>
            <a:r>
              <a:rPr lang="zh-CN" altLang="en-US"/>
              <a:t>），发送窗口和接收窗口的尺寸都设置为</a:t>
            </a:r>
            <a:r>
              <a:rPr lang="en-US" altLang="zh-CN"/>
              <a:t>3</a:t>
            </a:r>
          </a:p>
        </p:txBody>
      </p:sp>
      <p:sp>
        <p:nvSpPr>
          <p:cNvPr id="43204" name="Line 195"/>
          <p:cNvSpPr>
            <a:spLocks noChangeShapeType="1"/>
          </p:cNvSpPr>
          <p:nvPr/>
        </p:nvSpPr>
        <p:spPr bwMode="auto">
          <a:xfrm>
            <a:off x="2771775" y="4076700"/>
            <a:ext cx="1079500" cy="43180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205" name="Line 196"/>
          <p:cNvSpPr>
            <a:spLocks noChangeShapeType="1"/>
          </p:cNvSpPr>
          <p:nvPr/>
        </p:nvSpPr>
        <p:spPr bwMode="auto">
          <a:xfrm>
            <a:off x="4356100" y="4076700"/>
            <a:ext cx="1079500" cy="43180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206" name="Line 197"/>
          <p:cNvSpPr>
            <a:spLocks noChangeShapeType="1"/>
          </p:cNvSpPr>
          <p:nvPr/>
        </p:nvSpPr>
        <p:spPr bwMode="auto">
          <a:xfrm>
            <a:off x="5797550" y="4076700"/>
            <a:ext cx="1079500" cy="43180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207" name="Line 198"/>
          <p:cNvSpPr>
            <a:spLocks noChangeShapeType="1"/>
          </p:cNvSpPr>
          <p:nvPr/>
        </p:nvSpPr>
        <p:spPr bwMode="auto">
          <a:xfrm>
            <a:off x="7380288" y="4076700"/>
            <a:ext cx="1079500" cy="43180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208" name="Line 199"/>
          <p:cNvSpPr>
            <a:spLocks noChangeShapeType="1"/>
          </p:cNvSpPr>
          <p:nvPr/>
        </p:nvSpPr>
        <p:spPr bwMode="auto">
          <a:xfrm flipV="1">
            <a:off x="4284663" y="4005263"/>
            <a:ext cx="2159000" cy="576262"/>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209" name="Line 200"/>
          <p:cNvSpPr>
            <a:spLocks noChangeShapeType="1"/>
          </p:cNvSpPr>
          <p:nvPr/>
        </p:nvSpPr>
        <p:spPr bwMode="auto">
          <a:xfrm flipV="1">
            <a:off x="5867400" y="4005263"/>
            <a:ext cx="2159000" cy="576262"/>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6282" name="Line 201"/>
          <p:cNvSpPr>
            <a:spLocks noChangeShapeType="1"/>
          </p:cNvSpPr>
          <p:nvPr/>
        </p:nvSpPr>
        <p:spPr bwMode="auto">
          <a:xfrm>
            <a:off x="323850" y="6453088"/>
            <a:ext cx="882015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6283" name="Text Box 202"/>
          <p:cNvSpPr txBox="1">
            <a:spLocks noChangeArrowheads="1"/>
          </p:cNvSpPr>
          <p:nvPr/>
        </p:nvSpPr>
        <p:spPr bwMode="auto">
          <a:xfrm>
            <a:off x="8472040" y="6093296"/>
            <a:ext cx="78048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dirty="0"/>
              <a:t>时间</a:t>
            </a:r>
            <a:r>
              <a:rPr lang="en-US" altLang="zh-CN" b="1" dirty="0"/>
              <a:t>t</a:t>
            </a:r>
          </a:p>
        </p:txBody>
      </p:sp>
      <p:cxnSp>
        <p:nvCxnSpPr>
          <p:cNvPr id="3" name="直接连接符 2"/>
          <p:cNvCxnSpPr/>
          <p:nvPr/>
        </p:nvCxnSpPr>
        <p:spPr>
          <a:xfrm>
            <a:off x="900113" y="2204864"/>
            <a:ext cx="0" cy="4248224"/>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06" name="直接连接符 205"/>
          <p:cNvCxnSpPr/>
          <p:nvPr/>
        </p:nvCxnSpPr>
        <p:spPr>
          <a:xfrm>
            <a:off x="2411760" y="2204864"/>
            <a:ext cx="1240" cy="4248224"/>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07" name="直接连接符 206"/>
          <p:cNvCxnSpPr/>
          <p:nvPr/>
        </p:nvCxnSpPr>
        <p:spPr>
          <a:xfrm flipH="1">
            <a:off x="3921125" y="2204864"/>
            <a:ext cx="3324" cy="4248224"/>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08" name="直接连接符 207"/>
          <p:cNvCxnSpPr/>
          <p:nvPr/>
        </p:nvCxnSpPr>
        <p:spPr>
          <a:xfrm>
            <a:off x="5436096" y="2204864"/>
            <a:ext cx="10617" cy="4248224"/>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09" name="直接连接符 208"/>
          <p:cNvCxnSpPr/>
          <p:nvPr/>
        </p:nvCxnSpPr>
        <p:spPr>
          <a:xfrm flipH="1">
            <a:off x="6931025" y="2132856"/>
            <a:ext cx="17239" cy="4345632"/>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10" name="直接连接符 209"/>
          <p:cNvCxnSpPr/>
          <p:nvPr/>
        </p:nvCxnSpPr>
        <p:spPr>
          <a:xfrm flipH="1">
            <a:off x="8459788" y="2132856"/>
            <a:ext cx="123" cy="4320232"/>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75113" y="6484838"/>
            <a:ext cx="439314" cy="369332"/>
          </a:xfrm>
          <a:prstGeom prst="rect">
            <a:avLst/>
          </a:prstGeom>
          <a:noFill/>
        </p:spPr>
        <p:txBody>
          <a:bodyPr wrap="square" rtlCol="0">
            <a:spAutoFit/>
          </a:bodyPr>
          <a:lstStyle/>
          <a:p>
            <a:pPr algn="ctr"/>
            <a:r>
              <a:rPr lang="en-US" altLang="zh-CN" dirty="0"/>
              <a:t>0</a:t>
            </a:r>
            <a:endParaRPr lang="zh-CN" altLang="en-US" dirty="0"/>
          </a:p>
        </p:txBody>
      </p:sp>
      <p:sp>
        <p:nvSpPr>
          <p:cNvPr id="220" name="文本框 219"/>
          <p:cNvSpPr txBox="1"/>
          <p:nvPr/>
        </p:nvSpPr>
        <p:spPr>
          <a:xfrm>
            <a:off x="2188470" y="6453336"/>
            <a:ext cx="439314" cy="369332"/>
          </a:xfrm>
          <a:prstGeom prst="rect">
            <a:avLst/>
          </a:prstGeom>
          <a:noFill/>
        </p:spPr>
        <p:txBody>
          <a:bodyPr wrap="square" rtlCol="0">
            <a:spAutoFit/>
          </a:bodyPr>
          <a:lstStyle/>
          <a:p>
            <a:pPr algn="ctr"/>
            <a:r>
              <a:rPr lang="en-US" altLang="zh-CN" dirty="0"/>
              <a:t>1</a:t>
            </a:r>
            <a:endParaRPr lang="zh-CN" altLang="en-US" dirty="0"/>
          </a:p>
        </p:txBody>
      </p:sp>
      <p:sp>
        <p:nvSpPr>
          <p:cNvPr id="221" name="文本框 220"/>
          <p:cNvSpPr txBox="1"/>
          <p:nvPr/>
        </p:nvSpPr>
        <p:spPr>
          <a:xfrm>
            <a:off x="3707904" y="6453336"/>
            <a:ext cx="439314" cy="369332"/>
          </a:xfrm>
          <a:prstGeom prst="rect">
            <a:avLst/>
          </a:prstGeom>
          <a:noFill/>
        </p:spPr>
        <p:txBody>
          <a:bodyPr wrap="square" rtlCol="0">
            <a:spAutoFit/>
          </a:bodyPr>
          <a:lstStyle/>
          <a:p>
            <a:pPr algn="ctr"/>
            <a:r>
              <a:rPr lang="en-US" altLang="zh-CN" dirty="0"/>
              <a:t>2</a:t>
            </a:r>
            <a:endParaRPr lang="zh-CN" altLang="en-US" dirty="0"/>
          </a:p>
        </p:txBody>
      </p:sp>
      <p:sp>
        <p:nvSpPr>
          <p:cNvPr id="222" name="文本框 221"/>
          <p:cNvSpPr txBox="1"/>
          <p:nvPr/>
        </p:nvSpPr>
        <p:spPr>
          <a:xfrm>
            <a:off x="5221261" y="6453336"/>
            <a:ext cx="439314" cy="369332"/>
          </a:xfrm>
          <a:prstGeom prst="rect">
            <a:avLst/>
          </a:prstGeom>
          <a:noFill/>
        </p:spPr>
        <p:txBody>
          <a:bodyPr wrap="square" rtlCol="0">
            <a:spAutoFit/>
          </a:bodyPr>
          <a:lstStyle/>
          <a:p>
            <a:pPr algn="ctr"/>
            <a:r>
              <a:rPr lang="en-US" altLang="zh-CN" dirty="0"/>
              <a:t>3</a:t>
            </a:r>
            <a:endParaRPr lang="zh-CN" altLang="en-US" dirty="0"/>
          </a:p>
        </p:txBody>
      </p:sp>
      <p:sp>
        <p:nvSpPr>
          <p:cNvPr id="223" name="文本框 222"/>
          <p:cNvSpPr txBox="1"/>
          <p:nvPr/>
        </p:nvSpPr>
        <p:spPr>
          <a:xfrm>
            <a:off x="6723785" y="6453336"/>
            <a:ext cx="439314" cy="369332"/>
          </a:xfrm>
          <a:prstGeom prst="rect">
            <a:avLst/>
          </a:prstGeom>
          <a:noFill/>
        </p:spPr>
        <p:txBody>
          <a:bodyPr wrap="square" rtlCol="0">
            <a:spAutoFit/>
          </a:bodyPr>
          <a:lstStyle/>
          <a:p>
            <a:pPr algn="ctr"/>
            <a:r>
              <a:rPr lang="en-US" altLang="zh-CN" dirty="0"/>
              <a:t>4</a:t>
            </a:r>
            <a:endParaRPr lang="zh-CN" altLang="en-US" dirty="0"/>
          </a:p>
        </p:txBody>
      </p:sp>
      <p:sp>
        <p:nvSpPr>
          <p:cNvPr id="224" name="文本框 223"/>
          <p:cNvSpPr txBox="1"/>
          <p:nvPr/>
        </p:nvSpPr>
        <p:spPr>
          <a:xfrm>
            <a:off x="8237142" y="6453336"/>
            <a:ext cx="439314" cy="369332"/>
          </a:xfrm>
          <a:prstGeom prst="rect">
            <a:avLst/>
          </a:prstGeom>
          <a:noFill/>
        </p:spPr>
        <p:txBody>
          <a:bodyPr wrap="square" rtlCol="0">
            <a:spAutoFit/>
          </a:bodyPr>
          <a:lstStyle/>
          <a:p>
            <a:pPr algn="ctr"/>
            <a:r>
              <a:rPr lang="en-US" altLang="zh-CN" dirty="0"/>
              <a:t>5</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3204"/>
                                        </p:tgtEl>
                                        <p:attrNameLst>
                                          <p:attrName>style.visibility</p:attrName>
                                        </p:attrNameLst>
                                      </p:cBhvr>
                                      <p:to>
                                        <p:strVal val="visible"/>
                                      </p:to>
                                    </p:set>
                                    <p:animEffect transition="in" filter="strips(downRight)">
                                      <p:cBhvr>
                                        <p:cTn id="7" dur="500"/>
                                        <p:tgtEl>
                                          <p:spTgt spid="432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3205"/>
                                        </p:tgtEl>
                                        <p:attrNameLst>
                                          <p:attrName>style.visibility</p:attrName>
                                        </p:attrNameLst>
                                      </p:cBhvr>
                                      <p:to>
                                        <p:strVal val="visible"/>
                                      </p:to>
                                    </p:set>
                                    <p:animEffect transition="in" filter="strips(downRight)">
                                      <p:cBhvr>
                                        <p:cTn id="12" dur="500"/>
                                        <p:tgtEl>
                                          <p:spTgt spid="432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3206"/>
                                        </p:tgtEl>
                                        <p:attrNameLst>
                                          <p:attrName>style.visibility</p:attrName>
                                        </p:attrNameLst>
                                      </p:cBhvr>
                                      <p:to>
                                        <p:strVal val="visible"/>
                                      </p:to>
                                    </p:set>
                                    <p:animEffect transition="in" filter="strips(downRight)">
                                      <p:cBhvr>
                                        <p:cTn id="17" dur="500"/>
                                        <p:tgtEl>
                                          <p:spTgt spid="4320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43208"/>
                                        </p:tgtEl>
                                        <p:attrNameLst>
                                          <p:attrName>style.visibility</p:attrName>
                                        </p:attrNameLst>
                                      </p:cBhvr>
                                      <p:to>
                                        <p:strVal val="visible"/>
                                      </p:to>
                                    </p:set>
                                    <p:animEffect transition="in" filter="strips(upRight)">
                                      <p:cBhvr>
                                        <p:cTn id="22" dur="500"/>
                                        <p:tgtEl>
                                          <p:spTgt spid="43208"/>
                                        </p:tgtEl>
                                      </p:cBhvr>
                                    </p:animEffect>
                                  </p:childTnLst>
                                </p:cTn>
                              </p:par>
                            </p:childTnLst>
                          </p:cTn>
                        </p:par>
                        <p:par>
                          <p:cTn id="23" fill="hold" nodeType="afterGroup">
                            <p:stCondLst>
                              <p:cond delay="500"/>
                            </p:stCondLst>
                            <p:childTnLst>
                              <p:par>
                                <p:cTn id="24" presetID="18" presetClass="entr" presetSubtype="6" fill="hold" grpId="0" nodeType="afterEffect">
                                  <p:stCondLst>
                                    <p:cond delay="0"/>
                                  </p:stCondLst>
                                  <p:childTnLst>
                                    <p:set>
                                      <p:cBhvr>
                                        <p:cTn id="25" dur="1" fill="hold">
                                          <p:stCondLst>
                                            <p:cond delay="0"/>
                                          </p:stCondLst>
                                        </p:cTn>
                                        <p:tgtEl>
                                          <p:spTgt spid="43207"/>
                                        </p:tgtEl>
                                        <p:attrNameLst>
                                          <p:attrName>style.visibility</p:attrName>
                                        </p:attrNameLst>
                                      </p:cBhvr>
                                      <p:to>
                                        <p:strVal val="visible"/>
                                      </p:to>
                                    </p:set>
                                    <p:animEffect transition="in" filter="strips(downRight)">
                                      <p:cBhvr>
                                        <p:cTn id="26" dur="500"/>
                                        <p:tgtEl>
                                          <p:spTgt spid="4320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3" fill="hold" grpId="0" nodeType="clickEffect">
                                  <p:stCondLst>
                                    <p:cond delay="0"/>
                                  </p:stCondLst>
                                  <p:childTnLst>
                                    <p:set>
                                      <p:cBhvr>
                                        <p:cTn id="30" dur="1" fill="hold">
                                          <p:stCondLst>
                                            <p:cond delay="0"/>
                                          </p:stCondLst>
                                        </p:cTn>
                                        <p:tgtEl>
                                          <p:spTgt spid="43209"/>
                                        </p:tgtEl>
                                        <p:attrNameLst>
                                          <p:attrName>style.visibility</p:attrName>
                                        </p:attrNameLst>
                                      </p:cBhvr>
                                      <p:to>
                                        <p:strVal val="visible"/>
                                      </p:to>
                                    </p:set>
                                    <p:animEffect transition="in" filter="strips(upRight)">
                                      <p:cBhvr>
                                        <p:cTn id="31" dur="500"/>
                                        <p:tgtEl>
                                          <p:spTgt spid="43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04" grpId="0" animBg="1"/>
      <p:bldP spid="43205" grpId="0" animBg="1"/>
      <p:bldP spid="43206" grpId="0" animBg="1"/>
      <p:bldP spid="43207" grpId="0" animBg="1"/>
      <p:bldP spid="43208" grpId="0" animBg="1"/>
      <p:bldP spid="432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A207946B-5269-4F17-9D1C-8B33E0650519}" type="slidenum">
              <a:rPr lang="en-US" altLang="zh-CN"/>
              <a:pPr eaLnBrk="1" hangingPunct="1"/>
              <a:t>39</a:t>
            </a:fld>
            <a:endParaRPr lang="en-US" altLang="zh-CN"/>
          </a:p>
        </p:txBody>
      </p:sp>
      <p:sp>
        <p:nvSpPr>
          <p:cNvPr id="48131" name="Rectangle 2"/>
          <p:cNvSpPr>
            <a:spLocks noGrp="1" noChangeArrowheads="1"/>
          </p:cNvSpPr>
          <p:nvPr>
            <p:ph type="title"/>
          </p:nvPr>
        </p:nvSpPr>
        <p:spPr>
          <a:xfrm>
            <a:off x="1116013" y="115888"/>
            <a:ext cx="7772400" cy="1441450"/>
          </a:xfrm>
        </p:spPr>
        <p:txBody>
          <a:bodyPr/>
          <a:lstStyle/>
          <a:p>
            <a:pPr eaLnBrk="1" hangingPunct="1"/>
            <a:r>
              <a:rPr lang="zh-CN" altLang="en-US"/>
              <a:t>捎带确认</a:t>
            </a:r>
          </a:p>
        </p:txBody>
      </p:sp>
      <p:sp>
        <p:nvSpPr>
          <p:cNvPr id="81923" name="Rectangle 3"/>
          <p:cNvSpPr>
            <a:spLocks noGrp="1" noChangeArrowheads="1"/>
          </p:cNvSpPr>
          <p:nvPr>
            <p:ph type="body" idx="1"/>
          </p:nvPr>
        </p:nvSpPr>
        <p:spPr>
          <a:xfrm>
            <a:off x="914400" y="1981200"/>
            <a:ext cx="7866063" cy="4684713"/>
          </a:xfrm>
        </p:spPr>
        <p:txBody>
          <a:bodyPr/>
          <a:lstStyle/>
          <a:p>
            <a:pPr eaLnBrk="1" hangingPunct="1"/>
            <a:r>
              <a:rPr lang="zh-CN" altLang="en-US" sz="2400" b="1"/>
              <a:t>在实际通信中，通常收发双方都相互发送数据</a:t>
            </a:r>
          </a:p>
          <a:p>
            <a:pPr eaLnBrk="1" hangingPunct="1"/>
            <a:r>
              <a:rPr lang="zh-CN" altLang="en-US" sz="2400" b="1"/>
              <a:t>为了提高效率，可以将确认信息放在数据帧中</a:t>
            </a:r>
            <a:r>
              <a:rPr lang="en-US" altLang="zh-CN" sz="2400" b="1"/>
              <a:t>(</a:t>
            </a:r>
            <a:r>
              <a:rPr lang="zh-CN" altLang="en-US" sz="2400" b="1"/>
              <a:t>帧头</a:t>
            </a:r>
            <a:r>
              <a:rPr lang="en-US" altLang="zh-CN" sz="2400" b="1"/>
              <a:t>ACK</a:t>
            </a:r>
            <a:r>
              <a:rPr lang="zh-CN" altLang="en-US" sz="2400" b="1"/>
              <a:t>域</a:t>
            </a:r>
            <a:r>
              <a:rPr lang="en-US" altLang="zh-CN" sz="2400" b="1"/>
              <a:t>)</a:t>
            </a:r>
            <a:r>
              <a:rPr lang="zh-CN" altLang="en-US" sz="2400" b="1"/>
              <a:t>连同数据一起发送给对方，这种方式称为捎带确认（</a:t>
            </a:r>
            <a:r>
              <a:rPr lang="en-US" altLang="zh-CN" sz="2400" b="1"/>
              <a:t>piggybacking</a:t>
            </a:r>
            <a:r>
              <a:rPr lang="zh-CN" altLang="en-US" sz="2400" b="1"/>
              <a:t>）</a:t>
            </a:r>
          </a:p>
          <a:p>
            <a:pPr eaLnBrk="1" hangingPunct="1"/>
            <a:r>
              <a:rPr lang="zh-CN" altLang="en-US" sz="2400" b="1"/>
              <a:t>当一方收到对方的数据帧后：</a:t>
            </a:r>
          </a:p>
          <a:p>
            <a:pPr lvl="1" eaLnBrk="1" hangingPunct="1"/>
            <a:r>
              <a:rPr lang="zh-CN" altLang="en-US" sz="2000" b="1"/>
              <a:t>若正好也有数据需发给对方，则立即可使用捎带确认</a:t>
            </a:r>
          </a:p>
          <a:p>
            <a:pPr lvl="1" eaLnBrk="1" hangingPunct="1"/>
            <a:r>
              <a:rPr lang="zh-CN" altLang="en-US" sz="2000" b="1"/>
              <a:t>若暂时没有数据需发给对方或数据还未准备好，则等待一定的时间，如果在该时间内准备好了数据，则可以使用捎带确认，如果未准备好，为了防止对方等待时间过长而超时重发，必须立即发送一个单独的确认帧</a:t>
            </a:r>
          </a:p>
          <a:p>
            <a:pPr eaLnBrk="1" hangingPunct="1"/>
            <a:r>
              <a:rPr lang="zh-CN" altLang="en-US" sz="2400" b="1"/>
              <a:t>捎带确认通过对某一个帧的确认来代替对该帧之前的所有帧的确认</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81923">
                                            <p:txEl>
                                              <p:pRg st="3" end="3"/>
                                            </p:txEl>
                                          </p:spTgt>
                                        </p:tgtEl>
                                        <p:attrNameLst>
                                          <p:attrName>style.visibility</p:attrName>
                                        </p:attrNameLst>
                                      </p:cBhvr>
                                      <p:to>
                                        <p:strVal val="visible"/>
                                      </p:to>
                                    </p:set>
                                    <p:animEffect transition="in" filter="strips(downRight)">
                                      <p:cBhvr>
                                        <p:cTn id="7" dur="500"/>
                                        <p:tgtEl>
                                          <p:spTgt spid="81923">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81923">
                                            <p:txEl>
                                              <p:pRg st="4" end="4"/>
                                            </p:txEl>
                                          </p:spTgt>
                                        </p:tgtEl>
                                        <p:attrNameLst>
                                          <p:attrName>style.visibility</p:attrName>
                                        </p:attrNameLst>
                                      </p:cBhvr>
                                      <p:to>
                                        <p:strVal val="visible"/>
                                      </p:to>
                                    </p:set>
                                    <p:animEffect transition="in" filter="strips(downRight)">
                                      <p:cBhvr>
                                        <p:cTn id="12" dur="500"/>
                                        <p:tgtEl>
                                          <p:spTgt spid="8192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81923">
                                            <p:txEl>
                                              <p:pRg st="5" end="5"/>
                                            </p:txEl>
                                          </p:spTgt>
                                        </p:tgtEl>
                                        <p:attrNameLst>
                                          <p:attrName>style.visibility</p:attrName>
                                        </p:attrNameLst>
                                      </p:cBhvr>
                                      <p:to>
                                        <p:strVal val="visible"/>
                                      </p:to>
                                    </p:set>
                                    <p:animEffect transition="in" filter="strips(downRight)">
                                      <p:cBhvr>
                                        <p:cTn id="17" dur="500"/>
                                        <p:tgtEl>
                                          <p:spTgt spid="819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BC6987E9-4E57-40C7-ADDB-97E22E2399B8}" type="slidenum">
              <a:rPr lang="en-US" altLang="zh-CN"/>
              <a:pPr eaLnBrk="1" hangingPunct="1"/>
              <a:t>4</a:t>
            </a:fld>
            <a:endParaRPr lang="en-US" altLang="zh-CN"/>
          </a:p>
        </p:txBody>
      </p:sp>
      <p:sp>
        <p:nvSpPr>
          <p:cNvPr id="7171" name="Rectangle 2"/>
          <p:cNvSpPr>
            <a:spLocks noGrp="1" noChangeArrowheads="1"/>
          </p:cNvSpPr>
          <p:nvPr>
            <p:ph type="title"/>
          </p:nvPr>
        </p:nvSpPr>
        <p:spPr/>
        <p:txBody>
          <a:bodyPr/>
          <a:lstStyle/>
          <a:p>
            <a:pPr eaLnBrk="1" hangingPunct="1"/>
            <a:r>
              <a:rPr lang="en-US" altLang="zh-CN"/>
              <a:t>Chapter 3 </a:t>
            </a:r>
            <a:r>
              <a:rPr lang="zh-CN" altLang="en-US"/>
              <a:t>数据链路层</a:t>
            </a:r>
          </a:p>
        </p:txBody>
      </p:sp>
      <p:sp>
        <p:nvSpPr>
          <p:cNvPr id="7172" name="Rectangle 3"/>
          <p:cNvSpPr>
            <a:spLocks noGrp="1" noChangeArrowheads="1"/>
          </p:cNvSpPr>
          <p:nvPr>
            <p:ph type="body" idx="1"/>
          </p:nvPr>
        </p:nvSpPr>
        <p:spPr/>
        <p:txBody>
          <a:bodyPr/>
          <a:lstStyle/>
          <a:p>
            <a:pPr eaLnBrk="1" hangingPunct="1"/>
            <a:r>
              <a:rPr lang="en-US" altLang="zh-CN" dirty="0">
                <a:solidFill>
                  <a:schemeClr val="hlink"/>
                </a:solidFill>
              </a:rPr>
              <a:t>3.1</a:t>
            </a:r>
            <a:r>
              <a:rPr lang="zh-CN" altLang="en-US" dirty="0">
                <a:solidFill>
                  <a:schemeClr val="hlink"/>
                </a:solidFill>
              </a:rPr>
              <a:t>数据链路层的功能</a:t>
            </a:r>
          </a:p>
          <a:p>
            <a:pPr eaLnBrk="1" hangingPunct="1"/>
            <a:r>
              <a:rPr lang="en-US" altLang="zh-CN" dirty="0"/>
              <a:t>3.2</a:t>
            </a:r>
            <a:r>
              <a:rPr lang="zh-CN" altLang="en-US" dirty="0"/>
              <a:t>差错检测与纠正</a:t>
            </a:r>
          </a:p>
          <a:p>
            <a:pPr eaLnBrk="1" hangingPunct="1"/>
            <a:r>
              <a:rPr lang="en-US" altLang="zh-CN" dirty="0"/>
              <a:t>3.3</a:t>
            </a:r>
            <a:r>
              <a:rPr lang="zh-CN" altLang="en-US" dirty="0"/>
              <a:t>基本数据链路协议</a:t>
            </a:r>
          </a:p>
          <a:p>
            <a:pPr eaLnBrk="1" hangingPunct="1"/>
            <a:r>
              <a:rPr lang="en-US" altLang="zh-CN" dirty="0"/>
              <a:t>3.4</a:t>
            </a:r>
            <a:r>
              <a:rPr lang="zh-CN" altLang="en-US" dirty="0"/>
              <a:t>滑动窗口（</a:t>
            </a:r>
            <a:r>
              <a:rPr lang="en-US" altLang="zh-CN" sz="2400" dirty="0"/>
              <a:t>Slide Windows</a:t>
            </a:r>
            <a:r>
              <a:rPr lang="zh-CN" altLang="en-US" dirty="0"/>
              <a:t>）协议</a:t>
            </a:r>
            <a:endParaRPr lang="zh-CN" altLang="en-US" sz="3600" dirty="0"/>
          </a:p>
          <a:p>
            <a:pPr eaLnBrk="1" hangingPunct="1"/>
            <a:r>
              <a:rPr lang="en-US" altLang="zh-CN" dirty="0"/>
              <a:t>3.5</a:t>
            </a:r>
            <a:r>
              <a:rPr lang="zh-CN" altLang="en-US" dirty="0"/>
              <a:t>面向位的协议</a:t>
            </a:r>
            <a:r>
              <a:rPr lang="en-US" altLang="zh-CN" dirty="0"/>
              <a:t>HDLC</a:t>
            </a:r>
          </a:p>
          <a:p>
            <a:pPr eaLnBrk="1" hangingPunct="1"/>
            <a:r>
              <a:rPr lang="en-US" altLang="zh-CN" dirty="0"/>
              <a:t>3.6 Internet</a:t>
            </a:r>
            <a:r>
              <a:rPr lang="zh-CN" altLang="en-US" dirty="0"/>
              <a:t>中的数据链路层</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B83572DF-5AEF-4E40-952D-431EB3D5FD73}" type="slidenum">
              <a:rPr lang="en-US" altLang="zh-CN"/>
              <a:pPr eaLnBrk="1" hangingPunct="1"/>
              <a:t>40</a:t>
            </a:fld>
            <a:endParaRPr lang="en-US" altLang="zh-CN"/>
          </a:p>
        </p:txBody>
      </p:sp>
      <p:sp>
        <p:nvSpPr>
          <p:cNvPr id="49155" name="Rectangle 3"/>
          <p:cNvSpPr>
            <a:spLocks noGrp="1" noChangeArrowheads="1"/>
          </p:cNvSpPr>
          <p:nvPr>
            <p:ph type="body" idx="1"/>
          </p:nvPr>
        </p:nvSpPr>
        <p:spPr>
          <a:xfrm>
            <a:off x="304800" y="2132856"/>
            <a:ext cx="8659813" cy="4251325"/>
          </a:xfrm>
        </p:spPr>
        <p:txBody>
          <a:bodyPr/>
          <a:lstStyle/>
          <a:p>
            <a:pPr eaLnBrk="1" hangingPunct="1">
              <a:lnSpc>
                <a:spcPct val="90000"/>
              </a:lnSpc>
            </a:pPr>
            <a:r>
              <a:rPr lang="zh-CN" altLang="en-US" sz="2800" b="1" dirty="0"/>
              <a:t>回退</a:t>
            </a:r>
            <a:r>
              <a:rPr lang="en-US" altLang="zh-CN" sz="2800" b="1" dirty="0"/>
              <a:t>n</a:t>
            </a:r>
            <a:r>
              <a:rPr lang="zh-CN" altLang="en-US" sz="2800" b="1" dirty="0"/>
              <a:t>帧协议中，发送窗口的尺寸大于</a:t>
            </a:r>
            <a:r>
              <a:rPr lang="en-US" altLang="zh-CN" sz="2800" b="1" dirty="0"/>
              <a:t>1</a:t>
            </a:r>
            <a:r>
              <a:rPr lang="zh-CN" altLang="en-US" sz="2800" b="1" dirty="0"/>
              <a:t>，而接收窗口的尺寸则等于</a:t>
            </a:r>
            <a:r>
              <a:rPr lang="en-US" altLang="zh-CN" sz="2800" b="1" dirty="0"/>
              <a:t>1</a:t>
            </a:r>
          </a:p>
          <a:p>
            <a:pPr lvl="1" eaLnBrk="1" hangingPunct="1">
              <a:lnSpc>
                <a:spcPct val="90000"/>
              </a:lnSpc>
            </a:pPr>
            <a:r>
              <a:rPr lang="zh-CN" altLang="en-US" sz="2400" b="1" dirty="0"/>
              <a:t>发送方保持一定数量的缓存来保存没有确认的数据帧，接收方没有缓存的要求</a:t>
            </a:r>
            <a:endParaRPr lang="en-US" altLang="zh-CN" sz="2400" b="1" dirty="0"/>
          </a:p>
          <a:p>
            <a:pPr eaLnBrk="1" hangingPunct="1">
              <a:lnSpc>
                <a:spcPct val="90000"/>
              </a:lnSpc>
            </a:pPr>
            <a:r>
              <a:rPr lang="zh-CN" altLang="en-US" sz="2800" b="1" smtClean="0"/>
              <a:t>在接收方，</a:t>
            </a:r>
            <a:r>
              <a:rPr lang="zh-CN" altLang="en-US" sz="2800" b="1" smtClean="0"/>
              <a:t>某个</a:t>
            </a:r>
            <a:r>
              <a:rPr lang="zh-CN" altLang="en-US" sz="2800" b="1" dirty="0"/>
              <a:t>帧出错或丢失，丢弃该帧及其所有的后续帧，不作任何确认</a:t>
            </a:r>
          </a:p>
          <a:p>
            <a:pPr eaLnBrk="1" hangingPunct="1">
              <a:lnSpc>
                <a:spcPct val="90000"/>
              </a:lnSpc>
            </a:pPr>
            <a:r>
              <a:rPr lang="zh-CN" altLang="en-US" sz="2800" b="1" dirty="0"/>
              <a:t>发送方超时后需重发出错或丢失的帧及其后续所有的帧</a:t>
            </a:r>
          </a:p>
        </p:txBody>
      </p:sp>
      <p:sp>
        <p:nvSpPr>
          <p:cNvPr id="49156" name="Rectangle 4"/>
          <p:cNvSpPr>
            <a:spLocks noChangeArrowheads="1"/>
          </p:cNvSpPr>
          <p:nvPr/>
        </p:nvSpPr>
        <p:spPr bwMode="auto">
          <a:xfrm>
            <a:off x="1116013" y="115888"/>
            <a:ext cx="77724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4400">
                <a:solidFill>
                  <a:schemeClr val="tx2"/>
                </a:solidFill>
              </a:rPr>
              <a:t>回退</a:t>
            </a:r>
            <a:r>
              <a:rPr lang="en-US" altLang="zh-CN" sz="4400">
                <a:solidFill>
                  <a:schemeClr val="tx2"/>
                </a:solidFill>
              </a:rPr>
              <a:t>n</a:t>
            </a:r>
            <a:r>
              <a:rPr lang="zh-CN" altLang="en-US" sz="4400">
                <a:solidFill>
                  <a:schemeClr val="tx2"/>
                </a:solidFill>
              </a:rPr>
              <a:t>帧协议（</a:t>
            </a:r>
            <a:r>
              <a:rPr lang="en-US" altLang="zh-CN" sz="4400">
                <a:solidFill>
                  <a:schemeClr val="tx2"/>
                </a:solidFill>
              </a:rPr>
              <a:t>go-back-n</a:t>
            </a:r>
            <a:r>
              <a:rPr lang="zh-CN" altLang="en-US" sz="4400">
                <a:solidFill>
                  <a:schemeClr val="tx2"/>
                </a:solidFill>
              </a:rPr>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415C1E6A-C84C-40C3-B14F-35C5FC37D117}" type="slidenum">
              <a:rPr lang="en-US" altLang="zh-CN"/>
              <a:pPr eaLnBrk="1" hangingPunct="1"/>
              <a:t>41</a:t>
            </a:fld>
            <a:endParaRPr lang="en-US" altLang="zh-CN"/>
          </a:p>
        </p:txBody>
      </p:sp>
      <p:sp>
        <p:nvSpPr>
          <p:cNvPr id="50179" name="Rectangle 7"/>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pic>
        <p:nvPicPr>
          <p:cNvPr id="5018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3238"/>
            <a:ext cx="91440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Rectangle 6"/>
          <p:cNvSpPr>
            <a:spLocks noChangeArrowheads="1"/>
          </p:cNvSpPr>
          <p:nvPr/>
        </p:nvSpPr>
        <p:spPr bwMode="auto">
          <a:xfrm>
            <a:off x="2795588" y="549275"/>
            <a:ext cx="32893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3200" b="1">
                <a:solidFill>
                  <a:schemeClr val="tx2"/>
                </a:solidFill>
              </a:rPr>
              <a:t>回退</a:t>
            </a:r>
            <a:r>
              <a:rPr lang="en-US" altLang="zh-CN" sz="3200" b="1">
                <a:solidFill>
                  <a:schemeClr val="tx2"/>
                </a:solidFill>
              </a:rPr>
              <a:t>n</a:t>
            </a:r>
            <a:r>
              <a:rPr lang="zh-CN" altLang="en-US" sz="3200" b="1">
                <a:solidFill>
                  <a:schemeClr val="tx2"/>
                </a:solidFill>
              </a:rPr>
              <a:t>帧协议举例</a:t>
            </a:r>
          </a:p>
        </p:txBody>
      </p:sp>
      <p:sp>
        <p:nvSpPr>
          <p:cNvPr id="6" name="圆角矩形 5"/>
          <p:cNvSpPr/>
          <p:nvPr/>
        </p:nvSpPr>
        <p:spPr>
          <a:xfrm>
            <a:off x="539750" y="5876925"/>
            <a:ext cx="8280400" cy="720725"/>
          </a:xfrm>
          <a:prstGeom prst="roundRect">
            <a:avLst/>
          </a:prstGeom>
          <a:solidFill>
            <a:schemeClr val="accent1">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dirty="0">
                <a:solidFill>
                  <a:schemeClr val="tx1"/>
                </a:solidFill>
              </a:rPr>
              <a:t>在误码率高的情况下，会显著降低信道的利用率</a:t>
            </a:r>
          </a:p>
        </p:txBody>
      </p:sp>
      <p:sp>
        <p:nvSpPr>
          <p:cNvPr id="2" name="文本框 1"/>
          <p:cNvSpPr txBox="1"/>
          <p:nvPr/>
        </p:nvSpPr>
        <p:spPr>
          <a:xfrm>
            <a:off x="2267744" y="1485384"/>
            <a:ext cx="1800200" cy="369332"/>
          </a:xfrm>
          <a:prstGeom prst="rect">
            <a:avLst/>
          </a:prstGeom>
          <a:noFill/>
        </p:spPr>
        <p:txBody>
          <a:bodyPr wrap="square" rtlCol="0">
            <a:spAutoFit/>
          </a:bodyPr>
          <a:lstStyle/>
          <a:p>
            <a:r>
              <a:rPr lang="zh-CN" altLang="en-US" dirty="0"/>
              <a:t>重传定时器超时</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52DEA859-0445-498C-A316-33FAF9B70DAD}" type="slidenum">
              <a:rPr lang="en-US" altLang="zh-CN"/>
              <a:pPr eaLnBrk="1" hangingPunct="1"/>
              <a:t>42</a:t>
            </a:fld>
            <a:endParaRPr lang="en-US" altLang="zh-CN"/>
          </a:p>
        </p:txBody>
      </p:sp>
      <p:sp>
        <p:nvSpPr>
          <p:cNvPr id="51203" name="Rectangle 2"/>
          <p:cNvSpPr>
            <a:spLocks noGrp="1" noChangeArrowheads="1"/>
          </p:cNvSpPr>
          <p:nvPr>
            <p:ph type="title"/>
          </p:nvPr>
        </p:nvSpPr>
        <p:spPr>
          <a:xfrm>
            <a:off x="1187450" y="144463"/>
            <a:ext cx="7956550" cy="1484312"/>
          </a:xfrm>
          <a:noFill/>
        </p:spPr>
        <p:txBody>
          <a:bodyPr/>
          <a:lstStyle/>
          <a:p>
            <a:pPr eaLnBrk="1" hangingPunct="1"/>
            <a:r>
              <a:rPr lang="zh-CN" altLang="en-US"/>
              <a:t>选择性重传协议（</a:t>
            </a:r>
            <a:r>
              <a:rPr lang="en-US" altLang="zh-CN"/>
              <a:t>Selective Repeat</a:t>
            </a:r>
            <a:r>
              <a:rPr lang="zh-CN" altLang="en-US"/>
              <a:t>）</a:t>
            </a:r>
          </a:p>
        </p:txBody>
      </p:sp>
      <p:sp>
        <p:nvSpPr>
          <p:cNvPr id="51204" name="Rectangle 3"/>
          <p:cNvSpPr>
            <a:spLocks noGrp="1" noChangeArrowheads="1"/>
          </p:cNvSpPr>
          <p:nvPr>
            <p:ph type="body" idx="1"/>
          </p:nvPr>
        </p:nvSpPr>
        <p:spPr>
          <a:xfrm>
            <a:off x="395536" y="2269256"/>
            <a:ext cx="8637588" cy="4256088"/>
          </a:xfrm>
        </p:spPr>
        <p:txBody>
          <a:bodyPr/>
          <a:lstStyle/>
          <a:p>
            <a:pPr eaLnBrk="1" hangingPunct="1">
              <a:lnSpc>
                <a:spcPct val="90000"/>
              </a:lnSpc>
            </a:pPr>
            <a:r>
              <a:rPr lang="zh-CN" altLang="en-US" sz="2400" b="1" dirty="0"/>
              <a:t>发送和接收窗口的尺寸都大于</a:t>
            </a:r>
            <a:r>
              <a:rPr lang="en-US" altLang="zh-CN" sz="2400" b="1" dirty="0"/>
              <a:t>1</a:t>
            </a:r>
            <a:r>
              <a:rPr lang="zh-CN" altLang="en-US" sz="2400" b="1" dirty="0"/>
              <a:t>，两者大小一般相同</a:t>
            </a:r>
            <a:endParaRPr lang="en-US" altLang="zh-CN" sz="2400" b="1" dirty="0"/>
          </a:p>
          <a:p>
            <a:pPr eaLnBrk="1" hangingPunct="1">
              <a:lnSpc>
                <a:spcPct val="90000"/>
              </a:lnSpc>
            </a:pPr>
            <a:r>
              <a:rPr lang="zh-CN" altLang="en-US" sz="2400" b="1" dirty="0"/>
              <a:t>接收方缓存出错帧之后的其它数据帧（落在接收窗口）</a:t>
            </a:r>
            <a:endParaRPr lang="en-US" altLang="zh-CN" sz="2400" b="1" dirty="0"/>
          </a:p>
          <a:p>
            <a:pPr eaLnBrk="1" hangingPunct="1">
              <a:lnSpc>
                <a:spcPct val="90000"/>
              </a:lnSpc>
            </a:pPr>
            <a:r>
              <a:rPr lang="zh-CN" altLang="en-US" sz="2400" b="1" dirty="0"/>
              <a:t>发送方只需（超时）重发出错的帧，而不需重发其后的所有后续帧</a:t>
            </a:r>
          </a:p>
          <a:p>
            <a:pPr eaLnBrk="1" hangingPunct="1">
              <a:lnSpc>
                <a:spcPct val="90000"/>
              </a:lnSpc>
            </a:pPr>
            <a:r>
              <a:rPr lang="zh-CN" altLang="en-US" sz="2400" b="1" dirty="0"/>
              <a:t>接收方正确收到重发的帧后，可对其后连续的已接收的正确帧一起确认（最大序列号的确认），并交送网络层</a:t>
            </a:r>
          </a:p>
          <a:p>
            <a:pPr eaLnBrk="1" hangingPunct="1">
              <a:lnSpc>
                <a:spcPct val="90000"/>
              </a:lnSpc>
            </a:pPr>
            <a:r>
              <a:rPr lang="zh-CN" altLang="en-US" sz="2400" b="1" dirty="0"/>
              <a:t>发送端为每一个输出缓存区设置一个定时器，定时器一旦超时，相应输出缓存区中的帧就被重发。</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068D94AD-1C6C-44C0-9FEA-EF9172559F79}" type="slidenum">
              <a:rPr lang="en-US" altLang="zh-CN"/>
              <a:pPr eaLnBrk="1" hangingPunct="1"/>
              <a:t>43</a:t>
            </a:fld>
            <a:endParaRPr lang="en-US" altLang="zh-CN"/>
          </a:p>
        </p:txBody>
      </p:sp>
      <p:sp>
        <p:nvSpPr>
          <p:cNvPr id="52227" name="Rectangle 6"/>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pic>
        <p:nvPicPr>
          <p:cNvPr id="522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8775"/>
            <a:ext cx="9144000"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Rectangle 5"/>
          <p:cNvSpPr>
            <a:spLocks noChangeArrowheads="1"/>
          </p:cNvSpPr>
          <p:nvPr/>
        </p:nvSpPr>
        <p:spPr bwMode="auto">
          <a:xfrm>
            <a:off x="2916238" y="620713"/>
            <a:ext cx="34321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3200" b="1">
                <a:solidFill>
                  <a:schemeClr val="tx2"/>
                </a:solidFill>
              </a:rPr>
              <a:t>选择性重传协议</a:t>
            </a:r>
          </a:p>
        </p:txBody>
      </p:sp>
      <p:sp>
        <p:nvSpPr>
          <p:cNvPr id="125959" name="Text Box 7"/>
          <p:cNvSpPr txBox="1">
            <a:spLocks noChangeArrowheads="1"/>
          </p:cNvSpPr>
          <p:nvPr/>
        </p:nvSpPr>
        <p:spPr bwMode="auto">
          <a:xfrm>
            <a:off x="107950" y="5229225"/>
            <a:ext cx="8964613"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buFontTx/>
              <a:buAutoNum type="arabicPeriod"/>
            </a:pPr>
            <a:r>
              <a:rPr lang="zh-CN" altLang="en-US" sz="2000" b="1" dirty="0"/>
              <a:t>发送方可以把重复</a:t>
            </a:r>
            <a:r>
              <a:rPr lang="en-US" altLang="zh-CN" sz="2000" b="1" dirty="0"/>
              <a:t>ACK</a:t>
            </a:r>
            <a:r>
              <a:rPr lang="zh-CN" altLang="en-US" sz="2000" b="1" dirty="0"/>
              <a:t>作为帧丢失的依据，实现快速重传，例如上例中，当发送方收到第二个</a:t>
            </a:r>
            <a:r>
              <a:rPr lang="en-US" altLang="zh-CN" sz="2000" b="1" dirty="0"/>
              <a:t>ACK 1</a:t>
            </a:r>
            <a:r>
              <a:rPr lang="zh-CN" altLang="en-US" sz="2000" b="1" dirty="0"/>
              <a:t>的时候，可以不用等待超时就直接重传第</a:t>
            </a:r>
            <a:r>
              <a:rPr lang="en-US" altLang="zh-CN" sz="2000" b="1" dirty="0"/>
              <a:t>2</a:t>
            </a:r>
            <a:r>
              <a:rPr lang="zh-CN" altLang="en-US" sz="2000" b="1" dirty="0"/>
              <a:t>帧</a:t>
            </a:r>
          </a:p>
          <a:p>
            <a:pPr eaLnBrk="1" hangingPunct="1">
              <a:spcBef>
                <a:spcPct val="50000"/>
              </a:spcBef>
              <a:buFontTx/>
              <a:buAutoNum type="arabicPeriod"/>
            </a:pPr>
            <a:r>
              <a:rPr lang="zh-CN" altLang="en-US" sz="2000" b="1" dirty="0" smtClean="0"/>
              <a:t>接收方</a:t>
            </a:r>
            <a:r>
              <a:rPr lang="zh-CN" altLang="en-US" sz="2000" b="1" dirty="0"/>
              <a:t>在检测到接收的帧发生错误的时候，也可以针对该出错帧发送</a:t>
            </a:r>
            <a:r>
              <a:rPr lang="en-US" altLang="zh-CN" sz="2000" b="1" dirty="0"/>
              <a:t>NAK</a:t>
            </a:r>
            <a:r>
              <a:rPr lang="zh-CN" altLang="en-US" sz="2000" b="1" dirty="0"/>
              <a:t>，要求发送方重传，但是这不适合帧在信道中丢失的情况</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5959"/>
                                        </p:tgtEl>
                                        <p:attrNameLst>
                                          <p:attrName>style.visibility</p:attrName>
                                        </p:attrNameLst>
                                      </p:cBhvr>
                                      <p:to>
                                        <p:strVal val="visible"/>
                                      </p:to>
                                    </p:set>
                                    <p:animEffect transition="in" filter="strips(downRight)">
                                      <p:cBhvr>
                                        <p:cTn id="7" dur="500"/>
                                        <p:tgtEl>
                                          <p:spTgt spid="125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DC926BAC-3784-4E47-B1B4-94A9C3CA6621}" type="slidenum">
              <a:rPr lang="en-US" altLang="zh-CN"/>
              <a:pPr eaLnBrk="1" hangingPunct="1"/>
              <a:t>44</a:t>
            </a:fld>
            <a:endParaRPr lang="en-US" altLang="zh-CN"/>
          </a:p>
        </p:txBody>
      </p:sp>
      <p:pic>
        <p:nvPicPr>
          <p:cNvPr id="532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549275"/>
            <a:ext cx="9144000" cy="5189538"/>
          </a:xfrm>
          <a:noFill/>
        </p:spPr>
      </p:pic>
      <p:sp>
        <p:nvSpPr>
          <p:cNvPr id="53252" name="Text Box 5"/>
          <p:cNvSpPr txBox="1">
            <a:spLocks noChangeArrowheads="1"/>
          </p:cNvSpPr>
          <p:nvPr/>
        </p:nvSpPr>
        <p:spPr bwMode="auto">
          <a:xfrm>
            <a:off x="34925" y="92075"/>
            <a:ext cx="8912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400" b="1" dirty="0">
                <a:solidFill>
                  <a:schemeClr val="tx2"/>
                </a:solidFill>
              </a:rPr>
              <a:t>帧序列号重叠现象：序列号空间有限，不断递增，会出现回绕</a:t>
            </a:r>
          </a:p>
        </p:txBody>
      </p:sp>
      <p:sp>
        <p:nvSpPr>
          <p:cNvPr id="86022" name="Text Box 6"/>
          <p:cNvSpPr txBox="1">
            <a:spLocks noChangeArrowheads="1"/>
          </p:cNvSpPr>
          <p:nvPr/>
        </p:nvSpPr>
        <p:spPr bwMode="auto">
          <a:xfrm>
            <a:off x="0" y="5589588"/>
            <a:ext cx="9144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t>假设序列号长度为</a:t>
            </a:r>
            <a:r>
              <a:rPr lang="en-US" altLang="zh-CN" b="1"/>
              <a:t>n</a:t>
            </a:r>
            <a:r>
              <a:rPr lang="zh-CN" altLang="en-US" b="1"/>
              <a:t>比特，则可用序列号数量为</a:t>
            </a:r>
            <a:r>
              <a:rPr lang="en-US" altLang="zh-CN" b="1"/>
              <a:t>2</a:t>
            </a:r>
            <a:r>
              <a:rPr lang="en-US" altLang="zh-CN" b="1" baseline="30000"/>
              <a:t>n</a:t>
            </a:r>
            <a:r>
              <a:rPr lang="zh-CN" altLang="en-US" b="1"/>
              <a:t>，不发生帧序列号重叠的条件为：</a:t>
            </a:r>
            <a:br>
              <a:rPr lang="zh-CN" altLang="en-US" b="1"/>
            </a:br>
            <a:r>
              <a:rPr lang="en-US" altLang="zh-CN" b="1"/>
              <a:t>SWS+RWS </a:t>
            </a:r>
            <a:r>
              <a:rPr lang="en-US" altLang="zh-CN" b="1">
                <a:cs typeface="Tahoma" panose="020B0604030504040204" pitchFamily="34" charset="0"/>
              </a:rPr>
              <a:t>≤2</a:t>
            </a:r>
            <a:r>
              <a:rPr lang="en-US" altLang="zh-CN" b="1" baseline="30000">
                <a:cs typeface="Tahoma" panose="020B0604030504040204" pitchFamily="34" charset="0"/>
              </a:rPr>
              <a:t>n</a:t>
            </a:r>
            <a:br>
              <a:rPr lang="en-US" altLang="zh-CN" b="1" baseline="30000">
                <a:cs typeface="Tahoma" panose="020B0604030504040204" pitchFamily="34" charset="0"/>
              </a:rPr>
            </a:br>
            <a:r>
              <a:rPr lang="en-US" altLang="zh-CN" b="1">
                <a:cs typeface="Tahoma" panose="020B0604030504040204" pitchFamily="34" charset="0"/>
              </a:rPr>
              <a:t>SWS</a:t>
            </a:r>
            <a:r>
              <a:rPr lang="zh-CN" altLang="en-US" b="1">
                <a:cs typeface="Tahoma" panose="020B0604030504040204" pitchFamily="34" charset="0"/>
              </a:rPr>
              <a:t>：发送窗口大小；</a:t>
            </a:r>
            <a:r>
              <a:rPr lang="en-US" altLang="zh-CN" b="1">
                <a:cs typeface="Tahoma" panose="020B0604030504040204" pitchFamily="34" charset="0"/>
              </a:rPr>
              <a:t>RWS</a:t>
            </a:r>
            <a:r>
              <a:rPr lang="zh-CN" altLang="en-US" b="1">
                <a:cs typeface="Tahoma" panose="020B0604030504040204" pitchFamily="34" charset="0"/>
              </a:rPr>
              <a:t>：接收窗口大小</a:t>
            </a:r>
            <a:br>
              <a:rPr lang="zh-CN" altLang="en-US" b="1">
                <a:cs typeface="Tahoma" panose="020B0604030504040204" pitchFamily="34" charset="0"/>
              </a:rPr>
            </a:br>
            <a:r>
              <a:rPr lang="en-US" altLang="zh-CN" b="1">
                <a:cs typeface="Tahoma" panose="020B0604030504040204" pitchFamily="34" charset="0"/>
              </a:rPr>
              <a:t>SWS≥RWS</a:t>
            </a:r>
            <a:r>
              <a:rPr lang="zh-CN" altLang="en-US" b="1">
                <a:cs typeface="Tahoma" panose="020B0604030504040204" pitchFamily="34" charset="0"/>
              </a:rPr>
              <a:t>，一般取</a:t>
            </a:r>
            <a:r>
              <a:rPr lang="en-US" altLang="zh-CN" b="1"/>
              <a:t>SWS = RWS</a:t>
            </a:r>
            <a:r>
              <a:rPr lang="zh-CN" altLang="en-US" b="1"/>
              <a:t>，则有</a:t>
            </a:r>
            <a:r>
              <a:rPr lang="en-US" altLang="zh-CN" b="1"/>
              <a:t>SWS ≤2</a:t>
            </a:r>
            <a:r>
              <a:rPr lang="en-US" altLang="zh-CN" b="1" baseline="30000"/>
              <a:t>n-1</a:t>
            </a:r>
            <a:r>
              <a:rPr lang="zh-CN" altLang="en-US" b="1"/>
              <a:t>，</a:t>
            </a:r>
            <a:r>
              <a:rPr lang="en-US" altLang="zh-CN" b="1"/>
              <a:t>RWS ≤2</a:t>
            </a:r>
            <a:r>
              <a:rPr lang="en-US" altLang="zh-CN" b="1" baseline="30000"/>
              <a:t>n-1</a:t>
            </a:r>
          </a:p>
        </p:txBody>
      </p:sp>
      <p:sp>
        <p:nvSpPr>
          <p:cNvPr id="6" name="TextBox 5"/>
          <p:cNvSpPr txBox="1"/>
          <p:nvPr/>
        </p:nvSpPr>
        <p:spPr>
          <a:xfrm>
            <a:off x="5786446" y="928670"/>
            <a:ext cx="3286148" cy="923330"/>
          </a:xfrm>
          <a:prstGeom prst="rect">
            <a:avLst/>
          </a:prstGeom>
          <a:noFill/>
          <a:ln>
            <a:solidFill>
              <a:srgbClr val="FF0000"/>
            </a:solidFill>
          </a:ln>
        </p:spPr>
        <p:txBody>
          <a:bodyPr wrap="square" rtlCol="0">
            <a:spAutoFit/>
          </a:bodyPr>
          <a:lstStyle/>
          <a:p>
            <a:r>
              <a:rPr lang="zh-CN" altLang="en-US" b="1" dirty="0">
                <a:solidFill>
                  <a:srgbClr val="FF0000"/>
                </a:solidFill>
              </a:rPr>
              <a:t>说明：这是接收窗口，表示接收方能接收序列号</a:t>
            </a:r>
            <a:r>
              <a:rPr lang="en-US" altLang="zh-CN" b="1" dirty="0">
                <a:solidFill>
                  <a:srgbClr val="FF0000"/>
                </a:solidFill>
              </a:rPr>
              <a:t>0</a:t>
            </a:r>
            <a:r>
              <a:rPr lang="zh-CN" altLang="en-US" b="1" dirty="0">
                <a:solidFill>
                  <a:srgbClr val="FF0000"/>
                </a:solidFill>
              </a:rPr>
              <a:t>～</a:t>
            </a:r>
            <a:r>
              <a:rPr lang="en-US" altLang="zh-CN" b="1" dirty="0">
                <a:solidFill>
                  <a:srgbClr val="FF0000"/>
                </a:solidFill>
              </a:rPr>
              <a:t>4</a:t>
            </a:r>
            <a:r>
              <a:rPr lang="zh-CN" altLang="en-US" b="1" dirty="0">
                <a:solidFill>
                  <a:srgbClr val="FF0000"/>
                </a:solidFill>
              </a:rPr>
              <a:t>的帧，并不是说接收到了这些帧</a:t>
            </a:r>
          </a:p>
        </p:txBody>
      </p:sp>
      <p:cxnSp>
        <p:nvCxnSpPr>
          <p:cNvPr id="8" name="直接箭头连接符 7"/>
          <p:cNvCxnSpPr/>
          <p:nvPr/>
        </p:nvCxnSpPr>
        <p:spPr>
          <a:xfrm rot="5400000">
            <a:off x="5607851" y="1893083"/>
            <a:ext cx="214314" cy="1428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6022"/>
                                        </p:tgtEl>
                                        <p:attrNameLst>
                                          <p:attrName>style.visibility</p:attrName>
                                        </p:attrNameLst>
                                      </p:cBhvr>
                                      <p:to>
                                        <p:strVal val="visible"/>
                                      </p:to>
                                    </p:set>
                                    <p:animEffect transition="in" filter="blinds(horizontal)">
                                      <p:cBhvr>
                                        <p:cTn id="7" dur="500"/>
                                        <p:tgtEl>
                                          <p:spTgt spid="86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196B0052-105E-4E20-9C4A-683E9A470C8A}" type="slidenum">
              <a:rPr lang="en-US" altLang="zh-CN"/>
              <a:pPr eaLnBrk="1" hangingPunct="1"/>
              <a:t>45</a:t>
            </a:fld>
            <a:endParaRPr lang="en-US" altLang="zh-CN"/>
          </a:p>
        </p:txBody>
      </p:sp>
      <p:sp>
        <p:nvSpPr>
          <p:cNvPr id="54275" name="Rectangle 2"/>
          <p:cNvSpPr>
            <a:spLocks noGrp="1" noChangeArrowheads="1"/>
          </p:cNvSpPr>
          <p:nvPr>
            <p:ph type="title"/>
          </p:nvPr>
        </p:nvSpPr>
        <p:spPr/>
        <p:txBody>
          <a:bodyPr/>
          <a:lstStyle/>
          <a:p>
            <a:pPr eaLnBrk="1" hangingPunct="1"/>
            <a:r>
              <a:rPr lang="en-US" altLang="zh-CN"/>
              <a:t>Chapter 3 </a:t>
            </a:r>
            <a:r>
              <a:rPr lang="zh-CN" altLang="en-US"/>
              <a:t>数据链路层</a:t>
            </a:r>
          </a:p>
        </p:txBody>
      </p:sp>
      <p:sp>
        <p:nvSpPr>
          <p:cNvPr id="54276" name="Rectangle 3"/>
          <p:cNvSpPr>
            <a:spLocks noGrp="1" noChangeArrowheads="1"/>
          </p:cNvSpPr>
          <p:nvPr>
            <p:ph type="body" idx="1"/>
          </p:nvPr>
        </p:nvSpPr>
        <p:spPr/>
        <p:txBody>
          <a:bodyPr/>
          <a:lstStyle/>
          <a:p>
            <a:pPr eaLnBrk="1" hangingPunct="1"/>
            <a:r>
              <a:rPr lang="en-US" altLang="zh-CN" dirty="0"/>
              <a:t>3.1</a:t>
            </a:r>
            <a:r>
              <a:rPr lang="zh-CN" altLang="en-US" dirty="0"/>
              <a:t>数据链路层的功能</a:t>
            </a:r>
          </a:p>
          <a:p>
            <a:pPr eaLnBrk="1" hangingPunct="1"/>
            <a:r>
              <a:rPr lang="en-US" altLang="zh-CN" dirty="0"/>
              <a:t>3.2</a:t>
            </a:r>
            <a:r>
              <a:rPr lang="zh-CN" altLang="en-US" dirty="0"/>
              <a:t>差错检测与纠正</a:t>
            </a:r>
          </a:p>
          <a:p>
            <a:pPr eaLnBrk="1" hangingPunct="1"/>
            <a:r>
              <a:rPr lang="en-US" altLang="zh-CN" dirty="0"/>
              <a:t>3.3</a:t>
            </a:r>
            <a:r>
              <a:rPr lang="zh-CN" altLang="en-US" dirty="0"/>
              <a:t>基本数据链路协议</a:t>
            </a:r>
          </a:p>
          <a:p>
            <a:pPr eaLnBrk="1" hangingPunct="1"/>
            <a:r>
              <a:rPr lang="en-US" altLang="zh-CN" dirty="0"/>
              <a:t>3.4</a:t>
            </a:r>
            <a:r>
              <a:rPr lang="zh-CN" altLang="en-US" dirty="0"/>
              <a:t>滑动窗口（</a:t>
            </a:r>
            <a:r>
              <a:rPr lang="en-US" altLang="zh-CN" sz="2400" dirty="0"/>
              <a:t>Slide Windows</a:t>
            </a:r>
            <a:r>
              <a:rPr lang="zh-CN" altLang="en-US" dirty="0"/>
              <a:t>）协议</a:t>
            </a:r>
            <a:endParaRPr lang="zh-CN" altLang="en-US" sz="3600" dirty="0"/>
          </a:p>
          <a:p>
            <a:pPr eaLnBrk="1" hangingPunct="1"/>
            <a:r>
              <a:rPr lang="en-US" altLang="zh-CN" dirty="0">
                <a:solidFill>
                  <a:schemeClr val="hlink"/>
                </a:solidFill>
              </a:rPr>
              <a:t>3.5</a:t>
            </a:r>
            <a:r>
              <a:rPr lang="zh-CN" altLang="en-US" dirty="0">
                <a:solidFill>
                  <a:schemeClr val="hlink"/>
                </a:solidFill>
              </a:rPr>
              <a:t>面向位的协议</a:t>
            </a:r>
            <a:r>
              <a:rPr lang="en-US" altLang="zh-CN" dirty="0">
                <a:solidFill>
                  <a:schemeClr val="hlink"/>
                </a:solidFill>
              </a:rPr>
              <a:t>HDLC</a:t>
            </a:r>
          </a:p>
          <a:p>
            <a:pPr eaLnBrk="1" hangingPunct="1"/>
            <a:r>
              <a:rPr lang="en-US" altLang="zh-CN" dirty="0"/>
              <a:t>3.6 Internet</a:t>
            </a:r>
            <a:r>
              <a:rPr lang="zh-CN" altLang="en-US" dirty="0"/>
              <a:t>中的数据链路层</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B558797F-7E4F-48DD-945C-3B886CBEF804}" type="slidenum">
              <a:rPr lang="en-US" altLang="zh-CN"/>
              <a:pPr eaLnBrk="1" hangingPunct="1"/>
              <a:t>46</a:t>
            </a:fld>
            <a:endParaRPr lang="en-US" altLang="zh-CN"/>
          </a:p>
        </p:txBody>
      </p:sp>
      <p:sp>
        <p:nvSpPr>
          <p:cNvPr id="55299" name="Rectangle 2"/>
          <p:cNvSpPr>
            <a:spLocks noGrp="1" noChangeArrowheads="1"/>
          </p:cNvSpPr>
          <p:nvPr>
            <p:ph type="title"/>
          </p:nvPr>
        </p:nvSpPr>
        <p:spPr/>
        <p:txBody>
          <a:bodyPr/>
          <a:lstStyle/>
          <a:p>
            <a:pPr eaLnBrk="1" hangingPunct="1"/>
            <a:r>
              <a:rPr lang="en-US" altLang="zh-CN"/>
              <a:t>3.5</a:t>
            </a:r>
            <a:r>
              <a:rPr lang="zh-CN" altLang="en-US"/>
              <a:t>面向位的协议</a:t>
            </a:r>
            <a:r>
              <a:rPr lang="en-US" altLang="zh-CN"/>
              <a:t>HDLC</a:t>
            </a:r>
          </a:p>
        </p:txBody>
      </p:sp>
      <p:sp>
        <p:nvSpPr>
          <p:cNvPr id="55300" name="Rectangle 3"/>
          <p:cNvSpPr>
            <a:spLocks noGrp="1" noChangeArrowheads="1"/>
          </p:cNvSpPr>
          <p:nvPr>
            <p:ph type="body" idx="1"/>
          </p:nvPr>
        </p:nvSpPr>
        <p:spPr/>
        <p:txBody>
          <a:bodyPr/>
          <a:lstStyle/>
          <a:p>
            <a:pPr eaLnBrk="1" hangingPunct="1"/>
            <a:r>
              <a:rPr lang="zh-CN" altLang="en-US" sz="2800" b="1" dirty="0"/>
              <a:t>高级数据链路控制（ </a:t>
            </a:r>
            <a:r>
              <a:rPr lang="en-US" altLang="zh-CN" sz="2800" b="1" dirty="0"/>
              <a:t>HDLC</a:t>
            </a:r>
            <a:r>
              <a:rPr lang="zh-CN" altLang="en-US" sz="2800" b="1" dirty="0"/>
              <a:t>：</a:t>
            </a:r>
            <a:r>
              <a:rPr lang="en-US" altLang="zh-CN" sz="2800" b="1" dirty="0"/>
              <a:t>High-Level Data Link Control</a:t>
            </a:r>
            <a:r>
              <a:rPr lang="zh-CN" altLang="en-US" sz="2800" b="1" dirty="0"/>
              <a:t>）是由国际标准化组织制定的</a:t>
            </a:r>
            <a:r>
              <a:rPr lang="zh-CN" altLang="en-US" sz="2800" b="1" dirty="0">
                <a:solidFill>
                  <a:srgbClr val="FF0000"/>
                </a:solidFill>
              </a:rPr>
              <a:t>面向位（比特）</a:t>
            </a:r>
            <a:r>
              <a:rPr lang="zh-CN" altLang="en-US" sz="2800" b="1" dirty="0"/>
              <a:t>的有序链路层协议</a:t>
            </a:r>
          </a:p>
          <a:p>
            <a:pPr eaLnBrk="1" hangingPunct="1"/>
            <a:r>
              <a:rPr lang="zh-CN" altLang="en-US" sz="2800" b="1" dirty="0"/>
              <a:t>采用主从结构，链路上一个主站控制多个从站，主站向从站发命令，从站向主站返回响应</a:t>
            </a:r>
          </a:p>
          <a:p>
            <a:pPr eaLnBrk="1" hangingPunct="1"/>
            <a:r>
              <a:rPr lang="en-US" altLang="zh-CN" sz="2800" b="1" dirty="0"/>
              <a:t>HDLC</a:t>
            </a:r>
            <a:r>
              <a:rPr lang="zh-CN" altLang="en-US" sz="2800" b="1" dirty="0"/>
              <a:t>中只有一个地址域，即从站的地址，在命令帧中，它是目的地址，在响应帧中，它是源地址</a:t>
            </a:r>
          </a:p>
        </p:txBody>
      </p:sp>
      <p:sp>
        <p:nvSpPr>
          <p:cNvPr id="5" name="圆角矩形 4"/>
          <p:cNvSpPr/>
          <p:nvPr/>
        </p:nvSpPr>
        <p:spPr>
          <a:xfrm>
            <a:off x="539750" y="5733256"/>
            <a:ext cx="8496746" cy="720725"/>
          </a:xfrm>
          <a:prstGeom prst="roundRect">
            <a:avLst/>
          </a:prstGeom>
          <a:solidFill>
            <a:schemeClr val="accent1">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dirty="0">
                <a:solidFill>
                  <a:schemeClr val="tx1"/>
                </a:solidFill>
              </a:rPr>
              <a:t>提供基于滑动窗口、确认和超时机制的可靠数据传输</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4624"/>
            <a:ext cx="9144000" cy="1872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32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AFD3F176-966D-4225-AD88-74905F3B24B6}" type="slidenum">
              <a:rPr lang="en-US" altLang="zh-CN"/>
              <a:pPr eaLnBrk="1" hangingPunct="1"/>
              <a:t>47</a:t>
            </a:fld>
            <a:endParaRPr lang="en-US" altLang="zh-CN"/>
          </a:p>
        </p:txBody>
      </p:sp>
      <p:sp>
        <p:nvSpPr>
          <p:cNvPr id="56324" name="Rectangle 3"/>
          <p:cNvSpPr>
            <a:spLocks noGrp="1" noChangeArrowheads="1"/>
          </p:cNvSpPr>
          <p:nvPr>
            <p:ph type="body" idx="1"/>
          </p:nvPr>
        </p:nvSpPr>
        <p:spPr>
          <a:xfrm>
            <a:off x="683568" y="3569548"/>
            <a:ext cx="8108950" cy="2524472"/>
          </a:xfrm>
        </p:spPr>
        <p:txBody>
          <a:bodyPr/>
          <a:lstStyle/>
          <a:p>
            <a:pPr marL="609600" indent="-609600" eaLnBrk="1" hangingPunct="1">
              <a:lnSpc>
                <a:spcPct val="90000"/>
              </a:lnSpc>
              <a:buFont typeface="Wingdings" panose="05000000000000000000" pitchFamily="2" charset="2"/>
              <a:buAutoNum type="arabicPeriod"/>
            </a:pPr>
            <a:r>
              <a:rPr lang="zh-CN" altLang="en-US" sz="2400" b="1" dirty="0"/>
              <a:t>帧标志序列：</a:t>
            </a:r>
            <a:r>
              <a:rPr lang="en-US" altLang="zh-CN" sz="2400" b="1" dirty="0"/>
              <a:t>01111110</a:t>
            </a:r>
            <a:r>
              <a:rPr lang="zh-CN" altLang="en-US" sz="2400" b="1" dirty="0"/>
              <a:t>，作为起始和结束标志，在数据位有</a:t>
            </a:r>
            <a:r>
              <a:rPr lang="en-US" altLang="zh-CN" sz="2400" b="1" dirty="0"/>
              <a:t>5</a:t>
            </a:r>
            <a:r>
              <a:rPr lang="zh-CN" altLang="en-US" sz="2400" b="1" dirty="0"/>
              <a:t>个连续的</a:t>
            </a:r>
            <a:r>
              <a:rPr lang="en-US" altLang="zh-CN" sz="2400" b="1" dirty="0"/>
              <a:t>1</a:t>
            </a:r>
            <a:r>
              <a:rPr lang="zh-CN" altLang="en-US" sz="2400" b="1" dirty="0"/>
              <a:t>出现时，就插入</a:t>
            </a:r>
            <a:r>
              <a:rPr lang="en-US" altLang="zh-CN" sz="2400" b="1" dirty="0"/>
              <a:t>1</a:t>
            </a:r>
            <a:r>
              <a:rPr lang="zh-CN" altLang="en-US" sz="2400" b="1" dirty="0"/>
              <a:t>个</a:t>
            </a:r>
            <a:r>
              <a:rPr lang="en-US" altLang="zh-CN" sz="2400" b="1" dirty="0"/>
              <a:t>0</a:t>
            </a:r>
            <a:r>
              <a:rPr lang="zh-CN" altLang="en-US" sz="2400" b="1" dirty="0"/>
              <a:t>（位填充）</a:t>
            </a:r>
          </a:p>
          <a:p>
            <a:pPr marL="609600" indent="-609600" eaLnBrk="1" hangingPunct="1">
              <a:lnSpc>
                <a:spcPct val="90000"/>
              </a:lnSpc>
              <a:buFont typeface="Wingdings" panose="05000000000000000000" pitchFamily="2" charset="2"/>
              <a:buAutoNum type="arabicPeriod"/>
            </a:pPr>
            <a:r>
              <a:rPr lang="zh-CN" altLang="en-US" sz="2400" b="1" dirty="0"/>
              <a:t>地址域：在命令帧中表示目的地址，在响应帧中表示源地址，全</a:t>
            </a:r>
            <a:r>
              <a:rPr lang="en-US" altLang="zh-CN" sz="2400" b="1" dirty="0"/>
              <a:t>1</a:t>
            </a:r>
            <a:r>
              <a:rPr lang="zh-CN" altLang="en-US" sz="2400" b="1" dirty="0"/>
              <a:t>为广播地址，全</a:t>
            </a:r>
            <a:r>
              <a:rPr lang="en-US" altLang="zh-CN" sz="2400" b="1" dirty="0"/>
              <a:t>0</a:t>
            </a:r>
            <a:r>
              <a:rPr lang="zh-CN" altLang="en-US" sz="2400" b="1" dirty="0"/>
              <a:t>为测试地址</a:t>
            </a:r>
          </a:p>
          <a:p>
            <a:pPr marL="609600" indent="-609600" eaLnBrk="1" hangingPunct="1">
              <a:lnSpc>
                <a:spcPct val="90000"/>
              </a:lnSpc>
              <a:buFont typeface="Wingdings" panose="05000000000000000000" pitchFamily="2" charset="2"/>
              <a:buAutoNum type="arabicPeriod"/>
            </a:pPr>
            <a:r>
              <a:rPr lang="zh-CN" altLang="en-US" sz="2400" b="1" dirty="0"/>
              <a:t>控制域：序列号、确认及其它用途</a:t>
            </a:r>
          </a:p>
          <a:p>
            <a:pPr marL="609600" lvl="1" indent="-609600" eaLnBrk="1" hangingPunct="1">
              <a:lnSpc>
                <a:spcPct val="90000"/>
              </a:lnSpc>
              <a:buClr>
                <a:schemeClr val="folHlink"/>
              </a:buClr>
              <a:buSzPct val="60000"/>
              <a:buFont typeface="Wingdings" panose="05000000000000000000" pitchFamily="2" charset="2"/>
              <a:buAutoNum type="arabicPeriod"/>
            </a:pPr>
            <a:r>
              <a:rPr lang="zh-CN" altLang="en-US" sz="2400" b="1" dirty="0"/>
              <a:t>校验和域：循环冗余校验（</a:t>
            </a:r>
            <a:r>
              <a:rPr lang="en-US" altLang="zh-CN" sz="2000" i="1" dirty="0"/>
              <a:t>G</a:t>
            </a:r>
            <a:r>
              <a:rPr lang="en-US" altLang="zh-CN" sz="2000" dirty="0"/>
              <a:t>(</a:t>
            </a:r>
            <a:r>
              <a:rPr lang="en-US" altLang="zh-CN" sz="2000" i="1" dirty="0"/>
              <a:t>x</a:t>
            </a:r>
            <a:r>
              <a:rPr lang="en-US" altLang="zh-CN" sz="2000" dirty="0"/>
              <a:t>) = </a:t>
            </a:r>
            <a:r>
              <a:rPr lang="en-US" altLang="zh-CN" sz="2000" i="1" dirty="0"/>
              <a:t>x</a:t>
            </a:r>
            <a:r>
              <a:rPr lang="en-US" altLang="zh-CN" sz="2000" baseline="30000" dirty="0"/>
              <a:t>16</a:t>
            </a:r>
            <a:r>
              <a:rPr lang="en-US" altLang="zh-CN" sz="2000" dirty="0"/>
              <a:t> + </a:t>
            </a:r>
            <a:r>
              <a:rPr lang="en-US" altLang="zh-CN" sz="2000" i="1" dirty="0"/>
              <a:t>x</a:t>
            </a:r>
            <a:r>
              <a:rPr lang="en-US" altLang="zh-CN" sz="2000" baseline="30000" dirty="0"/>
              <a:t>12</a:t>
            </a:r>
            <a:r>
              <a:rPr lang="en-US" altLang="zh-CN" sz="2000" dirty="0"/>
              <a:t> + </a:t>
            </a:r>
            <a:r>
              <a:rPr lang="en-US" altLang="zh-CN" sz="2000" i="1" dirty="0"/>
              <a:t>x</a:t>
            </a:r>
            <a:r>
              <a:rPr lang="en-US" altLang="zh-CN" sz="2000" baseline="30000" dirty="0"/>
              <a:t>5</a:t>
            </a:r>
            <a:r>
              <a:rPr lang="en-US" altLang="zh-CN" sz="2000" dirty="0"/>
              <a:t> + 1</a:t>
            </a:r>
            <a:r>
              <a:rPr lang="zh-CN" altLang="en-US" sz="2000" dirty="0"/>
              <a:t>）</a:t>
            </a:r>
            <a:endParaRPr lang="en-US" altLang="zh-CN" sz="2000" dirty="0"/>
          </a:p>
          <a:p>
            <a:pPr marL="609600" indent="-609600" eaLnBrk="1" hangingPunct="1">
              <a:lnSpc>
                <a:spcPct val="90000"/>
              </a:lnSpc>
              <a:buFont typeface="Wingdings" panose="05000000000000000000" pitchFamily="2" charset="2"/>
              <a:buAutoNum type="arabicPeriod"/>
            </a:pPr>
            <a:endParaRPr lang="zh-CN" altLang="en-US" sz="2400" b="1" dirty="0"/>
          </a:p>
        </p:txBody>
      </p:sp>
      <p:pic>
        <p:nvPicPr>
          <p:cNvPr id="5632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4824"/>
            <a:ext cx="9144000"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p:nvPr/>
        </p:nvGrpSpPr>
        <p:grpSpPr>
          <a:xfrm>
            <a:off x="755576" y="271010"/>
            <a:ext cx="7560840" cy="1213774"/>
            <a:chOff x="1295400" y="1978206"/>
            <a:chExt cx="6858000" cy="1679394"/>
          </a:xfrm>
          <a:solidFill>
            <a:schemeClr val="bg1"/>
          </a:solidFill>
        </p:grpSpPr>
        <p:sp>
          <p:nvSpPr>
            <p:cNvPr id="7" name="Rectangle 3"/>
            <p:cNvSpPr>
              <a:spLocks noChangeArrowheads="1"/>
            </p:cNvSpPr>
            <p:nvPr/>
          </p:nvSpPr>
          <p:spPr bwMode="auto">
            <a:xfrm>
              <a:off x="1295400" y="2133600"/>
              <a:ext cx="1143000" cy="762000"/>
            </a:xfrm>
            <a:prstGeom prst="rect">
              <a:avLst/>
            </a:prstGeom>
            <a:grpFill/>
            <a:ln w="12700">
              <a:solidFill>
                <a:schemeClr val="tx1"/>
              </a:solidFill>
              <a:miter lim="800000"/>
              <a:headEnd type="none" w="sm" len="sm"/>
              <a:tailEnd type="none" w="sm" len="sm"/>
            </a:ln>
            <a:effectLst/>
          </p:spPr>
          <p:txBody>
            <a:bodyPr wrap="none" anchor="ctr"/>
            <a:lstStyle/>
            <a:p>
              <a:pPr algn="ctr" eaLnBrk="0" hangingPunct="0"/>
              <a:r>
                <a:rPr lang="zh-CN" altLang="en-US" sz="2000" dirty="0"/>
                <a:t>主站</a:t>
              </a:r>
              <a:endParaRPr lang="en-US" sz="2000" dirty="0"/>
            </a:p>
          </p:txBody>
        </p:sp>
        <p:sp>
          <p:nvSpPr>
            <p:cNvPr id="8" name="Line 4"/>
            <p:cNvSpPr>
              <a:spLocks noChangeShapeType="1"/>
            </p:cNvSpPr>
            <p:nvPr/>
          </p:nvSpPr>
          <p:spPr bwMode="auto">
            <a:xfrm>
              <a:off x="2438400" y="2514600"/>
              <a:ext cx="5486400" cy="0"/>
            </a:xfrm>
            <a:prstGeom prst="line">
              <a:avLst/>
            </a:prstGeom>
            <a:grpFill/>
            <a:ln w="12700">
              <a:solidFill>
                <a:schemeClr val="tx1"/>
              </a:solidFill>
              <a:round/>
              <a:headEnd type="none" w="sm" len="sm"/>
              <a:tailEnd type="none" w="sm" len="sm"/>
            </a:ln>
            <a:effectLst/>
          </p:spPr>
          <p:txBody>
            <a:bodyPr wrap="none" anchor="ctr"/>
            <a:lstStyle/>
            <a:p>
              <a:endParaRPr lang="en-US"/>
            </a:p>
          </p:txBody>
        </p:sp>
        <p:sp>
          <p:nvSpPr>
            <p:cNvPr id="9" name="Rectangle 5"/>
            <p:cNvSpPr>
              <a:spLocks noChangeArrowheads="1"/>
            </p:cNvSpPr>
            <p:nvPr/>
          </p:nvSpPr>
          <p:spPr bwMode="auto">
            <a:xfrm>
              <a:off x="3200400" y="3048000"/>
              <a:ext cx="1447800" cy="609600"/>
            </a:xfrm>
            <a:prstGeom prst="rect">
              <a:avLst/>
            </a:prstGeom>
            <a:grpFill/>
            <a:ln w="12700">
              <a:solidFill>
                <a:schemeClr val="tx1"/>
              </a:solidFill>
              <a:miter lim="800000"/>
              <a:headEnd type="none" w="sm" len="sm"/>
              <a:tailEnd type="none" w="sm" len="sm"/>
            </a:ln>
            <a:effectLst/>
          </p:spPr>
          <p:txBody>
            <a:bodyPr wrap="none" anchor="ctr"/>
            <a:lstStyle/>
            <a:p>
              <a:pPr algn="ctr" eaLnBrk="0" hangingPunct="0"/>
              <a:r>
                <a:rPr lang="zh-CN" altLang="en-US" sz="2000" dirty="0"/>
                <a:t>从站</a:t>
              </a:r>
              <a:endParaRPr lang="en-US" sz="2000" dirty="0"/>
            </a:p>
          </p:txBody>
        </p:sp>
        <p:sp>
          <p:nvSpPr>
            <p:cNvPr id="10" name="Rectangle 6"/>
            <p:cNvSpPr>
              <a:spLocks noChangeArrowheads="1"/>
            </p:cNvSpPr>
            <p:nvPr/>
          </p:nvSpPr>
          <p:spPr bwMode="auto">
            <a:xfrm>
              <a:off x="6629400" y="3048000"/>
              <a:ext cx="1524000" cy="609600"/>
            </a:xfrm>
            <a:prstGeom prst="rect">
              <a:avLst/>
            </a:prstGeom>
            <a:grpFill/>
            <a:ln w="12700">
              <a:solidFill>
                <a:schemeClr val="tx1"/>
              </a:solidFill>
              <a:miter lim="800000"/>
              <a:headEnd type="none" w="sm" len="sm"/>
              <a:tailEnd type="none" w="sm" len="sm"/>
            </a:ln>
            <a:effectLst/>
          </p:spPr>
          <p:txBody>
            <a:bodyPr wrap="none" anchor="ctr"/>
            <a:lstStyle/>
            <a:p>
              <a:pPr algn="ctr" eaLnBrk="0" hangingPunct="0"/>
              <a:r>
                <a:rPr lang="zh-CN" altLang="en-US" sz="2000" dirty="0"/>
                <a:t>从站</a:t>
              </a:r>
              <a:endParaRPr lang="en-US" sz="2000" dirty="0"/>
            </a:p>
          </p:txBody>
        </p:sp>
        <p:sp>
          <p:nvSpPr>
            <p:cNvPr id="11" name="Line 7"/>
            <p:cNvSpPr>
              <a:spLocks noChangeShapeType="1"/>
            </p:cNvSpPr>
            <p:nvPr/>
          </p:nvSpPr>
          <p:spPr bwMode="auto">
            <a:xfrm flipH="1">
              <a:off x="4048125" y="2514600"/>
              <a:ext cx="0" cy="533400"/>
            </a:xfrm>
            <a:prstGeom prst="line">
              <a:avLst/>
            </a:prstGeom>
            <a:grpFill/>
            <a:ln w="12700">
              <a:solidFill>
                <a:schemeClr val="tx1"/>
              </a:solidFill>
              <a:round/>
              <a:headEnd type="none" w="sm" len="sm"/>
              <a:tailEnd type="none" w="sm" len="sm"/>
            </a:ln>
            <a:effectLst/>
          </p:spPr>
          <p:txBody>
            <a:bodyPr wrap="none" anchor="ctr"/>
            <a:lstStyle/>
            <a:p>
              <a:endParaRPr lang="en-US"/>
            </a:p>
          </p:txBody>
        </p:sp>
        <p:sp>
          <p:nvSpPr>
            <p:cNvPr id="12" name="Line 8"/>
            <p:cNvSpPr>
              <a:spLocks noChangeShapeType="1"/>
            </p:cNvSpPr>
            <p:nvPr/>
          </p:nvSpPr>
          <p:spPr bwMode="auto">
            <a:xfrm flipH="1">
              <a:off x="7400925" y="2514600"/>
              <a:ext cx="0" cy="533400"/>
            </a:xfrm>
            <a:prstGeom prst="line">
              <a:avLst/>
            </a:prstGeom>
            <a:grpFill/>
            <a:ln w="12700">
              <a:solidFill>
                <a:schemeClr val="tx1"/>
              </a:solidFill>
              <a:round/>
              <a:headEnd type="none" w="sm" len="sm"/>
              <a:tailEnd type="none" w="sm" len="sm"/>
            </a:ln>
            <a:effectLst/>
          </p:spPr>
          <p:txBody>
            <a:bodyPr wrap="none" anchor="ctr"/>
            <a:lstStyle/>
            <a:p>
              <a:endParaRPr lang="en-US"/>
            </a:p>
          </p:txBody>
        </p:sp>
        <p:sp>
          <p:nvSpPr>
            <p:cNvPr id="13" name="Line 9"/>
            <p:cNvSpPr>
              <a:spLocks noChangeShapeType="1"/>
            </p:cNvSpPr>
            <p:nvPr/>
          </p:nvSpPr>
          <p:spPr bwMode="auto">
            <a:xfrm>
              <a:off x="2971800" y="2209800"/>
              <a:ext cx="2057400" cy="0"/>
            </a:xfrm>
            <a:prstGeom prst="line">
              <a:avLst/>
            </a:prstGeom>
            <a:grpFill/>
            <a:ln w="12700">
              <a:solidFill>
                <a:schemeClr val="tx1"/>
              </a:solidFill>
              <a:round/>
              <a:headEnd type="none" w="sm" len="sm"/>
              <a:tailEnd type="triangle" w="med" len="med"/>
            </a:ln>
            <a:effectLst/>
          </p:spPr>
          <p:txBody>
            <a:bodyPr wrap="none" anchor="ctr"/>
            <a:lstStyle/>
            <a:p>
              <a:endParaRPr lang="en-US"/>
            </a:p>
          </p:txBody>
        </p:sp>
        <p:sp>
          <p:nvSpPr>
            <p:cNvPr id="14" name="Text Box 10"/>
            <p:cNvSpPr txBox="1">
              <a:spLocks noChangeArrowheads="1"/>
            </p:cNvSpPr>
            <p:nvPr/>
          </p:nvSpPr>
          <p:spPr bwMode="auto">
            <a:xfrm>
              <a:off x="5181600" y="1978206"/>
              <a:ext cx="1752600" cy="396875"/>
            </a:xfrm>
            <a:prstGeom prst="rect">
              <a:avLst/>
            </a:prstGeom>
            <a:grpFill/>
            <a:ln w="12700">
              <a:noFill/>
              <a:miter lim="800000"/>
              <a:headEnd type="none" w="sm" len="sm"/>
              <a:tailEnd type="none" w="sm" len="sm"/>
            </a:ln>
            <a:effectLst/>
          </p:spPr>
          <p:txBody>
            <a:bodyPr>
              <a:spAutoFit/>
            </a:bodyPr>
            <a:lstStyle/>
            <a:p>
              <a:pPr eaLnBrk="0" hangingPunct="0">
                <a:spcBef>
                  <a:spcPct val="50000"/>
                </a:spcBef>
              </a:pPr>
              <a:r>
                <a:rPr lang="zh-CN" altLang="en-US" sz="2000" dirty="0"/>
                <a:t>命令</a:t>
              </a:r>
              <a:endParaRPr lang="en-US" sz="2000" dirty="0"/>
            </a:p>
          </p:txBody>
        </p:sp>
        <p:sp>
          <p:nvSpPr>
            <p:cNvPr id="15" name="Line 11"/>
            <p:cNvSpPr>
              <a:spLocks noChangeShapeType="1"/>
            </p:cNvSpPr>
            <p:nvPr/>
          </p:nvSpPr>
          <p:spPr bwMode="auto">
            <a:xfrm flipH="1">
              <a:off x="3048000" y="2752725"/>
              <a:ext cx="2514600" cy="0"/>
            </a:xfrm>
            <a:prstGeom prst="line">
              <a:avLst/>
            </a:prstGeom>
            <a:grpFill/>
            <a:ln w="12700">
              <a:solidFill>
                <a:schemeClr val="tx1"/>
              </a:solidFill>
              <a:round/>
              <a:headEnd/>
              <a:tailEnd type="triangle" w="med" len="med"/>
            </a:ln>
            <a:effectLst/>
          </p:spPr>
          <p:txBody>
            <a:bodyPr wrap="none" anchor="ctr"/>
            <a:lstStyle/>
            <a:p>
              <a:endParaRPr lang="en-US"/>
            </a:p>
          </p:txBody>
        </p:sp>
        <p:sp>
          <p:nvSpPr>
            <p:cNvPr id="16" name="Text Box 12"/>
            <p:cNvSpPr txBox="1">
              <a:spLocks noChangeArrowheads="1"/>
            </p:cNvSpPr>
            <p:nvPr/>
          </p:nvSpPr>
          <p:spPr bwMode="auto">
            <a:xfrm>
              <a:off x="5638800" y="2590799"/>
              <a:ext cx="923925" cy="553598"/>
            </a:xfrm>
            <a:prstGeom prst="rect">
              <a:avLst/>
            </a:prstGeom>
            <a:grpFill/>
            <a:ln w="12700">
              <a:noFill/>
              <a:miter lim="800000"/>
              <a:headEnd type="none" w="sm" len="sm"/>
              <a:tailEnd type="none" w="sm" len="sm"/>
            </a:ln>
            <a:effectLst/>
          </p:spPr>
          <p:txBody>
            <a:bodyPr wrap="square">
              <a:spAutoFit/>
            </a:bodyPr>
            <a:lstStyle/>
            <a:p>
              <a:pPr eaLnBrk="0" hangingPunct="0">
                <a:spcBef>
                  <a:spcPct val="50000"/>
                </a:spcBef>
              </a:pPr>
              <a:r>
                <a:rPr lang="zh-CN" altLang="en-US" sz="2000" dirty="0"/>
                <a:t>响应</a:t>
              </a:r>
              <a:endParaRPr lang="en-US" sz="2000" dirty="0"/>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60C71383-A1EE-443F-B9B8-ED9C145A5CAE}" type="slidenum">
              <a:rPr lang="en-US" altLang="zh-CN"/>
              <a:pPr eaLnBrk="1" hangingPunct="1"/>
              <a:t>48</a:t>
            </a:fld>
            <a:endParaRPr lang="en-US" altLang="zh-CN"/>
          </a:p>
        </p:txBody>
      </p:sp>
      <p:sp>
        <p:nvSpPr>
          <p:cNvPr id="57347" name="Rectangle 9"/>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pic>
        <p:nvPicPr>
          <p:cNvPr id="573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925763"/>
            <a:ext cx="806450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 Box 5"/>
          <p:cNvSpPr txBox="1">
            <a:spLocks noChangeArrowheads="1"/>
          </p:cNvSpPr>
          <p:nvPr/>
        </p:nvSpPr>
        <p:spPr bwMode="auto">
          <a:xfrm>
            <a:off x="438150" y="3278188"/>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t>I</a:t>
            </a:r>
            <a:r>
              <a:rPr lang="zh-CN" altLang="en-US" b="1"/>
              <a:t>帧</a:t>
            </a:r>
          </a:p>
        </p:txBody>
      </p:sp>
      <p:sp>
        <p:nvSpPr>
          <p:cNvPr id="57350" name="Text Box 6"/>
          <p:cNvSpPr txBox="1">
            <a:spLocks noChangeArrowheads="1"/>
          </p:cNvSpPr>
          <p:nvPr/>
        </p:nvSpPr>
        <p:spPr bwMode="auto">
          <a:xfrm>
            <a:off x="357188" y="4148138"/>
            <a:ext cx="685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t>S</a:t>
            </a:r>
            <a:r>
              <a:rPr lang="zh-CN" altLang="en-US" b="1"/>
              <a:t>帧</a:t>
            </a:r>
          </a:p>
        </p:txBody>
      </p:sp>
      <p:sp>
        <p:nvSpPr>
          <p:cNvPr id="57351" name="Text Box 7"/>
          <p:cNvSpPr txBox="1">
            <a:spLocks noChangeArrowheads="1"/>
          </p:cNvSpPr>
          <p:nvPr/>
        </p:nvSpPr>
        <p:spPr bwMode="auto">
          <a:xfrm>
            <a:off x="395288" y="508476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b="1"/>
              <a:t>U</a:t>
            </a:r>
            <a:r>
              <a:rPr lang="zh-CN" altLang="en-US" b="1"/>
              <a:t>帧</a:t>
            </a:r>
          </a:p>
        </p:txBody>
      </p:sp>
      <p:sp>
        <p:nvSpPr>
          <p:cNvPr id="57352" name="Text Box 8"/>
          <p:cNvSpPr txBox="1">
            <a:spLocks noChangeArrowheads="1"/>
          </p:cNvSpPr>
          <p:nvPr/>
        </p:nvSpPr>
        <p:spPr bwMode="auto">
          <a:xfrm>
            <a:off x="468313" y="5589588"/>
            <a:ext cx="82645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t>Seq</a:t>
            </a:r>
            <a:r>
              <a:rPr lang="zh-CN" altLang="en-US" b="1"/>
              <a:t>：发送方发送序列编号，这里是</a:t>
            </a:r>
            <a:r>
              <a:rPr lang="en-US" altLang="zh-CN" b="1"/>
              <a:t>3</a:t>
            </a:r>
            <a:r>
              <a:rPr lang="zh-CN" altLang="en-US" b="1"/>
              <a:t>比特</a:t>
            </a:r>
            <a:br>
              <a:rPr lang="zh-CN" altLang="en-US" b="1"/>
            </a:br>
            <a:r>
              <a:rPr lang="en-US" altLang="zh-CN" b="1"/>
              <a:t>Next</a:t>
            </a:r>
            <a:r>
              <a:rPr lang="zh-CN" altLang="en-US" b="1"/>
              <a:t>：表示发送方准备接收的序列号（捎带确认，尚未接收到的第一帧序列号）</a:t>
            </a:r>
            <a:br>
              <a:rPr lang="zh-CN" altLang="en-US" b="1"/>
            </a:br>
            <a:r>
              <a:rPr lang="en-US" altLang="zh-CN" b="1"/>
              <a:t>Type</a:t>
            </a:r>
            <a:r>
              <a:rPr lang="zh-CN" altLang="en-US" b="1"/>
              <a:t>：表示管理帧类型</a:t>
            </a:r>
            <a:br>
              <a:rPr lang="zh-CN" altLang="en-US" b="1"/>
            </a:br>
            <a:r>
              <a:rPr lang="en-US" altLang="zh-CN" b="1"/>
              <a:t>P/F</a:t>
            </a:r>
            <a:r>
              <a:rPr lang="zh-CN" altLang="en-US" b="1"/>
              <a:t>：在命令帧中作为询问，在响应帧中表示数据发送结束</a:t>
            </a:r>
          </a:p>
        </p:txBody>
      </p:sp>
      <p:sp>
        <p:nvSpPr>
          <p:cNvPr id="57353" name="Rectangle 3"/>
          <p:cNvSpPr>
            <a:spLocks noGrp="1" noChangeArrowheads="1"/>
          </p:cNvSpPr>
          <p:nvPr>
            <p:ph type="body" idx="1"/>
          </p:nvPr>
        </p:nvSpPr>
        <p:spPr>
          <a:xfrm>
            <a:off x="0" y="44450"/>
            <a:ext cx="9069388" cy="1512888"/>
          </a:xfrm>
        </p:spPr>
        <p:txBody>
          <a:bodyPr/>
          <a:lstStyle/>
          <a:p>
            <a:pPr marL="609600" indent="-609600" eaLnBrk="1" hangingPunct="1">
              <a:lnSpc>
                <a:spcPct val="90000"/>
              </a:lnSpc>
              <a:buFont typeface="Wingdings" panose="05000000000000000000" pitchFamily="2" charset="2"/>
              <a:buNone/>
            </a:pPr>
            <a:r>
              <a:rPr lang="zh-CN" altLang="en-US" sz="2100" b="1" dirty="0"/>
              <a:t>三种类型的帧</a:t>
            </a:r>
          </a:p>
          <a:p>
            <a:pPr marL="609600" indent="-609600" eaLnBrk="1" hangingPunct="1">
              <a:lnSpc>
                <a:spcPct val="90000"/>
              </a:lnSpc>
              <a:buFont typeface="Wingdings" panose="05000000000000000000" pitchFamily="2" charset="2"/>
              <a:buNone/>
            </a:pPr>
            <a:r>
              <a:rPr lang="zh-CN" altLang="en-US" sz="2100" b="1" dirty="0"/>
              <a:t>   信息帧（</a:t>
            </a:r>
            <a:r>
              <a:rPr lang="en-US" altLang="zh-CN" sz="2100" b="1" dirty="0"/>
              <a:t>I</a:t>
            </a:r>
            <a:r>
              <a:rPr lang="zh-CN" altLang="en-US" sz="2100" b="1" dirty="0"/>
              <a:t>：</a:t>
            </a:r>
            <a:r>
              <a:rPr lang="en-US" altLang="zh-CN" sz="2100" b="1" dirty="0"/>
              <a:t>Information</a:t>
            </a:r>
            <a:r>
              <a:rPr lang="zh-CN" altLang="en-US" sz="2100" b="1" dirty="0"/>
              <a:t>）：用来实现信息</a:t>
            </a:r>
            <a:r>
              <a:rPr lang="zh-CN" altLang="en-US" sz="2100" b="1" dirty="0" smtClean="0"/>
              <a:t>的传输</a:t>
            </a:r>
            <a:r>
              <a:rPr lang="zh-CN" altLang="en-US" sz="2100" b="1" dirty="0"/>
              <a:t>，含有信息字段</a:t>
            </a:r>
          </a:p>
          <a:p>
            <a:pPr marL="609600" indent="-609600" eaLnBrk="1" hangingPunct="1">
              <a:lnSpc>
                <a:spcPct val="90000"/>
              </a:lnSpc>
              <a:buFont typeface="Wingdings" panose="05000000000000000000" pitchFamily="2" charset="2"/>
              <a:buNone/>
            </a:pPr>
            <a:r>
              <a:rPr lang="zh-CN" altLang="en-US" sz="2100" b="1" dirty="0"/>
              <a:t>   管理帧（</a:t>
            </a:r>
            <a:r>
              <a:rPr lang="en-US" altLang="zh-CN" sz="2100" b="1" dirty="0"/>
              <a:t>S</a:t>
            </a:r>
            <a:r>
              <a:rPr lang="zh-CN" altLang="en-US" sz="2100" b="1" dirty="0"/>
              <a:t>：</a:t>
            </a:r>
            <a:r>
              <a:rPr lang="en-US" altLang="zh-CN" sz="2100" b="1" dirty="0"/>
              <a:t>Supervision</a:t>
            </a:r>
            <a:r>
              <a:rPr lang="zh-CN" altLang="en-US" sz="2100" b="1" dirty="0"/>
              <a:t>）：帧中不包含信息字段，具有监控链路的作用，并能对收到的帧进行确认</a:t>
            </a:r>
          </a:p>
          <a:p>
            <a:pPr marL="609600" indent="-609600" eaLnBrk="1" hangingPunct="1">
              <a:lnSpc>
                <a:spcPct val="90000"/>
              </a:lnSpc>
              <a:buFont typeface="Wingdings" panose="05000000000000000000" pitchFamily="2" charset="2"/>
              <a:buNone/>
            </a:pPr>
            <a:r>
              <a:rPr lang="zh-CN" altLang="en-US" sz="2100" b="1" dirty="0"/>
              <a:t>   无序号帧（</a:t>
            </a:r>
            <a:r>
              <a:rPr lang="en-US" altLang="zh-CN" sz="2100" b="1" dirty="0"/>
              <a:t>U</a:t>
            </a:r>
            <a:r>
              <a:rPr lang="zh-CN" altLang="en-US" sz="2100" b="1" dirty="0"/>
              <a:t>：</a:t>
            </a:r>
            <a:r>
              <a:rPr lang="en-US" altLang="zh-CN" sz="2100" b="1" dirty="0"/>
              <a:t>Unnumbered</a:t>
            </a:r>
            <a:r>
              <a:rPr lang="zh-CN" altLang="en-US" sz="2100" b="1" dirty="0"/>
              <a:t>）：对数据链路进行附加控制</a:t>
            </a:r>
            <a:br>
              <a:rPr lang="zh-CN" altLang="en-US" sz="2100" b="1" dirty="0"/>
            </a:br>
            <a:endParaRPr lang="zh-CN" altLang="en-US" sz="2100" b="1" dirty="0"/>
          </a:p>
          <a:p>
            <a:pPr marL="609600" indent="-609600" eaLnBrk="1" hangingPunct="1">
              <a:lnSpc>
                <a:spcPct val="90000"/>
              </a:lnSpc>
              <a:buFont typeface="Wingdings" panose="05000000000000000000" pitchFamily="2" charset="2"/>
              <a:buNone/>
            </a:pPr>
            <a:endParaRPr lang="en-US" altLang="zh-CN" sz="2100" b="1" dirty="0"/>
          </a:p>
        </p:txBody>
      </p:sp>
      <p:pic>
        <p:nvPicPr>
          <p:cNvPr id="5735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3238"/>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5" name="Line 11"/>
          <p:cNvSpPr>
            <a:spLocks noChangeShapeType="1"/>
          </p:cNvSpPr>
          <p:nvPr/>
        </p:nvSpPr>
        <p:spPr bwMode="auto">
          <a:xfrm flipH="1">
            <a:off x="1763713" y="2852738"/>
            <a:ext cx="2016125" cy="43180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7356" name="Line 12"/>
          <p:cNvSpPr>
            <a:spLocks noChangeShapeType="1"/>
          </p:cNvSpPr>
          <p:nvPr/>
        </p:nvSpPr>
        <p:spPr bwMode="auto">
          <a:xfrm>
            <a:off x="4859338" y="2852738"/>
            <a:ext cx="3889375" cy="43180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7357" name="Rectangle 14"/>
          <p:cNvSpPr>
            <a:spLocks noChangeArrowheads="1"/>
          </p:cNvSpPr>
          <p:nvPr/>
        </p:nvSpPr>
        <p:spPr bwMode="auto">
          <a:xfrm>
            <a:off x="3808413" y="2176463"/>
            <a:ext cx="1008062" cy="647700"/>
          </a:xfrm>
          <a:prstGeom prst="rect">
            <a:avLst/>
          </a:prstGeom>
          <a:solidFill>
            <a:srgbClr val="C0C0C0"/>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a:t>Control</a:t>
            </a:r>
          </a:p>
        </p:txBody>
      </p:sp>
      <p:sp>
        <p:nvSpPr>
          <p:cNvPr id="3" name="椭圆 2"/>
          <p:cNvSpPr/>
          <p:nvPr/>
        </p:nvSpPr>
        <p:spPr>
          <a:xfrm>
            <a:off x="2483768" y="3212976"/>
            <a:ext cx="2520280"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975598" y="3248756"/>
            <a:ext cx="2739311" cy="14763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98FC2C1C-DFA2-42A4-8AB5-E6C476EFE8F1}" type="slidenum">
              <a:rPr lang="en-US" altLang="zh-CN"/>
              <a:pPr eaLnBrk="1" hangingPunct="1"/>
              <a:t>49</a:t>
            </a:fld>
            <a:endParaRPr lang="en-US" altLang="zh-CN"/>
          </a:p>
        </p:txBody>
      </p:sp>
      <p:sp>
        <p:nvSpPr>
          <p:cNvPr id="58371" name="Rectangle 2"/>
          <p:cNvSpPr>
            <a:spLocks noGrp="1" noChangeArrowheads="1"/>
          </p:cNvSpPr>
          <p:nvPr>
            <p:ph type="title"/>
          </p:nvPr>
        </p:nvSpPr>
        <p:spPr/>
        <p:txBody>
          <a:bodyPr/>
          <a:lstStyle/>
          <a:p>
            <a:pPr eaLnBrk="1" hangingPunct="1"/>
            <a:r>
              <a:rPr lang="en-US" altLang="zh-CN"/>
              <a:t>Chapter 3 </a:t>
            </a:r>
            <a:r>
              <a:rPr lang="zh-CN" altLang="en-US"/>
              <a:t>数据链路层</a:t>
            </a:r>
          </a:p>
        </p:txBody>
      </p:sp>
      <p:sp>
        <p:nvSpPr>
          <p:cNvPr id="58372" name="Rectangle 3"/>
          <p:cNvSpPr>
            <a:spLocks noGrp="1" noChangeArrowheads="1"/>
          </p:cNvSpPr>
          <p:nvPr>
            <p:ph type="body" idx="1"/>
          </p:nvPr>
        </p:nvSpPr>
        <p:spPr/>
        <p:txBody>
          <a:bodyPr/>
          <a:lstStyle/>
          <a:p>
            <a:pPr eaLnBrk="1" hangingPunct="1"/>
            <a:r>
              <a:rPr lang="en-US" altLang="zh-CN" dirty="0"/>
              <a:t>3.1</a:t>
            </a:r>
            <a:r>
              <a:rPr lang="zh-CN" altLang="en-US" dirty="0"/>
              <a:t>数据链路层的功能</a:t>
            </a:r>
          </a:p>
          <a:p>
            <a:pPr eaLnBrk="1" hangingPunct="1"/>
            <a:r>
              <a:rPr lang="en-US" altLang="zh-CN" dirty="0"/>
              <a:t>3.2</a:t>
            </a:r>
            <a:r>
              <a:rPr lang="zh-CN" altLang="en-US" dirty="0"/>
              <a:t>差错检测与纠正</a:t>
            </a:r>
          </a:p>
          <a:p>
            <a:pPr eaLnBrk="1" hangingPunct="1"/>
            <a:r>
              <a:rPr lang="en-US" altLang="zh-CN" dirty="0"/>
              <a:t>3.3</a:t>
            </a:r>
            <a:r>
              <a:rPr lang="zh-CN" altLang="en-US" dirty="0"/>
              <a:t>基本数据链路协议</a:t>
            </a:r>
          </a:p>
          <a:p>
            <a:pPr eaLnBrk="1" hangingPunct="1"/>
            <a:r>
              <a:rPr lang="en-US" altLang="zh-CN" dirty="0"/>
              <a:t>3.4</a:t>
            </a:r>
            <a:r>
              <a:rPr lang="zh-CN" altLang="en-US" dirty="0"/>
              <a:t>滑动窗口（</a:t>
            </a:r>
            <a:r>
              <a:rPr lang="en-US" altLang="zh-CN" sz="2400" dirty="0"/>
              <a:t>Slide Windows</a:t>
            </a:r>
            <a:r>
              <a:rPr lang="zh-CN" altLang="en-US" dirty="0"/>
              <a:t>）协议</a:t>
            </a:r>
            <a:endParaRPr lang="zh-CN" altLang="en-US" sz="3600" dirty="0"/>
          </a:p>
          <a:p>
            <a:pPr eaLnBrk="1" hangingPunct="1"/>
            <a:r>
              <a:rPr lang="en-US" altLang="zh-CN" dirty="0"/>
              <a:t>3.5</a:t>
            </a:r>
            <a:r>
              <a:rPr lang="zh-CN" altLang="en-US" dirty="0"/>
              <a:t>面向位的协议</a:t>
            </a:r>
            <a:r>
              <a:rPr lang="en-US" altLang="zh-CN" dirty="0"/>
              <a:t>HDLC</a:t>
            </a:r>
          </a:p>
          <a:p>
            <a:pPr eaLnBrk="1" hangingPunct="1"/>
            <a:r>
              <a:rPr lang="en-US" altLang="zh-CN" dirty="0">
                <a:solidFill>
                  <a:schemeClr val="hlink"/>
                </a:solidFill>
              </a:rPr>
              <a:t>3.6 Internet</a:t>
            </a:r>
            <a:r>
              <a:rPr lang="zh-CN" altLang="en-US" dirty="0">
                <a:solidFill>
                  <a:schemeClr val="hlink"/>
                </a:solidFill>
              </a:rPr>
              <a:t>中的数据链路层</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A42BB4A7-C900-475A-815D-7A07EB006E60}" type="slidenum">
              <a:rPr lang="en-US" altLang="zh-CN"/>
              <a:pPr eaLnBrk="1" hangingPunct="1"/>
              <a:t>5</a:t>
            </a:fld>
            <a:endParaRPr lang="en-US" altLang="zh-CN"/>
          </a:p>
        </p:txBody>
      </p:sp>
      <p:sp>
        <p:nvSpPr>
          <p:cNvPr id="8195" name="Rectangle 2"/>
          <p:cNvSpPr>
            <a:spLocks noGrp="1" noChangeArrowheads="1"/>
          </p:cNvSpPr>
          <p:nvPr>
            <p:ph type="title"/>
          </p:nvPr>
        </p:nvSpPr>
        <p:spPr/>
        <p:txBody>
          <a:bodyPr/>
          <a:lstStyle/>
          <a:p>
            <a:pPr eaLnBrk="1" hangingPunct="1"/>
            <a:r>
              <a:rPr lang="en-US" altLang="zh-CN"/>
              <a:t>3.1</a:t>
            </a:r>
            <a:r>
              <a:rPr lang="zh-CN" altLang="en-US"/>
              <a:t>数据链路层的功能</a:t>
            </a:r>
          </a:p>
        </p:txBody>
      </p:sp>
      <p:sp>
        <p:nvSpPr>
          <p:cNvPr id="8196" name="Rectangle 3"/>
          <p:cNvSpPr>
            <a:spLocks noGrp="1" noChangeArrowheads="1"/>
          </p:cNvSpPr>
          <p:nvPr>
            <p:ph type="body" idx="1"/>
          </p:nvPr>
        </p:nvSpPr>
        <p:spPr>
          <a:xfrm>
            <a:off x="1182688" y="2017713"/>
            <a:ext cx="7772400" cy="1771650"/>
          </a:xfrm>
        </p:spPr>
        <p:txBody>
          <a:bodyPr/>
          <a:lstStyle/>
          <a:p>
            <a:pPr eaLnBrk="1" hangingPunct="1">
              <a:lnSpc>
                <a:spcPct val="80000"/>
              </a:lnSpc>
            </a:pPr>
            <a:r>
              <a:rPr lang="zh-CN" altLang="en-US" sz="2800" b="1" dirty="0"/>
              <a:t>向网络层提供良好的服务接口</a:t>
            </a:r>
          </a:p>
          <a:p>
            <a:pPr eaLnBrk="1" hangingPunct="1">
              <a:lnSpc>
                <a:spcPct val="80000"/>
              </a:lnSpc>
            </a:pPr>
            <a:r>
              <a:rPr lang="zh-CN" altLang="en-US" sz="2800" b="1" dirty="0"/>
              <a:t>将物理层的比特流编成帧</a:t>
            </a:r>
          </a:p>
          <a:p>
            <a:pPr eaLnBrk="1" hangingPunct="1">
              <a:lnSpc>
                <a:spcPct val="80000"/>
              </a:lnSpc>
            </a:pPr>
            <a:r>
              <a:rPr lang="zh-CN" altLang="en-US" sz="2800" b="1" dirty="0"/>
              <a:t>差错控制</a:t>
            </a:r>
          </a:p>
          <a:p>
            <a:pPr eaLnBrk="1" hangingPunct="1">
              <a:lnSpc>
                <a:spcPct val="80000"/>
              </a:lnSpc>
            </a:pPr>
            <a:r>
              <a:rPr lang="zh-CN" altLang="en-US" sz="2800" b="1" dirty="0"/>
              <a:t>流量控制</a:t>
            </a:r>
          </a:p>
        </p:txBody>
      </p:sp>
      <p:pic>
        <p:nvPicPr>
          <p:cNvPr id="819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16338"/>
            <a:ext cx="9144000"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07F5FFA8-D828-4B4C-AB27-A5D3C95058B9}" type="slidenum">
              <a:rPr lang="en-US" altLang="zh-CN"/>
              <a:pPr eaLnBrk="1" hangingPunct="1"/>
              <a:t>50</a:t>
            </a:fld>
            <a:endParaRPr lang="en-US" altLang="zh-CN"/>
          </a:p>
        </p:txBody>
      </p:sp>
      <p:sp>
        <p:nvSpPr>
          <p:cNvPr id="59395" name="Rectangle 2"/>
          <p:cNvSpPr>
            <a:spLocks noGrp="1" noChangeArrowheads="1"/>
          </p:cNvSpPr>
          <p:nvPr>
            <p:ph type="title"/>
          </p:nvPr>
        </p:nvSpPr>
        <p:spPr/>
        <p:txBody>
          <a:bodyPr/>
          <a:lstStyle/>
          <a:p>
            <a:pPr eaLnBrk="1" hangingPunct="1"/>
            <a:r>
              <a:rPr lang="en-US" altLang="zh-CN"/>
              <a:t>3.6 Internet</a:t>
            </a:r>
            <a:r>
              <a:rPr lang="zh-CN" altLang="en-US"/>
              <a:t>中的数据链路层</a:t>
            </a:r>
          </a:p>
        </p:txBody>
      </p:sp>
      <p:pic>
        <p:nvPicPr>
          <p:cNvPr id="59396"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1838325"/>
            <a:ext cx="9144000" cy="4614863"/>
          </a:xfrm>
          <a:noFill/>
        </p:spPr>
      </p:pic>
      <p:sp>
        <p:nvSpPr>
          <p:cNvPr id="59397" name="Text Box 4"/>
          <p:cNvSpPr txBox="1">
            <a:spLocks noChangeArrowheads="1"/>
          </p:cNvSpPr>
          <p:nvPr/>
        </p:nvSpPr>
        <p:spPr bwMode="auto">
          <a:xfrm>
            <a:off x="5956944" y="6014763"/>
            <a:ext cx="201117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400" b="1" dirty="0" smtClean="0"/>
              <a:t>NAS</a:t>
            </a:r>
            <a:r>
              <a:rPr lang="zh-CN" altLang="en-US" sz="1400" b="1" dirty="0" smtClean="0"/>
              <a:t>：</a:t>
            </a:r>
            <a:r>
              <a:rPr lang="en-US" altLang="zh-CN" sz="1400" b="1" dirty="0" smtClean="0"/>
              <a:t>Network Access Server</a:t>
            </a:r>
            <a:r>
              <a:rPr lang="en-US" altLang="zh-CN" sz="1400" b="1" dirty="0"/>
              <a:t/>
            </a:r>
            <a:br>
              <a:rPr lang="en-US" altLang="zh-CN" sz="1400" b="1" dirty="0"/>
            </a:br>
            <a:r>
              <a:rPr lang="zh-CN" altLang="en-US" sz="1400" b="1" dirty="0"/>
              <a:t>接入服务器</a:t>
            </a:r>
          </a:p>
        </p:txBody>
      </p:sp>
      <p:sp>
        <p:nvSpPr>
          <p:cNvPr id="6" name="文本框 5"/>
          <p:cNvSpPr txBox="1"/>
          <p:nvPr/>
        </p:nvSpPr>
        <p:spPr>
          <a:xfrm>
            <a:off x="0" y="5788420"/>
            <a:ext cx="5639148" cy="523220"/>
          </a:xfrm>
          <a:prstGeom prst="rect">
            <a:avLst/>
          </a:prstGeom>
          <a:noFill/>
        </p:spPr>
        <p:txBody>
          <a:bodyPr wrap="square" rtlCol="0">
            <a:spAutoFit/>
          </a:bodyPr>
          <a:lstStyle/>
          <a:p>
            <a:r>
              <a:rPr lang="en-US" altLang="zh-CN" sz="2800" dirty="0"/>
              <a:t>No need for explicit addressing!</a:t>
            </a:r>
          </a:p>
        </p:txBody>
      </p:sp>
      <p:sp>
        <p:nvSpPr>
          <p:cNvPr id="2" name="文本框 1"/>
          <p:cNvSpPr txBox="1"/>
          <p:nvPr/>
        </p:nvSpPr>
        <p:spPr>
          <a:xfrm>
            <a:off x="467544" y="4581128"/>
            <a:ext cx="1224136" cy="369332"/>
          </a:xfrm>
          <a:prstGeom prst="rect">
            <a:avLst/>
          </a:prstGeom>
          <a:noFill/>
        </p:spPr>
        <p:txBody>
          <a:bodyPr wrap="square" rtlCol="0">
            <a:spAutoFit/>
          </a:bodyPr>
          <a:lstStyle/>
          <a:p>
            <a:pPr algn="ctr"/>
            <a:r>
              <a:rPr lang="zh-CN" altLang="en-US" b="1" dirty="0"/>
              <a:t>主机</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09E0A98E-A0ED-4AA8-BA1B-1103357E4C31}" type="slidenum">
              <a:rPr lang="en-US" altLang="zh-CN"/>
              <a:pPr eaLnBrk="1" hangingPunct="1"/>
              <a:t>51</a:t>
            </a:fld>
            <a:endParaRPr lang="en-US" altLang="zh-CN"/>
          </a:p>
        </p:txBody>
      </p:sp>
      <p:sp>
        <p:nvSpPr>
          <p:cNvPr id="61443" name="Rectangle 2"/>
          <p:cNvSpPr>
            <a:spLocks noGrp="1" noChangeArrowheads="1"/>
          </p:cNvSpPr>
          <p:nvPr>
            <p:ph type="title"/>
          </p:nvPr>
        </p:nvSpPr>
        <p:spPr>
          <a:xfrm>
            <a:off x="762000" y="685800"/>
            <a:ext cx="8229600" cy="914400"/>
          </a:xfrm>
        </p:spPr>
        <p:txBody>
          <a:bodyPr/>
          <a:lstStyle/>
          <a:p>
            <a:pPr eaLnBrk="1" hangingPunct="1"/>
            <a:r>
              <a:rPr lang="en-US" altLang="zh-CN" dirty="0" smtClean="0"/>
              <a:t>PPP(Point </a:t>
            </a:r>
            <a:r>
              <a:rPr lang="en-US" altLang="zh-CN" dirty="0"/>
              <a:t>to Point Protocol)</a:t>
            </a:r>
          </a:p>
        </p:txBody>
      </p:sp>
      <p:sp>
        <p:nvSpPr>
          <p:cNvPr id="61444" name="Rectangle 3"/>
          <p:cNvSpPr>
            <a:spLocks noGrp="1" noChangeArrowheads="1"/>
          </p:cNvSpPr>
          <p:nvPr>
            <p:ph type="body" idx="1"/>
          </p:nvPr>
        </p:nvSpPr>
        <p:spPr>
          <a:xfrm>
            <a:off x="1182688" y="2017712"/>
            <a:ext cx="7772400" cy="4435623"/>
          </a:xfrm>
        </p:spPr>
        <p:txBody>
          <a:bodyPr/>
          <a:lstStyle/>
          <a:p>
            <a:pPr eaLnBrk="1" hangingPunct="1"/>
            <a:r>
              <a:rPr lang="en-US" altLang="zh-CN" b="1" dirty="0"/>
              <a:t>PPP</a:t>
            </a:r>
            <a:r>
              <a:rPr lang="zh-CN" altLang="en-US" b="1" dirty="0"/>
              <a:t>由以下几部分组成：</a:t>
            </a:r>
          </a:p>
          <a:p>
            <a:pPr lvl="1" eaLnBrk="1" hangingPunct="1"/>
            <a:r>
              <a:rPr lang="zh-CN" altLang="en-US" b="1" dirty="0"/>
              <a:t>串行链路上的数据的封装方法</a:t>
            </a:r>
          </a:p>
          <a:p>
            <a:pPr lvl="1" eaLnBrk="1" hangingPunct="1"/>
            <a:r>
              <a:rPr lang="zh-CN" altLang="en-US" b="1" dirty="0"/>
              <a:t>链路控制协议（</a:t>
            </a:r>
            <a:r>
              <a:rPr lang="en-US" altLang="zh-CN" b="1" dirty="0"/>
              <a:t>LCP</a:t>
            </a:r>
            <a:r>
              <a:rPr lang="zh-CN" altLang="en-US" b="1" dirty="0"/>
              <a:t>：</a:t>
            </a:r>
            <a:r>
              <a:rPr lang="en-US" altLang="zh-CN" b="1" dirty="0"/>
              <a:t>Link Control Protocol</a:t>
            </a:r>
            <a:r>
              <a:rPr lang="zh-CN" altLang="en-US" b="1" dirty="0"/>
              <a:t>）：用来建立、配置、测试数据链路连接</a:t>
            </a:r>
            <a:endParaRPr lang="en-US" altLang="zh-CN" b="1" dirty="0"/>
          </a:p>
          <a:p>
            <a:pPr lvl="1" eaLnBrk="1" hangingPunct="1"/>
            <a:r>
              <a:rPr lang="zh-CN" altLang="en-US" b="1" dirty="0"/>
              <a:t>认证协议</a:t>
            </a:r>
            <a:r>
              <a:rPr lang="en-US" altLang="zh-CN" dirty="0"/>
              <a:t>(</a:t>
            </a:r>
            <a:r>
              <a:rPr lang="zh-CN" altLang="en-US" dirty="0"/>
              <a:t>可选</a:t>
            </a:r>
            <a:r>
              <a:rPr lang="en-US" altLang="zh-CN" dirty="0"/>
              <a:t>)</a:t>
            </a:r>
            <a:r>
              <a:rPr lang="zh-CN" altLang="en-US" b="1" dirty="0"/>
              <a:t>：对拨号接入的用户进行认证，以便于计费，例如</a:t>
            </a:r>
            <a:r>
              <a:rPr lang="en-US" altLang="zh-CN" b="1" dirty="0"/>
              <a:t>PAP</a:t>
            </a:r>
            <a:r>
              <a:rPr lang="zh-CN" altLang="en-US" b="1" dirty="0"/>
              <a:t>、</a:t>
            </a:r>
            <a:r>
              <a:rPr lang="en-US" altLang="zh-CN" b="1" dirty="0"/>
              <a:t>CHAP</a:t>
            </a:r>
            <a:endParaRPr lang="zh-CN" altLang="en-US" b="1" dirty="0"/>
          </a:p>
          <a:p>
            <a:pPr lvl="1" eaLnBrk="1" hangingPunct="1"/>
            <a:r>
              <a:rPr lang="zh-CN" altLang="en-US" b="1" dirty="0"/>
              <a:t>网络控制协议（</a:t>
            </a:r>
            <a:r>
              <a:rPr lang="en-US" altLang="zh-CN" b="1" dirty="0"/>
              <a:t>NCP</a:t>
            </a:r>
            <a:r>
              <a:rPr lang="zh-CN" altLang="en-US" b="1" dirty="0"/>
              <a:t>）：对不同的网络层协议定义了对应的网络控制协议，例如</a:t>
            </a:r>
            <a:r>
              <a:rPr lang="en-US" altLang="zh-CN" b="1" dirty="0"/>
              <a:t>IPCP</a:t>
            </a:r>
            <a:endParaRPr lang="zh-CN" altLang="en-US" b="1" dirty="0"/>
          </a:p>
        </p:txBody>
      </p:sp>
      <p:sp>
        <p:nvSpPr>
          <p:cNvPr id="61445" name="AutoShape 4"/>
          <p:cNvSpPr>
            <a:spLocks/>
          </p:cNvSpPr>
          <p:nvPr/>
        </p:nvSpPr>
        <p:spPr bwMode="auto">
          <a:xfrm>
            <a:off x="1403350" y="2781300"/>
            <a:ext cx="73025" cy="1439863"/>
          </a:xfrm>
          <a:prstGeom prst="leftBrace">
            <a:avLst>
              <a:gd name="adj1" fmla="val 16431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61446" name="Text Box 5"/>
          <p:cNvSpPr txBox="1">
            <a:spLocks noChangeArrowheads="1"/>
          </p:cNvSpPr>
          <p:nvPr/>
        </p:nvSpPr>
        <p:spPr bwMode="auto">
          <a:xfrm>
            <a:off x="323850" y="3068638"/>
            <a:ext cx="11525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t>PPP</a:t>
            </a:r>
            <a:r>
              <a:rPr lang="zh-CN" altLang="en-US" b="1"/>
              <a:t>基本协议主要内容</a:t>
            </a:r>
          </a:p>
        </p:txBody>
      </p:sp>
      <p:sp>
        <p:nvSpPr>
          <p:cNvPr id="2" name="右箭头 1"/>
          <p:cNvSpPr/>
          <p:nvPr/>
        </p:nvSpPr>
        <p:spPr>
          <a:xfrm>
            <a:off x="6804248" y="2781300"/>
            <a:ext cx="504056" cy="2156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380312" y="2420888"/>
            <a:ext cx="1528564" cy="830997"/>
          </a:xfrm>
          <a:prstGeom prst="rect">
            <a:avLst/>
          </a:prstGeom>
          <a:noFill/>
          <a:ln>
            <a:solidFill>
              <a:schemeClr val="tx1"/>
            </a:solidFill>
          </a:ln>
        </p:spPr>
        <p:txBody>
          <a:bodyPr wrap="square" rtlCol="0">
            <a:spAutoFit/>
          </a:bodyPr>
          <a:lstStyle/>
          <a:p>
            <a:r>
              <a:rPr lang="zh-CN" altLang="en-US" sz="2400" dirty="0">
                <a:solidFill>
                  <a:srgbClr val="FF0000"/>
                </a:solidFill>
              </a:rPr>
              <a:t>多协议封装能力</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E3FC9012-3709-4659-A015-9C9FD1DCC7BC}" type="slidenum">
              <a:rPr lang="en-US" altLang="zh-CN"/>
              <a:pPr eaLnBrk="1" hangingPunct="1"/>
              <a:t>52</a:t>
            </a:fld>
            <a:endParaRPr lang="en-US" altLang="zh-CN"/>
          </a:p>
        </p:txBody>
      </p:sp>
      <p:sp>
        <p:nvSpPr>
          <p:cNvPr id="62467" name="Rectangle 2"/>
          <p:cNvSpPr>
            <a:spLocks noGrp="1" noChangeArrowheads="1"/>
          </p:cNvSpPr>
          <p:nvPr>
            <p:ph type="title"/>
          </p:nvPr>
        </p:nvSpPr>
        <p:spPr/>
        <p:txBody>
          <a:bodyPr/>
          <a:lstStyle/>
          <a:p>
            <a:pPr eaLnBrk="1" hangingPunct="1"/>
            <a:r>
              <a:rPr lang="en-US" altLang="zh-CN" dirty="0"/>
              <a:t>PPP</a:t>
            </a:r>
            <a:r>
              <a:rPr lang="zh-CN" altLang="en-US" dirty="0"/>
              <a:t>的帧格式</a:t>
            </a:r>
          </a:p>
        </p:txBody>
      </p:sp>
      <p:sp>
        <p:nvSpPr>
          <p:cNvPr id="62469" name="Rectangle 4"/>
          <p:cNvSpPr>
            <a:spLocks noChangeArrowheads="1"/>
          </p:cNvSpPr>
          <p:nvPr/>
        </p:nvSpPr>
        <p:spPr bwMode="auto">
          <a:xfrm>
            <a:off x="285750" y="3731096"/>
            <a:ext cx="1668463" cy="609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400" b="1" dirty="0">
                <a:solidFill>
                  <a:srgbClr val="FF0000"/>
                </a:solidFill>
              </a:rPr>
              <a:t>FLAG</a:t>
            </a:r>
          </a:p>
          <a:p>
            <a:pPr eaLnBrk="1" hangingPunct="1"/>
            <a:r>
              <a:rPr lang="en-US" altLang="zh-CN" sz="1400" b="1" dirty="0">
                <a:solidFill>
                  <a:srgbClr val="FF0000"/>
                </a:solidFill>
              </a:rPr>
              <a:t>7E</a:t>
            </a:r>
          </a:p>
        </p:txBody>
      </p:sp>
      <p:sp>
        <p:nvSpPr>
          <p:cNvPr id="62470" name="Rectangle 5"/>
          <p:cNvSpPr>
            <a:spLocks noChangeArrowheads="1"/>
          </p:cNvSpPr>
          <p:nvPr/>
        </p:nvSpPr>
        <p:spPr bwMode="auto">
          <a:xfrm>
            <a:off x="1123950" y="3731096"/>
            <a:ext cx="1668463" cy="609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400" b="1" dirty="0">
                <a:solidFill>
                  <a:srgbClr val="FF0000"/>
                </a:solidFill>
              </a:rPr>
              <a:t>ADDR</a:t>
            </a:r>
          </a:p>
          <a:p>
            <a:pPr eaLnBrk="1" hangingPunct="1"/>
            <a:r>
              <a:rPr lang="en-US" altLang="zh-CN" sz="1400" b="1" dirty="0">
                <a:solidFill>
                  <a:srgbClr val="FF0000"/>
                </a:solidFill>
              </a:rPr>
              <a:t>FF</a:t>
            </a:r>
          </a:p>
        </p:txBody>
      </p:sp>
      <p:sp>
        <p:nvSpPr>
          <p:cNvPr id="62471" name="Rectangle 6"/>
          <p:cNvSpPr>
            <a:spLocks noChangeArrowheads="1"/>
          </p:cNvSpPr>
          <p:nvPr/>
        </p:nvSpPr>
        <p:spPr bwMode="auto">
          <a:xfrm>
            <a:off x="1798638" y="3731096"/>
            <a:ext cx="1781175" cy="609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400" b="1" dirty="0">
                <a:solidFill>
                  <a:srgbClr val="FF0000"/>
                </a:solidFill>
              </a:rPr>
              <a:t>CONTROL</a:t>
            </a:r>
          </a:p>
          <a:p>
            <a:pPr eaLnBrk="1" hangingPunct="1"/>
            <a:r>
              <a:rPr lang="en-US" altLang="zh-CN" sz="1400" b="1" dirty="0">
                <a:solidFill>
                  <a:srgbClr val="FF0000"/>
                </a:solidFill>
              </a:rPr>
              <a:t>03</a:t>
            </a:r>
          </a:p>
        </p:txBody>
      </p:sp>
      <p:sp>
        <p:nvSpPr>
          <p:cNvPr id="62472" name="Rectangle 7"/>
          <p:cNvSpPr>
            <a:spLocks noChangeArrowheads="1"/>
          </p:cNvSpPr>
          <p:nvPr/>
        </p:nvSpPr>
        <p:spPr bwMode="auto">
          <a:xfrm>
            <a:off x="2794000" y="3731096"/>
            <a:ext cx="1668463" cy="609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400" b="1"/>
              <a:t>PROTOCOL</a:t>
            </a:r>
          </a:p>
        </p:txBody>
      </p:sp>
      <p:sp>
        <p:nvSpPr>
          <p:cNvPr id="62473" name="Rectangle 8"/>
          <p:cNvSpPr>
            <a:spLocks noChangeArrowheads="1"/>
          </p:cNvSpPr>
          <p:nvPr/>
        </p:nvSpPr>
        <p:spPr bwMode="auto">
          <a:xfrm>
            <a:off x="3963988" y="3731096"/>
            <a:ext cx="4962525" cy="609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400" b="1"/>
              <a:t>INFORMATION</a:t>
            </a:r>
            <a:r>
              <a:rPr lang="zh-CN" altLang="en-US" sz="1400" b="1"/>
              <a:t>（</a:t>
            </a:r>
            <a:r>
              <a:rPr lang="en-US" altLang="zh-CN" sz="1400" b="1"/>
              <a:t>&lt;=1500</a:t>
            </a:r>
            <a:r>
              <a:rPr lang="zh-CN" altLang="en-US" sz="1400" b="1"/>
              <a:t>）</a:t>
            </a:r>
          </a:p>
        </p:txBody>
      </p:sp>
      <p:sp>
        <p:nvSpPr>
          <p:cNvPr id="62474" name="Rectangle 9"/>
          <p:cNvSpPr>
            <a:spLocks noChangeArrowheads="1"/>
          </p:cNvSpPr>
          <p:nvPr/>
        </p:nvSpPr>
        <p:spPr bwMode="auto">
          <a:xfrm>
            <a:off x="6457950" y="3731096"/>
            <a:ext cx="1668463" cy="609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400" b="1"/>
              <a:t>CRC</a:t>
            </a:r>
          </a:p>
        </p:txBody>
      </p:sp>
      <p:sp>
        <p:nvSpPr>
          <p:cNvPr id="62475" name="Rectangle 10"/>
          <p:cNvSpPr>
            <a:spLocks noChangeArrowheads="1"/>
          </p:cNvSpPr>
          <p:nvPr/>
        </p:nvSpPr>
        <p:spPr bwMode="auto">
          <a:xfrm>
            <a:off x="7296150" y="3731096"/>
            <a:ext cx="1668463" cy="609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400" b="1" dirty="0">
                <a:solidFill>
                  <a:srgbClr val="FF0000"/>
                </a:solidFill>
              </a:rPr>
              <a:t>FLAG</a:t>
            </a:r>
          </a:p>
          <a:p>
            <a:pPr eaLnBrk="1" hangingPunct="1"/>
            <a:r>
              <a:rPr lang="en-US" altLang="zh-CN" sz="1400" b="1" dirty="0">
                <a:solidFill>
                  <a:srgbClr val="FF0000"/>
                </a:solidFill>
              </a:rPr>
              <a:t>7E</a:t>
            </a:r>
          </a:p>
        </p:txBody>
      </p:sp>
      <p:sp>
        <p:nvSpPr>
          <p:cNvPr id="62476" name="Rectangle 11"/>
          <p:cNvSpPr>
            <a:spLocks noChangeArrowheads="1"/>
          </p:cNvSpPr>
          <p:nvPr/>
        </p:nvSpPr>
        <p:spPr bwMode="auto">
          <a:xfrm>
            <a:off x="2792413" y="4493096"/>
            <a:ext cx="1425575"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2400" b="1"/>
              <a:t>0021</a:t>
            </a:r>
          </a:p>
        </p:txBody>
      </p:sp>
      <p:sp>
        <p:nvSpPr>
          <p:cNvPr id="62477" name="Rectangle 12"/>
          <p:cNvSpPr>
            <a:spLocks noChangeArrowheads="1"/>
          </p:cNvSpPr>
          <p:nvPr/>
        </p:nvSpPr>
        <p:spPr bwMode="auto">
          <a:xfrm>
            <a:off x="3963988" y="4493096"/>
            <a:ext cx="503555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2400" b="1" dirty="0"/>
              <a:t>IP</a:t>
            </a:r>
            <a:r>
              <a:rPr lang="zh-CN" altLang="en-US" sz="2400" b="1" dirty="0"/>
              <a:t>数据</a:t>
            </a:r>
          </a:p>
        </p:txBody>
      </p:sp>
      <p:sp>
        <p:nvSpPr>
          <p:cNvPr id="62478" name="Rectangle 13"/>
          <p:cNvSpPr>
            <a:spLocks noChangeArrowheads="1"/>
          </p:cNvSpPr>
          <p:nvPr/>
        </p:nvSpPr>
        <p:spPr bwMode="auto">
          <a:xfrm>
            <a:off x="2792413" y="5102696"/>
            <a:ext cx="1425575"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2400" b="1"/>
              <a:t>C021</a:t>
            </a:r>
          </a:p>
        </p:txBody>
      </p:sp>
      <p:sp>
        <p:nvSpPr>
          <p:cNvPr id="62479" name="Rectangle 14"/>
          <p:cNvSpPr>
            <a:spLocks noChangeArrowheads="1"/>
          </p:cNvSpPr>
          <p:nvPr/>
        </p:nvSpPr>
        <p:spPr bwMode="auto">
          <a:xfrm>
            <a:off x="3963988" y="5102696"/>
            <a:ext cx="503555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400" b="1"/>
              <a:t>链路控制数据</a:t>
            </a:r>
          </a:p>
        </p:txBody>
      </p:sp>
      <p:sp>
        <p:nvSpPr>
          <p:cNvPr id="62480" name="Rectangle 15"/>
          <p:cNvSpPr>
            <a:spLocks noChangeArrowheads="1"/>
          </p:cNvSpPr>
          <p:nvPr/>
        </p:nvSpPr>
        <p:spPr bwMode="auto">
          <a:xfrm>
            <a:off x="2792413" y="5712296"/>
            <a:ext cx="1425575"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2400" b="1"/>
              <a:t>8021</a:t>
            </a:r>
          </a:p>
        </p:txBody>
      </p:sp>
      <p:sp>
        <p:nvSpPr>
          <p:cNvPr id="62481" name="Rectangle 16"/>
          <p:cNvSpPr>
            <a:spLocks noChangeArrowheads="1"/>
          </p:cNvSpPr>
          <p:nvPr/>
        </p:nvSpPr>
        <p:spPr bwMode="auto">
          <a:xfrm>
            <a:off x="3963988" y="5712296"/>
            <a:ext cx="503555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400" b="1"/>
              <a:t>网络控制数据</a:t>
            </a:r>
          </a:p>
        </p:txBody>
      </p:sp>
      <p:sp>
        <p:nvSpPr>
          <p:cNvPr id="2" name="矩形 1"/>
          <p:cNvSpPr/>
          <p:nvPr/>
        </p:nvSpPr>
        <p:spPr>
          <a:xfrm>
            <a:off x="526953" y="4802088"/>
            <a:ext cx="2133726" cy="369332"/>
          </a:xfrm>
          <a:prstGeom prst="rect">
            <a:avLst/>
          </a:prstGeom>
        </p:spPr>
        <p:txBody>
          <a:bodyPr wrap="none">
            <a:spAutoFit/>
          </a:bodyPr>
          <a:lstStyle/>
          <a:p>
            <a:pPr marL="341313" indent="-341313" defTabSz="45720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dirty="0">
                <a:solidFill>
                  <a:srgbClr val="474747"/>
                </a:solidFill>
              </a:rPr>
              <a:t>Ignored (historical)</a:t>
            </a:r>
          </a:p>
        </p:txBody>
      </p:sp>
      <p:cxnSp>
        <p:nvCxnSpPr>
          <p:cNvPr id="6" name="直接连接符 5"/>
          <p:cNvCxnSpPr>
            <a:endCxn id="2" idx="0"/>
          </p:cNvCxnSpPr>
          <p:nvPr/>
        </p:nvCxnSpPr>
        <p:spPr>
          <a:xfrm>
            <a:off x="1391049" y="4333220"/>
            <a:ext cx="202767" cy="468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endCxn id="2" idx="0"/>
          </p:cNvCxnSpPr>
          <p:nvPr/>
        </p:nvCxnSpPr>
        <p:spPr>
          <a:xfrm flipH="1">
            <a:off x="1593816" y="4333220"/>
            <a:ext cx="571837" cy="468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Box 4"/>
          <p:cNvSpPr txBox="1">
            <a:spLocks noChangeArrowheads="1"/>
          </p:cNvSpPr>
          <p:nvPr/>
        </p:nvSpPr>
        <p:spPr bwMode="auto">
          <a:xfrm>
            <a:off x="699704" y="2080114"/>
            <a:ext cx="7832736" cy="1237006"/>
          </a:xfrm>
          <a:prstGeom prst="rect">
            <a:avLst/>
          </a:prstGeom>
          <a:noFill/>
          <a:ln w="9525">
            <a:solidFill>
              <a:schemeClr val="tx1"/>
            </a:solidFill>
            <a:round/>
            <a:headEnd/>
            <a:tailEnd/>
          </a:ln>
          <a:effectLst/>
        </p:spPr>
        <p:txBody>
          <a:bodyPr wrap="square" lIns="90000" tIns="46800" rIns="90000" bIns="46800">
            <a:spAutoFit/>
          </a:bodyPr>
          <a:lstStyle/>
          <a:p>
            <a:pPr algn="ctr" defTabSz="457200" eaLnBrk="0" hangingPunct="0">
              <a:lnSpc>
                <a:spcPct val="116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solidFill>
                  <a:srgbClr val="FF0000"/>
                </a:solidFill>
                <a:latin typeface="Times New Roman" pitchFamily="18" charset="0"/>
              </a:rPr>
              <a:t>Error recovery, flow control, data re-ordering </a:t>
            </a:r>
          </a:p>
          <a:p>
            <a:pPr algn="ctr" defTabSz="457200" eaLnBrk="0" hangingPunct="0">
              <a:lnSpc>
                <a:spcPct val="116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solidFill>
                  <a:srgbClr val="FF0000"/>
                </a:solidFill>
                <a:latin typeface="Times New Roman" pitchFamily="18" charset="0"/>
              </a:rPr>
              <a:t>all relegated to higher layers!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PPP</a:t>
            </a:r>
            <a:r>
              <a:rPr lang="zh-CN" altLang="en-US" dirty="0"/>
              <a:t>总结</a:t>
            </a:r>
          </a:p>
        </p:txBody>
      </p:sp>
      <p:sp>
        <p:nvSpPr>
          <p:cNvPr id="3" name="内容占位符 2"/>
          <p:cNvSpPr>
            <a:spLocks noGrp="1"/>
          </p:cNvSpPr>
          <p:nvPr>
            <p:ph idx="1"/>
          </p:nvPr>
        </p:nvSpPr>
        <p:spPr>
          <a:xfrm>
            <a:off x="1182688" y="2017713"/>
            <a:ext cx="7772400" cy="4003575"/>
          </a:xfrm>
        </p:spPr>
        <p:txBody>
          <a:bodyPr>
            <a:normAutofit fontScale="92500"/>
          </a:bodyPr>
          <a:lstStyle/>
          <a:p>
            <a:r>
              <a:rPr lang="en-US" altLang="zh-CN" dirty="0"/>
              <a:t>Used for traditional </a:t>
            </a:r>
            <a:r>
              <a:rPr lang="en-GB" altLang="zh-CN" dirty="0"/>
              <a:t>point to point data link control</a:t>
            </a:r>
          </a:p>
          <a:p>
            <a:pPr lvl="1"/>
            <a:r>
              <a:rPr lang="en-GB" altLang="zh-CN" dirty="0"/>
              <a:t>One sender, one receiver, one link: easier than shared/multiple access/broadcast link</a:t>
            </a:r>
          </a:p>
          <a:p>
            <a:pPr lvl="1"/>
            <a:r>
              <a:rPr lang="en-GB" altLang="zh-CN" dirty="0"/>
              <a:t>No Media Access Control</a:t>
            </a:r>
          </a:p>
          <a:p>
            <a:r>
              <a:rPr lang="en-US" altLang="zh-CN" dirty="0"/>
              <a:t>Often be run over other data link technologies providing best of both worlds</a:t>
            </a:r>
          </a:p>
          <a:p>
            <a:pPr lvl="1"/>
            <a:r>
              <a:rPr lang="en-US" altLang="zh-CN" dirty="0"/>
              <a:t>E.g., </a:t>
            </a:r>
            <a:r>
              <a:rPr lang="en-US" altLang="zh-CN" dirty="0" err="1"/>
              <a:t>PPPoE</a:t>
            </a:r>
            <a:r>
              <a:rPr lang="en-US" altLang="zh-CN" dirty="0"/>
              <a:t> (PPP over Ethernet) </a:t>
            </a:r>
          </a:p>
          <a:p>
            <a:endParaRPr lang="zh-CN" altLang="en-US" dirty="0"/>
          </a:p>
        </p:txBody>
      </p:sp>
      <p:sp>
        <p:nvSpPr>
          <p:cNvPr id="4" name="灯片编号占位符 3"/>
          <p:cNvSpPr>
            <a:spLocks noGrp="1"/>
          </p:cNvSpPr>
          <p:nvPr>
            <p:ph type="sldNum" sz="quarter" idx="12"/>
          </p:nvPr>
        </p:nvSpPr>
        <p:spPr/>
        <p:txBody>
          <a:bodyPr/>
          <a:lstStyle/>
          <a:p>
            <a:fld id="{479A9E16-47EA-4AC3-9543-56A68D39B27D}" type="slidenum">
              <a:rPr lang="en-US" altLang="zh-CN" smtClean="0"/>
              <a:pPr/>
              <a:t>53</a:t>
            </a:fld>
            <a:endParaRPr lang="en-US" altLang="zh-CN"/>
          </a:p>
        </p:txBody>
      </p:sp>
    </p:spTree>
    <p:extLst>
      <p:ext uri="{BB962C8B-B14F-4D97-AF65-F5344CB8AC3E}">
        <p14:creationId xmlns:p14="http://schemas.microsoft.com/office/powerpoint/2010/main" val="12353399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PPPOE</a:t>
            </a:r>
            <a:endParaRPr lang="zh-CN" altLang="en-US" b="1" dirty="0"/>
          </a:p>
        </p:txBody>
      </p:sp>
      <p:sp>
        <p:nvSpPr>
          <p:cNvPr id="4" name="灯片编号占位符 3"/>
          <p:cNvSpPr>
            <a:spLocks noGrp="1"/>
          </p:cNvSpPr>
          <p:nvPr>
            <p:ph type="sldNum" sz="quarter" idx="12"/>
          </p:nvPr>
        </p:nvSpPr>
        <p:spPr/>
        <p:txBody>
          <a:bodyPr/>
          <a:lstStyle/>
          <a:p>
            <a:fld id="{479A9E16-47EA-4AC3-9543-56A68D39B27D}" type="slidenum">
              <a:rPr lang="en-US" altLang="zh-CN" smtClean="0"/>
              <a:pPr/>
              <a:t>54</a:t>
            </a:fld>
            <a:endParaRPr lang="en-US" altLang="zh-CN"/>
          </a:p>
        </p:txBody>
      </p:sp>
      <p:grpSp>
        <p:nvGrpSpPr>
          <p:cNvPr id="91" name="组合 90"/>
          <p:cNvGrpSpPr/>
          <p:nvPr/>
        </p:nvGrpSpPr>
        <p:grpSpPr>
          <a:xfrm>
            <a:off x="928662" y="1857365"/>
            <a:ext cx="7500990" cy="1571636"/>
            <a:chOff x="142844" y="1916669"/>
            <a:chExt cx="8786891" cy="2226711"/>
          </a:xfrm>
        </p:grpSpPr>
        <p:cxnSp>
          <p:nvCxnSpPr>
            <p:cNvPr id="38" name="直接连接符 37"/>
            <p:cNvCxnSpPr/>
            <p:nvPr/>
          </p:nvCxnSpPr>
          <p:spPr>
            <a:xfrm>
              <a:off x="285722" y="3131107"/>
              <a:ext cx="2928956" cy="12141"/>
            </a:xfrm>
            <a:prstGeom prst="line">
              <a:avLst/>
            </a:prstGeom>
            <a:noFill/>
            <a:ln w="57150" cap="flat" cmpd="sng" algn="ctr">
              <a:solidFill>
                <a:srgbClr val="4F81BD">
                  <a:shade val="95000"/>
                  <a:satMod val="105000"/>
                </a:srgbClr>
              </a:solidFill>
              <a:prstDash val="solid"/>
            </a:ln>
            <a:effectLst/>
          </p:spPr>
        </p:cxnSp>
        <p:graphicFrame>
          <p:nvGraphicFramePr>
            <p:cNvPr id="39" name="Object 6"/>
            <p:cNvGraphicFramePr>
              <a:graphicFrameLocks noChangeAspect="1"/>
            </p:cNvGraphicFramePr>
            <p:nvPr/>
          </p:nvGraphicFramePr>
          <p:xfrm>
            <a:off x="357160" y="1916669"/>
            <a:ext cx="647700" cy="600075"/>
          </p:xfrm>
          <a:graphic>
            <a:graphicData uri="http://schemas.openxmlformats.org/presentationml/2006/ole">
              <mc:AlternateContent xmlns:mc="http://schemas.openxmlformats.org/markup-compatibility/2006">
                <mc:Choice xmlns:v="urn:schemas-microsoft-com:vml" Requires="v">
                  <p:oleObj spid="_x0000_s1188" name="Visio" r:id="rId3" imgW="829201" imgH="767644" progId="Visio.Drawing.11">
                    <p:embed/>
                  </p:oleObj>
                </mc:Choice>
                <mc:Fallback>
                  <p:oleObj name="Visio" r:id="rId3" imgW="829201" imgH="767644" progId="Visio.Drawing.11">
                    <p:embed/>
                    <p:pic>
                      <p:nvPicPr>
                        <p:cNvPr id="0" name="Picture 2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60" y="1916669"/>
                          <a:ext cx="6477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 name="Object 7"/>
            <p:cNvGraphicFramePr>
              <a:graphicFrameLocks noChangeAspect="1"/>
            </p:cNvGraphicFramePr>
            <p:nvPr/>
          </p:nvGraphicFramePr>
          <p:xfrm>
            <a:off x="1357285" y="1916669"/>
            <a:ext cx="647700" cy="600075"/>
          </p:xfrm>
          <a:graphic>
            <a:graphicData uri="http://schemas.openxmlformats.org/presentationml/2006/ole">
              <mc:AlternateContent xmlns:mc="http://schemas.openxmlformats.org/markup-compatibility/2006">
                <mc:Choice xmlns:v="urn:schemas-microsoft-com:vml" Requires="v">
                  <p:oleObj spid="_x0000_s1189" name="Visio" r:id="rId5" imgW="829201" imgH="767644" progId="Visio.Drawing.11">
                    <p:embed/>
                  </p:oleObj>
                </mc:Choice>
                <mc:Fallback>
                  <p:oleObj name="Visio" r:id="rId5" imgW="829201" imgH="767644" progId="Visio.Drawing.11">
                    <p:embed/>
                    <p:pic>
                      <p:nvPicPr>
                        <p:cNvPr id="0" name="Picture 2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285" y="1916669"/>
                          <a:ext cx="6477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 name="Object 8"/>
            <p:cNvGraphicFramePr>
              <a:graphicFrameLocks noChangeAspect="1"/>
            </p:cNvGraphicFramePr>
            <p:nvPr/>
          </p:nvGraphicFramePr>
          <p:xfrm>
            <a:off x="2285972" y="1916669"/>
            <a:ext cx="647700" cy="600075"/>
          </p:xfrm>
          <a:graphic>
            <a:graphicData uri="http://schemas.openxmlformats.org/presentationml/2006/ole">
              <mc:AlternateContent xmlns:mc="http://schemas.openxmlformats.org/markup-compatibility/2006">
                <mc:Choice xmlns:v="urn:schemas-microsoft-com:vml" Requires="v">
                  <p:oleObj spid="_x0000_s1190" name="Visio" r:id="rId6" imgW="829201" imgH="767644" progId="Visio.Drawing.11">
                    <p:embed/>
                  </p:oleObj>
                </mc:Choice>
                <mc:Fallback>
                  <p:oleObj name="Visio" r:id="rId6" imgW="829201" imgH="767644" progId="Visio.Drawing.11">
                    <p:embed/>
                    <p:pic>
                      <p:nvPicPr>
                        <p:cNvPr id="0" name="Picture 2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72" y="1916669"/>
                          <a:ext cx="6477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43" name="直接连接符 42"/>
            <p:cNvCxnSpPr/>
            <p:nvPr/>
          </p:nvCxnSpPr>
          <p:spPr>
            <a:xfrm rot="5400000">
              <a:off x="250004" y="2738200"/>
              <a:ext cx="787400" cy="1587"/>
            </a:xfrm>
            <a:prstGeom prst="line">
              <a:avLst/>
            </a:prstGeom>
            <a:noFill/>
            <a:ln w="9525" cap="flat" cmpd="sng" algn="ctr">
              <a:solidFill>
                <a:srgbClr val="4F81BD">
                  <a:shade val="95000"/>
                  <a:satMod val="105000"/>
                </a:srgbClr>
              </a:solidFill>
              <a:prstDash val="solid"/>
            </a:ln>
            <a:effectLst/>
          </p:spPr>
        </p:cxnSp>
        <p:cxnSp>
          <p:nvCxnSpPr>
            <p:cNvPr id="44" name="直接连接符 43"/>
            <p:cNvCxnSpPr/>
            <p:nvPr/>
          </p:nvCxnSpPr>
          <p:spPr>
            <a:xfrm rot="5400000">
              <a:off x="1322359" y="2737407"/>
              <a:ext cx="785813" cy="1588"/>
            </a:xfrm>
            <a:prstGeom prst="line">
              <a:avLst/>
            </a:prstGeom>
            <a:noFill/>
            <a:ln w="9525" cap="flat" cmpd="sng" algn="ctr">
              <a:solidFill>
                <a:srgbClr val="4F81BD">
                  <a:shade val="95000"/>
                  <a:satMod val="105000"/>
                </a:srgbClr>
              </a:solidFill>
              <a:prstDash val="solid"/>
            </a:ln>
            <a:effectLst/>
          </p:spPr>
        </p:cxnSp>
        <p:cxnSp>
          <p:nvCxnSpPr>
            <p:cNvPr id="45" name="直接连接符 44"/>
            <p:cNvCxnSpPr/>
            <p:nvPr/>
          </p:nvCxnSpPr>
          <p:spPr>
            <a:xfrm rot="5400000">
              <a:off x="2251047" y="2737407"/>
              <a:ext cx="785813" cy="1587"/>
            </a:xfrm>
            <a:prstGeom prst="line">
              <a:avLst/>
            </a:prstGeom>
            <a:noFill/>
            <a:ln w="9525" cap="flat" cmpd="sng" algn="ctr">
              <a:solidFill>
                <a:srgbClr val="4F81BD">
                  <a:shade val="95000"/>
                  <a:satMod val="105000"/>
                </a:srgbClr>
              </a:solidFill>
              <a:prstDash val="solid"/>
            </a:ln>
            <a:effectLst/>
          </p:spPr>
        </p:cxnSp>
        <p:sp>
          <p:nvSpPr>
            <p:cNvPr id="47" name="TextBox 22"/>
            <p:cNvSpPr txBox="1">
              <a:spLocks noChangeArrowheads="1"/>
            </p:cNvSpPr>
            <p:nvPr/>
          </p:nvSpPr>
          <p:spPr bwMode="auto">
            <a:xfrm>
              <a:off x="142844" y="3143248"/>
              <a:ext cx="3071812" cy="646331"/>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ysClr val="windowText" lastClr="000000"/>
                  </a:solidFill>
                  <a:effectLst/>
                  <a:uLnTx/>
                  <a:uFillTx/>
                </a:rPr>
                <a:t>共享链路</a:t>
              </a:r>
              <a:endParaRPr kumimoji="0" lang="en-US" altLang="zh-CN" sz="1800" b="1" i="0"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ysClr val="windowText" lastClr="000000"/>
                  </a:solidFill>
                  <a:effectLst/>
                  <a:uLnTx/>
                  <a:uFillTx/>
                </a:rPr>
                <a:t>以太网</a:t>
              </a:r>
              <a:r>
                <a:rPr kumimoji="0" lang="en-US" altLang="zh-CN" sz="1800" b="1" i="0" u="none" strike="noStrike" kern="0" cap="none" spc="0" normalizeH="0" baseline="0" noProof="0" dirty="0">
                  <a:ln>
                    <a:noFill/>
                  </a:ln>
                  <a:solidFill>
                    <a:sysClr val="windowText" lastClr="000000"/>
                  </a:solidFill>
                  <a:effectLst/>
                  <a:uLnTx/>
                  <a:uFillTx/>
                </a:rPr>
                <a:t>Ethernet</a:t>
              </a:r>
              <a:endParaRPr kumimoji="0" lang="zh-CN" altLang="en-US" sz="1800" b="1" i="0" u="none" strike="noStrike" kern="0" cap="none" spc="0" normalizeH="0" baseline="0" noProof="0" dirty="0">
                <a:ln>
                  <a:noFill/>
                </a:ln>
                <a:solidFill>
                  <a:sysClr val="windowText" lastClr="000000"/>
                </a:solidFill>
                <a:effectLst/>
                <a:uLnTx/>
                <a:uFillTx/>
              </a:endParaRPr>
            </a:p>
          </p:txBody>
        </p:sp>
        <p:sp>
          <p:nvSpPr>
            <p:cNvPr id="53" name="TextBox 81"/>
            <p:cNvSpPr txBox="1">
              <a:spLocks noChangeArrowheads="1"/>
            </p:cNvSpPr>
            <p:nvPr/>
          </p:nvSpPr>
          <p:spPr bwMode="auto">
            <a:xfrm>
              <a:off x="3000364" y="3357562"/>
              <a:ext cx="1285875" cy="369887"/>
            </a:xfrm>
            <a:prstGeom prst="rect">
              <a:avLst/>
            </a:prstGeom>
            <a:noFill/>
            <a:ln w="9525">
              <a:noFill/>
              <a:miter lim="800000"/>
              <a:headEnd/>
              <a:tailEnd/>
            </a:ln>
          </p:spPr>
          <p:txBody>
            <a:bodyPr>
              <a:spAutoFit/>
            </a:bodyPr>
            <a:lstStyle/>
            <a:p>
              <a:pPr algn="ctr"/>
              <a:r>
                <a:rPr lang="en-US" altLang="zh-CN" b="1" dirty="0"/>
                <a:t>MODEM</a:t>
              </a:r>
              <a:endParaRPr lang="zh-CN" altLang="en-US" b="1" dirty="0"/>
            </a:p>
          </p:txBody>
        </p:sp>
        <p:sp>
          <p:nvSpPr>
            <p:cNvPr id="54" name="modem"/>
            <p:cNvSpPr>
              <a:spLocks noEditPoints="1" noChangeArrowheads="1"/>
            </p:cNvSpPr>
            <p:nvPr/>
          </p:nvSpPr>
          <p:spPr bwMode="auto">
            <a:xfrm>
              <a:off x="3071802" y="2726381"/>
              <a:ext cx="985836" cy="607285"/>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0 w 21600"/>
                <a:gd name="T11" fmla="*/ 2147483647 h 21600"/>
                <a:gd name="T12" fmla="*/ 2147483647 w 21600"/>
                <a:gd name="T13" fmla="*/ 0 h 21600"/>
                <a:gd name="T14" fmla="*/ 2147483647 w 21600"/>
                <a:gd name="T15" fmla="*/ 2147483647 h 21600"/>
                <a:gd name="T16" fmla="*/ 0 w 21600"/>
                <a:gd name="T17" fmla="*/ 2147483647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pPr eaLnBrk="1" fontAlgn="auto" hangingPunct="1">
                <a:spcBef>
                  <a:spcPct val="50000"/>
                </a:spcBef>
                <a:spcAft>
                  <a:spcPts val="0"/>
                </a:spcAft>
                <a:buFont typeface="Wingdings" pitchFamily="2" charset="2"/>
                <a:buNone/>
                <a:defRPr/>
              </a:pPr>
              <a:endParaRPr lang="zh-CN" altLang="en-US" b="1" kern="0">
                <a:solidFill>
                  <a:srgbClr val="0C0500"/>
                </a:solidFill>
                <a:latin typeface="Arial" panose="020B0604020202020204" pitchFamily="34" charset="0"/>
                <a:ea typeface="宋体" panose="02010600030101010101" pitchFamily="2" charset="-122"/>
              </a:endParaRPr>
            </a:p>
          </p:txBody>
        </p:sp>
        <p:sp>
          <p:nvSpPr>
            <p:cNvPr id="55" name="tower"/>
            <p:cNvSpPr>
              <a:spLocks noEditPoints="1" noChangeArrowheads="1"/>
            </p:cNvSpPr>
            <p:nvPr/>
          </p:nvSpPr>
          <p:spPr bwMode="auto">
            <a:xfrm>
              <a:off x="7715272" y="2488164"/>
              <a:ext cx="738187" cy="1117600"/>
            </a:xfrm>
            <a:custGeom>
              <a:avLst/>
              <a:gdLst>
                <a:gd name="T0" fmla="*/ 0 w 21600"/>
                <a:gd name="T1" fmla="*/ 2147483647 h 21600"/>
                <a:gd name="T2" fmla="*/ 2147483647 w 21600"/>
                <a:gd name="T3" fmla="*/ 0 h 21600"/>
                <a:gd name="T4" fmla="*/ 2147483647 w 21600"/>
                <a:gd name="T5" fmla="*/ 0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w 21600"/>
                <a:gd name="T17" fmla="*/ 2147483647 h 21600"/>
                <a:gd name="T18" fmla="*/ 0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pPr eaLnBrk="1" fontAlgn="auto" hangingPunct="1">
                <a:spcBef>
                  <a:spcPct val="50000"/>
                </a:spcBef>
                <a:spcAft>
                  <a:spcPts val="0"/>
                </a:spcAft>
                <a:buFont typeface="Wingdings" pitchFamily="2" charset="2"/>
                <a:buNone/>
                <a:defRPr/>
              </a:pPr>
              <a:endParaRPr lang="zh-CN" altLang="en-US" b="1" kern="0">
                <a:solidFill>
                  <a:srgbClr val="0C0500"/>
                </a:solidFill>
                <a:latin typeface="Arial" panose="020B0604020202020204" pitchFamily="34" charset="0"/>
                <a:ea typeface="宋体" panose="02010600030101010101" pitchFamily="2" charset="-122"/>
              </a:endParaRPr>
            </a:p>
          </p:txBody>
        </p:sp>
        <p:sp>
          <p:nvSpPr>
            <p:cNvPr id="56" name="TextBox 80"/>
            <p:cNvSpPr txBox="1">
              <a:spLocks noChangeArrowheads="1"/>
            </p:cNvSpPr>
            <p:nvPr/>
          </p:nvSpPr>
          <p:spPr bwMode="auto">
            <a:xfrm>
              <a:off x="7358082" y="3774048"/>
              <a:ext cx="1571653" cy="369332"/>
            </a:xfrm>
            <a:prstGeom prst="rect">
              <a:avLst/>
            </a:prstGeom>
            <a:noFill/>
            <a:ln w="9525">
              <a:noFill/>
              <a:miter lim="800000"/>
              <a:headEnd/>
              <a:tailEnd/>
            </a:ln>
          </p:spPr>
          <p:txBody>
            <a:bodyPr wrap="square">
              <a:spAutoFit/>
            </a:bodyPr>
            <a:lstStyle/>
            <a:p>
              <a:pPr algn="ctr"/>
              <a:r>
                <a:rPr lang="zh-CN" altLang="en-US" b="1" dirty="0"/>
                <a:t>接入服务器</a:t>
              </a:r>
            </a:p>
          </p:txBody>
        </p:sp>
        <p:cxnSp>
          <p:nvCxnSpPr>
            <p:cNvPr id="58" name="直接连接符 57"/>
            <p:cNvCxnSpPr/>
            <p:nvPr/>
          </p:nvCxnSpPr>
          <p:spPr>
            <a:xfrm flipV="1">
              <a:off x="4071934" y="3132694"/>
              <a:ext cx="3643338" cy="105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2" name="组合 151"/>
          <p:cNvGrpSpPr/>
          <p:nvPr/>
        </p:nvGrpSpPr>
        <p:grpSpPr>
          <a:xfrm>
            <a:off x="1000099" y="3643314"/>
            <a:ext cx="7680178" cy="2744571"/>
            <a:chOff x="1813611" y="1585850"/>
            <a:chExt cx="6374073" cy="3843388"/>
          </a:xfrm>
        </p:grpSpPr>
        <p:grpSp>
          <p:nvGrpSpPr>
            <p:cNvPr id="132" name="组合 47"/>
            <p:cNvGrpSpPr>
              <a:grpSpLocks/>
            </p:cNvGrpSpPr>
            <p:nvPr/>
          </p:nvGrpSpPr>
          <p:grpSpPr bwMode="auto">
            <a:xfrm>
              <a:off x="1813611" y="1585850"/>
              <a:ext cx="5900511" cy="3601397"/>
              <a:chOff x="4615051" y="4955960"/>
              <a:chExt cx="3448703" cy="2091856"/>
            </a:xfrm>
          </p:grpSpPr>
          <p:sp>
            <p:nvSpPr>
              <p:cNvPr id="133" name="tower"/>
              <p:cNvSpPr>
                <a:spLocks noEditPoints="1" noChangeArrowheads="1"/>
              </p:cNvSpPr>
              <p:nvPr/>
            </p:nvSpPr>
            <p:spPr bwMode="auto">
              <a:xfrm>
                <a:off x="7783273" y="5714871"/>
                <a:ext cx="280481" cy="649153"/>
              </a:xfrm>
              <a:custGeom>
                <a:avLst/>
                <a:gdLst>
                  <a:gd name="T0" fmla="*/ 0 w 21600"/>
                  <a:gd name="T1" fmla="*/ 2147483647 h 21600"/>
                  <a:gd name="T2" fmla="*/ 2147483647 w 21600"/>
                  <a:gd name="T3" fmla="*/ 0 h 21600"/>
                  <a:gd name="T4" fmla="*/ 2147483647 w 21600"/>
                  <a:gd name="T5" fmla="*/ 0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w 21600"/>
                  <a:gd name="T17" fmla="*/ 2147483647 h 21600"/>
                  <a:gd name="T18" fmla="*/ 0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pPr eaLnBrk="1" fontAlgn="auto" hangingPunct="1">
                  <a:spcBef>
                    <a:spcPct val="50000"/>
                  </a:spcBef>
                  <a:spcAft>
                    <a:spcPts val="0"/>
                  </a:spcAft>
                  <a:buFont typeface="Wingdings" pitchFamily="2" charset="2"/>
                  <a:buNone/>
                  <a:defRPr/>
                </a:pPr>
                <a:endParaRPr lang="zh-CN" altLang="en-US" b="1" kern="0">
                  <a:solidFill>
                    <a:srgbClr val="0C0500"/>
                  </a:solidFill>
                  <a:latin typeface="Arial" panose="020B0604020202020204" pitchFamily="34" charset="0"/>
                  <a:ea typeface="宋体" panose="02010600030101010101" pitchFamily="2" charset="-122"/>
                </a:endParaRPr>
              </a:p>
            </p:txBody>
          </p:sp>
          <p:sp>
            <p:nvSpPr>
              <p:cNvPr id="134" name="modem"/>
              <p:cNvSpPr>
                <a:spLocks noEditPoints="1" noChangeArrowheads="1"/>
              </p:cNvSpPr>
              <p:nvPr/>
            </p:nvSpPr>
            <p:spPr bwMode="auto">
              <a:xfrm>
                <a:off x="5862561" y="5827568"/>
                <a:ext cx="450489" cy="388925"/>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0 w 21600"/>
                  <a:gd name="T11" fmla="*/ 2147483647 h 21600"/>
                  <a:gd name="T12" fmla="*/ 2147483647 w 21600"/>
                  <a:gd name="T13" fmla="*/ 0 h 21600"/>
                  <a:gd name="T14" fmla="*/ 2147483647 w 21600"/>
                  <a:gd name="T15" fmla="*/ 2147483647 h 21600"/>
                  <a:gd name="T16" fmla="*/ 0 w 21600"/>
                  <a:gd name="T17" fmla="*/ 2147483647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pPr eaLnBrk="1" fontAlgn="auto" hangingPunct="1">
                  <a:spcBef>
                    <a:spcPct val="50000"/>
                  </a:spcBef>
                  <a:spcAft>
                    <a:spcPts val="0"/>
                  </a:spcAft>
                  <a:buFont typeface="Wingdings" pitchFamily="2" charset="2"/>
                  <a:buNone/>
                  <a:defRPr/>
                </a:pPr>
                <a:endParaRPr lang="zh-CN" altLang="en-US" b="1" kern="0">
                  <a:solidFill>
                    <a:srgbClr val="0C0500"/>
                  </a:solidFill>
                  <a:latin typeface="Arial" panose="020B0604020202020204" pitchFamily="34" charset="0"/>
                  <a:ea typeface="宋体" panose="02010600030101010101" pitchFamily="2" charset="-122"/>
                </a:endParaRPr>
              </a:p>
            </p:txBody>
          </p:sp>
          <p:graphicFrame>
            <p:nvGraphicFramePr>
              <p:cNvPr id="135" name="Object 5"/>
              <p:cNvGraphicFramePr>
                <a:graphicFrameLocks noChangeAspect="1"/>
              </p:cNvGraphicFramePr>
              <p:nvPr/>
            </p:nvGraphicFramePr>
            <p:xfrm>
              <a:off x="4753663" y="5175459"/>
              <a:ext cx="322469" cy="419678"/>
            </p:xfrm>
            <a:graphic>
              <a:graphicData uri="http://schemas.openxmlformats.org/presentationml/2006/ole">
                <mc:AlternateContent xmlns:mc="http://schemas.openxmlformats.org/markup-compatibility/2006">
                  <mc:Choice xmlns:v="urn:schemas-microsoft-com:vml" Requires="v">
                    <p:oleObj spid="_x0000_s1191" name="Visio" r:id="rId7" imgW="829201" imgH="767644" progId="Visio.Drawing.11">
                      <p:embed/>
                    </p:oleObj>
                  </mc:Choice>
                  <mc:Fallback>
                    <p:oleObj name="Visio" r:id="rId7" imgW="829201" imgH="767644" progId="Visio.Drawing.11">
                      <p:embed/>
                      <p:pic>
                        <p:nvPicPr>
                          <p:cNvPr id="0" name="Picture 2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3663" y="5175459"/>
                            <a:ext cx="322469" cy="419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 name="Object 4"/>
              <p:cNvGraphicFramePr>
                <a:graphicFrameLocks noChangeAspect="1"/>
              </p:cNvGraphicFramePr>
              <p:nvPr/>
            </p:nvGraphicFramePr>
            <p:xfrm>
              <a:off x="4615051" y="5968612"/>
              <a:ext cx="308270" cy="381919"/>
            </p:xfrm>
            <a:graphic>
              <a:graphicData uri="http://schemas.openxmlformats.org/presentationml/2006/ole">
                <mc:AlternateContent xmlns:mc="http://schemas.openxmlformats.org/markup-compatibility/2006">
                  <mc:Choice xmlns:v="urn:schemas-microsoft-com:vml" Requires="v">
                    <p:oleObj spid="_x0000_s1192" name="Visio" r:id="rId8" imgW="829201" imgH="767644" progId="Visio.Drawing.11">
                      <p:embed/>
                    </p:oleObj>
                  </mc:Choice>
                  <mc:Fallback>
                    <p:oleObj name="Visio" r:id="rId8" imgW="829201" imgH="767644" progId="Visio.Drawing.11">
                      <p:embed/>
                      <p:pic>
                        <p:nvPicPr>
                          <p:cNvPr id="0" name="Picture 2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5051" y="5968612"/>
                            <a:ext cx="308270" cy="381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 name="Object 13"/>
              <p:cNvGraphicFramePr>
                <a:graphicFrameLocks noChangeAspect="1"/>
              </p:cNvGraphicFramePr>
              <p:nvPr/>
            </p:nvGraphicFramePr>
            <p:xfrm>
              <a:off x="4672890" y="6649158"/>
              <a:ext cx="323345" cy="398658"/>
            </p:xfrm>
            <a:graphic>
              <a:graphicData uri="http://schemas.openxmlformats.org/presentationml/2006/ole">
                <mc:AlternateContent xmlns:mc="http://schemas.openxmlformats.org/markup-compatibility/2006">
                  <mc:Choice xmlns:v="urn:schemas-microsoft-com:vml" Requires="v">
                    <p:oleObj spid="_x0000_s1193" name="Visio" r:id="rId9" imgW="829201" imgH="767644" progId="Visio.Drawing.11">
                      <p:embed/>
                    </p:oleObj>
                  </mc:Choice>
                  <mc:Fallback>
                    <p:oleObj name="Visio" r:id="rId9" imgW="829201" imgH="767644" progId="Visio.Drawing.11">
                      <p:embed/>
                      <p:pic>
                        <p:nvPicPr>
                          <p:cNvPr id="0" name="Picture 2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2890" y="6649158"/>
                            <a:ext cx="323345" cy="398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8" name="TextBox 33"/>
              <p:cNvSpPr txBox="1">
                <a:spLocks noChangeArrowheads="1"/>
              </p:cNvSpPr>
              <p:nvPr/>
            </p:nvSpPr>
            <p:spPr bwMode="auto">
              <a:xfrm>
                <a:off x="5035598" y="4955960"/>
                <a:ext cx="1000227" cy="375515"/>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altLang="zh-CN" sz="1200" b="1" kern="0" dirty="0">
                    <a:solidFill>
                      <a:srgbClr val="0C0500"/>
                    </a:solidFill>
                    <a:latin typeface="Arial" panose="020B0604020202020204" pitchFamily="34" charset="0"/>
                    <a:ea typeface="宋体" panose="02010600030101010101" pitchFamily="2" charset="-122"/>
                  </a:rPr>
                  <a:t>PPPOE</a:t>
                </a:r>
                <a:r>
                  <a:rPr lang="zh-CN" altLang="en-US" sz="1200" b="1" kern="0" dirty="0">
                    <a:solidFill>
                      <a:srgbClr val="0C0500"/>
                    </a:solidFill>
                    <a:latin typeface="Arial" panose="020B0604020202020204" pitchFamily="34" charset="0"/>
                    <a:ea typeface="宋体" panose="02010600030101010101" pitchFamily="2" charset="-122"/>
                  </a:rPr>
                  <a:t>会话</a:t>
                </a:r>
                <a:r>
                  <a:rPr lang="en-US" altLang="zh-CN" sz="1200" b="1" kern="0" dirty="0">
                    <a:solidFill>
                      <a:srgbClr val="0C0500"/>
                    </a:solidFill>
                    <a:latin typeface="Arial" panose="020B0604020202020204" pitchFamily="34" charset="0"/>
                    <a:ea typeface="宋体" panose="02010600030101010101" pitchFamily="2" charset="-122"/>
                  </a:rPr>
                  <a:t/>
                </a:r>
                <a:br>
                  <a:rPr lang="en-US" altLang="zh-CN" sz="1200" b="1" kern="0" dirty="0">
                    <a:solidFill>
                      <a:srgbClr val="0C0500"/>
                    </a:solidFill>
                    <a:latin typeface="Arial" panose="020B0604020202020204" pitchFamily="34" charset="0"/>
                    <a:ea typeface="宋体" panose="02010600030101010101" pitchFamily="2" charset="-122"/>
                  </a:rPr>
                </a:br>
                <a:r>
                  <a:rPr lang="en-US" altLang="zh-CN" sz="1200" b="1" kern="0" dirty="0">
                    <a:solidFill>
                      <a:srgbClr val="0C0500"/>
                    </a:solidFill>
                    <a:latin typeface="Arial" panose="020B0604020202020204" pitchFamily="34" charset="0"/>
                    <a:ea typeface="宋体" panose="02010600030101010101" pitchFamily="2" charset="-122"/>
                  </a:rPr>
                  <a:t>0x1234</a:t>
                </a:r>
                <a:endParaRPr lang="zh-CN" altLang="en-US" sz="1200" b="1" kern="0" dirty="0">
                  <a:solidFill>
                    <a:srgbClr val="0C0500"/>
                  </a:solidFill>
                  <a:latin typeface="Arial" panose="020B0604020202020204" pitchFamily="34" charset="0"/>
                  <a:ea typeface="宋体" panose="02010600030101010101" pitchFamily="2" charset="-122"/>
                </a:endParaRPr>
              </a:p>
            </p:txBody>
          </p:sp>
          <p:sp>
            <p:nvSpPr>
              <p:cNvPr id="139" name="TextBox 34"/>
              <p:cNvSpPr txBox="1">
                <a:spLocks noChangeArrowheads="1"/>
              </p:cNvSpPr>
              <p:nvPr/>
            </p:nvSpPr>
            <p:spPr bwMode="auto">
              <a:xfrm>
                <a:off x="4991989" y="5719453"/>
                <a:ext cx="542795" cy="375515"/>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altLang="zh-CN" sz="1200" b="1" kern="0" dirty="0">
                    <a:solidFill>
                      <a:srgbClr val="0C0500"/>
                    </a:solidFill>
                    <a:latin typeface="Arial" panose="020B0604020202020204" pitchFamily="34" charset="0"/>
                    <a:ea typeface="宋体" panose="02010600030101010101" pitchFamily="2" charset="-122"/>
                  </a:rPr>
                  <a:t>PPPOE</a:t>
                </a:r>
                <a:r>
                  <a:rPr lang="zh-CN" altLang="en-US" sz="1200" b="1" kern="0" dirty="0">
                    <a:solidFill>
                      <a:srgbClr val="0C0500"/>
                    </a:solidFill>
                    <a:latin typeface="Arial" panose="020B0604020202020204" pitchFamily="34" charset="0"/>
                    <a:ea typeface="宋体" panose="02010600030101010101" pitchFamily="2" charset="-122"/>
                  </a:rPr>
                  <a:t>会话</a:t>
                </a:r>
                <a:endParaRPr lang="en-US" altLang="zh-CN" sz="1200" b="1" kern="0" dirty="0">
                  <a:solidFill>
                    <a:srgbClr val="0C0500"/>
                  </a:solidFill>
                  <a:latin typeface="Arial" panose="020B0604020202020204" pitchFamily="34" charset="0"/>
                  <a:ea typeface="宋体" panose="02010600030101010101" pitchFamily="2" charset="-122"/>
                </a:endParaRPr>
              </a:p>
              <a:p>
                <a:pPr eaLnBrk="1" fontAlgn="auto" hangingPunct="1">
                  <a:spcBef>
                    <a:spcPts val="0"/>
                  </a:spcBef>
                  <a:spcAft>
                    <a:spcPts val="0"/>
                  </a:spcAft>
                  <a:defRPr/>
                </a:pPr>
                <a:r>
                  <a:rPr lang="en-US" altLang="zh-CN" sz="1200" b="1" kern="0" dirty="0">
                    <a:solidFill>
                      <a:srgbClr val="0C0500"/>
                    </a:solidFill>
                    <a:latin typeface="Arial" panose="020B0604020202020204" pitchFamily="34" charset="0"/>
                    <a:ea typeface="宋体" panose="02010600030101010101" pitchFamily="2" charset="-122"/>
                  </a:rPr>
                  <a:t>0x3456</a:t>
                </a:r>
                <a:endParaRPr lang="zh-CN" altLang="en-US" sz="1200" b="1" kern="0" dirty="0">
                  <a:solidFill>
                    <a:srgbClr val="0C0500"/>
                  </a:solidFill>
                  <a:latin typeface="Arial" panose="020B0604020202020204" pitchFamily="34" charset="0"/>
                  <a:ea typeface="宋体" panose="02010600030101010101" pitchFamily="2" charset="-122"/>
                </a:endParaRPr>
              </a:p>
            </p:txBody>
          </p:sp>
          <p:sp>
            <p:nvSpPr>
              <p:cNvPr id="140" name="TextBox 35"/>
              <p:cNvSpPr txBox="1">
                <a:spLocks noChangeArrowheads="1"/>
              </p:cNvSpPr>
              <p:nvPr/>
            </p:nvSpPr>
            <p:spPr bwMode="auto">
              <a:xfrm>
                <a:off x="4908482" y="6408256"/>
                <a:ext cx="630013" cy="375515"/>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altLang="zh-CN" sz="1200" b="1" kern="0" dirty="0">
                    <a:solidFill>
                      <a:srgbClr val="0C0500"/>
                    </a:solidFill>
                    <a:latin typeface="Arial" panose="020B0604020202020204" pitchFamily="34" charset="0"/>
                    <a:ea typeface="宋体" panose="02010600030101010101" pitchFamily="2" charset="-122"/>
                  </a:rPr>
                  <a:t>PPPOE</a:t>
                </a:r>
                <a:r>
                  <a:rPr lang="zh-CN" altLang="en-US" sz="1200" b="1" kern="0" dirty="0">
                    <a:solidFill>
                      <a:srgbClr val="0C0500"/>
                    </a:solidFill>
                    <a:latin typeface="Arial" panose="020B0604020202020204" pitchFamily="34" charset="0"/>
                    <a:ea typeface="宋体" panose="02010600030101010101" pitchFamily="2" charset="-122"/>
                  </a:rPr>
                  <a:t>会话</a:t>
                </a:r>
                <a:endParaRPr lang="en-US" altLang="zh-CN" sz="1200" b="1" kern="0" dirty="0">
                  <a:solidFill>
                    <a:srgbClr val="0C0500"/>
                  </a:solidFill>
                  <a:latin typeface="Arial" panose="020B0604020202020204" pitchFamily="34" charset="0"/>
                  <a:ea typeface="宋体" panose="02010600030101010101" pitchFamily="2" charset="-122"/>
                </a:endParaRPr>
              </a:p>
              <a:p>
                <a:pPr eaLnBrk="1" fontAlgn="auto" hangingPunct="1">
                  <a:spcBef>
                    <a:spcPts val="0"/>
                  </a:spcBef>
                  <a:spcAft>
                    <a:spcPts val="0"/>
                  </a:spcAft>
                  <a:defRPr/>
                </a:pPr>
                <a:r>
                  <a:rPr lang="en-US" altLang="zh-CN" sz="1200" b="1" kern="0" dirty="0">
                    <a:solidFill>
                      <a:srgbClr val="0C0500"/>
                    </a:solidFill>
                    <a:latin typeface="Arial" panose="020B0604020202020204" pitchFamily="34" charset="0"/>
                    <a:ea typeface="宋体" panose="02010600030101010101" pitchFamily="2" charset="-122"/>
                  </a:rPr>
                  <a:t>ox5678</a:t>
                </a:r>
                <a:endParaRPr lang="zh-CN" altLang="en-US" sz="1200" b="1" kern="0" dirty="0">
                  <a:solidFill>
                    <a:srgbClr val="0C0500"/>
                  </a:solidFill>
                  <a:latin typeface="Arial" panose="020B0604020202020204" pitchFamily="34" charset="0"/>
                  <a:ea typeface="宋体" panose="02010600030101010101" pitchFamily="2" charset="-122"/>
                </a:endParaRPr>
              </a:p>
            </p:txBody>
          </p:sp>
        </p:grpSp>
        <p:cxnSp>
          <p:nvCxnSpPr>
            <p:cNvPr id="141" name="直接连接符 140"/>
            <p:cNvCxnSpPr/>
            <p:nvPr/>
          </p:nvCxnSpPr>
          <p:spPr>
            <a:xfrm rot="5400000">
              <a:off x="1614488" y="3678226"/>
              <a:ext cx="3500437" cy="1587"/>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rot="10800000">
              <a:off x="3435350" y="3571863"/>
              <a:ext cx="7143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rot="10800000">
              <a:off x="2578100" y="2357426"/>
              <a:ext cx="7143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rot="10800000">
              <a:off x="2435225" y="3571863"/>
              <a:ext cx="8572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rot="10800000">
              <a:off x="2292350" y="4929176"/>
              <a:ext cx="1000125" cy="1587"/>
            </a:xfrm>
            <a:prstGeom prst="line">
              <a:avLst/>
            </a:prstGeom>
          </p:spPr>
          <p:style>
            <a:lnRef idx="1">
              <a:schemeClr val="accent1"/>
            </a:lnRef>
            <a:fillRef idx="0">
              <a:schemeClr val="accent1"/>
            </a:fillRef>
            <a:effectRef idx="0">
              <a:schemeClr val="accent1"/>
            </a:effectRef>
            <a:fontRef idx="minor">
              <a:schemeClr val="tx1"/>
            </a:fontRef>
          </p:style>
        </p:cxnSp>
        <p:sp>
          <p:nvSpPr>
            <p:cNvPr id="146" name="任意多边形 145"/>
            <p:cNvSpPr/>
            <p:nvPr/>
          </p:nvSpPr>
          <p:spPr>
            <a:xfrm>
              <a:off x="2546350" y="2209788"/>
              <a:ext cx="4675188" cy="1339850"/>
            </a:xfrm>
            <a:custGeom>
              <a:avLst/>
              <a:gdLst>
                <a:gd name="connsiteX0" fmla="*/ 4674870 w 4674870"/>
                <a:gd name="connsiteY0" fmla="*/ 1116330 h 1339215"/>
                <a:gd name="connsiteX1" fmla="*/ 1257300 w 4674870"/>
                <a:gd name="connsiteY1" fmla="*/ 1184910 h 1339215"/>
                <a:gd name="connsiteX2" fmla="*/ 720090 w 4674870"/>
                <a:gd name="connsiteY2" fmla="*/ 190500 h 1339215"/>
                <a:gd name="connsiteX3" fmla="*/ 0 w 4674870"/>
                <a:gd name="connsiteY3" fmla="*/ 41910 h 1339215"/>
              </a:gdLst>
              <a:ahLst/>
              <a:cxnLst>
                <a:cxn ang="0">
                  <a:pos x="connsiteX0" y="connsiteY0"/>
                </a:cxn>
                <a:cxn ang="0">
                  <a:pos x="connsiteX1" y="connsiteY1"/>
                </a:cxn>
                <a:cxn ang="0">
                  <a:pos x="connsiteX2" y="connsiteY2"/>
                </a:cxn>
                <a:cxn ang="0">
                  <a:pos x="connsiteX3" y="connsiteY3"/>
                </a:cxn>
              </a:cxnLst>
              <a:rect l="l" t="t" r="r" b="b"/>
              <a:pathLst>
                <a:path w="4674870" h="1339215">
                  <a:moveTo>
                    <a:pt x="4674870" y="1116330"/>
                  </a:moveTo>
                  <a:cubicBezTo>
                    <a:pt x="3295650" y="1227772"/>
                    <a:pt x="1916430" y="1339215"/>
                    <a:pt x="1257300" y="1184910"/>
                  </a:cubicBezTo>
                  <a:cubicBezTo>
                    <a:pt x="598170" y="1030605"/>
                    <a:pt x="929640" y="381000"/>
                    <a:pt x="720090" y="190500"/>
                  </a:cubicBezTo>
                  <a:cubicBezTo>
                    <a:pt x="510540" y="0"/>
                    <a:pt x="255270" y="20955"/>
                    <a:pt x="0" y="41910"/>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b="1"/>
            </a:p>
          </p:txBody>
        </p:sp>
        <p:cxnSp>
          <p:nvCxnSpPr>
            <p:cNvPr id="147" name="直接连接符 146"/>
            <p:cNvCxnSpPr/>
            <p:nvPr/>
          </p:nvCxnSpPr>
          <p:spPr>
            <a:xfrm rot="10800000">
              <a:off x="2292350" y="3570276"/>
              <a:ext cx="4929188" cy="1587"/>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148" name="任意多边形 147"/>
            <p:cNvSpPr/>
            <p:nvPr/>
          </p:nvSpPr>
          <p:spPr>
            <a:xfrm>
              <a:off x="2352675" y="3582976"/>
              <a:ext cx="4891088" cy="1249362"/>
            </a:xfrm>
            <a:custGeom>
              <a:avLst/>
              <a:gdLst>
                <a:gd name="connsiteX0" fmla="*/ 4892040 w 4892040"/>
                <a:gd name="connsiteY0" fmla="*/ 142875 h 1249680"/>
                <a:gd name="connsiteX1" fmla="*/ 1485900 w 4892040"/>
                <a:gd name="connsiteY1" fmla="*/ 154305 h 1249680"/>
                <a:gd name="connsiteX2" fmla="*/ 857250 w 4892040"/>
                <a:gd name="connsiteY2" fmla="*/ 1068705 h 1249680"/>
                <a:gd name="connsiteX3" fmla="*/ 0 w 4892040"/>
                <a:gd name="connsiteY3" fmla="*/ 1240155 h 1249680"/>
              </a:gdLst>
              <a:ahLst/>
              <a:cxnLst>
                <a:cxn ang="0">
                  <a:pos x="connsiteX0" y="connsiteY0"/>
                </a:cxn>
                <a:cxn ang="0">
                  <a:pos x="connsiteX1" y="connsiteY1"/>
                </a:cxn>
                <a:cxn ang="0">
                  <a:pos x="connsiteX2" y="connsiteY2"/>
                </a:cxn>
                <a:cxn ang="0">
                  <a:pos x="connsiteX3" y="connsiteY3"/>
                </a:cxn>
              </a:cxnLst>
              <a:rect l="l" t="t" r="r" b="b"/>
              <a:pathLst>
                <a:path w="4892040" h="1249680">
                  <a:moveTo>
                    <a:pt x="4892040" y="142875"/>
                  </a:moveTo>
                  <a:cubicBezTo>
                    <a:pt x="3525202" y="71437"/>
                    <a:pt x="2158365" y="0"/>
                    <a:pt x="1485900" y="154305"/>
                  </a:cubicBezTo>
                  <a:cubicBezTo>
                    <a:pt x="813435" y="308610"/>
                    <a:pt x="1104900" y="887730"/>
                    <a:pt x="857250" y="1068705"/>
                  </a:cubicBezTo>
                  <a:cubicBezTo>
                    <a:pt x="609600" y="1249680"/>
                    <a:pt x="304800" y="1244917"/>
                    <a:pt x="0" y="1240155"/>
                  </a:cubicBezTo>
                </a:path>
              </a:pathLst>
            </a:custGeom>
            <a:ln w="76200">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b="1"/>
            </a:p>
          </p:txBody>
        </p:sp>
        <p:sp>
          <p:nvSpPr>
            <p:cNvPr id="149" name="TextBox 80"/>
            <p:cNvSpPr txBox="1">
              <a:spLocks noChangeArrowheads="1"/>
            </p:cNvSpPr>
            <p:nvPr/>
          </p:nvSpPr>
          <p:spPr bwMode="auto">
            <a:xfrm>
              <a:off x="6616031" y="4000507"/>
              <a:ext cx="1571653" cy="369332"/>
            </a:xfrm>
            <a:prstGeom prst="rect">
              <a:avLst/>
            </a:prstGeom>
            <a:noFill/>
            <a:ln w="9525">
              <a:noFill/>
              <a:miter lim="800000"/>
              <a:headEnd/>
              <a:tailEnd/>
            </a:ln>
          </p:spPr>
          <p:txBody>
            <a:bodyPr wrap="square">
              <a:spAutoFit/>
            </a:bodyPr>
            <a:lstStyle/>
            <a:p>
              <a:pPr algn="ctr"/>
              <a:r>
                <a:rPr lang="zh-CN" altLang="en-US" b="1" dirty="0"/>
                <a:t>接入服务器</a:t>
              </a:r>
            </a:p>
          </p:txBody>
        </p:sp>
        <p:sp>
          <p:nvSpPr>
            <p:cNvPr id="150" name="TextBox 81"/>
            <p:cNvSpPr txBox="1">
              <a:spLocks noChangeArrowheads="1"/>
            </p:cNvSpPr>
            <p:nvPr/>
          </p:nvSpPr>
          <p:spPr bwMode="auto">
            <a:xfrm>
              <a:off x="3829442" y="3886743"/>
              <a:ext cx="1285875" cy="369887"/>
            </a:xfrm>
            <a:prstGeom prst="rect">
              <a:avLst/>
            </a:prstGeom>
            <a:noFill/>
            <a:ln w="9525">
              <a:noFill/>
              <a:miter lim="800000"/>
              <a:headEnd/>
              <a:tailEnd/>
            </a:ln>
          </p:spPr>
          <p:txBody>
            <a:bodyPr>
              <a:spAutoFit/>
            </a:bodyPr>
            <a:lstStyle/>
            <a:p>
              <a:pPr algn="ctr"/>
              <a:r>
                <a:rPr lang="en-US" altLang="zh-CN" b="1" dirty="0"/>
                <a:t>MODEM</a:t>
              </a:r>
              <a:endParaRPr lang="zh-CN" altLang="en-US" b="1" dirty="0"/>
            </a:p>
          </p:txBody>
        </p:sp>
        <p:sp>
          <p:nvSpPr>
            <p:cNvPr id="151" name="TextBox 82"/>
            <p:cNvSpPr txBox="1">
              <a:spLocks noChangeArrowheads="1"/>
            </p:cNvSpPr>
            <p:nvPr/>
          </p:nvSpPr>
          <p:spPr bwMode="auto">
            <a:xfrm>
              <a:off x="3058683" y="4486979"/>
              <a:ext cx="1660095" cy="905096"/>
            </a:xfrm>
            <a:prstGeom prst="rect">
              <a:avLst/>
            </a:prstGeom>
            <a:noFill/>
            <a:ln w="9525">
              <a:noFill/>
              <a:miter lim="800000"/>
              <a:headEnd/>
              <a:tailEnd/>
            </a:ln>
          </p:spPr>
          <p:txBody>
            <a:bodyPr wrap="square">
              <a:spAutoFit/>
            </a:bodyPr>
            <a:lstStyle/>
            <a:p>
              <a:pPr algn="ctr"/>
              <a:r>
                <a:rPr lang="zh-CN" altLang="en-US" b="1" dirty="0"/>
                <a:t>共享链路</a:t>
              </a:r>
              <a:endParaRPr lang="en-US" altLang="zh-CN" b="1" dirty="0"/>
            </a:p>
            <a:p>
              <a:pPr algn="ctr"/>
              <a:r>
                <a:rPr lang="zh-CN" altLang="en-US" b="1" dirty="0"/>
                <a:t>以太网</a:t>
              </a:r>
              <a:r>
                <a:rPr lang="en-US" altLang="zh-CN" b="1" dirty="0"/>
                <a:t>Ethernet</a:t>
              </a:r>
              <a:endParaRPr lang="zh-CN" altLang="en-US" b="1" dirty="0"/>
            </a:p>
          </p:txBody>
        </p:sp>
      </p:grpSp>
      <p:grpSp>
        <p:nvGrpSpPr>
          <p:cNvPr id="153" name="组合 8"/>
          <p:cNvGrpSpPr>
            <a:grpSpLocks/>
          </p:cNvGrpSpPr>
          <p:nvPr/>
        </p:nvGrpSpPr>
        <p:grpSpPr bwMode="auto">
          <a:xfrm>
            <a:off x="160339" y="3786198"/>
            <a:ext cx="1054075" cy="1071562"/>
            <a:chOff x="1714480" y="4643446"/>
            <a:chExt cx="2500330" cy="1714514"/>
          </a:xfrm>
        </p:grpSpPr>
        <p:sp>
          <p:nvSpPr>
            <p:cNvPr id="154" name="矩形 4"/>
            <p:cNvSpPr>
              <a:spLocks noChangeArrowheads="1"/>
            </p:cNvSpPr>
            <p:nvPr/>
          </p:nvSpPr>
          <p:spPr bwMode="auto">
            <a:xfrm>
              <a:off x="1714480" y="5928697"/>
              <a:ext cx="2500330" cy="429263"/>
            </a:xfrm>
            <a:prstGeom prst="rect">
              <a:avLst/>
            </a:prstGeom>
            <a:solidFill>
              <a:srgbClr val="EBF7FF"/>
            </a:solidFill>
            <a:ln w="9525" algn="ctr">
              <a:solidFill>
                <a:srgbClr val="007A77"/>
              </a:solidFill>
              <a:round/>
              <a:headEnd/>
              <a:tailEnd/>
            </a:ln>
          </p:spPr>
          <p:txBody>
            <a:bodyPr anchor="ctr"/>
            <a:lstStyle/>
            <a:p>
              <a:pPr eaLnBrk="1" fontAlgn="auto" hangingPunct="1">
                <a:spcBef>
                  <a:spcPts val="0"/>
                </a:spcBef>
                <a:spcAft>
                  <a:spcPts val="0"/>
                </a:spcAft>
                <a:defRPr/>
              </a:pPr>
              <a:r>
                <a:rPr lang="en-US" altLang="zh-CN" sz="1600" b="1" kern="0" dirty="0">
                  <a:solidFill>
                    <a:srgbClr val="0C0500"/>
                  </a:solidFill>
                  <a:latin typeface="Arial" panose="020B0604020202020204" pitchFamily="34" charset="0"/>
                  <a:ea typeface="宋体" panose="02010600030101010101" pitchFamily="2" charset="-122"/>
                </a:rPr>
                <a:t>Ethernet</a:t>
              </a:r>
              <a:endParaRPr lang="zh-CN" altLang="en-US" sz="1600" b="1" kern="0" dirty="0">
                <a:solidFill>
                  <a:srgbClr val="0C0500"/>
                </a:solidFill>
                <a:latin typeface="Arial" panose="020B0604020202020204" pitchFamily="34" charset="0"/>
                <a:ea typeface="宋体" panose="02010600030101010101" pitchFamily="2" charset="-122"/>
              </a:endParaRPr>
            </a:p>
          </p:txBody>
        </p:sp>
        <p:sp>
          <p:nvSpPr>
            <p:cNvPr id="155" name="矩形 5"/>
            <p:cNvSpPr>
              <a:spLocks noChangeArrowheads="1"/>
            </p:cNvSpPr>
            <p:nvPr/>
          </p:nvSpPr>
          <p:spPr bwMode="auto">
            <a:xfrm>
              <a:off x="1714480" y="5501973"/>
              <a:ext cx="2500330" cy="426724"/>
            </a:xfrm>
            <a:prstGeom prst="rect">
              <a:avLst/>
            </a:prstGeom>
            <a:solidFill>
              <a:srgbClr val="EBF7FF"/>
            </a:solidFill>
            <a:ln w="9525" algn="ctr">
              <a:solidFill>
                <a:srgbClr val="007A77"/>
              </a:solidFill>
              <a:round/>
              <a:headEnd/>
              <a:tailEnd/>
            </a:ln>
          </p:spPr>
          <p:txBody>
            <a:bodyPr anchor="ctr"/>
            <a:lstStyle/>
            <a:p>
              <a:pPr eaLnBrk="1" fontAlgn="auto" hangingPunct="1">
                <a:spcBef>
                  <a:spcPts val="0"/>
                </a:spcBef>
                <a:spcAft>
                  <a:spcPts val="0"/>
                </a:spcAft>
                <a:defRPr/>
              </a:pPr>
              <a:r>
                <a:rPr lang="en-US" altLang="zh-CN" sz="1600" b="1" kern="0">
                  <a:solidFill>
                    <a:srgbClr val="0C0500"/>
                  </a:solidFill>
                  <a:latin typeface="Arial" panose="020B0604020202020204" pitchFamily="34" charset="0"/>
                  <a:ea typeface="宋体" panose="02010600030101010101" pitchFamily="2" charset="-122"/>
                </a:rPr>
                <a:t>PPPOE</a:t>
              </a:r>
              <a:endParaRPr lang="zh-CN" altLang="en-US" sz="1600" b="1" kern="0">
                <a:solidFill>
                  <a:srgbClr val="0C0500"/>
                </a:solidFill>
                <a:latin typeface="Arial" panose="020B0604020202020204" pitchFamily="34" charset="0"/>
                <a:ea typeface="宋体" panose="02010600030101010101" pitchFamily="2" charset="-122"/>
              </a:endParaRPr>
            </a:p>
          </p:txBody>
        </p:sp>
        <p:sp>
          <p:nvSpPr>
            <p:cNvPr id="156" name="矩形 6"/>
            <p:cNvSpPr>
              <a:spLocks noChangeArrowheads="1"/>
            </p:cNvSpPr>
            <p:nvPr/>
          </p:nvSpPr>
          <p:spPr bwMode="auto">
            <a:xfrm>
              <a:off x="1714480" y="5072709"/>
              <a:ext cx="2500330" cy="429265"/>
            </a:xfrm>
            <a:prstGeom prst="rect">
              <a:avLst/>
            </a:prstGeom>
            <a:solidFill>
              <a:srgbClr val="EBF7FF"/>
            </a:solidFill>
            <a:ln w="9525" algn="ctr">
              <a:solidFill>
                <a:srgbClr val="007A77"/>
              </a:solidFill>
              <a:round/>
              <a:headEnd/>
              <a:tailEnd/>
            </a:ln>
          </p:spPr>
          <p:txBody>
            <a:bodyPr anchor="ctr"/>
            <a:lstStyle/>
            <a:p>
              <a:pPr eaLnBrk="1" fontAlgn="auto" hangingPunct="1">
                <a:spcBef>
                  <a:spcPts val="0"/>
                </a:spcBef>
                <a:spcAft>
                  <a:spcPts val="0"/>
                </a:spcAft>
                <a:defRPr/>
              </a:pPr>
              <a:r>
                <a:rPr lang="en-US" altLang="zh-CN" sz="1600" b="1" kern="0">
                  <a:solidFill>
                    <a:srgbClr val="0C0500"/>
                  </a:solidFill>
                  <a:latin typeface="Arial" panose="020B0604020202020204" pitchFamily="34" charset="0"/>
                  <a:ea typeface="宋体" panose="02010600030101010101" pitchFamily="2" charset="-122"/>
                </a:rPr>
                <a:t>PPP</a:t>
              </a:r>
              <a:endParaRPr lang="zh-CN" altLang="en-US" sz="1600" b="1" kern="0">
                <a:solidFill>
                  <a:srgbClr val="0C0500"/>
                </a:solidFill>
                <a:latin typeface="Arial" panose="020B0604020202020204" pitchFamily="34" charset="0"/>
                <a:ea typeface="宋体" panose="02010600030101010101" pitchFamily="2" charset="-122"/>
              </a:endParaRPr>
            </a:p>
          </p:txBody>
        </p:sp>
        <p:sp>
          <p:nvSpPr>
            <p:cNvPr id="157" name="矩形 7"/>
            <p:cNvSpPr>
              <a:spLocks noChangeArrowheads="1"/>
            </p:cNvSpPr>
            <p:nvPr/>
          </p:nvSpPr>
          <p:spPr bwMode="auto">
            <a:xfrm>
              <a:off x="1714480" y="4643446"/>
              <a:ext cx="2500330" cy="429263"/>
            </a:xfrm>
            <a:prstGeom prst="rect">
              <a:avLst/>
            </a:prstGeom>
            <a:solidFill>
              <a:srgbClr val="EBF7FF"/>
            </a:solidFill>
            <a:ln w="9525" algn="ctr">
              <a:solidFill>
                <a:srgbClr val="007A77"/>
              </a:solidFill>
              <a:round/>
              <a:headEnd/>
              <a:tailEnd/>
            </a:ln>
          </p:spPr>
          <p:txBody>
            <a:bodyPr anchor="ctr"/>
            <a:lstStyle/>
            <a:p>
              <a:pPr eaLnBrk="1" fontAlgn="auto" hangingPunct="1">
                <a:spcBef>
                  <a:spcPts val="0"/>
                </a:spcBef>
                <a:spcAft>
                  <a:spcPts val="0"/>
                </a:spcAft>
                <a:defRPr/>
              </a:pPr>
              <a:r>
                <a:rPr lang="en-US" altLang="zh-CN" sz="1600" b="1" kern="0">
                  <a:solidFill>
                    <a:srgbClr val="0C0500"/>
                  </a:solidFill>
                  <a:latin typeface="Arial" panose="020B0604020202020204" pitchFamily="34" charset="0"/>
                  <a:ea typeface="宋体" panose="02010600030101010101" pitchFamily="2" charset="-122"/>
                </a:rPr>
                <a:t>IP</a:t>
              </a:r>
              <a:endParaRPr lang="zh-CN" altLang="en-US" sz="1600" b="1" kern="0">
                <a:solidFill>
                  <a:srgbClr val="0C0500"/>
                </a:solidFill>
                <a:latin typeface="Arial" panose="020B0604020202020204" pitchFamily="34" charset="0"/>
                <a:ea typeface="宋体" panose="02010600030101010101" pitchFamily="2" charset="-122"/>
              </a:endParaRPr>
            </a:p>
          </p:txBody>
        </p:sp>
      </p:grpSp>
      <p:cxnSp>
        <p:nvCxnSpPr>
          <p:cNvPr id="159" name="直接连接符 158"/>
          <p:cNvCxnSpPr/>
          <p:nvPr/>
        </p:nvCxnSpPr>
        <p:spPr>
          <a:xfrm rot="5400000">
            <a:off x="1143770" y="6500834"/>
            <a:ext cx="42783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rot="5400000">
            <a:off x="7573190" y="6429396"/>
            <a:ext cx="570710"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a:off x="1357290" y="6572272"/>
            <a:ext cx="292895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rot="10800000">
            <a:off x="5072066" y="6572272"/>
            <a:ext cx="2786082"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 name="TextBox 79"/>
          <p:cNvSpPr txBox="1">
            <a:spLocks noChangeArrowheads="1"/>
          </p:cNvSpPr>
          <p:nvPr/>
        </p:nvSpPr>
        <p:spPr bwMode="auto">
          <a:xfrm>
            <a:off x="4071942" y="6416698"/>
            <a:ext cx="1214438" cy="369888"/>
          </a:xfrm>
          <a:prstGeom prst="rect">
            <a:avLst/>
          </a:prstGeom>
          <a:noFill/>
          <a:ln w="9525">
            <a:noFill/>
            <a:miter lim="800000"/>
            <a:headEnd/>
            <a:tailEnd/>
          </a:ln>
        </p:spPr>
        <p:txBody>
          <a:bodyPr>
            <a:spAutoFit/>
          </a:bodyPr>
          <a:lstStyle/>
          <a:p>
            <a:pPr algn="ctr"/>
            <a:r>
              <a:rPr lang="en-US" altLang="zh-CN" b="1" dirty="0"/>
              <a:t>PPPOE</a:t>
            </a:r>
            <a:endParaRPr lang="zh-CN" altLang="en-US" b="1" dirty="0"/>
          </a:p>
        </p:txBody>
      </p:sp>
      <p:sp>
        <p:nvSpPr>
          <p:cNvPr id="175" name="下箭头 174"/>
          <p:cNvSpPr/>
          <p:nvPr/>
        </p:nvSpPr>
        <p:spPr>
          <a:xfrm>
            <a:off x="4000496" y="3357562"/>
            <a:ext cx="928694" cy="35719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TextBox 175"/>
          <p:cNvSpPr txBox="1"/>
          <p:nvPr/>
        </p:nvSpPr>
        <p:spPr>
          <a:xfrm>
            <a:off x="4567879" y="4288572"/>
            <a:ext cx="2336536" cy="461665"/>
          </a:xfrm>
          <a:prstGeom prst="rect">
            <a:avLst/>
          </a:prstGeom>
          <a:noFill/>
        </p:spPr>
        <p:txBody>
          <a:bodyPr wrap="square" rtlCol="0">
            <a:spAutoFit/>
          </a:bodyPr>
          <a:lstStyle/>
          <a:p>
            <a:r>
              <a:rPr lang="zh-CN" altLang="en-US" sz="2400" b="1" dirty="0">
                <a:solidFill>
                  <a:srgbClr val="FF0000"/>
                </a:solidFill>
              </a:rPr>
              <a:t>逻辑点对点链路</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作业</a:t>
            </a:r>
            <a:endParaRPr lang="zh-CN" altLang="en-US" dirty="0"/>
          </a:p>
        </p:txBody>
      </p:sp>
      <p:sp>
        <p:nvSpPr>
          <p:cNvPr id="3" name="内容占位符 2"/>
          <p:cNvSpPr>
            <a:spLocks noGrp="1"/>
          </p:cNvSpPr>
          <p:nvPr>
            <p:ph idx="1"/>
          </p:nvPr>
        </p:nvSpPr>
        <p:spPr/>
        <p:txBody>
          <a:bodyPr/>
          <a:lstStyle/>
          <a:p>
            <a:r>
              <a:rPr lang="en-US" altLang="zh-CN" dirty="0" smtClean="0"/>
              <a:t>P195~</a:t>
            </a:r>
          </a:p>
          <a:p>
            <a:pPr lvl="1"/>
            <a:r>
              <a:rPr lang="en-US" altLang="zh-CN" dirty="0" smtClean="0"/>
              <a:t>2</a:t>
            </a:r>
            <a:r>
              <a:rPr lang="zh-CN" altLang="en-US" dirty="0" smtClean="0"/>
              <a:t>、</a:t>
            </a:r>
            <a:r>
              <a:rPr lang="en-US" altLang="zh-CN" dirty="0" smtClean="0"/>
              <a:t>17</a:t>
            </a:r>
            <a:r>
              <a:rPr lang="zh-CN" altLang="en-US" dirty="0" smtClean="0"/>
              <a:t>、</a:t>
            </a:r>
            <a:r>
              <a:rPr lang="en-US" altLang="zh-CN" dirty="0" smtClean="0"/>
              <a:t>20</a:t>
            </a:r>
            <a:r>
              <a:rPr lang="zh-CN" altLang="en-US" dirty="0" smtClean="0"/>
              <a:t>、</a:t>
            </a:r>
            <a:r>
              <a:rPr lang="en-US" altLang="zh-CN" dirty="0" smtClean="0"/>
              <a:t>22</a:t>
            </a:r>
            <a:r>
              <a:rPr lang="zh-CN" altLang="en-US" dirty="0" smtClean="0"/>
              <a:t>、</a:t>
            </a:r>
            <a:r>
              <a:rPr lang="en-US" altLang="zh-CN" dirty="0" smtClean="0"/>
              <a:t>27</a:t>
            </a:r>
            <a:r>
              <a:rPr lang="zh-CN" altLang="en-US" dirty="0" smtClean="0"/>
              <a:t>、</a:t>
            </a:r>
            <a:r>
              <a:rPr lang="en-US" altLang="zh-CN" dirty="0" smtClean="0"/>
              <a:t>28</a:t>
            </a:r>
            <a:r>
              <a:rPr lang="zh-CN" altLang="en-US" dirty="0" smtClean="0"/>
              <a:t>、</a:t>
            </a:r>
            <a:r>
              <a:rPr lang="en-US" altLang="zh-CN" dirty="0" smtClean="0"/>
              <a:t>34</a:t>
            </a:r>
            <a:endParaRPr lang="zh-CN" altLang="en-US" dirty="0"/>
          </a:p>
        </p:txBody>
      </p:sp>
      <p:sp>
        <p:nvSpPr>
          <p:cNvPr id="4" name="灯片编号占位符 3"/>
          <p:cNvSpPr>
            <a:spLocks noGrp="1"/>
          </p:cNvSpPr>
          <p:nvPr>
            <p:ph type="sldNum" sz="quarter" idx="12"/>
          </p:nvPr>
        </p:nvSpPr>
        <p:spPr/>
        <p:txBody>
          <a:bodyPr/>
          <a:lstStyle/>
          <a:p>
            <a:fld id="{479A9E16-47EA-4AC3-9543-56A68D39B27D}" type="slidenum">
              <a:rPr lang="en-US" altLang="zh-CN" smtClean="0"/>
              <a:pPr/>
              <a:t>55</a:t>
            </a:fld>
            <a:endParaRPr lang="en-US" altLang="zh-CN"/>
          </a:p>
        </p:txBody>
      </p:sp>
    </p:spTree>
    <p:extLst>
      <p:ext uri="{BB962C8B-B14F-4D97-AF65-F5344CB8AC3E}">
        <p14:creationId xmlns:p14="http://schemas.microsoft.com/office/powerpoint/2010/main" val="2908357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16632"/>
            <a:ext cx="7793037" cy="622399"/>
          </a:xfrm>
        </p:spPr>
        <p:txBody>
          <a:bodyPr/>
          <a:lstStyle/>
          <a:p>
            <a:r>
              <a:rPr lang="zh-CN" altLang="en-US" dirty="0"/>
              <a:t>数据链路层协议的位置</a:t>
            </a:r>
          </a:p>
        </p:txBody>
      </p:sp>
      <p:sp>
        <p:nvSpPr>
          <p:cNvPr id="4" name="灯片编号占位符 3"/>
          <p:cNvSpPr>
            <a:spLocks noGrp="1"/>
          </p:cNvSpPr>
          <p:nvPr>
            <p:ph type="sldNum" sz="quarter" idx="12"/>
          </p:nvPr>
        </p:nvSpPr>
        <p:spPr/>
        <p:txBody>
          <a:bodyPr/>
          <a:lstStyle/>
          <a:p>
            <a:fld id="{479A9E16-47EA-4AC3-9543-56A68D39B27D}" type="slidenum">
              <a:rPr lang="en-US" altLang="zh-CN" smtClean="0"/>
              <a:pPr/>
              <a:t>6</a:t>
            </a:fld>
            <a:endParaRPr lang="en-US" altLang="zh-CN"/>
          </a:p>
        </p:txBody>
      </p:sp>
      <p:pic>
        <p:nvPicPr>
          <p:cNvPr id="6" name="Picture 4" descr="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3954486"/>
            <a:ext cx="5616624" cy="29008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linkint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80" y="739031"/>
            <a:ext cx="7416824" cy="3698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下箭头 6"/>
          <p:cNvSpPr/>
          <p:nvPr/>
        </p:nvSpPr>
        <p:spPr>
          <a:xfrm rot="2772958">
            <a:off x="3305066" y="3719227"/>
            <a:ext cx="432048" cy="664237"/>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6300192" y="3933056"/>
            <a:ext cx="2736304" cy="2031325"/>
          </a:xfrm>
          <a:prstGeom prst="rect">
            <a:avLst/>
          </a:prstGeom>
          <a:noFill/>
        </p:spPr>
        <p:txBody>
          <a:bodyPr wrap="square" rtlCol="0">
            <a:spAutoFit/>
          </a:bodyPr>
          <a:lstStyle/>
          <a:p>
            <a:r>
              <a:rPr lang="en-US" altLang="zh-CN" dirty="0" err="1"/>
              <a:t>ph</a:t>
            </a:r>
            <a:r>
              <a:rPr lang="en-US" altLang="zh-CN" dirty="0"/>
              <a:t>: physical Layer</a:t>
            </a:r>
          </a:p>
          <a:p>
            <a:r>
              <a:rPr lang="en-US" altLang="zh-CN" dirty="0"/>
              <a:t>dl: data link layer</a:t>
            </a:r>
          </a:p>
          <a:p>
            <a:r>
              <a:rPr lang="en-US" altLang="zh-CN" dirty="0"/>
              <a:t>PDU: Protocol Data Unit (message at application layer, packet at network layer, frame at dl, and bit at </a:t>
            </a:r>
            <a:r>
              <a:rPr lang="en-US" altLang="zh-CN" dirty="0" err="1"/>
              <a:t>ph</a:t>
            </a:r>
            <a:r>
              <a:rPr lang="en-US" altLang="zh-CN" dirty="0"/>
              <a:t>)</a:t>
            </a:r>
          </a:p>
        </p:txBody>
      </p:sp>
      <p:sp>
        <p:nvSpPr>
          <p:cNvPr id="10" name="文本框 9"/>
          <p:cNvSpPr txBox="1"/>
          <p:nvPr/>
        </p:nvSpPr>
        <p:spPr>
          <a:xfrm>
            <a:off x="395536" y="2719957"/>
            <a:ext cx="1512168" cy="923330"/>
          </a:xfrm>
          <a:prstGeom prst="rect">
            <a:avLst/>
          </a:prstGeom>
          <a:noFill/>
        </p:spPr>
        <p:txBody>
          <a:bodyPr wrap="square" rtlCol="0">
            <a:spAutoFit/>
          </a:bodyPr>
          <a:lstStyle/>
          <a:p>
            <a:r>
              <a:rPr lang="zh-CN" altLang="en-US" b="1" dirty="0"/>
              <a:t>物理层提供不可靠的比特传输服务</a:t>
            </a:r>
          </a:p>
        </p:txBody>
      </p:sp>
      <p:sp>
        <p:nvSpPr>
          <p:cNvPr id="3" name="文本框 2"/>
          <p:cNvSpPr txBox="1"/>
          <p:nvPr/>
        </p:nvSpPr>
        <p:spPr>
          <a:xfrm>
            <a:off x="5292080" y="5092213"/>
            <a:ext cx="648072" cy="369332"/>
          </a:xfrm>
          <a:prstGeom prst="rect">
            <a:avLst/>
          </a:prstGeom>
          <a:noFill/>
        </p:spPr>
        <p:txBody>
          <a:bodyPr wrap="square" rtlCol="0">
            <a:spAutoFit/>
          </a:bodyPr>
          <a:lstStyle/>
          <a:p>
            <a:r>
              <a:rPr lang="zh-CN" altLang="en-US" dirty="0"/>
              <a:t>端口</a:t>
            </a:r>
          </a:p>
        </p:txBody>
      </p:sp>
      <p:sp>
        <p:nvSpPr>
          <p:cNvPr id="11" name="文本框 10"/>
          <p:cNvSpPr txBox="1"/>
          <p:nvPr/>
        </p:nvSpPr>
        <p:spPr>
          <a:xfrm>
            <a:off x="899592" y="6418038"/>
            <a:ext cx="792088" cy="369332"/>
          </a:xfrm>
          <a:prstGeom prst="rect">
            <a:avLst/>
          </a:prstGeom>
          <a:noFill/>
        </p:spPr>
        <p:txBody>
          <a:bodyPr wrap="square" rtlCol="0">
            <a:spAutoFit/>
          </a:bodyPr>
          <a:lstStyle/>
          <a:p>
            <a:r>
              <a:rPr lang="zh-CN" altLang="en-US" dirty="0"/>
              <a:t>端口</a:t>
            </a:r>
          </a:p>
        </p:txBody>
      </p:sp>
      <p:sp>
        <p:nvSpPr>
          <p:cNvPr id="8" name="文本框 7"/>
          <p:cNvSpPr txBox="1"/>
          <p:nvPr/>
        </p:nvSpPr>
        <p:spPr>
          <a:xfrm>
            <a:off x="2339752" y="5951021"/>
            <a:ext cx="1224136" cy="646331"/>
          </a:xfrm>
          <a:prstGeom prst="rect">
            <a:avLst/>
          </a:prstGeom>
          <a:noFill/>
        </p:spPr>
        <p:txBody>
          <a:bodyPr wrap="square" rtlCol="0">
            <a:spAutoFit/>
          </a:bodyPr>
          <a:lstStyle/>
          <a:p>
            <a:pPr algn="ctr"/>
            <a:r>
              <a:rPr lang="zh-CN" altLang="en-US" b="1" dirty="0"/>
              <a:t>数据链</a:t>
            </a:r>
            <a:r>
              <a:rPr lang="en-US" altLang="zh-CN" b="1" dirty="0"/>
              <a:t/>
            </a:r>
            <a:br>
              <a:rPr lang="en-US" altLang="zh-CN" b="1" dirty="0"/>
            </a:br>
            <a:r>
              <a:rPr lang="zh-CN" altLang="en-US" b="1" dirty="0"/>
              <a:t>路层协议</a:t>
            </a:r>
          </a:p>
        </p:txBody>
      </p:sp>
    </p:spTree>
    <p:extLst>
      <p:ext uri="{BB962C8B-B14F-4D97-AF65-F5344CB8AC3E}">
        <p14:creationId xmlns:p14="http://schemas.microsoft.com/office/powerpoint/2010/main" val="866604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E449D646-204D-4306-86C3-D11AE08AC030}" type="slidenum">
              <a:rPr lang="en-US" altLang="zh-CN"/>
              <a:pPr eaLnBrk="1" hangingPunct="1"/>
              <a:t>7</a:t>
            </a:fld>
            <a:endParaRPr lang="en-US" altLang="zh-CN"/>
          </a:p>
        </p:txBody>
      </p:sp>
      <p:sp>
        <p:nvSpPr>
          <p:cNvPr id="9219" name="Rectangle 1026"/>
          <p:cNvSpPr>
            <a:spLocks noGrp="1" noChangeArrowheads="1"/>
          </p:cNvSpPr>
          <p:nvPr>
            <p:ph type="title"/>
          </p:nvPr>
        </p:nvSpPr>
        <p:spPr/>
        <p:txBody>
          <a:bodyPr/>
          <a:lstStyle/>
          <a:p>
            <a:pPr eaLnBrk="1" hangingPunct="1"/>
            <a:r>
              <a:rPr lang="en-US" altLang="zh-CN"/>
              <a:t>3.1.1</a:t>
            </a:r>
            <a:r>
              <a:rPr lang="zh-CN" altLang="en-US"/>
              <a:t>为网络层提供服务</a:t>
            </a:r>
          </a:p>
        </p:txBody>
      </p:sp>
      <p:sp>
        <p:nvSpPr>
          <p:cNvPr id="9220" name="Rectangle 1027"/>
          <p:cNvSpPr>
            <a:spLocks noGrp="1" noChangeArrowheads="1"/>
          </p:cNvSpPr>
          <p:nvPr>
            <p:ph type="body" idx="1"/>
          </p:nvPr>
        </p:nvSpPr>
        <p:spPr>
          <a:xfrm>
            <a:off x="611188" y="1916112"/>
            <a:ext cx="8132762" cy="4465215"/>
          </a:xfrm>
        </p:spPr>
        <p:txBody>
          <a:bodyPr>
            <a:normAutofit fontScale="92500" lnSpcReduction="10000"/>
          </a:bodyPr>
          <a:lstStyle/>
          <a:p>
            <a:pPr eaLnBrk="1" hangingPunct="1">
              <a:lnSpc>
                <a:spcPct val="110000"/>
              </a:lnSpc>
            </a:pPr>
            <a:r>
              <a:rPr lang="zh-CN" altLang="en-US" sz="2800" b="1" dirty="0">
                <a:solidFill>
                  <a:schemeClr val="hlink"/>
                </a:solidFill>
              </a:rPr>
              <a:t>无确认、无连接的服务</a:t>
            </a:r>
          </a:p>
          <a:p>
            <a:pPr lvl="1" eaLnBrk="1" hangingPunct="1">
              <a:lnSpc>
                <a:spcPct val="110000"/>
              </a:lnSpc>
            </a:pPr>
            <a:r>
              <a:rPr lang="zh-CN" altLang="en-US" sz="2400" b="1" dirty="0"/>
              <a:t>发送方不需要建立连接就向接收方发送</a:t>
            </a:r>
            <a:r>
              <a:rPr lang="zh-CN" altLang="en-US" sz="2400" b="1" dirty="0">
                <a:solidFill>
                  <a:srgbClr val="FF0000"/>
                </a:solidFill>
              </a:rPr>
              <a:t>独立</a:t>
            </a:r>
            <a:r>
              <a:rPr lang="zh-CN" altLang="en-US" sz="2400" b="1" dirty="0"/>
              <a:t>的数据帧，而接收方也不需要对收到的帧进行确认</a:t>
            </a:r>
          </a:p>
          <a:p>
            <a:pPr eaLnBrk="1" hangingPunct="1">
              <a:lnSpc>
                <a:spcPct val="110000"/>
              </a:lnSpc>
            </a:pPr>
            <a:r>
              <a:rPr lang="zh-CN" altLang="en-US" sz="2800" b="1" dirty="0">
                <a:solidFill>
                  <a:schemeClr val="hlink"/>
                </a:solidFill>
              </a:rPr>
              <a:t>有确认、无连接的服务</a:t>
            </a:r>
          </a:p>
          <a:p>
            <a:pPr lvl="1" eaLnBrk="1" hangingPunct="1">
              <a:lnSpc>
                <a:spcPct val="110000"/>
              </a:lnSpc>
            </a:pPr>
            <a:r>
              <a:rPr lang="zh-CN" altLang="en-US" sz="2400" b="1" dirty="0"/>
              <a:t>发送方不需要建立连接就向接收方发送</a:t>
            </a:r>
            <a:r>
              <a:rPr lang="zh-CN" altLang="en-US" sz="2400" b="1" dirty="0">
                <a:solidFill>
                  <a:srgbClr val="FF0000"/>
                </a:solidFill>
              </a:rPr>
              <a:t>独立</a:t>
            </a:r>
            <a:r>
              <a:rPr lang="zh-CN" altLang="en-US" sz="2400" b="1" dirty="0"/>
              <a:t>的数据帧，但接收方需要对收到的帧</a:t>
            </a:r>
            <a:r>
              <a:rPr lang="zh-CN" altLang="en-US" sz="2400" b="1" dirty="0">
                <a:solidFill>
                  <a:srgbClr val="FF0000"/>
                </a:solidFill>
              </a:rPr>
              <a:t>进行确认</a:t>
            </a:r>
          </a:p>
          <a:p>
            <a:pPr eaLnBrk="1" hangingPunct="1">
              <a:lnSpc>
                <a:spcPct val="110000"/>
              </a:lnSpc>
            </a:pPr>
            <a:r>
              <a:rPr lang="zh-CN" altLang="en-US" sz="2800" b="1" dirty="0">
                <a:solidFill>
                  <a:schemeClr val="hlink"/>
                </a:solidFill>
              </a:rPr>
              <a:t>面向连接的服务</a:t>
            </a:r>
          </a:p>
          <a:p>
            <a:pPr lvl="1" eaLnBrk="1" hangingPunct="1">
              <a:lnSpc>
                <a:spcPct val="110000"/>
              </a:lnSpc>
            </a:pPr>
            <a:r>
              <a:rPr lang="zh-CN" altLang="en-US" sz="2400" b="1" dirty="0"/>
              <a:t>发送方与接收方在通信前要先建立连接，然后在此连接上互相传输数据帧，每一个帧都被编号，保证数据链路层保证传送的帧被对方收到，且</a:t>
            </a:r>
            <a:r>
              <a:rPr lang="zh-CN" altLang="en-US" sz="2400" b="1" dirty="0">
                <a:solidFill>
                  <a:srgbClr val="FF0000"/>
                </a:solidFill>
              </a:rPr>
              <a:t>只收到一次</a:t>
            </a:r>
            <a:r>
              <a:rPr lang="zh-CN" altLang="en-US" sz="2400" b="1" dirty="0"/>
              <a:t>，并且</a:t>
            </a:r>
            <a:r>
              <a:rPr lang="zh-CN" altLang="en-US" sz="2400" b="1" dirty="0">
                <a:solidFill>
                  <a:srgbClr val="FF0000"/>
                </a:solidFill>
              </a:rPr>
              <a:t>确保接收帧的顺序</a:t>
            </a:r>
            <a:r>
              <a:rPr lang="zh-CN" altLang="en-US" sz="2400" b="1" dirty="0"/>
              <a:t>，双方通信完毕后拆除连接</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A42BB4A7-C900-475A-815D-7A07EB006E60}" type="slidenum">
              <a:rPr lang="en-US" altLang="zh-CN"/>
              <a:pPr eaLnBrk="1" hangingPunct="1"/>
              <a:t>8</a:t>
            </a:fld>
            <a:endParaRPr lang="en-US" altLang="zh-CN"/>
          </a:p>
        </p:txBody>
      </p:sp>
      <p:sp>
        <p:nvSpPr>
          <p:cNvPr id="8195" name="Rectangle 2"/>
          <p:cNvSpPr>
            <a:spLocks noGrp="1" noChangeArrowheads="1"/>
          </p:cNvSpPr>
          <p:nvPr>
            <p:ph type="title"/>
          </p:nvPr>
        </p:nvSpPr>
        <p:spPr/>
        <p:txBody>
          <a:bodyPr/>
          <a:lstStyle/>
          <a:p>
            <a:pPr eaLnBrk="1" hangingPunct="1"/>
            <a:r>
              <a:rPr lang="en-US" altLang="zh-CN"/>
              <a:t>3.1</a:t>
            </a:r>
            <a:r>
              <a:rPr lang="zh-CN" altLang="en-US"/>
              <a:t>数据链路层的功能</a:t>
            </a:r>
          </a:p>
        </p:txBody>
      </p:sp>
      <p:sp>
        <p:nvSpPr>
          <p:cNvPr id="8196" name="Rectangle 3"/>
          <p:cNvSpPr>
            <a:spLocks noGrp="1" noChangeArrowheads="1"/>
          </p:cNvSpPr>
          <p:nvPr>
            <p:ph type="body" idx="1"/>
          </p:nvPr>
        </p:nvSpPr>
        <p:spPr>
          <a:xfrm>
            <a:off x="1182688" y="2017713"/>
            <a:ext cx="7772400" cy="1771650"/>
          </a:xfrm>
        </p:spPr>
        <p:txBody>
          <a:bodyPr/>
          <a:lstStyle/>
          <a:p>
            <a:pPr eaLnBrk="1" hangingPunct="1">
              <a:lnSpc>
                <a:spcPct val="80000"/>
              </a:lnSpc>
            </a:pPr>
            <a:r>
              <a:rPr lang="zh-CN" altLang="en-US" sz="2800" b="1" dirty="0"/>
              <a:t>向网络层提供良好的服务接口</a:t>
            </a:r>
          </a:p>
          <a:p>
            <a:pPr eaLnBrk="1" hangingPunct="1">
              <a:lnSpc>
                <a:spcPct val="80000"/>
              </a:lnSpc>
            </a:pPr>
            <a:r>
              <a:rPr lang="zh-CN" altLang="en-US" sz="2800" b="1" dirty="0">
                <a:solidFill>
                  <a:srgbClr val="FF0000"/>
                </a:solidFill>
              </a:rPr>
              <a:t>将物理层的比特流编成帧</a:t>
            </a:r>
          </a:p>
          <a:p>
            <a:pPr eaLnBrk="1" hangingPunct="1">
              <a:lnSpc>
                <a:spcPct val="80000"/>
              </a:lnSpc>
            </a:pPr>
            <a:r>
              <a:rPr lang="zh-CN" altLang="en-US" sz="2800" b="1" dirty="0"/>
              <a:t>差错控制</a:t>
            </a:r>
          </a:p>
          <a:p>
            <a:pPr eaLnBrk="1" hangingPunct="1">
              <a:lnSpc>
                <a:spcPct val="80000"/>
              </a:lnSpc>
            </a:pPr>
            <a:r>
              <a:rPr lang="zh-CN" altLang="en-US" sz="2800" b="1" dirty="0"/>
              <a:t>流量控制</a:t>
            </a:r>
          </a:p>
        </p:txBody>
      </p:sp>
      <p:pic>
        <p:nvPicPr>
          <p:cNvPr id="819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16338"/>
            <a:ext cx="9144000"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960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347E1220-5071-4D1D-AEDE-674BAF9BDB83}" type="slidenum">
              <a:rPr lang="en-US" altLang="zh-CN"/>
              <a:pPr eaLnBrk="1" hangingPunct="1"/>
              <a:t>9</a:t>
            </a:fld>
            <a:endParaRPr lang="en-US" altLang="zh-CN"/>
          </a:p>
        </p:txBody>
      </p:sp>
      <p:sp>
        <p:nvSpPr>
          <p:cNvPr id="10243" name="Rectangle 2"/>
          <p:cNvSpPr>
            <a:spLocks noGrp="1" noChangeArrowheads="1"/>
          </p:cNvSpPr>
          <p:nvPr>
            <p:ph type="title"/>
          </p:nvPr>
        </p:nvSpPr>
        <p:spPr/>
        <p:txBody>
          <a:bodyPr/>
          <a:lstStyle/>
          <a:p>
            <a:pPr eaLnBrk="1" hangingPunct="1"/>
            <a:r>
              <a:rPr lang="en-US" altLang="zh-CN"/>
              <a:t>3.1.2</a:t>
            </a:r>
            <a:r>
              <a:rPr lang="zh-CN" altLang="en-US"/>
              <a:t>成帧</a:t>
            </a:r>
            <a:r>
              <a:rPr lang="en-US" altLang="zh-CN"/>
              <a:t>(framing)</a:t>
            </a:r>
          </a:p>
        </p:txBody>
      </p:sp>
      <p:sp>
        <p:nvSpPr>
          <p:cNvPr id="96259" name="Rectangle 3"/>
          <p:cNvSpPr>
            <a:spLocks noGrp="1" noChangeArrowheads="1"/>
          </p:cNvSpPr>
          <p:nvPr>
            <p:ph type="body" idx="1"/>
          </p:nvPr>
        </p:nvSpPr>
        <p:spPr/>
        <p:txBody>
          <a:bodyPr/>
          <a:lstStyle/>
          <a:p>
            <a:pPr eaLnBrk="1" hangingPunct="1">
              <a:lnSpc>
                <a:spcPct val="80000"/>
              </a:lnSpc>
            </a:pPr>
            <a:r>
              <a:rPr lang="zh-CN" altLang="en-US" sz="2800" b="1"/>
              <a:t>为什么要成帧？</a:t>
            </a:r>
          </a:p>
          <a:p>
            <a:pPr lvl="1" eaLnBrk="1" hangingPunct="1">
              <a:lnSpc>
                <a:spcPct val="80000"/>
              </a:lnSpc>
            </a:pPr>
            <a:r>
              <a:rPr lang="zh-CN" altLang="en-US" sz="2400" b="1"/>
              <a:t>物理层传输比特流时可能发生错误，如何处理？</a:t>
            </a:r>
            <a:r>
              <a:rPr lang="zh-CN" altLang="en-US" sz="2400" b="1">
                <a:sym typeface="Wingdings" panose="05000000000000000000" pitchFamily="2" charset="2"/>
              </a:rPr>
              <a:t>在数据链路层重发！</a:t>
            </a:r>
          </a:p>
          <a:p>
            <a:pPr lvl="1" eaLnBrk="1" hangingPunct="1">
              <a:lnSpc>
                <a:spcPct val="80000"/>
              </a:lnSpc>
            </a:pPr>
            <a:r>
              <a:rPr lang="zh-CN" altLang="en-US" sz="2400" b="1">
                <a:sym typeface="Wingdings" panose="05000000000000000000" pitchFamily="2" charset="2"/>
              </a:rPr>
              <a:t>数据链路层以帧为单位重发</a:t>
            </a:r>
          </a:p>
          <a:p>
            <a:pPr lvl="1" eaLnBrk="1" hangingPunct="1">
              <a:lnSpc>
                <a:spcPct val="80000"/>
              </a:lnSpc>
            </a:pPr>
            <a:r>
              <a:rPr lang="zh-CN" altLang="en-US" sz="2400" b="1">
                <a:sym typeface="Wingdings" panose="05000000000000000000" pitchFamily="2" charset="2"/>
              </a:rPr>
              <a:t>在共享链路上，发送方以帧为单位来竞争对共享链路的访问</a:t>
            </a:r>
          </a:p>
          <a:p>
            <a:pPr eaLnBrk="1" hangingPunct="1">
              <a:lnSpc>
                <a:spcPct val="80000"/>
              </a:lnSpc>
            </a:pPr>
            <a:r>
              <a:rPr lang="zh-CN" altLang="en-US" sz="2800" b="1"/>
              <a:t>将比特流划分成帧的方法</a:t>
            </a:r>
          </a:p>
          <a:p>
            <a:pPr lvl="1" eaLnBrk="1" hangingPunct="1">
              <a:lnSpc>
                <a:spcPct val="80000"/>
              </a:lnSpc>
            </a:pPr>
            <a:r>
              <a:rPr lang="zh-CN" altLang="en-US" sz="2400" b="1"/>
              <a:t>字符计数法</a:t>
            </a:r>
          </a:p>
          <a:p>
            <a:pPr lvl="1" eaLnBrk="1" hangingPunct="1">
              <a:lnSpc>
                <a:spcPct val="80000"/>
              </a:lnSpc>
            </a:pPr>
            <a:r>
              <a:rPr lang="zh-CN" altLang="en-US" sz="2400" b="1"/>
              <a:t>含字节填充的分界符法</a:t>
            </a:r>
          </a:p>
          <a:p>
            <a:pPr lvl="1" eaLnBrk="1" hangingPunct="1">
              <a:lnSpc>
                <a:spcPct val="80000"/>
              </a:lnSpc>
            </a:pPr>
            <a:r>
              <a:rPr lang="zh-CN" altLang="en-US" sz="2400" b="1"/>
              <a:t>含位填充的分界标志法</a:t>
            </a:r>
          </a:p>
          <a:p>
            <a:pPr lvl="1" eaLnBrk="1" hangingPunct="1">
              <a:lnSpc>
                <a:spcPct val="80000"/>
              </a:lnSpc>
            </a:pPr>
            <a:r>
              <a:rPr lang="zh-CN" altLang="en-US" sz="2400" b="1"/>
              <a:t>物理层编码违例法</a:t>
            </a:r>
          </a:p>
        </p:txBody>
      </p:sp>
      <p:grpSp>
        <p:nvGrpSpPr>
          <p:cNvPr id="2" name="Group 6"/>
          <p:cNvGrpSpPr>
            <a:grpSpLocks/>
          </p:cNvGrpSpPr>
          <p:nvPr/>
        </p:nvGrpSpPr>
        <p:grpSpPr bwMode="auto">
          <a:xfrm>
            <a:off x="5508625" y="4581525"/>
            <a:ext cx="3024188" cy="1584325"/>
            <a:chOff x="3470" y="2886"/>
            <a:chExt cx="1905" cy="998"/>
          </a:xfrm>
        </p:grpSpPr>
        <p:sp>
          <p:nvSpPr>
            <p:cNvPr id="10246" name="AutoShape 4"/>
            <p:cNvSpPr>
              <a:spLocks/>
            </p:cNvSpPr>
            <p:nvPr/>
          </p:nvSpPr>
          <p:spPr bwMode="auto">
            <a:xfrm>
              <a:off x="3470" y="2886"/>
              <a:ext cx="136" cy="998"/>
            </a:xfrm>
            <a:prstGeom prst="rightBrace">
              <a:avLst>
                <a:gd name="adj1" fmla="val 6115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0247" name="Text Box 5"/>
            <p:cNvSpPr txBox="1">
              <a:spLocks noChangeArrowheads="1"/>
            </p:cNvSpPr>
            <p:nvPr/>
          </p:nvSpPr>
          <p:spPr bwMode="auto">
            <a:xfrm>
              <a:off x="3696" y="3139"/>
              <a:ext cx="1679"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400" b="1"/>
                <a:t>标识每一帧的起始和结束位置</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96259">
                                            <p:txEl>
                                              <p:pRg st="1" end="1"/>
                                            </p:txEl>
                                          </p:spTgt>
                                        </p:tgtEl>
                                        <p:attrNameLst>
                                          <p:attrName>style.visibility</p:attrName>
                                        </p:attrNameLst>
                                      </p:cBhvr>
                                      <p:to>
                                        <p:strVal val="visible"/>
                                      </p:to>
                                    </p:set>
                                    <p:animEffect transition="in" filter="strips(downRight)">
                                      <p:cBhvr>
                                        <p:cTn id="7" dur="500"/>
                                        <p:tgtEl>
                                          <p:spTgt spid="9625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96259">
                                            <p:txEl>
                                              <p:pRg st="2" end="2"/>
                                            </p:txEl>
                                          </p:spTgt>
                                        </p:tgtEl>
                                        <p:attrNameLst>
                                          <p:attrName>style.visibility</p:attrName>
                                        </p:attrNameLst>
                                      </p:cBhvr>
                                      <p:to>
                                        <p:strVal val="visible"/>
                                      </p:to>
                                    </p:set>
                                    <p:animEffect transition="in" filter="strips(downRight)">
                                      <p:cBhvr>
                                        <p:cTn id="12" dur="500"/>
                                        <p:tgtEl>
                                          <p:spTgt spid="9625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96259">
                                            <p:txEl>
                                              <p:pRg st="3" end="3"/>
                                            </p:txEl>
                                          </p:spTgt>
                                        </p:tgtEl>
                                        <p:attrNameLst>
                                          <p:attrName>style.visibility</p:attrName>
                                        </p:attrNameLst>
                                      </p:cBhvr>
                                      <p:to>
                                        <p:strVal val="visible"/>
                                      </p:to>
                                    </p:set>
                                    <p:animEffect transition="in" filter="strips(downRight)">
                                      <p:cBhvr>
                                        <p:cTn id="17" dur="500"/>
                                        <p:tgtEl>
                                          <p:spTgt spid="9625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96259">
                                            <p:txEl>
                                              <p:pRg st="4" end="4"/>
                                            </p:txEl>
                                          </p:spTgt>
                                        </p:tgtEl>
                                        <p:attrNameLst>
                                          <p:attrName>style.visibility</p:attrName>
                                        </p:attrNameLst>
                                      </p:cBhvr>
                                      <p:to>
                                        <p:strVal val="visible"/>
                                      </p:to>
                                    </p:set>
                                    <p:animEffect transition="in" filter="strips(downRight)">
                                      <p:cBhvr>
                                        <p:cTn id="22" dur="500"/>
                                        <p:tgtEl>
                                          <p:spTgt spid="96259">
                                            <p:txEl>
                                              <p:pRg st="4" end="4"/>
                                            </p:txEl>
                                          </p:spTgt>
                                        </p:tgtEl>
                                      </p:cBhvr>
                                    </p:animEffect>
                                  </p:childTnLst>
                                </p:cTn>
                              </p:par>
                              <p:par>
                                <p:cTn id="23" presetID="18" presetClass="entr" presetSubtype="6" fill="hold" nodeType="withEffect">
                                  <p:stCondLst>
                                    <p:cond delay="0"/>
                                  </p:stCondLst>
                                  <p:childTnLst>
                                    <p:set>
                                      <p:cBhvr>
                                        <p:cTn id="24" dur="1" fill="hold">
                                          <p:stCondLst>
                                            <p:cond delay="0"/>
                                          </p:stCondLst>
                                        </p:cTn>
                                        <p:tgtEl>
                                          <p:spTgt spid="96259">
                                            <p:txEl>
                                              <p:pRg st="5" end="5"/>
                                            </p:txEl>
                                          </p:spTgt>
                                        </p:tgtEl>
                                        <p:attrNameLst>
                                          <p:attrName>style.visibility</p:attrName>
                                        </p:attrNameLst>
                                      </p:cBhvr>
                                      <p:to>
                                        <p:strVal val="visible"/>
                                      </p:to>
                                    </p:set>
                                    <p:animEffect transition="in" filter="strips(downRight)">
                                      <p:cBhvr>
                                        <p:cTn id="25" dur="500"/>
                                        <p:tgtEl>
                                          <p:spTgt spid="96259">
                                            <p:txEl>
                                              <p:pRg st="5" end="5"/>
                                            </p:txEl>
                                          </p:spTgt>
                                        </p:tgtEl>
                                      </p:cBhvr>
                                    </p:animEffect>
                                  </p:childTnLst>
                                </p:cTn>
                              </p:par>
                              <p:par>
                                <p:cTn id="26" presetID="18" presetClass="entr" presetSubtype="6" fill="hold" nodeType="withEffect">
                                  <p:stCondLst>
                                    <p:cond delay="0"/>
                                  </p:stCondLst>
                                  <p:childTnLst>
                                    <p:set>
                                      <p:cBhvr>
                                        <p:cTn id="27" dur="1" fill="hold">
                                          <p:stCondLst>
                                            <p:cond delay="0"/>
                                          </p:stCondLst>
                                        </p:cTn>
                                        <p:tgtEl>
                                          <p:spTgt spid="96259">
                                            <p:txEl>
                                              <p:pRg st="6" end="6"/>
                                            </p:txEl>
                                          </p:spTgt>
                                        </p:tgtEl>
                                        <p:attrNameLst>
                                          <p:attrName>style.visibility</p:attrName>
                                        </p:attrNameLst>
                                      </p:cBhvr>
                                      <p:to>
                                        <p:strVal val="visible"/>
                                      </p:to>
                                    </p:set>
                                    <p:animEffect transition="in" filter="strips(downRight)">
                                      <p:cBhvr>
                                        <p:cTn id="28" dur="500"/>
                                        <p:tgtEl>
                                          <p:spTgt spid="96259">
                                            <p:txEl>
                                              <p:pRg st="6" end="6"/>
                                            </p:txEl>
                                          </p:spTgt>
                                        </p:tgtEl>
                                      </p:cBhvr>
                                    </p:animEffect>
                                  </p:childTnLst>
                                </p:cTn>
                              </p:par>
                              <p:par>
                                <p:cTn id="29" presetID="18" presetClass="entr" presetSubtype="6" fill="hold" nodeType="withEffect">
                                  <p:stCondLst>
                                    <p:cond delay="0"/>
                                  </p:stCondLst>
                                  <p:childTnLst>
                                    <p:set>
                                      <p:cBhvr>
                                        <p:cTn id="30" dur="1" fill="hold">
                                          <p:stCondLst>
                                            <p:cond delay="0"/>
                                          </p:stCondLst>
                                        </p:cTn>
                                        <p:tgtEl>
                                          <p:spTgt spid="96259">
                                            <p:txEl>
                                              <p:pRg st="7" end="7"/>
                                            </p:txEl>
                                          </p:spTgt>
                                        </p:tgtEl>
                                        <p:attrNameLst>
                                          <p:attrName>style.visibility</p:attrName>
                                        </p:attrNameLst>
                                      </p:cBhvr>
                                      <p:to>
                                        <p:strVal val="visible"/>
                                      </p:to>
                                    </p:set>
                                    <p:animEffect transition="in" filter="strips(downRight)">
                                      <p:cBhvr>
                                        <p:cTn id="31" dur="500"/>
                                        <p:tgtEl>
                                          <p:spTgt spid="96259">
                                            <p:txEl>
                                              <p:pRg st="7" end="7"/>
                                            </p:txEl>
                                          </p:spTgt>
                                        </p:tgtEl>
                                      </p:cBhvr>
                                    </p:animEffect>
                                  </p:childTnLst>
                                </p:cTn>
                              </p:par>
                              <p:par>
                                <p:cTn id="32" presetID="18" presetClass="entr" presetSubtype="6" fill="hold" nodeType="withEffect">
                                  <p:stCondLst>
                                    <p:cond delay="0"/>
                                  </p:stCondLst>
                                  <p:childTnLst>
                                    <p:set>
                                      <p:cBhvr>
                                        <p:cTn id="33" dur="1" fill="hold">
                                          <p:stCondLst>
                                            <p:cond delay="0"/>
                                          </p:stCondLst>
                                        </p:cTn>
                                        <p:tgtEl>
                                          <p:spTgt spid="96259">
                                            <p:txEl>
                                              <p:pRg st="8" end="8"/>
                                            </p:txEl>
                                          </p:spTgt>
                                        </p:tgtEl>
                                        <p:attrNameLst>
                                          <p:attrName>style.visibility</p:attrName>
                                        </p:attrNameLst>
                                      </p:cBhvr>
                                      <p:to>
                                        <p:strVal val="visible"/>
                                      </p:to>
                                    </p:set>
                                    <p:animEffect transition="in" filter="strips(downRight)">
                                      <p:cBhvr>
                                        <p:cTn id="34" dur="500"/>
                                        <p:tgtEl>
                                          <p:spTgt spid="96259">
                                            <p:txEl>
                                              <p:pRg st="8" end="8"/>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linds(horizont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5530</TotalTime>
  <Words>5104</Words>
  <Application>Microsoft Office PowerPoint</Application>
  <PresentationFormat>全屏显示(4:3)</PresentationFormat>
  <Paragraphs>665</Paragraphs>
  <Slides>55</Slides>
  <Notes>18</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1</vt:i4>
      </vt:variant>
      <vt:variant>
        <vt:lpstr>幻灯片标题</vt:lpstr>
      </vt:variant>
      <vt:variant>
        <vt:i4>55</vt:i4>
      </vt:variant>
    </vt:vector>
  </HeadingPairs>
  <TitlesOfParts>
    <vt:vector size="62" baseType="lpstr">
      <vt:lpstr>宋体</vt:lpstr>
      <vt:lpstr>Arial</vt:lpstr>
      <vt:lpstr>Tahoma</vt:lpstr>
      <vt:lpstr>Times New Roman</vt:lpstr>
      <vt:lpstr>Wingdings</vt:lpstr>
      <vt:lpstr>Blends</vt:lpstr>
      <vt:lpstr>Visio</vt:lpstr>
      <vt:lpstr>Chapter 3 数据链路层</vt:lpstr>
      <vt:lpstr>PowerPoint 演示文稿</vt:lpstr>
      <vt:lpstr>Chapter 3 数据链路层</vt:lpstr>
      <vt:lpstr>Chapter 3 数据链路层</vt:lpstr>
      <vt:lpstr>3.1数据链路层的功能</vt:lpstr>
      <vt:lpstr>数据链路层协议的位置</vt:lpstr>
      <vt:lpstr>3.1.1为网络层提供服务</vt:lpstr>
      <vt:lpstr>3.1数据链路层的功能</vt:lpstr>
      <vt:lpstr>3.1.2成帧(framing)</vt:lpstr>
      <vt:lpstr>字符计数法</vt:lpstr>
      <vt:lpstr>含字节填充的分界符法</vt:lpstr>
      <vt:lpstr>含位填充的分界标志法</vt:lpstr>
      <vt:lpstr>物理层编码违例法</vt:lpstr>
      <vt:lpstr>3.1.3差错控制</vt:lpstr>
      <vt:lpstr>3.1.4流量控制</vt:lpstr>
      <vt:lpstr>Chapter 3 数据链路层</vt:lpstr>
      <vt:lpstr>检错码与纠错码</vt:lpstr>
      <vt:lpstr>多项式编码</vt:lpstr>
      <vt:lpstr>多项式编码操作</vt:lpstr>
      <vt:lpstr>多项式编码的推导</vt:lpstr>
      <vt:lpstr>PowerPoint 演示文稿</vt:lpstr>
      <vt:lpstr>多项式编码的检错率</vt:lpstr>
      <vt:lpstr>常用的生成多项式国际标准</vt:lpstr>
      <vt:lpstr>Chapter 3 数据链路层</vt:lpstr>
      <vt:lpstr>3.3基本数据链路协议</vt:lpstr>
      <vt:lpstr>3.3.1一个无限制的单工协议</vt:lpstr>
      <vt:lpstr>3.3.2停-等协议</vt:lpstr>
      <vt:lpstr>噪音信道带来的问题</vt:lpstr>
      <vt:lpstr>3.3.3有噪音信道的停-等协议</vt:lpstr>
      <vt:lpstr>停-等协议对信道利用率的影响</vt:lpstr>
      <vt:lpstr>Chapter 3 数据链路层</vt:lpstr>
      <vt:lpstr>长延迟信道/链路利用率</vt:lpstr>
      <vt:lpstr>3.4滑动窗口（Slide Windows）协议</vt:lpstr>
      <vt:lpstr>发送窗口</vt:lpstr>
      <vt:lpstr>接收窗口</vt:lpstr>
      <vt:lpstr>滑动窗口协议</vt:lpstr>
      <vt:lpstr>停-等协议的窗口机制</vt:lpstr>
      <vt:lpstr>滑动窗口示意图</vt:lpstr>
      <vt:lpstr>捎带确认</vt:lpstr>
      <vt:lpstr>PowerPoint 演示文稿</vt:lpstr>
      <vt:lpstr>PowerPoint 演示文稿</vt:lpstr>
      <vt:lpstr>选择性重传协议（Selective Repeat）</vt:lpstr>
      <vt:lpstr>PowerPoint 演示文稿</vt:lpstr>
      <vt:lpstr>PowerPoint 演示文稿</vt:lpstr>
      <vt:lpstr>Chapter 3 数据链路层</vt:lpstr>
      <vt:lpstr>3.5面向位的协议HDLC</vt:lpstr>
      <vt:lpstr>PowerPoint 演示文稿</vt:lpstr>
      <vt:lpstr>PowerPoint 演示文稿</vt:lpstr>
      <vt:lpstr>Chapter 3 数据链路层</vt:lpstr>
      <vt:lpstr>3.6 Internet中的数据链路层</vt:lpstr>
      <vt:lpstr>PPP(Point to Point Protocol)</vt:lpstr>
      <vt:lpstr>PPP的帧格式</vt:lpstr>
      <vt:lpstr>PPP总结</vt:lpstr>
      <vt:lpstr>PPPOE</vt:lpstr>
      <vt:lpstr>作业</vt:lpstr>
    </vt:vector>
  </TitlesOfParts>
  <Company>infonet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计算机通信网 Computer Networks</dc:title>
  <dc:creator>everyone</dc:creator>
  <cp:lastModifiedBy>luhancheng</cp:lastModifiedBy>
  <cp:revision>589</cp:revision>
  <dcterms:created xsi:type="dcterms:W3CDTF">2002-11-06T00:36:54Z</dcterms:created>
  <dcterms:modified xsi:type="dcterms:W3CDTF">2023-10-11T04:46:12Z</dcterms:modified>
</cp:coreProperties>
</file>