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 id="2147483753" r:id="rId2"/>
    <p:sldMasterId id="2147483767" r:id="rId3"/>
  </p:sldMasterIdLst>
  <p:notesMasterIdLst>
    <p:notesMasterId r:id="rId82"/>
  </p:notesMasterIdLst>
  <p:handoutMasterIdLst>
    <p:handoutMasterId r:id="rId83"/>
  </p:handoutMasterIdLst>
  <p:sldIdLst>
    <p:sldId id="387" r:id="rId4"/>
    <p:sldId id="544" r:id="rId5"/>
    <p:sldId id="490" r:id="rId6"/>
    <p:sldId id="491" r:id="rId7"/>
    <p:sldId id="492" r:id="rId8"/>
    <p:sldId id="494" r:id="rId9"/>
    <p:sldId id="495" r:id="rId10"/>
    <p:sldId id="496" r:id="rId11"/>
    <p:sldId id="493" r:id="rId12"/>
    <p:sldId id="497" r:id="rId13"/>
    <p:sldId id="498" r:id="rId14"/>
    <p:sldId id="545" r:id="rId15"/>
    <p:sldId id="499" r:id="rId16"/>
    <p:sldId id="500" r:id="rId17"/>
    <p:sldId id="546" r:id="rId18"/>
    <p:sldId id="504" r:id="rId19"/>
    <p:sldId id="505" r:id="rId20"/>
    <p:sldId id="506" r:id="rId21"/>
    <p:sldId id="507" r:id="rId22"/>
    <p:sldId id="508" r:id="rId23"/>
    <p:sldId id="509" r:id="rId24"/>
    <p:sldId id="510" r:id="rId25"/>
    <p:sldId id="511" r:id="rId26"/>
    <p:sldId id="512" r:id="rId27"/>
    <p:sldId id="513" r:id="rId28"/>
    <p:sldId id="514" r:id="rId29"/>
    <p:sldId id="537" r:id="rId30"/>
    <p:sldId id="515" r:id="rId31"/>
    <p:sldId id="516" r:id="rId32"/>
    <p:sldId id="547" r:id="rId33"/>
    <p:sldId id="519" r:id="rId34"/>
    <p:sldId id="520" r:id="rId35"/>
    <p:sldId id="521" r:id="rId36"/>
    <p:sldId id="522" r:id="rId37"/>
    <p:sldId id="524" r:id="rId38"/>
    <p:sldId id="525" r:id="rId39"/>
    <p:sldId id="526" r:id="rId40"/>
    <p:sldId id="548" r:id="rId41"/>
    <p:sldId id="527" r:id="rId42"/>
    <p:sldId id="528" r:id="rId43"/>
    <p:sldId id="529" r:id="rId44"/>
    <p:sldId id="530" r:id="rId45"/>
    <p:sldId id="549" r:id="rId46"/>
    <p:sldId id="535" r:id="rId47"/>
    <p:sldId id="550" r:id="rId48"/>
    <p:sldId id="259" r:id="rId49"/>
    <p:sldId id="260" r:id="rId50"/>
    <p:sldId id="558" r:id="rId51"/>
    <p:sldId id="533" r:id="rId52"/>
    <p:sldId id="270" r:id="rId53"/>
    <p:sldId id="326" r:id="rId54"/>
    <p:sldId id="553" r:id="rId55"/>
    <p:sldId id="291" r:id="rId56"/>
    <p:sldId id="295" r:id="rId57"/>
    <p:sldId id="298" r:id="rId58"/>
    <p:sldId id="300" r:id="rId59"/>
    <p:sldId id="301" r:id="rId60"/>
    <p:sldId id="258" r:id="rId61"/>
    <p:sldId id="556" r:id="rId62"/>
    <p:sldId id="554" r:id="rId63"/>
    <p:sldId id="261" r:id="rId64"/>
    <p:sldId id="557" r:id="rId65"/>
    <p:sldId id="264" r:id="rId66"/>
    <p:sldId id="263" r:id="rId67"/>
    <p:sldId id="534" r:id="rId68"/>
    <p:sldId id="262" r:id="rId69"/>
    <p:sldId id="536" r:id="rId70"/>
    <p:sldId id="282" r:id="rId71"/>
    <p:sldId id="555" r:id="rId72"/>
    <p:sldId id="257" r:id="rId73"/>
    <p:sldId id="559" r:id="rId74"/>
    <p:sldId id="285" r:id="rId75"/>
    <p:sldId id="286" r:id="rId76"/>
    <p:sldId id="288" r:id="rId77"/>
    <p:sldId id="289" r:id="rId78"/>
    <p:sldId id="321" r:id="rId79"/>
    <p:sldId id="486" r:id="rId80"/>
    <p:sldId id="560" r:id="rId81"/>
  </p:sldIdLst>
  <p:sldSz cx="9144000" cy="6858000" type="screen4x3"/>
  <p:notesSz cx="6797675" cy="9928225"/>
  <p:defaultTextStyle>
    <a:defPPr>
      <a:defRPr lang="zh-CN"/>
    </a:defPPr>
    <a:lvl1pPr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50000"/>
      </a:spcBef>
      <a:spcAft>
        <a:spcPct val="0"/>
      </a:spcAft>
      <a:defRPr sz="2400" b="1"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2400" b="1" kern="120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3E5"/>
    <a:srgbClr val="D8DDE0"/>
    <a:srgbClr val="C0C8CC"/>
    <a:srgbClr val="706C78"/>
    <a:srgbClr val="CCECFF"/>
    <a:srgbClr val="FFFFCC"/>
    <a:srgbClr val="FA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1" autoAdjust="0"/>
    <p:restoredTop sz="97097" autoAdjust="0"/>
  </p:normalViewPr>
  <p:slideViewPr>
    <p:cSldViewPr>
      <p:cViewPr varScale="1">
        <p:scale>
          <a:sx n="134" d="100"/>
          <a:sy n="134" d="100"/>
        </p:scale>
        <p:origin x="132" y="324"/>
      </p:cViewPr>
      <p:guideLst>
        <p:guide orient="horz" pos="2205"/>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1"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3123" name="Rectangle 3"/>
          <p:cNvSpPr>
            <a:spLocks noGrp="1" noChangeArrowheads="1"/>
          </p:cNvSpPr>
          <p:nvPr>
            <p:ph type="dt" sz="quarter" idx="1"/>
          </p:nvPr>
        </p:nvSpPr>
        <p:spPr bwMode="auto">
          <a:xfrm>
            <a:off x="3850069"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lgn="r">
              <a:spcBef>
                <a:spcPct val="0"/>
              </a:spcBef>
              <a:defRPr sz="1200" b="0">
                <a:latin typeface="Arial" pitchFamily="34" charset="0"/>
              </a:defRPr>
            </a:lvl1pPr>
          </a:lstStyle>
          <a:p>
            <a:pPr>
              <a:defRPr/>
            </a:pPr>
            <a:endParaRPr lang="en-US" altLang="zh-CN"/>
          </a:p>
        </p:txBody>
      </p:sp>
      <p:sp>
        <p:nvSpPr>
          <p:cNvPr id="133124" name="Rectangle 4"/>
          <p:cNvSpPr>
            <a:spLocks noGrp="1" noChangeArrowheads="1"/>
          </p:cNvSpPr>
          <p:nvPr>
            <p:ph type="ftr" sz="quarter" idx="2"/>
          </p:nvPr>
        </p:nvSpPr>
        <p:spPr bwMode="auto">
          <a:xfrm>
            <a:off x="1"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3125" name="Rectangle 5"/>
          <p:cNvSpPr>
            <a:spLocks noGrp="1" noChangeArrowheads="1"/>
          </p:cNvSpPr>
          <p:nvPr>
            <p:ph type="sldNum" sz="quarter" idx="3"/>
          </p:nvPr>
        </p:nvSpPr>
        <p:spPr bwMode="auto">
          <a:xfrm>
            <a:off x="3850069"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lgn="r">
              <a:spcBef>
                <a:spcPct val="0"/>
              </a:spcBef>
              <a:defRPr sz="1200" b="0">
                <a:latin typeface="Arial" panose="020B0604020202020204" pitchFamily="34" charset="0"/>
              </a:defRPr>
            </a:lvl1pPr>
          </a:lstStyle>
          <a:p>
            <a:fld id="{D0B56D98-90B0-4427-8B12-C0A775665E63}" type="slidenum">
              <a:rPr lang="en-US" altLang="zh-CN"/>
              <a:pPr/>
              <a:t>‹#›</a:t>
            </a:fld>
            <a:endParaRPr lang="en-US" altLang="zh-CN"/>
          </a:p>
        </p:txBody>
      </p:sp>
    </p:spTree>
    <p:extLst>
      <p:ext uri="{BB962C8B-B14F-4D97-AF65-F5344CB8AC3E}">
        <p14:creationId xmlns:p14="http://schemas.microsoft.com/office/powerpoint/2010/main" val="1409070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1"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2099" name="Rectangle 3"/>
          <p:cNvSpPr>
            <a:spLocks noGrp="1" noChangeArrowheads="1"/>
          </p:cNvSpPr>
          <p:nvPr>
            <p:ph type="dt" idx="1"/>
          </p:nvPr>
        </p:nvSpPr>
        <p:spPr bwMode="auto">
          <a:xfrm>
            <a:off x="3850069" y="0"/>
            <a:ext cx="2945984" cy="496250"/>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lvl1pPr algn="r">
              <a:spcBef>
                <a:spcPct val="0"/>
              </a:spcBef>
              <a:defRPr sz="1200" b="0">
                <a:latin typeface="Arial" pitchFamily="34" charset="0"/>
              </a:defRPr>
            </a:lvl1pPr>
          </a:lstStyle>
          <a:p>
            <a:pPr>
              <a:defRPr/>
            </a:pPr>
            <a:endParaRPr lang="en-US" altLang="zh-CN"/>
          </a:p>
        </p:txBody>
      </p:sp>
      <p:sp>
        <p:nvSpPr>
          <p:cNvPr id="12083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1" name="Rectangle 5"/>
          <p:cNvSpPr>
            <a:spLocks noGrp="1" noChangeArrowheads="1"/>
          </p:cNvSpPr>
          <p:nvPr>
            <p:ph type="body" sz="quarter" idx="3"/>
          </p:nvPr>
        </p:nvSpPr>
        <p:spPr bwMode="auto">
          <a:xfrm>
            <a:off x="680093" y="4715988"/>
            <a:ext cx="5437491" cy="4467862"/>
          </a:xfrm>
          <a:prstGeom prst="rect">
            <a:avLst/>
          </a:prstGeom>
          <a:noFill/>
          <a:ln w="9525">
            <a:noFill/>
            <a:miter lim="800000"/>
            <a:headEnd/>
            <a:tailEnd/>
          </a:ln>
          <a:effectLst/>
        </p:spPr>
        <p:txBody>
          <a:bodyPr vert="horz" wrap="square" lIns="93077" tIns="46538" rIns="93077" bIns="46538"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32102" name="Rectangle 6"/>
          <p:cNvSpPr>
            <a:spLocks noGrp="1" noChangeArrowheads="1"/>
          </p:cNvSpPr>
          <p:nvPr>
            <p:ph type="ftr" sz="quarter" idx="4"/>
          </p:nvPr>
        </p:nvSpPr>
        <p:spPr bwMode="auto">
          <a:xfrm>
            <a:off x="1"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spcBef>
                <a:spcPct val="0"/>
              </a:spcBef>
              <a:defRPr sz="1200" b="0">
                <a:latin typeface="Arial" pitchFamily="34" charset="0"/>
              </a:defRPr>
            </a:lvl1pPr>
          </a:lstStyle>
          <a:p>
            <a:pPr>
              <a:defRPr/>
            </a:pPr>
            <a:endParaRPr lang="en-US" altLang="zh-CN"/>
          </a:p>
        </p:txBody>
      </p:sp>
      <p:sp>
        <p:nvSpPr>
          <p:cNvPr id="132103" name="Rectangle 7"/>
          <p:cNvSpPr>
            <a:spLocks noGrp="1" noChangeArrowheads="1"/>
          </p:cNvSpPr>
          <p:nvPr>
            <p:ph type="sldNum" sz="quarter" idx="5"/>
          </p:nvPr>
        </p:nvSpPr>
        <p:spPr bwMode="auto">
          <a:xfrm>
            <a:off x="3850069" y="9430364"/>
            <a:ext cx="2945984" cy="496250"/>
          </a:xfrm>
          <a:prstGeom prst="rect">
            <a:avLst/>
          </a:prstGeom>
          <a:noFill/>
          <a:ln w="9525">
            <a:noFill/>
            <a:miter lim="800000"/>
            <a:headEnd/>
            <a:tailEnd/>
          </a:ln>
          <a:effectLst/>
        </p:spPr>
        <p:txBody>
          <a:bodyPr vert="horz" wrap="square" lIns="93077" tIns="46538" rIns="93077" bIns="46538" numCol="1" anchor="b" anchorCtr="0" compatLnSpc="1">
            <a:prstTxWarp prst="textNoShape">
              <a:avLst/>
            </a:prstTxWarp>
          </a:bodyPr>
          <a:lstStyle>
            <a:lvl1pPr algn="r">
              <a:spcBef>
                <a:spcPct val="0"/>
              </a:spcBef>
              <a:defRPr sz="1200" b="0">
                <a:latin typeface="Arial" panose="020B0604020202020204" pitchFamily="34" charset="0"/>
              </a:defRPr>
            </a:lvl1pPr>
          </a:lstStyle>
          <a:p>
            <a:fld id="{35326B8F-58AF-44F7-9981-C2BAB13E2DD8}" type="slidenum">
              <a:rPr lang="en-US" altLang="zh-CN"/>
              <a:pPr/>
              <a:t>‹#›</a:t>
            </a:fld>
            <a:endParaRPr lang="en-US" altLang="zh-CN"/>
          </a:p>
        </p:txBody>
      </p:sp>
    </p:spTree>
    <p:extLst>
      <p:ext uri="{BB962C8B-B14F-4D97-AF65-F5344CB8AC3E}">
        <p14:creationId xmlns:p14="http://schemas.microsoft.com/office/powerpoint/2010/main" val="404157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认证、授权、计费</a:t>
            </a:r>
            <a:r>
              <a:rPr lang="en-US" altLang="zh-CN" dirty="0"/>
              <a:t>/</a:t>
            </a:r>
            <a:r>
              <a:rPr lang="zh-CN" altLang="en-US" dirty="0"/>
              <a:t>审计，安全隧道</a:t>
            </a:r>
          </a:p>
        </p:txBody>
      </p:sp>
      <p:sp>
        <p:nvSpPr>
          <p:cNvPr id="4" name="灯片编号占位符 3"/>
          <p:cNvSpPr>
            <a:spLocks noGrp="1"/>
          </p:cNvSpPr>
          <p:nvPr>
            <p:ph type="sldNum" sz="quarter" idx="5"/>
          </p:nvPr>
        </p:nvSpPr>
        <p:spPr/>
        <p:txBody>
          <a:bodyPr/>
          <a:lstStyle/>
          <a:p>
            <a:pPr>
              <a:defRPr/>
            </a:pPr>
            <a:fld id="{BD865F36-82EF-4293-A789-BA8EDC604E4A}" type="slidenum">
              <a:rPr lang="en-US" altLang="zh-CN" smtClean="0"/>
              <a:pPr>
                <a:defRPr/>
              </a:pPr>
              <a:t>14</a:t>
            </a:fld>
            <a:endParaRPr lang="en-US" altLang="zh-CN"/>
          </a:p>
        </p:txBody>
      </p:sp>
    </p:spTree>
    <p:extLst>
      <p:ext uri="{BB962C8B-B14F-4D97-AF65-F5344CB8AC3E}">
        <p14:creationId xmlns:p14="http://schemas.microsoft.com/office/powerpoint/2010/main" val="1749715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803275" indent="-307975">
              <a:defRPr>
                <a:solidFill>
                  <a:schemeClr val="bg1"/>
                </a:solidFill>
                <a:latin typeface="Times New Roman" panose="02020603050405020304" pitchFamily="18" charset="0"/>
                <a:ea typeface="宋体" panose="02010600030101010101" pitchFamily="2" charset="-122"/>
              </a:defRPr>
            </a:lvl2pPr>
            <a:lvl3pPr marL="1236663" indent="-246063">
              <a:defRPr>
                <a:solidFill>
                  <a:schemeClr val="bg1"/>
                </a:solidFill>
                <a:latin typeface="Times New Roman" panose="02020603050405020304" pitchFamily="18" charset="0"/>
                <a:ea typeface="宋体" panose="02010600030101010101" pitchFamily="2" charset="-122"/>
              </a:defRPr>
            </a:lvl3pPr>
            <a:lvl4pPr marL="1731963" indent="-246063">
              <a:defRPr>
                <a:solidFill>
                  <a:schemeClr val="bg1"/>
                </a:solidFill>
                <a:latin typeface="Times New Roman" panose="02020603050405020304" pitchFamily="18" charset="0"/>
                <a:ea typeface="宋体" panose="02010600030101010101" pitchFamily="2" charset="-122"/>
              </a:defRPr>
            </a:lvl4pPr>
            <a:lvl5pPr marL="2227263" indent="-246063">
              <a:defRPr>
                <a:solidFill>
                  <a:schemeClr val="bg1"/>
                </a:solidFill>
                <a:latin typeface="Times New Roman" panose="02020603050405020304" pitchFamily="18" charset="0"/>
                <a:ea typeface="宋体" panose="02010600030101010101" pitchFamily="2" charset="-122"/>
              </a:defRPr>
            </a:lvl5pPr>
            <a:lvl6pPr marL="26844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31416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5988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40560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C3599E9A-988A-4915-A66E-887B26CB5452}" type="slidenum">
              <a:rPr lang="en-US" altLang="zh-CN" smtClean="0">
                <a:solidFill>
                  <a:schemeClr val="tx1"/>
                </a:solidFill>
                <a:latin typeface="Comic Sans MS" panose="030F0702030302020204" pitchFamily="66" charset="0"/>
                <a:ea typeface="微软雅黑" panose="020B0503020204020204" pitchFamily="34" charset="-122"/>
              </a:rPr>
              <a:pPr/>
              <a:t>56</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99487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803275" indent="-307975">
              <a:defRPr>
                <a:solidFill>
                  <a:schemeClr val="bg1"/>
                </a:solidFill>
                <a:latin typeface="Times New Roman" panose="02020603050405020304" pitchFamily="18" charset="0"/>
                <a:ea typeface="宋体" panose="02010600030101010101" pitchFamily="2" charset="-122"/>
              </a:defRPr>
            </a:lvl2pPr>
            <a:lvl3pPr marL="1236663" indent="-246063">
              <a:defRPr>
                <a:solidFill>
                  <a:schemeClr val="bg1"/>
                </a:solidFill>
                <a:latin typeface="Times New Roman" panose="02020603050405020304" pitchFamily="18" charset="0"/>
                <a:ea typeface="宋体" panose="02010600030101010101" pitchFamily="2" charset="-122"/>
              </a:defRPr>
            </a:lvl3pPr>
            <a:lvl4pPr marL="1731963" indent="-246063">
              <a:defRPr>
                <a:solidFill>
                  <a:schemeClr val="bg1"/>
                </a:solidFill>
                <a:latin typeface="Times New Roman" panose="02020603050405020304" pitchFamily="18" charset="0"/>
                <a:ea typeface="宋体" panose="02010600030101010101" pitchFamily="2" charset="-122"/>
              </a:defRPr>
            </a:lvl4pPr>
            <a:lvl5pPr marL="2227263" indent="-246063">
              <a:defRPr>
                <a:solidFill>
                  <a:schemeClr val="bg1"/>
                </a:solidFill>
                <a:latin typeface="Times New Roman" panose="02020603050405020304" pitchFamily="18" charset="0"/>
                <a:ea typeface="宋体" panose="02010600030101010101" pitchFamily="2" charset="-122"/>
              </a:defRPr>
            </a:lvl5pPr>
            <a:lvl6pPr marL="26844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31416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5988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40560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79B74033-774A-44BD-AC4F-6DECCBC316AA}" type="slidenum">
              <a:rPr lang="en-US" altLang="zh-CN" smtClean="0">
                <a:solidFill>
                  <a:schemeClr val="tx1"/>
                </a:solidFill>
                <a:latin typeface="Comic Sans MS" panose="030F0702030302020204" pitchFamily="66" charset="0"/>
                <a:ea typeface="微软雅黑" panose="020B0503020204020204" pitchFamily="34" charset="-122"/>
              </a:rPr>
              <a:pPr/>
              <a:t>57</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2922213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29BB5D9-3A01-4C9D-A8CD-246E73FF5D7B}" type="slidenum">
              <a:rPr lang="en-US" altLang="zh-CN" smtClean="0">
                <a:ea typeface="微软雅黑" panose="020B0503020204020204" pitchFamily="34" charset="-122"/>
                <a:cs typeface="Arial" panose="020B0604020202020204" pitchFamily="34" charset="0"/>
              </a:rPr>
              <a:pPr>
                <a:spcBef>
                  <a:spcPct val="0"/>
                </a:spcBef>
              </a:pPr>
              <a:t>58</a:t>
            </a:fld>
            <a:endParaRPr lang="en-US" altLang="zh-CN" dirty="0">
              <a:ea typeface="微软雅黑" panose="020B0503020204020204" pitchFamily="34" charset="-122"/>
              <a:cs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latin typeface="Arial" panose="020B0604020202020204" pitchFamily="34" charset="0"/>
            </a:endParaRPr>
          </a:p>
        </p:txBody>
      </p:sp>
    </p:spTree>
    <p:extLst>
      <p:ext uri="{BB962C8B-B14F-4D97-AF65-F5344CB8AC3E}">
        <p14:creationId xmlns:p14="http://schemas.microsoft.com/office/powerpoint/2010/main" val="4167672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54C85850-604C-46C6-9878-A1ED6A1939B6}" type="slidenum">
              <a:rPr lang="en-US" altLang="zh-CN" smtClean="0">
                <a:ea typeface="微软雅黑" panose="020B0503020204020204" pitchFamily="34" charset="-122"/>
                <a:cs typeface="Arial" panose="020B0604020202020204" pitchFamily="34" charset="0"/>
              </a:rPr>
              <a:pPr>
                <a:spcBef>
                  <a:spcPct val="0"/>
                </a:spcBef>
              </a:pPr>
              <a:t>59</a:t>
            </a:fld>
            <a:endParaRPr lang="en-US" altLang="zh-CN" dirty="0">
              <a:ea typeface="微软雅黑" panose="020B0503020204020204" pitchFamily="34" charset="-122"/>
              <a:cs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rPr>
              <a:t>目前</a:t>
            </a:r>
            <a:r>
              <a:rPr lang="en-US" altLang="zh-CN" dirty="0">
                <a:latin typeface="Arial" panose="020B0604020202020204" pitchFamily="34" charset="0"/>
              </a:rPr>
              <a:t>SSLv3</a:t>
            </a:r>
            <a:r>
              <a:rPr lang="zh-CN" altLang="en-US" dirty="0">
                <a:latin typeface="Arial" panose="020B0604020202020204" pitchFamily="34" charset="0"/>
              </a:rPr>
              <a:t>也是应用最为广泛的传输层安全协议</a:t>
            </a:r>
          </a:p>
        </p:txBody>
      </p:sp>
    </p:spTree>
    <p:extLst>
      <p:ext uri="{BB962C8B-B14F-4D97-AF65-F5344CB8AC3E}">
        <p14:creationId xmlns:p14="http://schemas.microsoft.com/office/powerpoint/2010/main" val="3476884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04F6568-A9FA-490F-9960-690B4713A784}" type="slidenum">
              <a:rPr lang="en-US" altLang="zh-CN" smtClean="0">
                <a:ea typeface="微软雅黑" panose="020B0503020204020204" pitchFamily="34" charset="-122"/>
                <a:cs typeface="Arial" panose="020B0604020202020204" pitchFamily="34" charset="0"/>
              </a:rPr>
              <a:pPr>
                <a:spcBef>
                  <a:spcPct val="0"/>
                </a:spcBef>
              </a:pPr>
              <a:t>60</a:t>
            </a:fld>
            <a:endParaRPr lang="en-US" altLang="zh-CN" dirty="0">
              <a:ea typeface="微软雅黑" panose="020B0503020204020204" pitchFamily="34" charset="-122"/>
              <a:cs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149592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2A7EA09-A289-439E-9722-743F8B44DF78}" type="slidenum">
              <a:rPr lang="en-US" altLang="zh-CN" smtClean="0">
                <a:ea typeface="微软雅黑" panose="020B0503020204020204" pitchFamily="34" charset="-122"/>
                <a:cs typeface="Arial" panose="020B0604020202020204" pitchFamily="34" charset="0"/>
              </a:rPr>
              <a:pPr>
                <a:spcBef>
                  <a:spcPct val="0"/>
                </a:spcBef>
              </a:pPr>
              <a:t>61</a:t>
            </a:fld>
            <a:endParaRPr lang="en-US" altLang="zh-CN" dirty="0">
              <a:ea typeface="微软雅黑" panose="020B0503020204020204" pitchFamily="34" charset="-122"/>
              <a:cs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202567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44BD4469-BC12-4396-90DE-3CE6C061DD51}" type="slidenum">
              <a:rPr lang="en-US" altLang="zh-CN" smtClean="0">
                <a:ea typeface="微软雅黑" panose="020B0503020204020204" pitchFamily="34" charset="-122"/>
                <a:cs typeface="Arial" panose="020B0604020202020204" pitchFamily="34" charset="0"/>
              </a:rPr>
              <a:pPr>
                <a:spcBef>
                  <a:spcPct val="0"/>
                </a:spcBef>
              </a:pPr>
              <a:t>62</a:t>
            </a:fld>
            <a:endParaRPr lang="en-US" altLang="zh-CN" dirty="0">
              <a:ea typeface="微软雅黑" panose="020B0503020204020204" pitchFamily="34" charset="-122"/>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777545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B18178C4-8F10-4201-A449-1F0E3D1C1DA0}" type="slidenum">
              <a:rPr lang="en-US" altLang="zh-CN" smtClean="0">
                <a:ea typeface="微软雅黑" panose="020B0503020204020204" pitchFamily="34" charset="-122"/>
                <a:cs typeface="Arial" panose="020B0604020202020204" pitchFamily="34" charset="0"/>
              </a:rPr>
              <a:pPr>
                <a:spcBef>
                  <a:spcPct val="0"/>
                </a:spcBef>
              </a:pPr>
              <a:t>63</a:t>
            </a:fld>
            <a:endParaRPr lang="en-US" altLang="zh-CN" dirty="0">
              <a:ea typeface="微软雅黑" panose="020B0503020204020204" pitchFamily="34" charset="-122"/>
              <a:cs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a:latin typeface="Arial" panose="020B0604020202020204" pitchFamily="34" charset="0"/>
              </a:rPr>
              <a:t>记录数据本身可能是加密和完整性保护，也可能没有</a:t>
            </a:r>
          </a:p>
        </p:txBody>
      </p:sp>
    </p:spTree>
    <p:extLst>
      <p:ext uri="{BB962C8B-B14F-4D97-AF65-F5344CB8AC3E}">
        <p14:creationId xmlns:p14="http://schemas.microsoft.com/office/powerpoint/2010/main" val="2365687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7C081C54-3B72-47E8-96BF-D1954C019EEC}" type="slidenum">
              <a:rPr lang="en-US" altLang="zh-CN" smtClean="0">
                <a:ea typeface="微软雅黑" panose="020B0503020204020204" pitchFamily="34" charset="-122"/>
                <a:cs typeface="Arial" panose="020B0604020202020204" pitchFamily="34" charset="0"/>
              </a:rPr>
              <a:pPr>
                <a:spcBef>
                  <a:spcPct val="0"/>
                </a:spcBef>
              </a:pPr>
              <a:t>64</a:t>
            </a:fld>
            <a:endParaRPr lang="en-US" altLang="zh-CN" dirty="0">
              <a:ea typeface="微软雅黑" panose="020B0503020204020204" pitchFamily="34" charset="-122"/>
              <a:cs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2075619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414E5383-5CF2-4DD0-90B7-41E1CBB450A4}" type="slidenum">
              <a:rPr lang="en-US" altLang="zh-CN" smtClean="0">
                <a:solidFill>
                  <a:schemeClr val="tx1"/>
                </a:solidFill>
                <a:latin typeface="Comic Sans MS" panose="030F0702030302020204" pitchFamily="66" charset="0"/>
                <a:ea typeface="微软雅黑" panose="020B0503020204020204" pitchFamily="34" charset="-122"/>
              </a:rPr>
              <a:pPr/>
              <a:t>66</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zh-CN" altLang="zh-CN"/>
          </a:p>
        </p:txBody>
      </p:sp>
    </p:spTree>
    <p:extLst>
      <p:ext uri="{BB962C8B-B14F-4D97-AF65-F5344CB8AC3E}">
        <p14:creationId xmlns:p14="http://schemas.microsoft.com/office/powerpoint/2010/main" val="1500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803275" indent="-307975">
              <a:defRPr>
                <a:solidFill>
                  <a:schemeClr val="bg1"/>
                </a:solidFill>
                <a:latin typeface="Times New Roman" panose="02020603050405020304" pitchFamily="18" charset="0"/>
                <a:ea typeface="宋体" panose="02010600030101010101" pitchFamily="2" charset="-122"/>
              </a:defRPr>
            </a:lvl2pPr>
            <a:lvl3pPr marL="1236663" indent="-246063">
              <a:defRPr>
                <a:solidFill>
                  <a:schemeClr val="bg1"/>
                </a:solidFill>
                <a:latin typeface="Times New Roman" panose="02020603050405020304" pitchFamily="18" charset="0"/>
                <a:ea typeface="宋体" panose="02010600030101010101" pitchFamily="2" charset="-122"/>
              </a:defRPr>
            </a:lvl3pPr>
            <a:lvl4pPr marL="1731963" indent="-246063">
              <a:defRPr>
                <a:solidFill>
                  <a:schemeClr val="bg1"/>
                </a:solidFill>
                <a:latin typeface="Times New Roman" panose="02020603050405020304" pitchFamily="18" charset="0"/>
                <a:ea typeface="宋体" panose="02010600030101010101" pitchFamily="2" charset="-122"/>
              </a:defRPr>
            </a:lvl4pPr>
            <a:lvl5pPr marL="2227263" indent="-246063">
              <a:defRPr>
                <a:solidFill>
                  <a:schemeClr val="bg1"/>
                </a:solidFill>
                <a:latin typeface="Times New Roman" panose="02020603050405020304" pitchFamily="18" charset="0"/>
                <a:ea typeface="宋体" panose="02010600030101010101" pitchFamily="2" charset="-122"/>
              </a:defRPr>
            </a:lvl5pPr>
            <a:lvl6pPr marL="26844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31416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5988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40560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601D1106-D2D5-41BC-97CC-B39F2C97C70D}" type="slidenum">
              <a:rPr lang="en-US" altLang="zh-CN" smtClean="0">
                <a:solidFill>
                  <a:schemeClr val="tx1"/>
                </a:solidFill>
                <a:latin typeface="Comic Sans MS" panose="030F0702030302020204" pitchFamily="66" charset="0"/>
                <a:ea typeface="微软雅黑" panose="020B0503020204020204" pitchFamily="34" charset="-122"/>
              </a:rPr>
              <a:pPr/>
              <a:t>46</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t>http://www.networksorcery.com/enp/default1001.htm</a:t>
            </a:r>
          </a:p>
          <a:p>
            <a:pPr eaLnBrk="1" hangingPunct="1"/>
            <a:r>
              <a:rPr lang="en-US" altLang="zh-CN" dirty="0"/>
              <a:t>2401-&gt;4301, Security Architecture for the Internet Protocol </a:t>
            </a:r>
          </a:p>
          <a:p>
            <a:pPr eaLnBrk="1" hangingPunct="1"/>
            <a:r>
              <a:rPr lang="en-US" altLang="zh-CN" dirty="0"/>
              <a:t>2411 IP Security Document Roadmap </a:t>
            </a:r>
          </a:p>
          <a:p>
            <a:pPr eaLnBrk="1" hangingPunct="1"/>
            <a:r>
              <a:rPr lang="en-US" altLang="zh-CN" dirty="0"/>
              <a:t>2402-&gt;4302, IP Authentication Header </a:t>
            </a:r>
          </a:p>
          <a:p>
            <a:pPr eaLnBrk="1" hangingPunct="1"/>
            <a:r>
              <a:rPr lang="en-US" altLang="zh-CN" dirty="0"/>
              <a:t>2403, The Use of HMAC-MD5-96 within ESP and AH</a:t>
            </a:r>
          </a:p>
          <a:p>
            <a:pPr eaLnBrk="1" hangingPunct="1"/>
            <a:r>
              <a:rPr lang="en-US" altLang="zh-CN" dirty="0"/>
              <a:t>4304, Extended Sequence Number (ESN) Addendum to IPsec Domain of Interpretation (DOI) for Internet Security Association and Key Management Protocol (ISAKMP) </a:t>
            </a:r>
          </a:p>
          <a:p>
            <a:pPr eaLnBrk="1" hangingPunct="1"/>
            <a:endParaRPr lang="en-US" altLang="zh-CN" dirty="0"/>
          </a:p>
          <a:p>
            <a:pPr eaLnBrk="1" hangingPunct="1"/>
            <a:r>
              <a:rPr lang="en-US" altLang="zh-CN" dirty="0"/>
              <a:t>2404-&gt;4305, The Use of HMAC-SHA-1-96 within ESP and AH </a:t>
            </a:r>
          </a:p>
          <a:p>
            <a:pPr eaLnBrk="1" hangingPunct="1"/>
            <a:r>
              <a:rPr lang="en-US" altLang="zh-CN" dirty="0"/>
              <a:t>2405, The ESP DES-CBC Cipher Algorithm With Explicit IV </a:t>
            </a:r>
          </a:p>
          <a:p>
            <a:pPr eaLnBrk="1" hangingPunct="1"/>
            <a:r>
              <a:rPr lang="en-US" altLang="zh-CN" dirty="0"/>
              <a:t>2406-4303, IP Encapsulating Security Payload (ESP) </a:t>
            </a:r>
          </a:p>
          <a:p>
            <a:pPr eaLnBrk="1" hangingPunct="1"/>
            <a:r>
              <a:rPr lang="en-US" altLang="zh-CN" dirty="0"/>
              <a:t>2407,08,09-&gt;4306, Internet Key Exchange (IKEv2) Protocol </a:t>
            </a:r>
          </a:p>
          <a:p>
            <a:pPr eaLnBrk="1" hangingPunct="1"/>
            <a:r>
              <a:rPr lang="en-US" altLang="zh-CN" dirty="0"/>
              <a:t>2412, The OAKLEY Key Determination Protocol </a:t>
            </a:r>
          </a:p>
        </p:txBody>
      </p:sp>
    </p:spTree>
    <p:extLst>
      <p:ext uri="{BB962C8B-B14F-4D97-AF65-F5344CB8AC3E}">
        <p14:creationId xmlns:p14="http://schemas.microsoft.com/office/powerpoint/2010/main" val="3779180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A8710A28-DE1D-4EDC-8736-14B8C208B3C0}" type="slidenum">
              <a:rPr lang="en-US" altLang="zh-CN" smtClean="0">
                <a:solidFill>
                  <a:schemeClr val="tx1"/>
                </a:solidFill>
                <a:latin typeface="Comic Sans MS" panose="030F0702030302020204" pitchFamily="66" charset="0"/>
                <a:ea typeface="微软雅黑" panose="020B0503020204020204" pitchFamily="34" charset="-122"/>
              </a:rPr>
              <a:pPr/>
              <a:t>68</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zh-CN" altLang="zh-CN"/>
          </a:p>
        </p:txBody>
      </p:sp>
    </p:spTree>
    <p:extLst>
      <p:ext uri="{BB962C8B-B14F-4D97-AF65-F5344CB8AC3E}">
        <p14:creationId xmlns:p14="http://schemas.microsoft.com/office/powerpoint/2010/main" val="113729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A8710A28-DE1D-4EDC-8736-14B8C208B3C0}" type="slidenum">
              <a:rPr lang="en-US" altLang="zh-CN" smtClean="0">
                <a:solidFill>
                  <a:schemeClr val="tx1"/>
                </a:solidFill>
                <a:latin typeface="Comic Sans MS" panose="030F0702030302020204" pitchFamily="66" charset="0"/>
                <a:ea typeface="微软雅黑" panose="020B0503020204020204" pitchFamily="34" charset="-122"/>
              </a:rPr>
              <a:pPr/>
              <a:t>69</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zh-CN" altLang="zh-CN"/>
          </a:p>
        </p:txBody>
      </p:sp>
    </p:spTree>
    <p:extLst>
      <p:ext uri="{BB962C8B-B14F-4D97-AF65-F5344CB8AC3E}">
        <p14:creationId xmlns:p14="http://schemas.microsoft.com/office/powerpoint/2010/main" val="996875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2A168626-DD2B-4E96-B77C-343792B410CF}" type="slidenum">
              <a:rPr lang="en-US" altLang="zh-CN" smtClean="0">
                <a:solidFill>
                  <a:schemeClr val="tx1"/>
                </a:solidFill>
                <a:latin typeface="Arial" panose="020B0604020202020204" pitchFamily="34" charset="0"/>
                <a:ea typeface="微软雅黑" panose="020B0503020204020204" pitchFamily="34" charset="-122"/>
              </a:rPr>
              <a:pPr/>
              <a:t>70</a:t>
            </a:fld>
            <a:endParaRPr lang="en-US" altLang="zh-CN" dirty="0">
              <a:solidFill>
                <a:schemeClr val="tx1"/>
              </a:solidFill>
              <a:latin typeface="Arial" panose="020B0604020202020204" pitchFamily="34" charset="0"/>
              <a:ea typeface="微软雅黑" panose="020B0503020204020204" pitchFamily="34" charset="-122"/>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745216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629A0C52-23B8-4B52-9BF5-518175C0FF72}" type="slidenum">
              <a:rPr lang="en-US" altLang="zh-CN" smtClean="0">
                <a:solidFill>
                  <a:schemeClr val="tx1"/>
                </a:solidFill>
                <a:latin typeface="Arial" panose="020B0604020202020204" pitchFamily="34" charset="0"/>
                <a:ea typeface="微软雅黑" panose="020B0503020204020204" pitchFamily="34" charset="-122"/>
              </a:rPr>
              <a:pPr/>
              <a:t>71</a:t>
            </a:fld>
            <a:endParaRPr lang="en-US" altLang="zh-CN" dirty="0">
              <a:solidFill>
                <a:schemeClr val="tx1"/>
              </a:solidFill>
              <a:latin typeface="Arial" panose="020B0604020202020204" pitchFamily="34" charset="0"/>
              <a:ea typeface="微软雅黑" panose="020B0503020204020204" pitchFamily="34" charset="-122"/>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172499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19FBF614-B1B2-4CC1-ADBD-61DD8410F11E}" type="slidenum">
              <a:rPr lang="en-US" altLang="zh-CN" smtClean="0">
                <a:solidFill>
                  <a:schemeClr val="tx1"/>
                </a:solidFill>
                <a:latin typeface="Arial" panose="020B0604020202020204" pitchFamily="34" charset="0"/>
                <a:ea typeface="微软雅黑" panose="020B0503020204020204" pitchFamily="34" charset="-122"/>
              </a:rPr>
              <a:pPr/>
              <a:t>72</a:t>
            </a:fld>
            <a:endParaRPr lang="en-US" altLang="zh-CN" dirty="0">
              <a:solidFill>
                <a:schemeClr val="tx1"/>
              </a:solidFill>
              <a:latin typeface="Arial" panose="020B0604020202020204" pitchFamily="34" charset="0"/>
              <a:ea typeface="微软雅黑" panose="020B0503020204020204" pitchFamily="34" charset="-122"/>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2252337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3112FFF7-42E0-491D-848C-3F9A06019F31}" type="slidenum">
              <a:rPr lang="en-US" altLang="zh-CN" smtClean="0">
                <a:solidFill>
                  <a:schemeClr val="tx1"/>
                </a:solidFill>
                <a:latin typeface="Arial" panose="020B0604020202020204" pitchFamily="34" charset="0"/>
                <a:ea typeface="微软雅黑" panose="020B0503020204020204" pitchFamily="34" charset="-122"/>
              </a:rPr>
              <a:pPr/>
              <a:t>73</a:t>
            </a:fld>
            <a:endParaRPr lang="en-US" altLang="zh-CN" dirty="0">
              <a:solidFill>
                <a:schemeClr val="tx1"/>
              </a:solidFill>
              <a:latin typeface="Arial" panose="020B0604020202020204" pitchFamily="34" charset="0"/>
              <a:ea typeface="微软雅黑" panose="020B0503020204020204" pitchFamily="34" charset="-122"/>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015297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92D2AFDF-F737-40F3-AEAE-C839832DC7E3}" type="slidenum">
              <a:rPr lang="en-US" altLang="zh-CN" smtClean="0">
                <a:solidFill>
                  <a:schemeClr val="tx1"/>
                </a:solidFill>
                <a:latin typeface="Arial" panose="020B0604020202020204" pitchFamily="34" charset="0"/>
                <a:ea typeface="微软雅黑" panose="020B0503020204020204" pitchFamily="34" charset="-122"/>
              </a:rPr>
              <a:pPr/>
              <a:t>74</a:t>
            </a:fld>
            <a:endParaRPr lang="en-US" altLang="zh-CN" dirty="0">
              <a:solidFill>
                <a:schemeClr val="tx1"/>
              </a:solidFill>
              <a:latin typeface="Arial" panose="020B0604020202020204" pitchFamily="34" charset="0"/>
              <a:ea typeface="微软雅黑" panose="020B0503020204020204" pitchFamily="34" charset="-122"/>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1035180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917299AA-B9AF-43B3-9DD7-1C9CB66CFA42}" type="slidenum">
              <a:rPr lang="en-US" altLang="zh-CN" smtClean="0">
                <a:solidFill>
                  <a:schemeClr val="tx1"/>
                </a:solidFill>
                <a:latin typeface="Arial" panose="020B0604020202020204" pitchFamily="34" charset="0"/>
                <a:ea typeface="微软雅黑" panose="020B0503020204020204" pitchFamily="34" charset="-122"/>
              </a:rPr>
              <a:pPr/>
              <a:t>75</a:t>
            </a:fld>
            <a:endParaRPr lang="en-US" altLang="zh-CN" dirty="0">
              <a:solidFill>
                <a:schemeClr val="tx1"/>
              </a:solidFill>
              <a:latin typeface="Arial" panose="020B0604020202020204" pitchFamily="34" charset="0"/>
              <a:ea typeface="微软雅黑" panose="020B0503020204020204" pitchFamily="34" charset="-122"/>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2590188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D865F36-82EF-4293-A789-BA8EDC604E4A}" type="slidenum">
              <a:rPr lang="en-US" altLang="zh-CN" smtClean="0"/>
              <a:pPr>
                <a:defRPr/>
              </a:pPr>
              <a:t>77</a:t>
            </a:fld>
            <a:endParaRPr lang="en-US" altLang="zh-CN"/>
          </a:p>
        </p:txBody>
      </p:sp>
    </p:spTree>
    <p:extLst>
      <p:ext uri="{BB962C8B-B14F-4D97-AF65-F5344CB8AC3E}">
        <p14:creationId xmlns:p14="http://schemas.microsoft.com/office/powerpoint/2010/main" val="918173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D865F36-82EF-4293-A789-BA8EDC604E4A}" type="slidenum">
              <a:rPr lang="en-US" altLang="zh-CN" smtClean="0"/>
              <a:pPr>
                <a:defRPr/>
              </a:pPr>
              <a:t>78</a:t>
            </a:fld>
            <a:endParaRPr lang="en-US" altLang="zh-CN"/>
          </a:p>
        </p:txBody>
      </p:sp>
    </p:spTree>
    <p:extLst>
      <p:ext uri="{BB962C8B-B14F-4D97-AF65-F5344CB8AC3E}">
        <p14:creationId xmlns:p14="http://schemas.microsoft.com/office/powerpoint/2010/main" val="94800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803275" indent="-307975">
              <a:defRPr>
                <a:solidFill>
                  <a:schemeClr val="bg1"/>
                </a:solidFill>
                <a:latin typeface="Times New Roman" panose="02020603050405020304" pitchFamily="18" charset="0"/>
                <a:ea typeface="宋体" panose="02010600030101010101" pitchFamily="2" charset="-122"/>
              </a:defRPr>
            </a:lvl2pPr>
            <a:lvl3pPr marL="1236663" indent="-246063">
              <a:defRPr>
                <a:solidFill>
                  <a:schemeClr val="bg1"/>
                </a:solidFill>
                <a:latin typeface="Times New Roman" panose="02020603050405020304" pitchFamily="18" charset="0"/>
                <a:ea typeface="宋体" panose="02010600030101010101" pitchFamily="2" charset="-122"/>
              </a:defRPr>
            </a:lvl3pPr>
            <a:lvl4pPr marL="1731963" indent="-246063">
              <a:defRPr>
                <a:solidFill>
                  <a:schemeClr val="bg1"/>
                </a:solidFill>
                <a:latin typeface="Times New Roman" panose="02020603050405020304" pitchFamily="18" charset="0"/>
                <a:ea typeface="宋体" panose="02010600030101010101" pitchFamily="2" charset="-122"/>
              </a:defRPr>
            </a:lvl4pPr>
            <a:lvl5pPr marL="2227263" indent="-246063">
              <a:defRPr>
                <a:solidFill>
                  <a:schemeClr val="bg1"/>
                </a:solidFill>
                <a:latin typeface="Times New Roman" panose="02020603050405020304" pitchFamily="18" charset="0"/>
                <a:ea typeface="宋体" panose="02010600030101010101" pitchFamily="2" charset="-122"/>
              </a:defRPr>
            </a:lvl5pPr>
            <a:lvl6pPr marL="26844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31416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5988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40560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539CD76E-9B75-46E3-99F4-58B20890B5F0}" type="slidenum">
              <a:rPr lang="en-US" altLang="zh-CN" smtClean="0">
                <a:solidFill>
                  <a:schemeClr val="tx1"/>
                </a:solidFill>
                <a:latin typeface="Comic Sans MS" panose="030F0702030302020204" pitchFamily="66" charset="0"/>
                <a:ea typeface="微软雅黑" panose="020B0503020204020204" pitchFamily="34" charset="-122"/>
              </a:rPr>
              <a:pPr/>
              <a:t>47</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52935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803275" indent="-307975">
              <a:defRPr>
                <a:solidFill>
                  <a:schemeClr val="bg1"/>
                </a:solidFill>
                <a:latin typeface="Times New Roman" panose="02020603050405020304" pitchFamily="18" charset="0"/>
                <a:ea typeface="宋体" panose="02010600030101010101" pitchFamily="2" charset="-122"/>
              </a:defRPr>
            </a:lvl2pPr>
            <a:lvl3pPr marL="1236663" indent="-246063">
              <a:defRPr>
                <a:solidFill>
                  <a:schemeClr val="bg1"/>
                </a:solidFill>
                <a:latin typeface="Times New Roman" panose="02020603050405020304" pitchFamily="18" charset="0"/>
                <a:ea typeface="宋体" panose="02010600030101010101" pitchFamily="2" charset="-122"/>
              </a:defRPr>
            </a:lvl3pPr>
            <a:lvl4pPr marL="1731963" indent="-246063">
              <a:defRPr>
                <a:solidFill>
                  <a:schemeClr val="bg1"/>
                </a:solidFill>
                <a:latin typeface="Times New Roman" panose="02020603050405020304" pitchFamily="18" charset="0"/>
                <a:ea typeface="宋体" panose="02010600030101010101" pitchFamily="2" charset="-122"/>
              </a:defRPr>
            </a:lvl4pPr>
            <a:lvl5pPr marL="2227263" indent="-246063">
              <a:defRPr>
                <a:solidFill>
                  <a:schemeClr val="bg1"/>
                </a:solidFill>
                <a:latin typeface="Times New Roman" panose="02020603050405020304" pitchFamily="18" charset="0"/>
                <a:ea typeface="宋体" panose="02010600030101010101" pitchFamily="2" charset="-122"/>
              </a:defRPr>
            </a:lvl5pPr>
            <a:lvl6pPr marL="26844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31416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5988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40560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8595E937-C112-4282-9E03-58695BE4BF2B}" type="slidenum">
              <a:rPr lang="en-US" altLang="zh-CN" smtClean="0">
                <a:solidFill>
                  <a:schemeClr val="tx1"/>
                </a:solidFill>
                <a:latin typeface="Arial" panose="020B0604020202020204" pitchFamily="34" charset="0"/>
                <a:ea typeface="微软雅黑" panose="020B0503020204020204" pitchFamily="34" charset="-122"/>
              </a:rPr>
              <a:pPr/>
              <a:t>48</a:t>
            </a:fld>
            <a:endParaRPr lang="en-US" altLang="zh-CN" dirty="0">
              <a:solidFill>
                <a:schemeClr val="tx1"/>
              </a:solidFill>
              <a:latin typeface="Arial" panose="020B0604020202020204" pitchFamily="34" charset="0"/>
              <a:ea typeface="微软雅黑" panose="020B0503020204020204" pitchFamily="34" charset="-122"/>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263249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803275" indent="-307975">
              <a:defRPr>
                <a:solidFill>
                  <a:schemeClr val="bg1"/>
                </a:solidFill>
                <a:latin typeface="Times New Roman" panose="02020603050405020304" pitchFamily="18" charset="0"/>
                <a:ea typeface="宋体" panose="02010600030101010101" pitchFamily="2" charset="-122"/>
              </a:defRPr>
            </a:lvl2pPr>
            <a:lvl3pPr marL="1236663" indent="-246063">
              <a:defRPr>
                <a:solidFill>
                  <a:schemeClr val="bg1"/>
                </a:solidFill>
                <a:latin typeface="Times New Roman" panose="02020603050405020304" pitchFamily="18" charset="0"/>
                <a:ea typeface="宋体" panose="02010600030101010101" pitchFamily="2" charset="-122"/>
              </a:defRPr>
            </a:lvl3pPr>
            <a:lvl4pPr marL="1731963" indent="-246063">
              <a:defRPr>
                <a:solidFill>
                  <a:schemeClr val="bg1"/>
                </a:solidFill>
                <a:latin typeface="Times New Roman" panose="02020603050405020304" pitchFamily="18" charset="0"/>
                <a:ea typeface="宋体" panose="02010600030101010101" pitchFamily="2" charset="-122"/>
              </a:defRPr>
            </a:lvl4pPr>
            <a:lvl5pPr marL="2227263" indent="-246063">
              <a:defRPr>
                <a:solidFill>
                  <a:schemeClr val="bg1"/>
                </a:solidFill>
                <a:latin typeface="Times New Roman" panose="02020603050405020304" pitchFamily="18" charset="0"/>
                <a:ea typeface="宋体" panose="02010600030101010101" pitchFamily="2" charset="-122"/>
              </a:defRPr>
            </a:lvl5pPr>
            <a:lvl6pPr marL="26844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31416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5988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40560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53323292-F88F-41A9-BB41-1CFA9C32819B}" type="slidenum">
              <a:rPr lang="en-US" altLang="zh-CN" smtClean="0">
                <a:solidFill>
                  <a:schemeClr val="tx1"/>
                </a:solidFill>
                <a:latin typeface="Comic Sans MS" panose="030F0702030302020204" pitchFamily="66" charset="0"/>
                <a:ea typeface="微软雅黑" panose="020B0503020204020204" pitchFamily="34" charset="-122"/>
              </a:rPr>
              <a:pPr/>
              <a:t>50</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95661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803275" indent="-307975">
              <a:defRPr>
                <a:solidFill>
                  <a:schemeClr val="bg1"/>
                </a:solidFill>
                <a:latin typeface="Times New Roman" panose="02020603050405020304" pitchFamily="18" charset="0"/>
                <a:ea typeface="宋体" panose="02010600030101010101" pitchFamily="2" charset="-122"/>
              </a:defRPr>
            </a:lvl2pPr>
            <a:lvl3pPr marL="1236663" indent="-246063">
              <a:defRPr>
                <a:solidFill>
                  <a:schemeClr val="bg1"/>
                </a:solidFill>
                <a:latin typeface="Times New Roman" panose="02020603050405020304" pitchFamily="18" charset="0"/>
                <a:ea typeface="宋体" panose="02010600030101010101" pitchFamily="2" charset="-122"/>
              </a:defRPr>
            </a:lvl3pPr>
            <a:lvl4pPr marL="1731963" indent="-246063">
              <a:defRPr>
                <a:solidFill>
                  <a:schemeClr val="bg1"/>
                </a:solidFill>
                <a:latin typeface="Times New Roman" panose="02020603050405020304" pitchFamily="18" charset="0"/>
                <a:ea typeface="宋体" panose="02010600030101010101" pitchFamily="2" charset="-122"/>
              </a:defRPr>
            </a:lvl4pPr>
            <a:lvl5pPr marL="2227263" indent="-246063">
              <a:defRPr>
                <a:solidFill>
                  <a:schemeClr val="bg1"/>
                </a:solidFill>
                <a:latin typeface="Times New Roman" panose="02020603050405020304" pitchFamily="18" charset="0"/>
                <a:ea typeface="宋体" panose="02010600030101010101" pitchFamily="2" charset="-122"/>
              </a:defRPr>
            </a:lvl5pPr>
            <a:lvl6pPr marL="26844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31416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5988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40560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53323292-F88F-41A9-BB41-1CFA9C32819B}" type="slidenum">
              <a:rPr lang="en-US" altLang="zh-CN" smtClean="0">
                <a:solidFill>
                  <a:schemeClr val="tx1"/>
                </a:solidFill>
                <a:latin typeface="Comic Sans MS" panose="030F0702030302020204" pitchFamily="66" charset="0"/>
                <a:ea typeface="微软雅黑" panose="020B0503020204020204" pitchFamily="34" charset="-122"/>
              </a:rPr>
              <a:pPr/>
              <a:t>51</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zh-CN" dirty="0"/>
            </a:br>
            <a:endParaRPr lang="zh-CN" altLang="zh-CN" dirty="0"/>
          </a:p>
        </p:txBody>
      </p:sp>
    </p:spTree>
    <p:extLst>
      <p:ext uri="{BB962C8B-B14F-4D97-AF65-F5344CB8AC3E}">
        <p14:creationId xmlns:p14="http://schemas.microsoft.com/office/powerpoint/2010/main" val="211607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803275" indent="-307975">
              <a:defRPr>
                <a:solidFill>
                  <a:schemeClr val="bg1"/>
                </a:solidFill>
                <a:latin typeface="Times New Roman" panose="02020603050405020304" pitchFamily="18" charset="0"/>
                <a:ea typeface="宋体" panose="02010600030101010101" pitchFamily="2" charset="-122"/>
              </a:defRPr>
            </a:lvl2pPr>
            <a:lvl3pPr marL="1236663" indent="-246063">
              <a:defRPr>
                <a:solidFill>
                  <a:schemeClr val="bg1"/>
                </a:solidFill>
                <a:latin typeface="Times New Roman" panose="02020603050405020304" pitchFamily="18" charset="0"/>
                <a:ea typeface="宋体" panose="02010600030101010101" pitchFamily="2" charset="-122"/>
              </a:defRPr>
            </a:lvl3pPr>
            <a:lvl4pPr marL="1731963" indent="-246063">
              <a:defRPr>
                <a:solidFill>
                  <a:schemeClr val="bg1"/>
                </a:solidFill>
                <a:latin typeface="Times New Roman" panose="02020603050405020304" pitchFamily="18" charset="0"/>
                <a:ea typeface="宋体" panose="02010600030101010101" pitchFamily="2" charset="-122"/>
              </a:defRPr>
            </a:lvl4pPr>
            <a:lvl5pPr marL="2227263" indent="-246063">
              <a:defRPr>
                <a:solidFill>
                  <a:schemeClr val="bg1"/>
                </a:solidFill>
                <a:latin typeface="Times New Roman" panose="02020603050405020304" pitchFamily="18" charset="0"/>
                <a:ea typeface="宋体" panose="02010600030101010101" pitchFamily="2" charset="-122"/>
              </a:defRPr>
            </a:lvl5pPr>
            <a:lvl6pPr marL="26844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31416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5988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40560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FD035702-5C6F-4CB0-85B3-63465ABB0CDF}" type="slidenum">
              <a:rPr lang="en-US" altLang="zh-CN" smtClean="0">
                <a:solidFill>
                  <a:schemeClr val="tx1"/>
                </a:solidFill>
                <a:latin typeface="Comic Sans MS" panose="030F0702030302020204" pitchFamily="66" charset="0"/>
                <a:ea typeface="微软雅黑" panose="020B0503020204020204" pitchFamily="34" charset="-122"/>
              </a:rPr>
              <a:pPr/>
              <a:t>53</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3315996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803275" indent="-307975">
              <a:defRPr>
                <a:solidFill>
                  <a:schemeClr val="bg1"/>
                </a:solidFill>
                <a:latin typeface="Times New Roman" panose="02020603050405020304" pitchFamily="18" charset="0"/>
                <a:ea typeface="宋体" panose="02010600030101010101" pitchFamily="2" charset="-122"/>
              </a:defRPr>
            </a:lvl2pPr>
            <a:lvl3pPr marL="1236663" indent="-246063">
              <a:defRPr>
                <a:solidFill>
                  <a:schemeClr val="bg1"/>
                </a:solidFill>
                <a:latin typeface="Times New Roman" panose="02020603050405020304" pitchFamily="18" charset="0"/>
                <a:ea typeface="宋体" panose="02010600030101010101" pitchFamily="2" charset="-122"/>
              </a:defRPr>
            </a:lvl3pPr>
            <a:lvl4pPr marL="1731963" indent="-246063">
              <a:defRPr>
                <a:solidFill>
                  <a:schemeClr val="bg1"/>
                </a:solidFill>
                <a:latin typeface="Times New Roman" panose="02020603050405020304" pitchFamily="18" charset="0"/>
                <a:ea typeface="宋体" panose="02010600030101010101" pitchFamily="2" charset="-122"/>
              </a:defRPr>
            </a:lvl4pPr>
            <a:lvl5pPr marL="2227263" indent="-246063">
              <a:defRPr>
                <a:solidFill>
                  <a:schemeClr val="bg1"/>
                </a:solidFill>
                <a:latin typeface="Times New Roman" panose="02020603050405020304" pitchFamily="18" charset="0"/>
                <a:ea typeface="宋体" panose="02010600030101010101" pitchFamily="2" charset="-122"/>
              </a:defRPr>
            </a:lvl5pPr>
            <a:lvl6pPr marL="26844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31416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5988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40560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FF760B95-FDAF-439F-A858-8A453255AB2C}" type="slidenum">
              <a:rPr lang="en-US" altLang="zh-CN" smtClean="0">
                <a:solidFill>
                  <a:schemeClr val="tx1"/>
                </a:solidFill>
                <a:latin typeface="Comic Sans MS" panose="030F0702030302020204" pitchFamily="66" charset="0"/>
                <a:ea typeface="微软雅黑" panose="020B0503020204020204" pitchFamily="34" charset="-122"/>
              </a:rPr>
              <a:pPr/>
              <a:t>54</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199881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anose="02020603050405020304" pitchFamily="18" charset="0"/>
                <a:ea typeface="宋体" panose="02010600030101010101" pitchFamily="2" charset="-122"/>
              </a:defRPr>
            </a:lvl1pPr>
            <a:lvl2pPr marL="803275" indent="-307975">
              <a:defRPr>
                <a:solidFill>
                  <a:schemeClr val="bg1"/>
                </a:solidFill>
                <a:latin typeface="Times New Roman" panose="02020603050405020304" pitchFamily="18" charset="0"/>
                <a:ea typeface="宋体" panose="02010600030101010101" pitchFamily="2" charset="-122"/>
              </a:defRPr>
            </a:lvl2pPr>
            <a:lvl3pPr marL="1236663" indent="-246063">
              <a:defRPr>
                <a:solidFill>
                  <a:schemeClr val="bg1"/>
                </a:solidFill>
                <a:latin typeface="Times New Roman" panose="02020603050405020304" pitchFamily="18" charset="0"/>
                <a:ea typeface="宋体" panose="02010600030101010101" pitchFamily="2" charset="-122"/>
              </a:defRPr>
            </a:lvl3pPr>
            <a:lvl4pPr marL="1731963" indent="-246063">
              <a:defRPr>
                <a:solidFill>
                  <a:schemeClr val="bg1"/>
                </a:solidFill>
                <a:latin typeface="Times New Roman" panose="02020603050405020304" pitchFamily="18" charset="0"/>
                <a:ea typeface="宋体" panose="02010600030101010101" pitchFamily="2" charset="-122"/>
              </a:defRPr>
            </a:lvl4pPr>
            <a:lvl5pPr marL="2227263" indent="-246063">
              <a:defRPr>
                <a:solidFill>
                  <a:schemeClr val="bg1"/>
                </a:solidFill>
                <a:latin typeface="Times New Roman" panose="02020603050405020304" pitchFamily="18" charset="0"/>
                <a:ea typeface="宋体" panose="02010600030101010101" pitchFamily="2" charset="-122"/>
              </a:defRPr>
            </a:lvl5pPr>
            <a:lvl6pPr marL="26844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31416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5988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4056063" indent="-246063"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fld id="{8E6FBAC1-F63F-45EB-9ACA-72018253B424}" type="slidenum">
              <a:rPr lang="en-US" altLang="zh-CN" smtClean="0">
                <a:solidFill>
                  <a:schemeClr val="tx1"/>
                </a:solidFill>
                <a:latin typeface="Comic Sans MS" panose="030F0702030302020204" pitchFamily="66" charset="0"/>
                <a:ea typeface="微软雅黑" panose="020B0503020204020204" pitchFamily="34" charset="-122"/>
              </a:rPr>
              <a:pPr/>
              <a:t>55</a:t>
            </a:fld>
            <a:endParaRPr lang="en-US" altLang="zh-CN" dirty="0">
              <a:solidFill>
                <a:schemeClr val="tx1"/>
              </a:solidFill>
              <a:latin typeface="Comic Sans MS" panose="030F0702030302020204" pitchFamily="66" charset="0"/>
              <a:ea typeface="微软雅黑" panose="020B0503020204020204" pitchFamily="34" charset="-122"/>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a:p>
        </p:txBody>
      </p:sp>
    </p:spTree>
    <p:extLst>
      <p:ext uri="{BB962C8B-B14F-4D97-AF65-F5344CB8AC3E}">
        <p14:creationId xmlns:p14="http://schemas.microsoft.com/office/powerpoint/2010/main" val="4009795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83987"/>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15372" name="Rectangle 12"/>
          <p:cNvSpPr>
            <a:spLocks noGrp="1" noChangeArrowheads="1"/>
          </p:cNvSpPr>
          <p:nvPr>
            <p:ph type="ctrTitle"/>
          </p:nvPr>
        </p:nvSpPr>
        <p:spPr>
          <a:xfrm>
            <a:off x="990600" y="1676400"/>
            <a:ext cx="7772400" cy="1462088"/>
          </a:xfrm>
          <a:prstGeom prst="rect">
            <a:avLst/>
          </a:prstGeo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微软雅黑" panose="020B0503020204020204" pitchFamily="34" charset="-122"/>
                <a:ea typeface="微软雅黑" panose="020B0503020204020204" pitchFamily="34" charset="-122"/>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latin typeface="微软雅黑" panose="020B0503020204020204" pitchFamily="34" charset="-122"/>
                <a:ea typeface="微软雅黑" panose="020B0503020204020204" pitchFamily="34" charset="-122"/>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latin typeface="微软雅黑" panose="020B0503020204020204" pitchFamily="34" charset="-122"/>
                <a:ea typeface="微软雅黑" panose="020B0503020204020204" pitchFamily="34" charset="-122"/>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latin typeface="微软雅黑" panose="020B0503020204020204" pitchFamily="34" charset="-122"/>
                <a:ea typeface="微软雅黑" panose="020B0503020204020204" pitchFamily="34" charset="-122"/>
              </a:defRPr>
            </a:lvl1pPr>
          </a:lstStyle>
          <a:p>
            <a:fld id="{15EF2E96-D12A-43F4-90E1-91221AEF6B6C}" type="slidenum">
              <a:rPr lang="en-US" altLang="zh-CN" smtClean="0"/>
              <a:pPr/>
              <a:t>‹#›</a:t>
            </a:fld>
            <a:endParaRPr lang="en-US" altLang="zh-CN"/>
          </a:p>
        </p:txBody>
      </p:sp>
      <p:sp>
        <p:nvSpPr>
          <p:cNvPr id="17" name="Rectangle 9">
            <a:extLst>
              <a:ext uri="{FF2B5EF4-FFF2-40B4-BE49-F238E27FC236}">
                <a16:creationId xmlns:a16="http://schemas.microsoft.com/office/drawing/2014/main" id="{ABCB2500-51A8-4E68-A484-9DA64F274BE4}"/>
              </a:ext>
            </a:extLst>
          </p:cNvPr>
          <p:cNvSpPr txBox="1">
            <a:spLocks noChangeArrowheads="1"/>
          </p:cNvSpPr>
          <p:nvPr userDrawn="1"/>
        </p:nvSpPr>
        <p:spPr bwMode="auto">
          <a:xfrm>
            <a:off x="1150938" y="-465486"/>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a:lstStyle>
          <a:p>
            <a:endParaRPr lang="zh-CN" altLang="en-US" b="0" kern="0" dirty="0">
              <a:latin typeface="微软雅黑" panose="020B0503020204020204" pitchFamily="34" charset="-122"/>
              <a:ea typeface="微软雅黑" panose="020B0503020204020204" pitchFamily="34" charset="-122"/>
            </a:endParaRPr>
          </a:p>
        </p:txBody>
      </p:sp>
      <p:pic>
        <p:nvPicPr>
          <p:cNvPr id="18" name="Picture 4">
            <a:extLst>
              <a:ext uri="{FF2B5EF4-FFF2-40B4-BE49-F238E27FC236}">
                <a16:creationId xmlns:a16="http://schemas.microsoft.com/office/drawing/2014/main" id="{FCE5755C-AB55-4BA8-9EF6-FBA1C811524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1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E00E2842-1A69-4D8B-8103-4B1730B05894}" type="slidenum">
              <a:rPr lang="en-US" altLang="zh-CN"/>
              <a:pPr/>
              <a:t>‹#›</a:t>
            </a:fld>
            <a:endParaRPr lang="en-US" altLang="zh-CN"/>
          </a:p>
        </p:txBody>
      </p:sp>
    </p:spTree>
    <p:extLst>
      <p:ext uri="{BB962C8B-B14F-4D97-AF65-F5344CB8AC3E}">
        <p14:creationId xmlns:p14="http://schemas.microsoft.com/office/powerpoint/2010/main" val="120816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D8892C16-4010-44C0-AD89-C81D95F4A59A}" type="slidenum">
              <a:rPr lang="en-US" altLang="zh-CN"/>
              <a:pPr/>
              <a:t>‹#›</a:t>
            </a:fld>
            <a:endParaRPr lang="en-US" altLang="zh-CN"/>
          </a:p>
        </p:txBody>
      </p:sp>
    </p:spTree>
    <p:extLst>
      <p:ext uri="{BB962C8B-B14F-4D97-AF65-F5344CB8AC3E}">
        <p14:creationId xmlns:p14="http://schemas.microsoft.com/office/powerpoint/2010/main" val="334987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280988" y="533400"/>
            <a:ext cx="8245475" cy="609600"/>
          </a:xfrm>
        </p:spPr>
        <p:txBody>
          <a:bodyPr/>
          <a:lstStyle>
            <a:lvl1pPr>
              <a:defRPr/>
            </a:lvl1pPr>
          </a:lstStyle>
          <a:p>
            <a:r>
              <a:rPr lang="zh-CN" altLang="en-US" dirty="0"/>
              <a:t>单击此处编辑母版标题样式</a:t>
            </a:r>
          </a:p>
        </p:txBody>
      </p:sp>
      <p:sp>
        <p:nvSpPr>
          <p:cNvPr id="3" name="文本占位符 2"/>
          <p:cNvSpPr>
            <a:spLocks noGrp="1"/>
          </p:cNvSpPr>
          <p:nvPr>
            <p:ph type="body" sz="half" idx="1"/>
          </p:nvPr>
        </p:nvSpPr>
        <p:spPr>
          <a:xfrm>
            <a:off x="304800" y="1219200"/>
            <a:ext cx="4192588" cy="501650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quarter" idx="2"/>
          </p:nvPr>
        </p:nvSpPr>
        <p:spPr>
          <a:xfrm>
            <a:off x="4649788" y="1219200"/>
            <a:ext cx="4192587" cy="243205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内容占位符 4"/>
          <p:cNvSpPr>
            <a:spLocks noGrp="1"/>
          </p:cNvSpPr>
          <p:nvPr>
            <p:ph sz="quarter" idx="3"/>
          </p:nvPr>
        </p:nvSpPr>
        <p:spPr>
          <a:xfrm>
            <a:off x="4649788" y="3803650"/>
            <a:ext cx="4192587" cy="243205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546869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4"/>
          <p:cNvSpPr>
            <a:spLocks noChangeArrowheads="1"/>
          </p:cNvSpPr>
          <p:nvPr/>
        </p:nvSpPr>
        <p:spPr bwMode="blackWhite">
          <a:xfrm>
            <a:off x="0" y="4978400"/>
            <a:ext cx="9144000" cy="19351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defRPr/>
            </a:pPr>
            <a:endParaRPr lang="zh-CN" altLang="en-US" dirty="0">
              <a:latin typeface="Comic Sans MS" panose="030F0702030302020204" pitchFamily="66" charset="0"/>
              <a:ea typeface="微软雅黑" panose="020B0503020204020204" pitchFamily="34" charset="-122"/>
            </a:endParaRPr>
          </a:p>
        </p:txBody>
      </p:sp>
      <p:sp>
        <p:nvSpPr>
          <p:cNvPr id="5" name="Rectangle 5"/>
          <p:cNvSpPr>
            <a:spLocks noChangeArrowheads="1"/>
          </p:cNvSpPr>
          <p:nvPr/>
        </p:nvSpPr>
        <p:spPr bwMode="blackWhite">
          <a:xfrm>
            <a:off x="0" y="0"/>
            <a:ext cx="9144000" cy="1690688"/>
          </a:xfrm>
          <a:prstGeom prst="rect">
            <a:avLst/>
          </a:prstGeom>
          <a:solidFill>
            <a:schemeClr val="accent1"/>
          </a:solidFill>
          <a:ln w="9525">
            <a:solidFill>
              <a:schemeClr val="accent1"/>
            </a:solidFill>
            <a:miter lim="800000"/>
            <a:headEnd/>
            <a:tailEnd/>
          </a:ln>
        </p:spPr>
        <p:txBody>
          <a:bodyPr wrap="none" anchor="ct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defRPr/>
            </a:pPr>
            <a:endParaRPr lang="zh-CN" altLang="en-US" dirty="0">
              <a:latin typeface="Comic Sans MS" panose="030F0702030302020204" pitchFamily="66" charset="0"/>
              <a:ea typeface="微软雅黑" panose="020B0503020204020204" pitchFamily="34" charset="-122"/>
            </a:endParaRPr>
          </a:p>
        </p:txBody>
      </p:sp>
      <p:sp>
        <p:nvSpPr>
          <p:cNvPr id="6" name="Rectangle 7"/>
          <p:cNvSpPr>
            <a:spLocks noChangeArrowheads="1"/>
          </p:cNvSpPr>
          <p:nvPr/>
        </p:nvSpPr>
        <p:spPr bwMode="auto">
          <a:xfrm>
            <a:off x="-714375" y="-1855788"/>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defRPr/>
            </a:pPr>
            <a:endParaRPr lang="zh-CN" altLang="zh-CN" dirty="0">
              <a:solidFill>
                <a:schemeClr val="tx1"/>
              </a:solidFill>
              <a:latin typeface="Comic Sans MS" panose="030F0702030302020204" pitchFamily="66" charset="0"/>
              <a:ea typeface="微软雅黑" panose="020B0503020204020204" pitchFamily="34" charset="-122"/>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75"/>
            <a:ext cx="91424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p:nvSpPr>
        <p:spPr bwMode="auto">
          <a:xfrm>
            <a:off x="6894513" y="635000"/>
            <a:ext cx="202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gn="ctr" eaLnBrk="1" hangingPunct="1">
              <a:spcBef>
                <a:spcPct val="50000"/>
              </a:spcBef>
              <a:defRPr/>
            </a:pPr>
            <a:r>
              <a:rPr lang="zh-CN" altLang="en-US" sz="2400" b="1" dirty="0">
                <a:solidFill>
                  <a:schemeClr val="tx1"/>
                </a:solidFill>
                <a:latin typeface="Comic Sans MS" panose="030F0702030302020204" pitchFamily="66" charset="0"/>
                <a:ea typeface="微软雅黑" panose="020B0503020204020204" pitchFamily="34" charset="-122"/>
              </a:rPr>
              <a:t>网络安全协议</a:t>
            </a:r>
          </a:p>
        </p:txBody>
      </p:sp>
      <p:sp>
        <p:nvSpPr>
          <p:cNvPr id="9" name="Rectangle 11"/>
          <p:cNvSpPr>
            <a:spLocks noChangeArrowheads="1"/>
          </p:cNvSpPr>
          <p:nvPr/>
        </p:nvSpPr>
        <p:spPr bwMode="black">
          <a:xfrm>
            <a:off x="7235825" y="5284788"/>
            <a:ext cx="183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gn="ctr">
              <a:defRPr/>
            </a:pPr>
            <a:r>
              <a:rPr lang="zh-CN" altLang="en-US" sz="1500" dirty="0">
                <a:solidFill>
                  <a:schemeClr val="tx1"/>
                </a:solidFill>
                <a:latin typeface="Comic Sans MS" panose="030F0702030302020204" pitchFamily="66" charset="0"/>
                <a:ea typeface="微软雅黑" panose="020B0503020204020204" pitchFamily="34" charset="-122"/>
              </a:rPr>
              <a:t>网络空间安全学院</a:t>
            </a:r>
          </a:p>
        </p:txBody>
      </p:sp>
      <p:pic>
        <p:nvPicPr>
          <p:cNvPr id="10" name="Picture 12" descr="topi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345113"/>
            <a:ext cx="13382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logo_new_black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357188"/>
            <a:ext cx="9620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8"/>
          <p:cNvSpPr>
            <a:spLocks noChangeArrowheads="1"/>
          </p:cNvSpPr>
          <p:nvPr/>
        </p:nvSpPr>
        <p:spPr bwMode="black">
          <a:xfrm>
            <a:off x="762000" y="5257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8288" tIns="18288" rIns="18288" bIns="18288" anchor="ctr"/>
          <a:lstStyle>
            <a:lvl1pPr marL="342900" indent="-342900">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lnSpc>
                <a:spcPct val="98000"/>
              </a:lnSpc>
              <a:spcBef>
                <a:spcPct val="20000"/>
              </a:spcBef>
              <a:defRPr/>
            </a:pPr>
            <a:fld id="{9F9BB54C-12C4-4B34-AAA6-38215E72BFCC}" type="datetime4">
              <a:rPr lang="en-US" altLang="zh-CN" sz="1400" smtClean="0">
                <a:solidFill>
                  <a:schemeClr val="tx1"/>
                </a:solidFill>
                <a:latin typeface="Comic Sans MS" panose="030F0702030302020204" pitchFamily="66" charset="0"/>
                <a:ea typeface="微软雅黑" panose="020B0503020204020204" pitchFamily="34" charset="-122"/>
              </a:rPr>
              <a:pPr eaLnBrk="1" hangingPunct="1">
                <a:lnSpc>
                  <a:spcPct val="98000"/>
                </a:lnSpc>
                <a:spcBef>
                  <a:spcPct val="20000"/>
                </a:spcBef>
                <a:defRPr/>
              </a:pPr>
              <a:t>December 10, 2025</a:t>
            </a:fld>
            <a:endParaRPr lang="en-US" altLang="zh-CN" sz="1400" dirty="0">
              <a:solidFill>
                <a:schemeClr val="tx1"/>
              </a:solidFill>
              <a:latin typeface="Comic Sans MS" panose="030F0702030302020204" pitchFamily="66" charset="0"/>
              <a:ea typeface="微软雅黑" panose="020B0503020204020204" pitchFamily="34" charset="-122"/>
            </a:endParaRPr>
          </a:p>
        </p:txBody>
      </p:sp>
      <p:sp>
        <p:nvSpPr>
          <p:cNvPr id="5143" name="Rectangle 23"/>
          <p:cNvSpPr>
            <a:spLocks noGrp="1" noChangeArrowheads="1"/>
          </p:cNvSpPr>
          <p:nvPr>
            <p:ph type="ctrTitle" sz="quarter"/>
          </p:nvPr>
        </p:nvSpPr>
        <p:spPr>
          <a:xfrm>
            <a:off x="609600" y="1828800"/>
            <a:ext cx="7772400" cy="1470025"/>
          </a:xfrm>
          <a:ln/>
        </p:spPr>
        <p:txBody>
          <a:bodyPr anchor="ctr"/>
          <a:lstStyle>
            <a:lvl1pPr>
              <a:lnSpc>
                <a:spcPct val="120000"/>
              </a:lnSpc>
              <a:defRPr sz="4800" b="0">
                <a:solidFill>
                  <a:schemeClr val="bg1"/>
                </a:solidFill>
              </a:defRPr>
            </a:lvl1pPr>
          </a:lstStyle>
          <a:p>
            <a:endParaRPr lang="zh-CN" altLang="zh-CN" dirty="0"/>
          </a:p>
        </p:txBody>
      </p:sp>
      <p:sp>
        <p:nvSpPr>
          <p:cNvPr id="5144" name="Rectangle 24"/>
          <p:cNvSpPr>
            <a:spLocks noGrp="1" noChangeArrowheads="1"/>
          </p:cNvSpPr>
          <p:nvPr>
            <p:ph type="subTitle" sz="quarter" idx="1"/>
          </p:nvPr>
        </p:nvSpPr>
        <p:spPr>
          <a:xfrm>
            <a:off x="4267200" y="3429000"/>
            <a:ext cx="4572000" cy="1295400"/>
          </a:xfrm>
        </p:spPr>
        <p:txBody>
          <a:bodyPr/>
          <a:lstStyle>
            <a:lvl1pPr marL="0" indent="0">
              <a:buFont typeface="Wingdings" pitchFamily="2" charset="2"/>
              <a:buNone/>
              <a:defRPr sz="2400"/>
            </a:lvl1pPr>
          </a:lstStyle>
          <a:p>
            <a:r>
              <a:rPr lang="zh-CN" altLang="en-US" dirty="0"/>
              <a:t>单击此处编辑母版副标题样式</a:t>
            </a:r>
          </a:p>
        </p:txBody>
      </p:sp>
    </p:spTree>
    <p:extLst>
      <p:ext uri="{BB962C8B-B14F-4D97-AF65-F5344CB8AC3E}">
        <p14:creationId xmlns:p14="http://schemas.microsoft.com/office/powerpoint/2010/main" val="17188010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6638972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dirty="0"/>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Tree>
    <p:extLst>
      <p:ext uri="{BB962C8B-B14F-4D97-AF65-F5344CB8AC3E}">
        <p14:creationId xmlns:p14="http://schemas.microsoft.com/office/powerpoint/2010/main" val="29097638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304800" y="1219200"/>
            <a:ext cx="4192588" cy="501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9788" y="1219200"/>
            <a:ext cx="4192587" cy="501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729677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5047432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Tree>
    <p:extLst>
      <p:ext uri="{BB962C8B-B14F-4D97-AF65-F5344CB8AC3E}">
        <p14:creationId xmlns:p14="http://schemas.microsoft.com/office/powerpoint/2010/main" val="232482548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4918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766415"/>
          </a:xfrm>
          <a:prstGeom prst="rect">
            <a:avLst/>
          </a:prstGeom>
        </p:spPr>
        <p:txBody>
          <a:bodyPr/>
          <a:lstStyle>
            <a:lvl1pPr>
              <a:defRPr b="1"/>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6AD00D0F-399A-4701-AC01-D85705F5294D}" type="slidenum">
              <a:rPr lang="en-US" altLang="zh-CN"/>
              <a:pPr/>
              <a:t>‹#›</a:t>
            </a:fld>
            <a:endParaRPr lang="en-US" altLang="zh-CN"/>
          </a:p>
        </p:txBody>
      </p:sp>
    </p:spTree>
    <p:extLst>
      <p:ext uri="{BB962C8B-B14F-4D97-AF65-F5344CB8AC3E}">
        <p14:creationId xmlns:p14="http://schemas.microsoft.com/office/powerpoint/2010/main" val="3866607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dirty="0"/>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Tree>
    <p:extLst>
      <p:ext uri="{BB962C8B-B14F-4D97-AF65-F5344CB8AC3E}">
        <p14:creationId xmlns:p14="http://schemas.microsoft.com/office/powerpoint/2010/main" val="18161439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dirty="0"/>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Tree>
    <p:extLst>
      <p:ext uri="{BB962C8B-B14F-4D97-AF65-F5344CB8AC3E}">
        <p14:creationId xmlns:p14="http://schemas.microsoft.com/office/powerpoint/2010/main" val="26032382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6734499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2425" y="533400"/>
            <a:ext cx="2139950" cy="5702300"/>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280988" y="533400"/>
            <a:ext cx="6269037" cy="5702300"/>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9714284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80988" y="533400"/>
            <a:ext cx="8245475" cy="609600"/>
          </a:xfrm>
        </p:spPr>
        <p:txBody>
          <a:bodyPr/>
          <a:lstStyle>
            <a:lvl1pPr>
              <a:defRPr/>
            </a:lvl1pPr>
          </a:lstStyle>
          <a:p>
            <a:r>
              <a:rPr lang="zh-CN" altLang="en-US" dirty="0"/>
              <a:t>单击此处编辑母版标题样式</a:t>
            </a:r>
          </a:p>
        </p:txBody>
      </p:sp>
      <p:sp>
        <p:nvSpPr>
          <p:cNvPr id="3" name="文本占位符 2"/>
          <p:cNvSpPr>
            <a:spLocks noGrp="1"/>
          </p:cNvSpPr>
          <p:nvPr>
            <p:ph type="body" sz="half" idx="1"/>
          </p:nvPr>
        </p:nvSpPr>
        <p:spPr>
          <a:xfrm>
            <a:off x="304800" y="1219200"/>
            <a:ext cx="4192588" cy="501650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9788" y="1219200"/>
            <a:ext cx="4192587" cy="501650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64226319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280988" y="533400"/>
            <a:ext cx="8245475" cy="609600"/>
          </a:xfrm>
        </p:spPr>
        <p:txBody>
          <a:bodyPr/>
          <a:lstStyle>
            <a:lvl1pPr>
              <a:defRPr/>
            </a:lvl1pPr>
          </a:lstStyle>
          <a:p>
            <a:r>
              <a:rPr lang="zh-CN" altLang="en-US" dirty="0"/>
              <a:t>单击此处编辑母版标题样式</a:t>
            </a:r>
          </a:p>
        </p:txBody>
      </p:sp>
      <p:sp>
        <p:nvSpPr>
          <p:cNvPr id="3" name="文本占位符 2"/>
          <p:cNvSpPr>
            <a:spLocks noGrp="1"/>
          </p:cNvSpPr>
          <p:nvPr>
            <p:ph type="body" sz="half" idx="1"/>
          </p:nvPr>
        </p:nvSpPr>
        <p:spPr>
          <a:xfrm>
            <a:off x="304800" y="1219200"/>
            <a:ext cx="4192588" cy="501650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quarter" idx="2"/>
          </p:nvPr>
        </p:nvSpPr>
        <p:spPr>
          <a:xfrm>
            <a:off x="4649788" y="1219200"/>
            <a:ext cx="4192587" cy="243205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内容占位符 4"/>
          <p:cNvSpPr>
            <a:spLocks noGrp="1"/>
          </p:cNvSpPr>
          <p:nvPr>
            <p:ph sz="quarter" idx="3"/>
          </p:nvPr>
        </p:nvSpPr>
        <p:spPr>
          <a:xfrm>
            <a:off x="4649788" y="3803650"/>
            <a:ext cx="4192587" cy="243205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13032198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Rectangle 4"/>
          <p:cNvSpPr>
            <a:spLocks noChangeArrowheads="1"/>
          </p:cNvSpPr>
          <p:nvPr/>
        </p:nvSpPr>
        <p:spPr bwMode="blackWhite">
          <a:xfrm>
            <a:off x="0" y="4978400"/>
            <a:ext cx="9144000" cy="1935163"/>
          </a:xfrm>
          <a:prstGeom prst="rect">
            <a:avLst/>
          </a:prstGeom>
          <a:solidFill>
            <a:schemeClr val="accent1"/>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defRPr/>
            </a:pPr>
            <a:endParaRPr lang="zh-CN" altLang="en-US" dirty="0">
              <a:latin typeface="Comic Sans MS" panose="030F0702030302020204" pitchFamily="66" charset="0"/>
              <a:ea typeface="微软雅黑" panose="020B0503020204020204" pitchFamily="34" charset="-122"/>
            </a:endParaRPr>
          </a:p>
        </p:txBody>
      </p:sp>
      <p:sp>
        <p:nvSpPr>
          <p:cNvPr id="3" name="Rectangle 5"/>
          <p:cNvSpPr>
            <a:spLocks noChangeArrowheads="1"/>
          </p:cNvSpPr>
          <p:nvPr/>
        </p:nvSpPr>
        <p:spPr bwMode="blackWhite">
          <a:xfrm>
            <a:off x="0" y="0"/>
            <a:ext cx="9144000" cy="1690688"/>
          </a:xfrm>
          <a:prstGeom prst="rect">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defRPr/>
            </a:pPr>
            <a:endParaRPr lang="zh-CN" altLang="en-US" dirty="0">
              <a:latin typeface="Comic Sans MS" panose="030F0702030302020204" pitchFamily="66" charset="0"/>
              <a:ea typeface="微软雅黑" panose="020B0503020204020204" pitchFamily="34" charset="-122"/>
            </a:endParaRPr>
          </a:p>
        </p:txBody>
      </p:sp>
      <p:sp>
        <p:nvSpPr>
          <p:cNvPr id="4" name="Rectangle 7"/>
          <p:cNvSpPr>
            <a:spLocks noChangeArrowheads="1"/>
          </p:cNvSpPr>
          <p:nvPr/>
        </p:nvSpPr>
        <p:spPr bwMode="auto">
          <a:xfrm>
            <a:off x="-714375" y="-18557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defRPr/>
            </a:pPr>
            <a:endParaRPr lang="zh-CN" altLang="zh-CN" dirty="0">
              <a:solidFill>
                <a:schemeClr val="tx1"/>
              </a:solidFill>
              <a:latin typeface="Comic Sans MS" panose="030F0702030302020204" pitchFamily="66" charset="0"/>
              <a:ea typeface="微软雅黑" panose="020B0503020204020204" pitchFamily="34" charset="-122"/>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8375"/>
            <a:ext cx="914241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6894513" y="635000"/>
            <a:ext cx="202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gn="ctr" eaLnBrk="1" hangingPunct="1">
              <a:spcBef>
                <a:spcPct val="50000"/>
              </a:spcBef>
              <a:defRPr/>
            </a:pPr>
            <a:r>
              <a:rPr lang="zh-CN" altLang="en-US" sz="2400" b="1" dirty="0">
                <a:solidFill>
                  <a:schemeClr val="tx1"/>
                </a:solidFill>
                <a:latin typeface="Comic Sans MS" panose="030F0702030302020204" pitchFamily="66" charset="0"/>
                <a:ea typeface="黑体" panose="02010609060101010101" pitchFamily="49" charset="-122"/>
              </a:rPr>
              <a:t>网络安全协议</a:t>
            </a:r>
          </a:p>
        </p:txBody>
      </p:sp>
      <p:sp>
        <p:nvSpPr>
          <p:cNvPr id="7" name="Rectangle 10"/>
          <p:cNvSpPr>
            <a:spLocks noChangeArrowheads="1"/>
          </p:cNvSpPr>
          <p:nvPr/>
        </p:nvSpPr>
        <p:spPr bwMode="black">
          <a:xfrm>
            <a:off x="762000" y="5257800"/>
            <a:ext cx="175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288" tIns="18288" rIns="18288" bIns="18288" anchor="ct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8000"/>
              </a:lnSpc>
              <a:spcBef>
                <a:spcPct val="20000"/>
              </a:spcBef>
              <a:defRPr/>
            </a:pPr>
            <a:fld id="{A532C0B0-A269-4494-AF25-22FFC8077BD2}" type="datetime4">
              <a:rPr lang="en-US" sz="1400" smtClean="0">
                <a:latin typeface="Comic Sans MS" panose="030F0702030302020204" pitchFamily="66" charset="0"/>
                <a:ea typeface="微软雅黑" panose="020B0503020204020204" pitchFamily="34" charset="-122"/>
              </a:rPr>
              <a:pPr eaLnBrk="1" hangingPunct="1">
                <a:lnSpc>
                  <a:spcPct val="98000"/>
                </a:lnSpc>
                <a:spcBef>
                  <a:spcPct val="20000"/>
                </a:spcBef>
                <a:defRPr/>
              </a:pPr>
              <a:t>December 10, 2025</a:t>
            </a:fld>
            <a:endParaRPr lang="en-US" altLang="zh-CN" sz="1400" dirty="0">
              <a:latin typeface="Comic Sans MS" panose="030F0702030302020204" pitchFamily="66" charset="0"/>
              <a:ea typeface="微软雅黑" panose="020B0503020204020204" pitchFamily="34" charset="-122"/>
            </a:endParaRPr>
          </a:p>
        </p:txBody>
      </p:sp>
      <p:sp>
        <p:nvSpPr>
          <p:cNvPr id="8" name="Rectangle 11"/>
          <p:cNvSpPr>
            <a:spLocks noChangeArrowheads="1"/>
          </p:cNvSpPr>
          <p:nvPr userDrawn="1"/>
        </p:nvSpPr>
        <p:spPr bwMode="black">
          <a:xfrm>
            <a:off x="7235825" y="5284788"/>
            <a:ext cx="17557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gn="ctr">
              <a:defRPr/>
            </a:pPr>
            <a:r>
              <a:rPr lang="zh-CN" altLang="en-US" sz="1500" dirty="0">
                <a:solidFill>
                  <a:schemeClr val="tx1"/>
                </a:solidFill>
                <a:latin typeface="Comic Sans MS" panose="030F0702030302020204" pitchFamily="66" charset="0"/>
                <a:ea typeface="华文行楷" panose="02010800040101010101" pitchFamily="2" charset="-122"/>
              </a:rPr>
              <a:t>网络空间安全学院</a:t>
            </a:r>
          </a:p>
        </p:txBody>
      </p:sp>
      <p:pic>
        <p:nvPicPr>
          <p:cNvPr id="9" name="Picture 12" descr="topic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15000" y="5345113"/>
            <a:ext cx="13382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logo_new_black2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40425" y="357188"/>
            <a:ext cx="9620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045624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7042859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dirty="0"/>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单击此处编辑母版文本样式</a:t>
            </a:r>
          </a:p>
        </p:txBody>
      </p:sp>
    </p:spTree>
    <p:extLst>
      <p:ext uri="{BB962C8B-B14F-4D97-AF65-F5344CB8AC3E}">
        <p14:creationId xmlns:p14="http://schemas.microsoft.com/office/powerpoint/2010/main" val="112867997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内容占位符 2"/>
          <p:cNvSpPr>
            <a:spLocks noGrp="1"/>
          </p:cNvSpPr>
          <p:nvPr>
            <p:ph sz="half" idx="1"/>
          </p:nvPr>
        </p:nvSpPr>
        <p:spPr>
          <a:xfrm>
            <a:off x="685800" y="1219200"/>
            <a:ext cx="4002088" cy="501650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840288" y="1219200"/>
            <a:ext cx="4002087" cy="501650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1124437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fld id="{46E08D66-28D9-4CCD-B744-FFBA8203F8B3}" type="slidenum">
              <a:rPr lang="en-US" altLang="zh-CN"/>
              <a:pPr/>
              <a:t>‹#›</a:t>
            </a:fld>
            <a:endParaRPr lang="en-US" altLang="zh-CN"/>
          </a:p>
        </p:txBody>
      </p:sp>
    </p:spTree>
    <p:extLst>
      <p:ext uri="{BB962C8B-B14F-4D97-AF65-F5344CB8AC3E}">
        <p14:creationId xmlns:p14="http://schemas.microsoft.com/office/powerpoint/2010/main" val="2094764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lvl1pPr>
              <a:defRPr/>
            </a:lvl1pPr>
          </a:lstStyle>
          <a:p>
            <a:r>
              <a:rPr lang="zh-CN" altLang="en-US" dirty="0"/>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630238" y="2505075"/>
            <a:ext cx="3868737"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4629150" y="2505075"/>
            <a:ext cx="3887788" cy="3684588"/>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610493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Tree>
    <p:extLst>
      <p:ext uri="{BB962C8B-B14F-4D97-AF65-F5344CB8AC3E}">
        <p14:creationId xmlns:p14="http://schemas.microsoft.com/office/powerpoint/2010/main" val="132615142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90177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dirty="0"/>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Tree>
    <p:extLst>
      <p:ext uri="{BB962C8B-B14F-4D97-AF65-F5344CB8AC3E}">
        <p14:creationId xmlns:p14="http://schemas.microsoft.com/office/powerpoint/2010/main" val="137418961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dirty="0"/>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dirty="0"/>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Tree>
    <p:extLst>
      <p:ext uri="{BB962C8B-B14F-4D97-AF65-F5344CB8AC3E}">
        <p14:creationId xmlns:p14="http://schemas.microsoft.com/office/powerpoint/2010/main" val="74706801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1718900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2425" y="681038"/>
            <a:ext cx="2139950" cy="5554662"/>
          </a:xfrm>
        </p:spPr>
        <p:txBody>
          <a:bodyPr vert="eaVert"/>
          <a:lstStyle>
            <a:lvl1pPr>
              <a:defRPr/>
            </a:lvl1pPr>
          </a:lstStyle>
          <a:p>
            <a:r>
              <a:rPr lang="zh-CN" altLang="en-US" dirty="0"/>
              <a:t>单击此处编辑母版标题样式</a:t>
            </a:r>
          </a:p>
        </p:txBody>
      </p:sp>
      <p:sp>
        <p:nvSpPr>
          <p:cNvPr id="3" name="竖排文字占位符 2"/>
          <p:cNvSpPr>
            <a:spLocks noGrp="1"/>
          </p:cNvSpPr>
          <p:nvPr>
            <p:ph type="body" orient="vert" idx="1"/>
          </p:nvPr>
        </p:nvSpPr>
        <p:spPr>
          <a:xfrm>
            <a:off x="280988" y="681038"/>
            <a:ext cx="6269037" cy="5554662"/>
          </a:xfrm>
        </p:spPr>
        <p:txBody>
          <a:bodyPr vert="eaVert"/>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31713640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280988" y="681038"/>
            <a:ext cx="8245475" cy="498475"/>
          </a:xfrm>
        </p:spPr>
        <p:txBody>
          <a:bodyPr/>
          <a:lstStyle>
            <a:lvl1pPr>
              <a:defRPr/>
            </a:lvl1pPr>
          </a:lstStyle>
          <a:p>
            <a:r>
              <a:rPr lang="zh-CN" altLang="en-US" dirty="0"/>
              <a:t>单击此处编辑母版标题样式</a:t>
            </a:r>
          </a:p>
        </p:txBody>
      </p:sp>
      <p:sp>
        <p:nvSpPr>
          <p:cNvPr id="3" name="文本占位符 2"/>
          <p:cNvSpPr>
            <a:spLocks noGrp="1"/>
          </p:cNvSpPr>
          <p:nvPr>
            <p:ph type="body" sz="half" idx="1"/>
          </p:nvPr>
        </p:nvSpPr>
        <p:spPr>
          <a:xfrm>
            <a:off x="685800" y="1219200"/>
            <a:ext cx="4002088" cy="501650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联机映像占位符 3"/>
          <p:cNvSpPr>
            <a:spLocks noGrp="1"/>
          </p:cNvSpPr>
          <p:nvPr>
            <p:ph type="clipArt" sz="half" idx="2"/>
          </p:nvPr>
        </p:nvSpPr>
        <p:spPr>
          <a:xfrm>
            <a:off x="4840288" y="1219200"/>
            <a:ext cx="4002087" cy="5016500"/>
          </a:xfrm>
        </p:spPr>
        <p:txBody>
          <a:bodyPr/>
          <a:lstStyle>
            <a:lvl1pPr>
              <a:defRPr/>
            </a:lvl1pPr>
          </a:lstStyle>
          <a:p>
            <a:pPr lvl="0"/>
            <a:endParaRPr lang="zh-CN" altLang="en-US" noProof="0" dirty="0"/>
          </a:p>
        </p:txBody>
      </p:sp>
    </p:spTree>
    <p:extLst>
      <p:ext uri="{BB962C8B-B14F-4D97-AF65-F5344CB8AC3E}">
        <p14:creationId xmlns:p14="http://schemas.microsoft.com/office/powerpoint/2010/main" val="411151664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80988" y="681038"/>
            <a:ext cx="8245475" cy="498475"/>
          </a:xfrm>
        </p:spPr>
        <p:txBody>
          <a:bodyPr/>
          <a:lstStyle>
            <a:lvl1pPr>
              <a:defRPr/>
            </a:lvl1pPr>
          </a:lstStyle>
          <a:p>
            <a:r>
              <a:rPr lang="zh-CN" altLang="en-US" dirty="0"/>
              <a:t>单击此处编辑母版标题样式</a:t>
            </a:r>
          </a:p>
        </p:txBody>
      </p:sp>
      <p:sp>
        <p:nvSpPr>
          <p:cNvPr id="3" name="文本占位符 2"/>
          <p:cNvSpPr>
            <a:spLocks noGrp="1"/>
          </p:cNvSpPr>
          <p:nvPr>
            <p:ph type="body" sz="half" idx="1"/>
          </p:nvPr>
        </p:nvSpPr>
        <p:spPr>
          <a:xfrm>
            <a:off x="685800" y="1219200"/>
            <a:ext cx="4002088" cy="501650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840288" y="1219200"/>
            <a:ext cx="4002087" cy="5016500"/>
          </a:xfrm>
        </p:spPr>
        <p:txBody>
          <a:bodyPr/>
          <a:lstStyle>
            <a:lvl1pPr>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1725805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80988" y="681038"/>
            <a:ext cx="8245475" cy="498475"/>
          </a:xfrm>
        </p:spPr>
        <p:txBody>
          <a:bodyPr/>
          <a:lstStyle>
            <a:lvl1pPr>
              <a:defRPr/>
            </a:lvl1pPr>
          </a:lstStyle>
          <a:p>
            <a:r>
              <a:rPr lang="zh-CN" altLang="en-US" dirty="0"/>
              <a:t>单击此处编辑母版标题样式</a:t>
            </a:r>
          </a:p>
        </p:txBody>
      </p:sp>
      <p:sp>
        <p:nvSpPr>
          <p:cNvPr id="3" name="表格占位符 2"/>
          <p:cNvSpPr>
            <a:spLocks noGrp="1"/>
          </p:cNvSpPr>
          <p:nvPr>
            <p:ph type="tbl" idx="1"/>
          </p:nvPr>
        </p:nvSpPr>
        <p:spPr>
          <a:xfrm>
            <a:off x="685800" y="1219200"/>
            <a:ext cx="8156575" cy="5016500"/>
          </a:xfrm>
        </p:spPr>
        <p:txBody>
          <a:bodyPr/>
          <a:lstStyle>
            <a:lvl1pPr>
              <a:defRPr/>
            </a:lvl1pPr>
          </a:lstStyle>
          <a:p>
            <a:pPr lvl="0"/>
            <a:endParaRPr lang="zh-CN" altLang="en-US" noProof="0" dirty="0"/>
          </a:p>
        </p:txBody>
      </p:sp>
    </p:spTree>
    <p:extLst>
      <p:ext uri="{BB962C8B-B14F-4D97-AF65-F5344CB8AC3E}">
        <p14:creationId xmlns:p14="http://schemas.microsoft.com/office/powerpoint/2010/main" val="10738771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51E326F8-6D16-4170-95A9-545F08995589}" type="slidenum">
              <a:rPr lang="en-US" altLang="zh-CN"/>
              <a:pPr/>
              <a:t>‹#›</a:t>
            </a:fld>
            <a:endParaRPr lang="en-US" altLang="zh-CN"/>
          </a:p>
        </p:txBody>
      </p:sp>
    </p:spTree>
    <p:extLst>
      <p:ext uri="{BB962C8B-B14F-4D97-AF65-F5344CB8AC3E}">
        <p14:creationId xmlns:p14="http://schemas.microsoft.com/office/powerpoint/2010/main" val="402356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fld id="{3670B265-116F-4560-ADB6-F3A50DBD0E21}" type="slidenum">
              <a:rPr lang="en-US" altLang="zh-CN"/>
              <a:pPr/>
              <a:t>‹#›</a:t>
            </a:fld>
            <a:endParaRPr lang="en-US" altLang="zh-CN"/>
          </a:p>
        </p:txBody>
      </p:sp>
    </p:spTree>
    <p:extLst>
      <p:ext uri="{BB962C8B-B14F-4D97-AF65-F5344CB8AC3E}">
        <p14:creationId xmlns:p14="http://schemas.microsoft.com/office/powerpoint/2010/main" val="334115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a:prstGeom prst="rect">
            <a:avLst/>
          </a:prstGeom>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fld id="{3FEA1BA5-9836-417C-8DB8-0076C6744C01}" type="slidenum">
              <a:rPr lang="en-US" altLang="zh-CN"/>
              <a:pPr/>
              <a:t>‹#›</a:t>
            </a:fld>
            <a:endParaRPr lang="en-US" altLang="zh-CN"/>
          </a:p>
        </p:txBody>
      </p:sp>
    </p:spTree>
    <p:extLst>
      <p:ext uri="{BB962C8B-B14F-4D97-AF65-F5344CB8AC3E}">
        <p14:creationId xmlns:p14="http://schemas.microsoft.com/office/powerpoint/2010/main" val="168644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fld id="{9DF1D64A-0581-48F6-A892-24AD3C427C12}" type="slidenum">
              <a:rPr lang="en-US" altLang="zh-CN"/>
              <a:pPr/>
              <a:t>‹#›</a:t>
            </a:fld>
            <a:endParaRPr lang="en-US" altLang="zh-CN"/>
          </a:p>
        </p:txBody>
      </p:sp>
    </p:spTree>
    <p:extLst>
      <p:ext uri="{BB962C8B-B14F-4D97-AF65-F5344CB8AC3E}">
        <p14:creationId xmlns:p14="http://schemas.microsoft.com/office/powerpoint/2010/main" val="308310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E785E671-03F1-49B3-A26D-E4A1B8238940}" type="slidenum">
              <a:rPr lang="en-US" altLang="zh-CN"/>
              <a:pPr/>
              <a:t>‹#›</a:t>
            </a:fld>
            <a:endParaRPr lang="en-US" altLang="zh-CN"/>
          </a:p>
        </p:txBody>
      </p:sp>
    </p:spTree>
    <p:extLst>
      <p:ext uri="{BB962C8B-B14F-4D97-AF65-F5344CB8AC3E}">
        <p14:creationId xmlns:p14="http://schemas.microsoft.com/office/powerpoint/2010/main" val="352926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fld id="{9B183AA0-56A2-4BC4-AE09-E077E88CAE14}" type="slidenum">
              <a:rPr lang="en-US" altLang="zh-CN"/>
              <a:pPr/>
              <a:t>‹#›</a:t>
            </a:fld>
            <a:endParaRPr lang="en-US" altLang="zh-CN"/>
          </a:p>
        </p:txBody>
      </p:sp>
    </p:spTree>
    <p:extLst>
      <p:ext uri="{BB962C8B-B14F-4D97-AF65-F5344CB8AC3E}">
        <p14:creationId xmlns:p14="http://schemas.microsoft.com/office/powerpoint/2010/main" val="131807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7.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3.png"/><Relationship Id="rId2" Type="http://schemas.openxmlformats.org/officeDocument/2006/relationships/slideLayout" Target="../slideLayouts/slideLayout27.xml"/><Relationship Id="rId16" Type="http://schemas.openxmlformats.org/officeDocument/2006/relationships/image" Target="../media/image2.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400" b="0">
                <a:latin typeface="微软雅黑" panose="020B0503020204020204" pitchFamily="34" charset="-122"/>
                <a:ea typeface="微软雅黑" panose="020B0503020204020204" pitchFamily="34" charset="-122"/>
              </a:defRPr>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defRPr sz="1400" b="0">
                <a:latin typeface="微软雅黑" panose="020B0503020204020204" pitchFamily="34" charset="-122"/>
                <a:ea typeface="微软雅黑" panose="020B0503020204020204" pitchFamily="34" charset="-122"/>
              </a:defRPr>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400" b="0">
                <a:latin typeface="微软雅黑" panose="020B0503020204020204" pitchFamily="34" charset="-122"/>
                <a:ea typeface="微软雅黑" panose="020B0503020204020204" pitchFamily="34" charset="-122"/>
              </a:defRPr>
            </a:lvl1pPr>
          </a:lstStyle>
          <a:p>
            <a:fld id="{1638AB7B-7856-4752-AEAC-90AC7F01D056}" type="slidenum">
              <a:rPr lang="en-US" altLang="zh-CN" smtClean="0"/>
              <a:pPr/>
              <a:t>‹#›</a:t>
            </a:fld>
            <a:endParaRPr lang="en-US" altLang="zh-CN"/>
          </a:p>
        </p:txBody>
      </p:sp>
      <p:sp>
        <p:nvSpPr>
          <p:cNvPr id="14" name="Rectangle 9">
            <a:extLst>
              <a:ext uri="{FF2B5EF4-FFF2-40B4-BE49-F238E27FC236}">
                <a16:creationId xmlns:a16="http://schemas.microsoft.com/office/drawing/2014/main" id="{24B5D669-6210-46E1-9105-BD4169D5D625}"/>
              </a:ext>
            </a:extLst>
          </p:cNvPr>
          <p:cNvSpPr>
            <a:spLocks noGrp="1" noChangeArrowheads="1"/>
          </p:cNvSpPr>
          <p:nvPr>
            <p:ph type="title"/>
          </p:nvPr>
        </p:nvSpPr>
        <p:spPr bwMode="auto">
          <a:xfrm>
            <a:off x="1150938" y="-465486"/>
            <a:ext cx="7793037"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zh-CN" altLang="en-US" dirty="0"/>
          </a:p>
        </p:txBody>
      </p:sp>
      <p:pic>
        <p:nvPicPr>
          <p:cNvPr id="15" name="Picture 4">
            <a:extLst>
              <a:ext uri="{FF2B5EF4-FFF2-40B4-BE49-F238E27FC236}">
                <a16:creationId xmlns:a16="http://schemas.microsoft.com/office/drawing/2014/main" id="{12DCA2FF-FD0B-4790-9FA5-B23342D5483F}"/>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172400" y="231381"/>
            <a:ext cx="792208" cy="7922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91487095-CEFC-4769-BB9F-07E14E500D3F}"/>
              </a:ext>
            </a:extLst>
          </p:cNvPr>
          <p:cNvSpPr>
            <a:spLocks noChangeArrowheads="1"/>
          </p:cNvSpPr>
          <p:nvPr userDrawn="1"/>
        </p:nvSpPr>
        <p:spPr bwMode="ltGray">
          <a:xfrm>
            <a:off x="290513" y="393351"/>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17" name="Rectangle 3">
            <a:extLst>
              <a:ext uri="{FF2B5EF4-FFF2-40B4-BE49-F238E27FC236}">
                <a16:creationId xmlns:a16="http://schemas.microsoft.com/office/drawing/2014/main" id="{7ADFAA32-FFCA-459C-8EA0-86DDEB0C1943}"/>
              </a:ext>
            </a:extLst>
          </p:cNvPr>
          <p:cNvSpPr>
            <a:spLocks noChangeArrowheads="1"/>
          </p:cNvSpPr>
          <p:nvPr userDrawn="1"/>
        </p:nvSpPr>
        <p:spPr bwMode="ltGray">
          <a:xfrm>
            <a:off x="673100" y="3933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18" name="Rectangle 4">
            <a:extLst>
              <a:ext uri="{FF2B5EF4-FFF2-40B4-BE49-F238E27FC236}">
                <a16:creationId xmlns:a16="http://schemas.microsoft.com/office/drawing/2014/main" id="{1CA895ED-F145-44AF-84A1-9BFD832AEB45}"/>
              </a:ext>
            </a:extLst>
          </p:cNvPr>
          <p:cNvSpPr>
            <a:spLocks noChangeArrowheads="1"/>
          </p:cNvSpPr>
          <p:nvPr userDrawn="1"/>
        </p:nvSpPr>
        <p:spPr bwMode="ltGray">
          <a:xfrm>
            <a:off x="414338" y="815626"/>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19" name="Rectangle 5">
            <a:extLst>
              <a:ext uri="{FF2B5EF4-FFF2-40B4-BE49-F238E27FC236}">
                <a16:creationId xmlns:a16="http://schemas.microsoft.com/office/drawing/2014/main" id="{174643D7-EE05-4294-BEE7-764B0ED72665}"/>
              </a:ext>
            </a:extLst>
          </p:cNvPr>
          <p:cNvSpPr>
            <a:spLocks noChangeArrowheads="1"/>
          </p:cNvSpPr>
          <p:nvPr userDrawn="1"/>
        </p:nvSpPr>
        <p:spPr bwMode="ltGray">
          <a:xfrm>
            <a:off x="784225" y="815626"/>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20" name="Rectangle 6">
            <a:extLst>
              <a:ext uri="{FF2B5EF4-FFF2-40B4-BE49-F238E27FC236}">
                <a16:creationId xmlns:a16="http://schemas.microsoft.com/office/drawing/2014/main" id="{96837FC3-4FCF-4F5B-9273-E80BA80402AD}"/>
              </a:ext>
            </a:extLst>
          </p:cNvPr>
          <p:cNvSpPr>
            <a:spLocks noChangeArrowheads="1"/>
          </p:cNvSpPr>
          <p:nvPr userDrawn="1"/>
        </p:nvSpPr>
        <p:spPr bwMode="ltGray">
          <a:xfrm>
            <a:off x="0" y="7426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21" name="Rectangle 7">
            <a:extLst>
              <a:ext uri="{FF2B5EF4-FFF2-40B4-BE49-F238E27FC236}">
                <a16:creationId xmlns:a16="http://schemas.microsoft.com/office/drawing/2014/main" id="{8AB63B92-C52E-4F87-A678-A1547C32A235}"/>
              </a:ext>
            </a:extLst>
          </p:cNvPr>
          <p:cNvSpPr>
            <a:spLocks noChangeArrowheads="1"/>
          </p:cNvSpPr>
          <p:nvPr userDrawn="1"/>
        </p:nvSpPr>
        <p:spPr bwMode="gray">
          <a:xfrm>
            <a:off x="635000" y="285401"/>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
        <p:nvSpPr>
          <p:cNvPr id="22" name="Rectangle 8">
            <a:extLst>
              <a:ext uri="{FF2B5EF4-FFF2-40B4-BE49-F238E27FC236}">
                <a16:creationId xmlns:a16="http://schemas.microsoft.com/office/drawing/2014/main" id="{B72594D2-66E7-4408-961B-BC8C1C36FF58}"/>
              </a:ext>
            </a:extLst>
          </p:cNvPr>
          <p:cNvSpPr>
            <a:spLocks noChangeArrowheads="1"/>
          </p:cNvSpPr>
          <p:nvPr userDrawn="1"/>
        </p:nvSpPr>
        <p:spPr bwMode="gray">
          <a:xfrm>
            <a:off x="315913" y="1075976"/>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752"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82" r:id="rId12"/>
  </p:sldLayoutIdLst>
  <p:hf hdr="0" ftr="0" dt="0"/>
  <p:txStyles>
    <p:titleStyle>
      <a:lvl1pPr algn="l"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blackWhite">
          <a:xfrm>
            <a:off x="0" y="6502400"/>
            <a:ext cx="9144000" cy="387350"/>
          </a:xfrm>
          <a:prstGeom prst="rect">
            <a:avLst/>
          </a:prstGeom>
          <a:solidFill>
            <a:schemeClr val="accent1"/>
          </a:solidFill>
          <a:ln w="3175">
            <a:solidFill>
              <a:schemeClr val="accent1"/>
            </a:solidFill>
            <a:miter lim="800000"/>
            <a:headEnd/>
            <a:tailEnd/>
          </a:ln>
        </p:spPr>
        <p:txBody>
          <a:bodyPr wrap="none" anchor="ct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defRPr/>
            </a:pPr>
            <a:endParaRPr lang="zh-CN" altLang="en-US" dirty="0">
              <a:latin typeface="Comic Sans MS" panose="030F0702030302020204" pitchFamily="66" charset="0"/>
              <a:ea typeface="微软雅黑" panose="020B0503020204020204" pitchFamily="34" charset="-122"/>
            </a:endParaRPr>
          </a:p>
        </p:txBody>
      </p:sp>
      <p:sp>
        <p:nvSpPr>
          <p:cNvPr id="1027" name="Rectangle 3"/>
          <p:cNvSpPr>
            <a:spLocks noGrp="1" noChangeArrowheads="1"/>
          </p:cNvSpPr>
          <p:nvPr>
            <p:ph type="title"/>
          </p:nvPr>
        </p:nvSpPr>
        <p:spPr bwMode="auto">
          <a:xfrm>
            <a:off x="280988" y="533400"/>
            <a:ext cx="82454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CN" dirty="0"/>
              <a:t>Click to edit Master title style</a:t>
            </a:r>
            <a:endParaRPr lang="zh-CN" altLang="en-GB" dirty="0"/>
          </a:p>
        </p:txBody>
      </p:sp>
      <p:sp>
        <p:nvSpPr>
          <p:cNvPr id="1028" name="Rectangle 4"/>
          <p:cNvSpPr>
            <a:spLocks noGrp="1" noChangeArrowheads="1"/>
          </p:cNvSpPr>
          <p:nvPr>
            <p:ph type="body" idx="1"/>
          </p:nvPr>
        </p:nvSpPr>
        <p:spPr bwMode="auto">
          <a:xfrm>
            <a:off x="304800" y="1219200"/>
            <a:ext cx="85375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CN" dirty="0"/>
              <a:t>Click to edit Master text styles</a:t>
            </a:r>
            <a:endParaRPr lang="zh-CN" altLang="en-GB" dirty="0"/>
          </a:p>
          <a:p>
            <a:pPr lvl="1"/>
            <a:r>
              <a:rPr lang="en-GB" altLang="zh-CN" dirty="0"/>
              <a:t>Second level</a:t>
            </a:r>
            <a:endParaRPr lang="zh-CN" altLang="en-GB" dirty="0"/>
          </a:p>
          <a:p>
            <a:pPr lvl="2"/>
            <a:r>
              <a:rPr lang="en-GB" altLang="zh-CN" dirty="0"/>
              <a:t>Third level</a:t>
            </a:r>
          </a:p>
          <a:p>
            <a:pPr lvl="3"/>
            <a:r>
              <a:rPr lang="en-GB" altLang="zh-CN" dirty="0"/>
              <a:t>Fourth level</a:t>
            </a:r>
          </a:p>
          <a:p>
            <a:pPr lvl="4"/>
            <a:r>
              <a:rPr lang="en-GB" altLang="zh-CN" dirty="0"/>
              <a:t>Fifth level</a:t>
            </a:r>
          </a:p>
        </p:txBody>
      </p:sp>
      <p:sp>
        <p:nvSpPr>
          <p:cNvPr id="1029" name="Rectangle 5"/>
          <p:cNvSpPr>
            <a:spLocks noChangeArrowheads="1"/>
          </p:cNvSpPr>
          <p:nvPr/>
        </p:nvSpPr>
        <p:spPr bwMode="blackWhite">
          <a:xfrm>
            <a:off x="0" y="0"/>
            <a:ext cx="9144000" cy="438150"/>
          </a:xfrm>
          <a:prstGeom prst="rect">
            <a:avLst/>
          </a:prstGeom>
          <a:solidFill>
            <a:schemeClr val="accent1"/>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defRPr/>
            </a:pPr>
            <a:endParaRPr lang="zh-CN" altLang="en-US" dirty="0">
              <a:latin typeface="Comic Sans MS" panose="030F0702030302020204" pitchFamily="66" charset="0"/>
              <a:ea typeface="微软雅黑" panose="020B0503020204020204" pitchFamily="34" charset="-122"/>
            </a:endParaRPr>
          </a:p>
        </p:txBody>
      </p:sp>
      <p:pic>
        <p:nvPicPr>
          <p:cNvPr id="103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6475413"/>
            <a:ext cx="91424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9"/>
          <p:cNvSpPr txBox="1">
            <a:spLocks noChangeArrowheads="1"/>
          </p:cNvSpPr>
          <p:nvPr/>
        </p:nvSpPr>
        <p:spPr bwMode="auto">
          <a:xfrm>
            <a:off x="7424738" y="12700"/>
            <a:ext cx="1582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dirty="0">
                <a:solidFill>
                  <a:schemeClr val="tx1"/>
                </a:solidFill>
                <a:latin typeface="Comic Sans MS" panose="030F0702030302020204" pitchFamily="66" charset="0"/>
                <a:ea typeface="微软雅黑" panose="020B0503020204020204" pitchFamily="34" charset="-122"/>
              </a:rPr>
              <a:t>网络安全协议</a:t>
            </a:r>
          </a:p>
        </p:txBody>
      </p:sp>
      <p:sp>
        <p:nvSpPr>
          <p:cNvPr id="1032" name="Rectangle 10"/>
          <p:cNvSpPr>
            <a:spLocks noChangeArrowheads="1"/>
          </p:cNvSpPr>
          <p:nvPr/>
        </p:nvSpPr>
        <p:spPr bwMode="black">
          <a:xfrm>
            <a:off x="7083425" y="6462713"/>
            <a:ext cx="2136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gn="ctr">
              <a:defRPr/>
            </a:pPr>
            <a:r>
              <a:rPr lang="zh-CN" altLang="en-US" sz="1500" dirty="0">
                <a:solidFill>
                  <a:schemeClr val="tx1"/>
                </a:solidFill>
                <a:latin typeface="Comic Sans MS" panose="030F0702030302020204" pitchFamily="66" charset="0"/>
                <a:ea typeface="微软雅黑" panose="020B0503020204020204" pitchFamily="34" charset="-122"/>
              </a:rPr>
              <a:t>网络空间安全学院</a:t>
            </a:r>
          </a:p>
        </p:txBody>
      </p:sp>
      <p:pic>
        <p:nvPicPr>
          <p:cNvPr id="1033" name="Picture 11" descr="topic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99138" y="6526213"/>
            <a:ext cx="13382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logo_new_black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00888" y="33338"/>
            <a:ext cx="3714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13"/>
          <p:cNvSpPr txBox="1">
            <a:spLocks noChangeArrowheads="1"/>
          </p:cNvSpPr>
          <p:nvPr/>
        </p:nvSpPr>
        <p:spPr bwMode="auto">
          <a:xfrm>
            <a:off x="-25400" y="6542088"/>
            <a:ext cx="344488" cy="152400"/>
          </a:xfrm>
          <a:prstGeom prst="rect">
            <a:avLst/>
          </a:prstGeom>
          <a:noFill/>
          <a:ln w="12700" algn="ctr">
            <a:noFill/>
            <a:miter lim="800000"/>
            <a:headEnd/>
            <a:tailEnd/>
          </a:ln>
          <a:effectLst/>
        </p:spPr>
        <p:txBody>
          <a:bodyPr lIns="0" tIns="0" rIns="0" bIns="0">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gn="ctr" eaLnBrk="1" hangingPunct="1">
              <a:spcBef>
                <a:spcPct val="50000"/>
              </a:spcBef>
              <a:defRPr/>
            </a:pPr>
            <a:fld id="{84C667EF-6867-4B22-ABC2-F32AB121413E}" type="slidenum">
              <a:rPr lang="en-US" altLang="zh-CN" sz="1000" smtClean="0">
                <a:solidFill>
                  <a:schemeClr val="tx1"/>
                </a:solidFill>
                <a:latin typeface="Comic Sans MS" panose="030F0702030302020204" pitchFamily="66" charset="0"/>
                <a:ea typeface="微软雅黑" panose="020B0503020204020204" pitchFamily="34" charset="-122"/>
              </a:rPr>
              <a:pPr algn="ctr" eaLnBrk="1" hangingPunct="1">
                <a:spcBef>
                  <a:spcPct val="50000"/>
                </a:spcBef>
                <a:defRPr/>
              </a:pPr>
              <a:t>‹#›</a:t>
            </a:fld>
            <a:endParaRPr lang="en-US" altLang="zh-CN" sz="1000" dirty="0">
              <a:solidFill>
                <a:schemeClr val="tx1"/>
              </a:solidFill>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309631290"/>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ransition/>
  <p:txStyles>
    <p:titleStyle>
      <a:lvl1pPr algn="l" rtl="0" eaLnBrk="0" fontAlgn="base" hangingPunct="0">
        <a:lnSpc>
          <a:spcPct val="90000"/>
        </a:lnSpc>
        <a:spcBef>
          <a:spcPct val="0"/>
        </a:spcBef>
        <a:spcAft>
          <a:spcPct val="0"/>
        </a:spcAft>
        <a:defRPr sz="3600" b="1">
          <a:solidFill>
            <a:schemeClr val="accent1"/>
          </a:solidFill>
          <a:latin typeface="Comic Sans MS" panose="030F0702030302020204" pitchFamily="66" charset="0"/>
          <a:ea typeface="微软雅黑" panose="020B0503020204020204" pitchFamily="34" charset="-122"/>
          <a:cs typeface="+mj-cs"/>
        </a:defRPr>
      </a:lvl1pPr>
      <a:lvl2pPr algn="l" rtl="0" eaLnBrk="0" fontAlgn="base" hangingPunct="0">
        <a:lnSpc>
          <a:spcPct val="90000"/>
        </a:lnSpc>
        <a:spcBef>
          <a:spcPct val="0"/>
        </a:spcBef>
        <a:spcAft>
          <a:spcPct val="0"/>
        </a:spcAft>
        <a:defRPr sz="3600" b="1">
          <a:solidFill>
            <a:schemeClr val="accent1"/>
          </a:solidFill>
          <a:latin typeface="Times New Roman" pitchFamily="18" charset="0"/>
          <a:ea typeface="宋体" pitchFamily="2" charset="-122"/>
          <a:cs typeface="Arial" charset="0"/>
        </a:defRPr>
      </a:lvl2pPr>
      <a:lvl3pPr algn="l" rtl="0" eaLnBrk="0" fontAlgn="base" hangingPunct="0">
        <a:lnSpc>
          <a:spcPct val="90000"/>
        </a:lnSpc>
        <a:spcBef>
          <a:spcPct val="0"/>
        </a:spcBef>
        <a:spcAft>
          <a:spcPct val="0"/>
        </a:spcAft>
        <a:defRPr sz="3600" b="1">
          <a:solidFill>
            <a:schemeClr val="accent1"/>
          </a:solidFill>
          <a:latin typeface="Times New Roman" pitchFamily="18" charset="0"/>
          <a:ea typeface="宋体" pitchFamily="2" charset="-122"/>
          <a:cs typeface="Arial" charset="0"/>
        </a:defRPr>
      </a:lvl3pPr>
      <a:lvl4pPr algn="l" rtl="0" eaLnBrk="0" fontAlgn="base" hangingPunct="0">
        <a:lnSpc>
          <a:spcPct val="90000"/>
        </a:lnSpc>
        <a:spcBef>
          <a:spcPct val="0"/>
        </a:spcBef>
        <a:spcAft>
          <a:spcPct val="0"/>
        </a:spcAft>
        <a:defRPr sz="3600" b="1">
          <a:solidFill>
            <a:schemeClr val="accent1"/>
          </a:solidFill>
          <a:latin typeface="Times New Roman" pitchFamily="18" charset="0"/>
          <a:ea typeface="宋体" pitchFamily="2" charset="-122"/>
          <a:cs typeface="Arial" charset="0"/>
        </a:defRPr>
      </a:lvl4pPr>
      <a:lvl5pPr algn="l" rtl="0" eaLnBrk="0" fontAlgn="base" hangingPunct="0">
        <a:lnSpc>
          <a:spcPct val="90000"/>
        </a:lnSpc>
        <a:spcBef>
          <a:spcPct val="0"/>
        </a:spcBef>
        <a:spcAft>
          <a:spcPct val="0"/>
        </a:spcAft>
        <a:defRPr sz="3600" b="1">
          <a:solidFill>
            <a:schemeClr val="accent1"/>
          </a:solidFill>
          <a:latin typeface="Times New Roman" pitchFamily="18" charset="0"/>
          <a:ea typeface="宋体" pitchFamily="2" charset="-122"/>
          <a:cs typeface="Arial" charset="0"/>
        </a:defRPr>
      </a:lvl5pPr>
      <a:lvl6pPr marL="457200" algn="l" rtl="0" fontAlgn="base">
        <a:lnSpc>
          <a:spcPct val="90000"/>
        </a:lnSpc>
        <a:spcBef>
          <a:spcPct val="0"/>
        </a:spcBef>
        <a:spcAft>
          <a:spcPct val="0"/>
        </a:spcAft>
        <a:defRPr sz="3600" b="1">
          <a:solidFill>
            <a:schemeClr val="accent1"/>
          </a:solidFill>
          <a:latin typeface="Times New Roman" pitchFamily="18" charset="0"/>
          <a:ea typeface="宋体" pitchFamily="2" charset="-122"/>
          <a:cs typeface="Arial" charset="0"/>
        </a:defRPr>
      </a:lvl6pPr>
      <a:lvl7pPr marL="914400" algn="l" rtl="0" fontAlgn="base">
        <a:lnSpc>
          <a:spcPct val="90000"/>
        </a:lnSpc>
        <a:spcBef>
          <a:spcPct val="0"/>
        </a:spcBef>
        <a:spcAft>
          <a:spcPct val="0"/>
        </a:spcAft>
        <a:defRPr sz="3600" b="1">
          <a:solidFill>
            <a:schemeClr val="accent1"/>
          </a:solidFill>
          <a:latin typeface="Times New Roman" pitchFamily="18" charset="0"/>
          <a:ea typeface="宋体" pitchFamily="2" charset="-122"/>
          <a:cs typeface="Arial" charset="0"/>
        </a:defRPr>
      </a:lvl7pPr>
      <a:lvl8pPr marL="1371600" algn="l" rtl="0" fontAlgn="base">
        <a:lnSpc>
          <a:spcPct val="90000"/>
        </a:lnSpc>
        <a:spcBef>
          <a:spcPct val="0"/>
        </a:spcBef>
        <a:spcAft>
          <a:spcPct val="0"/>
        </a:spcAft>
        <a:defRPr sz="3600" b="1">
          <a:solidFill>
            <a:schemeClr val="accent1"/>
          </a:solidFill>
          <a:latin typeface="Times New Roman" pitchFamily="18" charset="0"/>
          <a:ea typeface="宋体" pitchFamily="2" charset="-122"/>
          <a:cs typeface="Arial" charset="0"/>
        </a:defRPr>
      </a:lvl8pPr>
      <a:lvl9pPr marL="1828800" algn="l" rtl="0" fontAlgn="base">
        <a:lnSpc>
          <a:spcPct val="90000"/>
        </a:lnSpc>
        <a:spcBef>
          <a:spcPct val="0"/>
        </a:spcBef>
        <a:spcAft>
          <a:spcPct val="0"/>
        </a:spcAft>
        <a:defRPr sz="3600" b="1">
          <a:solidFill>
            <a:schemeClr val="accent1"/>
          </a:solidFill>
          <a:latin typeface="Times New Roman" pitchFamily="18" charset="0"/>
          <a:ea typeface="宋体" pitchFamily="2" charset="-122"/>
          <a:cs typeface="Arial" charset="0"/>
        </a:defRPr>
      </a:lvl9pPr>
    </p:titleStyle>
    <p:bodyStyle>
      <a:lvl1pPr marL="228600" indent="-228600" algn="l" rtl="0" eaLnBrk="0" fontAlgn="base" hangingPunct="0">
        <a:lnSpc>
          <a:spcPct val="120000"/>
        </a:lnSpc>
        <a:spcBef>
          <a:spcPct val="10000"/>
        </a:spcBef>
        <a:spcAft>
          <a:spcPct val="10000"/>
        </a:spcAft>
        <a:buClr>
          <a:srgbClr val="2110FC"/>
        </a:buClr>
        <a:buFont typeface="Wingdings" panose="05000000000000000000" pitchFamily="2" charset="2"/>
        <a:buChar char="§"/>
        <a:tabLst>
          <a:tab pos="228600" algn="l"/>
          <a:tab pos="742950" algn="l"/>
          <a:tab pos="1143000" algn="l"/>
          <a:tab pos="1600200" algn="l"/>
          <a:tab pos="2057400" algn="l"/>
        </a:tabLst>
        <a:defRPr sz="320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0000"/>
        </a:lnSpc>
        <a:spcBef>
          <a:spcPct val="10000"/>
        </a:spcBef>
        <a:spcAft>
          <a:spcPct val="10000"/>
        </a:spcAft>
        <a:buClr>
          <a:srgbClr val="2110FC"/>
        </a:buClr>
        <a:buFont typeface="Webdings" panose="05030102010509060703" pitchFamily="18" charset="2"/>
        <a:buChar char="4"/>
        <a:tabLst>
          <a:tab pos="228600" algn="l"/>
          <a:tab pos="742950" algn="l"/>
          <a:tab pos="1143000" algn="l"/>
          <a:tab pos="1600200" algn="l"/>
          <a:tab pos="2057400" algn="l"/>
        </a:tabLst>
        <a:defRPr sz="280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0000"/>
        </a:lnSpc>
        <a:spcBef>
          <a:spcPct val="10000"/>
        </a:spcBef>
        <a:spcAft>
          <a:spcPct val="10000"/>
        </a:spcAft>
        <a:buClr>
          <a:srgbClr val="2110FC"/>
        </a:buClr>
        <a:buChar char="•"/>
        <a:tabLst>
          <a:tab pos="228600" algn="l"/>
          <a:tab pos="742950" algn="l"/>
          <a:tab pos="1143000" algn="l"/>
          <a:tab pos="1600200" algn="l"/>
          <a:tab pos="2057400" algn="l"/>
        </a:tabLst>
        <a:defRPr sz="240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0000"/>
        </a:lnSpc>
        <a:spcBef>
          <a:spcPct val="10000"/>
        </a:spcBef>
        <a:spcAft>
          <a:spcPct val="10000"/>
        </a:spcAft>
        <a:buClr>
          <a:srgbClr val="2110FC"/>
        </a:buClr>
        <a:buFont typeface="Arial" panose="020B0604020202020204" pitchFamily="34" charset="0"/>
        <a:buChar char="−"/>
        <a:tabLst>
          <a:tab pos="228600" algn="l"/>
          <a:tab pos="742950" algn="l"/>
          <a:tab pos="1143000" algn="l"/>
          <a:tab pos="1600200" algn="l"/>
          <a:tab pos="2057400" algn="l"/>
        </a:tabLst>
        <a:defRPr sz="240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0000"/>
        </a:lnSpc>
        <a:spcBef>
          <a:spcPct val="10000"/>
        </a:spcBef>
        <a:spcAft>
          <a:spcPct val="10000"/>
        </a:spcAft>
        <a:buClr>
          <a:srgbClr val="2110FC"/>
        </a:buClr>
        <a:buFont typeface="Arial" panose="020B0604020202020204" pitchFamily="34" charset="0"/>
        <a:buChar char="−"/>
        <a:tabLst>
          <a:tab pos="228600" algn="l"/>
          <a:tab pos="742950" algn="l"/>
          <a:tab pos="1143000" algn="l"/>
          <a:tab pos="1600200" algn="l"/>
          <a:tab pos="2057400" algn="l"/>
        </a:tabLst>
        <a:defRPr sz="2400">
          <a:solidFill>
            <a:schemeClr val="bg1"/>
          </a:solidFill>
          <a:latin typeface="Comic Sans MS" panose="030F0702030302020204" pitchFamily="66"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charset="0"/>
        <a:buChar char="−"/>
        <a:tabLst>
          <a:tab pos="228600" algn="l"/>
          <a:tab pos="742950" algn="l"/>
          <a:tab pos="1143000" algn="l"/>
          <a:tab pos="1600200" algn="l"/>
          <a:tab pos="2057400" algn="l"/>
        </a:tabLst>
        <a:defRPr sz="2400">
          <a:solidFill>
            <a:schemeClr val="bg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blackWhite">
          <a:xfrm>
            <a:off x="0" y="6502400"/>
            <a:ext cx="9144000" cy="387350"/>
          </a:xfrm>
          <a:prstGeom prst="rect">
            <a:avLst/>
          </a:prstGeom>
          <a:solidFill>
            <a:schemeClr val="accent1"/>
          </a:solidFill>
          <a:ln w="31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defRPr/>
            </a:pPr>
            <a:endParaRPr lang="zh-CN" altLang="en-US" dirty="0">
              <a:latin typeface="Comic Sans MS" panose="030F0702030302020204" pitchFamily="66" charset="0"/>
              <a:ea typeface="微软雅黑" panose="020B0503020204020204" pitchFamily="34" charset="-122"/>
            </a:endParaRPr>
          </a:p>
        </p:txBody>
      </p:sp>
      <p:sp>
        <p:nvSpPr>
          <p:cNvPr id="1027" name="Rectangle 3"/>
          <p:cNvSpPr>
            <a:spLocks noGrp="1" noChangeArrowheads="1"/>
          </p:cNvSpPr>
          <p:nvPr>
            <p:ph type="title"/>
          </p:nvPr>
        </p:nvSpPr>
        <p:spPr bwMode="auto">
          <a:xfrm>
            <a:off x="280988" y="681038"/>
            <a:ext cx="8245475"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dirty="0"/>
              <a:t>Click to edit Master title style</a:t>
            </a:r>
            <a:endParaRPr lang="zh-CN" altLang="en-GB" dirty="0"/>
          </a:p>
        </p:txBody>
      </p:sp>
      <p:sp>
        <p:nvSpPr>
          <p:cNvPr id="1028" name="Rectangle 4"/>
          <p:cNvSpPr>
            <a:spLocks noGrp="1" noChangeArrowheads="1"/>
          </p:cNvSpPr>
          <p:nvPr>
            <p:ph type="body" idx="1"/>
          </p:nvPr>
        </p:nvSpPr>
        <p:spPr bwMode="auto">
          <a:xfrm>
            <a:off x="685800" y="1219200"/>
            <a:ext cx="8156575"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zh-CN" dirty="0"/>
              <a:t>Click to edit Master text styles</a:t>
            </a:r>
            <a:endParaRPr lang="zh-CN" altLang="en-GB" dirty="0"/>
          </a:p>
          <a:p>
            <a:pPr lvl="1"/>
            <a:r>
              <a:rPr lang="en-GB" altLang="zh-CN" dirty="0"/>
              <a:t>Second level</a:t>
            </a:r>
            <a:endParaRPr lang="zh-CN" altLang="en-GB" dirty="0"/>
          </a:p>
          <a:p>
            <a:pPr lvl="2"/>
            <a:r>
              <a:rPr lang="en-GB" altLang="zh-CN" dirty="0"/>
              <a:t>Third level</a:t>
            </a:r>
          </a:p>
          <a:p>
            <a:pPr lvl="3"/>
            <a:r>
              <a:rPr lang="en-GB" altLang="zh-CN" dirty="0"/>
              <a:t>Fourth level</a:t>
            </a:r>
          </a:p>
          <a:p>
            <a:pPr lvl="4"/>
            <a:r>
              <a:rPr lang="en-GB" altLang="zh-CN" dirty="0"/>
              <a:t>Fifth level</a:t>
            </a:r>
          </a:p>
        </p:txBody>
      </p:sp>
      <p:sp>
        <p:nvSpPr>
          <p:cNvPr id="1029" name="Rectangle 5"/>
          <p:cNvSpPr>
            <a:spLocks noChangeArrowheads="1"/>
          </p:cNvSpPr>
          <p:nvPr/>
        </p:nvSpPr>
        <p:spPr bwMode="blackWhite">
          <a:xfrm>
            <a:off x="0" y="0"/>
            <a:ext cx="9144000" cy="438150"/>
          </a:xfrm>
          <a:prstGeom prst="rect">
            <a:avLst/>
          </a:prstGeom>
          <a:solidFill>
            <a:schemeClr val="accent1"/>
          </a:solidFill>
          <a:ln>
            <a:noFill/>
          </a:ln>
          <a:effectLst/>
          <a:extLst>
            <a:ext uri="{91240B29-F687-4F45-9708-019B960494DF}">
              <a14:hiddenLine xmlns:a14="http://schemas.microsoft.com/office/drawing/2010/main" w="317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defRPr/>
            </a:pPr>
            <a:endParaRPr lang="zh-CN" altLang="en-US" dirty="0">
              <a:latin typeface="Comic Sans MS" panose="030F0702030302020204" pitchFamily="66" charset="0"/>
              <a:ea typeface="微软雅黑" panose="020B0503020204020204" pitchFamily="34" charset="-122"/>
            </a:endParaRPr>
          </a:p>
        </p:txBody>
      </p:sp>
      <p:pic>
        <p:nvPicPr>
          <p:cNvPr id="103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6475413"/>
            <a:ext cx="914241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9"/>
          <p:cNvSpPr txBox="1">
            <a:spLocks noChangeArrowheads="1"/>
          </p:cNvSpPr>
          <p:nvPr/>
        </p:nvSpPr>
        <p:spPr bwMode="auto">
          <a:xfrm>
            <a:off x="7424738" y="12700"/>
            <a:ext cx="1582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eaLnBrk="1" hangingPunct="1">
              <a:spcBef>
                <a:spcPct val="50000"/>
              </a:spcBef>
              <a:defRPr/>
            </a:pPr>
            <a:r>
              <a:rPr lang="zh-CN" altLang="en-US" dirty="0">
                <a:solidFill>
                  <a:schemeClr val="tx1"/>
                </a:solidFill>
                <a:latin typeface="Comic Sans MS" panose="030F0702030302020204" pitchFamily="66" charset="0"/>
                <a:ea typeface="黑体" panose="02010609060101010101" pitchFamily="49" charset="-122"/>
              </a:rPr>
              <a:t>网络安全协议</a:t>
            </a:r>
          </a:p>
        </p:txBody>
      </p:sp>
      <p:sp>
        <p:nvSpPr>
          <p:cNvPr id="1032" name="Rectangle 10"/>
          <p:cNvSpPr>
            <a:spLocks noChangeArrowheads="1"/>
          </p:cNvSpPr>
          <p:nvPr userDrawn="1"/>
        </p:nvSpPr>
        <p:spPr bwMode="black">
          <a:xfrm>
            <a:off x="7083425" y="6462713"/>
            <a:ext cx="21367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gn="ctr">
              <a:defRPr/>
            </a:pPr>
            <a:r>
              <a:rPr lang="zh-CN" altLang="en-US" sz="1500" dirty="0">
                <a:solidFill>
                  <a:schemeClr val="tx1"/>
                </a:solidFill>
                <a:latin typeface="Comic Sans MS" panose="030F0702030302020204" pitchFamily="66" charset="0"/>
                <a:ea typeface="华文行楷" panose="02010800040101010101" pitchFamily="2" charset="-122"/>
              </a:rPr>
              <a:t>网络空间安全学院</a:t>
            </a:r>
          </a:p>
        </p:txBody>
      </p:sp>
      <p:pic>
        <p:nvPicPr>
          <p:cNvPr id="1033" name="Picture 11" descr="topic1"/>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799138" y="6526213"/>
            <a:ext cx="13382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2" descr="logo_new_black2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100888" y="33338"/>
            <a:ext cx="3714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ext Box 13"/>
          <p:cNvSpPr txBox="1">
            <a:spLocks noChangeArrowheads="1"/>
          </p:cNvSpPr>
          <p:nvPr userDrawn="1"/>
        </p:nvSpPr>
        <p:spPr bwMode="auto">
          <a:xfrm>
            <a:off x="-25400" y="6542088"/>
            <a:ext cx="344488" cy="152400"/>
          </a:xfrm>
          <a:prstGeom prst="rect">
            <a:avLst/>
          </a:prstGeom>
          <a:noFill/>
          <a:ln>
            <a:noFill/>
          </a:ln>
          <a:effectLst/>
          <a:extLst>
            <a:ext uri="{909E8E84-426E-40DD-AFC4-6F175D3DCCD1}">
              <a14:hiddenFill xmlns:a14="http://schemas.microsoft.com/office/drawing/2010/main">
                <a:gradFill rotWithShape="1">
                  <a:gsLst>
                    <a:gs pos="0">
                      <a:schemeClr val="accent1"/>
                    </a:gs>
                    <a:gs pos="100000">
                      <a:srgbClr val="003399"/>
                    </a:gs>
                  </a:gsLst>
                  <a:lin ang="2700000" scaled="1"/>
                </a:gradFill>
              </a14:hiddenFill>
            </a:ext>
            <a:ext uri="{91240B29-F687-4F45-9708-019B960494DF}">
              <a14:hiddenLine xmlns:a14="http://schemas.microsoft.com/office/drawing/2010/main" w="12700" algn="ctr">
                <a:solidFill>
                  <a:srgbClr val="3535A1"/>
                </a:solidFill>
                <a:miter lim="800000"/>
                <a:headEnd/>
                <a:tailEnd/>
              </a14:hiddenLine>
            </a:ext>
            <a:ext uri="{AF507438-7753-43E0-B8FC-AC1667EBCBE1}">
              <a14:hiddenEffects xmlns:a14="http://schemas.microsoft.com/office/drawing/2010/main">
                <a:effectLst>
                  <a:outerShdw dist="35921" dir="2700000" algn="ctr" rotWithShape="0">
                    <a:srgbClr val="000066"/>
                  </a:outerShdw>
                </a:effectLst>
              </a14:hiddenEffects>
            </a:ext>
          </a:extLst>
        </p:spPr>
        <p:txBody>
          <a:bodyPr lIns="0" tIns="0" rIns="0" bIns="0">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gn="ctr" eaLnBrk="1" hangingPunct="1">
              <a:spcBef>
                <a:spcPct val="50000"/>
              </a:spcBef>
              <a:defRPr/>
            </a:pPr>
            <a:fld id="{E99DE606-CB4D-4B4B-A3DE-36287F912823}" type="slidenum">
              <a:rPr lang="en-US" altLang="zh-CN" sz="1000" smtClean="0">
                <a:solidFill>
                  <a:schemeClr val="tx1"/>
                </a:solidFill>
                <a:latin typeface="Comic Sans MS" panose="030F0702030302020204" pitchFamily="66" charset="0"/>
                <a:ea typeface="微软雅黑" panose="020B0503020204020204" pitchFamily="34" charset="-122"/>
              </a:rPr>
              <a:pPr algn="ctr" eaLnBrk="1" hangingPunct="1">
                <a:spcBef>
                  <a:spcPct val="50000"/>
                </a:spcBef>
                <a:defRPr/>
              </a:pPr>
              <a:t>‹#›</a:t>
            </a:fld>
            <a:endParaRPr lang="en-US" altLang="zh-CN" sz="1000" dirty="0">
              <a:solidFill>
                <a:schemeClr val="tx1"/>
              </a:solidFill>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4277847157"/>
      </p:ext>
    </p:extLst>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transition/>
  <p:txStyles>
    <p:titleStyle>
      <a:lvl1pPr algn="l" rtl="0" eaLnBrk="0" fontAlgn="base" hangingPunct="0">
        <a:lnSpc>
          <a:spcPct val="90000"/>
        </a:lnSpc>
        <a:spcBef>
          <a:spcPct val="0"/>
        </a:spcBef>
        <a:spcAft>
          <a:spcPct val="0"/>
        </a:spcAft>
        <a:defRPr sz="2800" b="1" kern="1200">
          <a:solidFill>
            <a:schemeClr val="accent1"/>
          </a:solidFill>
          <a:latin typeface="Comic Sans MS" panose="030F0702030302020204" pitchFamily="66" charset="0"/>
          <a:ea typeface="微软雅黑" panose="020B0503020204020204" pitchFamily="34" charset="-122"/>
          <a:cs typeface="+mj-cs"/>
        </a:defRPr>
      </a:lvl1pPr>
      <a:lvl2pPr algn="l" rtl="0" eaLnBrk="0" fontAlgn="base" hangingPunct="0">
        <a:lnSpc>
          <a:spcPct val="90000"/>
        </a:lnSpc>
        <a:spcBef>
          <a:spcPct val="0"/>
        </a:spcBef>
        <a:spcAft>
          <a:spcPct val="0"/>
        </a:spcAft>
        <a:defRPr sz="2800" b="1">
          <a:solidFill>
            <a:schemeClr val="accent1"/>
          </a:solidFill>
          <a:latin typeface="Times New Roman" panose="02020603050405020304" pitchFamily="18" charset="0"/>
          <a:ea typeface="宋体" panose="02010600030101010101" pitchFamily="2" charset="-122"/>
          <a:cs typeface="Arial" panose="020B0604020202020204" pitchFamily="34" charset="0"/>
        </a:defRPr>
      </a:lvl2pPr>
      <a:lvl3pPr algn="l" rtl="0" eaLnBrk="0" fontAlgn="base" hangingPunct="0">
        <a:lnSpc>
          <a:spcPct val="90000"/>
        </a:lnSpc>
        <a:spcBef>
          <a:spcPct val="0"/>
        </a:spcBef>
        <a:spcAft>
          <a:spcPct val="0"/>
        </a:spcAft>
        <a:defRPr sz="2800" b="1">
          <a:solidFill>
            <a:schemeClr val="accent1"/>
          </a:solidFill>
          <a:latin typeface="Times New Roman" panose="02020603050405020304" pitchFamily="18" charset="0"/>
          <a:ea typeface="宋体" panose="02010600030101010101" pitchFamily="2" charset="-122"/>
          <a:cs typeface="Arial" panose="020B0604020202020204" pitchFamily="34" charset="0"/>
        </a:defRPr>
      </a:lvl3pPr>
      <a:lvl4pPr algn="l" rtl="0" eaLnBrk="0" fontAlgn="base" hangingPunct="0">
        <a:lnSpc>
          <a:spcPct val="90000"/>
        </a:lnSpc>
        <a:spcBef>
          <a:spcPct val="0"/>
        </a:spcBef>
        <a:spcAft>
          <a:spcPct val="0"/>
        </a:spcAft>
        <a:defRPr sz="2800" b="1">
          <a:solidFill>
            <a:schemeClr val="accent1"/>
          </a:solidFill>
          <a:latin typeface="Times New Roman" panose="02020603050405020304" pitchFamily="18" charset="0"/>
          <a:ea typeface="宋体" panose="02010600030101010101" pitchFamily="2" charset="-122"/>
          <a:cs typeface="Arial" panose="020B0604020202020204" pitchFamily="34" charset="0"/>
        </a:defRPr>
      </a:lvl4pPr>
      <a:lvl5pPr algn="l" rtl="0" eaLnBrk="0" fontAlgn="base" hangingPunct="0">
        <a:lnSpc>
          <a:spcPct val="90000"/>
        </a:lnSpc>
        <a:spcBef>
          <a:spcPct val="0"/>
        </a:spcBef>
        <a:spcAft>
          <a:spcPct val="0"/>
        </a:spcAft>
        <a:defRPr sz="2800" b="1">
          <a:solidFill>
            <a:schemeClr val="accent1"/>
          </a:solidFill>
          <a:latin typeface="Times New Roman" panose="02020603050405020304" pitchFamily="18" charset="0"/>
          <a:ea typeface="宋体" panose="02010600030101010101" pitchFamily="2" charset="-122"/>
          <a:cs typeface="Arial" panose="020B0604020202020204" pitchFamily="34" charset="0"/>
        </a:defRPr>
      </a:lvl5pPr>
      <a:lvl6pPr marL="457200" algn="l" rtl="0" fontAlgn="base">
        <a:lnSpc>
          <a:spcPct val="90000"/>
        </a:lnSpc>
        <a:spcBef>
          <a:spcPct val="0"/>
        </a:spcBef>
        <a:spcAft>
          <a:spcPct val="0"/>
        </a:spcAft>
        <a:defRPr sz="2800" b="1">
          <a:solidFill>
            <a:schemeClr val="accent1"/>
          </a:solidFill>
          <a:latin typeface="Times New Roman" panose="02020603050405020304" pitchFamily="18" charset="0"/>
          <a:ea typeface="宋体" panose="02010600030101010101" pitchFamily="2" charset="-122"/>
          <a:cs typeface="Arial" panose="020B0604020202020204" pitchFamily="34" charset="0"/>
        </a:defRPr>
      </a:lvl6pPr>
      <a:lvl7pPr marL="914400" algn="l" rtl="0" fontAlgn="base">
        <a:lnSpc>
          <a:spcPct val="90000"/>
        </a:lnSpc>
        <a:spcBef>
          <a:spcPct val="0"/>
        </a:spcBef>
        <a:spcAft>
          <a:spcPct val="0"/>
        </a:spcAft>
        <a:defRPr sz="2800" b="1">
          <a:solidFill>
            <a:schemeClr val="accent1"/>
          </a:solidFill>
          <a:latin typeface="Times New Roman" panose="02020603050405020304" pitchFamily="18" charset="0"/>
          <a:ea typeface="宋体" panose="02010600030101010101" pitchFamily="2" charset="-122"/>
          <a:cs typeface="Arial" panose="020B0604020202020204" pitchFamily="34" charset="0"/>
        </a:defRPr>
      </a:lvl7pPr>
      <a:lvl8pPr marL="1371600" algn="l" rtl="0" fontAlgn="base">
        <a:lnSpc>
          <a:spcPct val="90000"/>
        </a:lnSpc>
        <a:spcBef>
          <a:spcPct val="0"/>
        </a:spcBef>
        <a:spcAft>
          <a:spcPct val="0"/>
        </a:spcAft>
        <a:defRPr sz="2800" b="1">
          <a:solidFill>
            <a:schemeClr val="accent1"/>
          </a:solidFill>
          <a:latin typeface="Times New Roman" panose="02020603050405020304" pitchFamily="18" charset="0"/>
          <a:ea typeface="宋体" panose="02010600030101010101" pitchFamily="2" charset="-122"/>
          <a:cs typeface="Arial" panose="020B0604020202020204" pitchFamily="34" charset="0"/>
        </a:defRPr>
      </a:lvl8pPr>
      <a:lvl9pPr marL="1828800" algn="l" rtl="0" fontAlgn="base">
        <a:lnSpc>
          <a:spcPct val="90000"/>
        </a:lnSpc>
        <a:spcBef>
          <a:spcPct val="0"/>
        </a:spcBef>
        <a:spcAft>
          <a:spcPct val="0"/>
        </a:spcAft>
        <a:defRPr sz="2800" b="1">
          <a:solidFill>
            <a:schemeClr val="accent1"/>
          </a:solidFill>
          <a:latin typeface="Times New Roman" panose="02020603050405020304" pitchFamily="18" charset="0"/>
          <a:ea typeface="宋体" panose="02010600030101010101" pitchFamily="2" charset="-122"/>
          <a:cs typeface="Arial" panose="020B0604020202020204" pitchFamily="34" charset="0"/>
        </a:defRPr>
      </a:lvl9pPr>
    </p:titleStyle>
    <p:bodyStyle>
      <a:lvl1pPr marL="228600" indent="-228600" algn="l" rtl="0" eaLnBrk="0" fontAlgn="base" hangingPunct="0">
        <a:lnSpc>
          <a:spcPct val="120000"/>
        </a:lnSpc>
        <a:spcBef>
          <a:spcPct val="10000"/>
        </a:spcBef>
        <a:spcAft>
          <a:spcPct val="10000"/>
        </a:spcAft>
        <a:buClr>
          <a:srgbClr val="00A3A1"/>
        </a:buClr>
        <a:buFont typeface="Wingdings" panose="05000000000000000000" pitchFamily="2" charset="2"/>
        <a:buChar char="§"/>
        <a:tabLst>
          <a:tab pos="228600" algn="l"/>
          <a:tab pos="742950" algn="l"/>
          <a:tab pos="1143000" algn="l"/>
          <a:tab pos="1600200" algn="l"/>
          <a:tab pos="2057400" algn="l"/>
        </a:tabLst>
        <a:defRPr sz="2800" kern="120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0000"/>
        </a:lnSpc>
        <a:spcBef>
          <a:spcPct val="10000"/>
        </a:spcBef>
        <a:spcAft>
          <a:spcPct val="10000"/>
        </a:spcAft>
        <a:buClr>
          <a:schemeClr val="accent2"/>
        </a:buClr>
        <a:buFont typeface="Webdings" panose="05030102010509060703" pitchFamily="18" charset="2"/>
        <a:buChar char="4"/>
        <a:tabLst>
          <a:tab pos="228600" algn="l"/>
          <a:tab pos="742950" algn="l"/>
          <a:tab pos="1143000" algn="l"/>
          <a:tab pos="1600200" algn="l"/>
          <a:tab pos="2057400" algn="l"/>
        </a:tabLst>
        <a:defRPr sz="2400" kern="120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0000"/>
        </a:lnSpc>
        <a:spcBef>
          <a:spcPct val="10000"/>
        </a:spcBef>
        <a:spcAft>
          <a:spcPct val="10000"/>
        </a:spcAft>
        <a:buClr>
          <a:schemeClr val="accent2"/>
        </a:buClr>
        <a:buSzPct val="130000"/>
        <a:buChar char="•"/>
        <a:tabLst>
          <a:tab pos="228600" algn="l"/>
          <a:tab pos="742950" algn="l"/>
          <a:tab pos="1143000" algn="l"/>
          <a:tab pos="1600200" algn="l"/>
          <a:tab pos="2057400" algn="l"/>
        </a:tabLst>
        <a:defRPr sz="2000" kern="120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0000"/>
        </a:lnSpc>
        <a:spcBef>
          <a:spcPct val="10000"/>
        </a:spcBef>
        <a:spcAft>
          <a:spcPct val="10000"/>
        </a:spcAft>
        <a:buClr>
          <a:schemeClr val="accent2"/>
        </a:buClr>
        <a:buFont typeface="Arial" panose="020B0604020202020204" pitchFamily="34" charset="0"/>
        <a:buChar char="−"/>
        <a:tabLst>
          <a:tab pos="228600" algn="l"/>
          <a:tab pos="742950" algn="l"/>
          <a:tab pos="1143000" algn="l"/>
          <a:tab pos="1600200" algn="l"/>
          <a:tab pos="2057400" algn="l"/>
        </a:tabLst>
        <a:defRPr sz="2000" kern="120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0000"/>
        </a:lnSpc>
        <a:spcBef>
          <a:spcPct val="10000"/>
        </a:spcBef>
        <a:spcAft>
          <a:spcPct val="10000"/>
        </a:spcAft>
        <a:buClr>
          <a:schemeClr val="accent2"/>
        </a:buClr>
        <a:buFont typeface="Arial" panose="020B0604020202020204" pitchFamily="34" charset="0"/>
        <a:buChar char="−"/>
        <a:tabLst>
          <a:tab pos="228600" algn="l"/>
          <a:tab pos="742950" algn="l"/>
          <a:tab pos="1143000" algn="l"/>
          <a:tab pos="1600200" algn="l"/>
          <a:tab pos="2057400" algn="l"/>
        </a:tabLst>
        <a:defRPr sz="2000" kern="1200">
          <a:solidFill>
            <a:schemeClr val="bg1"/>
          </a:solidFill>
          <a:latin typeface="Comic Sans MS" panose="030F0702030302020204" pitchFamily="66"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7.emf"/><Relationship Id="rId5" Type="http://schemas.openxmlformats.org/officeDocument/2006/relationships/oleObject" Target="../embeddings/oleObject5.bin"/><Relationship Id="rId4" Type="http://schemas.openxmlformats.org/officeDocument/2006/relationships/image" Target="../media/image2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9.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1.wmf"/><Relationship Id="rId4" Type="http://schemas.openxmlformats.org/officeDocument/2006/relationships/oleObject" Target="../embeddings/oleObject8.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image" Target="../media/image3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0.wmf"/><Relationship Id="rId4" Type="http://schemas.openxmlformats.org/officeDocument/2006/relationships/oleObject" Target="../embeddings/oleObject9.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 Id="rId4" Type="http://schemas.openxmlformats.org/officeDocument/2006/relationships/image" Target="../media/image44.wmf"/></Relationships>
</file>

<file path=ppt/slides/_rels/slide6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image" Target="../media/image46.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notesSlide" Target="../notesSlides/notesSlide21.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51.wmf"/><Relationship Id="rId10" Type="http://schemas.openxmlformats.org/officeDocument/2006/relationships/image" Target="../media/image54.wmf"/><Relationship Id="rId4" Type="http://schemas.openxmlformats.org/officeDocument/2006/relationships/image" Target="../media/image50.wmf"/><Relationship Id="rId9" Type="http://schemas.openxmlformats.org/officeDocument/2006/relationships/image" Target="../media/image5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Chapter10</a:t>
            </a:r>
            <a:r>
              <a:rPr lang="zh-CN" altLang="en-US" dirty="0"/>
              <a:t> 网络安全概述</a:t>
            </a:r>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US" altLang="zh-CN" b="1" dirty="0"/>
              <a:t>10.1 </a:t>
            </a:r>
            <a:r>
              <a:rPr lang="zh-CN" altLang="en-US" b="1" dirty="0"/>
              <a:t>概述</a:t>
            </a:r>
            <a:endParaRPr lang="en-US" altLang="zh-CN" b="1" dirty="0"/>
          </a:p>
          <a:p>
            <a:pPr eaLnBrk="1" hangingPunct="1"/>
            <a:r>
              <a:rPr lang="en-US" altLang="zh-CN" b="1" dirty="0"/>
              <a:t>10.2 </a:t>
            </a:r>
            <a:r>
              <a:rPr lang="zh-CN" altLang="en-US" b="1" dirty="0"/>
              <a:t>安全模型</a:t>
            </a:r>
          </a:p>
          <a:p>
            <a:pPr eaLnBrk="1" hangingPunct="1"/>
            <a:r>
              <a:rPr lang="en-US" altLang="zh-CN" b="1" dirty="0"/>
              <a:t>10.3 </a:t>
            </a:r>
            <a:r>
              <a:rPr lang="zh-CN" altLang="en-US" b="1" dirty="0"/>
              <a:t>密码学基础知识</a:t>
            </a:r>
          </a:p>
          <a:p>
            <a:pPr eaLnBrk="1" hangingPunct="1"/>
            <a:r>
              <a:rPr lang="en-US" altLang="zh-CN" b="1" dirty="0"/>
              <a:t>10.4 </a:t>
            </a:r>
            <a:r>
              <a:rPr lang="zh-CN" altLang="en-US" b="1" dirty="0"/>
              <a:t>数字签名与认证</a:t>
            </a:r>
            <a:endParaRPr lang="en-US" altLang="zh-CN" b="1" dirty="0"/>
          </a:p>
          <a:p>
            <a:pPr eaLnBrk="1" hangingPunct="1"/>
            <a:r>
              <a:rPr lang="en-US" altLang="zh-CN" b="1" dirty="0"/>
              <a:t>10.5 </a:t>
            </a:r>
            <a:r>
              <a:rPr lang="zh-CN" altLang="en-US" b="1" dirty="0"/>
              <a:t>典型的网络安全威胁</a:t>
            </a:r>
          </a:p>
          <a:p>
            <a:pPr eaLnBrk="1" hangingPunct="1"/>
            <a:r>
              <a:rPr lang="en-US" altLang="zh-CN" b="1" dirty="0"/>
              <a:t>10.6 </a:t>
            </a:r>
            <a:r>
              <a:rPr lang="zh-CN" altLang="en-US" b="1" dirty="0"/>
              <a:t>网络安全协议介绍</a:t>
            </a:r>
          </a:p>
          <a:p>
            <a:pPr eaLnBrk="1" hangingPunct="1">
              <a:defRPr/>
            </a:pPr>
            <a:endParaRPr lang="zh-CN" altLang="en-US" b="1" dirty="0"/>
          </a:p>
        </p:txBody>
      </p:sp>
    </p:spTree>
    <p:extLst>
      <p:ext uri="{BB962C8B-B14F-4D97-AF65-F5344CB8AC3E}">
        <p14:creationId xmlns:p14="http://schemas.microsoft.com/office/powerpoint/2010/main" val="200323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398FD5-3521-484A-AFC7-8A9BEBD9BAE8}"/>
              </a:ext>
            </a:extLst>
          </p:cNvPr>
          <p:cNvSpPr>
            <a:spLocks noGrp="1"/>
          </p:cNvSpPr>
          <p:nvPr>
            <p:ph type="title"/>
          </p:nvPr>
        </p:nvSpPr>
        <p:spPr/>
        <p:txBody>
          <a:bodyPr/>
          <a:lstStyle/>
          <a:p>
            <a:r>
              <a:rPr lang="zh-CN" altLang="en-US" dirty="0"/>
              <a:t>概述</a:t>
            </a:r>
          </a:p>
        </p:txBody>
      </p:sp>
      <p:sp>
        <p:nvSpPr>
          <p:cNvPr id="3" name="内容占位符 2">
            <a:extLst>
              <a:ext uri="{FF2B5EF4-FFF2-40B4-BE49-F238E27FC236}">
                <a16:creationId xmlns:a16="http://schemas.microsoft.com/office/drawing/2014/main" id="{2519A104-06FC-4969-BDD7-5C561FB4E037}"/>
              </a:ext>
            </a:extLst>
          </p:cNvPr>
          <p:cNvSpPr>
            <a:spLocks noGrp="1"/>
          </p:cNvSpPr>
          <p:nvPr>
            <p:ph idx="1"/>
          </p:nvPr>
        </p:nvSpPr>
        <p:spPr>
          <a:xfrm>
            <a:off x="611560" y="1371600"/>
            <a:ext cx="7772400" cy="4114800"/>
          </a:xfrm>
        </p:spPr>
        <p:txBody>
          <a:bodyPr/>
          <a:lstStyle/>
          <a:p>
            <a:r>
              <a:rPr lang="en-US" altLang="zh-CN" b="1" dirty="0"/>
              <a:t>8.</a:t>
            </a:r>
            <a:r>
              <a:rPr lang="zh-CN" altLang="en-US" b="1" dirty="0"/>
              <a:t>网络安全的主要任务</a:t>
            </a:r>
            <a:endParaRPr lang="en-US" altLang="zh-CN" b="1" dirty="0"/>
          </a:p>
          <a:p>
            <a:pPr lvl="1" eaLnBrk="1" hangingPunct="1"/>
            <a:r>
              <a:rPr lang="zh-CN" altLang="en-US" b="1" dirty="0"/>
              <a:t>保障网络与系统</a:t>
            </a:r>
          </a:p>
          <a:p>
            <a:pPr lvl="2" eaLnBrk="1" hangingPunct="1">
              <a:buFont typeface="Wingdings" panose="05000000000000000000" pitchFamily="2" charset="2"/>
              <a:buChar char="ü"/>
            </a:pPr>
            <a:r>
              <a:rPr lang="zh-CN" altLang="en-US" dirty="0">
                <a:solidFill>
                  <a:srgbClr val="FF3300"/>
                </a:solidFill>
              </a:rPr>
              <a:t>安全、可靠、高效、可控</a:t>
            </a:r>
            <a:r>
              <a:rPr lang="zh-CN" altLang="en-US" dirty="0"/>
              <a:t>、持续地运行</a:t>
            </a:r>
          </a:p>
          <a:p>
            <a:pPr lvl="1" eaLnBrk="1" hangingPunct="1"/>
            <a:r>
              <a:rPr lang="zh-CN" altLang="en-US" b="1" dirty="0"/>
              <a:t>保障信息</a:t>
            </a:r>
          </a:p>
          <a:p>
            <a:pPr lvl="2" eaLnBrk="1" hangingPunct="1">
              <a:buFont typeface="Wingdings" panose="05000000000000000000" pitchFamily="2" charset="2"/>
              <a:buChar char="ü"/>
            </a:pPr>
            <a:r>
              <a:rPr lang="zh-CN" altLang="en-US" dirty="0">
                <a:solidFill>
                  <a:srgbClr val="FF3300"/>
                </a:solidFill>
              </a:rPr>
              <a:t>机密、完整、不可否认</a:t>
            </a:r>
            <a:r>
              <a:rPr lang="zh-CN" altLang="en-US" dirty="0"/>
              <a:t>地传输和使用</a:t>
            </a:r>
          </a:p>
          <a:p>
            <a:endParaRPr lang="zh-CN" altLang="en-US" b="1" dirty="0"/>
          </a:p>
        </p:txBody>
      </p:sp>
    </p:spTree>
    <p:extLst>
      <p:ext uri="{BB962C8B-B14F-4D97-AF65-F5344CB8AC3E}">
        <p14:creationId xmlns:p14="http://schemas.microsoft.com/office/powerpoint/2010/main" val="200352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5DDFD7-58CF-4E72-B31B-CA26D06FA271}"/>
              </a:ext>
            </a:extLst>
          </p:cNvPr>
          <p:cNvSpPr>
            <a:spLocks noGrp="1"/>
          </p:cNvSpPr>
          <p:nvPr>
            <p:ph type="title"/>
          </p:nvPr>
        </p:nvSpPr>
        <p:spPr/>
        <p:txBody>
          <a:bodyPr/>
          <a:lstStyle/>
          <a:p>
            <a:r>
              <a:rPr lang="zh-CN" altLang="en-US" dirty="0"/>
              <a:t>概述</a:t>
            </a:r>
          </a:p>
        </p:txBody>
      </p:sp>
      <p:sp>
        <p:nvSpPr>
          <p:cNvPr id="3" name="内容占位符 2">
            <a:extLst>
              <a:ext uri="{FF2B5EF4-FFF2-40B4-BE49-F238E27FC236}">
                <a16:creationId xmlns:a16="http://schemas.microsoft.com/office/drawing/2014/main" id="{89B30891-8C35-482D-852A-57F59A343713}"/>
              </a:ext>
            </a:extLst>
          </p:cNvPr>
          <p:cNvSpPr>
            <a:spLocks noGrp="1"/>
          </p:cNvSpPr>
          <p:nvPr>
            <p:ph idx="1"/>
          </p:nvPr>
        </p:nvSpPr>
        <p:spPr>
          <a:xfrm>
            <a:off x="611560" y="1371600"/>
            <a:ext cx="7772400" cy="4114800"/>
          </a:xfrm>
        </p:spPr>
        <p:txBody>
          <a:bodyPr/>
          <a:lstStyle/>
          <a:p>
            <a:r>
              <a:rPr lang="en-US" altLang="zh-CN" b="1" dirty="0"/>
              <a:t>9.</a:t>
            </a:r>
            <a:r>
              <a:rPr lang="zh-CN" altLang="en-US" b="1" dirty="0"/>
              <a:t>需要保护的对象</a:t>
            </a:r>
            <a:endParaRPr lang="en-US" altLang="zh-CN" b="1" dirty="0"/>
          </a:p>
          <a:p>
            <a:pPr lvl="1" eaLnBrk="1" hangingPunct="1"/>
            <a:r>
              <a:rPr lang="zh-CN" altLang="en-US" b="1" dirty="0"/>
              <a:t>硬件</a:t>
            </a:r>
            <a:r>
              <a:rPr lang="en-US" altLang="zh-CN" b="1" dirty="0"/>
              <a:t>hardware</a:t>
            </a:r>
            <a:endParaRPr lang="zh-CN" altLang="en-US" b="1" dirty="0"/>
          </a:p>
          <a:p>
            <a:pPr lvl="2" eaLnBrk="1" hangingPunct="1">
              <a:buFont typeface="Wingdings" panose="05000000000000000000" pitchFamily="2" charset="2"/>
              <a:buChar char="ü"/>
            </a:pPr>
            <a:r>
              <a:rPr lang="zh-CN" altLang="en-US" dirty="0"/>
              <a:t>服务器、路由器、主机（</a:t>
            </a:r>
            <a:r>
              <a:rPr lang="en-US" altLang="zh-CN" dirty="0"/>
              <a:t>PC&amp;</a:t>
            </a:r>
            <a:r>
              <a:rPr lang="zh-CN" altLang="en-US" dirty="0"/>
              <a:t>工作站）等</a:t>
            </a:r>
          </a:p>
          <a:p>
            <a:pPr lvl="1" eaLnBrk="1" hangingPunct="1"/>
            <a:r>
              <a:rPr lang="zh-CN" altLang="en-US" b="1" dirty="0"/>
              <a:t>软件</a:t>
            </a:r>
            <a:r>
              <a:rPr lang="en-US" altLang="zh-CN" b="1" dirty="0"/>
              <a:t>software</a:t>
            </a:r>
            <a:endParaRPr lang="zh-CN" altLang="en-US" b="1" dirty="0"/>
          </a:p>
          <a:p>
            <a:pPr lvl="2" eaLnBrk="1" hangingPunct="1">
              <a:buFont typeface="Wingdings" panose="05000000000000000000" pitchFamily="2" charset="2"/>
              <a:buChar char="ü"/>
            </a:pPr>
            <a:r>
              <a:rPr lang="zh-CN" altLang="en-US" dirty="0"/>
              <a:t>操作系统、应用软件等</a:t>
            </a:r>
          </a:p>
          <a:p>
            <a:pPr lvl="1" eaLnBrk="1" hangingPunct="1"/>
            <a:r>
              <a:rPr lang="zh-CN" altLang="en-US" b="1" dirty="0"/>
              <a:t>数据</a:t>
            </a:r>
            <a:r>
              <a:rPr lang="en-US" altLang="zh-CN" b="1" dirty="0"/>
              <a:t>data</a:t>
            </a:r>
            <a:endParaRPr lang="zh-CN" altLang="en-US" b="1" dirty="0"/>
          </a:p>
          <a:p>
            <a:pPr lvl="2" eaLnBrk="1" hangingPunct="1">
              <a:buFont typeface="Wingdings" panose="05000000000000000000" pitchFamily="2" charset="2"/>
              <a:buChar char="ü"/>
            </a:pPr>
            <a:r>
              <a:rPr lang="zh-CN" altLang="en-US" dirty="0"/>
              <a:t>电子邮件、电子商务、电子政务、信息发布等</a:t>
            </a:r>
          </a:p>
          <a:p>
            <a:endParaRPr lang="zh-CN" altLang="en-US" b="1" dirty="0"/>
          </a:p>
        </p:txBody>
      </p:sp>
    </p:spTree>
    <p:extLst>
      <p:ext uri="{BB962C8B-B14F-4D97-AF65-F5344CB8AC3E}">
        <p14:creationId xmlns:p14="http://schemas.microsoft.com/office/powerpoint/2010/main" val="357672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Chapter10</a:t>
            </a:r>
            <a:r>
              <a:rPr lang="zh-CN" altLang="en-US" dirty="0"/>
              <a:t> 网络安全概述</a:t>
            </a:r>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US" altLang="zh-CN" b="1" dirty="0"/>
              <a:t>10.1 </a:t>
            </a:r>
            <a:r>
              <a:rPr lang="zh-CN" altLang="en-US" b="1" dirty="0"/>
              <a:t>概述</a:t>
            </a:r>
            <a:endParaRPr lang="en-US" altLang="zh-CN" b="1" dirty="0"/>
          </a:p>
          <a:p>
            <a:pPr eaLnBrk="1" hangingPunct="1"/>
            <a:r>
              <a:rPr lang="en-US" altLang="zh-CN" b="1" dirty="0">
                <a:solidFill>
                  <a:srgbClr val="FF0000"/>
                </a:solidFill>
              </a:rPr>
              <a:t>10.2 </a:t>
            </a:r>
            <a:r>
              <a:rPr lang="zh-CN" altLang="en-US" b="1" dirty="0">
                <a:solidFill>
                  <a:srgbClr val="FF0000"/>
                </a:solidFill>
              </a:rPr>
              <a:t>安全模型</a:t>
            </a:r>
          </a:p>
          <a:p>
            <a:pPr eaLnBrk="1" hangingPunct="1"/>
            <a:r>
              <a:rPr lang="en-US" altLang="zh-CN" b="1" dirty="0"/>
              <a:t>10.3 </a:t>
            </a:r>
            <a:r>
              <a:rPr lang="zh-CN" altLang="en-US" b="1" dirty="0"/>
              <a:t>密码学基础知识</a:t>
            </a:r>
          </a:p>
          <a:p>
            <a:pPr eaLnBrk="1" hangingPunct="1"/>
            <a:r>
              <a:rPr lang="en-US" altLang="zh-CN" b="1" dirty="0"/>
              <a:t>10.4 </a:t>
            </a:r>
            <a:r>
              <a:rPr lang="zh-CN" altLang="en-US" b="1" dirty="0"/>
              <a:t>数字签名与认证</a:t>
            </a:r>
            <a:endParaRPr lang="en-US" altLang="zh-CN" b="1" dirty="0"/>
          </a:p>
          <a:p>
            <a:pPr eaLnBrk="1" hangingPunct="1"/>
            <a:r>
              <a:rPr lang="en-US" altLang="zh-CN" b="1" dirty="0"/>
              <a:t>10.5 </a:t>
            </a:r>
            <a:r>
              <a:rPr lang="zh-CN" altLang="en-US" b="1" dirty="0"/>
              <a:t>典型的网络安全威胁</a:t>
            </a:r>
          </a:p>
          <a:p>
            <a:pPr eaLnBrk="1" hangingPunct="1"/>
            <a:r>
              <a:rPr lang="en-US" altLang="zh-CN" b="1" dirty="0"/>
              <a:t>10.6 </a:t>
            </a:r>
            <a:r>
              <a:rPr lang="zh-CN" altLang="en-US" b="1" dirty="0"/>
              <a:t>网络安全协议介绍</a:t>
            </a:r>
          </a:p>
          <a:p>
            <a:pPr eaLnBrk="1" hangingPunct="1">
              <a:defRPr/>
            </a:pPr>
            <a:endParaRPr lang="zh-CN" altLang="en-US" b="1" dirty="0"/>
          </a:p>
        </p:txBody>
      </p:sp>
    </p:spTree>
    <p:extLst>
      <p:ext uri="{BB962C8B-B14F-4D97-AF65-F5344CB8AC3E}">
        <p14:creationId xmlns:p14="http://schemas.microsoft.com/office/powerpoint/2010/main" val="2608482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D41FC-A4F4-46C3-A7DF-D36F25F6ABC6}"/>
              </a:ext>
            </a:extLst>
          </p:cNvPr>
          <p:cNvSpPr>
            <a:spLocks noGrp="1"/>
          </p:cNvSpPr>
          <p:nvPr>
            <p:ph type="title"/>
          </p:nvPr>
        </p:nvSpPr>
        <p:spPr/>
        <p:txBody>
          <a:bodyPr/>
          <a:lstStyle/>
          <a:p>
            <a:r>
              <a:rPr lang="zh-CN" altLang="en-US"/>
              <a:t>安全</a:t>
            </a:r>
            <a:r>
              <a:rPr lang="zh-CN" altLang="en-US" dirty="0"/>
              <a:t>模型</a:t>
            </a:r>
          </a:p>
        </p:txBody>
      </p:sp>
      <p:sp>
        <p:nvSpPr>
          <p:cNvPr id="3" name="内容占位符 2">
            <a:extLst>
              <a:ext uri="{FF2B5EF4-FFF2-40B4-BE49-F238E27FC236}">
                <a16:creationId xmlns:a16="http://schemas.microsoft.com/office/drawing/2014/main" id="{B2F17F88-2C40-488A-93AE-8E6FE76FB38C}"/>
              </a:ext>
            </a:extLst>
          </p:cNvPr>
          <p:cNvSpPr>
            <a:spLocks noGrp="1"/>
          </p:cNvSpPr>
          <p:nvPr>
            <p:ph idx="1"/>
          </p:nvPr>
        </p:nvSpPr>
        <p:spPr>
          <a:xfrm>
            <a:off x="304800" y="1219200"/>
            <a:ext cx="8537575" cy="685800"/>
          </a:xfrm>
        </p:spPr>
        <p:txBody>
          <a:bodyPr/>
          <a:lstStyle/>
          <a:p>
            <a:r>
              <a:rPr lang="en-US" altLang="zh-CN" b="1" dirty="0"/>
              <a:t>1. </a:t>
            </a:r>
            <a:r>
              <a:rPr lang="zh-CN" altLang="en-US" b="1" dirty="0"/>
              <a:t>网络安全模型：</a:t>
            </a:r>
            <a:r>
              <a:rPr lang="zh-CN" altLang="en-US" sz="2000" b="1" dirty="0">
                <a:latin typeface="Times New Roman" panose="02020603050405020304" pitchFamily="18" charset="0"/>
              </a:rPr>
              <a:t>实现端到端的安全通信</a:t>
            </a:r>
            <a:endParaRPr lang="zh-CN" altLang="en-US" b="1" dirty="0"/>
          </a:p>
        </p:txBody>
      </p:sp>
      <p:pic>
        <p:nvPicPr>
          <p:cNvPr id="4" name="Picture 3">
            <a:extLst>
              <a:ext uri="{FF2B5EF4-FFF2-40B4-BE49-F238E27FC236}">
                <a16:creationId xmlns:a16="http://schemas.microsoft.com/office/drawing/2014/main" id="{D5B19A25-76C2-4ACE-8E73-D48B103B8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707231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F07BAFC3-B781-425A-843E-C01686C4D78E}"/>
              </a:ext>
            </a:extLst>
          </p:cNvPr>
          <p:cNvSpPr>
            <a:spLocks noChangeArrowheads="1"/>
          </p:cNvSpPr>
          <p:nvPr/>
        </p:nvSpPr>
        <p:spPr bwMode="auto">
          <a:xfrm>
            <a:off x="5912161" y="1871394"/>
            <a:ext cx="798409" cy="142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50000"/>
              </a:lnSpc>
            </a:pPr>
            <a:r>
              <a:rPr lang="zh-CN" altLang="en-US" sz="2000" b="1" dirty="0">
                <a:solidFill>
                  <a:srgbClr val="000000"/>
                </a:solidFill>
                <a:latin typeface="Comic Sans MS" panose="030F0702030302020204" pitchFamily="66" charset="0"/>
                <a:ea typeface="微软雅黑" panose="020B0503020204020204" pitchFamily="34" charset="-122"/>
              </a:rPr>
              <a:t>算法</a:t>
            </a:r>
          </a:p>
          <a:p>
            <a:pPr eaLnBrk="1" hangingPunct="1">
              <a:lnSpc>
                <a:spcPct val="150000"/>
              </a:lnSpc>
            </a:pPr>
            <a:r>
              <a:rPr lang="zh-CN" altLang="en-US" sz="2000" b="1" dirty="0">
                <a:solidFill>
                  <a:srgbClr val="000000"/>
                </a:solidFill>
                <a:latin typeface="Comic Sans MS" panose="030F0702030302020204" pitchFamily="66" charset="0"/>
                <a:ea typeface="微软雅黑" panose="020B0503020204020204" pitchFamily="34" charset="-122"/>
              </a:rPr>
              <a:t>机制</a:t>
            </a:r>
          </a:p>
          <a:p>
            <a:pPr eaLnBrk="1" hangingPunct="1">
              <a:lnSpc>
                <a:spcPct val="150000"/>
              </a:lnSpc>
            </a:pPr>
            <a:r>
              <a:rPr lang="zh-CN" altLang="en-US" sz="2000" b="1" dirty="0">
                <a:solidFill>
                  <a:srgbClr val="000000"/>
                </a:solidFill>
                <a:latin typeface="Comic Sans MS" panose="030F0702030302020204" pitchFamily="66" charset="0"/>
                <a:ea typeface="微软雅黑" panose="020B0503020204020204" pitchFamily="34" charset="-122"/>
              </a:rPr>
              <a:t>协议</a:t>
            </a:r>
          </a:p>
        </p:txBody>
      </p:sp>
      <p:sp>
        <p:nvSpPr>
          <p:cNvPr id="6" name="AutoShape 5">
            <a:extLst>
              <a:ext uri="{FF2B5EF4-FFF2-40B4-BE49-F238E27FC236}">
                <a16:creationId xmlns:a16="http://schemas.microsoft.com/office/drawing/2014/main" id="{B4741BBB-9C50-4330-B16D-CD12091CD83A}"/>
              </a:ext>
            </a:extLst>
          </p:cNvPr>
          <p:cNvSpPr>
            <a:spLocks/>
          </p:cNvSpPr>
          <p:nvPr/>
        </p:nvSpPr>
        <p:spPr bwMode="auto">
          <a:xfrm>
            <a:off x="6553200" y="2057400"/>
            <a:ext cx="228600" cy="774700"/>
          </a:xfrm>
          <a:prstGeom prst="rightBrace">
            <a:avLst>
              <a:gd name="adj1" fmla="val 28241"/>
              <a:gd name="adj2" fmla="val 50000"/>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 name="Text Box 6">
            <a:extLst>
              <a:ext uri="{FF2B5EF4-FFF2-40B4-BE49-F238E27FC236}">
                <a16:creationId xmlns:a16="http://schemas.microsoft.com/office/drawing/2014/main" id="{CB619EEE-FB7F-4F71-B66C-76F00D1332CC}"/>
              </a:ext>
            </a:extLst>
          </p:cNvPr>
          <p:cNvSpPr txBox="1">
            <a:spLocks noChangeArrowheads="1"/>
          </p:cNvSpPr>
          <p:nvPr/>
        </p:nvSpPr>
        <p:spPr bwMode="auto">
          <a:xfrm>
            <a:off x="6970712" y="1981200"/>
            <a:ext cx="1871663" cy="1463675"/>
          </a:xfrm>
          <a:prstGeom prst="rect">
            <a:avLst/>
          </a:prstGeom>
          <a:solidFill>
            <a:srgbClr val="FFF5CD"/>
          </a:solidFill>
          <a:ln>
            <a:noFill/>
          </a:ln>
          <a:effectLst>
            <a:outerShdw dist="107763" dir="18900000" algn="ctr" rotWithShape="0">
              <a:srgbClr val="1C1C1C">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身份认证</a:t>
            </a:r>
          </a:p>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noProof="0">
                <a:ln>
                  <a:noFill/>
                </a:ln>
                <a:solidFill>
                  <a:srgbClr val="FF0000"/>
                </a:solidFill>
                <a:effectLst/>
                <a:uLnTx/>
                <a:uFillTx/>
                <a:latin typeface="Comic Sans MS" panose="030F0702030302020204" pitchFamily="66" charset="0"/>
                <a:ea typeface="微软雅黑" panose="020B0503020204020204" pitchFamily="34" charset="-122"/>
              </a:rPr>
              <a:t>信息的机密性、完整性、不可否认性</a:t>
            </a:r>
          </a:p>
        </p:txBody>
      </p:sp>
    </p:spTree>
    <p:extLst>
      <p:ext uri="{BB962C8B-B14F-4D97-AF65-F5344CB8AC3E}">
        <p14:creationId xmlns:p14="http://schemas.microsoft.com/office/powerpoint/2010/main" val="101070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EDDB09-8832-4B38-89F7-C63C1731BA00}"/>
              </a:ext>
            </a:extLst>
          </p:cNvPr>
          <p:cNvSpPr>
            <a:spLocks noGrp="1"/>
          </p:cNvSpPr>
          <p:nvPr>
            <p:ph type="title"/>
          </p:nvPr>
        </p:nvSpPr>
        <p:spPr/>
        <p:txBody>
          <a:bodyPr/>
          <a:lstStyle/>
          <a:p>
            <a:r>
              <a:rPr lang="zh-CN" altLang="en-US" dirty="0"/>
              <a:t>安全模型</a:t>
            </a:r>
          </a:p>
        </p:txBody>
      </p:sp>
      <p:pic>
        <p:nvPicPr>
          <p:cNvPr id="4" name="Picture 3">
            <a:extLst>
              <a:ext uri="{FF2B5EF4-FFF2-40B4-BE49-F238E27FC236}">
                <a16:creationId xmlns:a16="http://schemas.microsoft.com/office/drawing/2014/main" id="{510F1E3E-8017-422B-8FA3-6FC915BBF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732948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8A06AC18-3232-46D8-8019-628019B29E64}"/>
              </a:ext>
            </a:extLst>
          </p:cNvPr>
          <p:cNvSpPr>
            <a:spLocks noChangeArrowheads="1"/>
          </p:cNvSpPr>
          <p:nvPr/>
        </p:nvSpPr>
        <p:spPr bwMode="auto">
          <a:xfrm>
            <a:off x="152400" y="1935162"/>
            <a:ext cx="4572000" cy="121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eaLnBrk="1" hangingPunct="1">
              <a:lnSpc>
                <a:spcPct val="125000"/>
              </a:lnSpc>
            </a:pPr>
            <a:r>
              <a:rPr lang="en-US" altLang="zh-CN" sz="2000" b="1" dirty="0">
                <a:solidFill>
                  <a:srgbClr val="FF0000"/>
                </a:solidFill>
                <a:latin typeface="Comic Sans MS" panose="030F0702030302020204" pitchFamily="66" charset="0"/>
                <a:ea typeface="微软雅黑" panose="020B0503020204020204" pitchFamily="34" charset="-122"/>
              </a:rPr>
              <a:t>Firewalls and Security Gateways </a:t>
            </a:r>
          </a:p>
          <a:p>
            <a:pPr eaLnBrk="1" hangingPunct="1">
              <a:lnSpc>
                <a:spcPct val="125000"/>
              </a:lnSpc>
            </a:pPr>
            <a:r>
              <a:rPr lang="en-US" altLang="zh-CN" sz="2000" b="1" dirty="0">
                <a:solidFill>
                  <a:srgbClr val="FF0000"/>
                </a:solidFill>
                <a:latin typeface="Comic Sans MS" panose="030F0702030302020204" pitchFamily="66" charset="0"/>
                <a:ea typeface="微软雅黑" panose="020B0503020204020204" pitchFamily="34" charset="-122"/>
              </a:rPr>
              <a:t>IDS(Intrusion Detection System)</a:t>
            </a:r>
          </a:p>
          <a:p>
            <a:pPr eaLnBrk="1" hangingPunct="1">
              <a:lnSpc>
                <a:spcPct val="125000"/>
              </a:lnSpc>
            </a:pPr>
            <a:r>
              <a:rPr lang="en-US" altLang="zh-CN" sz="2000" b="1" dirty="0">
                <a:solidFill>
                  <a:srgbClr val="FF0000"/>
                </a:solidFill>
                <a:latin typeface="Comic Sans MS" panose="030F0702030302020204" pitchFamily="66" charset="0"/>
                <a:ea typeface="微软雅黑" panose="020B0503020204020204" pitchFamily="34" charset="-122"/>
              </a:rPr>
              <a:t>VPN(Virtual Private Network)</a:t>
            </a:r>
          </a:p>
        </p:txBody>
      </p:sp>
      <p:sp>
        <p:nvSpPr>
          <p:cNvPr id="6" name="Text Box 5">
            <a:extLst>
              <a:ext uri="{FF2B5EF4-FFF2-40B4-BE49-F238E27FC236}">
                <a16:creationId xmlns:a16="http://schemas.microsoft.com/office/drawing/2014/main" id="{7A8BD5C1-7F3A-469D-A92D-DE0762602B92}"/>
              </a:ext>
            </a:extLst>
          </p:cNvPr>
          <p:cNvSpPr txBox="1">
            <a:spLocks noChangeArrowheads="1"/>
          </p:cNvSpPr>
          <p:nvPr/>
        </p:nvSpPr>
        <p:spPr bwMode="auto">
          <a:xfrm>
            <a:off x="4552330" y="2007513"/>
            <a:ext cx="4267200" cy="861774"/>
          </a:xfrm>
          <a:prstGeom prst="rect">
            <a:avLst/>
          </a:prstGeom>
          <a:solidFill>
            <a:srgbClr val="FFCC00"/>
          </a:solidFill>
          <a:ln>
            <a:noFill/>
          </a:ln>
          <a:effectLst>
            <a:outerShdw dist="107763" dir="18900000" algn="ctr" rotWithShape="0">
              <a:srgbClr val="1C1C1C">
                <a:alpha val="50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Tahoma" panose="020B0604030504040204" pitchFamily="34" charset="0"/>
                <a:ea typeface="宋体" panose="02010600030101010101" pitchFamily="2" charset="-122"/>
              </a:defRPr>
            </a:lvl1pPr>
            <a:lvl2pPr marL="742950" indent="-285750">
              <a:defRPr>
                <a:solidFill>
                  <a:schemeClr val="tx1"/>
                </a:solidFill>
                <a:latin typeface="Tahoma" panose="020B0604030504040204" pitchFamily="34" charset="0"/>
                <a:ea typeface="宋体" panose="02010600030101010101" pitchFamily="2" charset="-122"/>
              </a:defRPr>
            </a:lvl2pPr>
            <a:lvl3pPr marL="1143000" indent="-228600">
              <a:defRPr>
                <a:solidFill>
                  <a:schemeClr val="tx1"/>
                </a:solidFill>
                <a:latin typeface="Tahoma" panose="020B0604030504040204" pitchFamily="34" charset="0"/>
                <a:ea typeface="宋体" panose="02010600030101010101" pitchFamily="2" charset="-122"/>
              </a:defRPr>
            </a:lvl3pPr>
            <a:lvl4pPr marL="1600200" indent="-228600">
              <a:defRPr>
                <a:solidFill>
                  <a:schemeClr val="tx1"/>
                </a:solidFill>
                <a:latin typeface="Tahoma" panose="020B0604030504040204" pitchFamily="34" charset="0"/>
                <a:ea typeface="宋体" panose="02010600030101010101" pitchFamily="2" charset="-122"/>
              </a:defRPr>
            </a:lvl4pPr>
            <a:lvl5pPr marL="2057400" indent="-22860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保证网络的</a:t>
            </a:r>
          </a:p>
          <a:p>
            <a:pPr marL="0" marR="0" lvl="0" indent="0" defTabSz="914400" eaLnBrk="1" fontAlgn="auto" latinLnBrk="0" hangingPunct="1">
              <a:lnSpc>
                <a:spcPct val="100000"/>
              </a:lnSpc>
              <a:spcBef>
                <a:spcPct val="50000"/>
              </a:spcBef>
              <a:spcAft>
                <a:spcPts val="0"/>
              </a:spcAft>
              <a:buClrTx/>
              <a:buSzTx/>
              <a:buFontTx/>
              <a:buNone/>
              <a:tabLst/>
              <a:defRPr/>
            </a:pPr>
            <a:r>
              <a:rPr lang="zh-CN" altLang="en-US" sz="2000" b="1" kern="0" dirty="0">
                <a:solidFill>
                  <a:srgbClr val="000000"/>
                </a:solidFill>
                <a:latin typeface="Comic Sans MS" panose="030F0702030302020204" pitchFamily="66" charset="0"/>
                <a:ea typeface="微软雅黑" panose="020B0503020204020204" pitchFamily="34" charset="-122"/>
              </a:rPr>
              <a:t>安全性、可认证性、</a:t>
            </a:r>
            <a:r>
              <a:rPr kumimoji="0" lang="zh-CN" altLang="en-US" sz="2000" b="1" i="0" u="none" strike="noStrike" kern="0" cap="none" spc="0" normalizeH="0" noProof="0" dirty="0">
                <a:ln>
                  <a:noFill/>
                </a:ln>
                <a:solidFill>
                  <a:srgbClr val="000000"/>
                </a:solidFill>
                <a:effectLst/>
                <a:uLnTx/>
                <a:uFillTx/>
                <a:latin typeface="Comic Sans MS" panose="030F0702030302020204" pitchFamily="66" charset="0"/>
                <a:ea typeface="微软雅黑" panose="020B0503020204020204" pitchFamily="34" charset="-122"/>
              </a:rPr>
              <a:t>可用性、可控性</a:t>
            </a:r>
          </a:p>
        </p:txBody>
      </p:sp>
      <p:sp>
        <p:nvSpPr>
          <p:cNvPr id="7" name="内容占位符 2">
            <a:extLst>
              <a:ext uri="{FF2B5EF4-FFF2-40B4-BE49-F238E27FC236}">
                <a16:creationId xmlns:a16="http://schemas.microsoft.com/office/drawing/2014/main" id="{88B41A82-9502-44D4-8E93-107C6609E088}"/>
              </a:ext>
            </a:extLst>
          </p:cNvPr>
          <p:cNvSpPr>
            <a:spLocks noGrp="1"/>
          </p:cNvSpPr>
          <p:nvPr>
            <p:ph idx="1"/>
          </p:nvPr>
        </p:nvSpPr>
        <p:spPr>
          <a:xfrm>
            <a:off x="304800" y="1219200"/>
            <a:ext cx="8537575" cy="685800"/>
          </a:xfrm>
        </p:spPr>
        <p:txBody>
          <a:bodyPr/>
          <a:lstStyle/>
          <a:p>
            <a:r>
              <a:rPr lang="en-US" altLang="zh-CN" b="1" dirty="0"/>
              <a:t>2.</a:t>
            </a:r>
            <a:r>
              <a:rPr lang="zh-CN" altLang="en-US" b="1" dirty="0"/>
              <a:t>网络访问安全模型：</a:t>
            </a:r>
            <a:r>
              <a:rPr lang="zh-CN" altLang="en-US" sz="2000" b="1" dirty="0">
                <a:latin typeface="Times New Roman" panose="02020603050405020304" pitchFamily="18" charset="0"/>
              </a:rPr>
              <a:t>保护信息系统免遭恶意访问</a:t>
            </a:r>
            <a:endParaRPr lang="zh-CN" altLang="en-US" b="1" dirty="0"/>
          </a:p>
        </p:txBody>
      </p:sp>
    </p:spTree>
    <p:extLst>
      <p:ext uri="{BB962C8B-B14F-4D97-AF65-F5344CB8AC3E}">
        <p14:creationId xmlns:p14="http://schemas.microsoft.com/office/powerpoint/2010/main" val="352002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Chapter10</a:t>
            </a:r>
            <a:r>
              <a:rPr lang="zh-CN" altLang="en-US" dirty="0"/>
              <a:t> 网络安全概述</a:t>
            </a:r>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US" altLang="zh-CN" b="1" dirty="0"/>
              <a:t>10.1 </a:t>
            </a:r>
            <a:r>
              <a:rPr lang="zh-CN" altLang="en-US" b="1" dirty="0"/>
              <a:t>概述</a:t>
            </a:r>
            <a:endParaRPr lang="en-US" altLang="zh-CN" b="1" dirty="0"/>
          </a:p>
          <a:p>
            <a:pPr eaLnBrk="1" hangingPunct="1"/>
            <a:r>
              <a:rPr lang="en-US" altLang="zh-CN" b="1" dirty="0"/>
              <a:t>10.2 </a:t>
            </a:r>
            <a:r>
              <a:rPr lang="zh-CN" altLang="en-US" b="1" dirty="0"/>
              <a:t>安全模型</a:t>
            </a:r>
          </a:p>
          <a:p>
            <a:pPr eaLnBrk="1" hangingPunct="1"/>
            <a:r>
              <a:rPr lang="en-US" altLang="zh-CN" b="1" dirty="0">
                <a:solidFill>
                  <a:srgbClr val="FF0000"/>
                </a:solidFill>
              </a:rPr>
              <a:t>10.3 </a:t>
            </a:r>
            <a:r>
              <a:rPr lang="zh-CN" altLang="en-US" b="1" dirty="0">
                <a:solidFill>
                  <a:srgbClr val="FF0000"/>
                </a:solidFill>
              </a:rPr>
              <a:t>密码学基础知识</a:t>
            </a:r>
          </a:p>
          <a:p>
            <a:pPr eaLnBrk="1" hangingPunct="1"/>
            <a:r>
              <a:rPr lang="en-US" altLang="zh-CN" b="1" dirty="0"/>
              <a:t>10.4 </a:t>
            </a:r>
            <a:r>
              <a:rPr lang="zh-CN" altLang="en-US" b="1" dirty="0"/>
              <a:t>数字签名与认证</a:t>
            </a:r>
            <a:endParaRPr lang="en-US" altLang="zh-CN" b="1" dirty="0"/>
          </a:p>
          <a:p>
            <a:pPr eaLnBrk="1" hangingPunct="1"/>
            <a:r>
              <a:rPr lang="en-US" altLang="zh-CN" b="1" dirty="0"/>
              <a:t>10.5 </a:t>
            </a:r>
            <a:r>
              <a:rPr lang="zh-CN" altLang="en-US" b="1" dirty="0"/>
              <a:t>典型的网络安全威胁</a:t>
            </a:r>
          </a:p>
          <a:p>
            <a:pPr eaLnBrk="1" hangingPunct="1"/>
            <a:r>
              <a:rPr lang="en-US" altLang="zh-CN" b="1" dirty="0"/>
              <a:t>10.6 </a:t>
            </a:r>
            <a:r>
              <a:rPr lang="zh-CN" altLang="en-US" b="1" dirty="0"/>
              <a:t>网络安全协议介绍</a:t>
            </a:r>
          </a:p>
          <a:p>
            <a:pPr eaLnBrk="1" hangingPunct="1">
              <a:defRPr/>
            </a:pPr>
            <a:endParaRPr lang="zh-CN" altLang="en-US" b="1" dirty="0"/>
          </a:p>
        </p:txBody>
      </p:sp>
    </p:spTree>
    <p:extLst>
      <p:ext uri="{BB962C8B-B14F-4D97-AF65-F5344CB8AC3E}">
        <p14:creationId xmlns:p14="http://schemas.microsoft.com/office/powerpoint/2010/main" val="99651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1E4961-B0A5-4602-A476-8131ECE3FECC}"/>
              </a:ext>
            </a:extLst>
          </p:cNvPr>
          <p:cNvSpPr>
            <a:spLocks noGrp="1"/>
          </p:cNvSpPr>
          <p:nvPr>
            <p:ph type="title"/>
          </p:nvPr>
        </p:nvSpPr>
        <p:spPr/>
        <p:txBody>
          <a:bodyPr/>
          <a:lstStyle/>
          <a:p>
            <a:r>
              <a:rPr lang="zh-CN" altLang="en-US" dirty="0"/>
              <a:t>密码学基础知识</a:t>
            </a:r>
          </a:p>
        </p:txBody>
      </p:sp>
      <p:sp>
        <p:nvSpPr>
          <p:cNvPr id="3" name="内容占位符 2">
            <a:extLst>
              <a:ext uri="{FF2B5EF4-FFF2-40B4-BE49-F238E27FC236}">
                <a16:creationId xmlns:a16="http://schemas.microsoft.com/office/drawing/2014/main" id="{576718F1-51E0-41E3-BBBA-AF1BE18125FC}"/>
              </a:ext>
            </a:extLst>
          </p:cNvPr>
          <p:cNvSpPr>
            <a:spLocks noGrp="1"/>
          </p:cNvSpPr>
          <p:nvPr>
            <p:ph idx="1"/>
          </p:nvPr>
        </p:nvSpPr>
        <p:spPr>
          <a:xfrm>
            <a:off x="685800" y="1556792"/>
            <a:ext cx="7772400" cy="4114800"/>
          </a:xfrm>
        </p:spPr>
        <p:txBody>
          <a:bodyPr/>
          <a:lstStyle/>
          <a:p>
            <a:pPr eaLnBrk="1" hangingPunct="1"/>
            <a:r>
              <a:rPr lang="en-US" altLang="zh-CN" dirty="0"/>
              <a:t>1.</a:t>
            </a:r>
            <a:r>
              <a:rPr lang="zh-CN" altLang="en-US" dirty="0"/>
              <a:t>基本概念</a:t>
            </a:r>
          </a:p>
          <a:p>
            <a:pPr lvl="1" algn="just" eaLnBrk="1" hangingPunct="1"/>
            <a:r>
              <a:rPr lang="zh-CN" altLang="en-US" sz="2400" dirty="0">
                <a:solidFill>
                  <a:srgbClr val="373737"/>
                </a:solidFill>
              </a:rPr>
              <a:t>明文（</a:t>
            </a:r>
            <a:r>
              <a:rPr lang="en-US" altLang="zh-CN" sz="2400" dirty="0">
                <a:solidFill>
                  <a:srgbClr val="373737"/>
                </a:solidFill>
              </a:rPr>
              <a:t>plaintext) ：</a:t>
            </a:r>
            <a:r>
              <a:rPr lang="zh-CN" altLang="en-US" sz="2400" dirty="0">
                <a:solidFill>
                  <a:srgbClr val="373737"/>
                </a:solidFill>
              </a:rPr>
              <a:t>作为加密输入的原始信息</a:t>
            </a:r>
          </a:p>
          <a:p>
            <a:pPr lvl="1" algn="just" eaLnBrk="1" hangingPunct="1"/>
            <a:r>
              <a:rPr lang="zh-CN" altLang="en-US" sz="2400" dirty="0">
                <a:solidFill>
                  <a:srgbClr val="373737"/>
                </a:solidFill>
              </a:rPr>
              <a:t>密文（</a:t>
            </a:r>
            <a:r>
              <a:rPr lang="en-US" altLang="zh-CN" sz="2400" dirty="0">
                <a:solidFill>
                  <a:srgbClr val="373737"/>
                </a:solidFill>
              </a:rPr>
              <a:t>ciphertext): </a:t>
            </a:r>
            <a:r>
              <a:rPr lang="zh-CN" altLang="en-US" sz="2400" dirty="0">
                <a:solidFill>
                  <a:srgbClr val="373737"/>
                </a:solidFill>
              </a:rPr>
              <a:t>明文加密后的结果</a:t>
            </a:r>
          </a:p>
          <a:p>
            <a:pPr lvl="1" algn="just" eaLnBrk="1" hangingPunct="1"/>
            <a:r>
              <a:rPr lang="zh-CN" altLang="en-US" sz="2400" dirty="0">
                <a:solidFill>
                  <a:srgbClr val="373737"/>
                </a:solidFill>
              </a:rPr>
              <a:t>加密（</a:t>
            </a:r>
            <a:r>
              <a:rPr lang="en-US" altLang="zh-CN" sz="2400" dirty="0">
                <a:solidFill>
                  <a:srgbClr val="373737"/>
                </a:solidFill>
              </a:rPr>
              <a:t>encryption）：</a:t>
            </a:r>
            <a:r>
              <a:rPr lang="zh-CN" altLang="en-US" sz="2400" dirty="0">
                <a:solidFill>
                  <a:srgbClr val="373737"/>
                </a:solidFill>
              </a:rPr>
              <a:t>是一组含有参数的变换，将明文变为密文的过程</a:t>
            </a:r>
          </a:p>
          <a:p>
            <a:pPr lvl="1" algn="just" eaLnBrk="1" hangingPunct="1"/>
            <a:r>
              <a:rPr lang="zh-CN" altLang="en-US" sz="2400" dirty="0">
                <a:solidFill>
                  <a:srgbClr val="373737"/>
                </a:solidFill>
              </a:rPr>
              <a:t>加密算法：对明文进行加密时采用的规则</a:t>
            </a:r>
          </a:p>
          <a:p>
            <a:pPr lvl="1" algn="just" eaLnBrk="1" hangingPunct="1"/>
            <a:r>
              <a:rPr lang="zh-CN" altLang="en-US" sz="2400" dirty="0">
                <a:solidFill>
                  <a:srgbClr val="373737"/>
                </a:solidFill>
              </a:rPr>
              <a:t>解密（</a:t>
            </a:r>
            <a:r>
              <a:rPr lang="en-US" altLang="zh-CN" sz="2400" dirty="0">
                <a:solidFill>
                  <a:srgbClr val="373737"/>
                </a:solidFill>
              </a:rPr>
              <a:t>decryption）：</a:t>
            </a:r>
            <a:r>
              <a:rPr lang="zh-CN" altLang="en-US" sz="2400" dirty="0">
                <a:solidFill>
                  <a:srgbClr val="373737"/>
                </a:solidFill>
              </a:rPr>
              <a:t>由密文恢复出明文的过程</a:t>
            </a:r>
          </a:p>
          <a:p>
            <a:pPr lvl="1" algn="just" eaLnBrk="1" hangingPunct="1"/>
            <a:r>
              <a:rPr lang="zh-CN" altLang="en-US" sz="2400" dirty="0">
                <a:solidFill>
                  <a:srgbClr val="373737"/>
                </a:solidFill>
              </a:rPr>
              <a:t>解密算法：对密文进行解密时采用的规则</a:t>
            </a:r>
          </a:p>
          <a:p>
            <a:pPr lvl="1" algn="just" eaLnBrk="1" hangingPunct="1"/>
            <a:r>
              <a:rPr lang="zh-CN" altLang="en-US" sz="2400" dirty="0">
                <a:solidFill>
                  <a:srgbClr val="373737"/>
                </a:solidFill>
              </a:rPr>
              <a:t>密钥(</a:t>
            </a:r>
            <a:r>
              <a:rPr lang="en-US" altLang="zh-CN" sz="2400" dirty="0">
                <a:solidFill>
                  <a:srgbClr val="373737"/>
                </a:solidFill>
              </a:rPr>
              <a:t>key):</a:t>
            </a:r>
            <a:r>
              <a:rPr lang="zh-CN" altLang="en-US" sz="2400" dirty="0">
                <a:solidFill>
                  <a:srgbClr val="373737"/>
                </a:solidFill>
              </a:rPr>
              <a:t>参与变换的参数，分别有加密密钥和解密密钥</a:t>
            </a:r>
            <a:endParaRPr lang="zh-CN" altLang="en-US" sz="2400" dirty="0">
              <a:solidFill>
                <a:srgbClr val="000000"/>
              </a:solidFill>
            </a:endParaRPr>
          </a:p>
          <a:p>
            <a:endParaRPr lang="zh-CN" altLang="en-US" dirty="0"/>
          </a:p>
        </p:txBody>
      </p:sp>
    </p:spTree>
    <p:extLst>
      <p:ext uri="{BB962C8B-B14F-4D97-AF65-F5344CB8AC3E}">
        <p14:creationId xmlns:p14="http://schemas.microsoft.com/office/powerpoint/2010/main" val="1691097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9E8DC4-7321-4FB1-A2C3-75FACDA104A4}"/>
              </a:ext>
            </a:extLst>
          </p:cNvPr>
          <p:cNvSpPr>
            <a:spLocks noGrp="1"/>
          </p:cNvSpPr>
          <p:nvPr>
            <p:ph type="title"/>
          </p:nvPr>
        </p:nvSpPr>
        <p:spPr/>
        <p:txBody>
          <a:bodyPr/>
          <a:lstStyle/>
          <a:p>
            <a:r>
              <a:rPr lang="zh-CN" altLang="en-US" dirty="0"/>
              <a:t>密码学基础知识</a:t>
            </a:r>
          </a:p>
        </p:txBody>
      </p:sp>
      <p:sp>
        <p:nvSpPr>
          <p:cNvPr id="3" name="内容占位符 2">
            <a:extLst>
              <a:ext uri="{FF2B5EF4-FFF2-40B4-BE49-F238E27FC236}">
                <a16:creationId xmlns:a16="http://schemas.microsoft.com/office/drawing/2014/main" id="{0C8E9604-9455-4EBC-A8B9-5D39A8115A62}"/>
              </a:ext>
            </a:extLst>
          </p:cNvPr>
          <p:cNvSpPr>
            <a:spLocks noGrp="1"/>
          </p:cNvSpPr>
          <p:nvPr>
            <p:ph idx="1"/>
          </p:nvPr>
        </p:nvSpPr>
        <p:spPr>
          <a:xfrm>
            <a:off x="685800" y="1196752"/>
            <a:ext cx="7772400" cy="4114800"/>
          </a:xfrm>
        </p:spPr>
        <p:txBody>
          <a:bodyPr/>
          <a:lstStyle/>
          <a:p>
            <a:r>
              <a:rPr lang="en-US" altLang="zh-CN" b="1" dirty="0"/>
              <a:t>2.</a:t>
            </a:r>
            <a:r>
              <a:rPr lang="zh-CN" altLang="en-US" b="1" dirty="0"/>
              <a:t>密码算法分类</a:t>
            </a:r>
            <a:endParaRPr lang="en-US" altLang="zh-CN" b="1" dirty="0"/>
          </a:p>
          <a:p>
            <a:pPr lvl="1" eaLnBrk="1" hangingPunct="1">
              <a:lnSpc>
                <a:spcPct val="110000"/>
              </a:lnSpc>
            </a:pPr>
            <a:r>
              <a:rPr lang="zh-CN" altLang="en-US" sz="2400" dirty="0"/>
              <a:t>按发展进程或体制分</a:t>
            </a:r>
          </a:p>
          <a:p>
            <a:pPr lvl="2" algn="just" eaLnBrk="1" hangingPunct="1">
              <a:lnSpc>
                <a:spcPct val="110000"/>
              </a:lnSpc>
              <a:buFont typeface="Wingdings" panose="05000000000000000000" pitchFamily="2" charset="2"/>
              <a:buChar char="ü"/>
            </a:pPr>
            <a:r>
              <a:rPr lang="zh-CN" altLang="en-US" sz="1800" b="1" dirty="0"/>
              <a:t>古典密码：</a:t>
            </a:r>
            <a:r>
              <a:rPr lang="zh-CN" altLang="en-US" sz="1800" dirty="0"/>
              <a:t>基于字符替换的密码，现在已很少使用了，但是它代表了密码的起源</a:t>
            </a:r>
            <a:endParaRPr lang="en-US" altLang="zh-CN" sz="1800" dirty="0"/>
          </a:p>
          <a:p>
            <a:pPr lvl="2" algn="just" eaLnBrk="1" hangingPunct="1">
              <a:lnSpc>
                <a:spcPct val="110000"/>
              </a:lnSpc>
              <a:buFont typeface="Wingdings" panose="05000000000000000000" pitchFamily="2" charset="2"/>
              <a:buChar char="ü"/>
            </a:pPr>
            <a:r>
              <a:rPr lang="zh-CN" altLang="en-US" sz="1800" b="1" dirty="0"/>
              <a:t>对称密钥体制</a:t>
            </a:r>
            <a:r>
              <a:rPr lang="en-US" altLang="zh-CN" sz="1800" b="1" dirty="0"/>
              <a:t>(</a:t>
            </a:r>
            <a:r>
              <a:rPr lang="en-US" altLang="zh-CN" sz="1800" dirty="0"/>
              <a:t>Symmetric System)</a:t>
            </a:r>
            <a:r>
              <a:rPr lang="zh-CN" altLang="en-US" sz="1800" dirty="0"/>
              <a:t>：加密密钥和解密密钥相同，这些算法也叫作单钥密码体制（</a:t>
            </a:r>
            <a:r>
              <a:rPr lang="en-US" altLang="zh-CN" sz="1800" dirty="0"/>
              <a:t>one-key system)</a:t>
            </a:r>
            <a:r>
              <a:rPr lang="zh-CN" altLang="en-US" sz="1800" dirty="0"/>
              <a:t>，如</a:t>
            </a:r>
            <a:r>
              <a:rPr lang="en-US" altLang="zh-CN" sz="1800" dirty="0"/>
              <a:t>DES</a:t>
            </a:r>
            <a:r>
              <a:rPr lang="zh-CN" altLang="en-US" sz="1800" dirty="0"/>
              <a:t>、</a:t>
            </a:r>
            <a:r>
              <a:rPr lang="en-US" altLang="zh-CN" sz="1800" dirty="0"/>
              <a:t>3DES</a:t>
            </a:r>
            <a:r>
              <a:rPr lang="zh-CN" altLang="en-US" sz="1800" dirty="0"/>
              <a:t>、</a:t>
            </a:r>
            <a:r>
              <a:rPr lang="en-US" altLang="zh-CN" sz="1800" dirty="0"/>
              <a:t>AES</a:t>
            </a:r>
            <a:r>
              <a:rPr lang="zh-CN" altLang="en-US" sz="1800" dirty="0"/>
              <a:t>、</a:t>
            </a:r>
            <a:r>
              <a:rPr lang="en-US" altLang="zh-CN" sz="1800" dirty="0"/>
              <a:t>IDEA</a:t>
            </a:r>
            <a:r>
              <a:rPr lang="zh-CN" altLang="en-US" sz="1800" dirty="0"/>
              <a:t>等</a:t>
            </a:r>
            <a:endParaRPr lang="en-US" altLang="zh-CN" sz="1800" dirty="0"/>
          </a:p>
          <a:p>
            <a:pPr lvl="2" algn="just" eaLnBrk="1" hangingPunct="1">
              <a:lnSpc>
                <a:spcPct val="110000"/>
              </a:lnSpc>
              <a:buFont typeface="Wingdings" panose="05000000000000000000" pitchFamily="2" charset="2"/>
              <a:buChar char="ü"/>
            </a:pPr>
            <a:r>
              <a:rPr lang="zh-CN" altLang="en-US" sz="1800" b="1" dirty="0"/>
              <a:t>非对称密钥体制</a:t>
            </a:r>
            <a:r>
              <a:rPr lang="zh-CN" altLang="en-US" sz="1800" dirty="0"/>
              <a:t>(</a:t>
            </a:r>
            <a:r>
              <a:rPr lang="en-US" altLang="zh-CN" sz="1800" dirty="0"/>
              <a:t>Asymmetric System)</a:t>
            </a:r>
            <a:r>
              <a:rPr lang="zh-CN" altLang="en-US" sz="1800" dirty="0"/>
              <a:t> ：加密密钥和解密密钥不同，也叫公钥密码体制（</a:t>
            </a:r>
            <a:r>
              <a:rPr lang="en-US" altLang="zh-CN" sz="1800" dirty="0"/>
              <a:t>public key system)</a:t>
            </a:r>
            <a:r>
              <a:rPr lang="zh-CN" altLang="en-US" sz="1800" dirty="0"/>
              <a:t>或双钥密码体制（</a:t>
            </a:r>
            <a:r>
              <a:rPr lang="en-US" altLang="zh-CN" sz="1800" dirty="0"/>
              <a:t>two-key system</a:t>
            </a:r>
            <a:r>
              <a:rPr lang="zh-CN" altLang="en-US" sz="1800" dirty="0"/>
              <a:t>），如</a:t>
            </a:r>
            <a:r>
              <a:rPr lang="en-US" altLang="zh-CN" sz="1800" dirty="0"/>
              <a:t>RSA</a:t>
            </a:r>
            <a:r>
              <a:rPr lang="zh-CN" altLang="en-US" sz="1800" dirty="0"/>
              <a:t>、</a:t>
            </a:r>
            <a:r>
              <a:rPr lang="en-US" altLang="zh-CN" sz="1800" dirty="0"/>
              <a:t> </a:t>
            </a:r>
            <a:r>
              <a:rPr lang="en-US" altLang="zh-CN" sz="1800" dirty="0" err="1"/>
              <a:t>ELGamal</a:t>
            </a:r>
            <a:r>
              <a:rPr lang="zh-CN" altLang="en-US" sz="1800" dirty="0"/>
              <a:t>、椭圆曲线算法</a:t>
            </a:r>
          </a:p>
          <a:p>
            <a:pPr lvl="1" eaLnBrk="1" hangingPunct="1">
              <a:lnSpc>
                <a:spcPct val="110000"/>
              </a:lnSpc>
            </a:pPr>
            <a:r>
              <a:rPr lang="zh-CN" altLang="en-US" sz="2400" dirty="0"/>
              <a:t>按加密模式分</a:t>
            </a:r>
          </a:p>
          <a:p>
            <a:pPr lvl="2" algn="just" eaLnBrk="1" hangingPunct="1">
              <a:lnSpc>
                <a:spcPct val="110000"/>
              </a:lnSpc>
              <a:buFont typeface="Wingdings" panose="05000000000000000000" pitchFamily="2" charset="2"/>
              <a:buChar char="ü"/>
            </a:pPr>
            <a:r>
              <a:rPr lang="zh-CN" altLang="en-US" sz="1800" b="1" dirty="0"/>
              <a:t>序列密码</a:t>
            </a:r>
            <a:r>
              <a:rPr lang="zh-CN" altLang="en-US" sz="1800" dirty="0"/>
              <a:t>（</a:t>
            </a:r>
            <a:r>
              <a:rPr lang="en-US" altLang="zh-CN" sz="1800" dirty="0"/>
              <a:t>stream cipher)：</a:t>
            </a:r>
            <a:r>
              <a:rPr lang="zh-CN" altLang="en-US" sz="1800" dirty="0"/>
              <a:t> 序列密码按位或字节加密，也可以称为</a:t>
            </a:r>
            <a:r>
              <a:rPr lang="zh-CN" altLang="en-US" sz="1800" b="1" dirty="0"/>
              <a:t>流密码</a:t>
            </a:r>
            <a:r>
              <a:rPr lang="zh-CN" altLang="en-US" sz="1800" dirty="0"/>
              <a:t>，序列密码是手工和机械密码时代的主流。</a:t>
            </a:r>
            <a:endParaRPr lang="en-US" altLang="zh-CN" sz="1800" dirty="0"/>
          </a:p>
          <a:p>
            <a:pPr lvl="2" algn="just" eaLnBrk="1" hangingPunct="1">
              <a:lnSpc>
                <a:spcPct val="110000"/>
              </a:lnSpc>
              <a:buFont typeface="Wingdings" panose="05000000000000000000" pitchFamily="2" charset="2"/>
              <a:buChar char="ü"/>
            </a:pPr>
            <a:r>
              <a:rPr lang="zh-CN" altLang="en-US" sz="1800" b="1" dirty="0"/>
              <a:t>分组密码</a:t>
            </a:r>
            <a:r>
              <a:rPr lang="zh-CN" altLang="en-US" sz="1800" dirty="0"/>
              <a:t>(</a:t>
            </a:r>
            <a:r>
              <a:rPr lang="en-US" altLang="zh-CN" sz="1800" dirty="0"/>
              <a:t>block cipher)：</a:t>
            </a:r>
            <a:r>
              <a:rPr lang="zh-CN" altLang="en-US" sz="1800" dirty="0"/>
              <a:t> 分组密码将明文分成固定长度的组，用同一密钥和算法对每一块加密，输出也是固定长度的密文。</a:t>
            </a:r>
          </a:p>
          <a:p>
            <a:endParaRPr lang="zh-CN" altLang="en-US" b="1" dirty="0"/>
          </a:p>
        </p:txBody>
      </p:sp>
    </p:spTree>
    <p:extLst>
      <p:ext uri="{BB962C8B-B14F-4D97-AF65-F5344CB8AC3E}">
        <p14:creationId xmlns:p14="http://schemas.microsoft.com/office/powerpoint/2010/main" val="153492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0EBCDB-D49B-449E-B497-2241C64E1909}"/>
              </a:ext>
            </a:extLst>
          </p:cNvPr>
          <p:cNvSpPr>
            <a:spLocks noGrp="1"/>
          </p:cNvSpPr>
          <p:nvPr>
            <p:ph type="title"/>
          </p:nvPr>
        </p:nvSpPr>
        <p:spPr/>
        <p:txBody>
          <a:bodyPr/>
          <a:lstStyle/>
          <a:p>
            <a:r>
              <a:rPr lang="zh-CN" altLang="en-US" dirty="0"/>
              <a:t>对称密码体制</a:t>
            </a:r>
          </a:p>
        </p:txBody>
      </p:sp>
      <p:sp>
        <p:nvSpPr>
          <p:cNvPr id="3" name="内容占位符 2">
            <a:extLst>
              <a:ext uri="{FF2B5EF4-FFF2-40B4-BE49-F238E27FC236}">
                <a16:creationId xmlns:a16="http://schemas.microsoft.com/office/drawing/2014/main" id="{EA48B535-3A82-4602-AED6-0298D76E6832}"/>
              </a:ext>
            </a:extLst>
          </p:cNvPr>
          <p:cNvSpPr>
            <a:spLocks noGrp="1"/>
          </p:cNvSpPr>
          <p:nvPr>
            <p:ph idx="1"/>
          </p:nvPr>
        </p:nvSpPr>
        <p:spPr>
          <a:xfrm>
            <a:off x="827584" y="1628800"/>
            <a:ext cx="7772400" cy="4114800"/>
          </a:xfrm>
        </p:spPr>
        <p:txBody>
          <a:bodyPr/>
          <a:lstStyle/>
          <a:p>
            <a:pPr eaLnBrk="1" hangingPunct="1"/>
            <a:r>
              <a:rPr lang="zh-CN" altLang="en-US" b="1" dirty="0"/>
              <a:t>对称加密算法</a:t>
            </a:r>
          </a:p>
          <a:p>
            <a:pPr lvl="1" algn="just" eaLnBrk="1" hangingPunct="1"/>
            <a:r>
              <a:rPr lang="zh-CN" altLang="en-US" sz="2400" b="1" dirty="0"/>
              <a:t>数据加密标准</a:t>
            </a:r>
            <a:r>
              <a:rPr lang="en-US" altLang="zh-CN" sz="2400" b="1" dirty="0"/>
              <a:t>(DES</a:t>
            </a:r>
            <a:r>
              <a:rPr lang="zh-CN" altLang="en-US" sz="2400" b="1" dirty="0"/>
              <a:t>：</a:t>
            </a:r>
            <a:r>
              <a:rPr lang="en-US" altLang="zh-CN" sz="2400" b="1" dirty="0"/>
              <a:t>Data Encryption Standard)</a:t>
            </a:r>
          </a:p>
          <a:p>
            <a:pPr lvl="1" algn="just" eaLnBrk="1" hangingPunct="1"/>
            <a:r>
              <a:rPr lang="en-US" altLang="zh-CN" sz="2400" b="1" dirty="0"/>
              <a:t>3DES</a:t>
            </a:r>
            <a:endParaRPr lang="zh-CN" altLang="en-US" sz="2400" b="1" dirty="0"/>
          </a:p>
          <a:p>
            <a:pPr lvl="1" algn="just" eaLnBrk="1" hangingPunct="1"/>
            <a:r>
              <a:rPr lang="zh-CN" altLang="en-US" sz="2400" b="1" dirty="0"/>
              <a:t>高级加密标准</a:t>
            </a:r>
            <a:r>
              <a:rPr lang="en-US" altLang="zh-CN" sz="2400" b="1" dirty="0"/>
              <a:t>(AES</a:t>
            </a:r>
            <a:r>
              <a:rPr lang="zh-CN" altLang="en-US" sz="2400" b="1" dirty="0"/>
              <a:t>：</a:t>
            </a:r>
            <a:r>
              <a:rPr lang="en-US" altLang="zh-CN" sz="2400" b="1" dirty="0"/>
              <a:t>Advanced Encryption Standard)</a:t>
            </a:r>
            <a:endParaRPr lang="zh-CN" altLang="en-US" sz="2400" b="1" dirty="0"/>
          </a:p>
          <a:p>
            <a:pPr lvl="1" algn="just" eaLnBrk="1" hangingPunct="1"/>
            <a:r>
              <a:rPr lang="zh-CN" altLang="en-US" sz="2400" b="1" dirty="0"/>
              <a:t>国际数据加密算法</a:t>
            </a:r>
            <a:r>
              <a:rPr lang="en-US" altLang="zh-CN" sz="2400" b="1" dirty="0"/>
              <a:t>(IDEA</a:t>
            </a:r>
            <a:r>
              <a:rPr lang="zh-CN" altLang="en-US" sz="2400" b="1" dirty="0"/>
              <a:t>：</a:t>
            </a:r>
            <a:r>
              <a:rPr lang="en-US" altLang="zh-CN" sz="2400" b="1" dirty="0"/>
              <a:t>International Data Encryption Algorithm)</a:t>
            </a:r>
          </a:p>
          <a:p>
            <a:endParaRPr lang="zh-CN" altLang="en-US" dirty="0"/>
          </a:p>
        </p:txBody>
      </p:sp>
    </p:spTree>
    <p:extLst>
      <p:ext uri="{BB962C8B-B14F-4D97-AF65-F5344CB8AC3E}">
        <p14:creationId xmlns:p14="http://schemas.microsoft.com/office/powerpoint/2010/main" val="66703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B5A3AB-EAAE-4516-B4E1-51B23A50F497}"/>
              </a:ext>
            </a:extLst>
          </p:cNvPr>
          <p:cNvSpPr>
            <a:spLocks noGrp="1"/>
          </p:cNvSpPr>
          <p:nvPr>
            <p:ph type="title"/>
          </p:nvPr>
        </p:nvSpPr>
        <p:spPr/>
        <p:txBody>
          <a:bodyPr/>
          <a:lstStyle/>
          <a:p>
            <a:r>
              <a:rPr lang="en-US" altLang="zh-CN" dirty="0"/>
              <a:t>DES</a:t>
            </a:r>
            <a:r>
              <a:rPr lang="zh-CN" altLang="en-US" dirty="0"/>
              <a:t>算法</a:t>
            </a:r>
          </a:p>
        </p:txBody>
      </p:sp>
      <p:sp>
        <p:nvSpPr>
          <p:cNvPr id="3" name="内容占位符 2">
            <a:extLst>
              <a:ext uri="{FF2B5EF4-FFF2-40B4-BE49-F238E27FC236}">
                <a16:creationId xmlns:a16="http://schemas.microsoft.com/office/drawing/2014/main" id="{DFCF6B43-13BC-487D-9C93-9E680A154AF9}"/>
              </a:ext>
            </a:extLst>
          </p:cNvPr>
          <p:cNvSpPr>
            <a:spLocks noGrp="1"/>
          </p:cNvSpPr>
          <p:nvPr>
            <p:ph idx="1"/>
          </p:nvPr>
        </p:nvSpPr>
        <p:spPr>
          <a:xfrm>
            <a:off x="685800" y="1556792"/>
            <a:ext cx="7772400" cy="4114800"/>
          </a:xfrm>
        </p:spPr>
        <p:txBody>
          <a:bodyPr>
            <a:normAutofit fontScale="92500" lnSpcReduction="10000"/>
          </a:bodyPr>
          <a:lstStyle/>
          <a:p>
            <a:pPr eaLnBrk="1" hangingPunct="1"/>
            <a:r>
              <a:rPr lang="en-US" altLang="zh-CN" sz="2400" b="1" dirty="0"/>
              <a:t>DES(</a:t>
            </a:r>
            <a:r>
              <a:rPr lang="zh-CN" altLang="en-US" sz="2400" b="1" dirty="0"/>
              <a:t>数据加密标准，</a:t>
            </a:r>
            <a:r>
              <a:rPr lang="en-US" altLang="zh-CN" sz="2400" b="1" dirty="0"/>
              <a:t>Data Encryption Standard)</a:t>
            </a:r>
            <a:r>
              <a:rPr lang="zh-CN" altLang="en-US" sz="2400" b="1" dirty="0"/>
              <a:t> </a:t>
            </a:r>
          </a:p>
          <a:p>
            <a:pPr marL="685800" lvl="1" indent="-342900" eaLnBrk="1" hangingPunct="1">
              <a:tabLst>
                <a:tab pos="228600" algn="l"/>
                <a:tab pos="539750" algn="l"/>
                <a:tab pos="1143000" algn="l"/>
                <a:tab pos="1600200" algn="l"/>
                <a:tab pos="2057400" algn="l"/>
              </a:tabLst>
            </a:pPr>
            <a:r>
              <a:rPr lang="zh-CN" altLang="en-US" sz="2000" b="1" dirty="0"/>
              <a:t>背景</a:t>
            </a:r>
          </a:p>
          <a:p>
            <a:pPr marL="1041400" lvl="2" indent="-285750" algn="just" eaLnBrk="1" hangingPunct="1">
              <a:buFont typeface="Wingdings" panose="05000000000000000000" pitchFamily="2" charset="2"/>
              <a:buChar char="ü"/>
              <a:tabLst>
                <a:tab pos="228600" algn="l"/>
                <a:tab pos="742950" algn="l"/>
                <a:tab pos="984250" algn="l"/>
                <a:tab pos="1600200" algn="l"/>
                <a:tab pos="2057400" algn="l"/>
              </a:tabLst>
            </a:pPr>
            <a:r>
              <a:rPr lang="en-US" altLang="zh-CN" sz="1800" b="1" dirty="0"/>
              <a:t>1973</a:t>
            </a:r>
            <a:r>
              <a:rPr lang="zh-CN" altLang="en-US" sz="1800" b="1" dirty="0"/>
              <a:t>年，</a:t>
            </a:r>
            <a:r>
              <a:rPr lang="en-US" altLang="zh-CN" sz="1800" b="1" dirty="0"/>
              <a:t>NBS (</a:t>
            </a:r>
            <a:r>
              <a:rPr lang="zh-CN" altLang="en-US" sz="1800" b="1" dirty="0"/>
              <a:t>后来的</a:t>
            </a:r>
            <a:r>
              <a:rPr lang="en-US" altLang="zh-CN" sz="1800" b="1" dirty="0"/>
              <a:t>NIST, National Institute of Standards and Technology) </a:t>
            </a:r>
            <a:r>
              <a:rPr lang="zh-CN" altLang="en-US" sz="1800" b="1" dirty="0"/>
              <a:t>美国国家标准局征集数据加密标准方案 </a:t>
            </a:r>
          </a:p>
          <a:p>
            <a:pPr marL="1041400" lvl="2" indent="-285750" algn="just" eaLnBrk="1" hangingPunct="1">
              <a:buFont typeface="Wingdings" panose="05000000000000000000" pitchFamily="2" charset="2"/>
              <a:buChar char="ü"/>
            </a:pPr>
            <a:r>
              <a:rPr lang="en-US" altLang="zh-CN" sz="1800" b="1" dirty="0"/>
              <a:t>1974</a:t>
            </a:r>
            <a:r>
              <a:rPr lang="zh-CN" altLang="en-US" sz="1800" b="1" dirty="0"/>
              <a:t>年，</a:t>
            </a:r>
            <a:r>
              <a:rPr lang="en-US" altLang="zh-CN" sz="1800" b="1" dirty="0"/>
              <a:t>IBM</a:t>
            </a:r>
            <a:r>
              <a:rPr lang="zh-CN" altLang="en-US" sz="1800" b="1" dirty="0"/>
              <a:t>的</a:t>
            </a:r>
            <a:r>
              <a:rPr lang="en-US" altLang="zh-CN" sz="1800" b="1" dirty="0"/>
              <a:t>Tuchman</a:t>
            </a:r>
            <a:r>
              <a:rPr lang="zh-CN" altLang="en-US" sz="1800" b="1" dirty="0"/>
              <a:t>和</a:t>
            </a:r>
            <a:r>
              <a:rPr lang="en-US" altLang="zh-CN" sz="1800" b="1" dirty="0"/>
              <a:t>Meyers</a:t>
            </a:r>
            <a:r>
              <a:rPr lang="zh-CN" altLang="en-US" sz="1800" b="1" dirty="0"/>
              <a:t>发明</a:t>
            </a:r>
            <a:r>
              <a:rPr lang="en-US" altLang="zh-CN" sz="1800" b="1" dirty="0" err="1"/>
              <a:t>Luciffer</a:t>
            </a:r>
            <a:r>
              <a:rPr lang="zh-CN" altLang="en-US" sz="1800" b="1" dirty="0"/>
              <a:t>加密算法</a:t>
            </a:r>
            <a:r>
              <a:rPr lang="en-US" altLang="zh-CN" sz="1800" b="1" dirty="0"/>
              <a:t>, NBS</a:t>
            </a:r>
            <a:r>
              <a:rPr lang="zh-CN" altLang="en-US" sz="1800" b="1" dirty="0"/>
              <a:t>公布了</a:t>
            </a:r>
            <a:r>
              <a:rPr lang="en-US" altLang="zh-CN" sz="1800" b="1" dirty="0"/>
              <a:t>IBM</a:t>
            </a:r>
            <a:r>
              <a:rPr lang="zh-CN" altLang="en-US" sz="1800" b="1" dirty="0"/>
              <a:t>公司提供的该密码算法，以标准建议的形式在全国范围内征求意见</a:t>
            </a:r>
          </a:p>
          <a:p>
            <a:pPr marL="1041400" lvl="2" indent="-285750" algn="just" eaLnBrk="1" hangingPunct="1">
              <a:buFont typeface="Wingdings" panose="05000000000000000000" pitchFamily="2" charset="2"/>
              <a:buChar char="ü"/>
            </a:pPr>
            <a:r>
              <a:rPr lang="en-US" altLang="zh-CN" sz="1800" b="1" dirty="0"/>
              <a:t>1977</a:t>
            </a:r>
            <a:r>
              <a:rPr lang="zh-CN" altLang="en-US" sz="1800" b="1" dirty="0"/>
              <a:t>年</a:t>
            </a:r>
            <a:r>
              <a:rPr lang="en-US" altLang="zh-CN" sz="1800" b="1" dirty="0"/>
              <a:t>1</a:t>
            </a:r>
            <a:r>
              <a:rPr lang="zh-CN" altLang="en-US" sz="1800" b="1" dirty="0"/>
              <a:t>月</a:t>
            </a:r>
            <a:r>
              <a:rPr lang="en-US" altLang="zh-CN" sz="1800" b="1" dirty="0"/>
              <a:t>15</a:t>
            </a:r>
            <a:r>
              <a:rPr lang="zh-CN" altLang="en-US" sz="1800" b="1" dirty="0"/>
              <a:t>日</a:t>
            </a:r>
            <a:r>
              <a:rPr lang="en-US" altLang="zh-CN" sz="1800" b="1" dirty="0"/>
              <a:t>, DES</a:t>
            </a:r>
            <a:r>
              <a:rPr lang="zh-CN" altLang="en-US" sz="1800" b="1" dirty="0"/>
              <a:t>正式颁布，供商业界和非国防性政府部门使用，同年</a:t>
            </a:r>
            <a:r>
              <a:rPr lang="en-US" altLang="zh-CN" sz="1800" b="1" dirty="0"/>
              <a:t>7</a:t>
            </a:r>
            <a:r>
              <a:rPr lang="zh-CN" altLang="en-US" sz="1800" b="1" dirty="0"/>
              <a:t>月</a:t>
            </a:r>
            <a:r>
              <a:rPr lang="en-US" altLang="zh-CN" sz="1800" b="1" dirty="0"/>
              <a:t>15</a:t>
            </a:r>
            <a:r>
              <a:rPr lang="zh-CN" altLang="en-US" sz="1800" b="1" dirty="0"/>
              <a:t>日生效。</a:t>
            </a:r>
          </a:p>
          <a:p>
            <a:pPr marL="685800" lvl="1" indent="-342900" algn="just" eaLnBrk="1" hangingPunct="1"/>
            <a:r>
              <a:rPr lang="en-US" altLang="zh-CN" sz="2000" b="1" dirty="0"/>
              <a:t>DES</a:t>
            </a:r>
            <a:r>
              <a:rPr lang="zh-CN" altLang="en-US" sz="2000" b="1" dirty="0"/>
              <a:t>是一种对二元数据进行加密的算法，数据分组长度为</a:t>
            </a:r>
            <a:r>
              <a:rPr lang="en-US" altLang="zh-CN" sz="2000" b="1" dirty="0">
                <a:solidFill>
                  <a:srgbClr val="FF0000"/>
                </a:solidFill>
              </a:rPr>
              <a:t>64</a:t>
            </a:r>
            <a:r>
              <a:rPr lang="zh-CN" altLang="en-US" sz="2000" b="1" dirty="0">
                <a:solidFill>
                  <a:srgbClr val="FF0000"/>
                </a:solidFill>
              </a:rPr>
              <a:t>位</a:t>
            </a:r>
            <a:r>
              <a:rPr lang="zh-CN" altLang="en-US" sz="2000" b="1" dirty="0"/>
              <a:t>，密文分组长度也是</a:t>
            </a:r>
            <a:r>
              <a:rPr lang="en-US" altLang="zh-CN" sz="2000" b="1" dirty="0">
                <a:solidFill>
                  <a:srgbClr val="FF0000"/>
                </a:solidFill>
              </a:rPr>
              <a:t>64</a:t>
            </a:r>
            <a:r>
              <a:rPr lang="zh-CN" altLang="en-US" sz="2000" b="1" dirty="0">
                <a:solidFill>
                  <a:srgbClr val="FF0000"/>
                </a:solidFill>
              </a:rPr>
              <a:t>位</a:t>
            </a:r>
            <a:r>
              <a:rPr lang="zh-CN" altLang="en-US" sz="2000" b="1" dirty="0"/>
              <a:t>，使用的密钥为</a:t>
            </a:r>
            <a:r>
              <a:rPr lang="en-US" altLang="zh-CN" sz="2000" b="1" dirty="0">
                <a:solidFill>
                  <a:srgbClr val="FF0000"/>
                </a:solidFill>
              </a:rPr>
              <a:t>64</a:t>
            </a:r>
            <a:r>
              <a:rPr lang="zh-CN" altLang="en-US" sz="2000" b="1" dirty="0">
                <a:solidFill>
                  <a:srgbClr val="FF0000"/>
                </a:solidFill>
              </a:rPr>
              <a:t>位，</a:t>
            </a:r>
            <a:r>
              <a:rPr lang="zh-CN" altLang="en-US" sz="2000" b="1" dirty="0"/>
              <a:t>有效密钥长度为</a:t>
            </a:r>
            <a:r>
              <a:rPr lang="en-US" altLang="zh-CN" sz="2000" b="1" dirty="0">
                <a:solidFill>
                  <a:srgbClr val="FF0000"/>
                </a:solidFill>
              </a:rPr>
              <a:t>56</a:t>
            </a:r>
            <a:r>
              <a:rPr lang="zh-CN" altLang="en-US" sz="2000" b="1" dirty="0">
                <a:solidFill>
                  <a:srgbClr val="FF0000"/>
                </a:solidFill>
              </a:rPr>
              <a:t>位</a:t>
            </a:r>
            <a:r>
              <a:rPr lang="zh-CN" altLang="en-US" sz="2000" b="1" dirty="0"/>
              <a:t>，有</a:t>
            </a:r>
            <a:r>
              <a:rPr lang="en-US" altLang="zh-CN" sz="2000" b="1" dirty="0">
                <a:solidFill>
                  <a:srgbClr val="FF0000"/>
                </a:solidFill>
              </a:rPr>
              <a:t>8</a:t>
            </a:r>
            <a:r>
              <a:rPr lang="zh-CN" altLang="en-US" sz="2000" b="1" dirty="0">
                <a:solidFill>
                  <a:srgbClr val="FF0000"/>
                </a:solidFill>
              </a:rPr>
              <a:t>位</a:t>
            </a:r>
            <a:r>
              <a:rPr lang="zh-CN" altLang="en-US" sz="2000" b="1" dirty="0"/>
              <a:t>用于奇偶校验。</a:t>
            </a:r>
            <a:endParaRPr lang="en-US" altLang="zh-CN" sz="2000" b="1" dirty="0"/>
          </a:p>
          <a:p>
            <a:pPr marL="685800" lvl="1" indent="-342900" algn="just" eaLnBrk="1" hangingPunct="1"/>
            <a:r>
              <a:rPr lang="zh-CN" altLang="en-US" sz="2000" b="1" dirty="0"/>
              <a:t>解密时的过程和加密时相似，但密钥的顺序正好相反，</a:t>
            </a:r>
            <a:r>
              <a:rPr lang="en-US" altLang="zh-CN" sz="2000" b="1" dirty="0"/>
              <a:t>DES</a:t>
            </a:r>
            <a:r>
              <a:rPr lang="zh-CN" altLang="en-US" sz="2000" b="1" dirty="0"/>
              <a:t>的整个体制是公开的，系统的安全性完全靠密钥的保密。</a:t>
            </a:r>
          </a:p>
        </p:txBody>
      </p:sp>
    </p:spTree>
    <p:extLst>
      <p:ext uri="{BB962C8B-B14F-4D97-AF65-F5344CB8AC3E}">
        <p14:creationId xmlns:p14="http://schemas.microsoft.com/office/powerpoint/2010/main" val="3794927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Chapter10</a:t>
            </a:r>
            <a:r>
              <a:rPr lang="zh-CN" altLang="en-US" dirty="0"/>
              <a:t> 网络安全概述</a:t>
            </a:r>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US" altLang="zh-CN" b="1" dirty="0">
                <a:solidFill>
                  <a:srgbClr val="FF0000"/>
                </a:solidFill>
              </a:rPr>
              <a:t>10.1 </a:t>
            </a:r>
            <a:r>
              <a:rPr lang="zh-CN" altLang="en-US" b="1" dirty="0">
                <a:solidFill>
                  <a:srgbClr val="FF0000"/>
                </a:solidFill>
              </a:rPr>
              <a:t>概述</a:t>
            </a:r>
            <a:endParaRPr lang="en-US" altLang="zh-CN" b="1" dirty="0">
              <a:solidFill>
                <a:srgbClr val="FF0000"/>
              </a:solidFill>
            </a:endParaRPr>
          </a:p>
          <a:p>
            <a:pPr eaLnBrk="1" hangingPunct="1"/>
            <a:r>
              <a:rPr lang="en-US" altLang="zh-CN" b="1" dirty="0"/>
              <a:t>10.2 </a:t>
            </a:r>
            <a:r>
              <a:rPr lang="zh-CN" altLang="en-US" b="1" dirty="0"/>
              <a:t>安全模型</a:t>
            </a:r>
          </a:p>
          <a:p>
            <a:pPr eaLnBrk="1" hangingPunct="1"/>
            <a:r>
              <a:rPr lang="en-US" altLang="zh-CN" b="1" dirty="0"/>
              <a:t>10.3 </a:t>
            </a:r>
            <a:r>
              <a:rPr lang="zh-CN" altLang="en-US" b="1" dirty="0"/>
              <a:t>密码学基础知识</a:t>
            </a:r>
          </a:p>
          <a:p>
            <a:pPr eaLnBrk="1" hangingPunct="1"/>
            <a:r>
              <a:rPr lang="en-US" altLang="zh-CN" b="1" dirty="0"/>
              <a:t>10.4 </a:t>
            </a:r>
            <a:r>
              <a:rPr lang="zh-CN" altLang="en-US" b="1" dirty="0"/>
              <a:t>数字签名与认证</a:t>
            </a:r>
            <a:endParaRPr lang="en-US" altLang="zh-CN" b="1" dirty="0"/>
          </a:p>
          <a:p>
            <a:pPr eaLnBrk="1" hangingPunct="1"/>
            <a:r>
              <a:rPr lang="en-US" altLang="zh-CN" b="1" dirty="0"/>
              <a:t>10.5 </a:t>
            </a:r>
            <a:r>
              <a:rPr lang="zh-CN" altLang="en-US" b="1" dirty="0"/>
              <a:t>典型的网络安全威胁</a:t>
            </a:r>
          </a:p>
          <a:p>
            <a:pPr eaLnBrk="1" hangingPunct="1"/>
            <a:r>
              <a:rPr lang="en-US" altLang="zh-CN" b="1" dirty="0"/>
              <a:t>10.6 </a:t>
            </a:r>
            <a:r>
              <a:rPr lang="zh-CN" altLang="en-US" b="1" dirty="0"/>
              <a:t>网络安全协议介绍</a:t>
            </a:r>
          </a:p>
          <a:p>
            <a:pPr eaLnBrk="1" hangingPunct="1">
              <a:defRPr/>
            </a:pPr>
            <a:endParaRPr lang="zh-CN" altLang="en-US" b="1" dirty="0"/>
          </a:p>
        </p:txBody>
      </p:sp>
    </p:spTree>
    <p:extLst>
      <p:ext uri="{BB962C8B-B14F-4D97-AF65-F5344CB8AC3E}">
        <p14:creationId xmlns:p14="http://schemas.microsoft.com/office/powerpoint/2010/main" val="4273437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80FC22-73F8-4268-9A43-78A1DDD1EAC9}"/>
              </a:ext>
            </a:extLst>
          </p:cNvPr>
          <p:cNvSpPr>
            <a:spLocks noGrp="1"/>
          </p:cNvSpPr>
          <p:nvPr>
            <p:ph type="title"/>
          </p:nvPr>
        </p:nvSpPr>
        <p:spPr/>
        <p:txBody>
          <a:bodyPr/>
          <a:lstStyle/>
          <a:p>
            <a:r>
              <a:rPr lang="en-US" altLang="zh-CN" dirty="0"/>
              <a:t>DES</a:t>
            </a:r>
            <a:r>
              <a:rPr lang="zh-CN" altLang="en-US" dirty="0"/>
              <a:t>算法的破解</a:t>
            </a:r>
          </a:p>
        </p:txBody>
      </p:sp>
      <p:sp>
        <p:nvSpPr>
          <p:cNvPr id="3" name="内容占位符 2">
            <a:extLst>
              <a:ext uri="{FF2B5EF4-FFF2-40B4-BE49-F238E27FC236}">
                <a16:creationId xmlns:a16="http://schemas.microsoft.com/office/drawing/2014/main" id="{B58194DA-3A8D-45B7-8C26-8872E34E2372}"/>
              </a:ext>
            </a:extLst>
          </p:cNvPr>
          <p:cNvSpPr>
            <a:spLocks noGrp="1"/>
          </p:cNvSpPr>
          <p:nvPr>
            <p:ph idx="1"/>
          </p:nvPr>
        </p:nvSpPr>
        <p:spPr>
          <a:xfrm>
            <a:off x="685799" y="1124744"/>
            <a:ext cx="8258175" cy="4114800"/>
          </a:xfrm>
        </p:spPr>
        <p:txBody>
          <a:bodyPr/>
          <a:lstStyle/>
          <a:p>
            <a:pPr algn="just" eaLnBrk="1" latinLnBrk="1">
              <a:lnSpc>
                <a:spcPct val="134000"/>
              </a:lnSpc>
            </a:pPr>
            <a:r>
              <a:rPr lang="en-US" altLang="zh-CN" sz="2400" b="1" dirty="0"/>
              <a:t>DES</a:t>
            </a:r>
            <a:r>
              <a:rPr lang="zh-CN" altLang="en-US" sz="2400" b="1" dirty="0"/>
              <a:t>使用了近 </a:t>
            </a:r>
            <a:r>
              <a:rPr lang="en-US" altLang="zh-CN" sz="2400" b="1" dirty="0"/>
              <a:t>25</a:t>
            </a:r>
            <a:r>
              <a:rPr lang="zh-CN" altLang="en-US" sz="2400" b="1" dirty="0"/>
              <a:t>年时间，它具有很强的抗密码分析能力，但它的密钥长度只有</a:t>
            </a:r>
            <a:r>
              <a:rPr lang="en-US" altLang="zh-CN" sz="2400" b="1" dirty="0"/>
              <a:t>56</a:t>
            </a:r>
            <a:r>
              <a:rPr lang="zh-CN" altLang="en-US" sz="2400" b="1" dirty="0"/>
              <a:t>比特， </a:t>
            </a:r>
            <a:r>
              <a:rPr lang="en-US" altLang="zh-CN" sz="2400" b="1" dirty="0"/>
              <a:t>56-bit </a:t>
            </a:r>
            <a:r>
              <a:rPr lang="zh-CN" altLang="en-US" sz="2400" b="1" dirty="0"/>
              <a:t>密钥有</a:t>
            </a:r>
            <a:r>
              <a:rPr lang="en-US" altLang="zh-CN" sz="2400" b="1" dirty="0"/>
              <a:t>2</a:t>
            </a:r>
            <a:r>
              <a:rPr lang="en-US" altLang="zh-CN" sz="2400" b="1" baseline="30000" dirty="0"/>
              <a:t>56</a:t>
            </a:r>
            <a:r>
              <a:rPr lang="en-US" altLang="zh-CN" sz="2400" b="1" dirty="0"/>
              <a:t> = 72,057,584,037,927,936 ≈ 7.2</a:t>
            </a:r>
            <a:r>
              <a:rPr lang="zh-CN" altLang="en-US" sz="2400" b="1" dirty="0"/>
              <a:t>亿亿之多，随着计算机运算能力的增加，</a:t>
            </a:r>
            <a:r>
              <a:rPr lang="en-US" altLang="zh-CN" sz="2400" b="1" dirty="0"/>
              <a:t>56</a:t>
            </a:r>
            <a:r>
              <a:rPr lang="zh-CN" altLang="en-US" sz="2400" b="1" dirty="0"/>
              <a:t>比特长度的密码系统显得不安全了。</a:t>
            </a:r>
          </a:p>
          <a:p>
            <a:pPr algn="just" eaLnBrk="1" latinLnBrk="1">
              <a:lnSpc>
                <a:spcPct val="134000"/>
              </a:lnSpc>
            </a:pPr>
            <a:r>
              <a:rPr lang="en-US" altLang="zh-CN" sz="2400" b="1" dirty="0"/>
              <a:t>1997</a:t>
            </a:r>
            <a:r>
              <a:rPr lang="zh-CN" altLang="en-US" sz="2400" b="1" dirty="0"/>
              <a:t>年，</a:t>
            </a:r>
            <a:r>
              <a:rPr lang="en-US" altLang="zh-CN" sz="2400" b="1" dirty="0"/>
              <a:t>RSA</a:t>
            </a:r>
            <a:r>
              <a:rPr lang="zh-CN" altLang="en-US" sz="2400" b="1" dirty="0"/>
              <a:t>公司发起破译</a:t>
            </a:r>
            <a:r>
              <a:rPr lang="en-US" altLang="zh-CN" sz="2400" b="1" dirty="0"/>
              <a:t>RC4</a:t>
            </a:r>
            <a:r>
              <a:rPr lang="zh-CN" altLang="en-US" sz="2400" b="1" dirty="0"/>
              <a:t>、</a:t>
            </a:r>
            <a:r>
              <a:rPr lang="en-US" altLang="zh-CN" sz="2400" b="1" dirty="0"/>
              <a:t>RC5</a:t>
            </a:r>
            <a:r>
              <a:rPr lang="zh-CN" altLang="en-US" sz="2400" b="1" dirty="0"/>
              <a:t>、</a:t>
            </a:r>
            <a:r>
              <a:rPr lang="en-US" altLang="zh-CN" sz="2400" b="1" dirty="0"/>
              <a:t>MD2</a:t>
            </a:r>
            <a:r>
              <a:rPr lang="zh-CN" altLang="en-US" sz="2400" b="1" dirty="0"/>
              <a:t>、</a:t>
            </a:r>
            <a:r>
              <a:rPr lang="en-US" altLang="zh-CN" sz="2400" b="1" dirty="0"/>
              <a:t>MD5</a:t>
            </a:r>
            <a:r>
              <a:rPr lang="zh-CN" altLang="en-US" sz="2400" b="1" dirty="0"/>
              <a:t>，以及</a:t>
            </a:r>
            <a:r>
              <a:rPr lang="en-US" altLang="zh-CN" sz="2400" b="1" dirty="0"/>
              <a:t>DES</a:t>
            </a:r>
            <a:r>
              <a:rPr lang="zh-CN" altLang="en-US" sz="2400" b="1" dirty="0"/>
              <a:t>的活动，破译</a:t>
            </a:r>
            <a:r>
              <a:rPr lang="en-US" altLang="zh-CN" sz="2400" b="1" dirty="0"/>
              <a:t>DES</a:t>
            </a:r>
            <a:r>
              <a:rPr lang="zh-CN" altLang="en-US" sz="2400" b="1" dirty="0"/>
              <a:t>奖励</a:t>
            </a:r>
            <a:r>
              <a:rPr lang="en-US" altLang="zh-CN" sz="2400" b="1" dirty="0"/>
              <a:t>10000</a:t>
            </a:r>
            <a:r>
              <a:rPr lang="zh-CN" altLang="en-US" sz="2400" b="1" dirty="0"/>
              <a:t>美金。</a:t>
            </a:r>
          </a:p>
          <a:p>
            <a:pPr lvl="1" algn="just" eaLnBrk="1" latinLnBrk="1">
              <a:lnSpc>
                <a:spcPct val="134000"/>
              </a:lnSpc>
            </a:pPr>
            <a:r>
              <a:rPr lang="zh-CN" altLang="en-US" sz="2000" b="1" dirty="0"/>
              <a:t>由</a:t>
            </a:r>
            <a:r>
              <a:rPr lang="en-US" altLang="zh-CN" sz="2000" b="1" dirty="0"/>
              <a:t>Roche Verse</a:t>
            </a:r>
            <a:r>
              <a:rPr lang="zh-CN" altLang="en-US" sz="2000" b="1" dirty="0"/>
              <a:t>牵头的工程小组动用了</a:t>
            </a:r>
            <a:r>
              <a:rPr lang="en-US" altLang="zh-CN" sz="2000" b="1" dirty="0"/>
              <a:t>70000</a:t>
            </a:r>
            <a:r>
              <a:rPr lang="zh-CN" altLang="en-US" sz="2000" b="1" dirty="0"/>
              <a:t>多台通过因特网连接起来的 计算机系统，花费了</a:t>
            </a:r>
            <a:r>
              <a:rPr lang="en-US" altLang="zh-CN" sz="2000" b="1" dirty="0"/>
              <a:t>96</a:t>
            </a:r>
            <a:r>
              <a:rPr lang="zh-CN" altLang="en-US" sz="2000" b="1" dirty="0"/>
              <a:t>天找到了密钥。</a:t>
            </a:r>
          </a:p>
          <a:p>
            <a:pPr lvl="1" algn="just" eaLnBrk="1" latinLnBrk="1">
              <a:lnSpc>
                <a:spcPct val="134000"/>
              </a:lnSpc>
            </a:pPr>
            <a:r>
              <a:rPr lang="en-US" altLang="zh-CN" sz="2000" b="1" dirty="0"/>
              <a:t>1998</a:t>
            </a:r>
            <a:r>
              <a:rPr lang="zh-CN" altLang="en-US" sz="2000" b="1" dirty="0"/>
              <a:t>年</a:t>
            </a:r>
            <a:r>
              <a:rPr lang="en-US" altLang="zh-CN" sz="2000" b="1" dirty="0"/>
              <a:t>7</a:t>
            </a:r>
            <a:r>
              <a:rPr lang="zh-CN" altLang="en-US" sz="2000" b="1" dirty="0"/>
              <a:t>月，电子前沿基金会花费</a:t>
            </a:r>
            <a:r>
              <a:rPr lang="en-US" altLang="zh-CN" sz="2000" b="1" dirty="0"/>
              <a:t>25</a:t>
            </a:r>
            <a:r>
              <a:rPr lang="zh-CN" altLang="en-US" sz="2000" b="1" dirty="0"/>
              <a:t>万美圆制造的一台机器在不到</a:t>
            </a:r>
            <a:r>
              <a:rPr lang="en-US" altLang="zh-CN" sz="2000" b="1" dirty="0"/>
              <a:t>3</a:t>
            </a:r>
            <a:r>
              <a:rPr lang="zh-CN" altLang="en-US" sz="2000" b="1" dirty="0"/>
              <a:t>天的时间里攻破了</a:t>
            </a:r>
            <a:r>
              <a:rPr lang="en-US" altLang="zh-CN" sz="2000" b="1" dirty="0"/>
              <a:t>DES</a:t>
            </a:r>
            <a:r>
              <a:rPr lang="zh-CN" altLang="en-US" sz="2000" b="1" dirty="0"/>
              <a:t>。</a:t>
            </a:r>
          </a:p>
          <a:p>
            <a:pPr lvl="1" algn="just" eaLnBrk="1" latinLnBrk="1">
              <a:lnSpc>
                <a:spcPct val="134000"/>
              </a:lnSpc>
            </a:pPr>
            <a:r>
              <a:rPr lang="en-AU" altLang="zh-CN" sz="2000" b="1" dirty="0"/>
              <a:t>1999</a:t>
            </a:r>
            <a:r>
              <a:rPr lang="zh-CN" altLang="en-AU" sz="2000" b="1" dirty="0"/>
              <a:t>年在超级计算机上只要</a:t>
            </a:r>
            <a:r>
              <a:rPr lang="en-AU" altLang="zh-CN" sz="2000" b="1" dirty="0"/>
              <a:t>22</a:t>
            </a:r>
            <a:r>
              <a:rPr lang="zh-CN" altLang="en-AU" sz="2000" b="1" dirty="0"/>
              <a:t>小时</a:t>
            </a:r>
            <a:r>
              <a:rPr lang="zh-CN" altLang="en-US" sz="2000" b="1" dirty="0"/>
              <a:t>！</a:t>
            </a:r>
            <a:endParaRPr lang="zh-CN" altLang="en-US" dirty="0"/>
          </a:p>
        </p:txBody>
      </p:sp>
    </p:spTree>
    <p:extLst>
      <p:ext uri="{BB962C8B-B14F-4D97-AF65-F5344CB8AC3E}">
        <p14:creationId xmlns:p14="http://schemas.microsoft.com/office/powerpoint/2010/main" val="2672017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9BAB5-3F69-444D-89B7-539A5BFA34C1}"/>
              </a:ext>
            </a:extLst>
          </p:cNvPr>
          <p:cNvSpPr>
            <a:spLocks noGrp="1"/>
          </p:cNvSpPr>
          <p:nvPr>
            <p:ph type="title"/>
          </p:nvPr>
        </p:nvSpPr>
        <p:spPr/>
        <p:txBody>
          <a:bodyPr/>
          <a:lstStyle/>
          <a:p>
            <a:r>
              <a:rPr lang="zh-CN" altLang="en-US" dirty="0">
                <a:latin typeface="Times New Roman" panose="02020603050405020304" pitchFamily="18" charset="0"/>
              </a:rPr>
              <a:t>对加密系统的攻击</a:t>
            </a:r>
            <a:endParaRPr lang="zh-CN" altLang="en-US" dirty="0"/>
          </a:p>
        </p:txBody>
      </p:sp>
      <p:sp>
        <p:nvSpPr>
          <p:cNvPr id="3" name="内容占位符 2">
            <a:extLst>
              <a:ext uri="{FF2B5EF4-FFF2-40B4-BE49-F238E27FC236}">
                <a16:creationId xmlns:a16="http://schemas.microsoft.com/office/drawing/2014/main" id="{D4D02359-7007-4A38-8DA9-B41215B328B1}"/>
              </a:ext>
            </a:extLst>
          </p:cNvPr>
          <p:cNvSpPr>
            <a:spLocks noGrp="1"/>
          </p:cNvSpPr>
          <p:nvPr>
            <p:ph idx="1"/>
          </p:nvPr>
        </p:nvSpPr>
        <p:spPr>
          <a:xfrm>
            <a:off x="685800" y="1700808"/>
            <a:ext cx="7772400" cy="4114800"/>
          </a:xfrm>
        </p:spPr>
        <p:txBody>
          <a:bodyPr/>
          <a:lstStyle/>
          <a:p>
            <a:pPr marL="450850" indent="-450850" algn="just" eaLnBrk="1" hangingPunct="1"/>
            <a:r>
              <a:rPr lang="zh-CN" altLang="en-US" sz="2800" b="1" dirty="0">
                <a:latin typeface="Times New Roman" panose="02020603050405020304" pitchFamily="18" charset="0"/>
              </a:rPr>
              <a:t>未知算法攻击：</a:t>
            </a:r>
            <a:r>
              <a:rPr lang="zh-CN" altLang="en-US" sz="2800" dirty="0">
                <a:latin typeface="Times New Roman" panose="02020603050405020304" pitchFamily="18" charset="0"/>
              </a:rPr>
              <a:t>仅从密文进行破译</a:t>
            </a:r>
          </a:p>
          <a:p>
            <a:pPr marL="450850" indent="-450850" algn="just" eaLnBrk="1" hangingPunct="1">
              <a:tabLst>
                <a:tab pos="450850" algn="l"/>
                <a:tab pos="742950" algn="l"/>
                <a:tab pos="1143000" algn="l"/>
                <a:tab pos="1600200" algn="l"/>
                <a:tab pos="2057400" algn="l"/>
              </a:tabLst>
            </a:pPr>
            <a:r>
              <a:rPr lang="zh-CN" altLang="en-US" sz="2800" b="1" dirty="0">
                <a:latin typeface="Times New Roman" panose="02020603050405020304" pitchFamily="18" charset="0"/>
              </a:rPr>
              <a:t>仅知密文攻击：</a:t>
            </a:r>
            <a:r>
              <a:rPr lang="zh-CN" altLang="en-US" sz="2800" dirty="0">
                <a:latin typeface="Times New Roman" panose="02020603050405020304" pitchFamily="18" charset="0"/>
              </a:rPr>
              <a:t>根据加解密算法和密文进行破译</a:t>
            </a:r>
          </a:p>
          <a:p>
            <a:pPr marL="450850" indent="-450850" algn="just" eaLnBrk="1" hangingPunct="1"/>
            <a:r>
              <a:rPr lang="zh-CN" altLang="en-US" sz="2800" b="1" dirty="0">
                <a:solidFill>
                  <a:srgbClr val="FF0000"/>
                </a:solidFill>
                <a:latin typeface="Times New Roman" panose="02020603050405020304" pitchFamily="18" charset="0"/>
              </a:rPr>
              <a:t>已知明文攻击</a:t>
            </a:r>
            <a:r>
              <a:rPr lang="zh-CN" altLang="en-US" sz="2800" b="1" dirty="0">
                <a:latin typeface="Times New Roman" panose="02020603050405020304" pitchFamily="18" charset="0"/>
              </a:rPr>
              <a:t>：</a:t>
            </a:r>
            <a:r>
              <a:rPr lang="zh-CN" altLang="en-US" sz="2800" dirty="0">
                <a:latin typeface="Times New Roman" panose="02020603050405020304" pitchFamily="18" charset="0"/>
              </a:rPr>
              <a:t>攻击者拥有部分密文和对应的明文，根据算法寻找密钥</a:t>
            </a:r>
          </a:p>
          <a:p>
            <a:pPr marL="450850" indent="-450850" algn="just" eaLnBrk="1" hangingPunct="1"/>
            <a:r>
              <a:rPr lang="zh-CN" altLang="en-US" sz="2800" b="1" dirty="0">
                <a:solidFill>
                  <a:srgbClr val="FF0000"/>
                </a:solidFill>
                <a:latin typeface="Times New Roman" panose="02020603050405020304" pitchFamily="18" charset="0"/>
              </a:rPr>
              <a:t>选择明文攻击</a:t>
            </a:r>
            <a:r>
              <a:rPr lang="zh-CN" altLang="en-US" sz="2800" b="1" dirty="0">
                <a:latin typeface="Times New Roman" panose="02020603050405020304" pitchFamily="18" charset="0"/>
              </a:rPr>
              <a:t>：</a:t>
            </a:r>
            <a:r>
              <a:rPr lang="zh-CN" altLang="en-US" sz="2800" dirty="0">
                <a:latin typeface="Times New Roman" panose="02020603050405020304" pitchFamily="18" charset="0"/>
              </a:rPr>
              <a:t>有选择地使用任意明文和与之对应的密文信息，根据算法寻找密钥</a:t>
            </a:r>
          </a:p>
          <a:p>
            <a:pPr marL="450850" indent="-450850" algn="just" eaLnBrk="1" hangingPunct="1">
              <a:tabLst>
                <a:tab pos="228600" algn="l"/>
                <a:tab pos="361950" algn="l"/>
                <a:tab pos="742950" algn="l"/>
                <a:tab pos="1143000" algn="l"/>
                <a:tab pos="1600200" algn="l"/>
                <a:tab pos="2057400" algn="l"/>
              </a:tabLst>
            </a:pPr>
            <a:r>
              <a:rPr lang="zh-CN" altLang="en-US" sz="2800" b="1" dirty="0">
                <a:solidFill>
                  <a:srgbClr val="FF0000"/>
                </a:solidFill>
                <a:latin typeface="Times New Roman" panose="02020603050405020304" pitchFamily="18" charset="0"/>
              </a:rPr>
              <a:t>选择密文攻击</a:t>
            </a:r>
            <a:r>
              <a:rPr lang="zh-CN" altLang="en-US" sz="2800" b="1" dirty="0">
                <a:latin typeface="Times New Roman" panose="02020603050405020304" pitchFamily="18" charset="0"/>
              </a:rPr>
              <a:t>：</a:t>
            </a:r>
            <a:r>
              <a:rPr lang="zh-CN" altLang="en-US" sz="2800" dirty="0">
                <a:latin typeface="Times New Roman" panose="02020603050405020304" pitchFamily="18" charset="0"/>
              </a:rPr>
              <a:t>有选择地使用密文和与之对应的明文信息，根据算法寻找密钥</a:t>
            </a:r>
          </a:p>
          <a:p>
            <a:endParaRPr lang="zh-CN" altLang="en-US" dirty="0"/>
          </a:p>
        </p:txBody>
      </p:sp>
    </p:spTree>
    <p:extLst>
      <p:ext uri="{BB962C8B-B14F-4D97-AF65-F5344CB8AC3E}">
        <p14:creationId xmlns:p14="http://schemas.microsoft.com/office/powerpoint/2010/main" val="505163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D968E7-3BC2-4D41-9C30-1AF4F2989CEF}"/>
              </a:ext>
            </a:extLst>
          </p:cNvPr>
          <p:cNvSpPr>
            <a:spLocks noGrp="1"/>
          </p:cNvSpPr>
          <p:nvPr>
            <p:ph type="title"/>
          </p:nvPr>
        </p:nvSpPr>
        <p:spPr/>
        <p:txBody>
          <a:bodyPr/>
          <a:lstStyle/>
          <a:p>
            <a:r>
              <a:rPr lang="en-US" altLang="zh-CN" dirty="0"/>
              <a:t>3DES</a:t>
            </a:r>
            <a:r>
              <a:rPr lang="zh-CN" altLang="en-US" dirty="0"/>
              <a:t>算法</a:t>
            </a:r>
          </a:p>
        </p:txBody>
      </p:sp>
      <p:sp>
        <p:nvSpPr>
          <p:cNvPr id="3" name="内容占位符 2">
            <a:extLst>
              <a:ext uri="{FF2B5EF4-FFF2-40B4-BE49-F238E27FC236}">
                <a16:creationId xmlns:a16="http://schemas.microsoft.com/office/drawing/2014/main" id="{68694FDB-EF99-4D48-9550-33655D09F7C4}"/>
              </a:ext>
            </a:extLst>
          </p:cNvPr>
          <p:cNvSpPr>
            <a:spLocks noGrp="1"/>
          </p:cNvSpPr>
          <p:nvPr>
            <p:ph idx="1"/>
          </p:nvPr>
        </p:nvSpPr>
        <p:spPr>
          <a:xfrm>
            <a:off x="304800" y="1219200"/>
            <a:ext cx="8537575" cy="3352800"/>
          </a:xfrm>
        </p:spPr>
        <p:txBody>
          <a:bodyPr>
            <a:normAutofit/>
          </a:bodyPr>
          <a:lstStyle/>
          <a:p>
            <a:pPr marL="188912" indent="-457200" algn="just" eaLnBrk="1" hangingPunct="1"/>
            <a:r>
              <a:rPr lang="zh-CN" altLang="en-US" sz="2800" b="1" dirty="0"/>
              <a:t>使用三个密钥对数据块进行三次</a:t>
            </a:r>
            <a:r>
              <a:rPr lang="en-US" altLang="zh-CN" sz="2800" b="1" dirty="0"/>
              <a:t>DES</a:t>
            </a:r>
            <a:r>
              <a:rPr lang="zh-CN" altLang="en-US" sz="2800" b="1" dirty="0"/>
              <a:t>操作，三重</a:t>
            </a:r>
            <a:r>
              <a:rPr lang="en-US" altLang="zh-CN" sz="2800" b="1" dirty="0"/>
              <a:t>DES</a:t>
            </a:r>
            <a:r>
              <a:rPr lang="zh-CN" altLang="en-US" sz="2800" b="1" dirty="0"/>
              <a:t>有四种模型：</a:t>
            </a:r>
          </a:p>
          <a:p>
            <a:pPr marL="503238" lvl="1" algn="just" eaLnBrk="1" hangingPunct="1">
              <a:tabLst>
                <a:tab pos="228600" algn="l"/>
                <a:tab pos="742950" algn="l"/>
                <a:tab pos="984250" algn="l"/>
                <a:tab pos="1600200" algn="l"/>
                <a:tab pos="2057400" algn="l"/>
              </a:tabLst>
            </a:pPr>
            <a:r>
              <a:rPr lang="en-US" altLang="zh-CN" sz="2300" b="1" dirty="0"/>
              <a:t>DES-EEE3 </a:t>
            </a:r>
            <a:r>
              <a:rPr lang="zh-CN" altLang="en-US" sz="2300" b="1" dirty="0"/>
              <a:t>使用三个不同密钥顺序进行三次加密变换</a:t>
            </a:r>
          </a:p>
          <a:p>
            <a:pPr marL="503238" lvl="1" algn="just" eaLnBrk="1" hangingPunct="1"/>
            <a:r>
              <a:rPr lang="en-US" altLang="zh-CN" sz="2300" b="1" dirty="0"/>
              <a:t>DES-EDE3 </a:t>
            </a:r>
            <a:r>
              <a:rPr lang="zh-CN" altLang="en-US" sz="2300" b="1" dirty="0"/>
              <a:t>使用三个不同密钥依次进行加密</a:t>
            </a:r>
            <a:r>
              <a:rPr lang="en-US" altLang="zh-CN" sz="2300" b="1" dirty="0"/>
              <a:t>-</a:t>
            </a:r>
            <a:r>
              <a:rPr lang="zh-CN" altLang="en-US" sz="2300" b="1" dirty="0"/>
              <a:t>解密</a:t>
            </a:r>
            <a:r>
              <a:rPr lang="en-US" altLang="zh-CN" sz="2300" b="1" dirty="0"/>
              <a:t>-</a:t>
            </a:r>
            <a:r>
              <a:rPr lang="zh-CN" altLang="en-US" sz="2300" b="1" dirty="0"/>
              <a:t>加密变换 </a:t>
            </a:r>
            <a:r>
              <a:rPr lang="en-US" altLang="zh-CN" sz="2300" b="1" dirty="0"/>
              <a:t>(</a:t>
            </a:r>
            <a:r>
              <a:rPr lang="en-US" altLang="zh-CN" sz="2300" b="1" dirty="0">
                <a:solidFill>
                  <a:srgbClr val="FF0000"/>
                </a:solidFill>
              </a:rPr>
              <a:t>3DES</a:t>
            </a:r>
            <a:r>
              <a:rPr lang="zh-CN" altLang="en-US" sz="2300" b="1" dirty="0">
                <a:solidFill>
                  <a:srgbClr val="FF0000"/>
                </a:solidFill>
              </a:rPr>
              <a:t>标准</a:t>
            </a:r>
            <a:r>
              <a:rPr lang="en-US" altLang="zh-CN" sz="2300" b="1" dirty="0"/>
              <a:t>)</a:t>
            </a:r>
          </a:p>
          <a:p>
            <a:pPr marL="503238" lvl="1" algn="just" eaLnBrk="1" hangingPunct="1"/>
            <a:r>
              <a:rPr lang="en-US" altLang="zh-CN" sz="2300" b="1" dirty="0"/>
              <a:t>DES-EEE2 </a:t>
            </a:r>
            <a:r>
              <a:rPr lang="zh-CN" altLang="en-US" sz="2300" b="1" dirty="0"/>
              <a:t>其中密钥</a:t>
            </a:r>
            <a:r>
              <a:rPr lang="en-US" altLang="zh-CN" sz="2300" b="1" dirty="0"/>
              <a:t>K1=K3 </a:t>
            </a:r>
            <a:r>
              <a:rPr lang="zh-CN" altLang="en-US" sz="2300" b="1" dirty="0"/>
              <a:t>顺序进行三次加密变换</a:t>
            </a:r>
          </a:p>
          <a:p>
            <a:pPr marL="503238" lvl="1" algn="just" eaLnBrk="1" hangingPunct="1"/>
            <a:r>
              <a:rPr lang="en-US" altLang="zh-CN" sz="2300" b="1" dirty="0"/>
              <a:t>DES-EDE2 </a:t>
            </a:r>
            <a:r>
              <a:rPr lang="zh-CN" altLang="en-US" sz="2300" b="1" dirty="0"/>
              <a:t>其中密钥</a:t>
            </a:r>
            <a:r>
              <a:rPr lang="en-US" altLang="zh-CN" sz="2300" b="1" dirty="0"/>
              <a:t>K1=K3 </a:t>
            </a:r>
            <a:r>
              <a:rPr lang="zh-CN" altLang="en-US" sz="2300" b="1" dirty="0"/>
              <a:t>依次进行加密</a:t>
            </a:r>
            <a:r>
              <a:rPr lang="en-US" altLang="zh-CN" sz="2300" b="1" dirty="0"/>
              <a:t>-</a:t>
            </a:r>
            <a:r>
              <a:rPr lang="zh-CN" altLang="en-US" sz="2300" b="1" dirty="0"/>
              <a:t>解密</a:t>
            </a:r>
            <a:r>
              <a:rPr lang="en-US" altLang="zh-CN" sz="2300" b="1" dirty="0"/>
              <a:t>-</a:t>
            </a:r>
            <a:r>
              <a:rPr lang="zh-CN" altLang="en-US" sz="2300" b="1" dirty="0"/>
              <a:t>加密变换</a:t>
            </a:r>
            <a:endParaRPr lang="zh-CN" altLang="en-US" sz="2300" dirty="0"/>
          </a:p>
          <a:p>
            <a:endParaRPr lang="zh-CN" altLang="en-US" dirty="0"/>
          </a:p>
        </p:txBody>
      </p:sp>
      <p:sp>
        <p:nvSpPr>
          <p:cNvPr id="4" name="Line 14">
            <a:extLst>
              <a:ext uri="{FF2B5EF4-FFF2-40B4-BE49-F238E27FC236}">
                <a16:creationId xmlns:a16="http://schemas.microsoft.com/office/drawing/2014/main" id="{3670A478-988E-436F-88D5-FCC0AD37A472}"/>
              </a:ext>
            </a:extLst>
          </p:cNvPr>
          <p:cNvSpPr>
            <a:spLocks noChangeShapeType="1"/>
          </p:cNvSpPr>
          <p:nvPr/>
        </p:nvSpPr>
        <p:spPr bwMode="auto">
          <a:xfrm>
            <a:off x="1813754" y="58896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 name="Rectangle 15">
            <a:extLst>
              <a:ext uri="{FF2B5EF4-FFF2-40B4-BE49-F238E27FC236}">
                <a16:creationId xmlns:a16="http://schemas.microsoft.com/office/drawing/2014/main" id="{2EB3B842-416D-4183-BC1A-B8B9E05558C5}"/>
              </a:ext>
            </a:extLst>
          </p:cNvPr>
          <p:cNvSpPr>
            <a:spLocks noChangeArrowheads="1"/>
          </p:cNvSpPr>
          <p:nvPr/>
        </p:nvSpPr>
        <p:spPr bwMode="auto">
          <a:xfrm>
            <a:off x="1166054" y="5673725"/>
            <a:ext cx="647700" cy="431800"/>
          </a:xfrm>
          <a:prstGeom prst="rect">
            <a:avLst/>
          </a:prstGeom>
          <a:solidFill>
            <a:srgbClr val="99CC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a:t>
            </a:r>
          </a:p>
        </p:txBody>
      </p:sp>
      <p:sp>
        <p:nvSpPr>
          <p:cNvPr id="6" name="Rectangle 16">
            <a:extLst>
              <a:ext uri="{FF2B5EF4-FFF2-40B4-BE49-F238E27FC236}">
                <a16:creationId xmlns:a16="http://schemas.microsoft.com/office/drawing/2014/main" id="{1920D5D5-6B8C-44E7-A9EE-E5774D663002}"/>
              </a:ext>
            </a:extLst>
          </p:cNvPr>
          <p:cNvSpPr>
            <a:spLocks noChangeArrowheads="1"/>
          </p:cNvSpPr>
          <p:nvPr/>
        </p:nvSpPr>
        <p:spPr bwMode="auto">
          <a:xfrm>
            <a:off x="2102679" y="5673725"/>
            <a:ext cx="647700" cy="431800"/>
          </a:xfrm>
          <a:prstGeom prst="rect">
            <a:avLst/>
          </a:prstGeom>
          <a:solidFill>
            <a:srgbClr val="99CC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a:t>
            </a:r>
          </a:p>
        </p:txBody>
      </p:sp>
      <p:sp>
        <p:nvSpPr>
          <p:cNvPr id="7" name="Rectangle 17">
            <a:extLst>
              <a:ext uri="{FF2B5EF4-FFF2-40B4-BE49-F238E27FC236}">
                <a16:creationId xmlns:a16="http://schemas.microsoft.com/office/drawing/2014/main" id="{23BD1CEF-5DEE-41FE-9E50-895E8B65AC8C}"/>
              </a:ext>
            </a:extLst>
          </p:cNvPr>
          <p:cNvSpPr>
            <a:spLocks noChangeArrowheads="1"/>
          </p:cNvSpPr>
          <p:nvPr/>
        </p:nvSpPr>
        <p:spPr bwMode="auto">
          <a:xfrm>
            <a:off x="3039304" y="5673725"/>
            <a:ext cx="647700" cy="431800"/>
          </a:xfrm>
          <a:prstGeom prst="rect">
            <a:avLst/>
          </a:prstGeom>
          <a:solidFill>
            <a:srgbClr val="99CC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a:t>
            </a:r>
          </a:p>
        </p:txBody>
      </p:sp>
      <p:sp>
        <p:nvSpPr>
          <p:cNvPr id="8" name="Line 18">
            <a:extLst>
              <a:ext uri="{FF2B5EF4-FFF2-40B4-BE49-F238E27FC236}">
                <a16:creationId xmlns:a16="http://schemas.microsoft.com/office/drawing/2014/main" id="{F0B71569-8FFC-4CC3-9320-2E151AEB4A98}"/>
              </a:ext>
            </a:extLst>
          </p:cNvPr>
          <p:cNvSpPr>
            <a:spLocks noChangeShapeType="1"/>
          </p:cNvSpPr>
          <p:nvPr/>
        </p:nvSpPr>
        <p:spPr bwMode="auto">
          <a:xfrm>
            <a:off x="410404" y="5889625"/>
            <a:ext cx="7556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 name="Line 19">
            <a:extLst>
              <a:ext uri="{FF2B5EF4-FFF2-40B4-BE49-F238E27FC236}">
                <a16:creationId xmlns:a16="http://schemas.microsoft.com/office/drawing/2014/main" id="{A4EF8DD4-31BF-4EF1-92FF-F41437DC3F03}"/>
              </a:ext>
            </a:extLst>
          </p:cNvPr>
          <p:cNvSpPr>
            <a:spLocks noChangeShapeType="1"/>
          </p:cNvSpPr>
          <p:nvPr/>
        </p:nvSpPr>
        <p:spPr bwMode="auto">
          <a:xfrm>
            <a:off x="3687004" y="5889625"/>
            <a:ext cx="5746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0" name="Text Box 20">
            <a:extLst>
              <a:ext uri="{FF2B5EF4-FFF2-40B4-BE49-F238E27FC236}">
                <a16:creationId xmlns:a16="http://schemas.microsoft.com/office/drawing/2014/main" id="{F938C4A0-5467-409B-AEC9-494A9C253343}"/>
              </a:ext>
            </a:extLst>
          </p:cNvPr>
          <p:cNvSpPr txBox="1">
            <a:spLocks noChangeArrowheads="1"/>
          </p:cNvSpPr>
          <p:nvPr/>
        </p:nvSpPr>
        <p:spPr bwMode="auto">
          <a:xfrm>
            <a:off x="554866" y="5492750"/>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P</a:t>
            </a:r>
          </a:p>
        </p:txBody>
      </p:sp>
      <p:sp>
        <p:nvSpPr>
          <p:cNvPr id="11" name="Text Box 21">
            <a:extLst>
              <a:ext uri="{FF2B5EF4-FFF2-40B4-BE49-F238E27FC236}">
                <a16:creationId xmlns:a16="http://schemas.microsoft.com/office/drawing/2014/main" id="{5D4BDFCA-4394-4D23-8B7F-1254F0C8F1F7}"/>
              </a:ext>
            </a:extLst>
          </p:cNvPr>
          <p:cNvSpPr txBox="1">
            <a:spLocks noChangeArrowheads="1"/>
          </p:cNvSpPr>
          <p:nvPr/>
        </p:nvSpPr>
        <p:spPr bwMode="auto">
          <a:xfrm>
            <a:off x="3758441" y="5457825"/>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a:t>
            </a:r>
          </a:p>
        </p:txBody>
      </p:sp>
      <p:sp>
        <p:nvSpPr>
          <p:cNvPr id="12" name="Line 22">
            <a:extLst>
              <a:ext uri="{FF2B5EF4-FFF2-40B4-BE49-F238E27FC236}">
                <a16:creationId xmlns:a16="http://schemas.microsoft.com/office/drawing/2014/main" id="{919A8794-D27F-407A-B9F9-13B4C686259E}"/>
              </a:ext>
            </a:extLst>
          </p:cNvPr>
          <p:cNvSpPr>
            <a:spLocks noChangeShapeType="1"/>
          </p:cNvSpPr>
          <p:nvPr/>
        </p:nvSpPr>
        <p:spPr bwMode="auto">
          <a:xfrm>
            <a:off x="1526416" y="5241925"/>
            <a:ext cx="0" cy="43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3" name="Text Box 23">
            <a:extLst>
              <a:ext uri="{FF2B5EF4-FFF2-40B4-BE49-F238E27FC236}">
                <a16:creationId xmlns:a16="http://schemas.microsoft.com/office/drawing/2014/main" id="{C508CD77-AC0F-4A5F-8803-F7E828F90B4C}"/>
              </a:ext>
            </a:extLst>
          </p:cNvPr>
          <p:cNvSpPr txBox="1">
            <a:spLocks noChangeArrowheads="1"/>
          </p:cNvSpPr>
          <p:nvPr/>
        </p:nvSpPr>
        <p:spPr bwMode="auto">
          <a:xfrm>
            <a:off x="1489904" y="5241925"/>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K1</a:t>
            </a:r>
          </a:p>
        </p:txBody>
      </p:sp>
      <p:sp>
        <p:nvSpPr>
          <p:cNvPr id="14" name="Line 24">
            <a:extLst>
              <a:ext uri="{FF2B5EF4-FFF2-40B4-BE49-F238E27FC236}">
                <a16:creationId xmlns:a16="http://schemas.microsoft.com/office/drawing/2014/main" id="{05A51F91-43CC-4DE1-83F9-704DFAAEF983}"/>
              </a:ext>
            </a:extLst>
          </p:cNvPr>
          <p:cNvSpPr>
            <a:spLocks noChangeShapeType="1"/>
          </p:cNvSpPr>
          <p:nvPr/>
        </p:nvSpPr>
        <p:spPr bwMode="auto">
          <a:xfrm>
            <a:off x="2463041" y="5241925"/>
            <a:ext cx="0" cy="43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5" name="Text Box 25">
            <a:extLst>
              <a:ext uri="{FF2B5EF4-FFF2-40B4-BE49-F238E27FC236}">
                <a16:creationId xmlns:a16="http://schemas.microsoft.com/office/drawing/2014/main" id="{A59EA256-A973-4CCF-9624-4AA0347593AB}"/>
              </a:ext>
            </a:extLst>
          </p:cNvPr>
          <p:cNvSpPr txBox="1">
            <a:spLocks noChangeArrowheads="1"/>
          </p:cNvSpPr>
          <p:nvPr/>
        </p:nvSpPr>
        <p:spPr bwMode="auto">
          <a:xfrm>
            <a:off x="2426529" y="5241925"/>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K2</a:t>
            </a:r>
          </a:p>
        </p:txBody>
      </p:sp>
      <p:sp>
        <p:nvSpPr>
          <p:cNvPr id="16" name="Line 26">
            <a:extLst>
              <a:ext uri="{FF2B5EF4-FFF2-40B4-BE49-F238E27FC236}">
                <a16:creationId xmlns:a16="http://schemas.microsoft.com/office/drawing/2014/main" id="{6A73DA80-4319-4C6A-B167-1274EB29A0C9}"/>
              </a:ext>
            </a:extLst>
          </p:cNvPr>
          <p:cNvSpPr>
            <a:spLocks noChangeShapeType="1"/>
          </p:cNvSpPr>
          <p:nvPr/>
        </p:nvSpPr>
        <p:spPr bwMode="auto">
          <a:xfrm>
            <a:off x="3399666" y="5241925"/>
            <a:ext cx="0" cy="43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7" name="Text Box 27">
            <a:extLst>
              <a:ext uri="{FF2B5EF4-FFF2-40B4-BE49-F238E27FC236}">
                <a16:creationId xmlns:a16="http://schemas.microsoft.com/office/drawing/2014/main" id="{1CB88606-AB4C-4D32-99A3-9947C47747E6}"/>
              </a:ext>
            </a:extLst>
          </p:cNvPr>
          <p:cNvSpPr txBox="1">
            <a:spLocks noChangeArrowheads="1"/>
          </p:cNvSpPr>
          <p:nvPr/>
        </p:nvSpPr>
        <p:spPr bwMode="auto">
          <a:xfrm>
            <a:off x="3363154" y="5241925"/>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K3</a:t>
            </a:r>
          </a:p>
        </p:txBody>
      </p:sp>
      <p:sp>
        <p:nvSpPr>
          <p:cNvPr id="18" name="Line 28">
            <a:extLst>
              <a:ext uri="{FF2B5EF4-FFF2-40B4-BE49-F238E27FC236}">
                <a16:creationId xmlns:a16="http://schemas.microsoft.com/office/drawing/2014/main" id="{965A3AC4-9FD3-4AD3-AD7C-7E74C753D817}"/>
              </a:ext>
            </a:extLst>
          </p:cNvPr>
          <p:cNvSpPr>
            <a:spLocks noChangeShapeType="1"/>
          </p:cNvSpPr>
          <p:nvPr/>
        </p:nvSpPr>
        <p:spPr bwMode="auto">
          <a:xfrm>
            <a:off x="6061904" y="58896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19" name="Rectangle 29">
            <a:extLst>
              <a:ext uri="{FF2B5EF4-FFF2-40B4-BE49-F238E27FC236}">
                <a16:creationId xmlns:a16="http://schemas.microsoft.com/office/drawing/2014/main" id="{C5D7A4FF-2B9E-4D17-9963-10962DA8A719}"/>
              </a:ext>
            </a:extLst>
          </p:cNvPr>
          <p:cNvSpPr>
            <a:spLocks noChangeArrowheads="1"/>
          </p:cNvSpPr>
          <p:nvPr/>
        </p:nvSpPr>
        <p:spPr bwMode="auto">
          <a:xfrm>
            <a:off x="5414204" y="5673725"/>
            <a:ext cx="647700" cy="431800"/>
          </a:xfrm>
          <a:prstGeom prst="rect">
            <a:avLst/>
          </a:prstGeom>
          <a:solidFill>
            <a:srgbClr val="99CC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a:t>
            </a:r>
          </a:p>
        </p:txBody>
      </p:sp>
      <p:sp>
        <p:nvSpPr>
          <p:cNvPr id="20" name="Rectangle 30">
            <a:extLst>
              <a:ext uri="{FF2B5EF4-FFF2-40B4-BE49-F238E27FC236}">
                <a16:creationId xmlns:a16="http://schemas.microsoft.com/office/drawing/2014/main" id="{407F7468-1A0F-482E-9BC3-2AFA46ACAA61}"/>
              </a:ext>
            </a:extLst>
          </p:cNvPr>
          <p:cNvSpPr>
            <a:spLocks noChangeArrowheads="1"/>
          </p:cNvSpPr>
          <p:nvPr/>
        </p:nvSpPr>
        <p:spPr bwMode="auto">
          <a:xfrm>
            <a:off x="6350829" y="5673725"/>
            <a:ext cx="647700" cy="431800"/>
          </a:xfrm>
          <a:prstGeom prst="rect">
            <a:avLst/>
          </a:prstGeom>
          <a:solidFill>
            <a:srgbClr val="99CC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D</a:t>
            </a:r>
          </a:p>
        </p:txBody>
      </p:sp>
      <p:sp>
        <p:nvSpPr>
          <p:cNvPr id="21" name="Rectangle 31">
            <a:extLst>
              <a:ext uri="{FF2B5EF4-FFF2-40B4-BE49-F238E27FC236}">
                <a16:creationId xmlns:a16="http://schemas.microsoft.com/office/drawing/2014/main" id="{75AE8750-CBAD-496B-9ACA-804548FB97E2}"/>
              </a:ext>
            </a:extLst>
          </p:cNvPr>
          <p:cNvSpPr>
            <a:spLocks noChangeArrowheads="1"/>
          </p:cNvSpPr>
          <p:nvPr/>
        </p:nvSpPr>
        <p:spPr bwMode="auto">
          <a:xfrm>
            <a:off x="7287454" y="5673725"/>
            <a:ext cx="647700" cy="431800"/>
          </a:xfrm>
          <a:prstGeom prst="rect">
            <a:avLst/>
          </a:prstGeom>
          <a:solidFill>
            <a:srgbClr val="99CCFF"/>
          </a:solidFill>
          <a:ln w="9525">
            <a:solidFill>
              <a:srgbClr val="00000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24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E</a:t>
            </a:r>
          </a:p>
        </p:txBody>
      </p:sp>
      <p:sp>
        <p:nvSpPr>
          <p:cNvPr id="22" name="Line 32">
            <a:extLst>
              <a:ext uri="{FF2B5EF4-FFF2-40B4-BE49-F238E27FC236}">
                <a16:creationId xmlns:a16="http://schemas.microsoft.com/office/drawing/2014/main" id="{F39FB2A8-5009-4564-91C7-044531B6E337}"/>
              </a:ext>
            </a:extLst>
          </p:cNvPr>
          <p:cNvSpPr>
            <a:spLocks noChangeShapeType="1"/>
          </p:cNvSpPr>
          <p:nvPr/>
        </p:nvSpPr>
        <p:spPr bwMode="auto">
          <a:xfrm>
            <a:off x="4658554" y="5889625"/>
            <a:ext cx="7556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3" name="Line 33">
            <a:extLst>
              <a:ext uri="{FF2B5EF4-FFF2-40B4-BE49-F238E27FC236}">
                <a16:creationId xmlns:a16="http://schemas.microsoft.com/office/drawing/2014/main" id="{C2C4740F-D544-4D9B-8CFC-1DC7DB38448B}"/>
              </a:ext>
            </a:extLst>
          </p:cNvPr>
          <p:cNvSpPr>
            <a:spLocks noChangeShapeType="1"/>
          </p:cNvSpPr>
          <p:nvPr/>
        </p:nvSpPr>
        <p:spPr bwMode="auto">
          <a:xfrm>
            <a:off x="7935154" y="5889625"/>
            <a:ext cx="5746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4" name="Text Box 34">
            <a:extLst>
              <a:ext uri="{FF2B5EF4-FFF2-40B4-BE49-F238E27FC236}">
                <a16:creationId xmlns:a16="http://schemas.microsoft.com/office/drawing/2014/main" id="{BFB3E352-27D3-4069-B0BE-89B264D8B89A}"/>
              </a:ext>
            </a:extLst>
          </p:cNvPr>
          <p:cNvSpPr txBox="1">
            <a:spLocks noChangeArrowheads="1"/>
          </p:cNvSpPr>
          <p:nvPr/>
        </p:nvSpPr>
        <p:spPr bwMode="auto">
          <a:xfrm>
            <a:off x="4803016" y="5492750"/>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P</a:t>
            </a:r>
          </a:p>
        </p:txBody>
      </p:sp>
      <p:sp>
        <p:nvSpPr>
          <p:cNvPr id="25" name="Text Box 35">
            <a:extLst>
              <a:ext uri="{FF2B5EF4-FFF2-40B4-BE49-F238E27FC236}">
                <a16:creationId xmlns:a16="http://schemas.microsoft.com/office/drawing/2014/main" id="{90789E02-730E-4699-BEF1-6D54BC164552}"/>
              </a:ext>
            </a:extLst>
          </p:cNvPr>
          <p:cNvSpPr txBox="1">
            <a:spLocks noChangeArrowheads="1"/>
          </p:cNvSpPr>
          <p:nvPr/>
        </p:nvSpPr>
        <p:spPr bwMode="auto">
          <a:xfrm>
            <a:off x="8006591" y="5457825"/>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C</a:t>
            </a:r>
          </a:p>
        </p:txBody>
      </p:sp>
      <p:sp>
        <p:nvSpPr>
          <p:cNvPr id="26" name="Line 36">
            <a:extLst>
              <a:ext uri="{FF2B5EF4-FFF2-40B4-BE49-F238E27FC236}">
                <a16:creationId xmlns:a16="http://schemas.microsoft.com/office/drawing/2014/main" id="{6234564E-B6B4-4E9C-B2E6-5D91A59AAACD}"/>
              </a:ext>
            </a:extLst>
          </p:cNvPr>
          <p:cNvSpPr>
            <a:spLocks noChangeShapeType="1"/>
          </p:cNvSpPr>
          <p:nvPr/>
        </p:nvSpPr>
        <p:spPr bwMode="auto">
          <a:xfrm>
            <a:off x="5774566" y="5241925"/>
            <a:ext cx="0" cy="43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7" name="Text Box 37">
            <a:extLst>
              <a:ext uri="{FF2B5EF4-FFF2-40B4-BE49-F238E27FC236}">
                <a16:creationId xmlns:a16="http://schemas.microsoft.com/office/drawing/2014/main" id="{F6ACCA4F-1C42-4E11-8184-18515E444533}"/>
              </a:ext>
            </a:extLst>
          </p:cNvPr>
          <p:cNvSpPr txBox="1">
            <a:spLocks noChangeArrowheads="1"/>
          </p:cNvSpPr>
          <p:nvPr/>
        </p:nvSpPr>
        <p:spPr bwMode="auto">
          <a:xfrm>
            <a:off x="5738054" y="5241925"/>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K1</a:t>
            </a:r>
          </a:p>
        </p:txBody>
      </p:sp>
      <p:sp>
        <p:nvSpPr>
          <p:cNvPr id="28" name="Line 38">
            <a:extLst>
              <a:ext uri="{FF2B5EF4-FFF2-40B4-BE49-F238E27FC236}">
                <a16:creationId xmlns:a16="http://schemas.microsoft.com/office/drawing/2014/main" id="{7E06349D-562E-49BF-9ACA-85F5BF69DADF}"/>
              </a:ext>
            </a:extLst>
          </p:cNvPr>
          <p:cNvSpPr>
            <a:spLocks noChangeShapeType="1"/>
          </p:cNvSpPr>
          <p:nvPr/>
        </p:nvSpPr>
        <p:spPr bwMode="auto">
          <a:xfrm>
            <a:off x="6711191" y="5241925"/>
            <a:ext cx="0" cy="43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29" name="Text Box 39">
            <a:extLst>
              <a:ext uri="{FF2B5EF4-FFF2-40B4-BE49-F238E27FC236}">
                <a16:creationId xmlns:a16="http://schemas.microsoft.com/office/drawing/2014/main" id="{B2C408B6-DB5D-413B-88C4-BB672D1C2D54}"/>
              </a:ext>
            </a:extLst>
          </p:cNvPr>
          <p:cNvSpPr txBox="1">
            <a:spLocks noChangeArrowheads="1"/>
          </p:cNvSpPr>
          <p:nvPr/>
        </p:nvSpPr>
        <p:spPr bwMode="auto">
          <a:xfrm>
            <a:off x="6674679" y="5241925"/>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K2</a:t>
            </a:r>
          </a:p>
        </p:txBody>
      </p:sp>
      <p:sp>
        <p:nvSpPr>
          <p:cNvPr id="30" name="Line 40">
            <a:extLst>
              <a:ext uri="{FF2B5EF4-FFF2-40B4-BE49-F238E27FC236}">
                <a16:creationId xmlns:a16="http://schemas.microsoft.com/office/drawing/2014/main" id="{25D1293A-C1A3-42EC-B311-2ED4AB1B9684}"/>
              </a:ext>
            </a:extLst>
          </p:cNvPr>
          <p:cNvSpPr>
            <a:spLocks noChangeShapeType="1"/>
          </p:cNvSpPr>
          <p:nvPr/>
        </p:nvSpPr>
        <p:spPr bwMode="auto">
          <a:xfrm>
            <a:off x="7647816" y="5241925"/>
            <a:ext cx="0" cy="431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31" name="Text Box 41">
            <a:extLst>
              <a:ext uri="{FF2B5EF4-FFF2-40B4-BE49-F238E27FC236}">
                <a16:creationId xmlns:a16="http://schemas.microsoft.com/office/drawing/2014/main" id="{1B55FEF1-07E9-4A2E-A91D-047C40AF75C7}"/>
              </a:ext>
            </a:extLst>
          </p:cNvPr>
          <p:cNvSpPr txBox="1">
            <a:spLocks noChangeArrowheads="1"/>
          </p:cNvSpPr>
          <p:nvPr/>
        </p:nvSpPr>
        <p:spPr bwMode="auto">
          <a:xfrm>
            <a:off x="7611304" y="5241925"/>
            <a:ext cx="53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zh-CN" sz="2000" b="1" i="0" u="none" strike="noStrike" kern="0" cap="none" spc="0" normalizeH="0" noProof="0">
                <a:ln>
                  <a:noFill/>
                </a:ln>
                <a:solidFill>
                  <a:srgbClr val="000000"/>
                </a:solidFill>
                <a:effectLst/>
                <a:uLnTx/>
                <a:uFillTx/>
                <a:latin typeface="Comic Sans MS" panose="030F0702030302020204" pitchFamily="66" charset="0"/>
                <a:ea typeface="微软雅黑" panose="020B0503020204020204" pitchFamily="34" charset="-122"/>
              </a:rPr>
              <a:t>K3</a:t>
            </a:r>
          </a:p>
        </p:txBody>
      </p:sp>
    </p:spTree>
    <p:extLst>
      <p:ext uri="{BB962C8B-B14F-4D97-AF65-F5344CB8AC3E}">
        <p14:creationId xmlns:p14="http://schemas.microsoft.com/office/powerpoint/2010/main" val="1845296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3BE3F7-CCEE-481C-BA31-EE57C5C167EE}"/>
              </a:ext>
            </a:extLst>
          </p:cNvPr>
          <p:cNvSpPr>
            <a:spLocks noGrp="1"/>
          </p:cNvSpPr>
          <p:nvPr>
            <p:ph type="title"/>
          </p:nvPr>
        </p:nvSpPr>
        <p:spPr/>
        <p:txBody>
          <a:bodyPr/>
          <a:lstStyle/>
          <a:p>
            <a:r>
              <a:rPr lang="en-US" altLang="zh-CN" dirty="0"/>
              <a:t>AES</a:t>
            </a:r>
            <a:r>
              <a:rPr lang="zh-CN" altLang="en-US" dirty="0"/>
              <a:t>算法</a:t>
            </a:r>
          </a:p>
        </p:txBody>
      </p:sp>
      <p:sp>
        <p:nvSpPr>
          <p:cNvPr id="3" name="内容占位符 2">
            <a:extLst>
              <a:ext uri="{FF2B5EF4-FFF2-40B4-BE49-F238E27FC236}">
                <a16:creationId xmlns:a16="http://schemas.microsoft.com/office/drawing/2014/main" id="{3E53E53C-D09F-40D9-BBD3-33A35ABADB64}"/>
              </a:ext>
            </a:extLst>
          </p:cNvPr>
          <p:cNvSpPr>
            <a:spLocks noGrp="1"/>
          </p:cNvSpPr>
          <p:nvPr>
            <p:ph idx="1"/>
          </p:nvPr>
        </p:nvSpPr>
        <p:spPr>
          <a:xfrm>
            <a:off x="755576" y="1196752"/>
            <a:ext cx="7772400" cy="4114800"/>
          </a:xfrm>
        </p:spPr>
        <p:txBody>
          <a:bodyPr/>
          <a:lstStyle/>
          <a:p>
            <a:pPr eaLnBrk="1" hangingPunct="1">
              <a:lnSpc>
                <a:spcPct val="150000"/>
              </a:lnSpc>
            </a:pPr>
            <a:r>
              <a:rPr lang="en-US" altLang="zh-CN" sz="2800" b="1" dirty="0"/>
              <a:t>3DES</a:t>
            </a:r>
            <a:r>
              <a:rPr lang="zh-CN" altLang="en-US" sz="2800" b="1" dirty="0"/>
              <a:t>问题所在</a:t>
            </a:r>
          </a:p>
          <a:p>
            <a:pPr lvl="1" eaLnBrk="1" hangingPunct="1">
              <a:lnSpc>
                <a:spcPct val="150000"/>
              </a:lnSpc>
              <a:buFont typeface="Wingdings" panose="05000000000000000000" pitchFamily="2" charset="2"/>
              <a:buChar char="p"/>
            </a:pPr>
            <a:r>
              <a:rPr lang="zh-CN" altLang="en-US" sz="2400" dirty="0"/>
              <a:t>算法开销过大</a:t>
            </a:r>
          </a:p>
          <a:p>
            <a:pPr lvl="1" eaLnBrk="1" hangingPunct="1">
              <a:lnSpc>
                <a:spcPct val="150000"/>
              </a:lnSpc>
              <a:buFont typeface="Wingdings" panose="05000000000000000000" pitchFamily="2" charset="2"/>
              <a:buChar char="p"/>
            </a:pPr>
            <a:r>
              <a:rPr lang="zh-CN" altLang="en-US" sz="2400" dirty="0"/>
              <a:t>采用</a:t>
            </a:r>
            <a:r>
              <a:rPr lang="en-US" altLang="zh-CN" sz="2400" dirty="0"/>
              <a:t>64bits</a:t>
            </a:r>
            <a:r>
              <a:rPr lang="zh-CN" altLang="en-US" sz="2400" dirty="0"/>
              <a:t>分组长度</a:t>
            </a:r>
            <a:endParaRPr lang="en-US" altLang="zh-CN" sz="2400" dirty="0"/>
          </a:p>
          <a:p>
            <a:pPr eaLnBrk="1" hangingPunct="1">
              <a:lnSpc>
                <a:spcPct val="150000"/>
              </a:lnSpc>
            </a:pPr>
            <a:r>
              <a:rPr lang="en-US" altLang="zh-CN" sz="2800" dirty="0"/>
              <a:t>AES</a:t>
            </a:r>
            <a:r>
              <a:rPr lang="zh-CN" altLang="en-US" sz="2800" dirty="0"/>
              <a:t>的出现</a:t>
            </a:r>
          </a:p>
          <a:p>
            <a:pPr lvl="1" algn="just" eaLnBrk="1" hangingPunct="1">
              <a:lnSpc>
                <a:spcPct val="150000"/>
              </a:lnSpc>
              <a:buFont typeface="Wingdings" panose="05000000000000000000" pitchFamily="2" charset="2"/>
              <a:buChar char="p"/>
            </a:pPr>
            <a:r>
              <a:rPr lang="en-US" altLang="zh-CN" sz="2400" dirty="0">
                <a:solidFill>
                  <a:srgbClr val="FF0000"/>
                </a:solidFill>
              </a:rPr>
              <a:t>1997</a:t>
            </a:r>
            <a:r>
              <a:rPr lang="zh-CN" altLang="en-US" sz="2400" dirty="0">
                <a:solidFill>
                  <a:srgbClr val="FF0000"/>
                </a:solidFill>
              </a:rPr>
              <a:t>年</a:t>
            </a:r>
            <a:r>
              <a:rPr lang="en-US" altLang="zh-CN" sz="2400" dirty="0"/>
              <a:t>NIST</a:t>
            </a:r>
            <a:r>
              <a:rPr lang="zh-CN" altLang="en-US" sz="2400" dirty="0"/>
              <a:t>征集高级加密标准</a:t>
            </a:r>
          </a:p>
          <a:p>
            <a:pPr lvl="2" algn="just" eaLnBrk="1" hangingPunct="1">
              <a:lnSpc>
                <a:spcPct val="150000"/>
              </a:lnSpc>
              <a:buFont typeface="Wingdings" panose="05000000000000000000" pitchFamily="2" charset="2"/>
              <a:buChar char="p"/>
            </a:pPr>
            <a:r>
              <a:rPr lang="zh-CN" altLang="en-US" sz="2000" dirty="0"/>
              <a:t>要求与</a:t>
            </a:r>
            <a:r>
              <a:rPr lang="en-US" altLang="zh-CN" sz="2000" dirty="0"/>
              <a:t>3DES</a:t>
            </a:r>
            <a:r>
              <a:rPr lang="zh-CN" altLang="en-US" sz="2000" dirty="0"/>
              <a:t>等同或者更高的安全强度，且效率显著提高。要求</a:t>
            </a:r>
            <a:r>
              <a:rPr lang="zh-CN" altLang="en-US" sz="2000" dirty="0">
                <a:solidFill>
                  <a:srgbClr val="FF0000"/>
                </a:solidFill>
              </a:rPr>
              <a:t>块长度为</a:t>
            </a:r>
            <a:r>
              <a:rPr lang="en-US" altLang="zh-CN" sz="2000" dirty="0">
                <a:solidFill>
                  <a:srgbClr val="FF0000"/>
                </a:solidFill>
              </a:rPr>
              <a:t>128</a:t>
            </a:r>
            <a:r>
              <a:rPr lang="zh-CN" altLang="en-US" sz="2000" dirty="0">
                <a:solidFill>
                  <a:srgbClr val="FF0000"/>
                </a:solidFill>
              </a:rPr>
              <a:t>位，密钥长度可以是</a:t>
            </a:r>
            <a:r>
              <a:rPr lang="en-US" altLang="zh-CN" sz="2000" dirty="0">
                <a:solidFill>
                  <a:srgbClr val="FF0000"/>
                </a:solidFill>
              </a:rPr>
              <a:t>128</a:t>
            </a:r>
            <a:r>
              <a:rPr lang="zh-CN" altLang="en-US" sz="2000" dirty="0">
                <a:solidFill>
                  <a:srgbClr val="FF0000"/>
                </a:solidFill>
              </a:rPr>
              <a:t>、</a:t>
            </a:r>
            <a:r>
              <a:rPr lang="en-US" altLang="zh-CN" sz="2000" dirty="0">
                <a:solidFill>
                  <a:srgbClr val="FF0000"/>
                </a:solidFill>
              </a:rPr>
              <a:t>192</a:t>
            </a:r>
            <a:r>
              <a:rPr lang="zh-CN" altLang="en-US" sz="2000" dirty="0">
                <a:solidFill>
                  <a:srgbClr val="FF0000"/>
                </a:solidFill>
              </a:rPr>
              <a:t>、</a:t>
            </a:r>
            <a:r>
              <a:rPr lang="en-US" altLang="zh-CN" sz="2000" dirty="0">
                <a:solidFill>
                  <a:srgbClr val="FF0000"/>
                </a:solidFill>
              </a:rPr>
              <a:t>256</a:t>
            </a:r>
            <a:r>
              <a:rPr lang="zh-CN" altLang="en-US" sz="2000" dirty="0">
                <a:solidFill>
                  <a:srgbClr val="FF0000"/>
                </a:solidFill>
              </a:rPr>
              <a:t>位</a:t>
            </a:r>
          </a:p>
          <a:p>
            <a:pPr lvl="1" algn="just" eaLnBrk="1" hangingPunct="1">
              <a:lnSpc>
                <a:spcPct val="150000"/>
              </a:lnSpc>
              <a:buFont typeface="Wingdings" panose="05000000000000000000" pitchFamily="2" charset="2"/>
              <a:buChar char="p"/>
            </a:pPr>
            <a:r>
              <a:rPr lang="en-US" altLang="zh-CN" sz="2400" dirty="0">
                <a:solidFill>
                  <a:srgbClr val="FF0000"/>
                </a:solidFill>
              </a:rPr>
              <a:t>2001</a:t>
            </a:r>
            <a:r>
              <a:rPr lang="zh-CN" altLang="en-US" sz="2400" dirty="0">
                <a:solidFill>
                  <a:srgbClr val="FF0000"/>
                </a:solidFill>
              </a:rPr>
              <a:t>年</a:t>
            </a:r>
            <a:r>
              <a:rPr lang="zh-CN" altLang="en-US" sz="2400" dirty="0"/>
              <a:t>，两轮评估，最终选择比利时密码学家提出的</a:t>
            </a:r>
            <a:r>
              <a:rPr lang="en-US" altLang="zh-CN" sz="2400" dirty="0" err="1"/>
              <a:t>Rijndael</a:t>
            </a:r>
            <a:r>
              <a:rPr lang="zh-CN" altLang="en-US" sz="2400" dirty="0"/>
              <a:t>算法，成为正式标准。</a:t>
            </a:r>
          </a:p>
          <a:p>
            <a:pPr eaLnBrk="1" hangingPunct="1">
              <a:lnSpc>
                <a:spcPct val="150000"/>
              </a:lnSpc>
            </a:pPr>
            <a:endParaRPr lang="zh-CN" altLang="en-US" sz="2800" dirty="0"/>
          </a:p>
          <a:p>
            <a:endParaRPr lang="zh-CN" altLang="en-US" dirty="0"/>
          </a:p>
        </p:txBody>
      </p:sp>
    </p:spTree>
    <p:extLst>
      <p:ext uri="{BB962C8B-B14F-4D97-AF65-F5344CB8AC3E}">
        <p14:creationId xmlns:p14="http://schemas.microsoft.com/office/powerpoint/2010/main" val="128427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FBBC0-C040-470E-B328-BCE5AFBBFCDD}"/>
              </a:ext>
            </a:extLst>
          </p:cNvPr>
          <p:cNvSpPr>
            <a:spLocks noGrp="1"/>
          </p:cNvSpPr>
          <p:nvPr>
            <p:ph type="title"/>
          </p:nvPr>
        </p:nvSpPr>
        <p:spPr/>
        <p:txBody>
          <a:bodyPr/>
          <a:lstStyle/>
          <a:p>
            <a:r>
              <a:rPr lang="en-US" altLang="zh-CN" dirty="0"/>
              <a:t>IDEA</a:t>
            </a:r>
            <a:r>
              <a:rPr lang="zh-CN" altLang="en-US" dirty="0"/>
              <a:t>算法</a:t>
            </a:r>
          </a:p>
        </p:txBody>
      </p:sp>
      <p:sp>
        <p:nvSpPr>
          <p:cNvPr id="3" name="内容占位符 2">
            <a:extLst>
              <a:ext uri="{FF2B5EF4-FFF2-40B4-BE49-F238E27FC236}">
                <a16:creationId xmlns:a16="http://schemas.microsoft.com/office/drawing/2014/main" id="{A6030E1A-B69F-4BE6-8BB6-3E35180F7457}"/>
              </a:ext>
            </a:extLst>
          </p:cNvPr>
          <p:cNvSpPr>
            <a:spLocks noGrp="1"/>
          </p:cNvSpPr>
          <p:nvPr>
            <p:ph idx="1"/>
          </p:nvPr>
        </p:nvSpPr>
        <p:spPr>
          <a:xfrm>
            <a:off x="304800" y="1219200"/>
            <a:ext cx="8537575" cy="5181600"/>
          </a:xfrm>
        </p:spPr>
        <p:txBody>
          <a:bodyPr>
            <a:normAutofit fontScale="92500" lnSpcReduction="10000"/>
          </a:bodyPr>
          <a:lstStyle/>
          <a:p>
            <a:pPr algn="just" eaLnBrk="1" hangingPunct="1">
              <a:lnSpc>
                <a:spcPct val="122000"/>
              </a:lnSpc>
            </a:pPr>
            <a:r>
              <a:rPr lang="en-US" altLang="zh-CN" sz="2400" dirty="0"/>
              <a:t>IDEA</a:t>
            </a:r>
            <a:r>
              <a:rPr lang="zh-CN" altLang="en-US" sz="2400" dirty="0"/>
              <a:t>算法是</a:t>
            </a:r>
            <a:r>
              <a:rPr lang="en-US" altLang="zh-CN" sz="2400" dirty="0"/>
              <a:t>1990</a:t>
            </a:r>
            <a:r>
              <a:rPr lang="zh-CN" altLang="en-US" sz="2400" dirty="0"/>
              <a:t>年由瑞士联邦技术学院</a:t>
            </a:r>
            <a:r>
              <a:rPr lang="en-US" altLang="zh-CN" sz="2400" dirty="0" err="1"/>
              <a:t>X.J.Lai</a:t>
            </a:r>
            <a:r>
              <a:rPr lang="zh-CN" altLang="en-US" sz="2400" dirty="0"/>
              <a:t>和</a:t>
            </a:r>
            <a:r>
              <a:rPr lang="en-US" altLang="zh-CN" sz="2400" dirty="0"/>
              <a:t>Massey</a:t>
            </a:r>
            <a:r>
              <a:rPr lang="zh-CN" altLang="en-US" sz="2400" dirty="0"/>
              <a:t>提出的建议标准算法，称作</a:t>
            </a:r>
            <a:r>
              <a:rPr lang="en-US" altLang="zh-CN" sz="2400" dirty="0"/>
              <a:t>PES</a:t>
            </a:r>
            <a:r>
              <a:rPr lang="zh-CN" altLang="en-US" sz="2400" dirty="0"/>
              <a:t>（ </a:t>
            </a:r>
            <a:r>
              <a:rPr lang="en-US" altLang="zh-CN" sz="2400" dirty="0"/>
              <a:t>Proposed Encryption Standard</a:t>
            </a:r>
            <a:r>
              <a:rPr lang="zh-CN" altLang="en-US" sz="2400" dirty="0"/>
              <a:t>），</a:t>
            </a:r>
            <a:r>
              <a:rPr lang="en-US" altLang="zh-CN" sz="2400" dirty="0"/>
              <a:t>Lai </a:t>
            </a:r>
            <a:r>
              <a:rPr lang="zh-CN" altLang="en-US" sz="2400" dirty="0"/>
              <a:t>和</a:t>
            </a:r>
            <a:r>
              <a:rPr lang="en-US" altLang="zh-CN" sz="2400" dirty="0"/>
              <a:t>Massey </a:t>
            </a:r>
            <a:r>
              <a:rPr lang="zh-CN" altLang="en-US" sz="2400" dirty="0"/>
              <a:t>在</a:t>
            </a:r>
            <a:r>
              <a:rPr lang="en-US" altLang="zh-CN" sz="2400" dirty="0"/>
              <a:t>1992 </a:t>
            </a:r>
            <a:r>
              <a:rPr lang="zh-CN" altLang="en-US" sz="2400" dirty="0"/>
              <a:t>年进行了改进，强化了抗差分分析的能力，改称为</a:t>
            </a:r>
            <a:r>
              <a:rPr lang="en-US" altLang="zh-CN" sz="2400" dirty="0"/>
              <a:t>IDEA </a:t>
            </a:r>
            <a:r>
              <a:rPr lang="zh-CN" altLang="en-US" sz="2400" dirty="0"/>
              <a:t>，它也是对</a:t>
            </a:r>
            <a:r>
              <a:rPr lang="en-US" altLang="zh-CN" sz="2400" dirty="0"/>
              <a:t>64bit</a:t>
            </a:r>
            <a:r>
              <a:rPr lang="zh-CN" altLang="en-US" sz="2400" dirty="0"/>
              <a:t>大小的数据块加密的分组加密算法，密钥长度为</a:t>
            </a:r>
            <a:r>
              <a:rPr lang="en-US" altLang="zh-CN" sz="2400" dirty="0">
                <a:solidFill>
                  <a:srgbClr val="FF0000"/>
                </a:solidFill>
              </a:rPr>
              <a:t>128</a:t>
            </a:r>
            <a:r>
              <a:rPr lang="zh-CN" altLang="en-US" sz="2400" dirty="0">
                <a:solidFill>
                  <a:srgbClr val="FF0000"/>
                </a:solidFill>
              </a:rPr>
              <a:t>位</a:t>
            </a:r>
            <a:r>
              <a:rPr lang="zh-CN" altLang="en-US" sz="2400" dirty="0"/>
              <a:t>，它基于“相异代数群上的混合运算”设计思想算法，用硬件和软件实现都很容易，它比</a:t>
            </a:r>
            <a:r>
              <a:rPr lang="en-US" altLang="zh-CN" sz="2400" dirty="0"/>
              <a:t>DES</a:t>
            </a:r>
            <a:r>
              <a:rPr lang="zh-CN" altLang="en-US" sz="2400" dirty="0"/>
              <a:t>在实现上快得多。</a:t>
            </a:r>
          </a:p>
          <a:p>
            <a:pPr algn="just" eaLnBrk="1" hangingPunct="1">
              <a:lnSpc>
                <a:spcPct val="122000"/>
              </a:lnSpc>
            </a:pPr>
            <a:r>
              <a:rPr lang="zh-CN" altLang="en-US" sz="2400" dirty="0"/>
              <a:t>被推荐使用在</a:t>
            </a:r>
            <a:r>
              <a:rPr lang="en-US" altLang="zh-CN" sz="2400" b="1" dirty="0">
                <a:solidFill>
                  <a:srgbClr val="FF0000"/>
                </a:solidFill>
              </a:rPr>
              <a:t>PGP</a:t>
            </a:r>
            <a:r>
              <a:rPr lang="zh-CN" altLang="en-US" sz="2400" b="1" dirty="0">
                <a:solidFill>
                  <a:srgbClr val="FF0000"/>
                </a:solidFill>
              </a:rPr>
              <a:t> </a:t>
            </a:r>
            <a:r>
              <a:rPr lang="en-US" altLang="zh-CN" sz="2400" b="1" dirty="0">
                <a:solidFill>
                  <a:srgbClr val="FF0000"/>
                </a:solidFill>
              </a:rPr>
              <a:t>(Pretty Good Privacy)</a:t>
            </a:r>
            <a:r>
              <a:rPr lang="zh-CN" altLang="en-US" sz="2400" dirty="0"/>
              <a:t>中</a:t>
            </a:r>
          </a:p>
          <a:p>
            <a:pPr algn="just" eaLnBrk="1" hangingPunct="1">
              <a:lnSpc>
                <a:spcPct val="122000"/>
              </a:lnSpc>
            </a:pPr>
            <a:r>
              <a:rPr lang="en-US" altLang="zh-CN" sz="2400" dirty="0"/>
              <a:t>64</a:t>
            </a:r>
            <a:r>
              <a:rPr lang="zh-CN" altLang="en-US" sz="2400" dirty="0"/>
              <a:t>位明文经</a:t>
            </a:r>
            <a:r>
              <a:rPr lang="en-US" altLang="zh-CN" sz="2400" dirty="0"/>
              <a:t>128</a:t>
            </a:r>
            <a:r>
              <a:rPr lang="zh-CN" altLang="en-US" sz="2400" dirty="0"/>
              <a:t>位密钥加密成</a:t>
            </a:r>
            <a:r>
              <a:rPr lang="en-US" altLang="zh-CN" sz="2400" dirty="0"/>
              <a:t>64</a:t>
            </a:r>
            <a:r>
              <a:rPr lang="zh-CN" altLang="en-US" sz="2400" dirty="0"/>
              <a:t>位密文，穷举分析需要</a:t>
            </a:r>
            <a:r>
              <a:rPr lang="en-US" altLang="zh-CN" sz="2400" dirty="0"/>
              <a:t>10</a:t>
            </a:r>
            <a:r>
              <a:rPr lang="en-US" altLang="zh-CN" sz="2400" baseline="30000" dirty="0"/>
              <a:t>38</a:t>
            </a:r>
            <a:r>
              <a:rPr lang="zh-CN" altLang="en-US" sz="2400" dirty="0"/>
              <a:t>次试探，按每秒</a:t>
            </a:r>
            <a:r>
              <a:rPr lang="en-US" altLang="zh-CN" sz="2400" dirty="0"/>
              <a:t>100</a:t>
            </a:r>
            <a:r>
              <a:rPr lang="zh-CN" altLang="en-US" sz="2400" dirty="0"/>
              <a:t>万次计算说，则需要</a:t>
            </a:r>
            <a:r>
              <a:rPr lang="en-US" altLang="zh-CN" sz="2400" dirty="0"/>
              <a:t>10</a:t>
            </a:r>
            <a:r>
              <a:rPr lang="en-US" altLang="zh-CN" sz="2400" baseline="30000" dirty="0"/>
              <a:t>13</a:t>
            </a:r>
            <a:r>
              <a:rPr lang="zh-CN" altLang="en-US" sz="2400" dirty="0"/>
              <a:t>年。</a:t>
            </a:r>
          </a:p>
          <a:p>
            <a:pPr algn="just" eaLnBrk="1" hangingPunct="1">
              <a:lnSpc>
                <a:spcPct val="122000"/>
              </a:lnSpc>
            </a:pPr>
            <a:r>
              <a:rPr lang="zh-CN" altLang="en-US" sz="2400" dirty="0"/>
              <a:t>加密密钥与解密密钥不同，但是从一个主密钥派生出来，因此仍是对称的加密体制，目前尚无可验证的破译方法。算法本身倾向于软件实现，加密速度快。</a:t>
            </a:r>
          </a:p>
          <a:p>
            <a:endParaRPr lang="zh-CN" altLang="en-US" dirty="0"/>
          </a:p>
        </p:txBody>
      </p:sp>
    </p:spTree>
    <p:extLst>
      <p:ext uri="{BB962C8B-B14F-4D97-AF65-F5344CB8AC3E}">
        <p14:creationId xmlns:p14="http://schemas.microsoft.com/office/powerpoint/2010/main" val="4091961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221DC4-15DA-46BF-9829-0ED197EE2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579" y="1042889"/>
            <a:ext cx="43434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E02F281-7DC3-49BD-A2CC-F46D26683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160" y="3505200"/>
            <a:ext cx="4694238"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a:extLst>
              <a:ext uri="{FF2B5EF4-FFF2-40B4-BE49-F238E27FC236}">
                <a16:creationId xmlns:a16="http://schemas.microsoft.com/office/drawing/2014/main" id="{07B68A08-4B16-46D7-80CC-E640B592DA70}"/>
              </a:ext>
            </a:extLst>
          </p:cNvPr>
          <p:cNvSpPr>
            <a:spLocks noGrp="1"/>
          </p:cNvSpPr>
          <p:nvPr>
            <p:ph type="title"/>
          </p:nvPr>
        </p:nvSpPr>
        <p:spPr/>
        <p:txBody>
          <a:bodyPr/>
          <a:lstStyle/>
          <a:p>
            <a:r>
              <a:rPr lang="zh-CN" altLang="en-US" dirty="0"/>
              <a:t>公开密码体制</a:t>
            </a:r>
          </a:p>
        </p:txBody>
      </p:sp>
      <p:sp>
        <p:nvSpPr>
          <p:cNvPr id="4" name="Rectangle 3">
            <a:extLst>
              <a:ext uri="{FF2B5EF4-FFF2-40B4-BE49-F238E27FC236}">
                <a16:creationId xmlns:a16="http://schemas.microsoft.com/office/drawing/2014/main" id="{94CA81BD-4457-46BD-A3E3-4559E0C0310D}"/>
              </a:ext>
            </a:extLst>
          </p:cNvPr>
          <p:cNvSpPr txBox="1">
            <a:spLocks noChangeArrowheads="1"/>
          </p:cNvSpPr>
          <p:nvPr/>
        </p:nvSpPr>
        <p:spPr bwMode="auto">
          <a:xfrm>
            <a:off x="304800" y="1219200"/>
            <a:ext cx="4191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25000"/>
              </a:lnSpc>
              <a:spcBef>
                <a:spcPts val="0"/>
              </a:spcBef>
              <a:spcAft>
                <a:spcPts val="0"/>
              </a:spcAft>
              <a:buClrTx/>
              <a:buFont typeface="Wingdings" panose="05000000000000000000" pitchFamily="2" charset="2"/>
              <a:buChar char="p"/>
              <a:tabLst>
                <a:tab pos="360363" algn="l"/>
                <a:tab pos="742950" algn="l"/>
                <a:tab pos="1143000" algn="l"/>
                <a:tab pos="1600200" algn="l"/>
                <a:tab pos="2057400" algn="l"/>
              </a:tabLst>
              <a:defRPr sz="3200" baseline="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5000"/>
              </a:lnSpc>
              <a:spcBef>
                <a:spcPts val="0"/>
              </a:spcBef>
              <a:spcAft>
                <a:spcPts val="0"/>
              </a:spcAft>
              <a:buClrTx/>
              <a:buFont typeface="Wingdings" panose="05000000000000000000" pitchFamily="2" charset="2"/>
              <a:buChar char="n"/>
              <a:tabLst>
                <a:tab pos="228600" algn="l"/>
                <a:tab pos="742950" algn="l"/>
                <a:tab pos="1143000" algn="l"/>
                <a:tab pos="1600200" algn="l"/>
                <a:tab pos="2057400" algn="l"/>
              </a:tabLst>
              <a:defRPr sz="2800" baseline="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5000"/>
              </a:lnSpc>
              <a:spcBef>
                <a:spcPts val="0"/>
              </a:spcBef>
              <a:spcAft>
                <a:spcPts val="0"/>
              </a:spcAft>
              <a:buClrTx/>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9pPr>
          </a:lstStyle>
          <a:p>
            <a:pPr algn="just" eaLnBrk="1" hangingPunct="1"/>
            <a:r>
              <a:rPr lang="zh-CN" altLang="en-US" sz="2000" b="1" kern="0" dirty="0">
                <a:solidFill>
                  <a:schemeClr val="tx1"/>
                </a:solidFill>
              </a:rPr>
              <a:t>对称密码算法问题：</a:t>
            </a:r>
          </a:p>
          <a:p>
            <a:pPr lvl="1" algn="just" eaLnBrk="1" hangingPunct="1"/>
            <a:r>
              <a:rPr lang="zh-CN" altLang="en-US" sz="1800" b="1" kern="0" dirty="0">
                <a:solidFill>
                  <a:schemeClr val="tx1"/>
                </a:solidFill>
              </a:rPr>
              <a:t>密钥管理量问题</a:t>
            </a:r>
            <a:r>
              <a:rPr lang="zh-CN" altLang="en-US" sz="1800" kern="0" dirty="0">
                <a:solidFill>
                  <a:schemeClr val="tx1"/>
                </a:solidFill>
              </a:rPr>
              <a:t>：两两分别用一对密钥，当用户量增大时，密钥空间急剧增大。</a:t>
            </a:r>
          </a:p>
          <a:p>
            <a:pPr lvl="1" algn="just" eaLnBrk="1" hangingPunct="1"/>
            <a:r>
              <a:rPr lang="zh-CN" altLang="en-US" sz="1800" kern="0" dirty="0">
                <a:solidFill>
                  <a:schemeClr val="tx1"/>
                </a:solidFill>
              </a:rPr>
              <a:t>对称算法无法实现抗否认需求</a:t>
            </a:r>
            <a:r>
              <a:rPr lang="en-US" altLang="zh-CN" sz="1800" kern="0" dirty="0">
                <a:solidFill>
                  <a:schemeClr val="tx1"/>
                </a:solidFill>
              </a:rPr>
              <a:t>——</a:t>
            </a:r>
            <a:r>
              <a:rPr lang="zh-CN" altLang="en-US" sz="1800" b="1" kern="0" dirty="0">
                <a:solidFill>
                  <a:schemeClr val="tx1"/>
                </a:solidFill>
              </a:rPr>
              <a:t>数字签名</a:t>
            </a:r>
          </a:p>
          <a:p>
            <a:pPr algn="just" eaLnBrk="1" hangingPunct="1"/>
            <a:r>
              <a:rPr lang="zh-CN" altLang="en-US" sz="2000" b="1" kern="0" dirty="0">
                <a:solidFill>
                  <a:schemeClr val="tx1"/>
                </a:solidFill>
              </a:rPr>
              <a:t>非对称密码体制的基本原则</a:t>
            </a:r>
          </a:p>
          <a:p>
            <a:pPr lvl="1" algn="just" eaLnBrk="1" hangingPunct="1"/>
            <a:r>
              <a:rPr lang="zh-CN" altLang="en-US" sz="1800" kern="0" dirty="0">
                <a:solidFill>
                  <a:schemeClr val="tx1"/>
                </a:solidFill>
              </a:rPr>
              <a:t>加密能力与解密能力是分开的</a:t>
            </a:r>
          </a:p>
          <a:p>
            <a:pPr lvl="1" algn="just" eaLnBrk="1" hangingPunct="1"/>
            <a:r>
              <a:rPr lang="zh-CN" altLang="en-US" sz="1800" kern="0" dirty="0">
                <a:solidFill>
                  <a:schemeClr val="tx1"/>
                </a:solidFill>
              </a:rPr>
              <a:t>密钥分发简单</a:t>
            </a:r>
          </a:p>
          <a:p>
            <a:pPr lvl="1" algn="just" eaLnBrk="1" hangingPunct="1"/>
            <a:r>
              <a:rPr lang="zh-CN" altLang="en-US" sz="1800" kern="0" dirty="0">
                <a:solidFill>
                  <a:schemeClr val="tx1"/>
                </a:solidFill>
              </a:rPr>
              <a:t>需要保存的密钥量大大减少，</a:t>
            </a:r>
            <a:r>
              <a:rPr lang="en-US" altLang="zh-CN" sz="1800" kern="0" dirty="0">
                <a:solidFill>
                  <a:schemeClr val="tx1"/>
                </a:solidFill>
              </a:rPr>
              <a:t>N</a:t>
            </a:r>
            <a:r>
              <a:rPr lang="zh-CN" altLang="en-US" sz="1800" kern="0" dirty="0">
                <a:solidFill>
                  <a:schemeClr val="tx1"/>
                </a:solidFill>
              </a:rPr>
              <a:t>个用户只需要</a:t>
            </a:r>
            <a:r>
              <a:rPr lang="en-US" altLang="zh-CN" sz="1800" kern="0" dirty="0">
                <a:solidFill>
                  <a:schemeClr val="tx1"/>
                </a:solidFill>
              </a:rPr>
              <a:t>N</a:t>
            </a:r>
            <a:r>
              <a:rPr lang="zh-CN" altLang="en-US" sz="1800" kern="0" dirty="0">
                <a:solidFill>
                  <a:schemeClr val="tx1"/>
                </a:solidFill>
              </a:rPr>
              <a:t>个，除了个人私钥之外，公钥均可以公开保存</a:t>
            </a:r>
          </a:p>
          <a:p>
            <a:pPr lvl="1" algn="just" eaLnBrk="1" hangingPunct="1"/>
            <a:r>
              <a:rPr lang="zh-CN" altLang="en-US" sz="1800" kern="0" dirty="0">
                <a:solidFill>
                  <a:schemeClr val="tx1"/>
                </a:solidFill>
              </a:rPr>
              <a:t>可满足不相识的人之间保密通信</a:t>
            </a:r>
          </a:p>
          <a:p>
            <a:pPr lvl="1" algn="just" eaLnBrk="1" hangingPunct="1"/>
            <a:r>
              <a:rPr lang="zh-CN" altLang="en-US" sz="1800" kern="0" dirty="0">
                <a:solidFill>
                  <a:schemeClr val="tx1"/>
                </a:solidFill>
              </a:rPr>
              <a:t>可以实现数字签名</a:t>
            </a:r>
          </a:p>
        </p:txBody>
      </p:sp>
    </p:spTree>
    <p:extLst>
      <p:ext uri="{BB962C8B-B14F-4D97-AF65-F5344CB8AC3E}">
        <p14:creationId xmlns:p14="http://schemas.microsoft.com/office/powerpoint/2010/main" val="3824531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18169D-227D-4E30-8E2D-91079B91DA82}"/>
              </a:ext>
            </a:extLst>
          </p:cNvPr>
          <p:cNvSpPr>
            <a:spLocks noGrp="1"/>
          </p:cNvSpPr>
          <p:nvPr>
            <p:ph type="title"/>
          </p:nvPr>
        </p:nvSpPr>
        <p:spPr/>
        <p:txBody>
          <a:bodyPr/>
          <a:lstStyle/>
          <a:p>
            <a:r>
              <a:rPr lang="zh-CN" altLang="en-US" sz="4000" dirty="0">
                <a:latin typeface="Times New Roman" panose="02020603050405020304" pitchFamily="18" charset="0"/>
              </a:rPr>
              <a:t>公开密钥算法提出的时代与人物</a:t>
            </a:r>
            <a:endParaRPr lang="zh-CN" altLang="en-US" sz="4000" dirty="0"/>
          </a:p>
        </p:txBody>
      </p:sp>
      <p:sp>
        <p:nvSpPr>
          <p:cNvPr id="4" name="Rectangle 3">
            <a:extLst>
              <a:ext uri="{FF2B5EF4-FFF2-40B4-BE49-F238E27FC236}">
                <a16:creationId xmlns:a16="http://schemas.microsoft.com/office/drawing/2014/main" id="{E930DFC8-F38D-4229-830B-13DAC0736E60}"/>
              </a:ext>
            </a:extLst>
          </p:cNvPr>
          <p:cNvSpPr txBox="1">
            <a:spLocks noChangeArrowheads="1"/>
          </p:cNvSpPr>
          <p:nvPr/>
        </p:nvSpPr>
        <p:spPr bwMode="auto">
          <a:xfrm>
            <a:off x="304800" y="1219200"/>
            <a:ext cx="85375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25000"/>
              </a:lnSpc>
              <a:spcBef>
                <a:spcPts val="0"/>
              </a:spcBef>
              <a:spcAft>
                <a:spcPts val="0"/>
              </a:spcAft>
              <a:buClrTx/>
              <a:buFont typeface="Wingdings" panose="05000000000000000000" pitchFamily="2" charset="2"/>
              <a:buChar char="p"/>
              <a:tabLst>
                <a:tab pos="360363" algn="l"/>
                <a:tab pos="742950" algn="l"/>
                <a:tab pos="1143000" algn="l"/>
                <a:tab pos="1600200" algn="l"/>
                <a:tab pos="2057400" algn="l"/>
              </a:tabLst>
              <a:defRPr sz="3200" baseline="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5000"/>
              </a:lnSpc>
              <a:spcBef>
                <a:spcPts val="0"/>
              </a:spcBef>
              <a:spcAft>
                <a:spcPts val="0"/>
              </a:spcAft>
              <a:buClrTx/>
              <a:buFont typeface="Wingdings" panose="05000000000000000000" pitchFamily="2" charset="2"/>
              <a:buChar char="n"/>
              <a:tabLst>
                <a:tab pos="228600" algn="l"/>
                <a:tab pos="742950" algn="l"/>
                <a:tab pos="1143000" algn="l"/>
                <a:tab pos="1600200" algn="l"/>
                <a:tab pos="2057400" algn="l"/>
              </a:tabLst>
              <a:defRPr sz="2800" baseline="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5000"/>
              </a:lnSpc>
              <a:spcBef>
                <a:spcPts val="0"/>
              </a:spcBef>
              <a:spcAft>
                <a:spcPts val="0"/>
              </a:spcAft>
              <a:buClrTx/>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9pPr>
          </a:lstStyle>
          <a:p>
            <a:pPr algn="just" eaLnBrk="1" hangingPunct="1"/>
            <a:r>
              <a:rPr lang="zh-CN" altLang="en-US" sz="2100" b="1" kern="0" dirty="0">
                <a:solidFill>
                  <a:schemeClr val="tx1"/>
                </a:solidFill>
              </a:rPr>
              <a:t>公钥密码又称为双钥密码和非对称密码，</a:t>
            </a:r>
            <a:r>
              <a:rPr lang="en-US" altLang="zh-CN" sz="2100" b="1" kern="0" dirty="0">
                <a:solidFill>
                  <a:schemeClr val="tx1"/>
                </a:solidFill>
              </a:rPr>
              <a:t>1976</a:t>
            </a:r>
            <a:r>
              <a:rPr lang="zh-CN" altLang="en-US" sz="2100" b="1" kern="0" dirty="0">
                <a:solidFill>
                  <a:schemeClr val="tx1"/>
                </a:solidFill>
              </a:rPr>
              <a:t>年由</a:t>
            </a:r>
            <a:r>
              <a:rPr lang="en-US" altLang="zh-CN" sz="2100" b="1" kern="0" dirty="0">
                <a:solidFill>
                  <a:schemeClr val="tx1"/>
                </a:solidFill>
              </a:rPr>
              <a:t>Diffie</a:t>
            </a:r>
            <a:r>
              <a:rPr lang="zh-CN" altLang="en-US" sz="2100" b="1" kern="0" dirty="0">
                <a:solidFill>
                  <a:schemeClr val="tx1"/>
                </a:solidFill>
              </a:rPr>
              <a:t>和</a:t>
            </a:r>
            <a:r>
              <a:rPr lang="en-US" altLang="zh-CN" sz="2100" b="1" kern="0" dirty="0">
                <a:solidFill>
                  <a:schemeClr val="tx1"/>
                </a:solidFill>
              </a:rPr>
              <a:t>Hellman</a:t>
            </a:r>
            <a:r>
              <a:rPr lang="zh-CN" altLang="en-US" sz="2100" b="1" kern="0" dirty="0">
                <a:solidFill>
                  <a:schemeClr val="tx1"/>
                </a:solidFill>
              </a:rPr>
              <a:t>在其“密码学新方向”（</a:t>
            </a:r>
            <a:r>
              <a:rPr lang="en-US" altLang="zh-CN" sz="2100" kern="0" dirty="0">
                <a:solidFill>
                  <a:schemeClr val="tx1"/>
                </a:solidFill>
              </a:rPr>
              <a:t> New Directions in Cryptography </a:t>
            </a:r>
            <a:r>
              <a:rPr lang="zh-CN" altLang="en-US" sz="2100" b="1" kern="0" dirty="0">
                <a:solidFill>
                  <a:schemeClr val="tx1"/>
                </a:solidFill>
              </a:rPr>
              <a:t>）一文中提出的。</a:t>
            </a:r>
            <a:r>
              <a:rPr lang="zh-CN" altLang="en-US" sz="2100" b="1" kern="0" dirty="0">
                <a:solidFill>
                  <a:srgbClr val="C00000"/>
                </a:solidFill>
              </a:rPr>
              <a:t>（</a:t>
            </a:r>
            <a:r>
              <a:rPr lang="en-US" altLang="zh-CN" sz="2100" b="1" kern="0" dirty="0">
                <a:solidFill>
                  <a:srgbClr val="C00000"/>
                </a:solidFill>
              </a:rPr>
              <a:t>2016</a:t>
            </a:r>
            <a:r>
              <a:rPr lang="zh-CN" altLang="en-US" sz="2100" b="1" kern="0" dirty="0">
                <a:solidFill>
                  <a:srgbClr val="C00000"/>
                </a:solidFill>
              </a:rPr>
              <a:t>年图灵奖）</a:t>
            </a:r>
          </a:p>
          <a:p>
            <a:pPr algn="just" eaLnBrk="1" hangingPunct="1"/>
            <a:r>
              <a:rPr lang="en-US" altLang="zh-CN" sz="2100" b="1" kern="0" dirty="0">
                <a:solidFill>
                  <a:schemeClr val="tx1"/>
                </a:solidFill>
              </a:rPr>
              <a:t>RSA</a:t>
            </a:r>
            <a:r>
              <a:rPr lang="zh-CN" altLang="en-US" sz="2100" b="1" kern="0" dirty="0">
                <a:solidFill>
                  <a:schemeClr val="tx1"/>
                </a:solidFill>
              </a:rPr>
              <a:t>是</a:t>
            </a:r>
            <a:r>
              <a:rPr lang="en-US" altLang="zh-CN" sz="2100" b="1" kern="0" dirty="0">
                <a:solidFill>
                  <a:schemeClr val="tx1"/>
                </a:solidFill>
              </a:rPr>
              <a:t>1978</a:t>
            </a:r>
            <a:r>
              <a:rPr lang="zh-CN" altLang="en-US" sz="2100" b="1" kern="0" dirty="0">
                <a:solidFill>
                  <a:schemeClr val="tx1"/>
                </a:solidFill>
              </a:rPr>
              <a:t>年</a:t>
            </a:r>
            <a:r>
              <a:rPr lang="en-US" altLang="zh-CN" sz="2100" b="1" kern="0" dirty="0">
                <a:solidFill>
                  <a:schemeClr val="tx1"/>
                </a:solidFill>
              </a:rPr>
              <a:t>MIT</a:t>
            </a:r>
            <a:r>
              <a:rPr lang="zh-CN" altLang="en-US" sz="2100" b="1" kern="0" dirty="0">
                <a:solidFill>
                  <a:schemeClr val="tx1"/>
                </a:solidFill>
              </a:rPr>
              <a:t>的</a:t>
            </a:r>
            <a:r>
              <a:rPr lang="en-US" altLang="zh-CN" sz="2100" b="1" kern="0" dirty="0" err="1">
                <a:solidFill>
                  <a:schemeClr val="tx1"/>
                </a:solidFill>
              </a:rPr>
              <a:t>Rivist</a:t>
            </a:r>
            <a:r>
              <a:rPr lang="en-US" altLang="zh-CN" sz="2100" b="1" kern="0" dirty="0">
                <a:solidFill>
                  <a:schemeClr val="tx1"/>
                </a:solidFill>
              </a:rPr>
              <a:t>, Shamir </a:t>
            </a:r>
            <a:r>
              <a:rPr lang="zh-CN" altLang="en-US" sz="2100" b="1" kern="0" dirty="0">
                <a:solidFill>
                  <a:schemeClr val="tx1"/>
                </a:solidFill>
              </a:rPr>
              <a:t>和</a:t>
            </a:r>
            <a:r>
              <a:rPr lang="en-US" altLang="zh-CN" sz="2100" b="1" kern="0" dirty="0" err="1">
                <a:solidFill>
                  <a:schemeClr val="tx1"/>
                </a:solidFill>
              </a:rPr>
              <a:t>Adlemar</a:t>
            </a:r>
            <a:r>
              <a:rPr lang="zh-CN" altLang="en-US" sz="2100" b="1" kern="0" dirty="0">
                <a:solidFill>
                  <a:schemeClr val="tx1"/>
                </a:solidFill>
              </a:rPr>
              <a:t>开发的第一个公钥密码体制，最早提出的满足要求的公钥算法之一。</a:t>
            </a:r>
            <a:r>
              <a:rPr lang="zh-CN" altLang="en-US" sz="2100" b="1" kern="0" dirty="0">
                <a:solidFill>
                  <a:srgbClr val="C00000"/>
                </a:solidFill>
              </a:rPr>
              <a:t>（</a:t>
            </a:r>
            <a:r>
              <a:rPr lang="en-US" altLang="zh-CN" sz="2100" b="1" kern="0" dirty="0">
                <a:solidFill>
                  <a:srgbClr val="C00000"/>
                </a:solidFill>
              </a:rPr>
              <a:t>2002</a:t>
            </a:r>
            <a:r>
              <a:rPr lang="zh-CN" altLang="en-US" sz="2100" b="1" kern="0" dirty="0">
                <a:solidFill>
                  <a:srgbClr val="C00000"/>
                </a:solidFill>
              </a:rPr>
              <a:t>年图灵奖）</a:t>
            </a:r>
          </a:p>
        </p:txBody>
      </p:sp>
      <p:pic>
        <p:nvPicPr>
          <p:cNvPr id="5" name="Picture 4" descr="RSA">
            <a:extLst>
              <a:ext uri="{FF2B5EF4-FFF2-40B4-BE49-F238E27FC236}">
                <a16:creationId xmlns:a16="http://schemas.microsoft.com/office/drawing/2014/main" id="{7A4AF950-E237-40A0-B113-738ADA9F8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9612" y="4953000"/>
            <a:ext cx="21764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iffie">
            <a:extLst>
              <a:ext uri="{FF2B5EF4-FFF2-40B4-BE49-F238E27FC236}">
                <a16:creationId xmlns:a16="http://schemas.microsoft.com/office/drawing/2014/main" id="{9B67B0C3-299F-405C-B48A-CD9D3CE10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7" y="3621087"/>
            <a:ext cx="109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ellman">
            <a:extLst>
              <a:ext uri="{FF2B5EF4-FFF2-40B4-BE49-F238E27FC236}">
                <a16:creationId xmlns:a16="http://schemas.microsoft.com/office/drawing/2014/main" id="{4AB8984D-D534-41BF-9700-E4E425705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100" y="3616325"/>
            <a:ext cx="121443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5`CITJ@5PG3{@$SVW`W$IJL">
            <a:extLst>
              <a:ext uri="{FF2B5EF4-FFF2-40B4-BE49-F238E27FC236}">
                <a16:creationId xmlns:a16="http://schemas.microsoft.com/office/drawing/2014/main" id="{CCFCFCB2-EB59-4092-95A0-B79DAB139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487" y="4953000"/>
            <a:ext cx="23145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Users\kpxue\AppData\Roaming\Tencent\Users\22659166\QQ\WinTemp\RichOle\13OS6]8B`VE_AG@TT5K$T@5.png">
            <a:extLst>
              <a:ext uri="{FF2B5EF4-FFF2-40B4-BE49-F238E27FC236}">
                <a16:creationId xmlns:a16="http://schemas.microsoft.com/office/drawing/2014/main" id="{BB6CC901-12D4-459D-93A3-7753791403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900" y="3286125"/>
            <a:ext cx="17938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a:extLst>
              <a:ext uri="{FF2B5EF4-FFF2-40B4-BE49-F238E27FC236}">
                <a16:creationId xmlns:a16="http://schemas.microsoft.com/office/drawing/2014/main" id="{4C58842C-16DA-43F5-9CA1-C0209F93A4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4862" y="5145087"/>
            <a:ext cx="23479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6">
            <a:extLst>
              <a:ext uri="{FF2B5EF4-FFF2-40B4-BE49-F238E27FC236}">
                <a16:creationId xmlns:a16="http://schemas.microsoft.com/office/drawing/2014/main" id="{86BE065C-8A6A-4F2A-9AAD-16E7B4EFCD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616325"/>
            <a:ext cx="16684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224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115738-6348-4279-BEEC-D1F400343EAF}"/>
              </a:ext>
            </a:extLst>
          </p:cNvPr>
          <p:cNvSpPr>
            <a:spLocks noGrp="1"/>
          </p:cNvSpPr>
          <p:nvPr>
            <p:ph type="title"/>
          </p:nvPr>
        </p:nvSpPr>
        <p:spPr/>
        <p:txBody>
          <a:bodyPr/>
          <a:lstStyle/>
          <a:p>
            <a:r>
              <a:rPr lang="zh-CN" altLang="en-US" dirty="0"/>
              <a:t>历史性的论文</a:t>
            </a:r>
          </a:p>
        </p:txBody>
      </p:sp>
      <p:pic>
        <p:nvPicPr>
          <p:cNvPr id="5" name="图片 4">
            <a:extLst>
              <a:ext uri="{FF2B5EF4-FFF2-40B4-BE49-F238E27FC236}">
                <a16:creationId xmlns:a16="http://schemas.microsoft.com/office/drawing/2014/main" id="{C88994BC-2C14-4F5B-BE60-5F5DE0F7F6AD}"/>
              </a:ext>
            </a:extLst>
          </p:cNvPr>
          <p:cNvPicPr>
            <a:picLocks noChangeAspect="1"/>
          </p:cNvPicPr>
          <p:nvPr/>
        </p:nvPicPr>
        <p:blipFill>
          <a:blip r:embed="rId2"/>
          <a:stretch>
            <a:fillRect/>
          </a:stretch>
        </p:blipFill>
        <p:spPr>
          <a:xfrm>
            <a:off x="457200" y="1143000"/>
            <a:ext cx="4572000" cy="895109"/>
          </a:xfrm>
          <a:prstGeom prst="rect">
            <a:avLst/>
          </a:prstGeom>
        </p:spPr>
      </p:pic>
      <p:pic>
        <p:nvPicPr>
          <p:cNvPr id="6" name="图片 5">
            <a:extLst>
              <a:ext uri="{FF2B5EF4-FFF2-40B4-BE49-F238E27FC236}">
                <a16:creationId xmlns:a16="http://schemas.microsoft.com/office/drawing/2014/main" id="{6F7BC252-324A-46D9-92B3-3174009AC062}"/>
              </a:ext>
            </a:extLst>
          </p:cNvPr>
          <p:cNvPicPr>
            <a:picLocks noChangeAspect="1"/>
          </p:cNvPicPr>
          <p:nvPr/>
        </p:nvPicPr>
        <p:blipFill>
          <a:blip r:embed="rId3"/>
          <a:stretch>
            <a:fillRect/>
          </a:stretch>
        </p:blipFill>
        <p:spPr>
          <a:xfrm>
            <a:off x="4942250" y="834887"/>
            <a:ext cx="4049350" cy="5522624"/>
          </a:xfrm>
          <a:prstGeom prst="rect">
            <a:avLst/>
          </a:prstGeom>
        </p:spPr>
      </p:pic>
      <p:sp>
        <p:nvSpPr>
          <p:cNvPr id="7" name="TextBox 4">
            <a:extLst>
              <a:ext uri="{FF2B5EF4-FFF2-40B4-BE49-F238E27FC236}">
                <a16:creationId xmlns:a16="http://schemas.microsoft.com/office/drawing/2014/main" id="{1C716109-1FF3-47CB-9648-780962839C5F}"/>
              </a:ext>
            </a:extLst>
          </p:cNvPr>
          <p:cNvSpPr txBox="1">
            <a:spLocks noChangeArrowheads="1"/>
          </p:cNvSpPr>
          <p:nvPr/>
        </p:nvSpPr>
        <p:spPr bwMode="auto">
          <a:xfrm>
            <a:off x="280988" y="2611266"/>
            <a:ext cx="4572000" cy="3733907"/>
          </a:xfrm>
          <a:prstGeom prst="rect">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indent="457200">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gn="just" eaLnBrk="1">
              <a:lnSpc>
                <a:spcPct val="150000"/>
              </a:lnSpc>
            </a:pPr>
            <a:r>
              <a:rPr lang="zh-CN" altLang="en-US" sz="2000" b="1" dirty="0">
                <a:solidFill>
                  <a:srgbClr val="000000"/>
                </a:solidFill>
                <a:latin typeface="Comic Sans MS" panose="030F0702030302020204" pitchFamily="66" charset="0"/>
                <a:ea typeface="微软雅黑" panose="020B0503020204020204" pitchFamily="34" charset="-122"/>
              </a:rPr>
              <a:t>该论文提出加密和解密可以</a:t>
            </a:r>
            <a:r>
              <a:rPr lang="zh-CN" altLang="en-US" sz="2000" b="1">
                <a:solidFill>
                  <a:srgbClr val="000000"/>
                </a:solidFill>
                <a:latin typeface="Comic Sans MS" panose="030F0702030302020204" pitchFamily="66" charset="0"/>
                <a:ea typeface="微软雅黑" panose="020B0503020204020204" pitchFamily="34" charset="-122"/>
              </a:rPr>
              <a:t>用两个不同</a:t>
            </a:r>
            <a:r>
              <a:rPr lang="zh-CN" altLang="en-US" sz="2000" b="1" dirty="0">
                <a:solidFill>
                  <a:srgbClr val="000000"/>
                </a:solidFill>
                <a:latin typeface="Comic Sans MS" panose="030F0702030302020204" pitchFamily="66" charset="0"/>
                <a:ea typeface="微软雅黑" panose="020B0503020204020204" pitchFamily="34" charset="-122"/>
              </a:rPr>
              <a:t>的密钥，一把称为</a:t>
            </a:r>
            <a:r>
              <a:rPr lang="zh-CN" altLang="en-US" sz="2000" b="1" dirty="0">
                <a:solidFill>
                  <a:srgbClr val="FF0000"/>
                </a:solidFill>
                <a:latin typeface="Comic Sans MS" panose="030F0702030302020204" pitchFamily="66" charset="0"/>
                <a:ea typeface="微软雅黑" panose="020B0503020204020204" pitchFamily="34" charset="-122"/>
              </a:rPr>
              <a:t>公钥</a:t>
            </a:r>
            <a:r>
              <a:rPr lang="en-US" altLang="zh-CN" sz="2000" b="1" dirty="0">
                <a:solidFill>
                  <a:srgbClr val="FF0000"/>
                </a:solidFill>
                <a:latin typeface="Comic Sans MS" panose="030F0702030302020204" pitchFamily="66" charset="0"/>
                <a:ea typeface="微软雅黑" panose="020B0503020204020204" pitchFamily="34" charset="-122"/>
              </a:rPr>
              <a:t>(public key)</a:t>
            </a:r>
            <a:r>
              <a:rPr lang="zh-CN" altLang="en-US" sz="2000" b="1" dirty="0">
                <a:solidFill>
                  <a:srgbClr val="000000"/>
                </a:solidFill>
                <a:latin typeface="Comic Sans MS" panose="030F0702030302020204" pitchFamily="66" charset="0"/>
                <a:ea typeface="微软雅黑" panose="020B0503020204020204" pitchFamily="34" charset="-122"/>
              </a:rPr>
              <a:t>，可以公开；而另一把称为</a:t>
            </a:r>
            <a:r>
              <a:rPr lang="zh-CN" altLang="en-US" sz="2000" b="1" dirty="0">
                <a:solidFill>
                  <a:srgbClr val="FF0000"/>
                </a:solidFill>
                <a:latin typeface="Comic Sans MS" panose="030F0702030302020204" pitchFamily="66" charset="0"/>
                <a:ea typeface="微软雅黑" panose="020B0503020204020204" pitchFamily="34" charset="-122"/>
              </a:rPr>
              <a:t>私钥</a:t>
            </a:r>
            <a:r>
              <a:rPr lang="en-US" altLang="zh-CN" sz="2000" b="1" dirty="0">
                <a:solidFill>
                  <a:srgbClr val="FF0000"/>
                </a:solidFill>
                <a:latin typeface="Comic Sans MS" panose="030F0702030302020204" pitchFamily="66" charset="0"/>
                <a:ea typeface="微软雅黑" panose="020B0503020204020204" pitchFamily="34" charset="-122"/>
              </a:rPr>
              <a:t>(private key)</a:t>
            </a:r>
            <a:r>
              <a:rPr lang="zh-CN" altLang="en-US" sz="2000" b="1" dirty="0">
                <a:solidFill>
                  <a:srgbClr val="000000"/>
                </a:solidFill>
                <a:latin typeface="Comic Sans MS" panose="030F0702030302020204" pitchFamily="66" charset="0"/>
                <a:ea typeface="微软雅黑" panose="020B0503020204020204" pitchFamily="34" charset="-122"/>
              </a:rPr>
              <a:t>， 必须要严格保密。加密用公钥实现，而解密则用私钥实现，并且由公钥是不能推算出配对的私钥的。并给出了</a:t>
            </a:r>
            <a:r>
              <a:rPr lang="en-US" altLang="zh-CN" sz="2000" b="1" dirty="0">
                <a:solidFill>
                  <a:srgbClr val="000000"/>
                </a:solidFill>
                <a:latin typeface="Comic Sans MS" panose="030F0702030302020204" pitchFamily="66" charset="0"/>
                <a:ea typeface="微软雅黑" panose="020B0503020204020204" pitchFamily="34" charset="-122"/>
              </a:rPr>
              <a:t>DH</a:t>
            </a:r>
            <a:r>
              <a:rPr lang="zh-CN" altLang="en-US" sz="2000" b="1" dirty="0">
                <a:solidFill>
                  <a:srgbClr val="000000"/>
                </a:solidFill>
                <a:latin typeface="Comic Sans MS" panose="030F0702030302020204" pitchFamily="66" charset="0"/>
                <a:ea typeface="微软雅黑" panose="020B0503020204020204" pitchFamily="34" charset="-122"/>
              </a:rPr>
              <a:t>密钥交换算法的基本实现。</a:t>
            </a:r>
            <a:endParaRPr lang="en-US" altLang="zh-CN" sz="2000" b="1" dirty="0">
              <a:solidFill>
                <a:srgbClr val="000000"/>
              </a:solidFill>
              <a:latin typeface="Comic Sans MS" panose="030F0702030302020204" pitchFamily="66" charset="0"/>
              <a:ea typeface="微软雅黑" panose="020B0503020204020204" pitchFamily="34" charset="-122"/>
            </a:endParaRPr>
          </a:p>
        </p:txBody>
      </p:sp>
    </p:spTree>
    <p:extLst>
      <p:ext uri="{BB962C8B-B14F-4D97-AF65-F5344CB8AC3E}">
        <p14:creationId xmlns:p14="http://schemas.microsoft.com/office/powerpoint/2010/main" val="3715583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2771B9-1356-4E5B-92DC-872D8D5CCFDB}"/>
              </a:ext>
            </a:extLst>
          </p:cNvPr>
          <p:cNvSpPr>
            <a:spLocks noGrp="1"/>
          </p:cNvSpPr>
          <p:nvPr>
            <p:ph type="title"/>
          </p:nvPr>
        </p:nvSpPr>
        <p:spPr/>
        <p:txBody>
          <a:bodyPr/>
          <a:lstStyle/>
          <a:p>
            <a:r>
              <a:rPr lang="en-US" altLang="zh-CN" dirty="0"/>
              <a:t>RSA</a:t>
            </a:r>
            <a:r>
              <a:rPr lang="zh-CN" altLang="en-US" dirty="0"/>
              <a:t>算法</a:t>
            </a:r>
          </a:p>
        </p:txBody>
      </p:sp>
      <p:sp>
        <p:nvSpPr>
          <p:cNvPr id="3" name="内容占位符 2">
            <a:extLst>
              <a:ext uri="{FF2B5EF4-FFF2-40B4-BE49-F238E27FC236}">
                <a16:creationId xmlns:a16="http://schemas.microsoft.com/office/drawing/2014/main" id="{25586086-A05C-4A91-8955-DECFD0117132}"/>
              </a:ext>
            </a:extLst>
          </p:cNvPr>
          <p:cNvSpPr>
            <a:spLocks noGrp="1"/>
          </p:cNvSpPr>
          <p:nvPr>
            <p:ph idx="1"/>
          </p:nvPr>
        </p:nvSpPr>
        <p:spPr>
          <a:xfrm>
            <a:off x="827584" y="1371600"/>
            <a:ext cx="7772400" cy="4114800"/>
          </a:xfrm>
        </p:spPr>
        <p:txBody>
          <a:bodyPr/>
          <a:lstStyle/>
          <a:p>
            <a:pPr eaLnBrk="1" hangingPunct="1"/>
            <a:r>
              <a:rPr lang="en-US" altLang="zh-CN" sz="2800" b="1" dirty="0"/>
              <a:t>A. </a:t>
            </a:r>
            <a:r>
              <a:rPr lang="zh-CN" altLang="en-US" sz="2800" b="1" dirty="0"/>
              <a:t>密钥的生成</a:t>
            </a:r>
          </a:p>
          <a:p>
            <a:pPr lvl="1" algn="just" eaLnBrk="1" hangingPunct="1"/>
            <a:r>
              <a:rPr lang="zh-CN" altLang="en-US" sz="2400" dirty="0"/>
              <a:t>选择</a:t>
            </a:r>
            <a:r>
              <a:rPr lang="en-US" altLang="zh-CN" sz="2400" dirty="0"/>
              <a:t>p, q</a:t>
            </a:r>
            <a:r>
              <a:rPr lang="zh-CN" altLang="en-US" sz="2400" dirty="0"/>
              <a:t>， </a:t>
            </a:r>
            <a:r>
              <a:rPr lang="en-US" altLang="zh-CN" sz="2400" dirty="0"/>
              <a:t>p, q</a:t>
            </a:r>
            <a:r>
              <a:rPr lang="zh-CN" altLang="en-US" sz="2400" dirty="0"/>
              <a:t>为互异素数，计算</a:t>
            </a:r>
            <a:r>
              <a:rPr lang="en-US" altLang="zh-CN" sz="2400" dirty="0"/>
              <a:t>n=p*q, </a:t>
            </a:r>
            <a:r>
              <a:rPr lang="el-GR" altLang="zh-CN" sz="2400" dirty="0">
                <a:cs typeface="Arial Unicode MS" panose="020B0604020202020204" pitchFamily="34" charset="-122"/>
              </a:rPr>
              <a:t>φ</a:t>
            </a:r>
            <a:r>
              <a:rPr lang="en-US" altLang="zh-CN" sz="2400" dirty="0"/>
              <a:t>(n)=(p-1)(q-1), </a:t>
            </a:r>
            <a:r>
              <a:rPr lang="zh-CN" altLang="en-US" sz="2400" dirty="0"/>
              <a:t>选择整数</a:t>
            </a:r>
            <a:r>
              <a:rPr lang="en-US" altLang="zh-CN" sz="2400" dirty="0"/>
              <a:t>e</a:t>
            </a:r>
            <a:r>
              <a:rPr lang="zh-CN" altLang="en-US" sz="2400" dirty="0"/>
              <a:t>与</a:t>
            </a:r>
            <a:r>
              <a:rPr lang="el-GR" altLang="zh-CN" sz="2400" dirty="0">
                <a:cs typeface="Arial Unicode MS" panose="020B0604020202020204" pitchFamily="34" charset="-122"/>
              </a:rPr>
              <a:t>φ</a:t>
            </a:r>
            <a:r>
              <a:rPr lang="en-US" altLang="zh-CN" sz="2400" dirty="0"/>
              <a:t>(n)</a:t>
            </a:r>
            <a:r>
              <a:rPr lang="zh-CN" altLang="en-US" sz="2400" dirty="0"/>
              <a:t>互素，即</a:t>
            </a:r>
            <a:r>
              <a:rPr lang="en-US" altLang="zh-CN" sz="2400" dirty="0" err="1"/>
              <a:t>gcd</a:t>
            </a:r>
            <a:r>
              <a:rPr lang="en-US" altLang="zh-CN" sz="2400" dirty="0"/>
              <a:t>(</a:t>
            </a:r>
            <a:r>
              <a:rPr lang="el-GR" altLang="zh-CN" sz="2400" dirty="0">
                <a:cs typeface="Arial Unicode MS" panose="020B0604020202020204" pitchFamily="34" charset="-122"/>
              </a:rPr>
              <a:t>φ</a:t>
            </a:r>
            <a:r>
              <a:rPr lang="en-US" altLang="zh-CN" sz="2400" dirty="0"/>
              <a:t>(n),e)=1,1&lt;e&lt;</a:t>
            </a:r>
            <a:r>
              <a:rPr lang="el-GR" altLang="zh-CN" sz="2400" dirty="0">
                <a:cs typeface="Arial Unicode MS" panose="020B0604020202020204" pitchFamily="34" charset="-122"/>
              </a:rPr>
              <a:t>φ</a:t>
            </a:r>
            <a:r>
              <a:rPr lang="en-US" altLang="zh-CN" sz="2400" dirty="0"/>
              <a:t> (n) </a:t>
            </a:r>
            <a:r>
              <a:rPr lang="zh-CN" altLang="en-US" sz="2400" dirty="0"/>
              <a:t>计算</a:t>
            </a:r>
            <a:r>
              <a:rPr lang="en-US" altLang="zh-CN" sz="2400" dirty="0"/>
              <a:t>d,</a:t>
            </a:r>
            <a:r>
              <a:rPr lang="zh-CN" altLang="en-US" sz="2400" dirty="0"/>
              <a:t>使</a:t>
            </a:r>
            <a:r>
              <a:rPr lang="en-US" altLang="zh-CN" sz="2400" dirty="0"/>
              <a:t>d=e</a:t>
            </a:r>
            <a:r>
              <a:rPr lang="en-US" altLang="zh-CN" sz="2400" baseline="30000" dirty="0"/>
              <a:t>-1</a:t>
            </a:r>
            <a:r>
              <a:rPr lang="en-US" altLang="zh-CN" sz="2400" dirty="0"/>
              <a:t>(mod</a:t>
            </a:r>
            <a:r>
              <a:rPr lang="el-GR" altLang="zh-CN" sz="2400" dirty="0">
                <a:cs typeface="Arial Unicode MS" panose="020B0604020202020204" pitchFamily="34" charset="-122"/>
              </a:rPr>
              <a:t>φ</a:t>
            </a:r>
            <a:r>
              <a:rPr lang="en-US" altLang="zh-CN" sz="2400" dirty="0"/>
              <a:t> (n)),</a:t>
            </a:r>
            <a:r>
              <a:rPr lang="zh-CN" altLang="en-US" sz="2400" dirty="0"/>
              <a:t>公钥</a:t>
            </a:r>
            <a:r>
              <a:rPr lang="en-US" altLang="zh-CN" sz="2400" dirty="0" err="1"/>
              <a:t>Pk</a:t>
            </a:r>
            <a:r>
              <a:rPr lang="en-US" altLang="zh-CN" sz="2400" dirty="0"/>
              <a:t>={e, n}; </a:t>
            </a:r>
            <a:r>
              <a:rPr lang="zh-CN" altLang="en-US" sz="2400" dirty="0"/>
              <a:t>私钥</a:t>
            </a:r>
            <a:r>
              <a:rPr lang="en-US" altLang="zh-CN" sz="2400" dirty="0" err="1"/>
              <a:t>Sk</a:t>
            </a:r>
            <a:r>
              <a:rPr lang="en-US" altLang="zh-CN" sz="2400" dirty="0"/>
              <a:t>={d, n}</a:t>
            </a:r>
          </a:p>
          <a:p>
            <a:pPr eaLnBrk="1" hangingPunct="1"/>
            <a:r>
              <a:rPr lang="en-US" altLang="zh-CN" sz="2800" b="1" dirty="0"/>
              <a:t>B. </a:t>
            </a:r>
            <a:r>
              <a:rPr lang="zh-CN" altLang="en-US" sz="2800" b="1" dirty="0"/>
              <a:t>加密 </a:t>
            </a:r>
            <a:r>
              <a:rPr lang="en-US" altLang="zh-CN" sz="2800" b="1" dirty="0"/>
              <a:t>(</a:t>
            </a:r>
            <a:r>
              <a:rPr lang="zh-CN" altLang="en-US" sz="2800" b="1" dirty="0"/>
              <a:t>用</a:t>
            </a:r>
            <a:r>
              <a:rPr lang="en-US" altLang="zh-CN" sz="2800" b="1" dirty="0"/>
              <a:t>e, n)</a:t>
            </a:r>
            <a:r>
              <a:rPr lang="zh-CN" altLang="en-US" sz="2800" b="1" dirty="0"/>
              <a:t>，</a:t>
            </a:r>
          </a:p>
          <a:p>
            <a:pPr lvl="1" algn="just" eaLnBrk="1" hangingPunct="1"/>
            <a:r>
              <a:rPr lang="zh-CN" altLang="en-US" sz="2400" dirty="0"/>
              <a:t>明文是以分组方式加密的，每一个分组的比特数应小于</a:t>
            </a:r>
            <a:r>
              <a:rPr lang="en-US" altLang="zh-CN" sz="2400" dirty="0"/>
              <a:t>n</a:t>
            </a:r>
            <a:r>
              <a:rPr lang="zh-CN" altLang="en-US" sz="2400" dirty="0"/>
              <a:t>的二进制表示，即每一个分组的长度应小于</a:t>
            </a:r>
            <a:r>
              <a:rPr lang="en-US" altLang="zh-CN" sz="2400" dirty="0"/>
              <a:t>log</a:t>
            </a:r>
            <a:r>
              <a:rPr lang="en-US" altLang="zh-CN" sz="2400" baseline="-25000" dirty="0"/>
              <a:t>2</a:t>
            </a:r>
            <a:r>
              <a:rPr lang="en-US" altLang="zh-CN" sz="2400" dirty="0"/>
              <a:t>n</a:t>
            </a:r>
          </a:p>
          <a:p>
            <a:pPr lvl="1" algn="just" eaLnBrk="1" hangingPunct="1"/>
            <a:r>
              <a:rPr lang="zh-CN" altLang="en-US" sz="2400" dirty="0"/>
              <a:t>明文</a:t>
            </a:r>
            <a:r>
              <a:rPr lang="en-US" altLang="zh-CN" sz="2400" dirty="0"/>
              <a:t>M&lt;n</a:t>
            </a:r>
            <a:r>
              <a:rPr lang="zh-CN" altLang="en-US" sz="2400" dirty="0"/>
              <a:t>， 密文</a:t>
            </a:r>
            <a:r>
              <a:rPr lang="en-US" altLang="zh-CN" sz="2400" dirty="0"/>
              <a:t>C=M</a:t>
            </a:r>
            <a:r>
              <a:rPr lang="en-US" altLang="zh-CN" sz="2400" baseline="30000" dirty="0"/>
              <a:t>e</a:t>
            </a:r>
            <a:r>
              <a:rPr lang="en-US" altLang="zh-CN" sz="2400" dirty="0"/>
              <a:t>(mod n).</a:t>
            </a:r>
            <a:endParaRPr lang="en-US" altLang="zh-CN" sz="2000" dirty="0"/>
          </a:p>
          <a:p>
            <a:pPr eaLnBrk="1" hangingPunct="1"/>
            <a:r>
              <a:rPr lang="en-US" altLang="zh-CN" b="1" dirty="0"/>
              <a:t> </a:t>
            </a:r>
            <a:r>
              <a:rPr lang="en-US" altLang="zh-CN" sz="2800" b="1" dirty="0"/>
              <a:t>C. </a:t>
            </a:r>
            <a:r>
              <a:rPr lang="zh-CN" altLang="en-US" sz="2800" b="1" dirty="0"/>
              <a:t>解密 </a:t>
            </a:r>
            <a:r>
              <a:rPr lang="en-US" altLang="zh-CN" sz="2800" b="1" dirty="0"/>
              <a:t>(</a:t>
            </a:r>
            <a:r>
              <a:rPr lang="zh-CN" altLang="en-US" sz="2800" b="1" dirty="0"/>
              <a:t>用</a:t>
            </a:r>
            <a:r>
              <a:rPr lang="en-US" altLang="zh-CN" sz="2800" b="1" dirty="0"/>
              <a:t>d, n)</a:t>
            </a:r>
          </a:p>
          <a:p>
            <a:pPr lvl="1" eaLnBrk="1" hangingPunct="1"/>
            <a:r>
              <a:rPr lang="zh-CN" altLang="en-US" sz="2400" dirty="0"/>
              <a:t>密文</a:t>
            </a:r>
            <a:r>
              <a:rPr lang="en-US" altLang="zh-CN" sz="2400" dirty="0"/>
              <a:t>C</a:t>
            </a:r>
            <a:r>
              <a:rPr lang="zh-CN" altLang="en-US" sz="2400" dirty="0"/>
              <a:t>， 明文</a:t>
            </a:r>
            <a:r>
              <a:rPr lang="en-US" altLang="zh-CN" sz="2400" dirty="0"/>
              <a:t>M=C</a:t>
            </a:r>
            <a:r>
              <a:rPr lang="en-US" altLang="zh-CN" sz="2400" baseline="30000" dirty="0"/>
              <a:t>d </a:t>
            </a:r>
            <a:r>
              <a:rPr lang="zh-CN" altLang="en-US" sz="2400" dirty="0"/>
              <a:t>（</a:t>
            </a:r>
            <a:r>
              <a:rPr lang="en-US" altLang="zh-CN" sz="2400" dirty="0"/>
              <a:t>mod n)</a:t>
            </a:r>
            <a:endParaRPr lang="zh-CN" altLang="en-US" sz="3200" dirty="0"/>
          </a:p>
        </p:txBody>
      </p:sp>
    </p:spTree>
    <p:extLst>
      <p:ext uri="{BB962C8B-B14F-4D97-AF65-F5344CB8AC3E}">
        <p14:creationId xmlns:p14="http://schemas.microsoft.com/office/powerpoint/2010/main" val="1641286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801631-697E-42CD-BC1F-CA94B7650F0A}"/>
              </a:ext>
            </a:extLst>
          </p:cNvPr>
          <p:cNvSpPr>
            <a:spLocks noGrp="1"/>
          </p:cNvSpPr>
          <p:nvPr>
            <p:ph type="title"/>
          </p:nvPr>
        </p:nvSpPr>
        <p:spPr/>
        <p:txBody>
          <a:bodyPr/>
          <a:lstStyle/>
          <a:p>
            <a:r>
              <a:rPr lang="zh-CN" altLang="en-US" dirty="0"/>
              <a:t>其他公开密钥算法</a:t>
            </a:r>
          </a:p>
        </p:txBody>
      </p:sp>
      <p:sp>
        <p:nvSpPr>
          <p:cNvPr id="3" name="内容占位符 2">
            <a:extLst>
              <a:ext uri="{FF2B5EF4-FFF2-40B4-BE49-F238E27FC236}">
                <a16:creationId xmlns:a16="http://schemas.microsoft.com/office/drawing/2014/main" id="{852E629A-595C-4794-8DE9-B7FD05E1AD0C}"/>
              </a:ext>
            </a:extLst>
          </p:cNvPr>
          <p:cNvSpPr>
            <a:spLocks noGrp="1"/>
          </p:cNvSpPr>
          <p:nvPr>
            <p:ph idx="1"/>
          </p:nvPr>
        </p:nvSpPr>
        <p:spPr>
          <a:xfrm>
            <a:off x="899592" y="1772816"/>
            <a:ext cx="7772400" cy="4114800"/>
          </a:xfrm>
        </p:spPr>
        <p:txBody>
          <a:bodyPr/>
          <a:lstStyle/>
          <a:p>
            <a:pPr algn="just" eaLnBrk="1" hangingPunct="1"/>
            <a:r>
              <a:rPr lang="en-US" altLang="zh-CN" sz="2800" b="1" dirty="0" err="1"/>
              <a:t>ELGamal</a:t>
            </a:r>
            <a:r>
              <a:rPr lang="zh-CN" altLang="en-US" sz="2800" b="1" dirty="0"/>
              <a:t>密码</a:t>
            </a:r>
          </a:p>
          <a:p>
            <a:pPr lvl="1" algn="just" eaLnBrk="1" hangingPunct="1">
              <a:buFont typeface="Wingdings" panose="05000000000000000000" pitchFamily="2" charset="2"/>
              <a:buChar char="p"/>
            </a:pPr>
            <a:r>
              <a:rPr lang="en-US" altLang="zh-CN" sz="2400" dirty="0"/>
              <a:t>1985</a:t>
            </a:r>
            <a:r>
              <a:rPr lang="zh-CN" altLang="en-US" sz="2400" dirty="0"/>
              <a:t>年</a:t>
            </a:r>
            <a:r>
              <a:rPr lang="en-US" altLang="zh-CN" sz="2400" dirty="0" err="1"/>
              <a:t>ELGamal</a:t>
            </a:r>
            <a:r>
              <a:rPr lang="zh-CN" altLang="en-US" sz="2400" dirty="0"/>
              <a:t>设计的密码算法，该算法是基于有限域上离散对数问题求解的困难性。</a:t>
            </a:r>
          </a:p>
          <a:p>
            <a:pPr algn="just" eaLnBrk="1" hangingPunct="1"/>
            <a:r>
              <a:rPr lang="zh-CN" altLang="en-US" sz="2800" b="1" dirty="0"/>
              <a:t> 椭圆曲线密码</a:t>
            </a:r>
          </a:p>
          <a:p>
            <a:pPr lvl="1" algn="just" eaLnBrk="1" hangingPunct="1">
              <a:buFont typeface="Wingdings" panose="05000000000000000000" pitchFamily="2" charset="2"/>
              <a:buChar char="p"/>
            </a:pPr>
            <a:r>
              <a:rPr lang="en-US" altLang="zh-CN" sz="2400" dirty="0"/>
              <a:t>1985</a:t>
            </a:r>
            <a:r>
              <a:rPr lang="zh-CN" altLang="en-US" sz="2400" dirty="0"/>
              <a:t>年</a:t>
            </a:r>
            <a:r>
              <a:rPr lang="en-US" altLang="zh-CN" sz="2400" dirty="0"/>
              <a:t>N. </a:t>
            </a:r>
            <a:r>
              <a:rPr lang="en-US" altLang="zh-CN" sz="2400" dirty="0" err="1"/>
              <a:t>Koblitz</a:t>
            </a:r>
            <a:r>
              <a:rPr lang="zh-CN" altLang="en-US" sz="2400" dirty="0"/>
              <a:t>和</a:t>
            </a:r>
            <a:r>
              <a:rPr lang="en-US" altLang="zh-CN" sz="2400" dirty="0"/>
              <a:t>V. Miller</a:t>
            </a:r>
            <a:r>
              <a:rPr lang="zh-CN" altLang="en-US" sz="2400" dirty="0"/>
              <a:t>分别独立提出了椭圆曲线密码体制</a:t>
            </a:r>
            <a:r>
              <a:rPr lang="en-US" altLang="zh-CN" sz="2400" dirty="0"/>
              <a:t>(ECC), </a:t>
            </a:r>
            <a:r>
              <a:rPr lang="zh-CN" altLang="en-US" sz="2400" dirty="0"/>
              <a:t>其依据就是定义在椭圆曲线点群上的离散对数问题的难解性。</a:t>
            </a:r>
          </a:p>
          <a:p>
            <a:pPr algn="just" eaLnBrk="1" hangingPunct="1"/>
            <a:r>
              <a:rPr lang="en-US" altLang="zh-CN" sz="2800" b="1" dirty="0"/>
              <a:t> Diffie-Hellman</a:t>
            </a:r>
            <a:r>
              <a:rPr lang="zh-CN" altLang="en-US" sz="2800" b="1" dirty="0"/>
              <a:t>密钥交换</a:t>
            </a:r>
            <a:endParaRPr lang="en-US" altLang="zh-CN" sz="2800" b="1" dirty="0"/>
          </a:p>
          <a:p>
            <a:pPr lvl="1" algn="just" eaLnBrk="1" hangingPunct="1"/>
            <a:r>
              <a:rPr lang="en-US" altLang="zh-CN" sz="2400" dirty="0"/>
              <a:t>Diffie </a:t>
            </a:r>
            <a:r>
              <a:rPr lang="zh-CN" altLang="en-US" sz="2400" dirty="0"/>
              <a:t>和 </a:t>
            </a:r>
            <a:r>
              <a:rPr lang="en-US" altLang="zh-CN" sz="2400" dirty="0"/>
              <a:t>Hellman </a:t>
            </a:r>
            <a:r>
              <a:rPr lang="zh-CN" altLang="en-US" sz="2400" dirty="0"/>
              <a:t>于 </a:t>
            </a:r>
            <a:r>
              <a:rPr lang="en-US" altLang="zh-CN" sz="2400" dirty="0"/>
              <a:t>1976 </a:t>
            </a:r>
            <a:r>
              <a:rPr lang="zh-CN" altLang="en-US" sz="2400" dirty="0"/>
              <a:t>年提出。使通信双方能够在不安全的公开信道上，安全地协商出一个共享的对称密钥，而无需事先共享任何秘密信息。</a:t>
            </a:r>
          </a:p>
        </p:txBody>
      </p:sp>
    </p:spTree>
    <p:extLst>
      <p:ext uri="{BB962C8B-B14F-4D97-AF65-F5344CB8AC3E}">
        <p14:creationId xmlns:p14="http://schemas.microsoft.com/office/powerpoint/2010/main" val="368386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9C9FFF-A9E9-4F79-BCA7-1C59C125FD80}"/>
              </a:ext>
            </a:extLst>
          </p:cNvPr>
          <p:cNvSpPr>
            <a:spLocks noGrp="1"/>
          </p:cNvSpPr>
          <p:nvPr>
            <p:ph type="title"/>
          </p:nvPr>
        </p:nvSpPr>
        <p:spPr/>
        <p:txBody>
          <a:bodyPr/>
          <a:lstStyle/>
          <a:p>
            <a:r>
              <a:rPr lang="zh-CN" altLang="en-US" dirty="0"/>
              <a:t>概述</a:t>
            </a:r>
          </a:p>
        </p:txBody>
      </p:sp>
      <p:sp>
        <p:nvSpPr>
          <p:cNvPr id="3" name="内容占位符 2">
            <a:extLst>
              <a:ext uri="{FF2B5EF4-FFF2-40B4-BE49-F238E27FC236}">
                <a16:creationId xmlns:a16="http://schemas.microsoft.com/office/drawing/2014/main" id="{DBB3386B-AF3A-4D97-8FEB-99BDF723EA15}"/>
              </a:ext>
            </a:extLst>
          </p:cNvPr>
          <p:cNvSpPr>
            <a:spLocks noGrp="1"/>
          </p:cNvSpPr>
          <p:nvPr>
            <p:ph idx="1"/>
          </p:nvPr>
        </p:nvSpPr>
        <p:spPr>
          <a:xfrm>
            <a:off x="611560" y="1371600"/>
            <a:ext cx="7772400" cy="4114800"/>
          </a:xfrm>
        </p:spPr>
        <p:txBody>
          <a:bodyPr/>
          <a:lstStyle/>
          <a:p>
            <a:pPr eaLnBrk="1" hangingPunct="1"/>
            <a:r>
              <a:rPr lang="en-US" altLang="zh-CN" b="1" dirty="0"/>
              <a:t>1.</a:t>
            </a:r>
            <a:r>
              <a:rPr lang="zh-CN" altLang="en-US" b="1" dirty="0"/>
              <a:t>常见的不安全因素</a:t>
            </a:r>
          </a:p>
          <a:p>
            <a:pPr lvl="1" eaLnBrk="1" hangingPunct="1"/>
            <a:r>
              <a:rPr lang="zh-CN" altLang="en-US" sz="2400" b="1" dirty="0"/>
              <a:t>物理因素</a:t>
            </a:r>
            <a:r>
              <a:rPr lang="zh-CN" altLang="en-US" sz="2400" dirty="0"/>
              <a:t>：物理设备的不安全，电磁波泄漏等</a:t>
            </a:r>
          </a:p>
          <a:p>
            <a:pPr lvl="1" eaLnBrk="1" hangingPunct="1"/>
            <a:r>
              <a:rPr lang="zh-CN" altLang="en-US" sz="2400" b="1" dirty="0"/>
              <a:t>系统因素</a:t>
            </a:r>
            <a:r>
              <a:rPr lang="zh-CN" altLang="en-US" sz="2400" dirty="0"/>
              <a:t>：系统软、硬件漏洞，病毒感染，入侵</a:t>
            </a:r>
          </a:p>
          <a:p>
            <a:pPr lvl="1" eaLnBrk="1" hangingPunct="1"/>
            <a:r>
              <a:rPr lang="zh-CN" altLang="en-US" sz="2400" b="1" dirty="0"/>
              <a:t>网络因素</a:t>
            </a:r>
            <a:r>
              <a:rPr lang="zh-CN" altLang="en-US" sz="2400" dirty="0"/>
              <a:t>：网络协议漏洞，会话劫持、数据篡改，网络拥塞，拒绝服务</a:t>
            </a:r>
          </a:p>
          <a:p>
            <a:pPr lvl="1" eaLnBrk="1" hangingPunct="1"/>
            <a:r>
              <a:rPr lang="zh-CN" altLang="en-US" sz="2400" b="1" dirty="0"/>
              <a:t>管理因素</a:t>
            </a:r>
            <a:r>
              <a:rPr lang="zh-CN" altLang="en-US" sz="2400" dirty="0"/>
              <a:t>：管理员安全意识淡漠，误操作</a:t>
            </a:r>
          </a:p>
          <a:p>
            <a:endParaRPr lang="zh-CN" altLang="en-US" dirty="0"/>
          </a:p>
        </p:txBody>
      </p:sp>
    </p:spTree>
    <p:extLst>
      <p:ext uri="{BB962C8B-B14F-4D97-AF65-F5344CB8AC3E}">
        <p14:creationId xmlns:p14="http://schemas.microsoft.com/office/powerpoint/2010/main" val="4199774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Chapter10</a:t>
            </a:r>
            <a:r>
              <a:rPr lang="zh-CN" altLang="en-US" dirty="0"/>
              <a:t> 网络安全概述</a:t>
            </a:r>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US" altLang="zh-CN" b="1" dirty="0"/>
              <a:t>10.1 </a:t>
            </a:r>
            <a:r>
              <a:rPr lang="zh-CN" altLang="en-US" b="1" dirty="0"/>
              <a:t>概述</a:t>
            </a:r>
            <a:endParaRPr lang="en-US" altLang="zh-CN" b="1" dirty="0"/>
          </a:p>
          <a:p>
            <a:pPr eaLnBrk="1" hangingPunct="1"/>
            <a:r>
              <a:rPr lang="en-US" altLang="zh-CN" b="1" dirty="0"/>
              <a:t>10.2 </a:t>
            </a:r>
            <a:r>
              <a:rPr lang="zh-CN" altLang="en-US" b="1" dirty="0"/>
              <a:t>安全模型</a:t>
            </a:r>
          </a:p>
          <a:p>
            <a:pPr eaLnBrk="1" hangingPunct="1"/>
            <a:r>
              <a:rPr lang="en-US" altLang="zh-CN" b="1" dirty="0"/>
              <a:t>10.3 </a:t>
            </a:r>
            <a:r>
              <a:rPr lang="zh-CN" altLang="en-US" b="1" dirty="0"/>
              <a:t>密码学基础知识</a:t>
            </a:r>
          </a:p>
          <a:p>
            <a:pPr eaLnBrk="1" hangingPunct="1"/>
            <a:r>
              <a:rPr lang="en-US" altLang="zh-CN" b="1" dirty="0">
                <a:solidFill>
                  <a:srgbClr val="FF0000"/>
                </a:solidFill>
              </a:rPr>
              <a:t>10.4 </a:t>
            </a:r>
            <a:r>
              <a:rPr lang="zh-CN" altLang="en-US" b="1" dirty="0">
                <a:solidFill>
                  <a:srgbClr val="FF0000"/>
                </a:solidFill>
              </a:rPr>
              <a:t>数字签名与认证</a:t>
            </a:r>
            <a:endParaRPr lang="en-US" altLang="zh-CN" b="1" dirty="0">
              <a:solidFill>
                <a:srgbClr val="FF0000"/>
              </a:solidFill>
            </a:endParaRPr>
          </a:p>
          <a:p>
            <a:pPr eaLnBrk="1" hangingPunct="1"/>
            <a:r>
              <a:rPr lang="en-US" altLang="zh-CN" b="1" dirty="0"/>
              <a:t>10.5 </a:t>
            </a:r>
            <a:r>
              <a:rPr lang="zh-CN" altLang="en-US" b="1" dirty="0"/>
              <a:t>典型的网络安全威胁</a:t>
            </a:r>
          </a:p>
          <a:p>
            <a:pPr eaLnBrk="1" hangingPunct="1"/>
            <a:r>
              <a:rPr lang="en-US" altLang="zh-CN" b="1" dirty="0"/>
              <a:t>10.6 </a:t>
            </a:r>
            <a:r>
              <a:rPr lang="zh-CN" altLang="en-US" b="1" dirty="0"/>
              <a:t>网络安全协议介绍</a:t>
            </a:r>
          </a:p>
          <a:p>
            <a:pPr eaLnBrk="1" hangingPunct="1">
              <a:defRPr/>
            </a:pPr>
            <a:endParaRPr lang="zh-CN" altLang="en-US" b="1" dirty="0"/>
          </a:p>
        </p:txBody>
      </p:sp>
    </p:spTree>
    <p:extLst>
      <p:ext uri="{BB962C8B-B14F-4D97-AF65-F5344CB8AC3E}">
        <p14:creationId xmlns:p14="http://schemas.microsoft.com/office/powerpoint/2010/main" val="1278771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67382-B95C-489A-8CE0-BA41A83885B6}"/>
              </a:ext>
            </a:extLst>
          </p:cNvPr>
          <p:cNvSpPr>
            <a:spLocks noGrp="1"/>
          </p:cNvSpPr>
          <p:nvPr>
            <p:ph type="title"/>
          </p:nvPr>
        </p:nvSpPr>
        <p:spPr/>
        <p:txBody>
          <a:bodyPr/>
          <a:lstStyle/>
          <a:p>
            <a:r>
              <a:rPr lang="zh-CN" altLang="en-US" dirty="0"/>
              <a:t>数字签名与认证</a:t>
            </a:r>
          </a:p>
        </p:txBody>
      </p:sp>
      <p:sp>
        <p:nvSpPr>
          <p:cNvPr id="3" name="内容占位符 2">
            <a:extLst>
              <a:ext uri="{FF2B5EF4-FFF2-40B4-BE49-F238E27FC236}">
                <a16:creationId xmlns:a16="http://schemas.microsoft.com/office/drawing/2014/main" id="{67BD513D-831D-4D53-9DDD-6BFCA28F5FD8}"/>
              </a:ext>
            </a:extLst>
          </p:cNvPr>
          <p:cNvSpPr>
            <a:spLocks noGrp="1"/>
          </p:cNvSpPr>
          <p:nvPr>
            <p:ph idx="1"/>
          </p:nvPr>
        </p:nvSpPr>
        <p:spPr/>
        <p:txBody>
          <a:bodyPr/>
          <a:lstStyle/>
          <a:p>
            <a:pPr eaLnBrk="1" hangingPunct="1"/>
            <a:r>
              <a:rPr lang="zh-CN" altLang="en-US" sz="2800" b="1" dirty="0"/>
              <a:t>通信中潜在的威胁</a:t>
            </a:r>
          </a:p>
          <a:p>
            <a:pPr lvl="1" eaLnBrk="1" hangingPunct="1"/>
            <a:r>
              <a:rPr lang="zh-CN" altLang="en-US" sz="2400" dirty="0"/>
              <a:t>消息伪造</a:t>
            </a:r>
          </a:p>
          <a:p>
            <a:pPr lvl="1" eaLnBrk="1" hangingPunct="1"/>
            <a:r>
              <a:rPr lang="zh-CN" altLang="en-US" sz="2400" dirty="0"/>
              <a:t>内容篡改</a:t>
            </a:r>
          </a:p>
          <a:p>
            <a:pPr lvl="1" eaLnBrk="1" hangingPunct="1"/>
            <a:r>
              <a:rPr lang="zh-CN" altLang="en-US" sz="2400" dirty="0"/>
              <a:t>延迟或重播</a:t>
            </a:r>
          </a:p>
          <a:p>
            <a:pPr lvl="1" eaLnBrk="1" hangingPunct="1"/>
            <a:r>
              <a:rPr lang="zh-CN" altLang="en-US" sz="2400" dirty="0"/>
              <a:t>否认</a:t>
            </a:r>
          </a:p>
          <a:p>
            <a:pPr eaLnBrk="1" hangingPunct="1"/>
            <a:r>
              <a:rPr lang="zh-CN" altLang="en-US" sz="2800" b="1" dirty="0"/>
              <a:t>数字签名</a:t>
            </a:r>
            <a:r>
              <a:rPr lang="en-US" altLang="zh-CN" sz="2800" b="1" dirty="0"/>
              <a:t>-</a:t>
            </a:r>
            <a:r>
              <a:rPr lang="zh-CN" altLang="en-US" sz="2800" b="1" dirty="0"/>
              <a:t>消息的不可否认性</a:t>
            </a:r>
          </a:p>
          <a:p>
            <a:pPr eaLnBrk="1" hangingPunct="1"/>
            <a:r>
              <a:rPr lang="zh-CN" altLang="en-US" sz="2800" b="1" dirty="0"/>
              <a:t>认证</a:t>
            </a:r>
            <a:r>
              <a:rPr lang="en-US" altLang="zh-CN" sz="2800" b="1" dirty="0"/>
              <a:t>-</a:t>
            </a:r>
            <a:r>
              <a:rPr lang="zh-CN" altLang="en-US" sz="2800" b="1" dirty="0"/>
              <a:t>消息的完整可靠</a:t>
            </a:r>
          </a:p>
        </p:txBody>
      </p:sp>
    </p:spTree>
    <p:extLst>
      <p:ext uri="{BB962C8B-B14F-4D97-AF65-F5344CB8AC3E}">
        <p14:creationId xmlns:p14="http://schemas.microsoft.com/office/powerpoint/2010/main" val="542297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8F97F9-5FBB-4472-8D7D-35A6E049B746}"/>
              </a:ext>
            </a:extLst>
          </p:cNvPr>
          <p:cNvSpPr>
            <a:spLocks noGrp="1"/>
          </p:cNvSpPr>
          <p:nvPr>
            <p:ph type="title"/>
          </p:nvPr>
        </p:nvSpPr>
        <p:spPr/>
        <p:txBody>
          <a:bodyPr/>
          <a:lstStyle/>
          <a:p>
            <a:r>
              <a:rPr lang="zh-CN" altLang="en-US" dirty="0"/>
              <a:t>数字签名</a:t>
            </a:r>
          </a:p>
        </p:txBody>
      </p:sp>
      <p:sp>
        <p:nvSpPr>
          <p:cNvPr id="3" name="内容占位符 2">
            <a:extLst>
              <a:ext uri="{FF2B5EF4-FFF2-40B4-BE49-F238E27FC236}">
                <a16:creationId xmlns:a16="http://schemas.microsoft.com/office/drawing/2014/main" id="{14FA0D09-B728-4B2C-B894-F63673BFB697}"/>
              </a:ext>
            </a:extLst>
          </p:cNvPr>
          <p:cNvSpPr>
            <a:spLocks noGrp="1"/>
          </p:cNvSpPr>
          <p:nvPr>
            <p:ph idx="1"/>
          </p:nvPr>
        </p:nvSpPr>
        <p:spPr>
          <a:xfrm>
            <a:off x="827584" y="1844824"/>
            <a:ext cx="7772400" cy="4114800"/>
          </a:xfrm>
        </p:spPr>
        <p:txBody>
          <a:bodyPr>
            <a:normAutofit fontScale="70000" lnSpcReduction="20000"/>
          </a:bodyPr>
          <a:lstStyle/>
          <a:p>
            <a:pPr eaLnBrk="1" hangingPunct="1">
              <a:lnSpc>
                <a:spcPct val="120000"/>
              </a:lnSpc>
            </a:pPr>
            <a:r>
              <a:rPr lang="zh-CN" altLang="en-US" sz="2800" dirty="0"/>
              <a:t>公钥密码学的一个重要应用就是数字签名，数字签名就是利用私钥生成签名，而用公钥验证签名。</a:t>
            </a:r>
          </a:p>
          <a:p>
            <a:pPr eaLnBrk="1" hangingPunct="1">
              <a:lnSpc>
                <a:spcPct val="120000"/>
              </a:lnSpc>
            </a:pPr>
            <a:r>
              <a:rPr lang="zh-CN" altLang="en-US" sz="2800" dirty="0"/>
              <a:t>一个数字签名方案时是由</a:t>
            </a:r>
            <a:r>
              <a:rPr lang="zh-CN" altLang="en-US" sz="2800" dirty="0">
                <a:solidFill>
                  <a:srgbClr val="FF3300"/>
                </a:solidFill>
              </a:rPr>
              <a:t>签名算法和验证算法</a:t>
            </a:r>
            <a:r>
              <a:rPr lang="zh-CN" altLang="en-US" sz="2800" dirty="0"/>
              <a:t>组成</a:t>
            </a:r>
          </a:p>
          <a:p>
            <a:pPr lvl="1" eaLnBrk="1" hangingPunct="1">
              <a:lnSpc>
                <a:spcPct val="120000"/>
              </a:lnSpc>
            </a:pPr>
            <a:r>
              <a:rPr lang="zh-CN" altLang="en-US" sz="2400" dirty="0"/>
              <a:t>签名算法利用私钥生成签名，称消息</a:t>
            </a:r>
            <a:r>
              <a:rPr lang="en-US" altLang="zh-CN" sz="2400" dirty="0"/>
              <a:t>m</a:t>
            </a:r>
            <a:r>
              <a:rPr lang="zh-CN" altLang="en-US" sz="2400" dirty="0"/>
              <a:t>的签名为</a:t>
            </a:r>
            <a:r>
              <a:rPr lang="en-US" altLang="zh-CN" sz="2400" dirty="0"/>
              <a:t>sig</a:t>
            </a:r>
            <a:r>
              <a:rPr lang="zh-CN" altLang="en-US" sz="2400" dirty="0"/>
              <a:t>（</a:t>
            </a:r>
            <a:r>
              <a:rPr lang="en-US" altLang="zh-CN" sz="2400" dirty="0"/>
              <a:t>m</a:t>
            </a:r>
            <a:r>
              <a:rPr lang="zh-CN" altLang="en-US" sz="2400" dirty="0"/>
              <a:t>），然后将（</a:t>
            </a:r>
            <a:r>
              <a:rPr lang="en-US" altLang="zh-CN" sz="2400" dirty="0"/>
              <a:t>m</a:t>
            </a:r>
            <a:r>
              <a:rPr lang="zh-CN" altLang="en-US" sz="2400" dirty="0"/>
              <a:t>，</a:t>
            </a:r>
            <a:r>
              <a:rPr lang="en-US" altLang="zh-CN" sz="2400" dirty="0"/>
              <a:t>sig</a:t>
            </a:r>
            <a:r>
              <a:rPr lang="zh-CN" altLang="en-US" sz="2400" dirty="0"/>
              <a:t>（</a:t>
            </a:r>
            <a:r>
              <a:rPr lang="en-US" altLang="zh-CN" sz="2400" dirty="0"/>
              <a:t>m</a:t>
            </a:r>
            <a:r>
              <a:rPr lang="zh-CN" altLang="en-US" sz="2400" dirty="0"/>
              <a:t>））发给接收方</a:t>
            </a:r>
          </a:p>
          <a:p>
            <a:pPr lvl="1" eaLnBrk="1" hangingPunct="1">
              <a:lnSpc>
                <a:spcPct val="120000"/>
              </a:lnSpc>
            </a:pPr>
            <a:r>
              <a:rPr lang="zh-CN" altLang="en-US" sz="2400" dirty="0"/>
              <a:t>验证算法利用签名者的公钥对</a:t>
            </a:r>
            <a:r>
              <a:rPr lang="en-US" altLang="zh-CN" sz="2400" dirty="0"/>
              <a:t>sig</a:t>
            </a:r>
            <a:r>
              <a:rPr lang="zh-CN" altLang="en-US" sz="2400" dirty="0"/>
              <a:t>（</a:t>
            </a:r>
            <a:r>
              <a:rPr lang="en-US" altLang="zh-CN" sz="2400" dirty="0"/>
              <a:t>m</a:t>
            </a:r>
            <a:r>
              <a:rPr lang="zh-CN" altLang="en-US" sz="2400" dirty="0"/>
              <a:t>）进行解密，如果解密输出与</a:t>
            </a:r>
            <a:r>
              <a:rPr lang="en-US" altLang="zh-CN" sz="2400" dirty="0"/>
              <a:t>m</a:t>
            </a:r>
            <a:r>
              <a:rPr lang="zh-CN" altLang="en-US" sz="2400" dirty="0"/>
              <a:t>一致，则为合法数据。</a:t>
            </a:r>
          </a:p>
          <a:p>
            <a:pPr eaLnBrk="1" hangingPunct="1">
              <a:lnSpc>
                <a:spcPct val="120000"/>
              </a:lnSpc>
            </a:pPr>
            <a:r>
              <a:rPr lang="zh-CN" altLang="en-US" sz="2800" dirty="0"/>
              <a:t>由于无法识别数字签名与其拷贝之间的差异，所以，在数字签名前应加上</a:t>
            </a:r>
            <a:r>
              <a:rPr lang="zh-CN" altLang="en-US" sz="2800" dirty="0">
                <a:solidFill>
                  <a:srgbClr val="FF3300"/>
                </a:solidFill>
              </a:rPr>
              <a:t>时间戳</a:t>
            </a:r>
            <a:r>
              <a:rPr lang="zh-CN" altLang="en-US" sz="2800" dirty="0"/>
              <a:t>。</a:t>
            </a:r>
          </a:p>
          <a:p>
            <a:pPr eaLnBrk="1" hangingPunct="1">
              <a:lnSpc>
                <a:spcPct val="120000"/>
              </a:lnSpc>
            </a:pPr>
            <a:r>
              <a:rPr lang="zh-CN" altLang="en-US" sz="2800" dirty="0"/>
              <a:t>数字签名标准（</a:t>
            </a:r>
            <a:r>
              <a:rPr lang="en-US" altLang="zh-CN" sz="2800" dirty="0"/>
              <a:t>DSS</a:t>
            </a:r>
            <a:r>
              <a:rPr lang="zh-CN" altLang="en-US" sz="2800" dirty="0"/>
              <a:t>）</a:t>
            </a:r>
          </a:p>
          <a:p>
            <a:pPr lvl="1" eaLnBrk="1" hangingPunct="1">
              <a:lnSpc>
                <a:spcPct val="120000"/>
              </a:lnSpc>
            </a:pPr>
            <a:r>
              <a:rPr lang="en-US" altLang="zh-CN" sz="2400" dirty="0"/>
              <a:t>DSA</a:t>
            </a:r>
            <a:r>
              <a:rPr lang="zh-CN" altLang="en-US" sz="2400" dirty="0"/>
              <a:t>（数字签名算法，是</a:t>
            </a:r>
            <a:r>
              <a:rPr lang="en-US" altLang="zh-CN" sz="2400" dirty="0" err="1"/>
              <a:t>Elgamal</a:t>
            </a:r>
            <a:r>
              <a:rPr lang="zh-CN" altLang="en-US" sz="2400" dirty="0"/>
              <a:t>公钥算法的一种变体）</a:t>
            </a:r>
          </a:p>
          <a:p>
            <a:pPr lvl="1" eaLnBrk="1" hangingPunct="1">
              <a:lnSpc>
                <a:spcPct val="120000"/>
              </a:lnSpc>
            </a:pPr>
            <a:r>
              <a:rPr lang="en-US" altLang="zh-CN" sz="2400" dirty="0"/>
              <a:t>RSA</a:t>
            </a:r>
          </a:p>
          <a:p>
            <a:endParaRPr lang="zh-CN" altLang="en-US" dirty="0"/>
          </a:p>
        </p:txBody>
      </p:sp>
    </p:spTree>
    <p:extLst>
      <p:ext uri="{BB962C8B-B14F-4D97-AF65-F5344CB8AC3E}">
        <p14:creationId xmlns:p14="http://schemas.microsoft.com/office/powerpoint/2010/main" val="3182151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48DA4B-C4E8-42F7-ADF4-506A70688B54}"/>
              </a:ext>
            </a:extLst>
          </p:cNvPr>
          <p:cNvSpPr>
            <a:spLocks noGrp="1"/>
          </p:cNvSpPr>
          <p:nvPr>
            <p:ph type="title"/>
          </p:nvPr>
        </p:nvSpPr>
        <p:spPr/>
        <p:txBody>
          <a:bodyPr/>
          <a:lstStyle/>
          <a:p>
            <a:r>
              <a:rPr lang="zh-CN" altLang="en-US" dirty="0"/>
              <a:t>可用于消息认证的密码算法</a:t>
            </a:r>
          </a:p>
        </p:txBody>
      </p:sp>
      <p:sp>
        <p:nvSpPr>
          <p:cNvPr id="3" name="内容占位符 2">
            <a:extLst>
              <a:ext uri="{FF2B5EF4-FFF2-40B4-BE49-F238E27FC236}">
                <a16:creationId xmlns:a16="http://schemas.microsoft.com/office/drawing/2014/main" id="{CB390D90-91F9-463B-A704-7D1933177573}"/>
              </a:ext>
            </a:extLst>
          </p:cNvPr>
          <p:cNvSpPr>
            <a:spLocks noGrp="1"/>
          </p:cNvSpPr>
          <p:nvPr>
            <p:ph idx="1"/>
          </p:nvPr>
        </p:nvSpPr>
        <p:spPr>
          <a:xfrm>
            <a:off x="899592" y="1371600"/>
            <a:ext cx="7772400" cy="4114800"/>
          </a:xfrm>
        </p:spPr>
        <p:txBody>
          <a:bodyPr/>
          <a:lstStyle/>
          <a:p>
            <a:pPr algn="just" eaLnBrk="1" hangingPunct="1"/>
            <a:r>
              <a:rPr lang="zh-CN" altLang="en-US" sz="2800" b="1" dirty="0">
                <a:latin typeface="Times New Roman" panose="02020603050405020304" pitchFamily="18" charset="0"/>
              </a:rPr>
              <a:t>加密函数 </a:t>
            </a:r>
          </a:p>
          <a:p>
            <a:pPr lvl="1" algn="just" eaLnBrk="1" hangingPunct="1"/>
            <a:r>
              <a:rPr lang="zh-CN" altLang="en-US" sz="2400" dirty="0">
                <a:latin typeface="Times New Roman" panose="02020603050405020304" pitchFamily="18" charset="0"/>
              </a:rPr>
              <a:t>用对称密钥加密，信息的完整作为对信息的认证</a:t>
            </a:r>
          </a:p>
          <a:p>
            <a:pPr lvl="1" algn="just" eaLnBrk="1" hangingPunct="1"/>
            <a:r>
              <a:rPr lang="zh-CN" altLang="en-US" sz="2400" dirty="0">
                <a:latin typeface="Times New Roman" panose="02020603050405020304" pitchFamily="18" charset="0"/>
              </a:rPr>
              <a:t>用公钥密码中的私钥加密，但加密速度太慢，实际使用时结合散列函数构成实用化的签名。</a:t>
            </a:r>
          </a:p>
          <a:p>
            <a:pPr algn="just" eaLnBrk="1" hangingPunct="1"/>
            <a:r>
              <a:rPr lang="zh-CN" altLang="en-US" sz="2800" b="1" dirty="0">
                <a:latin typeface="Times New Roman" panose="02020603050405020304" pitchFamily="18" charset="0"/>
              </a:rPr>
              <a:t>消息认证码</a:t>
            </a:r>
            <a:r>
              <a:rPr lang="en-US" altLang="zh-CN" sz="2800" b="1" dirty="0">
                <a:latin typeface="Times New Roman" panose="02020603050405020304" pitchFamily="18" charset="0"/>
              </a:rPr>
              <a:t>MAC (Message Authentication Code)</a:t>
            </a:r>
          </a:p>
          <a:p>
            <a:pPr lvl="1" algn="just" eaLnBrk="1" hangingPunct="1"/>
            <a:r>
              <a:rPr lang="zh-CN" altLang="en-US" sz="2400" dirty="0">
                <a:latin typeface="Times New Roman" panose="02020603050405020304" pitchFamily="18" charset="0"/>
              </a:rPr>
              <a:t>是对信源消息的一个编码函数</a:t>
            </a:r>
            <a:r>
              <a:rPr lang="en-US" altLang="zh-CN" sz="2400" dirty="0">
                <a:latin typeface="Times New Roman" panose="02020603050405020304" pitchFamily="18" charset="0"/>
              </a:rPr>
              <a:t>, </a:t>
            </a:r>
            <a:r>
              <a:rPr lang="zh-CN" altLang="en-US" sz="2400" dirty="0">
                <a:latin typeface="Times New Roman" panose="02020603050405020304" pitchFamily="18" charset="0"/>
              </a:rPr>
              <a:t>以消息和密钥作为输入，定长输出</a:t>
            </a:r>
          </a:p>
          <a:p>
            <a:pPr algn="just" eaLnBrk="1" hangingPunct="1"/>
            <a:r>
              <a:rPr lang="zh-CN" altLang="en-US" sz="2800" b="1" dirty="0">
                <a:latin typeface="Times New Roman" panose="02020603050405020304" pitchFamily="18" charset="0"/>
              </a:rPr>
              <a:t>散列函数 </a:t>
            </a:r>
            <a:r>
              <a:rPr lang="en-US" altLang="zh-CN" sz="2800" b="1" dirty="0">
                <a:latin typeface="Times New Roman" panose="02020603050405020304" pitchFamily="18" charset="0"/>
              </a:rPr>
              <a:t>(Hash Function)+</a:t>
            </a:r>
            <a:r>
              <a:rPr lang="zh-CN" altLang="en-US" sz="2800" b="1" dirty="0">
                <a:latin typeface="Times New Roman" panose="02020603050405020304" pitchFamily="18" charset="0"/>
              </a:rPr>
              <a:t>签名算法</a:t>
            </a:r>
            <a:endParaRPr lang="en-US" altLang="zh-CN" sz="2800" b="1" dirty="0">
              <a:latin typeface="Times New Roman" panose="02020603050405020304" pitchFamily="18" charset="0"/>
            </a:endParaRPr>
          </a:p>
          <a:p>
            <a:pPr lvl="1" algn="just" eaLnBrk="1" hangingPunct="1"/>
            <a:r>
              <a:rPr lang="zh-CN" altLang="en-US" sz="2400" dirty="0">
                <a:latin typeface="Times New Roman" panose="02020603050405020304" pitchFamily="18" charset="0"/>
              </a:rPr>
              <a:t>是一个公开的函数它将任意长的信息映射成一个固定长度的信息，需要结合公钥签名一起使用。</a:t>
            </a:r>
          </a:p>
          <a:p>
            <a:endParaRPr lang="zh-CN" altLang="en-US" dirty="0"/>
          </a:p>
        </p:txBody>
      </p:sp>
    </p:spTree>
    <p:extLst>
      <p:ext uri="{BB962C8B-B14F-4D97-AF65-F5344CB8AC3E}">
        <p14:creationId xmlns:p14="http://schemas.microsoft.com/office/powerpoint/2010/main" val="2984025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8E5B00-1D04-4CD6-BF29-42BE06A4CE86}"/>
              </a:ext>
            </a:extLst>
          </p:cNvPr>
          <p:cNvSpPr>
            <a:spLocks noGrp="1"/>
          </p:cNvSpPr>
          <p:nvPr>
            <p:ph type="title"/>
          </p:nvPr>
        </p:nvSpPr>
        <p:spPr/>
        <p:txBody>
          <a:bodyPr/>
          <a:lstStyle/>
          <a:p>
            <a:r>
              <a:rPr lang="zh-CN" altLang="en-US" dirty="0"/>
              <a:t>哈希函数</a:t>
            </a:r>
          </a:p>
        </p:txBody>
      </p:sp>
      <p:sp>
        <p:nvSpPr>
          <p:cNvPr id="3" name="内容占位符 2">
            <a:extLst>
              <a:ext uri="{FF2B5EF4-FFF2-40B4-BE49-F238E27FC236}">
                <a16:creationId xmlns:a16="http://schemas.microsoft.com/office/drawing/2014/main" id="{395EA141-F803-44C1-82EF-2EDE0E29BE0D}"/>
              </a:ext>
            </a:extLst>
          </p:cNvPr>
          <p:cNvSpPr>
            <a:spLocks noGrp="1"/>
          </p:cNvSpPr>
          <p:nvPr>
            <p:ph idx="1"/>
          </p:nvPr>
        </p:nvSpPr>
        <p:spPr>
          <a:xfrm>
            <a:off x="304800" y="1219200"/>
            <a:ext cx="8537575" cy="5181600"/>
          </a:xfrm>
        </p:spPr>
        <p:txBody>
          <a:bodyPr>
            <a:normAutofit fontScale="70000" lnSpcReduction="20000"/>
          </a:bodyPr>
          <a:lstStyle/>
          <a:p>
            <a:pPr marL="266700" indent="-266700" algn="just" eaLnBrk="1" hangingPunct="1">
              <a:lnSpc>
                <a:spcPct val="120000"/>
              </a:lnSpc>
            </a:pPr>
            <a:r>
              <a:rPr lang="zh-CN" altLang="en-US" sz="2800" b="1" dirty="0"/>
              <a:t>单向散列函数（</a:t>
            </a:r>
            <a:r>
              <a:rPr lang="en-US" altLang="zh-CN" sz="2800" b="1" dirty="0"/>
              <a:t>hash</a:t>
            </a:r>
            <a:r>
              <a:rPr lang="zh-CN" altLang="en-US" sz="2800" b="1" dirty="0"/>
              <a:t>，杂凑函数）可以从一段很长的报文中计算出一个固定长度的比特串，这种散列函数通常称为报文摘要（</a:t>
            </a:r>
            <a:r>
              <a:rPr lang="en-US" altLang="zh-CN" sz="2800" b="1" dirty="0"/>
              <a:t>message digest</a:t>
            </a:r>
            <a:r>
              <a:rPr lang="zh-CN" altLang="en-US" sz="2800" b="1" dirty="0"/>
              <a:t>），用于消息的完整性检验。</a:t>
            </a:r>
          </a:p>
          <a:p>
            <a:pPr marL="266700" indent="-266700" algn="just" eaLnBrk="1" hangingPunct="1">
              <a:lnSpc>
                <a:spcPct val="120000"/>
              </a:lnSpc>
            </a:pPr>
            <a:r>
              <a:rPr lang="zh-CN" altLang="en-US" sz="2800" b="1" dirty="0"/>
              <a:t>单向散列函数</a:t>
            </a:r>
            <a:r>
              <a:rPr lang="en-US" altLang="zh-CN" sz="2800" b="1" dirty="0"/>
              <a:t>H</a:t>
            </a:r>
            <a:r>
              <a:rPr lang="zh-CN" altLang="en-US" sz="2800" b="1" dirty="0"/>
              <a:t>有以下特性：</a:t>
            </a:r>
          </a:p>
          <a:p>
            <a:pPr lvl="1" eaLnBrk="1" hangingPunct="1">
              <a:lnSpc>
                <a:spcPct val="120000"/>
              </a:lnSpc>
              <a:buFont typeface="Wingdings" panose="05000000000000000000" pitchFamily="2" charset="2"/>
              <a:buAutoNum type="arabicPeriod"/>
            </a:pPr>
            <a:r>
              <a:rPr lang="en-US" altLang="zh-CN" sz="2400" dirty="0"/>
              <a:t>H</a:t>
            </a:r>
            <a:r>
              <a:rPr lang="zh-CN" altLang="en-US" sz="2400" dirty="0"/>
              <a:t>能够应用于任何大小的数据块</a:t>
            </a:r>
          </a:p>
          <a:p>
            <a:pPr lvl="1" eaLnBrk="1" hangingPunct="1">
              <a:lnSpc>
                <a:spcPct val="120000"/>
              </a:lnSpc>
              <a:buFont typeface="Wingdings" panose="05000000000000000000" pitchFamily="2" charset="2"/>
              <a:buAutoNum type="arabicPeriod"/>
            </a:pPr>
            <a:r>
              <a:rPr lang="en-US" altLang="zh-CN" sz="2400" dirty="0"/>
              <a:t>H</a:t>
            </a:r>
            <a:r>
              <a:rPr lang="zh-CN" altLang="en-US" sz="2400" dirty="0"/>
              <a:t>产生固定长度的输出</a:t>
            </a:r>
          </a:p>
          <a:p>
            <a:pPr lvl="1" eaLnBrk="1" hangingPunct="1">
              <a:lnSpc>
                <a:spcPct val="120000"/>
              </a:lnSpc>
              <a:buFont typeface="Wingdings" panose="05000000000000000000" pitchFamily="2" charset="2"/>
              <a:buAutoNum type="arabicPeriod"/>
            </a:pPr>
            <a:r>
              <a:rPr lang="zh-CN" altLang="en-US" sz="2400" dirty="0"/>
              <a:t>对于任意给定的数据</a:t>
            </a:r>
            <a:r>
              <a:rPr lang="en-US" altLang="zh-CN" sz="2400" dirty="0"/>
              <a:t>X</a:t>
            </a:r>
            <a:r>
              <a:rPr lang="zh-CN" altLang="en-US" sz="2400" dirty="0"/>
              <a:t>，易于计算</a:t>
            </a:r>
            <a:r>
              <a:rPr lang="en-US" altLang="zh-CN" sz="2400" dirty="0"/>
              <a:t>H(X)</a:t>
            </a:r>
          </a:p>
          <a:p>
            <a:pPr lvl="1" eaLnBrk="1" hangingPunct="1">
              <a:lnSpc>
                <a:spcPct val="120000"/>
              </a:lnSpc>
              <a:buFont typeface="Wingdings" panose="05000000000000000000" pitchFamily="2" charset="2"/>
              <a:buAutoNum type="arabicPeriod"/>
            </a:pPr>
            <a:r>
              <a:rPr lang="zh-CN" altLang="en-US" sz="2400" dirty="0"/>
              <a:t>对于任何给定的数据</a:t>
            </a:r>
            <a:r>
              <a:rPr lang="en-US" altLang="zh-CN" sz="2400" dirty="0"/>
              <a:t>h</a:t>
            </a:r>
            <a:r>
              <a:rPr lang="zh-CN" altLang="en-US" sz="2400" dirty="0"/>
              <a:t>，计算</a:t>
            </a:r>
            <a:r>
              <a:rPr lang="en-US" altLang="zh-CN" sz="2400" dirty="0"/>
              <a:t>H(X)=h</a:t>
            </a:r>
            <a:r>
              <a:rPr lang="zh-CN" altLang="en-US" sz="2400" dirty="0"/>
              <a:t>是不可行的</a:t>
            </a:r>
          </a:p>
          <a:p>
            <a:pPr lvl="1" eaLnBrk="1" hangingPunct="1">
              <a:lnSpc>
                <a:spcPct val="120000"/>
              </a:lnSpc>
              <a:buFont typeface="Wingdings" panose="05000000000000000000" pitchFamily="2" charset="2"/>
              <a:buAutoNum type="arabicPeriod"/>
            </a:pPr>
            <a:r>
              <a:rPr lang="zh-CN" altLang="en-US" sz="2400" dirty="0"/>
              <a:t>对于任意给定的数据</a:t>
            </a:r>
            <a:r>
              <a:rPr lang="en-US" altLang="zh-CN" sz="2400" dirty="0"/>
              <a:t>X</a:t>
            </a:r>
            <a:r>
              <a:rPr lang="zh-CN" altLang="en-US" sz="2400" dirty="0"/>
              <a:t>，寻找满足</a:t>
            </a:r>
            <a:r>
              <a:rPr lang="en-US" altLang="zh-CN" sz="2400" dirty="0"/>
              <a:t>H(Y)=H(X),Y</a:t>
            </a:r>
            <a:r>
              <a:rPr lang="en-US" altLang="zh-CN" sz="2400" dirty="0">
                <a:cs typeface="Tahoma" panose="020B0604030504040204" pitchFamily="34" charset="0"/>
              </a:rPr>
              <a:t>≠X,</a:t>
            </a:r>
            <a:r>
              <a:rPr lang="zh-CN" altLang="en-US" sz="2400" dirty="0">
                <a:cs typeface="Tahoma" panose="020B0604030504040204" pitchFamily="34" charset="0"/>
              </a:rPr>
              <a:t>在计算上是不可行的。这也称为</a:t>
            </a:r>
            <a:r>
              <a:rPr lang="zh-CN" altLang="en-US" sz="2400" b="1" dirty="0">
                <a:solidFill>
                  <a:srgbClr val="FF0000"/>
                </a:solidFill>
                <a:cs typeface="Tahoma" panose="020B0604030504040204" pitchFamily="34" charset="0"/>
              </a:rPr>
              <a:t>弱碰撞抵抗</a:t>
            </a:r>
            <a:r>
              <a:rPr lang="zh-CN" altLang="en-US" sz="2400" dirty="0">
                <a:cs typeface="Tahoma" panose="020B0604030504040204" pitchFamily="34" charset="0"/>
              </a:rPr>
              <a:t>。</a:t>
            </a:r>
          </a:p>
          <a:p>
            <a:pPr lvl="1" eaLnBrk="1" hangingPunct="1">
              <a:lnSpc>
                <a:spcPct val="120000"/>
              </a:lnSpc>
              <a:buFont typeface="Wingdings" panose="05000000000000000000" pitchFamily="2" charset="2"/>
              <a:buAutoNum type="arabicPeriod"/>
            </a:pPr>
            <a:r>
              <a:rPr lang="zh-CN" altLang="en-US" sz="2400" dirty="0">
                <a:cs typeface="Tahoma" panose="020B0604030504040204" pitchFamily="34" charset="0"/>
              </a:rPr>
              <a:t>寻找满足</a:t>
            </a:r>
            <a:r>
              <a:rPr lang="en-US" altLang="zh-CN" sz="2400" dirty="0">
                <a:cs typeface="Tahoma" panose="020B0604030504040204" pitchFamily="34" charset="0"/>
              </a:rPr>
              <a:t>H(Y)=H(X)</a:t>
            </a:r>
            <a:r>
              <a:rPr lang="zh-CN" altLang="en-US" sz="2400" dirty="0">
                <a:cs typeface="Tahoma" panose="020B0604030504040204" pitchFamily="34" charset="0"/>
              </a:rPr>
              <a:t>的</a:t>
            </a:r>
            <a:r>
              <a:rPr lang="en-US" altLang="zh-CN" sz="2400" dirty="0">
                <a:cs typeface="Tahoma" panose="020B0604030504040204" pitchFamily="34" charset="0"/>
              </a:rPr>
              <a:t>(X,Y)</a:t>
            </a:r>
            <a:r>
              <a:rPr lang="zh-CN" altLang="en-US" sz="2400" dirty="0">
                <a:cs typeface="Tahoma" panose="020B0604030504040204" pitchFamily="34" charset="0"/>
              </a:rPr>
              <a:t>对，在计算上是不可行的。这也称为</a:t>
            </a:r>
            <a:r>
              <a:rPr lang="zh-CN" altLang="en-US" sz="2400" b="1" dirty="0">
                <a:solidFill>
                  <a:srgbClr val="FF0000"/>
                </a:solidFill>
                <a:cs typeface="Tahoma" panose="020B0604030504040204" pitchFamily="34" charset="0"/>
              </a:rPr>
              <a:t>强碰撞抵抗</a:t>
            </a:r>
          </a:p>
          <a:p>
            <a:pPr marL="266700" indent="-266700" eaLnBrk="1" hangingPunct="1">
              <a:lnSpc>
                <a:spcPct val="120000"/>
              </a:lnSpc>
              <a:tabLst>
                <a:tab pos="266700" algn="l"/>
                <a:tab pos="742950" algn="l"/>
                <a:tab pos="1143000" algn="l"/>
                <a:tab pos="1600200" algn="l"/>
                <a:tab pos="2057400" algn="l"/>
              </a:tabLst>
            </a:pPr>
            <a:r>
              <a:rPr lang="zh-CN" altLang="en-US" sz="2600" b="1" dirty="0"/>
              <a:t>满足前</a:t>
            </a:r>
            <a:r>
              <a:rPr lang="en-US" altLang="zh-CN" sz="2600" b="1" dirty="0"/>
              <a:t>5</a:t>
            </a:r>
            <a:r>
              <a:rPr lang="zh-CN" altLang="en-US" sz="2600" b="1" dirty="0"/>
              <a:t>个性质</a:t>
            </a:r>
            <a:r>
              <a:rPr lang="zh-CN" altLang="en-US" sz="2600" b="1" dirty="0">
                <a:cs typeface="Tahoma" panose="020B0604030504040204" pitchFamily="34" charset="0"/>
              </a:rPr>
              <a:t>的</a:t>
            </a:r>
            <a:r>
              <a:rPr lang="en-US" altLang="zh-CN" sz="2600" b="1" dirty="0">
                <a:cs typeface="Tahoma" panose="020B0604030504040204" pitchFamily="34" charset="0"/>
              </a:rPr>
              <a:t>hash</a:t>
            </a:r>
            <a:r>
              <a:rPr lang="zh-CN" altLang="en-US" sz="2600" b="1" dirty="0">
                <a:cs typeface="Tahoma" panose="020B0604030504040204" pitchFamily="34" charset="0"/>
              </a:rPr>
              <a:t>函数称为弱</a:t>
            </a:r>
            <a:r>
              <a:rPr lang="en-US" altLang="zh-CN" sz="2600" b="1" dirty="0">
                <a:cs typeface="Tahoma" panose="020B0604030504040204" pitchFamily="34" charset="0"/>
              </a:rPr>
              <a:t>hash</a:t>
            </a:r>
            <a:r>
              <a:rPr lang="zh-CN" altLang="en-US" sz="2600" b="1" dirty="0">
                <a:cs typeface="Tahoma" panose="020B0604030504040204" pitchFamily="34" charset="0"/>
              </a:rPr>
              <a:t>函数，如果</a:t>
            </a:r>
            <a:r>
              <a:rPr lang="en-US" altLang="zh-CN" sz="2600" b="1" dirty="0">
                <a:cs typeface="Tahoma" panose="020B0604030504040204" pitchFamily="34" charset="0"/>
              </a:rPr>
              <a:t>6</a:t>
            </a:r>
            <a:r>
              <a:rPr lang="zh-CN" altLang="en-US" sz="2600" b="1" dirty="0">
                <a:cs typeface="Tahoma" panose="020B0604030504040204" pitchFamily="34" charset="0"/>
              </a:rPr>
              <a:t>条都满足就称为强</a:t>
            </a:r>
            <a:r>
              <a:rPr lang="en-US" altLang="zh-CN" sz="2600" b="1" dirty="0">
                <a:cs typeface="Tahoma" panose="020B0604030504040204" pitchFamily="34" charset="0"/>
              </a:rPr>
              <a:t>hash</a:t>
            </a:r>
            <a:r>
              <a:rPr lang="zh-CN" altLang="en-US" sz="2600" b="1" dirty="0">
                <a:cs typeface="Tahoma" panose="020B0604030504040204" pitchFamily="34" charset="0"/>
              </a:rPr>
              <a:t>函数。</a:t>
            </a:r>
          </a:p>
          <a:p>
            <a:pPr marL="266700" indent="-266700" eaLnBrk="1" hangingPunct="1">
              <a:lnSpc>
                <a:spcPct val="120000"/>
              </a:lnSpc>
            </a:pPr>
            <a:r>
              <a:rPr lang="zh-CN" altLang="en-US" sz="2600" b="1" dirty="0"/>
              <a:t>标准举例：</a:t>
            </a:r>
            <a:r>
              <a:rPr lang="en-US" altLang="zh-CN" sz="2600" b="1" dirty="0"/>
              <a:t>MD5</a:t>
            </a:r>
            <a:r>
              <a:rPr lang="zh-CN" altLang="en-US" sz="2600" b="1" dirty="0"/>
              <a:t>（</a:t>
            </a:r>
            <a:r>
              <a:rPr lang="en-US" altLang="zh-CN" sz="2600" b="1" dirty="0">
                <a:solidFill>
                  <a:srgbClr val="FF0000"/>
                </a:solidFill>
              </a:rPr>
              <a:t>128</a:t>
            </a:r>
            <a:r>
              <a:rPr lang="zh-CN" altLang="en-US" sz="2600" b="1" dirty="0">
                <a:solidFill>
                  <a:srgbClr val="FF0000"/>
                </a:solidFill>
              </a:rPr>
              <a:t>比特</a:t>
            </a:r>
            <a:r>
              <a:rPr lang="zh-CN" altLang="en-US" sz="2600" b="1" dirty="0"/>
              <a:t>），</a:t>
            </a:r>
            <a:r>
              <a:rPr lang="en-US" altLang="zh-CN" sz="2600" b="1" dirty="0"/>
              <a:t>SHA-1</a:t>
            </a:r>
            <a:r>
              <a:rPr lang="zh-CN" altLang="en-US" sz="2600" b="1" dirty="0"/>
              <a:t>（</a:t>
            </a:r>
            <a:r>
              <a:rPr lang="en-US" altLang="zh-CN" sz="2600" b="1" dirty="0">
                <a:solidFill>
                  <a:srgbClr val="FF0000"/>
                </a:solidFill>
              </a:rPr>
              <a:t>160</a:t>
            </a:r>
            <a:r>
              <a:rPr lang="zh-CN" altLang="en-US" sz="2600" b="1" dirty="0">
                <a:solidFill>
                  <a:srgbClr val="FF0000"/>
                </a:solidFill>
              </a:rPr>
              <a:t>比特</a:t>
            </a:r>
            <a:r>
              <a:rPr lang="zh-CN" altLang="en-US" sz="2600" b="1" dirty="0"/>
              <a:t>）等</a:t>
            </a:r>
            <a:endParaRPr lang="zh-CN" altLang="en-US" sz="2600" dirty="0"/>
          </a:p>
        </p:txBody>
      </p:sp>
    </p:spTree>
    <p:extLst>
      <p:ext uri="{BB962C8B-B14F-4D97-AF65-F5344CB8AC3E}">
        <p14:creationId xmlns:p14="http://schemas.microsoft.com/office/powerpoint/2010/main" val="2996266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5772A1-3D8C-4DF6-8F17-16145E8F41C4}"/>
              </a:ext>
            </a:extLst>
          </p:cNvPr>
          <p:cNvSpPr>
            <a:spLocks noGrp="1"/>
          </p:cNvSpPr>
          <p:nvPr>
            <p:ph type="title"/>
          </p:nvPr>
        </p:nvSpPr>
        <p:spPr/>
        <p:txBody>
          <a:bodyPr/>
          <a:lstStyle/>
          <a:p>
            <a:r>
              <a:rPr lang="zh-CN" altLang="en-US" dirty="0"/>
              <a:t>公钥的可信管理</a:t>
            </a:r>
          </a:p>
        </p:txBody>
      </p:sp>
      <p:sp>
        <p:nvSpPr>
          <p:cNvPr id="3" name="内容占位符 2">
            <a:extLst>
              <a:ext uri="{FF2B5EF4-FFF2-40B4-BE49-F238E27FC236}">
                <a16:creationId xmlns:a16="http://schemas.microsoft.com/office/drawing/2014/main" id="{2C017E53-0DE1-40CD-A0A1-71AC5E007D87}"/>
              </a:ext>
            </a:extLst>
          </p:cNvPr>
          <p:cNvSpPr>
            <a:spLocks noGrp="1"/>
          </p:cNvSpPr>
          <p:nvPr>
            <p:ph idx="1"/>
          </p:nvPr>
        </p:nvSpPr>
        <p:spPr>
          <a:xfrm>
            <a:off x="304800" y="1219200"/>
            <a:ext cx="8537575" cy="685800"/>
          </a:xfrm>
        </p:spPr>
        <p:txBody>
          <a:bodyPr/>
          <a:lstStyle/>
          <a:p>
            <a:r>
              <a:rPr lang="zh-CN" altLang="en-US" b="1" dirty="0"/>
              <a:t>非对称密码体制</a:t>
            </a:r>
          </a:p>
        </p:txBody>
      </p:sp>
      <p:sp>
        <p:nvSpPr>
          <p:cNvPr id="50" name="Line 2">
            <a:extLst>
              <a:ext uri="{FF2B5EF4-FFF2-40B4-BE49-F238E27FC236}">
                <a16:creationId xmlns:a16="http://schemas.microsoft.com/office/drawing/2014/main" id="{00189EF5-601E-43CE-B3AB-E9289AB98567}"/>
              </a:ext>
            </a:extLst>
          </p:cNvPr>
          <p:cNvSpPr>
            <a:spLocks noChangeShapeType="1"/>
          </p:cNvSpPr>
          <p:nvPr/>
        </p:nvSpPr>
        <p:spPr bwMode="auto">
          <a:xfrm>
            <a:off x="1908175" y="4656138"/>
            <a:ext cx="0" cy="1081087"/>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1" name="Line 3">
            <a:extLst>
              <a:ext uri="{FF2B5EF4-FFF2-40B4-BE49-F238E27FC236}">
                <a16:creationId xmlns:a16="http://schemas.microsoft.com/office/drawing/2014/main" id="{7D01BFE6-046C-4629-9AB9-88E064EC6146}"/>
              </a:ext>
            </a:extLst>
          </p:cNvPr>
          <p:cNvSpPr>
            <a:spLocks noChangeShapeType="1"/>
          </p:cNvSpPr>
          <p:nvPr/>
        </p:nvSpPr>
        <p:spPr bwMode="auto">
          <a:xfrm>
            <a:off x="5724525" y="4656138"/>
            <a:ext cx="0" cy="1081087"/>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nvGrpSpPr>
          <p:cNvPr id="52" name="Group 6">
            <a:extLst>
              <a:ext uri="{FF2B5EF4-FFF2-40B4-BE49-F238E27FC236}">
                <a16:creationId xmlns:a16="http://schemas.microsoft.com/office/drawing/2014/main" id="{E88D095B-54F4-4DC9-8BF8-E02C84764950}"/>
              </a:ext>
            </a:extLst>
          </p:cNvPr>
          <p:cNvGrpSpPr>
            <a:grpSpLocks/>
          </p:cNvGrpSpPr>
          <p:nvPr/>
        </p:nvGrpSpPr>
        <p:grpSpPr bwMode="auto">
          <a:xfrm>
            <a:off x="755650" y="2136775"/>
            <a:ext cx="2598738" cy="1944688"/>
            <a:chOff x="5340" y="960"/>
            <a:chExt cx="1572" cy="1286"/>
          </a:xfrm>
        </p:grpSpPr>
        <p:graphicFrame>
          <p:nvGraphicFramePr>
            <p:cNvPr id="53" name="Object 7">
              <a:extLst>
                <a:ext uri="{FF2B5EF4-FFF2-40B4-BE49-F238E27FC236}">
                  <a16:creationId xmlns:a16="http://schemas.microsoft.com/office/drawing/2014/main" id="{B8C02F53-0623-4631-9EFF-FA829FB450C3}"/>
                </a:ext>
              </a:extLst>
            </p:cNvPr>
            <p:cNvGraphicFramePr>
              <a:graphicFrameLocks noChangeAspect="1"/>
            </p:cNvGraphicFramePr>
            <p:nvPr/>
          </p:nvGraphicFramePr>
          <p:xfrm>
            <a:off x="5340" y="960"/>
            <a:ext cx="1572" cy="1286"/>
          </p:xfrm>
          <a:graphic>
            <a:graphicData uri="http://schemas.openxmlformats.org/presentationml/2006/ole">
              <mc:AlternateContent xmlns:mc="http://schemas.openxmlformats.org/markup-compatibility/2006">
                <mc:Choice xmlns:v="urn:schemas-microsoft-com:vml" Requires="v">
                  <p:oleObj spid="_x0000_s2085" name="Bitmap" r:id="rId3" imgW="3561905" imgH="2914286" progId="Paint.Picture">
                    <p:embed/>
                  </p:oleObj>
                </mc:Choice>
                <mc:Fallback>
                  <p:oleObj name="Bitmap" r:id="rId3" imgW="3561905" imgH="2914286" progId="Paint.Picture">
                    <p:embed/>
                    <p:pic>
                      <p:nvPicPr>
                        <p:cNvPr id="53" name="Object 7">
                          <a:extLst>
                            <a:ext uri="{FF2B5EF4-FFF2-40B4-BE49-F238E27FC236}">
                              <a16:creationId xmlns:a16="http://schemas.microsoft.com/office/drawing/2014/main" id="{B8C02F53-0623-4631-9EFF-FA829FB450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 y="960"/>
                          <a:ext cx="1572" cy="1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4" name="Group 8">
              <a:extLst>
                <a:ext uri="{FF2B5EF4-FFF2-40B4-BE49-F238E27FC236}">
                  <a16:creationId xmlns:a16="http://schemas.microsoft.com/office/drawing/2014/main" id="{EF917AC4-4988-4200-85F4-9006B3321DA5}"/>
                </a:ext>
              </a:extLst>
            </p:cNvPr>
            <p:cNvGrpSpPr>
              <a:grpSpLocks/>
            </p:cNvGrpSpPr>
            <p:nvPr/>
          </p:nvGrpSpPr>
          <p:grpSpPr bwMode="auto">
            <a:xfrm>
              <a:off x="5520" y="1776"/>
              <a:ext cx="1152" cy="384"/>
              <a:chOff x="3764" y="1657"/>
              <a:chExt cx="731" cy="349"/>
            </a:xfrm>
          </p:grpSpPr>
          <p:sp>
            <p:nvSpPr>
              <p:cNvPr id="55" name="Freeform 9">
                <a:extLst>
                  <a:ext uri="{FF2B5EF4-FFF2-40B4-BE49-F238E27FC236}">
                    <a16:creationId xmlns:a16="http://schemas.microsoft.com/office/drawing/2014/main" id="{4B6340E3-E1C2-4124-B2A4-601E7572AF20}"/>
                  </a:ext>
                </a:extLst>
              </p:cNvPr>
              <p:cNvSpPr>
                <a:spLocks noEditPoints="1"/>
              </p:cNvSpPr>
              <p:nvPr/>
            </p:nvSpPr>
            <p:spPr bwMode="auto">
              <a:xfrm>
                <a:off x="4229" y="1657"/>
                <a:ext cx="266" cy="349"/>
              </a:xfrm>
              <a:custGeom>
                <a:avLst/>
                <a:gdLst>
                  <a:gd name="T0" fmla="*/ 2 w 532"/>
                  <a:gd name="T1" fmla="*/ 1 h 699"/>
                  <a:gd name="T2" fmla="*/ 2 w 532"/>
                  <a:gd name="T3" fmla="*/ 1 h 699"/>
                  <a:gd name="T4" fmla="*/ 1 w 532"/>
                  <a:gd name="T5" fmla="*/ 1 h 699"/>
                  <a:gd name="T6" fmla="*/ 1 w 532"/>
                  <a:gd name="T7" fmla="*/ 2 h 699"/>
                  <a:gd name="T8" fmla="*/ 1 w 532"/>
                  <a:gd name="T9" fmla="*/ 2 h 699"/>
                  <a:gd name="T10" fmla="*/ 1 w 532"/>
                  <a:gd name="T11" fmla="*/ 2 h 699"/>
                  <a:gd name="T12" fmla="*/ 1 w 532"/>
                  <a:gd name="T13" fmla="*/ 3 h 699"/>
                  <a:gd name="T14" fmla="*/ 1 w 532"/>
                  <a:gd name="T15" fmla="*/ 3 h 699"/>
                  <a:gd name="T16" fmla="*/ 2 w 532"/>
                  <a:gd name="T17" fmla="*/ 4 h 699"/>
                  <a:gd name="T18" fmla="*/ 2 w 532"/>
                  <a:gd name="T19" fmla="*/ 4 h 699"/>
                  <a:gd name="T20" fmla="*/ 2 w 532"/>
                  <a:gd name="T21" fmla="*/ 4 h 699"/>
                  <a:gd name="T22" fmla="*/ 3 w 532"/>
                  <a:gd name="T23" fmla="*/ 4 h 699"/>
                  <a:gd name="T24" fmla="*/ 3 w 532"/>
                  <a:gd name="T25" fmla="*/ 3 h 699"/>
                  <a:gd name="T26" fmla="*/ 3 w 532"/>
                  <a:gd name="T27" fmla="*/ 3 h 699"/>
                  <a:gd name="T28" fmla="*/ 3 w 532"/>
                  <a:gd name="T29" fmla="*/ 2 h 699"/>
                  <a:gd name="T30" fmla="*/ 3 w 532"/>
                  <a:gd name="T31" fmla="*/ 2 h 699"/>
                  <a:gd name="T32" fmla="*/ 3 w 532"/>
                  <a:gd name="T33" fmla="*/ 2 h 699"/>
                  <a:gd name="T34" fmla="*/ 3 w 532"/>
                  <a:gd name="T35" fmla="*/ 1 h 699"/>
                  <a:gd name="T36" fmla="*/ 3 w 532"/>
                  <a:gd name="T37" fmla="*/ 1 h 699"/>
                  <a:gd name="T38" fmla="*/ 2 w 532"/>
                  <a:gd name="T39" fmla="*/ 1 h 699"/>
                  <a:gd name="T40" fmla="*/ 2 w 532"/>
                  <a:gd name="T41" fmla="*/ 0 h 699"/>
                  <a:gd name="T42" fmla="*/ 3 w 532"/>
                  <a:gd name="T43" fmla="*/ 0 h 699"/>
                  <a:gd name="T44" fmla="*/ 3 w 532"/>
                  <a:gd name="T45" fmla="*/ 0 h 699"/>
                  <a:gd name="T46" fmla="*/ 3 w 532"/>
                  <a:gd name="T47" fmla="*/ 0 h 699"/>
                  <a:gd name="T48" fmla="*/ 4 w 532"/>
                  <a:gd name="T49" fmla="*/ 1 h 699"/>
                  <a:gd name="T50" fmla="*/ 4 w 532"/>
                  <a:gd name="T51" fmla="*/ 1 h 699"/>
                  <a:gd name="T52" fmla="*/ 4 w 532"/>
                  <a:gd name="T53" fmla="*/ 2 h 699"/>
                  <a:gd name="T54" fmla="*/ 4 w 532"/>
                  <a:gd name="T55" fmla="*/ 3 h 699"/>
                  <a:gd name="T56" fmla="*/ 4 w 532"/>
                  <a:gd name="T57" fmla="*/ 3 h 699"/>
                  <a:gd name="T58" fmla="*/ 4 w 532"/>
                  <a:gd name="T59" fmla="*/ 4 h 699"/>
                  <a:gd name="T60" fmla="*/ 3 w 532"/>
                  <a:gd name="T61" fmla="*/ 4 h 699"/>
                  <a:gd name="T62" fmla="*/ 3 w 532"/>
                  <a:gd name="T63" fmla="*/ 5 h 699"/>
                  <a:gd name="T64" fmla="*/ 3 w 532"/>
                  <a:gd name="T65" fmla="*/ 5 h 699"/>
                  <a:gd name="T66" fmla="*/ 2 w 532"/>
                  <a:gd name="T67" fmla="*/ 5 h 699"/>
                  <a:gd name="T68" fmla="*/ 2 w 532"/>
                  <a:gd name="T69" fmla="*/ 5 h 699"/>
                  <a:gd name="T70" fmla="*/ 1 w 532"/>
                  <a:gd name="T71" fmla="*/ 5 h 699"/>
                  <a:gd name="T72" fmla="*/ 1 w 532"/>
                  <a:gd name="T73" fmla="*/ 4 h 699"/>
                  <a:gd name="T74" fmla="*/ 1 w 532"/>
                  <a:gd name="T75" fmla="*/ 4 h 699"/>
                  <a:gd name="T76" fmla="*/ 1 w 532"/>
                  <a:gd name="T77" fmla="*/ 3 h 699"/>
                  <a:gd name="T78" fmla="*/ 1 w 532"/>
                  <a:gd name="T79" fmla="*/ 3 h 699"/>
                  <a:gd name="T80" fmla="*/ 1 w 532"/>
                  <a:gd name="T81" fmla="*/ 2 h 699"/>
                  <a:gd name="T82" fmla="*/ 1 w 532"/>
                  <a:gd name="T83" fmla="*/ 1 h 699"/>
                  <a:gd name="T84" fmla="*/ 1 w 532"/>
                  <a:gd name="T85" fmla="*/ 1 h 699"/>
                  <a:gd name="T86" fmla="*/ 1 w 532"/>
                  <a:gd name="T87" fmla="*/ 0 h 699"/>
                  <a:gd name="T88" fmla="*/ 1 w 532"/>
                  <a:gd name="T89" fmla="*/ 0 h 699"/>
                  <a:gd name="T90" fmla="*/ 2 w 532"/>
                  <a:gd name="T91" fmla="*/ 0 h 699"/>
                  <a:gd name="T92" fmla="*/ 2 w 532"/>
                  <a:gd name="T93" fmla="*/ 0 h 6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2"/>
                  <a:gd name="T142" fmla="*/ 0 h 699"/>
                  <a:gd name="T143" fmla="*/ 532 w 532"/>
                  <a:gd name="T144" fmla="*/ 699 h 6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2" h="699">
                    <a:moveTo>
                      <a:pt x="267" y="150"/>
                    </a:moveTo>
                    <a:lnTo>
                      <a:pt x="243" y="152"/>
                    </a:lnTo>
                    <a:lnTo>
                      <a:pt x="220" y="160"/>
                    </a:lnTo>
                    <a:lnTo>
                      <a:pt x="197" y="172"/>
                    </a:lnTo>
                    <a:lnTo>
                      <a:pt x="177" y="188"/>
                    </a:lnTo>
                    <a:lnTo>
                      <a:pt x="159" y="208"/>
                    </a:lnTo>
                    <a:lnTo>
                      <a:pt x="144" y="232"/>
                    </a:lnTo>
                    <a:lnTo>
                      <a:pt x="130" y="259"/>
                    </a:lnTo>
                    <a:lnTo>
                      <a:pt x="122" y="288"/>
                    </a:lnTo>
                    <a:lnTo>
                      <a:pt x="117" y="318"/>
                    </a:lnTo>
                    <a:lnTo>
                      <a:pt x="114" y="350"/>
                    </a:lnTo>
                    <a:lnTo>
                      <a:pt x="117" y="380"/>
                    </a:lnTo>
                    <a:lnTo>
                      <a:pt x="122" y="411"/>
                    </a:lnTo>
                    <a:lnTo>
                      <a:pt x="130" y="439"/>
                    </a:lnTo>
                    <a:lnTo>
                      <a:pt x="144" y="466"/>
                    </a:lnTo>
                    <a:lnTo>
                      <a:pt x="159" y="490"/>
                    </a:lnTo>
                    <a:lnTo>
                      <a:pt x="177" y="510"/>
                    </a:lnTo>
                    <a:lnTo>
                      <a:pt x="197" y="527"/>
                    </a:lnTo>
                    <a:lnTo>
                      <a:pt x="220" y="539"/>
                    </a:lnTo>
                    <a:lnTo>
                      <a:pt x="243" y="546"/>
                    </a:lnTo>
                    <a:lnTo>
                      <a:pt x="267" y="548"/>
                    </a:lnTo>
                    <a:lnTo>
                      <a:pt x="291" y="546"/>
                    </a:lnTo>
                    <a:lnTo>
                      <a:pt x="313" y="539"/>
                    </a:lnTo>
                    <a:lnTo>
                      <a:pt x="335" y="527"/>
                    </a:lnTo>
                    <a:lnTo>
                      <a:pt x="356" y="510"/>
                    </a:lnTo>
                    <a:lnTo>
                      <a:pt x="373" y="490"/>
                    </a:lnTo>
                    <a:lnTo>
                      <a:pt x="389" y="466"/>
                    </a:lnTo>
                    <a:lnTo>
                      <a:pt x="401" y="439"/>
                    </a:lnTo>
                    <a:lnTo>
                      <a:pt x="411" y="411"/>
                    </a:lnTo>
                    <a:lnTo>
                      <a:pt x="416" y="380"/>
                    </a:lnTo>
                    <a:lnTo>
                      <a:pt x="417" y="350"/>
                    </a:lnTo>
                    <a:lnTo>
                      <a:pt x="416" y="318"/>
                    </a:lnTo>
                    <a:lnTo>
                      <a:pt x="411" y="288"/>
                    </a:lnTo>
                    <a:lnTo>
                      <a:pt x="401" y="259"/>
                    </a:lnTo>
                    <a:lnTo>
                      <a:pt x="389" y="232"/>
                    </a:lnTo>
                    <a:lnTo>
                      <a:pt x="373" y="208"/>
                    </a:lnTo>
                    <a:lnTo>
                      <a:pt x="356" y="188"/>
                    </a:lnTo>
                    <a:lnTo>
                      <a:pt x="335" y="172"/>
                    </a:lnTo>
                    <a:lnTo>
                      <a:pt x="313" y="160"/>
                    </a:lnTo>
                    <a:lnTo>
                      <a:pt x="291" y="152"/>
                    </a:lnTo>
                    <a:lnTo>
                      <a:pt x="267" y="150"/>
                    </a:lnTo>
                    <a:close/>
                    <a:moveTo>
                      <a:pt x="267" y="0"/>
                    </a:moveTo>
                    <a:lnTo>
                      <a:pt x="299" y="3"/>
                    </a:lnTo>
                    <a:lnTo>
                      <a:pt x="329" y="11"/>
                    </a:lnTo>
                    <a:lnTo>
                      <a:pt x="360" y="23"/>
                    </a:lnTo>
                    <a:lnTo>
                      <a:pt x="389" y="40"/>
                    </a:lnTo>
                    <a:lnTo>
                      <a:pt x="417" y="62"/>
                    </a:lnTo>
                    <a:lnTo>
                      <a:pt x="443" y="88"/>
                    </a:lnTo>
                    <a:lnTo>
                      <a:pt x="465" y="118"/>
                    </a:lnTo>
                    <a:lnTo>
                      <a:pt x="485" y="151"/>
                    </a:lnTo>
                    <a:lnTo>
                      <a:pt x="501" y="187"/>
                    </a:lnTo>
                    <a:lnTo>
                      <a:pt x="515" y="226"/>
                    </a:lnTo>
                    <a:lnTo>
                      <a:pt x="524" y="266"/>
                    </a:lnTo>
                    <a:lnTo>
                      <a:pt x="531" y="307"/>
                    </a:lnTo>
                    <a:lnTo>
                      <a:pt x="532" y="350"/>
                    </a:lnTo>
                    <a:lnTo>
                      <a:pt x="531" y="391"/>
                    </a:lnTo>
                    <a:lnTo>
                      <a:pt x="524" y="432"/>
                    </a:lnTo>
                    <a:lnTo>
                      <a:pt x="515" y="474"/>
                    </a:lnTo>
                    <a:lnTo>
                      <a:pt x="501" y="511"/>
                    </a:lnTo>
                    <a:lnTo>
                      <a:pt x="485" y="547"/>
                    </a:lnTo>
                    <a:lnTo>
                      <a:pt x="465" y="580"/>
                    </a:lnTo>
                    <a:lnTo>
                      <a:pt x="443" y="611"/>
                    </a:lnTo>
                    <a:lnTo>
                      <a:pt x="417" y="636"/>
                    </a:lnTo>
                    <a:lnTo>
                      <a:pt x="389" y="659"/>
                    </a:lnTo>
                    <a:lnTo>
                      <a:pt x="360" y="676"/>
                    </a:lnTo>
                    <a:lnTo>
                      <a:pt x="329" y="688"/>
                    </a:lnTo>
                    <a:lnTo>
                      <a:pt x="299" y="696"/>
                    </a:lnTo>
                    <a:lnTo>
                      <a:pt x="267" y="699"/>
                    </a:lnTo>
                    <a:lnTo>
                      <a:pt x="235" y="696"/>
                    </a:lnTo>
                    <a:lnTo>
                      <a:pt x="203" y="688"/>
                    </a:lnTo>
                    <a:lnTo>
                      <a:pt x="172" y="676"/>
                    </a:lnTo>
                    <a:lnTo>
                      <a:pt x="142" y="659"/>
                    </a:lnTo>
                    <a:lnTo>
                      <a:pt x="114" y="636"/>
                    </a:lnTo>
                    <a:lnTo>
                      <a:pt x="90" y="611"/>
                    </a:lnTo>
                    <a:lnTo>
                      <a:pt x="68" y="580"/>
                    </a:lnTo>
                    <a:lnTo>
                      <a:pt x="48" y="547"/>
                    </a:lnTo>
                    <a:lnTo>
                      <a:pt x="30" y="511"/>
                    </a:lnTo>
                    <a:lnTo>
                      <a:pt x="17" y="474"/>
                    </a:lnTo>
                    <a:lnTo>
                      <a:pt x="8" y="432"/>
                    </a:lnTo>
                    <a:lnTo>
                      <a:pt x="2" y="391"/>
                    </a:lnTo>
                    <a:lnTo>
                      <a:pt x="0" y="350"/>
                    </a:lnTo>
                    <a:lnTo>
                      <a:pt x="2" y="307"/>
                    </a:lnTo>
                    <a:lnTo>
                      <a:pt x="8" y="266"/>
                    </a:lnTo>
                    <a:lnTo>
                      <a:pt x="17" y="226"/>
                    </a:lnTo>
                    <a:lnTo>
                      <a:pt x="30" y="187"/>
                    </a:lnTo>
                    <a:lnTo>
                      <a:pt x="48" y="151"/>
                    </a:lnTo>
                    <a:lnTo>
                      <a:pt x="68" y="118"/>
                    </a:lnTo>
                    <a:lnTo>
                      <a:pt x="90" y="88"/>
                    </a:lnTo>
                    <a:lnTo>
                      <a:pt x="114" y="62"/>
                    </a:lnTo>
                    <a:lnTo>
                      <a:pt x="142" y="40"/>
                    </a:lnTo>
                    <a:lnTo>
                      <a:pt x="172" y="23"/>
                    </a:lnTo>
                    <a:lnTo>
                      <a:pt x="203" y="11"/>
                    </a:lnTo>
                    <a:lnTo>
                      <a:pt x="235" y="3"/>
                    </a:lnTo>
                    <a:lnTo>
                      <a:pt x="267" y="0"/>
                    </a:lnTo>
                    <a:close/>
                  </a:path>
                </a:pathLst>
              </a:custGeom>
              <a:solidFill>
                <a:srgbClr val="FFFF80">
                  <a:alpha val="50195"/>
                </a:srgbClr>
              </a:solidFill>
              <a:ln w="165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56" name="Freeform 10">
                <a:extLst>
                  <a:ext uri="{FF2B5EF4-FFF2-40B4-BE49-F238E27FC236}">
                    <a16:creationId xmlns:a16="http://schemas.microsoft.com/office/drawing/2014/main" id="{B822E5EA-42C2-4373-8891-C4D9E472FA94}"/>
                  </a:ext>
                </a:extLst>
              </p:cNvPr>
              <p:cNvSpPr>
                <a:spLocks/>
              </p:cNvSpPr>
              <p:nvPr/>
            </p:nvSpPr>
            <p:spPr bwMode="auto">
              <a:xfrm>
                <a:off x="3764" y="1802"/>
                <a:ext cx="465" cy="117"/>
              </a:xfrm>
              <a:custGeom>
                <a:avLst/>
                <a:gdLst>
                  <a:gd name="T0" fmla="*/ 5 w 930"/>
                  <a:gd name="T1" fmla="*/ 1 h 233"/>
                  <a:gd name="T2" fmla="*/ 5 w 930"/>
                  <a:gd name="T3" fmla="*/ 2 h 233"/>
                  <a:gd name="T4" fmla="*/ 0 w 930"/>
                  <a:gd name="T5" fmla="*/ 2 h 233"/>
                  <a:gd name="T6" fmla="*/ 0 w 930"/>
                  <a:gd name="T7" fmla="*/ 1 h 233"/>
                  <a:gd name="T8" fmla="*/ 1 w 930"/>
                  <a:gd name="T9" fmla="*/ 1 h 233"/>
                  <a:gd name="T10" fmla="*/ 1 w 930"/>
                  <a:gd name="T11" fmla="*/ 0 h 233"/>
                  <a:gd name="T12" fmla="*/ 8 w 930"/>
                  <a:gd name="T13" fmla="*/ 0 h 233"/>
                  <a:gd name="T14" fmla="*/ 8 w 930"/>
                  <a:gd name="T15" fmla="*/ 1 h 233"/>
                  <a:gd name="T16" fmla="*/ 5 w 930"/>
                  <a:gd name="T17" fmla="*/ 1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0"/>
                  <a:gd name="T28" fmla="*/ 0 h 233"/>
                  <a:gd name="T29" fmla="*/ 930 w 930"/>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0" h="233">
                    <a:moveTo>
                      <a:pt x="531" y="93"/>
                    </a:moveTo>
                    <a:lnTo>
                      <a:pt x="531" y="233"/>
                    </a:lnTo>
                    <a:lnTo>
                      <a:pt x="0" y="233"/>
                    </a:lnTo>
                    <a:lnTo>
                      <a:pt x="0" y="47"/>
                    </a:lnTo>
                    <a:lnTo>
                      <a:pt x="44" y="47"/>
                    </a:lnTo>
                    <a:lnTo>
                      <a:pt x="44" y="0"/>
                    </a:lnTo>
                    <a:lnTo>
                      <a:pt x="930" y="0"/>
                    </a:lnTo>
                    <a:lnTo>
                      <a:pt x="930" y="93"/>
                    </a:lnTo>
                    <a:lnTo>
                      <a:pt x="531" y="93"/>
                    </a:lnTo>
                    <a:close/>
                  </a:path>
                </a:pathLst>
              </a:custGeom>
              <a:solidFill>
                <a:srgbClr val="FFFF80">
                  <a:alpha val="50195"/>
                </a:srgbClr>
              </a:solidFill>
              <a:ln w="1651">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grpSp>
      </p:grpSp>
      <p:grpSp>
        <p:nvGrpSpPr>
          <p:cNvPr id="57" name="Group 11">
            <a:extLst>
              <a:ext uri="{FF2B5EF4-FFF2-40B4-BE49-F238E27FC236}">
                <a16:creationId xmlns:a16="http://schemas.microsoft.com/office/drawing/2014/main" id="{EA1C1EFB-EF97-4C0A-8A31-982E312D76AD}"/>
              </a:ext>
            </a:extLst>
          </p:cNvPr>
          <p:cNvGrpSpPr>
            <a:grpSpLocks/>
          </p:cNvGrpSpPr>
          <p:nvPr/>
        </p:nvGrpSpPr>
        <p:grpSpPr bwMode="auto">
          <a:xfrm>
            <a:off x="4427538" y="2136775"/>
            <a:ext cx="3429000" cy="2065338"/>
            <a:chOff x="3600" y="2539"/>
            <a:chExt cx="2112" cy="1253"/>
          </a:xfrm>
        </p:grpSpPr>
        <p:pic>
          <p:nvPicPr>
            <p:cNvPr id="58" name="Picture 12" descr="StarTrust_060301-present">
              <a:extLst>
                <a:ext uri="{FF2B5EF4-FFF2-40B4-BE49-F238E27FC236}">
                  <a16:creationId xmlns:a16="http://schemas.microsoft.com/office/drawing/2014/main" id="{8087D793-2228-47E1-AD79-F4424505D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 y="2539"/>
              <a:ext cx="1920"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 name="Group 13">
              <a:extLst>
                <a:ext uri="{FF2B5EF4-FFF2-40B4-BE49-F238E27FC236}">
                  <a16:creationId xmlns:a16="http://schemas.microsoft.com/office/drawing/2014/main" id="{E2F15AD4-326D-448A-A97E-FF178141A0F8}"/>
                </a:ext>
              </a:extLst>
            </p:cNvPr>
            <p:cNvGrpSpPr>
              <a:grpSpLocks/>
            </p:cNvGrpSpPr>
            <p:nvPr/>
          </p:nvGrpSpPr>
          <p:grpSpPr bwMode="auto">
            <a:xfrm>
              <a:off x="3792" y="3067"/>
              <a:ext cx="1920" cy="576"/>
              <a:chOff x="3504" y="1824"/>
              <a:chExt cx="1920" cy="576"/>
            </a:xfrm>
          </p:grpSpPr>
          <p:sp>
            <p:nvSpPr>
              <p:cNvPr id="60" name="Text Box 14">
                <a:extLst>
                  <a:ext uri="{FF2B5EF4-FFF2-40B4-BE49-F238E27FC236}">
                    <a16:creationId xmlns:a16="http://schemas.microsoft.com/office/drawing/2014/main" id="{282A7E5D-921E-4066-ACCF-84A6A6E28439}"/>
                  </a:ext>
                </a:extLst>
              </p:cNvPr>
              <p:cNvSpPr txBox="1">
                <a:spLocks noChangeArrowheads="1"/>
              </p:cNvSpPr>
              <p:nvPr/>
            </p:nvSpPr>
            <p:spPr bwMode="auto">
              <a:xfrm>
                <a:off x="3504" y="2064"/>
                <a:ext cx="1920" cy="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50000"/>
                  </a:spcBef>
                  <a:buClrTx/>
                  <a:buSzTx/>
                  <a:buFontTx/>
                  <a:buNone/>
                </a:pPr>
                <a:r>
                  <a:rPr lang="en-US" altLang="zh-CN" sz="1400" b="1">
                    <a:solidFill>
                      <a:srgbClr val="000000"/>
                    </a:solidFill>
                    <a:latin typeface="Comic Sans MS" panose="030F0702030302020204" pitchFamily="66" charset="0"/>
                    <a:ea typeface="微软雅黑" panose="020B0503020204020204" pitchFamily="34" charset="-122"/>
                  </a:rPr>
                  <a:t>C7D08FF</a:t>
                </a:r>
              </a:p>
            </p:txBody>
          </p:sp>
          <p:grpSp>
            <p:nvGrpSpPr>
              <p:cNvPr id="61" name="Group 15">
                <a:extLst>
                  <a:ext uri="{FF2B5EF4-FFF2-40B4-BE49-F238E27FC236}">
                    <a16:creationId xmlns:a16="http://schemas.microsoft.com/office/drawing/2014/main" id="{41CF8D2B-5778-4A2D-BD35-73E30A7ACE20}"/>
                  </a:ext>
                </a:extLst>
              </p:cNvPr>
              <p:cNvGrpSpPr>
                <a:grpSpLocks/>
              </p:cNvGrpSpPr>
              <p:nvPr/>
            </p:nvGrpSpPr>
            <p:grpSpPr bwMode="auto">
              <a:xfrm>
                <a:off x="3504" y="1824"/>
                <a:ext cx="1632" cy="576"/>
                <a:chOff x="3764" y="1657"/>
                <a:chExt cx="731" cy="349"/>
              </a:xfrm>
            </p:grpSpPr>
            <p:sp>
              <p:nvSpPr>
                <p:cNvPr id="62" name="Freeform 16">
                  <a:extLst>
                    <a:ext uri="{FF2B5EF4-FFF2-40B4-BE49-F238E27FC236}">
                      <a16:creationId xmlns:a16="http://schemas.microsoft.com/office/drawing/2014/main" id="{7CE28C9B-48C7-4D07-B668-626524393DE4}"/>
                    </a:ext>
                  </a:extLst>
                </p:cNvPr>
                <p:cNvSpPr>
                  <a:spLocks noEditPoints="1"/>
                </p:cNvSpPr>
                <p:nvPr/>
              </p:nvSpPr>
              <p:spPr bwMode="auto">
                <a:xfrm>
                  <a:off x="4229" y="1657"/>
                  <a:ext cx="266" cy="349"/>
                </a:xfrm>
                <a:custGeom>
                  <a:avLst/>
                  <a:gdLst>
                    <a:gd name="T0" fmla="*/ 2 w 532"/>
                    <a:gd name="T1" fmla="*/ 1 h 699"/>
                    <a:gd name="T2" fmla="*/ 2 w 532"/>
                    <a:gd name="T3" fmla="*/ 1 h 699"/>
                    <a:gd name="T4" fmla="*/ 1 w 532"/>
                    <a:gd name="T5" fmla="*/ 1 h 699"/>
                    <a:gd name="T6" fmla="*/ 1 w 532"/>
                    <a:gd name="T7" fmla="*/ 2 h 699"/>
                    <a:gd name="T8" fmla="*/ 1 w 532"/>
                    <a:gd name="T9" fmla="*/ 2 h 699"/>
                    <a:gd name="T10" fmla="*/ 1 w 532"/>
                    <a:gd name="T11" fmla="*/ 2 h 699"/>
                    <a:gd name="T12" fmla="*/ 1 w 532"/>
                    <a:gd name="T13" fmla="*/ 3 h 699"/>
                    <a:gd name="T14" fmla="*/ 1 w 532"/>
                    <a:gd name="T15" fmla="*/ 3 h 699"/>
                    <a:gd name="T16" fmla="*/ 2 w 532"/>
                    <a:gd name="T17" fmla="*/ 4 h 699"/>
                    <a:gd name="T18" fmla="*/ 2 w 532"/>
                    <a:gd name="T19" fmla="*/ 4 h 699"/>
                    <a:gd name="T20" fmla="*/ 2 w 532"/>
                    <a:gd name="T21" fmla="*/ 4 h 699"/>
                    <a:gd name="T22" fmla="*/ 3 w 532"/>
                    <a:gd name="T23" fmla="*/ 4 h 699"/>
                    <a:gd name="T24" fmla="*/ 3 w 532"/>
                    <a:gd name="T25" fmla="*/ 3 h 699"/>
                    <a:gd name="T26" fmla="*/ 3 w 532"/>
                    <a:gd name="T27" fmla="*/ 3 h 699"/>
                    <a:gd name="T28" fmla="*/ 3 w 532"/>
                    <a:gd name="T29" fmla="*/ 2 h 699"/>
                    <a:gd name="T30" fmla="*/ 3 w 532"/>
                    <a:gd name="T31" fmla="*/ 2 h 699"/>
                    <a:gd name="T32" fmla="*/ 3 w 532"/>
                    <a:gd name="T33" fmla="*/ 2 h 699"/>
                    <a:gd name="T34" fmla="*/ 3 w 532"/>
                    <a:gd name="T35" fmla="*/ 1 h 699"/>
                    <a:gd name="T36" fmla="*/ 3 w 532"/>
                    <a:gd name="T37" fmla="*/ 1 h 699"/>
                    <a:gd name="T38" fmla="*/ 2 w 532"/>
                    <a:gd name="T39" fmla="*/ 1 h 699"/>
                    <a:gd name="T40" fmla="*/ 2 w 532"/>
                    <a:gd name="T41" fmla="*/ 0 h 699"/>
                    <a:gd name="T42" fmla="*/ 3 w 532"/>
                    <a:gd name="T43" fmla="*/ 0 h 699"/>
                    <a:gd name="T44" fmla="*/ 3 w 532"/>
                    <a:gd name="T45" fmla="*/ 0 h 699"/>
                    <a:gd name="T46" fmla="*/ 3 w 532"/>
                    <a:gd name="T47" fmla="*/ 0 h 699"/>
                    <a:gd name="T48" fmla="*/ 4 w 532"/>
                    <a:gd name="T49" fmla="*/ 1 h 699"/>
                    <a:gd name="T50" fmla="*/ 4 w 532"/>
                    <a:gd name="T51" fmla="*/ 1 h 699"/>
                    <a:gd name="T52" fmla="*/ 4 w 532"/>
                    <a:gd name="T53" fmla="*/ 2 h 699"/>
                    <a:gd name="T54" fmla="*/ 4 w 532"/>
                    <a:gd name="T55" fmla="*/ 3 h 699"/>
                    <a:gd name="T56" fmla="*/ 4 w 532"/>
                    <a:gd name="T57" fmla="*/ 3 h 699"/>
                    <a:gd name="T58" fmla="*/ 4 w 532"/>
                    <a:gd name="T59" fmla="*/ 4 h 699"/>
                    <a:gd name="T60" fmla="*/ 3 w 532"/>
                    <a:gd name="T61" fmla="*/ 4 h 699"/>
                    <a:gd name="T62" fmla="*/ 3 w 532"/>
                    <a:gd name="T63" fmla="*/ 5 h 699"/>
                    <a:gd name="T64" fmla="*/ 3 w 532"/>
                    <a:gd name="T65" fmla="*/ 5 h 699"/>
                    <a:gd name="T66" fmla="*/ 2 w 532"/>
                    <a:gd name="T67" fmla="*/ 5 h 699"/>
                    <a:gd name="T68" fmla="*/ 2 w 532"/>
                    <a:gd name="T69" fmla="*/ 5 h 699"/>
                    <a:gd name="T70" fmla="*/ 1 w 532"/>
                    <a:gd name="T71" fmla="*/ 5 h 699"/>
                    <a:gd name="T72" fmla="*/ 1 w 532"/>
                    <a:gd name="T73" fmla="*/ 4 h 699"/>
                    <a:gd name="T74" fmla="*/ 1 w 532"/>
                    <a:gd name="T75" fmla="*/ 4 h 699"/>
                    <a:gd name="T76" fmla="*/ 1 w 532"/>
                    <a:gd name="T77" fmla="*/ 3 h 699"/>
                    <a:gd name="T78" fmla="*/ 1 w 532"/>
                    <a:gd name="T79" fmla="*/ 3 h 699"/>
                    <a:gd name="T80" fmla="*/ 1 w 532"/>
                    <a:gd name="T81" fmla="*/ 2 h 699"/>
                    <a:gd name="T82" fmla="*/ 1 w 532"/>
                    <a:gd name="T83" fmla="*/ 1 h 699"/>
                    <a:gd name="T84" fmla="*/ 1 w 532"/>
                    <a:gd name="T85" fmla="*/ 1 h 699"/>
                    <a:gd name="T86" fmla="*/ 1 w 532"/>
                    <a:gd name="T87" fmla="*/ 0 h 699"/>
                    <a:gd name="T88" fmla="*/ 1 w 532"/>
                    <a:gd name="T89" fmla="*/ 0 h 699"/>
                    <a:gd name="T90" fmla="*/ 2 w 532"/>
                    <a:gd name="T91" fmla="*/ 0 h 699"/>
                    <a:gd name="T92" fmla="*/ 2 w 532"/>
                    <a:gd name="T93" fmla="*/ 0 h 6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2"/>
                    <a:gd name="T142" fmla="*/ 0 h 699"/>
                    <a:gd name="T143" fmla="*/ 532 w 532"/>
                    <a:gd name="T144" fmla="*/ 699 h 6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2" h="699">
                      <a:moveTo>
                        <a:pt x="267" y="150"/>
                      </a:moveTo>
                      <a:lnTo>
                        <a:pt x="243" y="152"/>
                      </a:lnTo>
                      <a:lnTo>
                        <a:pt x="220" y="160"/>
                      </a:lnTo>
                      <a:lnTo>
                        <a:pt x="197" y="172"/>
                      </a:lnTo>
                      <a:lnTo>
                        <a:pt x="177" y="188"/>
                      </a:lnTo>
                      <a:lnTo>
                        <a:pt x="159" y="208"/>
                      </a:lnTo>
                      <a:lnTo>
                        <a:pt x="144" y="232"/>
                      </a:lnTo>
                      <a:lnTo>
                        <a:pt x="130" y="259"/>
                      </a:lnTo>
                      <a:lnTo>
                        <a:pt x="122" y="288"/>
                      </a:lnTo>
                      <a:lnTo>
                        <a:pt x="117" y="318"/>
                      </a:lnTo>
                      <a:lnTo>
                        <a:pt x="114" y="350"/>
                      </a:lnTo>
                      <a:lnTo>
                        <a:pt x="117" y="380"/>
                      </a:lnTo>
                      <a:lnTo>
                        <a:pt x="122" y="411"/>
                      </a:lnTo>
                      <a:lnTo>
                        <a:pt x="130" y="439"/>
                      </a:lnTo>
                      <a:lnTo>
                        <a:pt x="144" y="466"/>
                      </a:lnTo>
                      <a:lnTo>
                        <a:pt x="159" y="490"/>
                      </a:lnTo>
                      <a:lnTo>
                        <a:pt x="177" y="510"/>
                      </a:lnTo>
                      <a:lnTo>
                        <a:pt x="197" y="527"/>
                      </a:lnTo>
                      <a:lnTo>
                        <a:pt x="220" y="539"/>
                      </a:lnTo>
                      <a:lnTo>
                        <a:pt x="243" y="546"/>
                      </a:lnTo>
                      <a:lnTo>
                        <a:pt x="267" y="548"/>
                      </a:lnTo>
                      <a:lnTo>
                        <a:pt x="291" y="546"/>
                      </a:lnTo>
                      <a:lnTo>
                        <a:pt x="313" y="539"/>
                      </a:lnTo>
                      <a:lnTo>
                        <a:pt x="335" y="527"/>
                      </a:lnTo>
                      <a:lnTo>
                        <a:pt x="356" y="510"/>
                      </a:lnTo>
                      <a:lnTo>
                        <a:pt x="373" y="490"/>
                      </a:lnTo>
                      <a:lnTo>
                        <a:pt x="389" y="466"/>
                      </a:lnTo>
                      <a:lnTo>
                        <a:pt x="401" y="439"/>
                      </a:lnTo>
                      <a:lnTo>
                        <a:pt x="411" y="411"/>
                      </a:lnTo>
                      <a:lnTo>
                        <a:pt x="416" y="380"/>
                      </a:lnTo>
                      <a:lnTo>
                        <a:pt x="417" y="350"/>
                      </a:lnTo>
                      <a:lnTo>
                        <a:pt x="416" y="318"/>
                      </a:lnTo>
                      <a:lnTo>
                        <a:pt x="411" y="288"/>
                      </a:lnTo>
                      <a:lnTo>
                        <a:pt x="401" y="259"/>
                      </a:lnTo>
                      <a:lnTo>
                        <a:pt x="389" y="232"/>
                      </a:lnTo>
                      <a:lnTo>
                        <a:pt x="373" y="208"/>
                      </a:lnTo>
                      <a:lnTo>
                        <a:pt x="356" y="188"/>
                      </a:lnTo>
                      <a:lnTo>
                        <a:pt x="335" y="172"/>
                      </a:lnTo>
                      <a:lnTo>
                        <a:pt x="313" y="160"/>
                      </a:lnTo>
                      <a:lnTo>
                        <a:pt x="291" y="152"/>
                      </a:lnTo>
                      <a:lnTo>
                        <a:pt x="267" y="150"/>
                      </a:lnTo>
                      <a:close/>
                      <a:moveTo>
                        <a:pt x="267" y="0"/>
                      </a:moveTo>
                      <a:lnTo>
                        <a:pt x="299" y="3"/>
                      </a:lnTo>
                      <a:lnTo>
                        <a:pt x="329" y="11"/>
                      </a:lnTo>
                      <a:lnTo>
                        <a:pt x="360" y="23"/>
                      </a:lnTo>
                      <a:lnTo>
                        <a:pt x="389" y="40"/>
                      </a:lnTo>
                      <a:lnTo>
                        <a:pt x="417" y="62"/>
                      </a:lnTo>
                      <a:lnTo>
                        <a:pt x="443" y="88"/>
                      </a:lnTo>
                      <a:lnTo>
                        <a:pt x="465" y="118"/>
                      </a:lnTo>
                      <a:lnTo>
                        <a:pt x="485" y="151"/>
                      </a:lnTo>
                      <a:lnTo>
                        <a:pt x="501" y="187"/>
                      </a:lnTo>
                      <a:lnTo>
                        <a:pt x="515" y="226"/>
                      </a:lnTo>
                      <a:lnTo>
                        <a:pt x="524" y="266"/>
                      </a:lnTo>
                      <a:lnTo>
                        <a:pt x="531" y="307"/>
                      </a:lnTo>
                      <a:lnTo>
                        <a:pt x="532" y="350"/>
                      </a:lnTo>
                      <a:lnTo>
                        <a:pt x="531" y="391"/>
                      </a:lnTo>
                      <a:lnTo>
                        <a:pt x="524" y="432"/>
                      </a:lnTo>
                      <a:lnTo>
                        <a:pt x="515" y="474"/>
                      </a:lnTo>
                      <a:lnTo>
                        <a:pt x="501" y="511"/>
                      </a:lnTo>
                      <a:lnTo>
                        <a:pt x="485" y="547"/>
                      </a:lnTo>
                      <a:lnTo>
                        <a:pt x="465" y="580"/>
                      </a:lnTo>
                      <a:lnTo>
                        <a:pt x="443" y="611"/>
                      </a:lnTo>
                      <a:lnTo>
                        <a:pt x="417" y="636"/>
                      </a:lnTo>
                      <a:lnTo>
                        <a:pt x="389" y="659"/>
                      </a:lnTo>
                      <a:lnTo>
                        <a:pt x="360" y="676"/>
                      </a:lnTo>
                      <a:lnTo>
                        <a:pt x="329" y="688"/>
                      </a:lnTo>
                      <a:lnTo>
                        <a:pt x="299" y="696"/>
                      </a:lnTo>
                      <a:lnTo>
                        <a:pt x="267" y="699"/>
                      </a:lnTo>
                      <a:lnTo>
                        <a:pt x="235" y="696"/>
                      </a:lnTo>
                      <a:lnTo>
                        <a:pt x="203" y="688"/>
                      </a:lnTo>
                      <a:lnTo>
                        <a:pt x="172" y="676"/>
                      </a:lnTo>
                      <a:lnTo>
                        <a:pt x="142" y="659"/>
                      </a:lnTo>
                      <a:lnTo>
                        <a:pt x="114" y="636"/>
                      </a:lnTo>
                      <a:lnTo>
                        <a:pt x="90" y="611"/>
                      </a:lnTo>
                      <a:lnTo>
                        <a:pt x="68" y="580"/>
                      </a:lnTo>
                      <a:lnTo>
                        <a:pt x="48" y="547"/>
                      </a:lnTo>
                      <a:lnTo>
                        <a:pt x="30" y="511"/>
                      </a:lnTo>
                      <a:lnTo>
                        <a:pt x="17" y="474"/>
                      </a:lnTo>
                      <a:lnTo>
                        <a:pt x="8" y="432"/>
                      </a:lnTo>
                      <a:lnTo>
                        <a:pt x="2" y="391"/>
                      </a:lnTo>
                      <a:lnTo>
                        <a:pt x="0" y="350"/>
                      </a:lnTo>
                      <a:lnTo>
                        <a:pt x="2" y="307"/>
                      </a:lnTo>
                      <a:lnTo>
                        <a:pt x="8" y="266"/>
                      </a:lnTo>
                      <a:lnTo>
                        <a:pt x="17" y="226"/>
                      </a:lnTo>
                      <a:lnTo>
                        <a:pt x="30" y="187"/>
                      </a:lnTo>
                      <a:lnTo>
                        <a:pt x="48" y="151"/>
                      </a:lnTo>
                      <a:lnTo>
                        <a:pt x="68" y="118"/>
                      </a:lnTo>
                      <a:lnTo>
                        <a:pt x="90" y="88"/>
                      </a:lnTo>
                      <a:lnTo>
                        <a:pt x="114" y="62"/>
                      </a:lnTo>
                      <a:lnTo>
                        <a:pt x="142" y="40"/>
                      </a:lnTo>
                      <a:lnTo>
                        <a:pt x="172" y="23"/>
                      </a:lnTo>
                      <a:lnTo>
                        <a:pt x="203" y="11"/>
                      </a:lnTo>
                      <a:lnTo>
                        <a:pt x="235" y="3"/>
                      </a:lnTo>
                      <a:lnTo>
                        <a:pt x="267" y="0"/>
                      </a:lnTo>
                      <a:close/>
                    </a:path>
                  </a:pathLst>
                </a:custGeom>
                <a:solidFill>
                  <a:srgbClr val="FF0000">
                    <a:alpha val="50195"/>
                  </a:srgbClr>
                </a:solidFill>
                <a:ln w="1651">
                  <a:solidFill>
                    <a:srgbClr val="000000"/>
                  </a:solidFill>
                  <a:round/>
                  <a:headEnd/>
                  <a:tailEnd/>
                </a:ln>
              </p:spPr>
              <p:txBody>
                <a:bodyPr/>
                <a:lstStyle/>
                <a:p>
                  <a:endParaRPr lang="zh-CN" altLang="en-US">
                    <a:solidFill>
                      <a:srgbClr val="000000"/>
                    </a:solidFill>
                    <a:latin typeface="Comic Sans MS" panose="030F0702030302020204" pitchFamily="66" charset="0"/>
                    <a:ea typeface="微软雅黑" panose="020B0503020204020204" pitchFamily="34" charset="-122"/>
                  </a:endParaRPr>
                </a:p>
              </p:txBody>
            </p:sp>
            <p:sp>
              <p:nvSpPr>
                <p:cNvPr id="63" name="Freeform 17">
                  <a:extLst>
                    <a:ext uri="{FF2B5EF4-FFF2-40B4-BE49-F238E27FC236}">
                      <a16:creationId xmlns:a16="http://schemas.microsoft.com/office/drawing/2014/main" id="{093D2A21-147C-4641-A537-694807784D00}"/>
                    </a:ext>
                  </a:extLst>
                </p:cNvPr>
                <p:cNvSpPr>
                  <a:spLocks/>
                </p:cNvSpPr>
                <p:nvPr/>
              </p:nvSpPr>
              <p:spPr bwMode="auto">
                <a:xfrm>
                  <a:off x="3764" y="1802"/>
                  <a:ext cx="465" cy="117"/>
                </a:xfrm>
                <a:custGeom>
                  <a:avLst/>
                  <a:gdLst>
                    <a:gd name="T0" fmla="*/ 5 w 930"/>
                    <a:gd name="T1" fmla="*/ 1 h 233"/>
                    <a:gd name="T2" fmla="*/ 5 w 930"/>
                    <a:gd name="T3" fmla="*/ 2 h 233"/>
                    <a:gd name="T4" fmla="*/ 0 w 930"/>
                    <a:gd name="T5" fmla="*/ 2 h 233"/>
                    <a:gd name="T6" fmla="*/ 0 w 930"/>
                    <a:gd name="T7" fmla="*/ 1 h 233"/>
                    <a:gd name="T8" fmla="*/ 1 w 930"/>
                    <a:gd name="T9" fmla="*/ 1 h 233"/>
                    <a:gd name="T10" fmla="*/ 1 w 930"/>
                    <a:gd name="T11" fmla="*/ 0 h 233"/>
                    <a:gd name="T12" fmla="*/ 8 w 930"/>
                    <a:gd name="T13" fmla="*/ 0 h 233"/>
                    <a:gd name="T14" fmla="*/ 8 w 930"/>
                    <a:gd name="T15" fmla="*/ 1 h 233"/>
                    <a:gd name="T16" fmla="*/ 5 w 930"/>
                    <a:gd name="T17" fmla="*/ 1 h 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0"/>
                    <a:gd name="T28" fmla="*/ 0 h 233"/>
                    <a:gd name="T29" fmla="*/ 930 w 930"/>
                    <a:gd name="T30" fmla="*/ 233 h 2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0" h="233">
                      <a:moveTo>
                        <a:pt x="531" y="93"/>
                      </a:moveTo>
                      <a:lnTo>
                        <a:pt x="531" y="233"/>
                      </a:lnTo>
                      <a:lnTo>
                        <a:pt x="0" y="233"/>
                      </a:lnTo>
                      <a:lnTo>
                        <a:pt x="0" y="47"/>
                      </a:lnTo>
                      <a:lnTo>
                        <a:pt x="44" y="47"/>
                      </a:lnTo>
                      <a:lnTo>
                        <a:pt x="44" y="0"/>
                      </a:lnTo>
                      <a:lnTo>
                        <a:pt x="930" y="0"/>
                      </a:lnTo>
                      <a:lnTo>
                        <a:pt x="930" y="93"/>
                      </a:lnTo>
                      <a:lnTo>
                        <a:pt x="531" y="93"/>
                      </a:lnTo>
                      <a:close/>
                    </a:path>
                  </a:pathLst>
                </a:custGeom>
                <a:solidFill>
                  <a:srgbClr val="FF0000">
                    <a:alpha val="50195"/>
                  </a:srgbClr>
                </a:solidFill>
                <a:ln w="1651">
                  <a:solidFill>
                    <a:srgbClr val="000000"/>
                  </a:solidFill>
                  <a:round/>
                  <a:headEnd/>
                  <a:tailEnd/>
                </a:ln>
              </p:spPr>
              <p:txBody>
                <a:bodyPr/>
                <a:lstStyle/>
                <a:p>
                  <a:endParaRPr lang="zh-CN" altLang="en-US">
                    <a:solidFill>
                      <a:srgbClr val="000000"/>
                    </a:solidFill>
                    <a:latin typeface="Comic Sans MS" panose="030F0702030302020204" pitchFamily="66" charset="0"/>
                    <a:ea typeface="微软雅黑" panose="020B0503020204020204" pitchFamily="34" charset="-122"/>
                  </a:endParaRPr>
                </a:p>
              </p:txBody>
            </p:sp>
          </p:grpSp>
        </p:grpSp>
      </p:grpSp>
      <p:sp>
        <p:nvSpPr>
          <p:cNvPr id="64" name="Text Box 18">
            <a:extLst>
              <a:ext uri="{FF2B5EF4-FFF2-40B4-BE49-F238E27FC236}">
                <a16:creationId xmlns:a16="http://schemas.microsoft.com/office/drawing/2014/main" id="{1EB49233-CD5A-4C66-AF0F-8FAC4CCEDF7A}"/>
              </a:ext>
            </a:extLst>
          </p:cNvPr>
          <p:cNvSpPr txBox="1">
            <a:spLocks noChangeArrowheads="1"/>
          </p:cNvSpPr>
          <p:nvPr/>
        </p:nvSpPr>
        <p:spPr bwMode="auto">
          <a:xfrm>
            <a:off x="5148263" y="4224338"/>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私有密钥</a:t>
            </a:r>
            <a:r>
              <a:rPr kumimoji="0" lang="en-US" altLang="zh-CN"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K</a:t>
            </a:r>
            <a:r>
              <a:rPr kumimoji="0" lang="en-US" altLang="zh-CN" sz="2400" b="0" i="0" u="none" strike="noStrike" kern="0" cap="none" spc="0" normalizeH="0" baseline="-25000" noProof="0">
                <a:ln>
                  <a:noFill/>
                </a:ln>
                <a:solidFill>
                  <a:srgbClr val="000000"/>
                </a:solidFill>
                <a:effectLst/>
                <a:uLnTx/>
                <a:uFillTx/>
                <a:latin typeface="Comic Sans MS" panose="030F0702030302020204" pitchFamily="66" charset="0"/>
                <a:ea typeface="微软雅黑" panose="020B0503020204020204" pitchFamily="34" charset="-122"/>
              </a:rPr>
              <a:t>PV</a:t>
            </a:r>
          </a:p>
        </p:txBody>
      </p:sp>
      <p:sp>
        <p:nvSpPr>
          <p:cNvPr id="65" name="Text Box 19">
            <a:extLst>
              <a:ext uri="{FF2B5EF4-FFF2-40B4-BE49-F238E27FC236}">
                <a16:creationId xmlns:a16="http://schemas.microsoft.com/office/drawing/2014/main" id="{D344E1E4-91EE-4188-8838-AF9C5FB8DBDB}"/>
              </a:ext>
            </a:extLst>
          </p:cNvPr>
          <p:cNvSpPr txBox="1">
            <a:spLocks noChangeArrowheads="1"/>
          </p:cNvSpPr>
          <p:nvPr/>
        </p:nvSpPr>
        <p:spPr bwMode="auto">
          <a:xfrm>
            <a:off x="323850" y="5016500"/>
            <a:ext cx="863600" cy="46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明文</a:t>
            </a:r>
          </a:p>
        </p:txBody>
      </p:sp>
      <p:sp>
        <p:nvSpPr>
          <p:cNvPr id="66" name="Line 20">
            <a:extLst>
              <a:ext uri="{FF2B5EF4-FFF2-40B4-BE49-F238E27FC236}">
                <a16:creationId xmlns:a16="http://schemas.microsoft.com/office/drawing/2014/main" id="{A4CE9882-312A-4ABE-8F78-CFAD9ECB17C8}"/>
              </a:ext>
            </a:extLst>
          </p:cNvPr>
          <p:cNvSpPr>
            <a:spLocks noChangeShapeType="1"/>
          </p:cNvSpPr>
          <p:nvPr/>
        </p:nvSpPr>
        <p:spPr bwMode="auto">
          <a:xfrm>
            <a:off x="1258888" y="5232400"/>
            <a:ext cx="57626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7" name="Oval 21">
            <a:extLst>
              <a:ext uri="{FF2B5EF4-FFF2-40B4-BE49-F238E27FC236}">
                <a16:creationId xmlns:a16="http://schemas.microsoft.com/office/drawing/2014/main" id="{D3B44317-19BB-4389-B90C-9D8B4E27EC46}"/>
              </a:ext>
            </a:extLst>
          </p:cNvPr>
          <p:cNvSpPr>
            <a:spLocks noChangeArrowheads="1"/>
          </p:cNvSpPr>
          <p:nvPr/>
        </p:nvSpPr>
        <p:spPr bwMode="auto">
          <a:xfrm>
            <a:off x="1835150" y="5087938"/>
            <a:ext cx="361950" cy="354012"/>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68" name="Text Box 22">
            <a:extLst>
              <a:ext uri="{FF2B5EF4-FFF2-40B4-BE49-F238E27FC236}">
                <a16:creationId xmlns:a16="http://schemas.microsoft.com/office/drawing/2014/main" id="{A2237700-957A-4CA7-A556-CBB4CCA7427B}"/>
              </a:ext>
            </a:extLst>
          </p:cNvPr>
          <p:cNvSpPr txBox="1">
            <a:spLocks noChangeArrowheads="1"/>
          </p:cNvSpPr>
          <p:nvPr/>
        </p:nvSpPr>
        <p:spPr bwMode="auto">
          <a:xfrm>
            <a:off x="1763713" y="5016500"/>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69" name="Line 23">
            <a:extLst>
              <a:ext uri="{FF2B5EF4-FFF2-40B4-BE49-F238E27FC236}">
                <a16:creationId xmlns:a16="http://schemas.microsoft.com/office/drawing/2014/main" id="{361F66AD-1858-4E32-A6B0-A88FBFD98733}"/>
              </a:ext>
            </a:extLst>
          </p:cNvPr>
          <p:cNvSpPr>
            <a:spLocks noChangeShapeType="1"/>
          </p:cNvSpPr>
          <p:nvPr/>
        </p:nvSpPr>
        <p:spPr bwMode="auto">
          <a:xfrm>
            <a:off x="2051050" y="4656138"/>
            <a:ext cx="0" cy="4318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0" name="Line 24">
            <a:extLst>
              <a:ext uri="{FF2B5EF4-FFF2-40B4-BE49-F238E27FC236}">
                <a16:creationId xmlns:a16="http://schemas.microsoft.com/office/drawing/2014/main" id="{21B5FF03-EADF-44DF-B14E-C632E7AF581D}"/>
              </a:ext>
            </a:extLst>
          </p:cNvPr>
          <p:cNvSpPr>
            <a:spLocks noChangeShapeType="1"/>
          </p:cNvSpPr>
          <p:nvPr/>
        </p:nvSpPr>
        <p:spPr bwMode="auto">
          <a:xfrm>
            <a:off x="2195513" y="5232400"/>
            <a:ext cx="5048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1" name="Text Box 25">
            <a:extLst>
              <a:ext uri="{FF2B5EF4-FFF2-40B4-BE49-F238E27FC236}">
                <a16:creationId xmlns:a16="http://schemas.microsoft.com/office/drawing/2014/main" id="{8242868C-8E97-464A-90B9-3AFE45B411D5}"/>
              </a:ext>
            </a:extLst>
          </p:cNvPr>
          <p:cNvSpPr txBox="1">
            <a:spLocks noChangeArrowheads="1"/>
          </p:cNvSpPr>
          <p:nvPr/>
        </p:nvSpPr>
        <p:spPr bwMode="auto">
          <a:xfrm>
            <a:off x="2700338" y="5016500"/>
            <a:ext cx="863600" cy="46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密文</a:t>
            </a:r>
          </a:p>
        </p:txBody>
      </p:sp>
      <p:sp>
        <p:nvSpPr>
          <p:cNvPr id="72" name="Text Box 26">
            <a:extLst>
              <a:ext uri="{FF2B5EF4-FFF2-40B4-BE49-F238E27FC236}">
                <a16:creationId xmlns:a16="http://schemas.microsoft.com/office/drawing/2014/main" id="{A78D1CC4-B105-4A60-9D46-B34612CF8B26}"/>
              </a:ext>
            </a:extLst>
          </p:cNvPr>
          <p:cNvSpPr txBox="1">
            <a:spLocks noChangeArrowheads="1"/>
          </p:cNvSpPr>
          <p:nvPr/>
        </p:nvSpPr>
        <p:spPr bwMode="auto">
          <a:xfrm>
            <a:off x="971550" y="4224338"/>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公开密钥 </a:t>
            </a:r>
            <a:r>
              <a:rPr kumimoji="0" lang="en-US" altLang="zh-CN"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K</a:t>
            </a:r>
            <a:r>
              <a:rPr kumimoji="0" lang="en-US" altLang="zh-CN" sz="2400" b="0" i="0" u="none" strike="noStrike" kern="0" cap="none" spc="0" normalizeH="0" baseline="-25000" noProof="0">
                <a:ln>
                  <a:noFill/>
                </a:ln>
                <a:solidFill>
                  <a:srgbClr val="000000"/>
                </a:solidFill>
                <a:effectLst/>
                <a:uLnTx/>
                <a:uFillTx/>
                <a:latin typeface="Comic Sans MS" panose="030F0702030302020204" pitchFamily="66" charset="0"/>
                <a:ea typeface="微软雅黑" panose="020B0503020204020204" pitchFamily="34" charset="-122"/>
              </a:rPr>
              <a:t>PB</a:t>
            </a:r>
            <a:endParaRPr kumimoji="0" lang="en-US" altLang="zh-CN"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3" name="Text Box 27">
            <a:extLst>
              <a:ext uri="{FF2B5EF4-FFF2-40B4-BE49-F238E27FC236}">
                <a16:creationId xmlns:a16="http://schemas.microsoft.com/office/drawing/2014/main" id="{3D040DF4-E0D4-4877-B016-3DF231D6CD1B}"/>
              </a:ext>
            </a:extLst>
          </p:cNvPr>
          <p:cNvSpPr txBox="1">
            <a:spLocks noChangeArrowheads="1"/>
          </p:cNvSpPr>
          <p:nvPr/>
        </p:nvSpPr>
        <p:spPr bwMode="auto">
          <a:xfrm>
            <a:off x="4213225" y="5016500"/>
            <a:ext cx="863600" cy="46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密文</a:t>
            </a:r>
          </a:p>
        </p:txBody>
      </p:sp>
      <p:sp>
        <p:nvSpPr>
          <p:cNvPr id="74" name="Line 28">
            <a:extLst>
              <a:ext uri="{FF2B5EF4-FFF2-40B4-BE49-F238E27FC236}">
                <a16:creationId xmlns:a16="http://schemas.microsoft.com/office/drawing/2014/main" id="{C1A8F80A-9DC0-4E09-8FA0-D087B8C91822}"/>
              </a:ext>
            </a:extLst>
          </p:cNvPr>
          <p:cNvSpPr>
            <a:spLocks noChangeShapeType="1"/>
          </p:cNvSpPr>
          <p:nvPr/>
        </p:nvSpPr>
        <p:spPr bwMode="auto">
          <a:xfrm>
            <a:off x="5075238" y="5232400"/>
            <a:ext cx="57626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5" name="Oval 29">
            <a:extLst>
              <a:ext uri="{FF2B5EF4-FFF2-40B4-BE49-F238E27FC236}">
                <a16:creationId xmlns:a16="http://schemas.microsoft.com/office/drawing/2014/main" id="{E8D1C17E-8953-4696-8624-E3B769EA31EE}"/>
              </a:ext>
            </a:extLst>
          </p:cNvPr>
          <p:cNvSpPr>
            <a:spLocks noChangeArrowheads="1"/>
          </p:cNvSpPr>
          <p:nvPr/>
        </p:nvSpPr>
        <p:spPr bwMode="auto">
          <a:xfrm>
            <a:off x="5651500" y="5087938"/>
            <a:ext cx="361950" cy="354012"/>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6" name="Text Box 30">
            <a:extLst>
              <a:ext uri="{FF2B5EF4-FFF2-40B4-BE49-F238E27FC236}">
                <a16:creationId xmlns:a16="http://schemas.microsoft.com/office/drawing/2014/main" id="{61D2DBC2-844E-4A65-B62A-1F91204A5913}"/>
              </a:ext>
            </a:extLst>
          </p:cNvPr>
          <p:cNvSpPr txBox="1">
            <a:spLocks noChangeArrowheads="1"/>
          </p:cNvSpPr>
          <p:nvPr/>
        </p:nvSpPr>
        <p:spPr bwMode="auto">
          <a:xfrm>
            <a:off x="5580063" y="5016500"/>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77" name="Line 31">
            <a:extLst>
              <a:ext uri="{FF2B5EF4-FFF2-40B4-BE49-F238E27FC236}">
                <a16:creationId xmlns:a16="http://schemas.microsoft.com/office/drawing/2014/main" id="{26ADCF0C-C566-47F9-824B-A6666FC3D21D}"/>
              </a:ext>
            </a:extLst>
          </p:cNvPr>
          <p:cNvSpPr>
            <a:spLocks noChangeShapeType="1"/>
          </p:cNvSpPr>
          <p:nvPr/>
        </p:nvSpPr>
        <p:spPr bwMode="auto">
          <a:xfrm>
            <a:off x="5867400" y="4656138"/>
            <a:ext cx="0" cy="431800"/>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8" name="Line 32">
            <a:extLst>
              <a:ext uri="{FF2B5EF4-FFF2-40B4-BE49-F238E27FC236}">
                <a16:creationId xmlns:a16="http://schemas.microsoft.com/office/drawing/2014/main" id="{E4BDF4C3-E613-4A7E-85D3-A4BB710C7558}"/>
              </a:ext>
            </a:extLst>
          </p:cNvPr>
          <p:cNvSpPr>
            <a:spLocks noChangeShapeType="1"/>
          </p:cNvSpPr>
          <p:nvPr/>
        </p:nvSpPr>
        <p:spPr bwMode="auto">
          <a:xfrm>
            <a:off x="6011863" y="5232400"/>
            <a:ext cx="5048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79" name="Text Box 33">
            <a:extLst>
              <a:ext uri="{FF2B5EF4-FFF2-40B4-BE49-F238E27FC236}">
                <a16:creationId xmlns:a16="http://schemas.microsoft.com/office/drawing/2014/main" id="{9D145AFD-3D6C-47FE-B49B-1047EAA23BC0}"/>
              </a:ext>
            </a:extLst>
          </p:cNvPr>
          <p:cNvSpPr txBox="1">
            <a:spLocks noChangeArrowheads="1"/>
          </p:cNvSpPr>
          <p:nvPr/>
        </p:nvSpPr>
        <p:spPr bwMode="auto">
          <a:xfrm>
            <a:off x="6516688" y="4945063"/>
            <a:ext cx="863600" cy="46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rPr>
              <a:t>明文</a:t>
            </a:r>
          </a:p>
        </p:txBody>
      </p:sp>
      <p:sp>
        <p:nvSpPr>
          <p:cNvPr id="80" name="Text Box 34">
            <a:extLst>
              <a:ext uri="{FF2B5EF4-FFF2-40B4-BE49-F238E27FC236}">
                <a16:creationId xmlns:a16="http://schemas.microsoft.com/office/drawing/2014/main" id="{75E07E5B-2D5E-4222-8790-0D812D545070}"/>
              </a:ext>
            </a:extLst>
          </p:cNvPr>
          <p:cNvSpPr txBox="1">
            <a:spLocks noChangeArrowheads="1"/>
          </p:cNvSpPr>
          <p:nvPr/>
        </p:nvSpPr>
        <p:spPr bwMode="auto">
          <a:xfrm>
            <a:off x="323850" y="5629275"/>
            <a:ext cx="863600" cy="46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摘要</a:t>
            </a:r>
          </a:p>
        </p:txBody>
      </p:sp>
      <p:sp>
        <p:nvSpPr>
          <p:cNvPr id="81" name="Line 35">
            <a:extLst>
              <a:ext uri="{FF2B5EF4-FFF2-40B4-BE49-F238E27FC236}">
                <a16:creationId xmlns:a16="http://schemas.microsoft.com/office/drawing/2014/main" id="{50ACDD98-5EA7-4B4B-B4BE-0B5800F15E7A}"/>
              </a:ext>
            </a:extLst>
          </p:cNvPr>
          <p:cNvSpPr>
            <a:spLocks noChangeShapeType="1"/>
          </p:cNvSpPr>
          <p:nvPr/>
        </p:nvSpPr>
        <p:spPr bwMode="auto">
          <a:xfrm>
            <a:off x="1258888" y="5845175"/>
            <a:ext cx="576262"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2" name="Oval 36">
            <a:extLst>
              <a:ext uri="{FF2B5EF4-FFF2-40B4-BE49-F238E27FC236}">
                <a16:creationId xmlns:a16="http://schemas.microsoft.com/office/drawing/2014/main" id="{E530DB61-22F6-43F2-B2AD-B1BC4779765F}"/>
              </a:ext>
            </a:extLst>
          </p:cNvPr>
          <p:cNvSpPr>
            <a:spLocks noChangeArrowheads="1"/>
          </p:cNvSpPr>
          <p:nvPr/>
        </p:nvSpPr>
        <p:spPr bwMode="auto">
          <a:xfrm>
            <a:off x="1835150" y="5700713"/>
            <a:ext cx="361950" cy="354012"/>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3" name="Text Box 37">
            <a:extLst>
              <a:ext uri="{FF2B5EF4-FFF2-40B4-BE49-F238E27FC236}">
                <a16:creationId xmlns:a16="http://schemas.microsoft.com/office/drawing/2014/main" id="{118ECFE0-0E05-445A-BD95-C9A0006152AB}"/>
              </a:ext>
            </a:extLst>
          </p:cNvPr>
          <p:cNvSpPr txBox="1">
            <a:spLocks noChangeArrowheads="1"/>
          </p:cNvSpPr>
          <p:nvPr/>
        </p:nvSpPr>
        <p:spPr bwMode="auto">
          <a:xfrm>
            <a:off x="1763713" y="5629275"/>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84" name="Line 38">
            <a:extLst>
              <a:ext uri="{FF2B5EF4-FFF2-40B4-BE49-F238E27FC236}">
                <a16:creationId xmlns:a16="http://schemas.microsoft.com/office/drawing/2014/main" id="{BA0735DF-9A17-4917-B924-0719484F9DFB}"/>
              </a:ext>
            </a:extLst>
          </p:cNvPr>
          <p:cNvSpPr>
            <a:spLocks noChangeShapeType="1"/>
          </p:cNvSpPr>
          <p:nvPr/>
        </p:nvSpPr>
        <p:spPr bwMode="auto">
          <a:xfrm>
            <a:off x="2195513" y="5845175"/>
            <a:ext cx="504825"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5" name="Text Box 39">
            <a:extLst>
              <a:ext uri="{FF2B5EF4-FFF2-40B4-BE49-F238E27FC236}">
                <a16:creationId xmlns:a16="http://schemas.microsoft.com/office/drawing/2014/main" id="{82B3CEF5-0E32-4E0F-A7C1-A3A3A138F451}"/>
              </a:ext>
            </a:extLst>
          </p:cNvPr>
          <p:cNvSpPr txBox="1">
            <a:spLocks noChangeArrowheads="1"/>
          </p:cNvSpPr>
          <p:nvPr/>
        </p:nvSpPr>
        <p:spPr bwMode="auto">
          <a:xfrm>
            <a:off x="2700338" y="5629275"/>
            <a:ext cx="863600" cy="46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签名</a:t>
            </a:r>
          </a:p>
        </p:txBody>
      </p:sp>
      <p:sp>
        <p:nvSpPr>
          <p:cNvPr id="86" name="Text Box 40">
            <a:extLst>
              <a:ext uri="{FF2B5EF4-FFF2-40B4-BE49-F238E27FC236}">
                <a16:creationId xmlns:a16="http://schemas.microsoft.com/office/drawing/2014/main" id="{500900AD-AFC3-4603-9BA1-F5D8DC45AEC1}"/>
              </a:ext>
            </a:extLst>
          </p:cNvPr>
          <p:cNvSpPr txBox="1">
            <a:spLocks noChangeArrowheads="1"/>
          </p:cNvSpPr>
          <p:nvPr/>
        </p:nvSpPr>
        <p:spPr bwMode="auto">
          <a:xfrm>
            <a:off x="4213225" y="5629275"/>
            <a:ext cx="863600" cy="46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签名</a:t>
            </a:r>
          </a:p>
        </p:txBody>
      </p:sp>
      <p:sp>
        <p:nvSpPr>
          <p:cNvPr id="87" name="Line 41">
            <a:extLst>
              <a:ext uri="{FF2B5EF4-FFF2-40B4-BE49-F238E27FC236}">
                <a16:creationId xmlns:a16="http://schemas.microsoft.com/office/drawing/2014/main" id="{64C56A02-B39E-46B3-913C-10E85A467871}"/>
              </a:ext>
            </a:extLst>
          </p:cNvPr>
          <p:cNvSpPr>
            <a:spLocks noChangeShapeType="1"/>
          </p:cNvSpPr>
          <p:nvPr/>
        </p:nvSpPr>
        <p:spPr bwMode="auto">
          <a:xfrm>
            <a:off x="5075238" y="5845175"/>
            <a:ext cx="576262"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8" name="Oval 42">
            <a:extLst>
              <a:ext uri="{FF2B5EF4-FFF2-40B4-BE49-F238E27FC236}">
                <a16:creationId xmlns:a16="http://schemas.microsoft.com/office/drawing/2014/main" id="{3C66D955-5182-44B9-BC6C-5ED27D19C847}"/>
              </a:ext>
            </a:extLst>
          </p:cNvPr>
          <p:cNvSpPr>
            <a:spLocks noChangeArrowheads="1"/>
          </p:cNvSpPr>
          <p:nvPr/>
        </p:nvSpPr>
        <p:spPr bwMode="auto">
          <a:xfrm>
            <a:off x="5651500" y="5700713"/>
            <a:ext cx="361950" cy="354012"/>
          </a:xfrm>
          <a:prstGeom prst="ellipse">
            <a:avLst/>
          </a:prstGeom>
          <a:solidFill>
            <a:srgbClr val="00E4A8"/>
          </a:solidFill>
          <a:ln w="9525">
            <a:solidFill>
              <a:srgbClr val="000000"/>
            </a:solidFill>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89" name="Text Box 43">
            <a:extLst>
              <a:ext uri="{FF2B5EF4-FFF2-40B4-BE49-F238E27FC236}">
                <a16:creationId xmlns:a16="http://schemas.microsoft.com/office/drawing/2014/main" id="{97B54147-BAD3-4603-A663-7DE69FB88118}"/>
              </a:ext>
            </a:extLst>
          </p:cNvPr>
          <p:cNvSpPr txBox="1">
            <a:spLocks noChangeArrowheads="1"/>
          </p:cNvSpPr>
          <p:nvPr/>
        </p:nvSpPr>
        <p:spPr bwMode="auto">
          <a:xfrm>
            <a:off x="5580063" y="5629275"/>
            <a:ext cx="43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a:t>
            </a:r>
          </a:p>
        </p:txBody>
      </p:sp>
      <p:sp>
        <p:nvSpPr>
          <p:cNvPr id="90" name="Line 44">
            <a:extLst>
              <a:ext uri="{FF2B5EF4-FFF2-40B4-BE49-F238E27FC236}">
                <a16:creationId xmlns:a16="http://schemas.microsoft.com/office/drawing/2014/main" id="{8047E7A3-EBFD-4197-95BD-DFC8A4734F5D}"/>
              </a:ext>
            </a:extLst>
          </p:cNvPr>
          <p:cNvSpPr>
            <a:spLocks noChangeShapeType="1"/>
          </p:cNvSpPr>
          <p:nvPr/>
        </p:nvSpPr>
        <p:spPr bwMode="auto">
          <a:xfrm>
            <a:off x="6011863" y="5845175"/>
            <a:ext cx="504825"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1" name="Text Box 45">
            <a:extLst>
              <a:ext uri="{FF2B5EF4-FFF2-40B4-BE49-F238E27FC236}">
                <a16:creationId xmlns:a16="http://schemas.microsoft.com/office/drawing/2014/main" id="{580A7DF0-6E5E-47DF-A88A-0697F74D237D}"/>
              </a:ext>
            </a:extLst>
          </p:cNvPr>
          <p:cNvSpPr txBox="1">
            <a:spLocks noChangeArrowheads="1"/>
          </p:cNvSpPr>
          <p:nvPr/>
        </p:nvSpPr>
        <p:spPr bwMode="auto">
          <a:xfrm>
            <a:off x="6516688" y="5557838"/>
            <a:ext cx="863600" cy="466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rPr>
              <a:t>摘要</a:t>
            </a:r>
          </a:p>
        </p:txBody>
      </p:sp>
      <p:sp>
        <p:nvSpPr>
          <p:cNvPr id="92" name="Line 46">
            <a:extLst>
              <a:ext uri="{FF2B5EF4-FFF2-40B4-BE49-F238E27FC236}">
                <a16:creationId xmlns:a16="http://schemas.microsoft.com/office/drawing/2014/main" id="{4F09810C-4F60-4915-9B84-B75EBDB6B65B}"/>
              </a:ext>
            </a:extLst>
          </p:cNvPr>
          <p:cNvSpPr>
            <a:spLocks noChangeShapeType="1"/>
          </p:cNvSpPr>
          <p:nvPr/>
        </p:nvSpPr>
        <p:spPr bwMode="auto">
          <a:xfrm>
            <a:off x="3635375" y="5305425"/>
            <a:ext cx="504825"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3" name="Line 47">
            <a:extLst>
              <a:ext uri="{FF2B5EF4-FFF2-40B4-BE49-F238E27FC236}">
                <a16:creationId xmlns:a16="http://schemas.microsoft.com/office/drawing/2014/main" id="{EE770F28-128B-4326-8EC2-9DD726C198E6}"/>
              </a:ext>
            </a:extLst>
          </p:cNvPr>
          <p:cNvSpPr>
            <a:spLocks noChangeShapeType="1"/>
          </p:cNvSpPr>
          <p:nvPr/>
        </p:nvSpPr>
        <p:spPr bwMode="auto">
          <a:xfrm>
            <a:off x="3635375" y="5880100"/>
            <a:ext cx="504825" cy="0"/>
          </a:xfrm>
          <a:prstGeom prst="line">
            <a:avLst/>
          </a:prstGeom>
          <a:noFill/>
          <a:ln w="5715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omic Sans MS" panose="030F0702030302020204" pitchFamily="66" charset="0"/>
              <a:ea typeface="微软雅黑" panose="020B0503020204020204" pitchFamily="34" charset="-122"/>
            </a:endParaRPr>
          </a:p>
        </p:txBody>
      </p:sp>
      <p:sp>
        <p:nvSpPr>
          <p:cNvPr id="94" name="Text Box 48">
            <a:extLst>
              <a:ext uri="{FF2B5EF4-FFF2-40B4-BE49-F238E27FC236}">
                <a16:creationId xmlns:a16="http://schemas.microsoft.com/office/drawing/2014/main" id="{21FAD6E6-E654-4D13-B66D-C51398780372}"/>
              </a:ext>
            </a:extLst>
          </p:cNvPr>
          <p:cNvSpPr txBox="1">
            <a:spLocks noChangeArrowheads="1"/>
          </p:cNvSpPr>
          <p:nvPr/>
        </p:nvSpPr>
        <p:spPr bwMode="auto">
          <a:xfrm>
            <a:off x="7883526" y="4945063"/>
            <a:ext cx="887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rPr>
              <a:t>加密</a:t>
            </a:r>
          </a:p>
        </p:txBody>
      </p:sp>
      <p:sp>
        <p:nvSpPr>
          <p:cNvPr id="95" name="Text Box 49">
            <a:extLst>
              <a:ext uri="{FF2B5EF4-FFF2-40B4-BE49-F238E27FC236}">
                <a16:creationId xmlns:a16="http://schemas.microsoft.com/office/drawing/2014/main" id="{CEF524C1-73BA-4A95-940F-1CE0E1D3703C}"/>
              </a:ext>
            </a:extLst>
          </p:cNvPr>
          <p:cNvSpPr txBox="1">
            <a:spLocks noChangeArrowheads="1"/>
          </p:cNvSpPr>
          <p:nvPr/>
        </p:nvSpPr>
        <p:spPr bwMode="auto">
          <a:xfrm>
            <a:off x="7876209" y="5562898"/>
            <a:ext cx="865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rPr>
              <a:t>签名</a:t>
            </a:r>
          </a:p>
        </p:txBody>
      </p:sp>
    </p:spTree>
    <p:extLst>
      <p:ext uri="{BB962C8B-B14F-4D97-AF65-F5344CB8AC3E}">
        <p14:creationId xmlns:p14="http://schemas.microsoft.com/office/powerpoint/2010/main" val="2576078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A4DFAD9-354D-4855-9DFD-1FA9C2CCAF78}"/>
              </a:ext>
            </a:extLst>
          </p:cNvPr>
          <p:cNvGraphicFramePr>
            <a:graphicFrameLocks noChangeAspect="1"/>
          </p:cNvGraphicFramePr>
          <p:nvPr/>
        </p:nvGraphicFramePr>
        <p:xfrm>
          <a:off x="1219200" y="1447800"/>
          <a:ext cx="6944519" cy="4463808"/>
        </p:xfrm>
        <a:graphic>
          <a:graphicData uri="http://schemas.openxmlformats.org/presentationml/2006/ole">
            <mc:AlternateContent xmlns:mc="http://schemas.openxmlformats.org/markup-compatibility/2006">
              <mc:Choice xmlns:v="urn:schemas-microsoft-com:vml" Requires="v">
                <p:oleObj spid="_x0000_s3109" name="位图图像" r:id="rId3" imgW="8980952" imgH="5772956" progId="Paint.Picture">
                  <p:embed/>
                </p:oleObj>
              </mc:Choice>
              <mc:Fallback>
                <p:oleObj name="位图图像" r:id="rId3" imgW="8980952" imgH="5772956" progId="Paint.Picture">
                  <p:embed/>
                  <p:pic>
                    <p:nvPicPr>
                      <p:cNvPr id="4" name="Object 3">
                        <a:extLst>
                          <a:ext uri="{FF2B5EF4-FFF2-40B4-BE49-F238E27FC236}">
                            <a16:creationId xmlns:a16="http://schemas.microsoft.com/office/drawing/2014/main" id="{0A4DFAD9-354D-4855-9DFD-1FA9C2CCA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47800"/>
                        <a:ext cx="6944519" cy="4463808"/>
                      </a:xfrm>
                      <a:prstGeom prst="rect">
                        <a:avLst/>
                      </a:prstGeom>
                      <a:noFill/>
                      <a:ln>
                        <a:noFill/>
                      </a:ln>
                      <a:effectLst/>
                    </p:spPr>
                  </p:pic>
                </p:oleObj>
              </mc:Fallback>
            </mc:AlternateContent>
          </a:graphicData>
        </a:graphic>
      </p:graphicFrame>
      <p:sp>
        <p:nvSpPr>
          <p:cNvPr id="2" name="标题 1">
            <a:extLst>
              <a:ext uri="{FF2B5EF4-FFF2-40B4-BE49-F238E27FC236}">
                <a16:creationId xmlns:a16="http://schemas.microsoft.com/office/drawing/2014/main" id="{EBC203F0-C80B-46C3-A80D-D8BBD9050721}"/>
              </a:ext>
            </a:extLst>
          </p:cNvPr>
          <p:cNvSpPr>
            <a:spLocks noGrp="1"/>
          </p:cNvSpPr>
          <p:nvPr>
            <p:ph type="title"/>
          </p:nvPr>
        </p:nvSpPr>
        <p:spPr/>
        <p:txBody>
          <a:bodyPr/>
          <a:lstStyle/>
          <a:p>
            <a:r>
              <a:rPr lang="zh-CN" altLang="en-US" dirty="0"/>
              <a:t>公钥的可信管理</a:t>
            </a:r>
          </a:p>
        </p:txBody>
      </p:sp>
      <p:sp>
        <p:nvSpPr>
          <p:cNvPr id="3" name="内容占位符 2">
            <a:extLst>
              <a:ext uri="{FF2B5EF4-FFF2-40B4-BE49-F238E27FC236}">
                <a16:creationId xmlns:a16="http://schemas.microsoft.com/office/drawing/2014/main" id="{20C65BD7-43E6-44C9-85AB-D86C9DC8EBF0}"/>
              </a:ext>
            </a:extLst>
          </p:cNvPr>
          <p:cNvSpPr>
            <a:spLocks noGrp="1"/>
          </p:cNvSpPr>
          <p:nvPr>
            <p:ph idx="1"/>
          </p:nvPr>
        </p:nvSpPr>
        <p:spPr>
          <a:xfrm>
            <a:off x="304800" y="1219200"/>
            <a:ext cx="8537575" cy="838200"/>
          </a:xfrm>
        </p:spPr>
        <p:txBody>
          <a:bodyPr/>
          <a:lstStyle/>
          <a:p>
            <a:r>
              <a:rPr lang="zh-CN" altLang="en-US" b="1" dirty="0"/>
              <a:t>数字证书</a:t>
            </a:r>
          </a:p>
        </p:txBody>
      </p:sp>
    </p:spTree>
    <p:extLst>
      <p:ext uri="{BB962C8B-B14F-4D97-AF65-F5344CB8AC3E}">
        <p14:creationId xmlns:p14="http://schemas.microsoft.com/office/powerpoint/2010/main" val="2826314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BEDB85-5028-48AF-BDEE-AF55CCDCCA6D}"/>
              </a:ext>
            </a:extLst>
          </p:cNvPr>
          <p:cNvSpPr>
            <a:spLocks noGrp="1"/>
          </p:cNvSpPr>
          <p:nvPr>
            <p:ph type="title"/>
          </p:nvPr>
        </p:nvSpPr>
        <p:spPr>
          <a:xfrm>
            <a:off x="899592" y="533400"/>
            <a:ext cx="8092008" cy="609600"/>
          </a:xfrm>
        </p:spPr>
        <p:txBody>
          <a:bodyPr/>
          <a:lstStyle/>
          <a:p>
            <a:r>
              <a:rPr lang="zh-CN" altLang="en-US" sz="3200" dirty="0"/>
              <a:t>公钥基础设施</a:t>
            </a:r>
            <a:r>
              <a:rPr lang="en-US" altLang="zh-CN" sz="3200" dirty="0"/>
              <a:t>Public Key Infrastructure</a:t>
            </a:r>
            <a:endParaRPr lang="zh-CN" altLang="en-US" sz="3200" dirty="0"/>
          </a:p>
        </p:txBody>
      </p:sp>
      <p:sp>
        <p:nvSpPr>
          <p:cNvPr id="3" name="内容占位符 2">
            <a:extLst>
              <a:ext uri="{FF2B5EF4-FFF2-40B4-BE49-F238E27FC236}">
                <a16:creationId xmlns:a16="http://schemas.microsoft.com/office/drawing/2014/main" id="{FF797CB9-4D15-473E-8707-4F80F01B0D97}"/>
              </a:ext>
            </a:extLst>
          </p:cNvPr>
          <p:cNvSpPr>
            <a:spLocks noGrp="1"/>
          </p:cNvSpPr>
          <p:nvPr>
            <p:ph idx="1"/>
          </p:nvPr>
        </p:nvSpPr>
        <p:spPr>
          <a:xfrm>
            <a:off x="304800" y="1219200"/>
            <a:ext cx="8537575" cy="5181600"/>
          </a:xfrm>
        </p:spPr>
        <p:txBody>
          <a:bodyPr>
            <a:normAutofit fontScale="92500" lnSpcReduction="10000"/>
          </a:bodyPr>
          <a:lstStyle/>
          <a:p>
            <a:pPr algn="just" eaLnBrk="1" hangingPunct="1">
              <a:lnSpc>
                <a:spcPct val="120000"/>
              </a:lnSpc>
            </a:pPr>
            <a:r>
              <a:rPr lang="zh-CN" altLang="en-US" sz="2800" b="1" dirty="0"/>
              <a:t>什么是</a:t>
            </a:r>
            <a:r>
              <a:rPr lang="en-US" altLang="zh-CN" sz="2800" b="1" dirty="0"/>
              <a:t>PKI</a:t>
            </a:r>
            <a:r>
              <a:rPr lang="zh-CN" altLang="en-US" sz="2800" b="1" dirty="0"/>
              <a:t>呢？</a:t>
            </a:r>
          </a:p>
          <a:p>
            <a:pPr lvl="1" eaLnBrk="1" hangingPunct="1">
              <a:lnSpc>
                <a:spcPct val="120000"/>
              </a:lnSpc>
            </a:pPr>
            <a:r>
              <a:rPr lang="en-US" altLang="zh-CN" sz="2400" dirty="0"/>
              <a:t>PKI</a:t>
            </a:r>
            <a:r>
              <a:rPr lang="zh-CN" altLang="en-US" sz="2400" dirty="0"/>
              <a:t>是一个用非对称密码算法原理和技术来实现并提供安全服务的具有通用性的安全基础设施。能够为所有网络应用提供采用加密和数字签名等密码服务所需要的密钥和证书管理。</a:t>
            </a:r>
          </a:p>
          <a:p>
            <a:pPr eaLnBrk="1" hangingPunct="1">
              <a:lnSpc>
                <a:spcPct val="120000"/>
              </a:lnSpc>
            </a:pPr>
            <a:r>
              <a:rPr lang="zh-CN" altLang="en-US" sz="2800" b="1" dirty="0"/>
              <a:t>为什么需要</a:t>
            </a:r>
            <a:r>
              <a:rPr lang="en-US" altLang="zh-CN" sz="2800" b="1" dirty="0"/>
              <a:t>PKI</a:t>
            </a:r>
            <a:r>
              <a:rPr lang="zh-CN" altLang="en-US" sz="2800" b="1" dirty="0"/>
              <a:t>？</a:t>
            </a:r>
          </a:p>
          <a:p>
            <a:pPr lvl="1" eaLnBrk="1" hangingPunct="1">
              <a:lnSpc>
                <a:spcPct val="120000"/>
              </a:lnSpc>
            </a:pPr>
            <a:r>
              <a:rPr lang="zh-CN" altLang="en-US" sz="2400" dirty="0"/>
              <a:t>电子政务、电子商务对信息传输的安全需求</a:t>
            </a:r>
          </a:p>
          <a:p>
            <a:pPr lvl="1" eaLnBrk="1" hangingPunct="1">
              <a:lnSpc>
                <a:spcPct val="120000"/>
              </a:lnSpc>
            </a:pPr>
            <a:r>
              <a:rPr lang="zh-CN" altLang="en-US" sz="2400" dirty="0"/>
              <a:t>在收发双方建立信任关系，提供身份认证、数字签名、加密等安全服务</a:t>
            </a:r>
          </a:p>
          <a:p>
            <a:pPr lvl="1" eaLnBrk="1" hangingPunct="1">
              <a:lnSpc>
                <a:spcPct val="120000"/>
              </a:lnSpc>
            </a:pPr>
            <a:r>
              <a:rPr lang="zh-CN" altLang="en-US" sz="2400" dirty="0"/>
              <a:t>收发双方不需要共享密钥，通过公钥加密传输会话密钥</a:t>
            </a:r>
          </a:p>
          <a:p>
            <a:pPr eaLnBrk="1" hangingPunct="1">
              <a:lnSpc>
                <a:spcPct val="120000"/>
              </a:lnSpc>
            </a:pPr>
            <a:r>
              <a:rPr lang="zh-CN" altLang="en-US" sz="2800" b="1" dirty="0"/>
              <a:t>核心组成部分</a:t>
            </a:r>
            <a:r>
              <a:rPr lang="en-US" altLang="zh-CN" sz="2800" b="1" dirty="0"/>
              <a:t>-CA</a:t>
            </a:r>
            <a:r>
              <a:rPr lang="zh-CN" altLang="en-US" sz="2800" b="1" dirty="0"/>
              <a:t>（</a:t>
            </a:r>
            <a:r>
              <a:rPr lang="en-US" altLang="zh-CN" sz="2800" b="1" dirty="0"/>
              <a:t>Certificate Authority</a:t>
            </a:r>
            <a:r>
              <a:rPr lang="zh-CN" altLang="en-US" sz="2800" b="1" dirty="0"/>
              <a:t>）</a:t>
            </a:r>
          </a:p>
          <a:p>
            <a:pPr lvl="1" eaLnBrk="1" hangingPunct="1">
              <a:lnSpc>
                <a:spcPct val="120000"/>
              </a:lnSpc>
            </a:pPr>
            <a:r>
              <a:rPr lang="zh-CN" altLang="en-US" sz="2400" dirty="0"/>
              <a:t>值得信赖的，将公开密钥与其对应的实体进行绑定</a:t>
            </a:r>
            <a:endParaRPr lang="zh-CN" altLang="en-US" dirty="0"/>
          </a:p>
        </p:txBody>
      </p:sp>
    </p:spTree>
    <p:extLst>
      <p:ext uri="{BB962C8B-B14F-4D97-AF65-F5344CB8AC3E}">
        <p14:creationId xmlns:p14="http://schemas.microsoft.com/office/powerpoint/2010/main" val="1309356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Chapter10</a:t>
            </a:r>
            <a:r>
              <a:rPr lang="zh-CN" altLang="en-US" dirty="0"/>
              <a:t> 网络安全概述</a:t>
            </a:r>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US" altLang="zh-CN" b="1" dirty="0"/>
              <a:t>10.1 </a:t>
            </a:r>
            <a:r>
              <a:rPr lang="zh-CN" altLang="en-US" b="1" dirty="0"/>
              <a:t>概述</a:t>
            </a:r>
            <a:endParaRPr lang="en-US" altLang="zh-CN" b="1" dirty="0"/>
          </a:p>
          <a:p>
            <a:pPr eaLnBrk="1" hangingPunct="1"/>
            <a:r>
              <a:rPr lang="en-US" altLang="zh-CN" b="1" dirty="0"/>
              <a:t>10.2 </a:t>
            </a:r>
            <a:r>
              <a:rPr lang="zh-CN" altLang="en-US" b="1" dirty="0"/>
              <a:t>安全模型</a:t>
            </a:r>
          </a:p>
          <a:p>
            <a:pPr eaLnBrk="1" hangingPunct="1"/>
            <a:r>
              <a:rPr lang="en-US" altLang="zh-CN" b="1" dirty="0"/>
              <a:t>10.3 </a:t>
            </a:r>
            <a:r>
              <a:rPr lang="zh-CN" altLang="en-US" b="1" dirty="0"/>
              <a:t>密码学基础知识</a:t>
            </a:r>
          </a:p>
          <a:p>
            <a:pPr eaLnBrk="1" hangingPunct="1"/>
            <a:r>
              <a:rPr lang="en-US" altLang="zh-CN" b="1" dirty="0"/>
              <a:t>10.4 </a:t>
            </a:r>
            <a:r>
              <a:rPr lang="zh-CN" altLang="en-US" b="1" dirty="0"/>
              <a:t>数字签名与认证</a:t>
            </a:r>
            <a:endParaRPr lang="en-US" altLang="zh-CN" b="1" dirty="0"/>
          </a:p>
          <a:p>
            <a:pPr eaLnBrk="1" hangingPunct="1"/>
            <a:r>
              <a:rPr lang="en-US" altLang="zh-CN" b="1" dirty="0">
                <a:solidFill>
                  <a:srgbClr val="FF0000"/>
                </a:solidFill>
              </a:rPr>
              <a:t>10.5 </a:t>
            </a:r>
            <a:r>
              <a:rPr lang="zh-CN" altLang="en-US" b="1" dirty="0">
                <a:solidFill>
                  <a:srgbClr val="FF0000"/>
                </a:solidFill>
              </a:rPr>
              <a:t>典型的网络安全威胁</a:t>
            </a:r>
          </a:p>
          <a:p>
            <a:pPr eaLnBrk="1" hangingPunct="1"/>
            <a:r>
              <a:rPr lang="en-US" altLang="zh-CN" b="1" dirty="0"/>
              <a:t>10.6 </a:t>
            </a:r>
            <a:r>
              <a:rPr lang="zh-CN" altLang="en-US" b="1" dirty="0"/>
              <a:t>网络安全协议介绍</a:t>
            </a:r>
          </a:p>
          <a:p>
            <a:pPr eaLnBrk="1" hangingPunct="1">
              <a:defRPr/>
            </a:pPr>
            <a:endParaRPr lang="zh-CN" altLang="en-US" b="1" dirty="0"/>
          </a:p>
        </p:txBody>
      </p:sp>
    </p:spTree>
    <p:extLst>
      <p:ext uri="{BB962C8B-B14F-4D97-AF65-F5344CB8AC3E}">
        <p14:creationId xmlns:p14="http://schemas.microsoft.com/office/powerpoint/2010/main" val="15809381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14EC5E-4A04-49C6-90FC-DB62E2820E78}"/>
              </a:ext>
            </a:extLst>
          </p:cNvPr>
          <p:cNvSpPr>
            <a:spLocks noGrp="1"/>
          </p:cNvSpPr>
          <p:nvPr>
            <p:ph type="title"/>
          </p:nvPr>
        </p:nvSpPr>
        <p:spPr/>
        <p:txBody>
          <a:bodyPr/>
          <a:lstStyle/>
          <a:p>
            <a:r>
              <a:rPr lang="zh-CN" altLang="en-US" dirty="0"/>
              <a:t>典型的网络安全威胁</a:t>
            </a:r>
          </a:p>
        </p:txBody>
      </p:sp>
      <p:sp>
        <p:nvSpPr>
          <p:cNvPr id="3" name="内容占位符 2">
            <a:extLst>
              <a:ext uri="{FF2B5EF4-FFF2-40B4-BE49-F238E27FC236}">
                <a16:creationId xmlns:a16="http://schemas.microsoft.com/office/drawing/2014/main" id="{12356FE8-A0D5-4305-8FCD-4A36EC1204DB}"/>
              </a:ext>
            </a:extLst>
          </p:cNvPr>
          <p:cNvSpPr>
            <a:spLocks noGrp="1"/>
          </p:cNvSpPr>
          <p:nvPr>
            <p:ph idx="1"/>
          </p:nvPr>
        </p:nvSpPr>
        <p:spPr/>
        <p:txBody>
          <a:bodyPr/>
          <a:lstStyle/>
          <a:p>
            <a:pPr eaLnBrk="1" hangingPunct="1"/>
            <a:r>
              <a:rPr lang="en-US" altLang="zh-CN" b="1" dirty="0"/>
              <a:t>1.</a:t>
            </a:r>
            <a:r>
              <a:rPr lang="zh-CN" altLang="en-US" b="1" dirty="0"/>
              <a:t>主动攻击与被动攻击</a:t>
            </a:r>
          </a:p>
          <a:p>
            <a:pPr eaLnBrk="1" hangingPunct="1"/>
            <a:r>
              <a:rPr lang="en-US" altLang="zh-CN" b="1" dirty="0"/>
              <a:t>2.</a:t>
            </a:r>
            <a:r>
              <a:rPr lang="zh-CN" altLang="en-US" b="1" dirty="0"/>
              <a:t>常见攻击分类</a:t>
            </a:r>
          </a:p>
          <a:p>
            <a:endParaRPr lang="zh-CN" altLang="en-US" dirty="0"/>
          </a:p>
        </p:txBody>
      </p:sp>
    </p:spTree>
    <p:extLst>
      <p:ext uri="{BB962C8B-B14F-4D97-AF65-F5344CB8AC3E}">
        <p14:creationId xmlns:p14="http://schemas.microsoft.com/office/powerpoint/2010/main" val="3529618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83B1EB-965F-4C0F-A54F-6FA94D56BC51}"/>
              </a:ext>
            </a:extLst>
          </p:cNvPr>
          <p:cNvSpPr>
            <a:spLocks noGrp="1"/>
          </p:cNvSpPr>
          <p:nvPr>
            <p:ph type="title"/>
          </p:nvPr>
        </p:nvSpPr>
        <p:spPr/>
        <p:txBody>
          <a:bodyPr/>
          <a:lstStyle/>
          <a:p>
            <a:r>
              <a:rPr lang="zh-CN" altLang="en-US" dirty="0"/>
              <a:t>概述</a:t>
            </a:r>
          </a:p>
        </p:txBody>
      </p:sp>
      <p:sp>
        <p:nvSpPr>
          <p:cNvPr id="3" name="内容占位符 2">
            <a:extLst>
              <a:ext uri="{FF2B5EF4-FFF2-40B4-BE49-F238E27FC236}">
                <a16:creationId xmlns:a16="http://schemas.microsoft.com/office/drawing/2014/main" id="{67DF0C56-BEEE-4AD4-8BEA-DC3C98591666}"/>
              </a:ext>
            </a:extLst>
          </p:cNvPr>
          <p:cNvSpPr>
            <a:spLocks noGrp="1"/>
          </p:cNvSpPr>
          <p:nvPr>
            <p:ph idx="1"/>
          </p:nvPr>
        </p:nvSpPr>
        <p:spPr>
          <a:xfrm>
            <a:off x="611560" y="1371600"/>
            <a:ext cx="7772400" cy="4114800"/>
          </a:xfrm>
        </p:spPr>
        <p:txBody>
          <a:bodyPr/>
          <a:lstStyle/>
          <a:p>
            <a:r>
              <a:rPr lang="en-US" altLang="zh-CN" b="1" dirty="0"/>
              <a:t>2.</a:t>
            </a:r>
            <a:r>
              <a:rPr lang="zh-CN" altLang="en-US" b="1" dirty="0"/>
              <a:t>不安全的原因</a:t>
            </a:r>
            <a:endParaRPr lang="en-US" altLang="zh-CN" b="1" dirty="0"/>
          </a:p>
          <a:p>
            <a:pPr lvl="1" algn="just" eaLnBrk="1" hangingPunct="1"/>
            <a:r>
              <a:rPr lang="zh-CN" altLang="en-US" sz="2400" b="1" dirty="0"/>
              <a:t>自身的缺陷</a:t>
            </a:r>
            <a:r>
              <a:rPr lang="zh-CN" altLang="en-US" sz="2400" dirty="0"/>
              <a:t>：系统软硬件缺陷，网络协议的缺陷</a:t>
            </a:r>
          </a:p>
          <a:p>
            <a:pPr lvl="1" algn="just" eaLnBrk="1" hangingPunct="1"/>
            <a:r>
              <a:rPr lang="zh-CN" altLang="en-US" sz="2400" b="1" dirty="0"/>
              <a:t>开放性</a:t>
            </a:r>
          </a:p>
          <a:p>
            <a:pPr lvl="2" algn="just" eaLnBrk="1" hangingPunct="1">
              <a:buFont typeface="Wingdings" panose="05000000000000000000" pitchFamily="2" charset="2"/>
              <a:buChar char="ü"/>
            </a:pPr>
            <a:r>
              <a:rPr lang="zh-CN" altLang="en-US" sz="2000" b="1" dirty="0"/>
              <a:t>系统开放</a:t>
            </a:r>
            <a:r>
              <a:rPr lang="zh-CN" altLang="en-US" sz="2000" dirty="0"/>
              <a:t>：计算机及计算机通信系统是根据行业标准规定的接口建立起来的。</a:t>
            </a:r>
          </a:p>
          <a:p>
            <a:pPr lvl="2" algn="just" eaLnBrk="1" hangingPunct="1">
              <a:buFont typeface="Wingdings" panose="05000000000000000000" pitchFamily="2" charset="2"/>
              <a:buChar char="ü"/>
            </a:pPr>
            <a:r>
              <a:rPr lang="zh-CN" altLang="en-US" sz="2000" b="1" dirty="0"/>
              <a:t>标准开放</a:t>
            </a:r>
            <a:r>
              <a:rPr lang="zh-CN" altLang="en-US" sz="2000" dirty="0"/>
              <a:t>：网络运行的各层协议是开放的，并且标准的制定也是开放的。</a:t>
            </a:r>
          </a:p>
          <a:p>
            <a:pPr lvl="2" algn="just" eaLnBrk="1" hangingPunct="1">
              <a:buFont typeface="Wingdings" panose="05000000000000000000" pitchFamily="2" charset="2"/>
              <a:buChar char="ü"/>
            </a:pPr>
            <a:r>
              <a:rPr lang="zh-CN" altLang="en-US" sz="2000" b="1" dirty="0"/>
              <a:t>业务开放</a:t>
            </a:r>
            <a:r>
              <a:rPr lang="zh-CN" altLang="en-US" sz="2000" dirty="0"/>
              <a:t>：用户可以根据需要开发新的业务。</a:t>
            </a:r>
          </a:p>
          <a:p>
            <a:pPr lvl="1" algn="just" eaLnBrk="1" hangingPunct="1">
              <a:buFont typeface="Wingdings" panose="05000000000000000000" pitchFamily="2" charset="2"/>
              <a:buChar char="ü"/>
            </a:pPr>
            <a:r>
              <a:rPr lang="zh-CN" altLang="en-US" sz="2400" b="1" dirty="0"/>
              <a:t>黑客攻击</a:t>
            </a:r>
          </a:p>
          <a:p>
            <a:pPr lvl="2" algn="just" eaLnBrk="1" hangingPunct="1">
              <a:buFont typeface="Wingdings" panose="05000000000000000000" pitchFamily="2" charset="2"/>
              <a:buChar char="ü"/>
            </a:pPr>
            <a:r>
              <a:rPr lang="zh-CN" altLang="en-US" sz="2000" dirty="0"/>
              <a:t>基于兴趣的入侵</a:t>
            </a:r>
          </a:p>
          <a:p>
            <a:pPr lvl="2" algn="just" eaLnBrk="1" hangingPunct="1">
              <a:buFont typeface="Wingdings" panose="05000000000000000000" pitchFamily="2" charset="2"/>
              <a:buChar char="ü"/>
            </a:pPr>
            <a:r>
              <a:rPr lang="zh-CN" altLang="en-US" sz="2000" dirty="0"/>
              <a:t>基于利益的入侵</a:t>
            </a:r>
          </a:p>
          <a:p>
            <a:pPr lvl="2" algn="just" eaLnBrk="1" hangingPunct="1">
              <a:buFont typeface="Wingdings" panose="05000000000000000000" pitchFamily="2" charset="2"/>
              <a:buChar char="ü"/>
            </a:pPr>
            <a:r>
              <a:rPr lang="zh-CN" altLang="en-US" sz="2000" dirty="0"/>
              <a:t>信息战</a:t>
            </a:r>
          </a:p>
          <a:p>
            <a:pPr lvl="1"/>
            <a:endParaRPr lang="zh-CN" altLang="en-US" dirty="0"/>
          </a:p>
        </p:txBody>
      </p:sp>
    </p:spTree>
    <p:extLst>
      <p:ext uri="{BB962C8B-B14F-4D97-AF65-F5344CB8AC3E}">
        <p14:creationId xmlns:p14="http://schemas.microsoft.com/office/powerpoint/2010/main" val="3488803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14A957-4D0D-40AE-AC17-7DDAD70546CA}"/>
              </a:ext>
            </a:extLst>
          </p:cNvPr>
          <p:cNvSpPr>
            <a:spLocks noGrp="1"/>
          </p:cNvSpPr>
          <p:nvPr>
            <p:ph type="title"/>
          </p:nvPr>
        </p:nvSpPr>
        <p:spPr/>
        <p:txBody>
          <a:bodyPr/>
          <a:lstStyle/>
          <a:p>
            <a:r>
              <a:rPr lang="en-US" altLang="zh-CN" dirty="0"/>
              <a:t>1.</a:t>
            </a:r>
            <a:r>
              <a:rPr lang="zh-CN" altLang="en-US" dirty="0"/>
              <a:t>主动攻击和被动攻击</a:t>
            </a:r>
          </a:p>
        </p:txBody>
      </p:sp>
      <p:sp>
        <p:nvSpPr>
          <p:cNvPr id="4" name="Rectangle 3">
            <a:extLst>
              <a:ext uri="{FF2B5EF4-FFF2-40B4-BE49-F238E27FC236}">
                <a16:creationId xmlns:a16="http://schemas.microsoft.com/office/drawing/2014/main" id="{C0955234-8226-4851-969C-D960F18DC55B}"/>
              </a:ext>
            </a:extLst>
          </p:cNvPr>
          <p:cNvSpPr txBox="1">
            <a:spLocks noChangeArrowheads="1"/>
          </p:cNvSpPr>
          <p:nvPr/>
        </p:nvSpPr>
        <p:spPr bwMode="auto">
          <a:xfrm>
            <a:off x="304800" y="1219200"/>
            <a:ext cx="853757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25000"/>
              </a:lnSpc>
              <a:spcBef>
                <a:spcPts val="0"/>
              </a:spcBef>
              <a:spcAft>
                <a:spcPts val="0"/>
              </a:spcAft>
              <a:buClrTx/>
              <a:buFont typeface="Wingdings" panose="05000000000000000000" pitchFamily="2" charset="2"/>
              <a:buChar char="p"/>
              <a:tabLst>
                <a:tab pos="360363" algn="l"/>
                <a:tab pos="742950" algn="l"/>
                <a:tab pos="1143000" algn="l"/>
                <a:tab pos="1600200" algn="l"/>
                <a:tab pos="2057400" algn="l"/>
              </a:tabLst>
              <a:defRPr sz="3200" baseline="0">
                <a:solidFill>
                  <a:schemeClr val="bg1"/>
                </a:solidFill>
                <a:latin typeface="Comic Sans MS" panose="030F0702030302020204" pitchFamily="66" charset="0"/>
                <a:ea typeface="微软雅黑" panose="020B0503020204020204" pitchFamily="34" charset="-122"/>
                <a:cs typeface="+mn-cs"/>
              </a:defRPr>
            </a:lvl1pPr>
            <a:lvl2pPr marL="750888" indent="-285750" algn="l" rtl="0" eaLnBrk="0" fontAlgn="base" hangingPunct="0">
              <a:lnSpc>
                <a:spcPct val="125000"/>
              </a:lnSpc>
              <a:spcBef>
                <a:spcPts val="0"/>
              </a:spcBef>
              <a:spcAft>
                <a:spcPts val="0"/>
              </a:spcAft>
              <a:buClrTx/>
              <a:buFont typeface="Wingdings" panose="05000000000000000000" pitchFamily="2" charset="2"/>
              <a:buChar char="n"/>
              <a:tabLst>
                <a:tab pos="228600" algn="l"/>
                <a:tab pos="742950" algn="l"/>
                <a:tab pos="1143000" algn="l"/>
                <a:tab pos="1600200" algn="l"/>
                <a:tab pos="2057400" algn="l"/>
              </a:tabLst>
              <a:defRPr sz="2800" baseline="0">
                <a:solidFill>
                  <a:schemeClr val="bg1"/>
                </a:solidFill>
                <a:latin typeface="Comic Sans MS" panose="030F0702030302020204" pitchFamily="66" charset="0"/>
                <a:ea typeface="微软雅黑" panose="020B0503020204020204" pitchFamily="34" charset="-122"/>
                <a:cs typeface="+mn-cs"/>
              </a:defRPr>
            </a:lvl2pPr>
            <a:lvl3pPr marL="1143000" indent="-228600" algn="l" rtl="0" eaLnBrk="0" fontAlgn="base" hangingPunct="0">
              <a:lnSpc>
                <a:spcPct val="125000"/>
              </a:lnSpc>
              <a:spcBef>
                <a:spcPts val="0"/>
              </a:spcBef>
              <a:spcAft>
                <a:spcPts val="0"/>
              </a:spcAft>
              <a:buClrTx/>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3pPr>
            <a:lvl4pPr marL="16002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4pPr>
            <a:lvl5pPr marL="2057400" indent="-228600" algn="l" rtl="0" eaLnBrk="0" fontAlgn="base" hangingPunct="0">
              <a:lnSpc>
                <a:spcPct val="125000"/>
              </a:lnSpc>
              <a:spcBef>
                <a:spcPts val="0"/>
              </a:spcBef>
              <a:spcAft>
                <a:spcPts val="0"/>
              </a:spcAft>
              <a:buClrTx/>
              <a:buFont typeface="Arial" panose="020B0604020202020204" pitchFamily="34" charset="0"/>
              <a:buChar char="−"/>
              <a:tabLst>
                <a:tab pos="228600" algn="l"/>
                <a:tab pos="742950" algn="l"/>
                <a:tab pos="1143000" algn="l"/>
                <a:tab pos="1600200" algn="l"/>
                <a:tab pos="2057400" algn="l"/>
              </a:tabLst>
              <a:defRPr sz="2400" baseline="0">
                <a:solidFill>
                  <a:schemeClr val="bg1"/>
                </a:solidFill>
                <a:latin typeface="Comic Sans MS" panose="030F0702030302020204" pitchFamily="66" charset="0"/>
                <a:ea typeface="微软雅黑" panose="020B0503020204020204" pitchFamily="34" charset="-122"/>
                <a:cs typeface="+mn-cs"/>
              </a:defRPr>
            </a:lvl5pPr>
            <a:lvl6pPr marL="25146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6pPr>
            <a:lvl7pPr marL="29718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7pPr>
            <a:lvl8pPr marL="34290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8pPr>
            <a:lvl9pPr marL="3886200" indent="-228600" algn="l" rtl="0" fontAlgn="base">
              <a:lnSpc>
                <a:spcPct val="120000"/>
              </a:lnSpc>
              <a:spcBef>
                <a:spcPct val="10000"/>
              </a:spcBef>
              <a:spcAft>
                <a:spcPct val="10000"/>
              </a:spcAft>
              <a:buClr>
                <a:srgbClr val="2110FC"/>
              </a:buClr>
              <a:buFont typeface="Arial" pitchFamily="34" charset="0"/>
              <a:buChar char="−"/>
              <a:tabLst>
                <a:tab pos="228600" algn="l"/>
                <a:tab pos="742950" algn="l"/>
                <a:tab pos="1143000" algn="l"/>
                <a:tab pos="1600200" algn="l"/>
                <a:tab pos="2057400" algn="l"/>
              </a:tabLst>
              <a:defRPr sz="2400">
                <a:solidFill>
                  <a:schemeClr val="bg1"/>
                </a:solidFill>
                <a:latin typeface="+mn-lt"/>
                <a:ea typeface="+mn-ea"/>
                <a:cs typeface="+mn-cs"/>
              </a:defRPr>
            </a:lvl9pPr>
          </a:lstStyle>
          <a:p>
            <a:pPr marL="361950" indent="-361950" algn="just" eaLnBrk="1" hangingPunct="1">
              <a:lnSpc>
                <a:spcPct val="124000"/>
              </a:lnSpc>
            </a:pPr>
            <a:r>
              <a:rPr lang="zh-CN" altLang="en-US" sz="2400" b="1" kern="0" dirty="0">
                <a:solidFill>
                  <a:srgbClr val="FF0000"/>
                </a:solidFill>
              </a:rPr>
              <a:t>主动攻击</a:t>
            </a:r>
            <a:r>
              <a:rPr lang="en-US" altLang="zh-CN" sz="2400" b="1" kern="0" dirty="0">
                <a:solidFill>
                  <a:srgbClr val="FF0000"/>
                </a:solidFill>
              </a:rPr>
              <a:t>(active attack)</a:t>
            </a:r>
            <a:r>
              <a:rPr lang="en-US" altLang="zh-CN" sz="2400" b="1" kern="0" dirty="0"/>
              <a:t>: </a:t>
            </a:r>
            <a:r>
              <a:rPr lang="zh-CN" altLang="en-US" sz="2400" b="1" kern="0" dirty="0"/>
              <a:t>更改数据流</a:t>
            </a:r>
            <a:r>
              <a:rPr lang="en-US" altLang="zh-CN" sz="2400" b="1" kern="0" dirty="0"/>
              <a:t>, </a:t>
            </a:r>
            <a:r>
              <a:rPr lang="zh-CN" altLang="en-US" sz="2400" b="1" kern="0" dirty="0"/>
              <a:t>或伪造假的数据流。</a:t>
            </a:r>
          </a:p>
          <a:p>
            <a:pPr lvl="1" eaLnBrk="1" hangingPunct="1">
              <a:lnSpc>
                <a:spcPct val="124000"/>
              </a:lnSpc>
            </a:pPr>
            <a:r>
              <a:rPr lang="zh-CN" altLang="en-US" sz="2400" kern="0" dirty="0">
                <a:solidFill>
                  <a:schemeClr val="tx1"/>
                </a:solidFill>
              </a:rPr>
              <a:t>伪装 </a:t>
            </a:r>
            <a:r>
              <a:rPr lang="en-US" altLang="zh-CN" sz="2400" kern="0" dirty="0">
                <a:solidFill>
                  <a:schemeClr val="tx1"/>
                </a:solidFill>
              </a:rPr>
              <a:t>Masquerade</a:t>
            </a:r>
          </a:p>
          <a:p>
            <a:pPr lvl="1" eaLnBrk="1" hangingPunct="1">
              <a:lnSpc>
                <a:spcPct val="124000"/>
              </a:lnSpc>
            </a:pPr>
            <a:r>
              <a:rPr lang="zh-CN" altLang="en-US" sz="2400" kern="0" dirty="0">
                <a:solidFill>
                  <a:schemeClr val="tx1"/>
                </a:solidFill>
              </a:rPr>
              <a:t>重放</a:t>
            </a:r>
            <a:r>
              <a:rPr lang="en-US" altLang="zh-CN" sz="2400" kern="0" dirty="0">
                <a:solidFill>
                  <a:schemeClr val="tx1"/>
                </a:solidFill>
              </a:rPr>
              <a:t>Replay</a:t>
            </a:r>
          </a:p>
          <a:p>
            <a:pPr lvl="1" eaLnBrk="1" hangingPunct="1">
              <a:lnSpc>
                <a:spcPct val="124000"/>
              </a:lnSpc>
            </a:pPr>
            <a:r>
              <a:rPr lang="zh-CN" altLang="en-US" sz="2400" kern="0" dirty="0">
                <a:solidFill>
                  <a:schemeClr val="tx1"/>
                </a:solidFill>
              </a:rPr>
              <a:t>篡改</a:t>
            </a:r>
            <a:r>
              <a:rPr lang="en-US" altLang="zh-CN" sz="2400" kern="0" dirty="0">
                <a:solidFill>
                  <a:schemeClr val="tx1"/>
                </a:solidFill>
              </a:rPr>
              <a:t>Modification</a:t>
            </a:r>
          </a:p>
          <a:p>
            <a:pPr lvl="1" eaLnBrk="1" hangingPunct="1">
              <a:lnSpc>
                <a:spcPct val="124000"/>
              </a:lnSpc>
            </a:pPr>
            <a:r>
              <a:rPr lang="zh-CN" altLang="en-US" sz="2400" kern="0" dirty="0">
                <a:solidFill>
                  <a:schemeClr val="tx1"/>
                </a:solidFill>
              </a:rPr>
              <a:t>拒绝服务</a:t>
            </a:r>
            <a:r>
              <a:rPr lang="en-US" altLang="zh-CN" sz="2400" kern="0" dirty="0">
                <a:solidFill>
                  <a:schemeClr val="tx1"/>
                </a:solidFill>
              </a:rPr>
              <a:t>Denial of Service</a:t>
            </a:r>
          </a:p>
          <a:p>
            <a:pPr marL="361950" indent="-361950" algn="just" eaLnBrk="1" hangingPunct="1">
              <a:lnSpc>
                <a:spcPct val="124000"/>
              </a:lnSpc>
            </a:pPr>
            <a:r>
              <a:rPr lang="zh-CN" altLang="en-US" sz="2400" b="1" kern="0" dirty="0">
                <a:solidFill>
                  <a:srgbClr val="FF0000"/>
                </a:solidFill>
              </a:rPr>
              <a:t>被动攻击</a:t>
            </a:r>
            <a:r>
              <a:rPr lang="en-US" altLang="zh-CN" sz="2400" b="1" kern="0" dirty="0">
                <a:solidFill>
                  <a:srgbClr val="FF0000"/>
                </a:solidFill>
              </a:rPr>
              <a:t>(passive attack)</a:t>
            </a:r>
            <a:r>
              <a:rPr lang="en-US" altLang="zh-CN" sz="2400" b="1" kern="0" dirty="0"/>
              <a:t>: </a:t>
            </a:r>
            <a:r>
              <a:rPr lang="zh-CN" altLang="en-US" sz="2400" b="1" kern="0" dirty="0"/>
              <a:t>对传输进行偷听与监视</a:t>
            </a:r>
            <a:r>
              <a:rPr lang="en-US" altLang="zh-CN" sz="2400" b="1" kern="0" dirty="0"/>
              <a:t>, </a:t>
            </a:r>
            <a:r>
              <a:rPr lang="zh-CN" altLang="en-US" sz="2400" b="1" kern="0" dirty="0"/>
              <a:t>获得</a:t>
            </a:r>
            <a:r>
              <a:rPr lang="zh-CN" altLang="en-US" sz="2400" b="1" kern="0" dirty="0">
                <a:solidFill>
                  <a:schemeClr val="tx1"/>
                </a:solidFill>
              </a:rPr>
              <a:t>传输信息</a:t>
            </a:r>
            <a:r>
              <a:rPr lang="en-US" altLang="zh-CN" sz="2400" b="1" kern="0" dirty="0">
                <a:solidFill>
                  <a:schemeClr val="tx1"/>
                </a:solidFill>
              </a:rPr>
              <a:t>, </a:t>
            </a:r>
            <a:r>
              <a:rPr lang="zh-CN" altLang="en-US" sz="2400" b="1" kern="0" dirty="0">
                <a:solidFill>
                  <a:schemeClr val="tx1"/>
                </a:solidFill>
              </a:rPr>
              <a:t>但不对通信和数据做任何修改。</a:t>
            </a:r>
          </a:p>
          <a:p>
            <a:pPr lvl="1" algn="just" eaLnBrk="1" hangingPunct="1">
              <a:lnSpc>
                <a:spcPct val="124000"/>
              </a:lnSpc>
            </a:pPr>
            <a:r>
              <a:rPr lang="zh-CN" altLang="en-US" sz="2400" kern="0" dirty="0">
                <a:solidFill>
                  <a:schemeClr val="tx1"/>
                </a:solidFill>
              </a:rPr>
              <a:t>窃听攻击</a:t>
            </a:r>
            <a:r>
              <a:rPr lang="en-US" altLang="zh-CN" sz="2400" kern="0" dirty="0">
                <a:solidFill>
                  <a:schemeClr val="tx1"/>
                </a:solidFill>
              </a:rPr>
              <a:t>Eavesdrop</a:t>
            </a:r>
          </a:p>
          <a:p>
            <a:pPr lvl="1" algn="just" eaLnBrk="1" hangingPunct="1">
              <a:lnSpc>
                <a:spcPct val="124000"/>
              </a:lnSpc>
            </a:pPr>
            <a:r>
              <a:rPr lang="zh-CN" altLang="en-US" sz="2400" kern="0" dirty="0">
                <a:solidFill>
                  <a:schemeClr val="tx1"/>
                </a:solidFill>
              </a:rPr>
              <a:t>流量分析</a:t>
            </a:r>
            <a:r>
              <a:rPr lang="en-US" altLang="zh-CN" sz="2400" kern="0" dirty="0">
                <a:solidFill>
                  <a:schemeClr val="tx1"/>
                </a:solidFill>
              </a:rPr>
              <a:t>Traffic analysis</a:t>
            </a:r>
          </a:p>
          <a:p>
            <a:pPr lvl="1" algn="just">
              <a:lnSpc>
                <a:spcPct val="124000"/>
              </a:lnSpc>
            </a:pPr>
            <a:r>
              <a:rPr lang="zh-CN" altLang="en-US" sz="2400" kern="0" dirty="0">
                <a:solidFill>
                  <a:schemeClr val="tx1"/>
                </a:solidFill>
              </a:rPr>
              <a:t>破解弱加密的数据流</a:t>
            </a:r>
            <a:r>
              <a:rPr lang="en-US" altLang="zh-CN" sz="2400" kern="0" dirty="0">
                <a:solidFill>
                  <a:schemeClr val="tx1"/>
                </a:solidFill>
              </a:rPr>
              <a:t>cracking</a:t>
            </a:r>
            <a:r>
              <a:rPr lang="zh-CN" altLang="en-US" sz="2400" kern="0" dirty="0">
                <a:solidFill>
                  <a:schemeClr val="tx1"/>
                </a:solidFill>
              </a:rPr>
              <a:t> </a:t>
            </a:r>
            <a:r>
              <a:rPr lang="en-US" altLang="zh-CN" sz="2400" kern="0" dirty="0">
                <a:solidFill>
                  <a:schemeClr val="tx1"/>
                </a:solidFill>
              </a:rPr>
              <a:t>of weakly-encrypted data streams</a:t>
            </a:r>
          </a:p>
        </p:txBody>
      </p:sp>
      <p:graphicFrame>
        <p:nvGraphicFramePr>
          <p:cNvPr id="5" name="Object 8">
            <a:extLst>
              <a:ext uri="{FF2B5EF4-FFF2-40B4-BE49-F238E27FC236}">
                <a16:creationId xmlns:a16="http://schemas.microsoft.com/office/drawing/2014/main" id="{DE5CB0AF-FD5E-4218-9E06-92E451F3EC8A}"/>
              </a:ext>
            </a:extLst>
          </p:cNvPr>
          <p:cNvGraphicFramePr>
            <a:graphicFrameLocks noChangeAspect="1"/>
          </p:cNvGraphicFramePr>
          <p:nvPr/>
        </p:nvGraphicFramePr>
        <p:xfrm>
          <a:off x="6053741" y="1888256"/>
          <a:ext cx="2441575" cy="1412875"/>
        </p:xfrm>
        <a:graphic>
          <a:graphicData uri="http://schemas.openxmlformats.org/presentationml/2006/ole">
            <mc:AlternateContent xmlns:mc="http://schemas.openxmlformats.org/markup-compatibility/2006">
              <mc:Choice xmlns:v="urn:schemas-microsoft-com:vml" Requires="v">
                <p:oleObj spid="_x0000_s4168" name="Visio" r:id="rId3" imgW="1296098" imgH="749250" progId="Visio.Drawing.11">
                  <p:embed/>
                </p:oleObj>
              </mc:Choice>
              <mc:Fallback>
                <p:oleObj name="Visio" r:id="rId3" imgW="1296098" imgH="749250" progId="Visio.Drawing.11">
                  <p:embed/>
                  <p:pic>
                    <p:nvPicPr>
                      <p:cNvPr id="5" name="Object 8">
                        <a:extLst>
                          <a:ext uri="{FF2B5EF4-FFF2-40B4-BE49-F238E27FC236}">
                            <a16:creationId xmlns:a16="http://schemas.microsoft.com/office/drawing/2014/main" id="{DE5CB0AF-FD5E-4218-9E06-92E451F3E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741" y="1888256"/>
                        <a:ext cx="2441575"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9">
            <a:extLst>
              <a:ext uri="{FF2B5EF4-FFF2-40B4-BE49-F238E27FC236}">
                <a16:creationId xmlns:a16="http://schemas.microsoft.com/office/drawing/2014/main" id="{CF132FAC-ECB0-46C6-9CF2-D3A99ED4AD4E}"/>
              </a:ext>
            </a:extLst>
          </p:cNvPr>
          <p:cNvGraphicFramePr>
            <a:graphicFrameLocks noChangeAspect="1"/>
          </p:cNvGraphicFramePr>
          <p:nvPr/>
        </p:nvGraphicFramePr>
        <p:xfrm>
          <a:off x="6477000" y="4038600"/>
          <a:ext cx="2587625" cy="1295400"/>
        </p:xfrm>
        <a:graphic>
          <a:graphicData uri="http://schemas.openxmlformats.org/presentationml/2006/ole">
            <mc:AlternateContent xmlns:mc="http://schemas.openxmlformats.org/markup-compatibility/2006">
              <mc:Choice xmlns:v="urn:schemas-microsoft-com:vml" Requires="v">
                <p:oleObj spid="_x0000_s4169" name="Visio" r:id="rId5" imgW="1483840" imgH="743580" progId="Visio.Drawing.11">
                  <p:embed/>
                </p:oleObj>
              </mc:Choice>
              <mc:Fallback>
                <p:oleObj name="Visio" r:id="rId5" imgW="1483840" imgH="743580" progId="Visio.Drawing.11">
                  <p:embed/>
                  <p:pic>
                    <p:nvPicPr>
                      <p:cNvPr id="6" name="Object 9">
                        <a:extLst>
                          <a:ext uri="{FF2B5EF4-FFF2-40B4-BE49-F238E27FC236}">
                            <a16:creationId xmlns:a16="http://schemas.microsoft.com/office/drawing/2014/main" id="{CF132FAC-ECB0-46C6-9CF2-D3A99ED4AD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4038600"/>
                        <a:ext cx="25876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48188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7E6BAB-456E-4F22-9E02-4639309507D6}"/>
              </a:ext>
            </a:extLst>
          </p:cNvPr>
          <p:cNvSpPr>
            <a:spLocks noGrp="1"/>
          </p:cNvSpPr>
          <p:nvPr>
            <p:ph type="title"/>
          </p:nvPr>
        </p:nvSpPr>
        <p:spPr/>
        <p:txBody>
          <a:bodyPr/>
          <a:lstStyle/>
          <a:p>
            <a:r>
              <a:rPr lang="en-US" altLang="zh-CN" dirty="0"/>
              <a:t>2.</a:t>
            </a:r>
            <a:r>
              <a:rPr lang="zh-CN" altLang="en-US" dirty="0"/>
              <a:t>常见的攻击分类</a:t>
            </a:r>
          </a:p>
        </p:txBody>
      </p:sp>
      <p:sp>
        <p:nvSpPr>
          <p:cNvPr id="3" name="内容占位符 2">
            <a:extLst>
              <a:ext uri="{FF2B5EF4-FFF2-40B4-BE49-F238E27FC236}">
                <a16:creationId xmlns:a16="http://schemas.microsoft.com/office/drawing/2014/main" id="{343F559F-1962-40CD-8062-721E86B5E6EA}"/>
              </a:ext>
            </a:extLst>
          </p:cNvPr>
          <p:cNvSpPr>
            <a:spLocks noGrp="1"/>
          </p:cNvSpPr>
          <p:nvPr>
            <p:ph idx="1"/>
          </p:nvPr>
        </p:nvSpPr>
        <p:spPr>
          <a:xfrm>
            <a:off x="539552" y="1628800"/>
            <a:ext cx="7772400" cy="4114800"/>
          </a:xfrm>
        </p:spPr>
        <p:txBody>
          <a:bodyPr>
            <a:noAutofit/>
          </a:bodyPr>
          <a:lstStyle/>
          <a:p>
            <a:pPr algn="just" eaLnBrk="1" hangingPunct="1">
              <a:lnSpc>
                <a:spcPct val="120000"/>
              </a:lnSpc>
            </a:pPr>
            <a:r>
              <a:rPr lang="zh-CN" altLang="en-US" sz="2000" b="1" dirty="0"/>
              <a:t>社会工程</a:t>
            </a:r>
            <a:r>
              <a:rPr lang="zh-CN" altLang="en-US" sz="2000" dirty="0"/>
              <a:t>：</a:t>
            </a:r>
            <a:r>
              <a:rPr lang="zh-CN" altLang="en-US" sz="2000" dirty="0">
                <a:latin typeface="宋体" pitchFamily="2" charset="-122"/>
              </a:rPr>
              <a:t>攻击者可通过各种社交渠道获得有关目标的结构、使用情况、安全防范措施等有用信息从而提高攻击成功率</a:t>
            </a:r>
            <a:endParaRPr lang="en-US" altLang="zh-CN" sz="2000" dirty="0"/>
          </a:p>
          <a:p>
            <a:pPr algn="just" eaLnBrk="1" hangingPunct="1">
              <a:lnSpc>
                <a:spcPct val="120000"/>
              </a:lnSpc>
            </a:pPr>
            <a:r>
              <a:rPr lang="zh-CN" altLang="en-US" sz="2000" b="1" dirty="0"/>
              <a:t>口令破解</a:t>
            </a:r>
            <a:r>
              <a:rPr lang="zh-CN" altLang="en-US" sz="2000" dirty="0"/>
              <a:t>：</a:t>
            </a:r>
            <a:r>
              <a:rPr lang="zh-CN" altLang="en-US" sz="2000" dirty="0">
                <a:latin typeface="宋体" panose="02010600030101010101" pitchFamily="2" charset="-122"/>
              </a:rPr>
              <a:t>攻击者可通过获取口令文件，然后运用口令破解工具获得口令，也可通过猜测或窃听等方式获取口令</a:t>
            </a:r>
          </a:p>
          <a:p>
            <a:pPr algn="just" eaLnBrk="1" hangingPunct="1">
              <a:lnSpc>
                <a:spcPct val="120000"/>
              </a:lnSpc>
            </a:pPr>
            <a:r>
              <a:rPr lang="zh-CN" altLang="en-US" sz="2000" b="1" dirty="0"/>
              <a:t>连接盗用</a:t>
            </a:r>
            <a:r>
              <a:rPr lang="zh-CN" altLang="en-US" sz="2000" dirty="0"/>
              <a:t>：</a:t>
            </a:r>
            <a:r>
              <a:rPr lang="zh-CN" altLang="en-US" sz="2000" dirty="0">
                <a:latin typeface="宋体" panose="02010600030101010101" pitchFamily="2" charset="-122"/>
              </a:rPr>
              <a:t>在合法的通信连接建立后，攻击者可通过阻塞或摧毁通信的一方来接管已经过认证建立起来的连接，从而</a:t>
            </a:r>
            <a:r>
              <a:rPr lang="zh-CN" altLang="en-US" sz="2000" dirty="0">
                <a:latin typeface="Times New Roman" panose="02020603050405020304" pitchFamily="18" charset="0"/>
              </a:rPr>
              <a:t> </a:t>
            </a:r>
            <a:r>
              <a:rPr lang="zh-CN" altLang="en-US" sz="2000" dirty="0">
                <a:latin typeface="宋体" panose="02010600030101010101" pitchFamily="2" charset="-122"/>
              </a:rPr>
              <a:t>假冒被接管方与对方通信</a:t>
            </a:r>
          </a:p>
          <a:p>
            <a:pPr algn="just" eaLnBrk="1" hangingPunct="1">
              <a:lnSpc>
                <a:spcPct val="120000"/>
              </a:lnSpc>
            </a:pPr>
            <a:r>
              <a:rPr lang="zh-CN" altLang="en-US" sz="2000" b="1" dirty="0"/>
              <a:t>服务拒绝</a:t>
            </a:r>
            <a:r>
              <a:rPr lang="zh-CN" altLang="en-US" sz="2000" dirty="0"/>
              <a:t>：</a:t>
            </a:r>
            <a:r>
              <a:rPr lang="zh-CN" altLang="en-US" sz="2000" dirty="0">
                <a:latin typeface="宋体" panose="02010600030101010101" pitchFamily="2" charset="-122"/>
              </a:rPr>
              <a:t>攻击者可直接发动攻击，也可通过控制其它主机发起攻击，使目标瘫痪，如发送大量的数据洪流阻塞目标</a:t>
            </a:r>
          </a:p>
          <a:p>
            <a:pPr algn="just" eaLnBrk="1" hangingPunct="1">
              <a:lnSpc>
                <a:spcPct val="120000"/>
              </a:lnSpc>
            </a:pPr>
            <a:r>
              <a:rPr lang="zh-CN" altLang="en-US" sz="2000" b="1" dirty="0"/>
              <a:t>网络窃听</a:t>
            </a:r>
            <a:r>
              <a:rPr lang="zh-CN" altLang="en-US" sz="2000" dirty="0"/>
              <a:t>：</a:t>
            </a:r>
            <a:r>
              <a:rPr lang="zh-CN" altLang="en-US" sz="2000" dirty="0">
                <a:latin typeface="宋体" panose="02010600030101010101" pitchFamily="2" charset="-122"/>
              </a:rPr>
              <a:t>网络的开放性使攻击者可通过直接或间接窃听获取所需信息</a:t>
            </a:r>
          </a:p>
          <a:p>
            <a:pPr algn="just" eaLnBrk="1" hangingPunct="1">
              <a:lnSpc>
                <a:spcPct val="120000"/>
              </a:lnSpc>
            </a:pPr>
            <a:r>
              <a:rPr lang="zh-CN" altLang="en-US" sz="2000" b="1" dirty="0"/>
              <a:t>数据篡改</a:t>
            </a:r>
            <a:r>
              <a:rPr lang="zh-CN" altLang="en-US" sz="2000" dirty="0"/>
              <a:t>：</a:t>
            </a:r>
            <a:r>
              <a:rPr lang="zh-CN" altLang="en-US" sz="2000" dirty="0">
                <a:latin typeface="宋体" panose="02010600030101010101" pitchFamily="2" charset="-122"/>
              </a:rPr>
              <a:t>攻击者可通过截获并修改数据或重放数据等方式破坏数据的完整性</a:t>
            </a:r>
            <a:endParaRPr lang="zh-CN" altLang="en-US" sz="2000" dirty="0"/>
          </a:p>
        </p:txBody>
      </p:sp>
    </p:spTree>
    <p:extLst>
      <p:ext uri="{BB962C8B-B14F-4D97-AF65-F5344CB8AC3E}">
        <p14:creationId xmlns:p14="http://schemas.microsoft.com/office/powerpoint/2010/main" val="4238588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25A223-1B30-4B39-BDF4-8F4930FE0D2F}"/>
              </a:ext>
            </a:extLst>
          </p:cNvPr>
          <p:cNvSpPr>
            <a:spLocks noGrp="1"/>
          </p:cNvSpPr>
          <p:nvPr>
            <p:ph type="title"/>
          </p:nvPr>
        </p:nvSpPr>
        <p:spPr/>
        <p:txBody>
          <a:bodyPr/>
          <a:lstStyle/>
          <a:p>
            <a:r>
              <a:rPr lang="en-US" altLang="zh-CN" dirty="0"/>
              <a:t>2.</a:t>
            </a:r>
            <a:r>
              <a:rPr lang="zh-CN" altLang="en-US" dirty="0"/>
              <a:t>常见的安全攻击</a:t>
            </a:r>
            <a:r>
              <a:rPr lang="en-US" altLang="zh-CN" dirty="0"/>
              <a:t>-</a:t>
            </a:r>
            <a:r>
              <a:rPr lang="zh-CN" altLang="en-US" dirty="0"/>
              <a:t>续</a:t>
            </a:r>
          </a:p>
        </p:txBody>
      </p:sp>
      <p:sp>
        <p:nvSpPr>
          <p:cNvPr id="3" name="内容占位符 2">
            <a:extLst>
              <a:ext uri="{FF2B5EF4-FFF2-40B4-BE49-F238E27FC236}">
                <a16:creationId xmlns:a16="http://schemas.microsoft.com/office/drawing/2014/main" id="{EDA38A5E-3B4F-4705-90B5-4B515F45879E}"/>
              </a:ext>
            </a:extLst>
          </p:cNvPr>
          <p:cNvSpPr>
            <a:spLocks noGrp="1"/>
          </p:cNvSpPr>
          <p:nvPr>
            <p:ph idx="1"/>
          </p:nvPr>
        </p:nvSpPr>
        <p:spPr>
          <a:xfrm>
            <a:off x="611560" y="1484784"/>
            <a:ext cx="7772400" cy="4114800"/>
          </a:xfrm>
        </p:spPr>
        <p:txBody>
          <a:bodyPr/>
          <a:lstStyle/>
          <a:p>
            <a:pPr algn="just" eaLnBrk="1" hangingPunct="1">
              <a:lnSpc>
                <a:spcPct val="120000"/>
              </a:lnSpc>
            </a:pPr>
            <a:r>
              <a:rPr lang="zh-CN" altLang="en-US" sz="2400" b="1" dirty="0"/>
              <a:t>地址欺骗：</a:t>
            </a:r>
            <a:r>
              <a:rPr lang="zh-CN" altLang="en-US" sz="2400" dirty="0"/>
              <a:t>攻击者可通过伪装成被信任的</a:t>
            </a:r>
            <a:r>
              <a:rPr lang="en-US" altLang="zh-CN" sz="2400" dirty="0"/>
              <a:t>IP </a:t>
            </a:r>
            <a:r>
              <a:rPr lang="zh-CN" altLang="en-US" sz="2400" dirty="0"/>
              <a:t>地址、邮件地址等方式来骗取目标的信任</a:t>
            </a:r>
          </a:p>
          <a:p>
            <a:pPr algn="just" eaLnBrk="1" hangingPunct="1">
              <a:lnSpc>
                <a:spcPct val="120000"/>
              </a:lnSpc>
            </a:pPr>
            <a:r>
              <a:rPr lang="zh-CN" altLang="en-US" sz="2400" b="1" dirty="0"/>
              <a:t>社会工程：</a:t>
            </a:r>
            <a:r>
              <a:rPr lang="zh-CN" altLang="en-US" sz="2400" dirty="0"/>
              <a:t>攻击者可通过各种社交渠道获得有关目标的结构、使用情况、安全防范措施等有用信息从而提高攻击成功率</a:t>
            </a:r>
          </a:p>
          <a:p>
            <a:pPr algn="just" eaLnBrk="1" hangingPunct="1">
              <a:lnSpc>
                <a:spcPct val="120000"/>
              </a:lnSpc>
            </a:pPr>
            <a:r>
              <a:rPr lang="zh-CN" altLang="en-US" sz="2400" b="1" dirty="0"/>
              <a:t>恶意扫描：</a:t>
            </a:r>
            <a:r>
              <a:rPr lang="zh-CN" altLang="en-US" sz="2400" dirty="0"/>
              <a:t>攻击者可编制或使用现有扫描工具发现目标的漏洞，进而发起攻击</a:t>
            </a:r>
          </a:p>
          <a:p>
            <a:pPr algn="just" eaLnBrk="1" hangingPunct="1">
              <a:lnSpc>
                <a:spcPct val="120000"/>
              </a:lnSpc>
            </a:pPr>
            <a:r>
              <a:rPr lang="zh-CN" altLang="en-US" sz="2400" b="1" dirty="0"/>
              <a:t>基础设施破坏：</a:t>
            </a:r>
            <a:r>
              <a:rPr lang="zh-CN" altLang="en-US" sz="2400" dirty="0"/>
              <a:t>攻击者可通过破坏</a:t>
            </a:r>
            <a:r>
              <a:rPr lang="en-US" altLang="zh-CN" sz="2400" dirty="0"/>
              <a:t>DNS </a:t>
            </a:r>
            <a:r>
              <a:rPr lang="zh-CN" altLang="en-US" sz="2400" dirty="0"/>
              <a:t>或路由信息等基础设施，使目标陷于孤立</a:t>
            </a:r>
          </a:p>
          <a:p>
            <a:pPr algn="just" eaLnBrk="1" hangingPunct="1">
              <a:lnSpc>
                <a:spcPct val="120000"/>
              </a:lnSpc>
            </a:pPr>
            <a:r>
              <a:rPr lang="zh-CN" altLang="en-US" sz="2400" b="1" dirty="0"/>
              <a:t>数据驱动攻击：</a:t>
            </a:r>
            <a:r>
              <a:rPr lang="zh-CN" altLang="en-US" sz="2400" dirty="0"/>
              <a:t>攻击者可通过施放病毒、特洛伊木马、数据炸弹等方式破坏或遥控目标</a:t>
            </a:r>
          </a:p>
          <a:p>
            <a:endParaRPr lang="zh-CN" altLang="en-US" dirty="0"/>
          </a:p>
        </p:txBody>
      </p:sp>
    </p:spTree>
    <p:extLst>
      <p:ext uri="{BB962C8B-B14F-4D97-AF65-F5344CB8AC3E}">
        <p14:creationId xmlns:p14="http://schemas.microsoft.com/office/powerpoint/2010/main" val="1597913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DA602-F35B-404F-9A5E-E17795A08821}"/>
              </a:ext>
            </a:extLst>
          </p:cNvPr>
          <p:cNvSpPr>
            <a:spLocks noGrp="1"/>
          </p:cNvSpPr>
          <p:nvPr>
            <p:ph type="title"/>
          </p:nvPr>
        </p:nvSpPr>
        <p:spPr/>
        <p:txBody>
          <a:bodyPr/>
          <a:lstStyle/>
          <a:p>
            <a:r>
              <a:rPr lang="en-US" altLang="zh-CN" dirty="0"/>
              <a:t>Chapter10</a:t>
            </a:r>
            <a:r>
              <a:rPr lang="zh-CN" altLang="en-US" dirty="0"/>
              <a:t> 网络安全概述</a:t>
            </a:r>
          </a:p>
        </p:txBody>
      </p:sp>
      <p:sp>
        <p:nvSpPr>
          <p:cNvPr id="3" name="内容占位符 2">
            <a:extLst>
              <a:ext uri="{FF2B5EF4-FFF2-40B4-BE49-F238E27FC236}">
                <a16:creationId xmlns:a16="http://schemas.microsoft.com/office/drawing/2014/main" id="{8D67366B-EF19-439B-9BFC-D017563D6A8F}"/>
              </a:ext>
            </a:extLst>
          </p:cNvPr>
          <p:cNvSpPr>
            <a:spLocks noGrp="1"/>
          </p:cNvSpPr>
          <p:nvPr>
            <p:ph idx="1"/>
          </p:nvPr>
        </p:nvSpPr>
        <p:spPr/>
        <p:txBody>
          <a:bodyPr>
            <a:normAutofit/>
          </a:bodyPr>
          <a:lstStyle/>
          <a:p>
            <a:pPr eaLnBrk="1" hangingPunct="1"/>
            <a:r>
              <a:rPr lang="en-US" altLang="zh-CN" b="1" dirty="0"/>
              <a:t>10.1 </a:t>
            </a:r>
            <a:r>
              <a:rPr lang="zh-CN" altLang="en-US" b="1" dirty="0"/>
              <a:t>概述</a:t>
            </a:r>
            <a:endParaRPr lang="en-US" altLang="zh-CN" b="1" dirty="0"/>
          </a:p>
          <a:p>
            <a:pPr eaLnBrk="1" hangingPunct="1"/>
            <a:r>
              <a:rPr lang="en-US" altLang="zh-CN" b="1" dirty="0"/>
              <a:t>10.2 </a:t>
            </a:r>
            <a:r>
              <a:rPr lang="zh-CN" altLang="en-US" b="1" dirty="0"/>
              <a:t>安全模型</a:t>
            </a:r>
          </a:p>
          <a:p>
            <a:pPr eaLnBrk="1" hangingPunct="1"/>
            <a:r>
              <a:rPr lang="en-US" altLang="zh-CN" b="1" dirty="0"/>
              <a:t>10.3 </a:t>
            </a:r>
            <a:r>
              <a:rPr lang="zh-CN" altLang="en-US" b="1" dirty="0"/>
              <a:t>密码学基础知识</a:t>
            </a:r>
          </a:p>
          <a:p>
            <a:pPr eaLnBrk="1" hangingPunct="1"/>
            <a:r>
              <a:rPr lang="en-US" altLang="zh-CN" b="1" dirty="0"/>
              <a:t>10.4 </a:t>
            </a:r>
            <a:r>
              <a:rPr lang="zh-CN" altLang="en-US" b="1" dirty="0"/>
              <a:t>数字签名与认证</a:t>
            </a:r>
            <a:endParaRPr lang="en-US" altLang="zh-CN" b="1" dirty="0"/>
          </a:p>
          <a:p>
            <a:pPr eaLnBrk="1" hangingPunct="1"/>
            <a:r>
              <a:rPr lang="en-US" altLang="zh-CN" b="1" dirty="0"/>
              <a:t>10.5 </a:t>
            </a:r>
            <a:r>
              <a:rPr lang="zh-CN" altLang="en-US" b="1" dirty="0"/>
              <a:t>典型的网络安全威胁</a:t>
            </a:r>
          </a:p>
          <a:p>
            <a:pPr eaLnBrk="1" hangingPunct="1"/>
            <a:r>
              <a:rPr lang="en-US" altLang="zh-CN" b="1" dirty="0">
                <a:solidFill>
                  <a:srgbClr val="FF0000"/>
                </a:solidFill>
              </a:rPr>
              <a:t>10.6 </a:t>
            </a:r>
            <a:r>
              <a:rPr lang="zh-CN" altLang="en-US" b="1" dirty="0">
                <a:solidFill>
                  <a:srgbClr val="FF0000"/>
                </a:solidFill>
              </a:rPr>
              <a:t>网络安全协议介绍</a:t>
            </a:r>
          </a:p>
          <a:p>
            <a:pPr eaLnBrk="1" hangingPunct="1">
              <a:defRPr/>
            </a:pPr>
            <a:endParaRPr lang="zh-CN" altLang="en-US" b="1" dirty="0"/>
          </a:p>
        </p:txBody>
      </p:sp>
    </p:spTree>
    <p:extLst>
      <p:ext uri="{BB962C8B-B14F-4D97-AF65-F5344CB8AC3E}">
        <p14:creationId xmlns:p14="http://schemas.microsoft.com/office/powerpoint/2010/main" val="3348943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3A9968-1525-4544-A159-A79E73904D30}"/>
              </a:ext>
            </a:extLst>
          </p:cNvPr>
          <p:cNvSpPr>
            <a:spLocks noGrp="1"/>
          </p:cNvSpPr>
          <p:nvPr>
            <p:ph type="title"/>
          </p:nvPr>
        </p:nvSpPr>
        <p:spPr/>
        <p:txBody>
          <a:bodyPr/>
          <a:lstStyle/>
          <a:p>
            <a:r>
              <a:rPr lang="zh-CN" altLang="en-US" sz="4000" dirty="0"/>
              <a:t>网络安全协议</a:t>
            </a:r>
          </a:p>
        </p:txBody>
      </p:sp>
      <p:sp>
        <p:nvSpPr>
          <p:cNvPr id="5" name="Rectangle 3">
            <a:extLst>
              <a:ext uri="{FF2B5EF4-FFF2-40B4-BE49-F238E27FC236}">
                <a16:creationId xmlns:a16="http://schemas.microsoft.com/office/drawing/2014/main" id="{EEFAD22D-CA81-47CD-B576-30DC91E1AEB9}"/>
              </a:ext>
            </a:extLst>
          </p:cNvPr>
          <p:cNvSpPr txBox="1">
            <a:spLocks noChangeArrowheads="1"/>
          </p:cNvSpPr>
          <p:nvPr/>
        </p:nvSpPr>
        <p:spPr bwMode="auto">
          <a:xfrm>
            <a:off x="304801" y="1219200"/>
            <a:ext cx="4648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folHlink"/>
              </a:buClr>
              <a:buSzPct val="60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sz="2800">
                <a:solidFill>
                  <a:schemeClr val="tx1"/>
                </a:solidFill>
                <a:latin typeface="微软雅黑" panose="020B0503020204020204" pitchFamily="34" charset="-122"/>
                <a:ea typeface="微软雅黑" panose="020B0503020204020204" pitchFamily="34" charset="-122"/>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a:lstStyle>
          <a:p>
            <a:pPr marL="450850" indent="-450850" algn="just" eaLnBrk="1">
              <a:lnSpc>
                <a:spcPct val="150000"/>
              </a:lnSpc>
              <a:spcBef>
                <a:spcPts val="0"/>
              </a:spcBef>
              <a:spcAft>
                <a:spcPts val="0"/>
              </a:spcAft>
              <a:buClrTx/>
              <a:buFont typeface="Wingdings" panose="05000000000000000000" pitchFamily="2" charset="2"/>
              <a:buChar char="p"/>
            </a:pPr>
            <a:r>
              <a:rPr lang="zh-CN" altLang="en-US" sz="2900" b="1" kern="0" dirty="0"/>
              <a:t>链路层：</a:t>
            </a:r>
            <a:r>
              <a:rPr lang="zh-CN" altLang="en-US" sz="2900" b="0" kern="0" dirty="0"/>
              <a:t>链路隧道协议</a:t>
            </a:r>
            <a:r>
              <a:rPr lang="en-US" altLang="zh-CN" sz="2900" b="0" kern="0" dirty="0"/>
              <a:t>, </a:t>
            </a:r>
            <a:r>
              <a:rPr lang="zh-CN" altLang="en-US" sz="2900" b="0" kern="0" dirty="0"/>
              <a:t>加密技术</a:t>
            </a:r>
          </a:p>
          <a:p>
            <a:pPr marL="450850" indent="-450850" algn="just" eaLnBrk="1">
              <a:lnSpc>
                <a:spcPct val="150000"/>
              </a:lnSpc>
              <a:spcBef>
                <a:spcPts val="0"/>
              </a:spcBef>
              <a:spcAft>
                <a:spcPts val="0"/>
              </a:spcAft>
              <a:buClrTx/>
              <a:buFont typeface="Wingdings" panose="05000000000000000000" pitchFamily="2" charset="2"/>
              <a:buChar char="p"/>
            </a:pPr>
            <a:r>
              <a:rPr lang="zh-CN" altLang="en-US" sz="2900" b="1" kern="0" dirty="0"/>
              <a:t>网络层：</a:t>
            </a:r>
            <a:r>
              <a:rPr lang="en-US" altLang="zh-CN" sz="2900" b="0" kern="0" dirty="0" err="1"/>
              <a:t>IPSec</a:t>
            </a:r>
            <a:r>
              <a:rPr lang="zh-CN" altLang="en-US" sz="2900" b="0" kern="0" dirty="0"/>
              <a:t>协议</a:t>
            </a:r>
            <a:r>
              <a:rPr lang="en-US" altLang="zh-CN" sz="2900" b="0" kern="0" dirty="0"/>
              <a:t>, </a:t>
            </a:r>
          </a:p>
          <a:p>
            <a:pPr marL="450850" indent="-450850" algn="just" eaLnBrk="1">
              <a:lnSpc>
                <a:spcPct val="150000"/>
              </a:lnSpc>
              <a:spcBef>
                <a:spcPts val="0"/>
              </a:spcBef>
              <a:spcAft>
                <a:spcPts val="0"/>
              </a:spcAft>
              <a:buClrTx/>
              <a:buFont typeface="Wingdings" panose="05000000000000000000" pitchFamily="2" charset="2"/>
              <a:buChar char="p"/>
            </a:pPr>
            <a:r>
              <a:rPr lang="zh-CN" altLang="en-US" sz="2900" b="1" kern="0" dirty="0"/>
              <a:t>传输层：</a:t>
            </a:r>
            <a:r>
              <a:rPr lang="en-US" altLang="zh-CN" sz="2900" b="0" kern="0" dirty="0"/>
              <a:t>SSL/TLS </a:t>
            </a:r>
            <a:r>
              <a:rPr lang="zh-CN" altLang="en-US" sz="2900" b="0" kern="0" dirty="0"/>
              <a:t>协议</a:t>
            </a:r>
          </a:p>
          <a:p>
            <a:pPr marL="450850" indent="-450850" algn="just" eaLnBrk="1">
              <a:lnSpc>
                <a:spcPct val="150000"/>
              </a:lnSpc>
              <a:spcBef>
                <a:spcPts val="0"/>
              </a:spcBef>
              <a:spcAft>
                <a:spcPts val="0"/>
              </a:spcAft>
              <a:buClrTx/>
              <a:buFont typeface="Wingdings" panose="05000000000000000000" pitchFamily="2" charset="2"/>
              <a:buChar char="p"/>
            </a:pPr>
            <a:r>
              <a:rPr lang="zh-CN" altLang="en-US" sz="2900" b="1" kern="0" dirty="0"/>
              <a:t>应用层：</a:t>
            </a:r>
            <a:r>
              <a:rPr lang="en-US" altLang="zh-CN" sz="2900" b="0" kern="0" dirty="0"/>
              <a:t>HTTPS, PGP, S/MIME, DNSSEC</a:t>
            </a:r>
            <a:r>
              <a:rPr lang="zh-CN" altLang="en-US" sz="2900" b="0" kern="0" dirty="0"/>
              <a:t>等</a:t>
            </a:r>
          </a:p>
        </p:txBody>
      </p:sp>
      <p:graphicFrame>
        <p:nvGraphicFramePr>
          <p:cNvPr id="6" name="Object 5">
            <a:extLst>
              <a:ext uri="{FF2B5EF4-FFF2-40B4-BE49-F238E27FC236}">
                <a16:creationId xmlns:a16="http://schemas.microsoft.com/office/drawing/2014/main" id="{5BD87017-9483-4CA8-BEE4-26B0C4FCD6AF}"/>
              </a:ext>
            </a:extLst>
          </p:cNvPr>
          <p:cNvGraphicFramePr>
            <a:graphicFrameLocks noChangeAspect="1"/>
          </p:cNvGraphicFramePr>
          <p:nvPr>
            <p:extLst>
              <p:ext uri="{D42A27DB-BD31-4B8C-83A1-F6EECF244321}">
                <p14:modId xmlns:p14="http://schemas.microsoft.com/office/powerpoint/2010/main" val="1000734366"/>
              </p:ext>
            </p:extLst>
          </p:nvPr>
        </p:nvGraphicFramePr>
        <p:xfrm>
          <a:off x="5105400" y="1676400"/>
          <a:ext cx="3750644" cy="3711575"/>
        </p:xfrm>
        <a:graphic>
          <a:graphicData uri="http://schemas.openxmlformats.org/presentationml/2006/ole">
            <mc:AlternateContent xmlns:mc="http://schemas.openxmlformats.org/markup-compatibility/2006">
              <mc:Choice xmlns:v="urn:schemas-microsoft-com:vml" Requires="v">
                <p:oleObj spid="_x0000_s6175" name="Visio" r:id="rId3" imgW="6548219" imgH="6482283" progId="Visio.Drawing.11">
                  <p:embed/>
                </p:oleObj>
              </mc:Choice>
              <mc:Fallback>
                <p:oleObj name="Visio" r:id="rId3" imgW="6548219" imgH="6482283" progId="Visio.Drawing.11">
                  <p:embed/>
                  <p:pic>
                    <p:nvPicPr>
                      <p:cNvPr id="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76400"/>
                        <a:ext cx="3750644" cy="37115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9883588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3A9968-1525-4544-A159-A79E73904D30}"/>
              </a:ext>
            </a:extLst>
          </p:cNvPr>
          <p:cNvSpPr>
            <a:spLocks noGrp="1"/>
          </p:cNvSpPr>
          <p:nvPr>
            <p:ph type="title"/>
          </p:nvPr>
        </p:nvSpPr>
        <p:spPr/>
        <p:txBody>
          <a:bodyPr/>
          <a:lstStyle/>
          <a:p>
            <a:r>
              <a:rPr lang="zh-CN" altLang="en-US" sz="4000" dirty="0"/>
              <a:t>网络安全协议</a:t>
            </a:r>
          </a:p>
        </p:txBody>
      </p:sp>
      <p:graphicFrame>
        <p:nvGraphicFramePr>
          <p:cNvPr id="7" name="Object 4">
            <a:extLst>
              <a:ext uri="{FF2B5EF4-FFF2-40B4-BE49-F238E27FC236}">
                <a16:creationId xmlns:a16="http://schemas.microsoft.com/office/drawing/2014/main" id="{CC8DE900-E644-4DC2-A9EC-A84785488C0E}"/>
              </a:ext>
            </a:extLst>
          </p:cNvPr>
          <p:cNvGraphicFramePr>
            <a:graphicFrameLocks noChangeAspect="1"/>
          </p:cNvGraphicFramePr>
          <p:nvPr>
            <p:extLst>
              <p:ext uri="{D42A27DB-BD31-4B8C-83A1-F6EECF244321}">
                <p14:modId xmlns:p14="http://schemas.microsoft.com/office/powerpoint/2010/main" val="2176001483"/>
              </p:ext>
            </p:extLst>
          </p:nvPr>
        </p:nvGraphicFramePr>
        <p:xfrm>
          <a:off x="800100" y="871537"/>
          <a:ext cx="7543800" cy="5986463"/>
        </p:xfrm>
        <a:graphic>
          <a:graphicData uri="http://schemas.openxmlformats.org/presentationml/2006/ole">
            <mc:AlternateContent xmlns:mc="http://schemas.openxmlformats.org/markup-compatibility/2006">
              <mc:Choice xmlns:v="urn:schemas-microsoft-com:vml" Requires="v">
                <p:oleObj spid="_x0000_s7199" name="Visio" r:id="rId3" imgW="6715658" imgH="5329733" progId="Visio.Drawing.11">
                  <p:embed/>
                </p:oleObj>
              </mc:Choice>
              <mc:Fallback>
                <p:oleObj name="Visio" r:id="rId3" imgW="6715658" imgH="5329733" progId="Visio.Drawing.11">
                  <p:embed/>
                  <p:pic>
                    <p:nvPicPr>
                      <p:cNvPr id="788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871537"/>
                        <a:ext cx="7543800" cy="598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3038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IP Security Protocols</a:t>
            </a:r>
          </a:p>
        </p:txBody>
      </p:sp>
      <p:sp>
        <p:nvSpPr>
          <p:cNvPr id="10243" name="Rectangle 3"/>
          <p:cNvSpPr>
            <a:spLocks noGrp="1" noChangeArrowheads="1"/>
          </p:cNvSpPr>
          <p:nvPr>
            <p:ph type="body" idx="1"/>
          </p:nvPr>
        </p:nvSpPr>
        <p:spPr>
          <a:xfrm>
            <a:off x="304800" y="1219200"/>
            <a:ext cx="8686800" cy="5016500"/>
          </a:xfrm>
        </p:spPr>
        <p:txBody>
          <a:bodyPr/>
          <a:lstStyle/>
          <a:p>
            <a:pPr algn="just" eaLnBrk="1" hangingPunct="1">
              <a:lnSpc>
                <a:spcPct val="150000"/>
              </a:lnSpc>
              <a:spcBef>
                <a:spcPts val="0"/>
              </a:spcBef>
              <a:spcAft>
                <a:spcPts val="0"/>
              </a:spcAft>
              <a:buClrTx/>
              <a:buFont typeface="Wingdings" panose="05000000000000000000" pitchFamily="2" charset="2"/>
              <a:buChar char="p"/>
            </a:pPr>
            <a:r>
              <a:rPr lang="en-US" altLang="zh-CN" sz="2800" b="1" dirty="0" err="1">
                <a:ea typeface="微软雅黑" panose="020B0503020204020204" pitchFamily="34" charset="-122"/>
              </a:rPr>
              <a:t>IPSec</a:t>
            </a:r>
            <a:r>
              <a:rPr lang="zh-CN" altLang="en-US" sz="2800" b="1" dirty="0">
                <a:ea typeface="微软雅黑" panose="020B0503020204020204" pitchFamily="34" charset="-122"/>
              </a:rPr>
              <a:t>（</a:t>
            </a:r>
            <a:r>
              <a:rPr lang="en-US" altLang="zh-CN" sz="2800" b="1" dirty="0">
                <a:ea typeface="微软雅黑" panose="020B0503020204020204" pitchFamily="34" charset="-122"/>
              </a:rPr>
              <a:t>IP Security</a:t>
            </a:r>
            <a:r>
              <a:rPr lang="zh-CN" altLang="en-US" sz="2800" b="1" dirty="0">
                <a:ea typeface="微软雅黑" panose="020B0503020204020204" pitchFamily="34" charset="-122"/>
              </a:rPr>
              <a:t>）是</a:t>
            </a:r>
            <a:r>
              <a:rPr lang="en-US" altLang="zh-CN" sz="2800" b="1" dirty="0">
                <a:ea typeface="微软雅黑" panose="020B0503020204020204" pitchFamily="34" charset="-122"/>
              </a:rPr>
              <a:t>Internet</a:t>
            </a:r>
            <a:r>
              <a:rPr lang="zh-CN" altLang="en-US" sz="2800" b="1" dirty="0">
                <a:ea typeface="微软雅黑" panose="020B0503020204020204" pitchFamily="34" charset="-122"/>
              </a:rPr>
              <a:t>的网络层安全协议</a:t>
            </a:r>
            <a:r>
              <a:rPr lang="en-US" altLang="zh-CN" sz="2800" b="1" dirty="0">
                <a:ea typeface="微软雅黑" panose="020B0503020204020204" pitchFamily="34" charset="-122"/>
              </a:rPr>
              <a:t>, </a:t>
            </a:r>
            <a:r>
              <a:rPr lang="zh-CN" altLang="en-US" sz="2800" b="1" dirty="0">
                <a:ea typeface="微软雅黑" panose="020B0503020204020204" pitchFamily="34" charset="-122"/>
              </a:rPr>
              <a:t>于</a:t>
            </a:r>
            <a:r>
              <a:rPr lang="en-US" altLang="zh-CN" sz="2800" b="1" dirty="0">
                <a:ea typeface="微软雅黑" panose="020B0503020204020204" pitchFamily="34" charset="-122"/>
              </a:rPr>
              <a:t>1995</a:t>
            </a:r>
            <a:r>
              <a:rPr lang="zh-CN" altLang="en-US" sz="2800" b="1" dirty="0">
                <a:ea typeface="微软雅黑" panose="020B0503020204020204" pitchFamily="34" charset="-122"/>
              </a:rPr>
              <a:t>年</a:t>
            </a:r>
            <a:r>
              <a:rPr lang="en-US" altLang="zh-CN" sz="2800" b="1" dirty="0">
                <a:ea typeface="微软雅黑" panose="020B0503020204020204" pitchFamily="34" charset="-122"/>
              </a:rPr>
              <a:t>8</a:t>
            </a:r>
            <a:r>
              <a:rPr lang="zh-CN" altLang="en-US" sz="2800" b="1" dirty="0">
                <a:ea typeface="微软雅黑" panose="020B0503020204020204" pitchFamily="34" charset="-122"/>
              </a:rPr>
              <a:t>月发布</a:t>
            </a:r>
            <a:r>
              <a:rPr lang="en-US" altLang="zh-CN" sz="2800" b="1" dirty="0">
                <a:ea typeface="微软雅黑" panose="020B0503020204020204" pitchFamily="34" charset="-122"/>
              </a:rPr>
              <a:t>IPSec1.0,</a:t>
            </a:r>
            <a:r>
              <a:rPr lang="zh-CN" altLang="en-US" sz="2800" b="1" dirty="0">
                <a:ea typeface="微软雅黑" panose="020B0503020204020204" pitchFamily="34" charset="-122"/>
              </a:rPr>
              <a:t> </a:t>
            </a:r>
            <a:r>
              <a:rPr lang="en-US" altLang="zh-CN" sz="2800" b="1" dirty="0">
                <a:ea typeface="微软雅黑" panose="020B0503020204020204" pitchFamily="34" charset="-122"/>
              </a:rPr>
              <a:t>1998</a:t>
            </a:r>
            <a:r>
              <a:rPr lang="zh-CN" altLang="en-US" sz="2800" b="1" dirty="0">
                <a:ea typeface="微软雅黑" panose="020B0503020204020204" pitchFamily="34" charset="-122"/>
              </a:rPr>
              <a:t>年</a:t>
            </a:r>
            <a:r>
              <a:rPr lang="en-US" altLang="zh-CN" sz="2800" b="1" dirty="0">
                <a:ea typeface="微软雅黑" panose="020B0503020204020204" pitchFamily="34" charset="-122"/>
              </a:rPr>
              <a:t>11</a:t>
            </a:r>
            <a:r>
              <a:rPr lang="zh-CN" altLang="en-US" sz="2800" b="1" dirty="0">
                <a:ea typeface="微软雅黑" panose="020B0503020204020204" pitchFamily="34" charset="-122"/>
              </a:rPr>
              <a:t>月发布了</a:t>
            </a:r>
            <a:r>
              <a:rPr lang="en-US" altLang="zh-CN" sz="2800" b="1" dirty="0">
                <a:ea typeface="微软雅黑" panose="020B0503020204020204" pitchFamily="34" charset="-122"/>
              </a:rPr>
              <a:t>IPSec2.0, </a:t>
            </a:r>
            <a:r>
              <a:rPr lang="zh-CN" altLang="en-US" sz="2800" b="1" dirty="0">
                <a:ea typeface="微软雅黑" panose="020B0503020204020204" pitchFamily="34" charset="-122"/>
              </a:rPr>
              <a:t>同时支持</a:t>
            </a:r>
            <a:r>
              <a:rPr lang="en-US" altLang="zh-CN" sz="2800" b="1" dirty="0">
                <a:ea typeface="微软雅黑" panose="020B0503020204020204" pitchFamily="34" charset="-122"/>
              </a:rPr>
              <a:t>IPv4</a:t>
            </a:r>
            <a:r>
              <a:rPr lang="zh-CN" altLang="en-US" sz="2800" b="1" dirty="0">
                <a:ea typeface="微软雅黑" panose="020B0503020204020204" pitchFamily="34" charset="-122"/>
              </a:rPr>
              <a:t>和</a:t>
            </a:r>
            <a:r>
              <a:rPr lang="en-US" altLang="zh-CN" sz="2800" b="1" dirty="0">
                <a:ea typeface="微软雅黑" panose="020B0503020204020204" pitchFamily="34" charset="-122"/>
              </a:rPr>
              <a:t>IPv6, </a:t>
            </a:r>
            <a:r>
              <a:rPr lang="zh-CN" altLang="en-US" sz="2800" b="1" dirty="0">
                <a:ea typeface="微软雅黑" panose="020B0503020204020204" pitchFamily="34" charset="-122"/>
              </a:rPr>
              <a:t>它规定了：</a:t>
            </a:r>
          </a:p>
          <a:p>
            <a:pPr lvl="1" algn="just" eaLnBrk="1">
              <a:lnSpc>
                <a:spcPct val="150000"/>
              </a:lnSpc>
              <a:spcBef>
                <a:spcPts val="0"/>
              </a:spcBef>
              <a:spcAft>
                <a:spcPts val="0"/>
              </a:spcAft>
              <a:buClrTx/>
              <a:buFont typeface="Wingdings" panose="05000000000000000000" pitchFamily="2" charset="2"/>
              <a:buChar char="n"/>
            </a:pPr>
            <a:r>
              <a:rPr lang="en-US" altLang="zh-CN" sz="2400" dirty="0">
                <a:ea typeface="微软雅黑" panose="020B0503020204020204" pitchFamily="34" charset="-122"/>
              </a:rPr>
              <a:t> IPSec</a:t>
            </a:r>
            <a:r>
              <a:rPr lang="zh-CN" altLang="en-US" sz="2400" dirty="0">
                <a:ea typeface="微软雅黑" panose="020B0503020204020204" pitchFamily="34" charset="-122"/>
              </a:rPr>
              <a:t>的整体结构（</a:t>
            </a:r>
            <a:r>
              <a:rPr lang="en-US" altLang="zh-CN" sz="2400" b="1" u="sng" dirty="0">
                <a:solidFill>
                  <a:srgbClr val="FF0000"/>
                </a:solidFill>
                <a:ea typeface="微软雅黑" panose="020B0503020204020204" pitchFamily="34" charset="-122"/>
              </a:rPr>
              <a:t>RFC4301</a:t>
            </a:r>
            <a:r>
              <a:rPr lang="en-US" altLang="zh-CN" sz="2400" dirty="0">
                <a:ea typeface="微软雅黑" panose="020B0503020204020204" pitchFamily="34" charset="-122"/>
              </a:rPr>
              <a:t>, 2401</a:t>
            </a:r>
            <a:r>
              <a:rPr lang="zh-CN" altLang="en-US" sz="2400" dirty="0">
                <a:ea typeface="微软雅黑" panose="020B0503020204020204" pitchFamily="34" charset="-122"/>
              </a:rPr>
              <a:t>）</a:t>
            </a:r>
          </a:p>
          <a:p>
            <a:pPr lvl="1" algn="just" eaLnBrk="1">
              <a:lnSpc>
                <a:spcPct val="150000"/>
              </a:lnSpc>
              <a:spcBef>
                <a:spcPts val="0"/>
              </a:spcBef>
              <a:spcAft>
                <a:spcPts val="0"/>
              </a:spcAft>
              <a:buClrTx/>
              <a:buFont typeface="Wingdings" panose="05000000000000000000" pitchFamily="2" charset="2"/>
              <a:buChar char="n"/>
            </a:pPr>
            <a:r>
              <a:rPr lang="en-US" altLang="zh-CN" sz="2400" dirty="0">
                <a:ea typeface="微软雅黑" panose="020B0503020204020204" pitchFamily="34" charset="-122"/>
              </a:rPr>
              <a:t> IPSec</a:t>
            </a:r>
            <a:r>
              <a:rPr lang="zh-CN" altLang="en-US" sz="2400" dirty="0">
                <a:ea typeface="微软雅黑" panose="020B0503020204020204" pitchFamily="34" charset="-122"/>
              </a:rPr>
              <a:t>协议</a:t>
            </a:r>
            <a:r>
              <a:rPr lang="en-US" altLang="zh-CN" sz="2400" dirty="0">
                <a:ea typeface="微软雅黑" panose="020B0503020204020204" pitchFamily="34" charset="-122"/>
              </a:rPr>
              <a:t>AH</a:t>
            </a:r>
            <a:r>
              <a:rPr lang="zh-CN" altLang="en-US" sz="2400" dirty="0">
                <a:ea typeface="微软雅黑" panose="020B0503020204020204" pitchFamily="34" charset="-122"/>
              </a:rPr>
              <a:t>和</a:t>
            </a:r>
            <a:r>
              <a:rPr lang="en-US" altLang="zh-CN" sz="2400" dirty="0">
                <a:ea typeface="微软雅黑" panose="020B0503020204020204" pitchFamily="34" charset="-122"/>
              </a:rPr>
              <a:t>ESP</a:t>
            </a:r>
            <a:r>
              <a:rPr lang="zh-CN" altLang="en-US" sz="2400" dirty="0">
                <a:ea typeface="微软雅黑" panose="020B0503020204020204" pitchFamily="34" charset="-122"/>
              </a:rPr>
              <a:t>（认证与加密）（</a:t>
            </a:r>
            <a:r>
              <a:rPr lang="en-US" altLang="zh-CN" sz="2400" b="1" u="sng" dirty="0">
                <a:solidFill>
                  <a:srgbClr val="FF0000"/>
                </a:solidFill>
                <a:ea typeface="微软雅黑" panose="020B0503020204020204" pitchFamily="34" charset="-122"/>
              </a:rPr>
              <a:t>RFC4302, 4303, 4305</a:t>
            </a:r>
            <a:r>
              <a:rPr lang="en-US" altLang="zh-CN" sz="2400" dirty="0">
                <a:solidFill>
                  <a:srgbClr val="FF0000"/>
                </a:solidFill>
                <a:ea typeface="微软雅黑" panose="020B0503020204020204" pitchFamily="34" charset="-122"/>
              </a:rPr>
              <a:t>, </a:t>
            </a:r>
            <a:r>
              <a:rPr lang="en-US" altLang="zh-CN" sz="2400" dirty="0">
                <a:ea typeface="微软雅黑" panose="020B0503020204020204" pitchFamily="34" charset="-122"/>
              </a:rPr>
              <a:t>2401-2406</a:t>
            </a:r>
            <a:r>
              <a:rPr lang="zh-CN" altLang="en-US" sz="2400" dirty="0">
                <a:ea typeface="微软雅黑" panose="020B0503020204020204" pitchFamily="34" charset="-122"/>
              </a:rPr>
              <a:t>）</a:t>
            </a:r>
          </a:p>
          <a:p>
            <a:pPr lvl="1" algn="just" eaLnBrk="1">
              <a:lnSpc>
                <a:spcPct val="150000"/>
              </a:lnSpc>
              <a:spcBef>
                <a:spcPts val="0"/>
              </a:spcBef>
              <a:spcAft>
                <a:spcPts val="0"/>
              </a:spcAft>
              <a:buClrTx/>
              <a:buFont typeface="Wingdings" panose="05000000000000000000" pitchFamily="2" charset="2"/>
              <a:buChar char="n"/>
            </a:pPr>
            <a:r>
              <a:rPr lang="zh-CN" altLang="en-US" sz="2400" dirty="0">
                <a:ea typeface="微软雅黑" panose="020B0503020204020204" pitchFamily="34" charset="-122"/>
              </a:rPr>
              <a:t> 密钥管理协议</a:t>
            </a:r>
            <a:r>
              <a:rPr lang="en-US" altLang="zh-CN" sz="2400" dirty="0">
                <a:ea typeface="微软雅黑" panose="020B0503020204020204" pitchFamily="34" charset="-122"/>
              </a:rPr>
              <a:t>IKE</a:t>
            </a:r>
            <a:r>
              <a:rPr lang="zh-CN" altLang="en-US" sz="2400" dirty="0">
                <a:ea typeface="微软雅黑" panose="020B0503020204020204" pitchFamily="34" charset="-122"/>
              </a:rPr>
              <a:t>（</a:t>
            </a:r>
            <a:r>
              <a:rPr lang="en-US" altLang="zh-CN" sz="2400" b="1" u="sng" dirty="0">
                <a:solidFill>
                  <a:srgbClr val="FF0000"/>
                </a:solidFill>
                <a:ea typeface="微软雅黑" panose="020B0503020204020204" pitchFamily="34" charset="-122"/>
              </a:rPr>
              <a:t>RFC4304</a:t>
            </a:r>
            <a:r>
              <a:rPr lang="zh-CN" altLang="en-US" sz="2400" b="1" u="sng" dirty="0">
                <a:solidFill>
                  <a:srgbClr val="FF0000"/>
                </a:solidFill>
                <a:ea typeface="微软雅黑" panose="020B0503020204020204" pitchFamily="34" charset="-122"/>
              </a:rPr>
              <a:t>，</a:t>
            </a:r>
            <a:r>
              <a:rPr lang="en-US" altLang="zh-CN" sz="2400" b="1" u="sng" dirty="0">
                <a:solidFill>
                  <a:srgbClr val="FF0000"/>
                </a:solidFill>
                <a:ea typeface="微软雅黑" panose="020B0503020204020204" pitchFamily="34" charset="-122"/>
              </a:rPr>
              <a:t>4306</a:t>
            </a:r>
            <a:r>
              <a:rPr lang="zh-CN" altLang="en-US" sz="2400" dirty="0">
                <a:solidFill>
                  <a:srgbClr val="FF0000"/>
                </a:solidFill>
                <a:ea typeface="微软雅黑" panose="020B0503020204020204" pitchFamily="34" charset="-122"/>
              </a:rPr>
              <a:t>，</a:t>
            </a:r>
            <a:r>
              <a:rPr lang="en-US" altLang="zh-CN" sz="2400" dirty="0">
                <a:ea typeface="微软雅黑" panose="020B0503020204020204" pitchFamily="34" charset="-122"/>
              </a:rPr>
              <a:t>2412</a:t>
            </a:r>
            <a:r>
              <a:rPr lang="zh-CN" altLang="en-US" sz="2400" dirty="0">
                <a:ea typeface="微软雅黑" panose="020B0503020204020204" pitchFamily="34" charset="-122"/>
              </a:rPr>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CN" altLang="en-US" dirty="0">
                <a:ea typeface="微软雅黑" panose="020B0503020204020204" pitchFamily="34" charset="-122"/>
              </a:rPr>
              <a:t>为什么需要</a:t>
            </a:r>
            <a:r>
              <a:rPr lang="en-US" altLang="zh-CN" dirty="0" err="1">
                <a:ea typeface="微软雅黑" panose="020B0503020204020204" pitchFamily="34" charset="-122"/>
              </a:rPr>
              <a:t>IPSec</a:t>
            </a:r>
            <a:r>
              <a:rPr lang="zh-CN" altLang="en-US">
                <a:ea typeface="微软雅黑" panose="020B0503020204020204" pitchFamily="34" charset="-122"/>
              </a:rPr>
              <a:t>？</a:t>
            </a:r>
            <a:endParaRPr lang="zh-CN" altLang="en-US" dirty="0">
              <a:ea typeface="微软雅黑" panose="020B0503020204020204" pitchFamily="34" charset="-122"/>
            </a:endParaRPr>
          </a:p>
        </p:txBody>
      </p:sp>
      <p:sp>
        <p:nvSpPr>
          <p:cNvPr id="12291" name="Rectangle 3"/>
          <p:cNvSpPr>
            <a:spLocks noGrp="1" noChangeArrowheads="1"/>
          </p:cNvSpPr>
          <p:nvPr>
            <p:ph type="body" idx="1"/>
          </p:nvPr>
        </p:nvSpPr>
        <p:spPr>
          <a:xfrm>
            <a:off x="304800" y="1219200"/>
            <a:ext cx="8537575" cy="5181600"/>
          </a:xfrm>
        </p:spPr>
        <p:txBody>
          <a:bodyPr>
            <a:normAutofit fontScale="77500" lnSpcReduction="20000"/>
          </a:bodyPr>
          <a:lstStyle/>
          <a:p>
            <a:pPr algn="just" eaLnBrk="1" latinLnBrk="1">
              <a:lnSpc>
                <a:spcPct val="138000"/>
              </a:lnSpc>
              <a:spcBef>
                <a:spcPts val="0"/>
              </a:spcBef>
              <a:spcAft>
                <a:spcPts val="0"/>
              </a:spcAft>
              <a:buClrTx/>
              <a:buFont typeface="Wingdings" panose="05000000000000000000" pitchFamily="2" charset="2"/>
              <a:buChar char="p"/>
            </a:pPr>
            <a:r>
              <a:rPr lang="zh-CN" altLang="en-US" b="1" dirty="0">
                <a:ea typeface="微软雅黑" panose="020B0503020204020204" pitchFamily="34" charset="-122"/>
              </a:rPr>
              <a:t>传统计算机网络没有考虑安全需求，安全性能差，存在众多安全隐患。</a:t>
            </a:r>
          </a:p>
          <a:p>
            <a:pPr lvl="1" algn="just" eaLnBrk="1" latinLnBrk="1">
              <a:lnSpc>
                <a:spcPct val="138000"/>
              </a:lnSpc>
              <a:spcBef>
                <a:spcPts val="0"/>
              </a:spcBef>
              <a:spcAft>
                <a:spcPts val="0"/>
              </a:spcAft>
              <a:buClrTx/>
              <a:buFont typeface="Wingdings" panose="05000000000000000000" pitchFamily="2" charset="2"/>
              <a:buChar char="n"/>
            </a:pPr>
            <a:r>
              <a:rPr lang="zh-CN" altLang="en-US" dirty="0">
                <a:ea typeface="微软雅黑" panose="020B0503020204020204" pitchFamily="34" charset="-122"/>
              </a:rPr>
              <a:t>如伪造、篡改、重放、窃听</a:t>
            </a:r>
            <a:endParaRPr lang="en-US" altLang="zh-CN" dirty="0">
              <a:ea typeface="微软雅黑" panose="020B0503020204020204" pitchFamily="34" charset="-122"/>
            </a:endParaRPr>
          </a:p>
          <a:p>
            <a:pPr algn="just" eaLnBrk="1">
              <a:lnSpc>
                <a:spcPct val="138000"/>
              </a:lnSpc>
              <a:spcBef>
                <a:spcPts val="0"/>
              </a:spcBef>
              <a:spcAft>
                <a:spcPts val="0"/>
              </a:spcAft>
              <a:buClrTx/>
              <a:buFont typeface="Wingdings" panose="05000000000000000000" pitchFamily="2" charset="2"/>
              <a:buChar char="p"/>
            </a:pPr>
            <a:r>
              <a:rPr lang="zh-CN" altLang="en-US" b="1" dirty="0">
                <a:ea typeface="微软雅黑" panose="020B0503020204020204" pitchFamily="34" charset="-122"/>
              </a:rPr>
              <a:t>可以在网络层建立</a:t>
            </a:r>
            <a:r>
              <a:rPr lang="zh-CN" altLang="en-US" b="1" dirty="0">
                <a:solidFill>
                  <a:srgbClr val="FF0000"/>
                </a:solidFill>
                <a:ea typeface="微软雅黑" panose="020B0503020204020204" pitchFamily="34" charset="-122"/>
              </a:rPr>
              <a:t>端到端</a:t>
            </a:r>
            <a:r>
              <a:rPr lang="zh-CN" altLang="en-US" b="1" dirty="0">
                <a:ea typeface="微软雅黑" panose="020B0503020204020204" pitchFamily="34" charset="-122"/>
              </a:rPr>
              <a:t>保护的安全隧道</a:t>
            </a:r>
            <a:r>
              <a:rPr lang="en-US" altLang="zh-CN" b="1" dirty="0">
                <a:ea typeface="微软雅黑" panose="020B0503020204020204" pitchFamily="34" charset="-122"/>
              </a:rPr>
              <a:t>(Secure Tunnel)</a:t>
            </a:r>
            <a:r>
              <a:rPr lang="zh-CN" altLang="en-US" b="1" dirty="0">
                <a:ea typeface="微软雅黑" panose="020B0503020204020204" pitchFamily="34" charset="-122"/>
              </a:rPr>
              <a:t>，</a:t>
            </a:r>
            <a:r>
              <a:rPr lang="zh-CN" altLang="en-US" b="1" dirty="0"/>
              <a:t>可以</a:t>
            </a:r>
            <a:r>
              <a:rPr lang="zh-CN" altLang="en-US" b="1" dirty="0">
                <a:ea typeface="微软雅黑" panose="020B0503020204020204" pitchFamily="34" charset="-122"/>
              </a:rPr>
              <a:t>对上层应用，或者对用户透明</a:t>
            </a:r>
            <a:endParaRPr lang="en-US" altLang="zh-CN" b="1" dirty="0">
              <a:ea typeface="微软雅黑" panose="020B0503020204020204" pitchFamily="34" charset="-122"/>
            </a:endParaRPr>
          </a:p>
          <a:p>
            <a:pPr lvl="1" algn="just" eaLnBrk="1">
              <a:lnSpc>
                <a:spcPct val="138000"/>
              </a:lnSpc>
              <a:spcBef>
                <a:spcPts val="0"/>
              </a:spcBef>
              <a:spcAft>
                <a:spcPts val="0"/>
              </a:spcAft>
              <a:buClrTx/>
              <a:buFont typeface="Wingdings" panose="05000000000000000000" pitchFamily="2" charset="2"/>
              <a:buChar char="p"/>
            </a:pPr>
            <a:r>
              <a:rPr lang="zh-CN" altLang="en-US" dirty="0">
                <a:ea typeface="微软雅黑" panose="020B0503020204020204" pitchFamily="34" charset="-122"/>
              </a:rPr>
              <a:t>保护</a:t>
            </a:r>
            <a:r>
              <a:rPr lang="en-US" altLang="zh-CN" dirty="0">
                <a:ea typeface="微软雅黑" panose="020B0503020204020204" pitchFamily="34" charset="-122"/>
              </a:rPr>
              <a:t>IP</a:t>
            </a:r>
            <a:r>
              <a:rPr lang="zh-CN" altLang="en-US" dirty="0">
                <a:ea typeface="微软雅黑" panose="020B0503020204020204" pitchFamily="34" charset="-122"/>
              </a:rPr>
              <a:t>数据包的保密性（</a:t>
            </a:r>
            <a:r>
              <a:rPr lang="en-US" altLang="zh-CN" dirty="0">
                <a:ea typeface="微软雅黑" panose="020B0503020204020204" pitchFamily="34" charset="-122"/>
              </a:rPr>
              <a:t>via</a:t>
            </a:r>
            <a:r>
              <a:rPr lang="zh-CN" altLang="en-US" dirty="0">
                <a:ea typeface="微软雅黑" panose="020B0503020204020204" pitchFamily="34" charset="-122"/>
              </a:rPr>
              <a:t>，分组的对称加密）</a:t>
            </a:r>
            <a:endParaRPr lang="en-US" altLang="zh-CN" dirty="0">
              <a:ea typeface="微软雅黑" panose="020B0503020204020204" pitchFamily="34" charset="-122"/>
            </a:endParaRPr>
          </a:p>
          <a:p>
            <a:pPr lvl="1" algn="just" eaLnBrk="1">
              <a:lnSpc>
                <a:spcPct val="138000"/>
              </a:lnSpc>
              <a:spcBef>
                <a:spcPts val="0"/>
              </a:spcBef>
              <a:spcAft>
                <a:spcPts val="0"/>
              </a:spcAft>
              <a:buClrTx/>
              <a:buFont typeface="Wingdings" panose="05000000000000000000" pitchFamily="2" charset="2"/>
              <a:buChar char="p"/>
            </a:pPr>
            <a:r>
              <a:rPr lang="zh-CN" altLang="en-US" dirty="0">
                <a:ea typeface="微软雅黑" panose="020B0503020204020204" pitchFamily="34" charset="-122"/>
              </a:rPr>
              <a:t>验证</a:t>
            </a:r>
            <a:r>
              <a:rPr lang="en-US" altLang="zh-CN" dirty="0">
                <a:ea typeface="微软雅黑" panose="020B0503020204020204" pitchFamily="34" charset="-122"/>
              </a:rPr>
              <a:t>IP</a:t>
            </a:r>
            <a:r>
              <a:rPr lang="zh-CN" altLang="en-US" dirty="0">
                <a:ea typeface="微软雅黑" panose="020B0503020204020204" pitchFamily="34" charset="-122"/>
              </a:rPr>
              <a:t>包的来源以及是否完好无损（</a:t>
            </a:r>
            <a:r>
              <a:rPr lang="en-US" altLang="zh-CN" dirty="0">
                <a:ea typeface="微软雅黑" panose="020B0503020204020204" pitchFamily="34" charset="-122"/>
              </a:rPr>
              <a:t>via</a:t>
            </a:r>
            <a:r>
              <a:rPr lang="zh-CN" altLang="en-US" dirty="0">
                <a:ea typeface="微软雅黑" panose="020B0503020204020204" pitchFamily="34" charset="-122"/>
              </a:rPr>
              <a:t>，</a:t>
            </a:r>
            <a:r>
              <a:rPr lang="en-US" altLang="zh-CN" dirty="0">
                <a:ea typeface="微软雅黑" panose="020B0503020204020204" pitchFamily="34" charset="-122"/>
              </a:rPr>
              <a:t>HMAC</a:t>
            </a:r>
            <a:r>
              <a:rPr lang="zh-CN" altLang="en-US" dirty="0">
                <a:ea typeface="微软雅黑" panose="020B0503020204020204" pitchFamily="34" charset="-122"/>
              </a:rPr>
              <a:t>）</a:t>
            </a:r>
            <a:endParaRPr lang="en-US" altLang="zh-CN" dirty="0">
              <a:ea typeface="微软雅黑" panose="020B0503020204020204" pitchFamily="34" charset="-122"/>
            </a:endParaRPr>
          </a:p>
          <a:p>
            <a:pPr lvl="1" algn="just" eaLnBrk="1">
              <a:lnSpc>
                <a:spcPct val="138000"/>
              </a:lnSpc>
              <a:spcBef>
                <a:spcPts val="0"/>
              </a:spcBef>
              <a:spcAft>
                <a:spcPts val="0"/>
              </a:spcAft>
              <a:buClrTx/>
              <a:buFont typeface="Wingdings" panose="05000000000000000000" pitchFamily="2" charset="2"/>
              <a:buChar char="p"/>
            </a:pPr>
            <a:r>
              <a:rPr lang="zh-CN" altLang="en-US" dirty="0">
                <a:ea typeface="微软雅黑" panose="020B0503020204020204" pitchFamily="34" charset="-122"/>
              </a:rPr>
              <a:t>防止</a:t>
            </a:r>
            <a:r>
              <a:rPr lang="en-US" altLang="zh-CN" dirty="0">
                <a:ea typeface="微软雅黑" panose="020B0503020204020204" pitchFamily="34" charset="-122"/>
              </a:rPr>
              <a:t>IP</a:t>
            </a:r>
            <a:r>
              <a:rPr lang="zh-CN" altLang="en-US" dirty="0">
                <a:ea typeface="微软雅黑" panose="020B0503020204020204" pitchFamily="34" charset="-122"/>
              </a:rPr>
              <a:t>数据包被重放（</a:t>
            </a:r>
            <a:r>
              <a:rPr lang="en-US" altLang="zh-CN" dirty="0"/>
              <a:t>v</a:t>
            </a:r>
            <a:r>
              <a:rPr lang="en-US" altLang="zh-CN" dirty="0">
                <a:ea typeface="微软雅黑" panose="020B0503020204020204" pitchFamily="34" charset="-122"/>
              </a:rPr>
              <a:t>ia</a:t>
            </a:r>
            <a:r>
              <a:rPr lang="zh-CN" altLang="en-US" dirty="0">
                <a:ea typeface="微软雅黑" panose="020B0503020204020204" pitchFamily="34" charset="-122"/>
              </a:rPr>
              <a:t>，</a:t>
            </a:r>
            <a:r>
              <a:rPr lang="zh-CN" altLang="en-US" dirty="0"/>
              <a:t>随机数、时间戳）</a:t>
            </a:r>
            <a:endParaRPr lang="zh-CN" altLang="en-US" dirty="0">
              <a:ea typeface="微软雅黑" panose="020B0503020204020204" pitchFamily="34" charset="-122"/>
            </a:endParaRPr>
          </a:p>
          <a:p>
            <a:pPr algn="just" eaLnBrk="1" latinLnBrk="1">
              <a:lnSpc>
                <a:spcPct val="138000"/>
              </a:lnSpc>
              <a:spcBef>
                <a:spcPts val="0"/>
              </a:spcBef>
              <a:spcAft>
                <a:spcPts val="0"/>
              </a:spcAft>
              <a:buClrTx/>
              <a:buFont typeface="Wingdings" panose="05000000000000000000" pitchFamily="2" charset="2"/>
              <a:buChar char="p"/>
            </a:pPr>
            <a:r>
              <a:rPr lang="zh-CN" altLang="en-US" b="1" dirty="0">
                <a:ea typeface="微软雅黑" panose="020B0503020204020204" pitchFamily="34" charset="-122"/>
              </a:rPr>
              <a:t>安全保护的可能范围</a:t>
            </a:r>
          </a:p>
          <a:p>
            <a:pPr lvl="1" algn="just" eaLnBrk="1" latinLnBrk="1">
              <a:lnSpc>
                <a:spcPct val="138000"/>
              </a:lnSpc>
              <a:spcBef>
                <a:spcPts val="0"/>
              </a:spcBef>
              <a:spcAft>
                <a:spcPts val="0"/>
              </a:spcAft>
              <a:buClrTx/>
              <a:buFont typeface="Wingdings" panose="05000000000000000000" pitchFamily="2" charset="2"/>
              <a:buChar char="n"/>
            </a:pPr>
            <a:r>
              <a:rPr lang="zh-CN" altLang="en-US" b="1" dirty="0">
                <a:ea typeface="微软雅黑" panose="020B0503020204020204" pitchFamily="34" charset="-122"/>
              </a:rPr>
              <a:t>点到点（链路）：</a:t>
            </a:r>
            <a:r>
              <a:rPr lang="zh-CN" altLang="en-US" dirty="0">
                <a:ea typeface="微软雅黑" panose="020B0503020204020204" pitchFamily="34" charset="-122"/>
              </a:rPr>
              <a:t>由于</a:t>
            </a:r>
            <a:r>
              <a:rPr lang="en-US" altLang="zh-CN" dirty="0">
                <a:ea typeface="微软雅黑" panose="020B0503020204020204" pitchFamily="34" charset="-122"/>
              </a:rPr>
              <a:t>IP</a:t>
            </a:r>
            <a:r>
              <a:rPr lang="zh-CN" altLang="en-US" dirty="0">
                <a:ea typeface="微软雅黑" panose="020B0503020204020204" pitchFamily="34" charset="-122"/>
              </a:rPr>
              <a:t>分组头要用来寻路，在路由器上需要相应的安全操作（如认证或加解密）</a:t>
            </a:r>
          </a:p>
          <a:p>
            <a:pPr lvl="1" algn="just" eaLnBrk="1" latinLnBrk="1">
              <a:lnSpc>
                <a:spcPct val="138000"/>
              </a:lnSpc>
              <a:spcBef>
                <a:spcPts val="0"/>
              </a:spcBef>
              <a:spcAft>
                <a:spcPts val="0"/>
              </a:spcAft>
              <a:buClrTx/>
              <a:buFont typeface="Wingdings" panose="05000000000000000000" pitchFamily="2" charset="2"/>
              <a:buChar char="n"/>
            </a:pPr>
            <a:r>
              <a:rPr lang="zh-CN" altLang="en-US" b="1" dirty="0">
                <a:solidFill>
                  <a:srgbClr val="FF0000"/>
                </a:solidFill>
                <a:ea typeface="微软雅黑" panose="020B0503020204020204" pitchFamily="34" charset="-122"/>
              </a:rPr>
              <a:t>端到端</a:t>
            </a:r>
            <a:r>
              <a:rPr lang="zh-CN" altLang="en-US" b="1" dirty="0">
                <a:ea typeface="微软雅黑" panose="020B0503020204020204" pitchFamily="34" charset="-122"/>
              </a:rPr>
              <a:t>：</a:t>
            </a:r>
            <a:r>
              <a:rPr lang="zh-CN" altLang="en-US" dirty="0">
                <a:ea typeface="微软雅黑" panose="020B0503020204020204" pitchFamily="34" charset="-122"/>
              </a:rPr>
              <a:t>只需要在收发两端进行安全操作</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 </a:t>
            </a:r>
            <a:r>
              <a:rPr lang="en-US" altLang="zh-CN" dirty="0" err="1">
                <a:ea typeface="微软雅黑" panose="020B0503020204020204" pitchFamily="34" charset="-122"/>
              </a:rPr>
              <a:t>IPSec</a:t>
            </a:r>
            <a:r>
              <a:rPr lang="en-US" altLang="zh-CN" dirty="0">
                <a:ea typeface="微软雅黑" panose="020B0503020204020204" pitchFamily="34" charset="-122"/>
              </a:rPr>
              <a:t>-IKE</a:t>
            </a:r>
          </a:p>
        </p:txBody>
      </p:sp>
      <p:sp>
        <p:nvSpPr>
          <p:cNvPr id="10243" name="Rectangle 3"/>
          <p:cNvSpPr>
            <a:spLocks noGrp="1" noChangeArrowheads="1"/>
          </p:cNvSpPr>
          <p:nvPr>
            <p:ph type="body" idx="1"/>
          </p:nvPr>
        </p:nvSpPr>
        <p:spPr>
          <a:xfrm>
            <a:off x="685800" y="1772816"/>
            <a:ext cx="7772400" cy="4114800"/>
          </a:xfrm>
        </p:spPr>
        <p:txBody>
          <a:bodyPr>
            <a:normAutofit fontScale="77500" lnSpcReduction="20000"/>
          </a:bodyPr>
          <a:lstStyle/>
          <a:p>
            <a:pPr algn="just" eaLnBrk="1" hangingPunct="1">
              <a:lnSpc>
                <a:spcPct val="130000"/>
              </a:lnSpc>
              <a:buClrTx/>
              <a:buFont typeface="Wingdings" panose="05000000000000000000" pitchFamily="2" charset="2"/>
              <a:buChar char="p"/>
            </a:pPr>
            <a:r>
              <a:rPr lang="en-US" altLang="zh-CN" sz="2800" b="1" dirty="0">
                <a:ea typeface="微软雅黑" panose="020B0503020204020204" pitchFamily="34" charset="-122"/>
              </a:rPr>
              <a:t>IKE</a:t>
            </a:r>
            <a:r>
              <a:rPr lang="zh-CN" altLang="en-US" sz="2800" b="1" dirty="0">
                <a:ea typeface="微软雅黑" panose="020B0503020204020204" pitchFamily="34" charset="-122"/>
              </a:rPr>
              <a:t>（</a:t>
            </a:r>
            <a:r>
              <a:rPr lang="en-US" altLang="zh-CN" sz="2800" b="1" dirty="0">
                <a:ea typeface="微软雅黑" panose="020B0503020204020204" pitchFamily="34" charset="-122"/>
              </a:rPr>
              <a:t>Internet Key Exchange, </a:t>
            </a:r>
            <a:r>
              <a:rPr lang="en-US" altLang="zh-CN" sz="2800" b="1" dirty="0">
                <a:solidFill>
                  <a:srgbClr val="FF0000"/>
                </a:solidFill>
                <a:ea typeface="微软雅黑" panose="020B0503020204020204" pitchFamily="34" charset="-122"/>
              </a:rPr>
              <a:t>RFC4306-&gt;RFC5996-&gt;RFC7296</a:t>
            </a:r>
            <a:r>
              <a:rPr lang="zh-CN" altLang="en-US" sz="2800" b="1" dirty="0">
                <a:ea typeface="微软雅黑" panose="020B0503020204020204" pitchFamily="34" charset="-122"/>
              </a:rPr>
              <a:t>）：因特网密钥交换协议，是一个以受保护的方式</a:t>
            </a:r>
            <a:r>
              <a:rPr lang="zh-CN" altLang="en-US" sz="2800" b="1" dirty="0">
                <a:solidFill>
                  <a:srgbClr val="FF0000"/>
                </a:solidFill>
                <a:ea typeface="微软雅黑" panose="020B0503020204020204" pitchFamily="34" charset="-122"/>
              </a:rPr>
              <a:t>动态协商</a:t>
            </a:r>
            <a:r>
              <a:rPr lang="en-US" altLang="zh-CN" sz="2800" b="1" dirty="0">
                <a:solidFill>
                  <a:srgbClr val="FF0000"/>
                </a:solidFill>
                <a:ea typeface="微软雅黑" panose="020B0503020204020204" pitchFamily="34" charset="-122"/>
              </a:rPr>
              <a:t>IPsec SA</a:t>
            </a:r>
            <a:r>
              <a:rPr lang="zh-CN" altLang="en-US" sz="2800" b="1" dirty="0">
                <a:ea typeface="微软雅黑" panose="020B0503020204020204" pitchFamily="34" charset="-122"/>
              </a:rPr>
              <a:t>的协议。</a:t>
            </a:r>
          </a:p>
          <a:p>
            <a:pPr algn="just" eaLnBrk="1" hangingPunct="1">
              <a:lnSpc>
                <a:spcPct val="130000"/>
              </a:lnSpc>
              <a:buClrTx/>
              <a:buFont typeface="Wingdings" panose="05000000000000000000" pitchFamily="2" charset="2"/>
              <a:buChar char="p"/>
            </a:pPr>
            <a:r>
              <a:rPr lang="en-US" altLang="zh-CN" sz="2800" b="1" dirty="0">
                <a:ea typeface="微软雅黑" panose="020B0503020204020204" pitchFamily="34" charset="-122"/>
              </a:rPr>
              <a:t>IKE</a:t>
            </a:r>
            <a:r>
              <a:rPr lang="zh-CN" altLang="en-US" sz="2800" b="1" dirty="0">
                <a:ea typeface="微软雅黑" panose="020B0503020204020204" pitchFamily="34" charset="-122"/>
              </a:rPr>
              <a:t>的功能：使用某种</a:t>
            </a:r>
            <a:r>
              <a:rPr lang="zh-CN" altLang="en-US" sz="2800" b="1" u="sng" dirty="0">
                <a:solidFill>
                  <a:srgbClr val="FF0000"/>
                </a:solidFill>
                <a:ea typeface="微软雅黑" panose="020B0503020204020204" pitchFamily="34" charset="-122"/>
              </a:rPr>
              <a:t>长期密钥</a:t>
            </a:r>
            <a:r>
              <a:rPr lang="zh-CN" altLang="en-US" sz="2800" b="1" dirty="0">
                <a:ea typeface="微软雅黑" panose="020B0503020204020204" pitchFamily="34" charset="-122"/>
              </a:rPr>
              <a:t>进行双向认证并建立</a:t>
            </a:r>
            <a:r>
              <a:rPr lang="zh-CN" altLang="en-US" sz="2800" b="1" u="sng" dirty="0">
                <a:solidFill>
                  <a:srgbClr val="FF0000"/>
                </a:solidFill>
              </a:rPr>
              <a:t>短期会</a:t>
            </a:r>
            <a:r>
              <a:rPr lang="zh-CN" altLang="en-US" sz="2800" b="1" u="sng" dirty="0">
                <a:solidFill>
                  <a:srgbClr val="FF0000"/>
                </a:solidFill>
                <a:ea typeface="微软雅黑" panose="020B0503020204020204" pitchFamily="34" charset="-122"/>
              </a:rPr>
              <a:t>话密钥</a:t>
            </a:r>
          </a:p>
          <a:p>
            <a:pPr lvl="1" eaLnBrk="1" hangingPunct="1">
              <a:lnSpc>
                <a:spcPct val="130000"/>
              </a:lnSpc>
              <a:buClrTx/>
              <a:buFont typeface="Wingdings" panose="05000000000000000000" pitchFamily="2" charset="2"/>
              <a:buChar char="p"/>
            </a:pPr>
            <a:r>
              <a:rPr lang="zh-CN" altLang="en-US" sz="2000" dirty="0">
                <a:ea typeface="微软雅黑" panose="020B0503020204020204" pitchFamily="34" charset="-122"/>
              </a:rPr>
              <a:t>协商：通信参数，安全特性（可选）</a:t>
            </a:r>
            <a:endParaRPr lang="en-US" altLang="zh-CN" sz="2000" dirty="0">
              <a:ea typeface="微软雅黑" panose="020B0503020204020204" pitchFamily="34" charset="-122"/>
            </a:endParaRPr>
          </a:p>
          <a:p>
            <a:pPr lvl="1" eaLnBrk="1" hangingPunct="1">
              <a:lnSpc>
                <a:spcPct val="130000"/>
              </a:lnSpc>
              <a:buClrTx/>
              <a:buFont typeface="Wingdings" panose="05000000000000000000" pitchFamily="2" charset="2"/>
              <a:buChar char="p"/>
            </a:pPr>
            <a:r>
              <a:rPr lang="zh-CN" altLang="en-US" sz="2000" dirty="0">
                <a:ea typeface="微软雅黑" panose="020B0503020204020204" pitchFamily="34" charset="-122"/>
              </a:rPr>
              <a:t>认证通信对端</a:t>
            </a:r>
          </a:p>
          <a:p>
            <a:pPr lvl="1" eaLnBrk="1" hangingPunct="1">
              <a:lnSpc>
                <a:spcPct val="130000"/>
              </a:lnSpc>
              <a:buClrTx/>
              <a:buFont typeface="Wingdings" panose="05000000000000000000" pitchFamily="2" charset="2"/>
              <a:buChar char="p"/>
            </a:pPr>
            <a:r>
              <a:rPr lang="zh-CN" altLang="en-US" sz="2000" dirty="0">
                <a:ea typeface="微软雅黑" panose="020B0503020204020204" pitchFamily="34" charset="-122"/>
              </a:rPr>
              <a:t>保护实体的标识等（可选）</a:t>
            </a:r>
          </a:p>
          <a:p>
            <a:pPr lvl="1" eaLnBrk="1" hangingPunct="1">
              <a:lnSpc>
                <a:spcPct val="130000"/>
              </a:lnSpc>
              <a:buClrTx/>
              <a:buFont typeface="Wingdings" panose="05000000000000000000" pitchFamily="2" charset="2"/>
              <a:buChar char="p"/>
            </a:pPr>
            <a:r>
              <a:rPr lang="zh-CN" altLang="en-US" sz="2000" dirty="0">
                <a:ea typeface="微软雅黑" panose="020B0503020204020204" pitchFamily="34" charset="-122"/>
              </a:rPr>
              <a:t>用安全的方法产生、交换、建立密钥</a:t>
            </a:r>
          </a:p>
          <a:p>
            <a:pPr lvl="1" eaLnBrk="1" hangingPunct="1">
              <a:lnSpc>
                <a:spcPct val="130000"/>
              </a:lnSpc>
              <a:buClrTx/>
              <a:buFont typeface="Wingdings" panose="05000000000000000000" pitchFamily="2" charset="2"/>
              <a:buChar char="p"/>
            </a:pPr>
            <a:r>
              <a:rPr lang="zh-CN" altLang="en-US" sz="2000" dirty="0">
                <a:ea typeface="微软雅黑" panose="020B0503020204020204" pitchFamily="34" charset="-122"/>
              </a:rPr>
              <a:t>管理，删除安全关联（</a:t>
            </a:r>
            <a:r>
              <a:rPr lang="en-US" altLang="zh-CN" sz="2000" dirty="0">
                <a:ea typeface="微软雅黑" panose="020B0503020204020204" pitchFamily="34" charset="-122"/>
              </a:rPr>
              <a:t>SA</a:t>
            </a:r>
            <a:r>
              <a:rPr lang="zh-CN" altLang="en-US" sz="2000" dirty="0">
                <a:ea typeface="微软雅黑" panose="020B0503020204020204" pitchFamily="34" charset="-122"/>
              </a:rPr>
              <a:t>）</a:t>
            </a:r>
          </a:p>
          <a:p>
            <a:pPr lvl="1" eaLnBrk="1" hangingPunct="1">
              <a:lnSpc>
                <a:spcPct val="130000"/>
              </a:lnSpc>
              <a:buClrTx/>
              <a:buFont typeface="Wingdings" panose="05000000000000000000" pitchFamily="2" charset="2"/>
              <a:buChar char="p"/>
            </a:pPr>
            <a:r>
              <a:rPr lang="zh-CN" altLang="en-US" sz="2000" dirty="0">
                <a:ea typeface="微软雅黑" panose="020B0503020204020204" pitchFamily="34" charset="-122"/>
              </a:rPr>
              <a:t>长期密钥包括：共享秘密密钥、只用于签名的密钥、用于加密的密钥</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A7BB10-A10A-423E-8F4A-CD3AD99E07AB}"/>
              </a:ext>
            </a:extLst>
          </p:cNvPr>
          <p:cNvSpPr>
            <a:spLocks noGrp="1"/>
          </p:cNvSpPr>
          <p:nvPr>
            <p:ph type="title"/>
          </p:nvPr>
        </p:nvSpPr>
        <p:spPr/>
        <p:txBody>
          <a:bodyPr/>
          <a:lstStyle/>
          <a:p>
            <a:r>
              <a:rPr lang="en-US" altLang="zh-CN" dirty="0"/>
              <a:t>IPSec-AH</a:t>
            </a:r>
            <a:r>
              <a:rPr lang="zh-CN" altLang="en-US" dirty="0"/>
              <a:t>和</a:t>
            </a:r>
            <a:r>
              <a:rPr lang="en-US" altLang="zh-CN" dirty="0"/>
              <a:t>ESP</a:t>
            </a:r>
            <a:endParaRPr lang="zh-CN" altLang="en-US" dirty="0"/>
          </a:p>
        </p:txBody>
      </p:sp>
      <p:pic>
        <p:nvPicPr>
          <p:cNvPr id="4" name="图片 3">
            <a:extLst>
              <a:ext uri="{FF2B5EF4-FFF2-40B4-BE49-F238E27FC236}">
                <a16:creationId xmlns:a16="http://schemas.microsoft.com/office/drawing/2014/main" id="{4AC915DC-9BC0-43CA-8FB0-7724BF1897DD}"/>
              </a:ext>
            </a:extLst>
          </p:cNvPr>
          <p:cNvPicPr>
            <a:picLocks noChangeAspect="1"/>
          </p:cNvPicPr>
          <p:nvPr/>
        </p:nvPicPr>
        <p:blipFill>
          <a:blip r:embed="rId2"/>
          <a:stretch>
            <a:fillRect/>
          </a:stretch>
        </p:blipFill>
        <p:spPr>
          <a:xfrm>
            <a:off x="1066800" y="3200400"/>
            <a:ext cx="6567900" cy="3216760"/>
          </a:xfrm>
          <a:prstGeom prst="rect">
            <a:avLst/>
          </a:prstGeom>
        </p:spPr>
      </p:pic>
      <p:sp>
        <p:nvSpPr>
          <p:cNvPr id="5" name="内容占位符 2">
            <a:extLst>
              <a:ext uri="{FF2B5EF4-FFF2-40B4-BE49-F238E27FC236}">
                <a16:creationId xmlns:a16="http://schemas.microsoft.com/office/drawing/2014/main" id="{F090F260-2D4A-4396-9FEA-453CAA8393D4}"/>
              </a:ext>
            </a:extLst>
          </p:cNvPr>
          <p:cNvSpPr>
            <a:spLocks noGrp="1"/>
          </p:cNvSpPr>
          <p:nvPr>
            <p:ph idx="1"/>
          </p:nvPr>
        </p:nvSpPr>
        <p:spPr>
          <a:xfrm>
            <a:off x="304800" y="1219200"/>
            <a:ext cx="8763000" cy="4953000"/>
          </a:xfrm>
        </p:spPr>
        <p:txBody>
          <a:bodyPr/>
          <a:lstStyle/>
          <a:p>
            <a:pPr eaLnBrk="1" hangingPunct="1"/>
            <a:r>
              <a:rPr lang="en-US" altLang="zh-CN" sz="2400" dirty="0"/>
              <a:t>AH(Authentication Head) </a:t>
            </a:r>
            <a:r>
              <a:rPr lang="zh-CN" altLang="en-US" sz="2400" dirty="0"/>
              <a:t>认证头标</a:t>
            </a:r>
            <a:endParaRPr lang="en-US" altLang="zh-CN" sz="2400" dirty="0"/>
          </a:p>
          <a:p>
            <a:pPr lvl="1" eaLnBrk="1" hangingPunct="1"/>
            <a:r>
              <a:rPr lang="zh-CN" altLang="en-US" sz="2400" dirty="0"/>
              <a:t>用于认证</a:t>
            </a:r>
            <a:endParaRPr lang="en-US" altLang="zh-CN" sz="2400" dirty="0"/>
          </a:p>
          <a:p>
            <a:pPr eaLnBrk="1" hangingPunct="1"/>
            <a:r>
              <a:rPr lang="en-US" altLang="zh-CN" sz="2400" dirty="0"/>
              <a:t>ESP(Encapsulating Security Payload ) </a:t>
            </a:r>
            <a:r>
              <a:rPr lang="zh-CN" altLang="en-US" sz="2400" dirty="0"/>
              <a:t>封装安全载荷</a:t>
            </a:r>
            <a:endParaRPr lang="en-US" altLang="zh-CN" sz="2400" dirty="0"/>
          </a:p>
          <a:p>
            <a:pPr lvl="1" eaLnBrk="1" hangingPunct="1"/>
            <a:r>
              <a:rPr lang="zh-CN" altLang="en-US" sz="2400" dirty="0"/>
              <a:t>用于加密和可选的认证</a:t>
            </a:r>
          </a:p>
        </p:txBody>
      </p:sp>
    </p:spTree>
    <p:extLst>
      <p:ext uri="{BB962C8B-B14F-4D97-AF65-F5344CB8AC3E}">
        <p14:creationId xmlns:p14="http://schemas.microsoft.com/office/powerpoint/2010/main" val="169958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97A5EB-596F-484A-B590-93C35256008B}"/>
              </a:ext>
            </a:extLst>
          </p:cNvPr>
          <p:cNvSpPr>
            <a:spLocks noGrp="1"/>
          </p:cNvSpPr>
          <p:nvPr>
            <p:ph type="title"/>
          </p:nvPr>
        </p:nvSpPr>
        <p:spPr/>
        <p:txBody>
          <a:bodyPr/>
          <a:lstStyle/>
          <a:p>
            <a:r>
              <a:rPr lang="zh-CN" altLang="en-US" dirty="0"/>
              <a:t>概述</a:t>
            </a:r>
          </a:p>
        </p:txBody>
      </p:sp>
      <p:sp>
        <p:nvSpPr>
          <p:cNvPr id="3" name="内容占位符 2">
            <a:extLst>
              <a:ext uri="{FF2B5EF4-FFF2-40B4-BE49-F238E27FC236}">
                <a16:creationId xmlns:a16="http://schemas.microsoft.com/office/drawing/2014/main" id="{832C31A5-935E-4732-A547-2E1D8FAFB819}"/>
              </a:ext>
            </a:extLst>
          </p:cNvPr>
          <p:cNvSpPr>
            <a:spLocks noGrp="1"/>
          </p:cNvSpPr>
          <p:nvPr>
            <p:ph idx="1"/>
          </p:nvPr>
        </p:nvSpPr>
        <p:spPr>
          <a:xfrm>
            <a:off x="611560" y="1371600"/>
            <a:ext cx="7772400" cy="4114800"/>
          </a:xfrm>
        </p:spPr>
        <p:txBody>
          <a:bodyPr/>
          <a:lstStyle/>
          <a:p>
            <a:r>
              <a:rPr lang="en-US" altLang="zh-CN" b="1" dirty="0"/>
              <a:t>3.</a:t>
            </a:r>
            <a:r>
              <a:rPr lang="zh-CN" altLang="en-US" b="1" dirty="0"/>
              <a:t>网络潜在的威胁</a:t>
            </a:r>
            <a:endParaRPr lang="en-US" altLang="zh-CN" b="1" dirty="0"/>
          </a:p>
          <a:p>
            <a:pPr lvl="1" algn="just" eaLnBrk="1" hangingPunct="1"/>
            <a:r>
              <a:rPr lang="zh-CN" altLang="en-US" dirty="0"/>
              <a:t>非授权访问</a:t>
            </a:r>
            <a:r>
              <a:rPr lang="en-US" altLang="zh-CN" dirty="0"/>
              <a:t>(unauthorized access)</a:t>
            </a:r>
          </a:p>
          <a:p>
            <a:pPr lvl="2" algn="just" eaLnBrk="1" hangingPunct="1">
              <a:buFont typeface="Wingdings" panose="05000000000000000000" pitchFamily="2" charset="2"/>
              <a:buChar char="ü"/>
            </a:pPr>
            <a:r>
              <a:rPr lang="zh-CN" altLang="en-US" dirty="0"/>
              <a:t>非授权用户的入侵。</a:t>
            </a:r>
          </a:p>
          <a:p>
            <a:pPr lvl="1" algn="just" eaLnBrk="1" hangingPunct="1"/>
            <a:r>
              <a:rPr lang="zh-CN" altLang="en-US" dirty="0"/>
              <a:t>信息泄露</a:t>
            </a:r>
            <a:r>
              <a:rPr lang="en-US" altLang="zh-CN" dirty="0"/>
              <a:t>(disclosure of information)</a:t>
            </a:r>
          </a:p>
          <a:p>
            <a:pPr lvl="2" algn="just" eaLnBrk="1" hangingPunct="1">
              <a:buFont typeface="Wingdings" panose="05000000000000000000" pitchFamily="2" charset="2"/>
              <a:buChar char="ü"/>
            </a:pPr>
            <a:r>
              <a:rPr lang="zh-CN" altLang="en-US" dirty="0"/>
              <a:t>造成将有价值的和高度机密的信息暴露给无权访问该信息的人。</a:t>
            </a:r>
          </a:p>
          <a:p>
            <a:pPr lvl="1" eaLnBrk="1" hangingPunct="1"/>
            <a:r>
              <a:rPr lang="zh-CN" altLang="en-US" dirty="0"/>
              <a:t>拒绝服务</a:t>
            </a:r>
            <a:r>
              <a:rPr lang="en-US" altLang="zh-CN" dirty="0"/>
              <a:t>(denial of service)</a:t>
            </a:r>
          </a:p>
          <a:p>
            <a:pPr lvl="2" eaLnBrk="1" hangingPunct="1">
              <a:buFont typeface="Wingdings" panose="05000000000000000000" pitchFamily="2" charset="2"/>
              <a:buChar char="ü"/>
            </a:pPr>
            <a:r>
              <a:rPr lang="zh-CN" altLang="en-US" dirty="0"/>
              <a:t>使得系统难以或不可能继续执行任务。</a:t>
            </a:r>
            <a:endParaRPr lang="zh-CN" altLang="en-US" sz="3200" dirty="0"/>
          </a:p>
          <a:p>
            <a:pPr lvl="1"/>
            <a:endParaRPr lang="zh-CN" altLang="en-US" b="1" dirty="0"/>
          </a:p>
        </p:txBody>
      </p:sp>
    </p:spTree>
    <p:extLst>
      <p:ext uri="{BB962C8B-B14F-4D97-AF65-F5344CB8AC3E}">
        <p14:creationId xmlns:p14="http://schemas.microsoft.com/office/powerpoint/2010/main" val="3929301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TW" dirty="0"/>
              <a:t>Data in TCP/IP</a:t>
            </a:r>
            <a:endParaRPr lang="en-US" altLang="zh-CN" dirty="0"/>
          </a:p>
        </p:txBody>
      </p:sp>
      <p:grpSp>
        <p:nvGrpSpPr>
          <p:cNvPr id="85" name="Group 44">
            <a:extLst>
              <a:ext uri="{FF2B5EF4-FFF2-40B4-BE49-F238E27FC236}">
                <a16:creationId xmlns:a16="http://schemas.microsoft.com/office/drawing/2014/main" id="{9288955E-9BB9-4BEA-B581-E4D47A967F3A}"/>
              </a:ext>
            </a:extLst>
          </p:cNvPr>
          <p:cNvGrpSpPr>
            <a:grpSpLocks/>
          </p:cNvGrpSpPr>
          <p:nvPr/>
        </p:nvGrpSpPr>
        <p:grpSpPr bwMode="auto">
          <a:xfrm>
            <a:off x="457200" y="1600200"/>
            <a:ext cx="8153400" cy="3886200"/>
            <a:chOff x="288" y="1008"/>
            <a:chExt cx="5136" cy="2448"/>
          </a:xfrm>
        </p:grpSpPr>
        <p:sp>
          <p:nvSpPr>
            <p:cNvPr id="86" name="Rectangle 4">
              <a:extLst>
                <a:ext uri="{FF2B5EF4-FFF2-40B4-BE49-F238E27FC236}">
                  <a16:creationId xmlns:a16="http://schemas.microsoft.com/office/drawing/2014/main" id="{97E31CE5-AA54-4339-A82F-FF27FFF241EE}"/>
                </a:ext>
              </a:extLst>
            </p:cNvPr>
            <p:cNvSpPr>
              <a:spLocks noChangeArrowheads="1"/>
            </p:cNvSpPr>
            <p:nvPr/>
          </p:nvSpPr>
          <p:spPr bwMode="auto">
            <a:xfrm>
              <a:off x="2208" y="1056"/>
              <a:ext cx="2448" cy="240"/>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abcdefghi</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87" name="Rectangle 5">
              <a:extLst>
                <a:ext uri="{FF2B5EF4-FFF2-40B4-BE49-F238E27FC236}">
                  <a16:creationId xmlns:a16="http://schemas.microsoft.com/office/drawing/2014/main" id="{E8D05D8D-B241-46FD-A034-538B26A97123}"/>
                </a:ext>
              </a:extLst>
            </p:cNvPr>
            <p:cNvSpPr>
              <a:spLocks noChangeArrowheads="1"/>
            </p:cNvSpPr>
            <p:nvPr/>
          </p:nvSpPr>
          <p:spPr bwMode="auto">
            <a:xfrm>
              <a:off x="1968" y="1872"/>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abc</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88" name="Rectangle 6">
              <a:extLst>
                <a:ext uri="{FF2B5EF4-FFF2-40B4-BE49-F238E27FC236}">
                  <a16:creationId xmlns:a16="http://schemas.microsoft.com/office/drawing/2014/main" id="{4935D3B5-EB9D-49C8-B6A6-EBD36D7BC405}"/>
                </a:ext>
              </a:extLst>
            </p:cNvPr>
            <p:cNvSpPr>
              <a:spLocks noChangeArrowheads="1"/>
            </p:cNvSpPr>
            <p:nvPr/>
          </p:nvSpPr>
          <p:spPr bwMode="auto">
            <a:xfrm>
              <a:off x="3072" y="1872"/>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def</a:t>
              </a:r>
            </a:p>
          </p:txBody>
        </p:sp>
        <p:sp>
          <p:nvSpPr>
            <p:cNvPr id="89" name="Rectangle 7">
              <a:extLst>
                <a:ext uri="{FF2B5EF4-FFF2-40B4-BE49-F238E27FC236}">
                  <a16:creationId xmlns:a16="http://schemas.microsoft.com/office/drawing/2014/main" id="{D89C562B-F81E-4910-B0CC-CE149A88B968}"/>
                </a:ext>
              </a:extLst>
            </p:cNvPr>
            <p:cNvSpPr>
              <a:spLocks noChangeArrowheads="1"/>
            </p:cNvSpPr>
            <p:nvPr/>
          </p:nvSpPr>
          <p:spPr bwMode="auto">
            <a:xfrm>
              <a:off x="4176" y="1872"/>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ghi</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90" name="Line 8">
              <a:extLst>
                <a:ext uri="{FF2B5EF4-FFF2-40B4-BE49-F238E27FC236}">
                  <a16:creationId xmlns:a16="http://schemas.microsoft.com/office/drawing/2014/main" id="{E461946E-D22D-4F87-8389-3F3FB87808F1}"/>
                </a:ext>
              </a:extLst>
            </p:cNvPr>
            <p:cNvSpPr>
              <a:spLocks noChangeShapeType="1"/>
            </p:cNvSpPr>
            <p:nvPr/>
          </p:nvSpPr>
          <p:spPr bwMode="auto">
            <a:xfrm>
              <a:off x="3360" y="1296"/>
              <a:ext cx="0" cy="57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91" name="Line 9">
              <a:extLst>
                <a:ext uri="{FF2B5EF4-FFF2-40B4-BE49-F238E27FC236}">
                  <a16:creationId xmlns:a16="http://schemas.microsoft.com/office/drawing/2014/main" id="{6DAB995C-50CB-4C0A-A903-CB8922EDA0C5}"/>
                </a:ext>
              </a:extLst>
            </p:cNvPr>
            <p:cNvSpPr>
              <a:spLocks noChangeShapeType="1"/>
            </p:cNvSpPr>
            <p:nvPr/>
          </p:nvSpPr>
          <p:spPr bwMode="auto">
            <a:xfrm flipH="1">
              <a:off x="2304" y="1296"/>
              <a:ext cx="1008" cy="57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92" name="Line 10">
              <a:extLst>
                <a:ext uri="{FF2B5EF4-FFF2-40B4-BE49-F238E27FC236}">
                  <a16:creationId xmlns:a16="http://schemas.microsoft.com/office/drawing/2014/main" id="{95B8A151-8EBF-404C-87A8-AF5D2612C1BB}"/>
                </a:ext>
              </a:extLst>
            </p:cNvPr>
            <p:cNvSpPr>
              <a:spLocks noChangeShapeType="1"/>
            </p:cNvSpPr>
            <p:nvPr/>
          </p:nvSpPr>
          <p:spPr bwMode="auto">
            <a:xfrm>
              <a:off x="3360" y="1296"/>
              <a:ext cx="1152" cy="57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grpSp>
          <p:nvGrpSpPr>
            <p:cNvPr id="93" name="Group 11">
              <a:extLst>
                <a:ext uri="{FF2B5EF4-FFF2-40B4-BE49-F238E27FC236}">
                  <a16:creationId xmlns:a16="http://schemas.microsoft.com/office/drawing/2014/main" id="{39B54621-0883-461A-BE48-B1857909B8F5}"/>
                </a:ext>
              </a:extLst>
            </p:cNvPr>
            <p:cNvGrpSpPr>
              <a:grpSpLocks/>
            </p:cNvGrpSpPr>
            <p:nvPr/>
          </p:nvGrpSpPr>
          <p:grpSpPr bwMode="auto">
            <a:xfrm>
              <a:off x="1584" y="2640"/>
              <a:ext cx="912" cy="192"/>
              <a:chOff x="1728" y="2640"/>
              <a:chExt cx="912" cy="192"/>
            </a:xfrm>
          </p:grpSpPr>
          <p:sp>
            <p:nvSpPr>
              <p:cNvPr id="124" name="Rectangle 12">
                <a:extLst>
                  <a:ext uri="{FF2B5EF4-FFF2-40B4-BE49-F238E27FC236}">
                    <a16:creationId xmlns:a16="http://schemas.microsoft.com/office/drawing/2014/main" id="{BD75A2BE-1332-436D-B3E8-5D0F17CB52CE}"/>
                  </a:ext>
                </a:extLst>
              </p:cNvPr>
              <p:cNvSpPr>
                <a:spLocks noChangeArrowheads="1"/>
              </p:cNvSpPr>
              <p:nvPr/>
            </p:nvSpPr>
            <p:spPr bwMode="auto">
              <a:xfrm>
                <a:off x="1968"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abc</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25" name="Rectangle 13">
                <a:extLst>
                  <a:ext uri="{FF2B5EF4-FFF2-40B4-BE49-F238E27FC236}">
                    <a16:creationId xmlns:a16="http://schemas.microsoft.com/office/drawing/2014/main" id="{446AD009-452C-42BE-98D8-683CD6DE2CEC}"/>
                  </a:ext>
                </a:extLst>
              </p:cNvPr>
              <p:cNvSpPr>
                <a:spLocks noChangeArrowheads="1"/>
              </p:cNvSpPr>
              <p:nvPr/>
            </p:nvSpPr>
            <p:spPr bwMode="auto">
              <a:xfrm>
                <a:off x="1728"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grpSp>
          <p:nvGrpSpPr>
            <p:cNvPr id="94" name="Group 14">
              <a:extLst>
                <a:ext uri="{FF2B5EF4-FFF2-40B4-BE49-F238E27FC236}">
                  <a16:creationId xmlns:a16="http://schemas.microsoft.com/office/drawing/2014/main" id="{A019D83F-DFE6-4338-9E7B-A2EF7E2D221F}"/>
                </a:ext>
              </a:extLst>
            </p:cNvPr>
            <p:cNvGrpSpPr>
              <a:grpSpLocks/>
            </p:cNvGrpSpPr>
            <p:nvPr/>
          </p:nvGrpSpPr>
          <p:grpSpPr bwMode="auto">
            <a:xfrm>
              <a:off x="2904" y="2640"/>
              <a:ext cx="912" cy="192"/>
              <a:chOff x="2784" y="2640"/>
              <a:chExt cx="912" cy="192"/>
            </a:xfrm>
          </p:grpSpPr>
          <p:sp>
            <p:nvSpPr>
              <p:cNvPr id="122" name="Rectangle 15">
                <a:extLst>
                  <a:ext uri="{FF2B5EF4-FFF2-40B4-BE49-F238E27FC236}">
                    <a16:creationId xmlns:a16="http://schemas.microsoft.com/office/drawing/2014/main" id="{E1D81526-3984-46CC-9F10-D151B875D3D1}"/>
                  </a:ext>
                </a:extLst>
              </p:cNvPr>
              <p:cNvSpPr>
                <a:spLocks noChangeArrowheads="1"/>
              </p:cNvSpPr>
              <p:nvPr/>
            </p:nvSpPr>
            <p:spPr bwMode="auto">
              <a:xfrm>
                <a:off x="3024"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def</a:t>
                </a:r>
              </a:p>
            </p:txBody>
          </p:sp>
          <p:sp>
            <p:nvSpPr>
              <p:cNvPr id="123" name="Rectangle 16">
                <a:extLst>
                  <a:ext uri="{FF2B5EF4-FFF2-40B4-BE49-F238E27FC236}">
                    <a16:creationId xmlns:a16="http://schemas.microsoft.com/office/drawing/2014/main" id="{692B13FC-1CB6-48E4-A61A-DFAFC772D8AA}"/>
                  </a:ext>
                </a:extLst>
              </p:cNvPr>
              <p:cNvSpPr>
                <a:spLocks noChangeArrowheads="1"/>
              </p:cNvSpPr>
              <p:nvPr/>
            </p:nvSpPr>
            <p:spPr bwMode="auto">
              <a:xfrm>
                <a:off x="2784"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grpSp>
          <p:nvGrpSpPr>
            <p:cNvPr id="95" name="Group 17">
              <a:extLst>
                <a:ext uri="{FF2B5EF4-FFF2-40B4-BE49-F238E27FC236}">
                  <a16:creationId xmlns:a16="http://schemas.microsoft.com/office/drawing/2014/main" id="{F0CAF82F-5047-437E-B667-1BFD22882602}"/>
                </a:ext>
              </a:extLst>
            </p:cNvPr>
            <p:cNvGrpSpPr>
              <a:grpSpLocks/>
            </p:cNvGrpSpPr>
            <p:nvPr/>
          </p:nvGrpSpPr>
          <p:grpSpPr bwMode="auto">
            <a:xfrm>
              <a:off x="4224" y="2640"/>
              <a:ext cx="912" cy="192"/>
              <a:chOff x="3888" y="2640"/>
              <a:chExt cx="912" cy="192"/>
            </a:xfrm>
          </p:grpSpPr>
          <p:sp>
            <p:nvSpPr>
              <p:cNvPr id="120" name="Rectangle 18">
                <a:extLst>
                  <a:ext uri="{FF2B5EF4-FFF2-40B4-BE49-F238E27FC236}">
                    <a16:creationId xmlns:a16="http://schemas.microsoft.com/office/drawing/2014/main" id="{27D206E4-E869-4BDF-9F23-C29464CCF231}"/>
                  </a:ext>
                </a:extLst>
              </p:cNvPr>
              <p:cNvSpPr>
                <a:spLocks noChangeArrowheads="1"/>
              </p:cNvSpPr>
              <p:nvPr/>
            </p:nvSpPr>
            <p:spPr bwMode="auto">
              <a:xfrm>
                <a:off x="4128"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ghi</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21" name="Rectangle 19">
                <a:extLst>
                  <a:ext uri="{FF2B5EF4-FFF2-40B4-BE49-F238E27FC236}">
                    <a16:creationId xmlns:a16="http://schemas.microsoft.com/office/drawing/2014/main" id="{94608461-04BA-4CC2-9865-FFEB96837A25}"/>
                  </a:ext>
                </a:extLst>
              </p:cNvPr>
              <p:cNvSpPr>
                <a:spLocks noChangeArrowheads="1"/>
              </p:cNvSpPr>
              <p:nvPr/>
            </p:nvSpPr>
            <p:spPr bwMode="auto">
              <a:xfrm>
                <a:off x="3888"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sp>
          <p:nvSpPr>
            <p:cNvPr id="96" name="Line 20">
              <a:extLst>
                <a:ext uri="{FF2B5EF4-FFF2-40B4-BE49-F238E27FC236}">
                  <a16:creationId xmlns:a16="http://schemas.microsoft.com/office/drawing/2014/main" id="{E3721FE4-44D2-43B6-AE51-1307326ED35B}"/>
                </a:ext>
              </a:extLst>
            </p:cNvPr>
            <p:cNvSpPr>
              <a:spLocks noChangeShapeType="1"/>
            </p:cNvSpPr>
            <p:nvPr/>
          </p:nvSpPr>
          <p:spPr bwMode="auto">
            <a:xfrm flipH="1">
              <a:off x="2016" y="2064"/>
              <a:ext cx="240" cy="57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97" name="Line 21">
              <a:extLst>
                <a:ext uri="{FF2B5EF4-FFF2-40B4-BE49-F238E27FC236}">
                  <a16:creationId xmlns:a16="http://schemas.microsoft.com/office/drawing/2014/main" id="{6DC467BB-B8B1-43E4-82E6-DA1C640C64F0}"/>
                </a:ext>
              </a:extLst>
            </p:cNvPr>
            <p:cNvSpPr>
              <a:spLocks noChangeShapeType="1"/>
            </p:cNvSpPr>
            <p:nvPr/>
          </p:nvSpPr>
          <p:spPr bwMode="auto">
            <a:xfrm>
              <a:off x="3360" y="2064"/>
              <a:ext cx="0" cy="57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98" name="Line 22">
              <a:extLst>
                <a:ext uri="{FF2B5EF4-FFF2-40B4-BE49-F238E27FC236}">
                  <a16:creationId xmlns:a16="http://schemas.microsoft.com/office/drawing/2014/main" id="{5F4F8DC6-35A2-4852-B1DE-5D7A8D5AFFD5}"/>
                </a:ext>
              </a:extLst>
            </p:cNvPr>
            <p:cNvSpPr>
              <a:spLocks noChangeShapeType="1"/>
            </p:cNvSpPr>
            <p:nvPr/>
          </p:nvSpPr>
          <p:spPr bwMode="auto">
            <a:xfrm>
              <a:off x="4464" y="2064"/>
              <a:ext cx="240" cy="576"/>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99" name="Text Box 23">
              <a:extLst>
                <a:ext uri="{FF2B5EF4-FFF2-40B4-BE49-F238E27FC236}">
                  <a16:creationId xmlns:a16="http://schemas.microsoft.com/office/drawing/2014/main" id="{1108E751-61EB-4EC7-AEF2-6DF4A6565289}"/>
                </a:ext>
              </a:extLst>
            </p:cNvPr>
            <p:cNvSpPr txBox="1">
              <a:spLocks noChangeArrowheads="1"/>
            </p:cNvSpPr>
            <p:nvPr/>
          </p:nvSpPr>
          <p:spPr bwMode="auto">
            <a:xfrm>
              <a:off x="806" y="2170"/>
              <a:ext cx="4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sp>
          <p:nvSpPr>
            <p:cNvPr id="100" name="Text Box 24">
              <a:extLst>
                <a:ext uri="{FF2B5EF4-FFF2-40B4-BE49-F238E27FC236}">
                  <a16:creationId xmlns:a16="http://schemas.microsoft.com/office/drawing/2014/main" id="{C3B81FA2-DEBD-4676-A503-466C2B90FE18}"/>
                </a:ext>
              </a:extLst>
            </p:cNvPr>
            <p:cNvSpPr txBox="1">
              <a:spLocks noChangeArrowheads="1"/>
            </p:cNvSpPr>
            <p:nvPr/>
          </p:nvSpPr>
          <p:spPr bwMode="auto">
            <a:xfrm>
              <a:off x="864" y="2880"/>
              <a:ext cx="32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IP</a:t>
              </a:r>
            </a:p>
          </p:txBody>
        </p:sp>
        <p:grpSp>
          <p:nvGrpSpPr>
            <p:cNvPr id="101" name="Group 25">
              <a:extLst>
                <a:ext uri="{FF2B5EF4-FFF2-40B4-BE49-F238E27FC236}">
                  <a16:creationId xmlns:a16="http://schemas.microsoft.com/office/drawing/2014/main" id="{AE6F6FD0-FE68-46EC-94EA-76B329A6A7C2}"/>
                </a:ext>
              </a:extLst>
            </p:cNvPr>
            <p:cNvGrpSpPr>
              <a:grpSpLocks/>
            </p:cNvGrpSpPr>
            <p:nvPr/>
          </p:nvGrpSpPr>
          <p:grpSpPr bwMode="auto">
            <a:xfrm>
              <a:off x="1344" y="3264"/>
              <a:ext cx="1152" cy="192"/>
              <a:chOff x="1344" y="3264"/>
              <a:chExt cx="1152" cy="192"/>
            </a:xfrm>
          </p:grpSpPr>
          <p:grpSp>
            <p:nvGrpSpPr>
              <p:cNvPr id="116" name="Group 26">
                <a:extLst>
                  <a:ext uri="{FF2B5EF4-FFF2-40B4-BE49-F238E27FC236}">
                    <a16:creationId xmlns:a16="http://schemas.microsoft.com/office/drawing/2014/main" id="{69B38EFC-6021-4F40-82D3-FDEA85831DDA}"/>
                  </a:ext>
                </a:extLst>
              </p:cNvPr>
              <p:cNvGrpSpPr>
                <a:grpSpLocks/>
              </p:cNvGrpSpPr>
              <p:nvPr/>
            </p:nvGrpSpPr>
            <p:grpSpPr bwMode="auto">
              <a:xfrm>
                <a:off x="1584" y="3264"/>
                <a:ext cx="912" cy="192"/>
                <a:chOff x="1728" y="2640"/>
                <a:chExt cx="912" cy="192"/>
              </a:xfrm>
            </p:grpSpPr>
            <p:sp>
              <p:nvSpPr>
                <p:cNvPr id="118" name="Rectangle 27">
                  <a:extLst>
                    <a:ext uri="{FF2B5EF4-FFF2-40B4-BE49-F238E27FC236}">
                      <a16:creationId xmlns:a16="http://schemas.microsoft.com/office/drawing/2014/main" id="{11C472D7-B9F6-4D43-9C0D-703A844D74D8}"/>
                    </a:ext>
                  </a:extLst>
                </p:cNvPr>
                <p:cNvSpPr>
                  <a:spLocks noChangeArrowheads="1"/>
                </p:cNvSpPr>
                <p:nvPr/>
              </p:nvSpPr>
              <p:spPr bwMode="auto">
                <a:xfrm>
                  <a:off x="1968"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abc</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19" name="Rectangle 28">
                  <a:extLst>
                    <a:ext uri="{FF2B5EF4-FFF2-40B4-BE49-F238E27FC236}">
                      <a16:creationId xmlns:a16="http://schemas.microsoft.com/office/drawing/2014/main" id="{42065C8A-395F-4AFD-B4A0-7F81E844A692}"/>
                    </a:ext>
                  </a:extLst>
                </p:cNvPr>
                <p:cNvSpPr>
                  <a:spLocks noChangeArrowheads="1"/>
                </p:cNvSpPr>
                <p:nvPr/>
              </p:nvSpPr>
              <p:spPr bwMode="auto">
                <a:xfrm>
                  <a:off x="1728"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sp>
            <p:nvSpPr>
              <p:cNvPr id="117" name="Rectangle 29">
                <a:extLst>
                  <a:ext uri="{FF2B5EF4-FFF2-40B4-BE49-F238E27FC236}">
                    <a16:creationId xmlns:a16="http://schemas.microsoft.com/office/drawing/2014/main" id="{E804F6FB-72D0-4621-BAC1-8733DF822B56}"/>
                  </a:ext>
                </a:extLst>
              </p:cNvPr>
              <p:cNvSpPr>
                <a:spLocks noChangeArrowheads="1"/>
              </p:cNvSpPr>
              <p:nvPr/>
            </p:nvSpPr>
            <p:spPr bwMode="auto">
              <a:xfrm>
                <a:off x="1344" y="3264"/>
                <a:ext cx="240" cy="192"/>
              </a:xfrm>
              <a:prstGeom prst="rect">
                <a:avLst/>
              </a:prstGeom>
              <a:solidFill>
                <a:srgbClr val="FF99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IP</a:t>
                </a:r>
              </a:p>
            </p:txBody>
          </p:sp>
        </p:grpSp>
        <p:grpSp>
          <p:nvGrpSpPr>
            <p:cNvPr id="102" name="Group 30">
              <a:extLst>
                <a:ext uri="{FF2B5EF4-FFF2-40B4-BE49-F238E27FC236}">
                  <a16:creationId xmlns:a16="http://schemas.microsoft.com/office/drawing/2014/main" id="{0CF2B0E9-EF93-4541-943F-AEA9BFF0C20C}"/>
                </a:ext>
              </a:extLst>
            </p:cNvPr>
            <p:cNvGrpSpPr>
              <a:grpSpLocks/>
            </p:cNvGrpSpPr>
            <p:nvPr/>
          </p:nvGrpSpPr>
          <p:grpSpPr bwMode="auto">
            <a:xfrm>
              <a:off x="2808" y="3264"/>
              <a:ext cx="1152" cy="192"/>
              <a:chOff x="2640" y="3264"/>
              <a:chExt cx="1152" cy="192"/>
            </a:xfrm>
          </p:grpSpPr>
          <p:grpSp>
            <p:nvGrpSpPr>
              <p:cNvPr id="112" name="Group 31">
                <a:extLst>
                  <a:ext uri="{FF2B5EF4-FFF2-40B4-BE49-F238E27FC236}">
                    <a16:creationId xmlns:a16="http://schemas.microsoft.com/office/drawing/2014/main" id="{F72BF0FB-6B8D-47D1-9C2C-537F04BBF4C0}"/>
                  </a:ext>
                </a:extLst>
              </p:cNvPr>
              <p:cNvGrpSpPr>
                <a:grpSpLocks/>
              </p:cNvGrpSpPr>
              <p:nvPr/>
            </p:nvGrpSpPr>
            <p:grpSpPr bwMode="auto">
              <a:xfrm>
                <a:off x="2880" y="3264"/>
                <a:ext cx="912" cy="192"/>
                <a:chOff x="2784" y="2640"/>
                <a:chExt cx="912" cy="192"/>
              </a:xfrm>
            </p:grpSpPr>
            <p:sp>
              <p:nvSpPr>
                <p:cNvPr id="114" name="Rectangle 32">
                  <a:extLst>
                    <a:ext uri="{FF2B5EF4-FFF2-40B4-BE49-F238E27FC236}">
                      <a16:creationId xmlns:a16="http://schemas.microsoft.com/office/drawing/2014/main" id="{BC6127A1-D5DF-4D16-A87B-6E6E56F36226}"/>
                    </a:ext>
                  </a:extLst>
                </p:cNvPr>
                <p:cNvSpPr>
                  <a:spLocks noChangeArrowheads="1"/>
                </p:cNvSpPr>
                <p:nvPr/>
              </p:nvSpPr>
              <p:spPr bwMode="auto">
                <a:xfrm>
                  <a:off x="3024"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def</a:t>
                  </a:r>
                </a:p>
              </p:txBody>
            </p:sp>
            <p:sp>
              <p:nvSpPr>
                <p:cNvPr id="115" name="Rectangle 33">
                  <a:extLst>
                    <a:ext uri="{FF2B5EF4-FFF2-40B4-BE49-F238E27FC236}">
                      <a16:creationId xmlns:a16="http://schemas.microsoft.com/office/drawing/2014/main" id="{2184F3E6-C9F3-4BF7-89A1-B343B4230634}"/>
                    </a:ext>
                  </a:extLst>
                </p:cNvPr>
                <p:cNvSpPr>
                  <a:spLocks noChangeArrowheads="1"/>
                </p:cNvSpPr>
                <p:nvPr/>
              </p:nvSpPr>
              <p:spPr bwMode="auto">
                <a:xfrm>
                  <a:off x="2784"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sp>
            <p:nvSpPr>
              <p:cNvPr id="113" name="Rectangle 34">
                <a:extLst>
                  <a:ext uri="{FF2B5EF4-FFF2-40B4-BE49-F238E27FC236}">
                    <a16:creationId xmlns:a16="http://schemas.microsoft.com/office/drawing/2014/main" id="{B4346104-5F0B-43D0-BCE8-8956A4F4B1FA}"/>
                  </a:ext>
                </a:extLst>
              </p:cNvPr>
              <p:cNvSpPr>
                <a:spLocks noChangeArrowheads="1"/>
              </p:cNvSpPr>
              <p:nvPr/>
            </p:nvSpPr>
            <p:spPr bwMode="auto">
              <a:xfrm>
                <a:off x="2640" y="3264"/>
                <a:ext cx="240" cy="192"/>
              </a:xfrm>
              <a:prstGeom prst="rect">
                <a:avLst/>
              </a:prstGeom>
              <a:solidFill>
                <a:srgbClr val="FF99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IP</a:t>
                </a:r>
              </a:p>
            </p:txBody>
          </p:sp>
        </p:grpSp>
        <p:grpSp>
          <p:nvGrpSpPr>
            <p:cNvPr id="103" name="Group 35">
              <a:extLst>
                <a:ext uri="{FF2B5EF4-FFF2-40B4-BE49-F238E27FC236}">
                  <a16:creationId xmlns:a16="http://schemas.microsoft.com/office/drawing/2014/main" id="{CF357666-CA96-4E39-A691-ED9F76DD7289}"/>
                </a:ext>
              </a:extLst>
            </p:cNvPr>
            <p:cNvGrpSpPr>
              <a:grpSpLocks/>
            </p:cNvGrpSpPr>
            <p:nvPr/>
          </p:nvGrpSpPr>
          <p:grpSpPr bwMode="auto">
            <a:xfrm>
              <a:off x="4272" y="3264"/>
              <a:ext cx="1152" cy="192"/>
              <a:chOff x="3984" y="3264"/>
              <a:chExt cx="1152" cy="192"/>
            </a:xfrm>
          </p:grpSpPr>
          <p:grpSp>
            <p:nvGrpSpPr>
              <p:cNvPr id="108" name="Group 36">
                <a:extLst>
                  <a:ext uri="{FF2B5EF4-FFF2-40B4-BE49-F238E27FC236}">
                    <a16:creationId xmlns:a16="http://schemas.microsoft.com/office/drawing/2014/main" id="{5CA94AA1-A068-4DA9-9EF9-7F7AB4F2A158}"/>
                  </a:ext>
                </a:extLst>
              </p:cNvPr>
              <p:cNvGrpSpPr>
                <a:grpSpLocks/>
              </p:cNvGrpSpPr>
              <p:nvPr/>
            </p:nvGrpSpPr>
            <p:grpSpPr bwMode="auto">
              <a:xfrm>
                <a:off x="4224" y="3264"/>
                <a:ext cx="912" cy="192"/>
                <a:chOff x="3888" y="2640"/>
                <a:chExt cx="912" cy="192"/>
              </a:xfrm>
            </p:grpSpPr>
            <p:sp>
              <p:nvSpPr>
                <p:cNvPr id="110" name="Rectangle 37">
                  <a:extLst>
                    <a:ext uri="{FF2B5EF4-FFF2-40B4-BE49-F238E27FC236}">
                      <a16:creationId xmlns:a16="http://schemas.microsoft.com/office/drawing/2014/main" id="{2B5A33E3-50FD-4F3A-ADD2-FF573241D6D3}"/>
                    </a:ext>
                  </a:extLst>
                </p:cNvPr>
                <p:cNvSpPr>
                  <a:spLocks noChangeArrowheads="1"/>
                </p:cNvSpPr>
                <p:nvPr/>
              </p:nvSpPr>
              <p:spPr bwMode="auto">
                <a:xfrm>
                  <a:off x="4128"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ghi</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11" name="Rectangle 38">
                  <a:extLst>
                    <a:ext uri="{FF2B5EF4-FFF2-40B4-BE49-F238E27FC236}">
                      <a16:creationId xmlns:a16="http://schemas.microsoft.com/office/drawing/2014/main" id="{EC355BA0-4FE1-4119-90A9-7C1A8DC08135}"/>
                    </a:ext>
                  </a:extLst>
                </p:cNvPr>
                <p:cNvSpPr>
                  <a:spLocks noChangeArrowheads="1"/>
                </p:cNvSpPr>
                <p:nvPr/>
              </p:nvSpPr>
              <p:spPr bwMode="auto">
                <a:xfrm>
                  <a:off x="3888"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sp>
            <p:nvSpPr>
              <p:cNvPr id="109" name="Rectangle 39">
                <a:extLst>
                  <a:ext uri="{FF2B5EF4-FFF2-40B4-BE49-F238E27FC236}">
                    <a16:creationId xmlns:a16="http://schemas.microsoft.com/office/drawing/2014/main" id="{6D3DC4F2-545A-4119-8D58-8F20D6D03CFD}"/>
                  </a:ext>
                </a:extLst>
              </p:cNvPr>
              <p:cNvSpPr>
                <a:spLocks noChangeArrowheads="1"/>
              </p:cNvSpPr>
              <p:nvPr/>
            </p:nvSpPr>
            <p:spPr bwMode="auto">
              <a:xfrm>
                <a:off x="3984" y="3264"/>
                <a:ext cx="240" cy="192"/>
              </a:xfrm>
              <a:prstGeom prst="rect">
                <a:avLst/>
              </a:prstGeom>
              <a:solidFill>
                <a:srgbClr val="FF99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IP</a:t>
                </a:r>
              </a:p>
            </p:txBody>
          </p:sp>
        </p:grpSp>
        <p:sp>
          <p:nvSpPr>
            <p:cNvPr id="104" name="Line 40">
              <a:extLst>
                <a:ext uri="{FF2B5EF4-FFF2-40B4-BE49-F238E27FC236}">
                  <a16:creationId xmlns:a16="http://schemas.microsoft.com/office/drawing/2014/main" id="{9AFDF4B4-FC32-441C-B5E7-0F4232EE78C4}"/>
                </a:ext>
              </a:extLst>
            </p:cNvPr>
            <p:cNvSpPr>
              <a:spLocks noChangeShapeType="1"/>
            </p:cNvSpPr>
            <p:nvPr/>
          </p:nvSpPr>
          <p:spPr bwMode="auto">
            <a:xfrm flipH="1">
              <a:off x="1920" y="2832"/>
              <a:ext cx="48" cy="43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05" name="Line 41">
              <a:extLst>
                <a:ext uri="{FF2B5EF4-FFF2-40B4-BE49-F238E27FC236}">
                  <a16:creationId xmlns:a16="http://schemas.microsoft.com/office/drawing/2014/main" id="{FFA93566-B7D9-47DF-A2DA-50AEA956D7B5}"/>
                </a:ext>
              </a:extLst>
            </p:cNvPr>
            <p:cNvSpPr>
              <a:spLocks noChangeShapeType="1"/>
            </p:cNvSpPr>
            <p:nvPr/>
          </p:nvSpPr>
          <p:spPr bwMode="auto">
            <a:xfrm>
              <a:off x="3360" y="2832"/>
              <a:ext cx="0" cy="43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06" name="Line 42">
              <a:extLst>
                <a:ext uri="{FF2B5EF4-FFF2-40B4-BE49-F238E27FC236}">
                  <a16:creationId xmlns:a16="http://schemas.microsoft.com/office/drawing/2014/main" id="{898A1464-83CA-4AF1-9651-4339774BFEFB}"/>
                </a:ext>
              </a:extLst>
            </p:cNvPr>
            <p:cNvSpPr>
              <a:spLocks noChangeShapeType="1"/>
            </p:cNvSpPr>
            <p:nvPr/>
          </p:nvSpPr>
          <p:spPr bwMode="auto">
            <a:xfrm>
              <a:off x="4704" y="2832"/>
              <a:ext cx="288" cy="43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07" name="Text Box 43">
              <a:extLst>
                <a:ext uri="{FF2B5EF4-FFF2-40B4-BE49-F238E27FC236}">
                  <a16:creationId xmlns:a16="http://schemas.microsoft.com/office/drawing/2014/main" id="{2B29C1FF-0CD4-40FE-9CDA-0A2DA7B086B9}"/>
                </a:ext>
              </a:extLst>
            </p:cNvPr>
            <p:cNvSpPr txBox="1">
              <a:spLocks noChangeArrowheads="1"/>
            </p:cNvSpPr>
            <p:nvPr/>
          </p:nvSpPr>
          <p:spPr bwMode="auto">
            <a:xfrm>
              <a:off x="288" y="1008"/>
              <a:ext cx="172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Application data</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TW" dirty="0"/>
              <a:t>Data in TCP/IP</a:t>
            </a:r>
            <a:r>
              <a:rPr lang="en-US" altLang="zh-CN" dirty="0"/>
              <a:t>Sec/IP</a:t>
            </a:r>
          </a:p>
        </p:txBody>
      </p:sp>
      <p:sp>
        <p:nvSpPr>
          <p:cNvPr id="99" name="Rectangle 4">
            <a:extLst>
              <a:ext uri="{FF2B5EF4-FFF2-40B4-BE49-F238E27FC236}">
                <a16:creationId xmlns:a16="http://schemas.microsoft.com/office/drawing/2014/main" id="{8F0FC957-1B65-4B50-B136-CD17EEB842F8}"/>
              </a:ext>
            </a:extLst>
          </p:cNvPr>
          <p:cNvSpPr>
            <a:spLocks noChangeArrowheads="1"/>
          </p:cNvSpPr>
          <p:nvPr/>
        </p:nvSpPr>
        <p:spPr bwMode="auto">
          <a:xfrm>
            <a:off x="3505200" y="1676400"/>
            <a:ext cx="3886200" cy="381000"/>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abcdefghi</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00" name="Rectangle 5">
            <a:extLst>
              <a:ext uri="{FF2B5EF4-FFF2-40B4-BE49-F238E27FC236}">
                <a16:creationId xmlns:a16="http://schemas.microsoft.com/office/drawing/2014/main" id="{F9D4B5EE-7B0B-4CF5-81FA-4E8CBB7248B7}"/>
              </a:ext>
            </a:extLst>
          </p:cNvPr>
          <p:cNvSpPr>
            <a:spLocks noChangeArrowheads="1"/>
          </p:cNvSpPr>
          <p:nvPr/>
        </p:nvSpPr>
        <p:spPr bwMode="auto">
          <a:xfrm>
            <a:off x="3124200" y="2971800"/>
            <a:ext cx="1066800" cy="304800"/>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abc</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01" name="Rectangle 6">
            <a:extLst>
              <a:ext uri="{FF2B5EF4-FFF2-40B4-BE49-F238E27FC236}">
                <a16:creationId xmlns:a16="http://schemas.microsoft.com/office/drawing/2014/main" id="{3525D029-D4D1-4256-ADEA-D091FF4D08CB}"/>
              </a:ext>
            </a:extLst>
          </p:cNvPr>
          <p:cNvSpPr>
            <a:spLocks noChangeArrowheads="1"/>
          </p:cNvSpPr>
          <p:nvPr/>
        </p:nvSpPr>
        <p:spPr bwMode="auto">
          <a:xfrm>
            <a:off x="4876800" y="2971800"/>
            <a:ext cx="1066800" cy="304800"/>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def</a:t>
            </a:r>
          </a:p>
        </p:txBody>
      </p:sp>
      <p:sp>
        <p:nvSpPr>
          <p:cNvPr id="102" name="Rectangle 7">
            <a:extLst>
              <a:ext uri="{FF2B5EF4-FFF2-40B4-BE49-F238E27FC236}">
                <a16:creationId xmlns:a16="http://schemas.microsoft.com/office/drawing/2014/main" id="{FD54728A-FDB8-4270-8726-64ABF6741AC8}"/>
              </a:ext>
            </a:extLst>
          </p:cNvPr>
          <p:cNvSpPr>
            <a:spLocks noChangeArrowheads="1"/>
          </p:cNvSpPr>
          <p:nvPr/>
        </p:nvSpPr>
        <p:spPr bwMode="auto">
          <a:xfrm>
            <a:off x="6629400" y="2971800"/>
            <a:ext cx="1066800" cy="304800"/>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ghi</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03" name="Line 8">
            <a:extLst>
              <a:ext uri="{FF2B5EF4-FFF2-40B4-BE49-F238E27FC236}">
                <a16:creationId xmlns:a16="http://schemas.microsoft.com/office/drawing/2014/main" id="{C737C7B0-51A0-456F-9C11-B07CF9C7D873}"/>
              </a:ext>
            </a:extLst>
          </p:cNvPr>
          <p:cNvSpPr>
            <a:spLocks noChangeShapeType="1"/>
          </p:cNvSpPr>
          <p:nvPr/>
        </p:nvSpPr>
        <p:spPr bwMode="auto">
          <a:xfrm>
            <a:off x="5334000" y="2057400"/>
            <a:ext cx="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04" name="Line 9">
            <a:extLst>
              <a:ext uri="{FF2B5EF4-FFF2-40B4-BE49-F238E27FC236}">
                <a16:creationId xmlns:a16="http://schemas.microsoft.com/office/drawing/2014/main" id="{000C4ABB-BFB5-4E2F-B8E7-248C27C43D3E}"/>
              </a:ext>
            </a:extLst>
          </p:cNvPr>
          <p:cNvSpPr>
            <a:spLocks noChangeShapeType="1"/>
          </p:cNvSpPr>
          <p:nvPr/>
        </p:nvSpPr>
        <p:spPr bwMode="auto">
          <a:xfrm flipH="1">
            <a:off x="3657600" y="2057400"/>
            <a:ext cx="160020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05" name="Line 10">
            <a:extLst>
              <a:ext uri="{FF2B5EF4-FFF2-40B4-BE49-F238E27FC236}">
                <a16:creationId xmlns:a16="http://schemas.microsoft.com/office/drawing/2014/main" id="{5FD1B38C-16A2-4A82-81FB-50EDD2B69B0D}"/>
              </a:ext>
            </a:extLst>
          </p:cNvPr>
          <p:cNvSpPr>
            <a:spLocks noChangeShapeType="1"/>
          </p:cNvSpPr>
          <p:nvPr/>
        </p:nvSpPr>
        <p:spPr bwMode="auto">
          <a:xfrm>
            <a:off x="5334000" y="2057400"/>
            <a:ext cx="182880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grpSp>
        <p:nvGrpSpPr>
          <p:cNvPr id="106" name="Group 11">
            <a:extLst>
              <a:ext uri="{FF2B5EF4-FFF2-40B4-BE49-F238E27FC236}">
                <a16:creationId xmlns:a16="http://schemas.microsoft.com/office/drawing/2014/main" id="{1F9F90BF-87D8-47DF-ADF8-CB0D4FDC9746}"/>
              </a:ext>
            </a:extLst>
          </p:cNvPr>
          <p:cNvGrpSpPr>
            <a:grpSpLocks/>
          </p:cNvGrpSpPr>
          <p:nvPr/>
        </p:nvGrpSpPr>
        <p:grpSpPr bwMode="auto">
          <a:xfrm>
            <a:off x="2514600" y="4191000"/>
            <a:ext cx="1447800" cy="304800"/>
            <a:chOff x="1728" y="2640"/>
            <a:chExt cx="912" cy="192"/>
          </a:xfrm>
        </p:grpSpPr>
        <p:sp>
          <p:nvSpPr>
            <p:cNvPr id="107" name="Rectangle 12">
              <a:extLst>
                <a:ext uri="{FF2B5EF4-FFF2-40B4-BE49-F238E27FC236}">
                  <a16:creationId xmlns:a16="http://schemas.microsoft.com/office/drawing/2014/main" id="{D9822169-C8F0-418D-BDC0-289CAC4702D8}"/>
                </a:ext>
              </a:extLst>
            </p:cNvPr>
            <p:cNvSpPr>
              <a:spLocks noChangeArrowheads="1"/>
            </p:cNvSpPr>
            <p:nvPr/>
          </p:nvSpPr>
          <p:spPr bwMode="auto">
            <a:xfrm>
              <a:off x="1968"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abc</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08" name="Rectangle 13">
              <a:extLst>
                <a:ext uri="{FF2B5EF4-FFF2-40B4-BE49-F238E27FC236}">
                  <a16:creationId xmlns:a16="http://schemas.microsoft.com/office/drawing/2014/main" id="{05A1767B-0225-4E85-92C7-6E7DDAB06662}"/>
                </a:ext>
              </a:extLst>
            </p:cNvPr>
            <p:cNvSpPr>
              <a:spLocks noChangeArrowheads="1"/>
            </p:cNvSpPr>
            <p:nvPr/>
          </p:nvSpPr>
          <p:spPr bwMode="auto">
            <a:xfrm>
              <a:off x="1728"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grpSp>
        <p:nvGrpSpPr>
          <p:cNvPr id="109" name="Group 14">
            <a:extLst>
              <a:ext uri="{FF2B5EF4-FFF2-40B4-BE49-F238E27FC236}">
                <a16:creationId xmlns:a16="http://schemas.microsoft.com/office/drawing/2014/main" id="{105FE14E-57F4-465C-AABB-A3EF11B3DB23}"/>
              </a:ext>
            </a:extLst>
          </p:cNvPr>
          <p:cNvGrpSpPr>
            <a:grpSpLocks/>
          </p:cNvGrpSpPr>
          <p:nvPr/>
        </p:nvGrpSpPr>
        <p:grpSpPr bwMode="auto">
          <a:xfrm>
            <a:off x="4610100" y="4191000"/>
            <a:ext cx="1447800" cy="304800"/>
            <a:chOff x="2784" y="2640"/>
            <a:chExt cx="912" cy="192"/>
          </a:xfrm>
        </p:grpSpPr>
        <p:sp>
          <p:nvSpPr>
            <p:cNvPr id="110" name="Rectangle 15">
              <a:extLst>
                <a:ext uri="{FF2B5EF4-FFF2-40B4-BE49-F238E27FC236}">
                  <a16:creationId xmlns:a16="http://schemas.microsoft.com/office/drawing/2014/main" id="{4151BDA9-0984-43F4-8759-0B9A1D6D264A}"/>
                </a:ext>
              </a:extLst>
            </p:cNvPr>
            <p:cNvSpPr>
              <a:spLocks noChangeArrowheads="1"/>
            </p:cNvSpPr>
            <p:nvPr/>
          </p:nvSpPr>
          <p:spPr bwMode="auto">
            <a:xfrm>
              <a:off x="3024"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def</a:t>
              </a:r>
            </a:p>
          </p:txBody>
        </p:sp>
        <p:sp>
          <p:nvSpPr>
            <p:cNvPr id="111" name="Rectangle 16">
              <a:extLst>
                <a:ext uri="{FF2B5EF4-FFF2-40B4-BE49-F238E27FC236}">
                  <a16:creationId xmlns:a16="http://schemas.microsoft.com/office/drawing/2014/main" id="{34729B90-7C5F-4E55-8E5E-08664A4A4F57}"/>
                </a:ext>
              </a:extLst>
            </p:cNvPr>
            <p:cNvSpPr>
              <a:spLocks noChangeArrowheads="1"/>
            </p:cNvSpPr>
            <p:nvPr/>
          </p:nvSpPr>
          <p:spPr bwMode="auto">
            <a:xfrm>
              <a:off x="2784"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grpSp>
        <p:nvGrpSpPr>
          <p:cNvPr id="112" name="Group 17">
            <a:extLst>
              <a:ext uri="{FF2B5EF4-FFF2-40B4-BE49-F238E27FC236}">
                <a16:creationId xmlns:a16="http://schemas.microsoft.com/office/drawing/2014/main" id="{8EAE6D5A-E7EB-409A-A50A-BC0D9427496B}"/>
              </a:ext>
            </a:extLst>
          </p:cNvPr>
          <p:cNvGrpSpPr>
            <a:grpSpLocks/>
          </p:cNvGrpSpPr>
          <p:nvPr/>
        </p:nvGrpSpPr>
        <p:grpSpPr bwMode="auto">
          <a:xfrm>
            <a:off x="6705600" y="4191000"/>
            <a:ext cx="1447800" cy="304800"/>
            <a:chOff x="3888" y="2640"/>
            <a:chExt cx="912" cy="192"/>
          </a:xfrm>
        </p:grpSpPr>
        <p:sp>
          <p:nvSpPr>
            <p:cNvPr id="113" name="Rectangle 18">
              <a:extLst>
                <a:ext uri="{FF2B5EF4-FFF2-40B4-BE49-F238E27FC236}">
                  <a16:creationId xmlns:a16="http://schemas.microsoft.com/office/drawing/2014/main" id="{F0C54EE6-593E-4D98-890D-064C22297577}"/>
                </a:ext>
              </a:extLst>
            </p:cNvPr>
            <p:cNvSpPr>
              <a:spLocks noChangeArrowheads="1"/>
            </p:cNvSpPr>
            <p:nvPr/>
          </p:nvSpPr>
          <p:spPr bwMode="auto">
            <a:xfrm>
              <a:off x="4128"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ghi</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14" name="Rectangle 19">
              <a:extLst>
                <a:ext uri="{FF2B5EF4-FFF2-40B4-BE49-F238E27FC236}">
                  <a16:creationId xmlns:a16="http://schemas.microsoft.com/office/drawing/2014/main" id="{AC6DB6CF-B790-45EC-B442-A13DDB5852C6}"/>
                </a:ext>
              </a:extLst>
            </p:cNvPr>
            <p:cNvSpPr>
              <a:spLocks noChangeArrowheads="1"/>
            </p:cNvSpPr>
            <p:nvPr/>
          </p:nvSpPr>
          <p:spPr bwMode="auto">
            <a:xfrm>
              <a:off x="3888"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sp>
        <p:nvSpPr>
          <p:cNvPr id="115" name="Line 20">
            <a:extLst>
              <a:ext uri="{FF2B5EF4-FFF2-40B4-BE49-F238E27FC236}">
                <a16:creationId xmlns:a16="http://schemas.microsoft.com/office/drawing/2014/main" id="{B1DE4A29-6E7D-40E0-BC69-D6CDD3A6DB28}"/>
              </a:ext>
            </a:extLst>
          </p:cNvPr>
          <p:cNvSpPr>
            <a:spLocks noChangeShapeType="1"/>
          </p:cNvSpPr>
          <p:nvPr/>
        </p:nvSpPr>
        <p:spPr bwMode="auto">
          <a:xfrm flipH="1">
            <a:off x="3200400" y="3276600"/>
            <a:ext cx="38100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16" name="Line 21">
            <a:extLst>
              <a:ext uri="{FF2B5EF4-FFF2-40B4-BE49-F238E27FC236}">
                <a16:creationId xmlns:a16="http://schemas.microsoft.com/office/drawing/2014/main" id="{2E4F6B19-DC40-4CCD-A3BC-0A8AECFDDF71}"/>
              </a:ext>
            </a:extLst>
          </p:cNvPr>
          <p:cNvSpPr>
            <a:spLocks noChangeShapeType="1"/>
          </p:cNvSpPr>
          <p:nvPr/>
        </p:nvSpPr>
        <p:spPr bwMode="auto">
          <a:xfrm>
            <a:off x="5334000" y="3276600"/>
            <a:ext cx="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17" name="Line 22">
            <a:extLst>
              <a:ext uri="{FF2B5EF4-FFF2-40B4-BE49-F238E27FC236}">
                <a16:creationId xmlns:a16="http://schemas.microsoft.com/office/drawing/2014/main" id="{ED36265B-A91D-47D6-B56E-58BD9E8A4AA4}"/>
              </a:ext>
            </a:extLst>
          </p:cNvPr>
          <p:cNvSpPr>
            <a:spLocks noChangeShapeType="1"/>
          </p:cNvSpPr>
          <p:nvPr/>
        </p:nvSpPr>
        <p:spPr bwMode="auto">
          <a:xfrm>
            <a:off x="7086600" y="3276600"/>
            <a:ext cx="38100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18" name="Text Box 23">
            <a:extLst>
              <a:ext uri="{FF2B5EF4-FFF2-40B4-BE49-F238E27FC236}">
                <a16:creationId xmlns:a16="http://schemas.microsoft.com/office/drawing/2014/main" id="{7F64EA78-7BCE-4019-8CA7-B3D54D3672EF}"/>
              </a:ext>
            </a:extLst>
          </p:cNvPr>
          <p:cNvSpPr txBox="1">
            <a:spLocks noChangeArrowheads="1"/>
          </p:cNvSpPr>
          <p:nvPr/>
        </p:nvSpPr>
        <p:spPr bwMode="auto">
          <a:xfrm>
            <a:off x="1279525" y="3444875"/>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nSpc>
                <a:spcPct val="100000"/>
              </a:lnSpc>
              <a:spcBef>
                <a:spcPct val="0"/>
              </a:spcBef>
              <a:spcAft>
                <a:spcPct val="0"/>
              </a:spcAft>
              <a:buClrTx/>
              <a:buFontTx/>
              <a:buNone/>
            </a:pPr>
            <a:r>
              <a:rPr kumimoji="1" lang="en-US" altLang="zh-TW" sz="2400" b="0" dirty="0">
                <a:solidFill>
                  <a:srgbClr val="000000"/>
                </a:solidFill>
                <a:latin typeface="Comic Sans MS" panose="030F0702030302020204" pitchFamily="66" charset="0"/>
                <a:ea typeface="PMingLiU" pitchFamily="18" charset="-120"/>
              </a:rPr>
              <a:t>TCP</a:t>
            </a:r>
          </a:p>
        </p:txBody>
      </p:sp>
      <p:sp>
        <p:nvSpPr>
          <p:cNvPr id="119" name="Line 40">
            <a:extLst>
              <a:ext uri="{FF2B5EF4-FFF2-40B4-BE49-F238E27FC236}">
                <a16:creationId xmlns:a16="http://schemas.microsoft.com/office/drawing/2014/main" id="{8D1ADAA0-6A50-485B-9F82-6D9A2CB45782}"/>
              </a:ext>
            </a:extLst>
          </p:cNvPr>
          <p:cNvSpPr>
            <a:spLocks noChangeShapeType="1"/>
          </p:cNvSpPr>
          <p:nvPr/>
        </p:nvSpPr>
        <p:spPr bwMode="auto">
          <a:xfrm flipH="1">
            <a:off x="3048000" y="4495800"/>
            <a:ext cx="76200" cy="6858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20" name="Line 41">
            <a:extLst>
              <a:ext uri="{FF2B5EF4-FFF2-40B4-BE49-F238E27FC236}">
                <a16:creationId xmlns:a16="http://schemas.microsoft.com/office/drawing/2014/main" id="{090EE2D4-01EA-4031-8777-58E90CA832E1}"/>
              </a:ext>
            </a:extLst>
          </p:cNvPr>
          <p:cNvSpPr>
            <a:spLocks noChangeShapeType="1"/>
          </p:cNvSpPr>
          <p:nvPr/>
        </p:nvSpPr>
        <p:spPr bwMode="auto">
          <a:xfrm>
            <a:off x="5334000" y="4495800"/>
            <a:ext cx="0" cy="6858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21" name="Line 42">
            <a:extLst>
              <a:ext uri="{FF2B5EF4-FFF2-40B4-BE49-F238E27FC236}">
                <a16:creationId xmlns:a16="http://schemas.microsoft.com/office/drawing/2014/main" id="{5C540368-8D3A-417A-8CF4-299905EE5007}"/>
              </a:ext>
            </a:extLst>
          </p:cNvPr>
          <p:cNvSpPr>
            <a:spLocks noChangeShapeType="1"/>
          </p:cNvSpPr>
          <p:nvPr/>
        </p:nvSpPr>
        <p:spPr bwMode="auto">
          <a:xfrm>
            <a:off x="7467600" y="4495800"/>
            <a:ext cx="457200" cy="6858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22" name="Text Box 43">
            <a:extLst>
              <a:ext uri="{FF2B5EF4-FFF2-40B4-BE49-F238E27FC236}">
                <a16:creationId xmlns:a16="http://schemas.microsoft.com/office/drawing/2014/main" id="{C20F052E-41EA-4D4C-9694-FE341B8FEF79}"/>
              </a:ext>
            </a:extLst>
          </p:cNvPr>
          <p:cNvSpPr txBox="1">
            <a:spLocks noChangeArrowheads="1"/>
          </p:cNvSpPr>
          <p:nvPr/>
        </p:nvSpPr>
        <p:spPr bwMode="auto">
          <a:xfrm>
            <a:off x="457200" y="1600200"/>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nSpc>
                <a:spcPct val="100000"/>
              </a:lnSpc>
              <a:spcBef>
                <a:spcPct val="0"/>
              </a:spcBef>
              <a:spcAft>
                <a:spcPct val="0"/>
              </a:spcAft>
              <a:buClrTx/>
              <a:buFontTx/>
              <a:buNone/>
            </a:pPr>
            <a:r>
              <a:rPr kumimoji="1" lang="en-US" altLang="zh-TW" sz="2400" b="0" dirty="0">
                <a:solidFill>
                  <a:srgbClr val="000000"/>
                </a:solidFill>
                <a:latin typeface="Comic Sans MS" panose="030F0702030302020204" pitchFamily="66" charset="0"/>
                <a:ea typeface="PMingLiU" pitchFamily="18" charset="-120"/>
              </a:rPr>
              <a:t>Application data</a:t>
            </a:r>
          </a:p>
        </p:txBody>
      </p:sp>
      <p:grpSp>
        <p:nvGrpSpPr>
          <p:cNvPr id="123" name="Group 28">
            <a:extLst>
              <a:ext uri="{FF2B5EF4-FFF2-40B4-BE49-F238E27FC236}">
                <a16:creationId xmlns:a16="http://schemas.microsoft.com/office/drawing/2014/main" id="{3C8A7630-B936-43E7-BBAC-8FCAD864197B}"/>
              </a:ext>
            </a:extLst>
          </p:cNvPr>
          <p:cNvGrpSpPr>
            <a:grpSpLocks/>
          </p:cNvGrpSpPr>
          <p:nvPr/>
        </p:nvGrpSpPr>
        <p:grpSpPr bwMode="auto">
          <a:xfrm>
            <a:off x="990603" y="5181600"/>
            <a:ext cx="2692397" cy="304800"/>
            <a:chOff x="960" y="3408"/>
            <a:chExt cx="1392" cy="192"/>
          </a:xfrm>
        </p:grpSpPr>
        <p:sp>
          <p:nvSpPr>
            <p:cNvPr id="124" name="Rectangle 29">
              <a:extLst>
                <a:ext uri="{FF2B5EF4-FFF2-40B4-BE49-F238E27FC236}">
                  <a16:creationId xmlns:a16="http://schemas.microsoft.com/office/drawing/2014/main" id="{9442E97F-B793-4C0F-A7C6-9D8A34E22F8E}"/>
                </a:ext>
              </a:extLst>
            </p:cNvPr>
            <p:cNvSpPr>
              <a:spLocks noChangeArrowheads="1"/>
            </p:cNvSpPr>
            <p:nvPr/>
          </p:nvSpPr>
          <p:spPr bwMode="auto">
            <a:xfrm>
              <a:off x="1680" y="3408"/>
              <a:ext cx="672" cy="192"/>
            </a:xfrm>
            <a:prstGeom prst="rect">
              <a:avLst/>
            </a:prstGeom>
            <a:solidFill>
              <a:srgbClr val="CCFFFF">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uvw</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25" name="Rectangle 30" descr="轮廓式菱形">
              <a:extLst>
                <a:ext uri="{FF2B5EF4-FFF2-40B4-BE49-F238E27FC236}">
                  <a16:creationId xmlns:a16="http://schemas.microsoft.com/office/drawing/2014/main" id="{330CAD8C-A02D-4835-A9DC-D5788E40BE0C}"/>
                </a:ext>
              </a:extLst>
            </p:cNvPr>
            <p:cNvSpPr>
              <a:spLocks noChangeArrowheads="1"/>
            </p:cNvSpPr>
            <p:nvPr/>
          </p:nvSpPr>
          <p:spPr bwMode="auto">
            <a:xfrm>
              <a:off x="1440" y="3408"/>
              <a:ext cx="240" cy="192"/>
            </a:xfrm>
            <a:prstGeom prst="rect">
              <a:avLst/>
            </a:prstGeom>
            <a:pattFill prst="openDmnd">
              <a:fgClr>
                <a:srgbClr val="C0C0C0">
                  <a:alpha val="50195"/>
                </a:srgbClr>
              </a:fgClr>
              <a:bgClr>
                <a:srgbClr val="FFFFFF">
                  <a:alpha val="50195"/>
                </a:srgbClr>
              </a:bgClr>
            </a:patt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sp>
          <p:nvSpPr>
            <p:cNvPr id="126" name="Rectangle 31">
              <a:extLst>
                <a:ext uri="{FF2B5EF4-FFF2-40B4-BE49-F238E27FC236}">
                  <a16:creationId xmlns:a16="http://schemas.microsoft.com/office/drawing/2014/main" id="{FE7C435A-3EF6-416A-8C8A-F9F882866804}"/>
                </a:ext>
              </a:extLst>
            </p:cNvPr>
            <p:cNvSpPr>
              <a:spLocks noChangeArrowheads="1"/>
            </p:cNvSpPr>
            <p:nvPr/>
          </p:nvSpPr>
          <p:spPr bwMode="auto">
            <a:xfrm>
              <a:off x="960" y="3408"/>
              <a:ext cx="240" cy="192"/>
            </a:xfrm>
            <a:prstGeom prst="rect">
              <a:avLst/>
            </a:prstGeom>
            <a:solidFill>
              <a:srgbClr val="FF99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IP</a:t>
              </a:r>
            </a:p>
          </p:txBody>
        </p:sp>
        <p:sp>
          <p:nvSpPr>
            <p:cNvPr id="127" name="Rectangle 32">
              <a:extLst>
                <a:ext uri="{FF2B5EF4-FFF2-40B4-BE49-F238E27FC236}">
                  <a16:creationId xmlns:a16="http://schemas.microsoft.com/office/drawing/2014/main" id="{8023A1AD-A86A-46D0-AC3E-643038579911}"/>
                </a:ext>
              </a:extLst>
            </p:cNvPr>
            <p:cNvSpPr>
              <a:spLocks noChangeArrowheads="1"/>
            </p:cNvSpPr>
            <p:nvPr/>
          </p:nvSpPr>
          <p:spPr bwMode="auto">
            <a:xfrm>
              <a:off x="1200" y="3408"/>
              <a:ext cx="240" cy="192"/>
            </a:xfrm>
            <a:prstGeom prst="rect">
              <a:avLst/>
            </a:prstGeom>
            <a:solidFill>
              <a:srgbClr val="FF66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rPr>
                <a:t>IPSec</a:t>
              </a:r>
            </a:p>
          </p:txBody>
        </p:sp>
      </p:grpSp>
      <p:grpSp>
        <p:nvGrpSpPr>
          <p:cNvPr id="128" name="Group 33">
            <a:extLst>
              <a:ext uri="{FF2B5EF4-FFF2-40B4-BE49-F238E27FC236}">
                <a16:creationId xmlns:a16="http://schemas.microsoft.com/office/drawing/2014/main" id="{9B9F315C-DA32-4530-A12C-C38C8CB6D9D6}"/>
              </a:ext>
            </a:extLst>
          </p:cNvPr>
          <p:cNvGrpSpPr>
            <a:grpSpLocks/>
          </p:cNvGrpSpPr>
          <p:nvPr/>
        </p:nvGrpSpPr>
        <p:grpSpPr bwMode="auto">
          <a:xfrm>
            <a:off x="3733805" y="5181600"/>
            <a:ext cx="2800339" cy="304800"/>
            <a:chOff x="960" y="3408"/>
            <a:chExt cx="1392" cy="192"/>
          </a:xfrm>
        </p:grpSpPr>
        <p:sp>
          <p:nvSpPr>
            <p:cNvPr id="129" name="Rectangle 34">
              <a:extLst>
                <a:ext uri="{FF2B5EF4-FFF2-40B4-BE49-F238E27FC236}">
                  <a16:creationId xmlns:a16="http://schemas.microsoft.com/office/drawing/2014/main" id="{B0D1AA57-3D90-422D-973F-C85411BB197A}"/>
                </a:ext>
              </a:extLst>
            </p:cNvPr>
            <p:cNvSpPr>
              <a:spLocks noChangeArrowheads="1"/>
            </p:cNvSpPr>
            <p:nvPr/>
          </p:nvSpPr>
          <p:spPr bwMode="auto">
            <a:xfrm>
              <a:off x="1680" y="3408"/>
              <a:ext cx="672" cy="192"/>
            </a:xfrm>
            <a:prstGeom prst="rect">
              <a:avLst/>
            </a:prstGeom>
            <a:solidFill>
              <a:srgbClr val="CCFFFF">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xyz</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30" name="Rectangle 35" descr="轮廓式菱形">
              <a:extLst>
                <a:ext uri="{FF2B5EF4-FFF2-40B4-BE49-F238E27FC236}">
                  <a16:creationId xmlns:a16="http://schemas.microsoft.com/office/drawing/2014/main" id="{A0959E4A-20AB-459D-A530-203392A07E27}"/>
                </a:ext>
              </a:extLst>
            </p:cNvPr>
            <p:cNvSpPr>
              <a:spLocks noChangeArrowheads="1"/>
            </p:cNvSpPr>
            <p:nvPr/>
          </p:nvSpPr>
          <p:spPr bwMode="auto">
            <a:xfrm>
              <a:off x="1440" y="3408"/>
              <a:ext cx="240" cy="192"/>
            </a:xfrm>
            <a:prstGeom prst="rect">
              <a:avLst/>
            </a:prstGeom>
            <a:pattFill prst="openDmnd">
              <a:fgClr>
                <a:srgbClr val="C0C0C0">
                  <a:alpha val="50195"/>
                </a:srgbClr>
              </a:fgClr>
              <a:bgClr>
                <a:srgbClr val="FFFFFF">
                  <a:alpha val="50195"/>
                </a:srgbClr>
              </a:bgClr>
            </a:patt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sp>
          <p:nvSpPr>
            <p:cNvPr id="131" name="Rectangle 36">
              <a:extLst>
                <a:ext uri="{FF2B5EF4-FFF2-40B4-BE49-F238E27FC236}">
                  <a16:creationId xmlns:a16="http://schemas.microsoft.com/office/drawing/2014/main" id="{047665B8-DA19-4D34-91D7-5363DCF85AD1}"/>
                </a:ext>
              </a:extLst>
            </p:cNvPr>
            <p:cNvSpPr>
              <a:spLocks noChangeArrowheads="1"/>
            </p:cNvSpPr>
            <p:nvPr/>
          </p:nvSpPr>
          <p:spPr bwMode="auto">
            <a:xfrm>
              <a:off x="960" y="3408"/>
              <a:ext cx="240" cy="192"/>
            </a:xfrm>
            <a:prstGeom prst="rect">
              <a:avLst/>
            </a:prstGeom>
            <a:solidFill>
              <a:srgbClr val="FF99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IP</a:t>
              </a:r>
            </a:p>
          </p:txBody>
        </p:sp>
        <p:sp>
          <p:nvSpPr>
            <p:cNvPr id="132" name="Rectangle 37">
              <a:extLst>
                <a:ext uri="{FF2B5EF4-FFF2-40B4-BE49-F238E27FC236}">
                  <a16:creationId xmlns:a16="http://schemas.microsoft.com/office/drawing/2014/main" id="{897BDC26-6BC7-4F8A-92D4-6B23438F07DA}"/>
                </a:ext>
              </a:extLst>
            </p:cNvPr>
            <p:cNvSpPr>
              <a:spLocks noChangeArrowheads="1"/>
            </p:cNvSpPr>
            <p:nvPr/>
          </p:nvSpPr>
          <p:spPr bwMode="auto">
            <a:xfrm>
              <a:off x="1200" y="3408"/>
              <a:ext cx="240" cy="192"/>
            </a:xfrm>
            <a:prstGeom prst="rect">
              <a:avLst/>
            </a:prstGeom>
            <a:solidFill>
              <a:srgbClr val="FF66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rPr>
                <a:t>IPSec</a:t>
              </a:r>
            </a:p>
          </p:txBody>
        </p:sp>
      </p:grpSp>
      <p:grpSp>
        <p:nvGrpSpPr>
          <p:cNvPr id="133" name="Group 38">
            <a:extLst>
              <a:ext uri="{FF2B5EF4-FFF2-40B4-BE49-F238E27FC236}">
                <a16:creationId xmlns:a16="http://schemas.microsoft.com/office/drawing/2014/main" id="{8CD80C52-9E5D-4BEA-93CC-EE42D147962C}"/>
              </a:ext>
            </a:extLst>
          </p:cNvPr>
          <p:cNvGrpSpPr>
            <a:grpSpLocks/>
          </p:cNvGrpSpPr>
          <p:nvPr/>
        </p:nvGrpSpPr>
        <p:grpSpPr bwMode="auto">
          <a:xfrm>
            <a:off x="6629401" y="5181600"/>
            <a:ext cx="2438400" cy="304800"/>
            <a:chOff x="960" y="3408"/>
            <a:chExt cx="1518" cy="192"/>
          </a:xfrm>
        </p:grpSpPr>
        <p:sp>
          <p:nvSpPr>
            <p:cNvPr id="134" name="Rectangle 39">
              <a:extLst>
                <a:ext uri="{FF2B5EF4-FFF2-40B4-BE49-F238E27FC236}">
                  <a16:creationId xmlns:a16="http://schemas.microsoft.com/office/drawing/2014/main" id="{F5E4143E-C22E-4196-A65A-C93964B37B07}"/>
                </a:ext>
              </a:extLst>
            </p:cNvPr>
            <p:cNvSpPr>
              <a:spLocks noChangeArrowheads="1"/>
            </p:cNvSpPr>
            <p:nvPr/>
          </p:nvSpPr>
          <p:spPr bwMode="auto">
            <a:xfrm>
              <a:off x="1722" y="3408"/>
              <a:ext cx="756" cy="192"/>
            </a:xfrm>
            <a:prstGeom prst="rect">
              <a:avLst/>
            </a:prstGeom>
            <a:solidFill>
              <a:srgbClr val="CCFFFF">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lmn</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135" name="Rectangle 40" descr="轮廓式菱形">
              <a:extLst>
                <a:ext uri="{FF2B5EF4-FFF2-40B4-BE49-F238E27FC236}">
                  <a16:creationId xmlns:a16="http://schemas.microsoft.com/office/drawing/2014/main" id="{48434104-E9BF-4BE2-AB03-B55A34E1B718}"/>
                </a:ext>
              </a:extLst>
            </p:cNvPr>
            <p:cNvSpPr>
              <a:spLocks noChangeArrowheads="1"/>
            </p:cNvSpPr>
            <p:nvPr/>
          </p:nvSpPr>
          <p:spPr bwMode="auto">
            <a:xfrm>
              <a:off x="1482" y="3408"/>
              <a:ext cx="240" cy="192"/>
            </a:xfrm>
            <a:prstGeom prst="rect">
              <a:avLst/>
            </a:prstGeom>
            <a:pattFill prst="openDmnd">
              <a:fgClr>
                <a:srgbClr val="C0C0C0">
                  <a:alpha val="50195"/>
                </a:srgbClr>
              </a:fgClr>
              <a:bgClr>
                <a:srgbClr val="FFFFFF">
                  <a:alpha val="50195"/>
                </a:srgbClr>
              </a:bgClr>
            </a:patt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sp>
          <p:nvSpPr>
            <p:cNvPr id="136" name="Rectangle 41">
              <a:extLst>
                <a:ext uri="{FF2B5EF4-FFF2-40B4-BE49-F238E27FC236}">
                  <a16:creationId xmlns:a16="http://schemas.microsoft.com/office/drawing/2014/main" id="{C613B704-6127-48CB-95BA-B9AE8CA8D3FA}"/>
                </a:ext>
              </a:extLst>
            </p:cNvPr>
            <p:cNvSpPr>
              <a:spLocks noChangeArrowheads="1"/>
            </p:cNvSpPr>
            <p:nvPr/>
          </p:nvSpPr>
          <p:spPr bwMode="auto">
            <a:xfrm>
              <a:off x="960" y="3408"/>
              <a:ext cx="240" cy="192"/>
            </a:xfrm>
            <a:prstGeom prst="rect">
              <a:avLst/>
            </a:prstGeom>
            <a:solidFill>
              <a:srgbClr val="FF99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IP</a:t>
              </a:r>
            </a:p>
          </p:txBody>
        </p:sp>
        <p:sp>
          <p:nvSpPr>
            <p:cNvPr id="137" name="Rectangle 42">
              <a:extLst>
                <a:ext uri="{FF2B5EF4-FFF2-40B4-BE49-F238E27FC236}">
                  <a16:creationId xmlns:a16="http://schemas.microsoft.com/office/drawing/2014/main" id="{FC2C39C2-4504-4708-B150-7405CB860BF0}"/>
                </a:ext>
              </a:extLst>
            </p:cNvPr>
            <p:cNvSpPr>
              <a:spLocks noChangeArrowheads="1"/>
            </p:cNvSpPr>
            <p:nvPr/>
          </p:nvSpPr>
          <p:spPr bwMode="auto">
            <a:xfrm>
              <a:off x="1200" y="3408"/>
              <a:ext cx="282" cy="192"/>
            </a:xfrm>
            <a:prstGeom prst="rect">
              <a:avLst/>
            </a:prstGeom>
            <a:solidFill>
              <a:srgbClr val="FF66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rPr>
                <a:t>IPSec</a:t>
              </a:r>
            </a:p>
          </p:txBody>
        </p:sp>
      </p:grpSp>
      <p:sp>
        <p:nvSpPr>
          <p:cNvPr id="138" name="Text Box 43">
            <a:extLst>
              <a:ext uri="{FF2B5EF4-FFF2-40B4-BE49-F238E27FC236}">
                <a16:creationId xmlns:a16="http://schemas.microsoft.com/office/drawing/2014/main" id="{2C9324E9-4F2B-4C2C-B99F-FCD2350A91CC}"/>
              </a:ext>
            </a:extLst>
          </p:cNvPr>
          <p:cNvSpPr txBox="1">
            <a:spLocks noChangeArrowheads="1"/>
          </p:cNvSpPr>
          <p:nvPr/>
        </p:nvSpPr>
        <p:spPr bwMode="auto">
          <a:xfrm>
            <a:off x="609600" y="4724400"/>
            <a:ext cx="15392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nSpc>
                <a:spcPct val="100000"/>
              </a:lnSpc>
              <a:spcBef>
                <a:spcPct val="0"/>
              </a:spcBef>
              <a:spcAft>
                <a:spcPct val="0"/>
              </a:spcAft>
              <a:buClrTx/>
              <a:buFontTx/>
              <a:buNone/>
            </a:pPr>
            <a:r>
              <a:rPr kumimoji="1" lang="en-US" altLang="zh-CN" sz="2400" b="0" dirty="0">
                <a:solidFill>
                  <a:srgbClr val="000000"/>
                </a:solidFill>
                <a:latin typeface="Comic Sans MS" panose="030F0702030302020204" pitchFamily="66" charset="0"/>
                <a:ea typeface="PMingLiU" pitchFamily="18" charset="-120"/>
              </a:rPr>
              <a:t>IP/</a:t>
            </a:r>
            <a:r>
              <a:rPr kumimoji="1" lang="en-US" altLang="zh-TW" sz="2400" b="0" dirty="0">
                <a:solidFill>
                  <a:srgbClr val="000000"/>
                </a:solidFill>
                <a:latin typeface="Comic Sans MS" panose="030F0702030302020204" pitchFamily="66" charset="0"/>
                <a:ea typeface="PMingLiU" pitchFamily="18" charset="-120"/>
              </a:rPr>
              <a:t>IPSec</a:t>
            </a:r>
          </a:p>
        </p:txBody>
      </p:sp>
    </p:spTree>
    <p:extLst>
      <p:ext uri="{BB962C8B-B14F-4D97-AF65-F5344CB8AC3E}">
        <p14:creationId xmlns:p14="http://schemas.microsoft.com/office/powerpoint/2010/main" val="650779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A7BB10-A10A-423E-8F4A-CD3AD99E07AB}"/>
              </a:ext>
            </a:extLst>
          </p:cNvPr>
          <p:cNvSpPr>
            <a:spLocks noGrp="1"/>
          </p:cNvSpPr>
          <p:nvPr>
            <p:ph type="title"/>
          </p:nvPr>
        </p:nvSpPr>
        <p:spPr/>
        <p:txBody>
          <a:bodyPr/>
          <a:lstStyle/>
          <a:p>
            <a:r>
              <a:rPr lang="en-US" altLang="zh-CN" dirty="0"/>
              <a:t>IPSec-AH</a:t>
            </a:r>
            <a:r>
              <a:rPr lang="zh-CN" altLang="en-US" dirty="0"/>
              <a:t>和</a:t>
            </a:r>
            <a:r>
              <a:rPr lang="en-US" altLang="zh-CN" dirty="0"/>
              <a:t>ESP</a:t>
            </a:r>
            <a:endParaRPr lang="zh-CN" altLang="en-US" dirty="0"/>
          </a:p>
        </p:txBody>
      </p:sp>
      <p:sp>
        <p:nvSpPr>
          <p:cNvPr id="47" name="Rectangle 4">
            <a:extLst>
              <a:ext uri="{FF2B5EF4-FFF2-40B4-BE49-F238E27FC236}">
                <a16:creationId xmlns:a16="http://schemas.microsoft.com/office/drawing/2014/main" id="{13A0D0A5-BA49-4923-8E07-4168D4E57E6D}"/>
              </a:ext>
            </a:extLst>
          </p:cNvPr>
          <p:cNvSpPr>
            <a:spLocks noChangeArrowheads="1"/>
          </p:cNvSpPr>
          <p:nvPr/>
        </p:nvSpPr>
        <p:spPr bwMode="auto">
          <a:xfrm>
            <a:off x="3505200" y="1676400"/>
            <a:ext cx="3886200" cy="381000"/>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abcdefghi</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48" name="Rectangle 5">
            <a:extLst>
              <a:ext uri="{FF2B5EF4-FFF2-40B4-BE49-F238E27FC236}">
                <a16:creationId xmlns:a16="http://schemas.microsoft.com/office/drawing/2014/main" id="{29E2D474-BB4F-4DE8-AE35-1C593EE7727D}"/>
              </a:ext>
            </a:extLst>
          </p:cNvPr>
          <p:cNvSpPr>
            <a:spLocks noChangeArrowheads="1"/>
          </p:cNvSpPr>
          <p:nvPr/>
        </p:nvSpPr>
        <p:spPr bwMode="auto">
          <a:xfrm>
            <a:off x="3124200" y="2971800"/>
            <a:ext cx="1066800" cy="304800"/>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abc</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49" name="Rectangle 6">
            <a:extLst>
              <a:ext uri="{FF2B5EF4-FFF2-40B4-BE49-F238E27FC236}">
                <a16:creationId xmlns:a16="http://schemas.microsoft.com/office/drawing/2014/main" id="{723EE111-4E88-40A4-AFD6-1200F7B8287F}"/>
              </a:ext>
            </a:extLst>
          </p:cNvPr>
          <p:cNvSpPr>
            <a:spLocks noChangeArrowheads="1"/>
          </p:cNvSpPr>
          <p:nvPr/>
        </p:nvSpPr>
        <p:spPr bwMode="auto">
          <a:xfrm>
            <a:off x="4876800" y="2971800"/>
            <a:ext cx="1066800" cy="304800"/>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def</a:t>
            </a:r>
          </a:p>
        </p:txBody>
      </p:sp>
      <p:sp>
        <p:nvSpPr>
          <p:cNvPr id="50" name="Rectangle 7">
            <a:extLst>
              <a:ext uri="{FF2B5EF4-FFF2-40B4-BE49-F238E27FC236}">
                <a16:creationId xmlns:a16="http://schemas.microsoft.com/office/drawing/2014/main" id="{B03418A4-164F-4E11-9A0B-C86EB6EEF4DC}"/>
              </a:ext>
            </a:extLst>
          </p:cNvPr>
          <p:cNvSpPr>
            <a:spLocks noChangeArrowheads="1"/>
          </p:cNvSpPr>
          <p:nvPr/>
        </p:nvSpPr>
        <p:spPr bwMode="auto">
          <a:xfrm>
            <a:off x="6629400" y="2971800"/>
            <a:ext cx="1066800" cy="304800"/>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ghi</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51" name="Line 8">
            <a:extLst>
              <a:ext uri="{FF2B5EF4-FFF2-40B4-BE49-F238E27FC236}">
                <a16:creationId xmlns:a16="http://schemas.microsoft.com/office/drawing/2014/main" id="{E7F41DF2-A578-4B9D-9946-3712413419B8}"/>
              </a:ext>
            </a:extLst>
          </p:cNvPr>
          <p:cNvSpPr>
            <a:spLocks noChangeShapeType="1"/>
          </p:cNvSpPr>
          <p:nvPr/>
        </p:nvSpPr>
        <p:spPr bwMode="auto">
          <a:xfrm>
            <a:off x="5334000" y="2057400"/>
            <a:ext cx="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52" name="Line 9">
            <a:extLst>
              <a:ext uri="{FF2B5EF4-FFF2-40B4-BE49-F238E27FC236}">
                <a16:creationId xmlns:a16="http://schemas.microsoft.com/office/drawing/2014/main" id="{83F5B537-93E9-4B1A-A568-A24380DBC935}"/>
              </a:ext>
            </a:extLst>
          </p:cNvPr>
          <p:cNvSpPr>
            <a:spLocks noChangeShapeType="1"/>
          </p:cNvSpPr>
          <p:nvPr/>
        </p:nvSpPr>
        <p:spPr bwMode="auto">
          <a:xfrm flipH="1">
            <a:off x="3657600" y="2057400"/>
            <a:ext cx="160020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53" name="Line 10">
            <a:extLst>
              <a:ext uri="{FF2B5EF4-FFF2-40B4-BE49-F238E27FC236}">
                <a16:creationId xmlns:a16="http://schemas.microsoft.com/office/drawing/2014/main" id="{7CDD997C-176C-4997-8775-D76266B90825}"/>
              </a:ext>
            </a:extLst>
          </p:cNvPr>
          <p:cNvSpPr>
            <a:spLocks noChangeShapeType="1"/>
          </p:cNvSpPr>
          <p:nvPr/>
        </p:nvSpPr>
        <p:spPr bwMode="auto">
          <a:xfrm>
            <a:off x="5334000" y="2057400"/>
            <a:ext cx="182880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grpSp>
        <p:nvGrpSpPr>
          <p:cNvPr id="54" name="Group 11">
            <a:extLst>
              <a:ext uri="{FF2B5EF4-FFF2-40B4-BE49-F238E27FC236}">
                <a16:creationId xmlns:a16="http://schemas.microsoft.com/office/drawing/2014/main" id="{556898C8-0946-45F3-8053-B9C48F2FB882}"/>
              </a:ext>
            </a:extLst>
          </p:cNvPr>
          <p:cNvGrpSpPr>
            <a:grpSpLocks/>
          </p:cNvGrpSpPr>
          <p:nvPr/>
        </p:nvGrpSpPr>
        <p:grpSpPr bwMode="auto">
          <a:xfrm>
            <a:off x="2514600" y="4191000"/>
            <a:ext cx="1447800" cy="304800"/>
            <a:chOff x="1728" y="2640"/>
            <a:chExt cx="912" cy="192"/>
          </a:xfrm>
        </p:grpSpPr>
        <p:sp>
          <p:nvSpPr>
            <p:cNvPr id="55" name="Rectangle 12">
              <a:extLst>
                <a:ext uri="{FF2B5EF4-FFF2-40B4-BE49-F238E27FC236}">
                  <a16:creationId xmlns:a16="http://schemas.microsoft.com/office/drawing/2014/main" id="{C9D83536-C15D-4FD9-A18F-D390E430497B}"/>
                </a:ext>
              </a:extLst>
            </p:cNvPr>
            <p:cNvSpPr>
              <a:spLocks noChangeArrowheads="1"/>
            </p:cNvSpPr>
            <p:nvPr/>
          </p:nvSpPr>
          <p:spPr bwMode="auto">
            <a:xfrm>
              <a:off x="1968"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abc</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56" name="Rectangle 13">
              <a:extLst>
                <a:ext uri="{FF2B5EF4-FFF2-40B4-BE49-F238E27FC236}">
                  <a16:creationId xmlns:a16="http://schemas.microsoft.com/office/drawing/2014/main" id="{16DA48E1-591F-422A-85D8-2FEFEC63045D}"/>
                </a:ext>
              </a:extLst>
            </p:cNvPr>
            <p:cNvSpPr>
              <a:spLocks noChangeArrowheads="1"/>
            </p:cNvSpPr>
            <p:nvPr/>
          </p:nvSpPr>
          <p:spPr bwMode="auto">
            <a:xfrm>
              <a:off x="1728"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grpSp>
        <p:nvGrpSpPr>
          <p:cNvPr id="57" name="Group 14">
            <a:extLst>
              <a:ext uri="{FF2B5EF4-FFF2-40B4-BE49-F238E27FC236}">
                <a16:creationId xmlns:a16="http://schemas.microsoft.com/office/drawing/2014/main" id="{4A6ECC77-9BFC-4468-B6B1-38B5E43A014A}"/>
              </a:ext>
            </a:extLst>
          </p:cNvPr>
          <p:cNvGrpSpPr>
            <a:grpSpLocks/>
          </p:cNvGrpSpPr>
          <p:nvPr/>
        </p:nvGrpSpPr>
        <p:grpSpPr bwMode="auto">
          <a:xfrm>
            <a:off x="4610100" y="4191000"/>
            <a:ext cx="1447800" cy="304800"/>
            <a:chOff x="2784" y="2640"/>
            <a:chExt cx="912" cy="192"/>
          </a:xfrm>
        </p:grpSpPr>
        <p:sp>
          <p:nvSpPr>
            <p:cNvPr id="58" name="Rectangle 15">
              <a:extLst>
                <a:ext uri="{FF2B5EF4-FFF2-40B4-BE49-F238E27FC236}">
                  <a16:creationId xmlns:a16="http://schemas.microsoft.com/office/drawing/2014/main" id="{C17449EF-4D00-4868-9766-BDE1E889F264}"/>
                </a:ext>
              </a:extLst>
            </p:cNvPr>
            <p:cNvSpPr>
              <a:spLocks noChangeArrowheads="1"/>
            </p:cNvSpPr>
            <p:nvPr/>
          </p:nvSpPr>
          <p:spPr bwMode="auto">
            <a:xfrm>
              <a:off x="3024"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def</a:t>
              </a:r>
            </a:p>
          </p:txBody>
        </p:sp>
        <p:sp>
          <p:nvSpPr>
            <p:cNvPr id="59" name="Rectangle 16">
              <a:extLst>
                <a:ext uri="{FF2B5EF4-FFF2-40B4-BE49-F238E27FC236}">
                  <a16:creationId xmlns:a16="http://schemas.microsoft.com/office/drawing/2014/main" id="{FD7A891F-86BA-4356-B11A-DC6E9B50D990}"/>
                </a:ext>
              </a:extLst>
            </p:cNvPr>
            <p:cNvSpPr>
              <a:spLocks noChangeArrowheads="1"/>
            </p:cNvSpPr>
            <p:nvPr/>
          </p:nvSpPr>
          <p:spPr bwMode="auto">
            <a:xfrm>
              <a:off x="2784"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grpSp>
        <p:nvGrpSpPr>
          <p:cNvPr id="60" name="Group 17">
            <a:extLst>
              <a:ext uri="{FF2B5EF4-FFF2-40B4-BE49-F238E27FC236}">
                <a16:creationId xmlns:a16="http://schemas.microsoft.com/office/drawing/2014/main" id="{1463ED28-A4D4-4CDF-BE15-24C7B132052F}"/>
              </a:ext>
            </a:extLst>
          </p:cNvPr>
          <p:cNvGrpSpPr>
            <a:grpSpLocks/>
          </p:cNvGrpSpPr>
          <p:nvPr/>
        </p:nvGrpSpPr>
        <p:grpSpPr bwMode="auto">
          <a:xfrm>
            <a:off x="6705600" y="4191000"/>
            <a:ext cx="1447800" cy="304800"/>
            <a:chOff x="3888" y="2640"/>
            <a:chExt cx="912" cy="192"/>
          </a:xfrm>
        </p:grpSpPr>
        <p:sp>
          <p:nvSpPr>
            <p:cNvPr id="61" name="Rectangle 18">
              <a:extLst>
                <a:ext uri="{FF2B5EF4-FFF2-40B4-BE49-F238E27FC236}">
                  <a16:creationId xmlns:a16="http://schemas.microsoft.com/office/drawing/2014/main" id="{89249033-100B-4B1D-94E1-9F5F1E349399}"/>
                </a:ext>
              </a:extLst>
            </p:cNvPr>
            <p:cNvSpPr>
              <a:spLocks noChangeArrowheads="1"/>
            </p:cNvSpPr>
            <p:nvPr/>
          </p:nvSpPr>
          <p:spPr bwMode="auto">
            <a:xfrm>
              <a:off x="4128" y="2640"/>
              <a:ext cx="672" cy="192"/>
            </a:xfrm>
            <a:prstGeom prst="rect">
              <a:avLst/>
            </a:prstGeom>
            <a:solidFill>
              <a:srgbClr val="7889FB">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ghi</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62" name="Rectangle 19">
              <a:extLst>
                <a:ext uri="{FF2B5EF4-FFF2-40B4-BE49-F238E27FC236}">
                  <a16:creationId xmlns:a16="http://schemas.microsoft.com/office/drawing/2014/main" id="{FC8085EF-CEA3-40C8-81A5-0CD067D21C6F}"/>
                </a:ext>
              </a:extLst>
            </p:cNvPr>
            <p:cNvSpPr>
              <a:spLocks noChangeArrowheads="1"/>
            </p:cNvSpPr>
            <p:nvPr/>
          </p:nvSpPr>
          <p:spPr bwMode="auto">
            <a:xfrm>
              <a:off x="3888" y="2640"/>
              <a:ext cx="240" cy="192"/>
            </a:xfrm>
            <a:prstGeom prst="rect">
              <a:avLst/>
            </a:prstGeom>
            <a:solidFill>
              <a:srgbClr val="00FF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grpSp>
      <p:sp>
        <p:nvSpPr>
          <p:cNvPr id="63" name="Line 20">
            <a:extLst>
              <a:ext uri="{FF2B5EF4-FFF2-40B4-BE49-F238E27FC236}">
                <a16:creationId xmlns:a16="http://schemas.microsoft.com/office/drawing/2014/main" id="{614F2743-D656-4824-B7FA-BC5775ADA4E8}"/>
              </a:ext>
            </a:extLst>
          </p:cNvPr>
          <p:cNvSpPr>
            <a:spLocks noChangeShapeType="1"/>
          </p:cNvSpPr>
          <p:nvPr/>
        </p:nvSpPr>
        <p:spPr bwMode="auto">
          <a:xfrm flipH="1">
            <a:off x="3200400" y="3276600"/>
            <a:ext cx="38100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64" name="Line 21">
            <a:extLst>
              <a:ext uri="{FF2B5EF4-FFF2-40B4-BE49-F238E27FC236}">
                <a16:creationId xmlns:a16="http://schemas.microsoft.com/office/drawing/2014/main" id="{BBD33AA7-BF1C-484A-8AED-B24A56495C5C}"/>
              </a:ext>
            </a:extLst>
          </p:cNvPr>
          <p:cNvSpPr>
            <a:spLocks noChangeShapeType="1"/>
          </p:cNvSpPr>
          <p:nvPr/>
        </p:nvSpPr>
        <p:spPr bwMode="auto">
          <a:xfrm>
            <a:off x="5334000" y="3276600"/>
            <a:ext cx="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65" name="Line 22">
            <a:extLst>
              <a:ext uri="{FF2B5EF4-FFF2-40B4-BE49-F238E27FC236}">
                <a16:creationId xmlns:a16="http://schemas.microsoft.com/office/drawing/2014/main" id="{B7C5DE95-488F-403A-86EE-E94B7598BE77}"/>
              </a:ext>
            </a:extLst>
          </p:cNvPr>
          <p:cNvSpPr>
            <a:spLocks noChangeShapeType="1"/>
          </p:cNvSpPr>
          <p:nvPr/>
        </p:nvSpPr>
        <p:spPr bwMode="auto">
          <a:xfrm>
            <a:off x="7086600" y="3276600"/>
            <a:ext cx="381000" cy="9144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66" name="Text Box 23">
            <a:extLst>
              <a:ext uri="{FF2B5EF4-FFF2-40B4-BE49-F238E27FC236}">
                <a16:creationId xmlns:a16="http://schemas.microsoft.com/office/drawing/2014/main" id="{6ACB2360-5388-45F8-92FA-CD7CEAABD523}"/>
              </a:ext>
            </a:extLst>
          </p:cNvPr>
          <p:cNvSpPr txBox="1">
            <a:spLocks noChangeArrowheads="1"/>
          </p:cNvSpPr>
          <p:nvPr/>
        </p:nvSpPr>
        <p:spPr bwMode="auto">
          <a:xfrm>
            <a:off x="1279525" y="3444875"/>
            <a:ext cx="74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nSpc>
                <a:spcPct val="100000"/>
              </a:lnSpc>
              <a:spcBef>
                <a:spcPct val="0"/>
              </a:spcBef>
              <a:spcAft>
                <a:spcPct val="0"/>
              </a:spcAft>
              <a:buClrTx/>
              <a:buFontTx/>
              <a:buNone/>
            </a:pPr>
            <a:r>
              <a:rPr kumimoji="1" lang="en-US" altLang="zh-TW" sz="2400" b="0" dirty="0">
                <a:solidFill>
                  <a:srgbClr val="000000"/>
                </a:solidFill>
                <a:latin typeface="Comic Sans MS" panose="030F0702030302020204" pitchFamily="66" charset="0"/>
                <a:ea typeface="PMingLiU" pitchFamily="18" charset="-120"/>
              </a:rPr>
              <a:t>TCP</a:t>
            </a:r>
          </a:p>
        </p:txBody>
      </p:sp>
      <p:sp>
        <p:nvSpPr>
          <p:cNvPr id="67" name="Line 40">
            <a:extLst>
              <a:ext uri="{FF2B5EF4-FFF2-40B4-BE49-F238E27FC236}">
                <a16:creationId xmlns:a16="http://schemas.microsoft.com/office/drawing/2014/main" id="{56870562-3369-44FE-9CDA-70D2851E7D47}"/>
              </a:ext>
            </a:extLst>
          </p:cNvPr>
          <p:cNvSpPr>
            <a:spLocks noChangeShapeType="1"/>
          </p:cNvSpPr>
          <p:nvPr/>
        </p:nvSpPr>
        <p:spPr bwMode="auto">
          <a:xfrm flipH="1">
            <a:off x="3048000" y="4495800"/>
            <a:ext cx="76200" cy="6858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68" name="Line 41">
            <a:extLst>
              <a:ext uri="{FF2B5EF4-FFF2-40B4-BE49-F238E27FC236}">
                <a16:creationId xmlns:a16="http://schemas.microsoft.com/office/drawing/2014/main" id="{529F5192-11F4-45B4-8046-6DAED582A85F}"/>
              </a:ext>
            </a:extLst>
          </p:cNvPr>
          <p:cNvSpPr>
            <a:spLocks noChangeShapeType="1"/>
          </p:cNvSpPr>
          <p:nvPr/>
        </p:nvSpPr>
        <p:spPr bwMode="auto">
          <a:xfrm>
            <a:off x="5334000" y="4495800"/>
            <a:ext cx="0" cy="10922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69" name="Line 42">
            <a:extLst>
              <a:ext uri="{FF2B5EF4-FFF2-40B4-BE49-F238E27FC236}">
                <a16:creationId xmlns:a16="http://schemas.microsoft.com/office/drawing/2014/main" id="{253BC011-15D4-4F2C-997B-4F4C6AA4ED0A}"/>
              </a:ext>
            </a:extLst>
          </p:cNvPr>
          <p:cNvSpPr>
            <a:spLocks noChangeShapeType="1"/>
          </p:cNvSpPr>
          <p:nvPr/>
        </p:nvSpPr>
        <p:spPr bwMode="auto">
          <a:xfrm>
            <a:off x="7467600" y="4495800"/>
            <a:ext cx="457200" cy="68580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70" name="Text Box 43">
            <a:extLst>
              <a:ext uri="{FF2B5EF4-FFF2-40B4-BE49-F238E27FC236}">
                <a16:creationId xmlns:a16="http://schemas.microsoft.com/office/drawing/2014/main" id="{36585C93-FC47-4FBA-8822-83C3C6817B9F}"/>
              </a:ext>
            </a:extLst>
          </p:cNvPr>
          <p:cNvSpPr txBox="1">
            <a:spLocks noChangeArrowheads="1"/>
          </p:cNvSpPr>
          <p:nvPr/>
        </p:nvSpPr>
        <p:spPr bwMode="auto">
          <a:xfrm>
            <a:off x="457200" y="1600200"/>
            <a:ext cx="274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nSpc>
                <a:spcPct val="100000"/>
              </a:lnSpc>
              <a:spcBef>
                <a:spcPct val="0"/>
              </a:spcBef>
              <a:spcAft>
                <a:spcPct val="0"/>
              </a:spcAft>
              <a:buClrTx/>
              <a:buFontTx/>
              <a:buNone/>
            </a:pPr>
            <a:r>
              <a:rPr kumimoji="1" lang="en-US" altLang="zh-TW" sz="2400" b="0" dirty="0">
                <a:solidFill>
                  <a:srgbClr val="000000"/>
                </a:solidFill>
                <a:latin typeface="Comic Sans MS" panose="030F0702030302020204" pitchFamily="66" charset="0"/>
                <a:ea typeface="PMingLiU" pitchFamily="18" charset="-120"/>
              </a:rPr>
              <a:t>Application data</a:t>
            </a:r>
          </a:p>
        </p:txBody>
      </p:sp>
      <p:sp>
        <p:nvSpPr>
          <p:cNvPr id="71" name="Text Box 43">
            <a:extLst>
              <a:ext uri="{FF2B5EF4-FFF2-40B4-BE49-F238E27FC236}">
                <a16:creationId xmlns:a16="http://schemas.microsoft.com/office/drawing/2014/main" id="{48D7CD6E-1AA2-43B5-B367-6D737802C786}"/>
              </a:ext>
            </a:extLst>
          </p:cNvPr>
          <p:cNvSpPr txBox="1">
            <a:spLocks noChangeArrowheads="1"/>
          </p:cNvSpPr>
          <p:nvPr/>
        </p:nvSpPr>
        <p:spPr bwMode="auto">
          <a:xfrm>
            <a:off x="177950" y="4719935"/>
            <a:ext cx="28039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nSpc>
                <a:spcPct val="100000"/>
              </a:lnSpc>
              <a:spcBef>
                <a:spcPct val="0"/>
              </a:spcBef>
              <a:spcAft>
                <a:spcPct val="0"/>
              </a:spcAft>
              <a:buClrTx/>
              <a:buFontTx/>
              <a:buNone/>
            </a:pPr>
            <a:r>
              <a:rPr kumimoji="1" lang="en-US" altLang="zh-CN" sz="2400" b="0" dirty="0">
                <a:solidFill>
                  <a:srgbClr val="000000"/>
                </a:solidFill>
                <a:latin typeface="Comic Sans MS" panose="030F0702030302020204" pitchFamily="66" charset="0"/>
                <a:ea typeface="PMingLiU" pitchFamily="18" charset="-120"/>
              </a:rPr>
              <a:t>IP/</a:t>
            </a:r>
            <a:r>
              <a:rPr kumimoji="1" lang="en-US" altLang="zh-TW" sz="2400" b="0" dirty="0">
                <a:solidFill>
                  <a:srgbClr val="000000"/>
                </a:solidFill>
                <a:latin typeface="Comic Sans MS" panose="030F0702030302020204" pitchFamily="66" charset="0"/>
                <a:ea typeface="PMingLiU" pitchFamily="18" charset="-120"/>
              </a:rPr>
              <a:t>IPSec </a:t>
            </a:r>
            <a:r>
              <a:rPr kumimoji="1" lang="en-US" altLang="zh-CN" sz="2400" b="0" dirty="0">
                <a:solidFill>
                  <a:srgbClr val="000000"/>
                </a:solidFill>
                <a:latin typeface="Comic Sans MS" panose="030F0702030302020204" pitchFamily="66" charset="0"/>
                <a:ea typeface="PMingLiU" pitchFamily="18" charset="-120"/>
              </a:rPr>
              <a:t>AH+ESP</a:t>
            </a:r>
            <a:endParaRPr kumimoji="1" lang="en-US" altLang="zh-TW" sz="2400" b="0" dirty="0">
              <a:solidFill>
                <a:srgbClr val="000000"/>
              </a:solidFill>
              <a:latin typeface="Comic Sans MS" panose="030F0702030302020204" pitchFamily="66" charset="0"/>
              <a:ea typeface="PMingLiU" pitchFamily="18" charset="-120"/>
            </a:endParaRPr>
          </a:p>
        </p:txBody>
      </p:sp>
      <p:grpSp>
        <p:nvGrpSpPr>
          <p:cNvPr id="72" name="组合 71">
            <a:extLst>
              <a:ext uri="{FF2B5EF4-FFF2-40B4-BE49-F238E27FC236}">
                <a16:creationId xmlns:a16="http://schemas.microsoft.com/office/drawing/2014/main" id="{B6B44C47-A51D-4D19-BC41-4AA801D2F55E}"/>
              </a:ext>
            </a:extLst>
          </p:cNvPr>
          <p:cNvGrpSpPr/>
          <p:nvPr/>
        </p:nvGrpSpPr>
        <p:grpSpPr>
          <a:xfrm>
            <a:off x="984110" y="5257800"/>
            <a:ext cx="3004203" cy="304800"/>
            <a:chOff x="119997" y="5939135"/>
            <a:chExt cx="3004203" cy="304800"/>
          </a:xfrm>
        </p:grpSpPr>
        <p:sp>
          <p:nvSpPr>
            <p:cNvPr id="73" name="Rectangle 29">
              <a:extLst>
                <a:ext uri="{FF2B5EF4-FFF2-40B4-BE49-F238E27FC236}">
                  <a16:creationId xmlns:a16="http://schemas.microsoft.com/office/drawing/2014/main" id="{6F6BD685-1D9E-4508-B0C6-200A22B9D4E3}"/>
                </a:ext>
              </a:extLst>
            </p:cNvPr>
            <p:cNvSpPr>
              <a:spLocks noChangeArrowheads="1"/>
            </p:cNvSpPr>
            <p:nvPr/>
          </p:nvSpPr>
          <p:spPr bwMode="auto">
            <a:xfrm>
              <a:off x="1824422" y="5939135"/>
              <a:ext cx="1299778" cy="304800"/>
            </a:xfrm>
            <a:prstGeom prst="rect">
              <a:avLst/>
            </a:prstGeom>
            <a:solidFill>
              <a:srgbClr val="CCFFFF">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uvw</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74" name="Rectangle 30" descr="轮廓式菱形">
              <a:extLst>
                <a:ext uri="{FF2B5EF4-FFF2-40B4-BE49-F238E27FC236}">
                  <a16:creationId xmlns:a16="http://schemas.microsoft.com/office/drawing/2014/main" id="{FB4A1AF0-4B9D-4647-A152-91D9D6C26F99}"/>
                </a:ext>
              </a:extLst>
            </p:cNvPr>
            <p:cNvSpPr>
              <a:spLocks noChangeArrowheads="1"/>
            </p:cNvSpPr>
            <p:nvPr/>
          </p:nvSpPr>
          <p:spPr bwMode="auto">
            <a:xfrm>
              <a:off x="1360216" y="5939135"/>
              <a:ext cx="464206" cy="304800"/>
            </a:xfrm>
            <a:prstGeom prst="rect">
              <a:avLst/>
            </a:prstGeom>
            <a:pattFill prst="openDmnd">
              <a:fgClr>
                <a:srgbClr val="C0C0C0">
                  <a:alpha val="50195"/>
                </a:srgbClr>
              </a:fgClr>
              <a:bgClr>
                <a:srgbClr val="FFFFFF">
                  <a:alpha val="50195"/>
                </a:srgbClr>
              </a:bgClr>
            </a:patt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sp>
          <p:nvSpPr>
            <p:cNvPr id="75" name="Rectangle 31">
              <a:extLst>
                <a:ext uri="{FF2B5EF4-FFF2-40B4-BE49-F238E27FC236}">
                  <a16:creationId xmlns:a16="http://schemas.microsoft.com/office/drawing/2014/main" id="{C8EB1243-C863-40BD-8B71-5E75F212C067}"/>
                </a:ext>
              </a:extLst>
            </p:cNvPr>
            <p:cNvSpPr>
              <a:spLocks noChangeArrowheads="1"/>
            </p:cNvSpPr>
            <p:nvPr/>
          </p:nvSpPr>
          <p:spPr bwMode="auto">
            <a:xfrm>
              <a:off x="119997" y="5939135"/>
              <a:ext cx="464206" cy="304800"/>
            </a:xfrm>
            <a:prstGeom prst="rect">
              <a:avLst/>
            </a:prstGeom>
            <a:solidFill>
              <a:srgbClr val="FF99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IP</a:t>
              </a:r>
            </a:p>
          </p:txBody>
        </p:sp>
        <p:sp>
          <p:nvSpPr>
            <p:cNvPr id="76" name="Rectangle 32">
              <a:extLst>
                <a:ext uri="{FF2B5EF4-FFF2-40B4-BE49-F238E27FC236}">
                  <a16:creationId xmlns:a16="http://schemas.microsoft.com/office/drawing/2014/main" id="{E7E6F85D-8B9C-4925-AE30-A55F09AEDB92}"/>
                </a:ext>
              </a:extLst>
            </p:cNvPr>
            <p:cNvSpPr>
              <a:spLocks noChangeArrowheads="1"/>
            </p:cNvSpPr>
            <p:nvPr/>
          </p:nvSpPr>
          <p:spPr bwMode="auto">
            <a:xfrm>
              <a:off x="896010" y="5939135"/>
              <a:ext cx="464206" cy="304800"/>
            </a:xfrm>
            <a:prstGeom prst="rect">
              <a:avLst/>
            </a:prstGeom>
            <a:solidFill>
              <a:srgbClr val="FF66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CN"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rPr>
                <a:t>ESP</a:t>
              </a:r>
              <a:endParaRPr kumimoji="1" lang="en-US" altLang="zh-TW"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77" name="Rectangle 32">
              <a:extLst>
                <a:ext uri="{FF2B5EF4-FFF2-40B4-BE49-F238E27FC236}">
                  <a16:creationId xmlns:a16="http://schemas.microsoft.com/office/drawing/2014/main" id="{9F8D5D48-D617-409D-A8AB-8BEC6A18B63E}"/>
                </a:ext>
              </a:extLst>
            </p:cNvPr>
            <p:cNvSpPr>
              <a:spLocks noChangeArrowheads="1"/>
            </p:cNvSpPr>
            <p:nvPr/>
          </p:nvSpPr>
          <p:spPr bwMode="auto">
            <a:xfrm>
              <a:off x="584204" y="5939135"/>
              <a:ext cx="311805" cy="304800"/>
            </a:xfrm>
            <a:prstGeom prst="rect">
              <a:avLst/>
            </a:prstGeom>
            <a:solidFill>
              <a:srgbClr val="FF66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CN"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rPr>
                <a:t>AH</a:t>
              </a:r>
              <a:endParaRPr kumimoji="1" lang="en-US" altLang="zh-TW"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endParaRPr>
            </a:p>
          </p:txBody>
        </p:sp>
      </p:grpSp>
      <p:grpSp>
        <p:nvGrpSpPr>
          <p:cNvPr id="78" name="组合 77">
            <a:extLst>
              <a:ext uri="{FF2B5EF4-FFF2-40B4-BE49-F238E27FC236}">
                <a16:creationId xmlns:a16="http://schemas.microsoft.com/office/drawing/2014/main" id="{CE26641E-801E-4943-AD39-FB25FD564A41}"/>
              </a:ext>
            </a:extLst>
          </p:cNvPr>
          <p:cNvGrpSpPr/>
          <p:nvPr/>
        </p:nvGrpSpPr>
        <p:grpSpPr>
          <a:xfrm>
            <a:off x="3683000" y="5689600"/>
            <a:ext cx="3074924" cy="304800"/>
            <a:chOff x="3230615" y="5939135"/>
            <a:chExt cx="3074924" cy="304800"/>
          </a:xfrm>
        </p:grpSpPr>
        <p:sp>
          <p:nvSpPr>
            <p:cNvPr id="79" name="Rectangle 34">
              <a:extLst>
                <a:ext uri="{FF2B5EF4-FFF2-40B4-BE49-F238E27FC236}">
                  <a16:creationId xmlns:a16="http://schemas.microsoft.com/office/drawing/2014/main" id="{F1D071DA-0A8A-4741-967C-B39A96D36150}"/>
                </a:ext>
              </a:extLst>
            </p:cNvPr>
            <p:cNvSpPr>
              <a:spLocks noChangeArrowheads="1"/>
            </p:cNvSpPr>
            <p:nvPr/>
          </p:nvSpPr>
          <p:spPr bwMode="auto">
            <a:xfrm>
              <a:off x="4953651" y="5939135"/>
              <a:ext cx="1351888" cy="304800"/>
            </a:xfrm>
            <a:prstGeom prst="rect">
              <a:avLst/>
            </a:prstGeom>
            <a:solidFill>
              <a:srgbClr val="CCFFFF">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xyz</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80" name="Rectangle 35" descr="轮廓式菱形">
              <a:extLst>
                <a:ext uri="{FF2B5EF4-FFF2-40B4-BE49-F238E27FC236}">
                  <a16:creationId xmlns:a16="http://schemas.microsoft.com/office/drawing/2014/main" id="{EA1D1ECC-778B-44E1-A0FA-192B91EAC5BB}"/>
                </a:ext>
              </a:extLst>
            </p:cNvPr>
            <p:cNvSpPr>
              <a:spLocks noChangeArrowheads="1"/>
            </p:cNvSpPr>
            <p:nvPr/>
          </p:nvSpPr>
          <p:spPr bwMode="auto">
            <a:xfrm>
              <a:off x="4470834" y="5939135"/>
              <a:ext cx="482817" cy="304800"/>
            </a:xfrm>
            <a:prstGeom prst="rect">
              <a:avLst/>
            </a:prstGeom>
            <a:pattFill prst="openDmnd">
              <a:fgClr>
                <a:srgbClr val="C0C0C0">
                  <a:alpha val="50195"/>
                </a:srgbClr>
              </a:fgClr>
              <a:bgClr>
                <a:srgbClr val="FFFFFF">
                  <a:alpha val="50195"/>
                </a:srgbClr>
              </a:bgClr>
            </a:patt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sp>
          <p:nvSpPr>
            <p:cNvPr id="81" name="Rectangle 31">
              <a:extLst>
                <a:ext uri="{FF2B5EF4-FFF2-40B4-BE49-F238E27FC236}">
                  <a16:creationId xmlns:a16="http://schemas.microsoft.com/office/drawing/2014/main" id="{49181A0F-3013-4946-AF8D-D433962093FB}"/>
                </a:ext>
              </a:extLst>
            </p:cNvPr>
            <p:cNvSpPr>
              <a:spLocks noChangeArrowheads="1"/>
            </p:cNvSpPr>
            <p:nvPr/>
          </p:nvSpPr>
          <p:spPr bwMode="auto">
            <a:xfrm>
              <a:off x="3230615" y="5939135"/>
              <a:ext cx="464206" cy="304800"/>
            </a:xfrm>
            <a:prstGeom prst="rect">
              <a:avLst/>
            </a:prstGeom>
            <a:solidFill>
              <a:srgbClr val="FF99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IP</a:t>
              </a:r>
            </a:p>
          </p:txBody>
        </p:sp>
        <p:sp>
          <p:nvSpPr>
            <p:cNvPr id="82" name="Rectangle 32">
              <a:extLst>
                <a:ext uri="{FF2B5EF4-FFF2-40B4-BE49-F238E27FC236}">
                  <a16:creationId xmlns:a16="http://schemas.microsoft.com/office/drawing/2014/main" id="{CA311D04-0EF0-4358-A337-163FB100B3CF}"/>
                </a:ext>
              </a:extLst>
            </p:cNvPr>
            <p:cNvSpPr>
              <a:spLocks noChangeArrowheads="1"/>
            </p:cNvSpPr>
            <p:nvPr/>
          </p:nvSpPr>
          <p:spPr bwMode="auto">
            <a:xfrm>
              <a:off x="4006628" y="5939135"/>
              <a:ext cx="464206" cy="304800"/>
            </a:xfrm>
            <a:prstGeom prst="rect">
              <a:avLst/>
            </a:prstGeom>
            <a:solidFill>
              <a:srgbClr val="FF66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CN"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rPr>
                <a:t>ESP</a:t>
              </a:r>
              <a:endParaRPr kumimoji="1" lang="en-US" altLang="zh-TW"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83" name="Rectangle 32">
              <a:extLst>
                <a:ext uri="{FF2B5EF4-FFF2-40B4-BE49-F238E27FC236}">
                  <a16:creationId xmlns:a16="http://schemas.microsoft.com/office/drawing/2014/main" id="{994AE8F0-D5B8-48FF-9B5A-2360CB8FF449}"/>
                </a:ext>
              </a:extLst>
            </p:cNvPr>
            <p:cNvSpPr>
              <a:spLocks noChangeArrowheads="1"/>
            </p:cNvSpPr>
            <p:nvPr/>
          </p:nvSpPr>
          <p:spPr bwMode="auto">
            <a:xfrm>
              <a:off x="3694822" y="5939135"/>
              <a:ext cx="311805" cy="304800"/>
            </a:xfrm>
            <a:prstGeom prst="rect">
              <a:avLst/>
            </a:prstGeom>
            <a:solidFill>
              <a:srgbClr val="FF66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CN"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rPr>
                <a:t>AH</a:t>
              </a:r>
              <a:endParaRPr kumimoji="1" lang="en-US" altLang="zh-TW"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endParaRPr>
            </a:p>
          </p:txBody>
        </p:sp>
      </p:grpSp>
      <p:grpSp>
        <p:nvGrpSpPr>
          <p:cNvPr id="84" name="组合 83">
            <a:extLst>
              <a:ext uri="{FF2B5EF4-FFF2-40B4-BE49-F238E27FC236}">
                <a16:creationId xmlns:a16="http://schemas.microsoft.com/office/drawing/2014/main" id="{C2D81623-1BE0-4EC4-A91E-AD52318E5377}"/>
              </a:ext>
            </a:extLst>
          </p:cNvPr>
          <p:cNvGrpSpPr/>
          <p:nvPr/>
        </p:nvGrpSpPr>
        <p:grpSpPr>
          <a:xfrm>
            <a:off x="6234088" y="5283200"/>
            <a:ext cx="2833713" cy="304800"/>
            <a:chOff x="6238907" y="5939135"/>
            <a:chExt cx="2833713" cy="304800"/>
          </a:xfrm>
        </p:grpSpPr>
        <p:sp>
          <p:nvSpPr>
            <p:cNvPr id="85" name="Rectangle 39">
              <a:extLst>
                <a:ext uri="{FF2B5EF4-FFF2-40B4-BE49-F238E27FC236}">
                  <a16:creationId xmlns:a16="http://schemas.microsoft.com/office/drawing/2014/main" id="{D1D80A4C-59F3-4487-AD1C-8FF805E70C84}"/>
                </a:ext>
              </a:extLst>
            </p:cNvPr>
            <p:cNvSpPr>
              <a:spLocks noChangeArrowheads="1"/>
            </p:cNvSpPr>
            <p:nvPr/>
          </p:nvSpPr>
          <p:spPr bwMode="auto">
            <a:xfrm>
              <a:off x="7858239" y="5939135"/>
              <a:ext cx="1214381" cy="304800"/>
            </a:xfrm>
            <a:prstGeom prst="rect">
              <a:avLst/>
            </a:prstGeom>
            <a:solidFill>
              <a:srgbClr val="CCFFFF">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2400" b="0" i="0" u="none" strike="noStrike" kern="0" cap="none" spc="0" normalizeH="0" baseline="0" noProof="0" dirty="0" err="1">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lmn</a:t>
              </a:r>
              <a:endParaRPr kumimoji="1" lang="en-US" altLang="zh-TW" sz="24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86" name="Rectangle 40" descr="轮廓式菱形">
              <a:extLst>
                <a:ext uri="{FF2B5EF4-FFF2-40B4-BE49-F238E27FC236}">
                  <a16:creationId xmlns:a16="http://schemas.microsoft.com/office/drawing/2014/main" id="{471A565E-5775-40AE-B8A8-23E6189178BE}"/>
                </a:ext>
              </a:extLst>
            </p:cNvPr>
            <p:cNvSpPr>
              <a:spLocks noChangeArrowheads="1"/>
            </p:cNvSpPr>
            <p:nvPr/>
          </p:nvSpPr>
          <p:spPr bwMode="auto">
            <a:xfrm>
              <a:off x="7472721" y="5939135"/>
              <a:ext cx="385518" cy="304800"/>
            </a:xfrm>
            <a:prstGeom prst="rect">
              <a:avLst/>
            </a:prstGeom>
            <a:pattFill prst="openDmnd">
              <a:fgClr>
                <a:srgbClr val="C0C0C0">
                  <a:alpha val="50195"/>
                </a:srgbClr>
              </a:fgClr>
              <a:bgClr>
                <a:srgbClr val="FFFFFF">
                  <a:alpha val="50195"/>
                </a:srgbClr>
              </a:bgClr>
            </a:patt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2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TCP</a:t>
              </a:r>
            </a:p>
          </p:txBody>
        </p:sp>
        <p:sp>
          <p:nvSpPr>
            <p:cNvPr id="87" name="Rectangle 31">
              <a:extLst>
                <a:ext uri="{FF2B5EF4-FFF2-40B4-BE49-F238E27FC236}">
                  <a16:creationId xmlns:a16="http://schemas.microsoft.com/office/drawing/2014/main" id="{207B61DF-CABB-400D-9B0B-666990B0D000}"/>
                </a:ext>
              </a:extLst>
            </p:cNvPr>
            <p:cNvSpPr>
              <a:spLocks noChangeArrowheads="1"/>
            </p:cNvSpPr>
            <p:nvPr/>
          </p:nvSpPr>
          <p:spPr bwMode="auto">
            <a:xfrm>
              <a:off x="6238907" y="5939135"/>
              <a:ext cx="464206" cy="304800"/>
            </a:xfrm>
            <a:prstGeom prst="rect">
              <a:avLst/>
            </a:prstGeom>
            <a:solidFill>
              <a:srgbClr val="FF99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TW" sz="1800" b="0" i="0" u="none" strike="noStrike" kern="0" cap="none" spc="0" normalizeH="0" baseline="0" noProof="0" dirty="0">
                  <a:ln>
                    <a:noFill/>
                  </a:ln>
                  <a:solidFill>
                    <a:srgbClr val="000000"/>
                  </a:solidFill>
                  <a:effectLst/>
                  <a:uLnTx/>
                  <a:uFillTx/>
                  <a:latin typeface="Comic Sans MS" panose="030F0702030302020204" pitchFamily="66" charset="0"/>
                  <a:ea typeface="PMingLiU" pitchFamily="18" charset="-120"/>
                  <a:cs typeface="Arial" panose="020B0604020202020204" pitchFamily="34" charset="0"/>
                </a:rPr>
                <a:t>IP</a:t>
              </a:r>
            </a:p>
          </p:txBody>
        </p:sp>
        <p:sp>
          <p:nvSpPr>
            <p:cNvPr id="88" name="Rectangle 32">
              <a:extLst>
                <a:ext uri="{FF2B5EF4-FFF2-40B4-BE49-F238E27FC236}">
                  <a16:creationId xmlns:a16="http://schemas.microsoft.com/office/drawing/2014/main" id="{BDEAB149-0083-4D9E-B682-B5FFE1AAD39C}"/>
                </a:ext>
              </a:extLst>
            </p:cNvPr>
            <p:cNvSpPr>
              <a:spLocks noChangeArrowheads="1"/>
            </p:cNvSpPr>
            <p:nvPr/>
          </p:nvSpPr>
          <p:spPr bwMode="auto">
            <a:xfrm>
              <a:off x="7014920" y="5939135"/>
              <a:ext cx="464206" cy="304800"/>
            </a:xfrm>
            <a:prstGeom prst="rect">
              <a:avLst/>
            </a:prstGeom>
            <a:solidFill>
              <a:srgbClr val="FF66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CN"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rPr>
                <a:t>ESP</a:t>
              </a:r>
              <a:endParaRPr kumimoji="1" lang="en-US" altLang="zh-TW"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endParaRPr>
            </a:p>
          </p:txBody>
        </p:sp>
        <p:sp>
          <p:nvSpPr>
            <p:cNvPr id="89" name="Rectangle 32">
              <a:extLst>
                <a:ext uri="{FF2B5EF4-FFF2-40B4-BE49-F238E27FC236}">
                  <a16:creationId xmlns:a16="http://schemas.microsoft.com/office/drawing/2014/main" id="{B3F51756-86B3-4463-A60D-13A1164DF35B}"/>
                </a:ext>
              </a:extLst>
            </p:cNvPr>
            <p:cNvSpPr>
              <a:spLocks noChangeArrowheads="1"/>
            </p:cNvSpPr>
            <p:nvPr/>
          </p:nvSpPr>
          <p:spPr bwMode="auto">
            <a:xfrm>
              <a:off x="6703114" y="5939135"/>
              <a:ext cx="311805" cy="304800"/>
            </a:xfrm>
            <a:prstGeom prst="rect">
              <a:avLst/>
            </a:prstGeom>
            <a:solidFill>
              <a:srgbClr val="FF6600">
                <a:alpha val="50195"/>
              </a:srgbClr>
            </a:solidFill>
            <a:ln w="9525">
              <a:solidFill>
                <a:srgbClr val="000000"/>
              </a:solidFill>
              <a:miter lim="800000"/>
              <a:headEnd/>
              <a:tailEnd/>
            </a:ln>
          </p:spPr>
          <p:txBody>
            <a:bodyPr wrap="none" anchor="ct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1" fontAlgn="auto" latinLnBrk="0" hangingPunct="1">
                <a:lnSpc>
                  <a:spcPct val="100000"/>
                </a:lnSpc>
                <a:spcBef>
                  <a:spcPct val="0"/>
                </a:spcBef>
                <a:spcAft>
                  <a:spcPct val="0"/>
                </a:spcAft>
                <a:buClrTx/>
                <a:buSzTx/>
                <a:buFontTx/>
                <a:buNone/>
                <a:tabLst/>
                <a:defRPr/>
              </a:pPr>
              <a:r>
                <a:rPr kumimoji="1" lang="en-US" altLang="zh-CN"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rPr>
                <a:t>AH</a:t>
              </a:r>
              <a:endParaRPr kumimoji="1" lang="en-US" altLang="zh-TW" sz="1200" b="0" i="0" u="none" strike="noStrike" kern="0" cap="none" spc="0" normalizeH="0" baseline="0" noProof="0" dirty="0">
                <a:ln>
                  <a:noFill/>
                </a:ln>
                <a:solidFill>
                  <a:srgbClr val="FF0000"/>
                </a:solidFill>
                <a:effectLst/>
                <a:uLnTx/>
                <a:uFillTx/>
                <a:latin typeface="Comic Sans MS" panose="030F0702030302020204" pitchFamily="66" charset="0"/>
                <a:ea typeface="PMingLiU" pitchFamily="18" charset="-120"/>
                <a:cs typeface="Arial" panose="020B0604020202020204" pitchFamily="34" charset="0"/>
              </a:endParaRPr>
            </a:p>
          </p:txBody>
        </p:sp>
      </p:grpSp>
    </p:spTree>
    <p:extLst>
      <p:ext uri="{BB962C8B-B14F-4D97-AF65-F5344CB8AC3E}">
        <p14:creationId xmlns:p14="http://schemas.microsoft.com/office/powerpoint/2010/main" val="1736792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872611" y="404664"/>
            <a:ext cx="8245475" cy="609600"/>
          </a:xfrm>
        </p:spPr>
        <p:txBody>
          <a:bodyPr/>
          <a:lstStyle/>
          <a:p>
            <a:pPr eaLnBrk="1" hangingPunct="1"/>
            <a:r>
              <a:rPr lang="en-US" altLang="zh-CN" dirty="0">
                <a:ea typeface="微软雅黑" panose="020B0503020204020204" pitchFamily="34" charset="-122"/>
              </a:rPr>
              <a:t>IPSec</a:t>
            </a:r>
            <a:r>
              <a:rPr lang="zh-CN" altLang="en-US" dirty="0">
                <a:ea typeface="微软雅黑" panose="020B0503020204020204" pitchFamily="34" charset="-122"/>
              </a:rPr>
              <a:t>的传输模式与隧道模式</a:t>
            </a:r>
          </a:p>
        </p:txBody>
      </p:sp>
      <p:sp>
        <p:nvSpPr>
          <p:cNvPr id="83971" name="Rectangle 3"/>
          <p:cNvSpPr>
            <a:spLocks noGrp="1" noChangeArrowheads="1"/>
          </p:cNvSpPr>
          <p:nvPr>
            <p:ph type="body" sz="half" idx="1"/>
          </p:nvPr>
        </p:nvSpPr>
        <p:spPr>
          <a:xfrm>
            <a:off x="304800" y="1219200"/>
            <a:ext cx="8610600" cy="5016500"/>
          </a:xfrm>
        </p:spPr>
        <p:txBody>
          <a:bodyPr/>
          <a:lstStyle/>
          <a:p>
            <a:pPr algn="just" eaLnBrk="1" hangingPunct="1">
              <a:lnSpc>
                <a:spcPct val="145000"/>
              </a:lnSpc>
              <a:spcBef>
                <a:spcPts val="0"/>
              </a:spcBef>
              <a:spcAft>
                <a:spcPts val="0"/>
              </a:spcAft>
              <a:buClrTx/>
              <a:buFont typeface="Wingdings" panose="05000000000000000000" pitchFamily="2" charset="2"/>
              <a:buChar char="p"/>
            </a:pPr>
            <a:r>
              <a:rPr lang="zh-CN" altLang="en-US" sz="2800" b="1" dirty="0">
                <a:ea typeface="微软雅黑" panose="020B0503020204020204" pitchFamily="34" charset="-122"/>
              </a:rPr>
              <a:t>传输模式</a:t>
            </a:r>
          </a:p>
          <a:p>
            <a:pPr lvl="1" algn="just" eaLnBrk="1" hangingPunct="1">
              <a:lnSpc>
                <a:spcPct val="145000"/>
              </a:lnSpc>
              <a:spcBef>
                <a:spcPts val="0"/>
              </a:spcBef>
              <a:spcAft>
                <a:spcPts val="0"/>
              </a:spcAft>
              <a:buClrTx/>
              <a:buFont typeface="Wingdings" panose="05000000000000000000" pitchFamily="2" charset="2"/>
              <a:buChar char="n"/>
            </a:pPr>
            <a:r>
              <a:rPr lang="zh-CN" altLang="en-US" sz="2400" dirty="0">
                <a:ea typeface="微软雅黑" panose="020B0503020204020204" pitchFamily="34" charset="-122"/>
              </a:rPr>
              <a:t>在传输模式中，</a:t>
            </a:r>
            <a:r>
              <a:rPr lang="en-US" altLang="zh-CN" sz="2400" dirty="0">
                <a:ea typeface="微软雅黑" panose="020B0503020204020204" pitchFamily="34" charset="-122"/>
              </a:rPr>
              <a:t>AH</a:t>
            </a:r>
            <a:r>
              <a:rPr lang="zh-CN" altLang="en-US" sz="2400" dirty="0">
                <a:ea typeface="微软雅黑" panose="020B0503020204020204" pitchFamily="34" charset="-122"/>
              </a:rPr>
              <a:t>和</a:t>
            </a:r>
            <a:r>
              <a:rPr lang="en-US" altLang="zh-CN" sz="2400" dirty="0">
                <a:ea typeface="微软雅黑" panose="020B0503020204020204" pitchFamily="34" charset="-122"/>
              </a:rPr>
              <a:t>ESP</a:t>
            </a:r>
            <a:r>
              <a:rPr lang="zh-CN" altLang="en-US" sz="2400" dirty="0">
                <a:ea typeface="微软雅黑" panose="020B0503020204020204" pitchFamily="34" charset="-122"/>
              </a:rPr>
              <a:t>头标被插在</a:t>
            </a:r>
            <a:r>
              <a:rPr lang="en-US" altLang="zh-CN" sz="2400" dirty="0">
                <a:ea typeface="微软雅黑" panose="020B0503020204020204" pitchFamily="34" charset="-122"/>
              </a:rPr>
              <a:t>IP</a:t>
            </a:r>
            <a:r>
              <a:rPr lang="zh-CN" altLang="en-US" sz="2400" dirty="0">
                <a:ea typeface="微软雅黑" panose="020B0503020204020204" pitchFamily="34" charset="-122"/>
              </a:rPr>
              <a:t>头标及其他选项</a:t>
            </a:r>
            <a:r>
              <a:rPr lang="en-US" altLang="zh-CN" sz="2400" dirty="0">
                <a:ea typeface="微软雅黑" panose="020B0503020204020204" pitchFamily="34" charset="-122"/>
              </a:rPr>
              <a:t>(</a:t>
            </a:r>
            <a:r>
              <a:rPr lang="zh-CN" altLang="en-US" sz="2400" dirty="0">
                <a:ea typeface="微软雅黑" panose="020B0503020204020204" pitchFamily="34" charset="-122"/>
              </a:rPr>
              <a:t>或扩展头标</a:t>
            </a:r>
            <a:r>
              <a:rPr lang="en-US" altLang="zh-CN" sz="2400" dirty="0">
                <a:ea typeface="微软雅黑" panose="020B0503020204020204" pitchFamily="34" charset="-122"/>
              </a:rPr>
              <a:t>)</a:t>
            </a:r>
            <a:r>
              <a:rPr lang="zh-CN" altLang="en-US" sz="2400" dirty="0">
                <a:ea typeface="微软雅黑" panose="020B0503020204020204" pitchFamily="34" charset="-122"/>
              </a:rPr>
              <a:t>之后，但在传输层协议之前。为</a:t>
            </a:r>
            <a:r>
              <a:rPr lang="en-US" altLang="zh-CN" sz="2400" dirty="0">
                <a:ea typeface="微软雅黑" panose="020B0503020204020204" pitchFamily="34" charset="-122"/>
              </a:rPr>
              <a:t>IP</a:t>
            </a:r>
            <a:r>
              <a:rPr lang="zh-CN" altLang="en-US" sz="2400" dirty="0">
                <a:ea typeface="微软雅黑" panose="020B0503020204020204" pitchFamily="34" charset="-122"/>
              </a:rPr>
              <a:t>载荷提供</a:t>
            </a:r>
            <a:r>
              <a:rPr lang="zh-CN" altLang="en-US" sz="2400" b="1" dirty="0">
                <a:solidFill>
                  <a:srgbClr val="FF0000"/>
                </a:solidFill>
                <a:ea typeface="微软雅黑" panose="020B0503020204020204" pitchFamily="34" charset="-122"/>
              </a:rPr>
              <a:t>认证、完整性和机密性</a:t>
            </a:r>
            <a:r>
              <a:rPr lang="zh-CN" altLang="en-US" sz="2400" dirty="0">
                <a:ea typeface="微软雅黑" panose="020B0503020204020204" pitchFamily="34" charset="-122"/>
              </a:rPr>
              <a:t>。</a:t>
            </a:r>
          </a:p>
          <a:p>
            <a:pPr algn="just" eaLnBrk="1" hangingPunct="1">
              <a:lnSpc>
                <a:spcPct val="145000"/>
              </a:lnSpc>
              <a:spcBef>
                <a:spcPts val="0"/>
              </a:spcBef>
              <a:spcAft>
                <a:spcPts val="0"/>
              </a:spcAft>
              <a:buClrTx/>
              <a:buFont typeface="Wingdings" panose="05000000000000000000" pitchFamily="2" charset="2"/>
              <a:buChar char="p"/>
            </a:pPr>
            <a:r>
              <a:rPr lang="zh-CN" altLang="en-US" sz="2800" b="1" dirty="0">
                <a:ea typeface="微软雅黑" panose="020B0503020204020204" pitchFamily="34" charset="-122"/>
              </a:rPr>
              <a:t>隧道模式</a:t>
            </a:r>
          </a:p>
          <a:p>
            <a:pPr lvl="1" algn="just" eaLnBrk="1" hangingPunct="1">
              <a:lnSpc>
                <a:spcPct val="145000"/>
              </a:lnSpc>
              <a:spcBef>
                <a:spcPts val="0"/>
              </a:spcBef>
              <a:spcAft>
                <a:spcPts val="0"/>
              </a:spcAft>
              <a:buClrTx/>
              <a:buFont typeface="Wingdings" panose="05000000000000000000" pitchFamily="2" charset="2"/>
              <a:buChar char="n"/>
            </a:pPr>
            <a:r>
              <a:rPr lang="zh-CN" altLang="en-US" sz="2400" dirty="0">
                <a:ea typeface="微软雅黑" panose="020B0503020204020204" pitchFamily="34" charset="-122"/>
              </a:rPr>
              <a:t>在隧道模式下，</a:t>
            </a:r>
            <a:r>
              <a:rPr lang="en-US" altLang="zh-CN" sz="2400" dirty="0">
                <a:ea typeface="微软雅黑" panose="020B0503020204020204" pitchFamily="34" charset="-122"/>
              </a:rPr>
              <a:t>AH</a:t>
            </a:r>
            <a:r>
              <a:rPr lang="zh-CN" altLang="en-US" sz="2400" dirty="0">
                <a:ea typeface="微软雅黑" panose="020B0503020204020204" pitchFamily="34" charset="-122"/>
              </a:rPr>
              <a:t>或</a:t>
            </a:r>
            <a:r>
              <a:rPr lang="en-US" altLang="zh-CN" sz="2400" dirty="0">
                <a:ea typeface="微软雅黑" panose="020B0503020204020204" pitchFamily="34" charset="-122"/>
              </a:rPr>
              <a:t>ESP</a:t>
            </a:r>
            <a:r>
              <a:rPr lang="zh-CN" altLang="en-US" sz="2400" dirty="0">
                <a:ea typeface="微软雅黑" panose="020B0503020204020204" pitchFamily="34" charset="-122"/>
              </a:rPr>
              <a:t>头标插在</a:t>
            </a:r>
            <a:r>
              <a:rPr lang="en-US" altLang="zh-CN" sz="2400" dirty="0">
                <a:ea typeface="微软雅黑" panose="020B0503020204020204" pitchFamily="34" charset="-122"/>
              </a:rPr>
              <a:t>IP</a:t>
            </a:r>
            <a:r>
              <a:rPr lang="zh-CN" altLang="en-US" sz="2400" dirty="0">
                <a:ea typeface="微软雅黑" panose="020B0503020204020204" pitchFamily="34" charset="-122"/>
              </a:rPr>
              <a:t>头标之前，另外生成一个新的</a:t>
            </a:r>
            <a:r>
              <a:rPr lang="en-US" altLang="zh-CN" sz="2400" dirty="0">
                <a:ea typeface="微软雅黑" panose="020B0503020204020204" pitchFamily="34" charset="-122"/>
              </a:rPr>
              <a:t>IP</a:t>
            </a:r>
            <a:r>
              <a:rPr lang="zh-CN" altLang="en-US" sz="2400" dirty="0">
                <a:ea typeface="微软雅黑" panose="020B0503020204020204" pitchFamily="34" charset="-122"/>
              </a:rPr>
              <a:t>头放在前面，隧道的起点和终点的网关地址就是新</a:t>
            </a:r>
            <a:r>
              <a:rPr lang="en-US" altLang="zh-CN" sz="2400" dirty="0">
                <a:ea typeface="微软雅黑" panose="020B0503020204020204" pitchFamily="34" charset="-122"/>
              </a:rPr>
              <a:t>IP</a:t>
            </a:r>
            <a:r>
              <a:rPr lang="zh-CN" altLang="en-US" sz="2400" dirty="0">
                <a:ea typeface="微软雅黑" panose="020B0503020204020204" pitchFamily="34" charset="-122"/>
              </a:rPr>
              <a:t>头的源</a:t>
            </a:r>
            <a:r>
              <a:rPr lang="en-US" altLang="zh-CN" sz="2400" dirty="0">
                <a:ea typeface="微软雅黑" panose="020B0503020204020204" pitchFamily="34" charset="-122"/>
              </a:rPr>
              <a:t>/</a:t>
            </a:r>
            <a:r>
              <a:rPr lang="zh-CN" altLang="en-US" sz="2400" dirty="0">
                <a:ea typeface="微软雅黑" panose="020B0503020204020204" pitchFamily="34" charset="-122"/>
              </a:rPr>
              <a:t>目的</a:t>
            </a:r>
            <a:r>
              <a:rPr lang="en-US" altLang="zh-CN" sz="2400" dirty="0">
                <a:ea typeface="微软雅黑" panose="020B0503020204020204" pitchFamily="34" charset="-122"/>
              </a:rPr>
              <a:t>IP</a:t>
            </a:r>
            <a:r>
              <a:rPr lang="zh-CN" altLang="en-US" sz="2400" dirty="0">
                <a:ea typeface="微软雅黑" panose="020B0503020204020204" pitchFamily="34" charset="-122"/>
              </a:rPr>
              <a:t>地址。</a:t>
            </a:r>
          </a:p>
          <a:p>
            <a:pPr lvl="1" algn="just" eaLnBrk="1" hangingPunct="1">
              <a:lnSpc>
                <a:spcPct val="145000"/>
              </a:lnSpc>
              <a:spcBef>
                <a:spcPts val="0"/>
              </a:spcBef>
              <a:spcAft>
                <a:spcPts val="0"/>
              </a:spcAft>
              <a:buClrTx/>
              <a:buFont typeface="Wingdings" panose="05000000000000000000" pitchFamily="2" charset="2"/>
              <a:buChar char="n"/>
            </a:pPr>
            <a:r>
              <a:rPr lang="zh-CN" altLang="en-US" sz="2400" dirty="0">
                <a:ea typeface="微软雅黑" panose="020B0503020204020204" pitchFamily="34" charset="-122"/>
              </a:rPr>
              <a:t>保护整个</a:t>
            </a:r>
            <a:r>
              <a:rPr lang="en-US" altLang="zh-CN" sz="2400" dirty="0">
                <a:ea typeface="微软雅黑" panose="020B0503020204020204" pitchFamily="34" charset="-122"/>
              </a:rPr>
              <a:t>IP</a:t>
            </a:r>
            <a:r>
              <a:rPr lang="zh-CN" altLang="en-US" sz="2400" dirty="0">
                <a:ea typeface="微软雅黑" panose="020B0503020204020204" pitchFamily="34" charset="-122"/>
              </a:rPr>
              <a:t>分组，提供</a:t>
            </a:r>
            <a:r>
              <a:rPr lang="zh-CN" altLang="en-US" sz="2400" b="1" dirty="0">
                <a:solidFill>
                  <a:srgbClr val="FF0000"/>
                </a:solidFill>
                <a:ea typeface="微软雅黑" panose="020B0503020204020204" pitchFamily="34" charset="-122"/>
              </a:rPr>
              <a:t>认证、完整性和机密性。</a:t>
            </a:r>
            <a:endParaRPr lang="zh-CN" altLang="en-US" sz="2400" dirty="0">
              <a:ea typeface="微软雅黑" panose="020B0503020204020204" pitchFamily="34" charset="-122"/>
            </a:endParaRPr>
          </a:p>
        </p:txBody>
      </p:sp>
      <p:graphicFrame>
        <p:nvGraphicFramePr>
          <p:cNvPr id="869449" name="Group 73"/>
          <p:cNvGraphicFramePr>
            <a:graphicFrameLocks noGrp="1"/>
          </p:cNvGraphicFramePr>
          <p:nvPr>
            <p:ph sz="quarter" idx="2"/>
            <p:extLst>
              <p:ext uri="{D42A27DB-BD31-4B8C-83A1-F6EECF244321}">
                <p14:modId xmlns:p14="http://schemas.microsoft.com/office/powerpoint/2010/main" val="965880176"/>
              </p:ext>
            </p:extLst>
          </p:nvPr>
        </p:nvGraphicFramePr>
        <p:xfrm>
          <a:off x="2438400" y="1295400"/>
          <a:ext cx="6400800" cy="531813"/>
        </p:xfrm>
        <a:graphic>
          <a:graphicData uri="http://schemas.openxmlformats.org/drawingml/2006/table">
            <a:tbl>
              <a:tblPr/>
              <a:tblGrid>
                <a:gridCol w="1602763">
                  <a:extLst>
                    <a:ext uri="{9D8B030D-6E8A-4147-A177-3AD203B41FA5}">
                      <a16:colId xmlns:a16="http://schemas.microsoft.com/office/drawing/2014/main" val="20000"/>
                    </a:ext>
                  </a:extLst>
                </a:gridCol>
                <a:gridCol w="1599346">
                  <a:extLst>
                    <a:ext uri="{9D8B030D-6E8A-4147-A177-3AD203B41FA5}">
                      <a16:colId xmlns:a16="http://schemas.microsoft.com/office/drawing/2014/main" val="20001"/>
                    </a:ext>
                  </a:extLst>
                </a:gridCol>
                <a:gridCol w="1595928">
                  <a:extLst>
                    <a:ext uri="{9D8B030D-6E8A-4147-A177-3AD203B41FA5}">
                      <a16:colId xmlns:a16="http://schemas.microsoft.com/office/drawing/2014/main" val="20002"/>
                    </a:ext>
                  </a:extLst>
                </a:gridCol>
                <a:gridCol w="1602763">
                  <a:extLst>
                    <a:ext uri="{9D8B030D-6E8A-4147-A177-3AD203B41FA5}">
                      <a16:colId xmlns:a16="http://schemas.microsoft.com/office/drawing/2014/main" val="20003"/>
                    </a:ext>
                  </a:extLst>
                </a:gridCol>
              </a:tblGrid>
              <a:tr h="531813">
                <a:tc>
                  <a:txBody>
                    <a:bodyPr/>
                    <a:lstStyle/>
                    <a:p>
                      <a:pPr marL="0" marR="0" lvl="0" indent="0" algn="l" defTabSz="914400" rtl="0" eaLnBrk="1" fontAlgn="base" latinLnBrk="0" hangingPunct="1">
                        <a:lnSpc>
                          <a:spcPct val="120000"/>
                        </a:lnSpc>
                        <a:spcBef>
                          <a:spcPct val="10000"/>
                        </a:spcBef>
                        <a:spcAft>
                          <a:spcPct val="10000"/>
                        </a:spcAft>
                        <a:buClr>
                          <a:srgbClr val="2110FC"/>
                        </a:buClr>
                        <a:buSzTx/>
                        <a:buFont typeface="Wingdings" pitchFamily="2" charset="2"/>
                        <a:buNone/>
                        <a:tabLst/>
                      </a:pPr>
                      <a:r>
                        <a:rPr kumimoji="0" lang="en-US" altLang="zh-CN" sz="2400" b="0" i="0" u="none" strike="noStrike" cap="none" normalizeH="0" baseline="0" dirty="0">
                          <a:ln>
                            <a:noFill/>
                          </a:ln>
                          <a:solidFill>
                            <a:sysClr val="windowText" lastClr="000000"/>
                          </a:solidFill>
                          <a:effectLst/>
                          <a:latin typeface="Comic Sans MS" panose="030F0702030302020204" pitchFamily="66" charset="0"/>
                          <a:ea typeface="微软雅黑" panose="020B0503020204020204" pitchFamily="34" charset="-122"/>
                          <a:cs typeface="Arial" charset="0"/>
                        </a:rPr>
                        <a:t>IP head</a:t>
                      </a:r>
                    </a:p>
                  </a:txBody>
                  <a:tcPr marL="90000" marR="90000" marT="46542" marB="4654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10000"/>
                        </a:spcBef>
                        <a:spcAft>
                          <a:spcPct val="10000"/>
                        </a:spcAft>
                        <a:buClr>
                          <a:srgbClr val="2110FC"/>
                        </a:buClr>
                        <a:buSzTx/>
                        <a:buFont typeface="Wingdings" pitchFamily="2" charset="2"/>
                        <a:buNone/>
                        <a:tabLst/>
                      </a:pPr>
                      <a:r>
                        <a:rPr kumimoji="0" lang="en-US" altLang="zh-CN" sz="2400" b="0" i="0" u="none" strike="noStrike" cap="none" normalizeH="0" baseline="0" dirty="0">
                          <a:ln>
                            <a:noFill/>
                          </a:ln>
                          <a:solidFill>
                            <a:sysClr val="windowText" lastClr="000000"/>
                          </a:solidFill>
                          <a:effectLst/>
                          <a:latin typeface="Comic Sans MS" panose="030F0702030302020204" pitchFamily="66" charset="0"/>
                          <a:ea typeface="微软雅黑" panose="020B0503020204020204" pitchFamily="34" charset="-122"/>
                          <a:cs typeface="Arial" charset="0"/>
                        </a:rPr>
                        <a:t>AH head</a:t>
                      </a:r>
                    </a:p>
                  </a:txBody>
                  <a:tcPr marL="90000" marR="90000" marT="46542" marB="4654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20000"/>
                        </a:lnSpc>
                        <a:spcBef>
                          <a:spcPct val="10000"/>
                        </a:spcBef>
                        <a:spcAft>
                          <a:spcPct val="10000"/>
                        </a:spcAft>
                        <a:buClr>
                          <a:srgbClr val="2110FC"/>
                        </a:buClr>
                        <a:buSzTx/>
                        <a:buFont typeface="Wingdings" pitchFamily="2" charset="2"/>
                        <a:buNone/>
                        <a:tabLst/>
                      </a:pPr>
                      <a:r>
                        <a:rPr kumimoji="0" lang="en-US" altLang="zh-CN" sz="2400" b="0" i="0" u="none" strike="noStrike" cap="none" normalizeH="0" baseline="0" dirty="0">
                          <a:ln>
                            <a:noFill/>
                          </a:ln>
                          <a:solidFill>
                            <a:sysClr val="windowText" lastClr="000000"/>
                          </a:solidFill>
                          <a:effectLst/>
                          <a:latin typeface="Comic Sans MS" panose="030F0702030302020204" pitchFamily="66" charset="0"/>
                          <a:ea typeface="微软雅黑" panose="020B0503020204020204" pitchFamily="34" charset="-122"/>
                          <a:cs typeface="Arial" charset="0"/>
                        </a:rPr>
                        <a:t>ESP head</a:t>
                      </a:r>
                    </a:p>
                  </a:txBody>
                  <a:tcPr marL="90000" marR="90000" marT="46542" marB="4654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20000"/>
                        </a:lnSpc>
                        <a:spcBef>
                          <a:spcPct val="10000"/>
                        </a:spcBef>
                        <a:spcAft>
                          <a:spcPct val="10000"/>
                        </a:spcAft>
                        <a:buClr>
                          <a:srgbClr val="2110FC"/>
                        </a:buClr>
                        <a:buSzTx/>
                        <a:buFont typeface="Wingdings" pitchFamily="2" charset="2"/>
                        <a:buNone/>
                        <a:tabLst/>
                      </a:pPr>
                      <a:r>
                        <a:rPr kumimoji="0" lang="en-US" altLang="zh-CN" sz="2400" b="0" i="0" u="none" strike="noStrike" cap="none" normalizeH="0" baseline="0" dirty="0">
                          <a:ln>
                            <a:noFill/>
                          </a:ln>
                          <a:solidFill>
                            <a:sysClr val="windowText" lastClr="000000"/>
                          </a:solidFill>
                          <a:effectLst/>
                          <a:latin typeface="Comic Sans MS" panose="030F0702030302020204" pitchFamily="66" charset="0"/>
                          <a:ea typeface="微软雅黑" panose="020B0503020204020204" pitchFamily="34" charset="-122"/>
                          <a:cs typeface="Arial" charset="0"/>
                        </a:rPr>
                        <a:t>payload</a:t>
                      </a:r>
                    </a:p>
                  </a:txBody>
                  <a:tcPr marL="90000" marR="90000" marT="46542" marB="4654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graphicFrame>
        <p:nvGraphicFramePr>
          <p:cNvPr id="869484" name="Group 108"/>
          <p:cNvGraphicFramePr>
            <a:graphicFrameLocks noGrp="1"/>
          </p:cNvGraphicFramePr>
          <p:nvPr>
            <p:ph sz="quarter" idx="3"/>
            <p:extLst>
              <p:ext uri="{D42A27DB-BD31-4B8C-83A1-F6EECF244321}">
                <p14:modId xmlns:p14="http://schemas.microsoft.com/office/powerpoint/2010/main" val="2698898942"/>
              </p:ext>
            </p:extLst>
          </p:nvPr>
        </p:nvGraphicFramePr>
        <p:xfrm>
          <a:off x="2362200" y="3581400"/>
          <a:ext cx="6477000" cy="458788"/>
        </p:xfrm>
        <a:graphic>
          <a:graphicData uri="http://schemas.openxmlformats.org/drawingml/2006/table">
            <a:tbl>
              <a:tblPr/>
              <a:tblGrid>
                <a:gridCol w="1366838">
                  <a:extLst>
                    <a:ext uri="{9D8B030D-6E8A-4147-A177-3AD203B41FA5}">
                      <a16:colId xmlns:a16="http://schemas.microsoft.com/office/drawing/2014/main" val="20000"/>
                    </a:ext>
                  </a:extLst>
                </a:gridCol>
                <a:gridCol w="1300162">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458788">
                <a:tc>
                  <a:txBody>
                    <a:bodyPr/>
                    <a:lstStyle/>
                    <a:p>
                      <a:pPr marL="0" marR="0" lvl="0" indent="0" algn="l" defTabSz="914400" rtl="0" eaLnBrk="1" fontAlgn="base" latinLnBrk="0" hangingPunct="1">
                        <a:lnSpc>
                          <a:spcPct val="120000"/>
                        </a:lnSpc>
                        <a:spcBef>
                          <a:spcPct val="10000"/>
                        </a:spcBef>
                        <a:spcAft>
                          <a:spcPct val="10000"/>
                        </a:spcAft>
                        <a:buClr>
                          <a:srgbClr val="2110FC"/>
                        </a:buClr>
                        <a:buSzTx/>
                        <a:buFont typeface="Wingdings" pitchFamily="2" charset="2"/>
                        <a:buNone/>
                        <a:tabLst/>
                      </a:pPr>
                      <a:r>
                        <a:rPr kumimoji="0" lang="en-US" altLang="zh-CN" sz="2000" b="1" i="0" u="none" strike="noStrike" cap="none" normalizeH="0" baseline="0" dirty="0">
                          <a:ln>
                            <a:noFill/>
                          </a:ln>
                          <a:solidFill>
                            <a:sysClr val="windowText" lastClr="000000"/>
                          </a:solidFill>
                          <a:effectLst/>
                          <a:latin typeface="Comic Sans MS" panose="030F0702030302020204" pitchFamily="66" charset="0"/>
                          <a:ea typeface="微软雅黑" panose="020B0503020204020204" pitchFamily="34" charset="-122"/>
                          <a:cs typeface="Arial" charset="0"/>
                        </a:rPr>
                        <a:t>IP head</a:t>
                      </a:r>
                    </a:p>
                  </a:txBody>
                  <a:tcPr marL="90000" marR="90000" marT="46572" marB="4657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10000"/>
                        </a:spcBef>
                        <a:spcAft>
                          <a:spcPct val="10000"/>
                        </a:spcAft>
                        <a:buClr>
                          <a:srgbClr val="2110FC"/>
                        </a:buClr>
                        <a:buSzTx/>
                        <a:buFont typeface="Wingdings" pitchFamily="2" charset="2"/>
                        <a:buNone/>
                        <a:tabLst/>
                      </a:pPr>
                      <a:r>
                        <a:rPr kumimoji="0" lang="en-US" altLang="zh-CN" sz="2000" b="1" i="0" u="none" strike="noStrike" cap="none" normalizeH="0" baseline="0" dirty="0">
                          <a:ln>
                            <a:noFill/>
                          </a:ln>
                          <a:solidFill>
                            <a:sysClr val="windowText" lastClr="000000"/>
                          </a:solidFill>
                          <a:effectLst/>
                          <a:latin typeface="Comic Sans MS" panose="030F0702030302020204" pitchFamily="66" charset="0"/>
                          <a:ea typeface="微软雅黑" panose="020B0503020204020204" pitchFamily="34" charset="-122"/>
                          <a:cs typeface="Arial" charset="0"/>
                        </a:rPr>
                        <a:t>AH head</a:t>
                      </a:r>
                    </a:p>
                  </a:txBody>
                  <a:tcPr marL="90000" marR="90000" marT="46572" marB="4657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20000"/>
                        </a:lnSpc>
                        <a:spcBef>
                          <a:spcPct val="10000"/>
                        </a:spcBef>
                        <a:spcAft>
                          <a:spcPct val="10000"/>
                        </a:spcAft>
                        <a:buClr>
                          <a:srgbClr val="2110FC"/>
                        </a:buClr>
                        <a:buSzTx/>
                        <a:buFont typeface="Wingdings" pitchFamily="2" charset="2"/>
                        <a:buNone/>
                        <a:tabLst/>
                      </a:pPr>
                      <a:r>
                        <a:rPr kumimoji="0" lang="en-US" altLang="zh-CN" sz="2000" b="1" i="0" u="none" strike="noStrike" cap="none" normalizeH="0" baseline="0" dirty="0">
                          <a:ln>
                            <a:noFill/>
                          </a:ln>
                          <a:solidFill>
                            <a:sysClr val="windowText" lastClr="000000"/>
                          </a:solidFill>
                          <a:effectLst/>
                          <a:latin typeface="Comic Sans MS" panose="030F0702030302020204" pitchFamily="66" charset="0"/>
                          <a:ea typeface="微软雅黑" panose="020B0503020204020204" pitchFamily="34" charset="-122"/>
                          <a:cs typeface="Arial" charset="0"/>
                        </a:rPr>
                        <a:t>ESP head</a:t>
                      </a:r>
                    </a:p>
                  </a:txBody>
                  <a:tcPr marL="90000" marR="90000" marT="46572" marB="4657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20000"/>
                        </a:lnSpc>
                        <a:spcBef>
                          <a:spcPct val="10000"/>
                        </a:spcBef>
                        <a:spcAft>
                          <a:spcPct val="10000"/>
                        </a:spcAft>
                        <a:buClr>
                          <a:srgbClr val="2110FC"/>
                        </a:buClr>
                        <a:buSzTx/>
                        <a:buFont typeface="Wingdings" pitchFamily="2" charset="2"/>
                        <a:buNone/>
                        <a:tabLst/>
                      </a:pPr>
                      <a:r>
                        <a:rPr kumimoji="0" lang="en-US" altLang="zh-CN" sz="2000" b="1" i="0" u="none" strike="noStrike" cap="none" normalizeH="0" baseline="0" dirty="0">
                          <a:ln>
                            <a:noFill/>
                          </a:ln>
                          <a:solidFill>
                            <a:sysClr val="windowText" lastClr="000000"/>
                          </a:solidFill>
                          <a:effectLst/>
                          <a:latin typeface="Comic Sans MS" panose="030F0702030302020204" pitchFamily="66" charset="0"/>
                          <a:ea typeface="微软雅黑" panose="020B0503020204020204" pitchFamily="34" charset="-122"/>
                          <a:cs typeface="Arial" charset="0"/>
                        </a:rPr>
                        <a:t>IP  head</a:t>
                      </a:r>
                    </a:p>
                  </a:txBody>
                  <a:tcPr marL="90000" marR="90000" marT="46572" marB="4657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20000"/>
                        </a:lnSpc>
                        <a:spcBef>
                          <a:spcPct val="10000"/>
                        </a:spcBef>
                        <a:spcAft>
                          <a:spcPct val="10000"/>
                        </a:spcAft>
                        <a:buClr>
                          <a:srgbClr val="2110FC"/>
                        </a:buClr>
                        <a:buSzTx/>
                        <a:buFont typeface="Wingdings" pitchFamily="2" charset="2"/>
                        <a:buNone/>
                        <a:tabLst/>
                      </a:pPr>
                      <a:r>
                        <a:rPr kumimoji="0" lang="en-US" altLang="zh-CN" sz="2000" b="1" i="0" u="none" strike="noStrike" cap="none" normalizeH="0" baseline="0" dirty="0">
                          <a:ln>
                            <a:noFill/>
                          </a:ln>
                          <a:solidFill>
                            <a:sysClr val="windowText" lastClr="000000"/>
                          </a:solidFill>
                          <a:effectLst/>
                          <a:latin typeface="Comic Sans MS" panose="030F0702030302020204" pitchFamily="66" charset="0"/>
                          <a:ea typeface="微软雅黑" panose="020B0503020204020204" pitchFamily="34" charset="-122"/>
                          <a:cs typeface="Arial" charset="0"/>
                        </a:rPr>
                        <a:t>payload</a:t>
                      </a:r>
                    </a:p>
                  </a:txBody>
                  <a:tcPr marL="90000" marR="90000" marT="46572" marB="4657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title"/>
          </p:nvPr>
        </p:nvSpPr>
        <p:spPr/>
        <p:txBody>
          <a:bodyPr/>
          <a:lstStyle/>
          <a:p>
            <a:pPr eaLnBrk="1" hangingPunct="1"/>
            <a:r>
              <a:rPr lang="en-US" altLang="zh-CN" dirty="0">
                <a:ea typeface="微软雅黑" panose="020B0503020204020204" pitchFamily="34" charset="-122"/>
              </a:rPr>
              <a:t>IPSec</a:t>
            </a:r>
            <a:r>
              <a:rPr lang="zh-CN" altLang="en-US" dirty="0">
                <a:ea typeface="微软雅黑" panose="020B0503020204020204" pitchFamily="34" charset="-122"/>
              </a:rPr>
              <a:t>的传输模式与隧道模式</a:t>
            </a:r>
            <a:endParaRPr lang="zh-CN" altLang="zh-CN" dirty="0"/>
          </a:p>
        </p:txBody>
      </p:sp>
      <p:graphicFrame>
        <p:nvGraphicFramePr>
          <p:cNvPr id="90115" name="Object 4"/>
          <p:cNvGraphicFramePr>
            <a:graphicFrameLocks noGrp="1" noChangeAspect="1"/>
          </p:cNvGraphicFramePr>
          <p:nvPr>
            <p:ph idx="1"/>
          </p:nvPr>
        </p:nvGraphicFramePr>
        <p:xfrm>
          <a:off x="381000" y="1295400"/>
          <a:ext cx="8229600" cy="5145088"/>
        </p:xfrm>
        <a:graphic>
          <a:graphicData uri="http://schemas.openxmlformats.org/presentationml/2006/ole">
            <mc:AlternateContent xmlns:mc="http://schemas.openxmlformats.org/markup-compatibility/2006">
              <mc:Choice xmlns:v="urn:schemas-microsoft-com:vml" Requires="v">
                <p:oleObj spid="_x0000_s9225" name="Visio" r:id="rId4" imgW="7083552" imgH="4428744" progId="Visio.Drawing.6">
                  <p:embed/>
                </p:oleObj>
              </mc:Choice>
              <mc:Fallback>
                <p:oleObj name="Visio" r:id="rId4" imgW="7083552" imgH="4428744" progId="Visio.Drawing.6">
                  <p:embed/>
                  <p:pic>
                    <p:nvPicPr>
                      <p:cNvPr id="9011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95400"/>
                        <a:ext cx="8229600" cy="5145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zh-CN" dirty="0" err="1">
                <a:ea typeface="微软雅黑" panose="020B0503020204020204" pitchFamily="34" charset="-122"/>
              </a:rPr>
              <a:t>IPSec</a:t>
            </a:r>
            <a:r>
              <a:rPr lang="zh-CN" altLang="en-US" dirty="0">
                <a:ea typeface="微软雅黑" panose="020B0503020204020204" pitchFamily="34" charset="-122"/>
              </a:rPr>
              <a:t>隧道模式的应用</a:t>
            </a:r>
            <a:r>
              <a:rPr lang="en-US" altLang="zh-CN" dirty="0">
                <a:ea typeface="微软雅黑" panose="020B0503020204020204" pitchFamily="34" charset="-122"/>
              </a:rPr>
              <a:t>-VPN</a:t>
            </a:r>
          </a:p>
        </p:txBody>
      </p:sp>
      <p:sp>
        <p:nvSpPr>
          <p:cNvPr id="98307" name="Rectangle 3"/>
          <p:cNvSpPr>
            <a:spLocks noGrp="1" noChangeArrowheads="1"/>
          </p:cNvSpPr>
          <p:nvPr>
            <p:ph type="body" idx="1"/>
          </p:nvPr>
        </p:nvSpPr>
        <p:spPr>
          <a:xfrm>
            <a:off x="304800" y="1219200"/>
            <a:ext cx="8537575" cy="5257800"/>
          </a:xfrm>
        </p:spPr>
        <p:txBody>
          <a:bodyPr/>
          <a:lstStyle/>
          <a:p>
            <a:pPr algn="just" eaLnBrk="1">
              <a:lnSpc>
                <a:spcPct val="150000"/>
              </a:lnSpc>
              <a:spcBef>
                <a:spcPts val="0"/>
              </a:spcBef>
              <a:spcAft>
                <a:spcPts val="0"/>
              </a:spcAft>
              <a:buClrTx/>
              <a:buFont typeface="Wingdings" panose="05000000000000000000" pitchFamily="2" charset="2"/>
              <a:buChar char="p"/>
            </a:pPr>
            <a:r>
              <a:rPr lang="en-US" altLang="zh-CN" sz="2250" dirty="0">
                <a:ea typeface="微软雅黑" panose="020B0503020204020204" pitchFamily="34" charset="-122"/>
              </a:rPr>
              <a:t>VPN</a:t>
            </a:r>
            <a:r>
              <a:rPr lang="zh-CN" altLang="en-US" sz="2250" dirty="0">
                <a:ea typeface="微软雅黑" panose="020B0503020204020204" pitchFamily="34" charset="-122"/>
              </a:rPr>
              <a:t>（ </a:t>
            </a:r>
            <a:r>
              <a:rPr lang="en-US" altLang="zh-CN" sz="2250" dirty="0">
                <a:ea typeface="微软雅黑" panose="020B0503020204020204" pitchFamily="34" charset="-122"/>
              </a:rPr>
              <a:t>Virtual Private Networks </a:t>
            </a:r>
            <a:r>
              <a:rPr lang="zh-CN" altLang="en-US" sz="2250" dirty="0">
                <a:ea typeface="微软雅黑" panose="020B0503020204020204" pitchFamily="34" charset="-122"/>
              </a:rPr>
              <a:t>）虚拟专网</a:t>
            </a:r>
          </a:p>
          <a:p>
            <a:pPr algn="just" eaLnBrk="1">
              <a:lnSpc>
                <a:spcPct val="150000"/>
              </a:lnSpc>
              <a:spcBef>
                <a:spcPts val="0"/>
              </a:spcBef>
              <a:spcAft>
                <a:spcPts val="0"/>
              </a:spcAft>
              <a:buClrTx/>
              <a:buFont typeface="Wingdings" panose="05000000000000000000" pitchFamily="2" charset="2"/>
              <a:buChar char="p"/>
            </a:pPr>
            <a:r>
              <a:rPr lang="zh-CN" altLang="en-US" sz="2250" dirty="0">
                <a:ea typeface="微软雅黑" panose="020B0503020204020204" pitchFamily="34" charset="-122"/>
              </a:rPr>
              <a:t>在虚拟专网中，任意两个节点之间的连接并没有传统专网所需的端到端的物理链路，而是利用某种公众网的资源动态组成的。</a:t>
            </a:r>
          </a:p>
          <a:p>
            <a:pPr algn="just" eaLnBrk="1">
              <a:lnSpc>
                <a:spcPct val="150000"/>
              </a:lnSpc>
              <a:spcBef>
                <a:spcPts val="0"/>
              </a:spcBef>
              <a:spcAft>
                <a:spcPts val="0"/>
              </a:spcAft>
              <a:buClrTx/>
              <a:buFont typeface="Wingdings" panose="05000000000000000000" pitchFamily="2" charset="2"/>
              <a:buChar char="p"/>
            </a:pPr>
            <a:r>
              <a:rPr lang="en-US" altLang="zh-CN" sz="2250" dirty="0">
                <a:ea typeface="微软雅黑" panose="020B0503020204020204" pitchFamily="34" charset="-122"/>
              </a:rPr>
              <a:t>IETF</a:t>
            </a:r>
            <a:r>
              <a:rPr lang="zh-CN" altLang="en-US" sz="2250" dirty="0">
                <a:ea typeface="微软雅黑" panose="020B0503020204020204" pitchFamily="34" charset="-122"/>
              </a:rPr>
              <a:t>草案理解基于</a:t>
            </a:r>
            <a:r>
              <a:rPr lang="en-US" altLang="zh-CN" sz="2250" dirty="0">
                <a:ea typeface="微软雅黑" panose="020B0503020204020204" pitchFamily="34" charset="-122"/>
              </a:rPr>
              <a:t>IPSec</a:t>
            </a:r>
            <a:r>
              <a:rPr lang="zh-CN" altLang="en-US" sz="2250" dirty="0">
                <a:ea typeface="微软雅黑" panose="020B0503020204020204" pitchFamily="34" charset="-122"/>
              </a:rPr>
              <a:t>的</a:t>
            </a:r>
            <a:r>
              <a:rPr lang="en-US" altLang="zh-CN" sz="2250" dirty="0">
                <a:ea typeface="微软雅黑" panose="020B0503020204020204" pitchFamily="34" charset="-122"/>
              </a:rPr>
              <a:t>VPN</a:t>
            </a:r>
            <a:r>
              <a:rPr lang="zh-CN" altLang="en-US" sz="2250" dirty="0">
                <a:ea typeface="微软雅黑" panose="020B0503020204020204" pitchFamily="34" charset="-122"/>
              </a:rPr>
              <a:t>为：使用</a:t>
            </a:r>
            <a:r>
              <a:rPr lang="en-US" altLang="zh-CN" sz="2250" dirty="0">
                <a:ea typeface="微软雅黑" panose="020B0503020204020204" pitchFamily="34" charset="-122"/>
              </a:rPr>
              <a:t>IPSec</a:t>
            </a:r>
            <a:r>
              <a:rPr lang="zh-CN" altLang="en-US" sz="2250" dirty="0">
                <a:ea typeface="微软雅黑" panose="020B0503020204020204" pitchFamily="34" charset="-122"/>
              </a:rPr>
              <a:t>机制在公共</a:t>
            </a:r>
            <a:r>
              <a:rPr lang="en-US" altLang="zh-CN" sz="2250" dirty="0">
                <a:ea typeface="微软雅黑" panose="020B0503020204020204" pitchFamily="34" charset="-122"/>
              </a:rPr>
              <a:t>IP</a:t>
            </a:r>
            <a:r>
              <a:rPr lang="zh-CN" altLang="en-US" sz="2250" dirty="0">
                <a:ea typeface="微软雅黑" panose="020B0503020204020204" pitchFamily="34" charset="-122"/>
              </a:rPr>
              <a:t>网络上仿真出一个私有的广域网</a:t>
            </a:r>
          </a:p>
          <a:p>
            <a:pPr algn="just" eaLnBrk="1">
              <a:lnSpc>
                <a:spcPct val="150000"/>
              </a:lnSpc>
              <a:spcBef>
                <a:spcPts val="0"/>
              </a:spcBef>
              <a:spcAft>
                <a:spcPts val="0"/>
              </a:spcAft>
              <a:buClrTx/>
              <a:buFont typeface="Wingdings" panose="05000000000000000000" pitchFamily="2" charset="2"/>
              <a:buChar char="p"/>
            </a:pPr>
            <a:r>
              <a:rPr lang="zh-CN" altLang="en-US" sz="2250" dirty="0">
                <a:ea typeface="微软雅黑" panose="020B0503020204020204" pitchFamily="34" charset="-122"/>
              </a:rPr>
              <a:t>是通过隧道技术在公共数据网络上仿真一条点到点的专线技术。</a:t>
            </a:r>
          </a:p>
          <a:p>
            <a:pPr algn="just" eaLnBrk="1">
              <a:lnSpc>
                <a:spcPct val="150000"/>
              </a:lnSpc>
              <a:spcBef>
                <a:spcPts val="0"/>
              </a:spcBef>
              <a:spcAft>
                <a:spcPts val="0"/>
              </a:spcAft>
              <a:buClrTx/>
              <a:buFont typeface="Wingdings" panose="05000000000000000000" pitchFamily="2" charset="2"/>
              <a:buChar char="p"/>
            </a:pPr>
            <a:r>
              <a:rPr lang="zh-CN" altLang="en-US" sz="2250" dirty="0">
                <a:ea typeface="微软雅黑" panose="020B0503020204020204" pitchFamily="34" charset="-122"/>
              </a:rPr>
              <a:t>所谓虚拟，是指用户不再需要拥有实际的专用线路，而是使用</a:t>
            </a:r>
            <a:r>
              <a:rPr lang="en-US" altLang="zh-CN" sz="2250" dirty="0">
                <a:ea typeface="微软雅黑" panose="020B0503020204020204" pitchFamily="34" charset="-122"/>
              </a:rPr>
              <a:t>Internet</a:t>
            </a:r>
            <a:r>
              <a:rPr lang="zh-CN" altLang="en-US" sz="2250" dirty="0">
                <a:ea typeface="微软雅黑" panose="020B0503020204020204" pitchFamily="34" charset="-122"/>
              </a:rPr>
              <a:t>公共线路。所谓专用网络，是指用户可以为自己制定一个最符合自己需求的网络。</a:t>
            </a:r>
          </a:p>
          <a:p>
            <a:pPr algn="just" eaLnBrk="1">
              <a:lnSpc>
                <a:spcPct val="150000"/>
              </a:lnSpc>
              <a:spcBef>
                <a:spcPts val="0"/>
              </a:spcBef>
              <a:spcAft>
                <a:spcPts val="0"/>
              </a:spcAft>
              <a:buClrTx/>
              <a:buFont typeface="Wingdings" panose="05000000000000000000" pitchFamily="2" charset="2"/>
              <a:buChar char="p"/>
            </a:pPr>
            <a:r>
              <a:rPr lang="en-US" altLang="zh-CN" sz="2250" dirty="0">
                <a:ea typeface="微软雅黑" panose="020B0503020204020204" pitchFamily="34" charset="-122"/>
              </a:rPr>
              <a:t>IPSec VPN</a:t>
            </a:r>
            <a:r>
              <a:rPr lang="zh-CN" altLang="en-US" sz="2250" dirty="0">
                <a:ea typeface="微软雅黑" panose="020B0503020204020204" pitchFamily="34" charset="-122"/>
              </a:rPr>
              <a:t>就是利用</a:t>
            </a:r>
            <a:r>
              <a:rPr lang="en-US" altLang="zh-CN" sz="2250" dirty="0">
                <a:ea typeface="微软雅黑" panose="020B0503020204020204" pitchFamily="34" charset="-122"/>
              </a:rPr>
              <a:t>IPSec</a:t>
            </a:r>
            <a:r>
              <a:rPr lang="zh-CN" altLang="en-US" sz="2250" dirty="0">
                <a:ea typeface="微软雅黑" panose="020B0503020204020204" pitchFamily="34" charset="-122"/>
              </a:rPr>
              <a:t>技术在</a:t>
            </a:r>
            <a:r>
              <a:rPr lang="en-US" altLang="zh-CN" sz="2250" dirty="0">
                <a:ea typeface="微软雅黑" panose="020B0503020204020204" pitchFamily="34" charset="-122"/>
              </a:rPr>
              <a:t>Internet</a:t>
            </a:r>
            <a:r>
              <a:rPr lang="zh-CN" altLang="en-US" sz="2250" dirty="0">
                <a:ea typeface="微软雅黑" panose="020B0503020204020204" pitchFamily="34" charset="-122"/>
              </a:rPr>
              <a:t>上建立的</a:t>
            </a:r>
            <a:r>
              <a:rPr lang="en-US" altLang="zh-CN" sz="2250" dirty="0">
                <a:ea typeface="微软雅黑" panose="020B0503020204020204" pitchFamily="34" charset="-122"/>
              </a:rPr>
              <a:t>VPN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zh-CN" altLang="en-US" dirty="0">
                <a:ea typeface="微软雅黑" panose="020B0503020204020204" pitchFamily="34" charset="-122"/>
              </a:rPr>
              <a:t>虚拟专网的用途</a:t>
            </a:r>
          </a:p>
        </p:txBody>
      </p:sp>
      <p:sp>
        <p:nvSpPr>
          <p:cNvPr id="100356" name="Text Box 41"/>
          <p:cNvSpPr txBox="1">
            <a:spLocks noChangeArrowheads="1"/>
          </p:cNvSpPr>
          <p:nvPr/>
        </p:nvSpPr>
        <p:spPr bwMode="auto">
          <a:xfrm>
            <a:off x="304800" y="3657600"/>
            <a:ext cx="2879725" cy="14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just" eaLnBrk="1" hangingPunct="1">
              <a:lnSpc>
                <a:spcPct val="150000"/>
              </a:lnSpc>
              <a:spcBef>
                <a:spcPts val="0"/>
              </a:spcBef>
              <a:spcAft>
                <a:spcPct val="0"/>
              </a:spcAft>
              <a:buClrTx/>
              <a:buFontTx/>
              <a:buNone/>
            </a:pPr>
            <a:r>
              <a:rPr lang="zh-CN" altLang="en-US" sz="2000" b="1" dirty="0">
                <a:solidFill>
                  <a:schemeClr val="tx1"/>
                </a:solidFill>
                <a:latin typeface="Comic Sans MS" panose="030F0702030302020204" pitchFamily="66" charset="0"/>
                <a:ea typeface="微软雅黑" panose="020B0503020204020204" pitchFamily="34" charset="-122"/>
              </a:rPr>
              <a:t>背景：</a:t>
            </a:r>
          </a:p>
          <a:p>
            <a:pPr algn="just" eaLnBrk="1" hangingPunct="1">
              <a:lnSpc>
                <a:spcPct val="150000"/>
              </a:lnSpc>
              <a:spcBef>
                <a:spcPts val="0"/>
              </a:spcBef>
              <a:spcAft>
                <a:spcPct val="0"/>
              </a:spcAft>
              <a:buClrTx/>
              <a:buFontTx/>
              <a:buNone/>
            </a:pPr>
            <a:r>
              <a:rPr lang="zh-CN" altLang="en-US" sz="2000" dirty="0">
                <a:solidFill>
                  <a:schemeClr val="tx1"/>
                </a:solidFill>
                <a:latin typeface="Comic Sans MS" panose="030F0702030302020204" pitchFamily="66" charset="0"/>
                <a:ea typeface="微软雅黑" panose="020B0503020204020204" pitchFamily="34" charset="-122"/>
              </a:rPr>
              <a:t>跨国（地区）公司分支机构的</a:t>
            </a:r>
            <a:r>
              <a:rPr lang="en-US" altLang="zh-CN" sz="2000" dirty="0">
                <a:solidFill>
                  <a:schemeClr val="tx1"/>
                </a:solidFill>
                <a:latin typeface="Comic Sans MS" panose="030F0702030302020204" pitchFamily="66" charset="0"/>
                <a:ea typeface="微软雅黑" panose="020B0503020204020204" pitchFamily="34" charset="-122"/>
              </a:rPr>
              <a:t>LAN</a:t>
            </a:r>
            <a:r>
              <a:rPr lang="zh-CN" altLang="en-US" sz="2000" dirty="0">
                <a:solidFill>
                  <a:schemeClr val="tx1"/>
                </a:solidFill>
                <a:latin typeface="Comic Sans MS" panose="030F0702030302020204" pitchFamily="66" charset="0"/>
                <a:ea typeface="微软雅黑" panose="020B0503020204020204" pitchFamily="34" charset="-122"/>
              </a:rPr>
              <a:t>互连</a:t>
            </a:r>
          </a:p>
        </p:txBody>
      </p:sp>
      <p:sp>
        <p:nvSpPr>
          <p:cNvPr id="100357" name="Text Box 42"/>
          <p:cNvSpPr txBox="1">
            <a:spLocks noChangeArrowheads="1"/>
          </p:cNvSpPr>
          <p:nvPr/>
        </p:nvSpPr>
        <p:spPr bwMode="auto">
          <a:xfrm>
            <a:off x="6096000" y="3663950"/>
            <a:ext cx="2879725" cy="234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50000"/>
              </a:lnSpc>
              <a:spcBef>
                <a:spcPts val="0"/>
              </a:spcBef>
              <a:spcAft>
                <a:spcPct val="0"/>
              </a:spcAft>
              <a:buClrTx/>
              <a:buFontTx/>
              <a:buNone/>
            </a:pPr>
            <a:r>
              <a:rPr lang="zh-CN" altLang="en-US" sz="2000" b="1" dirty="0">
                <a:solidFill>
                  <a:schemeClr val="tx1"/>
                </a:solidFill>
                <a:latin typeface="Comic Sans MS" panose="030F0702030302020204" pitchFamily="66" charset="0"/>
                <a:ea typeface="微软雅黑" panose="020B0503020204020204" pitchFamily="34" charset="-122"/>
              </a:rPr>
              <a:t>实现</a:t>
            </a:r>
            <a:r>
              <a:rPr lang="zh-CN" altLang="en-US" sz="2000" dirty="0">
                <a:solidFill>
                  <a:schemeClr val="tx1"/>
                </a:solidFill>
                <a:latin typeface="Comic Sans MS" panose="030F0702030302020204" pitchFamily="66" charset="0"/>
                <a:ea typeface="微软雅黑" panose="020B0503020204020204" pitchFamily="34" charset="-122"/>
              </a:rPr>
              <a:t>：</a:t>
            </a:r>
          </a:p>
          <a:p>
            <a:pPr eaLnBrk="1" hangingPunct="1">
              <a:lnSpc>
                <a:spcPct val="150000"/>
              </a:lnSpc>
              <a:spcBef>
                <a:spcPts val="0"/>
              </a:spcBef>
              <a:spcAft>
                <a:spcPct val="0"/>
              </a:spcAft>
              <a:buClrTx/>
              <a:buFontTx/>
              <a:buNone/>
            </a:pPr>
            <a:r>
              <a:rPr lang="zh-CN" altLang="en-US" sz="2000" dirty="0">
                <a:solidFill>
                  <a:schemeClr val="tx1"/>
                </a:solidFill>
                <a:latin typeface="Comic Sans MS" panose="030F0702030302020204" pitchFamily="66" charset="0"/>
                <a:ea typeface="微软雅黑" panose="020B0503020204020204" pitchFamily="34" charset="-122"/>
              </a:rPr>
              <a:t>通过隧道技术（协议）和一些认证、加密机制，实现跨越</a:t>
            </a:r>
            <a:r>
              <a:rPr lang="en-US" altLang="zh-CN" sz="2000" dirty="0">
                <a:solidFill>
                  <a:schemeClr val="tx1"/>
                </a:solidFill>
                <a:latin typeface="Comic Sans MS" panose="030F0702030302020204" pitchFamily="66" charset="0"/>
                <a:ea typeface="微软雅黑" panose="020B0503020204020204" pitchFamily="34" charset="-122"/>
              </a:rPr>
              <a:t>Internet</a:t>
            </a:r>
            <a:r>
              <a:rPr lang="zh-CN" altLang="en-US" sz="2000" dirty="0">
                <a:solidFill>
                  <a:schemeClr val="tx1"/>
                </a:solidFill>
                <a:latin typeface="Comic Sans MS" panose="030F0702030302020204" pitchFamily="66" charset="0"/>
                <a:ea typeface="微软雅黑" panose="020B0503020204020204" pitchFamily="34" charset="-122"/>
              </a:rPr>
              <a:t>的互连</a:t>
            </a:r>
          </a:p>
        </p:txBody>
      </p:sp>
      <p:grpSp>
        <p:nvGrpSpPr>
          <p:cNvPr id="42" name="Group 4">
            <a:extLst>
              <a:ext uri="{FF2B5EF4-FFF2-40B4-BE49-F238E27FC236}">
                <a16:creationId xmlns:a16="http://schemas.microsoft.com/office/drawing/2014/main" id="{89DED8C1-14EC-4680-9570-1A39470A9A1A}"/>
              </a:ext>
            </a:extLst>
          </p:cNvPr>
          <p:cNvGrpSpPr>
            <a:grpSpLocks/>
          </p:cNvGrpSpPr>
          <p:nvPr/>
        </p:nvGrpSpPr>
        <p:grpSpPr bwMode="auto">
          <a:xfrm>
            <a:off x="457200" y="1447800"/>
            <a:ext cx="8334375" cy="3625850"/>
            <a:chOff x="188" y="1230"/>
            <a:chExt cx="5250" cy="2284"/>
          </a:xfrm>
        </p:grpSpPr>
        <p:pic>
          <p:nvPicPr>
            <p:cNvPr id="43" name="Picture 5">
              <a:extLst>
                <a:ext uri="{FF2B5EF4-FFF2-40B4-BE49-F238E27FC236}">
                  <a16:creationId xmlns:a16="http://schemas.microsoft.com/office/drawing/2014/main" id="{FB6FB1F9-EF08-40BC-B912-04F63F47EC12}"/>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 y="1230"/>
              <a:ext cx="1522" cy="103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6">
              <a:extLst>
                <a:ext uri="{FF2B5EF4-FFF2-40B4-BE49-F238E27FC236}">
                  <a16:creationId xmlns:a16="http://schemas.microsoft.com/office/drawing/2014/main" id="{79072A38-2F76-4B02-A993-78C9C1DF7B05}"/>
                </a:ext>
              </a:extLst>
            </p:cNvPr>
            <p:cNvSpPr>
              <a:spLocks/>
            </p:cNvSpPr>
            <p:nvPr/>
          </p:nvSpPr>
          <p:spPr bwMode="auto">
            <a:xfrm>
              <a:off x="1154" y="1631"/>
              <a:ext cx="116" cy="291"/>
            </a:xfrm>
            <a:custGeom>
              <a:avLst/>
              <a:gdLst>
                <a:gd name="T0" fmla="*/ 0 w 900"/>
                <a:gd name="T1" fmla="*/ 0 h 96"/>
                <a:gd name="T2" fmla="*/ 546 w 900"/>
                <a:gd name="T3" fmla="*/ 0 h 96"/>
                <a:gd name="T4" fmla="*/ 408 w 900"/>
                <a:gd name="T5" fmla="*/ 96 h 96"/>
                <a:gd name="T6" fmla="*/ 900 w 900"/>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96">
                  <a:moveTo>
                    <a:pt x="0" y="0"/>
                  </a:moveTo>
                  <a:lnTo>
                    <a:pt x="546" y="0"/>
                  </a:lnTo>
                  <a:lnTo>
                    <a:pt x="408" y="96"/>
                  </a:lnTo>
                  <a:lnTo>
                    <a:pt x="900" y="96"/>
                  </a:lnTo>
                </a:path>
              </a:pathLst>
            </a:custGeom>
            <a:noFill/>
            <a:ln w="38100" cap="flat" cmpd="sng">
              <a:solidFill>
                <a:schemeClr val="accent2"/>
              </a:solidFill>
              <a:prstDash val="solid"/>
              <a:round/>
              <a:headEnd type="none" w="sm" len="sm"/>
              <a:tailEnd type="none" w="med" len="med"/>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dirty="0">
                <a:latin typeface="Comic Sans MS" panose="030F0702030302020204" pitchFamily="66" charset="0"/>
                <a:ea typeface="微软雅黑" panose="020B0503020204020204" pitchFamily="34" charset="-122"/>
              </a:endParaRPr>
            </a:p>
          </p:txBody>
        </p:sp>
        <p:pic>
          <p:nvPicPr>
            <p:cNvPr id="45" name="Picture 7">
              <a:extLst>
                <a:ext uri="{FF2B5EF4-FFF2-40B4-BE49-F238E27FC236}">
                  <a16:creationId xmlns:a16="http://schemas.microsoft.com/office/drawing/2014/main" id="{100FD5BD-B13B-4207-AE6C-0F1119502242}"/>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 y="1409"/>
              <a:ext cx="318"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8">
              <a:extLst>
                <a:ext uri="{FF2B5EF4-FFF2-40B4-BE49-F238E27FC236}">
                  <a16:creationId xmlns:a16="http://schemas.microsoft.com/office/drawing/2014/main" id="{2866C02A-4131-4EA3-B7E7-986556C0C0DA}"/>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5" y="1504"/>
              <a:ext cx="5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9">
              <a:extLst>
                <a:ext uri="{FF2B5EF4-FFF2-40B4-BE49-F238E27FC236}">
                  <a16:creationId xmlns:a16="http://schemas.microsoft.com/office/drawing/2014/main" id="{19657B87-8F4D-45AA-B26C-CAAAF88C82D1}"/>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 y="1979"/>
              <a:ext cx="1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0">
              <a:extLst>
                <a:ext uri="{FF2B5EF4-FFF2-40B4-BE49-F238E27FC236}">
                  <a16:creationId xmlns:a16="http://schemas.microsoft.com/office/drawing/2014/main" id="{F5F26A55-907A-486F-9240-DD1592DE4E05}"/>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1" y="1798"/>
              <a:ext cx="2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1">
              <a:extLst>
                <a:ext uri="{FF2B5EF4-FFF2-40B4-BE49-F238E27FC236}">
                  <a16:creationId xmlns:a16="http://schemas.microsoft.com/office/drawing/2014/main" id="{7C32B045-51F6-4F8A-BE92-B611D3F4BFF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0" y="1230"/>
              <a:ext cx="1522" cy="103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2">
              <a:extLst>
                <a:ext uri="{FF2B5EF4-FFF2-40B4-BE49-F238E27FC236}">
                  <a16:creationId xmlns:a16="http://schemas.microsoft.com/office/drawing/2014/main" id="{A5A761AE-C060-4CA2-9840-0AA32B37F10D}"/>
                </a:ext>
              </a:extLst>
            </p:cNvPr>
            <p:cNvSpPr>
              <a:spLocks noChangeArrowheads="1"/>
            </p:cNvSpPr>
            <p:nvPr/>
          </p:nvSpPr>
          <p:spPr bwMode="auto">
            <a:xfrm>
              <a:off x="2135" y="1418"/>
              <a:ext cx="1357"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a:lnSpc>
                  <a:spcPct val="100000"/>
                </a:lnSpc>
                <a:spcBef>
                  <a:spcPct val="0"/>
                </a:spcBef>
                <a:spcAft>
                  <a:spcPct val="0"/>
                </a:spcAft>
                <a:buClrTx/>
                <a:buFontTx/>
                <a:buNone/>
              </a:pPr>
              <a:r>
                <a:rPr lang="en-US" altLang="zh-CN" sz="2400" b="1" dirty="0">
                  <a:solidFill>
                    <a:schemeClr val="tx1"/>
                  </a:solidFill>
                  <a:latin typeface="Comic Sans MS" panose="030F0702030302020204" pitchFamily="66" charset="0"/>
                  <a:ea typeface="微软雅黑" panose="020B0503020204020204" pitchFamily="34" charset="-122"/>
                </a:rPr>
                <a:t>The Internet</a:t>
              </a:r>
            </a:p>
          </p:txBody>
        </p:sp>
        <p:sp>
          <p:nvSpPr>
            <p:cNvPr id="51" name="Freeform 13">
              <a:extLst>
                <a:ext uri="{FF2B5EF4-FFF2-40B4-BE49-F238E27FC236}">
                  <a16:creationId xmlns:a16="http://schemas.microsoft.com/office/drawing/2014/main" id="{8EBF9640-92E4-49E0-BE78-CEFA79504156}"/>
                </a:ext>
              </a:extLst>
            </p:cNvPr>
            <p:cNvSpPr>
              <a:spLocks/>
            </p:cNvSpPr>
            <p:nvPr/>
          </p:nvSpPr>
          <p:spPr bwMode="auto">
            <a:xfrm flipV="1">
              <a:off x="466" y="1586"/>
              <a:ext cx="548" cy="291"/>
            </a:xfrm>
            <a:custGeom>
              <a:avLst/>
              <a:gdLst>
                <a:gd name="T0" fmla="*/ 0 w 900"/>
                <a:gd name="T1" fmla="*/ 0 h 96"/>
                <a:gd name="T2" fmla="*/ 46 w 900"/>
                <a:gd name="T3" fmla="*/ 0 h 96"/>
                <a:gd name="T4" fmla="*/ 34 w 900"/>
                <a:gd name="T5" fmla="*/ 8 h 96"/>
                <a:gd name="T6" fmla="*/ 76 w 900"/>
                <a:gd name="T7" fmla="*/ 8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96">
                  <a:moveTo>
                    <a:pt x="0" y="0"/>
                  </a:moveTo>
                  <a:lnTo>
                    <a:pt x="546" y="0"/>
                  </a:lnTo>
                  <a:lnTo>
                    <a:pt x="408" y="96"/>
                  </a:lnTo>
                  <a:lnTo>
                    <a:pt x="900" y="96"/>
                  </a:lnTo>
                </a:path>
              </a:pathLst>
            </a:custGeom>
            <a:noFill/>
            <a:ln w="38100" cap="flat" cmpd="sng">
              <a:solidFill>
                <a:schemeClr val="accent2"/>
              </a:solidFill>
              <a:prstDash val="solid"/>
              <a:round/>
              <a:headEnd type="none" w="sm" len="sm"/>
              <a:tailEnd type="none" w="med" len="med"/>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dirty="0">
                <a:latin typeface="Comic Sans MS" panose="030F0702030302020204" pitchFamily="66" charset="0"/>
                <a:ea typeface="微软雅黑" panose="020B0503020204020204" pitchFamily="34" charset="-122"/>
              </a:endParaRPr>
            </a:p>
          </p:txBody>
        </p:sp>
        <p:pic>
          <p:nvPicPr>
            <p:cNvPr id="52" name="Picture 14">
              <a:extLst>
                <a:ext uri="{FF2B5EF4-FFF2-40B4-BE49-F238E27FC236}">
                  <a16:creationId xmlns:a16="http://schemas.microsoft.com/office/drawing/2014/main" id="{764374B1-B0EB-4E1A-A4BF-0F217A342A0A}"/>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0" y="1639"/>
              <a:ext cx="26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Oval 15">
              <a:extLst>
                <a:ext uri="{FF2B5EF4-FFF2-40B4-BE49-F238E27FC236}">
                  <a16:creationId xmlns:a16="http://schemas.microsoft.com/office/drawing/2014/main" id="{BE768C9D-909B-4D32-8C49-99391825A1F5}"/>
                </a:ext>
              </a:extLst>
            </p:cNvPr>
            <p:cNvSpPr>
              <a:spLocks noChangeArrowheads="1"/>
            </p:cNvSpPr>
            <p:nvPr/>
          </p:nvSpPr>
          <p:spPr bwMode="auto">
            <a:xfrm rot="1562545">
              <a:off x="638" y="1784"/>
              <a:ext cx="164" cy="327"/>
            </a:xfrm>
            <a:prstGeom prst="ellipse">
              <a:avLst/>
            </a:prstGeom>
            <a:noFill/>
            <a:ln w="38100">
              <a:solidFill>
                <a:schemeClr val="accent2"/>
              </a:solidFill>
              <a:round/>
              <a:headEnd type="none" w="sm" len="sm"/>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solidFill>
                  <a:schemeClr val="tx1"/>
                </a:solidFill>
                <a:latin typeface="Comic Sans MS" panose="030F0702030302020204" pitchFamily="66" charset="0"/>
                <a:ea typeface="微软雅黑" panose="020B0503020204020204" pitchFamily="34" charset="-122"/>
              </a:endParaRPr>
            </a:p>
          </p:txBody>
        </p:sp>
        <p:pic>
          <p:nvPicPr>
            <p:cNvPr id="54" name="Picture 16">
              <a:extLst>
                <a:ext uri="{FF2B5EF4-FFF2-40B4-BE49-F238E27FC236}">
                  <a16:creationId xmlns:a16="http://schemas.microsoft.com/office/drawing/2014/main" id="{CDE19605-C40B-4B99-9EF7-F19288C524BE}"/>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0" y="2060"/>
              <a:ext cx="26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7">
              <a:extLst>
                <a:ext uri="{FF2B5EF4-FFF2-40B4-BE49-F238E27FC236}">
                  <a16:creationId xmlns:a16="http://schemas.microsoft.com/office/drawing/2014/main" id="{7CC65C2D-6872-4C56-B93A-B64755A885D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9" y="1728"/>
              <a:ext cx="26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AutoShape 18">
              <a:extLst>
                <a:ext uri="{FF2B5EF4-FFF2-40B4-BE49-F238E27FC236}">
                  <a16:creationId xmlns:a16="http://schemas.microsoft.com/office/drawing/2014/main" id="{0F83743C-3932-46D2-BC8E-1F600954C445}"/>
                </a:ext>
              </a:extLst>
            </p:cNvPr>
            <p:cNvSpPr>
              <a:spLocks noChangeArrowheads="1"/>
            </p:cNvSpPr>
            <p:nvPr/>
          </p:nvSpPr>
          <p:spPr bwMode="auto">
            <a:xfrm rot="8100000">
              <a:off x="2165" y="1847"/>
              <a:ext cx="248" cy="386"/>
            </a:xfrm>
            <a:prstGeom prst="can">
              <a:avLst>
                <a:gd name="adj" fmla="val 26077"/>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round/>
              <a:headEnd type="none" w="sm" len="sm"/>
              <a:tailEnd/>
            </a:ln>
            <a:effectLst/>
          </p:spPr>
          <p:txBody>
            <a:bodyPr anchor="ctr">
              <a:spAutoFit/>
            </a:bodyPr>
            <a:lstStyle/>
            <a:p>
              <a:pPr eaLnBrk="1" hangingPunct="1">
                <a:defRPr/>
              </a:pPr>
              <a:endParaRPr lang="zh-CN" altLang="en-US" dirty="0">
                <a:latin typeface="Comic Sans MS" panose="030F0702030302020204" pitchFamily="66" charset="0"/>
                <a:ea typeface="微软雅黑" panose="020B0503020204020204" pitchFamily="34" charset="-122"/>
              </a:endParaRPr>
            </a:p>
          </p:txBody>
        </p:sp>
        <p:sp>
          <p:nvSpPr>
            <p:cNvPr id="57" name="AutoShape 19">
              <a:extLst>
                <a:ext uri="{FF2B5EF4-FFF2-40B4-BE49-F238E27FC236}">
                  <a16:creationId xmlns:a16="http://schemas.microsoft.com/office/drawing/2014/main" id="{3039EEF2-8456-4F74-9A01-048664D774BF}"/>
                </a:ext>
              </a:extLst>
            </p:cNvPr>
            <p:cNvSpPr>
              <a:spLocks noChangeArrowheads="1"/>
            </p:cNvSpPr>
            <p:nvPr/>
          </p:nvSpPr>
          <p:spPr bwMode="auto">
            <a:xfrm rot="5400000">
              <a:off x="2644" y="1632"/>
              <a:ext cx="248" cy="401"/>
            </a:xfrm>
            <a:prstGeom prst="can">
              <a:avLst>
                <a:gd name="adj" fmla="val 29861"/>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round/>
              <a:headEnd type="none" w="sm" len="sm"/>
              <a:tailEnd/>
            </a:ln>
            <a:effectLst/>
          </p:spPr>
          <p:txBody>
            <a:bodyPr anchor="ctr">
              <a:spAutoFit/>
            </a:bodyPr>
            <a:lstStyle/>
            <a:p>
              <a:pPr eaLnBrk="1" hangingPunct="1">
                <a:defRPr/>
              </a:pPr>
              <a:endParaRPr lang="zh-CN" altLang="en-US" dirty="0">
                <a:latin typeface="Comic Sans MS" panose="030F0702030302020204" pitchFamily="66" charset="0"/>
                <a:ea typeface="微软雅黑" panose="020B0503020204020204" pitchFamily="34" charset="-122"/>
              </a:endParaRPr>
            </a:p>
          </p:txBody>
        </p:sp>
        <p:pic>
          <p:nvPicPr>
            <p:cNvPr id="58" name="Picture 20">
              <a:extLst>
                <a:ext uri="{FF2B5EF4-FFF2-40B4-BE49-F238E27FC236}">
                  <a16:creationId xmlns:a16="http://schemas.microsoft.com/office/drawing/2014/main" id="{1587CE59-CE46-4564-8D5F-EE06C2724B07}"/>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 y="1369"/>
              <a:ext cx="318"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21">
              <a:extLst>
                <a:ext uri="{FF2B5EF4-FFF2-40B4-BE49-F238E27FC236}">
                  <a16:creationId xmlns:a16="http://schemas.microsoft.com/office/drawing/2014/main" id="{8682D9F4-9716-4984-8E71-2362DFEB83EF}"/>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5" y="1464"/>
              <a:ext cx="5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2">
              <a:extLst>
                <a:ext uri="{FF2B5EF4-FFF2-40B4-BE49-F238E27FC236}">
                  <a16:creationId xmlns:a16="http://schemas.microsoft.com/office/drawing/2014/main" id="{FCA853A9-4FC0-4173-AEB1-EF86C3AA87CC}"/>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4" y="1939"/>
              <a:ext cx="1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3">
              <a:extLst>
                <a:ext uri="{FF2B5EF4-FFF2-40B4-BE49-F238E27FC236}">
                  <a16:creationId xmlns:a16="http://schemas.microsoft.com/office/drawing/2014/main" id="{C9E98755-273D-461C-BE83-D56477317046}"/>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1" y="1758"/>
              <a:ext cx="2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Freeform 24">
              <a:extLst>
                <a:ext uri="{FF2B5EF4-FFF2-40B4-BE49-F238E27FC236}">
                  <a16:creationId xmlns:a16="http://schemas.microsoft.com/office/drawing/2014/main" id="{267B488C-7839-4E5C-9DFD-EB4DB1A9D98C}"/>
                </a:ext>
              </a:extLst>
            </p:cNvPr>
            <p:cNvSpPr>
              <a:spLocks/>
            </p:cNvSpPr>
            <p:nvPr/>
          </p:nvSpPr>
          <p:spPr bwMode="auto">
            <a:xfrm flipV="1">
              <a:off x="4386" y="1546"/>
              <a:ext cx="548" cy="291"/>
            </a:xfrm>
            <a:custGeom>
              <a:avLst/>
              <a:gdLst>
                <a:gd name="T0" fmla="*/ 0 w 900"/>
                <a:gd name="T1" fmla="*/ 0 h 96"/>
                <a:gd name="T2" fmla="*/ 46 w 900"/>
                <a:gd name="T3" fmla="*/ 0 h 96"/>
                <a:gd name="T4" fmla="*/ 34 w 900"/>
                <a:gd name="T5" fmla="*/ 8 h 96"/>
                <a:gd name="T6" fmla="*/ 76 w 900"/>
                <a:gd name="T7" fmla="*/ 8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96">
                  <a:moveTo>
                    <a:pt x="0" y="0"/>
                  </a:moveTo>
                  <a:lnTo>
                    <a:pt x="546" y="0"/>
                  </a:lnTo>
                  <a:lnTo>
                    <a:pt x="408" y="96"/>
                  </a:lnTo>
                  <a:lnTo>
                    <a:pt x="900" y="96"/>
                  </a:lnTo>
                </a:path>
              </a:pathLst>
            </a:custGeom>
            <a:noFill/>
            <a:ln w="38100" cap="flat" cmpd="sng">
              <a:solidFill>
                <a:schemeClr val="accent2"/>
              </a:solidFill>
              <a:prstDash val="solid"/>
              <a:round/>
              <a:headEnd type="none" w="sm" len="sm"/>
              <a:tailEnd type="none" w="med" len="med"/>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dirty="0">
                <a:latin typeface="Comic Sans MS" panose="030F0702030302020204" pitchFamily="66" charset="0"/>
                <a:ea typeface="微软雅黑" panose="020B0503020204020204" pitchFamily="34" charset="-122"/>
              </a:endParaRPr>
            </a:p>
          </p:txBody>
        </p:sp>
        <p:pic>
          <p:nvPicPr>
            <p:cNvPr id="63" name="Picture 25">
              <a:extLst>
                <a:ext uri="{FF2B5EF4-FFF2-40B4-BE49-F238E27FC236}">
                  <a16:creationId xmlns:a16="http://schemas.microsoft.com/office/drawing/2014/main" id="{E3006740-F97B-4360-81AF-B0B9D08B3498}"/>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0" y="1599"/>
              <a:ext cx="26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Oval 26">
              <a:extLst>
                <a:ext uri="{FF2B5EF4-FFF2-40B4-BE49-F238E27FC236}">
                  <a16:creationId xmlns:a16="http://schemas.microsoft.com/office/drawing/2014/main" id="{CDE74E73-BA4A-43FE-A64E-E87C97394BF0}"/>
                </a:ext>
              </a:extLst>
            </p:cNvPr>
            <p:cNvSpPr>
              <a:spLocks noChangeArrowheads="1"/>
            </p:cNvSpPr>
            <p:nvPr/>
          </p:nvSpPr>
          <p:spPr bwMode="auto">
            <a:xfrm rot="1562545">
              <a:off x="4558" y="1744"/>
              <a:ext cx="164" cy="327"/>
            </a:xfrm>
            <a:prstGeom prst="ellipse">
              <a:avLst/>
            </a:prstGeom>
            <a:noFill/>
            <a:ln w="38100">
              <a:solidFill>
                <a:schemeClr val="accent2"/>
              </a:solidFill>
              <a:round/>
              <a:headEnd type="none" w="sm" len="sm"/>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solidFill>
                  <a:schemeClr val="tx1"/>
                </a:solidFill>
                <a:latin typeface="Comic Sans MS" panose="030F0702030302020204" pitchFamily="66" charset="0"/>
                <a:ea typeface="微软雅黑" panose="020B0503020204020204" pitchFamily="34" charset="-122"/>
              </a:endParaRPr>
            </a:p>
          </p:txBody>
        </p:sp>
        <p:pic>
          <p:nvPicPr>
            <p:cNvPr id="65" name="Picture 27">
              <a:extLst>
                <a:ext uri="{FF2B5EF4-FFF2-40B4-BE49-F238E27FC236}">
                  <a16:creationId xmlns:a16="http://schemas.microsoft.com/office/drawing/2014/main" id="{886EA927-64B5-43BA-98B7-3AAF0A594EA9}"/>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0" y="2020"/>
              <a:ext cx="26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Freeform 28">
              <a:extLst>
                <a:ext uri="{FF2B5EF4-FFF2-40B4-BE49-F238E27FC236}">
                  <a16:creationId xmlns:a16="http://schemas.microsoft.com/office/drawing/2014/main" id="{AB65F808-6291-4F38-ABB0-681567498B56}"/>
                </a:ext>
              </a:extLst>
            </p:cNvPr>
            <p:cNvSpPr>
              <a:spLocks/>
            </p:cNvSpPr>
            <p:nvPr/>
          </p:nvSpPr>
          <p:spPr bwMode="auto">
            <a:xfrm flipH="1">
              <a:off x="3474" y="1631"/>
              <a:ext cx="116" cy="291"/>
            </a:xfrm>
            <a:custGeom>
              <a:avLst/>
              <a:gdLst>
                <a:gd name="T0" fmla="*/ 0 w 900"/>
                <a:gd name="T1" fmla="*/ 0 h 96"/>
                <a:gd name="T2" fmla="*/ 546 w 900"/>
                <a:gd name="T3" fmla="*/ 0 h 96"/>
                <a:gd name="T4" fmla="*/ 408 w 900"/>
                <a:gd name="T5" fmla="*/ 96 h 96"/>
                <a:gd name="T6" fmla="*/ 900 w 900"/>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96">
                  <a:moveTo>
                    <a:pt x="0" y="0"/>
                  </a:moveTo>
                  <a:lnTo>
                    <a:pt x="546" y="0"/>
                  </a:lnTo>
                  <a:lnTo>
                    <a:pt x="408" y="96"/>
                  </a:lnTo>
                  <a:lnTo>
                    <a:pt x="900" y="96"/>
                  </a:lnTo>
                </a:path>
              </a:pathLst>
            </a:custGeom>
            <a:noFill/>
            <a:ln w="38100" cap="flat" cmpd="sng">
              <a:solidFill>
                <a:schemeClr val="accent2"/>
              </a:solidFill>
              <a:prstDash val="solid"/>
              <a:round/>
              <a:headEnd type="none" w="sm" len="sm"/>
              <a:tailEnd type="none" w="med" len="med"/>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dirty="0">
                <a:latin typeface="Comic Sans MS" panose="030F0702030302020204" pitchFamily="66" charset="0"/>
                <a:ea typeface="微软雅黑" panose="020B0503020204020204" pitchFamily="34" charset="-122"/>
              </a:endParaRPr>
            </a:p>
          </p:txBody>
        </p:sp>
        <p:pic>
          <p:nvPicPr>
            <p:cNvPr id="67" name="Picture 29">
              <a:extLst>
                <a:ext uri="{FF2B5EF4-FFF2-40B4-BE49-F238E27FC236}">
                  <a16:creationId xmlns:a16="http://schemas.microsoft.com/office/drawing/2014/main" id="{913D0170-9167-4BED-8140-DD076949011D}"/>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79" y="1688"/>
              <a:ext cx="26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0">
              <a:extLst>
                <a:ext uri="{FF2B5EF4-FFF2-40B4-BE49-F238E27FC236}">
                  <a16:creationId xmlns:a16="http://schemas.microsoft.com/office/drawing/2014/main" id="{9765DFE3-C1C0-4A75-8725-A2B1B9E866BE}"/>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 y="2478"/>
              <a:ext cx="1522" cy="103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1">
              <a:extLst>
                <a:ext uri="{FF2B5EF4-FFF2-40B4-BE49-F238E27FC236}">
                  <a16:creationId xmlns:a16="http://schemas.microsoft.com/office/drawing/2014/main" id="{EC064A34-EDA8-4F04-A929-0E6195262E22}"/>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7" y="2657"/>
              <a:ext cx="318" cy="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32">
              <a:extLst>
                <a:ext uri="{FF2B5EF4-FFF2-40B4-BE49-F238E27FC236}">
                  <a16:creationId xmlns:a16="http://schemas.microsoft.com/office/drawing/2014/main" id="{B9CCD7CA-3A2F-4426-8E5C-C7F2F2701E8E}"/>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1" y="2752"/>
              <a:ext cx="53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3">
              <a:extLst>
                <a:ext uri="{FF2B5EF4-FFF2-40B4-BE49-F238E27FC236}">
                  <a16:creationId xmlns:a16="http://schemas.microsoft.com/office/drawing/2014/main" id="{D7630EC6-7A49-40B7-8026-94C7FAE2B95D}"/>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0" y="3227"/>
              <a:ext cx="1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4">
              <a:extLst>
                <a:ext uri="{FF2B5EF4-FFF2-40B4-BE49-F238E27FC236}">
                  <a16:creationId xmlns:a16="http://schemas.microsoft.com/office/drawing/2014/main" id="{F6C47902-6559-4794-A1EE-8AAFF4A09200}"/>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27" y="3046"/>
              <a:ext cx="2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Freeform 35">
              <a:extLst>
                <a:ext uri="{FF2B5EF4-FFF2-40B4-BE49-F238E27FC236}">
                  <a16:creationId xmlns:a16="http://schemas.microsoft.com/office/drawing/2014/main" id="{9F03A2BC-CDA2-4332-8BF4-FF04DA1AC566}"/>
                </a:ext>
              </a:extLst>
            </p:cNvPr>
            <p:cNvSpPr>
              <a:spLocks/>
            </p:cNvSpPr>
            <p:nvPr/>
          </p:nvSpPr>
          <p:spPr bwMode="auto">
            <a:xfrm flipV="1">
              <a:off x="2402" y="2834"/>
              <a:ext cx="548" cy="291"/>
            </a:xfrm>
            <a:custGeom>
              <a:avLst/>
              <a:gdLst>
                <a:gd name="T0" fmla="*/ 0 w 900"/>
                <a:gd name="T1" fmla="*/ 0 h 96"/>
                <a:gd name="T2" fmla="*/ 46 w 900"/>
                <a:gd name="T3" fmla="*/ 0 h 96"/>
                <a:gd name="T4" fmla="*/ 34 w 900"/>
                <a:gd name="T5" fmla="*/ 8 h 96"/>
                <a:gd name="T6" fmla="*/ 76 w 900"/>
                <a:gd name="T7" fmla="*/ 8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96">
                  <a:moveTo>
                    <a:pt x="0" y="0"/>
                  </a:moveTo>
                  <a:lnTo>
                    <a:pt x="546" y="0"/>
                  </a:lnTo>
                  <a:lnTo>
                    <a:pt x="408" y="96"/>
                  </a:lnTo>
                  <a:lnTo>
                    <a:pt x="900" y="96"/>
                  </a:lnTo>
                </a:path>
              </a:pathLst>
            </a:custGeom>
            <a:noFill/>
            <a:ln w="38100" cap="flat" cmpd="sng">
              <a:solidFill>
                <a:schemeClr val="accent2"/>
              </a:solidFill>
              <a:prstDash val="solid"/>
              <a:round/>
              <a:headEnd type="none" w="sm" len="sm"/>
              <a:tailEnd type="none" w="med" len="med"/>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74" name="Oval 36">
              <a:extLst>
                <a:ext uri="{FF2B5EF4-FFF2-40B4-BE49-F238E27FC236}">
                  <a16:creationId xmlns:a16="http://schemas.microsoft.com/office/drawing/2014/main" id="{A4E27CCA-2627-4EBA-AFD3-138B47103853}"/>
                </a:ext>
              </a:extLst>
            </p:cNvPr>
            <p:cNvSpPr>
              <a:spLocks noChangeArrowheads="1"/>
            </p:cNvSpPr>
            <p:nvPr/>
          </p:nvSpPr>
          <p:spPr bwMode="auto">
            <a:xfrm rot="1562545">
              <a:off x="2574" y="3032"/>
              <a:ext cx="164" cy="327"/>
            </a:xfrm>
            <a:prstGeom prst="ellipse">
              <a:avLst/>
            </a:prstGeom>
            <a:noFill/>
            <a:ln w="38100">
              <a:solidFill>
                <a:schemeClr val="accent2"/>
              </a:solidFill>
              <a:round/>
              <a:headEnd type="none" w="sm" len="sm"/>
              <a:tailEnd/>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spAutoFit/>
            </a:bodyPr>
            <a:lstStyle>
              <a:lvl1pPr>
                <a:lnSpc>
                  <a:spcPct val="120000"/>
                </a:lnSpc>
                <a:spcBef>
                  <a:spcPct val="10000"/>
                </a:spcBef>
                <a:spcAft>
                  <a:spcPct val="10000"/>
                </a:spcAft>
                <a:buClr>
                  <a:srgbClr val="2110FC"/>
                </a:buClr>
                <a:buFont typeface="Wingdings" panose="05000000000000000000" pitchFamily="2" charset="2"/>
                <a:buChar char="§"/>
                <a:defRPr sz="3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rgbClr val="2110FC"/>
                </a:buClr>
                <a:buFont typeface="Webdings" panose="05030102010509060703" pitchFamily="18" charset="2"/>
                <a:buChar char="4"/>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rgbClr val="2110FC"/>
                </a:buClr>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rgbClr val="2110FC"/>
                </a:buClr>
                <a:buFont typeface="Arial" panose="020B0604020202020204" pitchFamily="34" charset="0"/>
                <a:buChar char="−"/>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solidFill>
                  <a:schemeClr val="tx1"/>
                </a:solidFill>
                <a:latin typeface="Comic Sans MS" panose="030F0702030302020204" pitchFamily="66" charset="0"/>
                <a:ea typeface="微软雅黑" panose="020B0503020204020204" pitchFamily="34" charset="-122"/>
              </a:endParaRPr>
            </a:p>
          </p:txBody>
        </p:sp>
        <p:pic>
          <p:nvPicPr>
            <p:cNvPr id="75" name="Picture 37">
              <a:extLst>
                <a:ext uri="{FF2B5EF4-FFF2-40B4-BE49-F238E27FC236}">
                  <a16:creationId xmlns:a16="http://schemas.microsoft.com/office/drawing/2014/main" id="{940FC45A-268B-4668-9AE8-71E3E04F4A12}"/>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6" y="3308"/>
              <a:ext cx="26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38">
              <a:extLst>
                <a:ext uri="{FF2B5EF4-FFF2-40B4-BE49-F238E27FC236}">
                  <a16:creationId xmlns:a16="http://schemas.microsoft.com/office/drawing/2014/main" id="{E12BA19D-A346-436E-A584-5A112953BEE4}"/>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95" y="2976"/>
              <a:ext cx="265"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Freeform 39">
              <a:extLst>
                <a:ext uri="{FF2B5EF4-FFF2-40B4-BE49-F238E27FC236}">
                  <a16:creationId xmlns:a16="http://schemas.microsoft.com/office/drawing/2014/main" id="{83C14004-11B0-4E74-886D-50BC1672DAE5}"/>
                </a:ext>
              </a:extLst>
            </p:cNvPr>
            <p:cNvSpPr>
              <a:spLocks/>
            </p:cNvSpPr>
            <p:nvPr/>
          </p:nvSpPr>
          <p:spPr bwMode="auto">
            <a:xfrm rot="2700000">
              <a:off x="2674" y="2407"/>
              <a:ext cx="116" cy="291"/>
            </a:xfrm>
            <a:custGeom>
              <a:avLst/>
              <a:gdLst>
                <a:gd name="T0" fmla="*/ 0 w 900"/>
                <a:gd name="T1" fmla="*/ 0 h 96"/>
                <a:gd name="T2" fmla="*/ 546 w 900"/>
                <a:gd name="T3" fmla="*/ 0 h 96"/>
                <a:gd name="T4" fmla="*/ 408 w 900"/>
                <a:gd name="T5" fmla="*/ 96 h 96"/>
                <a:gd name="T6" fmla="*/ 900 w 900"/>
                <a:gd name="T7" fmla="*/ 96 h 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0" h="96">
                  <a:moveTo>
                    <a:pt x="0" y="0"/>
                  </a:moveTo>
                  <a:lnTo>
                    <a:pt x="546" y="0"/>
                  </a:lnTo>
                  <a:lnTo>
                    <a:pt x="408" y="96"/>
                  </a:lnTo>
                  <a:lnTo>
                    <a:pt x="900" y="96"/>
                  </a:lnTo>
                </a:path>
              </a:pathLst>
            </a:custGeom>
            <a:noFill/>
            <a:ln w="38100" cap="flat" cmpd="sng">
              <a:solidFill>
                <a:schemeClr val="accent2"/>
              </a:solidFill>
              <a:prstDash val="solid"/>
              <a:round/>
              <a:headEnd type="none" w="sm" len="sm"/>
              <a:tailEnd type="none" w="med" len="med"/>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endParaRPr lang="zh-CN" altLang="en-US" dirty="0">
                <a:latin typeface="Comic Sans MS" panose="030F0702030302020204" pitchFamily="66" charset="0"/>
                <a:ea typeface="微软雅黑" panose="020B0503020204020204" pitchFamily="34" charset="-122"/>
              </a:endParaRPr>
            </a:p>
          </p:txBody>
        </p:sp>
        <p:pic>
          <p:nvPicPr>
            <p:cNvPr id="78" name="Picture 40">
              <a:extLst>
                <a:ext uri="{FF2B5EF4-FFF2-40B4-BE49-F238E27FC236}">
                  <a16:creationId xmlns:a16="http://schemas.microsoft.com/office/drawing/2014/main" id="{6E4D58DB-8DE3-4476-8270-64DEB831F294}"/>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86" y="2887"/>
              <a:ext cx="26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title"/>
          </p:nvPr>
        </p:nvSpPr>
        <p:spPr/>
        <p:txBody>
          <a:bodyPr/>
          <a:lstStyle/>
          <a:p>
            <a:pPr eaLnBrk="1" hangingPunct="1"/>
            <a:r>
              <a:rPr lang="en-US" altLang="zh-CN" dirty="0">
                <a:ea typeface="微软雅黑" panose="020B0503020204020204" pitchFamily="34" charset="-122"/>
              </a:rPr>
              <a:t>LAN</a:t>
            </a:r>
            <a:r>
              <a:rPr lang="zh-CN" altLang="en-US" dirty="0">
                <a:ea typeface="微软雅黑" panose="020B0503020204020204" pitchFamily="34" charset="-122"/>
              </a:rPr>
              <a:t>间</a:t>
            </a:r>
            <a:r>
              <a:rPr lang="en-US" altLang="zh-CN" dirty="0">
                <a:ea typeface="微软雅黑" panose="020B0503020204020204" pitchFamily="34" charset="-122"/>
              </a:rPr>
              <a:t>VPN</a:t>
            </a:r>
          </a:p>
        </p:txBody>
      </p:sp>
      <p:graphicFrame>
        <p:nvGraphicFramePr>
          <p:cNvPr id="102403" name="Object 5"/>
          <p:cNvGraphicFramePr>
            <a:graphicFrameLocks noGrp="1" noChangeAspect="1"/>
          </p:cNvGraphicFramePr>
          <p:nvPr>
            <p:ph idx="1"/>
          </p:nvPr>
        </p:nvGraphicFramePr>
        <p:xfrm>
          <a:off x="1371601" y="1181100"/>
          <a:ext cx="6324600" cy="5372100"/>
        </p:xfrm>
        <a:graphic>
          <a:graphicData uri="http://schemas.openxmlformats.org/presentationml/2006/ole">
            <mc:AlternateContent xmlns:mc="http://schemas.openxmlformats.org/markup-compatibility/2006">
              <mc:Choice xmlns:v="urn:schemas-microsoft-com:vml" Requires="v">
                <p:oleObj spid="_x0000_s10248" name="Visio" r:id="rId4" imgW="5407152" imgH="4986528" progId="Visio.Drawing.6">
                  <p:embed/>
                </p:oleObj>
              </mc:Choice>
              <mc:Fallback>
                <p:oleObj name="Visio" r:id="rId4" imgW="5407152" imgH="4986528" progId="Visio.Drawing.6">
                  <p:embed/>
                  <p:pic>
                    <p:nvPicPr>
                      <p:cNvPr id="10240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1" y="1181100"/>
                        <a:ext cx="6324600" cy="5372100"/>
                      </a:xfrm>
                      <a:prstGeom prst="rect">
                        <a:avLst/>
                      </a:prstGeom>
                      <a:noFill/>
                      <a:ln>
                        <a:noFill/>
                      </a:ln>
                      <a:effec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 SSL</a:t>
            </a:r>
            <a:r>
              <a:rPr lang="zh-CN" altLang="en-US" dirty="0">
                <a:ea typeface="微软雅黑" panose="020B0503020204020204" pitchFamily="34" charset="-122"/>
              </a:rPr>
              <a:t>协议族概述</a:t>
            </a:r>
          </a:p>
        </p:txBody>
      </p:sp>
      <p:sp>
        <p:nvSpPr>
          <p:cNvPr id="7171" name="Rectangle 3"/>
          <p:cNvSpPr>
            <a:spLocks noGrp="1" noChangeArrowheads="1"/>
          </p:cNvSpPr>
          <p:nvPr>
            <p:ph type="body" idx="1"/>
          </p:nvPr>
        </p:nvSpPr>
        <p:spPr>
          <a:xfrm>
            <a:off x="457200" y="1219200"/>
            <a:ext cx="8385175" cy="1600200"/>
          </a:xfrm>
        </p:spPr>
        <p:txBody>
          <a:bodyPr/>
          <a:lstStyle/>
          <a:p>
            <a:pPr algn="just" eaLnBrk="1" hangingPunct="1">
              <a:lnSpc>
                <a:spcPct val="130000"/>
              </a:lnSpc>
              <a:spcBef>
                <a:spcPts val="0"/>
              </a:spcBef>
              <a:spcAft>
                <a:spcPts val="0"/>
              </a:spcAft>
              <a:buClr>
                <a:schemeClr val="bg1"/>
              </a:buClr>
              <a:buFont typeface="Wingdings" panose="05000000000000000000" pitchFamily="2" charset="2"/>
              <a:buChar char="p"/>
            </a:pPr>
            <a:r>
              <a:rPr lang="en-US" altLang="zh-CN" dirty="0">
                <a:ea typeface="微软雅黑" panose="020B0503020204020204" pitchFamily="34" charset="-122"/>
              </a:rPr>
              <a:t>SSL </a:t>
            </a:r>
            <a:r>
              <a:rPr lang="zh-CN" altLang="en-US" dirty="0">
                <a:ea typeface="微软雅黑" panose="020B0503020204020204" pitchFamily="34" charset="-122"/>
              </a:rPr>
              <a:t>（</a:t>
            </a:r>
            <a:r>
              <a:rPr lang="en-US" altLang="zh-CN" dirty="0">
                <a:ea typeface="微软雅黑" panose="020B0503020204020204" pitchFamily="34" charset="-122"/>
              </a:rPr>
              <a:t>Secure Socket Layer</a:t>
            </a:r>
            <a:r>
              <a:rPr lang="zh-CN" altLang="en-US" dirty="0">
                <a:ea typeface="微软雅黑" panose="020B0503020204020204" pitchFamily="34" charset="-122"/>
              </a:rPr>
              <a:t>）是一种在</a:t>
            </a:r>
            <a:r>
              <a:rPr lang="en-US" altLang="zh-CN" dirty="0">
                <a:ea typeface="微软雅黑" panose="020B0503020204020204" pitchFamily="34" charset="-122"/>
              </a:rPr>
              <a:t>TCP</a:t>
            </a:r>
            <a:r>
              <a:rPr lang="zh-CN" altLang="en-US" dirty="0">
                <a:ea typeface="微软雅黑" panose="020B0503020204020204" pitchFamily="34" charset="-122"/>
              </a:rPr>
              <a:t>协议之上为两个端实体（</a:t>
            </a:r>
            <a:r>
              <a:rPr lang="en-US" altLang="zh-CN" dirty="0">
                <a:ea typeface="微软雅黑" panose="020B0503020204020204" pitchFamily="34" charset="-122"/>
              </a:rPr>
              <a:t>End Entity</a:t>
            </a:r>
            <a:r>
              <a:rPr lang="zh-CN" altLang="en-US" dirty="0">
                <a:ea typeface="微软雅黑" panose="020B0503020204020204" pitchFamily="34" charset="-122"/>
              </a:rPr>
              <a:t>）之间提供安全通道的协议。包括</a:t>
            </a:r>
            <a:r>
              <a:rPr lang="en-US" altLang="zh-CN" dirty="0">
                <a:ea typeface="微软雅黑" panose="020B0503020204020204" pitchFamily="34" charset="-122"/>
              </a:rPr>
              <a:t>SSLv2</a:t>
            </a:r>
            <a:r>
              <a:rPr lang="zh-CN" altLang="en-US" dirty="0">
                <a:ea typeface="微软雅黑" panose="020B0503020204020204" pitchFamily="34" charset="-122"/>
              </a:rPr>
              <a:t>、</a:t>
            </a:r>
            <a:r>
              <a:rPr lang="en-US" altLang="zh-CN" dirty="0">
                <a:ea typeface="微软雅黑" panose="020B0503020204020204" pitchFamily="34" charset="-122"/>
              </a:rPr>
              <a:t>SSLv3</a:t>
            </a:r>
            <a:r>
              <a:rPr lang="zh-CN" altLang="en-US" dirty="0">
                <a:ea typeface="微软雅黑" panose="020B0503020204020204" pitchFamily="34" charset="-122"/>
              </a:rPr>
              <a:t>、</a:t>
            </a:r>
            <a:r>
              <a:rPr lang="en-US" altLang="zh-CN" dirty="0">
                <a:ea typeface="微软雅黑" panose="020B0503020204020204" pitchFamily="34" charset="-122"/>
              </a:rPr>
              <a:t>TLS</a:t>
            </a:r>
            <a:r>
              <a:rPr lang="zh-CN" altLang="en-US" dirty="0">
                <a:ea typeface="微软雅黑" panose="020B0503020204020204" pitchFamily="34" charset="-122"/>
              </a:rPr>
              <a:t>协议</a:t>
            </a:r>
          </a:p>
          <a:p>
            <a:pPr algn="just" eaLnBrk="1" hangingPunct="1">
              <a:lnSpc>
                <a:spcPct val="130000"/>
              </a:lnSpc>
              <a:spcBef>
                <a:spcPts val="0"/>
              </a:spcBef>
              <a:spcAft>
                <a:spcPts val="0"/>
              </a:spcAft>
              <a:buClr>
                <a:schemeClr val="bg1"/>
              </a:buClr>
              <a:buFont typeface="Wingdings" panose="05000000000000000000" pitchFamily="2" charset="2"/>
              <a:buChar char="p"/>
            </a:pPr>
            <a:endParaRPr lang="en-US" altLang="zh-CN" dirty="0">
              <a:ea typeface="微软雅黑" panose="020B0503020204020204" pitchFamily="34" charset="-122"/>
            </a:endParaRPr>
          </a:p>
        </p:txBody>
      </p:sp>
      <p:sp>
        <p:nvSpPr>
          <p:cNvPr id="26" name="Rectangle 26">
            <a:extLst>
              <a:ext uri="{FF2B5EF4-FFF2-40B4-BE49-F238E27FC236}">
                <a16:creationId xmlns:a16="http://schemas.microsoft.com/office/drawing/2014/main" id="{75746A74-067C-48A2-BD46-63586029E958}"/>
              </a:ext>
            </a:extLst>
          </p:cNvPr>
          <p:cNvSpPr>
            <a:spLocks noChangeArrowheads="1"/>
          </p:cNvSpPr>
          <p:nvPr/>
        </p:nvSpPr>
        <p:spPr bwMode="ltGray">
          <a:xfrm>
            <a:off x="605408" y="5943601"/>
            <a:ext cx="3413125" cy="771525"/>
          </a:xfrm>
          <a:prstGeom prst="rect">
            <a:avLst/>
          </a:prstGeom>
          <a:solidFill>
            <a:srgbClr val="FFFFFF"/>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0" fontAlgn="auto" latinLnBrk="0" hangingPunct="0">
              <a:lnSpc>
                <a:spcPct val="100000"/>
              </a:lnSpc>
              <a:spcBef>
                <a:spcPct val="0"/>
              </a:spcBef>
              <a:spcAft>
                <a:spcPct val="0"/>
              </a:spcAft>
              <a:buClrTx/>
              <a:buSzTx/>
              <a:buFontTx/>
              <a:buNone/>
              <a:tabLst/>
              <a:defRPr/>
            </a:pPr>
            <a:r>
              <a:rPr kumimoji="1" lang="en-US" altLang="zh-CN" sz="24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Lower layers</a:t>
            </a:r>
          </a:p>
        </p:txBody>
      </p:sp>
      <p:sp>
        <p:nvSpPr>
          <p:cNvPr id="27" name="Rectangle 27">
            <a:extLst>
              <a:ext uri="{FF2B5EF4-FFF2-40B4-BE49-F238E27FC236}">
                <a16:creationId xmlns:a16="http://schemas.microsoft.com/office/drawing/2014/main" id="{98F0E2A4-CF66-418A-91D3-F09086A15BBF}"/>
              </a:ext>
            </a:extLst>
          </p:cNvPr>
          <p:cNvSpPr>
            <a:spLocks noChangeArrowheads="1"/>
          </p:cNvSpPr>
          <p:nvPr/>
        </p:nvSpPr>
        <p:spPr bwMode="ltGray">
          <a:xfrm>
            <a:off x="605408" y="5257801"/>
            <a:ext cx="3413125" cy="685800"/>
          </a:xfrm>
          <a:prstGeom prst="rect">
            <a:avLst/>
          </a:prstGeom>
          <a:solidFill>
            <a:srgbClr val="FFF0B1"/>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0"/>
              </a:spcBef>
              <a:spcAft>
                <a:spcPct val="0"/>
              </a:spcAft>
              <a:buClrTx/>
              <a:buFontTx/>
              <a:buNone/>
            </a:pPr>
            <a:r>
              <a:rPr kumimoji="1" lang="en-US" altLang="zh-CN" sz="2400" b="0" dirty="0">
                <a:solidFill>
                  <a:srgbClr val="000000"/>
                </a:solidFill>
                <a:latin typeface="Comic Sans MS" panose="030F0702030302020204" pitchFamily="66" charset="0"/>
                <a:ea typeface="微软雅黑" panose="020B0503020204020204" pitchFamily="34" charset="-122"/>
              </a:rPr>
              <a:t>IP/IPSec</a:t>
            </a:r>
          </a:p>
        </p:txBody>
      </p:sp>
      <p:sp>
        <p:nvSpPr>
          <p:cNvPr id="28" name="Rectangle 28">
            <a:extLst>
              <a:ext uri="{FF2B5EF4-FFF2-40B4-BE49-F238E27FC236}">
                <a16:creationId xmlns:a16="http://schemas.microsoft.com/office/drawing/2014/main" id="{83CEFE1A-31BE-4588-B5A7-6A07489C8AF2}"/>
              </a:ext>
            </a:extLst>
          </p:cNvPr>
          <p:cNvSpPr>
            <a:spLocks noChangeArrowheads="1"/>
          </p:cNvSpPr>
          <p:nvPr/>
        </p:nvSpPr>
        <p:spPr bwMode="ltGray">
          <a:xfrm>
            <a:off x="605408" y="4495801"/>
            <a:ext cx="3413125" cy="762000"/>
          </a:xfrm>
          <a:prstGeom prst="rect">
            <a:avLst/>
          </a:prstGeom>
          <a:solidFill>
            <a:srgbClr val="FFFFFF"/>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0"/>
              </a:spcBef>
              <a:spcAft>
                <a:spcPct val="0"/>
              </a:spcAft>
              <a:buClrTx/>
              <a:buFontTx/>
              <a:buNone/>
            </a:pPr>
            <a:r>
              <a:rPr kumimoji="1" lang="en-US" altLang="zh-CN" sz="2400" b="0" dirty="0">
                <a:solidFill>
                  <a:srgbClr val="000000"/>
                </a:solidFill>
                <a:latin typeface="Comic Sans MS" panose="030F0702030302020204" pitchFamily="66" charset="0"/>
                <a:ea typeface="微软雅黑" panose="020B0503020204020204" pitchFamily="34" charset="-122"/>
              </a:rPr>
              <a:t>TCP</a:t>
            </a:r>
          </a:p>
        </p:txBody>
      </p:sp>
      <p:sp>
        <p:nvSpPr>
          <p:cNvPr id="29" name="Rectangle 29">
            <a:extLst>
              <a:ext uri="{FF2B5EF4-FFF2-40B4-BE49-F238E27FC236}">
                <a16:creationId xmlns:a16="http://schemas.microsoft.com/office/drawing/2014/main" id="{D634B82F-3FFC-4071-9CC1-EFB90CFECE20}"/>
              </a:ext>
            </a:extLst>
          </p:cNvPr>
          <p:cNvSpPr>
            <a:spLocks noChangeArrowheads="1"/>
          </p:cNvSpPr>
          <p:nvPr/>
        </p:nvSpPr>
        <p:spPr bwMode="ltGray">
          <a:xfrm>
            <a:off x="4659883" y="5922964"/>
            <a:ext cx="3413125" cy="771525"/>
          </a:xfrm>
          <a:prstGeom prst="rect">
            <a:avLst/>
          </a:prstGeom>
          <a:solidFill>
            <a:srgbClr val="FFFFFF"/>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0" fontAlgn="auto" latinLnBrk="0" hangingPunct="0">
              <a:lnSpc>
                <a:spcPct val="100000"/>
              </a:lnSpc>
              <a:spcBef>
                <a:spcPct val="0"/>
              </a:spcBef>
              <a:spcAft>
                <a:spcPct val="0"/>
              </a:spcAft>
              <a:buClrTx/>
              <a:buSzTx/>
              <a:buFontTx/>
              <a:buNone/>
              <a:tabLst/>
              <a:defRPr/>
            </a:pPr>
            <a:r>
              <a:rPr kumimoji="1" lang="en-US" altLang="zh-CN" sz="24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Lower layers</a:t>
            </a:r>
          </a:p>
        </p:txBody>
      </p:sp>
      <p:sp>
        <p:nvSpPr>
          <p:cNvPr id="30" name="Rectangle 30">
            <a:extLst>
              <a:ext uri="{FF2B5EF4-FFF2-40B4-BE49-F238E27FC236}">
                <a16:creationId xmlns:a16="http://schemas.microsoft.com/office/drawing/2014/main" id="{7248D3F8-5DC9-4129-BB56-5B57F4408E5E}"/>
              </a:ext>
            </a:extLst>
          </p:cNvPr>
          <p:cNvSpPr>
            <a:spLocks noChangeArrowheads="1"/>
          </p:cNvSpPr>
          <p:nvPr/>
        </p:nvSpPr>
        <p:spPr bwMode="ltGray">
          <a:xfrm>
            <a:off x="4659883" y="5257801"/>
            <a:ext cx="3413125" cy="685800"/>
          </a:xfrm>
          <a:prstGeom prst="rect">
            <a:avLst/>
          </a:prstGeom>
          <a:solidFill>
            <a:srgbClr val="FFFFFF"/>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0" fontAlgn="auto" latinLnBrk="0" hangingPunct="0">
              <a:lnSpc>
                <a:spcPct val="100000"/>
              </a:lnSpc>
              <a:spcBef>
                <a:spcPct val="0"/>
              </a:spcBef>
              <a:spcAft>
                <a:spcPct val="0"/>
              </a:spcAft>
              <a:buClrTx/>
              <a:buSzTx/>
              <a:buFontTx/>
              <a:buNone/>
              <a:tabLst/>
              <a:defRPr/>
            </a:pPr>
            <a:r>
              <a:rPr kumimoji="1" lang="en-US" altLang="zh-CN" sz="24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IP</a:t>
            </a:r>
          </a:p>
        </p:txBody>
      </p:sp>
      <p:sp>
        <p:nvSpPr>
          <p:cNvPr id="31" name="Rectangle 31">
            <a:extLst>
              <a:ext uri="{FF2B5EF4-FFF2-40B4-BE49-F238E27FC236}">
                <a16:creationId xmlns:a16="http://schemas.microsoft.com/office/drawing/2014/main" id="{F71C89E1-E4F3-41B4-BD53-A07C561A103E}"/>
              </a:ext>
            </a:extLst>
          </p:cNvPr>
          <p:cNvSpPr>
            <a:spLocks noChangeArrowheads="1"/>
          </p:cNvSpPr>
          <p:nvPr/>
        </p:nvSpPr>
        <p:spPr bwMode="ltGray">
          <a:xfrm>
            <a:off x="4659883" y="4495801"/>
            <a:ext cx="3413125" cy="762000"/>
          </a:xfrm>
          <a:prstGeom prst="rect">
            <a:avLst/>
          </a:prstGeom>
          <a:solidFill>
            <a:srgbClr val="FFFFFF"/>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0"/>
              </a:spcBef>
              <a:spcAft>
                <a:spcPct val="0"/>
              </a:spcAft>
              <a:buClrTx/>
              <a:buFontTx/>
              <a:buNone/>
            </a:pPr>
            <a:r>
              <a:rPr kumimoji="1" lang="en-US" altLang="zh-CN" sz="2400" b="0" dirty="0">
                <a:solidFill>
                  <a:srgbClr val="000000"/>
                </a:solidFill>
                <a:latin typeface="Comic Sans MS" panose="030F0702030302020204" pitchFamily="66" charset="0"/>
                <a:ea typeface="微软雅黑" panose="020B0503020204020204" pitchFamily="34" charset="-122"/>
              </a:rPr>
              <a:t>TCP</a:t>
            </a:r>
          </a:p>
        </p:txBody>
      </p:sp>
      <p:sp>
        <p:nvSpPr>
          <p:cNvPr id="32" name="Line 32">
            <a:extLst>
              <a:ext uri="{FF2B5EF4-FFF2-40B4-BE49-F238E27FC236}">
                <a16:creationId xmlns:a16="http://schemas.microsoft.com/office/drawing/2014/main" id="{CD6758E8-8B32-4F6C-8152-428A6E2CBE1D}"/>
              </a:ext>
            </a:extLst>
          </p:cNvPr>
          <p:cNvSpPr>
            <a:spLocks noChangeShapeType="1"/>
          </p:cNvSpPr>
          <p:nvPr/>
        </p:nvSpPr>
        <p:spPr bwMode="auto">
          <a:xfrm>
            <a:off x="72008" y="4495801"/>
            <a:ext cx="91440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33" name="Rectangle 33">
            <a:extLst>
              <a:ext uri="{FF2B5EF4-FFF2-40B4-BE49-F238E27FC236}">
                <a16:creationId xmlns:a16="http://schemas.microsoft.com/office/drawing/2014/main" id="{CD10CE49-4D1B-4FAD-A380-20348BF756D6}"/>
              </a:ext>
            </a:extLst>
          </p:cNvPr>
          <p:cNvSpPr>
            <a:spLocks noChangeArrowheads="1"/>
          </p:cNvSpPr>
          <p:nvPr/>
        </p:nvSpPr>
        <p:spPr bwMode="ltGray">
          <a:xfrm>
            <a:off x="4644008" y="3657601"/>
            <a:ext cx="3413125" cy="762000"/>
          </a:xfrm>
          <a:prstGeom prst="rect">
            <a:avLst/>
          </a:prstGeom>
          <a:solidFill>
            <a:srgbClr val="FF6600"/>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0"/>
              </a:spcBef>
              <a:spcAft>
                <a:spcPct val="0"/>
              </a:spcAft>
              <a:buClrTx/>
              <a:buFontTx/>
              <a:buNone/>
            </a:pPr>
            <a:r>
              <a:rPr kumimoji="1" lang="en-US" altLang="zh-CN" sz="2400" b="0" dirty="0">
                <a:solidFill>
                  <a:srgbClr val="CCCCFF"/>
                </a:solidFill>
                <a:latin typeface="Comic Sans MS" panose="030F0702030302020204" pitchFamily="66" charset="0"/>
                <a:ea typeface="微软雅黑" panose="020B0503020204020204" pitchFamily="34" charset="-122"/>
              </a:rPr>
              <a:t>SSL</a:t>
            </a:r>
          </a:p>
        </p:txBody>
      </p:sp>
      <p:sp>
        <p:nvSpPr>
          <p:cNvPr id="34" name="Text Box 34">
            <a:extLst>
              <a:ext uri="{FF2B5EF4-FFF2-40B4-BE49-F238E27FC236}">
                <a16:creationId xmlns:a16="http://schemas.microsoft.com/office/drawing/2014/main" id="{372C3C3C-EEAC-4086-8229-72286EB13E60}"/>
              </a:ext>
            </a:extLst>
          </p:cNvPr>
          <p:cNvSpPr txBox="1">
            <a:spLocks noChangeArrowheads="1"/>
          </p:cNvSpPr>
          <p:nvPr/>
        </p:nvSpPr>
        <p:spPr bwMode="auto">
          <a:xfrm>
            <a:off x="4034408" y="4800601"/>
            <a:ext cx="76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nSpc>
                <a:spcPct val="100000"/>
              </a:lnSpc>
              <a:spcBef>
                <a:spcPct val="50000"/>
              </a:spcBef>
              <a:spcAft>
                <a:spcPct val="0"/>
              </a:spcAft>
              <a:buClrTx/>
              <a:buFontTx/>
              <a:buNone/>
            </a:pPr>
            <a:r>
              <a:rPr lang="en-US" altLang="zh-CN" sz="2400" b="0" dirty="0">
                <a:solidFill>
                  <a:srgbClr val="000000"/>
                </a:solidFill>
                <a:latin typeface="Comic Sans MS" panose="030F0702030302020204" pitchFamily="66" charset="0"/>
                <a:ea typeface="微软雅黑" panose="020B0503020204020204" pitchFamily="34" charset="-122"/>
              </a:rPr>
              <a:t>OS</a:t>
            </a:r>
          </a:p>
        </p:txBody>
      </p:sp>
      <p:sp>
        <p:nvSpPr>
          <p:cNvPr id="35" name="Text Box 35">
            <a:extLst>
              <a:ext uri="{FF2B5EF4-FFF2-40B4-BE49-F238E27FC236}">
                <a16:creationId xmlns:a16="http://schemas.microsoft.com/office/drawing/2014/main" id="{1C848795-DC25-4D83-BAE9-F436700174B5}"/>
              </a:ext>
            </a:extLst>
          </p:cNvPr>
          <p:cNvSpPr txBox="1">
            <a:spLocks noChangeArrowheads="1"/>
          </p:cNvSpPr>
          <p:nvPr/>
        </p:nvSpPr>
        <p:spPr bwMode="auto">
          <a:xfrm>
            <a:off x="72008" y="3733801"/>
            <a:ext cx="172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nSpc>
                <a:spcPct val="100000"/>
              </a:lnSpc>
              <a:spcBef>
                <a:spcPct val="50000"/>
              </a:spcBef>
              <a:spcAft>
                <a:spcPct val="0"/>
              </a:spcAft>
              <a:buClrTx/>
              <a:buFontTx/>
              <a:buNone/>
            </a:pPr>
            <a:r>
              <a:rPr lang="en-US" altLang="zh-CN" b="0" dirty="0">
                <a:solidFill>
                  <a:srgbClr val="000000"/>
                </a:solidFill>
                <a:latin typeface="Comic Sans MS" panose="030F0702030302020204" pitchFamily="66" charset="0"/>
                <a:ea typeface="微软雅黑" panose="020B0503020204020204" pitchFamily="34" charset="-122"/>
              </a:rPr>
              <a:t>IPSec</a:t>
            </a:r>
          </a:p>
        </p:txBody>
      </p:sp>
      <p:sp>
        <p:nvSpPr>
          <p:cNvPr id="36" name="Text Box 36">
            <a:extLst>
              <a:ext uri="{FF2B5EF4-FFF2-40B4-BE49-F238E27FC236}">
                <a16:creationId xmlns:a16="http://schemas.microsoft.com/office/drawing/2014/main" id="{9F34CFB2-DC4B-479A-ACA0-D352B3D325A4}"/>
              </a:ext>
            </a:extLst>
          </p:cNvPr>
          <p:cNvSpPr txBox="1">
            <a:spLocks noChangeArrowheads="1"/>
          </p:cNvSpPr>
          <p:nvPr/>
        </p:nvSpPr>
        <p:spPr bwMode="auto">
          <a:xfrm>
            <a:off x="8149208" y="3657601"/>
            <a:ext cx="172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nSpc>
                <a:spcPct val="100000"/>
              </a:lnSpc>
              <a:spcBef>
                <a:spcPct val="50000"/>
              </a:spcBef>
              <a:spcAft>
                <a:spcPct val="0"/>
              </a:spcAft>
              <a:buClrTx/>
              <a:buFontTx/>
              <a:buNone/>
            </a:pPr>
            <a:r>
              <a:rPr lang="en-US" altLang="zh-CN" b="0" dirty="0">
                <a:solidFill>
                  <a:srgbClr val="000000"/>
                </a:solidFill>
                <a:latin typeface="Comic Sans MS" panose="030F0702030302020204" pitchFamily="66" charset="0"/>
                <a:ea typeface="微软雅黑" panose="020B0503020204020204" pitchFamily="34" charset="-122"/>
              </a:rPr>
              <a:t>SSL</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SSL</a:t>
            </a:r>
            <a:r>
              <a:rPr lang="zh-CN" altLang="en-US" dirty="0">
                <a:ea typeface="微软雅黑" panose="020B0503020204020204" pitchFamily="34" charset="-122"/>
              </a:rPr>
              <a:t>协议族概述</a:t>
            </a:r>
          </a:p>
        </p:txBody>
      </p:sp>
      <p:sp>
        <p:nvSpPr>
          <p:cNvPr id="9219" name="Rectangle 3"/>
          <p:cNvSpPr>
            <a:spLocks noGrp="1" noChangeArrowheads="1"/>
          </p:cNvSpPr>
          <p:nvPr>
            <p:ph type="body" idx="1"/>
          </p:nvPr>
        </p:nvSpPr>
        <p:spPr>
          <a:xfrm>
            <a:off x="381000" y="1219200"/>
            <a:ext cx="8461375" cy="5257800"/>
          </a:xfrm>
        </p:spPr>
        <p:txBody>
          <a:bodyPr>
            <a:normAutofit fontScale="92500"/>
          </a:bodyPr>
          <a:lstStyle/>
          <a:p>
            <a:pPr algn="just" eaLnBrk="1" hangingPunct="1">
              <a:lnSpc>
                <a:spcPct val="140000"/>
              </a:lnSpc>
              <a:spcBef>
                <a:spcPts val="0"/>
              </a:spcBef>
              <a:spcAft>
                <a:spcPts val="0"/>
              </a:spcAft>
              <a:buClr>
                <a:schemeClr val="tx1"/>
              </a:buClr>
              <a:buFont typeface="Wingdings" panose="05000000000000000000" pitchFamily="2" charset="2"/>
              <a:buChar char="l"/>
              <a:defRPr/>
            </a:pPr>
            <a:r>
              <a:rPr lang="zh-CN" altLang="en-US" sz="2400" dirty="0">
                <a:ea typeface="微软雅黑" panose="020B0503020204020204" pitchFamily="34" charset="-122"/>
              </a:rPr>
              <a:t>具有</a:t>
            </a:r>
            <a:r>
              <a:rPr lang="zh-CN" altLang="en-US" sz="2400" b="1" dirty="0">
                <a:ea typeface="微软雅黑" panose="020B0503020204020204" pitchFamily="34" charset="-122"/>
              </a:rPr>
              <a:t>加密保护传输数据</a:t>
            </a:r>
            <a:r>
              <a:rPr lang="zh-CN" altLang="en-US" sz="2400" dirty="0">
                <a:ea typeface="微软雅黑" panose="020B0503020204020204" pitchFamily="34" charset="-122"/>
              </a:rPr>
              <a:t>以及</a:t>
            </a:r>
            <a:r>
              <a:rPr lang="zh-CN" altLang="en-US" sz="2400" b="1" dirty="0">
                <a:ea typeface="微软雅黑" panose="020B0503020204020204" pitchFamily="34" charset="-122"/>
              </a:rPr>
              <a:t>数据源认证</a:t>
            </a:r>
            <a:r>
              <a:rPr lang="zh-CN" altLang="en-US" sz="2400" dirty="0">
                <a:ea typeface="微软雅黑" panose="020B0503020204020204" pitchFamily="34" charset="-122"/>
              </a:rPr>
              <a:t>和</a:t>
            </a:r>
            <a:r>
              <a:rPr lang="zh-CN" altLang="en-US" sz="2400" b="1" dirty="0">
                <a:ea typeface="微软雅黑" panose="020B0503020204020204" pitchFamily="34" charset="-122"/>
              </a:rPr>
              <a:t>鉴别通信实体</a:t>
            </a:r>
            <a:r>
              <a:rPr lang="zh-CN" altLang="en-US" sz="2400" dirty="0">
                <a:ea typeface="微软雅黑" panose="020B0503020204020204" pitchFamily="34" charset="-122"/>
              </a:rPr>
              <a:t>的功能。</a:t>
            </a:r>
          </a:p>
          <a:p>
            <a:pPr algn="just" eaLnBrk="1" hangingPunct="1">
              <a:lnSpc>
                <a:spcPct val="140000"/>
              </a:lnSpc>
              <a:spcBef>
                <a:spcPts val="0"/>
              </a:spcBef>
              <a:spcAft>
                <a:spcPts val="0"/>
              </a:spcAft>
              <a:buClr>
                <a:schemeClr val="tx1"/>
              </a:buClr>
              <a:buFont typeface="Wingdings" panose="05000000000000000000" pitchFamily="2" charset="2"/>
              <a:buChar char="l"/>
              <a:defRPr/>
            </a:pPr>
            <a:r>
              <a:rPr lang="zh-CN" altLang="en-US" sz="2400" dirty="0">
                <a:ea typeface="微软雅黑" panose="020B0503020204020204" pitchFamily="34" charset="-122"/>
              </a:rPr>
              <a:t>安全通道对应用层是透明的，独立于应用层；传输层采用</a:t>
            </a:r>
            <a:r>
              <a:rPr lang="en-US" altLang="zh-CN" sz="2400" dirty="0">
                <a:ea typeface="微软雅黑" panose="020B0503020204020204" pitchFamily="34" charset="-122"/>
              </a:rPr>
              <a:t>TCP</a:t>
            </a:r>
            <a:r>
              <a:rPr lang="zh-CN" altLang="en-US" sz="2400" dirty="0">
                <a:ea typeface="微软雅黑" panose="020B0503020204020204" pitchFamily="34" charset="-122"/>
              </a:rPr>
              <a:t>，提供可靠业务</a:t>
            </a:r>
          </a:p>
          <a:p>
            <a:pPr algn="just" eaLnBrk="1" hangingPunct="1">
              <a:lnSpc>
                <a:spcPct val="140000"/>
              </a:lnSpc>
              <a:spcBef>
                <a:spcPts val="0"/>
              </a:spcBef>
              <a:spcAft>
                <a:spcPts val="0"/>
              </a:spcAft>
              <a:buClr>
                <a:schemeClr val="tx1"/>
              </a:buClr>
              <a:buFont typeface="Wingdings" panose="05000000000000000000" pitchFamily="2" charset="2"/>
              <a:buChar char="l"/>
              <a:defRPr/>
            </a:pPr>
            <a:r>
              <a:rPr lang="zh-CN" altLang="en-US" sz="2400" dirty="0">
                <a:ea typeface="微软雅黑" panose="020B0503020204020204" pitchFamily="34" charset="-122"/>
              </a:rPr>
              <a:t>最先在</a:t>
            </a:r>
            <a:r>
              <a:rPr lang="en-US" altLang="zh-CN" sz="2400" dirty="0">
                <a:ea typeface="微软雅黑" panose="020B0503020204020204" pitchFamily="34" charset="-122"/>
              </a:rPr>
              <a:t>1995</a:t>
            </a:r>
            <a:r>
              <a:rPr lang="zh-CN" altLang="en-US" sz="2400" dirty="0">
                <a:ea typeface="微软雅黑" panose="020B0503020204020204" pitchFamily="34" charset="-122"/>
              </a:rPr>
              <a:t>年由</a:t>
            </a:r>
            <a:r>
              <a:rPr lang="en-US" altLang="zh-CN" sz="2400" dirty="0">
                <a:ea typeface="微软雅黑" panose="020B0503020204020204" pitchFamily="34" charset="-122"/>
              </a:rPr>
              <a:t>Netscape</a:t>
            </a:r>
            <a:r>
              <a:rPr lang="zh-CN" altLang="en-US" sz="2400" dirty="0">
                <a:ea typeface="微软雅黑" panose="020B0503020204020204" pitchFamily="34" charset="-122"/>
              </a:rPr>
              <a:t>公司开发，并被广泛应用于</a:t>
            </a:r>
            <a:r>
              <a:rPr lang="en-US" altLang="zh-CN" sz="2400" dirty="0">
                <a:ea typeface="微软雅黑" panose="020B0503020204020204" pitchFamily="34" charset="-122"/>
              </a:rPr>
              <a:t>Web</a:t>
            </a:r>
            <a:r>
              <a:rPr lang="zh-CN" altLang="en-US" sz="2400" dirty="0">
                <a:ea typeface="微软雅黑" panose="020B0503020204020204" pitchFamily="34" charset="-122"/>
              </a:rPr>
              <a:t>等安全服务；</a:t>
            </a:r>
            <a:r>
              <a:rPr lang="en-US" altLang="zh-CN" sz="2400" dirty="0">
                <a:ea typeface="微软雅黑" panose="020B0503020204020204" pitchFamily="34" charset="-122"/>
              </a:rPr>
              <a:t>Microsoft</a:t>
            </a:r>
            <a:r>
              <a:rPr lang="zh-CN" altLang="en-US" sz="2400" dirty="0">
                <a:ea typeface="微软雅黑" panose="020B0503020204020204" pitchFamily="34" charset="-122"/>
              </a:rPr>
              <a:t>在</a:t>
            </a:r>
            <a:r>
              <a:rPr lang="en-US" altLang="zh-CN" sz="2400" dirty="0">
                <a:ea typeface="微软雅黑" panose="020B0503020204020204" pitchFamily="34" charset="-122"/>
              </a:rPr>
              <a:t>SSLv2</a:t>
            </a:r>
            <a:r>
              <a:rPr lang="zh-CN" altLang="en-US" sz="2400" dirty="0">
                <a:ea typeface="微软雅黑" panose="020B0503020204020204" pitchFamily="34" charset="-122"/>
              </a:rPr>
              <a:t>基础上修补部分安全问题，提出类似的协议</a:t>
            </a:r>
            <a:r>
              <a:rPr lang="en-US" altLang="zh-CN" sz="2400" dirty="0">
                <a:ea typeface="微软雅黑" panose="020B0503020204020204" pitchFamily="34" charset="-122"/>
              </a:rPr>
              <a:t>PCT </a:t>
            </a:r>
            <a:r>
              <a:rPr lang="zh-CN" altLang="en-US" sz="2400" dirty="0">
                <a:ea typeface="微软雅黑" panose="020B0503020204020204" pitchFamily="34" charset="-122"/>
              </a:rPr>
              <a:t>（</a:t>
            </a:r>
            <a:r>
              <a:rPr lang="en-US" altLang="zh-CN" sz="2400" dirty="0">
                <a:ea typeface="微软雅黑" panose="020B0503020204020204" pitchFamily="34" charset="-122"/>
              </a:rPr>
              <a:t>Private Communication Technology</a:t>
            </a:r>
            <a:r>
              <a:rPr lang="zh-CN" altLang="en-US" sz="2400" dirty="0">
                <a:ea typeface="微软雅黑" panose="020B0503020204020204" pitchFamily="34" charset="-122"/>
              </a:rPr>
              <a:t>）；再之后</a:t>
            </a:r>
            <a:r>
              <a:rPr lang="en-US" altLang="zh-CN" sz="2400" dirty="0">
                <a:ea typeface="微软雅黑" panose="020B0503020204020204" pitchFamily="34" charset="-122"/>
              </a:rPr>
              <a:t>Netscape</a:t>
            </a:r>
            <a:r>
              <a:rPr lang="zh-CN" altLang="en-US" sz="2400" dirty="0">
                <a:ea typeface="微软雅黑" panose="020B0503020204020204" pitchFamily="34" charset="-122"/>
              </a:rPr>
              <a:t>的彻底改进，得到</a:t>
            </a:r>
            <a:r>
              <a:rPr lang="en-US" altLang="zh-CN" sz="2400" dirty="0">
                <a:ea typeface="微软雅黑" panose="020B0503020204020204" pitchFamily="34" charset="-122"/>
              </a:rPr>
              <a:t>SSLv3</a:t>
            </a:r>
          </a:p>
          <a:p>
            <a:pPr algn="just" eaLnBrk="1" hangingPunct="1">
              <a:lnSpc>
                <a:spcPct val="140000"/>
              </a:lnSpc>
              <a:spcBef>
                <a:spcPts val="0"/>
              </a:spcBef>
              <a:spcAft>
                <a:spcPts val="0"/>
              </a:spcAft>
              <a:buClr>
                <a:schemeClr val="tx1"/>
              </a:buClr>
              <a:buFont typeface="Wingdings" panose="05000000000000000000" pitchFamily="2" charset="2"/>
              <a:buChar char="l"/>
              <a:defRPr/>
            </a:pPr>
            <a:r>
              <a:rPr lang="en-US" altLang="zh-CN" sz="2400" dirty="0">
                <a:ea typeface="微软雅黑" panose="020B0503020204020204" pitchFamily="34" charset="-122"/>
              </a:rPr>
              <a:t>IETF </a:t>
            </a:r>
            <a:r>
              <a:rPr lang="zh-CN" altLang="en-US" sz="2400" dirty="0">
                <a:ea typeface="微软雅黑" panose="020B0503020204020204" pitchFamily="34" charset="-122"/>
              </a:rPr>
              <a:t>制定的</a:t>
            </a:r>
            <a:r>
              <a:rPr lang="en-US" altLang="zh-CN" sz="2400" dirty="0">
                <a:ea typeface="微软雅黑" panose="020B0503020204020204" pitchFamily="34" charset="-122"/>
              </a:rPr>
              <a:t>TLS</a:t>
            </a:r>
            <a:r>
              <a:rPr lang="zh-CN" altLang="en-US" sz="2400" dirty="0">
                <a:ea typeface="微软雅黑" panose="020B0503020204020204" pitchFamily="34" charset="-122"/>
              </a:rPr>
              <a:t>（</a:t>
            </a:r>
            <a:r>
              <a:rPr lang="en-US" altLang="zh-CN" sz="2400" dirty="0">
                <a:ea typeface="微软雅黑" panose="020B0503020204020204" pitchFamily="34" charset="-122"/>
              </a:rPr>
              <a:t>Transport Layer Security</a:t>
            </a:r>
            <a:r>
              <a:rPr lang="zh-CN" altLang="en-US" sz="2400" dirty="0">
                <a:ea typeface="微软雅黑" panose="020B0503020204020204" pitchFamily="34" charset="-122"/>
              </a:rPr>
              <a:t>）版本最初目标是对</a:t>
            </a:r>
            <a:r>
              <a:rPr lang="en-US" altLang="zh-CN" sz="2400" dirty="0">
                <a:ea typeface="微软雅黑" panose="020B0503020204020204" pitchFamily="34" charset="-122"/>
              </a:rPr>
              <a:t>Netscape</a:t>
            </a:r>
            <a:r>
              <a:rPr lang="zh-CN" altLang="en-US" sz="2400" dirty="0">
                <a:ea typeface="微软雅黑" panose="020B0503020204020204" pitchFamily="34" charset="-122"/>
              </a:rPr>
              <a:t>公司的</a:t>
            </a:r>
            <a:r>
              <a:rPr lang="en-US" altLang="zh-CN" sz="2400" dirty="0">
                <a:ea typeface="微软雅黑" panose="020B0503020204020204" pitchFamily="34" charset="-122"/>
              </a:rPr>
              <a:t>SSL</a:t>
            </a:r>
            <a:r>
              <a:rPr lang="zh-CN" altLang="en-US" sz="2400" dirty="0">
                <a:ea typeface="微软雅黑" panose="020B0503020204020204" pitchFamily="34" charset="-122"/>
              </a:rPr>
              <a:t>和</a:t>
            </a:r>
            <a:r>
              <a:rPr lang="en-US" altLang="zh-CN" sz="2400" dirty="0">
                <a:ea typeface="微软雅黑" panose="020B0503020204020204" pitchFamily="34" charset="-122"/>
              </a:rPr>
              <a:t>Microsoft</a:t>
            </a:r>
            <a:r>
              <a:rPr lang="zh-CN" altLang="en-US" sz="2400" dirty="0">
                <a:ea typeface="微软雅黑" panose="020B0503020204020204" pitchFamily="34" charset="-122"/>
              </a:rPr>
              <a:t>公司的</a:t>
            </a:r>
            <a:r>
              <a:rPr lang="en-US" altLang="zh-CN" sz="2400" dirty="0">
                <a:ea typeface="微软雅黑" panose="020B0503020204020204" pitchFamily="34" charset="-122"/>
              </a:rPr>
              <a:t>PCT</a:t>
            </a:r>
            <a:r>
              <a:rPr lang="zh-CN" altLang="en-US" sz="2400" dirty="0">
                <a:ea typeface="微软雅黑" panose="020B0503020204020204" pitchFamily="34" charset="-122"/>
              </a:rPr>
              <a:t>两个协议的综合和兼容。</a:t>
            </a:r>
          </a:p>
          <a:p>
            <a:pPr lvl="1" algn="just" eaLnBrk="1" hangingPunct="1">
              <a:lnSpc>
                <a:spcPct val="140000"/>
              </a:lnSpc>
              <a:spcBef>
                <a:spcPts val="0"/>
              </a:spcBef>
              <a:spcAft>
                <a:spcPts val="0"/>
              </a:spcAft>
              <a:buClr>
                <a:schemeClr val="tx1"/>
              </a:buClr>
              <a:buFont typeface="Wingdings" panose="05000000000000000000" pitchFamily="2" charset="2"/>
              <a:buChar char="l"/>
              <a:defRPr/>
            </a:pPr>
            <a:r>
              <a:rPr lang="en-US" altLang="zh-CN" sz="2000" dirty="0">
                <a:ea typeface="微软雅黑" panose="020B0503020204020204" pitchFamily="34" charset="-122"/>
              </a:rPr>
              <a:t>TLS1.3</a:t>
            </a:r>
            <a:r>
              <a:rPr lang="zh-CN" altLang="en-US" sz="2000" dirty="0">
                <a:ea typeface="微软雅黑" panose="020B0503020204020204" pitchFamily="34" charset="-122"/>
              </a:rPr>
              <a:t>：</a:t>
            </a:r>
            <a:r>
              <a:rPr lang="en-US" altLang="zh-CN" sz="2000" dirty="0">
                <a:ea typeface="微软雅黑" panose="020B0503020204020204" pitchFamily="34" charset="-122"/>
              </a:rPr>
              <a:t> RFC 8446</a:t>
            </a:r>
            <a:r>
              <a:rPr lang="zh-CN" altLang="en-US" sz="2000" dirty="0">
                <a:ea typeface="微软雅黑" panose="020B0503020204020204" pitchFamily="34" charset="-122"/>
              </a:rPr>
              <a:t>（</a:t>
            </a:r>
            <a:r>
              <a:rPr lang="en-US" altLang="zh-CN" sz="2000" dirty="0">
                <a:ea typeface="微软雅黑" panose="020B0503020204020204" pitchFamily="34" charset="-122"/>
              </a:rPr>
              <a:t>2018</a:t>
            </a:r>
            <a:r>
              <a:rPr lang="zh-CN" altLang="en-US" sz="2000" dirty="0">
                <a:ea typeface="微软雅黑" panose="020B0503020204020204" pitchFamily="34" charset="-122"/>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E1C5E-269B-42EC-88B7-685AB701341C}"/>
              </a:ext>
            </a:extLst>
          </p:cNvPr>
          <p:cNvSpPr>
            <a:spLocks noGrp="1"/>
          </p:cNvSpPr>
          <p:nvPr>
            <p:ph type="title"/>
          </p:nvPr>
        </p:nvSpPr>
        <p:spPr/>
        <p:txBody>
          <a:bodyPr/>
          <a:lstStyle/>
          <a:p>
            <a:r>
              <a:rPr lang="zh-CN" altLang="en-US" dirty="0"/>
              <a:t>概述</a:t>
            </a:r>
          </a:p>
        </p:txBody>
      </p:sp>
      <p:sp>
        <p:nvSpPr>
          <p:cNvPr id="3" name="内容占位符 2">
            <a:extLst>
              <a:ext uri="{FF2B5EF4-FFF2-40B4-BE49-F238E27FC236}">
                <a16:creationId xmlns:a16="http://schemas.microsoft.com/office/drawing/2014/main" id="{A1913FCB-0671-4D7D-9D48-A2FAEC9FAE5C}"/>
              </a:ext>
            </a:extLst>
          </p:cNvPr>
          <p:cNvSpPr>
            <a:spLocks noGrp="1"/>
          </p:cNvSpPr>
          <p:nvPr>
            <p:ph idx="1"/>
          </p:nvPr>
        </p:nvSpPr>
        <p:spPr>
          <a:xfrm>
            <a:off x="611560" y="1124744"/>
            <a:ext cx="7772400" cy="4114800"/>
          </a:xfrm>
        </p:spPr>
        <p:txBody>
          <a:bodyPr/>
          <a:lstStyle/>
          <a:p>
            <a:pPr>
              <a:lnSpc>
                <a:spcPct val="120000"/>
              </a:lnSpc>
            </a:pPr>
            <a:r>
              <a:rPr lang="en-US" altLang="zh-CN" b="1" dirty="0"/>
              <a:t>4.</a:t>
            </a:r>
            <a:r>
              <a:rPr lang="zh-CN" altLang="en-US" b="1" dirty="0"/>
              <a:t>网络安全服务</a:t>
            </a:r>
            <a:endParaRPr lang="en-US" altLang="zh-CN" b="1" dirty="0"/>
          </a:p>
          <a:p>
            <a:pPr lvl="1" algn="just" eaLnBrk="1" hangingPunct="1">
              <a:lnSpc>
                <a:spcPct val="120000"/>
              </a:lnSpc>
            </a:pPr>
            <a:r>
              <a:rPr lang="zh-CN" altLang="en-US" sz="2400" b="1" dirty="0">
                <a:solidFill>
                  <a:srgbClr val="FF3300"/>
                </a:solidFill>
              </a:rPr>
              <a:t>认证</a:t>
            </a:r>
            <a:r>
              <a:rPr lang="en-US" altLang="zh-CN" sz="2400" b="1" dirty="0"/>
              <a:t>(</a:t>
            </a:r>
            <a:r>
              <a:rPr lang="en-US" altLang="zh-CN" sz="2400" dirty="0"/>
              <a:t>Authentication)</a:t>
            </a:r>
          </a:p>
          <a:p>
            <a:pPr lvl="2" algn="just" eaLnBrk="1" hangingPunct="1">
              <a:lnSpc>
                <a:spcPct val="120000"/>
              </a:lnSpc>
              <a:buFont typeface="Wingdings" panose="05000000000000000000" pitchFamily="2" charset="2"/>
              <a:buChar char="ü"/>
            </a:pPr>
            <a:r>
              <a:rPr lang="zh-CN" altLang="en-US" dirty="0"/>
              <a:t>提供某个实体的身份保证</a:t>
            </a:r>
          </a:p>
          <a:p>
            <a:pPr lvl="1" algn="just" eaLnBrk="1" hangingPunct="1">
              <a:lnSpc>
                <a:spcPct val="120000"/>
              </a:lnSpc>
            </a:pPr>
            <a:r>
              <a:rPr lang="zh-CN" altLang="en-US" sz="2400" b="1" dirty="0">
                <a:solidFill>
                  <a:srgbClr val="FF3300"/>
                </a:solidFill>
              </a:rPr>
              <a:t>访问控制</a:t>
            </a:r>
            <a:r>
              <a:rPr lang="en-US" altLang="zh-CN" sz="2400" b="1" dirty="0"/>
              <a:t>(</a:t>
            </a:r>
            <a:r>
              <a:rPr lang="en-US" altLang="zh-CN" sz="2400" dirty="0"/>
              <a:t>Access control):</a:t>
            </a:r>
          </a:p>
          <a:p>
            <a:pPr lvl="2" algn="just" eaLnBrk="1" hangingPunct="1">
              <a:lnSpc>
                <a:spcPct val="120000"/>
              </a:lnSpc>
              <a:buFont typeface="Wingdings" panose="05000000000000000000" pitchFamily="2" charset="2"/>
              <a:buChar char="ü"/>
            </a:pPr>
            <a:r>
              <a:rPr lang="zh-CN" altLang="en-US" dirty="0"/>
              <a:t>保护资源，防止对它的非法使用和操纵</a:t>
            </a:r>
          </a:p>
          <a:p>
            <a:pPr lvl="1" algn="just" eaLnBrk="1" hangingPunct="1">
              <a:lnSpc>
                <a:spcPct val="120000"/>
              </a:lnSpc>
            </a:pPr>
            <a:r>
              <a:rPr lang="zh-CN" altLang="en-US" sz="2400" b="1" dirty="0">
                <a:solidFill>
                  <a:srgbClr val="FF3300"/>
                </a:solidFill>
              </a:rPr>
              <a:t>数据加密</a:t>
            </a:r>
            <a:r>
              <a:rPr lang="zh-CN" altLang="en-US" sz="2400" dirty="0"/>
              <a:t> </a:t>
            </a:r>
            <a:r>
              <a:rPr lang="en-US" altLang="zh-CN" sz="2400" dirty="0"/>
              <a:t>(Data encryption)</a:t>
            </a:r>
          </a:p>
          <a:p>
            <a:pPr lvl="2" algn="just" eaLnBrk="1" hangingPunct="1">
              <a:lnSpc>
                <a:spcPct val="120000"/>
              </a:lnSpc>
              <a:buFont typeface="Wingdings" panose="05000000000000000000" pitchFamily="2" charset="2"/>
              <a:buChar char="ü"/>
            </a:pPr>
            <a:r>
              <a:rPr lang="zh-CN" altLang="en-US" dirty="0"/>
              <a:t>保护信息不被泄露</a:t>
            </a:r>
          </a:p>
          <a:p>
            <a:pPr lvl="1" algn="just" eaLnBrk="1" hangingPunct="1">
              <a:lnSpc>
                <a:spcPct val="120000"/>
              </a:lnSpc>
            </a:pPr>
            <a:r>
              <a:rPr lang="zh-CN" altLang="en-US" sz="2400" b="1" dirty="0">
                <a:solidFill>
                  <a:srgbClr val="FF3300"/>
                </a:solidFill>
              </a:rPr>
              <a:t>数据完整性</a:t>
            </a:r>
            <a:r>
              <a:rPr lang="zh-CN" altLang="en-US" sz="2400" dirty="0"/>
              <a:t>（</a:t>
            </a:r>
            <a:r>
              <a:rPr lang="en-US" altLang="zh-CN" sz="2400" dirty="0"/>
              <a:t>Integrity）</a:t>
            </a:r>
          </a:p>
          <a:p>
            <a:pPr lvl="2" algn="just" eaLnBrk="1" hangingPunct="1">
              <a:lnSpc>
                <a:spcPct val="120000"/>
              </a:lnSpc>
              <a:buFont typeface="Wingdings" panose="05000000000000000000" pitchFamily="2" charset="2"/>
              <a:buChar char="ü"/>
            </a:pPr>
            <a:r>
              <a:rPr lang="zh-CN" altLang="en-US" dirty="0"/>
              <a:t>保护信息以防止非法篡改</a:t>
            </a:r>
          </a:p>
          <a:p>
            <a:pPr lvl="1" algn="just" eaLnBrk="1" hangingPunct="1">
              <a:lnSpc>
                <a:spcPct val="120000"/>
              </a:lnSpc>
            </a:pPr>
            <a:r>
              <a:rPr lang="zh-CN" altLang="en-US" sz="2400" b="1" dirty="0">
                <a:solidFill>
                  <a:srgbClr val="FF3300"/>
                </a:solidFill>
              </a:rPr>
              <a:t>不可否认性</a:t>
            </a:r>
            <a:r>
              <a:rPr lang="zh-CN" altLang="en-US" sz="2400" dirty="0"/>
              <a:t>（</a:t>
            </a:r>
            <a:r>
              <a:rPr lang="en-US" altLang="zh-CN" sz="2400" dirty="0"/>
              <a:t>No-repudiation）</a:t>
            </a:r>
          </a:p>
          <a:p>
            <a:pPr lvl="2" algn="just" eaLnBrk="1" hangingPunct="1">
              <a:lnSpc>
                <a:spcPct val="120000"/>
              </a:lnSpc>
              <a:buFont typeface="Wingdings" panose="05000000000000000000" pitchFamily="2" charset="2"/>
              <a:buChar char="ü"/>
            </a:pPr>
            <a:r>
              <a:rPr lang="zh-CN" altLang="en-US" dirty="0"/>
              <a:t>防止参与通信的一方事后否认</a:t>
            </a:r>
          </a:p>
          <a:p>
            <a:endParaRPr lang="zh-CN" altLang="en-US" b="1" dirty="0"/>
          </a:p>
        </p:txBody>
      </p:sp>
    </p:spTree>
    <p:extLst>
      <p:ext uri="{BB962C8B-B14F-4D97-AF65-F5344CB8AC3E}">
        <p14:creationId xmlns:p14="http://schemas.microsoft.com/office/powerpoint/2010/main" val="23033112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SSL</a:t>
            </a:r>
            <a:r>
              <a:rPr lang="zh-CN" altLang="en-US" dirty="0">
                <a:ea typeface="微软雅黑" panose="020B0503020204020204" pitchFamily="34" charset="-122"/>
              </a:rPr>
              <a:t>解决的问题（实现的功能）</a:t>
            </a:r>
          </a:p>
        </p:txBody>
      </p:sp>
      <p:sp>
        <p:nvSpPr>
          <p:cNvPr id="11267" name="Rectangle 3"/>
          <p:cNvSpPr>
            <a:spLocks noGrp="1" noChangeArrowheads="1"/>
          </p:cNvSpPr>
          <p:nvPr>
            <p:ph type="body" idx="1"/>
          </p:nvPr>
        </p:nvSpPr>
        <p:spPr>
          <a:xfrm>
            <a:off x="381000" y="1219200"/>
            <a:ext cx="8461375" cy="5181600"/>
          </a:xfrm>
        </p:spPr>
        <p:txBody>
          <a:bodyPr/>
          <a:lstStyle/>
          <a:p>
            <a:pPr algn="just" eaLnBrk="1" hangingPunct="1">
              <a:lnSpc>
                <a:spcPct val="135000"/>
              </a:lnSpc>
              <a:spcBef>
                <a:spcPts val="0"/>
              </a:spcBef>
              <a:spcAft>
                <a:spcPts val="0"/>
              </a:spcAft>
              <a:buClr>
                <a:schemeClr val="bg1"/>
              </a:buClr>
              <a:buFont typeface="Wingdings" panose="05000000000000000000" pitchFamily="2" charset="2"/>
              <a:buChar char="p"/>
            </a:pPr>
            <a:r>
              <a:rPr lang="zh-CN" altLang="en-US" sz="2400" b="1" dirty="0">
                <a:ea typeface="微软雅黑" panose="020B0503020204020204" pitchFamily="34" charset="-122"/>
              </a:rPr>
              <a:t>客户对服务器的身份认证</a:t>
            </a:r>
          </a:p>
          <a:p>
            <a:pPr lvl="1" algn="just" eaLnBrk="1" hangingPunct="1">
              <a:lnSpc>
                <a:spcPct val="135000"/>
              </a:lnSpc>
              <a:spcBef>
                <a:spcPts val="0"/>
              </a:spcBef>
              <a:spcAft>
                <a:spcPts val="0"/>
              </a:spcAft>
              <a:buClr>
                <a:schemeClr val="bg1"/>
              </a:buClr>
              <a:buFont typeface="Wingdings" panose="05000000000000000000" pitchFamily="2" charset="2"/>
              <a:buChar char="n"/>
            </a:pPr>
            <a:r>
              <a:rPr lang="en-US" altLang="zh-CN" sz="2000" dirty="0">
                <a:ea typeface="微软雅黑" panose="020B0503020204020204" pitchFamily="34" charset="-122"/>
              </a:rPr>
              <a:t>SSL</a:t>
            </a:r>
            <a:r>
              <a:rPr lang="zh-CN" altLang="en-US" sz="2000" dirty="0">
                <a:ea typeface="微软雅黑" panose="020B0503020204020204" pitchFamily="34" charset="-122"/>
              </a:rPr>
              <a:t>服务器允许客户的浏览器使用标准的公钥加密技术和一些可靠的认证中心（</a:t>
            </a:r>
            <a:r>
              <a:rPr lang="en-US" altLang="zh-CN" sz="2000" dirty="0">
                <a:ea typeface="微软雅黑" panose="020B0503020204020204" pitchFamily="34" charset="-122"/>
              </a:rPr>
              <a:t>CA</a:t>
            </a:r>
            <a:r>
              <a:rPr lang="zh-CN" altLang="en-US" sz="2000" dirty="0">
                <a:ea typeface="微软雅黑" panose="020B0503020204020204" pitchFamily="34" charset="-122"/>
              </a:rPr>
              <a:t>）的证书，来确认服务器的合法性。</a:t>
            </a:r>
          </a:p>
          <a:p>
            <a:pPr algn="just" eaLnBrk="1" hangingPunct="1">
              <a:lnSpc>
                <a:spcPct val="135000"/>
              </a:lnSpc>
              <a:spcBef>
                <a:spcPts val="0"/>
              </a:spcBef>
              <a:spcAft>
                <a:spcPts val="0"/>
              </a:spcAft>
              <a:buClr>
                <a:schemeClr val="bg1"/>
              </a:buClr>
              <a:buFont typeface="Wingdings" panose="05000000000000000000" pitchFamily="2" charset="2"/>
              <a:buChar char="p"/>
            </a:pPr>
            <a:r>
              <a:rPr lang="zh-CN" altLang="en-US" sz="2400" b="1" dirty="0">
                <a:ea typeface="微软雅黑" panose="020B0503020204020204" pitchFamily="34" charset="-122"/>
              </a:rPr>
              <a:t>服务器对客户的身份认证</a:t>
            </a:r>
          </a:p>
          <a:p>
            <a:pPr lvl="1" algn="just" eaLnBrk="1" hangingPunct="1">
              <a:lnSpc>
                <a:spcPct val="135000"/>
              </a:lnSpc>
              <a:spcBef>
                <a:spcPts val="0"/>
              </a:spcBef>
              <a:spcAft>
                <a:spcPts val="0"/>
              </a:spcAft>
              <a:buClr>
                <a:schemeClr val="bg1"/>
              </a:buClr>
              <a:buFont typeface="Wingdings" panose="05000000000000000000" pitchFamily="2" charset="2"/>
              <a:buChar char="n"/>
            </a:pPr>
            <a:r>
              <a:rPr lang="zh-CN" altLang="en-US" sz="2000" dirty="0">
                <a:ea typeface="微软雅黑" panose="020B0503020204020204" pitchFamily="34" charset="-122"/>
              </a:rPr>
              <a:t>可通过公钥技术和证书进行认证，也可通过用户名</a:t>
            </a:r>
            <a:r>
              <a:rPr lang="en-US" altLang="zh-CN" sz="2000" dirty="0">
                <a:ea typeface="微软雅黑" panose="020B0503020204020204" pitchFamily="34" charset="-122"/>
              </a:rPr>
              <a:t>+ password</a:t>
            </a:r>
            <a:r>
              <a:rPr lang="zh-CN" altLang="en-US" sz="2000" dirty="0">
                <a:ea typeface="微软雅黑" panose="020B0503020204020204" pitchFamily="34" charset="-122"/>
              </a:rPr>
              <a:t>来认证。</a:t>
            </a:r>
          </a:p>
          <a:p>
            <a:pPr algn="just" eaLnBrk="1" hangingPunct="1">
              <a:lnSpc>
                <a:spcPct val="135000"/>
              </a:lnSpc>
              <a:spcBef>
                <a:spcPts val="0"/>
              </a:spcBef>
              <a:spcAft>
                <a:spcPts val="0"/>
              </a:spcAft>
              <a:buClr>
                <a:schemeClr val="bg1"/>
              </a:buClr>
              <a:buFont typeface="Wingdings" panose="05000000000000000000" pitchFamily="2" charset="2"/>
              <a:buChar char="p"/>
            </a:pPr>
            <a:r>
              <a:rPr lang="zh-CN" altLang="en-US" sz="2400" b="1" dirty="0">
                <a:ea typeface="微软雅黑" panose="020B0503020204020204" pitchFamily="34" charset="-122"/>
              </a:rPr>
              <a:t>建立服务器与客户之间安全的数据通道</a:t>
            </a:r>
          </a:p>
          <a:p>
            <a:pPr lvl="1" algn="just" eaLnBrk="1" hangingPunct="1">
              <a:lnSpc>
                <a:spcPct val="135000"/>
              </a:lnSpc>
              <a:spcBef>
                <a:spcPts val="0"/>
              </a:spcBef>
              <a:spcAft>
                <a:spcPts val="0"/>
              </a:spcAft>
              <a:buClr>
                <a:schemeClr val="bg1"/>
              </a:buClr>
              <a:buFont typeface="Wingdings" panose="05000000000000000000" pitchFamily="2" charset="2"/>
              <a:buChar char="n"/>
            </a:pPr>
            <a:r>
              <a:rPr lang="en-US" altLang="zh-CN" sz="2000" dirty="0">
                <a:ea typeface="微软雅黑" panose="020B0503020204020204" pitchFamily="34" charset="-122"/>
              </a:rPr>
              <a:t>SSL</a:t>
            </a:r>
            <a:r>
              <a:rPr lang="zh-CN" altLang="en-US" sz="2000" dirty="0">
                <a:ea typeface="微软雅黑" panose="020B0503020204020204" pitchFamily="34" charset="-122"/>
              </a:rPr>
              <a:t>要求客户与服务器之间的所有发送的数据都被发送端加密、接收端解密，同时还提供数据完整性的保障。</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SSL</a:t>
            </a:r>
            <a:r>
              <a:rPr lang="zh-CN" altLang="en-US" dirty="0">
                <a:ea typeface="微软雅黑" panose="020B0503020204020204" pitchFamily="34" charset="-122"/>
              </a:rPr>
              <a:t>提供的安全服务</a:t>
            </a:r>
          </a:p>
        </p:txBody>
      </p:sp>
      <p:sp>
        <p:nvSpPr>
          <p:cNvPr id="13315" name="Rectangle 3"/>
          <p:cNvSpPr>
            <a:spLocks noGrp="1" noChangeArrowheads="1"/>
          </p:cNvSpPr>
          <p:nvPr>
            <p:ph type="body" idx="1"/>
          </p:nvPr>
        </p:nvSpPr>
        <p:spPr>
          <a:xfrm>
            <a:off x="755576" y="1371600"/>
            <a:ext cx="7772400" cy="4114800"/>
          </a:xfrm>
        </p:spPr>
        <p:txBody>
          <a:bodyPr/>
          <a:lstStyle/>
          <a:p>
            <a:pPr eaLnBrk="1" hangingPunct="1">
              <a:lnSpc>
                <a:spcPct val="150000"/>
              </a:lnSpc>
              <a:spcBef>
                <a:spcPts val="0"/>
              </a:spcBef>
              <a:spcAft>
                <a:spcPts val="0"/>
              </a:spcAft>
              <a:buClrTx/>
            </a:pPr>
            <a:r>
              <a:rPr lang="zh-CN" altLang="en-US" b="1" dirty="0">
                <a:ea typeface="微软雅黑" panose="020B0503020204020204" pitchFamily="34" charset="-122"/>
              </a:rPr>
              <a:t>用户和服务器的合法性认证</a:t>
            </a:r>
          </a:p>
          <a:p>
            <a:pPr lvl="1" eaLnBrk="1" hangingPunct="1">
              <a:lnSpc>
                <a:spcPct val="150000"/>
              </a:lnSpc>
              <a:spcBef>
                <a:spcPts val="0"/>
              </a:spcBef>
              <a:spcAft>
                <a:spcPts val="0"/>
              </a:spcAft>
              <a:buClr>
                <a:schemeClr val="bg1"/>
              </a:buClr>
            </a:pPr>
            <a:r>
              <a:rPr lang="en-US" altLang="zh-TW" dirty="0">
                <a:ea typeface="微软雅黑" panose="020B0503020204020204" pitchFamily="34" charset="-122"/>
              </a:rPr>
              <a:t>using X.509v3 digital certificates</a:t>
            </a:r>
            <a:endParaRPr lang="en-US" altLang="zh-CN" dirty="0">
              <a:ea typeface="微软雅黑" panose="020B0503020204020204" pitchFamily="34" charset="-122"/>
            </a:endParaRPr>
          </a:p>
          <a:p>
            <a:pPr eaLnBrk="1" hangingPunct="1">
              <a:lnSpc>
                <a:spcPct val="150000"/>
              </a:lnSpc>
              <a:spcBef>
                <a:spcPts val="0"/>
              </a:spcBef>
              <a:spcAft>
                <a:spcPts val="0"/>
              </a:spcAft>
              <a:buClrTx/>
            </a:pPr>
            <a:r>
              <a:rPr lang="zh-CN" altLang="en-US" b="1" dirty="0">
                <a:ea typeface="微软雅黑" panose="020B0503020204020204" pitchFamily="34" charset="-122"/>
              </a:rPr>
              <a:t>传输数据的机密性</a:t>
            </a:r>
          </a:p>
          <a:p>
            <a:pPr lvl="1" eaLnBrk="1" hangingPunct="1">
              <a:lnSpc>
                <a:spcPct val="150000"/>
              </a:lnSpc>
              <a:spcBef>
                <a:spcPts val="0"/>
              </a:spcBef>
              <a:spcAft>
                <a:spcPts val="0"/>
              </a:spcAft>
              <a:buClr>
                <a:schemeClr val="bg1"/>
              </a:buClr>
            </a:pPr>
            <a:r>
              <a:rPr lang="en-US" altLang="zh-TW" dirty="0">
                <a:ea typeface="微软雅黑" panose="020B0503020204020204" pitchFamily="34" charset="-122"/>
              </a:rPr>
              <a:t>using one of </a:t>
            </a:r>
            <a:r>
              <a:rPr lang="en-US" altLang="zh-CN" dirty="0">
                <a:ea typeface="微软雅黑" panose="020B0503020204020204" pitchFamily="34" charset="-122"/>
              </a:rPr>
              <a:t>AES</a:t>
            </a:r>
            <a:r>
              <a:rPr lang="en-US" altLang="zh-TW" dirty="0">
                <a:ea typeface="微软雅黑" panose="020B0503020204020204" pitchFamily="34" charset="-122"/>
              </a:rPr>
              <a:t>, </a:t>
            </a:r>
            <a:r>
              <a:rPr lang="en-US" altLang="zh-CN" dirty="0">
                <a:ea typeface="微软雅黑" panose="020B0503020204020204" pitchFamily="34" charset="-122"/>
              </a:rPr>
              <a:t>CHACHA20</a:t>
            </a:r>
            <a:r>
              <a:rPr lang="en-US" altLang="zh-TW" dirty="0">
                <a:ea typeface="微软雅黑" panose="020B0503020204020204" pitchFamily="34" charset="-122"/>
              </a:rPr>
              <a:t>…</a:t>
            </a:r>
            <a:endParaRPr lang="en-US" altLang="zh-CN" dirty="0">
              <a:ea typeface="微软雅黑" panose="020B0503020204020204" pitchFamily="34" charset="-122"/>
            </a:endParaRPr>
          </a:p>
          <a:p>
            <a:pPr eaLnBrk="1" hangingPunct="1">
              <a:lnSpc>
                <a:spcPct val="150000"/>
              </a:lnSpc>
              <a:spcBef>
                <a:spcPts val="0"/>
              </a:spcBef>
              <a:spcAft>
                <a:spcPts val="0"/>
              </a:spcAft>
              <a:buClrTx/>
            </a:pPr>
            <a:r>
              <a:rPr lang="zh-CN" altLang="en-US" b="1" dirty="0"/>
              <a:t>传输数据的完整性</a:t>
            </a:r>
          </a:p>
          <a:p>
            <a:pPr lvl="1" eaLnBrk="1" hangingPunct="1">
              <a:lnSpc>
                <a:spcPct val="150000"/>
              </a:lnSpc>
              <a:spcBef>
                <a:spcPts val="0"/>
              </a:spcBef>
              <a:spcAft>
                <a:spcPts val="0"/>
              </a:spcAft>
              <a:buClr>
                <a:schemeClr val="bg1"/>
              </a:buClr>
            </a:pPr>
            <a:r>
              <a:rPr lang="en-US" altLang="zh-TW" dirty="0">
                <a:ea typeface="微软雅黑" panose="020B0503020204020204" pitchFamily="34" charset="-122"/>
              </a:rPr>
              <a:t>using MAC with </a:t>
            </a:r>
            <a:r>
              <a:rPr lang="en-US" altLang="zh-CN" dirty="0">
                <a:ea typeface="微软雅黑" panose="020B0503020204020204" pitchFamily="34" charset="-122"/>
              </a:rPr>
              <a:t>SHA256</a:t>
            </a:r>
            <a:r>
              <a:rPr lang="zh-CN" altLang="en-US" dirty="0">
                <a:ea typeface="微软雅黑" panose="020B0503020204020204" pitchFamily="34" charset="-122"/>
              </a:rPr>
              <a:t>，</a:t>
            </a:r>
            <a:r>
              <a:rPr lang="en-US" altLang="zh-CN" dirty="0">
                <a:ea typeface="微软雅黑" panose="020B0503020204020204" pitchFamily="34" charset="-122"/>
              </a:rPr>
              <a:t>SHA384</a:t>
            </a:r>
            <a:r>
              <a:rPr lang="zh-CN" altLang="en-US" dirty="0">
                <a:ea typeface="微软雅黑" panose="020B0503020204020204" pitchFamily="34" charset="-122"/>
              </a:rPr>
              <a:t>，</a:t>
            </a:r>
            <a:r>
              <a:rPr lang="en-US" altLang="zh-CN" dirty="0">
                <a:ea typeface="微软雅黑" panose="020B0503020204020204" pitchFamily="34" charset="-122"/>
              </a:rPr>
              <a:t>SHA512</a:t>
            </a:r>
            <a:r>
              <a:rPr lang="zh-CN" altLang="en-US" dirty="0">
                <a:ea typeface="微软雅黑" panose="020B0503020204020204" pitchFamily="34" charset="-122"/>
              </a:rPr>
              <a:t>，</a:t>
            </a:r>
            <a:r>
              <a:rPr lang="en-US" altLang="zh-CN" dirty="0">
                <a:ea typeface="微软雅黑" panose="020B0503020204020204" pitchFamily="34" charset="-122"/>
              </a:rPr>
              <a:t> Poly1305</a:t>
            </a:r>
            <a:endParaRPr lang="en-US" altLang="zh-TW" dirty="0">
              <a:ea typeface="微软雅黑" panose="020B0503020204020204" pitchFamily="34" charset="-122"/>
            </a:endParaRPr>
          </a:p>
          <a:p>
            <a:pPr eaLnBrk="1" hangingPunct="1">
              <a:lnSpc>
                <a:spcPct val="150000"/>
              </a:lnSpc>
              <a:spcBef>
                <a:spcPts val="0"/>
              </a:spcBef>
              <a:spcAft>
                <a:spcPts val="0"/>
              </a:spcAft>
              <a:buClr>
                <a:schemeClr val="bg1"/>
              </a:buClr>
              <a:buFont typeface="Wingdings" panose="05000000000000000000" pitchFamily="2" charset="2"/>
              <a:buChar char="p"/>
            </a:pPr>
            <a:endParaRPr lang="en-US" altLang="zh-CN" dirty="0">
              <a:ea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CN"/>
              <a:t>SSL/TLS</a:t>
            </a:r>
            <a:r>
              <a:rPr lang="zh-CN" altLang="en-US"/>
              <a:t>概述</a:t>
            </a:r>
          </a:p>
        </p:txBody>
      </p:sp>
      <p:sp>
        <p:nvSpPr>
          <p:cNvPr id="15363" name="Rectangle 3"/>
          <p:cNvSpPr>
            <a:spLocks noGrp="1" noChangeArrowheads="1"/>
          </p:cNvSpPr>
          <p:nvPr>
            <p:ph type="body" idx="1"/>
          </p:nvPr>
        </p:nvSpPr>
        <p:spPr>
          <a:xfrm>
            <a:off x="685800" y="1219200"/>
            <a:ext cx="8156575" cy="5257800"/>
          </a:xfrm>
        </p:spPr>
        <p:txBody>
          <a:bodyPr>
            <a:normAutofit lnSpcReduction="10000"/>
          </a:bodyPr>
          <a:lstStyle/>
          <a:p>
            <a:pPr eaLnBrk="1" hangingPunct="1">
              <a:lnSpc>
                <a:spcPct val="128000"/>
              </a:lnSpc>
              <a:spcBef>
                <a:spcPts val="0"/>
              </a:spcBef>
              <a:spcAft>
                <a:spcPts val="0"/>
              </a:spcAft>
              <a:buClr>
                <a:schemeClr val="tx1"/>
              </a:buClr>
              <a:buFont typeface="Wingdings" panose="05000000000000000000" pitchFamily="2" charset="2"/>
              <a:buChar char="p"/>
            </a:pPr>
            <a:r>
              <a:rPr lang="en-US" altLang="zh-CN" sz="2000" b="1" dirty="0">
                <a:ea typeface="微软雅黑" panose="020B0503020204020204" pitchFamily="34" charset="-122"/>
              </a:rPr>
              <a:t>SSL</a:t>
            </a:r>
            <a:r>
              <a:rPr lang="zh-CN" altLang="en-US" sz="2000" b="1" dirty="0">
                <a:ea typeface="微软雅黑" panose="020B0503020204020204" pitchFamily="34" charset="-122"/>
              </a:rPr>
              <a:t>协议分为两层</a:t>
            </a:r>
          </a:p>
          <a:p>
            <a:pPr lvl="1" eaLnBrk="1" hangingPunct="1">
              <a:lnSpc>
                <a:spcPct val="128000"/>
              </a:lnSpc>
              <a:spcBef>
                <a:spcPts val="0"/>
              </a:spcBef>
              <a:spcAft>
                <a:spcPts val="0"/>
              </a:spcAft>
              <a:buClr>
                <a:schemeClr val="tx1"/>
              </a:buClr>
              <a:buFont typeface="Wingdings" panose="05000000000000000000" pitchFamily="2" charset="2"/>
              <a:buChar char="p"/>
            </a:pPr>
            <a:r>
              <a:rPr lang="zh-CN" altLang="en-US" sz="1800" dirty="0">
                <a:ea typeface="微软雅黑" panose="020B0503020204020204" pitchFamily="34" charset="-122"/>
              </a:rPr>
              <a:t>底层：记录协议</a:t>
            </a:r>
          </a:p>
          <a:p>
            <a:pPr lvl="1" eaLnBrk="1" hangingPunct="1">
              <a:lnSpc>
                <a:spcPct val="128000"/>
              </a:lnSpc>
              <a:spcBef>
                <a:spcPts val="0"/>
              </a:spcBef>
              <a:spcAft>
                <a:spcPts val="0"/>
              </a:spcAft>
              <a:buClr>
                <a:schemeClr val="tx1"/>
              </a:buClr>
              <a:buFont typeface="Wingdings" panose="05000000000000000000" pitchFamily="2" charset="2"/>
              <a:buChar char="p"/>
            </a:pPr>
            <a:r>
              <a:rPr lang="zh-CN" altLang="en-US" sz="1800" dirty="0">
                <a:ea typeface="微软雅黑" panose="020B0503020204020204" pitchFamily="34" charset="-122"/>
              </a:rPr>
              <a:t>上层：握手协议、密码变化协议、警告协议、</a:t>
            </a:r>
            <a:r>
              <a:rPr lang="zh-CN" altLang="en-US" sz="1800" b="1" dirty="0">
                <a:solidFill>
                  <a:srgbClr val="FF0000"/>
                </a:solidFill>
                <a:ea typeface="微软雅黑" panose="020B0503020204020204" pitchFamily="34" charset="-122"/>
              </a:rPr>
              <a:t>用户数据</a:t>
            </a:r>
          </a:p>
          <a:p>
            <a:pPr eaLnBrk="1" hangingPunct="1">
              <a:lnSpc>
                <a:spcPct val="128000"/>
              </a:lnSpc>
              <a:spcBef>
                <a:spcPts val="0"/>
              </a:spcBef>
              <a:spcAft>
                <a:spcPts val="0"/>
              </a:spcAft>
              <a:buClr>
                <a:schemeClr val="tx1"/>
              </a:buClr>
              <a:buFont typeface="Wingdings" panose="05000000000000000000" pitchFamily="2" charset="2"/>
              <a:buChar char="p"/>
            </a:pPr>
            <a:r>
              <a:rPr lang="zh-CN" altLang="en-AU" sz="2000" b="1" dirty="0">
                <a:ea typeface="微软雅黑" panose="020B0503020204020204" pitchFamily="34" charset="-122"/>
              </a:rPr>
              <a:t>握手协议：用于在客户与服务器之间建立安全连接之前交换安全信息</a:t>
            </a:r>
          </a:p>
          <a:p>
            <a:pPr lvl="1" eaLnBrk="1" hangingPunct="1">
              <a:lnSpc>
                <a:spcPct val="128000"/>
              </a:lnSpc>
              <a:spcBef>
                <a:spcPts val="0"/>
              </a:spcBef>
              <a:spcAft>
                <a:spcPts val="0"/>
              </a:spcAft>
              <a:buClr>
                <a:schemeClr val="tx1"/>
              </a:buClr>
              <a:buFont typeface="Wingdings" panose="05000000000000000000" pitchFamily="2" charset="2"/>
              <a:buChar char="p"/>
            </a:pPr>
            <a:r>
              <a:rPr lang="zh-CN" altLang="en-US" sz="1800" dirty="0">
                <a:ea typeface="微软雅黑" panose="020B0503020204020204" pitchFamily="34" charset="-122"/>
              </a:rPr>
              <a:t>客户和服务器之间相互认证</a:t>
            </a:r>
          </a:p>
          <a:p>
            <a:pPr lvl="1" eaLnBrk="1" hangingPunct="1">
              <a:lnSpc>
                <a:spcPct val="128000"/>
              </a:lnSpc>
              <a:spcBef>
                <a:spcPts val="0"/>
              </a:spcBef>
              <a:spcAft>
                <a:spcPts val="0"/>
              </a:spcAft>
              <a:buClr>
                <a:schemeClr val="tx1"/>
              </a:buClr>
              <a:buFont typeface="Wingdings" panose="05000000000000000000" pitchFamily="2" charset="2"/>
              <a:buChar char="p"/>
            </a:pPr>
            <a:r>
              <a:rPr lang="zh-CN" altLang="en-US" sz="1800" dirty="0">
                <a:ea typeface="微软雅黑" panose="020B0503020204020204" pitchFamily="34" charset="-122"/>
              </a:rPr>
              <a:t>协商加密算法和密钥</a:t>
            </a:r>
          </a:p>
          <a:p>
            <a:pPr lvl="1" eaLnBrk="1" hangingPunct="1">
              <a:lnSpc>
                <a:spcPct val="128000"/>
              </a:lnSpc>
              <a:spcBef>
                <a:spcPts val="0"/>
              </a:spcBef>
              <a:spcAft>
                <a:spcPts val="0"/>
              </a:spcAft>
              <a:buClr>
                <a:schemeClr val="tx1"/>
              </a:buClr>
              <a:buFont typeface="Wingdings" panose="05000000000000000000" pitchFamily="2" charset="2"/>
              <a:buChar char="p"/>
            </a:pPr>
            <a:r>
              <a:rPr lang="zh-CN" altLang="en-US" sz="1800" dirty="0">
                <a:ea typeface="微软雅黑" panose="020B0503020204020204" pitchFamily="34" charset="-122"/>
              </a:rPr>
              <a:t>它提供连接安全性，有三个特点</a:t>
            </a:r>
          </a:p>
          <a:p>
            <a:pPr lvl="2" eaLnBrk="1" hangingPunct="1">
              <a:lnSpc>
                <a:spcPct val="128000"/>
              </a:lnSpc>
              <a:spcBef>
                <a:spcPts val="0"/>
              </a:spcBef>
              <a:spcAft>
                <a:spcPts val="0"/>
              </a:spcAft>
              <a:buClr>
                <a:schemeClr val="tx1"/>
              </a:buClr>
              <a:buFont typeface="Wingdings" panose="05000000000000000000" pitchFamily="2" charset="2"/>
              <a:buChar char="p"/>
            </a:pPr>
            <a:r>
              <a:rPr lang="zh-CN" altLang="en-US" sz="1600" dirty="0">
                <a:ea typeface="微软雅黑" panose="020B0503020204020204" pitchFamily="34" charset="-122"/>
              </a:rPr>
              <a:t>身份认证，至少对一方实现认证（对服务器的），也可以是双向认证</a:t>
            </a:r>
          </a:p>
          <a:p>
            <a:pPr lvl="2" eaLnBrk="1" hangingPunct="1">
              <a:lnSpc>
                <a:spcPct val="128000"/>
              </a:lnSpc>
              <a:spcBef>
                <a:spcPts val="0"/>
              </a:spcBef>
              <a:spcAft>
                <a:spcPts val="0"/>
              </a:spcAft>
              <a:buClr>
                <a:schemeClr val="tx1"/>
              </a:buClr>
              <a:buFont typeface="Wingdings" panose="05000000000000000000" pitchFamily="2" charset="2"/>
              <a:buChar char="p"/>
            </a:pPr>
            <a:r>
              <a:rPr lang="zh-CN" altLang="en-US" sz="1600" dirty="0">
                <a:ea typeface="微软雅黑" panose="020B0503020204020204" pitchFamily="34" charset="-122"/>
              </a:rPr>
              <a:t>协商得到的共享密钥是安全的，中间人不能够知道</a:t>
            </a:r>
          </a:p>
          <a:p>
            <a:pPr lvl="2" eaLnBrk="1" hangingPunct="1">
              <a:lnSpc>
                <a:spcPct val="128000"/>
              </a:lnSpc>
              <a:spcBef>
                <a:spcPts val="0"/>
              </a:spcBef>
              <a:spcAft>
                <a:spcPts val="0"/>
              </a:spcAft>
              <a:buClr>
                <a:schemeClr val="tx1"/>
              </a:buClr>
              <a:buFont typeface="Wingdings" panose="05000000000000000000" pitchFamily="2" charset="2"/>
              <a:buChar char="p"/>
            </a:pPr>
            <a:r>
              <a:rPr lang="zh-CN" altLang="en-US" sz="1600" dirty="0">
                <a:ea typeface="微软雅黑" panose="020B0503020204020204" pitchFamily="34" charset="-122"/>
              </a:rPr>
              <a:t>协商过程本身是可靠的，抗截拼、</a:t>
            </a:r>
            <a:r>
              <a:rPr lang="zh-CN" altLang="en-CN" sz="1600" dirty="0">
                <a:ea typeface="微软雅黑" panose="020B0503020204020204" pitchFamily="34" charset="-122"/>
              </a:rPr>
              <a:t>重放</a:t>
            </a:r>
            <a:r>
              <a:rPr lang="zh-CN" altLang="en-US" sz="1600" dirty="0">
                <a:ea typeface="微软雅黑" panose="020B0503020204020204" pitchFamily="34" charset="-122"/>
              </a:rPr>
              <a:t>等</a:t>
            </a:r>
            <a:endParaRPr lang="zh-CN" altLang="en-AU" sz="1600" dirty="0">
              <a:ea typeface="微软雅黑" panose="020B0503020204020204" pitchFamily="34" charset="-122"/>
            </a:endParaRPr>
          </a:p>
          <a:p>
            <a:pPr eaLnBrk="1" hangingPunct="1">
              <a:lnSpc>
                <a:spcPct val="128000"/>
              </a:lnSpc>
              <a:spcBef>
                <a:spcPts val="0"/>
              </a:spcBef>
              <a:spcAft>
                <a:spcPts val="0"/>
              </a:spcAft>
              <a:buClr>
                <a:schemeClr val="tx1"/>
              </a:buClr>
              <a:buFont typeface="Wingdings" panose="05000000000000000000" pitchFamily="2" charset="2"/>
              <a:buChar char="p"/>
            </a:pPr>
            <a:r>
              <a:rPr lang="zh-CN" altLang="en-AU" sz="2000" dirty="0">
                <a:ea typeface="微软雅黑" panose="020B0503020204020204" pitchFamily="34" charset="-122"/>
              </a:rPr>
              <a:t>记录协议</a:t>
            </a:r>
          </a:p>
          <a:p>
            <a:pPr lvl="1" eaLnBrk="1" hangingPunct="1">
              <a:lnSpc>
                <a:spcPct val="128000"/>
              </a:lnSpc>
              <a:spcBef>
                <a:spcPts val="0"/>
              </a:spcBef>
              <a:spcAft>
                <a:spcPts val="0"/>
              </a:spcAft>
              <a:buClr>
                <a:schemeClr val="tx1"/>
              </a:buClr>
              <a:buFont typeface="Wingdings" panose="05000000000000000000" pitchFamily="2" charset="2"/>
              <a:buChar char="p"/>
            </a:pPr>
            <a:r>
              <a:rPr lang="zh-CN" altLang="en-US" sz="1800" dirty="0">
                <a:ea typeface="微软雅黑" panose="020B0503020204020204" pitchFamily="34" charset="-122"/>
              </a:rPr>
              <a:t>建立在可靠的传输层协议</a:t>
            </a:r>
            <a:r>
              <a:rPr lang="en-US" altLang="zh-CN" sz="1800" dirty="0">
                <a:ea typeface="微软雅黑" panose="020B0503020204020204" pitchFamily="34" charset="-122"/>
              </a:rPr>
              <a:t>(TCP)</a:t>
            </a:r>
            <a:r>
              <a:rPr lang="zh-CN" altLang="en-US" sz="1800" dirty="0">
                <a:ea typeface="微软雅黑" panose="020B0503020204020204" pitchFamily="34" charset="-122"/>
              </a:rPr>
              <a:t>之上</a:t>
            </a:r>
          </a:p>
          <a:p>
            <a:pPr lvl="1" eaLnBrk="1" hangingPunct="1">
              <a:lnSpc>
                <a:spcPct val="128000"/>
              </a:lnSpc>
              <a:spcBef>
                <a:spcPts val="0"/>
              </a:spcBef>
              <a:spcAft>
                <a:spcPts val="0"/>
              </a:spcAft>
              <a:buClr>
                <a:schemeClr val="tx1"/>
              </a:buClr>
              <a:buFont typeface="Wingdings" panose="05000000000000000000" pitchFamily="2" charset="2"/>
              <a:buChar char="p"/>
            </a:pPr>
            <a:r>
              <a:rPr lang="zh-CN" altLang="en-US" sz="1800" dirty="0">
                <a:ea typeface="微软雅黑" panose="020B0503020204020204" pitchFamily="34" charset="-122"/>
              </a:rPr>
              <a:t>它提供连接安全性，有两个特点</a:t>
            </a:r>
          </a:p>
          <a:p>
            <a:pPr lvl="2" eaLnBrk="1" hangingPunct="1">
              <a:lnSpc>
                <a:spcPct val="128000"/>
              </a:lnSpc>
              <a:spcBef>
                <a:spcPts val="0"/>
              </a:spcBef>
              <a:spcAft>
                <a:spcPts val="0"/>
              </a:spcAft>
              <a:buClr>
                <a:schemeClr val="tx1"/>
              </a:buClr>
              <a:buFont typeface="Wingdings" panose="05000000000000000000" pitchFamily="2" charset="2"/>
              <a:buChar char="p"/>
            </a:pPr>
            <a:r>
              <a:rPr lang="zh-CN" altLang="en-US" sz="1600" dirty="0">
                <a:ea typeface="微软雅黑" panose="020B0503020204020204" pitchFamily="34" charset="-122"/>
              </a:rPr>
              <a:t>保密性，使用了对称加密算法</a:t>
            </a:r>
          </a:p>
          <a:p>
            <a:pPr lvl="2" eaLnBrk="1" hangingPunct="1">
              <a:lnSpc>
                <a:spcPct val="128000"/>
              </a:lnSpc>
              <a:spcBef>
                <a:spcPts val="0"/>
              </a:spcBef>
              <a:spcAft>
                <a:spcPts val="0"/>
              </a:spcAft>
              <a:buClr>
                <a:schemeClr val="tx1"/>
              </a:buClr>
              <a:buFont typeface="Wingdings" panose="05000000000000000000" pitchFamily="2" charset="2"/>
              <a:buChar char="p"/>
            </a:pPr>
            <a:r>
              <a:rPr lang="zh-CN" altLang="en-US" sz="1600" dirty="0">
                <a:ea typeface="微软雅黑" panose="020B0503020204020204" pitchFamily="34" charset="-122"/>
              </a:rPr>
              <a:t>完整性，使用</a:t>
            </a:r>
            <a:r>
              <a:rPr lang="en-US" altLang="zh-CN" sz="1600" dirty="0">
                <a:ea typeface="微软雅黑" panose="020B0503020204020204" pitchFamily="34" charset="-122"/>
              </a:rPr>
              <a:t>HMAC</a:t>
            </a:r>
            <a:r>
              <a:rPr lang="zh-CN" altLang="en-US" sz="1600" dirty="0">
                <a:ea typeface="微软雅黑" panose="020B0503020204020204" pitchFamily="34" charset="-122"/>
              </a:rPr>
              <a:t>算法</a:t>
            </a:r>
          </a:p>
          <a:p>
            <a:pPr lvl="1" eaLnBrk="1" hangingPunct="1">
              <a:lnSpc>
                <a:spcPct val="128000"/>
              </a:lnSpc>
              <a:spcBef>
                <a:spcPts val="0"/>
              </a:spcBef>
              <a:spcAft>
                <a:spcPts val="0"/>
              </a:spcAft>
              <a:buClr>
                <a:schemeClr val="tx1"/>
              </a:buClr>
              <a:buFont typeface="Wingdings" panose="05000000000000000000" pitchFamily="2" charset="2"/>
              <a:buChar char="p"/>
            </a:pPr>
            <a:r>
              <a:rPr lang="zh-CN" altLang="en-US" sz="1800" dirty="0">
                <a:ea typeface="微软雅黑" panose="020B0503020204020204" pitchFamily="34" charset="-122"/>
              </a:rPr>
              <a:t>用来封装上层的协议</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SSL</a:t>
            </a:r>
            <a:r>
              <a:rPr lang="zh-CN" altLang="en-US" dirty="0">
                <a:ea typeface="微软雅黑" panose="020B0503020204020204" pitchFamily="34" charset="-122"/>
              </a:rPr>
              <a:t>的工作原理</a:t>
            </a:r>
          </a:p>
        </p:txBody>
      </p:sp>
      <p:sp>
        <p:nvSpPr>
          <p:cNvPr id="19459" name="Rectangle 3"/>
          <p:cNvSpPr>
            <a:spLocks noGrp="1" noChangeArrowheads="1"/>
          </p:cNvSpPr>
          <p:nvPr>
            <p:ph type="body" idx="1"/>
          </p:nvPr>
        </p:nvSpPr>
        <p:spPr>
          <a:xfrm>
            <a:off x="685800" y="1700808"/>
            <a:ext cx="7772400" cy="4114800"/>
          </a:xfrm>
        </p:spPr>
        <p:txBody>
          <a:bodyPr/>
          <a:lstStyle/>
          <a:p>
            <a:pPr algn="just" eaLnBrk="1">
              <a:lnSpc>
                <a:spcPct val="150000"/>
              </a:lnSpc>
              <a:spcBef>
                <a:spcPts val="0"/>
              </a:spcBef>
              <a:spcAft>
                <a:spcPts val="0"/>
              </a:spcAft>
              <a:buClrTx/>
              <a:buFont typeface="Wingdings" panose="05000000000000000000" pitchFamily="2" charset="2"/>
              <a:buChar char="p"/>
            </a:pPr>
            <a:r>
              <a:rPr lang="zh-CN" altLang="en-US" sz="2400" dirty="0">
                <a:ea typeface="微软雅黑" panose="020B0503020204020204" pitchFamily="34" charset="-122"/>
              </a:rPr>
              <a:t>采用</a:t>
            </a:r>
            <a:r>
              <a:rPr lang="zh-CN" altLang="en-US" sz="2400" b="1" u="sng" dirty="0">
                <a:solidFill>
                  <a:srgbClr val="FF0000"/>
                </a:solidFill>
                <a:ea typeface="微软雅黑" panose="020B0503020204020204" pitchFamily="34" charset="-122"/>
              </a:rPr>
              <a:t>握手协议</a:t>
            </a:r>
            <a:r>
              <a:rPr lang="zh-CN" altLang="en-US" sz="2400" dirty="0">
                <a:ea typeface="微软雅黑" panose="020B0503020204020204" pitchFamily="34" charset="-122"/>
              </a:rPr>
              <a:t>建立客户与服务器之间的安全通道，该协议包括双方的相互认证，交换密钥参数</a:t>
            </a:r>
          </a:p>
          <a:p>
            <a:pPr algn="just" eaLnBrk="1">
              <a:lnSpc>
                <a:spcPct val="150000"/>
              </a:lnSpc>
              <a:spcBef>
                <a:spcPts val="0"/>
              </a:spcBef>
              <a:spcAft>
                <a:spcPts val="0"/>
              </a:spcAft>
              <a:buClrTx/>
              <a:buFont typeface="Wingdings" panose="05000000000000000000" pitchFamily="2" charset="2"/>
              <a:buChar char="p"/>
            </a:pPr>
            <a:r>
              <a:rPr lang="zh-CN" altLang="en-US" sz="2400" dirty="0">
                <a:ea typeface="微软雅黑" panose="020B0503020204020204" pitchFamily="34" charset="-122"/>
              </a:rPr>
              <a:t>采用</a:t>
            </a:r>
            <a:r>
              <a:rPr lang="zh-CN" altLang="en-US" sz="2400" b="1" u="sng" dirty="0">
                <a:solidFill>
                  <a:srgbClr val="FF0000"/>
                </a:solidFill>
                <a:ea typeface="微软雅黑" panose="020B0503020204020204" pitchFamily="34" charset="-122"/>
              </a:rPr>
              <a:t>告警协议</a:t>
            </a:r>
            <a:r>
              <a:rPr lang="zh-CN" altLang="en-US" sz="2400" dirty="0">
                <a:ea typeface="微软雅黑" panose="020B0503020204020204" pitchFamily="34" charset="-122"/>
              </a:rPr>
              <a:t>向对端指示其安全错误</a:t>
            </a:r>
          </a:p>
          <a:p>
            <a:pPr algn="just" eaLnBrk="1">
              <a:lnSpc>
                <a:spcPct val="150000"/>
              </a:lnSpc>
              <a:spcBef>
                <a:spcPts val="0"/>
              </a:spcBef>
              <a:spcAft>
                <a:spcPts val="0"/>
              </a:spcAft>
              <a:buClrTx/>
              <a:buFont typeface="Wingdings" panose="05000000000000000000" pitchFamily="2" charset="2"/>
              <a:buChar char="p"/>
            </a:pPr>
            <a:r>
              <a:rPr lang="zh-CN" altLang="en-US" sz="2400" dirty="0">
                <a:ea typeface="微软雅黑" panose="020B0503020204020204" pitchFamily="34" charset="-122"/>
              </a:rPr>
              <a:t>采用</a:t>
            </a:r>
            <a:r>
              <a:rPr lang="zh-CN" altLang="en-US" sz="2400" b="1" u="sng" dirty="0">
                <a:solidFill>
                  <a:srgbClr val="FF0000"/>
                </a:solidFill>
                <a:ea typeface="微软雅黑" panose="020B0503020204020204" pitchFamily="34" charset="-122"/>
              </a:rPr>
              <a:t>改变密码规格协议</a:t>
            </a:r>
            <a:r>
              <a:rPr lang="zh-CN" altLang="en-US" sz="2400" dirty="0">
                <a:ea typeface="微软雅黑" panose="020B0503020204020204" pitchFamily="34" charset="-122"/>
              </a:rPr>
              <a:t>告知改变密码参数</a:t>
            </a:r>
          </a:p>
          <a:p>
            <a:pPr algn="just" eaLnBrk="1">
              <a:lnSpc>
                <a:spcPct val="150000"/>
              </a:lnSpc>
              <a:spcBef>
                <a:spcPts val="0"/>
              </a:spcBef>
              <a:spcAft>
                <a:spcPts val="0"/>
              </a:spcAft>
              <a:buClrTx/>
              <a:buFont typeface="Wingdings" panose="05000000000000000000" pitchFamily="2" charset="2"/>
              <a:buChar char="p"/>
            </a:pPr>
            <a:r>
              <a:rPr lang="zh-CN" altLang="en-US" sz="2400" dirty="0">
                <a:ea typeface="微软雅黑" panose="020B0503020204020204" pitchFamily="34" charset="-122"/>
              </a:rPr>
              <a:t>采用</a:t>
            </a:r>
            <a:r>
              <a:rPr lang="zh-CN" altLang="en-US" sz="2400" b="1" u="sng" dirty="0">
                <a:solidFill>
                  <a:srgbClr val="FF0000"/>
                </a:solidFill>
                <a:ea typeface="微软雅黑" panose="020B0503020204020204" pitchFamily="34" charset="-122"/>
              </a:rPr>
              <a:t>记录协议</a:t>
            </a:r>
            <a:r>
              <a:rPr lang="zh-CN" altLang="en-US" sz="2400" dirty="0">
                <a:ea typeface="微软雅黑" panose="020B0503020204020204" pitchFamily="34" charset="-122"/>
              </a:rPr>
              <a:t>封装以上三种协议或应用层数据（记录类型：</a:t>
            </a:r>
            <a:r>
              <a:rPr lang="en-US" altLang="zh-CN" sz="2400" dirty="0">
                <a:ea typeface="微软雅黑" panose="020B0503020204020204" pitchFamily="34" charset="-122"/>
              </a:rPr>
              <a:t>20=</a:t>
            </a:r>
            <a:r>
              <a:rPr lang="zh-CN" altLang="en-US" sz="2400" dirty="0">
                <a:ea typeface="微软雅黑" panose="020B0503020204020204" pitchFamily="34" charset="-122"/>
              </a:rPr>
              <a:t>改变密码规格，</a:t>
            </a:r>
            <a:r>
              <a:rPr lang="en-US" altLang="zh-CN" sz="2400" dirty="0">
                <a:ea typeface="微软雅黑" panose="020B0503020204020204" pitchFamily="34" charset="-122"/>
              </a:rPr>
              <a:t>21=</a:t>
            </a:r>
            <a:r>
              <a:rPr lang="zh-CN" altLang="en-US" sz="2400" dirty="0">
                <a:ea typeface="微软雅黑" panose="020B0503020204020204" pitchFamily="34" charset="-122"/>
              </a:rPr>
              <a:t>告警，</a:t>
            </a:r>
            <a:r>
              <a:rPr lang="en-US" altLang="zh-CN" sz="2400" dirty="0">
                <a:ea typeface="微软雅黑" panose="020B0503020204020204" pitchFamily="34" charset="-122"/>
              </a:rPr>
              <a:t>22=</a:t>
            </a:r>
            <a:r>
              <a:rPr lang="zh-CN" altLang="en-US" sz="2400" dirty="0">
                <a:ea typeface="微软雅黑" panose="020B0503020204020204" pitchFamily="34" charset="-122"/>
              </a:rPr>
              <a:t>握手，</a:t>
            </a:r>
            <a:r>
              <a:rPr lang="en-US" altLang="zh-CN" sz="2400" dirty="0">
                <a:ea typeface="微软雅黑" panose="020B0503020204020204" pitchFamily="34" charset="-122"/>
              </a:rPr>
              <a:t>23=</a:t>
            </a:r>
            <a:r>
              <a:rPr lang="zh-CN" altLang="en-US" sz="2400" dirty="0">
                <a:ea typeface="微软雅黑" panose="020B0503020204020204" pitchFamily="34" charset="-122"/>
              </a:rPr>
              <a:t>应用层数据）</a:t>
            </a:r>
            <a:endParaRPr lang="zh-TW" altLang="en-US" sz="2400" dirty="0">
              <a:ea typeface="微软雅黑" panose="020B0503020204020204" pitchFamily="3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SSL/TLS</a:t>
            </a:r>
            <a:r>
              <a:rPr lang="zh-CN" altLang="en-US" dirty="0">
                <a:ea typeface="微软雅黑" panose="020B0503020204020204" pitchFamily="34" charset="-122"/>
              </a:rPr>
              <a:t>协议栈</a:t>
            </a:r>
          </a:p>
        </p:txBody>
      </p:sp>
      <p:sp>
        <p:nvSpPr>
          <p:cNvPr id="17411" name="Rectangle 3"/>
          <p:cNvSpPr>
            <a:spLocks noGrp="1" noChangeArrowheads="1"/>
          </p:cNvSpPr>
          <p:nvPr>
            <p:ph type="body" idx="1"/>
          </p:nvPr>
        </p:nvSpPr>
        <p:spPr>
          <a:xfrm>
            <a:off x="685800" y="1219200"/>
            <a:ext cx="8153400" cy="1946273"/>
          </a:xfrm>
        </p:spPr>
        <p:txBody>
          <a:bodyPr/>
          <a:lstStyle/>
          <a:p>
            <a:pPr eaLnBrk="1" hangingPunct="1">
              <a:lnSpc>
                <a:spcPct val="160000"/>
              </a:lnSpc>
              <a:spcBef>
                <a:spcPts val="0"/>
              </a:spcBef>
              <a:spcAft>
                <a:spcPts val="0"/>
              </a:spcAft>
              <a:buClrTx/>
              <a:buFont typeface="Wingdings" panose="05000000000000000000" pitchFamily="2" charset="2"/>
              <a:buChar char="p"/>
            </a:pPr>
            <a:r>
              <a:rPr lang="zh-CN" altLang="en-US" dirty="0">
                <a:ea typeface="微软雅黑" panose="020B0503020204020204" pitchFamily="34" charset="-122"/>
              </a:rPr>
              <a:t>为上层协议提供安全性</a:t>
            </a:r>
          </a:p>
          <a:p>
            <a:pPr lvl="1" eaLnBrk="1" hangingPunct="1">
              <a:lnSpc>
                <a:spcPct val="160000"/>
              </a:lnSpc>
              <a:spcBef>
                <a:spcPts val="0"/>
              </a:spcBef>
              <a:spcAft>
                <a:spcPts val="0"/>
              </a:spcAft>
              <a:buClrTx/>
              <a:buFont typeface="Wingdings" panose="05000000000000000000" pitchFamily="2" charset="2"/>
              <a:buChar char="p"/>
            </a:pPr>
            <a:r>
              <a:rPr lang="zh-CN" altLang="en-US" dirty="0">
                <a:ea typeface="微软雅黑" panose="020B0503020204020204" pitchFamily="34" charset="-122"/>
              </a:rPr>
              <a:t>保密性</a:t>
            </a:r>
          </a:p>
          <a:p>
            <a:pPr lvl="1" eaLnBrk="1" hangingPunct="1">
              <a:lnSpc>
                <a:spcPct val="160000"/>
              </a:lnSpc>
              <a:spcBef>
                <a:spcPts val="0"/>
              </a:spcBef>
              <a:spcAft>
                <a:spcPts val="0"/>
              </a:spcAft>
              <a:buClrTx/>
              <a:buFont typeface="Wingdings" panose="05000000000000000000" pitchFamily="2" charset="2"/>
              <a:buChar char="p"/>
            </a:pPr>
            <a:r>
              <a:rPr lang="zh-CN" altLang="en-US" dirty="0">
                <a:ea typeface="微软雅黑" panose="020B0503020204020204" pitchFamily="34" charset="-122"/>
              </a:rPr>
              <a:t>身份认证、数据源认证和数据完整性</a:t>
            </a:r>
          </a:p>
          <a:p>
            <a:pPr eaLnBrk="1" hangingPunct="1">
              <a:lnSpc>
                <a:spcPct val="160000"/>
              </a:lnSpc>
              <a:buClrTx/>
              <a:buFont typeface="Wingdings" panose="05000000000000000000" pitchFamily="2" charset="2"/>
              <a:buChar char="p"/>
            </a:pPr>
            <a:endParaRPr lang="en-US" altLang="zh-CN" dirty="0">
              <a:ea typeface="微软雅黑" panose="020B0503020204020204" pitchFamily="34" charset="-122"/>
            </a:endParaRPr>
          </a:p>
        </p:txBody>
      </p:sp>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40125"/>
            <a:ext cx="39624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6"/>
          <p:cNvGrpSpPr>
            <a:grpSpLocks/>
          </p:cNvGrpSpPr>
          <p:nvPr/>
        </p:nvGrpSpPr>
        <p:grpSpPr bwMode="auto">
          <a:xfrm>
            <a:off x="4571999" y="3692525"/>
            <a:ext cx="4343401" cy="2362200"/>
            <a:chOff x="975" y="1200"/>
            <a:chExt cx="3323" cy="2112"/>
          </a:xfrm>
        </p:grpSpPr>
        <p:sp>
          <p:nvSpPr>
            <p:cNvPr id="17416" name="Rectangle 7"/>
            <p:cNvSpPr>
              <a:spLocks noChangeArrowheads="1"/>
            </p:cNvSpPr>
            <p:nvPr/>
          </p:nvSpPr>
          <p:spPr bwMode="ltGray">
            <a:xfrm>
              <a:off x="975" y="2736"/>
              <a:ext cx="3323" cy="576"/>
            </a:xfrm>
            <a:prstGeom prst="rect">
              <a:avLst/>
            </a:prstGeom>
            <a:noFill/>
            <a:ln w="9525"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a:lnSpc>
                  <a:spcPct val="100000"/>
                </a:lnSpc>
                <a:spcBef>
                  <a:spcPct val="0"/>
                </a:spcBef>
                <a:spcAft>
                  <a:spcPct val="0"/>
                </a:spcAft>
                <a:buClrTx/>
                <a:buFontTx/>
                <a:buNone/>
              </a:pPr>
              <a:r>
                <a:rPr kumimoji="1" lang="en-US" altLang="zh-CN" sz="1800" b="1" dirty="0">
                  <a:solidFill>
                    <a:schemeClr val="tx1"/>
                  </a:solidFill>
                  <a:latin typeface="Comic Sans MS" panose="030F0702030302020204" pitchFamily="66" charset="0"/>
                  <a:ea typeface="微软雅黑" panose="020B0503020204020204" pitchFamily="34" charset="-122"/>
                </a:rPr>
                <a:t>IP</a:t>
              </a:r>
            </a:p>
          </p:txBody>
        </p:sp>
        <p:sp>
          <p:nvSpPr>
            <p:cNvPr id="17417" name="Rectangle 8"/>
            <p:cNvSpPr>
              <a:spLocks noChangeArrowheads="1"/>
            </p:cNvSpPr>
            <p:nvPr/>
          </p:nvSpPr>
          <p:spPr bwMode="ltGray">
            <a:xfrm>
              <a:off x="975" y="1200"/>
              <a:ext cx="1446" cy="480"/>
            </a:xfrm>
            <a:prstGeom prst="rect">
              <a:avLst/>
            </a:prstGeom>
            <a:solidFill>
              <a:srgbClr val="FFFFFF"/>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a:lnSpc>
                  <a:spcPct val="100000"/>
                </a:lnSpc>
                <a:spcBef>
                  <a:spcPct val="0"/>
                </a:spcBef>
                <a:spcAft>
                  <a:spcPct val="0"/>
                </a:spcAft>
                <a:buClrTx/>
                <a:buFontTx/>
                <a:buNone/>
              </a:pPr>
              <a:r>
                <a:rPr kumimoji="1" lang="en-US" altLang="zh-CN" sz="1800" b="1" dirty="0">
                  <a:solidFill>
                    <a:schemeClr val="tx1"/>
                  </a:solidFill>
                  <a:latin typeface="Comic Sans MS" panose="030F0702030302020204" pitchFamily="66" charset="0"/>
                  <a:ea typeface="微软雅黑" panose="020B0503020204020204" pitchFamily="34" charset="-122"/>
                </a:rPr>
                <a:t>HTTP/HTTPS</a:t>
              </a:r>
            </a:p>
          </p:txBody>
        </p:sp>
        <p:sp>
          <p:nvSpPr>
            <p:cNvPr id="17418" name="Rectangle 9"/>
            <p:cNvSpPr>
              <a:spLocks noChangeArrowheads="1"/>
            </p:cNvSpPr>
            <p:nvPr/>
          </p:nvSpPr>
          <p:spPr bwMode="ltGray">
            <a:xfrm>
              <a:off x="2421" y="1200"/>
              <a:ext cx="769" cy="480"/>
            </a:xfrm>
            <a:prstGeom prst="rect">
              <a:avLst/>
            </a:prstGeom>
            <a:solidFill>
              <a:srgbClr val="FFFFFF"/>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a:lnSpc>
                  <a:spcPct val="100000"/>
                </a:lnSpc>
                <a:spcBef>
                  <a:spcPct val="0"/>
                </a:spcBef>
                <a:spcAft>
                  <a:spcPct val="0"/>
                </a:spcAft>
                <a:buClrTx/>
                <a:buFontTx/>
                <a:buNone/>
              </a:pPr>
              <a:r>
                <a:rPr kumimoji="1" lang="en-US" altLang="zh-CN" sz="1800" b="1" dirty="0">
                  <a:solidFill>
                    <a:schemeClr val="tx1"/>
                  </a:solidFill>
                  <a:latin typeface="Comic Sans MS" panose="030F0702030302020204" pitchFamily="66" charset="0"/>
                  <a:ea typeface="微软雅黑" panose="020B0503020204020204" pitchFamily="34" charset="-122"/>
                </a:rPr>
                <a:t>FTP</a:t>
              </a:r>
            </a:p>
          </p:txBody>
        </p:sp>
        <p:sp>
          <p:nvSpPr>
            <p:cNvPr id="17419" name="Rectangle 10"/>
            <p:cNvSpPr>
              <a:spLocks noChangeArrowheads="1"/>
            </p:cNvSpPr>
            <p:nvPr/>
          </p:nvSpPr>
          <p:spPr bwMode="ltGray">
            <a:xfrm>
              <a:off x="3190" y="1200"/>
              <a:ext cx="1108" cy="480"/>
            </a:xfrm>
            <a:prstGeom prst="rect">
              <a:avLst/>
            </a:prstGeom>
            <a:solidFill>
              <a:srgbClr val="FFFFFF"/>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a:lnSpc>
                  <a:spcPct val="100000"/>
                </a:lnSpc>
                <a:spcBef>
                  <a:spcPct val="0"/>
                </a:spcBef>
                <a:spcAft>
                  <a:spcPct val="0"/>
                </a:spcAft>
                <a:buClrTx/>
                <a:buFontTx/>
                <a:buNone/>
              </a:pPr>
              <a:r>
                <a:rPr kumimoji="1" lang="en-US" altLang="zh-CN" sz="1800" b="1" dirty="0">
                  <a:solidFill>
                    <a:schemeClr val="tx1"/>
                  </a:solidFill>
                  <a:latin typeface="Comic Sans MS" panose="030F0702030302020204" pitchFamily="66" charset="0"/>
                  <a:ea typeface="微软雅黑" panose="020B0503020204020204" pitchFamily="34" charset="-122"/>
                </a:rPr>
                <a:t>SMTP</a:t>
              </a:r>
            </a:p>
          </p:txBody>
        </p:sp>
        <p:sp>
          <p:nvSpPr>
            <p:cNvPr id="17420" name="Rectangle 11"/>
            <p:cNvSpPr>
              <a:spLocks noChangeArrowheads="1"/>
            </p:cNvSpPr>
            <p:nvPr/>
          </p:nvSpPr>
          <p:spPr bwMode="ltGray">
            <a:xfrm>
              <a:off x="975" y="2256"/>
              <a:ext cx="3323" cy="480"/>
            </a:xfrm>
            <a:prstGeom prst="rect">
              <a:avLst/>
            </a:prstGeom>
            <a:solidFill>
              <a:srgbClr val="FFFFFF"/>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a:lnSpc>
                  <a:spcPct val="100000"/>
                </a:lnSpc>
                <a:spcBef>
                  <a:spcPct val="0"/>
                </a:spcBef>
                <a:spcAft>
                  <a:spcPct val="0"/>
                </a:spcAft>
                <a:buClrTx/>
                <a:buFontTx/>
                <a:buNone/>
              </a:pPr>
              <a:r>
                <a:rPr kumimoji="1" lang="en-US" altLang="zh-CN" sz="1800" b="1" dirty="0">
                  <a:solidFill>
                    <a:schemeClr val="tx1"/>
                  </a:solidFill>
                  <a:latin typeface="Comic Sans MS" panose="030F0702030302020204" pitchFamily="66" charset="0"/>
                  <a:ea typeface="微软雅黑" panose="020B0503020204020204" pitchFamily="34" charset="-122"/>
                </a:rPr>
                <a:t>TCP</a:t>
              </a:r>
            </a:p>
          </p:txBody>
        </p:sp>
        <p:sp>
          <p:nvSpPr>
            <p:cNvPr id="17421" name="Rectangle 12"/>
            <p:cNvSpPr>
              <a:spLocks noChangeArrowheads="1"/>
            </p:cNvSpPr>
            <p:nvPr/>
          </p:nvSpPr>
          <p:spPr bwMode="ltGray">
            <a:xfrm>
              <a:off x="975" y="1680"/>
              <a:ext cx="3323" cy="576"/>
            </a:xfrm>
            <a:prstGeom prst="rect">
              <a:avLst/>
            </a:prstGeom>
            <a:solidFill>
              <a:srgbClr val="CCECFF"/>
            </a:solidFill>
            <a:ln w="9525" cap="rnd">
              <a:solidFill>
                <a:srgbClr val="000000"/>
              </a:solidFill>
              <a:miter lim="800000"/>
              <a:headEnd/>
              <a:tailEnd/>
            </a:ln>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a:lnSpc>
                  <a:spcPct val="100000"/>
                </a:lnSpc>
                <a:spcBef>
                  <a:spcPct val="0"/>
                </a:spcBef>
                <a:spcAft>
                  <a:spcPct val="0"/>
                </a:spcAft>
                <a:buClrTx/>
                <a:buFontTx/>
                <a:buNone/>
              </a:pPr>
              <a:r>
                <a:rPr kumimoji="1" lang="en-US" altLang="zh-CN" sz="1800" b="1" dirty="0">
                  <a:solidFill>
                    <a:schemeClr val="tx1"/>
                  </a:solidFill>
                  <a:latin typeface="Comic Sans MS" panose="030F0702030302020204" pitchFamily="66" charset="0"/>
                  <a:ea typeface="微软雅黑" panose="020B0503020204020204" pitchFamily="34" charset="-122"/>
                </a:rPr>
                <a:t>SSL or TLS</a:t>
              </a:r>
            </a:p>
          </p:txBody>
        </p:sp>
      </p:grpSp>
      <p:sp>
        <p:nvSpPr>
          <p:cNvPr id="17414" name="Line 13"/>
          <p:cNvSpPr>
            <a:spLocks noChangeShapeType="1"/>
          </p:cNvSpPr>
          <p:nvPr/>
        </p:nvSpPr>
        <p:spPr bwMode="auto">
          <a:xfrm>
            <a:off x="4267200" y="3692525"/>
            <a:ext cx="304800" cy="5334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7415" name="Line 14"/>
          <p:cNvSpPr>
            <a:spLocks noChangeShapeType="1"/>
          </p:cNvSpPr>
          <p:nvPr/>
        </p:nvSpPr>
        <p:spPr bwMode="auto">
          <a:xfrm>
            <a:off x="4267200" y="4835525"/>
            <a:ext cx="304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dirty="0">
              <a:latin typeface="Comic Sans MS" panose="030F0702030302020204" pitchFamily="66" charset="0"/>
              <a:ea typeface="微软雅黑" panose="020B0503020204020204" pitchFamily="34"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E3D565-A5FC-4A39-B4A5-601BAD6BB57F}"/>
              </a:ext>
            </a:extLst>
          </p:cNvPr>
          <p:cNvSpPr>
            <a:spLocks noGrp="1"/>
          </p:cNvSpPr>
          <p:nvPr>
            <p:ph type="title"/>
          </p:nvPr>
        </p:nvSpPr>
        <p:spPr/>
        <p:txBody>
          <a:bodyPr/>
          <a:lstStyle/>
          <a:p>
            <a:r>
              <a:rPr lang="zh-CN" altLang="en-US" dirty="0"/>
              <a:t>防火墙</a:t>
            </a:r>
            <a:r>
              <a:rPr lang="en-US" altLang="zh-CN" dirty="0"/>
              <a:t>Firewall</a:t>
            </a:r>
            <a:endParaRPr lang="zh-CN" altLang="en-US" dirty="0"/>
          </a:p>
        </p:txBody>
      </p:sp>
      <p:sp>
        <p:nvSpPr>
          <p:cNvPr id="3" name="内容占位符 2">
            <a:extLst>
              <a:ext uri="{FF2B5EF4-FFF2-40B4-BE49-F238E27FC236}">
                <a16:creationId xmlns:a16="http://schemas.microsoft.com/office/drawing/2014/main" id="{742544C1-9006-4725-8703-CECB0C54A9A2}"/>
              </a:ext>
            </a:extLst>
          </p:cNvPr>
          <p:cNvSpPr>
            <a:spLocks noGrp="1"/>
          </p:cNvSpPr>
          <p:nvPr>
            <p:ph idx="1"/>
          </p:nvPr>
        </p:nvSpPr>
        <p:spPr>
          <a:xfrm>
            <a:off x="304800" y="1219200"/>
            <a:ext cx="8537575" cy="3048000"/>
          </a:xfrm>
        </p:spPr>
        <p:txBody>
          <a:bodyPr/>
          <a:lstStyle/>
          <a:p>
            <a:pPr eaLnBrk="1" hangingPunct="1">
              <a:buClr>
                <a:schemeClr val="bg1"/>
              </a:buClr>
            </a:pPr>
            <a:r>
              <a:rPr lang="zh-CN" altLang="en-US" sz="2800" b="1" dirty="0">
                <a:latin typeface="Times New Roman" panose="02020603050405020304" pitchFamily="18" charset="0"/>
              </a:rPr>
              <a:t>防火墙是位于两个</a:t>
            </a:r>
            <a:r>
              <a:rPr lang="en-US" altLang="zh-CN" sz="2800" b="1" dirty="0">
                <a:latin typeface="Times New Roman" panose="02020603050405020304" pitchFamily="18" charset="0"/>
              </a:rPr>
              <a:t>(</a:t>
            </a:r>
            <a:r>
              <a:rPr lang="zh-CN" altLang="en-US" sz="2800" b="1" dirty="0">
                <a:latin typeface="Times New Roman" panose="02020603050405020304" pitchFamily="18" charset="0"/>
              </a:rPr>
              <a:t>或多个</a:t>
            </a:r>
            <a:r>
              <a:rPr lang="en-US" altLang="zh-CN" sz="2800" b="1" dirty="0">
                <a:latin typeface="Times New Roman" panose="02020603050405020304" pitchFamily="18" charset="0"/>
              </a:rPr>
              <a:t>)</a:t>
            </a:r>
            <a:r>
              <a:rPr lang="zh-CN" altLang="en-US" sz="2800" b="1" dirty="0">
                <a:latin typeface="Times New Roman" panose="02020603050405020304" pitchFamily="18" charset="0"/>
              </a:rPr>
              <a:t>网络间，实施网间访问控制的一组组件的集合，它满足以下条件：</a:t>
            </a:r>
          </a:p>
          <a:p>
            <a:pPr lvl="1" eaLnBrk="1" hangingPunct="1">
              <a:buClr>
                <a:schemeClr val="bg1"/>
              </a:buClr>
            </a:pPr>
            <a:r>
              <a:rPr lang="zh-CN" altLang="en-US" sz="2400" dirty="0">
                <a:latin typeface="Times New Roman" panose="02020603050405020304" pitchFamily="18" charset="0"/>
              </a:rPr>
              <a:t>内部和外部之间的所有网络数据流必须经过防火墙；</a:t>
            </a:r>
          </a:p>
          <a:p>
            <a:pPr lvl="1" eaLnBrk="1" hangingPunct="1">
              <a:buClr>
                <a:schemeClr val="bg1"/>
              </a:buClr>
            </a:pPr>
            <a:r>
              <a:rPr lang="zh-CN" altLang="en-US" sz="2400" dirty="0">
                <a:latin typeface="Times New Roman" panose="02020603050405020304" pitchFamily="18" charset="0"/>
              </a:rPr>
              <a:t>只有符合安全政策的数据流才能通过防火墙；</a:t>
            </a:r>
          </a:p>
          <a:p>
            <a:pPr lvl="1" eaLnBrk="1" hangingPunct="1">
              <a:buClr>
                <a:schemeClr val="bg1"/>
              </a:buClr>
            </a:pPr>
            <a:r>
              <a:rPr lang="zh-CN" altLang="en-US" sz="2400" dirty="0">
                <a:latin typeface="Times New Roman" panose="02020603050405020304" pitchFamily="18" charset="0"/>
              </a:rPr>
              <a:t>防火墙自身能抗攻击；</a:t>
            </a:r>
          </a:p>
          <a:p>
            <a:pPr eaLnBrk="1" hangingPunct="1">
              <a:buClr>
                <a:schemeClr val="bg1"/>
              </a:buClr>
            </a:pPr>
            <a:r>
              <a:rPr lang="zh-CN" altLang="en-US" sz="2800" b="1" dirty="0">
                <a:latin typeface="Times New Roman" panose="02020603050405020304" pitchFamily="18" charset="0"/>
              </a:rPr>
              <a:t>防火墙 </a:t>
            </a:r>
            <a:r>
              <a:rPr lang="en-US" altLang="zh-CN" sz="2800" b="1" dirty="0">
                <a:latin typeface="Times New Roman" panose="02020603050405020304" pitchFamily="18" charset="0"/>
              </a:rPr>
              <a:t>= </a:t>
            </a:r>
            <a:r>
              <a:rPr lang="zh-CN" altLang="en-US" sz="2800" b="1" dirty="0">
                <a:latin typeface="Times New Roman" panose="02020603050405020304" pitchFamily="18" charset="0"/>
              </a:rPr>
              <a:t>硬件 </a:t>
            </a:r>
            <a:r>
              <a:rPr lang="en-US" altLang="zh-CN" sz="2800" b="1" dirty="0">
                <a:latin typeface="Times New Roman" panose="02020603050405020304" pitchFamily="18" charset="0"/>
              </a:rPr>
              <a:t>+ </a:t>
            </a:r>
            <a:r>
              <a:rPr lang="zh-CN" altLang="en-US" sz="2800" b="1" dirty="0">
                <a:latin typeface="Times New Roman" panose="02020603050405020304" pitchFamily="18" charset="0"/>
              </a:rPr>
              <a:t>软件 </a:t>
            </a:r>
            <a:r>
              <a:rPr lang="en-US" altLang="zh-CN" sz="2800" b="1" dirty="0">
                <a:latin typeface="Times New Roman" panose="02020603050405020304" pitchFamily="18" charset="0"/>
              </a:rPr>
              <a:t>+ </a:t>
            </a:r>
            <a:r>
              <a:rPr lang="zh-CN" altLang="en-US" sz="2800" b="1" dirty="0">
                <a:latin typeface="Times New Roman" panose="02020603050405020304" pitchFamily="18" charset="0"/>
              </a:rPr>
              <a:t>控制策略</a:t>
            </a:r>
          </a:p>
          <a:p>
            <a:endParaRPr lang="en-US" altLang="zh-CN" sz="2800" b="1" dirty="0"/>
          </a:p>
          <a:p>
            <a:pPr lvl="1"/>
            <a:endParaRPr lang="zh-CN" altLang="en-US" sz="2400" b="1" dirty="0"/>
          </a:p>
        </p:txBody>
      </p:sp>
      <p:sp>
        <p:nvSpPr>
          <p:cNvPr id="4" name="AutoShape 26">
            <a:extLst>
              <a:ext uri="{FF2B5EF4-FFF2-40B4-BE49-F238E27FC236}">
                <a16:creationId xmlns:a16="http://schemas.microsoft.com/office/drawing/2014/main" id="{A38655D4-85E2-4330-93A8-D17398F15CAB}"/>
              </a:ext>
            </a:extLst>
          </p:cNvPr>
          <p:cNvSpPr>
            <a:spLocks/>
          </p:cNvSpPr>
          <p:nvPr/>
        </p:nvSpPr>
        <p:spPr bwMode="auto">
          <a:xfrm>
            <a:off x="568643" y="2420005"/>
            <a:ext cx="152400" cy="1219200"/>
          </a:xfrm>
          <a:prstGeom prst="leftBrace">
            <a:avLst>
              <a:gd name="adj1" fmla="val 133333"/>
              <a:gd name="adj2" fmla="val 50000"/>
            </a:avLst>
          </a:prstGeom>
          <a:noFill/>
          <a:ln w="222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1" hangingPunct="1">
              <a:lnSpc>
                <a:spcPct val="100000"/>
              </a:lnSpc>
              <a:spcBef>
                <a:spcPct val="0"/>
              </a:spcBef>
              <a:spcAft>
                <a:spcPct val="0"/>
              </a:spcAft>
              <a:buClrTx/>
              <a:buFontTx/>
              <a:buNone/>
            </a:pPr>
            <a:endParaRPr lang="zh-CN" altLang="zh-CN" sz="1800" b="1">
              <a:ea typeface="微软雅黑" panose="020B0503020204020204" pitchFamily="34" charset="-122"/>
            </a:endParaRPr>
          </a:p>
        </p:txBody>
      </p:sp>
      <p:sp>
        <p:nvSpPr>
          <p:cNvPr id="5" name="Text Box 27">
            <a:extLst>
              <a:ext uri="{FF2B5EF4-FFF2-40B4-BE49-F238E27FC236}">
                <a16:creationId xmlns:a16="http://schemas.microsoft.com/office/drawing/2014/main" id="{89011365-338A-4350-B847-B487ACCE9CDF}"/>
              </a:ext>
            </a:extLst>
          </p:cNvPr>
          <p:cNvSpPr txBox="1">
            <a:spLocks noChangeArrowheads="1"/>
          </p:cNvSpPr>
          <p:nvPr/>
        </p:nvSpPr>
        <p:spPr bwMode="auto">
          <a:xfrm>
            <a:off x="152401" y="2514600"/>
            <a:ext cx="492443" cy="1118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r>
              <a:rPr lang="zh-CN" altLang="en-US" sz="2000" b="1" dirty="0">
                <a:ea typeface="微软雅黑" panose="020B0503020204020204" pitchFamily="34" charset="-122"/>
              </a:rPr>
              <a:t>设计目标</a:t>
            </a:r>
          </a:p>
        </p:txBody>
      </p:sp>
      <p:grpSp>
        <p:nvGrpSpPr>
          <p:cNvPr id="6" name="Group 4">
            <a:extLst>
              <a:ext uri="{FF2B5EF4-FFF2-40B4-BE49-F238E27FC236}">
                <a16:creationId xmlns:a16="http://schemas.microsoft.com/office/drawing/2014/main" id="{46F4BE21-24DA-4C98-A423-FE61A88E69BD}"/>
              </a:ext>
            </a:extLst>
          </p:cNvPr>
          <p:cNvGrpSpPr>
            <a:grpSpLocks/>
          </p:cNvGrpSpPr>
          <p:nvPr/>
        </p:nvGrpSpPr>
        <p:grpSpPr bwMode="auto">
          <a:xfrm>
            <a:off x="1524000" y="4614862"/>
            <a:ext cx="5988050" cy="1709738"/>
            <a:chOff x="1746" y="2665"/>
            <a:chExt cx="3772" cy="1304"/>
          </a:xfrm>
        </p:grpSpPr>
        <p:pic>
          <p:nvPicPr>
            <p:cNvPr id="7" name="Picture 5">
              <a:extLst>
                <a:ext uri="{FF2B5EF4-FFF2-40B4-BE49-F238E27FC236}">
                  <a16:creationId xmlns:a16="http://schemas.microsoft.com/office/drawing/2014/main" id="{1F896927-5F56-472C-A0B5-5F482FAF3826}"/>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7" y="2743"/>
              <a:ext cx="913" cy="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6">
              <a:extLst>
                <a:ext uri="{FF2B5EF4-FFF2-40B4-BE49-F238E27FC236}">
                  <a16:creationId xmlns:a16="http://schemas.microsoft.com/office/drawing/2014/main" id="{582E6A17-BF15-4F64-9FF3-4FA7135D19F6}"/>
                </a:ext>
              </a:extLst>
            </p:cNvPr>
            <p:cNvGrpSpPr>
              <a:grpSpLocks/>
            </p:cNvGrpSpPr>
            <p:nvPr/>
          </p:nvGrpSpPr>
          <p:grpSpPr bwMode="auto">
            <a:xfrm>
              <a:off x="1746" y="2858"/>
              <a:ext cx="1421" cy="511"/>
              <a:chOff x="1746" y="2858"/>
              <a:chExt cx="1421" cy="511"/>
            </a:xfrm>
          </p:grpSpPr>
          <p:sp>
            <p:nvSpPr>
              <p:cNvPr id="23" name="Oval 7">
                <a:extLst>
                  <a:ext uri="{FF2B5EF4-FFF2-40B4-BE49-F238E27FC236}">
                    <a16:creationId xmlns:a16="http://schemas.microsoft.com/office/drawing/2014/main" id="{9DA6FFDD-E623-4037-BB29-75A27EF35C46}"/>
                  </a:ext>
                </a:extLst>
              </p:cNvPr>
              <p:cNvSpPr>
                <a:spLocks noChangeArrowheads="1"/>
              </p:cNvSpPr>
              <p:nvPr/>
            </p:nvSpPr>
            <p:spPr bwMode="auto">
              <a:xfrm>
                <a:off x="2341" y="2858"/>
                <a:ext cx="544" cy="230"/>
              </a:xfrm>
              <a:prstGeom prst="ellipse">
                <a:avLst/>
              </a:prstGeom>
              <a:solidFill>
                <a:srgbClr val="E1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a:latin typeface="Comic Sans MS" panose="030F0702030302020204" pitchFamily="66" charset="0"/>
                  <a:ea typeface="微软雅黑" panose="020B0503020204020204" pitchFamily="34" charset="-122"/>
                </a:endParaRPr>
              </a:p>
            </p:txBody>
          </p:sp>
          <p:sp>
            <p:nvSpPr>
              <p:cNvPr id="24" name="Oval 8">
                <a:extLst>
                  <a:ext uri="{FF2B5EF4-FFF2-40B4-BE49-F238E27FC236}">
                    <a16:creationId xmlns:a16="http://schemas.microsoft.com/office/drawing/2014/main" id="{82EBBE38-6031-4266-8E68-EABF6826E231}"/>
                  </a:ext>
                </a:extLst>
              </p:cNvPr>
              <p:cNvSpPr>
                <a:spLocks noChangeArrowheads="1"/>
              </p:cNvSpPr>
              <p:nvPr/>
            </p:nvSpPr>
            <p:spPr bwMode="auto">
              <a:xfrm>
                <a:off x="1746" y="3050"/>
                <a:ext cx="473" cy="219"/>
              </a:xfrm>
              <a:prstGeom prst="ellipse">
                <a:avLst/>
              </a:prstGeom>
              <a:solidFill>
                <a:srgbClr val="E1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a:latin typeface="Comic Sans MS" panose="030F0702030302020204" pitchFamily="66" charset="0"/>
                  <a:ea typeface="微软雅黑" panose="020B0503020204020204" pitchFamily="34" charset="-122"/>
                </a:endParaRPr>
              </a:p>
            </p:txBody>
          </p:sp>
          <p:sp>
            <p:nvSpPr>
              <p:cNvPr id="25" name="Oval 9">
                <a:extLst>
                  <a:ext uri="{FF2B5EF4-FFF2-40B4-BE49-F238E27FC236}">
                    <a16:creationId xmlns:a16="http://schemas.microsoft.com/office/drawing/2014/main" id="{4C3C1989-59A9-4E63-8B47-8F7FF6E0D980}"/>
                  </a:ext>
                </a:extLst>
              </p:cNvPr>
              <p:cNvSpPr>
                <a:spLocks noChangeArrowheads="1"/>
              </p:cNvSpPr>
              <p:nvPr/>
            </p:nvSpPr>
            <p:spPr bwMode="auto">
              <a:xfrm>
                <a:off x="2291" y="3151"/>
                <a:ext cx="741" cy="218"/>
              </a:xfrm>
              <a:prstGeom prst="ellipse">
                <a:avLst/>
              </a:prstGeom>
              <a:solidFill>
                <a:srgbClr val="E1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a:latin typeface="Comic Sans MS" panose="030F0702030302020204" pitchFamily="66" charset="0"/>
                  <a:ea typeface="微软雅黑" panose="020B0503020204020204" pitchFamily="34" charset="-122"/>
                </a:endParaRPr>
              </a:p>
            </p:txBody>
          </p:sp>
          <p:sp>
            <p:nvSpPr>
              <p:cNvPr id="26" name="Oval 10">
                <a:extLst>
                  <a:ext uri="{FF2B5EF4-FFF2-40B4-BE49-F238E27FC236}">
                    <a16:creationId xmlns:a16="http://schemas.microsoft.com/office/drawing/2014/main" id="{5120E29B-891A-4E11-B9D7-BF7F9B8DAA8F}"/>
                  </a:ext>
                </a:extLst>
              </p:cNvPr>
              <p:cNvSpPr>
                <a:spLocks noChangeArrowheads="1"/>
              </p:cNvSpPr>
              <p:nvPr/>
            </p:nvSpPr>
            <p:spPr bwMode="auto">
              <a:xfrm>
                <a:off x="2694" y="2989"/>
                <a:ext cx="473" cy="218"/>
              </a:xfrm>
              <a:prstGeom prst="ellipse">
                <a:avLst/>
              </a:prstGeom>
              <a:solidFill>
                <a:srgbClr val="E1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a:latin typeface="Comic Sans MS" panose="030F0702030302020204" pitchFamily="66" charset="0"/>
                  <a:ea typeface="微软雅黑" panose="020B0503020204020204" pitchFamily="34" charset="-122"/>
                </a:endParaRPr>
              </a:p>
            </p:txBody>
          </p:sp>
          <p:sp>
            <p:nvSpPr>
              <p:cNvPr id="27" name="Oval 11">
                <a:extLst>
                  <a:ext uri="{FF2B5EF4-FFF2-40B4-BE49-F238E27FC236}">
                    <a16:creationId xmlns:a16="http://schemas.microsoft.com/office/drawing/2014/main" id="{957A6FE3-56F0-46A0-A056-005C9E3AEE02}"/>
                  </a:ext>
                </a:extLst>
              </p:cNvPr>
              <p:cNvSpPr>
                <a:spLocks noChangeArrowheads="1"/>
              </p:cNvSpPr>
              <p:nvPr/>
            </p:nvSpPr>
            <p:spPr bwMode="auto">
              <a:xfrm>
                <a:off x="1899" y="2951"/>
                <a:ext cx="1133" cy="308"/>
              </a:xfrm>
              <a:prstGeom prst="ellipse">
                <a:avLst/>
              </a:prstGeom>
              <a:gradFill rotWithShape="0">
                <a:gsLst>
                  <a:gs pos="0">
                    <a:srgbClr val="FFFFFF"/>
                  </a:gs>
                  <a:gs pos="100000">
                    <a:srgbClr val="E1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a:latin typeface="Comic Sans MS" panose="030F0702030302020204" pitchFamily="66" charset="0"/>
                  <a:ea typeface="微软雅黑" panose="020B0503020204020204" pitchFamily="34" charset="-122"/>
                </a:endParaRPr>
              </a:p>
            </p:txBody>
          </p:sp>
        </p:grpSp>
        <p:grpSp>
          <p:nvGrpSpPr>
            <p:cNvPr id="9" name="Group 12">
              <a:extLst>
                <a:ext uri="{FF2B5EF4-FFF2-40B4-BE49-F238E27FC236}">
                  <a16:creationId xmlns:a16="http://schemas.microsoft.com/office/drawing/2014/main" id="{265A038B-F7B8-4474-87BB-A8A73BC2A16D}"/>
                </a:ext>
              </a:extLst>
            </p:cNvPr>
            <p:cNvGrpSpPr>
              <a:grpSpLocks/>
            </p:cNvGrpSpPr>
            <p:nvPr/>
          </p:nvGrpSpPr>
          <p:grpSpPr bwMode="auto">
            <a:xfrm>
              <a:off x="2781" y="3031"/>
              <a:ext cx="1952" cy="442"/>
              <a:chOff x="2781" y="3031"/>
              <a:chExt cx="1952" cy="442"/>
            </a:xfrm>
          </p:grpSpPr>
          <p:sp>
            <p:nvSpPr>
              <p:cNvPr id="20" name="Freeform 13">
                <a:extLst>
                  <a:ext uri="{FF2B5EF4-FFF2-40B4-BE49-F238E27FC236}">
                    <a16:creationId xmlns:a16="http://schemas.microsoft.com/office/drawing/2014/main" id="{766C2761-3F1A-4DCE-872B-E90812BF28FA}"/>
                  </a:ext>
                </a:extLst>
              </p:cNvPr>
              <p:cNvSpPr>
                <a:spLocks/>
              </p:cNvSpPr>
              <p:nvPr/>
            </p:nvSpPr>
            <p:spPr bwMode="auto">
              <a:xfrm>
                <a:off x="2781" y="3168"/>
                <a:ext cx="577" cy="94"/>
              </a:xfrm>
              <a:custGeom>
                <a:avLst/>
                <a:gdLst>
                  <a:gd name="T0" fmla="*/ 576 w 577"/>
                  <a:gd name="T1" fmla="*/ 0 h 94"/>
                  <a:gd name="T2" fmla="*/ 573 w 577"/>
                  <a:gd name="T3" fmla="*/ 21 h 94"/>
                  <a:gd name="T4" fmla="*/ 0 w 577"/>
                  <a:gd name="T5" fmla="*/ 93 h 94"/>
                  <a:gd name="T6" fmla="*/ 0 w 577"/>
                  <a:gd name="T7" fmla="*/ 58 h 94"/>
                  <a:gd name="T8" fmla="*/ 576 w 577"/>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7" h="94">
                    <a:moveTo>
                      <a:pt x="576" y="0"/>
                    </a:moveTo>
                    <a:lnTo>
                      <a:pt x="573" y="21"/>
                    </a:lnTo>
                    <a:lnTo>
                      <a:pt x="0" y="93"/>
                    </a:lnTo>
                    <a:lnTo>
                      <a:pt x="0" y="58"/>
                    </a:lnTo>
                    <a:lnTo>
                      <a:pt x="576" y="0"/>
                    </a:lnTo>
                  </a:path>
                </a:pathLst>
              </a:custGeom>
              <a:solidFill>
                <a:srgbClr val="6F4300"/>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Comic Sans MS" panose="030F0702030302020204" pitchFamily="66" charset="0"/>
                  <a:ea typeface="微软雅黑" panose="020B0503020204020204" pitchFamily="34" charset="-122"/>
                </a:endParaRPr>
              </a:p>
            </p:txBody>
          </p:sp>
          <p:sp>
            <p:nvSpPr>
              <p:cNvPr id="21" name="Freeform 14">
                <a:extLst>
                  <a:ext uri="{FF2B5EF4-FFF2-40B4-BE49-F238E27FC236}">
                    <a16:creationId xmlns:a16="http://schemas.microsoft.com/office/drawing/2014/main" id="{F4CB665B-D781-4C85-8DDD-0ABEB0822F0D}"/>
                  </a:ext>
                </a:extLst>
              </p:cNvPr>
              <p:cNvSpPr>
                <a:spLocks/>
              </p:cNvSpPr>
              <p:nvPr/>
            </p:nvSpPr>
            <p:spPr bwMode="auto">
              <a:xfrm>
                <a:off x="2911" y="3123"/>
                <a:ext cx="1822" cy="350"/>
              </a:xfrm>
              <a:custGeom>
                <a:avLst/>
                <a:gdLst>
                  <a:gd name="T0" fmla="*/ 1799 w 1822"/>
                  <a:gd name="T1" fmla="*/ 39 h 350"/>
                  <a:gd name="T2" fmla="*/ 1817 w 1822"/>
                  <a:gd name="T3" fmla="*/ 81 h 350"/>
                  <a:gd name="T4" fmla="*/ 1815 w 1822"/>
                  <a:gd name="T5" fmla="*/ 135 h 350"/>
                  <a:gd name="T6" fmla="*/ 1781 w 1822"/>
                  <a:gd name="T7" fmla="*/ 174 h 350"/>
                  <a:gd name="T8" fmla="*/ 1749 w 1822"/>
                  <a:gd name="T9" fmla="*/ 204 h 350"/>
                  <a:gd name="T10" fmla="*/ 1702 w 1822"/>
                  <a:gd name="T11" fmla="*/ 232 h 350"/>
                  <a:gd name="T12" fmla="*/ 1649 w 1822"/>
                  <a:gd name="T13" fmla="*/ 257 h 350"/>
                  <a:gd name="T14" fmla="*/ 1593 w 1822"/>
                  <a:gd name="T15" fmla="*/ 279 h 350"/>
                  <a:gd name="T16" fmla="*/ 1517 w 1822"/>
                  <a:gd name="T17" fmla="*/ 304 h 350"/>
                  <a:gd name="T18" fmla="*/ 1426 w 1822"/>
                  <a:gd name="T19" fmla="*/ 320 h 350"/>
                  <a:gd name="T20" fmla="*/ 1314 w 1822"/>
                  <a:gd name="T21" fmla="*/ 338 h 350"/>
                  <a:gd name="T22" fmla="*/ 1200 w 1822"/>
                  <a:gd name="T23" fmla="*/ 346 h 350"/>
                  <a:gd name="T24" fmla="*/ 1090 w 1822"/>
                  <a:gd name="T25" fmla="*/ 348 h 350"/>
                  <a:gd name="T26" fmla="*/ 988 w 1822"/>
                  <a:gd name="T27" fmla="*/ 348 h 350"/>
                  <a:gd name="T28" fmla="*/ 839 w 1822"/>
                  <a:gd name="T29" fmla="*/ 340 h 350"/>
                  <a:gd name="T30" fmla="*/ 721 w 1822"/>
                  <a:gd name="T31" fmla="*/ 328 h 350"/>
                  <a:gd name="T32" fmla="*/ 611 w 1822"/>
                  <a:gd name="T33" fmla="*/ 313 h 350"/>
                  <a:gd name="T34" fmla="*/ 490 w 1822"/>
                  <a:gd name="T35" fmla="*/ 291 h 350"/>
                  <a:gd name="T36" fmla="*/ 364 w 1822"/>
                  <a:gd name="T37" fmla="*/ 264 h 350"/>
                  <a:gd name="T38" fmla="*/ 187 w 1822"/>
                  <a:gd name="T39" fmla="*/ 203 h 350"/>
                  <a:gd name="T40" fmla="*/ 54 w 1822"/>
                  <a:gd name="T41" fmla="*/ 146 h 350"/>
                  <a:gd name="T42" fmla="*/ 0 w 1822"/>
                  <a:gd name="T43" fmla="*/ 88 h 350"/>
                  <a:gd name="T44" fmla="*/ 323 w 1822"/>
                  <a:gd name="T45" fmla="*/ 79 h 350"/>
                  <a:gd name="T46" fmla="*/ 444 w 1822"/>
                  <a:gd name="T47" fmla="*/ 136 h 350"/>
                  <a:gd name="T48" fmla="*/ 612 w 1822"/>
                  <a:gd name="T49" fmla="*/ 192 h 350"/>
                  <a:gd name="T50" fmla="*/ 728 w 1822"/>
                  <a:gd name="T51" fmla="*/ 221 h 350"/>
                  <a:gd name="T52" fmla="*/ 859 w 1822"/>
                  <a:gd name="T53" fmla="*/ 241 h 350"/>
                  <a:gd name="T54" fmla="*/ 977 w 1822"/>
                  <a:gd name="T55" fmla="*/ 252 h 350"/>
                  <a:gd name="T56" fmla="*/ 1115 w 1822"/>
                  <a:gd name="T57" fmla="*/ 261 h 350"/>
                  <a:gd name="T58" fmla="*/ 1248 w 1822"/>
                  <a:gd name="T59" fmla="*/ 258 h 350"/>
                  <a:gd name="T60" fmla="*/ 1377 w 1822"/>
                  <a:gd name="T61" fmla="*/ 251 h 350"/>
                  <a:gd name="T62" fmla="*/ 1471 w 1822"/>
                  <a:gd name="T63" fmla="*/ 239 h 350"/>
                  <a:gd name="T64" fmla="*/ 1554 w 1822"/>
                  <a:gd name="T65" fmla="*/ 217 h 350"/>
                  <a:gd name="T66" fmla="*/ 1632 w 1822"/>
                  <a:gd name="T67" fmla="*/ 192 h 350"/>
                  <a:gd name="T68" fmla="*/ 1709 w 1822"/>
                  <a:gd name="T69" fmla="*/ 151 h 350"/>
                  <a:gd name="T70" fmla="*/ 1759 w 1822"/>
                  <a:gd name="T71" fmla="*/ 106 h 350"/>
                  <a:gd name="T72" fmla="*/ 1784 w 1822"/>
                  <a:gd name="T73" fmla="*/ 20 h 3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22" h="350">
                    <a:moveTo>
                      <a:pt x="1784" y="20"/>
                    </a:moveTo>
                    <a:lnTo>
                      <a:pt x="1799" y="39"/>
                    </a:lnTo>
                    <a:lnTo>
                      <a:pt x="1808" y="54"/>
                    </a:lnTo>
                    <a:lnTo>
                      <a:pt x="1817" y="81"/>
                    </a:lnTo>
                    <a:lnTo>
                      <a:pt x="1821" y="112"/>
                    </a:lnTo>
                    <a:lnTo>
                      <a:pt x="1815" y="135"/>
                    </a:lnTo>
                    <a:lnTo>
                      <a:pt x="1803" y="155"/>
                    </a:lnTo>
                    <a:lnTo>
                      <a:pt x="1781" y="174"/>
                    </a:lnTo>
                    <a:lnTo>
                      <a:pt x="1764" y="189"/>
                    </a:lnTo>
                    <a:lnTo>
                      <a:pt x="1749" y="204"/>
                    </a:lnTo>
                    <a:lnTo>
                      <a:pt x="1728" y="216"/>
                    </a:lnTo>
                    <a:lnTo>
                      <a:pt x="1702" y="232"/>
                    </a:lnTo>
                    <a:lnTo>
                      <a:pt x="1680" y="244"/>
                    </a:lnTo>
                    <a:lnTo>
                      <a:pt x="1649" y="257"/>
                    </a:lnTo>
                    <a:lnTo>
                      <a:pt x="1626" y="266"/>
                    </a:lnTo>
                    <a:lnTo>
                      <a:pt x="1593" y="279"/>
                    </a:lnTo>
                    <a:lnTo>
                      <a:pt x="1563" y="293"/>
                    </a:lnTo>
                    <a:lnTo>
                      <a:pt x="1517" y="304"/>
                    </a:lnTo>
                    <a:lnTo>
                      <a:pt x="1477" y="311"/>
                    </a:lnTo>
                    <a:lnTo>
                      <a:pt x="1426" y="320"/>
                    </a:lnTo>
                    <a:lnTo>
                      <a:pt x="1379" y="331"/>
                    </a:lnTo>
                    <a:lnTo>
                      <a:pt x="1314" y="338"/>
                    </a:lnTo>
                    <a:lnTo>
                      <a:pt x="1259" y="344"/>
                    </a:lnTo>
                    <a:lnTo>
                      <a:pt x="1200" y="346"/>
                    </a:lnTo>
                    <a:lnTo>
                      <a:pt x="1151" y="348"/>
                    </a:lnTo>
                    <a:lnTo>
                      <a:pt x="1090" y="348"/>
                    </a:lnTo>
                    <a:lnTo>
                      <a:pt x="1041" y="349"/>
                    </a:lnTo>
                    <a:lnTo>
                      <a:pt x="988" y="348"/>
                    </a:lnTo>
                    <a:lnTo>
                      <a:pt x="921" y="345"/>
                    </a:lnTo>
                    <a:lnTo>
                      <a:pt x="839" y="340"/>
                    </a:lnTo>
                    <a:lnTo>
                      <a:pt x="778" y="333"/>
                    </a:lnTo>
                    <a:lnTo>
                      <a:pt x="721" y="328"/>
                    </a:lnTo>
                    <a:lnTo>
                      <a:pt x="659" y="321"/>
                    </a:lnTo>
                    <a:lnTo>
                      <a:pt x="611" y="313"/>
                    </a:lnTo>
                    <a:lnTo>
                      <a:pt x="557" y="302"/>
                    </a:lnTo>
                    <a:lnTo>
                      <a:pt x="490" y="291"/>
                    </a:lnTo>
                    <a:lnTo>
                      <a:pt x="433" y="278"/>
                    </a:lnTo>
                    <a:lnTo>
                      <a:pt x="364" y="264"/>
                    </a:lnTo>
                    <a:lnTo>
                      <a:pt x="261" y="228"/>
                    </a:lnTo>
                    <a:lnTo>
                      <a:pt x="187" y="203"/>
                    </a:lnTo>
                    <a:lnTo>
                      <a:pt x="103" y="171"/>
                    </a:lnTo>
                    <a:lnTo>
                      <a:pt x="54" y="146"/>
                    </a:lnTo>
                    <a:lnTo>
                      <a:pt x="3" y="120"/>
                    </a:lnTo>
                    <a:lnTo>
                      <a:pt x="0" y="88"/>
                    </a:lnTo>
                    <a:lnTo>
                      <a:pt x="112" y="0"/>
                    </a:lnTo>
                    <a:lnTo>
                      <a:pt x="323" y="79"/>
                    </a:lnTo>
                    <a:lnTo>
                      <a:pt x="383" y="113"/>
                    </a:lnTo>
                    <a:lnTo>
                      <a:pt x="444" y="136"/>
                    </a:lnTo>
                    <a:lnTo>
                      <a:pt x="504" y="160"/>
                    </a:lnTo>
                    <a:lnTo>
                      <a:pt x="612" y="192"/>
                    </a:lnTo>
                    <a:lnTo>
                      <a:pt x="676" y="210"/>
                    </a:lnTo>
                    <a:lnTo>
                      <a:pt x="728" y="221"/>
                    </a:lnTo>
                    <a:lnTo>
                      <a:pt x="794" y="231"/>
                    </a:lnTo>
                    <a:lnTo>
                      <a:pt x="859" y="241"/>
                    </a:lnTo>
                    <a:lnTo>
                      <a:pt x="919" y="248"/>
                    </a:lnTo>
                    <a:lnTo>
                      <a:pt x="977" y="252"/>
                    </a:lnTo>
                    <a:lnTo>
                      <a:pt x="1047" y="259"/>
                    </a:lnTo>
                    <a:lnTo>
                      <a:pt x="1115" y="261"/>
                    </a:lnTo>
                    <a:lnTo>
                      <a:pt x="1190" y="261"/>
                    </a:lnTo>
                    <a:lnTo>
                      <a:pt x="1248" y="258"/>
                    </a:lnTo>
                    <a:lnTo>
                      <a:pt x="1317" y="254"/>
                    </a:lnTo>
                    <a:lnTo>
                      <a:pt x="1377" y="251"/>
                    </a:lnTo>
                    <a:lnTo>
                      <a:pt x="1416" y="244"/>
                    </a:lnTo>
                    <a:lnTo>
                      <a:pt x="1471" y="239"/>
                    </a:lnTo>
                    <a:lnTo>
                      <a:pt x="1508" y="228"/>
                    </a:lnTo>
                    <a:lnTo>
                      <a:pt x="1554" y="217"/>
                    </a:lnTo>
                    <a:lnTo>
                      <a:pt x="1599" y="205"/>
                    </a:lnTo>
                    <a:lnTo>
                      <a:pt x="1632" y="192"/>
                    </a:lnTo>
                    <a:lnTo>
                      <a:pt x="1687" y="170"/>
                    </a:lnTo>
                    <a:lnTo>
                      <a:pt x="1709" y="151"/>
                    </a:lnTo>
                    <a:lnTo>
                      <a:pt x="1740" y="128"/>
                    </a:lnTo>
                    <a:lnTo>
                      <a:pt x="1759" y="106"/>
                    </a:lnTo>
                    <a:lnTo>
                      <a:pt x="1774" y="91"/>
                    </a:lnTo>
                    <a:lnTo>
                      <a:pt x="1784" y="20"/>
                    </a:lnTo>
                  </a:path>
                </a:pathLst>
              </a:custGeom>
              <a:solidFill>
                <a:srgbClr val="EFB355"/>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Comic Sans MS" panose="030F0702030302020204" pitchFamily="66" charset="0"/>
                  <a:ea typeface="微软雅黑" panose="020B0503020204020204" pitchFamily="34" charset="-122"/>
                </a:endParaRPr>
              </a:p>
            </p:txBody>
          </p:sp>
          <p:sp>
            <p:nvSpPr>
              <p:cNvPr id="22" name="Freeform 15">
                <a:extLst>
                  <a:ext uri="{FF2B5EF4-FFF2-40B4-BE49-F238E27FC236}">
                    <a16:creationId xmlns:a16="http://schemas.microsoft.com/office/drawing/2014/main" id="{B588B713-C425-43E8-93B4-DFE630B3C934}"/>
                  </a:ext>
                </a:extLst>
              </p:cNvPr>
              <p:cNvSpPr>
                <a:spLocks/>
              </p:cNvSpPr>
              <p:nvPr/>
            </p:nvSpPr>
            <p:spPr bwMode="auto">
              <a:xfrm>
                <a:off x="2783" y="3031"/>
                <a:ext cx="1950" cy="424"/>
              </a:xfrm>
              <a:custGeom>
                <a:avLst/>
                <a:gdLst>
                  <a:gd name="T0" fmla="*/ 1880 w 1950"/>
                  <a:gd name="T1" fmla="*/ 53 h 424"/>
                  <a:gd name="T2" fmla="*/ 1927 w 1950"/>
                  <a:gd name="T3" fmla="*/ 112 h 424"/>
                  <a:gd name="T4" fmla="*/ 1945 w 1950"/>
                  <a:gd name="T5" fmla="*/ 154 h 424"/>
                  <a:gd name="T6" fmla="*/ 1943 w 1950"/>
                  <a:gd name="T7" fmla="*/ 209 h 424"/>
                  <a:gd name="T8" fmla="*/ 1909 w 1950"/>
                  <a:gd name="T9" fmla="*/ 248 h 424"/>
                  <a:gd name="T10" fmla="*/ 1877 w 1950"/>
                  <a:gd name="T11" fmla="*/ 278 h 424"/>
                  <a:gd name="T12" fmla="*/ 1830 w 1950"/>
                  <a:gd name="T13" fmla="*/ 306 h 424"/>
                  <a:gd name="T14" fmla="*/ 1777 w 1950"/>
                  <a:gd name="T15" fmla="*/ 331 h 424"/>
                  <a:gd name="T16" fmla="*/ 1721 w 1950"/>
                  <a:gd name="T17" fmla="*/ 353 h 424"/>
                  <a:gd name="T18" fmla="*/ 1645 w 1950"/>
                  <a:gd name="T19" fmla="*/ 378 h 424"/>
                  <a:gd name="T20" fmla="*/ 1554 w 1950"/>
                  <a:gd name="T21" fmla="*/ 394 h 424"/>
                  <a:gd name="T22" fmla="*/ 1442 w 1950"/>
                  <a:gd name="T23" fmla="*/ 412 h 424"/>
                  <a:gd name="T24" fmla="*/ 1328 w 1950"/>
                  <a:gd name="T25" fmla="*/ 420 h 424"/>
                  <a:gd name="T26" fmla="*/ 1218 w 1950"/>
                  <a:gd name="T27" fmla="*/ 422 h 424"/>
                  <a:gd name="T28" fmla="*/ 1116 w 1950"/>
                  <a:gd name="T29" fmla="*/ 422 h 424"/>
                  <a:gd name="T30" fmla="*/ 966 w 1950"/>
                  <a:gd name="T31" fmla="*/ 414 h 424"/>
                  <a:gd name="T32" fmla="*/ 849 w 1950"/>
                  <a:gd name="T33" fmla="*/ 402 h 424"/>
                  <a:gd name="T34" fmla="*/ 739 w 1950"/>
                  <a:gd name="T35" fmla="*/ 387 h 424"/>
                  <a:gd name="T36" fmla="*/ 618 w 1950"/>
                  <a:gd name="T37" fmla="*/ 365 h 424"/>
                  <a:gd name="T38" fmla="*/ 492 w 1950"/>
                  <a:gd name="T39" fmla="*/ 338 h 424"/>
                  <a:gd name="T40" fmla="*/ 314 w 1950"/>
                  <a:gd name="T41" fmla="*/ 277 h 424"/>
                  <a:gd name="T42" fmla="*/ 182 w 1950"/>
                  <a:gd name="T43" fmla="*/ 220 h 424"/>
                  <a:gd name="T44" fmla="*/ 0 w 1950"/>
                  <a:gd name="T45" fmla="*/ 198 h 424"/>
                  <a:gd name="T46" fmla="*/ 582 w 1950"/>
                  <a:gd name="T47" fmla="*/ 139 h 424"/>
                  <a:gd name="T48" fmla="*/ 511 w 1950"/>
                  <a:gd name="T49" fmla="*/ 186 h 424"/>
                  <a:gd name="T50" fmla="*/ 632 w 1950"/>
                  <a:gd name="T51" fmla="*/ 234 h 424"/>
                  <a:gd name="T52" fmla="*/ 803 w 1950"/>
                  <a:gd name="T53" fmla="*/ 283 h 424"/>
                  <a:gd name="T54" fmla="*/ 922 w 1950"/>
                  <a:gd name="T55" fmla="*/ 305 h 424"/>
                  <a:gd name="T56" fmla="*/ 1047 w 1950"/>
                  <a:gd name="T57" fmla="*/ 322 h 424"/>
                  <a:gd name="T58" fmla="*/ 1175 w 1950"/>
                  <a:gd name="T59" fmla="*/ 333 h 424"/>
                  <a:gd name="T60" fmla="*/ 1317 w 1950"/>
                  <a:gd name="T61" fmla="*/ 335 h 424"/>
                  <a:gd name="T62" fmla="*/ 1445 w 1950"/>
                  <a:gd name="T63" fmla="*/ 328 h 424"/>
                  <a:gd name="T64" fmla="*/ 1544 w 1950"/>
                  <a:gd name="T65" fmla="*/ 318 h 424"/>
                  <a:gd name="T66" fmla="*/ 1636 w 1950"/>
                  <a:gd name="T67" fmla="*/ 302 h 424"/>
                  <a:gd name="T68" fmla="*/ 1727 w 1950"/>
                  <a:gd name="T69" fmla="*/ 279 h 424"/>
                  <a:gd name="T70" fmla="*/ 1815 w 1950"/>
                  <a:gd name="T71" fmla="*/ 244 h 424"/>
                  <a:gd name="T72" fmla="*/ 1868 w 1950"/>
                  <a:gd name="T73" fmla="*/ 202 h 424"/>
                  <a:gd name="T74" fmla="*/ 1902 w 1950"/>
                  <a:gd name="T75" fmla="*/ 166 h 424"/>
                  <a:gd name="T76" fmla="*/ 1901 w 1950"/>
                  <a:gd name="T77" fmla="*/ 128 h 424"/>
                  <a:gd name="T78" fmla="*/ 1889 w 1950"/>
                  <a:gd name="T79" fmla="*/ 86 h 424"/>
                  <a:gd name="T80" fmla="*/ 1865 w 1950"/>
                  <a:gd name="T81" fmla="*/ 51 h 4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950" h="424">
                    <a:moveTo>
                      <a:pt x="1815" y="0"/>
                    </a:moveTo>
                    <a:lnTo>
                      <a:pt x="1880" y="53"/>
                    </a:lnTo>
                    <a:lnTo>
                      <a:pt x="1912" y="94"/>
                    </a:lnTo>
                    <a:lnTo>
                      <a:pt x="1927" y="112"/>
                    </a:lnTo>
                    <a:lnTo>
                      <a:pt x="1936" y="128"/>
                    </a:lnTo>
                    <a:lnTo>
                      <a:pt x="1945" y="154"/>
                    </a:lnTo>
                    <a:lnTo>
                      <a:pt x="1949" y="186"/>
                    </a:lnTo>
                    <a:lnTo>
                      <a:pt x="1943" y="209"/>
                    </a:lnTo>
                    <a:lnTo>
                      <a:pt x="1931" y="228"/>
                    </a:lnTo>
                    <a:lnTo>
                      <a:pt x="1909" y="248"/>
                    </a:lnTo>
                    <a:lnTo>
                      <a:pt x="1892" y="262"/>
                    </a:lnTo>
                    <a:lnTo>
                      <a:pt x="1877" y="278"/>
                    </a:lnTo>
                    <a:lnTo>
                      <a:pt x="1856" y="290"/>
                    </a:lnTo>
                    <a:lnTo>
                      <a:pt x="1830" y="306"/>
                    </a:lnTo>
                    <a:lnTo>
                      <a:pt x="1808" y="318"/>
                    </a:lnTo>
                    <a:lnTo>
                      <a:pt x="1777" y="331"/>
                    </a:lnTo>
                    <a:lnTo>
                      <a:pt x="1754" y="340"/>
                    </a:lnTo>
                    <a:lnTo>
                      <a:pt x="1721" y="353"/>
                    </a:lnTo>
                    <a:lnTo>
                      <a:pt x="1691" y="367"/>
                    </a:lnTo>
                    <a:lnTo>
                      <a:pt x="1645" y="378"/>
                    </a:lnTo>
                    <a:lnTo>
                      <a:pt x="1605" y="385"/>
                    </a:lnTo>
                    <a:lnTo>
                      <a:pt x="1554" y="394"/>
                    </a:lnTo>
                    <a:lnTo>
                      <a:pt x="1507" y="405"/>
                    </a:lnTo>
                    <a:lnTo>
                      <a:pt x="1442" y="412"/>
                    </a:lnTo>
                    <a:lnTo>
                      <a:pt x="1386" y="418"/>
                    </a:lnTo>
                    <a:lnTo>
                      <a:pt x="1328" y="420"/>
                    </a:lnTo>
                    <a:lnTo>
                      <a:pt x="1279" y="422"/>
                    </a:lnTo>
                    <a:lnTo>
                      <a:pt x="1218" y="422"/>
                    </a:lnTo>
                    <a:lnTo>
                      <a:pt x="1169" y="423"/>
                    </a:lnTo>
                    <a:lnTo>
                      <a:pt x="1116" y="422"/>
                    </a:lnTo>
                    <a:lnTo>
                      <a:pt x="1049" y="419"/>
                    </a:lnTo>
                    <a:lnTo>
                      <a:pt x="966" y="414"/>
                    </a:lnTo>
                    <a:lnTo>
                      <a:pt x="906" y="407"/>
                    </a:lnTo>
                    <a:lnTo>
                      <a:pt x="849" y="402"/>
                    </a:lnTo>
                    <a:lnTo>
                      <a:pt x="787" y="395"/>
                    </a:lnTo>
                    <a:lnTo>
                      <a:pt x="739" y="387"/>
                    </a:lnTo>
                    <a:lnTo>
                      <a:pt x="684" y="376"/>
                    </a:lnTo>
                    <a:lnTo>
                      <a:pt x="618" y="365"/>
                    </a:lnTo>
                    <a:lnTo>
                      <a:pt x="561" y="352"/>
                    </a:lnTo>
                    <a:lnTo>
                      <a:pt x="492" y="338"/>
                    </a:lnTo>
                    <a:lnTo>
                      <a:pt x="389" y="302"/>
                    </a:lnTo>
                    <a:lnTo>
                      <a:pt x="314" y="277"/>
                    </a:lnTo>
                    <a:lnTo>
                      <a:pt x="231" y="245"/>
                    </a:lnTo>
                    <a:lnTo>
                      <a:pt x="182" y="220"/>
                    </a:lnTo>
                    <a:lnTo>
                      <a:pt x="132" y="185"/>
                    </a:lnTo>
                    <a:lnTo>
                      <a:pt x="0" y="198"/>
                    </a:lnTo>
                    <a:lnTo>
                      <a:pt x="117" y="53"/>
                    </a:lnTo>
                    <a:lnTo>
                      <a:pt x="582" y="139"/>
                    </a:lnTo>
                    <a:lnTo>
                      <a:pt x="451" y="152"/>
                    </a:lnTo>
                    <a:lnTo>
                      <a:pt x="511" y="186"/>
                    </a:lnTo>
                    <a:lnTo>
                      <a:pt x="571" y="210"/>
                    </a:lnTo>
                    <a:lnTo>
                      <a:pt x="632" y="234"/>
                    </a:lnTo>
                    <a:lnTo>
                      <a:pt x="740" y="266"/>
                    </a:lnTo>
                    <a:lnTo>
                      <a:pt x="803" y="283"/>
                    </a:lnTo>
                    <a:lnTo>
                      <a:pt x="856" y="295"/>
                    </a:lnTo>
                    <a:lnTo>
                      <a:pt x="922" y="305"/>
                    </a:lnTo>
                    <a:lnTo>
                      <a:pt x="987" y="315"/>
                    </a:lnTo>
                    <a:lnTo>
                      <a:pt x="1047" y="322"/>
                    </a:lnTo>
                    <a:lnTo>
                      <a:pt x="1104" y="326"/>
                    </a:lnTo>
                    <a:lnTo>
                      <a:pt x="1175" y="333"/>
                    </a:lnTo>
                    <a:lnTo>
                      <a:pt x="1243" y="335"/>
                    </a:lnTo>
                    <a:lnTo>
                      <a:pt x="1317" y="335"/>
                    </a:lnTo>
                    <a:lnTo>
                      <a:pt x="1376" y="332"/>
                    </a:lnTo>
                    <a:lnTo>
                      <a:pt x="1445" y="328"/>
                    </a:lnTo>
                    <a:lnTo>
                      <a:pt x="1505" y="325"/>
                    </a:lnTo>
                    <a:lnTo>
                      <a:pt x="1544" y="318"/>
                    </a:lnTo>
                    <a:lnTo>
                      <a:pt x="1599" y="313"/>
                    </a:lnTo>
                    <a:lnTo>
                      <a:pt x="1636" y="302"/>
                    </a:lnTo>
                    <a:lnTo>
                      <a:pt x="1682" y="291"/>
                    </a:lnTo>
                    <a:lnTo>
                      <a:pt x="1727" y="279"/>
                    </a:lnTo>
                    <a:lnTo>
                      <a:pt x="1760" y="266"/>
                    </a:lnTo>
                    <a:lnTo>
                      <a:pt x="1815" y="244"/>
                    </a:lnTo>
                    <a:lnTo>
                      <a:pt x="1837" y="225"/>
                    </a:lnTo>
                    <a:lnTo>
                      <a:pt x="1868" y="202"/>
                    </a:lnTo>
                    <a:lnTo>
                      <a:pt x="1887" y="180"/>
                    </a:lnTo>
                    <a:lnTo>
                      <a:pt x="1902" y="166"/>
                    </a:lnTo>
                    <a:lnTo>
                      <a:pt x="1903" y="148"/>
                    </a:lnTo>
                    <a:lnTo>
                      <a:pt x="1901" y="128"/>
                    </a:lnTo>
                    <a:lnTo>
                      <a:pt x="1896" y="103"/>
                    </a:lnTo>
                    <a:lnTo>
                      <a:pt x="1889" y="86"/>
                    </a:lnTo>
                    <a:lnTo>
                      <a:pt x="1879" y="70"/>
                    </a:lnTo>
                    <a:lnTo>
                      <a:pt x="1865" y="51"/>
                    </a:lnTo>
                    <a:lnTo>
                      <a:pt x="1815" y="0"/>
                    </a:lnTo>
                  </a:path>
                </a:pathLst>
              </a:custGeom>
              <a:solidFill>
                <a:srgbClr val="F99803"/>
              </a:solidFill>
              <a:ln>
                <a:noFill/>
              </a:ln>
              <a:effectLst/>
              <a:extLst>
                <a:ext uri="{91240B29-F687-4F45-9708-019B960494DF}">
                  <a14:hiddenLine xmlns:a14="http://schemas.microsoft.com/office/drawing/2010/main" w="9525" cap="rnd">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Comic Sans MS" panose="030F0702030302020204" pitchFamily="66" charset="0"/>
                  <a:ea typeface="微软雅黑" panose="020B0503020204020204" pitchFamily="34" charset="-122"/>
                </a:endParaRPr>
              </a:p>
            </p:txBody>
          </p:sp>
        </p:grpSp>
        <p:pic>
          <p:nvPicPr>
            <p:cNvPr id="10" name="Picture 16">
              <a:extLst>
                <a:ext uri="{FF2B5EF4-FFF2-40B4-BE49-F238E27FC236}">
                  <a16:creationId xmlns:a16="http://schemas.microsoft.com/office/drawing/2014/main" id="{62A14F4C-9F41-4C8A-A6F8-8A41B2C6E5B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 y="2665"/>
              <a:ext cx="804" cy="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7">
              <a:extLst>
                <a:ext uri="{FF2B5EF4-FFF2-40B4-BE49-F238E27FC236}">
                  <a16:creationId xmlns:a16="http://schemas.microsoft.com/office/drawing/2014/main" id="{469A0ACD-87F8-4C40-83F5-8CFF0E5312CC}"/>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9" y="3027"/>
              <a:ext cx="829"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8">
              <a:extLst>
                <a:ext uri="{FF2B5EF4-FFF2-40B4-BE49-F238E27FC236}">
                  <a16:creationId xmlns:a16="http://schemas.microsoft.com/office/drawing/2014/main" id="{8AE4FF75-A627-458B-A86C-86C1E1C0C72B}"/>
                </a:ext>
              </a:extLst>
            </p:cNvPr>
            <p:cNvGrpSpPr>
              <a:grpSpLocks/>
            </p:cNvGrpSpPr>
            <p:nvPr/>
          </p:nvGrpSpPr>
          <p:grpSpPr bwMode="auto">
            <a:xfrm>
              <a:off x="4228" y="2858"/>
              <a:ext cx="1290" cy="443"/>
              <a:chOff x="4228" y="2858"/>
              <a:chExt cx="1290" cy="443"/>
            </a:xfrm>
          </p:grpSpPr>
          <p:sp>
            <p:nvSpPr>
              <p:cNvPr id="15" name="Oval 19">
                <a:extLst>
                  <a:ext uri="{FF2B5EF4-FFF2-40B4-BE49-F238E27FC236}">
                    <a16:creationId xmlns:a16="http://schemas.microsoft.com/office/drawing/2014/main" id="{726A9A2E-D9BF-434E-B792-2889A1FDED4D}"/>
                  </a:ext>
                </a:extLst>
              </p:cNvPr>
              <p:cNvSpPr>
                <a:spLocks noChangeArrowheads="1"/>
              </p:cNvSpPr>
              <p:nvPr/>
            </p:nvSpPr>
            <p:spPr bwMode="auto">
              <a:xfrm>
                <a:off x="4687" y="2858"/>
                <a:ext cx="580" cy="203"/>
              </a:xfrm>
              <a:prstGeom prst="ellipse">
                <a:avLst/>
              </a:prstGeom>
              <a:solidFill>
                <a:srgbClr val="618FF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a:latin typeface="Comic Sans MS" panose="030F0702030302020204" pitchFamily="66" charset="0"/>
                  <a:ea typeface="微软雅黑" panose="020B0503020204020204" pitchFamily="34" charset="-122"/>
                </a:endParaRPr>
              </a:p>
            </p:txBody>
          </p:sp>
          <p:sp>
            <p:nvSpPr>
              <p:cNvPr id="16" name="Oval 20">
                <a:extLst>
                  <a:ext uri="{FF2B5EF4-FFF2-40B4-BE49-F238E27FC236}">
                    <a16:creationId xmlns:a16="http://schemas.microsoft.com/office/drawing/2014/main" id="{254C1D05-5C9D-4B7D-96A6-59EED2AA65CF}"/>
                  </a:ext>
                </a:extLst>
              </p:cNvPr>
              <p:cNvSpPr>
                <a:spLocks noChangeArrowheads="1"/>
              </p:cNvSpPr>
              <p:nvPr/>
            </p:nvSpPr>
            <p:spPr bwMode="auto">
              <a:xfrm>
                <a:off x="4228" y="2974"/>
                <a:ext cx="503" cy="193"/>
              </a:xfrm>
              <a:prstGeom prst="ellipse">
                <a:avLst/>
              </a:prstGeom>
              <a:solidFill>
                <a:srgbClr val="618FF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a:latin typeface="Comic Sans MS" panose="030F0702030302020204" pitchFamily="66" charset="0"/>
                  <a:ea typeface="微软雅黑" panose="020B0503020204020204" pitchFamily="34" charset="-122"/>
                </a:endParaRPr>
              </a:p>
            </p:txBody>
          </p:sp>
          <p:sp>
            <p:nvSpPr>
              <p:cNvPr id="17" name="Oval 21">
                <a:extLst>
                  <a:ext uri="{FF2B5EF4-FFF2-40B4-BE49-F238E27FC236}">
                    <a16:creationId xmlns:a16="http://schemas.microsoft.com/office/drawing/2014/main" id="{15A46816-DFFF-4716-AA03-634CFF15BDAC}"/>
                  </a:ext>
                </a:extLst>
              </p:cNvPr>
              <p:cNvSpPr>
                <a:spLocks noChangeArrowheads="1"/>
              </p:cNvSpPr>
              <p:nvPr/>
            </p:nvSpPr>
            <p:spPr bwMode="auto">
              <a:xfrm>
                <a:off x="4460" y="3082"/>
                <a:ext cx="786" cy="192"/>
              </a:xfrm>
              <a:prstGeom prst="ellipse">
                <a:avLst/>
              </a:prstGeom>
              <a:solidFill>
                <a:srgbClr val="618FF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a:latin typeface="Comic Sans MS" panose="030F0702030302020204" pitchFamily="66" charset="0"/>
                  <a:ea typeface="微软雅黑" panose="020B0503020204020204" pitchFamily="34" charset="-122"/>
                </a:endParaRPr>
              </a:p>
            </p:txBody>
          </p:sp>
          <p:sp>
            <p:nvSpPr>
              <p:cNvPr id="18" name="Oval 22">
                <a:extLst>
                  <a:ext uri="{FF2B5EF4-FFF2-40B4-BE49-F238E27FC236}">
                    <a16:creationId xmlns:a16="http://schemas.microsoft.com/office/drawing/2014/main" id="{92F57D2B-11ED-437C-8D9E-D6116E79C71E}"/>
                  </a:ext>
                </a:extLst>
              </p:cNvPr>
              <p:cNvSpPr>
                <a:spLocks noChangeArrowheads="1"/>
              </p:cNvSpPr>
              <p:nvPr/>
            </p:nvSpPr>
            <p:spPr bwMode="auto">
              <a:xfrm>
                <a:off x="4904" y="3108"/>
                <a:ext cx="504" cy="193"/>
              </a:xfrm>
              <a:prstGeom prst="ellipse">
                <a:avLst/>
              </a:prstGeom>
              <a:solidFill>
                <a:srgbClr val="618FF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a:latin typeface="Comic Sans MS" panose="030F0702030302020204" pitchFamily="66" charset="0"/>
                  <a:ea typeface="微软雅黑" panose="020B0503020204020204" pitchFamily="34" charset="-122"/>
                </a:endParaRPr>
              </a:p>
            </p:txBody>
          </p:sp>
          <p:sp>
            <p:nvSpPr>
              <p:cNvPr id="19" name="Oval 23">
                <a:extLst>
                  <a:ext uri="{FF2B5EF4-FFF2-40B4-BE49-F238E27FC236}">
                    <a16:creationId xmlns:a16="http://schemas.microsoft.com/office/drawing/2014/main" id="{313ABE9C-8962-4D3B-901A-2BA031C0CEB5}"/>
                  </a:ext>
                </a:extLst>
              </p:cNvPr>
              <p:cNvSpPr>
                <a:spLocks noChangeArrowheads="1"/>
              </p:cNvSpPr>
              <p:nvPr/>
            </p:nvSpPr>
            <p:spPr bwMode="auto">
              <a:xfrm>
                <a:off x="4315" y="2938"/>
                <a:ext cx="1203" cy="273"/>
              </a:xfrm>
              <a:prstGeom prst="ellipse">
                <a:avLst/>
              </a:prstGeom>
              <a:gradFill rotWithShape="0">
                <a:gsLst>
                  <a:gs pos="0">
                    <a:srgbClr val="FFFFFF"/>
                  </a:gs>
                  <a:gs pos="100000">
                    <a:srgbClr val="618FFD"/>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a:latin typeface="Comic Sans MS" panose="030F0702030302020204" pitchFamily="66" charset="0"/>
                  <a:ea typeface="微软雅黑" panose="020B0503020204020204" pitchFamily="34" charset="-122"/>
                </a:endParaRPr>
              </a:p>
            </p:txBody>
          </p:sp>
        </p:grpSp>
        <p:sp>
          <p:nvSpPr>
            <p:cNvPr id="13" name="Rectangle 24">
              <a:extLst>
                <a:ext uri="{FF2B5EF4-FFF2-40B4-BE49-F238E27FC236}">
                  <a16:creationId xmlns:a16="http://schemas.microsoft.com/office/drawing/2014/main" id="{07663AFB-B382-492C-82BE-86DEB892B6B0}"/>
                </a:ext>
              </a:extLst>
            </p:cNvPr>
            <p:cNvSpPr>
              <a:spLocks noChangeArrowheads="1"/>
            </p:cNvSpPr>
            <p:nvPr/>
          </p:nvSpPr>
          <p:spPr bwMode="auto">
            <a:xfrm>
              <a:off x="1896" y="2983"/>
              <a:ext cx="1080"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800" tIns="25400" rIns="50800" bIns="25400">
              <a:spAutoFit/>
            </a:bodyPr>
            <a:lstStyle>
              <a:lvl1pPr defTabSz="271463">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defTabSz="271463">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defTabSz="271463">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defTabSz="271463">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defTabSz="271463">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defTabSz="271463"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defTabSz="271463"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defTabSz="271463"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defTabSz="271463"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a:lnSpc>
                  <a:spcPct val="100000"/>
                </a:lnSpc>
                <a:spcBef>
                  <a:spcPct val="0"/>
                </a:spcBef>
                <a:spcAft>
                  <a:spcPct val="0"/>
                </a:spcAft>
                <a:buClrTx/>
                <a:buFontTx/>
                <a:buNone/>
              </a:pPr>
              <a:r>
                <a:rPr lang="en-US" altLang="zh-CN" sz="2600" b="1">
                  <a:latin typeface="Comic Sans MS" panose="030F0702030302020204" pitchFamily="66" charset="0"/>
                  <a:ea typeface="微软雅黑" panose="020B0503020204020204" pitchFamily="34" charset="-122"/>
                </a:rPr>
                <a:t>Internet</a:t>
              </a:r>
            </a:p>
          </p:txBody>
        </p:sp>
        <p:sp>
          <p:nvSpPr>
            <p:cNvPr id="14" name="Rectangle 25">
              <a:extLst>
                <a:ext uri="{FF2B5EF4-FFF2-40B4-BE49-F238E27FC236}">
                  <a16:creationId xmlns:a16="http://schemas.microsoft.com/office/drawing/2014/main" id="{FF9DA0A6-1DC8-4428-99BF-53541B030FEA}"/>
                </a:ext>
              </a:extLst>
            </p:cNvPr>
            <p:cNvSpPr>
              <a:spLocks noChangeArrowheads="1"/>
            </p:cNvSpPr>
            <p:nvPr/>
          </p:nvSpPr>
          <p:spPr bwMode="auto">
            <a:xfrm>
              <a:off x="4390" y="2920"/>
              <a:ext cx="1080"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0800" tIns="25400" rIns="50800" bIns="25400">
              <a:spAutoFit/>
            </a:bodyPr>
            <a:lstStyle>
              <a:lvl1pPr defTabSz="271463">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defTabSz="271463">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defTabSz="271463">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defTabSz="271463">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defTabSz="271463">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defTabSz="271463"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defTabSz="271463"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defTabSz="271463"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defTabSz="271463"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a:lnSpc>
                  <a:spcPct val="100000"/>
                </a:lnSpc>
                <a:spcBef>
                  <a:spcPct val="0"/>
                </a:spcBef>
                <a:spcAft>
                  <a:spcPct val="0"/>
                </a:spcAft>
                <a:buClrTx/>
                <a:buFontTx/>
                <a:buNone/>
              </a:pPr>
              <a:r>
                <a:rPr lang="en-US" altLang="zh-CN" sz="2600" b="1" dirty="0">
                  <a:latin typeface="Comic Sans MS" panose="030F0702030302020204" pitchFamily="66" charset="0"/>
                  <a:ea typeface="微软雅黑" panose="020B0503020204020204" pitchFamily="34" charset="-122"/>
                </a:rPr>
                <a:t>Intranet</a:t>
              </a:r>
            </a:p>
          </p:txBody>
        </p:sp>
      </p:grpSp>
    </p:spTree>
    <p:extLst>
      <p:ext uri="{BB962C8B-B14F-4D97-AF65-F5344CB8AC3E}">
        <p14:creationId xmlns:p14="http://schemas.microsoft.com/office/powerpoint/2010/main" val="2801933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CN" altLang="en-US" dirty="0">
                <a:ea typeface="微软雅黑" panose="020B0503020204020204" pitchFamily="34" charset="-122"/>
              </a:rPr>
              <a:t>企业网现状</a:t>
            </a:r>
          </a:p>
        </p:txBody>
      </p:sp>
      <p:grpSp>
        <p:nvGrpSpPr>
          <p:cNvPr id="9219" name="Group 4"/>
          <p:cNvGrpSpPr>
            <a:grpSpLocks/>
          </p:cNvGrpSpPr>
          <p:nvPr/>
        </p:nvGrpSpPr>
        <p:grpSpPr bwMode="auto">
          <a:xfrm>
            <a:off x="939800" y="1295400"/>
            <a:ext cx="7975600" cy="5370189"/>
            <a:chOff x="0" y="211"/>
            <a:chExt cx="5721" cy="4076"/>
          </a:xfrm>
        </p:grpSpPr>
        <p:sp>
          <p:nvSpPr>
            <p:cNvPr id="9221" name="Oval 5"/>
            <p:cNvSpPr>
              <a:spLocks noChangeArrowheads="1"/>
            </p:cNvSpPr>
            <p:nvPr/>
          </p:nvSpPr>
          <p:spPr bwMode="auto">
            <a:xfrm>
              <a:off x="3425" y="985"/>
              <a:ext cx="188" cy="395"/>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222" name="Oval 6"/>
            <p:cNvSpPr>
              <a:spLocks noChangeArrowheads="1"/>
            </p:cNvSpPr>
            <p:nvPr/>
          </p:nvSpPr>
          <p:spPr bwMode="auto">
            <a:xfrm>
              <a:off x="4335" y="702"/>
              <a:ext cx="188" cy="395"/>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223" name="Oval 7"/>
            <p:cNvSpPr>
              <a:spLocks noChangeArrowheads="1"/>
            </p:cNvSpPr>
            <p:nvPr/>
          </p:nvSpPr>
          <p:spPr bwMode="auto">
            <a:xfrm>
              <a:off x="4244" y="3208"/>
              <a:ext cx="188" cy="395"/>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224" name="Oval 8"/>
            <p:cNvSpPr>
              <a:spLocks noChangeArrowheads="1"/>
            </p:cNvSpPr>
            <p:nvPr/>
          </p:nvSpPr>
          <p:spPr bwMode="auto">
            <a:xfrm>
              <a:off x="0" y="3092"/>
              <a:ext cx="188" cy="395"/>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29705" name="Text Box 9"/>
            <p:cNvSpPr txBox="1">
              <a:spLocks noChangeArrowheads="1"/>
            </p:cNvSpPr>
            <p:nvPr/>
          </p:nvSpPr>
          <p:spPr bwMode="auto">
            <a:xfrm>
              <a:off x="3170" y="538"/>
              <a:ext cx="576" cy="576"/>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gn="ctr">
                <a:lnSpc>
                  <a:spcPct val="90000"/>
                </a:lnSpc>
                <a:defRPr/>
              </a:pPr>
              <a:r>
                <a:rPr lang="zh-CN"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rPr>
                <a:t>移动</a:t>
              </a:r>
              <a:br>
                <a:rPr lang="zh-TW"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rPr>
              </a:br>
              <a:r>
                <a:rPr lang="zh-CN"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rPr>
                <a:t>用户</a:t>
              </a:r>
              <a:endParaRPr lang="zh-TW"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endParaRPr>
            </a:p>
          </p:txBody>
        </p:sp>
        <p:sp>
          <p:nvSpPr>
            <p:cNvPr id="29706" name="Text Box 10"/>
            <p:cNvSpPr txBox="1">
              <a:spLocks noChangeArrowheads="1"/>
            </p:cNvSpPr>
            <p:nvPr/>
          </p:nvSpPr>
          <p:spPr bwMode="auto">
            <a:xfrm>
              <a:off x="111" y="1189"/>
              <a:ext cx="1045" cy="575"/>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lnSpc>
                  <a:spcPct val="90000"/>
                </a:lnSpc>
                <a:defRPr/>
              </a:pPr>
              <a:r>
                <a:rPr lang="en-US" altLang="zh-TW" sz="2400" b="1" dirty="0">
                  <a:effectLst>
                    <a:outerShdw blurRad="38100" dist="38100" dir="2700000" algn="tl">
                      <a:srgbClr val="FFFFFF"/>
                    </a:outerShdw>
                  </a:effectLst>
                  <a:latin typeface="Comic Sans MS" panose="030F0702030302020204" pitchFamily="66" charset="0"/>
                  <a:ea typeface="微软雅黑" panose="020B0503020204020204" pitchFamily="34" charset="-122"/>
                </a:rPr>
                <a:t>Internet</a:t>
              </a:r>
              <a:br>
                <a:rPr lang="en-US" altLang="zh-TW" sz="2400" b="1" dirty="0">
                  <a:effectLst>
                    <a:outerShdw blurRad="38100" dist="38100" dir="2700000" algn="tl">
                      <a:srgbClr val="FFFFFF"/>
                    </a:outerShdw>
                  </a:effectLst>
                  <a:latin typeface="Comic Sans MS" panose="030F0702030302020204" pitchFamily="66" charset="0"/>
                  <a:ea typeface="微软雅黑" panose="020B0503020204020204" pitchFamily="34" charset="-122"/>
                </a:rPr>
              </a:br>
              <a:r>
                <a:rPr lang="zh-CN"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rPr>
                <a:t>用户</a:t>
              </a:r>
              <a:endParaRPr lang="zh-TW"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endParaRPr>
            </a:p>
          </p:txBody>
        </p:sp>
        <p:sp>
          <p:nvSpPr>
            <p:cNvPr id="9227" name="Freeform 11"/>
            <p:cNvSpPr>
              <a:spLocks/>
            </p:cNvSpPr>
            <p:nvPr/>
          </p:nvSpPr>
          <p:spPr bwMode="auto">
            <a:xfrm>
              <a:off x="1512" y="2000"/>
              <a:ext cx="2372" cy="225"/>
            </a:xfrm>
            <a:custGeom>
              <a:avLst/>
              <a:gdLst>
                <a:gd name="T0" fmla="*/ 0 w 2017"/>
                <a:gd name="T1" fmla="*/ 0 h 97"/>
                <a:gd name="T2" fmla="*/ 3686 w 2017"/>
                <a:gd name="T3" fmla="*/ 0 h 97"/>
                <a:gd name="T4" fmla="*/ 3337 w 2017"/>
                <a:gd name="T5" fmla="*/ 80513 h 97"/>
                <a:gd name="T6" fmla="*/ 7376 w 2017"/>
                <a:gd name="T7" fmla="*/ 80513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28" name="Line 12"/>
            <p:cNvSpPr>
              <a:spLocks noChangeShapeType="1"/>
            </p:cNvSpPr>
            <p:nvPr/>
          </p:nvSpPr>
          <p:spPr bwMode="auto">
            <a:xfrm flipV="1">
              <a:off x="5463" y="1061"/>
              <a:ext cx="0" cy="336"/>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29" name="Freeform 13"/>
            <p:cNvSpPr>
              <a:spLocks/>
            </p:cNvSpPr>
            <p:nvPr/>
          </p:nvSpPr>
          <p:spPr bwMode="auto">
            <a:xfrm rot="-1950259">
              <a:off x="4826" y="1533"/>
              <a:ext cx="608" cy="135"/>
            </a:xfrm>
            <a:custGeom>
              <a:avLst/>
              <a:gdLst>
                <a:gd name="T0" fmla="*/ 0 w 2017"/>
                <a:gd name="T1" fmla="*/ 0 h 97"/>
                <a:gd name="T2" fmla="*/ 0 w 2017"/>
                <a:gd name="T3" fmla="*/ 0 h 97"/>
                <a:gd name="T4" fmla="*/ 0 w 2017"/>
                <a:gd name="T5" fmla="*/ 1350 h 97"/>
                <a:gd name="T6" fmla="*/ 0 w 2017"/>
                <a:gd name="T7" fmla="*/ 1350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30" name="Freeform 14"/>
            <p:cNvSpPr>
              <a:spLocks/>
            </p:cNvSpPr>
            <p:nvPr/>
          </p:nvSpPr>
          <p:spPr bwMode="auto">
            <a:xfrm rot="3091871">
              <a:off x="4204" y="2589"/>
              <a:ext cx="608" cy="135"/>
            </a:xfrm>
            <a:custGeom>
              <a:avLst/>
              <a:gdLst>
                <a:gd name="T0" fmla="*/ 0 w 2017"/>
                <a:gd name="T1" fmla="*/ 0 h 97"/>
                <a:gd name="T2" fmla="*/ 0 w 2017"/>
                <a:gd name="T3" fmla="*/ 0 h 97"/>
                <a:gd name="T4" fmla="*/ 0 w 2017"/>
                <a:gd name="T5" fmla="*/ 1350 h 97"/>
                <a:gd name="T6" fmla="*/ 0 w 2017"/>
                <a:gd name="T7" fmla="*/ 1350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31" name="Line 15"/>
            <p:cNvSpPr>
              <a:spLocks noChangeShapeType="1"/>
            </p:cNvSpPr>
            <p:nvPr/>
          </p:nvSpPr>
          <p:spPr bwMode="auto">
            <a:xfrm flipV="1">
              <a:off x="3064" y="2938"/>
              <a:ext cx="0" cy="336"/>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32" name="Freeform 16"/>
            <p:cNvSpPr>
              <a:spLocks/>
            </p:cNvSpPr>
            <p:nvPr/>
          </p:nvSpPr>
          <p:spPr bwMode="auto">
            <a:xfrm rot="3091871">
              <a:off x="3684" y="1463"/>
              <a:ext cx="608" cy="135"/>
            </a:xfrm>
            <a:custGeom>
              <a:avLst/>
              <a:gdLst>
                <a:gd name="T0" fmla="*/ 0 w 2017"/>
                <a:gd name="T1" fmla="*/ 0 h 97"/>
                <a:gd name="T2" fmla="*/ 0 w 2017"/>
                <a:gd name="T3" fmla="*/ 0 h 97"/>
                <a:gd name="T4" fmla="*/ 0 w 2017"/>
                <a:gd name="T5" fmla="*/ 1350 h 97"/>
                <a:gd name="T6" fmla="*/ 0 w 2017"/>
                <a:gd name="T7" fmla="*/ 1350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33" name="Freeform 17"/>
            <p:cNvSpPr>
              <a:spLocks/>
            </p:cNvSpPr>
            <p:nvPr/>
          </p:nvSpPr>
          <p:spPr bwMode="auto">
            <a:xfrm rot="1544464">
              <a:off x="2709" y="1556"/>
              <a:ext cx="1386" cy="109"/>
            </a:xfrm>
            <a:custGeom>
              <a:avLst/>
              <a:gdLst>
                <a:gd name="T0" fmla="*/ 0 w 2017"/>
                <a:gd name="T1" fmla="*/ 0 h 97"/>
                <a:gd name="T2" fmla="*/ 51 w 2017"/>
                <a:gd name="T3" fmla="*/ 0 h 97"/>
                <a:gd name="T4" fmla="*/ 45 w 2017"/>
                <a:gd name="T5" fmla="*/ 244 h 97"/>
                <a:gd name="T6" fmla="*/ 100 w 2017"/>
                <a:gd name="T7" fmla="*/ 244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34" name="Freeform 18"/>
            <p:cNvSpPr>
              <a:spLocks/>
            </p:cNvSpPr>
            <p:nvPr/>
          </p:nvSpPr>
          <p:spPr bwMode="auto">
            <a:xfrm rot="-2308129">
              <a:off x="3140" y="2453"/>
              <a:ext cx="988" cy="105"/>
            </a:xfrm>
            <a:custGeom>
              <a:avLst/>
              <a:gdLst>
                <a:gd name="T0" fmla="*/ 0 w 2017"/>
                <a:gd name="T1" fmla="*/ 0 h 97"/>
                <a:gd name="T2" fmla="*/ 3 w 2017"/>
                <a:gd name="T3" fmla="*/ 0 h 97"/>
                <a:gd name="T4" fmla="*/ 3 w 2017"/>
                <a:gd name="T5" fmla="*/ 182 h 97"/>
                <a:gd name="T6" fmla="*/ 7 w 2017"/>
                <a:gd name="T7" fmla="*/ 182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lstStyle/>
            <a:p>
              <a:endParaRPr lang="zh-CN" altLang="en-US" dirty="0">
                <a:latin typeface="Comic Sans MS" panose="030F0702030302020204" pitchFamily="66" charset="0"/>
                <a:ea typeface="微软雅黑" panose="020B0503020204020204" pitchFamily="34" charset="-122"/>
              </a:endParaRPr>
            </a:p>
          </p:txBody>
        </p:sp>
        <p:pic>
          <p:nvPicPr>
            <p:cNvPr id="9235"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6" y="887"/>
              <a:ext cx="44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236" name="Line 20"/>
            <p:cNvSpPr>
              <a:spLocks noChangeShapeType="1"/>
            </p:cNvSpPr>
            <p:nvPr/>
          </p:nvSpPr>
          <p:spPr bwMode="auto">
            <a:xfrm flipH="1" flipV="1">
              <a:off x="5338" y="810"/>
              <a:ext cx="0" cy="237"/>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37" name="Line 21"/>
            <p:cNvSpPr>
              <a:spLocks noChangeShapeType="1"/>
            </p:cNvSpPr>
            <p:nvPr/>
          </p:nvSpPr>
          <p:spPr bwMode="auto">
            <a:xfrm flipH="1" flipV="1">
              <a:off x="4696" y="804"/>
              <a:ext cx="0" cy="237"/>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38" name="Line 22"/>
            <p:cNvSpPr>
              <a:spLocks noChangeShapeType="1"/>
            </p:cNvSpPr>
            <p:nvPr/>
          </p:nvSpPr>
          <p:spPr bwMode="auto">
            <a:xfrm flipH="1">
              <a:off x="4490" y="1052"/>
              <a:ext cx="1088" cy="0"/>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39" name="Line 23"/>
            <p:cNvSpPr>
              <a:spLocks noChangeShapeType="1"/>
            </p:cNvSpPr>
            <p:nvPr/>
          </p:nvSpPr>
          <p:spPr bwMode="auto">
            <a:xfrm flipV="1">
              <a:off x="2432" y="2922"/>
              <a:ext cx="0" cy="336"/>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40" name="Line 24"/>
            <p:cNvSpPr>
              <a:spLocks noChangeShapeType="1"/>
            </p:cNvSpPr>
            <p:nvPr/>
          </p:nvSpPr>
          <p:spPr bwMode="auto">
            <a:xfrm flipV="1">
              <a:off x="1812" y="3255"/>
              <a:ext cx="0" cy="336"/>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41" name="Line 25"/>
            <p:cNvSpPr>
              <a:spLocks noChangeShapeType="1"/>
            </p:cNvSpPr>
            <p:nvPr/>
          </p:nvSpPr>
          <p:spPr bwMode="auto">
            <a:xfrm>
              <a:off x="192" y="3265"/>
              <a:ext cx="2972" cy="0"/>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42" name="Line 26"/>
            <p:cNvSpPr>
              <a:spLocks noChangeShapeType="1"/>
            </p:cNvSpPr>
            <p:nvPr/>
          </p:nvSpPr>
          <p:spPr bwMode="auto">
            <a:xfrm flipV="1">
              <a:off x="1746" y="2922"/>
              <a:ext cx="0" cy="336"/>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pic>
          <p:nvPicPr>
            <p:cNvPr id="9243" name="Picture 2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7" y="2804"/>
              <a:ext cx="485"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244" name="Line 28"/>
            <p:cNvSpPr>
              <a:spLocks noChangeShapeType="1"/>
            </p:cNvSpPr>
            <p:nvPr/>
          </p:nvSpPr>
          <p:spPr bwMode="auto">
            <a:xfrm flipV="1">
              <a:off x="2588" y="3261"/>
              <a:ext cx="0" cy="336"/>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45" name="Line 29"/>
            <p:cNvSpPr>
              <a:spLocks noChangeShapeType="1"/>
            </p:cNvSpPr>
            <p:nvPr/>
          </p:nvSpPr>
          <p:spPr bwMode="auto">
            <a:xfrm flipV="1">
              <a:off x="298" y="3271"/>
              <a:ext cx="0" cy="336"/>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46" name="Line 30"/>
            <p:cNvSpPr>
              <a:spLocks noChangeShapeType="1"/>
            </p:cNvSpPr>
            <p:nvPr/>
          </p:nvSpPr>
          <p:spPr bwMode="auto">
            <a:xfrm flipV="1">
              <a:off x="1074" y="3277"/>
              <a:ext cx="0" cy="336"/>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47" name="Line 31"/>
            <p:cNvSpPr>
              <a:spLocks noChangeShapeType="1"/>
            </p:cNvSpPr>
            <p:nvPr/>
          </p:nvSpPr>
          <p:spPr bwMode="auto">
            <a:xfrm flipV="1">
              <a:off x="1118" y="2928"/>
              <a:ext cx="0" cy="336"/>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48" name="Line 32"/>
            <p:cNvSpPr>
              <a:spLocks noChangeShapeType="1"/>
            </p:cNvSpPr>
            <p:nvPr/>
          </p:nvSpPr>
          <p:spPr bwMode="auto">
            <a:xfrm flipV="1">
              <a:off x="432" y="2928"/>
              <a:ext cx="0" cy="336"/>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49" name="Freeform 33"/>
            <p:cNvSpPr>
              <a:spLocks/>
            </p:cNvSpPr>
            <p:nvPr/>
          </p:nvSpPr>
          <p:spPr bwMode="auto">
            <a:xfrm rot="652151">
              <a:off x="2204" y="1744"/>
              <a:ext cx="1655" cy="154"/>
            </a:xfrm>
            <a:custGeom>
              <a:avLst/>
              <a:gdLst>
                <a:gd name="T0" fmla="*/ 0 w 2017"/>
                <a:gd name="T1" fmla="*/ 0 h 97"/>
                <a:gd name="T2" fmla="*/ 208 w 2017"/>
                <a:gd name="T3" fmla="*/ 0 h 97"/>
                <a:gd name="T4" fmla="*/ 188 w 2017"/>
                <a:gd name="T5" fmla="*/ 3861 h 97"/>
                <a:gd name="T6" fmla="*/ 414 w 2017"/>
                <a:gd name="T7" fmla="*/ 3861 h 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7" h="97">
                  <a:moveTo>
                    <a:pt x="0" y="0"/>
                  </a:moveTo>
                  <a:lnTo>
                    <a:pt x="1008" y="0"/>
                  </a:lnTo>
                  <a:lnTo>
                    <a:pt x="912" y="96"/>
                  </a:lnTo>
                  <a:lnTo>
                    <a:pt x="2016" y="96"/>
                  </a:lnTo>
                </a:path>
              </a:pathLst>
            </a:custGeom>
            <a:noFill/>
            <a:ln w="50800" cap="rnd" cmpd="sng">
              <a:solidFill>
                <a:schemeClr val="accent2"/>
              </a:solidFill>
              <a:prstDash val="solid"/>
              <a:round/>
              <a:headEnd type="none" w="med" len="med"/>
              <a:tailEnd type="none" w="med" len="med"/>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nvGrpSpPr>
            <p:cNvPr id="9250" name="Group 34"/>
            <p:cNvGrpSpPr>
              <a:grpSpLocks/>
            </p:cNvGrpSpPr>
            <p:nvPr/>
          </p:nvGrpSpPr>
          <p:grpSpPr bwMode="auto">
            <a:xfrm>
              <a:off x="3754" y="1596"/>
              <a:ext cx="1536" cy="912"/>
              <a:chOff x="2112" y="1704"/>
              <a:chExt cx="1536" cy="912"/>
            </a:xfrm>
          </p:grpSpPr>
          <p:pic>
            <p:nvPicPr>
              <p:cNvPr id="10280" name="Picture 3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2" y="1704"/>
                <a:ext cx="1536" cy="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9732" name="Text Box 36"/>
              <p:cNvSpPr txBox="1">
                <a:spLocks noChangeArrowheads="1"/>
              </p:cNvSpPr>
              <p:nvPr/>
            </p:nvSpPr>
            <p:spPr bwMode="auto">
              <a:xfrm>
                <a:off x="2206" y="1959"/>
                <a:ext cx="1351"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lnSpc>
                    <a:spcPct val="90000"/>
                  </a:lnSpc>
                  <a:defRPr/>
                </a:pPr>
                <a:r>
                  <a:rPr lang="en-US" altLang="zh-TW" sz="3200" b="1" dirty="0">
                    <a:solidFill>
                      <a:schemeClr val="tx2"/>
                    </a:solidFill>
                    <a:effectLst>
                      <a:outerShdw blurRad="38100" dist="38100" dir="2700000" algn="tl">
                        <a:srgbClr val="C0C0C0"/>
                      </a:outerShdw>
                    </a:effectLst>
                    <a:latin typeface="Comic Sans MS" panose="030F0702030302020204" pitchFamily="66" charset="0"/>
                    <a:ea typeface="微软雅黑" panose="020B0503020204020204" pitchFamily="34" charset="-122"/>
                  </a:rPr>
                  <a:t>Internet</a:t>
                </a:r>
              </a:p>
            </p:txBody>
          </p:sp>
        </p:grpSp>
        <p:sp>
          <p:nvSpPr>
            <p:cNvPr id="9251" name="Line 37"/>
            <p:cNvSpPr>
              <a:spLocks noChangeShapeType="1"/>
            </p:cNvSpPr>
            <p:nvPr/>
          </p:nvSpPr>
          <p:spPr bwMode="auto">
            <a:xfrm flipH="1" flipV="1">
              <a:off x="5271" y="3360"/>
              <a:ext cx="0" cy="237"/>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52" name="Line 38"/>
            <p:cNvSpPr>
              <a:spLocks noChangeShapeType="1"/>
            </p:cNvSpPr>
            <p:nvPr/>
          </p:nvSpPr>
          <p:spPr bwMode="auto">
            <a:xfrm flipH="1" flipV="1">
              <a:off x="4629" y="3354"/>
              <a:ext cx="0" cy="237"/>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53" name="Line 39"/>
            <p:cNvSpPr>
              <a:spLocks noChangeShapeType="1"/>
            </p:cNvSpPr>
            <p:nvPr/>
          </p:nvSpPr>
          <p:spPr bwMode="auto">
            <a:xfrm flipH="1">
              <a:off x="4423" y="3602"/>
              <a:ext cx="1088" cy="0"/>
            </a:xfrm>
            <a:prstGeom prst="line">
              <a:avLst/>
            </a:prstGeom>
            <a:noFill/>
            <a:ln w="25400">
              <a:solidFill>
                <a:schemeClr val="accent2"/>
              </a:solidFill>
              <a:round/>
              <a:headEnd/>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pic>
          <p:nvPicPr>
            <p:cNvPr id="9254" name="Picture 4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7" y="1266"/>
              <a:ext cx="46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9255" name="Picture 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 y="1242"/>
              <a:ext cx="44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9738" name="Text Box 42"/>
            <p:cNvSpPr txBox="1">
              <a:spLocks noChangeArrowheads="1"/>
            </p:cNvSpPr>
            <p:nvPr/>
          </p:nvSpPr>
          <p:spPr bwMode="auto">
            <a:xfrm>
              <a:off x="1033" y="3117"/>
              <a:ext cx="795" cy="327"/>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nSpc>
                  <a:spcPct val="90000"/>
                </a:lnSpc>
                <a:defRPr/>
              </a:pPr>
              <a:r>
                <a:rPr lang="zh-CN"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rPr>
                <a:t>企业网</a:t>
              </a:r>
              <a:endParaRPr lang="zh-TW"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endParaRPr>
            </a:p>
          </p:txBody>
        </p:sp>
        <p:sp>
          <p:nvSpPr>
            <p:cNvPr id="29739" name="Text Box 43"/>
            <p:cNvSpPr txBox="1">
              <a:spLocks noChangeArrowheads="1"/>
            </p:cNvSpPr>
            <p:nvPr/>
          </p:nvSpPr>
          <p:spPr bwMode="auto">
            <a:xfrm>
              <a:off x="4444" y="3647"/>
              <a:ext cx="795" cy="327"/>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nSpc>
                  <a:spcPct val="90000"/>
                </a:lnSpc>
                <a:defRPr/>
              </a:pPr>
              <a:r>
                <a:rPr lang="zh-TW"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rPr>
                <a:t>分公司</a:t>
              </a:r>
            </a:p>
          </p:txBody>
        </p:sp>
        <p:sp>
          <p:nvSpPr>
            <p:cNvPr id="29740" name="Text Box 44"/>
            <p:cNvSpPr txBox="1">
              <a:spLocks noChangeArrowheads="1"/>
            </p:cNvSpPr>
            <p:nvPr/>
          </p:nvSpPr>
          <p:spPr bwMode="auto">
            <a:xfrm>
              <a:off x="4488" y="933"/>
              <a:ext cx="1013" cy="328"/>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a:solidFill>
                    <a:schemeClr val="bg1"/>
                  </a:solidFill>
                  <a:latin typeface="Times New Roman" panose="02020603050405020304" pitchFamily="18" charset="0"/>
                  <a:ea typeface="宋体" panose="02010600030101010101" pitchFamily="2" charset="-122"/>
                </a:defRPr>
              </a:lvl1pPr>
              <a:lvl2pPr marL="742950" indent="-285750">
                <a:defRPr>
                  <a:solidFill>
                    <a:schemeClr val="bg1"/>
                  </a:solidFill>
                  <a:latin typeface="Times New Roman" panose="02020603050405020304" pitchFamily="18" charset="0"/>
                  <a:ea typeface="宋体" panose="02010600030101010101" pitchFamily="2" charset="-122"/>
                </a:defRPr>
              </a:lvl2pPr>
              <a:lvl3pPr marL="1143000" indent="-228600">
                <a:defRPr>
                  <a:solidFill>
                    <a:schemeClr val="bg1"/>
                  </a:solidFill>
                  <a:latin typeface="Times New Roman" panose="02020603050405020304" pitchFamily="18" charset="0"/>
                  <a:ea typeface="宋体" panose="02010600030101010101" pitchFamily="2" charset="-122"/>
                </a:defRPr>
              </a:lvl3pPr>
              <a:lvl4pPr marL="1600200" indent="-228600">
                <a:defRPr>
                  <a:solidFill>
                    <a:schemeClr val="bg1"/>
                  </a:solidFill>
                  <a:latin typeface="Times New Roman" panose="02020603050405020304" pitchFamily="18" charset="0"/>
                  <a:ea typeface="宋体" panose="02010600030101010101" pitchFamily="2" charset="-122"/>
                </a:defRPr>
              </a:lvl4pPr>
              <a:lvl5pPr marL="2057400" indent="-228600">
                <a:defRPr>
                  <a:solidFill>
                    <a:schemeClr val="bg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a:solidFill>
                    <a:schemeClr val="bg1"/>
                  </a:solidFill>
                  <a:latin typeface="Times New Roman" panose="02020603050405020304" pitchFamily="18" charset="0"/>
                  <a:ea typeface="宋体" panose="02010600030101010101" pitchFamily="2" charset="-122"/>
                </a:defRPr>
              </a:lvl9pPr>
            </a:lstStyle>
            <a:p>
              <a:pPr>
                <a:lnSpc>
                  <a:spcPct val="90000"/>
                </a:lnSpc>
                <a:defRPr/>
              </a:pPr>
              <a:r>
                <a:rPr lang="zh-CN"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rPr>
                <a:t>商业伙伴</a:t>
              </a:r>
              <a:endParaRPr lang="zh-TW" altLang="en-US" sz="2400" b="1" dirty="0">
                <a:effectLst>
                  <a:outerShdw blurRad="38100" dist="38100" dir="2700000" algn="tl">
                    <a:srgbClr val="FFFFFF"/>
                  </a:outerShdw>
                </a:effectLst>
                <a:latin typeface="Comic Sans MS" panose="030F0702030302020204" pitchFamily="66" charset="0"/>
                <a:ea typeface="微软雅黑" panose="020B0503020204020204" pitchFamily="34" charset="-122"/>
              </a:endParaRPr>
            </a:p>
          </p:txBody>
        </p:sp>
        <p:sp>
          <p:nvSpPr>
            <p:cNvPr id="9259" name="AutoShape 45"/>
            <p:cNvSpPr>
              <a:spLocks noChangeArrowheads="1"/>
            </p:cNvSpPr>
            <p:nvPr/>
          </p:nvSpPr>
          <p:spPr bwMode="auto">
            <a:xfrm>
              <a:off x="2925" y="1159"/>
              <a:ext cx="2796" cy="1880"/>
            </a:xfrm>
            <a:prstGeom prst="irregularSeal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1" hangingPunct="1">
                <a:lnSpc>
                  <a:spcPct val="100000"/>
                </a:lnSpc>
                <a:spcBef>
                  <a:spcPct val="0"/>
                </a:spcBef>
                <a:spcAft>
                  <a:spcPct val="0"/>
                </a:spcAft>
                <a:buClrTx/>
                <a:buFontTx/>
                <a:buNone/>
              </a:pPr>
              <a:r>
                <a:rPr kumimoji="1" lang="zh-CN" altLang="en-US" sz="4800" dirty="0">
                  <a:solidFill>
                    <a:schemeClr val="tx1"/>
                  </a:solidFill>
                  <a:latin typeface="Comic Sans MS" panose="030F0702030302020204" pitchFamily="66" charset="0"/>
                  <a:ea typeface="微软雅黑" panose="020B0503020204020204" pitchFamily="34" charset="-122"/>
                </a:rPr>
                <a:t>危机四伏</a:t>
              </a:r>
              <a:endParaRPr kumimoji="1" lang="zh-TW" altLang="en-US" sz="4800" dirty="0">
                <a:solidFill>
                  <a:schemeClr val="tx1"/>
                </a:solidFill>
                <a:latin typeface="Comic Sans MS" panose="030F0702030302020204" pitchFamily="66" charset="0"/>
                <a:ea typeface="微软雅黑" panose="020B0503020204020204" pitchFamily="34" charset="-122"/>
              </a:endParaRPr>
            </a:p>
          </p:txBody>
        </p:sp>
        <p:grpSp>
          <p:nvGrpSpPr>
            <p:cNvPr id="9260" name="Group 46"/>
            <p:cNvGrpSpPr>
              <a:grpSpLocks/>
            </p:cNvGrpSpPr>
            <p:nvPr/>
          </p:nvGrpSpPr>
          <p:grpSpPr bwMode="auto">
            <a:xfrm>
              <a:off x="253" y="2324"/>
              <a:ext cx="414" cy="669"/>
              <a:chOff x="4393" y="1140"/>
              <a:chExt cx="549" cy="887"/>
            </a:xfrm>
          </p:grpSpPr>
          <p:sp>
            <p:nvSpPr>
              <p:cNvPr id="10256" name="Freeform 47"/>
              <p:cNvSpPr>
                <a:spLocks/>
              </p:cNvSpPr>
              <p:nvPr/>
            </p:nvSpPr>
            <p:spPr bwMode="auto">
              <a:xfrm>
                <a:off x="4395" y="1140"/>
                <a:ext cx="546" cy="190"/>
              </a:xfrm>
              <a:custGeom>
                <a:avLst/>
                <a:gdLst>
                  <a:gd name="T0" fmla="*/ 0 w 1291"/>
                  <a:gd name="T1" fmla="*/ 0 h 449"/>
                  <a:gd name="T2" fmla="*/ 0 w 1291"/>
                  <a:gd name="T3" fmla="*/ 0 h 449"/>
                  <a:gd name="T4" fmla="*/ 1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449">
                    <a:moveTo>
                      <a:pt x="0" y="307"/>
                    </a:moveTo>
                    <a:lnTo>
                      <a:pt x="577" y="448"/>
                    </a:lnTo>
                    <a:lnTo>
                      <a:pt x="1290" y="127"/>
                    </a:lnTo>
                    <a:lnTo>
                      <a:pt x="727" y="0"/>
                    </a:lnTo>
                    <a:lnTo>
                      <a:pt x="0" y="307"/>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57" name="Freeform 48"/>
              <p:cNvSpPr>
                <a:spLocks/>
              </p:cNvSpPr>
              <p:nvPr/>
            </p:nvSpPr>
            <p:spPr bwMode="auto">
              <a:xfrm>
                <a:off x="4404" y="1800"/>
                <a:ext cx="529" cy="227"/>
              </a:xfrm>
              <a:custGeom>
                <a:avLst/>
                <a:gdLst>
                  <a:gd name="T0" fmla="*/ 0 w 1252"/>
                  <a:gd name="T1" fmla="*/ 0 h 536"/>
                  <a:gd name="T2" fmla="*/ 0 w 1252"/>
                  <a:gd name="T3" fmla="*/ 0 h 536"/>
                  <a:gd name="T4" fmla="*/ 0 w 1252"/>
                  <a:gd name="T5" fmla="*/ 0 h 536"/>
                  <a:gd name="T6" fmla="*/ 1 w 1252"/>
                  <a:gd name="T7" fmla="*/ 0 h 536"/>
                  <a:gd name="T8" fmla="*/ 1 w 1252"/>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2" h="536">
                    <a:moveTo>
                      <a:pt x="0" y="292"/>
                    </a:moveTo>
                    <a:lnTo>
                      <a:pt x="0" y="370"/>
                    </a:lnTo>
                    <a:lnTo>
                      <a:pt x="567" y="535"/>
                    </a:lnTo>
                    <a:lnTo>
                      <a:pt x="1251" y="92"/>
                    </a:lnTo>
                    <a:lnTo>
                      <a:pt x="1251" y="0"/>
                    </a:lnTo>
                  </a:path>
                </a:pathLst>
              </a:custGeom>
              <a:solidFill>
                <a:srgbClr val="969696"/>
              </a:soli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58" name="Freeform 49"/>
              <p:cNvSpPr>
                <a:spLocks/>
              </p:cNvSpPr>
              <p:nvPr/>
            </p:nvSpPr>
            <p:spPr bwMode="auto">
              <a:xfrm>
                <a:off x="4633" y="1193"/>
                <a:ext cx="309" cy="812"/>
              </a:xfrm>
              <a:custGeom>
                <a:avLst/>
                <a:gdLst>
                  <a:gd name="T0" fmla="*/ 0 w 729"/>
                  <a:gd name="T1" fmla="*/ 0 h 1916"/>
                  <a:gd name="T2" fmla="*/ 0 w 729"/>
                  <a:gd name="T3" fmla="*/ 2 h 1916"/>
                  <a:gd name="T4" fmla="*/ 1 w 729"/>
                  <a:gd name="T5" fmla="*/ 1 h 1916"/>
                  <a:gd name="T6" fmla="*/ 1 w 729"/>
                  <a:gd name="T7" fmla="*/ 0 h 1916"/>
                  <a:gd name="T8" fmla="*/ 0 w 729"/>
                  <a:gd name="T9" fmla="*/ 0 h 1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59" name="Freeform 50"/>
              <p:cNvSpPr>
                <a:spLocks/>
              </p:cNvSpPr>
              <p:nvPr/>
            </p:nvSpPr>
            <p:spPr bwMode="auto">
              <a:xfrm>
                <a:off x="4393" y="1270"/>
                <a:ext cx="244" cy="731"/>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60" name="Line 51"/>
              <p:cNvSpPr>
                <a:spLocks noChangeShapeType="1"/>
              </p:cNvSpPr>
              <p:nvPr/>
            </p:nvSpPr>
            <p:spPr bwMode="auto">
              <a:xfrm>
                <a:off x="4427" y="1885"/>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61" name="Oval 52"/>
              <p:cNvSpPr>
                <a:spLocks noChangeArrowheads="1"/>
              </p:cNvSpPr>
              <p:nvPr/>
            </p:nvSpPr>
            <p:spPr bwMode="auto">
              <a:xfrm>
                <a:off x="4421" y="1306"/>
                <a:ext cx="27" cy="15"/>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10262" name="Line 53"/>
              <p:cNvSpPr>
                <a:spLocks noChangeShapeType="1"/>
              </p:cNvSpPr>
              <p:nvPr/>
            </p:nvSpPr>
            <p:spPr bwMode="auto">
              <a:xfrm>
                <a:off x="4427" y="18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63" name="Line 54"/>
              <p:cNvSpPr>
                <a:spLocks noChangeShapeType="1"/>
              </p:cNvSpPr>
              <p:nvPr/>
            </p:nvSpPr>
            <p:spPr bwMode="auto">
              <a:xfrm>
                <a:off x="4427" y="1818"/>
                <a:ext cx="169" cy="46"/>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64" name="Line 55"/>
              <p:cNvSpPr>
                <a:spLocks noChangeShapeType="1"/>
              </p:cNvSpPr>
              <p:nvPr/>
            </p:nvSpPr>
            <p:spPr bwMode="auto">
              <a:xfrm>
                <a:off x="4427" y="1786"/>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65" name="Line 56"/>
              <p:cNvSpPr>
                <a:spLocks noChangeShapeType="1"/>
              </p:cNvSpPr>
              <p:nvPr/>
            </p:nvSpPr>
            <p:spPr bwMode="auto">
              <a:xfrm>
                <a:off x="4427" y="17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A9A9A9"/>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66" name="Freeform 57"/>
              <p:cNvSpPr>
                <a:spLocks/>
              </p:cNvSpPr>
              <p:nvPr/>
            </p:nvSpPr>
            <p:spPr bwMode="auto">
              <a:xfrm>
                <a:off x="4430" y="1433"/>
                <a:ext cx="166" cy="311"/>
              </a:xfrm>
              <a:custGeom>
                <a:avLst/>
                <a:gdLst>
                  <a:gd name="T0" fmla="*/ 0 w 397"/>
                  <a:gd name="T1" fmla="*/ 0 h 733"/>
                  <a:gd name="T2" fmla="*/ 0 w 397"/>
                  <a:gd name="T3" fmla="*/ 1 h 733"/>
                  <a:gd name="T4" fmla="*/ 0 w 397"/>
                  <a:gd name="T5" fmla="*/ 0 h 733"/>
                  <a:gd name="T6" fmla="*/ 0 60000 65536"/>
                  <a:gd name="T7" fmla="*/ 0 60000 65536"/>
                  <a:gd name="T8" fmla="*/ 0 60000 65536"/>
                </a:gdLst>
                <a:ahLst/>
                <a:cxnLst>
                  <a:cxn ang="T6">
                    <a:pos x="T0" y="T1"/>
                  </a:cxn>
                  <a:cxn ang="T7">
                    <a:pos x="T2" y="T3"/>
                  </a:cxn>
                  <a:cxn ang="T8">
                    <a:pos x="T4" y="T5"/>
                  </a:cxn>
                </a:cxnLst>
                <a:rect l="0" t="0" r="r" b="b"/>
                <a:pathLst>
                  <a:path w="397" h="733">
                    <a:moveTo>
                      <a:pt x="0" y="628"/>
                    </a:moveTo>
                    <a:lnTo>
                      <a:pt x="396" y="732"/>
                    </a:lnTo>
                    <a:lnTo>
                      <a:pt x="396" y="0"/>
                    </a:lnTo>
                  </a:path>
                </a:pathLst>
              </a:custGeom>
              <a:noFill/>
              <a:ln w="3175" cap="rnd" cmpd="sng">
                <a:solidFill>
                  <a:srgbClr val="67676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67" name="Freeform 58"/>
              <p:cNvSpPr>
                <a:spLocks/>
              </p:cNvSpPr>
              <p:nvPr/>
            </p:nvSpPr>
            <p:spPr bwMode="auto">
              <a:xfrm>
                <a:off x="4412" y="1371"/>
                <a:ext cx="191" cy="542"/>
              </a:xfrm>
              <a:custGeom>
                <a:avLst/>
                <a:gdLst>
                  <a:gd name="T0" fmla="*/ 0 w 453"/>
                  <a:gd name="T1" fmla="*/ 0 h 1278"/>
                  <a:gd name="T2" fmla="*/ 0 w 453"/>
                  <a:gd name="T3" fmla="*/ 0 h 1278"/>
                  <a:gd name="T4" fmla="*/ 0 w 453"/>
                  <a:gd name="T5" fmla="*/ 1 h 1278"/>
                  <a:gd name="T6" fmla="*/ 0 60000 65536"/>
                  <a:gd name="T7" fmla="*/ 0 60000 65536"/>
                  <a:gd name="T8" fmla="*/ 0 60000 65536"/>
                </a:gdLst>
                <a:ahLst/>
                <a:cxnLst>
                  <a:cxn ang="T6">
                    <a:pos x="T0" y="T1"/>
                  </a:cxn>
                  <a:cxn ang="T7">
                    <a:pos x="T2" y="T3"/>
                  </a:cxn>
                  <a:cxn ang="T8">
                    <a:pos x="T4" y="T5"/>
                  </a:cxn>
                </a:cxnLst>
                <a:rect l="0" t="0" r="r" b="b"/>
                <a:pathLst>
                  <a:path w="453" h="1278">
                    <a:moveTo>
                      <a:pt x="452" y="105"/>
                    </a:moveTo>
                    <a:lnTo>
                      <a:pt x="0" y="0"/>
                    </a:lnTo>
                    <a:lnTo>
                      <a:pt x="0" y="1277"/>
                    </a:lnTo>
                  </a:path>
                </a:pathLst>
              </a:custGeom>
              <a:noFill/>
              <a:ln w="635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68" name="Freeform 59"/>
              <p:cNvSpPr>
                <a:spLocks/>
              </p:cNvSpPr>
              <p:nvPr/>
            </p:nvSpPr>
            <p:spPr bwMode="auto">
              <a:xfrm>
                <a:off x="4425" y="1392"/>
                <a:ext cx="170" cy="308"/>
              </a:xfrm>
              <a:custGeom>
                <a:avLst/>
                <a:gdLst>
                  <a:gd name="T0" fmla="*/ 0 w 402"/>
                  <a:gd name="T1" fmla="*/ 0 h 726"/>
                  <a:gd name="T2" fmla="*/ 0 w 402"/>
                  <a:gd name="T3" fmla="*/ 0 h 726"/>
                  <a:gd name="T4" fmla="*/ 0 w 402"/>
                  <a:gd name="T5" fmla="*/ 1 h 726"/>
                  <a:gd name="T6" fmla="*/ 0 60000 65536"/>
                  <a:gd name="T7" fmla="*/ 0 60000 65536"/>
                  <a:gd name="T8" fmla="*/ 0 60000 65536"/>
                </a:gdLst>
                <a:ahLst/>
                <a:cxnLst>
                  <a:cxn ang="T6">
                    <a:pos x="T0" y="T1"/>
                  </a:cxn>
                  <a:cxn ang="T7">
                    <a:pos x="T2" y="T3"/>
                  </a:cxn>
                  <a:cxn ang="T8">
                    <a:pos x="T4" y="T5"/>
                  </a:cxn>
                </a:cxnLst>
                <a:rect l="0" t="0" r="r" b="b"/>
                <a:pathLst>
                  <a:path w="402" h="726">
                    <a:moveTo>
                      <a:pt x="401" y="96"/>
                    </a:moveTo>
                    <a:lnTo>
                      <a:pt x="0" y="0"/>
                    </a:lnTo>
                    <a:lnTo>
                      <a:pt x="0" y="725"/>
                    </a:lnTo>
                  </a:path>
                </a:pathLst>
              </a:custGeom>
              <a:noFill/>
              <a:ln w="3175" cap="rnd" cmpd="sng">
                <a:solidFill>
                  <a:schemeClr val="tx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A9A9A9"/>
                        </a:gs>
                        <a:gs pos="100000">
                          <a:srgbClr val="D1D1D1"/>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69" name="Line 60"/>
              <p:cNvSpPr>
                <a:spLocks noChangeShapeType="1"/>
              </p:cNvSpPr>
              <p:nvPr/>
            </p:nvSpPr>
            <p:spPr bwMode="auto">
              <a:xfrm>
                <a:off x="4425" y="1463"/>
                <a:ext cx="164"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70" name="Line 61"/>
              <p:cNvSpPr>
                <a:spLocks noChangeShapeType="1"/>
              </p:cNvSpPr>
              <p:nvPr/>
            </p:nvSpPr>
            <p:spPr bwMode="auto">
              <a:xfrm>
                <a:off x="4425" y="1528"/>
                <a:ext cx="166" cy="38"/>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71" name="Line 62"/>
              <p:cNvSpPr>
                <a:spLocks noChangeShapeType="1"/>
              </p:cNvSpPr>
              <p:nvPr/>
            </p:nvSpPr>
            <p:spPr bwMode="auto">
              <a:xfrm>
                <a:off x="4425" y="1610"/>
                <a:ext cx="158"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72" name="Freeform 63"/>
              <p:cNvSpPr>
                <a:spLocks/>
              </p:cNvSpPr>
              <p:nvPr/>
            </p:nvSpPr>
            <p:spPr bwMode="auto">
              <a:xfrm>
                <a:off x="4475" y="1430"/>
                <a:ext cx="64" cy="35"/>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82">
                    <a:moveTo>
                      <a:pt x="0" y="0"/>
                    </a:moveTo>
                    <a:lnTo>
                      <a:pt x="0" y="48"/>
                    </a:lnTo>
                    <a:lnTo>
                      <a:pt x="151" y="81"/>
                    </a:lnTo>
                    <a:lnTo>
                      <a:pt x="151" y="33"/>
                    </a:lnTo>
                    <a:lnTo>
                      <a:pt x="0" y="0"/>
                    </a:lnTo>
                  </a:path>
                </a:pathLst>
              </a:custGeom>
              <a:solidFill>
                <a:srgbClr val="A9A9A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73" name="Line 64"/>
              <p:cNvSpPr>
                <a:spLocks noChangeShapeType="1"/>
              </p:cNvSpPr>
              <p:nvPr/>
            </p:nvSpPr>
            <p:spPr bwMode="auto">
              <a:xfrm>
                <a:off x="4449" y="1435"/>
                <a:ext cx="121" cy="27"/>
              </a:xfrm>
              <a:prstGeom prst="line">
                <a:avLst/>
              </a:prstGeom>
              <a:noFill/>
              <a:ln w="6350">
                <a:solidFill>
                  <a:srgbClr val="919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74" name="Freeform 65"/>
              <p:cNvSpPr>
                <a:spLocks/>
              </p:cNvSpPr>
              <p:nvPr/>
            </p:nvSpPr>
            <p:spPr bwMode="auto">
              <a:xfrm>
                <a:off x="4437" y="1555"/>
                <a:ext cx="146" cy="66"/>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3">
                    <a:moveTo>
                      <a:pt x="0" y="85"/>
                    </a:moveTo>
                    <a:lnTo>
                      <a:pt x="0" y="0"/>
                    </a:lnTo>
                    <a:lnTo>
                      <a:pt x="350" y="93"/>
                    </a:lnTo>
                    <a:lnTo>
                      <a:pt x="350" y="182"/>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75" name="Freeform 66"/>
              <p:cNvSpPr>
                <a:spLocks/>
              </p:cNvSpPr>
              <p:nvPr/>
            </p:nvSpPr>
            <p:spPr bwMode="auto">
              <a:xfrm>
                <a:off x="4437" y="1637"/>
                <a:ext cx="146" cy="7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76" name="Freeform 67"/>
              <p:cNvSpPr>
                <a:spLocks/>
              </p:cNvSpPr>
              <p:nvPr/>
            </p:nvSpPr>
            <p:spPr bwMode="auto">
              <a:xfrm>
                <a:off x="4434" y="1482"/>
                <a:ext cx="149" cy="6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77" name="Line 68"/>
              <p:cNvSpPr>
                <a:spLocks noChangeShapeType="1"/>
              </p:cNvSpPr>
              <p:nvPr/>
            </p:nvSpPr>
            <p:spPr bwMode="auto">
              <a:xfrm flipH="1" flipV="1">
                <a:off x="4541" y="1523"/>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278" name="Line 69"/>
              <p:cNvSpPr>
                <a:spLocks noChangeShapeType="1"/>
              </p:cNvSpPr>
              <p:nvPr/>
            </p:nvSpPr>
            <p:spPr bwMode="auto">
              <a:xfrm flipH="1" flipV="1">
                <a:off x="4541" y="1595"/>
                <a:ext cx="29" cy="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279" name="Line 70"/>
              <p:cNvSpPr>
                <a:spLocks noChangeShapeType="1"/>
              </p:cNvSpPr>
              <p:nvPr/>
            </p:nvSpPr>
            <p:spPr bwMode="auto">
              <a:xfrm flipH="1" flipV="1">
                <a:off x="4541" y="1682"/>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261" name="Group 71"/>
            <p:cNvGrpSpPr>
              <a:grpSpLocks/>
            </p:cNvGrpSpPr>
            <p:nvPr/>
          </p:nvGrpSpPr>
          <p:grpSpPr bwMode="auto">
            <a:xfrm>
              <a:off x="929" y="2324"/>
              <a:ext cx="414" cy="669"/>
              <a:chOff x="4393" y="1140"/>
              <a:chExt cx="549" cy="887"/>
            </a:xfrm>
          </p:grpSpPr>
          <p:sp>
            <p:nvSpPr>
              <p:cNvPr id="10232" name="Freeform 72"/>
              <p:cNvSpPr>
                <a:spLocks/>
              </p:cNvSpPr>
              <p:nvPr/>
            </p:nvSpPr>
            <p:spPr bwMode="auto">
              <a:xfrm>
                <a:off x="4395" y="1140"/>
                <a:ext cx="546" cy="190"/>
              </a:xfrm>
              <a:custGeom>
                <a:avLst/>
                <a:gdLst>
                  <a:gd name="T0" fmla="*/ 0 w 1291"/>
                  <a:gd name="T1" fmla="*/ 0 h 449"/>
                  <a:gd name="T2" fmla="*/ 0 w 1291"/>
                  <a:gd name="T3" fmla="*/ 0 h 449"/>
                  <a:gd name="T4" fmla="*/ 1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449">
                    <a:moveTo>
                      <a:pt x="0" y="307"/>
                    </a:moveTo>
                    <a:lnTo>
                      <a:pt x="577" y="448"/>
                    </a:lnTo>
                    <a:lnTo>
                      <a:pt x="1290" y="127"/>
                    </a:lnTo>
                    <a:lnTo>
                      <a:pt x="727" y="0"/>
                    </a:lnTo>
                    <a:lnTo>
                      <a:pt x="0" y="307"/>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33" name="Freeform 73"/>
              <p:cNvSpPr>
                <a:spLocks/>
              </p:cNvSpPr>
              <p:nvPr/>
            </p:nvSpPr>
            <p:spPr bwMode="auto">
              <a:xfrm>
                <a:off x="4404" y="1800"/>
                <a:ext cx="529" cy="227"/>
              </a:xfrm>
              <a:custGeom>
                <a:avLst/>
                <a:gdLst>
                  <a:gd name="T0" fmla="*/ 0 w 1252"/>
                  <a:gd name="T1" fmla="*/ 0 h 536"/>
                  <a:gd name="T2" fmla="*/ 0 w 1252"/>
                  <a:gd name="T3" fmla="*/ 0 h 536"/>
                  <a:gd name="T4" fmla="*/ 0 w 1252"/>
                  <a:gd name="T5" fmla="*/ 0 h 536"/>
                  <a:gd name="T6" fmla="*/ 1 w 1252"/>
                  <a:gd name="T7" fmla="*/ 0 h 536"/>
                  <a:gd name="T8" fmla="*/ 1 w 1252"/>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2" h="536">
                    <a:moveTo>
                      <a:pt x="0" y="292"/>
                    </a:moveTo>
                    <a:lnTo>
                      <a:pt x="0" y="370"/>
                    </a:lnTo>
                    <a:lnTo>
                      <a:pt x="567" y="535"/>
                    </a:lnTo>
                    <a:lnTo>
                      <a:pt x="1251" y="92"/>
                    </a:lnTo>
                    <a:lnTo>
                      <a:pt x="1251" y="0"/>
                    </a:lnTo>
                  </a:path>
                </a:pathLst>
              </a:custGeom>
              <a:solidFill>
                <a:srgbClr val="969696"/>
              </a:soli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34" name="Freeform 74"/>
              <p:cNvSpPr>
                <a:spLocks/>
              </p:cNvSpPr>
              <p:nvPr/>
            </p:nvSpPr>
            <p:spPr bwMode="auto">
              <a:xfrm>
                <a:off x="4633" y="1193"/>
                <a:ext cx="309" cy="812"/>
              </a:xfrm>
              <a:custGeom>
                <a:avLst/>
                <a:gdLst>
                  <a:gd name="T0" fmla="*/ 0 w 729"/>
                  <a:gd name="T1" fmla="*/ 0 h 1916"/>
                  <a:gd name="T2" fmla="*/ 0 w 729"/>
                  <a:gd name="T3" fmla="*/ 2 h 1916"/>
                  <a:gd name="T4" fmla="*/ 1 w 729"/>
                  <a:gd name="T5" fmla="*/ 1 h 1916"/>
                  <a:gd name="T6" fmla="*/ 1 w 729"/>
                  <a:gd name="T7" fmla="*/ 0 h 1916"/>
                  <a:gd name="T8" fmla="*/ 0 w 729"/>
                  <a:gd name="T9" fmla="*/ 0 h 1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35" name="Freeform 75"/>
              <p:cNvSpPr>
                <a:spLocks/>
              </p:cNvSpPr>
              <p:nvPr/>
            </p:nvSpPr>
            <p:spPr bwMode="auto">
              <a:xfrm>
                <a:off x="4393" y="1270"/>
                <a:ext cx="244" cy="731"/>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36" name="Line 76"/>
              <p:cNvSpPr>
                <a:spLocks noChangeShapeType="1"/>
              </p:cNvSpPr>
              <p:nvPr/>
            </p:nvSpPr>
            <p:spPr bwMode="auto">
              <a:xfrm>
                <a:off x="4427" y="1885"/>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37" name="Oval 77"/>
              <p:cNvSpPr>
                <a:spLocks noChangeArrowheads="1"/>
              </p:cNvSpPr>
              <p:nvPr/>
            </p:nvSpPr>
            <p:spPr bwMode="auto">
              <a:xfrm>
                <a:off x="4421" y="1306"/>
                <a:ext cx="27" cy="15"/>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10238" name="Line 78"/>
              <p:cNvSpPr>
                <a:spLocks noChangeShapeType="1"/>
              </p:cNvSpPr>
              <p:nvPr/>
            </p:nvSpPr>
            <p:spPr bwMode="auto">
              <a:xfrm>
                <a:off x="4427" y="18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39" name="Line 79"/>
              <p:cNvSpPr>
                <a:spLocks noChangeShapeType="1"/>
              </p:cNvSpPr>
              <p:nvPr/>
            </p:nvSpPr>
            <p:spPr bwMode="auto">
              <a:xfrm>
                <a:off x="4427" y="1818"/>
                <a:ext cx="169" cy="46"/>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40" name="Line 80"/>
              <p:cNvSpPr>
                <a:spLocks noChangeShapeType="1"/>
              </p:cNvSpPr>
              <p:nvPr/>
            </p:nvSpPr>
            <p:spPr bwMode="auto">
              <a:xfrm>
                <a:off x="4427" y="1786"/>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41" name="Line 81"/>
              <p:cNvSpPr>
                <a:spLocks noChangeShapeType="1"/>
              </p:cNvSpPr>
              <p:nvPr/>
            </p:nvSpPr>
            <p:spPr bwMode="auto">
              <a:xfrm>
                <a:off x="4427" y="17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A9A9A9"/>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42" name="Freeform 82"/>
              <p:cNvSpPr>
                <a:spLocks/>
              </p:cNvSpPr>
              <p:nvPr/>
            </p:nvSpPr>
            <p:spPr bwMode="auto">
              <a:xfrm>
                <a:off x="4430" y="1433"/>
                <a:ext cx="166" cy="311"/>
              </a:xfrm>
              <a:custGeom>
                <a:avLst/>
                <a:gdLst>
                  <a:gd name="T0" fmla="*/ 0 w 397"/>
                  <a:gd name="T1" fmla="*/ 0 h 733"/>
                  <a:gd name="T2" fmla="*/ 0 w 397"/>
                  <a:gd name="T3" fmla="*/ 1 h 733"/>
                  <a:gd name="T4" fmla="*/ 0 w 397"/>
                  <a:gd name="T5" fmla="*/ 0 h 733"/>
                  <a:gd name="T6" fmla="*/ 0 60000 65536"/>
                  <a:gd name="T7" fmla="*/ 0 60000 65536"/>
                  <a:gd name="T8" fmla="*/ 0 60000 65536"/>
                </a:gdLst>
                <a:ahLst/>
                <a:cxnLst>
                  <a:cxn ang="T6">
                    <a:pos x="T0" y="T1"/>
                  </a:cxn>
                  <a:cxn ang="T7">
                    <a:pos x="T2" y="T3"/>
                  </a:cxn>
                  <a:cxn ang="T8">
                    <a:pos x="T4" y="T5"/>
                  </a:cxn>
                </a:cxnLst>
                <a:rect l="0" t="0" r="r" b="b"/>
                <a:pathLst>
                  <a:path w="397" h="733">
                    <a:moveTo>
                      <a:pt x="0" y="628"/>
                    </a:moveTo>
                    <a:lnTo>
                      <a:pt x="396" y="732"/>
                    </a:lnTo>
                    <a:lnTo>
                      <a:pt x="396" y="0"/>
                    </a:lnTo>
                  </a:path>
                </a:pathLst>
              </a:custGeom>
              <a:noFill/>
              <a:ln w="3175" cap="rnd" cmpd="sng">
                <a:solidFill>
                  <a:srgbClr val="67676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43" name="Freeform 83"/>
              <p:cNvSpPr>
                <a:spLocks/>
              </p:cNvSpPr>
              <p:nvPr/>
            </p:nvSpPr>
            <p:spPr bwMode="auto">
              <a:xfrm>
                <a:off x="4412" y="1371"/>
                <a:ext cx="191" cy="542"/>
              </a:xfrm>
              <a:custGeom>
                <a:avLst/>
                <a:gdLst>
                  <a:gd name="T0" fmla="*/ 0 w 453"/>
                  <a:gd name="T1" fmla="*/ 0 h 1278"/>
                  <a:gd name="T2" fmla="*/ 0 w 453"/>
                  <a:gd name="T3" fmla="*/ 0 h 1278"/>
                  <a:gd name="T4" fmla="*/ 0 w 453"/>
                  <a:gd name="T5" fmla="*/ 1 h 1278"/>
                  <a:gd name="T6" fmla="*/ 0 60000 65536"/>
                  <a:gd name="T7" fmla="*/ 0 60000 65536"/>
                  <a:gd name="T8" fmla="*/ 0 60000 65536"/>
                </a:gdLst>
                <a:ahLst/>
                <a:cxnLst>
                  <a:cxn ang="T6">
                    <a:pos x="T0" y="T1"/>
                  </a:cxn>
                  <a:cxn ang="T7">
                    <a:pos x="T2" y="T3"/>
                  </a:cxn>
                  <a:cxn ang="T8">
                    <a:pos x="T4" y="T5"/>
                  </a:cxn>
                </a:cxnLst>
                <a:rect l="0" t="0" r="r" b="b"/>
                <a:pathLst>
                  <a:path w="453" h="1278">
                    <a:moveTo>
                      <a:pt x="452" y="105"/>
                    </a:moveTo>
                    <a:lnTo>
                      <a:pt x="0" y="0"/>
                    </a:lnTo>
                    <a:lnTo>
                      <a:pt x="0" y="1277"/>
                    </a:lnTo>
                  </a:path>
                </a:pathLst>
              </a:custGeom>
              <a:noFill/>
              <a:ln w="635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44" name="Freeform 84"/>
              <p:cNvSpPr>
                <a:spLocks/>
              </p:cNvSpPr>
              <p:nvPr/>
            </p:nvSpPr>
            <p:spPr bwMode="auto">
              <a:xfrm>
                <a:off x="4425" y="1392"/>
                <a:ext cx="170" cy="308"/>
              </a:xfrm>
              <a:custGeom>
                <a:avLst/>
                <a:gdLst>
                  <a:gd name="T0" fmla="*/ 0 w 402"/>
                  <a:gd name="T1" fmla="*/ 0 h 726"/>
                  <a:gd name="T2" fmla="*/ 0 w 402"/>
                  <a:gd name="T3" fmla="*/ 0 h 726"/>
                  <a:gd name="T4" fmla="*/ 0 w 402"/>
                  <a:gd name="T5" fmla="*/ 1 h 726"/>
                  <a:gd name="T6" fmla="*/ 0 60000 65536"/>
                  <a:gd name="T7" fmla="*/ 0 60000 65536"/>
                  <a:gd name="T8" fmla="*/ 0 60000 65536"/>
                </a:gdLst>
                <a:ahLst/>
                <a:cxnLst>
                  <a:cxn ang="T6">
                    <a:pos x="T0" y="T1"/>
                  </a:cxn>
                  <a:cxn ang="T7">
                    <a:pos x="T2" y="T3"/>
                  </a:cxn>
                  <a:cxn ang="T8">
                    <a:pos x="T4" y="T5"/>
                  </a:cxn>
                </a:cxnLst>
                <a:rect l="0" t="0" r="r" b="b"/>
                <a:pathLst>
                  <a:path w="402" h="726">
                    <a:moveTo>
                      <a:pt x="401" y="96"/>
                    </a:moveTo>
                    <a:lnTo>
                      <a:pt x="0" y="0"/>
                    </a:lnTo>
                    <a:lnTo>
                      <a:pt x="0" y="725"/>
                    </a:lnTo>
                  </a:path>
                </a:pathLst>
              </a:custGeom>
              <a:noFill/>
              <a:ln w="3175" cap="rnd" cmpd="sng">
                <a:solidFill>
                  <a:schemeClr val="tx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A9A9A9"/>
                        </a:gs>
                        <a:gs pos="100000">
                          <a:srgbClr val="D1D1D1"/>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45" name="Line 85"/>
              <p:cNvSpPr>
                <a:spLocks noChangeShapeType="1"/>
              </p:cNvSpPr>
              <p:nvPr/>
            </p:nvSpPr>
            <p:spPr bwMode="auto">
              <a:xfrm>
                <a:off x="4425" y="1463"/>
                <a:ext cx="164"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46" name="Line 86"/>
              <p:cNvSpPr>
                <a:spLocks noChangeShapeType="1"/>
              </p:cNvSpPr>
              <p:nvPr/>
            </p:nvSpPr>
            <p:spPr bwMode="auto">
              <a:xfrm>
                <a:off x="4425" y="1528"/>
                <a:ext cx="166" cy="38"/>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47" name="Line 87"/>
              <p:cNvSpPr>
                <a:spLocks noChangeShapeType="1"/>
              </p:cNvSpPr>
              <p:nvPr/>
            </p:nvSpPr>
            <p:spPr bwMode="auto">
              <a:xfrm>
                <a:off x="4425" y="1610"/>
                <a:ext cx="158"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48" name="Freeform 88"/>
              <p:cNvSpPr>
                <a:spLocks/>
              </p:cNvSpPr>
              <p:nvPr/>
            </p:nvSpPr>
            <p:spPr bwMode="auto">
              <a:xfrm>
                <a:off x="4475" y="1430"/>
                <a:ext cx="64" cy="35"/>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82">
                    <a:moveTo>
                      <a:pt x="0" y="0"/>
                    </a:moveTo>
                    <a:lnTo>
                      <a:pt x="0" y="48"/>
                    </a:lnTo>
                    <a:lnTo>
                      <a:pt x="151" y="81"/>
                    </a:lnTo>
                    <a:lnTo>
                      <a:pt x="151" y="33"/>
                    </a:lnTo>
                    <a:lnTo>
                      <a:pt x="0" y="0"/>
                    </a:lnTo>
                  </a:path>
                </a:pathLst>
              </a:custGeom>
              <a:solidFill>
                <a:srgbClr val="A9A9A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49" name="Line 89"/>
              <p:cNvSpPr>
                <a:spLocks noChangeShapeType="1"/>
              </p:cNvSpPr>
              <p:nvPr/>
            </p:nvSpPr>
            <p:spPr bwMode="auto">
              <a:xfrm>
                <a:off x="4449" y="1435"/>
                <a:ext cx="121" cy="27"/>
              </a:xfrm>
              <a:prstGeom prst="line">
                <a:avLst/>
              </a:prstGeom>
              <a:noFill/>
              <a:ln w="6350">
                <a:solidFill>
                  <a:srgbClr val="919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50" name="Freeform 90"/>
              <p:cNvSpPr>
                <a:spLocks/>
              </p:cNvSpPr>
              <p:nvPr/>
            </p:nvSpPr>
            <p:spPr bwMode="auto">
              <a:xfrm>
                <a:off x="4437" y="1555"/>
                <a:ext cx="146" cy="66"/>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3">
                    <a:moveTo>
                      <a:pt x="0" y="85"/>
                    </a:moveTo>
                    <a:lnTo>
                      <a:pt x="0" y="0"/>
                    </a:lnTo>
                    <a:lnTo>
                      <a:pt x="350" y="93"/>
                    </a:lnTo>
                    <a:lnTo>
                      <a:pt x="350" y="182"/>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51" name="Freeform 91"/>
              <p:cNvSpPr>
                <a:spLocks/>
              </p:cNvSpPr>
              <p:nvPr/>
            </p:nvSpPr>
            <p:spPr bwMode="auto">
              <a:xfrm>
                <a:off x="4437" y="1637"/>
                <a:ext cx="146" cy="7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52" name="Freeform 92"/>
              <p:cNvSpPr>
                <a:spLocks/>
              </p:cNvSpPr>
              <p:nvPr/>
            </p:nvSpPr>
            <p:spPr bwMode="auto">
              <a:xfrm>
                <a:off x="4434" y="1482"/>
                <a:ext cx="149" cy="6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53" name="Line 93"/>
              <p:cNvSpPr>
                <a:spLocks noChangeShapeType="1"/>
              </p:cNvSpPr>
              <p:nvPr/>
            </p:nvSpPr>
            <p:spPr bwMode="auto">
              <a:xfrm flipH="1" flipV="1">
                <a:off x="4541" y="1523"/>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254" name="Line 94"/>
              <p:cNvSpPr>
                <a:spLocks noChangeShapeType="1"/>
              </p:cNvSpPr>
              <p:nvPr/>
            </p:nvSpPr>
            <p:spPr bwMode="auto">
              <a:xfrm flipH="1" flipV="1">
                <a:off x="4541" y="1595"/>
                <a:ext cx="29" cy="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255" name="Line 95"/>
              <p:cNvSpPr>
                <a:spLocks noChangeShapeType="1"/>
              </p:cNvSpPr>
              <p:nvPr/>
            </p:nvSpPr>
            <p:spPr bwMode="auto">
              <a:xfrm flipH="1" flipV="1">
                <a:off x="4541" y="1682"/>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262" name="Group 96"/>
            <p:cNvGrpSpPr>
              <a:grpSpLocks/>
            </p:cNvGrpSpPr>
            <p:nvPr/>
          </p:nvGrpSpPr>
          <p:grpSpPr bwMode="auto">
            <a:xfrm>
              <a:off x="1560" y="2324"/>
              <a:ext cx="414" cy="669"/>
              <a:chOff x="4393" y="1140"/>
              <a:chExt cx="549" cy="887"/>
            </a:xfrm>
          </p:grpSpPr>
          <p:sp>
            <p:nvSpPr>
              <p:cNvPr id="10208" name="Freeform 97"/>
              <p:cNvSpPr>
                <a:spLocks/>
              </p:cNvSpPr>
              <p:nvPr/>
            </p:nvSpPr>
            <p:spPr bwMode="auto">
              <a:xfrm>
                <a:off x="4395" y="1140"/>
                <a:ext cx="546" cy="190"/>
              </a:xfrm>
              <a:custGeom>
                <a:avLst/>
                <a:gdLst>
                  <a:gd name="T0" fmla="*/ 0 w 1291"/>
                  <a:gd name="T1" fmla="*/ 0 h 449"/>
                  <a:gd name="T2" fmla="*/ 0 w 1291"/>
                  <a:gd name="T3" fmla="*/ 0 h 449"/>
                  <a:gd name="T4" fmla="*/ 1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449">
                    <a:moveTo>
                      <a:pt x="0" y="307"/>
                    </a:moveTo>
                    <a:lnTo>
                      <a:pt x="577" y="448"/>
                    </a:lnTo>
                    <a:lnTo>
                      <a:pt x="1290" y="127"/>
                    </a:lnTo>
                    <a:lnTo>
                      <a:pt x="727" y="0"/>
                    </a:lnTo>
                    <a:lnTo>
                      <a:pt x="0" y="307"/>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09" name="Freeform 98"/>
              <p:cNvSpPr>
                <a:spLocks/>
              </p:cNvSpPr>
              <p:nvPr/>
            </p:nvSpPr>
            <p:spPr bwMode="auto">
              <a:xfrm>
                <a:off x="4404" y="1800"/>
                <a:ext cx="529" cy="227"/>
              </a:xfrm>
              <a:custGeom>
                <a:avLst/>
                <a:gdLst>
                  <a:gd name="T0" fmla="*/ 0 w 1252"/>
                  <a:gd name="T1" fmla="*/ 0 h 536"/>
                  <a:gd name="T2" fmla="*/ 0 w 1252"/>
                  <a:gd name="T3" fmla="*/ 0 h 536"/>
                  <a:gd name="T4" fmla="*/ 0 w 1252"/>
                  <a:gd name="T5" fmla="*/ 0 h 536"/>
                  <a:gd name="T6" fmla="*/ 1 w 1252"/>
                  <a:gd name="T7" fmla="*/ 0 h 536"/>
                  <a:gd name="T8" fmla="*/ 1 w 1252"/>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2" h="536">
                    <a:moveTo>
                      <a:pt x="0" y="292"/>
                    </a:moveTo>
                    <a:lnTo>
                      <a:pt x="0" y="370"/>
                    </a:lnTo>
                    <a:lnTo>
                      <a:pt x="567" y="535"/>
                    </a:lnTo>
                    <a:lnTo>
                      <a:pt x="1251" y="92"/>
                    </a:lnTo>
                    <a:lnTo>
                      <a:pt x="1251" y="0"/>
                    </a:lnTo>
                  </a:path>
                </a:pathLst>
              </a:custGeom>
              <a:solidFill>
                <a:srgbClr val="969696"/>
              </a:soli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10" name="Freeform 99"/>
              <p:cNvSpPr>
                <a:spLocks/>
              </p:cNvSpPr>
              <p:nvPr/>
            </p:nvSpPr>
            <p:spPr bwMode="auto">
              <a:xfrm>
                <a:off x="4633" y="1193"/>
                <a:ext cx="309" cy="812"/>
              </a:xfrm>
              <a:custGeom>
                <a:avLst/>
                <a:gdLst>
                  <a:gd name="T0" fmla="*/ 0 w 729"/>
                  <a:gd name="T1" fmla="*/ 0 h 1916"/>
                  <a:gd name="T2" fmla="*/ 0 w 729"/>
                  <a:gd name="T3" fmla="*/ 2 h 1916"/>
                  <a:gd name="T4" fmla="*/ 1 w 729"/>
                  <a:gd name="T5" fmla="*/ 1 h 1916"/>
                  <a:gd name="T6" fmla="*/ 1 w 729"/>
                  <a:gd name="T7" fmla="*/ 0 h 1916"/>
                  <a:gd name="T8" fmla="*/ 0 w 729"/>
                  <a:gd name="T9" fmla="*/ 0 h 1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11" name="Freeform 100"/>
              <p:cNvSpPr>
                <a:spLocks/>
              </p:cNvSpPr>
              <p:nvPr/>
            </p:nvSpPr>
            <p:spPr bwMode="auto">
              <a:xfrm>
                <a:off x="4393" y="1270"/>
                <a:ext cx="244" cy="731"/>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12" name="Line 101"/>
              <p:cNvSpPr>
                <a:spLocks noChangeShapeType="1"/>
              </p:cNvSpPr>
              <p:nvPr/>
            </p:nvSpPr>
            <p:spPr bwMode="auto">
              <a:xfrm>
                <a:off x="4427" y="1885"/>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13" name="Oval 102"/>
              <p:cNvSpPr>
                <a:spLocks noChangeArrowheads="1"/>
              </p:cNvSpPr>
              <p:nvPr/>
            </p:nvSpPr>
            <p:spPr bwMode="auto">
              <a:xfrm>
                <a:off x="4421" y="1306"/>
                <a:ext cx="27" cy="15"/>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10214" name="Line 103"/>
              <p:cNvSpPr>
                <a:spLocks noChangeShapeType="1"/>
              </p:cNvSpPr>
              <p:nvPr/>
            </p:nvSpPr>
            <p:spPr bwMode="auto">
              <a:xfrm>
                <a:off x="4427" y="18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15" name="Line 104"/>
              <p:cNvSpPr>
                <a:spLocks noChangeShapeType="1"/>
              </p:cNvSpPr>
              <p:nvPr/>
            </p:nvSpPr>
            <p:spPr bwMode="auto">
              <a:xfrm>
                <a:off x="4427" y="1818"/>
                <a:ext cx="169" cy="46"/>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16" name="Line 105"/>
              <p:cNvSpPr>
                <a:spLocks noChangeShapeType="1"/>
              </p:cNvSpPr>
              <p:nvPr/>
            </p:nvSpPr>
            <p:spPr bwMode="auto">
              <a:xfrm>
                <a:off x="4427" y="1786"/>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17" name="Line 106"/>
              <p:cNvSpPr>
                <a:spLocks noChangeShapeType="1"/>
              </p:cNvSpPr>
              <p:nvPr/>
            </p:nvSpPr>
            <p:spPr bwMode="auto">
              <a:xfrm>
                <a:off x="4427" y="17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A9A9A9"/>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18" name="Freeform 107"/>
              <p:cNvSpPr>
                <a:spLocks/>
              </p:cNvSpPr>
              <p:nvPr/>
            </p:nvSpPr>
            <p:spPr bwMode="auto">
              <a:xfrm>
                <a:off x="4430" y="1433"/>
                <a:ext cx="166" cy="311"/>
              </a:xfrm>
              <a:custGeom>
                <a:avLst/>
                <a:gdLst>
                  <a:gd name="T0" fmla="*/ 0 w 397"/>
                  <a:gd name="T1" fmla="*/ 0 h 733"/>
                  <a:gd name="T2" fmla="*/ 0 w 397"/>
                  <a:gd name="T3" fmla="*/ 1 h 733"/>
                  <a:gd name="T4" fmla="*/ 0 w 397"/>
                  <a:gd name="T5" fmla="*/ 0 h 733"/>
                  <a:gd name="T6" fmla="*/ 0 60000 65536"/>
                  <a:gd name="T7" fmla="*/ 0 60000 65536"/>
                  <a:gd name="T8" fmla="*/ 0 60000 65536"/>
                </a:gdLst>
                <a:ahLst/>
                <a:cxnLst>
                  <a:cxn ang="T6">
                    <a:pos x="T0" y="T1"/>
                  </a:cxn>
                  <a:cxn ang="T7">
                    <a:pos x="T2" y="T3"/>
                  </a:cxn>
                  <a:cxn ang="T8">
                    <a:pos x="T4" y="T5"/>
                  </a:cxn>
                </a:cxnLst>
                <a:rect l="0" t="0" r="r" b="b"/>
                <a:pathLst>
                  <a:path w="397" h="733">
                    <a:moveTo>
                      <a:pt x="0" y="628"/>
                    </a:moveTo>
                    <a:lnTo>
                      <a:pt x="396" y="732"/>
                    </a:lnTo>
                    <a:lnTo>
                      <a:pt x="396" y="0"/>
                    </a:lnTo>
                  </a:path>
                </a:pathLst>
              </a:custGeom>
              <a:noFill/>
              <a:ln w="3175" cap="rnd" cmpd="sng">
                <a:solidFill>
                  <a:srgbClr val="67676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19" name="Freeform 108"/>
              <p:cNvSpPr>
                <a:spLocks/>
              </p:cNvSpPr>
              <p:nvPr/>
            </p:nvSpPr>
            <p:spPr bwMode="auto">
              <a:xfrm>
                <a:off x="4412" y="1371"/>
                <a:ext cx="191" cy="542"/>
              </a:xfrm>
              <a:custGeom>
                <a:avLst/>
                <a:gdLst>
                  <a:gd name="T0" fmla="*/ 0 w 453"/>
                  <a:gd name="T1" fmla="*/ 0 h 1278"/>
                  <a:gd name="T2" fmla="*/ 0 w 453"/>
                  <a:gd name="T3" fmla="*/ 0 h 1278"/>
                  <a:gd name="T4" fmla="*/ 0 w 453"/>
                  <a:gd name="T5" fmla="*/ 1 h 1278"/>
                  <a:gd name="T6" fmla="*/ 0 60000 65536"/>
                  <a:gd name="T7" fmla="*/ 0 60000 65536"/>
                  <a:gd name="T8" fmla="*/ 0 60000 65536"/>
                </a:gdLst>
                <a:ahLst/>
                <a:cxnLst>
                  <a:cxn ang="T6">
                    <a:pos x="T0" y="T1"/>
                  </a:cxn>
                  <a:cxn ang="T7">
                    <a:pos x="T2" y="T3"/>
                  </a:cxn>
                  <a:cxn ang="T8">
                    <a:pos x="T4" y="T5"/>
                  </a:cxn>
                </a:cxnLst>
                <a:rect l="0" t="0" r="r" b="b"/>
                <a:pathLst>
                  <a:path w="453" h="1278">
                    <a:moveTo>
                      <a:pt x="452" y="105"/>
                    </a:moveTo>
                    <a:lnTo>
                      <a:pt x="0" y="0"/>
                    </a:lnTo>
                    <a:lnTo>
                      <a:pt x="0" y="1277"/>
                    </a:lnTo>
                  </a:path>
                </a:pathLst>
              </a:custGeom>
              <a:noFill/>
              <a:ln w="635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20" name="Freeform 109"/>
              <p:cNvSpPr>
                <a:spLocks/>
              </p:cNvSpPr>
              <p:nvPr/>
            </p:nvSpPr>
            <p:spPr bwMode="auto">
              <a:xfrm>
                <a:off x="4425" y="1392"/>
                <a:ext cx="170" cy="308"/>
              </a:xfrm>
              <a:custGeom>
                <a:avLst/>
                <a:gdLst>
                  <a:gd name="T0" fmla="*/ 0 w 402"/>
                  <a:gd name="T1" fmla="*/ 0 h 726"/>
                  <a:gd name="T2" fmla="*/ 0 w 402"/>
                  <a:gd name="T3" fmla="*/ 0 h 726"/>
                  <a:gd name="T4" fmla="*/ 0 w 402"/>
                  <a:gd name="T5" fmla="*/ 1 h 726"/>
                  <a:gd name="T6" fmla="*/ 0 60000 65536"/>
                  <a:gd name="T7" fmla="*/ 0 60000 65536"/>
                  <a:gd name="T8" fmla="*/ 0 60000 65536"/>
                </a:gdLst>
                <a:ahLst/>
                <a:cxnLst>
                  <a:cxn ang="T6">
                    <a:pos x="T0" y="T1"/>
                  </a:cxn>
                  <a:cxn ang="T7">
                    <a:pos x="T2" y="T3"/>
                  </a:cxn>
                  <a:cxn ang="T8">
                    <a:pos x="T4" y="T5"/>
                  </a:cxn>
                </a:cxnLst>
                <a:rect l="0" t="0" r="r" b="b"/>
                <a:pathLst>
                  <a:path w="402" h="726">
                    <a:moveTo>
                      <a:pt x="401" y="96"/>
                    </a:moveTo>
                    <a:lnTo>
                      <a:pt x="0" y="0"/>
                    </a:lnTo>
                    <a:lnTo>
                      <a:pt x="0" y="725"/>
                    </a:lnTo>
                  </a:path>
                </a:pathLst>
              </a:custGeom>
              <a:noFill/>
              <a:ln w="3175" cap="rnd" cmpd="sng">
                <a:solidFill>
                  <a:schemeClr val="tx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A9A9A9"/>
                        </a:gs>
                        <a:gs pos="100000">
                          <a:srgbClr val="D1D1D1"/>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21" name="Line 110"/>
              <p:cNvSpPr>
                <a:spLocks noChangeShapeType="1"/>
              </p:cNvSpPr>
              <p:nvPr/>
            </p:nvSpPr>
            <p:spPr bwMode="auto">
              <a:xfrm>
                <a:off x="4425" y="1463"/>
                <a:ext cx="164"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22" name="Line 111"/>
              <p:cNvSpPr>
                <a:spLocks noChangeShapeType="1"/>
              </p:cNvSpPr>
              <p:nvPr/>
            </p:nvSpPr>
            <p:spPr bwMode="auto">
              <a:xfrm>
                <a:off x="4425" y="1528"/>
                <a:ext cx="166" cy="38"/>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23" name="Line 112"/>
              <p:cNvSpPr>
                <a:spLocks noChangeShapeType="1"/>
              </p:cNvSpPr>
              <p:nvPr/>
            </p:nvSpPr>
            <p:spPr bwMode="auto">
              <a:xfrm>
                <a:off x="4425" y="1610"/>
                <a:ext cx="158"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24" name="Freeform 113"/>
              <p:cNvSpPr>
                <a:spLocks/>
              </p:cNvSpPr>
              <p:nvPr/>
            </p:nvSpPr>
            <p:spPr bwMode="auto">
              <a:xfrm>
                <a:off x="4475" y="1430"/>
                <a:ext cx="64" cy="35"/>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82">
                    <a:moveTo>
                      <a:pt x="0" y="0"/>
                    </a:moveTo>
                    <a:lnTo>
                      <a:pt x="0" y="48"/>
                    </a:lnTo>
                    <a:lnTo>
                      <a:pt x="151" y="81"/>
                    </a:lnTo>
                    <a:lnTo>
                      <a:pt x="151" y="33"/>
                    </a:lnTo>
                    <a:lnTo>
                      <a:pt x="0" y="0"/>
                    </a:lnTo>
                  </a:path>
                </a:pathLst>
              </a:custGeom>
              <a:solidFill>
                <a:srgbClr val="A9A9A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25" name="Line 114"/>
              <p:cNvSpPr>
                <a:spLocks noChangeShapeType="1"/>
              </p:cNvSpPr>
              <p:nvPr/>
            </p:nvSpPr>
            <p:spPr bwMode="auto">
              <a:xfrm>
                <a:off x="4449" y="1435"/>
                <a:ext cx="121" cy="27"/>
              </a:xfrm>
              <a:prstGeom prst="line">
                <a:avLst/>
              </a:prstGeom>
              <a:noFill/>
              <a:ln w="6350">
                <a:solidFill>
                  <a:srgbClr val="919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26" name="Freeform 115"/>
              <p:cNvSpPr>
                <a:spLocks/>
              </p:cNvSpPr>
              <p:nvPr/>
            </p:nvSpPr>
            <p:spPr bwMode="auto">
              <a:xfrm>
                <a:off x="4437" y="1555"/>
                <a:ext cx="146" cy="66"/>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3">
                    <a:moveTo>
                      <a:pt x="0" y="85"/>
                    </a:moveTo>
                    <a:lnTo>
                      <a:pt x="0" y="0"/>
                    </a:lnTo>
                    <a:lnTo>
                      <a:pt x="350" y="93"/>
                    </a:lnTo>
                    <a:lnTo>
                      <a:pt x="350" y="182"/>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27" name="Freeform 116"/>
              <p:cNvSpPr>
                <a:spLocks/>
              </p:cNvSpPr>
              <p:nvPr/>
            </p:nvSpPr>
            <p:spPr bwMode="auto">
              <a:xfrm>
                <a:off x="4437" y="1637"/>
                <a:ext cx="146" cy="7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28" name="Freeform 117"/>
              <p:cNvSpPr>
                <a:spLocks/>
              </p:cNvSpPr>
              <p:nvPr/>
            </p:nvSpPr>
            <p:spPr bwMode="auto">
              <a:xfrm>
                <a:off x="4434" y="1482"/>
                <a:ext cx="149" cy="6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29" name="Line 118"/>
              <p:cNvSpPr>
                <a:spLocks noChangeShapeType="1"/>
              </p:cNvSpPr>
              <p:nvPr/>
            </p:nvSpPr>
            <p:spPr bwMode="auto">
              <a:xfrm flipH="1" flipV="1">
                <a:off x="4541" y="1523"/>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230" name="Line 119"/>
              <p:cNvSpPr>
                <a:spLocks noChangeShapeType="1"/>
              </p:cNvSpPr>
              <p:nvPr/>
            </p:nvSpPr>
            <p:spPr bwMode="auto">
              <a:xfrm flipH="1" flipV="1">
                <a:off x="4541" y="1595"/>
                <a:ext cx="29" cy="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231" name="Line 120"/>
              <p:cNvSpPr>
                <a:spLocks noChangeShapeType="1"/>
              </p:cNvSpPr>
              <p:nvPr/>
            </p:nvSpPr>
            <p:spPr bwMode="auto">
              <a:xfrm flipH="1" flipV="1">
                <a:off x="4541" y="1682"/>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263" name="Group 121"/>
            <p:cNvGrpSpPr>
              <a:grpSpLocks/>
            </p:cNvGrpSpPr>
            <p:nvPr/>
          </p:nvGrpSpPr>
          <p:grpSpPr bwMode="auto">
            <a:xfrm>
              <a:off x="2245" y="2324"/>
              <a:ext cx="414" cy="669"/>
              <a:chOff x="4393" y="1140"/>
              <a:chExt cx="549" cy="887"/>
            </a:xfrm>
          </p:grpSpPr>
          <p:sp>
            <p:nvSpPr>
              <p:cNvPr id="10184" name="Freeform 122"/>
              <p:cNvSpPr>
                <a:spLocks/>
              </p:cNvSpPr>
              <p:nvPr/>
            </p:nvSpPr>
            <p:spPr bwMode="auto">
              <a:xfrm>
                <a:off x="4395" y="1140"/>
                <a:ext cx="546" cy="190"/>
              </a:xfrm>
              <a:custGeom>
                <a:avLst/>
                <a:gdLst>
                  <a:gd name="T0" fmla="*/ 0 w 1291"/>
                  <a:gd name="T1" fmla="*/ 0 h 449"/>
                  <a:gd name="T2" fmla="*/ 0 w 1291"/>
                  <a:gd name="T3" fmla="*/ 0 h 449"/>
                  <a:gd name="T4" fmla="*/ 1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449">
                    <a:moveTo>
                      <a:pt x="0" y="307"/>
                    </a:moveTo>
                    <a:lnTo>
                      <a:pt x="577" y="448"/>
                    </a:lnTo>
                    <a:lnTo>
                      <a:pt x="1290" y="127"/>
                    </a:lnTo>
                    <a:lnTo>
                      <a:pt x="727" y="0"/>
                    </a:lnTo>
                    <a:lnTo>
                      <a:pt x="0" y="307"/>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85" name="Freeform 123"/>
              <p:cNvSpPr>
                <a:spLocks/>
              </p:cNvSpPr>
              <p:nvPr/>
            </p:nvSpPr>
            <p:spPr bwMode="auto">
              <a:xfrm>
                <a:off x="4404" y="1800"/>
                <a:ext cx="529" cy="227"/>
              </a:xfrm>
              <a:custGeom>
                <a:avLst/>
                <a:gdLst>
                  <a:gd name="T0" fmla="*/ 0 w 1252"/>
                  <a:gd name="T1" fmla="*/ 0 h 536"/>
                  <a:gd name="T2" fmla="*/ 0 w 1252"/>
                  <a:gd name="T3" fmla="*/ 0 h 536"/>
                  <a:gd name="T4" fmla="*/ 0 w 1252"/>
                  <a:gd name="T5" fmla="*/ 0 h 536"/>
                  <a:gd name="T6" fmla="*/ 1 w 1252"/>
                  <a:gd name="T7" fmla="*/ 0 h 536"/>
                  <a:gd name="T8" fmla="*/ 1 w 1252"/>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2" h="536">
                    <a:moveTo>
                      <a:pt x="0" y="292"/>
                    </a:moveTo>
                    <a:lnTo>
                      <a:pt x="0" y="370"/>
                    </a:lnTo>
                    <a:lnTo>
                      <a:pt x="567" y="535"/>
                    </a:lnTo>
                    <a:lnTo>
                      <a:pt x="1251" y="92"/>
                    </a:lnTo>
                    <a:lnTo>
                      <a:pt x="1251" y="0"/>
                    </a:lnTo>
                  </a:path>
                </a:pathLst>
              </a:custGeom>
              <a:solidFill>
                <a:srgbClr val="969696"/>
              </a:soli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86" name="Freeform 124"/>
              <p:cNvSpPr>
                <a:spLocks/>
              </p:cNvSpPr>
              <p:nvPr/>
            </p:nvSpPr>
            <p:spPr bwMode="auto">
              <a:xfrm>
                <a:off x="4633" y="1193"/>
                <a:ext cx="309" cy="812"/>
              </a:xfrm>
              <a:custGeom>
                <a:avLst/>
                <a:gdLst>
                  <a:gd name="T0" fmla="*/ 0 w 729"/>
                  <a:gd name="T1" fmla="*/ 0 h 1916"/>
                  <a:gd name="T2" fmla="*/ 0 w 729"/>
                  <a:gd name="T3" fmla="*/ 2 h 1916"/>
                  <a:gd name="T4" fmla="*/ 1 w 729"/>
                  <a:gd name="T5" fmla="*/ 1 h 1916"/>
                  <a:gd name="T6" fmla="*/ 1 w 729"/>
                  <a:gd name="T7" fmla="*/ 0 h 1916"/>
                  <a:gd name="T8" fmla="*/ 0 w 729"/>
                  <a:gd name="T9" fmla="*/ 0 h 1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87" name="Freeform 125"/>
              <p:cNvSpPr>
                <a:spLocks/>
              </p:cNvSpPr>
              <p:nvPr/>
            </p:nvSpPr>
            <p:spPr bwMode="auto">
              <a:xfrm>
                <a:off x="4393" y="1270"/>
                <a:ext cx="244" cy="731"/>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88" name="Line 126"/>
              <p:cNvSpPr>
                <a:spLocks noChangeShapeType="1"/>
              </p:cNvSpPr>
              <p:nvPr/>
            </p:nvSpPr>
            <p:spPr bwMode="auto">
              <a:xfrm>
                <a:off x="4427" y="1885"/>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89" name="Oval 127"/>
              <p:cNvSpPr>
                <a:spLocks noChangeArrowheads="1"/>
              </p:cNvSpPr>
              <p:nvPr/>
            </p:nvSpPr>
            <p:spPr bwMode="auto">
              <a:xfrm>
                <a:off x="4421" y="1306"/>
                <a:ext cx="27" cy="15"/>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10190" name="Line 128"/>
              <p:cNvSpPr>
                <a:spLocks noChangeShapeType="1"/>
              </p:cNvSpPr>
              <p:nvPr/>
            </p:nvSpPr>
            <p:spPr bwMode="auto">
              <a:xfrm>
                <a:off x="4427" y="18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91" name="Line 129"/>
              <p:cNvSpPr>
                <a:spLocks noChangeShapeType="1"/>
              </p:cNvSpPr>
              <p:nvPr/>
            </p:nvSpPr>
            <p:spPr bwMode="auto">
              <a:xfrm>
                <a:off x="4427" y="1818"/>
                <a:ext cx="169" cy="46"/>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92" name="Line 130"/>
              <p:cNvSpPr>
                <a:spLocks noChangeShapeType="1"/>
              </p:cNvSpPr>
              <p:nvPr/>
            </p:nvSpPr>
            <p:spPr bwMode="auto">
              <a:xfrm>
                <a:off x="4427" y="1786"/>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93" name="Line 131"/>
              <p:cNvSpPr>
                <a:spLocks noChangeShapeType="1"/>
              </p:cNvSpPr>
              <p:nvPr/>
            </p:nvSpPr>
            <p:spPr bwMode="auto">
              <a:xfrm>
                <a:off x="4427" y="17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A9A9A9"/>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94" name="Freeform 132"/>
              <p:cNvSpPr>
                <a:spLocks/>
              </p:cNvSpPr>
              <p:nvPr/>
            </p:nvSpPr>
            <p:spPr bwMode="auto">
              <a:xfrm>
                <a:off x="4430" y="1433"/>
                <a:ext cx="166" cy="311"/>
              </a:xfrm>
              <a:custGeom>
                <a:avLst/>
                <a:gdLst>
                  <a:gd name="T0" fmla="*/ 0 w 397"/>
                  <a:gd name="T1" fmla="*/ 0 h 733"/>
                  <a:gd name="T2" fmla="*/ 0 w 397"/>
                  <a:gd name="T3" fmla="*/ 1 h 733"/>
                  <a:gd name="T4" fmla="*/ 0 w 397"/>
                  <a:gd name="T5" fmla="*/ 0 h 733"/>
                  <a:gd name="T6" fmla="*/ 0 60000 65536"/>
                  <a:gd name="T7" fmla="*/ 0 60000 65536"/>
                  <a:gd name="T8" fmla="*/ 0 60000 65536"/>
                </a:gdLst>
                <a:ahLst/>
                <a:cxnLst>
                  <a:cxn ang="T6">
                    <a:pos x="T0" y="T1"/>
                  </a:cxn>
                  <a:cxn ang="T7">
                    <a:pos x="T2" y="T3"/>
                  </a:cxn>
                  <a:cxn ang="T8">
                    <a:pos x="T4" y="T5"/>
                  </a:cxn>
                </a:cxnLst>
                <a:rect l="0" t="0" r="r" b="b"/>
                <a:pathLst>
                  <a:path w="397" h="733">
                    <a:moveTo>
                      <a:pt x="0" y="628"/>
                    </a:moveTo>
                    <a:lnTo>
                      <a:pt x="396" y="732"/>
                    </a:lnTo>
                    <a:lnTo>
                      <a:pt x="396" y="0"/>
                    </a:lnTo>
                  </a:path>
                </a:pathLst>
              </a:custGeom>
              <a:noFill/>
              <a:ln w="3175" cap="rnd" cmpd="sng">
                <a:solidFill>
                  <a:srgbClr val="67676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95" name="Freeform 133"/>
              <p:cNvSpPr>
                <a:spLocks/>
              </p:cNvSpPr>
              <p:nvPr/>
            </p:nvSpPr>
            <p:spPr bwMode="auto">
              <a:xfrm>
                <a:off x="4412" y="1371"/>
                <a:ext cx="191" cy="542"/>
              </a:xfrm>
              <a:custGeom>
                <a:avLst/>
                <a:gdLst>
                  <a:gd name="T0" fmla="*/ 0 w 453"/>
                  <a:gd name="T1" fmla="*/ 0 h 1278"/>
                  <a:gd name="T2" fmla="*/ 0 w 453"/>
                  <a:gd name="T3" fmla="*/ 0 h 1278"/>
                  <a:gd name="T4" fmla="*/ 0 w 453"/>
                  <a:gd name="T5" fmla="*/ 1 h 1278"/>
                  <a:gd name="T6" fmla="*/ 0 60000 65536"/>
                  <a:gd name="T7" fmla="*/ 0 60000 65536"/>
                  <a:gd name="T8" fmla="*/ 0 60000 65536"/>
                </a:gdLst>
                <a:ahLst/>
                <a:cxnLst>
                  <a:cxn ang="T6">
                    <a:pos x="T0" y="T1"/>
                  </a:cxn>
                  <a:cxn ang="T7">
                    <a:pos x="T2" y="T3"/>
                  </a:cxn>
                  <a:cxn ang="T8">
                    <a:pos x="T4" y="T5"/>
                  </a:cxn>
                </a:cxnLst>
                <a:rect l="0" t="0" r="r" b="b"/>
                <a:pathLst>
                  <a:path w="453" h="1278">
                    <a:moveTo>
                      <a:pt x="452" y="105"/>
                    </a:moveTo>
                    <a:lnTo>
                      <a:pt x="0" y="0"/>
                    </a:lnTo>
                    <a:lnTo>
                      <a:pt x="0" y="1277"/>
                    </a:lnTo>
                  </a:path>
                </a:pathLst>
              </a:custGeom>
              <a:noFill/>
              <a:ln w="635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96" name="Freeform 134"/>
              <p:cNvSpPr>
                <a:spLocks/>
              </p:cNvSpPr>
              <p:nvPr/>
            </p:nvSpPr>
            <p:spPr bwMode="auto">
              <a:xfrm>
                <a:off x="4425" y="1392"/>
                <a:ext cx="170" cy="308"/>
              </a:xfrm>
              <a:custGeom>
                <a:avLst/>
                <a:gdLst>
                  <a:gd name="T0" fmla="*/ 0 w 402"/>
                  <a:gd name="T1" fmla="*/ 0 h 726"/>
                  <a:gd name="T2" fmla="*/ 0 w 402"/>
                  <a:gd name="T3" fmla="*/ 0 h 726"/>
                  <a:gd name="T4" fmla="*/ 0 w 402"/>
                  <a:gd name="T5" fmla="*/ 1 h 726"/>
                  <a:gd name="T6" fmla="*/ 0 60000 65536"/>
                  <a:gd name="T7" fmla="*/ 0 60000 65536"/>
                  <a:gd name="T8" fmla="*/ 0 60000 65536"/>
                </a:gdLst>
                <a:ahLst/>
                <a:cxnLst>
                  <a:cxn ang="T6">
                    <a:pos x="T0" y="T1"/>
                  </a:cxn>
                  <a:cxn ang="T7">
                    <a:pos x="T2" y="T3"/>
                  </a:cxn>
                  <a:cxn ang="T8">
                    <a:pos x="T4" y="T5"/>
                  </a:cxn>
                </a:cxnLst>
                <a:rect l="0" t="0" r="r" b="b"/>
                <a:pathLst>
                  <a:path w="402" h="726">
                    <a:moveTo>
                      <a:pt x="401" y="96"/>
                    </a:moveTo>
                    <a:lnTo>
                      <a:pt x="0" y="0"/>
                    </a:lnTo>
                    <a:lnTo>
                      <a:pt x="0" y="725"/>
                    </a:lnTo>
                  </a:path>
                </a:pathLst>
              </a:custGeom>
              <a:noFill/>
              <a:ln w="3175" cap="rnd" cmpd="sng">
                <a:solidFill>
                  <a:schemeClr val="tx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A9A9A9"/>
                        </a:gs>
                        <a:gs pos="100000">
                          <a:srgbClr val="D1D1D1"/>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97" name="Line 135"/>
              <p:cNvSpPr>
                <a:spLocks noChangeShapeType="1"/>
              </p:cNvSpPr>
              <p:nvPr/>
            </p:nvSpPr>
            <p:spPr bwMode="auto">
              <a:xfrm>
                <a:off x="4425" y="1463"/>
                <a:ext cx="164"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98" name="Line 136"/>
              <p:cNvSpPr>
                <a:spLocks noChangeShapeType="1"/>
              </p:cNvSpPr>
              <p:nvPr/>
            </p:nvSpPr>
            <p:spPr bwMode="auto">
              <a:xfrm>
                <a:off x="4425" y="1528"/>
                <a:ext cx="166" cy="38"/>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99" name="Line 137"/>
              <p:cNvSpPr>
                <a:spLocks noChangeShapeType="1"/>
              </p:cNvSpPr>
              <p:nvPr/>
            </p:nvSpPr>
            <p:spPr bwMode="auto">
              <a:xfrm>
                <a:off x="4425" y="1610"/>
                <a:ext cx="158"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00" name="Freeform 138"/>
              <p:cNvSpPr>
                <a:spLocks/>
              </p:cNvSpPr>
              <p:nvPr/>
            </p:nvSpPr>
            <p:spPr bwMode="auto">
              <a:xfrm>
                <a:off x="4475" y="1430"/>
                <a:ext cx="64" cy="35"/>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82">
                    <a:moveTo>
                      <a:pt x="0" y="0"/>
                    </a:moveTo>
                    <a:lnTo>
                      <a:pt x="0" y="48"/>
                    </a:lnTo>
                    <a:lnTo>
                      <a:pt x="151" y="81"/>
                    </a:lnTo>
                    <a:lnTo>
                      <a:pt x="151" y="33"/>
                    </a:lnTo>
                    <a:lnTo>
                      <a:pt x="0" y="0"/>
                    </a:lnTo>
                  </a:path>
                </a:pathLst>
              </a:custGeom>
              <a:solidFill>
                <a:srgbClr val="A9A9A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01" name="Line 139"/>
              <p:cNvSpPr>
                <a:spLocks noChangeShapeType="1"/>
              </p:cNvSpPr>
              <p:nvPr/>
            </p:nvSpPr>
            <p:spPr bwMode="auto">
              <a:xfrm>
                <a:off x="4449" y="1435"/>
                <a:ext cx="121" cy="27"/>
              </a:xfrm>
              <a:prstGeom prst="line">
                <a:avLst/>
              </a:prstGeom>
              <a:noFill/>
              <a:ln w="6350">
                <a:solidFill>
                  <a:srgbClr val="919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202" name="Freeform 140"/>
              <p:cNvSpPr>
                <a:spLocks/>
              </p:cNvSpPr>
              <p:nvPr/>
            </p:nvSpPr>
            <p:spPr bwMode="auto">
              <a:xfrm>
                <a:off x="4437" y="1555"/>
                <a:ext cx="146" cy="66"/>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3">
                    <a:moveTo>
                      <a:pt x="0" y="85"/>
                    </a:moveTo>
                    <a:lnTo>
                      <a:pt x="0" y="0"/>
                    </a:lnTo>
                    <a:lnTo>
                      <a:pt x="350" y="93"/>
                    </a:lnTo>
                    <a:lnTo>
                      <a:pt x="350" y="182"/>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03" name="Freeform 141"/>
              <p:cNvSpPr>
                <a:spLocks/>
              </p:cNvSpPr>
              <p:nvPr/>
            </p:nvSpPr>
            <p:spPr bwMode="auto">
              <a:xfrm>
                <a:off x="4437" y="1637"/>
                <a:ext cx="146" cy="7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04" name="Freeform 142"/>
              <p:cNvSpPr>
                <a:spLocks/>
              </p:cNvSpPr>
              <p:nvPr/>
            </p:nvSpPr>
            <p:spPr bwMode="auto">
              <a:xfrm>
                <a:off x="4434" y="1482"/>
                <a:ext cx="149" cy="6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205" name="Line 143"/>
              <p:cNvSpPr>
                <a:spLocks noChangeShapeType="1"/>
              </p:cNvSpPr>
              <p:nvPr/>
            </p:nvSpPr>
            <p:spPr bwMode="auto">
              <a:xfrm flipH="1" flipV="1">
                <a:off x="4541" y="1523"/>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206" name="Line 144"/>
              <p:cNvSpPr>
                <a:spLocks noChangeShapeType="1"/>
              </p:cNvSpPr>
              <p:nvPr/>
            </p:nvSpPr>
            <p:spPr bwMode="auto">
              <a:xfrm flipH="1" flipV="1">
                <a:off x="4541" y="1595"/>
                <a:ext cx="29" cy="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207" name="Line 145"/>
              <p:cNvSpPr>
                <a:spLocks noChangeShapeType="1"/>
              </p:cNvSpPr>
              <p:nvPr/>
            </p:nvSpPr>
            <p:spPr bwMode="auto">
              <a:xfrm flipH="1" flipV="1">
                <a:off x="4541" y="1682"/>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264" name="Group 146"/>
            <p:cNvGrpSpPr>
              <a:grpSpLocks/>
            </p:cNvGrpSpPr>
            <p:nvPr/>
          </p:nvGrpSpPr>
          <p:grpSpPr bwMode="auto">
            <a:xfrm>
              <a:off x="4442" y="2802"/>
              <a:ext cx="414" cy="669"/>
              <a:chOff x="4393" y="1140"/>
              <a:chExt cx="549" cy="887"/>
            </a:xfrm>
          </p:grpSpPr>
          <p:sp>
            <p:nvSpPr>
              <p:cNvPr id="10160" name="Freeform 147"/>
              <p:cNvSpPr>
                <a:spLocks/>
              </p:cNvSpPr>
              <p:nvPr/>
            </p:nvSpPr>
            <p:spPr bwMode="auto">
              <a:xfrm>
                <a:off x="4395" y="1140"/>
                <a:ext cx="546" cy="190"/>
              </a:xfrm>
              <a:custGeom>
                <a:avLst/>
                <a:gdLst>
                  <a:gd name="T0" fmla="*/ 0 w 1291"/>
                  <a:gd name="T1" fmla="*/ 0 h 449"/>
                  <a:gd name="T2" fmla="*/ 0 w 1291"/>
                  <a:gd name="T3" fmla="*/ 0 h 449"/>
                  <a:gd name="T4" fmla="*/ 1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449">
                    <a:moveTo>
                      <a:pt x="0" y="307"/>
                    </a:moveTo>
                    <a:lnTo>
                      <a:pt x="577" y="448"/>
                    </a:lnTo>
                    <a:lnTo>
                      <a:pt x="1290" y="127"/>
                    </a:lnTo>
                    <a:lnTo>
                      <a:pt x="727" y="0"/>
                    </a:lnTo>
                    <a:lnTo>
                      <a:pt x="0" y="307"/>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61" name="Freeform 148"/>
              <p:cNvSpPr>
                <a:spLocks/>
              </p:cNvSpPr>
              <p:nvPr/>
            </p:nvSpPr>
            <p:spPr bwMode="auto">
              <a:xfrm>
                <a:off x="4404" y="1800"/>
                <a:ext cx="529" cy="227"/>
              </a:xfrm>
              <a:custGeom>
                <a:avLst/>
                <a:gdLst>
                  <a:gd name="T0" fmla="*/ 0 w 1252"/>
                  <a:gd name="T1" fmla="*/ 0 h 536"/>
                  <a:gd name="T2" fmla="*/ 0 w 1252"/>
                  <a:gd name="T3" fmla="*/ 0 h 536"/>
                  <a:gd name="T4" fmla="*/ 0 w 1252"/>
                  <a:gd name="T5" fmla="*/ 0 h 536"/>
                  <a:gd name="T6" fmla="*/ 1 w 1252"/>
                  <a:gd name="T7" fmla="*/ 0 h 536"/>
                  <a:gd name="T8" fmla="*/ 1 w 1252"/>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2" h="536">
                    <a:moveTo>
                      <a:pt x="0" y="292"/>
                    </a:moveTo>
                    <a:lnTo>
                      <a:pt x="0" y="370"/>
                    </a:lnTo>
                    <a:lnTo>
                      <a:pt x="567" y="535"/>
                    </a:lnTo>
                    <a:lnTo>
                      <a:pt x="1251" y="92"/>
                    </a:lnTo>
                    <a:lnTo>
                      <a:pt x="1251" y="0"/>
                    </a:lnTo>
                  </a:path>
                </a:pathLst>
              </a:custGeom>
              <a:solidFill>
                <a:srgbClr val="969696"/>
              </a:soli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62" name="Freeform 149"/>
              <p:cNvSpPr>
                <a:spLocks/>
              </p:cNvSpPr>
              <p:nvPr/>
            </p:nvSpPr>
            <p:spPr bwMode="auto">
              <a:xfrm>
                <a:off x="4633" y="1193"/>
                <a:ext cx="309" cy="812"/>
              </a:xfrm>
              <a:custGeom>
                <a:avLst/>
                <a:gdLst>
                  <a:gd name="T0" fmla="*/ 0 w 729"/>
                  <a:gd name="T1" fmla="*/ 0 h 1916"/>
                  <a:gd name="T2" fmla="*/ 0 w 729"/>
                  <a:gd name="T3" fmla="*/ 2 h 1916"/>
                  <a:gd name="T4" fmla="*/ 1 w 729"/>
                  <a:gd name="T5" fmla="*/ 1 h 1916"/>
                  <a:gd name="T6" fmla="*/ 1 w 729"/>
                  <a:gd name="T7" fmla="*/ 0 h 1916"/>
                  <a:gd name="T8" fmla="*/ 0 w 729"/>
                  <a:gd name="T9" fmla="*/ 0 h 1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63" name="Freeform 150"/>
              <p:cNvSpPr>
                <a:spLocks/>
              </p:cNvSpPr>
              <p:nvPr/>
            </p:nvSpPr>
            <p:spPr bwMode="auto">
              <a:xfrm>
                <a:off x="4393" y="1270"/>
                <a:ext cx="244" cy="731"/>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64" name="Line 151"/>
              <p:cNvSpPr>
                <a:spLocks noChangeShapeType="1"/>
              </p:cNvSpPr>
              <p:nvPr/>
            </p:nvSpPr>
            <p:spPr bwMode="auto">
              <a:xfrm>
                <a:off x="4427" y="1885"/>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65" name="Oval 152"/>
              <p:cNvSpPr>
                <a:spLocks noChangeArrowheads="1"/>
              </p:cNvSpPr>
              <p:nvPr/>
            </p:nvSpPr>
            <p:spPr bwMode="auto">
              <a:xfrm>
                <a:off x="4421" y="1306"/>
                <a:ext cx="27" cy="15"/>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10166" name="Line 153"/>
              <p:cNvSpPr>
                <a:spLocks noChangeShapeType="1"/>
              </p:cNvSpPr>
              <p:nvPr/>
            </p:nvSpPr>
            <p:spPr bwMode="auto">
              <a:xfrm>
                <a:off x="4427" y="18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67" name="Line 154"/>
              <p:cNvSpPr>
                <a:spLocks noChangeShapeType="1"/>
              </p:cNvSpPr>
              <p:nvPr/>
            </p:nvSpPr>
            <p:spPr bwMode="auto">
              <a:xfrm>
                <a:off x="4427" y="1818"/>
                <a:ext cx="169" cy="46"/>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68" name="Line 155"/>
              <p:cNvSpPr>
                <a:spLocks noChangeShapeType="1"/>
              </p:cNvSpPr>
              <p:nvPr/>
            </p:nvSpPr>
            <p:spPr bwMode="auto">
              <a:xfrm>
                <a:off x="4427" y="1786"/>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69" name="Line 156"/>
              <p:cNvSpPr>
                <a:spLocks noChangeShapeType="1"/>
              </p:cNvSpPr>
              <p:nvPr/>
            </p:nvSpPr>
            <p:spPr bwMode="auto">
              <a:xfrm>
                <a:off x="4427" y="17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A9A9A9"/>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70" name="Freeform 157"/>
              <p:cNvSpPr>
                <a:spLocks/>
              </p:cNvSpPr>
              <p:nvPr/>
            </p:nvSpPr>
            <p:spPr bwMode="auto">
              <a:xfrm>
                <a:off x="4430" y="1433"/>
                <a:ext cx="166" cy="311"/>
              </a:xfrm>
              <a:custGeom>
                <a:avLst/>
                <a:gdLst>
                  <a:gd name="T0" fmla="*/ 0 w 397"/>
                  <a:gd name="T1" fmla="*/ 0 h 733"/>
                  <a:gd name="T2" fmla="*/ 0 w 397"/>
                  <a:gd name="T3" fmla="*/ 1 h 733"/>
                  <a:gd name="T4" fmla="*/ 0 w 397"/>
                  <a:gd name="T5" fmla="*/ 0 h 733"/>
                  <a:gd name="T6" fmla="*/ 0 60000 65536"/>
                  <a:gd name="T7" fmla="*/ 0 60000 65536"/>
                  <a:gd name="T8" fmla="*/ 0 60000 65536"/>
                </a:gdLst>
                <a:ahLst/>
                <a:cxnLst>
                  <a:cxn ang="T6">
                    <a:pos x="T0" y="T1"/>
                  </a:cxn>
                  <a:cxn ang="T7">
                    <a:pos x="T2" y="T3"/>
                  </a:cxn>
                  <a:cxn ang="T8">
                    <a:pos x="T4" y="T5"/>
                  </a:cxn>
                </a:cxnLst>
                <a:rect l="0" t="0" r="r" b="b"/>
                <a:pathLst>
                  <a:path w="397" h="733">
                    <a:moveTo>
                      <a:pt x="0" y="628"/>
                    </a:moveTo>
                    <a:lnTo>
                      <a:pt x="396" y="732"/>
                    </a:lnTo>
                    <a:lnTo>
                      <a:pt x="396" y="0"/>
                    </a:lnTo>
                  </a:path>
                </a:pathLst>
              </a:custGeom>
              <a:noFill/>
              <a:ln w="3175" cap="rnd" cmpd="sng">
                <a:solidFill>
                  <a:srgbClr val="67676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71" name="Freeform 158"/>
              <p:cNvSpPr>
                <a:spLocks/>
              </p:cNvSpPr>
              <p:nvPr/>
            </p:nvSpPr>
            <p:spPr bwMode="auto">
              <a:xfrm>
                <a:off x="4412" y="1371"/>
                <a:ext cx="191" cy="542"/>
              </a:xfrm>
              <a:custGeom>
                <a:avLst/>
                <a:gdLst>
                  <a:gd name="T0" fmla="*/ 0 w 453"/>
                  <a:gd name="T1" fmla="*/ 0 h 1278"/>
                  <a:gd name="T2" fmla="*/ 0 w 453"/>
                  <a:gd name="T3" fmla="*/ 0 h 1278"/>
                  <a:gd name="T4" fmla="*/ 0 w 453"/>
                  <a:gd name="T5" fmla="*/ 1 h 1278"/>
                  <a:gd name="T6" fmla="*/ 0 60000 65536"/>
                  <a:gd name="T7" fmla="*/ 0 60000 65536"/>
                  <a:gd name="T8" fmla="*/ 0 60000 65536"/>
                </a:gdLst>
                <a:ahLst/>
                <a:cxnLst>
                  <a:cxn ang="T6">
                    <a:pos x="T0" y="T1"/>
                  </a:cxn>
                  <a:cxn ang="T7">
                    <a:pos x="T2" y="T3"/>
                  </a:cxn>
                  <a:cxn ang="T8">
                    <a:pos x="T4" y="T5"/>
                  </a:cxn>
                </a:cxnLst>
                <a:rect l="0" t="0" r="r" b="b"/>
                <a:pathLst>
                  <a:path w="453" h="1278">
                    <a:moveTo>
                      <a:pt x="452" y="105"/>
                    </a:moveTo>
                    <a:lnTo>
                      <a:pt x="0" y="0"/>
                    </a:lnTo>
                    <a:lnTo>
                      <a:pt x="0" y="1277"/>
                    </a:lnTo>
                  </a:path>
                </a:pathLst>
              </a:custGeom>
              <a:noFill/>
              <a:ln w="635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72" name="Freeform 159"/>
              <p:cNvSpPr>
                <a:spLocks/>
              </p:cNvSpPr>
              <p:nvPr/>
            </p:nvSpPr>
            <p:spPr bwMode="auto">
              <a:xfrm>
                <a:off x="4425" y="1392"/>
                <a:ext cx="170" cy="308"/>
              </a:xfrm>
              <a:custGeom>
                <a:avLst/>
                <a:gdLst>
                  <a:gd name="T0" fmla="*/ 0 w 402"/>
                  <a:gd name="T1" fmla="*/ 0 h 726"/>
                  <a:gd name="T2" fmla="*/ 0 w 402"/>
                  <a:gd name="T3" fmla="*/ 0 h 726"/>
                  <a:gd name="T4" fmla="*/ 0 w 402"/>
                  <a:gd name="T5" fmla="*/ 1 h 726"/>
                  <a:gd name="T6" fmla="*/ 0 60000 65536"/>
                  <a:gd name="T7" fmla="*/ 0 60000 65536"/>
                  <a:gd name="T8" fmla="*/ 0 60000 65536"/>
                </a:gdLst>
                <a:ahLst/>
                <a:cxnLst>
                  <a:cxn ang="T6">
                    <a:pos x="T0" y="T1"/>
                  </a:cxn>
                  <a:cxn ang="T7">
                    <a:pos x="T2" y="T3"/>
                  </a:cxn>
                  <a:cxn ang="T8">
                    <a:pos x="T4" y="T5"/>
                  </a:cxn>
                </a:cxnLst>
                <a:rect l="0" t="0" r="r" b="b"/>
                <a:pathLst>
                  <a:path w="402" h="726">
                    <a:moveTo>
                      <a:pt x="401" y="96"/>
                    </a:moveTo>
                    <a:lnTo>
                      <a:pt x="0" y="0"/>
                    </a:lnTo>
                    <a:lnTo>
                      <a:pt x="0" y="725"/>
                    </a:lnTo>
                  </a:path>
                </a:pathLst>
              </a:custGeom>
              <a:noFill/>
              <a:ln w="3175" cap="rnd" cmpd="sng">
                <a:solidFill>
                  <a:schemeClr val="tx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A9A9A9"/>
                        </a:gs>
                        <a:gs pos="100000">
                          <a:srgbClr val="D1D1D1"/>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73" name="Line 160"/>
              <p:cNvSpPr>
                <a:spLocks noChangeShapeType="1"/>
              </p:cNvSpPr>
              <p:nvPr/>
            </p:nvSpPr>
            <p:spPr bwMode="auto">
              <a:xfrm>
                <a:off x="4425" y="1463"/>
                <a:ext cx="164"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74" name="Line 161"/>
              <p:cNvSpPr>
                <a:spLocks noChangeShapeType="1"/>
              </p:cNvSpPr>
              <p:nvPr/>
            </p:nvSpPr>
            <p:spPr bwMode="auto">
              <a:xfrm>
                <a:off x="4425" y="1528"/>
                <a:ext cx="166" cy="38"/>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75" name="Line 162"/>
              <p:cNvSpPr>
                <a:spLocks noChangeShapeType="1"/>
              </p:cNvSpPr>
              <p:nvPr/>
            </p:nvSpPr>
            <p:spPr bwMode="auto">
              <a:xfrm>
                <a:off x="4425" y="1610"/>
                <a:ext cx="158"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76" name="Freeform 163"/>
              <p:cNvSpPr>
                <a:spLocks/>
              </p:cNvSpPr>
              <p:nvPr/>
            </p:nvSpPr>
            <p:spPr bwMode="auto">
              <a:xfrm>
                <a:off x="4475" y="1430"/>
                <a:ext cx="64" cy="35"/>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82">
                    <a:moveTo>
                      <a:pt x="0" y="0"/>
                    </a:moveTo>
                    <a:lnTo>
                      <a:pt x="0" y="48"/>
                    </a:lnTo>
                    <a:lnTo>
                      <a:pt x="151" y="81"/>
                    </a:lnTo>
                    <a:lnTo>
                      <a:pt x="151" y="33"/>
                    </a:lnTo>
                    <a:lnTo>
                      <a:pt x="0" y="0"/>
                    </a:lnTo>
                  </a:path>
                </a:pathLst>
              </a:custGeom>
              <a:solidFill>
                <a:srgbClr val="A9A9A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77" name="Line 164"/>
              <p:cNvSpPr>
                <a:spLocks noChangeShapeType="1"/>
              </p:cNvSpPr>
              <p:nvPr/>
            </p:nvSpPr>
            <p:spPr bwMode="auto">
              <a:xfrm>
                <a:off x="4449" y="1435"/>
                <a:ext cx="121" cy="27"/>
              </a:xfrm>
              <a:prstGeom prst="line">
                <a:avLst/>
              </a:prstGeom>
              <a:noFill/>
              <a:ln w="6350">
                <a:solidFill>
                  <a:srgbClr val="919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78" name="Freeform 165"/>
              <p:cNvSpPr>
                <a:spLocks/>
              </p:cNvSpPr>
              <p:nvPr/>
            </p:nvSpPr>
            <p:spPr bwMode="auto">
              <a:xfrm>
                <a:off x="4437" y="1555"/>
                <a:ext cx="146" cy="66"/>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3">
                    <a:moveTo>
                      <a:pt x="0" y="85"/>
                    </a:moveTo>
                    <a:lnTo>
                      <a:pt x="0" y="0"/>
                    </a:lnTo>
                    <a:lnTo>
                      <a:pt x="350" y="93"/>
                    </a:lnTo>
                    <a:lnTo>
                      <a:pt x="350" y="182"/>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79" name="Freeform 166"/>
              <p:cNvSpPr>
                <a:spLocks/>
              </p:cNvSpPr>
              <p:nvPr/>
            </p:nvSpPr>
            <p:spPr bwMode="auto">
              <a:xfrm>
                <a:off x="4437" y="1637"/>
                <a:ext cx="146" cy="7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80" name="Freeform 167"/>
              <p:cNvSpPr>
                <a:spLocks/>
              </p:cNvSpPr>
              <p:nvPr/>
            </p:nvSpPr>
            <p:spPr bwMode="auto">
              <a:xfrm>
                <a:off x="4434" y="1482"/>
                <a:ext cx="149" cy="6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81" name="Line 168"/>
              <p:cNvSpPr>
                <a:spLocks noChangeShapeType="1"/>
              </p:cNvSpPr>
              <p:nvPr/>
            </p:nvSpPr>
            <p:spPr bwMode="auto">
              <a:xfrm flipH="1" flipV="1">
                <a:off x="4541" y="1523"/>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82" name="Line 169"/>
              <p:cNvSpPr>
                <a:spLocks noChangeShapeType="1"/>
              </p:cNvSpPr>
              <p:nvPr/>
            </p:nvSpPr>
            <p:spPr bwMode="auto">
              <a:xfrm flipH="1" flipV="1">
                <a:off x="4541" y="1595"/>
                <a:ext cx="29" cy="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83" name="Line 170"/>
              <p:cNvSpPr>
                <a:spLocks noChangeShapeType="1"/>
              </p:cNvSpPr>
              <p:nvPr/>
            </p:nvSpPr>
            <p:spPr bwMode="auto">
              <a:xfrm flipH="1" flipV="1">
                <a:off x="4541" y="1682"/>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265" name="Group 171"/>
            <p:cNvGrpSpPr>
              <a:grpSpLocks/>
            </p:cNvGrpSpPr>
            <p:nvPr/>
          </p:nvGrpSpPr>
          <p:grpSpPr bwMode="auto">
            <a:xfrm>
              <a:off x="4524" y="211"/>
              <a:ext cx="414" cy="669"/>
              <a:chOff x="4393" y="1140"/>
              <a:chExt cx="549" cy="887"/>
            </a:xfrm>
          </p:grpSpPr>
          <p:sp>
            <p:nvSpPr>
              <p:cNvPr id="10136" name="Freeform 172"/>
              <p:cNvSpPr>
                <a:spLocks/>
              </p:cNvSpPr>
              <p:nvPr/>
            </p:nvSpPr>
            <p:spPr bwMode="auto">
              <a:xfrm>
                <a:off x="4395" y="1140"/>
                <a:ext cx="546" cy="190"/>
              </a:xfrm>
              <a:custGeom>
                <a:avLst/>
                <a:gdLst>
                  <a:gd name="T0" fmla="*/ 0 w 1291"/>
                  <a:gd name="T1" fmla="*/ 0 h 449"/>
                  <a:gd name="T2" fmla="*/ 0 w 1291"/>
                  <a:gd name="T3" fmla="*/ 0 h 449"/>
                  <a:gd name="T4" fmla="*/ 1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449">
                    <a:moveTo>
                      <a:pt x="0" y="307"/>
                    </a:moveTo>
                    <a:lnTo>
                      <a:pt x="577" y="448"/>
                    </a:lnTo>
                    <a:lnTo>
                      <a:pt x="1290" y="127"/>
                    </a:lnTo>
                    <a:lnTo>
                      <a:pt x="727" y="0"/>
                    </a:lnTo>
                    <a:lnTo>
                      <a:pt x="0" y="307"/>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37" name="Freeform 173"/>
              <p:cNvSpPr>
                <a:spLocks/>
              </p:cNvSpPr>
              <p:nvPr/>
            </p:nvSpPr>
            <p:spPr bwMode="auto">
              <a:xfrm>
                <a:off x="4404" y="1800"/>
                <a:ext cx="529" cy="227"/>
              </a:xfrm>
              <a:custGeom>
                <a:avLst/>
                <a:gdLst>
                  <a:gd name="T0" fmla="*/ 0 w 1252"/>
                  <a:gd name="T1" fmla="*/ 0 h 536"/>
                  <a:gd name="T2" fmla="*/ 0 w 1252"/>
                  <a:gd name="T3" fmla="*/ 0 h 536"/>
                  <a:gd name="T4" fmla="*/ 0 w 1252"/>
                  <a:gd name="T5" fmla="*/ 0 h 536"/>
                  <a:gd name="T6" fmla="*/ 1 w 1252"/>
                  <a:gd name="T7" fmla="*/ 0 h 536"/>
                  <a:gd name="T8" fmla="*/ 1 w 1252"/>
                  <a:gd name="T9" fmla="*/ 0 h 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2" h="536">
                    <a:moveTo>
                      <a:pt x="0" y="292"/>
                    </a:moveTo>
                    <a:lnTo>
                      <a:pt x="0" y="370"/>
                    </a:lnTo>
                    <a:lnTo>
                      <a:pt x="567" y="535"/>
                    </a:lnTo>
                    <a:lnTo>
                      <a:pt x="1251" y="92"/>
                    </a:lnTo>
                    <a:lnTo>
                      <a:pt x="1251" y="0"/>
                    </a:lnTo>
                  </a:path>
                </a:pathLst>
              </a:custGeom>
              <a:solidFill>
                <a:srgbClr val="969696"/>
              </a:soli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38" name="Freeform 174"/>
              <p:cNvSpPr>
                <a:spLocks/>
              </p:cNvSpPr>
              <p:nvPr/>
            </p:nvSpPr>
            <p:spPr bwMode="auto">
              <a:xfrm>
                <a:off x="4633" y="1193"/>
                <a:ext cx="309" cy="812"/>
              </a:xfrm>
              <a:custGeom>
                <a:avLst/>
                <a:gdLst>
                  <a:gd name="T0" fmla="*/ 0 w 729"/>
                  <a:gd name="T1" fmla="*/ 0 h 1916"/>
                  <a:gd name="T2" fmla="*/ 0 w 729"/>
                  <a:gd name="T3" fmla="*/ 2 h 1916"/>
                  <a:gd name="T4" fmla="*/ 1 w 729"/>
                  <a:gd name="T5" fmla="*/ 1 h 1916"/>
                  <a:gd name="T6" fmla="*/ 1 w 729"/>
                  <a:gd name="T7" fmla="*/ 0 h 1916"/>
                  <a:gd name="T8" fmla="*/ 0 w 729"/>
                  <a:gd name="T9" fmla="*/ 0 h 1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39" name="Freeform 175"/>
              <p:cNvSpPr>
                <a:spLocks/>
              </p:cNvSpPr>
              <p:nvPr/>
            </p:nvSpPr>
            <p:spPr bwMode="auto">
              <a:xfrm>
                <a:off x="4393" y="1270"/>
                <a:ext cx="244" cy="731"/>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40" name="Line 176"/>
              <p:cNvSpPr>
                <a:spLocks noChangeShapeType="1"/>
              </p:cNvSpPr>
              <p:nvPr/>
            </p:nvSpPr>
            <p:spPr bwMode="auto">
              <a:xfrm>
                <a:off x="4427" y="1885"/>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41" name="Oval 177"/>
              <p:cNvSpPr>
                <a:spLocks noChangeArrowheads="1"/>
              </p:cNvSpPr>
              <p:nvPr/>
            </p:nvSpPr>
            <p:spPr bwMode="auto">
              <a:xfrm>
                <a:off x="4421" y="1306"/>
                <a:ext cx="27" cy="15"/>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10142" name="Line 178"/>
              <p:cNvSpPr>
                <a:spLocks noChangeShapeType="1"/>
              </p:cNvSpPr>
              <p:nvPr/>
            </p:nvSpPr>
            <p:spPr bwMode="auto">
              <a:xfrm>
                <a:off x="4427" y="18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43" name="Line 179"/>
              <p:cNvSpPr>
                <a:spLocks noChangeShapeType="1"/>
              </p:cNvSpPr>
              <p:nvPr/>
            </p:nvSpPr>
            <p:spPr bwMode="auto">
              <a:xfrm>
                <a:off x="4427" y="1818"/>
                <a:ext cx="169" cy="46"/>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44" name="Line 180"/>
              <p:cNvSpPr>
                <a:spLocks noChangeShapeType="1"/>
              </p:cNvSpPr>
              <p:nvPr/>
            </p:nvSpPr>
            <p:spPr bwMode="auto">
              <a:xfrm>
                <a:off x="4427" y="1786"/>
                <a:ext cx="169" cy="45"/>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45" name="Line 181"/>
              <p:cNvSpPr>
                <a:spLocks noChangeShapeType="1"/>
              </p:cNvSpPr>
              <p:nvPr/>
            </p:nvSpPr>
            <p:spPr bwMode="auto">
              <a:xfrm>
                <a:off x="4427" y="1752"/>
                <a:ext cx="169" cy="44"/>
              </a:xfrm>
              <a:prstGeom prst="line">
                <a:avLst/>
              </a:prstGeom>
              <a:noFill/>
              <a:ln w="6350">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A9A9A9"/>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46" name="Freeform 182"/>
              <p:cNvSpPr>
                <a:spLocks/>
              </p:cNvSpPr>
              <p:nvPr/>
            </p:nvSpPr>
            <p:spPr bwMode="auto">
              <a:xfrm>
                <a:off x="4430" y="1433"/>
                <a:ext cx="166" cy="311"/>
              </a:xfrm>
              <a:custGeom>
                <a:avLst/>
                <a:gdLst>
                  <a:gd name="T0" fmla="*/ 0 w 397"/>
                  <a:gd name="T1" fmla="*/ 0 h 733"/>
                  <a:gd name="T2" fmla="*/ 0 w 397"/>
                  <a:gd name="T3" fmla="*/ 1 h 733"/>
                  <a:gd name="T4" fmla="*/ 0 w 397"/>
                  <a:gd name="T5" fmla="*/ 0 h 733"/>
                  <a:gd name="T6" fmla="*/ 0 60000 65536"/>
                  <a:gd name="T7" fmla="*/ 0 60000 65536"/>
                  <a:gd name="T8" fmla="*/ 0 60000 65536"/>
                </a:gdLst>
                <a:ahLst/>
                <a:cxnLst>
                  <a:cxn ang="T6">
                    <a:pos x="T0" y="T1"/>
                  </a:cxn>
                  <a:cxn ang="T7">
                    <a:pos x="T2" y="T3"/>
                  </a:cxn>
                  <a:cxn ang="T8">
                    <a:pos x="T4" y="T5"/>
                  </a:cxn>
                </a:cxnLst>
                <a:rect l="0" t="0" r="r" b="b"/>
                <a:pathLst>
                  <a:path w="397" h="733">
                    <a:moveTo>
                      <a:pt x="0" y="628"/>
                    </a:moveTo>
                    <a:lnTo>
                      <a:pt x="396" y="732"/>
                    </a:lnTo>
                    <a:lnTo>
                      <a:pt x="396" y="0"/>
                    </a:lnTo>
                  </a:path>
                </a:pathLst>
              </a:custGeom>
              <a:noFill/>
              <a:ln w="3175" cap="rnd" cmpd="sng">
                <a:solidFill>
                  <a:srgbClr val="67676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47" name="Freeform 183"/>
              <p:cNvSpPr>
                <a:spLocks/>
              </p:cNvSpPr>
              <p:nvPr/>
            </p:nvSpPr>
            <p:spPr bwMode="auto">
              <a:xfrm>
                <a:off x="4412" y="1371"/>
                <a:ext cx="191" cy="542"/>
              </a:xfrm>
              <a:custGeom>
                <a:avLst/>
                <a:gdLst>
                  <a:gd name="T0" fmla="*/ 0 w 453"/>
                  <a:gd name="T1" fmla="*/ 0 h 1278"/>
                  <a:gd name="T2" fmla="*/ 0 w 453"/>
                  <a:gd name="T3" fmla="*/ 0 h 1278"/>
                  <a:gd name="T4" fmla="*/ 0 w 453"/>
                  <a:gd name="T5" fmla="*/ 1 h 1278"/>
                  <a:gd name="T6" fmla="*/ 0 60000 65536"/>
                  <a:gd name="T7" fmla="*/ 0 60000 65536"/>
                  <a:gd name="T8" fmla="*/ 0 60000 65536"/>
                </a:gdLst>
                <a:ahLst/>
                <a:cxnLst>
                  <a:cxn ang="T6">
                    <a:pos x="T0" y="T1"/>
                  </a:cxn>
                  <a:cxn ang="T7">
                    <a:pos x="T2" y="T3"/>
                  </a:cxn>
                  <a:cxn ang="T8">
                    <a:pos x="T4" y="T5"/>
                  </a:cxn>
                </a:cxnLst>
                <a:rect l="0" t="0" r="r" b="b"/>
                <a:pathLst>
                  <a:path w="453" h="1278">
                    <a:moveTo>
                      <a:pt x="452" y="105"/>
                    </a:moveTo>
                    <a:lnTo>
                      <a:pt x="0" y="0"/>
                    </a:lnTo>
                    <a:lnTo>
                      <a:pt x="0" y="1277"/>
                    </a:lnTo>
                  </a:path>
                </a:pathLst>
              </a:custGeom>
              <a:noFill/>
              <a:ln w="635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48" name="Freeform 184"/>
              <p:cNvSpPr>
                <a:spLocks/>
              </p:cNvSpPr>
              <p:nvPr/>
            </p:nvSpPr>
            <p:spPr bwMode="auto">
              <a:xfrm>
                <a:off x="4425" y="1392"/>
                <a:ext cx="170" cy="308"/>
              </a:xfrm>
              <a:custGeom>
                <a:avLst/>
                <a:gdLst>
                  <a:gd name="T0" fmla="*/ 0 w 402"/>
                  <a:gd name="T1" fmla="*/ 0 h 726"/>
                  <a:gd name="T2" fmla="*/ 0 w 402"/>
                  <a:gd name="T3" fmla="*/ 0 h 726"/>
                  <a:gd name="T4" fmla="*/ 0 w 402"/>
                  <a:gd name="T5" fmla="*/ 1 h 726"/>
                  <a:gd name="T6" fmla="*/ 0 60000 65536"/>
                  <a:gd name="T7" fmla="*/ 0 60000 65536"/>
                  <a:gd name="T8" fmla="*/ 0 60000 65536"/>
                </a:gdLst>
                <a:ahLst/>
                <a:cxnLst>
                  <a:cxn ang="T6">
                    <a:pos x="T0" y="T1"/>
                  </a:cxn>
                  <a:cxn ang="T7">
                    <a:pos x="T2" y="T3"/>
                  </a:cxn>
                  <a:cxn ang="T8">
                    <a:pos x="T4" y="T5"/>
                  </a:cxn>
                </a:cxnLst>
                <a:rect l="0" t="0" r="r" b="b"/>
                <a:pathLst>
                  <a:path w="402" h="726">
                    <a:moveTo>
                      <a:pt x="401" y="96"/>
                    </a:moveTo>
                    <a:lnTo>
                      <a:pt x="0" y="0"/>
                    </a:lnTo>
                    <a:lnTo>
                      <a:pt x="0" y="725"/>
                    </a:lnTo>
                  </a:path>
                </a:pathLst>
              </a:custGeom>
              <a:noFill/>
              <a:ln w="3175" cap="rnd" cmpd="sng">
                <a:solidFill>
                  <a:schemeClr val="tx1"/>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A9A9A9"/>
                        </a:gs>
                        <a:gs pos="100000">
                          <a:srgbClr val="D1D1D1"/>
                        </a:gs>
                      </a:gsLst>
                      <a:path path="rect">
                        <a:fillToRect r="100000" b="10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49" name="Line 185"/>
              <p:cNvSpPr>
                <a:spLocks noChangeShapeType="1"/>
              </p:cNvSpPr>
              <p:nvPr/>
            </p:nvSpPr>
            <p:spPr bwMode="auto">
              <a:xfrm>
                <a:off x="4425" y="1463"/>
                <a:ext cx="164"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50" name="Line 186"/>
              <p:cNvSpPr>
                <a:spLocks noChangeShapeType="1"/>
              </p:cNvSpPr>
              <p:nvPr/>
            </p:nvSpPr>
            <p:spPr bwMode="auto">
              <a:xfrm>
                <a:off x="4425" y="1528"/>
                <a:ext cx="166" cy="38"/>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51" name="Line 187"/>
              <p:cNvSpPr>
                <a:spLocks noChangeShapeType="1"/>
              </p:cNvSpPr>
              <p:nvPr/>
            </p:nvSpPr>
            <p:spPr bwMode="auto">
              <a:xfrm>
                <a:off x="4425" y="1610"/>
                <a:ext cx="158" cy="37"/>
              </a:xfrm>
              <a:prstGeom prst="line">
                <a:avLst/>
              </a:prstGeom>
              <a:noFill/>
              <a:ln w="31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52" name="Freeform 188"/>
              <p:cNvSpPr>
                <a:spLocks/>
              </p:cNvSpPr>
              <p:nvPr/>
            </p:nvSpPr>
            <p:spPr bwMode="auto">
              <a:xfrm>
                <a:off x="4475" y="1430"/>
                <a:ext cx="64" cy="35"/>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82">
                    <a:moveTo>
                      <a:pt x="0" y="0"/>
                    </a:moveTo>
                    <a:lnTo>
                      <a:pt x="0" y="48"/>
                    </a:lnTo>
                    <a:lnTo>
                      <a:pt x="151" y="81"/>
                    </a:lnTo>
                    <a:lnTo>
                      <a:pt x="151" y="33"/>
                    </a:lnTo>
                    <a:lnTo>
                      <a:pt x="0" y="0"/>
                    </a:lnTo>
                  </a:path>
                </a:pathLst>
              </a:custGeom>
              <a:solidFill>
                <a:srgbClr val="A9A9A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53" name="Line 189"/>
              <p:cNvSpPr>
                <a:spLocks noChangeShapeType="1"/>
              </p:cNvSpPr>
              <p:nvPr/>
            </p:nvSpPr>
            <p:spPr bwMode="auto">
              <a:xfrm>
                <a:off x="4449" y="1435"/>
                <a:ext cx="121" cy="27"/>
              </a:xfrm>
              <a:prstGeom prst="line">
                <a:avLst/>
              </a:prstGeom>
              <a:noFill/>
              <a:ln w="6350">
                <a:solidFill>
                  <a:srgbClr val="91919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54" name="Freeform 190"/>
              <p:cNvSpPr>
                <a:spLocks/>
              </p:cNvSpPr>
              <p:nvPr/>
            </p:nvSpPr>
            <p:spPr bwMode="auto">
              <a:xfrm>
                <a:off x="4437" y="1555"/>
                <a:ext cx="146" cy="66"/>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3">
                    <a:moveTo>
                      <a:pt x="0" y="85"/>
                    </a:moveTo>
                    <a:lnTo>
                      <a:pt x="0" y="0"/>
                    </a:lnTo>
                    <a:lnTo>
                      <a:pt x="350" y="93"/>
                    </a:lnTo>
                    <a:lnTo>
                      <a:pt x="350" y="182"/>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55" name="Freeform 191"/>
              <p:cNvSpPr>
                <a:spLocks/>
              </p:cNvSpPr>
              <p:nvPr/>
            </p:nvSpPr>
            <p:spPr bwMode="auto">
              <a:xfrm>
                <a:off x="4437" y="1637"/>
                <a:ext cx="146" cy="7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56" name="Freeform 192"/>
              <p:cNvSpPr>
                <a:spLocks/>
              </p:cNvSpPr>
              <p:nvPr/>
            </p:nvSpPr>
            <p:spPr bwMode="auto">
              <a:xfrm>
                <a:off x="4434" y="1482"/>
                <a:ext cx="149" cy="6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57" name="Line 193"/>
              <p:cNvSpPr>
                <a:spLocks noChangeShapeType="1"/>
              </p:cNvSpPr>
              <p:nvPr/>
            </p:nvSpPr>
            <p:spPr bwMode="auto">
              <a:xfrm flipH="1" flipV="1">
                <a:off x="4541" y="1523"/>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58" name="Line 194"/>
              <p:cNvSpPr>
                <a:spLocks noChangeShapeType="1"/>
              </p:cNvSpPr>
              <p:nvPr/>
            </p:nvSpPr>
            <p:spPr bwMode="auto">
              <a:xfrm flipH="1" flipV="1">
                <a:off x="4541" y="1595"/>
                <a:ext cx="29" cy="6"/>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59" name="Line 195"/>
              <p:cNvSpPr>
                <a:spLocks noChangeShapeType="1"/>
              </p:cNvSpPr>
              <p:nvPr/>
            </p:nvSpPr>
            <p:spPr bwMode="auto">
              <a:xfrm flipH="1" flipV="1">
                <a:off x="4541" y="1682"/>
                <a:ext cx="29" cy="7"/>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266" name="Group 196"/>
            <p:cNvGrpSpPr>
              <a:grpSpLocks/>
            </p:cNvGrpSpPr>
            <p:nvPr/>
          </p:nvGrpSpPr>
          <p:grpSpPr bwMode="auto">
            <a:xfrm>
              <a:off x="2388" y="3474"/>
              <a:ext cx="498" cy="514"/>
              <a:chOff x="564" y="2496"/>
              <a:chExt cx="1166" cy="1201"/>
            </a:xfrm>
          </p:grpSpPr>
          <p:grpSp>
            <p:nvGrpSpPr>
              <p:cNvPr id="10101" name="Group 197"/>
              <p:cNvGrpSpPr>
                <a:grpSpLocks/>
              </p:cNvGrpSpPr>
              <p:nvPr/>
            </p:nvGrpSpPr>
            <p:grpSpPr bwMode="auto">
              <a:xfrm>
                <a:off x="564" y="3096"/>
                <a:ext cx="744" cy="601"/>
                <a:chOff x="2039" y="1690"/>
                <a:chExt cx="859" cy="770"/>
              </a:xfrm>
            </p:grpSpPr>
            <p:sp>
              <p:nvSpPr>
                <p:cNvPr id="10129" name="Freeform 198"/>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30" name="Freeform 199"/>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31" name="Freeform 200"/>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32" name="Freeform 201"/>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33" name="Freeform 202"/>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34" name="Freeform 203"/>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35" name="Freeform 204"/>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10102" name="Group 205"/>
              <p:cNvGrpSpPr>
                <a:grpSpLocks/>
              </p:cNvGrpSpPr>
              <p:nvPr/>
            </p:nvGrpSpPr>
            <p:grpSpPr bwMode="auto">
              <a:xfrm>
                <a:off x="816" y="2496"/>
                <a:ext cx="914" cy="1101"/>
                <a:chOff x="4132" y="924"/>
                <a:chExt cx="1055" cy="1412"/>
              </a:xfrm>
            </p:grpSpPr>
            <p:grpSp>
              <p:nvGrpSpPr>
                <p:cNvPr id="10103" name="Group 206"/>
                <p:cNvGrpSpPr>
                  <a:grpSpLocks/>
                </p:cNvGrpSpPr>
                <p:nvPr/>
              </p:nvGrpSpPr>
              <p:grpSpPr bwMode="auto">
                <a:xfrm>
                  <a:off x="4132" y="1490"/>
                  <a:ext cx="1055" cy="846"/>
                  <a:chOff x="4132" y="1490"/>
                  <a:chExt cx="1055" cy="846"/>
                </a:xfrm>
              </p:grpSpPr>
              <p:sp>
                <p:nvSpPr>
                  <p:cNvPr id="10116" name="Freeform 207"/>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17" name="Freeform 208"/>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18" name="Freeform 209"/>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19" name="Freeform 210"/>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20" name="Freeform 211"/>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21" name="Freeform 212"/>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22" name="Line 213"/>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23" name="Line 214"/>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24" name="Freeform 215"/>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25" name="Line 216"/>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26" name="Line 217"/>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27" name="Line 218"/>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128" name="Freeform 219"/>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10104" name="Group 220"/>
                <p:cNvGrpSpPr>
                  <a:grpSpLocks/>
                </p:cNvGrpSpPr>
                <p:nvPr/>
              </p:nvGrpSpPr>
              <p:grpSpPr bwMode="auto">
                <a:xfrm>
                  <a:off x="4248" y="924"/>
                  <a:ext cx="908" cy="854"/>
                  <a:chOff x="4248" y="924"/>
                  <a:chExt cx="908" cy="854"/>
                </a:xfrm>
              </p:grpSpPr>
              <p:sp>
                <p:nvSpPr>
                  <p:cNvPr id="10105" name="Freeform 221"/>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06" name="Freeform 222"/>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07" name="Oval 223"/>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10108" name="Freeform 224"/>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09" name="Freeform 225"/>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10" name="Freeform 226"/>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11" name="Freeform 227"/>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12" name="Freeform 228"/>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13" name="Freeform 229"/>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14" name="Freeform 230"/>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115" name="Line 231"/>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267" name="Group 232"/>
            <p:cNvGrpSpPr>
              <a:grpSpLocks/>
            </p:cNvGrpSpPr>
            <p:nvPr/>
          </p:nvGrpSpPr>
          <p:grpSpPr bwMode="auto">
            <a:xfrm>
              <a:off x="2524" y="3610"/>
              <a:ext cx="498" cy="514"/>
              <a:chOff x="564" y="2496"/>
              <a:chExt cx="1166" cy="1201"/>
            </a:xfrm>
          </p:grpSpPr>
          <p:grpSp>
            <p:nvGrpSpPr>
              <p:cNvPr id="10066" name="Group 233"/>
              <p:cNvGrpSpPr>
                <a:grpSpLocks/>
              </p:cNvGrpSpPr>
              <p:nvPr/>
            </p:nvGrpSpPr>
            <p:grpSpPr bwMode="auto">
              <a:xfrm>
                <a:off x="564" y="3096"/>
                <a:ext cx="744" cy="601"/>
                <a:chOff x="2039" y="1690"/>
                <a:chExt cx="859" cy="770"/>
              </a:xfrm>
            </p:grpSpPr>
            <p:sp>
              <p:nvSpPr>
                <p:cNvPr id="10094" name="Freeform 234"/>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95" name="Freeform 235"/>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96" name="Freeform 236"/>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97" name="Freeform 237"/>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98" name="Freeform 238"/>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99" name="Freeform 239"/>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100" name="Freeform 240"/>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10067" name="Group 241"/>
              <p:cNvGrpSpPr>
                <a:grpSpLocks/>
              </p:cNvGrpSpPr>
              <p:nvPr/>
            </p:nvGrpSpPr>
            <p:grpSpPr bwMode="auto">
              <a:xfrm>
                <a:off x="816" y="2496"/>
                <a:ext cx="914" cy="1101"/>
                <a:chOff x="4132" y="924"/>
                <a:chExt cx="1055" cy="1412"/>
              </a:xfrm>
            </p:grpSpPr>
            <p:grpSp>
              <p:nvGrpSpPr>
                <p:cNvPr id="10068" name="Group 242"/>
                <p:cNvGrpSpPr>
                  <a:grpSpLocks/>
                </p:cNvGrpSpPr>
                <p:nvPr/>
              </p:nvGrpSpPr>
              <p:grpSpPr bwMode="auto">
                <a:xfrm>
                  <a:off x="4132" y="1490"/>
                  <a:ext cx="1055" cy="846"/>
                  <a:chOff x="4132" y="1490"/>
                  <a:chExt cx="1055" cy="846"/>
                </a:xfrm>
              </p:grpSpPr>
              <p:sp>
                <p:nvSpPr>
                  <p:cNvPr id="10081" name="Freeform 243"/>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82" name="Freeform 244"/>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83" name="Freeform 245"/>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84" name="Freeform 246"/>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85" name="Freeform 247"/>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086" name="Freeform 248"/>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87" name="Line 249"/>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88" name="Line 250"/>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89" name="Freeform 251"/>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90" name="Line 252"/>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91" name="Line 253"/>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92" name="Line 254"/>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93" name="Freeform 255"/>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10069" name="Group 256"/>
                <p:cNvGrpSpPr>
                  <a:grpSpLocks/>
                </p:cNvGrpSpPr>
                <p:nvPr/>
              </p:nvGrpSpPr>
              <p:grpSpPr bwMode="auto">
                <a:xfrm>
                  <a:off x="4248" y="924"/>
                  <a:ext cx="908" cy="854"/>
                  <a:chOff x="4248" y="924"/>
                  <a:chExt cx="908" cy="854"/>
                </a:xfrm>
              </p:grpSpPr>
              <p:sp>
                <p:nvSpPr>
                  <p:cNvPr id="10070" name="Freeform 257"/>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71" name="Freeform 258"/>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72" name="Oval 259"/>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10073" name="Freeform 260"/>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74" name="Freeform 261"/>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75" name="Freeform 262"/>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76" name="Freeform 263"/>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77" name="Freeform 264"/>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78" name="Freeform 265"/>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79" name="Freeform 266"/>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080" name="Line 267"/>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268" name="Group 268"/>
            <p:cNvGrpSpPr>
              <a:grpSpLocks/>
            </p:cNvGrpSpPr>
            <p:nvPr/>
          </p:nvGrpSpPr>
          <p:grpSpPr bwMode="auto">
            <a:xfrm>
              <a:off x="2660" y="3746"/>
              <a:ext cx="498" cy="514"/>
              <a:chOff x="564" y="2496"/>
              <a:chExt cx="1166" cy="1201"/>
            </a:xfrm>
          </p:grpSpPr>
          <p:grpSp>
            <p:nvGrpSpPr>
              <p:cNvPr id="10031" name="Group 269"/>
              <p:cNvGrpSpPr>
                <a:grpSpLocks/>
              </p:cNvGrpSpPr>
              <p:nvPr/>
            </p:nvGrpSpPr>
            <p:grpSpPr bwMode="auto">
              <a:xfrm>
                <a:off x="564" y="3096"/>
                <a:ext cx="744" cy="601"/>
                <a:chOff x="2039" y="1690"/>
                <a:chExt cx="859" cy="770"/>
              </a:xfrm>
            </p:grpSpPr>
            <p:sp>
              <p:nvSpPr>
                <p:cNvPr id="10059" name="Freeform 270"/>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60" name="Freeform 271"/>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61" name="Freeform 272"/>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62" name="Freeform 273"/>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63" name="Freeform 274"/>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64" name="Freeform 275"/>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65" name="Freeform 276"/>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10032" name="Group 277"/>
              <p:cNvGrpSpPr>
                <a:grpSpLocks/>
              </p:cNvGrpSpPr>
              <p:nvPr/>
            </p:nvGrpSpPr>
            <p:grpSpPr bwMode="auto">
              <a:xfrm>
                <a:off x="816" y="2496"/>
                <a:ext cx="914" cy="1101"/>
                <a:chOff x="4132" y="924"/>
                <a:chExt cx="1055" cy="1412"/>
              </a:xfrm>
            </p:grpSpPr>
            <p:grpSp>
              <p:nvGrpSpPr>
                <p:cNvPr id="10033" name="Group 278"/>
                <p:cNvGrpSpPr>
                  <a:grpSpLocks/>
                </p:cNvGrpSpPr>
                <p:nvPr/>
              </p:nvGrpSpPr>
              <p:grpSpPr bwMode="auto">
                <a:xfrm>
                  <a:off x="4132" y="1490"/>
                  <a:ext cx="1055" cy="846"/>
                  <a:chOff x="4132" y="1490"/>
                  <a:chExt cx="1055" cy="846"/>
                </a:xfrm>
              </p:grpSpPr>
              <p:sp>
                <p:nvSpPr>
                  <p:cNvPr id="10046" name="Freeform 279"/>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47" name="Freeform 280"/>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48" name="Freeform 281"/>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49" name="Freeform 282"/>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50" name="Freeform 283"/>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051" name="Freeform 284"/>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52" name="Line 285"/>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53" name="Line 286"/>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54" name="Freeform 287"/>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55" name="Line 288"/>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56" name="Line 289"/>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57" name="Line 290"/>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58" name="Freeform 291"/>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10034" name="Group 292"/>
                <p:cNvGrpSpPr>
                  <a:grpSpLocks/>
                </p:cNvGrpSpPr>
                <p:nvPr/>
              </p:nvGrpSpPr>
              <p:grpSpPr bwMode="auto">
                <a:xfrm>
                  <a:off x="4248" y="924"/>
                  <a:ext cx="908" cy="854"/>
                  <a:chOff x="4248" y="924"/>
                  <a:chExt cx="908" cy="854"/>
                </a:xfrm>
              </p:grpSpPr>
              <p:sp>
                <p:nvSpPr>
                  <p:cNvPr id="10035" name="Freeform 293"/>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36" name="Freeform 294"/>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37" name="Oval 295"/>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10038" name="Freeform 296"/>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39" name="Freeform 297"/>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40" name="Freeform 298"/>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41" name="Freeform 299"/>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42" name="Freeform 300"/>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43" name="Freeform 301"/>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44" name="Freeform 302"/>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045" name="Line 303"/>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269" name="Group 304"/>
            <p:cNvGrpSpPr>
              <a:grpSpLocks/>
            </p:cNvGrpSpPr>
            <p:nvPr/>
          </p:nvGrpSpPr>
          <p:grpSpPr bwMode="auto">
            <a:xfrm>
              <a:off x="1615" y="3474"/>
              <a:ext cx="770" cy="786"/>
              <a:chOff x="2388" y="3472"/>
              <a:chExt cx="770" cy="786"/>
            </a:xfrm>
          </p:grpSpPr>
          <p:grpSp>
            <p:nvGrpSpPr>
              <p:cNvPr id="9923" name="Group 305"/>
              <p:cNvGrpSpPr>
                <a:grpSpLocks/>
              </p:cNvGrpSpPr>
              <p:nvPr/>
            </p:nvGrpSpPr>
            <p:grpSpPr bwMode="auto">
              <a:xfrm>
                <a:off x="2388" y="3472"/>
                <a:ext cx="498" cy="514"/>
                <a:chOff x="564" y="2496"/>
                <a:chExt cx="1166" cy="1201"/>
              </a:xfrm>
            </p:grpSpPr>
            <p:grpSp>
              <p:nvGrpSpPr>
                <p:cNvPr id="9996" name="Group 306"/>
                <p:cNvGrpSpPr>
                  <a:grpSpLocks/>
                </p:cNvGrpSpPr>
                <p:nvPr/>
              </p:nvGrpSpPr>
              <p:grpSpPr bwMode="auto">
                <a:xfrm>
                  <a:off x="564" y="3096"/>
                  <a:ext cx="744" cy="601"/>
                  <a:chOff x="2039" y="1690"/>
                  <a:chExt cx="859" cy="770"/>
                </a:xfrm>
              </p:grpSpPr>
              <p:sp>
                <p:nvSpPr>
                  <p:cNvPr id="10024" name="Freeform 307"/>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25" name="Freeform 308"/>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26" name="Freeform 309"/>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27" name="Freeform 310"/>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28" name="Freeform 311"/>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29" name="Freeform 312"/>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30" name="Freeform 313"/>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997" name="Group 314"/>
                <p:cNvGrpSpPr>
                  <a:grpSpLocks/>
                </p:cNvGrpSpPr>
                <p:nvPr/>
              </p:nvGrpSpPr>
              <p:grpSpPr bwMode="auto">
                <a:xfrm>
                  <a:off x="816" y="2496"/>
                  <a:ext cx="914" cy="1101"/>
                  <a:chOff x="4132" y="924"/>
                  <a:chExt cx="1055" cy="1412"/>
                </a:xfrm>
              </p:grpSpPr>
              <p:grpSp>
                <p:nvGrpSpPr>
                  <p:cNvPr id="9998" name="Group 315"/>
                  <p:cNvGrpSpPr>
                    <a:grpSpLocks/>
                  </p:cNvGrpSpPr>
                  <p:nvPr/>
                </p:nvGrpSpPr>
                <p:grpSpPr bwMode="auto">
                  <a:xfrm>
                    <a:off x="4132" y="1490"/>
                    <a:ext cx="1055" cy="846"/>
                    <a:chOff x="4132" y="1490"/>
                    <a:chExt cx="1055" cy="846"/>
                  </a:xfrm>
                </p:grpSpPr>
                <p:sp>
                  <p:nvSpPr>
                    <p:cNvPr id="10011" name="Freeform 316"/>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12" name="Freeform 317"/>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13" name="Freeform 318"/>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14" name="Freeform 319"/>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15" name="Freeform 320"/>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016" name="Freeform 321"/>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17" name="Line 322"/>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18" name="Line 323"/>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19" name="Freeform 324"/>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20" name="Line 325"/>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21" name="Line 326"/>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22" name="Line 327"/>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10023" name="Freeform 328"/>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999" name="Group 329"/>
                  <p:cNvGrpSpPr>
                    <a:grpSpLocks/>
                  </p:cNvGrpSpPr>
                  <p:nvPr/>
                </p:nvGrpSpPr>
                <p:grpSpPr bwMode="auto">
                  <a:xfrm>
                    <a:off x="4248" y="924"/>
                    <a:ext cx="908" cy="854"/>
                    <a:chOff x="4248" y="924"/>
                    <a:chExt cx="908" cy="854"/>
                  </a:xfrm>
                </p:grpSpPr>
                <p:sp>
                  <p:nvSpPr>
                    <p:cNvPr id="10000" name="Freeform 330"/>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01" name="Freeform 331"/>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02" name="Oval 332"/>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10003" name="Freeform 333"/>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04" name="Freeform 334"/>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05" name="Freeform 335"/>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06" name="Freeform 336"/>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07" name="Freeform 337"/>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08" name="Freeform 338"/>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10009" name="Freeform 339"/>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10010" name="Line 340"/>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924" name="Group 341"/>
              <p:cNvGrpSpPr>
                <a:grpSpLocks/>
              </p:cNvGrpSpPr>
              <p:nvPr/>
            </p:nvGrpSpPr>
            <p:grpSpPr bwMode="auto">
              <a:xfrm>
                <a:off x="2524" y="3608"/>
                <a:ext cx="498" cy="514"/>
                <a:chOff x="564" y="2496"/>
                <a:chExt cx="1166" cy="1201"/>
              </a:xfrm>
            </p:grpSpPr>
            <p:grpSp>
              <p:nvGrpSpPr>
                <p:cNvPr id="9961" name="Group 342"/>
                <p:cNvGrpSpPr>
                  <a:grpSpLocks/>
                </p:cNvGrpSpPr>
                <p:nvPr/>
              </p:nvGrpSpPr>
              <p:grpSpPr bwMode="auto">
                <a:xfrm>
                  <a:off x="564" y="3096"/>
                  <a:ext cx="744" cy="601"/>
                  <a:chOff x="2039" y="1690"/>
                  <a:chExt cx="859" cy="770"/>
                </a:xfrm>
              </p:grpSpPr>
              <p:sp>
                <p:nvSpPr>
                  <p:cNvPr id="9989" name="Freeform 343"/>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90" name="Freeform 344"/>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91" name="Freeform 345"/>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92" name="Freeform 346"/>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93" name="Freeform 347"/>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94" name="Freeform 348"/>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95" name="Freeform 349"/>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962" name="Group 350"/>
                <p:cNvGrpSpPr>
                  <a:grpSpLocks/>
                </p:cNvGrpSpPr>
                <p:nvPr/>
              </p:nvGrpSpPr>
              <p:grpSpPr bwMode="auto">
                <a:xfrm>
                  <a:off x="816" y="2496"/>
                  <a:ext cx="914" cy="1101"/>
                  <a:chOff x="4132" y="924"/>
                  <a:chExt cx="1055" cy="1412"/>
                </a:xfrm>
              </p:grpSpPr>
              <p:grpSp>
                <p:nvGrpSpPr>
                  <p:cNvPr id="9963" name="Group 351"/>
                  <p:cNvGrpSpPr>
                    <a:grpSpLocks/>
                  </p:cNvGrpSpPr>
                  <p:nvPr/>
                </p:nvGrpSpPr>
                <p:grpSpPr bwMode="auto">
                  <a:xfrm>
                    <a:off x="4132" y="1490"/>
                    <a:ext cx="1055" cy="846"/>
                    <a:chOff x="4132" y="1490"/>
                    <a:chExt cx="1055" cy="846"/>
                  </a:xfrm>
                </p:grpSpPr>
                <p:sp>
                  <p:nvSpPr>
                    <p:cNvPr id="9976" name="Freeform 352"/>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77" name="Freeform 353"/>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78" name="Freeform 354"/>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79" name="Freeform 355"/>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80" name="Freeform 356"/>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981" name="Freeform 357"/>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82" name="Line 358"/>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83" name="Line 359"/>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84" name="Freeform 360"/>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85" name="Line 361"/>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86" name="Line 362"/>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87" name="Line 363"/>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88" name="Freeform 364"/>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964" name="Group 365"/>
                  <p:cNvGrpSpPr>
                    <a:grpSpLocks/>
                  </p:cNvGrpSpPr>
                  <p:nvPr/>
                </p:nvGrpSpPr>
                <p:grpSpPr bwMode="auto">
                  <a:xfrm>
                    <a:off x="4248" y="924"/>
                    <a:ext cx="908" cy="854"/>
                    <a:chOff x="4248" y="924"/>
                    <a:chExt cx="908" cy="854"/>
                  </a:xfrm>
                </p:grpSpPr>
                <p:sp>
                  <p:nvSpPr>
                    <p:cNvPr id="9965" name="Freeform 366"/>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66" name="Freeform 367"/>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67" name="Oval 368"/>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968" name="Freeform 369"/>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69" name="Freeform 370"/>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70" name="Freeform 371"/>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71" name="Freeform 372"/>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72" name="Freeform 373"/>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73" name="Freeform 374"/>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74" name="Freeform 375"/>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975" name="Line 376"/>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925" name="Group 377"/>
              <p:cNvGrpSpPr>
                <a:grpSpLocks/>
              </p:cNvGrpSpPr>
              <p:nvPr/>
            </p:nvGrpSpPr>
            <p:grpSpPr bwMode="auto">
              <a:xfrm>
                <a:off x="2660" y="3744"/>
                <a:ext cx="498" cy="514"/>
                <a:chOff x="564" y="2496"/>
                <a:chExt cx="1166" cy="1201"/>
              </a:xfrm>
            </p:grpSpPr>
            <p:grpSp>
              <p:nvGrpSpPr>
                <p:cNvPr id="9926" name="Group 378"/>
                <p:cNvGrpSpPr>
                  <a:grpSpLocks/>
                </p:cNvGrpSpPr>
                <p:nvPr/>
              </p:nvGrpSpPr>
              <p:grpSpPr bwMode="auto">
                <a:xfrm>
                  <a:off x="564" y="3096"/>
                  <a:ext cx="744" cy="601"/>
                  <a:chOff x="2039" y="1690"/>
                  <a:chExt cx="859" cy="770"/>
                </a:xfrm>
              </p:grpSpPr>
              <p:sp>
                <p:nvSpPr>
                  <p:cNvPr id="9954" name="Freeform 379"/>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55" name="Freeform 380"/>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56" name="Freeform 381"/>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57" name="Freeform 382"/>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58" name="Freeform 383"/>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59" name="Freeform 384"/>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60" name="Freeform 385"/>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927" name="Group 386"/>
                <p:cNvGrpSpPr>
                  <a:grpSpLocks/>
                </p:cNvGrpSpPr>
                <p:nvPr/>
              </p:nvGrpSpPr>
              <p:grpSpPr bwMode="auto">
                <a:xfrm>
                  <a:off x="816" y="2496"/>
                  <a:ext cx="914" cy="1101"/>
                  <a:chOff x="4132" y="924"/>
                  <a:chExt cx="1055" cy="1412"/>
                </a:xfrm>
              </p:grpSpPr>
              <p:grpSp>
                <p:nvGrpSpPr>
                  <p:cNvPr id="9928" name="Group 387"/>
                  <p:cNvGrpSpPr>
                    <a:grpSpLocks/>
                  </p:cNvGrpSpPr>
                  <p:nvPr/>
                </p:nvGrpSpPr>
                <p:grpSpPr bwMode="auto">
                  <a:xfrm>
                    <a:off x="4132" y="1490"/>
                    <a:ext cx="1055" cy="846"/>
                    <a:chOff x="4132" y="1490"/>
                    <a:chExt cx="1055" cy="846"/>
                  </a:xfrm>
                </p:grpSpPr>
                <p:sp>
                  <p:nvSpPr>
                    <p:cNvPr id="9941" name="Freeform 388"/>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42" name="Freeform 389"/>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43" name="Freeform 390"/>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44" name="Freeform 391"/>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45" name="Freeform 392"/>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946" name="Freeform 393"/>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47" name="Line 394"/>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48" name="Line 395"/>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49" name="Freeform 396"/>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50" name="Line 397"/>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51" name="Line 398"/>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52" name="Line 399"/>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53" name="Freeform 400"/>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929" name="Group 401"/>
                  <p:cNvGrpSpPr>
                    <a:grpSpLocks/>
                  </p:cNvGrpSpPr>
                  <p:nvPr/>
                </p:nvGrpSpPr>
                <p:grpSpPr bwMode="auto">
                  <a:xfrm>
                    <a:off x="4248" y="924"/>
                    <a:ext cx="908" cy="854"/>
                    <a:chOff x="4248" y="924"/>
                    <a:chExt cx="908" cy="854"/>
                  </a:xfrm>
                </p:grpSpPr>
                <p:sp>
                  <p:nvSpPr>
                    <p:cNvPr id="9930" name="Freeform 402"/>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31" name="Freeform 403"/>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32" name="Oval 404"/>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933" name="Freeform 405"/>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34" name="Freeform 406"/>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35" name="Freeform 407"/>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36" name="Freeform 408"/>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37" name="Freeform 409"/>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38" name="Freeform 410"/>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39" name="Freeform 411"/>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940" name="Line 412"/>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grpSp>
          <p:nvGrpSpPr>
            <p:cNvPr id="9270" name="Group 413"/>
            <p:cNvGrpSpPr>
              <a:grpSpLocks/>
            </p:cNvGrpSpPr>
            <p:nvPr/>
          </p:nvGrpSpPr>
          <p:grpSpPr bwMode="auto">
            <a:xfrm>
              <a:off x="860" y="3474"/>
              <a:ext cx="770" cy="786"/>
              <a:chOff x="2388" y="3472"/>
              <a:chExt cx="770" cy="786"/>
            </a:xfrm>
          </p:grpSpPr>
          <p:grpSp>
            <p:nvGrpSpPr>
              <p:cNvPr id="9815" name="Group 414"/>
              <p:cNvGrpSpPr>
                <a:grpSpLocks/>
              </p:cNvGrpSpPr>
              <p:nvPr/>
            </p:nvGrpSpPr>
            <p:grpSpPr bwMode="auto">
              <a:xfrm>
                <a:off x="2388" y="3472"/>
                <a:ext cx="498" cy="514"/>
                <a:chOff x="564" y="2496"/>
                <a:chExt cx="1166" cy="1201"/>
              </a:xfrm>
            </p:grpSpPr>
            <p:grpSp>
              <p:nvGrpSpPr>
                <p:cNvPr id="9888" name="Group 415"/>
                <p:cNvGrpSpPr>
                  <a:grpSpLocks/>
                </p:cNvGrpSpPr>
                <p:nvPr/>
              </p:nvGrpSpPr>
              <p:grpSpPr bwMode="auto">
                <a:xfrm>
                  <a:off x="564" y="3096"/>
                  <a:ext cx="744" cy="601"/>
                  <a:chOff x="2039" y="1690"/>
                  <a:chExt cx="859" cy="770"/>
                </a:xfrm>
              </p:grpSpPr>
              <p:sp>
                <p:nvSpPr>
                  <p:cNvPr id="9916" name="Freeform 416"/>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17" name="Freeform 417"/>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18" name="Freeform 418"/>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19" name="Freeform 419"/>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20" name="Freeform 420"/>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21" name="Freeform 421"/>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22" name="Freeform 422"/>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889" name="Group 423"/>
                <p:cNvGrpSpPr>
                  <a:grpSpLocks/>
                </p:cNvGrpSpPr>
                <p:nvPr/>
              </p:nvGrpSpPr>
              <p:grpSpPr bwMode="auto">
                <a:xfrm>
                  <a:off x="816" y="2496"/>
                  <a:ext cx="914" cy="1101"/>
                  <a:chOff x="4132" y="924"/>
                  <a:chExt cx="1055" cy="1412"/>
                </a:xfrm>
              </p:grpSpPr>
              <p:grpSp>
                <p:nvGrpSpPr>
                  <p:cNvPr id="9890" name="Group 424"/>
                  <p:cNvGrpSpPr>
                    <a:grpSpLocks/>
                  </p:cNvGrpSpPr>
                  <p:nvPr/>
                </p:nvGrpSpPr>
                <p:grpSpPr bwMode="auto">
                  <a:xfrm>
                    <a:off x="4132" y="1490"/>
                    <a:ext cx="1055" cy="846"/>
                    <a:chOff x="4132" y="1490"/>
                    <a:chExt cx="1055" cy="846"/>
                  </a:xfrm>
                </p:grpSpPr>
                <p:sp>
                  <p:nvSpPr>
                    <p:cNvPr id="9903" name="Freeform 425"/>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04" name="Freeform 426"/>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05" name="Freeform 427"/>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06" name="Freeform 428"/>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07" name="Freeform 429"/>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908" name="Freeform 430"/>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09" name="Line 431"/>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10" name="Line 432"/>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11" name="Freeform 433"/>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12" name="Line 434"/>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13" name="Line 435"/>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14" name="Line 436"/>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915" name="Freeform 437"/>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891" name="Group 438"/>
                  <p:cNvGrpSpPr>
                    <a:grpSpLocks/>
                  </p:cNvGrpSpPr>
                  <p:nvPr/>
                </p:nvGrpSpPr>
                <p:grpSpPr bwMode="auto">
                  <a:xfrm>
                    <a:off x="4248" y="924"/>
                    <a:ext cx="908" cy="854"/>
                    <a:chOff x="4248" y="924"/>
                    <a:chExt cx="908" cy="854"/>
                  </a:xfrm>
                </p:grpSpPr>
                <p:sp>
                  <p:nvSpPr>
                    <p:cNvPr id="9892" name="Freeform 439"/>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93" name="Freeform 440"/>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94" name="Oval 441"/>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895" name="Freeform 442"/>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96" name="Freeform 443"/>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97" name="Freeform 444"/>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98" name="Freeform 445"/>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99" name="Freeform 446"/>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00" name="Freeform 447"/>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901" name="Freeform 448"/>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902" name="Line 449"/>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816" name="Group 450"/>
              <p:cNvGrpSpPr>
                <a:grpSpLocks/>
              </p:cNvGrpSpPr>
              <p:nvPr/>
            </p:nvGrpSpPr>
            <p:grpSpPr bwMode="auto">
              <a:xfrm>
                <a:off x="2524" y="3608"/>
                <a:ext cx="498" cy="514"/>
                <a:chOff x="564" y="2496"/>
                <a:chExt cx="1166" cy="1201"/>
              </a:xfrm>
            </p:grpSpPr>
            <p:grpSp>
              <p:nvGrpSpPr>
                <p:cNvPr id="9853" name="Group 451"/>
                <p:cNvGrpSpPr>
                  <a:grpSpLocks/>
                </p:cNvGrpSpPr>
                <p:nvPr/>
              </p:nvGrpSpPr>
              <p:grpSpPr bwMode="auto">
                <a:xfrm>
                  <a:off x="564" y="3096"/>
                  <a:ext cx="744" cy="601"/>
                  <a:chOff x="2039" y="1690"/>
                  <a:chExt cx="859" cy="770"/>
                </a:xfrm>
              </p:grpSpPr>
              <p:sp>
                <p:nvSpPr>
                  <p:cNvPr id="9881" name="Freeform 452"/>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82" name="Freeform 453"/>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83" name="Freeform 454"/>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84" name="Freeform 455"/>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85" name="Freeform 456"/>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86" name="Freeform 457"/>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87" name="Freeform 458"/>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854" name="Group 459"/>
                <p:cNvGrpSpPr>
                  <a:grpSpLocks/>
                </p:cNvGrpSpPr>
                <p:nvPr/>
              </p:nvGrpSpPr>
              <p:grpSpPr bwMode="auto">
                <a:xfrm>
                  <a:off x="816" y="2496"/>
                  <a:ext cx="914" cy="1101"/>
                  <a:chOff x="4132" y="924"/>
                  <a:chExt cx="1055" cy="1412"/>
                </a:xfrm>
              </p:grpSpPr>
              <p:grpSp>
                <p:nvGrpSpPr>
                  <p:cNvPr id="9855" name="Group 460"/>
                  <p:cNvGrpSpPr>
                    <a:grpSpLocks/>
                  </p:cNvGrpSpPr>
                  <p:nvPr/>
                </p:nvGrpSpPr>
                <p:grpSpPr bwMode="auto">
                  <a:xfrm>
                    <a:off x="4132" y="1490"/>
                    <a:ext cx="1055" cy="846"/>
                    <a:chOff x="4132" y="1490"/>
                    <a:chExt cx="1055" cy="846"/>
                  </a:xfrm>
                </p:grpSpPr>
                <p:sp>
                  <p:nvSpPr>
                    <p:cNvPr id="9868" name="Freeform 461"/>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69" name="Freeform 462"/>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70" name="Freeform 463"/>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71" name="Freeform 464"/>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72" name="Freeform 465"/>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873" name="Freeform 466"/>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74" name="Line 467"/>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75" name="Line 468"/>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76" name="Freeform 469"/>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77" name="Line 470"/>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78" name="Line 471"/>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79" name="Line 472"/>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80" name="Freeform 473"/>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856" name="Group 474"/>
                  <p:cNvGrpSpPr>
                    <a:grpSpLocks/>
                  </p:cNvGrpSpPr>
                  <p:nvPr/>
                </p:nvGrpSpPr>
                <p:grpSpPr bwMode="auto">
                  <a:xfrm>
                    <a:off x="4248" y="924"/>
                    <a:ext cx="908" cy="854"/>
                    <a:chOff x="4248" y="924"/>
                    <a:chExt cx="908" cy="854"/>
                  </a:xfrm>
                </p:grpSpPr>
                <p:sp>
                  <p:nvSpPr>
                    <p:cNvPr id="9857" name="Freeform 475"/>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58" name="Freeform 476"/>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59" name="Oval 477"/>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860" name="Freeform 478"/>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61" name="Freeform 479"/>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62" name="Freeform 480"/>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63" name="Freeform 481"/>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64" name="Freeform 482"/>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65" name="Freeform 483"/>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66" name="Freeform 484"/>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867" name="Line 485"/>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817" name="Group 486"/>
              <p:cNvGrpSpPr>
                <a:grpSpLocks/>
              </p:cNvGrpSpPr>
              <p:nvPr/>
            </p:nvGrpSpPr>
            <p:grpSpPr bwMode="auto">
              <a:xfrm>
                <a:off x="2660" y="3744"/>
                <a:ext cx="498" cy="514"/>
                <a:chOff x="564" y="2496"/>
                <a:chExt cx="1166" cy="1201"/>
              </a:xfrm>
            </p:grpSpPr>
            <p:grpSp>
              <p:nvGrpSpPr>
                <p:cNvPr id="9818" name="Group 487"/>
                <p:cNvGrpSpPr>
                  <a:grpSpLocks/>
                </p:cNvGrpSpPr>
                <p:nvPr/>
              </p:nvGrpSpPr>
              <p:grpSpPr bwMode="auto">
                <a:xfrm>
                  <a:off x="564" y="3096"/>
                  <a:ext cx="744" cy="601"/>
                  <a:chOff x="2039" y="1690"/>
                  <a:chExt cx="859" cy="770"/>
                </a:xfrm>
              </p:grpSpPr>
              <p:sp>
                <p:nvSpPr>
                  <p:cNvPr id="9846" name="Freeform 488"/>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47" name="Freeform 489"/>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48" name="Freeform 490"/>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49" name="Freeform 491"/>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50" name="Freeform 492"/>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51" name="Freeform 493"/>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52" name="Freeform 494"/>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819" name="Group 495"/>
                <p:cNvGrpSpPr>
                  <a:grpSpLocks/>
                </p:cNvGrpSpPr>
                <p:nvPr/>
              </p:nvGrpSpPr>
              <p:grpSpPr bwMode="auto">
                <a:xfrm>
                  <a:off x="816" y="2496"/>
                  <a:ext cx="914" cy="1101"/>
                  <a:chOff x="4132" y="924"/>
                  <a:chExt cx="1055" cy="1412"/>
                </a:xfrm>
              </p:grpSpPr>
              <p:grpSp>
                <p:nvGrpSpPr>
                  <p:cNvPr id="9820" name="Group 496"/>
                  <p:cNvGrpSpPr>
                    <a:grpSpLocks/>
                  </p:cNvGrpSpPr>
                  <p:nvPr/>
                </p:nvGrpSpPr>
                <p:grpSpPr bwMode="auto">
                  <a:xfrm>
                    <a:off x="4132" y="1490"/>
                    <a:ext cx="1055" cy="846"/>
                    <a:chOff x="4132" y="1490"/>
                    <a:chExt cx="1055" cy="846"/>
                  </a:xfrm>
                </p:grpSpPr>
                <p:sp>
                  <p:nvSpPr>
                    <p:cNvPr id="9833" name="Freeform 497"/>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34" name="Freeform 498"/>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35" name="Freeform 499"/>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36" name="Freeform 500"/>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37" name="Freeform 501"/>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838" name="Freeform 502"/>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39" name="Line 503"/>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40" name="Line 504"/>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41" name="Freeform 505"/>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42" name="Line 506"/>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43" name="Line 507"/>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44" name="Line 508"/>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45" name="Freeform 509"/>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821" name="Group 510"/>
                  <p:cNvGrpSpPr>
                    <a:grpSpLocks/>
                  </p:cNvGrpSpPr>
                  <p:nvPr/>
                </p:nvGrpSpPr>
                <p:grpSpPr bwMode="auto">
                  <a:xfrm>
                    <a:off x="4248" y="924"/>
                    <a:ext cx="908" cy="854"/>
                    <a:chOff x="4248" y="924"/>
                    <a:chExt cx="908" cy="854"/>
                  </a:xfrm>
                </p:grpSpPr>
                <p:sp>
                  <p:nvSpPr>
                    <p:cNvPr id="9822" name="Freeform 511"/>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23" name="Freeform 512"/>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24" name="Oval 513"/>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825" name="Freeform 514"/>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26" name="Freeform 515"/>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27" name="Freeform 516"/>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28" name="Freeform 517"/>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29" name="Freeform 518"/>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30" name="Freeform 519"/>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31" name="Freeform 520"/>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832" name="Line 521"/>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grpSp>
          <p:nvGrpSpPr>
            <p:cNvPr id="9271" name="Group 522"/>
            <p:cNvGrpSpPr>
              <a:grpSpLocks/>
            </p:cNvGrpSpPr>
            <p:nvPr/>
          </p:nvGrpSpPr>
          <p:grpSpPr bwMode="auto">
            <a:xfrm>
              <a:off x="106" y="3501"/>
              <a:ext cx="770" cy="786"/>
              <a:chOff x="2388" y="3472"/>
              <a:chExt cx="770" cy="786"/>
            </a:xfrm>
          </p:grpSpPr>
          <p:grpSp>
            <p:nvGrpSpPr>
              <p:cNvPr id="9707" name="Group 523"/>
              <p:cNvGrpSpPr>
                <a:grpSpLocks/>
              </p:cNvGrpSpPr>
              <p:nvPr/>
            </p:nvGrpSpPr>
            <p:grpSpPr bwMode="auto">
              <a:xfrm>
                <a:off x="2388" y="3472"/>
                <a:ext cx="498" cy="514"/>
                <a:chOff x="564" y="2496"/>
                <a:chExt cx="1166" cy="1201"/>
              </a:xfrm>
            </p:grpSpPr>
            <p:grpSp>
              <p:nvGrpSpPr>
                <p:cNvPr id="9780" name="Group 524"/>
                <p:cNvGrpSpPr>
                  <a:grpSpLocks/>
                </p:cNvGrpSpPr>
                <p:nvPr/>
              </p:nvGrpSpPr>
              <p:grpSpPr bwMode="auto">
                <a:xfrm>
                  <a:off x="564" y="3096"/>
                  <a:ext cx="744" cy="601"/>
                  <a:chOff x="2039" y="1690"/>
                  <a:chExt cx="859" cy="770"/>
                </a:xfrm>
              </p:grpSpPr>
              <p:sp>
                <p:nvSpPr>
                  <p:cNvPr id="9808" name="Freeform 525"/>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09" name="Freeform 526"/>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10" name="Freeform 527"/>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11" name="Freeform 528"/>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12" name="Freeform 529"/>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13" name="Freeform 530"/>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814" name="Freeform 531"/>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781" name="Group 532"/>
                <p:cNvGrpSpPr>
                  <a:grpSpLocks/>
                </p:cNvGrpSpPr>
                <p:nvPr/>
              </p:nvGrpSpPr>
              <p:grpSpPr bwMode="auto">
                <a:xfrm>
                  <a:off x="816" y="2496"/>
                  <a:ext cx="914" cy="1101"/>
                  <a:chOff x="4132" y="924"/>
                  <a:chExt cx="1055" cy="1412"/>
                </a:xfrm>
              </p:grpSpPr>
              <p:grpSp>
                <p:nvGrpSpPr>
                  <p:cNvPr id="9782" name="Group 533"/>
                  <p:cNvGrpSpPr>
                    <a:grpSpLocks/>
                  </p:cNvGrpSpPr>
                  <p:nvPr/>
                </p:nvGrpSpPr>
                <p:grpSpPr bwMode="auto">
                  <a:xfrm>
                    <a:off x="4132" y="1490"/>
                    <a:ext cx="1055" cy="846"/>
                    <a:chOff x="4132" y="1490"/>
                    <a:chExt cx="1055" cy="846"/>
                  </a:xfrm>
                </p:grpSpPr>
                <p:sp>
                  <p:nvSpPr>
                    <p:cNvPr id="9795" name="Freeform 534"/>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96" name="Freeform 535"/>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97" name="Freeform 536"/>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98" name="Freeform 537"/>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99" name="Freeform 538"/>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800" name="Freeform 539"/>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01" name="Line 540"/>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02" name="Line 541"/>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03" name="Freeform 542"/>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04" name="Line 543"/>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05" name="Line 544"/>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06" name="Line 545"/>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807" name="Freeform 546"/>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783" name="Group 547"/>
                  <p:cNvGrpSpPr>
                    <a:grpSpLocks/>
                  </p:cNvGrpSpPr>
                  <p:nvPr/>
                </p:nvGrpSpPr>
                <p:grpSpPr bwMode="auto">
                  <a:xfrm>
                    <a:off x="4248" y="924"/>
                    <a:ext cx="908" cy="854"/>
                    <a:chOff x="4248" y="924"/>
                    <a:chExt cx="908" cy="854"/>
                  </a:xfrm>
                </p:grpSpPr>
                <p:sp>
                  <p:nvSpPr>
                    <p:cNvPr id="9784" name="Freeform 548"/>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85" name="Freeform 549"/>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86" name="Oval 550"/>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787" name="Freeform 551"/>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88" name="Freeform 552"/>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89" name="Freeform 553"/>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90" name="Freeform 554"/>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91" name="Freeform 555"/>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92" name="Freeform 556"/>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93" name="Freeform 557"/>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794" name="Line 558"/>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708" name="Group 559"/>
              <p:cNvGrpSpPr>
                <a:grpSpLocks/>
              </p:cNvGrpSpPr>
              <p:nvPr/>
            </p:nvGrpSpPr>
            <p:grpSpPr bwMode="auto">
              <a:xfrm>
                <a:off x="2524" y="3608"/>
                <a:ext cx="498" cy="514"/>
                <a:chOff x="564" y="2496"/>
                <a:chExt cx="1166" cy="1201"/>
              </a:xfrm>
            </p:grpSpPr>
            <p:grpSp>
              <p:nvGrpSpPr>
                <p:cNvPr id="9745" name="Group 560"/>
                <p:cNvGrpSpPr>
                  <a:grpSpLocks/>
                </p:cNvGrpSpPr>
                <p:nvPr/>
              </p:nvGrpSpPr>
              <p:grpSpPr bwMode="auto">
                <a:xfrm>
                  <a:off x="564" y="3096"/>
                  <a:ext cx="744" cy="601"/>
                  <a:chOff x="2039" y="1690"/>
                  <a:chExt cx="859" cy="770"/>
                </a:xfrm>
              </p:grpSpPr>
              <p:sp>
                <p:nvSpPr>
                  <p:cNvPr id="9773" name="Freeform 561"/>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74" name="Freeform 562"/>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75" name="Freeform 563"/>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76" name="Freeform 564"/>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77" name="Freeform 565"/>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78" name="Freeform 566"/>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79" name="Freeform 567"/>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746" name="Group 568"/>
                <p:cNvGrpSpPr>
                  <a:grpSpLocks/>
                </p:cNvGrpSpPr>
                <p:nvPr/>
              </p:nvGrpSpPr>
              <p:grpSpPr bwMode="auto">
                <a:xfrm>
                  <a:off x="816" y="2496"/>
                  <a:ext cx="914" cy="1101"/>
                  <a:chOff x="4132" y="924"/>
                  <a:chExt cx="1055" cy="1412"/>
                </a:xfrm>
              </p:grpSpPr>
              <p:grpSp>
                <p:nvGrpSpPr>
                  <p:cNvPr id="9747" name="Group 569"/>
                  <p:cNvGrpSpPr>
                    <a:grpSpLocks/>
                  </p:cNvGrpSpPr>
                  <p:nvPr/>
                </p:nvGrpSpPr>
                <p:grpSpPr bwMode="auto">
                  <a:xfrm>
                    <a:off x="4132" y="1490"/>
                    <a:ext cx="1055" cy="846"/>
                    <a:chOff x="4132" y="1490"/>
                    <a:chExt cx="1055" cy="846"/>
                  </a:xfrm>
                </p:grpSpPr>
                <p:sp>
                  <p:nvSpPr>
                    <p:cNvPr id="9760" name="Freeform 570"/>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61" name="Freeform 571"/>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62" name="Freeform 572"/>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63" name="Freeform 573"/>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64" name="Freeform 574"/>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765" name="Freeform 575"/>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66" name="Line 576"/>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67" name="Line 577"/>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68" name="Freeform 578"/>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69" name="Line 579"/>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70" name="Line 580"/>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71" name="Line 581"/>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72" name="Freeform 582"/>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748" name="Group 583"/>
                  <p:cNvGrpSpPr>
                    <a:grpSpLocks/>
                  </p:cNvGrpSpPr>
                  <p:nvPr/>
                </p:nvGrpSpPr>
                <p:grpSpPr bwMode="auto">
                  <a:xfrm>
                    <a:off x="4248" y="924"/>
                    <a:ext cx="908" cy="854"/>
                    <a:chOff x="4248" y="924"/>
                    <a:chExt cx="908" cy="854"/>
                  </a:xfrm>
                </p:grpSpPr>
                <p:sp>
                  <p:nvSpPr>
                    <p:cNvPr id="9749" name="Freeform 584"/>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50" name="Freeform 585"/>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51" name="Oval 586"/>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752" name="Freeform 587"/>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53" name="Freeform 588"/>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54" name="Freeform 589"/>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55" name="Freeform 590"/>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56" name="Freeform 591"/>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57" name="Freeform 592"/>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58" name="Freeform 593"/>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759" name="Line 594"/>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709" name="Group 595"/>
              <p:cNvGrpSpPr>
                <a:grpSpLocks/>
              </p:cNvGrpSpPr>
              <p:nvPr/>
            </p:nvGrpSpPr>
            <p:grpSpPr bwMode="auto">
              <a:xfrm>
                <a:off x="2660" y="3744"/>
                <a:ext cx="498" cy="514"/>
                <a:chOff x="564" y="2496"/>
                <a:chExt cx="1166" cy="1201"/>
              </a:xfrm>
            </p:grpSpPr>
            <p:grpSp>
              <p:nvGrpSpPr>
                <p:cNvPr id="9710" name="Group 596"/>
                <p:cNvGrpSpPr>
                  <a:grpSpLocks/>
                </p:cNvGrpSpPr>
                <p:nvPr/>
              </p:nvGrpSpPr>
              <p:grpSpPr bwMode="auto">
                <a:xfrm>
                  <a:off x="564" y="3096"/>
                  <a:ext cx="744" cy="601"/>
                  <a:chOff x="2039" y="1690"/>
                  <a:chExt cx="859" cy="770"/>
                </a:xfrm>
              </p:grpSpPr>
              <p:sp>
                <p:nvSpPr>
                  <p:cNvPr id="9738" name="Freeform 597"/>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39" name="Freeform 598"/>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40" name="Freeform 599"/>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41" name="Freeform 600"/>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42" name="Freeform 601"/>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43" name="Freeform 602"/>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44" name="Freeform 603"/>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711" name="Group 604"/>
                <p:cNvGrpSpPr>
                  <a:grpSpLocks/>
                </p:cNvGrpSpPr>
                <p:nvPr/>
              </p:nvGrpSpPr>
              <p:grpSpPr bwMode="auto">
                <a:xfrm>
                  <a:off x="816" y="2496"/>
                  <a:ext cx="914" cy="1101"/>
                  <a:chOff x="4132" y="924"/>
                  <a:chExt cx="1055" cy="1412"/>
                </a:xfrm>
              </p:grpSpPr>
              <p:grpSp>
                <p:nvGrpSpPr>
                  <p:cNvPr id="9712" name="Group 605"/>
                  <p:cNvGrpSpPr>
                    <a:grpSpLocks/>
                  </p:cNvGrpSpPr>
                  <p:nvPr/>
                </p:nvGrpSpPr>
                <p:grpSpPr bwMode="auto">
                  <a:xfrm>
                    <a:off x="4132" y="1490"/>
                    <a:ext cx="1055" cy="846"/>
                    <a:chOff x="4132" y="1490"/>
                    <a:chExt cx="1055" cy="846"/>
                  </a:xfrm>
                </p:grpSpPr>
                <p:sp>
                  <p:nvSpPr>
                    <p:cNvPr id="9725" name="Freeform 606"/>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26" name="Freeform 607"/>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27" name="Freeform 608"/>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28" name="Freeform 609"/>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29" name="Freeform 610"/>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730" name="Freeform 611"/>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31" name="Line 612"/>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32" name="Line 613"/>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33" name="Freeform 614"/>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34" name="Line 615"/>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35" name="Line 616"/>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36" name="Line 617"/>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37" name="Freeform 618"/>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713" name="Group 619"/>
                  <p:cNvGrpSpPr>
                    <a:grpSpLocks/>
                  </p:cNvGrpSpPr>
                  <p:nvPr/>
                </p:nvGrpSpPr>
                <p:grpSpPr bwMode="auto">
                  <a:xfrm>
                    <a:off x="4248" y="924"/>
                    <a:ext cx="908" cy="854"/>
                    <a:chOff x="4248" y="924"/>
                    <a:chExt cx="908" cy="854"/>
                  </a:xfrm>
                </p:grpSpPr>
                <p:sp>
                  <p:nvSpPr>
                    <p:cNvPr id="9714" name="Freeform 620"/>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15" name="Freeform 621"/>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16" name="Oval 622"/>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717" name="Freeform 623"/>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18" name="Freeform 624"/>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19" name="Freeform 625"/>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20" name="Freeform 626"/>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21" name="Freeform 627"/>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22" name="Freeform 628"/>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23" name="Freeform 629"/>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724" name="Line 630"/>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grpSp>
          <p:nvGrpSpPr>
            <p:cNvPr id="9272" name="Group 631"/>
            <p:cNvGrpSpPr>
              <a:grpSpLocks/>
            </p:cNvGrpSpPr>
            <p:nvPr/>
          </p:nvGrpSpPr>
          <p:grpSpPr bwMode="auto">
            <a:xfrm>
              <a:off x="2660" y="3746"/>
              <a:ext cx="498" cy="514"/>
              <a:chOff x="564" y="2496"/>
              <a:chExt cx="1166" cy="1201"/>
            </a:xfrm>
          </p:grpSpPr>
          <p:grpSp>
            <p:nvGrpSpPr>
              <p:cNvPr id="9672" name="Group 632"/>
              <p:cNvGrpSpPr>
                <a:grpSpLocks/>
              </p:cNvGrpSpPr>
              <p:nvPr/>
            </p:nvGrpSpPr>
            <p:grpSpPr bwMode="auto">
              <a:xfrm>
                <a:off x="564" y="3096"/>
                <a:ext cx="744" cy="601"/>
                <a:chOff x="2039" y="1690"/>
                <a:chExt cx="859" cy="770"/>
              </a:xfrm>
            </p:grpSpPr>
            <p:sp>
              <p:nvSpPr>
                <p:cNvPr id="9700" name="Freeform 633"/>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01" name="Freeform 634"/>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702" name="Freeform 635"/>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03" name="Freeform 636"/>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04" name="Freeform 637"/>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05" name="Freeform 638"/>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706" name="Freeform 639"/>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673" name="Group 640"/>
              <p:cNvGrpSpPr>
                <a:grpSpLocks/>
              </p:cNvGrpSpPr>
              <p:nvPr/>
            </p:nvGrpSpPr>
            <p:grpSpPr bwMode="auto">
              <a:xfrm>
                <a:off x="816" y="2496"/>
                <a:ext cx="914" cy="1101"/>
                <a:chOff x="4132" y="924"/>
                <a:chExt cx="1055" cy="1412"/>
              </a:xfrm>
            </p:grpSpPr>
            <p:grpSp>
              <p:nvGrpSpPr>
                <p:cNvPr id="9674" name="Group 641"/>
                <p:cNvGrpSpPr>
                  <a:grpSpLocks/>
                </p:cNvGrpSpPr>
                <p:nvPr/>
              </p:nvGrpSpPr>
              <p:grpSpPr bwMode="auto">
                <a:xfrm>
                  <a:off x="4132" y="1490"/>
                  <a:ext cx="1055" cy="846"/>
                  <a:chOff x="4132" y="1490"/>
                  <a:chExt cx="1055" cy="846"/>
                </a:xfrm>
              </p:grpSpPr>
              <p:sp>
                <p:nvSpPr>
                  <p:cNvPr id="9687" name="Freeform 642"/>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88" name="Freeform 643"/>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89" name="Freeform 644"/>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90" name="Freeform 645"/>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91" name="Freeform 646"/>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692" name="Freeform 647"/>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93" name="Line 648"/>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94" name="Line 649"/>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95" name="Freeform 650"/>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96" name="Line 651"/>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97" name="Line 652"/>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98" name="Line 653"/>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99" name="Freeform 654"/>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675" name="Group 655"/>
                <p:cNvGrpSpPr>
                  <a:grpSpLocks/>
                </p:cNvGrpSpPr>
                <p:nvPr/>
              </p:nvGrpSpPr>
              <p:grpSpPr bwMode="auto">
                <a:xfrm>
                  <a:off x="4248" y="924"/>
                  <a:ext cx="908" cy="854"/>
                  <a:chOff x="4248" y="924"/>
                  <a:chExt cx="908" cy="854"/>
                </a:xfrm>
              </p:grpSpPr>
              <p:sp>
                <p:nvSpPr>
                  <p:cNvPr id="9676" name="Freeform 656"/>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77" name="Freeform 657"/>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78" name="Oval 658"/>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679" name="Freeform 659"/>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80" name="Freeform 660"/>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81" name="Freeform 661"/>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82" name="Freeform 662"/>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83" name="Freeform 663"/>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84" name="Freeform 664"/>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85" name="Freeform 665"/>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686" name="Line 666"/>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273" name="Group 667"/>
            <p:cNvGrpSpPr>
              <a:grpSpLocks/>
            </p:cNvGrpSpPr>
            <p:nvPr/>
          </p:nvGrpSpPr>
          <p:grpSpPr bwMode="auto">
            <a:xfrm>
              <a:off x="5001" y="2955"/>
              <a:ext cx="498" cy="514"/>
              <a:chOff x="564" y="2496"/>
              <a:chExt cx="1166" cy="1201"/>
            </a:xfrm>
          </p:grpSpPr>
          <p:grpSp>
            <p:nvGrpSpPr>
              <p:cNvPr id="9637" name="Group 668"/>
              <p:cNvGrpSpPr>
                <a:grpSpLocks/>
              </p:cNvGrpSpPr>
              <p:nvPr/>
            </p:nvGrpSpPr>
            <p:grpSpPr bwMode="auto">
              <a:xfrm>
                <a:off x="564" y="3096"/>
                <a:ext cx="744" cy="601"/>
                <a:chOff x="2039" y="1690"/>
                <a:chExt cx="859" cy="770"/>
              </a:xfrm>
            </p:grpSpPr>
            <p:sp>
              <p:nvSpPr>
                <p:cNvPr id="9665" name="Freeform 669"/>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66" name="Freeform 670"/>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67" name="Freeform 671"/>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68" name="Freeform 672"/>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69" name="Freeform 673"/>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70" name="Freeform 674"/>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71" name="Freeform 675"/>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638" name="Group 676"/>
              <p:cNvGrpSpPr>
                <a:grpSpLocks/>
              </p:cNvGrpSpPr>
              <p:nvPr/>
            </p:nvGrpSpPr>
            <p:grpSpPr bwMode="auto">
              <a:xfrm>
                <a:off x="816" y="2496"/>
                <a:ext cx="914" cy="1101"/>
                <a:chOff x="4132" y="924"/>
                <a:chExt cx="1055" cy="1412"/>
              </a:xfrm>
            </p:grpSpPr>
            <p:grpSp>
              <p:nvGrpSpPr>
                <p:cNvPr id="9639" name="Group 677"/>
                <p:cNvGrpSpPr>
                  <a:grpSpLocks/>
                </p:cNvGrpSpPr>
                <p:nvPr/>
              </p:nvGrpSpPr>
              <p:grpSpPr bwMode="auto">
                <a:xfrm>
                  <a:off x="4132" y="1490"/>
                  <a:ext cx="1055" cy="846"/>
                  <a:chOff x="4132" y="1490"/>
                  <a:chExt cx="1055" cy="846"/>
                </a:xfrm>
              </p:grpSpPr>
              <p:sp>
                <p:nvSpPr>
                  <p:cNvPr id="9652" name="Freeform 678"/>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53" name="Freeform 679"/>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54" name="Freeform 680"/>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55" name="Freeform 681"/>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56" name="Freeform 682"/>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657" name="Freeform 683"/>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58" name="Line 684"/>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59" name="Line 685"/>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60" name="Freeform 686"/>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61" name="Line 687"/>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62" name="Line 688"/>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63" name="Line 689"/>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64" name="Freeform 690"/>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640" name="Group 691"/>
                <p:cNvGrpSpPr>
                  <a:grpSpLocks/>
                </p:cNvGrpSpPr>
                <p:nvPr/>
              </p:nvGrpSpPr>
              <p:grpSpPr bwMode="auto">
                <a:xfrm>
                  <a:off x="4248" y="924"/>
                  <a:ext cx="908" cy="854"/>
                  <a:chOff x="4248" y="924"/>
                  <a:chExt cx="908" cy="854"/>
                </a:xfrm>
              </p:grpSpPr>
              <p:sp>
                <p:nvSpPr>
                  <p:cNvPr id="9641" name="Freeform 692"/>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42" name="Freeform 693"/>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43" name="Oval 694"/>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644" name="Freeform 695"/>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45" name="Freeform 696"/>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46" name="Freeform 697"/>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47" name="Freeform 698"/>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48" name="Freeform 699"/>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49" name="Freeform 700"/>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50" name="Freeform 701"/>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651" name="Line 702"/>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274" name="Group 703"/>
            <p:cNvGrpSpPr>
              <a:grpSpLocks/>
            </p:cNvGrpSpPr>
            <p:nvPr/>
          </p:nvGrpSpPr>
          <p:grpSpPr bwMode="auto">
            <a:xfrm>
              <a:off x="5047" y="391"/>
              <a:ext cx="498" cy="514"/>
              <a:chOff x="564" y="2496"/>
              <a:chExt cx="1166" cy="1201"/>
            </a:xfrm>
          </p:grpSpPr>
          <p:grpSp>
            <p:nvGrpSpPr>
              <p:cNvPr id="9602" name="Group 704"/>
              <p:cNvGrpSpPr>
                <a:grpSpLocks/>
              </p:cNvGrpSpPr>
              <p:nvPr/>
            </p:nvGrpSpPr>
            <p:grpSpPr bwMode="auto">
              <a:xfrm>
                <a:off x="564" y="3096"/>
                <a:ext cx="744" cy="601"/>
                <a:chOff x="2039" y="1690"/>
                <a:chExt cx="859" cy="770"/>
              </a:xfrm>
            </p:grpSpPr>
            <p:sp>
              <p:nvSpPr>
                <p:cNvPr id="9630" name="Freeform 705"/>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31" name="Freeform 706"/>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32" name="Freeform 707"/>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33" name="Freeform 708"/>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34" name="Freeform 709"/>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35" name="Freeform 710"/>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36" name="Freeform 711"/>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603" name="Group 712"/>
              <p:cNvGrpSpPr>
                <a:grpSpLocks/>
              </p:cNvGrpSpPr>
              <p:nvPr/>
            </p:nvGrpSpPr>
            <p:grpSpPr bwMode="auto">
              <a:xfrm>
                <a:off x="816" y="2496"/>
                <a:ext cx="914" cy="1101"/>
                <a:chOff x="4132" y="924"/>
                <a:chExt cx="1055" cy="1412"/>
              </a:xfrm>
            </p:grpSpPr>
            <p:grpSp>
              <p:nvGrpSpPr>
                <p:cNvPr id="9604" name="Group 713"/>
                <p:cNvGrpSpPr>
                  <a:grpSpLocks/>
                </p:cNvGrpSpPr>
                <p:nvPr/>
              </p:nvGrpSpPr>
              <p:grpSpPr bwMode="auto">
                <a:xfrm>
                  <a:off x="4132" y="1490"/>
                  <a:ext cx="1055" cy="846"/>
                  <a:chOff x="4132" y="1490"/>
                  <a:chExt cx="1055" cy="846"/>
                </a:xfrm>
              </p:grpSpPr>
              <p:sp>
                <p:nvSpPr>
                  <p:cNvPr id="9617" name="Freeform 714"/>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18" name="Freeform 715"/>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19" name="Freeform 716"/>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20" name="Freeform 717"/>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21" name="Freeform 718"/>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622" name="Freeform 719"/>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23" name="Line 720"/>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24" name="Line 721"/>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25" name="Freeform 722"/>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26" name="Line 723"/>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27" name="Line 724"/>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28" name="Line 725"/>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629" name="Freeform 726"/>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605" name="Group 727"/>
                <p:cNvGrpSpPr>
                  <a:grpSpLocks/>
                </p:cNvGrpSpPr>
                <p:nvPr/>
              </p:nvGrpSpPr>
              <p:grpSpPr bwMode="auto">
                <a:xfrm>
                  <a:off x="4248" y="924"/>
                  <a:ext cx="908" cy="854"/>
                  <a:chOff x="4248" y="924"/>
                  <a:chExt cx="908" cy="854"/>
                </a:xfrm>
              </p:grpSpPr>
              <p:sp>
                <p:nvSpPr>
                  <p:cNvPr id="9606" name="Freeform 728"/>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07" name="Freeform 729"/>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08" name="Oval 730"/>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609" name="Freeform 731"/>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10" name="Freeform 732"/>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11" name="Freeform 733"/>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12" name="Freeform 734"/>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13" name="Freeform 735"/>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14" name="Freeform 736"/>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15" name="Freeform 737"/>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616" name="Line 738"/>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275" name="Group 739"/>
            <p:cNvGrpSpPr>
              <a:grpSpLocks/>
            </p:cNvGrpSpPr>
            <p:nvPr/>
          </p:nvGrpSpPr>
          <p:grpSpPr bwMode="auto">
            <a:xfrm>
              <a:off x="1098" y="1190"/>
              <a:ext cx="770" cy="786"/>
              <a:chOff x="2388" y="3472"/>
              <a:chExt cx="770" cy="786"/>
            </a:xfrm>
          </p:grpSpPr>
          <p:grpSp>
            <p:nvGrpSpPr>
              <p:cNvPr id="9494" name="Group 740"/>
              <p:cNvGrpSpPr>
                <a:grpSpLocks/>
              </p:cNvGrpSpPr>
              <p:nvPr/>
            </p:nvGrpSpPr>
            <p:grpSpPr bwMode="auto">
              <a:xfrm>
                <a:off x="2388" y="3472"/>
                <a:ext cx="498" cy="514"/>
                <a:chOff x="564" y="2496"/>
                <a:chExt cx="1166" cy="1201"/>
              </a:xfrm>
            </p:grpSpPr>
            <p:grpSp>
              <p:nvGrpSpPr>
                <p:cNvPr id="9567" name="Group 741"/>
                <p:cNvGrpSpPr>
                  <a:grpSpLocks/>
                </p:cNvGrpSpPr>
                <p:nvPr/>
              </p:nvGrpSpPr>
              <p:grpSpPr bwMode="auto">
                <a:xfrm>
                  <a:off x="564" y="3096"/>
                  <a:ext cx="744" cy="601"/>
                  <a:chOff x="2039" y="1690"/>
                  <a:chExt cx="859" cy="770"/>
                </a:xfrm>
              </p:grpSpPr>
              <p:sp>
                <p:nvSpPr>
                  <p:cNvPr id="9595" name="Freeform 742"/>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96" name="Freeform 743"/>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97" name="Freeform 744"/>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98" name="Freeform 745"/>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99" name="Freeform 746"/>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00" name="Freeform 747"/>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601" name="Freeform 748"/>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568" name="Group 749"/>
                <p:cNvGrpSpPr>
                  <a:grpSpLocks/>
                </p:cNvGrpSpPr>
                <p:nvPr/>
              </p:nvGrpSpPr>
              <p:grpSpPr bwMode="auto">
                <a:xfrm>
                  <a:off x="816" y="2496"/>
                  <a:ext cx="914" cy="1101"/>
                  <a:chOff x="4132" y="924"/>
                  <a:chExt cx="1055" cy="1412"/>
                </a:xfrm>
              </p:grpSpPr>
              <p:grpSp>
                <p:nvGrpSpPr>
                  <p:cNvPr id="9569" name="Group 750"/>
                  <p:cNvGrpSpPr>
                    <a:grpSpLocks/>
                  </p:cNvGrpSpPr>
                  <p:nvPr/>
                </p:nvGrpSpPr>
                <p:grpSpPr bwMode="auto">
                  <a:xfrm>
                    <a:off x="4132" y="1490"/>
                    <a:ext cx="1055" cy="846"/>
                    <a:chOff x="4132" y="1490"/>
                    <a:chExt cx="1055" cy="846"/>
                  </a:xfrm>
                </p:grpSpPr>
                <p:sp>
                  <p:nvSpPr>
                    <p:cNvPr id="9582" name="Freeform 751"/>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83" name="Freeform 752"/>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84" name="Freeform 753"/>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85" name="Freeform 754"/>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86" name="Freeform 755"/>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587" name="Freeform 756"/>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88" name="Line 757"/>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89" name="Line 758"/>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90" name="Freeform 759"/>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91" name="Line 760"/>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92" name="Line 761"/>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93" name="Line 762"/>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94" name="Freeform 763"/>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570" name="Group 764"/>
                  <p:cNvGrpSpPr>
                    <a:grpSpLocks/>
                  </p:cNvGrpSpPr>
                  <p:nvPr/>
                </p:nvGrpSpPr>
                <p:grpSpPr bwMode="auto">
                  <a:xfrm>
                    <a:off x="4248" y="924"/>
                    <a:ext cx="908" cy="854"/>
                    <a:chOff x="4248" y="924"/>
                    <a:chExt cx="908" cy="854"/>
                  </a:xfrm>
                </p:grpSpPr>
                <p:sp>
                  <p:nvSpPr>
                    <p:cNvPr id="9571" name="Freeform 765"/>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72" name="Freeform 766"/>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73" name="Oval 767"/>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574" name="Freeform 768"/>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75" name="Freeform 769"/>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76" name="Freeform 770"/>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77" name="Freeform 771"/>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78" name="Freeform 772"/>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79" name="Freeform 773"/>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80" name="Freeform 774"/>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581" name="Line 775"/>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495" name="Group 776"/>
              <p:cNvGrpSpPr>
                <a:grpSpLocks/>
              </p:cNvGrpSpPr>
              <p:nvPr/>
            </p:nvGrpSpPr>
            <p:grpSpPr bwMode="auto">
              <a:xfrm>
                <a:off x="2524" y="3608"/>
                <a:ext cx="498" cy="514"/>
                <a:chOff x="564" y="2496"/>
                <a:chExt cx="1166" cy="1201"/>
              </a:xfrm>
            </p:grpSpPr>
            <p:grpSp>
              <p:nvGrpSpPr>
                <p:cNvPr id="9532" name="Group 777"/>
                <p:cNvGrpSpPr>
                  <a:grpSpLocks/>
                </p:cNvGrpSpPr>
                <p:nvPr/>
              </p:nvGrpSpPr>
              <p:grpSpPr bwMode="auto">
                <a:xfrm>
                  <a:off x="564" y="3096"/>
                  <a:ext cx="744" cy="601"/>
                  <a:chOff x="2039" y="1690"/>
                  <a:chExt cx="859" cy="770"/>
                </a:xfrm>
              </p:grpSpPr>
              <p:sp>
                <p:nvSpPr>
                  <p:cNvPr id="9560" name="Freeform 778"/>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61" name="Freeform 779"/>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62" name="Freeform 780"/>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63" name="Freeform 781"/>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64" name="Freeform 782"/>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65" name="Freeform 783"/>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66" name="Freeform 784"/>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533" name="Group 785"/>
                <p:cNvGrpSpPr>
                  <a:grpSpLocks/>
                </p:cNvGrpSpPr>
                <p:nvPr/>
              </p:nvGrpSpPr>
              <p:grpSpPr bwMode="auto">
                <a:xfrm>
                  <a:off x="816" y="2496"/>
                  <a:ext cx="914" cy="1101"/>
                  <a:chOff x="4132" y="924"/>
                  <a:chExt cx="1055" cy="1412"/>
                </a:xfrm>
              </p:grpSpPr>
              <p:grpSp>
                <p:nvGrpSpPr>
                  <p:cNvPr id="9534" name="Group 786"/>
                  <p:cNvGrpSpPr>
                    <a:grpSpLocks/>
                  </p:cNvGrpSpPr>
                  <p:nvPr/>
                </p:nvGrpSpPr>
                <p:grpSpPr bwMode="auto">
                  <a:xfrm>
                    <a:off x="4132" y="1490"/>
                    <a:ext cx="1055" cy="846"/>
                    <a:chOff x="4132" y="1490"/>
                    <a:chExt cx="1055" cy="846"/>
                  </a:xfrm>
                </p:grpSpPr>
                <p:sp>
                  <p:nvSpPr>
                    <p:cNvPr id="9547" name="Freeform 787"/>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48" name="Freeform 788"/>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49" name="Freeform 789"/>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50" name="Freeform 790"/>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51" name="Freeform 791"/>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552" name="Freeform 792"/>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53" name="Line 793"/>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54" name="Line 794"/>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55" name="Freeform 795"/>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56" name="Line 796"/>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57" name="Line 797"/>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58" name="Line 798"/>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59" name="Freeform 799"/>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535" name="Group 800"/>
                  <p:cNvGrpSpPr>
                    <a:grpSpLocks/>
                  </p:cNvGrpSpPr>
                  <p:nvPr/>
                </p:nvGrpSpPr>
                <p:grpSpPr bwMode="auto">
                  <a:xfrm>
                    <a:off x="4248" y="924"/>
                    <a:ext cx="908" cy="854"/>
                    <a:chOff x="4248" y="924"/>
                    <a:chExt cx="908" cy="854"/>
                  </a:xfrm>
                </p:grpSpPr>
                <p:sp>
                  <p:nvSpPr>
                    <p:cNvPr id="9536" name="Freeform 801"/>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37" name="Freeform 802"/>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38" name="Oval 803"/>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539" name="Freeform 804"/>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40" name="Freeform 805"/>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41" name="Freeform 806"/>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42" name="Freeform 807"/>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43" name="Freeform 808"/>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44" name="Freeform 809"/>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45" name="Freeform 810"/>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546" name="Line 811"/>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496" name="Group 812"/>
              <p:cNvGrpSpPr>
                <a:grpSpLocks/>
              </p:cNvGrpSpPr>
              <p:nvPr/>
            </p:nvGrpSpPr>
            <p:grpSpPr bwMode="auto">
              <a:xfrm>
                <a:off x="2660" y="3744"/>
                <a:ext cx="498" cy="514"/>
                <a:chOff x="564" y="2496"/>
                <a:chExt cx="1166" cy="1201"/>
              </a:xfrm>
            </p:grpSpPr>
            <p:grpSp>
              <p:nvGrpSpPr>
                <p:cNvPr id="9497" name="Group 813"/>
                <p:cNvGrpSpPr>
                  <a:grpSpLocks/>
                </p:cNvGrpSpPr>
                <p:nvPr/>
              </p:nvGrpSpPr>
              <p:grpSpPr bwMode="auto">
                <a:xfrm>
                  <a:off x="564" y="3096"/>
                  <a:ext cx="744" cy="601"/>
                  <a:chOff x="2039" y="1690"/>
                  <a:chExt cx="859" cy="770"/>
                </a:xfrm>
              </p:grpSpPr>
              <p:sp>
                <p:nvSpPr>
                  <p:cNvPr id="9525" name="Freeform 814"/>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26" name="Freeform 815"/>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27" name="Freeform 816"/>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28" name="Freeform 817"/>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29" name="Freeform 818"/>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30" name="Freeform 819"/>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31" name="Freeform 820"/>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498" name="Group 821"/>
                <p:cNvGrpSpPr>
                  <a:grpSpLocks/>
                </p:cNvGrpSpPr>
                <p:nvPr/>
              </p:nvGrpSpPr>
              <p:grpSpPr bwMode="auto">
                <a:xfrm>
                  <a:off x="816" y="2496"/>
                  <a:ext cx="914" cy="1101"/>
                  <a:chOff x="4132" y="924"/>
                  <a:chExt cx="1055" cy="1412"/>
                </a:xfrm>
              </p:grpSpPr>
              <p:grpSp>
                <p:nvGrpSpPr>
                  <p:cNvPr id="9499" name="Group 822"/>
                  <p:cNvGrpSpPr>
                    <a:grpSpLocks/>
                  </p:cNvGrpSpPr>
                  <p:nvPr/>
                </p:nvGrpSpPr>
                <p:grpSpPr bwMode="auto">
                  <a:xfrm>
                    <a:off x="4132" y="1490"/>
                    <a:ext cx="1055" cy="846"/>
                    <a:chOff x="4132" y="1490"/>
                    <a:chExt cx="1055" cy="846"/>
                  </a:xfrm>
                </p:grpSpPr>
                <p:sp>
                  <p:nvSpPr>
                    <p:cNvPr id="9512" name="Freeform 823"/>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13" name="Freeform 824"/>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14" name="Freeform 825"/>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15" name="Freeform 826"/>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16" name="Freeform 827"/>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517" name="Freeform 828"/>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18" name="Line 829"/>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19" name="Line 830"/>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20" name="Freeform 831"/>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21" name="Line 832"/>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22" name="Line 833"/>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23" name="Line 834"/>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524" name="Freeform 835"/>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500" name="Group 836"/>
                  <p:cNvGrpSpPr>
                    <a:grpSpLocks/>
                  </p:cNvGrpSpPr>
                  <p:nvPr/>
                </p:nvGrpSpPr>
                <p:grpSpPr bwMode="auto">
                  <a:xfrm>
                    <a:off x="4248" y="924"/>
                    <a:ext cx="908" cy="854"/>
                    <a:chOff x="4248" y="924"/>
                    <a:chExt cx="908" cy="854"/>
                  </a:xfrm>
                </p:grpSpPr>
                <p:sp>
                  <p:nvSpPr>
                    <p:cNvPr id="9501" name="Freeform 837"/>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02" name="Freeform 838"/>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03" name="Oval 839"/>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504" name="Freeform 840"/>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05" name="Freeform 841"/>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06" name="Freeform 842"/>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07" name="Freeform 843"/>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08" name="Freeform 844"/>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09" name="Freeform 845"/>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510" name="Freeform 846"/>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511" name="Line 847"/>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grpSp>
          <p:nvGrpSpPr>
            <p:cNvPr id="9276" name="Group 848"/>
            <p:cNvGrpSpPr>
              <a:grpSpLocks/>
            </p:cNvGrpSpPr>
            <p:nvPr/>
          </p:nvGrpSpPr>
          <p:grpSpPr bwMode="auto">
            <a:xfrm>
              <a:off x="800" y="1432"/>
              <a:ext cx="770" cy="786"/>
              <a:chOff x="2388" y="3472"/>
              <a:chExt cx="770" cy="786"/>
            </a:xfrm>
          </p:grpSpPr>
          <p:grpSp>
            <p:nvGrpSpPr>
              <p:cNvPr id="9386" name="Group 849"/>
              <p:cNvGrpSpPr>
                <a:grpSpLocks/>
              </p:cNvGrpSpPr>
              <p:nvPr/>
            </p:nvGrpSpPr>
            <p:grpSpPr bwMode="auto">
              <a:xfrm>
                <a:off x="2388" y="3472"/>
                <a:ext cx="498" cy="514"/>
                <a:chOff x="564" y="2496"/>
                <a:chExt cx="1166" cy="1201"/>
              </a:xfrm>
            </p:grpSpPr>
            <p:grpSp>
              <p:nvGrpSpPr>
                <p:cNvPr id="9459" name="Group 850"/>
                <p:cNvGrpSpPr>
                  <a:grpSpLocks/>
                </p:cNvGrpSpPr>
                <p:nvPr/>
              </p:nvGrpSpPr>
              <p:grpSpPr bwMode="auto">
                <a:xfrm>
                  <a:off x="564" y="3096"/>
                  <a:ext cx="744" cy="601"/>
                  <a:chOff x="2039" y="1690"/>
                  <a:chExt cx="859" cy="770"/>
                </a:xfrm>
              </p:grpSpPr>
              <p:sp>
                <p:nvSpPr>
                  <p:cNvPr id="9487" name="Freeform 851"/>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88" name="Freeform 852"/>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89" name="Freeform 853"/>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90" name="Freeform 854"/>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91" name="Freeform 855"/>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92" name="Freeform 856"/>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93" name="Freeform 857"/>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460" name="Group 858"/>
                <p:cNvGrpSpPr>
                  <a:grpSpLocks/>
                </p:cNvGrpSpPr>
                <p:nvPr/>
              </p:nvGrpSpPr>
              <p:grpSpPr bwMode="auto">
                <a:xfrm>
                  <a:off x="816" y="2496"/>
                  <a:ext cx="914" cy="1101"/>
                  <a:chOff x="4132" y="924"/>
                  <a:chExt cx="1055" cy="1412"/>
                </a:xfrm>
              </p:grpSpPr>
              <p:grpSp>
                <p:nvGrpSpPr>
                  <p:cNvPr id="9461" name="Group 859"/>
                  <p:cNvGrpSpPr>
                    <a:grpSpLocks/>
                  </p:cNvGrpSpPr>
                  <p:nvPr/>
                </p:nvGrpSpPr>
                <p:grpSpPr bwMode="auto">
                  <a:xfrm>
                    <a:off x="4132" y="1490"/>
                    <a:ext cx="1055" cy="846"/>
                    <a:chOff x="4132" y="1490"/>
                    <a:chExt cx="1055" cy="846"/>
                  </a:xfrm>
                </p:grpSpPr>
                <p:sp>
                  <p:nvSpPr>
                    <p:cNvPr id="9474" name="Freeform 860"/>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75" name="Freeform 861"/>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76" name="Freeform 862"/>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77" name="Freeform 863"/>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78" name="Freeform 864"/>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479" name="Freeform 865"/>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80" name="Line 866"/>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81" name="Line 867"/>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82" name="Freeform 868"/>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83" name="Line 869"/>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84" name="Line 870"/>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85" name="Line 871"/>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86" name="Freeform 872"/>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462" name="Group 873"/>
                  <p:cNvGrpSpPr>
                    <a:grpSpLocks/>
                  </p:cNvGrpSpPr>
                  <p:nvPr/>
                </p:nvGrpSpPr>
                <p:grpSpPr bwMode="auto">
                  <a:xfrm>
                    <a:off x="4248" y="924"/>
                    <a:ext cx="908" cy="854"/>
                    <a:chOff x="4248" y="924"/>
                    <a:chExt cx="908" cy="854"/>
                  </a:xfrm>
                </p:grpSpPr>
                <p:sp>
                  <p:nvSpPr>
                    <p:cNvPr id="9463" name="Freeform 874"/>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64" name="Freeform 875"/>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65" name="Oval 876"/>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466" name="Freeform 877"/>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67" name="Freeform 878"/>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68" name="Freeform 879"/>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69" name="Freeform 880"/>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70" name="Freeform 881"/>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71" name="Freeform 882"/>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72" name="Freeform 883"/>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473" name="Line 884"/>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387" name="Group 885"/>
              <p:cNvGrpSpPr>
                <a:grpSpLocks/>
              </p:cNvGrpSpPr>
              <p:nvPr/>
            </p:nvGrpSpPr>
            <p:grpSpPr bwMode="auto">
              <a:xfrm>
                <a:off x="2524" y="3608"/>
                <a:ext cx="498" cy="514"/>
                <a:chOff x="564" y="2496"/>
                <a:chExt cx="1166" cy="1201"/>
              </a:xfrm>
            </p:grpSpPr>
            <p:grpSp>
              <p:nvGrpSpPr>
                <p:cNvPr id="9424" name="Group 886"/>
                <p:cNvGrpSpPr>
                  <a:grpSpLocks/>
                </p:cNvGrpSpPr>
                <p:nvPr/>
              </p:nvGrpSpPr>
              <p:grpSpPr bwMode="auto">
                <a:xfrm>
                  <a:off x="564" y="3096"/>
                  <a:ext cx="744" cy="601"/>
                  <a:chOff x="2039" y="1690"/>
                  <a:chExt cx="859" cy="770"/>
                </a:xfrm>
              </p:grpSpPr>
              <p:sp>
                <p:nvSpPr>
                  <p:cNvPr id="9452" name="Freeform 887"/>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53" name="Freeform 888"/>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54" name="Freeform 889"/>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55" name="Freeform 890"/>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56" name="Freeform 891"/>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57" name="Freeform 892"/>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58" name="Freeform 893"/>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425" name="Group 894"/>
                <p:cNvGrpSpPr>
                  <a:grpSpLocks/>
                </p:cNvGrpSpPr>
                <p:nvPr/>
              </p:nvGrpSpPr>
              <p:grpSpPr bwMode="auto">
                <a:xfrm>
                  <a:off x="816" y="2496"/>
                  <a:ext cx="914" cy="1101"/>
                  <a:chOff x="4132" y="924"/>
                  <a:chExt cx="1055" cy="1412"/>
                </a:xfrm>
              </p:grpSpPr>
              <p:grpSp>
                <p:nvGrpSpPr>
                  <p:cNvPr id="9426" name="Group 895"/>
                  <p:cNvGrpSpPr>
                    <a:grpSpLocks/>
                  </p:cNvGrpSpPr>
                  <p:nvPr/>
                </p:nvGrpSpPr>
                <p:grpSpPr bwMode="auto">
                  <a:xfrm>
                    <a:off x="4132" y="1490"/>
                    <a:ext cx="1055" cy="846"/>
                    <a:chOff x="4132" y="1490"/>
                    <a:chExt cx="1055" cy="846"/>
                  </a:xfrm>
                </p:grpSpPr>
                <p:sp>
                  <p:nvSpPr>
                    <p:cNvPr id="9439" name="Freeform 896"/>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40" name="Freeform 897"/>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41" name="Freeform 898"/>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42" name="Freeform 899"/>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43" name="Freeform 900"/>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444" name="Freeform 901"/>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45" name="Line 902"/>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46" name="Line 903"/>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47" name="Freeform 904"/>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48" name="Line 905"/>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49" name="Line 906"/>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50" name="Line 907"/>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51" name="Freeform 908"/>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427" name="Group 909"/>
                  <p:cNvGrpSpPr>
                    <a:grpSpLocks/>
                  </p:cNvGrpSpPr>
                  <p:nvPr/>
                </p:nvGrpSpPr>
                <p:grpSpPr bwMode="auto">
                  <a:xfrm>
                    <a:off x="4248" y="924"/>
                    <a:ext cx="908" cy="854"/>
                    <a:chOff x="4248" y="924"/>
                    <a:chExt cx="908" cy="854"/>
                  </a:xfrm>
                </p:grpSpPr>
                <p:sp>
                  <p:nvSpPr>
                    <p:cNvPr id="9428" name="Freeform 910"/>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29" name="Freeform 911"/>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30" name="Oval 912"/>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431" name="Freeform 913"/>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32" name="Freeform 914"/>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33" name="Freeform 915"/>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34" name="Freeform 916"/>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35" name="Freeform 917"/>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36" name="Freeform 918"/>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37" name="Freeform 919"/>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438" name="Line 920"/>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388" name="Group 921"/>
              <p:cNvGrpSpPr>
                <a:grpSpLocks/>
              </p:cNvGrpSpPr>
              <p:nvPr/>
            </p:nvGrpSpPr>
            <p:grpSpPr bwMode="auto">
              <a:xfrm>
                <a:off x="2660" y="3744"/>
                <a:ext cx="498" cy="514"/>
                <a:chOff x="564" y="2496"/>
                <a:chExt cx="1166" cy="1201"/>
              </a:xfrm>
            </p:grpSpPr>
            <p:grpSp>
              <p:nvGrpSpPr>
                <p:cNvPr id="9389" name="Group 922"/>
                <p:cNvGrpSpPr>
                  <a:grpSpLocks/>
                </p:cNvGrpSpPr>
                <p:nvPr/>
              </p:nvGrpSpPr>
              <p:grpSpPr bwMode="auto">
                <a:xfrm>
                  <a:off x="564" y="3096"/>
                  <a:ext cx="744" cy="601"/>
                  <a:chOff x="2039" y="1690"/>
                  <a:chExt cx="859" cy="770"/>
                </a:xfrm>
              </p:grpSpPr>
              <p:sp>
                <p:nvSpPr>
                  <p:cNvPr id="9417" name="Freeform 923"/>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18" name="Freeform 924"/>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19" name="Freeform 925"/>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20" name="Freeform 926"/>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21" name="Freeform 927"/>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22" name="Freeform 928"/>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23" name="Freeform 929"/>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390" name="Group 930"/>
                <p:cNvGrpSpPr>
                  <a:grpSpLocks/>
                </p:cNvGrpSpPr>
                <p:nvPr/>
              </p:nvGrpSpPr>
              <p:grpSpPr bwMode="auto">
                <a:xfrm>
                  <a:off x="816" y="2496"/>
                  <a:ext cx="914" cy="1101"/>
                  <a:chOff x="4132" y="924"/>
                  <a:chExt cx="1055" cy="1412"/>
                </a:xfrm>
              </p:grpSpPr>
              <p:grpSp>
                <p:nvGrpSpPr>
                  <p:cNvPr id="9391" name="Group 931"/>
                  <p:cNvGrpSpPr>
                    <a:grpSpLocks/>
                  </p:cNvGrpSpPr>
                  <p:nvPr/>
                </p:nvGrpSpPr>
                <p:grpSpPr bwMode="auto">
                  <a:xfrm>
                    <a:off x="4132" y="1490"/>
                    <a:ext cx="1055" cy="846"/>
                    <a:chOff x="4132" y="1490"/>
                    <a:chExt cx="1055" cy="846"/>
                  </a:xfrm>
                </p:grpSpPr>
                <p:sp>
                  <p:nvSpPr>
                    <p:cNvPr id="9404" name="Freeform 932"/>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05" name="Freeform 933"/>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06" name="Freeform 934"/>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07" name="Freeform 935"/>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08" name="Freeform 936"/>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409" name="Freeform 937"/>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10" name="Line 938"/>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11" name="Line 939"/>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12" name="Freeform 940"/>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13" name="Line 941"/>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14" name="Line 942"/>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15" name="Line 943"/>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416" name="Freeform 944"/>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392" name="Group 945"/>
                  <p:cNvGrpSpPr>
                    <a:grpSpLocks/>
                  </p:cNvGrpSpPr>
                  <p:nvPr/>
                </p:nvGrpSpPr>
                <p:grpSpPr bwMode="auto">
                  <a:xfrm>
                    <a:off x="4248" y="924"/>
                    <a:ext cx="908" cy="854"/>
                    <a:chOff x="4248" y="924"/>
                    <a:chExt cx="908" cy="854"/>
                  </a:xfrm>
                </p:grpSpPr>
                <p:sp>
                  <p:nvSpPr>
                    <p:cNvPr id="9393" name="Freeform 946"/>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94" name="Freeform 947"/>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95" name="Oval 948"/>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396" name="Freeform 949"/>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97" name="Freeform 950"/>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98" name="Freeform 951"/>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99" name="Freeform 952"/>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00" name="Freeform 953"/>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01" name="Freeform 954"/>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402" name="Freeform 955"/>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403" name="Line 956"/>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grpSp>
          <p:nvGrpSpPr>
            <p:cNvPr id="9277" name="Group 957"/>
            <p:cNvGrpSpPr>
              <a:grpSpLocks/>
            </p:cNvGrpSpPr>
            <p:nvPr/>
          </p:nvGrpSpPr>
          <p:grpSpPr bwMode="auto">
            <a:xfrm>
              <a:off x="2242" y="687"/>
              <a:ext cx="770" cy="786"/>
              <a:chOff x="2388" y="3472"/>
              <a:chExt cx="770" cy="786"/>
            </a:xfrm>
          </p:grpSpPr>
          <p:grpSp>
            <p:nvGrpSpPr>
              <p:cNvPr id="9278" name="Group 958"/>
              <p:cNvGrpSpPr>
                <a:grpSpLocks/>
              </p:cNvGrpSpPr>
              <p:nvPr/>
            </p:nvGrpSpPr>
            <p:grpSpPr bwMode="auto">
              <a:xfrm>
                <a:off x="2388" y="3472"/>
                <a:ext cx="498" cy="514"/>
                <a:chOff x="564" y="2496"/>
                <a:chExt cx="1166" cy="1201"/>
              </a:xfrm>
            </p:grpSpPr>
            <p:grpSp>
              <p:nvGrpSpPr>
                <p:cNvPr id="9351" name="Group 959"/>
                <p:cNvGrpSpPr>
                  <a:grpSpLocks/>
                </p:cNvGrpSpPr>
                <p:nvPr/>
              </p:nvGrpSpPr>
              <p:grpSpPr bwMode="auto">
                <a:xfrm>
                  <a:off x="564" y="3096"/>
                  <a:ext cx="744" cy="601"/>
                  <a:chOff x="2039" y="1690"/>
                  <a:chExt cx="859" cy="770"/>
                </a:xfrm>
              </p:grpSpPr>
              <p:sp>
                <p:nvSpPr>
                  <p:cNvPr id="9379" name="Freeform 960"/>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80" name="Freeform 961"/>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81" name="Freeform 962"/>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82" name="Freeform 963"/>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83" name="Freeform 964"/>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84" name="Freeform 965"/>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85" name="Freeform 966"/>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352" name="Group 967"/>
                <p:cNvGrpSpPr>
                  <a:grpSpLocks/>
                </p:cNvGrpSpPr>
                <p:nvPr/>
              </p:nvGrpSpPr>
              <p:grpSpPr bwMode="auto">
                <a:xfrm>
                  <a:off x="816" y="2496"/>
                  <a:ext cx="914" cy="1101"/>
                  <a:chOff x="4132" y="924"/>
                  <a:chExt cx="1055" cy="1412"/>
                </a:xfrm>
              </p:grpSpPr>
              <p:grpSp>
                <p:nvGrpSpPr>
                  <p:cNvPr id="9353" name="Group 968"/>
                  <p:cNvGrpSpPr>
                    <a:grpSpLocks/>
                  </p:cNvGrpSpPr>
                  <p:nvPr/>
                </p:nvGrpSpPr>
                <p:grpSpPr bwMode="auto">
                  <a:xfrm>
                    <a:off x="4132" y="1490"/>
                    <a:ext cx="1055" cy="846"/>
                    <a:chOff x="4132" y="1490"/>
                    <a:chExt cx="1055" cy="846"/>
                  </a:xfrm>
                </p:grpSpPr>
                <p:sp>
                  <p:nvSpPr>
                    <p:cNvPr id="9366" name="Freeform 969"/>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67" name="Freeform 970"/>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68" name="Freeform 971"/>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69" name="Freeform 972"/>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70" name="Freeform 973"/>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371" name="Freeform 974"/>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72" name="Line 975"/>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73" name="Line 976"/>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74" name="Freeform 977"/>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75" name="Line 978"/>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76" name="Line 979"/>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77" name="Line 980"/>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78" name="Freeform 981"/>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354" name="Group 982"/>
                  <p:cNvGrpSpPr>
                    <a:grpSpLocks/>
                  </p:cNvGrpSpPr>
                  <p:nvPr/>
                </p:nvGrpSpPr>
                <p:grpSpPr bwMode="auto">
                  <a:xfrm>
                    <a:off x="4248" y="924"/>
                    <a:ext cx="908" cy="854"/>
                    <a:chOff x="4248" y="924"/>
                    <a:chExt cx="908" cy="854"/>
                  </a:xfrm>
                </p:grpSpPr>
                <p:sp>
                  <p:nvSpPr>
                    <p:cNvPr id="9355" name="Freeform 983"/>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56" name="Freeform 984"/>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57" name="Oval 985"/>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358" name="Freeform 986"/>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59" name="Freeform 987"/>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60" name="Freeform 988"/>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61" name="Freeform 989"/>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62" name="Freeform 990"/>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63" name="Freeform 991"/>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64" name="Freeform 992"/>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365" name="Line 993"/>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279" name="Group 994"/>
              <p:cNvGrpSpPr>
                <a:grpSpLocks/>
              </p:cNvGrpSpPr>
              <p:nvPr/>
            </p:nvGrpSpPr>
            <p:grpSpPr bwMode="auto">
              <a:xfrm>
                <a:off x="2524" y="3608"/>
                <a:ext cx="498" cy="514"/>
                <a:chOff x="564" y="2496"/>
                <a:chExt cx="1166" cy="1201"/>
              </a:xfrm>
            </p:grpSpPr>
            <p:grpSp>
              <p:nvGrpSpPr>
                <p:cNvPr id="9316" name="Group 995"/>
                <p:cNvGrpSpPr>
                  <a:grpSpLocks/>
                </p:cNvGrpSpPr>
                <p:nvPr/>
              </p:nvGrpSpPr>
              <p:grpSpPr bwMode="auto">
                <a:xfrm>
                  <a:off x="564" y="3096"/>
                  <a:ext cx="744" cy="601"/>
                  <a:chOff x="2039" y="1690"/>
                  <a:chExt cx="859" cy="770"/>
                </a:xfrm>
              </p:grpSpPr>
              <p:sp>
                <p:nvSpPr>
                  <p:cNvPr id="9344" name="Freeform 996"/>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45" name="Freeform 997"/>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46" name="Freeform 998"/>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47" name="Freeform 999"/>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48" name="Freeform 1000"/>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49" name="Freeform 1001"/>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50" name="Freeform 1002"/>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317" name="Group 1003"/>
                <p:cNvGrpSpPr>
                  <a:grpSpLocks/>
                </p:cNvGrpSpPr>
                <p:nvPr/>
              </p:nvGrpSpPr>
              <p:grpSpPr bwMode="auto">
                <a:xfrm>
                  <a:off x="816" y="2496"/>
                  <a:ext cx="914" cy="1101"/>
                  <a:chOff x="4132" y="924"/>
                  <a:chExt cx="1055" cy="1412"/>
                </a:xfrm>
              </p:grpSpPr>
              <p:grpSp>
                <p:nvGrpSpPr>
                  <p:cNvPr id="9318" name="Group 1004"/>
                  <p:cNvGrpSpPr>
                    <a:grpSpLocks/>
                  </p:cNvGrpSpPr>
                  <p:nvPr/>
                </p:nvGrpSpPr>
                <p:grpSpPr bwMode="auto">
                  <a:xfrm>
                    <a:off x="4132" y="1490"/>
                    <a:ext cx="1055" cy="846"/>
                    <a:chOff x="4132" y="1490"/>
                    <a:chExt cx="1055" cy="846"/>
                  </a:xfrm>
                </p:grpSpPr>
                <p:sp>
                  <p:nvSpPr>
                    <p:cNvPr id="9331" name="Freeform 1005"/>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32" name="Freeform 1006"/>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33" name="Freeform 1007"/>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34" name="Freeform 1008"/>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35" name="Freeform 1009"/>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336" name="Freeform 1010"/>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37" name="Line 1011"/>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38" name="Line 1012"/>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39" name="Freeform 1013"/>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40" name="Line 1014"/>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41" name="Line 1015"/>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42" name="Line 1016"/>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43" name="Freeform 1017"/>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319" name="Group 1018"/>
                  <p:cNvGrpSpPr>
                    <a:grpSpLocks/>
                  </p:cNvGrpSpPr>
                  <p:nvPr/>
                </p:nvGrpSpPr>
                <p:grpSpPr bwMode="auto">
                  <a:xfrm>
                    <a:off x="4248" y="924"/>
                    <a:ext cx="908" cy="854"/>
                    <a:chOff x="4248" y="924"/>
                    <a:chExt cx="908" cy="854"/>
                  </a:xfrm>
                </p:grpSpPr>
                <p:sp>
                  <p:nvSpPr>
                    <p:cNvPr id="9320" name="Freeform 1019"/>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21" name="Freeform 1020"/>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22" name="Oval 1021"/>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323" name="Freeform 1022"/>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24" name="Freeform 1023"/>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25" name="Freeform 1024"/>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26" name="Freeform 1025"/>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27" name="Freeform 1026"/>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28" name="Freeform 1027"/>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29" name="Freeform 1028"/>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330" name="Line 1029"/>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nvGrpSpPr>
              <p:cNvPr id="9280" name="Group 1030"/>
              <p:cNvGrpSpPr>
                <a:grpSpLocks/>
              </p:cNvGrpSpPr>
              <p:nvPr/>
            </p:nvGrpSpPr>
            <p:grpSpPr bwMode="auto">
              <a:xfrm>
                <a:off x="2660" y="3744"/>
                <a:ext cx="498" cy="514"/>
                <a:chOff x="564" y="2496"/>
                <a:chExt cx="1166" cy="1201"/>
              </a:xfrm>
            </p:grpSpPr>
            <p:grpSp>
              <p:nvGrpSpPr>
                <p:cNvPr id="9281" name="Group 1031"/>
                <p:cNvGrpSpPr>
                  <a:grpSpLocks/>
                </p:cNvGrpSpPr>
                <p:nvPr/>
              </p:nvGrpSpPr>
              <p:grpSpPr bwMode="auto">
                <a:xfrm>
                  <a:off x="564" y="3096"/>
                  <a:ext cx="744" cy="601"/>
                  <a:chOff x="2039" y="1690"/>
                  <a:chExt cx="859" cy="770"/>
                </a:xfrm>
              </p:grpSpPr>
              <p:sp>
                <p:nvSpPr>
                  <p:cNvPr id="9309" name="Freeform 1032"/>
                  <p:cNvSpPr>
                    <a:spLocks/>
                  </p:cNvSpPr>
                  <p:nvPr/>
                </p:nvSpPr>
                <p:spPr bwMode="auto">
                  <a:xfrm>
                    <a:off x="2039" y="1704"/>
                    <a:ext cx="357" cy="756"/>
                  </a:xfrm>
                  <a:custGeom>
                    <a:avLst/>
                    <a:gdLst>
                      <a:gd name="T0" fmla="*/ 1788 w 872"/>
                      <a:gd name="T1" fmla="*/ 364 h 366"/>
                      <a:gd name="T2" fmla="*/ 1788 w 872"/>
                      <a:gd name="T3" fmla="*/ 502 h 366"/>
                      <a:gd name="T4" fmla="*/ 1400 w 872"/>
                      <a:gd name="T5" fmla="*/ 744 h 366"/>
                      <a:gd name="T6" fmla="*/ 0 w 872"/>
                      <a:gd name="T7" fmla="*/ 348 h 366"/>
                      <a:gd name="T8" fmla="*/ 0 w 872"/>
                      <a:gd name="T9" fmla="*/ 289 h 366"/>
                      <a:gd name="T10" fmla="*/ 473 w 872"/>
                      <a:gd name="T11" fmla="*/ 0 h 366"/>
                      <a:gd name="T12" fmla="*/ 1788 w 872"/>
                      <a:gd name="T13" fmla="*/ 364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2" h="366">
                        <a:moveTo>
                          <a:pt x="872" y="178"/>
                        </a:moveTo>
                        <a:lnTo>
                          <a:pt x="872" y="246"/>
                        </a:lnTo>
                        <a:lnTo>
                          <a:pt x="682" y="366"/>
                        </a:lnTo>
                        <a:lnTo>
                          <a:pt x="0" y="170"/>
                        </a:lnTo>
                        <a:lnTo>
                          <a:pt x="0" y="142"/>
                        </a:lnTo>
                        <a:lnTo>
                          <a:pt x="230" y="0"/>
                        </a:lnTo>
                        <a:lnTo>
                          <a:pt x="872" y="178"/>
                        </a:lnTo>
                        <a:close/>
                      </a:path>
                    </a:pathLst>
                  </a:custGeom>
                  <a:gradFill rotWithShape="0">
                    <a:gsLst>
                      <a:gs pos="0">
                        <a:srgbClr val="B2B2B2"/>
                      </a:gs>
                      <a:gs pos="100000">
                        <a:srgbClr val="E5E5E5"/>
                      </a:gs>
                    </a:gsLst>
                    <a:path path="rect">
                      <a:fillToRect l="100000" t="100000"/>
                    </a:path>
                  </a:gra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10" name="Freeform 1033"/>
                  <p:cNvSpPr>
                    <a:spLocks/>
                  </p:cNvSpPr>
                  <p:nvPr/>
                </p:nvSpPr>
                <p:spPr bwMode="auto">
                  <a:xfrm>
                    <a:off x="2054" y="1690"/>
                    <a:ext cx="358" cy="755"/>
                  </a:xfrm>
                  <a:custGeom>
                    <a:avLst/>
                    <a:gdLst>
                      <a:gd name="T0" fmla="*/ 1747 w 848"/>
                      <a:gd name="T1" fmla="*/ 362 h 324"/>
                      <a:gd name="T2" fmla="*/ 443 w 848"/>
                      <a:gd name="T3" fmla="*/ 0 h 324"/>
                      <a:gd name="T4" fmla="*/ 0 w 848"/>
                      <a:gd name="T5" fmla="*/ 277 h 324"/>
                      <a:gd name="T6" fmla="*/ 1370 w 848"/>
                      <a:gd name="T7" fmla="*/ 674 h 324"/>
                      <a:gd name="T8" fmla="*/ 1747 w 848"/>
                      <a:gd name="T9" fmla="*/ 362 h 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8" h="324">
                        <a:moveTo>
                          <a:pt x="848" y="174"/>
                        </a:moveTo>
                        <a:lnTo>
                          <a:pt x="216" y="0"/>
                        </a:lnTo>
                        <a:lnTo>
                          <a:pt x="0" y="134"/>
                        </a:lnTo>
                        <a:lnTo>
                          <a:pt x="666" y="324"/>
                        </a:lnTo>
                        <a:lnTo>
                          <a:pt x="848" y="174"/>
                        </a:lnTo>
                        <a:close/>
                      </a:path>
                    </a:pathLst>
                  </a:custGeom>
                  <a:solidFill>
                    <a:schemeClr val="bg1"/>
                  </a:solidFill>
                  <a:ln>
                    <a:noFill/>
                  </a:ln>
                  <a:effectLst/>
                  <a:extLst>
                    <a:ext uri="{91240B29-F687-4F45-9708-019B960494DF}">
                      <a14:hiddenLine xmlns:a14="http://schemas.microsoft.com/office/drawing/2010/main" w="317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11" name="Freeform 1034"/>
                  <p:cNvSpPr>
                    <a:spLocks/>
                  </p:cNvSpPr>
                  <p:nvPr/>
                </p:nvSpPr>
                <p:spPr bwMode="auto">
                  <a:xfrm>
                    <a:off x="2282" y="1910"/>
                    <a:ext cx="522" cy="151"/>
                  </a:xfrm>
                  <a:custGeom>
                    <a:avLst/>
                    <a:gdLst>
                      <a:gd name="T0" fmla="*/ 0 w 477"/>
                      <a:gd name="T1" fmla="*/ 24 h 138"/>
                      <a:gd name="T2" fmla="*/ 939 w 477"/>
                      <a:gd name="T3" fmla="*/ 283 h 138"/>
                      <a:gd name="T4" fmla="*/ 982 w 477"/>
                      <a:gd name="T5" fmla="*/ 256 h 138"/>
                      <a:gd name="T6" fmla="*/ 40 w 477"/>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7" h="138">
                        <a:moveTo>
                          <a:pt x="0" y="12"/>
                        </a:moveTo>
                        <a:lnTo>
                          <a:pt x="456" y="138"/>
                        </a:lnTo>
                        <a:lnTo>
                          <a:pt x="477" y="125"/>
                        </a:lnTo>
                        <a:lnTo>
                          <a:pt x="2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12" name="Freeform 1035"/>
                  <p:cNvSpPr>
                    <a:spLocks/>
                  </p:cNvSpPr>
                  <p:nvPr/>
                </p:nvSpPr>
                <p:spPr bwMode="auto">
                  <a:xfrm>
                    <a:off x="2132" y="1941"/>
                    <a:ext cx="543" cy="193"/>
                  </a:xfrm>
                  <a:custGeom>
                    <a:avLst/>
                    <a:gdLst>
                      <a:gd name="T0" fmla="*/ 0 w 496"/>
                      <a:gd name="T1" fmla="*/ 132 h 177"/>
                      <a:gd name="T2" fmla="*/ 43 w 496"/>
                      <a:gd name="T3" fmla="*/ 146 h 177"/>
                      <a:gd name="T4" fmla="*/ 93 w 496"/>
                      <a:gd name="T5" fmla="*/ 123 h 177"/>
                      <a:gd name="T6" fmla="*/ 124 w 496"/>
                      <a:gd name="T7" fmla="*/ 132 h 177"/>
                      <a:gd name="T8" fmla="*/ 93 w 496"/>
                      <a:gd name="T9" fmla="*/ 159 h 177"/>
                      <a:gd name="T10" fmla="*/ 710 w 496"/>
                      <a:gd name="T11" fmla="*/ 327 h 177"/>
                      <a:gd name="T12" fmla="*/ 743 w 496"/>
                      <a:gd name="T13" fmla="*/ 302 h 177"/>
                      <a:gd name="T14" fmla="*/ 798 w 496"/>
                      <a:gd name="T15" fmla="*/ 316 h 177"/>
                      <a:gd name="T16" fmla="*/ 762 w 496"/>
                      <a:gd name="T17" fmla="*/ 340 h 177"/>
                      <a:gd name="T18" fmla="*/ 818 w 496"/>
                      <a:gd name="T19" fmla="*/ 354 h 177"/>
                      <a:gd name="T20" fmla="*/ 1023 w 496"/>
                      <a:gd name="T21" fmla="*/ 210 h 177"/>
                      <a:gd name="T22" fmla="*/ 231 w 496"/>
                      <a:gd name="T23" fmla="*/ 0 h 1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6" h="177">
                        <a:moveTo>
                          <a:pt x="0" y="66"/>
                        </a:moveTo>
                        <a:lnTo>
                          <a:pt x="21" y="73"/>
                        </a:lnTo>
                        <a:lnTo>
                          <a:pt x="45" y="61"/>
                        </a:lnTo>
                        <a:lnTo>
                          <a:pt x="60" y="66"/>
                        </a:lnTo>
                        <a:lnTo>
                          <a:pt x="45" y="80"/>
                        </a:lnTo>
                        <a:lnTo>
                          <a:pt x="344" y="163"/>
                        </a:lnTo>
                        <a:lnTo>
                          <a:pt x="360" y="151"/>
                        </a:lnTo>
                        <a:lnTo>
                          <a:pt x="386" y="158"/>
                        </a:lnTo>
                        <a:lnTo>
                          <a:pt x="370" y="170"/>
                        </a:lnTo>
                        <a:lnTo>
                          <a:pt x="396" y="177"/>
                        </a:lnTo>
                        <a:lnTo>
                          <a:pt x="496" y="106"/>
                        </a:lnTo>
                        <a:lnTo>
                          <a:pt x="11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13" name="Freeform 1036"/>
                  <p:cNvSpPr>
                    <a:spLocks/>
                  </p:cNvSpPr>
                  <p:nvPr/>
                </p:nvSpPr>
                <p:spPr bwMode="auto">
                  <a:xfrm>
                    <a:off x="2657" y="2066"/>
                    <a:ext cx="118" cy="48"/>
                  </a:xfrm>
                  <a:custGeom>
                    <a:avLst/>
                    <a:gdLst>
                      <a:gd name="T0" fmla="*/ 81 w 108"/>
                      <a:gd name="T1" fmla="*/ 0 h 44"/>
                      <a:gd name="T2" fmla="*/ 217 w 108"/>
                      <a:gd name="T3" fmla="*/ 35 h 44"/>
                      <a:gd name="T4" fmla="*/ 140 w 108"/>
                      <a:gd name="T5" fmla="*/ 87 h 44"/>
                      <a:gd name="T6" fmla="*/ 0 w 108"/>
                      <a:gd name="T7" fmla="*/ 49 h 44"/>
                      <a:gd name="T8" fmla="*/ 81 w 108"/>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44">
                        <a:moveTo>
                          <a:pt x="40" y="0"/>
                        </a:moveTo>
                        <a:lnTo>
                          <a:pt x="107" y="17"/>
                        </a:lnTo>
                        <a:lnTo>
                          <a:pt x="69" y="43"/>
                        </a:lnTo>
                        <a:lnTo>
                          <a:pt x="0" y="25"/>
                        </a:lnTo>
                        <a:lnTo>
                          <a:pt x="4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14" name="Freeform 1037"/>
                  <p:cNvSpPr>
                    <a:spLocks/>
                  </p:cNvSpPr>
                  <p:nvPr/>
                </p:nvSpPr>
                <p:spPr bwMode="auto">
                  <a:xfrm>
                    <a:off x="2590" y="2118"/>
                    <a:ext cx="106" cy="46"/>
                  </a:xfrm>
                  <a:custGeom>
                    <a:avLst/>
                    <a:gdLst>
                      <a:gd name="T0" fmla="*/ 43 w 97"/>
                      <a:gd name="T1" fmla="*/ 15 h 42"/>
                      <a:gd name="T2" fmla="*/ 94 w 97"/>
                      <a:gd name="T3" fmla="*/ 22 h 42"/>
                      <a:gd name="T4" fmla="*/ 123 w 97"/>
                      <a:gd name="T5" fmla="*/ 0 h 42"/>
                      <a:gd name="T6" fmla="*/ 170 w 97"/>
                      <a:gd name="T7" fmla="*/ 16 h 42"/>
                      <a:gd name="T8" fmla="*/ 146 w 97"/>
                      <a:gd name="T9" fmla="*/ 39 h 42"/>
                      <a:gd name="T10" fmla="*/ 197 w 97"/>
                      <a:gd name="T11" fmla="*/ 51 h 42"/>
                      <a:gd name="T12" fmla="*/ 156 w 97"/>
                      <a:gd name="T13" fmla="*/ 85 h 42"/>
                      <a:gd name="T14" fmla="*/ 0 w 97"/>
                      <a:gd name="T15" fmla="*/ 43 h 42"/>
                      <a:gd name="T16" fmla="*/ 43 w 97"/>
                      <a:gd name="T17" fmla="*/ 15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 h="42">
                        <a:moveTo>
                          <a:pt x="21" y="7"/>
                        </a:moveTo>
                        <a:lnTo>
                          <a:pt x="46" y="11"/>
                        </a:lnTo>
                        <a:lnTo>
                          <a:pt x="60" y="0"/>
                        </a:lnTo>
                        <a:lnTo>
                          <a:pt x="84" y="8"/>
                        </a:lnTo>
                        <a:lnTo>
                          <a:pt x="72" y="19"/>
                        </a:lnTo>
                        <a:lnTo>
                          <a:pt x="96" y="25"/>
                        </a:lnTo>
                        <a:lnTo>
                          <a:pt x="77" y="41"/>
                        </a:lnTo>
                        <a:lnTo>
                          <a:pt x="0" y="21"/>
                        </a:lnTo>
                        <a:lnTo>
                          <a:pt x="21" y="7"/>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15" name="Freeform 1038"/>
                  <p:cNvSpPr>
                    <a:spLocks/>
                  </p:cNvSpPr>
                  <p:nvPr/>
                </p:nvSpPr>
                <p:spPr bwMode="auto">
                  <a:xfrm>
                    <a:off x="2695" y="2087"/>
                    <a:ext cx="203" cy="107"/>
                  </a:xfrm>
                  <a:custGeom>
                    <a:avLst/>
                    <a:gdLst>
                      <a:gd name="T0" fmla="*/ 213 w 185"/>
                      <a:gd name="T1" fmla="*/ 0 h 97"/>
                      <a:gd name="T2" fmla="*/ 391 w 185"/>
                      <a:gd name="T3" fmla="*/ 47 h 97"/>
                      <a:gd name="T4" fmla="*/ 176 w 185"/>
                      <a:gd name="T5" fmla="*/ 212 h 97"/>
                      <a:gd name="T6" fmla="*/ 0 w 185"/>
                      <a:gd name="T7" fmla="*/ 161 h 97"/>
                      <a:gd name="T8" fmla="*/ 213 w 185"/>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 h="97">
                        <a:moveTo>
                          <a:pt x="101" y="0"/>
                        </a:moveTo>
                        <a:lnTo>
                          <a:pt x="185" y="22"/>
                        </a:lnTo>
                        <a:lnTo>
                          <a:pt x="83" y="97"/>
                        </a:lnTo>
                        <a:lnTo>
                          <a:pt x="0" y="74"/>
                        </a:lnTo>
                        <a:lnTo>
                          <a:pt x="101"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282" name="Group 1039"/>
                <p:cNvGrpSpPr>
                  <a:grpSpLocks/>
                </p:cNvGrpSpPr>
                <p:nvPr/>
              </p:nvGrpSpPr>
              <p:grpSpPr bwMode="auto">
                <a:xfrm>
                  <a:off x="816" y="2496"/>
                  <a:ext cx="914" cy="1101"/>
                  <a:chOff x="4132" y="924"/>
                  <a:chExt cx="1055" cy="1412"/>
                </a:xfrm>
              </p:grpSpPr>
              <p:grpSp>
                <p:nvGrpSpPr>
                  <p:cNvPr id="9283" name="Group 1040"/>
                  <p:cNvGrpSpPr>
                    <a:grpSpLocks/>
                  </p:cNvGrpSpPr>
                  <p:nvPr/>
                </p:nvGrpSpPr>
                <p:grpSpPr bwMode="auto">
                  <a:xfrm>
                    <a:off x="4132" y="1490"/>
                    <a:ext cx="1055" cy="846"/>
                    <a:chOff x="4132" y="1490"/>
                    <a:chExt cx="1055" cy="846"/>
                  </a:xfrm>
                </p:grpSpPr>
                <p:sp>
                  <p:nvSpPr>
                    <p:cNvPr id="9296" name="Freeform 1041"/>
                    <p:cNvSpPr>
                      <a:spLocks noChangeAspect="1"/>
                    </p:cNvSpPr>
                    <p:nvPr/>
                  </p:nvSpPr>
                  <p:spPr bwMode="auto">
                    <a:xfrm>
                      <a:off x="4823" y="1647"/>
                      <a:ext cx="364" cy="422"/>
                    </a:xfrm>
                    <a:custGeom>
                      <a:avLst/>
                      <a:gdLst>
                        <a:gd name="T0" fmla="*/ 3 w 364"/>
                        <a:gd name="T1" fmla="*/ 212 h 422"/>
                        <a:gd name="T2" fmla="*/ 364 w 364"/>
                        <a:gd name="T3" fmla="*/ 0 h 422"/>
                        <a:gd name="T4" fmla="*/ 363 w 364"/>
                        <a:gd name="T5" fmla="*/ 191 h 422"/>
                        <a:gd name="T6" fmla="*/ 0 w 364"/>
                        <a:gd name="T7" fmla="*/ 422 h 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4" h="422">
                          <a:moveTo>
                            <a:pt x="3" y="212"/>
                          </a:moveTo>
                          <a:lnTo>
                            <a:pt x="364" y="0"/>
                          </a:lnTo>
                          <a:lnTo>
                            <a:pt x="363" y="191"/>
                          </a:lnTo>
                          <a:lnTo>
                            <a:pt x="0" y="422"/>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97" name="Freeform 1042"/>
                    <p:cNvSpPr>
                      <a:spLocks noChangeAspect="1"/>
                    </p:cNvSpPr>
                    <p:nvPr/>
                  </p:nvSpPr>
                  <p:spPr bwMode="auto">
                    <a:xfrm>
                      <a:off x="4133" y="1490"/>
                      <a:ext cx="1054" cy="374"/>
                    </a:xfrm>
                    <a:custGeom>
                      <a:avLst/>
                      <a:gdLst>
                        <a:gd name="T0" fmla="*/ 691 w 1054"/>
                        <a:gd name="T1" fmla="*/ 374 h 374"/>
                        <a:gd name="T2" fmla="*/ 0 w 1054"/>
                        <a:gd name="T3" fmla="*/ 191 h 374"/>
                        <a:gd name="T4" fmla="*/ 363 w 1054"/>
                        <a:gd name="T5" fmla="*/ 0 h 374"/>
                        <a:gd name="T6" fmla="*/ 1054 w 1054"/>
                        <a:gd name="T7" fmla="*/ 157 h 374"/>
                        <a:gd name="T8" fmla="*/ 691 w 1054"/>
                        <a:gd name="T9" fmla="*/ 374 h 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4" h="374">
                          <a:moveTo>
                            <a:pt x="691" y="374"/>
                          </a:moveTo>
                          <a:lnTo>
                            <a:pt x="0" y="191"/>
                          </a:lnTo>
                          <a:lnTo>
                            <a:pt x="363" y="0"/>
                          </a:lnTo>
                          <a:lnTo>
                            <a:pt x="1054" y="157"/>
                          </a:lnTo>
                          <a:lnTo>
                            <a:pt x="691" y="37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98" name="Freeform 1043"/>
                    <p:cNvSpPr>
                      <a:spLocks noChangeAspect="1"/>
                    </p:cNvSpPr>
                    <p:nvPr/>
                  </p:nvSpPr>
                  <p:spPr bwMode="auto">
                    <a:xfrm>
                      <a:off x="4132" y="1679"/>
                      <a:ext cx="691" cy="390"/>
                    </a:xfrm>
                    <a:custGeom>
                      <a:avLst/>
                      <a:gdLst>
                        <a:gd name="T0" fmla="*/ 0 w 690"/>
                        <a:gd name="T1" fmla="*/ 5 h 390"/>
                        <a:gd name="T2" fmla="*/ 0 w 690"/>
                        <a:gd name="T3" fmla="*/ 192 h 390"/>
                        <a:gd name="T4" fmla="*/ 698 w 690"/>
                        <a:gd name="T5" fmla="*/ 390 h 390"/>
                        <a:gd name="T6" fmla="*/ 698 w 690"/>
                        <a:gd name="T7" fmla="*/ 185 h 390"/>
                        <a:gd name="T8" fmla="*/ 4 w 690"/>
                        <a:gd name="T9" fmla="*/ 0 h 3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99" name="Freeform 1044"/>
                    <p:cNvSpPr>
                      <a:spLocks noChangeAspect="1"/>
                    </p:cNvSpPr>
                    <p:nvPr/>
                  </p:nvSpPr>
                  <p:spPr bwMode="auto">
                    <a:xfrm>
                      <a:off x="4494" y="1817"/>
                      <a:ext cx="271" cy="189"/>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a:noFill/>
                    </a:ln>
                    <a:effectLst/>
                    <a:extLst>
                      <a:ext uri="{91240B29-F687-4F45-9708-019B960494DF}">
                        <a14:hiddenLine xmlns:a14="http://schemas.microsoft.com/office/drawing/2010/main" w="6350" cap="rnd" cmpd="sng">
                          <a:solidFill>
                            <a:srgbClr val="A9A9A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300" name="Freeform 1045"/>
                    <p:cNvSpPr>
                      <a:spLocks noChangeAspect="1" noChangeArrowheads="1"/>
                    </p:cNvSpPr>
                    <p:nvPr/>
                  </p:nvSpPr>
                  <p:spPr bwMode="auto">
                    <a:xfrm>
                      <a:off x="4500" y="1887"/>
                      <a:ext cx="261" cy="69"/>
                    </a:xfrm>
                    <a:custGeom>
                      <a:avLst/>
                      <a:gdLst>
                        <a:gd name="T0" fmla="*/ 0 w 261"/>
                        <a:gd name="T1" fmla="*/ 0 h 69"/>
                        <a:gd name="T2" fmla="*/ 261 w 261"/>
                        <a:gd name="T3" fmla="*/ 69 h 69"/>
                        <a:gd name="T4" fmla="*/ 0 60000 65536"/>
                        <a:gd name="T5" fmla="*/ 0 60000 65536"/>
                      </a:gdLst>
                      <a:ahLst/>
                      <a:cxnLst>
                        <a:cxn ang="T4">
                          <a:pos x="T0" y="T1"/>
                        </a:cxn>
                        <a:cxn ang="T5">
                          <a:pos x="T2" y="T3"/>
                        </a:cxn>
                      </a:cxnLst>
                      <a:rect l="0" t="0" r="r" b="b"/>
                      <a:pathLst>
                        <a:path w="261" h="69">
                          <a:moveTo>
                            <a:pt x="0" y="0"/>
                          </a:moveTo>
                          <a:lnTo>
                            <a:pt x="261" y="69"/>
                          </a:lnTo>
                        </a:path>
                      </a:pathLst>
                    </a:custGeom>
                    <a:noFill/>
                    <a:ln w="6350">
                      <a:solidFill>
                        <a:srgbClr val="77777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301" name="Freeform 1046"/>
                    <p:cNvSpPr>
                      <a:spLocks/>
                    </p:cNvSpPr>
                    <p:nvPr/>
                  </p:nvSpPr>
                  <p:spPr bwMode="auto">
                    <a:xfrm>
                      <a:off x="4493" y="1495"/>
                      <a:ext cx="358" cy="756"/>
                    </a:xfrm>
                    <a:custGeom>
                      <a:avLst/>
                      <a:gdLst>
                        <a:gd name="T0" fmla="*/ 0 w 270"/>
                        <a:gd name="T1" fmla="*/ 116 h 116"/>
                        <a:gd name="T2" fmla="*/ 1 w 270"/>
                        <a:gd name="T3" fmla="*/ 0 h 116"/>
                        <a:gd name="T4" fmla="*/ 270 w 270"/>
                        <a:gd name="T5" fmla="*/ 75 h 116"/>
                        <a:gd name="T6" fmla="*/ 0 60000 65536"/>
                        <a:gd name="T7" fmla="*/ 0 60000 65536"/>
                        <a:gd name="T8" fmla="*/ 0 60000 65536"/>
                      </a:gdLst>
                      <a:ahLst/>
                      <a:cxnLst>
                        <a:cxn ang="T6">
                          <a:pos x="T0" y="T1"/>
                        </a:cxn>
                        <a:cxn ang="T7">
                          <a:pos x="T2" y="T3"/>
                        </a:cxn>
                        <a:cxn ang="T8">
                          <a:pos x="T4" y="T5"/>
                        </a:cxn>
                      </a:cxnLst>
                      <a:rect l="0" t="0" r="r" b="b"/>
                      <a:pathLst>
                        <a:path w="270" h="116">
                          <a:moveTo>
                            <a:pt x="0" y="116"/>
                          </a:moveTo>
                          <a:lnTo>
                            <a:pt x="1" y="0"/>
                          </a:lnTo>
                          <a:lnTo>
                            <a:pt x="270" y="75"/>
                          </a:lnTo>
                        </a:path>
                      </a:pathLst>
                    </a:custGeom>
                    <a:noFill/>
                    <a:ln w="6350" cap="flat" cmpd="sng">
                      <a:solidFill>
                        <a:srgbClr val="77777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02" name="Line 1047"/>
                    <p:cNvSpPr>
                      <a:spLocks noChangeShapeType="1"/>
                    </p:cNvSpPr>
                    <p:nvPr/>
                  </p:nvSpPr>
                  <p:spPr bwMode="auto">
                    <a:xfrm>
                      <a:off x="4518" y="1854"/>
                      <a:ext cx="211" cy="54"/>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03" name="Line 1048"/>
                    <p:cNvSpPr>
                      <a:spLocks noChangeShapeType="1"/>
                    </p:cNvSpPr>
                    <p:nvPr/>
                  </p:nvSpPr>
                  <p:spPr bwMode="auto">
                    <a:xfrm>
                      <a:off x="4697" y="1962"/>
                      <a:ext cx="41" cy="9"/>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04" name="Freeform 1049"/>
                    <p:cNvSpPr>
                      <a:spLocks/>
                    </p:cNvSpPr>
                    <p:nvPr/>
                  </p:nvSpPr>
                  <p:spPr bwMode="auto">
                    <a:xfrm>
                      <a:off x="4584" y="1509"/>
                      <a:ext cx="64" cy="756"/>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 h="35">
                          <a:moveTo>
                            <a:pt x="0" y="0"/>
                          </a:moveTo>
                          <a:lnTo>
                            <a:pt x="1" y="18"/>
                          </a:lnTo>
                          <a:lnTo>
                            <a:pt x="64" y="35"/>
                          </a:lnTo>
                          <a:lnTo>
                            <a:pt x="64" y="19"/>
                          </a:lnTo>
                          <a:lnTo>
                            <a:pt x="0" y="0"/>
                          </a:lnTo>
                          <a:close/>
                        </a:path>
                      </a:pathLst>
                    </a:custGeom>
                    <a:solidFill>
                      <a:srgbClr val="777777"/>
                    </a:solidFill>
                    <a:ln>
                      <a:noFill/>
                    </a:ln>
                    <a:effectLst/>
                    <a:extLst>
                      <a:ext uri="{91240B29-F687-4F45-9708-019B960494DF}">
                        <a14:hiddenLine xmlns:a14="http://schemas.microsoft.com/office/drawing/2010/main" w="19050" cap="flat" cmpd="sng">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05" name="Line 1050"/>
                    <p:cNvSpPr>
                      <a:spLocks noChangeShapeType="1"/>
                    </p:cNvSpPr>
                    <p:nvPr/>
                  </p:nvSpPr>
                  <p:spPr bwMode="auto">
                    <a:xfrm>
                      <a:off x="4151" y="1751"/>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06" name="Line 1051"/>
                    <p:cNvSpPr>
                      <a:spLocks noChangeShapeType="1"/>
                    </p:cNvSpPr>
                    <p:nvPr/>
                  </p:nvSpPr>
                  <p:spPr bwMode="auto">
                    <a:xfrm>
                      <a:off x="4151" y="178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07" name="Line 1052"/>
                    <p:cNvSpPr>
                      <a:spLocks noChangeShapeType="1"/>
                    </p:cNvSpPr>
                    <p:nvPr/>
                  </p:nvSpPr>
                  <p:spPr bwMode="auto">
                    <a:xfrm>
                      <a:off x="4151" y="1813"/>
                      <a:ext cx="279" cy="78"/>
                    </a:xfrm>
                    <a:prstGeom prst="line">
                      <a:avLst/>
                    </a:prstGeom>
                    <a:noFill/>
                    <a:ln w="6350">
                      <a:solidFill>
                        <a:srgbClr val="77777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sp>
                  <p:nvSpPr>
                    <p:cNvPr id="9308" name="Freeform 1053"/>
                    <p:cNvSpPr>
                      <a:spLocks/>
                    </p:cNvSpPr>
                    <p:nvPr/>
                  </p:nvSpPr>
                  <p:spPr bwMode="auto">
                    <a:xfrm>
                      <a:off x="4496" y="1580"/>
                      <a:ext cx="358" cy="756"/>
                    </a:xfrm>
                    <a:custGeom>
                      <a:avLst/>
                      <a:gdLst>
                        <a:gd name="T0" fmla="*/ 0 w 275"/>
                        <a:gd name="T1" fmla="*/ 40 h 117"/>
                        <a:gd name="T2" fmla="*/ 275 w 275"/>
                        <a:gd name="T3" fmla="*/ 117 h 117"/>
                        <a:gd name="T4" fmla="*/ 275 w 275"/>
                        <a:gd name="T5" fmla="*/ 0 h 117"/>
                        <a:gd name="T6" fmla="*/ 0 60000 65536"/>
                        <a:gd name="T7" fmla="*/ 0 60000 65536"/>
                        <a:gd name="T8" fmla="*/ 0 60000 65536"/>
                      </a:gdLst>
                      <a:ahLst/>
                      <a:cxnLst>
                        <a:cxn ang="T6">
                          <a:pos x="T0" y="T1"/>
                        </a:cxn>
                        <a:cxn ang="T7">
                          <a:pos x="T2" y="T3"/>
                        </a:cxn>
                        <a:cxn ang="T8">
                          <a:pos x="T4" y="T5"/>
                        </a:cxn>
                      </a:cxnLst>
                      <a:rect l="0" t="0" r="r" b="b"/>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tIns="27432" bIns="27432" anchor="ctr">
                      <a:spAutoFit/>
                    </a:bodyPr>
                    <a:lstStyle/>
                    <a:p>
                      <a:endParaRPr lang="zh-CN" altLang="en-US" dirty="0">
                        <a:latin typeface="Comic Sans MS" panose="030F0702030302020204" pitchFamily="66" charset="0"/>
                        <a:ea typeface="微软雅黑" panose="020B0503020204020204" pitchFamily="34" charset="-122"/>
                      </a:endParaRPr>
                    </a:p>
                  </p:txBody>
                </p:sp>
              </p:grpSp>
              <p:grpSp>
                <p:nvGrpSpPr>
                  <p:cNvPr id="9284" name="Group 1054"/>
                  <p:cNvGrpSpPr>
                    <a:grpSpLocks/>
                  </p:cNvGrpSpPr>
                  <p:nvPr/>
                </p:nvGrpSpPr>
                <p:grpSpPr bwMode="auto">
                  <a:xfrm>
                    <a:off x="4248" y="924"/>
                    <a:ext cx="908" cy="854"/>
                    <a:chOff x="4248" y="924"/>
                    <a:chExt cx="908" cy="854"/>
                  </a:xfrm>
                </p:grpSpPr>
                <p:sp>
                  <p:nvSpPr>
                    <p:cNvPr id="9285" name="Freeform 1055"/>
                    <p:cNvSpPr>
                      <a:spLocks/>
                    </p:cNvSpPr>
                    <p:nvPr/>
                  </p:nvSpPr>
                  <p:spPr bwMode="auto">
                    <a:xfrm>
                      <a:off x="4317" y="1480"/>
                      <a:ext cx="707" cy="298"/>
                    </a:xfrm>
                    <a:custGeom>
                      <a:avLst/>
                      <a:gdLst>
                        <a:gd name="T0" fmla="*/ 0 w 707"/>
                        <a:gd name="T1" fmla="*/ 163 h 298"/>
                        <a:gd name="T2" fmla="*/ 303 w 707"/>
                        <a:gd name="T3" fmla="*/ 0 h 298"/>
                        <a:gd name="T4" fmla="*/ 707 w 707"/>
                        <a:gd name="T5" fmla="*/ 116 h 298"/>
                        <a:gd name="T6" fmla="*/ 707 w 707"/>
                        <a:gd name="T7" fmla="*/ 138 h 298"/>
                        <a:gd name="T8" fmla="*/ 417 w 707"/>
                        <a:gd name="T9" fmla="*/ 298 h 298"/>
                        <a:gd name="T10" fmla="*/ 0 w 707"/>
                        <a:gd name="T11" fmla="*/ 188 h 298"/>
                        <a:gd name="T12" fmla="*/ 0 w 707"/>
                        <a:gd name="T13" fmla="*/ 163 h 2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7" h="298">
                          <a:moveTo>
                            <a:pt x="0" y="163"/>
                          </a:moveTo>
                          <a:lnTo>
                            <a:pt x="303" y="0"/>
                          </a:lnTo>
                          <a:lnTo>
                            <a:pt x="707" y="116"/>
                          </a:lnTo>
                          <a:lnTo>
                            <a:pt x="707" y="138"/>
                          </a:lnTo>
                          <a:lnTo>
                            <a:pt x="417" y="298"/>
                          </a:lnTo>
                          <a:lnTo>
                            <a:pt x="0" y="188"/>
                          </a:lnTo>
                          <a:lnTo>
                            <a:pt x="0" y="163"/>
                          </a:lnTo>
                          <a:close/>
                        </a:path>
                      </a:pathLst>
                    </a:custGeom>
                    <a:solidFill>
                      <a:srgbClr val="DDDDDD"/>
                    </a:solidFill>
                    <a:ln w="635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86" name="Freeform 1056"/>
                    <p:cNvSpPr>
                      <a:spLocks/>
                    </p:cNvSpPr>
                    <p:nvPr/>
                  </p:nvSpPr>
                  <p:spPr bwMode="auto">
                    <a:xfrm>
                      <a:off x="4325" y="1486"/>
                      <a:ext cx="685" cy="264"/>
                    </a:xfrm>
                    <a:custGeom>
                      <a:avLst/>
                      <a:gdLst>
                        <a:gd name="T0" fmla="*/ 0 w 685"/>
                        <a:gd name="T1" fmla="*/ 158 h 264"/>
                        <a:gd name="T2" fmla="*/ 409 w 685"/>
                        <a:gd name="T3" fmla="*/ 264 h 264"/>
                        <a:gd name="T4" fmla="*/ 685 w 685"/>
                        <a:gd name="T5" fmla="*/ 110 h 264"/>
                        <a:gd name="T6" fmla="*/ 297 w 685"/>
                        <a:gd name="T7" fmla="*/ 0 h 264"/>
                        <a:gd name="T8" fmla="*/ 0 w 685"/>
                        <a:gd name="T9" fmla="*/ 158 h 2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5" h="264">
                          <a:moveTo>
                            <a:pt x="0" y="158"/>
                          </a:moveTo>
                          <a:lnTo>
                            <a:pt x="409" y="264"/>
                          </a:lnTo>
                          <a:lnTo>
                            <a:pt x="685" y="110"/>
                          </a:lnTo>
                          <a:lnTo>
                            <a:pt x="297" y="0"/>
                          </a:lnTo>
                          <a:lnTo>
                            <a:pt x="0" y="158"/>
                          </a:lnTo>
                          <a:close/>
                        </a:path>
                      </a:pathLst>
                    </a:custGeom>
                    <a:solidFill>
                      <a:srgbClr val="B2B2B2"/>
                    </a:solidFill>
                    <a:ln>
                      <a:noFill/>
                    </a:ln>
                    <a:effectLst/>
                    <a:extLst>
                      <a:ext uri="{91240B29-F687-4F45-9708-019B960494DF}">
                        <a14:hiddenLine xmlns:a14="http://schemas.microsoft.com/office/drawing/2010/main" w="6350" cap="rnd" cmpd="sng">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12700" dir="5400000" algn="ctr" rotWithShape="0">
                              <a:schemeClr val="bg1"/>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87" name="Oval 1057"/>
                    <p:cNvSpPr>
                      <a:spLocks noChangeArrowheads="1"/>
                    </p:cNvSpPr>
                    <p:nvPr/>
                  </p:nvSpPr>
                  <p:spPr bwMode="auto">
                    <a:xfrm>
                      <a:off x="4496" y="1551"/>
                      <a:ext cx="356" cy="143"/>
                    </a:xfrm>
                    <a:prstGeom prst="ellipse">
                      <a:avLst/>
                    </a:prstGeom>
                    <a:solidFill>
                      <a:srgbClr val="B2B2B2"/>
                    </a:solidFill>
                    <a:ln w="6350" cap="rnd">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9288" name="Freeform 1058"/>
                    <p:cNvSpPr>
                      <a:spLocks/>
                    </p:cNvSpPr>
                    <p:nvPr/>
                  </p:nvSpPr>
                  <p:spPr bwMode="auto">
                    <a:xfrm>
                      <a:off x="4302" y="1557"/>
                      <a:ext cx="574" cy="160"/>
                    </a:xfrm>
                    <a:custGeom>
                      <a:avLst/>
                      <a:gdLst>
                        <a:gd name="T0" fmla="*/ 0 w 646"/>
                        <a:gd name="T1" fmla="*/ 0 h 180"/>
                        <a:gd name="T2" fmla="*/ 8 w 646"/>
                        <a:gd name="T3" fmla="*/ 14 h 180"/>
                        <a:gd name="T4" fmla="*/ 223 w 646"/>
                        <a:gd name="T5" fmla="*/ 70 h 180"/>
                        <a:gd name="T6" fmla="*/ 251 w 646"/>
                        <a:gd name="T7" fmla="*/ 60 h 1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6" h="180">
                          <a:moveTo>
                            <a:pt x="0" y="0"/>
                          </a:moveTo>
                          <a:lnTo>
                            <a:pt x="20" y="36"/>
                          </a:lnTo>
                          <a:lnTo>
                            <a:pt x="574" y="180"/>
                          </a:lnTo>
                          <a:lnTo>
                            <a:pt x="646" y="158"/>
                          </a:lnTo>
                        </a:path>
                      </a:pathLst>
                    </a:custGeom>
                    <a:solidFill>
                      <a:srgbClr val="B2B2B2"/>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89" name="Freeform 1059"/>
                    <p:cNvSpPr>
                      <a:spLocks noChangeAspect="1"/>
                    </p:cNvSpPr>
                    <p:nvPr/>
                  </p:nvSpPr>
                  <p:spPr bwMode="auto">
                    <a:xfrm>
                      <a:off x="4439" y="924"/>
                      <a:ext cx="717" cy="662"/>
                    </a:xfrm>
                    <a:custGeom>
                      <a:avLst/>
                      <a:gdLst>
                        <a:gd name="T0" fmla="*/ 239 w 808"/>
                        <a:gd name="T1" fmla="*/ 287 h 746"/>
                        <a:gd name="T2" fmla="*/ 311 w 808"/>
                        <a:gd name="T3" fmla="*/ 201 h 746"/>
                        <a:gd name="T4" fmla="*/ 311 w 808"/>
                        <a:gd name="T5" fmla="*/ 41 h 746"/>
                        <a:gd name="T6" fmla="*/ 130 w 808"/>
                        <a:gd name="T7" fmla="*/ 0 h 746"/>
                        <a:gd name="T8" fmla="*/ 0 w 808"/>
                        <a:gd name="T9" fmla="*/ 19 h 7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90" name="Freeform 1060"/>
                    <p:cNvSpPr>
                      <a:spLocks noChangeAspect="1"/>
                    </p:cNvSpPr>
                    <p:nvPr/>
                  </p:nvSpPr>
                  <p:spPr bwMode="auto">
                    <a:xfrm>
                      <a:off x="4886" y="1070"/>
                      <a:ext cx="144" cy="644"/>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91" name="Freeform 1061"/>
                    <p:cNvSpPr>
                      <a:spLocks noChangeAspect="1"/>
                    </p:cNvSpPr>
                    <p:nvPr/>
                  </p:nvSpPr>
                  <p:spPr bwMode="auto">
                    <a:xfrm>
                      <a:off x="4248" y="931"/>
                      <a:ext cx="782" cy="219"/>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2" h="219">
                          <a:moveTo>
                            <a:pt x="638" y="219"/>
                          </a:moveTo>
                          <a:lnTo>
                            <a:pt x="0" y="67"/>
                          </a:lnTo>
                          <a:lnTo>
                            <a:pt x="160" y="0"/>
                          </a:lnTo>
                          <a:lnTo>
                            <a:pt x="782" y="139"/>
                          </a:lnTo>
                          <a:lnTo>
                            <a:pt x="638" y="219"/>
                          </a:lnTo>
                        </a:path>
                      </a:pathLst>
                    </a:custGeom>
                    <a:solidFill>
                      <a:schemeClr val="bg1"/>
                    </a:soli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92" name="Freeform 1062"/>
                    <p:cNvSpPr>
                      <a:spLocks noChangeAspect="1"/>
                    </p:cNvSpPr>
                    <p:nvPr/>
                  </p:nvSpPr>
                  <p:spPr bwMode="auto">
                    <a:xfrm>
                      <a:off x="4248" y="997"/>
                      <a:ext cx="639" cy="720"/>
                    </a:xfrm>
                    <a:custGeom>
                      <a:avLst/>
                      <a:gdLst>
                        <a:gd name="T0" fmla="*/ 449 w 672"/>
                        <a:gd name="T1" fmla="*/ 520 h 754"/>
                        <a:gd name="T2" fmla="*/ 449 w 672"/>
                        <a:gd name="T3" fmla="*/ 111 h 754"/>
                        <a:gd name="T4" fmla="*/ 0 w 672"/>
                        <a:gd name="T5" fmla="*/ 0 h 754"/>
                        <a:gd name="T6" fmla="*/ 0 w 672"/>
                        <a:gd name="T7" fmla="*/ 398 h 754"/>
                        <a:gd name="T8" fmla="*/ 449 w 672"/>
                        <a:gd name="T9" fmla="*/ 520 h 7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63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93" name="Freeform 1063"/>
                    <p:cNvSpPr>
                      <a:spLocks noChangeAspect="1"/>
                    </p:cNvSpPr>
                    <p:nvPr/>
                  </p:nvSpPr>
                  <p:spPr bwMode="auto">
                    <a:xfrm>
                      <a:off x="4298" y="1060"/>
                      <a:ext cx="540" cy="591"/>
                    </a:xfrm>
                    <a:custGeom>
                      <a:avLst/>
                      <a:gdLst>
                        <a:gd name="T0" fmla="*/ 1050 w 491"/>
                        <a:gd name="T1" fmla="*/ 988 h 549"/>
                        <a:gd name="T2" fmla="*/ 1050 w 491"/>
                        <a:gd name="T3" fmla="*/ 211 h 549"/>
                        <a:gd name="T4" fmla="*/ 0 w 491"/>
                        <a:gd name="T5" fmla="*/ 0 h 549"/>
                        <a:gd name="T6" fmla="*/ 0 w 491"/>
                        <a:gd name="T7" fmla="*/ 764 h 549"/>
                        <a:gd name="T8" fmla="*/ 1050 w 491"/>
                        <a:gd name="T9" fmla="*/ 988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dirty="0">
                        <a:latin typeface="Comic Sans MS" panose="030F0702030302020204" pitchFamily="66" charset="0"/>
                        <a:ea typeface="微软雅黑" panose="020B0503020204020204" pitchFamily="34" charset="-122"/>
                      </a:endParaRPr>
                    </a:p>
                  </p:txBody>
                </p:sp>
                <p:sp>
                  <p:nvSpPr>
                    <p:cNvPr id="9294" name="Freeform 1064"/>
                    <p:cNvSpPr>
                      <a:spLocks/>
                    </p:cNvSpPr>
                    <p:nvPr/>
                  </p:nvSpPr>
                  <p:spPr bwMode="auto">
                    <a:xfrm>
                      <a:off x="4331" y="1100"/>
                      <a:ext cx="473" cy="509"/>
                    </a:xfrm>
                    <a:custGeom>
                      <a:avLst/>
                      <a:gdLst>
                        <a:gd name="T0" fmla="*/ 0 w 542"/>
                        <a:gd name="T1" fmla="*/ 0 h 592"/>
                        <a:gd name="T2" fmla="*/ 0 w 542"/>
                        <a:gd name="T3" fmla="*/ 135 h 592"/>
                        <a:gd name="T4" fmla="*/ 182 w 542"/>
                        <a:gd name="T5" fmla="*/ 177 h 592"/>
                        <a:gd name="T6" fmla="*/ 182 w 542"/>
                        <a:gd name="T7" fmla="*/ 39 h 592"/>
                        <a:gd name="T8" fmla="*/ 0 w 542"/>
                        <a:gd name="T9" fmla="*/ 0 h 5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496CBE"/>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sp>
                  <p:nvSpPr>
                    <p:cNvPr id="9295" name="Line 1065"/>
                    <p:cNvSpPr>
                      <a:spLocks noChangeShapeType="1"/>
                    </p:cNvSpPr>
                    <p:nvPr/>
                  </p:nvSpPr>
                  <p:spPr bwMode="auto">
                    <a:xfrm>
                      <a:off x="4372" y="1141"/>
                      <a:ext cx="0" cy="78"/>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Comic Sans MS" panose="030F0702030302020204" pitchFamily="66" charset="0"/>
                        <a:ea typeface="微软雅黑" panose="020B0503020204020204" pitchFamily="34" charset="-122"/>
                      </a:endParaRPr>
                    </a:p>
                  </p:txBody>
                </p:sp>
              </p:grpSp>
            </p:grpSp>
          </p:grpSp>
        </p:grpSp>
      </p:grpSp>
      <p:sp>
        <p:nvSpPr>
          <p:cNvPr id="9220" name="Text Box 1066"/>
          <p:cNvSpPr txBox="1">
            <a:spLocks noChangeArrowheads="1"/>
          </p:cNvSpPr>
          <p:nvPr/>
        </p:nvSpPr>
        <p:spPr bwMode="auto">
          <a:xfrm>
            <a:off x="288925" y="1125538"/>
            <a:ext cx="4241800"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25000"/>
              </a:lnSpc>
              <a:spcBef>
                <a:spcPct val="0"/>
              </a:spcBef>
              <a:spcAft>
                <a:spcPct val="0"/>
              </a:spcAft>
              <a:buClrTx/>
              <a:buFontTx/>
              <a:buNone/>
            </a:pPr>
            <a:r>
              <a:rPr lang="en-US" altLang="zh-CN" sz="1800" dirty="0">
                <a:latin typeface="Comic Sans MS" panose="030F0702030302020204" pitchFamily="66" charset="0"/>
                <a:ea typeface="微软雅黑" panose="020B0503020204020204" pitchFamily="34" charset="-122"/>
              </a:rPr>
              <a:t>1.</a:t>
            </a:r>
            <a:r>
              <a:rPr lang="zh-CN" altLang="en-US" sz="1800" dirty="0">
                <a:latin typeface="Comic Sans MS" panose="030F0702030302020204" pitchFamily="66" charset="0"/>
                <a:ea typeface="微软雅黑" panose="020B0503020204020204" pitchFamily="34" charset="-122"/>
              </a:rPr>
              <a:t>程序不是考虑攻击者攻击情形下设计的</a:t>
            </a:r>
          </a:p>
          <a:p>
            <a:pPr eaLnBrk="1" hangingPunct="1">
              <a:lnSpc>
                <a:spcPct val="125000"/>
              </a:lnSpc>
              <a:spcBef>
                <a:spcPct val="0"/>
              </a:spcBef>
              <a:spcAft>
                <a:spcPct val="0"/>
              </a:spcAft>
              <a:buClrTx/>
              <a:buFontTx/>
              <a:buNone/>
            </a:pPr>
            <a:r>
              <a:rPr lang="en-US" altLang="zh-CN" sz="1800" dirty="0">
                <a:latin typeface="Comic Sans MS" panose="030F0702030302020204" pitchFamily="66" charset="0"/>
                <a:ea typeface="微软雅黑" panose="020B0503020204020204" pitchFamily="34" charset="-122"/>
              </a:rPr>
              <a:t>2.</a:t>
            </a:r>
            <a:r>
              <a:rPr lang="zh-CN" altLang="en-US" sz="1800" dirty="0">
                <a:latin typeface="Comic Sans MS" panose="030F0702030302020204" pitchFamily="66" charset="0"/>
                <a:ea typeface="微软雅黑" panose="020B0503020204020204" pitchFamily="34" charset="-122"/>
              </a:rPr>
              <a:t>大多用户把安全看着麻烦的事情</a:t>
            </a:r>
          </a:p>
          <a:p>
            <a:pPr eaLnBrk="1" hangingPunct="1">
              <a:lnSpc>
                <a:spcPct val="125000"/>
              </a:lnSpc>
              <a:spcBef>
                <a:spcPct val="0"/>
              </a:spcBef>
              <a:spcAft>
                <a:spcPct val="0"/>
              </a:spcAft>
              <a:buClrTx/>
              <a:buFontTx/>
              <a:buNone/>
            </a:pPr>
            <a:r>
              <a:rPr lang="en-US" altLang="zh-CN" sz="1800" dirty="0">
                <a:latin typeface="Comic Sans MS" panose="030F0702030302020204" pitchFamily="66" charset="0"/>
                <a:ea typeface="微软雅黑" panose="020B0503020204020204" pitchFamily="34" charset="-122"/>
              </a:rPr>
              <a:t>3.</a:t>
            </a:r>
            <a:r>
              <a:rPr lang="zh-CN" altLang="en-US" sz="1800" dirty="0">
                <a:latin typeface="Comic Sans MS" panose="030F0702030302020204" pitchFamily="66" charset="0"/>
                <a:ea typeface="微软雅黑" panose="020B0503020204020204" pitchFamily="34" charset="-122"/>
              </a:rPr>
              <a:t>多数企业网络不是针对安全而设计的</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2D668F-188E-4E87-B383-DEBF2C295A4F}"/>
              </a:ext>
            </a:extLst>
          </p:cNvPr>
          <p:cNvSpPr>
            <a:spLocks noGrp="1"/>
          </p:cNvSpPr>
          <p:nvPr>
            <p:ph type="title"/>
          </p:nvPr>
        </p:nvSpPr>
        <p:spPr/>
        <p:txBody>
          <a:bodyPr/>
          <a:lstStyle/>
          <a:p>
            <a:r>
              <a:rPr lang="zh-CN" altLang="en-US" dirty="0"/>
              <a:t>防火墙分类</a:t>
            </a:r>
          </a:p>
        </p:txBody>
      </p:sp>
      <p:sp>
        <p:nvSpPr>
          <p:cNvPr id="3" name="内容占位符 2">
            <a:extLst>
              <a:ext uri="{FF2B5EF4-FFF2-40B4-BE49-F238E27FC236}">
                <a16:creationId xmlns:a16="http://schemas.microsoft.com/office/drawing/2014/main" id="{6BD14C15-B1EA-45ED-924F-FEEDEEA94BC1}"/>
              </a:ext>
            </a:extLst>
          </p:cNvPr>
          <p:cNvSpPr>
            <a:spLocks noGrp="1"/>
          </p:cNvSpPr>
          <p:nvPr>
            <p:ph idx="1"/>
          </p:nvPr>
        </p:nvSpPr>
        <p:spPr>
          <a:xfrm>
            <a:off x="827584" y="1371600"/>
            <a:ext cx="7772400" cy="4114800"/>
          </a:xfrm>
        </p:spPr>
        <p:txBody>
          <a:bodyPr/>
          <a:lstStyle/>
          <a:p>
            <a:pPr eaLnBrk="1" hangingPunct="1"/>
            <a:r>
              <a:rPr lang="zh-CN" altLang="en-US" sz="2400" b="1" dirty="0"/>
              <a:t>分组过滤防火墙</a:t>
            </a:r>
          </a:p>
          <a:p>
            <a:pPr lvl="1" eaLnBrk="1" hangingPunct="1"/>
            <a:r>
              <a:rPr lang="zh-CN" altLang="en-US" sz="2200" dirty="0"/>
              <a:t>仅根据分组中的信息（</a:t>
            </a:r>
            <a:r>
              <a:rPr lang="zh-CN" altLang="en-US" sz="2200" dirty="0">
                <a:solidFill>
                  <a:srgbClr val="FF0000"/>
                </a:solidFill>
              </a:rPr>
              <a:t>地址、端口号、协议</a:t>
            </a:r>
            <a:r>
              <a:rPr lang="zh-CN" altLang="en-US" sz="2200" dirty="0"/>
              <a:t>）执行相应的过滤规则，每个分组的处理都是独立的</a:t>
            </a:r>
          </a:p>
          <a:p>
            <a:pPr eaLnBrk="1" hangingPunct="1"/>
            <a:r>
              <a:rPr lang="zh-CN" altLang="en-US" sz="2400" b="1" dirty="0"/>
              <a:t>状态检测防火墙</a:t>
            </a:r>
          </a:p>
          <a:p>
            <a:pPr lvl="1" eaLnBrk="1" hangingPunct="1"/>
            <a:r>
              <a:rPr lang="zh-CN" altLang="en-US" sz="2200" dirty="0"/>
              <a:t>不仅根据分组中的信息，而且还根据记录的连接状态、分组传出请求等来进行过滤</a:t>
            </a:r>
          </a:p>
          <a:p>
            <a:pPr lvl="1" eaLnBrk="1" hangingPunct="1"/>
            <a:r>
              <a:rPr lang="en-US" altLang="zh-CN" sz="2200" dirty="0"/>
              <a:t>TCP</a:t>
            </a:r>
            <a:r>
              <a:rPr lang="zh-CN" altLang="en-US" sz="2200" dirty="0"/>
              <a:t>：为建立连接的</a:t>
            </a:r>
            <a:r>
              <a:rPr lang="en-US" altLang="zh-CN" sz="2200" dirty="0"/>
              <a:t>SYN</a:t>
            </a:r>
            <a:r>
              <a:rPr lang="zh-CN" altLang="en-US" sz="2200" dirty="0"/>
              <a:t>分组建立状态，只允许对该</a:t>
            </a:r>
            <a:r>
              <a:rPr lang="en-US" altLang="zh-CN" sz="2200" dirty="0"/>
              <a:t>SYN</a:t>
            </a:r>
            <a:r>
              <a:rPr lang="zh-CN" altLang="en-US" sz="2200" dirty="0"/>
              <a:t>的应答分组进入。连接建立后，允许该连接的分组进入。</a:t>
            </a:r>
          </a:p>
          <a:p>
            <a:pPr lvl="1" eaLnBrk="1" hangingPunct="1"/>
            <a:r>
              <a:rPr lang="en-US" altLang="zh-CN" sz="2200" dirty="0"/>
              <a:t>UDP</a:t>
            </a:r>
            <a:r>
              <a:rPr lang="zh-CN" altLang="en-US" sz="2200" dirty="0"/>
              <a:t>：具有相同的地址和端口号的分组可以等效为一个连接</a:t>
            </a:r>
          </a:p>
          <a:p>
            <a:pPr eaLnBrk="1" hangingPunct="1"/>
            <a:r>
              <a:rPr lang="zh-CN" altLang="en-US" sz="2400" b="1" dirty="0"/>
              <a:t>代理型防火墙</a:t>
            </a:r>
          </a:p>
          <a:p>
            <a:pPr lvl="1" eaLnBrk="1" hangingPunct="1"/>
            <a:r>
              <a:rPr lang="zh-CN" altLang="en-US" sz="2200" dirty="0"/>
              <a:t>通过对网络服务的代理，检查进出网络的各种服务</a:t>
            </a:r>
          </a:p>
        </p:txBody>
      </p:sp>
    </p:spTree>
    <p:extLst>
      <p:ext uri="{BB962C8B-B14F-4D97-AF65-F5344CB8AC3E}">
        <p14:creationId xmlns:p14="http://schemas.microsoft.com/office/powerpoint/2010/main" val="17306809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zh-CN" altLang="en-US" dirty="0">
                <a:ea typeface="微软雅黑" panose="020B0503020204020204" pitchFamily="34" charset="-122"/>
              </a:rPr>
              <a:t>包过滤型防火墙示意图</a:t>
            </a:r>
          </a:p>
        </p:txBody>
      </p:sp>
      <p:pic>
        <p:nvPicPr>
          <p:cNvPr id="368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55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9"/>
          <p:cNvSpPr>
            <a:spLocks noChangeArrowheads="1"/>
          </p:cNvSpPr>
          <p:nvPr/>
        </p:nvSpPr>
        <p:spPr bwMode="auto">
          <a:xfrm>
            <a:off x="4114800" y="4495800"/>
            <a:ext cx="1524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1" hangingPunct="1">
              <a:lnSpc>
                <a:spcPct val="100000"/>
              </a:lnSpc>
              <a:spcBef>
                <a:spcPct val="0"/>
              </a:spcBef>
              <a:spcAft>
                <a:spcPct val="0"/>
              </a:spcAft>
              <a:buClrTx/>
              <a:buFontTx/>
              <a:buNone/>
            </a:pPr>
            <a:r>
              <a:rPr kumimoji="1" lang="zh-CN" altLang="en-US" sz="2400" dirty="0">
                <a:solidFill>
                  <a:schemeClr val="tx1"/>
                </a:solidFill>
                <a:latin typeface="Comic Sans MS" panose="030F0702030302020204" pitchFamily="66" charset="0"/>
                <a:ea typeface="微软雅黑" panose="020B0503020204020204" pitchFamily="34" charset="-122"/>
              </a:rPr>
              <a:t>网络层</a:t>
            </a:r>
          </a:p>
        </p:txBody>
      </p:sp>
      <p:sp>
        <p:nvSpPr>
          <p:cNvPr id="36869" name="Rectangle 10"/>
          <p:cNvSpPr>
            <a:spLocks noChangeArrowheads="1"/>
          </p:cNvSpPr>
          <p:nvPr/>
        </p:nvSpPr>
        <p:spPr bwMode="auto">
          <a:xfrm>
            <a:off x="4114800" y="4876800"/>
            <a:ext cx="1524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1" hangingPunct="1">
              <a:lnSpc>
                <a:spcPct val="100000"/>
              </a:lnSpc>
              <a:spcBef>
                <a:spcPct val="0"/>
              </a:spcBef>
              <a:spcAft>
                <a:spcPct val="0"/>
              </a:spcAft>
              <a:buClrTx/>
              <a:buFontTx/>
              <a:buNone/>
            </a:pPr>
            <a:r>
              <a:rPr kumimoji="1" lang="zh-CN" altLang="en-US" sz="2400" dirty="0">
                <a:solidFill>
                  <a:schemeClr val="tx1"/>
                </a:solidFill>
                <a:latin typeface="Comic Sans MS" panose="030F0702030302020204" pitchFamily="66" charset="0"/>
                <a:ea typeface="微软雅黑" panose="020B0503020204020204" pitchFamily="34" charset="-122"/>
              </a:rPr>
              <a:t>链路层</a:t>
            </a:r>
          </a:p>
        </p:txBody>
      </p:sp>
      <p:sp>
        <p:nvSpPr>
          <p:cNvPr id="36870" name="Rectangle 11"/>
          <p:cNvSpPr>
            <a:spLocks noChangeArrowheads="1"/>
          </p:cNvSpPr>
          <p:nvPr/>
        </p:nvSpPr>
        <p:spPr bwMode="auto">
          <a:xfrm>
            <a:off x="4114800" y="5257800"/>
            <a:ext cx="1524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1" hangingPunct="1">
              <a:lnSpc>
                <a:spcPct val="100000"/>
              </a:lnSpc>
              <a:spcBef>
                <a:spcPct val="0"/>
              </a:spcBef>
              <a:spcAft>
                <a:spcPct val="0"/>
              </a:spcAft>
              <a:buClrTx/>
              <a:buFontTx/>
              <a:buNone/>
            </a:pPr>
            <a:r>
              <a:rPr kumimoji="1" lang="zh-CN" altLang="en-US" sz="2400" dirty="0">
                <a:solidFill>
                  <a:schemeClr val="tx1"/>
                </a:solidFill>
                <a:latin typeface="Comic Sans MS" panose="030F0702030302020204" pitchFamily="66" charset="0"/>
                <a:ea typeface="微软雅黑" panose="020B0503020204020204" pitchFamily="34" charset="-122"/>
              </a:rPr>
              <a:t>物理层</a:t>
            </a:r>
          </a:p>
        </p:txBody>
      </p:sp>
      <p:sp>
        <p:nvSpPr>
          <p:cNvPr id="36871" name="AutoShape 13"/>
          <p:cNvSpPr>
            <a:spLocks noChangeArrowheads="1"/>
          </p:cNvSpPr>
          <p:nvPr/>
        </p:nvSpPr>
        <p:spPr bwMode="auto">
          <a:xfrm>
            <a:off x="914400" y="5181600"/>
            <a:ext cx="1905000" cy="609600"/>
          </a:xfrm>
          <a:prstGeom prst="cloudCallout">
            <a:avLst>
              <a:gd name="adj1" fmla="val -5000"/>
              <a:gd name="adj2" fmla="val 98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1" hangingPunct="1">
              <a:lnSpc>
                <a:spcPct val="100000"/>
              </a:lnSpc>
              <a:spcBef>
                <a:spcPct val="0"/>
              </a:spcBef>
              <a:spcAft>
                <a:spcPct val="0"/>
              </a:spcAft>
              <a:buClrTx/>
              <a:buFontTx/>
              <a:buNone/>
            </a:pPr>
            <a:r>
              <a:rPr kumimoji="1" lang="zh-CN" altLang="en-US" sz="2000" dirty="0">
                <a:solidFill>
                  <a:schemeClr val="tx1"/>
                </a:solidFill>
                <a:latin typeface="Comic Sans MS" panose="030F0702030302020204" pitchFamily="66" charset="0"/>
                <a:ea typeface="微软雅黑" panose="020B0503020204020204" pitchFamily="34" charset="-122"/>
              </a:rPr>
              <a:t>外部网络</a:t>
            </a:r>
          </a:p>
        </p:txBody>
      </p:sp>
      <p:sp>
        <p:nvSpPr>
          <p:cNvPr id="36872" name="AutoShape 14"/>
          <p:cNvSpPr>
            <a:spLocks noChangeArrowheads="1"/>
          </p:cNvSpPr>
          <p:nvPr/>
        </p:nvSpPr>
        <p:spPr bwMode="auto">
          <a:xfrm>
            <a:off x="6858000" y="5105400"/>
            <a:ext cx="1905000" cy="685800"/>
          </a:xfrm>
          <a:prstGeom prst="cloudCallout">
            <a:avLst>
              <a:gd name="adj1" fmla="val -18477"/>
              <a:gd name="adj2" fmla="val 254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1" hangingPunct="1">
              <a:lnSpc>
                <a:spcPct val="100000"/>
              </a:lnSpc>
              <a:spcBef>
                <a:spcPct val="0"/>
              </a:spcBef>
              <a:spcAft>
                <a:spcPct val="0"/>
              </a:spcAft>
              <a:buClrTx/>
              <a:buFontTx/>
              <a:buNone/>
            </a:pPr>
            <a:r>
              <a:rPr kumimoji="1" lang="zh-CN" altLang="en-US" sz="2000" dirty="0">
                <a:solidFill>
                  <a:schemeClr val="tx1"/>
                </a:solidFill>
                <a:latin typeface="Comic Sans MS" panose="030F0702030302020204" pitchFamily="66" charset="0"/>
                <a:ea typeface="微软雅黑" panose="020B0503020204020204" pitchFamily="34" charset="-122"/>
              </a:rPr>
              <a:t>内部网络</a:t>
            </a:r>
          </a:p>
        </p:txBody>
      </p:sp>
      <p:sp>
        <p:nvSpPr>
          <p:cNvPr id="36873" name="Rectangle 15"/>
          <p:cNvSpPr>
            <a:spLocks noChangeArrowheads="1"/>
          </p:cNvSpPr>
          <p:nvPr/>
        </p:nvSpPr>
        <p:spPr bwMode="auto">
          <a:xfrm>
            <a:off x="4114800" y="4114800"/>
            <a:ext cx="1524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1" hangingPunct="1">
              <a:lnSpc>
                <a:spcPct val="100000"/>
              </a:lnSpc>
              <a:spcBef>
                <a:spcPct val="0"/>
              </a:spcBef>
              <a:spcAft>
                <a:spcPct val="0"/>
              </a:spcAft>
              <a:buClrTx/>
              <a:buFontTx/>
              <a:buNone/>
            </a:pPr>
            <a:r>
              <a:rPr kumimoji="1" lang="zh-CN" altLang="en-US" sz="2400" dirty="0">
                <a:solidFill>
                  <a:schemeClr val="tx1"/>
                </a:solidFill>
                <a:latin typeface="Comic Sans MS" panose="030F0702030302020204" pitchFamily="66" charset="0"/>
                <a:ea typeface="微软雅黑" panose="020B0503020204020204" pitchFamily="34" charset="-122"/>
              </a:rPr>
              <a:t>传输层</a:t>
            </a:r>
          </a:p>
        </p:txBody>
      </p:sp>
      <p:sp>
        <p:nvSpPr>
          <p:cNvPr id="36874" name="Rectangle 16"/>
          <p:cNvSpPr>
            <a:spLocks noChangeArrowheads="1"/>
          </p:cNvSpPr>
          <p:nvPr/>
        </p:nvSpPr>
        <p:spPr bwMode="auto">
          <a:xfrm>
            <a:off x="4038600" y="4114800"/>
            <a:ext cx="1676400" cy="762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1" hangingPunct="1">
              <a:lnSpc>
                <a:spcPct val="100000"/>
              </a:lnSpc>
              <a:spcBef>
                <a:spcPct val="0"/>
              </a:spcBef>
              <a:spcAft>
                <a:spcPct val="0"/>
              </a:spcAft>
              <a:buClrTx/>
              <a:buFontTx/>
              <a:buNone/>
            </a:pPr>
            <a:endParaRPr lang="zh-CN" altLang="en-US" sz="1800" dirty="0">
              <a:latin typeface="Comic Sans MS" panose="030F0702030302020204" pitchFamily="66" charset="0"/>
              <a:ea typeface="微软雅黑" panose="020B0503020204020204" pitchFamily="34" charset="-122"/>
            </a:endParaRPr>
          </a:p>
        </p:txBody>
      </p:sp>
      <p:sp>
        <p:nvSpPr>
          <p:cNvPr id="36875" name="Freeform 12"/>
          <p:cNvSpPr>
            <a:spLocks/>
          </p:cNvSpPr>
          <p:nvPr/>
        </p:nvSpPr>
        <p:spPr bwMode="auto">
          <a:xfrm>
            <a:off x="2667000" y="4495800"/>
            <a:ext cx="4343400" cy="990600"/>
          </a:xfrm>
          <a:custGeom>
            <a:avLst/>
            <a:gdLst>
              <a:gd name="T0" fmla="*/ 0 w 2784"/>
              <a:gd name="T1" fmla="*/ 2147483646 h 720"/>
              <a:gd name="T2" fmla="*/ 2147483646 w 2784"/>
              <a:gd name="T3" fmla="*/ 2147483646 h 720"/>
              <a:gd name="T4" fmla="*/ 2147483646 w 2784"/>
              <a:gd name="T5" fmla="*/ 0 h 720"/>
              <a:gd name="T6" fmla="*/ 2147483646 w 2784"/>
              <a:gd name="T7" fmla="*/ 0 h 720"/>
              <a:gd name="T8" fmla="*/ 2147483646 w 2784"/>
              <a:gd name="T9" fmla="*/ 2147483646 h 720"/>
              <a:gd name="T10" fmla="*/ 2147483646 w 2784"/>
              <a:gd name="T11" fmla="*/ 2147483646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84" h="720">
                <a:moveTo>
                  <a:pt x="0" y="720"/>
                </a:moveTo>
                <a:lnTo>
                  <a:pt x="816" y="720"/>
                </a:lnTo>
                <a:lnTo>
                  <a:pt x="816" y="0"/>
                </a:lnTo>
                <a:lnTo>
                  <a:pt x="2016" y="0"/>
                </a:lnTo>
                <a:lnTo>
                  <a:pt x="2016" y="672"/>
                </a:lnTo>
                <a:lnTo>
                  <a:pt x="2784" y="672"/>
                </a:lnTo>
              </a:path>
            </a:pathLst>
          </a:custGeom>
          <a:noFill/>
          <a:ln w="25400" cap="flat" cmpd="sng">
            <a:solidFill>
              <a:srgbClr val="FF0000"/>
            </a:solidFill>
            <a:prstDash val="solid"/>
            <a:miter lim="800000"/>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dirty="0">
              <a:latin typeface="Comic Sans MS" panose="030F0702030302020204" pitchFamily="66" charset="0"/>
              <a:ea typeface="微软雅黑" panose="020B0503020204020204" pitchFamily="3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zh-CN" altLang="en-US" dirty="0">
                <a:ea typeface="微软雅黑" panose="020B0503020204020204" pitchFamily="34" charset="-122"/>
              </a:rPr>
              <a:t>状态检测型防火墙示意图</a:t>
            </a:r>
          </a:p>
        </p:txBody>
      </p:sp>
      <p:pic>
        <p:nvPicPr>
          <p:cNvPr id="81" name="Picture 4">
            <a:extLst>
              <a:ext uri="{FF2B5EF4-FFF2-40B4-BE49-F238E27FC236}">
                <a16:creationId xmlns:a16="http://schemas.microsoft.com/office/drawing/2014/main" id="{2748F23B-F387-4945-8B89-EF96FBA63A48}"/>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1536" y="3830216"/>
            <a:ext cx="533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82" name="Group 5">
            <a:extLst>
              <a:ext uri="{FF2B5EF4-FFF2-40B4-BE49-F238E27FC236}">
                <a16:creationId xmlns:a16="http://schemas.microsoft.com/office/drawing/2014/main" id="{26BD947C-8C6F-4CC4-B27A-1300CD8813EB}"/>
              </a:ext>
            </a:extLst>
          </p:cNvPr>
          <p:cNvGrpSpPr>
            <a:grpSpLocks/>
          </p:cNvGrpSpPr>
          <p:nvPr/>
        </p:nvGrpSpPr>
        <p:grpSpPr bwMode="auto">
          <a:xfrm>
            <a:off x="5319936" y="2611016"/>
            <a:ext cx="2133600" cy="1981200"/>
            <a:chOff x="4080" y="720"/>
            <a:chExt cx="1344" cy="1248"/>
          </a:xfrm>
        </p:grpSpPr>
        <p:sp>
          <p:nvSpPr>
            <p:cNvPr id="83" name="Oval 6">
              <a:extLst>
                <a:ext uri="{FF2B5EF4-FFF2-40B4-BE49-F238E27FC236}">
                  <a16:creationId xmlns:a16="http://schemas.microsoft.com/office/drawing/2014/main" id="{C9EE70BC-0B8C-4648-AA60-D21727B05C57}"/>
                </a:ext>
              </a:extLst>
            </p:cNvPr>
            <p:cNvSpPr>
              <a:spLocks noChangeArrowheads="1"/>
            </p:cNvSpPr>
            <p:nvPr/>
          </p:nvSpPr>
          <p:spPr bwMode="auto">
            <a:xfrm>
              <a:off x="4080" y="720"/>
              <a:ext cx="1344" cy="1248"/>
            </a:xfrm>
            <a:prstGeom prst="ellipse">
              <a:avLst/>
            </a:prstGeom>
            <a:noFill/>
            <a:ln w="9525">
              <a:solidFill>
                <a:srgbClr val="FFFF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defTabSz="914400" eaLnBrk="1" fontAlgn="auto"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endParaRPr>
            </a:p>
          </p:txBody>
        </p:sp>
        <p:sp>
          <p:nvSpPr>
            <p:cNvPr id="84" name="Line 7">
              <a:extLst>
                <a:ext uri="{FF2B5EF4-FFF2-40B4-BE49-F238E27FC236}">
                  <a16:creationId xmlns:a16="http://schemas.microsoft.com/office/drawing/2014/main" id="{F376C681-518F-4307-948F-893FB931205A}"/>
                </a:ext>
              </a:extLst>
            </p:cNvPr>
            <p:cNvSpPr>
              <a:spLocks noChangeShapeType="1"/>
            </p:cNvSpPr>
            <p:nvPr/>
          </p:nvSpPr>
          <p:spPr bwMode="auto">
            <a:xfrm>
              <a:off x="4345" y="1400"/>
              <a:ext cx="0" cy="127"/>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85" name="Line 8">
              <a:extLst>
                <a:ext uri="{FF2B5EF4-FFF2-40B4-BE49-F238E27FC236}">
                  <a16:creationId xmlns:a16="http://schemas.microsoft.com/office/drawing/2014/main" id="{16C032B9-843A-421F-9B19-B508F19FB80E}"/>
                </a:ext>
              </a:extLst>
            </p:cNvPr>
            <p:cNvSpPr>
              <a:spLocks noChangeShapeType="1"/>
            </p:cNvSpPr>
            <p:nvPr/>
          </p:nvSpPr>
          <p:spPr bwMode="auto">
            <a:xfrm>
              <a:off x="4584" y="1369"/>
              <a:ext cx="0" cy="158"/>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86" name="Line 9">
              <a:extLst>
                <a:ext uri="{FF2B5EF4-FFF2-40B4-BE49-F238E27FC236}">
                  <a16:creationId xmlns:a16="http://schemas.microsoft.com/office/drawing/2014/main" id="{4359011F-61D3-46C6-9EDF-0DBD0AA4D783}"/>
                </a:ext>
              </a:extLst>
            </p:cNvPr>
            <p:cNvSpPr>
              <a:spLocks noChangeShapeType="1"/>
            </p:cNvSpPr>
            <p:nvPr/>
          </p:nvSpPr>
          <p:spPr bwMode="auto">
            <a:xfrm>
              <a:off x="4849" y="1369"/>
              <a:ext cx="0" cy="158"/>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87" name="Line 10">
              <a:extLst>
                <a:ext uri="{FF2B5EF4-FFF2-40B4-BE49-F238E27FC236}">
                  <a16:creationId xmlns:a16="http://schemas.microsoft.com/office/drawing/2014/main" id="{9E75E669-90A6-4C12-A9A6-D1B1D459A4CF}"/>
                </a:ext>
              </a:extLst>
            </p:cNvPr>
            <p:cNvSpPr>
              <a:spLocks noChangeShapeType="1"/>
            </p:cNvSpPr>
            <p:nvPr/>
          </p:nvSpPr>
          <p:spPr bwMode="auto">
            <a:xfrm>
              <a:off x="5180" y="1425"/>
              <a:ext cx="0" cy="127"/>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pic>
          <p:nvPicPr>
            <p:cNvPr id="88" name="Picture 11">
              <a:extLst>
                <a:ext uri="{FF2B5EF4-FFF2-40B4-BE49-F238E27FC236}">
                  <a16:creationId xmlns:a16="http://schemas.microsoft.com/office/drawing/2014/main" id="{83A6FEBD-5CD1-424D-813C-EEC3BBAE10A8}"/>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9" y="1181"/>
              <a:ext cx="204"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aphicFrame>
          <p:nvGraphicFramePr>
            <p:cNvPr id="89" name="Object 12">
              <a:extLst>
                <a:ext uri="{FF2B5EF4-FFF2-40B4-BE49-F238E27FC236}">
                  <a16:creationId xmlns:a16="http://schemas.microsoft.com/office/drawing/2014/main" id="{F5DA1801-8189-4453-A41E-880C95469A68}"/>
                </a:ext>
              </a:extLst>
            </p:cNvPr>
            <p:cNvGraphicFramePr>
              <a:graphicFrameLocks noChangeAspect="1"/>
            </p:cNvGraphicFramePr>
            <p:nvPr/>
          </p:nvGraphicFramePr>
          <p:xfrm>
            <a:off x="4240" y="992"/>
            <a:ext cx="159" cy="416"/>
          </p:xfrm>
          <a:graphic>
            <a:graphicData uri="http://schemas.openxmlformats.org/presentationml/2006/ole">
              <mc:AlternateContent xmlns:mc="http://schemas.openxmlformats.org/markup-compatibility/2006">
                <mc:Choice xmlns:v="urn:schemas-microsoft-com:vml" Requires="v">
                  <p:oleObj spid="_x0000_s8219" name="Clip" r:id="rId6" imgW="2735263" imgH="3825875" progId="MS_ClipArt_Gallery.5">
                    <p:embed/>
                  </p:oleObj>
                </mc:Choice>
                <mc:Fallback>
                  <p:oleObj name="Clip" r:id="rId6" imgW="2735263" imgH="3825875" progId="MS_ClipArt_Gallery.5">
                    <p:embed/>
                    <p:pic>
                      <p:nvPicPr>
                        <p:cNvPr id="73828"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 y="992"/>
                          <a:ext cx="159" cy="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0" name="Picture 13">
              <a:extLst>
                <a:ext uri="{FF2B5EF4-FFF2-40B4-BE49-F238E27FC236}">
                  <a16:creationId xmlns:a16="http://schemas.microsoft.com/office/drawing/2014/main" id="{6231E057-2896-43A7-B9C3-8325955D9D85}"/>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4" y="1181"/>
              <a:ext cx="205"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91" name="Picture 14">
              <a:extLst>
                <a:ext uri="{FF2B5EF4-FFF2-40B4-BE49-F238E27FC236}">
                  <a16:creationId xmlns:a16="http://schemas.microsoft.com/office/drawing/2014/main" id="{8025E1D2-35FC-420C-B972-9C6CA81A8830}"/>
                </a:ext>
              </a:extLst>
            </p:cNvPr>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1" y="1205"/>
              <a:ext cx="35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15">
              <a:extLst>
                <a:ext uri="{FF2B5EF4-FFF2-40B4-BE49-F238E27FC236}">
                  <a16:creationId xmlns:a16="http://schemas.microsoft.com/office/drawing/2014/main" id="{FC9899B7-8162-4DA5-A400-19A2E4638875}"/>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18" y="1621"/>
              <a:ext cx="152"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93" name="Rectangle 16">
              <a:extLst>
                <a:ext uri="{FF2B5EF4-FFF2-40B4-BE49-F238E27FC236}">
                  <a16:creationId xmlns:a16="http://schemas.microsoft.com/office/drawing/2014/main" id="{537304CA-E79C-464B-A8FD-5109872277F4}"/>
                </a:ext>
              </a:extLst>
            </p:cNvPr>
            <p:cNvSpPr>
              <a:spLocks noChangeArrowheads="1"/>
            </p:cNvSpPr>
            <p:nvPr/>
          </p:nvSpPr>
          <p:spPr bwMode="auto">
            <a:xfrm>
              <a:off x="4416" y="720"/>
              <a:ext cx="672"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0" fontAlgn="auto" latinLnBrk="0" hangingPunct="0">
                <a:lnSpc>
                  <a:spcPct val="100000"/>
                </a:lnSpc>
                <a:spcBef>
                  <a:spcPct val="0"/>
                </a:spcBef>
                <a:spcAft>
                  <a:spcPct val="0"/>
                </a:spcAft>
                <a:buClrTx/>
                <a:buSzTx/>
                <a:buFontTx/>
                <a:buNone/>
                <a:tabLst/>
                <a:defRPr/>
              </a:pPr>
              <a:r>
                <a:rPr kumimoji="0" lang="zh-CN" altLang="en-US" sz="12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安全网域</a:t>
              </a:r>
            </a:p>
          </p:txBody>
        </p:sp>
        <p:sp>
          <p:nvSpPr>
            <p:cNvPr id="94" name="Line 17">
              <a:extLst>
                <a:ext uri="{FF2B5EF4-FFF2-40B4-BE49-F238E27FC236}">
                  <a16:creationId xmlns:a16="http://schemas.microsoft.com/office/drawing/2014/main" id="{33366794-53D8-4E8A-9117-FD56F5575021}"/>
                </a:ext>
              </a:extLst>
            </p:cNvPr>
            <p:cNvSpPr>
              <a:spLocks noChangeShapeType="1"/>
            </p:cNvSpPr>
            <p:nvPr/>
          </p:nvSpPr>
          <p:spPr bwMode="auto">
            <a:xfrm>
              <a:off x="4696" y="1527"/>
              <a:ext cx="0" cy="94"/>
            </a:xfrm>
            <a:prstGeom prst="line">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95" name="Line 18">
              <a:extLst>
                <a:ext uri="{FF2B5EF4-FFF2-40B4-BE49-F238E27FC236}">
                  <a16:creationId xmlns:a16="http://schemas.microsoft.com/office/drawing/2014/main" id="{55C8E010-254F-42EE-AB17-A6F4CC638829}"/>
                </a:ext>
              </a:extLst>
            </p:cNvPr>
            <p:cNvSpPr>
              <a:spLocks noChangeShapeType="1"/>
            </p:cNvSpPr>
            <p:nvPr/>
          </p:nvSpPr>
          <p:spPr bwMode="auto">
            <a:xfrm>
              <a:off x="4214" y="1552"/>
              <a:ext cx="1076" cy="0"/>
            </a:xfrm>
            <a:prstGeom prst="line">
              <a:avLst/>
            </a:prstGeom>
            <a:noFill/>
            <a:ln w="571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96" name="Text Box 19">
              <a:extLst>
                <a:ext uri="{FF2B5EF4-FFF2-40B4-BE49-F238E27FC236}">
                  <a16:creationId xmlns:a16="http://schemas.microsoft.com/office/drawing/2014/main" id="{490ADB4F-4ED8-4BC0-BA0B-BC83E0A4CE79}"/>
                </a:ext>
              </a:extLst>
            </p:cNvPr>
            <p:cNvSpPr txBox="1">
              <a:spLocks noChangeArrowheads="1"/>
            </p:cNvSpPr>
            <p:nvPr/>
          </p:nvSpPr>
          <p:spPr bwMode="auto">
            <a:xfrm>
              <a:off x="4368" y="100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0" fontAlgn="auto" latinLnBrk="0" hangingPunct="0">
                <a:lnSpc>
                  <a:spcPct val="100000"/>
                </a:lnSpc>
                <a:spcBef>
                  <a:spcPct val="50000"/>
                </a:spcBef>
                <a:spcAft>
                  <a:spcPct val="0"/>
                </a:spcAft>
                <a:buClrTx/>
                <a:buSzTx/>
                <a:buFont typeface="Wingdings" panose="05000000000000000000" pitchFamily="2" charset="2"/>
                <a:buNone/>
                <a:tabLst/>
                <a:defRPr/>
              </a:pPr>
              <a:r>
                <a:rPr kumimoji="0" lang="en-US" altLang="zh-CN" sz="12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Host C </a:t>
              </a:r>
            </a:p>
          </p:txBody>
        </p:sp>
        <p:sp>
          <p:nvSpPr>
            <p:cNvPr id="97" name="Text Box 20">
              <a:extLst>
                <a:ext uri="{FF2B5EF4-FFF2-40B4-BE49-F238E27FC236}">
                  <a16:creationId xmlns:a16="http://schemas.microsoft.com/office/drawing/2014/main" id="{4C6400A7-50B8-4BA4-8410-3D579D3B89BB}"/>
                </a:ext>
              </a:extLst>
            </p:cNvPr>
            <p:cNvSpPr txBox="1">
              <a:spLocks noChangeArrowheads="1"/>
            </p:cNvSpPr>
            <p:nvPr/>
          </p:nvSpPr>
          <p:spPr bwMode="auto">
            <a:xfrm>
              <a:off x="4704" y="1008"/>
              <a:ext cx="432"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eaLnBrk="0" fontAlgn="auto" latinLnBrk="0" hangingPunct="0">
                <a:lnSpc>
                  <a:spcPct val="100000"/>
                </a:lnSpc>
                <a:spcBef>
                  <a:spcPct val="50000"/>
                </a:spcBef>
                <a:spcAft>
                  <a:spcPct val="0"/>
                </a:spcAft>
                <a:buClrTx/>
                <a:buSzTx/>
                <a:buFont typeface="Wingdings" panose="05000000000000000000" pitchFamily="2" charset="2"/>
                <a:buNone/>
                <a:tabLst/>
                <a:defRPr/>
              </a:pPr>
              <a:r>
                <a:rPr kumimoji="0" lang="en-US" altLang="zh-CN" sz="12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Host D </a:t>
              </a:r>
            </a:p>
          </p:txBody>
        </p:sp>
      </p:grpSp>
      <p:pic>
        <p:nvPicPr>
          <p:cNvPr id="98" name="Picture 21">
            <a:extLst>
              <a:ext uri="{FF2B5EF4-FFF2-40B4-BE49-F238E27FC236}">
                <a16:creationId xmlns:a16="http://schemas.microsoft.com/office/drawing/2014/main" id="{1EB2D016-7A21-4D51-B2C8-81E93D98809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736" y="5887616"/>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Line 22">
            <a:extLst>
              <a:ext uri="{FF2B5EF4-FFF2-40B4-BE49-F238E27FC236}">
                <a16:creationId xmlns:a16="http://schemas.microsoft.com/office/drawing/2014/main" id="{1CF0996D-69A9-4739-9E08-91F3BBFD7818}"/>
              </a:ext>
            </a:extLst>
          </p:cNvPr>
          <p:cNvSpPr>
            <a:spLocks noChangeShapeType="1"/>
          </p:cNvSpPr>
          <p:nvPr/>
        </p:nvSpPr>
        <p:spPr bwMode="auto">
          <a:xfrm flipV="1">
            <a:off x="1205136" y="4363616"/>
            <a:ext cx="1676400" cy="1676400"/>
          </a:xfrm>
          <a:prstGeom prst="line">
            <a:avLst/>
          </a:prstGeom>
          <a:noFill/>
          <a:ln w="38100">
            <a:solidFill>
              <a:srgbClr val="00A3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00" name="Line 23">
            <a:extLst>
              <a:ext uri="{FF2B5EF4-FFF2-40B4-BE49-F238E27FC236}">
                <a16:creationId xmlns:a16="http://schemas.microsoft.com/office/drawing/2014/main" id="{AE25B961-816B-4676-92AE-41C84296C878}"/>
              </a:ext>
            </a:extLst>
          </p:cNvPr>
          <p:cNvSpPr>
            <a:spLocks noChangeShapeType="1"/>
          </p:cNvSpPr>
          <p:nvPr/>
        </p:nvSpPr>
        <p:spPr bwMode="auto">
          <a:xfrm flipV="1">
            <a:off x="3033936" y="2458616"/>
            <a:ext cx="0" cy="1447800"/>
          </a:xfrm>
          <a:prstGeom prst="line">
            <a:avLst/>
          </a:prstGeom>
          <a:noFill/>
          <a:ln w="38100">
            <a:solidFill>
              <a:srgbClr val="00A3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01" name="Line 24">
            <a:extLst>
              <a:ext uri="{FF2B5EF4-FFF2-40B4-BE49-F238E27FC236}">
                <a16:creationId xmlns:a16="http://schemas.microsoft.com/office/drawing/2014/main" id="{A516E64B-D551-4F8C-93FA-E4703A0AA643}"/>
              </a:ext>
            </a:extLst>
          </p:cNvPr>
          <p:cNvSpPr>
            <a:spLocks noChangeShapeType="1"/>
          </p:cNvSpPr>
          <p:nvPr/>
        </p:nvSpPr>
        <p:spPr bwMode="auto">
          <a:xfrm>
            <a:off x="3186336" y="2458616"/>
            <a:ext cx="0" cy="1371600"/>
          </a:xfrm>
          <a:prstGeom prst="line">
            <a:avLst/>
          </a:prstGeom>
          <a:noFill/>
          <a:ln w="38100">
            <a:solidFill>
              <a:srgbClr val="00A3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02" name="Line 25">
            <a:extLst>
              <a:ext uri="{FF2B5EF4-FFF2-40B4-BE49-F238E27FC236}">
                <a16:creationId xmlns:a16="http://schemas.microsoft.com/office/drawing/2014/main" id="{F7050E3D-95E0-4892-8DFD-2DDF57A76EE2}"/>
              </a:ext>
            </a:extLst>
          </p:cNvPr>
          <p:cNvSpPr>
            <a:spLocks noChangeShapeType="1"/>
          </p:cNvSpPr>
          <p:nvPr/>
        </p:nvSpPr>
        <p:spPr bwMode="auto">
          <a:xfrm>
            <a:off x="3262536" y="4363616"/>
            <a:ext cx="2895600" cy="0"/>
          </a:xfrm>
          <a:prstGeom prst="line">
            <a:avLst/>
          </a:prstGeom>
          <a:noFill/>
          <a:ln w="38100">
            <a:solidFill>
              <a:srgbClr val="00A3A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03" name="Text Box 26">
            <a:extLst>
              <a:ext uri="{FF2B5EF4-FFF2-40B4-BE49-F238E27FC236}">
                <a16:creationId xmlns:a16="http://schemas.microsoft.com/office/drawing/2014/main" id="{71EF3C59-71CA-4CB0-8C2F-B3621739BB37}"/>
              </a:ext>
            </a:extLst>
          </p:cNvPr>
          <p:cNvSpPr txBox="1">
            <a:spLocks noChangeArrowheads="1"/>
          </p:cNvSpPr>
          <p:nvPr/>
        </p:nvSpPr>
        <p:spPr bwMode="auto">
          <a:xfrm rot="18900000">
            <a:off x="1052736" y="5430416"/>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5000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数据包</a:t>
            </a:r>
          </a:p>
        </p:txBody>
      </p:sp>
      <p:sp>
        <p:nvSpPr>
          <p:cNvPr id="104" name="Text Box 27">
            <a:extLst>
              <a:ext uri="{FF2B5EF4-FFF2-40B4-BE49-F238E27FC236}">
                <a16:creationId xmlns:a16="http://schemas.microsoft.com/office/drawing/2014/main" id="{0D7B0D68-E8A0-48E7-A4A5-34F991A300FB}"/>
              </a:ext>
            </a:extLst>
          </p:cNvPr>
          <p:cNvSpPr txBox="1">
            <a:spLocks noChangeArrowheads="1"/>
          </p:cNvSpPr>
          <p:nvPr/>
        </p:nvSpPr>
        <p:spPr bwMode="auto">
          <a:xfrm rot="18900000">
            <a:off x="2043336" y="4516016"/>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5000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数据包</a:t>
            </a:r>
          </a:p>
        </p:txBody>
      </p:sp>
      <p:sp>
        <p:nvSpPr>
          <p:cNvPr id="105" name="Text Box 28">
            <a:extLst>
              <a:ext uri="{FF2B5EF4-FFF2-40B4-BE49-F238E27FC236}">
                <a16:creationId xmlns:a16="http://schemas.microsoft.com/office/drawing/2014/main" id="{78FB1248-BD06-41C6-B995-8CC6D0073943}"/>
              </a:ext>
            </a:extLst>
          </p:cNvPr>
          <p:cNvSpPr txBox="1">
            <a:spLocks noChangeArrowheads="1"/>
          </p:cNvSpPr>
          <p:nvPr/>
        </p:nvSpPr>
        <p:spPr bwMode="auto">
          <a:xfrm>
            <a:off x="2652936" y="4135016"/>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5000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数据包</a:t>
            </a:r>
          </a:p>
        </p:txBody>
      </p:sp>
      <p:sp>
        <p:nvSpPr>
          <p:cNvPr id="106" name="Text Box 29">
            <a:extLst>
              <a:ext uri="{FF2B5EF4-FFF2-40B4-BE49-F238E27FC236}">
                <a16:creationId xmlns:a16="http://schemas.microsoft.com/office/drawing/2014/main" id="{8311C04B-1AD9-48AE-8167-3E19347F5A68}"/>
              </a:ext>
            </a:extLst>
          </p:cNvPr>
          <p:cNvSpPr txBox="1">
            <a:spLocks noChangeArrowheads="1"/>
          </p:cNvSpPr>
          <p:nvPr/>
        </p:nvSpPr>
        <p:spPr bwMode="auto">
          <a:xfrm>
            <a:off x="3491136" y="4135016"/>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5000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数据包</a:t>
            </a:r>
          </a:p>
        </p:txBody>
      </p:sp>
      <p:sp>
        <p:nvSpPr>
          <p:cNvPr id="107" name="Text Box 30">
            <a:extLst>
              <a:ext uri="{FF2B5EF4-FFF2-40B4-BE49-F238E27FC236}">
                <a16:creationId xmlns:a16="http://schemas.microsoft.com/office/drawing/2014/main" id="{6200F5C3-3986-4595-B9E3-71322BAA231B}"/>
              </a:ext>
            </a:extLst>
          </p:cNvPr>
          <p:cNvSpPr txBox="1">
            <a:spLocks noChangeArrowheads="1"/>
          </p:cNvSpPr>
          <p:nvPr/>
        </p:nvSpPr>
        <p:spPr bwMode="auto">
          <a:xfrm>
            <a:off x="5396136" y="4135016"/>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5000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数据包</a:t>
            </a:r>
          </a:p>
        </p:txBody>
      </p:sp>
      <p:sp>
        <p:nvSpPr>
          <p:cNvPr id="108" name="Text Box 31">
            <a:extLst>
              <a:ext uri="{FF2B5EF4-FFF2-40B4-BE49-F238E27FC236}">
                <a16:creationId xmlns:a16="http://schemas.microsoft.com/office/drawing/2014/main" id="{64CD414A-E4FE-4D13-AC95-83DD6FEB4821}"/>
              </a:ext>
            </a:extLst>
          </p:cNvPr>
          <p:cNvSpPr txBox="1">
            <a:spLocks noChangeArrowheads="1"/>
          </p:cNvSpPr>
          <p:nvPr/>
        </p:nvSpPr>
        <p:spPr bwMode="auto">
          <a:xfrm>
            <a:off x="1967136" y="2534816"/>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0" hangingPunct="0">
              <a:lnSpc>
                <a:spcPct val="100000"/>
              </a:lnSpc>
              <a:spcBef>
                <a:spcPct val="5000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查找对应的连接是否存在</a:t>
            </a:r>
          </a:p>
        </p:txBody>
      </p:sp>
      <p:sp>
        <p:nvSpPr>
          <p:cNvPr id="109" name="Text Box 32">
            <a:extLst>
              <a:ext uri="{FF2B5EF4-FFF2-40B4-BE49-F238E27FC236}">
                <a16:creationId xmlns:a16="http://schemas.microsoft.com/office/drawing/2014/main" id="{701A96BF-CA64-489A-8726-8A3F6C2FBD60}"/>
              </a:ext>
            </a:extLst>
          </p:cNvPr>
          <p:cNvSpPr txBox="1">
            <a:spLocks noChangeArrowheads="1"/>
          </p:cNvSpPr>
          <p:nvPr/>
        </p:nvSpPr>
        <p:spPr bwMode="auto">
          <a:xfrm>
            <a:off x="1738536" y="3601616"/>
            <a:ext cx="1447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0" hangingPunct="0">
              <a:lnSpc>
                <a:spcPct val="100000"/>
              </a:lnSpc>
              <a:spcBef>
                <a:spcPct val="5000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“拆开”数据包</a:t>
            </a:r>
          </a:p>
        </p:txBody>
      </p:sp>
      <p:sp>
        <p:nvSpPr>
          <p:cNvPr id="110" name="Text Box 33">
            <a:extLst>
              <a:ext uri="{FF2B5EF4-FFF2-40B4-BE49-F238E27FC236}">
                <a16:creationId xmlns:a16="http://schemas.microsoft.com/office/drawing/2014/main" id="{B27FB197-E683-4BDA-AE3A-F252B6A60630}"/>
              </a:ext>
            </a:extLst>
          </p:cNvPr>
          <p:cNvSpPr txBox="1">
            <a:spLocks noChangeArrowheads="1"/>
          </p:cNvSpPr>
          <p:nvPr/>
        </p:nvSpPr>
        <p:spPr bwMode="auto">
          <a:xfrm>
            <a:off x="3262536" y="2839616"/>
            <a:ext cx="1295400" cy="78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eaLnBrk="0" hangingPunct="0">
              <a:lnSpc>
                <a:spcPct val="130000"/>
              </a:lnSpc>
              <a:spcBef>
                <a:spcPts val="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根据连接存在与否和策略决定如何处理该数据包</a:t>
            </a:r>
          </a:p>
        </p:txBody>
      </p:sp>
      <p:sp>
        <p:nvSpPr>
          <p:cNvPr id="111" name="Text Box 34">
            <a:extLst>
              <a:ext uri="{FF2B5EF4-FFF2-40B4-BE49-F238E27FC236}">
                <a16:creationId xmlns:a16="http://schemas.microsoft.com/office/drawing/2014/main" id="{4835D1D5-83CD-48FA-A2A5-23867181F8A6}"/>
              </a:ext>
            </a:extLst>
          </p:cNvPr>
          <p:cNvSpPr txBox="1">
            <a:spLocks noChangeArrowheads="1"/>
          </p:cNvSpPr>
          <p:nvPr/>
        </p:nvSpPr>
        <p:spPr bwMode="auto">
          <a:xfrm>
            <a:off x="6536517" y="3677816"/>
            <a:ext cx="36933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5000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数据包</a:t>
            </a:r>
          </a:p>
        </p:txBody>
      </p:sp>
      <p:sp>
        <p:nvSpPr>
          <p:cNvPr id="112" name="Rectangle 35">
            <a:extLst>
              <a:ext uri="{FF2B5EF4-FFF2-40B4-BE49-F238E27FC236}">
                <a16:creationId xmlns:a16="http://schemas.microsoft.com/office/drawing/2014/main" id="{B368930B-EEA1-4673-BFD6-F99E430C9428}"/>
              </a:ext>
            </a:extLst>
          </p:cNvPr>
          <p:cNvSpPr>
            <a:spLocks noChangeArrowheads="1"/>
          </p:cNvSpPr>
          <p:nvPr/>
        </p:nvSpPr>
        <p:spPr bwMode="auto">
          <a:xfrm>
            <a:off x="2195736" y="1772816"/>
            <a:ext cx="1828800" cy="609600"/>
          </a:xfrm>
          <a:prstGeom prst="rect">
            <a:avLst/>
          </a:prstGeom>
          <a:solidFill>
            <a:srgbClr val="FFCCFF"/>
          </a:solidFill>
          <a:ln w="38100">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50000"/>
              </a:spcBef>
              <a:spcAft>
                <a:spcPct val="0"/>
              </a:spcAft>
              <a:buClrTx/>
              <a:buFont typeface="Wingdings" panose="05000000000000000000" pitchFamily="2" charset="2"/>
              <a:buNone/>
            </a:pPr>
            <a:r>
              <a:rPr lang="zh-CN" altLang="en-US" sz="1800" b="0" dirty="0">
                <a:solidFill>
                  <a:srgbClr val="000000"/>
                </a:solidFill>
                <a:latin typeface="Comic Sans MS" panose="030F0702030302020204" pitchFamily="66" charset="0"/>
                <a:ea typeface="微软雅黑" panose="020B0503020204020204" pitchFamily="34" charset="-122"/>
              </a:rPr>
              <a:t>策略和状态信息库</a:t>
            </a:r>
          </a:p>
        </p:txBody>
      </p:sp>
      <p:grpSp>
        <p:nvGrpSpPr>
          <p:cNvPr id="113" name="Group 36">
            <a:extLst>
              <a:ext uri="{FF2B5EF4-FFF2-40B4-BE49-F238E27FC236}">
                <a16:creationId xmlns:a16="http://schemas.microsoft.com/office/drawing/2014/main" id="{32FE0997-B567-4E5A-8F6A-4E7145D9EDDF}"/>
              </a:ext>
            </a:extLst>
          </p:cNvPr>
          <p:cNvGrpSpPr>
            <a:grpSpLocks/>
          </p:cNvGrpSpPr>
          <p:nvPr/>
        </p:nvGrpSpPr>
        <p:grpSpPr bwMode="auto">
          <a:xfrm>
            <a:off x="4024536" y="5430416"/>
            <a:ext cx="3124200" cy="249238"/>
            <a:chOff x="3168" y="2880"/>
            <a:chExt cx="1968" cy="157"/>
          </a:xfrm>
        </p:grpSpPr>
        <p:sp>
          <p:nvSpPr>
            <p:cNvPr id="114" name="Rectangle 37">
              <a:extLst>
                <a:ext uri="{FF2B5EF4-FFF2-40B4-BE49-F238E27FC236}">
                  <a16:creationId xmlns:a16="http://schemas.microsoft.com/office/drawing/2014/main" id="{D5D49D55-D930-471D-BC23-EADA482126DE}"/>
                </a:ext>
              </a:extLst>
            </p:cNvPr>
            <p:cNvSpPr>
              <a:spLocks noChangeArrowheads="1"/>
            </p:cNvSpPr>
            <p:nvPr/>
          </p:nvSpPr>
          <p:spPr bwMode="auto">
            <a:xfrm>
              <a:off x="4078" y="2880"/>
              <a:ext cx="1058" cy="157"/>
            </a:xfrm>
            <a:prstGeom prst="rect">
              <a:avLst/>
            </a:prstGeom>
            <a:solidFill>
              <a:srgbClr val="00FFCC"/>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1030288">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342900" indent="-285750" defTabSz="1030288">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685800" indent="-228600" defTabSz="1030288">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31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303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75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47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19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91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1030288" eaLnBrk="1" fontAlgn="auto" latinLnBrk="0" hangingPunct="1">
                <a:lnSpc>
                  <a:spcPct val="120000"/>
                </a:lnSpc>
                <a:spcBef>
                  <a:spcPct val="10000"/>
                </a:spcBef>
                <a:spcAft>
                  <a:spcPct val="10000"/>
                </a:spcAft>
                <a:buClr>
                  <a:srgbClr val="00A3A1"/>
                </a:buClr>
                <a:buSzTx/>
                <a:buFont typeface="Wingdings" panose="05000000000000000000" pitchFamily="2" charset="2"/>
                <a:buNone/>
                <a:tabLst/>
                <a:defRPr/>
              </a:pPr>
              <a:r>
                <a:rPr kumimoji="0" lang="zh-CN" altLang="en-US"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数据</a:t>
              </a: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3</a:t>
              </a:r>
            </a:p>
          </p:txBody>
        </p:sp>
        <p:sp>
          <p:nvSpPr>
            <p:cNvPr id="115" name="Rectangle 38">
              <a:extLst>
                <a:ext uri="{FF2B5EF4-FFF2-40B4-BE49-F238E27FC236}">
                  <a16:creationId xmlns:a16="http://schemas.microsoft.com/office/drawing/2014/main" id="{A3B18438-865C-40BE-AA28-F20D5197136D}"/>
                </a:ext>
              </a:extLst>
            </p:cNvPr>
            <p:cNvSpPr>
              <a:spLocks noChangeArrowheads="1"/>
            </p:cNvSpPr>
            <p:nvPr/>
          </p:nvSpPr>
          <p:spPr bwMode="auto">
            <a:xfrm>
              <a:off x="3576" y="2880"/>
              <a:ext cx="502" cy="157"/>
            </a:xfrm>
            <a:prstGeom prst="rect">
              <a:avLst/>
            </a:prstGeom>
            <a:solidFill>
              <a:srgbClr val="FFCC99"/>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1030288">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342900" indent="-285750" defTabSz="1030288">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685800" indent="-228600" defTabSz="1030288">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31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303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75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47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19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91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defTabSz="1030288" eaLnBrk="1" fontAlgn="auto" latinLnBrk="0" hangingPunct="1">
                <a:lnSpc>
                  <a:spcPct val="120000"/>
                </a:lnSpc>
                <a:spcBef>
                  <a:spcPct val="10000"/>
                </a:spcBef>
                <a:spcAft>
                  <a:spcPct val="10000"/>
                </a:spcAft>
                <a:buClr>
                  <a:srgbClr val="00A3A1"/>
                </a:buClr>
                <a:buSzTx/>
                <a:buFont typeface="Wingdings" panose="05000000000000000000" pitchFamily="2" charset="2"/>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TCP</a:t>
              </a:r>
              <a:r>
                <a:rPr kumimoji="0" lang="zh-CN" altLang="en-US"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报头</a:t>
              </a:r>
            </a:p>
          </p:txBody>
        </p:sp>
        <p:sp>
          <p:nvSpPr>
            <p:cNvPr id="116" name="Rectangle 39">
              <a:extLst>
                <a:ext uri="{FF2B5EF4-FFF2-40B4-BE49-F238E27FC236}">
                  <a16:creationId xmlns:a16="http://schemas.microsoft.com/office/drawing/2014/main" id="{217A43F1-8C1C-4F70-A42E-B7F1D1092308}"/>
                </a:ext>
              </a:extLst>
            </p:cNvPr>
            <p:cNvSpPr>
              <a:spLocks noChangeArrowheads="1"/>
            </p:cNvSpPr>
            <p:nvPr/>
          </p:nvSpPr>
          <p:spPr bwMode="auto">
            <a:xfrm>
              <a:off x="3168" y="2880"/>
              <a:ext cx="408" cy="157"/>
            </a:xfrm>
            <a:prstGeom prst="rect">
              <a:avLst/>
            </a:prstGeom>
            <a:solidFill>
              <a:srgbClr val="FF7C80"/>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1030288">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342900" indent="-285750" defTabSz="1030288">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685800" indent="-228600" defTabSz="1030288">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31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303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75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47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19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91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defTabSz="1030288" eaLnBrk="1" fontAlgn="auto" latinLnBrk="0" hangingPunct="1">
                <a:lnSpc>
                  <a:spcPct val="120000"/>
                </a:lnSpc>
                <a:spcBef>
                  <a:spcPct val="10000"/>
                </a:spcBef>
                <a:spcAft>
                  <a:spcPct val="10000"/>
                </a:spcAft>
                <a:buClr>
                  <a:srgbClr val="00A3A1"/>
                </a:buClr>
                <a:buSzTx/>
                <a:buFont typeface="Wingdings" panose="05000000000000000000" pitchFamily="2" charset="2"/>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IP</a:t>
              </a:r>
              <a:r>
                <a:rPr kumimoji="0" lang="zh-CN" altLang="en-US"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报头</a:t>
              </a:r>
            </a:p>
          </p:txBody>
        </p:sp>
        <p:sp>
          <p:nvSpPr>
            <p:cNvPr id="117" name="Line 40">
              <a:extLst>
                <a:ext uri="{FF2B5EF4-FFF2-40B4-BE49-F238E27FC236}">
                  <a16:creationId xmlns:a16="http://schemas.microsoft.com/office/drawing/2014/main" id="{1112DB04-60E1-4315-B422-786907CB1EB7}"/>
                </a:ext>
              </a:extLst>
            </p:cNvPr>
            <p:cNvSpPr>
              <a:spLocks noChangeShapeType="1"/>
            </p:cNvSpPr>
            <p:nvPr/>
          </p:nvSpPr>
          <p:spPr bwMode="auto">
            <a:xfrm>
              <a:off x="3168" y="2880"/>
              <a:ext cx="1968" cy="0"/>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18" name="Line 41">
              <a:extLst>
                <a:ext uri="{FF2B5EF4-FFF2-40B4-BE49-F238E27FC236}">
                  <a16:creationId xmlns:a16="http://schemas.microsoft.com/office/drawing/2014/main" id="{F00F4F78-FB5D-4389-82A7-12FBE319D91A}"/>
                </a:ext>
              </a:extLst>
            </p:cNvPr>
            <p:cNvSpPr>
              <a:spLocks noChangeShapeType="1"/>
            </p:cNvSpPr>
            <p:nvPr/>
          </p:nvSpPr>
          <p:spPr bwMode="auto">
            <a:xfrm>
              <a:off x="3168" y="3037"/>
              <a:ext cx="1968" cy="0"/>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19" name="Line 42">
              <a:extLst>
                <a:ext uri="{FF2B5EF4-FFF2-40B4-BE49-F238E27FC236}">
                  <a16:creationId xmlns:a16="http://schemas.microsoft.com/office/drawing/2014/main" id="{82A4438A-5342-4FCD-8C76-AE213CD00F7F}"/>
                </a:ext>
              </a:extLst>
            </p:cNvPr>
            <p:cNvSpPr>
              <a:spLocks noChangeShapeType="1"/>
            </p:cNvSpPr>
            <p:nvPr/>
          </p:nvSpPr>
          <p:spPr bwMode="auto">
            <a:xfrm>
              <a:off x="3168" y="2880"/>
              <a:ext cx="0" cy="157"/>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20" name="Line 43">
              <a:extLst>
                <a:ext uri="{FF2B5EF4-FFF2-40B4-BE49-F238E27FC236}">
                  <a16:creationId xmlns:a16="http://schemas.microsoft.com/office/drawing/2014/main" id="{075A2D50-BBD7-4395-9E04-3B9B145C43A2}"/>
                </a:ext>
              </a:extLst>
            </p:cNvPr>
            <p:cNvSpPr>
              <a:spLocks noChangeShapeType="1"/>
            </p:cNvSpPr>
            <p:nvPr/>
          </p:nvSpPr>
          <p:spPr bwMode="auto">
            <a:xfrm>
              <a:off x="5136" y="2880"/>
              <a:ext cx="0" cy="157"/>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21" name="Line 44">
              <a:extLst>
                <a:ext uri="{FF2B5EF4-FFF2-40B4-BE49-F238E27FC236}">
                  <a16:creationId xmlns:a16="http://schemas.microsoft.com/office/drawing/2014/main" id="{2D5B375C-8460-4E55-BB36-D5E79AD1AE7A}"/>
                </a:ext>
              </a:extLst>
            </p:cNvPr>
            <p:cNvSpPr>
              <a:spLocks noChangeShapeType="1"/>
            </p:cNvSpPr>
            <p:nvPr/>
          </p:nvSpPr>
          <p:spPr bwMode="auto">
            <a:xfrm>
              <a:off x="3576" y="2880"/>
              <a:ext cx="0" cy="15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22" name="Line 45">
              <a:extLst>
                <a:ext uri="{FF2B5EF4-FFF2-40B4-BE49-F238E27FC236}">
                  <a16:creationId xmlns:a16="http://schemas.microsoft.com/office/drawing/2014/main" id="{1A81332C-2872-4416-B69F-4809E48F55E3}"/>
                </a:ext>
              </a:extLst>
            </p:cNvPr>
            <p:cNvSpPr>
              <a:spLocks noChangeShapeType="1"/>
            </p:cNvSpPr>
            <p:nvPr/>
          </p:nvSpPr>
          <p:spPr bwMode="auto">
            <a:xfrm>
              <a:off x="4078" y="2880"/>
              <a:ext cx="0" cy="15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grpSp>
      <p:grpSp>
        <p:nvGrpSpPr>
          <p:cNvPr id="123" name="Group 46">
            <a:extLst>
              <a:ext uri="{FF2B5EF4-FFF2-40B4-BE49-F238E27FC236}">
                <a16:creationId xmlns:a16="http://schemas.microsoft.com/office/drawing/2014/main" id="{CFA2ACEE-4AEA-41B6-85FC-BBAE5EE5C65F}"/>
              </a:ext>
            </a:extLst>
          </p:cNvPr>
          <p:cNvGrpSpPr>
            <a:grpSpLocks/>
          </p:cNvGrpSpPr>
          <p:nvPr/>
        </p:nvGrpSpPr>
        <p:grpSpPr bwMode="auto">
          <a:xfrm>
            <a:off x="4024536" y="4820816"/>
            <a:ext cx="1447800" cy="1981200"/>
            <a:chOff x="4080" y="3024"/>
            <a:chExt cx="5166766" cy="720"/>
          </a:xfrm>
        </p:grpSpPr>
        <p:sp>
          <p:nvSpPr>
            <p:cNvPr id="124" name="Line 47">
              <a:extLst>
                <a:ext uri="{FF2B5EF4-FFF2-40B4-BE49-F238E27FC236}">
                  <a16:creationId xmlns:a16="http://schemas.microsoft.com/office/drawing/2014/main" id="{FADD32FF-A2E1-4A4E-A1D0-1FC5A547F5EB}"/>
                </a:ext>
              </a:extLst>
            </p:cNvPr>
            <p:cNvSpPr>
              <a:spLocks noChangeShapeType="1"/>
            </p:cNvSpPr>
            <p:nvPr/>
          </p:nvSpPr>
          <p:spPr bwMode="auto">
            <a:xfrm>
              <a:off x="5170846" y="3024"/>
              <a:ext cx="0" cy="720"/>
            </a:xfrm>
            <a:prstGeom prst="line">
              <a:avLst/>
            </a:prstGeom>
            <a:noFill/>
            <a:ln w="127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spcBef>
                  <a:spcPct val="0"/>
                </a:spcBef>
              </a:pPr>
              <a:endParaRPr lang="zh-CN" altLang="en-US" sz="1800" b="0" dirty="0">
                <a:solidFill>
                  <a:srgbClr val="000000"/>
                </a:solidFill>
                <a:latin typeface="Comic Sans MS" panose="030F0702030302020204" pitchFamily="66" charset="0"/>
                <a:ea typeface="微软雅黑" panose="020B0503020204020204" pitchFamily="34" charset="-122"/>
                <a:cs typeface="Arial"/>
              </a:endParaRPr>
            </a:p>
          </p:txBody>
        </p:sp>
        <p:sp>
          <p:nvSpPr>
            <p:cNvPr id="125" name="Line 48">
              <a:extLst>
                <a:ext uri="{FF2B5EF4-FFF2-40B4-BE49-F238E27FC236}">
                  <a16:creationId xmlns:a16="http://schemas.microsoft.com/office/drawing/2014/main" id="{FD63CDCE-2626-4445-A0BF-46E3004116BC}"/>
                </a:ext>
              </a:extLst>
            </p:cNvPr>
            <p:cNvSpPr>
              <a:spLocks noChangeShapeType="1"/>
            </p:cNvSpPr>
            <p:nvPr/>
          </p:nvSpPr>
          <p:spPr bwMode="auto">
            <a:xfrm>
              <a:off x="4080" y="3024"/>
              <a:ext cx="0" cy="384"/>
            </a:xfrm>
            <a:prstGeom prst="line">
              <a:avLst/>
            </a:prstGeom>
            <a:noFill/>
            <a:ln w="1270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spcBef>
                  <a:spcPct val="0"/>
                </a:spcBef>
              </a:pPr>
              <a:endParaRPr lang="zh-CN" altLang="en-US" sz="1800" b="0" dirty="0">
                <a:solidFill>
                  <a:srgbClr val="000000"/>
                </a:solidFill>
                <a:latin typeface="Comic Sans MS" panose="030F0702030302020204" pitchFamily="66" charset="0"/>
                <a:ea typeface="微软雅黑" panose="020B0503020204020204" pitchFamily="34" charset="-122"/>
                <a:cs typeface="Arial"/>
              </a:endParaRPr>
            </a:p>
          </p:txBody>
        </p:sp>
      </p:grpSp>
      <p:sp>
        <p:nvSpPr>
          <p:cNvPr id="126" name="Line 49">
            <a:extLst>
              <a:ext uri="{FF2B5EF4-FFF2-40B4-BE49-F238E27FC236}">
                <a16:creationId xmlns:a16="http://schemas.microsoft.com/office/drawing/2014/main" id="{F276744A-46ED-434F-9753-778461744D4C}"/>
              </a:ext>
            </a:extLst>
          </p:cNvPr>
          <p:cNvSpPr>
            <a:spLocks noChangeShapeType="1"/>
          </p:cNvSpPr>
          <p:nvPr/>
        </p:nvSpPr>
        <p:spPr bwMode="auto">
          <a:xfrm>
            <a:off x="4024536" y="6116216"/>
            <a:ext cx="1447800" cy="0"/>
          </a:xfrm>
          <a:prstGeom prst="line">
            <a:avLst/>
          </a:prstGeom>
          <a:noFill/>
          <a:ln w="12700">
            <a:solidFill>
              <a:srgbClr val="FF9933"/>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spcBef>
                <a:spcPct val="0"/>
              </a:spcBef>
            </a:pPr>
            <a:endParaRPr lang="zh-CN" altLang="en-US" sz="1800" b="0" dirty="0">
              <a:solidFill>
                <a:srgbClr val="000000"/>
              </a:solidFill>
              <a:latin typeface="Comic Sans MS" panose="030F0702030302020204" pitchFamily="66" charset="0"/>
              <a:ea typeface="微软雅黑" panose="020B0503020204020204" pitchFamily="34" charset="-122"/>
              <a:cs typeface="Arial"/>
            </a:endParaRPr>
          </a:p>
        </p:txBody>
      </p:sp>
      <p:sp>
        <p:nvSpPr>
          <p:cNvPr id="127" name="Text Box 50">
            <a:extLst>
              <a:ext uri="{FF2B5EF4-FFF2-40B4-BE49-F238E27FC236}">
                <a16:creationId xmlns:a16="http://schemas.microsoft.com/office/drawing/2014/main" id="{63A664E2-0EA4-40FC-9C0F-9BCA9B7A927F}"/>
              </a:ext>
            </a:extLst>
          </p:cNvPr>
          <p:cNvSpPr txBox="1">
            <a:spLocks noChangeArrowheads="1"/>
          </p:cNvSpPr>
          <p:nvPr/>
        </p:nvSpPr>
        <p:spPr bwMode="auto">
          <a:xfrm>
            <a:off x="4024536" y="5887616"/>
            <a:ext cx="14478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99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5000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状态检查</a:t>
            </a:r>
          </a:p>
        </p:txBody>
      </p:sp>
      <p:grpSp>
        <p:nvGrpSpPr>
          <p:cNvPr id="128" name="Group 51">
            <a:extLst>
              <a:ext uri="{FF2B5EF4-FFF2-40B4-BE49-F238E27FC236}">
                <a16:creationId xmlns:a16="http://schemas.microsoft.com/office/drawing/2014/main" id="{00A5EE8A-EEEF-4FC6-8087-35130210A7C8}"/>
              </a:ext>
            </a:extLst>
          </p:cNvPr>
          <p:cNvGrpSpPr>
            <a:grpSpLocks/>
          </p:cNvGrpSpPr>
          <p:nvPr/>
        </p:nvGrpSpPr>
        <p:grpSpPr bwMode="auto">
          <a:xfrm>
            <a:off x="4024536" y="5125616"/>
            <a:ext cx="3124200" cy="249238"/>
            <a:chOff x="3168" y="2880"/>
            <a:chExt cx="1968" cy="157"/>
          </a:xfrm>
        </p:grpSpPr>
        <p:sp>
          <p:nvSpPr>
            <p:cNvPr id="129" name="Rectangle 52">
              <a:extLst>
                <a:ext uri="{FF2B5EF4-FFF2-40B4-BE49-F238E27FC236}">
                  <a16:creationId xmlns:a16="http://schemas.microsoft.com/office/drawing/2014/main" id="{FEBC6CA7-30A9-46B7-AB37-46CFC759E782}"/>
                </a:ext>
              </a:extLst>
            </p:cNvPr>
            <p:cNvSpPr>
              <a:spLocks noChangeArrowheads="1"/>
            </p:cNvSpPr>
            <p:nvPr/>
          </p:nvSpPr>
          <p:spPr bwMode="auto">
            <a:xfrm>
              <a:off x="4078" y="2880"/>
              <a:ext cx="1058" cy="157"/>
            </a:xfrm>
            <a:prstGeom prst="rect">
              <a:avLst/>
            </a:prstGeom>
            <a:solidFill>
              <a:srgbClr val="00FFCC"/>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1030288">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342900" indent="-285750" defTabSz="1030288">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685800" indent="-228600" defTabSz="1030288">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31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303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75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47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19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91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1030288" eaLnBrk="1" fontAlgn="auto" latinLnBrk="0" hangingPunct="1">
                <a:lnSpc>
                  <a:spcPct val="120000"/>
                </a:lnSpc>
                <a:spcBef>
                  <a:spcPct val="10000"/>
                </a:spcBef>
                <a:spcAft>
                  <a:spcPct val="10000"/>
                </a:spcAft>
                <a:buClr>
                  <a:srgbClr val="00A3A1"/>
                </a:buClr>
                <a:buSzTx/>
                <a:buFont typeface="Wingdings" panose="05000000000000000000" pitchFamily="2" charset="2"/>
                <a:buNone/>
                <a:tabLst/>
                <a:defRPr/>
              </a:pPr>
              <a:r>
                <a:rPr kumimoji="0" lang="zh-CN" altLang="en-US"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数据</a:t>
              </a: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2</a:t>
              </a:r>
            </a:p>
          </p:txBody>
        </p:sp>
        <p:sp>
          <p:nvSpPr>
            <p:cNvPr id="130" name="Rectangle 53">
              <a:extLst>
                <a:ext uri="{FF2B5EF4-FFF2-40B4-BE49-F238E27FC236}">
                  <a16:creationId xmlns:a16="http://schemas.microsoft.com/office/drawing/2014/main" id="{EEBD4A5E-ADC8-43E9-B0D4-10956F2AA23B}"/>
                </a:ext>
              </a:extLst>
            </p:cNvPr>
            <p:cNvSpPr>
              <a:spLocks noChangeArrowheads="1"/>
            </p:cNvSpPr>
            <p:nvPr/>
          </p:nvSpPr>
          <p:spPr bwMode="auto">
            <a:xfrm>
              <a:off x="3576" y="2880"/>
              <a:ext cx="502" cy="157"/>
            </a:xfrm>
            <a:prstGeom prst="rect">
              <a:avLst/>
            </a:prstGeom>
            <a:solidFill>
              <a:srgbClr val="FFCC99"/>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1030288">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342900" indent="-285750" defTabSz="1030288">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685800" indent="-228600" defTabSz="1030288">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31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303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75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47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19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91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defTabSz="1030288" eaLnBrk="1" fontAlgn="auto" latinLnBrk="0" hangingPunct="1">
                <a:lnSpc>
                  <a:spcPct val="120000"/>
                </a:lnSpc>
                <a:spcBef>
                  <a:spcPct val="10000"/>
                </a:spcBef>
                <a:spcAft>
                  <a:spcPct val="10000"/>
                </a:spcAft>
                <a:buClr>
                  <a:srgbClr val="00A3A1"/>
                </a:buClr>
                <a:buSzTx/>
                <a:buFont typeface="Wingdings" panose="05000000000000000000" pitchFamily="2" charset="2"/>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TCP</a:t>
              </a:r>
              <a:r>
                <a:rPr kumimoji="0" lang="zh-CN" altLang="en-US"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报头</a:t>
              </a:r>
            </a:p>
          </p:txBody>
        </p:sp>
        <p:sp>
          <p:nvSpPr>
            <p:cNvPr id="131" name="Rectangle 54">
              <a:extLst>
                <a:ext uri="{FF2B5EF4-FFF2-40B4-BE49-F238E27FC236}">
                  <a16:creationId xmlns:a16="http://schemas.microsoft.com/office/drawing/2014/main" id="{57E04573-3EE3-4088-993C-E7388E0FD444}"/>
                </a:ext>
              </a:extLst>
            </p:cNvPr>
            <p:cNvSpPr>
              <a:spLocks noChangeArrowheads="1"/>
            </p:cNvSpPr>
            <p:nvPr/>
          </p:nvSpPr>
          <p:spPr bwMode="auto">
            <a:xfrm>
              <a:off x="3168" y="2880"/>
              <a:ext cx="408" cy="157"/>
            </a:xfrm>
            <a:prstGeom prst="rect">
              <a:avLst/>
            </a:prstGeom>
            <a:solidFill>
              <a:srgbClr val="FF7C80"/>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1030288">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342900" indent="-285750" defTabSz="1030288">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685800" indent="-228600" defTabSz="1030288">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31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303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75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47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19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91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defTabSz="1030288" eaLnBrk="1" fontAlgn="auto" latinLnBrk="0" hangingPunct="1">
                <a:lnSpc>
                  <a:spcPct val="120000"/>
                </a:lnSpc>
                <a:spcBef>
                  <a:spcPct val="10000"/>
                </a:spcBef>
                <a:spcAft>
                  <a:spcPct val="10000"/>
                </a:spcAft>
                <a:buClr>
                  <a:srgbClr val="00A3A1"/>
                </a:buClr>
                <a:buSzTx/>
                <a:buFont typeface="Wingdings" panose="05000000000000000000" pitchFamily="2" charset="2"/>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IP</a:t>
              </a:r>
              <a:r>
                <a:rPr kumimoji="0" lang="zh-CN" altLang="en-US"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报头</a:t>
              </a:r>
            </a:p>
          </p:txBody>
        </p:sp>
        <p:sp>
          <p:nvSpPr>
            <p:cNvPr id="132" name="Line 55">
              <a:extLst>
                <a:ext uri="{FF2B5EF4-FFF2-40B4-BE49-F238E27FC236}">
                  <a16:creationId xmlns:a16="http://schemas.microsoft.com/office/drawing/2014/main" id="{2784A82C-E97E-49DD-B4D2-C81A6F6FC665}"/>
                </a:ext>
              </a:extLst>
            </p:cNvPr>
            <p:cNvSpPr>
              <a:spLocks noChangeShapeType="1"/>
            </p:cNvSpPr>
            <p:nvPr/>
          </p:nvSpPr>
          <p:spPr bwMode="auto">
            <a:xfrm>
              <a:off x="3168" y="2880"/>
              <a:ext cx="1968" cy="0"/>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33" name="Line 56">
              <a:extLst>
                <a:ext uri="{FF2B5EF4-FFF2-40B4-BE49-F238E27FC236}">
                  <a16:creationId xmlns:a16="http://schemas.microsoft.com/office/drawing/2014/main" id="{445432E4-5CE7-457B-972C-8B076681C84B}"/>
                </a:ext>
              </a:extLst>
            </p:cNvPr>
            <p:cNvSpPr>
              <a:spLocks noChangeShapeType="1"/>
            </p:cNvSpPr>
            <p:nvPr/>
          </p:nvSpPr>
          <p:spPr bwMode="auto">
            <a:xfrm>
              <a:off x="3168" y="3037"/>
              <a:ext cx="1968" cy="0"/>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34" name="Line 57">
              <a:extLst>
                <a:ext uri="{FF2B5EF4-FFF2-40B4-BE49-F238E27FC236}">
                  <a16:creationId xmlns:a16="http://schemas.microsoft.com/office/drawing/2014/main" id="{7FE54EF7-22D4-4002-B003-80DBC37ECF45}"/>
                </a:ext>
              </a:extLst>
            </p:cNvPr>
            <p:cNvSpPr>
              <a:spLocks noChangeShapeType="1"/>
            </p:cNvSpPr>
            <p:nvPr/>
          </p:nvSpPr>
          <p:spPr bwMode="auto">
            <a:xfrm>
              <a:off x="3168" y="2880"/>
              <a:ext cx="0" cy="157"/>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35" name="Line 58">
              <a:extLst>
                <a:ext uri="{FF2B5EF4-FFF2-40B4-BE49-F238E27FC236}">
                  <a16:creationId xmlns:a16="http://schemas.microsoft.com/office/drawing/2014/main" id="{F3905AF1-FE70-4692-BD96-FEB8EAB9292F}"/>
                </a:ext>
              </a:extLst>
            </p:cNvPr>
            <p:cNvSpPr>
              <a:spLocks noChangeShapeType="1"/>
            </p:cNvSpPr>
            <p:nvPr/>
          </p:nvSpPr>
          <p:spPr bwMode="auto">
            <a:xfrm>
              <a:off x="5136" y="2880"/>
              <a:ext cx="0" cy="157"/>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36" name="Line 59">
              <a:extLst>
                <a:ext uri="{FF2B5EF4-FFF2-40B4-BE49-F238E27FC236}">
                  <a16:creationId xmlns:a16="http://schemas.microsoft.com/office/drawing/2014/main" id="{414BBF73-6C76-4929-BCB3-1526B8B7D56E}"/>
                </a:ext>
              </a:extLst>
            </p:cNvPr>
            <p:cNvSpPr>
              <a:spLocks noChangeShapeType="1"/>
            </p:cNvSpPr>
            <p:nvPr/>
          </p:nvSpPr>
          <p:spPr bwMode="auto">
            <a:xfrm>
              <a:off x="3576" y="2880"/>
              <a:ext cx="0" cy="15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37" name="Line 60">
              <a:extLst>
                <a:ext uri="{FF2B5EF4-FFF2-40B4-BE49-F238E27FC236}">
                  <a16:creationId xmlns:a16="http://schemas.microsoft.com/office/drawing/2014/main" id="{CB593B74-0A53-4415-A933-56F7EC7F53EE}"/>
                </a:ext>
              </a:extLst>
            </p:cNvPr>
            <p:cNvSpPr>
              <a:spLocks noChangeShapeType="1"/>
            </p:cNvSpPr>
            <p:nvPr/>
          </p:nvSpPr>
          <p:spPr bwMode="auto">
            <a:xfrm>
              <a:off x="4078" y="2880"/>
              <a:ext cx="0" cy="15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grpSp>
      <p:grpSp>
        <p:nvGrpSpPr>
          <p:cNvPr id="138" name="Group 61">
            <a:extLst>
              <a:ext uri="{FF2B5EF4-FFF2-40B4-BE49-F238E27FC236}">
                <a16:creationId xmlns:a16="http://schemas.microsoft.com/office/drawing/2014/main" id="{93684E2C-5ED2-4A56-9C95-904C2BB63BD9}"/>
              </a:ext>
            </a:extLst>
          </p:cNvPr>
          <p:cNvGrpSpPr>
            <a:grpSpLocks/>
          </p:cNvGrpSpPr>
          <p:nvPr/>
        </p:nvGrpSpPr>
        <p:grpSpPr bwMode="auto">
          <a:xfrm>
            <a:off x="4024536" y="4820816"/>
            <a:ext cx="3124200" cy="249238"/>
            <a:chOff x="3168" y="2880"/>
            <a:chExt cx="1968" cy="157"/>
          </a:xfrm>
        </p:grpSpPr>
        <p:sp>
          <p:nvSpPr>
            <p:cNvPr id="139" name="Rectangle 62">
              <a:extLst>
                <a:ext uri="{FF2B5EF4-FFF2-40B4-BE49-F238E27FC236}">
                  <a16:creationId xmlns:a16="http://schemas.microsoft.com/office/drawing/2014/main" id="{1255E8E1-4598-4CBE-9285-62F8781DA6D0}"/>
                </a:ext>
              </a:extLst>
            </p:cNvPr>
            <p:cNvSpPr>
              <a:spLocks noChangeArrowheads="1"/>
            </p:cNvSpPr>
            <p:nvPr/>
          </p:nvSpPr>
          <p:spPr bwMode="auto">
            <a:xfrm>
              <a:off x="4078" y="2880"/>
              <a:ext cx="1058" cy="157"/>
            </a:xfrm>
            <a:prstGeom prst="rect">
              <a:avLst/>
            </a:prstGeom>
            <a:solidFill>
              <a:srgbClr val="00FFCC"/>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1030288">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342900" indent="-285750" defTabSz="1030288">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685800" indent="-228600" defTabSz="1030288">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31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303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75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47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19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91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1030288" eaLnBrk="1" fontAlgn="auto" latinLnBrk="0" hangingPunct="1">
                <a:lnSpc>
                  <a:spcPct val="120000"/>
                </a:lnSpc>
                <a:spcBef>
                  <a:spcPct val="10000"/>
                </a:spcBef>
                <a:spcAft>
                  <a:spcPct val="10000"/>
                </a:spcAft>
                <a:buClr>
                  <a:srgbClr val="00A3A1"/>
                </a:buClr>
                <a:buSzTx/>
                <a:buFont typeface="Wingdings" panose="05000000000000000000" pitchFamily="2" charset="2"/>
                <a:buNone/>
                <a:tabLst/>
                <a:defRPr/>
              </a:pPr>
              <a:r>
                <a:rPr kumimoji="0" lang="zh-CN" altLang="en-US"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数据</a:t>
              </a: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1</a:t>
              </a:r>
            </a:p>
          </p:txBody>
        </p:sp>
        <p:sp>
          <p:nvSpPr>
            <p:cNvPr id="140" name="Rectangle 63">
              <a:extLst>
                <a:ext uri="{FF2B5EF4-FFF2-40B4-BE49-F238E27FC236}">
                  <a16:creationId xmlns:a16="http://schemas.microsoft.com/office/drawing/2014/main" id="{F730A0A9-A563-4D7A-B337-5E84105960D9}"/>
                </a:ext>
              </a:extLst>
            </p:cNvPr>
            <p:cNvSpPr>
              <a:spLocks noChangeArrowheads="1"/>
            </p:cNvSpPr>
            <p:nvPr/>
          </p:nvSpPr>
          <p:spPr bwMode="auto">
            <a:xfrm>
              <a:off x="3576" y="2880"/>
              <a:ext cx="502" cy="157"/>
            </a:xfrm>
            <a:prstGeom prst="rect">
              <a:avLst/>
            </a:prstGeom>
            <a:solidFill>
              <a:srgbClr val="FFCC99"/>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1030288">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342900" indent="-285750" defTabSz="1030288">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685800" indent="-228600" defTabSz="1030288">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31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303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75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47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19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91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defTabSz="1030288" eaLnBrk="1" fontAlgn="auto" latinLnBrk="0" hangingPunct="1">
                <a:lnSpc>
                  <a:spcPct val="120000"/>
                </a:lnSpc>
                <a:spcBef>
                  <a:spcPct val="10000"/>
                </a:spcBef>
                <a:spcAft>
                  <a:spcPct val="10000"/>
                </a:spcAft>
                <a:buClr>
                  <a:srgbClr val="00A3A1"/>
                </a:buClr>
                <a:buSzTx/>
                <a:buFont typeface="Wingdings" panose="05000000000000000000" pitchFamily="2" charset="2"/>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TCP</a:t>
              </a:r>
              <a:r>
                <a:rPr kumimoji="0" lang="zh-CN" altLang="en-US"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报头</a:t>
              </a:r>
            </a:p>
          </p:txBody>
        </p:sp>
        <p:sp>
          <p:nvSpPr>
            <p:cNvPr id="141" name="Rectangle 64">
              <a:extLst>
                <a:ext uri="{FF2B5EF4-FFF2-40B4-BE49-F238E27FC236}">
                  <a16:creationId xmlns:a16="http://schemas.microsoft.com/office/drawing/2014/main" id="{AC7DCBDB-9860-4F9A-B9BB-C8E61F69FAA4}"/>
                </a:ext>
              </a:extLst>
            </p:cNvPr>
            <p:cNvSpPr>
              <a:spLocks noChangeArrowheads="1"/>
            </p:cNvSpPr>
            <p:nvPr/>
          </p:nvSpPr>
          <p:spPr bwMode="auto">
            <a:xfrm>
              <a:off x="3168" y="2880"/>
              <a:ext cx="408" cy="157"/>
            </a:xfrm>
            <a:prstGeom prst="rect">
              <a:avLst/>
            </a:prstGeom>
            <a:solidFill>
              <a:srgbClr val="FF7C80"/>
            </a:solidFill>
            <a:ln>
              <a:noFill/>
            </a:ln>
            <a:effectLst/>
            <a:extLs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defTabSz="1030288">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342900" indent="-285750" defTabSz="1030288">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685800" indent="-228600" defTabSz="1030288">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31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30388" indent="-228600" defTabSz="1030288">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75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47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19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9188" indent="-228600" defTabSz="1030288"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defTabSz="1030288" eaLnBrk="1" fontAlgn="auto" latinLnBrk="0" hangingPunct="1">
                <a:lnSpc>
                  <a:spcPct val="120000"/>
                </a:lnSpc>
                <a:spcBef>
                  <a:spcPct val="10000"/>
                </a:spcBef>
                <a:spcAft>
                  <a:spcPct val="10000"/>
                </a:spcAft>
                <a:buClr>
                  <a:srgbClr val="00A3A1"/>
                </a:buClr>
                <a:buSzTx/>
                <a:buFont typeface="Wingdings" panose="05000000000000000000" pitchFamily="2" charset="2"/>
                <a:buNone/>
                <a:tabLst/>
                <a:defRPr/>
              </a:pPr>
              <a:r>
                <a:rPr kumimoji="0" lang="en-US" altLang="zh-CN"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IP</a:t>
              </a:r>
              <a:r>
                <a:rPr kumimoji="0" lang="zh-CN" altLang="en-US" sz="10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panose="020B0604020202020204" pitchFamily="34" charset="0"/>
                </a:rPr>
                <a:t>报头</a:t>
              </a:r>
            </a:p>
          </p:txBody>
        </p:sp>
        <p:sp>
          <p:nvSpPr>
            <p:cNvPr id="142" name="Line 65">
              <a:extLst>
                <a:ext uri="{FF2B5EF4-FFF2-40B4-BE49-F238E27FC236}">
                  <a16:creationId xmlns:a16="http://schemas.microsoft.com/office/drawing/2014/main" id="{53A1A2DF-3B31-4296-B470-7425D3819873}"/>
                </a:ext>
              </a:extLst>
            </p:cNvPr>
            <p:cNvSpPr>
              <a:spLocks noChangeShapeType="1"/>
            </p:cNvSpPr>
            <p:nvPr/>
          </p:nvSpPr>
          <p:spPr bwMode="auto">
            <a:xfrm>
              <a:off x="3168" y="2880"/>
              <a:ext cx="1968" cy="0"/>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43" name="Line 66">
              <a:extLst>
                <a:ext uri="{FF2B5EF4-FFF2-40B4-BE49-F238E27FC236}">
                  <a16:creationId xmlns:a16="http://schemas.microsoft.com/office/drawing/2014/main" id="{761C7C51-A4E0-4912-85C2-378D03409EC7}"/>
                </a:ext>
              </a:extLst>
            </p:cNvPr>
            <p:cNvSpPr>
              <a:spLocks noChangeShapeType="1"/>
            </p:cNvSpPr>
            <p:nvPr/>
          </p:nvSpPr>
          <p:spPr bwMode="auto">
            <a:xfrm>
              <a:off x="3168" y="3037"/>
              <a:ext cx="1968" cy="0"/>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44" name="Line 67">
              <a:extLst>
                <a:ext uri="{FF2B5EF4-FFF2-40B4-BE49-F238E27FC236}">
                  <a16:creationId xmlns:a16="http://schemas.microsoft.com/office/drawing/2014/main" id="{4C3ED3BA-7E8F-4A65-A975-5BC84CC2AD93}"/>
                </a:ext>
              </a:extLst>
            </p:cNvPr>
            <p:cNvSpPr>
              <a:spLocks noChangeShapeType="1"/>
            </p:cNvSpPr>
            <p:nvPr/>
          </p:nvSpPr>
          <p:spPr bwMode="auto">
            <a:xfrm>
              <a:off x="3168" y="2880"/>
              <a:ext cx="0" cy="157"/>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45" name="Line 68">
              <a:extLst>
                <a:ext uri="{FF2B5EF4-FFF2-40B4-BE49-F238E27FC236}">
                  <a16:creationId xmlns:a16="http://schemas.microsoft.com/office/drawing/2014/main" id="{82960855-C273-43CB-B11F-433AE8C2AB7F}"/>
                </a:ext>
              </a:extLst>
            </p:cNvPr>
            <p:cNvSpPr>
              <a:spLocks noChangeShapeType="1"/>
            </p:cNvSpPr>
            <p:nvPr/>
          </p:nvSpPr>
          <p:spPr bwMode="auto">
            <a:xfrm>
              <a:off x="5136" y="2880"/>
              <a:ext cx="0" cy="157"/>
            </a:xfrm>
            <a:prstGeom prst="line">
              <a:avLst/>
            </a:prstGeom>
            <a:noFill/>
            <a:ln w="12700" cap="sq">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46" name="Line 69">
              <a:extLst>
                <a:ext uri="{FF2B5EF4-FFF2-40B4-BE49-F238E27FC236}">
                  <a16:creationId xmlns:a16="http://schemas.microsoft.com/office/drawing/2014/main" id="{61788281-2DCE-472E-B83E-983E12C95907}"/>
                </a:ext>
              </a:extLst>
            </p:cNvPr>
            <p:cNvSpPr>
              <a:spLocks noChangeShapeType="1"/>
            </p:cNvSpPr>
            <p:nvPr/>
          </p:nvSpPr>
          <p:spPr bwMode="auto">
            <a:xfrm>
              <a:off x="3576" y="2880"/>
              <a:ext cx="0" cy="15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sp>
          <p:nvSpPr>
            <p:cNvPr id="147" name="Line 70">
              <a:extLst>
                <a:ext uri="{FF2B5EF4-FFF2-40B4-BE49-F238E27FC236}">
                  <a16:creationId xmlns:a16="http://schemas.microsoft.com/office/drawing/2014/main" id="{8507DAD2-EBEC-4BDA-AB18-29FDE68F93F3}"/>
                </a:ext>
              </a:extLst>
            </p:cNvPr>
            <p:cNvSpPr>
              <a:spLocks noChangeShapeType="1"/>
            </p:cNvSpPr>
            <p:nvPr/>
          </p:nvSpPr>
          <p:spPr bwMode="auto">
            <a:xfrm>
              <a:off x="4078" y="2880"/>
              <a:ext cx="0" cy="157"/>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auto" latinLnBrk="0" hangingPunct="0">
                <a:lnSpc>
                  <a:spcPct val="100000"/>
                </a:lnSpc>
                <a:spcBef>
                  <a:spcPct val="0"/>
                </a:spcBef>
                <a:spcAft>
                  <a:spcPts val="0"/>
                </a:spcAft>
                <a:buClrTx/>
                <a:buSzTx/>
                <a:buFontTx/>
                <a:buNone/>
                <a:tabLst/>
                <a:defRPr/>
              </a:pPr>
              <a:endParaRPr kumimoji="0" lang="zh-CN" altLang="en-US" sz="1800" b="0" i="0" u="none" strike="noStrike" kern="0" cap="none" spc="0" normalizeH="0" baseline="0" noProof="0" dirty="0">
                <a:ln>
                  <a:noFill/>
                </a:ln>
                <a:solidFill>
                  <a:srgbClr val="000000"/>
                </a:solidFill>
                <a:effectLst/>
                <a:uLnTx/>
                <a:uFillTx/>
                <a:latin typeface="Comic Sans MS" panose="030F0702030302020204" pitchFamily="66" charset="0"/>
                <a:ea typeface="微软雅黑" panose="020B0503020204020204" pitchFamily="34" charset="-122"/>
                <a:cs typeface="Arial"/>
              </a:endParaRPr>
            </a:p>
          </p:txBody>
        </p:sp>
      </p:grpSp>
      <p:sp>
        <p:nvSpPr>
          <p:cNvPr id="148" name="Text Box 71">
            <a:extLst>
              <a:ext uri="{FF2B5EF4-FFF2-40B4-BE49-F238E27FC236}">
                <a16:creationId xmlns:a16="http://schemas.microsoft.com/office/drawing/2014/main" id="{1A9C995A-EA0F-430C-AD2A-76BF9DB08AD7}"/>
              </a:ext>
            </a:extLst>
          </p:cNvPr>
          <p:cNvSpPr txBox="1">
            <a:spLocks noChangeArrowheads="1"/>
          </p:cNvSpPr>
          <p:nvPr/>
        </p:nvSpPr>
        <p:spPr bwMode="auto">
          <a:xfrm>
            <a:off x="5167536" y="6268616"/>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120000"/>
              </a:lnSpc>
              <a:spcBef>
                <a:spcPct val="10000"/>
              </a:spcBef>
              <a:spcAft>
                <a:spcPct val="10000"/>
              </a:spcAft>
              <a:buClr>
                <a:srgbClr val="00A3A1"/>
              </a:buClr>
              <a:buFont typeface="Wingdings" panose="05000000000000000000" pitchFamily="2" charset="2"/>
              <a:buChar char="§"/>
              <a:defRPr sz="28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742950" indent="-285750">
              <a:lnSpc>
                <a:spcPct val="120000"/>
              </a:lnSpc>
              <a:spcBef>
                <a:spcPct val="10000"/>
              </a:spcBef>
              <a:spcAft>
                <a:spcPct val="10000"/>
              </a:spcAft>
              <a:buClr>
                <a:schemeClr val="accent2"/>
              </a:buClr>
              <a:buFont typeface="Webdings" panose="05030102010509060703" pitchFamily="18" charset="2"/>
              <a:buChar char="4"/>
              <a:defRPr sz="24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1143000" indent="-228600">
              <a:lnSpc>
                <a:spcPct val="120000"/>
              </a:lnSpc>
              <a:spcBef>
                <a:spcPct val="10000"/>
              </a:spcBef>
              <a:spcAft>
                <a:spcPct val="10000"/>
              </a:spcAft>
              <a:buClr>
                <a:schemeClr val="accent2"/>
              </a:buClr>
              <a:buSzPct val="13000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6002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2057400" indent="-22860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5146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9718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4290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886200" indent="-228600" eaLnBrk="0" fontAlgn="base" hangingPunct="0">
              <a:lnSpc>
                <a:spcPct val="120000"/>
              </a:lnSpc>
              <a:spcBef>
                <a:spcPct val="10000"/>
              </a:spcBef>
              <a:spcAft>
                <a:spcPct val="10000"/>
              </a:spcAft>
              <a:buClr>
                <a:schemeClr val="accent2"/>
              </a:buClr>
              <a:buFont typeface="Arial" panose="020B0604020202020204" pitchFamily="34" charset="0"/>
              <a:buChar char="−"/>
              <a:defRPr sz="20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algn="ctr" eaLnBrk="0" hangingPunct="0">
              <a:lnSpc>
                <a:spcPct val="100000"/>
              </a:lnSpc>
              <a:spcBef>
                <a:spcPct val="50000"/>
              </a:spcBef>
              <a:spcAft>
                <a:spcPct val="0"/>
              </a:spcAft>
              <a:buClrTx/>
              <a:buFont typeface="Wingdings" panose="05000000000000000000" pitchFamily="2" charset="2"/>
              <a:buNone/>
            </a:pPr>
            <a:r>
              <a:rPr lang="zh-CN" altLang="en-US" sz="1200" b="0" dirty="0">
                <a:solidFill>
                  <a:srgbClr val="000000"/>
                </a:solidFill>
                <a:latin typeface="Comic Sans MS" panose="030F0702030302020204" pitchFamily="66" charset="0"/>
                <a:ea typeface="微软雅黑" panose="020B0503020204020204" pitchFamily="34" charset="-122"/>
              </a:rPr>
              <a:t>状态检查防火墙的包过滤器通过建立外向</a:t>
            </a:r>
            <a:r>
              <a:rPr lang="en-US" altLang="zh-CN" sz="1200" b="0" dirty="0">
                <a:solidFill>
                  <a:srgbClr val="000000"/>
                </a:solidFill>
                <a:latin typeface="Comic Sans MS" panose="030F0702030302020204" pitchFamily="66" charset="0"/>
                <a:ea typeface="微软雅黑" panose="020B0503020204020204" pitchFamily="34" charset="-122"/>
              </a:rPr>
              <a:t>TCP</a:t>
            </a:r>
            <a:r>
              <a:rPr lang="zh-CN" altLang="en-US" sz="1200" b="0" dirty="0">
                <a:solidFill>
                  <a:srgbClr val="000000"/>
                </a:solidFill>
                <a:latin typeface="Comic Sans MS" panose="030F0702030302020204" pitchFamily="66" charset="0"/>
                <a:ea typeface="微软雅黑" panose="020B0503020204020204" pitchFamily="34" charset="-122"/>
              </a:rPr>
              <a:t>连接表，加强了处理</a:t>
            </a:r>
            <a:r>
              <a:rPr lang="en-US" altLang="zh-CN" sz="1200" b="0" dirty="0">
                <a:solidFill>
                  <a:srgbClr val="000000"/>
                </a:solidFill>
                <a:latin typeface="Comic Sans MS" panose="030F0702030302020204" pitchFamily="66" charset="0"/>
                <a:ea typeface="微软雅黑" panose="020B0503020204020204" pitchFamily="34" charset="-122"/>
              </a:rPr>
              <a:t>TCP</a:t>
            </a:r>
            <a:r>
              <a:rPr lang="zh-CN" altLang="en-US" sz="1200" b="0" dirty="0">
                <a:solidFill>
                  <a:srgbClr val="000000"/>
                </a:solidFill>
                <a:latin typeface="Comic Sans MS" panose="030F0702030302020204" pitchFamily="66" charset="0"/>
                <a:ea typeface="微软雅黑" panose="020B0503020204020204" pitchFamily="34" charset="-122"/>
              </a:rPr>
              <a:t>通信规则</a:t>
            </a:r>
          </a:p>
        </p:txBody>
      </p:sp>
      <p:graphicFrame>
        <p:nvGraphicFramePr>
          <p:cNvPr id="149" name="Group 291">
            <a:extLst>
              <a:ext uri="{FF2B5EF4-FFF2-40B4-BE49-F238E27FC236}">
                <a16:creationId xmlns:a16="http://schemas.microsoft.com/office/drawing/2014/main" id="{2E596F0B-F807-437A-902F-08AB03CA9BE9}"/>
              </a:ext>
            </a:extLst>
          </p:cNvPr>
          <p:cNvGraphicFramePr>
            <a:graphicFrameLocks/>
          </p:cNvGraphicFramePr>
          <p:nvPr>
            <p:extLst>
              <p:ext uri="{D42A27DB-BD31-4B8C-83A1-F6EECF244321}">
                <p14:modId xmlns:p14="http://schemas.microsoft.com/office/powerpoint/2010/main" val="811868173"/>
              </p:ext>
            </p:extLst>
          </p:nvPr>
        </p:nvGraphicFramePr>
        <p:xfrm>
          <a:off x="4176936" y="1163216"/>
          <a:ext cx="4041775" cy="1371600"/>
        </p:xfrm>
        <a:graphic>
          <a:graphicData uri="http://schemas.openxmlformats.org/drawingml/2006/table">
            <a:tbl>
              <a:tblPr/>
              <a:tblGrid>
                <a:gridCol w="741363">
                  <a:extLst>
                    <a:ext uri="{9D8B030D-6E8A-4147-A177-3AD203B41FA5}">
                      <a16:colId xmlns:a16="http://schemas.microsoft.com/office/drawing/2014/main" val="20000"/>
                    </a:ext>
                  </a:extLst>
                </a:gridCol>
                <a:gridCol w="663575">
                  <a:extLst>
                    <a:ext uri="{9D8B030D-6E8A-4147-A177-3AD203B41FA5}">
                      <a16:colId xmlns:a16="http://schemas.microsoft.com/office/drawing/2014/main" val="20001"/>
                    </a:ext>
                  </a:extLst>
                </a:gridCol>
                <a:gridCol w="866775">
                  <a:extLst>
                    <a:ext uri="{9D8B030D-6E8A-4147-A177-3AD203B41FA5}">
                      <a16:colId xmlns:a16="http://schemas.microsoft.com/office/drawing/2014/main" val="20002"/>
                    </a:ext>
                  </a:extLst>
                </a:gridCol>
                <a:gridCol w="858837">
                  <a:extLst>
                    <a:ext uri="{9D8B030D-6E8A-4147-A177-3AD203B41FA5}">
                      <a16:colId xmlns:a16="http://schemas.microsoft.com/office/drawing/2014/main" val="20003"/>
                    </a:ext>
                  </a:extLst>
                </a:gridCol>
                <a:gridCol w="911225">
                  <a:extLst>
                    <a:ext uri="{9D8B030D-6E8A-4147-A177-3AD203B41FA5}">
                      <a16:colId xmlns:a16="http://schemas.microsoft.com/office/drawing/2014/main" val="20004"/>
                    </a:ext>
                  </a:extLst>
                </a:gridCol>
              </a:tblGrid>
              <a:tr h="171450">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源地址</a:t>
                      </a:r>
                      <a:endPar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源端口</a:t>
                      </a:r>
                      <a:endPar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目的地址</a:t>
                      </a:r>
                      <a:endPar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目的端口</a:t>
                      </a:r>
                      <a:endPar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连接状态</a:t>
                      </a:r>
                      <a:endPar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7963">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Host B</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1030</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Host A</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80</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已连接</a:t>
                      </a:r>
                      <a:endPar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0025">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Host B</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1031</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Host A</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21</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已连接</a:t>
                      </a:r>
                      <a:endPar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1613">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Host C</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1033</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Host B</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23</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已连接</a:t>
                      </a:r>
                      <a:endPar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1613">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Host D</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1035</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Host A</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25</a:t>
                      </a:r>
                      <a:endParaRPr kumimoji="0" lang="en-US" altLang="zh-CN"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lnSpc>
                          <a:spcPct val="120000"/>
                        </a:lnSpc>
                        <a:spcBef>
                          <a:spcPct val="10000"/>
                        </a:spcBef>
                        <a:spcAft>
                          <a:spcPct val="10000"/>
                        </a:spcAft>
                        <a:buClr>
                          <a:srgbClr val="00A3A1"/>
                        </a:buClr>
                        <a:buFont typeface="Wingdings" panose="05000000000000000000" pitchFamily="2" charset="2"/>
                        <a:defRPr sz="24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1pPr>
                      <a:lvl2pPr marL="457200" algn="l" defTabSz="914400" rtl="0" eaLnBrk="1" latinLnBrk="0" hangingPunct="1">
                        <a:lnSpc>
                          <a:spcPct val="120000"/>
                        </a:lnSpc>
                        <a:spcBef>
                          <a:spcPct val="10000"/>
                        </a:spcBef>
                        <a:spcAft>
                          <a:spcPct val="10000"/>
                        </a:spcAft>
                        <a:buClr>
                          <a:schemeClr val="accent2"/>
                        </a:buClr>
                        <a:buFont typeface="Webdings" panose="05030102010509060703" pitchFamily="18" charset="2"/>
                        <a:defRPr sz="20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2pPr>
                      <a:lvl3pPr marL="914400" algn="l" defTabSz="914400" rtl="0" eaLnBrk="1" latinLnBrk="0" hangingPunct="1">
                        <a:lnSpc>
                          <a:spcPct val="120000"/>
                        </a:lnSpc>
                        <a:spcBef>
                          <a:spcPct val="10000"/>
                        </a:spcBef>
                        <a:spcAft>
                          <a:spcPct val="10000"/>
                        </a:spcAft>
                        <a:buClr>
                          <a:schemeClr val="accent2"/>
                        </a:buClr>
                        <a:buSzPct val="13000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3pPr>
                      <a:lvl4pPr marL="13716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4pPr>
                      <a:lvl5pPr marL="1828800" algn="l" defTabSz="914400" rtl="0" eaLnBrk="1"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5pPr>
                      <a:lvl6pPr marL="22860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6pPr>
                      <a:lvl7pPr marL="27432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7pPr>
                      <a:lvl8pPr marL="32004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8pPr>
                      <a:lvl9pPr marL="3657600" algn="l" defTabSz="914400" rtl="0" eaLnBrk="1" fontAlgn="base" latinLnBrk="0" hangingPunct="1">
                        <a:lnSpc>
                          <a:spcPct val="120000"/>
                        </a:lnSpc>
                        <a:spcBef>
                          <a:spcPct val="10000"/>
                        </a:spcBef>
                        <a:spcAft>
                          <a:spcPct val="10000"/>
                        </a:spcAft>
                        <a:buClr>
                          <a:schemeClr val="accent2"/>
                        </a:buClr>
                        <a:buFont typeface="Arial" panose="020B0604020202020204" pitchFamily="34" charset="0"/>
                        <a:defRPr sz="1800" kern="1200">
                          <a:solidFill>
                            <a:schemeClr val="bg1"/>
                          </a:solidFill>
                          <a:latin typeface="Times New Roman" panose="02020603050405020304" pitchFamily="18" charset="0"/>
                          <a:ea typeface="宋体" panose="02010600030101010101" pitchFamily="2" charset="-122"/>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Times New Roman" panose="02020603050405020304" pitchFamily="18" charset="0"/>
                        </a:rPr>
                        <a:t>已连接</a:t>
                      </a:r>
                      <a:endParaRPr kumimoji="0" lang="zh-CN" altLang="en-US" sz="1200" b="0" i="0" u="none" strike="noStrike" cap="none" normalizeH="0" baseline="0" dirty="0">
                        <a:ln>
                          <a:noFill/>
                        </a:ln>
                        <a:solidFill>
                          <a:schemeClr val="tx1"/>
                        </a:solidFill>
                        <a:effectLst/>
                        <a:latin typeface="Comic Sans MS" panose="030F0702030302020204" pitchFamily="66" charset="0"/>
                        <a:ea typeface="微软雅黑" panose="020B0503020204020204" pitchFamily="34" charset="-122"/>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3144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0-#ppt_w/2"/>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down)">
                                      <p:cBhvr>
                                        <p:cTn id="12" dur="500"/>
                                        <p:tgtEl>
                                          <p:spTgt spid="99"/>
                                        </p:tgtEl>
                                      </p:cBhvr>
                                    </p:animEffect>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additive="base">
                                        <p:cTn id="16" dur="500" fill="hold"/>
                                        <p:tgtEl>
                                          <p:spTgt spid="104"/>
                                        </p:tgtEl>
                                        <p:attrNameLst>
                                          <p:attrName>ppt_x</p:attrName>
                                        </p:attrNameLst>
                                      </p:cBhvr>
                                      <p:tavLst>
                                        <p:tav tm="0">
                                          <p:val>
                                            <p:strVal val="0-#ppt_w/2"/>
                                          </p:val>
                                        </p:tav>
                                        <p:tav tm="100000">
                                          <p:val>
                                            <p:strVal val="#ppt_x"/>
                                          </p:val>
                                        </p:tav>
                                      </p:tavLst>
                                    </p:anim>
                                    <p:anim calcmode="lin" valueType="num">
                                      <p:cBhvr additive="base">
                                        <p:cTn id="17" dur="500" fill="hold"/>
                                        <p:tgtEl>
                                          <p:spTgt spid="10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slide(fromLeft)">
                                      <p:cBhvr>
                                        <p:cTn id="21" dur="5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slide(fromBottom)">
                                      <p:cBhvr>
                                        <p:cTn id="26" dur="500"/>
                                        <p:tgtEl>
                                          <p:spTgt spid="10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down)">
                                      <p:cBhvr>
                                        <p:cTn id="31" dur="500"/>
                                        <p:tgtEl>
                                          <p:spTgt spid="100"/>
                                        </p:tgtEl>
                                      </p:cBhvr>
                                    </p:animEffect>
                                  </p:childTnLst>
                                </p:cTn>
                              </p:par>
                            </p:childTnLst>
                          </p:cTn>
                        </p:par>
                        <p:par>
                          <p:cTn id="32" fill="hold">
                            <p:stCondLst>
                              <p:cond delay="500"/>
                            </p:stCondLst>
                            <p:childTnLst>
                              <p:par>
                                <p:cTn id="33" presetID="12" presetClass="entr" presetSubtype="4" fill="hold" grpId="0" nodeType="after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slide(fromBottom)">
                                      <p:cBhvr>
                                        <p:cTn id="35" dur="500"/>
                                        <p:tgtEl>
                                          <p:spTgt spid="10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wipe(up)">
                                      <p:cBhvr>
                                        <p:cTn id="40" dur="500"/>
                                        <p:tgtEl>
                                          <p:spTgt spid="101"/>
                                        </p:tgtEl>
                                      </p:cBhvr>
                                    </p:animEffect>
                                  </p:childTnLst>
                                </p:cTn>
                              </p:par>
                            </p:childTnLst>
                          </p:cTn>
                        </p:par>
                        <p:par>
                          <p:cTn id="41" fill="hold">
                            <p:stCondLst>
                              <p:cond delay="500"/>
                            </p:stCondLst>
                            <p:childTnLst>
                              <p:par>
                                <p:cTn id="42" presetID="12" presetClass="entr" presetSubtype="1" fill="hold" grpId="0" nodeType="afterEffect">
                                  <p:stCondLst>
                                    <p:cond delay="0"/>
                                  </p:stCondLst>
                                  <p:childTnLst>
                                    <p:set>
                                      <p:cBhvr>
                                        <p:cTn id="43" dur="1" fill="hold">
                                          <p:stCondLst>
                                            <p:cond delay="0"/>
                                          </p:stCondLst>
                                        </p:cTn>
                                        <p:tgtEl>
                                          <p:spTgt spid="110"/>
                                        </p:tgtEl>
                                        <p:attrNameLst>
                                          <p:attrName>style.visibility</p:attrName>
                                        </p:attrNameLst>
                                      </p:cBhvr>
                                      <p:to>
                                        <p:strVal val="visible"/>
                                      </p:to>
                                    </p:set>
                                    <p:animEffect transition="in" filter="slide(fromTop)">
                                      <p:cBhvr>
                                        <p:cTn id="44" dur="500"/>
                                        <p:tgtEl>
                                          <p:spTgt spid="1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wipe(left)">
                                      <p:cBhvr>
                                        <p:cTn id="49" dur="500"/>
                                        <p:tgtEl>
                                          <p:spTgt spid="102"/>
                                        </p:tgtEl>
                                      </p:cBhvr>
                                    </p:animEffect>
                                  </p:childTnLst>
                                </p:cTn>
                              </p:par>
                            </p:childTnLst>
                          </p:cTn>
                        </p:par>
                        <p:par>
                          <p:cTn id="50" fill="hold">
                            <p:stCondLst>
                              <p:cond delay="500"/>
                            </p:stCondLst>
                            <p:childTnLst>
                              <p:par>
                                <p:cTn id="51" presetID="12" presetClass="entr" presetSubtype="8" fill="hold" grpId="0" nodeType="after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slide(fromLeft)">
                                      <p:cBhvr>
                                        <p:cTn id="53" dur="500"/>
                                        <p:tgtEl>
                                          <p:spTgt spid="106"/>
                                        </p:tgtEl>
                                      </p:cBhvr>
                                    </p:animEffect>
                                  </p:childTnLst>
                                </p:cTn>
                              </p:par>
                            </p:childTnLst>
                          </p:cTn>
                        </p:par>
                        <p:par>
                          <p:cTn id="54" fill="hold">
                            <p:stCondLst>
                              <p:cond delay="1000"/>
                            </p:stCondLst>
                            <p:childTnLst>
                              <p:par>
                                <p:cTn id="55" presetID="12" presetClass="entr" presetSubtype="8" fill="hold" grpId="0" nodeType="after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slide(fromLeft)">
                                      <p:cBhvr>
                                        <p:cTn id="57" dur="500"/>
                                        <p:tgtEl>
                                          <p:spTgt spid="107"/>
                                        </p:tgtEl>
                                      </p:cBhvr>
                                    </p:animEffect>
                                  </p:childTnLst>
                                </p:cTn>
                              </p:par>
                            </p:childTnLst>
                          </p:cTn>
                        </p:par>
                        <p:par>
                          <p:cTn id="58" fill="hold">
                            <p:stCondLst>
                              <p:cond delay="1500"/>
                            </p:stCondLst>
                            <p:childTnLst>
                              <p:par>
                                <p:cTn id="59" presetID="12" presetClass="entr" presetSubtype="4" fill="hold" grpId="0" nodeType="afterEffect">
                                  <p:stCondLst>
                                    <p:cond delay="0"/>
                                  </p:stCondLst>
                                  <p:childTnLst>
                                    <p:set>
                                      <p:cBhvr>
                                        <p:cTn id="60" dur="1" fill="hold">
                                          <p:stCondLst>
                                            <p:cond delay="0"/>
                                          </p:stCondLst>
                                        </p:cTn>
                                        <p:tgtEl>
                                          <p:spTgt spid="111"/>
                                        </p:tgtEl>
                                        <p:attrNameLst>
                                          <p:attrName>style.visibility</p:attrName>
                                        </p:attrNameLst>
                                      </p:cBhvr>
                                      <p:to>
                                        <p:strVal val="visible"/>
                                      </p:to>
                                    </p:set>
                                    <p:animEffect transition="in" filter="slide(fromBottom)">
                                      <p:cBhvr>
                                        <p:cTn id="61" dur="500"/>
                                        <p:tgtEl>
                                          <p:spTgt spid="1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additive="base">
                                        <p:cTn id="66" dur="500" fill="hold"/>
                                        <p:tgtEl>
                                          <p:spTgt spid="138"/>
                                        </p:tgtEl>
                                        <p:attrNameLst>
                                          <p:attrName>ppt_x</p:attrName>
                                        </p:attrNameLst>
                                      </p:cBhvr>
                                      <p:tavLst>
                                        <p:tav tm="0">
                                          <p:val>
                                            <p:strVal val="1+#ppt_w/2"/>
                                          </p:val>
                                        </p:tav>
                                        <p:tav tm="100000">
                                          <p:val>
                                            <p:strVal val="#ppt_x"/>
                                          </p:val>
                                        </p:tav>
                                      </p:tavLst>
                                    </p:anim>
                                    <p:anim calcmode="lin" valueType="num">
                                      <p:cBhvr additive="base">
                                        <p:cTn id="67" dur="500" fill="hold"/>
                                        <p:tgtEl>
                                          <p:spTgt spid="138"/>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2" presetClass="entr" presetSubtype="2" fill="hold" nodeType="afterEffect">
                                  <p:stCondLst>
                                    <p:cond delay="0"/>
                                  </p:stCondLst>
                                  <p:childTnLst>
                                    <p:set>
                                      <p:cBhvr>
                                        <p:cTn id="70" dur="1" fill="hold">
                                          <p:stCondLst>
                                            <p:cond delay="0"/>
                                          </p:stCondLst>
                                        </p:cTn>
                                        <p:tgtEl>
                                          <p:spTgt spid="128"/>
                                        </p:tgtEl>
                                        <p:attrNameLst>
                                          <p:attrName>style.visibility</p:attrName>
                                        </p:attrNameLst>
                                      </p:cBhvr>
                                      <p:to>
                                        <p:strVal val="visible"/>
                                      </p:to>
                                    </p:set>
                                    <p:anim calcmode="lin" valueType="num">
                                      <p:cBhvr additive="base">
                                        <p:cTn id="71" dur="500" fill="hold"/>
                                        <p:tgtEl>
                                          <p:spTgt spid="128"/>
                                        </p:tgtEl>
                                        <p:attrNameLst>
                                          <p:attrName>ppt_x</p:attrName>
                                        </p:attrNameLst>
                                      </p:cBhvr>
                                      <p:tavLst>
                                        <p:tav tm="0">
                                          <p:val>
                                            <p:strVal val="1+#ppt_w/2"/>
                                          </p:val>
                                        </p:tav>
                                        <p:tav tm="100000">
                                          <p:val>
                                            <p:strVal val="#ppt_x"/>
                                          </p:val>
                                        </p:tav>
                                      </p:tavLst>
                                    </p:anim>
                                    <p:anim calcmode="lin" valueType="num">
                                      <p:cBhvr additive="base">
                                        <p:cTn id="72" dur="500" fill="hold"/>
                                        <p:tgtEl>
                                          <p:spTgt spid="128"/>
                                        </p:tgtEl>
                                        <p:attrNameLst>
                                          <p:attrName>ppt_y</p:attrName>
                                        </p:attrNameLst>
                                      </p:cBhvr>
                                      <p:tavLst>
                                        <p:tav tm="0">
                                          <p:val>
                                            <p:strVal val="#ppt_y"/>
                                          </p:val>
                                        </p:tav>
                                        <p:tav tm="100000">
                                          <p:val>
                                            <p:strVal val="#ppt_y"/>
                                          </p:val>
                                        </p:tav>
                                      </p:tavLst>
                                    </p:anim>
                                  </p:childTnLst>
                                </p:cTn>
                              </p:par>
                            </p:childTnLst>
                          </p:cTn>
                        </p:par>
                        <p:par>
                          <p:cTn id="73" fill="hold">
                            <p:stCondLst>
                              <p:cond delay="1000"/>
                            </p:stCondLst>
                            <p:childTnLst>
                              <p:par>
                                <p:cTn id="74" presetID="2" presetClass="entr" presetSubtype="2" fill="hold" nodeType="afterEffect">
                                  <p:stCondLst>
                                    <p:cond delay="0"/>
                                  </p:stCondLst>
                                  <p:childTnLst>
                                    <p:set>
                                      <p:cBhvr>
                                        <p:cTn id="75" dur="1" fill="hold">
                                          <p:stCondLst>
                                            <p:cond delay="0"/>
                                          </p:stCondLst>
                                        </p:cTn>
                                        <p:tgtEl>
                                          <p:spTgt spid="113"/>
                                        </p:tgtEl>
                                        <p:attrNameLst>
                                          <p:attrName>style.visibility</p:attrName>
                                        </p:attrNameLst>
                                      </p:cBhvr>
                                      <p:to>
                                        <p:strVal val="visible"/>
                                      </p:to>
                                    </p:set>
                                    <p:anim calcmode="lin" valueType="num">
                                      <p:cBhvr additive="base">
                                        <p:cTn id="76" dur="500" fill="hold"/>
                                        <p:tgtEl>
                                          <p:spTgt spid="113"/>
                                        </p:tgtEl>
                                        <p:attrNameLst>
                                          <p:attrName>ppt_x</p:attrName>
                                        </p:attrNameLst>
                                      </p:cBhvr>
                                      <p:tavLst>
                                        <p:tav tm="0">
                                          <p:val>
                                            <p:strVal val="1+#ppt_w/2"/>
                                          </p:val>
                                        </p:tav>
                                        <p:tav tm="100000">
                                          <p:val>
                                            <p:strVal val="#ppt_x"/>
                                          </p:val>
                                        </p:tav>
                                      </p:tavLst>
                                    </p:anim>
                                    <p:anim calcmode="lin" valueType="num">
                                      <p:cBhvr additive="base">
                                        <p:cTn id="77"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23"/>
                                        </p:tgtEl>
                                        <p:attrNameLst>
                                          <p:attrName>style.visibility</p:attrName>
                                        </p:attrNameLst>
                                      </p:cBhvr>
                                      <p:to>
                                        <p:strVal val="visible"/>
                                      </p:to>
                                    </p:set>
                                    <p:animEffect transition="in" filter="wipe(up)">
                                      <p:cBhvr>
                                        <p:cTn id="82" dur="500"/>
                                        <p:tgtEl>
                                          <p:spTgt spid="123"/>
                                        </p:tgtEl>
                                      </p:cBhvr>
                                    </p:animEffect>
                                  </p:childTnLst>
                                </p:cTn>
                              </p:par>
                            </p:childTnLst>
                          </p:cTn>
                        </p:par>
                        <p:par>
                          <p:cTn id="83" fill="hold">
                            <p:stCondLst>
                              <p:cond delay="500"/>
                            </p:stCondLst>
                            <p:childTnLst>
                              <p:par>
                                <p:cTn id="84" presetID="16" presetClass="entr" presetSubtype="37" fill="hold" grpId="0" nodeType="afterEffect">
                                  <p:stCondLst>
                                    <p:cond delay="0"/>
                                  </p:stCondLst>
                                  <p:childTnLst>
                                    <p:set>
                                      <p:cBhvr>
                                        <p:cTn id="85" dur="1" fill="hold">
                                          <p:stCondLst>
                                            <p:cond delay="0"/>
                                          </p:stCondLst>
                                        </p:cTn>
                                        <p:tgtEl>
                                          <p:spTgt spid="126"/>
                                        </p:tgtEl>
                                        <p:attrNameLst>
                                          <p:attrName>style.visibility</p:attrName>
                                        </p:attrNameLst>
                                      </p:cBhvr>
                                      <p:to>
                                        <p:strVal val="visible"/>
                                      </p:to>
                                    </p:set>
                                    <p:animEffect transition="in" filter="barn(outVertical)">
                                      <p:cBhvr>
                                        <p:cTn id="86" dur="500"/>
                                        <p:tgtEl>
                                          <p:spTgt spid="126"/>
                                        </p:tgtEl>
                                      </p:cBhvr>
                                    </p:animEffect>
                                  </p:childTnLst>
                                </p:cTn>
                              </p:par>
                            </p:childTnLst>
                          </p:cTn>
                        </p:par>
                        <p:par>
                          <p:cTn id="87" fill="hold">
                            <p:stCondLst>
                              <p:cond delay="1000"/>
                            </p:stCondLst>
                            <p:childTnLst>
                              <p:par>
                                <p:cTn id="88" presetID="12" presetClass="entr" presetSubtype="4" fill="hold" grpId="0" nodeType="afterEffect">
                                  <p:stCondLst>
                                    <p:cond delay="0"/>
                                  </p:stCondLst>
                                  <p:childTnLst>
                                    <p:set>
                                      <p:cBhvr>
                                        <p:cTn id="89" dur="1" fill="hold">
                                          <p:stCondLst>
                                            <p:cond delay="0"/>
                                          </p:stCondLst>
                                        </p:cTn>
                                        <p:tgtEl>
                                          <p:spTgt spid="127"/>
                                        </p:tgtEl>
                                        <p:attrNameLst>
                                          <p:attrName>style.visibility</p:attrName>
                                        </p:attrNameLst>
                                      </p:cBhvr>
                                      <p:to>
                                        <p:strVal val="visible"/>
                                      </p:to>
                                    </p:set>
                                    <p:animEffect transition="in" filter="slide(fromBottom)">
                                      <p:cBhvr>
                                        <p:cTn id="90" dur="500"/>
                                        <p:tgtEl>
                                          <p:spTgt spid="127"/>
                                        </p:tgtEl>
                                      </p:cBhvr>
                                    </p:animEffect>
                                  </p:childTnLst>
                                </p:cTn>
                              </p:par>
                            </p:childTnLst>
                          </p:cTn>
                        </p:par>
                        <p:par>
                          <p:cTn id="91" fill="hold">
                            <p:stCondLst>
                              <p:cond delay="1500"/>
                            </p:stCondLst>
                            <p:childTnLst>
                              <p:par>
                                <p:cTn id="92" presetID="12" presetClass="entr" presetSubtype="4" fill="hold" grpId="0" nodeType="afterEffect">
                                  <p:stCondLst>
                                    <p:cond delay="0"/>
                                  </p:stCondLst>
                                  <p:childTnLst>
                                    <p:set>
                                      <p:cBhvr>
                                        <p:cTn id="93" dur="1" fill="hold">
                                          <p:stCondLst>
                                            <p:cond delay="0"/>
                                          </p:stCondLst>
                                        </p:cTn>
                                        <p:tgtEl>
                                          <p:spTgt spid="148"/>
                                        </p:tgtEl>
                                        <p:attrNameLst>
                                          <p:attrName>style.visibility</p:attrName>
                                        </p:attrNameLst>
                                      </p:cBhvr>
                                      <p:to>
                                        <p:strVal val="visible"/>
                                      </p:to>
                                    </p:set>
                                    <p:animEffect transition="in" filter="slide(fromBottom)">
                                      <p:cBhvr>
                                        <p:cTn id="94"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02" grpId="0" animBg="1"/>
      <p:bldP spid="103" grpId="0" autoUpdateAnimBg="0"/>
      <p:bldP spid="104" grpId="0" autoUpdateAnimBg="0"/>
      <p:bldP spid="105" grpId="0" autoUpdateAnimBg="0"/>
      <p:bldP spid="106" grpId="0" autoUpdateAnimBg="0"/>
      <p:bldP spid="107" grpId="0" autoUpdateAnimBg="0"/>
      <p:bldP spid="108" grpId="0" autoUpdateAnimBg="0"/>
      <p:bldP spid="109" grpId="0" autoUpdateAnimBg="0"/>
      <p:bldP spid="110" grpId="0" autoUpdateAnimBg="0"/>
      <p:bldP spid="111" grpId="0" autoUpdateAnimBg="0"/>
      <p:bldP spid="126" grpId="0" animBg="1"/>
      <p:bldP spid="127" grpId="0" autoUpdateAnimBg="0"/>
      <p:bldP spid="14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892CE1-E43B-4709-8A80-FA642DD63B61}"/>
              </a:ext>
            </a:extLst>
          </p:cNvPr>
          <p:cNvSpPr>
            <a:spLocks noGrp="1"/>
          </p:cNvSpPr>
          <p:nvPr>
            <p:ph type="title"/>
          </p:nvPr>
        </p:nvSpPr>
        <p:spPr/>
        <p:txBody>
          <a:bodyPr/>
          <a:lstStyle/>
          <a:p>
            <a:r>
              <a:rPr lang="zh-CN" altLang="en-US" dirty="0"/>
              <a:t>概述</a:t>
            </a:r>
          </a:p>
        </p:txBody>
      </p:sp>
      <p:sp>
        <p:nvSpPr>
          <p:cNvPr id="3" name="内容占位符 2">
            <a:extLst>
              <a:ext uri="{FF2B5EF4-FFF2-40B4-BE49-F238E27FC236}">
                <a16:creationId xmlns:a16="http://schemas.microsoft.com/office/drawing/2014/main" id="{6BAE7C0A-C06D-4658-80E2-8E0DF65A5B26}"/>
              </a:ext>
            </a:extLst>
          </p:cNvPr>
          <p:cNvSpPr>
            <a:spLocks noGrp="1"/>
          </p:cNvSpPr>
          <p:nvPr>
            <p:ph idx="1"/>
          </p:nvPr>
        </p:nvSpPr>
        <p:spPr>
          <a:xfrm>
            <a:off x="304800" y="1219200"/>
            <a:ext cx="8537575" cy="685800"/>
          </a:xfrm>
        </p:spPr>
        <p:txBody>
          <a:bodyPr/>
          <a:lstStyle/>
          <a:p>
            <a:r>
              <a:rPr lang="en-US" altLang="zh-CN" b="1" dirty="0"/>
              <a:t>5.</a:t>
            </a:r>
            <a:r>
              <a:rPr lang="zh-CN" altLang="en-US" b="1" dirty="0"/>
              <a:t>信息安全分类</a:t>
            </a:r>
            <a:endParaRPr lang="en-US" altLang="zh-CN" b="1" dirty="0"/>
          </a:p>
        </p:txBody>
      </p:sp>
      <p:graphicFrame>
        <p:nvGraphicFramePr>
          <p:cNvPr id="4" name="Object 3">
            <a:extLst>
              <a:ext uri="{FF2B5EF4-FFF2-40B4-BE49-F238E27FC236}">
                <a16:creationId xmlns:a16="http://schemas.microsoft.com/office/drawing/2014/main" id="{244501BC-7326-48D3-9C12-CF7B5042D6DA}"/>
              </a:ext>
            </a:extLst>
          </p:cNvPr>
          <p:cNvGraphicFramePr>
            <a:graphicFrameLocks noChangeAspect="1"/>
          </p:cNvGraphicFramePr>
          <p:nvPr/>
        </p:nvGraphicFramePr>
        <p:xfrm>
          <a:off x="1905000" y="1828800"/>
          <a:ext cx="5545137" cy="4824413"/>
        </p:xfrm>
        <a:graphic>
          <a:graphicData uri="http://schemas.openxmlformats.org/presentationml/2006/ole">
            <mc:AlternateContent xmlns:mc="http://schemas.openxmlformats.org/markup-compatibility/2006">
              <mc:Choice xmlns:v="urn:schemas-microsoft-com:vml" Requires="v">
                <p:oleObj spid="_x0000_s1061" name="Visio" r:id="rId3" imgW="3972763" imgH="3457651" progId="Visio.Drawing.11">
                  <p:embed/>
                </p:oleObj>
              </mc:Choice>
              <mc:Fallback>
                <p:oleObj name="Visio" r:id="rId3" imgW="3972763" imgH="3457651" progId="Visio.Drawing.11">
                  <p:embed/>
                  <p:pic>
                    <p:nvPicPr>
                      <p:cNvPr id="4" name="Object 3">
                        <a:extLst>
                          <a:ext uri="{FF2B5EF4-FFF2-40B4-BE49-F238E27FC236}">
                            <a16:creationId xmlns:a16="http://schemas.microsoft.com/office/drawing/2014/main" id="{244501BC-7326-48D3-9C12-CF7B5042D6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828800"/>
                        <a:ext cx="5545137"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67983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CN" altLang="en-US" dirty="0">
                <a:ea typeface="微软雅黑" panose="020B0503020204020204" pitchFamily="34" charset="-122"/>
              </a:rPr>
              <a:t>应用层安全协议</a:t>
            </a:r>
          </a:p>
        </p:txBody>
      </p:sp>
      <p:sp>
        <p:nvSpPr>
          <p:cNvPr id="5123" name="Rectangle 3"/>
          <p:cNvSpPr>
            <a:spLocks noGrp="1" noChangeArrowheads="1"/>
          </p:cNvSpPr>
          <p:nvPr>
            <p:ph type="body" idx="1"/>
          </p:nvPr>
        </p:nvSpPr>
        <p:spPr>
          <a:xfrm>
            <a:off x="755576" y="1371600"/>
            <a:ext cx="7772400" cy="4114800"/>
          </a:xfrm>
        </p:spPr>
        <p:txBody>
          <a:bodyPr/>
          <a:lstStyle/>
          <a:p>
            <a:pPr eaLnBrk="1" hangingPunct="1">
              <a:lnSpc>
                <a:spcPct val="160000"/>
              </a:lnSpc>
              <a:spcBef>
                <a:spcPts val="0"/>
              </a:spcBef>
              <a:spcAft>
                <a:spcPts val="0"/>
              </a:spcAft>
              <a:buClrTx/>
              <a:buFont typeface="Wingdings" panose="05000000000000000000" pitchFamily="2" charset="2"/>
              <a:buChar char="p"/>
            </a:pPr>
            <a:r>
              <a:rPr lang="zh-CN" altLang="en-US" b="1" dirty="0">
                <a:ea typeface="微软雅黑" panose="020B0503020204020204" pitchFamily="34" charset="-122"/>
              </a:rPr>
              <a:t>电子邮件安全协议（</a:t>
            </a:r>
            <a:r>
              <a:rPr lang="en-US" altLang="zh-CN" b="1" dirty="0">
                <a:ea typeface="微软雅黑" panose="020B0503020204020204" pitchFamily="34" charset="-122"/>
              </a:rPr>
              <a:t>PGP</a:t>
            </a:r>
            <a:r>
              <a:rPr lang="zh-CN" altLang="en-US" b="1" dirty="0">
                <a:ea typeface="微软雅黑" panose="020B0503020204020204" pitchFamily="34" charset="-122"/>
              </a:rPr>
              <a:t>、</a:t>
            </a:r>
            <a:r>
              <a:rPr lang="en-US" altLang="zh-CN" b="1" dirty="0">
                <a:ea typeface="微软雅黑" panose="020B0503020204020204" pitchFamily="34" charset="-122"/>
              </a:rPr>
              <a:t>S/MIME</a:t>
            </a:r>
            <a:r>
              <a:rPr lang="zh-CN" altLang="en-US" b="1" dirty="0">
                <a:ea typeface="微软雅黑" panose="020B0503020204020204" pitchFamily="34" charset="-122"/>
              </a:rPr>
              <a:t>）</a:t>
            </a:r>
          </a:p>
          <a:p>
            <a:pPr eaLnBrk="1" hangingPunct="1">
              <a:lnSpc>
                <a:spcPct val="160000"/>
              </a:lnSpc>
              <a:spcBef>
                <a:spcPts val="0"/>
              </a:spcBef>
              <a:spcAft>
                <a:spcPts val="0"/>
              </a:spcAft>
              <a:buClrTx/>
              <a:buFont typeface="Wingdings" panose="05000000000000000000" pitchFamily="2" charset="2"/>
              <a:buChar char="p"/>
            </a:pPr>
            <a:r>
              <a:rPr lang="zh-CN" altLang="en-US" b="1" dirty="0">
                <a:ea typeface="微软雅黑" panose="020B0503020204020204" pitchFamily="34" charset="-122"/>
              </a:rPr>
              <a:t>远程登陆的安全协议（</a:t>
            </a:r>
            <a:r>
              <a:rPr lang="en-US" altLang="zh-CN" b="1" dirty="0">
                <a:ea typeface="微软雅黑" panose="020B0503020204020204" pitchFamily="34" charset="-122"/>
              </a:rPr>
              <a:t>SSH</a:t>
            </a:r>
            <a:r>
              <a:rPr lang="zh-CN" altLang="en-US" b="1" dirty="0">
                <a:ea typeface="微软雅黑" panose="020B0503020204020204" pitchFamily="34" charset="-122"/>
              </a:rPr>
              <a:t>）</a:t>
            </a:r>
          </a:p>
          <a:p>
            <a:pPr eaLnBrk="1" hangingPunct="1">
              <a:lnSpc>
                <a:spcPct val="160000"/>
              </a:lnSpc>
              <a:spcBef>
                <a:spcPts val="0"/>
              </a:spcBef>
              <a:spcAft>
                <a:spcPts val="0"/>
              </a:spcAft>
              <a:buClrTx/>
              <a:buFont typeface="Wingdings" panose="05000000000000000000" pitchFamily="2" charset="2"/>
              <a:buChar char="p"/>
            </a:pPr>
            <a:r>
              <a:rPr lang="en-US" altLang="zh-CN" b="1" dirty="0">
                <a:ea typeface="微软雅黑" panose="020B0503020204020204" pitchFamily="34" charset="-122"/>
              </a:rPr>
              <a:t>Web</a:t>
            </a:r>
            <a:r>
              <a:rPr lang="zh-CN" altLang="en-US" b="1" dirty="0">
                <a:ea typeface="微软雅黑" panose="020B0503020204020204" pitchFamily="34" charset="-122"/>
              </a:rPr>
              <a:t>安全协议（</a:t>
            </a:r>
            <a:r>
              <a:rPr lang="en-US" altLang="zh-CN" b="1" dirty="0">
                <a:ea typeface="微软雅黑" panose="020B0503020204020204" pitchFamily="34" charset="-122"/>
              </a:rPr>
              <a:t>HTTPS</a:t>
            </a:r>
            <a:r>
              <a:rPr lang="zh-CN" altLang="en-US" b="1" dirty="0">
                <a:ea typeface="微软雅黑" panose="020B0503020204020204" pitchFamily="34" charset="-122"/>
              </a:rPr>
              <a:t>）</a:t>
            </a:r>
            <a:endParaRPr lang="en-US" altLang="zh-CN" b="1" dirty="0">
              <a:ea typeface="微软雅黑" panose="020B0503020204020204" pitchFamily="34" charset="-122"/>
            </a:endParaRPr>
          </a:p>
          <a:p>
            <a:pPr eaLnBrk="1" hangingPunct="1">
              <a:lnSpc>
                <a:spcPct val="160000"/>
              </a:lnSpc>
              <a:spcBef>
                <a:spcPts val="0"/>
              </a:spcBef>
              <a:spcAft>
                <a:spcPts val="0"/>
              </a:spcAft>
              <a:buClrTx/>
              <a:buFont typeface="Wingdings" panose="05000000000000000000" pitchFamily="2" charset="2"/>
              <a:buChar char="p"/>
            </a:pPr>
            <a:r>
              <a:rPr lang="en-US" altLang="zh-CN" b="1" dirty="0"/>
              <a:t>DNSSEC</a:t>
            </a:r>
            <a:r>
              <a:rPr lang="zh-CN" altLang="en-US" b="1" dirty="0"/>
              <a:t>协议和系统</a:t>
            </a:r>
            <a:endParaRPr lang="en-US" altLang="zh-CN" b="1" dirty="0">
              <a:ea typeface="微软雅黑" panose="020B0503020204020204" pitchFamily="34" charset="-122"/>
            </a:endParaRPr>
          </a:p>
          <a:p>
            <a:pPr eaLnBrk="1" hangingPunct="1">
              <a:buClrTx/>
              <a:buFont typeface="Wingdings" panose="05000000000000000000" pitchFamily="2" charset="2"/>
              <a:buChar char="p"/>
            </a:pPr>
            <a:endParaRPr lang="en-US" altLang="zh-CN" dirty="0">
              <a:ea typeface="微软雅黑" panose="020B0503020204020204" pitchFamily="3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CN" altLang="en-US" sz="2800" dirty="0">
                <a:ea typeface="微软雅黑" panose="020B0503020204020204" pitchFamily="34" charset="-122"/>
              </a:rPr>
              <a:t>电子邮件安全协议（</a:t>
            </a:r>
            <a:r>
              <a:rPr lang="en-US" altLang="zh-CN" sz="2800" dirty="0">
                <a:ea typeface="微软雅黑" panose="020B0503020204020204" pitchFamily="34" charset="-122"/>
              </a:rPr>
              <a:t>PEM</a:t>
            </a:r>
            <a:r>
              <a:rPr lang="zh-CN" altLang="en-US" sz="2800" dirty="0">
                <a:ea typeface="微软雅黑" panose="020B0503020204020204" pitchFamily="34" charset="-122"/>
              </a:rPr>
              <a:t>、</a:t>
            </a:r>
            <a:r>
              <a:rPr lang="en-US" altLang="zh-CN" sz="2800" dirty="0">
                <a:ea typeface="微软雅黑" panose="020B0503020204020204" pitchFamily="34" charset="-122"/>
              </a:rPr>
              <a:t>S/MIME</a:t>
            </a:r>
            <a:r>
              <a:rPr lang="zh-CN" altLang="en-US" sz="2800" dirty="0">
                <a:ea typeface="微软雅黑" panose="020B0503020204020204" pitchFamily="34" charset="-122"/>
              </a:rPr>
              <a:t>、</a:t>
            </a:r>
            <a:r>
              <a:rPr lang="en-US" altLang="zh-CN" sz="2800" dirty="0">
                <a:ea typeface="微软雅黑" panose="020B0503020204020204" pitchFamily="34" charset="-122"/>
              </a:rPr>
              <a:t>PGP</a:t>
            </a:r>
            <a:r>
              <a:rPr lang="zh-CN" altLang="en-US" sz="2800" dirty="0">
                <a:ea typeface="微软雅黑" panose="020B0503020204020204" pitchFamily="34" charset="-122"/>
              </a:rPr>
              <a:t>）</a:t>
            </a:r>
          </a:p>
        </p:txBody>
      </p:sp>
      <p:sp>
        <p:nvSpPr>
          <p:cNvPr id="11267" name="Rectangle 3"/>
          <p:cNvSpPr>
            <a:spLocks noGrp="1" noChangeArrowheads="1"/>
          </p:cNvSpPr>
          <p:nvPr>
            <p:ph type="body" idx="1"/>
          </p:nvPr>
        </p:nvSpPr>
        <p:spPr>
          <a:xfrm>
            <a:off x="685800" y="1268760"/>
            <a:ext cx="7772400" cy="4114800"/>
          </a:xfrm>
        </p:spPr>
        <p:txBody>
          <a:bodyPr/>
          <a:lstStyle/>
          <a:p>
            <a:pPr eaLnBrk="1" hangingPunct="1">
              <a:lnSpc>
                <a:spcPct val="135000"/>
              </a:lnSpc>
              <a:spcBef>
                <a:spcPts val="0"/>
              </a:spcBef>
              <a:spcAft>
                <a:spcPts val="0"/>
              </a:spcAft>
              <a:buClr>
                <a:schemeClr val="tx1"/>
              </a:buClr>
              <a:buFont typeface="Wingdings" panose="05000000000000000000" pitchFamily="2" charset="2"/>
              <a:buChar char="p"/>
            </a:pPr>
            <a:r>
              <a:rPr lang="zh-CN" altLang="en-US" sz="2400" b="1" dirty="0">
                <a:ea typeface="微软雅黑" panose="020B0503020204020204" pitchFamily="34" charset="-122"/>
              </a:rPr>
              <a:t>电子邮件的威胁</a:t>
            </a:r>
          </a:p>
          <a:p>
            <a:pPr lvl="1" eaLnBrk="1" hangingPunct="1">
              <a:lnSpc>
                <a:spcPct val="135000"/>
              </a:lnSpc>
              <a:spcBef>
                <a:spcPts val="0"/>
              </a:spcBef>
              <a:spcAft>
                <a:spcPts val="0"/>
              </a:spcAft>
              <a:buClr>
                <a:schemeClr val="tx1"/>
              </a:buClr>
              <a:buFont typeface="Wingdings" panose="05000000000000000000" pitchFamily="2" charset="2"/>
              <a:buChar char="p"/>
            </a:pPr>
            <a:r>
              <a:rPr lang="zh-CN" altLang="en-US" sz="2000" dirty="0">
                <a:ea typeface="微软雅黑" panose="020B0503020204020204" pitchFamily="34" charset="-122"/>
              </a:rPr>
              <a:t>邮件炸弹</a:t>
            </a:r>
          </a:p>
          <a:p>
            <a:pPr lvl="1" eaLnBrk="1" hangingPunct="1">
              <a:lnSpc>
                <a:spcPct val="135000"/>
              </a:lnSpc>
              <a:spcBef>
                <a:spcPts val="0"/>
              </a:spcBef>
              <a:spcAft>
                <a:spcPts val="0"/>
              </a:spcAft>
              <a:buClr>
                <a:schemeClr val="tx1"/>
              </a:buClr>
              <a:buFont typeface="Wingdings" panose="05000000000000000000" pitchFamily="2" charset="2"/>
              <a:buChar char="p"/>
            </a:pPr>
            <a:r>
              <a:rPr lang="zh-CN" altLang="en-US" sz="2000" dirty="0">
                <a:ea typeface="微软雅黑" panose="020B0503020204020204" pitchFamily="34" charset="-122"/>
              </a:rPr>
              <a:t>邮件欺骗</a:t>
            </a:r>
            <a:endParaRPr lang="en-US" altLang="zh-CN" sz="2000" dirty="0">
              <a:solidFill>
                <a:srgbClr val="FF0000"/>
              </a:solidFill>
              <a:ea typeface="微软雅黑" panose="020B0503020204020204" pitchFamily="34" charset="-122"/>
            </a:endParaRPr>
          </a:p>
          <a:p>
            <a:pPr lvl="1" eaLnBrk="1" hangingPunct="1">
              <a:lnSpc>
                <a:spcPct val="135000"/>
              </a:lnSpc>
              <a:spcBef>
                <a:spcPts val="0"/>
              </a:spcBef>
              <a:spcAft>
                <a:spcPts val="0"/>
              </a:spcAft>
              <a:buClr>
                <a:schemeClr val="tx1"/>
              </a:buClr>
              <a:buFont typeface="Wingdings" panose="05000000000000000000" pitchFamily="2" charset="2"/>
              <a:buChar char="p"/>
            </a:pPr>
            <a:r>
              <a:rPr lang="zh-CN" altLang="en-US" sz="2000" dirty="0">
                <a:ea typeface="微软雅黑" panose="020B0503020204020204" pitchFamily="34" charset="-122"/>
              </a:rPr>
              <a:t>垃圾邮件</a:t>
            </a:r>
          </a:p>
          <a:p>
            <a:pPr lvl="1" eaLnBrk="1" hangingPunct="1">
              <a:lnSpc>
                <a:spcPct val="135000"/>
              </a:lnSpc>
              <a:spcBef>
                <a:spcPts val="0"/>
              </a:spcBef>
              <a:spcAft>
                <a:spcPts val="0"/>
              </a:spcAft>
              <a:buClr>
                <a:schemeClr val="tx1"/>
              </a:buClr>
              <a:buFont typeface="Wingdings" panose="05000000000000000000" pitchFamily="2" charset="2"/>
              <a:buChar char="p"/>
            </a:pPr>
            <a:r>
              <a:rPr lang="zh-CN" altLang="en-US" sz="2000" dirty="0">
                <a:ea typeface="微软雅黑" panose="020B0503020204020204" pitchFamily="34" charset="-122"/>
              </a:rPr>
              <a:t>邮件携带病毒、恶意代码</a:t>
            </a:r>
          </a:p>
          <a:p>
            <a:pPr eaLnBrk="1" hangingPunct="1">
              <a:lnSpc>
                <a:spcPct val="135000"/>
              </a:lnSpc>
              <a:spcBef>
                <a:spcPts val="0"/>
              </a:spcBef>
              <a:spcAft>
                <a:spcPts val="0"/>
              </a:spcAft>
              <a:buClr>
                <a:schemeClr val="tx1"/>
              </a:buClr>
              <a:buFont typeface="Wingdings" panose="05000000000000000000" pitchFamily="2" charset="2"/>
              <a:buChar char="p"/>
            </a:pPr>
            <a:r>
              <a:rPr lang="zh-CN" altLang="en-US" sz="2400" b="1" dirty="0">
                <a:ea typeface="微软雅黑" panose="020B0503020204020204" pitchFamily="34" charset="-122"/>
              </a:rPr>
              <a:t>电子邮件安全协议</a:t>
            </a:r>
          </a:p>
          <a:p>
            <a:pPr lvl="1" eaLnBrk="1" hangingPunct="1">
              <a:lnSpc>
                <a:spcPct val="135000"/>
              </a:lnSpc>
              <a:spcBef>
                <a:spcPts val="0"/>
              </a:spcBef>
              <a:spcAft>
                <a:spcPts val="0"/>
              </a:spcAft>
              <a:buClr>
                <a:schemeClr val="tx1"/>
              </a:buClr>
              <a:buFont typeface="Wingdings" panose="05000000000000000000" pitchFamily="2" charset="2"/>
              <a:buChar char="p"/>
            </a:pPr>
            <a:r>
              <a:rPr lang="en-US" altLang="zh-CN" sz="2000" dirty="0">
                <a:ea typeface="微软雅黑" panose="020B0503020204020204" pitchFamily="34" charset="-122"/>
              </a:rPr>
              <a:t>PEM </a:t>
            </a:r>
            <a:r>
              <a:rPr lang="zh-CN" altLang="en-US" sz="2000" dirty="0">
                <a:ea typeface="微软雅黑" panose="020B0503020204020204" pitchFamily="34" charset="-122"/>
              </a:rPr>
              <a:t>（</a:t>
            </a:r>
            <a:r>
              <a:rPr lang="en-US" altLang="zh-CN" sz="2000" dirty="0">
                <a:ea typeface="微软雅黑" panose="020B0503020204020204" pitchFamily="34" charset="-122"/>
              </a:rPr>
              <a:t>Privacy Enhanced Email</a:t>
            </a:r>
            <a:r>
              <a:rPr lang="zh-CN" altLang="en-US" sz="2000" dirty="0">
                <a:ea typeface="微软雅黑" panose="020B0503020204020204" pitchFamily="34" charset="-122"/>
              </a:rPr>
              <a:t>，</a:t>
            </a:r>
            <a:r>
              <a:rPr lang="en-US" altLang="zh-CN" sz="2000" dirty="0">
                <a:ea typeface="微软雅黑" panose="020B0503020204020204" pitchFamily="34" charset="-122"/>
              </a:rPr>
              <a:t>RFC 1421-1424</a:t>
            </a:r>
            <a:r>
              <a:rPr lang="zh-CN" altLang="en-US" sz="2000" dirty="0">
                <a:ea typeface="微软雅黑" panose="020B0503020204020204" pitchFamily="34" charset="-122"/>
              </a:rPr>
              <a:t>）</a:t>
            </a:r>
          </a:p>
          <a:p>
            <a:pPr lvl="1" eaLnBrk="1" hangingPunct="1">
              <a:lnSpc>
                <a:spcPct val="135000"/>
              </a:lnSpc>
              <a:spcBef>
                <a:spcPts val="0"/>
              </a:spcBef>
              <a:spcAft>
                <a:spcPts val="0"/>
              </a:spcAft>
              <a:buClr>
                <a:schemeClr val="tx1"/>
              </a:buClr>
              <a:buFont typeface="Wingdings" panose="05000000000000000000" pitchFamily="2" charset="2"/>
              <a:buChar char="p"/>
            </a:pPr>
            <a:r>
              <a:rPr lang="en-US" altLang="zh-CN" sz="2000" dirty="0">
                <a:ea typeface="微软雅黑" panose="020B0503020204020204" pitchFamily="34" charset="-122"/>
              </a:rPr>
              <a:t>S/MIME</a:t>
            </a:r>
          </a:p>
          <a:p>
            <a:pPr lvl="1" eaLnBrk="1" hangingPunct="1">
              <a:lnSpc>
                <a:spcPct val="135000"/>
              </a:lnSpc>
              <a:spcBef>
                <a:spcPts val="0"/>
              </a:spcBef>
              <a:spcAft>
                <a:spcPts val="0"/>
              </a:spcAft>
              <a:buClr>
                <a:schemeClr val="tx1"/>
              </a:buClr>
              <a:buFont typeface="Wingdings" panose="05000000000000000000" pitchFamily="2" charset="2"/>
              <a:buChar char="p"/>
            </a:pPr>
            <a:r>
              <a:rPr lang="en-US" altLang="zh-CN" sz="2000" dirty="0">
                <a:ea typeface="微软雅黑" panose="020B0503020204020204" pitchFamily="34" charset="-122"/>
              </a:rPr>
              <a:t>PGP</a:t>
            </a:r>
            <a:r>
              <a:rPr lang="zh-CN" altLang="en-US" sz="2000" dirty="0">
                <a:ea typeface="微软雅黑" panose="020B0503020204020204" pitchFamily="34" charset="-122"/>
              </a:rPr>
              <a:t>（</a:t>
            </a:r>
            <a:r>
              <a:rPr lang="en-US" altLang="zh-CN" sz="2000" dirty="0">
                <a:ea typeface="微软雅黑" panose="020B0503020204020204" pitchFamily="34" charset="-122"/>
              </a:rPr>
              <a:t>Pretty Good Privacy</a:t>
            </a:r>
            <a:r>
              <a:rPr lang="zh-CN" altLang="en-US" sz="2000" dirty="0">
                <a:ea typeface="微软雅黑" panose="020B0503020204020204" pitchFamily="34" charset="-122"/>
              </a:rPr>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zh-CN" altLang="en-US" sz="3200" dirty="0">
                <a:ea typeface="微软雅黑" panose="020B0503020204020204" pitchFamily="34" charset="-122"/>
              </a:rPr>
              <a:t>远程登录安全协议 </a:t>
            </a:r>
            <a:r>
              <a:rPr lang="en-US" altLang="zh-CN" sz="3200" dirty="0">
                <a:ea typeface="微软雅黑" panose="020B0503020204020204" pitchFamily="34" charset="-122"/>
              </a:rPr>
              <a:t>SSH: Secure </a:t>
            </a:r>
            <a:r>
              <a:rPr lang="en-US" altLang="zh-CN" sz="3200" dirty="0" err="1">
                <a:ea typeface="微软雅黑" panose="020B0503020204020204" pitchFamily="34" charset="-122"/>
              </a:rPr>
              <a:t>SHell</a:t>
            </a:r>
            <a:endParaRPr lang="en-US" altLang="zh-CN" sz="3200" dirty="0">
              <a:ea typeface="微软雅黑" panose="020B0503020204020204" pitchFamily="34" charset="-122"/>
            </a:endParaRPr>
          </a:p>
        </p:txBody>
      </p:sp>
      <p:sp>
        <p:nvSpPr>
          <p:cNvPr id="61443" name="Rectangle 3"/>
          <p:cNvSpPr>
            <a:spLocks noGrp="1" noChangeArrowheads="1"/>
          </p:cNvSpPr>
          <p:nvPr>
            <p:ph type="body" idx="1"/>
          </p:nvPr>
        </p:nvSpPr>
        <p:spPr>
          <a:xfrm>
            <a:off x="539552" y="1556792"/>
            <a:ext cx="7772400" cy="4114800"/>
          </a:xfrm>
        </p:spPr>
        <p:txBody>
          <a:bodyPr/>
          <a:lstStyle/>
          <a:p>
            <a:pPr algn="just" eaLnBrk="1">
              <a:lnSpc>
                <a:spcPct val="150000"/>
              </a:lnSpc>
              <a:spcBef>
                <a:spcPts val="0"/>
              </a:spcBef>
              <a:spcAft>
                <a:spcPts val="0"/>
              </a:spcAft>
              <a:buClrTx/>
            </a:pPr>
            <a:r>
              <a:rPr lang="en-US" altLang="zh-CN" sz="2000" dirty="0"/>
              <a:t>SSH</a:t>
            </a:r>
            <a:r>
              <a:rPr lang="zh-CN" altLang="en-US" sz="2000" dirty="0"/>
              <a:t>主要由芬兰赫尔辛基大学的</a:t>
            </a:r>
            <a:r>
              <a:rPr lang="en-US" altLang="zh-CN" sz="2000" dirty="0" err="1"/>
              <a:t>Tatu</a:t>
            </a:r>
            <a:r>
              <a:rPr lang="en-US" altLang="zh-CN" sz="2000" dirty="0"/>
              <a:t> </a:t>
            </a:r>
            <a:r>
              <a:rPr lang="en-US" altLang="zh-CN" sz="2000" dirty="0" err="1"/>
              <a:t>Ylonen</a:t>
            </a:r>
            <a:r>
              <a:rPr lang="zh-CN" altLang="en-US" sz="2000" dirty="0"/>
              <a:t>开发的，它提供一条安全的远程登录通道，可以代替</a:t>
            </a:r>
            <a:r>
              <a:rPr lang="en-US" altLang="zh-CN" sz="2000" dirty="0"/>
              <a:t>telnet, rlogin</a:t>
            </a:r>
            <a:r>
              <a:rPr lang="zh-CN" altLang="en-US" sz="2000" dirty="0"/>
              <a:t>等。由于受版权和加密算法的限制，很多人都使用它的免费替代产品</a:t>
            </a:r>
            <a:r>
              <a:rPr lang="en-US" altLang="zh-CN" sz="2000" dirty="0"/>
              <a:t>OpenSSH</a:t>
            </a:r>
            <a:r>
              <a:rPr lang="zh-CN" altLang="en-US" sz="2000" dirty="0"/>
              <a:t>。</a:t>
            </a:r>
            <a:endParaRPr lang="en-US" altLang="zh-CN" sz="2000" dirty="0"/>
          </a:p>
          <a:p>
            <a:pPr algn="just" eaLnBrk="1">
              <a:lnSpc>
                <a:spcPct val="150000"/>
              </a:lnSpc>
              <a:spcBef>
                <a:spcPts val="0"/>
              </a:spcBef>
              <a:spcAft>
                <a:spcPts val="0"/>
              </a:spcAft>
              <a:buClrTx/>
            </a:pPr>
            <a:r>
              <a:rPr lang="en-US" altLang="zh-CN" sz="2000" dirty="0"/>
              <a:t>SSH</a:t>
            </a:r>
            <a:r>
              <a:rPr lang="zh-CN" altLang="en-US" sz="2000" dirty="0"/>
              <a:t>协议有版本</a:t>
            </a:r>
            <a:r>
              <a:rPr lang="en-US" altLang="zh-CN" sz="2000" dirty="0"/>
              <a:t>1</a:t>
            </a:r>
            <a:r>
              <a:rPr lang="zh-CN" altLang="en-US" sz="2000" dirty="0"/>
              <a:t>（</a:t>
            </a:r>
            <a:r>
              <a:rPr lang="en-US" altLang="zh-CN" sz="2000" dirty="0"/>
              <a:t>SSHv1</a:t>
            </a:r>
            <a:r>
              <a:rPr lang="zh-CN" altLang="en-US" sz="2000" dirty="0"/>
              <a:t>）和版本</a:t>
            </a:r>
            <a:r>
              <a:rPr lang="en-US" altLang="zh-CN" sz="2000" dirty="0"/>
              <a:t>2</a:t>
            </a:r>
            <a:r>
              <a:rPr lang="zh-CN" altLang="en-US" sz="2000" dirty="0"/>
              <a:t>（</a:t>
            </a:r>
            <a:r>
              <a:rPr lang="en-US" altLang="zh-CN" sz="2000" dirty="0"/>
              <a:t>SSHv2</a:t>
            </a:r>
            <a:r>
              <a:rPr lang="zh-CN" altLang="en-US" sz="2000" dirty="0"/>
              <a:t>），这两版本互不兼容，由</a:t>
            </a:r>
            <a:r>
              <a:rPr lang="en-US" altLang="zh-CN" sz="2000" dirty="0"/>
              <a:t>SSH Communications Security Corp</a:t>
            </a:r>
            <a:r>
              <a:rPr lang="zh-CN" altLang="en-US" sz="2000" dirty="0"/>
              <a:t>的</a:t>
            </a:r>
            <a:r>
              <a:rPr lang="en-US" altLang="zh-CN" sz="2000" dirty="0" err="1"/>
              <a:t>Tatu</a:t>
            </a:r>
            <a:r>
              <a:rPr lang="en-US" altLang="zh-CN" sz="2000" dirty="0"/>
              <a:t> </a:t>
            </a:r>
            <a:r>
              <a:rPr lang="en-US" altLang="zh-CN" sz="2000" dirty="0" err="1"/>
              <a:t>Ylonen</a:t>
            </a:r>
            <a:r>
              <a:rPr lang="zh-CN" altLang="en-US" sz="2000" dirty="0"/>
              <a:t>和</a:t>
            </a:r>
            <a:r>
              <a:rPr lang="en-US" altLang="zh-CN" sz="2000" dirty="0"/>
              <a:t>Cisco</a:t>
            </a:r>
            <a:r>
              <a:rPr lang="zh-CN" altLang="en-US" sz="2000" dirty="0"/>
              <a:t>公司进行规范提交，目前已经形成</a:t>
            </a:r>
            <a:r>
              <a:rPr lang="en-US" altLang="zh-CN" sz="2000" dirty="0"/>
              <a:t>RFC4250-4254</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SSH</a:t>
            </a:r>
            <a:r>
              <a:rPr lang="zh-CN" altLang="en-US" dirty="0">
                <a:ea typeface="微软雅黑" panose="020B0503020204020204" pitchFamily="34" charset="-122"/>
              </a:rPr>
              <a:t>的体系</a:t>
            </a:r>
          </a:p>
        </p:txBody>
      </p:sp>
      <p:sp>
        <p:nvSpPr>
          <p:cNvPr id="63491" name="Rectangle 3"/>
          <p:cNvSpPr>
            <a:spLocks noGrp="1" noChangeArrowheads="1"/>
          </p:cNvSpPr>
          <p:nvPr>
            <p:ph type="body" idx="1"/>
          </p:nvPr>
        </p:nvSpPr>
        <p:spPr>
          <a:xfrm>
            <a:off x="685800" y="1219200"/>
            <a:ext cx="8156575" cy="2667000"/>
          </a:xfrm>
        </p:spPr>
        <p:txBody>
          <a:bodyPr/>
          <a:lstStyle/>
          <a:p>
            <a:pPr eaLnBrk="1" hangingPunct="1">
              <a:lnSpc>
                <a:spcPct val="140000"/>
              </a:lnSpc>
              <a:spcBef>
                <a:spcPts val="0"/>
              </a:spcBef>
              <a:spcAft>
                <a:spcPts val="0"/>
              </a:spcAft>
              <a:buClr>
                <a:schemeClr val="bg1"/>
              </a:buClr>
              <a:buFont typeface="Wingdings" panose="05000000000000000000" pitchFamily="2" charset="2"/>
              <a:buChar char="p"/>
            </a:pPr>
            <a:r>
              <a:rPr lang="en-US" altLang="zh-CN" sz="2000" b="1" dirty="0">
                <a:ea typeface="微软雅黑" panose="020B0503020204020204" pitchFamily="34" charset="-122"/>
              </a:rPr>
              <a:t>SSH</a:t>
            </a:r>
            <a:r>
              <a:rPr lang="zh-CN" altLang="en-US" sz="2000" b="1" dirty="0">
                <a:ea typeface="微软雅黑" panose="020B0503020204020204" pitchFamily="34" charset="-122"/>
              </a:rPr>
              <a:t>传输层</a:t>
            </a:r>
            <a:r>
              <a:rPr lang="en-US" altLang="zh-CN" sz="2000" b="1" dirty="0">
                <a:ea typeface="微软雅黑" panose="020B0503020204020204" pitchFamily="34" charset="-122"/>
              </a:rPr>
              <a:t>(Transport Layer)</a:t>
            </a:r>
            <a:r>
              <a:rPr lang="zh-CN" altLang="en-US" sz="2000" b="1" dirty="0">
                <a:ea typeface="微软雅黑" panose="020B0503020204020204" pitchFamily="34" charset="-122"/>
              </a:rPr>
              <a:t>协议</a:t>
            </a:r>
          </a:p>
          <a:p>
            <a:pPr lvl="1" eaLnBrk="1" hangingPunct="1">
              <a:lnSpc>
                <a:spcPct val="140000"/>
              </a:lnSpc>
              <a:spcBef>
                <a:spcPts val="0"/>
              </a:spcBef>
              <a:spcAft>
                <a:spcPts val="0"/>
              </a:spcAft>
              <a:buClr>
                <a:schemeClr val="bg1"/>
              </a:buClr>
              <a:buFont typeface="Wingdings" panose="05000000000000000000" pitchFamily="2" charset="2"/>
              <a:buChar char="p"/>
            </a:pPr>
            <a:r>
              <a:rPr lang="zh-CN" altLang="en-US" sz="1800" dirty="0">
                <a:ea typeface="微软雅黑" panose="020B0503020204020204" pitchFamily="34" charset="-122"/>
              </a:rPr>
              <a:t>提供服务器主机认证，提供数据加密，提供数据完整性支持 </a:t>
            </a:r>
          </a:p>
          <a:p>
            <a:pPr eaLnBrk="1" hangingPunct="1">
              <a:lnSpc>
                <a:spcPct val="140000"/>
              </a:lnSpc>
              <a:spcBef>
                <a:spcPts val="0"/>
              </a:spcBef>
              <a:spcAft>
                <a:spcPts val="0"/>
              </a:spcAft>
              <a:buClr>
                <a:schemeClr val="bg1"/>
              </a:buClr>
              <a:buFont typeface="Wingdings" panose="05000000000000000000" pitchFamily="2" charset="2"/>
              <a:buChar char="p"/>
            </a:pPr>
            <a:r>
              <a:rPr lang="en-US" altLang="zh-CN" sz="2000" b="1" dirty="0">
                <a:ea typeface="微软雅黑" panose="020B0503020204020204" pitchFamily="34" charset="-122"/>
              </a:rPr>
              <a:t>SSH</a:t>
            </a:r>
            <a:r>
              <a:rPr lang="zh-CN" altLang="en-US" sz="2000" b="1" dirty="0">
                <a:ea typeface="微软雅黑" panose="020B0503020204020204" pitchFamily="34" charset="-122"/>
              </a:rPr>
              <a:t>认证</a:t>
            </a:r>
            <a:r>
              <a:rPr lang="en-US" altLang="zh-CN" sz="2000" b="1" dirty="0">
                <a:ea typeface="微软雅黑" panose="020B0503020204020204" pitchFamily="34" charset="-122"/>
              </a:rPr>
              <a:t>(Authentication)</a:t>
            </a:r>
            <a:r>
              <a:rPr lang="zh-CN" altLang="en-US" sz="2000" b="1" dirty="0">
                <a:ea typeface="微软雅黑" panose="020B0503020204020204" pitchFamily="34" charset="-122"/>
              </a:rPr>
              <a:t>协议</a:t>
            </a:r>
          </a:p>
          <a:p>
            <a:pPr lvl="1" eaLnBrk="1" hangingPunct="1">
              <a:lnSpc>
                <a:spcPct val="140000"/>
              </a:lnSpc>
              <a:spcBef>
                <a:spcPts val="0"/>
              </a:spcBef>
              <a:spcAft>
                <a:spcPts val="0"/>
              </a:spcAft>
              <a:buClr>
                <a:schemeClr val="bg1"/>
              </a:buClr>
              <a:buFont typeface="Wingdings" panose="05000000000000000000" pitchFamily="2" charset="2"/>
              <a:buChar char="p"/>
            </a:pPr>
            <a:r>
              <a:rPr lang="zh-CN" altLang="en-US" sz="1800" dirty="0">
                <a:ea typeface="微软雅黑" panose="020B0503020204020204" pitchFamily="34" charset="-122"/>
              </a:rPr>
              <a:t>为服务器提供用户的身份认证</a:t>
            </a:r>
          </a:p>
          <a:p>
            <a:pPr eaLnBrk="1" hangingPunct="1">
              <a:lnSpc>
                <a:spcPct val="140000"/>
              </a:lnSpc>
              <a:spcBef>
                <a:spcPts val="0"/>
              </a:spcBef>
              <a:spcAft>
                <a:spcPts val="0"/>
              </a:spcAft>
              <a:buClr>
                <a:schemeClr val="bg1"/>
              </a:buClr>
              <a:buFont typeface="Wingdings" panose="05000000000000000000" pitchFamily="2" charset="2"/>
              <a:buChar char="p"/>
            </a:pPr>
            <a:r>
              <a:rPr lang="en-US" altLang="zh-CN" sz="2000" b="1" dirty="0">
                <a:ea typeface="微软雅黑" panose="020B0503020204020204" pitchFamily="34" charset="-122"/>
              </a:rPr>
              <a:t>SSH</a:t>
            </a:r>
            <a:r>
              <a:rPr lang="zh-CN" altLang="en-US" sz="2000" b="1" dirty="0">
                <a:ea typeface="微软雅黑" panose="020B0503020204020204" pitchFamily="34" charset="-122"/>
              </a:rPr>
              <a:t>连接（</a:t>
            </a:r>
            <a:r>
              <a:rPr lang="en-US" altLang="zh-CN" sz="2000" b="1" dirty="0">
                <a:ea typeface="微软雅黑" panose="020B0503020204020204" pitchFamily="34" charset="-122"/>
              </a:rPr>
              <a:t>Connection</a:t>
            </a:r>
            <a:r>
              <a:rPr lang="zh-CN" altLang="en-US" sz="2000" b="1" dirty="0">
                <a:ea typeface="微软雅黑" panose="020B0503020204020204" pitchFamily="34" charset="-122"/>
              </a:rPr>
              <a:t>）协议</a:t>
            </a:r>
          </a:p>
          <a:p>
            <a:pPr lvl="1" eaLnBrk="1" hangingPunct="1">
              <a:lnSpc>
                <a:spcPct val="140000"/>
              </a:lnSpc>
              <a:spcBef>
                <a:spcPts val="0"/>
              </a:spcBef>
              <a:spcAft>
                <a:spcPts val="0"/>
              </a:spcAft>
              <a:buClr>
                <a:schemeClr val="bg1"/>
              </a:buClr>
              <a:buFont typeface="Wingdings" panose="05000000000000000000" pitchFamily="2" charset="2"/>
              <a:buChar char="p"/>
            </a:pPr>
            <a:r>
              <a:rPr lang="zh-CN" altLang="en-US" sz="1800" dirty="0">
                <a:ea typeface="微软雅黑" panose="020B0503020204020204" pitchFamily="34" charset="-122"/>
              </a:rPr>
              <a:t>将加密的信息隧道复用成若干个逻辑通道，提供给高层的应用协议使用。</a:t>
            </a:r>
          </a:p>
        </p:txBody>
      </p:sp>
      <p:pic>
        <p:nvPicPr>
          <p:cNvPr id="63492" name="Picture 9" descr="ge54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787" y="4114800"/>
            <a:ext cx="556260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Web</a:t>
            </a:r>
            <a:r>
              <a:rPr lang="zh-CN" altLang="en-US" dirty="0">
                <a:ea typeface="微软雅黑" panose="020B0503020204020204" pitchFamily="34" charset="-122"/>
              </a:rPr>
              <a:t>安全协议（</a:t>
            </a:r>
            <a:r>
              <a:rPr lang="en-US" altLang="zh-CN" dirty="0">
                <a:ea typeface="微软雅黑" panose="020B0503020204020204" pitchFamily="34" charset="-122"/>
              </a:rPr>
              <a:t>HTTPS</a:t>
            </a:r>
            <a:r>
              <a:rPr lang="zh-CN" altLang="en-US" dirty="0">
                <a:ea typeface="微软雅黑" panose="020B0503020204020204" pitchFamily="34" charset="-122"/>
              </a:rPr>
              <a:t>）</a:t>
            </a:r>
          </a:p>
        </p:txBody>
      </p:sp>
      <p:sp>
        <p:nvSpPr>
          <p:cNvPr id="67587" name="Rectangle 3"/>
          <p:cNvSpPr>
            <a:spLocks noGrp="1" noChangeArrowheads="1"/>
          </p:cNvSpPr>
          <p:nvPr>
            <p:ph type="body" idx="1"/>
          </p:nvPr>
        </p:nvSpPr>
        <p:spPr>
          <a:xfrm>
            <a:off x="611560" y="1484784"/>
            <a:ext cx="7772400" cy="4114800"/>
          </a:xfrm>
        </p:spPr>
        <p:txBody>
          <a:bodyPr/>
          <a:lstStyle/>
          <a:p>
            <a:pPr eaLnBrk="1" hangingPunct="1">
              <a:lnSpc>
                <a:spcPct val="150000"/>
              </a:lnSpc>
              <a:spcBef>
                <a:spcPts val="0"/>
              </a:spcBef>
              <a:spcAft>
                <a:spcPts val="0"/>
              </a:spcAft>
              <a:buClrTx/>
              <a:buFont typeface="Wingdings" panose="05000000000000000000" pitchFamily="2" charset="2"/>
              <a:buChar char="p"/>
            </a:pPr>
            <a:r>
              <a:rPr lang="en-US" altLang="zh-CN" sz="2400" b="1" dirty="0">
                <a:ea typeface="微软雅黑" panose="020B0503020204020204" pitchFamily="34" charset="-122"/>
              </a:rPr>
              <a:t>https (http over SSL)</a:t>
            </a:r>
          </a:p>
          <a:p>
            <a:pPr lvl="1" eaLnBrk="1" hangingPunct="1">
              <a:lnSpc>
                <a:spcPct val="150000"/>
              </a:lnSpc>
              <a:spcBef>
                <a:spcPts val="0"/>
              </a:spcBef>
              <a:spcAft>
                <a:spcPts val="0"/>
              </a:spcAft>
              <a:buClr>
                <a:schemeClr val="bg1"/>
              </a:buClr>
              <a:buFont typeface="Wingdings" panose="05000000000000000000" pitchFamily="2" charset="2"/>
              <a:buChar char="p"/>
            </a:pPr>
            <a:r>
              <a:rPr lang="zh-CN" altLang="en-US" sz="2000" dirty="0">
                <a:ea typeface="微软雅黑" panose="020B0503020204020204" pitchFamily="34" charset="-122"/>
              </a:rPr>
              <a:t>由</a:t>
            </a:r>
            <a:r>
              <a:rPr lang="en-US" altLang="zh-CN" sz="2000" dirty="0">
                <a:ea typeface="微软雅黑" panose="020B0503020204020204" pitchFamily="34" charset="-122"/>
              </a:rPr>
              <a:t>http</a:t>
            </a:r>
            <a:r>
              <a:rPr lang="zh-CN" altLang="en-US" sz="2000" dirty="0">
                <a:ea typeface="微软雅黑" panose="020B0503020204020204" pitchFamily="34" charset="-122"/>
              </a:rPr>
              <a:t>和</a:t>
            </a:r>
            <a:r>
              <a:rPr lang="en-US" altLang="zh-CN" sz="2000" dirty="0">
                <a:ea typeface="微软雅黑" panose="020B0503020204020204" pitchFamily="34" charset="-122"/>
              </a:rPr>
              <a:t>SSL</a:t>
            </a:r>
            <a:r>
              <a:rPr lang="zh-CN" altLang="en-US" sz="2000" dirty="0">
                <a:ea typeface="微软雅黑" panose="020B0503020204020204" pitchFamily="34" charset="-122"/>
              </a:rPr>
              <a:t>结合来实现浏览器和服务器之间的安全通信</a:t>
            </a:r>
          </a:p>
          <a:p>
            <a:pPr lvl="1" eaLnBrk="1" hangingPunct="1">
              <a:lnSpc>
                <a:spcPct val="150000"/>
              </a:lnSpc>
              <a:spcBef>
                <a:spcPts val="0"/>
              </a:spcBef>
              <a:spcAft>
                <a:spcPts val="0"/>
              </a:spcAft>
              <a:buClr>
                <a:schemeClr val="bg1"/>
              </a:buClr>
              <a:buFont typeface="Wingdings" panose="05000000000000000000" pitchFamily="2" charset="2"/>
              <a:buChar char="p"/>
            </a:pPr>
            <a:r>
              <a:rPr lang="en-US" altLang="zh-CN" sz="2000" dirty="0">
                <a:ea typeface="微软雅黑" panose="020B0503020204020204" pitchFamily="34" charset="-122"/>
              </a:rPr>
              <a:t>https</a:t>
            </a:r>
            <a:r>
              <a:rPr lang="zh-CN" altLang="en-US" sz="2000" dirty="0">
                <a:ea typeface="微软雅黑" panose="020B0503020204020204" pitchFamily="34" charset="-122"/>
              </a:rPr>
              <a:t>的功能被嵌入到所有当前的主流浏览器当中，但依赖于服务器端是否支持</a:t>
            </a:r>
            <a:r>
              <a:rPr lang="en-US" altLang="zh-CN" sz="2000" dirty="0">
                <a:ea typeface="微软雅黑" panose="020B0503020204020204" pitchFamily="34" charset="-122"/>
              </a:rPr>
              <a:t>https</a:t>
            </a:r>
            <a:r>
              <a:rPr lang="zh-CN" altLang="en-US" sz="2000" dirty="0">
                <a:ea typeface="微软雅黑" panose="020B0503020204020204" pitchFamily="34" charset="-122"/>
              </a:rPr>
              <a:t>通信</a:t>
            </a:r>
          </a:p>
          <a:p>
            <a:pPr lvl="1" eaLnBrk="1" hangingPunct="1">
              <a:lnSpc>
                <a:spcPct val="150000"/>
              </a:lnSpc>
              <a:spcBef>
                <a:spcPts val="0"/>
              </a:spcBef>
              <a:spcAft>
                <a:spcPts val="0"/>
              </a:spcAft>
              <a:buClr>
                <a:schemeClr val="bg1"/>
              </a:buClr>
              <a:buFont typeface="Wingdings" panose="05000000000000000000" pitchFamily="2" charset="2"/>
              <a:buChar char="p"/>
            </a:pPr>
            <a:r>
              <a:rPr lang="en-US" altLang="zh-CN" sz="2000" dirty="0">
                <a:solidFill>
                  <a:srgbClr val="FF0000"/>
                </a:solidFill>
                <a:ea typeface="微软雅黑" panose="020B0503020204020204" pitchFamily="34" charset="-122"/>
              </a:rPr>
              <a:t>https</a:t>
            </a:r>
            <a:r>
              <a:rPr lang="zh-CN" altLang="en-US" sz="2000" dirty="0">
                <a:solidFill>
                  <a:srgbClr val="FF0000"/>
                </a:solidFill>
                <a:ea typeface="微软雅黑" panose="020B0503020204020204" pitchFamily="34" charset="-122"/>
              </a:rPr>
              <a:t>的周知端口为</a:t>
            </a:r>
            <a:r>
              <a:rPr lang="en-US" altLang="zh-CN" sz="2000" dirty="0">
                <a:solidFill>
                  <a:srgbClr val="FF0000"/>
                </a:solidFill>
                <a:ea typeface="微软雅黑" panose="020B0503020204020204" pitchFamily="34" charset="-122"/>
              </a:rPr>
              <a:t>443</a:t>
            </a:r>
            <a:r>
              <a:rPr lang="zh-CN" altLang="en-US" sz="2000" dirty="0">
                <a:ea typeface="微软雅黑" panose="020B0503020204020204" pitchFamily="34" charset="-122"/>
              </a:rPr>
              <a:t>，</a:t>
            </a:r>
            <a:r>
              <a:rPr lang="en-US" altLang="zh-CN" sz="2000" dirty="0">
                <a:ea typeface="微软雅黑" panose="020B0503020204020204" pitchFamily="34" charset="-122"/>
              </a:rPr>
              <a:t>http</a:t>
            </a:r>
            <a:r>
              <a:rPr lang="zh-CN" altLang="en-US" sz="2000" dirty="0">
                <a:ea typeface="微软雅黑" panose="020B0503020204020204" pitchFamily="34" charset="-122"/>
              </a:rPr>
              <a:t>为</a:t>
            </a:r>
            <a:r>
              <a:rPr lang="en-US" altLang="zh-CN" sz="2000" dirty="0">
                <a:ea typeface="微软雅黑" panose="020B0503020204020204" pitchFamily="34" charset="-122"/>
              </a:rPr>
              <a:t>80</a:t>
            </a:r>
          </a:p>
          <a:p>
            <a:pPr lvl="1" eaLnBrk="1" hangingPunct="1">
              <a:lnSpc>
                <a:spcPct val="150000"/>
              </a:lnSpc>
              <a:spcBef>
                <a:spcPts val="0"/>
              </a:spcBef>
              <a:spcAft>
                <a:spcPts val="0"/>
              </a:spcAft>
              <a:buClr>
                <a:schemeClr val="bg1"/>
              </a:buClr>
              <a:buFont typeface="Wingdings" panose="05000000000000000000" pitchFamily="2" charset="2"/>
              <a:buChar char="p"/>
            </a:pPr>
            <a:r>
              <a:rPr lang="zh-CN" altLang="en-US" sz="2000" dirty="0">
                <a:ea typeface="微软雅黑" panose="020B0503020204020204" pitchFamily="34" charset="-122"/>
              </a:rPr>
              <a:t>定义在</a:t>
            </a:r>
            <a:r>
              <a:rPr lang="en-US" altLang="zh-CN" sz="2000" dirty="0">
                <a:ea typeface="微软雅黑" panose="020B0503020204020204" pitchFamily="34" charset="-122"/>
              </a:rPr>
              <a:t>RFC2818</a:t>
            </a:r>
            <a:r>
              <a:rPr lang="zh-CN" altLang="en-US" sz="2000" dirty="0">
                <a:ea typeface="微软雅黑" panose="020B0503020204020204" pitchFamily="34" charset="-122"/>
              </a:rPr>
              <a:t>：</a:t>
            </a:r>
            <a:r>
              <a:rPr lang="en-US" altLang="zh-CN" sz="2000" dirty="0">
                <a:ea typeface="微软雅黑" panose="020B0503020204020204" pitchFamily="34" charset="-122"/>
              </a:rPr>
              <a:t>HTTP over TLS</a:t>
            </a:r>
          </a:p>
          <a:p>
            <a:pPr lvl="1" eaLnBrk="1" hangingPunct="1">
              <a:lnSpc>
                <a:spcPct val="150000"/>
              </a:lnSpc>
              <a:spcBef>
                <a:spcPts val="0"/>
              </a:spcBef>
              <a:spcAft>
                <a:spcPts val="0"/>
              </a:spcAft>
              <a:buClr>
                <a:schemeClr val="bg1"/>
              </a:buClr>
              <a:buFont typeface="Wingdings" panose="05000000000000000000" pitchFamily="2" charset="2"/>
              <a:buChar char="p"/>
            </a:pPr>
            <a:r>
              <a:rPr lang="zh-CN" altLang="en-US" sz="2000" dirty="0">
                <a:ea typeface="微软雅黑" panose="020B0503020204020204" pitchFamily="34" charset="-122"/>
              </a:rPr>
              <a:t>基于标准的</a:t>
            </a:r>
            <a:r>
              <a:rPr lang="en-US" altLang="zh-CN" sz="2000" dirty="0">
                <a:ea typeface="微软雅黑" panose="020B0503020204020204" pitchFamily="34" charset="-122"/>
              </a:rPr>
              <a:t>SSL/TLS</a:t>
            </a:r>
            <a:r>
              <a:rPr lang="zh-CN" altLang="en-US" sz="2000" dirty="0">
                <a:ea typeface="微软雅黑" panose="020B0503020204020204" pitchFamily="34" charset="-122"/>
              </a:rPr>
              <a:t>服务</a:t>
            </a:r>
          </a:p>
          <a:p>
            <a:pPr eaLnBrk="1" hangingPunct="1">
              <a:lnSpc>
                <a:spcPct val="150000"/>
              </a:lnSpc>
              <a:spcBef>
                <a:spcPts val="0"/>
              </a:spcBef>
              <a:spcAft>
                <a:spcPts val="0"/>
              </a:spcAft>
              <a:buClrTx/>
              <a:buFont typeface="Wingdings" panose="05000000000000000000" pitchFamily="2" charset="2"/>
              <a:buChar char="p"/>
            </a:pPr>
            <a:r>
              <a:rPr lang="zh-CN" altLang="en-US" sz="2400" b="1" dirty="0"/>
              <a:t>当使用</a:t>
            </a:r>
            <a:r>
              <a:rPr lang="en-US" altLang="zh-CN" sz="2400" b="1" dirty="0"/>
              <a:t>HTTPS</a:t>
            </a:r>
            <a:r>
              <a:rPr lang="zh-CN" altLang="en-US" sz="2400" b="1" dirty="0"/>
              <a:t>时以下内容被加密</a:t>
            </a:r>
          </a:p>
          <a:p>
            <a:pPr lvl="1" eaLnBrk="1" hangingPunct="1">
              <a:lnSpc>
                <a:spcPct val="150000"/>
              </a:lnSpc>
              <a:spcBef>
                <a:spcPts val="0"/>
              </a:spcBef>
              <a:spcAft>
                <a:spcPts val="0"/>
              </a:spcAft>
              <a:buClr>
                <a:schemeClr val="bg1"/>
              </a:buClr>
              <a:buFont typeface="Wingdings" panose="05000000000000000000" pitchFamily="2" charset="2"/>
              <a:buChar char="p"/>
            </a:pPr>
            <a:r>
              <a:rPr lang="zh-CN" altLang="en-US" sz="2000" dirty="0">
                <a:ea typeface="微软雅黑" panose="020B0503020204020204" pitchFamily="34" charset="-122"/>
              </a:rPr>
              <a:t>请求文件的</a:t>
            </a:r>
            <a:r>
              <a:rPr lang="en-US" altLang="zh-CN" sz="2000" dirty="0">
                <a:ea typeface="微软雅黑" panose="020B0503020204020204" pitchFamily="34" charset="-122"/>
              </a:rPr>
              <a:t>URL</a:t>
            </a:r>
            <a:r>
              <a:rPr lang="zh-CN" altLang="en-US" sz="2000" dirty="0">
                <a:ea typeface="微软雅黑" panose="020B0503020204020204" pitchFamily="34" charset="-122"/>
              </a:rPr>
              <a:t>、文件内容、浏览器表单内容、</a:t>
            </a:r>
            <a:r>
              <a:rPr lang="en-US" altLang="zh-CN" sz="2000" dirty="0">
                <a:ea typeface="微软雅黑" panose="020B0503020204020204" pitchFamily="34" charset="-122"/>
              </a:rPr>
              <a:t>cookie</a:t>
            </a:r>
            <a:r>
              <a:rPr lang="zh-CN" altLang="en-US" sz="2000" dirty="0">
                <a:ea typeface="微软雅黑" panose="020B0503020204020204" pitchFamily="34" charset="-122"/>
              </a:rPr>
              <a:t>、</a:t>
            </a:r>
            <a:r>
              <a:rPr lang="en-US" altLang="zh-CN" sz="2000" dirty="0">
                <a:ea typeface="微软雅黑" panose="020B0503020204020204" pitchFamily="34" charset="-122"/>
              </a:rPr>
              <a:t>http</a:t>
            </a:r>
            <a:r>
              <a:rPr lang="zh-CN" altLang="en-US" sz="2000" dirty="0">
                <a:ea typeface="微软雅黑" panose="020B0503020204020204" pitchFamily="34" charset="-122"/>
              </a:rPr>
              <a:t>头标内容</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zh-CN" dirty="0">
                <a:ea typeface="微软雅黑" panose="020B0503020204020204" pitchFamily="34" charset="-122"/>
              </a:rPr>
              <a:t>HTTPS</a:t>
            </a:r>
            <a:r>
              <a:rPr lang="zh-CN" altLang="en-US" dirty="0">
                <a:ea typeface="微软雅黑" panose="020B0503020204020204" pitchFamily="34" charset="-122"/>
              </a:rPr>
              <a:t>的使用</a:t>
            </a:r>
          </a:p>
        </p:txBody>
      </p:sp>
      <p:sp>
        <p:nvSpPr>
          <p:cNvPr id="69635" name="Rectangle 3"/>
          <p:cNvSpPr>
            <a:spLocks noGrp="1" noChangeArrowheads="1"/>
          </p:cNvSpPr>
          <p:nvPr>
            <p:ph type="body" idx="1"/>
          </p:nvPr>
        </p:nvSpPr>
        <p:spPr>
          <a:xfrm>
            <a:off x="685800" y="1628800"/>
            <a:ext cx="7772400" cy="4114800"/>
          </a:xfrm>
        </p:spPr>
        <p:txBody>
          <a:bodyPr/>
          <a:lstStyle/>
          <a:p>
            <a:pPr algn="just" eaLnBrk="1" hangingPunct="1">
              <a:lnSpc>
                <a:spcPct val="150000"/>
              </a:lnSpc>
              <a:spcBef>
                <a:spcPts val="0"/>
              </a:spcBef>
              <a:spcAft>
                <a:spcPts val="0"/>
              </a:spcAft>
              <a:buClr>
                <a:schemeClr val="bg1"/>
              </a:buClr>
              <a:buFont typeface="Wingdings" panose="05000000000000000000" pitchFamily="2" charset="2"/>
              <a:buChar char="p"/>
            </a:pPr>
            <a:r>
              <a:rPr lang="zh-CN" altLang="en-US" b="1" dirty="0">
                <a:ea typeface="微软雅黑" panose="020B0503020204020204" pitchFamily="34" charset="-122"/>
              </a:rPr>
              <a:t>连接建立</a:t>
            </a:r>
          </a:p>
          <a:p>
            <a:pPr lvl="1" algn="just" eaLnBrk="1" hangingPunct="1">
              <a:lnSpc>
                <a:spcPct val="150000"/>
              </a:lnSpc>
              <a:spcBef>
                <a:spcPts val="0"/>
              </a:spcBef>
              <a:spcAft>
                <a:spcPts val="0"/>
              </a:spcAft>
              <a:buClr>
                <a:schemeClr val="bg1"/>
              </a:buClr>
              <a:buFont typeface="Wingdings" panose="05000000000000000000" pitchFamily="2" charset="2"/>
              <a:buChar char="p"/>
            </a:pPr>
            <a:r>
              <a:rPr lang="zh-CN" altLang="en-US" sz="2200" dirty="0">
                <a:ea typeface="微软雅黑" panose="020B0503020204020204" pitchFamily="34" charset="-122"/>
              </a:rPr>
              <a:t>客户端同时扮演</a:t>
            </a:r>
            <a:r>
              <a:rPr lang="en-US" altLang="zh-CN" sz="2200" dirty="0">
                <a:ea typeface="微软雅黑" panose="020B0503020204020204" pitchFamily="34" charset="-122"/>
              </a:rPr>
              <a:t>http</a:t>
            </a:r>
            <a:r>
              <a:rPr lang="zh-CN" altLang="en-US" sz="2200" dirty="0">
                <a:ea typeface="微软雅黑" panose="020B0503020204020204" pitchFamily="34" charset="-122"/>
              </a:rPr>
              <a:t>的客户端和</a:t>
            </a:r>
            <a:r>
              <a:rPr lang="en-US" altLang="zh-CN" sz="2200" dirty="0">
                <a:ea typeface="微软雅黑" panose="020B0503020204020204" pitchFamily="34" charset="-122"/>
              </a:rPr>
              <a:t>TLS</a:t>
            </a:r>
            <a:r>
              <a:rPr lang="zh-CN" altLang="en-US" sz="2200" dirty="0">
                <a:ea typeface="微软雅黑" panose="020B0503020204020204" pitchFamily="34" charset="-122"/>
              </a:rPr>
              <a:t>的客户端，首先是</a:t>
            </a:r>
            <a:r>
              <a:rPr lang="en-US" altLang="zh-CN" sz="2200" dirty="0">
                <a:ea typeface="微软雅黑" panose="020B0503020204020204" pitchFamily="34" charset="-122"/>
              </a:rPr>
              <a:t>TLS</a:t>
            </a:r>
            <a:r>
              <a:rPr lang="zh-CN" altLang="en-US" sz="2200" dirty="0">
                <a:ea typeface="微软雅黑" panose="020B0503020204020204" pitchFamily="34" charset="-122"/>
              </a:rPr>
              <a:t>握手过程，然后是</a:t>
            </a:r>
            <a:r>
              <a:rPr lang="en-US" altLang="zh-CN" sz="2200" dirty="0">
                <a:ea typeface="微软雅黑" panose="020B0503020204020204" pitchFamily="34" charset="-122"/>
              </a:rPr>
              <a:t>http</a:t>
            </a:r>
            <a:r>
              <a:rPr lang="zh-CN" altLang="en-US" sz="2200" dirty="0">
                <a:ea typeface="微软雅黑" panose="020B0503020204020204" pitchFamily="34" charset="-122"/>
              </a:rPr>
              <a:t>请求，执行标准的</a:t>
            </a:r>
            <a:r>
              <a:rPr lang="en-US" altLang="zh-CN" sz="2200" dirty="0">
                <a:ea typeface="微软雅黑" panose="020B0503020204020204" pitchFamily="34" charset="-122"/>
              </a:rPr>
              <a:t>http</a:t>
            </a:r>
            <a:r>
              <a:rPr lang="zh-CN" altLang="en-US" sz="2200" dirty="0">
                <a:ea typeface="微软雅黑" panose="020B0503020204020204" pitchFamily="34" charset="-122"/>
              </a:rPr>
              <a:t>过程</a:t>
            </a:r>
          </a:p>
          <a:p>
            <a:pPr lvl="1" algn="just" eaLnBrk="1" hangingPunct="1">
              <a:lnSpc>
                <a:spcPct val="150000"/>
              </a:lnSpc>
              <a:spcBef>
                <a:spcPts val="0"/>
              </a:spcBef>
              <a:spcAft>
                <a:spcPts val="0"/>
              </a:spcAft>
              <a:buClr>
                <a:schemeClr val="bg1"/>
              </a:buClr>
              <a:buFont typeface="Wingdings" panose="05000000000000000000" pitchFamily="2" charset="2"/>
              <a:buChar char="p"/>
            </a:pPr>
            <a:r>
              <a:rPr lang="zh-CN" altLang="en-US" sz="2200" dirty="0">
                <a:ea typeface="微软雅黑" panose="020B0503020204020204" pitchFamily="34" charset="-122"/>
              </a:rPr>
              <a:t>在一个客户端和服务器之间建立多个连接（一个会话过程包含一个或者多个连接）</a:t>
            </a:r>
          </a:p>
          <a:p>
            <a:pPr algn="just" eaLnBrk="1" hangingPunct="1">
              <a:lnSpc>
                <a:spcPct val="150000"/>
              </a:lnSpc>
              <a:spcBef>
                <a:spcPts val="0"/>
              </a:spcBef>
              <a:spcAft>
                <a:spcPts val="0"/>
              </a:spcAft>
              <a:buClr>
                <a:schemeClr val="bg1"/>
              </a:buClr>
              <a:buFont typeface="Wingdings" panose="05000000000000000000" pitchFamily="2" charset="2"/>
              <a:buChar char="p"/>
            </a:pPr>
            <a:r>
              <a:rPr lang="zh-CN" altLang="en-US" b="1" dirty="0">
                <a:ea typeface="微软雅黑" panose="020B0503020204020204" pitchFamily="34" charset="-122"/>
              </a:rPr>
              <a:t>连接关闭</a:t>
            </a:r>
          </a:p>
          <a:p>
            <a:pPr lvl="1" algn="just" eaLnBrk="1" hangingPunct="1">
              <a:lnSpc>
                <a:spcPct val="150000"/>
              </a:lnSpc>
              <a:spcBef>
                <a:spcPts val="0"/>
              </a:spcBef>
              <a:spcAft>
                <a:spcPts val="0"/>
              </a:spcAft>
              <a:buClr>
                <a:schemeClr val="bg1"/>
              </a:buClr>
              <a:buFont typeface="Wingdings" panose="05000000000000000000" pitchFamily="2" charset="2"/>
              <a:buChar char="p"/>
            </a:pPr>
            <a:r>
              <a:rPr lang="zh-CN" altLang="en-US" sz="2200" dirty="0"/>
              <a:t>先关闭</a:t>
            </a:r>
            <a:r>
              <a:rPr lang="en-US" altLang="zh-CN" sz="2200" dirty="0"/>
              <a:t>http</a:t>
            </a:r>
            <a:r>
              <a:rPr lang="zh-CN" altLang="en-US" sz="2200" dirty="0"/>
              <a:t>：在</a:t>
            </a:r>
            <a:r>
              <a:rPr lang="en-US" altLang="zh-CN" sz="2200" dirty="0"/>
              <a:t>http</a:t>
            </a:r>
            <a:r>
              <a:rPr lang="zh-CN" altLang="en-US" sz="2200" dirty="0"/>
              <a:t>消息中包含“</a:t>
            </a:r>
            <a:r>
              <a:rPr lang="en-US" altLang="zh-CN" sz="2200" dirty="0" err="1"/>
              <a:t>connection:close</a:t>
            </a:r>
            <a:r>
              <a:rPr lang="en-US" altLang="zh-CN" sz="2200" dirty="0"/>
              <a:t>”</a:t>
            </a:r>
          </a:p>
          <a:p>
            <a:pPr lvl="1" algn="just" eaLnBrk="1" hangingPunct="1">
              <a:lnSpc>
                <a:spcPct val="150000"/>
              </a:lnSpc>
              <a:spcBef>
                <a:spcPts val="0"/>
              </a:spcBef>
              <a:spcAft>
                <a:spcPts val="0"/>
              </a:spcAft>
              <a:buClr>
                <a:schemeClr val="bg1"/>
              </a:buClr>
              <a:buFont typeface="Wingdings" panose="05000000000000000000" pitchFamily="2" charset="2"/>
              <a:buChar char="p"/>
            </a:pPr>
            <a:r>
              <a:rPr lang="zh-CN" altLang="en-US" sz="2200" dirty="0"/>
              <a:t>再关闭</a:t>
            </a:r>
            <a:r>
              <a:rPr lang="en-US" altLang="zh-CN" sz="2200" dirty="0"/>
              <a:t>SSL</a:t>
            </a:r>
            <a:r>
              <a:rPr lang="zh-CN" altLang="en-US" sz="2200" dirty="0"/>
              <a:t>、</a:t>
            </a:r>
            <a:r>
              <a:rPr lang="en-US" altLang="zh-CN" sz="2200" dirty="0"/>
              <a:t>TCP</a:t>
            </a:r>
            <a:r>
              <a:rPr lang="zh-CN" altLang="en-US" sz="2200" dirty="0"/>
              <a:t>连接</a:t>
            </a:r>
          </a:p>
          <a:p>
            <a:pPr eaLnBrk="1" hangingPunct="1"/>
            <a:endParaRPr lang="en-US" altLang="zh-CN" dirty="0">
              <a:ea typeface="微软雅黑" panose="020B0503020204020204" pitchFamily="34"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CDFFAC-3EB0-4CF1-8235-E3BFFAA6C69C}"/>
              </a:ext>
            </a:extLst>
          </p:cNvPr>
          <p:cNvSpPr>
            <a:spLocks noGrp="1"/>
          </p:cNvSpPr>
          <p:nvPr>
            <p:ph type="title"/>
          </p:nvPr>
        </p:nvSpPr>
        <p:spPr/>
        <p:txBody>
          <a:bodyPr/>
          <a:lstStyle/>
          <a:p>
            <a:r>
              <a:rPr lang="en-US" altLang="zh-CN" dirty="0">
                <a:ea typeface="新宋体" panose="02010609030101010101" pitchFamily="49" charset="-122"/>
              </a:rPr>
              <a:t>DNS Security Extension</a:t>
            </a:r>
            <a:endParaRPr lang="zh-CN" altLang="en-US" dirty="0"/>
          </a:p>
        </p:txBody>
      </p:sp>
      <p:sp>
        <p:nvSpPr>
          <p:cNvPr id="3" name="内容占位符 2">
            <a:extLst>
              <a:ext uri="{FF2B5EF4-FFF2-40B4-BE49-F238E27FC236}">
                <a16:creationId xmlns:a16="http://schemas.microsoft.com/office/drawing/2014/main" id="{FE4B3900-B252-4355-A865-ACE0D430F9A8}"/>
              </a:ext>
            </a:extLst>
          </p:cNvPr>
          <p:cNvSpPr>
            <a:spLocks noGrp="1"/>
          </p:cNvSpPr>
          <p:nvPr>
            <p:ph idx="1"/>
          </p:nvPr>
        </p:nvSpPr>
        <p:spPr>
          <a:xfrm>
            <a:off x="685800" y="1371600"/>
            <a:ext cx="7772400" cy="4114800"/>
          </a:xfrm>
        </p:spPr>
        <p:txBody>
          <a:bodyPr/>
          <a:lstStyle/>
          <a:p>
            <a:pPr algn="just">
              <a:buClrTx/>
              <a:buFont typeface="Wingdings" panose="05000000000000000000" pitchFamily="2" charset="2"/>
              <a:buChar char="p"/>
            </a:pPr>
            <a:r>
              <a:rPr lang="en-US" altLang="zh-CN" sz="2400" b="1" dirty="0"/>
              <a:t>DNSSEC</a:t>
            </a:r>
            <a:r>
              <a:rPr lang="zh-CN" altLang="en-US" sz="2400" b="1" dirty="0"/>
              <a:t>（</a:t>
            </a:r>
            <a:r>
              <a:rPr lang="en-US" altLang="zh-CN" sz="2400" b="1" dirty="0"/>
              <a:t>DNS Security Extension</a:t>
            </a:r>
            <a:r>
              <a:rPr lang="zh-CN" altLang="en-US" sz="2400" b="1" dirty="0"/>
              <a:t>）通过为</a:t>
            </a:r>
            <a:r>
              <a:rPr lang="en-US" altLang="zh-CN" sz="2400" b="1" dirty="0"/>
              <a:t>DNS</a:t>
            </a:r>
            <a:r>
              <a:rPr lang="zh-CN" altLang="en-US" sz="2400" b="1" dirty="0"/>
              <a:t>中的数据添加数字签名信息，使得客户端在得到应答消息后可以通过检查此签名信息来判断应答数据是否权威和真实，从而为</a:t>
            </a:r>
            <a:r>
              <a:rPr lang="en-US" altLang="zh-CN" sz="2400" b="1" dirty="0"/>
              <a:t>DNS</a:t>
            </a:r>
            <a:r>
              <a:rPr lang="zh-CN" altLang="en-US" sz="2400" b="1" dirty="0"/>
              <a:t>数据提供数据来源验证和数据完整性检验，可以防止针对</a:t>
            </a:r>
            <a:r>
              <a:rPr lang="en-US" altLang="zh-CN" sz="2400" b="1" dirty="0"/>
              <a:t>DNS</a:t>
            </a:r>
            <a:r>
              <a:rPr lang="zh-CN" altLang="en-US" sz="2400" b="1" dirty="0"/>
              <a:t>的相关攻击。</a:t>
            </a:r>
          </a:p>
          <a:p>
            <a:endParaRPr lang="zh-CN" altLang="en-US" dirty="0"/>
          </a:p>
        </p:txBody>
      </p:sp>
      <p:sp>
        <p:nvSpPr>
          <p:cNvPr id="8" name="Text Box 14">
            <a:extLst>
              <a:ext uri="{FF2B5EF4-FFF2-40B4-BE49-F238E27FC236}">
                <a16:creationId xmlns:a16="http://schemas.microsoft.com/office/drawing/2014/main" id="{50F7FAED-EE25-47E1-B970-9ED6C93B3D0A}"/>
              </a:ext>
            </a:extLst>
          </p:cNvPr>
          <p:cNvSpPr>
            <a:spLocks noChangeArrowheads="1"/>
          </p:cNvSpPr>
          <p:nvPr/>
        </p:nvSpPr>
        <p:spPr bwMode="auto">
          <a:xfrm>
            <a:off x="685800" y="3501008"/>
            <a:ext cx="4830763" cy="1908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a:solidFill>
                  <a:schemeClr val="tx1"/>
                </a:solidFill>
                <a:latin typeface="Arial" panose="020B0604020202020204" pitchFamily="34" charset="0"/>
                <a:ea typeface="宋体" panose="02010600030101010101" pitchFamily="2" charset="-122"/>
              </a:defRPr>
            </a:lvl1pPr>
            <a:lvl2pPr algn="ctr" eaLnBrk="0" hangingPunct="0">
              <a:defRPr>
                <a:solidFill>
                  <a:schemeClr val="tx1"/>
                </a:solidFill>
                <a:latin typeface="Arial" panose="020B0604020202020204" pitchFamily="34" charset="0"/>
                <a:ea typeface="宋体" panose="02010600030101010101" pitchFamily="2" charset="-122"/>
              </a:defRPr>
            </a:lvl2pPr>
            <a:lvl3pPr algn="ctr" eaLnBrk="0" hangingPunct="0">
              <a:defRPr>
                <a:solidFill>
                  <a:schemeClr val="tx1"/>
                </a:solidFill>
                <a:latin typeface="Arial" panose="020B0604020202020204" pitchFamily="34" charset="0"/>
                <a:ea typeface="宋体" panose="02010600030101010101" pitchFamily="2" charset="-122"/>
              </a:defRPr>
            </a:lvl3pPr>
            <a:lvl4pPr algn="ctr" eaLnBrk="0" hangingPunct="0">
              <a:defRPr>
                <a:solidFill>
                  <a:schemeClr val="tx1"/>
                </a:solidFill>
                <a:latin typeface="Arial" panose="020B0604020202020204" pitchFamily="34" charset="0"/>
                <a:ea typeface="宋体" panose="02010600030101010101" pitchFamily="2" charset="-122"/>
              </a:defRPr>
            </a:lvl4pPr>
            <a:lvl5pPr algn="ctr" eaLnBrk="0" hangingPunct="0">
              <a:defRPr>
                <a:solidFill>
                  <a:schemeClr val="tx1"/>
                </a:solidFill>
                <a:latin typeface="Arial" panose="020B0604020202020204" pitchFamily="34" charset="0"/>
                <a:ea typeface="宋体" panose="02010600030101010101" pitchFamily="2" charset="-122"/>
              </a:defRPr>
            </a:lvl5pPr>
            <a:lvl6pPr algn="ct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algn="ct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algn="ct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algn="ct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gn="l" eaLnBrk="1" hangingPunct="1">
              <a:buClr>
                <a:srgbClr val="0000FF"/>
              </a:buClr>
              <a:buSzPct val="100000"/>
            </a:pPr>
            <a:r>
              <a:rPr lang="en-US" altLang="zh-CN" sz="2800" b="1" dirty="0">
                <a:solidFill>
                  <a:srgbClr val="FF3300"/>
                </a:solidFill>
                <a:latin typeface="Comic Sans MS" panose="030F0702030302020204" pitchFamily="66" charset="0"/>
                <a:ea typeface="微软雅黑" panose="020B0503020204020204" pitchFamily="34" charset="-122"/>
              </a:rPr>
              <a:t>DNSSEC</a:t>
            </a:r>
            <a:r>
              <a:rPr lang="zh-CN" altLang="en-US" sz="2800" b="1" dirty="0">
                <a:solidFill>
                  <a:srgbClr val="FF3300"/>
                </a:solidFill>
                <a:latin typeface="Comic Sans MS" panose="030F0702030302020204" pitchFamily="66" charset="0"/>
                <a:ea typeface="微软雅黑" panose="020B0503020204020204" pitchFamily="34" charset="-122"/>
              </a:rPr>
              <a:t>功能：</a:t>
            </a:r>
          </a:p>
          <a:p>
            <a:pPr algn="l" eaLnBrk="1" hangingPunct="1">
              <a:spcBef>
                <a:spcPct val="50000"/>
              </a:spcBef>
              <a:buClr>
                <a:srgbClr val="0000FF"/>
              </a:buClr>
              <a:buSzPct val="100000"/>
              <a:buFont typeface="Wingdings" panose="05000000000000000000" pitchFamily="2" charset="2"/>
              <a:buChar char="p"/>
            </a:pPr>
            <a:r>
              <a:rPr lang="zh-CN" altLang="en-US" sz="2000" b="1" dirty="0">
                <a:solidFill>
                  <a:srgbClr val="000000"/>
                </a:solidFill>
                <a:latin typeface="Comic Sans MS" panose="030F0702030302020204" pitchFamily="66" charset="0"/>
                <a:ea typeface="微软雅黑" panose="020B0503020204020204" pitchFamily="34" charset="-122"/>
              </a:rPr>
              <a:t>为</a:t>
            </a:r>
            <a:r>
              <a:rPr lang="en-US" altLang="zh-CN" sz="2000" b="1" dirty="0">
                <a:solidFill>
                  <a:srgbClr val="000000"/>
                </a:solidFill>
                <a:latin typeface="Comic Sans MS" panose="030F0702030302020204" pitchFamily="66" charset="0"/>
                <a:ea typeface="微软雅黑" panose="020B0503020204020204" pitchFamily="34" charset="-122"/>
              </a:rPr>
              <a:t>DNS</a:t>
            </a:r>
            <a:r>
              <a:rPr lang="zh-CN" altLang="en-US" sz="2000" b="1" dirty="0">
                <a:solidFill>
                  <a:srgbClr val="000000"/>
                </a:solidFill>
                <a:latin typeface="Comic Sans MS" panose="030F0702030302020204" pitchFamily="66" charset="0"/>
                <a:ea typeface="微软雅黑" panose="020B0503020204020204" pitchFamily="34" charset="-122"/>
              </a:rPr>
              <a:t>数据提供来源验证</a:t>
            </a:r>
          </a:p>
          <a:p>
            <a:pPr algn="l" eaLnBrk="1" hangingPunct="1">
              <a:spcBef>
                <a:spcPct val="50000"/>
              </a:spcBef>
              <a:buClr>
                <a:srgbClr val="0000FF"/>
              </a:buClr>
              <a:buSzPct val="100000"/>
              <a:buFont typeface="Wingdings" panose="05000000000000000000" pitchFamily="2" charset="2"/>
              <a:buChar char="p"/>
            </a:pPr>
            <a:r>
              <a:rPr lang="zh-CN" altLang="en-US" sz="2000" b="1" dirty="0">
                <a:solidFill>
                  <a:srgbClr val="000000"/>
                </a:solidFill>
                <a:latin typeface="Comic Sans MS" panose="030F0702030302020204" pitchFamily="66" charset="0"/>
                <a:ea typeface="微软雅黑" panose="020B0503020204020204" pitchFamily="34" charset="-122"/>
              </a:rPr>
              <a:t> 为数据提供完整性性验证</a:t>
            </a:r>
          </a:p>
          <a:p>
            <a:pPr algn="l" eaLnBrk="1" hangingPunct="1">
              <a:spcBef>
                <a:spcPct val="50000"/>
              </a:spcBef>
              <a:buClr>
                <a:srgbClr val="0000FF"/>
              </a:buClr>
              <a:buSzPct val="100000"/>
              <a:buFont typeface="Wingdings" panose="05000000000000000000" pitchFamily="2" charset="2"/>
              <a:buChar char="p"/>
            </a:pPr>
            <a:r>
              <a:rPr lang="zh-CN" altLang="en-US" sz="2000" b="1" dirty="0">
                <a:solidFill>
                  <a:srgbClr val="000000"/>
                </a:solidFill>
                <a:latin typeface="Comic Sans MS" panose="030F0702030302020204" pitchFamily="66" charset="0"/>
                <a:ea typeface="微软雅黑" panose="020B0503020204020204" pitchFamily="34" charset="-122"/>
              </a:rPr>
              <a:t> 为查询提供否定存在验证</a:t>
            </a:r>
          </a:p>
        </p:txBody>
      </p:sp>
      <p:sp>
        <p:nvSpPr>
          <p:cNvPr id="9" name="Text Box 17">
            <a:extLst>
              <a:ext uri="{FF2B5EF4-FFF2-40B4-BE49-F238E27FC236}">
                <a16:creationId xmlns:a16="http://schemas.microsoft.com/office/drawing/2014/main" id="{1A41EA6E-4EE0-4EA2-85D7-57324665D40A}"/>
              </a:ext>
            </a:extLst>
          </p:cNvPr>
          <p:cNvSpPr>
            <a:spLocks noChangeArrowheads="1"/>
          </p:cNvSpPr>
          <p:nvPr/>
        </p:nvSpPr>
        <p:spPr bwMode="auto">
          <a:xfrm>
            <a:off x="1036477" y="5486400"/>
            <a:ext cx="739457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ctr" eaLnBrk="0" hangingPunct="0">
              <a:defRPr>
                <a:solidFill>
                  <a:schemeClr val="tx1"/>
                </a:solidFill>
                <a:latin typeface="Arial" panose="020B0604020202020204" pitchFamily="34" charset="0"/>
                <a:ea typeface="宋体" panose="02010600030101010101" pitchFamily="2" charset="-122"/>
              </a:defRPr>
            </a:lvl1pPr>
            <a:lvl2pPr algn="ctr" eaLnBrk="0" hangingPunct="0">
              <a:defRPr>
                <a:solidFill>
                  <a:schemeClr val="tx1"/>
                </a:solidFill>
                <a:latin typeface="Arial" panose="020B0604020202020204" pitchFamily="34" charset="0"/>
                <a:ea typeface="宋体" panose="02010600030101010101" pitchFamily="2" charset="-122"/>
              </a:defRPr>
            </a:lvl2pPr>
            <a:lvl3pPr algn="ctr" eaLnBrk="0" hangingPunct="0">
              <a:defRPr>
                <a:solidFill>
                  <a:schemeClr val="tx1"/>
                </a:solidFill>
                <a:latin typeface="Arial" panose="020B0604020202020204" pitchFamily="34" charset="0"/>
                <a:ea typeface="宋体" panose="02010600030101010101" pitchFamily="2" charset="-122"/>
              </a:defRPr>
            </a:lvl3pPr>
            <a:lvl4pPr algn="ctr" eaLnBrk="0" hangingPunct="0">
              <a:defRPr>
                <a:solidFill>
                  <a:schemeClr val="tx1"/>
                </a:solidFill>
                <a:latin typeface="Arial" panose="020B0604020202020204" pitchFamily="34" charset="0"/>
                <a:ea typeface="宋体" panose="02010600030101010101" pitchFamily="2" charset="-122"/>
              </a:defRPr>
            </a:lvl4pPr>
            <a:lvl5pPr algn="ctr" eaLnBrk="0" hangingPunct="0">
              <a:defRPr>
                <a:solidFill>
                  <a:schemeClr val="tx1"/>
                </a:solidFill>
                <a:latin typeface="Arial" panose="020B0604020202020204" pitchFamily="34" charset="0"/>
                <a:ea typeface="宋体" panose="02010600030101010101" pitchFamily="2" charset="-122"/>
              </a:defRPr>
            </a:lvl5pPr>
            <a:lvl6pPr algn="ct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6pPr>
            <a:lvl7pPr algn="ct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7pPr>
            <a:lvl8pPr algn="ct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8pPr>
            <a:lvl9pPr algn="ctr" eaLnBrk="0" fontAlgn="base" hangingPunct="0">
              <a:spcBef>
                <a:spcPct val="0"/>
              </a:spcBef>
              <a:spcAft>
                <a:spcPct val="0"/>
              </a:spcAft>
              <a:buSzPct val="100000"/>
              <a:defRPr>
                <a:solidFill>
                  <a:schemeClr val="tx1"/>
                </a:solidFill>
                <a:latin typeface="Arial" panose="020B0604020202020204" pitchFamily="34" charset="0"/>
                <a:ea typeface="宋体" panose="02010600030101010101" pitchFamily="2" charset="-122"/>
              </a:defRPr>
            </a:lvl9pPr>
          </a:lstStyle>
          <a:p>
            <a:pPr algn="l" eaLnBrk="1" hangingPunct="1">
              <a:spcBef>
                <a:spcPct val="50000"/>
              </a:spcBef>
              <a:buSzPct val="100000"/>
              <a:buFont typeface="Wingdings" panose="05000000000000000000" pitchFamily="2" charset="2"/>
              <a:buChar char="n"/>
            </a:pPr>
            <a:r>
              <a:rPr lang="zh-CN" altLang="en-US" sz="2000" b="1" dirty="0">
                <a:solidFill>
                  <a:srgbClr val="000000"/>
                </a:solidFill>
                <a:latin typeface="Comic Sans MS" panose="030F0702030302020204" pitchFamily="66" charset="0"/>
                <a:ea typeface="微软雅黑" panose="020B0503020204020204" pitchFamily="34" charset="-122"/>
              </a:rPr>
              <a:t>即为否定应答消息提供验证，确认授权服务器上不存在所查询的资源记录）</a:t>
            </a:r>
          </a:p>
        </p:txBody>
      </p:sp>
    </p:spTree>
    <p:extLst>
      <p:ext uri="{BB962C8B-B14F-4D97-AF65-F5344CB8AC3E}">
        <p14:creationId xmlns:p14="http://schemas.microsoft.com/office/powerpoint/2010/main" val="27708218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C7102-524A-4876-A8A5-7BF11B494EC9}"/>
              </a:ext>
            </a:extLst>
          </p:cNvPr>
          <p:cNvSpPr>
            <a:spLocks noGrp="1"/>
          </p:cNvSpPr>
          <p:nvPr>
            <p:ph type="title"/>
          </p:nvPr>
        </p:nvSpPr>
        <p:spPr/>
        <p:txBody>
          <a:bodyPr/>
          <a:lstStyle/>
          <a:p>
            <a:r>
              <a:rPr lang="zh-CN" altLang="en-US" dirty="0"/>
              <a:t>本章小结</a:t>
            </a:r>
          </a:p>
        </p:txBody>
      </p:sp>
      <p:sp>
        <p:nvSpPr>
          <p:cNvPr id="3" name="内容占位符 2">
            <a:extLst>
              <a:ext uri="{FF2B5EF4-FFF2-40B4-BE49-F238E27FC236}">
                <a16:creationId xmlns:a16="http://schemas.microsoft.com/office/drawing/2014/main" id="{D9695923-0EB4-4FED-BA69-8D4033CF8028}"/>
              </a:ext>
            </a:extLst>
          </p:cNvPr>
          <p:cNvSpPr>
            <a:spLocks noGrp="1"/>
          </p:cNvSpPr>
          <p:nvPr>
            <p:ph idx="1"/>
          </p:nvPr>
        </p:nvSpPr>
        <p:spPr>
          <a:xfrm>
            <a:off x="304800" y="1219200"/>
            <a:ext cx="8382000" cy="5105400"/>
          </a:xfrm>
        </p:spPr>
        <p:txBody>
          <a:bodyPr>
            <a:normAutofit/>
          </a:bodyPr>
          <a:lstStyle/>
          <a:p>
            <a:pPr algn="just" eaLnBrk="1" hangingPunct="1">
              <a:lnSpc>
                <a:spcPct val="135000"/>
              </a:lnSpc>
            </a:pPr>
            <a:r>
              <a:rPr lang="zh-CN" altLang="en-US" sz="2600" dirty="0"/>
              <a:t>掌握网络安全的基本概念</a:t>
            </a:r>
            <a:endParaRPr lang="en-US" altLang="zh-CN" sz="2600" dirty="0"/>
          </a:p>
          <a:p>
            <a:pPr lvl="1" algn="just" eaLnBrk="1" hangingPunct="1">
              <a:lnSpc>
                <a:spcPct val="135000"/>
              </a:lnSpc>
            </a:pPr>
            <a:r>
              <a:rPr lang="zh-CN" altLang="en-US" sz="2400" dirty="0"/>
              <a:t>两个基本的网络安全模型</a:t>
            </a:r>
            <a:endParaRPr lang="en-US" altLang="zh-CN" sz="2400" dirty="0"/>
          </a:p>
          <a:p>
            <a:pPr lvl="1" algn="just" eaLnBrk="1" hangingPunct="1">
              <a:lnSpc>
                <a:spcPct val="135000"/>
              </a:lnSpc>
            </a:pPr>
            <a:r>
              <a:rPr lang="zh-CN" altLang="en-US" sz="2400" dirty="0"/>
              <a:t>主动攻击和被动攻击</a:t>
            </a:r>
            <a:endParaRPr lang="en-US" altLang="zh-CN" sz="2400" dirty="0"/>
          </a:p>
          <a:p>
            <a:pPr algn="just" eaLnBrk="1" hangingPunct="1">
              <a:lnSpc>
                <a:spcPct val="135000"/>
              </a:lnSpc>
            </a:pPr>
            <a:r>
              <a:rPr lang="zh-CN" altLang="en-US" sz="2600" dirty="0"/>
              <a:t>对称、非对称密码算法、哈希函数及其基本用途</a:t>
            </a:r>
            <a:endParaRPr lang="en-US" altLang="zh-CN" sz="2600" dirty="0"/>
          </a:p>
          <a:p>
            <a:pPr algn="just" eaLnBrk="1" hangingPunct="1">
              <a:lnSpc>
                <a:spcPct val="135000"/>
              </a:lnSpc>
            </a:pPr>
            <a:r>
              <a:rPr lang="en-US" altLang="zh-CN" sz="2600" dirty="0"/>
              <a:t>IPSec</a:t>
            </a:r>
            <a:r>
              <a:rPr lang="zh-CN" altLang="en-US" sz="2600" dirty="0"/>
              <a:t>的</a:t>
            </a:r>
            <a:r>
              <a:rPr lang="en-US" altLang="zh-CN" sz="2600" dirty="0"/>
              <a:t>AH</a:t>
            </a:r>
            <a:r>
              <a:rPr lang="zh-CN" altLang="en-US" sz="2600" dirty="0"/>
              <a:t>、</a:t>
            </a:r>
            <a:r>
              <a:rPr lang="en-US" altLang="zh-CN" sz="2600" dirty="0"/>
              <a:t>ESP</a:t>
            </a:r>
            <a:r>
              <a:rPr lang="zh-CN" altLang="en-US" sz="2600" dirty="0"/>
              <a:t>头标，</a:t>
            </a:r>
            <a:r>
              <a:rPr lang="en-US" altLang="zh-CN" sz="2600" dirty="0"/>
              <a:t>SSL</a:t>
            </a:r>
            <a:r>
              <a:rPr lang="zh-CN" altLang="en-US" sz="2600" dirty="0"/>
              <a:t>，防火墙（包过滤，状态检测）</a:t>
            </a:r>
            <a:endParaRPr lang="en-US" altLang="zh-CN" sz="2600" b="1" dirty="0"/>
          </a:p>
        </p:txBody>
      </p:sp>
    </p:spTree>
    <p:extLst>
      <p:ext uri="{BB962C8B-B14F-4D97-AF65-F5344CB8AC3E}">
        <p14:creationId xmlns:p14="http://schemas.microsoft.com/office/powerpoint/2010/main" val="602738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9695923-0EB4-4FED-BA69-8D4033CF8028}"/>
              </a:ext>
            </a:extLst>
          </p:cNvPr>
          <p:cNvSpPr>
            <a:spLocks noGrp="1"/>
          </p:cNvSpPr>
          <p:nvPr>
            <p:ph idx="1"/>
          </p:nvPr>
        </p:nvSpPr>
        <p:spPr>
          <a:xfrm>
            <a:off x="304800" y="1219200"/>
            <a:ext cx="8382000" cy="5105400"/>
          </a:xfrm>
        </p:spPr>
        <p:txBody>
          <a:bodyPr>
            <a:normAutofit/>
          </a:bodyPr>
          <a:lstStyle/>
          <a:p>
            <a:pPr algn="just" eaLnBrk="1" hangingPunct="1">
              <a:lnSpc>
                <a:spcPct val="135000"/>
              </a:lnSpc>
            </a:pPr>
            <a:r>
              <a:rPr lang="zh-CN" altLang="en-US" sz="2600" dirty="0"/>
              <a:t>课程总结：</a:t>
            </a:r>
            <a:endParaRPr lang="en-US" altLang="zh-CN" sz="2600" dirty="0"/>
          </a:p>
          <a:p>
            <a:pPr lvl="1" algn="just" eaLnBrk="1" hangingPunct="1">
              <a:lnSpc>
                <a:spcPct val="135000"/>
              </a:lnSpc>
            </a:pPr>
            <a:r>
              <a:rPr lang="zh-CN" altLang="en-US" sz="2200" dirty="0"/>
              <a:t>下周一（</a:t>
            </a:r>
            <a:r>
              <a:rPr lang="en-US" altLang="zh-CN" sz="2200" dirty="0"/>
              <a:t>12.15</a:t>
            </a:r>
            <a:r>
              <a:rPr lang="zh-CN" altLang="en-US" sz="2200" dirty="0"/>
              <a:t>）</a:t>
            </a:r>
            <a:endParaRPr lang="en-US" altLang="zh-CN" sz="2200" dirty="0"/>
          </a:p>
          <a:p>
            <a:pPr algn="just" eaLnBrk="1" hangingPunct="1">
              <a:lnSpc>
                <a:spcPct val="135000"/>
              </a:lnSpc>
            </a:pPr>
            <a:r>
              <a:rPr lang="zh-CN" altLang="en-US" sz="2600" dirty="0"/>
              <a:t>习题课：</a:t>
            </a:r>
            <a:endParaRPr lang="en-US" altLang="zh-CN" sz="2600" dirty="0"/>
          </a:p>
          <a:p>
            <a:pPr lvl="1" algn="just" eaLnBrk="1" hangingPunct="1">
              <a:lnSpc>
                <a:spcPct val="135000"/>
              </a:lnSpc>
            </a:pPr>
            <a:r>
              <a:rPr lang="zh-CN" altLang="en-US" sz="2200" dirty="0"/>
              <a:t>下周四（</a:t>
            </a:r>
            <a:r>
              <a:rPr lang="en-US" altLang="zh-CN" sz="2200" dirty="0"/>
              <a:t>12.18</a:t>
            </a:r>
            <a:r>
              <a:rPr lang="zh-CN" altLang="en-US" sz="2200" dirty="0"/>
              <a:t>）</a:t>
            </a:r>
            <a:endParaRPr lang="en-US" altLang="zh-CN" sz="2200" dirty="0"/>
          </a:p>
          <a:p>
            <a:pPr algn="just" eaLnBrk="1" hangingPunct="1">
              <a:lnSpc>
                <a:spcPct val="135000"/>
              </a:lnSpc>
            </a:pPr>
            <a:r>
              <a:rPr lang="zh-CN" altLang="en-US" sz="2600" dirty="0"/>
              <a:t>期末考试：时间待定</a:t>
            </a:r>
            <a:endParaRPr lang="en-US" altLang="zh-CN" sz="2600" dirty="0"/>
          </a:p>
        </p:txBody>
      </p:sp>
    </p:spTree>
    <p:extLst>
      <p:ext uri="{BB962C8B-B14F-4D97-AF65-F5344CB8AC3E}">
        <p14:creationId xmlns:p14="http://schemas.microsoft.com/office/powerpoint/2010/main" val="2550015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F33B76-BAB1-4C82-A356-6E4BF66744BE}"/>
              </a:ext>
            </a:extLst>
          </p:cNvPr>
          <p:cNvSpPr>
            <a:spLocks noGrp="1"/>
          </p:cNvSpPr>
          <p:nvPr>
            <p:ph type="title"/>
          </p:nvPr>
        </p:nvSpPr>
        <p:spPr/>
        <p:txBody>
          <a:bodyPr/>
          <a:lstStyle/>
          <a:p>
            <a:r>
              <a:rPr lang="zh-CN" altLang="en-US" dirty="0"/>
              <a:t>概述</a:t>
            </a:r>
          </a:p>
        </p:txBody>
      </p:sp>
      <p:sp>
        <p:nvSpPr>
          <p:cNvPr id="3" name="内容占位符 2">
            <a:extLst>
              <a:ext uri="{FF2B5EF4-FFF2-40B4-BE49-F238E27FC236}">
                <a16:creationId xmlns:a16="http://schemas.microsoft.com/office/drawing/2014/main" id="{7F4A81DC-90D5-46A6-B838-85D22AFC0ECE}"/>
              </a:ext>
            </a:extLst>
          </p:cNvPr>
          <p:cNvSpPr>
            <a:spLocks noGrp="1"/>
          </p:cNvSpPr>
          <p:nvPr>
            <p:ph idx="1"/>
          </p:nvPr>
        </p:nvSpPr>
        <p:spPr>
          <a:xfrm>
            <a:off x="611560" y="1371600"/>
            <a:ext cx="7772400" cy="4114800"/>
          </a:xfrm>
        </p:spPr>
        <p:txBody>
          <a:bodyPr/>
          <a:lstStyle/>
          <a:p>
            <a:r>
              <a:rPr lang="en-US" altLang="zh-CN" b="1" dirty="0"/>
              <a:t>6.</a:t>
            </a:r>
            <a:r>
              <a:rPr lang="zh-CN" altLang="en-US" b="1" dirty="0"/>
              <a:t>安全理论与技术</a:t>
            </a:r>
            <a:endParaRPr lang="en-US" altLang="zh-CN" b="1" dirty="0"/>
          </a:p>
          <a:p>
            <a:pPr lvl="1" eaLnBrk="1" hangingPunct="1"/>
            <a:r>
              <a:rPr lang="zh-CN" altLang="en-US" dirty="0"/>
              <a:t>密码理论与技术</a:t>
            </a:r>
          </a:p>
          <a:p>
            <a:pPr lvl="1" eaLnBrk="1" hangingPunct="1"/>
            <a:r>
              <a:rPr lang="zh-CN" altLang="en-US" dirty="0"/>
              <a:t>认证鉴别理论与技术</a:t>
            </a:r>
          </a:p>
          <a:p>
            <a:pPr lvl="1" eaLnBrk="1" hangingPunct="1"/>
            <a:r>
              <a:rPr lang="zh-CN" altLang="en-US" dirty="0"/>
              <a:t>授权与访问控制理论与技术</a:t>
            </a:r>
          </a:p>
          <a:p>
            <a:pPr lvl="1" eaLnBrk="1" hangingPunct="1"/>
            <a:r>
              <a:rPr lang="zh-CN" altLang="en-US" dirty="0"/>
              <a:t>审计追踪技术</a:t>
            </a:r>
          </a:p>
          <a:p>
            <a:pPr lvl="1" eaLnBrk="1" hangingPunct="1"/>
            <a:r>
              <a:rPr lang="zh-CN" altLang="en-US" dirty="0"/>
              <a:t>防火墙与访问代理技术</a:t>
            </a:r>
          </a:p>
          <a:p>
            <a:pPr lvl="1" eaLnBrk="1" hangingPunct="1"/>
            <a:r>
              <a:rPr lang="zh-CN" altLang="en-US" dirty="0"/>
              <a:t>入侵检测技术</a:t>
            </a:r>
          </a:p>
          <a:p>
            <a:pPr lvl="1" eaLnBrk="1" hangingPunct="1"/>
            <a:r>
              <a:rPr lang="zh-CN" altLang="en-US" dirty="0"/>
              <a:t>反病毒技术</a:t>
            </a:r>
            <a:endParaRPr lang="en-US" altLang="zh-CN" dirty="0"/>
          </a:p>
          <a:p>
            <a:pPr marL="465138" lvl="1" indent="0" eaLnBrk="1" hangingPunct="1">
              <a:buNone/>
            </a:pPr>
            <a:r>
              <a:rPr lang="en-US" altLang="zh-CN" dirty="0"/>
              <a:t>   ……</a:t>
            </a:r>
            <a:endParaRPr lang="zh-CN" altLang="en-US" dirty="0"/>
          </a:p>
          <a:p>
            <a:endParaRPr lang="zh-CN" altLang="en-US" b="1" dirty="0"/>
          </a:p>
        </p:txBody>
      </p:sp>
    </p:spTree>
    <p:extLst>
      <p:ext uri="{BB962C8B-B14F-4D97-AF65-F5344CB8AC3E}">
        <p14:creationId xmlns:p14="http://schemas.microsoft.com/office/powerpoint/2010/main" val="1820042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E1C5E-269B-42EC-88B7-685AB701341C}"/>
              </a:ext>
            </a:extLst>
          </p:cNvPr>
          <p:cNvSpPr>
            <a:spLocks noGrp="1"/>
          </p:cNvSpPr>
          <p:nvPr>
            <p:ph type="title"/>
          </p:nvPr>
        </p:nvSpPr>
        <p:spPr/>
        <p:txBody>
          <a:bodyPr/>
          <a:lstStyle/>
          <a:p>
            <a:r>
              <a:rPr lang="zh-CN" altLang="en-US" dirty="0"/>
              <a:t>概述</a:t>
            </a:r>
          </a:p>
        </p:txBody>
      </p:sp>
      <p:sp>
        <p:nvSpPr>
          <p:cNvPr id="3" name="内容占位符 2">
            <a:extLst>
              <a:ext uri="{FF2B5EF4-FFF2-40B4-BE49-F238E27FC236}">
                <a16:creationId xmlns:a16="http://schemas.microsoft.com/office/drawing/2014/main" id="{A1913FCB-0671-4D7D-9D48-A2FAEC9FAE5C}"/>
              </a:ext>
            </a:extLst>
          </p:cNvPr>
          <p:cNvSpPr>
            <a:spLocks noGrp="1"/>
          </p:cNvSpPr>
          <p:nvPr>
            <p:ph idx="1"/>
          </p:nvPr>
        </p:nvSpPr>
        <p:spPr>
          <a:xfrm>
            <a:off x="611560" y="1371600"/>
            <a:ext cx="7772400" cy="4114800"/>
          </a:xfrm>
        </p:spPr>
        <p:txBody>
          <a:bodyPr/>
          <a:lstStyle/>
          <a:p>
            <a:r>
              <a:rPr lang="en-US" altLang="zh-CN" b="1" dirty="0"/>
              <a:t>7.</a:t>
            </a:r>
            <a:r>
              <a:rPr lang="zh-CN" altLang="en-US" b="1" dirty="0"/>
              <a:t>网络安全学科</a:t>
            </a:r>
            <a:endParaRPr lang="en-US" altLang="zh-CN" b="1" dirty="0"/>
          </a:p>
          <a:p>
            <a:pPr lvl="1" eaLnBrk="1" hangingPunct="1">
              <a:defRPr/>
            </a:pPr>
            <a:r>
              <a:rPr lang="zh-CN" altLang="en-US" b="1" dirty="0"/>
              <a:t>网络安全的重要性</a:t>
            </a:r>
          </a:p>
          <a:p>
            <a:pPr lvl="2" eaLnBrk="1" hangingPunct="1">
              <a:buFont typeface="Wingdings" panose="05000000000000000000" pitchFamily="2" charset="2"/>
              <a:buChar char="ü"/>
              <a:defRPr/>
            </a:pPr>
            <a:r>
              <a:rPr lang="zh-CN" altLang="en-US" dirty="0"/>
              <a:t>政务、商务、金融、军事、社会稳定等</a:t>
            </a:r>
          </a:p>
          <a:p>
            <a:pPr lvl="1" eaLnBrk="1" hangingPunct="1">
              <a:defRPr/>
            </a:pPr>
            <a:r>
              <a:rPr lang="zh-CN" altLang="en-US" sz="2400" b="1" dirty="0"/>
              <a:t>网络安全是一个跨多门学科的综合性科学</a:t>
            </a:r>
          </a:p>
          <a:p>
            <a:pPr lvl="2" algn="just" eaLnBrk="1" hangingPunct="1">
              <a:buFont typeface="Wingdings" panose="05000000000000000000" pitchFamily="2" charset="2"/>
              <a:buChar char="ü"/>
              <a:defRPr/>
            </a:pPr>
            <a:r>
              <a:rPr lang="zh-CN" altLang="en-US" dirty="0"/>
              <a:t>包括：通信技术、网络技术、计算机软件、硬件设计技术、密码学等 </a:t>
            </a:r>
          </a:p>
          <a:p>
            <a:pPr lvl="2" algn="just" eaLnBrk="1" hangingPunct="1">
              <a:buFont typeface="Wingdings" panose="05000000000000000000" pitchFamily="2" charset="2"/>
              <a:buChar char="ü"/>
              <a:defRPr/>
            </a:pPr>
            <a:r>
              <a:rPr lang="zh-CN" altLang="en-US" dirty="0"/>
              <a:t>在理论上，网络安全是建立在密码学以及网络安全协议的基础上的</a:t>
            </a:r>
          </a:p>
          <a:p>
            <a:pPr lvl="2" algn="just" eaLnBrk="1" hangingPunct="1">
              <a:buFont typeface="Wingdings" panose="05000000000000000000" pitchFamily="2" charset="2"/>
              <a:buChar char="ü"/>
              <a:defRPr/>
            </a:pPr>
            <a:r>
              <a:rPr lang="zh-CN" altLang="en-US" dirty="0"/>
              <a:t>从技术上，网络安全取决于两个方面：网络设备的硬件和软件的安全，以及设备的访问控制</a:t>
            </a:r>
          </a:p>
          <a:p>
            <a:endParaRPr lang="en-US" altLang="zh-CN" b="1" dirty="0"/>
          </a:p>
          <a:p>
            <a:endParaRPr lang="zh-CN" altLang="en-US" b="1" dirty="0"/>
          </a:p>
        </p:txBody>
      </p:sp>
    </p:spTree>
    <p:extLst>
      <p:ext uri="{BB962C8B-B14F-4D97-AF65-F5344CB8AC3E}">
        <p14:creationId xmlns:p14="http://schemas.microsoft.com/office/powerpoint/2010/main" val="584462074"/>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2400" b="1" i="0" u="none" strike="noStrike" cap="none" normalizeH="0" baseline="0" smtClean="0">
            <a:ln>
              <a:noFill/>
            </a:ln>
            <a:solidFill>
              <a:schemeClr val="tx1"/>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2400" b="1" i="0" u="none" strike="noStrike" cap="none" normalizeH="0" baseline="0" smtClean="0">
            <a:ln>
              <a:noFill/>
            </a:ln>
            <a:solidFill>
              <a:schemeClr val="tx1"/>
            </a:solidFill>
            <a:effectLst/>
            <a:latin typeface="Tahoma" pitchFamily="34" charset="0"/>
            <a:ea typeface="宋体" pitchFamily="2"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pxue">
  <a:themeElements>
    <a:clrScheme name="">
      <a:dk1>
        <a:srgbClr val="CCCCFF"/>
      </a:dk1>
      <a:lt1>
        <a:srgbClr val="FFFFFF"/>
      </a:lt1>
      <a:dk2>
        <a:srgbClr val="000000"/>
      </a:dk2>
      <a:lt2>
        <a:srgbClr val="808080"/>
      </a:lt2>
      <a:accent1>
        <a:srgbClr val="7889FB"/>
      </a:accent1>
      <a:accent2>
        <a:srgbClr val="00A3A1"/>
      </a:accent2>
      <a:accent3>
        <a:srgbClr val="AAAAAA"/>
      </a:accent3>
      <a:accent4>
        <a:srgbClr val="DADADA"/>
      </a:accent4>
      <a:accent5>
        <a:srgbClr val="BEC4FD"/>
      </a:accent5>
      <a:accent6>
        <a:srgbClr val="009391"/>
      </a:accent6>
      <a:hlink>
        <a:srgbClr val="C0C0C0"/>
      </a:hlink>
      <a:folHlink>
        <a:srgbClr val="D18213"/>
      </a:folHlink>
    </a:clrScheme>
    <a:fontScheme name="kpxue">
      <a:majorFont>
        <a:latin typeface="Times New Roman"/>
        <a:ea typeface="宋体"/>
        <a:cs typeface="Arial"/>
      </a:majorFont>
      <a:minorFont>
        <a:latin typeface="Times New Roman"/>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bg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bg1"/>
            </a:solidFill>
            <a:effectLst/>
            <a:latin typeface="Times New Roman" pitchFamily="18" charset="0"/>
            <a:ea typeface="宋体" pitchFamily="2" charset="-122"/>
          </a:defRPr>
        </a:defPPr>
      </a:lstStyle>
    </a:lnDef>
  </a:objectDefaults>
  <a:extraClrSchemeLst>
    <a:extraClrScheme>
      <a:clrScheme name="kpxue 1">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kpxue">
  <a:themeElements>
    <a:clrScheme name="">
      <a:dk1>
        <a:srgbClr val="CCCCFF"/>
      </a:dk1>
      <a:lt1>
        <a:srgbClr val="FFFFFF"/>
      </a:lt1>
      <a:dk2>
        <a:srgbClr val="000000"/>
      </a:dk2>
      <a:lt2>
        <a:srgbClr val="808080"/>
      </a:lt2>
      <a:accent1>
        <a:srgbClr val="7889FB"/>
      </a:accent1>
      <a:accent2>
        <a:srgbClr val="00A3A1"/>
      </a:accent2>
      <a:accent3>
        <a:srgbClr val="AAAAAA"/>
      </a:accent3>
      <a:accent4>
        <a:srgbClr val="DADADA"/>
      </a:accent4>
      <a:accent5>
        <a:srgbClr val="BEC4FD"/>
      </a:accent5>
      <a:accent6>
        <a:srgbClr val="009391"/>
      </a:accent6>
      <a:hlink>
        <a:srgbClr val="C0C0C0"/>
      </a:hlink>
      <a:folHlink>
        <a:srgbClr val="D18213"/>
      </a:folHlink>
    </a:clrScheme>
    <a:fontScheme name="kpxue">
      <a:majorFont>
        <a:latin typeface="Times New Roman"/>
        <a:ea typeface="宋体"/>
        <a:cs typeface="Arial"/>
      </a:majorFont>
      <a:minorFont>
        <a:latin typeface="Times New Roman"/>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bg1"/>
            </a:solidFill>
            <a:effectLst/>
            <a:latin typeface="Times New Roman" panose="02020603050405020304" pitchFamily="18" charset="0"/>
            <a:ea typeface="宋体" panose="02010600030101010101" pitchFamily="2" charset="-122"/>
          </a:defRPr>
        </a:defPPr>
      </a:lstStyle>
    </a:lnDef>
  </a:objectDefaults>
  <a:extraClrSchemeLst>
    <a:extraClrScheme>
      <a:clrScheme name="kpxue 1">
        <a:dk1>
          <a:srgbClr val="CCCCFF"/>
        </a:dk1>
        <a:lt1>
          <a:srgbClr val="FFFFFF"/>
        </a:lt1>
        <a:dk2>
          <a:srgbClr val="000000"/>
        </a:dk2>
        <a:lt2>
          <a:srgbClr val="808080"/>
        </a:lt2>
        <a:accent1>
          <a:srgbClr val="7889FB"/>
        </a:accent1>
        <a:accent2>
          <a:srgbClr val="2DB6B3"/>
        </a:accent2>
        <a:accent3>
          <a:srgbClr val="AAAAAA"/>
        </a:accent3>
        <a:accent4>
          <a:srgbClr val="DADADA"/>
        </a:accent4>
        <a:accent5>
          <a:srgbClr val="BEC4FD"/>
        </a:accent5>
        <a:accent6>
          <a:srgbClr val="28A5A2"/>
        </a:accent6>
        <a:hlink>
          <a:srgbClr val="C0C0C0"/>
        </a:hlink>
        <a:folHlink>
          <a:srgbClr val="D1821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0</TotalTime>
  <Words>5913</Words>
  <Application>Microsoft Office PowerPoint</Application>
  <PresentationFormat>全屏显示(4:3)</PresentationFormat>
  <Paragraphs>732</Paragraphs>
  <Slides>78</Slides>
  <Notes>29</Notes>
  <HiddenSlides>0</HiddenSlides>
  <MMClips>0</MMClips>
  <ScaleCrop>false</ScaleCrop>
  <HeadingPairs>
    <vt:vector size="8" baseType="variant">
      <vt:variant>
        <vt:lpstr>已用的字体</vt:lpstr>
      </vt:variant>
      <vt:variant>
        <vt:i4>8</vt:i4>
      </vt:variant>
      <vt:variant>
        <vt:lpstr>主题</vt:lpstr>
      </vt:variant>
      <vt:variant>
        <vt:i4>3</vt:i4>
      </vt:variant>
      <vt:variant>
        <vt:lpstr>嵌入 OLE 服务器</vt:lpstr>
      </vt:variant>
      <vt:variant>
        <vt:i4>4</vt:i4>
      </vt:variant>
      <vt:variant>
        <vt:lpstr>幻灯片标题</vt:lpstr>
      </vt:variant>
      <vt:variant>
        <vt:i4>78</vt:i4>
      </vt:variant>
    </vt:vector>
  </HeadingPairs>
  <TitlesOfParts>
    <vt:vector size="93" baseType="lpstr">
      <vt:lpstr>宋体</vt:lpstr>
      <vt:lpstr>微软雅黑</vt:lpstr>
      <vt:lpstr>Arial</vt:lpstr>
      <vt:lpstr>Comic Sans MS</vt:lpstr>
      <vt:lpstr>Tahoma</vt:lpstr>
      <vt:lpstr>Times New Roman</vt:lpstr>
      <vt:lpstr>Webdings</vt:lpstr>
      <vt:lpstr>Wingdings</vt:lpstr>
      <vt:lpstr>Blends</vt:lpstr>
      <vt:lpstr>kpxue</vt:lpstr>
      <vt:lpstr>1_kpxue</vt:lpstr>
      <vt:lpstr>Visio</vt:lpstr>
      <vt:lpstr>Bitmap</vt:lpstr>
      <vt:lpstr>位图图像</vt:lpstr>
      <vt:lpstr>Clip</vt:lpstr>
      <vt:lpstr>Chapter10 网络安全概述</vt:lpstr>
      <vt:lpstr>Chapter10 网络安全概述</vt:lpstr>
      <vt:lpstr>概述</vt:lpstr>
      <vt:lpstr>概述</vt:lpstr>
      <vt:lpstr>概述</vt:lpstr>
      <vt:lpstr>概述</vt:lpstr>
      <vt:lpstr>概述</vt:lpstr>
      <vt:lpstr>概述</vt:lpstr>
      <vt:lpstr>概述</vt:lpstr>
      <vt:lpstr>概述</vt:lpstr>
      <vt:lpstr>概述</vt:lpstr>
      <vt:lpstr>Chapter10 网络安全概述</vt:lpstr>
      <vt:lpstr>安全模型</vt:lpstr>
      <vt:lpstr>安全模型</vt:lpstr>
      <vt:lpstr>Chapter10 网络安全概述</vt:lpstr>
      <vt:lpstr>密码学基础知识</vt:lpstr>
      <vt:lpstr>密码学基础知识</vt:lpstr>
      <vt:lpstr>对称密码体制</vt:lpstr>
      <vt:lpstr>DES算法</vt:lpstr>
      <vt:lpstr>DES算法的破解</vt:lpstr>
      <vt:lpstr>对加密系统的攻击</vt:lpstr>
      <vt:lpstr>3DES算法</vt:lpstr>
      <vt:lpstr>AES算法</vt:lpstr>
      <vt:lpstr>IDEA算法</vt:lpstr>
      <vt:lpstr>公开密码体制</vt:lpstr>
      <vt:lpstr>公开密钥算法提出的时代与人物</vt:lpstr>
      <vt:lpstr>历史性的论文</vt:lpstr>
      <vt:lpstr>RSA算法</vt:lpstr>
      <vt:lpstr>其他公开密钥算法</vt:lpstr>
      <vt:lpstr>Chapter10 网络安全概述</vt:lpstr>
      <vt:lpstr>数字签名与认证</vt:lpstr>
      <vt:lpstr>数字签名</vt:lpstr>
      <vt:lpstr>可用于消息认证的密码算法</vt:lpstr>
      <vt:lpstr>哈希函数</vt:lpstr>
      <vt:lpstr>公钥的可信管理</vt:lpstr>
      <vt:lpstr>公钥的可信管理</vt:lpstr>
      <vt:lpstr>公钥基础设施Public Key Infrastructure</vt:lpstr>
      <vt:lpstr>Chapter10 网络安全概述</vt:lpstr>
      <vt:lpstr>典型的网络安全威胁</vt:lpstr>
      <vt:lpstr>1.主动攻击和被动攻击</vt:lpstr>
      <vt:lpstr>2.常见的攻击分类</vt:lpstr>
      <vt:lpstr>2.常见的安全攻击-续</vt:lpstr>
      <vt:lpstr>Chapter10 网络安全概述</vt:lpstr>
      <vt:lpstr>网络安全协议</vt:lpstr>
      <vt:lpstr>网络安全协议</vt:lpstr>
      <vt:lpstr>IP Security Protocols</vt:lpstr>
      <vt:lpstr>为什么需要IPSec？</vt:lpstr>
      <vt:lpstr> IPSec-IKE</vt:lpstr>
      <vt:lpstr>IPSec-AH和ESP</vt:lpstr>
      <vt:lpstr>Data in TCP/IP</vt:lpstr>
      <vt:lpstr>Data in TCP/IPSec/IP</vt:lpstr>
      <vt:lpstr>IPSec-AH和ESP</vt:lpstr>
      <vt:lpstr>IPSec的传输模式与隧道模式</vt:lpstr>
      <vt:lpstr>IPSec的传输模式与隧道模式</vt:lpstr>
      <vt:lpstr>IPSec隧道模式的应用-VPN</vt:lpstr>
      <vt:lpstr>虚拟专网的用途</vt:lpstr>
      <vt:lpstr>LAN间VPN</vt:lpstr>
      <vt:lpstr> SSL协议族概述</vt:lpstr>
      <vt:lpstr>SSL协议族概述</vt:lpstr>
      <vt:lpstr>SSL解决的问题（实现的功能）</vt:lpstr>
      <vt:lpstr>SSL提供的安全服务</vt:lpstr>
      <vt:lpstr>SSL/TLS概述</vt:lpstr>
      <vt:lpstr>SSL的工作原理</vt:lpstr>
      <vt:lpstr>SSL/TLS协议栈</vt:lpstr>
      <vt:lpstr>防火墙Firewall</vt:lpstr>
      <vt:lpstr>企业网现状</vt:lpstr>
      <vt:lpstr>防火墙分类</vt:lpstr>
      <vt:lpstr>包过滤型防火墙示意图</vt:lpstr>
      <vt:lpstr>状态检测型防火墙示意图</vt:lpstr>
      <vt:lpstr>应用层安全协议</vt:lpstr>
      <vt:lpstr>电子邮件安全协议（PEM、S/MIME、PGP）</vt:lpstr>
      <vt:lpstr>远程登录安全协议 SSH: Secure SHell</vt:lpstr>
      <vt:lpstr>SSH的体系</vt:lpstr>
      <vt:lpstr>Web安全协议（HTTPS）</vt:lpstr>
      <vt:lpstr>HTTPS的使用</vt:lpstr>
      <vt:lpstr>DNS Security Extension</vt:lpstr>
      <vt:lpstr>本章小结</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2024-09-27T03:23:07Z</dcterms:created>
  <dcterms:modified xsi:type="dcterms:W3CDTF">2025-12-10T11:47:20Z</dcterms:modified>
</cp:coreProperties>
</file>