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72"/>
  </p:notesMasterIdLst>
  <p:handoutMasterIdLst>
    <p:handoutMasterId r:id="rId73"/>
  </p:handoutMasterIdLst>
  <p:sldIdLst>
    <p:sldId id="259" r:id="rId2"/>
    <p:sldId id="260" r:id="rId3"/>
    <p:sldId id="273" r:id="rId4"/>
    <p:sldId id="274" r:id="rId5"/>
    <p:sldId id="275" r:id="rId6"/>
    <p:sldId id="353" r:id="rId7"/>
    <p:sldId id="331" r:id="rId8"/>
    <p:sldId id="339" r:id="rId9"/>
    <p:sldId id="270" r:id="rId10"/>
    <p:sldId id="300" r:id="rId11"/>
    <p:sldId id="263" r:id="rId12"/>
    <p:sldId id="315" r:id="rId13"/>
    <p:sldId id="301" r:id="rId14"/>
    <p:sldId id="267" r:id="rId15"/>
    <p:sldId id="319" r:id="rId16"/>
    <p:sldId id="320" r:id="rId17"/>
    <p:sldId id="337" r:id="rId18"/>
    <p:sldId id="268" r:id="rId19"/>
    <p:sldId id="321" r:id="rId20"/>
    <p:sldId id="304" r:id="rId21"/>
    <p:sldId id="305" r:id="rId22"/>
    <p:sldId id="322" r:id="rId23"/>
    <p:sldId id="276" r:id="rId24"/>
    <p:sldId id="277" r:id="rId25"/>
    <p:sldId id="323" r:id="rId26"/>
    <p:sldId id="308" r:id="rId27"/>
    <p:sldId id="338" r:id="rId28"/>
    <p:sldId id="312" r:id="rId29"/>
    <p:sldId id="326" r:id="rId30"/>
    <p:sldId id="354" r:id="rId31"/>
    <p:sldId id="360" r:id="rId32"/>
    <p:sldId id="279" r:id="rId33"/>
    <p:sldId id="324" r:id="rId34"/>
    <p:sldId id="283" r:id="rId35"/>
    <p:sldId id="281" r:id="rId36"/>
    <p:sldId id="284" r:id="rId37"/>
    <p:sldId id="287" r:id="rId38"/>
    <p:sldId id="350" r:id="rId39"/>
    <p:sldId id="340" r:id="rId40"/>
    <p:sldId id="341" r:id="rId41"/>
    <p:sldId id="289" r:id="rId42"/>
    <p:sldId id="291" r:id="rId43"/>
    <p:sldId id="292" r:id="rId44"/>
    <p:sldId id="327" r:id="rId45"/>
    <p:sldId id="328" r:id="rId46"/>
    <p:sldId id="329" r:id="rId47"/>
    <p:sldId id="330" r:id="rId48"/>
    <p:sldId id="293" r:id="rId49"/>
    <p:sldId id="325" r:id="rId50"/>
    <p:sldId id="288" r:id="rId51"/>
    <p:sldId id="342" r:id="rId52"/>
    <p:sldId id="345" r:id="rId53"/>
    <p:sldId id="348" r:id="rId54"/>
    <p:sldId id="355" r:id="rId55"/>
    <p:sldId id="294" r:id="rId56"/>
    <p:sldId id="356" r:id="rId57"/>
    <p:sldId id="295" r:id="rId58"/>
    <p:sldId id="296" r:id="rId59"/>
    <p:sldId id="298" r:id="rId60"/>
    <p:sldId id="297" r:id="rId61"/>
    <p:sldId id="299" r:id="rId62"/>
    <p:sldId id="333" r:id="rId63"/>
    <p:sldId id="357" r:id="rId64"/>
    <p:sldId id="358" r:id="rId65"/>
    <p:sldId id="359" r:id="rId66"/>
    <p:sldId id="334" r:id="rId67"/>
    <p:sldId id="351" r:id="rId68"/>
    <p:sldId id="352" r:id="rId69"/>
    <p:sldId id="361" r:id="rId70"/>
    <p:sldId id="332" r:id="rId71"/>
  </p:sldIdLst>
  <p:sldSz cx="9144000" cy="6858000" type="screen4x3"/>
  <p:notesSz cx="6797675" cy="9926638"/>
  <p:defaultTextStyle>
    <a:defPPr>
      <a:defRPr lang="zh-CN"/>
    </a:defPPr>
    <a:lvl1pPr algn="l" rtl="0" fontAlgn="base">
      <a:spcBef>
        <a:spcPct val="0"/>
      </a:spcBef>
      <a:spcAft>
        <a:spcPct val="0"/>
      </a:spcAft>
      <a:defRPr sz="2400"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400"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400"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400"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400" kern="1200">
        <a:solidFill>
          <a:schemeClr val="tx1"/>
        </a:solidFill>
        <a:latin typeface="Tahoma" pitchFamily="34" charset="0"/>
        <a:ea typeface="宋体" pitchFamily="2" charset="-122"/>
        <a:cs typeface="+mn-cs"/>
      </a:defRPr>
    </a:lvl5pPr>
    <a:lvl6pPr marL="2286000" algn="l" defTabSz="914400" rtl="0" eaLnBrk="1" latinLnBrk="0" hangingPunct="1">
      <a:defRPr sz="2400" kern="1200">
        <a:solidFill>
          <a:schemeClr val="tx1"/>
        </a:solidFill>
        <a:latin typeface="Tahoma" pitchFamily="34" charset="0"/>
        <a:ea typeface="宋体" pitchFamily="2" charset="-122"/>
        <a:cs typeface="+mn-cs"/>
      </a:defRPr>
    </a:lvl6pPr>
    <a:lvl7pPr marL="2743200" algn="l" defTabSz="914400" rtl="0" eaLnBrk="1" latinLnBrk="0" hangingPunct="1">
      <a:defRPr sz="2400" kern="1200">
        <a:solidFill>
          <a:schemeClr val="tx1"/>
        </a:solidFill>
        <a:latin typeface="Tahoma" pitchFamily="34" charset="0"/>
        <a:ea typeface="宋体" pitchFamily="2" charset="-122"/>
        <a:cs typeface="+mn-cs"/>
      </a:defRPr>
    </a:lvl7pPr>
    <a:lvl8pPr marL="3200400" algn="l" defTabSz="914400" rtl="0" eaLnBrk="1" latinLnBrk="0" hangingPunct="1">
      <a:defRPr sz="2400" kern="1200">
        <a:solidFill>
          <a:schemeClr val="tx1"/>
        </a:solidFill>
        <a:latin typeface="Tahoma" pitchFamily="34" charset="0"/>
        <a:ea typeface="宋体" pitchFamily="2" charset="-122"/>
        <a:cs typeface="+mn-cs"/>
      </a:defRPr>
    </a:lvl8pPr>
    <a:lvl9pPr marL="3657600" algn="l" defTabSz="914400" rtl="0" eaLnBrk="1" latinLnBrk="0" hangingPunct="1">
      <a:defRPr sz="2400" kern="1200">
        <a:solidFill>
          <a:schemeClr val="tx1"/>
        </a:solidFill>
        <a:latin typeface="Tahoma"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ng peilin" initials="hp" lastIdx="1" clrIdx="0">
    <p:extLst>
      <p:ext uri="{19B8F6BF-5375-455C-9EA6-DF929625EA0E}">
        <p15:presenceInfo xmlns:p15="http://schemas.microsoft.com/office/powerpoint/2012/main" userId="179ffe2b62dbca2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CCFFFF"/>
    <a:srgbClr val="FFFF99"/>
    <a:srgbClr val="CCECFF"/>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75945" autoAdjust="0"/>
  </p:normalViewPr>
  <p:slideViewPr>
    <p:cSldViewPr>
      <p:cViewPr varScale="1">
        <p:scale>
          <a:sx n="41" d="100"/>
          <a:sy n="41" d="100"/>
        </p:scale>
        <p:origin x="134" y="48"/>
      </p:cViewPr>
      <p:guideLst>
        <p:guide orient="horz" pos="2160"/>
        <p:guide pos="2880"/>
      </p:guideLst>
    </p:cSldViewPr>
  </p:slideViewPr>
  <p:outlineViewPr>
    <p:cViewPr>
      <p:scale>
        <a:sx n="33" d="100"/>
        <a:sy n="33" d="100"/>
      </p:scale>
      <p:origin x="0" y="-26405"/>
    </p:cViewPr>
  </p:outlineViewPr>
  <p:notesTextViewPr>
    <p:cViewPr>
      <p:scale>
        <a:sx n="100" d="100"/>
        <a:sy n="100" d="100"/>
      </p:scale>
      <p:origin x="0" y="0"/>
    </p:cViewPr>
  </p:notesTextViewPr>
  <p:sorterViewPr>
    <p:cViewPr>
      <p:scale>
        <a:sx n="66" d="100"/>
        <a:sy n="66" d="100"/>
      </p:scale>
      <p:origin x="0" y="4469"/>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3068" tIns="46534" rIns="93068" bIns="46534" numCol="1" anchor="t" anchorCtr="0" compatLnSpc="1">
            <a:prstTxWarp prst="textNoShape">
              <a:avLst/>
            </a:prstTxWarp>
          </a:bodyPr>
          <a:lstStyle>
            <a:lvl1pPr defTabSz="930275">
              <a:defRPr sz="1200">
                <a:latin typeface="Arial" pitchFamily="34" charset="0"/>
              </a:defRPr>
            </a:lvl1pPr>
          </a:lstStyle>
          <a:p>
            <a:pPr>
              <a:defRPr/>
            </a:pPr>
            <a:endParaRPr lang="en-US" altLang="zh-CN"/>
          </a:p>
        </p:txBody>
      </p:sp>
      <p:sp>
        <p:nvSpPr>
          <p:cNvPr id="117763"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3068" tIns="46534" rIns="93068" bIns="46534" numCol="1" anchor="t" anchorCtr="0" compatLnSpc="1">
            <a:prstTxWarp prst="textNoShape">
              <a:avLst/>
            </a:prstTxWarp>
          </a:bodyPr>
          <a:lstStyle>
            <a:lvl1pPr algn="r" defTabSz="930275">
              <a:defRPr sz="1200">
                <a:latin typeface="Arial" pitchFamily="34" charset="0"/>
              </a:defRPr>
            </a:lvl1pPr>
          </a:lstStyle>
          <a:p>
            <a:pPr>
              <a:defRPr/>
            </a:pPr>
            <a:endParaRPr lang="en-US" altLang="zh-CN"/>
          </a:p>
        </p:txBody>
      </p:sp>
      <p:sp>
        <p:nvSpPr>
          <p:cNvPr id="117764"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3068" tIns="46534" rIns="93068" bIns="46534" numCol="1" anchor="b" anchorCtr="0" compatLnSpc="1">
            <a:prstTxWarp prst="textNoShape">
              <a:avLst/>
            </a:prstTxWarp>
          </a:bodyPr>
          <a:lstStyle>
            <a:lvl1pPr defTabSz="930275">
              <a:defRPr sz="1200">
                <a:latin typeface="Arial" pitchFamily="34" charset="0"/>
              </a:defRPr>
            </a:lvl1pPr>
          </a:lstStyle>
          <a:p>
            <a:pPr>
              <a:defRPr/>
            </a:pPr>
            <a:endParaRPr lang="en-US" altLang="zh-CN"/>
          </a:p>
        </p:txBody>
      </p:sp>
      <p:sp>
        <p:nvSpPr>
          <p:cNvPr id="117765"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3068" tIns="46534" rIns="93068" bIns="46534" numCol="1" anchor="b" anchorCtr="0" compatLnSpc="1">
            <a:prstTxWarp prst="textNoShape">
              <a:avLst/>
            </a:prstTxWarp>
          </a:bodyPr>
          <a:lstStyle>
            <a:lvl1pPr algn="r" defTabSz="930275">
              <a:defRPr sz="1200">
                <a:latin typeface="Arial" pitchFamily="34" charset="0"/>
              </a:defRPr>
            </a:lvl1pPr>
          </a:lstStyle>
          <a:p>
            <a:pPr>
              <a:defRPr/>
            </a:pPr>
            <a:fld id="{94844183-472C-4EB8-B20F-9E459DC55C5C}" type="slidenum">
              <a:rPr lang="en-US" altLang="zh-CN"/>
              <a:pPr>
                <a:defRPr/>
              </a:pPr>
              <a:t>‹#›</a:t>
            </a:fld>
            <a:endParaRPr lang="en-US" altLang="zh-CN"/>
          </a:p>
        </p:txBody>
      </p:sp>
    </p:spTree>
    <p:extLst>
      <p:ext uri="{BB962C8B-B14F-4D97-AF65-F5344CB8AC3E}">
        <p14:creationId xmlns:p14="http://schemas.microsoft.com/office/powerpoint/2010/main" val="3487096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3068" tIns="46534" rIns="93068" bIns="46534" numCol="1" anchor="t" anchorCtr="0" compatLnSpc="1">
            <a:prstTxWarp prst="textNoShape">
              <a:avLst/>
            </a:prstTxWarp>
          </a:bodyPr>
          <a:lstStyle>
            <a:lvl1pPr defTabSz="930275">
              <a:defRPr sz="1200"/>
            </a:lvl1pPr>
          </a:lstStyle>
          <a:p>
            <a:pPr>
              <a:defRPr/>
            </a:pPr>
            <a:endParaRPr lang="en-US" altLang="zh-CN"/>
          </a:p>
        </p:txBody>
      </p:sp>
      <p:sp>
        <p:nvSpPr>
          <p:cNvPr id="82947"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3068" tIns="46534" rIns="93068" bIns="46534" numCol="1" anchor="t" anchorCtr="0" compatLnSpc="1">
            <a:prstTxWarp prst="textNoShape">
              <a:avLst/>
            </a:prstTxWarp>
          </a:bodyPr>
          <a:lstStyle>
            <a:lvl1pPr algn="r" defTabSz="930275">
              <a:defRPr sz="1200"/>
            </a:lvl1pPr>
          </a:lstStyle>
          <a:p>
            <a:pPr>
              <a:defRPr/>
            </a:pPr>
            <a:endParaRPr lang="en-US" altLang="zh-CN"/>
          </a:p>
        </p:txBody>
      </p:sp>
      <p:sp>
        <p:nvSpPr>
          <p:cNvPr id="67588"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82949"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3068" tIns="46534" rIns="93068" bIns="46534"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82950"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3068" tIns="46534" rIns="93068" bIns="46534" numCol="1" anchor="b" anchorCtr="0" compatLnSpc="1">
            <a:prstTxWarp prst="textNoShape">
              <a:avLst/>
            </a:prstTxWarp>
          </a:bodyPr>
          <a:lstStyle>
            <a:lvl1pPr defTabSz="930275">
              <a:defRPr sz="1200"/>
            </a:lvl1pPr>
          </a:lstStyle>
          <a:p>
            <a:pPr>
              <a:defRPr/>
            </a:pPr>
            <a:endParaRPr lang="en-US" altLang="zh-CN"/>
          </a:p>
        </p:txBody>
      </p:sp>
      <p:sp>
        <p:nvSpPr>
          <p:cNvPr id="82951"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3068" tIns="46534" rIns="93068" bIns="46534" numCol="1" anchor="b" anchorCtr="0" compatLnSpc="1">
            <a:prstTxWarp prst="textNoShape">
              <a:avLst/>
            </a:prstTxWarp>
          </a:bodyPr>
          <a:lstStyle>
            <a:lvl1pPr algn="r" defTabSz="930275">
              <a:defRPr sz="1200"/>
            </a:lvl1pPr>
          </a:lstStyle>
          <a:p>
            <a:pPr>
              <a:defRPr/>
            </a:pPr>
            <a:fld id="{566EF985-84F5-4C83-8A1F-FCA8CC1C7131}" type="slidenum">
              <a:rPr lang="en-US" altLang="zh-CN"/>
              <a:pPr>
                <a:defRPr/>
              </a:pPr>
              <a:t>‹#›</a:t>
            </a:fld>
            <a:endParaRPr lang="en-US" altLang="zh-CN"/>
          </a:p>
        </p:txBody>
      </p:sp>
    </p:spTree>
    <p:extLst>
      <p:ext uri="{BB962C8B-B14F-4D97-AF65-F5344CB8AC3E}">
        <p14:creationId xmlns:p14="http://schemas.microsoft.com/office/powerpoint/2010/main" val="3245627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baike.baidu.com/item/%E7%BE%8E%E5%9B%BD%E5%BA%B7%E5%AE%81%E5%85%AC%E5%8F%B8"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baike.baidu.com/item/%E8%93%9D%E7%89%99" TargetMode="External"/><Relationship Id="rId3" Type="http://schemas.openxmlformats.org/officeDocument/2006/relationships/hyperlink" Target="https://baike.baidu.com/item/%E5%B7%A5%E4%B8%9A" TargetMode="External"/><Relationship Id="rId7" Type="http://schemas.openxmlformats.org/officeDocument/2006/relationships/hyperlink" Target="https://baike.baidu.com/item/%E6%97%A0%E7%BA%BF%E5%B1%80%E5%9F%9F%E7%BD%91"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baike.baidu.com/item/Hz" TargetMode="External"/><Relationship Id="rId5" Type="http://schemas.openxmlformats.org/officeDocument/2006/relationships/hyperlink" Target="https://baike.baidu.com/item/%E5%8C%BB%E5%AD%A6" TargetMode="External"/><Relationship Id="rId4" Type="http://schemas.openxmlformats.org/officeDocument/2006/relationships/hyperlink" Target="https://baike.baidu.com/item/%E7%A7%91%E5%AD%A6" TargetMode="External"/><Relationship Id="rId9" Type="http://schemas.openxmlformats.org/officeDocument/2006/relationships/hyperlink" Target="https://baike.baidu.com/item/ZigBee"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A25DAB6-0D1A-4DB3-B216-C6168B88897B}" type="slidenum">
              <a:rPr lang="en-US" altLang="zh-CN" smtClean="0"/>
              <a:pPr/>
              <a:t>1</a:t>
            </a:fld>
            <a:endParaRPr lang="en-US" altLang="zh-CN"/>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zh-CN" altLang="en-US">
                <a:latin typeface="Arial" charset="0"/>
              </a:rPr>
              <a:t>物理层在网络体系结构中位于最低层，它规范的是比特流的载体</a:t>
            </a:r>
            <a:r>
              <a:rPr lang="en-US" altLang="zh-CN">
                <a:latin typeface="Arial" charset="0"/>
              </a:rPr>
              <a:t>——</a:t>
            </a:r>
            <a:r>
              <a:rPr lang="zh-CN" altLang="en-US">
                <a:latin typeface="Arial" charset="0"/>
              </a:rPr>
              <a:t>光纤、电缆或各种频段的无线电波等物理媒体的协议标准，是通信网的基石。我们也许好奇，在这些物理媒体上是如何高速传输比特流的，但这些都由其他相关课程介绍，而对于计算机网络来说，它只需考虑怎样用这些物理媒体连接端系统或中间转发设备，并尽可能地为数据链路层屏蔽物理媒体所表现出的差异。</a:t>
            </a:r>
          </a:p>
        </p:txBody>
      </p:sp>
    </p:spTree>
    <p:extLst>
      <p:ext uri="{BB962C8B-B14F-4D97-AF65-F5344CB8AC3E}">
        <p14:creationId xmlns:p14="http://schemas.microsoft.com/office/powerpoint/2010/main" val="3152318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POE</a:t>
            </a:r>
            <a:r>
              <a:rPr lang="zh-CN" altLang="en-US" dirty="0"/>
              <a:t>电压一般在</a:t>
            </a:r>
            <a:r>
              <a:rPr lang="en-US" altLang="zh-CN" dirty="0"/>
              <a:t>48</a:t>
            </a:r>
            <a:r>
              <a:rPr lang="zh-CN" altLang="en-US" dirty="0"/>
              <a:t>伏</a:t>
            </a:r>
          </a:p>
        </p:txBody>
      </p:sp>
      <p:sp>
        <p:nvSpPr>
          <p:cNvPr id="4" name="灯片编号占位符 3"/>
          <p:cNvSpPr>
            <a:spLocks noGrp="1"/>
          </p:cNvSpPr>
          <p:nvPr>
            <p:ph type="sldNum" sz="quarter" idx="5"/>
          </p:nvPr>
        </p:nvSpPr>
        <p:spPr/>
        <p:txBody>
          <a:bodyPr/>
          <a:lstStyle/>
          <a:p>
            <a:pPr>
              <a:defRPr/>
            </a:pPr>
            <a:fld id="{566EF985-84F5-4C83-8A1F-FCA8CC1C7131}" type="slidenum">
              <a:rPr lang="en-US" altLang="zh-CN" smtClean="0"/>
              <a:pPr>
                <a:defRPr/>
              </a:pPr>
              <a:t>12</a:t>
            </a:fld>
            <a:endParaRPr lang="en-US" altLang="zh-CN"/>
          </a:p>
        </p:txBody>
      </p:sp>
    </p:spTree>
    <p:extLst>
      <p:ext uri="{BB962C8B-B14F-4D97-AF65-F5344CB8AC3E}">
        <p14:creationId xmlns:p14="http://schemas.microsoft.com/office/powerpoint/2010/main" val="1442777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809AF399-98AE-4E46-8633-DBD1C061DD91}" type="slidenum">
              <a:rPr lang="en-US" altLang="zh-CN" smtClean="0"/>
              <a:pPr/>
              <a:t>18</a:t>
            </a:fld>
            <a:endParaRPr lang="en-US" altLang="zh-CN"/>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altLang="zh-CN" sz="1200" b="0" i="0" kern="1200" dirty="0">
                <a:solidFill>
                  <a:schemeClr val="tx1"/>
                </a:solidFill>
                <a:latin typeface="Arial" pitchFamily="34" charset="0"/>
                <a:ea typeface="宋体" pitchFamily="2" charset="-122"/>
                <a:cs typeface="+mn-cs"/>
              </a:rPr>
              <a:t>1970-</a:t>
            </a:r>
            <a:r>
              <a:rPr lang="zh-CN" altLang="en-US" sz="1200" b="0" i="0" u="none" strike="noStrike" kern="1200" dirty="0">
                <a:solidFill>
                  <a:schemeClr val="tx1"/>
                </a:solidFill>
                <a:latin typeface="Arial" pitchFamily="34" charset="0"/>
                <a:ea typeface="宋体" pitchFamily="2" charset="-122"/>
                <a:cs typeface="+mn-cs"/>
                <a:hlinkClick r:id="rId3"/>
              </a:rPr>
              <a:t>美国康宁公司</a:t>
            </a:r>
            <a:r>
              <a:rPr lang="zh-CN" altLang="en-US" sz="1200" b="0" i="0" kern="1200" dirty="0">
                <a:solidFill>
                  <a:schemeClr val="tx1"/>
                </a:solidFill>
                <a:latin typeface="Arial" pitchFamily="34" charset="0"/>
                <a:ea typeface="宋体" pitchFamily="2" charset="-122"/>
                <a:cs typeface="+mn-cs"/>
              </a:rPr>
              <a:t>三名科研人员马瑞尔、卡普隆、凯克用改进型化学相沉积法（</a:t>
            </a:r>
            <a:r>
              <a:rPr lang="en-US" altLang="zh-CN" sz="1200" b="0" i="0" kern="1200" dirty="0">
                <a:solidFill>
                  <a:schemeClr val="tx1"/>
                </a:solidFill>
                <a:latin typeface="Arial" pitchFamily="34" charset="0"/>
                <a:ea typeface="宋体" pitchFamily="2" charset="-122"/>
                <a:cs typeface="+mn-cs"/>
              </a:rPr>
              <a:t>MCVD </a:t>
            </a:r>
            <a:r>
              <a:rPr lang="zh-CN" altLang="en-US" sz="1200" b="0" i="0" kern="1200" dirty="0">
                <a:solidFill>
                  <a:schemeClr val="tx1"/>
                </a:solidFill>
                <a:latin typeface="Arial" pitchFamily="34" charset="0"/>
                <a:ea typeface="宋体" pitchFamily="2" charset="-122"/>
                <a:cs typeface="+mn-cs"/>
              </a:rPr>
              <a:t>法）成功研制成传输损耗只有</a:t>
            </a:r>
            <a:r>
              <a:rPr lang="en-US" altLang="zh-CN" sz="1200" b="0" i="0" kern="1200" dirty="0">
                <a:solidFill>
                  <a:schemeClr val="tx1"/>
                </a:solidFill>
                <a:latin typeface="Arial" pitchFamily="34" charset="0"/>
                <a:ea typeface="宋体" pitchFamily="2" charset="-122"/>
                <a:cs typeface="+mn-cs"/>
              </a:rPr>
              <a:t>20dB/km</a:t>
            </a:r>
            <a:r>
              <a:rPr lang="zh-CN" altLang="en-US" sz="1200" b="0" i="0" kern="1200" dirty="0">
                <a:solidFill>
                  <a:schemeClr val="tx1"/>
                </a:solidFill>
                <a:latin typeface="Arial" pitchFamily="34" charset="0"/>
                <a:ea typeface="宋体" pitchFamily="2" charset="-122"/>
                <a:cs typeface="+mn-cs"/>
              </a:rPr>
              <a:t>的低损耗石英光纤。</a:t>
            </a:r>
            <a:endParaRPr lang="en-US" altLang="zh-CN" dirty="0">
              <a:latin typeface="Arial" charset="0"/>
            </a:endParaRPr>
          </a:p>
          <a:p>
            <a:pPr eaLnBrk="1" hangingPunct="1"/>
            <a:r>
              <a:rPr lang="zh-CN" altLang="en-US" dirty="0">
                <a:latin typeface="Arial" charset="0"/>
              </a:rPr>
              <a:t>折射角的大小取决于两种介质的特性（特别是折射率），从氧化硅入射的光，其折射角大于入射角，当入射角超过某个特定的临界值，则光又被发射回氧化硅。这样，入射角大于临界值的光线被限定在光纤内传输，可以传输几公里而几乎没有什么损失。</a:t>
            </a:r>
            <a:endParaRPr lang="en-US" altLang="zh-CN" dirty="0">
              <a:latin typeface="Arial" charset="0"/>
            </a:endParaRPr>
          </a:p>
          <a:p>
            <a:pPr eaLnBrk="1" hangingPunct="1"/>
            <a:r>
              <a:rPr lang="zh-CN" altLang="en-US" sz="1200" b="0" i="0" kern="1200" dirty="0">
                <a:solidFill>
                  <a:schemeClr val="tx1"/>
                </a:solidFill>
                <a:latin typeface="Arial" pitchFamily="34" charset="0"/>
                <a:ea typeface="宋体" pitchFamily="2" charset="-122"/>
                <a:cs typeface="+mn-cs"/>
              </a:rPr>
              <a:t>特点是：抗电磁干扰，保护数据安全，不导电，无火花、安装方便。最重要的一点是，在很长的距离它也能做到</a:t>
            </a:r>
            <a:r>
              <a:rPr lang="en-US" altLang="zh-CN" sz="1200" b="0" i="0" kern="1200" dirty="0">
                <a:solidFill>
                  <a:schemeClr val="tx1"/>
                </a:solidFill>
                <a:latin typeface="Arial" pitchFamily="34" charset="0"/>
                <a:ea typeface="宋体" pitchFamily="2" charset="-122"/>
                <a:cs typeface="+mn-cs"/>
              </a:rPr>
              <a:t>100</a:t>
            </a:r>
            <a:r>
              <a:rPr lang="zh-CN" altLang="en-US" sz="1200" b="0" i="0" kern="1200" dirty="0">
                <a:solidFill>
                  <a:schemeClr val="tx1"/>
                </a:solidFill>
                <a:latin typeface="Arial" pitchFamily="34" charset="0"/>
                <a:ea typeface="宋体" pitchFamily="2" charset="-122"/>
                <a:cs typeface="+mn-cs"/>
              </a:rPr>
              <a:t>兆兆比特每秒的带宽。</a:t>
            </a:r>
            <a:endParaRPr lang="zh-CN" altLang="en-US" dirty="0">
              <a:latin typeface="Arial" charset="0"/>
            </a:endParaRPr>
          </a:p>
        </p:txBody>
      </p:sp>
    </p:spTree>
    <p:extLst>
      <p:ext uri="{BB962C8B-B14F-4D97-AF65-F5344CB8AC3E}">
        <p14:creationId xmlns:p14="http://schemas.microsoft.com/office/powerpoint/2010/main" val="3828141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501F31FD-9B80-4F43-A80B-69B4CC799C55}" type="slidenum">
              <a:rPr lang="en-US" altLang="zh-CN" smtClean="0"/>
              <a:pPr/>
              <a:t>20</a:t>
            </a:fld>
            <a:endParaRPr lang="en-US" altLang="zh-CN"/>
          </a:p>
        </p:txBody>
      </p:sp>
      <p:sp>
        <p:nvSpPr>
          <p:cNvPr id="76803" name="Rectangle 2"/>
          <p:cNvSpPr>
            <a:spLocks noGrp="1" noRot="1" noChangeAspect="1" noChangeArrowheads="1" noTextEdit="1"/>
          </p:cNvSpPr>
          <p:nvPr>
            <p:ph type="sldImg"/>
          </p:nvPr>
        </p:nvSpPr>
        <p:spPr>
          <a:xfrm>
            <a:off x="930275" y="741363"/>
            <a:ext cx="4938713" cy="3703637"/>
          </a:xfrm>
          <a:ln w="12700" cap="flat">
            <a:solidFill>
              <a:schemeClr val="tx1"/>
            </a:solidFill>
          </a:ln>
        </p:spPr>
      </p:sp>
      <p:sp>
        <p:nvSpPr>
          <p:cNvPr id="76804" name="Rectangle 3"/>
          <p:cNvSpPr>
            <a:spLocks noGrp="1" noChangeArrowheads="1"/>
          </p:cNvSpPr>
          <p:nvPr>
            <p:ph type="body" idx="1"/>
          </p:nvPr>
        </p:nvSpPr>
        <p:spPr>
          <a:xfrm>
            <a:off x="906463" y="4713288"/>
            <a:ext cx="4984750" cy="4467225"/>
          </a:xfrm>
          <a:noFill/>
          <a:ln/>
        </p:spPr>
        <p:txBody>
          <a:bodyPr lIns="93706" tIns="46853" rIns="93706" bIns="46853"/>
          <a:lstStyle/>
          <a:p>
            <a:pPr eaLnBrk="1" hangingPunct="1"/>
            <a:r>
              <a:rPr lang="zh-CN" altLang="en-US">
                <a:latin typeface="Arial" charset="0"/>
              </a:rPr>
              <a:t>突变型多模光纤 （</a:t>
            </a:r>
            <a:r>
              <a:rPr lang="en-US" altLang="zh-CN">
                <a:latin typeface="Arial" charset="0"/>
              </a:rPr>
              <a:t>Step-Index Fiber, SIF ),</a:t>
            </a:r>
            <a:r>
              <a:rPr lang="zh-CN" altLang="en-US">
                <a:latin typeface="Arial" charset="0"/>
              </a:rPr>
              <a:t>渐变型多模光纤（</a:t>
            </a:r>
            <a:r>
              <a:rPr lang="en-US" altLang="zh-CN">
                <a:latin typeface="Arial" charset="0"/>
              </a:rPr>
              <a:t>Graded-Index Fiber, GIF</a:t>
            </a:r>
            <a:r>
              <a:rPr lang="zh-CN" altLang="en-US">
                <a:latin typeface="Arial" charset="0"/>
              </a:rPr>
              <a:t>）</a:t>
            </a:r>
          </a:p>
          <a:p>
            <a:pPr eaLnBrk="1" hangingPunct="1"/>
            <a:r>
              <a:rPr lang="en-US" altLang="zh-CN">
                <a:latin typeface="Arial" charset="0"/>
              </a:rPr>
              <a:t>GI</a:t>
            </a:r>
            <a:r>
              <a:rPr lang="zh-CN" altLang="en-US">
                <a:latin typeface="Arial" charset="0"/>
              </a:rPr>
              <a:t>型的折射率以纤芯中心为最高，沿向包层徐徐降低。从几何光学角度来看，在纤芯中前进的光束呈现以蛇行状传播。 </a:t>
            </a:r>
          </a:p>
          <a:p>
            <a:pPr eaLnBrk="1" hangingPunct="1"/>
            <a:r>
              <a:rPr lang="en-US" altLang="zh-CN">
                <a:latin typeface="Arial" charset="0"/>
              </a:rPr>
              <a:t>SI</a:t>
            </a:r>
            <a:r>
              <a:rPr lang="zh-CN" altLang="en-US">
                <a:latin typeface="Arial" charset="0"/>
              </a:rPr>
              <a:t>型</a:t>
            </a:r>
            <a:r>
              <a:rPr lang="en-US" altLang="zh-CN">
                <a:latin typeface="Arial" charset="0"/>
              </a:rPr>
              <a:t>MMF</a:t>
            </a:r>
            <a:r>
              <a:rPr lang="zh-CN" altLang="en-US">
                <a:latin typeface="Arial" charset="0"/>
              </a:rPr>
              <a:t>光纤的折射率分布，纤芯折射率的分布是相同的，但与包层的界面呈阶梯状。由于</a:t>
            </a:r>
            <a:r>
              <a:rPr lang="en-US" altLang="zh-CN">
                <a:latin typeface="Arial" charset="0"/>
              </a:rPr>
              <a:t>SI</a:t>
            </a:r>
            <a:r>
              <a:rPr lang="zh-CN" altLang="en-US">
                <a:latin typeface="Arial" charset="0"/>
              </a:rPr>
              <a:t>型光波在光纤中的反射前进过程中，产生各个光路径的时差，致使射出光波失真，色激较大。其结果是传输带宽变窄，目前</a:t>
            </a:r>
            <a:r>
              <a:rPr lang="en-US" altLang="zh-CN">
                <a:latin typeface="Arial" charset="0"/>
              </a:rPr>
              <a:t>SI</a:t>
            </a:r>
            <a:r>
              <a:rPr lang="zh-CN" altLang="en-US">
                <a:latin typeface="Arial" charset="0"/>
              </a:rPr>
              <a:t>型</a:t>
            </a:r>
            <a:r>
              <a:rPr lang="en-US" altLang="zh-CN">
                <a:latin typeface="Arial" charset="0"/>
              </a:rPr>
              <a:t>MMF</a:t>
            </a:r>
            <a:r>
              <a:rPr lang="zh-CN" altLang="en-US">
                <a:latin typeface="Arial" charset="0"/>
              </a:rPr>
              <a:t>应用较少。 </a:t>
            </a:r>
          </a:p>
          <a:p>
            <a:pPr eaLnBrk="1" hangingPunct="1"/>
            <a:r>
              <a:rPr lang="zh-CN" altLang="en-US">
                <a:latin typeface="Arial" charset="0"/>
              </a:rPr>
              <a:t>当光纤的直径减少到几个光波波长时，则光纤就如同一个波导，光只能按直线传播，这样的光纤称为单模光纤，它可以以</a:t>
            </a:r>
            <a:r>
              <a:rPr lang="en-US" altLang="zh-CN">
                <a:latin typeface="Arial" charset="0"/>
              </a:rPr>
              <a:t>50Gbps</a:t>
            </a:r>
            <a:r>
              <a:rPr lang="zh-CN" altLang="en-US">
                <a:latin typeface="Arial" charset="0"/>
              </a:rPr>
              <a:t>速率传输</a:t>
            </a:r>
            <a:r>
              <a:rPr lang="en-US" altLang="zh-CN">
                <a:latin typeface="Arial" charset="0"/>
              </a:rPr>
              <a:t>100</a:t>
            </a:r>
            <a:r>
              <a:rPr lang="zh-CN" altLang="en-US">
                <a:latin typeface="Arial" charset="0"/>
              </a:rPr>
              <a:t>公里。</a:t>
            </a:r>
          </a:p>
        </p:txBody>
      </p:sp>
    </p:spTree>
    <p:extLst>
      <p:ext uri="{BB962C8B-B14F-4D97-AF65-F5344CB8AC3E}">
        <p14:creationId xmlns:p14="http://schemas.microsoft.com/office/powerpoint/2010/main" val="2180097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FE510586-7411-4563-A8F2-E4AC23BB4290}" type="slidenum">
              <a:rPr lang="en-US" altLang="zh-CN" smtClean="0"/>
              <a:pPr/>
              <a:t>21</a:t>
            </a:fld>
            <a:endParaRPr lang="en-US" altLang="zh-CN"/>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zh-CN" altLang="en-US" b="1" dirty="0">
                <a:latin typeface="Arial" charset="0"/>
              </a:rPr>
              <a:t>按光的传输模式可分为：单摸光纤和多模光纤。</a:t>
            </a:r>
            <a:endParaRPr lang="en-US" altLang="zh-CN" b="1" dirty="0">
              <a:latin typeface="Arial" charset="0"/>
            </a:endParaRPr>
          </a:p>
          <a:p>
            <a:pPr eaLnBrk="1" hangingPunct="1"/>
            <a:r>
              <a:rPr lang="zh-CN" altLang="en-US" b="1" dirty="0">
                <a:latin typeface="Arial" charset="0"/>
              </a:rPr>
              <a:t>多模光纤</a:t>
            </a:r>
            <a:r>
              <a:rPr lang="zh-CN" altLang="en-US" dirty="0">
                <a:latin typeface="Arial" charset="0"/>
              </a:rPr>
              <a:t>：中心玻璃芯较粗（</a:t>
            </a:r>
            <a:r>
              <a:rPr lang="en-US" altLang="zh-CN" dirty="0">
                <a:latin typeface="Arial" charset="0"/>
              </a:rPr>
              <a:t>50</a:t>
            </a:r>
            <a:r>
              <a:rPr lang="zh-CN" altLang="en-US" dirty="0">
                <a:latin typeface="Arial" charset="0"/>
              </a:rPr>
              <a:t>或</a:t>
            </a:r>
            <a:r>
              <a:rPr lang="en-US" altLang="zh-CN" dirty="0">
                <a:latin typeface="Arial" charset="0"/>
              </a:rPr>
              <a:t>62.5μm</a:t>
            </a:r>
            <a:r>
              <a:rPr lang="zh-CN" altLang="en-US" dirty="0">
                <a:latin typeface="Arial" charset="0"/>
              </a:rPr>
              <a:t>），可传多种模式的光。其模间色散较大，限制了传输数字信号的频率，而且随距离的增加会更加严重。例如：</a:t>
            </a:r>
            <a:r>
              <a:rPr lang="en-US" altLang="zh-CN" dirty="0">
                <a:latin typeface="Arial" charset="0"/>
              </a:rPr>
              <a:t>600MB/KM</a:t>
            </a:r>
            <a:r>
              <a:rPr lang="zh-CN" altLang="en-US" dirty="0">
                <a:latin typeface="Arial" charset="0"/>
              </a:rPr>
              <a:t>的光纤在</a:t>
            </a:r>
            <a:r>
              <a:rPr lang="en-US" altLang="zh-CN" dirty="0">
                <a:latin typeface="Arial" charset="0"/>
              </a:rPr>
              <a:t>2KM</a:t>
            </a:r>
            <a:r>
              <a:rPr lang="zh-CN" altLang="en-US" dirty="0">
                <a:latin typeface="Arial" charset="0"/>
              </a:rPr>
              <a:t>时则只有</a:t>
            </a:r>
            <a:r>
              <a:rPr lang="en-US" altLang="zh-CN" dirty="0">
                <a:latin typeface="Arial" charset="0"/>
              </a:rPr>
              <a:t>300MB</a:t>
            </a:r>
            <a:r>
              <a:rPr lang="zh-CN" altLang="en-US" dirty="0">
                <a:latin typeface="Arial" charset="0"/>
              </a:rPr>
              <a:t>的带宽了。因此，多模光纤传输的距离就比较近，一般只有几公里。</a:t>
            </a:r>
            <a:endParaRPr lang="en-US" altLang="zh-CN" dirty="0">
              <a:latin typeface="Arial" charset="0"/>
            </a:endParaRPr>
          </a:p>
          <a:p>
            <a:pPr eaLnBrk="1" hangingPunct="1"/>
            <a:r>
              <a:rPr lang="zh-CN" altLang="en-US" b="1" dirty="0">
                <a:latin typeface="Arial" charset="0"/>
              </a:rPr>
              <a:t>单模光纤</a:t>
            </a:r>
            <a:r>
              <a:rPr lang="zh-CN" altLang="en-US" dirty="0">
                <a:latin typeface="Arial" charset="0"/>
              </a:rPr>
              <a:t>：中心玻璃芯较细（</a:t>
            </a:r>
            <a:r>
              <a:rPr lang="en-US" altLang="zh-CN" dirty="0">
                <a:latin typeface="Arial" charset="0"/>
              </a:rPr>
              <a:t>9</a:t>
            </a:r>
            <a:r>
              <a:rPr lang="zh-CN" altLang="en-US" dirty="0">
                <a:latin typeface="Arial" charset="0"/>
              </a:rPr>
              <a:t>或</a:t>
            </a:r>
            <a:r>
              <a:rPr lang="en-US" altLang="zh-CN" dirty="0">
                <a:latin typeface="Arial" charset="0"/>
              </a:rPr>
              <a:t>10μm</a:t>
            </a:r>
            <a:r>
              <a:rPr lang="zh-CN" altLang="en-US" dirty="0">
                <a:latin typeface="Arial" charset="0"/>
              </a:rPr>
              <a:t>），只传一种模式的光。因此，其模间色散很小，适用于远程通讯，但其色度色散起主要作用，这样单模光纤对光源的谱宽和稳定性有较高的要求，即谱宽要窄，稳定性要好。</a:t>
            </a:r>
            <a:endParaRPr lang="en-US" altLang="zh-CN" dirty="0">
              <a:latin typeface="Arial" charset="0"/>
            </a:endParaRPr>
          </a:p>
          <a:p>
            <a:pPr eaLnBrk="1" hangingPunct="1"/>
            <a:r>
              <a:rPr lang="zh-CN" altLang="en-US" dirty="0">
                <a:latin typeface="Arial" charset="0"/>
              </a:rPr>
              <a:t>按折射率分布情况分：突变型和渐变型。突变型光纤 （</a:t>
            </a:r>
            <a:r>
              <a:rPr lang="en-US" altLang="zh-CN" dirty="0">
                <a:latin typeface="Arial" charset="0"/>
              </a:rPr>
              <a:t>Step-Index Fiber, SIF ),</a:t>
            </a:r>
            <a:r>
              <a:rPr lang="zh-CN" altLang="en-US" dirty="0">
                <a:latin typeface="Arial" charset="0"/>
              </a:rPr>
              <a:t>渐变型光纤（</a:t>
            </a:r>
            <a:r>
              <a:rPr lang="en-US" altLang="zh-CN" dirty="0">
                <a:latin typeface="Arial" charset="0"/>
              </a:rPr>
              <a:t>Graded-Index Fiber, GIF</a:t>
            </a:r>
            <a:r>
              <a:rPr lang="zh-CN" altLang="en-US" dirty="0">
                <a:latin typeface="Arial" charset="0"/>
              </a:rPr>
              <a:t>） </a:t>
            </a:r>
            <a:endParaRPr lang="en-US" altLang="zh-CN" dirty="0">
              <a:latin typeface="Arial" charset="0"/>
            </a:endParaRPr>
          </a:p>
          <a:p>
            <a:pPr eaLnBrk="1" hangingPunct="1"/>
            <a:endParaRPr lang="zh-CN" altLang="en-US" dirty="0">
              <a:latin typeface="Arial" charset="0"/>
            </a:endParaRPr>
          </a:p>
        </p:txBody>
      </p:sp>
    </p:spTree>
    <p:extLst>
      <p:ext uri="{BB962C8B-B14F-4D97-AF65-F5344CB8AC3E}">
        <p14:creationId xmlns:p14="http://schemas.microsoft.com/office/powerpoint/2010/main" val="4274696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5576AE6-3DE0-444C-8545-ABC1C129DD2A}" type="slidenum">
              <a:rPr lang="en-US" altLang="zh-CN" smtClean="0"/>
              <a:pPr/>
              <a:t>24</a:t>
            </a:fld>
            <a:endParaRPr lang="en-US" altLang="zh-CN"/>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altLang="zh-CN" dirty="0">
                <a:latin typeface="Arial" charset="0"/>
              </a:rPr>
              <a:t>VHF</a:t>
            </a:r>
            <a:r>
              <a:rPr lang="zh-CN" altLang="en-US" dirty="0">
                <a:latin typeface="Arial" charset="0"/>
              </a:rPr>
              <a:t>（甚），</a:t>
            </a:r>
            <a:r>
              <a:rPr lang="en-US" altLang="zh-CN" dirty="0">
                <a:latin typeface="Arial" charset="0"/>
              </a:rPr>
              <a:t>UHF</a:t>
            </a:r>
            <a:r>
              <a:rPr lang="zh-CN" altLang="en-US" dirty="0">
                <a:latin typeface="Arial" charset="0"/>
              </a:rPr>
              <a:t>（特</a:t>
            </a:r>
            <a:r>
              <a:rPr lang="en-US" altLang="zh-CN" dirty="0">
                <a:latin typeface="Arial" charset="0"/>
              </a:rPr>
              <a:t>),SHF(</a:t>
            </a:r>
            <a:r>
              <a:rPr lang="zh-CN" altLang="en-US" dirty="0">
                <a:latin typeface="Arial" charset="0"/>
              </a:rPr>
              <a:t>超</a:t>
            </a:r>
            <a:r>
              <a:rPr lang="en-US" altLang="zh-CN" dirty="0">
                <a:latin typeface="Arial" charset="0"/>
              </a:rPr>
              <a:t>), EHF(</a:t>
            </a:r>
            <a:r>
              <a:rPr lang="zh-CN" altLang="en-US" dirty="0">
                <a:latin typeface="Arial" charset="0"/>
              </a:rPr>
              <a:t>极</a:t>
            </a:r>
            <a:r>
              <a:rPr lang="en-US" altLang="zh-CN" dirty="0">
                <a:latin typeface="Arial" charset="0"/>
              </a:rPr>
              <a:t>),THF(</a:t>
            </a:r>
            <a:r>
              <a:rPr lang="zh-CN" altLang="en-US" dirty="0">
                <a:latin typeface="Arial" charset="0"/>
              </a:rPr>
              <a:t>巨高</a:t>
            </a:r>
            <a:r>
              <a:rPr lang="en-US" altLang="zh-CN" dirty="0">
                <a:latin typeface="Arial" charset="0"/>
              </a:rPr>
              <a:t>)</a:t>
            </a:r>
          </a:p>
          <a:p>
            <a:pPr eaLnBrk="1" hangingPunct="1"/>
            <a:r>
              <a:rPr lang="zh-CN" altLang="en-US" dirty="0">
                <a:latin typeface="Arial" charset="0"/>
              </a:rPr>
              <a:t>不同频谱的波如无线电波、微波、红外光、可见光都可以通过调节振幅、频率或相位来传输信息，紫外线以上的波较难产生与调节，并且对生物有害。</a:t>
            </a:r>
          </a:p>
        </p:txBody>
      </p:sp>
    </p:spTree>
    <p:extLst>
      <p:ext uri="{BB962C8B-B14F-4D97-AF65-F5344CB8AC3E}">
        <p14:creationId xmlns:p14="http://schemas.microsoft.com/office/powerpoint/2010/main" val="2300844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0" dirty="0"/>
              <a:t>ISM</a:t>
            </a:r>
            <a:r>
              <a:rPr lang="zh-CN" altLang="en-US" b="0" dirty="0"/>
              <a:t>频段由</a:t>
            </a:r>
            <a:r>
              <a:rPr lang="en-US" altLang="zh-CN" b="0" dirty="0"/>
              <a:t>ITU-R</a:t>
            </a:r>
            <a:r>
              <a:rPr lang="zh-CN" altLang="en-US" b="0" dirty="0"/>
              <a:t>定义，</a:t>
            </a:r>
            <a:r>
              <a:rPr lang="zh-CN" altLang="en-US" sz="1200" b="0" i="0" kern="1200" dirty="0">
                <a:solidFill>
                  <a:schemeClr val="tx1"/>
                </a:solidFill>
                <a:latin typeface="Arial" pitchFamily="34" charset="0"/>
                <a:ea typeface="宋体" pitchFamily="2" charset="-122"/>
                <a:cs typeface="+mn-cs"/>
              </a:rPr>
              <a:t>开放给</a:t>
            </a:r>
            <a:r>
              <a:rPr lang="zh-CN" altLang="en-US" sz="1200" b="0" i="0" u="none" strike="noStrike" kern="1200" dirty="0">
                <a:solidFill>
                  <a:schemeClr val="tx1"/>
                </a:solidFill>
                <a:latin typeface="Arial" pitchFamily="34" charset="0"/>
                <a:ea typeface="宋体" pitchFamily="2" charset="-122"/>
                <a:cs typeface="+mn-cs"/>
                <a:hlinkClick r:id="rId3"/>
              </a:rPr>
              <a:t>工业</a:t>
            </a:r>
            <a:r>
              <a:rPr lang="zh-CN" altLang="en-US" sz="1200" b="0" i="0" kern="1200" dirty="0">
                <a:solidFill>
                  <a:schemeClr val="tx1"/>
                </a:solidFill>
                <a:latin typeface="Arial" pitchFamily="34" charset="0"/>
                <a:ea typeface="宋体" pitchFamily="2" charset="-122"/>
                <a:cs typeface="+mn-cs"/>
              </a:rPr>
              <a:t>，</a:t>
            </a:r>
            <a:r>
              <a:rPr lang="zh-CN" altLang="en-US" sz="1200" b="0" i="0" u="none" strike="noStrike" kern="1200" dirty="0">
                <a:solidFill>
                  <a:schemeClr val="tx1"/>
                </a:solidFill>
                <a:latin typeface="Arial" pitchFamily="34" charset="0"/>
                <a:ea typeface="宋体" pitchFamily="2" charset="-122"/>
                <a:cs typeface="+mn-cs"/>
                <a:hlinkClick r:id="rId4"/>
              </a:rPr>
              <a:t>科学</a:t>
            </a:r>
            <a:r>
              <a:rPr lang="zh-CN" altLang="en-US" sz="1200" b="0" i="0" kern="1200" dirty="0">
                <a:solidFill>
                  <a:schemeClr val="tx1"/>
                </a:solidFill>
                <a:latin typeface="Arial" pitchFamily="34" charset="0"/>
                <a:ea typeface="宋体" pitchFamily="2" charset="-122"/>
                <a:cs typeface="+mn-cs"/>
              </a:rPr>
              <a:t>和</a:t>
            </a:r>
            <a:r>
              <a:rPr lang="zh-CN" altLang="en-US" sz="1200" b="0" i="0" u="none" strike="noStrike" kern="1200" dirty="0">
                <a:solidFill>
                  <a:schemeClr val="tx1"/>
                </a:solidFill>
                <a:latin typeface="Arial" pitchFamily="34" charset="0"/>
                <a:ea typeface="宋体" pitchFamily="2" charset="-122"/>
                <a:cs typeface="+mn-cs"/>
                <a:hlinkClick r:id="rId5"/>
              </a:rPr>
              <a:t>医学</a:t>
            </a:r>
            <a:r>
              <a:rPr lang="zh-CN" altLang="en-US" sz="1200" b="0" i="0" kern="1200" dirty="0">
                <a:solidFill>
                  <a:schemeClr val="tx1"/>
                </a:solidFill>
                <a:latin typeface="Arial" pitchFamily="34" charset="0"/>
                <a:ea typeface="宋体" pitchFamily="2" charset="-122"/>
                <a:cs typeface="+mn-cs"/>
              </a:rPr>
              <a:t>机构使用。应用这些频段无需许可证或费用，只需要遵守一定的发射功率（一般低于</a:t>
            </a:r>
            <a:r>
              <a:rPr lang="en-US" altLang="zh-CN" sz="1200" b="0" i="0" kern="1200" dirty="0">
                <a:solidFill>
                  <a:schemeClr val="tx1"/>
                </a:solidFill>
                <a:latin typeface="Arial" pitchFamily="34" charset="0"/>
                <a:ea typeface="宋体" pitchFamily="2" charset="-122"/>
                <a:cs typeface="+mn-cs"/>
              </a:rPr>
              <a:t>1W</a:t>
            </a:r>
            <a:r>
              <a:rPr lang="zh-CN" altLang="en-US" sz="1200" b="0" i="0" kern="1200" dirty="0">
                <a:solidFill>
                  <a:schemeClr val="tx1"/>
                </a:solidFill>
                <a:latin typeface="Arial" pitchFamily="34" charset="0"/>
                <a:ea typeface="宋体" pitchFamily="2" charset="-122"/>
                <a:cs typeface="+mn-cs"/>
              </a:rPr>
              <a:t>），并且不要对其它频段造成干扰即可。</a:t>
            </a:r>
            <a:r>
              <a:rPr lang="en-US" altLang="zh-CN" sz="1200" b="0" i="0" kern="1200" dirty="0">
                <a:solidFill>
                  <a:schemeClr val="tx1"/>
                </a:solidFill>
                <a:latin typeface="Arial" pitchFamily="34" charset="0"/>
                <a:ea typeface="宋体" pitchFamily="2" charset="-122"/>
                <a:cs typeface="+mn-cs"/>
              </a:rPr>
              <a:t>ISM</a:t>
            </a:r>
            <a:r>
              <a:rPr lang="zh-CN" altLang="en-US" sz="1200" b="0" i="0" kern="1200" dirty="0">
                <a:solidFill>
                  <a:schemeClr val="tx1"/>
                </a:solidFill>
                <a:latin typeface="Arial" pitchFamily="34" charset="0"/>
                <a:ea typeface="宋体" pitchFamily="2" charset="-122"/>
                <a:cs typeface="+mn-cs"/>
              </a:rPr>
              <a:t>频段在各国的规定并不统一，而</a:t>
            </a:r>
            <a:r>
              <a:rPr lang="en-US" altLang="zh-CN" sz="1200" b="0" i="0" kern="1200" dirty="0">
                <a:solidFill>
                  <a:schemeClr val="tx1"/>
                </a:solidFill>
                <a:latin typeface="Arial" pitchFamily="34" charset="0"/>
                <a:ea typeface="宋体" pitchFamily="2" charset="-122"/>
                <a:cs typeface="+mn-cs"/>
              </a:rPr>
              <a:t>2.4G</a:t>
            </a:r>
            <a:r>
              <a:rPr lang="en-US" altLang="zh-CN" sz="1200" b="0" i="0" u="sng" kern="1200" dirty="0">
                <a:solidFill>
                  <a:schemeClr val="tx1"/>
                </a:solidFill>
                <a:latin typeface="Arial" pitchFamily="34" charset="0"/>
                <a:ea typeface="宋体" pitchFamily="2" charset="-122"/>
                <a:cs typeface="+mn-cs"/>
                <a:hlinkClick r:id="rId6"/>
              </a:rPr>
              <a:t>Hz</a:t>
            </a:r>
            <a:r>
              <a:rPr lang="zh-CN" altLang="en-US" sz="1200" b="0" i="0" kern="1200" dirty="0">
                <a:solidFill>
                  <a:schemeClr val="tx1"/>
                </a:solidFill>
                <a:latin typeface="Arial" pitchFamily="34" charset="0"/>
                <a:ea typeface="宋体" pitchFamily="2" charset="-122"/>
                <a:cs typeface="+mn-cs"/>
              </a:rPr>
              <a:t>为各国共同的</a:t>
            </a:r>
            <a:r>
              <a:rPr lang="en-US" altLang="zh-CN" sz="1200" b="0" i="0" kern="1200" dirty="0">
                <a:solidFill>
                  <a:schemeClr val="tx1"/>
                </a:solidFill>
                <a:latin typeface="Arial" pitchFamily="34" charset="0"/>
                <a:ea typeface="宋体" pitchFamily="2" charset="-122"/>
                <a:cs typeface="+mn-cs"/>
              </a:rPr>
              <a:t>ISM</a:t>
            </a:r>
            <a:r>
              <a:rPr lang="zh-CN" altLang="en-US" sz="1200" b="0" i="0" kern="1200" dirty="0">
                <a:solidFill>
                  <a:schemeClr val="tx1"/>
                </a:solidFill>
                <a:latin typeface="Arial" pitchFamily="34" charset="0"/>
                <a:ea typeface="宋体" pitchFamily="2" charset="-122"/>
                <a:cs typeface="+mn-cs"/>
              </a:rPr>
              <a:t>频段。因此</a:t>
            </a:r>
            <a:r>
              <a:rPr lang="zh-CN" altLang="en-US" sz="1200" b="0" i="0" u="none" strike="noStrike" kern="1200" dirty="0">
                <a:solidFill>
                  <a:schemeClr val="tx1"/>
                </a:solidFill>
                <a:latin typeface="Arial" pitchFamily="34" charset="0"/>
                <a:ea typeface="宋体" pitchFamily="2" charset="-122"/>
                <a:cs typeface="+mn-cs"/>
                <a:hlinkClick r:id="rId7"/>
              </a:rPr>
              <a:t>无线局域网</a:t>
            </a:r>
            <a:r>
              <a:rPr lang="zh-CN" altLang="en-US" sz="1200" b="0" i="0" kern="1200" dirty="0">
                <a:solidFill>
                  <a:schemeClr val="tx1"/>
                </a:solidFill>
                <a:latin typeface="Arial" pitchFamily="34" charset="0"/>
                <a:ea typeface="宋体" pitchFamily="2" charset="-122"/>
                <a:cs typeface="+mn-cs"/>
              </a:rPr>
              <a:t>（</a:t>
            </a:r>
            <a:r>
              <a:rPr lang="en-US" altLang="zh-CN" sz="1200" b="0" i="0" kern="1200" dirty="0">
                <a:solidFill>
                  <a:schemeClr val="tx1"/>
                </a:solidFill>
                <a:latin typeface="Arial" pitchFamily="34" charset="0"/>
                <a:ea typeface="宋体" pitchFamily="2" charset="-122"/>
                <a:cs typeface="+mn-cs"/>
              </a:rPr>
              <a:t>IEEE 802.11b/IEEE 802.11g</a:t>
            </a:r>
            <a:r>
              <a:rPr lang="zh-CN" altLang="en-US" sz="1200" b="0" i="0" kern="1200" dirty="0">
                <a:solidFill>
                  <a:schemeClr val="tx1"/>
                </a:solidFill>
                <a:latin typeface="Arial" pitchFamily="34" charset="0"/>
                <a:ea typeface="宋体" pitchFamily="2" charset="-122"/>
                <a:cs typeface="+mn-cs"/>
              </a:rPr>
              <a:t>），</a:t>
            </a:r>
            <a:r>
              <a:rPr lang="zh-CN" altLang="en-US" sz="1200" b="0" i="0" u="none" strike="noStrike" kern="1200" dirty="0">
                <a:solidFill>
                  <a:schemeClr val="tx1"/>
                </a:solidFill>
                <a:latin typeface="Arial" pitchFamily="34" charset="0"/>
                <a:ea typeface="宋体" pitchFamily="2" charset="-122"/>
                <a:cs typeface="+mn-cs"/>
                <a:hlinkClick r:id="rId8"/>
              </a:rPr>
              <a:t>蓝牙</a:t>
            </a:r>
            <a:r>
              <a:rPr lang="zh-CN" altLang="en-US" sz="1200" b="0" i="0" kern="1200" dirty="0">
                <a:solidFill>
                  <a:schemeClr val="tx1"/>
                </a:solidFill>
                <a:latin typeface="Arial" pitchFamily="34" charset="0"/>
                <a:ea typeface="宋体" pitchFamily="2" charset="-122"/>
                <a:cs typeface="+mn-cs"/>
              </a:rPr>
              <a:t>，</a:t>
            </a:r>
            <a:r>
              <a:rPr lang="en-US" altLang="zh-CN" sz="1200" b="0" i="0" u="none" strike="noStrike" kern="1200" dirty="0" err="1">
                <a:solidFill>
                  <a:schemeClr val="tx1"/>
                </a:solidFill>
                <a:latin typeface="Arial" pitchFamily="34" charset="0"/>
                <a:ea typeface="宋体" pitchFamily="2" charset="-122"/>
                <a:cs typeface="+mn-cs"/>
                <a:hlinkClick r:id="rId9"/>
              </a:rPr>
              <a:t>ZigBee</a:t>
            </a:r>
            <a:r>
              <a:rPr lang="zh-CN" altLang="en-US" sz="1200" b="0" i="0" kern="1200" dirty="0">
                <a:solidFill>
                  <a:schemeClr val="tx1"/>
                </a:solidFill>
                <a:latin typeface="Arial" pitchFamily="34" charset="0"/>
                <a:ea typeface="宋体" pitchFamily="2" charset="-122"/>
                <a:cs typeface="+mn-cs"/>
              </a:rPr>
              <a:t>等无线网络，均可工作在</a:t>
            </a:r>
            <a:r>
              <a:rPr lang="en-US" altLang="zh-CN" sz="1200" b="0" i="0" kern="1200" dirty="0">
                <a:solidFill>
                  <a:schemeClr val="tx1"/>
                </a:solidFill>
                <a:latin typeface="Arial" pitchFamily="34" charset="0"/>
                <a:ea typeface="宋体" pitchFamily="2" charset="-122"/>
                <a:cs typeface="+mn-cs"/>
              </a:rPr>
              <a:t>2.4GHz</a:t>
            </a:r>
            <a:r>
              <a:rPr lang="zh-CN" altLang="en-US" sz="1200" b="0" i="0" kern="1200" dirty="0">
                <a:solidFill>
                  <a:schemeClr val="tx1"/>
                </a:solidFill>
                <a:latin typeface="Arial" pitchFamily="34" charset="0"/>
                <a:ea typeface="宋体" pitchFamily="2" charset="-122"/>
                <a:cs typeface="+mn-cs"/>
              </a:rPr>
              <a:t>频段上</a:t>
            </a:r>
            <a:endParaRPr lang="en-US" altLang="zh-CN" b="0" dirty="0"/>
          </a:p>
          <a:p>
            <a:r>
              <a:rPr lang="zh-CN" altLang="en-US" dirty="0"/>
              <a:t>微波是指频率为</a:t>
            </a:r>
            <a:r>
              <a:rPr lang="en-US" altLang="zh-CN" dirty="0"/>
              <a:t>300MHz~300GHz</a:t>
            </a:r>
            <a:r>
              <a:rPr lang="zh-CN" altLang="en-US" dirty="0"/>
              <a:t>的电磁波，</a:t>
            </a:r>
            <a:r>
              <a:rPr lang="zh-CN" altLang="en-US" sz="1200" b="0" i="0" kern="1200" dirty="0">
                <a:solidFill>
                  <a:schemeClr val="tx1"/>
                </a:solidFill>
                <a:latin typeface="Arial" pitchFamily="34" charset="0"/>
                <a:ea typeface="宋体" pitchFamily="2" charset="-122"/>
                <a:cs typeface="+mn-cs"/>
              </a:rPr>
              <a:t>毫米波指波长</a:t>
            </a:r>
            <a:r>
              <a:rPr lang="en-US" altLang="zh-CN" sz="1200" b="0" i="0" kern="1200" dirty="0">
                <a:solidFill>
                  <a:schemeClr val="tx1"/>
                </a:solidFill>
                <a:latin typeface="Arial" pitchFamily="34" charset="0"/>
                <a:ea typeface="宋体" pitchFamily="2" charset="-122"/>
                <a:cs typeface="+mn-cs"/>
              </a:rPr>
              <a:t>1-10</a:t>
            </a:r>
            <a:r>
              <a:rPr lang="zh-CN" altLang="en-US" sz="1200" b="0" i="0" kern="1200" dirty="0">
                <a:solidFill>
                  <a:schemeClr val="tx1"/>
                </a:solidFill>
                <a:latin typeface="Arial" pitchFamily="34" charset="0"/>
                <a:ea typeface="宋体" pitchFamily="2" charset="-122"/>
                <a:cs typeface="+mn-cs"/>
              </a:rPr>
              <a:t>毫米的电磁波</a:t>
            </a:r>
            <a:r>
              <a:rPr lang="en-US" altLang="zh-CN" sz="1200" b="0" i="0" kern="1200" dirty="0">
                <a:solidFill>
                  <a:schemeClr val="tx1"/>
                </a:solidFill>
                <a:latin typeface="Arial" pitchFamily="34" charset="0"/>
                <a:ea typeface="宋体" pitchFamily="2" charset="-122"/>
                <a:cs typeface="+mn-cs"/>
              </a:rPr>
              <a:t>,</a:t>
            </a:r>
            <a:r>
              <a:rPr lang="zh-CN" altLang="en-US" sz="1200" b="0" i="0" kern="1200" dirty="0">
                <a:solidFill>
                  <a:schemeClr val="tx1"/>
                </a:solidFill>
                <a:latin typeface="Arial" pitchFamily="34" charset="0"/>
                <a:ea typeface="宋体" pitchFamily="2" charset="-122"/>
                <a:cs typeface="+mn-cs"/>
              </a:rPr>
              <a:t>其相当的频率范围</a:t>
            </a:r>
            <a:r>
              <a:rPr lang="en-US" altLang="zh-CN" sz="1200" b="0" i="0" kern="1200" dirty="0">
                <a:solidFill>
                  <a:schemeClr val="tx1"/>
                </a:solidFill>
                <a:latin typeface="Arial" pitchFamily="34" charset="0"/>
                <a:ea typeface="宋体" pitchFamily="2" charset="-122"/>
                <a:cs typeface="+mn-cs"/>
              </a:rPr>
              <a:t>300GHZ-30GHZ,</a:t>
            </a:r>
            <a:r>
              <a:rPr lang="zh-CN" altLang="en-US" sz="1200" b="0" i="0" kern="1200" dirty="0">
                <a:solidFill>
                  <a:schemeClr val="tx1"/>
                </a:solidFill>
                <a:latin typeface="Arial" pitchFamily="34" charset="0"/>
                <a:ea typeface="宋体" pitchFamily="2" charset="-122"/>
                <a:cs typeface="+mn-cs"/>
              </a:rPr>
              <a:t>处于微波范围的高端</a:t>
            </a:r>
            <a:endParaRPr lang="zh-CN" altLang="en-US" dirty="0"/>
          </a:p>
        </p:txBody>
      </p:sp>
      <p:sp>
        <p:nvSpPr>
          <p:cNvPr id="4" name="灯片编号占位符 3"/>
          <p:cNvSpPr>
            <a:spLocks noGrp="1"/>
          </p:cNvSpPr>
          <p:nvPr>
            <p:ph type="sldNum" sz="quarter" idx="10"/>
          </p:nvPr>
        </p:nvSpPr>
        <p:spPr/>
        <p:txBody>
          <a:bodyPr/>
          <a:lstStyle/>
          <a:p>
            <a:pPr>
              <a:defRPr/>
            </a:pPr>
            <a:fld id="{566EF985-84F5-4C83-8A1F-FCA8CC1C7131}" type="slidenum">
              <a:rPr lang="en-US" altLang="zh-CN" smtClean="0"/>
              <a:pPr>
                <a:defRPr/>
              </a:pPr>
              <a:t>25</a:t>
            </a:fld>
            <a:endParaRPr lang="en-US" altLang="zh-CN"/>
          </a:p>
        </p:txBody>
      </p:sp>
    </p:spTree>
    <p:extLst>
      <p:ext uri="{BB962C8B-B14F-4D97-AF65-F5344CB8AC3E}">
        <p14:creationId xmlns:p14="http://schemas.microsoft.com/office/powerpoint/2010/main" val="2617782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b="0" i="0" kern="1200" dirty="0">
                <a:solidFill>
                  <a:schemeClr val="tx1"/>
                </a:solidFill>
                <a:latin typeface="Arial" pitchFamily="34" charset="0"/>
                <a:ea typeface="宋体" pitchFamily="2" charset="-122"/>
                <a:cs typeface="+mn-cs"/>
              </a:rPr>
              <a:t>Wireless Fidelity</a:t>
            </a:r>
            <a:endParaRPr lang="zh-CN" altLang="en-US" dirty="0"/>
          </a:p>
        </p:txBody>
      </p:sp>
      <p:sp>
        <p:nvSpPr>
          <p:cNvPr id="4" name="灯片编号占位符 3"/>
          <p:cNvSpPr>
            <a:spLocks noGrp="1"/>
          </p:cNvSpPr>
          <p:nvPr>
            <p:ph type="sldNum" sz="quarter" idx="10"/>
          </p:nvPr>
        </p:nvSpPr>
        <p:spPr/>
        <p:txBody>
          <a:bodyPr/>
          <a:lstStyle/>
          <a:p>
            <a:pPr>
              <a:defRPr/>
            </a:pPr>
            <a:fld id="{566EF985-84F5-4C83-8A1F-FCA8CC1C7131}" type="slidenum">
              <a:rPr lang="en-US" altLang="zh-CN" smtClean="0"/>
              <a:pPr>
                <a:defRPr/>
              </a:pPr>
              <a:t>27</a:t>
            </a:fld>
            <a:endParaRPr lang="en-US" altLang="zh-CN"/>
          </a:p>
        </p:txBody>
      </p:sp>
    </p:spTree>
    <p:extLst>
      <p:ext uri="{BB962C8B-B14F-4D97-AF65-F5344CB8AC3E}">
        <p14:creationId xmlns:p14="http://schemas.microsoft.com/office/powerpoint/2010/main" val="596280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DEA8E673-76A2-4DA4-80A2-55F42E2F7D4A}" type="slidenum">
              <a:rPr lang="en-US" altLang="zh-CN" smtClean="0"/>
              <a:pPr/>
              <a:t>28</a:t>
            </a:fld>
            <a:endParaRPr lang="en-US" altLang="zh-CN"/>
          </a:p>
        </p:txBody>
      </p:sp>
      <p:sp>
        <p:nvSpPr>
          <p:cNvPr id="79875" name="Rectangle 2"/>
          <p:cNvSpPr>
            <a:spLocks noGrp="1" noRot="1" noChangeAspect="1" noChangeArrowheads="1" noTextEdit="1"/>
          </p:cNvSpPr>
          <p:nvPr>
            <p:ph type="sldImg"/>
          </p:nvPr>
        </p:nvSpPr>
        <p:spPr>
          <a:xfrm>
            <a:off x="930275" y="741363"/>
            <a:ext cx="4938713" cy="3703637"/>
          </a:xfrm>
          <a:ln w="12700" cap="flat">
            <a:solidFill>
              <a:schemeClr val="tx1"/>
            </a:solidFill>
          </a:ln>
        </p:spPr>
      </p:sp>
      <p:sp>
        <p:nvSpPr>
          <p:cNvPr id="79876" name="Rectangle 3"/>
          <p:cNvSpPr>
            <a:spLocks noGrp="1" noChangeArrowheads="1"/>
          </p:cNvSpPr>
          <p:nvPr>
            <p:ph type="body" idx="1"/>
          </p:nvPr>
        </p:nvSpPr>
        <p:spPr>
          <a:xfrm>
            <a:off x="906463" y="4713288"/>
            <a:ext cx="4984750" cy="4467225"/>
          </a:xfrm>
          <a:noFill/>
          <a:ln/>
        </p:spPr>
        <p:txBody>
          <a:bodyPr lIns="93706" tIns="46853" rIns="93706" bIns="46853"/>
          <a:lstStyle/>
          <a:p>
            <a:pPr eaLnBrk="1" hangingPunct="1"/>
            <a:r>
              <a:rPr lang="zh-CN" altLang="en-US" dirty="0">
                <a:latin typeface="Arial" charset="0"/>
              </a:rPr>
              <a:t>如天通一号卫星</a:t>
            </a:r>
            <a:r>
              <a:rPr lang="en-US" altLang="zh-CN" dirty="0">
                <a:latin typeface="Arial" charset="0"/>
              </a:rPr>
              <a:t>01</a:t>
            </a:r>
            <a:r>
              <a:rPr lang="zh-CN" altLang="en-US" dirty="0">
                <a:latin typeface="Arial" charset="0"/>
              </a:rPr>
              <a:t>，</a:t>
            </a:r>
            <a:r>
              <a:rPr lang="en-US" altLang="zh-CN" dirty="0">
                <a:latin typeface="Arial" charset="0"/>
              </a:rPr>
              <a:t>02</a:t>
            </a:r>
            <a:r>
              <a:rPr lang="zh-CN" altLang="en-US" dirty="0">
                <a:latin typeface="Arial" charset="0"/>
              </a:rPr>
              <a:t>，</a:t>
            </a:r>
            <a:r>
              <a:rPr lang="en-US" altLang="zh-CN" dirty="0">
                <a:latin typeface="Arial" charset="0"/>
              </a:rPr>
              <a:t>03</a:t>
            </a:r>
            <a:endParaRPr lang="zh-CN" altLang="zh-CN" dirty="0">
              <a:latin typeface="Arial" charset="0"/>
            </a:endParaRPr>
          </a:p>
        </p:txBody>
      </p:sp>
    </p:spTree>
    <p:extLst>
      <p:ext uri="{BB962C8B-B14F-4D97-AF65-F5344CB8AC3E}">
        <p14:creationId xmlns:p14="http://schemas.microsoft.com/office/powerpoint/2010/main" val="2310580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A25DAB6-0D1A-4DB3-B216-C6168B88897B}" type="slidenum">
              <a:rPr lang="en-US" altLang="zh-CN" smtClean="0"/>
              <a:pPr/>
              <a:t>30</a:t>
            </a:fld>
            <a:endParaRPr lang="en-US" altLang="zh-CN"/>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zh-CN" altLang="en-US" dirty="0">
                <a:latin typeface="Arial" charset="0"/>
              </a:rPr>
              <a:t>物理层在网络体系结构中位于最低层，它规范的是比特流的载体</a:t>
            </a:r>
            <a:r>
              <a:rPr lang="en-US" altLang="zh-CN" dirty="0">
                <a:latin typeface="Arial" charset="0"/>
              </a:rPr>
              <a:t>——</a:t>
            </a:r>
            <a:r>
              <a:rPr lang="zh-CN" altLang="en-US" dirty="0">
                <a:latin typeface="Arial" charset="0"/>
              </a:rPr>
              <a:t>光纤、电缆或各种频段的无线电波等物理媒体的协议标准，是通信网的基石。我们也许好奇，在这些物理媒体上是如何高速传输比特流的，但这些都由其他相关课程介绍，而对于计算机网络来说，它只需考虑怎样用这些物理媒体连接端系统或中间转发设备，并尽可能地为数据链路层屏蔽物理媒体所表现出的差异。</a:t>
            </a:r>
          </a:p>
        </p:txBody>
      </p:sp>
    </p:spTree>
    <p:extLst>
      <p:ext uri="{BB962C8B-B14F-4D97-AF65-F5344CB8AC3E}">
        <p14:creationId xmlns:p14="http://schemas.microsoft.com/office/powerpoint/2010/main" val="518385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0" i="0" kern="1200" dirty="0">
                <a:solidFill>
                  <a:schemeClr val="tx1"/>
                </a:solidFill>
                <a:latin typeface="Arial" pitchFamily="34" charset="0"/>
                <a:ea typeface="宋体" pitchFamily="2" charset="-122"/>
                <a:cs typeface="+mn-cs"/>
              </a:rPr>
              <a:t>数据无论是数字的还是模拟的，为了传输的目的都必须转变成信号，把数据变换为模拟信号的过程称为调制，把数据变换为数字信号的过程称为编码。</a:t>
            </a:r>
            <a:endParaRPr lang="zh-CN" altLang="en-US" dirty="0"/>
          </a:p>
        </p:txBody>
      </p:sp>
      <p:sp>
        <p:nvSpPr>
          <p:cNvPr id="4" name="灯片编号占位符 3"/>
          <p:cNvSpPr>
            <a:spLocks noGrp="1"/>
          </p:cNvSpPr>
          <p:nvPr>
            <p:ph type="sldNum" sz="quarter" idx="10"/>
          </p:nvPr>
        </p:nvSpPr>
        <p:spPr/>
        <p:txBody>
          <a:bodyPr/>
          <a:lstStyle/>
          <a:p>
            <a:pPr>
              <a:defRPr/>
            </a:pPr>
            <a:fld id="{566EF985-84F5-4C83-8A1F-FCA8CC1C7131}" type="slidenum">
              <a:rPr lang="en-US" altLang="zh-CN" smtClean="0"/>
              <a:pPr>
                <a:defRPr/>
              </a:pPr>
              <a:t>32</a:t>
            </a:fld>
            <a:endParaRPr lang="en-US" altLang="zh-CN"/>
          </a:p>
        </p:txBody>
      </p:sp>
    </p:spTree>
    <p:extLst>
      <p:ext uri="{BB962C8B-B14F-4D97-AF65-F5344CB8AC3E}">
        <p14:creationId xmlns:p14="http://schemas.microsoft.com/office/powerpoint/2010/main" val="747209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4BB6121-16DA-40F0-9AE6-28568C4CA088}" type="slidenum">
              <a:rPr lang="en-US" altLang="zh-CN" smtClean="0"/>
              <a:pPr/>
              <a:t>2</a:t>
            </a:fld>
            <a:endParaRPr lang="en-US" altLang="zh-CN"/>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zh-CN" altLang="en-US" dirty="0">
                <a:latin typeface="Arial" charset="0"/>
              </a:rPr>
              <a:t>我们知道，任何一个实际的物理信道都不是理想的，它们在传输信号时会产生各种失真，且信道所能通过的频率范围是有限的，因此带宽是物理信道的一个重要特性参数，对于电缆或光缆来说，通常与介质的材料、厚度和长度有关，有时为了限制每个用户可以使用的带宽，在电路中会引入一个滤波器，如一条电话线可能具有</a:t>
            </a:r>
            <a:r>
              <a:rPr lang="en-US" altLang="zh-CN" dirty="0">
                <a:latin typeface="Arial" charset="0"/>
              </a:rPr>
              <a:t>1MHz</a:t>
            </a:r>
            <a:r>
              <a:rPr lang="zh-CN" altLang="en-US" dirty="0">
                <a:latin typeface="Arial" charset="0"/>
              </a:rPr>
              <a:t>的带宽，但电话公司加了一个滤波器，将用户的带宽限制在</a:t>
            </a:r>
            <a:r>
              <a:rPr lang="en-US" altLang="zh-CN" dirty="0">
                <a:latin typeface="Arial" charset="0"/>
              </a:rPr>
              <a:t>3100Hz</a:t>
            </a:r>
            <a:r>
              <a:rPr lang="zh-CN" altLang="en-US" dirty="0">
                <a:latin typeface="Arial" charset="0"/>
              </a:rPr>
              <a:t>，这对于普通的话音信号已经够了。对于数字传输，数据的传输速率（通常也称为带宽）与信道的带宽到底有什麽关系呢？</a:t>
            </a:r>
          </a:p>
          <a:p>
            <a:pPr eaLnBrk="1" hangingPunct="1"/>
            <a:r>
              <a:rPr lang="zh-CN" altLang="en-US" dirty="0">
                <a:latin typeface="Arial" charset="0"/>
              </a:rPr>
              <a:t>下面我们用傅立叶分析来考虑一个特殊的例子，传输一个</a:t>
            </a:r>
            <a:r>
              <a:rPr lang="en-US" altLang="zh-CN" dirty="0">
                <a:latin typeface="Arial" charset="0"/>
              </a:rPr>
              <a:t>ASCII</a:t>
            </a:r>
            <a:r>
              <a:rPr lang="zh-CN" altLang="en-US" dirty="0">
                <a:latin typeface="Arial" charset="0"/>
              </a:rPr>
              <a:t>字符“</a:t>
            </a:r>
            <a:r>
              <a:rPr lang="en-US" altLang="zh-CN" dirty="0">
                <a:latin typeface="Arial" charset="0"/>
              </a:rPr>
              <a:t>b”</a:t>
            </a:r>
            <a:r>
              <a:rPr lang="zh-CN" altLang="en-US" dirty="0">
                <a:latin typeface="Arial" charset="0"/>
              </a:rPr>
              <a:t>，编码成</a:t>
            </a:r>
            <a:r>
              <a:rPr lang="en-US" altLang="zh-CN" dirty="0">
                <a:latin typeface="Arial" charset="0"/>
              </a:rPr>
              <a:t>2</a:t>
            </a:r>
            <a:r>
              <a:rPr lang="zh-CN" altLang="en-US" dirty="0">
                <a:latin typeface="Arial" charset="0"/>
              </a:rPr>
              <a:t>进制，它的位模式是</a:t>
            </a:r>
            <a:r>
              <a:rPr lang="en-US" altLang="zh-CN" dirty="0">
                <a:latin typeface="Arial" charset="0"/>
              </a:rPr>
              <a:t>01100010</a:t>
            </a:r>
            <a:r>
              <a:rPr lang="zh-CN" altLang="en-US" dirty="0">
                <a:latin typeface="Arial" charset="0"/>
              </a:rPr>
              <a:t>。</a:t>
            </a:r>
          </a:p>
          <a:p>
            <a:pPr eaLnBrk="1" hangingPunct="1"/>
            <a:r>
              <a:rPr lang="zh-CN" altLang="en-US" dirty="0">
                <a:latin typeface="Arial" charset="0"/>
              </a:rPr>
              <a:t>一个周期函数，它的傅立叶级数可以展开如上式所示。</a:t>
            </a:r>
          </a:p>
        </p:txBody>
      </p:sp>
    </p:spTree>
    <p:extLst>
      <p:ext uri="{BB962C8B-B14F-4D97-AF65-F5344CB8AC3E}">
        <p14:creationId xmlns:p14="http://schemas.microsoft.com/office/powerpoint/2010/main" val="3517704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566EF985-84F5-4C83-8A1F-FCA8CC1C7131}" type="slidenum">
              <a:rPr lang="en-US" altLang="zh-CN" smtClean="0"/>
              <a:pPr>
                <a:defRPr/>
              </a:pPr>
              <a:t>34</a:t>
            </a:fld>
            <a:endParaRPr lang="en-US" altLang="zh-CN"/>
          </a:p>
        </p:txBody>
      </p:sp>
    </p:spTree>
    <p:extLst>
      <p:ext uri="{BB962C8B-B14F-4D97-AF65-F5344CB8AC3E}">
        <p14:creationId xmlns:p14="http://schemas.microsoft.com/office/powerpoint/2010/main" val="1267751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a:t>QAM(</a:t>
            </a:r>
            <a:r>
              <a:rPr lang="en-US" altLang="zh-CN" b="0" i="0" dirty="0">
                <a:solidFill>
                  <a:srgbClr val="333333"/>
                </a:solidFill>
                <a:effectLst/>
                <a:latin typeface="Helvetica Neue"/>
              </a:rPr>
              <a:t>Quadrature Amplitude Modulation,</a:t>
            </a:r>
            <a:r>
              <a:rPr lang="zh-CN" altLang="en-US" dirty="0"/>
              <a:t>正交幅度调制</a:t>
            </a:r>
            <a:r>
              <a:rPr lang="en-US" altLang="zh-CN" dirty="0"/>
              <a:t>),</a:t>
            </a:r>
            <a:r>
              <a:rPr lang="en-US" altLang="zh-CN" b="0" i="0" dirty="0">
                <a:solidFill>
                  <a:srgbClr val="333333"/>
                </a:solidFill>
                <a:effectLst/>
                <a:latin typeface="Helvetica Neue"/>
              </a:rPr>
              <a:t> </a:t>
            </a:r>
            <a:r>
              <a:rPr lang="zh-CN" altLang="en-US" b="0" i="0" dirty="0">
                <a:solidFill>
                  <a:srgbClr val="333333"/>
                </a:solidFill>
                <a:effectLst/>
                <a:latin typeface="Helvetica Neue"/>
              </a:rPr>
              <a:t>其幅度和相位同时变化</a:t>
            </a:r>
            <a:r>
              <a:rPr lang="en-US" altLang="zh-CN" b="0" i="0" dirty="0">
                <a:solidFill>
                  <a:srgbClr val="333333"/>
                </a:solidFill>
                <a:effectLst/>
                <a:latin typeface="Helvetica Neue"/>
              </a:rPr>
              <a:t>,</a:t>
            </a:r>
            <a:r>
              <a:rPr lang="zh-CN" altLang="en-US" dirty="0"/>
              <a:t>有四进制</a:t>
            </a:r>
            <a:r>
              <a:rPr lang="en-US" altLang="zh-CN" dirty="0"/>
              <a:t>QAM</a:t>
            </a:r>
            <a:r>
              <a:rPr lang="zh-CN" altLang="en-US" dirty="0"/>
              <a:t>（</a:t>
            </a:r>
            <a:r>
              <a:rPr lang="en-US" altLang="zh-CN" dirty="0"/>
              <a:t>l6QAM</a:t>
            </a:r>
            <a:r>
              <a:rPr lang="zh-CN" altLang="en-US" dirty="0"/>
              <a:t>）、六进制</a:t>
            </a:r>
            <a:r>
              <a:rPr lang="en-US" altLang="zh-CN" dirty="0"/>
              <a:t>QAM</a:t>
            </a:r>
            <a:r>
              <a:rPr lang="zh-CN" altLang="en-US" dirty="0"/>
              <a:t>（</a:t>
            </a:r>
            <a:r>
              <a:rPr lang="en-US" altLang="zh-CN" dirty="0"/>
              <a:t>64QAM</a:t>
            </a:r>
            <a:r>
              <a:rPr lang="zh-CN" altLang="en-US" dirty="0"/>
              <a:t>）</a:t>
            </a:r>
          </a:p>
        </p:txBody>
      </p:sp>
      <p:sp>
        <p:nvSpPr>
          <p:cNvPr id="4" name="灯片编号占位符 3"/>
          <p:cNvSpPr>
            <a:spLocks noGrp="1"/>
          </p:cNvSpPr>
          <p:nvPr>
            <p:ph type="sldNum" sz="quarter" idx="10"/>
          </p:nvPr>
        </p:nvSpPr>
        <p:spPr/>
        <p:txBody>
          <a:bodyPr/>
          <a:lstStyle/>
          <a:p>
            <a:pPr>
              <a:defRPr/>
            </a:pPr>
            <a:fld id="{566EF985-84F5-4C83-8A1F-FCA8CC1C7131}" type="slidenum">
              <a:rPr lang="en-US" altLang="zh-CN" smtClean="0"/>
              <a:pPr>
                <a:defRPr/>
              </a:pPr>
              <a:t>35</a:t>
            </a:fld>
            <a:endParaRPr lang="en-US" altLang="zh-CN"/>
          </a:p>
        </p:txBody>
      </p:sp>
    </p:spTree>
    <p:extLst>
      <p:ext uri="{BB962C8B-B14F-4D97-AF65-F5344CB8AC3E}">
        <p14:creationId xmlns:p14="http://schemas.microsoft.com/office/powerpoint/2010/main" val="442553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电路交换中采用的复用方式</a:t>
            </a:r>
          </a:p>
        </p:txBody>
      </p:sp>
      <p:sp>
        <p:nvSpPr>
          <p:cNvPr id="4" name="灯片编号占位符 3"/>
          <p:cNvSpPr>
            <a:spLocks noGrp="1"/>
          </p:cNvSpPr>
          <p:nvPr>
            <p:ph type="sldNum" sz="quarter" idx="5"/>
          </p:nvPr>
        </p:nvSpPr>
        <p:spPr/>
        <p:txBody>
          <a:bodyPr/>
          <a:lstStyle/>
          <a:p>
            <a:pPr>
              <a:defRPr/>
            </a:pPr>
            <a:fld id="{566EF985-84F5-4C83-8A1F-FCA8CC1C7131}" type="slidenum">
              <a:rPr lang="en-US" altLang="zh-CN" smtClean="0"/>
              <a:pPr>
                <a:defRPr/>
              </a:pPr>
              <a:t>39</a:t>
            </a:fld>
            <a:endParaRPr lang="en-US" altLang="zh-CN"/>
          </a:p>
        </p:txBody>
      </p:sp>
    </p:spTree>
    <p:extLst>
      <p:ext uri="{BB962C8B-B14F-4D97-AF65-F5344CB8AC3E}">
        <p14:creationId xmlns:p14="http://schemas.microsoft.com/office/powerpoint/2010/main" val="3732266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计算机网络中采用的复用方式</a:t>
            </a:r>
          </a:p>
        </p:txBody>
      </p:sp>
      <p:sp>
        <p:nvSpPr>
          <p:cNvPr id="4" name="灯片编号占位符 3"/>
          <p:cNvSpPr>
            <a:spLocks noGrp="1"/>
          </p:cNvSpPr>
          <p:nvPr>
            <p:ph type="sldNum" sz="quarter" idx="5"/>
          </p:nvPr>
        </p:nvSpPr>
        <p:spPr/>
        <p:txBody>
          <a:bodyPr/>
          <a:lstStyle/>
          <a:p>
            <a:pPr>
              <a:defRPr/>
            </a:pPr>
            <a:fld id="{566EF985-84F5-4C83-8A1F-FCA8CC1C7131}" type="slidenum">
              <a:rPr lang="en-US" altLang="zh-CN" smtClean="0"/>
              <a:pPr>
                <a:defRPr/>
              </a:pPr>
              <a:t>40</a:t>
            </a:fld>
            <a:endParaRPr lang="en-US" altLang="zh-CN"/>
          </a:p>
        </p:txBody>
      </p:sp>
    </p:spTree>
    <p:extLst>
      <p:ext uri="{BB962C8B-B14F-4D97-AF65-F5344CB8AC3E}">
        <p14:creationId xmlns:p14="http://schemas.microsoft.com/office/powerpoint/2010/main" val="1213733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0" i="0" kern="1200" dirty="0">
                <a:solidFill>
                  <a:schemeClr val="tx1"/>
                </a:solidFill>
                <a:latin typeface="Arial" pitchFamily="34" charset="0"/>
                <a:ea typeface="宋体" pitchFamily="2" charset="-122"/>
                <a:cs typeface="+mn-cs"/>
              </a:rPr>
              <a:t>在数字通信系统中存在两种时分复用系统，一种是</a:t>
            </a:r>
            <a:r>
              <a:rPr lang="en-US" altLang="zh-CN" sz="1200" b="0" i="0" kern="1200" dirty="0">
                <a:solidFill>
                  <a:schemeClr val="tx1"/>
                </a:solidFill>
                <a:latin typeface="Arial" pitchFamily="34" charset="0"/>
                <a:ea typeface="宋体" pitchFamily="2" charset="-122"/>
                <a:cs typeface="+mn-cs"/>
              </a:rPr>
              <a:t>ITU-T</a:t>
            </a:r>
            <a:r>
              <a:rPr lang="zh-CN" altLang="en-US" sz="1200" b="0" i="0" kern="1200" dirty="0">
                <a:solidFill>
                  <a:schemeClr val="tx1"/>
                </a:solidFill>
                <a:latin typeface="Arial" pitchFamily="34" charset="0"/>
                <a:ea typeface="宋体" pitchFamily="2" charset="-122"/>
                <a:cs typeface="+mn-cs"/>
              </a:rPr>
              <a:t>推荐的</a:t>
            </a:r>
            <a:r>
              <a:rPr lang="en-US" altLang="zh-CN" sz="1200" b="0" i="0" kern="1200" dirty="0">
                <a:solidFill>
                  <a:schemeClr val="tx1"/>
                </a:solidFill>
                <a:latin typeface="Arial" pitchFamily="34" charset="0"/>
                <a:ea typeface="宋体" pitchFamily="2" charset="-122"/>
                <a:cs typeface="+mn-cs"/>
              </a:rPr>
              <a:t>E1</a:t>
            </a:r>
            <a:r>
              <a:rPr lang="zh-CN" altLang="en-US" sz="1200" b="0" i="0" kern="1200" dirty="0">
                <a:solidFill>
                  <a:schemeClr val="tx1"/>
                </a:solidFill>
                <a:latin typeface="Arial" pitchFamily="34" charset="0"/>
                <a:ea typeface="宋体" pitchFamily="2" charset="-122"/>
                <a:cs typeface="+mn-cs"/>
              </a:rPr>
              <a:t>系统，一种是由</a:t>
            </a:r>
            <a:r>
              <a:rPr lang="en-US" altLang="zh-CN" sz="1200" b="0" i="0" kern="1200" dirty="0">
                <a:solidFill>
                  <a:schemeClr val="tx1"/>
                </a:solidFill>
                <a:latin typeface="Arial" pitchFamily="34" charset="0"/>
                <a:ea typeface="宋体" pitchFamily="2" charset="-122"/>
                <a:cs typeface="+mn-cs"/>
              </a:rPr>
              <a:t>ANSI</a:t>
            </a:r>
            <a:r>
              <a:rPr lang="zh-CN" altLang="en-US" sz="1200" b="0" i="0" kern="1200" dirty="0">
                <a:solidFill>
                  <a:schemeClr val="tx1"/>
                </a:solidFill>
                <a:latin typeface="Arial" pitchFamily="34" charset="0"/>
                <a:ea typeface="宋体" pitchFamily="2" charset="-122"/>
                <a:cs typeface="+mn-cs"/>
              </a:rPr>
              <a:t>的</a:t>
            </a:r>
            <a:r>
              <a:rPr lang="en-US" altLang="zh-CN" sz="1200" b="0" i="0" kern="1200" dirty="0">
                <a:solidFill>
                  <a:schemeClr val="tx1"/>
                </a:solidFill>
                <a:latin typeface="Arial" pitchFamily="34" charset="0"/>
                <a:ea typeface="宋体" pitchFamily="2" charset="-122"/>
                <a:cs typeface="+mn-cs"/>
              </a:rPr>
              <a:t>T1</a:t>
            </a:r>
            <a:r>
              <a:rPr lang="zh-CN" altLang="en-US" sz="1200" b="0" i="0" kern="1200" dirty="0">
                <a:solidFill>
                  <a:schemeClr val="tx1"/>
                </a:solidFill>
                <a:latin typeface="Arial" pitchFamily="34" charset="0"/>
                <a:ea typeface="宋体" pitchFamily="2" charset="-122"/>
                <a:cs typeface="+mn-cs"/>
              </a:rPr>
              <a:t>系统。</a:t>
            </a:r>
            <a:r>
              <a:rPr lang="en-US" altLang="zh-CN" sz="1200" b="0" i="0" kern="1200" dirty="0">
                <a:solidFill>
                  <a:schemeClr val="tx1"/>
                </a:solidFill>
                <a:latin typeface="Arial" pitchFamily="34" charset="0"/>
                <a:ea typeface="宋体" pitchFamily="2" charset="-122"/>
                <a:cs typeface="+mn-cs"/>
              </a:rPr>
              <a:t>T1</a:t>
            </a:r>
            <a:r>
              <a:rPr lang="zh-CN" altLang="en-US" sz="1200" b="0" i="0" kern="1200" dirty="0">
                <a:solidFill>
                  <a:schemeClr val="tx1"/>
                </a:solidFill>
                <a:latin typeface="Arial" pitchFamily="34" charset="0"/>
                <a:ea typeface="宋体" pitchFamily="2" charset="-122"/>
                <a:cs typeface="+mn-cs"/>
              </a:rPr>
              <a:t>又是终结者</a:t>
            </a:r>
            <a:r>
              <a:rPr lang="en-US" altLang="zh-CN" sz="1200" b="0" i="0" kern="1200" dirty="0">
                <a:solidFill>
                  <a:schemeClr val="tx1"/>
                </a:solidFill>
                <a:latin typeface="Arial" pitchFamily="34" charset="0"/>
                <a:ea typeface="宋体" pitchFamily="2" charset="-122"/>
                <a:cs typeface="+mn-cs"/>
              </a:rPr>
              <a:t>1</a:t>
            </a:r>
            <a:r>
              <a:rPr lang="zh-CN" altLang="en-US" sz="1200" b="0" i="0" kern="1200" dirty="0">
                <a:solidFill>
                  <a:schemeClr val="tx1"/>
                </a:solidFill>
                <a:latin typeface="Arial" pitchFamily="34" charset="0"/>
                <a:ea typeface="宋体" pitchFamily="2" charset="-122"/>
                <a:cs typeface="+mn-cs"/>
              </a:rPr>
              <a:t>的简称</a:t>
            </a:r>
            <a:r>
              <a:rPr lang="en-US" altLang="zh-CN" sz="1200" b="0" i="0" kern="1200" dirty="0">
                <a:solidFill>
                  <a:schemeClr val="tx1"/>
                </a:solidFill>
                <a:latin typeface="Arial" pitchFamily="34" charset="0"/>
                <a:ea typeface="宋体" pitchFamily="2" charset="-122"/>
                <a:cs typeface="+mn-cs"/>
              </a:rPr>
              <a:t>(</a:t>
            </a:r>
            <a:r>
              <a:rPr lang="zh-CN" altLang="en-US" sz="1200" b="0" i="0" kern="1200" dirty="0">
                <a:solidFill>
                  <a:schemeClr val="tx1"/>
                </a:solidFill>
                <a:latin typeface="Arial" pitchFamily="34" charset="0"/>
                <a:ea typeface="宋体" pitchFamily="2" charset="-122"/>
                <a:cs typeface="+mn-cs"/>
              </a:rPr>
              <a:t>全称 </a:t>
            </a:r>
            <a:r>
              <a:rPr lang="en-US" altLang="zh-CN" sz="1200" b="0" i="0" kern="1200" dirty="0">
                <a:solidFill>
                  <a:schemeClr val="tx1"/>
                </a:solidFill>
                <a:latin typeface="Arial" pitchFamily="34" charset="0"/>
                <a:ea typeface="宋体" pitchFamily="2" charset="-122"/>
                <a:cs typeface="+mn-cs"/>
              </a:rPr>
              <a:t>The Terminator )</a:t>
            </a:r>
            <a:r>
              <a:rPr lang="zh-CN" altLang="en-US" sz="1200" b="0" i="0" kern="1200" dirty="0">
                <a:solidFill>
                  <a:schemeClr val="tx1"/>
                </a:solidFill>
                <a:latin typeface="Arial" pitchFamily="34" charset="0"/>
                <a:ea typeface="宋体" pitchFamily="2" charset="-122"/>
                <a:cs typeface="+mn-cs"/>
              </a:rPr>
              <a:t>，欧洲的</a:t>
            </a:r>
            <a:r>
              <a:rPr lang="en-US" altLang="zh-CN" sz="1200" b="0" i="0" kern="1200" dirty="0">
                <a:solidFill>
                  <a:schemeClr val="tx1"/>
                </a:solidFill>
                <a:latin typeface="Arial" pitchFamily="34" charset="0"/>
                <a:ea typeface="宋体" pitchFamily="2" charset="-122"/>
                <a:cs typeface="+mn-cs"/>
              </a:rPr>
              <a:t>30</a:t>
            </a:r>
            <a:r>
              <a:rPr lang="zh-CN" altLang="en-US" sz="1200" b="0" i="0" kern="1200" dirty="0">
                <a:solidFill>
                  <a:schemeClr val="tx1"/>
                </a:solidFill>
                <a:latin typeface="Arial" pitchFamily="34" charset="0"/>
                <a:ea typeface="宋体" pitchFamily="2" charset="-122"/>
                <a:cs typeface="+mn-cs"/>
              </a:rPr>
              <a:t>路脉码调制</a:t>
            </a:r>
            <a:r>
              <a:rPr lang="en-US" altLang="zh-CN" sz="1200" b="0" i="0" kern="1200" dirty="0">
                <a:solidFill>
                  <a:schemeClr val="tx1"/>
                </a:solidFill>
                <a:latin typeface="Arial" pitchFamily="34" charset="0"/>
                <a:ea typeface="宋体" pitchFamily="2" charset="-122"/>
                <a:cs typeface="+mn-cs"/>
              </a:rPr>
              <a:t>PCM</a:t>
            </a:r>
            <a:r>
              <a:rPr lang="zh-CN" altLang="en-US" sz="1200" b="0" i="0" kern="1200" dirty="0">
                <a:solidFill>
                  <a:schemeClr val="tx1"/>
                </a:solidFill>
                <a:latin typeface="Arial" pitchFamily="34" charset="0"/>
                <a:ea typeface="宋体" pitchFamily="2" charset="-122"/>
                <a:cs typeface="+mn-cs"/>
              </a:rPr>
              <a:t>简称</a:t>
            </a:r>
            <a:r>
              <a:rPr lang="en-US" altLang="zh-CN" sz="1200" b="0" i="0" kern="1200" dirty="0">
                <a:solidFill>
                  <a:schemeClr val="tx1"/>
                </a:solidFill>
                <a:latin typeface="Arial" pitchFamily="34" charset="0"/>
                <a:ea typeface="宋体" pitchFamily="2" charset="-122"/>
                <a:cs typeface="+mn-cs"/>
              </a:rPr>
              <a:t>E1</a:t>
            </a:r>
            <a:endParaRPr lang="zh-CN" altLang="en-US" dirty="0"/>
          </a:p>
        </p:txBody>
      </p:sp>
      <p:sp>
        <p:nvSpPr>
          <p:cNvPr id="4" name="灯片编号占位符 3"/>
          <p:cNvSpPr>
            <a:spLocks noGrp="1"/>
          </p:cNvSpPr>
          <p:nvPr>
            <p:ph type="sldNum" sz="quarter" idx="10"/>
          </p:nvPr>
        </p:nvSpPr>
        <p:spPr/>
        <p:txBody>
          <a:bodyPr/>
          <a:lstStyle/>
          <a:p>
            <a:pPr>
              <a:defRPr/>
            </a:pPr>
            <a:fld id="{566EF985-84F5-4C83-8A1F-FCA8CC1C7131}" type="slidenum">
              <a:rPr lang="en-US" altLang="zh-CN" smtClean="0"/>
              <a:pPr>
                <a:defRPr/>
              </a:pPr>
              <a:t>41</a:t>
            </a:fld>
            <a:endParaRPr lang="en-US" altLang="zh-CN"/>
          </a:p>
        </p:txBody>
      </p:sp>
    </p:spTree>
    <p:extLst>
      <p:ext uri="{BB962C8B-B14F-4D97-AF65-F5344CB8AC3E}">
        <p14:creationId xmlns:p14="http://schemas.microsoft.com/office/powerpoint/2010/main" val="3338256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kern="1200" dirty="0">
                <a:solidFill>
                  <a:schemeClr val="tx1"/>
                </a:solidFill>
                <a:latin typeface="Arial" pitchFamily="34" charset="0"/>
                <a:ea typeface="宋体" pitchFamily="2" charset="-122"/>
                <a:cs typeface="+mn-cs"/>
              </a:rPr>
              <a:t>E1</a:t>
            </a:r>
            <a:r>
              <a:rPr lang="zh-CN" altLang="en-US" sz="1200" b="0" i="0" kern="1200" dirty="0">
                <a:solidFill>
                  <a:schemeClr val="tx1"/>
                </a:solidFill>
                <a:latin typeface="Arial" pitchFamily="34" charset="0"/>
                <a:ea typeface="宋体" pitchFamily="2" charset="-122"/>
                <a:cs typeface="+mn-cs"/>
              </a:rPr>
              <a:t>是</a:t>
            </a:r>
            <a:r>
              <a:rPr lang="en-US" altLang="zh-CN" sz="1200" b="0" i="0" kern="1200" dirty="0">
                <a:solidFill>
                  <a:schemeClr val="tx1"/>
                </a:solidFill>
                <a:latin typeface="Arial" pitchFamily="34" charset="0"/>
                <a:ea typeface="宋体" pitchFamily="2" charset="-122"/>
                <a:cs typeface="+mn-cs"/>
              </a:rPr>
              <a:t>32</a:t>
            </a:r>
            <a:r>
              <a:rPr lang="zh-CN" altLang="en-US" sz="1200" b="0" i="0" kern="1200" dirty="0">
                <a:solidFill>
                  <a:schemeClr val="tx1"/>
                </a:solidFill>
                <a:latin typeface="Arial" pitchFamily="34" charset="0"/>
                <a:ea typeface="宋体" pitchFamily="2" charset="-122"/>
                <a:cs typeface="+mn-cs"/>
              </a:rPr>
              <a:t>个</a:t>
            </a:r>
            <a:r>
              <a:rPr lang="en-US" altLang="zh-CN" sz="1200" b="0" i="0" kern="1200" dirty="0">
                <a:solidFill>
                  <a:schemeClr val="tx1"/>
                </a:solidFill>
                <a:latin typeface="Arial" pitchFamily="34" charset="0"/>
                <a:ea typeface="宋体" pitchFamily="2" charset="-122"/>
                <a:cs typeface="+mn-cs"/>
              </a:rPr>
              <a:t>64K</a:t>
            </a:r>
            <a:r>
              <a:rPr lang="zh-CN" altLang="en-US" sz="1200" b="0" i="0" kern="1200" dirty="0">
                <a:solidFill>
                  <a:schemeClr val="tx1"/>
                </a:solidFill>
                <a:latin typeface="Arial" pitchFamily="34" charset="0"/>
                <a:ea typeface="宋体" pitchFamily="2" charset="-122"/>
                <a:cs typeface="+mn-cs"/>
              </a:rPr>
              <a:t>信道，但是时隙</a:t>
            </a:r>
            <a:r>
              <a:rPr lang="en-US" altLang="zh-CN" sz="1200" b="0" i="0" kern="1200" dirty="0">
                <a:solidFill>
                  <a:schemeClr val="tx1"/>
                </a:solidFill>
                <a:latin typeface="Arial" pitchFamily="34" charset="0"/>
                <a:ea typeface="宋体" pitchFamily="2" charset="-122"/>
                <a:cs typeface="+mn-cs"/>
              </a:rPr>
              <a:t>0</a:t>
            </a:r>
            <a:r>
              <a:rPr lang="zh-CN" altLang="en-US" sz="1200" b="0" i="0" kern="1200" dirty="0">
                <a:solidFill>
                  <a:schemeClr val="tx1"/>
                </a:solidFill>
                <a:latin typeface="Arial" pitchFamily="34" charset="0"/>
                <a:ea typeface="宋体" pitchFamily="2" charset="-122"/>
                <a:cs typeface="+mn-cs"/>
              </a:rPr>
              <a:t>和时隙</a:t>
            </a:r>
            <a:r>
              <a:rPr lang="en-US" altLang="zh-CN" sz="1200" b="0" i="0" kern="1200" dirty="0">
                <a:solidFill>
                  <a:schemeClr val="tx1"/>
                </a:solidFill>
                <a:latin typeface="Arial" pitchFamily="34" charset="0"/>
                <a:ea typeface="宋体" pitchFamily="2" charset="-122"/>
                <a:cs typeface="+mn-cs"/>
              </a:rPr>
              <a:t>15</a:t>
            </a:r>
            <a:r>
              <a:rPr lang="zh-CN" altLang="en-US" sz="1200" b="0" i="0" kern="1200" dirty="0">
                <a:solidFill>
                  <a:schemeClr val="tx1"/>
                </a:solidFill>
                <a:latin typeface="Arial" pitchFamily="34" charset="0"/>
                <a:ea typeface="宋体" pitchFamily="2" charset="-122"/>
                <a:cs typeface="+mn-cs"/>
              </a:rPr>
              <a:t>是传输控制信令用，所以一条</a:t>
            </a:r>
            <a:r>
              <a:rPr lang="en-US" altLang="zh-CN" sz="1200" b="0" i="0" kern="1200" dirty="0">
                <a:solidFill>
                  <a:schemeClr val="tx1"/>
                </a:solidFill>
                <a:latin typeface="Arial" pitchFamily="34" charset="0"/>
                <a:ea typeface="宋体" pitchFamily="2" charset="-122"/>
                <a:cs typeface="+mn-cs"/>
              </a:rPr>
              <a:t>E1</a:t>
            </a:r>
            <a:r>
              <a:rPr lang="zh-CN" altLang="en-US" sz="1200" b="0" i="0" kern="1200" dirty="0">
                <a:solidFill>
                  <a:schemeClr val="tx1"/>
                </a:solidFill>
                <a:latin typeface="Arial" pitchFamily="34" charset="0"/>
                <a:ea typeface="宋体" pitchFamily="2" charset="-122"/>
                <a:cs typeface="+mn-cs"/>
              </a:rPr>
              <a:t>可以传</a:t>
            </a:r>
            <a:r>
              <a:rPr lang="en-US" altLang="zh-CN" sz="1200" b="0" i="0" kern="1200" dirty="0">
                <a:solidFill>
                  <a:schemeClr val="tx1"/>
                </a:solidFill>
                <a:latin typeface="Arial" pitchFamily="34" charset="0"/>
                <a:ea typeface="宋体" pitchFamily="2" charset="-122"/>
                <a:cs typeface="+mn-cs"/>
              </a:rPr>
              <a:t>30</a:t>
            </a:r>
            <a:r>
              <a:rPr lang="zh-CN" altLang="en-US" sz="1200" b="0" i="0" kern="1200" dirty="0">
                <a:solidFill>
                  <a:schemeClr val="tx1"/>
                </a:solidFill>
                <a:latin typeface="Arial" pitchFamily="34" charset="0"/>
                <a:ea typeface="宋体" pitchFamily="2" charset="-122"/>
                <a:cs typeface="+mn-cs"/>
              </a:rPr>
              <a:t>路话音。</a:t>
            </a:r>
            <a:endParaRPr lang="zh-CN" altLang="en-US" dirty="0"/>
          </a:p>
        </p:txBody>
      </p:sp>
      <p:sp>
        <p:nvSpPr>
          <p:cNvPr id="4" name="灯片编号占位符 3"/>
          <p:cNvSpPr>
            <a:spLocks noGrp="1"/>
          </p:cNvSpPr>
          <p:nvPr>
            <p:ph type="sldNum" sz="quarter" idx="10"/>
          </p:nvPr>
        </p:nvSpPr>
        <p:spPr/>
        <p:txBody>
          <a:bodyPr/>
          <a:lstStyle/>
          <a:p>
            <a:pPr>
              <a:defRPr/>
            </a:pPr>
            <a:fld id="{566EF985-84F5-4C83-8A1F-FCA8CC1C7131}" type="slidenum">
              <a:rPr lang="en-US" altLang="zh-CN" smtClean="0"/>
              <a:pPr>
                <a:defRPr/>
              </a:pPr>
              <a:t>42</a:t>
            </a:fld>
            <a:endParaRPr lang="en-US" altLang="zh-CN"/>
          </a:p>
        </p:txBody>
      </p:sp>
    </p:spTree>
    <p:extLst>
      <p:ext uri="{BB962C8B-B14F-4D97-AF65-F5344CB8AC3E}">
        <p14:creationId xmlns:p14="http://schemas.microsoft.com/office/powerpoint/2010/main" val="3846216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1BD4A221-B000-40DF-B823-0B86FA7C4D44}" type="slidenum">
              <a:rPr lang="en-US" altLang="zh-CN" smtClean="0"/>
              <a:pPr/>
              <a:t>43</a:t>
            </a:fld>
            <a:endParaRPr lang="en-US" altLang="zh-CN"/>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altLang="zh-CN">
                <a:latin typeface="Arial" charset="0"/>
              </a:rPr>
              <a:t>4</a:t>
            </a:r>
            <a:r>
              <a:rPr lang="zh-CN" altLang="en-US">
                <a:latin typeface="Arial" charset="0"/>
              </a:rPr>
              <a:t>个</a:t>
            </a:r>
            <a:r>
              <a:rPr lang="en-US" altLang="zh-CN">
                <a:latin typeface="Arial" charset="0"/>
              </a:rPr>
              <a:t>1.544Mbps</a:t>
            </a:r>
            <a:r>
              <a:rPr lang="zh-CN" altLang="en-US">
                <a:latin typeface="Arial" charset="0"/>
              </a:rPr>
              <a:t>相乘为</a:t>
            </a:r>
            <a:r>
              <a:rPr lang="en-US" altLang="zh-CN">
                <a:latin typeface="Arial" charset="0"/>
              </a:rPr>
              <a:t>6.176Mbps</a:t>
            </a:r>
            <a:r>
              <a:rPr lang="zh-CN" altLang="en-US">
                <a:latin typeface="Arial" charset="0"/>
              </a:rPr>
              <a:t>，额外比特被用作分帧和恢复，每次合群，都会用一些比特来分帧和恢复</a:t>
            </a:r>
          </a:p>
        </p:txBody>
      </p:sp>
    </p:spTree>
    <p:extLst>
      <p:ext uri="{BB962C8B-B14F-4D97-AF65-F5344CB8AC3E}">
        <p14:creationId xmlns:p14="http://schemas.microsoft.com/office/powerpoint/2010/main" val="998617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333333"/>
                </a:solidFill>
                <a:effectLst/>
                <a:latin typeface="PingFang SC"/>
              </a:rPr>
              <a:t>American National Standards Institute, ANSI</a:t>
            </a:r>
            <a:endParaRPr lang="zh-CN" altLang="en-US" dirty="0"/>
          </a:p>
        </p:txBody>
      </p:sp>
      <p:sp>
        <p:nvSpPr>
          <p:cNvPr id="4" name="灯片编号占位符 3"/>
          <p:cNvSpPr>
            <a:spLocks noGrp="1"/>
          </p:cNvSpPr>
          <p:nvPr>
            <p:ph type="sldNum" sz="quarter" idx="5"/>
          </p:nvPr>
        </p:nvSpPr>
        <p:spPr/>
        <p:txBody>
          <a:bodyPr/>
          <a:lstStyle/>
          <a:p>
            <a:pPr>
              <a:defRPr/>
            </a:pPr>
            <a:fld id="{566EF985-84F5-4C83-8A1F-FCA8CC1C7131}" type="slidenum">
              <a:rPr lang="en-US" altLang="zh-CN" smtClean="0"/>
              <a:pPr>
                <a:defRPr/>
              </a:pPr>
              <a:t>44</a:t>
            </a:fld>
            <a:endParaRPr lang="en-US" altLang="zh-CN"/>
          </a:p>
        </p:txBody>
      </p:sp>
    </p:spTree>
    <p:extLst>
      <p:ext uri="{BB962C8B-B14F-4D97-AF65-F5344CB8AC3E}">
        <p14:creationId xmlns:p14="http://schemas.microsoft.com/office/powerpoint/2010/main" val="2241626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638675D2-DB35-4916-91E5-29C3E8635B85}" type="slidenum">
              <a:rPr lang="en-US" altLang="zh-CN" smtClean="0"/>
              <a:pPr/>
              <a:t>50</a:t>
            </a:fld>
            <a:endParaRPr lang="en-US" altLang="zh-CN"/>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altLang="zh-CN" sz="1200" b="0" i="0" kern="1200" dirty="0">
                <a:solidFill>
                  <a:schemeClr val="tx1"/>
                </a:solidFill>
                <a:latin typeface="Arial" pitchFamily="34" charset="0"/>
                <a:ea typeface="宋体" pitchFamily="2" charset="-122"/>
                <a:cs typeface="+mn-cs"/>
              </a:rPr>
              <a:t>WDM</a:t>
            </a:r>
            <a:r>
              <a:rPr lang="zh-CN" altLang="en-US" sz="1200" b="0" i="0" kern="1200" dirty="0">
                <a:solidFill>
                  <a:schemeClr val="tx1"/>
                </a:solidFill>
                <a:latin typeface="Arial" pitchFamily="34" charset="0"/>
                <a:ea typeface="宋体" pitchFamily="2" charset="-122"/>
                <a:cs typeface="+mn-cs"/>
              </a:rPr>
              <a:t>可以细分为</a:t>
            </a:r>
            <a:r>
              <a:rPr lang="en-US" altLang="zh-CN" sz="1200" b="0" i="0" kern="1200" dirty="0">
                <a:solidFill>
                  <a:schemeClr val="tx1"/>
                </a:solidFill>
                <a:latin typeface="Arial" pitchFamily="34" charset="0"/>
                <a:ea typeface="宋体" pitchFamily="2" charset="-122"/>
                <a:cs typeface="+mn-cs"/>
              </a:rPr>
              <a:t>CWDM(</a:t>
            </a:r>
            <a:r>
              <a:rPr lang="zh-CN" altLang="en-US" sz="1200" b="0" i="0" kern="1200" dirty="0">
                <a:solidFill>
                  <a:schemeClr val="tx1"/>
                </a:solidFill>
                <a:latin typeface="Arial" pitchFamily="34" charset="0"/>
                <a:ea typeface="宋体" pitchFamily="2" charset="-122"/>
                <a:cs typeface="+mn-cs"/>
              </a:rPr>
              <a:t>稀疏波分复用</a:t>
            </a:r>
            <a:r>
              <a:rPr lang="en-US" altLang="zh-CN" sz="1200" b="0" i="0" kern="1200" dirty="0">
                <a:solidFill>
                  <a:schemeClr val="tx1"/>
                </a:solidFill>
                <a:latin typeface="Arial" pitchFamily="34" charset="0"/>
                <a:ea typeface="宋体" pitchFamily="2" charset="-122"/>
                <a:cs typeface="+mn-cs"/>
              </a:rPr>
              <a:t>)</a:t>
            </a:r>
            <a:r>
              <a:rPr lang="zh-CN" altLang="en-US" sz="1200" b="0" i="0" kern="1200" dirty="0">
                <a:solidFill>
                  <a:schemeClr val="tx1"/>
                </a:solidFill>
                <a:latin typeface="Arial" pitchFamily="34" charset="0"/>
                <a:ea typeface="宋体" pitchFamily="2" charset="-122"/>
                <a:cs typeface="+mn-cs"/>
              </a:rPr>
              <a:t>和</a:t>
            </a:r>
            <a:r>
              <a:rPr lang="en-US" altLang="zh-CN" sz="1200" b="0" i="0" kern="1200" dirty="0">
                <a:solidFill>
                  <a:schemeClr val="tx1"/>
                </a:solidFill>
                <a:latin typeface="Arial" pitchFamily="34" charset="0"/>
                <a:ea typeface="宋体" pitchFamily="2" charset="-122"/>
                <a:cs typeface="+mn-cs"/>
              </a:rPr>
              <a:t>DWDM(</a:t>
            </a:r>
            <a:r>
              <a:rPr lang="zh-CN" altLang="en-US" sz="1200" b="0" i="0" kern="1200" dirty="0">
                <a:solidFill>
                  <a:schemeClr val="tx1"/>
                </a:solidFill>
                <a:latin typeface="Arial" pitchFamily="34" charset="0"/>
                <a:ea typeface="宋体" pitchFamily="2" charset="-122"/>
                <a:cs typeface="+mn-cs"/>
              </a:rPr>
              <a:t>密集波分复用</a:t>
            </a:r>
            <a:r>
              <a:rPr lang="en-US" altLang="zh-CN" sz="1200" b="0" i="0" kern="1200" dirty="0">
                <a:solidFill>
                  <a:schemeClr val="tx1"/>
                </a:solidFill>
                <a:latin typeface="Arial" pitchFamily="34" charset="0"/>
                <a:ea typeface="宋体" pitchFamily="2" charset="-122"/>
                <a:cs typeface="+mn-cs"/>
              </a:rPr>
              <a:t>)</a:t>
            </a:r>
            <a:r>
              <a:rPr lang="zh-CN" altLang="en-US" sz="1200" b="0" i="0" kern="1200" dirty="0">
                <a:solidFill>
                  <a:schemeClr val="tx1"/>
                </a:solidFill>
                <a:latin typeface="Arial" pitchFamily="34" charset="0"/>
                <a:ea typeface="宋体" pitchFamily="2" charset="-122"/>
                <a:cs typeface="+mn-cs"/>
              </a:rPr>
              <a:t>。</a:t>
            </a:r>
            <a:r>
              <a:rPr lang="en-US" altLang="zh-CN" sz="1200" b="0" i="0" kern="1200" dirty="0">
                <a:solidFill>
                  <a:schemeClr val="tx1"/>
                </a:solidFill>
                <a:latin typeface="Arial" pitchFamily="34" charset="0"/>
                <a:ea typeface="宋体" pitchFamily="2" charset="-122"/>
                <a:cs typeface="+mn-cs"/>
              </a:rPr>
              <a:t>CWDM</a:t>
            </a:r>
            <a:r>
              <a:rPr lang="zh-CN" altLang="en-US" sz="1200" b="0" i="0" kern="1200" dirty="0">
                <a:solidFill>
                  <a:schemeClr val="tx1"/>
                </a:solidFill>
                <a:latin typeface="Arial" pitchFamily="34" charset="0"/>
                <a:ea typeface="宋体" pitchFamily="2" charset="-122"/>
                <a:cs typeface="+mn-cs"/>
              </a:rPr>
              <a:t>的信道间隔为</a:t>
            </a:r>
            <a:r>
              <a:rPr lang="en-US" altLang="zh-CN" sz="1200" b="0" i="0" kern="1200" dirty="0">
                <a:solidFill>
                  <a:schemeClr val="tx1"/>
                </a:solidFill>
                <a:latin typeface="Arial" pitchFamily="34" charset="0"/>
                <a:ea typeface="宋体" pitchFamily="2" charset="-122"/>
                <a:cs typeface="+mn-cs"/>
              </a:rPr>
              <a:t>20nm</a:t>
            </a:r>
            <a:r>
              <a:rPr lang="zh-CN" altLang="en-US" sz="1200" b="0" i="0" kern="1200" dirty="0">
                <a:solidFill>
                  <a:schemeClr val="tx1"/>
                </a:solidFill>
                <a:latin typeface="Arial" pitchFamily="34" charset="0"/>
                <a:ea typeface="宋体" pitchFamily="2" charset="-122"/>
                <a:cs typeface="+mn-cs"/>
              </a:rPr>
              <a:t>，波道数量少</a:t>
            </a:r>
            <a:r>
              <a:rPr lang="en-US" altLang="zh-CN" sz="1200" b="0" i="0" kern="1200" dirty="0">
                <a:solidFill>
                  <a:schemeClr val="tx1"/>
                </a:solidFill>
                <a:latin typeface="Arial" pitchFamily="34" charset="0"/>
                <a:ea typeface="宋体" pitchFamily="2" charset="-122"/>
                <a:cs typeface="+mn-cs"/>
              </a:rPr>
              <a:t>(1200</a:t>
            </a:r>
            <a:r>
              <a:rPr lang="zh-CN" altLang="en-US" sz="1200" b="0" i="0" kern="1200" dirty="0">
                <a:solidFill>
                  <a:schemeClr val="tx1"/>
                </a:solidFill>
                <a:latin typeface="Arial" pitchFamily="34" charset="0"/>
                <a:ea typeface="宋体" pitchFamily="2" charset="-122"/>
                <a:cs typeface="+mn-cs"/>
              </a:rPr>
              <a:t>～</a:t>
            </a:r>
            <a:r>
              <a:rPr lang="en-US" altLang="zh-CN" sz="1200" b="0" i="0" kern="1200" dirty="0">
                <a:solidFill>
                  <a:schemeClr val="tx1"/>
                </a:solidFill>
                <a:latin typeface="Arial" pitchFamily="34" charset="0"/>
                <a:ea typeface="宋体" pitchFamily="2" charset="-122"/>
                <a:cs typeface="+mn-cs"/>
              </a:rPr>
              <a:t>1700nm</a:t>
            </a:r>
            <a:r>
              <a:rPr lang="zh-CN" altLang="en-US" sz="1200" b="0" i="0" kern="1200" dirty="0">
                <a:solidFill>
                  <a:schemeClr val="tx1"/>
                </a:solidFill>
                <a:latin typeface="Arial" pitchFamily="34" charset="0"/>
                <a:ea typeface="宋体" pitchFamily="2" charset="-122"/>
                <a:cs typeface="+mn-cs"/>
              </a:rPr>
              <a:t>波道宽度内分部</a:t>
            </a:r>
            <a:r>
              <a:rPr lang="en-US" altLang="zh-CN" sz="1200" b="0" i="0" kern="1200" dirty="0">
                <a:solidFill>
                  <a:schemeClr val="tx1"/>
                </a:solidFill>
                <a:latin typeface="Arial" pitchFamily="34" charset="0"/>
                <a:ea typeface="宋体" pitchFamily="2" charset="-122"/>
                <a:cs typeface="+mn-cs"/>
              </a:rPr>
              <a:t>16</a:t>
            </a:r>
            <a:r>
              <a:rPr lang="zh-CN" altLang="en-US" sz="1200" b="0" i="0" kern="1200" dirty="0">
                <a:solidFill>
                  <a:schemeClr val="tx1"/>
                </a:solidFill>
                <a:latin typeface="Arial" pitchFamily="34" charset="0"/>
                <a:ea typeface="宋体" pitchFamily="2" charset="-122"/>
                <a:cs typeface="+mn-cs"/>
              </a:rPr>
              <a:t>个波道</a:t>
            </a:r>
            <a:r>
              <a:rPr lang="en-US" altLang="zh-CN" sz="1200" b="0" i="0" kern="1200" dirty="0">
                <a:solidFill>
                  <a:schemeClr val="tx1"/>
                </a:solidFill>
                <a:latin typeface="Arial" pitchFamily="34" charset="0"/>
                <a:ea typeface="宋体" pitchFamily="2" charset="-122"/>
                <a:cs typeface="+mn-cs"/>
              </a:rPr>
              <a:t>)</a:t>
            </a:r>
            <a:r>
              <a:rPr lang="zh-CN" altLang="en-US" sz="1200" b="0" i="0" kern="1200" dirty="0">
                <a:solidFill>
                  <a:schemeClr val="tx1"/>
                </a:solidFill>
                <a:latin typeface="Arial" pitchFamily="34" charset="0"/>
                <a:ea typeface="宋体" pitchFamily="2" charset="-122"/>
                <a:cs typeface="+mn-cs"/>
              </a:rPr>
              <a:t>；而</a:t>
            </a:r>
            <a:r>
              <a:rPr lang="en-US" altLang="zh-CN" sz="1200" b="0" i="0" kern="1200" dirty="0">
                <a:solidFill>
                  <a:schemeClr val="tx1"/>
                </a:solidFill>
                <a:latin typeface="Arial" pitchFamily="34" charset="0"/>
                <a:ea typeface="宋体" pitchFamily="2" charset="-122"/>
                <a:cs typeface="+mn-cs"/>
              </a:rPr>
              <a:t>DWDM</a:t>
            </a:r>
            <a:r>
              <a:rPr lang="zh-CN" altLang="en-US" sz="1200" b="0" i="0" kern="1200" dirty="0">
                <a:solidFill>
                  <a:schemeClr val="tx1"/>
                </a:solidFill>
                <a:latin typeface="Arial" pitchFamily="34" charset="0"/>
                <a:ea typeface="宋体" pitchFamily="2" charset="-122"/>
                <a:cs typeface="+mn-cs"/>
              </a:rPr>
              <a:t>的信道间隔从</a:t>
            </a:r>
            <a:r>
              <a:rPr lang="en-US" altLang="zh-CN" sz="1200" b="0" i="0" kern="1200" dirty="0">
                <a:solidFill>
                  <a:schemeClr val="tx1"/>
                </a:solidFill>
                <a:latin typeface="Arial" pitchFamily="34" charset="0"/>
                <a:ea typeface="宋体" pitchFamily="2" charset="-122"/>
                <a:cs typeface="+mn-cs"/>
              </a:rPr>
              <a:t>0.2nm </a:t>
            </a:r>
            <a:r>
              <a:rPr lang="zh-CN" altLang="en-US" sz="1200" b="0" i="0" kern="1200" dirty="0">
                <a:solidFill>
                  <a:schemeClr val="tx1"/>
                </a:solidFill>
                <a:latin typeface="Arial" pitchFamily="34" charset="0"/>
                <a:ea typeface="宋体" pitchFamily="2" charset="-122"/>
                <a:cs typeface="+mn-cs"/>
              </a:rPr>
              <a:t>到</a:t>
            </a:r>
            <a:r>
              <a:rPr lang="en-US" altLang="zh-CN" sz="1200" b="0" i="0" kern="1200" dirty="0">
                <a:solidFill>
                  <a:schemeClr val="tx1"/>
                </a:solidFill>
                <a:latin typeface="Arial" pitchFamily="34" charset="0"/>
                <a:ea typeface="宋体" pitchFamily="2" charset="-122"/>
                <a:cs typeface="+mn-cs"/>
              </a:rPr>
              <a:t>1.2nm</a:t>
            </a:r>
            <a:r>
              <a:rPr lang="zh-CN" altLang="en-US" sz="1200" b="0" i="0" kern="1200" dirty="0">
                <a:solidFill>
                  <a:schemeClr val="tx1"/>
                </a:solidFill>
                <a:latin typeface="Arial" pitchFamily="34" charset="0"/>
                <a:ea typeface="宋体" pitchFamily="2" charset="-122"/>
                <a:cs typeface="+mn-cs"/>
              </a:rPr>
              <a:t>。</a:t>
            </a:r>
            <a:endParaRPr lang="en-US" altLang="zh-CN" sz="1200" b="0" i="0" kern="1200" dirty="0">
              <a:solidFill>
                <a:schemeClr val="tx1"/>
              </a:solidFill>
              <a:latin typeface="Arial" pitchFamily="34" charset="0"/>
              <a:ea typeface="宋体" pitchFamily="2" charset="-122"/>
              <a:cs typeface="+mn-cs"/>
            </a:endParaRPr>
          </a:p>
          <a:p>
            <a:pPr eaLnBrk="1" hangingPunct="1"/>
            <a:r>
              <a:rPr lang="zh-CN" altLang="en-US" sz="1200" b="0" i="0" kern="1200" dirty="0">
                <a:solidFill>
                  <a:schemeClr val="tx1"/>
                </a:solidFill>
                <a:latin typeface="Arial" pitchFamily="34" charset="0"/>
                <a:ea typeface="宋体" pitchFamily="2" charset="-122"/>
                <a:cs typeface="+mn-cs"/>
              </a:rPr>
              <a:t>密集型光波复用 </a:t>
            </a:r>
            <a:r>
              <a:rPr lang="en-US" altLang="zh-CN" sz="1200" b="0" i="0" kern="1200" dirty="0">
                <a:solidFill>
                  <a:schemeClr val="tx1"/>
                </a:solidFill>
                <a:latin typeface="Arial" pitchFamily="34" charset="0"/>
                <a:ea typeface="宋体" pitchFamily="2" charset="-122"/>
                <a:cs typeface="+mn-cs"/>
              </a:rPr>
              <a:t>DWDM</a:t>
            </a:r>
            <a:r>
              <a:rPr lang="zh-CN" altLang="en-US" sz="1200" b="0" i="0" kern="1200" dirty="0">
                <a:solidFill>
                  <a:schemeClr val="tx1"/>
                </a:solidFill>
                <a:latin typeface="Arial" pitchFamily="34" charset="0"/>
                <a:ea typeface="宋体" pitchFamily="2" charset="-122"/>
                <a:cs typeface="+mn-cs"/>
              </a:rPr>
              <a:t>技术是在 </a:t>
            </a:r>
            <a:r>
              <a:rPr lang="en-US" altLang="zh-CN" sz="1200" b="0" i="0" kern="1200" dirty="0">
                <a:solidFill>
                  <a:schemeClr val="tx1"/>
                </a:solidFill>
                <a:latin typeface="Arial" pitchFamily="34" charset="0"/>
                <a:ea typeface="宋体" pitchFamily="2" charset="-122"/>
                <a:cs typeface="+mn-cs"/>
              </a:rPr>
              <a:t>1991</a:t>
            </a:r>
            <a:r>
              <a:rPr lang="zh-CN" altLang="en-US" sz="1200" b="0" i="0" kern="1200" dirty="0">
                <a:solidFill>
                  <a:schemeClr val="tx1"/>
                </a:solidFill>
                <a:latin typeface="Arial" pitchFamily="34" charset="0"/>
                <a:ea typeface="宋体" pitchFamily="2" charset="-122"/>
                <a:cs typeface="+mn-cs"/>
              </a:rPr>
              <a:t>年提出的 。</a:t>
            </a:r>
            <a:r>
              <a:rPr lang="en-US" altLang="zh-CN" dirty="0">
                <a:latin typeface="Arial" charset="0"/>
              </a:rPr>
              <a:t>2000</a:t>
            </a:r>
            <a:r>
              <a:rPr lang="zh-CN" altLang="en-US" dirty="0">
                <a:latin typeface="Arial" charset="0"/>
              </a:rPr>
              <a:t>年运营商引入</a:t>
            </a:r>
            <a:r>
              <a:rPr lang="en-US" altLang="zh-CN" dirty="0">
                <a:latin typeface="Arial" charset="0"/>
              </a:rPr>
              <a:t>10GDWDM</a:t>
            </a:r>
            <a:r>
              <a:rPr lang="zh-CN" altLang="en-US" dirty="0">
                <a:latin typeface="Arial" charset="0"/>
              </a:rPr>
              <a:t>传输后，</a:t>
            </a:r>
            <a:r>
              <a:rPr lang="en-US" altLang="zh-CN" dirty="0">
                <a:latin typeface="Arial" charset="0"/>
              </a:rPr>
              <a:t>2008</a:t>
            </a:r>
            <a:r>
              <a:rPr lang="zh-CN" altLang="en-US" dirty="0">
                <a:latin typeface="Arial" charset="0"/>
              </a:rPr>
              <a:t>年</a:t>
            </a:r>
            <a:r>
              <a:rPr lang="en-US" altLang="zh-CN" dirty="0">
                <a:latin typeface="Arial" charset="0"/>
              </a:rPr>
              <a:t>40GDWDM</a:t>
            </a:r>
            <a:r>
              <a:rPr lang="zh-CN" altLang="en-US" dirty="0">
                <a:latin typeface="Arial" charset="0"/>
              </a:rPr>
              <a:t>作为骨干网提升速率的技术开始实现大规模商用部署，</a:t>
            </a:r>
            <a:r>
              <a:rPr lang="en-US" altLang="zh-CN" dirty="0">
                <a:latin typeface="Arial" charset="0"/>
              </a:rPr>
              <a:t>2010</a:t>
            </a:r>
            <a:r>
              <a:rPr lang="zh-CN" altLang="en-US" dirty="0">
                <a:latin typeface="Arial" charset="0"/>
              </a:rPr>
              <a:t>年业界则迎来了</a:t>
            </a:r>
            <a:r>
              <a:rPr lang="en-US" altLang="zh-CN" dirty="0">
                <a:latin typeface="Arial" charset="0"/>
              </a:rPr>
              <a:t>100GDWDM</a:t>
            </a:r>
            <a:r>
              <a:rPr lang="zh-CN" altLang="en-US" dirty="0">
                <a:latin typeface="Arial" charset="0"/>
              </a:rPr>
              <a:t>的部署需求。</a:t>
            </a:r>
            <a:r>
              <a:rPr lang="en-US" altLang="zh-CN" dirty="0">
                <a:latin typeface="Arial" charset="0"/>
              </a:rPr>
              <a:t>100G</a:t>
            </a:r>
            <a:r>
              <a:rPr lang="zh-CN" altLang="en-US" dirty="0">
                <a:latin typeface="Arial" charset="0"/>
              </a:rPr>
              <a:t>传输意味着在</a:t>
            </a:r>
            <a:r>
              <a:rPr lang="en-US" altLang="zh-CN" dirty="0">
                <a:latin typeface="Arial" charset="0"/>
              </a:rPr>
              <a:t>9s</a:t>
            </a:r>
            <a:r>
              <a:rPr lang="zh-CN" altLang="en-US" dirty="0">
                <a:latin typeface="Arial" charset="0"/>
              </a:rPr>
              <a:t>之内传输</a:t>
            </a:r>
            <a:r>
              <a:rPr lang="en-US" altLang="zh-CN" dirty="0">
                <a:latin typeface="Arial" charset="0"/>
              </a:rPr>
              <a:t>2h</a:t>
            </a:r>
            <a:r>
              <a:rPr lang="zh-CN" altLang="en-US" dirty="0">
                <a:latin typeface="Arial" charset="0"/>
              </a:rPr>
              <a:t>的</a:t>
            </a:r>
            <a:r>
              <a:rPr lang="en-US" altLang="zh-CN" dirty="0">
                <a:latin typeface="Arial" charset="0"/>
              </a:rPr>
              <a:t>HD</a:t>
            </a:r>
            <a:r>
              <a:rPr lang="zh-CN" altLang="en-US" dirty="0">
                <a:latin typeface="Arial" charset="0"/>
              </a:rPr>
              <a:t>电影，在</a:t>
            </a:r>
            <a:r>
              <a:rPr lang="en-US" altLang="zh-CN" dirty="0">
                <a:latin typeface="Arial" charset="0"/>
              </a:rPr>
              <a:t>46s</a:t>
            </a:r>
            <a:r>
              <a:rPr lang="zh-CN" altLang="en-US" dirty="0">
                <a:latin typeface="Arial" charset="0"/>
              </a:rPr>
              <a:t>之内全部下载</a:t>
            </a:r>
            <a:r>
              <a:rPr lang="en-US" altLang="zh-CN" dirty="0">
                <a:latin typeface="Arial" charset="0"/>
              </a:rPr>
              <a:t>500G</a:t>
            </a:r>
            <a:r>
              <a:rPr lang="zh-CN" altLang="en-US" dirty="0">
                <a:latin typeface="Arial" charset="0"/>
              </a:rPr>
              <a:t>字节的硬盘内容 。</a:t>
            </a:r>
          </a:p>
          <a:p>
            <a:pPr eaLnBrk="1" hangingPunct="1"/>
            <a:r>
              <a:rPr lang="zh-CN" altLang="en-US" dirty="0">
                <a:latin typeface="Arial" charset="0"/>
              </a:rPr>
              <a:t>密集波分复用</a:t>
            </a:r>
            <a:r>
              <a:rPr lang="en-US" altLang="zh-CN" dirty="0">
                <a:latin typeface="Arial" charset="0"/>
              </a:rPr>
              <a:t>DWDM</a:t>
            </a:r>
            <a:r>
              <a:rPr lang="zh-CN" altLang="en-US" dirty="0">
                <a:latin typeface="Arial" charset="0"/>
              </a:rPr>
              <a:t>可以支持</a:t>
            </a:r>
            <a:r>
              <a:rPr lang="en-US" altLang="zh-CN" dirty="0">
                <a:latin typeface="Arial" charset="0"/>
              </a:rPr>
              <a:t>150</a:t>
            </a:r>
            <a:r>
              <a:rPr lang="zh-CN" altLang="en-US" dirty="0">
                <a:latin typeface="Arial" charset="0"/>
              </a:rPr>
              <a:t>多束不同波长的光波同时传输，每束光波最高达到</a:t>
            </a:r>
            <a:r>
              <a:rPr lang="en-US" altLang="zh-CN" dirty="0">
                <a:latin typeface="Arial" charset="0"/>
              </a:rPr>
              <a:t>10Gb/s</a:t>
            </a:r>
            <a:r>
              <a:rPr lang="zh-CN" altLang="en-US" dirty="0">
                <a:latin typeface="Arial" charset="0"/>
              </a:rPr>
              <a:t>的数据传输率。这种系统能在一条比头发丝还细的光缆上提供超过</a:t>
            </a:r>
            <a:r>
              <a:rPr lang="en-US" altLang="zh-CN" dirty="0">
                <a:latin typeface="Arial" charset="0"/>
              </a:rPr>
              <a:t>1Tb/s</a:t>
            </a:r>
            <a:r>
              <a:rPr lang="zh-CN" altLang="en-US" dirty="0">
                <a:latin typeface="Arial" charset="0"/>
              </a:rPr>
              <a:t>的数据传输率。</a:t>
            </a:r>
            <a:br>
              <a:rPr lang="zh-CN" altLang="en-US" dirty="0">
                <a:latin typeface="Arial" charset="0"/>
              </a:rPr>
            </a:br>
            <a:endParaRPr lang="zh-CN" altLang="en-US" dirty="0">
              <a:latin typeface="Arial" charset="0"/>
            </a:endParaRPr>
          </a:p>
        </p:txBody>
      </p:sp>
    </p:spTree>
    <p:extLst>
      <p:ext uri="{BB962C8B-B14F-4D97-AF65-F5344CB8AC3E}">
        <p14:creationId xmlns:p14="http://schemas.microsoft.com/office/powerpoint/2010/main" val="38407786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333333"/>
                </a:solidFill>
                <a:effectLst/>
                <a:latin typeface="Helvetica Neue"/>
              </a:rPr>
              <a:t>CDMA</a:t>
            </a:r>
            <a:r>
              <a:rPr lang="zh-CN" altLang="en-US" b="0" i="0" dirty="0">
                <a:solidFill>
                  <a:srgbClr val="333333"/>
                </a:solidFill>
                <a:effectLst/>
                <a:latin typeface="Helvetica Neue"/>
              </a:rPr>
              <a:t>是第三代移动通信的关键技术，有</a:t>
            </a:r>
            <a:r>
              <a:rPr lang="en-US" altLang="zh-CN" b="0" i="0" dirty="0">
                <a:solidFill>
                  <a:srgbClr val="333333"/>
                </a:solidFill>
                <a:effectLst/>
                <a:latin typeface="Helvetica Neue"/>
              </a:rPr>
              <a:t>W-CDMA.CDMA-2000</a:t>
            </a:r>
            <a:r>
              <a:rPr lang="zh-CN" altLang="en-US" b="0" i="0" dirty="0">
                <a:solidFill>
                  <a:srgbClr val="333333"/>
                </a:solidFill>
                <a:effectLst/>
                <a:latin typeface="Helvetica Neue"/>
              </a:rPr>
              <a:t>和</a:t>
            </a:r>
            <a:r>
              <a:rPr lang="en-US" altLang="zh-CN" b="0" i="0" dirty="0">
                <a:solidFill>
                  <a:srgbClr val="333333"/>
                </a:solidFill>
                <a:effectLst/>
                <a:latin typeface="Helvetica Neue"/>
              </a:rPr>
              <a:t>TD-SCDMA</a:t>
            </a:r>
            <a:r>
              <a:rPr lang="zh-CN" altLang="en-US" b="0" i="0" dirty="0">
                <a:solidFill>
                  <a:srgbClr val="333333"/>
                </a:solidFill>
                <a:effectLst/>
                <a:latin typeface="Helvetica Neue"/>
              </a:rPr>
              <a:t>。这三种技术都属于宽带</a:t>
            </a:r>
            <a:r>
              <a:rPr lang="en-US" altLang="zh-CN" b="0" i="0" dirty="0">
                <a:solidFill>
                  <a:srgbClr val="333333"/>
                </a:solidFill>
                <a:effectLst/>
                <a:latin typeface="Helvetica Neue"/>
              </a:rPr>
              <a:t>CDMA</a:t>
            </a:r>
            <a:r>
              <a:rPr lang="zh-CN" altLang="en-US" b="0" i="0" dirty="0">
                <a:solidFill>
                  <a:srgbClr val="333333"/>
                </a:solidFill>
                <a:effectLst/>
                <a:latin typeface="Helvetica Neue"/>
              </a:rPr>
              <a:t>技术，都能在</a:t>
            </a:r>
            <a:r>
              <a:rPr lang="zh-CN" altLang="en-US" b="0" i="0" u="none" strike="noStrike" dirty="0">
                <a:solidFill>
                  <a:srgbClr val="136EC2"/>
                </a:solidFill>
                <a:effectLst/>
                <a:latin typeface="Helvetica Neue"/>
              </a:rPr>
              <a:t>静止状态</a:t>
            </a:r>
            <a:r>
              <a:rPr lang="zh-CN" altLang="en-US" b="0" i="0" dirty="0">
                <a:solidFill>
                  <a:srgbClr val="333333"/>
                </a:solidFill>
                <a:effectLst/>
                <a:latin typeface="Helvetica Neue"/>
              </a:rPr>
              <a:t>下提供</a:t>
            </a:r>
            <a:r>
              <a:rPr lang="en-US" altLang="zh-CN" b="0" i="0" dirty="0">
                <a:solidFill>
                  <a:srgbClr val="333333"/>
                </a:solidFill>
                <a:effectLst/>
                <a:latin typeface="Helvetica Neue"/>
              </a:rPr>
              <a:t>2Mb/s</a:t>
            </a:r>
            <a:r>
              <a:rPr lang="zh-CN" altLang="en-US" b="0" i="0" dirty="0">
                <a:solidFill>
                  <a:srgbClr val="333333"/>
                </a:solidFill>
                <a:effectLst/>
                <a:latin typeface="Helvetica Neue"/>
              </a:rPr>
              <a:t>的数据传输速率。</a:t>
            </a:r>
            <a:endParaRPr lang="zh-CN" altLang="en-US" dirty="0"/>
          </a:p>
        </p:txBody>
      </p:sp>
      <p:sp>
        <p:nvSpPr>
          <p:cNvPr id="4" name="灯片编号占位符 3"/>
          <p:cNvSpPr>
            <a:spLocks noGrp="1"/>
          </p:cNvSpPr>
          <p:nvPr>
            <p:ph type="sldNum" sz="quarter" idx="5"/>
          </p:nvPr>
        </p:nvSpPr>
        <p:spPr/>
        <p:txBody>
          <a:bodyPr/>
          <a:lstStyle/>
          <a:p>
            <a:pPr>
              <a:defRPr/>
            </a:pPr>
            <a:fld id="{566EF985-84F5-4C83-8A1F-FCA8CC1C7131}" type="slidenum">
              <a:rPr lang="en-US" altLang="zh-CN" smtClean="0"/>
              <a:pPr>
                <a:defRPr/>
              </a:pPr>
              <a:t>51</a:t>
            </a:fld>
            <a:endParaRPr lang="en-US" altLang="zh-CN"/>
          </a:p>
        </p:txBody>
      </p:sp>
    </p:spTree>
    <p:extLst>
      <p:ext uri="{BB962C8B-B14F-4D97-AF65-F5344CB8AC3E}">
        <p14:creationId xmlns:p14="http://schemas.microsoft.com/office/powerpoint/2010/main" val="2483357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D57C247-99E0-42B2-855D-8FED06B4E2A9}" type="slidenum">
              <a:rPr lang="en-US" altLang="zh-CN" smtClean="0"/>
              <a:pPr/>
              <a:t>3</a:t>
            </a:fld>
            <a:endParaRPr lang="en-US" altLang="zh-CN"/>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zh-CN" altLang="en-US" dirty="0">
                <a:latin typeface="Arial" charset="0"/>
              </a:rPr>
              <a:t>如图所示，发送的信号是矩形脉冲信号，它包含许多高频分量，如果信号的高频分量在传输中受到衰减，那么接收到的信号波形的边沿就变得不那么陡峭，每一个码元所占的时间变宽，相互之间干扰，形成码间串扰，使得接收到的码元无法正确分辨。</a:t>
            </a:r>
          </a:p>
          <a:p>
            <a:pPr eaLnBrk="1" hangingPunct="1"/>
            <a:r>
              <a:rPr lang="zh-CN" altLang="en-US" dirty="0">
                <a:latin typeface="Arial" charset="0"/>
              </a:rPr>
              <a:t>从公式上可以看出，在带宽一定的情况下，传输速率</a:t>
            </a:r>
            <a:r>
              <a:rPr lang="en-US" altLang="zh-CN" dirty="0">
                <a:latin typeface="Arial" charset="0"/>
              </a:rPr>
              <a:t>a</a:t>
            </a:r>
            <a:r>
              <a:rPr lang="zh-CN" altLang="en-US" dirty="0">
                <a:latin typeface="Arial" charset="0"/>
              </a:rPr>
              <a:t>与最高谐波次数</a:t>
            </a:r>
            <a:r>
              <a:rPr lang="en-US" altLang="zh-CN" dirty="0">
                <a:latin typeface="Arial" charset="0"/>
              </a:rPr>
              <a:t>n</a:t>
            </a:r>
            <a:r>
              <a:rPr lang="zh-CN" altLang="en-US" dirty="0">
                <a:latin typeface="Arial" charset="0"/>
              </a:rPr>
              <a:t>成反比，为了分辨出接收到的信号，需要一定量的谐波分量通过信道，因此传输速率就必须限定在一定的界限内。换一个角度看，速率大了，基频分量就高，在带宽一定情况下，能通过的最高谐波次数就小。因此，如果信道的带宽越宽，通过信道的频率分量就越多，那么就可以以更高的速率传输码元。</a:t>
            </a:r>
          </a:p>
        </p:txBody>
      </p:sp>
    </p:spTree>
    <p:extLst>
      <p:ext uri="{BB962C8B-B14F-4D97-AF65-F5344CB8AC3E}">
        <p14:creationId xmlns:p14="http://schemas.microsoft.com/office/powerpoint/2010/main" val="35358086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566EF985-84F5-4C83-8A1F-FCA8CC1C7131}" type="slidenum">
              <a:rPr lang="en-US" altLang="zh-CN" smtClean="0"/>
              <a:pPr>
                <a:defRPr/>
              </a:pPr>
              <a:t>53</a:t>
            </a:fld>
            <a:endParaRPr lang="en-US" altLang="zh-CN"/>
          </a:p>
        </p:txBody>
      </p:sp>
    </p:spTree>
    <p:extLst>
      <p:ext uri="{BB962C8B-B14F-4D97-AF65-F5344CB8AC3E}">
        <p14:creationId xmlns:p14="http://schemas.microsoft.com/office/powerpoint/2010/main" val="32104215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A25DAB6-0D1A-4DB3-B216-C6168B88897B}" type="slidenum">
              <a:rPr lang="en-US" altLang="zh-CN" smtClean="0"/>
              <a:pPr/>
              <a:t>54</a:t>
            </a:fld>
            <a:endParaRPr lang="en-US" altLang="zh-CN"/>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zh-CN" altLang="en-US">
                <a:latin typeface="Arial" charset="0"/>
              </a:rPr>
              <a:t>物理层在网络体系结构中位于最低层，它规范的是比特流的载体</a:t>
            </a:r>
            <a:r>
              <a:rPr lang="en-US" altLang="zh-CN">
                <a:latin typeface="Arial" charset="0"/>
              </a:rPr>
              <a:t>——</a:t>
            </a:r>
            <a:r>
              <a:rPr lang="zh-CN" altLang="en-US">
                <a:latin typeface="Arial" charset="0"/>
              </a:rPr>
              <a:t>光纤、电缆或各种频段的无线电波等物理媒体的协议标准，是通信网的基石。我们也许好奇，在这些物理媒体上是如何高速传输比特流的，但这些都由其他相关课程介绍，而对于计算机网络来说，它只需考虑怎样用这些物理媒体连接端系统或中间转发设备，并尽可能地为数据链路层屏蔽物理媒体所表现出的差异。</a:t>
            </a:r>
          </a:p>
        </p:txBody>
      </p:sp>
    </p:spTree>
    <p:extLst>
      <p:ext uri="{BB962C8B-B14F-4D97-AF65-F5344CB8AC3E}">
        <p14:creationId xmlns:p14="http://schemas.microsoft.com/office/powerpoint/2010/main" val="33795768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8C0A2B7E-C9A1-4424-A9B9-11AEFAEC27CE}" type="slidenum">
              <a:rPr lang="en-US" altLang="zh-CN" smtClean="0"/>
              <a:pPr/>
              <a:t>57</a:t>
            </a:fld>
            <a:endParaRPr lang="en-US" altLang="zh-CN"/>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zh-CN" altLang="en-US">
                <a:latin typeface="Arial" charset="0"/>
              </a:rPr>
              <a:t>电路交换要么采用频分复用（</a:t>
            </a:r>
            <a:r>
              <a:rPr lang="en-US" altLang="zh-CN">
                <a:latin typeface="Arial" charset="0"/>
              </a:rPr>
              <a:t>FDM,</a:t>
            </a:r>
            <a:r>
              <a:rPr lang="zh-CN" altLang="en-US">
                <a:latin typeface="Arial" charset="0"/>
              </a:rPr>
              <a:t>如模拟信道），要么采用时分复用（</a:t>
            </a:r>
            <a:r>
              <a:rPr lang="en-US" altLang="zh-CN">
                <a:latin typeface="Arial" charset="0"/>
              </a:rPr>
              <a:t>TDM</a:t>
            </a:r>
            <a:r>
              <a:rPr lang="zh-CN" altLang="en-US">
                <a:latin typeface="Arial" charset="0"/>
              </a:rPr>
              <a:t>，如数字信道），对于</a:t>
            </a:r>
            <a:r>
              <a:rPr lang="en-US" altLang="zh-CN">
                <a:latin typeface="Arial" charset="0"/>
              </a:rPr>
              <a:t>TDM</a:t>
            </a:r>
            <a:r>
              <a:rPr lang="zh-CN" altLang="en-US">
                <a:latin typeface="Arial" charset="0"/>
              </a:rPr>
              <a:t>链路，时间被划分固定的时隙，每个数据帧包含固定数量的时隙，当一个呼叫连接创建时，网络沿路为该连接指定了一个时隙。</a:t>
            </a:r>
          </a:p>
        </p:txBody>
      </p:sp>
    </p:spTree>
    <p:extLst>
      <p:ext uri="{BB962C8B-B14F-4D97-AF65-F5344CB8AC3E}">
        <p14:creationId xmlns:p14="http://schemas.microsoft.com/office/powerpoint/2010/main" val="26842491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2A480446-1878-4E13-BC09-C81DEAB04F45}" type="slidenum">
              <a:rPr lang="en-US" altLang="zh-CN" smtClean="0"/>
              <a:pPr/>
              <a:t>62</a:t>
            </a:fld>
            <a:endParaRPr lang="en-US" altLang="zh-CN"/>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zh-CN" altLang="en-US">
                <a:latin typeface="Arial" charset="0"/>
              </a:rPr>
              <a:t>传播延时</a:t>
            </a:r>
          </a:p>
        </p:txBody>
      </p:sp>
    </p:spTree>
    <p:extLst>
      <p:ext uri="{BB962C8B-B14F-4D97-AF65-F5344CB8AC3E}">
        <p14:creationId xmlns:p14="http://schemas.microsoft.com/office/powerpoint/2010/main" val="31251793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ABA1CFBB-561D-43A8-873A-DB55875166CD}" type="slidenum">
              <a:rPr lang="en-US" altLang="zh-CN" smtClean="0"/>
              <a:pPr/>
              <a:t>66</a:t>
            </a:fld>
            <a:endParaRPr lang="en-US" altLang="zh-CN"/>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zh-CN" altLang="en-US" dirty="0">
                <a:latin typeface="Arial" charset="0"/>
              </a:rPr>
              <a:t>传播延时：光缆中一公里的传播延时约为</a:t>
            </a:r>
            <a:r>
              <a:rPr lang="en-US" altLang="zh-CN" dirty="0">
                <a:latin typeface="Arial" charset="0"/>
              </a:rPr>
              <a:t>1000/2x10</a:t>
            </a:r>
            <a:r>
              <a:rPr lang="en-US" altLang="zh-CN" baseline="30000" dirty="0">
                <a:latin typeface="Arial" charset="0"/>
              </a:rPr>
              <a:t>-8</a:t>
            </a:r>
            <a:r>
              <a:rPr lang="zh-CN" altLang="en-US" dirty="0">
                <a:latin typeface="Arial" charset="0"/>
              </a:rPr>
              <a:t>秒</a:t>
            </a:r>
            <a:r>
              <a:rPr lang="en-US" altLang="zh-CN" dirty="0">
                <a:latin typeface="Arial" charset="0"/>
              </a:rPr>
              <a:t>=5</a:t>
            </a:r>
            <a:r>
              <a:rPr lang="zh-CN" altLang="en-US" dirty="0">
                <a:latin typeface="Arial" charset="0"/>
              </a:rPr>
              <a:t>微秒，广域网传播延时在毫秒级，电磁波在自由空间的传播速度是光速，在铜线电缆中是</a:t>
            </a:r>
            <a:r>
              <a:rPr lang="en-US" altLang="zh-CN" dirty="0">
                <a:latin typeface="Arial" charset="0"/>
              </a:rPr>
              <a:t>2.3x10</a:t>
            </a:r>
            <a:r>
              <a:rPr lang="en-US" altLang="zh-CN" baseline="30000" dirty="0">
                <a:latin typeface="Arial" charset="0"/>
              </a:rPr>
              <a:t>8</a:t>
            </a:r>
            <a:r>
              <a:rPr lang="en-US" altLang="zh-CN" dirty="0">
                <a:latin typeface="Arial" charset="0"/>
              </a:rPr>
              <a:t>m/s</a:t>
            </a:r>
            <a:r>
              <a:rPr lang="zh-CN" altLang="en-US" dirty="0">
                <a:latin typeface="Arial" charset="0"/>
              </a:rPr>
              <a:t>，在光纤中是</a:t>
            </a:r>
            <a:r>
              <a:rPr lang="en-US" altLang="zh-CN" dirty="0">
                <a:latin typeface="Arial" charset="0"/>
              </a:rPr>
              <a:t>2.0x10</a:t>
            </a:r>
            <a:r>
              <a:rPr lang="en-US" altLang="zh-CN" baseline="30000" dirty="0">
                <a:latin typeface="Arial" charset="0"/>
              </a:rPr>
              <a:t>8</a:t>
            </a:r>
            <a:r>
              <a:rPr lang="en-US" altLang="zh-CN" dirty="0">
                <a:latin typeface="Arial" charset="0"/>
              </a:rPr>
              <a:t>m/s</a:t>
            </a:r>
          </a:p>
          <a:p>
            <a:pPr eaLnBrk="1" hangingPunct="1"/>
            <a:r>
              <a:rPr lang="zh-CN" altLang="en-US" dirty="0">
                <a:latin typeface="Arial" charset="0"/>
              </a:rPr>
              <a:t>传输延时：设分组长度为</a:t>
            </a:r>
            <a:r>
              <a:rPr lang="en-US" altLang="zh-CN" dirty="0">
                <a:latin typeface="Arial" charset="0"/>
              </a:rPr>
              <a:t>1000</a:t>
            </a:r>
            <a:r>
              <a:rPr lang="zh-CN" altLang="en-US" dirty="0">
                <a:latin typeface="Arial" charset="0"/>
              </a:rPr>
              <a:t>字节，网络速率为</a:t>
            </a:r>
            <a:r>
              <a:rPr lang="en-US" altLang="zh-CN" dirty="0">
                <a:latin typeface="Arial" charset="0"/>
              </a:rPr>
              <a:t>100Mb/s</a:t>
            </a:r>
            <a:r>
              <a:rPr lang="zh-CN" altLang="en-US" dirty="0">
                <a:latin typeface="Arial" charset="0"/>
              </a:rPr>
              <a:t>，则</a:t>
            </a:r>
            <a:r>
              <a:rPr lang="en-US" altLang="zh-CN" dirty="0">
                <a:latin typeface="Arial" charset="0"/>
              </a:rPr>
              <a:t>80</a:t>
            </a:r>
            <a:r>
              <a:rPr lang="zh-CN" altLang="en-US">
                <a:latin typeface="Arial" charset="0"/>
              </a:rPr>
              <a:t>微秒，</a:t>
            </a:r>
            <a:r>
              <a:rPr lang="en-US" altLang="zh-CN" dirty="0">
                <a:latin typeface="Arial" charset="0"/>
              </a:rPr>
              <a:t>10Gbps</a:t>
            </a:r>
            <a:r>
              <a:rPr lang="zh-CN" altLang="en-US" dirty="0">
                <a:latin typeface="Arial" charset="0"/>
              </a:rPr>
              <a:t>速率，传输延时为</a:t>
            </a:r>
            <a:r>
              <a:rPr lang="en-US" altLang="zh-CN" dirty="0">
                <a:latin typeface="Arial" charset="0"/>
              </a:rPr>
              <a:t>0.8ns/</a:t>
            </a:r>
            <a:r>
              <a:rPr lang="zh-CN" altLang="en-US" dirty="0">
                <a:latin typeface="Arial" charset="0"/>
              </a:rPr>
              <a:t>字节</a:t>
            </a:r>
          </a:p>
        </p:txBody>
      </p:sp>
    </p:spTree>
    <p:extLst>
      <p:ext uri="{BB962C8B-B14F-4D97-AF65-F5344CB8AC3E}">
        <p14:creationId xmlns:p14="http://schemas.microsoft.com/office/powerpoint/2010/main" val="14871921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a:t>这里假设了每个转发节点的处理延时与排队延时相同。</a:t>
            </a:r>
          </a:p>
        </p:txBody>
      </p:sp>
      <p:sp>
        <p:nvSpPr>
          <p:cNvPr id="4" name="灯片编号占位符 3"/>
          <p:cNvSpPr>
            <a:spLocks noGrp="1"/>
          </p:cNvSpPr>
          <p:nvPr>
            <p:ph type="sldNum" sz="quarter" idx="10"/>
          </p:nvPr>
        </p:nvSpPr>
        <p:spPr/>
        <p:txBody>
          <a:bodyPr/>
          <a:lstStyle/>
          <a:p>
            <a:pPr>
              <a:defRPr/>
            </a:pPr>
            <a:fld id="{566EF985-84F5-4C83-8A1F-FCA8CC1C7131}" type="slidenum">
              <a:rPr lang="en-US" altLang="zh-CN" smtClean="0"/>
              <a:pPr>
                <a:defRPr/>
              </a:pPr>
              <a:t>68</a:t>
            </a:fld>
            <a:endParaRPr lang="en-US" altLang="zh-CN"/>
          </a:p>
        </p:txBody>
      </p:sp>
    </p:spTree>
    <p:extLst>
      <p:ext uri="{BB962C8B-B14F-4D97-AF65-F5344CB8AC3E}">
        <p14:creationId xmlns:p14="http://schemas.microsoft.com/office/powerpoint/2010/main" val="2329522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F02B838F-BA1F-4373-984D-1424FE98DA71}" type="slidenum">
              <a:rPr lang="en-US" altLang="zh-CN" smtClean="0"/>
              <a:pPr/>
              <a:t>5</a:t>
            </a:fld>
            <a:endParaRPr lang="en-US" altLang="zh-CN"/>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zh-CN" altLang="en-US" dirty="0">
                <a:latin typeface="Arial" charset="0"/>
              </a:rPr>
              <a:t>参见谢希仁编写的书</a:t>
            </a:r>
            <a:r>
              <a:rPr lang="en-US" altLang="zh-CN" dirty="0">
                <a:latin typeface="Arial" charset="0"/>
              </a:rPr>
              <a:t>,</a:t>
            </a:r>
            <a:r>
              <a:rPr lang="zh-CN" altLang="en-US" dirty="0">
                <a:latin typeface="Arial" charset="0"/>
              </a:rPr>
              <a:t>在乃奎斯特定理中，</a:t>
            </a:r>
            <a:r>
              <a:rPr lang="en-US" altLang="zh-CN" dirty="0">
                <a:latin typeface="Arial" charset="0"/>
              </a:rPr>
              <a:t>V</a:t>
            </a:r>
            <a:r>
              <a:rPr lang="zh-CN" altLang="en-US" dirty="0">
                <a:latin typeface="Arial" charset="0"/>
              </a:rPr>
              <a:t>是信号包含的离散级数，采用的级数多，也可以提高速率。</a:t>
            </a:r>
          </a:p>
          <a:p>
            <a:pPr eaLnBrk="1" hangingPunct="1"/>
            <a:r>
              <a:rPr lang="zh-CN" altLang="en-US" dirty="0">
                <a:latin typeface="Arial" charset="0"/>
              </a:rPr>
              <a:t>例如，基带信号为</a:t>
            </a:r>
            <a:r>
              <a:rPr lang="en-US" altLang="zh-CN" dirty="0">
                <a:latin typeface="Arial" charset="0"/>
              </a:rPr>
              <a:t>101011000110111010</a:t>
            </a:r>
            <a:r>
              <a:rPr lang="zh-CN" altLang="en-US" dirty="0">
                <a:latin typeface="Arial" charset="0"/>
              </a:rPr>
              <a:t>，如果直接传送，则每一个比特携带的信息量是一个比特，若将每</a:t>
            </a:r>
            <a:r>
              <a:rPr lang="en-US" altLang="zh-CN" dirty="0">
                <a:latin typeface="Arial" charset="0"/>
              </a:rPr>
              <a:t>3</a:t>
            </a:r>
            <a:r>
              <a:rPr lang="zh-CN" altLang="en-US" dirty="0">
                <a:latin typeface="Arial" charset="0"/>
              </a:rPr>
              <a:t>个比特编为一组，即</a:t>
            </a:r>
            <a:r>
              <a:rPr lang="en-US" altLang="zh-CN" dirty="0">
                <a:latin typeface="Arial" charset="0"/>
              </a:rPr>
              <a:t>101</a:t>
            </a:r>
            <a:r>
              <a:rPr lang="zh-CN" altLang="en-US" dirty="0">
                <a:latin typeface="Arial" charset="0"/>
              </a:rPr>
              <a:t>，</a:t>
            </a:r>
            <a:r>
              <a:rPr lang="en-US" altLang="zh-CN" dirty="0">
                <a:latin typeface="Arial" charset="0"/>
              </a:rPr>
              <a:t>011</a:t>
            </a:r>
            <a:r>
              <a:rPr lang="zh-CN" altLang="en-US" dirty="0">
                <a:latin typeface="Arial" charset="0"/>
              </a:rPr>
              <a:t>，</a:t>
            </a:r>
            <a:r>
              <a:rPr lang="en-US" altLang="zh-CN" dirty="0">
                <a:latin typeface="Arial" charset="0"/>
              </a:rPr>
              <a:t>000</a:t>
            </a:r>
            <a:r>
              <a:rPr lang="zh-CN" altLang="en-US" dirty="0">
                <a:latin typeface="Arial" charset="0"/>
              </a:rPr>
              <a:t>，</a:t>
            </a:r>
            <a:r>
              <a:rPr lang="en-US" altLang="zh-CN" dirty="0">
                <a:latin typeface="Arial" charset="0"/>
              </a:rPr>
              <a:t>110</a:t>
            </a:r>
            <a:r>
              <a:rPr lang="zh-CN" altLang="en-US" dirty="0">
                <a:latin typeface="Arial" charset="0"/>
              </a:rPr>
              <a:t>，</a:t>
            </a:r>
            <a:r>
              <a:rPr lang="en-US" altLang="zh-CN" dirty="0">
                <a:latin typeface="Arial" charset="0"/>
              </a:rPr>
              <a:t>111</a:t>
            </a:r>
            <a:r>
              <a:rPr lang="zh-CN" altLang="en-US" dirty="0">
                <a:latin typeface="Arial" charset="0"/>
              </a:rPr>
              <a:t>，</a:t>
            </a:r>
            <a:r>
              <a:rPr lang="en-US" altLang="zh-CN" dirty="0">
                <a:latin typeface="Arial" charset="0"/>
              </a:rPr>
              <a:t>010</a:t>
            </a:r>
            <a:r>
              <a:rPr lang="zh-CN" altLang="en-US" dirty="0">
                <a:latin typeface="Arial" charset="0"/>
              </a:rPr>
              <a:t>，</a:t>
            </a:r>
            <a:r>
              <a:rPr lang="en-US" altLang="zh-CN" dirty="0">
                <a:latin typeface="Arial" charset="0"/>
              </a:rPr>
              <a:t>3</a:t>
            </a:r>
            <a:r>
              <a:rPr lang="zh-CN" altLang="en-US" dirty="0">
                <a:latin typeface="Arial" charset="0"/>
              </a:rPr>
              <a:t>个比特共有</a:t>
            </a:r>
            <a:r>
              <a:rPr lang="en-US" altLang="zh-CN" dirty="0">
                <a:latin typeface="Arial" charset="0"/>
              </a:rPr>
              <a:t>8</a:t>
            </a:r>
            <a:r>
              <a:rPr lang="zh-CN" altLang="en-US" dirty="0">
                <a:latin typeface="Arial" charset="0"/>
              </a:rPr>
              <a:t>中不同排列如果我们用八种不同的振幅，或八种不同的频率、相位来调制，用</a:t>
            </a:r>
            <a:r>
              <a:rPr lang="en-US" altLang="zh-CN" dirty="0">
                <a:latin typeface="Arial" charset="0"/>
              </a:rPr>
              <a:t>a0</a:t>
            </a:r>
            <a:r>
              <a:rPr lang="zh-CN" altLang="en-US" dirty="0">
                <a:latin typeface="Arial" charset="0"/>
              </a:rPr>
              <a:t>表示</a:t>
            </a:r>
            <a:r>
              <a:rPr lang="en-US" altLang="zh-CN" dirty="0">
                <a:latin typeface="Arial" charset="0"/>
              </a:rPr>
              <a:t>000</a:t>
            </a:r>
            <a:r>
              <a:rPr lang="zh-CN" altLang="en-US" dirty="0">
                <a:latin typeface="Arial" charset="0"/>
              </a:rPr>
              <a:t>，</a:t>
            </a:r>
            <a:r>
              <a:rPr lang="en-US" altLang="zh-CN" dirty="0">
                <a:latin typeface="Arial" charset="0"/>
              </a:rPr>
              <a:t>a1</a:t>
            </a:r>
            <a:r>
              <a:rPr lang="zh-CN" altLang="en-US" dirty="0">
                <a:latin typeface="Arial" charset="0"/>
              </a:rPr>
              <a:t>表示</a:t>
            </a:r>
            <a:r>
              <a:rPr lang="en-US" altLang="zh-CN" dirty="0">
                <a:latin typeface="Arial" charset="0"/>
              </a:rPr>
              <a:t>001</a:t>
            </a:r>
            <a:r>
              <a:rPr lang="zh-CN" altLang="en-US" dirty="0">
                <a:latin typeface="Arial" charset="0"/>
              </a:rPr>
              <a:t>，</a:t>
            </a:r>
            <a:r>
              <a:rPr lang="en-US" altLang="zh-CN" dirty="0">
                <a:latin typeface="Arial" charset="0"/>
              </a:rPr>
              <a:t>….</a:t>
            </a:r>
            <a:r>
              <a:rPr lang="zh-CN" altLang="en-US" dirty="0">
                <a:latin typeface="Arial" charset="0"/>
              </a:rPr>
              <a:t>，则以上</a:t>
            </a:r>
            <a:r>
              <a:rPr lang="en-US" altLang="zh-CN" dirty="0">
                <a:latin typeface="Arial" charset="0"/>
              </a:rPr>
              <a:t>18</a:t>
            </a:r>
            <a:r>
              <a:rPr lang="zh-CN" altLang="en-US" dirty="0">
                <a:latin typeface="Arial" charset="0"/>
              </a:rPr>
              <a:t>个码元就转换成</a:t>
            </a:r>
            <a:r>
              <a:rPr lang="en-US" altLang="zh-CN" dirty="0">
                <a:latin typeface="Arial" charset="0"/>
              </a:rPr>
              <a:t>6</a:t>
            </a:r>
            <a:r>
              <a:rPr lang="zh-CN" altLang="en-US" dirty="0">
                <a:latin typeface="Arial" charset="0"/>
              </a:rPr>
              <a:t>个码元组成的信号：</a:t>
            </a:r>
            <a:r>
              <a:rPr lang="en-US" altLang="zh-CN" dirty="0">
                <a:latin typeface="Arial" charset="0"/>
              </a:rPr>
              <a:t>a</a:t>
            </a:r>
            <a:r>
              <a:rPr lang="en-US" altLang="zh-CN" baseline="-25000" dirty="0">
                <a:latin typeface="Arial" charset="0"/>
              </a:rPr>
              <a:t>5</a:t>
            </a:r>
            <a:r>
              <a:rPr lang="en-US" altLang="zh-CN" dirty="0">
                <a:latin typeface="Arial" charset="0"/>
              </a:rPr>
              <a:t>a</a:t>
            </a:r>
            <a:r>
              <a:rPr lang="en-US" altLang="zh-CN" baseline="-25000" dirty="0">
                <a:latin typeface="Arial" charset="0"/>
              </a:rPr>
              <a:t>3</a:t>
            </a:r>
            <a:r>
              <a:rPr lang="en-US" altLang="zh-CN" dirty="0">
                <a:latin typeface="Arial" charset="0"/>
              </a:rPr>
              <a:t>a</a:t>
            </a:r>
            <a:r>
              <a:rPr lang="en-US" altLang="zh-CN" baseline="-25000" dirty="0">
                <a:latin typeface="Arial" charset="0"/>
              </a:rPr>
              <a:t>0</a:t>
            </a:r>
            <a:r>
              <a:rPr lang="en-US" altLang="zh-CN" dirty="0">
                <a:latin typeface="Arial" charset="0"/>
              </a:rPr>
              <a:t>a</a:t>
            </a:r>
            <a:r>
              <a:rPr lang="en-US" altLang="zh-CN" baseline="-25000" dirty="0">
                <a:latin typeface="Arial" charset="0"/>
              </a:rPr>
              <a:t>6</a:t>
            </a:r>
            <a:r>
              <a:rPr lang="en-US" altLang="zh-CN" dirty="0">
                <a:latin typeface="Arial" charset="0"/>
              </a:rPr>
              <a:t>a</a:t>
            </a:r>
            <a:r>
              <a:rPr lang="en-US" altLang="zh-CN" baseline="-25000" dirty="0">
                <a:latin typeface="Arial" charset="0"/>
              </a:rPr>
              <a:t>7</a:t>
            </a:r>
            <a:r>
              <a:rPr lang="en-US" altLang="zh-CN" dirty="0">
                <a:latin typeface="Arial" charset="0"/>
              </a:rPr>
              <a:t>a</a:t>
            </a:r>
            <a:r>
              <a:rPr lang="en-US" altLang="zh-CN" baseline="-25000" dirty="0">
                <a:latin typeface="Arial" charset="0"/>
              </a:rPr>
              <a:t>2</a:t>
            </a:r>
            <a:r>
              <a:rPr lang="en-US" altLang="zh-CN" dirty="0">
                <a:latin typeface="Arial" charset="0"/>
              </a:rPr>
              <a:t>,</a:t>
            </a:r>
            <a:r>
              <a:rPr lang="zh-CN" altLang="en-US" dirty="0">
                <a:latin typeface="Arial" charset="0"/>
              </a:rPr>
              <a:t>这样信息量就提高了</a:t>
            </a:r>
            <a:r>
              <a:rPr lang="en-US" altLang="zh-CN" dirty="0">
                <a:latin typeface="Arial" charset="0"/>
              </a:rPr>
              <a:t>3</a:t>
            </a:r>
            <a:r>
              <a:rPr lang="zh-CN" altLang="en-US" dirty="0">
                <a:latin typeface="Arial" charset="0"/>
              </a:rPr>
              <a:t>倍。</a:t>
            </a:r>
          </a:p>
          <a:p>
            <a:pPr eaLnBrk="1" hangingPunct="1"/>
            <a:r>
              <a:rPr lang="zh-CN" altLang="en-US" dirty="0">
                <a:latin typeface="Arial" charset="0"/>
              </a:rPr>
              <a:t>而在香农定理中的最大传输速率是不管信号的级数是多少的，因此看上去，在有噪声情况下，速率的上限反而比理想情况大。</a:t>
            </a:r>
          </a:p>
          <a:p>
            <a:pPr eaLnBrk="1" hangingPunct="1"/>
            <a:endParaRPr lang="en-US" altLang="zh-CN" dirty="0">
              <a:latin typeface="Arial" charset="0"/>
            </a:endParaRPr>
          </a:p>
        </p:txBody>
      </p:sp>
    </p:spTree>
    <p:extLst>
      <p:ext uri="{BB962C8B-B14F-4D97-AF65-F5344CB8AC3E}">
        <p14:creationId xmlns:p14="http://schemas.microsoft.com/office/powerpoint/2010/main" val="2486290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A25DAB6-0D1A-4DB3-B216-C6168B88897B}" type="slidenum">
              <a:rPr lang="en-US" altLang="zh-CN" smtClean="0"/>
              <a:pPr/>
              <a:t>6</a:t>
            </a:fld>
            <a:endParaRPr lang="en-US" altLang="zh-CN"/>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zh-CN" altLang="en-US">
                <a:latin typeface="Arial" charset="0"/>
              </a:rPr>
              <a:t>物理层在网络体系结构中位于最低层，它规范的是比特流的载体</a:t>
            </a:r>
            <a:r>
              <a:rPr lang="en-US" altLang="zh-CN">
                <a:latin typeface="Arial" charset="0"/>
              </a:rPr>
              <a:t>——</a:t>
            </a:r>
            <a:r>
              <a:rPr lang="zh-CN" altLang="en-US">
                <a:latin typeface="Arial" charset="0"/>
              </a:rPr>
              <a:t>光纤、电缆或各种频段的无线电波等物理媒体的协议标准，是通信网的基石。我们也许好奇，在这些物理媒体上是如何高速传输比特流的，但这些都由其他相关课程介绍，而对于计算机网络来说，它只需考虑怎样用这些物理媒体连接端系统或中间转发设备，并尽可能地为数据链路层屏蔽物理媒体所表现出的差异。</a:t>
            </a:r>
          </a:p>
        </p:txBody>
      </p:sp>
    </p:spTree>
    <p:extLst>
      <p:ext uri="{BB962C8B-B14F-4D97-AF65-F5344CB8AC3E}">
        <p14:creationId xmlns:p14="http://schemas.microsoft.com/office/powerpoint/2010/main" val="963269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24287C72-21F0-458F-8BB3-2D299AD071B9}" type="slidenum">
              <a:rPr lang="en-US" altLang="zh-CN" smtClean="0"/>
              <a:pPr/>
              <a:t>7</a:t>
            </a:fld>
            <a:endParaRPr lang="en-US" altLang="zh-CN"/>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zh-CN" altLang="en-US">
                <a:latin typeface="Arial" charset="0"/>
              </a:rPr>
              <a:t>传输介质也可称为传输媒体或传输媒介，是数据传输系统中收发系统之间的物理通路，可分为有导向传输介质和无导向传输介质。在有导向传输介质中，信号有导向地沿着固定的介质传输，如光纤、电缆，而无导向的介质指的是自由空间中传输的电磁波和激光，这类传输通常也称为无线传输。</a:t>
            </a:r>
          </a:p>
        </p:txBody>
      </p:sp>
    </p:spTree>
    <p:extLst>
      <p:ext uri="{BB962C8B-B14F-4D97-AF65-F5344CB8AC3E}">
        <p14:creationId xmlns:p14="http://schemas.microsoft.com/office/powerpoint/2010/main" val="3211542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微波是指频率为</a:t>
            </a:r>
            <a:r>
              <a:rPr lang="en-US" altLang="zh-CN" dirty="0"/>
              <a:t>300MHz~300GHz</a:t>
            </a:r>
            <a:r>
              <a:rPr lang="zh-CN" altLang="en-US" dirty="0"/>
              <a:t>的电磁波，是无线电波中一个有限频带的简称，即波长在</a:t>
            </a:r>
            <a:r>
              <a:rPr lang="en-US" altLang="zh-CN" dirty="0"/>
              <a:t>1</a:t>
            </a:r>
            <a:r>
              <a:rPr lang="zh-CN" altLang="en-US" dirty="0"/>
              <a:t>毫米</a:t>
            </a:r>
            <a:r>
              <a:rPr lang="en-US" altLang="zh-CN" dirty="0"/>
              <a:t>~1</a:t>
            </a:r>
            <a:r>
              <a:rPr lang="zh-CN" altLang="en-US" dirty="0"/>
              <a:t>米之间的电磁波，是分米波、厘米波、毫米波的统称。毫米波 （</a:t>
            </a:r>
            <a:r>
              <a:rPr lang="en-US" altLang="zh-CN" dirty="0"/>
              <a:t>millimeter wave </a:t>
            </a:r>
            <a:r>
              <a:rPr lang="zh-CN" altLang="en-US" dirty="0"/>
              <a:t>）：波长为</a:t>
            </a:r>
            <a:r>
              <a:rPr lang="en-US" altLang="zh-CN" dirty="0"/>
              <a:t>1</a:t>
            </a:r>
            <a:r>
              <a:rPr lang="zh-CN" altLang="en-US" dirty="0"/>
              <a:t>～</a:t>
            </a:r>
            <a:r>
              <a:rPr lang="en-US" altLang="zh-CN" dirty="0"/>
              <a:t>10</a:t>
            </a:r>
            <a:r>
              <a:rPr lang="zh-CN" altLang="en-US" dirty="0"/>
              <a:t>毫米的电磁波称毫米波，它位于微波与远红外波相交叠的波长范围，因而兼有两种波谱的特点。毫米波的理论和技术分别是微波向高频的延伸和光波向低频的发展。</a:t>
            </a:r>
          </a:p>
        </p:txBody>
      </p:sp>
      <p:sp>
        <p:nvSpPr>
          <p:cNvPr id="4" name="灯片编号占位符 3"/>
          <p:cNvSpPr>
            <a:spLocks noGrp="1"/>
          </p:cNvSpPr>
          <p:nvPr>
            <p:ph type="sldNum" sz="quarter" idx="10"/>
          </p:nvPr>
        </p:nvSpPr>
        <p:spPr/>
        <p:txBody>
          <a:bodyPr/>
          <a:lstStyle/>
          <a:p>
            <a:pPr>
              <a:defRPr/>
            </a:pPr>
            <a:fld id="{566EF985-84F5-4C83-8A1F-FCA8CC1C7131}" type="slidenum">
              <a:rPr lang="en-US" altLang="zh-CN" smtClean="0"/>
              <a:pPr>
                <a:defRPr/>
              </a:pPr>
              <a:t>8</a:t>
            </a:fld>
            <a:endParaRPr lang="en-US" altLang="zh-CN"/>
          </a:p>
        </p:txBody>
      </p:sp>
    </p:spTree>
    <p:extLst>
      <p:ext uri="{BB962C8B-B14F-4D97-AF65-F5344CB8AC3E}">
        <p14:creationId xmlns:p14="http://schemas.microsoft.com/office/powerpoint/2010/main" val="3146172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C68FD91E-7BC9-4DF3-B92D-800FD04F488B}" type="slidenum">
              <a:rPr lang="en-US" altLang="zh-CN" smtClean="0"/>
              <a:pPr/>
              <a:t>9</a:t>
            </a:fld>
            <a:endParaRPr lang="en-US" altLang="zh-CN"/>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zh-CN" altLang="en-US">
                <a:latin typeface="Arial" charset="0"/>
              </a:rPr>
              <a:t>双绞线之所以要绞在一起，是因为两根平行的线会构成一个很好的天线，当两根线绞在一起后，不同电线产生的干扰波会相互抵消，电线的辐射会明显减少。</a:t>
            </a:r>
          </a:p>
        </p:txBody>
      </p:sp>
    </p:spTree>
    <p:extLst>
      <p:ext uri="{BB962C8B-B14F-4D97-AF65-F5344CB8AC3E}">
        <p14:creationId xmlns:p14="http://schemas.microsoft.com/office/powerpoint/2010/main" val="3868480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CACD23DA-C83B-4816-AC0F-27F29110B6C0}" type="slidenum">
              <a:rPr lang="en-US" altLang="zh-CN" smtClean="0"/>
              <a:pPr/>
              <a:t>10</a:t>
            </a:fld>
            <a:endParaRPr lang="en-US" altLang="zh-CN"/>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zh-CN" altLang="en-US" sz="1000" dirty="0">
                <a:latin typeface="Arial" charset="0"/>
              </a:rPr>
              <a:t>双绞线常见的有</a:t>
            </a:r>
            <a:r>
              <a:rPr lang="en-US" altLang="zh-CN" sz="1000" dirty="0">
                <a:latin typeface="Arial" charset="0"/>
              </a:rPr>
              <a:t>3</a:t>
            </a:r>
            <a:r>
              <a:rPr lang="zh-CN" altLang="en-US" sz="1000" dirty="0">
                <a:latin typeface="Arial" charset="0"/>
              </a:rPr>
              <a:t>类线：</a:t>
            </a:r>
            <a:r>
              <a:rPr lang="en-US" altLang="zh-CN" sz="1000" dirty="0">
                <a:latin typeface="Arial" charset="0"/>
              </a:rPr>
              <a:t>5</a:t>
            </a:r>
            <a:r>
              <a:rPr lang="zh-CN" altLang="en-US" sz="1000" dirty="0">
                <a:latin typeface="Arial" charset="0"/>
              </a:rPr>
              <a:t>类线和超</a:t>
            </a:r>
            <a:r>
              <a:rPr lang="en-US" altLang="zh-CN" sz="1000" dirty="0">
                <a:latin typeface="Arial" charset="0"/>
              </a:rPr>
              <a:t>5</a:t>
            </a:r>
            <a:r>
              <a:rPr lang="zh-CN" altLang="en-US" sz="1000" dirty="0">
                <a:latin typeface="Arial" charset="0"/>
              </a:rPr>
              <a:t>类线，以及最新的</a:t>
            </a:r>
            <a:r>
              <a:rPr lang="en-US" altLang="zh-CN" sz="1000" dirty="0">
                <a:latin typeface="Arial" charset="0"/>
              </a:rPr>
              <a:t>6</a:t>
            </a:r>
            <a:r>
              <a:rPr lang="zh-CN" altLang="en-US" sz="1000" dirty="0">
                <a:latin typeface="Arial" charset="0"/>
              </a:rPr>
              <a:t>类线，前者线径细而后者线径粗，型号如下：</a:t>
            </a:r>
          </a:p>
          <a:p>
            <a:pPr eaLnBrk="1" hangingPunct="1"/>
            <a:r>
              <a:rPr lang="en-US" altLang="zh-CN" sz="1000" dirty="0">
                <a:latin typeface="Arial" charset="0"/>
              </a:rPr>
              <a:t>1</a:t>
            </a:r>
            <a:r>
              <a:rPr lang="zh-CN" altLang="en-US" sz="1000" dirty="0">
                <a:latin typeface="Arial" charset="0"/>
              </a:rPr>
              <a:t>）一类线：主要用于传输语音（一类标准主要用于八十年代初之前的电话线缆），不同于数据传输。</a:t>
            </a:r>
          </a:p>
          <a:p>
            <a:pPr eaLnBrk="1" hangingPunct="1"/>
            <a:r>
              <a:rPr lang="en-US" altLang="zh-CN" sz="1000" dirty="0">
                <a:latin typeface="Arial" charset="0"/>
              </a:rPr>
              <a:t>2</a:t>
            </a:r>
            <a:r>
              <a:rPr lang="zh-CN" altLang="en-US" sz="1000" dirty="0">
                <a:latin typeface="Arial" charset="0"/>
              </a:rPr>
              <a:t>）二类线：传输频率为</a:t>
            </a:r>
            <a:r>
              <a:rPr lang="en-US" altLang="zh-CN" sz="1000" dirty="0">
                <a:latin typeface="Arial" charset="0"/>
              </a:rPr>
              <a:t>1MHZ</a:t>
            </a:r>
            <a:r>
              <a:rPr lang="zh-CN" altLang="en-US" sz="1000" dirty="0">
                <a:latin typeface="Arial" charset="0"/>
              </a:rPr>
              <a:t>，用于语音传输和最高传输速率</a:t>
            </a:r>
            <a:r>
              <a:rPr lang="en-US" altLang="zh-CN" sz="1000" dirty="0">
                <a:latin typeface="Arial" charset="0"/>
              </a:rPr>
              <a:t>4Mbps</a:t>
            </a:r>
            <a:r>
              <a:rPr lang="zh-CN" altLang="en-US" sz="1000" dirty="0">
                <a:latin typeface="Arial" charset="0"/>
              </a:rPr>
              <a:t>的数据传输，常见于使用</a:t>
            </a:r>
            <a:r>
              <a:rPr lang="en-US" altLang="zh-CN" sz="1000" dirty="0">
                <a:latin typeface="Arial" charset="0"/>
              </a:rPr>
              <a:t>4MBPS</a:t>
            </a:r>
            <a:r>
              <a:rPr lang="zh-CN" altLang="en-US" sz="1000" dirty="0">
                <a:latin typeface="Arial" charset="0"/>
              </a:rPr>
              <a:t>规范令牌传递协议的旧的令牌网。 </a:t>
            </a:r>
          </a:p>
          <a:p>
            <a:pPr eaLnBrk="1" hangingPunct="1"/>
            <a:r>
              <a:rPr lang="en-US" altLang="zh-CN" sz="1000" dirty="0">
                <a:latin typeface="Arial" charset="0"/>
              </a:rPr>
              <a:t>3</a:t>
            </a:r>
            <a:r>
              <a:rPr lang="zh-CN" altLang="en-US" sz="1000" dirty="0">
                <a:latin typeface="Arial" charset="0"/>
              </a:rPr>
              <a:t>）三类线：指目前在</a:t>
            </a:r>
            <a:r>
              <a:rPr lang="en-US" altLang="zh-CN" sz="1000" dirty="0">
                <a:latin typeface="Arial" charset="0"/>
              </a:rPr>
              <a:t>ANSI</a:t>
            </a:r>
            <a:r>
              <a:rPr lang="zh-CN" altLang="en-US" sz="1000" dirty="0">
                <a:latin typeface="Arial" charset="0"/>
              </a:rPr>
              <a:t>和</a:t>
            </a:r>
            <a:r>
              <a:rPr lang="en-US" altLang="zh-CN" sz="1000" dirty="0">
                <a:latin typeface="Arial" charset="0"/>
              </a:rPr>
              <a:t>EIA/TIA568</a:t>
            </a:r>
            <a:r>
              <a:rPr lang="zh-CN" altLang="en-US" sz="1000" dirty="0">
                <a:latin typeface="Arial" charset="0"/>
              </a:rPr>
              <a:t>标准中指定的电缆，该电缆的传输频率</a:t>
            </a:r>
            <a:r>
              <a:rPr lang="en-US" altLang="zh-CN" sz="1000" dirty="0">
                <a:latin typeface="Arial" charset="0"/>
              </a:rPr>
              <a:t>16MHz</a:t>
            </a:r>
            <a:r>
              <a:rPr lang="zh-CN" altLang="en-US" sz="1000" dirty="0">
                <a:latin typeface="Arial" charset="0"/>
              </a:rPr>
              <a:t>，用于语音传输及最高传输速率为</a:t>
            </a:r>
            <a:r>
              <a:rPr lang="en-US" altLang="zh-CN" sz="1000" dirty="0">
                <a:latin typeface="Arial" charset="0"/>
              </a:rPr>
              <a:t>10Mbps</a:t>
            </a:r>
            <a:r>
              <a:rPr lang="zh-CN" altLang="en-US" sz="1000" dirty="0">
                <a:latin typeface="Arial" charset="0"/>
              </a:rPr>
              <a:t>的数据传输主要用于</a:t>
            </a:r>
            <a:r>
              <a:rPr lang="en-US" altLang="zh-CN" sz="1000" dirty="0">
                <a:latin typeface="Arial" charset="0"/>
              </a:rPr>
              <a:t>10BASE--T</a:t>
            </a:r>
            <a:r>
              <a:rPr lang="zh-CN" altLang="en-US" sz="1000" dirty="0">
                <a:latin typeface="Arial" charset="0"/>
              </a:rPr>
              <a:t>。</a:t>
            </a:r>
          </a:p>
          <a:p>
            <a:pPr eaLnBrk="1" hangingPunct="1"/>
            <a:r>
              <a:rPr lang="en-US" altLang="zh-CN" sz="1000" dirty="0">
                <a:latin typeface="Arial" charset="0"/>
              </a:rPr>
              <a:t>4</a:t>
            </a:r>
            <a:r>
              <a:rPr lang="zh-CN" altLang="en-US" sz="1000" dirty="0">
                <a:latin typeface="Arial" charset="0"/>
              </a:rPr>
              <a:t>）四类线：该类电缆的传输频率为</a:t>
            </a:r>
            <a:r>
              <a:rPr lang="en-US" altLang="zh-CN" sz="1000" dirty="0">
                <a:latin typeface="Arial" charset="0"/>
              </a:rPr>
              <a:t>20MHz</a:t>
            </a:r>
            <a:r>
              <a:rPr lang="zh-CN" altLang="en-US" sz="1000" dirty="0">
                <a:latin typeface="Arial" charset="0"/>
              </a:rPr>
              <a:t>，用于语音传输和最高传输速率</a:t>
            </a:r>
            <a:r>
              <a:rPr lang="en-US" altLang="zh-CN" sz="1000" dirty="0">
                <a:latin typeface="Arial" charset="0"/>
              </a:rPr>
              <a:t>16Mbps</a:t>
            </a:r>
            <a:r>
              <a:rPr lang="zh-CN" altLang="en-US" sz="1000" dirty="0">
                <a:latin typeface="Arial" charset="0"/>
              </a:rPr>
              <a:t>的数据传输主要用于基于令牌的局域网和 </a:t>
            </a:r>
            <a:r>
              <a:rPr lang="en-US" altLang="zh-CN" sz="1000" dirty="0">
                <a:latin typeface="Arial" charset="0"/>
              </a:rPr>
              <a:t>10BASE-T/100BASE-T</a:t>
            </a:r>
            <a:r>
              <a:rPr lang="zh-CN" altLang="en-US" sz="1000" dirty="0">
                <a:latin typeface="Arial" charset="0"/>
              </a:rPr>
              <a:t>。 </a:t>
            </a:r>
          </a:p>
          <a:p>
            <a:pPr eaLnBrk="1" hangingPunct="1"/>
            <a:r>
              <a:rPr lang="en-US" altLang="zh-CN" sz="1000" dirty="0">
                <a:latin typeface="Arial" charset="0"/>
              </a:rPr>
              <a:t>5</a:t>
            </a:r>
            <a:r>
              <a:rPr lang="zh-CN" altLang="en-US" sz="1000" dirty="0">
                <a:latin typeface="Arial" charset="0"/>
              </a:rPr>
              <a:t>）五类线：该类电缆增加了绕线密度，这样的好处是串音更少。外套一种高质量的绝缘材料，传输率为</a:t>
            </a:r>
            <a:r>
              <a:rPr lang="en-US" altLang="zh-CN" sz="1000" dirty="0">
                <a:latin typeface="Arial" charset="0"/>
              </a:rPr>
              <a:t>100MHz</a:t>
            </a:r>
            <a:r>
              <a:rPr lang="zh-CN" altLang="en-US" sz="1000" dirty="0">
                <a:latin typeface="Arial" charset="0"/>
              </a:rPr>
              <a:t>，用于语音传输和最高传输速率为</a:t>
            </a:r>
            <a:r>
              <a:rPr lang="en-US" altLang="zh-CN" sz="1000" dirty="0">
                <a:latin typeface="Arial" charset="0"/>
              </a:rPr>
              <a:t>10Mbps</a:t>
            </a:r>
            <a:r>
              <a:rPr lang="zh-CN" altLang="en-US" sz="1000" dirty="0">
                <a:latin typeface="Arial" charset="0"/>
              </a:rPr>
              <a:t>的数据传输，主要用于</a:t>
            </a:r>
            <a:r>
              <a:rPr lang="en-US" altLang="zh-CN" sz="1000" dirty="0">
                <a:latin typeface="Arial" charset="0"/>
              </a:rPr>
              <a:t>100BASE-T</a:t>
            </a:r>
            <a:r>
              <a:rPr lang="zh-CN" altLang="en-US" sz="1000" dirty="0">
                <a:latin typeface="Arial" charset="0"/>
              </a:rPr>
              <a:t>和</a:t>
            </a:r>
            <a:r>
              <a:rPr lang="en-US" altLang="zh-CN" sz="1000" dirty="0">
                <a:latin typeface="Arial" charset="0"/>
              </a:rPr>
              <a:t>10BASE-T</a:t>
            </a:r>
            <a:r>
              <a:rPr lang="zh-CN" altLang="en-US" sz="1000" dirty="0">
                <a:latin typeface="Arial" charset="0"/>
              </a:rPr>
              <a:t>网络。这是最常用的以太网电缆。</a:t>
            </a:r>
          </a:p>
          <a:p>
            <a:pPr eaLnBrk="1" hangingPunct="1"/>
            <a:r>
              <a:rPr lang="en-US" altLang="zh-CN" sz="1000" dirty="0">
                <a:latin typeface="Arial" charset="0"/>
              </a:rPr>
              <a:t>6</a:t>
            </a:r>
            <a:r>
              <a:rPr lang="zh-CN" altLang="en-US" sz="1000" dirty="0">
                <a:latin typeface="Arial" charset="0"/>
              </a:rPr>
              <a:t>）超五类线：超</a:t>
            </a:r>
            <a:r>
              <a:rPr lang="en-US" altLang="zh-CN" sz="1000" dirty="0">
                <a:latin typeface="Arial" charset="0"/>
              </a:rPr>
              <a:t>5</a:t>
            </a:r>
            <a:r>
              <a:rPr lang="zh-CN" altLang="en-US" sz="1000" dirty="0">
                <a:latin typeface="Arial" charset="0"/>
              </a:rPr>
              <a:t>类具有衰减小，串扰少，并且具有更高的衰减与串扰的比值</a:t>
            </a:r>
            <a:r>
              <a:rPr lang="en-US" altLang="zh-CN" sz="1000" dirty="0">
                <a:latin typeface="Arial" charset="0"/>
              </a:rPr>
              <a:t>(ACR)</a:t>
            </a:r>
            <a:r>
              <a:rPr lang="zh-CN" altLang="en-US" sz="1000" dirty="0">
                <a:latin typeface="Arial" charset="0"/>
              </a:rPr>
              <a:t>和信噪比</a:t>
            </a:r>
            <a:r>
              <a:rPr lang="en-US" altLang="zh-CN" sz="1000" dirty="0">
                <a:latin typeface="Arial" charset="0"/>
              </a:rPr>
              <a:t>(Structural Return Loss)</a:t>
            </a:r>
            <a:r>
              <a:rPr lang="zh-CN" altLang="en-US" sz="1000" dirty="0">
                <a:latin typeface="Arial" charset="0"/>
              </a:rPr>
              <a:t>、更小的时延误差，性能得到很大提高。超</a:t>
            </a:r>
            <a:r>
              <a:rPr lang="en-US" altLang="zh-CN" sz="1000" dirty="0">
                <a:latin typeface="Arial" charset="0"/>
              </a:rPr>
              <a:t>5</a:t>
            </a:r>
            <a:r>
              <a:rPr lang="zh-CN" altLang="en-US" sz="1000" dirty="0">
                <a:latin typeface="Arial" charset="0"/>
              </a:rPr>
              <a:t>类线主要用于千兆位以太网（</a:t>
            </a:r>
            <a:r>
              <a:rPr lang="en-US" altLang="zh-CN" sz="1000" dirty="0">
                <a:latin typeface="Arial" charset="0"/>
              </a:rPr>
              <a:t>1000Mbps</a:t>
            </a:r>
            <a:r>
              <a:rPr lang="zh-CN" altLang="en-US" sz="1000" dirty="0">
                <a:latin typeface="Arial" charset="0"/>
              </a:rPr>
              <a:t>）。</a:t>
            </a:r>
          </a:p>
          <a:p>
            <a:pPr eaLnBrk="1" hangingPunct="1"/>
            <a:r>
              <a:rPr lang="en-US" altLang="zh-CN" sz="1000" dirty="0">
                <a:latin typeface="Arial" charset="0"/>
              </a:rPr>
              <a:t>7</a:t>
            </a:r>
            <a:r>
              <a:rPr lang="zh-CN" altLang="en-US" sz="1000" dirty="0">
                <a:latin typeface="Arial" charset="0"/>
              </a:rPr>
              <a:t>）六类线：该类电缆的传输频率为</a:t>
            </a:r>
            <a:r>
              <a:rPr lang="en-US" altLang="zh-CN" sz="1000" dirty="0">
                <a:latin typeface="Arial" charset="0"/>
              </a:rPr>
              <a:t>1MHz</a:t>
            </a:r>
            <a:r>
              <a:rPr lang="zh-CN" altLang="en-US" sz="1000" dirty="0">
                <a:latin typeface="Arial" charset="0"/>
              </a:rPr>
              <a:t>～</a:t>
            </a:r>
            <a:r>
              <a:rPr lang="en-US" altLang="zh-CN" sz="1000" dirty="0">
                <a:latin typeface="Arial" charset="0"/>
              </a:rPr>
              <a:t>250MHz</a:t>
            </a:r>
            <a:r>
              <a:rPr lang="zh-CN" altLang="en-US" sz="1000" dirty="0">
                <a:latin typeface="Arial" charset="0"/>
              </a:rPr>
              <a:t>，六类布线系统在</a:t>
            </a:r>
            <a:r>
              <a:rPr lang="en-US" altLang="zh-CN" sz="1000" dirty="0">
                <a:latin typeface="Arial" charset="0"/>
              </a:rPr>
              <a:t>200MHz</a:t>
            </a:r>
            <a:r>
              <a:rPr lang="zh-CN" altLang="en-US" sz="1000" dirty="0">
                <a:latin typeface="Arial" charset="0"/>
              </a:rPr>
              <a:t>时综合衰减串扰比（</a:t>
            </a:r>
            <a:r>
              <a:rPr lang="en-US" altLang="zh-CN" sz="1000" dirty="0">
                <a:latin typeface="Arial" charset="0"/>
              </a:rPr>
              <a:t>PS-ACR</a:t>
            </a:r>
            <a:r>
              <a:rPr lang="zh-CN" altLang="en-US" sz="1000" dirty="0">
                <a:latin typeface="Arial" charset="0"/>
              </a:rPr>
              <a:t>）应该有较大的余量，它提供</a:t>
            </a:r>
            <a:r>
              <a:rPr lang="en-US" altLang="zh-CN" sz="1000" dirty="0">
                <a:latin typeface="Arial" charset="0"/>
              </a:rPr>
              <a:t>2</a:t>
            </a:r>
            <a:r>
              <a:rPr lang="zh-CN" altLang="en-US" sz="1000" dirty="0">
                <a:latin typeface="Arial" charset="0"/>
              </a:rPr>
              <a:t>倍于超五类的带宽。六类布线的传输性能远远高于超五类标准，最适用于传输速率高于</a:t>
            </a:r>
            <a:r>
              <a:rPr lang="en-US" altLang="zh-CN" sz="1000" dirty="0">
                <a:latin typeface="Arial" charset="0"/>
              </a:rPr>
              <a:t>1Gbps</a:t>
            </a:r>
            <a:r>
              <a:rPr lang="zh-CN" altLang="en-US" sz="1000" dirty="0">
                <a:latin typeface="Arial" charset="0"/>
              </a:rPr>
              <a:t>的应用。六类与超五类的一个重要的不同点在于：改善了在串扰以及回波损耗方面的性能，对于新一代全双工的高速网络应用而言，优良的回波损耗性能是极重要的。六类标准中取消了基本链路模型，布线标准采用星形的拓扑结构，要求的布线距离为：永久链路的长度不能超过</a:t>
            </a:r>
            <a:r>
              <a:rPr lang="en-US" altLang="zh-CN" sz="1000" dirty="0">
                <a:latin typeface="Arial" charset="0"/>
              </a:rPr>
              <a:t>90m</a:t>
            </a:r>
            <a:r>
              <a:rPr lang="zh-CN" altLang="en-US" sz="1000" dirty="0">
                <a:latin typeface="Arial" charset="0"/>
              </a:rPr>
              <a:t>，信道长度不能超过</a:t>
            </a:r>
            <a:r>
              <a:rPr lang="en-US" altLang="zh-CN" sz="1000" dirty="0">
                <a:latin typeface="Arial" charset="0"/>
              </a:rPr>
              <a:t>100m </a:t>
            </a:r>
          </a:p>
        </p:txBody>
      </p:sp>
    </p:spTree>
    <p:extLst>
      <p:ext uri="{BB962C8B-B14F-4D97-AF65-F5344CB8AC3E}">
        <p14:creationId xmlns:p14="http://schemas.microsoft.com/office/powerpoint/2010/main" val="793401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zh-CN"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CN" alt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zh-CN" alt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CN" alt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zh-CN"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15372" name="Rectangle 12"/>
          <p:cNvSpPr>
            <a:spLocks noGrp="1" noChangeArrowheads="1"/>
          </p:cNvSpPr>
          <p:nvPr>
            <p:ph type="ctrTitle"/>
          </p:nvPr>
        </p:nvSpPr>
        <p:spPr>
          <a:xfrm>
            <a:off x="990600" y="1676400"/>
            <a:ext cx="7772400" cy="1462088"/>
          </a:xfrm>
        </p:spPr>
        <p:txBody>
          <a:bodyPr/>
          <a:lstStyle>
            <a:lvl1pPr>
              <a:defRPr/>
            </a:lvl1pPr>
          </a:lstStyle>
          <a:p>
            <a:r>
              <a:rPr lang="zh-CN" altLang="en-US"/>
              <a:t>单击此处编辑母版标题样式</a:t>
            </a:r>
          </a:p>
        </p:txBody>
      </p:sp>
      <p:sp>
        <p:nvSpPr>
          <p:cNvPr id="1537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zh-CN"/>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zh-CN"/>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1C913437-2CCE-4578-AD9C-350378BBDBC5}"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011DEC30-E19B-4327-B115-BFF3EC9B480E}"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214313"/>
            <a:ext cx="1951038" cy="59182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0938" y="214313"/>
            <a:ext cx="5700712" cy="5918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3C0F88C7-7616-49C1-A4CD-7964D7F4550E}"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1150938" y="214313"/>
            <a:ext cx="7793037" cy="1462087"/>
          </a:xfrm>
        </p:spPr>
        <p:txBody>
          <a:bodyPr/>
          <a:lstStyle/>
          <a:p>
            <a:r>
              <a:rPr lang="zh-CN" altLang="en-US"/>
              <a:t>单击此处编辑母版标题样式</a:t>
            </a:r>
          </a:p>
        </p:txBody>
      </p:sp>
      <p:sp>
        <p:nvSpPr>
          <p:cNvPr id="3" name="内容占位符 2"/>
          <p:cNvSpPr>
            <a:spLocks noGrp="1"/>
          </p:cNvSpPr>
          <p:nvPr>
            <p:ph sz="quarter" idx="1"/>
          </p:nvPr>
        </p:nvSpPr>
        <p:spPr>
          <a:xfrm>
            <a:off x="1182688" y="2017713"/>
            <a:ext cx="381000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5145088" y="2017713"/>
            <a:ext cx="381000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1182688" y="4151313"/>
            <a:ext cx="381000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5145088" y="4151313"/>
            <a:ext cx="381000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3"/>
          <p:cNvSpPr>
            <a:spLocks noGrp="1" noChangeArrowheads="1"/>
          </p:cNvSpPr>
          <p:nvPr>
            <p:ph type="sldNum" sz="quarter" idx="12"/>
          </p:nvPr>
        </p:nvSpPr>
        <p:spPr>
          <a:ln/>
        </p:spPr>
        <p:txBody>
          <a:bodyPr/>
          <a:lstStyle>
            <a:lvl1pPr>
              <a:defRPr/>
            </a:lvl1pPr>
          </a:lstStyle>
          <a:p>
            <a:pPr>
              <a:defRPr/>
            </a:pPr>
            <a:fld id="{53EECC54-6230-4591-8C4B-A42EE7FDF7D6}" type="slidenum">
              <a:rPr lang="en-US" altLang="zh-CN"/>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p:spPr>
        <p:txBody>
          <a:bodyPr/>
          <a:lstStyle/>
          <a:p>
            <a:r>
              <a:rPr lang="zh-CN" altLang="en-US"/>
              <a:t>单击此处编辑母版标题样式</a:t>
            </a:r>
          </a:p>
        </p:txBody>
      </p:sp>
      <p:sp>
        <p:nvSpPr>
          <p:cNvPr id="3" name="文本占位符 2"/>
          <p:cNvSpPr>
            <a:spLocks noGrp="1"/>
          </p:cNvSpPr>
          <p:nvPr>
            <p:ph type="body" sz="half" idx="1"/>
          </p:nvPr>
        </p:nvSpPr>
        <p:spPr>
          <a:xfrm>
            <a:off x="1182688" y="2017713"/>
            <a:ext cx="381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5145088" y="2017713"/>
            <a:ext cx="381000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5145088" y="4151313"/>
            <a:ext cx="381000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7"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13"/>
          <p:cNvSpPr>
            <a:spLocks noGrp="1" noChangeArrowheads="1"/>
          </p:cNvSpPr>
          <p:nvPr>
            <p:ph type="sldNum" sz="quarter" idx="12"/>
          </p:nvPr>
        </p:nvSpPr>
        <p:spPr>
          <a:ln/>
        </p:spPr>
        <p:txBody>
          <a:bodyPr/>
          <a:lstStyle>
            <a:lvl1pPr>
              <a:defRPr/>
            </a:lvl1pPr>
          </a:lstStyle>
          <a:p>
            <a:pPr>
              <a:defRPr/>
            </a:pPr>
            <a:fld id="{22A1972A-E318-4BDB-B794-1406BC1A701D}" type="slidenum">
              <a:rPr lang="en-US" altLang="zh-CN"/>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p:spPr>
        <p:txBody>
          <a:bodyPr/>
          <a:lstStyle/>
          <a:p>
            <a:r>
              <a:rPr lang="zh-CN" altLang="en-US"/>
              <a:t>单击此处编辑母版标题样式</a:t>
            </a:r>
          </a:p>
        </p:txBody>
      </p:sp>
      <p:sp>
        <p:nvSpPr>
          <p:cNvPr id="3" name="表格占位符 2"/>
          <p:cNvSpPr>
            <a:spLocks noGrp="1"/>
          </p:cNvSpPr>
          <p:nvPr>
            <p:ph type="tbl" idx="1"/>
          </p:nvPr>
        </p:nvSpPr>
        <p:spPr>
          <a:xfrm>
            <a:off x="1182688" y="2017713"/>
            <a:ext cx="7772400" cy="4114800"/>
          </a:xfrm>
        </p:spPr>
        <p:txBody>
          <a:bodyPr/>
          <a:lstStyle/>
          <a:p>
            <a:pPr lvl="0"/>
            <a:endParaRPr lang="zh-CN" altLang="en-US" noProof="0"/>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F795B94E-45B9-4D1A-83CC-583175D0A185}"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EC0EDB93-D9F5-4858-8769-D824308A14A4}"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CB8EB536-80E9-455B-A80B-15489F29BB82}"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D242C9A1-513B-4BF7-8B92-AFC00AD7C1BA}"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3"/>
          <p:cNvSpPr>
            <a:spLocks noGrp="1" noChangeArrowheads="1"/>
          </p:cNvSpPr>
          <p:nvPr>
            <p:ph type="sldNum" sz="quarter" idx="12"/>
          </p:nvPr>
        </p:nvSpPr>
        <p:spPr>
          <a:ln/>
        </p:spPr>
        <p:txBody>
          <a:bodyPr/>
          <a:lstStyle>
            <a:lvl1pPr>
              <a:defRPr/>
            </a:lvl1pPr>
          </a:lstStyle>
          <a:p>
            <a:pPr>
              <a:defRPr/>
            </a:pPr>
            <a:fld id="{80E2FE06-4968-49CD-B83C-CD3CB2E85B95}"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3"/>
          <p:cNvSpPr>
            <a:spLocks noGrp="1" noChangeArrowheads="1"/>
          </p:cNvSpPr>
          <p:nvPr>
            <p:ph type="sldNum" sz="quarter" idx="12"/>
          </p:nvPr>
        </p:nvSpPr>
        <p:spPr>
          <a:ln/>
        </p:spPr>
        <p:txBody>
          <a:bodyPr/>
          <a:lstStyle>
            <a:lvl1pPr>
              <a:defRPr/>
            </a:lvl1pPr>
          </a:lstStyle>
          <a:p>
            <a:pPr>
              <a:defRPr/>
            </a:pPr>
            <a:fld id="{26463FD3-509B-45BF-8C8F-93E842931854}"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3"/>
          <p:cNvSpPr>
            <a:spLocks noGrp="1" noChangeArrowheads="1"/>
          </p:cNvSpPr>
          <p:nvPr>
            <p:ph type="sldNum" sz="quarter" idx="12"/>
          </p:nvPr>
        </p:nvSpPr>
        <p:spPr>
          <a:ln/>
        </p:spPr>
        <p:txBody>
          <a:bodyPr/>
          <a:lstStyle>
            <a:lvl1pPr>
              <a:defRPr/>
            </a:lvl1pPr>
          </a:lstStyle>
          <a:p>
            <a:pPr>
              <a:defRPr/>
            </a:pPr>
            <a:fld id="{CD68ADC3-FCF3-45BD-AC11-98042BB0BC8E}"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72E2B198-C37C-4C30-8B58-E53DF720834E}"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E131455C-617E-4224-81A9-4D3EDB8B97E0}"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zh-CN" altLang="zh-CN"/>
          </a:p>
        </p:txBody>
      </p:sp>
      <p:sp>
        <p:nvSpPr>
          <p:cNvPr id="1433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zh-CN" altLang="zh-CN"/>
          </a:p>
        </p:txBody>
      </p:sp>
      <p:sp>
        <p:nvSpPr>
          <p:cNvPr id="14340"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zh-CN" altLang="zh-CN"/>
          </a:p>
        </p:txBody>
      </p:sp>
      <p:sp>
        <p:nvSpPr>
          <p:cNvPr id="1434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zh-CN" altLang="zh-CN"/>
          </a:p>
        </p:txBody>
      </p:sp>
      <p:sp>
        <p:nvSpPr>
          <p:cNvPr id="1434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zh-CN" altLang="zh-CN"/>
          </a:p>
        </p:txBody>
      </p:sp>
      <p:sp>
        <p:nvSpPr>
          <p:cNvPr id="14343"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zh-CN" altLang="zh-CN"/>
          </a:p>
        </p:txBody>
      </p:sp>
      <p:sp>
        <p:nvSpPr>
          <p:cNvPr id="1434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zh-CN" altLang="zh-CN"/>
          </a:p>
        </p:txBody>
      </p:sp>
      <p:sp>
        <p:nvSpPr>
          <p:cNvPr id="2057"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2058"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34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en-US" altLang="zh-CN"/>
          </a:p>
        </p:txBody>
      </p:sp>
      <p:sp>
        <p:nvSpPr>
          <p:cNvPr id="1434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altLang="zh-CN"/>
          </a:p>
        </p:txBody>
      </p:sp>
      <p:sp>
        <p:nvSpPr>
          <p:cNvPr id="1434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D60EF383-79B6-4F45-8DB0-1EF928EC55B5}"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01"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hyperlink" Target="file:///C:\Users\USTC\Desktop\&#21452;&#32478;&#32447;&#22836;&#30340;&#21046;&#20316;&#36807;&#31243;.pptx#-1,1,&#24187;&#28783;&#29255; 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notesSlide" Target="../notesSlides/notesSlide17.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4.wmf"/><Relationship Id="rId5" Type="http://schemas.openxmlformats.org/officeDocument/2006/relationships/oleObject" Target="../embeddings/oleObject1.bin"/><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1.wmf"/><Relationship Id="rId5" Type="http://schemas.openxmlformats.org/officeDocument/2006/relationships/oleObject" Target="../embeddings/oleObject4.bin"/><Relationship Id="rId4" Type="http://schemas.openxmlformats.org/officeDocument/2006/relationships/image" Target="../media/image50.w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zh-CN"/>
              <a:t>Chapter 3 </a:t>
            </a:r>
            <a:r>
              <a:rPr lang="zh-CN" altLang="en-US"/>
              <a:t>物理层</a:t>
            </a:r>
          </a:p>
        </p:txBody>
      </p:sp>
      <p:sp>
        <p:nvSpPr>
          <p:cNvPr id="4099" name="Rectangle 4"/>
          <p:cNvSpPr>
            <a:spLocks noGrp="1" noChangeArrowheads="1"/>
          </p:cNvSpPr>
          <p:nvPr>
            <p:ph type="body" idx="1"/>
          </p:nvPr>
        </p:nvSpPr>
        <p:spPr>
          <a:xfrm>
            <a:off x="1182688" y="2017713"/>
            <a:ext cx="7046912" cy="3392487"/>
          </a:xfrm>
        </p:spPr>
        <p:txBody>
          <a:bodyPr/>
          <a:lstStyle/>
          <a:p>
            <a:pPr eaLnBrk="1" hangingPunct="1"/>
            <a:r>
              <a:rPr lang="en-US" altLang="zh-CN" b="1" dirty="0"/>
              <a:t>3.1</a:t>
            </a:r>
            <a:r>
              <a:rPr lang="zh-CN" altLang="en-US" b="1" dirty="0"/>
              <a:t>从波形到比特</a:t>
            </a:r>
          </a:p>
          <a:p>
            <a:pPr eaLnBrk="1" hangingPunct="1"/>
            <a:r>
              <a:rPr lang="en-US" altLang="zh-CN" b="1" dirty="0"/>
              <a:t>3.2</a:t>
            </a:r>
            <a:r>
              <a:rPr lang="zh-CN" altLang="en-US" b="1" dirty="0"/>
              <a:t>传输介质</a:t>
            </a:r>
          </a:p>
          <a:p>
            <a:pPr eaLnBrk="1" hangingPunct="1"/>
            <a:r>
              <a:rPr lang="en-US" altLang="zh-CN" b="1" dirty="0"/>
              <a:t>3.3</a:t>
            </a:r>
            <a:r>
              <a:rPr lang="zh-CN" altLang="en-US" b="1" dirty="0"/>
              <a:t>数字调制与多路复用</a:t>
            </a:r>
          </a:p>
          <a:p>
            <a:pPr eaLnBrk="1" hangingPunct="1"/>
            <a:r>
              <a:rPr lang="en-US" altLang="zh-CN" b="1" dirty="0"/>
              <a:t>3.4</a:t>
            </a:r>
            <a:r>
              <a:rPr lang="zh-CN" altLang="en-US" b="1" dirty="0"/>
              <a:t>交换技术</a:t>
            </a:r>
          </a:p>
          <a:p>
            <a:pPr eaLnBrk="1" hangingPunct="1"/>
            <a:endParaRPr lang="en-US" altLang="zh-CN"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a:xfrm>
            <a:off x="762000" y="214313"/>
            <a:ext cx="8181975" cy="928687"/>
          </a:xfrm>
        </p:spPr>
        <p:txBody>
          <a:bodyPr/>
          <a:lstStyle/>
          <a:p>
            <a:pPr eaLnBrk="1" hangingPunct="1"/>
            <a:r>
              <a:rPr lang="en-US" altLang="zh-CN" sz="3600">
                <a:solidFill>
                  <a:srgbClr val="6600FF"/>
                </a:solidFill>
              </a:rPr>
              <a:t>Categories of Unshielded Twisted Pair</a:t>
            </a:r>
          </a:p>
        </p:txBody>
      </p:sp>
      <p:sp>
        <p:nvSpPr>
          <p:cNvPr id="12291" name="Rectangle 4"/>
          <p:cNvSpPr>
            <a:spLocks noGrp="1" noChangeArrowheads="1"/>
          </p:cNvSpPr>
          <p:nvPr>
            <p:ph type="body" idx="1"/>
          </p:nvPr>
        </p:nvSpPr>
        <p:spPr>
          <a:xfrm>
            <a:off x="381000" y="2209800"/>
            <a:ext cx="8458200" cy="4267200"/>
          </a:xfrm>
        </p:spPr>
        <p:txBody>
          <a:bodyPr/>
          <a:lstStyle/>
          <a:p>
            <a:pPr eaLnBrk="1" hangingPunct="1"/>
            <a:r>
              <a:rPr lang="en-US" altLang="zh-CN" sz="2400"/>
              <a:t>Type		Use	</a:t>
            </a:r>
          </a:p>
          <a:p>
            <a:pPr eaLnBrk="1" hangingPunct="1"/>
            <a:r>
              <a:rPr lang="en-US" altLang="zh-CN" sz="2400"/>
              <a:t>Category 1		Voice Only (Telephone Wire)</a:t>
            </a:r>
          </a:p>
          <a:p>
            <a:pPr eaLnBrk="1" hangingPunct="1"/>
            <a:r>
              <a:rPr lang="en-US" altLang="zh-CN" sz="2400"/>
              <a:t>Category 2		Data to 4 Mbps (LocalTalk)	</a:t>
            </a:r>
          </a:p>
          <a:p>
            <a:pPr eaLnBrk="1" hangingPunct="1"/>
            <a:r>
              <a:rPr lang="en-US" altLang="zh-CN" sz="2400"/>
              <a:t>Category 3		Data to 10 Mbps (Ethernet)	</a:t>
            </a:r>
          </a:p>
          <a:p>
            <a:pPr eaLnBrk="1" hangingPunct="1"/>
            <a:r>
              <a:rPr lang="en-US" altLang="zh-CN" sz="2400"/>
              <a:t>Category 4		Data to 20 Mbps (16 Mbps Token Ring)</a:t>
            </a:r>
          </a:p>
          <a:p>
            <a:pPr eaLnBrk="1" hangingPunct="1"/>
            <a:r>
              <a:rPr lang="en-US" altLang="zh-CN" sz="2400"/>
              <a:t>Category 5		Data to 100 Mbps (Fast Ethernet)</a:t>
            </a:r>
          </a:p>
          <a:p>
            <a:pPr eaLnBrk="1" hangingPunct="1"/>
            <a:r>
              <a:rPr lang="en-US" altLang="zh-CN" sz="2400"/>
              <a:t>Category 5e	Data to 100 Mbps (Fast Ethernet)</a:t>
            </a:r>
          </a:p>
          <a:p>
            <a:pPr eaLnBrk="1" hangingPunct="1"/>
            <a:r>
              <a:rPr lang="en-US" altLang="zh-CN" sz="2400"/>
              <a:t>Category 6		Data to 250 MHz (Gigabit Ethernet?)</a:t>
            </a:r>
          </a:p>
          <a:p>
            <a:pPr eaLnBrk="1" hangingPunct="1"/>
            <a:r>
              <a:rPr lang="en-US" altLang="zh-CN" sz="2400"/>
              <a:t>Category 7</a:t>
            </a:r>
            <a:r>
              <a:rPr lang="en-US" altLang="zh-CN" sz="2800"/>
              <a:t>	        </a:t>
            </a:r>
            <a:r>
              <a:rPr lang="en-US" altLang="zh-CN" sz="2400"/>
              <a:t>Data to 600 MHz </a:t>
            </a:r>
          </a:p>
        </p:txBody>
      </p:sp>
      <p:sp>
        <p:nvSpPr>
          <p:cNvPr id="12292" name="Rectangle 5"/>
          <p:cNvSpPr>
            <a:spLocks noChangeArrowheads="1"/>
          </p:cNvSpPr>
          <p:nvPr/>
        </p:nvSpPr>
        <p:spPr bwMode="auto">
          <a:xfrm>
            <a:off x="685800" y="1125538"/>
            <a:ext cx="8458200" cy="641350"/>
          </a:xfrm>
          <a:prstGeom prst="rect">
            <a:avLst/>
          </a:prstGeom>
          <a:noFill/>
          <a:ln w="9525">
            <a:noFill/>
            <a:miter lim="800000"/>
            <a:headEnd/>
            <a:tailEnd/>
          </a:ln>
        </p:spPr>
        <p:txBody>
          <a:bodyPr>
            <a:spAutoFit/>
          </a:bodyPr>
          <a:lstStyle/>
          <a:p>
            <a:pPr eaLnBrk="0" hangingPunct="0">
              <a:lnSpc>
                <a:spcPct val="90000"/>
              </a:lnSpc>
              <a:spcBef>
                <a:spcPct val="20000"/>
              </a:spcBef>
              <a:buClr>
                <a:srgbClr val="0000FF"/>
              </a:buClr>
              <a:buSzPct val="80000"/>
              <a:buFont typeface="Wingdings" pitchFamily="2" charset="2"/>
              <a:buNone/>
            </a:pPr>
            <a:r>
              <a:rPr kumimoji="1" lang="en-US" altLang="zh-CN" sz="2000" b="1">
                <a:latin typeface="Times New Roman" pitchFamily="18" charset="0"/>
              </a:rPr>
              <a:t>The EIA/TIA (Electronic Industry Association/Telecommunication Industry Association) has established standards of UTP.</a:t>
            </a:r>
            <a:r>
              <a:rPr kumimoji="1" lang="en-US" altLang="zh-CN" sz="2000">
                <a:latin typeface="Times New Roman" pitchFamily="18"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zh-CN" altLang="zh-CN">
              <a:solidFill>
                <a:schemeClr val="tx1"/>
              </a:solidFill>
            </a:endParaRPr>
          </a:p>
        </p:txBody>
      </p:sp>
      <p:pic>
        <p:nvPicPr>
          <p:cNvPr id="13315" name="Picture 4" descr="rj45"/>
          <p:cNvPicPr>
            <a:picLocks noGrp="1" noChangeAspect="1" noChangeArrowheads="1"/>
          </p:cNvPicPr>
          <p:nvPr>
            <p:ph type="body" idx="1"/>
          </p:nvPr>
        </p:nvPicPr>
        <p:blipFill>
          <a:blip r:embed="rId2" cstate="print"/>
          <a:srcRect/>
          <a:stretch>
            <a:fillRect/>
          </a:stretch>
        </p:blipFill>
        <p:spPr>
          <a:xfrm>
            <a:off x="0" y="0"/>
            <a:ext cx="9144000" cy="6858000"/>
          </a:xfrm>
          <a:noFill/>
        </p:spPr>
      </p:pic>
      <p:grpSp>
        <p:nvGrpSpPr>
          <p:cNvPr id="13316" name="Group 70"/>
          <p:cNvGrpSpPr>
            <a:grpSpLocks/>
          </p:cNvGrpSpPr>
          <p:nvPr/>
        </p:nvGrpSpPr>
        <p:grpSpPr bwMode="auto">
          <a:xfrm>
            <a:off x="2682875" y="4367213"/>
            <a:ext cx="6461125" cy="2490787"/>
            <a:chOff x="960" y="1152"/>
            <a:chExt cx="4262" cy="1569"/>
          </a:xfrm>
        </p:grpSpPr>
        <p:sp>
          <p:nvSpPr>
            <p:cNvPr id="13319" name="Rectangle 71"/>
            <p:cNvSpPr>
              <a:spLocks noChangeArrowheads="1"/>
            </p:cNvSpPr>
            <p:nvPr/>
          </p:nvSpPr>
          <p:spPr bwMode="auto">
            <a:xfrm>
              <a:off x="960" y="1152"/>
              <a:ext cx="4262" cy="1569"/>
            </a:xfrm>
            <a:prstGeom prst="rect">
              <a:avLst/>
            </a:prstGeom>
            <a:solidFill>
              <a:srgbClr val="FFFFFF"/>
            </a:solidFill>
            <a:ln w="9525">
              <a:solidFill>
                <a:srgbClr val="000000"/>
              </a:solidFill>
              <a:miter lim="800000"/>
              <a:headEnd/>
              <a:tailEnd/>
            </a:ln>
          </p:spPr>
          <p:txBody>
            <a:bodyPr/>
            <a:lstStyle/>
            <a:p>
              <a:endParaRPr lang="zh-CN" altLang="en-US"/>
            </a:p>
          </p:txBody>
        </p:sp>
        <p:sp>
          <p:nvSpPr>
            <p:cNvPr id="13320" name="Line 72"/>
            <p:cNvSpPr>
              <a:spLocks noChangeShapeType="1"/>
            </p:cNvSpPr>
            <p:nvPr/>
          </p:nvSpPr>
          <p:spPr bwMode="auto">
            <a:xfrm>
              <a:off x="970" y="1381"/>
              <a:ext cx="385" cy="0"/>
            </a:xfrm>
            <a:prstGeom prst="line">
              <a:avLst/>
            </a:prstGeom>
            <a:noFill/>
            <a:ln w="25400">
              <a:solidFill>
                <a:srgbClr val="000000"/>
              </a:solidFill>
              <a:round/>
              <a:headEnd/>
              <a:tailEnd/>
            </a:ln>
          </p:spPr>
          <p:txBody>
            <a:bodyPr/>
            <a:lstStyle/>
            <a:p>
              <a:endParaRPr lang="zh-CN" altLang="en-US"/>
            </a:p>
          </p:txBody>
        </p:sp>
        <p:sp>
          <p:nvSpPr>
            <p:cNvPr id="13321" name="Line 73"/>
            <p:cNvSpPr>
              <a:spLocks noChangeShapeType="1"/>
            </p:cNvSpPr>
            <p:nvPr/>
          </p:nvSpPr>
          <p:spPr bwMode="auto">
            <a:xfrm>
              <a:off x="970" y="1538"/>
              <a:ext cx="385" cy="0"/>
            </a:xfrm>
            <a:prstGeom prst="line">
              <a:avLst/>
            </a:prstGeom>
            <a:noFill/>
            <a:ln w="25400">
              <a:solidFill>
                <a:srgbClr val="000000"/>
              </a:solidFill>
              <a:round/>
              <a:headEnd/>
              <a:tailEnd/>
            </a:ln>
          </p:spPr>
          <p:txBody>
            <a:bodyPr/>
            <a:lstStyle/>
            <a:p>
              <a:endParaRPr lang="zh-CN" altLang="en-US"/>
            </a:p>
          </p:txBody>
        </p:sp>
        <p:sp>
          <p:nvSpPr>
            <p:cNvPr id="13322" name="Line 74"/>
            <p:cNvSpPr>
              <a:spLocks noChangeShapeType="1"/>
            </p:cNvSpPr>
            <p:nvPr/>
          </p:nvSpPr>
          <p:spPr bwMode="auto">
            <a:xfrm>
              <a:off x="970" y="1696"/>
              <a:ext cx="385" cy="0"/>
            </a:xfrm>
            <a:prstGeom prst="line">
              <a:avLst/>
            </a:prstGeom>
            <a:noFill/>
            <a:ln w="25400">
              <a:solidFill>
                <a:srgbClr val="000000"/>
              </a:solidFill>
              <a:round/>
              <a:headEnd/>
              <a:tailEnd/>
            </a:ln>
          </p:spPr>
          <p:txBody>
            <a:bodyPr/>
            <a:lstStyle/>
            <a:p>
              <a:endParaRPr lang="zh-CN" altLang="en-US"/>
            </a:p>
          </p:txBody>
        </p:sp>
        <p:sp>
          <p:nvSpPr>
            <p:cNvPr id="13323" name="Line 75"/>
            <p:cNvSpPr>
              <a:spLocks noChangeShapeType="1"/>
            </p:cNvSpPr>
            <p:nvPr/>
          </p:nvSpPr>
          <p:spPr bwMode="auto">
            <a:xfrm>
              <a:off x="970" y="1851"/>
              <a:ext cx="385" cy="0"/>
            </a:xfrm>
            <a:prstGeom prst="line">
              <a:avLst/>
            </a:prstGeom>
            <a:noFill/>
            <a:ln w="25400">
              <a:solidFill>
                <a:srgbClr val="000000"/>
              </a:solidFill>
              <a:round/>
              <a:headEnd/>
              <a:tailEnd/>
            </a:ln>
          </p:spPr>
          <p:txBody>
            <a:bodyPr/>
            <a:lstStyle/>
            <a:p>
              <a:endParaRPr lang="zh-CN" altLang="en-US"/>
            </a:p>
          </p:txBody>
        </p:sp>
        <p:sp>
          <p:nvSpPr>
            <p:cNvPr id="13324" name="Line 76"/>
            <p:cNvSpPr>
              <a:spLocks noChangeShapeType="1"/>
            </p:cNvSpPr>
            <p:nvPr/>
          </p:nvSpPr>
          <p:spPr bwMode="auto">
            <a:xfrm>
              <a:off x="970" y="2005"/>
              <a:ext cx="385" cy="0"/>
            </a:xfrm>
            <a:prstGeom prst="line">
              <a:avLst/>
            </a:prstGeom>
            <a:noFill/>
            <a:ln w="25400">
              <a:solidFill>
                <a:srgbClr val="000000"/>
              </a:solidFill>
              <a:round/>
              <a:headEnd/>
              <a:tailEnd/>
            </a:ln>
          </p:spPr>
          <p:txBody>
            <a:bodyPr/>
            <a:lstStyle/>
            <a:p>
              <a:endParaRPr lang="zh-CN" altLang="en-US"/>
            </a:p>
          </p:txBody>
        </p:sp>
        <p:sp>
          <p:nvSpPr>
            <p:cNvPr id="13325" name="Line 77"/>
            <p:cNvSpPr>
              <a:spLocks noChangeShapeType="1"/>
            </p:cNvSpPr>
            <p:nvPr/>
          </p:nvSpPr>
          <p:spPr bwMode="auto">
            <a:xfrm>
              <a:off x="970" y="2473"/>
              <a:ext cx="385" cy="0"/>
            </a:xfrm>
            <a:prstGeom prst="line">
              <a:avLst/>
            </a:prstGeom>
            <a:noFill/>
            <a:ln w="25400">
              <a:solidFill>
                <a:srgbClr val="000000"/>
              </a:solidFill>
              <a:round/>
              <a:headEnd/>
              <a:tailEnd/>
            </a:ln>
          </p:spPr>
          <p:txBody>
            <a:bodyPr/>
            <a:lstStyle/>
            <a:p>
              <a:endParaRPr lang="zh-CN" altLang="en-US"/>
            </a:p>
          </p:txBody>
        </p:sp>
        <p:sp>
          <p:nvSpPr>
            <p:cNvPr id="13326" name="Line 78"/>
            <p:cNvSpPr>
              <a:spLocks noChangeShapeType="1"/>
            </p:cNvSpPr>
            <p:nvPr/>
          </p:nvSpPr>
          <p:spPr bwMode="auto">
            <a:xfrm>
              <a:off x="970" y="2171"/>
              <a:ext cx="385" cy="0"/>
            </a:xfrm>
            <a:prstGeom prst="line">
              <a:avLst/>
            </a:prstGeom>
            <a:noFill/>
            <a:ln w="25400">
              <a:solidFill>
                <a:srgbClr val="000000"/>
              </a:solidFill>
              <a:round/>
              <a:headEnd/>
              <a:tailEnd/>
            </a:ln>
          </p:spPr>
          <p:txBody>
            <a:bodyPr/>
            <a:lstStyle/>
            <a:p>
              <a:endParaRPr lang="zh-CN" altLang="en-US"/>
            </a:p>
          </p:txBody>
        </p:sp>
        <p:sp>
          <p:nvSpPr>
            <p:cNvPr id="13327" name="Line 79"/>
            <p:cNvSpPr>
              <a:spLocks noChangeShapeType="1"/>
            </p:cNvSpPr>
            <p:nvPr/>
          </p:nvSpPr>
          <p:spPr bwMode="auto">
            <a:xfrm>
              <a:off x="970" y="2323"/>
              <a:ext cx="385" cy="0"/>
            </a:xfrm>
            <a:prstGeom prst="line">
              <a:avLst/>
            </a:prstGeom>
            <a:noFill/>
            <a:ln w="25400">
              <a:solidFill>
                <a:srgbClr val="000000"/>
              </a:solidFill>
              <a:round/>
              <a:headEnd/>
              <a:tailEnd/>
            </a:ln>
          </p:spPr>
          <p:txBody>
            <a:bodyPr/>
            <a:lstStyle/>
            <a:p>
              <a:endParaRPr lang="zh-CN" altLang="en-US"/>
            </a:p>
          </p:txBody>
        </p:sp>
        <p:sp>
          <p:nvSpPr>
            <p:cNvPr id="13328" name="Rectangle 80"/>
            <p:cNvSpPr>
              <a:spLocks noChangeArrowheads="1"/>
            </p:cNvSpPr>
            <p:nvPr/>
          </p:nvSpPr>
          <p:spPr bwMode="auto">
            <a:xfrm>
              <a:off x="1840" y="1297"/>
              <a:ext cx="341" cy="1254"/>
            </a:xfrm>
            <a:prstGeom prst="rect">
              <a:avLst/>
            </a:prstGeom>
            <a:solidFill>
              <a:srgbClr val="FFFFFF"/>
            </a:solidFill>
            <a:ln w="9525">
              <a:solidFill>
                <a:srgbClr val="000000"/>
              </a:solidFill>
              <a:miter lim="800000"/>
              <a:headEnd/>
              <a:tailEnd/>
            </a:ln>
          </p:spPr>
          <p:txBody>
            <a:bodyPr/>
            <a:lstStyle/>
            <a:p>
              <a:endParaRPr lang="zh-CN" altLang="en-US"/>
            </a:p>
          </p:txBody>
        </p:sp>
        <p:sp>
          <p:nvSpPr>
            <p:cNvPr id="13329" name="Line 81"/>
            <p:cNvSpPr>
              <a:spLocks noChangeShapeType="1"/>
            </p:cNvSpPr>
            <p:nvPr/>
          </p:nvSpPr>
          <p:spPr bwMode="auto">
            <a:xfrm>
              <a:off x="2304" y="1152"/>
              <a:ext cx="0" cy="1536"/>
            </a:xfrm>
            <a:prstGeom prst="line">
              <a:avLst/>
            </a:prstGeom>
            <a:noFill/>
            <a:ln w="38100">
              <a:solidFill>
                <a:srgbClr val="C0C0C0"/>
              </a:solidFill>
              <a:round/>
              <a:headEnd/>
              <a:tailEnd/>
            </a:ln>
          </p:spPr>
          <p:txBody>
            <a:bodyPr/>
            <a:lstStyle/>
            <a:p>
              <a:endParaRPr lang="zh-CN" altLang="en-US"/>
            </a:p>
          </p:txBody>
        </p:sp>
        <p:sp>
          <p:nvSpPr>
            <p:cNvPr id="13330" name="Rectangle 82"/>
            <p:cNvSpPr>
              <a:spLocks noChangeArrowheads="1"/>
            </p:cNvSpPr>
            <p:nvPr/>
          </p:nvSpPr>
          <p:spPr bwMode="auto">
            <a:xfrm>
              <a:off x="2448" y="1296"/>
              <a:ext cx="285" cy="1281"/>
            </a:xfrm>
            <a:prstGeom prst="rect">
              <a:avLst/>
            </a:prstGeom>
            <a:solidFill>
              <a:srgbClr val="FFFFFF"/>
            </a:solidFill>
            <a:ln w="9525">
              <a:solidFill>
                <a:srgbClr val="000000"/>
              </a:solidFill>
              <a:miter lim="800000"/>
              <a:headEnd/>
              <a:tailEnd/>
            </a:ln>
          </p:spPr>
          <p:txBody>
            <a:bodyPr/>
            <a:lstStyle/>
            <a:p>
              <a:endParaRPr lang="zh-CN" altLang="en-US"/>
            </a:p>
          </p:txBody>
        </p:sp>
        <p:sp>
          <p:nvSpPr>
            <p:cNvPr id="13331" name="Rectangle 83"/>
            <p:cNvSpPr>
              <a:spLocks noChangeArrowheads="1"/>
            </p:cNvSpPr>
            <p:nvPr/>
          </p:nvSpPr>
          <p:spPr bwMode="auto">
            <a:xfrm>
              <a:off x="2448" y="1296"/>
              <a:ext cx="69" cy="1273"/>
            </a:xfrm>
            <a:prstGeom prst="rect">
              <a:avLst/>
            </a:prstGeom>
            <a:solidFill>
              <a:srgbClr val="969696"/>
            </a:solidFill>
            <a:ln w="9525">
              <a:solidFill>
                <a:srgbClr val="000000"/>
              </a:solidFill>
              <a:miter lim="800000"/>
              <a:headEnd/>
              <a:tailEnd/>
            </a:ln>
          </p:spPr>
          <p:txBody>
            <a:bodyPr/>
            <a:lstStyle/>
            <a:p>
              <a:endParaRPr lang="zh-CN" altLang="en-US"/>
            </a:p>
          </p:txBody>
        </p:sp>
        <p:sp>
          <p:nvSpPr>
            <p:cNvPr id="13332" name="Line 84"/>
            <p:cNvSpPr>
              <a:spLocks noChangeShapeType="1"/>
            </p:cNvSpPr>
            <p:nvPr/>
          </p:nvSpPr>
          <p:spPr bwMode="auto">
            <a:xfrm>
              <a:off x="1355" y="1370"/>
              <a:ext cx="1902" cy="0"/>
            </a:xfrm>
            <a:prstGeom prst="line">
              <a:avLst/>
            </a:prstGeom>
            <a:noFill/>
            <a:ln w="9525">
              <a:solidFill>
                <a:srgbClr val="000000"/>
              </a:solidFill>
              <a:prstDash val="dash"/>
              <a:round/>
              <a:headEnd/>
              <a:tailEnd/>
            </a:ln>
          </p:spPr>
          <p:txBody>
            <a:bodyPr/>
            <a:lstStyle/>
            <a:p>
              <a:endParaRPr lang="zh-CN" altLang="en-US"/>
            </a:p>
          </p:txBody>
        </p:sp>
        <p:sp>
          <p:nvSpPr>
            <p:cNvPr id="13333" name="Line 85"/>
            <p:cNvSpPr>
              <a:spLocks noChangeShapeType="1"/>
            </p:cNvSpPr>
            <p:nvPr/>
          </p:nvSpPr>
          <p:spPr bwMode="auto">
            <a:xfrm>
              <a:off x="1355" y="1536"/>
              <a:ext cx="1902" cy="0"/>
            </a:xfrm>
            <a:prstGeom prst="line">
              <a:avLst/>
            </a:prstGeom>
            <a:noFill/>
            <a:ln w="9525">
              <a:solidFill>
                <a:srgbClr val="000000"/>
              </a:solidFill>
              <a:prstDash val="dash"/>
              <a:round/>
              <a:headEnd/>
              <a:tailEnd/>
            </a:ln>
          </p:spPr>
          <p:txBody>
            <a:bodyPr/>
            <a:lstStyle/>
            <a:p>
              <a:endParaRPr lang="zh-CN" altLang="en-US"/>
            </a:p>
          </p:txBody>
        </p:sp>
        <p:sp>
          <p:nvSpPr>
            <p:cNvPr id="13334" name="Line 86"/>
            <p:cNvSpPr>
              <a:spLocks noChangeShapeType="1"/>
            </p:cNvSpPr>
            <p:nvPr/>
          </p:nvSpPr>
          <p:spPr bwMode="auto">
            <a:xfrm>
              <a:off x="1365" y="1699"/>
              <a:ext cx="1903" cy="0"/>
            </a:xfrm>
            <a:prstGeom prst="line">
              <a:avLst/>
            </a:prstGeom>
            <a:noFill/>
            <a:ln w="9525">
              <a:solidFill>
                <a:srgbClr val="000000"/>
              </a:solidFill>
              <a:prstDash val="dash"/>
              <a:round/>
              <a:headEnd/>
              <a:tailEnd/>
            </a:ln>
          </p:spPr>
          <p:txBody>
            <a:bodyPr/>
            <a:lstStyle/>
            <a:p>
              <a:endParaRPr lang="zh-CN" altLang="en-US"/>
            </a:p>
          </p:txBody>
        </p:sp>
        <p:sp>
          <p:nvSpPr>
            <p:cNvPr id="13335" name="Line 87"/>
            <p:cNvSpPr>
              <a:spLocks noChangeShapeType="1"/>
            </p:cNvSpPr>
            <p:nvPr/>
          </p:nvSpPr>
          <p:spPr bwMode="auto">
            <a:xfrm>
              <a:off x="1355" y="1853"/>
              <a:ext cx="1902" cy="0"/>
            </a:xfrm>
            <a:prstGeom prst="line">
              <a:avLst/>
            </a:prstGeom>
            <a:noFill/>
            <a:ln w="9525">
              <a:solidFill>
                <a:srgbClr val="000000"/>
              </a:solidFill>
              <a:prstDash val="dash"/>
              <a:round/>
              <a:headEnd/>
              <a:tailEnd/>
            </a:ln>
          </p:spPr>
          <p:txBody>
            <a:bodyPr/>
            <a:lstStyle/>
            <a:p>
              <a:endParaRPr lang="zh-CN" altLang="en-US"/>
            </a:p>
          </p:txBody>
        </p:sp>
        <p:sp>
          <p:nvSpPr>
            <p:cNvPr id="13336" name="Line 88"/>
            <p:cNvSpPr>
              <a:spLocks noChangeShapeType="1"/>
            </p:cNvSpPr>
            <p:nvPr/>
          </p:nvSpPr>
          <p:spPr bwMode="auto">
            <a:xfrm>
              <a:off x="1355" y="2005"/>
              <a:ext cx="1902" cy="0"/>
            </a:xfrm>
            <a:prstGeom prst="line">
              <a:avLst/>
            </a:prstGeom>
            <a:noFill/>
            <a:ln w="9525">
              <a:solidFill>
                <a:srgbClr val="000000"/>
              </a:solidFill>
              <a:prstDash val="dash"/>
              <a:round/>
              <a:headEnd/>
              <a:tailEnd/>
            </a:ln>
          </p:spPr>
          <p:txBody>
            <a:bodyPr/>
            <a:lstStyle/>
            <a:p>
              <a:endParaRPr lang="zh-CN" altLang="en-US"/>
            </a:p>
          </p:txBody>
        </p:sp>
        <p:sp>
          <p:nvSpPr>
            <p:cNvPr id="13337" name="Line 89"/>
            <p:cNvSpPr>
              <a:spLocks noChangeShapeType="1"/>
            </p:cNvSpPr>
            <p:nvPr/>
          </p:nvSpPr>
          <p:spPr bwMode="auto">
            <a:xfrm>
              <a:off x="1355" y="2171"/>
              <a:ext cx="1902" cy="0"/>
            </a:xfrm>
            <a:prstGeom prst="line">
              <a:avLst/>
            </a:prstGeom>
            <a:noFill/>
            <a:ln w="9525">
              <a:solidFill>
                <a:srgbClr val="000000"/>
              </a:solidFill>
              <a:prstDash val="dash"/>
              <a:round/>
              <a:headEnd/>
              <a:tailEnd/>
            </a:ln>
          </p:spPr>
          <p:txBody>
            <a:bodyPr/>
            <a:lstStyle/>
            <a:p>
              <a:endParaRPr lang="zh-CN" altLang="en-US"/>
            </a:p>
          </p:txBody>
        </p:sp>
        <p:sp>
          <p:nvSpPr>
            <p:cNvPr id="13338" name="Line 90"/>
            <p:cNvSpPr>
              <a:spLocks noChangeShapeType="1"/>
            </p:cNvSpPr>
            <p:nvPr/>
          </p:nvSpPr>
          <p:spPr bwMode="auto">
            <a:xfrm>
              <a:off x="1365" y="2323"/>
              <a:ext cx="1903" cy="0"/>
            </a:xfrm>
            <a:prstGeom prst="line">
              <a:avLst/>
            </a:prstGeom>
            <a:noFill/>
            <a:ln w="9525">
              <a:solidFill>
                <a:srgbClr val="000000"/>
              </a:solidFill>
              <a:prstDash val="dash"/>
              <a:round/>
              <a:headEnd/>
              <a:tailEnd/>
            </a:ln>
          </p:spPr>
          <p:txBody>
            <a:bodyPr/>
            <a:lstStyle/>
            <a:p>
              <a:endParaRPr lang="zh-CN" altLang="en-US"/>
            </a:p>
          </p:txBody>
        </p:sp>
        <p:sp>
          <p:nvSpPr>
            <p:cNvPr id="13339" name="Line 91"/>
            <p:cNvSpPr>
              <a:spLocks noChangeShapeType="1"/>
            </p:cNvSpPr>
            <p:nvPr/>
          </p:nvSpPr>
          <p:spPr bwMode="auto">
            <a:xfrm>
              <a:off x="1355" y="2475"/>
              <a:ext cx="1902" cy="0"/>
            </a:xfrm>
            <a:prstGeom prst="line">
              <a:avLst/>
            </a:prstGeom>
            <a:noFill/>
            <a:ln w="9525">
              <a:solidFill>
                <a:srgbClr val="000000"/>
              </a:solidFill>
              <a:prstDash val="dash"/>
              <a:round/>
              <a:headEnd/>
              <a:tailEnd/>
            </a:ln>
          </p:spPr>
          <p:txBody>
            <a:bodyPr/>
            <a:lstStyle/>
            <a:p>
              <a:endParaRPr lang="zh-CN" altLang="en-US"/>
            </a:p>
          </p:txBody>
        </p:sp>
        <p:sp>
          <p:nvSpPr>
            <p:cNvPr id="13340" name="Line 92"/>
            <p:cNvSpPr>
              <a:spLocks noChangeShapeType="1"/>
            </p:cNvSpPr>
            <p:nvPr/>
          </p:nvSpPr>
          <p:spPr bwMode="auto">
            <a:xfrm>
              <a:off x="3268" y="1373"/>
              <a:ext cx="457" cy="0"/>
            </a:xfrm>
            <a:prstGeom prst="line">
              <a:avLst/>
            </a:prstGeom>
            <a:noFill/>
            <a:ln w="9525">
              <a:solidFill>
                <a:srgbClr val="000000"/>
              </a:solidFill>
              <a:round/>
              <a:headEnd/>
              <a:tailEnd/>
            </a:ln>
          </p:spPr>
          <p:txBody>
            <a:bodyPr/>
            <a:lstStyle/>
            <a:p>
              <a:endParaRPr lang="zh-CN" altLang="en-US"/>
            </a:p>
          </p:txBody>
        </p:sp>
        <p:sp>
          <p:nvSpPr>
            <p:cNvPr id="13341" name="Line 93"/>
            <p:cNvSpPr>
              <a:spLocks noChangeShapeType="1"/>
            </p:cNvSpPr>
            <p:nvPr/>
          </p:nvSpPr>
          <p:spPr bwMode="auto">
            <a:xfrm>
              <a:off x="3268" y="1533"/>
              <a:ext cx="457" cy="0"/>
            </a:xfrm>
            <a:prstGeom prst="line">
              <a:avLst/>
            </a:prstGeom>
            <a:noFill/>
            <a:ln w="9525">
              <a:solidFill>
                <a:srgbClr val="000000"/>
              </a:solidFill>
              <a:round/>
              <a:headEnd/>
              <a:tailEnd/>
            </a:ln>
          </p:spPr>
          <p:txBody>
            <a:bodyPr/>
            <a:lstStyle/>
            <a:p>
              <a:endParaRPr lang="zh-CN" altLang="en-US"/>
            </a:p>
          </p:txBody>
        </p:sp>
        <p:sp>
          <p:nvSpPr>
            <p:cNvPr id="13342" name="Line 94"/>
            <p:cNvSpPr>
              <a:spLocks noChangeShapeType="1"/>
            </p:cNvSpPr>
            <p:nvPr/>
          </p:nvSpPr>
          <p:spPr bwMode="auto">
            <a:xfrm>
              <a:off x="3257" y="1699"/>
              <a:ext cx="458" cy="0"/>
            </a:xfrm>
            <a:prstGeom prst="line">
              <a:avLst/>
            </a:prstGeom>
            <a:noFill/>
            <a:ln w="9525">
              <a:solidFill>
                <a:srgbClr val="000000"/>
              </a:solidFill>
              <a:round/>
              <a:headEnd/>
              <a:tailEnd/>
            </a:ln>
          </p:spPr>
          <p:txBody>
            <a:bodyPr/>
            <a:lstStyle/>
            <a:p>
              <a:endParaRPr lang="zh-CN" altLang="en-US"/>
            </a:p>
          </p:txBody>
        </p:sp>
        <p:sp>
          <p:nvSpPr>
            <p:cNvPr id="13343" name="Line 95"/>
            <p:cNvSpPr>
              <a:spLocks noChangeShapeType="1"/>
            </p:cNvSpPr>
            <p:nvPr/>
          </p:nvSpPr>
          <p:spPr bwMode="auto">
            <a:xfrm>
              <a:off x="3257" y="1845"/>
              <a:ext cx="458" cy="0"/>
            </a:xfrm>
            <a:prstGeom prst="line">
              <a:avLst/>
            </a:prstGeom>
            <a:noFill/>
            <a:ln w="9525">
              <a:solidFill>
                <a:srgbClr val="000000"/>
              </a:solidFill>
              <a:round/>
              <a:headEnd/>
              <a:tailEnd/>
            </a:ln>
          </p:spPr>
          <p:txBody>
            <a:bodyPr/>
            <a:lstStyle/>
            <a:p>
              <a:endParaRPr lang="zh-CN" altLang="en-US"/>
            </a:p>
          </p:txBody>
        </p:sp>
        <p:sp>
          <p:nvSpPr>
            <p:cNvPr id="13344" name="Line 96"/>
            <p:cNvSpPr>
              <a:spLocks noChangeShapeType="1"/>
            </p:cNvSpPr>
            <p:nvPr/>
          </p:nvSpPr>
          <p:spPr bwMode="auto">
            <a:xfrm>
              <a:off x="3257" y="2005"/>
              <a:ext cx="458" cy="0"/>
            </a:xfrm>
            <a:prstGeom prst="line">
              <a:avLst/>
            </a:prstGeom>
            <a:noFill/>
            <a:ln w="9525">
              <a:solidFill>
                <a:srgbClr val="000000"/>
              </a:solidFill>
              <a:round/>
              <a:headEnd/>
              <a:tailEnd/>
            </a:ln>
          </p:spPr>
          <p:txBody>
            <a:bodyPr/>
            <a:lstStyle/>
            <a:p>
              <a:endParaRPr lang="zh-CN" altLang="en-US"/>
            </a:p>
          </p:txBody>
        </p:sp>
        <p:sp>
          <p:nvSpPr>
            <p:cNvPr id="13345" name="Line 97"/>
            <p:cNvSpPr>
              <a:spLocks noChangeShapeType="1"/>
            </p:cNvSpPr>
            <p:nvPr/>
          </p:nvSpPr>
          <p:spPr bwMode="auto">
            <a:xfrm>
              <a:off x="3268" y="2168"/>
              <a:ext cx="457" cy="0"/>
            </a:xfrm>
            <a:prstGeom prst="line">
              <a:avLst/>
            </a:prstGeom>
            <a:noFill/>
            <a:ln w="9525">
              <a:solidFill>
                <a:srgbClr val="000000"/>
              </a:solidFill>
              <a:round/>
              <a:headEnd/>
              <a:tailEnd/>
            </a:ln>
          </p:spPr>
          <p:txBody>
            <a:bodyPr/>
            <a:lstStyle/>
            <a:p>
              <a:endParaRPr lang="zh-CN" altLang="en-US"/>
            </a:p>
          </p:txBody>
        </p:sp>
        <p:sp>
          <p:nvSpPr>
            <p:cNvPr id="13346" name="Line 98"/>
            <p:cNvSpPr>
              <a:spLocks noChangeShapeType="1"/>
            </p:cNvSpPr>
            <p:nvPr/>
          </p:nvSpPr>
          <p:spPr bwMode="auto">
            <a:xfrm>
              <a:off x="3268" y="2318"/>
              <a:ext cx="457" cy="0"/>
            </a:xfrm>
            <a:prstGeom prst="line">
              <a:avLst/>
            </a:prstGeom>
            <a:noFill/>
            <a:ln w="9525">
              <a:solidFill>
                <a:srgbClr val="000000"/>
              </a:solidFill>
              <a:round/>
              <a:headEnd/>
              <a:tailEnd/>
            </a:ln>
          </p:spPr>
          <p:txBody>
            <a:bodyPr/>
            <a:lstStyle/>
            <a:p>
              <a:endParaRPr lang="zh-CN" altLang="en-US"/>
            </a:p>
          </p:txBody>
        </p:sp>
        <p:sp>
          <p:nvSpPr>
            <p:cNvPr id="13347" name="Line 99"/>
            <p:cNvSpPr>
              <a:spLocks noChangeShapeType="1"/>
            </p:cNvSpPr>
            <p:nvPr/>
          </p:nvSpPr>
          <p:spPr bwMode="auto">
            <a:xfrm>
              <a:off x="3268" y="2478"/>
              <a:ext cx="457" cy="0"/>
            </a:xfrm>
            <a:prstGeom prst="line">
              <a:avLst/>
            </a:prstGeom>
            <a:noFill/>
            <a:ln w="9525">
              <a:solidFill>
                <a:srgbClr val="000000"/>
              </a:solidFill>
              <a:round/>
              <a:headEnd/>
              <a:tailEnd/>
            </a:ln>
          </p:spPr>
          <p:txBody>
            <a:bodyPr/>
            <a:lstStyle/>
            <a:p>
              <a:endParaRPr lang="zh-CN" altLang="en-US"/>
            </a:p>
          </p:txBody>
        </p:sp>
        <p:sp>
          <p:nvSpPr>
            <p:cNvPr id="13348" name="Text Box 100"/>
            <p:cNvSpPr txBox="1">
              <a:spLocks noChangeArrowheads="1"/>
            </p:cNvSpPr>
            <p:nvPr/>
          </p:nvSpPr>
          <p:spPr bwMode="auto">
            <a:xfrm>
              <a:off x="3312" y="1210"/>
              <a:ext cx="300" cy="152"/>
            </a:xfrm>
            <a:prstGeom prst="rect">
              <a:avLst/>
            </a:prstGeom>
            <a:noFill/>
            <a:ln w="9525">
              <a:noFill/>
              <a:miter lim="800000"/>
              <a:headEnd/>
              <a:tailEnd/>
            </a:ln>
          </p:spPr>
          <p:txBody>
            <a:bodyPr lIns="0" tIns="0" rIns="0" bIns="0"/>
            <a:lstStyle/>
            <a:p>
              <a:pPr algn="ctr" eaLnBrk="0" hangingPunct="0"/>
              <a:r>
                <a:rPr lang="zh-CN" altLang="en-US" sz="1200">
                  <a:latin typeface="Times New Roman" pitchFamily="18" charset="0"/>
                </a:rPr>
                <a:t>棕</a:t>
              </a:r>
            </a:p>
          </p:txBody>
        </p:sp>
        <p:sp>
          <p:nvSpPr>
            <p:cNvPr id="13349" name="Text Box 101"/>
            <p:cNvSpPr txBox="1">
              <a:spLocks noChangeArrowheads="1"/>
            </p:cNvSpPr>
            <p:nvPr/>
          </p:nvSpPr>
          <p:spPr bwMode="auto">
            <a:xfrm>
              <a:off x="3251" y="1384"/>
              <a:ext cx="432" cy="160"/>
            </a:xfrm>
            <a:prstGeom prst="rect">
              <a:avLst/>
            </a:prstGeom>
            <a:noFill/>
            <a:ln w="9525">
              <a:noFill/>
              <a:miter lim="800000"/>
              <a:headEnd/>
              <a:tailEnd/>
            </a:ln>
          </p:spPr>
          <p:txBody>
            <a:bodyPr lIns="0" tIns="0" rIns="0" bIns="0"/>
            <a:lstStyle/>
            <a:p>
              <a:pPr algn="ctr" eaLnBrk="0" hangingPunct="0"/>
              <a:r>
                <a:rPr lang="zh-CN" altLang="en-US" sz="1200">
                  <a:latin typeface="Times New Roman" pitchFamily="18" charset="0"/>
                </a:rPr>
                <a:t>白棕</a:t>
              </a:r>
            </a:p>
          </p:txBody>
        </p:sp>
        <p:sp>
          <p:nvSpPr>
            <p:cNvPr id="13350" name="Text Box 102"/>
            <p:cNvSpPr txBox="1">
              <a:spLocks noChangeArrowheads="1"/>
            </p:cNvSpPr>
            <p:nvPr/>
          </p:nvSpPr>
          <p:spPr bwMode="auto">
            <a:xfrm>
              <a:off x="3251" y="1693"/>
              <a:ext cx="432" cy="160"/>
            </a:xfrm>
            <a:prstGeom prst="rect">
              <a:avLst/>
            </a:prstGeom>
            <a:noFill/>
            <a:ln w="9525">
              <a:noFill/>
              <a:miter lim="800000"/>
              <a:headEnd/>
              <a:tailEnd/>
            </a:ln>
          </p:spPr>
          <p:txBody>
            <a:bodyPr lIns="0" tIns="0" rIns="0" bIns="0"/>
            <a:lstStyle/>
            <a:p>
              <a:pPr algn="ctr" eaLnBrk="0" hangingPunct="0"/>
              <a:r>
                <a:rPr lang="zh-CN" altLang="en-US" sz="1200">
                  <a:latin typeface="Times New Roman" pitchFamily="18" charset="0"/>
                </a:rPr>
                <a:t>白兰</a:t>
              </a:r>
            </a:p>
          </p:txBody>
        </p:sp>
        <p:sp>
          <p:nvSpPr>
            <p:cNvPr id="13351" name="Text Box 103"/>
            <p:cNvSpPr txBox="1">
              <a:spLocks noChangeArrowheads="1"/>
            </p:cNvSpPr>
            <p:nvPr/>
          </p:nvSpPr>
          <p:spPr bwMode="auto">
            <a:xfrm>
              <a:off x="3262" y="2326"/>
              <a:ext cx="433" cy="163"/>
            </a:xfrm>
            <a:prstGeom prst="rect">
              <a:avLst/>
            </a:prstGeom>
            <a:noFill/>
            <a:ln w="9525">
              <a:noFill/>
              <a:miter lim="800000"/>
              <a:headEnd/>
              <a:tailEnd/>
            </a:ln>
          </p:spPr>
          <p:txBody>
            <a:bodyPr lIns="0" tIns="0" rIns="0" bIns="0"/>
            <a:lstStyle/>
            <a:p>
              <a:pPr algn="ctr" eaLnBrk="0" hangingPunct="0"/>
              <a:r>
                <a:rPr lang="zh-CN" altLang="en-US" sz="1200">
                  <a:latin typeface="Times New Roman" pitchFamily="18" charset="0"/>
                </a:rPr>
                <a:t>白橙</a:t>
              </a:r>
            </a:p>
            <a:p>
              <a:pPr algn="just" eaLnBrk="0" hangingPunct="0"/>
              <a:endParaRPr lang="en-US" altLang="zh-CN" sz="1000">
                <a:latin typeface="Times New Roman" pitchFamily="18" charset="0"/>
              </a:endParaRPr>
            </a:p>
          </p:txBody>
        </p:sp>
        <p:sp>
          <p:nvSpPr>
            <p:cNvPr id="13352" name="Text Box 104"/>
            <p:cNvSpPr txBox="1">
              <a:spLocks noChangeArrowheads="1"/>
            </p:cNvSpPr>
            <p:nvPr/>
          </p:nvSpPr>
          <p:spPr bwMode="auto">
            <a:xfrm>
              <a:off x="3282" y="2008"/>
              <a:ext cx="370" cy="160"/>
            </a:xfrm>
            <a:prstGeom prst="rect">
              <a:avLst/>
            </a:prstGeom>
            <a:noFill/>
            <a:ln w="9525">
              <a:noFill/>
              <a:miter lim="800000"/>
              <a:headEnd/>
              <a:tailEnd/>
            </a:ln>
          </p:spPr>
          <p:txBody>
            <a:bodyPr lIns="0" tIns="0" rIns="0" bIns="0"/>
            <a:lstStyle/>
            <a:p>
              <a:pPr algn="ctr" eaLnBrk="0" hangingPunct="0"/>
              <a:r>
                <a:rPr lang="zh-CN" altLang="en-US" sz="1200">
                  <a:latin typeface="Times New Roman" pitchFamily="18" charset="0"/>
                </a:rPr>
                <a:t>白绿</a:t>
              </a:r>
            </a:p>
          </p:txBody>
        </p:sp>
        <p:sp>
          <p:nvSpPr>
            <p:cNvPr id="13353" name="Text Box 105"/>
            <p:cNvSpPr txBox="1">
              <a:spLocks noChangeArrowheads="1"/>
            </p:cNvSpPr>
            <p:nvPr/>
          </p:nvSpPr>
          <p:spPr bwMode="auto">
            <a:xfrm>
              <a:off x="3312" y="1536"/>
              <a:ext cx="300" cy="152"/>
            </a:xfrm>
            <a:prstGeom prst="rect">
              <a:avLst/>
            </a:prstGeom>
            <a:noFill/>
            <a:ln w="9525">
              <a:noFill/>
              <a:miter lim="800000"/>
              <a:headEnd/>
              <a:tailEnd/>
            </a:ln>
          </p:spPr>
          <p:txBody>
            <a:bodyPr lIns="0" tIns="0" rIns="0" bIns="0"/>
            <a:lstStyle/>
            <a:p>
              <a:pPr algn="ctr" eaLnBrk="0" hangingPunct="0"/>
              <a:r>
                <a:rPr lang="zh-CN" altLang="en-US" sz="1200">
                  <a:latin typeface="Times New Roman" pitchFamily="18" charset="0"/>
                </a:rPr>
                <a:t>绿</a:t>
              </a:r>
            </a:p>
          </p:txBody>
        </p:sp>
        <p:sp>
          <p:nvSpPr>
            <p:cNvPr id="13354" name="Text Box 106"/>
            <p:cNvSpPr txBox="1">
              <a:spLocks noChangeArrowheads="1"/>
            </p:cNvSpPr>
            <p:nvPr/>
          </p:nvSpPr>
          <p:spPr bwMode="auto">
            <a:xfrm>
              <a:off x="3312" y="1853"/>
              <a:ext cx="300" cy="152"/>
            </a:xfrm>
            <a:prstGeom prst="rect">
              <a:avLst/>
            </a:prstGeom>
            <a:noFill/>
            <a:ln w="9525">
              <a:noFill/>
              <a:miter lim="800000"/>
              <a:headEnd/>
              <a:tailEnd/>
            </a:ln>
          </p:spPr>
          <p:txBody>
            <a:bodyPr lIns="0" tIns="0" rIns="0" bIns="0"/>
            <a:lstStyle/>
            <a:p>
              <a:pPr algn="ctr" eaLnBrk="0" hangingPunct="0"/>
              <a:r>
                <a:rPr lang="zh-CN" altLang="en-US" sz="1200">
                  <a:latin typeface="Times New Roman" pitchFamily="18" charset="0"/>
                </a:rPr>
                <a:t>兰</a:t>
              </a:r>
            </a:p>
          </p:txBody>
        </p:sp>
        <p:sp>
          <p:nvSpPr>
            <p:cNvPr id="13355" name="Text Box 107"/>
            <p:cNvSpPr txBox="1">
              <a:spLocks noChangeArrowheads="1"/>
            </p:cNvSpPr>
            <p:nvPr/>
          </p:nvSpPr>
          <p:spPr bwMode="auto">
            <a:xfrm>
              <a:off x="3312" y="2179"/>
              <a:ext cx="300" cy="152"/>
            </a:xfrm>
            <a:prstGeom prst="rect">
              <a:avLst/>
            </a:prstGeom>
            <a:noFill/>
            <a:ln w="9525">
              <a:noFill/>
              <a:miter lim="800000"/>
              <a:headEnd/>
              <a:tailEnd/>
            </a:ln>
          </p:spPr>
          <p:txBody>
            <a:bodyPr lIns="0" tIns="0" rIns="0" bIns="0"/>
            <a:lstStyle/>
            <a:p>
              <a:pPr algn="ctr" eaLnBrk="0" hangingPunct="0"/>
              <a:r>
                <a:rPr lang="zh-CN" altLang="en-US" sz="1200">
                  <a:latin typeface="Times New Roman" pitchFamily="18" charset="0"/>
                </a:rPr>
                <a:t>橙</a:t>
              </a:r>
            </a:p>
          </p:txBody>
        </p:sp>
        <p:grpSp>
          <p:nvGrpSpPr>
            <p:cNvPr id="13356" name="Group 108"/>
            <p:cNvGrpSpPr>
              <a:grpSpLocks/>
            </p:cNvGrpSpPr>
            <p:nvPr/>
          </p:nvGrpSpPr>
          <p:grpSpPr bwMode="auto">
            <a:xfrm>
              <a:off x="3737" y="1367"/>
              <a:ext cx="314" cy="166"/>
              <a:chOff x="5594" y="5556"/>
              <a:chExt cx="310" cy="183"/>
            </a:xfrm>
          </p:grpSpPr>
          <p:sp>
            <p:nvSpPr>
              <p:cNvPr id="13381" name="Arc 109"/>
              <p:cNvSpPr>
                <a:spLocks/>
              </p:cNvSpPr>
              <p:nvPr/>
            </p:nvSpPr>
            <p:spPr bwMode="auto">
              <a:xfrm>
                <a:off x="5594" y="5556"/>
                <a:ext cx="310" cy="99"/>
              </a:xfrm>
              <a:custGeom>
                <a:avLst/>
                <a:gdLst>
                  <a:gd name="T0" fmla="*/ 0 w 21600"/>
                  <a:gd name="T1" fmla="*/ 0 h 21600"/>
                  <a:gd name="T2" fmla="*/ 4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zh-CN" altLang="en-US"/>
              </a:p>
            </p:txBody>
          </p:sp>
          <p:sp>
            <p:nvSpPr>
              <p:cNvPr id="13382" name="Arc 110"/>
              <p:cNvSpPr>
                <a:spLocks/>
              </p:cNvSpPr>
              <p:nvPr/>
            </p:nvSpPr>
            <p:spPr bwMode="auto">
              <a:xfrm flipV="1">
                <a:off x="5594" y="5640"/>
                <a:ext cx="310" cy="99"/>
              </a:xfrm>
              <a:custGeom>
                <a:avLst/>
                <a:gdLst>
                  <a:gd name="T0" fmla="*/ 0 w 21600"/>
                  <a:gd name="T1" fmla="*/ 0 h 21600"/>
                  <a:gd name="T2" fmla="*/ 4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zh-CN" altLang="en-US"/>
              </a:p>
            </p:txBody>
          </p:sp>
        </p:grpSp>
        <p:grpSp>
          <p:nvGrpSpPr>
            <p:cNvPr id="13357" name="Group 111"/>
            <p:cNvGrpSpPr>
              <a:grpSpLocks/>
            </p:cNvGrpSpPr>
            <p:nvPr/>
          </p:nvGrpSpPr>
          <p:grpSpPr bwMode="auto">
            <a:xfrm flipH="1">
              <a:off x="4043" y="1843"/>
              <a:ext cx="314" cy="165"/>
              <a:chOff x="5594" y="5556"/>
              <a:chExt cx="310" cy="183"/>
            </a:xfrm>
          </p:grpSpPr>
          <p:sp>
            <p:nvSpPr>
              <p:cNvPr id="13379" name="Arc 112"/>
              <p:cNvSpPr>
                <a:spLocks/>
              </p:cNvSpPr>
              <p:nvPr/>
            </p:nvSpPr>
            <p:spPr bwMode="auto">
              <a:xfrm>
                <a:off x="5594" y="5556"/>
                <a:ext cx="310" cy="99"/>
              </a:xfrm>
              <a:custGeom>
                <a:avLst/>
                <a:gdLst>
                  <a:gd name="T0" fmla="*/ 0 w 21600"/>
                  <a:gd name="T1" fmla="*/ 0 h 21600"/>
                  <a:gd name="T2" fmla="*/ 4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zh-CN" altLang="en-US"/>
              </a:p>
            </p:txBody>
          </p:sp>
          <p:sp>
            <p:nvSpPr>
              <p:cNvPr id="13380" name="Arc 113"/>
              <p:cNvSpPr>
                <a:spLocks/>
              </p:cNvSpPr>
              <p:nvPr/>
            </p:nvSpPr>
            <p:spPr bwMode="auto">
              <a:xfrm flipV="1">
                <a:off x="5594" y="5640"/>
                <a:ext cx="310" cy="99"/>
              </a:xfrm>
              <a:custGeom>
                <a:avLst/>
                <a:gdLst>
                  <a:gd name="T0" fmla="*/ 0 w 21600"/>
                  <a:gd name="T1" fmla="*/ 0 h 21600"/>
                  <a:gd name="T2" fmla="*/ 4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zh-CN" altLang="en-US"/>
              </a:p>
            </p:txBody>
          </p:sp>
        </p:grpSp>
        <p:grpSp>
          <p:nvGrpSpPr>
            <p:cNvPr id="13358" name="Group 114"/>
            <p:cNvGrpSpPr>
              <a:grpSpLocks/>
            </p:cNvGrpSpPr>
            <p:nvPr/>
          </p:nvGrpSpPr>
          <p:grpSpPr bwMode="auto">
            <a:xfrm flipH="1">
              <a:off x="4051" y="1367"/>
              <a:ext cx="314" cy="166"/>
              <a:chOff x="5594" y="5556"/>
              <a:chExt cx="310" cy="183"/>
            </a:xfrm>
          </p:grpSpPr>
          <p:sp>
            <p:nvSpPr>
              <p:cNvPr id="13377" name="Arc 115"/>
              <p:cNvSpPr>
                <a:spLocks/>
              </p:cNvSpPr>
              <p:nvPr/>
            </p:nvSpPr>
            <p:spPr bwMode="auto">
              <a:xfrm>
                <a:off x="5594" y="5556"/>
                <a:ext cx="310" cy="99"/>
              </a:xfrm>
              <a:custGeom>
                <a:avLst/>
                <a:gdLst>
                  <a:gd name="T0" fmla="*/ 0 w 21600"/>
                  <a:gd name="T1" fmla="*/ 0 h 21600"/>
                  <a:gd name="T2" fmla="*/ 4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zh-CN" altLang="en-US"/>
              </a:p>
            </p:txBody>
          </p:sp>
          <p:sp>
            <p:nvSpPr>
              <p:cNvPr id="13378" name="Arc 116"/>
              <p:cNvSpPr>
                <a:spLocks/>
              </p:cNvSpPr>
              <p:nvPr/>
            </p:nvSpPr>
            <p:spPr bwMode="auto">
              <a:xfrm flipV="1">
                <a:off x="5594" y="5640"/>
                <a:ext cx="310" cy="99"/>
              </a:xfrm>
              <a:custGeom>
                <a:avLst/>
                <a:gdLst>
                  <a:gd name="T0" fmla="*/ 0 w 21600"/>
                  <a:gd name="T1" fmla="*/ 0 h 21600"/>
                  <a:gd name="T2" fmla="*/ 4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zh-CN" altLang="en-US"/>
              </a:p>
            </p:txBody>
          </p:sp>
        </p:grpSp>
        <p:grpSp>
          <p:nvGrpSpPr>
            <p:cNvPr id="13359" name="Group 117"/>
            <p:cNvGrpSpPr>
              <a:grpSpLocks/>
            </p:cNvGrpSpPr>
            <p:nvPr/>
          </p:nvGrpSpPr>
          <p:grpSpPr bwMode="auto">
            <a:xfrm flipH="1">
              <a:off x="4053" y="2310"/>
              <a:ext cx="314" cy="165"/>
              <a:chOff x="5594" y="5556"/>
              <a:chExt cx="310" cy="183"/>
            </a:xfrm>
          </p:grpSpPr>
          <p:sp>
            <p:nvSpPr>
              <p:cNvPr id="13375" name="Arc 118"/>
              <p:cNvSpPr>
                <a:spLocks/>
              </p:cNvSpPr>
              <p:nvPr/>
            </p:nvSpPr>
            <p:spPr bwMode="auto">
              <a:xfrm>
                <a:off x="5594" y="5556"/>
                <a:ext cx="310" cy="99"/>
              </a:xfrm>
              <a:custGeom>
                <a:avLst/>
                <a:gdLst>
                  <a:gd name="T0" fmla="*/ 0 w 21600"/>
                  <a:gd name="T1" fmla="*/ 0 h 21600"/>
                  <a:gd name="T2" fmla="*/ 4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zh-CN" altLang="en-US"/>
              </a:p>
            </p:txBody>
          </p:sp>
          <p:sp>
            <p:nvSpPr>
              <p:cNvPr id="13376" name="Arc 119"/>
              <p:cNvSpPr>
                <a:spLocks/>
              </p:cNvSpPr>
              <p:nvPr/>
            </p:nvSpPr>
            <p:spPr bwMode="auto">
              <a:xfrm flipV="1">
                <a:off x="5594" y="5640"/>
                <a:ext cx="310" cy="99"/>
              </a:xfrm>
              <a:custGeom>
                <a:avLst/>
                <a:gdLst>
                  <a:gd name="T0" fmla="*/ 0 w 21600"/>
                  <a:gd name="T1" fmla="*/ 0 h 21600"/>
                  <a:gd name="T2" fmla="*/ 4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zh-CN" altLang="en-US"/>
              </a:p>
            </p:txBody>
          </p:sp>
        </p:grpSp>
        <p:grpSp>
          <p:nvGrpSpPr>
            <p:cNvPr id="13360" name="Group 120"/>
            <p:cNvGrpSpPr>
              <a:grpSpLocks/>
            </p:cNvGrpSpPr>
            <p:nvPr/>
          </p:nvGrpSpPr>
          <p:grpSpPr bwMode="auto">
            <a:xfrm>
              <a:off x="3725" y="1840"/>
              <a:ext cx="314" cy="165"/>
              <a:chOff x="5594" y="5556"/>
              <a:chExt cx="310" cy="183"/>
            </a:xfrm>
          </p:grpSpPr>
          <p:sp>
            <p:nvSpPr>
              <p:cNvPr id="13373" name="Arc 121"/>
              <p:cNvSpPr>
                <a:spLocks/>
              </p:cNvSpPr>
              <p:nvPr/>
            </p:nvSpPr>
            <p:spPr bwMode="auto">
              <a:xfrm>
                <a:off x="5594" y="5556"/>
                <a:ext cx="310" cy="99"/>
              </a:xfrm>
              <a:custGeom>
                <a:avLst/>
                <a:gdLst>
                  <a:gd name="T0" fmla="*/ 0 w 21600"/>
                  <a:gd name="T1" fmla="*/ 0 h 21600"/>
                  <a:gd name="T2" fmla="*/ 4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zh-CN" altLang="en-US"/>
              </a:p>
            </p:txBody>
          </p:sp>
          <p:sp>
            <p:nvSpPr>
              <p:cNvPr id="13374" name="Arc 122"/>
              <p:cNvSpPr>
                <a:spLocks/>
              </p:cNvSpPr>
              <p:nvPr/>
            </p:nvSpPr>
            <p:spPr bwMode="auto">
              <a:xfrm flipV="1">
                <a:off x="5594" y="5640"/>
                <a:ext cx="310" cy="99"/>
              </a:xfrm>
              <a:custGeom>
                <a:avLst/>
                <a:gdLst>
                  <a:gd name="T0" fmla="*/ 0 w 21600"/>
                  <a:gd name="T1" fmla="*/ 0 h 21600"/>
                  <a:gd name="T2" fmla="*/ 4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zh-CN" altLang="en-US"/>
              </a:p>
            </p:txBody>
          </p:sp>
        </p:grpSp>
        <p:grpSp>
          <p:nvGrpSpPr>
            <p:cNvPr id="13361" name="Group 123"/>
            <p:cNvGrpSpPr>
              <a:grpSpLocks/>
            </p:cNvGrpSpPr>
            <p:nvPr/>
          </p:nvGrpSpPr>
          <p:grpSpPr bwMode="auto">
            <a:xfrm>
              <a:off x="3731" y="2312"/>
              <a:ext cx="314" cy="166"/>
              <a:chOff x="5594" y="5556"/>
              <a:chExt cx="310" cy="183"/>
            </a:xfrm>
          </p:grpSpPr>
          <p:sp>
            <p:nvSpPr>
              <p:cNvPr id="13371" name="Arc 124"/>
              <p:cNvSpPr>
                <a:spLocks/>
              </p:cNvSpPr>
              <p:nvPr/>
            </p:nvSpPr>
            <p:spPr bwMode="auto">
              <a:xfrm>
                <a:off x="5594" y="5556"/>
                <a:ext cx="310" cy="99"/>
              </a:xfrm>
              <a:custGeom>
                <a:avLst/>
                <a:gdLst>
                  <a:gd name="T0" fmla="*/ 0 w 21600"/>
                  <a:gd name="T1" fmla="*/ 0 h 21600"/>
                  <a:gd name="T2" fmla="*/ 4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zh-CN" altLang="en-US"/>
              </a:p>
            </p:txBody>
          </p:sp>
          <p:sp>
            <p:nvSpPr>
              <p:cNvPr id="13372" name="Arc 125"/>
              <p:cNvSpPr>
                <a:spLocks/>
              </p:cNvSpPr>
              <p:nvPr/>
            </p:nvSpPr>
            <p:spPr bwMode="auto">
              <a:xfrm flipV="1">
                <a:off x="5594" y="5640"/>
                <a:ext cx="310" cy="99"/>
              </a:xfrm>
              <a:custGeom>
                <a:avLst/>
                <a:gdLst>
                  <a:gd name="T0" fmla="*/ 0 w 21600"/>
                  <a:gd name="T1" fmla="*/ 0 h 21600"/>
                  <a:gd name="T2" fmla="*/ 4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zh-CN" altLang="en-US"/>
              </a:p>
            </p:txBody>
          </p:sp>
        </p:grpSp>
        <p:grpSp>
          <p:nvGrpSpPr>
            <p:cNvPr id="13362" name="Group 126"/>
            <p:cNvGrpSpPr>
              <a:grpSpLocks/>
            </p:cNvGrpSpPr>
            <p:nvPr/>
          </p:nvGrpSpPr>
          <p:grpSpPr bwMode="auto">
            <a:xfrm>
              <a:off x="3729" y="1690"/>
              <a:ext cx="1087" cy="478"/>
              <a:chOff x="5586" y="5925"/>
              <a:chExt cx="1074" cy="516"/>
            </a:xfrm>
          </p:grpSpPr>
          <p:sp>
            <p:nvSpPr>
              <p:cNvPr id="13369" name="Arc 127"/>
              <p:cNvSpPr>
                <a:spLocks/>
              </p:cNvSpPr>
              <p:nvPr/>
            </p:nvSpPr>
            <p:spPr bwMode="auto">
              <a:xfrm>
                <a:off x="5586" y="5925"/>
                <a:ext cx="1074" cy="258"/>
              </a:xfrm>
              <a:custGeom>
                <a:avLst/>
                <a:gdLst>
                  <a:gd name="T0" fmla="*/ 0 w 21600"/>
                  <a:gd name="T1" fmla="*/ 0 h 21600"/>
                  <a:gd name="T2" fmla="*/ 53 w 21600"/>
                  <a:gd name="T3" fmla="*/ 3 h 21600"/>
                  <a:gd name="T4" fmla="*/ 0 w 21600"/>
                  <a:gd name="T5" fmla="*/ 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zh-CN" altLang="en-US"/>
              </a:p>
            </p:txBody>
          </p:sp>
          <p:sp>
            <p:nvSpPr>
              <p:cNvPr id="13370" name="Arc 128"/>
              <p:cNvSpPr>
                <a:spLocks/>
              </p:cNvSpPr>
              <p:nvPr/>
            </p:nvSpPr>
            <p:spPr bwMode="auto">
              <a:xfrm flipV="1">
                <a:off x="5586" y="6183"/>
                <a:ext cx="1074" cy="258"/>
              </a:xfrm>
              <a:custGeom>
                <a:avLst/>
                <a:gdLst>
                  <a:gd name="T0" fmla="*/ 0 w 21600"/>
                  <a:gd name="T1" fmla="*/ 0 h 21600"/>
                  <a:gd name="T2" fmla="*/ 53 w 21600"/>
                  <a:gd name="T3" fmla="*/ 3 h 21600"/>
                  <a:gd name="T4" fmla="*/ 0 w 21600"/>
                  <a:gd name="T5" fmla="*/ 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zh-CN" altLang="en-US"/>
              </a:p>
            </p:txBody>
          </p:sp>
        </p:grpSp>
        <p:grpSp>
          <p:nvGrpSpPr>
            <p:cNvPr id="13363" name="Group 129"/>
            <p:cNvGrpSpPr>
              <a:grpSpLocks/>
            </p:cNvGrpSpPr>
            <p:nvPr/>
          </p:nvGrpSpPr>
          <p:grpSpPr bwMode="auto">
            <a:xfrm flipH="1">
              <a:off x="4822" y="1845"/>
              <a:ext cx="314" cy="166"/>
              <a:chOff x="5594" y="5556"/>
              <a:chExt cx="310" cy="183"/>
            </a:xfrm>
          </p:grpSpPr>
          <p:sp>
            <p:nvSpPr>
              <p:cNvPr id="13367" name="Arc 130"/>
              <p:cNvSpPr>
                <a:spLocks/>
              </p:cNvSpPr>
              <p:nvPr/>
            </p:nvSpPr>
            <p:spPr bwMode="auto">
              <a:xfrm>
                <a:off x="5594" y="5556"/>
                <a:ext cx="310" cy="99"/>
              </a:xfrm>
              <a:custGeom>
                <a:avLst/>
                <a:gdLst>
                  <a:gd name="T0" fmla="*/ 0 w 21600"/>
                  <a:gd name="T1" fmla="*/ 0 h 21600"/>
                  <a:gd name="T2" fmla="*/ 4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zh-CN" altLang="en-US"/>
              </a:p>
            </p:txBody>
          </p:sp>
          <p:sp>
            <p:nvSpPr>
              <p:cNvPr id="13368" name="Arc 131"/>
              <p:cNvSpPr>
                <a:spLocks/>
              </p:cNvSpPr>
              <p:nvPr/>
            </p:nvSpPr>
            <p:spPr bwMode="auto">
              <a:xfrm flipV="1">
                <a:off x="5594" y="5640"/>
                <a:ext cx="310" cy="99"/>
              </a:xfrm>
              <a:custGeom>
                <a:avLst/>
                <a:gdLst>
                  <a:gd name="T0" fmla="*/ 0 w 21600"/>
                  <a:gd name="T1" fmla="*/ 0 h 21600"/>
                  <a:gd name="T2" fmla="*/ 4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zh-CN" altLang="en-US"/>
              </a:p>
            </p:txBody>
          </p:sp>
        </p:grpSp>
        <p:sp>
          <p:nvSpPr>
            <p:cNvPr id="13364" name="Text Box 132"/>
            <p:cNvSpPr txBox="1">
              <a:spLocks noChangeArrowheads="1"/>
            </p:cNvSpPr>
            <p:nvPr/>
          </p:nvSpPr>
          <p:spPr bwMode="auto">
            <a:xfrm>
              <a:off x="3552" y="1200"/>
              <a:ext cx="182" cy="1354"/>
            </a:xfrm>
            <a:prstGeom prst="rect">
              <a:avLst/>
            </a:prstGeom>
            <a:noFill/>
            <a:ln w="9525">
              <a:noFill/>
              <a:miter lim="800000"/>
              <a:headEnd/>
              <a:tailEnd/>
            </a:ln>
          </p:spPr>
          <p:txBody>
            <a:bodyPr wrap="none">
              <a:spAutoFit/>
            </a:bodyPr>
            <a:lstStyle/>
            <a:p>
              <a:pPr eaLnBrk="0" hangingPunct="0">
                <a:lnSpc>
                  <a:spcPct val="105000"/>
                </a:lnSpc>
              </a:pPr>
              <a:r>
                <a:rPr lang="en-US" altLang="zh-CN" sz="1600">
                  <a:solidFill>
                    <a:srgbClr val="000000"/>
                  </a:solidFill>
                  <a:latin typeface="Arial Narrow" pitchFamily="34" charset="0"/>
                </a:rPr>
                <a:t>8</a:t>
              </a:r>
            </a:p>
            <a:p>
              <a:pPr eaLnBrk="0" hangingPunct="0">
                <a:lnSpc>
                  <a:spcPct val="105000"/>
                </a:lnSpc>
              </a:pPr>
              <a:r>
                <a:rPr lang="en-US" altLang="zh-CN" sz="1600">
                  <a:solidFill>
                    <a:srgbClr val="000000"/>
                  </a:solidFill>
                  <a:latin typeface="Arial Narrow" pitchFamily="34" charset="0"/>
                </a:rPr>
                <a:t>7</a:t>
              </a:r>
            </a:p>
            <a:p>
              <a:pPr eaLnBrk="0" hangingPunct="0">
                <a:lnSpc>
                  <a:spcPct val="105000"/>
                </a:lnSpc>
              </a:pPr>
              <a:r>
                <a:rPr lang="en-US" altLang="zh-CN" sz="1600">
                  <a:solidFill>
                    <a:srgbClr val="000000"/>
                  </a:solidFill>
                  <a:latin typeface="Arial Narrow" pitchFamily="34" charset="0"/>
                </a:rPr>
                <a:t>6</a:t>
              </a:r>
            </a:p>
            <a:p>
              <a:pPr eaLnBrk="0" hangingPunct="0">
                <a:lnSpc>
                  <a:spcPct val="105000"/>
                </a:lnSpc>
              </a:pPr>
              <a:r>
                <a:rPr lang="en-US" altLang="zh-CN" sz="1600">
                  <a:solidFill>
                    <a:srgbClr val="000000"/>
                  </a:solidFill>
                  <a:latin typeface="Arial Narrow" pitchFamily="34" charset="0"/>
                </a:rPr>
                <a:t>5</a:t>
              </a:r>
            </a:p>
            <a:p>
              <a:pPr eaLnBrk="0" hangingPunct="0">
                <a:lnSpc>
                  <a:spcPct val="105000"/>
                </a:lnSpc>
              </a:pPr>
              <a:r>
                <a:rPr lang="en-US" altLang="zh-CN" sz="1600">
                  <a:solidFill>
                    <a:srgbClr val="000000"/>
                  </a:solidFill>
                  <a:latin typeface="Arial Narrow" pitchFamily="34" charset="0"/>
                </a:rPr>
                <a:t>4</a:t>
              </a:r>
            </a:p>
            <a:p>
              <a:pPr eaLnBrk="0" hangingPunct="0">
                <a:lnSpc>
                  <a:spcPct val="105000"/>
                </a:lnSpc>
              </a:pPr>
              <a:r>
                <a:rPr lang="en-US" altLang="zh-CN" sz="1600">
                  <a:solidFill>
                    <a:srgbClr val="000000"/>
                  </a:solidFill>
                  <a:latin typeface="Arial Narrow" pitchFamily="34" charset="0"/>
                </a:rPr>
                <a:t>3</a:t>
              </a:r>
            </a:p>
            <a:p>
              <a:pPr eaLnBrk="0" hangingPunct="0">
                <a:lnSpc>
                  <a:spcPct val="105000"/>
                </a:lnSpc>
              </a:pPr>
              <a:r>
                <a:rPr lang="en-US" altLang="zh-CN" sz="1600">
                  <a:solidFill>
                    <a:srgbClr val="000000"/>
                  </a:solidFill>
                  <a:latin typeface="Arial Narrow" pitchFamily="34" charset="0"/>
                </a:rPr>
                <a:t>2</a:t>
              </a:r>
            </a:p>
            <a:p>
              <a:pPr eaLnBrk="0" hangingPunct="0">
                <a:lnSpc>
                  <a:spcPct val="105000"/>
                </a:lnSpc>
              </a:pPr>
              <a:r>
                <a:rPr lang="en-US" altLang="zh-CN" sz="1600">
                  <a:solidFill>
                    <a:srgbClr val="000000"/>
                  </a:solidFill>
                  <a:latin typeface="Arial Narrow" pitchFamily="34" charset="0"/>
                </a:rPr>
                <a:t>1</a:t>
              </a:r>
            </a:p>
          </p:txBody>
        </p:sp>
        <p:sp>
          <p:nvSpPr>
            <p:cNvPr id="13365" name="Text Box 133"/>
            <p:cNvSpPr txBox="1">
              <a:spLocks noChangeArrowheads="1"/>
            </p:cNvSpPr>
            <p:nvPr/>
          </p:nvSpPr>
          <p:spPr bwMode="auto">
            <a:xfrm>
              <a:off x="1056" y="1200"/>
              <a:ext cx="183" cy="1354"/>
            </a:xfrm>
            <a:prstGeom prst="rect">
              <a:avLst/>
            </a:prstGeom>
            <a:noFill/>
            <a:ln w="9525">
              <a:noFill/>
              <a:miter lim="800000"/>
              <a:headEnd/>
              <a:tailEnd/>
            </a:ln>
          </p:spPr>
          <p:txBody>
            <a:bodyPr wrap="none">
              <a:spAutoFit/>
            </a:bodyPr>
            <a:lstStyle/>
            <a:p>
              <a:pPr eaLnBrk="0" hangingPunct="0">
                <a:lnSpc>
                  <a:spcPct val="105000"/>
                </a:lnSpc>
              </a:pPr>
              <a:r>
                <a:rPr lang="en-US" altLang="zh-CN" sz="1600">
                  <a:solidFill>
                    <a:srgbClr val="000000"/>
                  </a:solidFill>
                  <a:latin typeface="Arial Narrow" pitchFamily="34" charset="0"/>
                </a:rPr>
                <a:t>8</a:t>
              </a:r>
            </a:p>
            <a:p>
              <a:pPr eaLnBrk="0" hangingPunct="0">
                <a:lnSpc>
                  <a:spcPct val="105000"/>
                </a:lnSpc>
              </a:pPr>
              <a:r>
                <a:rPr lang="en-US" altLang="zh-CN" sz="1600">
                  <a:solidFill>
                    <a:srgbClr val="000000"/>
                  </a:solidFill>
                  <a:latin typeface="Arial Narrow" pitchFamily="34" charset="0"/>
                </a:rPr>
                <a:t>7</a:t>
              </a:r>
            </a:p>
            <a:p>
              <a:pPr eaLnBrk="0" hangingPunct="0">
                <a:lnSpc>
                  <a:spcPct val="105000"/>
                </a:lnSpc>
              </a:pPr>
              <a:r>
                <a:rPr lang="en-US" altLang="zh-CN" sz="1600">
                  <a:solidFill>
                    <a:srgbClr val="000000"/>
                  </a:solidFill>
                  <a:latin typeface="Arial Narrow" pitchFamily="34" charset="0"/>
                </a:rPr>
                <a:t>6</a:t>
              </a:r>
            </a:p>
            <a:p>
              <a:pPr eaLnBrk="0" hangingPunct="0">
                <a:lnSpc>
                  <a:spcPct val="105000"/>
                </a:lnSpc>
              </a:pPr>
              <a:r>
                <a:rPr lang="en-US" altLang="zh-CN" sz="1600">
                  <a:solidFill>
                    <a:srgbClr val="000000"/>
                  </a:solidFill>
                  <a:latin typeface="Arial Narrow" pitchFamily="34" charset="0"/>
                </a:rPr>
                <a:t>5</a:t>
              </a:r>
            </a:p>
            <a:p>
              <a:pPr eaLnBrk="0" hangingPunct="0">
                <a:lnSpc>
                  <a:spcPct val="105000"/>
                </a:lnSpc>
              </a:pPr>
              <a:r>
                <a:rPr lang="en-US" altLang="zh-CN" sz="1600">
                  <a:solidFill>
                    <a:srgbClr val="000000"/>
                  </a:solidFill>
                  <a:latin typeface="Arial Narrow" pitchFamily="34" charset="0"/>
                </a:rPr>
                <a:t>4</a:t>
              </a:r>
            </a:p>
            <a:p>
              <a:pPr eaLnBrk="0" hangingPunct="0">
                <a:lnSpc>
                  <a:spcPct val="105000"/>
                </a:lnSpc>
              </a:pPr>
              <a:r>
                <a:rPr lang="en-US" altLang="zh-CN" sz="1600">
                  <a:solidFill>
                    <a:srgbClr val="000000"/>
                  </a:solidFill>
                  <a:latin typeface="Arial Narrow" pitchFamily="34" charset="0"/>
                </a:rPr>
                <a:t>3</a:t>
              </a:r>
            </a:p>
            <a:p>
              <a:pPr eaLnBrk="0" hangingPunct="0">
                <a:lnSpc>
                  <a:spcPct val="105000"/>
                </a:lnSpc>
              </a:pPr>
              <a:r>
                <a:rPr lang="en-US" altLang="zh-CN" sz="1600">
                  <a:solidFill>
                    <a:srgbClr val="000000"/>
                  </a:solidFill>
                  <a:latin typeface="Arial Narrow" pitchFamily="34" charset="0"/>
                </a:rPr>
                <a:t>2</a:t>
              </a:r>
            </a:p>
            <a:p>
              <a:pPr eaLnBrk="0" hangingPunct="0">
                <a:lnSpc>
                  <a:spcPct val="105000"/>
                </a:lnSpc>
              </a:pPr>
              <a:r>
                <a:rPr lang="en-US" altLang="zh-CN" sz="1600">
                  <a:solidFill>
                    <a:srgbClr val="000000"/>
                  </a:solidFill>
                  <a:latin typeface="Arial Narrow" pitchFamily="34" charset="0"/>
                </a:rPr>
                <a:t>1</a:t>
              </a:r>
            </a:p>
          </p:txBody>
        </p:sp>
        <p:sp>
          <p:nvSpPr>
            <p:cNvPr id="13366" name="Text Box 134"/>
            <p:cNvSpPr txBox="1">
              <a:spLocks noChangeArrowheads="1"/>
            </p:cNvSpPr>
            <p:nvPr/>
          </p:nvSpPr>
          <p:spPr bwMode="auto">
            <a:xfrm>
              <a:off x="2784" y="1200"/>
              <a:ext cx="720" cy="1346"/>
            </a:xfrm>
            <a:prstGeom prst="rect">
              <a:avLst/>
            </a:prstGeom>
            <a:noFill/>
            <a:ln w="9525">
              <a:noFill/>
              <a:miter lim="800000"/>
              <a:headEnd/>
              <a:tailEnd/>
            </a:ln>
          </p:spPr>
          <p:txBody>
            <a:bodyPr>
              <a:spAutoFit/>
            </a:bodyPr>
            <a:lstStyle/>
            <a:p>
              <a:pPr eaLnBrk="0" hangingPunct="0">
                <a:lnSpc>
                  <a:spcPct val="120000"/>
                </a:lnSpc>
              </a:pPr>
              <a:r>
                <a:rPr lang="en-US" altLang="zh-CN" sz="1400">
                  <a:solidFill>
                    <a:srgbClr val="000000"/>
                  </a:solidFill>
                  <a:latin typeface="Arial Narrow" pitchFamily="34" charset="0"/>
                </a:rPr>
                <a:t>Brown</a:t>
              </a:r>
            </a:p>
            <a:p>
              <a:pPr eaLnBrk="0" hangingPunct="0">
                <a:lnSpc>
                  <a:spcPct val="120000"/>
                </a:lnSpc>
              </a:pPr>
              <a:r>
                <a:rPr lang="en-US" altLang="zh-CN" sz="1400">
                  <a:solidFill>
                    <a:srgbClr val="000000"/>
                  </a:solidFill>
                  <a:latin typeface="Arial Narrow" pitchFamily="34" charset="0"/>
                </a:rPr>
                <a:t>White/Brown</a:t>
              </a:r>
            </a:p>
            <a:p>
              <a:pPr eaLnBrk="0" hangingPunct="0">
                <a:lnSpc>
                  <a:spcPct val="120000"/>
                </a:lnSpc>
              </a:pPr>
              <a:r>
                <a:rPr lang="en-US" altLang="zh-CN" sz="1400">
                  <a:solidFill>
                    <a:srgbClr val="000000"/>
                  </a:solidFill>
                  <a:latin typeface="Arial Narrow" pitchFamily="34" charset="0"/>
                </a:rPr>
                <a:t>Green</a:t>
              </a:r>
            </a:p>
            <a:p>
              <a:pPr eaLnBrk="0" hangingPunct="0">
                <a:lnSpc>
                  <a:spcPct val="120000"/>
                </a:lnSpc>
              </a:pPr>
              <a:r>
                <a:rPr lang="en-US" altLang="zh-CN" sz="1400">
                  <a:solidFill>
                    <a:srgbClr val="000000"/>
                  </a:solidFill>
                  <a:latin typeface="Arial Narrow" pitchFamily="34" charset="0"/>
                </a:rPr>
                <a:t>White/Blue</a:t>
              </a:r>
            </a:p>
            <a:p>
              <a:pPr eaLnBrk="0" hangingPunct="0">
                <a:lnSpc>
                  <a:spcPct val="120000"/>
                </a:lnSpc>
              </a:pPr>
              <a:r>
                <a:rPr lang="en-US" altLang="zh-CN" sz="1400">
                  <a:solidFill>
                    <a:srgbClr val="000000"/>
                  </a:solidFill>
                  <a:latin typeface="Arial Narrow" pitchFamily="34" charset="0"/>
                </a:rPr>
                <a:t>Blue</a:t>
              </a:r>
            </a:p>
            <a:p>
              <a:pPr eaLnBrk="0" hangingPunct="0">
                <a:lnSpc>
                  <a:spcPct val="120000"/>
                </a:lnSpc>
              </a:pPr>
              <a:r>
                <a:rPr lang="en-US" altLang="zh-CN" sz="1400">
                  <a:solidFill>
                    <a:srgbClr val="000000"/>
                  </a:solidFill>
                  <a:latin typeface="Arial Narrow" pitchFamily="34" charset="0"/>
                </a:rPr>
                <a:t>White/Green</a:t>
              </a:r>
            </a:p>
            <a:p>
              <a:pPr eaLnBrk="0" hangingPunct="0">
                <a:lnSpc>
                  <a:spcPct val="120000"/>
                </a:lnSpc>
              </a:pPr>
              <a:r>
                <a:rPr lang="en-US" altLang="zh-CN" sz="1400">
                  <a:solidFill>
                    <a:srgbClr val="000000"/>
                  </a:solidFill>
                  <a:latin typeface="Arial Narrow" pitchFamily="34" charset="0"/>
                </a:rPr>
                <a:t>Orange</a:t>
              </a:r>
            </a:p>
            <a:p>
              <a:pPr eaLnBrk="0" hangingPunct="0">
                <a:lnSpc>
                  <a:spcPct val="120000"/>
                </a:lnSpc>
              </a:pPr>
              <a:r>
                <a:rPr lang="en-US" altLang="zh-CN" sz="1400">
                  <a:solidFill>
                    <a:srgbClr val="000000"/>
                  </a:solidFill>
                  <a:latin typeface="Arial Narrow" pitchFamily="34" charset="0"/>
                </a:rPr>
                <a:t>White/Orange</a:t>
              </a:r>
            </a:p>
          </p:txBody>
        </p:sp>
      </p:grpSp>
      <p:sp>
        <p:nvSpPr>
          <p:cNvPr id="13317" name="Rectangle 135"/>
          <p:cNvSpPr>
            <a:spLocks noChangeArrowheads="1"/>
          </p:cNvSpPr>
          <p:nvPr/>
        </p:nvSpPr>
        <p:spPr bwMode="auto">
          <a:xfrm>
            <a:off x="533400" y="4648200"/>
            <a:ext cx="1100138" cy="519113"/>
          </a:xfrm>
          <a:prstGeom prst="rect">
            <a:avLst/>
          </a:prstGeom>
          <a:noFill/>
          <a:ln w="9525">
            <a:noFill/>
            <a:miter lim="800000"/>
            <a:headEnd/>
            <a:tailEnd/>
          </a:ln>
        </p:spPr>
        <p:txBody>
          <a:bodyPr wrap="none">
            <a:spAutoFit/>
          </a:bodyPr>
          <a:lstStyle/>
          <a:p>
            <a:r>
              <a:rPr lang="en-US" altLang="zh-CN" sz="2800">
                <a:solidFill>
                  <a:schemeClr val="hlink"/>
                </a:solidFill>
              </a:rPr>
              <a:t>568B:</a:t>
            </a:r>
          </a:p>
        </p:txBody>
      </p:sp>
      <p:sp>
        <p:nvSpPr>
          <p:cNvPr id="13318" name="Rectangle 136"/>
          <p:cNvSpPr>
            <a:spLocks noChangeArrowheads="1"/>
          </p:cNvSpPr>
          <p:nvPr/>
        </p:nvSpPr>
        <p:spPr bwMode="auto">
          <a:xfrm>
            <a:off x="0" y="0"/>
            <a:ext cx="6161088" cy="579438"/>
          </a:xfrm>
          <a:prstGeom prst="rect">
            <a:avLst/>
          </a:prstGeom>
          <a:noFill/>
          <a:ln w="9525">
            <a:noFill/>
            <a:miter lim="800000"/>
            <a:headEnd/>
            <a:tailEnd/>
          </a:ln>
        </p:spPr>
        <p:txBody>
          <a:bodyPr wrap="none">
            <a:spAutoFit/>
          </a:bodyPr>
          <a:lstStyle/>
          <a:p>
            <a:r>
              <a:rPr kumimoji="1" lang="en-US" altLang="zh-CN" sz="3200">
                <a:solidFill>
                  <a:schemeClr val="accent2"/>
                </a:solidFill>
                <a:latin typeface="Arial" charset="0"/>
              </a:rPr>
              <a:t>Connection standard: 568A/568B</a:t>
            </a:r>
          </a:p>
        </p:txBody>
      </p:sp>
      <p:sp>
        <p:nvSpPr>
          <p:cNvPr id="2" name="文本框 1">
            <a:extLst>
              <a:ext uri="{FF2B5EF4-FFF2-40B4-BE49-F238E27FC236}">
                <a16:creationId xmlns:a16="http://schemas.microsoft.com/office/drawing/2014/main" id="{A22C8E7A-45DC-4867-B9D1-1944DA242F8E}"/>
              </a:ext>
            </a:extLst>
          </p:cNvPr>
          <p:cNvSpPr txBox="1"/>
          <p:nvPr/>
        </p:nvSpPr>
        <p:spPr>
          <a:xfrm>
            <a:off x="1003768" y="2213709"/>
            <a:ext cx="1259540" cy="400110"/>
          </a:xfrm>
          <a:prstGeom prst="rect">
            <a:avLst/>
          </a:prstGeom>
          <a:noFill/>
        </p:spPr>
        <p:txBody>
          <a:bodyPr wrap="square" rtlCol="0">
            <a:spAutoFit/>
          </a:bodyPr>
          <a:lstStyle/>
          <a:p>
            <a:r>
              <a:rPr lang="en-US" altLang="zh-CN" sz="2000" dirty="0">
                <a:solidFill>
                  <a:srgbClr val="FF0000"/>
                </a:solidFill>
              </a:rPr>
              <a:t>RJ45</a:t>
            </a:r>
            <a:r>
              <a:rPr lang="zh-CN" altLang="en-US" sz="2000" dirty="0">
                <a:solidFill>
                  <a:srgbClr val="FF0000"/>
                </a:solidFill>
              </a:rPr>
              <a:t>插头</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zh-CN" altLang="zh-CN"/>
          </a:p>
        </p:txBody>
      </p:sp>
      <p:pic>
        <p:nvPicPr>
          <p:cNvPr id="14339" name="Picture 4"/>
          <p:cNvPicPr>
            <a:picLocks noGrp="1" noChangeAspect="1" noChangeArrowheads="1"/>
          </p:cNvPicPr>
          <p:nvPr>
            <p:ph type="body" idx="1"/>
          </p:nvPr>
        </p:nvPicPr>
        <p:blipFill>
          <a:blip r:embed="rId3" cstate="print"/>
          <a:srcRect/>
          <a:stretch>
            <a:fillRect/>
          </a:stretch>
        </p:blipFill>
        <p:spPr>
          <a:xfrm>
            <a:off x="0" y="-35859"/>
            <a:ext cx="5940152" cy="4114800"/>
          </a:xfrm>
          <a:noFill/>
        </p:spPr>
      </p:pic>
      <p:pic>
        <p:nvPicPr>
          <p:cNvPr id="14340" name="Picture 5"/>
          <p:cNvPicPr>
            <a:picLocks noChangeAspect="1" noChangeArrowheads="1"/>
          </p:cNvPicPr>
          <p:nvPr/>
        </p:nvPicPr>
        <p:blipFill>
          <a:blip r:embed="rId4" cstate="print"/>
          <a:srcRect/>
          <a:stretch>
            <a:fillRect/>
          </a:stretch>
        </p:blipFill>
        <p:spPr bwMode="auto">
          <a:xfrm>
            <a:off x="5787949" y="98368"/>
            <a:ext cx="3393652" cy="1923173"/>
          </a:xfrm>
          <a:prstGeom prst="rect">
            <a:avLst/>
          </a:prstGeom>
          <a:noFill/>
          <a:ln w="9525">
            <a:noFill/>
            <a:miter lim="800000"/>
            <a:headEnd/>
            <a:tailEnd/>
          </a:ln>
        </p:spPr>
      </p:pic>
      <p:pic>
        <p:nvPicPr>
          <p:cNvPr id="14341" name="Picture 6"/>
          <p:cNvPicPr>
            <a:picLocks noChangeAspect="1" noChangeArrowheads="1"/>
          </p:cNvPicPr>
          <p:nvPr/>
        </p:nvPicPr>
        <p:blipFill>
          <a:blip r:embed="rId5" cstate="print"/>
          <a:srcRect/>
          <a:stretch>
            <a:fillRect/>
          </a:stretch>
        </p:blipFill>
        <p:spPr bwMode="auto">
          <a:xfrm>
            <a:off x="5902738" y="2007752"/>
            <a:ext cx="1085166" cy="1518101"/>
          </a:xfrm>
          <a:prstGeom prst="rect">
            <a:avLst/>
          </a:prstGeom>
          <a:noFill/>
          <a:ln w="9525">
            <a:noFill/>
            <a:miter lim="800000"/>
            <a:headEnd/>
            <a:tailEnd/>
          </a:ln>
        </p:spPr>
      </p:pic>
      <p:pic>
        <p:nvPicPr>
          <p:cNvPr id="14342" name="Picture 7"/>
          <p:cNvPicPr>
            <a:picLocks noChangeAspect="1" noChangeArrowheads="1"/>
          </p:cNvPicPr>
          <p:nvPr/>
        </p:nvPicPr>
        <p:blipFill>
          <a:blip r:embed="rId6" cstate="print"/>
          <a:srcRect/>
          <a:stretch>
            <a:fillRect/>
          </a:stretch>
        </p:blipFill>
        <p:spPr bwMode="auto">
          <a:xfrm>
            <a:off x="8094122" y="1988840"/>
            <a:ext cx="1084358" cy="1518101"/>
          </a:xfrm>
          <a:prstGeom prst="rect">
            <a:avLst/>
          </a:prstGeom>
          <a:noFill/>
          <a:ln w="9525">
            <a:noFill/>
            <a:miter lim="800000"/>
            <a:headEnd/>
            <a:tailEnd/>
          </a:ln>
        </p:spPr>
      </p:pic>
      <p:sp>
        <p:nvSpPr>
          <p:cNvPr id="7" name="TextBox 6"/>
          <p:cNvSpPr txBox="1"/>
          <p:nvPr/>
        </p:nvSpPr>
        <p:spPr>
          <a:xfrm>
            <a:off x="3851920" y="2092614"/>
            <a:ext cx="1586519" cy="707886"/>
          </a:xfrm>
          <a:prstGeom prst="rect">
            <a:avLst/>
          </a:prstGeom>
          <a:solidFill>
            <a:srgbClr val="FFFF00"/>
          </a:solidFill>
        </p:spPr>
        <p:txBody>
          <a:bodyPr wrap="square" rtlCol="0">
            <a:spAutoFit/>
          </a:bodyPr>
          <a:lstStyle/>
          <a:p>
            <a:pPr algn="ctr"/>
            <a:r>
              <a:rPr lang="zh-CN" altLang="en-US" sz="2000" dirty="0"/>
              <a:t>双绞线头的制作过程</a:t>
            </a:r>
          </a:p>
        </p:txBody>
      </p:sp>
      <p:sp>
        <p:nvSpPr>
          <p:cNvPr id="8" name="动作按钮: 前进或下一项 7">
            <a:hlinkClick r:id="rId7" action="ppaction://hlinkpres?slideindex=1&amp;slidetitle=幻灯片 1" highlightClick="1"/>
          </p:cNvPr>
          <p:cNvSpPr/>
          <p:nvPr/>
        </p:nvSpPr>
        <p:spPr>
          <a:xfrm>
            <a:off x="4355976" y="2967866"/>
            <a:ext cx="393986" cy="46113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BB1A4D9C-110A-4468-BCB9-728B08167AAE}"/>
              </a:ext>
            </a:extLst>
          </p:cNvPr>
          <p:cNvSpPr txBox="1"/>
          <p:nvPr/>
        </p:nvSpPr>
        <p:spPr>
          <a:xfrm>
            <a:off x="7092280" y="2276872"/>
            <a:ext cx="936104" cy="369332"/>
          </a:xfrm>
          <a:prstGeom prst="rect">
            <a:avLst/>
          </a:prstGeom>
          <a:solidFill>
            <a:schemeClr val="accent1">
              <a:lumMod val="40000"/>
              <a:lumOff val="60000"/>
            </a:schemeClr>
          </a:solidFill>
        </p:spPr>
        <p:txBody>
          <a:bodyPr wrap="square" rtlCol="0">
            <a:spAutoFit/>
          </a:bodyPr>
          <a:lstStyle/>
          <a:p>
            <a:r>
              <a:rPr lang="zh-CN" altLang="en-US" sz="1800" dirty="0"/>
              <a:t>直连线</a:t>
            </a:r>
          </a:p>
        </p:txBody>
      </p:sp>
      <p:sp>
        <p:nvSpPr>
          <p:cNvPr id="3" name="文本框 2">
            <a:extLst>
              <a:ext uri="{FF2B5EF4-FFF2-40B4-BE49-F238E27FC236}">
                <a16:creationId xmlns:a16="http://schemas.microsoft.com/office/drawing/2014/main" id="{CC100495-5BA9-4ABF-AC9F-58F21464F2A9}"/>
              </a:ext>
            </a:extLst>
          </p:cNvPr>
          <p:cNvSpPr txBox="1"/>
          <p:nvPr/>
        </p:nvSpPr>
        <p:spPr>
          <a:xfrm>
            <a:off x="158716" y="2275323"/>
            <a:ext cx="1629072" cy="707886"/>
          </a:xfrm>
          <a:prstGeom prst="rect">
            <a:avLst/>
          </a:prstGeom>
          <a:solidFill>
            <a:schemeClr val="accent2">
              <a:lumMod val="40000"/>
              <a:lumOff val="60000"/>
            </a:schemeClr>
          </a:solidFill>
        </p:spPr>
        <p:txBody>
          <a:bodyPr wrap="square" rtlCol="0">
            <a:spAutoFit/>
          </a:bodyPr>
          <a:lstStyle/>
          <a:p>
            <a:r>
              <a:rPr lang="zh-CN" altLang="en-US" sz="2000" dirty="0"/>
              <a:t>百兆以太网线脚定义</a:t>
            </a:r>
          </a:p>
        </p:txBody>
      </p:sp>
      <p:sp>
        <p:nvSpPr>
          <p:cNvPr id="4" name="文本框 3">
            <a:extLst>
              <a:ext uri="{FF2B5EF4-FFF2-40B4-BE49-F238E27FC236}">
                <a16:creationId xmlns:a16="http://schemas.microsoft.com/office/drawing/2014/main" id="{719C31BD-9E4F-4876-A923-8B09BE4EC40A}"/>
              </a:ext>
            </a:extLst>
          </p:cNvPr>
          <p:cNvSpPr txBox="1"/>
          <p:nvPr/>
        </p:nvSpPr>
        <p:spPr>
          <a:xfrm>
            <a:off x="251520" y="4437112"/>
            <a:ext cx="3600400" cy="707886"/>
          </a:xfrm>
          <a:prstGeom prst="rect">
            <a:avLst/>
          </a:prstGeom>
          <a:solidFill>
            <a:schemeClr val="accent1">
              <a:lumMod val="40000"/>
              <a:lumOff val="60000"/>
            </a:schemeClr>
          </a:solidFill>
        </p:spPr>
        <p:txBody>
          <a:bodyPr wrap="square" rtlCol="0">
            <a:spAutoFit/>
          </a:bodyPr>
          <a:lstStyle/>
          <a:p>
            <a:r>
              <a:rPr lang="zh-CN" altLang="en-US" sz="2000" dirty="0"/>
              <a:t>千兆以太网线脚：</a:t>
            </a:r>
            <a:r>
              <a:rPr lang="en-US" altLang="zh-CN" sz="2000" dirty="0"/>
              <a:t>1</a:t>
            </a:r>
            <a:r>
              <a:rPr lang="zh-CN" altLang="en-US" sz="2000" dirty="0"/>
              <a:t>、</a:t>
            </a:r>
            <a:r>
              <a:rPr lang="en-US" altLang="zh-CN" sz="2000" dirty="0"/>
              <a:t>2</a:t>
            </a:r>
            <a:r>
              <a:rPr lang="zh-CN" altLang="en-US" sz="2000" dirty="0"/>
              <a:t>、</a:t>
            </a:r>
            <a:r>
              <a:rPr lang="en-US" altLang="zh-CN" sz="2000" dirty="0"/>
              <a:t>3</a:t>
            </a:r>
            <a:r>
              <a:rPr lang="zh-CN" altLang="en-US" sz="2000" dirty="0"/>
              <a:t>、</a:t>
            </a:r>
            <a:r>
              <a:rPr lang="en-US" altLang="zh-CN" sz="2000" dirty="0"/>
              <a:t>6</a:t>
            </a:r>
            <a:r>
              <a:rPr lang="zh-CN" altLang="en-US" sz="2000" dirty="0"/>
              <a:t>发送；</a:t>
            </a:r>
            <a:r>
              <a:rPr lang="en-US" altLang="zh-CN" sz="2000" dirty="0"/>
              <a:t>4</a:t>
            </a:r>
            <a:r>
              <a:rPr lang="zh-CN" altLang="en-US" sz="2000" dirty="0"/>
              <a:t>、</a:t>
            </a:r>
            <a:r>
              <a:rPr lang="en-US" altLang="zh-CN" sz="2000" dirty="0"/>
              <a:t>5</a:t>
            </a:r>
            <a:r>
              <a:rPr lang="zh-CN" altLang="en-US" sz="2000" dirty="0"/>
              <a:t>、</a:t>
            </a:r>
            <a:r>
              <a:rPr lang="en-US" altLang="zh-CN" sz="2000" dirty="0"/>
              <a:t>7</a:t>
            </a:r>
            <a:r>
              <a:rPr lang="zh-CN" altLang="en-US" sz="2000" dirty="0"/>
              <a:t>、</a:t>
            </a:r>
            <a:r>
              <a:rPr lang="en-US" altLang="zh-CN" sz="2000" dirty="0"/>
              <a:t>8</a:t>
            </a:r>
            <a:r>
              <a:rPr lang="zh-CN" altLang="en-US" sz="2000" dirty="0"/>
              <a:t>接受</a:t>
            </a:r>
          </a:p>
        </p:txBody>
      </p:sp>
      <p:sp>
        <p:nvSpPr>
          <p:cNvPr id="12" name="文本框 11">
            <a:extLst>
              <a:ext uri="{FF2B5EF4-FFF2-40B4-BE49-F238E27FC236}">
                <a16:creationId xmlns:a16="http://schemas.microsoft.com/office/drawing/2014/main" id="{C97E39F5-5FFD-4F39-8975-0C7615CFBBC8}"/>
              </a:ext>
            </a:extLst>
          </p:cNvPr>
          <p:cNvSpPr txBox="1"/>
          <p:nvPr/>
        </p:nvSpPr>
        <p:spPr>
          <a:xfrm>
            <a:off x="228594" y="5226784"/>
            <a:ext cx="4437880" cy="1292662"/>
          </a:xfrm>
          <a:prstGeom prst="rect">
            <a:avLst/>
          </a:prstGeom>
          <a:solidFill>
            <a:schemeClr val="accent1">
              <a:lumMod val="40000"/>
              <a:lumOff val="60000"/>
            </a:schemeClr>
          </a:solidFill>
        </p:spPr>
        <p:txBody>
          <a:bodyPr wrap="square" rtlCol="0">
            <a:spAutoFit/>
          </a:bodyPr>
          <a:lstStyle/>
          <a:p>
            <a:r>
              <a:rPr lang="en-US" altLang="zh-CN" sz="1800" dirty="0"/>
              <a:t>POE(Power over Ethernet, IEEE 802.ef)</a:t>
            </a:r>
            <a:r>
              <a:rPr lang="zh-CN" altLang="en-US" sz="1800" dirty="0"/>
              <a:t>：</a:t>
            </a:r>
            <a:endParaRPr lang="en-US" altLang="zh-CN" sz="1800" dirty="0"/>
          </a:p>
          <a:p>
            <a:r>
              <a:rPr lang="zh-CN" altLang="en-US" sz="2000" dirty="0"/>
              <a:t>数据线：</a:t>
            </a:r>
            <a:r>
              <a:rPr lang="en-US" altLang="zh-CN" sz="2000" dirty="0"/>
              <a:t>1</a:t>
            </a:r>
            <a:r>
              <a:rPr lang="zh-CN" altLang="en-US" sz="2000" dirty="0"/>
              <a:t>、</a:t>
            </a:r>
            <a:r>
              <a:rPr lang="en-US" altLang="zh-CN" sz="2000" dirty="0"/>
              <a:t>2</a:t>
            </a:r>
            <a:r>
              <a:rPr lang="zh-CN" altLang="en-US" sz="2000" dirty="0"/>
              <a:t>发送；</a:t>
            </a:r>
            <a:r>
              <a:rPr lang="en-US" altLang="zh-CN" sz="2000" dirty="0"/>
              <a:t>3</a:t>
            </a:r>
            <a:r>
              <a:rPr lang="zh-CN" altLang="en-US" sz="2000" dirty="0"/>
              <a:t>、</a:t>
            </a:r>
            <a:r>
              <a:rPr lang="en-US" altLang="zh-CN" sz="2000" dirty="0"/>
              <a:t>6</a:t>
            </a:r>
            <a:r>
              <a:rPr lang="zh-CN" altLang="en-US" sz="2000" dirty="0"/>
              <a:t>接受；</a:t>
            </a:r>
            <a:endParaRPr lang="en-US" altLang="zh-CN" sz="2000" dirty="0"/>
          </a:p>
          <a:p>
            <a:r>
              <a:rPr lang="zh-CN" altLang="en-US" sz="2000" dirty="0"/>
              <a:t>电力：</a:t>
            </a:r>
            <a:r>
              <a:rPr lang="en-US" altLang="zh-CN" sz="2000" dirty="0"/>
              <a:t>4</a:t>
            </a:r>
            <a:r>
              <a:rPr lang="zh-CN" altLang="en-US" sz="2000" dirty="0"/>
              <a:t>、</a:t>
            </a:r>
            <a:r>
              <a:rPr lang="en-US" altLang="zh-CN" sz="2000" dirty="0"/>
              <a:t>5</a:t>
            </a:r>
            <a:r>
              <a:rPr lang="zh-CN" altLang="en-US" sz="2000" dirty="0"/>
              <a:t>（</a:t>
            </a:r>
            <a:r>
              <a:rPr lang="en-US" altLang="zh-CN" sz="2000" dirty="0"/>
              <a:t>+</a:t>
            </a:r>
            <a:r>
              <a:rPr lang="zh-CN" altLang="en-US" sz="2000" dirty="0"/>
              <a:t>）、</a:t>
            </a:r>
            <a:r>
              <a:rPr lang="en-US" altLang="zh-CN" sz="2000" dirty="0"/>
              <a:t>7</a:t>
            </a:r>
            <a:r>
              <a:rPr lang="zh-CN" altLang="en-US" sz="2000" dirty="0"/>
              <a:t>、</a:t>
            </a:r>
            <a:r>
              <a:rPr lang="en-US" altLang="zh-CN" sz="2000" dirty="0"/>
              <a:t>8</a:t>
            </a:r>
            <a:r>
              <a:rPr lang="zh-CN" altLang="en-US" sz="2000" dirty="0"/>
              <a:t>（</a:t>
            </a:r>
            <a:r>
              <a:rPr lang="en-US" altLang="zh-CN" sz="2000" dirty="0"/>
              <a:t>-</a:t>
            </a:r>
            <a:r>
              <a:rPr lang="zh-CN" altLang="en-US" sz="2000" dirty="0"/>
              <a:t>）或与数据线共用</a:t>
            </a:r>
          </a:p>
        </p:txBody>
      </p:sp>
      <p:sp>
        <p:nvSpPr>
          <p:cNvPr id="5" name="矩形: 圆角 4">
            <a:extLst>
              <a:ext uri="{FF2B5EF4-FFF2-40B4-BE49-F238E27FC236}">
                <a16:creationId xmlns:a16="http://schemas.microsoft.com/office/drawing/2014/main" id="{64C6C0FD-209C-4462-A09C-D0D73BF9C776}"/>
              </a:ext>
            </a:extLst>
          </p:cNvPr>
          <p:cNvSpPr/>
          <p:nvPr/>
        </p:nvSpPr>
        <p:spPr>
          <a:xfrm>
            <a:off x="5750348" y="0"/>
            <a:ext cx="3428132" cy="352585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a:extLst>
              <a:ext uri="{FF2B5EF4-FFF2-40B4-BE49-F238E27FC236}">
                <a16:creationId xmlns:a16="http://schemas.microsoft.com/office/drawing/2014/main" id="{33AA59C8-6C96-4D1B-81B3-BA74EFC0510D}"/>
              </a:ext>
            </a:extLst>
          </p:cNvPr>
          <p:cNvSpPr/>
          <p:nvPr/>
        </p:nvSpPr>
        <p:spPr>
          <a:xfrm>
            <a:off x="107504" y="-35858"/>
            <a:ext cx="3452268" cy="41148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id="{0CCD3D56-9A2A-44C1-BD1B-F922530CBE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52306" y="3525853"/>
            <a:ext cx="4291694" cy="3332147"/>
          </a:xfrm>
          <a:prstGeom prst="rect">
            <a:avLst/>
          </a:prstGeom>
        </p:spPr>
      </p:pic>
      <p:sp>
        <p:nvSpPr>
          <p:cNvPr id="13" name="文本框 12">
            <a:extLst>
              <a:ext uri="{FF2B5EF4-FFF2-40B4-BE49-F238E27FC236}">
                <a16:creationId xmlns:a16="http://schemas.microsoft.com/office/drawing/2014/main" id="{BCBA745D-5E82-4554-9657-59AD2C516FF0}"/>
              </a:ext>
            </a:extLst>
          </p:cNvPr>
          <p:cNvSpPr txBox="1"/>
          <p:nvPr/>
        </p:nvSpPr>
        <p:spPr>
          <a:xfrm>
            <a:off x="4617788" y="4293096"/>
            <a:ext cx="1178348" cy="707886"/>
          </a:xfrm>
          <a:prstGeom prst="rect">
            <a:avLst/>
          </a:prstGeom>
          <a:noFill/>
        </p:spPr>
        <p:txBody>
          <a:bodyPr wrap="square" rtlCol="0">
            <a:spAutoFit/>
          </a:bodyPr>
          <a:lstStyle/>
          <a:p>
            <a:pPr algn="ctr"/>
            <a:r>
              <a:rPr lang="en-US" altLang="zh-CN" sz="2000" dirty="0"/>
              <a:t>POE</a:t>
            </a:r>
            <a:r>
              <a:rPr lang="zh-CN" altLang="en-US" sz="2000" dirty="0"/>
              <a:t>全屋</a:t>
            </a:r>
            <a:r>
              <a:rPr lang="en-US" altLang="zh-CN" sz="2000" dirty="0"/>
              <a:t>WIFI</a:t>
            </a:r>
            <a:endParaRPr lang="zh-CN" altLang="en-US" sz="2000" dirty="0"/>
          </a:p>
        </p:txBody>
      </p:sp>
      <p:sp>
        <p:nvSpPr>
          <p:cNvPr id="20" name="矩形: 圆角 19">
            <a:extLst>
              <a:ext uri="{FF2B5EF4-FFF2-40B4-BE49-F238E27FC236}">
                <a16:creationId xmlns:a16="http://schemas.microsoft.com/office/drawing/2014/main" id="{D2485544-0E77-427A-9756-3C347E7591E3}"/>
              </a:ext>
            </a:extLst>
          </p:cNvPr>
          <p:cNvSpPr/>
          <p:nvPr/>
        </p:nvSpPr>
        <p:spPr>
          <a:xfrm>
            <a:off x="4700954" y="3561712"/>
            <a:ext cx="4451306" cy="32491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p:txBody>
          <a:bodyPr/>
          <a:lstStyle/>
          <a:p>
            <a:pPr eaLnBrk="1" hangingPunct="1"/>
            <a:r>
              <a:rPr lang="en-US" altLang="zh-CN"/>
              <a:t>STP</a:t>
            </a:r>
          </a:p>
        </p:txBody>
      </p:sp>
      <p:pic>
        <p:nvPicPr>
          <p:cNvPr id="15363" name="Picture 1028"/>
          <p:cNvPicPr>
            <a:picLocks noGrp="1" noChangeAspect="1" noChangeArrowheads="1"/>
          </p:cNvPicPr>
          <p:nvPr>
            <p:ph type="body" idx="1"/>
          </p:nvPr>
        </p:nvPicPr>
        <p:blipFill>
          <a:blip r:embed="rId2" cstate="print"/>
          <a:srcRect/>
          <a:stretch>
            <a:fillRect/>
          </a:stretch>
        </p:blipFill>
        <p:spPr>
          <a:xfrm>
            <a:off x="2209800" y="1905000"/>
            <a:ext cx="4679950" cy="4800600"/>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zh-CN"/>
              <a:t>3.2.2</a:t>
            </a:r>
            <a:r>
              <a:rPr lang="zh-CN" altLang="en-US"/>
              <a:t>同轴电缆</a:t>
            </a:r>
          </a:p>
        </p:txBody>
      </p:sp>
      <p:sp>
        <p:nvSpPr>
          <p:cNvPr id="16387" name="Rectangle 9"/>
          <p:cNvSpPr>
            <a:spLocks noGrp="1" noChangeArrowheads="1"/>
          </p:cNvSpPr>
          <p:nvPr>
            <p:ph type="body" idx="1"/>
          </p:nvPr>
        </p:nvSpPr>
        <p:spPr>
          <a:xfrm>
            <a:off x="684213" y="1844675"/>
            <a:ext cx="7772400" cy="4578350"/>
          </a:xfrm>
          <a:noFill/>
        </p:spPr>
        <p:txBody>
          <a:bodyPr/>
          <a:lstStyle/>
          <a:p>
            <a:pPr eaLnBrk="1" hangingPunct="1"/>
            <a:r>
              <a:rPr lang="zh-CN" altLang="en-US" sz="2400" b="1" dirty="0">
                <a:solidFill>
                  <a:srgbClr val="FF0000"/>
                </a:solidFill>
              </a:rPr>
              <a:t>基带同轴电缆</a:t>
            </a:r>
            <a:r>
              <a:rPr lang="zh-CN" altLang="en-US" sz="2400" b="1" dirty="0"/>
              <a:t>（</a:t>
            </a:r>
            <a:r>
              <a:rPr lang="en-US" altLang="zh-CN" sz="2400" b="1" dirty="0"/>
              <a:t>Baseband Coax</a:t>
            </a:r>
            <a:r>
              <a:rPr lang="zh-CN" altLang="en-US" sz="2400" b="1" dirty="0"/>
              <a:t>）：阻抗匹配为</a:t>
            </a:r>
            <a:r>
              <a:rPr lang="en-US" altLang="zh-CN" sz="2400" b="1" dirty="0"/>
              <a:t>50</a:t>
            </a:r>
            <a:r>
              <a:rPr lang="el-GR" altLang="zh-CN" sz="2400" b="1" dirty="0">
                <a:cs typeface="Times New Roman" pitchFamily="18" charset="0"/>
              </a:rPr>
              <a:t>Ω</a:t>
            </a:r>
            <a:r>
              <a:rPr lang="zh-CN" altLang="en-US" sz="2400" b="1" dirty="0">
                <a:cs typeface="Times New Roman" pitchFamily="18" charset="0"/>
              </a:rPr>
              <a:t>，用于</a:t>
            </a:r>
            <a:r>
              <a:rPr lang="zh-CN" altLang="en-US" sz="2400" b="1" dirty="0">
                <a:solidFill>
                  <a:srgbClr val="FF0000"/>
                </a:solidFill>
                <a:cs typeface="Times New Roman" pitchFamily="18" charset="0"/>
              </a:rPr>
              <a:t>数字传输</a:t>
            </a:r>
            <a:r>
              <a:rPr lang="zh-CN" altLang="en-US" sz="2400" b="1" dirty="0">
                <a:cs typeface="Times New Roman" pitchFamily="18" charset="0"/>
              </a:rPr>
              <a:t>，</a:t>
            </a:r>
            <a:r>
              <a:rPr lang="en-US" altLang="zh-CN" sz="2400" b="1" dirty="0">
                <a:cs typeface="Times New Roman" pitchFamily="18" charset="0"/>
              </a:rPr>
              <a:t>1</a:t>
            </a:r>
            <a:r>
              <a:rPr lang="zh-CN" altLang="en-US" sz="2400" b="1" dirty="0">
                <a:cs typeface="Times New Roman" pitchFamily="18" charset="0"/>
              </a:rPr>
              <a:t>公里电缆可达</a:t>
            </a:r>
            <a:r>
              <a:rPr lang="en-US" altLang="zh-CN" sz="2400" b="1" dirty="0">
                <a:cs typeface="Times New Roman" pitchFamily="18" charset="0"/>
              </a:rPr>
              <a:t>1~2Gbps</a:t>
            </a:r>
            <a:r>
              <a:rPr lang="zh-CN" altLang="en-US" sz="2400" b="1" dirty="0">
                <a:cs typeface="Times New Roman" pitchFamily="18" charset="0"/>
              </a:rPr>
              <a:t>的传输速率。又分为：</a:t>
            </a:r>
          </a:p>
          <a:p>
            <a:pPr lvl="1" eaLnBrk="1" hangingPunct="1"/>
            <a:r>
              <a:rPr lang="zh-CN" altLang="el-GR" sz="2000" b="1" dirty="0">
                <a:cs typeface="Times New Roman" pitchFamily="18" charset="0"/>
              </a:rPr>
              <a:t>粗</a:t>
            </a:r>
            <a:r>
              <a:rPr lang="zh-CN" altLang="en-US" sz="2000" b="1" dirty="0"/>
              <a:t>缆（</a:t>
            </a:r>
            <a:r>
              <a:rPr lang="en-US" altLang="zh-CN" sz="2000" b="1" dirty="0">
                <a:cs typeface="Times New Roman" pitchFamily="18" charset="0"/>
              </a:rPr>
              <a:t>Thick</a:t>
            </a:r>
            <a:r>
              <a:rPr lang="zh-CN" altLang="en-US" sz="2000" b="1" dirty="0">
                <a:cs typeface="Times New Roman" pitchFamily="18" charset="0"/>
              </a:rPr>
              <a:t>）</a:t>
            </a:r>
            <a:r>
              <a:rPr lang="zh-CN" altLang="en-US" sz="2000" b="1" dirty="0"/>
              <a:t>：如</a:t>
            </a:r>
            <a:r>
              <a:rPr lang="en-US" altLang="zh-CN" sz="2000" b="1" dirty="0">
                <a:cs typeface="Times New Roman" pitchFamily="18" charset="0"/>
              </a:rPr>
              <a:t>10Base-5</a:t>
            </a:r>
            <a:r>
              <a:rPr lang="zh-CN" altLang="en-US" sz="2000" b="1" dirty="0">
                <a:cs typeface="Times New Roman" pitchFamily="18" charset="0"/>
              </a:rPr>
              <a:t>，单段长度</a:t>
            </a:r>
            <a:r>
              <a:rPr lang="zh-CN" altLang="en-US" sz="2000" b="1" dirty="0">
                <a:cs typeface="Times New Roman" pitchFamily="18" charset="0"/>
                <a:sym typeface="Symbol" pitchFamily="18" charset="2"/>
              </a:rPr>
              <a:t></a:t>
            </a:r>
            <a:r>
              <a:rPr lang="en-US" altLang="zh-CN" sz="2000" b="1" dirty="0">
                <a:cs typeface="Times New Roman" pitchFamily="18" charset="0"/>
              </a:rPr>
              <a:t>500</a:t>
            </a:r>
            <a:r>
              <a:rPr lang="zh-CN" altLang="en-US" sz="2000" b="1" dirty="0">
                <a:cs typeface="Times New Roman" pitchFamily="18" charset="0"/>
              </a:rPr>
              <a:t>米，最长</a:t>
            </a:r>
            <a:r>
              <a:rPr lang="en-US" altLang="zh-CN" sz="2000" b="1" dirty="0">
                <a:cs typeface="Times New Roman" pitchFamily="18" charset="0"/>
              </a:rPr>
              <a:t>5</a:t>
            </a:r>
            <a:r>
              <a:rPr lang="zh-CN" altLang="en-US" sz="2000" b="1" dirty="0">
                <a:cs typeface="Times New Roman" pitchFamily="18" charset="0"/>
              </a:rPr>
              <a:t>段达</a:t>
            </a:r>
            <a:r>
              <a:rPr lang="en-US" altLang="zh-CN" sz="2000" b="1" dirty="0">
                <a:cs typeface="Times New Roman" pitchFamily="18" charset="0"/>
              </a:rPr>
              <a:t>2.5</a:t>
            </a:r>
            <a:r>
              <a:rPr lang="zh-CN" altLang="en-US" sz="2000" b="1" dirty="0">
                <a:cs typeface="Times New Roman" pitchFamily="18" charset="0"/>
              </a:rPr>
              <a:t>公里。</a:t>
            </a:r>
          </a:p>
          <a:p>
            <a:pPr lvl="1" eaLnBrk="1" hangingPunct="1"/>
            <a:r>
              <a:rPr lang="zh-CN" altLang="el-GR" sz="2000" b="1" dirty="0">
                <a:cs typeface="Times New Roman" pitchFamily="18" charset="0"/>
              </a:rPr>
              <a:t>细</a:t>
            </a:r>
            <a:r>
              <a:rPr lang="zh-CN" altLang="en-US" sz="2000" b="1" dirty="0">
                <a:cs typeface="Times New Roman" pitchFamily="18" charset="0"/>
              </a:rPr>
              <a:t>缆（</a:t>
            </a:r>
            <a:r>
              <a:rPr lang="en-US" altLang="zh-CN" sz="2000" b="1" dirty="0">
                <a:cs typeface="Times New Roman" pitchFamily="18" charset="0"/>
              </a:rPr>
              <a:t>Thin</a:t>
            </a:r>
            <a:r>
              <a:rPr lang="zh-CN" altLang="en-US" sz="2000" b="1" dirty="0">
                <a:cs typeface="Times New Roman" pitchFamily="18" charset="0"/>
              </a:rPr>
              <a:t>）：如</a:t>
            </a:r>
            <a:r>
              <a:rPr lang="en-US" altLang="zh-CN" sz="2000" b="1" dirty="0">
                <a:cs typeface="Times New Roman" pitchFamily="18" charset="0"/>
              </a:rPr>
              <a:t>10Base-2</a:t>
            </a:r>
            <a:r>
              <a:rPr lang="zh-CN" altLang="en-US" sz="2000" b="1" dirty="0">
                <a:cs typeface="Times New Roman" pitchFamily="18" charset="0"/>
              </a:rPr>
              <a:t>，单段长度</a:t>
            </a:r>
            <a:r>
              <a:rPr lang="zh-CN" altLang="en-US" sz="2000" b="1" dirty="0">
                <a:cs typeface="Times New Roman" pitchFamily="18" charset="0"/>
                <a:sym typeface="Symbol" pitchFamily="18" charset="2"/>
              </a:rPr>
              <a:t></a:t>
            </a:r>
            <a:r>
              <a:rPr lang="en-US" altLang="zh-CN" sz="2000" b="1" dirty="0">
                <a:cs typeface="Times New Roman" pitchFamily="18" charset="0"/>
              </a:rPr>
              <a:t>185</a:t>
            </a:r>
            <a:r>
              <a:rPr lang="zh-CN" altLang="en-US" sz="2000" b="1" dirty="0">
                <a:cs typeface="Times New Roman" pitchFamily="18" charset="0"/>
              </a:rPr>
              <a:t>米，最长</a:t>
            </a:r>
            <a:r>
              <a:rPr lang="en-US" altLang="zh-CN" sz="2000" b="1" dirty="0">
                <a:cs typeface="Times New Roman" pitchFamily="18" charset="0"/>
              </a:rPr>
              <a:t>5</a:t>
            </a:r>
            <a:r>
              <a:rPr lang="zh-CN" altLang="en-US" sz="2000" b="1" dirty="0">
                <a:cs typeface="Times New Roman" pitchFamily="18" charset="0"/>
              </a:rPr>
              <a:t>段达</a:t>
            </a:r>
            <a:r>
              <a:rPr lang="en-US" altLang="zh-CN" sz="2000" b="1" dirty="0">
                <a:cs typeface="Times New Roman" pitchFamily="18" charset="0"/>
              </a:rPr>
              <a:t>925</a:t>
            </a:r>
            <a:r>
              <a:rPr lang="zh-CN" altLang="en-US" sz="2000" b="1" dirty="0">
                <a:cs typeface="Times New Roman" pitchFamily="18" charset="0"/>
              </a:rPr>
              <a:t>米。</a:t>
            </a:r>
          </a:p>
          <a:p>
            <a:pPr eaLnBrk="1" hangingPunct="1"/>
            <a:r>
              <a:rPr lang="zh-CN" altLang="en-US" sz="2400" b="1" dirty="0">
                <a:solidFill>
                  <a:srgbClr val="FF0000"/>
                </a:solidFill>
              </a:rPr>
              <a:t>宽带同轴电缆</a:t>
            </a:r>
            <a:r>
              <a:rPr lang="zh-CN" altLang="en-US" sz="2400" b="1" dirty="0"/>
              <a:t>（</a:t>
            </a:r>
            <a:r>
              <a:rPr lang="en-US" altLang="zh-CN" sz="2400" b="1" dirty="0"/>
              <a:t>Broadband Coax</a:t>
            </a:r>
            <a:r>
              <a:rPr lang="zh-CN" altLang="en-US" sz="2400" b="1" dirty="0"/>
              <a:t>）：阻抗匹配为</a:t>
            </a:r>
            <a:r>
              <a:rPr lang="en-US" altLang="zh-CN" sz="2400" b="1" dirty="0"/>
              <a:t>75</a:t>
            </a:r>
            <a:r>
              <a:rPr lang="el-GR" altLang="zh-CN" sz="2400" b="1" dirty="0">
                <a:cs typeface="Times New Roman" pitchFamily="18" charset="0"/>
              </a:rPr>
              <a:t>Ω</a:t>
            </a:r>
            <a:r>
              <a:rPr lang="zh-CN" altLang="en-US" sz="2400" b="1" dirty="0">
                <a:cs typeface="Times New Roman" pitchFamily="18" charset="0"/>
              </a:rPr>
              <a:t>，用于电视信号的</a:t>
            </a:r>
            <a:r>
              <a:rPr lang="zh-CN" altLang="en-US" sz="2400" b="1" dirty="0">
                <a:solidFill>
                  <a:srgbClr val="FF0000"/>
                </a:solidFill>
                <a:cs typeface="Times New Roman" pitchFamily="18" charset="0"/>
              </a:rPr>
              <a:t>模拟传输</a:t>
            </a:r>
            <a:r>
              <a:rPr lang="zh-CN" altLang="en-US" sz="2400" b="1" dirty="0">
                <a:cs typeface="Times New Roman" pitchFamily="18" charset="0"/>
              </a:rPr>
              <a:t>（</a:t>
            </a:r>
            <a:r>
              <a:rPr lang="en-US" altLang="zh-CN" sz="2400" b="1" dirty="0">
                <a:cs typeface="Times New Roman" pitchFamily="18" charset="0"/>
              </a:rPr>
              <a:t>CATV</a:t>
            </a:r>
            <a:r>
              <a:rPr lang="zh-CN" altLang="en-US" sz="2400" b="1" dirty="0">
                <a:cs typeface="Times New Roman" pitchFamily="18" charset="0"/>
              </a:rPr>
              <a:t>），带宽可达</a:t>
            </a:r>
            <a:r>
              <a:rPr lang="en-US" altLang="zh-CN" sz="2400" b="1" dirty="0">
                <a:cs typeface="Times New Roman" pitchFamily="18" charset="0"/>
              </a:rPr>
              <a:t>800MHz</a:t>
            </a:r>
            <a:r>
              <a:rPr lang="zh-CN" altLang="en-US" sz="2400" b="1" dirty="0">
                <a:cs typeface="Times New Roman" pitchFamily="18" charset="0"/>
              </a:rPr>
              <a:t>以上，采用</a:t>
            </a:r>
            <a:r>
              <a:rPr lang="en-US" altLang="zh-CN" sz="2400" b="1" dirty="0">
                <a:cs typeface="Times New Roman" pitchFamily="18" charset="0"/>
              </a:rPr>
              <a:t>FDM</a:t>
            </a:r>
            <a:r>
              <a:rPr lang="zh-CN" altLang="en-US" sz="2400" b="1" dirty="0">
                <a:cs typeface="Times New Roman" pitchFamily="18" charset="0"/>
              </a:rPr>
              <a:t>技术。传输数字信号时，要使用</a:t>
            </a:r>
            <a:r>
              <a:rPr lang="en-US" altLang="zh-CN" sz="2400" b="1" dirty="0">
                <a:cs typeface="Times New Roman" pitchFamily="18" charset="0"/>
              </a:rPr>
              <a:t>Cable MODEM</a:t>
            </a:r>
            <a:r>
              <a:rPr lang="zh-CN" altLang="en-US" sz="2400" b="1" dirty="0">
                <a:cs typeface="Times New Roman" pitchFamily="18" charset="0"/>
              </a:rPr>
              <a:t>这样的特殊设备，现在综合有线电视网络已成为</a:t>
            </a:r>
            <a:r>
              <a:rPr lang="en-US" altLang="zh-CN" sz="2400" b="1" dirty="0">
                <a:cs typeface="Times New Roman" pitchFamily="18" charset="0"/>
              </a:rPr>
              <a:t>MAN</a:t>
            </a:r>
            <a:r>
              <a:rPr lang="zh-CN" altLang="en-US" sz="2400" b="1" dirty="0">
                <a:cs typeface="Times New Roman" pitchFamily="18" charset="0"/>
              </a:rPr>
              <a:t>的一种形式。</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zh-CN" altLang="zh-CN"/>
          </a:p>
        </p:txBody>
      </p:sp>
      <p:pic>
        <p:nvPicPr>
          <p:cNvPr id="17411" name="Picture 4"/>
          <p:cNvPicPr>
            <a:picLocks noGrp="1" noChangeAspect="1" noChangeArrowheads="1"/>
          </p:cNvPicPr>
          <p:nvPr>
            <p:ph type="body" idx="1"/>
          </p:nvPr>
        </p:nvPicPr>
        <p:blipFill>
          <a:blip r:embed="rId2" cstate="print"/>
          <a:srcRect/>
          <a:stretch>
            <a:fillRect/>
          </a:stretch>
        </p:blipFill>
        <p:spPr>
          <a:xfrm>
            <a:off x="1219200" y="2286000"/>
            <a:ext cx="6553200" cy="1931988"/>
          </a:xfrm>
          <a:noFill/>
        </p:spPr>
      </p:pic>
      <p:pic>
        <p:nvPicPr>
          <p:cNvPr id="17412" name="Picture 6"/>
          <p:cNvPicPr>
            <a:picLocks noChangeAspect="1" noChangeArrowheads="1"/>
          </p:cNvPicPr>
          <p:nvPr/>
        </p:nvPicPr>
        <p:blipFill>
          <a:blip r:embed="rId3" cstate="print"/>
          <a:srcRect/>
          <a:stretch>
            <a:fillRect/>
          </a:stretch>
        </p:blipFill>
        <p:spPr bwMode="auto">
          <a:xfrm>
            <a:off x="4648200" y="4794250"/>
            <a:ext cx="4495800" cy="2057400"/>
          </a:xfrm>
          <a:prstGeom prst="rect">
            <a:avLst/>
          </a:prstGeom>
          <a:noFill/>
          <a:ln w="9525">
            <a:noFill/>
            <a:miter lim="800000"/>
            <a:headEnd/>
            <a:tailEnd/>
          </a:ln>
        </p:spPr>
      </p:pic>
      <p:pic>
        <p:nvPicPr>
          <p:cNvPr id="17413" name="Picture 5"/>
          <p:cNvPicPr>
            <a:picLocks noChangeAspect="1" noChangeArrowheads="1"/>
          </p:cNvPicPr>
          <p:nvPr/>
        </p:nvPicPr>
        <p:blipFill>
          <a:blip r:embed="rId4" cstate="print"/>
          <a:srcRect/>
          <a:stretch>
            <a:fillRect/>
          </a:stretch>
        </p:blipFill>
        <p:spPr bwMode="auto">
          <a:xfrm>
            <a:off x="0" y="4779963"/>
            <a:ext cx="6477000" cy="207168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sz="quarter"/>
          </p:nvPr>
        </p:nvSpPr>
        <p:spPr>
          <a:xfrm>
            <a:off x="1143000" y="0"/>
            <a:ext cx="7772400" cy="1143000"/>
          </a:xfrm>
        </p:spPr>
        <p:txBody>
          <a:bodyPr/>
          <a:lstStyle/>
          <a:p>
            <a:pPr eaLnBrk="1" hangingPunct="1"/>
            <a:r>
              <a:rPr lang="zh-CN" altLang="en-US"/>
              <a:t>粗、细同轴电缆的比较</a:t>
            </a:r>
          </a:p>
        </p:txBody>
      </p:sp>
      <p:pic>
        <p:nvPicPr>
          <p:cNvPr id="18435" name="Picture 3" descr="DSC00022"/>
          <p:cNvPicPr>
            <a:picLocks noGrp="1" noChangeAspect="1" noChangeArrowheads="1"/>
          </p:cNvPicPr>
          <p:nvPr>
            <p:ph sz="quarter" idx="1"/>
          </p:nvPr>
        </p:nvPicPr>
        <p:blipFill>
          <a:blip r:embed="rId2" cstate="print"/>
          <a:srcRect/>
          <a:stretch>
            <a:fillRect/>
          </a:stretch>
        </p:blipFill>
        <p:spPr>
          <a:xfrm>
            <a:off x="0" y="3500438"/>
            <a:ext cx="4427538" cy="3321050"/>
          </a:xfrm>
          <a:noFill/>
        </p:spPr>
      </p:pic>
      <p:pic>
        <p:nvPicPr>
          <p:cNvPr id="18436" name="Picture 4" descr="DSC00026"/>
          <p:cNvPicPr>
            <a:picLocks noGrp="1" noChangeAspect="1" noChangeArrowheads="1"/>
          </p:cNvPicPr>
          <p:nvPr>
            <p:ph sz="quarter" idx="2"/>
          </p:nvPr>
        </p:nvPicPr>
        <p:blipFill>
          <a:blip r:embed="rId3" cstate="print"/>
          <a:srcRect/>
          <a:stretch>
            <a:fillRect/>
          </a:stretch>
        </p:blipFill>
        <p:spPr>
          <a:xfrm>
            <a:off x="3060700" y="1143000"/>
            <a:ext cx="3073400" cy="2305050"/>
          </a:xfrm>
          <a:noFill/>
        </p:spPr>
      </p:pic>
      <p:pic>
        <p:nvPicPr>
          <p:cNvPr id="18437" name="Picture 5" descr="DSC00028"/>
          <p:cNvPicPr>
            <a:picLocks noGrp="1" noChangeAspect="1" noChangeArrowheads="1"/>
          </p:cNvPicPr>
          <p:nvPr>
            <p:ph sz="quarter" idx="3"/>
          </p:nvPr>
        </p:nvPicPr>
        <p:blipFill>
          <a:blip r:embed="rId4" cstate="print"/>
          <a:srcRect/>
          <a:stretch>
            <a:fillRect/>
          </a:stretch>
        </p:blipFill>
        <p:spPr>
          <a:xfrm>
            <a:off x="6134100" y="1160463"/>
            <a:ext cx="3048000" cy="2287587"/>
          </a:xfrm>
          <a:noFill/>
        </p:spPr>
      </p:pic>
      <p:pic>
        <p:nvPicPr>
          <p:cNvPr id="18438" name="Picture 6" descr="DSC00029"/>
          <p:cNvPicPr>
            <a:picLocks noGrp="1" noChangeAspect="1" noChangeArrowheads="1"/>
          </p:cNvPicPr>
          <p:nvPr>
            <p:ph sz="quarter" idx="4"/>
          </p:nvPr>
        </p:nvPicPr>
        <p:blipFill>
          <a:blip r:embed="rId5" cstate="print"/>
          <a:srcRect/>
          <a:stretch>
            <a:fillRect/>
          </a:stretch>
        </p:blipFill>
        <p:spPr>
          <a:xfrm>
            <a:off x="4716463" y="3500438"/>
            <a:ext cx="4465637" cy="3348037"/>
          </a:xfrm>
          <a:noFill/>
        </p:spPr>
      </p:pic>
      <p:pic>
        <p:nvPicPr>
          <p:cNvPr id="18439" name="Picture 7" descr="DSC00037"/>
          <p:cNvPicPr>
            <a:picLocks noChangeAspect="1" noChangeArrowheads="1"/>
          </p:cNvPicPr>
          <p:nvPr/>
        </p:nvPicPr>
        <p:blipFill>
          <a:blip r:embed="rId6" cstate="print"/>
          <a:srcRect/>
          <a:stretch>
            <a:fillRect/>
          </a:stretch>
        </p:blipFill>
        <p:spPr bwMode="auto">
          <a:xfrm>
            <a:off x="0" y="1143000"/>
            <a:ext cx="3060700" cy="229393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zh-CN"/>
              <a:t>3.2.3 </a:t>
            </a:r>
            <a:r>
              <a:rPr lang="zh-CN" altLang="en-US"/>
              <a:t>电力线</a:t>
            </a:r>
          </a:p>
        </p:txBody>
      </p:sp>
      <p:sp>
        <p:nvSpPr>
          <p:cNvPr id="19459" name="Rectangle 3"/>
          <p:cNvSpPr>
            <a:spLocks noGrp="1" noChangeArrowheads="1"/>
          </p:cNvSpPr>
          <p:nvPr>
            <p:ph type="body" idx="1"/>
          </p:nvPr>
        </p:nvSpPr>
        <p:spPr>
          <a:xfrm>
            <a:off x="179512" y="1874763"/>
            <a:ext cx="7488832" cy="4536504"/>
          </a:xfrm>
        </p:spPr>
        <p:txBody>
          <a:bodyPr/>
          <a:lstStyle/>
          <a:p>
            <a:pPr eaLnBrk="1" hangingPunct="1"/>
            <a:r>
              <a:rPr lang="en-US" altLang="zh-CN" sz="2400" dirty="0"/>
              <a:t>PLC</a:t>
            </a:r>
            <a:r>
              <a:rPr lang="zh-CN" altLang="en-US" sz="2400" dirty="0"/>
              <a:t>（</a:t>
            </a:r>
            <a:r>
              <a:rPr lang="en-US" altLang="zh-CN" sz="2400" dirty="0"/>
              <a:t>power line communication </a:t>
            </a:r>
            <a:r>
              <a:rPr lang="zh-CN" altLang="en-US" sz="2400" dirty="0"/>
              <a:t>），用</a:t>
            </a:r>
            <a:r>
              <a:rPr lang="zh-CN" altLang="en-US" sz="2400" b="1" dirty="0"/>
              <a:t>电力线</a:t>
            </a:r>
            <a:r>
              <a:rPr lang="zh-CN" altLang="en-US" sz="2400" dirty="0"/>
              <a:t>作为信号的传输媒介，通过载波方式来传输模拟或数字信号的技术 。</a:t>
            </a:r>
          </a:p>
          <a:p>
            <a:pPr eaLnBrk="1" hangingPunct="1"/>
            <a:r>
              <a:rPr lang="zh-CN" altLang="en-US" sz="2400" dirty="0"/>
              <a:t>自</a:t>
            </a:r>
            <a:r>
              <a:rPr lang="en-US" altLang="zh-CN" sz="2400" dirty="0"/>
              <a:t>20</a:t>
            </a:r>
            <a:r>
              <a:rPr lang="zh-CN" altLang="en-US" sz="2400" dirty="0"/>
              <a:t>世纪</a:t>
            </a:r>
            <a:r>
              <a:rPr lang="en-US" altLang="zh-CN" sz="2400" dirty="0"/>
              <a:t>50</a:t>
            </a:r>
            <a:r>
              <a:rPr lang="zh-CN" altLang="en-US" sz="2400" dirty="0"/>
              <a:t>年代起，电力线通信技术开始应用于中压和低压电网上，主要面向电力行业的运用，包括</a:t>
            </a:r>
            <a:r>
              <a:rPr lang="zh-CN" altLang="en-US" sz="2400" b="1" dirty="0">
                <a:solidFill>
                  <a:srgbClr val="FF0000"/>
                </a:solidFill>
              </a:rPr>
              <a:t>电力线自动抄表、电网负载控制和供电管理、全屋</a:t>
            </a:r>
            <a:r>
              <a:rPr lang="en-US" altLang="zh-CN" sz="2400" b="1" dirty="0">
                <a:solidFill>
                  <a:srgbClr val="FF0000"/>
                </a:solidFill>
              </a:rPr>
              <a:t>WIFI</a:t>
            </a:r>
            <a:r>
              <a:rPr lang="zh-CN" altLang="en-US" sz="2400" dirty="0"/>
              <a:t>等。 </a:t>
            </a:r>
          </a:p>
          <a:p>
            <a:pPr eaLnBrk="1" hangingPunct="1"/>
            <a:r>
              <a:rPr lang="zh-CN" altLang="en-US" sz="2400" dirty="0"/>
              <a:t>特点：</a:t>
            </a:r>
          </a:p>
          <a:p>
            <a:pPr lvl="1" eaLnBrk="1" hangingPunct="1"/>
            <a:r>
              <a:rPr lang="zh-CN" altLang="en-US" sz="2000" dirty="0"/>
              <a:t>用户数目最多，不用去重新铺设专用线路 </a:t>
            </a:r>
          </a:p>
          <a:p>
            <a:pPr lvl="1" eaLnBrk="1" hangingPunct="1"/>
            <a:r>
              <a:rPr lang="zh-CN" altLang="en-US" sz="2000" dirty="0"/>
              <a:t>负载阻抗呈现随机性的特点 ，造成电力线载波通信的收、发信机的输出阻抗与输入阻抗很难和线路的阻抗相匹配，信号在传输过程中</a:t>
            </a:r>
            <a:r>
              <a:rPr lang="zh-CN" altLang="en-US" sz="2000" dirty="0">
                <a:solidFill>
                  <a:srgbClr val="FF0000"/>
                </a:solidFill>
              </a:rPr>
              <a:t>衰减</a:t>
            </a:r>
            <a:r>
              <a:rPr lang="zh-CN" altLang="en-US" sz="2000" dirty="0"/>
              <a:t>很严重 。电力线网络的拓扑具有时变性。 </a:t>
            </a:r>
          </a:p>
        </p:txBody>
      </p:sp>
      <p:pic>
        <p:nvPicPr>
          <p:cNvPr id="60418" name="Picture 2">
            <a:extLst>
              <a:ext uri="{FF2B5EF4-FFF2-40B4-BE49-F238E27FC236}">
                <a16:creationId xmlns:a16="http://schemas.microsoft.com/office/drawing/2014/main" id="{437B26EE-12F8-41D2-95C4-0074ABB584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7937" y="3284984"/>
            <a:ext cx="1716063" cy="1716063"/>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a:extLst>
              <a:ext uri="{FF2B5EF4-FFF2-40B4-BE49-F238E27FC236}">
                <a16:creationId xmlns:a16="http://schemas.microsoft.com/office/drawing/2014/main" id="{55F97A9F-A78C-4415-ACBC-C49F7DD32A8A}"/>
              </a:ext>
            </a:extLst>
          </p:cNvPr>
          <p:cNvSpPr/>
          <p:nvPr/>
        </p:nvSpPr>
        <p:spPr>
          <a:xfrm>
            <a:off x="7668344" y="3284984"/>
            <a:ext cx="1475656"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14C435C3-F174-4B06-B422-AA3864BB8BD3}"/>
              </a:ext>
            </a:extLst>
          </p:cNvPr>
          <p:cNvSpPr txBox="1"/>
          <p:nvPr/>
        </p:nvSpPr>
        <p:spPr>
          <a:xfrm>
            <a:off x="7668344" y="5229200"/>
            <a:ext cx="1475656" cy="584775"/>
          </a:xfrm>
          <a:prstGeom prst="rect">
            <a:avLst/>
          </a:prstGeom>
          <a:noFill/>
        </p:spPr>
        <p:txBody>
          <a:bodyPr wrap="square" rtlCol="0">
            <a:spAutoFit/>
          </a:bodyPr>
          <a:lstStyle/>
          <a:p>
            <a:pPr algn="ctr"/>
            <a:r>
              <a:rPr lang="zh-CN" altLang="en-US" sz="1600" b="1" dirty="0">
                <a:solidFill>
                  <a:srgbClr val="FF0000"/>
                </a:solidFill>
              </a:rPr>
              <a:t>华为凌霄子母路由器</a:t>
            </a:r>
            <a:endParaRPr lang="zh-CN" alt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ChangeArrowheads="1"/>
          </p:cNvSpPr>
          <p:nvPr>
            <p:ph type="title"/>
          </p:nvPr>
        </p:nvSpPr>
        <p:spPr/>
        <p:txBody>
          <a:bodyPr/>
          <a:lstStyle/>
          <a:p>
            <a:pPr eaLnBrk="1" hangingPunct="1"/>
            <a:r>
              <a:rPr lang="en-US" altLang="zh-CN"/>
              <a:t>3.2.4</a:t>
            </a:r>
            <a:r>
              <a:rPr lang="zh-CN" altLang="en-US"/>
              <a:t>光纤</a:t>
            </a:r>
          </a:p>
        </p:txBody>
      </p:sp>
      <p:sp>
        <p:nvSpPr>
          <p:cNvPr id="20483" name="Text Box 1032"/>
          <p:cNvSpPr txBox="1">
            <a:spLocks noChangeArrowheads="1"/>
          </p:cNvSpPr>
          <p:nvPr/>
        </p:nvSpPr>
        <p:spPr bwMode="auto">
          <a:xfrm>
            <a:off x="990600" y="1981200"/>
            <a:ext cx="7620000" cy="1004888"/>
          </a:xfrm>
          <a:prstGeom prst="rect">
            <a:avLst/>
          </a:prstGeom>
          <a:noFill/>
          <a:ln w="9525">
            <a:noFill/>
            <a:miter lim="800000"/>
            <a:headEnd/>
            <a:tailEnd/>
          </a:ln>
        </p:spPr>
        <p:txBody>
          <a:bodyPr>
            <a:spAutoFit/>
          </a:bodyPr>
          <a:lstStyle/>
          <a:p>
            <a:pPr>
              <a:spcBef>
                <a:spcPct val="50000"/>
              </a:spcBef>
            </a:pPr>
            <a:endParaRPr lang="en-US" altLang="zh-CN"/>
          </a:p>
          <a:p>
            <a:pPr>
              <a:spcBef>
                <a:spcPct val="50000"/>
              </a:spcBef>
            </a:pPr>
            <a:endParaRPr lang="en-US" altLang="zh-CN"/>
          </a:p>
        </p:txBody>
      </p:sp>
      <p:sp>
        <p:nvSpPr>
          <p:cNvPr id="20484" name="Rectangle 1037"/>
          <p:cNvSpPr>
            <a:spLocks noGrp="1" noChangeArrowheads="1"/>
          </p:cNvSpPr>
          <p:nvPr>
            <p:ph type="body" idx="1"/>
          </p:nvPr>
        </p:nvSpPr>
        <p:spPr>
          <a:xfrm>
            <a:off x="533400" y="2017713"/>
            <a:ext cx="8421688" cy="1335087"/>
          </a:xfrm>
          <a:noFill/>
        </p:spPr>
        <p:txBody>
          <a:bodyPr/>
          <a:lstStyle/>
          <a:p>
            <a:pPr eaLnBrk="1" hangingPunct="1">
              <a:lnSpc>
                <a:spcPct val="90000"/>
              </a:lnSpc>
            </a:pPr>
            <a:r>
              <a:rPr lang="zh-CN" altLang="en-US" sz="2000" b="1" dirty="0"/>
              <a:t>光纤由传导光波的高纯石英玻璃纤维和保护层（</a:t>
            </a:r>
            <a:r>
              <a:rPr lang="en-US" altLang="zh-CN" sz="2000" b="1" dirty="0"/>
              <a:t>jacket</a:t>
            </a:r>
            <a:r>
              <a:rPr lang="zh-CN" altLang="en-US" sz="2000" b="1" dirty="0"/>
              <a:t>）构成，其中</a:t>
            </a:r>
            <a:r>
              <a:rPr lang="zh-CN" altLang="en-US" sz="2000" b="1" dirty="0">
                <a:solidFill>
                  <a:srgbClr val="FF0000"/>
                </a:solidFill>
              </a:rPr>
              <a:t>纤芯（</a:t>
            </a:r>
            <a:r>
              <a:rPr lang="en-US" altLang="zh-CN" sz="2000" b="1" dirty="0">
                <a:solidFill>
                  <a:srgbClr val="FF0000"/>
                </a:solidFill>
              </a:rPr>
              <a:t>core</a:t>
            </a:r>
            <a:r>
              <a:rPr lang="zh-CN" altLang="en-US" sz="2000" b="1" dirty="0">
                <a:solidFill>
                  <a:srgbClr val="FF0000"/>
                </a:solidFill>
              </a:rPr>
              <a:t>）的折射率大于</a:t>
            </a:r>
            <a:r>
              <a:rPr lang="zh-CN" altLang="en-US" sz="2000" b="1" dirty="0"/>
              <a:t>包裹着它的</a:t>
            </a:r>
            <a:r>
              <a:rPr lang="zh-CN" altLang="en-US" sz="2000" b="1" dirty="0">
                <a:solidFill>
                  <a:srgbClr val="FF0000"/>
                </a:solidFill>
              </a:rPr>
              <a:t>包层（</a:t>
            </a:r>
            <a:r>
              <a:rPr lang="en-US" altLang="zh-CN" sz="2000" b="1" dirty="0">
                <a:solidFill>
                  <a:srgbClr val="FF0000"/>
                </a:solidFill>
              </a:rPr>
              <a:t>cladding</a:t>
            </a:r>
            <a:r>
              <a:rPr lang="zh-CN" altLang="en-US" sz="2000" b="1" dirty="0">
                <a:solidFill>
                  <a:srgbClr val="FF0000"/>
                </a:solidFill>
              </a:rPr>
              <a:t>）折射率</a:t>
            </a:r>
            <a:r>
              <a:rPr lang="zh-CN" altLang="en-US" sz="2000" b="1" dirty="0"/>
              <a:t>，这样光信号就被保持在纤芯中不会散播出去。</a:t>
            </a:r>
          </a:p>
          <a:p>
            <a:pPr eaLnBrk="1" hangingPunct="1">
              <a:lnSpc>
                <a:spcPct val="90000"/>
              </a:lnSpc>
            </a:pPr>
            <a:r>
              <a:rPr lang="zh-CN" altLang="en-US" sz="2000" b="1" dirty="0"/>
              <a:t>经常将多根光纤封装在坚固的外壳（</a:t>
            </a:r>
            <a:r>
              <a:rPr lang="en-US" altLang="zh-CN" sz="2000" b="1" dirty="0"/>
              <a:t>sheath</a:t>
            </a:r>
            <a:r>
              <a:rPr lang="zh-CN" altLang="en-US" sz="2000" b="1" dirty="0"/>
              <a:t>）中，形成所谓的多芯光缆。</a:t>
            </a:r>
          </a:p>
        </p:txBody>
      </p:sp>
      <p:pic>
        <p:nvPicPr>
          <p:cNvPr id="20485" name="Picture 1038"/>
          <p:cNvPicPr>
            <a:picLocks noChangeAspect="1" noChangeArrowheads="1"/>
          </p:cNvPicPr>
          <p:nvPr/>
        </p:nvPicPr>
        <p:blipFill>
          <a:blip r:embed="rId3" cstate="print"/>
          <a:srcRect/>
          <a:stretch>
            <a:fillRect/>
          </a:stretch>
        </p:blipFill>
        <p:spPr bwMode="auto">
          <a:xfrm>
            <a:off x="1475656" y="3284984"/>
            <a:ext cx="5369024" cy="1520825"/>
          </a:xfrm>
          <a:prstGeom prst="rect">
            <a:avLst/>
          </a:prstGeom>
          <a:noFill/>
          <a:ln w="9525">
            <a:noFill/>
            <a:miter lim="800000"/>
            <a:headEnd/>
            <a:tailEnd/>
          </a:ln>
        </p:spPr>
      </p:pic>
      <p:pic>
        <p:nvPicPr>
          <p:cNvPr id="20486" name="Picture 1039"/>
          <p:cNvPicPr>
            <a:picLocks noChangeAspect="1" noChangeArrowheads="1"/>
          </p:cNvPicPr>
          <p:nvPr/>
        </p:nvPicPr>
        <p:blipFill>
          <a:blip r:embed="rId4" cstate="print"/>
          <a:srcRect/>
          <a:stretch>
            <a:fillRect/>
          </a:stretch>
        </p:blipFill>
        <p:spPr bwMode="auto">
          <a:xfrm>
            <a:off x="1215008" y="4688458"/>
            <a:ext cx="7173416" cy="2169542"/>
          </a:xfrm>
          <a:prstGeom prst="rect">
            <a:avLst/>
          </a:prstGeom>
          <a:noFill/>
          <a:ln w="9525">
            <a:noFill/>
            <a:miter lim="800000"/>
            <a:headEnd/>
            <a:tailEnd/>
          </a:ln>
        </p:spPr>
      </p:pic>
      <p:sp>
        <p:nvSpPr>
          <p:cNvPr id="7" name="TextBox 6"/>
          <p:cNvSpPr txBox="1"/>
          <p:nvPr/>
        </p:nvSpPr>
        <p:spPr>
          <a:xfrm>
            <a:off x="4643438" y="500042"/>
            <a:ext cx="4000528" cy="954107"/>
          </a:xfrm>
          <a:prstGeom prst="rect">
            <a:avLst/>
          </a:prstGeom>
          <a:noFill/>
        </p:spPr>
        <p:txBody>
          <a:bodyPr wrap="square" rtlCol="0">
            <a:spAutoFit/>
          </a:bodyPr>
          <a:lstStyle/>
          <a:p>
            <a:r>
              <a:rPr lang="en-US" altLang="zh-CN" sz="1400" dirty="0"/>
              <a:t>1966</a:t>
            </a:r>
            <a:r>
              <a:rPr lang="zh-CN" altLang="en-US" sz="1400" dirty="0"/>
              <a:t>年</a:t>
            </a:r>
            <a:r>
              <a:rPr lang="en-US" altLang="zh-CN" sz="1400" dirty="0"/>
              <a:t>7</a:t>
            </a:r>
            <a:r>
              <a:rPr lang="zh-CN" altLang="en-US" sz="1400" dirty="0"/>
              <a:t>月，英藉、华裔学者高锟博士</a:t>
            </a:r>
            <a:r>
              <a:rPr lang="en-US" altLang="zh-CN" sz="1400" dirty="0"/>
              <a:t>(</a:t>
            </a:r>
            <a:r>
              <a:rPr lang="en-US" altLang="zh-CN" sz="1400" dirty="0" err="1"/>
              <a:t>K.C.Kao</a:t>
            </a:r>
            <a:r>
              <a:rPr lang="en-US" altLang="zh-CN" sz="1400" dirty="0"/>
              <a:t>)</a:t>
            </a:r>
            <a:r>
              <a:rPr lang="zh-CN" altLang="en-US" sz="1400" dirty="0"/>
              <a:t> 发表了论文</a:t>
            </a:r>
            <a:r>
              <a:rPr lang="en-US" altLang="zh-CN" sz="1400" dirty="0"/>
              <a:t>《</a:t>
            </a:r>
            <a:r>
              <a:rPr lang="zh-CN" altLang="en-US" sz="1400" dirty="0"/>
              <a:t>光频率的介质纤维表面波导</a:t>
            </a:r>
            <a:r>
              <a:rPr lang="en-US" altLang="zh-CN" sz="1400" dirty="0"/>
              <a:t>》</a:t>
            </a:r>
            <a:r>
              <a:rPr lang="zh-CN" altLang="en-US" sz="1400" dirty="0"/>
              <a:t>，从理论上分析证明了用光纤作为传输媒体以实现光通信的可能性，</a:t>
            </a:r>
            <a:r>
              <a:rPr lang="zh-CN" altLang="en-US" sz="1400" dirty="0">
                <a:latin typeface="Arial" pitchFamily="34" charset="0"/>
              </a:rPr>
              <a:t>因此获得</a:t>
            </a:r>
            <a:r>
              <a:rPr lang="en-US" altLang="zh-CN" sz="1400" b="1" dirty="0">
                <a:solidFill>
                  <a:srgbClr val="FF0000"/>
                </a:solidFill>
                <a:latin typeface="Arial" pitchFamily="34" charset="0"/>
              </a:rPr>
              <a:t>2009</a:t>
            </a:r>
            <a:r>
              <a:rPr lang="zh-CN" altLang="en-US" sz="1400" b="1" dirty="0">
                <a:solidFill>
                  <a:srgbClr val="FF0000"/>
                </a:solidFill>
                <a:latin typeface="Arial" pitchFamily="34" charset="0"/>
              </a:rPr>
              <a:t>年诺贝尔物理学奖</a:t>
            </a:r>
            <a:r>
              <a:rPr lang="zh-CN" altLang="en-US" sz="1400" dirty="0">
                <a:latin typeface="Arial" pitchFamily="34" charset="0"/>
              </a:rPr>
              <a:t>。</a:t>
            </a:r>
            <a:endParaRPr lang="zh-CN" altLang="en-US" sz="1400" dirty="0"/>
          </a:p>
        </p:txBody>
      </p:sp>
      <p:pic>
        <p:nvPicPr>
          <p:cNvPr id="17410" name="Picture 2" descr="https://timgsa.baidu.com/timg?image&amp;quality=80&amp;size=b9999_10000&amp;sec=1520937747497&amp;di=2348dda79c764408d18e0fa63ebdab6b&amp;imgtype=0&amp;src=http%3A%2F%2Fpic.cifnews.com%2Fupload%2F201504%2F03%2F201504031445357878.jpg"/>
          <p:cNvPicPr>
            <a:picLocks noChangeAspect="1" noChangeArrowheads="1"/>
          </p:cNvPicPr>
          <p:nvPr/>
        </p:nvPicPr>
        <p:blipFill>
          <a:blip r:embed="rId5" cstate="print"/>
          <a:srcRect/>
          <a:stretch>
            <a:fillRect/>
          </a:stretch>
        </p:blipFill>
        <p:spPr bwMode="auto">
          <a:xfrm>
            <a:off x="6948264" y="3429000"/>
            <a:ext cx="1786930" cy="1203442"/>
          </a:xfrm>
          <a:prstGeom prst="rect">
            <a:avLst/>
          </a:prstGeom>
          <a:noFill/>
        </p:spPr>
      </p:pic>
      <p:sp>
        <p:nvSpPr>
          <p:cNvPr id="17412" name="AutoShape 4" descr="http://img5.imgtn.bdimg.com/it/u=3062956572,3300725337&amp;fm=27&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7414" name="AutoShape 6" descr="http://img5.imgtn.bdimg.com/it/u=3062956572,3300725337&amp;fm=27&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p:txBody>
          <a:bodyPr/>
          <a:lstStyle/>
          <a:p>
            <a:pPr eaLnBrk="1" hangingPunct="1"/>
            <a:endParaRPr lang="zh-CN" altLang="zh-CN" dirty="0"/>
          </a:p>
        </p:txBody>
      </p:sp>
      <p:sp>
        <p:nvSpPr>
          <p:cNvPr id="21507" name="Text Box 1027"/>
          <p:cNvSpPr txBox="1">
            <a:spLocks noChangeArrowheads="1"/>
          </p:cNvSpPr>
          <p:nvPr/>
        </p:nvSpPr>
        <p:spPr bwMode="auto">
          <a:xfrm>
            <a:off x="990600" y="1981200"/>
            <a:ext cx="7620000" cy="1004888"/>
          </a:xfrm>
          <a:prstGeom prst="rect">
            <a:avLst/>
          </a:prstGeom>
          <a:noFill/>
          <a:ln w="9525">
            <a:noFill/>
            <a:miter lim="800000"/>
            <a:headEnd/>
            <a:tailEnd/>
          </a:ln>
        </p:spPr>
        <p:txBody>
          <a:bodyPr>
            <a:spAutoFit/>
          </a:bodyPr>
          <a:lstStyle/>
          <a:p>
            <a:pPr>
              <a:spcBef>
                <a:spcPct val="50000"/>
              </a:spcBef>
            </a:pPr>
            <a:endParaRPr lang="en-US" altLang="zh-CN"/>
          </a:p>
          <a:p>
            <a:pPr>
              <a:spcBef>
                <a:spcPct val="50000"/>
              </a:spcBef>
            </a:pPr>
            <a:endParaRPr lang="en-US" altLang="zh-CN"/>
          </a:p>
        </p:txBody>
      </p:sp>
      <p:sp>
        <p:nvSpPr>
          <p:cNvPr id="21508" name="Rectangle 1029"/>
          <p:cNvSpPr>
            <a:spLocks noGrp="1" noChangeArrowheads="1"/>
          </p:cNvSpPr>
          <p:nvPr>
            <p:ph type="body" idx="1"/>
          </p:nvPr>
        </p:nvSpPr>
        <p:spPr>
          <a:xfrm>
            <a:off x="838200" y="2133600"/>
            <a:ext cx="7315200" cy="4114800"/>
          </a:xfrm>
        </p:spPr>
        <p:txBody>
          <a:bodyPr/>
          <a:lstStyle/>
          <a:p>
            <a:pPr eaLnBrk="1" hangingPunct="1">
              <a:lnSpc>
                <a:spcPct val="90000"/>
              </a:lnSpc>
            </a:pPr>
            <a:r>
              <a:rPr lang="zh-CN" altLang="en-US" sz="2400" b="1" dirty="0"/>
              <a:t>光发射系统：光源、传输介质、检测器</a:t>
            </a:r>
          </a:p>
          <a:p>
            <a:pPr eaLnBrk="1" hangingPunct="1">
              <a:lnSpc>
                <a:spcPct val="90000"/>
              </a:lnSpc>
            </a:pPr>
            <a:r>
              <a:rPr lang="zh-CN" altLang="en-US" sz="2400" b="1" dirty="0"/>
              <a:t>有两种光源可用于信号源：</a:t>
            </a:r>
            <a:r>
              <a:rPr lang="en-US" altLang="zh-CN" sz="2400" b="1" dirty="0"/>
              <a:t>LED</a:t>
            </a:r>
            <a:r>
              <a:rPr lang="zh-CN" altLang="en-US" sz="2400" b="1" dirty="0"/>
              <a:t>（发光二极管）和</a:t>
            </a:r>
            <a:r>
              <a:rPr lang="en-US" altLang="zh-CN" sz="2400" b="1" dirty="0"/>
              <a:t>ILD</a:t>
            </a:r>
            <a:r>
              <a:rPr lang="zh-CN" altLang="en-US" sz="2400" b="1" dirty="0"/>
              <a:t>（注入型激光二极管）。以光信号的有和无来表示二进制的</a:t>
            </a:r>
            <a:r>
              <a:rPr lang="zh-CN" altLang="en-US" sz="2400" b="1" dirty="0">
                <a:latin typeface="Arial" charset="0"/>
              </a:rPr>
              <a:t>“</a:t>
            </a:r>
            <a:r>
              <a:rPr lang="en-US" altLang="zh-CN" sz="2400" b="1" dirty="0"/>
              <a:t>1</a:t>
            </a:r>
            <a:r>
              <a:rPr lang="en-US" altLang="zh-CN" sz="2400" b="1" dirty="0">
                <a:latin typeface="Arial" charset="0"/>
              </a:rPr>
              <a:t>”</a:t>
            </a:r>
            <a:r>
              <a:rPr lang="zh-CN" altLang="en-US" sz="2400" b="1" dirty="0"/>
              <a:t>和</a:t>
            </a:r>
            <a:r>
              <a:rPr lang="zh-CN" altLang="en-US" sz="2400" b="1" dirty="0">
                <a:latin typeface="Arial" charset="0"/>
              </a:rPr>
              <a:t>“</a:t>
            </a:r>
            <a:r>
              <a:rPr lang="en-US" altLang="zh-CN" sz="2400" b="1" dirty="0"/>
              <a:t>0</a:t>
            </a:r>
            <a:r>
              <a:rPr lang="en-US" altLang="zh-CN" sz="2400" b="1" dirty="0">
                <a:latin typeface="Arial" charset="0"/>
              </a:rPr>
              <a:t>”</a:t>
            </a:r>
            <a:r>
              <a:rPr lang="zh-CN" altLang="en-US" sz="2400" b="1" dirty="0"/>
              <a:t>。</a:t>
            </a:r>
          </a:p>
          <a:p>
            <a:pPr eaLnBrk="1" hangingPunct="1">
              <a:lnSpc>
                <a:spcPct val="90000"/>
              </a:lnSpc>
            </a:pPr>
            <a:r>
              <a:rPr lang="zh-CN" altLang="en-US" sz="2400" b="1" dirty="0"/>
              <a:t>接收端由光电二极管构成的光检测器将光信号转换成电信号。</a:t>
            </a:r>
          </a:p>
          <a:p>
            <a:pPr eaLnBrk="1" hangingPunct="1">
              <a:lnSpc>
                <a:spcPct val="90000"/>
              </a:lnSpc>
            </a:pPr>
            <a:r>
              <a:rPr lang="zh-CN" altLang="en-US" sz="2400" b="1" dirty="0"/>
              <a:t>光纤的连接：</a:t>
            </a:r>
          </a:p>
          <a:p>
            <a:pPr lvl="1" eaLnBrk="1" hangingPunct="1">
              <a:lnSpc>
                <a:spcPct val="90000"/>
              </a:lnSpc>
            </a:pPr>
            <a:r>
              <a:rPr lang="zh-CN" altLang="en-US" sz="2000" b="1" dirty="0"/>
              <a:t>机械式：快速，一般不需特殊设备，新技术和连接器改善了接合的损耗（有些 </a:t>
            </a:r>
            <a:r>
              <a:rPr lang="en-US" altLang="zh-CN" sz="2000" b="1" dirty="0"/>
              <a:t>&lt; 0.1 dB</a:t>
            </a:r>
            <a:r>
              <a:rPr lang="zh-CN" altLang="en-US" sz="2000" b="1" dirty="0"/>
              <a:t>），适合于小数量和应急的应用。</a:t>
            </a:r>
          </a:p>
          <a:p>
            <a:pPr lvl="1" eaLnBrk="1" hangingPunct="1">
              <a:lnSpc>
                <a:spcPct val="90000"/>
              </a:lnSpc>
            </a:pPr>
            <a:r>
              <a:rPr lang="zh-CN" altLang="en-US" sz="2000" b="1" dirty="0"/>
              <a:t>熔结：需要昂贵的特殊设备，极低的损耗（有的可达</a:t>
            </a:r>
            <a:r>
              <a:rPr lang="en-US" altLang="zh-CN" sz="2000" b="1" dirty="0"/>
              <a:t>&lt; 0.05 dB</a:t>
            </a:r>
            <a:r>
              <a:rPr lang="zh-CN" altLang="en-US" sz="2000" b="1" dirty="0"/>
              <a:t>），长距离链路的唯一方法。</a:t>
            </a:r>
            <a:endParaRPr lang="zh-CN" altLang="en-US" sz="18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zh-CN" dirty="0"/>
              <a:t>3.1</a:t>
            </a:r>
            <a:r>
              <a:rPr lang="zh-CN" altLang="en-US" b="1" dirty="0"/>
              <a:t>从波形到比特</a:t>
            </a:r>
            <a:endParaRPr lang="zh-CN" altLang="en-US" dirty="0"/>
          </a:p>
        </p:txBody>
      </p:sp>
      <p:sp>
        <p:nvSpPr>
          <p:cNvPr id="5123" name="Rectangle 3"/>
          <p:cNvSpPr>
            <a:spLocks noGrp="1" noChangeArrowheads="1"/>
          </p:cNvSpPr>
          <p:nvPr>
            <p:ph type="body" idx="1"/>
          </p:nvPr>
        </p:nvSpPr>
        <p:spPr/>
        <p:txBody>
          <a:bodyPr/>
          <a:lstStyle/>
          <a:p>
            <a:pPr eaLnBrk="1" hangingPunct="1"/>
            <a:r>
              <a:rPr lang="en-US" altLang="zh-CN" b="1" dirty="0"/>
              <a:t>3.1.1 </a:t>
            </a:r>
            <a:r>
              <a:rPr kumimoji="1" lang="en-US" altLang="zh-CN" sz="2800" b="1" dirty="0">
                <a:latin typeface="Arial" charset="0"/>
              </a:rPr>
              <a:t>Fourier </a:t>
            </a:r>
            <a:r>
              <a:rPr kumimoji="1" lang="zh-CN" altLang="en-US" sz="2800" b="1" dirty="0">
                <a:latin typeface="Arial" charset="0"/>
              </a:rPr>
              <a:t>级数</a:t>
            </a:r>
          </a:p>
          <a:p>
            <a:pPr lvl="1" eaLnBrk="1" hangingPunct="1"/>
            <a:r>
              <a:rPr kumimoji="1" lang="zh-CN" altLang="en-US" sz="2400" b="1" dirty="0">
                <a:latin typeface="Arial" charset="0"/>
              </a:rPr>
              <a:t>任何正常的周期为</a:t>
            </a:r>
            <a:r>
              <a:rPr kumimoji="1" lang="en-US" altLang="zh-CN" sz="2400" b="1" dirty="0">
                <a:latin typeface="Arial" charset="0"/>
              </a:rPr>
              <a:t>T</a:t>
            </a:r>
            <a:r>
              <a:rPr kumimoji="1" lang="zh-CN" altLang="en-US" sz="2400" b="1" dirty="0">
                <a:latin typeface="Arial" charset="0"/>
              </a:rPr>
              <a:t>的函数</a:t>
            </a:r>
            <a:r>
              <a:rPr kumimoji="1" lang="en-US" altLang="zh-CN" sz="2400" b="1" dirty="0">
                <a:latin typeface="Arial" charset="0"/>
              </a:rPr>
              <a:t>g(t)</a:t>
            </a:r>
            <a:r>
              <a:rPr kumimoji="1" lang="zh-CN" altLang="en-US" sz="2400" b="1" dirty="0">
                <a:latin typeface="Arial" charset="0"/>
              </a:rPr>
              <a:t>都可以展开成</a:t>
            </a:r>
            <a:r>
              <a:rPr kumimoji="1" lang="en-US" altLang="zh-CN" sz="2400" b="1" dirty="0">
                <a:latin typeface="Arial" charset="0"/>
              </a:rPr>
              <a:t>Fourier</a:t>
            </a:r>
            <a:r>
              <a:rPr kumimoji="1" lang="zh-CN" altLang="en-US" sz="2400" b="1" dirty="0">
                <a:latin typeface="Arial" charset="0"/>
              </a:rPr>
              <a:t>级数，即</a:t>
            </a:r>
          </a:p>
        </p:txBody>
      </p:sp>
      <p:pic>
        <p:nvPicPr>
          <p:cNvPr id="5124" name="Picture 5"/>
          <p:cNvPicPr>
            <a:picLocks noChangeAspect="1" noChangeArrowheads="1"/>
          </p:cNvPicPr>
          <p:nvPr/>
        </p:nvPicPr>
        <p:blipFill>
          <a:blip r:embed="rId3" cstate="print"/>
          <a:srcRect/>
          <a:stretch>
            <a:fillRect/>
          </a:stretch>
        </p:blipFill>
        <p:spPr bwMode="auto">
          <a:xfrm>
            <a:off x="1447800" y="3505200"/>
            <a:ext cx="6705600" cy="9906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zh-CN" altLang="en-US" dirty="0"/>
              <a:t>光纤的类型</a:t>
            </a:r>
          </a:p>
        </p:txBody>
      </p:sp>
      <p:sp>
        <p:nvSpPr>
          <p:cNvPr id="22531" name="Rectangle 3"/>
          <p:cNvSpPr>
            <a:spLocks noGrp="1" noChangeArrowheads="1"/>
          </p:cNvSpPr>
          <p:nvPr>
            <p:ph type="body" idx="1"/>
          </p:nvPr>
        </p:nvSpPr>
        <p:spPr/>
        <p:txBody>
          <a:bodyPr/>
          <a:lstStyle/>
          <a:p>
            <a:pPr eaLnBrk="1" hangingPunct="1">
              <a:lnSpc>
                <a:spcPct val="90000"/>
              </a:lnSpc>
            </a:pPr>
            <a:r>
              <a:rPr lang="zh-CN" altLang="en-US" sz="2800" b="1" dirty="0"/>
              <a:t>多模光纤</a:t>
            </a:r>
          </a:p>
          <a:p>
            <a:pPr lvl="1" eaLnBrk="1" hangingPunct="1">
              <a:lnSpc>
                <a:spcPct val="90000"/>
              </a:lnSpc>
            </a:pPr>
            <a:r>
              <a:rPr lang="zh-CN" altLang="en-US" sz="2400" b="1" dirty="0"/>
              <a:t>突变型</a:t>
            </a:r>
            <a:r>
              <a:rPr lang="en-US" altLang="zh-CN" sz="2400" b="1" dirty="0"/>
              <a:t>SI</a:t>
            </a:r>
            <a:r>
              <a:rPr lang="zh-CN" altLang="en-US" sz="2400" b="1" dirty="0"/>
              <a:t>（ </a:t>
            </a:r>
            <a:r>
              <a:rPr lang="en-US" altLang="zh-CN" sz="2400" b="1" dirty="0"/>
              <a:t>Multimode step-index fiber </a:t>
            </a:r>
            <a:r>
              <a:rPr lang="zh-CN" altLang="en-US" sz="2400" b="1" dirty="0"/>
              <a:t>）：</a:t>
            </a:r>
            <a:r>
              <a:rPr lang="en-US" altLang="zh-CN" sz="2400" b="1" dirty="0"/>
              <a:t>the reflective walls of the fiber move the light pulses to the receiver</a:t>
            </a:r>
          </a:p>
          <a:p>
            <a:pPr lvl="1" eaLnBrk="1" hangingPunct="1">
              <a:lnSpc>
                <a:spcPct val="90000"/>
              </a:lnSpc>
            </a:pPr>
            <a:r>
              <a:rPr lang="zh-CN" altLang="en-US" sz="2400" b="1" dirty="0"/>
              <a:t>渐变型</a:t>
            </a:r>
            <a:r>
              <a:rPr lang="en-US" altLang="zh-CN" sz="2400" b="1" dirty="0"/>
              <a:t>GI</a:t>
            </a:r>
            <a:r>
              <a:rPr lang="zh-CN" altLang="en-US" sz="2400" b="1" dirty="0"/>
              <a:t>（</a:t>
            </a:r>
            <a:r>
              <a:rPr lang="en-US" altLang="zh-CN" sz="2400" b="1" dirty="0"/>
              <a:t>Multimode graded-index fiber</a:t>
            </a:r>
            <a:r>
              <a:rPr lang="zh-CN" altLang="en-US" sz="2400" b="1" dirty="0"/>
              <a:t>）：</a:t>
            </a:r>
            <a:r>
              <a:rPr lang="en-US" altLang="zh-CN" sz="2400" b="1" dirty="0"/>
              <a:t>acts to refract the light toward the center of the fiber by variations in the density</a:t>
            </a:r>
          </a:p>
          <a:p>
            <a:pPr eaLnBrk="1" hangingPunct="1">
              <a:lnSpc>
                <a:spcPct val="90000"/>
              </a:lnSpc>
            </a:pPr>
            <a:r>
              <a:rPr lang="zh-CN" altLang="en-US" sz="2800" b="1" dirty="0"/>
              <a:t>单模光纤（</a:t>
            </a:r>
            <a:r>
              <a:rPr lang="en-US" altLang="zh-CN" sz="2800" b="1" dirty="0"/>
              <a:t>Single mode fiber</a:t>
            </a:r>
            <a:r>
              <a:rPr lang="zh-CN" altLang="en-US" sz="2800" b="1" dirty="0"/>
              <a:t>）</a:t>
            </a:r>
          </a:p>
          <a:p>
            <a:pPr lvl="1" eaLnBrk="1" hangingPunct="1">
              <a:lnSpc>
                <a:spcPct val="90000"/>
              </a:lnSpc>
            </a:pPr>
            <a:r>
              <a:rPr lang="en-US" altLang="zh-CN" sz="2400" b="1" dirty="0"/>
              <a:t>the light is guided down the center of an extremely narrow core</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zh-CN"/>
              <a:t>Optical Fiber Transmission Modes</a:t>
            </a:r>
          </a:p>
        </p:txBody>
      </p:sp>
      <p:pic>
        <p:nvPicPr>
          <p:cNvPr id="23555" name="Picture 3"/>
          <p:cNvPicPr>
            <a:picLocks noChangeAspect="1" noChangeArrowheads="1"/>
          </p:cNvPicPr>
          <p:nvPr/>
        </p:nvPicPr>
        <p:blipFill>
          <a:blip r:embed="rId3" cstate="print"/>
          <a:srcRect b="9525"/>
          <a:stretch>
            <a:fillRect/>
          </a:stretch>
        </p:blipFill>
        <p:spPr bwMode="auto">
          <a:xfrm>
            <a:off x="609600" y="1679575"/>
            <a:ext cx="7924800" cy="517842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143000" y="38100"/>
            <a:ext cx="7772400" cy="798513"/>
          </a:xfrm>
        </p:spPr>
        <p:txBody>
          <a:bodyPr/>
          <a:lstStyle/>
          <a:p>
            <a:pPr eaLnBrk="1" hangingPunct="1"/>
            <a:r>
              <a:rPr lang="zh-CN" altLang="en-US"/>
              <a:t>实际的光纤</a:t>
            </a:r>
          </a:p>
        </p:txBody>
      </p:sp>
      <p:pic>
        <p:nvPicPr>
          <p:cNvPr id="24579" name="Picture 3" descr="DSC00004"/>
          <p:cNvPicPr>
            <a:picLocks noGrp="1" noChangeAspect="1" noChangeArrowheads="1"/>
          </p:cNvPicPr>
          <p:nvPr>
            <p:ph idx="1"/>
          </p:nvPr>
        </p:nvPicPr>
        <p:blipFill>
          <a:blip r:embed="rId2" cstate="print"/>
          <a:srcRect/>
          <a:stretch>
            <a:fillRect/>
          </a:stretch>
        </p:blipFill>
        <p:spPr>
          <a:xfrm>
            <a:off x="1030288" y="944563"/>
            <a:ext cx="7885112" cy="5913437"/>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sc"/>
          <p:cNvPicPr>
            <a:picLocks noChangeAspect="1" noChangeArrowheads="1"/>
          </p:cNvPicPr>
          <p:nvPr/>
        </p:nvPicPr>
        <p:blipFill>
          <a:blip r:embed="rId2" cstate="print"/>
          <a:srcRect/>
          <a:stretch>
            <a:fillRect/>
          </a:stretch>
        </p:blipFill>
        <p:spPr bwMode="auto">
          <a:xfrm>
            <a:off x="381000" y="609600"/>
            <a:ext cx="4267200" cy="3200400"/>
          </a:xfrm>
          <a:prstGeom prst="rect">
            <a:avLst/>
          </a:prstGeom>
          <a:noFill/>
          <a:ln w="9525">
            <a:noFill/>
            <a:miter lim="800000"/>
            <a:headEnd/>
            <a:tailEnd/>
          </a:ln>
        </p:spPr>
      </p:pic>
      <p:pic>
        <p:nvPicPr>
          <p:cNvPr id="25603" name="Picture 4" descr="st"/>
          <p:cNvPicPr>
            <a:picLocks noGrp="1" noChangeAspect="1" noChangeArrowheads="1"/>
          </p:cNvPicPr>
          <p:nvPr>
            <p:ph type="body" idx="1"/>
          </p:nvPr>
        </p:nvPicPr>
        <p:blipFill>
          <a:blip r:embed="rId3" cstate="print"/>
          <a:srcRect/>
          <a:stretch>
            <a:fillRect/>
          </a:stretch>
        </p:blipFill>
        <p:spPr>
          <a:xfrm>
            <a:off x="4953000" y="609600"/>
            <a:ext cx="4038600" cy="3200400"/>
          </a:xfrm>
          <a:noFill/>
        </p:spPr>
      </p:pic>
      <p:pic>
        <p:nvPicPr>
          <p:cNvPr id="25604" name="Picture 5" descr="mic"/>
          <p:cNvPicPr>
            <a:picLocks noChangeAspect="1" noChangeArrowheads="1"/>
          </p:cNvPicPr>
          <p:nvPr/>
        </p:nvPicPr>
        <p:blipFill>
          <a:blip r:embed="rId4" cstate="print"/>
          <a:srcRect/>
          <a:stretch>
            <a:fillRect/>
          </a:stretch>
        </p:blipFill>
        <p:spPr bwMode="auto">
          <a:xfrm>
            <a:off x="2819400" y="3771900"/>
            <a:ext cx="3810000" cy="28575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zh-CN" dirty="0"/>
              <a:t>3.2.5</a:t>
            </a:r>
            <a:r>
              <a:rPr lang="zh-CN" altLang="en-US" dirty="0"/>
              <a:t>无线传输</a:t>
            </a:r>
          </a:p>
        </p:txBody>
      </p:sp>
      <p:sp>
        <p:nvSpPr>
          <p:cNvPr id="26627" name="Rectangle 3"/>
          <p:cNvSpPr>
            <a:spLocks noGrp="1" noChangeArrowheads="1"/>
          </p:cNvSpPr>
          <p:nvPr>
            <p:ph type="body" idx="1"/>
          </p:nvPr>
        </p:nvSpPr>
        <p:spPr>
          <a:xfrm>
            <a:off x="785786" y="2017712"/>
            <a:ext cx="8169302" cy="4483121"/>
          </a:xfrm>
        </p:spPr>
        <p:txBody>
          <a:bodyPr/>
          <a:lstStyle/>
          <a:p>
            <a:r>
              <a:rPr lang="zh-CN" altLang="en-US" sz="2800" dirty="0">
                <a:latin typeface="+mn-ea"/>
              </a:rPr>
              <a:t>无线传输所使用的</a:t>
            </a:r>
            <a:r>
              <a:rPr lang="zh-CN" altLang="en-US" sz="2800" dirty="0">
                <a:solidFill>
                  <a:srgbClr val="FF0000"/>
                </a:solidFill>
                <a:latin typeface="+mn-ea"/>
              </a:rPr>
              <a:t>频段</a:t>
            </a:r>
            <a:r>
              <a:rPr lang="zh-CN" altLang="en-US" sz="2800" dirty="0">
                <a:latin typeface="+mn-ea"/>
              </a:rPr>
              <a:t>很广。</a:t>
            </a:r>
          </a:p>
          <a:p>
            <a:pPr>
              <a:lnSpc>
                <a:spcPct val="80000"/>
              </a:lnSpc>
              <a:buClr>
                <a:schemeClr val="tx2"/>
              </a:buClr>
              <a:buSzPct val="75000"/>
              <a:defRPr/>
            </a:pPr>
            <a:r>
              <a:rPr kumimoji="1" lang="zh-CN" altLang="en-US" sz="2800" dirty="0">
                <a:solidFill>
                  <a:srgbClr val="FF0000"/>
                </a:solidFill>
                <a:latin typeface="+mn-ea"/>
              </a:rPr>
              <a:t>低频</a:t>
            </a:r>
            <a:r>
              <a:rPr kumimoji="1" lang="en-US" altLang="zh-CN" sz="2800" dirty="0">
                <a:latin typeface="+mn-ea"/>
              </a:rPr>
              <a:t>LF</a:t>
            </a:r>
            <a:r>
              <a:rPr kumimoji="1" lang="zh-CN" altLang="en-US" sz="2800" dirty="0">
                <a:latin typeface="+mn-ea"/>
              </a:rPr>
              <a:t>、</a:t>
            </a:r>
            <a:r>
              <a:rPr kumimoji="1" lang="zh-CN" altLang="en-US" sz="2800" dirty="0">
                <a:solidFill>
                  <a:srgbClr val="FF0000"/>
                </a:solidFill>
                <a:latin typeface="+mn-ea"/>
              </a:rPr>
              <a:t>中频</a:t>
            </a:r>
            <a:r>
              <a:rPr kumimoji="1" lang="en-US" altLang="zh-CN" sz="2800" dirty="0">
                <a:latin typeface="+mn-ea"/>
              </a:rPr>
              <a:t>MF</a:t>
            </a:r>
            <a:r>
              <a:rPr kumimoji="1" lang="zh-CN" altLang="en-US" sz="2800" dirty="0">
                <a:latin typeface="+mn-ea"/>
              </a:rPr>
              <a:t>波段电波沿</a:t>
            </a:r>
            <a:r>
              <a:rPr kumimoji="1" lang="zh-CN" altLang="en-US" sz="2800" dirty="0">
                <a:solidFill>
                  <a:srgbClr val="FF0000"/>
                </a:solidFill>
                <a:latin typeface="+mn-ea"/>
              </a:rPr>
              <a:t>地表传播</a:t>
            </a:r>
            <a:r>
              <a:rPr kumimoji="1" lang="zh-CN" altLang="en-US" sz="2800" dirty="0">
                <a:latin typeface="+mn-ea"/>
              </a:rPr>
              <a:t>，</a:t>
            </a:r>
            <a:r>
              <a:rPr kumimoji="1" lang="zh-CN" altLang="en-US" sz="2800" dirty="0">
                <a:solidFill>
                  <a:srgbClr val="FF0000"/>
                </a:solidFill>
                <a:latin typeface="+mn-ea"/>
              </a:rPr>
              <a:t>高频</a:t>
            </a:r>
            <a:r>
              <a:rPr kumimoji="1" lang="en-US" altLang="zh-CN" sz="2800" dirty="0">
                <a:latin typeface="+mn-ea"/>
              </a:rPr>
              <a:t>HF</a:t>
            </a:r>
            <a:r>
              <a:rPr kumimoji="1" lang="zh-CN" altLang="en-US" sz="2800" dirty="0">
                <a:latin typeface="+mn-ea"/>
              </a:rPr>
              <a:t>和</a:t>
            </a:r>
            <a:r>
              <a:rPr kumimoji="1" lang="zh-CN" altLang="en-US" sz="2800" dirty="0">
                <a:solidFill>
                  <a:srgbClr val="FF0000"/>
                </a:solidFill>
                <a:latin typeface="+mn-ea"/>
              </a:rPr>
              <a:t>甚高频</a:t>
            </a:r>
            <a:r>
              <a:rPr kumimoji="1" lang="en-US" altLang="zh-CN" sz="2800" dirty="0">
                <a:latin typeface="+mn-ea"/>
              </a:rPr>
              <a:t>VHF</a:t>
            </a:r>
            <a:r>
              <a:rPr kumimoji="1" lang="zh-CN" altLang="en-US" sz="2800" dirty="0">
                <a:latin typeface="+mn-ea"/>
              </a:rPr>
              <a:t>波段的地表电波会被地球吸收，但可通过地球上空的</a:t>
            </a:r>
            <a:r>
              <a:rPr kumimoji="1" lang="zh-CN" altLang="en-US" sz="2800" dirty="0">
                <a:solidFill>
                  <a:srgbClr val="FF0000"/>
                </a:solidFill>
                <a:latin typeface="+mn-ea"/>
              </a:rPr>
              <a:t>电离层反射</a:t>
            </a:r>
            <a:r>
              <a:rPr kumimoji="1" lang="zh-CN" altLang="en-US" sz="2800" dirty="0">
                <a:latin typeface="+mn-ea"/>
              </a:rPr>
              <a:t>实现</a:t>
            </a:r>
            <a:r>
              <a:rPr kumimoji="1" lang="zh-CN" altLang="en-US" sz="2800" dirty="0">
                <a:solidFill>
                  <a:srgbClr val="FF0000"/>
                </a:solidFill>
                <a:latin typeface="+mn-ea"/>
              </a:rPr>
              <a:t>长距离传播</a:t>
            </a:r>
            <a:r>
              <a:rPr kumimoji="1" lang="zh-CN" altLang="en-US" sz="2800" dirty="0">
                <a:latin typeface="+mn-ea"/>
              </a:rPr>
              <a:t>。</a:t>
            </a:r>
          </a:p>
          <a:p>
            <a:r>
              <a:rPr lang="zh-CN" altLang="en-US" sz="2800" dirty="0">
                <a:solidFill>
                  <a:srgbClr val="FF0000"/>
                </a:solidFill>
                <a:latin typeface="+mn-ea"/>
              </a:rPr>
              <a:t>微波</a:t>
            </a:r>
            <a:r>
              <a:rPr lang="zh-CN" altLang="en-US" sz="2800" dirty="0">
                <a:latin typeface="+mn-ea"/>
              </a:rPr>
              <a:t>在空间主要是</a:t>
            </a:r>
            <a:r>
              <a:rPr lang="zh-CN" altLang="en-US" sz="2800" dirty="0">
                <a:solidFill>
                  <a:srgbClr val="FF0000"/>
                </a:solidFill>
                <a:latin typeface="+mn-ea"/>
              </a:rPr>
              <a:t>直线传播</a:t>
            </a:r>
            <a:r>
              <a:rPr lang="zh-CN" altLang="en-US" sz="2800" dirty="0">
                <a:latin typeface="+mn-ea"/>
              </a:rPr>
              <a:t>。 </a:t>
            </a:r>
          </a:p>
          <a:p>
            <a:pPr lvl="1"/>
            <a:r>
              <a:rPr lang="zh-CN" altLang="en-US" dirty="0">
                <a:latin typeface="+mn-ea"/>
              </a:rPr>
              <a:t>地面微波接力通信</a:t>
            </a:r>
          </a:p>
          <a:p>
            <a:pPr lvl="1"/>
            <a:r>
              <a:rPr lang="zh-CN" altLang="en-US" dirty="0">
                <a:latin typeface="+mn-ea"/>
              </a:rPr>
              <a:t>卫星通信</a:t>
            </a:r>
            <a:endParaRPr lang="en-US" altLang="zh-CN" dirty="0">
              <a:latin typeface="+mn-ea"/>
            </a:endParaRPr>
          </a:p>
          <a:p>
            <a:r>
              <a:rPr lang="zh-CN" altLang="en-US" sz="2800" dirty="0">
                <a:latin typeface="+mn-ea"/>
              </a:rPr>
              <a:t>光通信</a:t>
            </a:r>
          </a:p>
        </p:txBody>
      </p:sp>
      <p:pic>
        <p:nvPicPr>
          <p:cNvPr id="4" name="Picture 5"/>
          <p:cNvPicPr>
            <a:picLocks noChangeAspect="1" noChangeArrowheads="1"/>
          </p:cNvPicPr>
          <p:nvPr/>
        </p:nvPicPr>
        <p:blipFill>
          <a:blip r:embed="rId3" cstate="print"/>
          <a:srcRect/>
          <a:stretch>
            <a:fillRect/>
          </a:stretch>
        </p:blipFill>
        <p:spPr bwMode="auto">
          <a:xfrm>
            <a:off x="5786446" y="3643314"/>
            <a:ext cx="3233336" cy="1558930"/>
          </a:xfrm>
          <a:prstGeom prst="rect">
            <a:avLst/>
          </a:prstGeom>
          <a:noFill/>
          <a:ln w="9525">
            <a:noFill/>
            <a:miter lim="800000"/>
            <a:headEnd/>
            <a:tailEnd/>
          </a:ln>
        </p:spPr>
      </p:pic>
      <p:pic>
        <p:nvPicPr>
          <p:cNvPr id="5" name="Picture 2" descr="fig3"/>
          <p:cNvPicPr>
            <a:picLocks noChangeAspect="1" noChangeArrowheads="1"/>
          </p:cNvPicPr>
          <p:nvPr/>
        </p:nvPicPr>
        <p:blipFill>
          <a:blip r:embed="rId4" cstate="print"/>
          <a:srcRect/>
          <a:stretch>
            <a:fillRect/>
          </a:stretch>
        </p:blipFill>
        <p:spPr bwMode="auto">
          <a:xfrm>
            <a:off x="3714744" y="5072074"/>
            <a:ext cx="3571900" cy="1687375"/>
          </a:xfrm>
          <a:prstGeom prst="rect">
            <a:avLst/>
          </a:prstGeom>
          <a:noFill/>
          <a:ln w="9525">
            <a:noFill/>
            <a:miter lim="800000"/>
            <a:headEnd/>
            <a:tailEnd/>
          </a:ln>
        </p:spPr>
      </p:pic>
      <p:sp>
        <p:nvSpPr>
          <p:cNvPr id="6" name="TextBox 5"/>
          <p:cNvSpPr txBox="1"/>
          <p:nvPr/>
        </p:nvSpPr>
        <p:spPr>
          <a:xfrm>
            <a:off x="7715272" y="4857760"/>
            <a:ext cx="1000132" cy="338554"/>
          </a:xfrm>
          <a:prstGeom prst="rect">
            <a:avLst/>
          </a:prstGeom>
          <a:noFill/>
        </p:spPr>
        <p:txBody>
          <a:bodyPr wrap="square" rtlCol="0">
            <a:spAutoFit/>
          </a:bodyPr>
          <a:lstStyle/>
          <a:p>
            <a:r>
              <a:rPr lang="zh-CN" altLang="en-US" sz="1600" dirty="0"/>
              <a:t>地表传播</a:t>
            </a:r>
          </a:p>
        </p:txBody>
      </p:sp>
      <p:sp>
        <p:nvSpPr>
          <p:cNvPr id="7" name="TextBox 6"/>
          <p:cNvSpPr txBox="1"/>
          <p:nvPr/>
        </p:nvSpPr>
        <p:spPr>
          <a:xfrm>
            <a:off x="7000892" y="6143644"/>
            <a:ext cx="1643074" cy="338554"/>
          </a:xfrm>
          <a:prstGeom prst="rect">
            <a:avLst/>
          </a:prstGeom>
          <a:noFill/>
        </p:spPr>
        <p:txBody>
          <a:bodyPr wrap="square" rtlCol="0">
            <a:spAutoFit/>
          </a:bodyPr>
          <a:lstStyle/>
          <a:p>
            <a:r>
              <a:rPr lang="zh-CN" altLang="en-US" sz="1600" dirty="0"/>
              <a:t>电离层反射传播</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zh-CN" altLang="en-US"/>
              <a:t>微波传输</a:t>
            </a:r>
          </a:p>
        </p:txBody>
      </p:sp>
      <p:sp>
        <p:nvSpPr>
          <p:cNvPr id="29699" name="Rectangle 3"/>
          <p:cNvSpPr>
            <a:spLocks noGrp="1" noChangeArrowheads="1"/>
          </p:cNvSpPr>
          <p:nvPr>
            <p:ph type="body" idx="1"/>
          </p:nvPr>
        </p:nvSpPr>
        <p:spPr>
          <a:xfrm>
            <a:off x="500034" y="2071678"/>
            <a:ext cx="8054975" cy="4114800"/>
          </a:xfrm>
        </p:spPr>
        <p:txBody>
          <a:bodyPr/>
          <a:lstStyle/>
          <a:p>
            <a:pPr eaLnBrk="1" hangingPunct="1">
              <a:lnSpc>
                <a:spcPct val="90000"/>
              </a:lnSpc>
            </a:pPr>
            <a:r>
              <a:rPr lang="zh-CN" altLang="en-US" sz="2400" b="1" dirty="0"/>
              <a:t>在</a:t>
            </a:r>
            <a:r>
              <a:rPr lang="en-US" altLang="zh-CN" sz="2400" b="1" dirty="0"/>
              <a:t>300MHz(</a:t>
            </a:r>
            <a:r>
              <a:rPr lang="zh-CN" altLang="en-US" sz="2400" b="1" dirty="0"/>
              <a:t>波长</a:t>
            </a:r>
            <a:r>
              <a:rPr lang="en-US" altLang="zh-CN" sz="2400" b="1" dirty="0"/>
              <a:t>1mm~1m)</a:t>
            </a:r>
            <a:r>
              <a:rPr lang="zh-CN" altLang="en-US" sz="2400" b="1" dirty="0"/>
              <a:t>以上，微波通过抛物状天线把能量集中于一小束，具有极高的信噪比，沿直线实现可视距传输。</a:t>
            </a:r>
          </a:p>
          <a:p>
            <a:pPr eaLnBrk="1" hangingPunct="1">
              <a:lnSpc>
                <a:spcPct val="90000"/>
              </a:lnSpc>
            </a:pPr>
            <a:r>
              <a:rPr lang="zh-CN" altLang="en-US" sz="2400" b="1" dirty="0"/>
              <a:t>在地面因地表弯曲，需中继站接续微波信号，</a:t>
            </a:r>
            <a:r>
              <a:rPr lang="en-US" altLang="zh-CN" sz="2400" b="1" dirty="0"/>
              <a:t>100</a:t>
            </a:r>
            <a:r>
              <a:rPr lang="zh-CN" altLang="en-US" sz="2400" b="1" dirty="0"/>
              <a:t>米高的塔可接续约</a:t>
            </a:r>
            <a:r>
              <a:rPr lang="en-US" altLang="zh-CN" sz="2400" b="1" dirty="0"/>
              <a:t>80</a:t>
            </a:r>
            <a:r>
              <a:rPr lang="zh-CN" altLang="en-US" sz="2400" b="1" dirty="0"/>
              <a:t>公里。</a:t>
            </a:r>
          </a:p>
          <a:p>
            <a:pPr eaLnBrk="1" hangingPunct="1">
              <a:lnSpc>
                <a:spcPct val="90000"/>
              </a:lnSpc>
            </a:pPr>
            <a:r>
              <a:rPr lang="zh-CN" altLang="en-US" sz="2400" b="1" dirty="0"/>
              <a:t>天气和频率的影响可造成多路减弱。</a:t>
            </a:r>
          </a:p>
          <a:p>
            <a:pPr eaLnBrk="1" hangingPunct="1">
              <a:lnSpc>
                <a:spcPct val="90000"/>
              </a:lnSpc>
            </a:pPr>
            <a:r>
              <a:rPr lang="zh-CN" altLang="en-US" sz="2400" b="1" dirty="0"/>
              <a:t>开放的波段：</a:t>
            </a:r>
            <a:r>
              <a:rPr lang="en-US" altLang="zh-CN" sz="2400" b="1" dirty="0"/>
              <a:t>2.4 GHz ~ 2.484 GHz</a:t>
            </a:r>
            <a:r>
              <a:rPr lang="zh-CN" altLang="en-US" sz="2400" b="1" dirty="0"/>
              <a:t>，即工业</a:t>
            </a:r>
            <a:r>
              <a:rPr lang="en-US" altLang="zh-CN" sz="2400" b="1" dirty="0"/>
              <a:t>/</a:t>
            </a:r>
            <a:r>
              <a:rPr lang="zh-CN" altLang="en-US" sz="2400" b="1" dirty="0"/>
              <a:t>科学</a:t>
            </a:r>
            <a:r>
              <a:rPr lang="en-US" altLang="zh-CN" sz="2400" b="1" dirty="0"/>
              <a:t>/</a:t>
            </a:r>
            <a:r>
              <a:rPr lang="zh-CN" altLang="en-US" sz="2400" b="1" dirty="0"/>
              <a:t>医学波段。</a:t>
            </a:r>
          </a:p>
          <a:p>
            <a:pPr eaLnBrk="1" hangingPunct="1">
              <a:lnSpc>
                <a:spcPct val="90000"/>
              </a:lnSpc>
            </a:pPr>
            <a:endParaRPr lang="en-US" altLang="zh-CN" sz="2400" b="1" dirty="0"/>
          </a:p>
        </p:txBody>
      </p:sp>
      <p:pic>
        <p:nvPicPr>
          <p:cNvPr id="4" name="Picture 2" descr="fig5"/>
          <p:cNvPicPr>
            <a:picLocks noChangeAspect="1" noChangeArrowheads="1"/>
          </p:cNvPicPr>
          <p:nvPr/>
        </p:nvPicPr>
        <p:blipFill>
          <a:blip r:embed="rId3" cstate="print"/>
          <a:srcRect/>
          <a:stretch>
            <a:fillRect/>
          </a:stretch>
        </p:blipFill>
        <p:spPr bwMode="auto">
          <a:xfrm>
            <a:off x="4860032" y="4603272"/>
            <a:ext cx="4283968" cy="2143607"/>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zh-CN" altLang="en-US"/>
              <a:t>红外线与毫米波</a:t>
            </a:r>
          </a:p>
        </p:txBody>
      </p:sp>
      <p:sp>
        <p:nvSpPr>
          <p:cNvPr id="28675" name="Rectangle 3"/>
          <p:cNvSpPr>
            <a:spLocks noGrp="1" noChangeArrowheads="1"/>
          </p:cNvSpPr>
          <p:nvPr>
            <p:ph type="body" idx="1"/>
          </p:nvPr>
        </p:nvSpPr>
        <p:spPr/>
        <p:txBody>
          <a:bodyPr/>
          <a:lstStyle/>
          <a:p>
            <a:pPr eaLnBrk="1" hangingPunct="1"/>
            <a:r>
              <a:rPr lang="zh-CN" altLang="en-US" b="1"/>
              <a:t>有方向性，便宜，穿透能力差，传输距离短。</a:t>
            </a:r>
          </a:p>
          <a:p>
            <a:pPr eaLnBrk="1" hangingPunct="1"/>
            <a:r>
              <a:rPr lang="zh-CN" altLang="en-US" b="1"/>
              <a:t>如：遥控器，防盗报警等</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光通信</a:t>
            </a:r>
          </a:p>
        </p:txBody>
      </p:sp>
      <p:sp>
        <p:nvSpPr>
          <p:cNvPr id="3" name="内容占位符 2"/>
          <p:cNvSpPr>
            <a:spLocks noGrp="1"/>
          </p:cNvSpPr>
          <p:nvPr>
            <p:ph idx="1"/>
          </p:nvPr>
        </p:nvSpPr>
        <p:spPr>
          <a:xfrm>
            <a:off x="571472" y="2071678"/>
            <a:ext cx="8097864" cy="4114800"/>
          </a:xfrm>
        </p:spPr>
        <p:txBody>
          <a:bodyPr/>
          <a:lstStyle/>
          <a:p>
            <a:r>
              <a:rPr lang="zh-CN" altLang="en-US" sz="2800" dirty="0">
                <a:solidFill>
                  <a:srgbClr val="FF0000"/>
                </a:solidFill>
              </a:rPr>
              <a:t>激光通信</a:t>
            </a:r>
            <a:r>
              <a:rPr lang="zh-CN" altLang="en-US" sz="2800" dirty="0"/>
              <a:t>，波束窄，需要对准，受天气（风和温度）干扰大</a:t>
            </a:r>
            <a:endParaRPr lang="en-US" altLang="zh-CN" sz="2800" dirty="0"/>
          </a:p>
          <a:p>
            <a:r>
              <a:rPr lang="en-US" altLang="zh-CN" sz="2800" dirty="0"/>
              <a:t>LED</a:t>
            </a:r>
            <a:r>
              <a:rPr lang="zh-CN" altLang="en-US" sz="2800" b="1" dirty="0">
                <a:solidFill>
                  <a:srgbClr val="FF0000"/>
                </a:solidFill>
              </a:rPr>
              <a:t>可见光通信</a:t>
            </a:r>
            <a:r>
              <a:rPr lang="en-US" altLang="zh-CN" sz="2800" b="1" dirty="0">
                <a:solidFill>
                  <a:srgbClr val="FF0000"/>
                </a:solidFill>
              </a:rPr>
              <a:t>(</a:t>
            </a:r>
            <a:r>
              <a:rPr lang="en-US" sz="2800" dirty="0"/>
              <a:t> Visible Light Communication</a:t>
            </a:r>
            <a:r>
              <a:rPr lang="en-US" altLang="zh-CN" sz="2800" b="1" dirty="0">
                <a:solidFill>
                  <a:srgbClr val="FF0000"/>
                </a:solidFill>
              </a:rPr>
              <a:t>)</a:t>
            </a:r>
            <a:r>
              <a:rPr lang="zh-CN" altLang="en-US" sz="2800" dirty="0"/>
              <a:t>，给</a:t>
            </a:r>
            <a:r>
              <a:rPr lang="zh-CN" altLang="en-US" sz="2800" dirty="0">
                <a:solidFill>
                  <a:schemeClr val="tx1"/>
                </a:solidFill>
                <a:latin typeface="+mn-lt"/>
                <a:ea typeface="+mn-ea"/>
                <a:cs typeface="+mn-cs"/>
              </a:rPr>
              <a:t> </a:t>
            </a:r>
            <a:r>
              <a:rPr lang="en-US" altLang="zh-CN" sz="2800" dirty="0">
                <a:solidFill>
                  <a:schemeClr val="tx1"/>
                </a:solidFill>
                <a:latin typeface="+mn-lt"/>
                <a:ea typeface="+mn-ea"/>
                <a:cs typeface="+mn-cs"/>
              </a:rPr>
              <a:t>LED</a:t>
            </a:r>
            <a:r>
              <a:rPr lang="zh-CN" altLang="en-US" sz="2800" dirty="0">
                <a:solidFill>
                  <a:schemeClr val="tx1"/>
                </a:solidFill>
                <a:latin typeface="+mn-lt"/>
                <a:ea typeface="+mn-ea"/>
                <a:cs typeface="+mn-cs"/>
              </a:rPr>
              <a:t>灯泡装上驱动芯片，就可以控制它每秒数百万次闪烁，亮了表示</a:t>
            </a:r>
            <a:r>
              <a:rPr lang="en-US" altLang="zh-CN" sz="2800" dirty="0">
                <a:solidFill>
                  <a:schemeClr val="tx1"/>
                </a:solidFill>
                <a:latin typeface="+mn-lt"/>
                <a:ea typeface="+mn-ea"/>
                <a:cs typeface="+mn-cs"/>
              </a:rPr>
              <a:t>1</a:t>
            </a:r>
            <a:r>
              <a:rPr lang="zh-CN" altLang="en-US" sz="2800" dirty="0">
                <a:solidFill>
                  <a:schemeClr val="tx1"/>
                </a:solidFill>
                <a:latin typeface="+mn-lt"/>
                <a:ea typeface="+mn-ea"/>
                <a:cs typeface="+mn-cs"/>
              </a:rPr>
              <a:t>，灭了代表</a:t>
            </a:r>
            <a:r>
              <a:rPr lang="en-US" altLang="zh-CN" sz="2800" dirty="0">
                <a:solidFill>
                  <a:schemeClr val="tx1"/>
                </a:solidFill>
                <a:latin typeface="+mn-lt"/>
                <a:ea typeface="+mn-ea"/>
                <a:cs typeface="+mn-cs"/>
              </a:rPr>
              <a:t>0</a:t>
            </a:r>
            <a:r>
              <a:rPr lang="zh-CN" altLang="en-US" sz="2800" dirty="0">
                <a:solidFill>
                  <a:schemeClr val="tx1"/>
                </a:solidFill>
                <a:latin typeface="+mn-lt"/>
                <a:ea typeface="+mn-ea"/>
                <a:cs typeface="+mn-cs"/>
              </a:rPr>
              <a:t>。 </a:t>
            </a:r>
            <a:r>
              <a:rPr lang="en-US" altLang="zh-CN" sz="2800" dirty="0">
                <a:solidFill>
                  <a:schemeClr val="tx1"/>
                </a:solidFill>
                <a:latin typeface="+mn-lt"/>
                <a:ea typeface="+mn-ea"/>
                <a:cs typeface="+mn-cs"/>
              </a:rPr>
              <a:t>2011</a:t>
            </a:r>
            <a:r>
              <a:rPr lang="zh-CN" altLang="en-US" sz="2800" dirty="0">
                <a:solidFill>
                  <a:schemeClr val="tx1"/>
                </a:solidFill>
                <a:latin typeface="+mn-lt"/>
                <a:ea typeface="+mn-ea"/>
                <a:cs typeface="+mn-cs"/>
              </a:rPr>
              <a:t>年</a:t>
            </a:r>
            <a:r>
              <a:rPr lang="en-US" altLang="zh-CN" sz="2800" dirty="0">
                <a:solidFill>
                  <a:schemeClr val="tx1"/>
                </a:solidFill>
                <a:latin typeface="+mn-lt"/>
                <a:ea typeface="+mn-ea"/>
                <a:cs typeface="+mn-cs"/>
              </a:rPr>
              <a:t>7</a:t>
            </a:r>
            <a:r>
              <a:rPr lang="zh-CN" altLang="en-US" sz="2800" dirty="0">
                <a:solidFill>
                  <a:schemeClr val="tx1"/>
                </a:solidFill>
                <a:latin typeface="+mn-lt"/>
                <a:ea typeface="+mn-ea"/>
                <a:cs typeface="+mn-cs"/>
              </a:rPr>
              <a:t>月份</a:t>
            </a:r>
            <a:r>
              <a:rPr lang="en-US" altLang="zh-CN" sz="2800" dirty="0">
                <a:solidFill>
                  <a:schemeClr val="tx1"/>
                </a:solidFill>
                <a:latin typeface="+mn-lt"/>
                <a:ea typeface="+mn-ea"/>
                <a:cs typeface="+mn-cs"/>
              </a:rPr>
              <a:t>Ted</a:t>
            </a:r>
            <a:r>
              <a:rPr lang="zh-CN" altLang="en-US" sz="2800" dirty="0">
                <a:solidFill>
                  <a:schemeClr val="tx1"/>
                </a:solidFill>
                <a:latin typeface="+mn-lt"/>
                <a:ea typeface="+mn-ea"/>
                <a:cs typeface="+mn-cs"/>
              </a:rPr>
              <a:t>大会</a:t>
            </a:r>
            <a:r>
              <a:rPr lang="en-US" altLang="zh-CN" sz="2800" dirty="0">
                <a:solidFill>
                  <a:schemeClr val="tx1"/>
                </a:solidFill>
                <a:latin typeface="+mn-lt"/>
                <a:ea typeface="+mn-ea"/>
                <a:cs typeface="+mn-cs"/>
              </a:rPr>
              <a:t>(</a:t>
            </a:r>
            <a:r>
              <a:rPr lang="zh-CN" altLang="en-US" sz="2800" dirty="0">
                <a:solidFill>
                  <a:schemeClr val="tx1"/>
                </a:solidFill>
                <a:latin typeface="+mn-lt"/>
                <a:ea typeface="+mn-ea"/>
                <a:cs typeface="+mn-cs"/>
              </a:rPr>
              <a:t>全球科技娱乐设计大会</a:t>
            </a:r>
            <a:r>
              <a:rPr lang="en-US" altLang="zh-CN" sz="2800" dirty="0">
                <a:solidFill>
                  <a:schemeClr val="tx1"/>
                </a:solidFill>
                <a:latin typeface="+mn-lt"/>
                <a:ea typeface="+mn-ea"/>
                <a:cs typeface="+mn-cs"/>
              </a:rPr>
              <a:t>)</a:t>
            </a:r>
            <a:r>
              <a:rPr lang="zh-CN" altLang="en-US" sz="2800" dirty="0">
                <a:solidFill>
                  <a:schemeClr val="tx1"/>
                </a:solidFill>
                <a:latin typeface="+mn-lt"/>
                <a:ea typeface="+mn-ea"/>
                <a:cs typeface="+mn-cs"/>
              </a:rPr>
              <a:t>上，英国爱丁堡大学工程学院教授哈拉尔德</a:t>
            </a:r>
            <a:r>
              <a:rPr lang="en-US" altLang="zh-CN" sz="2800" dirty="0">
                <a:solidFill>
                  <a:schemeClr val="tx1"/>
                </a:solidFill>
                <a:latin typeface="+mn-lt"/>
                <a:ea typeface="+mn-ea"/>
                <a:cs typeface="+mn-cs"/>
              </a:rPr>
              <a:t>·</a:t>
            </a:r>
            <a:r>
              <a:rPr lang="zh-CN" altLang="en-US" sz="2800" dirty="0">
                <a:solidFill>
                  <a:schemeClr val="tx1"/>
                </a:solidFill>
                <a:latin typeface="+mn-lt"/>
                <a:ea typeface="+mn-ea"/>
                <a:cs typeface="+mn-cs"/>
              </a:rPr>
              <a:t>哈斯，向人们展示了他制造的可以用来通信的</a:t>
            </a:r>
            <a:r>
              <a:rPr lang="en-US" altLang="zh-CN" sz="2800" dirty="0">
                <a:solidFill>
                  <a:schemeClr val="tx1"/>
                </a:solidFill>
                <a:latin typeface="+mn-lt"/>
                <a:ea typeface="+mn-ea"/>
                <a:cs typeface="+mn-cs"/>
              </a:rPr>
              <a:t>VLC</a:t>
            </a:r>
            <a:r>
              <a:rPr lang="zh-CN" altLang="en-US" sz="2800" dirty="0">
                <a:solidFill>
                  <a:schemeClr val="tx1"/>
                </a:solidFill>
                <a:latin typeface="+mn-lt"/>
                <a:ea typeface="+mn-ea"/>
                <a:cs typeface="+mn-cs"/>
              </a:rPr>
              <a:t>灯泡。他首次将</a:t>
            </a:r>
            <a:r>
              <a:rPr lang="en-US" altLang="zh-CN" sz="2800" dirty="0">
                <a:solidFill>
                  <a:schemeClr val="tx1"/>
                </a:solidFill>
                <a:latin typeface="+mn-lt"/>
                <a:ea typeface="+mn-ea"/>
                <a:cs typeface="+mn-cs"/>
              </a:rPr>
              <a:t>VLC</a:t>
            </a:r>
            <a:r>
              <a:rPr lang="zh-CN" altLang="en-US" sz="2800" dirty="0">
                <a:solidFill>
                  <a:schemeClr val="tx1"/>
                </a:solidFill>
                <a:latin typeface="+mn-lt"/>
                <a:ea typeface="+mn-ea"/>
                <a:cs typeface="+mn-cs"/>
              </a:rPr>
              <a:t>称为“</a:t>
            </a:r>
            <a:r>
              <a:rPr lang="en-US" altLang="zh-CN" sz="2800" dirty="0" err="1">
                <a:solidFill>
                  <a:srgbClr val="FF0000"/>
                </a:solidFill>
                <a:latin typeface="+mn-lt"/>
                <a:ea typeface="+mn-ea"/>
                <a:cs typeface="+mn-cs"/>
              </a:rPr>
              <a:t>LiFi</a:t>
            </a:r>
            <a:r>
              <a:rPr lang="en-US" altLang="zh-CN" sz="2800" dirty="0">
                <a:solidFill>
                  <a:schemeClr val="tx1"/>
                </a:solidFill>
                <a:latin typeface="+mn-lt"/>
                <a:ea typeface="+mn-ea"/>
                <a:cs typeface="+mn-cs"/>
              </a:rPr>
              <a:t>”</a:t>
            </a:r>
            <a:endParaRPr lang="zh-CN" altLang="en-US" sz="2800" dirty="0"/>
          </a:p>
        </p:txBody>
      </p:sp>
      <p:sp>
        <p:nvSpPr>
          <p:cNvPr id="4" name="TextBox 3"/>
          <p:cNvSpPr txBox="1"/>
          <p:nvPr/>
        </p:nvSpPr>
        <p:spPr>
          <a:xfrm>
            <a:off x="4429124" y="6253483"/>
            <a:ext cx="4572032" cy="461665"/>
          </a:xfrm>
          <a:prstGeom prst="rect">
            <a:avLst/>
          </a:prstGeom>
          <a:noFill/>
        </p:spPr>
        <p:txBody>
          <a:bodyPr wrap="square" rtlCol="0">
            <a:spAutoFit/>
          </a:bodyPr>
          <a:lstStyle/>
          <a:p>
            <a:r>
              <a:rPr lang="en-US" altLang="zh-CN" dirty="0" err="1">
                <a:latin typeface="华文隶书" pitchFamily="2" charset="-122"/>
                <a:ea typeface="华文隶书" pitchFamily="2" charset="-122"/>
              </a:rPr>
              <a:t>WiFi</a:t>
            </a:r>
            <a:r>
              <a:rPr lang="en-US" altLang="zh-CN" dirty="0">
                <a:latin typeface="华文隶书" pitchFamily="2" charset="-122"/>
                <a:ea typeface="华文隶书" pitchFamily="2" charset="-122"/>
              </a:rPr>
              <a:t>:</a:t>
            </a:r>
            <a:r>
              <a:rPr lang="en-US" dirty="0">
                <a:latin typeface="华文隶书" pitchFamily="2" charset="-122"/>
                <a:ea typeface="华文隶书" pitchFamily="2" charset="-122"/>
              </a:rPr>
              <a:t> Wireless Fidelity</a:t>
            </a:r>
            <a:r>
              <a:rPr lang="zh-CN" altLang="en-US" dirty="0">
                <a:latin typeface="华文隶书" pitchFamily="2" charset="-122"/>
                <a:ea typeface="华文隶书" pitchFamily="2" charset="-122"/>
              </a:rPr>
              <a:t>无线保真</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304800" y="228600"/>
            <a:ext cx="5715000" cy="1462088"/>
          </a:xfrm>
        </p:spPr>
        <p:txBody>
          <a:bodyPr/>
          <a:lstStyle/>
          <a:p>
            <a:pPr eaLnBrk="1" hangingPunct="1"/>
            <a:r>
              <a:rPr lang="en-US" altLang="zh-CN" sz="4000"/>
              <a:t>Satellite </a:t>
            </a:r>
            <a:br>
              <a:rPr lang="en-US" altLang="zh-CN" sz="4000"/>
            </a:br>
            <a:r>
              <a:rPr lang="en-US" altLang="zh-CN" sz="4000"/>
              <a:t>Microwave Transmission</a:t>
            </a:r>
          </a:p>
        </p:txBody>
      </p:sp>
      <p:sp>
        <p:nvSpPr>
          <p:cNvPr id="1029" name="Rectangle 3"/>
          <p:cNvSpPr>
            <a:spLocks noGrp="1" noChangeArrowheads="1"/>
          </p:cNvSpPr>
          <p:nvPr>
            <p:ph type="body" idx="1"/>
          </p:nvPr>
        </p:nvSpPr>
        <p:spPr>
          <a:xfrm>
            <a:off x="107950" y="2057400"/>
            <a:ext cx="4845050" cy="4611960"/>
          </a:xfrm>
        </p:spPr>
        <p:txBody>
          <a:bodyPr/>
          <a:lstStyle/>
          <a:p>
            <a:pPr eaLnBrk="1" hangingPunct="1">
              <a:lnSpc>
                <a:spcPct val="80000"/>
              </a:lnSpc>
            </a:pPr>
            <a:r>
              <a:rPr lang="zh-CN" altLang="en-US" sz="2400" b="1" dirty="0"/>
              <a:t>地球同步卫星</a:t>
            </a:r>
          </a:p>
          <a:p>
            <a:pPr lvl="1" eaLnBrk="1" hangingPunct="1">
              <a:lnSpc>
                <a:spcPct val="80000"/>
              </a:lnSpc>
            </a:pPr>
            <a:r>
              <a:rPr lang="zh-CN" altLang="en-US" sz="2000" b="1" dirty="0"/>
              <a:t>赤道上方约</a:t>
            </a:r>
            <a:r>
              <a:rPr lang="en-US" altLang="zh-CN" sz="2000" b="1" dirty="0">
                <a:solidFill>
                  <a:srgbClr val="FF0000"/>
                </a:solidFill>
              </a:rPr>
              <a:t>36000km</a:t>
            </a:r>
            <a:r>
              <a:rPr lang="zh-CN" altLang="en-US" sz="2000" b="1" dirty="0"/>
              <a:t>处</a:t>
            </a:r>
          </a:p>
          <a:p>
            <a:pPr lvl="1" eaLnBrk="1" hangingPunct="1">
              <a:lnSpc>
                <a:spcPct val="80000"/>
              </a:lnSpc>
            </a:pPr>
            <a:r>
              <a:rPr lang="zh-CN" altLang="en-US" sz="2000" b="1" dirty="0"/>
              <a:t>卫星作为空间微波中继站</a:t>
            </a:r>
          </a:p>
          <a:p>
            <a:pPr lvl="1" eaLnBrk="1" hangingPunct="1">
              <a:lnSpc>
                <a:spcPct val="80000"/>
              </a:lnSpc>
            </a:pPr>
            <a:r>
              <a:rPr lang="zh-CN" altLang="en-US" sz="2000" b="1" dirty="0"/>
              <a:t>端</a:t>
            </a:r>
            <a:r>
              <a:rPr lang="en-US" altLang="zh-CN" sz="2000" b="1" dirty="0"/>
              <a:t>-</a:t>
            </a:r>
            <a:r>
              <a:rPr lang="zh-CN" altLang="en-US" sz="2000" b="1" dirty="0"/>
              <a:t>端传输时延</a:t>
            </a:r>
            <a:r>
              <a:rPr lang="en-US" altLang="zh-CN" sz="2000" b="1" dirty="0">
                <a:solidFill>
                  <a:srgbClr val="FF0000"/>
                </a:solidFill>
              </a:rPr>
              <a:t>250~300ms</a:t>
            </a:r>
          </a:p>
          <a:p>
            <a:pPr lvl="1" eaLnBrk="1" hangingPunct="1">
              <a:lnSpc>
                <a:spcPct val="80000"/>
              </a:lnSpc>
            </a:pPr>
            <a:r>
              <a:rPr lang="zh-CN" altLang="en-US" sz="2000" b="1" dirty="0"/>
              <a:t>广播信道</a:t>
            </a:r>
          </a:p>
          <a:p>
            <a:pPr eaLnBrk="1" hangingPunct="1">
              <a:lnSpc>
                <a:spcPct val="80000"/>
              </a:lnSpc>
            </a:pPr>
            <a:r>
              <a:rPr lang="zh-CN" altLang="en-US" sz="2400" b="1" dirty="0"/>
              <a:t>主要卫星波段</a:t>
            </a:r>
          </a:p>
          <a:p>
            <a:pPr lvl="1" eaLnBrk="1" hangingPunct="1">
              <a:lnSpc>
                <a:spcPct val="90000"/>
              </a:lnSpc>
            </a:pPr>
            <a:r>
              <a:rPr lang="en-US" altLang="zh-CN" sz="2000" b="1" dirty="0"/>
              <a:t>C band: 4(</a:t>
            </a:r>
            <a:r>
              <a:rPr lang="zh-CN" altLang="en-US" sz="2000" b="1" dirty="0"/>
              <a:t>下行</a:t>
            </a:r>
            <a:r>
              <a:rPr lang="en-US" altLang="zh-CN" sz="2000" b="1" dirty="0"/>
              <a:t>3.7~4.2 GHz) - 6(uplink 5.925~6.425GHz)</a:t>
            </a:r>
            <a:r>
              <a:rPr lang="zh-CN" altLang="en-US" sz="2000" b="1" dirty="0"/>
              <a:t>，问题：拥挤串扰 </a:t>
            </a:r>
          </a:p>
          <a:p>
            <a:pPr lvl="1" eaLnBrk="1" hangingPunct="1">
              <a:lnSpc>
                <a:spcPct val="90000"/>
              </a:lnSpc>
            </a:pPr>
            <a:r>
              <a:rPr lang="en-US" altLang="zh-CN" sz="2000" b="1" dirty="0"/>
              <a:t>Ku band: 11(</a:t>
            </a:r>
            <a:r>
              <a:rPr lang="zh-CN" altLang="en-US" sz="2000" b="1" dirty="0"/>
              <a:t>下行</a:t>
            </a:r>
            <a:r>
              <a:rPr lang="en-US" altLang="zh-CN" sz="2000" b="1" dirty="0"/>
              <a:t>11.7~12.2 GHz) -14(</a:t>
            </a:r>
            <a:r>
              <a:rPr lang="zh-CN" altLang="en-US" sz="2000" b="1" dirty="0"/>
              <a:t>上行</a:t>
            </a:r>
            <a:r>
              <a:rPr lang="en-US" altLang="zh-CN" sz="2000" b="1" dirty="0"/>
              <a:t>14.0~14.5 GHz)</a:t>
            </a:r>
            <a:r>
              <a:rPr lang="zh-CN" altLang="en-US" sz="2000" b="1" dirty="0"/>
              <a:t>，问题：雨水</a:t>
            </a:r>
          </a:p>
          <a:p>
            <a:pPr lvl="1" eaLnBrk="1" hangingPunct="1">
              <a:lnSpc>
                <a:spcPct val="90000"/>
              </a:lnSpc>
            </a:pPr>
            <a:r>
              <a:rPr lang="en-US" altLang="zh-CN" sz="2000" b="1" dirty="0"/>
              <a:t>Ka band: 20(</a:t>
            </a:r>
            <a:r>
              <a:rPr lang="zh-CN" altLang="en-US" sz="2000" b="1" dirty="0"/>
              <a:t>下行</a:t>
            </a:r>
            <a:r>
              <a:rPr lang="en-US" altLang="zh-CN" sz="2000" b="1" dirty="0"/>
              <a:t>17.7~21.7 GHz) - 30(</a:t>
            </a:r>
            <a:r>
              <a:rPr lang="zh-CN" altLang="en-US" sz="2000" b="1" dirty="0"/>
              <a:t>上行</a:t>
            </a:r>
            <a:r>
              <a:rPr lang="en-US" altLang="zh-CN" sz="1800" b="1" dirty="0"/>
              <a:t>27.5~30.5GHz</a:t>
            </a:r>
            <a:r>
              <a:rPr lang="en-US" altLang="zh-CN" sz="2000" b="1" dirty="0"/>
              <a:t>)</a:t>
            </a:r>
            <a:r>
              <a:rPr lang="zh-CN" altLang="en-US" sz="2000" b="1" dirty="0"/>
              <a:t>，问题：雨水，设备造价</a:t>
            </a:r>
          </a:p>
          <a:p>
            <a:pPr lvl="1" eaLnBrk="1" hangingPunct="1">
              <a:lnSpc>
                <a:spcPct val="80000"/>
              </a:lnSpc>
            </a:pPr>
            <a:endParaRPr lang="en-US" altLang="zh-CN" sz="1800" b="1" dirty="0"/>
          </a:p>
        </p:txBody>
      </p:sp>
      <p:pic>
        <p:nvPicPr>
          <p:cNvPr id="1030" name="Picture 4" descr="geostat"/>
          <p:cNvPicPr>
            <a:picLocks noChangeAspect="1" noChangeArrowheads="1"/>
          </p:cNvPicPr>
          <p:nvPr/>
        </p:nvPicPr>
        <p:blipFill>
          <a:blip r:embed="rId4" cstate="print"/>
          <a:srcRect/>
          <a:stretch>
            <a:fillRect/>
          </a:stretch>
        </p:blipFill>
        <p:spPr bwMode="auto">
          <a:xfrm>
            <a:off x="5181600" y="3975100"/>
            <a:ext cx="3962400" cy="2882900"/>
          </a:xfrm>
          <a:prstGeom prst="rect">
            <a:avLst/>
          </a:prstGeom>
          <a:noFill/>
          <a:ln w="9525">
            <a:noFill/>
            <a:miter lim="800000"/>
            <a:headEnd/>
            <a:tailEnd/>
          </a:ln>
        </p:spPr>
      </p:pic>
      <p:grpSp>
        <p:nvGrpSpPr>
          <p:cNvPr id="1031" name="Group 5"/>
          <p:cNvGrpSpPr>
            <a:grpSpLocks/>
          </p:cNvGrpSpPr>
          <p:nvPr/>
        </p:nvGrpSpPr>
        <p:grpSpPr bwMode="auto">
          <a:xfrm>
            <a:off x="4681538" y="1125538"/>
            <a:ext cx="4462462" cy="2651125"/>
            <a:chOff x="96" y="1056"/>
            <a:chExt cx="6488" cy="2903"/>
          </a:xfrm>
        </p:grpSpPr>
        <p:sp>
          <p:nvSpPr>
            <p:cNvPr id="1032" name="AutoShape 6" descr="Small grid"/>
            <p:cNvSpPr>
              <a:spLocks noChangeArrowheads="1"/>
            </p:cNvSpPr>
            <p:nvPr/>
          </p:nvSpPr>
          <p:spPr bwMode="auto">
            <a:xfrm rot="5400000">
              <a:off x="2554" y="1680"/>
              <a:ext cx="432" cy="336"/>
            </a:xfrm>
            <a:prstGeom prst="parallelogram">
              <a:avLst>
                <a:gd name="adj" fmla="val 32137"/>
              </a:avLst>
            </a:prstGeom>
            <a:pattFill prst="smGrid">
              <a:fgClr>
                <a:schemeClr val="bg1"/>
              </a:fgClr>
              <a:bgClr>
                <a:schemeClr val="folHlink"/>
              </a:bgClr>
            </a:pattFill>
            <a:ln w="9525">
              <a:noFill/>
              <a:miter lim="800000"/>
              <a:headEnd/>
              <a:tailEnd/>
            </a:ln>
          </p:spPr>
          <p:txBody>
            <a:bodyPr wrap="none" anchor="ctr"/>
            <a:lstStyle/>
            <a:p>
              <a:endParaRPr lang="zh-CN" altLang="en-US"/>
            </a:p>
          </p:txBody>
        </p:sp>
        <p:graphicFrame>
          <p:nvGraphicFramePr>
            <p:cNvPr id="1026" name="Object 7"/>
            <p:cNvGraphicFramePr>
              <a:graphicFrameLocks/>
            </p:cNvGraphicFramePr>
            <p:nvPr/>
          </p:nvGraphicFramePr>
          <p:xfrm>
            <a:off x="304" y="2784"/>
            <a:ext cx="821" cy="774"/>
          </p:xfrm>
          <a:graphic>
            <a:graphicData uri="http://schemas.openxmlformats.org/presentationml/2006/ole">
              <mc:AlternateContent xmlns:mc="http://schemas.openxmlformats.org/markup-compatibility/2006">
                <mc:Choice xmlns:v="urn:schemas-microsoft-com:vml" Requires="v">
                  <p:oleObj spid="_x0000_s1114" name="Drag 'n Draw" r:id="rId5" imgW="969840" imgH="914400" progId="">
                    <p:embed/>
                  </p:oleObj>
                </mc:Choice>
                <mc:Fallback>
                  <p:oleObj name="Drag 'n Draw" r:id="rId5" imgW="969840" imgH="914400" progId="">
                    <p:embed/>
                    <p:pic>
                      <p:nvPicPr>
                        <p:cNvPr id="0" name="Object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 y="2784"/>
                          <a:ext cx="821" cy="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8"/>
            <p:cNvGraphicFramePr>
              <a:graphicFrameLocks/>
            </p:cNvGraphicFramePr>
            <p:nvPr/>
          </p:nvGraphicFramePr>
          <p:xfrm>
            <a:off x="4330" y="2868"/>
            <a:ext cx="748" cy="704"/>
          </p:xfrm>
          <a:graphic>
            <a:graphicData uri="http://schemas.openxmlformats.org/presentationml/2006/ole">
              <mc:AlternateContent xmlns:mc="http://schemas.openxmlformats.org/markup-compatibility/2006">
                <mc:Choice xmlns:v="urn:schemas-microsoft-com:vml" Requires="v">
                  <p:oleObj spid="_x0000_s1115" name="Drag 'n Draw" r:id="rId7" imgW="882360" imgH="831600" progId="">
                    <p:embed/>
                  </p:oleObj>
                </mc:Choice>
                <mc:Fallback>
                  <p:oleObj name="Drag 'n Draw" r:id="rId7" imgW="882360" imgH="831600" progId="">
                    <p:embed/>
                    <p:pic>
                      <p:nvPicPr>
                        <p:cNvPr id="0" name="Object 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30" y="2868"/>
                          <a:ext cx="748" cy="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3" name="Rectangle 9"/>
            <p:cNvSpPr>
              <a:spLocks noChangeArrowheads="1"/>
            </p:cNvSpPr>
            <p:nvPr/>
          </p:nvSpPr>
          <p:spPr bwMode="auto">
            <a:xfrm>
              <a:off x="2362" y="1344"/>
              <a:ext cx="672" cy="384"/>
            </a:xfrm>
            <a:prstGeom prst="rect">
              <a:avLst/>
            </a:prstGeom>
            <a:gradFill rotWithShape="0">
              <a:gsLst>
                <a:gs pos="0">
                  <a:srgbClr val="46461C"/>
                </a:gs>
                <a:gs pos="50000">
                  <a:srgbClr val="EAEC5E"/>
                </a:gs>
                <a:gs pos="100000">
                  <a:srgbClr val="46461C"/>
                </a:gs>
              </a:gsLst>
              <a:lin ang="5400000" scaled="1"/>
            </a:gradFill>
            <a:ln w="9525">
              <a:noFill/>
              <a:miter lim="800000"/>
              <a:headEnd/>
              <a:tailEnd/>
            </a:ln>
          </p:spPr>
          <p:txBody>
            <a:bodyPr wrap="none" anchor="ctr"/>
            <a:lstStyle/>
            <a:p>
              <a:endParaRPr lang="zh-CN" altLang="en-US"/>
            </a:p>
          </p:txBody>
        </p:sp>
        <p:sp>
          <p:nvSpPr>
            <p:cNvPr id="1034" name="AutoShape 10" descr="Small grid"/>
            <p:cNvSpPr>
              <a:spLocks noChangeArrowheads="1"/>
            </p:cNvSpPr>
            <p:nvPr/>
          </p:nvSpPr>
          <p:spPr bwMode="auto">
            <a:xfrm rot="5400000">
              <a:off x="2314" y="1104"/>
              <a:ext cx="432" cy="336"/>
            </a:xfrm>
            <a:prstGeom prst="parallelogram">
              <a:avLst>
                <a:gd name="adj" fmla="val 32137"/>
              </a:avLst>
            </a:prstGeom>
            <a:pattFill prst="smGrid">
              <a:fgClr>
                <a:schemeClr val="bg1"/>
              </a:fgClr>
              <a:bgClr>
                <a:schemeClr val="folHlink"/>
              </a:bgClr>
            </a:pattFill>
            <a:ln w="9525">
              <a:noFill/>
              <a:miter lim="800000"/>
              <a:headEnd/>
              <a:tailEnd/>
            </a:ln>
          </p:spPr>
          <p:txBody>
            <a:bodyPr wrap="none" anchor="ctr"/>
            <a:lstStyle/>
            <a:p>
              <a:endParaRPr lang="zh-CN" altLang="en-US"/>
            </a:p>
          </p:txBody>
        </p:sp>
        <p:sp>
          <p:nvSpPr>
            <p:cNvPr id="1035" name="Line 11"/>
            <p:cNvSpPr>
              <a:spLocks noChangeShapeType="1"/>
            </p:cNvSpPr>
            <p:nvPr/>
          </p:nvSpPr>
          <p:spPr bwMode="auto">
            <a:xfrm flipV="1">
              <a:off x="970" y="1872"/>
              <a:ext cx="1440" cy="1104"/>
            </a:xfrm>
            <a:prstGeom prst="line">
              <a:avLst/>
            </a:prstGeom>
            <a:noFill/>
            <a:ln w="50800">
              <a:solidFill>
                <a:schemeClr val="tx1"/>
              </a:solidFill>
              <a:prstDash val="dash"/>
              <a:round/>
              <a:headEnd type="none" w="sm" len="sm"/>
              <a:tailEnd type="stealth" w="med" len="lg"/>
            </a:ln>
          </p:spPr>
          <p:txBody>
            <a:bodyPr wrap="none" anchor="ctr"/>
            <a:lstStyle/>
            <a:p>
              <a:endParaRPr lang="zh-CN" altLang="en-US"/>
            </a:p>
          </p:txBody>
        </p:sp>
        <p:sp>
          <p:nvSpPr>
            <p:cNvPr id="1036" name="Line 12"/>
            <p:cNvSpPr>
              <a:spLocks noChangeShapeType="1"/>
            </p:cNvSpPr>
            <p:nvPr/>
          </p:nvSpPr>
          <p:spPr bwMode="auto">
            <a:xfrm>
              <a:off x="3034" y="1872"/>
              <a:ext cx="1440" cy="1152"/>
            </a:xfrm>
            <a:prstGeom prst="line">
              <a:avLst/>
            </a:prstGeom>
            <a:noFill/>
            <a:ln w="50800">
              <a:solidFill>
                <a:schemeClr val="tx1"/>
              </a:solidFill>
              <a:prstDash val="dash"/>
              <a:round/>
              <a:headEnd type="none" w="sm" len="sm"/>
              <a:tailEnd type="stealth" w="med" len="lg"/>
            </a:ln>
          </p:spPr>
          <p:txBody>
            <a:bodyPr wrap="none" anchor="ctr"/>
            <a:lstStyle/>
            <a:p>
              <a:endParaRPr lang="zh-CN" altLang="en-US"/>
            </a:p>
          </p:txBody>
        </p:sp>
        <p:sp>
          <p:nvSpPr>
            <p:cNvPr id="1037" name="Rectangle 13"/>
            <p:cNvSpPr>
              <a:spLocks noChangeArrowheads="1"/>
            </p:cNvSpPr>
            <p:nvPr/>
          </p:nvSpPr>
          <p:spPr bwMode="auto">
            <a:xfrm>
              <a:off x="288" y="2534"/>
              <a:ext cx="874" cy="368"/>
            </a:xfrm>
            <a:prstGeom prst="rect">
              <a:avLst/>
            </a:prstGeom>
            <a:noFill/>
            <a:ln w="9525">
              <a:noFill/>
              <a:miter lim="800000"/>
              <a:headEnd/>
              <a:tailEnd/>
            </a:ln>
          </p:spPr>
          <p:txBody>
            <a:bodyPr wrap="none" lIns="92075" tIns="46038" rIns="92075" bIns="46038">
              <a:spAutoFit/>
            </a:bodyPr>
            <a:lstStyle/>
            <a:p>
              <a:pPr eaLnBrk="0" hangingPunct="0"/>
              <a:r>
                <a:rPr lang="en-US" altLang="zh-CN" sz="1600" b="1">
                  <a:latin typeface="Arial" charset="0"/>
                </a:rPr>
                <a:t>dish</a:t>
              </a:r>
            </a:p>
          </p:txBody>
        </p:sp>
        <p:sp>
          <p:nvSpPr>
            <p:cNvPr id="1038" name="Rectangle 14"/>
            <p:cNvSpPr>
              <a:spLocks noChangeArrowheads="1"/>
            </p:cNvSpPr>
            <p:nvPr/>
          </p:nvSpPr>
          <p:spPr bwMode="auto">
            <a:xfrm>
              <a:off x="4560" y="2629"/>
              <a:ext cx="951" cy="402"/>
            </a:xfrm>
            <a:prstGeom prst="rect">
              <a:avLst/>
            </a:prstGeom>
            <a:noFill/>
            <a:ln w="9525">
              <a:noFill/>
              <a:miter lim="800000"/>
              <a:headEnd/>
              <a:tailEnd/>
            </a:ln>
          </p:spPr>
          <p:txBody>
            <a:bodyPr wrap="none" lIns="92075" tIns="46038" rIns="92075" bIns="46038">
              <a:spAutoFit/>
            </a:bodyPr>
            <a:lstStyle/>
            <a:p>
              <a:pPr eaLnBrk="0" hangingPunct="0"/>
              <a:r>
                <a:rPr lang="en-US" altLang="zh-CN" sz="1800" b="1">
                  <a:latin typeface="Arial" charset="0"/>
                </a:rPr>
                <a:t>dish</a:t>
              </a:r>
            </a:p>
          </p:txBody>
        </p:sp>
        <p:sp>
          <p:nvSpPr>
            <p:cNvPr id="1039" name="Rectangle 15"/>
            <p:cNvSpPr>
              <a:spLocks noChangeArrowheads="1"/>
            </p:cNvSpPr>
            <p:nvPr/>
          </p:nvSpPr>
          <p:spPr bwMode="auto">
            <a:xfrm>
              <a:off x="96" y="3590"/>
              <a:ext cx="2190" cy="369"/>
            </a:xfrm>
            <a:prstGeom prst="rect">
              <a:avLst/>
            </a:prstGeom>
            <a:noFill/>
            <a:ln w="9525">
              <a:noFill/>
              <a:miter lim="800000"/>
              <a:headEnd/>
              <a:tailEnd/>
            </a:ln>
          </p:spPr>
          <p:txBody>
            <a:bodyPr wrap="none" lIns="92075" tIns="46038" rIns="92075" bIns="46038">
              <a:spAutoFit/>
            </a:bodyPr>
            <a:lstStyle/>
            <a:p>
              <a:pPr eaLnBrk="0" hangingPunct="0"/>
              <a:r>
                <a:rPr lang="en-US" altLang="zh-CN" sz="1600" b="1">
                  <a:latin typeface="Arial" charset="0"/>
                </a:rPr>
                <a:t>uplink station</a:t>
              </a:r>
            </a:p>
          </p:txBody>
        </p:sp>
        <p:sp>
          <p:nvSpPr>
            <p:cNvPr id="1040" name="Rectangle 16"/>
            <p:cNvSpPr>
              <a:spLocks noChangeArrowheads="1"/>
            </p:cNvSpPr>
            <p:nvPr/>
          </p:nvSpPr>
          <p:spPr bwMode="auto">
            <a:xfrm>
              <a:off x="3983" y="3590"/>
              <a:ext cx="2601" cy="369"/>
            </a:xfrm>
            <a:prstGeom prst="rect">
              <a:avLst/>
            </a:prstGeom>
            <a:noFill/>
            <a:ln w="9525">
              <a:noFill/>
              <a:miter lim="800000"/>
              <a:headEnd/>
              <a:tailEnd/>
            </a:ln>
          </p:spPr>
          <p:txBody>
            <a:bodyPr wrap="none" lIns="92075" tIns="46038" rIns="92075" bIns="46038">
              <a:spAutoFit/>
            </a:bodyPr>
            <a:lstStyle/>
            <a:p>
              <a:pPr eaLnBrk="0" hangingPunct="0"/>
              <a:r>
                <a:rPr lang="en-US" altLang="zh-CN" sz="1600" b="1">
                  <a:latin typeface="Arial" charset="0"/>
                </a:rPr>
                <a:t>downlink station</a:t>
              </a:r>
            </a:p>
          </p:txBody>
        </p:sp>
        <p:sp>
          <p:nvSpPr>
            <p:cNvPr id="1041" name="Rectangle 17"/>
            <p:cNvSpPr>
              <a:spLocks noChangeArrowheads="1"/>
            </p:cNvSpPr>
            <p:nvPr/>
          </p:nvSpPr>
          <p:spPr bwMode="auto">
            <a:xfrm>
              <a:off x="3071" y="1092"/>
              <a:ext cx="1990" cy="637"/>
            </a:xfrm>
            <a:prstGeom prst="rect">
              <a:avLst/>
            </a:prstGeom>
            <a:noFill/>
            <a:ln w="9525">
              <a:noFill/>
              <a:miter lim="800000"/>
              <a:headEnd/>
              <a:tailEnd/>
            </a:ln>
          </p:spPr>
          <p:txBody>
            <a:bodyPr wrap="none" lIns="92075" tIns="46038" rIns="92075" bIns="46038">
              <a:spAutoFit/>
            </a:bodyPr>
            <a:lstStyle/>
            <a:p>
              <a:pPr eaLnBrk="0" hangingPunct="0"/>
              <a:r>
                <a:rPr lang="en-US" altLang="zh-CN" sz="1600" b="1">
                  <a:latin typeface="Arial" charset="0"/>
                </a:rPr>
                <a:t>satellite</a:t>
              </a:r>
            </a:p>
            <a:p>
              <a:pPr eaLnBrk="0" hangingPunct="0"/>
              <a:r>
                <a:rPr lang="en-US" altLang="zh-CN" sz="1600" b="1">
                  <a:latin typeface="Arial" charset="0"/>
                </a:rPr>
                <a:t>transponder</a:t>
              </a:r>
            </a:p>
          </p:txBody>
        </p:sp>
        <p:sp>
          <p:nvSpPr>
            <p:cNvPr id="1042" name="Line 18"/>
            <p:cNvSpPr>
              <a:spLocks noChangeShapeType="1"/>
            </p:cNvSpPr>
            <p:nvPr/>
          </p:nvSpPr>
          <p:spPr bwMode="auto">
            <a:xfrm>
              <a:off x="2650" y="1776"/>
              <a:ext cx="0" cy="2064"/>
            </a:xfrm>
            <a:prstGeom prst="line">
              <a:avLst/>
            </a:prstGeom>
            <a:noFill/>
            <a:ln w="12700">
              <a:solidFill>
                <a:schemeClr val="tx1"/>
              </a:solidFill>
              <a:round/>
              <a:headEnd type="stealth" w="med" len="lg"/>
              <a:tailEnd type="stealth" w="med" len="lg"/>
            </a:ln>
          </p:spPr>
          <p:txBody>
            <a:bodyPr wrap="none" anchor="ctr"/>
            <a:lstStyle/>
            <a:p>
              <a:endParaRPr lang="zh-CN" altLang="en-US"/>
            </a:p>
          </p:txBody>
        </p:sp>
        <p:sp>
          <p:nvSpPr>
            <p:cNvPr id="1043" name="Rectangle 19"/>
            <p:cNvSpPr>
              <a:spLocks noChangeArrowheads="1"/>
            </p:cNvSpPr>
            <p:nvPr/>
          </p:nvSpPr>
          <p:spPr bwMode="auto">
            <a:xfrm>
              <a:off x="2640" y="2871"/>
              <a:ext cx="2010" cy="368"/>
            </a:xfrm>
            <a:prstGeom prst="rect">
              <a:avLst/>
            </a:prstGeom>
            <a:noFill/>
            <a:ln w="9525">
              <a:noFill/>
              <a:miter lim="800000"/>
              <a:headEnd/>
              <a:tailEnd/>
            </a:ln>
          </p:spPr>
          <p:txBody>
            <a:bodyPr wrap="none" lIns="92075" tIns="46038" rIns="92075" bIns="46038">
              <a:spAutoFit/>
            </a:bodyPr>
            <a:lstStyle/>
            <a:p>
              <a:pPr eaLnBrk="0" hangingPunct="0"/>
              <a:r>
                <a:rPr lang="en-US" altLang="zh-CN" sz="1600" b="1">
                  <a:latin typeface="Arial" charset="0"/>
                </a:rPr>
                <a:t>22,300 miles</a:t>
              </a:r>
            </a:p>
          </p:txBody>
        </p:sp>
      </p:gr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zh-CN" altLang="en-US" dirty="0"/>
              <a:t>低轨卫星</a:t>
            </a:r>
            <a:br>
              <a:rPr lang="en-US" altLang="zh-CN" dirty="0"/>
            </a:br>
            <a:r>
              <a:rPr lang="zh-CN" altLang="en-US" sz="2000" dirty="0"/>
              <a:t>（往返延时</a:t>
            </a:r>
            <a:r>
              <a:rPr lang="en-US" altLang="zh-CN" sz="2000" dirty="0"/>
              <a:t>40-150ms)</a:t>
            </a:r>
            <a:endParaRPr lang="zh-CN" altLang="en-US" dirty="0"/>
          </a:p>
        </p:txBody>
      </p:sp>
      <p:sp>
        <p:nvSpPr>
          <p:cNvPr id="31747" name="Rectangle 3"/>
          <p:cNvSpPr>
            <a:spLocks noGrp="1" noChangeArrowheads="1"/>
          </p:cNvSpPr>
          <p:nvPr>
            <p:ph type="body" idx="1"/>
          </p:nvPr>
        </p:nvSpPr>
        <p:spPr>
          <a:xfrm>
            <a:off x="0" y="1803401"/>
            <a:ext cx="9036495" cy="4840286"/>
          </a:xfrm>
        </p:spPr>
        <p:txBody>
          <a:bodyPr/>
          <a:lstStyle/>
          <a:p>
            <a:pPr lvl="1" indent="-396000" eaLnBrk="1" hangingPunct="1">
              <a:lnSpc>
                <a:spcPct val="150000"/>
              </a:lnSpc>
              <a:spcBef>
                <a:spcPts val="0"/>
              </a:spcBef>
            </a:pPr>
            <a:r>
              <a:rPr lang="zh-CN" altLang="en-US" sz="2000" dirty="0"/>
              <a:t>铱星：</a:t>
            </a:r>
            <a:r>
              <a:rPr lang="en-US" altLang="zh-CN" sz="2000" b="1" dirty="0"/>
              <a:t>1990</a:t>
            </a:r>
            <a:r>
              <a:rPr lang="zh-CN" altLang="en-US" sz="2000" dirty="0"/>
              <a:t>年，摩托罗拉，</a:t>
            </a:r>
            <a:r>
              <a:rPr lang="en-US" altLang="zh-CN" sz="2000" dirty="0"/>
              <a:t>6</a:t>
            </a:r>
            <a:r>
              <a:rPr lang="zh-CN" altLang="en-US" sz="2000" dirty="0"/>
              <a:t>条卫星项链共</a:t>
            </a:r>
            <a:r>
              <a:rPr lang="en-US" altLang="zh-CN" sz="2000" dirty="0">
                <a:solidFill>
                  <a:srgbClr val="FF0000"/>
                </a:solidFill>
              </a:rPr>
              <a:t>66</a:t>
            </a:r>
            <a:r>
              <a:rPr lang="zh-CN" altLang="en-US" sz="2000" dirty="0"/>
              <a:t>颗卫星，高度</a:t>
            </a:r>
            <a:r>
              <a:rPr lang="en-US" altLang="zh-CN" sz="2000" dirty="0">
                <a:solidFill>
                  <a:srgbClr val="FF0000"/>
                </a:solidFill>
              </a:rPr>
              <a:t>670</a:t>
            </a:r>
            <a:r>
              <a:rPr lang="en-US" altLang="zh-CN" sz="2000" dirty="0"/>
              <a:t>km</a:t>
            </a:r>
            <a:r>
              <a:rPr lang="zh-CN" altLang="en-US" sz="2000" dirty="0"/>
              <a:t>，采用圆形极地轨道，上下行链路运行在</a:t>
            </a:r>
            <a:r>
              <a:rPr lang="en-US" altLang="zh-CN" sz="2000" dirty="0"/>
              <a:t>L</a:t>
            </a:r>
            <a:r>
              <a:rPr lang="zh-CN" altLang="en-US" sz="2000" dirty="0"/>
              <a:t>波段（</a:t>
            </a:r>
            <a:r>
              <a:rPr lang="en-US" altLang="zh-CN" sz="2000" dirty="0"/>
              <a:t>1.6GHz)</a:t>
            </a:r>
            <a:r>
              <a:rPr lang="zh-CN" altLang="en-US" sz="2000" dirty="0"/>
              <a:t>，</a:t>
            </a:r>
            <a:r>
              <a:rPr lang="en-US" altLang="zh-CN" sz="2000" dirty="0"/>
              <a:t>99</a:t>
            </a:r>
            <a:r>
              <a:rPr lang="zh-CN" altLang="en-US" sz="2000" dirty="0"/>
              <a:t>年破产。</a:t>
            </a:r>
            <a:endParaRPr lang="en-US" altLang="zh-CN" sz="2000" dirty="0"/>
          </a:p>
          <a:p>
            <a:pPr lvl="1" indent="-396000" eaLnBrk="1" hangingPunct="1">
              <a:lnSpc>
                <a:spcPct val="150000"/>
              </a:lnSpc>
              <a:spcBef>
                <a:spcPts val="0"/>
              </a:spcBef>
            </a:pPr>
            <a:r>
              <a:rPr lang="zh-CN" altLang="en-US" sz="2000" b="1" dirty="0"/>
              <a:t>星链：</a:t>
            </a:r>
            <a:r>
              <a:rPr lang="en-US" altLang="zh-CN" sz="2000" b="1" i="0" dirty="0">
                <a:solidFill>
                  <a:srgbClr val="333333"/>
                </a:solidFill>
                <a:effectLst/>
                <a:latin typeface="Helvetica Neue"/>
              </a:rPr>
              <a:t>2015</a:t>
            </a:r>
            <a:r>
              <a:rPr lang="zh-CN" altLang="en-US" sz="2000" b="0" i="0" dirty="0">
                <a:solidFill>
                  <a:srgbClr val="333333"/>
                </a:solidFill>
                <a:effectLst/>
                <a:latin typeface="Helvetica Neue"/>
              </a:rPr>
              <a:t>年，美国</a:t>
            </a:r>
            <a:r>
              <a:rPr lang="zh-CN" altLang="en-US" sz="2000" b="0" i="0" dirty="0">
                <a:effectLst/>
                <a:latin typeface="Helvetica Neue"/>
              </a:rPr>
              <a:t>太空探索技术公司马</a:t>
            </a:r>
            <a:r>
              <a:rPr lang="zh-CN" altLang="en-US" sz="2000" b="0" i="0" dirty="0">
                <a:solidFill>
                  <a:srgbClr val="333333"/>
                </a:solidFill>
                <a:effectLst/>
                <a:latin typeface="Helvetica Neue"/>
              </a:rPr>
              <a:t>斯克宣布</a:t>
            </a:r>
            <a:r>
              <a:rPr lang="en-US" altLang="zh-CN" sz="2000" b="0" i="0" dirty="0">
                <a:solidFill>
                  <a:srgbClr val="333333"/>
                </a:solidFill>
                <a:effectLst/>
                <a:latin typeface="Helvetica Neue"/>
              </a:rPr>
              <a:t>SpaceX</a:t>
            </a:r>
            <a:r>
              <a:rPr lang="zh-CN" altLang="en-US" sz="2000" dirty="0">
                <a:solidFill>
                  <a:srgbClr val="333333"/>
                </a:solidFill>
                <a:latin typeface="Helvetica Neue"/>
              </a:rPr>
              <a:t>计划，发射</a:t>
            </a:r>
            <a:r>
              <a:rPr lang="en-US" altLang="zh-CN" sz="2000" b="0" i="0" dirty="0">
                <a:solidFill>
                  <a:srgbClr val="333333"/>
                </a:solidFill>
                <a:effectLst/>
                <a:latin typeface="Helvetica Neue"/>
              </a:rPr>
              <a:t>1.2</a:t>
            </a:r>
            <a:r>
              <a:rPr lang="zh-CN" altLang="en-US" sz="2000" b="0" i="0" dirty="0">
                <a:solidFill>
                  <a:srgbClr val="333333"/>
                </a:solidFill>
                <a:effectLst/>
                <a:latin typeface="Helvetica Neue"/>
              </a:rPr>
              <a:t>万颗</a:t>
            </a:r>
            <a:r>
              <a:rPr lang="zh-CN" altLang="en-US" sz="2000" b="0" i="0" u="none" strike="noStrike" dirty="0">
                <a:effectLst/>
                <a:latin typeface="Helvetica Neue"/>
              </a:rPr>
              <a:t>卫星</a:t>
            </a:r>
            <a:r>
              <a:rPr lang="en-US" altLang="zh-CN" sz="2000" b="0" i="0" dirty="0">
                <a:solidFill>
                  <a:srgbClr val="333333"/>
                </a:solidFill>
                <a:effectLst/>
                <a:latin typeface="Helvetica Neue"/>
              </a:rPr>
              <a:t>,</a:t>
            </a:r>
            <a:r>
              <a:rPr lang="zh-CN" altLang="en-US" sz="2000" b="0" i="0" dirty="0">
                <a:solidFill>
                  <a:srgbClr val="333333"/>
                </a:solidFill>
                <a:effectLst/>
                <a:latin typeface="Helvetica Neue"/>
              </a:rPr>
              <a:t>其中</a:t>
            </a:r>
            <a:r>
              <a:rPr lang="en-US" altLang="zh-CN" sz="2000" b="0" i="0" dirty="0">
                <a:solidFill>
                  <a:srgbClr val="333333"/>
                </a:solidFill>
                <a:effectLst/>
                <a:latin typeface="Helvetica Neue"/>
              </a:rPr>
              <a:t>1584</a:t>
            </a:r>
            <a:r>
              <a:rPr lang="zh-CN" altLang="en-US" sz="2000" b="0" i="0" dirty="0">
                <a:solidFill>
                  <a:srgbClr val="333333"/>
                </a:solidFill>
                <a:effectLst/>
                <a:latin typeface="Helvetica Neue"/>
              </a:rPr>
              <a:t>颗部署在地球上空</a:t>
            </a:r>
            <a:r>
              <a:rPr lang="en-US" altLang="zh-CN" sz="2000" b="0" i="0" dirty="0">
                <a:solidFill>
                  <a:srgbClr val="FF0000"/>
                </a:solidFill>
                <a:effectLst/>
                <a:latin typeface="Helvetica Neue"/>
              </a:rPr>
              <a:t>550</a:t>
            </a:r>
            <a:r>
              <a:rPr lang="en-US" altLang="zh-CN" sz="2000" dirty="0"/>
              <a:t>km</a:t>
            </a:r>
            <a:r>
              <a:rPr lang="zh-CN" altLang="en-US" sz="2000" b="0" i="0" dirty="0">
                <a:solidFill>
                  <a:srgbClr val="333333"/>
                </a:solidFill>
                <a:effectLst/>
                <a:latin typeface="Helvetica Neue"/>
              </a:rPr>
              <a:t>处的近地轨道，并从</a:t>
            </a:r>
            <a:r>
              <a:rPr lang="en-US" altLang="zh-CN" sz="2000" b="0" i="0" dirty="0">
                <a:solidFill>
                  <a:srgbClr val="333333"/>
                </a:solidFill>
                <a:effectLst/>
                <a:latin typeface="Helvetica Neue"/>
              </a:rPr>
              <a:t>2020</a:t>
            </a:r>
            <a:r>
              <a:rPr lang="zh-CN" altLang="en-US" sz="2000" b="0" i="0" dirty="0">
                <a:solidFill>
                  <a:srgbClr val="333333"/>
                </a:solidFill>
                <a:effectLst/>
                <a:latin typeface="Helvetica Neue"/>
              </a:rPr>
              <a:t>年开始工作。一期星座</a:t>
            </a:r>
            <a:r>
              <a:rPr lang="en-US" altLang="zh-CN" sz="2000" dirty="0">
                <a:solidFill>
                  <a:srgbClr val="333333"/>
                </a:solidFill>
                <a:latin typeface="Helvetica Neue"/>
              </a:rPr>
              <a:t>4408</a:t>
            </a:r>
            <a:r>
              <a:rPr lang="zh-CN" altLang="en-US" sz="2000" dirty="0">
                <a:solidFill>
                  <a:srgbClr val="333333"/>
                </a:solidFill>
                <a:latin typeface="Helvetica Neue"/>
              </a:rPr>
              <a:t>颗卫星，</a:t>
            </a:r>
            <a:r>
              <a:rPr lang="zh-CN" altLang="en-US" sz="2000" b="0" i="0" dirty="0">
                <a:solidFill>
                  <a:srgbClr val="333333"/>
                </a:solidFill>
                <a:effectLst/>
                <a:latin typeface="Helvetica Neue"/>
              </a:rPr>
              <a:t>轨道高度</a:t>
            </a:r>
            <a:r>
              <a:rPr lang="en-US" altLang="zh-CN" sz="2000" b="0" i="0" dirty="0">
                <a:solidFill>
                  <a:srgbClr val="333333"/>
                </a:solidFill>
                <a:effectLst/>
                <a:latin typeface="Helvetica Neue"/>
              </a:rPr>
              <a:t>550</a:t>
            </a:r>
            <a:r>
              <a:rPr lang="en-US" altLang="zh-CN" sz="2000" dirty="0"/>
              <a:t>km</a:t>
            </a:r>
            <a:r>
              <a:rPr lang="zh-CN" altLang="en-US" sz="2000" b="0" i="0" dirty="0">
                <a:solidFill>
                  <a:srgbClr val="333333"/>
                </a:solidFill>
                <a:effectLst/>
                <a:latin typeface="Helvetica Neue"/>
              </a:rPr>
              <a:t>。二期星座</a:t>
            </a:r>
            <a:r>
              <a:rPr lang="en-US" altLang="zh-CN" sz="2000" b="0" i="0" dirty="0">
                <a:solidFill>
                  <a:srgbClr val="333333"/>
                </a:solidFill>
                <a:effectLst/>
                <a:latin typeface="Helvetica Neue"/>
              </a:rPr>
              <a:t>7518</a:t>
            </a:r>
            <a:r>
              <a:rPr lang="zh-CN" altLang="en-US" sz="2000" b="0" i="0" dirty="0">
                <a:solidFill>
                  <a:srgbClr val="333333"/>
                </a:solidFill>
                <a:effectLst/>
                <a:latin typeface="Helvetica Neue"/>
              </a:rPr>
              <a:t>颗</a:t>
            </a:r>
            <a:r>
              <a:rPr lang="zh-CN" altLang="en-US" sz="2000" dirty="0">
                <a:solidFill>
                  <a:srgbClr val="333333"/>
                </a:solidFill>
                <a:latin typeface="Helvetica Neue"/>
              </a:rPr>
              <a:t>，由高度</a:t>
            </a:r>
            <a:r>
              <a:rPr lang="en-US" altLang="zh-CN" sz="2000" b="0" i="0" dirty="0">
                <a:solidFill>
                  <a:srgbClr val="FF0000"/>
                </a:solidFill>
                <a:effectLst/>
                <a:latin typeface="Helvetica Neue"/>
              </a:rPr>
              <a:t>340</a:t>
            </a:r>
            <a:r>
              <a:rPr lang="en-US" altLang="zh-CN" sz="2000" dirty="0"/>
              <a:t>km</a:t>
            </a:r>
            <a:r>
              <a:rPr lang="zh-CN" altLang="en-US" sz="2000" b="0" i="0" dirty="0">
                <a:solidFill>
                  <a:srgbClr val="333333"/>
                </a:solidFill>
                <a:effectLst/>
                <a:latin typeface="Helvetica Neue"/>
              </a:rPr>
              <a:t>的甚低轨道卫星组成。星链计划分</a:t>
            </a:r>
            <a:r>
              <a:rPr lang="en-US" altLang="zh-CN" sz="2000" b="0" i="0" dirty="0">
                <a:solidFill>
                  <a:srgbClr val="333333"/>
                </a:solidFill>
                <a:effectLst/>
                <a:latin typeface="Helvetica Neue"/>
              </a:rPr>
              <a:t>3</a:t>
            </a:r>
            <a:r>
              <a:rPr lang="zh-CN" altLang="en-US" sz="2000" b="0" i="0" dirty="0">
                <a:solidFill>
                  <a:srgbClr val="333333"/>
                </a:solidFill>
                <a:effectLst/>
                <a:latin typeface="Helvetica Neue"/>
              </a:rPr>
              <a:t>期建成，</a:t>
            </a:r>
            <a:r>
              <a:rPr lang="zh-CN" altLang="en-US" sz="2000" b="0" i="0" dirty="0">
                <a:solidFill>
                  <a:srgbClr val="FF0000"/>
                </a:solidFill>
                <a:effectLst/>
                <a:latin typeface="Helvetica Neue"/>
              </a:rPr>
              <a:t>总规模接近</a:t>
            </a:r>
            <a:r>
              <a:rPr lang="en-US" altLang="zh-CN" sz="2000" b="0" i="0" dirty="0">
                <a:solidFill>
                  <a:srgbClr val="FF0000"/>
                </a:solidFill>
                <a:effectLst/>
                <a:latin typeface="Helvetica Neue"/>
              </a:rPr>
              <a:t>4.2</a:t>
            </a:r>
            <a:r>
              <a:rPr lang="zh-CN" altLang="en-US" sz="2000" b="0" i="0" dirty="0">
                <a:solidFill>
                  <a:srgbClr val="FF0000"/>
                </a:solidFill>
                <a:effectLst/>
                <a:latin typeface="Helvetica Neue"/>
              </a:rPr>
              <a:t>万颗</a:t>
            </a:r>
            <a:r>
              <a:rPr lang="zh-CN" altLang="en-US" sz="2000" b="0" i="0" dirty="0">
                <a:solidFill>
                  <a:srgbClr val="333333"/>
                </a:solidFill>
                <a:effectLst/>
                <a:latin typeface="Helvetica Neue"/>
              </a:rPr>
              <a:t>卫星。</a:t>
            </a:r>
            <a:endParaRPr lang="en-US" altLang="zh-CN" sz="2000" b="0" i="0" dirty="0">
              <a:solidFill>
                <a:srgbClr val="333333"/>
              </a:solidFill>
              <a:effectLst/>
              <a:latin typeface="Helvetica Neue"/>
            </a:endParaRPr>
          </a:p>
          <a:p>
            <a:pPr lvl="1" indent="-396000" eaLnBrk="1" hangingPunct="1">
              <a:lnSpc>
                <a:spcPct val="150000"/>
              </a:lnSpc>
              <a:spcBef>
                <a:spcPts val="0"/>
              </a:spcBef>
            </a:pPr>
            <a:r>
              <a:rPr lang="zh-CN" altLang="en-US" sz="2000" b="1" i="0" dirty="0">
                <a:solidFill>
                  <a:srgbClr val="222222"/>
                </a:solidFill>
                <a:effectLst/>
                <a:latin typeface="arial" panose="020B0604020202020204" pitchFamily="34" charset="0"/>
              </a:rPr>
              <a:t>千帆星座：又称</a:t>
            </a:r>
            <a:r>
              <a:rPr lang="zh-CN" altLang="en-US" sz="2000" b="0" i="0" dirty="0">
                <a:solidFill>
                  <a:srgbClr val="333333"/>
                </a:solidFill>
                <a:effectLst/>
                <a:latin typeface="Helvetica Neue"/>
              </a:rPr>
              <a:t>“</a:t>
            </a:r>
            <a:r>
              <a:rPr lang="en-US" altLang="zh-CN" sz="2000" b="0" i="0" dirty="0">
                <a:solidFill>
                  <a:srgbClr val="333333"/>
                </a:solidFill>
                <a:effectLst/>
                <a:latin typeface="Helvetica Neue"/>
              </a:rPr>
              <a:t>G60</a:t>
            </a:r>
            <a:r>
              <a:rPr lang="zh-CN" altLang="en-US" sz="2000" b="0" i="0" dirty="0">
                <a:solidFill>
                  <a:srgbClr val="333333"/>
                </a:solidFill>
                <a:effectLst/>
                <a:latin typeface="Helvetica Neue"/>
              </a:rPr>
              <a:t>星链”计划，由上海垣信卫星于</a:t>
            </a:r>
            <a:r>
              <a:rPr lang="en-US" altLang="zh-CN" sz="2000" b="1" i="0" dirty="0">
                <a:solidFill>
                  <a:srgbClr val="333333"/>
                </a:solidFill>
                <a:effectLst/>
                <a:latin typeface="Helvetica Neue"/>
              </a:rPr>
              <a:t>2023</a:t>
            </a:r>
            <a:r>
              <a:rPr lang="zh-CN" altLang="en-US" sz="2000" b="0" i="0" dirty="0">
                <a:solidFill>
                  <a:srgbClr val="333333"/>
                </a:solidFill>
                <a:effectLst/>
                <a:latin typeface="Helvetica Neue"/>
              </a:rPr>
              <a:t>年启动建设。</a:t>
            </a:r>
            <a:r>
              <a:rPr lang="en-US" altLang="zh-CN" sz="2000" b="0" i="0" dirty="0">
                <a:solidFill>
                  <a:srgbClr val="333333"/>
                </a:solidFill>
                <a:effectLst/>
                <a:latin typeface="Helvetica Neue"/>
              </a:rPr>
              <a:t>2024</a:t>
            </a:r>
            <a:r>
              <a:rPr lang="zh-CN" altLang="en-US" sz="2000" b="0" i="0" dirty="0">
                <a:solidFill>
                  <a:srgbClr val="333333"/>
                </a:solidFill>
                <a:effectLst/>
                <a:latin typeface="Helvetica Neue"/>
              </a:rPr>
              <a:t>年完成</a:t>
            </a:r>
            <a:r>
              <a:rPr lang="en-US" altLang="zh-CN" sz="2000" b="0" i="0" dirty="0">
                <a:solidFill>
                  <a:srgbClr val="333333"/>
                </a:solidFill>
                <a:effectLst/>
                <a:latin typeface="Helvetica Neue"/>
              </a:rPr>
              <a:t>108</a:t>
            </a:r>
            <a:r>
              <a:rPr lang="zh-CN" altLang="en-US" sz="2000" b="0" i="0" dirty="0">
                <a:solidFill>
                  <a:srgbClr val="333333"/>
                </a:solidFill>
                <a:effectLst/>
                <a:latin typeface="Helvetica Neue"/>
              </a:rPr>
              <a:t>颗卫星发射，一期发射</a:t>
            </a:r>
            <a:r>
              <a:rPr lang="en-US" altLang="zh-CN" sz="2000" b="0" i="0" dirty="0">
                <a:solidFill>
                  <a:srgbClr val="333333"/>
                </a:solidFill>
                <a:effectLst/>
                <a:latin typeface="Helvetica Neue"/>
              </a:rPr>
              <a:t>1296</a:t>
            </a:r>
            <a:r>
              <a:rPr lang="zh-CN" altLang="en-US" sz="2000" b="0" i="0" dirty="0">
                <a:solidFill>
                  <a:srgbClr val="333333"/>
                </a:solidFill>
                <a:effectLst/>
                <a:latin typeface="Helvetica Neue"/>
              </a:rPr>
              <a:t>颗卫星（第一阶段计划到</a:t>
            </a:r>
            <a:r>
              <a:rPr lang="en-US" altLang="zh-CN" sz="2000" b="0" i="0" dirty="0">
                <a:solidFill>
                  <a:srgbClr val="333333"/>
                </a:solidFill>
                <a:effectLst/>
                <a:latin typeface="Helvetica Neue"/>
              </a:rPr>
              <a:t>2025</a:t>
            </a:r>
            <a:r>
              <a:rPr lang="zh-CN" altLang="en-US" sz="2000" b="0" i="0" dirty="0">
                <a:solidFill>
                  <a:srgbClr val="333333"/>
                </a:solidFill>
                <a:effectLst/>
                <a:latin typeface="Helvetica Neue"/>
              </a:rPr>
              <a:t>年底实现</a:t>
            </a:r>
            <a:r>
              <a:rPr lang="en-US" altLang="zh-CN" sz="2000" b="0" i="0" dirty="0">
                <a:solidFill>
                  <a:srgbClr val="333333"/>
                </a:solidFill>
                <a:effectLst/>
                <a:latin typeface="Helvetica Neue"/>
              </a:rPr>
              <a:t>648</a:t>
            </a:r>
            <a:r>
              <a:rPr lang="zh-CN" altLang="en-US" sz="2000" b="0" i="0" dirty="0">
                <a:solidFill>
                  <a:srgbClr val="333333"/>
                </a:solidFill>
                <a:effectLst/>
                <a:latin typeface="Helvetica Neue"/>
              </a:rPr>
              <a:t>颗星提供区域网络覆盖，到</a:t>
            </a:r>
            <a:r>
              <a:rPr lang="en-US" altLang="zh-CN" sz="2000" b="0" i="0" dirty="0">
                <a:solidFill>
                  <a:srgbClr val="333333"/>
                </a:solidFill>
                <a:effectLst/>
                <a:latin typeface="Helvetica Neue"/>
              </a:rPr>
              <a:t>2027</a:t>
            </a:r>
            <a:r>
              <a:rPr lang="zh-CN" altLang="en-US" sz="2000" b="0" i="0" dirty="0">
                <a:solidFill>
                  <a:srgbClr val="333333"/>
                </a:solidFill>
                <a:effectLst/>
                <a:latin typeface="Helvetica Neue"/>
              </a:rPr>
              <a:t>年提供全球网络覆盖），未来将打造超</a:t>
            </a:r>
            <a:r>
              <a:rPr lang="en-US" altLang="zh-CN" sz="2000" b="0" i="0" dirty="0">
                <a:solidFill>
                  <a:srgbClr val="FF0000"/>
                </a:solidFill>
                <a:effectLst/>
                <a:latin typeface="Helvetica Neue"/>
              </a:rPr>
              <a:t>1.4</a:t>
            </a:r>
            <a:r>
              <a:rPr lang="zh-CN" altLang="en-US" sz="2000" b="0" i="0" dirty="0">
                <a:solidFill>
                  <a:srgbClr val="FF0000"/>
                </a:solidFill>
                <a:effectLst/>
                <a:latin typeface="Helvetica Neue"/>
              </a:rPr>
              <a:t>万</a:t>
            </a:r>
            <a:r>
              <a:rPr lang="zh-CN" altLang="en-US" sz="2000" b="0" i="0" dirty="0">
                <a:solidFill>
                  <a:srgbClr val="333333"/>
                </a:solidFill>
                <a:effectLst/>
                <a:latin typeface="Helvetica Neue"/>
              </a:rPr>
              <a:t>颗低轨宽频</a:t>
            </a:r>
            <a:r>
              <a:rPr lang="zh-CN" altLang="en-US" sz="2000" b="0" i="0">
                <a:solidFill>
                  <a:srgbClr val="333333"/>
                </a:solidFill>
                <a:effectLst/>
                <a:latin typeface="Helvetica Neue"/>
              </a:rPr>
              <a:t>多媒体卫星网络。</a:t>
            </a:r>
            <a:endParaRPr lang="zh-CN" altLang="en-US" sz="2000" b="1" dirty="0"/>
          </a:p>
        </p:txBody>
      </p:sp>
      <p:pic>
        <p:nvPicPr>
          <p:cNvPr id="3" name="图片 2">
            <a:extLst>
              <a:ext uri="{FF2B5EF4-FFF2-40B4-BE49-F238E27FC236}">
                <a16:creationId xmlns:a16="http://schemas.microsoft.com/office/drawing/2014/main" id="{87405388-8465-4CFA-BFE0-C0C499CA7A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582999" y="1"/>
            <a:ext cx="2360976" cy="191957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3" cstate="print"/>
          <a:srcRect/>
          <a:stretch>
            <a:fillRect/>
          </a:stretch>
        </p:blipFill>
        <p:spPr bwMode="auto">
          <a:xfrm>
            <a:off x="0" y="0"/>
            <a:ext cx="6572264" cy="6429396"/>
          </a:xfrm>
          <a:prstGeom prst="rect">
            <a:avLst/>
          </a:prstGeom>
          <a:noFill/>
          <a:ln w="9525">
            <a:noFill/>
            <a:miter lim="800000"/>
            <a:headEnd/>
            <a:tailEnd/>
          </a:ln>
        </p:spPr>
      </p:pic>
      <p:sp>
        <p:nvSpPr>
          <p:cNvPr id="7171" name="Text Box 5"/>
          <p:cNvSpPr txBox="1">
            <a:spLocks noChangeArrowheads="1"/>
          </p:cNvSpPr>
          <p:nvPr/>
        </p:nvSpPr>
        <p:spPr bwMode="auto">
          <a:xfrm>
            <a:off x="6500826" y="428604"/>
            <a:ext cx="2643174" cy="4795159"/>
          </a:xfrm>
          <a:prstGeom prst="rect">
            <a:avLst/>
          </a:prstGeom>
          <a:noFill/>
          <a:ln w="9525">
            <a:noFill/>
            <a:miter lim="800000"/>
            <a:headEnd/>
            <a:tailEnd/>
          </a:ln>
        </p:spPr>
        <p:txBody>
          <a:bodyPr wrap="square">
            <a:spAutoFit/>
          </a:bodyPr>
          <a:lstStyle/>
          <a:p>
            <a:pPr eaLnBrk="1" hangingPunct="1">
              <a:lnSpc>
                <a:spcPct val="90000"/>
              </a:lnSpc>
            </a:pPr>
            <a:r>
              <a:rPr lang="en-US" altLang="zh-CN" sz="1600" b="1" dirty="0">
                <a:latin typeface="+mn-ea"/>
                <a:ea typeface="+mn-ea"/>
                <a:cs typeface="Arial" pitchFamily="34" charset="0"/>
              </a:rPr>
              <a:t>Example: 8 bit</a:t>
            </a:r>
            <a:r>
              <a:rPr lang="zh-CN" altLang="en-US" sz="1600" b="1" dirty="0">
                <a:latin typeface="+mn-ea"/>
                <a:ea typeface="+mn-ea"/>
                <a:cs typeface="Arial" pitchFamily="34" charset="0"/>
              </a:rPr>
              <a:t>的</a:t>
            </a:r>
            <a:r>
              <a:rPr lang="en-US" altLang="zh-CN" sz="1600" b="1" dirty="0">
                <a:latin typeface="+mn-ea"/>
                <a:ea typeface="+mn-ea"/>
                <a:cs typeface="Arial" pitchFamily="34" charset="0"/>
              </a:rPr>
              <a:t>ASCII</a:t>
            </a:r>
            <a:r>
              <a:rPr lang="zh-CN" altLang="en-US" sz="1600" b="1" dirty="0">
                <a:latin typeface="+mn-ea"/>
                <a:ea typeface="+mn-ea"/>
                <a:cs typeface="Arial" pitchFamily="34" charset="0"/>
              </a:rPr>
              <a:t>码“</a:t>
            </a:r>
            <a:r>
              <a:rPr lang="en-US" altLang="zh-CN" sz="1600" b="1" dirty="0">
                <a:latin typeface="+mn-ea"/>
                <a:ea typeface="+mn-ea"/>
                <a:cs typeface="Arial" pitchFamily="34" charset="0"/>
              </a:rPr>
              <a:t>b”</a:t>
            </a:r>
            <a:r>
              <a:rPr lang="zh-CN" altLang="en-US" sz="1600" b="1" dirty="0">
                <a:latin typeface="+mn-ea"/>
                <a:ea typeface="+mn-ea"/>
                <a:cs typeface="Arial" pitchFamily="34" charset="0"/>
              </a:rPr>
              <a:t>的位模式 </a:t>
            </a:r>
            <a:r>
              <a:rPr lang="en-US" altLang="zh-CN" sz="1600" b="1" dirty="0">
                <a:latin typeface="+mn-ea"/>
                <a:ea typeface="+mn-ea"/>
                <a:cs typeface="Arial" pitchFamily="34" charset="0"/>
              </a:rPr>
              <a:t>01100010</a:t>
            </a:r>
            <a:r>
              <a:rPr lang="en-US" altLang="zh-CN" sz="1600" b="1" dirty="0">
                <a:latin typeface="+mn-ea"/>
                <a:ea typeface="+mn-ea"/>
                <a:cs typeface="Arial Unicode MS" pitchFamily="34" charset="-122"/>
              </a:rPr>
              <a:t>, </a:t>
            </a:r>
            <a:r>
              <a:rPr lang="zh-CN" altLang="en-US" sz="1600" b="1" dirty="0">
                <a:latin typeface="+mn-ea"/>
                <a:ea typeface="+mn-ea"/>
                <a:cs typeface="Arial Unicode MS" pitchFamily="34" charset="-122"/>
              </a:rPr>
              <a:t>利用傅里叶级数求得</a:t>
            </a:r>
            <a:r>
              <a:rPr lang="en-US" altLang="zh-CN" sz="1600" b="1" dirty="0">
                <a:ea typeface="Arial Unicode MS" pitchFamily="34" charset="-122"/>
                <a:cs typeface="Arial Unicode MS" pitchFamily="34" charset="-122"/>
              </a:rPr>
              <a:t>(a</a:t>
            </a:r>
            <a:r>
              <a:rPr lang="en-US" altLang="zh-CN" sz="1600" b="1" baseline="-25000" dirty="0">
                <a:ea typeface="Arial Unicode MS" pitchFamily="34" charset="-122"/>
                <a:cs typeface="Arial Unicode MS" pitchFamily="34" charset="-122"/>
              </a:rPr>
              <a:t>n</a:t>
            </a:r>
            <a:r>
              <a:rPr lang="en-US" altLang="zh-CN" sz="1600" b="1" baseline="30000" dirty="0">
                <a:ea typeface="Arial Unicode MS" pitchFamily="34" charset="-122"/>
                <a:cs typeface="Arial Unicode MS" pitchFamily="34" charset="-122"/>
              </a:rPr>
              <a:t>2</a:t>
            </a:r>
            <a:r>
              <a:rPr lang="en-US" altLang="zh-CN" sz="1600" b="1" dirty="0">
                <a:ea typeface="Arial Unicode MS" pitchFamily="34" charset="-122"/>
                <a:cs typeface="Arial Unicode MS" pitchFamily="34" charset="-122"/>
              </a:rPr>
              <a:t>+b</a:t>
            </a:r>
            <a:r>
              <a:rPr lang="en-US" altLang="zh-CN" sz="1600" b="1" baseline="-25000" dirty="0">
                <a:ea typeface="Arial Unicode MS" pitchFamily="34" charset="-122"/>
                <a:cs typeface="Arial Unicode MS" pitchFamily="34" charset="-122"/>
              </a:rPr>
              <a:t>n</a:t>
            </a:r>
            <a:r>
              <a:rPr lang="en-US" altLang="zh-CN" sz="1600" b="1" baseline="30000" dirty="0">
                <a:ea typeface="Arial Unicode MS" pitchFamily="34" charset="-122"/>
                <a:cs typeface="Arial Unicode MS" pitchFamily="34" charset="-122"/>
              </a:rPr>
              <a:t>2</a:t>
            </a:r>
            <a:r>
              <a:rPr lang="en-US" altLang="zh-CN" sz="1600" b="1" dirty="0">
                <a:ea typeface="Arial Unicode MS" pitchFamily="34" charset="-122"/>
                <a:cs typeface="Arial Unicode MS" pitchFamily="34" charset="-122"/>
              </a:rPr>
              <a:t>)</a:t>
            </a:r>
            <a:r>
              <a:rPr lang="en-US" altLang="zh-CN" sz="1600" b="1" baseline="30000" dirty="0">
                <a:ea typeface="Arial Unicode MS" pitchFamily="34" charset="-122"/>
                <a:cs typeface="Arial Unicode MS" pitchFamily="34" charset="-122"/>
              </a:rPr>
              <a:t>1/2</a:t>
            </a:r>
            <a:endParaRPr lang="en-US" altLang="zh-CN" sz="1600" b="1" dirty="0">
              <a:latin typeface="+mn-ea"/>
              <a:ea typeface="+mn-ea"/>
              <a:cs typeface="Arial Unicode MS" pitchFamily="34" charset="-122"/>
            </a:endParaRPr>
          </a:p>
          <a:p>
            <a:pPr>
              <a:spcBef>
                <a:spcPct val="50000"/>
              </a:spcBef>
            </a:pPr>
            <a:endParaRPr lang="en-US" altLang="zh-CN" sz="1600" b="1" dirty="0"/>
          </a:p>
          <a:p>
            <a:pPr>
              <a:spcBef>
                <a:spcPct val="50000"/>
              </a:spcBef>
            </a:pPr>
            <a:r>
              <a:rPr lang="zh-CN" altLang="en-US" sz="1600" b="1" dirty="0"/>
              <a:t>假定比特率为：</a:t>
            </a:r>
            <a:r>
              <a:rPr lang="en-US" altLang="zh-CN" sz="1600" b="1" dirty="0"/>
              <a:t>a</a:t>
            </a:r>
            <a:r>
              <a:rPr lang="zh-CN" altLang="en-US" sz="1600" b="1" dirty="0"/>
              <a:t>比特</a:t>
            </a:r>
            <a:r>
              <a:rPr lang="en-US" altLang="zh-CN" sz="1600" b="1" dirty="0"/>
              <a:t>/</a:t>
            </a:r>
            <a:r>
              <a:rPr lang="zh-CN" altLang="en-US" sz="1600" b="1" dirty="0"/>
              <a:t>秒</a:t>
            </a:r>
          </a:p>
          <a:p>
            <a:pPr>
              <a:spcBef>
                <a:spcPct val="50000"/>
              </a:spcBef>
            </a:pPr>
            <a:r>
              <a:rPr lang="zh-CN" altLang="en-US" sz="1600" b="1" dirty="0"/>
              <a:t>则周期</a:t>
            </a:r>
            <a:r>
              <a:rPr lang="en-US" altLang="zh-CN" sz="1600" b="1" dirty="0"/>
              <a:t>T=8/a </a:t>
            </a:r>
            <a:r>
              <a:rPr lang="zh-CN" altLang="en-US" sz="1600" b="1" dirty="0"/>
              <a:t>秒</a:t>
            </a:r>
          </a:p>
          <a:p>
            <a:pPr>
              <a:spcBef>
                <a:spcPct val="50000"/>
              </a:spcBef>
            </a:pPr>
            <a:r>
              <a:rPr lang="en-US" altLang="zh-CN" sz="1600" b="1" dirty="0"/>
              <a:t>f=1/T=a/8 Hz</a:t>
            </a:r>
          </a:p>
          <a:p>
            <a:pPr>
              <a:spcBef>
                <a:spcPct val="50000"/>
              </a:spcBef>
            </a:pPr>
            <a:endParaRPr lang="en-US" altLang="zh-CN" sz="1600" b="1" dirty="0"/>
          </a:p>
          <a:p>
            <a:pPr>
              <a:spcBef>
                <a:spcPct val="50000"/>
              </a:spcBef>
            </a:pPr>
            <a:r>
              <a:rPr lang="zh-CN" altLang="en-US" sz="1600" b="1" dirty="0"/>
              <a:t>对于普通话音级线路，截止频率大约为</a:t>
            </a:r>
            <a:r>
              <a:rPr lang="en-US" altLang="zh-CN" sz="1600" b="1" dirty="0"/>
              <a:t>3000 Hz</a:t>
            </a:r>
            <a:r>
              <a:rPr lang="zh-CN" altLang="en-US" sz="1600" b="1" dirty="0"/>
              <a:t>。</a:t>
            </a:r>
          </a:p>
          <a:p>
            <a:pPr>
              <a:spcBef>
                <a:spcPct val="50000"/>
              </a:spcBef>
            </a:pPr>
            <a:r>
              <a:rPr lang="zh-CN" altLang="en-US" sz="1600" b="1" dirty="0"/>
              <a:t>即能通过的最高次谐波</a:t>
            </a:r>
          </a:p>
          <a:p>
            <a:pPr>
              <a:spcBef>
                <a:spcPct val="50000"/>
              </a:spcBef>
            </a:pPr>
            <a:r>
              <a:rPr lang="en-US" altLang="zh-CN" sz="1600" b="1" dirty="0" err="1"/>
              <a:t>nf</a:t>
            </a:r>
            <a:r>
              <a:rPr lang="en-US" altLang="zh-CN" sz="1600" b="1" dirty="0"/>
              <a:t>=3000</a:t>
            </a:r>
          </a:p>
          <a:p>
            <a:pPr>
              <a:spcBef>
                <a:spcPct val="50000"/>
              </a:spcBef>
            </a:pPr>
            <a:r>
              <a:rPr lang="en-US" altLang="zh-CN" sz="1600" b="1" dirty="0"/>
              <a:t>n=3000/</a:t>
            </a:r>
            <a:r>
              <a:rPr lang="zh-CN" altLang="en-US" sz="1600" b="1" dirty="0"/>
              <a:t>（</a:t>
            </a:r>
            <a:r>
              <a:rPr lang="en-US" altLang="zh-CN" sz="1600" b="1" dirty="0"/>
              <a:t>a/8</a:t>
            </a:r>
            <a:r>
              <a:rPr lang="zh-CN" altLang="en-US" sz="1600" b="1" dirty="0"/>
              <a:t>）</a:t>
            </a:r>
            <a:r>
              <a:rPr lang="en-US" altLang="zh-CN" sz="1600" b="1" dirty="0"/>
              <a:t>=24000/a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zh-CN"/>
              <a:t>Chapter 3 </a:t>
            </a:r>
            <a:r>
              <a:rPr lang="zh-CN" altLang="en-US"/>
              <a:t>物理层</a:t>
            </a:r>
          </a:p>
        </p:txBody>
      </p:sp>
      <p:sp>
        <p:nvSpPr>
          <p:cNvPr id="4099" name="Rectangle 4"/>
          <p:cNvSpPr>
            <a:spLocks noGrp="1" noChangeArrowheads="1"/>
          </p:cNvSpPr>
          <p:nvPr>
            <p:ph type="body" idx="1"/>
          </p:nvPr>
        </p:nvSpPr>
        <p:spPr>
          <a:xfrm>
            <a:off x="1182688" y="2017713"/>
            <a:ext cx="7046912" cy="3392487"/>
          </a:xfrm>
        </p:spPr>
        <p:txBody>
          <a:bodyPr/>
          <a:lstStyle/>
          <a:p>
            <a:pPr eaLnBrk="1" hangingPunct="1"/>
            <a:r>
              <a:rPr lang="en-US" altLang="zh-CN" b="1" dirty="0"/>
              <a:t>3.1</a:t>
            </a:r>
            <a:r>
              <a:rPr lang="zh-CN" altLang="en-US" b="1" dirty="0"/>
              <a:t>从波形到比特</a:t>
            </a:r>
          </a:p>
          <a:p>
            <a:pPr eaLnBrk="1" hangingPunct="1"/>
            <a:r>
              <a:rPr lang="en-US" altLang="zh-CN" b="1" dirty="0"/>
              <a:t>3.2</a:t>
            </a:r>
            <a:r>
              <a:rPr lang="zh-CN" altLang="en-US" b="1" dirty="0"/>
              <a:t>传输介质</a:t>
            </a:r>
          </a:p>
          <a:p>
            <a:pPr eaLnBrk="1" hangingPunct="1"/>
            <a:r>
              <a:rPr lang="en-US" altLang="zh-CN" b="1" dirty="0">
                <a:solidFill>
                  <a:srgbClr val="FF0000"/>
                </a:solidFill>
              </a:rPr>
              <a:t>3.3</a:t>
            </a:r>
            <a:r>
              <a:rPr lang="zh-CN" altLang="en-US" b="1" dirty="0">
                <a:solidFill>
                  <a:srgbClr val="FF0000"/>
                </a:solidFill>
              </a:rPr>
              <a:t>数字调制与多路复用</a:t>
            </a:r>
          </a:p>
          <a:p>
            <a:pPr eaLnBrk="1" hangingPunct="1"/>
            <a:r>
              <a:rPr lang="en-US" altLang="zh-CN" b="1" dirty="0"/>
              <a:t>3.4</a:t>
            </a:r>
            <a:r>
              <a:rPr lang="zh-CN" altLang="en-US" b="1" dirty="0"/>
              <a:t>交换技术</a:t>
            </a:r>
          </a:p>
          <a:p>
            <a:pPr eaLnBrk="1" hangingPunct="1"/>
            <a:endParaRPr lang="en-US" altLang="zh-CN"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algn="ctr"/>
            <a:r>
              <a:rPr lang="zh-CN" altLang="en-US" sz="3600" dirty="0"/>
              <a:t>信号在信道传输中的其他干扰因素</a:t>
            </a:r>
          </a:p>
        </p:txBody>
      </p:sp>
      <p:sp>
        <p:nvSpPr>
          <p:cNvPr id="124931" name="Rectangle 3"/>
          <p:cNvSpPr>
            <a:spLocks noGrp="1" noChangeArrowheads="1"/>
          </p:cNvSpPr>
          <p:nvPr>
            <p:ph type="body" idx="1"/>
          </p:nvPr>
        </p:nvSpPr>
        <p:spPr>
          <a:xfrm>
            <a:off x="827088" y="1773238"/>
            <a:ext cx="7988300" cy="719137"/>
          </a:xfrm>
        </p:spPr>
        <p:txBody>
          <a:bodyPr/>
          <a:lstStyle/>
          <a:p>
            <a:r>
              <a:rPr lang="zh-CN" altLang="en-US" dirty="0"/>
              <a:t>信号的衰减、噪声、干扰等。</a:t>
            </a:r>
          </a:p>
        </p:txBody>
      </p:sp>
      <p:grpSp>
        <p:nvGrpSpPr>
          <p:cNvPr id="3" name="Group 62"/>
          <p:cNvGrpSpPr>
            <a:grpSpLocks/>
          </p:cNvGrpSpPr>
          <p:nvPr/>
        </p:nvGrpSpPr>
        <p:grpSpPr bwMode="auto">
          <a:xfrm>
            <a:off x="101600" y="4121174"/>
            <a:ext cx="8855075" cy="819150"/>
            <a:chOff x="64" y="2205"/>
            <a:chExt cx="5578" cy="516"/>
          </a:xfrm>
        </p:grpSpPr>
        <p:sp>
          <p:nvSpPr>
            <p:cNvPr id="124962" name="Freeform 34"/>
            <p:cNvSpPr>
              <a:spLocks/>
            </p:cNvSpPr>
            <p:nvPr/>
          </p:nvSpPr>
          <p:spPr bwMode="auto">
            <a:xfrm>
              <a:off x="960" y="2223"/>
              <a:ext cx="4365" cy="435"/>
            </a:xfrm>
            <a:custGeom>
              <a:avLst/>
              <a:gdLst/>
              <a:ahLst/>
              <a:cxnLst>
                <a:cxn ang="0">
                  <a:pos x="0" y="300"/>
                </a:cxn>
                <a:cxn ang="0">
                  <a:pos x="90" y="375"/>
                </a:cxn>
                <a:cxn ang="0">
                  <a:pos x="210" y="390"/>
                </a:cxn>
                <a:cxn ang="0">
                  <a:pos x="300" y="420"/>
                </a:cxn>
                <a:cxn ang="0">
                  <a:pos x="405" y="435"/>
                </a:cxn>
                <a:cxn ang="0">
                  <a:pos x="450" y="390"/>
                </a:cxn>
                <a:cxn ang="0">
                  <a:pos x="480" y="300"/>
                </a:cxn>
                <a:cxn ang="0">
                  <a:pos x="525" y="210"/>
                </a:cxn>
                <a:cxn ang="0">
                  <a:pos x="585" y="150"/>
                </a:cxn>
                <a:cxn ang="0">
                  <a:pos x="630" y="90"/>
                </a:cxn>
                <a:cxn ang="0">
                  <a:pos x="690" y="30"/>
                </a:cxn>
                <a:cxn ang="0">
                  <a:pos x="780" y="30"/>
                </a:cxn>
                <a:cxn ang="0">
                  <a:pos x="840" y="90"/>
                </a:cxn>
                <a:cxn ang="0">
                  <a:pos x="930" y="135"/>
                </a:cxn>
                <a:cxn ang="0">
                  <a:pos x="990" y="195"/>
                </a:cxn>
                <a:cxn ang="0">
                  <a:pos x="1020" y="285"/>
                </a:cxn>
                <a:cxn ang="0">
                  <a:pos x="1095" y="360"/>
                </a:cxn>
                <a:cxn ang="0">
                  <a:pos x="1185" y="420"/>
                </a:cxn>
                <a:cxn ang="0">
                  <a:pos x="1290" y="420"/>
                </a:cxn>
                <a:cxn ang="0">
                  <a:pos x="1380" y="420"/>
                </a:cxn>
                <a:cxn ang="0">
                  <a:pos x="1470" y="420"/>
                </a:cxn>
                <a:cxn ang="0">
                  <a:pos x="1560" y="390"/>
                </a:cxn>
                <a:cxn ang="0">
                  <a:pos x="1695" y="390"/>
                </a:cxn>
                <a:cxn ang="0">
                  <a:pos x="1785" y="390"/>
                </a:cxn>
                <a:cxn ang="0">
                  <a:pos x="1875" y="360"/>
                </a:cxn>
                <a:cxn ang="0">
                  <a:pos x="1905" y="270"/>
                </a:cxn>
                <a:cxn ang="0">
                  <a:pos x="1965" y="180"/>
                </a:cxn>
                <a:cxn ang="0">
                  <a:pos x="2025" y="105"/>
                </a:cxn>
                <a:cxn ang="0">
                  <a:pos x="2100" y="45"/>
                </a:cxn>
                <a:cxn ang="0">
                  <a:pos x="2190" y="45"/>
                </a:cxn>
                <a:cxn ang="0">
                  <a:pos x="2295" y="45"/>
                </a:cxn>
                <a:cxn ang="0">
                  <a:pos x="2400" y="30"/>
                </a:cxn>
                <a:cxn ang="0">
                  <a:pos x="2490" y="75"/>
                </a:cxn>
                <a:cxn ang="0">
                  <a:pos x="2544" y="114"/>
                </a:cxn>
                <a:cxn ang="0">
                  <a:pos x="2595" y="120"/>
                </a:cxn>
                <a:cxn ang="0">
                  <a:pos x="2646" y="186"/>
                </a:cxn>
                <a:cxn ang="0">
                  <a:pos x="2700" y="120"/>
                </a:cxn>
                <a:cxn ang="0">
                  <a:pos x="2772" y="78"/>
                </a:cxn>
                <a:cxn ang="0">
                  <a:pos x="2865" y="30"/>
                </a:cxn>
                <a:cxn ang="0">
                  <a:pos x="2970" y="30"/>
                </a:cxn>
                <a:cxn ang="0">
                  <a:pos x="3045" y="45"/>
                </a:cxn>
                <a:cxn ang="0">
                  <a:pos x="3105" y="30"/>
                </a:cxn>
                <a:cxn ang="0">
                  <a:pos x="3150" y="60"/>
                </a:cxn>
                <a:cxn ang="0">
                  <a:pos x="3240" y="30"/>
                </a:cxn>
                <a:cxn ang="0">
                  <a:pos x="3285" y="120"/>
                </a:cxn>
                <a:cxn ang="0">
                  <a:pos x="3345" y="195"/>
                </a:cxn>
                <a:cxn ang="0">
                  <a:pos x="3405" y="285"/>
                </a:cxn>
                <a:cxn ang="0">
                  <a:pos x="3465" y="360"/>
                </a:cxn>
                <a:cxn ang="0">
                  <a:pos x="3555" y="375"/>
                </a:cxn>
                <a:cxn ang="0">
                  <a:pos x="3645" y="345"/>
                </a:cxn>
                <a:cxn ang="0">
                  <a:pos x="3735" y="375"/>
                </a:cxn>
                <a:cxn ang="0">
                  <a:pos x="3825" y="375"/>
                </a:cxn>
                <a:cxn ang="0">
                  <a:pos x="3915" y="390"/>
                </a:cxn>
                <a:cxn ang="0">
                  <a:pos x="4005" y="375"/>
                </a:cxn>
                <a:cxn ang="0">
                  <a:pos x="4170" y="360"/>
                </a:cxn>
                <a:cxn ang="0">
                  <a:pos x="4260" y="360"/>
                </a:cxn>
                <a:cxn ang="0">
                  <a:pos x="4290" y="270"/>
                </a:cxn>
                <a:cxn ang="0">
                  <a:pos x="4365" y="210"/>
                </a:cxn>
              </a:cxnLst>
              <a:rect l="0" t="0" r="r" b="b"/>
              <a:pathLst>
                <a:path w="4365" h="435">
                  <a:moveTo>
                    <a:pt x="0" y="212"/>
                  </a:moveTo>
                  <a:lnTo>
                    <a:pt x="0" y="300"/>
                  </a:lnTo>
                  <a:lnTo>
                    <a:pt x="30" y="360"/>
                  </a:lnTo>
                  <a:lnTo>
                    <a:pt x="90" y="375"/>
                  </a:lnTo>
                  <a:lnTo>
                    <a:pt x="150" y="375"/>
                  </a:lnTo>
                  <a:lnTo>
                    <a:pt x="210" y="390"/>
                  </a:lnTo>
                  <a:lnTo>
                    <a:pt x="255" y="420"/>
                  </a:lnTo>
                  <a:lnTo>
                    <a:pt x="300" y="420"/>
                  </a:lnTo>
                  <a:lnTo>
                    <a:pt x="360" y="435"/>
                  </a:lnTo>
                  <a:lnTo>
                    <a:pt x="405" y="435"/>
                  </a:lnTo>
                  <a:lnTo>
                    <a:pt x="450" y="435"/>
                  </a:lnTo>
                  <a:lnTo>
                    <a:pt x="450" y="390"/>
                  </a:lnTo>
                  <a:lnTo>
                    <a:pt x="465" y="345"/>
                  </a:lnTo>
                  <a:lnTo>
                    <a:pt x="480" y="300"/>
                  </a:lnTo>
                  <a:lnTo>
                    <a:pt x="510" y="255"/>
                  </a:lnTo>
                  <a:lnTo>
                    <a:pt x="525" y="210"/>
                  </a:lnTo>
                  <a:lnTo>
                    <a:pt x="540" y="165"/>
                  </a:lnTo>
                  <a:lnTo>
                    <a:pt x="585" y="150"/>
                  </a:lnTo>
                  <a:lnTo>
                    <a:pt x="585" y="105"/>
                  </a:lnTo>
                  <a:lnTo>
                    <a:pt x="630" y="90"/>
                  </a:lnTo>
                  <a:lnTo>
                    <a:pt x="645" y="45"/>
                  </a:lnTo>
                  <a:lnTo>
                    <a:pt x="690" y="30"/>
                  </a:lnTo>
                  <a:lnTo>
                    <a:pt x="735" y="30"/>
                  </a:lnTo>
                  <a:lnTo>
                    <a:pt x="780" y="30"/>
                  </a:lnTo>
                  <a:lnTo>
                    <a:pt x="825" y="45"/>
                  </a:lnTo>
                  <a:lnTo>
                    <a:pt x="840" y="90"/>
                  </a:lnTo>
                  <a:lnTo>
                    <a:pt x="885" y="120"/>
                  </a:lnTo>
                  <a:lnTo>
                    <a:pt x="930" y="135"/>
                  </a:lnTo>
                  <a:lnTo>
                    <a:pt x="945" y="180"/>
                  </a:lnTo>
                  <a:lnTo>
                    <a:pt x="990" y="195"/>
                  </a:lnTo>
                  <a:lnTo>
                    <a:pt x="1005" y="240"/>
                  </a:lnTo>
                  <a:lnTo>
                    <a:pt x="1020" y="285"/>
                  </a:lnTo>
                  <a:lnTo>
                    <a:pt x="1050" y="330"/>
                  </a:lnTo>
                  <a:lnTo>
                    <a:pt x="1095" y="360"/>
                  </a:lnTo>
                  <a:lnTo>
                    <a:pt x="1140" y="390"/>
                  </a:lnTo>
                  <a:lnTo>
                    <a:pt x="1185" y="420"/>
                  </a:lnTo>
                  <a:lnTo>
                    <a:pt x="1245" y="420"/>
                  </a:lnTo>
                  <a:lnTo>
                    <a:pt x="1290" y="420"/>
                  </a:lnTo>
                  <a:lnTo>
                    <a:pt x="1335" y="420"/>
                  </a:lnTo>
                  <a:lnTo>
                    <a:pt x="1380" y="420"/>
                  </a:lnTo>
                  <a:lnTo>
                    <a:pt x="1425" y="420"/>
                  </a:lnTo>
                  <a:lnTo>
                    <a:pt x="1470" y="420"/>
                  </a:lnTo>
                  <a:lnTo>
                    <a:pt x="1515" y="405"/>
                  </a:lnTo>
                  <a:lnTo>
                    <a:pt x="1560" y="390"/>
                  </a:lnTo>
                  <a:lnTo>
                    <a:pt x="1650" y="390"/>
                  </a:lnTo>
                  <a:lnTo>
                    <a:pt x="1695" y="390"/>
                  </a:lnTo>
                  <a:lnTo>
                    <a:pt x="1740" y="390"/>
                  </a:lnTo>
                  <a:lnTo>
                    <a:pt x="1785" y="390"/>
                  </a:lnTo>
                  <a:lnTo>
                    <a:pt x="1830" y="390"/>
                  </a:lnTo>
                  <a:lnTo>
                    <a:pt x="1875" y="360"/>
                  </a:lnTo>
                  <a:lnTo>
                    <a:pt x="1875" y="315"/>
                  </a:lnTo>
                  <a:lnTo>
                    <a:pt x="1905" y="270"/>
                  </a:lnTo>
                  <a:lnTo>
                    <a:pt x="1935" y="225"/>
                  </a:lnTo>
                  <a:lnTo>
                    <a:pt x="1965" y="180"/>
                  </a:lnTo>
                  <a:lnTo>
                    <a:pt x="2010" y="150"/>
                  </a:lnTo>
                  <a:lnTo>
                    <a:pt x="2025" y="105"/>
                  </a:lnTo>
                  <a:lnTo>
                    <a:pt x="2055" y="60"/>
                  </a:lnTo>
                  <a:lnTo>
                    <a:pt x="2100" y="45"/>
                  </a:lnTo>
                  <a:lnTo>
                    <a:pt x="2145" y="45"/>
                  </a:lnTo>
                  <a:lnTo>
                    <a:pt x="2190" y="45"/>
                  </a:lnTo>
                  <a:lnTo>
                    <a:pt x="2235" y="45"/>
                  </a:lnTo>
                  <a:lnTo>
                    <a:pt x="2295" y="45"/>
                  </a:lnTo>
                  <a:lnTo>
                    <a:pt x="2355" y="30"/>
                  </a:lnTo>
                  <a:lnTo>
                    <a:pt x="2400" y="30"/>
                  </a:lnTo>
                  <a:lnTo>
                    <a:pt x="2460" y="30"/>
                  </a:lnTo>
                  <a:lnTo>
                    <a:pt x="2490" y="75"/>
                  </a:lnTo>
                  <a:lnTo>
                    <a:pt x="2535" y="75"/>
                  </a:lnTo>
                  <a:lnTo>
                    <a:pt x="2544" y="114"/>
                  </a:lnTo>
                  <a:lnTo>
                    <a:pt x="2580" y="75"/>
                  </a:lnTo>
                  <a:lnTo>
                    <a:pt x="2595" y="120"/>
                  </a:lnTo>
                  <a:lnTo>
                    <a:pt x="2610" y="165"/>
                  </a:lnTo>
                  <a:lnTo>
                    <a:pt x="2646" y="186"/>
                  </a:lnTo>
                  <a:lnTo>
                    <a:pt x="2670" y="165"/>
                  </a:lnTo>
                  <a:lnTo>
                    <a:pt x="2700" y="120"/>
                  </a:lnTo>
                  <a:lnTo>
                    <a:pt x="2730" y="102"/>
                  </a:lnTo>
                  <a:lnTo>
                    <a:pt x="2772" y="78"/>
                  </a:lnTo>
                  <a:lnTo>
                    <a:pt x="2820" y="30"/>
                  </a:lnTo>
                  <a:lnTo>
                    <a:pt x="2865" y="30"/>
                  </a:lnTo>
                  <a:lnTo>
                    <a:pt x="2910" y="30"/>
                  </a:lnTo>
                  <a:lnTo>
                    <a:pt x="2970" y="30"/>
                  </a:lnTo>
                  <a:lnTo>
                    <a:pt x="3015" y="0"/>
                  </a:lnTo>
                  <a:lnTo>
                    <a:pt x="3045" y="45"/>
                  </a:lnTo>
                  <a:lnTo>
                    <a:pt x="3090" y="75"/>
                  </a:lnTo>
                  <a:lnTo>
                    <a:pt x="3105" y="30"/>
                  </a:lnTo>
                  <a:lnTo>
                    <a:pt x="3150" y="15"/>
                  </a:lnTo>
                  <a:lnTo>
                    <a:pt x="3150" y="60"/>
                  </a:lnTo>
                  <a:lnTo>
                    <a:pt x="3195" y="60"/>
                  </a:lnTo>
                  <a:lnTo>
                    <a:pt x="3240" y="30"/>
                  </a:lnTo>
                  <a:lnTo>
                    <a:pt x="3270" y="75"/>
                  </a:lnTo>
                  <a:lnTo>
                    <a:pt x="3285" y="120"/>
                  </a:lnTo>
                  <a:lnTo>
                    <a:pt x="3330" y="150"/>
                  </a:lnTo>
                  <a:lnTo>
                    <a:pt x="3345" y="195"/>
                  </a:lnTo>
                  <a:lnTo>
                    <a:pt x="3390" y="240"/>
                  </a:lnTo>
                  <a:lnTo>
                    <a:pt x="3405" y="285"/>
                  </a:lnTo>
                  <a:lnTo>
                    <a:pt x="3450" y="315"/>
                  </a:lnTo>
                  <a:lnTo>
                    <a:pt x="3465" y="360"/>
                  </a:lnTo>
                  <a:lnTo>
                    <a:pt x="3510" y="360"/>
                  </a:lnTo>
                  <a:lnTo>
                    <a:pt x="3555" y="375"/>
                  </a:lnTo>
                  <a:lnTo>
                    <a:pt x="3600" y="375"/>
                  </a:lnTo>
                  <a:lnTo>
                    <a:pt x="3645" y="345"/>
                  </a:lnTo>
                  <a:lnTo>
                    <a:pt x="3690" y="360"/>
                  </a:lnTo>
                  <a:lnTo>
                    <a:pt x="3735" y="375"/>
                  </a:lnTo>
                  <a:lnTo>
                    <a:pt x="3780" y="360"/>
                  </a:lnTo>
                  <a:lnTo>
                    <a:pt x="3825" y="375"/>
                  </a:lnTo>
                  <a:lnTo>
                    <a:pt x="3870" y="390"/>
                  </a:lnTo>
                  <a:lnTo>
                    <a:pt x="3915" y="390"/>
                  </a:lnTo>
                  <a:lnTo>
                    <a:pt x="3960" y="390"/>
                  </a:lnTo>
                  <a:lnTo>
                    <a:pt x="4005" y="375"/>
                  </a:lnTo>
                  <a:lnTo>
                    <a:pt x="4125" y="375"/>
                  </a:lnTo>
                  <a:lnTo>
                    <a:pt x="4170" y="360"/>
                  </a:lnTo>
                  <a:lnTo>
                    <a:pt x="4215" y="360"/>
                  </a:lnTo>
                  <a:lnTo>
                    <a:pt x="4260" y="360"/>
                  </a:lnTo>
                  <a:lnTo>
                    <a:pt x="4275" y="315"/>
                  </a:lnTo>
                  <a:lnTo>
                    <a:pt x="4290" y="270"/>
                  </a:lnTo>
                  <a:lnTo>
                    <a:pt x="4320" y="225"/>
                  </a:lnTo>
                  <a:lnTo>
                    <a:pt x="4365" y="210"/>
                  </a:lnTo>
                </a:path>
              </a:pathLst>
            </a:custGeom>
            <a:solidFill>
              <a:srgbClr val="CCECFF"/>
            </a:solidFill>
            <a:ln w="25400" cap="rnd" cmpd="sng">
              <a:solidFill>
                <a:schemeClr val="tx2"/>
              </a:solidFill>
              <a:prstDash val="solid"/>
              <a:round/>
              <a:headEnd type="none" w="med" len="med"/>
              <a:tailEnd type="none" w="med" len="med"/>
            </a:ln>
            <a:effectLst/>
          </p:spPr>
          <p:txBody>
            <a:bodyPr/>
            <a:lstStyle/>
            <a:p>
              <a:endParaRPr lang="zh-CN" altLang="en-US"/>
            </a:p>
          </p:txBody>
        </p:sp>
        <p:sp>
          <p:nvSpPr>
            <p:cNvPr id="124963" name="Rectangle 35"/>
            <p:cNvSpPr>
              <a:spLocks noChangeArrowheads="1"/>
            </p:cNvSpPr>
            <p:nvPr/>
          </p:nvSpPr>
          <p:spPr bwMode="auto">
            <a:xfrm>
              <a:off x="5475" y="2301"/>
              <a:ext cx="167" cy="286"/>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a:solidFill>
                    <a:srgbClr val="333399"/>
                  </a:solidFill>
                  <a:latin typeface="Arial" charset="0"/>
                </a:rPr>
                <a:t>t</a:t>
              </a:r>
            </a:p>
          </p:txBody>
        </p:sp>
        <p:sp>
          <p:nvSpPr>
            <p:cNvPr id="124968" name="Rectangle 40"/>
            <p:cNvSpPr>
              <a:spLocks noChangeArrowheads="1"/>
            </p:cNvSpPr>
            <p:nvPr/>
          </p:nvSpPr>
          <p:spPr bwMode="auto">
            <a:xfrm>
              <a:off x="64" y="2205"/>
              <a:ext cx="882" cy="516"/>
            </a:xfrm>
            <a:prstGeom prst="rect">
              <a:avLst/>
            </a:prstGeom>
            <a:noFill/>
            <a:ln w="12700">
              <a:noFill/>
              <a:miter lim="800000"/>
              <a:headEnd/>
              <a:tailEnd/>
            </a:ln>
            <a:effectLst/>
          </p:spPr>
          <p:txBody>
            <a:bodyPr wrap="none" lIns="90488" tIns="44450" rIns="90488" bIns="44450">
              <a:spAutoFit/>
            </a:bodyPr>
            <a:lstStyle/>
            <a:p>
              <a:pPr algn="ctr" defTabSz="762000" eaLnBrk="0" hangingPunct="0"/>
              <a:r>
                <a:rPr kumimoji="1" lang="zh-CN" altLang="en-US">
                  <a:solidFill>
                    <a:srgbClr val="333399"/>
                  </a:solidFill>
                  <a:latin typeface="黑体" pitchFamily="2" charset="-122"/>
                  <a:ea typeface="黑体" pitchFamily="2" charset="-122"/>
                </a:rPr>
                <a:t>接收到的</a:t>
              </a:r>
            </a:p>
            <a:p>
              <a:pPr algn="ctr" defTabSz="762000" eaLnBrk="0" hangingPunct="0"/>
              <a:r>
                <a:rPr kumimoji="1" lang="zh-CN" altLang="en-US">
                  <a:solidFill>
                    <a:srgbClr val="333399"/>
                  </a:solidFill>
                  <a:latin typeface="黑体" pitchFamily="2" charset="-122"/>
                  <a:ea typeface="黑体" pitchFamily="2" charset="-122"/>
                </a:rPr>
                <a:t>失真信号</a:t>
              </a:r>
            </a:p>
          </p:txBody>
        </p:sp>
        <p:sp>
          <p:nvSpPr>
            <p:cNvPr id="124971" name="Line 43"/>
            <p:cNvSpPr>
              <a:spLocks noChangeShapeType="1"/>
            </p:cNvSpPr>
            <p:nvPr/>
          </p:nvSpPr>
          <p:spPr bwMode="auto">
            <a:xfrm>
              <a:off x="954" y="2433"/>
              <a:ext cx="4518" cy="0"/>
            </a:xfrm>
            <a:prstGeom prst="line">
              <a:avLst/>
            </a:prstGeom>
            <a:noFill/>
            <a:ln w="28575">
              <a:solidFill>
                <a:schemeClr val="tx2"/>
              </a:solidFill>
              <a:round/>
              <a:headEnd/>
              <a:tailEnd type="triangle" w="med" len="lg"/>
            </a:ln>
            <a:effectLst/>
          </p:spPr>
          <p:txBody>
            <a:bodyPr wrap="none" anchor="ctr"/>
            <a:lstStyle/>
            <a:p>
              <a:endParaRPr lang="zh-CN" altLang="en-US"/>
            </a:p>
          </p:txBody>
        </p:sp>
      </p:grpSp>
      <p:grpSp>
        <p:nvGrpSpPr>
          <p:cNvPr id="4" name="Group 66"/>
          <p:cNvGrpSpPr>
            <a:grpSpLocks/>
          </p:cNvGrpSpPr>
          <p:nvPr/>
        </p:nvGrpSpPr>
        <p:grpSpPr bwMode="auto">
          <a:xfrm>
            <a:off x="98425" y="3041674"/>
            <a:ext cx="8851900" cy="819150"/>
            <a:chOff x="62" y="1525"/>
            <a:chExt cx="5576" cy="516"/>
          </a:xfrm>
        </p:grpSpPr>
        <p:sp>
          <p:nvSpPr>
            <p:cNvPr id="124932" name="Freeform 4"/>
            <p:cNvSpPr>
              <a:spLocks/>
            </p:cNvSpPr>
            <p:nvPr/>
          </p:nvSpPr>
          <p:spPr bwMode="auto">
            <a:xfrm>
              <a:off x="952" y="1525"/>
              <a:ext cx="4328" cy="472"/>
            </a:xfrm>
            <a:custGeom>
              <a:avLst/>
              <a:gdLst/>
              <a:ahLst/>
              <a:cxnLst>
                <a:cxn ang="0">
                  <a:pos x="0" y="240"/>
                </a:cxn>
                <a:cxn ang="0">
                  <a:pos x="0" y="464"/>
                </a:cxn>
                <a:cxn ang="0">
                  <a:pos x="479" y="468"/>
                </a:cxn>
                <a:cxn ang="0">
                  <a:pos x="479" y="0"/>
                </a:cxn>
                <a:cxn ang="0">
                  <a:pos x="965" y="0"/>
                </a:cxn>
                <a:cxn ang="0">
                  <a:pos x="965" y="468"/>
                </a:cxn>
                <a:cxn ang="0">
                  <a:pos x="1928" y="468"/>
                </a:cxn>
                <a:cxn ang="0">
                  <a:pos x="1928" y="0"/>
                </a:cxn>
                <a:cxn ang="0">
                  <a:pos x="3359" y="0"/>
                </a:cxn>
                <a:cxn ang="0">
                  <a:pos x="3359" y="468"/>
                </a:cxn>
                <a:cxn ang="0">
                  <a:pos x="4328" y="472"/>
                </a:cxn>
                <a:cxn ang="0">
                  <a:pos x="4328" y="240"/>
                </a:cxn>
              </a:cxnLst>
              <a:rect l="0" t="0" r="r" b="b"/>
              <a:pathLst>
                <a:path w="4328" h="472">
                  <a:moveTo>
                    <a:pt x="0" y="240"/>
                  </a:moveTo>
                  <a:lnTo>
                    <a:pt x="0" y="464"/>
                  </a:lnTo>
                  <a:lnTo>
                    <a:pt x="479" y="468"/>
                  </a:lnTo>
                  <a:lnTo>
                    <a:pt x="479" y="0"/>
                  </a:lnTo>
                  <a:lnTo>
                    <a:pt x="965" y="0"/>
                  </a:lnTo>
                  <a:lnTo>
                    <a:pt x="965" y="468"/>
                  </a:lnTo>
                  <a:lnTo>
                    <a:pt x="1928" y="468"/>
                  </a:lnTo>
                  <a:lnTo>
                    <a:pt x="1928" y="0"/>
                  </a:lnTo>
                  <a:lnTo>
                    <a:pt x="3359" y="0"/>
                  </a:lnTo>
                  <a:lnTo>
                    <a:pt x="3359" y="468"/>
                  </a:lnTo>
                  <a:lnTo>
                    <a:pt x="4328" y="472"/>
                  </a:lnTo>
                  <a:lnTo>
                    <a:pt x="4328" y="240"/>
                  </a:lnTo>
                </a:path>
              </a:pathLst>
            </a:custGeom>
            <a:solidFill>
              <a:srgbClr val="CCECFF"/>
            </a:solidFill>
            <a:ln w="25400" cap="rnd" cmpd="sng">
              <a:solidFill>
                <a:schemeClr val="tx2"/>
              </a:solidFill>
              <a:prstDash val="solid"/>
              <a:round/>
              <a:headEnd type="none" w="med" len="med"/>
              <a:tailEnd type="none" w="med" len="med"/>
            </a:ln>
            <a:effectLst/>
          </p:spPr>
          <p:txBody>
            <a:bodyPr/>
            <a:lstStyle/>
            <a:p>
              <a:endParaRPr lang="zh-CN" altLang="en-US"/>
            </a:p>
          </p:txBody>
        </p:sp>
        <p:sp>
          <p:nvSpPr>
            <p:cNvPr id="124933" name="Rectangle 5"/>
            <p:cNvSpPr>
              <a:spLocks noChangeArrowheads="1"/>
            </p:cNvSpPr>
            <p:nvPr/>
          </p:nvSpPr>
          <p:spPr bwMode="auto">
            <a:xfrm>
              <a:off x="1077" y="1535"/>
              <a:ext cx="221" cy="286"/>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b="1">
                  <a:solidFill>
                    <a:srgbClr val="333399"/>
                  </a:solidFill>
                  <a:latin typeface="Arial" charset="0"/>
                </a:rPr>
                <a:t>0</a:t>
              </a:r>
            </a:p>
          </p:txBody>
        </p:sp>
        <p:sp>
          <p:nvSpPr>
            <p:cNvPr id="124934" name="Rectangle 6"/>
            <p:cNvSpPr>
              <a:spLocks noChangeArrowheads="1"/>
            </p:cNvSpPr>
            <p:nvPr/>
          </p:nvSpPr>
          <p:spPr bwMode="auto">
            <a:xfrm>
              <a:off x="1560" y="1535"/>
              <a:ext cx="221" cy="286"/>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b="1">
                  <a:solidFill>
                    <a:srgbClr val="333399"/>
                  </a:solidFill>
                  <a:latin typeface="Arial" charset="0"/>
                </a:rPr>
                <a:t>1</a:t>
              </a:r>
            </a:p>
          </p:txBody>
        </p:sp>
        <p:sp>
          <p:nvSpPr>
            <p:cNvPr id="124935" name="Rectangle 7"/>
            <p:cNvSpPr>
              <a:spLocks noChangeArrowheads="1"/>
            </p:cNvSpPr>
            <p:nvPr/>
          </p:nvSpPr>
          <p:spPr bwMode="auto">
            <a:xfrm>
              <a:off x="2043" y="1535"/>
              <a:ext cx="221" cy="286"/>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b="1">
                  <a:solidFill>
                    <a:srgbClr val="333399"/>
                  </a:solidFill>
                  <a:latin typeface="Arial" charset="0"/>
                </a:rPr>
                <a:t>0</a:t>
              </a:r>
            </a:p>
          </p:txBody>
        </p:sp>
        <p:sp>
          <p:nvSpPr>
            <p:cNvPr id="124936" name="Rectangle 8"/>
            <p:cNvSpPr>
              <a:spLocks noChangeArrowheads="1"/>
            </p:cNvSpPr>
            <p:nvPr/>
          </p:nvSpPr>
          <p:spPr bwMode="auto">
            <a:xfrm>
              <a:off x="2526" y="1535"/>
              <a:ext cx="221" cy="286"/>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b="1">
                  <a:solidFill>
                    <a:srgbClr val="333399"/>
                  </a:solidFill>
                  <a:latin typeface="Arial" charset="0"/>
                </a:rPr>
                <a:t>0</a:t>
              </a:r>
            </a:p>
          </p:txBody>
        </p:sp>
        <p:sp>
          <p:nvSpPr>
            <p:cNvPr id="124937" name="Rectangle 9"/>
            <p:cNvSpPr>
              <a:spLocks noChangeArrowheads="1"/>
            </p:cNvSpPr>
            <p:nvPr/>
          </p:nvSpPr>
          <p:spPr bwMode="auto">
            <a:xfrm>
              <a:off x="3009" y="1535"/>
              <a:ext cx="221" cy="286"/>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b="1">
                  <a:solidFill>
                    <a:srgbClr val="333399"/>
                  </a:solidFill>
                  <a:latin typeface="Arial" charset="0"/>
                </a:rPr>
                <a:t>1</a:t>
              </a:r>
            </a:p>
          </p:txBody>
        </p:sp>
        <p:sp>
          <p:nvSpPr>
            <p:cNvPr id="124938" name="Rectangle 10"/>
            <p:cNvSpPr>
              <a:spLocks noChangeArrowheads="1"/>
            </p:cNvSpPr>
            <p:nvPr/>
          </p:nvSpPr>
          <p:spPr bwMode="auto">
            <a:xfrm>
              <a:off x="3492" y="1535"/>
              <a:ext cx="221" cy="286"/>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b="1">
                  <a:solidFill>
                    <a:srgbClr val="333399"/>
                  </a:solidFill>
                  <a:latin typeface="Arial" charset="0"/>
                </a:rPr>
                <a:t>1</a:t>
              </a:r>
            </a:p>
          </p:txBody>
        </p:sp>
        <p:sp>
          <p:nvSpPr>
            <p:cNvPr id="124939" name="Rectangle 11"/>
            <p:cNvSpPr>
              <a:spLocks noChangeArrowheads="1"/>
            </p:cNvSpPr>
            <p:nvPr/>
          </p:nvSpPr>
          <p:spPr bwMode="auto">
            <a:xfrm>
              <a:off x="3975" y="1535"/>
              <a:ext cx="221" cy="286"/>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b="1">
                  <a:solidFill>
                    <a:srgbClr val="333399"/>
                  </a:solidFill>
                  <a:latin typeface="Arial" charset="0"/>
                </a:rPr>
                <a:t>1</a:t>
              </a:r>
            </a:p>
          </p:txBody>
        </p:sp>
        <p:sp>
          <p:nvSpPr>
            <p:cNvPr id="124940" name="Rectangle 12"/>
            <p:cNvSpPr>
              <a:spLocks noChangeArrowheads="1"/>
            </p:cNvSpPr>
            <p:nvPr/>
          </p:nvSpPr>
          <p:spPr bwMode="auto">
            <a:xfrm>
              <a:off x="4458" y="1535"/>
              <a:ext cx="221" cy="286"/>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b="1">
                  <a:solidFill>
                    <a:srgbClr val="333399"/>
                  </a:solidFill>
                  <a:latin typeface="Arial" charset="0"/>
                </a:rPr>
                <a:t>0</a:t>
              </a:r>
            </a:p>
          </p:txBody>
        </p:sp>
        <p:sp>
          <p:nvSpPr>
            <p:cNvPr id="124941" name="Rectangle 13"/>
            <p:cNvSpPr>
              <a:spLocks noChangeArrowheads="1"/>
            </p:cNvSpPr>
            <p:nvPr/>
          </p:nvSpPr>
          <p:spPr bwMode="auto">
            <a:xfrm>
              <a:off x="4941" y="1535"/>
              <a:ext cx="221" cy="286"/>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b="1">
                  <a:solidFill>
                    <a:srgbClr val="333399"/>
                  </a:solidFill>
                  <a:latin typeface="Arial" charset="0"/>
                </a:rPr>
                <a:t>0</a:t>
              </a:r>
            </a:p>
          </p:txBody>
        </p:sp>
        <p:sp>
          <p:nvSpPr>
            <p:cNvPr id="124961" name="Rectangle 33"/>
            <p:cNvSpPr>
              <a:spLocks noChangeArrowheads="1"/>
            </p:cNvSpPr>
            <p:nvPr/>
          </p:nvSpPr>
          <p:spPr bwMode="auto">
            <a:xfrm>
              <a:off x="5462" y="1632"/>
              <a:ext cx="176" cy="325"/>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800">
                  <a:solidFill>
                    <a:srgbClr val="333399"/>
                  </a:solidFill>
                  <a:latin typeface="Arial" charset="0"/>
                </a:rPr>
                <a:t>t</a:t>
              </a:r>
            </a:p>
          </p:txBody>
        </p:sp>
        <p:sp>
          <p:nvSpPr>
            <p:cNvPr id="124967" name="Rectangle 39"/>
            <p:cNvSpPr>
              <a:spLocks noChangeArrowheads="1"/>
            </p:cNvSpPr>
            <p:nvPr/>
          </p:nvSpPr>
          <p:spPr bwMode="auto">
            <a:xfrm>
              <a:off x="62" y="1525"/>
              <a:ext cx="882" cy="516"/>
            </a:xfrm>
            <a:prstGeom prst="rect">
              <a:avLst/>
            </a:prstGeom>
            <a:noFill/>
            <a:ln w="12700">
              <a:noFill/>
              <a:miter lim="800000"/>
              <a:headEnd/>
              <a:tailEnd/>
            </a:ln>
            <a:effectLst/>
          </p:spPr>
          <p:txBody>
            <a:bodyPr wrap="none" lIns="90488" tIns="44450" rIns="90488" bIns="44450">
              <a:spAutoFit/>
            </a:bodyPr>
            <a:lstStyle/>
            <a:p>
              <a:pPr algn="ctr" defTabSz="762000" eaLnBrk="0" hangingPunct="0"/>
              <a:r>
                <a:rPr kumimoji="1" lang="zh-CN" altLang="en-US" dirty="0">
                  <a:solidFill>
                    <a:srgbClr val="333399"/>
                  </a:solidFill>
                  <a:latin typeface="黑体" pitchFamily="2" charset="-122"/>
                  <a:ea typeface="黑体" pitchFamily="2" charset="-122"/>
                </a:rPr>
                <a:t>发送的</a:t>
              </a:r>
            </a:p>
            <a:p>
              <a:pPr algn="ctr" defTabSz="762000" eaLnBrk="0" hangingPunct="0"/>
              <a:r>
                <a:rPr kumimoji="1" lang="zh-CN" altLang="en-US" dirty="0">
                  <a:solidFill>
                    <a:srgbClr val="333399"/>
                  </a:solidFill>
                  <a:latin typeface="黑体" pitchFamily="2" charset="-122"/>
                  <a:ea typeface="黑体" pitchFamily="2" charset="-122"/>
                </a:rPr>
                <a:t>基带信号</a:t>
              </a:r>
            </a:p>
          </p:txBody>
        </p:sp>
        <p:sp>
          <p:nvSpPr>
            <p:cNvPr id="124972" name="Freeform 44"/>
            <p:cNvSpPr>
              <a:spLocks/>
            </p:cNvSpPr>
            <p:nvPr/>
          </p:nvSpPr>
          <p:spPr bwMode="auto">
            <a:xfrm>
              <a:off x="912" y="1765"/>
              <a:ext cx="4528" cy="1"/>
            </a:xfrm>
            <a:custGeom>
              <a:avLst/>
              <a:gdLst/>
              <a:ahLst/>
              <a:cxnLst>
                <a:cxn ang="0">
                  <a:pos x="4528" y="0"/>
                </a:cxn>
                <a:cxn ang="0">
                  <a:pos x="0" y="0"/>
                </a:cxn>
              </a:cxnLst>
              <a:rect l="0" t="0" r="r" b="b"/>
              <a:pathLst>
                <a:path w="4528" h="1">
                  <a:moveTo>
                    <a:pt x="4528" y="0"/>
                  </a:moveTo>
                  <a:lnTo>
                    <a:pt x="0" y="0"/>
                  </a:lnTo>
                </a:path>
              </a:pathLst>
            </a:custGeom>
            <a:noFill/>
            <a:ln w="28575" cmpd="sng">
              <a:solidFill>
                <a:schemeClr val="tx2"/>
              </a:solidFill>
              <a:round/>
              <a:headEnd type="triangle" w="med" len="lg"/>
              <a:tailEnd type="none" w="med" len="lg"/>
            </a:ln>
            <a:effectLst/>
          </p:spPr>
          <p:txBody>
            <a:bodyPr wrap="none" anchor="ctr"/>
            <a:lstStyle/>
            <a:p>
              <a:endParaRPr lang="zh-CN" altLang="en-US"/>
            </a:p>
          </p:txBody>
        </p:sp>
      </p:grpSp>
      <p:grpSp>
        <p:nvGrpSpPr>
          <p:cNvPr id="5" name="组合 51"/>
          <p:cNvGrpSpPr/>
          <p:nvPr/>
        </p:nvGrpSpPr>
        <p:grpSpPr>
          <a:xfrm>
            <a:off x="0" y="4986361"/>
            <a:ext cx="9036050" cy="1068388"/>
            <a:chOff x="0" y="4365625"/>
            <a:chExt cx="9036050" cy="1068388"/>
          </a:xfrm>
        </p:grpSpPr>
        <p:grpSp>
          <p:nvGrpSpPr>
            <p:cNvPr id="6" name="Group 64"/>
            <p:cNvGrpSpPr>
              <a:grpSpLocks/>
            </p:cNvGrpSpPr>
            <p:nvPr/>
          </p:nvGrpSpPr>
          <p:grpSpPr bwMode="auto">
            <a:xfrm>
              <a:off x="0" y="5037138"/>
              <a:ext cx="8151813" cy="396875"/>
              <a:chOff x="0" y="3173"/>
              <a:chExt cx="5135" cy="250"/>
            </a:xfrm>
          </p:grpSpPr>
          <p:sp>
            <p:nvSpPr>
              <p:cNvPr id="124942" name="Rectangle 14"/>
              <p:cNvSpPr>
                <a:spLocks noChangeArrowheads="1"/>
              </p:cNvSpPr>
              <p:nvPr/>
            </p:nvSpPr>
            <p:spPr bwMode="auto">
              <a:xfrm>
                <a:off x="1111" y="3175"/>
                <a:ext cx="194" cy="248"/>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dirty="0">
                    <a:solidFill>
                      <a:srgbClr val="333399"/>
                    </a:solidFill>
                    <a:latin typeface="黑体" pitchFamily="2" charset="-122"/>
                    <a:ea typeface="黑体" pitchFamily="2" charset="-122"/>
                  </a:rPr>
                  <a:t>0</a:t>
                </a:r>
              </a:p>
            </p:txBody>
          </p:sp>
          <p:sp>
            <p:nvSpPr>
              <p:cNvPr id="124943" name="Rectangle 15"/>
              <p:cNvSpPr>
                <a:spLocks noChangeArrowheads="1"/>
              </p:cNvSpPr>
              <p:nvPr/>
            </p:nvSpPr>
            <p:spPr bwMode="auto">
              <a:xfrm>
                <a:off x="1539" y="3173"/>
                <a:ext cx="194" cy="248"/>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黑体" pitchFamily="2" charset="-122"/>
                    <a:ea typeface="黑体" pitchFamily="2" charset="-122"/>
                  </a:rPr>
                  <a:t>1</a:t>
                </a:r>
              </a:p>
            </p:txBody>
          </p:sp>
          <p:sp>
            <p:nvSpPr>
              <p:cNvPr id="124944" name="Rectangle 16"/>
              <p:cNvSpPr>
                <a:spLocks noChangeArrowheads="1"/>
              </p:cNvSpPr>
              <p:nvPr/>
            </p:nvSpPr>
            <p:spPr bwMode="auto">
              <a:xfrm>
                <a:off x="2025" y="3173"/>
                <a:ext cx="194" cy="248"/>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黑体" pitchFamily="2" charset="-122"/>
                    <a:ea typeface="黑体" pitchFamily="2" charset="-122"/>
                  </a:rPr>
                  <a:t>0</a:t>
                </a:r>
              </a:p>
            </p:txBody>
          </p:sp>
          <p:sp>
            <p:nvSpPr>
              <p:cNvPr id="124945" name="Rectangle 17"/>
              <p:cNvSpPr>
                <a:spLocks noChangeArrowheads="1"/>
              </p:cNvSpPr>
              <p:nvPr/>
            </p:nvSpPr>
            <p:spPr bwMode="auto">
              <a:xfrm>
                <a:off x="2511" y="3173"/>
                <a:ext cx="194" cy="248"/>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黑体" pitchFamily="2" charset="-122"/>
                    <a:ea typeface="黑体" pitchFamily="2" charset="-122"/>
                  </a:rPr>
                  <a:t>0</a:t>
                </a:r>
              </a:p>
            </p:txBody>
          </p:sp>
          <p:sp>
            <p:nvSpPr>
              <p:cNvPr id="124946" name="Rectangle 18"/>
              <p:cNvSpPr>
                <a:spLocks noChangeArrowheads="1"/>
              </p:cNvSpPr>
              <p:nvPr/>
            </p:nvSpPr>
            <p:spPr bwMode="auto">
              <a:xfrm>
                <a:off x="2997" y="3173"/>
                <a:ext cx="194" cy="248"/>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黑体" pitchFamily="2" charset="-122"/>
                    <a:ea typeface="黑体" pitchFamily="2" charset="-122"/>
                  </a:rPr>
                  <a:t>1</a:t>
                </a:r>
              </a:p>
            </p:txBody>
          </p:sp>
          <p:sp>
            <p:nvSpPr>
              <p:cNvPr id="124947" name="Rectangle 19"/>
              <p:cNvSpPr>
                <a:spLocks noChangeArrowheads="1"/>
              </p:cNvSpPr>
              <p:nvPr/>
            </p:nvSpPr>
            <p:spPr bwMode="auto">
              <a:xfrm>
                <a:off x="3483" y="3173"/>
                <a:ext cx="194" cy="248"/>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b="1">
                    <a:solidFill>
                      <a:schemeClr val="hlink"/>
                    </a:solidFill>
                    <a:latin typeface="黑体" pitchFamily="2" charset="-122"/>
                    <a:ea typeface="黑体" pitchFamily="2" charset="-122"/>
                  </a:rPr>
                  <a:t>0</a:t>
                </a:r>
              </a:p>
            </p:txBody>
          </p:sp>
          <p:sp>
            <p:nvSpPr>
              <p:cNvPr id="124948" name="Rectangle 20"/>
              <p:cNvSpPr>
                <a:spLocks noChangeArrowheads="1"/>
              </p:cNvSpPr>
              <p:nvPr/>
            </p:nvSpPr>
            <p:spPr bwMode="auto">
              <a:xfrm>
                <a:off x="3969" y="3173"/>
                <a:ext cx="194" cy="248"/>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黑体" pitchFamily="2" charset="-122"/>
                    <a:ea typeface="黑体" pitchFamily="2" charset="-122"/>
                  </a:rPr>
                  <a:t>1</a:t>
                </a:r>
              </a:p>
            </p:txBody>
          </p:sp>
          <p:sp>
            <p:nvSpPr>
              <p:cNvPr id="124949" name="Rectangle 21"/>
              <p:cNvSpPr>
                <a:spLocks noChangeArrowheads="1"/>
              </p:cNvSpPr>
              <p:nvPr/>
            </p:nvSpPr>
            <p:spPr bwMode="auto">
              <a:xfrm>
                <a:off x="4455" y="3173"/>
                <a:ext cx="194" cy="248"/>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黑体" pitchFamily="2" charset="-122"/>
                    <a:ea typeface="黑体" pitchFamily="2" charset="-122"/>
                  </a:rPr>
                  <a:t>0</a:t>
                </a:r>
              </a:p>
            </p:txBody>
          </p:sp>
          <p:sp>
            <p:nvSpPr>
              <p:cNvPr id="124950" name="Rectangle 22"/>
              <p:cNvSpPr>
                <a:spLocks noChangeArrowheads="1"/>
              </p:cNvSpPr>
              <p:nvPr/>
            </p:nvSpPr>
            <p:spPr bwMode="auto">
              <a:xfrm>
                <a:off x="4941" y="3173"/>
                <a:ext cx="194" cy="248"/>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2000">
                    <a:solidFill>
                      <a:srgbClr val="333399"/>
                    </a:solidFill>
                    <a:latin typeface="黑体" pitchFamily="2" charset="-122"/>
                    <a:ea typeface="黑体" pitchFamily="2" charset="-122"/>
                  </a:rPr>
                  <a:t>0</a:t>
                </a:r>
              </a:p>
            </p:txBody>
          </p:sp>
          <p:sp>
            <p:nvSpPr>
              <p:cNvPr id="124970" name="Rectangle 42"/>
              <p:cNvSpPr>
                <a:spLocks noChangeArrowheads="1"/>
              </p:cNvSpPr>
              <p:nvPr/>
            </p:nvSpPr>
            <p:spPr bwMode="auto">
              <a:xfrm>
                <a:off x="0" y="3175"/>
                <a:ext cx="998" cy="231"/>
              </a:xfrm>
              <a:prstGeom prst="rect">
                <a:avLst/>
              </a:prstGeom>
              <a:noFill/>
              <a:ln w="12700">
                <a:noFill/>
                <a:miter lim="800000"/>
                <a:headEnd/>
                <a:tailEnd/>
              </a:ln>
              <a:effectLst/>
            </p:spPr>
            <p:txBody>
              <a:bodyPr wrap="square" lIns="90488" tIns="44450" rIns="90488" bIns="44450">
                <a:spAutoFit/>
              </a:bodyPr>
              <a:lstStyle/>
              <a:p>
                <a:pPr defTabSz="762000" eaLnBrk="0" hangingPunct="0"/>
                <a:r>
                  <a:rPr kumimoji="1" lang="zh-CN" altLang="en-US" sz="1800" dirty="0">
                    <a:solidFill>
                      <a:srgbClr val="333399"/>
                    </a:solidFill>
                    <a:latin typeface="黑体" pitchFamily="2" charset="-122"/>
                    <a:ea typeface="黑体" pitchFamily="2" charset="-122"/>
                  </a:rPr>
                  <a:t>还原后的数据</a:t>
                </a:r>
              </a:p>
            </p:txBody>
          </p:sp>
        </p:grpSp>
        <p:grpSp>
          <p:nvGrpSpPr>
            <p:cNvPr id="7" name="Group 67"/>
            <p:cNvGrpSpPr>
              <a:grpSpLocks/>
            </p:cNvGrpSpPr>
            <p:nvPr/>
          </p:nvGrpSpPr>
          <p:grpSpPr bwMode="auto">
            <a:xfrm>
              <a:off x="107950" y="4365625"/>
              <a:ext cx="8928100" cy="730250"/>
              <a:chOff x="68" y="2750"/>
              <a:chExt cx="5624" cy="460"/>
            </a:xfrm>
          </p:grpSpPr>
          <p:sp>
            <p:nvSpPr>
              <p:cNvPr id="124960" name="Line 32"/>
              <p:cNvSpPr>
                <a:spLocks noChangeShapeType="1"/>
              </p:cNvSpPr>
              <p:nvPr/>
            </p:nvSpPr>
            <p:spPr bwMode="auto">
              <a:xfrm>
                <a:off x="956" y="2970"/>
                <a:ext cx="4581" cy="0"/>
              </a:xfrm>
              <a:prstGeom prst="line">
                <a:avLst/>
              </a:prstGeom>
              <a:noFill/>
              <a:ln w="28575">
                <a:solidFill>
                  <a:schemeClr val="tx2"/>
                </a:solidFill>
                <a:round/>
                <a:headEnd/>
                <a:tailEnd type="triangle" w="med" len="lg"/>
              </a:ln>
              <a:effectLst/>
            </p:spPr>
            <p:txBody>
              <a:bodyPr wrap="none" anchor="ctr"/>
              <a:lstStyle/>
              <a:p>
                <a:endParaRPr lang="zh-CN" altLang="en-US"/>
              </a:p>
            </p:txBody>
          </p:sp>
          <p:sp>
            <p:nvSpPr>
              <p:cNvPr id="124964" name="Rectangle 36"/>
              <p:cNvSpPr>
                <a:spLocks noChangeArrowheads="1"/>
              </p:cNvSpPr>
              <p:nvPr/>
            </p:nvSpPr>
            <p:spPr bwMode="auto">
              <a:xfrm>
                <a:off x="5525" y="2924"/>
                <a:ext cx="167" cy="286"/>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a:solidFill>
                      <a:srgbClr val="333399"/>
                    </a:solidFill>
                    <a:latin typeface="Arial" charset="0"/>
                  </a:rPr>
                  <a:t>t</a:t>
                </a:r>
              </a:p>
            </p:txBody>
          </p:sp>
          <p:sp>
            <p:nvSpPr>
              <p:cNvPr id="124969" name="Rectangle 41"/>
              <p:cNvSpPr>
                <a:spLocks noChangeArrowheads="1"/>
              </p:cNvSpPr>
              <p:nvPr/>
            </p:nvSpPr>
            <p:spPr bwMode="auto">
              <a:xfrm>
                <a:off x="68" y="2819"/>
                <a:ext cx="882" cy="286"/>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zh-CN" altLang="en-US" dirty="0">
                    <a:solidFill>
                      <a:srgbClr val="333399"/>
                    </a:solidFill>
                    <a:latin typeface="黑体" pitchFamily="2" charset="-122"/>
                    <a:ea typeface="黑体" pitchFamily="2" charset="-122"/>
                  </a:rPr>
                  <a:t>采样时刻</a:t>
                </a:r>
              </a:p>
            </p:txBody>
          </p:sp>
          <p:sp>
            <p:nvSpPr>
              <p:cNvPr id="124981" name="Line 53"/>
              <p:cNvSpPr>
                <a:spLocks noChangeShapeType="1"/>
              </p:cNvSpPr>
              <p:nvPr/>
            </p:nvSpPr>
            <p:spPr bwMode="auto">
              <a:xfrm flipV="1">
                <a:off x="1182" y="2750"/>
                <a:ext cx="0" cy="226"/>
              </a:xfrm>
              <a:prstGeom prst="line">
                <a:avLst/>
              </a:prstGeom>
              <a:noFill/>
              <a:ln w="38100">
                <a:solidFill>
                  <a:schemeClr val="tx2"/>
                </a:solidFill>
                <a:round/>
                <a:headEnd/>
                <a:tailEnd type="triangle" w="med" len="med"/>
              </a:ln>
              <a:effectLst/>
            </p:spPr>
            <p:txBody>
              <a:bodyPr/>
              <a:lstStyle/>
              <a:p>
                <a:endParaRPr lang="zh-CN" altLang="en-US"/>
              </a:p>
            </p:txBody>
          </p:sp>
          <p:sp>
            <p:nvSpPr>
              <p:cNvPr id="124982" name="Line 54"/>
              <p:cNvSpPr>
                <a:spLocks noChangeShapeType="1"/>
              </p:cNvSpPr>
              <p:nvPr/>
            </p:nvSpPr>
            <p:spPr bwMode="auto">
              <a:xfrm flipV="1">
                <a:off x="1669" y="2750"/>
                <a:ext cx="0" cy="226"/>
              </a:xfrm>
              <a:prstGeom prst="line">
                <a:avLst/>
              </a:prstGeom>
              <a:noFill/>
              <a:ln w="38100">
                <a:solidFill>
                  <a:schemeClr val="tx2"/>
                </a:solidFill>
                <a:round/>
                <a:headEnd/>
                <a:tailEnd type="triangle" w="med" len="med"/>
              </a:ln>
              <a:effectLst/>
            </p:spPr>
            <p:txBody>
              <a:bodyPr/>
              <a:lstStyle/>
              <a:p>
                <a:endParaRPr lang="zh-CN" altLang="en-US"/>
              </a:p>
            </p:txBody>
          </p:sp>
          <p:sp>
            <p:nvSpPr>
              <p:cNvPr id="124983" name="Line 55"/>
              <p:cNvSpPr>
                <a:spLocks noChangeShapeType="1"/>
              </p:cNvSpPr>
              <p:nvPr/>
            </p:nvSpPr>
            <p:spPr bwMode="auto">
              <a:xfrm flipV="1">
                <a:off x="2157" y="2750"/>
                <a:ext cx="0" cy="226"/>
              </a:xfrm>
              <a:prstGeom prst="line">
                <a:avLst/>
              </a:prstGeom>
              <a:noFill/>
              <a:ln w="38100">
                <a:solidFill>
                  <a:schemeClr val="tx2"/>
                </a:solidFill>
                <a:round/>
                <a:headEnd/>
                <a:tailEnd type="triangle" w="med" len="med"/>
              </a:ln>
              <a:effectLst/>
            </p:spPr>
            <p:txBody>
              <a:bodyPr/>
              <a:lstStyle/>
              <a:p>
                <a:endParaRPr lang="zh-CN" altLang="en-US"/>
              </a:p>
            </p:txBody>
          </p:sp>
          <p:sp>
            <p:nvSpPr>
              <p:cNvPr id="124984" name="Line 56"/>
              <p:cNvSpPr>
                <a:spLocks noChangeShapeType="1"/>
              </p:cNvSpPr>
              <p:nvPr/>
            </p:nvSpPr>
            <p:spPr bwMode="auto">
              <a:xfrm flipV="1">
                <a:off x="2644" y="2750"/>
                <a:ext cx="0" cy="226"/>
              </a:xfrm>
              <a:prstGeom prst="line">
                <a:avLst/>
              </a:prstGeom>
              <a:noFill/>
              <a:ln w="38100">
                <a:solidFill>
                  <a:schemeClr val="tx2"/>
                </a:solidFill>
                <a:round/>
                <a:headEnd/>
                <a:tailEnd type="triangle" w="med" len="med"/>
              </a:ln>
              <a:effectLst/>
            </p:spPr>
            <p:txBody>
              <a:bodyPr/>
              <a:lstStyle/>
              <a:p>
                <a:endParaRPr lang="zh-CN" altLang="en-US"/>
              </a:p>
            </p:txBody>
          </p:sp>
          <p:sp>
            <p:nvSpPr>
              <p:cNvPr id="124985" name="Line 57"/>
              <p:cNvSpPr>
                <a:spLocks noChangeShapeType="1"/>
              </p:cNvSpPr>
              <p:nvPr/>
            </p:nvSpPr>
            <p:spPr bwMode="auto">
              <a:xfrm flipV="1">
                <a:off x="3132" y="2750"/>
                <a:ext cx="0" cy="226"/>
              </a:xfrm>
              <a:prstGeom prst="line">
                <a:avLst/>
              </a:prstGeom>
              <a:noFill/>
              <a:ln w="38100">
                <a:solidFill>
                  <a:schemeClr val="tx2"/>
                </a:solidFill>
                <a:round/>
                <a:headEnd/>
                <a:tailEnd type="triangle" w="med" len="med"/>
              </a:ln>
              <a:effectLst/>
            </p:spPr>
            <p:txBody>
              <a:bodyPr/>
              <a:lstStyle/>
              <a:p>
                <a:endParaRPr lang="zh-CN" altLang="en-US"/>
              </a:p>
            </p:txBody>
          </p:sp>
          <p:sp>
            <p:nvSpPr>
              <p:cNvPr id="124986" name="Line 58"/>
              <p:cNvSpPr>
                <a:spLocks noChangeShapeType="1"/>
              </p:cNvSpPr>
              <p:nvPr/>
            </p:nvSpPr>
            <p:spPr bwMode="auto">
              <a:xfrm flipV="1">
                <a:off x="3620" y="2750"/>
                <a:ext cx="0" cy="226"/>
              </a:xfrm>
              <a:prstGeom prst="line">
                <a:avLst/>
              </a:prstGeom>
              <a:noFill/>
              <a:ln w="38100">
                <a:solidFill>
                  <a:schemeClr val="tx2"/>
                </a:solidFill>
                <a:round/>
                <a:headEnd/>
                <a:tailEnd type="triangle" w="med" len="med"/>
              </a:ln>
              <a:effectLst/>
            </p:spPr>
            <p:txBody>
              <a:bodyPr/>
              <a:lstStyle/>
              <a:p>
                <a:endParaRPr lang="zh-CN" altLang="en-US"/>
              </a:p>
            </p:txBody>
          </p:sp>
          <p:sp>
            <p:nvSpPr>
              <p:cNvPr id="124987" name="Line 59"/>
              <p:cNvSpPr>
                <a:spLocks noChangeShapeType="1"/>
              </p:cNvSpPr>
              <p:nvPr/>
            </p:nvSpPr>
            <p:spPr bwMode="auto">
              <a:xfrm flipV="1">
                <a:off x="4107" y="2750"/>
                <a:ext cx="0" cy="226"/>
              </a:xfrm>
              <a:prstGeom prst="line">
                <a:avLst/>
              </a:prstGeom>
              <a:noFill/>
              <a:ln w="38100">
                <a:solidFill>
                  <a:schemeClr val="tx2"/>
                </a:solidFill>
                <a:round/>
                <a:headEnd/>
                <a:tailEnd type="triangle" w="med" len="med"/>
              </a:ln>
              <a:effectLst/>
            </p:spPr>
            <p:txBody>
              <a:bodyPr/>
              <a:lstStyle/>
              <a:p>
                <a:endParaRPr lang="zh-CN" altLang="en-US"/>
              </a:p>
            </p:txBody>
          </p:sp>
          <p:sp>
            <p:nvSpPr>
              <p:cNvPr id="124988" name="Line 60"/>
              <p:cNvSpPr>
                <a:spLocks noChangeShapeType="1"/>
              </p:cNvSpPr>
              <p:nvPr/>
            </p:nvSpPr>
            <p:spPr bwMode="auto">
              <a:xfrm flipV="1">
                <a:off x="4595" y="2750"/>
                <a:ext cx="0" cy="226"/>
              </a:xfrm>
              <a:prstGeom prst="line">
                <a:avLst/>
              </a:prstGeom>
              <a:noFill/>
              <a:ln w="38100">
                <a:solidFill>
                  <a:schemeClr val="tx2"/>
                </a:solidFill>
                <a:round/>
                <a:headEnd/>
                <a:tailEnd type="triangle" w="med" len="med"/>
              </a:ln>
              <a:effectLst/>
            </p:spPr>
            <p:txBody>
              <a:bodyPr/>
              <a:lstStyle/>
              <a:p>
                <a:endParaRPr lang="zh-CN" altLang="en-US"/>
              </a:p>
            </p:txBody>
          </p:sp>
          <p:sp>
            <p:nvSpPr>
              <p:cNvPr id="124989" name="Line 61"/>
              <p:cNvSpPr>
                <a:spLocks noChangeShapeType="1"/>
              </p:cNvSpPr>
              <p:nvPr/>
            </p:nvSpPr>
            <p:spPr bwMode="auto">
              <a:xfrm flipV="1">
                <a:off x="5083" y="2750"/>
                <a:ext cx="0" cy="226"/>
              </a:xfrm>
              <a:prstGeom prst="line">
                <a:avLst/>
              </a:prstGeom>
              <a:noFill/>
              <a:ln w="38100">
                <a:solidFill>
                  <a:schemeClr val="tx2"/>
                </a:solidFill>
                <a:round/>
                <a:headEnd/>
                <a:tailEnd type="triangle" w="med" len="med"/>
              </a:ln>
              <a:effectLst/>
            </p:spPr>
            <p:txBody>
              <a:bodyPr/>
              <a:lstStyle/>
              <a:p>
                <a:endParaRPr lang="zh-CN" altLang="en-US"/>
              </a:p>
            </p:txBody>
          </p:sp>
        </p:grpSp>
      </p:grpSp>
      <p:sp>
        <p:nvSpPr>
          <p:cNvPr id="48" name="Rectangle 42"/>
          <p:cNvSpPr>
            <a:spLocks noChangeArrowheads="1"/>
          </p:cNvSpPr>
          <p:nvPr/>
        </p:nvSpPr>
        <p:spPr bwMode="auto">
          <a:xfrm>
            <a:off x="0" y="6237312"/>
            <a:ext cx="8892480" cy="643766"/>
          </a:xfrm>
          <a:prstGeom prst="rect">
            <a:avLst/>
          </a:prstGeom>
          <a:noFill/>
          <a:ln w="12700">
            <a:noFill/>
            <a:miter lim="800000"/>
            <a:headEnd/>
            <a:tailEnd/>
          </a:ln>
          <a:effectLst/>
        </p:spPr>
        <p:txBody>
          <a:bodyPr wrap="square" lIns="90488" tIns="44450" rIns="90488" bIns="44450">
            <a:spAutoFit/>
          </a:bodyPr>
          <a:lstStyle/>
          <a:p>
            <a:pPr defTabSz="762000" eaLnBrk="0" hangingPunct="0"/>
            <a:r>
              <a:rPr lang="zh-CN" altLang="en-US" sz="1800" dirty="0"/>
              <a:t>误比特率</a:t>
            </a:r>
            <a:r>
              <a:rPr lang="en-US" altLang="zh-CN" sz="1800" dirty="0"/>
              <a:t>=</a:t>
            </a:r>
            <a:r>
              <a:rPr lang="zh-CN" altLang="en-US" sz="1800" dirty="0"/>
              <a:t>错误比特数</a:t>
            </a:r>
            <a:r>
              <a:rPr lang="en-US" altLang="zh-CN" sz="1800" dirty="0"/>
              <a:t>/</a:t>
            </a:r>
            <a:r>
              <a:rPr lang="zh-CN" altLang="en-US" sz="1800" dirty="0"/>
              <a:t>传输总比特数，若误比特率</a:t>
            </a:r>
            <a:r>
              <a:rPr lang="en-US" altLang="zh-CN" sz="1800" dirty="0"/>
              <a:t>p</a:t>
            </a:r>
            <a:r>
              <a:rPr lang="zh-CN" altLang="en-US" sz="1800" dirty="0"/>
              <a:t>，帧长</a:t>
            </a:r>
            <a:r>
              <a:rPr lang="en-US" altLang="zh-CN" sz="1800" dirty="0"/>
              <a:t>n</a:t>
            </a:r>
            <a:r>
              <a:rPr lang="zh-CN" altLang="en-US" sz="1800" dirty="0"/>
              <a:t>比特，误帧率</a:t>
            </a:r>
            <a:r>
              <a:rPr lang="en-US" altLang="zh-CN" sz="1800" dirty="0"/>
              <a:t>1-(1-p)</a:t>
            </a:r>
            <a:r>
              <a:rPr lang="en-US" altLang="zh-CN" sz="1800" baseline="30000" dirty="0"/>
              <a:t>n</a:t>
            </a:r>
          </a:p>
          <a:p>
            <a:pPr defTabSz="762000" eaLnBrk="0" hangingPunct="0"/>
            <a:r>
              <a:rPr kumimoji="1" lang="zh-CN" altLang="en-US" sz="1800" dirty="0">
                <a:solidFill>
                  <a:srgbClr val="333399"/>
                </a:solidFill>
                <a:latin typeface="黑体" pitchFamily="2" charset="-122"/>
                <a:ea typeface="黑体" pitchFamily="2" charset="-122"/>
              </a:rPr>
              <a:t>设</a:t>
            </a:r>
            <a:r>
              <a:rPr kumimoji="1" lang="en-US" altLang="zh-CN" sz="1800" dirty="0">
                <a:solidFill>
                  <a:srgbClr val="333399"/>
                </a:solidFill>
                <a:latin typeface="黑体" pitchFamily="2" charset="-122"/>
                <a:ea typeface="黑体" pitchFamily="2" charset="-122"/>
              </a:rPr>
              <a:t>p=10</a:t>
            </a:r>
            <a:r>
              <a:rPr kumimoji="1" lang="en-US" altLang="zh-CN" sz="1800" baseline="30000" dirty="0">
                <a:solidFill>
                  <a:srgbClr val="333399"/>
                </a:solidFill>
                <a:latin typeface="黑体" pitchFamily="2" charset="-122"/>
                <a:ea typeface="黑体" pitchFamily="2" charset="-122"/>
              </a:rPr>
              <a:t>-4</a:t>
            </a:r>
            <a:r>
              <a:rPr kumimoji="1" lang="en-US" altLang="zh-CN" sz="1800" dirty="0">
                <a:solidFill>
                  <a:srgbClr val="333399"/>
                </a:solidFill>
                <a:latin typeface="黑体" pitchFamily="2" charset="-122"/>
                <a:ea typeface="黑体" pitchFamily="2" charset="-122"/>
              </a:rPr>
              <a:t>,n=1518B,</a:t>
            </a:r>
            <a:r>
              <a:rPr kumimoji="1" lang="zh-CN" altLang="en-US" sz="1800" dirty="0">
                <a:solidFill>
                  <a:srgbClr val="333399"/>
                </a:solidFill>
                <a:latin typeface="黑体" pitchFamily="2" charset="-122"/>
                <a:ea typeface="黑体" pitchFamily="2" charset="-122"/>
              </a:rPr>
              <a:t>误帧率</a:t>
            </a:r>
            <a:r>
              <a:rPr kumimoji="1" lang="en-US" altLang="zh-CN" sz="1800" dirty="0">
                <a:solidFill>
                  <a:srgbClr val="333399"/>
                </a:solidFill>
                <a:latin typeface="黑体" pitchFamily="2" charset="-122"/>
                <a:ea typeface="黑体" pitchFamily="2" charset="-122"/>
              </a:rPr>
              <a:t>0.7</a:t>
            </a:r>
            <a:r>
              <a:rPr kumimoji="1" lang="zh-CN" altLang="en-US" sz="1800" dirty="0">
                <a:solidFill>
                  <a:srgbClr val="333399"/>
                </a:solidFill>
                <a:latin typeface="黑体" pitchFamily="2" charset="-122"/>
                <a:ea typeface="黑体" pitchFamily="2" charset="-122"/>
              </a:rPr>
              <a:t>，</a:t>
            </a:r>
            <a:r>
              <a:rPr kumimoji="1" lang="en-US" altLang="zh-CN" sz="1800" dirty="0">
                <a:solidFill>
                  <a:srgbClr val="333399"/>
                </a:solidFill>
                <a:latin typeface="黑体" pitchFamily="2" charset="-122"/>
                <a:ea typeface="黑体" pitchFamily="2" charset="-122"/>
              </a:rPr>
              <a:t>p=10</a:t>
            </a:r>
            <a:r>
              <a:rPr kumimoji="1" lang="en-US" altLang="zh-CN" sz="1800" baseline="30000" dirty="0">
                <a:solidFill>
                  <a:srgbClr val="333399"/>
                </a:solidFill>
                <a:latin typeface="黑体" pitchFamily="2" charset="-122"/>
                <a:ea typeface="黑体" pitchFamily="2" charset="-122"/>
              </a:rPr>
              <a:t>-5</a:t>
            </a:r>
            <a:r>
              <a:rPr kumimoji="1" lang="en-US" altLang="zh-CN" sz="1800" dirty="0">
                <a:solidFill>
                  <a:srgbClr val="333399"/>
                </a:solidFill>
                <a:latin typeface="黑体" pitchFamily="2" charset="-122"/>
                <a:ea typeface="黑体" pitchFamily="2" charset="-122"/>
              </a:rPr>
              <a:t>,</a:t>
            </a:r>
            <a:r>
              <a:rPr kumimoji="1" lang="zh-CN" altLang="en-US" sz="1800" dirty="0">
                <a:solidFill>
                  <a:srgbClr val="333399"/>
                </a:solidFill>
                <a:latin typeface="黑体" pitchFamily="2" charset="-122"/>
                <a:ea typeface="黑体" pitchFamily="2" charset="-122"/>
              </a:rPr>
              <a:t>误帧率</a:t>
            </a:r>
            <a:r>
              <a:rPr kumimoji="1" lang="en-US" altLang="zh-CN" sz="1800" dirty="0">
                <a:solidFill>
                  <a:srgbClr val="333399"/>
                </a:solidFill>
                <a:latin typeface="黑体" pitchFamily="2" charset="-122"/>
                <a:ea typeface="黑体" pitchFamily="2" charset="-122"/>
              </a:rPr>
              <a:t>0.11</a:t>
            </a:r>
            <a:r>
              <a:rPr kumimoji="1" lang="zh-CN" altLang="en-US" sz="1800" dirty="0">
                <a:solidFill>
                  <a:srgbClr val="333399"/>
                </a:solidFill>
                <a:latin typeface="黑体" pitchFamily="2" charset="-122"/>
                <a:ea typeface="黑体" pitchFamily="2" charset="-122"/>
              </a:rPr>
              <a:t>，</a:t>
            </a:r>
            <a:r>
              <a:rPr kumimoji="1" lang="en-US" altLang="zh-CN" sz="1800" dirty="0">
                <a:solidFill>
                  <a:srgbClr val="333399"/>
                </a:solidFill>
                <a:latin typeface="黑体" pitchFamily="2" charset="-122"/>
                <a:ea typeface="黑体" pitchFamily="2" charset="-122"/>
              </a:rPr>
              <a:t> p=10</a:t>
            </a:r>
            <a:r>
              <a:rPr kumimoji="1" lang="en-US" altLang="zh-CN" sz="1800" baseline="30000" dirty="0">
                <a:solidFill>
                  <a:srgbClr val="333399"/>
                </a:solidFill>
                <a:latin typeface="黑体" pitchFamily="2" charset="-122"/>
                <a:ea typeface="黑体" pitchFamily="2" charset="-122"/>
              </a:rPr>
              <a:t>-10</a:t>
            </a:r>
            <a:r>
              <a:rPr kumimoji="1" lang="en-US" altLang="zh-CN" sz="1800" dirty="0">
                <a:solidFill>
                  <a:srgbClr val="333399"/>
                </a:solidFill>
                <a:latin typeface="黑体" pitchFamily="2" charset="-122"/>
                <a:ea typeface="黑体" pitchFamily="2" charset="-122"/>
              </a:rPr>
              <a:t>,</a:t>
            </a:r>
            <a:r>
              <a:rPr kumimoji="1" lang="zh-CN" altLang="en-US" sz="1800" dirty="0">
                <a:solidFill>
                  <a:srgbClr val="333399"/>
                </a:solidFill>
                <a:latin typeface="黑体" pitchFamily="2" charset="-122"/>
                <a:ea typeface="黑体" pitchFamily="2" charset="-122"/>
              </a:rPr>
              <a:t>误帧率</a:t>
            </a:r>
            <a:r>
              <a:rPr kumimoji="1" lang="en-US" altLang="zh-CN" sz="1800" dirty="0">
                <a:solidFill>
                  <a:srgbClr val="333399"/>
                </a:solidFill>
                <a:latin typeface="黑体" pitchFamily="2" charset="-122"/>
                <a:ea typeface="黑体" pitchFamily="2" charset="-122"/>
              </a:rPr>
              <a:t>0.0000012.</a:t>
            </a:r>
            <a:endParaRPr kumimoji="1" lang="zh-CN" altLang="en-US" sz="1800" dirty="0">
              <a:solidFill>
                <a:srgbClr val="333399"/>
              </a:solidFill>
              <a:latin typeface="黑体" pitchFamily="2" charset="-122"/>
              <a:ea typeface="黑体" pitchFamily="2" charset="-122"/>
            </a:endParaRPr>
          </a:p>
        </p:txBody>
      </p:sp>
    </p:spTree>
    <p:extLst>
      <p:ext uri="{BB962C8B-B14F-4D97-AF65-F5344CB8AC3E}">
        <p14:creationId xmlns:p14="http://schemas.microsoft.com/office/powerpoint/2010/main" val="3885752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zh-CN" dirty="0"/>
              <a:t>3.3</a:t>
            </a:r>
            <a:r>
              <a:rPr lang="zh-CN" altLang="en-US" dirty="0"/>
              <a:t>数字调制与多路复用</a:t>
            </a:r>
          </a:p>
        </p:txBody>
      </p:sp>
      <p:sp>
        <p:nvSpPr>
          <p:cNvPr id="35843" name="Rectangle 3"/>
          <p:cNvSpPr>
            <a:spLocks noGrp="1" noChangeArrowheads="1"/>
          </p:cNvSpPr>
          <p:nvPr>
            <p:ph type="body" idx="1"/>
          </p:nvPr>
        </p:nvSpPr>
        <p:spPr>
          <a:xfrm>
            <a:off x="500034" y="2000240"/>
            <a:ext cx="8240740" cy="4500594"/>
          </a:xfrm>
        </p:spPr>
        <p:txBody>
          <a:bodyPr/>
          <a:lstStyle/>
          <a:p>
            <a:pPr eaLnBrk="1" hangingPunct="1"/>
            <a:r>
              <a:rPr lang="en-US" altLang="zh-CN" sz="2800" b="1" dirty="0">
                <a:latin typeface="+mn-ea"/>
              </a:rPr>
              <a:t>3.3.1</a:t>
            </a:r>
            <a:r>
              <a:rPr lang="zh-CN" altLang="en-US" sz="2800" b="1" dirty="0">
                <a:latin typeface="+mn-ea"/>
              </a:rPr>
              <a:t>数字调制</a:t>
            </a:r>
            <a:endParaRPr lang="en-US" altLang="zh-CN" sz="2800" b="1" dirty="0">
              <a:latin typeface="+mn-ea"/>
            </a:endParaRPr>
          </a:p>
          <a:p>
            <a:pPr lvl="1" eaLnBrk="1" hangingPunct="1"/>
            <a:r>
              <a:rPr lang="zh-CN" altLang="en-US" sz="2400" b="1" dirty="0">
                <a:solidFill>
                  <a:srgbClr val="FF0000"/>
                </a:solidFill>
                <a:latin typeface="+mn-ea"/>
              </a:rPr>
              <a:t>调制</a:t>
            </a:r>
            <a:r>
              <a:rPr lang="zh-CN" altLang="en-US" sz="2400" b="1" dirty="0">
                <a:latin typeface="+mn-ea"/>
              </a:rPr>
              <a:t>是对信号源进行处理，使其变为适合传输形式的过程。即把</a:t>
            </a:r>
            <a:r>
              <a:rPr lang="zh-CN" altLang="en-US" sz="2400" b="1" dirty="0">
                <a:solidFill>
                  <a:srgbClr val="FF0000"/>
                </a:solidFill>
                <a:latin typeface="+mn-ea"/>
              </a:rPr>
              <a:t>基带信号</a:t>
            </a:r>
            <a:r>
              <a:rPr lang="zh-CN" altLang="en-US" sz="2400" b="1" dirty="0">
                <a:latin typeface="+mn-ea"/>
              </a:rPr>
              <a:t>变为一个相对基带频率而言频率非常高的通带信号。</a:t>
            </a:r>
            <a:r>
              <a:rPr lang="zh-CN" altLang="en-US" sz="2400" b="1" dirty="0">
                <a:solidFill>
                  <a:srgbClr val="FF0000"/>
                </a:solidFill>
                <a:latin typeface="+mn-ea"/>
              </a:rPr>
              <a:t>通带信号</a:t>
            </a:r>
            <a:r>
              <a:rPr lang="zh-CN" altLang="en-US" sz="2400" b="1" dirty="0">
                <a:latin typeface="+mn-ea"/>
              </a:rPr>
              <a:t>叫做已调信号，而基带信号叫做调制信号。</a:t>
            </a:r>
            <a:endParaRPr lang="en-US" altLang="zh-CN" sz="2400" b="1" dirty="0">
              <a:latin typeface="+mn-ea"/>
            </a:endParaRPr>
          </a:p>
          <a:p>
            <a:pPr lvl="1" eaLnBrk="1" hangingPunct="1"/>
            <a:r>
              <a:rPr lang="zh-CN" altLang="en-US" sz="2400" b="1" dirty="0">
                <a:solidFill>
                  <a:srgbClr val="FF0000"/>
                </a:solidFill>
                <a:latin typeface="+mn-ea"/>
              </a:rPr>
              <a:t>数字调制</a:t>
            </a:r>
            <a:r>
              <a:rPr lang="zh-CN" altLang="en-US" sz="2400" b="1" dirty="0">
                <a:latin typeface="+mn-ea"/>
              </a:rPr>
              <a:t>就是把要发送的</a:t>
            </a:r>
            <a:r>
              <a:rPr lang="zh-CN" altLang="en-US" sz="2400" b="1" dirty="0">
                <a:solidFill>
                  <a:srgbClr val="FF0000"/>
                </a:solidFill>
                <a:latin typeface="+mn-ea"/>
              </a:rPr>
              <a:t>数字信号</a:t>
            </a:r>
            <a:r>
              <a:rPr lang="zh-CN" altLang="en-US" sz="2400" b="1" dirty="0">
                <a:latin typeface="+mn-ea"/>
              </a:rPr>
              <a:t>转换到适合于传输的</a:t>
            </a:r>
            <a:r>
              <a:rPr lang="zh-CN" altLang="en-US" sz="2400" b="1" dirty="0">
                <a:solidFill>
                  <a:srgbClr val="FF0000"/>
                </a:solidFill>
                <a:latin typeface="+mn-ea"/>
              </a:rPr>
              <a:t>通带模拟信号</a:t>
            </a:r>
            <a:r>
              <a:rPr lang="zh-CN" altLang="en-US" sz="2400" b="1" dirty="0">
                <a:latin typeface="+mn-ea"/>
              </a:rPr>
              <a:t>的过程</a:t>
            </a:r>
            <a:r>
              <a:rPr lang="en-US" altLang="zh-CN" sz="2400" b="1" dirty="0">
                <a:latin typeface="+mn-ea"/>
              </a:rPr>
              <a:t>.</a:t>
            </a:r>
          </a:p>
          <a:p>
            <a:pPr eaLnBrk="1" hangingPunct="1"/>
            <a:r>
              <a:rPr lang="en-US" altLang="zh-CN" sz="2800" b="1" dirty="0">
                <a:latin typeface="+mn-ea"/>
              </a:rPr>
              <a:t>3.3.2</a:t>
            </a:r>
            <a:r>
              <a:rPr lang="zh-CN" altLang="en-US" sz="2800" b="1" dirty="0">
                <a:latin typeface="+mn-ea"/>
              </a:rPr>
              <a:t>多路复用</a:t>
            </a:r>
            <a:endParaRPr lang="en-US" altLang="zh-CN" sz="2800" b="1" dirty="0">
              <a:latin typeface="+mn-ea"/>
            </a:endParaRPr>
          </a:p>
          <a:p>
            <a:pPr lvl="1" eaLnBrk="1" hangingPunct="1"/>
            <a:r>
              <a:rPr lang="zh-CN" altLang="en-US" sz="2400" b="1" dirty="0">
                <a:solidFill>
                  <a:srgbClr val="FF0000"/>
                </a:solidFill>
              </a:rPr>
              <a:t>多路复用</a:t>
            </a:r>
            <a:r>
              <a:rPr lang="zh-CN" altLang="en-US" sz="2400" b="1" dirty="0"/>
              <a:t>是指</a:t>
            </a:r>
            <a:r>
              <a:rPr lang="zh-CN" altLang="en-US" sz="2400" b="1" dirty="0">
                <a:solidFill>
                  <a:srgbClr val="FF0000"/>
                </a:solidFill>
              </a:rPr>
              <a:t>多个用户共享一条信道</a:t>
            </a:r>
            <a:r>
              <a:rPr lang="zh-CN" altLang="en-US" sz="2400" b="1" dirty="0"/>
              <a:t>的一种机制。多路复用有</a:t>
            </a:r>
            <a:r>
              <a:rPr lang="zh-CN" altLang="en-US" sz="2400" b="1" dirty="0">
                <a:solidFill>
                  <a:srgbClr val="FF0000"/>
                </a:solidFill>
              </a:rPr>
              <a:t>频分多路复用</a:t>
            </a:r>
            <a:r>
              <a:rPr lang="zh-CN" altLang="en-US" sz="2400" b="1" dirty="0"/>
              <a:t>（</a:t>
            </a:r>
            <a:r>
              <a:rPr lang="en-US" altLang="zh-CN" sz="2400" b="1" dirty="0"/>
              <a:t>FDMA</a:t>
            </a:r>
            <a:r>
              <a:rPr lang="zh-CN" altLang="en-US" sz="2400" b="1" dirty="0"/>
              <a:t>），</a:t>
            </a:r>
            <a:r>
              <a:rPr lang="zh-CN" altLang="en-US" sz="2400" b="1" dirty="0">
                <a:solidFill>
                  <a:srgbClr val="FF0000"/>
                </a:solidFill>
              </a:rPr>
              <a:t>时分多路复用</a:t>
            </a:r>
            <a:r>
              <a:rPr lang="zh-CN" altLang="en-US" sz="2400" b="1" dirty="0"/>
              <a:t>（</a:t>
            </a:r>
            <a:r>
              <a:rPr lang="en-US" altLang="zh-CN" sz="2400" b="1" dirty="0"/>
              <a:t>TDMA</a:t>
            </a:r>
            <a:r>
              <a:rPr lang="zh-CN" altLang="en-US" sz="2400" b="1" dirty="0"/>
              <a:t>），</a:t>
            </a:r>
            <a:r>
              <a:rPr lang="zh-CN" altLang="en-US" sz="2400" b="1" dirty="0">
                <a:solidFill>
                  <a:srgbClr val="FF0000"/>
                </a:solidFill>
              </a:rPr>
              <a:t>码分多路复用</a:t>
            </a:r>
            <a:r>
              <a:rPr lang="zh-CN" altLang="en-US" sz="2400" b="1" dirty="0"/>
              <a:t>（</a:t>
            </a:r>
            <a:r>
              <a:rPr lang="en-US" altLang="zh-CN" sz="2400" b="1" dirty="0"/>
              <a:t>CDMA</a:t>
            </a:r>
            <a:r>
              <a:rPr lang="zh-CN" altLang="en-US" sz="2400" b="1" dirty="0"/>
              <a:t>）几种。</a:t>
            </a:r>
            <a:endParaRPr lang="en-US" altLang="zh-CN" sz="2400" b="1" dirty="0">
              <a:latin typeface="+mn-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zh-CN" dirty="0"/>
              <a:t>3.3.1</a:t>
            </a:r>
            <a:r>
              <a:rPr lang="zh-CN" altLang="en-US" dirty="0"/>
              <a:t>数字调制</a:t>
            </a:r>
          </a:p>
        </p:txBody>
      </p:sp>
      <p:sp>
        <p:nvSpPr>
          <p:cNvPr id="38915" name="Rectangle 4"/>
          <p:cNvSpPr>
            <a:spLocks noGrp="1" noChangeArrowheads="1"/>
          </p:cNvSpPr>
          <p:nvPr>
            <p:ph type="body" idx="1"/>
          </p:nvPr>
        </p:nvSpPr>
        <p:spPr>
          <a:noFill/>
        </p:spPr>
        <p:txBody>
          <a:bodyPr/>
          <a:lstStyle/>
          <a:p>
            <a:pPr eaLnBrk="1" hangingPunct="1">
              <a:lnSpc>
                <a:spcPct val="90000"/>
              </a:lnSpc>
            </a:pPr>
            <a:r>
              <a:rPr lang="zh-CN" altLang="en-US" sz="2800" b="1" dirty="0"/>
              <a:t>由于基带（</a:t>
            </a:r>
            <a:r>
              <a:rPr lang="en-US" altLang="zh-CN" sz="2800" b="1" dirty="0"/>
              <a:t>baseband</a:t>
            </a:r>
            <a:r>
              <a:rPr lang="zh-CN" altLang="en-US" sz="2800" b="1" dirty="0"/>
              <a:t>）信号在长距离的传输信道上会受到衰减、畸变及噪音等的影响，因此在发送端必须转换成一种适合于在信道上传输的信道信号，这个转换过程就叫调制（</a:t>
            </a:r>
            <a:r>
              <a:rPr lang="en-US" altLang="zh-CN" sz="2800" b="1" dirty="0">
                <a:solidFill>
                  <a:srgbClr val="FF0000"/>
                </a:solidFill>
              </a:rPr>
              <a:t>mo</a:t>
            </a:r>
            <a:r>
              <a:rPr lang="en-US" altLang="zh-CN" sz="2800" b="1" dirty="0"/>
              <a:t>dulation</a:t>
            </a:r>
            <a:r>
              <a:rPr lang="zh-CN" altLang="en-US" sz="2800" b="1" dirty="0"/>
              <a:t>）。在接收端的相反转换过程称为解调（</a:t>
            </a:r>
            <a:r>
              <a:rPr lang="en-US" altLang="zh-CN" sz="2800" b="1" dirty="0">
                <a:solidFill>
                  <a:srgbClr val="FF0000"/>
                </a:solidFill>
              </a:rPr>
              <a:t>demo</a:t>
            </a:r>
            <a:r>
              <a:rPr lang="en-US" altLang="zh-CN" sz="2800" b="1" dirty="0"/>
              <a:t>dulation</a:t>
            </a:r>
            <a:r>
              <a:rPr lang="zh-CN" altLang="en-US" sz="2800" b="1" dirty="0"/>
              <a:t>）。</a:t>
            </a:r>
          </a:p>
          <a:p>
            <a:pPr eaLnBrk="1" hangingPunct="1">
              <a:lnSpc>
                <a:spcPct val="90000"/>
              </a:lnSpc>
            </a:pPr>
            <a:r>
              <a:rPr lang="zh-CN" altLang="en-US" sz="2800" b="1" dirty="0"/>
              <a:t>调制解调器（</a:t>
            </a:r>
            <a:r>
              <a:rPr lang="en-US" altLang="zh-CN" sz="2800" b="1" dirty="0"/>
              <a:t>MODEM</a:t>
            </a:r>
            <a:r>
              <a:rPr lang="zh-CN" altLang="en-US" sz="2800" b="1" dirty="0"/>
              <a:t>）就是调制器（</a:t>
            </a:r>
            <a:r>
              <a:rPr lang="en-US" altLang="zh-CN" sz="2800" b="1" dirty="0" err="1"/>
              <a:t>MOdulator</a:t>
            </a:r>
            <a:r>
              <a:rPr lang="zh-CN" altLang="en-US" sz="2800" b="1" dirty="0"/>
              <a:t>）和解调器（</a:t>
            </a:r>
            <a:r>
              <a:rPr lang="en-US" altLang="zh-CN" sz="2800" b="1" dirty="0" err="1"/>
              <a:t>DEModulator</a:t>
            </a:r>
            <a:r>
              <a:rPr lang="zh-CN" altLang="en-US" sz="2800" b="1" dirty="0"/>
              <a:t>）的组合。</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zh-CN" altLang="en-US" dirty="0"/>
              <a:t>基带传输</a:t>
            </a:r>
          </a:p>
        </p:txBody>
      </p:sp>
      <p:sp>
        <p:nvSpPr>
          <p:cNvPr id="45059" name="Rectangle 3"/>
          <p:cNvSpPr>
            <a:spLocks noGrp="1" noChangeArrowheads="1"/>
          </p:cNvSpPr>
          <p:nvPr>
            <p:ph type="body" idx="1"/>
          </p:nvPr>
        </p:nvSpPr>
        <p:spPr>
          <a:xfrm>
            <a:off x="179388" y="2071678"/>
            <a:ext cx="5383212" cy="4670435"/>
          </a:xfrm>
        </p:spPr>
        <p:txBody>
          <a:bodyPr/>
          <a:lstStyle/>
          <a:p>
            <a:pPr eaLnBrk="1" hangingPunct="1">
              <a:lnSpc>
                <a:spcPct val="90000"/>
              </a:lnSpc>
            </a:pPr>
            <a:r>
              <a:rPr lang="zh-CN" altLang="en-US" sz="2400" b="1" dirty="0"/>
              <a:t>不归零码（</a:t>
            </a:r>
            <a:r>
              <a:rPr lang="en-US" altLang="zh-CN" sz="2400" b="1" dirty="0"/>
              <a:t>NRZ</a:t>
            </a:r>
            <a:r>
              <a:rPr lang="zh-CN" altLang="en-US" sz="2400" b="1" dirty="0"/>
              <a:t>）</a:t>
            </a:r>
          </a:p>
          <a:p>
            <a:pPr lvl="1" eaLnBrk="1" hangingPunct="1">
              <a:lnSpc>
                <a:spcPct val="90000"/>
              </a:lnSpc>
            </a:pPr>
            <a:r>
              <a:rPr lang="zh-CN" altLang="en-US" sz="2000" b="1" dirty="0"/>
              <a:t>数字信号的最直接表示是用正负电压分别表示二进制的</a:t>
            </a:r>
            <a:r>
              <a:rPr lang="en-US" altLang="zh-CN" sz="2000" b="1" dirty="0"/>
              <a:t>0</a:t>
            </a:r>
            <a:r>
              <a:rPr lang="zh-CN" altLang="en-US" sz="2000" b="1" dirty="0"/>
              <a:t>、</a:t>
            </a:r>
            <a:r>
              <a:rPr lang="en-US" altLang="zh-CN" sz="2000" b="1" dirty="0"/>
              <a:t>1</a:t>
            </a:r>
            <a:r>
              <a:rPr lang="zh-CN" altLang="en-US" sz="2000" b="1" dirty="0"/>
              <a:t>值，对于光纤，有光表示</a:t>
            </a:r>
            <a:r>
              <a:rPr lang="en-US" altLang="zh-CN" sz="2000" b="1" dirty="0"/>
              <a:t>1</a:t>
            </a:r>
            <a:r>
              <a:rPr lang="zh-CN" altLang="en-US" sz="2000" b="1" dirty="0"/>
              <a:t>，没光表示</a:t>
            </a:r>
            <a:r>
              <a:rPr lang="en-US" altLang="zh-CN" sz="2000" b="1" dirty="0"/>
              <a:t>0</a:t>
            </a:r>
            <a:r>
              <a:rPr lang="zh-CN" altLang="en-US" sz="2000" b="1" dirty="0"/>
              <a:t>，这种编码方案称为</a:t>
            </a:r>
            <a:r>
              <a:rPr lang="en-US" altLang="zh-CN" sz="2000" b="1" dirty="0"/>
              <a:t>NRZ</a:t>
            </a:r>
            <a:r>
              <a:rPr lang="zh-CN" altLang="en-US" sz="2000" b="1" dirty="0"/>
              <a:t>。</a:t>
            </a:r>
          </a:p>
          <a:p>
            <a:pPr eaLnBrk="1" hangingPunct="1">
              <a:lnSpc>
                <a:spcPct val="90000"/>
              </a:lnSpc>
            </a:pPr>
            <a:r>
              <a:rPr lang="zh-CN" altLang="en-US" sz="2400" b="1" dirty="0"/>
              <a:t>曼彻斯特编码</a:t>
            </a:r>
          </a:p>
          <a:p>
            <a:pPr lvl="1" eaLnBrk="1" hangingPunct="1">
              <a:lnSpc>
                <a:spcPct val="90000"/>
              </a:lnSpc>
            </a:pPr>
            <a:r>
              <a:rPr lang="zh-CN" altLang="en-US" sz="2000" b="1" dirty="0"/>
              <a:t>每一比特的中央有一变迁，可用做时钟，由高到低为</a:t>
            </a:r>
            <a:r>
              <a:rPr lang="zh-CN" altLang="en-US" sz="2000" b="1" dirty="0">
                <a:latin typeface="Arial" charset="0"/>
              </a:rPr>
              <a:t>“</a:t>
            </a:r>
            <a:r>
              <a:rPr lang="en-US" altLang="zh-CN" sz="2000" b="1" dirty="0"/>
              <a:t>1</a:t>
            </a:r>
            <a:r>
              <a:rPr lang="en-US" altLang="zh-CN" sz="2000" b="1" dirty="0">
                <a:latin typeface="Arial" charset="0"/>
              </a:rPr>
              <a:t>”</a:t>
            </a:r>
            <a:r>
              <a:rPr lang="zh-CN" altLang="en-US" sz="2000" b="1" dirty="0"/>
              <a:t>，由低到高为</a:t>
            </a:r>
            <a:r>
              <a:rPr lang="zh-CN" altLang="en-US" sz="2000" b="1" dirty="0">
                <a:latin typeface="Arial" charset="0"/>
              </a:rPr>
              <a:t>“</a:t>
            </a:r>
            <a:r>
              <a:rPr lang="en-US" altLang="zh-CN" sz="2000" b="1" dirty="0"/>
              <a:t>0</a:t>
            </a:r>
            <a:r>
              <a:rPr lang="en-US" altLang="zh-CN" sz="2000" b="1" dirty="0">
                <a:latin typeface="Arial" charset="0"/>
              </a:rPr>
              <a:t>”</a:t>
            </a:r>
            <a:r>
              <a:rPr lang="zh-CN" altLang="en-US" sz="2000" b="1" dirty="0">
                <a:latin typeface="Arial" charset="0"/>
              </a:rPr>
              <a:t>，相当于时钟信号与比特流的异或</a:t>
            </a:r>
            <a:endParaRPr lang="en-US" altLang="zh-CN" sz="2000" b="1" dirty="0"/>
          </a:p>
          <a:p>
            <a:pPr eaLnBrk="1" hangingPunct="1">
              <a:lnSpc>
                <a:spcPct val="90000"/>
              </a:lnSpc>
            </a:pPr>
            <a:r>
              <a:rPr lang="zh-CN" altLang="en-US" sz="2400" b="1" dirty="0"/>
              <a:t>不归零逆转</a:t>
            </a:r>
            <a:endParaRPr lang="en-US" altLang="zh-CN" sz="2400" b="1" dirty="0"/>
          </a:p>
          <a:p>
            <a:pPr lvl="1" eaLnBrk="1" hangingPunct="1">
              <a:lnSpc>
                <a:spcPct val="90000"/>
              </a:lnSpc>
            </a:pPr>
            <a:r>
              <a:rPr lang="zh-CN" altLang="en-US" sz="2000" b="1" dirty="0"/>
              <a:t>信号有跳变表示</a:t>
            </a:r>
            <a:r>
              <a:rPr lang="en-US" altLang="zh-CN" sz="2000" b="1" dirty="0"/>
              <a:t>1</a:t>
            </a:r>
            <a:r>
              <a:rPr lang="zh-CN" altLang="en-US" sz="2000" b="1" dirty="0"/>
              <a:t>，无跳变表示</a:t>
            </a:r>
            <a:r>
              <a:rPr lang="en-US" altLang="zh-CN" sz="2000" b="1" dirty="0"/>
              <a:t>0</a:t>
            </a:r>
            <a:r>
              <a:rPr lang="zh-CN" altLang="en-US" sz="2000" b="1" dirty="0"/>
              <a:t>，长串</a:t>
            </a:r>
            <a:r>
              <a:rPr lang="en-US" altLang="zh-CN" sz="2000" b="1" dirty="0"/>
              <a:t>1</a:t>
            </a:r>
            <a:r>
              <a:rPr lang="zh-CN" altLang="en-US" sz="2000" b="1" dirty="0"/>
              <a:t>不会有时钟恢复问题，但</a:t>
            </a:r>
            <a:r>
              <a:rPr lang="zh-CN" altLang="en-US" sz="2000" b="1" dirty="0">
                <a:solidFill>
                  <a:srgbClr val="FF0000"/>
                </a:solidFill>
              </a:rPr>
              <a:t>长串</a:t>
            </a:r>
            <a:r>
              <a:rPr lang="en-US" altLang="zh-CN" sz="2000" b="1" dirty="0">
                <a:solidFill>
                  <a:srgbClr val="FF0000"/>
                </a:solidFill>
              </a:rPr>
              <a:t>0</a:t>
            </a:r>
            <a:r>
              <a:rPr lang="zh-CN" altLang="en-US" sz="2000" b="1" dirty="0"/>
              <a:t>仍</a:t>
            </a:r>
            <a:r>
              <a:rPr lang="zh-CN" altLang="en-US" sz="2000" b="1" dirty="0">
                <a:solidFill>
                  <a:srgbClr val="FF0000"/>
                </a:solidFill>
              </a:rPr>
              <a:t>存在时钟恢复问题</a:t>
            </a:r>
            <a:r>
              <a:rPr lang="zh-CN" altLang="en-US" sz="2000" b="1" dirty="0"/>
              <a:t>。解决该问题可用</a:t>
            </a:r>
            <a:r>
              <a:rPr lang="en-US" altLang="zh-CN" sz="2000" b="1" dirty="0"/>
              <a:t>4B/5B</a:t>
            </a:r>
            <a:r>
              <a:rPr lang="zh-CN" altLang="en-US" sz="2000" b="1" dirty="0"/>
              <a:t>编码。</a:t>
            </a:r>
          </a:p>
        </p:txBody>
      </p:sp>
      <p:sp>
        <p:nvSpPr>
          <p:cNvPr id="45062" name="Text Box 5"/>
          <p:cNvSpPr txBox="1">
            <a:spLocks noChangeArrowheads="1"/>
          </p:cNvSpPr>
          <p:nvPr/>
        </p:nvSpPr>
        <p:spPr bwMode="auto">
          <a:xfrm>
            <a:off x="5920407" y="1857364"/>
            <a:ext cx="2375877" cy="513556"/>
          </a:xfrm>
          <a:prstGeom prst="rect">
            <a:avLst/>
          </a:prstGeom>
          <a:noFill/>
          <a:ln w="9525">
            <a:noFill/>
            <a:miter lim="800000"/>
            <a:headEnd/>
            <a:tailEnd/>
          </a:ln>
        </p:spPr>
        <p:txBody>
          <a:bodyPr>
            <a:spAutoFit/>
          </a:bodyPr>
          <a:lstStyle/>
          <a:p>
            <a:pPr>
              <a:spcBef>
                <a:spcPct val="50000"/>
              </a:spcBef>
            </a:pPr>
            <a:r>
              <a:rPr lang="en-US" altLang="zh-CN" sz="2000"/>
              <a:t>0   0   1   1   0   1</a:t>
            </a:r>
          </a:p>
        </p:txBody>
      </p:sp>
      <p:sp>
        <p:nvSpPr>
          <p:cNvPr id="45063" name="Line 6"/>
          <p:cNvSpPr>
            <a:spLocks noChangeShapeType="1"/>
          </p:cNvSpPr>
          <p:nvPr/>
        </p:nvSpPr>
        <p:spPr bwMode="auto">
          <a:xfrm>
            <a:off x="6233022" y="1934882"/>
            <a:ext cx="0" cy="3565820"/>
          </a:xfrm>
          <a:prstGeom prst="line">
            <a:avLst/>
          </a:prstGeom>
          <a:noFill/>
          <a:ln w="9525">
            <a:solidFill>
              <a:schemeClr val="tx1"/>
            </a:solidFill>
            <a:prstDash val="dashDot"/>
            <a:round/>
            <a:headEnd/>
            <a:tailEnd/>
          </a:ln>
        </p:spPr>
        <p:txBody>
          <a:bodyPr/>
          <a:lstStyle/>
          <a:p>
            <a:endParaRPr lang="zh-CN" altLang="en-US"/>
          </a:p>
        </p:txBody>
      </p:sp>
      <p:sp>
        <p:nvSpPr>
          <p:cNvPr id="45064" name="Line 7"/>
          <p:cNvSpPr>
            <a:spLocks noChangeShapeType="1"/>
          </p:cNvSpPr>
          <p:nvPr/>
        </p:nvSpPr>
        <p:spPr bwMode="auto">
          <a:xfrm>
            <a:off x="6608161" y="1934882"/>
            <a:ext cx="0" cy="3565820"/>
          </a:xfrm>
          <a:prstGeom prst="line">
            <a:avLst/>
          </a:prstGeom>
          <a:noFill/>
          <a:ln w="9525">
            <a:solidFill>
              <a:schemeClr val="tx1"/>
            </a:solidFill>
            <a:prstDash val="dashDot"/>
            <a:round/>
            <a:headEnd/>
            <a:tailEnd/>
          </a:ln>
        </p:spPr>
        <p:txBody>
          <a:bodyPr/>
          <a:lstStyle/>
          <a:p>
            <a:endParaRPr lang="zh-CN" altLang="en-US"/>
          </a:p>
        </p:txBody>
      </p:sp>
      <p:sp>
        <p:nvSpPr>
          <p:cNvPr id="45065" name="Line 8"/>
          <p:cNvSpPr>
            <a:spLocks noChangeShapeType="1"/>
          </p:cNvSpPr>
          <p:nvPr/>
        </p:nvSpPr>
        <p:spPr bwMode="auto">
          <a:xfrm>
            <a:off x="6983299" y="1934882"/>
            <a:ext cx="0" cy="3565820"/>
          </a:xfrm>
          <a:prstGeom prst="line">
            <a:avLst/>
          </a:prstGeom>
          <a:noFill/>
          <a:ln w="9525">
            <a:solidFill>
              <a:schemeClr val="tx1"/>
            </a:solidFill>
            <a:prstDash val="dashDot"/>
            <a:round/>
            <a:headEnd/>
            <a:tailEnd/>
          </a:ln>
        </p:spPr>
        <p:txBody>
          <a:bodyPr/>
          <a:lstStyle/>
          <a:p>
            <a:endParaRPr lang="zh-CN" altLang="en-US"/>
          </a:p>
        </p:txBody>
      </p:sp>
      <p:sp>
        <p:nvSpPr>
          <p:cNvPr id="45066" name="Line 9"/>
          <p:cNvSpPr>
            <a:spLocks noChangeShapeType="1"/>
          </p:cNvSpPr>
          <p:nvPr/>
        </p:nvSpPr>
        <p:spPr bwMode="auto">
          <a:xfrm>
            <a:off x="7358438" y="1934882"/>
            <a:ext cx="0" cy="3565820"/>
          </a:xfrm>
          <a:prstGeom prst="line">
            <a:avLst/>
          </a:prstGeom>
          <a:noFill/>
          <a:ln w="9525">
            <a:solidFill>
              <a:schemeClr val="tx1"/>
            </a:solidFill>
            <a:prstDash val="dashDot"/>
            <a:round/>
            <a:headEnd/>
            <a:tailEnd/>
          </a:ln>
        </p:spPr>
        <p:txBody>
          <a:bodyPr/>
          <a:lstStyle/>
          <a:p>
            <a:endParaRPr lang="zh-CN" altLang="en-US"/>
          </a:p>
        </p:txBody>
      </p:sp>
      <p:sp>
        <p:nvSpPr>
          <p:cNvPr id="45067" name="Line 10"/>
          <p:cNvSpPr>
            <a:spLocks noChangeShapeType="1"/>
          </p:cNvSpPr>
          <p:nvPr/>
        </p:nvSpPr>
        <p:spPr bwMode="auto">
          <a:xfrm>
            <a:off x="7733576" y="1934882"/>
            <a:ext cx="0" cy="3565820"/>
          </a:xfrm>
          <a:prstGeom prst="line">
            <a:avLst/>
          </a:prstGeom>
          <a:noFill/>
          <a:ln w="9525">
            <a:solidFill>
              <a:schemeClr val="tx1"/>
            </a:solidFill>
            <a:prstDash val="dashDot"/>
            <a:round/>
            <a:headEnd/>
            <a:tailEnd/>
          </a:ln>
        </p:spPr>
        <p:txBody>
          <a:bodyPr/>
          <a:lstStyle/>
          <a:p>
            <a:endParaRPr lang="zh-CN" altLang="en-US"/>
          </a:p>
        </p:txBody>
      </p:sp>
      <p:sp>
        <p:nvSpPr>
          <p:cNvPr id="45068" name="Line 11"/>
          <p:cNvSpPr>
            <a:spLocks noChangeShapeType="1"/>
          </p:cNvSpPr>
          <p:nvPr/>
        </p:nvSpPr>
        <p:spPr bwMode="auto">
          <a:xfrm>
            <a:off x="5857884" y="1934882"/>
            <a:ext cx="0" cy="3565820"/>
          </a:xfrm>
          <a:prstGeom prst="line">
            <a:avLst/>
          </a:prstGeom>
          <a:noFill/>
          <a:ln w="9525">
            <a:solidFill>
              <a:schemeClr val="tx1"/>
            </a:solidFill>
            <a:prstDash val="dashDot"/>
            <a:round/>
            <a:headEnd/>
            <a:tailEnd/>
          </a:ln>
        </p:spPr>
        <p:txBody>
          <a:bodyPr/>
          <a:lstStyle/>
          <a:p>
            <a:endParaRPr lang="zh-CN" altLang="en-US"/>
          </a:p>
        </p:txBody>
      </p:sp>
      <p:sp>
        <p:nvSpPr>
          <p:cNvPr id="45069" name="Line 12"/>
          <p:cNvSpPr>
            <a:spLocks noChangeShapeType="1"/>
          </p:cNvSpPr>
          <p:nvPr/>
        </p:nvSpPr>
        <p:spPr bwMode="auto">
          <a:xfrm>
            <a:off x="8108715" y="1934882"/>
            <a:ext cx="0" cy="3565820"/>
          </a:xfrm>
          <a:prstGeom prst="line">
            <a:avLst/>
          </a:prstGeom>
          <a:noFill/>
          <a:ln w="9525">
            <a:solidFill>
              <a:schemeClr val="tx1"/>
            </a:solidFill>
            <a:prstDash val="dashDot"/>
            <a:round/>
            <a:headEnd/>
            <a:tailEnd/>
          </a:ln>
        </p:spPr>
        <p:txBody>
          <a:bodyPr/>
          <a:lstStyle/>
          <a:p>
            <a:endParaRPr lang="zh-CN" altLang="en-US"/>
          </a:p>
        </p:txBody>
      </p:sp>
      <p:sp>
        <p:nvSpPr>
          <p:cNvPr id="45070" name="Line 13"/>
          <p:cNvSpPr>
            <a:spLocks noChangeShapeType="1"/>
          </p:cNvSpPr>
          <p:nvPr/>
        </p:nvSpPr>
        <p:spPr bwMode="auto">
          <a:xfrm>
            <a:off x="5857884" y="2865096"/>
            <a:ext cx="750277" cy="0"/>
          </a:xfrm>
          <a:prstGeom prst="line">
            <a:avLst/>
          </a:prstGeom>
          <a:noFill/>
          <a:ln w="9525">
            <a:solidFill>
              <a:schemeClr val="tx1"/>
            </a:solidFill>
            <a:round/>
            <a:headEnd/>
            <a:tailEnd/>
          </a:ln>
        </p:spPr>
        <p:txBody>
          <a:bodyPr/>
          <a:lstStyle/>
          <a:p>
            <a:endParaRPr lang="zh-CN" altLang="en-US"/>
          </a:p>
        </p:txBody>
      </p:sp>
      <p:sp>
        <p:nvSpPr>
          <p:cNvPr id="45071" name="Line 14"/>
          <p:cNvSpPr>
            <a:spLocks noChangeShapeType="1"/>
          </p:cNvSpPr>
          <p:nvPr/>
        </p:nvSpPr>
        <p:spPr bwMode="auto">
          <a:xfrm>
            <a:off x="6608161" y="2477507"/>
            <a:ext cx="750277" cy="0"/>
          </a:xfrm>
          <a:prstGeom prst="line">
            <a:avLst/>
          </a:prstGeom>
          <a:noFill/>
          <a:ln w="9525">
            <a:solidFill>
              <a:schemeClr val="tx1"/>
            </a:solidFill>
            <a:round/>
            <a:headEnd/>
            <a:tailEnd/>
          </a:ln>
        </p:spPr>
        <p:txBody>
          <a:bodyPr/>
          <a:lstStyle/>
          <a:p>
            <a:endParaRPr lang="zh-CN" altLang="en-US"/>
          </a:p>
        </p:txBody>
      </p:sp>
      <p:sp>
        <p:nvSpPr>
          <p:cNvPr id="45072" name="Line 15"/>
          <p:cNvSpPr>
            <a:spLocks noChangeShapeType="1"/>
          </p:cNvSpPr>
          <p:nvPr/>
        </p:nvSpPr>
        <p:spPr bwMode="auto">
          <a:xfrm>
            <a:off x="7358438" y="2865096"/>
            <a:ext cx="375138" cy="0"/>
          </a:xfrm>
          <a:prstGeom prst="line">
            <a:avLst/>
          </a:prstGeom>
          <a:noFill/>
          <a:ln w="9525">
            <a:solidFill>
              <a:schemeClr val="tx1"/>
            </a:solidFill>
            <a:round/>
            <a:headEnd/>
            <a:tailEnd/>
          </a:ln>
        </p:spPr>
        <p:txBody>
          <a:bodyPr/>
          <a:lstStyle/>
          <a:p>
            <a:endParaRPr lang="zh-CN" altLang="en-US"/>
          </a:p>
        </p:txBody>
      </p:sp>
      <p:sp>
        <p:nvSpPr>
          <p:cNvPr id="45073" name="Line 16"/>
          <p:cNvSpPr>
            <a:spLocks noChangeShapeType="1"/>
          </p:cNvSpPr>
          <p:nvPr/>
        </p:nvSpPr>
        <p:spPr bwMode="auto">
          <a:xfrm>
            <a:off x="7733576" y="2477507"/>
            <a:ext cx="375138" cy="0"/>
          </a:xfrm>
          <a:prstGeom prst="line">
            <a:avLst/>
          </a:prstGeom>
          <a:noFill/>
          <a:ln w="9525">
            <a:solidFill>
              <a:schemeClr val="tx1"/>
            </a:solidFill>
            <a:round/>
            <a:headEnd/>
            <a:tailEnd/>
          </a:ln>
        </p:spPr>
        <p:txBody>
          <a:bodyPr/>
          <a:lstStyle/>
          <a:p>
            <a:endParaRPr lang="zh-CN" altLang="en-US"/>
          </a:p>
        </p:txBody>
      </p:sp>
      <p:sp>
        <p:nvSpPr>
          <p:cNvPr id="45074" name="Line 17"/>
          <p:cNvSpPr>
            <a:spLocks noChangeShapeType="1"/>
          </p:cNvSpPr>
          <p:nvPr/>
        </p:nvSpPr>
        <p:spPr bwMode="auto">
          <a:xfrm>
            <a:off x="6608161" y="2477507"/>
            <a:ext cx="0" cy="387589"/>
          </a:xfrm>
          <a:prstGeom prst="line">
            <a:avLst/>
          </a:prstGeom>
          <a:noFill/>
          <a:ln w="9525">
            <a:solidFill>
              <a:schemeClr val="tx1"/>
            </a:solidFill>
            <a:round/>
            <a:headEnd/>
            <a:tailEnd/>
          </a:ln>
        </p:spPr>
        <p:txBody>
          <a:bodyPr/>
          <a:lstStyle/>
          <a:p>
            <a:endParaRPr lang="zh-CN" altLang="en-US"/>
          </a:p>
        </p:txBody>
      </p:sp>
      <p:sp>
        <p:nvSpPr>
          <p:cNvPr id="45075" name="Line 18"/>
          <p:cNvSpPr>
            <a:spLocks noChangeShapeType="1"/>
          </p:cNvSpPr>
          <p:nvPr/>
        </p:nvSpPr>
        <p:spPr bwMode="auto">
          <a:xfrm>
            <a:off x="7358438" y="2477507"/>
            <a:ext cx="0" cy="387589"/>
          </a:xfrm>
          <a:prstGeom prst="line">
            <a:avLst/>
          </a:prstGeom>
          <a:noFill/>
          <a:ln w="9525">
            <a:solidFill>
              <a:schemeClr val="tx1"/>
            </a:solidFill>
            <a:round/>
            <a:headEnd/>
            <a:tailEnd/>
          </a:ln>
        </p:spPr>
        <p:txBody>
          <a:bodyPr/>
          <a:lstStyle/>
          <a:p>
            <a:endParaRPr lang="zh-CN" altLang="en-US"/>
          </a:p>
        </p:txBody>
      </p:sp>
      <p:sp>
        <p:nvSpPr>
          <p:cNvPr id="45076" name="Line 19"/>
          <p:cNvSpPr>
            <a:spLocks noChangeShapeType="1"/>
          </p:cNvSpPr>
          <p:nvPr/>
        </p:nvSpPr>
        <p:spPr bwMode="auto">
          <a:xfrm>
            <a:off x="7733576" y="2477507"/>
            <a:ext cx="0" cy="387589"/>
          </a:xfrm>
          <a:prstGeom prst="line">
            <a:avLst/>
          </a:prstGeom>
          <a:noFill/>
          <a:ln w="9525">
            <a:solidFill>
              <a:schemeClr val="tx1"/>
            </a:solidFill>
            <a:round/>
            <a:headEnd/>
            <a:tailEnd/>
          </a:ln>
        </p:spPr>
        <p:txBody>
          <a:bodyPr/>
          <a:lstStyle/>
          <a:p>
            <a:endParaRPr lang="zh-CN" altLang="en-US"/>
          </a:p>
        </p:txBody>
      </p:sp>
      <p:sp>
        <p:nvSpPr>
          <p:cNvPr id="45126" name="Line 20"/>
          <p:cNvSpPr>
            <a:spLocks noChangeShapeType="1"/>
          </p:cNvSpPr>
          <p:nvPr/>
        </p:nvSpPr>
        <p:spPr bwMode="auto">
          <a:xfrm>
            <a:off x="5857884" y="4714884"/>
            <a:ext cx="187569" cy="0"/>
          </a:xfrm>
          <a:prstGeom prst="line">
            <a:avLst/>
          </a:prstGeom>
          <a:noFill/>
          <a:ln w="9525">
            <a:solidFill>
              <a:schemeClr val="tx1"/>
            </a:solidFill>
            <a:round/>
            <a:headEnd/>
            <a:tailEnd/>
          </a:ln>
        </p:spPr>
        <p:txBody>
          <a:bodyPr/>
          <a:lstStyle/>
          <a:p>
            <a:endParaRPr lang="zh-CN" altLang="en-US"/>
          </a:p>
        </p:txBody>
      </p:sp>
      <p:sp>
        <p:nvSpPr>
          <p:cNvPr id="45127" name="Line 21"/>
          <p:cNvSpPr>
            <a:spLocks noChangeShapeType="1"/>
          </p:cNvSpPr>
          <p:nvPr/>
        </p:nvSpPr>
        <p:spPr bwMode="auto">
          <a:xfrm flipV="1">
            <a:off x="6045453" y="4172259"/>
            <a:ext cx="0" cy="542625"/>
          </a:xfrm>
          <a:prstGeom prst="line">
            <a:avLst/>
          </a:prstGeom>
          <a:noFill/>
          <a:ln w="9525">
            <a:solidFill>
              <a:schemeClr val="tx1"/>
            </a:solidFill>
            <a:round/>
            <a:headEnd/>
            <a:tailEnd/>
          </a:ln>
        </p:spPr>
        <p:txBody>
          <a:bodyPr/>
          <a:lstStyle/>
          <a:p>
            <a:endParaRPr lang="zh-CN" altLang="en-US"/>
          </a:p>
        </p:txBody>
      </p:sp>
      <p:sp>
        <p:nvSpPr>
          <p:cNvPr id="45128" name="Line 22"/>
          <p:cNvSpPr>
            <a:spLocks noChangeShapeType="1"/>
          </p:cNvSpPr>
          <p:nvPr/>
        </p:nvSpPr>
        <p:spPr bwMode="auto">
          <a:xfrm>
            <a:off x="6045453" y="4172259"/>
            <a:ext cx="187569" cy="0"/>
          </a:xfrm>
          <a:prstGeom prst="line">
            <a:avLst/>
          </a:prstGeom>
          <a:noFill/>
          <a:ln w="9525">
            <a:solidFill>
              <a:schemeClr val="tx1"/>
            </a:solidFill>
            <a:round/>
            <a:headEnd/>
            <a:tailEnd/>
          </a:ln>
        </p:spPr>
        <p:txBody>
          <a:bodyPr/>
          <a:lstStyle/>
          <a:p>
            <a:endParaRPr lang="zh-CN" altLang="en-US"/>
          </a:p>
        </p:txBody>
      </p:sp>
      <p:sp>
        <p:nvSpPr>
          <p:cNvPr id="45123" name="Line 25"/>
          <p:cNvSpPr>
            <a:spLocks noChangeShapeType="1"/>
          </p:cNvSpPr>
          <p:nvPr/>
        </p:nvSpPr>
        <p:spPr bwMode="auto">
          <a:xfrm>
            <a:off x="6233022" y="4714884"/>
            <a:ext cx="187569" cy="0"/>
          </a:xfrm>
          <a:prstGeom prst="line">
            <a:avLst/>
          </a:prstGeom>
          <a:noFill/>
          <a:ln w="9525">
            <a:solidFill>
              <a:schemeClr val="tx1"/>
            </a:solidFill>
            <a:round/>
            <a:headEnd/>
            <a:tailEnd/>
          </a:ln>
        </p:spPr>
        <p:txBody>
          <a:bodyPr/>
          <a:lstStyle/>
          <a:p>
            <a:endParaRPr lang="zh-CN" altLang="en-US"/>
          </a:p>
        </p:txBody>
      </p:sp>
      <p:sp>
        <p:nvSpPr>
          <p:cNvPr id="45124" name="Line 26"/>
          <p:cNvSpPr>
            <a:spLocks noChangeShapeType="1"/>
          </p:cNvSpPr>
          <p:nvPr/>
        </p:nvSpPr>
        <p:spPr bwMode="auto">
          <a:xfrm flipV="1">
            <a:off x="6420591" y="4172259"/>
            <a:ext cx="0" cy="542625"/>
          </a:xfrm>
          <a:prstGeom prst="line">
            <a:avLst/>
          </a:prstGeom>
          <a:noFill/>
          <a:ln w="9525">
            <a:solidFill>
              <a:schemeClr val="tx1"/>
            </a:solidFill>
            <a:round/>
            <a:headEnd/>
            <a:tailEnd/>
          </a:ln>
        </p:spPr>
        <p:txBody>
          <a:bodyPr/>
          <a:lstStyle/>
          <a:p>
            <a:endParaRPr lang="zh-CN" altLang="en-US"/>
          </a:p>
        </p:txBody>
      </p:sp>
      <p:sp>
        <p:nvSpPr>
          <p:cNvPr id="45125" name="Line 27"/>
          <p:cNvSpPr>
            <a:spLocks noChangeShapeType="1"/>
          </p:cNvSpPr>
          <p:nvPr/>
        </p:nvSpPr>
        <p:spPr bwMode="auto">
          <a:xfrm>
            <a:off x="6420591" y="4172259"/>
            <a:ext cx="187569" cy="0"/>
          </a:xfrm>
          <a:prstGeom prst="line">
            <a:avLst/>
          </a:prstGeom>
          <a:noFill/>
          <a:ln w="9525">
            <a:solidFill>
              <a:schemeClr val="tx1"/>
            </a:solidFill>
            <a:round/>
            <a:headEnd/>
            <a:tailEnd/>
          </a:ln>
        </p:spPr>
        <p:txBody>
          <a:bodyPr/>
          <a:lstStyle/>
          <a:p>
            <a:endParaRPr lang="zh-CN" altLang="en-US"/>
          </a:p>
        </p:txBody>
      </p:sp>
      <p:sp>
        <p:nvSpPr>
          <p:cNvPr id="45120" name="Line 29"/>
          <p:cNvSpPr>
            <a:spLocks noChangeShapeType="1"/>
          </p:cNvSpPr>
          <p:nvPr/>
        </p:nvSpPr>
        <p:spPr bwMode="auto">
          <a:xfrm flipH="1">
            <a:off x="7921145" y="4714884"/>
            <a:ext cx="187569" cy="0"/>
          </a:xfrm>
          <a:prstGeom prst="line">
            <a:avLst/>
          </a:prstGeom>
          <a:noFill/>
          <a:ln w="9525">
            <a:solidFill>
              <a:schemeClr val="tx1"/>
            </a:solidFill>
            <a:round/>
            <a:headEnd/>
            <a:tailEnd/>
          </a:ln>
        </p:spPr>
        <p:txBody>
          <a:bodyPr/>
          <a:lstStyle/>
          <a:p>
            <a:endParaRPr lang="zh-CN" altLang="en-US"/>
          </a:p>
        </p:txBody>
      </p:sp>
      <p:sp>
        <p:nvSpPr>
          <p:cNvPr id="45121" name="Line 30"/>
          <p:cNvSpPr>
            <a:spLocks noChangeShapeType="1"/>
          </p:cNvSpPr>
          <p:nvPr/>
        </p:nvSpPr>
        <p:spPr bwMode="auto">
          <a:xfrm flipH="1" flipV="1">
            <a:off x="7921145" y="4172259"/>
            <a:ext cx="0" cy="542625"/>
          </a:xfrm>
          <a:prstGeom prst="line">
            <a:avLst/>
          </a:prstGeom>
          <a:noFill/>
          <a:ln w="9525">
            <a:solidFill>
              <a:schemeClr val="tx1"/>
            </a:solidFill>
            <a:round/>
            <a:headEnd/>
            <a:tailEnd/>
          </a:ln>
        </p:spPr>
        <p:txBody>
          <a:bodyPr/>
          <a:lstStyle/>
          <a:p>
            <a:endParaRPr lang="zh-CN" altLang="en-US"/>
          </a:p>
        </p:txBody>
      </p:sp>
      <p:sp>
        <p:nvSpPr>
          <p:cNvPr id="45122" name="Line 31"/>
          <p:cNvSpPr>
            <a:spLocks noChangeShapeType="1"/>
          </p:cNvSpPr>
          <p:nvPr/>
        </p:nvSpPr>
        <p:spPr bwMode="auto">
          <a:xfrm flipH="1">
            <a:off x="7733576" y="4172259"/>
            <a:ext cx="187569" cy="0"/>
          </a:xfrm>
          <a:prstGeom prst="line">
            <a:avLst/>
          </a:prstGeom>
          <a:noFill/>
          <a:ln w="9525">
            <a:solidFill>
              <a:schemeClr val="tx1"/>
            </a:solidFill>
            <a:round/>
            <a:headEnd/>
            <a:tailEnd/>
          </a:ln>
        </p:spPr>
        <p:txBody>
          <a:bodyPr/>
          <a:lstStyle/>
          <a:p>
            <a:endParaRPr lang="zh-CN" altLang="en-US"/>
          </a:p>
        </p:txBody>
      </p:sp>
      <p:sp>
        <p:nvSpPr>
          <p:cNvPr id="45117" name="Line 33"/>
          <p:cNvSpPr>
            <a:spLocks noChangeShapeType="1"/>
          </p:cNvSpPr>
          <p:nvPr/>
        </p:nvSpPr>
        <p:spPr bwMode="auto">
          <a:xfrm flipH="1">
            <a:off x="6795730" y="4714884"/>
            <a:ext cx="187569" cy="0"/>
          </a:xfrm>
          <a:prstGeom prst="line">
            <a:avLst/>
          </a:prstGeom>
          <a:noFill/>
          <a:ln w="9525">
            <a:solidFill>
              <a:schemeClr val="tx1"/>
            </a:solidFill>
            <a:round/>
            <a:headEnd/>
            <a:tailEnd/>
          </a:ln>
        </p:spPr>
        <p:txBody>
          <a:bodyPr/>
          <a:lstStyle/>
          <a:p>
            <a:endParaRPr lang="zh-CN" altLang="en-US"/>
          </a:p>
        </p:txBody>
      </p:sp>
      <p:sp>
        <p:nvSpPr>
          <p:cNvPr id="45118" name="Line 34"/>
          <p:cNvSpPr>
            <a:spLocks noChangeShapeType="1"/>
          </p:cNvSpPr>
          <p:nvPr/>
        </p:nvSpPr>
        <p:spPr bwMode="auto">
          <a:xfrm flipH="1" flipV="1">
            <a:off x="6795730" y="4172259"/>
            <a:ext cx="0" cy="542625"/>
          </a:xfrm>
          <a:prstGeom prst="line">
            <a:avLst/>
          </a:prstGeom>
          <a:noFill/>
          <a:ln w="9525">
            <a:solidFill>
              <a:schemeClr val="tx1"/>
            </a:solidFill>
            <a:round/>
            <a:headEnd/>
            <a:tailEnd/>
          </a:ln>
        </p:spPr>
        <p:txBody>
          <a:bodyPr/>
          <a:lstStyle/>
          <a:p>
            <a:endParaRPr lang="zh-CN" altLang="en-US"/>
          </a:p>
        </p:txBody>
      </p:sp>
      <p:sp>
        <p:nvSpPr>
          <p:cNvPr id="45119" name="Line 35"/>
          <p:cNvSpPr>
            <a:spLocks noChangeShapeType="1"/>
          </p:cNvSpPr>
          <p:nvPr/>
        </p:nvSpPr>
        <p:spPr bwMode="auto">
          <a:xfrm flipH="1">
            <a:off x="6608161" y="4172259"/>
            <a:ext cx="187569" cy="0"/>
          </a:xfrm>
          <a:prstGeom prst="line">
            <a:avLst/>
          </a:prstGeom>
          <a:noFill/>
          <a:ln w="9525">
            <a:solidFill>
              <a:schemeClr val="tx1"/>
            </a:solidFill>
            <a:round/>
            <a:headEnd/>
            <a:tailEnd/>
          </a:ln>
        </p:spPr>
        <p:txBody>
          <a:bodyPr/>
          <a:lstStyle/>
          <a:p>
            <a:endParaRPr lang="zh-CN" altLang="en-US"/>
          </a:p>
        </p:txBody>
      </p:sp>
      <p:sp>
        <p:nvSpPr>
          <p:cNvPr id="45114" name="Line 37"/>
          <p:cNvSpPr>
            <a:spLocks noChangeShapeType="1"/>
          </p:cNvSpPr>
          <p:nvPr/>
        </p:nvSpPr>
        <p:spPr bwMode="auto">
          <a:xfrm flipH="1">
            <a:off x="7170868" y="4714884"/>
            <a:ext cx="187569" cy="0"/>
          </a:xfrm>
          <a:prstGeom prst="line">
            <a:avLst/>
          </a:prstGeom>
          <a:noFill/>
          <a:ln w="9525">
            <a:solidFill>
              <a:schemeClr val="tx1"/>
            </a:solidFill>
            <a:round/>
            <a:headEnd/>
            <a:tailEnd/>
          </a:ln>
        </p:spPr>
        <p:txBody>
          <a:bodyPr/>
          <a:lstStyle/>
          <a:p>
            <a:endParaRPr lang="zh-CN" altLang="en-US"/>
          </a:p>
        </p:txBody>
      </p:sp>
      <p:sp>
        <p:nvSpPr>
          <p:cNvPr id="45115" name="Line 38"/>
          <p:cNvSpPr>
            <a:spLocks noChangeShapeType="1"/>
          </p:cNvSpPr>
          <p:nvPr/>
        </p:nvSpPr>
        <p:spPr bwMode="auto">
          <a:xfrm flipH="1" flipV="1">
            <a:off x="7170868" y="4172259"/>
            <a:ext cx="0" cy="542625"/>
          </a:xfrm>
          <a:prstGeom prst="line">
            <a:avLst/>
          </a:prstGeom>
          <a:noFill/>
          <a:ln w="9525">
            <a:solidFill>
              <a:schemeClr val="tx1"/>
            </a:solidFill>
            <a:round/>
            <a:headEnd/>
            <a:tailEnd/>
          </a:ln>
        </p:spPr>
        <p:txBody>
          <a:bodyPr/>
          <a:lstStyle/>
          <a:p>
            <a:endParaRPr lang="zh-CN" altLang="en-US"/>
          </a:p>
        </p:txBody>
      </p:sp>
      <p:sp>
        <p:nvSpPr>
          <p:cNvPr id="45116" name="Line 39"/>
          <p:cNvSpPr>
            <a:spLocks noChangeShapeType="1"/>
          </p:cNvSpPr>
          <p:nvPr/>
        </p:nvSpPr>
        <p:spPr bwMode="auto">
          <a:xfrm flipH="1">
            <a:off x="6983299" y="4172259"/>
            <a:ext cx="187569" cy="0"/>
          </a:xfrm>
          <a:prstGeom prst="line">
            <a:avLst/>
          </a:prstGeom>
          <a:noFill/>
          <a:ln w="9525">
            <a:solidFill>
              <a:schemeClr val="tx1"/>
            </a:solidFill>
            <a:round/>
            <a:headEnd/>
            <a:tailEnd/>
          </a:ln>
        </p:spPr>
        <p:txBody>
          <a:bodyPr/>
          <a:lstStyle/>
          <a:p>
            <a:endParaRPr lang="zh-CN" altLang="en-US"/>
          </a:p>
        </p:txBody>
      </p:sp>
      <p:sp>
        <p:nvSpPr>
          <p:cNvPr id="45111" name="Line 41"/>
          <p:cNvSpPr>
            <a:spLocks noChangeShapeType="1"/>
          </p:cNvSpPr>
          <p:nvPr/>
        </p:nvSpPr>
        <p:spPr bwMode="auto">
          <a:xfrm>
            <a:off x="7358438" y="4714884"/>
            <a:ext cx="187569" cy="0"/>
          </a:xfrm>
          <a:prstGeom prst="line">
            <a:avLst/>
          </a:prstGeom>
          <a:noFill/>
          <a:ln w="9525">
            <a:solidFill>
              <a:schemeClr val="tx1"/>
            </a:solidFill>
            <a:round/>
            <a:headEnd/>
            <a:tailEnd/>
          </a:ln>
        </p:spPr>
        <p:txBody>
          <a:bodyPr/>
          <a:lstStyle/>
          <a:p>
            <a:endParaRPr lang="zh-CN" altLang="en-US"/>
          </a:p>
        </p:txBody>
      </p:sp>
      <p:sp>
        <p:nvSpPr>
          <p:cNvPr id="45112" name="Line 42"/>
          <p:cNvSpPr>
            <a:spLocks noChangeShapeType="1"/>
          </p:cNvSpPr>
          <p:nvPr/>
        </p:nvSpPr>
        <p:spPr bwMode="auto">
          <a:xfrm flipV="1">
            <a:off x="7546007" y="4172259"/>
            <a:ext cx="0" cy="542625"/>
          </a:xfrm>
          <a:prstGeom prst="line">
            <a:avLst/>
          </a:prstGeom>
          <a:noFill/>
          <a:ln w="9525">
            <a:solidFill>
              <a:schemeClr val="tx1"/>
            </a:solidFill>
            <a:round/>
            <a:headEnd/>
            <a:tailEnd/>
          </a:ln>
        </p:spPr>
        <p:txBody>
          <a:bodyPr/>
          <a:lstStyle/>
          <a:p>
            <a:endParaRPr lang="zh-CN" altLang="en-US"/>
          </a:p>
        </p:txBody>
      </p:sp>
      <p:sp>
        <p:nvSpPr>
          <p:cNvPr id="45113" name="Line 43"/>
          <p:cNvSpPr>
            <a:spLocks noChangeShapeType="1"/>
          </p:cNvSpPr>
          <p:nvPr/>
        </p:nvSpPr>
        <p:spPr bwMode="auto">
          <a:xfrm>
            <a:off x="7546007" y="4172259"/>
            <a:ext cx="187569" cy="0"/>
          </a:xfrm>
          <a:prstGeom prst="line">
            <a:avLst/>
          </a:prstGeom>
          <a:noFill/>
          <a:ln w="9525">
            <a:solidFill>
              <a:schemeClr val="tx1"/>
            </a:solidFill>
            <a:round/>
            <a:headEnd/>
            <a:tailEnd/>
          </a:ln>
        </p:spPr>
        <p:txBody>
          <a:bodyPr/>
          <a:lstStyle/>
          <a:p>
            <a:endParaRPr lang="zh-CN" altLang="en-US"/>
          </a:p>
        </p:txBody>
      </p:sp>
      <p:sp>
        <p:nvSpPr>
          <p:cNvPr id="45083" name="Line 44"/>
          <p:cNvSpPr>
            <a:spLocks noChangeShapeType="1"/>
          </p:cNvSpPr>
          <p:nvPr/>
        </p:nvSpPr>
        <p:spPr bwMode="auto">
          <a:xfrm>
            <a:off x="6233022" y="4172259"/>
            <a:ext cx="0" cy="542625"/>
          </a:xfrm>
          <a:prstGeom prst="line">
            <a:avLst/>
          </a:prstGeom>
          <a:noFill/>
          <a:ln w="9525">
            <a:solidFill>
              <a:schemeClr val="tx1"/>
            </a:solidFill>
            <a:round/>
            <a:headEnd/>
            <a:tailEnd/>
          </a:ln>
        </p:spPr>
        <p:txBody>
          <a:bodyPr/>
          <a:lstStyle/>
          <a:p>
            <a:endParaRPr lang="zh-CN" altLang="en-US"/>
          </a:p>
        </p:txBody>
      </p:sp>
      <p:sp>
        <p:nvSpPr>
          <p:cNvPr id="45084" name="Line 45"/>
          <p:cNvSpPr>
            <a:spLocks noChangeShapeType="1"/>
          </p:cNvSpPr>
          <p:nvPr/>
        </p:nvSpPr>
        <p:spPr bwMode="auto">
          <a:xfrm>
            <a:off x="6983299" y="4172259"/>
            <a:ext cx="0" cy="542625"/>
          </a:xfrm>
          <a:prstGeom prst="line">
            <a:avLst/>
          </a:prstGeom>
          <a:noFill/>
          <a:ln w="9525">
            <a:solidFill>
              <a:schemeClr val="tx1"/>
            </a:solidFill>
            <a:round/>
            <a:headEnd/>
            <a:tailEnd/>
          </a:ln>
        </p:spPr>
        <p:txBody>
          <a:bodyPr/>
          <a:lstStyle/>
          <a:p>
            <a:endParaRPr lang="zh-CN" altLang="en-US"/>
          </a:p>
        </p:txBody>
      </p:sp>
      <p:sp>
        <p:nvSpPr>
          <p:cNvPr id="45099" name="Line 59"/>
          <p:cNvSpPr>
            <a:spLocks noChangeShapeType="1"/>
          </p:cNvSpPr>
          <p:nvPr/>
        </p:nvSpPr>
        <p:spPr bwMode="auto">
          <a:xfrm>
            <a:off x="6572264" y="5643578"/>
            <a:ext cx="214314" cy="0"/>
          </a:xfrm>
          <a:prstGeom prst="line">
            <a:avLst/>
          </a:prstGeom>
          <a:noFill/>
          <a:ln w="9525">
            <a:solidFill>
              <a:schemeClr val="tx1"/>
            </a:solidFill>
            <a:round/>
            <a:headEnd/>
            <a:tailEnd/>
          </a:ln>
        </p:spPr>
        <p:txBody>
          <a:bodyPr/>
          <a:lstStyle/>
          <a:p>
            <a:endParaRPr lang="zh-CN" altLang="en-US"/>
          </a:p>
        </p:txBody>
      </p:sp>
      <p:sp>
        <p:nvSpPr>
          <p:cNvPr id="45100" name="Line 60"/>
          <p:cNvSpPr>
            <a:spLocks noChangeShapeType="1"/>
          </p:cNvSpPr>
          <p:nvPr/>
        </p:nvSpPr>
        <p:spPr bwMode="auto">
          <a:xfrm flipV="1">
            <a:off x="6786578" y="5100953"/>
            <a:ext cx="0" cy="542625"/>
          </a:xfrm>
          <a:prstGeom prst="line">
            <a:avLst/>
          </a:prstGeom>
          <a:noFill/>
          <a:ln w="9525">
            <a:solidFill>
              <a:schemeClr val="tx1"/>
            </a:solidFill>
            <a:round/>
            <a:headEnd/>
            <a:tailEnd/>
          </a:ln>
        </p:spPr>
        <p:txBody>
          <a:bodyPr/>
          <a:lstStyle/>
          <a:p>
            <a:endParaRPr lang="zh-CN" altLang="en-US"/>
          </a:p>
        </p:txBody>
      </p:sp>
      <p:sp>
        <p:nvSpPr>
          <p:cNvPr id="45101" name="Line 61"/>
          <p:cNvSpPr>
            <a:spLocks noChangeShapeType="1"/>
          </p:cNvSpPr>
          <p:nvPr/>
        </p:nvSpPr>
        <p:spPr bwMode="auto">
          <a:xfrm>
            <a:off x="6786578" y="5100953"/>
            <a:ext cx="377710" cy="0"/>
          </a:xfrm>
          <a:prstGeom prst="line">
            <a:avLst/>
          </a:prstGeom>
          <a:noFill/>
          <a:ln w="9525">
            <a:solidFill>
              <a:schemeClr val="tx1"/>
            </a:solidFill>
            <a:round/>
            <a:headEnd/>
            <a:tailEnd/>
          </a:ln>
        </p:spPr>
        <p:txBody>
          <a:bodyPr/>
          <a:lstStyle/>
          <a:p>
            <a:endParaRPr lang="zh-CN" altLang="en-US"/>
          </a:p>
        </p:txBody>
      </p:sp>
      <p:sp>
        <p:nvSpPr>
          <p:cNvPr id="45097" name="Line 64"/>
          <p:cNvSpPr>
            <a:spLocks noChangeShapeType="1"/>
          </p:cNvSpPr>
          <p:nvPr/>
        </p:nvSpPr>
        <p:spPr bwMode="auto">
          <a:xfrm flipV="1">
            <a:off x="7170513" y="5100953"/>
            <a:ext cx="0" cy="542625"/>
          </a:xfrm>
          <a:prstGeom prst="line">
            <a:avLst/>
          </a:prstGeom>
          <a:noFill/>
          <a:ln w="9525">
            <a:solidFill>
              <a:schemeClr val="tx1"/>
            </a:solidFill>
            <a:round/>
            <a:headEnd/>
            <a:tailEnd/>
          </a:ln>
        </p:spPr>
        <p:txBody>
          <a:bodyPr/>
          <a:lstStyle/>
          <a:p>
            <a:endParaRPr lang="zh-CN" altLang="en-US"/>
          </a:p>
        </p:txBody>
      </p:sp>
      <p:sp>
        <p:nvSpPr>
          <p:cNvPr id="45093" name="Line 67"/>
          <p:cNvSpPr>
            <a:spLocks noChangeShapeType="1"/>
          </p:cNvSpPr>
          <p:nvPr/>
        </p:nvSpPr>
        <p:spPr bwMode="auto">
          <a:xfrm flipH="1">
            <a:off x="7164288" y="5643578"/>
            <a:ext cx="792088" cy="0"/>
          </a:xfrm>
          <a:prstGeom prst="line">
            <a:avLst/>
          </a:prstGeom>
          <a:noFill/>
          <a:ln w="9525">
            <a:solidFill>
              <a:schemeClr val="tx1"/>
            </a:solidFill>
            <a:round/>
            <a:headEnd/>
            <a:tailEnd/>
          </a:ln>
        </p:spPr>
        <p:txBody>
          <a:bodyPr/>
          <a:lstStyle/>
          <a:p>
            <a:endParaRPr lang="zh-CN" altLang="en-US"/>
          </a:p>
        </p:txBody>
      </p:sp>
      <p:sp>
        <p:nvSpPr>
          <p:cNvPr id="45094" name="Line 68"/>
          <p:cNvSpPr>
            <a:spLocks noChangeShapeType="1"/>
          </p:cNvSpPr>
          <p:nvPr/>
        </p:nvSpPr>
        <p:spPr bwMode="auto">
          <a:xfrm flipH="1" flipV="1">
            <a:off x="7921145" y="5100953"/>
            <a:ext cx="0" cy="542625"/>
          </a:xfrm>
          <a:prstGeom prst="line">
            <a:avLst/>
          </a:prstGeom>
          <a:noFill/>
          <a:ln w="9525">
            <a:solidFill>
              <a:schemeClr val="tx1"/>
            </a:solidFill>
            <a:round/>
            <a:headEnd/>
            <a:tailEnd/>
          </a:ln>
        </p:spPr>
        <p:txBody>
          <a:bodyPr/>
          <a:lstStyle/>
          <a:p>
            <a:endParaRPr lang="zh-CN" altLang="en-US"/>
          </a:p>
        </p:txBody>
      </p:sp>
      <p:sp>
        <p:nvSpPr>
          <p:cNvPr id="74" name="Line 20"/>
          <p:cNvSpPr>
            <a:spLocks noChangeShapeType="1"/>
          </p:cNvSpPr>
          <p:nvPr/>
        </p:nvSpPr>
        <p:spPr bwMode="auto">
          <a:xfrm>
            <a:off x="5857884" y="3685873"/>
            <a:ext cx="187569" cy="0"/>
          </a:xfrm>
          <a:prstGeom prst="line">
            <a:avLst/>
          </a:prstGeom>
          <a:noFill/>
          <a:ln w="9525">
            <a:solidFill>
              <a:schemeClr val="tx1"/>
            </a:solidFill>
            <a:round/>
            <a:headEnd/>
            <a:tailEnd/>
          </a:ln>
        </p:spPr>
        <p:txBody>
          <a:bodyPr/>
          <a:lstStyle/>
          <a:p>
            <a:endParaRPr lang="zh-CN" altLang="en-US"/>
          </a:p>
        </p:txBody>
      </p:sp>
      <p:sp>
        <p:nvSpPr>
          <p:cNvPr id="75" name="Line 21"/>
          <p:cNvSpPr>
            <a:spLocks noChangeShapeType="1"/>
          </p:cNvSpPr>
          <p:nvPr/>
        </p:nvSpPr>
        <p:spPr bwMode="auto">
          <a:xfrm flipV="1">
            <a:off x="6045453" y="3143248"/>
            <a:ext cx="0" cy="542625"/>
          </a:xfrm>
          <a:prstGeom prst="line">
            <a:avLst/>
          </a:prstGeom>
          <a:noFill/>
          <a:ln w="9525">
            <a:solidFill>
              <a:schemeClr val="tx1"/>
            </a:solidFill>
            <a:round/>
            <a:headEnd/>
            <a:tailEnd/>
          </a:ln>
        </p:spPr>
        <p:txBody>
          <a:bodyPr/>
          <a:lstStyle/>
          <a:p>
            <a:endParaRPr lang="zh-CN" altLang="en-US"/>
          </a:p>
        </p:txBody>
      </p:sp>
      <p:sp>
        <p:nvSpPr>
          <p:cNvPr id="76" name="Line 22"/>
          <p:cNvSpPr>
            <a:spLocks noChangeShapeType="1"/>
          </p:cNvSpPr>
          <p:nvPr/>
        </p:nvSpPr>
        <p:spPr bwMode="auto">
          <a:xfrm>
            <a:off x="6045453" y="3143248"/>
            <a:ext cx="187569" cy="0"/>
          </a:xfrm>
          <a:prstGeom prst="line">
            <a:avLst/>
          </a:prstGeom>
          <a:noFill/>
          <a:ln w="9525">
            <a:solidFill>
              <a:schemeClr val="tx1"/>
            </a:solidFill>
            <a:round/>
            <a:headEnd/>
            <a:tailEnd/>
          </a:ln>
        </p:spPr>
        <p:txBody>
          <a:bodyPr/>
          <a:lstStyle/>
          <a:p>
            <a:endParaRPr lang="zh-CN" altLang="en-US"/>
          </a:p>
        </p:txBody>
      </p:sp>
      <p:sp>
        <p:nvSpPr>
          <p:cNvPr id="78" name="Line 25"/>
          <p:cNvSpPr>
            <a:spLocks noChangeShapeType="1"/>
          </p:cNvSpPr>
          <p:nvPr/>
        </p:nvSpPr>
        <p:spPr bwMode="auto">
          <a:xfrm>
            <a:off x="6233022" y="3685873"/>
            <a:ext cx="187569" cy="0"/>
          </a:xfrm>
          <a:prstGeom prst="line">
            <a:avLst/>
          </a:prstGeom>
          <a:noFill/>
          <a:ln w="9525">
            <a:solidFill>
              <a:schemeClr val="tx1"/>
            </a:solidFill>
            <a:round/>
            <a:headEnd/>
            <a:tailEnd/>
          </a:ln>
        </p:spPr>
        <p:txBody>
          <a:bodyPr/>
          <a:lstStyle/>
          <a:p>
            <a:endParaRPr lang="zh-CN" altLang="en-US"/>
          </a:p>
        </p:txBody>
      </p:sp>
      <p:sp>
        <p:nvSpPr>
          <p:cNvPr id="79" name="Line 26"/>
          <p:cNvSpPr>
            <a:spLocks noChangeShapeType="1"/>
          </p:cNvSpPr>
          <p:nvPr/>
        </p:nvSpPr>
        <p:spPr bwMode="auto">
          <a:xfrm flipV="1">
            <a:off x="6420591" y="3143248"/>
            <a:ext cx="0" cy="542625"/>
          </a:xfrm>
          <a:prstGeom prst="line">
            <a:avLst/>
          </a:prstGeom>
          <a:noFill/>
          <a:ln w="9525">
            <a:solidFill>
              <a:schemeClr val="tx1"/>
            </a:solidFill>
            <a:round/>
            <a:headEnd/>
            <a:tailEnd/>
          </a:ln>
        </p:spPr>
        <p:txBody>
          <a:bodyPr/>
          <a:lstStyle/>
          <a:p>
            <a:endParaRPr lang="zh-CN" altLang="en-US"/>
          </a:p>
        </p:txBody>
      </p:sp>
      <p:sp>
        <p:nvSpPr>
          <p:cNvPr id="80" name="Line 27"/>
          <p:cNvSpPr>
            <a:spLocks noChangeShapeType="1"/>
          </p:cNvSpPr>
          <p:nvPr/>
        </p:nvSpPr>
        <p:spPr bwMode="auto">
          <a:xfrm>
            <a:off x="6420591" y="3143248"/>
            <a:ext cx="187569" cy="0"/>
          </a:xfrm>
          <a:prstGeom prst="line">
            <a:avLst/>
          </a:prstGeom>
          <a:noFill/>
          <a:ln w="9525">
            <a:solidFill>
              <a:schemeClr val="tx1"/>
            </a:solidFill>
            <a:round/>
            <a:headEnd/>
            <a:tailEnd/>
          </a:ln>
        </p:spPr>
        <p:txBody>
          <a:bodyPr/>
          <a:lstStyle/>
          <a:p>
            <a:endParaRPr lang="zh-CN" altLang="en-US"/>
          </a:p>
        </p:txBody>
      </p:sp>
      <p:sp>
        <p:nvSpPr>
          <p:cNvPr id="94" name="Line 41"/>
          <p:cNvSpPr>
            <a:spLocks noChangeShapeType="1"/>
          </p:cNvSpPr>
          <p:nvPr/>
        </p:nvSpPr>
        <p:spPr bwMode="auto">
          <a:xfrm>
            <a:off x="7358438" y="3685873"/>
            <a:ext cx="187569" cy="0"/>
          </a:xfrm>
          <a:prstGeom prst="line">
            <a:avLst/>
          </a:prstGeom>
          <a:noFill/>
          <a:ln w="9525">
            <a:solidFill>
              <a:schemeClr val="tx1"/>
            </a:solidFill>
            <a:round/>
            <a:headEnd/>
            <a:tailEnd/>
          </a:ln>
        </p:spPr>
        <p:txBody>
          <a:bodyPr/>
          <a:lstStyle/>
          <a:p>
            <a:endParaRPr lang="zh-CN" altLang="en-US"/>
          </a:p>
        </p:txBody>
      </p:sp>
      <p:sp>
        <p:nvSpPr>
          <p:cNvPr id="95" name="Line 42"/>
          <p:cNvSpPr>
            <a:spLocks noChangeShapeType="1"/>
          </p:cNvSpPr>
          <p:nvPr/>
        </p:nvSpPr>
        <p:spPr bwMode="auto">
          <a:xfrm flipV="1">
            <a:off x="7546007" y="3143248"/>
            <a:ext cx="0" cy="542625"/>
          </a:xfrm>
          <a:prstGeom prst="line">
            <a:avLst/>
          </a:prstGeom>
          <a:noFill/>
          <a:ln w="9525">
            <a:solidFill>
              <a:schemeClr val="tx1"/>
            </a:solidFill>
            <a:round/>
            <a:headEnd/>
            <a:tailEnd/>
          </a:ln>
        </p:spPr>
        <p:txBody>
          <a:bodyPr/>
          <a:lstStyle/>
          <a:p>
            <a:endParaRPr lang="zh-CN" altLang="en-US"/>
          </a:p>
        </p:txBody>
      </p:sp>
      <p:sp>
        <p:nvSpPr>
          <p:cNvPr id="96" name="Line 43"/>
          <p:cNvSpPr>
            <a:spLocks noChangeShapeType="1"/>
          </p:cNvSpPr>
          <p:nvPr/>
        </p:nvSpPr>
        <p:spPr bwMode="auto">
          <a:xfrm>
            <a:off x="7546007" y="3143248"/>
            <a:ext cx="187569" cy="0"/>
          </a:xfrm>
          <a:prstGeom prst="line">
            <a:avLst/>
          </a:prstGeom>
          <a:noFill/>
          <a:ln w="9525">
            <a:solidFill>
              <a:schemeClr val="tx1"/>
            </a:solidFill>
            <a:round/>
            <a:headEnd/>
            <a:tailEnd/>
          </a:ln>
        </p:spPr>
        <p:txBody>
          <a:bodyPr/>
          <a:lstStyle/>
          <a:p>
            <a:endParaRPr lang="zh-CN" altLang="en-US"/>
          </a:p>
        </p:txBody>
      </p:sp>
      <p:sp>
        <p:nvSpPr>
          <p:cNvPr id="97" name="Line 44"/>
          <p:cNvSpPr>
            <a:spLocks noChangeShapeType="1"/>
          </p:cNvSpPr>
          <p:nvPr/>
        </p:nvSpPr>
        <p:spPr bwMode="auto">
          <a:xfrm>
            <a:off x="6233022" y="3143248"/>
            <a:ext cx="0" cy="542625"/>
          </a:xfrm>
          <a:prstGeom prst="line">
            <a:avLst/>
          </a:prstGeom>
          <a:noFill/>
          <a:ln w="9525">
            <a:solidFill>
              <a:schemeClr val="tx1"/>
            </a:solidFill>
            <a:round/>
            <a:headEnd/>
            <a:tailEnd/>
          </a:ln>
        </p:spPr>
        <p:txBody>
          <a:bodyPr/>
          <a:lstStyle/>
          <a:p>
            <a:endParaRPr lang="zh-CN" altLang="en-US"/>
          </a:p>
        </p:txBody>
      </p:sp>
      <p:sp>
        <p:nvSpPr>
          <p:cNvPr id="98" name="Line 45"/>
          <p:cNvSpPr>
            <a:spLocks noChangeShapeType="1"/>
          </p:cNvSpPr>
          <p:nvPr/>
        </p:nvSpPr>
        <p:spPr bwMode="auto">
          <a:xfrm>
            <a:off x="6983299" y="3143248"/>
            <a:ext cx="0" cy="542625"/>
          </a:xfrm>
          <a:prstGeom prst="line">
            <a:avLst/>
          </a:prstGeom>
          <a:noFill/>
          <a:ln w="9525">
            <a:solidFill>
              <a:schemeClr val="tx1"/>
            </a:solidFill>
            <a:round/>
            <a:headEnd/>
            <a:tailEnd/>
          </a:ln>
        </p:spPr>
        <p:txBody>
          <a:bodyPr/>
          <a:lstStyle/>
          <a:p>
            <a:endParaRPr lang="zh-CN" altLang="en-US"/>
          </a:p>
        </p:txBody>
      </p:sp>
      <p:sp>
        <p:nvSpPr>
          <p:cNvPr id="100" name="Line 41"/>
          <p:cNvSpPr>
            <a:spLocks noChangeShapeType="1"/>
          </p:cNvSpPr>
          <p:nvPr/>
        </p:nvSpPr>
        <p:spPr bwMode="auto">
          <a:xfrm>
            <a:off x="7768762" y="3685873"/>
            <a:ext cx="187569" cy="0"/>
          </a:xfrm>
          <a:prstGeom prst="line">
            <a:avLst/>
          </a:prstGeom>
          <a:noFill/>
          <a:ln w="9525">
            <a:solidFill>
              <a:schemeClr val="tx1"/>
            </a:solidFill>
            <a:round/>
            <a:headEnd/>
            <a:tailEnd/>
          </a:ln>
        </p:spPr>
        <p:txBody>
          <a:bodyPr/>
          <a:lstStyle/>
          <a:p>
            <a:endParaRPr lang="zh-CN" altLang="en-US"/>
          </a:p>
        </p:txBody>
      </p:sp>
      <p:sp>
        <p:nvSpPr>
          <p:cNvPr id="101" name="Line 42"/>
          <p:cNvSpPr>
            <a:spLocks noChangeShapeType="1"/>
          </p:cNvSpPr>
          <p:nvPr/>
        </p:nvSpPr>
        <p:spPr bwMode="auto">
          <a:xfrm flipV="1">
            <a:off x="7956331" y="3143248"/>
            <a:ext cx="0" cy="542625"/>
          </a:xfrm>
          <a:prstGeom prst="line">
            <a:avLst/>
          </a:prstGeom>
          <a:noFill/>
          <a:ln w="9525">
            <a:solidFill>
              <a:schemeClr val="tx1"/>
            </a:solidFill>
            <a:round/>
            <a:headEnd/>
            <a:tailEnd/>
          </a:ln>
        </p:spPr>
        <p:txBody>
          <a:bodyPr/>
          <a:lstStyle/>
          <a:p>
            <a:endParaRPr lang="zh-CN" altLang="en-US"/>
          </a:p>
        </p:txBody>
      </p:sp>
      <p:sp>
        <p:nvSpPr>
          <p:cNvPr id="102" name="Line 43"/>
          <p:cNvSpPr>
            <a:spLocks noChangeShapeType="1"/>
          </p:cNvSpPr>
          <p:nvPr/>
        </p:nvSpPr>
        <p:spPr bwMode="auto">
          <a:xfrm>
            <a:off x="7956331" y="3143248"/>
            <a:ext cx="187569" cy="0"/>
          </a:xfrm>
          <a:prstGeom prst="line">
            <a:avLst/>
          </a:prstGeom>
          <a:noFill/>
          <a:ln w="9525">
            <a:solidFill>
              <a:schemeClr val="tx1"/>
            </a:solidFill>
            <a:round/>
            <a:headEnd/>
            <a:tailEnd/>
          </a:ln>
        </p:spPr>
        <p:txBody>
          <a:bodyPr/>
          <a:lstStyle/>
          <a:p>
            <a:endParaRPr lang="zh-CN" altLang="en-US"/>
          </a:p>
        </p:txBody>
      </p:sp>
      <p:sp>
        <p:nvSpPr>
          <p:cNvPr id="104" name="Line 41"/>
          <p:cNvSpPr>
            <a:spLocks noChangeShapeType="1"/>
          </p:cNvSpPr>
          <p:nvPr/>
        </p:nvSpPr>
        <p:spPr bwMode="auto">
          <a:xfrm>
            <a:off x="6572264" y="3685873"/>
            <a:ext cx="187569" cy="0"/>
          </a:xfrm>
          <a:prstGeom prst="line">
            <a:avLst/>
          </a:prstGeom>
          <a:noFill/>
          <a:ln w="9525">
            <a:solidFill>
              <a:schemeClr val="tx1"/>
            </a:solidFill>
            <a:round/>
            <a:headEnd/>
            <a:tailEnd/>
          </a:ln>
        </p:spPr>
        <p:txBody>
          <a:bodyPr/>
          <a:lstStyle/>
          <a:p>
            <a:endParaRPr lang="zh-CN" altLang="en-US"/>
          </a:p>
        </p:txBody>
      </p:sp>
      <p:sp>
        <p:nvSpPr>
          <p:cNvPr id="105" name="Line 42"/>
          <p:cNvSpPr>
            <a:spLocks noChangeShapeType="1"/>
          </p:cNvSpPr>
          <p:nvPr/>
        </p:nvSpPr>
        <p:spPr bwMode="auto">
          <a:xfrm flipV="1">
            <a:off x="6759833" y="3143248"/>
            <a:ext cx="0" cy="542625"/>
          </a:xfrm>
          <a:prstGeom prst="line">
            <a:avLst/>
          </a:prstGeom>
          <a:noFill/>
          <a:ln w="9525">
            <a:solidFill>
              <a:schemeClr val="tx1"/>
            </a:solidFill>
            <a:round/>
            <a:headEnd/>
            <a:tailEnd/>
          </a:ln>
        </p:spPr>
        <p:txBody>
          <a:bodyPr/>
          <a:lstStyle/>
          <a:p>
            <a:endParaRPr lang="zh-CN" altLang="en-US"/>
          </a:p>
        </p:txBody>
      </p:sp>
      <p:sp>
        <p:nvSpPr>
          <p:cNvPr id="106" name="Line 43"/>
          <p:cNvSpPr>
            <a:spLocks noChangeShapeType="1"/>
          </p:cNvSpPr>
          <p:nvPr/>
        </p:nvSpPr>
        <p:spPr bwMode="auto">
          <a:xfrm>
            <a:off x="6759833" y="3143248"/>
            <a:ext cx="187569" cy="0"/>
          </a:xfrm>
          <a:prstGeom prst="line">
            <a:avLst/>
          </a:prstGeom>
          <a:noFill/>
          <a:ln w="9525">
            <a:solidFill>
              <a:schemeClr val="tx1"/>
            </a:solidFill>
            <a:round/>
            <a:headEnd/>
            <a:tailEnd/>
          </a:ln>
        </p:spPr>
        <p:txBody>
          <a:bodyPr/>
          <a:lstStyle/>
          <a:p>
            <a:endParaRPr lang="zh-CN" altLang="en-US"/>
          </a:p>
        </p:txBody>
      </p:sp>
      <p:sp>
        <p:nvSpPr>
          <p:cNvPr id="108" name="Line 41"/>
          <p:cNvSpPr>
            <a:spLocks noChangeShapeType="1"/>
          </p:cNvSpPr>
          <p:nvPr/>
        </p:nvSpPr>
        <p:spPr bwMode="auto">
          <a:xfrm>
            <a:off x="7000892" y="3685873"/>
            <a:ext cx="187569" cy="0"/>
          </a:xfrm>
          <a:prstGeom prst="line">
            <a:avLst/>
          </a:prstGeom>
          <a:noFill/>
          <a:ln w="9525">
            <a:solidFill>
              <a:schemeClr val="tx1"/>
            </a:solidFill>
            <a:round/>
            <a:headEnd/>
            <a:tailEnd/>
          </a:ln>
        </p:spPr>
        <p:txBody>
          <a:bodyPr/>
          <a:lstStyle/>
          <a:p>
            <a:endParaRPr lang="zh-CN" altLang="en-US"/>
          </a:p>
        </p:txBody>
      </p:sp>
      <p:sp>
        <p:nvSpPr>
          <p:cNvPr id="109" name="Line 42"/>
          <p:cNvSpPr>
            <a:spLocks noChangeShapeType="1"/>
          </p:cNvSpPr>
          <p:nvPr/>
        </p:nvSpPr>
        <p:spPr bwMode="auto">
          <a:xfrm flipV="1">
            <a:off x="7188461" y="3143248"/>
            <a:ext cx="0" cy="542625"/>
          </a:xfrm>
          <a:prstGeom prst="line">
            <a:avLst/>
          </a:prstGeom>
          <a:noFill/>
          <a:ln w="9525">
            <a:solidFill>
              <a:schemeClr val="tx1"/>
            </a:solidFill>
            <a:round/>
            <a:headEnd/>
            <a:tailEnd/>
          </a:ln>
        </p:spPr>
        <p:txBody>
          <a:bodyPr/>
          <a:lstStyle/>
          <a:p>
            <a:endParaRPr lang="zh-CN" altLang="en-US"/>
          </a:p>
        </p:txBody>
      </p:sp>
      <p:sp>
        <p:nvSpPr>
          <p:cNvPr id="110" name="Line 43"/>
          <p:cNvSpPr>
            <a:spLocks noChangeShapeType="1"/>
          </p:cNvSpPr>
          <p:nvPr/>
        </p:nvSpPr>
        <p:spPr bwMode="auto">
          <a:xfrm>
            <a:off x="7188461" y="3143248"/>
            <a:ext cx="187569" cy="0"/>
          </a:xfrm>
          <a:prstGeom prst="line">
            <a:avLst/>
          </a:prstGeom>
          <a:noFill/>
          <a:ln w="9525">
            <a:solidFill>
              <a:schemeClr val="tx1"/>
            </a:solidFill>
            <a:round/>
            <a:headEnd/>
            <a:tailEnd/>
          </a:ln>
        </p:spPr>
        <p:txBody>
          <a:bodyPr/>
          <a:lstStyle/>
          <a:p>
            <a:endParaRPr lang="zh-CN" altLang="en-US"/>
          </a:p>
        </p:txBody>
      </p:sp>
      <p:sp>
        <p:nvSpPr>
          <p:cNvPr id="111" name="TextBox 110"/>
          <p:cNvSpPr txBox="1"/>
          <p:nvPr/>
        </p:nvSpPr>
        <p:spPr>
          <a:xfrm>
            <a:off x="8143900" y="1857364"/>
            <a:ext cx="1000100" cy="400110"/>
          </a:xfrm>
          <a:prstGeom prst="rect">
            <a:avLst/>
          </a:prstGeom>
          <a:noFill/>
        </p:spPr>
        <p:txBody>
          <a:bodyPr wrap="square" rtlCol="0">
            <a:spAutoFit/>
          </a:bodyPr>
          <a:lstStyle/>
          <a:p>
            <a:r>
              <a:rPr lang="zh-CN" altLang="en-US" sz="2000" dirty="0"/>
              <a:t>比特流</a:t>
            </a:r>
          </a:p>
        </p:txBody>
      </p:sp>
      <p:sp>
        <p:nvSpPr>
          <p:cNvPr id="112" name="TextBox 111"/>
          <p:cNvSpPr txBox="1"/>
          <p:nvPr/>
        </p:nvSpPr>
        <p:spPr>
          <a:xfrm>
            <a:off x="8143900" y="3214686"/>
            <a:ext cx="1000100" cy="400110"/>
          </a:xfrm>
          <a:prstGeom prst="rect">
            <a:avLst/>
          </a:prstGeom>
          <a:noFill/>
        </p:spPr>
        <p:txBody>
          <a:bodyPr wrap="square" rtlCol="0">
            <a:spAutoFit/>
          </a:bodyPr>
          <a:lstStyle/>
          <a:p>
            <a:r>
              <a:rPr lang="zh-CN" altLang="en-US" sz="2000" dirty="0"/>
              <a:t>时钟</a:t>
            </a:r>
          </a:p>
        </p:txBody>
      </p:sp>
      <p:sp>
        <p:nvSpPr>
          <p:cNvPr id="113" name="TextBox 112"/>
          <p:cNvSpPr txBox="1"/>
          <p:nvPr/>
        </p:nvSpPr>
        <p:spPr>
          <a:xfrm>
            <a:off x="8143900" y="2500306"/>
            <a:ext cx="1000100" cy="400110"/>
          </a:xfrm>
          <a:prstGeom prst="rect">
            <a:avLst/>
          </a:prstGeom>
          <a:noFill/>
        </p:spPr>
        <p:txBody>
          <a:bodyPr wrap="square" rtlCol="0">
            <a:spAutoFit/>
          </a:bodyPr>
          <a:lstStyle/>
          <a:p>
            <a:r>
              <a:rPr lang="en-US" altLang="zh-CN" sz="2000" dirty="0"/>
              <a:t>NRZ</a:t>
            </a:r>
            <a:endParaRPr lang="zh-CN" altLang="en-US" sz="2000" dirty="0"/>
          </a:p>
        </p:txBody>
      </p:sp>
      <p:sp>
        <p:nvSpPr>
          <p:cNvPr id="114" name="TextBox 113"/>
          <p:cNvSpPr txBox="1"/>
          <p:nvPr/>
        </p:nvSpPr>
        <p:spPr>
          <a:xfrm>
            <a:off x="8143900" y="4143380"/>
            <a:ext cx="1000100" cy="646331"/>
          </a:xfrm>
          <a:prstGeom prst="rect">
            <a:avLst/>
          </a:prstGeom>
          <a:noFill/>
        </p:spPr>
        <p:txBody>
          <a:bodyPr wrap="square" rtlCol="0">
            <a:spAutoFit/>
          </a:bodyPr>
          <a:lstStyle/>
          <a:p>
            <a:pPr eaLnBrk="1" hangingPunct="1">
              <a:lnSpc>
                <a:spcPct val="90000"/>
              </a:lnSpc>
            </a:pPr>
            <a:r>
              <a:rPr lang="zh-CN" altLang="en-US" sz="2000" b="1" dirty="0"/>
              <a:t>曼彻斯特编码</a:t>
            </a:r>
          </a:p>
        </p:txBody>
      </p:sp>
      <p:sp>
        <p:nvSpPr>
          <p:cNvPr id="115" name="Line 13"/>
          <p:cNvSpPr>
            <a:spLocks noChangeShapeType="1"/>
          </p:cNvSpPr>
          <p:nvPr/>
        </p:nvSpPr>
        <p:spPr bwMode="auto">
          <a:xfrm>
            <a:off x="5857884" y="5643578"/>
            <a:ext cx="750277" cy="0"/>
          </a:xfrm>
          <a:prstGeom prst="line">
            <a:avLst/>
          </a:prstGeom>
          <a:noFill/>
          <a:ln w="9525">
            <a:solidFill>
              <a:schemeClr val="tx1"/>
            </a:solidFill>
            <a:round/>
            <a:headEnd/>
            <a:tailEnd/>
          </a:ln>
        </p:spPr>
        <p:txBody>
          <a:bodyPr/>
          <a:lstStyle/>
          <a:p>
            <a:endParaRPr lang="zh-CN" altLang="en-US"/>
          </a:p>
        </p:txBody>
      </p:sp>
      <p:sp>
        <p:nvSpPr>
          <p:cNvPr id="120" name="TextBox 119"/>
          <p:cNvSpPr txBox="1"/>
          <p:nvPr/>
        </p:nvSpPr>
        <p:spPr>
          <a:xfrm>
            <a:off x="8143900" y="5143512"/>
            <a:ext cx="1000100" cy="400110"/>
          </a:xfrm>
          <a:prstGeom prst="rect">
            <a:avLst/>
          </a:prstGeom>
          <a:noFill/>
        </p:spPr>
        <p:txBody>
          <a:bodyPr wrap="square" rtlCol="0">
            <a:spAutoFit/>
          </a:bodyPr>
          <a:lstStyle/>
          <a:p>
            <a:r>
              <a:rPr lang="en-US" altLang="zh-CN" sz="2000" dirty="0"/>
              <a:t>NRZI</a:t>
            </a:r>
            <a:endParaRPr lang="zh-CN" altLang="en-US" sz="2000" dirty="0"/>
          </a:p>
        </p:txBody>
      </p:sp>
      <p:sp>
        <p:nvSpPr>
          <p:cNvPr id="91" name="Line 61"/>
          <p:cNvSpPr>
            <a:spLocks noChangeShapeType="1"/>
          </p:cNvSpPr>
          <p:nvPr/>
        </p:nvSpPr>
        <p:spPr bwMode="auto">
          <a:xfrm>
            <a:off x="7884368" y="5085184"/>
            <a:ext cx="216024" cy="0"/>
          </a:xfrm>
          <a:prstGeom prst="line">
            <a:avLst/>
          </a:prstGeom>
          <a:noFill/>
          <a:ln w="9525">
            <a:solidFill>
              <a:schemeClr val="tx1"/>
            </a:solidFill>
            <a:round/>
            <a:headEnd/>
            <a:tailEnd/>
          </a:ln>
        </p:spPr>
        <p:txBody>
          <a:bodyPr/>
          <a:lstStyle/>
          <a:p>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zh-CN" altLang="en-US" dirty="0"/>
              <a:t>通带传输（三种基本调制）</a:t>
            </a:r>
          </a:p>
        </p:txBody>
      </p:sp>
      <p:pic>
        <p:nvPicPr>
          <p:cNvPr id="39939" name="Picture 4"/>
          <p:cNvPicPr>
            <a:picLocks noGrp="1" noChangeAspect="1" noChangeArrowheads="1"/>
          </p:cNvPicPr>
          <p:nvPr>
            <p:ph type="body" idx="1"/>
          </p:nvPr>
        </p:nvPicPr>
        <p:blipFill>
          <a:blip r:embed="rId3" cstate="print"/>
          <a:srcRect/>
          <a:stretch>
            <a:fillRect/>
          </a:stretch>
        </p:blipFill>
        <p:spPr>
          <a:xfrm>
            <a:off x="685800" y="1981200"/>
            <a:ext cx="5008563" cy="3581400"/>
          </a:xfrm>
          <a:noFill/>
        </p:spPr>
      </p:pic>
      <p:sp>
        <p:nvSpPr>
          <p:cNvPr id="39940" name="Text Box 5"/>
          <p:cNvSpPr txBox="1">
            <a:spLocks noChangeArrowheads="1"/>
          </p:cNvSpPr>
          <p:nvPr/>
        </p:nvSpPr>
        <p:spPr bwMode="auto">
          <a:xfrm>
            <a:off x="5857884" y="2071678"/>
            <a:ext cx="1752600" cy="457200"/>
          </a:xfrm>
          <a:prstGeom prst="rect">
            <a:avLst/>
          </a:prstGeom>
          <a:noFill/>
          <a:ln w="9525">
            <a:noFill/>
            <a:miter lim="800000"/>
            <a:headEnd/>
            <a:tailEnd/>
          </a:ln>
        </p:spPr>
        <p:txBody>
          <a:bodyPr>
            <a:spAutoFit/>
          </a:bodyPr>
          <a:lstStyle/>
          <a:p>
            <a:pPr>
              <a:spcBef>
                <a:spcPct val="50000"/>
              </a:spcBef>
            </a:pPr>
            <a:r>
              <a:rPr lang="zh-CN" altLang="en-US" b="1" dirty="0"/>
              <a:t>二进制信号</a:t>
            </a:r>
          </a:p>
        </p:txBody>
      </p:sp>
      <p:sp>
        <p:nvSpPr>
          <p:cNvPr id="39941" name="Text Box 6"/>
          <p:cNvSpPr txBox="1">
            <a:spLocks noChangeArrowheads="1"/>
          </p:cNvSpPr>
          <p:nvPr/>
        </p:nvSpPr>
        <p:spPr bwMode="auto">
          <a:xfrm>
            <a:off x="5786446" y="2786058"/>
            <a:ext cx="3357554" cy="707886"/>
          </a:xfrm>
          <a:prstGeom prst="rect">
            <a:avLst/>
          </a:prstGeom>
          <a:noFill/>
          <a:ln w="9525">
            <a:noFill/>
            <a:miter lim="800000"/>
            <a:headEnd/>
            <a:tailEnd/>
          </a:ln>
        </p:spPr>
        <p:txBody>
          <a:bodyPr wrap="square">
            <a:spAutoFit/>
          </a:bodyPr>
          <a:lstStyle/>
          <a:p>
            <a:pPr>
              <a:spcBef>
                <a:spcPct val="50000"/>
              </a:spcBef>
            </a:pPr>
            <a:r>
              <a:rPr lang="zh-CN" altLang="en-US" sz="1600" b="1" dirty="0"/>
              <a:t>幅度调制，</a:t>
            </a:r>
            <a:r>
              <a:rPr lang="en-US" altLang="zh-CN" sz="1600" b="1" dirty="0"/>
              <a:t>AM</a:t>
            </a:r>
            <a:r>
              <a:rPr lang="zh-CN" altLang="en-US" sz="1600" b="1" dirty="0"/>
              <a:t>；幅移键控，</a:t>
            </a:r>
            <a:r>
              <a:rPr lang="en-US" altLang="zh-CN" sz="1600" b="1" dirty="0"/>
              <a:t>ASK</a:t>
            </a:r>
          </a:p>
          <a:p>
            <a:pPr>
              <a:spcBef>
                <a:spcPct val="50000"/>
              </a:spcBef>
            </a:pPr>
            <a:r>
              <a:rPr lang="zh-CN" altLang="en-US" sz="1600" dirty="0">
                <a:solidFill>
                  <a:srgbClr val="333399"/>
                </a:solidFill>
                <a:latin typeface="Arial" charset="0"/>
                <a:ea typeface="黑体" pitchFamily="2" charset="-122"/>
              </a:rPr>
              <a:t>载波的振幅随基带数字信号而变化</a:t>
            </a:r>
            <a:endParaRPr lang="en-US" altLang="zh-CN" sz="1600" b="1" dirty="0"/>
          </a:p>
        </p:txBody>
      </p:sp>
      <p:sp>
        <p:nvSpPr>
          <p:cNvPr id="39942" name="Text Box 7"/>
          <p:cNvSpPr txBox="1">
            <a:spLocks noChangeArrowheads="1"/>
          </p:cNvSpPr>
          <p:nvPr/>
        </p:nvSpPr>
        <p:spPr bwMode="auto">
          <a:xfrm>
            <a:off x="5786446" y="3886200"/>
            <a:ext cx="3286116" cy="707886"/>
          </a:xfrm>
          <a:prstGeom prst="rect">
            <a:avLst/>
          </a:prstGeom>
          <a:noFill/>
          <a:ln w="9525">
            <a:noFill/>
            <a:miter lim="800000"/>
            <a:headEnd/>
            <a:tailEnd/>
          </a:ln>
        </p:spPr>
        <p:txBody>
          <a:bodyPr wrap="square">
            <a:spAutoFit/>
          </a:bodyPr>
          <a:lstStyle/>
          <a:p>
            <a:pPr>
              <a:spcBef>
                <a:spcPct val="50000"/>
              </a:spcBef>
            </a:pPr>
            <a:r>
              <a:rPr lang="zh-CN" altLang="en-US" sz="1600" b="1" dirty="0"/>
              <a:t>频率调制，</a:t>
            </a:r>
            <a:r>
              <a:rPr lang="en-US" altLang="zh-CN" sz="1600" b="1" dirty="0"/>
              <a:t>FM</a:t>
            </a:r>
            <a:r>
              <a:rPr lang="zh-CN" altLang="en-US" sz="1600" b="1" dirty="0"/>
              <a:t>；频移键控，</a:t>
            </a:r>
            <a:r>
              <a:rPr lang="en-US" altLang="zh-CN" sz="1600" b="1" dirty="0"/>
              <a:t>FSK</a:t>
            </a:r>
          </a:p>
          <a:p>
            <a:pPr>
              <a:spcBef>
                <a:spcPct val="50000"/>
              </a:spcBef>
            </a:pPr>
            <a:r>
              <a:rPr lang="zh-CN" altLang="en-US" sz="1600" dirty="0">
                <a:solidFill>
                  <a:srgbClr val="333399"/>
                </a:solidFill>
                <a:latin typeface="Arial" charset="0"/>
                <a:ea typeface="黑体" pitchFamily="2" charset="-122"/>
              </a:rPr>
              <a:t>载波的频率随基带数字信号而变化</a:t>
            </a:r>
            <a:endParaRPr lang="zh-CN" altLang="en-US" sz="1600" b="1" dirty="0"/>
          </a:p>
        </p:txBody>
      </p:sp>
      <p:sp>
        <p:nvSpPr>
          <p:cNvPr id="39943" name="Text Box 8"/>
          <p:cNvSpPr txBox="1">
            <a:spLocks noChangeArrowheads="1"/>
          </p:cNvSpPr>
          <p:nvPr/>
        </p:nvSpPr>
        <p:spPr bwMode="auto">
          <a:xfrm>
            <a:off x="5786446" y="4800600"/>
            <a:ext cx="3357554" cy="1446550"/>
          </a:xfrm>
          <a:prstGeom prst="rect">
            <a:avLst/>
          </a:prstGeom>
          <a:noFill/>
          <a:ln w="9525">
            <a:noFill/>
            <a:miter lim="800000"/>
            <a:headEnd/>
            <a:tailEnd/>
          </a:ln>
        </p:spPr>
        <p:txBody>
          <a:bodyPr wrap="square">
            <a:spAutoFit/>
          </a:bodyPr>
          <a:lstStyle/>
          <a:p>
            <a:pPr>
              <a:spcBef>
                <a:spcPct val="50000"/>
              </a:spcBef>
            </a:pPr>
            <a:r>
              <a:rPr lang="zh-CN" altLang="en-US" sz="1600" b="1" dirty="0"/>
              <a:t>相位调制，</a:t>
            </a:r>
            <a:r>
              <a:rPr lang="en-US" altLang="zh-CN" sz="1600" b="1" dirty="0"/>
              <a:t>PM</a:t>
            </a:r>
            <a:r>
              <a:rPr lang="zh-CN" altLang="en-US" sz="1600" b="1" dirty="0"/>
              <a:t>；相移键控，</a:t>
            </a:r>
            <a:r>
              <a:rPr lang="en-US" altLang="zh-CN" sz="1600" b="1" dirty="0"/>
              <a:t>PSK</a:t>
            </a:r>
          </a:p>
          <a:p>
            <a:pPr>
              <a:spcBef>
                <a:spcPct val="50000"/>
              </a:spcBef>
            </a:pPr>
            <a:r>
              <a:rPr lang="zh-CN" altLang="en-US" sz="1600" b="1" dirty="0"/>
              <a:t>为了提高传输速率，采用更为复杂的调制技术</a:t>
            </a:r>
            <a:r>
              <a:rPr lang="en-US" altLang="zh-CN" sz="1600" b="1" dirty="0"/>
              <a:t>,</a:t>
            </a:r>
            <a:r>
              <a:rPr lang="zh-CN" altLang="en-US" sz="1600" b="1" dirty="0"/>
              <a:t>如</a:t>
            </a:r>
            <a:r>
              <a:rPr lang="zh-CN" altLang="en-US" sz="1600" dirty="0">
                <a:solidFill>
                  <a:srgbClr val="333399"/>
                </a:solidFill>
                <a:latin typeface="Arial" charset="0"/>
                <a:ea typeface="黑体" pitchFamily="2" charset="-122"/>
              </a:rPr>
              <a:t>载波的初始相位随基带数字信号而变化，有</a:t>
            </a:r>
            <a:r>
              <a:rPr lang="en-US" altLang="zh-CN" sz="1600" dirty="0">
                <a:solidFill>
                  <a:srgbClr val="333399"/>
                </a:solidFill>
                <a:latin typeface="Arial" charset="0"/>
                <a:ea typeface="黑体" pitchFamily="2" charset="-122"/>
              </a:rPr>
              <a:t>BPSK</a:t>
            </a:r>
            <a:r>
              <a:rPr lang="zh-CN" altLang="en-US" sz="1600" dirty="0">
                <a:solidFill>
                  <a:srgbClr val="333399"/>
                </a:solidFill>
                <a:latin typeface="Arial" charset="0"/>
                <a:ea typeface="黑体" pitchFamily="2" charset="-122"/>
              </a:rPr>
              <a:t>、</a:t>
            </a:r>
            <a:r>
              <a:rPr lang="en-US" altLang="zh-CN" sz="1600" dirty="0">
                <a:solidFill>
                  <a:srgbClr val="333399"/>
                </a:solidFill>
                <a:latin typeface="Arial" charset="0"/>
                <a:ea typeface="黑体" pitchFamily="2" charset="-122"/>
              </a:rPr>
              <a:t>QPSK</a:t>
            </a:r>
            <a:r>
              <a:rPr lang="zh-CN" altLang="en-US" sz="1600" dirty="0">
                <a:solidFill>
                  <a:srgbClr val="333399"/>
                </a:solidFill>
                <a:latin typeface="Arial" charset="0"/>
                <a:ea typeface="黑体" pitchFamily="2" charset="-122"/>
              </a:rPr>
              <a:t>，</a:t>
            </a:r>
            <a:r>
              <a:rPr lang="en-US" altLang="zh-CN" sz="1600" dirty="0">
                <a:solidFill>
                  <a:srgbClr val="333399"/>
                </a:solidFill>
                <a:latin typeface="Arial" charset="0"/>
                <a:ea typeface="黑体" pitchFamily="2" charset="-122"/>
              </a:rPr>
              <a:t>QAM</a:t>
            </a:r>
            <a:endParaRPr lang="en-US" altLang="zh-CN" sz="1600" b="1" dirty="0"/>
          </a:p>
        </p:txBody>
      </p:sp>
      <p:pic>
        <p:nvPicPr>
          <p:cNvPr id="9" name="图片 8" descr="BPSK.jpg"/>
          <p:cNvPicPr>
            <a:picLocks noChangeAspect="1"/>
          </p:cNvPicPr>
          <p:nvPr/>
        </p:nvPicPr>
        <p:blipFill>
          <a:blip r:embed="rId4" cstate="print"/>
          <a:stretch>
            <a:fillRect/>
          </a:stretch>
        </p:blipFill>
        <p:spPr>
          <a:xfrm>
            <a:off x="1835696" y="5661248"/>
            <a:ext cx="3038872" cy="1408931"/>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150938" y="609600"/>
            <a:ext cx="7793037" cy="1066800"/>
          </a:xfrm>
        </p:spPr>
        <p:txBody>
          <a:bodyPr/>
          <a:lstStyle/>
          <a:p>
            <a:pPr eaLnBrk="1" hangingPunct="1"/>
            <a:r>
              <a:rPr lang="en-US" altLang="zh-CN" dirty="0"/>
              <a:t>3.3.2</a:t>
            </a:r>
            <a:r>
              <a:rPr lang="zh-CN" altLang="en-US" dirty="0"/>
              <a:t>复用技术</a:t>
            </a:r>
          </a:p>
        </p:txBody>
      </p:sp>
      <p:sp>
        <p:nvSpPr>
          <p:cNvPr id="46083" name="Rectangle 3"/>
          <p:cNvSpPr>
            <a:spLocks noGrp="1" noChangeArrowheads="1"/>
          </p:cNvSpPr>
          <p:nvPr>
            <p:ph type="body" idx="1"/>
          </p:nvPr>
        </p:nvSpPr>
        <p:spPr>
          <a:xfrm>
            <a:off x="285720" y="1928802"/>
            <a:ext cx="8669368" cy="4203711"/>
          </a:xfrm>
        </p:spPr>
        <p:txBody>
          <a:bodyPr/>
          <a:lstStyle/>
          <a:p>
            <a:pPr eaLnBrk="1" hangingPunct="1"/>
            <a:r>
              <a:rPr lang="zh-CN" altLang="en-US" sz="2800" b="1" dirty="0"/>
              <a:t>复用技术是将多路信号组合在一条物理信道（主干</a:t>
            </a:r>
            <a:r>
              <a:rPr lang="en-US" altLang="zh-CN" sz="2800" b="1" dirty="0"/>
              <a:t>Trunk</a:t>
            </a:r>
            <a:r>
              <a:rPr lang="zh-CN" altLang="en-US" sz="2800" b="1" dirty="0"/>
              <a:t>）上进行传输。</a:t>
            </a:r>
            <a:endParaRPr lang="en-US" altLang="zh-CN" sz="2000" b="1" dirty="0"/>
          </a:p>
          <a:p>
            <a:pPr lvl="1" eaLnBrk="1" hangingPunct="1"/>
            <a:r>
              <a:rPr lang="zh-CN" altLang="en-US" sz="2400" b="1" dirty="0"/>
              <a:t>频分复用</a:t>
            </a:r>
          </a:p>
          <a:p>
            <a:pPr lvl="1" eaLnBrk="1" hangingPunct="1"/>
            <a:r>
              <a:rPr lang="zh-CN" altLang="en-US" sz="2400" b="1" dirty="0"/>
              <a:t>时分复用</a:t>
            </a:r>
          </a:p>
          <a:p>
            <a:pPr lvl="1" eaLnBrk="1" hangingPunct="1"/>
            <a:r>
              <a:rPr lang="zh-CN" altLang="en-US" sz="2400" b="1" dirty="0"/>
              <a:t>波分复用</a:t>
            </a:r>
            <a:endParaRPr lang="en-US" altLang="zh-CN" sz="2400" b="1" dirty="0"/>
          </a:p>
          <a:p>
            <a:pPr lvl="1" eaLnBrk="1" hangingPunct="1"/>
            <a:r>
              <a:rPr lang="zh-CN" altLang="en-US" sz="2400" b="1" dirty="0"/>
              <a:t>码分复用</a:t>
            </a:r>
          </a:p>
        </p:txBody>
      </p:sp>
      <p:grpSp>
        <p:nvGrpSpPr>
          <p:cNvPr id="19" name="组合 18"/>
          <p:cNvGrpSpPr/>
          <p:nvPr/>
        </p:nvGrpSpPr>
        <p:grpSpPr>
          <a:xfrm>
            <a:off x="4071934" y="2428868"/>
            <a:ext cx="3857651" cy="1837453"/>
            <a:chOff x="3902539" y="3071810"/>
            <a:chExt cx="3857651" cy="1837453"/>
          </a:xfrm>
        </p:grpSpPr>
        <p:sp>
          <p:nvSpPr>
            <p:cNvPr id="5" name="Line 5"/>
            <p:cNvSpPr>
              <a:spLocks noChangeShapeType="1"/>
            </p:cNvSpPr>
            <p:nvPr/>
          </p:nvSpPr>
          <p:spPr bwMode="auto">
            <a:xfrm flipV="1">
              <a:off x="3902539" y="4857111"/>
              <a:ext cx="3553501" cy="6331"/>
            </a:xfrm>
            <a:prstGeom prst="line">
              <a:avLst/>
            </a:prstGeom>
            <a:noFill/>
            <a:ln w="28575">
              <a:solidFill>
                <a:srgbClr val="333399"/>
              </a:solidFill>
              <a:round/>
              <a:headEnd/>
              <a:tailEnd type="triangle" w="sm" len="med"/>
            </a:ln>
            <a:effectLst/>
          </p:spPr>
          <p:txBody>
            <a:bodyPr wrap="none" anchor="ctr"/>
            <a:lstStyle/>
            <a:p>
              <a:endParaRPr lang="zh-CN" altLang="en-US"/>
            </a:p>
          </p:txBody>
        </p:sp>
        <p:sp>
          <p:nvSpPr>
            <p:cNvPr id="6" name="Text Box 6"/>
            <p:cNvSpPr txBox="1">
              <a:spLocks noChangeArrowheads="1"/>
            </p:cNvSpPr>
            <p:nvPr/>
          </p:nvSpPr>
          <p:spPr bwMode="auto">
            <a:xfrm>
              <a:off x="3929058" y="3071810"/>
              <a:ext cx="543739" cy="286232"/>
            </a:xfrm>
            <a:prstGeom prst="rect">
              <a:avLst/>
            </a:prstGeom>
            <a:noFill/>
            <a:ln w="9525">
              <a:noFill/>
              <a:miter lim="800000"/>
              <a:headEnd/>
              <a:tailEnd/>
            </a:ln>
            <a:effectLst/>
          </p:spPr>
          <p:txBody>
            <a:bodyPr wrap="none">
              <a:spAutoFit/>
            </a:bodyPr>
            <a:lstStyle/>
            <a:p>
              <a:pPr>
                <a:lnSpc>
                  <a:spcPct val="90000"/>
                </a:lnSpc>
              </a:pPr>
              <a:r>
                <a:rPr kumimoji="1" lang="zh-CN" altLang="en-US" sz="1400" dirty="0">
                  <a:solidFill>
                    <a:srgbClr val="333399"/>
                  </a:solidFill>
                  <a:latin typeface="Times New Roman" pitchFamily="18" charset="0"/>
                  <a:ea typeface="黑体" pitchFamily="2" charset="-122"/>
                </a:rPr>
                <a:t>频率</a:t>
              </a:r>
            </a:p>
          </p:txBody>
        </p:sp>
        <p:sp>
          <p:nvSpPr>
            <p:cNvPr id="7" name="Text Box 19"/>
            <p:cNvSpPr txBox="1">
              <a:spLocks noChangeArrowheads="1"/>
            </p:cNvSpPr>
            <p:nvPr/>
          </p:nvSpPr>
          <p:spPr bwMode="auto">
            <a:xfrm>
              <a:off x="7286644" y="4429132"/>
              <a:ext cx="473546" cy="480131"/>
            </a:xfrm>
            <a:prstGeom prst="rect">
              <a:avLst/>
            </a:prstGeom>
            <a:noFill/>
            <a:ln w="9525">
              <a:noFill/>
              <a:miter lim="800000"/>
              <a:headEnd/>
              <a:tailEnd/>
            </a:ln>
            <a:effectLst/>
          </p:spPr>
          <p:txBody>
            <a:bodyPr wrap="square">
              <a:spAutoFit/>
            </a:bodyPr>
            <a:lstStyle/>
            <a:p>
              <a:pPr>
                <a:lnSpc>
                  <a:spcPct val="90000"/>
                </a:lnSpc>
              </a:pPr>
              <a:r>
                <a:rPr kumimoji="1" lang="zh-CN" altLang="en-US" sz="1400" dirty="0">
                  <a:solidFill>
                    <a:srgbClr val="333399"/>
                  </a:solidFill>
                  <a:latin typeface="Times New Roman" pitchFamily="18" charset="0"/>
                  <a:ea typeface="黑体" pitchFamily="2" charset="-122"/>
                </a:rPr>
                <a:t>时间</a:t>
              </a:r>
            </a:p>
          </p:txBody>
        </p:sp>
        <p:sp>
          <p:nvSpPr>
            <p:cNvPr id="8" name="Rectangle 21"/>
            <p:cNvSpPr>
              <a:spLocks noChangeArrowheads="1"/>
            </p:cNvSpPr>
            <p:nvPr/>
          </p:nvSpPr>
          <p:spPr bwMode="auto">
            <a:xfrm>
              <a:off x="3902539" y="3304243"/>
              <a:ext cx="3220562" cy="245999"/>
            </a:xfrm>
            <a:prstGeom prst="rect">
              <a:avLst/>
            </a:prstGeom>
            <a:solidFill>
              <a:schemeClr val="accent1"/>
            </a:solidFill>
            <a:ln w="9525">
              <a:noFill/>
              <a:miter lim="800000"/>
              <a:headEnd/>
              <a:tailEnd/>
            </a:ln>
            <a:effectLst/>
          </p:spPr>
          <p:txBody>
            <a:bodyPr wrap="none" anchor="ctr"/>
            <a:lstStyle/>
            <a:p>
              <a:endParaRPr lang="zh-CN" altLang="en-US"/>
            </a:p>
          </p:txBody>
        </p:sp>
        <p:sp>
          <p:nvSpPr>
            <p:cNvPr id="9" name="Rectangle 22"/>
            <p:cNvSpPr>
              <a:spLocks noChangeArrowheads="1"/>
            </p:cNvSpPr>
            <p:nvPr/>
          </p:nvSpPr>
          <p:spPr bwMode="auto">
            <a:xfrm>
              <a:off x="3902539" y="3550242"/>
              <a:ext cx="3220562" cy="245999"/>
            </a:xfrm>
            <a:prstGeom prst="rect">
              <a:avLst/>
            </a:prstGeom>
            <a:solidFill>
              <a:srgbClr val="FFFF99"/>
            </a:solidFill>
            <a:ln w="9525">
              <a:noFill/>
              <a:miter lim="800000"/>
              <a:headEnd/>
              <a:tailEnd/>
            </a:ln>
            <a:effectLst/>
          </p:spPr>
          <p:txBody>
            <a:bodyPr wrap="none" anchor="ctr"/>
            <a:lstStyle/>
            <a:p>
              <a:endParaRPr lang="zh-CN" altLang="en-US"/>
            </a:p>
          </p:txBody>
        </p:sp>
        <p:sp>
          <p:nvSpPr>
            <p:cNvPr id="10" name="Rectangle 23"/>
            <p:cNvSpPr>
              <a:spLocks noChangeArrowheads="1"/>
            </p:cNvSpPr>
            <p:nvPr/>
          </p:nvSpPr>
          <p:spPr bwMode="auto">
            <a:xfrm>
              <a:off x="3902539" y="3796241"/>
              <a:ext cx="3220562" cy="245999"/>
            </a:xfrm>
            <a:prstGeom prst="rect">
              <a:avLst/>
            </a:prstGeom>
            <a:solidFill>
              <a:schemeClr val="accent2"/>
            </a:solidFill>
            <a:ln w="9525">
              <a:noFill/>
              <a:miter lim="800000"/>
              <a:headEnd/>
              <a:tailEnd/>
            </a:ln>
            <a:effectLst/>
          </p:spPr>
          <p:txBody>
            <a:bodyPr wrap="none" anchor="ctr"/>
            <a:lstStyle/>
            <a:p>
              <a:endParaRPr lang="zh-CN" altLang="en-US"/>
            </a:p>
          </p:txBody>
        </p:sp>
        <p:sp>
          <p:nvSpPr>
            <p:cNvPr id="11" name="Rectangle 24"/>
            <p:cNvSpPr>
              <a:spLocks noChangeArrowheads="1"/>
            </p:cNvSpPr>
            <p:nvPr/>
          </p:nvSpPr>
          <p:spPr bwMode="auto">
            <a:xfrm>
              <a:off x="3902539" y="4042240"/>
              <a:ext cx="3220562" cy="245999"/>
            </a:xfrm>
            <a:prstGeom prst="rect">
              <a:avLst/>
            </a:prstGeom>
            <a:solidFill>
              <a:srgbClr val="CCECFF"/>
            </a:solidFill>
            <a:ln w="9525">
              <a:noFill/>
              <a:miter lim="800000"/>
              <a:headEnd/>
              <a:tailEnd/>
            </a:ln>
            <a:effectLst/>
          </p:spPr>
          <p:txBody>
            <a:bodyPr wrap="none" anchor="ctr"/>
            <a:lstStyle/>
            <a:p>
              <a:endParaRPr lang="zh-CN" altLang="en-US"/>
            </a:p>
          </p:txBody>
        </p:sp>
        <p:sp>
          <p:nvSpPr>
            <p:cNvPr id="12" name="Rectangle 25"/>
            <p:cNvSpPr>
              <a:spLocks noChangeArrowheads="1"/>
            </p:cNvSpPr>
            <p:nvPr/>
          </p:nvSpPr>
          <p:spPr bwMode="auto">
            <a:xfrm>
              <a:off x="3902539" y="4288239"/>
              <a:ext cx="3220562" cy="245999"/>
            </a:xfrm>
            <a:prstGeom prst="rect">
              <a:avLst/>
            </a:prstGeom>
            <a:solidFill>
              <a:srgbClr val="FFCCFF"/>
            </a:solidFill>
            <a:ln w="9525">
              <a:noFill/>
              <a:miter lim="800000"/>
              <a:headEnd/>
              <a:tailEnd/>
            </a:ln>
            <a:effectLst/>
          </p:spPr>
          <p:txBody>
            <a:bodyPr wrap="none" anchor="ctr"/>
            <a:lstStyle/>
            <a:p>
              <a:endParaRPr lang="zh-CN" altLang="en-US"/>
            </a:p>
          </p:txBody>
        </p:sp>
        <p:sp>
          <p:nvSpPr>
            <p:cNvPr id="13" name="Text Box 14"/>
            <p:cNvSpPr txBox="1">
              <a:spLocks noChangeArrowheads="1"/>
            </p:cNvSpPr>
            <p:nvPr/>
          </p:nvSpPr>
          <p:spPr bwMode="auto">
            <a:xfrm>
              <a:off x="5282253" y="4326224"/>
              <a:ext cx="692818" cy="286232"/>
            </a:xfrm>
            <a:prstGeom prst="rect">
              <a:avLst/>
            </a:prstGeom>
            <a:noFill/>
            <a:ln w="9525">
              <a:noFill/>
              <a:miter lim="800000"/>
              <a:headEnd/>
              <a:tailEnd/>
            </a:ln>
            <a:effectLst/>
          </p:spPr>
          <p:txBody>
            <a:bodyPr wrap="none">
              <a:spAutoFit/>
            </a:bodyPr>
            <a:lstStyle/>
            <a:p>
              <a:pPr>
                <a:lnSpc>
                  <a:spcPct val="90000"/>
                </a:lnSpc>
              </a:pPr>
              <a:r>
                <a:rPr kumimoji="1" lang="zh-CN" altLang="en-US" sz="1400" dirty="0">
                  <a:solidFill>
                    <a:srgbClr val="333399"/>
                  </a:solidFill>
                  <a:latin typeface="Arial" charset="0"/>
                  <a:ea typeface="黑体" pitchFamily="2" charset="-122"/>
                </a:rPr>
                <a:t>频率 </a:t>
              </a:r>
              <a:r>
                <a:rPr kumimoji="1" lang="en-US" altLang="zh-CN" sz="1400" dirty="0">
                  <a:solidFill>
                    <a:srgbClr val="333399"/>
                  </a:solidFill>
                  <a:latin typeface="Arial" charset="0"/>
                  <a:ea typeface="黑体" pitchFamily="2" charset="-122"/>
                </a:rPr>
                <a:t>1</a:t>
              </a:r>
            </a:p>
          </p:txBody>
        </p:sp>
        <p:sp>
          <p:nvSpPr>
            <p:cNvPr id="14" name="Text Box 15"/>
            <p:cNvSpPr txBox="1">
              <a:spLocks noChangeArrowheads="1"/>
            </p:cNvSpPr>
            <p:nvPr/>
          </p:nvSpPr>
          <p:spPr bwMode="auto">
            <a:xfrm>
              <a:off x="5282253" y="4077512"/>
              <a:ext cx="692818" cy="286232"/>
            </a:xfrm>
            <a:prstGeom prst="rect">
              <a:avLst/>
            </a:prstGeom>
            <a:noFill/>
            <a:ln w="9525">
              <a:noFill/>
              <a:miter lim="800000"/>
              <a:headEnd/>
              <a:tailEnd/>
            </a:ln>
            <a:effectLst/>
          </p:spPr>
          <p:txBody>
            <a:bodyPr wrap="none">
              <a:spAutoFit/>
            </a:bodyPr>
            <a:lstStyle/>
            <a:p>
              <a:pPr>
                <a:lnSpc>
                  <a:spcPct val="90000"/>
                </a:lnSpc>
              </a:pPr>
              <a:r>
                <a:rPr kumimoji="1" lang="zh-CN" altLang="en-US" sz="1400" dirty="0">
                  <a:solidFill>
                    <a:srgbClr val="333399"/>
                  </a:solidFill>
                  <a:latin typeface="Arial" charset="0"/>
                  <a:ea typeface="黑体" pitchFamily="2" charset="-122"/>
                </a:rPr>
                <a:t>频率 </a:t>
              </a:r>
              <a:r>
                <a:rPr kumimoji="1" lang="en-US" altLang="zh-CN" sz="1400" dirty="0">
                  <a:solidFill>
                    <a:srgbClr val="333399"/>
                  </a:solidFill>
                  <a:latin typeface="Arial" charset="0"/>
                  <a:ea typeface="黑体" pitchFamily="2" charset="-122"/>
                </a:rPr>
                <a:t>2</a:t>
              </a:r>
            </a:p>
          </p:txBody>
        </p:sp>
        <p:sp>
          <p:nvSpPr>
            <p:cNvPr id="15" name="Text Box 16"/>
            <p:cNvSpPr txBox="1">
              <a:spLocks noChangeArrowheads="1"/>
            </p:cNvSpPr>
            <p:nvPr/>
          </p:nvSpPr>
          <p:spPr bwMode="auto">
            <a:xfrm>
              <a:off x="5282253" y="3828800"/>
              <a:ext cx="692818" cy="286232"/>
            </a:xfrm>
            <a:prstGeom prst="rect">
              <a:avLst/>
            </a:prstGeom>
            <a:noFill/>
            <a:ln w="9525">
              <a:noFill/>
              <a:miter lim="800000"/>
              <a:headEnd/>
              <a:tailEnd/>
            </a:ln>
            <a:effectLst/>
          </p:spPr>
          <p:txBody>
            <a:bodyPr wrap="none">
              <a:spAutoFit/>
            </a:bodyPr>
            <a:lstStyle/>
            <a:p>
              <a:pPr>
                <a:lnSpc>
                  <a:spcPct val="90000"/>
                </a:lnSpc>
              </a:pPr>
              <a:r>
                <a:rPr kumimoji="1" lang="zh-CN" altLang="en-US" sz="1400" dirty="0">
                  <a:solidFill>
                    <a:srgbClr val="333399"/>
                  </a:solidFill>
                  <a:latin typeface="Arial" charset="0"/>
                  <a:ea typeface="黑体" pitchFamily="2" charset="-122"/>
                </a:rPr>
                <a:t>频率 </a:t>
              </a:r>
              <a:r>
                <a:rPr kumimoji="1" lang="en-US" altLang="zh-CN" sz="1400" dirty="0">
                  <a:solidFill>
                    <a:srgbClr val="333399"/>
                  </a:solidFill>
                  <a:latin typeface="Arial" charset="0"/>
                  <a:ea typeface="黑体" pitchFamily="2" charset="-122"/>
                </a:rPr>
                <a:t>3</a:t>
              </a:r>
            </a:p>
          </p:txBody>
        </p:sp>
        <p:sp>
          <p:nvSpPr>
            <p:cNvPr id="16" name="Text Box 17"/>
            <p:cNvSpPr txBox="1">
              <a:spLocks noChangeArrowheads="1"/>
            </p:cNvSpPr>
            <p:nvPr/>
          </p:nvSpPr>
          <p:spPr bwMode="auto">
            <a:xfrm>
              <a:off x="5282253" y="3580087"/>
              <a:ext cx="692818" cy="286232"/>
            </a:xfrm>
            <a:prstGeom prst="rect">
              <a:avLst/>
            </a:prstGeom>
            <a:noFill/>
            <a:ln w="9525">
              <a:noFill/>
              <a:miter lim="800000"/>
              <a:headEnd/>
              <a:tailEnd/>
            </a:ln>
            <a:effectLst/>
          </p:spPr>
          <p:txBody>
            <a:bodyPr wrap="none">
              <a:spAutoFit/>
            </a:bodyPr>
            <a:lstStyle/>
            <a:p>
              <a:pPr>
                <a:lnSpc>
                  <a:spcPct val="90000"/>
                </a:lnSpc>
              </a:pPr>
              <a:r>
                <a:rPr kumimoji="1" lang="zh-CN" altLang="en-US" sz="1400" dirty="0">
                  <a:solidFill>
                    <a:srgbClr val="333399"/>
                  </a:solidFill>
                  <a:latin typeface="Arial" charset="0"/>
                  <a:ea typeface="黑体" pitchFamily="2" charset="-122"/>
                </a:rPr>
                <a:t>频率 </a:t>
              </a:r>
              <a:r>
                <a:rPr kumimoji="1" lang="en-US" altLang="zh-CN" sz="1400" dirty="0">
                  <a:solidFill>
                    <a:srgbClr val="333399"/>
                  </a:solidFill>
                  <a:latin typeface="Arial" charset="0"/>
                  <a:ea typeface="黑体" pitchFamily="2" charset="-122"/>
                </a:rPr>
                <a:t>4</a:t>
              </a:r>
            </a:p>
          </p:txBody>
        </p:sp>
        <p:sp>
          <p:nvSpPr>
            <p:cNvPr id="17" name="Text Box 18"/>
            <p:cNvSpPr txBox="1">
              <a:spLocks noChangeArrowheads="1"/>
            </p:cNvSpPr>
            <p:nvPr/>
          </p:nvSpPr>
          <p:spPr bwMode="auto">
            <a:xfrm>
              <a:off x="5282253" y="3332279"/>
              <a:ext cx="692818" cy="286232"/>
            </a:xfrm>
            <a:prstGeom prst="rect">
              <a:avLst/>
            </a:prstGeom>
            <a:noFill/>
            <a:ln w="9525">
              <a:noFill/>
              <a:miter lim="800000"/>
              <a:headEnd/>
              <a:tailEnd/>
            </a:ln>
            <a:effectLst/>
          </p:spPr>
          <p:txBody>
            <a:bodyPr wrap="none">
              <a:spAutoFit/>
            </a:bodyPr>
            <a:lstStyle/>
            <a:p>
              <a:pPr>
                <a:lnSpc>
                  <a:spcPct val="90000"/>
                </a:lnSpc>
              </a:pPr>
              <a:r>
                <a:rPr kumimoji="1" lang="zh-CN" altLang="en-US" sz="1400" dirty="0">
                  <a:solidFill>
                    <a:srgbClr val="333399"/>
                  </a:solidFill>
                  <a:latin typeface="Arial" charset="0"/>
                  <a:ea typeface="黑体" pitchFamily="2" charset="-122"/>
                </a:rPr>
                <a:t>频率 </a:t>
              </a:r>
              <a:r>
                <a:rPr kumimoji="1" lang="en-US" altLang="zh-CN" sz="1400" dirty="0">
                  <a:solidFill>
                    <a:srgbClr val="333399"/>
                  </a:solidFill>
                  <a:latin typeface="Arial" charset="0"/>
                  <a:ea typeface="黑体" pitchFamily="2" charset="-122"/>
                </a:rPr>
                <a:t>5</a:t>
              </a:r>
            </a:p>
          </p:txBody>
        </p:sp>
        <p:sp>
          <p:nvSpPr>
            <p:cNvPr id="18" name="Line 7"/>
            <p:cNvSpPr>
              <a:spLocks noChangeShapeType="1"/>
            </p:cNvSpPr>
            <p:nvPr/>
          </p:nvSpPr>
          <p:spPr bwMode="auto">
            <a:xfrm rot="16200000">
              <a:off x="3056917" y="4015108"/>
              <a:ext cx="1691243" cy="0"/>
            </a:xfrm>
            <a:prstGeom prst="line">
              <a:avLst/>
            </a:prstGeom>
            <a:noFill/>
            <a:ln w="28575">
              <a:solidFill>
                <a:srgbClr val="333399"/>
              </a:solidFill>
              <a:round/>
              <a:headEnd/>
              <a:tailEnd type="triangle" w="sm" len="med"/>
            </a:ln>
            <a:effectLst/>
          </p:spPr>
          <p:txBody>
            <a:bodyPr wrap="none" anchor="ctr"/>
            <a:lstStyle/>
            <a:p>
              <a:endParaRPr lang="zh-CN" altLang="en-US"/>
            </a:p>
          </p:txBody>
        </p:sp>
      </p:grpSp>
      <p:grpSp>
        <p:nvGrpSpPr>
          <p:cNvPr id="64" name="组合 63"/>
          <p:cNvGrpSpPr/>
          <p:nvPr/>
        </p:nvGrpSpPr>
        <p:grpSpPr>
          <a:xfrm>
            <a:off x="4071584" y="4214818"/>
            <a:ext cx="5001010" cy="2500330"/>
            <a:chOff x="1428728" y="1928802"/>
            <a:chExt cx="7307405" cy="3228986"/>
          </a:xfrm>
        </p:grpSpPr>
        <p:sp>
          <p:nvSpPr>
            <p:cNvPr id="65" name="Line 3"/>
            <p:cNvSpPr>
              <a:spLocks noChangeShapeType="1"/>
            </p:cNvSpPr>
            <p:nvPr/>
          </p:nvSpPr>
          <p:spPr bwMode="auto">
            <a:xfrm flipV="1">
              <a:off x="1476375" y="5146675"/>
              <a:ext cx="6116638" cy="11113"/>
            </a:xfrm>
            <a:prstGeom prst="line">
              <a:avLst/>
            </a:prstGeom>
            <a:noFill/>
            <a:ln w="28575">
              <a:solidFill>
                <a:srgbClr val="333399"/>
              </a:solidFill>
              <a:round/>
              <a:headEnd/>
              <a:tailEnd type="triangle" w="sm" len="med"/>
            </a:ln>
            <a:effectLst/>
          </p:spPr>
          <p:txBody>
            <a:bodyPr wrap="none" anchor="ctr"/>
            <a:lstStyle/>
            <a:p>
              <a:endParaRPr lang="zh-CN" altLang="en-US" sz="1400"/>
            </a:p>
          </p:txBody>
        </p:sp>
        <p:sp>
          <p:nvSpPr>
            <p:cNvPr id="66" name="Text Box 4"/>
            <p:cNvSpPr txBox="1">
              <a:spLocks noChangeArrowheads="1"/>
            </p:cNvSpPr>
            <p:nvPr/>
          </p:nvSpPr>
          <p:spPr bwMode="auto">
            <a:xfrm>
              <a:off x="1428728" y="1928802"/>
              <a:ext cx="543739" cy="286232"/>
            </a:xfrm>
            <a:prstGeom prst="rect">
              <a:avLst/>
            </a:prstGeom>
            <a:noFill/>
            <a:ln w="9525">
              <a:noFill/>
              <a:miter lim="800000"/>
              <a:headEnd/>
              <a:tailEnd/>
            </a:ln>
            <a:effectLst/>
          </p:spPr>
          <p:txBody>
            <a:bodyPr wrap="none">
              <a:spAutoFit/>
            </a:bodyPr>
            <a:lstStyle/>
            <a:p>
              <a:pPr>
                <a:lnSpc>
                  <a:spcPct val="90000"/>
                </a:lnSpc>
              </a:pPr>
              <a:r>
                <a:rPr kumimoji="1" lang="zh-CN" altLang="en-US" sz="1400" dirty="0">
                  <a:solidFill>
                    <a:srgbClr val="333399"/>
                  </a:solidFill>
                  <a:latin typeface="Times New Roman" pitchFamily="18" charset="0"/>
                  <a:ea typeface="黑体" pitchFamily="2" charset="-122"/>
                </a:rPr>
                <a:t>频率</a:t>
              </a:r>
            </a:p>
          </p:txBody>
        </p:sp>
        <p:sp>
          <p:nvSpPr>
            <p:cNvPr id="67" name="Text Box 5"/>
            <p:cNvSpPr txBox="1">
              <a:spLocks noChangeArrowheads="1"/>
            </p:cNvSpPr>
            <p:nvPr/>
          </p:nvSpPr>
          <p:spPr bwMode="auto">
            <a:xfrm>
              <a:off x="7215206" y="4786322"/>
              <a:ext cx="543739" cy="286232"/>
            </a:xfrm>
            <a:prstGeom prst="rect">
              <a:avLst/>
            </a:prstGeom>
            <a:noFill/>
            <a:ln w="9525">
              <a:noFill/>
              <a:miter lim="800000"/>
              <a:headEnd/>
              <a:tailEnd/>
            </a:ln>
            <a:effectLst/>
          </p:spPr>
          <p:txBody>
            <a:bodyPr wrap="none">
              <a:spAutoFit/>
            </a:bodyPr>
            <a:lstStyle/>
            <a:p>
              <a:pPr>
                <a:lnSpc>
                  <a:spcPct val="90000"/>
                </a:lnSpc>
              </a:pPr>
              <a:r>
                <a:rPr kumimoji="1" lang="zh-CN" altLang="en-US" sz="1400" dirty="0">
                  <a:solidFill>
                    <a:srgbClr val="333399"/>
                  </a:solidFill>
                  <a:latin typeface="Times New Roman" pitchFamily="18" charset="0"/>
                  <a:ea typeface="黑体" pitchFamily="2" charset="-122"/>
                </a:rPr>
                <a:t>时间</a:t>
              </a:r>
            </a:p>
          </p:txBody>
        </p:sp>
        <p:sp>
          <p:nvSpPr>
            <p:cNvPr id="68" name="Rectangle 19"/>
            <p:cNvSpPr>
              <a:spLocks noChangeArrowheads="1"/>
            </p:cNvSpPr>
            <p:nvPr/>
          </p:nvSpPr>
          <p:spPr bwMode="auto">
            <a:xfrm>
              <a:off x="1763713" y="2636838"/>
              <a:ext cx="287337" cy="1871662"/>
            </a:xfrm>
            <a:prstGeom prst="rect">
              <a:avLst/>
            </a:prstGeom>
            <a:solidFill>
              <a:srgbClr val="FFFF99"/>
            </a:solidFill>
            <a:ln w="9525">
              <a:noFill/>
              <a:miter lim="800000"/>
              <a:headEnd/>
              <a:tailEnd/>
            </a:ln>
            <a:effectLst/>
          </p:spPr>
          <p:txBody>
            <a:bodyPr wrap="none" anchor="ctr"/>
            <a:lstStyle/>
            <a:p>
              <a:pPr algn="ctr"/>
              <a:r>
                <a:rPr lang="en-US" altLang="zh-CN" sz="1400">
                  <a:solidFill>
                    <a:srgbClr val="333399"/>
                  </a:solidFill>
                  <a:latin typeface="Arial" charset="0"/>
                </a:rPr>
                <a:t>B</a:t>
              </a:r>
            </a:p>
          </p:txBody>
        </p:sp>
        <p:sp>
          <p:nvSpPr>
            <p:cNvPr id="69" name="Rectangle 20"/>
            <p:cNvSpPr>
              <a:spLocks noChangeArrowheads="1"/>
            </p:cNvSpPr>
            <p:nvPr/>
          </p:nvSpPr>
          <p:spPr bwMode="auto">
            <a:xfrm>
              <a:off x="2052638" y="2636838"/>
              <a:ext cx="287337" cy="1871662"/>
            </a:xfrm>
            <a:prstGeom prst="rect">
              <a:avLst/>
            </a:prstGeom>
            <a:solidFill>
              <a:srgbClr val="FFCCFF"/>
            </a:solidFill>
            <a:ln w="9525">
              <a:noFill/>
              <a:miter lim="800000"/>
              <a:headEnd/>
              <a:tailEnd/>
            </a:ln>
            <a:effectLst/>
          </p:spPr>
          <p:txBody>
            <a:bodyPr wrap="none" anchor="ctr"/>
            <a:lstStyle/>
            <a:p>
              <a:pPr algn="ctr"/>
              <a:r>
                <a:rPr lang="en-US" altLang="zh-CN" sz="1400">
                  <a:solidFill>
                    <a:srgbClr val="333399"/>
                  </a:solidFill>
                  <a:latin typeface="Arial" charset="0"/>
                </a:rPr>
                <a:t>C</a:t>
              </a:r>
            </a:p>
          </p:txBody>
        </p:sp>
        <p:sp>
          <p:nvSpPr>
            <p:cNvPr id="70" name="Rectangle 21"/>
            <p:cNvSpPr>
              <a:spLocks noChangeArrowheads="1"/>
            </p:cNvSpPr>
            <p:nvPr/>
          </p:nvSpPr>
          <p:spPr bwMode="auto">
            <a:xfrm>
              <a:off x="2339975" y="2636838"/>
              <a:ext cx="287338" cy="1871662"/>
            </a:xfrm>
            <a:prstGeom prst="rect">
              <a:avLst/>
            </a:prstGeom>
            <a:solidFill>
              <a:srgbClr val="66FF99"/>
            </a:solidFill>
            <a:ln w="9525">
              <a:noFill/>
              <a:miter lim="800000"/>
              <a:headEnd/>
              <a:tailEnd/>
            </a:ln>
            <a:effectLst/>
          </p:spPr>
          <p:txBody>
            <a:bodyPr wrap="none" anchor="ctr"/>
            <a:lstStyle/>
            <a:p>
              <a:pPr algn="ctr"/>
              <a:r>
                <a:rPr lang="en-US" altLang="zh-CN" sz="1400">
                  <a:solidFill>
                    <a:srgbClr val="333399"/>
                  </a:solidFill>
                  <a:latin typeface="Arial" charset="0"/>
                </a:rPr>
                <a:t>D</a:t>
              </a:r>
            </a:p>
          </p:txBody>
        </p:sp>
        <p:sp>
          <p:nvSpPr>
            <p:cNvPr id="71" name="Rectangle 23"/>
            <p:cNvSpPr>
              <a:spLocks noChangeArrowheads="1"/>
            </p:cNvSpPr>
            <p:nvPr/>
          </p:nvSpPr>
          <p:spPr bwMode="auto">
            <a:xfrm>
              <a:off x="2916238" y="2636838"/>
              <a:ext cx="287337" cy="1871662"/>
            </a:xfrm>
            <a:prstGeom prst="rect">
              <a:avLst/>
            </a:prstGeom>
            <a:solidFill>
              <a:srgbClr val="FFFF99"/>
            </a:solidFill>
            <a:ln w="9525">
              <a:noFill/>
              <a:miter lim="800000"/>
              <a:headEnd/>
              <a:tailEnd/>
            </a:ln>
            <a:effectLst/>
          </p:spPr>
          <p:txBody>
            <a:bodyPr wrap="none" anchor="ctr"/>
            <a:lstStyle/>
            <a:p>
              <a:pPr algn="ctr"/>
              <a:r>
                <a:rPr lang="en-US" altLang="zh-CN" sz="1400" dirty="0">
                  <a:solidFill>
                    <a:srgbClr val="333399"/>
                  </a:solidFill>
                  <a:latin typeface="Arial" charset="0"/>
                </a:rPr>
                <a:t>B</a:t>
              </a:r>
            </a:p>
          </p:txBody>
        </p:sp>
        <p:sp>
          <p:nvSpPr>
            <p:cNvPr id="72" name="Rectangle 24"/>
            <p:cNvSpPr>
              <a:spLocks noChangeArrowheads="1"/>
            </p:cNvSpPr>
            <p:nvPr/>
          </p:nvSpPr>
          <p:spPr bwMode="auto">
            <a:xfrm>
              <a:off x="3205163" y="2636838"/>
              <a:ext cx="287337" cy="1871662"/>
            </a:xfrm>
            <a:prstGeom prst="rect">
              <a:avLst/>
            </a:prstGeom>
            <a:solidFill>
              <a:srgbClr val="FFCCFF"/>
            </a:solidFill>
            <a:ln w="9525">
              <a:noFill/>
              <a:miter lim="800000"/>
              <a:headEnd/>
              <a:tailEnd/>
            </a:ln>
            <a:effectLst/>
          </p:spPr>
          <p:txBody>
            <a:bodyPr wrap="none" anchor="ctr"/>
            <a:lstStyle/>
            <a:p>
              <a:pPr algn="ctr"/>
              <a:r>
                <a:rPr lang="en-US" altLang="zh-CN" sz="1400">
                  <a:solidFill>
                    <a:srgbClr val="333399"/>
                  </a:solidFill>
                  <a:latin typeface="Arial" charset="0"/>
                </a:rPr>
                <a:t>C</a:t>
              </a:r>
            </a:p>
          </p:txBody>
        </p:sp>
        <p:sp>
          <p:nvSpPr>
            <p:cNvPr id="73" name="Rectangle 25"/>
            <p:cNvSpPr>
              <a:spLocks noChangeArrowheads="1"/>
            </p:cNvSpPr>
            <p:nvPr/>
          </p:nvSpPr>
          <p:spPr bwMode="auto">
            <a:xfrm>
              <a:off x="3492500" y="2636838"/>
              <a:ext cx="287338" cy="1871662"/>
            </a:xfrm>
            <a:prstGeom prst="rect">
              <a:avLst/>
            </a:prstGeom>
            <a:solidFill>
              <a:srgbClr val="66FF99"/>
            </a:solidFill>
            <a:ln w="9525">
              <a:noFill/>
              <a:miter lim="800000"/>
              <a:headEnd/>
              <a:tailEnd/>
            </a:ln>
            <a:effectLst/>
          </p:spPr>
          <p:txBody>
            <a:bodyPr wrap="none" anchor="ctr"/>
            <a:lstStyle/>
            <a:p>
              <a:pPr algn="ctr"/>
              <a:r>
                <a:rPr lang="en-US" altLang="zh-CN" sz="1400">
                  <a:solidFill>
                    <a:srgbClr val="333399"/>
                  </a:solidFill>
                  <a:latin typeface="Arial" charset="0"/>
                </a:rPr>
                <a:t>D</a:t>
              </a:r>
            </a:p>
          </p:txBody>
        </p:sp>
        <p:sp>
          <p:nvSpPr>
            <p:cNvPr id="74" name="Rectangle 27"/>
            <p:cNvSpPr>
              <a:spLocks noChangeArrowheads="1"/>
            </p:cNvSpPr>
            <p:nvPr/>
          </p:nvSpPr>
          <p:spPr bwMode="auto">
            <a:xfrm>
              <a:off x="4068763" y="2636838"/>
              <a:ext cx="287337" cy="1871662"/>
            </a:xfrm>
            <a:prstGeom prst="rect">
              <a:avLst/>
            </a:prstGeom>
            <a:solidFill>
              <a:srgbClr val="FFFF99"/>
            </a:solidFill>
            <a:ln w="9525">
              <a:noFill/>
              <a:miter lim="800000"/>
              <a:headEnd/>
              <a:tailEnd/>
            </a:ln>
            <a:effectLst/>
          </p:spPr>
          <p:txBody>
            <a:bodyPr wrap="none" anchor="ctr"/>
            <a:lstStyle/>
            <a:p>
              <a:pPr algn="ctr"/>
              <a:r>
                <a:rPr lang="en-US" altLang="zh-CN" sz="1400">
                  <a:solidFill>
                    <a:srgbClr val="333399"/>
                  </a:solidFill>
                  <a:latin typeface="Arial" charset="0"/>
                </a:rPr>
                <a:t>B</a:t>
              </a:r>
            </a:p>
          </p:txBody>
        </p:sp>
        <p:sp>
          <p:nvSpPr>
            <p:cNvPr id="75" name="Rectangle 28"/>
            <p:cNvSpPr>
              <a:spLocks noChangeArrowheads="1"/>
            </p:cNvSpPr>
            <p:nvPr/>
          </p:nvSpPr>
          <p:spPr bwMode="auto">
            <a:xfrm>
              <a:off x="4357688" y="2636838"/>
              <a:ext cx="287337" cy="1871662"/>
            </a:xfrm>
            <a:prstGeom prst="rect">
              <a:avLst/>
            </a:prstGeom>
            <a:solidFill>
              <a:srgbClr val="FFCCFF"/>
            </a:solidFill>
            <a:ln w="9525">
              <a:noFill/>
              <a:miter lim="800000"/>
              <a:headEnd/>
              <a:tailEnd/>
            </a:ln>
            <a:effectLst/>
          </p:spPr>
          <p:txBody>
            <a:bodyPr wrap="none" anchor="ctr"/>
            <a:lstStyle/>
            <a:p>
              <a:pPr algn="ctr"/>
              <a:r>
                <a:rPr lang="en-US" altLang="zh-CN" sz="1400">
                  <a:solidFill>
                    <a:srgbClr val="333399"/>
                  </a:solidFill>
                  <a:latin typeface="Arial" charset="0"/>
                </a:rPr>
                <a:t>C</a:t>
              </a:r>
            </a:p>
          </p:txBody>
        </p:sp>
        <p:sp>
          <p:nvSpPr>
            <p:cNvPr id="76" name="Rectangle 29"/>
            <p:cNvSpPr>
              <a:spLocks noChangeArrowheads="1"/>
            </p:cNvSpPr>
            <p:nvPr/>
          </p:nvSpPr>
          <p:spPr bwMode="auto">
            <a:xfrm>
              <a:off x="4645025" y="2636838"/>
              <a:ext cx="287338" cy="1871662"/>
            </a:xfrm>
            <a:prstGeom prst="rect">
              <a:avLst/>
            </a:prstGeom>
            <a:solidFill>
              <a:srgbClr val="66FF99"/>
            </a:solidFill>
            <a:ln w="9525">
              <a:noFill/>
              <a:miter lim="800000"/>
              <a:headEnd/>
              <a:tailEnd/>
            </a:ln>
            <a:effectLst/>
          </p:spPr>
          <p:txBody>
            <a:bodyPr wrap="none" anchor="ctr"/>
            <a:lstStyle/>
            <a:p>
              <a:pPr algn="ctr"/>
              <a:r>
                <a:rPr lang="en-US" altLang="zh-CN" sz="1400">
                  <a:solidFill>
                    <a:srgbClr val="333399"/>
                  </a:solidFill>
                  <a:latin typeface="Arial" charset="0"/>
                </a:rPr>
                <a:t>D</a:t>
              </a:r>
            </a:p>
          </p:txBody>
        </p:sp>
        <p:sp>
          <p:nvSpPr>
            <p:cNvPr id="77" name="Rectangle 31"/>
            <p:cNvSpPr>
              <a:spLocks noChangeArrowheads="1"/>
            </p:cNvSpPr>
            <p:nvPr/>
          </p:nvSpPr>
          <p:spPr bwMode="auto">
            <a:xfrm>
              <a:off x="5221288" y="2636838"/>
              <a:ext cx="287337" cy="1871662"/>
            </a:xfrm>
            <a:prstGeom prst="rect">
              <a:avLst/>
            </a:prstGeom>
            <a:solidFill>
              <a:srgbClr val="FFFF99"/>
            </a:solidFill>
            <a:ln w="9525">
              <a:noFill/>
              <a:miter lim="800000"/>
              <a:headEnd/>
              <a:tailEnd/>
            </a:ln>
            <a:effectLst/>
          </p:spPr>
          <p:txBody>
            <a:bodyPr wrap="none" anchor="ctr"/>
            <a:lstStyle/>
            <a:p>
              <a:pPr algn="ctr"/>
              <a:r>
                <a:rPr lang="en-US" altLang="zh-CN" sz="1400">
                  <a:solidFill>
                    <a:srgbClr val="333399"/>
                  </a:solidFill>
                  <a:latin typeface="Arial" charset="0"/>
                </a:rPr>
                <a:t>B</a:t>
              </a:r>
            </a:p>
          </p:txBody>
        </p:sp>
        <p:sp>
          <p:nvSpPr>
            <p:cNvPr id="78" name="Rectangle 32"/>
            <p:cNvSpPr>
              <a:spLocks noChangeArrowheads="1"/>
            </p:cNvSpPr>
            <p:nvPr/>
          </p:nvSpPr>
          <p:spPr bwMode="auto">
            <a:xfrm>
              <a:off x="5510213" y="2636838"/>
              <a:ext cx="287337" cy="1871662"/>
            </a:xfrm>
            <a:prstGeom prst="rect">
              <a:avLst/>
            </a:prstGeom>
            <a:solidFill>
              <a:srgbClr val="FFCCFF"/>
            </a:solidFill>
            <a:ln w="9525">
              <a:noFill/>
              <a:miter lim="800000"/>
              <a:headEnd/>
              <a:tailEnd/>
            </a:ln>
            <a:effectLst/>
          </p:spPr>
          <p:txBody>
            <a:bodyPr wrap="none" anchor="ctr"/>
            <a:lstStyle/>
            <a:p>
              <a:pPr algn="ctr"/>
              <a:r>
                <a:rPr lang="en-US" altLang="zh-CN" sz="1400">
                  <a:solidFill>
                    <a:srgbClr val="333399"/>
                  </a:solidFill>
                  <a:latin typeface="Arial" charset="0"/>
                </a:rPr>
                <a:t>C</a:t>
              </a:r>
            </a:p>
          </p:txBody>
        </p:sp>
        <p:sp>
          <p:nvSpPr>
            <p:cNvPr id="79" name="Rectangle 33"/>
            <p:cNvSpPr>
              <a:spLocks noChangeArrowheads="1"/>
            </p:cNvSpPr>
            <p:nvPr/>
          </p:nvSpPr>
          <p:spPr bwMode="auto">
            <a:xfrm>
              <a:off x="5797550" y="2636838"/>
              <a:ext cx="287338" cy="1871662"/>
            </a:xfrm>
            <a:prstGeom prst="rect">
              <a:avLst/>
            </a:prstGeom>
            <a:solidFill>
              <a:srgbClr val="66FF99"/>
            </a:solidFill>
            <a:ln w="9525">
              <a:noFill/>
              <a:miter lim="800000"/>
              <a:headEnd/>
              <a:tailEnd/>
            </a:ln>
            <a:effectLst/>
          </p:spPr>
          <p:txBody>
            <a:bodyPr wrap="none" anchor="ctr"/>
            <a:lstStyle/>
            <a:p>
              <a:pPr algn="ctr"/>
              <a:r>
                <a:rPr lang="en-US" altLang="zh-CN" sz="1400">
                  <a:solidFill>
                    <a:srgbClr val="333399"/>
                  </a:solidFill>
                  <a:latin typeface="Arial" charset="0"/>
                </a:rPr>
                <a:t>D</a:t>
              </a:r>
            </a:p>
          </p:txBody>
        </p:sp>
        <p:grpSp>
          <p:nvGrpSpPr>
            <p:cNvPr id="80" name="Group 53"/>
            <p:cNvGrpSpPr>
              <a:grpSpLocks/>
            </p:cNvGrpSpPr>
            <p:nvPr/>
          </p:nvGrpSpPr>
          <p:grpSpPr bwMode="auto">
            <a:xfrm>
              <a:off x="1476377" y="2636838"/>
              <a:ext cx="3744919" cy="1871662"/>
              <a:chOff x="930" y="1661"/>
              <a:chExt cx="2359" cy="1179"/>
            </a:xfrm>
          </p:grpSpPr>
          <p:sp>
            <p:nvSpPr>
              <p:cNvPr id="105" name="Rectangle 9"/>
              <p:cNvSpPr>
                <a:spLocks noChangeArrowheads="1"/>
              </p:cNvSpPr>
              <p:nvPr/>
            </p:nvSpPr>
            <p:spPr bwMode="auto">
              <a:xfrm>
                <a:off x="930" y="1661"/>
                <a:ext cx="181" cy="1179"/>
              </a:xfrm>
              <a:prstGeom prst="rect">
                <a:avLst/>
              </a:prstGeom>
              <a:solidFill>
                <a:srgbClr val="CCECFF"/>
              </a:solidFill>
              <a:ln w="9525">
                <a:noFill/>
                <a:miter lim="800000"/>
                <a:headEnd/>
                <a:tailEnd/>
              </a:ln>
              <a:effectLst/>
            </p:spPr>
            <p:txBody>
              <a:bodyPr wrap="none" anchor="ctr"/>
              <a:lstStyle/>
              <a:p>
                <a:pPr algn="ctr"/>
                <a:r>
                  <a:rPr lang="en-US" altLang="zh-CN" sz="1400">
                    <a:solidFill>
                      <a:srgbClr val="333399"/>
                    </a:solidFill>
                    <a:latin typeface="Arial" charset="0"/>
                  </a:rPr>
                  <a:t>A</a:t>
                </a:r>
              </a:p>
            </p:txBody>
          </p:sp>
          <p:sp>
            <p:nvSpPr>
              <p:cNvPr id="106" name="Rectangle 22"/>
              <p:cNvSpPr>
                <a:spLocks noChangeArrowheads="1"/>
              </p:cNvSpPr>
              <p:nvPr/>
            </p:nvSpPr>
            <p:spPr bwMode="auto">
              <a:xfrm>
                <a:off x="1656" y="1661"/>
                <a:ext cx="181" cy="1179"/>
              </a:xfrm>
              <a:prstGeom prst="rect">
                <a:avLst/>
              </a:prstGeom>
              <a:solidFill>
                <a:srgbClr val="CCECFF"/>
              </a:solidFill>
              <a:ln w="9525">
                <a:noFill/>
                <a:miter lim="800000"/>
                <a:headEnd/>
                <a:tailEnd/>
              </a:ln>
              <a:effectLst/>
            </p:spPr>
            <p:txBody>
              <a:bodyPr wrap="none" anchor="ctr"/>
              <a:lstStyle/>
              <a:p>
                <a:pPr algn="ctr"/>
                <a:r>
                  <a:rPr lang="en-US" altLang="zh-CN" sz="1400">
                    <a:solidFill>
                      <a:srgbClr val="333399"/>
                    </a:solidFill>
                    <a:latin typeface="Arial" charset="0"/>
                  </a:rPr>
                  <a:t>A</a:t>
                </a:r>
              </a:p>
            </p:txBody>
          </p:sp>
          <p:sp>
            <p:nvSpPr>
              <p:cNvPr id="107" name="Rectangle 26"/>
              <p:cNvSpPr>
                <a:spLocks noChangeArrowheads="1"/>
              </p:cNvSpPr>
              <p:nvPr/>
            </p:nvSpPr>
            <p:spPr bwMode="auto">
              <a:xfrm>
                <a:off x="2382" y="1661"/>
                <a:ext cx="181" cy="1179"/>
              </a:xfrm>
              <a:prstGeom prst="rect">
                <a:avLst/>
              </a:prstGeom>
              <a:solidFill>
                <a:srgbClr val="CCECFF"/>
              </a:solidFill>
              <a:ln w="9525">
                <a:noFill/>
                <a:miter lim="800000"/>
                <a:headEnd/>
                <a:tailEnd/>
              </a:ln>
              <a:effectLst/>
            </p:spPr>
            <p:txBody>
              <a:bodyPr wrap="none" anchor="ctr"/>
              <a:lstStyle/>
              <a:p>
                <a:pPr algn="ctr"/>
                <a:r>
                  <a:rPr lang="en-US" altLang="zh-CN" sz="1400">
                    <a:solidFill>
                      <a:srgbClr val="333399"/>
                    </a:solidFill>
                    <a:latin typeface="Arial" charset="0"/>
                  </a:rPr>
                  <a:t>A</a:t>
                </a:r>
              </a:p>
            </p:txBody>
          </p:sp>
          <p:sp>
            <p:nvSpPr>
              <p:cNvPr id="108" name="Rectangle 30"/>
              <p:cNvSpPr>
                <a:spLocks noChangeArrowheads="1"/>
              </p:cNvSpPr>
              <p:nvPr/>
            </p:nvSpPr>
            <p:spPr bwMode="auto">
              <a:xfrm>
                <a:off x="3108" y="1661"/>
                <a:ext cx="181" cy="1179"/>
              </a:xfrm>
              <a:prstGeom prst="rect">
                <a:avLst/>
              </a:prstGeom>
              <a:solidFill>
                <a:srgbClr val="CCECFF"/>
              </a:solidFill>
              <a:ln w="9525">
                <a:noFill/>
                <a:miter lim="800000"/>
                <a:headEnd/>
                <a:tailEnd/>
              </a:ln>
              <a:effectLst/>
            </p:spPr>
            <p:txBody>
              <a:bodyPr wrap="none" anchor="ctr"/>
              <a:lstStyle/>
              <a:p>
                <a:pPr algn="ctr"/>
                <a:r>
                  <a:rPr lang="en-US" altLang="zh-CN" sz="1400" dirty="0">
                    <a:solidFill>
                      <a:srgbClr val="333399"/>
                    </a:solidFill>
                    <a:latin typeface="Arial" charset="0"/>
                  </a:rPr>
                  <a:t>A</a:t>
                </a:r>
              </a:p>
            </p:txBody>
          </p:sp>
        </p:grpSp>
        <p:grpSp>
          <p:nvGrpSpPr>
            <p:cNvPr id="81" name="Group 52"/>
            <p:cNvGrpSpPr>
              <a:grpSpLocks/>
            </p:cNvGrpSpPr>
            <p:nvPr/>
          </p:nvGrpSpPr>
          <p:grpSpPr bwMode="auto">
            <a:xfrm>
              <a:off x="1619249" y="2133600"/>
              <a:ext cx="7116884" cy="431800"/>
              <a:chOff x="1020" y="1344"/>
              <a:chExt cx="4410" cy="272"/>
            </a:xfrm>
          </p:grpSpPr>
          <p:sp>
            <p:nvSpPr>
              <p:cNvPr id="99" name="Text Box 15"/>
              <p:cNvSpPr txBox="1">
                <a:spLocks noChangeArrowheads="1"/>
              </p:cNvSpPr>
              <p:nvPr/>
            </p:nvSpPr>
            <p:spPr bwMode="auto">
              <a:xfrm>
                <a:off x="3560" y="1344"/>
                <a:ext cx="1870" cy="210"/>
              </a:xfrm>
              <a:prstGeom prst="rect">
                <a:avLst/>
              </a:prstGeom>
              <a:noFill/>
              <a:ln w="9525">
                <a:noFill/>
                <a:miter lim="800000"/>
                <a:headEnd/>
                <a:tailEnd/>
              </a:ln>
              <a:effectLst/>
            </p:spPr>
            <p:txBody>
              <a:bodyPr wrap="square">
                <a:spAutoFit/>
              </a:bodyPr>
              <a:lstStyle/>
              <a:p>
                <a:pPr>
                  <a:lnSpc>
                    <a:spcPct val="90000"/>
                  </a:lnSpc>
                </a:pPr>
                <a:r>
                  <a:rPr kumimoji="1" lang="zh-CN" altLang="en-US" sz="1200" dirty="0">
                    <a:solidFill>
                      <a:srgbClr val="333399"/>
                    </a:solidFill>
                    <a:latin typeface="Arial" charset="0"/>
                    <a:ea typeface="黑体" pitchFamily="2" charset="-122"/>
                  </a:rPr>
                  <a:t>在 </a:t>
                </a:r>
                <a:r>
                  <a:rPr kumimoji="1" lang="en-US" altLang="zh-CN" sz="1200" dirty="0">
                    <a:solidFill>
                      <a:srgbClr val="333399"/>
                    </a:solidFill>
                    <a:latin typeface="Arial" charset="0"/>
                    <a:ea typeface="黑体" pitchFamily="2" charset="-122"/>
                  </a:rPr>
                  <a:t>TDM </a:t>
                </a:r>
                <a:r>
                  <a:rPr kumimoji="1" lang="zh-CN" altLang="en-US" sz="1200" dirty="0">
                    <a:solidFill>
                      <a:srgbClr val="333399"/>
                    </a:solidFill>
                    <a:latin typeface="Arial" charset="0"/>
                    <a:ea typeface="黑体" pitchFamily="2" charset="-122"/>
                  </a:rPr>
                  <a:t>帧中的位置不变</a:t>
                </a:r>
              </a:p>
            </p:txBody>
          </p:sp>
          <p:sp>
            <p:nvSpPr>
              <p:cNvPr id="100" name="Line 34"/>
              <p:cNvSpPr>
                <a:spLocks noChangeShapeType="1"/>
              </p:cNvSpPr>
              <p:nvPr/>
            </p:nvSpPr>
            <p:spPr bwMode="auto">
              <a:xfrm>
                <a:off x="1020" y="1434"/>
                <a:ext cx="2540" cy="0"/>
              </a:xfrm>
              <a:prstGeom prst="line">
                <a:avLst/>
              </a:prstGeom>
              <a:noFill/>
              <a:ln w="28575">
                <a:solidFill>
                  <a:srgbClr val="333399"/>
                </a:solidFill>
                <a:round/>
                <a:headEnd/>
                <a:tailEnd/>
              </a:ln>
              <a:effectLst/>
            </p:spPr>
            <p:txBody>
              <a:bodyPr/>
              <a:lstStyle/>
              <a:p>
                <a:endParaRPr lang="zh-CN" altLang="en-US" sz="1400"/>
              </a:p>
            </p:txBody>
          </p:sp>
          <p:sp>
            <p:nvSpPr>
              <p:cNvPr id="101" name="Line 35"/>
              <p:cNvSpPr>
                <a:spLocks noChangeShapeType="1"/>
              </p:cNvSpPr>
              <p:nvPr/>
            </p:nvSpPr>
            <p:spPr bwMode="auto">
              <a:xfrm>
                <a:off x="1020" y="1434"/>
                <a:ext cx="0" cy="182"/>
              </a:xfrm>
              <a:prstGeom prst="line">
                <a:avLst/>
              </a:prstGeom>
              <a:noFill/>
              <a:ln w="28575">
                <a:solidFill>
                  <a:srgbClr val="333399"/>
                </a:solidFill>
                <a:round/>
                <a:headEnd/>
                <a:tailEnd type="triangle" w="med" len="med"/>
              </a:ln>
              <a:effectLst/>
            </p:spPr>
            <p:txBody>
              <a:bodyPr/>
              <a:lstStyle/>
              <a:p>
                <a:endParaRPr lang="zh-CN" altLang="en-US" sz="1400"/>
              </a:p>
            </p:txBody>
          </p:sp>
          <p:sp>
            <p:nvSpPr>
              <p:cNvPr id="102" name="Line 36"/>
              <p:cNvSpPr>
                <a:spLocks noChangeShapeType="1"/>
              </p:cNvSpPr>
              <p:nvPr/>
            </p:nvSpPr>
            <p:spPr bwMode="auto">
              <a:xfrm>
                <a:off x="1730" y="1434"/>
                <a:ext cx="0" cy="182"/>
              </a:xfrm>
              <a:prstGeom prst="line">
                <a:avLst/>
              </a:prstGeom>
              <a:noFill/>
              <a:ln w="28575">
                <a:solidFill>
                  <a:srgbClr val="333399"/>
                </a:solidFill>
                <a:round/>
                <a:headEnd/>
                <a:tailEnd type="triangle" w="med" len="med"/>
              </a:ln>
              <a:effectLst/>
            </p:spPr>
            <p:txBody>
              <a:bodyPr/>
              <a:lstStyle/>
              <a:p>
                <a:endParaRPr lang="zh-CN" altLang="en-US" sz="1400"/>
              </a:p>
            </p:txBody>
          </p:sp>
          <p:sp>
            <p:nvSpPr>
              <p:cNvPr id="103" name="Line 37"/>
              <p:cNvSpPr>
                <a:spLocks noChangeShapeType="1"/>
              </p:cNvSpPr>
              <p:nvPr/>
            </p:nvSpPr>
            <p:spPr bwMode="auto">
              <a:xfrm>
                <a:off x="2441" y="1434"/>
                <a:ext cx="0" cy="182"/>
              </a:xfrm>
              <a:prstGeom prst="line">
                <a:avLst/>
              </a:prstGeom>
              <a:noFill/>
              <a:ln w="28575">
                <a:solidFill>
                  <a:srgbClr val="333399"/>
                </a:solidFill>
                <a:round/>
                <a:headEnd/>
                <a:tailEnd type="triangle" w="med" len="med"/>
              </a:ln>
              <a:effectLst/>
            </p:spPr>
            <p:txBody>
              <a:bodyPr/>
              <a:lstStyle/>
              <a:p>
                <a:endParaRPr lang="zh-CN" altLang="en-US" sz="1400"/>
              </a:p>
            </p:txBody>
          </p:sp>
          <p:sp>
            <p:nvSpPr>
              <p:cNvPr id="104" name="Line 38"/>
              <p:cNvSpPr>
                <a:spLocks noChangeShapeType="1"/>
              </p:cNvSpPr>
              <p:nvPr/>
            </p:nvSpPr>
            <p:spPr bwMode="auto">
              <a:xfrm>
                <a:off x="3152" y="1434"/>
                <a:ext cx="0" cy="182"/>
              </a:xfrm>
              <a:prstGeom prst="line">
                <a:avLst/>
              </a:prstGeom>
              <a:noFill/>
              <a:ln w="28575">
                <a:solidFill>
                  <a:srgbClr val="333399"/>
                </a:solidFill>
                <a:round/>
                <a:headEnd/>
                <a:tailEnd type="triangle" w="med" len="med"/>
              </a:ln>
              <a:effectLst/>
            </p:spPr>
            <p:txBody>
              <a:bodyPr/>
              <a:lstStyle/>
              <a:p>
                <a:endParaRPr lang="zh-CN" altLang="en-US" sz="1400"/>
              </a:p>
            </p:txBody>
          </p:sp>
        </p:grpSp>
        <p:grpSp>
          <p:nvGrpSpPr>
            <p:cNvPr id="82" name="Group 47"/>
            <p:cNvGrpSpPr>
              <a:grpSpLocks/>
            </p:cNvGrpSpPr>
            <p:nvPr/>
          </p:nvGrpSpPr>
          <p:grpSpPr bwMode="auto">
            <a:xfrm>
              <a:off x="1476375" y="4581521"/>
              <a:ext cx="1150938" cy="428625"/>
              <a:chOff x="930" y="2886"/>
              <a:chExt cx="725" cy="270"/>
            </a:xfrm>
          </p:grpSpPr>
          <p:sp>
            <p:nvSpPr>
              <p:cNvPr id="97" name="Text Box 39"/>
              <p:cNvSpPr txBox="1">
                <a:spLocks noChangeArrowheads="1"/>
              </p:cNvSpPr>
              <p:nvPr/>
            </p:nvSpPr>
            <p:spPr bwMode="auto">
              <a:xfrm>
                <a:off x="975" y="2976"/>
                <a:ext cx="505" cy="180"/>
              </a:xfrm>
              <a:prstGeom prst="rect">
                <a:avLst/>
              </a:prstGeom>
              <a:noFill/>
              <a:ln w="9525">
                <a:noFill/>
                <a:miter lim="800000"/>
                <a:headEnd/>
                <a:tailEnd/>
              </a:ln>
              <a:effectLst/>
            </p:spPr>
            <p:txBody>
              <a:bodyPr wrap="none">
                <a:spAutoFit/>
              </a:bodyPr>
              <a:lstStyle/>
              <a:p>
                <a:pPr>
                  <a:lnSpc>
                    <a:spcPct val="90000"/>
                  </a:lnSpc>
                </a:pPr>
                <a:r>
                  <a:rPr kumimoji="1" lang="en-US" altLang="zh-CN" sz="1400">
                    <a:solidFill>
                      <a:srgbClr val="333399"/>
                    </a:solidFill>
                    <a:latin typeface="Arial" charset="0"/>
                    <a:ea typeface="黑体" pitchFamily="2" charset="-122"/>
                  </a:rPr>
                  <a:t>TDM </a:t>
                </a:r>
                <a:r>
                  <a:rPr kumimoji="1" lang="zh-CN" altLang="en-US" sz="1400">
                    <a:solidFill>
                      <a:srgbClr val="333399"/>
                    </a:solidFill>
                    <a:latin typeface="Arial" charset="0"/>
                    <a:ea typeface="黑体" pitchFamily="2" charset="-122"/>
                  </a:rPr>
                  <a:t>帧</a:t>
                </a:r>
              </a:p>
            </p:txBody>
          </p:sp>
          <p:sp>
            <p:nvSpPr>
              <p:cNvPr id="98" name="AutoShape 43"/>
              <p:cNvSpPr>
                <a:spLocks/>
              </p:cNvSpPr>
              <p:nvPr/>
            </p:nvSpPr>
            <p:spPr bwMode="auto">
              <a:xfrm rot="16200000" flipV="1">
                <a:off x="1248" y="2568"/>
                <a:ext cx="90" cy="725"/>
              </a:xfrm>
              <a:prstGeom prst="leftBrace">
                <a:avLst>
                  <a:gd name="adj1" fmla="val 67130"/>
                  <a:gd name="adj2" fmla="val 50000"/>
                </a:avLst>
              </a:prstGeom>
              <a:noFill/>
              <a:ln w="19050">
                <a:solidFill>
                  <a:srgbClr val="333399"/>
                </a:solidFill>
                <a:round/>
                <a:headEnd/>
                <a:tailEnd/>
              </a:ln>
              <a:effectLst/>
            </p:spPr>
            <p:txBody>
              <a:bodyPr wrap="none" anchor="ctr"/>
              <a:lstStyle/>
              <a:p>
                <a:endParaRPr lang="zh-CN" altLang="en-US" sz="1400"/>
              </a:p>
            </p:txBody>
          </p:sp>
        </p:grpSp>
        <p:grpSp>
          <p:nvGrpSpPr>
            <p:cNvPr id="83" name="Group 48"/>
            <p:cNvGrpSpPr>
              <a:grpSpLocks/>
            </p:cNvGrpSpPr>
            <p:nvPr/>
          </p:nvGrpSpPr>
          <p:grpSpPr bwMode="auto">
            <a:xfrm>
              <a:off x="2627313" y="4581521"/>
              <a:ext cx="1150937" cy="428625"/>
              <a:chOff x="1655" y="2886"/>
              <a:chExt cx="725" cy="270"/>
            </a:xfrm>
          </p:grpSpPr>
          <p:sp>
            <p:nvSpPr>
              <p:cNvPr id="95" name="Text Box 40"/>
              <p:cNvSpPr txBox="1">
                <a:spLocks noChangeArrowheads="1"/>
              </p:cNvSpPr>
              <p:nvPr/>
            </p:nvSpPr>
            <p:spPr bwMode="auto">
              <a:xfrm>
                <a:off x="1700" y="2976"/>
                <a:ext cx="505" cy="180"/>
              </a:xfrm>
              <a:prstGeom prst="rect">
                <a:avLst/>
              </a:prstGeom>
              <a:noFill/>
              <a:ln w="9525">
                <a:noFill/>
                <a:miter lim="800000"/>
                <a:headEnd/>
                <a:tailEnd/>
              </a:ln>
              <a:effectLst/>
            </p:spPr>
            <p:txBody>
              <a:bodyPr wrap="none">
                <a:spAutoFit/>
              </a:bodyPr>
              <a:lstStyle/>
              <a:p>
                <a:pPr>
                  <a:lnSpc>
                    <a:spcPct val="90000"/>
                  </a:lnSpc>
                </a:pPr>
                <a:r>
                  <a:rPr kumimoji="1" lang="en-US" altLang="zh-CN" sz="1400">
                    <a:solidFill>
                      <a:srgbClr val="333399"/>
                    </a:solidFill>
                    <a:latin typeface="Arial" charset="0"/>
                    <a:ea typeface="黑体" pitchFamily="2" charset="-122"/>
                  </a:rPr>
                  <a:t>TDM </a:t>
                </a:r>
                <a:r>
                  <a:rPr kumimoji="1" lang="zh-CN" altLang="en-US" sz="1400">
                    <a:solidFill>
                      <a:srgbClr val="333399"/>
                    </a:solidFill>
                    <a:latin typeface="Arial" charset="0"/>
                    <a:ea typeface="黑体" pitchFamily="2" charset="-122"/>
                  </a:rPr>
                  <a:t>帧</a:t>
                </a:r>
              </a:p>
            </p:txBody>
          </p:sp>
          <p:sp>
            <p:nvSpPr>
              <p:cNvPr id="96" name="AutoShape 44"/>
              <p:cNvSpPr>
                <a:spLocks/>
              </p:cNvSpPr>
              <p:nvPr/>
            </p:nvSpPr>
            <p:spPr bwMode="auto">
              <a:xfrm rot="16200000" flipV="1">
                <a:off x="1973" y="2568"/>
                <a:ext cx="90" cy="725"/>
              </a:xfrm>
              <a:prstGeom prst="leftBrace">
                <a:avLst>
                  <a:gd name="adj1" fmla="val 67130"/>
                  <a:gd name="adj2" fmla="val 50000"/>
                </a:avLst>
              </a:prstGeom>
              <a:noFill/>
              <a:ln w="19050">
                <a:solidFill>
                  <a:srgbClr val="333399"/>
                </a:solidFill>
                <a:round/>
                <a:headEnd/>
                <a:tailEnd/>
              </a:ln>
              <a:effectLst/>
            </p:spPr>
            <p:txBody>
              <a:bodyPr wrap="none" anchor="ctr"/>
              <a:lstStyle/>
              <a:p>
                <a:endParaRPr lang="zh-CN" altLang="en-US" sz="1400"/>
              </a:p>
            </p:txBody>
          </p:sp>
        </p:grpSp>
        <p:grpSp>
          <p:nvGrpSpPr>
            <p:cNvPr id="84" name="Group 49"/>
            <p:cNvGrpSpPr>
              <a:grpSpLocks/>
            </p:cNvGrpSpPr>
            <p:nvPr/>
          </p:nvGrpSpPr>
          <p:grpSpPr bwMode="auto">
            <a:xfrm>
              <a:off x="3778250" y="4581521"/>
              <a:ext cx="1150938" cy="428625"/>
              <a:chOff x="2380" y="2886"/>
              <a:chExt cx="725" cy="270"/>
            </a:xfrm>
          </p:grpSpPr>
          <p:sp>
            <p:nvSpPr>
              <p:cNvPr id="93" name="Text Box 41"/>
              <p:cNvSpPr txBox="1">
                <a:spLocks noChangeArrowheads="1"/>
              </p:cNvSpPr>
              <p:nvPr/>
            </p:nvSpPr>
            <p:spPr bwMode="auto">
              <a:xfrm>
                <a:off x="2426" y="2976"/>
                <a:ext cx="505" cy="180"/>
              </a:xfrm>
              <a:prstGeom prst="rect">
                <a:avLst/>
              </a:prstGeom>
              <a:noFill/>
              <a:ln w="9525">
                <a:noFill/>
                <a:miter lim="800000"/>
                <a:headEnd/>
                <a:tailEnd/>
              </a:ln>
              <a:effectLst/>
            </p:spPr>
            <p:txBody>
              <a:bodyPr wrap="none">
                <a:spAutoFit/>
              </a:bodyPr>
              <a:lstStyle/>
              <a:p>
                <a:pPr>
                  <a:lnSpc>
                    <a:spcPct val="90000"/>
                  </a:lnSpc>
                </a:pPr>
                <a:r>
                  <a:rPr kumimoji="1" lang="en-US" altLang="zh-CN" sz="1400">
                    <a:solidFill>
                      <a:srgbClr val="333399"/>
                    </a:solidFill>
                    <a:latin typeface="Arial" charset="0"/>
                    <a:ea typeface="黑体" pitchFamily="2" charset="-122"/>
                  </a:rPr>
                  <a:t>TDM </a:t>
                </a:r>
                <a:r>
                  <a:rPr kumimoji="1" lang="zh-CN" altLang="en-US" sz="1400">
                    <a:solidFill>
                      <a:srgbClr val="333399"/>
                    </a:solidFill>
                    <a:latin typeface="Arial" charset="0"/>
                    <a:ea typeface="黑体" pitchFamily="2" charset="-122"/>
                  </a:rPr>
                  <a:t>帧</a:t>
                </a:r>
              </a:p>
            </p:txBody>
          </p:sp>
          <p:sp>
            <p:nvSpPr>
              <p:cNvPr id="94" name="AutoShape 45"/>
              <p:cNvSpPr>
                <a:spLocks/>
              </p:cNvSpPr>
              <p:nvPr/>
            </p:nvSpPr>
            <p:spPr bwMode="auto">
              <a:xfrm rot="16200000" flipV="1">
                <a:off x="2698" y="2568"/>
                <a:ext cx="90" cy="725"/>
              </a:xfrm>
              <a:prstGeom prst="leftBrace">
                <a:avLst>
                  <a:gd name="adj1" fmla="val 67130"/>
                  <a:gd name="adj2" fmla="val 50000"/>
                </a:avLst>
              </a:prstGeom>
              <a:noFill/>
              <a:ln w="19050">
                <a:solidFill>
                  <a:srgbClr val="333399"/>
                </a:solidFill>
                <a:round/>
                <a:headEnd/>
                <a:tailEnd/>
              </a:ln>
              <a:effectLst/>
            </p:spPr>
            <p:txBody>
              <a:bodyPr wrap="none" anchor="ctr"/>
              <a:lstStyle/>
              <a:p>
                <a:endParaRPr lang="zh-CN" altLang="en-US" sz="1400"/>
              </a:p>
            </p:txBody>
          </p:sp>
        </p:grpSp>
        <p:grpSp>
          <p:nvGrpSpPr>
            <p:cNvPr id="85" name="Group 50"/>
            <p:cNvGrpSpPr>
              <a:grpSpLocks/>
            </p:cNvGrpSpPr>
            <p:nvPr/>
          </p:nvGrpSpPr>
          <p:grpSpPr bwMode="auto">
            <a:xfrm>
              <a:off x="4929188" y="4581521"/>
              <a:ext cx="1150937" cy="428625"/>
              <a:chOff x="3105" y="2886"/>
              <a:chExt cx="725" cy="270"/>
            </a:xfrm>
          </p:grpSpPr>
          <p:sp>
            <p:nvSpPr>
              <p:cNvPr id="91" name="Text Box 42"/>
              <p:cNvSpPr txBox="1">
                <a:spLocks noChangeArrowheads="1"/>
              </p:cNvSpPr>
              <p:nvPr/>
            </p:nvSpPr>
            <p:spPr bwMode="auto">
              <a:xfrm>
                <a:off x="3152" y="2976"/>
                <a:ext cx="505" cy="180"/>
              </a:xfrm>
              <a:prstGeom prst="rect">
                <a:avLst/>
              </a:prstGeom>
              <a:noFill/>
              <a:ln w="9525">
                <a:noFill/>
                <a:miter lim="800000"/>
                <a:headEnd/>
                <a:tailEnd/>
              </a:ln>
              <a:effectLst/>
            </p:spPr>
            <p:txBody>
              <a:bodyPr wrap="none">
                <a:spAutoFit/>
              </a:bodyPr>
              <a:lstStyle/>
              <a:p>
                <a:pPr>
                  <a:lnSpc>
                    <a:spcPct val="90000"/>
                  </a:lnSpc>
                </a:pPr>
                <a:r>
                  <a:rPr kumimoji="1" lang="en-US" altLang="zh-CN" sz="1400">
                    <a:solidFill>
                      <a:srgbClr val="333399"/>
                    </a:solidFill>
                    <a:latin typeface="Arial" charset="0"/>
                    <a:ea typeface="黑体" pitchFamily="2" charset="-122"/>
                  </a:rPr>
                  <a:t>TDM </a:t>
                </a:r>
                <a:r>
                  <a:rPr kumimoji="1" lang="zh-CN" altLang="en-US" sz="1400">
                    <a:solidFill>
                      <a:srgbClr val="333399"/>
                    </a:solidFill>
                    <a:latin typeface="Arial" charset="0"/>
                    <a:ea typeface="黑体" pitchFamily="2" charset="-122"/>
                  </a:rPr>
                  <a:t>帧</a:t>
                </a:r>
              </a:p>
            </p:txBody>
          </p:sp>
          <p:sp>
            <p:nvSpPr>
              <p:cNvPr id="92" name="AutoShape 46"/>
              <p:cNvSpPr>
                <a:spLocks/>
              </p:cNvSpPr>
              <p:nvPr/>
            </p:nvSpPr>
            <p:spPr bwMode="auto">
              <a:xfrm rot="16200000" flipV="1">
                <a:off x="3423" y="2568"/>
                <a:ext cx="90" cy="725"/>
              </a:xfrm>
              <a:prstGeom prst="leftBrace">
                <a:avLst>
                  <a:gd name="adj1" fmla="val 67130"/>
                  <a:gd name="adj2" fmla="val 50000"/>
                </a:avLst>
              </a:prstGeom>
              <a:noFill/>
              <a:ln w="19050">
                <a:solidFill>
                  <a:srgbClr val="333399"/>
                </a:solidFill>
                <a:round/>
                <a:headEnd/>
                <a:tailEnd/>
              </a:ln>
              <a:effectLst/>
            </p:spPr>
            <p:txBody>
              <a:bodyPr wrap="none" anchor="ctr"/>
              <a:lstStyle/>
              <a:p>
                <a:endParaRPr lang="zh-CN" altLang="en-US" sz="1400"/>
              </a:p>
            </p:txBody>
          </p:sp>
        </p:grpSp>
        <p:sp>
          <p:nvSpPr>
            <p:cNvPr id="86" name="Rectangle 51"/>
            <p:cNvSpPr>
              <a:spLocks noChangeArrowheads="1"/>
            </p:cNvSpPr>
            <p:nvPr/>
          </p:nvSpPr>
          <p:spPr bwMode="auto">
            <a:xfrm>
              <a:off x="6156325" y="3322638"/>
              <a:ext cx="362280" cy="305212"/>
            </a:xfrm>
            <a:prstGeom prst="rect">
              <a:avLst/>
            </a:prstGeom>
            <a:noFill/>
            <a:ln w="12700">
              <a:noFill/>
              <a:miter lim="800000"/>
              <a:headEnd/>
              <a:tailEnd/>
            </a:ln>
            <a:effectLst/>
          </p:spPr>
          <p:txBody>
            <a:bodyPr wrap="none" lIns="90488" tIns="44450" rIns="90488" bIns="44450">
              <a:spAutoFit/>
            </a:bodyPr>
            <a:lstStyle/>
            <a:p>
              <a:pPr defTabSz="762000" eaLnBrk="0" hangingPunct="0"/>
              <a:r>
                <a:rPr kumimoji="1" lang="en-US" altLang="zh-CN" sz="1400" b="1">
                  <a:solidFill>
                    <a:srgbClr val="333399"/>
                  </a:solidFill>
                  <a:latin typeface="Times New Roman" pitchFamily="18" charset="0"/>
                </a:rPr>
                <a:t>…</a:t>
              </a:r>
            </a:p>
          </p:txBody>
        </p:sp>
        <p:sp>
          <p:nvSpPr>
            <p:cNvPr id="87" name="Line 16"/>
            <p:cNvSpPr>
              <a:spLocks noChangeShapeType="1"/>
            </p:cNvSpPr>
            <p:nvPr/>
          </p:nvSpPr>
          <p:spPr bwMode="auto">
            <a:xfrm rot="16200000">
              <a:off x="-7938" y="3668713"/>
              <a:ext cx="2968625" cy="0"/>
            </a:xfrm>
            <a:prstGeom prst="line">
              <a:avLst/>
            </a:prstGeom>
            <a:noFill/>
            <a:ln w="28575">
              <a:solidFill>
                <a:srgbClr val="333399"/>
              </a:solidFill>
              <a:round/>
              <a:headEnd/>
              <a:tailEnd type="triangle" w="sm" len="med"/>
            </a:ln>
            <a:effectLst/>
          </p:spPr>
          <p:txBody>
            <a:bodyPr wrap="none" anchor="ctr"/>
            <a:lstStyle/>
            <a:p>
              <a:endParaRPr lang="zh-CN" altLang="en-US" sz="1400"/>
            </a:p>
          </p:txBody>
        </p:sp>
        <p:grpSp>
          <p:nvGrpSpPr>
            <p:cNvPr id="88" name="Group 55"/>
            <p:cNvGrpSpPr>
              <a:grpSpLocks/>
            </p:cNvGrpSpPr>
            <p:nvPr/>
          </p:nvGrpSpPr>
          <p:grpSpPr bwMode="auto">
            <a:xfrm>
              <a:off x="6084888" y="4581521"/>
              <a:ext cx="1150937" cy="428625"/>
              <a:chOff x="3105" y="2886"/>
              <a:chExt cx="725" cy="270"/>
            </a:xfrm>
          </p:grpSpPr>
          <p:sp>
            <p:nvSpPr>
              <p:cNvPr id="89" name="Text Box 56"/>
              <p:cNvSpPr txBox="1">
                <a:spLocks noChangeArrowheads="1"/>
              </p:cNvSpPr>
              <p:nvPr/>
            </p:nvSpPr>
            <p:spPr bwMode="auto">
              <a:xfrm>
                <a:off x="3152" y="2976"/>
                <a:ext cx="505" cy="180"/>
              </a:xfrm>
              <a:prstGeom prst="rect">
                <a:avLst/>
              </a:prstGeom>
              <a:noFill/>
              <a:ln w="9525">
                <a:noFill/>
                <a:miter lim="800000"/>
                <a:headEnd/>
                <a:tailEnd/>
              </a:ln>
              <a:effectLst/>
            </p:spPr>
            <p:txBody>
              <a:bodyPr wrap="none">
                <a:spAutoFit/>
              </a:bodyPr>
              <a:lstStyle/>
              <a:p>
                <a:pPr>
                  <a:lnSpc>
                    <a:spcPct val="90000"/>
                  </a:lnSpc>
                </a:pPr>
                <a:r>
                  <a:rPr kumimoji="1" lang="en-US" altLang="zh-CN" sz="1400" dirty="0">
                    <a:solidFill>
                      <a:srgbClr val="333399"/>
                    </a:solidFill>
                    <a:latin typeface="Arial" charset="0"/>
                    <a:ea typeface="黑体" pitchFamily="2" charset="-122"/>
                  </a:rPr>
                  <a:t>TDM </a:t>
                </a:r>
                <a:r>
                  <a:rPr kumimoji="1" lang="zh-CN" altLang="en-US" sz="1400" dirty="0">
                    <a:solidFill>
                      <a:srgbClr val="333399"/>
                    </a:solidFill>
                    <a:latin typeface="Arial" charset="0"/>
                    <a:ea typeface="黑体" pitchFamily="2" charset="-122"/>
                  </a:rPr>
                  <a:t>帧</a:t>
                </a:r>
              </a:p>
            </p:txBody>
          </p:sp>
          <p:sp>
            <p:nvSpPr>
              <p:cNvPr id="90" name="AutoShape 57"/>
              <p:cNvSpPr>
                <a:spLocks/>
              </p:cNvSpPr>
              <p:nvPr/>
            </p:nvSpPr>
            <p:spPr bwMode="auto">
              <a:xfrm rot="16200000" flipV="1">
                <a:off x="3423" y="2568"/>
                <a:ext cx="90" cy="725"/>
              </a:xfrm>
              <a:prstGeom prst="leftBrace">
                <a:avLst>
                  <a:gd name="adj1" fmla="val 67130"/>
                  <a:gd name="adj2" fmla="val 50000"/>
                </a:avLst>
              </a:prstGeom>
              <a:noFill/>
              <a:ln w="19050">
                <a:solidFill>
                  <a:srgbClr val="333399"/>
                </a:solidFill>
                <a:round/>
                <a:headEnd/>
                <a:tailEnd/>
              </a:ln>
              <a:effectLst/>
            </p:spPr>
            <p:txBody>
              <a:bodyPr wrap="none" anchor="ctr"/>
              <a:lstStyle/>
              <a:p>
                <a:endParaRPr lang="zh-CN" altLang="en-US" sz="1400"/>
              </a:p>
            </p:txBody>
          </p:sp>
        </p:gr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50938" y="685800"/>
            <a:ext cx="4564070" cy="990600"/>
          </a:xfrm>
        </p:spPr>
        <p:txBody>
          <a:bodyPr/>
          <a:lstStyle/>
          <a:p>
            <a:pPr eaLnBrk="1" hangingPunct="1"/>
            <a:r>
              <a:rPr lang="zh-CN" altLang="en-US" b="1" dirty="0"/>
              <a:t>频分复用</a:t>
            </a:r>
            <a:r>
              <a:rPr lang="en-US" altLang="zh-CN" b="1" dirty="0"/>
              <a:t>FDM</a:t>
            </a:r>
          </a:p>
        </p:txBody>
      </p:sp>
      <p:pic>
        <p:nvPicPr>
          <p:cNvPr id="47107" name="Picture 4"/>
          <p:cNvPicPr>
            <a:picLocks noGrp="1" noChangeAspect="1" noChangeArrowheads="1"/>
          </p:cNvPicPr>
          <p:nvPr>
            <p:ph type="body" idx="1"/>
          </p:nvPr>
        </p:nvPicPr>
        <p:blipFill>
          <a:blip r:embed="rId2" cstate="print"/>
          <a:srcRect/>
          <a:stretch>
            <a:fillRect/>
          </a:stretch>
        </p:blipFill>
        <p:spPr>
          <a:xfrm>
            <a:off x="1411288" y="2017713"/>
            <a:ext cx="7315200" cy="4114800"/>
          </a:xfr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150938" y="214313"/>
            <a:ext cx="7635904" cy="1462087"/>
          </a:xfrm>
        </p:spPr>
        <p:txBody>
          <a:bodyPr/>
          <a:lstStyle/>
          <a:p>
            <a:pPr algn="ctr"/>
            <a:r>
              <a:rPr lang="zh-CN" altLang="en-US" sz="4000" dirty="0"/>
              <a:t>数字传输中不同速率信号的变化</a:t>
            </a:r>
          </a:p>
        </p:txBody>
      </p:sp>
      <p:sp>
        <p:nvSpPr>
          <p:cNvPr id="87043" name="Rectangle 3"/>
          <p:cNvSpPr>
            <a:spLocks noGrp="1" noChangeArrowheads="1"/>
          </p:cNvSpPr>
          <p:nvPr>
            <p:ph type="body" idx="1"/>
          </p:nvPr>
        </p:nvSpPr>
        <p:spPr>
          <a:xfrm>
            <a:off x="1042988" y="1906588"/>
            <a:ext cx="7772400" cy="1306512"/>
          </a:xfrm>
        </p:spPr>
        <p:txBody>
          <a:bodyPr/>
          <a:lstStyle/>
          <a:p>
            <a:r>
              <a:rPr lang="zh-CN" altLang="en-US"/>
              <a:t>在</a:t>
            </a:r>
            <a:r>
              <a:rPr lang="zh-CN" altLang="en-US">
                <a:solidFill>
                  <a:schemeClr val="hlink"/>
                </a:solidFill>
              </a:rPr>
              <a:t>时间轴上</a:t>
            </a:r>
            <a:r>
              <a:rPr lang="zh-CN" altLang="en-US"/>
              <a:t>信号的宽度随带宽的增大而变窄。     </a:t>
            </a:r>
          </a:p>
        </p:txBody>
      </p:sp>
      <p:grpSp>
        <p:nvGrpSpPr>
          <p:cNvPr id="2" name="Group 33"/>
          <p:cNvGrpSpPr>
            <a:grpSpLocks/>
          </p:cNvGrpSpPr>
          <p:nvPr/>
        </p:nvGrpSpPr>
        <p:grpSpPr bwMode="auto">
          <a:xfrm>
            <a:off x="323850" y="2855913"/>
            <a:ext cx="8612188" cy="1658937"/>
            <a:chOff x="204" y="1799"/>
            <a:chExt cx="5425" cy="1045"/>
          </a:xfrm>
        </p:grpSpPr>
        <p:sp>
          <p:nvSpPr>
            <p:cNvPr id="87044" name="Line 4"/>
            <p:cNvSpPr>
              <a:spLocks noChangeShapeType="1"/>
            </p:cNvSpPr>
            <p:nvPr/>
          </p:nvSpPr>
          <p:spPr bwMode="auto">
            <a:xfrm>
              <a:off x="1345" y="2602"/>
              <a:ext cx="0" cy="196"/>
            </a:xfrm>
            <a:prstGeom prst="line">
              <a:avLst/>
            </a:prstGeom>
            <a:noFill/>
            <a:ln w="19050">
              <a:solidFill>
                <a:srgbClr val="333399"/>
              </a:solidFill>
              <a:round/>
              <a:headEnd/>
              <a:tailEnd/>
            </a:ln>
            <a:effectLst/>
          </p:spPr>
          <p:txBody>
            <a:bodyPr/>
            <a:lstStyle/>
            <a:p>
              <a:endParaRPr lang="zh-CN" altLang="en-US"/>
            </a:p>
          </p:txBody>
        </p:sp>
        <p:sp>
          <p:nvSpPr>
            <p:cNvPr id="87045" name="Line 5"/>
            <p:cNvSpPr>
              <a:spLocks noChangeShapeType="1"/>
            </p:cNvSpPr>
            <p:nvPr/>
          </p:nvSpPr>
          <p:spPr bwMode="auto">
            <a:xfrm>
              <a:off x="1122" y="2357"/>
              <a:ext cx="4340" cy="0"/>
            </a:xfrm>
            <a:prstGeom prst="line">
              <a:avLst/>
            </a:prstGeom>
            <a:noFill/>
            <a:ln w="19050">
              <a:solidFill>
                <a:srgbClr val="333399"/>
              </a:solidFill>
              <a:round/>
              <a:headEnd/>
              <a:tailEnd type="triangle" w="sm" len="med"/>
            </a:ln>
            <a:effectLst/>
          </p:spPr>
          <p:txBody>
            <a:bodyPr/>
            <a:lstStyle/>
            <a:p>
              <a:endParaRPr lang="zh-CN" altLang="en-US"/>
            </a:p>
          </p:txBody>
        </p:sp>
        <p:sp>
          <p:nvSpPr>
            <p:cNvPr id="87046" name="Line 6"/>
            <p:cNvSpPr>
              <a:spLocks noChangeShapeType="1"/>
            </p:cNvSpPr>
            <p:nvPr/>
          </p:nvSpPr>
          <p:spPr bwMode="auto">
            <a:xfrm>
              <a:off x="1353" y="2724"/>
              <a:ext cx="3782" cy="0"/>
            </a:xfrm>
            <a:prstGeom prst="line">
              <a:avLst/>
            </a:prstGeom>
            <a:noFill/>
            <a:ln w="19050">
              <a:solidFill>
                <a:srgbClr val="333399"/>
              </a:solidFill>
              <a:round/>
              <a:headEnd type="triangle" w="sm" len="med"/>
              <a:tailEnd type="triangle" w="sm" len="med"/>
            </a:ln>
            <a:effectLst/>
          </p:spPr>
          <p:txBody>
            <a:bodyPr/>
            <a:lstStyle/>
            <a:p>
              <a:endParaRPr lang="zh-CN" altLang="en-US"/>
            </a:p>
          </p:txBody>
        </p:sp>
        <p:sp>
          <p:nvSpPr>
            <p:cNvPr id="87048" name="Freeform 8"/>
            <p:cNvSpPr>
              <a:spLocks/>
            </p:cNvSpPr>
            <p:nvPr/>
          </p:nvSpPr>
          <p:spPr bwMode="auto">
            <a:xfrm>
              <a:off x="1345" y="2161"/>
              <a:ext cx="2559" cy="392"/>
            </a:xfrm>
            <a:custGeom>
              <a:avLst/>
              <a:gdLst/>
              <a:ahLst/>
              <a:cxnLst>
                <a:cxn ang="0">
                  <a:pos x="0" y="384"/>
                </a:cxn>
                <a:cxn ang="0">
                  <a:pos x="0" y="0"/>
                </a:cxn>
                <a:cxn ang="0">
                  <a:pos x="384" y="0"/>
                </a:cxn>
                <a:cxn ang="0">
                  <a:pos x="384" y="384"/>
                </a:cxn>
                <a:cxn ang="0">
                  <a:pos x="768" y="384"/>
                </a:cxn>
                <a:cxn ang="0">
                  <a:pos x="768" y="0"/>
                </a:cxn>
                <a:cxn ang="0">
                  <a:pos x="1152" y="0"/>
                </a:cxn>
                <a:cxn ang="0">
                  <a:pos x="1152" y="384"/>
                </a:cxn>
                <a:cxn ang="0">
                  <a:pos x="1536" y="384"/>
                </a:cxn>
                <a:cxn ang="0">
                  <a:pos x="1536" y="0"/>
                </a:cxn>
                <a:cxn ang="0">
                  <a:pos x="1920" y="0"/>
                </a:cxn>
                <a:cxn ang="0">
                  <a:pos x="1920" y="384"/>
                </a:cxn>
                <a:cxn ang="0">
                  <a:pos x="2208" y="384"/>
                </a:cxn>
              </a:cxnLst>
              <a:rect l="0" t="0" r="r" b="b"/>
              <a:pathLst>
                <a:path w="2208" h="384">
                  <a:moveTo>
                    <a:pt x="0" y="384"/>
                  </a:moveTo>
                  <a:lnTo>
                    <a:pt x="0" y="0"/>
                  </a:lnTo>
                  <a:lnTo>
                    <a:pt x="384" y="0"/>
                  </a:lnTo>
                  <a:lnTo>
                    <a:pt x="384" y="384"/>
                  </a:lnTo>
                  <a:lnTo>
                    <a:pt x="768" y="384"/>
                  </a:lnTo>
                  <a:lnTo>
                    <a:pt x="768" y="0"/>
                  </a:lnTo>
                  <a:lnTo>
                    <a:pt x="1152" y="0"/>
                  </a:lnTo>
                  <a:lnTo>
                    <a:pt x="1152" y="384"/>
                  </a:lnTo>
                  <a:lnTo>
                    <a:pt x="1536" y="384"/>
                  </a:lnTo>
                  <a:lnTo>
                    <a:pt x="1536" y="0"/>
                  </a:lnTo>
                  <a:lnTo>
                    <a:pt x="1920" y="0"/>
                  </a:lnTo>
                  <a:lnTo>
                    <a:pt x="1920" y="384"/>
                  </a:lnTo>
                  <a:lnTo>
                    <a:pt x="2208" y="384"/>
                  </a:lnTo>
                </a:path>
              </a:pathLst>
            </a:custGeom>
            <a:noFill/>
            <a:ln w="28575" cmpd="sng">
              <a:solidFill>
                <a:srgbClr val="333399"/>
              </a:solidFill>
              <a:round/>
              <a:headEnd/>
              <a:tailEnd/>
            </a:ln>
            <a:effectLst/>
          </p:spPr>
          <p:txBody>
            <a:bodyPr/>
            <a:lstStyle/>
            <a:p>
              <a:endParaRPr lang="zh-CN" altLang="en-US"/>
            </a:p>
          </p:txBody>
        </p:sp>
        <p:sp>
          <p:nvSpPr>
            <p:cNvPr id="87049" name="Freeform 9"/>
            <p:cNvSpPr>
              <a:spLocks/>
            </p:cNvSpPr>
            <p:nvPr/>
          </p:nvSpPr>
          <p:spPr bwMode="auto">
            <a:xfrm>
              <a:off x="4404" y="2161"/>
              <a:ext cx="724" cy="392"/>
            </a:xfrm>
            <a:custGeom>
              <a:avLst/>
              <a:gdLst/>
              <a:ahLst/>
              <a:cxnLst>
                <a:cxn ang="0">
                  <a:pos x="0" y="384"/>
                </a:cxn>
                <a:cxn ang="0">
                  <a:pos x="240" y="384"/>
                </a:cxn>
                <a:cxn ang="0">
                  <a:pos x="240" y="0"/>
                </a:cxn>
                <a:cxn ang="0">
                  <a:pos x="624" y="0"/>
                </a:cxn>
                <a:cxn ang="0">
                  <a:pos x="624" y="384"/>
                </a:cxn>
              </a:cxnLst>
              <a:rect l="0" t="0" r="r" b="b"/>
              <a:pathLst>
                <a:path w="624" h="384">
                  <a:moveTo>
                    <a:pt x="0" y="384"/>
                  </a:moveTo>
                  <a:lnTo>
                    <a:pt x="240" y="384"/>
                  </a:lnTo>
                  <a:lnTo>
                    <a:pt x="240" y="0"/>
                  </a:lnTo>
                  <a:lnTo>
                    <a:pt x="624" y="0"/>
                  </a:lnTo>
                  <a:lnTo>
                    <a:pt x="624" y="384"/>
                  </a:lnTo>
                </a:path>
              </a:pathLst>
            </a:custGeom>
            <a:noFill/>
            <a:ln w="28575" cmpd="sng">
              <a:solidFill>
                <a:srgbClr val="333399"/>
              </a:solidFill>
              <a:round/>
              <a:headEnd/>
              <a:tailEnd/>
            </a:ln>
            <a:effectLst/>
          </p:spPr>
          <p:txBody>
            <a:bodyPr/>
            <a:lstStyle/>
            <a:p>
              <a:endParaRPr lang="zh-CN" altLang="en-US"/>
            </a:p>
          </p:txBody>
        </p:sp>
        <p:sp>
          <p:nvSpPr>
            <p:cNvPr id="87051" name="Line 11"/>
            <p:cNvSpPr>
              <a:spLocks noChangeShapeType="1"/>
            </p:cNvSpPr>
            <p:nvPr/>
          </p:nvSpPr>
          <p:spPr bwMode="auto">
            <a:xfrm>
              <a:off x="2235" y="2063"/>
              <a:ext cx="445" cy="0"/>
            </a:xfrm>
            <a:prstGeom prst="line">
              <a:avLst/>
            </a:prstGeom>
            <a:noFill/>
            <a:ln w="19050">
              <a:solidFill>
                <a:srgbClr val="333399"/>
              </a:solidFill>
              <a:round/>
              <a:headEnd type="triangle" w="sm" len="med"/>
              <a:tailEnd type="triangle" w="sm" len="med"/>
            </a:ln>
            <a:effectLst/>
          </p:spPr>
          <p:txBody>
            <a:bodyPr/>
            <a:lstStyle/>
            <a:p>
              <a:endParaRPr lang="zh-CN" altLang="en-US"/>
            </a:p>
          </p:txBody>
        </p:sp>
        <p:sp>
          <p:nvSpPr>
            <p:cNvPr id="87053" name="Line 13"/>
            <p:cNvSpPr>
              <a:spLocks noChangeShapeType="1"/>
            </p:cNvSpPr>
            <p:nvPr/>
          </p:nvSpPr>
          <p:spPr bwMode="auto">
            <a:xfrm>
              <a:off x="5128" y="2602"/>
              <a:ext cx="0" cy="196"/>
            </a:xfrm>
            <a:prstGeom prst="line">
              <a:avLst/>
            </a:prstGeom>
            <a:noFill/>
            <a:ln w="19050">
              <a:solidFill>
                <a:srgbClr val="333399"/>
              </a:solidFill>
              <a:round/>
              <a:headEnd/>
              <a:tailEnd/>
            </a:ln>
            <a:effectLst/>
          </p:spPr>
          <p:txBody>
            <a:bodyPr/>
            <a:lstStyle/>
            <a:p>
              <a:endParaRPr lang="zh-CN" altLang="en-US"/>
            </a:p>
          </p:txBody>
        </p:sp>
        <p:sp>
          <p:nvSpPr>
            <p:cNvPr id="87054" name="Text Box 14"/>
            <p:cNvSpPr txBox="1">
              <a:spLocks noChangeArrowheads="1"/>
            </p:cNvSpPr>
            <p:nvPr/>
          </p:nvSpPr>
          <p:spPr bwMode="auto">
            <a:xfrm>
              <a:off x="2528" y="2594"/>
              <a:ext cx="1199" cy="250"/>
            </a:xfrm>
            <a:prstGeom prst="rect">
              <a:avLst/>
            </a:prstGeom>
            <a:solidFill>
              <a:schemeClr val="bg1"/>
            </a:solid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每</a:t>
              </a:r>
              <a:r>
                <a:rPr kumimoji="1" lang="zh-CN" altLang="en-US" sz="2000">
                  <a:solidFill>
                    <a:srgbClr val="333399"/>
                  </a:solidFill>
                  <a:latin typeface="Arial" charset="0"/>
                  <a:ea typeface="黑体" pitchFamily="2" charset="-122"/>
                  <a:sym typeface="Symbol" pitchFamily="18" charset="2"/>
                </a:rPr>
                <a:t>秒</a:t>
              </a:r>
              <a:r>
                <a:rPr kumimoji="1" lang="zh-CN" altLang="en-US" sz="1200">
                  <a:solidFill>
                    <a:srgbClr val="333399"/>
                  </a:solidFill>
                  <a:latin typeface="Arial" charset="0"/>
                  <a:ea typeface="黑体" pitchFamily="2" charset="-122"/>
                  <a:sym typeface="Symbol" pitchFamily="18" charset="2"/>
                </a:rPr>
                <a:t> </a:t>
              </a:r>
              <a:r>
                <a:rPr kumimoji="1" lang="en-US" altLang="zh-CN" sz="2000">
                  <a:solidFill>
                    <a:srgbClr val="333399"/>
                  </a:solidFill>
                  <a:latin typeface="Arial" charset="0"/>
                  <a:ea typeface="黑体" pitchFamily="2" charset="-122"/>
                  <a:sym typeface="Symbol" pitchFamily="18" charset="2"/>
                </a:rPr>
                <a:t>10</a:t>
              </a:r>
              <a:r>
                <a:rPr kumimoji="1" lang="en-US" altLang="zh-CN" sz="2000" baseline="30000">
                  <a:solidFill>
                    <a:srgbClr val="333399"/>
                  </a:solidFill>
                  <a:latin typeface="Arial" charset="0"/>
                  <a:ea typeface="黑体" pitchFamily="2" charset="-122"/>
                  <a:sym typeface="Symbol" pitchFamily="18" charset="2"/>
                </a:rPr>
                <a:t>6</a:t>
              </a:r>
              <a:r>
                <a:rPr kumimoji="1" lang="en-US" altLang="zh-CN" sz="1400" baseline="30000">
                  <a:solidFill>
                    <a:srgbClr val="333399"/>
                  </a:solidFill>
                  <a:latin typeface="Arial" charset="0"/>
                  <a:ea typeface="黑体" pitchFamily="2" charset="-122"/>
                  <a:sym typeface="Symbol" pitchFamily="18" charset="2"/>
                </a:rPr>
                <a:t> </a:t>
              </a:r>
              <a:r>
                <a:rPr kumimoji="1" lang="zh-CN" altLang="en-US" sz="2000">
                  <a:solidFill>
                    <a:srgbClr val="333399"/>
                  </a:solidFill>
                  <a:latin typeface="Arial" charset="0"/>
                  <a:ea typeface="黑体" pitchFamily="2" charset="-122"/>
                  <a:sym typeface="Symbol" pitchFamily="18" charset="2"/>
                </a:rPr>
                <a:t>个比特</a:t>
              </a:r>
              <a:endParaRPr kumimoji="1" lang="zh-CN" altLang="en-US" sz="2000">
                <a:solidFill>
                  <a:srgbClr val="333399"/>
                </a:solidFill>
                <a:latin typeface="Arial" charset="0"/>
                <a:ea typeface="黑体" pitchFamily="2" charset="-122"/>
              </a:endParaRPr>
            </a:p>
          </p:txBody>
        </p:sp>
        <p:sp>
          <p:nvSpPr>
            <p:cNvPr id="87055" name="Text Box 15"/>
            <p:cNvSpPr txBox="1">
              <a:spLocks noChangeArrowheads="1"/>
            </p:cNvSpPr>
            <p:nvPr/>
          </p:nvSpPr>
          <p:spPr bwMode="auto">
            <a:xfrm>
              <a:off x="5193" y="2086"/>
              <a:ext cx="436" cy="250"/>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时间</a:t>
              </a:r>
            </a:p>
          </p:txBody>
        </p:sp>
        <p:sp>
          <p:nvSpPr>
            <p:cNvPr id="87067" name="Text Box 27"/>
            <p:cNvSpPr txBox="1">
              <a:spLocks noChangeArrowheads="1"/>
            </p:cNvSpPr>
            <p:nvPr/>
          </p:nvSpPr>
          <p:spPr bwMode="auto">
            <a:xfrm>
              <a:off x="1440" y="2137"/>
              <a:ext cx="3530" cy="25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1 </a:t>
              </a:r>
              <a:r>
                <a:rPr kumimoji="1" lang="en-US" altLang="zh-CN" sz="1200">
                  <a:solidFill>
                    <a:srgbClr val="333399"/>
                  </a:solidFill>
                  <a:latin typeface="Arial" charset="0"/>
                  <a:ea typeface="黑体" pitchFamily="2" charset="-122"/>
                </a:rPr>
                <a:t>  </a:t>
              </a:r>
              <a:r>
                <a:rPr kumimoji="1" lang="en-US" altLang="zh-CN" sz="2000">
                  <a:solidFill>
                    <a:srgbClr val="333399"/>
                  </a:solidFill>
                  <a:latin typeface="Arial" charset="0"/>
                  <a:ea typeface="黑体" pitchFamily="2" charset="-122"/>
                </a:rPr>
                <a:t>      0        1    </a:t>
              </a:r>
              <a:r>
                <a:rPr kumimoji="1" lang="en-US" altLang="zh-CN" sz="1400">
                  <a:solidFill>
                    <a:srgbClr val="333399"/>
                  </a:solidFill>
                  <a:latin typeface="Arial" charset="0"/>
                  <a:ea typeface="黑体" pitchFamily="2" charset="-122"/>
                </a:rPr>
                <a:t>  </a:t>
              </a:r>
              <a:r>
                <a:rPr kumimoji="1" lang="en-US" altLang="zh-CN" sz="2000">
                  <a:solidFill>
                    <a:srgbClr val="333399"/>
                  </a:solidFill>
                  <a:latin typeface="Arial" charset="0"/>
                  <a:ea typeface="黑体" pitchFamily="2" charset="-122"/>
                </a:rPr>
                <a:t>   0  </a:t>
              </a:r>
              <a:r>
                <a:rPr kumimoji="1" lang="en-US" altLang="zh-CN">
                  <a:solidFill>
                    <a:srgbClr val="333399"/>
                  </a:solidFill>
                  <a:latin typeface="Arial" charset="0"/>
                  <a:ea typeface="黑体" pitchFamily="2" charset="-122"/>
                </a:rPr>
                <a:t>  </a:t>
              </a:r>
              <a:r>
                <a:rPr kumimoji="1" lang="en-US" altLang="zh-CN" sz="2000">
                  <a:solidFill>
                    <a:srgbClr val="333399"/>
                  </a:solidFill>
                  <a:latin typeface="Arial" charset="0"/>
                  <a:ea typeface="黑体" pitchFamily="2" charset="-122"/>
                </a:rPr>
                <a:t>    1                                 1</a:t>
              </a:r>
            </a:p>
          </p:txBody>
        </p:sp>
        <p:sp>
          <p:nvSpPr>
            <p:cNvPr id="87052" name="Text Box 12"/>
            <p:cNvSpPr txBox="1">
              <a:spLocks noChangeArrowheads="1"/>
            </p:cNvSpPr>
            <p:nvPr/>
          </p:nvSpPr>
          <p:spPr bwMode="auto">
            <a:xfrm>
              <a:off x="2211" y="1799"/>
              <a:ext cx="421" cy="25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1 </a:t>
              </a:r>
              <a:r>
                <a:rPr kumimoji="1" lang="en-US" altLang="zh-CN" sz="2000" b="1">
                  <a:solidFill>
                    <a:srgbClr val="333399"/>
                  </a:solidFill>
                  <a:latin typeface="Arial" charset="0"/>
                  <a:ea typeface="黑体" pitchFamily="2" charset="-122"/>
                  <a:sym typeface="Symbol" pitchFamily="18" charset="2"/>
                </a:rPr>
                <a:t></a:t>
              </a:r>
              <a:r>
                <a:rPr kumimoji="1" lang="en-US" altLang="zh-CN" sz="2000">
                  <a:solidFill>
                    <a:srgbClr val="333399"/>
                  </a:solidFill>
                  <a:latin typeface="Arial" charset="0"/>
                  <a:ea typeface="黑体" pitchFamily="2" charset="-122"/>
                  <a:sym typeface="Symbol" pitchFamily="18" charset="2"/>
                </a:rPr>
                <a:t>s</a:t>
              </a:r>
              <a:endParaRPr kumimoji="1" lang="en-US" altLang="zh-CN" sz="2000">
                <a:solidFill>
                  <a:srgbClr val="333399"/>
                </a:solidFill>
                <a:latin typeface="Arial" charset="0"/>
                <a:ea typeface="黑体" pitchFamily="2" charset="-122"/>
              </a:endParaRPr>
            </a:p>
          </p:txBody>
        </p:sp>
        <p:sp>
          <p:nvSpPr>
            <p:cNvPr id="87071" name="Text Box 31"/>
            <p:cNvSpPr txBox="1">
              <a:spLocks noChangeArrowheads="1"/>
            </p:cNvSpPr>
            <p:nvPr/>
          </p:nvSpPr>
          <p:spPr bwMode="auto">
            <a:xfrm>
              <a:off x="204" y="2115"/>
              <a:ext cx="751" cy="524"/>
            </a:xfrm>
            <a:prstGeom prst="rect">
              <a:avLst/>
            </a:prstGeom>
            <a:solidFill>
              <a:srgbClr val="FFFF99"/>
            </a:solidFill>
            <a:ln w="9525">
              <a:solidFill>
                <a:schemeClr val="folHlink"/>
              </a:solidFill>
              <a:miter lim="800000"/>
              <a:headEnd/>
              <a:tailEnd/>
            </a:ln>
            <a:effectLst/>
          </p:spPr>
          <p:txBody>
            <a:bodyPr wrap="none">
              <a:spAutoFit/>
            </a:bodyPr>
            <a:lstStyle/>
            <a:p>
              <a:r>
                <a:rPr lang="zh-CN" altLang="en-US" sz="2400">
                  <a:solidFill>
                    <a:srgbClr val="333399"/>
                  </a:solidFill>
                  <a:latin typeface="Arial" charset="0"/>
                  <a:ea typeface="黑体" pitchFamily="2" charset="-122"/>
                </a:rPr>
                <a:t>带宽为</a:t>
              </a:r>
            </a:p>
            <a:p>
              <a:r>
                <a:rPr lang="en-US" altLang="zh-CN" sz="2400">
                  <a:solidFill>
                    <a:srgbClr val="333399"/>
                  </a:solidFill>
                  <a:latin typeface="Arial" charset="0"/>
                  <a:ea typeface="黑体" pitchFamily="2" charset="-122"/>
                </a:rPr>
                <a:t>1 Mb/s </a:t>
              </a:r>
            </a:p>
          </p:txBody>
        </p:sp>
      </p:grpSp>
      <p:grpSp>
        <p:nvGrpSpPr>
          <p:cNvPr id="3" name="Group 34"/>
          <p:cNvGrpSpPr>
            <a:grpSpLocks/>
          </p:cNvGrpSpPr>
          <p:nvPr/>
        </p:nvGrpSpPr>
        <p:grpSpPr bwMode="auto">
          <a:xfrm>
            <a:off x="323850" y="4687888"/>
            <a:ext cx="8569325" cy="1693862"/>
            <a:chOff x="204" y="2953"/>
            <a:chExt cx="5398" cy="1067"/>
          </a:xfrm>
        </p:grpSpPr>
        <p:sp>
          <p:nvSpPr>
            <p:cNvPr id="87047" name="Freeform 7"/>
            <p:cNvSpPr>
              <a:spLocks/>
            </p:cNvSpPr>
            <p:nvPr/>
          </p:nvSpPr>
          <p:spPr bwMode="auto">
            <a:xfrm>
              <a:off x="1352" y="3337"/>
              <a:ext cx="2614" cy="392"/>
            </a:xfrm>
            <a:custGeom>
              <a:avLst/>
              <a:gdLst/>
              <a:ahLst/>
              <a:cxnLst>
                <a:cxn ang="0">
                  <a:pos x="0" y="384"/>
                </a:cxn>
                <a:cxn ang="0">
                  <a:pos x="0" y="0"/>
                </a:cxn>
                <a:cxn ang="0">
                  <a:pos x="96" y="0"/>
                </a:cxn>
                <a:cxn ang="0">
                  <a:pos x="96" y="384"/>
                </a:cxn>
                <a:cxn ang="0">
                  <a:pos x="192" y="384"/>
                </a:cxn>
                <a:cxn ang="0">
                  <a:pos x="192" y="0"/>
                </a:cxn>
                <a:cxn ang="0">
                  <a:pos x="288" y="0"/>
                </a:cxn>
                <a:cxn ang="0">
                  <a:pos x="288" y="384"/>
                </a:cxn>
                <a:cxn ang="0">
                  <a:pos x="384" y="384"/>
                </a:cxn>
                <a:cxn ang="0">
                  <a:pos x="384" y="0"/>
                </a:cxn>
                <a:cxn ang="0">
                  <a:pos x="480" y="0"/>
                </a:cxn>
                <a:cxn ang="0">
                  <a:pos x="480" y="384"/>
                </a:cxn>
                <a:cxn ang="0">
                  <a:pos x="576" y="384"/>
                </a:cxn>
                <a:cxn ang="0">
                  <a:pos x="576" y="0"/>
                </a:cxn>
                <a:cxn ang="0">
                  <a:pos x="672" y="0"/>
                </a:cxn>
                <a:cxn ang="0">
                  <a:pos x="672" y="384"/>
                </a:cxn>
                <a:cxn ang="0">
                  <a:pos x="768" y="384"/>
                </a:cxn>
                <a:cxn ang="0">
                  <a:pos x="768" y="0"/>
                </a:cxn>
                <a:cxn ang="0">
                  <a:pos x="864" y="0"/>
                </a:cxn>
                <a:cxn ang="0">
                  <a:pos x="864" y="384"/>
                </a:cxn>
                <a:cxn ang="0">
                  <a:pos x="960" y="384"/>
                </a:cxn>
                <a:cxn ang="0">
                  <a:pos x="960" y="0"/>
                </a:cxn>
                <a:cxn ang="0">
                  <a:pos x="1056" y="0"/>
                </a:cxn>
                <a:cxn ang="0">
                  <a:pos x="1056" y="384"/>
                </a:cxn>
                <a:cxn ang="0">
                  <a:pos x="1152" y="384"/>
                </a:cxn>
                <a:cxn ang="0">
                  <a:pos x="1152" y="0"/>
                </a:cxn>
                <a:cxn ang="0">
                  <a:pos x="1248" y="0"/>
                </a:cxn>
                <a:cxn ang="0">
                  <a:pos x="1248" y="384"/>
                </a:cxn>
                <a:cxn ang="0">
                  <a:pos x="1344" y="384"/>
                </a:cxn>
                <a:cxn ang="0">
                  <a:pos x="1344" y="0"/>
                </a:cxn>
                <a:cxn ang="0">
                  <a:pos x="1440" y="0"/>
                </a:cxn>
                <a:cxn ang="0">
                  <a:pos x="1440" y="384"/>
                </a:cxn>
                <a:cxn ang="0">
                  <a:pos x="1536" y="384"/>
                </a:cxn>
                <a:cxn ang="0">
                  <a:pos x="1536" y="0"/>
                </a:cxn>
                <a:cxn ang="0">
                  <a:pos x="1632" y="0"/>
                </a:cxn>
                <a:cxn ang="0">
                  <a:pos x="1632" y="384"/>
                </a:cxn>
                <a:cxn ang="0">
                  <a:pos x="1728" y="384"/>
                </a:cxn>
                <a:cxn ang="0">
                  <a:pos x="1728" y="0"/>
                </a:cxn>
                <a:cxn ang="0">
                  <a:pos x="1824" y="0"/>
                </a:cxn>
                <a:cxn ang="0">
                  <a:pos x="1824" y="384"/>
                </a:cxn>
                <a:cxn ang="0">
                  <a:pos x="2256" y="384"/>
                </a:cxn>
              </a:cxnLst>
              <a:rect l="0" t="0" r="r" b="b"/>
              <a:pathLst>
                <a:path w="2256" h="384">
                  <a:moveTo>
                    <a:pt x="0" y="384"/>
                  </a:moveTo>
                  <a:lnTo>
                    <a:pt x="0" y="0"/>
                  </a:lnTo>
                  <a:lnTo>
                    <a:pt x="96" y="0"/>
                  </a:lnTo>
                  <a:lnTo>
                    <a:pt x="96" y="384"/>
                  </a:lnTo>
                  <a:lnTo>
                    <a:pt x="192" y="384"/>
                  </a:lnTo>
                  <a:lnTo>
                    <a:pt x="192" y="0"/>
                  </a:lnTo>
                  <a:lnTo>
                    <a:pt x="288" y="0"/>
                  </a:lnTo>
                  <a:lnTo>
                    <a:pt x="288" y="384"/>
                  </a:lnTo>
                  <a:lnTo>
                    <a:pt x="384" y="384"/>
                  </a:lnTo>
                  <a:lnTo>
                    <a:pt x="384" y="0"/>
                  </a:lnTo>
                  <a:lnTo>
                    <a:pt x="480" y="0"/>
                  </a:lnTo>
                  <a:lnTo>
                    <a:pt x="480" y="384"/>
                  </a:lnTo>
                  <a:lnTo>
                    <a:pt x="576" y="384"/>
                  </a:lnTo>
                  <a:lnTo>
                    <a:pt x="576" y="0"/>
                  </a:lnTo>
                  <a:lnTo>
                    <a:pt x="672" y="0"/>
                  </a:lnTo>
                  <a:lnTo>
                    <a:pt x="672" y="384"/>
                  </a:lnTo>
                  <a:lnTo>
                    <a:pt x="768" y="384"/>
                  </a:lnTo>
                  <a:lnTo>
                    <a:pt x="768" y="0"/>
                  </a:lnTo>
                  <a:lnTo>
                    <a:pt x="864" y="0"/>
                  </a:lnTo>
                  <a:lnTo>
                    <a:pt x="864" y="384"/>
                  </a:lnTo>
                  <a:lnTo>
                    <a:pt x="960" y="384"/>
                  </a:lnTo>
                  <a:lnTo>
                    <a:pt x="960" y="0"/>
                  </a:lnTo>
                  <a:lnTo>
                    <a:pt x="1056" y="0"/>
                  </a:lnTo>
                  <a:lnTo>
                    <a:pt x="1056" y="384"/>
                  </a:lnTo>
                  <a:lnTo>
                    <a:pt x="1152" y="384"/>
                  </a:lnTo>
                  <a:lnTo>
                    <a:pt x="1152" y="0"/>
                  </a:lnTo>
                  <a:lnTo>
                    <a:pt x="1248" y="0"/>
                  </a:lnTo>
                  <a:lnTo>
                    <a:pt x="1248" y="384"/>
                  </a:lnTo>
                  <a:lnTo>
                    <a:pt x="1344" y="384"/>
                  </a:lnTo>
                  <a:lnTo>
                    <a:pt x="1344" y="0"/>
                  </a:lnTo>
                  <a:lnTo>
                    <a:pt x="1440" y="0"/>
                  </a:lnTo>
                  <a:lnTo>
                    <a:pt x="1440" y="384"/>
                  </a:lnTo>
                  <a:lnTo>
                    <a:pt x="1536" y="384"/>
                  </a:lnTo>
                  <a:lnTo>
                    <a:pt x="1536" y="0"/>
                  </a:lnTo>
                  <a:lnTo>
                    <a:pt x="1632" y="0"/>
                  </a:lnTo>
                  <a:lnTo>
                    <a:pt x="1632" y="384"/>
                  </a:lnTo>
                  <a:lnTo>
                    <a:pt x="1728" y="384"/>
                  </a:lnTo>
                  <a:lnTo>
                    <a:pt x="1728" y="0"/>
                  </a:lnTo>
                  <a:lnTo>
                    <a:pt x="1824" y="0"/>
                  </a:lnTo>
                  <a:lnTo>
                    <a:pt x="1824" y="384"/>
                  </a:lnTo>
                  <a:lnTo>
                    <a:pt x="2256" y="384"/>
                  </a:lnTo>
                </a:path>
              </a:pathLst>
            </a:custGeom>
            <a:noFill/>
            <a:ln w="28575" cmpd="sng">
              <a:solidFill>
                <a:srgbClr val="333399"/>
              </a:solidFill>
              <a:round/>
              <a:headEnd/>
              <a:tailEnd/>
            </a:ln>
            <a:effectLst/>
          </p:spPr>
          <p:txBody>
            <a:bodyPr/>
            <a:lstStyle/>
            <a:p>
              <a:endParaRPr lang="zh-CN" altLang="en-US"/>
            </a:p>
          </p:txBody>
        </p:sp>
        <p:sp>
          <p:nvSpPr>
            <p:cNvPr id="87050" name="Freeform 10"/>
            <p:cNvSpPr>
              <a:spLocks/>
            </p:cNvSpPr>
            <p:nvPr/>
          </p:nvSpPr>
          <p:spPr bwMode="auto">
            <a:xfrm>
              <a:off x="4245" y="3337"/>
              <a:ext cx="890" cy="392"/>
            </a:xfrm>
            <a:custGeom>
              <a:avLst/>
              <a:gdLst/>
              <a:ahLst/>
              <a:cxnLst>
                <a:cxn ang="0">
                  <a:pos x="768" y="384"/>
                </a:cxn>
                <a:cxn ang="0">
                  <a:pos x="672" y="384"/>
                </a:cxn>
                <a:cxn ang="0">
                  <a:pos x="672" y="0"/>
                </a:cxn>
                <a:cxn ang="0">
                  <a:pos x="576" y="0"/>
                </a:cxn>
                <a:cxn ang="0">
                  <a:pos x="576" y="384"/>
                </a:cxn>
                <a:cxn ang="0">
                  <a:pos x="480" y="384"/>
                </a:cxn>
                <a:cxn ang="0">
                  <a:pos x="480" y="0"/>
                </a:cxn>
                <a:cxn ang="0">
                  <a:pos x="384" y="0"/>
                </a:cxn>
                <a:cxn ang="0">
                  <a:pos x="384" y="384"/>
                </a:cxn>
                <a:cxn ang="0">
                  <a:pos x="288" y="384"/>
                </a:cxn>
                <a:cxn ang="0">
                  <a:pos x="288" y="0"/>
                </a:cxn>
                <a:cxn ang="0">
                  <a:pos x="192" y="0"/>
                </a:cxn>
                <a:cxn ang="0">
                  <a:pos x="192" y="384"/>
                </a:cxn>
                <a:cxn ang="0">
                  <a:pos x="0" y="384"/>
                </a:cxn>
              </a:cxnLst>
              <a:rect l="0" t="0" r="r" b="b"/>
              <a:pathLst>
                <a:path w="768" h="384">
                  <a:moveTo>
                    <a:pt x="768" y="384"/>
                  </a:moveTo>
                  <a:lnTo>
                    <a:pt x="672" y="384"/>
                  </a:lnTo>
                  <a:lnTo>
                    <a:pt x="672" y="0"/>
                  </a:lnTo>
                  <a:lnTo>
                    <a:pt x="576" y="0"/>
                  </a:lnTo>
                  <a:lnTo>
                    <a:pt x="576" y="384"/>
                  </a:lnTo>
                  <a:lnTo>
                    <a:pt x="480" y="384"/>
                  </a:lnTo>
                  <a:lnTo>
                    <a:pt x="480" y="0"/>
                  </a:lnTo>
                  <a:lnTo>
                    <a:pt x="384" y="0"/>
                  </a:lnTo>
                  <a:lnTo>
                    <a:pt x="384" y="384"/>
                  </a:lnTo>
                  <a:lnTo>
                    <a:pt x="288" y="384"/>
                  </a:lnTo>
                  <a:lnTo>
                    <a:pt x="288" y="0"/>
                  </a:lnTo>
                  <a:lnTo>
                    <a:pt x="192" y="0"/>
                  </a:lnTo>
                  <a:lnTo>
                    <a:pt x="192" y="384"/>
                  </a:lnTo>
                  <a:lnTo>
                    <a:pt x="0" y="384"/>
                  </a:lnTo>
                </a:path>
              </a:pathLst>
            </a:custGeom>
            <a:noFill/>
            <a:ln w="28575" cmpd="sng">
              <a:solidFill>
                <a:srgbClr val="333399"/>
              </a:solidFill>
              <a:round/>
              <a:headEnd/>
              <a:tailEnd/>
            </a:ln>
            <a:effectLst/>
          </p:spPr>
          <p:txBody>
            <a:bodyPr/>
            <a:lstStyle/>
            <a:p>
              <a:endParaRPr lang="zh-CN" altLang="en-US"/>
            </a:p>
          </p:txBody>
        </p:sp>
        <p:sp>
          <p:nvSpPr>
            <p:cNvPr id="87056" name="Line 16"/>
            <p:cNvSpPr>
              <a:spLocks noChangeShapeType="1"/>
            </p:cNvSpPr>
            <p:nvPr/>
          </p:nvSpPr>
          <p:spPr bwMode="auto">
            <a:xfrm>
              <a:off x="1129" y="3533"/>
              <a:ext cx="4340" cy="0"/>
            </a:xfrm>
            <a:prstGeom prst="line">
              <a:avLst/>
            </a:prstGeom>
            <a:noFill/>
            <a:ln w="19050">
              <a:solidFill>
                <a:srgbClr val="333399"/>
              </a:solidFill>
              <a:round/>
              <a:headEnd/>
              <a:tailEnd type="triangle" w="sm" len="med"/>
            </a:ln>
            <a:effectLst/>
          </p:spPr>
          <p:txBody>
            <a:bodyPr/>
            <a:lstStyle/>
            <a:p>
              <a:endParaRPr lang="zh-CN" altLang="en-US"/>
            </a:p>
          </p:txBody>
        </p:sp>
        <p:sp>
          <p:nvSpPr>
            <p:cNvPr id="87057" name="Text Box 17"/>
            <p:cNvSpPr txBox="1">
              <a:spLocks noChangeArrowheads="1"/>
            </p:cNvSpPr>
            <p:nvPr/>
          </p:nvSpPr>
          <p:spPr bwMode="auto">
            <a:xfrm>
              <a:off x="5166" y="3271"/>
              <a:ext cx="436" cy="250"/>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时间</a:t>
              </a:r>
            </a:p>
          </p:txBody>
        </p:sp>
        <p:sp>
          <p:nvSpPr>
            <p:cNvPr id="87058" name="Line 18"/>
            <p:cNvSpPr>
              <a:spLocks noChangeShapeType="1"/>
            </p:cNvSpPr>
            <p:nvPr/>
          </p:nvSpPr>
          <p:spPr bwMode="auto">
            <a:xfrm>
              <a:off x="1352" y="3778"/>
              <a:ext cx="0" cy="196"/>
            </a:xfrm>
            <a:prstGeom prst="line">
              <a:avLst/>
            </a:prstGeom>
            <a:noFill/>
            <a:ln w="19050">
              <a:solidFill>
                <a:srgbClr val="333399"/>
              </a:solidFill>
              <a:round/>
              <a:headEnd/>
              <a:tailEnd/>
            </a:ln>
            <a:effectLst/>
          </p:spPr>
          <p:txBody>
            <a:bodyPr/>
            <a:lstStyle/>
            <a:p>
              <a:endParaRPr lang="zh-CN" altLang="en-US"/>
            </a:p>
          </p:txBody>
        </p:sp>
        <p:sp>
          <p:nvSpPr>
            <p:cNvPr id="87059" name="Line 19"/>
            <p:cNvSpPr>
              <a:spLocks noChangeShapeType="1"/>
            </p:cNvSpPr>
            <p:nvPr/>
          </p:nvSpPr>
          <p:spPr bwMode="auto">
            <a:xfrm>
              <a:off x="5135" y="3778"/>
              <a:ext cx="0" cy="196"/>
            </a:xfrm>
            <a:prstGeom prst="line">
              <a:avLst/>
            </a:prstGeom>
            <a:noFill/>
            <a:ln w="19050">
              <a:solidFill>
                <a:srgbClr val="333399"/>
              </a:solidFill>
              <a:round/>
              <a:headEnd/>
              <a:tailEnd/>
            </a:ln>
            <a:effectLst/>
          </p:spPr>
          <p:txBody>
            <a:bodyPr/>
            <a:lstStyle/>
            <a:p>
              <a:endParaRPr lang="zh-CN" altLang="en-US"/>
            </a:p>
          </p:txBody>
        </p:sp>
        <p:sp>
          <p:nvSpPr>
            <p:cNvPr id="87060" name="Line 20"/>
            <p:cNvSpPr>
              <a:spLocks noChangeShapeType="1"/>
            </p:cNvSpPr>
            <p:nvPr/>
          </p:nvSpPr>
          <p:spPr bwMode="auto">
            <a:xfrm>
              <a:off x="1352" y="3900"/>
              <a:ext cx="3783" cy="0"/>
            </a:xfrm>
            <a:prstGeom prst="line">
              <a:avLst/>
            </a:prstGeom>
            <a:noFill/>
            <a:ln w="19050">
              <a:solidFill>
                <a:srgbClr val="333399"/>
              </a:solidFill>
              <a:round/>
              <a:headEnd type="triangle" w="sm" len="med"/>
              <a:tailEnd type="triangle" w="sm" len="med"/>
            </a:ln>
            <a:effectLst/>
          </p:spPr>
          <p:txBody>
            <a:bodyPr/>
            <a:lstStyle/>
            <a:p>
              <a:endParaRPr lang="zh-CN" altLang="en-US"/>
            </a:p>
          </p:txBody>
        </p:sp>
        <p:sp>
          <p:nvSpPr>
            <p:cNvPr id="87061" name="Text Box 21"/>
            <p:cNvSpPr txBox="1">
              <a:spLocks noChangeArrowheads="1"/>
            </p:cNvSpPr>
            <p:nvPr/>
          </p:nvSpPr>
          <p:spPr bwMode="auto">
            <a:xfrm>
              <a:off x="2468" y="3770"/>
              <a:ext cx="1427" cy="250"/>
            </a:xfrm>
            <a:prstGeom prst="rect">
              <a:avLst/>
            </a:prstGeom>
            <a:solidFill>
              <a:schemeClr val="bg1"/>
            </a:solid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每</a:t>
              </a:r>
              <a:r>
                <a:rPr kumimoji="1" lang="zh-CN" altLang="en-US" sz="2000">
                  <a:solidFill>
                    <a:srgbClr val="333399"/>
                  </a:solidFill>
                  <a:latin typeface="Arial" charset="0"/>
                  <a:ea typeface="黑体" pitchFamily="2" charset="-122"/>
                  <a:sym typeface="Symbol" pitchFamily="18" charset="2"/>
                </a:rPr>
                <a:t>秒</a:t>
              </a:r>
              <a:r>
                <a:rPr kumimoji="1" lang="zh-CN" altLang="en-US" sz="1600">
                  <a:solidFill>
                    <a:srgbClr val="333399"/>
                  </a:solidFill>
                  <a:latin typeface="Arial" charset="0"/>
                  <a:ea typeface="黑体" pitchFamily="2" charset="-122"/>
                  <a:sym typeface="Symbol" pitchFamily="18" charset="2"/>
                </a:rPr>
                <a:t> </a:t>
              </a:r>
              <a:r>
                <a:rPr kumimoji="1" lang="en-US" altLang="zh-CN" sz="2000">
                  <a:solidFill>
                    <a:srgbClr val="333399"/>
                  </a:solidFill>
                  <a:latin typeface="Arial" charset="0"/>
                  <a:ea typeface="黑体" pitchFamily="2" charset="-122"/>
                  <a:sym typeface="Symbol" pitchFamily="18" charset="2"/>
                </a:rPr>
                <a:t>4</a:t>
              </a:r>
              <a:r>
                <a:rPr kumimoji="1" lang="en-US" altLang="zh-CN" sz="1000">
                  <a:solidFill>
                    <a:srgbClr val="333399"/>
                  </a:solidFill>
                  <a:latin typeface="Arial" charset="0"/>
                  <a:ea typeface="黑体" pitchFamily="2" charset="-122"/>
                  <a:sym typeface="Symbol" pitchFamily="18" charset="2"/>
                </a:rPr>
                <a:t> </a:t>
              </a:r>
              <a:r>
                <a:rPr kumimoji="1" lang="en-US" altLang="zh-CN" sz="2000">
                  <a:solidFill>
                    <a:srgbClr val="333399"/>
                  </a:solidFill>
                  <a:latin typeface="Arial" charset="0"/>
                  <a:ea typeface="黑体" pitchFamily="2" charset="-122"/>
                  <a:sym typeface="Symbol" pitchFamily="18" charset="2"/>
                </a:rPr>
                <a:t></a:t>
              </a:r>
              <a:r>
                <a:rPr kumimoji="1" lang="en-US" altLang="zh-CN" sz="900">
                  <a:solidFill>
                    <a:srgbClr val="333399"/>
                  </a:solidFill>
                  <a:latin typeface="Arial" charset="0"/>
                  <a:ea typeface="黑体" pitchFamily="2" charset="-122"/>
                  <a:sym typeface="Symbol" pitchFamily="18" charset="2"/>
                </a:rPr>
                <a:t> </a:t>
              </a:r>
              <a:r>
                <a:rPr kumimoji="1" lang="en-US" altLang="zh-CN" sz="2000">
                  <a:solidFill>
                    <a:srgbClr val="333399"/>
                  </a:solidFill>
                  <a:latin typeface="Arial" charset="0"/>
                  <a:ea typeface="黑体" pitchFamily="2" charset="-122"/>
                  <a:sym typeface="Symbol" pitchFamily="18" charset="2"/>
                </a:rPr>
                <a:t>10</a:t>
              </a:r>
              <a:r>
                <a:rPr kumimoji="1" lang="en-US" altLang="zh-CN" sz="2000" baseline="30000">
                  <a:solidFill>
                    <a:srgbClr val="333399"/>
                  </a:solidFill>
                  <a:latin typeface="Arial" charset="0"/>
                  <a:ea typeface="黑体" pitchFamily="2" charset="-122"/>
                  <a:sym typeface="Symbol" pitchFamily="18" charset="2"/>
                </a:rPr>
                <a:t>6</a:t>
              </a:r>
              <a:r>
                <a:rPr kumimoji="1" lang="en-US" altLang="zh-CN" sz="1400" baseline="30000">
                  <a:solidFill>
                    <a:srgbClr val="333399"/>
                  </a:solidFill>
                  <a:latin typeface="Arial" charset="0"/>
                  <a:ea typeface="黑体" pitchFamily="2" charset="-122"/>
                  <a:sym typeface="Symbol" pitchFamily="18" charset="2"/>
                </a:rPr>
                <a:t> </a:t>
              </a:r>
              <a:r>
                <a:rPr kumimoji="1" lang="zh-CN" altLang="en-US" sz="2000">
                  <a:solidFill>
                    <a:srgbClr val="333399"/>
                  </a:solidFill>
                  <a:latin typeface="Arial" charset="0"/>
                  <a:ea typeface="黑体" pitchFamily="2" charset="-122"/>
                  <a:sym typeface="Symbol" pitchFamily="18" charset="2"/>
                </a:rPr>
                <a:t>个比特</a:t>
              </a:r>
              <a:endParaRPr kumimoji="1" lang="zh-CN" altLang="en-US" sz="2000">
                <a:solidFill>
                  <a:srgbClr val="333399"/>
                </a:solidFill>
                <a:latin typeface="Arial" charset="0"/>
                <a:ea typeface="黑体" pitchFamily="2" charset="-122"/>
              </a:endParaRPr>
            </a:p>
          </p:txBody>
        </p:sp>
        <p:sp>
          <p:nvSpPr>
            <p:cNvPr id="87062" name="Line 22"/>
            <p:cNvSpPr>
              <a:spLocks noChangeShapeType="1"/>
            </p:cNvSpPr>
            <p:nvPr/>
          </p:nvSpPr>
          <p:spPr bwMode="auto">
            <a:xfrm>
              <a:off x="2242" y="3190"/>
              <a:ext cx="0" cy="98"/>
            </a:xfrm>
            <a:prstGeom prst="line">
              <a:avLst/>
            </a:prstGeom>
            <a:noFill/>
            <a:ln w="19050">
              <a:solidFill>
                <a:srgbClr val="333399"/>
              </a:solidFill>
              <a:round/>
              <a:headEnd/>
              <a:tailEnd/>
            </a:ln>
            <a:effectLst/>
          </p:spPr>
          <p:txBody>
            <a:bodyPr/>
            <a:lstStyle/>
            <a:p>
              <a:endParaRPr lang="zh-CN" altLang="en-US"/>
            </a:p>
          </p:txBody>
        </p:sp>
        <p:sp>
          <p:nvSpPr>
            <p:cNvPr id="87063" name="Line 23"/>
            <p:cNvSpPr>
              <a:spLocks noChangeShapeType="1"/>
            </p:cNvSpPr>
            <p:nvPr/>
          </p:nvSpPr>
          <p:spPr bwMode="auto">
            <a:xfrm>
              <a:off x="2353" y="3190"/>
              <a:ext cx="0" cy="98"/>
            </a:xfrm>
            <a:prstGeom prst="line">
              <a:avLst/>
            </a:prstGeom>
            <a:noFill/>
            <a:ln w="19050">
              <a:solidFill>
                <a:srgbClr val="333399"/>
              </a:solidFill>
              <a:round/>
              <a:headEnd/>
              <a:tailEnd/>
            </a:ln>
            <a:effectLst/>
          </p:spPr>
          <p:txBody>
            <a:bodyPr/>
            <a:lstStyle/>
            <a:p>
              <a:endParaRPr lang="zh-CN" altLang="en-US"/>
            </a:p>
          </p:txBody>
        </p:sp>
        <p:sp>
          <p:nvSpPr>
            <p:cNvPr id="87064" name="Line 24"/>
            <p:cNvSpPr>
              <a:spLocks noChangeShapeType="1"/>
            </p:cNvSpPr>
            <p:nvPr/>
          </p:nvSpPr>
          <p:spPr bwMode="auto">
            <a:xfrm>
              <a:off x="1963" y="3239"/>
              <a:ext cx="279" cy="0"/>
            </a:xfrm>
            <a:prstGeom prst="line">
              <a:avLst/>
            </a:prstGeom>
            <a:noFill/>
            <a:ln w="19050">
              <a:solidFill>
                <a:srgbClr val="333399"/>
              </a:solidFill>
              <a:round/>
              <a:headEnd/>
              <a:tailEnd type="triangle" w="sm" len="med"/>
            </a:ln>
            <a:effectLst/>
          </p:spPr>
          <p:txBody>
            <a:bodyPr/>
            <a:lstStyle/>
            <a:p>
              <a:endParaRPr lang="zh-CN" altLang="en-US"/>
            </a:p>
          </p:txBody>
        </p:sp>
        <p:sp>
          <p:nvSpPr>
            <p:cNvPr id="87065" name="Line 25"/>
            <p:cNvSpPr>
              <a:spLocks noChangeShapeType="1"/>
            </p:cNvSpPr>
            <p:nvPr/>
          </p:nvSpPr>
          <p:spPr bwMode="auto">
            <a:xfrm flipH="1">
              <a:off x="2353" y="3239"/>
              <a:ext cx="278" cy="0"/>
            </a:xfrm>
            <a:prstGeom prst="line">
              <a:avLst/>
            </a:prstGeom>
            <a:noFill/>
            <a:ln w="19050">
              <a:solidFill>
                <a:srgbClr val="333399"/>
              </a:solidFill>
              <a:round/>
              <a:headEnd/>
              <a:tailEnd type="triangle" w="sm" len="med"/>
            </a:ln>
            <a:effectLst/>
          </p:spPr>
          <p:txBody>
            <a:bodyPr/>
            <a:lstStyle/>
            <a:p>
              <a:endParaRPr lang="zh-CN" altLang="en-US"/>
            </a:p>
          </p:txBody>
        </p:sp>
        <p:sp>
          <p:nvSpPr>
            <p:cNvPr id="87066" name="Text Box 26"/>
            <p:cNvSpPr txBox="1">
              <a:spLocks noChangeArrowheads="1"/>
            </p:cNvSpPr>
            <p:nvPr/>
          </p:nvSpPr>
          <p:spPr bwMode="auto">
            <a:xfrm>
              <a:off x="2074" y="2953"/>
              <a:ext cx="643" cy="250"/>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0.25 </a:t>
              </a:r>
              <a:r>
                <a:rPr kumimoji="1" lang="en-US" altLang="zh-CN" sz="2000">
                  <a:solidFill>
                    <a:srgbClr val="333399"/>
                  </a:solidFill>
                  <a:latin typeface="Arial" charset="0"/>
                  <a:ea typeface="黑体" pitchFamily="2" charset="-122"/>
                  <a:sym typeface="Symbol" pitchFamily="18" charset="2"/>
                </a:rPr>
                <a:t>s</a:t>
              </a:r>
              <a:endParaRPr kumimoji="1" lang="en-US" altLang="zh-CN" sz="2000">
                <a:solidFill>
                  <a:srgbClr val="333399"/>
                </a:solidFill>
                <a:latin typeface="Arial" charset="0"/>
                <a:ea typeface="黑体" pitchFamily="2" charset="-122"/>
              </a:endParaRPr>
            </a:p>
          </p:txBody>
        </p:sp>
        <p:sp>
          <p:nvSpPr>
            <p:cNvPr id="87072" name="Text Box 32"/>
            <p:cNvSpPr txBox="1">
              <a:spLocks noChangeArrowheads="1"/>
            </p:cNvSpPr>
            <p:nvPr/>
          </p:nvSpPr>
          <p:spPr bwMode="auto">
            <a:xfrm>
              <a:off x="204" y="3269"/>
              <a:ext cx="751" cy="524"/>
            </a:xfrm>
            <a:prstGeom prst="rect">
              <a:avLst/>
            </a:prstGeom>
            <a:solidFill>
              <a:srgbClr val="FFFF99"/>
            </a:solidFill>
            <a:ln w="9525">
              <a:solidFill>
                <a:schemeClr val="folHlink"/>
              </a:solidFill>
              <a:miter lim="800000"/>
              <a:headEnd/>
              <a:tailEnd/>
            </a:ln>
            <a:effectLst/>
          </p:spPr>
          <p:txBody>
            <a:bodyPr wrap="none">
              <a:spAutoFit/>
            </a:bodyPr>
            <a:lstStyle/>
            <a:p>
              <a:r>
                <a:rPr lang="zh-CN" altLang="en-US" sz="2400">
                  <a:solidFill>
                    <a:srgbClr val="333399"/>
                  </a:solidFill>
                  <a:latin typeface="Arial" charset="0"/>
                  <a:ea typeface="黑体" pitchFamily="2" charset="-122"/>
                </a:rPr>
                <a:t>带宽为</a:t>
              </a:r>
            </a:p>
            <a:p>
              <a:r>
                <a:rPr lang="en-US" altLang="zh-CN" sz="2400">
                  <a:solidFill>
                    <a:srgbClr val="333399"/>
                  </a:solidFill>
                  <a:latin typeface="Arial" charset="0"/>
                  <a:ea typeface="黑体" pitchFamily="2" charset="-122"/>
                </a:rPr>
                <a:t>4 Mb/s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algn="ctr"/>
            <a:r>
              <a:rPr lang="zh-CN" altLang="en-US" dirty="0"/>
              <a:t>基于时隙的</a:t>
            </a:r>
            <a:r>
              <a:rPr lang="zh-CN" altLang="en-US" b="1" dirty="0"/>
              <a:t>时分复用</a:t>
            </a:r>
            <a:br>
              <a:rPr lang="en-US" altLang="zh-CN" dirty="0"/>
            </a:br>
            <a:r>
              <a:rPr lang="zh-CN" altLang="en-US" dirty="0"/>
              <a:t>可能会造成线路资源的浪费 </a:t>
            </a:r>
          </a:p>
        </p:txBody>
      </p:sp>
      <p:sp>
        <p:nvSpPr>
          <p:cNvPr id="148527" name="Freeform 47"/>
          <p:cNvSpPr>
            <a:spLocks/>
          </p:cNvSpPr>
          <p:nvPr/>
        </p:nvSpPr>
        <p:spPr bwMode="auto">
          <a:xfrm>
            <a:off x="6011863" y="3983038"/>
            <a:ext cx="241300" cy="374650"/>
          </a:xfrm>
          <a:custGeom>
            <a:avLst/>
            <a:gdLst/>
            <a:ahLst/>
            <a:cxnLst>
              <a:cxn ang="0">
                <a:pos x="0" y="192"/>
              </a:cxn>
              <a:cxn ang="0">
                <a:pos x="0" y="0"/>
              </a:cxn>
              <a:cxn ang="0">
                <a:pos x="96" y="0"/>
              </a:cxn>
              <a:cxn ang="0">
                <a:pos x="96" y="192"/>
              </a:cxn>
            </a:cxnLst>
            <a:rect l="0" t="0" r="r" b="b"/>
            <a:pathLst>
              <a:path w="96" h="192">
                <a:moveTo>
                  <a:pt x="0" y="192"/>
                </a:moveTo>
                <a:lnTo>
                  <a:pt x="0" y="0"/>
                </a:lnTo>
                <a:lnTo>
                  <a:pt x="96" y="0"/>
                </a:lnTo>
                <a:lnTo>
                  <a:pt x="96" y="192"/>
                </a:lnTo>
              </a:path>
            </a:pathLst>
          </a:custGeom>
          <a:solidFill>
            <a:srgbClr val="CCECFF"/>
          </a:solidFill>
          <a:ln w="9525">
            <a:solidFill>
              <a:schemeClr val="tx1"/>
            </a:solidFill>
            <a:round/>
            <a:headEnd/>
            <a:tailEnd/>
          </a:ln>
          <a:effectLst/>
        </p:spPr>
        <p:txBody>
          <a:bodyPr/>
          <a:lstStyle/>
          <a:p>
            <a:endParaRPr lang="zh-CN" altLang="en-US"/>
          </a:p>
        </p:txBody>
      </p:sp>
      <p:sp>
        <p:nvSpPr>
          <p:cNvPr id="148528" name="Freeform 48"/>
          <p:cNvSpPr>
            <a:spLocks/>
          </p:cNvSpPr>
          <p:nvPr/>
        </p:nvSpPr>
        <p:spPr bwMode="auto">
          <a:xfrm>
            <a:off x="6975475" y="3983038"/>
            <a:ext cx="239713" cy="374650"/>
          </a:xfrm>
          <a:custGeom>
            <a:avLst/>
            <a:gdLst/>
            <a:ahLst/>
            <a:cxnLst>
              <a:cxn ang="0">
                <a:pos x="0" y="192"/>
              </a:cxn>
              <a:cxn ang="0">
                <a:pos x="0" y="0"/>
              </a:cxn>
              <a:cxn ang="0">
                <a:pos x="96" y="0"/>
              </a:cxn>
              <a:cxn ang="0">
                <a:pos x="96" y="192"/>
              </a:cxn>
            </a:cxnLst>
            <a:rect l="0" t="0" r="r" b="b"/>
            <a:pathLst>
              <a:path w="96" h="192">
                <a:moveTo>
                  <a:pt x="0" y="192"/>
                </a:moveTo>
                <a:lnTo>
                  <a:pt x="0" y="0"/>
                </a:lnTo>
                <a:lnTo>
                  <a:pt x="96" y="0"/>
                </a:lnTo>
                <a:lnTo>
                  <a:pt x="96" y="192"/>
                </a:lnTo>
              </a:path>
            </a:pathLst>
          </a:custGeom>
          <a:solidFill>
            <a:srgbClr val="CCECFF"/>
          </a:solidFill>
          <a:ln w="9525">
            <a:solidFill>
              <a:schemeClr val="tx1"/>
            </a:solidFill>
            <a:round/>
            <a:headEnd/>
            <a:tailEnd/>
          </a:ln>
          <a:effectLst/>
        </p:spPr>
        <p:txBody>
          <a:bodyPr/>
          <a:lstStyle/>
          <a:p>
            <a:endParaRPr lang="zh-CN" altLang="en-US"/>
          </a:p>
        </p:txBody>
      </p:sp>
      <p:sp>
        <p:nvSpPr>
          <p:cNvPr id="148529" name="Freeform 49"/>
          <p:cNvSpPr>
            <a:spLocks/>
          </p:cNvSpPr>
          <p:nvPr/>
        </p:nvSpPr>
        <p:spPr bwMode="auto">
          <a:xfrm>
            <a:off x="7456488" y="3983038"/>
            <a:ext cx="241300" cy="374650"/>
          </a:xfrm>
          <a:custGeom>
            <a:avLst/>
            <a:gdLst/>
            <a:ahLst/>
            <a:cxnLst>
              <a:cxn ang="0">
                <a:pos x="0" y="192"/>
              </a:cxn>
              <a:cxn ang="0">
                <a:pos x="0" y="0"/>
              </a:cxn>
              <a:cxn ang="0">
                <a:pos x="96" y="0"/>
              </a:cxn>
              <a:cxn ang="0">
                <a:pos x="96" y="192"/>
              </a:cxn>
            </a:cxnLst>
            <a:rect l="0" t="0" r="r" b="b"/>
            <a:pathLst>
              <a:path w="96" h="192">
                <a:moveTo>
                  <a:pt x="0" y="192"/>
                </a:moveTo>
                <a:lnTo>
                  <a:pt x="0" y="0"/>
                </a:lnTo>
                <a:lnTo>
                  <a:pt x="96" y="0"/>
                </a:lnTo>
                <a:lnTo>
                  <a:pt x="96" y="192"/>
                </a:lnTo>
              </a:path>
            </a:pathLst>
          </a:custGeom>
          <a:solidFill>
            <a:srgbClr val="FFCCFF"/>
          </a:solidFill>
          <a:ln w="9525">
            <a:solidFill>
              <a:schemeClr val="tx1"/>
            </a:solidFill>
            <a:round/>
            <a:headEnd/>
            <a:tailEnd/>
          </a:ln>
          <a:effectLst/>
        </p:spPr>
        <p:txBody>
          <a:bodyPr/>
          <a:lstStyle/>
          <a:p>
            <a:endParaRPr lang="zh-CN" altLang="en-US"/>
          </a:p>
        </p:txBody>
      </p:sp>
      <p:sp>
        <p:nvSpPr>
          <p:cNvPr id="148530" name="Freeform 50"/>
          <p:cNvSpPr>
            <a:spLocks/>
          </p:cNvSpPr>
          <p:nvPr/>
        </p:nvSpPr>
        <p:spPr bwMode="auto">
          <a:xfrm>
            <a:off x="8178800" y="3983038"/>
            <a:ext cx="239713" cy="374650"/>
          </a:xfrm>
          <a:custGeom>
            <a:avLst/>
            <a:gdLst/>
            <a:ahLst/>
            <a:cxnLst>
              <a:cxn ang="0">
                <a:pos x="0" y="192"/>
              </a:cxn>
              <a:cxn ang="0">
                <a:pos x="0" y="0"/>
              </a:cxn>
              <a:cxn ang="0">
                <a:pos x="96" y="0"/>
              </a:cxn>
              <a:cxn ang="0">
                <a:pos x="96" y="192"/>
              </a:cxn>
            </a:cxnLst>
            <a:rect l="0" t="0" r="r" b="b"/>
            <a:pathLst>
              <a:path w="96" h="192">
                <a:moveTo>
                  <a:pt x="0" y="192"/>
                </a:moveTo>
                <a:lnTo>
                  <a:pt x="0" y="0"/>
                </a:lnTo>
                <a:lnTo>
                  <a:pt x="96" y="0"/>
                </a:lnTo>
                <a:lnTo>
                  <a:pt x="96" y="192"/>
                </a:lnTo>
              </a:path>
            </a:pathLst>
          </a:custGeom>
          <a:solidFill>
            <a:srgbClr val="CCCC00"/>
          </a:solidFill>
          <a:ln w="9525">
            <a:solidFill>
              <a:schemeClr val="tx1"/>
            </a:solidFill>
            <a:round/>
            <a:headEnd/>
            <a:tailEnd/>
          </a:ln>
          <a:effectLst/>
        </p:spPr>
        <p:txBody>
          <a:bodyPr/>
          <a:lstStyle/>
          <a:p>
            <a:endParaRPr lang="zh-CN" altLang="en-US"/>
          </a:p>
        </p:txBody>
      </p:sp>
      <p:sp>
        <p:nvSpPr>
          <p:cNvPr id="148531" name="Freeform 51"/>
          <p:cNvSpPr>
            <a:spLocks/>
          </p:cNvSpPr>
          <p:nvPr/>
        </p:nvSpPr>
        <p:spPr bwMode="auto">
          <a:xfrm>
            <a:off x="5772150" y="3983038"/>
            <a:ext cx="239713" cy="374650"/>
          </a:xfrm>
          <a:custGeom>
            <a:avLst/>
            <a:gdLst/>
            <a:ahLst/>
            <a:cxnLst>
              <a:cxn ang="0">
                <a:pos x="0" y="192"/>
              </a:cxn>
              <a:cxn ang="0">
                <a:pos x="0" y="0"/>
              </a:cxn>
              <a:cxn ang="0">
                <a:pos x="96" y="0"/>
              </a:cxn>
              <a:cxn ang="0">
                <a:pos x="96" y="192"/>
              </a:cxn>
            </a:cxnLst>
            <a:rect l="0" t="0" r="r" b="b"/>
            <a:pathLst>
              <a:path w="96" h="192">
                <a:moveTo>
                  <a:pt x="0" y="192"/>
                </a:moveTo>
                <a:lnTo>
                  <a:pt x="0" y="0"/>
                </a:lnTo>
                <a:lnTo>
                  <a:pt x="96" y="0"/>
                </a:lnTo>
                <a:lnTo>
                  <a:pt x="96" y="192"/>
                </a:lnTo>
              </a:path>
            </a:pathLst>
          </a:custGeom>
          <a:solidFill>
            <a:srgbClr val="FFFF99"/>
          </a:solidFill>
          <a:ln w="9525">
            <a:solidFill>
              <a:schemeClr val="tx1"/>
            </a:solidFill>
            <a:round/>
            <a:headEnd/>
            <a:tailEnd/>
          </a:ln>
          <a:effectLst/>
        </p:spPr>
        <p:txBody>
          <a:bodyPr/>
          <a:lstStyle/>
          <a:p>
            <a:endParaRPr lang="zh-CN" altLang="en-US"/>
          </a:p>
        </p:txBody>
      </p:sp>
      <p:sp>
        <p:nvSpPr>
          <p:cNvPr id="148532" name="Freeform 52"/>
          <p:cNvSpPr>
            <a:spLocks/>
          </p:cNvSpPr>
          <p:nvPr/>
        </p:nvSpPr>
        <p:spPr bwMode="auto">
          <a:xfrm>
            <a:off x="4808538" y="3986213"/>
            <a:ext cx="241300" cy="376237"/>
          </a:xfrm>
          <a:custGeom>
            <a:avLst/>
            <a:gdLst/>
            <a:ahLst/>
            <a:cxnLst>
              <a:cxn ang="0">
                <a:pos x="0" y="192"/>
              </a:cxn>
              <a:cxn ang="0">
                <a:pos x="0" y="0"/>
              </a:cxn>
              <a:cxn ang="0">
                <a:pos x="96" y="0"/>
              </a:cxn>
              <a:cxn ang="0">
                <a:pos x="96" y="192"/>
              </a:cxn>
            </a:cxnLst>
            <a:rect l="0" t="0" r="r" b="b"/>
            <a:pathLst>
              <a:path w="96" h="192">
                <a:moveTo>
                  <a:pt x="0" y="192"/>
                </a:moveTo>
                <a:lnTo>
                  <a:pt x="0" y="0"/>
                </a:lnTo>
                <a:lnTo>
                  <a:pt x="96" y="0"/>
                </a:lnTo>
                <a:lnTo>
                  <a:pt x="96" y="192"/>
                </a:lnTo>
              </a:path>
            </a:pathLst>
          </a:custGeom>
          <a:solidFill>
            <a:srgbClr val="FFFF99"/>
          </a:solidFill>
          <a:ln w="9525">
            <a:solidFill>
              <a:schemeClr val="tx1"/>
            </a:solidFill>
            <a:round/>
            <a:headEnd/>
            <a:tailEnd/>
          </a:ln>
          <a:effectLst/>
        </p:spPr>
        <p:txBody>
          <a:bodyPr/>
          <a:lstStyle/>
          <a:p>
            <a:endParaRPr lang="zh-CN" altLang="en-US"/>
          </a:p>
        </p:txBody>
      </p:sp>
      <p:sp>
        <p:nvSpPr>
          <p:cNvPr id="148533" name="Freeform 53"/>
          <p:cNvSpPr>
            <a:spLocks/>
          </p:cNvSpPr>
          <p:nvPr/>
        </p:nvSpPr>
        <p:spPr bwMode="auto">
          <a:xfrm>
            <a:off x="4568825" y="3986213"/>
            <a:ext cx="239713" cy="376237"/>
          </a:xfrm>
          <a:custGeom>
            <a:avLst/>
            <a:gdLst/>
            <a:ahLst/>
            <a:cxnLst>
              <a:cxn ang="0">
                <a:pos x="0" y="192"/>
              </a:cxn>
              <a:cxn ang="0">
                <a:pos x="0" y="0"/>
              </a:cxn>
              <a:cxn ang="0">
                <a:pos x="96" y="0"/>
              </a:cxn>
              <a:cxn ang="0">
                <a:pos x="96" y="192"/>
              </a:cxn>
            </a:cxnLst>
            <a:rect l="0" t="0" r="r" b="b"/>
            <a:pathLst>
              <a:path w="96" h="192">
                <a:moveTo>
                  <a:pt x="0" y="192"/>
                </a:moveTo>
                <a:lnTo>
                  <a:pt x="0" y="0"/>
                </a:lnTo>
                <a:lnTo>
                  <a:pt x="96" y="0"/>
                </a:lnTo>
                <a:lnTo>
                  <a:pt x="96" y="192"/>
                </a:lnTo>
              </a:path>
            </a:pathLst>
          </a:custGeom>
          <a:solidFill>
            <a:srgbClr val="FFCCFF"/>
          </a:solidFill>
          <a:ln w="9525">
            <a:solidFill>
              <a:schemeClr val="tx1"/>
            </a:solidFill>
            <a:round/>
            <a:headEnd/>
            <a:tailEnd/>
          </a:ln>
          <a:effectLst/>
        </p:spPr>
        <p:txBody>
          <a:bodyPr/>
          <a:lstStyle/>
          <a:p>
            <a:endParaRPr lang="zh-CN" altLang="en-US"/>
          </a:p>
        </p:txBody>
      </p:sp>
      <p:sp>
        <p:nvSpPr>
          <p:cNvPr id="148534" name="Freeform 54"/>
          <p:cNvSpPr>
            <a:spLocks/>
          </p:cNvSpPr>
          <p:nvPr/>
        </p:nvSpPr>
        <p:spPr bwMode="auto">
          <a:xfrm>
            <a:off x="2320925" y="2854325"/>
            <a:ext cx="561975" cy="376238"/>
          </a:xfrm>
          <a:custGeom>
            <a:avLst/>
            <a:gdLst/>
            <a:ahLst/>
            <a:cxnLst>
              <a:cxn ang="0">
                <a:pos x="0" y="192"/>
              </a:cxn>
              <a:cxn ang="0">
                <a:pos x="0" y="0"/>
              </a:cxn>
              <a:cxn ang="0">
                <a:pos x="1008" y="0"/>
              </a:cxn>
              <a:cxn ang="0">
                <a:pos x="1008" y="192"/>
              </a:cxn>
            </a:cxnLst>
            <a:rect l="0" t="0" r="r" b="b"/>
            <a:pathLst>
              <a:path w="1008" h="192">
                <a:moveTo>
                  <a:pt x="0" y="192"/>
                </a:moveTo>
                <a:lnTo>
                  <a:pt x="0" y="0"/>
                </a:lnTo>
                <a:lnTo>
                  <a:pt x="1008" y="0"/>
                </a:lnTo>
                <a:lnTo>
                  <a:pt x="1008" y="192"/>
                </a:lnTo>
              </a:path>
            </a:pathLst>
          </a:custGeom>
          <a:solidFill>
            <a:srgbClr val="FFCCFF"/>
          </a:solidFill>
          <a:ln w="9525">
            <a:solidFill>
              <a:schemeClr val="tx1"/>
            </a:solidFill>
            <a:round/>
            <a:headEnd/>
            <a:tailEnd/>
          </a:ln>
          <a:effectLst/>
        </p:spPr>
        <p:txBody>
          <a:bodyPr/>
          <a:lstStyle/>
          <a:p>
            <a:endParaRPr lang="zh-CN" altLang="en-US"/>
          </a:p>
        </p:txBody>
      </p:sp>
      <p:sp>
        <p:nvSpPr>
          <p:cNvPr id="148535" name="Freeform 55"/>
          <p:cNvSpPr>
            <a:spLocks/>
          </p:cNvSpPr>
          <p:nvPr/>
        </p:nvSpPr>
        <p:spPr bwMode="auto">
          <a:xfrm>
            <a:off x="636588" y="3606800"/>
            <a:ext cx="1123950" cy="376238"/>
          </a:xfrm>
          <a:custGeom>
            <a:avLst/>
            <a:gdLst/>
            <a:ahLst/>
            <a:cxnLst>
              <a:cxn ang="0">
                <a:pos x="0" y="192"/>
              </a:cxn>
              <a:cxn ang="0">
                <a:pos x="0" y="0"/>
              </a:cxn>
              <a:cxn ang="0">
                <a:pos x="1008" y="0"/>
              </a:cxn>
              <a:cxn ang="0">
                <a:pos x="1008" y="192"/>
              </a:cxn>
            </a:cxnLst>
            <a:rect l="0" t="0" r="r" b="b"/>
            <a:pathLst>
              <a:path w="1008" h="192">
                <a:moveTo>
                  <a:pt x="0" y="192"/>
                </a:moveTo>
                <a:lnTo>
                  <a:pt x="0" y="0"/>
                </a:lnTo>
                <a:lnTo>
                  <a:pt x="1008" y="0"/>
                </a:lnTo>
                <a:lnTo>
                  <a:pt x="1008" y="192"/>
                </a:lnTo>
              </a:path>
            </a:pathLst>
          </a:custGeom>
          <a:solidFill>
            <a:srgbClr val="FFFF99"/>
          </a:solidFill>
          <a:ln w="9525">
            <a:solidFill>
              <a:schemeClr val="tx1"/>
            </a:solidFill>
            <a:round/>
            <a:headEnd/>
            <a:tailEnd/>
          </a:ln>
          <a:effectLst/>
        </p:spPr>
        <p:txBody>
          <a:bodyPr/>
          <a:lstStyle/>
          <a:p>
            <a:endParaRPr lang="zh-CN" altLang="en-US"/>
          </a:p>
        </p:txBody>
      </p:sp>
      <p:sp>
        <p:nvSpPr>
          <p:cNvPr id="148536" name="Freeform 56"/>
          <p:cNvSpPr>
            <a:spLocks/>
          </p:cNvSpPr>
          <p:nvPr/>
        </p:nvSpPr>
        <p:spPr bwMode="auto">
          <a:xfrm>
            <a:off x="1198563" y="4357688"/>
            <a:ext cx="1122362" cy="376237"/>
          </a:xfrm>
          <a:custGeom>
            <a:avLst/>
            <a:gdLst/>
            <a:ahLst/>
            <a:cxnLst>
              <a:cxn ang="0">
                <a:pos x="0" y="192"/>
              </a:cxn>
              <a:cxn ang="0">
                <a:pos x="0" y="0"/>
              </a:cxn>
              <a:cxn ang="0">
                <a:pos x="1008" y="0"/>
              </a:cxn>
              <a:cxn ang="0">
                <a:pos x="1008" y="192"/>
              </a:cxn>
            </a:cxnLst>
            <a:rect l="0" t="0" r="r" b="b"/>
            <a:pathLst>
              <a:path w="1008" h="192">
                <a:moveTo>
                  <a:pt x="0" y="192"/>
                </a:moveTo>
                <a:lnTo>
                  <a:pt x="0" y="0"/>
                </a:lnTo>
                <a:lnTo>
                  <a:pt x="1008" y="0"/>
                </a:lnTo>
                <a:lnTo>
                  <a:pt x="1008" y="192"/>
                </a:lnTo>
              </a:path>
            </a:pathLst>
          </a:custGeom>
          <a:solidFill>
            <a:srgbClr val="CCECFF"/>
          </a:solidFill>
          <a:ln w="9525">
            <a:solidFill>
              <a:schemeClr val="tx1"/>
            </a:solidFill>
            <a:round/>
            <a:headEnd/>
            <a:tailEnd/>
          </a:ln>
          <a:effectLst/>
        </p:spPr>
        <p:txBody>
          <a:bodyPr/>
          <a:lstStyle/>
          <a:p>
            <a:endParaRPr lang="zh-CN" altLang="en-US"/>
          </a:p>
        </p:txBody>
      </p:sp>
      <p:sp>
        <p:nvSpPr>
          <p:cNvPr id="148537" name="Freeform 57"/>
          <p:cNvSpPr>
            <a:spLocks/>
          </p:cNvSpPr>
          <p:nvPr/>
        </p:nvSpPr>
        <p:spPr bwMode="auto">
          <a:xfrm>
            <a:off x="2320925" y="5110163"/>
            <a:ext cx="561975" cy="376237"/>
          </a:xfrm>
          <a:custGeom>
            <a:avLst/>
            <a:gdLst/>
            <a:ahLst/>
            <a:cxnLst>
              <a:cxn ang="0">
                <a:pos x="0" y="192"/>
              </a:cxn>
              <a:cxn ang="0">
                <a:pos x="0" y="0"/>
              </a:cxn>
              <a:cxn ang="0">
                <a:pos x="1008" y="0"/>
              </a:cxn>
              <a:cxn ang="0">
                <a:pos x="1008" y="192"/>
              </a:cxn>
            </a:cxnLst>
            <a:rect l="0" t="0" r="r" b="b"/>
            <a:pathLst>
              <a:path w="1008" h="192">
                <a:moveTo>
                  <a:pt x="0" y="192"/>
                </a:moveTo>
                <a:lnTo>
                  <a:pt x="0" y="0"/>
                </a:lnTo>
                <a:lnTo>
                  <a:pt x="1008" y="0"/>
                </a:lnTo>
                <a:lnTo>
                  <a:pt x="1008" y="192"/>
                </a:lnTo>
              </a:path>
            </a:pathLst>
          </a:custGeom>
          <a:solidFill>
            <a:srgbClr val="CCCC00"/>
          </a:solidFill>
          <a:ln w="9525">
            <a:solidFill>
              <a:schemeClr val="tx1"/>
            </a:solidFill>
            <a:round/>
            <a:headEnd/>
            <a:tailEnd/>
          </a:ln>
          <a:effectLst/>
        </p:spPr>
        <p:txBody>
          <a:bodyPr/>
          <a:lstStyle/>
          <a:p>
            <a:endParaRPr lang="zh-CN" altLang="en-US"/>
          </a:p>
        </p:txBody>
      </p:sp>
      <p:sp>
        <p:nvSpPr>
          <p:cNvPr id="148538" name="Text Box 58"/>
          <p:cNvSpPr txBox="1">
            <a:spLocks noChangeArrowheads="1"/>
          </p:cNvSpPr>
          <p:nvPr/>
        </p:nvSpPr>
        <p:spPr bwMode="auto">
          <a:xfrm>
            <a:off x="209550" y="2832100"/>
            <a:ext cx="354013"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A</a:t>
            </a:r>
          </a:p>
        </p:txBody>
      </p:sp>
      <p:sp>
        <p:nvSpPr>
          <p:cNvPr id="148539" name="Text Box 59"/>
          <p:cNvSpPr txBox="1">
            <a:spLocks noChangeArrowheads="1"/>
          </p:cNvSpPr>
          <p:nvPr/>
        </p:nvSpPr>
        <p:spPr bwMode="auto">
          <a:xfrm>
            <a:off x="209550" y="3584575"/>
            <a:ext cx="354013"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B</a:t>
            </a:r>
          </a:p>
        </p:txBody>
      </p:sp>
      <p:sp>
        <p:nvSpPr>
          <p:cNvPr id="148540" name="Text Box 60"/>
          <p:cNvSpPr txBox="1">
            <a:spLocks noChangeArrowheads="1"/>
          </p:cNvSpPr>
          <p:nvPr/>
        </p:nvSpPr>
        <p:spPr bwMode="auto">
          <a:xfrm>
            <a:off x="209550" y="4337050"/>
            <a:ext cx="36830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C</a:t>
            </a:r>
          </a:p>
        </p:txBody>
      </p:sp>
      <p:sp>
        <p:nvSpPr>
          <p:cNvPr id="148541" name="Text Box 61"/>
          <p:cNvSpPr txBox="1">
            <a:spLocks noChangeArrowheads="1"/>
          </p:cNvSpPr>
          <p:nvPr/>
        </p:nvSpPr>
        <p:spPr bwMode="auto">
          <a:xfrm>
            <a:off x="209550" y="5089525"/>
            <a:ext cx="36830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D</a:t>
            </a:r>
          </a:p>
        </p:txBody>
      </p:sp>
      <p:sp>
        <p:nvSpPr>
          <p:cNvPr id="148542" name="Line 62"/>
          <p:cNvSpPr>
            <a:spLocks noChangeShapeType="1"/>
          </p:cNvSpPr>
          <p:nvPr/>
        </p:nvSpPr>
        <p:spPr bwMode="auto">
          <a:xfrm>
            <a:off x="4406900" y="4357688"/>
            <a:ext cx="4252913" cy="0"/>
          </a:xfrm>
          <a:prstGeom prst="line">
            <a:avLst/>
          </a:prstGeom>
          <a:noFill/>
          <a:ln w="28575">
            <a:solidFill>
              <a:srgbClr val="333399"/>
            </a:solidFill>
            <a:round/>
            <a:headEnd/>
            <a:tailEnd type="triangle" w="sm" len="med"/>
          </a:ln>
          <a:effectLst/>
        </p:spPr>
        <p:txBody>
          <a:bodyPr/>
          <a:lstStyle/>
          <a:p>
            <a:endParaRPr lang="zh-CN" altLang="en-US"/>
          </a:p>
        </p:txBody>
      </p:sp>
      <p:sp>
        <p:nvSpPr>
          <p:cNvPr id="148543" name="Line 63"/>
          <p:cNvSpPr>
            <a:spLocks noChangeShapeType="1"/>
          </p:cNvSpPr>
          <p:nvPr/>
        </p:nvSpPr>
        <p:spPr bwMode="auto">
          <a:xfrm>
            <a:off x="5049838" y="4264025"/>
            <a:ext cx="0" cy="93663"/>
          </a:xfrm>
          <a:prstGeom prst="line">
            <a:avLst/>
          </a:prstGeom>
          <a:noFill/>
          <a:ln w="9525">
            <a:solidFill>
              <a:schemeClr val="tx1"/>
            </a:solidFill>
            <a:round/>
            <a:headEnd/>
            <a:tailEnd/>
          </a:ln>
          <a:effectLst/>
        </p:spPr>
        <p:txBody>
          <a:bodyPr/>
          <a:lstStyle/>
          <a:p>
            <a:endParaRPr lang="zh-CN" altLang="en-US"/>
          </a:p>
        </p:txBody>
      </p:sp>
      <p:sp>
        <p:nvSpPr>
          <p:cNvPr id="148544" name="Text Box 64"/>
          <p:cNvSpPr txBox="1">
            <a:spLocks noChangeArrowheads="1"/>
          </p:cNvSpPr>
          <p:nvPr/>
        </p:nvSpPr>
        <p:spPr bwMode="auto">
          <a:xfrm>
            <a:off x="2441575" y="2816225"/>
            <a:ext cx="325438"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a</a:t>
            </a:r>
          </a:p>
        </p:txBody>
      </p:sp>
      <p:sp>
        <p:nvSpPr>
          <p:cNvPr id="148545" name="Text Box 65"/>
          <p:cNvSpPr txBox="1">
            <a:spLocks noChangeArrowheads="1"/>
          </p:cNvSpPr>
          <p:nvPr/>
        </p:nvSpPr>
        <p:spPr bwMode="auto">
          <a:xfrm>
            <a:off x="7426325" y="3968750"/>
            <a:ext cx="325438"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a</a:t>
            </a:r>
          </a:p>
        </p:txBody>
      </p:sp>
      <p:sp>
        <p:nvSpPr>
          <p:cNvPr id="148546" name="Text Box 66"/>
          <p:cNvSpPr txBox="1">
            <a:spLocks noChangeArrowheads="1"/>
          </p:cNvSpPr>
          <p:nvPr/>
        </p:nvSpPr>
        <p:spPr bwMode="auto">
          <a:xfrm>
            <a:off x="4768850" y="3968750"/>
            <a:ext cx="325438"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b</a:t>
            </a:r>
          </a:p>
        </p:txBody>
      </p:sp>
      <p:sp>
        <p:nvSpPr>
          <p:cNvPr id="148547" name="Text Box 67"/>
          <p:cNvSpPr txBox="1">
            <a:spLocks noChangeArrowheads="1"/>
          </p:cNvSpPr>
          <p:nvPr/>
        </p:nvSpPr>
        <p:spPr bwMode="auto">
          <a:xfrm>
            <a:off x="739775" y="3603625"/>
            <a:ext cx="325438"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b</a:t>
            </a:r>
          </a:p>
        </p:txBody>
      </p:sp>
      <p:sp>
        <p:nvSpPr>
          <p:cNvPr id="148548" name="Text Box 68"/>
          <p:cNvSpPr txBox="1">
            <a:spLocks noChangeArrowheads="1"/>
          </p:cNvSpPr>
          <p:nvPr/>
        </p:nvSpPr>
        <p:spPr bwMode="auto">
          <a:xfrm>
            <a:off x="1893888" y="4327525"/>
            <a:ext cx="31115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c</a:t>
            </a:r>
          </a:p>
        </p:txBody>
      </p:sp>
      <p:sp>
        <p:nvSpPr>
          <p:cNvPr id="148549" name="Text Box 69"/>
          <p:cNvSpPr txBox="1">
            <a:spLocks noChangeArrowheads="1"/>
          </p:cNvSpPr>
          <p:nvPr/>
        </p:nvSpPr>
        <p:spPr bwMode="auto">
          <a:xfrm>
            <a:off x="2408238" y="5084763"/>
            <a:ext cx="325437"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d</a:t>
            </a:r>
          </a:p>
        </p:txBody>
      </p:sp>
      <p:sp>
        <p:nvSpPr>
          <p:cNvPr id="148550" name="Text Box 70"/>
          <p:cNvSpPr txBox="1">
            <a:spLocks noChangeArrowheads="1"/>
          </p:cNvSpPr>
          <p:nvPr/>
        </p:nvSpPr>
        <p:spPr bwMode="auto">
          <a:xfrm>
            <a:off x="5738813" y="3968750"/>
            <a:ext cx="325437"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b</a:t>
            </a:r>
          </a:p>
        </p:txBody>
      </p:sp>
      <p:sp>
        <p:nvSpPr>
          <p:cNvPr id="148551" name="Text Box 71"/>
          <p:cNvSpPr txBox="1">
            <a:spLocks noChangeArrowheads="1"/>
          </p:cNvSpPr>
          <p:nvPr/>
        </p:nvSpPr>
        <p:spPr bwMode="auto">
          <a:xfrm>
            <a:off x="5972175" y="3968750"/>
            <a:ext cx="31115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c</a:t>
            </a:r>
          </a:p>
        </p:txBody>
      </p:sp>
      <p:sp>
        <p:nvSpPr>
          <p:cNvPr id="148552" name="Text Box 72"/>
          <p:cNvSpPr txBox="1">
            <a:spLocks noChangeArrowheads="1"/>
          </p:cNvSpPr>
          <p:nvPr/>
        </p:nvSpPr>
        <p:spPr bwMode="auto">
          <a:xfrm>
            <a:off x="4541838" y="3968750"/>
            <a:ext cx="325437"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a</a:t>
            </a:r>
          </a:p>
        </p:txBody>
      </p:sp>
      <p:sp>
        <p:nvSpPr>
          <p:cNvPr id="148553" name="Text Box 73"/>
          <p:cNvSpPr txBox="1">
            <a:spLocks noChangeArrowheads="1"/>
          </p:cNvSpPr>
          <p:nvPr/>
        </p:nvSpPr>
        <p:spPr bwMode="auto">
          <a:xfrm>
            <a:off x="3103563" y="2832100"/>
            <a:ext cx="25400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t</a:t>
            </a:r>
          </a:p>
        </p:txBody>
      </p:sp>
      <p:sp>
        <p:nvSpPr>
          <p:cNvPr id="148554" name="Text Box 74"/>
          <p:cNvSpPr txBox="1">
            <a:spLocks noChangeArrowheads="1"/>
          </p:cNvSpPr>
          <p:nvPr/>
        </p:nvSpPr>
        <p:spPr bwMode="auto">
          <a:xfrm>
            <a:off x="3103563" y="3602038"/>
            <a:ext cx="25400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t</a:t>
            </a:r>
          </a:p>
        </p:txBody>
      </p:sp>
      <p:sp>
        <p:nvSpPr>
          <p:cNvPr id="148555" name="Text Box 75"/>
          <p:cNvSpPr txBox="1">
            <a:spLocks noChangeArrowheads="1"/>
          </p:cNvSpPr>
          <p:nvPr/>
        </p:nvSpPr>
        <p:spPr bwMode="auto">
          <a:xfrm>
            <a:off x="3103563" y="4371975"/>
            <a:ext cx="25400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t</a:t>
            </a:r>
          </a:p>
        </p:txBody>
      </p:sp>
      <p:sp>
        <p:nvSpPr>
          <p:cNvPr id="148556" name="Text Box 76"/>
          <p:cNvSpPr txBox="1">
            <a:spLocks noChangeArrowheads="1"/>
          </p:cNvSpPr>
          <p:nvPr/>
        </p:nvSpPr>
        <p:spPr bwMode="auto">
          <a:xfrm>
            <a:off x="3103563" y="5141913"/>
            <a:ext cx="25400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t</a:t>
            </a:r>
          </a:p>
        </p:txBody>
      </p:sp>
      <p:sp>
        <p:nvSpPr>
          <p:cNvPr id="148557" name="Text Box 77"/>
          <p:cNvSpPr txBox="1">
            <a:spLocks noChangeArrowheads="1"/>
          </p:cNvSpPr>
          <p:nvPr/>
        </p:nvSpPr>
        <p:spPr bwMode="auto">
          <a:xfrm>
            <a:off x="8639175" y="3960813"/>
            <a:ext cx="25400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t</a:t>
            </a:r>
          </a:p>
        </p:txBody>
      </p:sp>
      <p:sp>
        <p:nvSpPr>
          <p:cNvPr id="148558" name="Line 78"/>
          <p:cNvSpPr>
            <a:spLocks noChangeShapeType="1"/>
          </p:cNvSpPr>
          <p:nvPr/>
        </p:nvSpPr>
        <p:spPr bwMode="auto">
          <a:xfrm>
            <a:off x="6734175" y="4264025"/>
            <a:ext cx="0" cy="93663"/>
          </a:xfrm>
          <a:prstGeom prst="line">
            <a:avLst/>
          </a:prstGeom>
          <a:noFill/>
          <a:ln w="9525">
            <a:solidFill>
              <a:schemeClr val="tx1"/>
            </a:solidFill>
            <a:round/>
            <a:headEnd/>
            <a:tailEnd/>
          </a:ln>
          <a:effectLst/>
        </p:spPr>
        <p:txBody>
          <a:bodyPr/>
          <a:lstStyle/>
          <a:p>
            <a:endParaRPr lang="zh-CN" altLang="en-US"/>
          </a:p>
        </p:txBody>
      </p:sp>
      <p:sp>
        <p:nvSpPr>
          <p:cNvPr id="148559" name="Line 79"/>
          <p:cNvSpPr>
            <a:spLocks noChangeShapeType="1"/>
          </p:cNvSpPr>
          <p:nvPr/>
        </p:nvSpPr>
        <p:spPr bwMode="auto">
          <a:xfrm>
            <a:off x="1198563" y="3887788"/>
            <a:ext cx="0" cy="95250"/>
          </a:xfrm>
          <a:prstGeom prst="line">
            <a:avLst/>
          </a:prstGeom>
          <a:noFill/>
          <a:ln w="9525">
            <a:solidFill>
              <a:schemeClr val="tx1"/>
            </a:solidFill>
            <a:round/>
            <a:headEnd/>
            <a:tailEnd/>
          </a:ln>
          <a:effectLst/>
        </p:spPr>
        <p:txBody>
          <a:bodyPr/>
          <a:lstStyle/>
          <a:p>
            <a:endParaRPr lang="zh-CN" altLang="en-US"/>
          </a:p>
        </p:txBody>
      </p:sp>
      <p:sp>
        <p:nvSpPr>
          <p:cNvPr id="148560" name="Line 80"/>
          <p:cNvSpPr>
            <a:spLocks noChangeShapeType="1"/>
          </p:cNvSpPr>
          <p:nvPr/>
        </p:nvSpPr>
        <p:spPr bwMode="auto">
          <a:xfrm>
            <a:off x="1760538" y="4640263"/>
            <a:ext cx="0" cy="93662"/>
          </a:xfrm>
          <a:prstGeom prst="line">
            <a:avLst/>
          </a:prstGeom>
          <a:noFill/>
          <a:ln w="9525">
            <a:solidFill>
              <a:schemeClr val="tx1"/>
            </a:solidFill>
            <a:round/>
            <a:headEnd/>
            <a:tailEnd/>
          </a:ln>
          <a:effectLst/>
        </p:spPr>
        <p:txBody>
          <a:bodyPr/>
          <a:lstStyle/>
          <a:p>
            <a:endParaRPr lang="zh-CN" altLang="en-US"/>
          </a:p>
        </p:txBody>
      </p:sp>
      <p:sp>
        <p:nvSpPr>
          <p:cNvPr id="148561" name="Line 81"/>
          <p:cNvSpPr>
            <a:spLocks noChangeShapeType="1"/>
          </p:cNvSpPr>
          <p:nvPr/>
        </p:nvSpPr>
        <p:spPr bwMode="auto">
          <a:xfrm>
            <a:off x="2320925" y="3887788"/>
            <a:ext cx="0" cy="95250"/>
          </a:xfrm>
          <a:prstGeom prst="line">
            <a:avLst/>
          </a:prstGeom>
          <a:noFill/>
          <a:ln w="9525">
            <a:solidFill>
              <a:schemeClr val="tx1"/>
            </a:solidFill>
            <a:round/>
            <a:headEnd/>
            <a:tailEnd/>
          </a:ln>
          <a:effectLst/>
        </p:spPr>
        <p:txBody>
          <a:bodyPr/>
          <a:lstStyle/>
          <a:p>
            <a:endParaRPr lang="zh-CN" altLang="en-US"/>
          </a:p>
        </p:txBody>
      </p:sp>
      <p:sp>
        <p:nvSpPr>
          <p:cNvPr id="148562" name="Line 82"/>
          <p:cNvSpPr>
            <a:spLocks noChangeShapeType="1"/>
          </p:cNvSpPr>
          <p:nvPr/>
        </p:nvSpPr>
        <p:spPr bwMode="auto">
          <a:xfrm>
            <a:off x="1198563" y="5392738"/>
            <a:ext cx="0" cy="93662"/>
          </a:xfrm>
          <a:prstGeom prst="line">
            <a:avLst/>
          </a:prstGeom>
          <a:noFill/>
          <a:ln w="9525">
            <a:solidFill>
              <a:schemeClr val="tx1"/>
            </a:solidFill>
            <a:round/>
            <a:headEnd/>
            <a:tailEnd/>
          </a:ln>
          <a:effectLst/>
        </p:spPr>
        <p:txBody>
          <a:bodyPr/>
          <a:lstStyle/>
          <a:p>
            <a:endParaRPr lang="zh-CN" altLang="en-US"/>
          </a:p>
        </p:txBody>
      </p:sp>
      <p:sp>
        <p:nvSpPr>
          <p:cNvPr id="148563" name="Line 83"/>
          <p:cNvSpPr>
            <a:spLocks noChangeShapeType="1"/>
          </p:cNvSpPr>
          <p:nvPr/>
        </p:nvSpPr>
        <p:spPr bwMode="auto">
          <a:xfrm>
            <a:off x="2882900" y="4640263"/>
            <a:ext cx="0" cy="93662"/>
          </a:xfrm>
          <a:prstGeom prst="line">
            <a:avLst/>
          </a:prstGeom>
          <a:noFill/>
          <a:ln w="9525">
            <a:solidFill>
              <a:schemeClr val="tx1"/>
            </a:solidFill>
            <a:round/>
            <a:headEnd/>
            <a:tailEnd/>
          </a:ln>
          <a:effectLst/>
        </p:spPr>
        <p:txBody>
          <a:bodyPr/>
          <a:lstStyle/>
          <a:p>
            <a:endParaRPr lang="zh-CN" altLang="en-US"/>
          </a:p>
        </p:txBody>
      </p:sp>
      <p:sp>
        <p:nvSpPr>
          <p:cNvPr id="148564" name="Line 84"/>
          <p:cNvSpPr>
            <a:spLocks noChangeShapeType="1"/>
          </p:cNvSpPr>
          <p:nvPr/>
        </p:nvSpPr>
        <p:spPr bwMode="auto">
          <a:xfrm>
            <a:off x="2320925" y="5392738"/>
            <a:ext cx="0" cy="93662"/>
          </a:xfrm>
          <a:prstGeom prst="line">
            <a:avLst/>
          </a:prstGeom>
          <a:noFill/>
          <a:ln w="9525">
            <a:solidFill>
              <a:schemeClr val="tx1"/>
            </a:solidFill>
            <a:round/>
            <a:headEnd/>
            <a:tailEnd/>
          </a:ln>
          <a:effectLst/>
        </p:spPr>
        <p:txBody>
          <a:bodyPr/>
          <a:lstStyle/>
          <a:p>
            <a:endParaRPr lang="zh-CN" altLang="en-US"/>
          </a:p>
        </p:txBody>
      </p:sp>
      <p:sp>
        <p:nvSpPr>
          <p:cNvPr id="148565" name="Line 85"/>
          <p:cNvSpPr>
            <a:spLocks noChangeShapeType="1"/>
          </p:cNvSpPr>
          <p:nvPr/>
        </p:nvSpPr>
        <p:spPr bwMode="auto">
          <a:xfrm>
            <a:off x="4568825" y="4452938"/>
            <a:ext cx="0" cy="187325"/>
          </a:xfrm>
          <a:prstGeom prst="line">
            <a:avLst/>
          </a:prstGeom>
          <a:noFill/>
          <a:ln w="9525">
            <a:solidFill>
              <a:schemeClr val="tx1"/>
            </a:solidFill>
            <a:round/>
            <a:headEnd/>
            <a:tailEnd/>
          </a:ln>
          <a:effectLst/>
        </p:spPr>
        <p:txBody>
          <a:bodyPr/>
          <a:lstStyle/>
          <a:p>
            <a:endParaRPr lang="zh-CN" altLang="en-US"/>
          </a:p>
        </p:txBody>
      </p:sp>
      <p:sp>
        <p:nvSpPr>
          <p:cNvPr id="148566" name="Line 86"/>
          <p:cNvSpPr>
            <a:spLocks noChangeShapeType="1"/>
          </p:cNvSpPr>
          <p:nvPr/>
        </p:nvSpPr>
        <p:spPr bwMode="auto">
          <a:xfrm>
            <a:off x="5530850" y="4452938"/>
            <a:ext cx="0" cy="187325"/>
          </a:xfrm>
          <a:prstGeom prst="line">
            <a:avLst/>
          </a:prstGeom>
          <a:noFill/>
          <a:ln w="9525">
            <a:solidFill>
              <a:schemeClr val="tx1"/>
            </a:solidFill>
            <a:round/>
            <a:headEnd/>
            <a:tailEnd/>
          </a:ln>
          <a:effectLst/>
        </p:spPr>
        <p:txBody>
          <a:bodyPr/>
          <a:lstStyle/>
          <a:p>
            <a:endParaRPr lang="zh-CN" altLang="en-US"/>
          </a:p>
        </p:txBody>
      </p:sp>
      <p:sp>
        <p:nvSpPr>
          <p:cNvPr id="148567" name="Line 87"/>
          <p:cNvSpPr>
            <a:spLocks noChangeShapeType="1"/>
          </p:cNvSpPr>
          <p:nvPr/>
        </p:nvSpPr>
        <p:spPr bwMode="auto">
          <a:xfrm>
            <a:off x="6492875" y="4452938"/>
            <a:ext cx="0" cy="187325"/>
          </a:xfrm>
          <a:prstGeom prst="line">
            <a:avLst/>
          </a:prstGeom>
          <a:noFill/>
          <a:ln w="9525">
            <a:solidFill>
              <a:schemeClr val="tx1"/>
            </a:solidFill>
            <a:round/>
            <a:headEnd/>
            <a:tailEnd/>
          </a:ln>
          <a:effectLst/>
        </p:spPr>
        <p:txBody>
          <a:bodyPr/>
          <a:lstStyle/>
          <a:p>
            <a:endParaRPr lang="zh-CN" altLang="en-US"/>
          </a:p>
        </p:txBody>
      </p:sp>
      <p:sp>
        <p:nvSpPr>
          <p:cNvPr id="148568" name="Line 88"/>
          <p:cNvSpPr>
            <a:spLocks noChangeShapeType="1"/>
          </p:cNvSpPr>
          <p:nvPr/>
        </p:nvSpPr>
        <p:spPr bwMode="auto">
          <a:xfrm>
            <a:off x="7456488" y="4452938"/>
            <a:ext cx="0" cy="187325"/>
          </a:xfrm>
          <a:prstGeom prst="line">
            <a:avLst/>
          </a:prstGeom>
          <a:noFill/>
          <a:ln w="9525">
            <a:solidFill>
              <a:schemeClr val="tx1"/>
            </a:solidFill>
            <a:round/>
            <a:headEnd/>
            <a:tailEnd/>
          </a:ln>
          <a:effectLst/>
        </p:spPr>
        <p:txBody>
          <a:bodyPr/>
          <a:lstStyle/>
          <a:p>
            <a:endParaRPr lang="zh-CN" altLang="en-US"/>
          </a:p>
        </p:txBody>
      </p:sp>
      <p:sp>
        <p:nvSpPr>
          <p:cNvPr id="148569" name="Line 89"/>
          <p:cNvSpPr>
            <a:spLocks noChangeShapeType="1"/>
          </p:cNvSpPr>
          <p:nvPr/>
        </p:nvSpPr>
        <p:spPr bwMode="auto">
          <a:xfrm>
            <a:off x="4568825" y="4546600"/>
            <a:ext cx="962025" cy="0"/>
          </a:xfrm>
          <a:prstGeom prst="line">
            <a:avLst/>
          </a:prstGeom>
          <a:noFill/>
          <a:ln w="28575">
            <a:solidFill>
              <a:srgbClr val="333399"/>
            </a:solidFill>
            <a:round/>
            <a:headEnd type="triangle" w="sm" len="med"/>
            <a:tailEnd type="triangle" w="sm" len="med"/>
          </a:ln>
          <a:effectLst/>
        </p:spPr>
        <p:txBody>
          <a:bodyPr/>
          <a:lstStyle/>
          <a:p>
            <a:endParaRPr lang="zh-CN" altLang="en-US"/>
          </a:p>
        </p:txBody>
      </p:sp>
      <p:sp>
        <p:nvSpPr>
          <p:cNvPr id="148570" name="Line 90"/>
          <p:cNvSpPr>
            <a:spLocks noChangeShapeType="1"/>
          </p:cNvSpPr>
          <p:nvPr/>
        </p:nvSpPr>
        <p:spPr bwMode="auto">
          <a:xfrm>
            <a:off x="5530850" y="4546600"/>
            <a:ext cx="962025" cy="0"/>
          </a:xfrm>
          <a:prstGeom prst="line">
            <a:avLst/>
          </a:prstGeom>
          <a:noFill/>
          <a:ln w="28575">
            <a:solidFill>
              <a:srgbClr val="333399"/>
            </a:solidFill>
            <a:round/>
            <a:headEnd type="triangle" w="sm" len="med"/>
            <a:tailEnd type="triangle" w="sm" len="med"/>
          </a:ln>
          <a:effectLst/>
        </p:spPr>
        <p:txBody>
          <a:bodyPr/>
          <a:lstStyle/>
          <a:p>
            <a:endParaRPr lang="zh-CN" altLang="en-US"/>
          </a:p>
        </p:txBody>
      </p:sp>
      <p:sp>
        <p:nvSpPr>
          <p:cNvPr id="148571" name="Line 91"/>
          <p:cNvSpPr>
            <a:spLocks noChangeShapeType="1"/>
          </p:cNvSpPr>
          <p:nvPr/>
        </p:nvSpPr>
        <p:spPr bwMode="auto">
          <a:xfrm>
            <a:off x="6492875" y="4546600"/>
            <a:ext cx="963613" cy="0"/>
          </a:xfrm>
          <a:prstGeom prst="line">
            <a:avLst/>
          </a:prstGeom>
          <a:noFill/>
          <a:ln w="28575">
            <a:solidFill>
              <a:srgbClr val="333399"/>
            </a:solidFill>
            <a:round/>
            <a:headEnd type="triangle" w="sm" len="med"/>
            <a:tailEnd type="triangle" w="sm" len="med"/>
          </a:ln>
          <a:effectLst/>
        </p:spPr>
        <p:txBody>
          <a:bodyPr/>
          <a:lstStyle/>
          <a:p>
            <a:endParaRPr lang="zh-CN" altLang="en-US"/>
          </a:p>
        </p:txBody>
      </p:sp>
      <p:sp>
        <p:nvSpPr>
          <p:cNvPr id="148572" name="Text Box 92"/>
          <p:cNvSpPr txBox="1">
            <a:spLocks noChangeArrowheads="1"/>
          </p:cNvSpPr>
          <p:nvPr/>
        </p:nvSpPr>
        <p:spPr bwMode="auto">
          <a:xfrm>
            <a:off x="5772150" y="5267325"/>
            <a:ext cx="1919288"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4 </a:t>
            </a:r>
            <a:r>
              <a:rPr kumimoji="1" lang="zh-CN" altLang="en-US" sz="2000">
                <a:solidFill>
                  <a:srgbClr val="333399"/>
                </a:solidFill>
                <a:latin typeface="Arial" charset="0"/>
                <a:ea typeface="黑体" pitchFamily="2" charset="-122"/>
              </a:rPr>
              <a:t>个时分复用帧</a:t>
            </a:r>
          </a:p>
        </p:txBody>
      </p:sp>
      <p:sp>
        <p:nvSpPr>
          <p:cNvPr id="148573" name="Text Box 93"/>
          <p:cNvSpPr txBox="1">
            <a:spLocks noChangeArrowheads="1"/>
          </p:cNvSpPr>
          <p:nvPr/>
        </p:nvSpPr>
        <p:spPr bwMode="auto">
          <a:xfrm>
            <a:off x="4808538" y="4495800"/>
            <a:ext cx="466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#1</a:t>
            </a:r>
          </a:p>
        </p:txBody>
      </p:sp>
      <p:sp>
        <p:nvSpPr>
          <p:cNvPr id="148574" name="Line 94"/>
          <p:cNvSpPr>
            <a:spLocks noChangeShapeType="1"/>
          </p:cNvSpPr>
          <p:nvPr/>
        </p:nvSpPr>
        <p:spPr bwMode="auto">
          <a:xfrm>
            <a:off x="3276600" y="3284538"/>
            <a:ext cx="1050925" cy="698500"/>
          </a:xfrm>
          <a:prstGeom prst="line">
            <a:avLst/>
          </a:prstGeom>
          <a:noFill/>
          <a:ln w="28575">
            <a:solidFill>
              <a:srgbClr val="333399"/>
            </a:solidFill>
            <a:round/>
            <a:headEnd/>
            <a:tailEnd type="triangle" w="sm" len="med"/>
          </a:ln>
          <a:effectLst/>
        </p:spPr>
        <p:txBody>
          <a:bodyPr/>
          <a:lstStyle/>
          <a:p>
            <a:endParaRPr lang="zh-CN" altLang="en-US"/>
          </a:p>
        </p:txBody>
      </p:sp>
      <p:sp>
        <p:nvSpPr>
          <p:cNvPr id="148575" name="Line 95"/>
          <p:cNvSpPr>
            <a:spLocks noChangeShapeType="1"/>
          </p:cNvSpPr>
          <p:nvPr/>
        </p:nvSpPr>
        <p:spPr bwMode="auto">
          <a:xfrm>
            <a:off x="3276600" y="4005263"/>
            <a:ext cx="969963" cy="165100"/>
          </a:xfrm>
          <a:prstGeom prst="line">
            <a:avLst/>
          </a:prstGeom>
          <a:noFill/>
          <a:ln w="28575">
            <a:solidFill>
              <a:srgbClr val="333399"/>
            </a:solidFill>
            <a:round/>
            <a:headEnd/>
            <a:tailEnd type="triangle" w="sm" len="med"/>
          </a:ln>
          <a:effectLst/>
        </p:spPr>
        <p:txBody>
          <a:bodyPr/>
          <a:lstStyle/>
          <a:p>
            <a:endParaRPr lang="zh-CN" altLang="en-US"/>
          </a:p>
        </p:txBody>
      </p:sp>
      <p:sp>
        <p:nvSpPr>
          <p:cNvPr id="148576" name="Line 96"/>
          <p:cNvSpPr>
            <a:spLocks noChangeShapeType="1"/>
          </p:cNvSpPr>
          <p:nvPr/>
        </p:nvSpPr>
        <p:spPr bwMode="auto">
          <a:xfrm flipV="1">
            <a:off x="3348038" y="4357688"/>
            <a:ext cx="898525" cy="366712"/>
          </a:xfrm>
          <a:prstGeom prst="line">
            <a:avLst/>
          </a:prstGeom>
          <a:noFill/>
          <a:ln w="28575">
            <a:solidFill>
              <a:srgbClr val="333399"/>
            </a:solidFill>
            <a:round/>
            <a:headEnd/>
            <a:tailEnd type="triangle" w="sm" len="med"/>
          </a:ln>
          <a:effectLst/>
        </p:spPr>
        <p:txBody>
          <a:bodyPr/>
          <a:lstStyle/>
          <a:p>
            <a:endParaRPr lang="zh-CN" altLang="en-US"/>
          </a:p>
        </p:txBody>
      </p:sp>
      <p:sp>
        <p:nvSpPr>
          <p:cNvPr id="148577" name="Line 97"/>
          <p:cNvSpPr>
            <a:spLocks noChangeShapeType="1"/>
          </p:cNvSpPr>
          <p:nvPr/>
        </p:nvSpPr>
        <p:spPr bwMode="auto">
          <a:xfrm flipV="1">
            <a:off x="3363913" y="4546600"/>
            <a:ext cx="963612" cy="846138"/>
          </a:xfrm>
          <a:prstGeom prst="line">
            <a:avLst/>
          </a:prstGeom>
          <a:noFill/>
          <a:ln w="28575">
            <a:solidFill>
              <a:srgbClr val="333399"/>
            </a:solidFill>
            <a:round/>
            <a:headEnd/>
            <a:tailEnd type="triangle" w="sm" len="med"/>
          </a:ln>
          <a:effectLst/>
        </p:spPr>
        <p:txBody>
          <a:bodyPr/>
          <a:lstStyle/>
          <a:p>
            <a:endParaRPr lang="zh-CN" altLang="en-US"/>
          </a:p>
        </p:txBody>
      </p:sp>
      <p:sp>
        <p:nvSpPr>
          <p:cNvPr id="148578" name="Text Box 98"/>
          <p:cNvSpPr txBox="1">
            <a:spLocks noChangeArrowheads="1"/>
          </p:cNvSpPr>
          <p:nvPr/>
        </p:nvSpPr>
        <p:spPr bwMode="auto">
          <a:xfrm>
            <a:off x="3348038" y="4797425"/>
            <a:ext cx="43815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④</a:t>
            </a:r>
          </a:p>
        </p:txBody>
      </p:sp>
      <p:sp>
        <p:nvSpPr>
          <p:cNvPr id="148579" name="Text Box 99"/>
          <p:cNvSpPr txBox="1">
            <a:spLocks noChangeArrowheads="1"/>
          </p:cNvSpPr>
          <p:nvPr/>
        </p:nvSpPr>
        <p:spPr bwMode="auto">
          <a:xfrm>
            <a:off x="3276600" y="4292600"/>
            <a:ext cx="43815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③</a:t>
            </a:r>
          </a:p>
        </p:txBody>
      </p:sp>
      <p:sp>
        <p:nvSpPr>
          <p:cNvPr id="148580" name="Text Box 100"/>
          <p:cNvSpPr txBox="1">
            <a:spLocks noChangeArrowheads="1"/>
          </p:cNvSpPr>
          <p:nvPr/>
        </p:nvSpPr>
        <p:spPr bwMode="auto">
          <a:xfrm>
            <a:off x="3276600" y="3644900"/>
            <a:ext cx="43815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②</a:t>
            </a:r>
          </a:p>
        </p:txBody>
      </p:sp>
      <p:sp>
        <p:nvSpPr>
          <p:cNvPr id="148581" name="Text Box 101"/>
          <p:cNvSpPr txBox="1">
            <a:spLocks noChangeArrowheads="1"/>
          </p:cNvSpPr>
          <p:nvPr/>
        </p:nvSpPr>
        <p:spPr bwMode="auto">
          <a:xfrm>
            <a:off x="3419475" y="3068638"/>
            <a:ext cx="43815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①</a:t>
            </a:r>
          </a:p>
        </p:txBody>
      </p:sp>
      <p:sp>
        <p:nvSpPr>
          <p:cNvPr id="148582" name="Freeform 102"/>
          <p:cNvSpPr>
            <a:spLocks/>
          </p:cNvSpPr>
          <p:nvPr/>
        </p:nvSpPr>
        <p:spPr bwMode="auto">
          <a:xfrm>
            <a:off x="636588" y="2854325"/>
            <a:ext cx="561975" cy="376238"/>
          </a:xfrm>
          <a:custGeom>
            <a:avLst/>
            <a:gdLst/>
            <a:ahLst/>
            <a:cxnLst>
              <a:cxn ang="0">
                <a:pos x="0" y="192"/>
              </a:cxn>
              <a:cxn ang="0">
                <a:pos x="0" y="0"/>
              </a:cxn>
              <a:cxn ang="0">
                <a:pos x="1008" y="0"/>
              </a:cxn>
              <a:cxn ang="0">
                <a:pos x="1008" y="192"/>
              </a:cxn>
            </a:cxnLst>
            <a:rect l="0" t="0" r="r" b="b"/>
            <a:pathLst>
              <a:path w="1008" h="192">
                <a:moveTo>
                  <a:pt x="0" y="192"/>
                </a:moveTo>
                <a:lnTo>
                  <a:pt x="0" y="0"/>
                </a:lnTo>
                <a:lnTo>
                  <a:pt x="1008" y="0"/>
                </a:lnTo>
                <a:lnTo>
                  <a:pt x="1008" y="192"/>
                </a:lnTo>
              </a:path>
            </a:pathLst>
          </a:custGeom>
          <a:solidFill>
            <a:srgbClr val="FFCCFF"/>
          </a:solidFill>
          <a:ln w="9525">
            <a:solidFill>
              <a:schemeClr val="tx1"/>
            </a:solidFill>
            <a:round/>
            <a:headEnd/>
            <a:tailEnd/>
          </a:ln>
          <a:effectLst/>
        </p:spPr>
        <p:txBody>
          <a:bodyPr/>
          <a:lstStyle/>
          <a:p>
            <a:endParaRPr lang="zh-CN" altLang="en-US"/>
          </a:p>
        </p:txBody>
      </p:sp>
      <p:sp>
        <p:nvSpPr>
          <p:cNvPr id="148583" name="Line 103"/>
          <p:cNvSpPr>
            <a:spLocks noChangeShapeType="1"/>
          </p:cNvSpPr>
          <p:nvPr/>
        </p:nvSpPr>
        <p:spPr bwMode="auto">
          <a:xfrm>
            <a:off x="2882900" y="3887788"/>
            <a:ext cx="0" cy="95250"/>
          </a:xfrm>
          <a:prstGeom prst="line">
            <a:avLst/>
          </a:prstGeom>
          <a:noFill/>
          <a:ln w="9525">
            <a:solidFill>
              <a:schemeClr val="tx1"/>
            </a:solidFill>
            <a:round/>
            <a:headEnd/>
            <a:tailEnd/>
          </a:ln>
          <a:effectLst/>
        </p:spPr>
        <p:txBody>
          <a:bodyPr/>
          <a:lstStyle/>
          <a:p>
            <a:endParaRPr lang="zh-CN" altLang="en-US"/>
          </a:p>
        </p:txBody>
      </p:sp>
      <p:sp>
        <p:nvSpPr>
          <p:cNvPr id="148584" name="Line 104"/>
          <p:cNvSpPr>
            <a:spLocks noChangeShapeType="1"/>
          </p:cNvSpPr>
          <p:nvPr/>
        </p:nvSpPr>
        <p:spPr bwMode="auto">
          <a:xfrm>
            <a:off x="636588" y="5373688"/>
            <a:ext cx="0" cy="93662"/>
          </a:xfrm>
          <a:prstGeom prst="line">
            <a:avLst/>
          </a:prstGeom>
          <a:noFill/>
          <a:ln w="9525">
            <a:solidFill>
              <a:schemeClr val="tx1"/>
            </a:solidFill>
            <a:round/>
            <a:headEnd/>
            <a:tailEnd/>
          </a:ln>
          <a:effectLst/>
        </p:spPr>
        <p:txBody>
          <a:bodyPr/>
          <a:lstStyle/>
          <a:p>
            <a:endParaRPr lang="zh-CN" altLang="en-US"/>
          </a:p>
        </p:txBody>
      </p:sp>
      <p:sp>
        <p:nvSpPr>
          <p:cNvPr id="148585" name="Text Box 105"/>
          <p:cNvSpPr txBox="1">
            <a:spLocks noChangeArrowheads="1"/>
          </p:cNvSpPr>
          <p:nvPr/>
        </p:nvSpPr>
        <p:spPr bwMode="auto">
          <a:xfrm>
            <a:off x="739775" y="2813050"/>
            <a:ext cx="325438"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a</a:t>
            </a:r>
          </a:p>
        </p:txBody>
      </p:sp>
      <p:sp>
        <p:nvSpPr>
          <p:cNvPr id="148586" name="Text Box 106"/>
          <p:cNvSpPr txBox="1">
            <a:spLocks noChangeArrowheads="1"/>
          </p:cNvSpPr>
          <p:nvPr/>
        </p:nvSpPr>
        <p:spPr bwMode="auto">
          <a:xfrm>
            <a:off x="1328738" y="4314825"/>
            <a:ext cx="31115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c</a:t>
            </a:r>
          </a:p>
        </p:txBody>
      </p:sp>
      <p:sp>
        <p:nvSpPr>
          <p:cNvPr id="148587" name="Text Box 107"/>
          <p:cNvSpPr txBox="1">
            <a:spLocks noChangeArrowheads="1"/>
          </p:cNvSpPr>
          <p:nvPr/>
        </p:nvSpPr>
        <p:spPr bwMode="auto">
          <a:xfrm>
            <a:off x="1355725" y="3606800"/>
            <a:ext cx="325438"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b</a:t>
            </a:r>
          </a:p>
        </p:txBody>
      </p:sp>
      <p:sp>
        <p:nvSpPr>
          <p:cNvPr id="148588" name="Line 108"/>
          <p:cNvSpPr>
            <a:spLocks noChangeShapeType="1"/>
          </p:cNvSpPr>
          <p:nvPr/>
        </p:nvSpPr>
        <p:spPr bwMode="auto">
          <a:xfrm>
            <a:off x="5289550" y="4264025"/>
            <a:ext cx="0" cy="93663"/>
          </a:xfrm>
          <a:prstGeom prst="line">
            <a:avLst/>
          </a:prstGeom>
          <a:noFill/>
          <a:ln w="9525">
            <a:solidFill>
              <a:schemeClr val="tx1"/>
            </a:solidFill>
            <a:round/>
            <a:headEnd/>
            <a:tailEnd/>
          </a:ln>
          <a:effectLst/>
        </p:spPr>
        <p:txBody>
          <a:bodyPr/>
          <a:lstStyle/>
          <a:p>
            <a:endParaRPr lang="zh-CN" altLang="en-US"/>
          </a:p>
        </p:txBody>
      </p:sp>
      <p:sp>
        <p:nvSpPr>
          <p:cNvPr id="148589" name="Line 109"/>
          <p:cNvSpPr>
            <a:spLocks noChangeShapeType="1"/>
          </p:cNvSpPr>
          <p:nvPr/>
        </p:nvSpPr>
        <p:spPr bwMode="auto">
          <a:xfrm>
            <a:off x="5530850" y="4264025"/>
            <a:ext cx="0" cy="93663"/>
          </a:xfrm>
          <a:prstGeom prst="line">
            <a:avLst/>
          </a:prstGeom>
          <a:noFill/>
          <a:ln w="9525">
            <a:solidFill>
              <a:schemeClr val="tx1"/>
            </a:solidFill>
            <a:round/>
            <a:headEnd/>
            <a:tailEnd/>
          </a:ln>
          <a:effectLst/>
        </p:spPr>
        <p:txBody>
          <a:bodyPr/>
          <a:lstStyle/>
          <a:p>
            <a:endParaRPr lang="zh-CN" altLang="en-US"/>
          </a:p>
        </p:txBody>
      </p:sp>
      <p:sp>
        <p:nvSpPr>
          <p:cNvPr id="148590" name="Line 110"/>
          <p:cNvSpPr>
            <a:spLocks noChangeShapeType="1"/>
          </p:cNvSpPr>
          <p:nvPr/>
        </p:nvSpPr>
        <p:spPr bwMode="auto">
          <a:xfrm>
            <a:off x="7456488" y="4546600"/>
            <a:ext cx="962025" cy="0"/>
          </a:xfrm>
          <a:prstGeom prst="line">
            <a:avLst/>
          </a:prstGeom>
          <a:noFill/>
          <a:ln w="28575">
            <a:solidFill>
              <a:srgbClr val="333399"/>
            </a:solidFill>
            <a:round/>
            <a:headEnd type="triangle" w="sm" len="med"/>
            <a:tailEnd type="triangle" w="sm" len="med"/>
          </a:ln>
          <a:effectLst/>
        </p:spPr>
        <p:txBody>
          <a:bodyPr/>
          <a:lstStyle/>
          <a:p>
            <a:endParaRPr lang="zh-CN" altLang="en-US"/>
          </a:p>
        </p:txBody>
      </p:sp>
      <p:sp>
        <p:nvSpPr>
          <p:cNvPr id="148591" name="Line 111"/>
          <p:cNvSpPr>
            <a:spLocks noChangeShapeType="1"/>
          </p:cNvSpPr>
          <p:nvPr/>
        </p:nvSpPr>
        <p:spPr bwMode="auto">
          <a:xfrm>
            <a:off x="8418513" y="4452938"/>
            <a:ext cx="0" cy="187325"/>
          </a:xfrm>
          <a:prstGeom prst="line">
            <a:avLst/>
          </a:prstGeom>
          <a:noFill/>
          <a:ln w="9525">
            <a:solidFill>
              <a:schemeClr val="tx1"/>
            </a:solidFill>
            <a:round/>
            <a:headEnd/>
            <a:tailEnd/>
          </a:ln>
          <a:effectLst/>
        </p:spPr>
        <p:txBody>
          <a:bodyPr/>
          <a:lstStyle/>
          <a:p>
            <a:endParaRPr lang="zh-CN" altLang="en-US"/>
          </a:p>
        </p:txBody>
      </p:sp>
      <p:sp>
        <p:nvSpPr>
          <p:cNvPr id="148592" name="Line 112"/>
          <p:cNvSpPr>
            <a:spLocks noChangeShapeType="1"/>
          </p:cNvSpPr>
          <p:nvPr/>
        </p:nvSpPr>
        <p:spPr bwMode="auto">
          <a:xfrm>
            <a:off x="7937500" y="4264025"/>
            <a:ext cx="0" cy="93663"/>
          </a:xfrm>
          <a:prstGeom prst="line">
            <a:avLst/>
          </a:prstGeom>
          <a:noFill/>
          <a:ln w="9525">
            <a:solidFill>
              <a:schemeClr val="tx1"/>
            </a:solidFill>
            <a:round/>
            <a:headEnd/>
            <a:tailEnd/>
          </a:ln>
          <a:effectLst/>
        </p:spPr>
        <p:txBody>
          <a:bodyPr/>
          <a:lstStyle/>
          <a:p>
            <a:endParaRPr lang="zh-CN" altLang="en-US"/>
          </a:p>
        </p:txBody>
      </p:sp>
      <p:sp>
        <p:nvSpPr>
          <p:cNvPr id="148593" name="Line 113"/>
          <p:cNvSpPr>
            <a:spLocks noChangeShapeType="1"/>
          </p:cNvSpPr>
          <p:nvPr/>
        </p:nvSpPr>
        <p:spPr bwMode="auto">
          <a:xfrm>
            <a:off x="6492875" y="4264025"/>
            <a:ext cx="0" cy="93663"/>
          </a:xfrm>
          <a:prstGeom prst="line">
            <a:avLst/>
          </a:prstGeom>
          <a:noFill/>
          <a:ln w="9525">
            <a:solidFill>
              <a:schemeClr val="tx1"/>
            </a:solidFill>
            <a:round/>
            <a:headEnd/>
            <a:tailEnd/>
          </a:ln>
          <a:effectLst/>
        </p:spPr>
        <p:txBody>
          <a:bodyPr/>
          <a:lstStyle/>
          <a:p>
            <a:endParaRPr lang="zh-CN" altLang="en-US"/>
          </a:p>
        </p:txBody>
      </p:sp>
      <p:sp>
        <p:nvSpPr>
          <p:cNvPr id="148594" name="Text Box 114"/>
          <p:cNvSpPr txBox="1">
            <a:spLocks noChangeArrowheads="1"/>
          </p:cNvSpPr>
          <p:nvPr/>
        </p:nvSpPr>
        <p:spPr bwMode="auto">
          <a:xfrm>
            <a:off x="6954838" y="3968750"/>
            <a:ext cx="31115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c</a:t>
            </a:r>
          </a:p>
        </p:txBody>
      </p:sp>
      <p:sp>
        <p:nvSpPr>
          <p:cNvPr id="148595" name="Text Box 115"/>
          <p:cNvSpPr txBox="1">
            <a:spLocks noChangeArrowheads="1"/>
          </p:cNvSpPr>
          <p:nvPr/>
        </p:nvSpPr>
        <p:spPr bwMode="auto">
          <a:xfrm>
            <a:off x="8139113" y="3968750"/>
            <a:ext cx="325437"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d</a:t>
            </a:r>
          </a:p>
        </p:txBody>
      </p:sp>
      <p:sp>
        <p:nvSpPr>
          <p:cNvPr id="148596" name="Text Box 116"/>
          <p:cNvSpPr txBox="1">
            <a:spLocks noChangeArrowheads="1"/>
          </p:cNvSpPr>
          <p:nvPr/>
        </p:nvSpPr>
        <p:spPr bwMode="auto">
          <a:xfrm>
            <a:off x="3605213" y="2533650"/>
            <a:ext cx="1200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时分复用</a:t>
            </a:r>
          </a:p>
        </p:txBody>
      </p:sp>
      <p:sp>
        <p:nvSpPr>
          <p:cNvPr id="148597" name="Text Box 117"/>
          <p:cNvSpPr txBox="1">
            <a:spLocks noChangeArrowheads="1"/>
          </p:cNvSpPr>
          <p:nvPr/>
        </p:nvSpPr>
        <p:spPr bwMode="auto">
          <a:xfrm>
            <a:off x="5772150" y="4495800"/>
            <a:ext cx="466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#2</a:t>
            </a:r>
          </a:p>
        </p:txBody>
      </p:sp>
      <p:sp>
        <p:nvSpPr>
          <p:cNvPr id="148598" name="Text Box 118"/>
          <p:cNvSpPr txBox="1">
            <a:spLocks noChangeArrowheads="1"/>
          </p:cNvSpPr>
          <p:nvPr/>
        </p:nvSpPr>
        <p:spPr bwMode="auto">
          <a:xfrm>
            <a:off x="6781800" y="4495800"/>
            <a:ext cx="466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#3</a:t>
            </a:r>
          </a:p>
        </p:txBody>
      </p:sp>
      <p:sp>
        <p:nvSpPr>
          <p:cNvPr id="148599" name="Text Box 119"/>
          <p:cNvSpPr txBox="1">
            <a:spLocks noChangeArrowheads="1"/>
          </p:cNvSpPr>
          <p:nvPr/>
        </p:nvSpPr>
        <p:spPr bwMode="auto">
          <a:xfrm>
            <a:off x="7743825" y="4495800"/>
            <a:ext cx="466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#4</a:t>
            </a:r>
          </a:p>
        </p:txBody>
      </p:sp>
      <p:sp>
        <p:nvSpPr>
          <p:cNvPr id="148600" name="Line 120"/>
          <p:cNvSpPr>
            <a:spLocks noChangeShapeType="1"/>
          </p:cNvSpPr>
          <p:nvPr/>
        </p:nvSpPr>
        <p:spPr bwMode="auto">
          <a:xfrm>
            <a:off x="5129213" y="4892675"/>
            <a:ext cx="1203325" cy="376238"/>
          </a:xfrm>
          <a:prstGeom prst="line">
            <a:avLst/>
          </a:prstGeom>
          <a:noFill/>
          <a:ln w="9525">
            <a:solidFill>
              <a:schemeClr val="tx1"/>
            </a:solidFill>
            <a:round/>
            <a:headEnd/>
            <a:tailEnd/>
          </a:ln>
          <a:effectLst/>
        </p:spPr>
        <p:txBody>
          <a:bodyPr/>
          <a:lstStyle/>
          <a:p>
            <a:endParaRPr lang="zh-CN" altLang="en-US"/>
          </a:p>
        </p:txBody>
      </p:sp>
      <p:sp>
        <p:nvSpPr>
          <p:cNvPr id="148601" name="Line 121"/>
          <p:cNvSpPr>
            <a:spLocks noChangeShapeType="1"/>
          </p:cNvSpPr>
          <p:nvPr/>
        </p:nvSpPr>
        <p:spPr bwMode="auto">
          <a:xfrm>
            <a:off x="6011863" y="4892675"/>
            <a:ext cx="481012" cy="376238"/>
          </a:xfrm>
          <a:prstGeom prst="line">
            <a:avLst/>
          </a:prstGeom>
          <a:noFill/>
          <a:ln w="9525">
            <a:solidFill>
              <a:schemeClr val="tx1"/>
            </a:solidFill>
            <a:round/>
            <a:headEnd/>
            <a:tailEnd/>
          </a:ln>
          <a:effectLst/>
        </p:spPr>
        <p:txBody>
          <a:bodyPr/>
          <a:lstStyle/>
          <a:p>
            <a:endParaRPr lang="zh-CN" altLang="en-US"/>
          </a:p>
        </p:txBody>
      </p:sp>
      <p:sp>
        <p:nvSpPr>
          <p:cNvPr id="148602" name="Line 122"/>
          <p:cNvSpPr>
            <a:spLocks noChangeShapeType="1"/>
          </p:cNvSpPr>
          <p:nvPr/>
        </p:nvSpPr>
        <p:spPr bwMode="auto">
          <a:xfrm flipH="1">
            <a:off x="6573838" y="4892675"/>
            <a:ext cx="401637" cy="376238"/>
          </a:xfrm>
          <a:prstGeom prst="line">
            <a:avLst/>
          </a:prstGeom>
          <a:noFill/>
          <a:ln w="9525">
            <a:solidFill>
              <a:schemeClr val="tx1"/>
            </a:solidFill>
            <a:round/>
            <a:headEnd/>
            <a:tailEnd/>
          </a:ln>
          <a:effectLst/>
        </p:spPr>
        <p:txBody>
          <a:bodyPr/>
          <a:lstStyle/>
          <a:p>
            <a:endParaRPr lang="zh-CN" altLang="en-US"/>
          </a:p>
        </p:txBody>
      </p:sp>
      <p:sp>
        <p:nvSpPr>
          <p:cNvPr id="148603" name="Line 123"/>
          <p:cNvSpPr>
            <a:spLocks noChangeShapeType="1"/>
          </p:cNvSpPr>
          <p:nvPr/>
        </p:nvSpPr>
        <p:spPr bwMode="auto">
          <a:xfrm flipV="1">
            <a:off x="6734175" y="4892675"/>
            <a:ext cx="1203325" cy="376238"/>
          </a:xfrm>
          <a:prstGeom prst="line">
            <a:avLst/>
          </a:prstGeom>
          <a:noFill/>
          <a:ln w="9525">
            <a:solidFill>
              <a:schemeClr val="tx1"/>
            </a:solidFill>
            <a:round/>
            <a:headEnd/>
            <a:tailEnd/>
          </a:ln>
          <a:effectLst/>
        </p:spPr>
        <p:txBody>
          <a:bodyPr/>
          <a:lstStyle/>
          <a:p>
            <a:endParaRPr lang="zh-CN" altLang="en-US"/>
          </a:p>
        </p:txBody>
      </p:sp>
      <p:sp>
        <p:nvSpPr>
          <p:cNvPr id="148604" name="Text Box 124"/>
          <p:cNvSpPr txBox="1">
            <a:spLocks noChangeArrowheads="1"/>
          </p:cNvSpPr>
          <p:nvPr/>
        </p:nvSpPr>
        <p:spPr bwMode="auto">
          <a:xfrm>
            <a:off x="93663" y="2259013"/>
            <a:ext cx="692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用户</a:t>
            </a:r>
          </a:p>
        </p:txBody>
      </p:sp>
      <p:sp>
        <p:nvSpPr>
          <p:cNvPr id="148605" name="Line 125"/>
          <p:cNvSpPr>
            <a:spLocks noChangeShapeType="1"/>
          </p:cNvSpPr>
          <p:nvPr/>
        </p:nvSpPr>
        <p:spPr bwMode="auto">
          <a:xfrm>
            <a:off x="557213" y="3230563"/>
            <a:ext cx="2646362" cy="0"/>
          </a:xfrm>
          <a:prstGeom prst="line">
            <a:avLst/>
          </a:prstGeom>
          <a:noFill/>
          <a:ln w="28575">
            <a:solidFill>
              <a:srgbClr val="333399"/>
            </a:solidFill>
            <a:round/>
            <a:headEnd/>
            <a:tailEnd type="triangle" w="sm" len="med"/>
          </a:ln>
          <a:effectLst/>
        </p:spPr>
        <p:txBody>
          <a:bodyPr/>
          <a:lstStyle/>
          <a:p>
            <a:endParaRPr lang="zh-CN" altLang="en-US"/>
          </a:p>
        </p:txBody>
      </p:sp>
      <p:sp>
        <p:nvSpPr>
          <p:cNvPr id="148606" name="Line 126"/>
          <p:cNvSpPr>
            <a:spLocks noChangeShapeType="1"/>
          </p:cNvSpPr>
          <p:nvPr/>
        </p:nvSpPr>
        <p:spPr bwMode="auto">
          <a:xfrm>
            <a:off x="557213" y="3983038"/>
            <a:ext cx="2646362" cy="0"/>
          </a:xfrm>
          <a:prstGeom prst="line">
            <a:avLst/>
          </a:prstGeom>
          <a:noFill/>
          <a:ln w="28575">
            <a:solidFill>
              <a:srgbClr val="333399"/>
            </a:solidFill>
            <a:round/>
            <a:headEnd/>
            <a:tailEnd type="triangle" w="sm" len="med"/>
          </a:ln>
          <a:effectLst/>
        </p:spPr>
        <p:txBody>
          <a:bodyPr/>
          <a:lstStyle/>
          <a:p>
            <a:endParaRPr lang="zh-CN" altLang="en-US"/>
          </a:p>
        </p:txBody>
      </p:sp>
      <p:sp>
        <p:nvSpPr>
          <p:cNvPr id="148607" name="Line 127"/>
          <p:cNvSpPr>
            <a:spLocks noChangeShapeType="1"/>
          </p:cNvSpPr>
          <p:nvPr/>
        </p:nvSpPr>
        <p:spPr bwMode="auto">
          <a:xfrm>
            <a:off x="557213" y="4733925"/>
            <a:ext cx="2646362" cy="0"/>
          </a:xfrm>
          <a:prstGeom prst="line">
            <a:avLst/>
          </a:prstGeom>
          <a:noFill/>
          <a:ln w="28575">
            <a:solidFill>
              <a:srgbClr val="333399"/>
            </a:solidFill>
            <a:round/>
            <a:headEnd/>
            <a:tailEnd type="triangle" w="sm" len="med"/>
          </a:ln>
          <a:effectLst/>
        </p:spPr>
        <p:txBody>
          <a:bodyPr/>
          <a:lstStyle/>
          <a:p>
            <a:endParaRPr lang="zh-CN" altLang="en-US"/>
          </a:p>
        </p:txBody>
      </p:sp>
      <p:sp>
        <p:nvSpPr>
          <p:cNvPr id="148608" name="Line 128"/>
          <p:cNvSpPr>
            <a:spLocks noChangeShapeType="1"/>
          </p:cNvSpPr>
          <p:nvPr/>
        </p:nvSpPr>
        <p:spPr bwMode="auto">
          <a:xfrm>
            <a:off x="557213" y="5486400"/>
            <a:ext cx="2646362" cy="0"/>
          </a:xfrm>
          <a:prstGeom prst="line">
            <a:avLst/>
          </a:prstGeom>
          <a:noFill/>
          <a:ln w="28575">
            <a:solidFill>
              <a:srgbClr val="333399"/>
            </a:solidFill>
            <a:round/>
            <a:headEnd/>
            <a:tailEnd type="triangle" w="sm" len="med"/>
          </a:ln>
          <a:effectLst/>
        </p:spPr>
        <p:txBody>
          <a:bodyPr/>
          <a:lstStyle/>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p:txBody>
          <a:bodyPr/>
          <a:lstStyle/>
          <a:p>
            <a:pPr eaLnBrk="1" hangingPunct="1"/>
            <a:br>
              <a:rPr lang="en-US" altLang="zh-CN" sz="3600" dirty="0"/>
            </a:br>
            <a:r>
              <a:rPr lang="zh-CN" altLang="en-US" sz="3600" dirty="0"/>
              <a:t>传输速率与信道的带宽成正比</a:t>
            </a:r>
            <a:br>
              <a:rPr lang="zh-CN" altLang="en-US" sz="3600" dirty="0"/>
            </a:br>
            <a:r>
              <a:rPr lang="zh-CN" altLang="en-US" sz="3600" dirty="0"/>
              <a:t>限制信道的带宽就是限制传输速率</a:t>
            </a:r>
          </a:p>
        </p:txBody>
      </p:sp>
      <p:graphicFrame>
        <p:nvGraphicFramePr>
          <p:cNvPr id="51204" name="Group 1028"/>
          <p:cNvGraphicFramePr>
            <a:graphicFrameLocks noGrp="1"/>
          </p:cNvGraphicFramePr>
          <p:nvPr>
            <p:ph type="body" idx="1"/>
          </p:nvPr>
        </p:nvGraphicFramePr>
        <p:xfrm>
          <a:off x="4071934" y="2143116"/>
          <a:ext cx="4929222" cy="3829732"/>
        </p:xfrm>
        <a:graphic>
          <a:graphicData uri="http://schemas.openxmlformats.org/drawingml/2006/table">
            <a:tbl>
              <a:tblPr/>
              <a:tblGrid>
                <a:gridCol w="934297">
                  <a:extLst>
                    <a:ext uri="{9D8B030D-6E8A-4147-A177-3AD203B41FA5}">
                      <a16:colId xmlns:a16="http://schemas.microsoft.com/office/drawing/2014/main" val="20000"/>
                    </a:ext>
                  </a:extLst>
                </a:gridCol>
                <a:gridCol w="1089341">
                  <a:extLst>
                    <a:ext uri="{9D8B030D-6E8A-4147-A177-3AD203B41FA5}">
                      <a16:colId xmlns:a16="http://schemas.microsoft.com/office/drawing/2014/main" val="20001"/>
                    </a:ext>
                  </a:extLst>
                </a:gridCol>
                <a:gridCol w="1140688">
                  <a:extLst>
                    <a:ext uri="{9D8B030D-6E8A-4147-A177-3AD203B41FA5}">
                      <a16:colId xmlns:a16="http://schemas.microsoft.com/office/drawing/2014/main" val="20002"/>
                    </a:ext>
                  </a:extLst>
                </a:gridCol>
                <a:gridCol w="1764896">
                  <a:extLst>
                    <a:ext uri="{9D8B030D-6E8A-4147-A177-3AD203B41FA5}">
                      <a16:colId xmlns:a16="http://schemas.microsoft.com/office/drawing/2014/main" val="20003"/>
                    </a:ext>
                  </a:extLst>
                </a:gridCol>
              </a:tblGrid>
              <a:tr h="28128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dirty="0">
                          <a:ln>
                            <a:noFill/>
                          </a:ln>
                          <a:solidFill>
                            <a:schemeClr val="tx1"/>
                          </a:solidFill>
                          <a:effectLst/>
                          <a:latin typeface="Tahoma" pitchFamily="34" charset="0"/>
                          <a:ea typeface="宋体" pitchFamily="2" charset="-122"/>
                        </a:rPr>
                        <a:t>bps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dirty="0">
                          <a:ln>
                            <a:noFill/>
                          </a:ln>
                          <a:solidFill>
                            <a:schemeClr val="tx1"/>
                          </a:solidFill>
                          <a:effectLst/>
                          <a:latin typeface="Tahoma" pitchFamily="34" charset="0"/>
                          <a:ea typeface="宋体" pitchFamily="2" charset="-122"/>
                        </a:rPr>
                        <a:t>T(ms)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1" u="none" strike="noStrike" cap="none" normalizeH="0" baseline="0" dirty="0">
                          <a:ln>
                            <a:noFill/>
                          </a:ln>
                          <a:solidFill>
                            <a:schemeClr val="tx1"/>
                          </a:solidFill>
                          <a:effectLst/>
                          <a:latin typeface="Tahoma" pitchFamily="34" charset="0"/>
                          <a:ea typeface="宋体" pitchFamily="2" charset="-122"/>
                        </a:rPr>
                        <a:t>f </a:t>
                      </a:r>
                      <a:r>
                        <a:rPr kumimoji="0" lang="en-US" altLang="zh-CN" sz="2000" b="0" i="0" u="none" strike="noStrike" cap="none" normalizeH="0" baseline="0" dirty="0">
                          <a:ln>
                            <a:noFill/>
                          </a:ln>
                          <a:solidFill>
                            <a:schemeClr val="tx1"/>
                          </a:solidFill>
                          <a:effectLst/>
                          <a:latin typeface="Tahoma" pitchFamily="34" charset="0"/>
                          <a:ea typeface="宋体" pitchFamily="2" charset="-122"/>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 harmonics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5652">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300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26.67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37.5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dirty="0">
                          <a:ln>
                            <a:noFill/>
                          </a:ln>
                          <a:solidFill>
                            <a:schemeClr val="tx1"/>
                          </a:solidFill>
                          <a:effectLst/>
                          <a:latin typeface="Tahoma" pitchFamily="34" charset="0"/>
                          <a:ea typeface="宋体" pitchFamily="2" charset="-122"/>
                        </a:rPr>
                        <a:t>80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5652">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600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13.33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75.0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40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5652">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1200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6.67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150.0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20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4163">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2400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3.33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300.0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10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6906">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4800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1.67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600.0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5652">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9600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0.83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1200.0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5652">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19200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0.42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2400.0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4163">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38400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0.21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4800.0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dirty="0">
                          <a:ln>
                            <a:noFill/>
                          </a:ln>
                          <a:solidFill>
                            <a:schemeClr val="tx1"/>
                          </a:solidFill>
                          <a:effectLst/>
                          <a:latin typeface="Tahoma" pitchFamily="34" charset="0"/>
                          <a:ea typeface="宋体" pitchFamily="2" charset="-122"/>
                        </a:rPr>
                        <a:t>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4" name="Rectangle 3"/>
          <p:cNvSpPr txBox="1">
            <a:spLocks noChangeArrowheads="1"/>
          </p:cNvSpPr>
          <p:nvPr/>
        </p:nvSpPr>
        <p:spPr bwMode="auto">
          <a:xfrm>
            <a:off x="214282" y="2143116"/>
            <a:ext cx="392909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a:pPr>
            <a:r>
              <a:rPr lang="zh-CN" altLang="en-US" sz="3200" b="1" kern="0" dirty="0">
                <a:latin typeface="+mn-lt"/>
                <a:ea typeface="+mn-ea"/>
              </a:rPr>
              <a:t>带宽与传输速率</a:t>
            </a:r>
            <a:endParaRPr kumimoji="1" lang="zh-CN" altLang="en-US" sz="2800" b="1" i="0" u="none" strike="noStrike" kern="0" cap="none" spc="0" normalizeH="0" baseline="0" noProof="0" dirty="0">
              <a:ln>
                <a:noFill/>
              </a:ln>
              <a:solidFill>
                <a:schemeClr val="tx1"/>
              </a:solidFill>
              <a:effectLst/>
              <a:uLnTx/>
              <a:uFillTx/>
              <a:latin typeface="Arial" charset="0"/>
              <a:ea typeface="+mn-ea"/>
              <a:cs typeface="+mn-cs"/>
            </a:endParaRPr>
          </a:p>
          <a:p>
            <a:pPr marL="742950" marR="0" lvl="1" indent="-285750" algn="l" defTabSz="914400" rtl="0" eaLnBrk="1" fontAlgn="base" latinLnBrk="0" hangingPunct="1">
              <a:lnSpc>
                <a:spcPct val="100000"/>
              </a:lnSpc>
              <a:spcBef>
                <a:spcPct val="20000"/>
              </a:spcBef>
              <a:spcAft>
                <a:spcPct val="0"/>
              </a:spcAft>
              <a:buClr>
                <a:schemeClr val="hlink"/>
              </a:buClr>
              <a:buSzPct val="55000"/>
              <a:buFont typeface="Wingdings" pitchFamily="2" charset="2"/>
              <a:buChar char="n"/>
              <a:tabLst/>
              <a:defRPr/>
            </a:pPr>
            <a:r>
              <a:rPr kumimoji="1" lang="zh-CN" altLang="en-US" sz="2400" b="1" i="0" u="none" strike="noStrike" kern="0" cap="none" spc="0" normalizeH="0" baseline="0" noProof="0" dirty="0">
                <a:ln>
                  <a:noFill/>
                </a:ln>
                <a:solidFill>
                  <a:schemeClr val="tx1"/>
                </a:solidFill>
                <a:effectLst/>
                <a:uLnTx/>
                <a:uFillTx/>
                <a:latin typeface="Arial" charset="0"/>
                <a:ea typeface="+mn-ea"/>
              </a:rPr>
              <a:t>模拟信道的带宽以赫兹（</a:t>
            </a:r>
            <a:r>
              <a:rPr kumimoji="1" lang="en-US" altLang="zh-CN" sz="2400" b="1" i="0" u="none" strike="noStrike" kern="0" cap="none" spc="0" normalizeH="0" baseline="0" noProof="0" dirty="0">
                <a:ln>
                  <a:noFill/>
                </a:ln>
                <a:solidFill>
                  <a:schemeClr val="tx1"/>
                </a:solidFill>
                <a:effectLst/>
                <a:uLnTx/>
                <a:uFillTx/>
                <a:latin typeface="Arial" charset="0"/>
                <a:ea typeface="+mn-ea"/>
              </a:rPr>
              <a:t>Hz</a:t>
            </a:r>
            <a:r>
              <a:rPr kumimoji="1" lang="zh-CN" altLang="en-US" sz="2400" b="1" i="0" u="none" strike="noStrike" kern="0" cap="none" spc="0" normalizeH="0" baseline="0" noProof="0" dirty="0">
                <a:ln>
                  <a:noFill/>
                </a:ln>
                <a:solidFill>
                  <a:schemeClr val="tx1"/>
                </a:solidFill>
                <a:effectLst/>
                <a:uLnTx/>
                <a:uFillTx/>
                <a:latin typeface="Arial" charset="0"/>
                <a:ea typeface="+mn-ea"/>
              </a:rPr>
              <a:t>）为单位。</a:t>
            </a:r>
            <a:endParaRPr kumimoji="1" lang="en-US" altLang="zh-CN" sz="2400" b="1" i="0" u="none" strike="noStrike" kern="0" cap="none" spc="0" normalizeH="0" baseline="0" noProof="0" dirty="0">
              <a:ln>
                <a:noFill/>
              </a:ln>
              <a:solidFill>
                <a:schemeClr val="tx1"/>
              </a:solidFill>
              <a:effectLst/>
              <a:uLnTx/>
              <a:uFillTx/>
              <a:latin typeface="Arial" charset="0"/>
              <a:ea typeface="+mn-ea"/>
            </a:endParaRPr>
          </a:p>
          <a:p>
            <a:pPr marL="742950" marR="0" lvl="1" indent="-285750" algn="l" defTabSz="914400" rtl="0" eaLnBrk="1" fontAlgn="base" latinLnBrk="0" hangingPunct="1">
              <a:lnSpc>
                <a:spcPct val="100000"/>
              </a:lnSpc>
              <a:spcBef>
                <a:spcPct val="20000"/>
              </a:spcBef>
              <a:spcAft>
                <a:spcPct val="0"/>
              </a:spcAft>
              <a:buClr>
                <a:schemeClr val="hlink"/>
              </a:buClr>
              <a:buSzPct val="55000"/>
              <a:buFont typeface="Wingdings" pitchFamily="2" charset="2"/>
              <a:buChar char="n"/>
              <a:tabLst/>
              <a:defRPr/>
            </a:pPr>
            <a:r>
              <a:rPr kumimoji="1" lang="zh-CN" altLang="en-US" b="1" kern="0" dirty="0">
                <a:latin typeface="Arial" charset="0"/>
                <a:ea typeface="+mn-ea"/>
              </a:rPr>
              <a:t>数字信道的带宽（传输速率）以每秒多少比特为单位（</a:t>
            </a:r>
            <a:r>
              <a:rPr kumimoji="1" lang="en-US" altLang="zh-CN" b="1" kern="0" dirty="0">
                <a:latin typeface="Arial" charset="0"/>
                <a:ea typeface="+mn-ea"/>
              </a:rPr>
              <a:t>bps)</a:t>
            </a:r>
            <a:r>
              <a:rPr kumimoji="1" lang="zh-CN" altLang="en-US" b="1" kern="0" dirty="0">
                <a:latin typeface="Arial" charset="0"/>
                <a:ea typeface="+mn-ea"/>
              </a:rPr>
              <a:t>，有时候也以字节</a:t>
            </a:r>
            <a:r>
              <a:rPr kumimoji="1" lang="en-US" altLang="zh-CN" b="1" kern="0" dirty="0">
                <a:latin typeface="Arial" charset="0"/>
                <a:ea typeface="+mn-ea"/>
              </a:rPr>
              <a:t>/</a:t>
            </a:r>
            <a:r>
              <a:rPr kumimoji="1" lang="zh-CN" altLang="en-US" b="1" kern="0" dirty="0">
                <a:latin typeface="Arial" charset="0"/>
                <a:ea typeface="+mn-ea"/>
              </a:rPr>
              <a:t>秒（</a:t>
            </a:r>
            <a:r>
              <a:rPr kumimoji="1" lang="en-US" altLang="zh-CN" b="1" kern="0" dirty="0">
                <a:latin typeface="Arial" charset="0"/>
                <a:ea typeface="+mn-ea"/>
              </a:rPr>
              <a:t>B/s</a:t>
            </a:r>
            <a:r>
              <a:rPr kumimoji="1" lang="zh-CN" altLang="en-US" b="1" kern="0" dirty="0">
                <a:latin typeface="Arial" charset="0"/>
                <a:ea typeface="+mn-ea"/>
              </a:rPr>
              <a:t>）</a:t>
            </a:r>
            <a:endParaRPr kumimoji="1" lang="zh-CN" altLang="en-US" sz="2400" b="1" i="0" u="none" strike="noStrike" kern="0" cap="none" spc="0" normalizeH="0" baseline="0" noProof="0" dirty="0">
              <a:ln>
                <a:noFill/>
              </a:ln>
              <a:solidFill>
                <a:schemeClr val="tx1"/>
              </a:solidFill>
              <a:effectLst/>
              <a:uLnTx/>
              <a:uFillTx/>
              <a:latin typeface="Arial" charset="0"/>
              <a:ea typeface="+mn-ea"/>
            </a:endParaRPr>
          </a:p>
        </p:txBody>
      </p:sp>
      <p:sp>
        <p:nvSpPr>
          <p:cNvPr id="5" name="TextBox 4"/>
          <p:cNvSpPr txBox="1"/>
          <p:nvPr/>
        </p:nvSpPr>
        <p:spPr>
          <a:xfrm>
            <a:off x="4355976" y="1700808"/>
            <a:ext cx="432048" cy="461665"/>
          </a:xfrm>
          <a:prstGeom prst="rect">
            <a:avLst/>
          </a:prstGeom>
          <a:noFill/>
        </p:spPr>
        <p:txBody>
          <a:bodyPr wrap="square" rtlCol="0">
            <a:spAutoFit/>
          </a:bodyPr>
          <a:lstStyle/>
          <a:p>
            <a:r>
              <a:rPr lang="en-US" altLang="zh-CN" dirty="0"/>
              <a:t>a</a:t>
            </a:r>
            <a:endParaRPr lang="zh-CN" altLang="en-US" dirty="0"/>
          </a:p>
        </p:txBody>
      </p:sp>
      <p:sp>
        <p:nvSpPr>
          <p:cNvPr id="6" name="TextBox 5"/>
          <p:cNvSpPr txBox="1"/>
          <p:nvPr/>
        </p:nvSpPr>
        <p:spPr>
          <a:xfrm>
            <a:off x="5148064" y="1700808"/>
            <a:ext cx="648072" cy="461665"/>
          </a:xfrm>
          <a:prstGeom prst="rect">
            <a:avLst/>
          </a:prstGeom>
          <a:noFill/>
        </p:spPr>
        <p:txBody>
          <a:bodyPr wrap="square" rtlCol="0">
            <a:spAutoFit/>
          </a:bodyPr>
          <a:lstStyle/>
          <a:p>
            <a:r>
              <a:rPr lang="en-US" altLang="zh-CN" dirty="0"/>
              <a:t>8/a</a:t>
            </a:r>
            <a:endParaRPr lang="zh-CN" altLang="en-US" dirty="0"/>
          </a:p>
        </p:txBody>
      </p:sp>
      <p:sp>
        <p:nvSpPr>
          <p:cNvPr id="7" name="TextBox 6"/>
          <p:cNvSpPr txBox="1"/>
          <p:nvPr/>
        </p:nvSpPr>
        <p:spPr>
          <a:xfrm>
            <a:off x="7308304" y="1700808"/>
            <a:ext cx="1728192" cy="615553"/>
          </a:xfrm>
          <a:prstGeom prst="rect">
            <a:avLst/>
          </a:prstGeom>
          <a:noFill/>
        </p:spPr>
        <p:txBody>
          <a:bodyPr wrap="square" rtlCol="0">
            <a:spAutoFit/>
          </a:bodyPr>
          <a:lstStyle/>
          <a:p>
            <a:r>
              <a:rPr lang="en-US" altLang="zh-CN" sz="1800" dirty="0"/>
              <a:t>n=f</a:t>
            </a:r>
            <a:r>
              <a:rPr lang="zh-CN" altLang="en-US" sz="1800" baseline="-25000" dirty="0"/>
              <a:t>截</a:t>
            </a:r>
            <a:r>
              <a:rPr lang="en-US" altLang="zh-CN" sz="1800" dirty="0"/>
              <a:t>/f</a:t>
            </a:r>
            <a:r>
              <a:rPr lang="en-US" altLang="zh-CN" sz="1800" baseline="-25000" dirty="0"/>
              <a:t>1</a:t>
            </a:r>
            <a:r>
              <a:rPr lang="en-US" altLang="zh-CN" sz="1800" dirty="0"/>
              <a:t>=8f</a:t>
            </a:r>
            <a:r>
              <a:rPr lang="zh-CN" altLang="en-US" sz="1800" baseline="-25000" dirty="0"/>
              <a:t>截</a:t>
            </a:r>
            <a:r>
              <a:rPr lang="en-US" altLang="zh-CN" sz="1800" dirty="0"/>
              <a:t>/a</a:t>
            </a:r>
            <a:endParaRPr lang="zh-CN" altLang="en-US" sz="1800" baseline="-25000" dirty="0"/>
          </a:p>
          <a:p>
            <a:endParaRPr lang="zh-CN" altLang="en-US" baseline="-25000" dirty="0"/>
          </a:p>
        </p:txBody>
      </p:sp>
      <p:sp>
        <p:nvSpPr>
          <p:cNvPr id="8" name="TextBox 7"/>
          <p:cNvSpPr txBox="1"/>
          <p:nvPr/>
        </p:nvSpPr>
        <p:spPr>
          <a:xfrm>
            <a:off x="6372200" y="1700808"/>
            <a:ext cx="720080" cy="461665"/>
          </a:xfrm>
          <a:prstGeom prst="rect">
            <a:avLst/>
          </a:prstGeom>
          <a:noFill/>
        </p:spPr>
        <p:txBody>
          <a:bodyPr wrap="square" rtlCol="0">
            <a:spAutoFit/>
          </a:bodyPr>
          <a:lstStyle/>
          <a:p>
            <a:r>
              <a:rPr lang="en-US" altLang="zh-CN" dirty="0"/>
              <a:t>1/T</a:t>
            </a:r>
            <a:endParaRPr lang="zh-CN"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algn="ctr"/>
            <a:r>
              <a:rPr lang="zh-CN" altLang="en-US" dirty="0"/>
              <a:t>统计时分复用</a:t>
            </a:r>
            <a:r>
              <a:rPr lang="zh-CN" altLang="en-US" sz="3200" dirty="0"/>
              <a:t> </a:t>
            </a:r>
            <a:r>
              <a:rPr lang="en-US" altLang="zh-CN" dirty="0"/>
              <a:t>STDM </a:t>
            </a:r>
          </a:p>
        </p:txBody>
      </p:sp>
      <p:sp>
        <p:nvSpPr>
          <p:cNvPr id="149596" name="Text Box 92"/>
          <p:cNvSpPr txBox="1">
            <a:spLocks noChangeArrowheads="1"/>
          </p:cNvSpPr>
          <p:nvPr/>
        </p:nvSpPr>
        <p:spPr bwMode="auto">
          <a:xfrm>
            <a:off x="660400" y="2138363"/>
            <a:ext cx="692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用户</a:t>
            </a:r>
          </a:p>
        </p:txBody>
      </p:sp>
      <p:sp>
        <p:nvSpPr>
          <p:cNvPr id="149597" name="Freeform 93"/>
          <p:cNvSpPr>
            <a:spLocks/>
          </p:cNvSpPr>
          <p:nvPr/>
        </p:nvSpPr>
        <p:spPr bwMode="auto">
          <a:xfrm>
            <a:off x="3186113" y="2813050"/>
            <a:ext cx="633412" cy="403225"/>
          </a:xfrm>
          <a:custGeom>
            <a:avLst/>
            <a:gdLst/>
            <a:ahLst/>
            <a:cxnLst>
              <a:cxn ang="0">
                <a:pos x="0" y="192"/>
              </a:cxn>
              <a:cxn ang="0">
                <a:pos x="0" y="0"/>
              </a:cxn>
              <a:cxn ang="0">
                <a:pos x="1008" y="0"/>
              </a:cxn>
              <a:cxn ang="0">
                <a:pos x="1008" y="192"/>
              </a:cxn>
            </a:cxnLst>
            <a:rect l="0" t="0" r="r" b="b"/>
            <a:pathLst>
              <a:path w="1008" h="192">
                <a:moveTo>
                  <a:pt x="0" y="192"/>
                </a:moveTo>
                <a:lnTo>
                  <a:pt x="0" y="0"/>
                </a:lnTo>
                <a:lnTo>
                  <a:pt x="1008" y="0"/>
                </a:lnTo>
                <a:lnTo>
                  <a:pt x="1008" y="192"/>
                </a:lnTo>
              </a:path>
            </a:pathLst>
          </a:custGeom>
          <a:solidFill>
            <a:srgbClr val="FFCCFF"/>
          </a:solidFill>
          <a:ln w="9525">
            <a:solidFill>
              <a:schemeClr val="tx1"/>
            </a:solidFill>
            <a:round/>
            <a:headEnd/>
            <a:tailEnd/>
          </a:ln>
          <a:effectLst/>
        </p:spPr>
        <p:txBody>
          <a:bodyPr/>
          <a:lstStyle/>
          <a:p>
            <a:endParaRPr lang="zh-CN" altLang="en-US"/>
          </a:p>
        </p:txBody>
      </p:sp>
      <p:sp>
        <p:nvSpPr>
          <p:cNvPr id="149598" name="Freeform 94"/>
          <p:cNvSpPr>
            <a:spLocks/>
          </p:cNvSpPr>
          <p:nvPr/>
        </p:nvSpPr>
        <p:spPr bwMode="auto">
          <a:xfrm>
            <a:off x="1289050" y="3619500"/>
            <a:ext cx="1265238" cy="401638"/>
          </a:xfrm>
          <a:custGeom>
            <a:avLst/>
            <a:gdLst/>
            <a:ahLst/>
            <a:cxnLst>
              <a:cxn ang="0">
                <a:pos x="0" y="192"/>
              </a:cxn>
              <a:cxn ang="0">
                <a:pos x="0" y="0"/>
              </a:cxn>
              <a:cxn ang="0">
                <a:pos x="1008" y="0"/>
              </a:cxn>
              <a:cxn ang="0">
                <a:pos x="1008" y="192"/>
              </a:cxn>
            </a:cxnLst>
            <a:rect l="0" t="0" r="r" b="b"/>
            <a:pathLst>
              <a:path w="1008" h="192">
                <a:moveTo>
                  <a:pt x="0" y="192"/>
                </a:moveTo>
                <a:lnTo>
                  <a:pt x="0" y="0"/>
                </a:lnTo>
                <a:lnTo>
                  <a:pt x="1008" y="0"/>
                </a:lnTo>
                <a:lnTo>
                  <a:pt x="1008" y="192"/>
                </a:lnTo>
              </a:path>
            </a:pathLst>
          </a:custGeom>
          <a:solidFill>
            <a:srgbClr val="FFFF99"/>
          </a:solidFill>
          <a:ln w="9525">
            <a:solidFill>
              <a:schemeClr val="tx1"/>
            </a:solidFill>
            <a:round/>
            <a:headEnd/>
            <a:tailEnd/>
          </a:ln>
          <a:effectLst/>
        </p:spPr>
        <p:txBody>
          <a:bodyPr/>
          <a:lstStyle/>
          <a:p>
            <a:endParaRPr lang="zh-CN" altLang="en-US"/>
          </a:p>
        </p:txBody>
      </p:sp>
      <p:sp>
        <p:nvSpPr>
          <p:cNvPr id="149599" name="Freeform 95"/>
          <p:cNvSpPr>
            <a:spLocks/>
          </p:cNvSpPr>
          <p:nvPr/>
        </p:nvSpPr>
        <p:spPr bwMode="auto">
          <a:xfrm>
            <a:off x="1920875" y="4424363"/>
            <a:ext cx="1265238" cy="403225"/>
          </a:xfrm>
          <a:custGeom>
            <a:avLst/>
            <a:gdLst/>
            <a:ahLst/>
            <a:cxnLst>
              <a:cxn ang="0">
                <a:pos x="0" y="192"/>
              </a:cxn>
              <a:cxn ang="0">
                <a:pos x="0" y="0"/>
              </a:cxn>
              <a:cxn ang="0">
                <a:pos x="1008" y="0"/>
              </a:cxn>
              <a:cxn ang="0">
                <a:pos x="1008" y="192"/>
              </a:cxn>
            </a:cxnLst>
            <a:rect l="0" t="0" r="r" b="b"/>
            <a:pathLst>
              <a:path w="1008" h="192">
                <a:moveTo>
                  <a:pt x="0" y="192"/>
                </a:moveTo>
                <a:lnTo>
                  <a:pt x="0" y="0"/>
                </a:lnTo>
                <a:lnTo>
                  <a:pt x="1008" y="0"/>
                </a:lnTo>
                <a:lnTo>
                  <a:pt x="1008" y="192"/>
                </a:lnTo>
              </a:path>
            </a:pathLst>
          </a:custGeom>
          <a:solidFill>
            <a:srgbClr val="CCECFF"/>
          </a:solidFill>
          <a:ln w="9525">
            <a:solidFill>
              <a:schemeClr val="tx1"/>
            </a:solidFill>
            <a:round/>
            <a:headEnd/>
            <a:tailEnd/>
          </a:ln>
          <a:effectLst/>
        </p:spPr>
        <p:txBody>
          <a:bodyPr/>
          <a:lstStyle/>
          <a:p>
            <a:endParaRPr lang="zh-CN" altLang="en-US"/>
          </a:p>
        </p:txBody>
      </p:sp>
      <p:sp>
        <p:nvSpPr>
          <p:cNvPr id="149600" name="Freeform 96"/>
          <p:cNvSpPr>
            <a:spLocks/>
          </p:cNvSpPr>
          <p:nvPr/>
        </p:nvSpPr>
        <p:spPr bwMode="auto">
          <a:xfrm>
            <a:off x="2554288" y="5229225"/>
            <a:ext cx="631825" cy="403225"/>
          </a:xfrm>
          <a:custGeom>
            <a:avLst/>
            <a:gdLst/>
            <a:ahLst/>
            <a:cxnLst>
              <a:cxn ang="0">
                <a:pos x="0" y="192"/>
              </a:cxn>
              <a:cxn ang="0">
                <a:pos x="0" y="0"/>
              </a:cxn>
              <a:cxn ang="0">
                <a:pos x="1008" y="0"/>
              </a:cxn>
              <a:cxn ang="0">
                <a:pos x="1008" y="192"/>
              </a:cxn>
            </a:cxnLst>
            <a:rect l="0" t="0" r="r" b="b"/>
            <a:pathLst>
              <a:path w="1008" h="192">
                <a:moveTo>
                  <a:pt x="0" y="192"/>
                </a:moveTo>
                <a:lnTo>
                  <a:pt x="0" y="0"/>
                </a:lnTo>
                <a:lnTo>
                  <a:pt x="1008" y="0"/>
                </a:lnTo>
                <a:lnTo>
                  <a:pt x="1008" y="192"/>
                </a:lnTo>
              </a:path>
            </a:pathLst>
          </a:custGeom>
          <a:solidFill>
            <a:srgbClr val="CCCC00"/>
          </a:solidFill>
          <a:ln w="9525">
            <a:solidFill>
              <a:schemeClr val="tx1"/>
            </a:solidFill>
            <a:round/>
            <a:headEnd/>
            <a:tailEnd/>
          </a:ln>
          <a:effectLst/>
        </p:spPr>
        <p:txBody>
          <a:bodyPr/>
          <a:lstStyle/>
          <a:p>
            <a:endParaRPr lang="zh-CN" altLang="en-US"/>
          </a:p>
        </p:txBody>
      </p:sp>
      <p:sp>
        <p:nvSpPr>
          <p:cNvPr id="149601" name="Text Box 97"/>
          <p:cNvSpPr txBox="1">
            <a:spLocks noChangeArrowheads="1"/>
          </p:cNvSpPr>
          <p:nvPr/>
        </p:nvSpPr>
        <p:spPr bwMode="auto">
          <a:xfrm>
            <a:off x="755650" y="2776538"/>
            <a:ext cx="354013"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A</a:t>
            </a:r>
          </a:p>
        </p:txBody>
      </p:sp>
      <p:sp>
        <p:nvSpPr>
          <p:cNvPr id="149602" name="Text Box 98"/>
          <p:cNvSpPr txBox="1">
            <a:spLocks noChangeArrowheads="1"/>
          </p:cNvSpPr>
          <p:nvPr/>
        </p:nvSpPr>
        <p:spPr bwMode="auto">
          <a:xfrm>
            <a:off x="755650" y="3581400"/>
            <a:ext cx="354013"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B</a:t>
            </a:r>
          </a:p>
        </p:txBody>
      </p:sp>
      <p:sp>
        <p:nvSpPr>
          <p:cNvPr id="149603" name="Text Box 99"/>
          <p:cNvSpPr txBox="1">
            <a:spLocks noChangeArrowheads="1"/>
          </p:cNvSpPr>
          <p:nvPr/>
        </p:nvSpPr>
        <p:spPr bwMode="auto">
          <a:xfrm>
            <a:off x="755650" y="4387850"/>
            <a:ext cx="36830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C</a:t>
            </a:r>
          </a:p>
        </p:txBody>
      </p:sp>
      <p:sp>
        <p:nvSpPr>
          <p:cNvPr id="149604" name="Text Box 100"/>
          <p:cNvSpPr txBox="1">
            <a:spLocks noChangeArrowheads="1"/>
          </p:cNvSpPr>
          <p:nvPr/>
        </p:nvSpPr>
        <p:spPr bwMode="auto">
          <a:xfrm>
            <a:off x="755650" y="5192713"/>
            <a:ext cx="36830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D</a:t>
            </a:r>
          </a:p>
        </p:txBody>
      </p:sp>
      <p:sp>
        <p:nvSpPr>
          <p:cNvPr id="149606" name="Text Box 102"/>
          <p:cNvSpPr txBox="1">
            <a:spLocks noChangeArrowheads="1"/>
          </p:cNvSpPr>
          <p:nvPr/>
        </p:nvSpPr>
        <p:spPr bwMode="auto">
          <a:xfrm>
            <a:off x="3322638" y="2797175"/>
            <a:ext cx="325437"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a</a:t>
            </a:r>
          </a:p>
        </p:txBody>
      </p:sp>
      <p:sp>
        <p:nvSpPr>
          <p:cNvPr id="149609" name="Text Box 105"/>
          <p:cNvSpPr txBox="1">
            <a:spLocks noChangeArrowheads="1"/>
          </p:cNvSpPr>
          <p:nvPr/>
        </p:nvSpPr>
        <p:spPr bwMode="auto">
          <a:xfrm>
            <a:off x="1477963" y="3605213"/>
            <a:ext cx="325437"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b</a:t>
            </a:r>
          </a:p>
        </p:txBody>
      </p:sp>
      <p:sp>
        <p:nvSpPr>
          <p:cNvPr id="149610" name="Text Box 106"/>
          <p:cNvSpPr txBox="1">
            <a:spLocks noChangeArrowheads="1"/>
          </p:cNvSpPr>
          <p:nvPr/>
        </p:nvSpPr>
        <p:spPr bwMode="auto">
          <a:xfrm>
            <a:off x="2705100" y="4400550"/>
            <a:ext cx="31115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c</a:t>
            </a:r>
          </a:p>
        </p:txBody>
      </p:sp>
      <p:sp>
        <p:nvSpPr>
          <p:cNvPr id="149611" name="Text Box 107"/>
          <p:cNvSpPr txBox="1">
            <a:spLocks noChangeArrowheads="1"/>
          </p:cNvSpPr>
          <p:nvPr/>
        </p:nvSpPr>
        <p:spPr bwMode="auto">
          <a:xfrm>
            <a:off x="2708275" y="5229225"/>
            <a:ext cx="325438"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d</a:t>
            </a:r>
          </a:p>
        </p:txBody>
      </p:sp>
      <p:sp>
        <p:nvSpPr>
          <p:cNvPr id="149615" name="Text Box 111"/>
          <p:cNvSpPr txBox="1">
            <a:spLocks noChangeArrowheads="1"/>
          </p:cNvSpPr>
          <p:nvPr/>
        </p:nvSpPr>
        <p:spPr bwMode="auto">
          <a:xfrm>
            <a:off x="4067175" y="2852738"/>
            <a:ext cx="25400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t</a:t>
            </a:r>
          </a:p>
        </p:txBody>
      </p:sp>
      <p:sp>
        <p:nvSpPr>
          <p:cNvPr id="149616" name="Text Box 112"/>
          <p:cNvSpPr txBox="1">
            <a:spLocks noChangeArrowheads="1"/>
          </p:cNvSpPr>
          <p:nvPr/>
        </p:nvSpPr>
        <p:spPr bwMode="auto">
          <a:xfrm>
            <a:off x="4067175" y="3676650"/>
            <a:ext cx="25400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t</a:t>
            </a:r>
          </a:p>
        </p:txBody>
      </p:sp>
      <p:sp>
        <p:nvSpPr>
          <p:cNvPr id="149617" name="Text Box 113"/>
          <p:cNvSpPr txBox="1">
            <a:spLocks noChangeArrowheads="1"/>
          </p:cNvSpPr>
          <p:nvPr/>
        </p:nvSpPr>
        <p:spPr bwMode="auto">
          <a:xfrm>
            <a:off x="4067175" y="4502150"/>
            <a:ext cx="25400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t</a:t>
            </a:r>
          </a:p>
        </p:txBody>
      </p:sp>
      <p:sp>
        <p:nvSpPr>
          <p:cNvPr id="149618" name="Text Box 114"/>
          <p:cNvSpPr txBox="1">
            <a:spLocks noChangeArrowheads="1"/>
          </p:cNvSpPr>
          <p:nvPr/>
        </p:nvSpPr>
        <p:spPr bwMode="auto">
          <a:xfrm>
            <a:off x="4067175" y="5326063"/>
            <a:ext cx="25400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t</a:t>
            </a:r>
          </a:p>
        </p:txBody>
      </p:sp>
      <p:sp>
        <p:nvSpPr>
          <p:cNvPr id="149619" name="Text Box 115"/>
          <p:cNvSpPr txBox="1">
            <a:spLocks noChangeArrowheads="1"/>
          </p:cNvSpPr>
          <p:nvPr/>
        </p:nvSpPr>
        <p:spPr bwMode="auto">
          <a:xfrm>
            <a:off x="8426450" y="4002088"/>
            <a:ext cx="25400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t</a:t>
            </a:r>
          </a:p>
        </p:txBody>
      </p:sp>
      <p:sp>
        <p:nvSpPr>
          <p:cNvPr id="149620" name="Line 116"/>
          <p:cNvSpPr>
            <a:spLocks noChangeShapeType="1"/>
          </p:cNvSpPr>
          <p:nvPr/>
        </p:nvSpPr>
        <p:spPr bwMode="auto">
          <a:xfrm>
            <a:off x="1920875" y="3921125"/>
            <a:ext cx="0" cy="100013"/>
          </a:xfrm>
          <a:prstGeom prst="line">
            <a:avLst/>
          </a:prstGeom>
          <a:noFill/>
          <a:ln w="9525">
            <a:solidFill>
              <a:schemeClr val="tx1"/>
            </a:solidFill>
            <a:round/>
            <a:headEnd/>
            <a:tailEnd/>
          </a:ln>
          <a:effectLst/>
        </p:spPr>
        <p:txBody>
          <a:bodyPr/>
          <a:lstStyle/>
          <a:p>
            <a:endParaRPr lang="zh-CN" altLang="en-US"/>
          </a:p>
        </p:txBody>
      </p:sp>
      <p:sp>
        <p:nvSpPr>
          <p:cNvPr id="149621" name="Line 117"/>
          <p:cNvSpPr>
            <a:spLocks noChangeShapeType="1"/>
          </p:cNvSpPr>
          <p:nvPr/>
        </p:nvSpPr>
        <p:spPr bwMode="auto">
          <a:xfrm>
            <a:off x="2554288" y="4725988"/>
            <a:ext cx="0" cy="101600"/>
          </a:xfrm>
          <a:prstGeom prst="line">
            <a:avLst/>
          </a:prstGeom>
          <a:noFill/>
          <a:ln w="9525">
            <a:solidFill>
              <a:schemeClr val="tx1"/>
            </a:solidFill>
            <a:round/>
            <a:headEnd/>
            <a:tailEnd/>
          </a:ln>
          <a:effectLst/>
        </p:spPr>
        <p:txBody>
          <a:bodyPr/>
          <a:lstStyle/>
          <a:p>
            <a:endParaRPr lang="zh-CN" altLang="en-US"/>
          </a:p>
        </p:txBody>
      </p:sp>
      <p:sp>
        <p:nvSpPr>
          <p:cNvPr id="149622" name="Line 118"/>
          <p:cNvSpPr>
            <a:spLocks noChangeShapeType="1"/>
          </p:cNvSpPr>
          <p:nvPr/>
        </p:nvSpPr>
        <p:spPr bwMode="auto">
          <a:xfrm>
            <a:off x="3186113" y="3921125"/>
            <a:ext cx="0" cy="100013"/>
          </a:xfrm>
          <a:prstGeom prst="line">
            <a:avLst/>
          </a:prstGeom>
          <a:noFill/>
          <a:ln w="9525">
            <a:solidFill>
              <a:schemeClr val="tx1"/>
            </a:solidFill>
            <a:round/>
            <a:headEnd/>
            <a:tailEnd/>
          </a:ln>
          <a:effectLst/>
        </p:spPr>
        <p:txBody>
          <a:bodyPr/>
          <a:lstStyle/>
          <a:p>
            <a:endParaRPr lang="zh-CN" altLang="en-US"/>
          </a:p>
        </p:txBody>
      </p:sp>
      <p:sp>
        <p:nvSpPr>
          <p:cNvPr id="149623" name="Line 119"/>
          <p:cNvSpPr>
            <a:spLocks noChangeShapeType="1"/>
          </p:cNvSpPr>
          <p:nvPr/>
        </p:nvSpPr>
        <p:spPr bwMode="auto">
          <a:xfrm>
            <a:off x="1920875" y="5532438"/>
            <a:ext cx="0" cy="100012"/>
          </a:xfrm>
          <a:prstGeom prst="line">
            <a:avLst/>
          </a:prstGeom>
          <a:noFill/>
          <a:ln w="9525">
            <a:solidFill>
              <a:schemeClr val="tx1"/>
            </a:solidFill>
            <a:round/>
            <a:headEnd/>
            <a:tailEnd/>
          </a:ln>
          <a:effectLst/>
        </p:spPr>
        <p:txBody>
          <a:bodyPr/>
          <a:lstStyle/>
          <a:p>
            <a:endParaRPr lang="zh-CN" altLang="en-US"/>
          </a:p>
        </p:txBody>
      </p:sp>
      <p:sp>
        <p:nvSpPr>
          <p:cNvPr id="149624" name="Line 120"/>
          <p:cNvSpPr>
            <a:spLocks noChangeShapeType="1"/>
          </p:cNvSpPr>
          <p:nvPr/>
        </p:nvSpPr>
        <p:spPr bwMode="auto">
          <a:xfrm>
            <a:off x="3819525" y="4725988"/>
            <a:ext cx="0" cy="101600"/>
          </a:xfrm>
          <a:prstGeom prst="line">
            <a:avLst/>
          </a:prstGeom>
          <a:noFill/>
          <a:ln w="9525">
            <a:solidFill>
              <a:schemeClr val="tx1"/>
            </a:solidFill>
            <a:round/>
            <a:headEnd/>
            <a:tailEnd/>
          </a:ln>
          <a:effectLst/>
        </p:spPr>
        <p:txBody>
          <a:bodyPr/>
          <a:lstStyle/>
          <a:p>
            <a:endParaRPr lang="zh-CN" altLang="en-US"/>
          </a:p>
        </p:txBody>
      </p:sp>
      <p:sp>
        <p:nvSpPr>
          <p:cNvPr id="149625" name="Line 121"/>
          <p:cNvSpPr>
            <a:spLocks noChangeShapeType="1"/>
          </p:cNvSpPr>
          <p:nvPr/>
        </p:nvSpPr>
        <p:spPr bwMode="auto">
          <a:xfrm>
            <a:off x="3819525" y="5532438"/>
            <a:ext cx="0" cy="100012"/>
          </a:xfrm>
          <a:prstGeom prst="line">
            <a:avLst/>
          </a:prstGeom>
          <a:noFill/>
          <a:ln w="9525">
            <a:solidFill>
              <a:schemeClr val="tx1"/>
            </a:solidFill>
            <a:round/>
            <a:headEnd/>
            <a:tailEnd/>
          </a:ln>
          <a:effectLst/>
        </p:spPr>
        <p:txBody>
          <a:bodyPr/>
          <a:lstStyle/>
          <a:p>
            <a:endParaRPr lang="zh-CN" altLang="en-US"/>
          </a:p>
        </p:txBody>
      </p:sp>
      <p:sp>
        <p:nvSpPr>
          <p:cNvPr id="149634" name="Line 130"/>
          <p:cNvSpPr>
            <a:spLocks noChangeShapeType="1"/>
          </p:cNvSpPr>
          <p:nvPr/>
        </p:nvSpPr>
        <p:spPr bwMode="auto">
          <a:xfrm>
            <a:off x="4284663" y="3213100"/>
            <a:ext cx="1160462" cy="808038"/>
          </a:xfrm>
          <a:prstGeom prst="line">
            <a:avLst/>
          </a:prstGeom>
          <a:noFill/>
          <a:ln w="28575">
            <a:solidFill>
              <a:srgbClr val="333399"/>
            </a:solidFill>
            <a:round/>
            <a:headEnd/>
            <a:tailEnd type="triangle" w="sm" len="med"/>
          </a:ln>
          <a:effectLst/>
        </p:spPr>
        <p:txBody>
          <a:bodyPr/>
          <a:lstStyle/>
          <a:p>
            <a:endParaRPr lang="zh-CN" altLang="en-US"/>
          </a:p>
        </p:txBody>
      </p:sp>
      <p:sp>
        <p:nvSpPr>
          <p:cNvPr id="149635" name="Line 131"/>
          <p:cNvSpPr>
            <a:spLocks noChangeShapeType="1"/>
          </p:cNvSpPr>
          <p:nvPr/>
        </p:nvSpPr>
        <p:spPr bwMode="auto">
          <a:xfrm>
            <a:off x="4356100" y="4005263"/>
            <a:ext cx="998538" cy="217487"/>
          </a:xfrm>
          <a:prstGeom prst="line">
            <a:avLst/>
          </a:prstGeom>
          <a:noFill/>
          <a:ln w="28575">
            <a:solidFill>
              <a:srgbClr val="333399"/>
            </a:solidFill>
            <a:round/>
            <a:headEnd/>
            <a:tailEnd type="triangle" w="sm" len="med"/>
          </a:ln>
          <a:effectLst/>
        </p:spPr>
        <p:txBody>
          <a:bodyPr/>
          <a:lstStyle/>
          <a:p>
            <a:endParaRPr lang="zh-CN" altLang="en-US"/>
          </a:p>
        </p:txBody>
      </p:sp>
      <p:sp>
        <p:nvSpPr>
          <p:cNvPr id="149636" name="Line 132"/>
          <p:cNvSpPr>
            <a:spLocks noChangeShapeType="1"/>
          </p:cNvSpPr>
          <p:nvPr/>
        </p:nvSpPr>
        <p:spPr bwMode="auto">
          <a:xfrm flipV="1">
            <a:off x="4356100" y="4424363"/>
            <a:ext cx="998538" cy="373062"/>
          </a:xfrm>
          <a:prstGeom prst="line">
            <a:avLst/>
          </a:prstGeom>
          <a:noFill/>
          <a:ln w="28575">
            <a:solidFill>
              <a:srgbClr val="333399"/>
            </a:solidFill>
            <a:round/>
            <a:headEnd/>
            <a:tailEnd type="triangle" w="sm" len="med"/>
          </a:ln>
          <a:effectLst/>
        </p:spPr>
        <p:txBody>
          <a:bodyPr/>
          <a:lstStyle/>
          <a:p>
            <a:endParaRPr lang="zh-CN" altLang="en-US"/>
          </a:p>
        </p:txBody>
      </p:sp>
      <p:sp>
        <p:nvSpPr>
          <p:cNvPr id="149637" name="Line 133"/>
          <p:cNvSpPr>
            <a:spLocks noChangeShapeType="1"/>
          </p:cNvSpPr>
          <p:nvPr/>
        </p:nvSpPr>
        <p:spPr bwMode="auto">
          <a:xfrm flipV="1">
            <a:off x="4284663" y="4625975"/>
            <a:ext cx="1160462" cy="963613"/>
          </a:xfrm>
          <a:prstGeom prst="line">
            <a:avLst/>
          </a:prstGeom>
          <a:noFill/>
          <a:ln w="28575">
            <a:solidFill>
              <a:srgbClr val="333399"/>
            </a:solidFill>
            <a:round/>
            <a:headEnd/>
            <a:tailEnd type="triangle" w="sm" len="med"/>
          </a:ln>
          <a:effectLst/>
        </p:spPr>
        <p:txBody>
          <a:bodyPr/>
          <a:lstStyle/>
          <a:p>
            <a:endParaRPr lang="zh-CN" altLang="en-US"/>
          </a:p>
        </p:txBody>
      </p:sp>
      <p:sp>
        <p:nvSpPr>
          <p:cNvPr id="149638" name="Text Box 134"/>
          <p:cNvSpPr txBox="1">
            <a:spLocks noChangeArrowheads="1"/>
          </p:cNvSpPr>
          <p:nvPr/>
        </p:nvSpPr>
        <p:spPr bwMode="auto">
          <a:xfrm>
            <a:off x="4356100" y="4941888"/>
            <a:ext cx="43815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④</a:t>
            </a:r>
          </a:p>
        </p:txBody>
      </p:sp>
      <p:sp>
        <p:nvSpPr>
          <p:cNvPr id="149639" name="Text Box 135"/>
          <p:cNvSpPr txBox="1">
            <a:spLocks noChangeArrowheads="1"/>
          </p:cNvSpPr>
          <p:nvPr/>
        </p:nvSpPr>
        <p:spPr bwMode="auto">
          <a:xfrm>
            <a:off x="4284663" y="4292600"/>
            <a:ext cx="43815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③</a:t>
            </a:r>
          </a:p>
        </p:txBody>
      </p:sp>
      <p:sp>
        <p:nvSpPr>
          <p:cNvPr id="149640" name="Text Box 136"/>
          <p:cNvSpPr txBox="1">
            <a:spLocks noChangeArrowheads="1"/>
          </p:cNvSpPr>
          <p:nvPr/>
        </p:nvSpPr>
        <p:spPr bwMode="auto">
          <a:xfrm>
            <a:off x="4284663" y="3644900"/>
            <a:ext cx="43815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②</a:t>
            </a:r>
          </a:p>
        </p:txBody>
      </p:sp>
      <p:sp>
        <p:nvSpPr>
          <p:cNvPr id="149641" name="Text Box 137"/>
          <p:cNvSpPr txBox="1">
            <a:spLocks noChangeArrowheads="1"/>
          </p:cNvSpPr>
          <p:nvPr/>
        </p:nvSpPr>
        <p:spPr bwMode="auto">
          <a:xfrm>
            <a:off x="4427538" y="2997200"/>
            <a:ext cx="43815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①</a:t>
            </a:r>
          </a:p>
        </p:txBody>
      </p:sp>
      <p:sp>
        <p:nvSpPr>
          <p:cNvPr id="149642" name="Freeform 138"/>
          <p:cNvSpPr>
            <a:spLocks/>
          </p:cNvSpPr>
          <p:nvPr/>
        </p:nvSpPr>
        <p:spPr bwMode="auto">
          <a:xfrm>
            <a:off x="1289050" y="2813050"/>
            <a:ext cx="631825" cy="403225"/>
          </a:xfrm>
          <a:custGeom>
            <a:avLst/>
            <a:gdLst/>
            <a:ahLst/>
            <a:cxnLst>
              <a:cxn ang="0">
                <a:pos x="0" y="192"/>
              </a:cxn>
              <a:cxn ang="0">
                <a:pos x="0" y="0"/>
              </a:cxn>
              <a:cxn ang="0">
                <a:pos x="1008" y="0"/>
              </a:cxn>
              <a:cxn ang="0">
                <a:pos x="1008" y="192"/>
              </a:cxn>
            </a:cxnLst>
            <a:rect l="0" t="0" r="r" b="b"/>
            <a:pathLst>
              <a:path w="1008" h="192">
                <a:moveTo>
                  <a:pt x="0" y="192"/>
                </a:moveTo>
                <a:lnTo>
                  <a:pt x="0" y="0"/>
                </a:lnTo>
                <a:lnTo>
                  <a:pt x="1008" y="0"/>
                </a:lnTo>
                <a:lnTo>
                  <a:pt x="1008" y="192"/>
                </a:lnTo>
              </a:path>
            </a:pathLst>
          </a:custGeom>
          <a:solidFill>
            <a:srgbClr val="FFCCFF"/>
          </a:solidFill>
          <a:ln w="9525">
            <a:solidFill>
              <a:schemeClr val="tx1"/>
            </a:solidFill>
            <a:round/>
            <a:headEnd/>
            <a:tailEnd/>
          </a:ln>
          <a:effectLst/>
        </p:spPr>
        <p:txBody>
          <a:bodyPr/>
          <a:lstStyle/>
          <a:p>
            <a:endParaRPr lang="zh-CN" altLang="en-US"/>
          </a:p>
        </p:txBody>
      </p:sp>
      <p:sp>
        <p:nvSpPr>
          <p:cNvPr id="149643" name="Line 139"/>
          <p:cNvSpPr>
            <a:spLocks noChangeShapeType="1"/>
          </p:cNvSpPr>
          <p:nvPr/>
        </p:nvSpPr>
        <p:spPr bwMode="auto">
          <a:xfrm>
            <a:off x="3819525" y="3921125"/>
            <a:ext cx="0" cy="100013"/>
          </a:xfrm>
          <a:prstGeom prst="line">
            <a:avLst/>
          </a:prstGeom>
          <a:noFill/>
          <a:ln w="9525">
            <a:solidFill>
              <a:schemeClr val="tx1"/>
            </a:solidFill>
            <a:round/>
            <a:headEnd/>
            <a:tailEnd/>
          </a:ln>
          <a:effectLst/>
        </p:spPr>
        <p:txBody>
          <a:bodyPr/>
          <a:lstStyle/>
          <a:p>
            <a:endParaRPr lang="zh-CN" altLang="en-US"/>
          </a:p>
        </p:txBody>
      </p:sp>
      <p:sp>
        <p:nvSpPr>
          <p:cNvPr id="149644" name="Line 140"/>
          <p:cNvSpPr>
            <a:spLocks noChangeShapeType="1"/>
          </p:cNvSpPr>
          <p:nvPr/>
        </p:nvSpPr>
        <p:spPr bwMode="auto">
          <a:xfrm>
            <a:off x="1379538" y="5532438"/>
            <a:ext cx="0" cy="100012"/>
          </a:xfrm>
          <a:prstGeom prst="line">
            <a:avLst/>
          </a:prstGeom>
          <a:noFill/>
          <a:ln w="9525">
            <a:solidFill>
              <a:schemeClr val="tx1"/>
            </a:solidFill>
            <a:round/>
            <a:headEnd/>
            <a:tailEnd/>
          </a:ln>
          <a:effectLst/>
        </p:spPr>
        <p:txBody>
          <a:bodyPr/>
          <a:lstStyle/>
          <a:p>
            <a:endParaRPr lang="zh-CN" altLang="en-US"/>
          </a:p>
        </p:txBody>
      </p:sp>
      <p:sp>
        <p:nvSpPr>
          <p:cNvPr id="149645" name="Text Box 141"/>
          <p:cNvSpPr txBox="1">
            <a:spLocks noChangeArrowheads="1"/>
          </p:cNvSpPr>
          <p:nvPr/>
        </p:nvSpPr>
        <p:spPr bwMode="auto">
          <a:xfrm>
            <a:off x="1447800" y="2781300"/>
            <a:ext cx="325438"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a</a:t>
            </a:r>
          </a:p>
        </p:txBody>
      </p:sp>
      <p:sp>
        <p:nvSpPr>
          <p:cNvPr id="149646" name="Text Box 142"/>
          <p:cNvSpPr txBox="1">
            <a:spLocks noChangeArrowheads="1"/>
          </p:cNvSpPr>
          <p:nvPr/>
        </p:nvSpPr>
        <p:spPr bwMode="auto">
          <a:xfrm>
            <a:off x="2068513" y="4387850"/>
            <a:ext cx="31115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c</a:t>
            </a:r>
          </a:p>
        </p:txBody>
      </p:sp>
      <p:sp>
        <p:nvSpPr>
          <p:cNvPr id="149647" name="Text Box 143"/>
          <p:cNvSpPr txBox="1">
            <a:spLocks noChangeArrowheads="1"/>
          </p:cNvSpPr>
          <p:nvPr/>
        </p:nvSpPr>
        <p:spPr bwMode="auto">
          <a:xfrm>
            <a:off x="2098675" y="3608388"/>
            <a:ext cx="325438"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b</a:t>
            </a:r>
          </a:p>
        </p:txBody>
      </p:sp>
      <p:sp>
        <p:nvSpPr>
          <p:cNvPr id="149663" name="Text Box 159"/>
          <p:cNvSpPr txBox="1">
            <a:spLocks noChangeArrowheads="1"/>
          </p:cNvSpPr>
          <p:nvPr/>
        </p:nvSpPr>
        <p:spPr bwMode="auto">
          <a:xfrm>
            <a:off x="4270375" y="2473325"/>
            <a:ext cx="1708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统计时分复用</a:t>
            </a:r>
          </a:p>
        </p:txBody>
      </p:sp>
      <p:sp>
        <p:nvSpPr>
          <p:cNvPr id="149667" name="Line 163"/>
          <p:cNvSpPr>
            <a:spLocks noChangeShapeType="1"/>
          </p:cNvSpPr>
          <p:nvPr/>
        </p:nvSpPr>
        <p:spPr bwMode="auto">
          <a:xfrm>
            <a:off x="1198563" y="3216275"/>
            <a:ext cx="2981325" cy="0"/>
          </a:xfrm>
          <a:prstGeom prst="line">
            <a:avLst/>
          </a:prstGeom>
          <a:noFill/>
          <a:ln w="28575">
            <a:solidFill>
              <a:srgbClr val="333399"/>
            </a:solidFill>
            <a:round/>
            <a:headEnd/>
            <a:tailEnd type="triangle" w="sm" len="med"/>
          </a:ln>
          <a:effectLst/>
        </p:spPr>
        <p:txBody>
          <a:bodyPr/>
          <a:lstStyle/>
          <a:p>
            <a:endParaRPr lang="zh-CN" altLang="en-US"/>
          </a:p>
        </p:txBody>
      </p:sp>
      <p:sp>
        <p:nvSpPr>
          <p:cNvPr id="149668" name="Line 164"/>
          <p:cNvSpPr>
            <a:spLocks noChangeShapeType="1"/>
          </p:cNvSpPr>
          <p:nvPr/>
        </p:nvSpPr>
        <p:spPr bwMode="auto">
          <a:xfrm>
            <a:off x="1198563" y="4021138"/>
            <a:ext cx="2981325" cy="0"/>
          </a:xfrm>
          <a:prstGeom prst="line">
            <a:avLst/>
          </a:prstGeom>
          <a:noFill/>
          <a:ln w="28575">
            <a:solidFill>
              <a:srgbClr val="333399"/>
            </a:solidFill>
            <a:round/>
            <a:headEnd/>
            <a:tailEnd type="triangle" w="sm" len="med"/>
          </a:ln>
          <a:effectLst/>
        </p:spPr>
        <p:txBody>
          <a:bodyPr/>
          <a:lstStyle/>
          <a:p>
            <a:endParaRPr lang="zh-CN" altLang="en-US"/>
          </a:p>
        </p:txBody>
      </p:sp>
      <p:sp>
        <p:nvSpPr>
          <p:cNvPr id="149669" name="Line 165"/>
          <p:cNvSpPr>
            <a:spLocks noChangeShapeType="1"/>
          </p:cNvSpPr>
          <p:nvPr/>
        </p:nvSpPr>
        <p:spPr bwMode="auto">
          <a:xfrm>
            <a:off x="1198563" y="4827588"/>
            <a:ext cx="2981325" cy="0"/>
          </a:xfrm>
          <a:prstGeom prst="line">
            <a:avLst/>
          </a:prstGeom>
          <a:noFill/>
          <a:ln w="28575">
            <a:solidFill>
              <a:srgbClr val="333399"/>
            </a:solidFill>
            <a:round/>
            <a:headEnd/>
            <a:tailEnd type="triangle" w="sm" len="med"/>
          </a:ln>
          <a:effectLst/>
        </p:spPr>
        <p:txBody>
          <a:bodyPr/>
          <a:lstStyle/>
          <a:p>
            <a:endParaRPr lang="zh-CN" altLang="en-US"/>
          </a:p>
        </p:txBody>
      </p:sp>
      <p:sp>
        <p:nvSpPr>
          <p:cNvPr id="149670" name="Line 166"/>
          <p:cNvSpPr>
            <a:spLocks noChangeShapeType="1"/>
          </p:cNvSpPr>
          <p:nvPr/>
        </p:nvSpPr>
        <p:spPr bwMode="auto">
          <a:xfrm>
            <a:off x="1198563" y="5632450"/>
            <a:ext cx="2981325" cy="0"/>
          </a:xfrm>
          <a:prstGeom prst="line">
            <a:avLst/>
          </a:prstGeom>
          <a:noFill/>
          <a:ln w="28575">
            <a:solidFill>
              <a:srgbClr val="333399"/>
            </a:solidFill>
            <a:round/>
            <a:headEnd/>
            <a:tailEnd type="triangle" w="sm" len="med"/>
          </a:ln>
          <a:effectLst/>
        </p:spPr>
        <p:txBody>
          <a:bodyPr/>
          <a:lstStyle/>
          <a:p>
            <a:endParaRPr lang="zh-CN" altLang="en-US"/>
          </a:p>
        </p:txBody>
      </p:sp>
      <p:sp>
        <p:nvSpPr>
          <p:cNvPr id="149605" name="Line 101"/>
          <p:cNvSpPr>
            <a:spLocks noChangeShapeType="1"/>
          </p:cNvSpPr>
          <p:nvPr/>
        </p:nvSpPr>
        <p:spPr bwMode="auto">
          <a:xfrm flipV="1">
            <a:off x="5429257" y="4424362"/>
            <a:ext cx="3087682" cy="4769"/>
          </a:xfrm>
          <a:prstGeom prst="line">
            <a:avLst/>
          </a:prstGeom>
          <a:noFill/>
          <a:ln w="28575">
            <a:solidFill>
              <a:srgbClr val="333399"/>
            </a:solidFill>
            <a:round/>
            <a:headEnd/>
            <a:tailEnd type="triangle" w="sm" len="med"/>
          </a:ln>
          <a:effectLst/>
        </p:spPr>
        <p:txBody>
          <a:bodyPr/>
          <a:lstStyle/>
          <a:p>
            <a:endParaRPr lang="zh-CN" altLang="en-US"/>
          </a:p>
        </p:txBody>
      </p:sp>
      <p:sp>
        <p:nvSpPr>
          <p:cNvPr id="87" name="Freeform 85"/>
          <p:cNvSpPr>
            <a:spLocks/>
          </p:cNvSpPr>
          <p:nvPr/>
        </p:nvSpPr>
        <p:spPr bwMode="auto">
          <a:xfrm>
            <a:off x="6891338" y="4021138"/>
            <a:ext cx="269875" cy="403225"/>
          </a:xfrm>
          <a:custGeom>
            <a:avLst/>
            <a:gdLst/>
            <a:ahLst/>
            <a:cxnLst>
              <a:cxn ang="0">
                <a:pos x="0" y="192"/>
              </a:cxn>
              <a:cxn ang="0">
                <a:pos x="0" y="0"/>
              </a:cxn>
              <a:cxn ang="0">
                <a:pos x="96" y="0"/>
              </a:cxn>
              <a:cxn ang="0">
                <a:pos x="96" y="192"/>
              </a:cxn>
            </a:cxnLst>
            <a:rect l="0" t="0" r="r" b="b"/>
            <a:pathLst>
              <a:path w="96" h="192">
                <a:moveTo>
                  <a:pt x="0" y="192"/>
                </a:moveTo>
                <a:lnTo>
                  <a:pt x="0" y="0"/>
                </a:lnTo>
                <a:lnTo>
                  <a:pt x="96" y="0"/>
                </a:lnTo>
                <a:lnTo>
                  <a:pt x="96" y="192"/>
                </a:lnTo>
              </a:path>
            </a:pathLst>
          </a:custGeom>
          <a:solidFill>
            <a:srgbClr val="CCECFF"/>
          </a:solidFill>
          <a:ln w="9525">
            <a:solidFill>
              <a:schemeClr val="tx1"/>
            </a:solidFill>
            <a:round/>
            <a:headEnd/>
            <a:tailEnd/>
          </a:ln>
          <a:effectLst/>
        </p:spPr>
        <p:txBody>
          <a:bodyPr/>
          <a:lstStyle/>
          <a:p>
            <a:endParaRPr lang="zh-CN" altLang="en-US"/>
          </a:p>
        </p:txBody>
      </p:sp>
      <p:sp>
        <p:nvSpPr>
          <p:cNvPr id="88" name="Freeform 86"/>
          <p:cNvSpPr>
            <a:spLocks/>
          </p:cNvSpPr>
          <p:nvPr/>
        </p:nvSpPr>
        <p:spPr bwMode="auto">
          <a:xfrm>
            <a:off x="7975600" y="4021138"/>
            <a:ext cx="269875" cy="403225"/>
          </a:xfrm>
          <a:custGeom>
            <a:avLst/>
            <a:gdLst/>
            <a:ahLst/>
            <a:cxnLst>
              <a:cxn ang="0">
                <a:pos x="0" y="192"/>
              </a:cxn>
              <a:cxn ang="0">
                <a:pos x="0" y="0"/>
              </a:cxn>
              <a:cxn ang="0">
                <a:pos x="96" y="0"/>
              </a:cxn>
              <a:cxn ang="0">
                <a:pos x="96" y="192"/>
              </a:cxn>
            </a:cxnLst>
            <a:rect l="0" t="0" r="r" b="b"/>
            <a:pathLst>
              <a:path w="96" h="192">
                <a:moveTo>
                  <a:pt x="0" y="192"/>
                </a:moveTo>
                <a:lnTo>
                  <a:pt x="0" y="0"/>
                </a:lnTo>
                <a:lnTo>
                  <a:pt x="96" y="0"/>
                </a:lnTo>
                <a:lnTo>
                  <a:pt x="96" y="192"/>
                </a:lnTo>
              </a:path>
            </a:pathLst>
          </a:custGeom>
          <a:solidFill>
            <a:srgbClr val="FFCCFF"/>
          </a:solidFill>
          <a:ln w="9525">
            <a:solidFill>
              <a:schemeClr val="tx1"/>
            </a:solidFill>
            <a:round/>
            <a:headEnd/>
            <a:tailEnd/>
          </a:ln>
          <a:effectLst/>
        </p:spPr>
        <p:txBody>
          <a:bodyPr/>
          <a:lstStyle/>
          <a:p>
            <a:endParaRPr lang="zh-CN" altLang="en-US"/>
          </a:p>
        </p:txBody>
      </p:sp>
      <p:sp>
        <p:nvSpPr>
          <p:cNvPr id="89" name="Freeform 87"/>
          <p:cNvSpPr>
            <a:spLocks/>
          </p:cNvSpPr>
          <p:nvPr/>
        </p:nvSpPr>
        <p:spPr bwMode="auto">
          <a:xfrm>
            <a:off x="7613650" y="4021138"/>
            <a:ext cx="271463" cy="403225"/>
          </a:xfrm>
          <a:custGeom>
            <a:avLst/>
            <a:gdLst/>
            <a:ahLst/>
            <a:cxnLst>
              <a:cxn ang="0">
                <a:pos x="0" y="192"/>
              </a:cxn>
              <a:cxn ang="0">
                <a:pos x="0" y="0"/>
              </a:cxn>
              <a:cxn ang="0">
                <a:pos x="96" y="0"/>
              </a:cxn>
              <a:cxn ang="0">
                <a:pos x="96" y="192"/>
              </a:cxn>
            </a:cxnLst>
            <a:rect l="0" t="0" r="r" b="b"/>
            <a:pathLst>
              <a:path w="96" h="192">
                <a:moveTo>
                  <a:pt x="0" y="192"/>
                </a:moveTo>
                <a:lnTo>
                  <a:pt x="0" y="0"/>
                </a:lnTo>
                <a:lnTo>
                  <a:pt x="96" y="0"/>
                </a:lnTo>
                <a:lnTo>
                  <a:pt x="96" y="192"/>
                </a:lnTo>
              </a:path>
            </a:pathLst>
          </a:custGeom>
          <a:solidFill>
            <a:srgbClr val="CCCC00"/>
          </a:solidFill>
          <a:ln w="9525">
            <a:solidFill>
              <a:schemeClr val="tx1"/>
            </a:solidFill>
            <a:round/>
            <a:headEnd/>
            <a:tailEnd/>
          </a:ln>
          <a:effectLst/>
        </p:spPr>
        <p:txBody>
          <a:bodyPr/>
          <a:lstStyle/>
          <a:p>
            <a:endParaRPr lang="zh-CN" altLang="en-US"/>
          </a:p>
        </p:txBody>
      </p:sp>
      <p:sp>
        <p:nvSpPr>
          <p:cNvPr id="90" name="Freeform 88"/>
          <p:cNvSpPr>
            <a:spLocks/>
          </p:cNvSpPr>
          <p:nvPr/>
        </p:nvSpPr>
        <p:spPr bwMode="auto">
          <a:xfrm>
            <a:off x="7251700" y="4021138"/>
            <a:ext cx="271463" cy="403225"/>
          </a:xfrm>
          <a:custGeom>
            <a:avLst/>
            <a:gdLst/>
            <a:ahLst/>
            <a:cxnLst>
              <a:cxn ang="0">
                <a:pos x="0" y="192"/>
              </a:cxn>
              <a:cxn ang="0">
                <a:pos x="0" y="0"/>
              </a:cxn>
              <a:cxn ang="0">
                <a:pos x="96" y="0"/>
              </a:cxn>
              <a:cxn ang="0">
                <a:pos x="96" y="192"/>
              </a:cxn>
            </a:cxnLst>
            <a:rect l="0" t="0" r="r" b="b"/>
            <a:pathLst>
              <a:path w="96" h="192">
                <a:moveTo>
                  <a:pt x="0" y="192"/>
                </a:moveTo>
                <a:lnTo>
                  <a:pt x="0" y="0"/>
                </a:lnTo>
                <a:lnTo>
                  <a:pt x="96" y="0"/>
                </a:lnTo>
                <a:lnTo>
                  <a:pt x="96" y="192"/>
                </a:lnTo>
              </a:path>
            </a:pathLst>
          </a:custGeom>
          <a:solidFill>
            <a:srgbClr val="CCECFF"/>
          </a:solidFill>
          <a:ln w="9525">
            <a:solidFill>
              <a:schemeClr val="tx1"/>
            </a:solidFill>
            <a:round/>
            <a:headEnd/>
            <a:tailEnd/>
          </a:ln>
          <a:effectLst/>
        </p:spPr>
        <p:txBody>
          <a:bodyPr/>
          <a:lstStyle/>
          <a:p>
            <a:endParaRPr lang="zh-CN" altLang="en-US"/>
          </a:p>
        </p:txBody>
      </p:sp>
      <p:sp>
        <p:nvSpPr>
          <p:cNvPr id="91" name="Freeform 89"/>
          <p:cNvSpPr>
            <a:spLocks/>
          </p:cNvSpPr>
          <p:nvPr/>
        </p:nvSpPr>
        <p:spPr bwMode="auto">
          <a:xfrm>
            <a:off x="6529388" y="4021138"/>
            <a:ext cx="271462" cy="403225"/>
          </a:xfrm>
          <a:custGeom>
            <a:avLst/>
            <a:gdLst/>
            <a:ahLst/>
            <a:cxnLst>
              <a:cxn ang="0">
                <a:pos x="0" y="192"/>
              </a:cxn>
              <a:cxn ang="0">
                <a:pos x="0" y="0"/>
              </a:cxn>
              <a:cxn ang="0">
                <a:pos x="96" y="0"/>
              </a:cxn>
              <a:cxn ang="0">
                <a:pos x="96" y="192"/>
              </a:cxn>
            </a:cxnLst>
            <a:rect l="0" t="0" r="r" b="b"/>
            <a:pathLst>
              <a:path w="96" h="192">
                <a:moveTo>
                  <a:pt x="0" y="192"/>
                </a:moveTo>
                <a:lnTo>
                  <a:pt x="0" y="0"/>
                </a:lnTo>
                <a:lnTo>
                  <a:pt x="96" y="0"/>
                </a:lnTo>
                <a:lnTo>
                  <a:pt x="96" y="192"/>
                </a:lnTo>
              </a:path>
            </a:pathLst>
          </a:custGeom>
          <a:solidFill>
            <a:srgbClr val="FFFF99"/>
          </a:solidFill>
          <a:ln w="9525">
            <a:solidFill>
              <a:schemeClr val="tx1"/>
            </a:solidFill>
            <a:round/>
            <a:headEnd/>
            <a:tailEnd/>
          </a:ln>
          <a:effectLst/>
        </p:spPr>
        <p:txBody>
          <a:bodyPr/>
          <a:lstStyle/>
          <a:p>
            <a:endParaRPr lang="zh-CN" altLang="en-US"/>
          </a:p>
        </p:txBody>
      </p:sp>
      <p:sp>
        <p:nvSpPr>
          <p:cNvPr id="92" name="Freeform 90"/>
          <p:cNvSpPr>
            <a:spLocks/>
          </p:cNvSpPr>
          <p:nvPr/>
        </p:nvSpPr>
        <p:spPr bwMode="auto">
          <a:xfrm>
            <a:off x="6167438" y="4021138"/>
            <a:ext cx="271462" cy="403225"/>
          </a:xfrm>
          <a:custGeom>
            <a:avLst/>
            <a:gdLst/>
            <a:ahLst/>
            <a:cxnLst>
              <a:cxn ang="0">
                <a:pos x="0" y="192"/>
              </a:cxn>
              <a:cxn ang="0">
                <a:pos x="0" y="0"/>
              </a:cxn>
              <a:cxn ang="0">
                <a:pos x="96" y="0"/>
              </a:cxn>
              <a:cxn ang="0">
                <a:pos x="96" y="192"/>
              </a:cxn>
            </a:cxnLst>
            <a:rect l="0" t="0" r="r" b="b"/>
            <a:pathLst>
              <a:path w="96" h="192">
                <a:moveTo>
                  <a:pt x="0" y="192"/>
                </a:moveTo>
                <a:lnTo>
                  <a:pt x="0" y="0"/>
                </a:lnTo>
                <a:lnTo>
                  <a:pt x="96" y="0"/>
                </a:lnTo>
                <a:lnTo>
                  <a:pt x="96" y="192"/>
                </a:lnTo>
              </a:path>
            </a:pathLst>
          </a:custGeom>
          <a:solidFill>
            <a:srgbClr val="FFFF99"/>
          </a:solidFill>
          <a:ln w="9525">
            <a:solidFill>
              <a:schemeClr val="tx1"/>
            </a:solidFill>
            <a:round/>
            <a:headEnd/>
            <a:tailEnd/>
          </a:ln>
          <a:effectLst/>
        </p:spPr>
        <p:txBody>
          <a:bodyPr/>
          <a:lstStyle/>
          <a:p>
            <a:endParaRPr lang="zh-CN" altLang="en-US"/>
          </a:p>
        </p:txBody>
      </p:sp>
      <p:sp>
        <p:nvSpPr>
          <p:cNvPr id="93" name="Freeform 91"/>
          <p:cNvSpPr>
            <a:spLocks/>
          </p:cNvSpPr>
          <p:nvPr/>
        </p:nvSpPr>
        <p:spPr bwMode="auto">
          <a:xfrm>
            <a:off x="5807075" y="4021138"/>
            <a:ext cx="269875" cy="403225"/>
          </a:xfrm>
          <a:custGeom>
            <a:avLst/>
            <a:gdLst/>
            <a:ahLst/>
            <a:cxnLst>
              <a:cxn ang="0">
                <a:pos x="0" y="192"/>
              </a:cxn>
              <a:cxn ang="0">
                <a:pos x="0" y="0"/>
              </a:cxn>
              <a:cxn ang="0">
                <a:pos x="96" y="0"/>
              </a:cxn>
              <a:cxn ang="0">
                <a:pos x="96" y="192"/>
              </a:cxn>
            </a:cxnLst>
            <a:rect l="0" t="0" r="r" b="b"/>
            <a:pathLst>
              <a:path w="96" h="192">
                <a:moveTo>
                  <a:pt x="0" y="192"/>
                </a:moveTo>
                <a:lnTo>
                  <a:pt x="0" y="0"/>
                </a:lnTo>
                <a:lnTo>
                  <a:pt x="96" y="0"/>
                </a:lnTo>
                <a:lnTo>
                  <a:pt x="96" y="192"/>
                </a:lnTo>
              </a:path>
            </a:pathLst>
          </a:custGeom>
          <a:solidFill>
            <a:srgbClr val="FFCCFF"/>
          </a:solidFill>
          <a:ln w="9525">
            <a:solidFill>
              <a:schemeClr val="tx1"/>
            </a:solidFill>
            <a:round/>
            <a:headEnd/>
            <a:tailEnd/>
          </a:ln>
          <a:effectLst/>
        </p:spPr>
        <p:txBody>
          <a:bodyPr/>
          <a:lstStyle/>
          <a:p>
            <a:endParaRPr lang="zh-CN" altLang="en-US"/>
          </a:p>
        </p:txBody>
      </p:sp>
      <p:sp>
        <p:nvSpPr>
          <p:cNvPr id="94" name="Line 101"/>
          <p:cNvSpPr>
            <a:spLocks noChangeShapeType="1"/>
          </p:cNvSpPr>
          <p:nvPr/>
        </p:nvSpPr>
        <p:spPr bwMode="auto">
          <a:xfrm>
            <a:off x="5535613" y="4424363"/>
            <a:ext cx="2981325" cy="0"/>
          </a:xfrm>
          <a:prstGeom prst="line">
            <a:avLst/>
          </a:prstGeom>
          <a:noFill/>
          <a:ln w="28575">
            <a:solidFill>
              <a:srgbClr val="333399"/>
            </a:solidFill>
            <a:round/>
            <a:headEnd/>
            <a:tailEnd type="triangle" w="sm" len="med"/>
          </a:ln>
          <a:effectLst/>
        </p:spPr>
        <p:txBody>
          <a:bodyPr/>
          <a:lstStyle/>
          <a:p>
            <a:endParaRPr lang="zh-CN" altLang="en-US"/>
          </a:p>
        </p:txBody>
      </p:sp>
      <p:sp>
        <p:nvSpPr>
          <p:cNvPr id="95" name="Text Box 115"/>
          <p:cNvSpPr txBox="1">
            <a:spLocks noChangeArrowheads="1"/>
          </p:cNvSpPr>
          <p:nvPr/>
        </p:nvSpPr>
        <p:spPr bwMode="auto">
          <a:xfrm>
            <a:off x="8426450" y="4002088"/>
            <a:ext cx="25400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t</a:t>
            </a:r>
          </a:p>
        </p:txBody>
      </p:sp>
      <p:sp>
        <p:nvSpPr>
          <p:cNvPr id="96" name="Line 144"/>
          <p:cNvSpPr>
            <a:spLocks noChangeShapeType="1"/>
          </p:cNvSpPr>
          <p:nvPr/>
        </p:nvSpPr>
        <p:spPr bwMode="auto">
          <a:xfrm>
            <a:off x="6529388" y="4324350"/>
            <a:ext cx="0" cy="100013"/>
          </a:xfrm>
          <a:prstGeom prst="line">
            <a:avLst/>
          </a:prstGeom>
          <a:noFill/>
          <a:ln w="9525">
            <a:solidFill>
              <a:schemeClr val="tx1"/>
            </a:solidFill>
            <a:round/>
            <a:headEnd/>
            <a:tailEnd/>
          </a:ln>
          <a:effectLst/>
        </p:spPr>
        <p:txBody>
          <a:bodyPr/>
          <a:lstStyle/>
          <a:p>
            <a:endParaRPr lang="zh-CN" altLang="en-US"/>
          </a:p>
        </p:txBody>
      </p:sp>
      <p:sp>
        <p:nvSpPr>
          <p:cNvPr id="97" name="Line 145"/>
          <p:cNvSpPr>
            <a:spLocks noChangeShapeType="1"/>
          </p:cNvSpPr>
          <p:nvPr/>
        </p:nvSpPr>
        <p:spPr bwMode="auto">
          <a:xfrm>
            <a:off x="6800850" y="4324350"/>
            <a:ext cx="0" cy="100013"/>
          </a:xfrm>
          <a:prstGeom prst="line">
            <a:avLst/>
          </a:prstGeom>
          <a:noFill/>
          <a:ln w="9525">
            <a:solidFill>
              <a:schemeClr val="tx1"/>
            </a:solidFill>
            <a:round/>
            <a:headEnd/>
            <a:tailEnd/>
          </a:ln>
          <a:effectLst/>
        </p:spPr>
        <p:txBody>
          <a:bodyPr/>
          <a:lstStyle/>
          <a:p>
            <a:endParaRPr lang="zh-CN" altLang="en-US"/>
          </a:p>
        </p:txBody>
      </p:sp>
      <p:sp>
        <p:nvSpPr>
          <p:cNvPr id="98" name="Line 147"/>
          <p:cNvSpPr>
            <a:spLocks noChangeShapeType="1"/>
          </p:cNvSpPr>
          <p:nvPr/>
        </p:nvSpPr>
        <p:spPr bwMode="auto">
          <a:xfrm>
            <a:off x="7885113" y="4324350"/>
            <a:ext cx="0" cy="100013"/>
          </a:xfrm>
          <a:prstGeom prst="line">
            <a:avLst/>
          </a:prstGeom>
          <a:noFill/>
          <a:ln w="9525">
            <a:solidFill>
              <a:schemeClr val="tx1"/>
            </a:solidFill>
            <a:round/>
            <a:headEnd/>
            <a:tailEnd/>
          </a:ln>
          <a:effectLst/>
        </p:spPr>
        <p:txBody>
          <a:bodyPr/>
          <a:lstStyle/>
          <a:p>
            <a:endParaRPr lang="zh-CN" altLang="en-US"/>
          </a:p>
        </p:txBody>
      </p:sp>
      <p:sp>
        <p:nvSpPr>
          <p:cNvPr id="99" name="Text Box 103"/>
          <p:cNvSpPr txBox="1">
            <a:spLocks noChangeArrowheads="1"/>
          </p:cNvSpPr>
          <p:nvPr/>
        </p:nvSpPr>
        <p:spPr bwMode="auto">
          <a:xfrm>
            <a:off x="7951788" y="4005263"/>
            <a:ext cx="325437"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a</a:t>
            </a:r>
          </a:p>
        </p:txBody>
      </p:sp>
      <p:sp>
        <p:nvSpPr>
          <p:cNvPr id="100" name="Text Box 104"/>
          <p:cNvSpPr txBox="1">
            <a:spLocks noChangeArrowheads="1"/>
          </p:cNvSpPr>
          <p:nvPr/>
        </p:nvSpPr>
        <p:spPr bwMode="auto">
          <a:xfrm>
            <a:off x="6145213" y="4005263"/>
            <a:ext cx="325437"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b</a:t>
            </a:r>
          </a:p>
        </p:txBody>
      </p:sp>
      <p:sp>
        <p:nvSpPr>
          <p:cNvPr id="101" name="Text Box 108"/>
          <p:cNvSpPr txBox="1">
            <a:spLocks noChangeArrowheads="1"/>
          </p:cNvSpPr>
          <p:nvPr/>
        </p:nvSpPr>
        <p:spPr bwMode="auto">
          <a:xfrm>
            <a:off x="6484938" y="4005263"/>
            <a:ext cx="325437"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b</a:t>
            </a:r>
          </a:p>
        </p:txBody>
      </p:sp>
      <p:sp>
        <p:nvSpPr>
          <p:cNvPr id="102" name="Text Box 109"/>
          <p:cNvSpPr txBox="1">
            <a:spLocks noChangeArrowheads="1"/>
          </p:cNvSpPr>
          <p:nvPr/>
        </p:nvSpPr>
        <p:spPr bwMode="auto">
          <a:xfrm>
            <a:off x="6845300" y="4005263"/>
            <a:ext cx="31115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c</a:t>
            </a:r>
          </a:p>
        </p:txBody>
      </p:sp>
      <p:sp>
        <p:nvSpPr>
          <p:cNvPr id="103" name="Text Box 110"/>
          <p:cNvSpPr txBox="1">
            <a:spLocks noChangeArrowheads="1"/>
          </p:cNvSpPr>
          <p:nvPr/>
        </p:nvSpPr>
        <p:spPr bwMode="auto">
          <a:xfrm>
            <a:off x="5776913" y="4005263"/>
            <a:ext cx="325437"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a</a:t>
            </a:r>
          </a:p>
        </p:txBody>
      </p:sp>
      <p:sp>
        <p:nvSpPr>
          <p:cNvPr id="104" name="Text Box 148"/>
          <p:cNvSpPr txBox="1">
            <a:spLocks noChangeArrowheads="1"/>
          </p:cNvSpPr>
          <p:nvPr/>
        </p:nvSpPr>
        <p:spPr bwMode="auto">
          <a:xfrm>
            <a:off x="7218363" y="4005263"/>
            <a:ext cx="31115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c</a:t>
            </a:r>
          </a:p>
        </p:txBody>
      </p:sp>
      <p:sp>
        <p:nvSpPr>
          <p:cNvPr id="105" name="Text Box 149"/>
          <p:cNvSpPr txBox="1">
            <a:spLocks noChangeArrowheads="1"/>
          </p:cNvSpPr>
          <p:nvPr/>
        </p:nvSpPr>
        <p:spPr bwMode="auto">
          <a:xfrm>
            <a:off x="7569200" y="4005263"/>
            <a:ext cx="325438"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d</a:t>
            </a:r>
          </a:p>
        </p:txBody>
      </p:sp>
      <p:sp>
        <p:nvSpPr>
          <p:cNvPr id="106" name="Freeform 150"/>
          <p:cNvSpPr>
            <a:spLocks/>
          </p:cNvSpPr>
          <p:nvPr/>
        </p:nvSpPr>
        <p:spPr bwMode="auto">
          <a:xfrm>
            <a:off x="5716588" y="4021138"/>
            <a:ext cx="90487" cy="403225"/>
          </a:xfrm>
          <a:custGeom>
            <a:avLst/>
            <a:gdLst/>
            <a:ahLst/>
            <a:cxnLst>
              <a:cxn ang="0">
                <a:pos x="0" y="192"/>
              </a:cxn>
              <a:cxn ang="0">
                <a:pos x="0" y="0"/>
              </a:cxn>
              <a:cxn ang="0">
                <a:pos x="48" y="0"/>
              </a:cxn>
              <a:cxn ang="0">
                <a:pos x="48" y="192"/>
              </a:cxn>
            </a:cxnLst>
            <a:rect l="0" t="0" r="r" b="b"/>
            <a:pathLst>
              <a:path w="48" h="192">
                <a:moveTo>
                  <a:pt x="0" y="192"/>
                </a:moveTo>
                <a:lnTo>
                  <a:pt x="0" y="0"/>
                </a:lnTo>
                <a:lnTo>
                  <a:pt x="48" y="0"/>
                </a:lnTo>
                <a:lnTo>
                  <a:pt x="48" y="192"/>
                </a:lnTo>
              </a:path>
            </a:pathLst>
          </a:custGeom>
          <a:blipFill>
            <a:blip r:embed="rId3" cstate="print"/>
            <a:tile tx="0" ty="0" sx="100000" sy="100000" flip="none" algn="tl"/>
          </a:blipFill>
          <a:ln w="9525">
            <a:solidFill>
              <a:schemeClr val="tx1"/>
            </a:solidFill>
            <a:round/>
            <a:headEnd/>
            <a:tailEnd/>
          </a:ln>
          <a:effectLst/>
        </p:spPr>
        <p:txBody>
          <a:bodyPr/>
          <a:lstStyle/>
          <a:p>
            <a:endParaRPr lang="zh-CN" altLang="en-US"/>
          </a:p>
        </p:txBody>
      </p:sp>
      <p:sp>
        <p:nvSpPr>
          <p:cNvPr id="107" name="Freeform 151"/>
          <p:cNvSpPr>
            <a:spLocks/>
          </p:cNvSpPr>
          <p:nvPr/>
        </p:nvSpPr>
        <p:spPr bwMode="auto">
          <a:xfrm>
            <a:off x="6076950" y="4021138"/>
            <a:ext cx="90488" cy="403225"/>
          </a:xfrm>
          <a:custGeom>
            <a:avLst/>
            <a:gdLst/>
            <a:ahLst/>
            <a:cxnLst>
              <a:cxn ang="0">
                <a:pos x="0" y="192"/>
              </a:cxn>
              <a:cxn ang="0">
                <a:pos x="0" y="0"/>
              </a:cxn>
              <a:cxn ang="0">
                <a:pos x="48" y="0"/>
              </a:cxn>
              <a:cxn ang="0">
                <a:pos x="48" y="192"/>
              </a:cxn>
            </a:cxnLst>
            <a:rect l="0" t="0" r="r" b="b"/>
            <a:pathLst>
              <a:path w="48" h="192">
                <a:moveTo>
                  <a:pt x="0" y="192"/>
                </a:moveTo>
                <a:lnTo>
                  <a:pt x="0" y="0"/>
                </a:lnTo>
                <a:lnTo>
                  <a:pt x="48" y="0"/>
                </a:lnTo>
                <a:lnTo>
                  <a:pt x="48" y="192"/>
                </a:lnTo>
              </a:path>
            </a:pathLst>
          </a:custGeom>
          <a:blipFill>
            <a:blip r:embed="rId4" cstate="print"/>
            <a:tile tx="0" ty="0" sx="100000" sy="100000" flip="none" algn="tl"/>
          </a:blipFill>
          <a:ln w="9525">
            <a:solidFill>
              <a:schemeClr val="tx1"/>
            </a:solidFill>
            <a:round/>
            <a:headEnd/>
            <a:tailEnd/>
          </a:ln>
          <a:effectLst/>
        </p:spPr>
        <p:txBody>
          <a:bodyPr/>
          <a:lstStyle/>
          <a:p>
            <a:endParaRPr lang="zh-CN" altLang="en-US"/>
          </a:p>
        </p:txBody>
      </p:sp>
      <p:sp>
        <p:nvSpPr>
          <p:cNvPr id="108" name="Freeform 152"/>
          <p:cNvSpPr>
            <a:spLocks/>
          </p:cNvSpPr>
          <p:nvPr/>
        </p:nvSpPr>
        <p:spPr bwMode="auto">
          <a:xfrm>
            <a:off x="6438900" y="4021138"/>
            <a:ext cx="90488" cy="403225"/>
          </a:xfrm>
          <a:custGeom>
            <a:avLst/>
            <a:gdLst/>
            <a:ahLst/>
            <a:cxnLst>
              <a:cxn ang="0">
                <a:pos x="0" y="192"/>
              </a:cxn>
              <a:cxn ang="0">
                <a:pos x="0" y="0"/>
              </a:cxn>
              <a:cxn ang="0">
                <a:pos x="48" y="0"/>
              </a:cxn>
              <a:cxn ang="0">
                <a:pos x="48" y="192"/>
              </a:cxn>
            </a:cxnLst>
            <a:rect l="0" t="0" r="r" b="b"/>
            <a:pathLst>
              <a:path w="48" h="192">
                <a:moveTo>
                  <a:pt x="0" y="192"/>
                </a:moveTo>
                <a:lnTo>
                  <a:pt x="0" y="0"/>
                </a:lnTo>
                <a:lnTo>
                  <a:pt x="48" y="0"/>
                </a:lnTo>
                <a:lnTo>
                  <a:pt x="48" y="192"/>
                </a:lnTo>
              </a:path>
            </a:pathLst>
          </a:custGeom>
          <a:blipFill>
            <a:blip r:embed="rId4" cstate="print"/>
            <a:tile tx="0" ty="0" sx="100000" sy="100000" flip="none" algn="tl"/>
          </a:blipFill>
          <a:ln w="9525">
            <a:solidFill>
              <a:schemeClr val="tx1"/>
            </a:solidFill>
            <a:round/>
            <a:headEnd/>
            <a:tailEnd/>
          </a:ln>
          <a:effectLst/>
        </p:spPr>
        <p:txBody>
          <a:bodyPr/>
          <a:lstStyle/>
          <a:p>
            <a:endParaRPr lang="zh-CN" altLang="en-US"/>
          </a:p>
        </p:txBody>
      </p:sp>
      <p:sp>
        <p:nvSpPr>
          <p:cNvPr id="109" name="Freeform 153"/>
          <p:cNvSpPr>
            <a:spLocks/>
          </p:cNvSpPr>
          <p:nvPr/>
        </p:nvSpPr>
        <p:spPr bwMode="auto">
          <a:xfrm>
            <a:off x="6800850" y="4021138"/>
            <a:ext cx="90488" cy="403225"/>
          </a:xfrm>
          <a:custGeom>
            <a:avLst/>
            <a:gdLst/>
            <a:ahLst/>
            <a:cxnLst>
              <a:cxn ang="0">
                <a:pos x="0" y="192"/>
              </a:cxn>
              <a:cxn ang="0">
                <a:pos x="0" y="0"/>
              </a:cxn>
              <a:cxn ang="0">
                <a:pos x="48" y="0"/>
              </a:cxn>
              <a:cxn ang="0">
                <a:pos x="48" y="192"/>
              </a:cxn>
            </a:cxnLst>
            <a:rect l="0" t="0" r="r" b="b"/>
            <a:pathLst>
              <a:path w="48" h="192">
                <a:moveTo>
                  <a:pt x="0" y="192"/>
                </a:moveTo>
                <a:lnTo>
                  <a:pt x="0" y="0"/>
                </a:lnTo>
                <a:lnTo>
                  <a:pt x="48" y="0"/>
                </a:lnTo>
                <a:lnTo>
                  <a:pt x="48" y="192"/>
                </a:lnTo>
              </a:path>
            </a:pathLst>
          </a:custGeom>
          <a:blipFill>
            <a:blip r:embed="rId5" cstate="print"/>
            <a:tile tx="0" ty="0" sx="100000" sy="100000" flip="none" algn="tl"/>
          </a:blipFill>
          <a:ln w="9525">
            <a:solidFill>
              <a:schemeClr val="tx1"/>
            </a:solidFill>
            <a:round/>
            <a:headEnd/>
            <a:tailEnd/>
          </a:ln>
          <a:effectLst/>
        </p:spPr>
        <p:txBody>
          <a:bodyPr/>
          <a:lstStyle/>
          <a:p>
            <a:endParaRPr lang="zh-CN" altLang="en-US"/>
          </a:p>
        </p:txBody>
      </p:sp>
      <p:sp>
        <p:nvSpPr>
          <p:cNvPr id="110" name="Freeform 154"/>
          <p:cNvSpPr>
            <a:spLocks/>
          </p:cNvSpPr>
          <p:nvPr/>
        </p:nvSpPr>
        <p:spPr bwMode="auto">
          <a:xfrm>
            <a:off x="7161213" y="4021138"/>
            <a:ext cx="90487" cy="403225"/>
          </a:xfrm>
          <a:custGeom>
            <a:avLst/>
            <a:gdLst/>
            <a:ahLst/>
            <a:cxnLst>
              <a:cxn ang="0">
                <a:pos x="0" y="192"/>
              </a:cxn>
              <a:cxn ang="0">
                <a:pos x="0" y="0"/>
              </a:cxn>
              <a:cxn ang="0">
                <a:pos x="48" y="0"/>
              </a:cxn>
              <a:cxn ang="0">
                <a:pos x="48" y="192"/>
              </a:cxn>
            </a:cxnLst>
            <a:rect l="0" t="0" r="r" b="b"/>
            <a:pathLst>
              <a:path w="48" h="192">
                <a:moveTo>
                  <a:pt x="0" y="192"/>
                </a:moveTo>
                <a:lnTo>
                  <a:pt x="0" y="0"/>
                </a:lnTo>
                <a:lnTo>
                  <a:pt x="48" y="0"/>
                </a:lnTo>
                <a:lnTo>
                  <a:pt x="48" y="192"/>
                </a:lnTo>
              </a:path>
            </a:pathLst>
          </a:custGeom>
          <a:blipFill>
            <a:blip r:embed="rId5" cstate="print"/>
            <a:tile tx="0" ty="0" sx="100000" sy="100000" flip="none" algn="tl"/>
          </a:blipFill>
          <a:ln w="9525">
            <a:solidFill>
              <a:schemeClr val="tx1"/>
            </a:solidFill>
            <a:round/>
            <a:headEnd/>
            <a:tailEnd/>
          </a:ln>
          <a:effectLst/>
        </p:spPr>
        <p:txBody>
          <a:bodyPr/>
          <a:lstStyle/>
          <a:p>
            <a:endParaRPr lang="zh-CN" altLang="en-US"/>
          </a:p>
        </p:txBody>
      </p:sp>
      <p:sp>
        <p:nvSpPr>
          <p:cNvPr id="111" name="Freeform 155"/>
          <p:cNvSpPr>
            <a:spLocks/>
          </p:cNvSpPr>
          <p:nvPr/>
        </p:nvSpPr>
        <p:spPr bwMode="auto">
          <a:xfrm>
            <a:off x="7523163" y="4021138"/>
            <a:ext cx="90487" cy="403225"/>
          </a:xfrm>
          <a:custGeom>
            <a:avLst/>
            <a:gdLst/>
            <a:ahLst/>
            <a:cxnLst>
              <a:cxn ang="0">
                <a:pos x="0" y="192"/>
              </a:cxn>
              <a:cxn ang="0">
                <a:pos x="0" y="0"/>
              </a:cxn>
              <a:cxn ang="0">
                <a:pos x="48" y="0"/>
              </a:cxn>
              <a:cxn ang="0">
                <a:pos x="48" y="192"/>
              </a:cxn>
            </a:cxnLst>
            <a:rect l="0" t="0" r="r" b="b"/>
            <a:pathLst>
              <a:path w="48" h="192">
                <a:moveTo>
                  <a:pt x="0" y="192"/>
                </a:moveTo>
                <a:lnTo>
                  <a:pt x="0" y="0"/>
                </a:lnTo>
                <a:lnTo>
                  <a:pt x="48" y="0"/>
                </a:lnTo>
                <a:lnTo>
                  <a:pt x="48" y="192"/>
                </a:lnTo>
              </a:path>
            </a:pathLst>
          </a:custGeom>
          <a:blipFill>
            <a:blip r:embed="rId6" cstate="print"/>
            <a:tile tx="0" ty="0" sx="100000" sy="100000" flip="none" algn="tl"/>
          </a:blipFill>
          <a:ln w="9525">
            <a:solidFill>
              <a:schemeClr val="tx1"/>
            </a:solidFill>
            <a:round/>
            <a:headEnd/>
            <a:tailEnd/>
          </a:ln>
          <a:effectLst/>
        </p:spPr>
        <p:txBody>
          <a:bodyPr/>
          <a:lstStyle/>
          <a:p>
            <a:endParaRPr lang="zh-CN" altLang="en-US"/>
          </a:p>
        </p:txBody>
      </p:sp>
      <p:sp>
        <p:nvSpPr>
          <p:cNvPr id="112" name="Freeform 156"/>
          <p:cNvSpPr>
            <a:spLocks/>
          </p:cNvSpPr>
          <p:nvPr/>
        </p:nvSpPr>
        <p:spPr bwMode="auto">
          <a:xfrm>
            <a:off x="7885113" y="4021138"/>
            <a:ext cx="90487" cy="403225"/>
          </a:xfrm>
          <a:custGeom>
            <a:avLst/>
            <a:gdLst/>
            <a:ahLst/>
            <a:cxnLst>
              <a:cxn ang="0">
                <a:pos x="0" y="192"/>
              </a:cxn>
              <a:cxn ang="0">
                <a:pos x="0" y="0"/>
              </a:cxn>
              <a:cxn ang="0">
                <a:pos x="48" y="0"/>
              </a:cxn>
              <a:cxn ang="0">
                <a:pos x="48" y="192"/>
              </a:cxn>
            </a:cxnLst>
            <a:rect l="0" t="0" r="r" b="b"/>
            <a:pathLst>
              <a:path w="48" h="192">
                <a:moveTo>
                  <a:pt x="0" y="192"/>
                </a:moveTo>
                <a:lnTo>
                  <a:pt x="0" y="0"/>
                </a:lnTo>
                <a:lnTo>
                  <a:pt x="48" y="0"/>
                </a:lnTo>
                <a:lnTo>
                  <a:pt x="48" y="192"/>
                </a:lnTo>
              </a:path>
            </a:pathLst>
          </a:custGeom>
          <a:blipFill>
            <a:blip r:embed="rId3" cstate="print"/>
            <a:tile tx="0" ty="0" sx="100000" sy="100000" flip="none" algn="tl"/>
          </a:blipFill>
          <a:ln w="9525">
            <a:solidFill>
              <a:schemeClr val="tx1"/>
            </a:solidFill>
            <a:round/>
            <a:headEnd/>
            <a:tailEnd/>
          </a:ln>
          <a:effectLst/>
        </p:spPr>
        <p:txBody>
          <a:bodyPr/>
          <a:lstStyle/>
          <a:p>
            <a:endParaRPr lang="zh-CN" altLang="en-US"/>
          </a:p>
        </p:txBody>
      </p:sp>
      <p:cxnSp>
        <p:nvCxnSpPr>
          <p:cNvPr id="3" name="直接箭头连接符 2">
            <a:extLst>
              <a:ext uri="{FF2B5EF4-FFF2-40B4-BE49-F238E27FC236}">
                <a16:creationId xmlns:a16="http://schemas.microsoft.com/office/drawing/2014/main" id="{F4FD3285-0CC4-4219-8BA8-B126224BED27}"/>
              </a:ext>
            </a:extLst>
          </p:cNvPr>
          <p:cNvCxnSpPr>
            <a:stCxn id="106" idx="3"/>
          </p:cNvCxnSpPr>
          <p:nvPr/>
        </p:nvCxnSpPr>
        <p:spPr>
          <a:xfrm flipV="1">
            <a:off x="5716636" y="3429000"/>
            <a:ext cx="428577" cy="59233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4" name="文本框 3">
            <a:extLst>
              <a:ext uri="{FF2B5EF4-FFF2-40B4-BE49-F238E27FC236}">
                <a16:creationId xmlns:a16="http://schemas.microsoft.com/office/drawing/2014/main" id="{B25EFA21-F983-48BE-A7EA-D8E7BBB2E1BE}"/>
              </a:ext>
            </a:extLst>
          </p:cNvPr>
          <p:cNvSpPr txBox="1"/>
          <p:nvPr/>
        </p:nvSpPr>
        <p:spPr>
          <a:xfrm>
            <a:off x="6102350" y="3173413"/>
            <a:ext cx="1849438" cy="584775"/>
          </a:xfrm>
          <a:prstGeom prst="rect">
            <a:avLst/>
          </a:prstGeom>
          <a:noFill/>
        </p:spPr>
        <p:txBody>
          <a:bodyPr wrap="square" rtlCol="0">
            <a:spAutoFit/>
          </a:bodyPr>
          <a:lstStyle/>
          <a:p>
            <a:r>
              <a:rPr lang="zh-CN" altLang="en-US" sz="1600" dirty="0"/>
              <a:t>在每一帧数据头部</a:t>
            </a:r>
            <a:endParaRPr lang="en-US" altLang="zh-CN" sz="1600" dirty="0"/>
          </a:p>
          <a:p>
            <a:r>
              <a:rPr lang="zh-CN" altLang="en-US" sz="1600" dirty="0"/>
              <a:t>加控制信息</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zh-CN" dirty="0"/>
              <a:t>T1</a:t>
            </a:r>
            <a:r>
              <a:rPr lang="zh-CN" altLang="en-US" dirty="0"/>
              <a:t>信道的时分复用</a:t>
            </a:r>
            <a:endParaRPr lang="en-US" altLang="zh-CN" dirty="0"/>
          </a:p>
        </p:txBody>
      </p:sp>
      <p:pic>
        <p:nvPicPr>
          <p:cNvPr id="48131" name="Picture 4"/>
          <p:cNvPicPr>
            <a:picLocks noGrp="1" noChangeAspect="1" noChangeArrowheads="1"/>
          </p:cNvPicPr>
          <p:nvPr>
            <p:ph type="body" idx="1"/>
          </p:nvPr>
        </p:nvPicPr>
        <p:blipFill>
          <a:blip r:embed="rId3" cstate="print"/>
          <a:srcRect/>
          <a:stretch>
            <a:fillRect/>
          </a:stretch>
        </p:blipFill>
        <p:spPr>
          <a:xfrm>
            <a:off x="1182688" y="2259013"/>
            <a:ext cx="7772400" cy="3632200"/>
          </a:xfrm>
          <a:noFill/>
        </p:spPr>
      </p:pic>
      <p:sp>
        <p:nvSpPr>
          <p:cNvPr id="48132" name="Text Box 5"/>
          <p:cNvSpPr txBox="1">
            <a:spLocks noChangeArrowheads="1"/>
          </p:cNvSpPr>
          <p:nvPr/>
        </p:nvSpPr>
        <p:spPr bwMode="auto">
          <a:xfrm>
            <a:off x="1428728" y="5786454"/>
            <a:ext cx="5572164" cy="1015663"/>
          </a:xfrm>
          <a:prstGeom prst="rect">
            <a:avLst/>
          </a:prstGeom>
          <a:noFill/>
          <a:ln w="9525">
            <a:noFill/>
            <a:miter lim="800000"/>
            <a:headEnd/>
            <a:tailEnd/>
          </a:ln>
        </p:spPr>
        <p:txBody>
          <a:bodyPr wrap="square">
            <a:spAutoFit/>
          </a:bodyPr>
          <a:lstStyle/>
          <a:p>
            <a:pPr>
              <a:spcBef>
                <a:spcPct val="50000"/>
              </a:spcBef>
            </a:pPr>
            <a:r>
              <a:rPr lang="en-US" altLang="zh-CN" dirty="0"/>
              <a:t>T1</a:t>
            </a:r>
            <a:r>
              <a:rPr lang="zh-CN" altLang="en-US" dirty="0"/>
              <a:t>信道（北美、日本）：</a:t>
            </a:r>
            <a:r>
              <a:rPr lang="en-US" altLang="zh-CN" dirty="0"/>
              <a:t>1.544Mbps</a:t>
            </a:r>
          </a:p>
          <a:p>
            <a:pPr>
              <a:spcBef>
                <a:spcPct val="50000"/>
              </a:spcBef>
            </a:pPr>
            <a:r>
              <a:rPr lang="en-US" altLang="zh-CN" dirty="0"/>
              <a:t>E1</a:t>
            </a:r>
            <a:r>
              <a:rPr lang="zh-CN" altLang="en-US" dirty="0"/>
              <a:t>信道（欧洲，中国）：</a:t>
            </a:r>
            <a:r>
              <a:rPr lang="en-US" altLang="zh-CN" dirty="0"/>
              <a:t>2.048Mbps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0" y="1989138"/>
            <a:ext cx="9144000" cy="4303712"/>
          </a:xfrm>
        </p:spPr>
        <p:txBody>
          <a:bodyPr/>
          <a:lstStyle/>
          <a:p>
            <a:pPr eaLnBrk="1" hangingPunct="1">
              <a:lnSpc>
                <a:spcPct val="90000"/>
              </a:lnSpc>
            </a:pPr>
            <a:r>
              <a:rPr lang="en-US" altLang="zh-CN" sz="2800" dirty="0">
                <a:solidFill>
                  <a:srgbClr val="FF0000"/>
                </a:solidFill>
              </a:rPr>
              <a:t>T1</a:t>
            </a:r>
            <a:r>
              <a:rPr lang="en-US" altLang="zh-CN" sz="2800" dirty="0"/>
              <a:t> supports a total of </a:t>
            </a:r>
          </a:p>
          <a:p>
            <a:pPr eaLnBrk="1" hangingPunct="1">
              <a:lnSpc>
                <a:spcPct val="90000"/>
              </a:lnSpc>
              <a:buFont typeface="Wingdings" pitchFamily="2" charset="2"/>
              <a:buNone/>
            </a:pPr>
            <a:r>
              <a:rPr lang="en-US" altLang="zh-CN" sz="2800" dirty="0"/>
              <a:t>    [(7+1) x 24 + 1] bit /125 x 10</a:t>
            </a:r>
            <a:r>
              <a:rPr lang="en-US" altLang="zh-CN" sz="2800" baseline="30000" dirty="0"/>
              <a:t>6</a:t>
            </a:r>
            <a:endParaRPr lang="en-US" altLang="zh-CN" sz="2800" dirty="0"/>
          </a:p>
          <a:p>
            <a:pPr eaLnBrk="1" hangingPunct="1">
              <a:lnSpc>
                <a:spcPct val="90000"/>
              </a:lnSpc>
              <a:buFont typeface="Wingdings" pitchFamily="2" charset="2"/>
              <a:buNone/>
            </a:pPr>
            <a:r>
              <a:rPr lang="en-US" altLang="zh-CN" sz="2800" dirty="0"/>
              <a:t>  = 193 bit /125 x 10</a:t>
            </a:r>
            <a:r>
              <a:rPr lang="en-US" altLang="zh-CN" sz="2800" baseline="30000" dirty="0"/>
              <a:t>6</a:t>
            </a:r>
            <a:r>
              <a:rPr lang="en-US" altLang="zh-CN" sz="2800" dirty="0"/>
              <a:t> </a:t>
            </a:r>
          </a:p>
          <a:p>
            <a:pPr eaLnBrk="1" hangingPunct="1">
              <a:lnSpc>
                <a:spcPct val="90000"/>
              </a:lnSpc>
              <a:buFont typeface="Wingdings" pitchFamily="2" charset="2"/>
              <a:buNone/>
            </a:pPr>
            <a:r>
              <a:rPr lang="en-US" altLang="zh-CN" sz="2800" dirty="0"/>
              <a:t>  = </a:t>
            </a:r>
            <a:r>
              <a:rPr lang="en-US" altLang="zh-CN" sz="2800" dirty="0">
                <a:solidFill>
                  <a:srgbClr val="FF0000"/>
                </a:solidFill>
              </a:rPr>
              <a:t>1.544M</a:t>
            </a:r>
            <a:r>
              <a:rPr lang="en-US" altLang="zh-CN" sz="2800" dirty="0"/>
              <a:t>bit/sec or 1.544Mbps</a:t>
            </a:r>
          </a:p>
          <a:p>
            <a:pPr eaLnBrk="1" hangingPunct="1">
              <a:lnSpc>
                <a:spcPct val="90000"/>
              </a:lnSpc>
            </a:pPr>
            <a:r>
              <a:rPr lang="en-US" altLang="zh-CN" sz="2800" dirty="0">
                <a:solidFill>
                  <a:srgbClr val="FF0000"/>
                </a:solidFill>
              </a:rPr>
              <a:t>E1</a:t>
            </a:r>
            <a:r>
              <a:rPr lang="en-US" altLang="zh-CN" sz="2800" dirty="0"/>
              <a:t>: 2.048Mbps</a:t>
            </a:r>
          </a:p>
          <a:p>
            <a:pPr lvl="1" eaLnBrk="1" hangingPunct="1">
              <a:lnSpc>
                <a:spcPct val="90000"/>
              </a:lnSpc>
              <a:buFont typeface="Wingdings" pitchFamily="2" charset="2"/>
              <a:buNone/>
            </a:pPr>
            <a:r>
              <a:rPr lang="en-US" altLang="zh-CN" sz="2400" dirty="0"/>
              <a:t>8 x 32 /125 x 10</a:t>
            </a:r>
            <a:r>
              <a:rPr lang="en-US" altLang="zh-CN" sz="2400" baseline="30000" dirty="0"/>
              <a:t>6 </a:t>
            </a:r>
            <a:r>
              <a:rPr lang="en-US" altLang="zh-CN" sz="2400" dirty="0">
                <a:solidFill>
                  <a:srgbClr val="FF0000"/>
                </a:solidFill>
              </a:rPr>
              <a:t>= </a:t>
            </a:r>
            <a:r>
              <a:rPr lang="en-US" altLang="zh-CN" sz="2400" b="1" dirty="0">
                <a:solidFill>
                  <a:srgbClr val="FF0000"/>
                </a:solidFill>
              </a:rPr>
              <a:t>2.048M</a:t>
            </a:r>
            <a:r>
              <a:rPr lang="en-US" altLang="zh-CN" sz="2400" dirty="0"/>
              <a:t>bps</a:t>
            </a:r>
          </a:p>
          <a:p>
            <a:pPr eaLnBrk="1" hangingPunct="1">
              <a:lnSpc>
                <a:spcPct val="90000"/>
              </a:lnSpc>
            </a:pPr>
            <a:r>
              <a:rPr lang="zh-CN" altLang="en-US" sz="2800" b="1" dirty="0"/>
              <a:t>二次群速率</a:t>
            </a:r>
            <a:r>
              <a:rPr lang="en-US" altLang="zh-CN" sz="2800" b="1" dirty="0"/>
              <a:t>T2: 6.312 Mbps</a:t>
            </a:r>
            <a:r>
              <a:rPr lang="zh-CN" altLang="en-US" sz="2800" b="1" dirty="0"/>
              <a:t>； </a:t>
            </a:r>
            <a:r>
              <a:rPr lang="en-US" altLang="zh-CN" sz="2800" b="1" dirty="0"/>
              <a:t>E2: 8.848Mbps</a:t>
            </a:r>
          </a:p>
          <a:p>
            <a:pPr eaLnBrk="1" hangingPunct="1">
              <a:lnSpc>
                <a:spcPct val="90000"/>
              </a:lnSpc>
              <a:buFont typeface="Wingdings" pitchFamily="2" charset="2"/>
              <a:buNone/>
            </a:pPr>
            <a:r>
              <a:rPr lang="en-US" altLang="zh-CN" sz="2800" b="1" dirty="0"/>
              <a:t>   </a:t>
            </a:r>
            <a:r>
              <a:rPr lang="zh-CN" altLang="en-US" sz="2800" b="1" dirty="0"/>
              <a:t>三次群速率</a:t>
            </a:r>
            <a:r>
              <a:rPr lang="en-US" altLang="zh-CN" sz="2800" b="1" dirty="0"/>
              <a:t>T3: 44.736Mbps</a:t>
            </a:r>
            <a:r>
              <a:rPr lang="zh-CN" altLang="en-US" sz="2800" b="1" dirty="0"/>
              <a:t>； </a:t>
            </a:r>
            <a:r>
              <a:rPr lang="en-US" altLang="zh-CN" sz="2800" b="1" dirty="0"/>
              <a:t>E3: 34.304Mbps</a:t>
            </a:r>
          </a:p>
          <a:p>
            <a:pPr eaLnBrk="1" hangingPunct="1">
              <a:lnSpc>
                <a:spcPct val="90000"/>
              </a:lnSpc>
              <a:buFont typeface="Wingdings" pitchFamily="2" charset="2"/>
              <a:buNone/>
            </a:pPr>
            <a:r>
              <a:rPr lang="en-US" altLang="zh-CN" sz="2800" b="1" dirty="0"/>
              <a:t>   </a:t>
            </a:r>
            <a:r>
              <a:rPr lang="zh-CN" altLang="en-US" sz="2800" b="1" dirty="0"/>
              <a:t>四次群速率</a:t>
            </a:r>
            <a:r>
              <a:rPr lang="en-US" altLang="zh-CN" sz="2800" b="1" dirty="0"/>
              <a:t>T4: 274.176Mbps</a:t>
            </a:r>
            <a:r>
              <a:rPr lang="zh-CN" altLang="en-US" sz="2800" b="1" dirty="0"/>
              <a:t>； </a:t>
            </a:r>
            <a:r>
              <a:rPr lang="en-US" altLang="zh-CN" sz="2800" b="1" dirty="0"/>
              <a:t>E4: 139.264Mbps</a:t>
            </a:r>
            <a:r>
              <a:rPr lang="en-US" altLang="zh-CN" sz="2800" dirty="0"/>
              <a:t>  </a:t>
            </a:r>
          </a:p>
          <a:p>
            <a:pPr eaLnBrk="1" hangingPunct="1">
              <a:lnSpc>
                <a:spcPct val="90000"/>
              </a:lnSpc>
            </a:pPr>
            <a:endParaRPr lang="en-US" altLang="zh-CN"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zh-CN" dirty="0"/>
              <a:t>T</a:t>
            </a:r>
            <a:r>
              <a:rPr lang="zh-CN" altLang="en-US" dirty="0"/>
              <a:t>系列的群路复用</a:t>
            </a:r>
            <a:endParaRPr lang="zh-CN" altLang="zh-CN" dirty="0"/>
          </a:p>
        </p:txBody>
      </p:sp>
      <p:pic>
        <p:nvPicPr>
          <p:cNvPr id="50179" name="Picture 4"/>
          <p:cNvPicPr>
            <a:picLocks noGrp="1" noChangeAspect="1" noChangeArrowheads="1"/>
          </p:cNvPicPr>
          <p:nvPr>
            <p:ph type="body" idx="1"/>
          </p:nvPr>
        </p:nvPicPr>
        <p:blipFill>
          <a:blip r:embed="rId3" cstate="print"/>
          <a:srcRect/>
          <a:stretch>
            <a:fillRect/>
          </a:stretch>
        </p:blipFill>
        <p:spPr>
          <a:xfrm>
            <a:off x="762000" y="2667000"/>
            <a:ext cx="7772400" cy="2744788"/>
          </a:xfr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143000" y="381000"/>
            <a:ext cx="7772400" cy="1143000"/>
          </a:xfrm>
        </p:spPr>
        <p:txBody>
          <a:bodyPr/>
          <a:lstStyle/>
          <a:p>
            <a:pPr eaLnBrk="1" hangingPunct="1"/>
            <a:r>
              <a:rPr lang="zh-CN" altLang="en-US" dirty="0"/>
              <a:t>数字传输网的</a:t>
            </a:r>
            <a:r>
              <a:rPr lang="zh-CN" altLang="en-US" dirty="0">
                <a:solidFill>
                  <a:srgbClr val="FF0000"/>
                </a:solidFill>
              </a:rPr>
              <a:t>传输</a:t>
            </a:r>
            <a:r>
              <a:rPr lang="zh-CN" altLang="en-US" dirty="0"/>
              <a:t>技术</a:t>
            </a:r>
            <a:r>
              <a:rPr lang="zh-CN" altLang="en-US" dirty="0">
                <a:solidFill>
                  <a:srgbClr val="FF0000"/>
                </a:solidFill>
              </a:rPr>
              <a:t>体制</a:t>
            </a:r>
          </a:p>
        </p:txBody>
      </p:sp>
      <p:sp>
        <p:nvSpPr>
          <p:cNvPr id="51203" name="Rectangle 3"/>
          <p:cNvSpPr>
            <a:spLocks noGrp="1" noChangeArrowheads="1"/>
          </p:cNvSpPr>
          <p:nvPr>
            <p:ph type="body" idx="1"/>
          </p:nvPr>
        </p:nvSpPr>
        <p:spPr>
          <a:xfrm>
            <a:off x="0" y="1916113"/>
            <a:ext cx="8964613" cy="4941887"/>
          </a:xfrm>
        </p:spPr>
        <p:txBody>
          <a:bodyPr/>
          <a:lstStyle/>
          <a:p>
            <a:pPr eaLnBrk="1" hangingPunct="1">
              <a:lnSpc>
                <a:spcPct val="90000"/>
              </a:lnSpc>
            </a:pPr>
            <a:r>
              <a:rPr lang="zh-CN" altLang="en-US" sz="2400" b="1" dirty="0"/>
              <a:t>数字传输网上传输的信号一般都是经过</a:t>
            </a:r>
            <a:r>
              <a:rPr lang="en-US" altLang="zh-CN" sz="2400" b="1" dirty="0">
                <a:solidFill>
                  <a:srgbClr val="FF0000"/>
                </a:solidFill>
              </a:rPr>
              <a:t>TDM</a:t>
            </a:r>
            <a:r>
              <a:rPr lang="zh-CN" altLang="en-US" sz="2400" b="1" dirty="0">
                <a:solidFill>
                  <a:srgbClr val="FF0000"/>
                </a:solidFill>
              </a:rPr>
              <a:t>以后</a:t>
            </a:r>
            <a:r>
              <a:rPr lang="zh-CN" altLang="en-US" sz="2400" b="1" dirty="0"/>
              <a:t>形成的数字信号的</a:t>
            </a:r>
            <a:r>
              <a:rPr lang="zh-CN" altLang="en-US" sz="2400" b="1" dirty="0">
                <a:solidFill>
                  <a:srgbClr val="FF0000"/>
                </a:solidFill>
              </a:rPr>
              <a:t>群路信号</a:t>
            </a:r>
            <a:r>
              <a:rPr lang="zh-CN" altLang="en-US" sz="2400" b="1" dirty="0"/>
              <a:t>。</a:t>
            </a:r>
          </a:p>
          <a:p>
            <a:pPr eaLnBrk="1" hangingPunct="1">
              <a:lnSpc>
                <a:spcPct val="90000"/>
              </a:lnSpc>
            </a:pPr>
            <a:r>
              <a:rPr lang="zh-CN" altLang="en-US" sz="2400" b="1" dirty="0"/>
              <a:t>有两类速率等级信号：</a:t>
            </a:r>
          </a:p>
          <a:p>
            <a:pPr lvl="1" eaLnBrk="1" hangingPunct="1">
              <a:lnSpc>
                <a:spcPct val="90000"/>
              </a:lnSpc>
            </a:pPr>
            <a:r>
              <a:rPr lang="en-US" altLang="zh-CN" sz="2000" b="1" dirty="0">
                <a:solidFill>
                  <a:srgbClr val="FF0000"/>
                </a:solidFill>
              </a:rPr>
              <a:t>PDH</a:t>
            </a:r>
            <a:r>
              <a:rPr lang="zh-CN" altLang="en-US" sz="2000" b="1" dirty="0"/>
              <a:t>（</a:t>
            </a:r>
            <a:r>
              <a:rPr lang="en-US" altLang="zh-CN" sz="2000" b="1" dirty="0" err="1"/>
              <a:t>Plesiochronous</a:t>
            </a:r>
            <a:r>
              <a:rPr lang="en-US" altLang="zh-CN" sz="2000" b="1" dirty="0"/>
              <a:t> Digital Hierarchy</a:t>
            </a:r>
            <a:r>
              <a:rPr lang="zh-CN" altLang="en-US" sz="2000" b="1" dirty="0"/>
              <a:t>，准同步数字系列）：复接成群路信号的各支路信号的时钟频率有一定的偏差，复接时通过在各支路信号中插入一定数量的脉冲来实现各支路的同步。主要有北美的</a:t>
            </a:r>
            <a:r>
              <a:rPr lang="en-US" altLang="zh-CN" sz="2000" b="1" dirty="0"/>
              <a:t>T</a:t>
            </a:r>
            <a:r>
              <a:rPr lang="zh-CN" altLang="en-US" sz="2000" b="1" dirty="0"/>
              <a:t>系列和欧洲的</a:t>
            </a:r>
            <a:r>
              <a:rPr lang="en-US" altLang="zh-CN" sz="2000" b="1" dirty="0"/>
              <a:t>E</a:t>
            </a:r>
            <a:r>
              <a:rPr lang="zh-CN" altLang="en-US" sz="2000" b="1" dirty="0"/>
              <a:t>系列这两个互不兼容的标准。</a:t>
            </a:r>
          </a:p>
          <a:p>
            <a:pPr lvl="1" eaLnBrk="1" hangingPunct="1">
              <a:lnSpc>
                <a:spcPct val="90000"/>
              </a:lnSpc>
            </a:pPr>
            <a:r>
              <a:rPr lang="en-US" altLang="zh-CN" sz="2000" b="1" dirty="0">
                <a:solidFill>
                  <a:schemeClr val="hlink"/>
                </a:solidFill>
              </a:rPr>
              <a:t>SDH</a:t>
            </a:r>
            <a:r>
              <a:rPr lang="zh-CN" altLang="en-US" sz="2000" b="1" dirty="0"/>
              <a:t>（</a:t>
            </a:r>
            <a:r>
              <a:rPr lang="en-US" altLang="zh-CN" sz="2000" b="1" dirty="0"/>
              <a:t>Synchronous Digital Hierarchy</a:t>
            </a:r>
            <a:r>
              <a:rPr lang="zh-CN" altLang="en-US" sz="2000" b="1" dirty="0"/>
              <a:t>，</a:t>
            </a:r>
            <a:r>
              <a:rPr lang="zh-CN" altLang="en-US" sz="2000" b="1" dirty="0">
                <a:solidFill>
                  <a:srgbClr val="FF0000"/>
                </a:solidFill>
              </a:rPr>
              <a:t>同步数字系列</a:t>
            </a:r>
            <a:r>
              <a:rPr lang="zh-CN" altLang="en-US" sz="2000" b="1" dirty="0"/>
              <a:t>）：</a:t>
            </a:r>
            <a:r>
              <a:rPr lang="en-US" altLang="zh-CN" sz="2000" b="1" dirty="0"/>
              <a:t>1985</a:t>
            </a:r>
            <a:r>
              <a:rPr lang="zh-CN" altLang="en-US" sz="2000" b="1" dirty="0"/>
              <a:t>年美国贝尔通信研究所提出，称之为</a:t>
            </a:r>
            <a:r>
              <a:rPr lang="en-US" altLang="zh-CN" sz="2000" b="1" dirty="0">
                <a:solidFill>
                  <a:schemeClr val="hlink"/>
                </a:solidFill>
              </a:rPr>
              <a:t>SONET</a:t>
            </a:r>
            <a:r>
              <a:rPr lang="zh-CN" altLang="en-US" sz="2000" b="1" dirty="0"/>
              <a:t>（</a:t>
            </a:r>
            <a:r>
              <a:rPr lang="en-US" altLang="zh-CN" sz="2000" b="1" dirty="0"/>
              <a:t>Synchronous Optical </a:t>
            </a:r>
            <a:r>
              <a:rPr lang="en-US" altLang="zh-CN" sz="2000" b="1" dirty="0" err="1"/>
              <a:t>NETwork</a:t>
            </a:r>
            <a:r>
              <a:rPr lang="zh-CN" altLang="en-US" sz="2000" b="1" dirty="0"/>
              <a:t>，</a:t>
            </a:r>
            <a:r>
              <a:rPr lang="zh-CN" altLang="en-US" sz="2000" b="1" dirty="0">
                <a:solidFill>
                  <a:srgbClr val="FF0000"/>
                </a:solidFill>
              </a:rPr>
              <a:t>同步光网络</a:t>
            </a:r>
            <a:r>
              <a:rPr lang="zh-CN" altLang="en-US" sz="2000" b="1" dirty="0"/>
              <a:t>），</a:t>
            </a:r>
            <a:r>
              <a:rPr lang="en-US" altLang="zh-CN" sz="2000" b="1" dirty="0"/>
              <a:t>1986</a:t>
            </a:r>
            <a:r>
              <a:rPr lang="zh-CN" altLang="en-US" sz="2000" b="1" dirty="0"/>
              <a:t>年成为美国数字体系的新标准。</a:t>
            </a:r>
            <a:r>
              <a:rPr lang="en-US" altLang="zh-CN" sz="2000" b="1" dirty="0"/>
              <a:t>CCITT</a:t>
            </a:r>
            <a:r>
              <a:rPr lang="zh-CN" altLang="en-US" sz="2000" b="1" dirty="0"/>
              <a:t>于</a:t>
            </a:r>
            <a:r>
              <a:rPr lang="en-US" altLang="zh-CN" sz="2000" b="1" dirty="0"/>
              <a:t>1988</a:t>
            </a:r>
            <a:r>
              <a:rPr lang="zh-CN" altLang="en-US" sz="2000" b="1" dirty="0"/>
              <a:t>年接受</a:t>
            </a:r>
            <a:r>
              <a:rPr lang="en-US" altLang="zh-CN" sz="2000" b="1" dirty="0"/>
              <a:t>SONET</a:t>
            </a:r>
            <a:r>
              <a:rPr lang="zh-CN" altLang="en-US" sz="2000" b="1" dirty="0"/>
              <a:t>概念，并与</a:t>
            </a:r>
            <a:r>
              <a:rPr lang="en-US" altLang="zh-CN" sz="2000" b="1" dirty="0"/>
              <a:t>ANSI</a:t>
            </a:r>
            <a:r>
              <a:rPr lang="zh-CN" altLang="en-US" sz="2000" b="1" dirty="0"/>
              <a:t>达成协议，将</a:t>
            </a:r>
            <a:r>
              <a:rPr lang="en-US" altLang="zh-CN" sz="2000" b="1" dirty="0">
                <a:solidFill>
                  <a:srgbClr val="FF0000"/>
                </a:solidFill>
              </a:rPr>
              <a:t>SONET</a:t>
            </a:r>
            <a:r>
              <a:rPr lang="zh-CN" altLang="en-US" sz="2000" b="1" dirty="0">
                <a:solidFill>
                  <a:srgbClr val="FF0000"/>
                </a:solidFill>
              </a:rPr>
              <a:t>修改后重新命名为</a:t>
            </a:r>
            <a:r>
              <a:rPr lang="en-US" altLang="zh-CN" sz="2000" b="1" dirty="0">
                <a:solidFill>
                  <a:srgbClr val="FF0000"/>
                </a:solidFill>
              </a:rPr>
              <a:t>SDH</a:t>
            </a:r>
            <a:r>
              <a:rPr lang="zh-CN" altLang="en-US" sz="2000" b="1" dirty="0"/>
              <a:t>，使之成为同时适应于光纤、微波、卫星传送的通用技术体制（</a:t>
            </a:r>
            <a:r>
              <a:rPr lang="en-US" altLang="zh-CN" sz="2000" b="1" dirty="0"/>
              <a:t>G.707</a:t>
            </a:r>
            <a:r>
              <a:rPr lang="zh-CN" altLang="en-US" sz="2000" b="1" dirty="0"/>
              <a:t>，</a:t>
            </a:r>
            <a:r>
              <a:rPr lang="en-US" altLang="zh-CN" sz="2000" b="1" dirty="0"/>
              <a:t>G.708</a:t>
            </a:r>
            <a:r>
              <a:rPr lang="zh-CN" altLang="en-US" sz="2000" b="1" dirty="0"/>
              <a:t>，</a:t>
            </a:r>
            <a:r>
              <a:rPr lang="en-US" altLang="zh-CN" sz="2000" b="1" dirty="0"/>
              <a:t>G.709</a:t>
            </a:r>
            <a:r>
              <a:rPr lang="zh-CN" altLang="en-US" sz="2000" b="1" dirty="0"/>
              <a:t>）。整个系统由一个主时钟控制，精度达</a:t>
            </a:r>
            <a:r>
              <a:rPr lang="en-US" altLang="zh-CN" sz="2000" b="1" dirty="0"/>
              <a:t>10</a:t>
            </a:r>
            <a:r>
              <a:rPr lang="en-US" altLang="zh-CN" sz="2000" b="1" baseline="30000" dirty="0"/>
              <a:t>-9</a:t>
            </a:r>
            <a:r>
              <a:rPr lang="zh-CN" altLang="en-US" sz="2000" b="1" dirty="0"/>
              <a:t>，因此处于非常精准的同步状态，易于复接和分接。</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zh-CN" dirty="0"/>
              <a:t>SDH</a:t>
            </a:r>
            <a:r>
              <a:rPr lang="zh-CN" altLang="en-US" dirty="0"/>
              <a:t>的特点</a:t>
            </a:r>
          </a:p>
        </p:txBody>
      </p:sp>
      <p:sp>
        <p:nvSpPr>
          <p:cNvPr id="52227" name="Rectangle 3"/>
          <p:cNvSpPr>
            <a:spLocks noGrp="1" noChangeArrowheads="1"/>
          </p:cNvSpPr>
          <p:nvPr>
            <p:ph type="body" idx="1"/>
          </p:nvPr>
        </p:nvSpPr>
        <p:spPr>
          <a:xfrm>
            <a:off x="395288" y="1946275"/>
            <a:ext cx="8547100" cy="4651375"/>
          </a:xfrm>
        </p:spPr>
        <p:txBody>
          <a:bodyPr/>
          <a:lstStyle/>
          <a:p>
            <a:pPr eaLnBrk="1" hangingPunct="1">
              <a:lnSpc>
                <a:spcPct val="90000"/>
              </a:lnSpc>
            </a:pPr>
            <a:r>
              <a:rPr lang="en-US" altLang="zh-CN" sz="2400" b="1" dirty="0">
                <a:solidFill>
                  <a:srgbClr val="FF0000"/>
                </a:solidFill>
              </a:rPr>
              <a:t>SDH</a:t>
            </a:r>
            <a:r>
              <a:rPr lang="zh-CN" altLang="en-US" sz="2400" b="1" dirty="0"/>
              <a:t>拥有全世界统一的网络节点接口（</a:t>
            </a:r>
            <a:r>
              <a:rPr lang="en-US" altLang="zh-CN" sz="2400" b="1" dirty="0"/>
              <a:t>NNI</a:t>
            </a:r>
            <a:r>
              <a:rPr lang="zh-CN" altLang="en-US" sz="2400" b="1" dirty="0"/>
              <a:t>），是真正的</a:t>
            </a:r>
            <a:r>
              <a:rPr lang="zh-CN" altLang="en-US" sz="2400" b="1" dirty="0">
                <a:solidFill>
                  <a:srgbClr val="FF0000"/>
                </a:solidFill>
              </a:rPr>
              <a:t>数字传输体制上的国际标准</a:t>
            </a:r>
            <a:r>
              <a:rPr lang="zh-CN" altLang="en-US" sz="2400" b="1" dirty="0"/>
              <a:t>。 </a:t>
            </a:r>
            <a:r>
              <a:rPr lang="en-US" altLang="zh-CN" sz="2400" b="1" dirty="0"/>
              <a:t>SDH</a:t>
            </a:r>
            <a:r>
              <a:rPr lang="zh-CN" altLang="en-US" sz="2400" b="1" dirty="0"/>
              <a:t>有一套开放的标准化</a:t>
            </a:r>
            <a:r>
              <a:rPr lang="zh-CN" altLang="en-US" sz="2400" b="1" dirty="0">
                <a:solidFill>
                  <a:srgbClr val="FF0000"/>
                </a:solidFill>
              </a:rPr>
              <a:t>光接口</a:t>
            </a:r>
            <a:r>
              <a:rPr lang="zh-CN" altLang="en-US" sz="2400" b="1" dirty="0"/>
              <a:t>，因而使现有</a:t>
            </a:r>
            <a:r>
              <a:rPr lang="en-US" altLang="zh-CN" sz="2400" b="1" dirty="0"/>
              <a:t>PDH</a:t>
            </a:r>
            <a:r>
              <a:rPr lang="zh-CN" altLang="en-US" sz="2400" b="1" dirty="0"/>
              <a:t>中的两大标准得以兼容，可以很方便地在光路上实现互通，使信号传输、复用和交换过程得到</a:t>
            </a:r>
            <a:r>
              <a:rPr lang="zh-CN" altLang="en-US" sz="2400" b="1" dirty="0">
                <a:solidFill>
                  <a:srgbClr val="FF0000"/>
                </a:solidFill>
              </a:rPr>
              <a:t>简化</a:t>
            </a:r>
            <a:r>
              <a:rPr lang="zh-CN" altLang="en-US" sz="2400" b="1" dirty="0"/>
              <a:t>，大大降低了联网成本。 </a:t>
            </a:r>
          </a:p>
          <a:p>
            <a:pPr eaLnBrk="1" hangingPunct="1">
              <a:lnSpc>
                <a:spcPct val="90000"/>
              </a:lnSpc>
            </a:pPr>
            <a:r>
              <a:rPr lang="en-US" altLang="zh-CN" sz="2400" b="1" dirty="0"/>
              <a:t>SDH</a:t>
            </a:r>
            <a:r>
              <a:rPr lang="zh-CN" altLang="en-US" sz="2400" b="1" dirty="0"/>
              <a:t>拥有一套标准化的信息结构等级，称为同步传送模块（</a:t>
            </a:r>
            <a:r>
              <a:rPr lang="en-US" altLang="zh-CN" sz="2400" b="1" dirty="0"/>
              <a:t>STM</a:t>
            </a:r>
            <a:r>
              <a:rPr lang="zh-CN" altLang="en-US" sz="2400" b="1" dirty="0"/>
              <a:t>），采用同步复用方式，利用软件就可以从高速复用信号中一次分出或插入低速支路信号，使交叉连接分支得以方便实现。</a:t>
            </a:r>
          </a:p>
          <a:p>
            <a:pPr eaLnBrk="1" hangingPunct="1">
              <a:lnSpc>
                <a:spcPct val="90000"/>
              </a:lnSpc>
            </a:pPr>
            <a:r>
              <a:rPr lang="en-US" altLang="zh-CN" sz="2400" b="1" dirty="0"/>
              <a:t>SDH</a:t>
            </a:r>
            <a:r>
              <a:rPr lang="zh-CN" altLang="en-US" sz="2400" b="1" dirty="0"/>
              <a:t>拥有丰富的开销比特，约占信号的</a:t>
            </a:r>
            <a:r>
              <a:rPr lang="en-US" altLang="zh-CN" sz="2400" b="1" dirty="0"/>
              <a:t>5</a:t>
            </a:r>
            <a:r>
              <a:rPr lang="zh-CN" altLang="en-US" sz="2400" b="1" dirty="0"/>
              <a:t>％，用于网络的</a:t>
            </a:r>
            <a:r>
              <a:rPr lang="en-US" altLang="zh-CN" sz="2400" b="1" dirty="0"/>
              <a:t>OAM</a:t>
            </a:r>
            <a:r>
              <a:rPr lang="zh-CN" altLang="en-US" sz="2400" b="1" dirty="0"/>
              <a:t>（</a:t>
            </a:r>
            <a:r>
              <a:rPr lang="en-US" altLang="zh-CN" sz="2400" b="1" dirty="0"/>
              <a:t>Operation</a:t>
            </a:r>
            <a:r>
              <a:rPr lang="zh-CN" altLang="en-US" sz="2400" b="1" dirty="0"/>
              <a:t>、</a:t>
            </a:r>
            <a:r>
              <a:rPr lang="en-US" altLang="zh-CN" sz="2400" b="1" dirty="0"/>
              <a:t>Administration</a:t>
            </a:r>
            <a:r>
              <a:rPr lang="zh-CN" altLang="en-US" sz="2400" b="1" dirty="0"/>
              <a:t>、</a:t>
            </a:r>
            <a:r>
              <a:rPr lang="en-US" altLang="zh-CN" sz="2400" b="1" dirty="0"/>
              <a:t>Maintenance</a:t>
            </a:r>
            <a:r>
              <a:rPr lang="zh-CN" altLang="en-US" sz="2400" b="1" dirty="0"/>
              <a:t>），从而大大提高了传输的质量和应急能力。另外其网络结构适应性强，各种数字传输体系均可进入其</a:t>
            </a:r>
            <a:r>
              <a:rPr lang="zh-CN" altLang="en-US" sz="2400" b="1" dirty="0">
                <a:solidFill>
                  <a:srgbClr val="FF0000"/>
                </a:solidFill>
              </a:rPr>
              <a:t>帧结构</a:t>
            </a:r>
            <a:r>
              <a:rPr lang="zh-CN" altLang="en-US" sz="2400" b="1" dirty="0"/>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143000" y="38100"/>
            <a:ext cx="7772400" cy="1203325"/>
          </a:xfrm>
        </p:spPr>
        <p:txBody>
          <a:bodyPr/>
          <a:lstStyle/>
          <a:p>
            <a:pPr eaLnBrk="1" hangingPunct="1"/>
            <a:r>
              <a:rPr lang="en-US" altLang="zh-CN" dirty="0"/>
              <a:t>SONET/SDH</a:t>
            </a:r>
            <a:r>
              <a:rPr lang="zh-CN" altLang="en-US" dirty="0"/>
              <a:t>的速率及复用</a:t>
            </a:r>
          </a:p>
        </p:txBody>
      </p:sp>
      <p:sp>
        <p:nvSpPr>
          <p:cNvPr id="53251" name="Rectangle 3"/>
          <p:cNvSpPr>
            <a:spLocks noGrp="1" noChangeArrowheads="1"/>
          </p:cNvSpPr>
          <p:nvPr>
            <p:ph type="body" idx="1"/>
          </p:nvPr>
        </p:nvSpPr>
        <p:spPr>
          <a:xfrm>
            <a:off x="250825" y="1916113"/>
            <a:ext cx="8536017" cy="4727597"/>
          </a:xfrm>
        </p:spPr>
        <p:txBody>
          <a:bodyPr/>
          <a:lstStyle/>
          <a:p>
            <a:pPr eaLnBrk="1" hangingPunct="1"/>
            <a:r>
              <a:rPr lang="en-US" altLang="zh-CN" sz="2400" b="1" dirty="0"/>
              <a:t>SONET</a:t>
            </a:r>
            <a:r>
              <a:rPr lang="zh-CN" altLang="en-US" sz="2400" b="1" dirty="0"/>
              <a:t>的</a:t>
            </a:r>
            <a:r>
              <a:rPr lang="zh-CN" altLang="en-US" sz="2400" b="1" dirty="0">
                <a:solidFill>
                  <a:srgbClr val="FF0000"/>
                </a:solidFill>
              </a:rPr>
              <a:t>基本帧</a:t>
            </a:r>
            <a:r>
              <a:rPr lang="zh-CN" altLang="en-US" sz="2400" b="1" dirty="0"/>
              <a:t>：</a:t>
            </a:r>
          </a:p>
          <a:p>
            <a:pPr lvl="1" eaLnBrk="1" hangingPunct="1"/>
            <a:r>
              <a:rPr lang="zh-CN" altLang="en-US" sz="2000" b="1" dirty="0"/>
              <a:t>是每</a:t>
            </a:r>
            <a:r>
              <a:rPr lang="en-US" altLang="zh-CN" sz="2000" b="1" dirty="0"/>
              <a:t>125 </a:t>
            </a:r>
            <a:r>
              <a:rPr lang="en-US" altLang="zh-CN" sz="2400" b="1" i="1" dirty="0">
                <a:latin typeface="华文楷体" pitchFamily="2" charset="-122"/>
                <a:ea typeface="华文楷体" pitchFamily="2" charset="-122"/>
              </a:rPr>
              <a:t>µ</a:t>
            </a:r>
            <a:r>
              <a:rPr lang="en-US" altLang="zh-CN" sz="2400" b="1" dirty="0">
                <a:ea typeface="华文楷体" pitchFamily="2" charset="-122"/>
              </a:rPr>
              <a:t>s</a:t>
            </a:r>
            <a:r>
              <a:rPr lang="zh-CN" altLang="en-US" sz="2400" b="1" dirty="0">
                <a:ea typeface="华文楷体" pitchFamily="2" charset="-122"/>
              </a:rPr>
              <a:t>内传输</a:t>
            </a:r>
            <a:r>
              <a:rPr lang="en-US" altLang="zh-CN" sz="2000" b="1" dirty="0"/>
              <a:t>810</a:t>
            </a:r>
            <a:r>
              <a:rPr lang="zh-CN" altLang="en-US" sz="2000" b="1" dirty="0"/>
              <a:t>个字节（用</a:t>
            </a:r>
            <a:r>
              <a:rPr lang="en-US" altLang="zh-CN" sz="2000" b="1" dirty="0"/>
              <a:t>90</a:t>
            </a:r>
            <a:r>
              <a:rPr lang="zh-CN" altLang="en-US" sz="2000" b="1" dirty="0"/>
              <a:t>列</a:t>
            </a:r>
            <a:r>
              <a:rPr lang="zh-CN" altLang="en-US" sz="2000" b="1" dirty="0">
                <a:sym typeface="Symbol" pitchFamily="18" charset="2"/>
              </a:rPr>
              <a:t></a:t>
            </a:r>
            <a:r>
              <a:rPr lang="zh-CN" altLang="en-US" sz="2000" b="1" dirty="0"/>
              <a:t> </a:t>
            </a:r>
            <a:r>
              <a:rPr lang="en-US" altLang="zh-CN" sz="2000" b="1" dirty="0"/>
              <a:t>9</a:t>
            </a:r>
            <a:r>
              <a:rPr lang="zh-CN" altLang="en-US" sz="2000" b="1" dirty="0"/>
              <a:t>行描述），因此数据速率</a:t>
            </a:r>
            <a:r>
              <a:rPr lang="en-US" altLang="zh-CN" sz="2000" b="1" dirty="0"/>
              <a:t>= 8 bit </a:t>
            </a:r>
            <a:r>
              <a:rPr lang="en-US" altLang="zh-CN" sz="2000" b="1" dirty="0">
                <a:sym typeface="Symbol" pitchFamily="18" charset="2"/>
              </a:rPr>
              <a:t> 810 Byte  8000 Hz = </a:t>
            </a:r>
            <a:r>
              <a:rPr lang="en-US" altLang="zh-CN" sz="2000" b="1" dirty="0">
                <a:solidFill>
                  <a:schemeClr val="hlink"/>
                </a:solidFill>
                <a:sym typeface="Symbol" pitchFamily="18" charset="2"/>
              </a:rPr>
              <a:t>51.84 Mbps</a:t>
            </a:r>
            <a:r>
              <a:rPr lang="zh-CN" altLang="en-US" sz="2000" b="1" dirty="0">
                <a:sym typeface="Symbol" pitchFamily="18" charset="2"/>
              </a:rPr>
              <a:t>，这是</a:t>
            </a:r>
            <a:r>
              <a:rPr lang="en-US" altLang="zh-CN" sz="2000" b="1" dirty="0"/>
              <a:t>SONET</a:t>
            </a:r>
            <a:r>
              <a:rPr lang="zh-CN" altLang="en-US" sz="2000" b="1" dirty="0"/>
              <a:t>最基本的信道，称作同步传输信号</a:t>
            </a:r>
            <a:r>
              <a:rPr lang="en-US" altLang="zh-CN" sz="2000" b="1" dirty="0">
                <a:solidFill>
                  <a:schemeClr val="hlink"/>
                </a:solidFill>
              </a:rPr>
              <a:t>STS-1</a:t>
            </a:r>
            <a:r>
              <a:rPr lang="zh-CN" altLang="en-US" sz="2000" b="1" dirty="0"/>
              <a:t>（</a:t>
            </a:r>
            <a:r>
              <a:rPr lang="en-US" altLang="zh-CN" sz="2000" b="1" dirty="0"/>
              <a:t>Synchronous Transport Signal-1</a:t>
            </a:r>
            <a:r>
              <a:rPr lang="zh-CN" altLang="en-US" sz="2000" b="1" dirty="0"/>
              <a:t>）。</a:t>
            </a:r>
          </a:p>
          <a:p>
            <a:pPr lvl="1" eaLnBrk="1" hangingPunct="1"/>
            <a:r>
              <a:rPr lang="zh-CN" altLang="en-US" sz="2000" b="1" dirty="0"/>
              <a:t>多条</a:t>
            </a:r>
            <a:r>
              <a:rPr lang="en-US" altLang="zh-CN" sz="2000" b="1" dirty="0"/>
              <a:t>STS-1</a:t>
            </a:r>
            <a:r>
              <a:rPr lang="zh-CN" altLang="en-US" sz="2000" b="1" dirty="0"/>
              <a:t>支流的复用可构成其它的</a:t>
            </a:r>
            <a:r>
              <a:rPr lang="en-US" altLang="zh-CN" sz="2000" b="1" dirty="0"/>
              <a:t>SONET</a:t>
            </a:r>
            <a:r>
              <a:rPr lang="zh-CN" altLang="en-US" sz="2000" b="1" dirty="0"/>
              <a:t>干线，如</a:t>
            </a:r>
            <a:r>
              <a:rPr lang="en-US" altLang="zh-CN" sz="2000" b="1" dirty="0"/>
              <a:t>3</a:t>
            </a:r>
            <a:r>
              <a:rPr lang="zh-CN" altLang="en-US" sz="2000" b="1" dirty="0"/>
              <a:t>条</a:t>
            </a:r>
            <a:r>
              <a:rPr lang="en-US" altLang="zh-CN" sz="2000" b="1" dirty="0"/>
              <a:t>STS-1</a:t>
            </a:r>
            <a:r>
              <a:rPr lang="zh-CN" altLang="en-US" sz="2000" b="1" dirty="0"/>
              <a:t>支流被合成为</a:t>
            </a:r>
            <a:r>
              <a:rPr lang="en-US" altLang="zh-CN" sz="2000" b="1" dirty="0"/>
              <a:t>1</a:t>
            </a:r>
            <a:r>
              <a:rPr lang="zh-CN" altLang="en-US" sz="2000" b="1" dirty="0"/>
              <a:t>条</a:t>
            </a:r>
            <a:r>
              <a:rPr lang="en-US" altLang="zh-CN" sz="2000" b="1" dirty="0"/>
              <a:t>3 </a:t>
            </a:r>
            <a:r>
              <a:rPr lang="en-US" altLang="zh-CN" sz="2000" b="1" dirty="0">
                <a:sym typeface="Symbol" pitchFamily="18" charset="2"/>
              </a:rPr>
              <a:t></a:t>
            </a:r>
            <a:r>
              <a:rPr lang="en-US" altLang="zh-CN" sz="2000" b="1" dirty="0"/>
              <a:t> </a:t>
            </a:r>
            <a:r>
              <a:rPr lang="en-US" altLang="zh-CN" sz="2000" b="1" dirty="0">
                <a:sym typeface="Symbol" pitchFamily="18" charset="2"/>
              </a:rPr>
              <a:t>51.84 Mbps =</a:t>
            </a:r>
            <a:r>
              <a:rPr lang="en-US" altLang="zh-CN" sz="2000" b="1" dirty="0"/>
              <a:t> </a:t>
            </a:r>
            <a:r>
              <a:rPr lang="en-US" altLang="zh-CN" sz="2000" b="1" dirty="0">
                <a:solidFill>
                  <a:schemeClr val="hlink"/>
                </a:solidFill>
              </a:rPr>
              <a:t>155.52</a:t>
            </a:r>
            <a:r>
              <a:rPr lang="en-US" altLang="zh-CN" sz="2000" b="1" dirty="0">
                <a:solidFill>
                  <a:schemeClr val="hlink"/>
                </a:solidFill>
                <a:sym typeface="Symbol" pitchFamily="18" charset="2"/>
              </a:rPr>
              <a:t> Mbps</a:t>
            </a:r>
            <a:r>
              <a:rPr lang="zh-CN" altLang="en-US" sz="2000" b="1" dirty="0">
                <a:sym typeface="Symbol" pitchFamily="18" charset="2"/>
              </a:rPr>
              <a:t>的</a:t>
            </a:r>
            <a:r>
              <a:rPr lang="en-US" altLang="zh-CN" sz="2000" b="1" dirty="0"/>
              <a:t>STS-3</a:t>
            </a:r>
            <a:r>
              <a:rPr lang="zh-CN" altLang="en-US" sz="2000" b="1" dirty="0"/>
              <a:t>流。对应于</a:t>
            </a:r>
            <a:r>
              <a:rPr lang="en-US" altLang="zh-CN" sz="2000" b="1" dirty="0">
                <a:solidFill>
                  <a:srgbClr val="FF0000"/>
                </a:solidFill>
              </a:rPr>
              <a:t>STS-</a:t>
            </a:r>
            <a:r>
              <a:rPr lang="en-US" altLang="zh-CN" sz="2000" b="1" i="1" dirty="0">
                <a:solidFill>
                  <a:srgbClr val="FF0000"/>
                </a:solidFill>
              </a:rPr>
              <a:t>n</a:t>
            </a:r>
            <a:r>
              <a:rPr lang="zh-CN" altLang="en-US" sz="2000" b="1" dirty="0">
                <a:solidFill>
                  <a:srgbClr val="FF0000"/>
                </a:solidFill>
              </a:rPr>
              <a:t>的光纤线路被称作</a:t>
            </a:r>
            <a:r>
              <a:rPr lang="en-US" altLang="zh-CN" sz="2000" b="1" dirty="0">
                <a:solidFill>
                  <a:srgbClr val="FF0000"/>
                </a:solidFill>
              </a:rPr>
              <a:t>OC-n</a:t>
            </a:r>
            <a:r>
              <a:rPr lang="zh-CN" altLang="en-US" sz="2000" b="1" dirty="0"/>
              <a:t>（</a:t>
            </a:r>
            <a:r>
              <a:rPr lang="en-US" altLang="zh-CN" sz="2400" b="1" dirty="0"/>
              <a:t>Optical Carrier Level</a:t>
            </a:r>
            <a:r>
              <a:rPr lang="zh-CN" altLang="en-US" sz="2400" b="1" dirty="0"/>
              <a:t>）</a:t>
            </a:r>
            <a:r>
              <a:rPr lang="zh-CN" altLang="en-US" sz="2000" b="1" dirty="0"/>
              <a:t>。</a:t>
            </a:r>
          </a:p>
          <a:p>
            <a:pPr eaLnBrk="1" hangingPunct="1"/>
            <a:r>
              <a:rPr lang="en-US" altLang="zh-CN" sz="2400" b="1" dirty="0"/>
              <a:t>SDH</a:t>
            </a:r>
            <a:r>
              <a:rPr lang="zh-CN" altLang="en-US" sz="2400" b="1" dirty="0"/>
              <a:t>的</a:t>
            </a:r>
            <a:r>
              <a:rPr lang="zh-CN" altLang="en-US" sz="2400" b="1" dirty="0">
                <a:solidFill>
                  <a:srgbClr val="FF0000"/>
                </a:solidFill>
              </a:rPr>
              <a:t>基本帧</a:t>
            </a:r>
            <a:r>
              <a:rPr lang="zh-CN" altLang="en-US" sz="2400" b="1" dirty="0"/>
              <a:t>：</a:t>
            </a:r>
          </a:p>
          <a:p>
            <a:pPr lvl="1" eaLnBrk="1" hangingPunct="1"/>
            <a:r>
              <a:rPr lang="zh-CN" altLang="en-US" sz="2000" b="1" dirty="0"/>
              <a:t>从</a:t>
            </a:r>
            <a:r>
              <a:rPr lang="en-US" altLang="zh-CN" sz="2000" b="1" dirty="0">
                <a:solidFill>
                  <a:srgbClr val="FF0000"/>
                </a:solidFill>
              </a:rPr>
              <a:t>OC-3</a:t>
            </a:r>
            <a:r>
              <a:rPr lang="en-US" altLang="zh-CN" sz="2000" b="1" dirty="0"/>
              <a:t> </a:t>
            </a:r>
            <a:r>
              <a:rPr lang="en-US" altLang="zh-CN" sz="2000" b="1" dirty="0">
                <a:solidFill>
                  <a:schemeClr val="hlink"/>
                </a:solidFill>
              </a:rPr>
              <a:t>155.52</a:t>
            </a:r>
            <a:r>
              <a:rPr lang="en-US" altLang="zh-CN" sz="2000" b="1" dirty="0">
                <a:solidFill>
                  <a:schemeClr val="hlink"/>
                </a:solidFill>
                <a:sym typeface="Symbol" pitchFamily="18" charset="2"/>
              </a:rPr>
              <a:t> Mbps</a:t>
            </a:r>
            <a:r>
              <a:rPr lang="zh-CN" altLang="en-US" sz="2000" b="1" dirty="0"/>
              <a:t>开始，称作同步传输模块</a:t>
            </a:r>
            <a:r>
              <a:rPr lang="en-US" altLang="zh-CN" sz="2000" b="1" dirty="0"/>
              <a:t>STM-1</a:t>
            </a:r>
            <a:r>
              <a:rPr lang="zh-CN" altLang="en-US" sz="2000" b="1" dirty="0"/>
              <a:t>（</a:t>
            </a:r>
            <a:r>
              <a:rPr lang="en-US" altLang="zh-CN" sz="2000" b="1" dirty="0"/>
              <a:t>Synchronous Transport Module-1</a:t>
            </a:r>
            <a:r>
              <a:rPr lang="zh-CN" altLang="en-US" sz="2000" b="1" dirty="0"/>
              <a:t>）。</a:t>
            </a:r>
            <a:endParaRPr lang="zh-CN" altLang="en-US" sz="2000" b="1" dirty="0">
              <a:sym typeface="Symbol" pitchFamily="18" charset="2"/>
            </a:endParaRPr>
          </a:p>
          <a:p>
            <a:pPr lvl="1" eaLnBrk="1" hangingPunct="1"/>
            <a:r>
              <a:rPr lang="en-US" altLang="zh-CN" sz="2000" b="1" dirty="0"/>
              <a:t>OC-</a:t>
            </a:r>
            <a:r>
              <a:rPr lang="en-US" altLang="zh-CN" sz="2000" b="1" i="1" dirty="0"/>
              <a:t>n</a:t>
            </a:r>
            <a:r>
              <a:rPr lang="zh-CN" altLang="en-US" sz="2000" b="1" dirty="0"/>
              <a:t>表示由</a:t>
            </a:r>
            <a:r>
              <a:rPr lang="en-US" altLang="zh-CN" sz="2000" b="1" i="1" dirty="0"/>
              <a:t>n</a:t>
            </a:r>
            <a:r>
              <a:rPr lang="zh-CN" altLang="en-US" sz="2000" b="1" dirty="0"/>
              <a:t>条单独的</a:t>
            </a:r>
            <a:r>
              <a:rPr lang="en-US" altLang="zh-CN" sz="2000" b="1" dirty="0"/>
              <a:t>OC-1</a:t>
            </a:r>
            <a:r>
              <a:rPr lang="zh-CN" altLang="en-US" sz="2000" b="1" dirty="0"/>
              <a:t>线路组成。</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endParaRPr lang="zh-CN" altLang="zh-CN" dirty="0"/>
          </a:p>
        </p:txBody>
      </p:sp>
      <p:pic>
        <p:nvPicPr>
          <p:cNvPr id="54275" name="Picture 3"/>
          <p:cNvPicPr>
            <a:picLocks noGrp="1" noChangeAspect="1" noChangeArrowheads="1"/>
          </p:cNvPicPr>
          <p:nvPr>
            <p:ph type="body" idx="1"/>
          </p:nvPr>
        </p:nvPicPr>
        <p:blipFill>
          <a:blip r:embed="rId2" cstate="print"/>
          <a:srcRect/>
          <a:stretch>
            <a:fillRect/>
          </a:stretch>
        </p:blipFill>
        <p:spPr>
          <a:xfrm>
            <a:off x="762000" y="2057400"/>
            <a:ext cx="7772400" cy="4114800"/>
          </a:xfrm>
        </p:spPr>
      </p:pic>
      <p:sp>
        <p:nvSpPr>
          <p:cNvPr id="54276" name="Text Box 7"/>
          <p:cNvSpPr txBox="1">
            <a:spLocks noChangeArrowheads="1"/>
          </p:cNvSpPr>
          <p:nvPr/>
        </p:nvSpPr>
        <p:spPr bwMode="auto">
          <a:xfrm>
            <a:off x="6516688" y="5300663"/>
            <a:ext cx="647700" cy="274637"/>
          </a:xfrm>
          <a:prstGeom prst="rect">
            <a:avLst/>
          </a:prstGeom>
          <a:noFill/>
          <a:ln w="9525">
            <a:noFill/>
            <a:miter lim="800000"/>
            <a:headEnd/>
            <a:tailEnd/>
          </a:ln>
        </p:spPr>
        <p:txBody>
          <a:bodyPr>
            <a:spAutoFit/>
          </a:bodyPr>
          <a:lstStyle/>
          <a:p>
            <a:pPr>
              <a:spcBef>
                <a:spcPct val="50000"/>
              </a:spcBef>
            </a:pPr>
            <a:r>
              <a:rPr lang="zh-CN" altLang="en-US" sz="1200"/>
              <a:t>数据</a:t>
            </a:r>
          </a:p>
        </p:txBody>
      </p:sp>
      <p:sp>
        <p:nvSpPr>
          <p:cNvPr id="54277" name="AutoShape 8"/>
          <p:cNvSpPr>
            <a:spLocks/>
          </p:cNvSpPr>
          <p:nvPr/>
        </p:nvSpPr>
        <p:spPr bwMode="auto">
          <a:xfrm>
            <a:off x="107950" y="2420938"/>
            <a:ext cx="914400" cy="360362"/>
          </a:xfrm>
          <a:prstGeom prst="borderCallout2">
            <a:avLst>
              <a:gd name="adj1" fmla="val 31718"/>
              <a:gd name="adj2" fmla="val 108333"/>
              <a:gd name="adj3" fmla="val 31718"/>
              <a:gd name="adj4" fmla="val 137329"/>
              <a:gd name="adj5" fmla="val 131278"/>
              <a:gd name="adj6" fmla="val 167361"/>
            </a:avLst>
          </a:prstGeom>
          <a:solidFill>
            <a:schemeClr val="accent1"/>
          </a:solidFill>
          <a:ln w="9525">
            <a:solidFill>
              <a:schemeClr val="tx1"/>
            </a:solidFill>
            <a:miter lim="800000"/>
            <a:headEnd/>
            <a:tailEnd/>
          </a:ln>
        </p:spPr>
        <p:txBody>
          <a:bodyPr/>
          <a:lstStyle/>
          <a:p>
            <a:pPr algn="ctr"/>
            <a:r>
              <a:rPr lang="zh-CN" altLang="en-US" sz="1800"/>
              <a:t>段开销</a:t>
            </a:r>
          </a:p>
        </p:txBody>
      </p:sp>
      <p:sp>
        <p:nvSpPr>
          <p:cNvPr id="54278" name="AutoShape 9"/>
          <p:cNvSpPr>
            <a:spLocks/>
          </p:cNvSpPr>
          <p:nvPr/>
        </p:nvSpPr>
        <p:spPr bwMode="auto">
          <a:xfrm>
            <a:off x="125413" y="3962400"/>
            <a:ext cx="914400" cy="330200"/>
          </a:xfrm>
          <a:prstGeom prst="borderCallout2">
            <a:avLst>
              <a:gd name="adj1" fmla="val 34616"/>
              <a:gd name="adj2" fmla="val 108333"/>
              <a:gd name="adj3" fmla="val 34616"/>
              <a:gd name="adj4" fmla="val 135417"/>
              <a:gd name="adj5" fmla="val -96153"/>
              <a:gd name="adj6" fmla="val 163370"/>
            </a:avLst>
          </a:prstGeom>
          <a:solidFill>
            <a:schemeClr val="accent1"/>
          </a:solidFill>
          <a:ln w="9525">
            <a:solidFill>
              <a:schemeClr val="tx1"/>
            </a:solidFill>
            <a:miter lim="800000"/>
            <a:headEnd/>
            <a:tailEnd/>
          </a:ln>
        </p:spPr>
        <p:txBody>
          <a:bodyPr/>
          <a:lstStyle/>
          <a:p>
            <a:pPr algn="ctr"/>
            <a:r>
              <a:rPr lang="zh-CN" altLang="en-US" sz="1400"/>
              <a:t>线路开销</a:t>
            </a:r>
          </a:p>
        </p:txBody>
      </p:sp>
      <p:sp>
        <p:nvSpPr>
          <p:cNvPr id="54279" name="AutoShape 10"/>
          <p:cNvSpPr>
            <a:spLocks/>
          </p:cNvSpPr>
          <p:nvPr/>
        </p:nvSpPr>
        <p:spPr bwMode="auto">
          <a:xfrm>
            <a:off x="844550" y="5402263"/>
            <a:ext cx="914400" cy="331787"/>
          </a:xfrm>
          <a:prstGeom prst="borderCallout2">
            <a:avLst>
              <a:gd name="adj1" fmla="val 34449"/>
              <a:gd name="adj2" fmla="val 108333"/>
              <a:gd name="adj3" fmla="val 34449"/>
              <a:gd name="adj4" fmla="val 204690"/>
              <a:gd name="adj5" fmla="val -334449"/>
              <a:gd name="adj6" fmla="val 304861"/>
            </a:avLst>
          </a:prstGeom>
          <a:solidFill>
            <a:schemeClr val="accent1"/>
          </a:solidFill>
          <a:ln w="9525">
            <a:solidFill>
              <a:schemeClr val="tx1"/>
            </a:solidFill>
            <a:miter lim="800000"/>
            <a:headEnd/>
            <a:tailEnd/>
          </a:ln>
        </p:spPr>
        <p:txBody>
          <a:bodyPr/>
          <a:lstStyle/>
          <a:p>
            <a:pPr>
              <a:spcBef>
                <a:spcPct val="50000"/>
              </a:spcBef>
            </a:pPr>
            <a:r>
              <a:rPr lang="zh-CN" altLang="en-US" sz="1400"/>
              <a:t>路径开销</a:t>
            </a:r>
          </a:p>
          <a:p>
            <a:pPr algn="ctr"/>
            <a:endParaRPr lang="en-US" altLang="zh-CN" sz="1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295400" y="228600"/>
            <a:ext cx="5791200" cy="1600200"/>
          </a:xfrm>
        </p:spPr>
        <p:txBody>
          <a:bodyPr/>
          <a:lstStyle/>
          <a:p>
            <a:pPr eaLnBrk="1" hangingPunct="1"/>
            <a:r>
              <a:rPr lang="en-US" altLang="zh-CN" dirty="0"/>
              <a:t>SONET/SDH</a:t>
            </a:r>
            <a:br>
              <a:rPr lang="en-US" altLang="zh-CN" dirty="0"/>
            </a:br>
            <a:r>
              <a:rPr lang="zh-CN" altLang="en-US" sz="2400" dirty="0"/>
              <a:t>（</a:t>
            </a:r>
            <a:r>
              <a:rPr lang="en-US" altLang="zh-CN" sz="2400" dirty="0"/>
              <a:t>Synchronous Optical </a:t>
            </a:r>
            <a:r>
              <a:rPr lang="en-US" altLang="zh-CN" sz="2400" dirty="0" err="1"/>
              <a:t>NETwork</a:t>
            </a:r>
            <a:r>
              <a:rPr lang="en-US" altLang="zh-CN" sz="2400" dirty="0"/>
              <a:t>/</a:t>
            </a:r>
            <a:br>
              <a:rPr lang="en-US" altLang="zh-CN" sz="2400" dirty="0"/>
            </a:br>
            <a:r>
              <a:rPr lang="en-US" altLang="zh-CN" sz="2400" dirty="0"/>
              <a:t> Synchronous Digital Hierarchy</a:t>
            </a:r>
            <a:r>
              <a:rPr lang="zh-CN" altLang="en-US" sz="2400" dirty="0"/>
              <a:t>）</a:t>
            </a:r>
          </a:p>
        </p:txBody>
      </p:sp>
      <p:pic>
        <p:nvPicPr>
          <p:cNvPr id="55299" name="Picture 4"/>
          <p:cNvPicPr>
            <a:picLocks noGrp="1" noChangeAspect="1" noChangeArrowheads="1"/>
          </p:cNvPicPr>
          <p:nvPr>
            <p:ph type="body" idx="1"/>
          </p:nvPr>
        </p:nvPicPr>
        <p:blipFill>
          <a:blip r:embed="rId2" cstate="print"/>
          <a:srcRect/>
          <a:stretch>
            <a:fillRect/>
          </a:stretch>
        </p:blipFill>
        <p:spPr>
          <a:xfrm>
            <a:off x="609600" y="2133600"/>
            <a:ext cx="8116888" cy="3968750"/>
          </a:xfr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zh-CN" dirty="0"/>
              <a:t>SONET/SDH</a:t>
            </a:r>
            <a:r>
              <a:rPr lang="zh-CN" altLang="en-US" dirty="0"/>
              <a:t>的速率等级</a:t>
            </a:r>
          </a:p>
        </p:txBody>
      </p:sp>
      <p:graphicFrame>
        <p:nvGraphicFramePr>
          <p:cNvPr id="110652" name="Group 60"/>
          <p:cNvGraphicFramePr>
            <a:graphicFrameLocks noGrp="1"/>
          </p:cNvGraphicFramePr>
          <p:nvPr>
            <p:ph idx="1"/>
          </p:nvPr>
        </p:nvGraphicFramePr>
        <p:xfrm>
          <a:off x="179388" y="1916113"/>
          <a:ext cx="8785225" cy="4274185"/>
        </p:xfrm>
        <a:graphic>
          <a:graphicData uri="http://schemas.openxmlformats.org/drawingml/2006/table">
            <a:tbl>
              <a:tblPr/>
              <a:tblGrid>
                <a:gridCol w="882650">
                  <a:extLst>
                    <a:ext uri="{9D8B030D-6E8A-4147-A177-3AD203B41FA5}">
                      <a16:colId xmlns:a16="http://schemas.microsoft.com/office/drawing/2014/main" val="20000"/>
                    </a:ext>
                  </a:extLst>
                </a:gridCol>
                <a:gridCol w="2679700">
                  <a:extLst>
                    <a:ext uri="{9D8B030D-6E8A-4147-A177-3AD203B41FA5}">
                      <a16:colId xmlns:a16="http://schemas.microsoft.com/office/drawing/2014/main" val="20001"/>
                    </a:ext>
                  </a:extLst>
                </a:gridCol>
                <a:gridCol w="3670300">
                  <a:extLst>
                    <a:ext uri="{9D8B030D-6E8A-4147-A177-3AD203B41FA5}">
                      <a16:colId xmlns:a16="http://schemas.microsoft.com/office/drawing/2014/main" val="20002"/>
                    </a:ext>
                  </a:extLst>
                </a:gridCol>
                <a:gridCol w="1552575">
                  <a:extLst>
                    <a:ext uri="{9D8B030D-6E8A-4147-A177-3AD203B41FA5}">
                      <a16:colId xmlns:a16="http://schemas.microsoft.com/office/drawing/2014/main" val="20003"/>
                    </a:ext>
                  </a:extLst>
                </a:gridCol>
              </a:tblGrid>
              <a:tr h="369888">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1" i="0" u="none" strike="noStrike" cap="none" normalizeH="0" baseline="0" dirty="0">
                          <a:ln>
                            <a:noFill/>
                          </a:ln>
                          <a:solidFill>
                            <a:schemeClr val="tx1"/>
                          </a:solidFill>
                          <a:effectLst/>
                          <a:latin typeface="Tahoma" pitchFamily="34" charset="0"/>
                          <a:ea typeface="宋体" pitchFamily="2" charset="-122"/>
                        </a:rPr>
                        <a:t>SDH</a:t>
                      </a:r>
                      <a:r>
                        <a:rPr kumimoji="0" lang="zh-CN" altLang="en-US" sz="2000" b="1" i="0" u="none" strike="noStrike" cap="none" normalizeH="0" baseline="0" dirty="0">
                          <a:ln>
                            <a:noFill/>
                          </a:ln>
                          <a:solidFill>
                            <a:schemeClr val="tx1"/>
                          </a:solidFill>
                          <a:effectLst/>
                          <a:latin typeface="Tahoma" pitchFamily="34" charset="0"/>
                          <a:ea typeface="宋体" pitchFamily="2" charset="-122"/>
                        </a:rPr>
                        <a:t>等级</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1" i="0" u="none" strike="noStrike" cap="none" normalizeH="0" baseline="0">
                          <a:ln>
                            <a:noFill/>
                          </a:ln>
                          <a:solidFill>
                            <a:schemeClr val="tx1"/>
                          </a:solidFill>
                          <a:effectLst/>
                          <a:latin typeface="Tahoma" pitchFamily="34" charset="0"/>
                          <a:ea typeface="宋体" pitchFamily="2" charset="-122"/>
                        </a:rPr>
                        <a:t>SONET</a:t>
                      </a:r>
                      <a:r>
                        <a:rPr kumimoji="0" lang="zh-CN" altLang="en-US" sz="2000" b="1" i="0" u="none" strike="noStrike" cap="none" normalizeH="0" baseline="0">
                          <a:ln>
                            <a:noFill/>
                          </a:ln>
                          <a:solidFill>
                            <a:schemeClr val="tx1"/>
                          </a:solidFill>
                          <a:effectLst/>
                          <a:latin typeface="Tahoma" pitchFamily="34" charset="0"/>
                          <a:ea typeface="宋体" pitchFamily="2" charset="-122"/>
                        </a:rPr>
                        <a:t>等级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2000" b="1" i="0" u="none" strike="noStrike" cap="none" normalizeH="0" baseline="0">
                          <a:ln>
                            <a:noFill/>
                          </a:ln>
                          <a:solidFill>
                            <a:schemeClr val="tx1"/>
                          </a:solidFill>
                          <a:effectLst/>
                          <a:latin typeface="Tahoma" pitchFamily="34" charset="0"/>
                          <a:ea typeface="宋体" pitchFamily="2" charset="-122"/>
                        </a:rPr>
                        <a:t>标准速率（</a:t>
                      </a:r>
                      <a:r>
                        <a:rPr kumimoji="0" lang="en-US" altLang="zh-CN" sz="2000" b="1" i="0" u="none" strike="noStrike" cap="none" normalizeH="0" baseline="0">
                          <a:ln>
                            <a:noFill/>
                          </a:ln>
                          <a:solidFill>
                            <a:schemeClr val="tx1"/>
                          </a:solidFill>
                          <a:effectLst/>
                          <a:latin typeface="Tahoma" pitchFamily="34" charset="0"/>
                          <a:ea typeface="宋体" pitchFamily="2" charset="-122"/>
                        </a:rPr>
                        <a:t>Mbps</a:t>
                      </a:r>
                      <a:r>
                        <a:rPr kumimoji="0" lang="zh-CN" altLang="en-US" sz="2000" b="1" i="0" u="none" strike="noStrike" cap="none" normalizeH="0" baseline="0">
                          <a:ln>
                            <a:noFill/>
                          </a:ln>
                          <a:solidFill>
                            <a:schemeClr val="tx1"/>
                          </a:solidFill>
                          <a:effectLst/>
                          <a:latin typeface="Tahoma" pitchFamily="34" charset="0"/>
                          <a:ea typeface="宋体" pitchFamily="2" charset="-12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32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2000" b="0" i="0" u="none" strike="noStrike" cap="none" normalizeH="0" baseline="0">
                        <a:ln>
                          <a:noFill/>
                        </a:ln>
                        <a:solidFill>
                          <a:schemeClr val="tx1"/>
                        </a:solidFill>
                        <a:effectLst/>
                        <a:latin typeface="Tahoma"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2000" b="0" i="0" u="none" strike="noStrike" cap="none" normalizeH="0" baseline="0">
                        <a:ln>
                          <a:noFill/>
                        </a:ln>
                        <a:solidFill>
                          <a:schemeClr val="tx1"/>
                        </a:solidFill>
                        <a:effectLst/>
                        <a:latin typeface="Tahoma"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OC-1/STS-1 </a:t>
                      </a:r>
                      <a:r>
                        <a:rPr kumimoji="0" lang="zh-CN" altLang="en-US" sz="2000" b="0" i="0" u="none" strike="noStrike" cap="none" normalizeH="0" baseline="0">
                          <a:ln>
                            <a:noFill/>
                          </a:ln>
                          <a:solidFill>
                            <a:schemeClr val="tx1"/>
                          </a:solidFill>
                          <a:effectLst/>
                          <a:latin typeface="Tahoma" pitchFamily="34" charset="0"/>
                          <a:ea typeface="宋体" pitchFamily="2" charset="-122"/>
                        </a:rPr>
                        <a:t>（</a:t>
                      </a:r>
                      <a:r>
                        <a:rPr kumimoji="0" lang="en-US" altLang="zh-CN" sz="2000" b="0" i="0" u="none" strike="noStrike" cap="none" normalizeH="0" baseline="0">
                          <a:ln>
                            <a:noFill/>
                          </a:ln>
                          <a:solidFill>
                            <a:schemeClr val="tx1"/>
                          </a:solidFill>
                          <a:effectLst/>
                          <a:latin typeface="Tahoma" pitchFamily="34" charset="0"/>
                          <a:ea typeface="宋体" pitchFamily="2" charset="-122"/>
                        </a:rPr>
                        <a:t>480 CH</a:t>
                      </a:r>
                      <a:r>
                        <a:rPr kumimoji="0" lang="zh-CN" altLang="en-US" sz="2000" b="0" i="0" u="none" strike="noStrike" cap="none" normalizeH="0" baseline="0">
                          <a:ln>
                            <a:noFill/>
                          </a:ln>
                          <a:solidFill>
                            <a:schemeClr val="tx1"/>
                          </a:solidFill>
                          <a:effectLst/>
                          <a:latin typeface="Tahoma" pitchFamily="34"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51.8400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98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dirty="0">
                          <a:ln>
                            <a:noFill/>
                          </a:ln>
                          <a:solidFill>
                            <a:srgbClr val="FF0000"/>
                          </a:solidFill>
                          <a:effectLst/>
                          <a:latin typeface="Tahoma" pitchFamily="34" charset="0"/>
                          <a:ea typeface="宋体" pitchFamily="2" charset="-122"/>
                        </a:rPr>
                        <a:t>155 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STM-1</a:t>
                      </a:r>
                      <a:r>
                        <a:rPr kumimoji="0" lang="zh-CN" altLang="en-US" sz="2000" b="0" i="0" u="none" strike="noStrike" cap="none" normalizeH="0" baseline="0">
                          <a:ln>
                            <a:noFill/>
                          </a:ln>
                          <a:solidFill>
                            <a:schemeClr val="tx1"/>
                          </a:solidFill>
                          <a:effectLst/>
                          <a:latin typeface="Tahoma" pitchFamily="34" charset="0"/>
                          <a:ea typeface="宋体" pitchFamily="2" charset="-122"/>
                        </a:rPr>
                        <a:t>（</a:t>
                      </a:r>
                      <a:r>
                        <a:rPr kumimoji="0" lang="en-US" altLang="zh-CN" sz="2000" b="0" i="0" u="none" strike="noStrike" cap="none" normalizeH="0" baseline="0">
                          <a:ln>
                            <a:noFill/>
                          </a:ln>
                          <a:solidFill>
                            <a:schemeClr val="tx1"/>
                          </a:solidFill>
                          <a:effectLst/>
                          <a:latin typeface="Tahoma" pitchFamily="34" charset="0"/>
                          <a:ea typeface="宋体" pitchFamily="2" charset="-122"/>
                        </a:rPr>
                        <a:t>1920 CH</a:t>
                      </a:r>
                      <a:r>
                        <a:rPr kumimoji="0" lang="zh-CN" altLang="en-US" sz="2000" b="0" i="0" u="none" strike="noStrike" cap="none" normalizeH="0" baseline="0">
                          <a:ln>
                            <a:noFill/>
                          </a:ln>
                          <a:solidFill>
                            <a:schemeClr val="tx1"/>
                          </a:solidFill>
                          <a:effectLst/>
                          <a:latin typeface="Tahoma" pitchFamily="34"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OC-3/STS-3 </a:t>
                      </a:r>
                      <a:r>
                        <a:rPr kumimoji="0" lang="zh-CN" altLang="en-US" sz="2000" b="0" i="0" u="none" strike="noStrike" cap="none" normalizeH="0" baseline="0">
                          <a:ln>
                            <a:noFill/>
                          </a:ln>
                          <a:solidFill>
                            <a:schemeClr val="tx1"/>
                          </a:solidFill>
                          <a:effectLst/>
                          <a:latin typeface="Tahoma" pitchFamily="34" charset="0"/>
                          <a:ea typeface="宋体" pitchFamily="2" charset="-122"/>
                        </a:rPr>
                        <a:t>（</a:t>
                      </a:r>
                      <a:r>
                        <a:rPr kumimoji="0" lang="en-US" altLang="zh-CN" sz="2000" b="0" i="0" u="none" strike="noStrike" cap="none" normalizeH="0" baseline="0">
                          <a:ln>
                            <a:noFill/>
                          </a:ln>
                          <a:solidFill>
                            <a:schemeClr val="tx1"/>
                          </a:solidFill>
                          <a:effectLst/>
                          <a:latin typeface="Tahoma" pitchFamily="34" charset="0"/>
                          <a:ea typeface="宋体" pitchFamily="2" charset="-122"/>
                        </a:rPr>
                        <a:t>1440 CH</a:t>
                      </a:r>
                      <a:r>
                        <a:rPr kumimoji="0" lang="zh-CN" altLang="en-US" sz="2000" b="0" i="0" u="none" strike="noStrike" cap="none" normalizeH="0" baseline="0">
                          <a:ln>
                            <a:noFill/>
                          </a:ln>
                          <a:solidFill>
                            <a:schemeClr val="tx1"/>
                          </a:solidFill>
                          <a:effectLst/>
                          <a:latin typeface="Tahoma" pitchFamily="34"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155.520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98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2000" b="0" i="0" u="none" strike="noStrike" cap="none" normalizeH="0" baseline="0">
                        <a:ln>
                          <a:noFill/>
                        </a:ln>
                        <a:solidFill>
                          <a:schemeClr val="tx1"/>
                        </a:solidFill>
                        <a:effectLst/>
                        <a:latin typeface="Tahoma"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STM-3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OC-9/STS-9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466.560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98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dirty="0">
                          <a:ln>
                            <a:noFill/>
                          </a:ln>
                          <a:solidFill>
                            <a:srgbClr val="FF0000"/>
                          </a:solidFill>
                          <a:effectLst/>
                          <a:latin typeface="Tahoma" pitchFamily="34" charset="0"/>
                          <a:ea typeface="宋体" pitchFamily="2" charset="-122"/>
                        </a:rPr>
                        <a:t>622 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STM-4</a:t>
                      </a:r>
                      <a:r>
                        <a:rPr kumimoji="0" lang="zh-CN" altLang="en-US" sz="2000" b="0" i="0" u="none" strike="noStrike" cap="none" normalizeH="0" baseline="0">
                          <a:ln>
                            <a:noFill/>
                          </a:ln>
                          <a:solidFill>
                            <a:schemeClr val="tx1"/>
                          </a:solidFill>
                          <a:effectLst/>
                          <a:latin typeface="Tahoma" pitchFamily="34" charset="0"/>
                          <a:ea typeface="宋体" pitchFamily="2" charset="-122"/>
                        </a:rPr>
                        <a:t>（</a:t>
                      </a:r>
                      <a:r>
                        <a:rPr kumimoji="0" lang="en-US" altLang="zh-CN" sz="2000" b="0" i="0" u="none" strike="noStrike" cap="none" normalizeH="0" baseline="0">
                          <a:ln>
                            <a:noFill/>
                          </a:ln>
                          <a:solidFill>
                            <a:schemeClr val="tx1"/>
                          </a:solidFill>
                          <a:effectLst/>
                          <a:latin typeface="Tahoma" pitchFamily="34" charset="0"/>
                          <a:ea typeface="宋体" pitchFamily="2" charset="-122"/>
                        </a:rPr>
                        <a:t>7696 CH</a:t>
                      </a:r>
                      <a:r>
                        <a:rPr kumimoji="0" lang="zh-CN" altLang="en-US" sz="2000" b="0" i="0" u="none" strike="noStrike" cap="none" normalizeH="0" baseline="0">
                          <a:ln>
                            <a:noFill/>
                          </a:ln>
                          <a:solidFill>
                            <a:schemeClr val="tx1"/>
                          </a:solidFill>
                          <a:effectLst/>
                          <a:latin typeface="Tahoma" pitchFamily="34"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OC-12/STS-12 </a:t>
                      </a:r>
                      <a:r>
                        <a:rPr kumimoji="0" lang="zh-CN" altLang="en-US" sz="2000" b="0" i="0" u="none" strike="noStrike" cap="none" normalizeH="0" baseline="0">
                          <a:ln>
                            <a:noFill/>
                          </a:ln>
                          <a:solidFill>
                            <a:schemeClr val="tx1"/>
                          </a:solidFill>
                          <a:effectLst/>
                          <a:latin typeface="Tahoma" pitchFamily="34" charset="0"/>
                          <a:ea typeface="宋体" pitchFamily="2" charset="-122"/>
                        </a:rPr>
                        <a:t>（</a:t>
                      </a:r>
                      <a:r>
                        <a:rPr kumimoji="0" lang="en-US" altLang="zh-CN" sz="2000" b="0" i="0" u="none" strike="noStrike" cap="none" normalizeH="0" baseline="0">
                          <a:ln>
                            <a:noFill/>
                          </a:ln>
                          <a:solidFill>
                            <a:schemeClr val="tx1"/>
                          </a:solidFill>
                          <a:effectLst/>
                          <a:latin typeface="Tahoma" pitchFamily="34" charset="0"/>
                          <a:ea typeface="宋体" pitchFamily="2" charset="-122"/>
                        </a:rPr>
                        <a:t>8046 CH</a:t>
                      </a:r>
                      <a:r>
                        <a:rPr kumimoji="0" lang="zh-CN" altLang="en-US" sz="2000" b="0" i="0" u="none" strike="noStrike" cap="none" normalizeH="0" baseline="0">
                          <a:ln>
                            <a:noFill/>
                          </a:ln>
                          <a:solidFill>
                            <a:schemeClr val="tx1"/>
                          </a:solidFill>
                          <a:effectLst/>
                          <a:latin typeface="Tahoma" pitchFamily="34"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622.080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83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2000" b="0" i="0" u="none" strike="noStrike" cap="none" normalizeH="0" baseline="0">
                        <a:ln>
                          <a:noFill/>
                        </a:ln>
                        <a:solidFill>
                          <a:schemeClr val="tx1"/>
                        </a:solidFill>
                        <a:effectLst/>
                        <a:latin typeface="Tahoma"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STM-6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OC-18/STS-18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933.120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98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2000" b="0" i="0" u="none" strike="noStrike" cap="none" normalizeH="0" baseline="0">
                        <a:ln>
                          <a:noFill/>
                        </a:ln>
                        <a:solidFill>
                          <a:schemeClr val="tx1"/>
                        </a:solidFill>
                        <a:effectLst/>
                        <a:latin typeface="Tahoma"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STM-8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OC-24/STS-24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1244.160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98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zh-CN" sz="2000" b="0" i="0" u="none" strike="noStrike" cap="none" normalizeH="0" baseline="0">
                        <a:ln>
                          <a:noFill/>
                        </a:ln>
                        <a:solidFill>
                          <a:schemeClr val="tx1"/>
                        </a:solidFill>
                        <a:effectLst/>
                        <a:latin typeface="Tahoma"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STM-12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OC-36/STS-36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1866.240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98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dirty="0">
                          <a:ln>
                            <a:noFill/>
                          </a:ln>
                          <a:solidFill>
                            <a:srgbClr val="FF0000"/>
                          </a:solidFill>
                          <a:effectLst/>
                          <a:latin typeface="Tahoma" pitchFamily="34" charset="0"/>
                          <a:ea typeface="宋体" pitchFamily="2" charset="-122"/>
                        </a:rPr>
                        <a:t>2.5 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STM-16</a:t>
                      </a:r>
                      <a:r>
                        <a:rPr kumimoji="0" lang="zh-CN" altLang="en-US" sz="2000" b="0" i="0" u="none" strike="noStrike" cap="none" normalizeH="0" baseline="0">
                          <a:ln>
                            <a:noFill/>
                          </a:ln>
                          <a:solidFill>
                            <a:schemeClr val="tx1"/>
                          </a:solidFill>
                          <a:effectLst/>
                          <a:latin typeface="Tahoma" pitchFamily="34" charset="0"/>
                          <a:ea typeface="宋体" pitchFamily="2" charset="-122"/>
                        </a:rPr>
                        <a:t>（</a:t>
                      </a:r>
                      <a:r>
                        <a:rPr kumimoji="0" lang="en-US" altLang="zh-CN" sz="2000" b="0" i="0" u="none" strike="noStrike" cap="none" normalizeH="0" baseline="0">
                          <a:ln>
                            <a:noFill/>
                          </a:ln>
                          <a:solidFill>
                            <a:schemeClr val="tx1"/>
                          </a:solidFill>
                          <a:effectLst/>
                          <a:latin typeface="Tahoma" pitchFamily="34" charset="0"/>
                          <a:ea typeface="宋体" pitchFamily="2" charset="-122"/>
                        </a:rPr>
                        <a:t>30720 CH</a:t>
                      </a:r>
                      <a:r>
                        <a:rPr kumimoji="0" lang="zh-CN" altLang="en-US" sz="2000" b="0" i="0" u="none" strike="noStrike" cap="none" normalizeH="0" baseline="0">
                          <a:ln>
                            <a:noFill/>
                          </a:ln>
                          <a:solidFill>
                            <a:schemeClr val="tx1"/>
                          </a:solidFill>
                          <a:effectLst/>
                          <a:latin typeface="Tahoma" pitchFamily="34"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OC-48/STS-48 </a:t>
                      </a:r>
                      <a:r>
                        <a:rPr kumimoji="0" lang="zh-CN" altLang="en-US" sz="2000" b="0" i="0" u="none" strike="noStrike" cap="none" normalizeH="0" baseline="0">
                          <a:ln>
                            <a:noFill/>
                          </a:ln>
                          <a:solidFill>
                            <a:schemeClr val="tx1"/>
                          </a:solidFill>
                          <a:effectLst/>
                          <a:latin typeface="Tahoma" pitchFamily="34" charset="0"/>
                          <a:ea typeface="宋体" pitchFamily="2" charset="-122"/>
                        </a:rPr>
                        <a:t>（</a:t>
                      </a:r>
                      <a:r>
                        <a:rPr kumimoji="0" lang="en-US" altLang="zh-CN" sz="2000" b="0" i="0" u="none" strike="noStrike" cap="none" normalizeH="0" baseline="0">
                          <a:ln>
                            <a:noFill/>
                          </a:ln>
                          <a:solidFill>
                            <a:schemeClr val="tx1"/>
                          </a:solidFill>
                          <a:effectLst/>
                          <a:latin typeface="Tahoma" pitchFamily="34" charset="0"/>
                          <a:ea typeface="宋体" pitchFamily="2" charset="-122"/>
                        </a:rPr>
                        <a:t>32356 CH</a:t>
                      </a:r>
                      <a:r>
                        <a:rPr kumimoji="0" lang="zh-CN" altLang="en-US" sz="2000" b="0" i="0" u="none" strike="noStrike" cap="none" normalizeH="0" baseline="0">
                          <a:ln>
                            <a:noFill/>
                          </a:ln>
                          <a:solidFill>
                            <a:schemeClr val="tx1"/>
                          </a:solidFill>
                          <a:effectLst/>
                          <a:latin typeface="Tahoma" pitchFamily="34"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2488.320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83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dirty="0">
                          <a:ln>
                            <a:noFill/>
                          </a:ln>
                          <a:solidFill>
                            <a:srgbClr val="FF0000"/>
                          </a:solidFill>
                          <a:effectLst/>
                          <a:latin typeface="Tahoma" pitchFamily="34" charset="0"/>
                          <a:ea typeface="宋体" pitchFamily="2" charset="-122"/>
                        </a:rPr>
                        <a:t>10 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STM-64</a:t>
                      </a:r>
                      <a:r>
                        <a:rPr kumimoji="0" lang="zh-CN" altLang="en-US" sz="2000" b="0" i="0" u="none" strike="noStrike" cap="none" normalizeH="0" baseline="0">
                          <a:ln>
                            <a:noFill/>
                          </a:ln>
                          <a:solidFill>
                            <a:schemeClr val="tx1"/>
                          </a:solidFill>
                          <a:effectLst/>
                          <a:latin typeface="Tahoma" pitchFamily="34" charset="0"/>
                          <a:ea typeface="宋体" pitchFamily="2" charset="-122"/>
                        </a:rPr>
                        <a:t>（</a:t>
                      </a:r>
                      <a:r>
                        <a:rPr kumimoji="0" lang="en-US" altLang="zh-CN" sz="2000" b="0" i="0" u="none" strike="noStrike" cap="none" normalizeH="0" baseline="0">
                          <a:ln>
                            <a:noFill/>
                          </a:ln>
                          <a:solidFill>
                            <a:schemeClr val="tx1"/>
                          </a:solidFill>
                          <a:effectLst/>
                          <a:latin typeface="Tahoma" pitchFamily="34" charset="0"/>
                          <a:ea typeface="宋体" pitchFamily="2" charset="-122"/>
                        </a:rPr>
                        <a:t>122880 CH</a:t>
                      </a:r>
                      <a:r>
                        <a:rPr kumimoji="0" lang="zh-CN" altLang="en-US" sz="2000" b="0" i="0" u="none" strike="noStrike" cap="none" normalizeH="0" baseline="0">
                          <a:ln>
                            <a:noFill/>
                          </a:ln>
                          <a:solidFill>
                            <a:schemeClr val="tx1"/>
                          </a:solidFill>
                          <a:effectLst/>
                          <a:latin typeface="Tahoma" pitchFamily="34"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OC-192/STS-192 </a:t>
                      </a:r>
                      <a:r>
                        <a:rPr kumimoji="0" lang="zh-CN" altLang="en-US" sz="2000" b="0" i="0" u="none" strike="noStrike" cap="none" normalizeH="0" baseline="0">
                          <a:ln>
                            <a:noFill/>
                          </a:ln>
                          <a:solidFill>
                            <a:schemeClr val="tx1"/>
                          </a:solidFill>
                          <a:effectLst/>
                          <a:latin typeface="Tahoma" pitchFamily="34" charset="0"/>
                          <a:ea typeface="宋体" pitchFamily="2" charset="-122"/>
                        </a:rPr>
                        <a:t>（</a:t>
                      </a:r>
                      <a:r>
                        <a:rPr kumimoji="0" lang="en-US" altLang="zh-CN" sz="2000" b="0" i="0" u="none" strike="noStrike" cap="none" normalizeH="0" baseline="0">
                          <a:ln>
                            <a:noFill/>
                          </a:ln>
                          <a:solidFill>
                            <a:schemeClr val="tx1"/>
                          </a:solidFill>
                          <a:effectLst/>
                          <a:latin typeface="Tahoma" pitchFamily="34" charset="0"/>
                          <a:ea typeface="宋体" pitchFamily="2" charset="-122"/>
                        </a:rPr>
                        <a:t>129024 CH</a:t>
                      </a:r>
                      <a:r>
                        <a:rPr kumimoji="0" lang="zh-CN" altLang="en-US" sz="2000" b="0" i="0" u="none" strike="noStrike" cap="none" normalizeH="0" baseline="0">
                          <a:ln>
                            <a:noFill/>
                          </a:ln>
                          <a:solidFill>
                            <a:schemeClr val="tx1"/>
                          </a:solidFill>
                          <a:effectLst/>
                          <a:latin typeface="Tahoma" pitchFamily="34" charset="0"/>
                          <a:ea typeface="宋体"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Tahoma" pitchFamily="34" charset="0"/>
                          <a:ea typeface="宋体" pitchFamily="2" charset="-122"/>
                        </a:rPr>
                        <a:t>9953.280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zh-CN"/>
              <a:t>3.1.2</a:t>
            </a:r>
            <a:r>
              <a:rPr lang="zh-CN" altLang="en-US"/>
              <a:t>信道的最大传输速率</a:t>
            </a:r>
          </a:p>
        </p:txBody>
      </p:sp>
      <p:sp>
        <p:nvSpPr>
          <p:cNvPr id="9219" name="Rectangle 3"/>
          <p:cNvSpPr>
            <a:spLocks noGrp="1" noChangeArrowheads="1"/>
          </p:cNvSpPr>
          <p:nvPr>
            <p:ph type="body" idx="1"/>
          </p:nvPr>
        </p:nvSpPr>
        <p:spPr>
          <a:xfrm>
            <a:off x="250825" y="1857364"/>
            <a:ext cx="8704263" cy="4857784"/>
          </a:xfrm>
        </p:spPr>
        <p:txBody>
          <a:bodyPr/>
          <a:lstStyle/>
          <a:p>
            <a:pPr eaLnBrk="1" hangingPunct="1"/>
            <a:r>
              <a:rPr lang="en-US" altLang="zh-CN" sz="2800" b="1" dirty="0" err="1"/>
              <a:t>Nyquist</a:t>
            </a:r>
            <a:r>
              <a:rPr lang="en-US" altLang="zh-CN" sz="2800" b="1" dirty="0"/>
              <a:t> </a:t>
            </a:r>
            <a:r>
              <a:rPr lang="zh-CN" altLang="en-US" sz="2800" b="1" dirty="0"/>
              <a:t>定理（有限带宽的无噪声信道）</a:t>
            </a:r>
          </a:p>
          <a:p>
            <a:pPr lvl="1" eaLnBrk="1" hangingPunct="1"/>
            <a:r>
              <a:rPr lang="zh-CN" altLang="en-US" sz="2400" b="1" dirty="0"/>
              <a:t>如果一个任意的信号通过带宽为</a:t>
            </a:r>
            <a:r>
              <a:rPr lang="en-US" altLang="zh-CN" sz="2400" b="1" dirty="0"/>
              <a:t>B</a:t>
            </a:r>
            <a:r>
              <a:rPr lang="zh-CN" altLang="en-US" sz="2400" b="1" dirty="0"/>
              <a:t>的低通滤波器，那么每秒采样</a:t>
            </a:r>
            <a:r>
              <a:rPr lang="en-US" altLang="zh-CN" sz="2400" b="1" dirty="0"/>
              <a:t>2B</a:t>
            </a:r>
            <a:r>
              <a:rPr lang="zh-CN" altLang="en-US" sz="2400" b="1" dirty="0"/>
              <a:t>次就能完整地重现通过该滤波器的信号。</a:t>
            </a:r>
          </a:p>
          <a:p>
            <a:pPr lvl="1" eaLnBrk="1" hangingPunct="1"/>
            <a:r>
              <a:rPr lang="zh-CN" altLang="en-US" sz="2400" b="1" dirty="0">
                <a:solidFill>
                  <a:srgbClr val="FF0000"/>
                </a:solidFill>
              </a:rPr>
              <a:t>最大数据传输率</a:t>
            </a:r>
            <a:r>
              <a:rPr lang="en-US" altLang="zh-CN" sz="2400" b="1" dirty="0">
                <a:solidFill>
                  <a:srgbClr val="FF0000"/>
                </a:solidFill>
              </a:rPr>
              <a:t>=2Blog</a:t>
            </a:r>
            <a:r>
              <a:rPr lang="en-US" altLang="zh-CN" sz="2400" b="1" baseline="-25000" dirty="0">
                <a:solidFill>
                  <a:srgbClr val="FF0000"/>
                </a:solidFill>
              </a:rPr>
              <a:t>2</a:t>
            </a:r>
            <a:r>
              <a:rPr lang="en-US" altLang="zh-CN" sz="2400" b="1" dirty="0">
                <a:solidFill>
                  <a:srgbClr val="FF0000"/>
                </a:solidFill>
              </a:rPr>
              <a:t>V   </a:t>
            </a:r>
            <a:r>
              <a:rPr lang="zh-CN" altLang="en-US" sz="2400" b="1" dirty="0">
                <a:solidFill>
                  <a:srgbClr val="FF0000"/>
                </a:solidFill>
              </a:rPr>
              <a:t>（</a:t>
            </a:r>
            <a:r>
              <a:rPr lang="en-US" altLang="zh-CN" sz="2400" b="1" dirty="0">
                <a:solidFill>
                  <a:srgbClr val="FF0000"/>
                </a:solidFill>
              </a:rPr>
              <a:t>b/s</a:t>
            </a:r>
            <a:r>
              <a:rPr lang="zh-CN" altLang="en-US" sz="2400" b="1" dirty="0">
                <a:solidFill>
                  <a:srgbClr val="FF0000"/>
                </a:solidFill>
              </a:rPr>
              <a:t>）</a:t>
            </a:r>
          </a:p>
          <a:p>
            <a:pPr eaLnBrk="1" hangingPunct="1"/>
            <a:r>
              <a:rPr lang="en-US" altLang="zh-CN" sz="2800" b="1" dirty="0"/>
              <a:t>Shannon</a:t>
            </a:r>
            <a:r>
              <a:rPr lang="zh-CN" altLang="en-US" sz="2800" b="1" dirty="0"/>
              <a:t>定理</a:t>
            </a:r>
          </a:p>
          <a:p>
            <a:pPr lvl="1" eaLnBrk="1" hangingPunct="1"/>
            <a:r>
              <a:rPr lang="zh-CN" altLang="en-US" sz="2400" b="1" dirty="0"/>
              <a:t>对任何带宽为</a:t>
            </a:r>
            <a:r>
              <a:rPr lang="en-US" altLang="zh-CN" sz="2400" b="1" dirty="0"/>
              <a:t>B Hz</a:t>
            </a:r>
            <a:r>
              <a:rPr lang="zh-CN" altLang="en-US" sz="2400" b="1" dirty="0"/>
              <a:t>，信噪比为</a:t>
            </a:r>
            <a:r>
              <a:rPr lang="en-US" altLang="zh-CN" sz="2400" b="1" dirty="0"/>
              <a:t>S/N</a:t>
            </a:r>
            <a:r>
              <a:rPr lang="zh-CN" altLang="en-US" sz="2400" b="1" dirty="0"/>
              <a:t>的信道，</a:t>
            </a:r>
            <a:endParaRPr lang="en-US" altLang="zh-CN" sz="2400" b="1" dirty="0"/>
          </a:p>
          <a:p>
            <a:pPr lvl="1" eaLnBrk="1" hangingPunct="1">
              <a:buNone/>
            </a:pPr>
            <a:r>
              <a:rPr lang="en-US" altLang="zh-CN" sz="2400" b="1" dirty="0"/>
              <a:t>   </a:t>
            </a:r>
            <a:r>
              <a:rPr lang="zh-CN" altLang="en-US" sz="2400" b="1" dirty="0">
                <a:solidFill>
                  <a:srgbClr val="FF0000"/>
                </a:solidFill>
              </a:rPr>
              <a:t>最大数据传输速率</a:t>
            </a:r>
            <a:r>
              <a:rPr lang="en-US" altLang="zh-CN" sz="2400" b="1" dirty="0">
                <a:solidFill>
                  <a:srgbClr val="FF0000"/>
                </a:solidFill>
              </a:rPr>
              <a:t>=B log</a:t>
            </a:r>
            <a:r>
              <a:rPr lang="en-US" altLang="zh-CN" sz="2400" b="1" baseline="-25000" dirty="0">
                <a:solidFill>
                  <a:srgbClr val="FF0000"/>
                </a:solidFill>
              </a:rPr>
              <a:t>2</a:t>
            </a:r>
            <a:r>
              <a:rPr lang="zh-CN" altLang="en-US" sz="2400" b="1" dirty="0">
                <a:solidFill>
                  <a:srgbClr val="FF0000"/>
                </a:solidFill>
              </a:rPr>
              <a:t>（</a:t>
            </a:r>
            <a:r>
              <a:rPr lang="en-US" altLang="zh-CN" sz="2400" b="1" dirty="0">
                <a:solidFill>
                  <a:srgbClr val="FF0000"/>
                </a:solidFill>
              </a:rPr>
              <a:t>1+S/N</a:t>
            </a:r>
            <a:r>
              <a:rPr lang="zh-CN" altLang="en-US" sz="2400" b="1" dirty="0">
                <a:solidFill>
                  <a:srgbClr val="FF0000"/>
                </a:solidFill>
              </a:rPr>
              <a:t>）  （</a:t>
            </a:r>
            <a:r>
              <a:rPr lang="en-US" altLang="zh-CN" sz="2400" b="1" dirty="0">
                <a:solidFill>
                  <a:srgbClr val="FF0000"/>
                </a:solidFill>
              </a:rPr>
              <a:t>b/s</a:t>
            </a:r>
            <a:r>
              <a:rPr lang="zh-CN" altLang="en-US" sz="2400" b="1" dirty="0">
                <a:solidFill>
                  <a:srgbClr val="FF0000"/>
                </a:solidFill>
              </a:rPr>
              <a:t>）</a:t>
            </a:r>
            <a:endParaRPr lang="en-US" altLang="zh-CN" sz="2400" b="1" dirty="0">
              <a:solidFill>
                <a:srgbClr val="FF0000"/>
              </a:solidFill>
            </a:endParaRPr>
          </a:p>
          <a:p>
            <a:pPr lvl="1" eaLnBrk="1" hangingPunct="1"/>
            <a:r>
              <a:rPr lang="zh-CN" altLang="en-US" sz="2400" b="1" dirty="0"/>
              <a:t>信道的</a:t>
            </a:r>
            <a:r>
              <a:rPr lang="zh-CN" altLang="en-US" sz="2400" b="1" dirty="0">
                <a:solidFill>
                  <a:srgbClr val="FF0000"/>
                </a:solidFill>
              </a:rPr>
              <a:t>带宽</a:t>
            </a:r>
            <a:r>
              <a:rPr lang="zh-CN" altLang="en-US" sz="2400" b="1" dirty="0"/>
              <a:t>或信道中的</a:t>
            </a:r>
            <a:r>
              <a:rPr lang="zh-CN" altLang="en-US" sz="2400" b="1" dirty="0">
                <a:solidFill>
                  <a:srgbClr val="FF0000"/>
                </a:solidFill>
              </a:rPr>
              <a:t>信噪比</a:t>
            </a:r>
            <a:r>
              <a:rPr lang="zh-CN" altLang="en-US" sz="2400" b="1" dirty="0"/>
              <a:t>越大，则信息的</a:t>
            </a:r>
            <a:r>
              <a:rPr lang="zh-CN" altLang="en-US" sz="2400" b="1" dirty="0">
                <a:solidFill>
                  <a:srgbClr val="FF0000"/>
                </a:solidFill>
              </a:rPr>
              <a:t>极限传输速率</a:t>
            </a:r>
            <a:r>
              <a:rPr lang="zh-CN" altLang="en-US" sz="2400" b="1" dirty="0"/>
              <a:t>就越高。</a:t>
            </a:r>
            <a:r>
              <a:rPr lang="zh-CN" altLang="en-US" sz="2400" dirty="0"/>
              <a:t> </a:t>
            </a:r>
            <a:endParaRPr lang="zh-CN" altLang="en-US" sz="2400" b="1" dirty="0"/>
          </a:p>
          <a:p>
            <a:pPr lvl="1" eaLnBrk="1" hangingPunct="1"/>
            <a:r>
              <a:rPr lang="zh-CN" altLang="en-US" sz="2400" b="1" dirty="0"/>
              <a:t>通常信噪比表示形式</a:t>
            </a:r>
            <a:r>
              <a:rPr lang="en-US" altLang="zh-CN" sz="2400" b="1" dirty="0"/>
              <a:t>10log</a:t>
            </a:r>
            <a:r>
              <a:rPr lang="en-US" altLang="zh-CN" sz="2400" b="1" baseline="-25000" dirty="0"/>
              <a:t>10</a:t>
            </a:r>
            <a:r>
              <a:rPr lang="en-US" altLang="zh-CN" sz="2400" b="1" dirty="0"/>
              <a:t>S/N</a:t>
            </a:r>
            <a:r>
              <a:rPr lang="zh-CN" altLang="en-US" sz="2400" b="1" dirty="0"/>
              <a:t>，以分贝（</a:t>
            </a:r>
            <a:r>
              <a:rPr lang="en-US" altLang="zh-CN" sz="2400" b="1" dirty="0"/>
              <a:t>dB</a:t>
            </a:r>
            <a:r>
              <a:rPr lang="zh-CN" altLang="en-US" sz="2400" b="1" dirty="0"/>
              <a:t>）为单位，</a:t>
            </a:r>
            <a:r>
              <a:rPr lang="en-US" altLang="zh-CN" sz="2400" b="1" dirty="0"/>
              <a:t>20</a:t>
            </a:r>
            <a:r>
              <a:rPr lang="zh-CN" altLang="en-US" sz="2400" b="1" dirty="0"/>
              <a:t>分贝的信噪比</a:t>
            </a:r>
            <a:r>
              <a:rPr lang="en-US" altLang="zh-CN" sz="2400" b="1" dirty="0"/>
              <a:t>S/N=100</a:t>
            </a:r>
            <a:r>
              <a:rPr lang="zh-CN" altLang="en-US" sz="2400" b="1" dirty="0"/>
              <a:t>。</a:t>
            </a:r>
            <a:endParaRPr lang="en-US" altLang="zh-CN" sz="2400"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150938" y="214313"/>
            <a:ext cx="5249862" cy="1462087"/>
          </a:xfrm>
        </p:spPr>
        <p:txBody>
          <a:bodyPr/>
          <a:lstStyle/>
          <a:p>
            <a:pPr eaLnBrk="1" hangingPunct="1"/>
            <a:r>
              <a:rPr lang="zh-CN" altLang="en-US" dirty="0"/>
              <a:t>波分复用</a:t>
            </a:r>
            <a:r>
              <a:rPr lang="en-US" altLang="zh-CN" dirty="0"/>
              <a:t>WDM</a:t>
            </a:r>
          </a:p>
        </p:txBody>
      </p:sp>
      <p:pic>
        <p:nvPicPr>
          <p:cNvPr id="57347" name="Picture 4"/>
          <p:cNvPicPr>
            <a:picLocks noGrp="1" noChangeAspect="1" noChangeArrowheads="1"/>
          </p:cNvPicPr>
          <p:nvPr>
            <p:ph type="body" idx="1"/>
          </p:nvPr>
        </p:nvPicPr>
        <p:blipFill>
          <a:blip r:embed="rId3" cstate="print"/>
          <a:srcRect/>
          <a:stretch>
            <a:fillRect/>
          </a:stretch>
        </p:blipFill>
        <p:spPr>
          <a:xfrm>
            <a:off x="571472" y="2000240"/>
            <a:ext cx="7543800" cy="4114800"/>
          </a:xfr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1150938" y="260350"/>
            <a:ext cx="7793037" cy="1462088"/>
          </a:xfrm>
        </p:spPr>
        <p:txBody>
          <a:bodyPr/>
          <a:lstStyle/>
          <a:p>
            <a:pPr algn="ctr"/>
            <a:r>
              <a:rPr lang="zh-CN" altLang="en-US" dirty="0"/>
              <a:t>码分复用 </a:t>
            </a:r>
            <a:r>
              <a:rPr lang="en-US" altLang="zh-CN" dirty="0"/>
              <a:t>CDM </a:t>
            </a:r>
          </a:p>
        </p:txBody>
      </p:sp>
      <p:sp>
        <p:nvSpPr>
          <p:cNvPr id="142339" name="Rectangle 3"/>
          <p:cNvSpPr>
            <a:spLocks noGrp="1" noChangeArrowheads="1"/>
          </p:cNvSpPr>
          <p:nvPr>
            <p:ph type="body" idx="1"/>
          </p:nvPr>
        </p:nvSpPr>
        <p:spPr>
          <a:xfrm>
            <a:off x="357158" y="1917700"/>
            <a:ext cx="8643998" cy="4511696"/>
          </a:xfrm>
        </p:spPr>
        <p:txBody>
          <a:bodyPr/>
          <a:lstStyle/>
          <a:p>
            <a:r>
              <a:rPr lang="zh-CN" altLang="en-US" sz="2400" dirty="0">
                <a:latin typeface="+mn-ea"/>
              </a:rPr>
              <a:t>码分复用是扩频通信的一种形式，常用的名词是</a:t>
            </a:r>
            <a:r>
              <a:rPr lang="zh-CN" altLang="en-US" sz="2400" dirty="0">
                <a:solidFill>
                  <a:srgbClr val="FF0000"/>
                </a:solidFill>
                <a:latin typeface="+mn-ea"/>
              </a:rPr>
              <a:t>码分多址</a:t>
            </a:r>
            <a:r>
              <a:rPr lang="zh-CN" altLang="en-US" sz="2400" dirty="0">
                <a:latin typeface="+mn-ea"/>
              </a:rPr>
              <a:t> </a:t>
            </a:r>
            <a:r>
              <a:rPr lang="en-US" altLang="zh-CN" sz="2400" b="1" dirty="0">
                <a:latin typeface="+mn-ea"/>
              </a:rPr>
              <a:t>CDMA (Code Division Multiple Access</a:t>
            </a:r>
            <a:r>
              <a:rPr lang="en-US" altLang="zh-CN" sz="2400" dirty="0">
                <a:latin typeface="+mn-ea"/>
              </a:rPr>
              <a:t>)</a:t>
            </a:r>
            <a:r>
              <a:rPr lang="zh-CN" altLang="en-US" sz="2400" dirty="0">
                <a:latin typeface="+mn-ea"/>
              </a:rPr>
              <a:t>。</a:t>
            </a:r>
          </a:p>
          <a:p>
            <a:r>
              <a:rPr lang="zh-CN" altLang="en-US" sz="2400" b="1" dirty="0">
                <a:latin typeface="+mn-ea"/>
              </a:rPr>
              <a:t>每一个比特时间划分为 </a:t>
            </a:r>
            <a:r>
              <a:rPr lang="en-US" altLang="zh-CN" sz="2400" b="1" i="1" dirty="0">
                <a:latin typeface="+mn-ea"/>
              </a:rPr>
              <a:t>m </a:t>
            </a:r>
            <a:r>
              <a:rPr lang="zh-CN" altLang="en-US" sz="2400" b="1" dirty="0">
                <a:latin typeface="+mn-ea"/>
              </a:rPr>
              <a:t>个短的间隔</a:t>
            </a:r>
            <a:r>
              <a:rPr lang="zh-CN" altLang="en-US" sz="2400" dirty="0">
                <a:latin typeface="+mn-ea"/>
              </a:rPr>
              <a:t>，称为</a:t>
            </a:r>
            <a:r>
              <a:rPr lang="zh-CN" altLang="en-US" sz="2400" b="1" dirty="0">
                <a:solidFill>
                  <a:schemeClr val="hlink"/>
                </a:solidFill>
                <a:latin typeface="+mn-ea"/>
              </a:rPr>
              <a:t>码片</a:t>
            </a:r>
            <a:r>
              <a:rPr lang="en-US" altLang="zh-CN" sz="2400" dirty="0">
                <a:latin typeface="+mn-ea"/>
              </a:rPr>
              <a:t>(chip)</a:t>
            </a:r>
            <a:r>
              <a:rPr lang="zh-CN" altLang="en-US" sz="2400" dirty="0">
                <a:latin typeface="+mn-ea"/>
              </a:rPr>
              <a:t>。  </a:t>
            </a:r>
          </a:p>
          <a:p>
            <a:r>
              <a:rPr lang="zh-CN" altLang="en-US" sz="2400" dirty="0">
                <a:latin typeface="+mn-ea"/>
              </a:rPr>
              <a:t>各用户使用经过特殊挑选的彼此</a:t>
            </a:r>
            <a:r>
              <a:rPr lang="zh-CN" altLang="en-US" sz="2400" dirty="0">
                <a:solidFill>
                  <a:srgbClr val="FF0000"/>
                </a:solidFill>
                <a:latin typeface="+mn-ea"/>
              </a:rPr>
              <a:t>正交</a:t>
            </a:r>
            <a:r>
              <a:rPr lang="zh-CN" altLang="en-US" sz="2400" dirty="0">
                <a:latin typeface="+mn-ea"/>
              </a:rPr>
              <a:t>的码型，因此不会造成干扰。</a:t>
            </a:r>
            <a:endParaRPr lang="en-US" altLang="zh-CN" sz="2400" dirty="0">
              <a:latin typeface="+mn-ea"/>
            </a:endParaRPr>
          </a:p>
          <a:p>
            <a:r>
              <a:rPr lang="zh-CN" altLang="en-US" sz="2400" dirty="0">
                <a:latin typeface="+mn-ea"/>
              </a:rPr>
              <a:t>例如，采用双极符号把码片序列写成</a:t>
            </a:r>
            <a:r>
              <a:rPr lang="en-US" altLang="zh-CN" sz="2400" dirty="0">
                <a:latin typeface="+mn-ea"/>
              </a:rPr>
              <a:t>-1,+1</a:t>
            </a:r>
            <a:r>
              <a:rPr lang="zh-CN" altLang="en-US" sz="2400" dirty="0">
                <a:latin typeface="+mn-ea"/>
              </a:rPr>
              <a:t>的序列组合，设</a:t>
            </a:r>
            <a:r>
              <a:rPr lang="en-US" altLang="zh-CN" sz="2400" dirty="0">
                <a:latin typeface="+mn-ea"/>
              </a:rPr>
              <a:t>m=8</a:t>
            </a:r>
            <a:r>
              <a:rPr lang="zh-CN" altLang="en-US" sz="2400" dirty="0">
                <a:latin typeface="+mn-ea"/>
              </a:rPr>
              <a:t>，</a:t>
            </a:r>
            <a:r>
              <a:rPr lang="en-US" altLang="zh-CN" sz="2400" dirty="0">
                <a:solidFill>
                  <a:srgbClr val="FF0000"/>
                </a:solidFill>
                <a:latin typeface="+mn-ea"/>
              </a:rPr>
              <a:t>A</a:t>
            </a:r>
            <a:r>
              <a:rPr lang="zh-CN" altLang="en-US" sz="2400" dirty="0">
                <a:solidFill>
                  <a:srgbClr val="FF0000"/>
                </a:solidFill>
                <a:latin typeface="+mn-ea"/>
              </a:rPr>
              <a:t>站</a:t>
            </a:r>
            <a:r>
              <a:rPr lang="zh-CN" altLang="en-US" sz="2400" dirty="0">
                <a:latin typeface="+mn-ea"/>
              </a:rPr>
              <a:t>分配得到的</a:t>
            </a:r>
            <a:r>
              <a:rPr lang="zh-CN" altLang="en-US" sz="2400" dirty="0">
                <a:solidFill>
                  <a:srgbClr val="FF0000"/>
                </a:solidFill>
                <a:latin typeface="+mn-ea"/>
              </a:rPr>
              <a:t>码片序列</a:t>
            </a:r>
            <a:r>
              <a:rPr lang="zh-CN" altLang="en-US" sz="2400" dirty="0">
                <a:latin typeface="+mn-ea"/>
              </a:rPr>
              <a:t>为</a:t>
            </a:r>
            <a:endParaRPr lang="en-US" altLang="zh-CN" sz="2400" dirty="0">
              <a:latin typeface="+mn-ea"/>
            </a:endParaRPr>
          </a:p>
          <a:p>
            <a:pPr>
              <a:buNone/>
            </a:pPr>
            <a:r>
              <a:rPr lang="zh-CN" altLang="en-US" sz="2400" dirty="0">
                <a:latin typeface="+mn-ea"/>
              </a:rPr>
              <a:t>（</a:t>
            </a:r>
            <a:r>
              <a:rPr lang="en-US" altLang="zh-CN" sz="2400" dirty="0">
                <a:latin typeface="+mn-ea"/>
              </a:rPr>
              <a:t>-1 -1 -1 +1 +1 -1 +1 +1)</a:t>
            </a:r>
            <a:r>
              <a:rPr lang="zh-CN" altLang="en-US" sz="2400" dirty="0">
                <a:latin typeface="+mn-ea"/>
              </a:rPr>
              <a:t>，若</a:t>
            </a:r>
            <a:r>
              <a:rPr lang="en-US" altLang="zh-CN" sz="2400" dirty="0">
                <a:latin typeface="+mn-ea"/>
              </a:rPr>
              <a:t>A</a:t>
            </a:r>
            <a:r>
              <a:rPr lang="zh-CN" altLang="en-US" sz="2400" dirty="0">
                <a:latin typeface="+mn-ea"/>
              </a:rPr>
              <a:t>站发送的是该序列，则表示发出的是“</a:t>
            </a:r>
            <a:r>
              <a:rPr lang="en-US" altLang="zh-CN" sz="2400" dirty="0">
                <a:latin typeface="+mn-ea"/>
              </a:rPr>
              <a:t>1</a:t>
            </a:r>
            <a:r>
              <a:rPr lang="zh-CN" altLang="en-US" sz="2400" dirty="0">
                <a:latin typeface="+mn-ea"/>
              </a:rPr>
              <a:t>”比特，若发送的是</a:t>
            </a:r>
            <a:endParaRPr lang="en-US" altLang="zh-CN" sz="2400" dirty="0">
              <a:latin typeface="+mn-ea"/>
            </a:endParaRPr>
          </a:p>
          <a:p>
            <a:pPr>
              <a:buNone/>
            </a:pPr>
            <a:r>
              <a:rPr lang="zh-CN" altLang="en-US" sz="2400" dirty="0">
                <a:latin typeface="+mn-ea"/>
              </a:rPr>
              <a:t>（</a:t>
            </a:r>
            <a:r>
              <a:rPr lang="en-US" altLang="zh-CN" sz="2400" dirty="0">
                <a:latin typeface="+mn-ea"/>
              </a:rPr>
              <a:t>+1 +1 +1 -1 -1 +1 -1 -1</a:t>
            </a:r>
            <a:r>
              <a:rPr lang="zh-CN" altLang="en-US" sz="2400" dirty="0">
                <a:latin typeface="+mn-ea"/>
              </a:rPr>
              <a:t>），则表示发送的是“</a:t>
            </a:r>
            <a:r>
              <a:rPr lang="en-US" altLang="zh-CN" sz="2400" dirty="0">
                <a:latin typeface="+mn-ea"/>
              </a:rPr>
              <a:t>0</a:t>
            </a:r>
            <a:r>
              <a:rPr lang="zh-CN" altLang="en-US" sz="2400" dirty="0">
                <a:latin typeface="+mn-ea"/>
              </a:rPr>
              <a:t>”</a:t>
            </a:r>
            <a:r>
              <a:rPr lang="zh-CN" altLang="en-US" sz="2800" dirty="0"/>
              <a:t>。</a:t>
            </a:r>
            <a:endParaRPr lang="en-US" altLang="zh-CN" sz="2800" dirty="0"/>
          </a:p>
          <a:p>
            <a:pPr>
              <a:lnSpc>
                <a:spcPct val="80000"/>
              </a:lnSpc>
              <a:buNone/>
            </a:pPr>
            <a:r>
              <a:rPr lang="en-US" altLang="zh-CN" sz="2800" dirty="0"/>
              <a:t>		</a:t>
            </a:r>
            <a:endParaRPr lang="zh-CN" altLang="en-US" sz="2800" dirty="0"/>
          </a:p>
          <a:p>
            <a:pPr>
              <a:lnSpc>
                <a:spcPct val="80000"/>
              </a:lnSpc>
              <a:buFont typeface="Wingdings" pitchFamily="2" charset="2"/>
              <a:buNone/>
            </a:pPr>
            <a:r>
              <a:rPr lang="zh-CN" altLang="en-US" sz="2800" dirty="0"/>
              <a:t>   </a:t>
            </a:r>
          </a:p>
          <a:p>
            <a:pPr>
              <a:lnSpc>
                <a:spcPct val="80000"/>
              </a:lnSpc>
              <a:buFont typeface="Wingdings" pitchFamily="2" charset="2"/>
              <a:buNone/>
            </a:pPr>
            <a:r>
              <a:rPr lang="zh-CN" altLang="en-US" sz="28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23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233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233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233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233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23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1150938" y="260350"/>
            <a:ext cx="7793037" cy="1462088"/>
          </a:xfrm>
        </p:spPr>
        <p:txBody>
          <a:bodyPr/>
          <a:lstStyle/>
          <a:p>
            <a:pPr algn="ctr"/>
            <a:r>
              <a:rPr lang="zh-CN" altLang="en-US" dirty="0"/>
              <a:t>码片序列的正交关系 </a:t>
            </a:r>
          </a:p>
        </p:txBody>
      </p:sp>
      <p:sp>
        <p:nvSpPr>
          <p:cNvPr id="156675" name="Rectangle 3"/>
          <p:cNvSpPr>
            <a:spLocks noGrp="1" noChangeArrowheads="1"/>
          </p:cNvSpPr>
          <p:nvPr>
            <p:ph type="body" idx="1"/>
          </p:nvPr>
        </p:nvSpPr>
        <p:spPr>
          <a:xfrm>
            <a:off x="539750" y="1917700"/>
            <a:ext cx="8459788" cy="2374900"/>
          </a:xfrm>
        </p:spPr>
        <p:txBody>
          <a:bodyPr/>
          <a:lstStyle/>
          <a:p>
            <a:r>
              <a:rPr lang="zh-CN" altLang="en-US" dirty="0"/>
              <a:t>令向量 </a:t>
            </a:r>
            <a:r>
              <a:rPr lang="en-US" altLang="zh-CN" b="1" dirty="0"/>
              <a:t>S </a:t>
            </a:r>
            <a:r>
              <a:rPr lang="zh-CN" altLang="en-US" dirty="0"/>
              <a:t>表示站 </a:t>
            </a:r>
            <a:r>
              <a:rPr lang="en-US" altLang="zh-CN" dirty="0"/>
              <a:t>S </a:t>
            </a:r>
            <a:r>
              <a:rPr lang="zh-CN" altLang="en-US" dirty="0"/>
              <a:t>的码片向量，令 </a:t>
            </a:r>
            <a:r>
              <a:rPr lang="en-US" altLang="zh-CN" b="1" dirty="0"/>
              <a:t>T </a:t>
            </a:r>
            <a:r>
              <a:rPr lang="zh-CN" altLang="en-US" dirty="0"/>
              <a:t>表示其他任何站的码片向量。 </a:t>
            </a:r>
          </a:p>
          <a:p>
            <a:r>
              <a:rPr lang="zh-CN" altLang="en-US" dirty="0"/>
              <a:t>两个</a:t>
            </a:r>
            <a:r>
              <a:rPr lang="zh-CN" altLang="en-US" dirty="0">
                <a:solidFill>
                  <a:srgbClr val="FF0000"/>
                </a:solidFill>
              </a:rPr>
              <a:t>不同站</a:t>
            </a:r>
            <a:r>
              <a:rPr lang="zh-CN" altLang="en-US" dirty="0"/>
              <a:t>的码片序列</a:t>
            </a:r>
            <a:r>
              <a:rPr lang="zh-CN" altLang="en-US" dirty="0">
                <a:solidFill>
                  <a:srgbClr val="FF0000"/>
                </a:solidFill>
              </a:rPr>
              <a:t>正交</a:t>
            </a:r>
            <a:r>
              <a:rPr lang="zh-CN" altLang="en-US" dirty="0"/>
              <a:t>，就是向量 </a:t>
            </a:r>
            <a:r>
              <a:rPr lang="en-US" altLang="zh-CN" b="1" dirty="0"/>
              <a:t>S </a:t>
            </a:r>
            <a:r>
              <a:rPr lang="zh-CN" altLang="en-US" dirty="0"/>
              <a:t>和</a:t>
            </a:r>
            <a:r>
              <a:rPr lang="en-US" altLang="zh-CN" b="1" dirty="0"/>
              <a:t>T </a:t>
            </a:r>
            <a:r>
              <a:rPr lang="zh-CN" altLang="en-US" dirty="0"/>
              <a:t>的规格化</a:t>
            </a:r>
            <a:r>
              <a:rPr lang="zh-CN" altLang="en-US" dirty="0">
                <a:solidFill>
                  <a:schemeClr val="hlink"/>
                </a:solidFill>
              </a:rPr>
              <a:t>内积</a:t>
            </a:r>
            <a:r>
              <a:rPr lang="en-US" altLang="zh-CN" dirty="0"/>
              <a:t>(inner product)</a:t>
            </a:r>
            <a:r>
              <a:rPr lang="zh-CN" altLang="en-US" dirty="0"/>
              <a:t>都是 </a:t>
            </a:r>
            <a:r>
              <a:rPr lang="en-US" altLang="zh-CN" dirty="0"/>
              <a:t>0</a:t>
            </a:r>
            <a:r>
              <a:rPr lang="zh-CN" altLang="en-US" dirty="0"/>
              <a:t>： </a:t>
            </a:r>
          </a:p>
        </p:txBody>
      </p:sp>
      <p:sp>
        <p:nvSpPr>
          <p:cNvPr id="156676"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56678" name="Rectangle 6"/>
          <p:cNvSpPr>
            <a:spLocks noChangeArrowheads="1"/>
          </p:cNvSpPr>
          <p:nvPr/>
        </p:nvSpPr>
        <p:spPr bwMode="auto">
          <a:xfrm>
            <a:off x="0" y="3238500"/>
            <a:ext cx="9144000" cy="0"/>
          </a:xfrm>
          <a:prstGeom prst="rect">
            <a:avLst/>
          </a:prstGeom>
          <a:noFill/>
          <a:ln w="9525">
            <a:noFill/>
            <a:miter lim="800000"/>
            <a:headEnd/>
            <a:tailEnd/>
          </a:ln>
          <a:effectLst/>
        </p:spPr>
        <p:txBody>
          <a:bodyPr wrap="none" anchor="ctr">
            <a:spAutoFit/>
          </a:bodyPr>
          <a:lstStyle/>
          <a:p>
            <a:endParaRPr lang="zh-CN" altLang="en-US"/>
          </a:p>
        </p:txBody>
      </p:sp>
      <p:graphicFrame>
        <p:nvGraphicFramePr>
          <p:cNvPr id="156679" name="Object 7"/>
          <p:cNvGraphicFramePr>
            <a:graphicFrameLocks noChangeAspect="1"/>
          </p:cNvGraphicFramePr>
          <p:nvPr/>
        </p:nvGraphicFramePr>
        <p:xfrm>
          <a:off x="3081338" y="4105275"/>
          <a:ext cx="2944812" cy="979488"/>
        </p:xfrm>
        <a:graphic>
          <a:graphicData uri="http://schemas.openxmlformats.org/presentationml/2006/ole">
            <mc:AlternateContent xmlns:mc="http://schemas.openxmlformats.org/markup-compatibility/2006">
              <mc:Choice xmlns:v="urn:schemas-microsoft-com:vml" Requires="v">
                <p:oleObj spid="_x0000_s59482" name="Equation" r:id="rId3" imgW="1295280" imgH="431640" progId="Equation.DSMT4">
                  <p:embed/>
                </p:oleObj>
              </mc:Choice>
              <mc:Fallback>
                <p:oleObj name="Equation" r:id="rId3" imgW="1295280" imgH="431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1338" y="4105275"/>
                        <a:ext cx="2944812" cy="979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6680" name="Text Box 8"/>
          <p:cNvSpPr txBox="1">
            <a:spLocks noChangeArrowheads="1"/>
          </p:cNvSpPr>
          <p:nvPr/>
        </p:nvSpPr>
        <p:spPr bwMode="auto">
          <a:xfrm>
            <a:off x="7432675" y="4332288"/>
            <a:ext cx="938213" cy="519112"/>
          </a:xfrm>
          <a:prstGeom prst="rect">
            <a:avLst/>
          </a:prstGeom>
          <a:noFill/>
          <a:ln w="9525">
            <a:noFill/>
            <a:miter lim="800000"/>
            <a:headEnd/>
            <a:tailEnd/>
          </a:ln>
          <a:effectLst/>
        </p:spPr>
        <p:txBody>
          <a:bodyPr wrap="none">
            <a:spAutoFit/>
          </a:bodyPr>
          <a:lstStyle/>
          <a:p>
            <a:r>
              <a:rPr lang="en-US" altLang="zh-CN" sz="2800" dirty="0">
                <a:latin typeface="Arial" charset="0"/>
              </a:rPr>
              <a:t>(2-5)</a:t>
            </a:r>
          </a:p>
        </p:txBody>
      </p:sp>
      <p:graphicFrame>
        <p:nvGraphicFramePr>
          <p:cNvPr id="59395" name="Object 3"/>
          <p:cNvGraphicFramePr>
            <a:graphicFrameLocks noChangeAspect="1"/>
          </p:cNvGraphicFramePr>
          <p:nvPr/>
        </p:nvGraphicFramePr>
        <p:xfrm>
          <a:off x="3100388" y="5357813"/>
          <a:ext cx="2857500" cy="979487"/>
        </p:xfrm>
        <a:graphic>
          <a:graphicData uri="http://schemas.openxmlformats.org/presentationml/2006/ole">
            <mc:AlternateContent xmlns:mc="http://schemas.openxmlformats.org/markup-compatibility/2006">
              <mc:Choice xmlns:v="urn:schemas-microsoft-com:vml" Requires="v">
                <p:oleObj spid="_x0000_s59483" name="Equation" r:id="rId5" imgW="1257120" imgH="431640" progId="Equation.DSMT4">
                  <p:embed/>
                </p:oleObj>
              </mc:Choice>
              <mc:Fallback>
                <p:oleObj name="Equation" r:id="rId5" imgW="1257120" imgH="431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0388" y="5357813"/>
                        <a:ext cx="2857500" cy="97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Grp="1" noChangeArrowheads="1"/>
          </p:cNvSpPr>
          <p:nvPr>
            <p:ph type="title"/>
          </p:nvPr>
        </p:nvSpPr>
        <p:spPr>
          <a:xfrm>
            <a:off x="1150938" y="260350"/>
            <a:ext cx="7793037" cy="1462088"/>
          </a:xfrm>
        </p:spPr>
        <p:txBody>
          <a:bodyPr/>
          <a:lstStyle/>
          <a:p>
            <a:pPr algn="ctr"/>
            <a:r>
              <a:rPr lang="en-US" altLang="zh-CN"/>
              <a:t>CDMA </a:t>
            </a:r>
            <a:r>
              <a:rPr lang="zh-CN" altLang="en-US"/>
              <a:t>的工作原理 </a:t>
            </a:r>
          </a:p>
        </p:txBody>
      </p:sp>
      <p:sp>
        <p:nvSpPr>
          <p:cNvPr id="158724"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58726" name="Rectangle 6"/>
          <p:cNvSpPr>
            <a:spLocks noChangeArrowheads="1"/>
          </p:cNvSpPr>
          <p:nvPr/>
        </p:nvSpPr>
        <p:spPr bwMode="auto">
          <a:xfrm>
            <a:off x="0" y="323850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58727"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58730" name="Line 10"/>
          <p:cNvSpPr>
            <a:spLocks noChangeShapeType="1"/>
          </p:cNvSpPr>
          <p:nvPr/>
        </p:nvSpPr>
        <p:spPr bwMode="auto">
          <a:xfrm>
            <a:off x="3338513" y="2643188"/>
            <a:ext cx="1566862" cy="0"/>
          </a:xfrm>
          <a:prstGeom prst="line">
            <a:avLst/>
          </a:prstGeom>
          <a:noFill/>
          <a:ln w="9525">
            <a:solidFill>
              <a:schemeClr val="tx1"/>
            </a:solidFill>
            <a:round/>
            <a:headEnd type="triangle" w="sm" len="med"/>
            <a:tailEnd type="triangle" w="sm" len="med"/>
          </a:ln>
          <a:effectLst/>
        </p:spPr>
        <p:txBody>
          <a:bodyPr/>
          <a:lstStyle/>
          <a:p>
            <a:endParaRPr lang="zh-CN" altLang="en-US"/>
          </a:p>
        </p:txBody>
      </p:sp>
      <p:sp>
        <p:nvSpPr>
          <p:cNvPr id="158731" name="Text Box 11"/>
          <p:cNvSpPr txBox="1">
            <a:spLocks noChangeArrowheads="1"/>
          </p:cNvSpPr>
          <p:nvPr/>
        </p:nvSpPr>
        <p:spPr bwMode="auto">
          <a:xfrm>
            <a:off x="971550" y="2830513"/>
            <a:ext cx="2187575" cy="352425"/>
          </a:xfrm>
          <a:prstGeom prst="rect">
            <a:avLst/>
          </a:prstGeom>
          <a:noFill/>
          <a:ln w="9525">
            <a:noFill/>
            <a:miter lim="800000"/>
            <a:headEnd/>
            <a:tailEnd/>
          </a:ln>
          <a:effectLst/>
        </p:spPr>
        <p:txBody>
          <a:bodyPr wrap="none">
            <a:spAutoFit/>
          </a:bodyPr>
          <a:lstStyle/>
          <a:p>
            <a:pPr>
              <a:lnSpc>
                <a:spcPct val="85000"/>
              </a:lnSpc>
            </a:pPr>
            <a:r>
              <a:rPr kumimoji="1" lang="en-US" altLang="zh-CN" sz="2000">
                <a:solidFill>
                  <a:srgbClr val="333399"/>
                </a:solidFill>
                <a:latin typeface="Arial" charset="0"/>
                <a:ea typeface="黑体" pitchFamily="2" charset="-122"/>
              </a:rPr>
              <a:t>S </a:t>
            </a:r>
            <a:r>
              <a:rPr kumimoji="1" lang="zh-CN" altLang="en-US" sz="2000">
                <a:solidFill>
                  <a:srgbClr val="333399"/>
                </a:solidFill>
                <a:latin typeface="Arial" charset="0"/>
                <a:ea typeface="黑体" pitchFamily="2" charset="-122"/>
              </a:rPr>
              <a:t>站的码片序列 </a:t>
            </a:r>
            <a:r>
              <a:rPr kumimoji="1" lang="en-US" altLang="zh-CN" sz="2000" b="1">
                <a:solidFill>
                  <a:srgbClr val="333399"/>
                </a:solidFill>
                <a:latin typeface="Arial" charset="0"/>
                <a:ea typeface="黑体" pitchFamily="2" charset="-122"/>
              </a:rPr>
              <a:t>S</a:t>
            </a:r>
          </a:p>
        </p:txBody>
      </p:sp>
      <p:sp>
        <p:nvSpPr>
          <p:cNvPr id="158732" name="Line 12"/>
          <p:cNvSpPr>
            <a:spLocks noChangeShapeType="1"/>
          </p:cNvSpPr>
          <p:nvPr/>
        </p:nvSpPr>
        <p:spPr bwMode="auto">
          <a:xfrm>
            <a:off x="3340100" y="1943100"/>
            <a:ext cx="0" cy="3802063"/>
          </a:xfrm>
          <a:prstGeom prst="line">
            <a:avLst/>
          </a:prstGeom>
          <a:noFill/>
          <a:ln w="9525">
            <a:solidFill>
              <a:schemeClr val="tx1"/>
            </a:solidFill>
            <a:prstDash val="dash"/>
            <a:round/>
            <a:headEnd/>
            <a:tailEnd/>
          </a:ln>
          <a:effectLst/>
        </p:spPr>
        <p:txBody>
          <a:bodyPr/>
          <a:lstStyle/>
          <a:p>
            <a:endParaRPr lang="zh-CN" altLang="en-US"/>
          </a:p>
        </p:txBody>
      </p:sp>
      <p:sp>
        <p:nvSpPr>
          <p:cNvPr id="158733" name="Line 13"/>
          <p:cNvSpPr>
            <a:spLocks noChangeShapeType="1"/>
          </p:cNvSpPr>
          <p:nvPr/>
        </p:nvSpPr>
        <p:spPr bwMode="auto">
          <a:xfrm>
            <a:off x="4918075" y="1943100"/>
            <a:ext cx="0" cy="3781425"/>
          </a:xfrm>
          <a:prstGeom prst="line">
            <a:avLst/>
          </a:prstGeom>
          <a:noFill/>
          <a:ln w="9525">
            <a:solidFill>
              <a:schemeClr val="tx1"/>
            </a:solidFill>
            <a:prstDash val="dash"/>
            <a:round/>
            <a:headEnd/>
            <a:tailEnd/>
          </a:ln>
          <a:effectLst/>
        </p:spPr>
        <p:txBody>
          <a:bodyPr/>
          <a:lstStyle/>
          <a:p>
            <a:endParaRPr lang="zh-CN" altLang="en-US"/>
          </a:p>
        </p:txBody>
      </p:sp>
      <p:sp>
        <p:nvSpPr>
          <p:cNvPr id="158734" name="Line 14"/>
          <p:cNvSpPr>
            <a:spLocks noChangeShapeType="1"/>
          </p:cNvSpPr>
          <p:nvPr/>
        </p:nvSpPr>
        <p:spPr bwMode="auto">
          <a:xfrm>
            <a:off x="6496050" y="1943100"/>
            <a:ext cx="0" cy="3929063"/>
          </a:xfrm>
          <a:prstGeom prst="line">
            <a:avLst/>
          </a:prstGeom>
          <a:noFill/>
          <a:ln w="9525">
            <a:solidFill>
              <a:schemeClr val="tx1"/>
            </a:solidFill>
            <a:prstDash val="dash"/>
            <a:round/>
            <a:headEnd/>
            <a:tailEnd/>
          </a:ln>
          <a:effectLst/>
        </p:spPr>
        <p:txBody>
          <a:bodyPr/>
          <a:lstStyle/>
          <a:p>
            <a:endParaRPr lang="zh-CN" altLang="en-US"/>
          </a:p>
        </p:txBody>
      </p:sp>
      <p:sp>
        <p:nvSpPr>
          <p:cNvPr id="158735" name="Line 15"/>
          <p:cNvSpPr>
            <a:spLocks noChangeShapeType="1"/>
          </p:cNvSpPr>
          <p:nvPr/>
        </p:nvSpPr>
        <p:spPr bwMode="auto">
          <a:xfrm>
            <a:off x="8074025" y="1943100"/>
            <a:ext cx="0" cy="3790950"/>
          </a:xfrm>
          <a:prstGeom prst="line">
            <a:avLst/>
          </a:prstGeom>
          <a:noFill/>
          <a:ln w="9525">
            <a:solidFill>
              <a:schemeClr val="tx1"/>
            </a:solidFill>
            <a:prstDash val="dash"/>
            <a:round/>
            <a:headEnd/>
            <a:tailEnd/>
          </a:ln>
          <a:effectLst/>
        </p:spPr>
        <p:txBody>
          <a:bodyPr/>
          <a:lstStyle/>
          <a:p>
            <a:endParaRPr lang="zh-CN" altLang="en-US"/>
          </a:p>
        </p:txBody>
      </p:sp>
      <p:sp>
        <p:nvSpPr>
          <p:cNvPr id="158736" name="Freeform 16"/>
          <p:cNvSpPr>
            <a:spLocks/>
          </p:cNvSpPr>
          <p:nvPr/>
        </p:nvSpPr>
        <p:spPr bwMode="auto">
          <a:xfrm>
            <a:off x="3340100" y="2874963"/>
            <a:ext cx="1577975" cy="319087"/>
          </a:xfrm>
          <a:custGeom>
            <a:avLst/>
            <a:gdLst/>
            <a:ahLst/>
            <a:cxnLst>
              <a:cxn ang="0">
                <a:pos x="0" y="96"/>
              </a:cxn>
              <a:cxn ang="0">
                <a:pos x="0" y="196"/>
              </a:cxn>
              <a:cxn ang="0">
                <a:pos x="288" y="192"/>
              </a:cxn>
              <a:cxn ang="0">
                <a:pos x="288" y="0"/>
              </a:cxn>
              <a:cxn ang="0">
                <a:pos x="480" y="0"/>
              </a:cxn>
              <a:cxn ang="0">
                <a:pos x="480" y="192"/>
              </a:cxn>
              <a:cxn ang="0">
                <a:pos x="576" y="192"/>
              </a:cxn>
              <a:cxn ang="0">
                <a:pos x="576" y="0"/>
              </a:cxn>
              <a:cxn ang="0">
                <a:pos x="768" y="0"/>
              </a:cxn>
              <a:cxn ang="0">
                <a:pos x="768" y="96"/>
              </a:cxn>
            </a:cxnLst>
            <a:rect l="0" t="0" r="r" b="b"/>
            <a:pathLst>
              <a:path w="768" h="196">
                <a:moveTo>
                  <a:pt x="0" y="96"/>
                </a:moveTo>
                <a:lnTo>
                  <a:pt x="0" y="196"/>
                </a:lnTo>
                <a:lnTo>
                  <a:pt x="288" y="192"/>
                </a:lnTo>
                <a:lnTo>
                  <a:pt x="288" y="0"/>
                </a:lnTo>
                <a:lnTo>
                  <a:pt x="480" y="0"/>
                </a:lnTo>
                <a:lnTo>
                  <a:pt x="480" y="192"/>
                </a:lnTo>
                <a:lnTo>
                  <a:pt x="576" y="192"/>
                </a:lnTo>
                <a:lnTo>
                  <a:pt x="576" y="0"/>
                </a:lnTo>
                <a:lnTo>
                  <a:pt x="768" y="0"/>
                </a:lnTo>
                <a:lnTo>
                  <a:pt x="768" y="96"/>
                </a:lnTo>
              </a:path>
            </a:pathLst>
          </a:custGeom>
          <a:solidFill>
            <a:schemeClr val="hlink"/>
          </a:solidFill>
          <a:ln w="19050" cmpd="sng">
            <a:solidFill>
              <a:schemeClr val="tx1"/>
            </a:solidFill>
            <a:round/>
            <a:headEnd/>
            <a:tailEnd/>
          </a:ln>
          <a:effectLst/>
        </p:spPr>
        <p:txBody>
          <a:bodyPr/>
          <a:lstStyle/>
          <a:p>
            <a:endParaRPr lang="zh-CN" altLang="en-US"/>
          </a:p>
        </p:txBody>
      </p:sp>
      <p:sp>
        <p:nvSpPr>
          <p:cNvPr id="158737" name="Freeform 17"/>
          <p:cNvSpPr>
            <a:spLocks/>
          </p:cNvSpPr>
          <p:nvPr/>
        </p:nvSpPr>
        <p:spPr bwMode="auto">
          <a:xfrm>
            <a:off x="4918075" y="2874963"/>
            <a:ext cx="1577975" cy="319087"/>
          </a:xfrm>
          <a:custGeom>
            <a:avLst/>
            <a:gdLst/>
            <a:ahLst/>
            <a:cxnLst>
              <a:cxn ang="0">
                <a:pos x="0" y="96"/>
              </a:cxn>
              <a:cxn ang="0">
                <a:pos x="0" y="196"/>
              </a:cxn>
              <a:cxn ang="0">
                <a:pos x="288" y="192"/>
              </a:cxn>
              <a:cxn ang="0">
                <a:pos x="288" y="0"/>
              </a:cxn>
              <a:cxn ang="0">
                <a:pos x="480" y="0"/>
              </a:cxn>
              <a:cxn ang="0">
                <a:pos x="480" y="192"/>
              </a:cxn>
              <a:cxn ang="0">
                <a:pos x="576" y="192"/>
              </a:cxn>
              <a:cxn ang="0">
                <a:pos x="576" y="0"/>
              </a:cxn>
              <a:cxn ang="0">
                <a:pos x="768" y="0"/>
              </a:cxn>
              <a:cxn ang="0">
                <a:pos x="768" y="96"/>
              </a:cxn>
            </a:cxnLst>
            <a:rect l="0" t="0" r="r" b="b"/>
            <a:pathLst>
              <a:path w="768" h="196">
                <a:moveTo>
                  <a:pt x="0" y="96"/>
                </a:moveTo>
                <a:lnTo>
                  <a:pt x="0" y="196"/>
                </a:lnTo>
                <a:lnTo>
                  <a:pt x="288" y="192"/>
                </a:lnTo>
                <a:lnTo>
                  <a:pt x="288" y="0"/>
                </a:lnTo>
                <a:lnTo>
                  <a:pt x="480" y="0"/>
                </a:lnTo>
                <a:lnTo>
                  <a:pt x="480" y="192"/>
                </a:lnTo>
                <a:lnTo>
                  <a:pt x="576" y="192"/>
                </a:lnTo>
                <a:lnTo>
                  <a:pt x="576" y="0"/>
                </a:lnTo>
                <a:lnTo>
                  <a:pt x="768" y="0"/>
                </a:lnTo>
                <a:lnTo>
                  <a:pt x="768" y="96"/>
                </a:lnTo>
              </a:path>
            </a:pathLst>
          </a:custGeom>
          <a:solidFill>
            <a:schemeClr val="hlink"/>
          </a:solidFill>
          <a:ln w="19050" cmpd="sng">
            <a:solidFill>
              <a:schemeClr val="tx1"/>
            </a:solidFill>
            <a:round/>
            <a:headEnd/>
            <a:tailEnd/>
          </a:ln>
          <a:effectLst/>
        </p:spPr>
        <p:txBody>
          <a:bodyPr/>
          <a:lstStyle/>
          <a:p>
            <a:endParaRPr lang="zh-CN" altLang="en-US"/>
          </a:p>
        </p:txBody>
      </p:sp>
      <p:sp>
        <p:nvSpPr>
          <p:cNvPr id="158738" name="Freeform 18"/>
          <p:cNvSpPr>
            <a:spLocks/>
          </p:cNvSpPr>
          <p:nvPr/>
        </p:nvSpPr>
        <p:spPr bwMode="auto">
          <a:xfrm>
            <a:off x="3340100" y="3965575"/>
            <a:ext cx="1577975" cy="311150"/>
          </a:xfrm>
          <a:custGeom>
            <a:avLst/>
            <a:gdLst/>
            <a:ahLst/>
            <a:cxnLst>
              <a:cxn ang="0">
                <a:pos x="0" y="96"/>
              </a:cxn>
              <a:cxn ang="0">
                <a:pos x="0" y="192"/>
              </a:cxn>
              <a:cxn ang="0">
                <a:pos x="192" y="192"/>
              </a:cxn>
              <a:cxn ang="0">
                <a:pos x="192" y="0"/>
              </a:cxn>
              <a:cxn ang="0">
                <a:pos x="288" y="0"/>
              </a:cxn>
              <a:cxn ang="0">
                <a:pos x="288" y="192"/>
              </a:cxn>
              <a:cxn ang="0">
                <a:pos x="384" y="192"/>
              </a:cxn>
              <a:cxn ang="0">
                <a:pos x="384" y="0"/>
              </a:cxn>
              <a:cxn ang="0">
                <a:pos x="672" y="0"/>
              </a:cxn>
              <a:cxn ang="0">
                <a:pos x="672" y="192"/>
              </a:cxn>
              <a:cxn ang="0">
                <a:pos x="768" y="192"/>
              </a:cxn>
              <a:cxn ang="0">
                <a:pos x="768" y="96"/>
              </a:cxn>
            </a:cxnLst>
            <a:rect l="0" t="0" r="r" b="b"/>
            <a:pathLst>
              <a:path w="768" h="192">
                <a:moveTo>
                  <a:pt x="0" y="96"/>
                </a:moveTo>
                <a:lnTo>
                  <a:pt x="0" y="192"/>
                </a:lnTo>
                <a:lnTo>
                  <a:pt x="192" y="192"/>
                </a:lnTo>
                <a:lnTo>
                  <a:pt x="192" y="0"/>
                </a:lnTo>
                <a:lnTo>
                  <a:pt x="288" y="0"/>
                </a:lnTo>
                <a:lnTo>
                  <a:pt x="288" y="192"/>
                </a:lnTo>
                <a:lnTo>
                  <a:pt x="384" y="192"/>
                </a:lnTo>
                <a:lnTo>
                  <a:pt x="384" y="0"/>
                </a:lnTo>
                <a:lnTo>
                  <a:pt x="672" y="0"/>
                </a:lnTo>
                <a:lnTo>
                  <a:pt x="672" y="192"/>
                </a:lnTo>
                <a:lnTo>
                  <a:pt x="768" y="192"/>
                </a:lnTo>
                <a:lnTo>
                  <a:pt x="768" y="96"/>
                </a:lnTo>
              </a:path>
            </a:pathLst>
          </a:custGeom>
          <a:solidFill>
            <a:srgbClr val="00FF00"/>
          </a:solidFill>
          <a:ln w="19050" cmpd="sng">
            <a:solidFill>
              <a:schemeClr val="tx1"/>
            </a:solidFill>
            <a:round/>
            <a:headEnd/>
            <a:tailEnd/>
          </a:ln>
          <a:effectLst/>
        </p:spPr>
        <p:txBody>
          <a:bodyPr/>
          <a:lstStyle/>
          <a:p>
            <a:endParaRPr lang="zh-CN" altLang="en-US"/>
          </a:p>
        </p:txBody>
      </p:sp>
      <p:sp>
        <p:nvSpPr>
          <p:cNvPr id="158739" name="Freeform 19"/>
          <p:cNvSpPr>
            <a:spLocks/>
          </p:cNvSpPr>
          <p:nvPr/>
        </p:nvSpPr>
        <p:spPr bwMode="auto">
          <a:xfrm>
            <a:off x="4918075" y="3965575"/>
            <a:ext cx="1577975" cy="311150"/>
          </a:xfrm>
          <a:custGeom>
            <a:avLst/>
            <a:gdLst/>
            <a:ahLst/>
            <a:cxnLst>
              <a:cxn ang="0">
                <a:pos x="0" y="96"/>
              </a:cxn>
              <a:cxn ang="0">
                <a:pos x="0" y="192"/>
              </a:cxn>
              <a:cxn ang="0">
                <a:pos x="192" y="192"/>
              </a:cxn>
              <a:cxn ang="0">
                <a:pos x="192" y="0"/>
              </a:cxn>
              <a:cxn ang="0">
                <a:pos x="288" y="0"/>
              </a:cxn>
              <a:cxn ang="0">
                <a:pos x="288" y="192"/>
              </a:cxn>
              <a:cxn ang="0">
                <a:pos x="384" y="192"/>
              </a:cxn>
              <a:cxn ang="0">
                <a:pos x="384" y="0"/>
              </a:cxn>
              <a:cxn ang="0">
                <a:pos x="672" y="0"/>
              </a:cxn>
              <a:cxn ang="0">
                <a:pos x="672" y="192"/>
              </a:cxn>
              <a:cxn ang="0">
                <a:pos x="768" y="192"/>
              </a:cxn>
              <a:cxn ang="0">
                <a:pos x="768" y="96"/>
              </a:cxn>
            </a:cxnLst>
            <a:rect l="0" t="0" r="r" b="b"/>
            <a:pathLst>
              <a:path w="768" h="192">
                <a:moveTo>
                  <a:pt x="0" y="96"/>
                </a:moveTo>
                <a:lnTo>
                  <a:pt x="0" y="192"/>
                </a:lnTo>
                <a:lnTo>
                  <a:pt x="192" y="192"/>
                </a:lnTo>
                <a:lnTo>
                  <a:pt x="192" y="0"/>
                </a:lnTo>
                <a:lnTo>
                  <a:pt x="288" y="0"/>
                </a:lnTo>
                <a:lnTo>
                  <a:pt x="288" y="192"/>
                </a:lnTo>
                <a:lnTo>
                  <a:pt x="384" y="192"/>
                </a:lnTo>
                <a:lnTo>
                  <a:pt x="384" y="0"/>
                </a:lnTo>
                <a:lnTo>
                  <a:pt x="672" y="0"/>
                </a:lnTo>
                <a:lnTo>
                  <a:pt x="672" y="192"/>
                </a:lnTo>
                <a:lnTo>
                  <a:pt x="768" y="192"/>
                </a:lnTo>
                <a:lnTo>
                  <a:pt x="768" y="96"/>
                </a:lnTo>
              </a:path>
            </a:pathLst>
          </a:custGeom>
          <a:solidFill>
            <a:srgbClr val="00FF00"/>
          </a:solidFill>
          <a:ln w="19050" cmpd="sng">
            <a:solidFill>
              <a:schemeClr val="tx1"/>
            </a:solidFill>
            <a:round/>
            <a:headEnd/>
            <a:tailEnd/>
          </a:ln>
          <a:effectLst/>
        </p:spPr>
        <p:txBody>
          <a:bodyPr/>
          <a:lstStyle/>
          <a:p>
            <a:endParaRPr lang="zh-CN" altLang="en-US"/>
          </a:p>
        </p:txBody>
      </p:sp>
      <p:sp>
        <p:nvSpPr>
          <p:cNvPr id="158740" name="Freeform 20"/>
          <p:cNvSpPr>
            <a:spLocks/>
          </p:cNvSpPr>
          <p:nvPr/>
        </p:nvSpPr>
        <p:spPr bwMode="auto">
          <a:xfrm flipV="1">
            <a:off x="6496050" y="3965575"/>
            <a:ext cx="1577975" cy="311150"/>
          </a:xfrm>
          <a:custGeom>
            <a:avLst/>
            <a:gdLst/>
            <a:ahLst/>
            <a:cxnLst>
              <a:cxn ang="0">
                <a:pos x="0" y="96"/>
              </a:cxn>
              <a:cxn ang="0">
                <a:pos x="0" y="192"/>
              </a:cxn>
              <a:cxn ang="0">
                <a:pos x="192" y="192"/>
              </a:cxn>
              <a:cxn ang="0">
                <a:pos x="192" y="0"/>
              </a:cxn>
              <a:cxn ang="0">
                <a:pos x="288" y="0"/>
              </a:cxn>
              <a:cxn ang="0">
                <a:pos x="288" y="192"/>
              </a:cxn>
              <a:cxn ang="0">
                <a:pos x="384" y="192"/>
              </a:cxn>
              <a:cxn ang="0">
                <a:pos x="384" y="0"/>
              </a:cxn>
              <a:cxn ang="0">
                <a:pos x="672" y="0"/>
              </a:cxn>
              <a:cxn ang="0">
                <a:pos x="672" y="192"/>
              </a:cxn>
              <a:cxn ang="0">
                <a:pos x="768" y="192"/>
              </a:cxn>
              <a:cxn ang="0">
                <a:pos x="768" y="96"/>
              </a:cxn>
            </a:cxnLst>
            <a:rect l="0" t="0" r="r" b="b"/>
            <a:pathLst>
              <a:path w="768" h="192">
                <a:moveTo>
                  <a:pt x="0" y="96"/>
                </a:moveTo>
                <a:lnTo>
                  <a:pt x="0" y="192"/>
                </a:lnTo>
                <a:lnTo>
                  <a:pt x="192" y="192"/>
                </a:lnTo>
                <a:lnTo>
                  <a:pt x="192" y="0"/>
                </a:lnTo>
                <a:lnTo>
                  <a:pt x="288" y="0"/>
                </a:lnTo>
                <a:lnTo>
                  <a:pt x="288" y="192"/>
                </a:lnTo>
                <a:lnTo>
                  <a:pt x="384" y="192"/>
                </a:lnTo>
                <a:lnTo>
                  <a:pt x="384" y="0"/>
                </a:lnTo>
                <a:lnTo>
                  <a:pt x="672" y="0"/>
                </a:lnTo>
                <a:lnTo>
                  <a:pt x="672" y="192"/>
                </a:lnTo>
                <a:lnTo>
                  <a:pt x="768" y="192"/>
                </a:lnTo>
                <a:lnTo>
                  <a:pt x="768" y="96"/>
                </a:lnTo>
              </a:path>
            </a:pathLst>
          </a:custGeom>
          <a:solidFill>
            <a:srgbClr val="CCECFF"/>
          </a:solidFill>
          <a:ln w="19050" cmpd="sng">
            <a:solidFill>
              <a:schemeClr val="tx1"/>
            </a:solidFill>
            <a:round/>
            <a:headEnd/>
            <a:tailEnd/>
          </a:ln>
          <a:effectLst/>
        </p:spPr>
        <p:txBody>
          <a:bodyPr/>
          <a:lstStyle/>
          <a:p>
            <a:endParaRPr lang="zh-CN" altLang="en-US"/>
          </a:p>
        </p:txBody>
      </p:sp>
      <p:sp>
        <p:nvSpPr>
          <p:cNvPr id="158741" name="Freeform 21"/>
          <p:cNvSpPr>
            <a:spLocks/>
          </p:cNvSpPr>
          <p:nvPr/>
        </p:nvSpPr>
        <p:spPr bwMode="auto">
          <a:xfrm>
            <a:off x="3340100" y="5738813"/>
            <a:ext cx="1577975" cy="312737"/>
          </a:xfrm>
          <a:custGeom>
            <a:avLst/>
            <a:gdLst/>
            <a:ahLst/>
            <a:cxnLst>
              <a:cxn ang="0">
                <a:pos x="0" y="96"/>
              </a:cxn>
              <a:cxn ang="0">
                <a:pos x="0" y="0"/>
              </a:cxn>
              <a:cxn ang="0">
                <a:pos x="192" y="0"/>
              </a:cxn>
              <a:cxn ang="0">
                <a:pos x="192" y="192"/>
              </a:cxn>
              <a:cxn ang="0">
                <a:pos x="384" y="192"/>
              </a:cxn>
              <a:cxn ang="0">
                <a:pos x="384" y="0"/>
              </a:cxn>
              <a:cxn ang="0">
                <a:pos x="480" y="0"/>
              </a:cxn>
              <a:cxn ang="0">
                <a:pos x="480" y="192"/>
              </a:cxn>
              <a:cxn ang="0">
                <a:pos x="576" y="192"/>
              </a:cxn>
              <a:cxn ang="0">
                <a:pos x="576" y="0"/>
              </a:cxn>
              <a:cxn ang="0">
                <a:pos x="672" y="0"/>
              </a:cxn>
              <a:cxn ang="0">
                <a:pos x="672" y="192"/>
              </a:cxn>
              <a:cxn ang="0">
                <a:pos x="768" y="192"/>
              </a:cxn>
              <a:cxn ang="0">
                <a:pos x="768" y="93"/>
              </a:cxn>
            </a:cxnLst>
            <a:rect l="0" t="0" r="r" b="b"/>
            <a:pathLst>
              <a:path w="768" h="192">
                <a:moveTo>
                  <a:pt x="0" y="96"/>
                </a:moveTo>
                <a:lnTo>
                  <a:pt x="0" y="0"/>
                </a:lnTo>
                <a:lnTo>
                  <a:pt x="192" y="0"/>
                </a:lnTo>
                <a:lnTo>
                  <a:pt x="192" y="192"/>
                </a:lnTo>
                <a:lnTo>
                  <a:pt x="384" y="192"/>
                </a:lnTo>
                <a:lnTo>
                  <a:pt x="384" y="0"/>
                </a:lnTo>
                <a:lnTo>
                  <a:pt x="480" y="0"/>
                </a:lnTo>
                <a:lnTo>
                  <a:pt x="480" y="192"/>
                </a:lnTo>
                <a:lnTo>
                  <a:pt x="576" y="192"/>
                </a:lnTo>
                <a:lnTo>
                  <a:pt x="576" y="0"/>
                </a:lnTo>
                <a:lnTo>
                  <a:pt x="672" y="0"/>
                </a:lnTo>
                <a:lnTo>
                  <a:pt x="672" y="192"/>
                </a:lnTo>
                <a:lnTo>
                  <a:pt x="768" y="192"/>
                </a:lnTo>
                <a:lnTo>
                  <a:pt x="768" y="93"/>
                </a:lnTo>
              </a:path>
            </a:pathLst>
          </a:custGeom>
          <a:solidFill>
            <a:srgbClr val="808000"/>
          </a:solidFill>
          <a:ln w="19050" cmpd="sng">
            <a:solidFill>
              <a:schemeClr val="tx1"/>
            </a:solidFill>
            <a:round/>
            <a:headEnd/>
            <a:tailEnd/>
          </a:ln>
          <a:effectLst/>
        </p:spPr>
        <p:txBody>
          <a:bodyPr/>
          <a:lstStyle/>
          <a:p>
            <a:endParaRPr lang="zh-CN" altLang="en-US"/>
          </a:p>
        </p:txBody>
      </p:sp>
      <p:sp>
        <p:nvSpPr>
          <p:cNvPr id="158742" name="Freeform 22"/>
          <p:cNvSpPr>
            <a:spLocks/>
          </p:cNvSpPr>
          <p:nvPr/>
        </p:nvSpPr>
        <p:spPr bwMode="auto">
          <a:xfrm>
            <a:off x="4918075" y="5738813"/>
            <a:ext cx="1577975" cy="312737"/>
          </a:xfrm>
          <a:custGeom>
            <a:avLst/>
            <a:gdLst/>
            <a:ahLst/>
            <a:cxnLst>
              <a:cxn ang="0">
                <a:pos x="0" y="96"/>
              </a:cxn>
              <a:cxn ang="0">
                <a:pos x="0" y="0"/>
              </a:cxn>
              <a:cxn ang="0">
                <a:pos x="192" y="0"/>
              </a:cxn>
              <a:cxn ang="0">
                <a:pos x="192" y="192"/>
              </a:cxn>
              <a:cxn ang="0">
                <a:pos x="384" y="192"/>
              </a:cxn>
              <a:cxn ang="0">
                <a:pos x="384" y="0"/>
              </a:cxn>
              <a:cxn ang="0">
                <a:pos x="480" y="0"/>
              </a:cxn>
              <a:cxn ang="0">
                <a:pos x="480" y="192"/>
              </a:cxn>
              <a:cxn ang="0">
                <a:pos x="576" y="192"/>
              </a:cxn>
              <a:cxn ang="0">
                <a:pos x="576" y="0"/>
              </a:cxn>
              <a:cxn ang="0">
                <a:pos x="672" y="0"/>
              </a:cxn>
              <a:cxn ang="0">
                <a:pos x="672" y="192"/>
              </a:cxn>
              <a:cxn ang="0">
                <a:pos x="768" y="192"/>
              </a:cxn>
              <a:cxn ang="0">
                <a:pos x="768" y="93"/>
              </a:cxn>
            </a:cxnLst>
            <a:rect l="0" t="0" r="r" b="b"/>
            <a:pathLst>
              <a:path w="768" h="192">
                <a:moveTo>
                  <a:pt x="0" y="96"/>
                </a:moveTo>
                <a:lnTo>
                  <a:pt x="0" y="0"/>
                </a:lnTo>
                <a:lnTo>
                  <a:pt x="192" y="0"/>
                </a:lnTo>
                <a:lnTo>
                  <a:pt x="192" y="192"/>
                </a:lnTo>
                <a:lnTo>
                  <a:pt x="384" y="192"/>
                </a:lnTo>
                <a:lnTo>
                  <a:pt x="384" y="0"/>
                </a:lnTo>
                <a:lnTo>
                  <a:pt x="480" y="0"/>
                </a:lnTo>
                <a:lnTo>
                  <a:pt x="480" y="192"/>
                </a:lnTo>
                <a:lnTo>
                  <a:pt x="576" y="192"/>
                </a:lnTo>
                <a:lnTo>
                  <a:pt x="576" y="0"/>
                </a:lnTo>
                <a:lnTo>
                  <a:pt x="672" y="0"/>
                </a:lnTo>
                <a:lnTo>
                  <a:pt x="672" y="192"/>
                </a:lnTo>
                <a:lnTo>
                  <a:pt x="768" y="192"/>
                </a:lnTo>
                <a:lnTo>
                  <a:pt x="768" y="93"/>
                </a:lnTo>
              </a:path>
            </a:pathLst>
          </a:custGeom>
          <a:solidFill>
            <a:srgbClr val="808000"/>
          </a:solidFill>
          <a:ln w="19050" cmpd="sng">
            <a:solidFill>
              <a:schemeClr val="tx1"/>
            </a:solidFill>
            <a:round/>
            <a:headEnd/>
            <a:tailEnd/>
          </a:ln>
          <a:effectLst/>
        </p:spPr>
        <p:txBody>
          <a:bodyPr/>
          <a:lstStyle/>
          <a:p>
            <a:endParaRPr lang="zh-CN" altLang="en-US"/>
          </a:p>
        </p:txBody>
      </p:sp>
      <p:sp>
        <p:nvSpPr>
          <p:cNvPr id="158743" name="Freeform 23"/>
          <p:cNvSpPr>
            <a:spLocks/>
          </p:cNvSpPr>
          <p:nvPr/>
        </p:nvSpPr>
        <p:spPr bwMode="auto">
          <a:xfrm flipV="1">
            <a:off x="6496050" y="5738813"/>
            <a:ext cx="1577975" cy="312737"/>
          </a:xfrm>
          <a:custGeom>
            <a:avLst/>
            <a:gdLst/>
            <a:ahLst/>
            <a:cxnLst>
              <a:cxn ang="0">
                <a:pos x="0" y="96"/>
              </a:cxn>
              <a:cxn ang="0">
                <a:pos x="0" y="0"/>
              </a:cxn>
              <a:cxn ang="0">
                <a:pos x="192" y="0"/>
              </a:cxn>
              <a:cxn ang="0">
                <a:pos x="192" y="192"/>
              </a:cxn>
              <a:cxn ang="0">
                <a:pos x="384" y="192"/>
              </a:cxn>
              <a:cxn ang="0">
                <a:pos x="384" y="0"/>
              </a:cxn>
              <a:cxn ang="0">
                <a:pos x="480" y="0"/>
              </a:cxn>
              <a:cxn ang="0">
                <a:pos x="480" y="192"/>
              </a:cxn>
              <a:cxn ang="0">
                <a:pos x="576" y="192"/>
              </a:cxn>
              <a:cxn ang="0">
                <a:pos x="576" y="0"/>
              </a:cxn>
              <a:cxn ang="0">
                <a:pos x="672" y="0"/>
              </a:cxn>
              <a:cxn ang="0">
                <a:pos x="672" y="192"/>
              </a:cxn>
              <a:cxn ang="0">
                <a:pos x="768" y="192"/>
              </a:cxn>
              <a:cxn ang="0">
                <a:pos x="768" y="93"/>
              </a:cxn>
            </a:cxnLst>
            <a:rect l="0" t="0" r="r" b="b"/>
            <a:pathLst>
              <a:path w="768" h="192">
                <a:moveTo>
                  <a:pt x="0" y="96"/>
                </a:moveTo>
                <a:lnTo>
                  <a:pt x="0" y="0"/>
                </a:lnTo>
                <a:lnTo>
                  <a:pt x="192" y="0"/>
                </a:lnTo>
                <a:lnTo>
                  <a:pt x="192" y="192"/>
                </a:lnTo>
                <a:lnTo>
                  <a:pt x="384" y="192"/>
                </a:lnTo>
                <a:lnTo>
                  <a:pt x="384" y="0"/>
                </a:lnTo>
                <a:lnTo>
                  <a:pt x="480" y="0"/>
                </a:lnTo>
                <a:lnTo>
                  <a:pt x="480" y="192"/>
                </a:lnTo>
                <a:lnTo>
                  <a:pt x="576" y="192"/>
                </a:lnTo>
                <a:lnTo>
                  <a:pt x="576" y="0"/>
                </a:lnTo>
                <a:lnTo>
                  <a:pt x="672" y="0"/>
                </a:lnTo>
                <a:lnTo>
                  <a:pt x="672" y="192"/>
                </a:lnTo>
                <a:lnTo>
                  <a:pt x="768" y="192"/>
                </a:lnTo>
                <a:lnTo>
                  <a:pt x="768" y="93"/>
                </a:lnTo>
              </a:path>
            </a:pathLst>
          </a:custGeom>
          <a:solidFill>
            <a:srgbClr val="FF9900"/>
          </a:solidFill>
          <a:ln w="19050" cmpd="sng">
            <a:solidFill>
              <a:schemeClr val="tx1"/>
            </a:solidFill>
            <a:round/>
            <a:headEnd/>
            <a:tailEnd/>
          </a:ln>
          <a:effectLst/>
        </p:spPr>
        <p:txBody>
          <a:bodyPr/>
          <a:lstStyle/>
          <a:p>
            <a:endParaRPr lang="zh-CN" altLang="en-US"/>
          </a:p>
        </p:txBody>
      </p:sp>
      <p:sp>
        <p:nvSpPr>
          <p:cNvPr id="158744" name="Freeform 24"/>
          <p:cNvSpPr>
            <a:spLocks/>
          </p:cNvSpPr>
          <p:nvPr/>
        </p:nvSpPr>
        <p:spPr bwMode="auto">
          <a:xfrm>
            <a:off x="3340100" y="5210175"/>
            <a:ext cx="4733925" cy="314325"/>
          </a:xfrm>
          <a:custGeom>
            <a:avLst/>
            <a:gdLst/>
            <a:ahLst/>
            <a:cxnLst>
              <a:cxn ang="0">
                <a:pos x="0" y="96"/>
              </a:cxn>
              <a:cxn ang="0">
                <a:pos x="0" y="0"/>
              </a:cxn>
              <a:cxn ang="0">
                <a:pos x="1886" y="2"/>
              </a:cxn>
              <a:cxn ang="0">
                <a:pos x="1886" y="194"/>
              </a:cxn>
              <a:cxn ang="0">
                <a:pos x="2826" y="192"/>
              </a:cxn>
              <a:cxn ang="0">
                <a:pos x="2827" y="96"/>
              </a:cxn>
            </a:cxnLst>
            <a:rect l="0" t="0" r="r" b="b"/>
            <a:pathLst>
              <a:path w="2827" h="194">
                <a:moveTo>
                  <a:pt x="0" y="96"/>
                </a:moveTo>
                <a:lnTo>
                  <a:pt x="0" y="0"/>
                </a:lnTo>
                <a:lnTo>
                  <a:pt x="1886" y="2"/>
                </a:lnTo>
                <a:lnTo>
                  <a:pt x="1886" y="194"/>
                </a:lnTo>
                <a:lnTo>
                  <a:pt x="2826" y="192"/>
                </a:lnTo>
                <a:lnTo>
                  <a:pt x="2827" y="96"/>
                </a:lnTo>
              </a:path>
            </a:pathLst>
          </a:custGeom>
          <a:solidFill>
            <a:srgbClr val="FFFF66"/>
          </a:solidFill>
          <a:ln w="19050" cmpd="sng">
            <a:solidFill>
              <a:schemeClr val="tx1"/>
            </a:solidFill>
            <a:round/>
            <a:headEnd/>
            <a:tailEnd/>
          </a:ln>
          <a:effectLst/>
        </p:spPr>
        <p:txBody>
          <a:bodyPr/>
          <a:lstStyle/>
          <a:p>
            <a:endParaRPr lang="zh-CN" altLang="en-US"/>
          </a:p>
        </p:txBody>
      </p:sp>
      <p:sp>
        <p:nvSpPr>
          <p:cNvPr id="158745" name="Freeform 25"/>
          <p:cNvSpPr>
            <a:spLocks/>
          </p:cNvSpPr>
          <p:nvPr/>
        </p:nvSpPr>
        <p:spPr bwMode="auto">
          <a:xfrm>
            <a:off x="3340100" y="2174875"/>
            <a:ext cx="4733925" cy="312738"/>
          </a:xfrm>
          <a:custGeom>
            <a:avLst/>
            <a:gdLst/>
            <a:ahLst/>
            <a:cxnLst>
              <a:cxn ang="0">
                <a:pos x="0" y="96"/>
              </a:cxn>
              <a:cxn ang="0">
                <a:pos x="0" y="0"/>
              </a:cxn>
              <a:cxn ang="0">
                <a:pos x="1536" y="0"/>
              </a:cxn>
              <a:cxn ang="0">
                <a:pos x="1536" y="192"/>
              </a:cxn>
              <a:cxn ang="0">
                <a:pos x="2304" y="192"/>
              </a:cxn>
              <a:cxn ang="0">
                <a:pos x="2304" y="96"/>
              </a:cxn>
            </a:cxnLst>
            <a:rect l="0" t="0" r="r" b="b"/>
            <a:pathLst>
              <a:path w="2304" h="192">
                <a:moveTo>
                  <a:pt x="0" y="96"/>
                </a:moveTo>
                <a:lnTo>
                  <a:pt x="0" y="0"/>
                </a:lnTo>
                <a:lnTo>
                  <a:pt x="1536" y="0"/>
                </a:lnTo>
                <a:lnTo>
                  <a:pt x="1536" y="192"/>
                </a:lnTo>
                <a:lnTo>
                  <a:pt x="2304" y="192"/>
                </a:lnTo>
                <a:lnTo>
                  <a:pt x="2304" y="96"/>
                </a:lnTo>
              </a:path>
            </a:pathLst>
          </a:custGeom>
          <a:solidFill>
            <a:srgbClr val="FFFF66"/>
          </a:solidFill>
          <a:ln w="19050" cmpd="sng">
            <a:solidFill>
              <a:schemeClr val="tx1"/>
            </a:solidFill>
            <a:round/>
            <a:headEnd/>
            <a:tailEnd/>
          </a:ln>
          <a:effectLst/>
        </p:spPr>
        <p:txBody>
          <a:bodyPr/>
          <a:lstStyle/>
          <a:p>
            <a:endParaRPr lang="zh-CN" altLang="en-US"/>
          </a:p>
        </p:txBody>
      </p:sp>
      <p:sp>
        <p:nvSpPr>
          <p:cNvPr id="158746" name="Line 26"/>
          <p:cNvSpPr>
            <a:spLocks noChangeShapeType="1"/>
          </p:cNvSpPr>
          <p:nvPr/>
        </p:nvSpPr>
        <p:spPr bwMode="auto">
          <a:xfrm>
            <a:off x="4918075" y="2058988"/>
            <a:ext cx="0" cy="155575"/>
          </a:xfrm>
          <a:prstGeom prst="line">
            <a:avLst/>
          </a:prstGeom>
          <a:noFill/>
          <a:ln w="9525">
            <a:solidFill>
              <a:schemeClr val="tx1"/>
            </a:solidFill>
            <a:round/>
            <a:headEnd/>
            <a:tailEnd/>
          </a:ln>
          <a:effectLst/>
        </p:spPr>
        <p:txBody>
          <a:bodyPr/>
          <a:lstStyle/>
          <a:p>
            <a:endParaRPr lang="zh-CN" altLang="en-US"/>
          </a:p>
        </p:txBody>
      </p:sp>
      <p:sp>
        <p:nvSpPr>
          <p:cNvPr id="158747" name="Text Box 27"/>
          <p:cNvSpPr txBox="1">
            <a:spLocks noChangeArrowheads="1"/>
          </p:cNvSpPr>
          <p:nvPr/>
        </p:nvSpPr>
        <p:spPr bwMode="auto">
          <a:xfrm>
            <a:off x="3933825" y="1844675"/>
            <a:ext cx="325438" cy="395288"/>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1</a:t>
            </a:r>
          </a:p>
        </p:txBody>
      </p:sp>
      <p:sp>
        <p:nvSpPr>
          <p:cNvPr id="158748" name="Line 28"/>
          <p:cNvSpPr>
            <a:spLocks noChangeShapeType="1"/>
          </p:cNvSpPr>
          <p:nvPr/>
        </p:nvSpPr>
        <p:spPr bwMode="auto">
          <a:xfrm>
            <a:off x="3184525" y="4119563"/>
            <a:ext cx="5284788" cy="0"/>
          </a:xfrm>
          <a:prstGeom prst="line">
            <a:avLst/>
          </a:prstGeom>
          <a:noFill/>
          <a:ln w="28575">
            <a:solidFill>
              <a:srgbClr val="333399"/>
            </a:solidFill>
            <a:round/>
            <a:headEnd/>
            <a:tailEnd type="triangle" w="sm" len="med"/>
          </a:ln>
          <a:effectLst/>
        </p:spPr>
        <p:txBody>
          <a:bodyPr/>
          <a:lstStyle/>
          <a:p>
            <a:endParaRPr lang="zh-CN" altLang="en-US"/>
          </a:p>
        </p:txBody>
      </p:sp>
      <p:sp>
        <p:nvSpPr>
          <p:cNvPr id="158749" name="Line 29"/>
          <p:cNvSpPr>
            <a:spLocks noChangeShapeType="1"/>
          </p:cNvSpPr>
          <p:nvPr/>
        </p:nvSpPr>
        <p:spPr bwMode="auto">
          <a:xfrm>
            <a:off x="3184525" y="5365750"/>
            <a:ext cx="5284788" cy="0"/>
          </a:xfrm>
          <a:prstGeom prst="line">
            <a:avLst/>
          </a:prstGeom>
          <a:noFill/>
          <a:ln w="9525">
            <a:solidFill>
              <a:schemeClr val="tx1"/>
            </a:solidFill>
            <a:round/>
            <a:headEnd/>
            <a:tailEnd type="triangle" w="sm" len="med"/>
          </a:ln>
          <a:effectLst/>
        </p:spPr>
        <p:txBody>
          <a:bodyPr/>
          <a:lstStyle/>
          <a:p>
            <a:endParaRPr lang="zh-CN" altLang="en-US"/>
          </a:p>
        </p:txBody>
      </p:sp>
      <p:sp>
        <p:nvSpPr>
          <p:cNvPr id="158750" name="Line 30"/>
          <p:cNvSpPr>
            <a:spLocks noChangeShapeType="1"/>
          </p:cNvSpPr>
          <p:nvPr/>
        </p:nvSpPr>
        <p:spPr bwMode="auto">
          <a:xfrm flipV="1">
            <a:off x="3184525" y="5895975"/>
            <a:ext cx="5284788" cy="14288"/>
          </a:xfrm>
          <a:prstGeom prst="line">
            <a:avLst/>
          </a:prstGeom>
          <a:noFill/>
          <a:ln w="28575">
            <a:solidFill>
              <a:srgbClr val="333399"/>
            </a:solidFill>
            <a:round/>
            <a:headEnd/>
            <a:tailEnd type="triangle" w="sm" len="med"/>
          </a:ln>
          <a:effectLst/>
        </p:spPr>
        <p:txBody>
          <a:bodyPr/>
          <a:lstStyle/>
          <a:p>
            <a:endParaRPr lang="zh-CN" altLang="en-US"/>
          </a:p>
        </p:txBody>
      </p:sp>
      <p:sp>
        <p:nvSpPr>
          <p:cNvPr id="158751" name="Freeform 31"/>
          <p:cNvSpPr>
            <a:spLocks/>
          </p:cNvSpPr>
          <p:nvPr/>
        </p:nvSpPr>
        <p:spPr bwMode="auto">
          <a:xfrm>
            <a:off x="3340100" y="4432300"/>
            <a:ext cx="1577975" cy="622300"/>
          </a:xfrm>
          <a:custGeom>
            <a:avLst/>
            <a:gdLst/>
            <a:ahLst/>
            <a:cxnLst>
              <a:cxn ang="0">
                <a:pos x="0" y="192"/>
              </a:cxn>
              <a:cxn ang="0">
                <a:pos x="0" y="384"/>
              </a:cxn>
              <a:cxn ang="0">
                <a:pos x="192" y="384"/>
              </a:cxn>
              <a:cxn ang="0">
                <a:pos x="192" y="192"/>
              </a:cxn>
              <a:cxn ang="0">
                <a:pos x="384" y="192"/>
              </a:cxn>
              <a:cxn ang="0">
                <a:pos x="384" y="0"/>
              </a:cxn>
              <a:cxn ang="0">
                <a:pos x="480" y="0"/>
              </a:cxn>
              <a:cxn ang="0">
                <a:pos x="480" y="192"/>
              </a:cxn>
              <a:cxn ang="0">
                <a:pos x="576" y="192"/>
              </a:cxn>
              <a:cxn ang="0">
                <a:pos x="576" y="0"/>
              </a:cxn>
              <a:cxn ang="0">
                <a:pos x="672" y="0"/>
              </a:cxn>
              <a:cxn ang="0">
                <a:pos x="672" y="192"/>
              </a:cxn>
              <a:cxn ang="0">
                <a:pos x="768" y="192"/>
              </a:cxn>
            </a:cxnLst>
            <a:rect l="0" t="0" r="r" b="b"/>
            <a:pathLst>
              <a:path w="768" h="384">
                <a:moveTo>
                  <a:pt x="0" y="192"/>
                </a:moveTo>
                <a:lnTo>
                  <a:pt x="0" y="384"/>
                </a:lnTo>
                <a:lnTo>
                  <a:pt x="192" y="384"/>
                </a:lnTo>
                <a:lnTo>
                  <a:pt x="192" y="192"/>
                </a:lnTo>
                <a:lnTo>
                  <a:pt x="384" y="192"/>
                </a:lnTo>
                <a:lnTo>
                  <a:pt x="384" y="0"/>
                </a:lnTo>
                <a:lnTo>
                  <a:pt x="480" y="0"/>
                </a:lnTo>
                <a:lnTo>
                  <a:pt x="480" y="192"/>
                </a:lnTo>
                <a:lnTo>
                  <a:pt x="576" y="192"/>
                </a:lnTo>
                <a:lnTo>
                  <a:pt x="576" y="0"/>
                </a:lnTo>
                <a:lnTo>
                  <a:pt x="672" y="0"/>
                </a:lnTo>
                <a:lnTo>
                  <a:pt x="672" y="192"/>
                </a:lnTo>
                <a:lnTo>
                  <a:pt x="768" y="192"/>
                </a:lnTo>
              </a:path>
            </a:pathLst>
          </a:custGeom>
          <a:solidFill>
            <a:srgbClr val="660033"/>
          </a:solidFill>
          <a:ln w="19050" cmpd="sng">
            <a:solidFill>
              <a:schemeClr val="tx1"/>
            </a:solidFill>
            <a:round/>
            <a:headEnd/>
            <a:tailEnd/>
          </a:ln>
          <a:effectLst/>
        </p:spPr>
        <p:txBody>
          <a:bodyPr/>
          <a:lstStyle/>
          <a:p>
            <a:endParaRPr lang="zh-CN" altLang="en-US"/>
          </a:p>
        </p:txBody>
      </p:sp>
      <p:sp>
        <p:nvSpPr>
          <p:cNvPr id="158752" name="Freeform 32"/>
          <p:cNvSpPr>
            <a:spLocks/>
          </p:cNvSpPr>
          <p:nvPr/>
        </p:nvSpPr>
        <p:spPr bwMode="auto">
          <a:xfrm>
            <a:off x="4918075" y="4432300"/>
            <a:ext cx="1577975" cy="622300"/>
          </a:xfrm>
          <a:custGeom>
            <a:avLst/>
            <a:gdLst/>
            <a:ahLst/>
            <a:cxnLst>
              <a:cxn ang="0">
                <a:pos x="0" y="192"/>
              </a:cxn>
              <a:cxn ang="0">
                <a:pos x="0" y="384"/>
              </a:cxn>
              <a:cxn ang="0">
                <a:pos x="192" y="384"/>
              </a:cxn>
              <a:cxn ang="0">
                <a:pos x="192" y="192"/>
              </a:cxn>
              <a:cxn ang="0">
                <a:pos x="384" y="192"/>
              </a:cxn>
              <a:cxn ang="0">
                <a:pos x="384" y="0"/>
              </a:cxn>
              <a:cxn ang="0">
                <a:pos x="480" y="0"/>
              </a:cxn>
              <a:cxn ang="0">
                <a:pos x="480" y="192"/>
              </a:cxn>
              <a:cxn ang="0">
                <a:pos x="576" y="192"/>
              </a:cxn>
              <a:cxn ang="0">
                <a:pos x="576" y="0"/>
              </a:cxn>
              <a:cxn ang="0">
                <a:pos x="672" y="0"/>
              </a:cxn>
              <a:cxn ang="0">
                <a:pos x="672" y="192"/>
              </a:cxn>
              <a:cxn ang="0">
                <a:pos x="768" y="192"/>
              </a:cxn>
            </a:cxnLst>
            <a:rect l="0" t="0" r="r" b="b"/>
            <a:pathLst>
              <a:path w="768" h="384">
                <a:moveTo>
                  <a:pt x="0" y="192"/>
                </a:moveTo>
                <a:lnTo>
                  <a:pt x="0" y="384"/>
                </a:lnTo>
                <a:lnTo>
                  <a:pt x="192" y="384"/>
                </a:lnTo>
                <a:lnTo>
                  <a:pt x="192" y="192"/>
                </a:lnTo>
                <a:lnTo>
                  <a:pt x="384" y="192"/>
                </a:lnTo>
                <a:lnTo>
                  <a:pt x="384" y="0"/>
                </a:lnTo>
                <a:lnTo>
                  <a:pt x="480" y="0"/>
                </a:lnTo>
                <a:lnTo>
                  <a:pt x="480" y="192"/>
                </a:lnTo>
                <a:lnTo>
                  <a:pt x="576" y="192"/>
                </a:lnTo>
                <a:lnTo>
                  <a:pt x="576" y="0"/>
                </a:lnTo>
                <a:lnTo>
                  <a:pt x="672" y="0"/>
                </a:lnTo>
                <a:lnTo>
                  <a:pt x="672" y="192"/>
                </a:lnTo>
                <a:lnTo>
                  <a:pt x="768" y="192"/>
                </a:lnTo>
              </a:path>
            </a:pathLst>
          </a:custGeom>
          <a:solidFill>
            <a:srgbClr val="660033"/>
          </a:solidFill>
          <a:ln w="19050" cmpd="sng">
            <a:solidFill>
              <a:schemeClr val="tx1"/>
            </a:solidFill>
            <a:round/>
            <a:headEnd/>
            <a:tailEnd/>
          </a:ln>
          <a:effectLst/>
        </p:spPr>
        <p:txBody>
          <a:bodyPr/>
          <a:lstStyle/>
          <a:p>
            <a:endParaRPr lang="zh-CN" altLang="en-US"/>
          </a:p>
        </p:txBody>
      </p:sp>
      <p:sp>
        <p:nvSpPr>
          <p:cNvPr id="158753" name="Freeform 33"/>
          <p:cNvSpPr>
            <a:spLocks/>
          </p:cNvSpPr>
          <p:nvPr/>
        </p:nvSpPr>
        <p:spPr bwMode="auto">
          <a:xfrm flipV="1">
            <a:off x="6496050" y="4432300"/>
            <a:ext cx="1577975" cy="622300"/>
          </a:xfrm>
          <a:custGeom>
            <a:avLst/>
            <a:gdLst/>
            <a:ahLst/>
            <a:cxnLst>
              <a:cxn ang="0">
                <a:pos x="0" y="192"/>
              </a:cxn>
              <a:cxn ang="0">
                <a:pos x="0" y="384"/>
              </a:cxn>
              <a:cxn ang="0">
                <a:pos x="192" y="384"/>
              </a:cxn>
              <a:cxn ang="0">
                <a:pos x="192" y="192"/>
              </a:cxn>
              <a:cxn ang="0">
                <a:pos x="384" y="192"/>
              </a:cxn>
              <a:cxn ang="0">
                <a:pos x="384" y="0"/>
              </a:cxn>
              <a:cxn ang="0">
                <a:pos x="480" y="0"/>
              </a:cxn>
              <a:cxn ang="0">
                <a:pos x="480" y="192"/>
              </a:cxn>
              <a:cxn ang="0">
                <a:pos x="576" y="192"/>
              </a:cxn>
              <a:cxn ang="0">
                <a:pos x="576" y="0"/>
              </a:cxn>
              <a:cxn ang="0">
                <a:pos x="672" y="0"/>
              </a:cxn>
              <a:cxn ang="0">
                <a:pos x="672" y="192"/>
              </a:cxn>
              <a:cxn ang="0">
                <a:pos x="768" y="192"/>
              </a:cxn>
            </a:cxnLst>
            <a:rect l="0" t="0" r="r" b="b"/>
            <a:pathLst>
              <a:path w="768" h="384">
                <a:moveTo>
                  <a:pt x="0" y="192"/>
                </a:moveTo>
                <a:lnTo>
                  <a:pt x="0" y="384"/>
                </a:lnTo>
                <a:lnTo>
                  <a:pt x="192" y="384"/>
                </a:lnTo>
                <a:lnTo>
                  <a:pt x="192" y="192"/>
                </a:lnTo>
                <a:lnTo>
                  <a:pt x="384" y="192"/>
                </a:lnTo>
                <a:lnTo>
                  <a:pt x="384" y="0"/>
                </a:lnTo>
                <a:lnTo>
                  <a:pt x="480" y="0"/>
                </a:lnTo>
                <a:lnTo>
                  <a:pt x="480" y="192"/>
                </a:lnTo>
                <a:lnTo>
                  <a:pt x="576" y="192"/>
                </a:lnTo>
                <a:lnTo>
                  <a:pt x="576" y="0"/>
                </a:lnTo>
                <a:lnTo>
                  <a:pt x="672" y="0"/>
                </a:lnTo>
                <a:lnTo>
                  <a:pt x="672" y="192"/>
                </a:lnTo>
                <a:lnTo>
                  <a:pt x="768" y="192"/>
                </a:lnTo>
              </a:path>
            </a:pathLst>
          </a:custGeom>
          <a:solidFill>
            <a:srgbClr val="CC00FF"/>
          </a:solidFill>
          <a:ln w="19050" cmpd="sng">
            <a:solidFill>
              <a:schemeClr val="tx1"/>
            </a:solidFill>
            <a:round/>
            <a:headEnd/>
            <a:tailEnd/>
          </a:ln>
          <a:effectLst/>
        </p:spPr>
        <p:txBody>
          <a:bodyPr/>
          <a:lstStyle/>
          <a:p>
            <a:endParaRPr lang="zh-CN" altLang="en-US"/>
          </a:p>
        </p:txBody>
      </p:sp>
      <p:sp>
        <p:nvSpPr>
          <p:cNvPr id="158754" name="Line 34"/>
          <p:cNvSpPr>
            <a:spLocks noChangeShapeType="1"/>
          </p:cNvSpPr>
          <p:nvPr/>
        </p:nvSpPr>
        <p:spPr bwMode="auto">
          <a:xfrm>
            <a:off x="3184525" y="4741863"/>
            <a:ext cx="5284788" cy="0"/>
          </a:xfrm>
          <a:prstGeom prst="line">
            <a:avLst/>
          </a:prstGeom>
          <a:noFill/>
          <a:ln w="28575">
            <a:solidFill>
              <a:srgbClr val="333399"/>
            </a:solidFill>
            <a:round/>
            <a:headEnd/>
            <a:tailEnd type="triangle" w="sm" len="med"/>
          </a:ln>
          <a:effectLst/>
        </p:spPr>
        <p:txBody>
          <a:bodyPr/>
          <a:lstStyle/>
          <a:p>
            <a:endParaRPr lang="zh-CN" altLang="en-US"/>
          </a:p>
        </p:txBody>
      </p:sp>
      <p:sp>
        <p:nvSpPr>
          <p:cNvPr id="158755" name="Line 35"/>
          <p:cNvSpPr>
            <a:spLocks noChangeShapeType="1"/>
          </p:cNvSpPr>
          <p:nvPr/>
        </p:nvSpPr>
        <p:spPr bwMode="auto">
          <a:xfrm>
            <a:off x="3205163" y="2332038"/>
            <a:ext cx="5264150" cy="0"/>
          </a:xfrm>
          <a:prstGeom prst="line">
            <a:avLst/>
          </a:prstGeom>
          <a:noFill/>
          <a:ln w="28575">
            <a:solidFill>
              <a:srgbClr val="333399"/>
            </a:solidFill>
            <a:round/>
            <a:headEnd/>
            <a:tailEnd type="triangle" w="sm" len="med"/>
          </a:ln>
          <a:effectLst/>
        </p:spPr>
        <p:txBody>
          <a:bodyPr/>
          <a:lstStyle/>
          <a:p>
            <a:endParaRPr lang="zh-CN" altLang="en-US"/>
          </a:p>
        </p:txBody>
      </p:sp>
      <p:sp>
        <p:nvSpPr>
          <p:cNvPr id="158756" name="Text Box 36"/>
          <p:cNvSpPr txBox="1">
            <a:spLocks noChangeArrowheads="1"/>
          </p:cNvSpPr>
          <p:nvPr/>
        </p:nvSpPr>
        <p:spPr bwMode="auto">
          <a:xfrm>
            <a:off x="5521325" y="1844675"/>
            <a:ext cx="325438" cy="395288"/>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1</a:t>
            </a:r>
          </a:p>
        </p:txBody>
      </p:sp>
      <p:sp>
        <p:nvSpPr>
          <p:cNvPr id="158757" name="Text Box 37"/>
          <p:cNvSpPr txBox="1">
            <a:spLocks noChangeArrowheads="1"/>
          </p:cNvSpPr>
          <p:nvPr/>
        </p:nvSpPr>
        <p:spPr bwMode="auto">
          <a:xfrm>
            <a:off x="7104063" y="1844675"/>
            <a:ext cx="325437" cy="395288"/>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0</a:t>
            </a:r>
          </a:p>
        </p:txBody>
      </p:sp>
      <p:sp>
        <p:nvSpPr>
          <p:cNvPr id="158758" name="Text Box 38"/>
          <p:cNvSpPr txBox="1">
            <a:spLocks noChangeArrowheads="1"/>
          </p:cNvSpPr>
          <p:nvPr/>
        </p:nvSpPr>
        <p:spPr bwMode="auto">
          <a:xfrm>
            <a:off x="8470900" y="2073275"/>
            <a:ext cx="25400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t</a:t>
            </a:r>
          </a:p>
        </p:txBody>
      </p:sp>
      <p:sp>
        <p:nvSpPr>
          <p:cNvPr id="158759" name="Text Box 39"/>
          <p:cNvSpPr txBox="1">
            <a:spLocks noChangeArrowheads="1"/>
          </p:cNvSpPr>
          <p:nvPr/>
        </p:nvSpPr>
        <p:spPr bwMode="auto">
          <a:xfrm>
            <a:off x="8470900" y="2786063"/>
            <a:ext cx="25400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t</a:t>
            </a:r>
          </a:p>
        </p:txBody>
      </p:sp>
      <p:sp>
        <p:nvSpPr>
          <p:cNvPr id="158760" name="Text Box 40"/>
          <p:cNvSpPr txBox="1">
            <a:spLocks noChangeArrowheads="1"/>
          </p:cNvSpPr>
          <p:nvPr/>
        </p:nvSpPr>
        <p:spPr bwMode="auto">
          <a:xfrm>
            <a:off x="8470900" y="3890963"/>
            <a:ext cx="25400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t</a:t>
            </a:r>
          </a:p>
        </p:txBody>
      </p:sp>
      <p:sp>
        <p:nvSpPr>
          <p:cNvPr id="158761" name="Text Box 41"/>
          <p:cNvSpPr txBox="1">
            <a:spLocks noChangeArrowheads="1"/>
          </p:cNvSpPr>
          <p:nvPr/>
        </p:nvSpPr>
        <p:spPr bwMode="auto">
          <a:xfrm>
            <a:off x="8470900" y="4498975"/>
            <a:ext cx="25400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t</a:t>
            </a:r>
          </a:p>
        </p:txBody>
      </p:sp>
      <p:sp>
        <p:nvSpPr>
          <p:cNvPr id="158762" name="Text Box 42"/>
          <p:cNvSpPr txBox="1">
            <a:spLocks noChangeArrowheads="1"/>
          </p:cNvSpPr>
          <p:nvPr/>
        </p:nvSpPr>
        <p:spPr bwMode="auto">
          <a:xfrm>
            <a:off x="8470900" y="5121275"/>
            <a:ext cx="25400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t</a:t>
            </a:r>
          </a:p>
        </p:txBody>
      </p:sp>
      <p:sp>
        <p:nvSpPr>
          <p:cNvPr id="158763" name="Text Box 43"/>
          <p:cNvSpPr txBox="1">
            <a:spLocks noChangeArrowheads="1"/>
          </p:cNvSpPr>
          <p:nvPr/>
        </p:nvSpPr>
        <p:spPr bwMode="auto">
          <a:xfrm>
            <a:off x="8470900" y="5649913"/>
            <a:ext cx="254000" cy="395287"/>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t</a:t>
            </a:r>
          </a:p>
        </p:txBody>
      </p:sp>
      <p:sp>
        <p:nvSpPr>
          <p:cNvPr id="158764" name="Rectangle 44"/>
          <p:cNvSpPr>
            <a:spLocks noChangeArrowheads="1"/>
          </p:cNvSpPr>
          <p:nvPr/>
        </p:nvSpPr>
        <p:spPr bwMode="auto">
          <a:xfrm>
            <a:off x="3606800" y="2487613"/>
            <a:ext cx="1057275" cy="273050"/>
          </a:xfrm>
          <a:prstGeom prst="rect">
            <a:avLst/>
          </a:prstGeom>
          <a:solidFill>
            <a:schemeClr val="bg1"/>
          </a:solidFill>
          <a:ln w="9525">
            <a:noFill/>
            <a:miter lim="800000"/>
            <a:headEnd/>
            <a:tailEnd/>
          </a:ln>
          <a:effectLst/>
        </p:spPr>
        <p:txBody>
          <a:bodyPr wrap="none" anchor="ctr"/>
          <a:lstStyle/>
          <a:p>
            <a:endParaRPr lang="zh-CN" altLang="en-US"/>
          </a:p>
        </p:txBody>
      </p:sp>
      <p:sp>
        <p:nvSpPr>
          <p:cNvPr id="158765" name="Text Box 45"/>
          <p:cNvSpPr txBox="1">
            <a:spLocks noChangeArrowheads="1"/>
          </p:cNvSpPr>
          <p:nvPr/>
        </p:nvSpPr>
        <p:spPr bwMode="auto">
          <a:xfrm>
            <a:off x="3595688" y="2390775"/>
            <a:ext cx="1225550" cy="398463"/>
          </a:xfrm>
          <a:prstGeom prst="rect">
            <a:avLst/>
          </a:prstGeom>
          <a:noFill/>
          <a:ln w="9525">
            <a:noFill/>
            <a:miter lim="800000"/>
            <a:headEnd/>
            <a:tailEnd/>
          </a:ln>
          <a:effectLst/>
        </p:spPr>
        <p:txBody>
          <a:bodyPr wrap="none">
            <a:spAutoFit/>
          </a:bodyPr>
          <a:lstStyle/>
          <a:p>
            <a:r>
              <a:rPr kumimoji="1" lang="en-US" altLang="zh-CN" sz="2000" i="1">
                <a:solidFill>
                  <a:srgbClr val="333399"/>
                </a:solidFill>
                <a:latin typeface="Arial" charset="0"/>
                <a:ea typeface="黑体" pitchFamily="2" charset="-122"/>
              </a:rPr>
              <a:t>m</a:t>
            </a:r>
            <a:r>
              <a:rPr kumimoji="1" lang="en-US" altLang="zh-CN" sz="2000">
                <a:solidFill>
                  <a:srgbClr val="333399"/>
                </a:solidFill>
                <a:latin typeface="Arial" charset="0"/>
                <a:ea typeface="黑体" pitchFamily="2" charset="-122"/>
              </a:rPr>
              <a:t> </a:t>
            </a:r>
            <a:r>
              <a:rPr kumimoji="1" lang="zh-CN" altLang="en-US" sz="2000">
                <a:solidFill>
                  <a:srgbClr val="333399"/>
                </a:solidFill>
                <a:latin typeface="Arial" charset="0"/>
                <a:ea typeface="黑体" pitchFamily="2" charset="-122"/>
              </a:rPr>
              <a:t>个码片</a:t>
            </a:r>
          </a:p>
        </p:txBody>
      </p:sp>
      <p:sp>
        <p:nvSpPr>
          <p:cNvPr id="158766" name="Freeform 46"/>
          <p:cNvSpPr>
            <a:spLocks/>
          </p:cNvSpPr>
          <p:nvPr/>
        </p:nvSpPr>
        <p:spPr bwMode="auto">
          <a:xfrm>
            <a:off x="3340100" y="3414713"/>
            <a:ext cx="1577975" cy="317500"/>
          </a:xfrm>
          <a:custGeom>
            <a:avLst/>
            <a:gdLst/>
            <a:ahLst/>
            <a:cxnLst>
              <a:cxn ang="0">
                <a:pos x="0" y="96"/>
              </a:cxn>
              <a:cxn ang="0">
                <a:pos x="0" y="196"/>
              </a:cxn>
              <a:cxn ang="0">
                <a:pos x="288" y="192"/>
              </a:cxn>
              <a:cxn ang="0">
                <a:pos x="288" y="0"/>
              </a:cxn>
              <a:cxn ang="0">
                <a:pos x="480" y="0"/>
              </a:cxn>
              <a:cxn ang="0">
                <a:pos x="480" y="192"/>
              </a:cxn>
              <a:cxn ang="0">
                <a:pos x="576" y="192"/>
              </a:cxn>
              <a:cxn ang="0">
                <a:pos x="576" y="0"/>
              </a:cxn>
              <a:cxn ang="0">
                <a:pos x="768" y="0"/>
              </a:cxn>
              <a:cxn ang="0">
                <a:pos x="768" y="96"/>
              </a:cxn>
            </a:cxnLst>
            <a:rect l="0" t="0" r="r" b="b"/>
            <a:pathLst>
              <a:path w="768" h="196">
                <a:moveTo>
                  <a:pt x="0" y="96"/>
                </a:moveTo>
                <a:lnTo>
                  <a:pt x="0" y="196"/>
                </a:lnTo>
                <a:lnTo>
                  <a:pt x="288" y="192"/>
                </a:lnTo>
                <a:lnTo>
                  <a:pt x="288" y="0"/>
                </a:lnTo>
                <a:lnTo>
                  <a:pt x="480" y="0"/>
                </a:lnTo>
                <a:lnTo>
                  <a:pt x="480" y="192"/>
                </a:lnTo>
                <a:lnTo>
                  <a:pt x="576" y="192"/>
                </a:lnTo>
                <a:lnTo>
                  <a:pt x="576" y="0"/>
                </a:lnTo>
                <a:lnTo>
                  <a:pt x="768" y="0"/>
                </a:lnTo>
                <a:lnTo>
                  <a:pt x="768" y="96"/>
                </a:lnTo>
              </a:path>
            </a:pathLst>
          </a:custGeom>
          <a:solidFill>
            <a:schemeClr val="hlink"/>
          </a:solidFill>
          <a:ln w="19050" cmpd="sng">
            <a:solidFill>
              <a:schemeClr val="tx1"/>
            </a:solidFill>
            <a:round/>
            <a:headEnd/>
            <a:tailEnd/>
          </a:ln>
          <a:effectLst/>
        </p:spPr>
        <p:txBody>
          <a:bodyPr/>
          <a:lstStyle/>
          <a:p>
            <a:endParaRPr lang="zh-CN" altLang="en-US"/>
          </a:p>
        </p:txBody>
      </p:sp>
      <p:sp>
        <p:nvSpPr>
          <p:cNvPr id="158767" name="Freeform 47"/>
          <p:cNvSpPr>
            <a:spLocks/>
          </p:cNvSpPr>
          <p:nvPr/>
        </p:nvSpPr>
        <p:spPr bwMode="auto">
          <a:xfrm>
            <a:off x="4918075" y="3414713"/>
            <a:ext cx="1577975" cy="317500"/>
          </a:xfrm>
          <a:custGeom>
            <a:avLst/>
            <a:gdLst/>
            <a:ahLst/>
            <a:cxnLst>
              <a:cxn ang="0">
                <a:pos x="0" y="96"/>
              </a:cxn>
              <a:cxn ang="0">
                <a:pos x="0" y="196"/>
              </a:cxn>
              <a:cxn ang="0">
                <a:pos x="288" y="192"/>
              </a:cxn>
              <a:cxn ang="0">
                <a:pos x="288" y="0"/>
              </a:cxn>
              <a:cxn ang="0">
                <a:pos x="480" y="0"/>
              </a:cxn>
              <a:cxn ang="0">
                <a:pos x="480" y="192"/>
              </a:cxn>
              <a:cxn ang="0">
                <a:pos x="576" y="192"/>
              </a:cxn>
              <a:cxn ang="0">
                <a:pos x="576" y="0"/>
              </a:cxn>
              <a:cxn ang="0">
                <a:pos x="768" y="0"/>
              </a:cxn>
              <a:cxn ang="0">
                <a:pos x="768" y="96"/>
              </a:cxn>
            </a:cxnLst>
            <a:rect l="0" t="0" r="r" b="b"/>
            <a:pathLst>
              <a:path w="768" h="196">
                <a:moveTo>
                  <a:pt x="0" y="96"/>
                </a:moveTo>
                <a:lnTo>
                  <a:pt x="0" y="196"/>
                </a:lnTo>
                <a:lnTo>
                  <a:pt x="288" y="192"/>
                </a:lnTo>
                <a:lnTo>
                  <a:pt x="288" y="0"/>
                </a:lnTo>
                <a:lnTo>
                  <a:pt x="480" y="0"/>
                </a:lnTo>
                <a:lnTo>
                  <a:pt x="480" y="192"/>
                </a:lnTo>
                <a:lnTo>
                  <a:pt x="576" y="192"/>
                </a:lnTo>
                <a:lnTo>
                  <a:pt x="576" y="0"/>
                </a:lnTo>
                <a:lnTo>
                  <a:pt x="768" y="0"/>
                </a:lnTo>
                <a:lnTo>
                  <a:pt x="768" y="96"/>
                </a:lnTo>
              </a:path>
            </a:pathLst>
          </a:custGeom>
          <a:solidFill>
            <a:schemeClr val="hlink"/>
          </a:solidFill>
          <a:ln w="19050" cmpd="sng">
            <a:solidFill>
              <a:schemeClr val="tx1"/>
            </a:solidFill>
            <a:round/>
            <a:headEnd/>
            <a:tailEnd/>
          </a:ln>
          <a:effectLst/>
        </p:spPr>
        <p:txBody>
          <a:bodyPr/>
          <a:lstStyle/>
          <a:p>
            <a:endParaRPr lang="zh-CN" altLang="en-US"/>
          </a:p>
        </p:txBody>
      </p:sp>
      <p:sp>
        <p:nvSpPr>
          <p:cNvPr id="158768" name="Freeform 48"/>
          <p:cNvSpPr>
            <a:spLocks/>
          </p:cNvSpPr>
          <p:nvPr/>
        </p:nvSpPr>
        <p:spPr bwMode="auto">
          <a:xfrm flipV="1">
            <a:off x="6496050" y="3414713"/>
            <a:ext cx="1577975" cy="317500"/>
          </a:xfrm>
          <a:custGeom>
            <a:avLst/>
            <a:gdLst/>
            <a:ahLst/>
            <a:cxnLst>
              <a:cxn ang="0">
                <a:pos x="0" y="96"/>
              </a:cxn>
              <a:cxn ang="0">
                <a:pos x="0" y="196"/>
              </a:cxn>
              <a:cxn ang="0">
                <a:pos x="288" y="192"/>
              </a:cxn>
              <a:cxn ang="0">
                <a:pos x="288" y="0"/>
              </a:cxn>
              <a:cxn ang="0">
                <a:pos x="480" y="0"/>
              </a:cxn>
              <a:cxn ang="0">
                <a:pos x="480" y="192"/>
              </a:cxn>
              <a:cxn ang="0">
                <a:pos x="576" y="192"/>
              </a:cxn>
              <a:cxn ang="0">
                <a:pos x="576" y="0"/>
              </a:cxn>
              <a:cxn ang="0">
                <a:pos x="768" y="0"/>
              </a:cxn>
              <a:cxn ang="0">
                <a:pos x="768" y="96"/>
              </a:cxn>
            </a:cxnLst>
            <a:rect l="0" t="0" r="r" b="b"/>
            <a:pathLst>
              <a:path w="768" h="196">
                <a:moveTo>
                  <a:pt x="0" y="96"/>
                </a:moveTo>
                <a:lnTo>
                  <a:pt x="0" y="196"/>
                </a:lnTo>
                <a:lnTo>
                  <a:pt x="288" y="192"/>
                </a:lnTo>
                <a:lnTo>
                  <a:pt x="288" y="0"/>
                </a:lnTo>
                <a:lnTo>
                  <a:pt x="480" y="0"/>
                </a:lnTo>
                <a:lnTo>
                  <a:pt x="480" y="192"/>
                </a:lnTo>
                <a:lnTo>
                  <a:pt x="576" y="192"/>
                </a:lnTo>
                <a:lnTo>
                  <a:pt x="576" y="0"/>
                </a:lnTo>
                <a:lnTo>
                  <a:pt x="768" y="0"/>
                </a:lnTo>
                <a:lnTo>
                  <a:pt x="768" y="96"/>
                </a:lnTo>
              </a:path>
            </a:pathLst>
          </a:custGeom>
          <a:solidFill>
            <a:srgbClr val="FF9999"/>
          </a:solidFill>
          <a:ln w="19050" cmpd="sng">
            <a:solidFill>
              <a:schemeClr val="tx1"/>
            </a:solidFill>
            <a:round/>
            <a:headEnd/>
            <a:tailEnd/>
          </a:ln>
          <a:effectLst/>
        </p:spPr>
        <p:txBody>
          <a:bodyPr/>
          <a:lstStyle/>
          <a:p>
            <a:endParaRPr lang="zh-CN" altLang="en-US"/>
          </a:p>
        </p:txBody>
      </p:sp>
      <p:sp>
        <p:nvSpPr>
          <p:cNvPr id="158769" name="Line 49"/>
          <p:cNvSpPr>
            <a:spLocks noChangeShapeType="1"/>
          </p:cNvSpPr>
          <p:nvPr/>
        </p:nvSpPr>
        <p:spPr bwMode="auto">
          <a:xfrm flipV="1">
            <a:off x="3184525" y="3570288"/>
            <a:ext cx="5284788" cy="6350"/>
          </a:xfrm>
          <a:prstGeom prst="line">
            <a:avLst/>
          </a:prstGeom>
          <a:noFill/>
          <a:ln w="28575">
            <a:solidFill>
              <a:srgbClr val="333399"/>
            </a:solidFill>
            <a:round/>
            <a:headEnd/>
            <a:tailEnd type="triangle" w="sm" len="med"/>
          </a:ln>
          <a:effectLst/>
        </p:spPr>
        <p:txBody>
          <a:bodyPr/>
          <a:lstStyle/>
          <a:p>
            <a:endParaRPr lang="zh-CN" altLang="en-US"/>
          </a:p>
        </p:txBody>
      </p:sp>
      <p:sp>
        <p:nvSpPr>
          <p:cNvPr id="158770" name="Text Box 50"/>
          <p:cNvSpPr txBox="1">
            <a:spLocks noChangeArrowheads="1"/>
          </p:cNvSpPr>
          <p:nvPr/>
        </p:nvSpPr>
        <p:spPr bwMode="auto">
          <a:xfrm>
            <a:off x="8470900" y="3322638"/>
            <a:ext cx="254000" cy="398462"/>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t</a:t>
            </a:r>
          </a:p>
        </p:txBody>
      </p:sp>
      <p:sp>
        <p:nvSpPr>
          <p:cNvPr id="158771" name="Freeform 51"/>
          <p:cNvSpPr>
            <a:spLocks/>
          </p:cNvSpPr>
          <p:nvPr/>
        </p:nvSpPr>
        <p:spPr bwMode="auto">
          <a:xfrm>
            <a:off x="6500813" y="2874963"/>
            <a:ext cx="1577975" cy="319087"/>
          </a:xfrm>
          <a:custGeom>
            <a:avLst/>
            <a:gdLst/>
            <a:ahLst/>
            <a:cxnLst>
              <a:cxn ang="0">
                <a:pos x="0" y="96"/>
              </a:cxn>
              <a:cxn ang="0">
                <a:pos x="0" y="196"/>
              </a:cxn>
              <a:cxn ang="0">
                <a:pos x="288" y="192"/>
              </a:cxn>
              <a:cxn ang="0">
                <a:pos x="288" y="0"/>
              </a:cxn>
              <a:cxn ang="0">
                <a:pos x="480" y="0"/>
              </a:cxn>
              <a:cxn ang="0">
                <a:pos x="480" y="192"/>
              </a:cxn>
              <a:cxn ang="0">
                <a:pos x="576" y="192"/>
              </a:cxn>
              <a:cxn ang="0">
                <a:pos x="576" y="0"/>
              </a:cxn>
              <a:cxn ang="0">
                <a:pos x="768" y="0"/>
              </a:cxn>
              <a:cxn ang="0">
                <a:pos x="768" y="96"/>
              </a:cxn>
            </a:cxnLst>
            <a:rect l="0" t="0" r="r" b="b"/>
            <a:pathLst>
              <a:path w="768" h="196">
                <a:moveTo>
                  <a:pt x="0" y="96"/>
                </a:moveTo>
                <a:lnTo>
                  <a:pt x="0" y="196"/>
                </a:lnTo>
                <a:lnTo>
                  <a:pt x="288" y="192"/>
                </a:lnTo>
                <a:lnTo>
                  <a:pt x="288" y="0"/>
                </a:lnTo>
                <a:lnTo>
                  <a:pt x="480" y="0"/>
                </a:lnTo>
                <a:lnTo>
                  <a:pt x="480" y="192"/>
                </a:lnTo>
                <a:lnTo>
                  <a:pt x="576" y="192"/>
                </a:lnTo>
                <a:lnTo>
                  <a:pt x="576" y="0"/>
                </a:lnTo>
                <a:lnTo>
                  <a:pt x="768" y="0"/>
                </a:lnTo>
                <a:lnTo>
                  <a:pt x="768" y="96"/>
                </a:lnTo>
              </a:path>
            </a:pathLst>
          </a:custGeom>
          <a:solidFill>
            <a:schemeClr val="hlink"/>
          </a:solidFill>
          <a:ln w="19050" cmpd="sng">
            <a:solidFill>
              <a:schemeClr val="tx1"/>
            </a:solidFill>
            <a:round/>
            <a:headEnd/>
            <a:tailEnd/>
          </a:ln>
          <a:effectLst/>
        </p:spPr>
        <p:txBody>
          <a:bodyPr/>
          <a:lstStyle/>
          <a:p>
            <a:endParaRPr lang="zh-CN" altLang="en-US"/>
          </a:p>
        </p:txBody>
      </p:sp>
      <p:sp>
        <p:nvSpPr>
          <p:cNvPr id="158772" name="Line 52"/>
          <p:cNvSpPr>
            <a:spLocks noChangeShapeType="1"/>
          </p:cNvSpPr>
          <p:nvPr/>
        </p:nvSpPr>
        <p:spPr bwMode="auto">
          <a:xfrm>
            <a:off x="3205163" y="3032125"/>
            <a:ext cx="5264150" cy="0"/>
          </a:xfrm>
          <a:prstGeom prst="line">
            <a:avLst/>
          </a:prstGeom>
          <a:noFill/>
          <a:ln w="28575">
            <a:solidFill>
              <a:srgbClr val="333399"/>
            </a:solidFill>
            <a:round/>
            <a:headEnd/>
            <a:tailEnd type="triangle" w="sm" len="med"/>
          </a:ln>
          <a:effectLst/>
        </p:spPr>
        <p:txBody>
          <a:bodyPr/>
          <a:lstStyle/>
          <a:p>
            <a:endParaRPr lang="zh-CN" altLang="en-US"/>
          </a:p>
        </p:txBody>
      </p:sp>
      <p:sp>
        <p:nvSpPr>
          <p:cNvPr id="158773" name="Text Box 53"/>
          <p:cNvSpPr txBox="1">
            <a:spLocks noChangeArrowheads="1"/>
          </p:cNvSpPr>
          <p:nvPr/>
        </p:nvSpPr>
        <p:spPr bwMode="auto">
          <a:xfrm>
            <a:off x="971550" y="3309938"/>
            <a:ext cx="2302233" cy="400110"/>
          </a:xfrm>
          <a:prstGeom prst="rect">
            <a:avLst/>
          </a:prstGeom>
          <a:noFill/>
          <a:ln w="9525">
            <a:noFill/>
            <a:miter lim="800000"/>
            <a:headEnd/>
            <a:tailEnd/>
          </a:ln>
          <a:effectLst/>
        </p:spPr>
        <p:txBody>
          <a:bodyPr wrap="none">
            <a:spAutoFit/>
          </a:bodyPr>
          <a:lstStyle/>
          <a:p>
            <a:r>
              <a:rPr kumimoji="1" lang="en-US" altLang="zh-CN" sz="2000" dirty="0">
                <a:solidFill>
                  <a:srgbClr val="FF0000"/>
                </a:solidFill>
                <a:latin typeface="Arial" charset="0"/>
                <a:ea typeface="黑体" pitchFamily="2" charset="-122"/>
              </a:rPr>
              <a:t>S </a:t>
            </a:r>
            <a:r>
              <a:rPr kumimoji="1" lang="zh-CN" altLang="en-US" sz="2000" dirty="0">
                <a:solidFill>
                  <a:srgbClr val="FF0000"/>
                </a:solidFill>
                <a:latin typeface="Arial" charset="0"/>
                <a:ea typeface="黑体" pitchFamily="2" charset="-122"/>
              </a:rPr>
              <a:t>站发送的信号 </a:t>
            </a:r>
            <a:r>
              <a:rPr kumimoji="1" lang="en-US" altLang="zh-CN" sz="2000" b="1" dirty="0" err="1">
                <a:solidFill>
                  <a:srgbClr val="333399"/>
                </a:solidFill>
                <a:latin typeface="Arial" charset="0"/>
                <a:ea typeface="黑体" pitchFamily="2" charset="-122"/>
              </a:rPr>
              <a:t>S</a:t>
            </a:r>
            <a:r>
              <a:rPr kumimoji="1" lang="en-US" altLang="zh-CN" sz="2000" b="1" baseline="-25000" dirty="0" err="1">
                <a:solidFill>
                  <a:srgbClr val="333399"/>
                </a:solidFill>
                <a:latin typeface="Arial" charset="0"/>
                <a:ea typeface="黑体" pitchFamily="2" charset="-122"/>
              </a:rPr>
              <a:t>x</a:t>
            </a:r>
            <a:endParaRPr kumimoji="1" lang="en-US" altLang="zh-CN" sz="2000" b="1" baseline="-25000" dirty="0">
              <a:solidFill>
                <a:srgbClr val="333399"/>
              </a:solidFill>
              <a:latin typeface="Arial" charset="0"/>
              <a:ea typeface="黑体" pitchFamily="2" charset="-122"/>
            </a:endParaRPr>
          </a:p>
        </p:txBody>
      </p:sp>
      <p:sp>
        <p:nvSpPr>
          <p:cNvPr id="158774" name="Text Box 54"/>
          <p:cNvSpPr txBox="1">
            <a:spLocks noChangeArrowheads="1"/>
          </p:cNvSpPr>
          <p:nvPr/>
        </p:nvSpPr>
        <p:spPr bwMode="auto">
          <a:xfrm>
            <a:off x="971550" y="3860800"/>
            <a:ext cx="2251075" cy="396875"/>
          </a:xfrm>
          <a:prstGeom prst="rect">
            <a:avLst/>
          </a:prstGeom>
          <a:noFill/>
          <a:ln w="9525">
            <a:noFill/>
            <a:miter lim="800000"/>
            <a:headEnd/>
            <a:tailEnd/>
          </a:ln>
          <a:effectLst/>
        </p:spPr>
        <p:txBody>
          <a:bodyPr wrap="none">
            <a:spAutoFit/>
          </a:bodyPr>
          <a:lstStyle/>
          <a:p>
            <a:r>
              <a:rPr kumimoji="1" lang="en-US" altLang="zh-CN" sz="2000" dirty="0">
                <a:solidFill>
                  <a:srgbClr val="FF0000"/>
                </a:solidFill>
                <a:latin typeface="Arial" charset="0"/>
                <a:ea typeface="黑体" pitchFamily="2" charset="-122"/>
              </a:rPr>
              <a:t>T </a:t>
            </a:r>
            <a:r>
              <a:rPr kumimoji="1" lang="zh-CN" altLang="en-US" sz="2000" dirty="0">
                <a:solidFill>
                  <a:srgbClr val="FF0000"/>
                </a:solidFill>
                <a:latin typeface="Arial" charset="0"/>
                <a:ea typeface="黑体" pitchFamily="2" charset="-122"/>
              </a:rPr>
              <a:t>站发送的信号 </a:t>
            </a:r>
            <a:r>
              <a:rPr kumimoji="1" lang="en-US" altLang="zh-CN" sz="2000" b="1" dirty="0" err="1">
                <a:solidFill>
                  <a:srgbClr val="FF0000"/>
                </a:solidFill>
                <a:latin typeface="Arial" charset="0"/>
                <a:ea typeface="黑体" pitchFamily="2" charset="-122"/>
              </a:rPr>
              <a:t>T</a:t>
            </a:r>
            <a:r>
              <a:rPr kumimoji="1" lang="en-US" altLang="zh-CN" sz="2000" b="1" baseline="-25000" dirty="0" err="1">
                <a:solidFill>
                  <a:srgbClr val="FF0000"/>
                </a:solidFill>
                <a:latin typeface="Arial" charset="0"/>
                <a:ea typeface="黑体" pitchFamily="2" charset="-122"/>
              </a:rPr>
              <a:t>x</a:t>
            </a:r>
            <a:endParaRPr kumimoji="1" lang="en-US" altLang="zh-CN" sz="2000" b="1" baseline="-25000" dirty="0">
              <a:solidFill>
                <a:srgbClr val="FF0000"/>
              </a:solidFill>
              <a:latin typeface="Arial" charset="0"/>
              <a:ea typeface="黑体" pitchFamily="2" charset="-122"/>
            </a:endParaRPr>
          </a:p>
        </p:txBody>
      </p:sp>
      <p:sp>
        <p:nvSpPr>
          <p:cNvPr id="158775" name="Text Box 55"/>
          <p:cNvSpPr txBox="1">
            <a:spLocks noChangeArrowheads="1"/>
          </p:cNvSpPr>
          <p:nvPr/>
        </p:nvSpPr>
        <p:spPr bwMode="auto">
          <a:xfrm>
            <a:off x="684213" y="4498975"/>
            <a:ext cx="2574925"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总的发送信号 </a:t>
            </a:r>
            <a:r>
              <a:rPr kumimoji="1" lang="en-US" altLang="zh-CN" sz="2000" b="1">
                <a:solidFill>
                  <a:srgbClr val="333399"/>
                </a:solidFill>
                <a:latin typeface="Arial" charset="0"/>
                <a:ea typeface="黑体" pitchFamily="2" charset="-122"/>
              </a:rPr>
              <a:t>S</a:t>
            </a:r>
            <a:r>
              <a:rPr kumimoji="1" lang="en-US" altLang="zh-CN" sz="2000" b="1" baseline="-25000">
                <a:solidFill>
                  <a:srgbClr val="333399"/>
                </a:solidFill>
                <a:latin typeface="Arial" charset="0"/>
                <a:ea typeface="黑体" pitchFamily="2" charset="-122"/>
              </a:rPr>
              <a:t>x</a:t>
            </a:r>
            <a:r>
              <a:rPr kumimoji="1" lang="en-US" altLang="zh-CN" sz="2000">
                <a:solidFill>
                  <a:srgbClr val="333399"/>
                </a:solidFill>
                <a:latin typeface="Arial" charset="0"/>
                <a:ea typeface="黑体" pitchFamily="2" charset="-122"/>
              </a:rPr>
              <a:t> + </a:t>
            </a:r>
            <a:r>
              <a:rPr kumimoji="1" lang="en-US" altLang="zh-CN" sz="2000" b="1">
                <a:solidFill>
                  <a:srgbClr val="333399"/>
                </a:solidFill>
                <a:latin typeface="Arial" charset="0"/>
                <a:ea typeface="黑体" pitchFamily="2" charset="-122"/>
              </a:rPr>
              <a:t>T</a:t>
            </a:r>
            <a:r>
              <a:rPr kumimoji="1" lang="en-US" altLang="zh-CN" sz="2000" b="1" baseline="-25000">
                <a:solidFill>
                  <a:srgbClr val="333399"/>
                </a:solidFill>
                <a:latin typeface="Arial" charset="0"/>
                <a:ea typeface="黑体" pitchFamily="2" charset="-122"/>
              </a:rPr>
              <a:t>x</a:t>
            </a:r>
          </a:p>
        </p:txBody>
      </p:sp>
      <p:sp>
        <p:nvSpPr>
          <p:cNvPr id="158776" name="Text Box 56"/>
          <p:cNvSpPr txBox="1">
            <a:spLocks noChangeArrowheads="1"/>
          </p:cNvSpPr>
          <p:nvPr/>
        </p:nvSpPr>
        <p:spPr bwMode="auto">
          <a:xfrm>
            <a:off x="1042988" y="5119688"/>
            <a:ext cx="2211387" cy="396875"/>
          </a:xfrm>
          <a:prstGeom prst="rect">
            <a:avLst/>
          </a:prstGeom>
          <a:noFill/>
          <a:ln w="9525">
            <a:noFill/>
            <a:miter lim="800000"/>
            <a:headEnd/>
            <a:tailEnd/>
          </a:ln>
          <a:effectLst/>
        </p:spPr>
        <p:txBody>
          <a:bodyPr wrap="none">
            <a:spAutoFit/>
          </a:bodyPr>
          <a:lstStyle/>
          <a:p>
            <a:r>
              <a:rPr kumimoji="1" lang="zh-CN" altLang="en-US" sz="2000" dirty="0">
                <a:solidFill>
                  <a:srgbClr val="333399"/>
                </a:solidFill>
                <a:latin typeface="Arial" charset="0"/>
                <a:ea typeface="黑体" pitchFamily="2" charset="-122"/>
              </a:rPr>
              <a:t>规格化内积 </a:t>
            </a:r>
            <a:r>
              <a:rPr kumimoji="1" lang="en-US" altLang="zh-CN" sz="2000" b="1" dirty="0">
                <a:solidFill>
                  <a:srgbClr val="333399"/>
                </a:solidFill>
                <a:latin typeface="Arial" charset="0"/>
                <a:ea typeface="黑体" pitchFamily="2" charset="-122"/>
              </a:rPr>
              <a:t>S</a:t>
            </a:r>
            <a:r>
              <a:rPr kumimoji="1" lang="en-US" altLang="zh-CN" sz="2000" dirty="0">
                <a:solidFill>
                  <a:srgbClr val="333399"/>
                </a:solidFill>
                <a:latin typeface="Arial" charset="0"/>
                <a:ea typeface="黑体" pitchFamily="2" charset="-122"/>
                <a:sym typeface="Symbol" pitchFamily="18" charset="2"/>
              </a:rPr>
              <a:t> </a:t>
            </a:r>
            <a:r>
              <a:rPr kumimoji="1" lang="en-US" altLang="zh-CN" sz="2000" dirty="0">
                <a:solidFill>
                  <a:srgbClr val="333399"/>
                </a:solidFill>
                <a:latin typeface="Arial" charset="0"/>
                <a:ea typeface="黑体" pitchFamily="2" charset="-122"/>
                <a:sym typeface="Wingdings" pitchFamily="2" charset="2"/>
              </a:rPr>
              <a:t> </a:t>
            </a:r>
            <a:r>
              <a:rPr kumimoji="1" lang="en-US" altLang="zh-CN" sz="2000" b="1" dirty="0" err="1">
                <a:solidFill>
                  <a:srgbClr val="333399"/>
                </a:solidFill>
                <a:latin typeface="Arial" charset="0"/>
                <a:ea typeface="黑体" pitchFamily="2" charset="-122"/>
              </a:rPr>
              <a:t>S</a:t>
            </a:r>
            <a:r>
              <a:rPr kumimoji="1" lang="en-US" altLang="zh-CN" sz="2000" b="1" baseline="-25000" dirty="0" err="1">
                <a:solidFill>
                  <a:srgbClr val="333399"/>
                </a:solidFill>
                <a:latin typeface="Arial" charset="0"/>
                <a:ea typeface="黑体" pitchFamily="2" charset="-122"/>
              </a:rPr>
              <a:t>x</a:t>
            </a:r>
            <a:endParaRPr kumimoji="1" lang="en-US" altLang="zh-CN" sz="2000" b="1" baseline="-25000" dirty="0">
              <a:solidFill>
                <a:srgbClr val="333399"/>
              </a:solidFill>
              <a:latin typeface="Arial" charset="0"/>
              <a:ea typeface="黑体" pitchFamily="2" charset="-122"/>
            </a:endParaRPr>
          </a:p>
        </p:txBody>
      </p:sp>
      <p:sp>
        <p:nvSpPr>
          <p:cNvPr id="158777" name="Text Box 57"/>
          <p:cNvSpPr txBox="1">
            <a:spLocks noChangeArrowheads="1"/>
          </p:cNvSpPr>
          <p:nvPr/>
        </p:nvSpPr>
        <p:spPr bwMode="auto">
          <a:xfrm>
            <a:off x="1042988" y="5651500"/>
            <a:ext cx="2197100" cy="396875"/>
          </a:xfrm>
          <a:prstGeom prst="rect">
            <a:avLst/>
          </a:prstGeom>
          <a:noFill/>
          <a:ln w="9525">
            <a:noFill/>
            <a:miter lim="800000"/>
            <a:headEnd/>
            <a:tailEnd/>
          </a:ln>
          <a:effectLst/>
        </p:spPr>
        <p:txBody>
          <a:bodyPr wrap="none">
            <a:spAutoFit/>
          </a:bodyPr>
          <a:lstStyle/>
          <a:p>
            <a:r>
              <a:rPr kumimoji="1" lang="zh-CN" altLang="en-US" sz="2000" dirty="0">
                <a:solidFill>
                  <a:srgbClr val="333399"/>
                </a:solidFill>
                <a:latin typeface="Arial" charset="0"/>
                <a:ea typeface="黑体" pitchFamily="2" charset="-122"/>
              </a:rPr>
              <a:t>规格化内积 </a:t>
            </a:r>
            <a:r>
              <a:rPr kumimoji="1" lang="en-US" altLang="zh-CN" sz="2000" b="1" dirty="0">
                <a:solidFill>
                  <a:srgbClr val="333399"/>
                </a:solidFill>
                <a:latin typeface="Arial" charset="0"/>
                <a:ea typeface="黑体" pitchFamily="2" charset="-122"/>
              </a:rPr>
              <a:t>S</a:t>
            </a:r>
            <a:r>
              <a:rPr kumimoji="1" lang="en-US" altLang="zh-CN" sz="2000" dirty="0">
                <a:solidFill>
                  <a:srgbClr val="333399"/>
                </a:solidFill>
                <a:latin typeface="Arial" charset="0"/>
                <a:ea typeface="黑体" pitchFamily="2" charset="-122"/>
                <a:sym typeface="Symbol" pitchFamily="18" charset="2"/>
              </a:rPr>
              <a:t> </a:t>
            </a:r>
            <a:r>
              <a:rPr kumimoji="1" lang="en-US" altLang="zh-CN" sz="2000" dirty="0">
                <a:solidFill>
                  <a:srgbClr val="333399"/>
                </a:solidFill>
                <a:latin typeface="Arial" charset="0"/>
                <a:ea typeface="黑体" pitchFamily="2" charset="-122"/>
                <a:sym typeface="Wingdings" pitchFamily="2" charset="2"/>
              </a:rPr>
              <a:t> </a:t>
            </a:r>
            <a:r>
              <a:rPr kumimoji="1" lang="en-US" altLang="zh-CN" sz="2000" b="1" dirty="0" err="1">
                <a:solidFill>
                  <a:srgbClr val="333399"/>
                </a:solidFill>
                <a:latin typeface="Arial" charset="0"/>
                <a:ea typeface="黑体" pitchFamily="2" charset="-122"/>
              </a:rPr>
              <a:t>T</a:t>
            </a:r>
            <a:r>
              <a:rPr kumimoji="1" lang="en-US" altLang="zh-CN" sz="2000" b="1" baseline="-25000" dirty="0" err="1">
                <a:solidFill>
                  <a:srgbClr val="333399"/>
                </a:solidFill>
                <a:latin typeface="Arial" charset="0"/>
                <a:ea typeface="黑体" pitchFamily="2" charset="-122"/>
              </a:rPr>
              <a:t>x</a:t>
            </a:r>
            <a:endParaRPr kumimoji="1" lang="en-US" altLang="zh-CN" sz="2000" b="1" baseline="-25000" dirty="0">
              <a:solidFill>
                <a:srgbClr val="333399"/>
              </a:solidFill>
              <a:latin typeface="Arial" charset="0"/>
              <a:ea typeface="黑体" pitchFamily="2" charset="-122"/>
            </a:endParaRPr>
          </a:p>
        </p:txBody>
      </p:sp>
      <p:sp>
        <p:nvSpPr>
          <p:cNvPr id="158778" name="Line 58"/>
          <p:cNvSpPr>
            <a:spLocks noChangeShapeType="1"/>
          </p:cNvSpPr>
          <p:nvPr/>
        </p:nvSpPr>
        <p:spPr bwMode="auto">
          <a:xfrm>
            <a:off x="6259513" y="5365750"/>
            <a:ext cx="2170112" cy="0"/>
          </a:xfrm>
          <a:prstGeom prst="line">
            <a:avLst/>
          </a:prstGeom>
          <a:noFill/>
          <a:ln w="28575">
            <a:solidFill>
              <a:srgbClr val="333399"/>
            </a:solidFill>
            <a:round/>
            <a:headEnd/>
            <a:tailEnd/>
          </a:ln>
          <a:effectLst/>
        </p:spPr>
        <p:txBody>
          <a:bodyPr/>
          <a:lstStyle/>
          <a:p>
            <a:endParaRPr lang="zh-CN" altLang="en-US"/>
          </a:p>
        </p:txBody>
      </p:sp>
      <p:sp>
        <p:nvSpPr>
          <p:cNvPr id="158779" name="Text Box 59"/>
          <p:cNvSpPr txBox="1">
            <a:spLocks noChangeArrowheads="1"/>
          </p:cNvSpPr>
          <p:nvPr/>
        </p:nvSpPr>
        <p:spPr bwMode="auto">
          <a:xfrm>
            <a:off x="1409700" y="1981200"/>
            <a:ext cx="1708150" cy="395288"/>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数据码元比特</a:t>
            </a:r>
          </a:p>
        </p:txBody>
      </p:sp>
      <p:sp>
        <p:nvSpPr>
          <p:cNvPr id="158780" name="Text Box 60"/>
          <p:cNvSpPr txBox="1">
            <a:spLocks noChangeArrowheads="1"/>
          </p:cNvSpPr>
          <p:nvPr/>
        </p:nvSpPr>
        <p:spPr bwMode="auto">
          <a:xfrm>
            <a:off x="246063" y="3068638"/>
            <a:ext cx="438150" cy="10064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发</a:t>
            </a:r>
          </a:p>
          <a:p>
            <a:r>
              <a:rPr kumimoji="1" lang="zh-CN" altLang="en-US" sz="2000">
                <a:solidFill>
                  <a:srgbClr val="333399"/>
                </a:solidFill>
                <a:latin typeface="Arial" charset="0"/>
                <a:ea typeface="黑体" pitchFamily="2" charset="-122"/>
              </a:rPr>
              <a:t>送</a:t>
            </a:r>
          </a:p>
          <a:p>
            <a:r>
              <a:rPr kumimoji="1" lang="zh-CN" altLang="en-US" sz="2000">
                <a:solidFill>
                  <a:srgbClr val="333399"/>
                </a:solidFill>
                <a:latin typeface="Arial" charset="0"/>
                <a:ea typeface="黑体" pitchFamily="2" charset="-122"/>
              </a:rPr>
              <a:t>端</a:t>
            </a:r>
          </a:p>
        </p:txBody>
      </p:sp>
      <p:sp>
        <p:nvSpPr>
          <p:cNvPr id="158781" name="Text Box 61"/>
          <p:cNvSpPr txBox="1">
            <a:spLocks noChangeArrowheads="1"/>
          </p:cNvSpPr>
          <p:nvPr/>
        </p:nvSpPr>
        <p:spPr bwMode="auto">
          <a:xfrm>
            <a:off x="388938" y="5084763"/>
            <a:ext cx="438150" cy="1006475"/>
          </a:xfrm>
          <a:prstGeom prst="rect">
            <a:avLst/>
          </a:prstGeom>
          <a:noFill/>
          <a:ln w="9525">
            <a:noFill/>
            <a:miter lim="800000"/>
            <a:headEnd/>
            <a:tailEnd/>
          </a:ln>
          <a:effectLst/>
        </p:spPr>
        <p:txBody>
          <a:bodyPr wrap="none">
            <a:spAutoFit/>
          </a:bodyPr>
          <a:lstStyle/>
          <a:p>
            <a:pPr eaLnBrk="0" hangingPunct="0"/>
            <a:r>
              <a:rPr kumimoji="1" lang="zh-CN" altLang="en-US" sz="2000">
                <a:solidFill>
                  <a:srgbClr val="333399"/>
                </a:solidFill>
                <a:latin typeface="Arial" charset="0"/>
                <a:ea typeface="黑体" pitchFamily="2" charset="-122"/>
              </a:rPr>
              <a:t>接</a:t>
            </a:r>
          </a:p>
          <a:p>
            <a:pPr eaLnBrk="0" hangingPunct="0"/>
            <a:r>
              <a:rPr kumimoji="1" lang="zh-CN" altLang="en-US" sz="2000">
                <a:solidFill>
                  <a:srgbClr val="333399"/>
                </a:solidFill>
                <a:latin typeface="Arial" charset="0"/>
                <a:ea typeface="黑体" pitchFamily="2" charset="-122"/>
              </a:rPr>
              <a:t>收</a:t>
            </a:r>
          </a:p>
          <a:p>
            <a:pPr eaLnBrk="0" hangingPunct="0"/>
            <a:r>
              <a:rPr kumimoji="1" lang="zh-CN" altLang="en-US" sz="2000">
                <a:solidFill>
                  <a:srgbClr val="333399"/>
                </a:solidFill>
                <a:latin typeface="Arial" charset="0"/>
                <a:ea typeface="黑体" pitchFamily="2" charset="-122"/>
              </a:rPr>
              <a:t>端</a:t>
            </a:r>
          </a:p>
        </p:txBody>
      </p:sp>
      <p:sp>
        <p:nvSpPr>
          <p:cNvPr id="158782" name="AutoShape 62"/>
          <p:cNvSpPr>
            <a:spLocks/>
          </p:cNvSpPr>
          <p:nvPr/>
        </p:nvSpPr>
        <p:spPr bwMode="auto">
          <a:xfrm>
            <a:off x="684213" y="2060575"/>
            <a:ext cx="144462" cy="3024188"/>
          </a:xfrm>
          <a:prstGeom prst="leftBracket">
            <a:avLst>
              <a:gd name="adj" fmla="val 174451"/>
            </a:avLst>
          </a:prstGeom>
          <a:noFill/>
          <a:ln w="9525">
            <a:solidFill>
              <a:schemeClr val="tx1"/>
            </a:solidFill>
            <a:round/>
            <a:headEnd/>
            <a:tailEnd/>
          </a:ln>
          <a:effectLst/>
        </p:spPr>
        <p:txBody>
          <a:bodyPr wrap="none" anchor="ctr"/>
          <a:lstStyle/>
          <a:p>
            <a:endParaRPr lang="zh-CN" altLang="en-US"/>
          </a:p>
        </p:txBody>
      </p:sp>
      <p:sp>
        <p:nvSpPr>
          <p:cNvPr id="158783" name="AutoShape 63"/>
          <p:cNvSpPr>
            <a:spLocks/>
          </p:cNvSpPr>
          <p:nvPr/>
        </p:nvSpPr>
        <p:spPr bwMode="auto">
          <a:xfrm>
            <a:off x="900113" y="5229225"/>
            <a:ext cx="77787" cy="792163"/>
          </a:xfrm>
          <a:prstGeom prst="leftBracket">
            <a:avLst>
              <a:gd name="adj" fmla="val 84865"/>
            </a:avLst>
          </a:prstGeom>
          <a:noFill/>
          <a:ln w="9525">
            <a:solidFill>
              <a:schemeClr val="tx1"/>
            </a:solidFill>
            <a:round/>
            <a:headEnd/>
            <a:tailEnd/>
          </a:ln>
          <a:effectLst/>
        </p:spPr>
        <p:txBody>
          <a:bodyPr wrap="none" anchor="ctr"/>
          <a:lstStyle/>
          <a:p>
            <a:endParaRPr lang="zh-CN"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zh-CN"/>
              <a:t>Chapter 3 </a:t>
            </a:r>
            <a:r>
              <a:rPr lang="zh-CN" altLang="en-US"/>
              <a:t>物理层</a:t>
            </a:r>
          </a:p>
        </p:txBody>
      </p:sp>
      <p:sp>
        <p:nvSpPr>
          <p:cNvPr id="4099" name="Rectangle 4"/>
          <p:cNvSpPr>
            <a:spLocks noGrp="1" noChangeArrowheads="1"/>
          </p:cNvSpPr>
          <p:nvPr>
            <p:ph type="body" idx="1"/>
          </p:nvPr>
        </p:nvSpPr>
        <p:spPr>
          <a:xfrm>
            <a:off x="1182688" y="2017713"/>
            <a:ext cx="7046912" cy="3392487"/>
          </a:xfrm>
        </p:spPr>
        <p:txBody>
          <a:bodyPr/>
          <a:lstStyle/>
          <a:p>
            <a:pPr eaLnBrk="1" hangingPunct="1"/>
            <a:r>
              <a:rPr lang="en-US" altLang="zh-CN" b="1" dirty="0"/>
              <a:t>3.1</a:t>
            </a:r>
            <a:r>
              <a:rPr lang="zh-CN" altLang="en-US" b="1" dirty="0"/>
              <a:t>从波形到比特</a:t>
            </a:r>
          </a:p>
          <a:p>
            <a:pPr eaLnBrk="1" hangingPunct="1"/>
            <a:r>
              <a:rPr lang="en-US" altLang="zh-CN" b="1" dirty="0"/>
              <a:t>3.2</a:t>
            </a:r>
            <a:r>
              <a:rPr lang="zh-CN" altLang="en-US" b="1" dirty="0"/>
              <a:t>传输介质</a:t>
            </a:r>
          </a:p>
          <a:p>
            <a:pPr eaLnBrk="1" hangingPunct="1"/>
            <a:r>
              <a:rPr lang="en-US" altLang="zh-CN" b="1" dirty="0"/>
              <a:t>3.3</a:t>
            </a:r>
            <a:r>
              <a:rPr lang="zh-CN" altLang="en-US" b="1" dirty="0"/>
              <a:t>数字调制与多路复用</a:t>
            </a:r>
          </a:p>
          <a:p>
            <a:pPr eaLnBrk="1" hangingPunct="1"/>
            <a:r>
              <a:rPr lang="en-US" altLang="zh-CN" b="1" dirty="0">
                <a:solidFill>
                  <a:srgbClr val="FF0000"/>
                </a:solidFill>
              </a:rPr>
              <a:t>3.4</a:t>
            </a:r>
            <a:r>
              <a:rPr lang="zh-CN" altLang="en-US" b="1" dirty="0">
                <a:solidFill>
                  <a:srgbClr val="FF0000"/>
                </a:solidFill>
              </a:rPr>
              <a:t>交换技术</a:t>
            </a:r>
          </a:p>
          <a:p>
            <a:pPr eaLnBrk="1" hangingPunct="1"/>
            <a:endParaRPr lang="en-US" altLang="zh-CN"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150938" y="457200"/>
            <a:ext cx="6164262" cy="1219200"/>
          </a:xfrm>
        </p:spPr>
        <p:txBody>
          <a:bodyPr/>
          <a:lstStyle/>
          <a:p>
            <a:pPr eaLnBrk="1" hangingPunct="1"/>
            <a:r>
              <a:rPr lang="en-US" altLang="zh-CN" dirty="0"/>
              <a:t>3.4</a:t>
            </a:r>
            <a:r>
              <a:rPr lang="zh-CN" altLang="en-US" dirty="0"/>
              <a:t>交换技术</a:t>
            </a:r>
          </a:p>
        </p:txBody>
      </p:sp>
      <p:sp>
        <p:nvSpPr>
          <p:cNvPr id="58371" name="Rectangle 3"/>
          <p:cNvSpPr>
            <a:spLocks noGrp="1" noChangeArrowheads="1"/>
          </p:cNvSpPr>
          <p:nvPr>
            <p:ph type="body" idx="1"/>
          </p:nvPr>
        </p:nvSpPr>
        <p:spPr>
          <a:xfrm>
            <a:off x="928662" y="2000240"/>
            <a:ext cx="7772400" cy="4114800"/>
          </a:xfrm>
        </p:spPr>
        <p:txBody>
          <a:bodyPr/>
          <a:lstStyle/>
          <a:p>
            <a:pPr eaLnBrk="1" hangingPunct="1">
              <a:lnSpc>
                <a:spcPct val="90000"/>
              </a:lnSpc>
            </a:pPr>
            <a:r>
              <a:rPr lang="zh-CN" altLang="en-US" b="1" dirty="0"/>
              <a:t>通信网包括</a:t>
            </a:r>
            <a:r>
              <a:rPr lang="zh-CN" altLang="en-US" b="1" dirty="0">
                <a:solidFill>
                  <a:srgbClr val="FF0000"/>
                </a:solidFill>
              </a:rPr>
              <a:t>用户终端</a:t>
            </a:r>
            <a:r>
              <a:rPr lang="zh-CN" altLang="en-US" b="1" dirty="0"/>
              <a:t>、</a:t>
            </a:r>
            <a:r>
              <a:rPr lang="zh-CN" altLang="en-US" b="1" dirty="0">
                <a:solidFill>
                  <a:srgbClr val="FF0000"/>
                </a:solidFill>
              </a:rPr>
              <a:t>传输链路</a:t>
            </a:r>
            <a:r>
              <a:rPr lang="zh-CN" altLang="en-US" b="1" dirty="0"/>
              <a:t>和</a:t>
            </a:r>
            <a:r>
              <a:rPr lang="zh-CN" altLang="en-US" b="1" dirty="0">
                <a:solidFill>
                  <a:srgbClr val="FF0000"/>
                </a:solidFill>
              </a:rPr>
              <a:t>交换系统</a:t>
            </a:r>
            <a:r>
              <a:rPr lang="zh-CN" altLang="en-US" b="1" dirty="0"/>
              <a:t>这三个基本元素，交换系统是通信网进行信息交换的控制枢纽。</a:t>
            </a:r>
          </a:p>
          <a:p>
            <a:pPr eaLnBrk="1" hangingPunct="1">
              <a:lnSpc>
                <a:spcPct val="90000"/>
              </a:lnSpc>
            </a:pPr>
            <a:r>
              <a:rPr lang="zh-CN" altLang="en-US" b="1" dirty="0"/>
              <a:t>交换类型</a:t>
            </a:r>
          </a:p>
          <a:p>
            <a:pPr lvl="1" eaLnBrk="1" hangingPunct="1">
              <a:lnSpc>
                <a:spcPct val="90000"/>
              </a:lnSpc>
            </a:pPr>
            <a:r>
              <a:rPr lang="zh-CN" altLang="en-US" b="1" dirty="0">
                <a:solidFill>
                  <a:srgbClr val="FF0000"/>
                </a:solidFill>
              </a:rPr>
              <a:t>电路交换</a:t>
            </a:r>
            <a:r>
              <a:rPr lang="zh-CN" altLang="en-US" b="1" dirty="0"/>
              <a:t>（</a:t>
            </a:r>
            <a:r>
              <a:rPr lang="en-US" altLang="zh-CN" b="1" dirty="0"/>
              <a:t>circuit switching)</a:t>
            </a:r>
            <a:r>
              <a:rPr lang="zh-CN" altLang="en-US" b="1" dirty="0"/>
              <a:t>（</a:t>
            </a:r>
            <a:r>
              <a:rPr lang="en-US" altLang="zh-CN" b="1" dirty="0"/>
              <a:t>TDM</a:t>
            </a:r>
            <a:r>
              <a:rPr lang="zh-CN" altLang="en-US" b="1" dirty="0"/>
              <a:t>或</a:t>
            </a:r>
            <a:r>
              <a:rPr lang="en-US" altLang="zh-CN" b="1" dirty="0"/>
              <a:t>FDM</a:t>
            </a:r>
            <a:r>
              <a:rPr lang="zh-CN" altLang="en-US" b="1" dirty="0"/>
              <a:t>）</a:t>
            </a:r>
          </a:p>
          <a:p>
            <a:pPr lvl="1" eaLnBrk="1" hangingPunct="1">
              <a:lnSpc>
                <a:spcPct val="90000"/>
              </a:lnSpc>
            </a:pPr>
            <a:r>
              <a:rPr lang="zh-CN" altLang="en-US" b="1" dirty="0"/>
              <a:t>存储交换（统计时分复用）</a:t>
            </a:r>
          </a:p>
          <a:p>
            <a:pPr lvl="2" eaLnBrk="1" hangingPunct="1">
              <a:lnSpc>
                <a:spcPct val="90000"/>
              </a:lnSpc>
            </a:pPr>
            <a:r>
              <a:rPr lang="zh-CN" altLang="en-US" b="1" dirty="0"/>
              <a:t>报文交换（</a:t>
            </a:r>
            <a:r>
              <a:rPr lang="en-US" altLang="zh-CN" b="1" dirty="0"/>
              <a:t>message switching)</a:t>
            </a:r>
          </a:p>
          <a:p>
            <a:pPr lvl="2" eaLnBrk="1" hangingPunct="1">
              <a:lnSpc>
                <a:spcPct val="90000"/>
              </a:lnSpc>
            </a:pPr>
            <a:r>
              <a:rPr lang="zh-CN" altLang="en-US" b="1" dirty="0">
                <a:solidFill>
                  <a:srgbClr val="FF0000"/>
                </a:solidFill>
              </a:rPr>
              <a:t>分组交换</a:t>
            </a:r>
            <a:r>
              <a:rPr lang="zh-CN" altLang="en-US" b="1" dirty="0"/>
              <a:t>（</a:t>
            </a:r>
            <a:r>
              <a:rPr lang="en-US" altLang="zh-CN" b="1" dirty="0"/>
              <a:t>packet switching)</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标题 1"/>
          <p:cNvSpPr>
            <a:spLocks noGrp="1"/>
          </p:cNvSpPr>
          <p:nvPr>
            <p:ph type="title"/>
          </p:nvPr>
        </p:nvSpPr>
        <p:spPr/>
        <p:txBody>
          <a:bodyPr/>
          <a:lstStyle/>
          <a:p>
            <a:r>
              <a:rPr lang="zh-CN" altLang="en-US" b="1" dirty="0"/>
              <a:t>交换类型</a:t>
            </a:r>
          </a:p>
        </p:txBody>
      </p:sp>
      <p:pic>
        <p:nvPicPr>
          <p:cNvPr id="80899" name="Picture 3"/>
          <p:cNvPicPr>
            <a:picLocks noChangeAspect="1" noChangeArrowheads="1"/>
          </p:cNvPicPr>
          <p:nvPr/>
        </p:nvPicPr>
        <p:blipFill>
          <a:blip r:embed="rId2" cstate="print"/>
          <a:srcRect/>
          <a:stretch>
            <a:fillRect/>
          </a:stretch>
        </p:blipFill>
        <p:spPr bwMode="auto">
          <a:xfrm>
            <a:off x="395288" y="2355850"/>
            <a:ext cx="8328025" cy="3416300"/>
          </a:xfrm>
          <a:prstGeom prst="rect">
            <a:avLst/>
          </a:prstGeom>
          <a:noFill/>
          <a:ln w="9525">
            <a:noFill/>
            <a:miter lim="800000"/>
            <a:headEnd/>
            <a:tailEnd/>
          </a:ln>
        </p:spPr>
      </p:pic>
      <p:sp>
        <p:nvSpPr>
          <p:cNvPr id="12" name="Text Box 4"/>
          <p:cNvSpPr txBox="1">
            <a:spLocks noChangeArrowheads="1"/>
          </p:cNvSpPr>
          <p:nvPr/>
        </p:nvSpPr>
        <p:spPr bwMode="auto">
          <a:xfrm>
            <a:off x="3779838" y="1924050"/>
            <a:ext cx="1439862" cy="366713"/>
          </a:xfrm>
          <a:prstGeom prst="rect">
            <a:avLst/>
          </a:prstGeom>
          <a:noFill/>
          <a:ln w="9525">
            <a:noFill/>
            <a:miter lim="800000"/>
            <a:headEnd/>
            <a:tailEnd/>
          </a:ln>
        </p:spPr>
        <p:txBody>
          <a:bodyPr>
            <a:spAutoFit/>
          </a:bodyPr>
          <a:lstStyle/>
          <a:p>
            <a:pPr algn="ctr" fontAlgn="auto">
              <a:spcBef>
                <a:spcPct val="50000"/>
              </a:spcBef>
              <a:spcAft>
                <a:spcPts val="0"/>
              </a:spcAft>
              <a:defRPr/>
            </a:pPr>
            <a:r>
              <a:rPr lang="zh-CN" altLang="en-US" sz="1800" b="1" kern="0" dirty="0">
                <a:solidFill>
                  <a:sysClr val="windowText" lastClr="000000"/>
                </a:solidFill>
              </a:rPr>
              <a:t>交换网络</a:t>
            </a:r>
          </a:p>
        </p:txBody>
      </p:sp>
      <p:sp>
        <p:nvSpPr>
          <p:cNvPr id="13" name="Text Box 5"/>
          <p:cNvSpPr txBox="1">
            <a:spLocks noChangeArrowheads="1"/>
          </p:cNvSpPr>
          <p:nvPr/>
        </p:nvSpPr>
        <p:spPr bwMode="auto">
          <a:xfrm>
            <a:off x="34925" y="4371975"/>
            <a:ext cx="2736850" cy="641350"/>
          </a:xfrm>
          <a:prstGeom prst="rect">
            <a:avLst/>
          </a:prstGeom>
          <a:noFill/>
          <a:ln w="9525">
            <a:noFill/>
            <a:miter lim="800000"/>
            <a:headEnd/>
            <a:tailEnd/>
          </a:ln>
        </p:spPr>
        <p:txBody>
          <a:bodyPr>
            <a:spAutoFit/>
          </a:bodyPr>
          <a:lstStyle/>
          <a:p>
            <a:pPr algn="ctr" fontAlgn="auto">
              <a:spcBef>
                <a:spcPct val="50000"/>
              </a:spcBef>
              <a:spcAft>
                <a:spcPts val="0"/>
              </a:spcAft>
              <a:defRPr/>
            </a:pPr>
            <a:r>
              <a:rPr lang="zh-CN" altLang="en-US" sz="1800" b="1" kern="0" dirty="0">
                <a:solidFill>
                  <a:sysClr val="windowText" lastClr="000000"/>
                </a:solidFill>
              </a:rPr>
              <a:t>电路交换网络</a:t>
            </a:r>
            <a:br>
              <a:rPr lang="zh-CN" altLang="en-US" sz="1800" b="1" kern="0" dirty="0">
                <a:solidFill>
                  <a:sysClr val="windowText" lastClr="000000"/>
                </a:solidFill>
              </a:rPr>
            </a:br>
            <a:r>
              <a:rPr lang="zh-CN" altLang="en-US" sz="1800" b="1" kern="0" dirty="0">
                <a:solidFill>
                  <a:sysClr val="windowText" lastClr="000000"/>
                </a:solidFill>
              </a:rPr>
              <a:t>（例如：传统电话网络）</a:t>
            </a:r>
          </a:p>
        </p:txBody>
      </p:sp>
      <p:sp>
        <p:nvSpPr>
          <p:cNvPr id="14" name="Text Box 6"/>
          <p:cNvSpPr txBox="1">
            <a:spLocks noChangeArrowheads="1"/>
          </p:cNvSpPr>
          <p:nvPr/>
        </p:nvSpPr>
        <p:spPr bwMode="auto">
          <a:xfrm>
            <a:off x="6731000" y="4371975"/>
            <a:ext cx="2233613" cy="915988"/>
          </a:xfrm>
          <a:prstGeom prst="rect">
            <a:avLst/>
          </a:prstGeom>
          <a:noFill/>
          <a:ln w="9525">
            <a:noFill/>
            <a:miter lim="800000"/>
            <a:headEnd/>
            <a:tailEnd/>
          </a:ln>
        </p:spPr>
        <p:txBody>
          <a:bodyPr>
            <a:spAutoFit/>
          </a:bodyPr>
          <a:lstStyle/>
          <a:p>
            <a:pPr algn="ctr" fontAlgn="auto">
              <a:spcBef>
                <a:spcPct val="50000"/>
              </a:spcBef>
              <a:spcAft>
                <a:spcPts val="0"/>
              </a:spcAft>
              <a:defRPr/>
            </a:pPr>
            <a:r>
              <a:rPr lang="zh-CN" altLang="en-US" sz="1800" b="1" kern="0" dirty="0">
                <a:solidFill>
                  <a:sysClr val="windowText" lastClr="000000"/>
                </a:solidFill>
              </a:rPr>
              <a:t>报文交换网络</a:t>
            </a:r>
            <a:br>
              <a:rPr lang="zh-CN" altLang="en-US" sz="1800" b="1" kern="0" dirty="0">
                <a:solidFill>
                  <a:sysClr val="windowText" lastClr="000000"/>
                </a:solidFill>
              </a:rPr>
            </a:br>
            <a:r>
              <a:rPr lang="zh-CN" altLang="en-US" sz="1800" b="1" kern="0" dirty="0">
                <a:solidFill>
                  <a:sysClr val="windowText" lastClr="000000"/>
                </a:solidFill>
              </a:rPr>
              <a:t>（例如：电报网络、深空通信网）</a:t>
            </a:r>
          </a:p>
        </p:txBody>
      </p:sp>
      <p:sp>
        <p:nvSpPr>
          <p:cNvPr id="15" name="Text Box 7"/>
          <p:cNvSpPr txBox="1">
            <a:spLocks noChangeArrowheads="1"/>
          </p:cNvSpPr>
          <p:nvPr/>
        </p:nvSpPr>
        <p:spPr bwMode="auto">
          <a:xfrm>
            <a:off x="3635375" y="3363913"/>
            <a:ext cx="1800225" cy="366712"/>
          </a:xfrm>
          <a:prstGeom prst="rect">
            <a:avLst/>
          </a:prstGeom>
          <a:noFill/>
          <a:ln w="9525">
            <a:noFill/>
            <a:miter lim="800000"/>
            <a:headEnd/>
            <a:tailEnd/>
          </a:ln>
        </p:spPr>
        <p:txBody>
          <a:bodyPr>
            <a:spAutoFit/>
          </a:bodyPr>
          <a:lstStyle/>
          <a:p>
            <a:pPr algn="ctr" fontAlgn="auto">
              <a:spcBef>
                <a:spcPct val="50000"/>
              </a:spcBef>
              <a:spcAft>
                <a:spcPts val="0"/>
              </a:spcAft>
              <a:defRPr/>
            </a:pPr>
            <a:r>
              <a:rPr lang="zh-CN" altLang="en-US" sz="1800" b="1" kern="0">
                <a:solidFill>
                  <a:sysClr val="windowText" lastClr="000000"/>
                </a:solidFill>
              </a:rPr>
              <a:t>分组交换网络</a:t>
            </a:r>
          </a:p>
        </p:txBody>
      </p:sp>
      <p:sp>
        <p:nvSpPr>
          <p:cNvPr id="16" name="Text Box 8"/>
          <p:cNvSpPr txBox="1">
            <a:spLocks noChangeArrowheads="1"/>
          </p:cNvSpPr>
          <p:nvPr/>
        </p:nvSpPr>
        <p:spPr bwMode="auto">
          <a:xfrm>
            <a:off x="2500299" y="5740400"/>
            <a:ext cx="1927240" cy="646331"/>
          </a:xfrm>
          <a:prstGeom prst="rect">
            <a:avLst/>
          </a:prstGeom>
          <a:noFill/>
          <a:ln w="9525">
            <a:noFill/>
            <a:miter lim="800000"/>
            <a:headEnd/>
            <a:tailEnd/>
          </a:ln>
        </p:spPr>
        <p:txBody>
          <a:bodyPr wrap="square">
            <a:spAutoFit/>
          </a:bodyPr>
          <a:lstStyle/>
          <a:p>
            <a:pPr algn="ctr" fontAlgn="auto">
              <a:spcBef>
                <a:spcPct val="50000"/>
              </a:spcBef>
              <a:spcAft>
                <a:spcPts val="0"/>
              </a:spcAft>
              <a:defRPr/>
            </a:pPr>
            <a:r>
              <a:rPr lang="zh-CN" altLang="en-US" sz="1800" b="1" kern="0" dirty="0">
                <a:solidFill>
                  <a:sysClr val="windowText" lastClr="000000"/>
                </a:solidFill>
              </a:rPr>
              <a:t>数据报交换网络</a:t>
            </a:r>
            <a:br>
              <a:rPr lang="zh-CN" altLang="en-US" sz="1800" b="1" kern="0" dirty="0">
                <a:solidFill>
                  <a:sysClr val="windowText" lastClr="000000"/>
                </a:solidFill>
              </a:rPr>
            </a:br>
            <a:r>
              <a:rPr lang="zh-CN" altLang="en-US" sz="1800" b="1" kern="0" dirty="0">
                <a:solidFill>
                  <a:sysClr val="windowText" lastClr="000000"/>
                </a:solidFill>
              </a:rPr>
              <a:t>（例如：</a:t>
            </a:r>
            <a:r>
              <a:rPr lang="en-US" altLang="zh-CN" sz="1800" b="1" kern="0" dirty="0">
                <a:solidFill>
                  <a:sysClr val="windowText" lastClr="000000"/>
                </a:solidFill>
              </a:rPr>
              <a:t>IP</a:t>
            </a:r>
            <a:r>
              <a:rPr lang="zh-CN" altLang="en-US" sz="1800" b="1" kern="0" dirty="0">
                <a:solidFill>
                  <a:sysClr val="windowText" lastClr="000000"/>
                </a:solidFill>
              </a:rPr>
              <a:t>网络）</a:t>
            </a:r>
          </a:p>
        </p:txBody>
      </p:sp>
      <p:sp>
        <p:nvSpPr>
          <p:cNvPr id="17" name="Text Box 9"/>
          <p:cNvSpPr txBox="1">
            <a:spLocks noChangeArrowheads="1"/>
          </p:cNvSpPr>
          <p:nvPr/>
        </p:nvSpPr>
        <p:spPr bwMode="auto">
          <a:xfrm>
            <a:off x="4572000" y="5740400"/>
            <a:ext cx="2160588" cy="641350"/>
          </a:xfrm>
          <a:prstGeom prst="rect">
            <a:avLst/>
          </a:prstGeom>
          <a:noFill/>
          <a:ln w="9525">
            <a:noFill/>
            <a:miter lim="800000"/>
            <a:headEnd/>
            <a:tailEnd/>
          </a:ln>
        </p:spPr>
        <p:txBody>
          <a:bodyPr>
            <a:spAutoFit/>
          </a:bodyPr>
          <a:lstStyle/>
          <a:p>
            <a:pPr algn="ctr" fontAlgn="auto">
              <a:spcBef>
                <a:spcPct val="50000"/>
              </a:spcBef>
              <a:spcAft>
                <a:spcPts val="0"/>
              </a:spcAft>
              <a:defRPr/>
            </a:pPr>
            <a:r>
              <a:rPr lang="zh-CN" altLang="en-US" sz="1800" b="1" kern="0" dirty="0">
                <a:solidFill>
                  <a:sysClr val="windowText" lastClr="000000"/>
                </a:solidFill>
              </a:rPr>
              <a:t>虚电路网络</a:t>
            </a:r>
            <a:br>
              <a:rPr lang="zh-CN" altLang="en-US" sz="1800" b="1" kern="0" dirty="0">
                <a:solidFill>
                  <a:sysClr val="windowText" lastClr="000000"/>
                </a:solidFill>
              </a:rPr>
            </a:br>
            <a:r>
              <a:rPr lang="zh-CN" altLang="en-US" sz="1800" b="1" kern="0" dirty="0">
                <a:solidFill>
                  <a:sysClr val="windowText" lastClr="000000"/>
                </a:solidFill>
              </a:rPr>
              <a:t>（例如：</a:t>
            </a:r>
            <a:r>
              <a:rPr lang="en-US" altLang="zh-CN" sz="1800" b="1" kern="0" dirty="0">
                <a:solidFill>
                  <a:sysClr val="windowText" lastClr="000000"/>
                </a:solidFill>
              </a:rPr>
              <a:t>ATM</a:t>
            </a:r>
            <a:r>
              <a:rPr lang="zh-CN" altLang="en-US" sz="1800" b="1" kern="0" dirty="0">
                <a:solidFill>
                  <a:sysClr val="windowText" lastClr="000000"/>
                </a:solidFill>
              </a:rPr>
              <a:t>网络）</a:t>
            </a:r>
          </a:p>
        </p:txBody>
      </p:sp>
      <p:sp>
        <p:nvSpPr>
          <p:cNvPr id="10" name="椭圆 9"/>
          <p:cNvSpPr/>
          <p:nvPr/>
        </p:nvSpPr>
        <p:spPr>
          <a:xfrm>
            <a:off x="2857488" y="3071810"/>
            <a:ext cx="6286512" cy="1643074"/>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6786578" y="2786058"/>
            <a:ext cx="1428760" cy="400110"/>
          </a:xfrm>
          <a:prstGeom prst="rect">
            <a:avLst/>
          </a:prstGeom>
          <a:noFill/>
        </p:spPr>
        <p:txBody>
          <a:bodyPr wrap="square" rtlCol="0">
            <a:spAutoFit/>
          </a:bodyPr>
          <a:lstStyle/>
          <a:p>
            <a:r>
              <a:rPr lang="zh-CN" altLang="en-US" sz="2000" dirty="0"/>
              <a:t>存储交换</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zh-CN" altLang="en-US" dirty="0"/>
              <a:t>电路交换</a:t>
            </a:r>
            <a:r>
              <a:rPr lang="en-US" altLang="zh-CN" dirty="0"/>
              <a:t>(circuit switching)</a:t>
            </a:r>
          </a:p>
        </p:txBody>
      </p:sp>
      <p:sp>
        <p:nvSpPr>
          <p:cNvPr id="59395" name="Rectangle 3"/>
          <p:cNvSpPr>
            <a:spLocks noGrp="1" noChangeArrowheads="1"/>
          </p:cNvSpPr>
          <p:nvPr>
            <p:ph type="body" idx="1"/>
          </p:nvPr>
        </p:nvSpPr>
        <p:spPr>
          <a:xfrm>
            <a:off x="357158" y="2000240"/>
            <a:ext cx="8572560" cy="4643470"/>
          </a:xfrm>
        </p:spPr>
        <p:txBody>
          <a:bodyPr/>
          <a:lstStyle/>
          <a:p>
            <a:pPr eaLnBrk="1" hangingPunct="1"/>
            <a:r>
              <a:rPr lang="zh-CN" altLang="en-US" sz="2800" b="1" dirty="0">
                <a:latin typeface="+mn-ea"/>
              </a:rPr>
              <a:t>电路交换方式在通信对端之间建立</a:t>
            </a:r>
            <a:r>
              <a:rPr lang="zh-CN" altLang="en-US" sz="2800" b="1" dirty="0">
                <a:solidFill>
                  <a:srgbClr val="FF0000"/>
                </a:solidFill>
                <a:latin typeface="+mn-ea"/>
              </a:rPr>
              <a:t>物理连接（预留物理信道）</a:t>
            </a:r>
            <a:r>
              <a:rPr lang="zh-CN" altLang="en-US" sz="2800" b="1" dirty="0">
                <a:latin typeface="+mn-ea"/>
              </a:rPr>
              <a:t>，该通路在通信期间一直维持着，并且为该通信双方专用，直到通信结束。</a:t>
            </a:r>
            <a:endParaRPr lang="en-US" altLang="zh-CN" sz="2800" b="1" dirty="0">
              <a:latin typeface="+mn-ea"/>
            </a:endParaRPr>
          </a:p>
          <a:p>
            <a:pPr eaLnBrk="1" hangingPunct="1"/>
            <a:r>
              <a:rPr lang="zh-CN" altLang="en-US" sz="2800" b="1" dirty="0">
                <a:latin typeface="+mn-ea"/>
              </a:rPr>
              <a:t>连接过程中，连接请求从发送端传向接收端，并被接收端确认，一旦连接建立，数据传输的唯一延时是电磁波的传播时间。</a:t>
            </a:r>
            <a:endParaRPr lang="en-US" altLang="zh-CN" sz="2800" b="1" dirty="0">
              <a:latin typeface="+mn-ea"/>
            </a:endParaRPr>
          </a:p>
          <a:p>
            <a:pPr eaLnBrk="1" hangingPunct="1"/>
            <a:r>
              <a:rPr lang="zh-CN" altLang="en-US" sz="2800" b="1" dirty="0">
                <a:latin typeface="+mn-ea"/>
              </a:rPr>
              <a:t>电路交换的优点是传输可靠，迅速，不丢失而又保序。</a:t>
            </a:r>
          </a:p>
          <a:p>
            <a:pPr eaLnBrk="1" hangingPunct="1"/>
            <a:r>
              <a:rPr lang="zh-CN" altLang="en-US" sz="2800" b="1" dirty="0">
                <a:latin typeface="+mn-ea"/>
              </a:rPr>
              <a:t>计费方式按预订带宽、距离和时间计算。</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zh-CN" altLang="en-US" dirty="0">
                <a:solidFill>
                  <a:srgbClr val="FF0000"/>
                </a:solidFill>
              </a:rPr>
              <a:t>存储</a:t>
            </a:r>
            <a:r>
              <a:rPr lang="zh-CN" altLang="en-US" dirty="0"/>
              <a:t>交换方式</a:t>
            </a:r>
          </a:p>
        </p:txBody>
      </p:sp>
      <p:sp>
        <p:nvSpPr>
          <p:cNvPr id="60419" name="Rectangle 3"/>
          <p:cNvSpPr>
            <a:spLocks noGrp="1" noChangeArrowheads="1"/>
          </p:cNvSpPr>
          <p:nvPr>
            <p:ph type="body" idx="1"/>
          </p:nvPr>
        </p:nvSpPr>
        <p:spPr>
          <a:xfrm>
            <a:off x="785786" y="2000240"/>
            <a:ext cx="7772400" cy="4114800"/>
          </a:xfrm>
        </p:spPr>
        <p:txBody>
          <a:bodyPr/>
          <a:lstStyle/>
          <a:p>
            <a:pPr eaLnBrk="1" hangingPunct="1"/>
            <a:r>
              <a:rPr lang="zh-CN" altLang="en-US" b="1" dirty="0"/>
              <a:t>报文交换</a:t>
            </a:r>
            <a:r>
              <a:rPr lang="en-US" altLang="zh-CN" b="1" dirty="0"/>
              <a:t>(message switching)</a:t>
            </a:r>
          </a:p>
          <a:p>
            <a:pPr lvl="1" eaLnBrk="1" hangingPunct="1"/>
            <a:r>
              <a:rPr lang="zh-CN" altLang="en-US" b="1" dirty="0"/>
              <a:t>数据传输以</a:t>
            </a:r>
            <a:r>
              <a:rPr lang="zh-CN" altLang="en-US" b="1" dirty="0">
                <a:solidFill>
                  <a:srgbClr val="FF0000"/>
                </a:solidFill>
              </a:rPr>
              <a:t>报文的整体</a:t>
            </a:r>
            <a:r>
              <a:rPr lang="zh-CN" altLang="en-US" b="1" dirty="0"/>
              <a:t>为单位，即端点系统一次性发送数据块，长度不限且可变。</a:t>
            </a:r>
          </a:p>
          <a:p>
            <a:pPr eaLnBrk="1" hangingPunct="1"/>
            <a:r>
              <a:rPr lang="zh-CN" altLang="en-US" b="1" dirty="0"/>
              <a:t>分组交换</a:t>
            </a:r>
            <a:r>
              <a:rPr lang="en-US" altLang="zh-CN" b="1" dirty="0"/>
              <a:t>(packet switching)</a:t>
            </a:r>
          </a:p>
          <a:p>
            <a:pPr lvl="1" eaLnBrk="1" hangingPunct="1"/>
            <a:r>
              <a:rPr lang="zh-CN" altLang="en-US" b="1" dirty="0"/>
              <a:t>将报文</a:t>
            </a:r>
            <a:r>
              <a:rPr lang="zh-CN" altLang="en-US" b="1" dirty="0">
                <a:solidFill>
                  <a:srgbClr val="FF0000"/>
                </a:solidFill>
              </a:rPr>
              <a:t>划分成</a:t>
            </a:r>
            <a:r>
              <a:rPr lang="zh-CN" altLang="en-US" b="1" dirty="0"/>
              <a:t>若干个可以存放在内存中的</a:t>
            </a:r>
            <a:r>
              <a:rPr lang="zh-CN" altLang="en-US" b="1" dirty="0">
                <a:solidFill>
                  <a:srgbClr val="FF0000"/>
                </a:solidFill>
              </a:rPr>
              <a:t>分组</a:t>
            </a:r>
            <a:r>
              <a:rPr lang="zh-CN" altLang="en-US" b="1" dirty="0"/>
              <a:t>来进行传送。</a:t>
            </a:r>
            <a:endParaRPr lang="en-US" altLang="zh-CN" b="1" dirty="0"/>
          </a:p>
          <a:p>
            <a:pPr lvl="2">
              <a:defRPr/>
            </a:pPr>
            <a:r>
              <a:rPr lang="zh-CN" altLang="en-US" b="1" dirty="0"/>
              <a:t>数据报交换：无连接的分组交换</a:t>
            </a:r>
          </a:p>
          <a:p>
            <a:pPr lvl="2">
              <a:defRPr/>
            </a:pPr>
            <a:r>
              <a:rPr lang="zh-CN" altLang="en-US" b="1" dirty="0"/>
              <a:t>虚电路交换：面向连接的分组交换</a:t>
            </a:r>
          </a:p>
          <a:p>
            <a:pPr lvl="1" eaLnBrk="1" hangingPunct="1">
              <a:buNone/>
            </a:pPr>
            <a:endParaRPr lang="zh-CN" altLang="en-US" b="1"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zh-CN" altLang="en-US"/>
              <a:t>分组交换</a:t>
            </a:r>
          </a:p>
        </p:txBody>
      </p:sp>
      <p:sp>
        <p:nvSpPr>
          <p:cNvPr id="64515" name="Rectangle 3"/>
          <p:cNvSpPr>
            <a:spLocks noGrp="1" noChangeArrowheads="1"/>
          </p:cNvSpPr>
          <p:nvPr>
            <p:ph type="body" idx="1"/>
          </p:nvPr>
        </p:nvSpPr>
        <p:spPr>
          <a:xfrm>
            <a:off x="500034" y="1989138"/>
            <a:ext cx="8172479" cy="4511696"/>
          </a:xfrm>
        </p:spPr>
        <p:txBody>
          <a:bodyPr/>
          <a:lstStyle/>
          <a:p>
            <a:pPr eaLnBrk="1" hangingPunct="1">
              <a:lnSpc>
                <a:spcPct val="90000"/>
              </a:lnSpc>
            </a:pPr>
            <a:r>
              <a:rPr lang="zh-CN" altLang="en-US" sz="2800" b="1" dirty="0"/>
              <a:t>数据报（</a:t>
            </a:r>
            <a:r>
              <a:rPr lang="en-US" altLang="zh-CN" sz="2800" b="1" dirty="0"/>
              <a:t>datagram)</a:t>
            </a:r>
          </a:p>
          <a:p>
            <a:pPr lvl="1" eaLnBrk="1" hangingPunct="1">
              <a:lnSpc>
                <a:spcPct val="90000"/>
              </a:lnSpc>
            </a:pPr>
            <a:r>
              <a:rPr lang="zh-CN" altLang="en-US" sz="2400" b="1" dirty="0"/>
              <a:t>在数据报交换中，每个分组的传送被单独处理，每个</a:t>
            </a:r>
            <a:r>
              <a:rPr lang="zh-CN" altLang="en-US" sz="2400" b="1" dirty="0">
                <a:solidFill>
                  <a:srgbClr val="FF0000"/>
                </a:solidFill>
              </a:rPr>
              <a:t>分组头中都包含目的节点的地址</a:t>
            </a:r>
            <a:r>
              <a:rPr lang="zh-CN" altLang="en-US" sz="2400" b="1" dirty="0"/>
              <a:t>，一个节点收到数据报后，根据报头中的地址信息和节点所存储的路由信息，找出一个合适的出口，把数据报发送到下一个节点。同一报文中的数据报可以走不同的路径，也可以按不同的顺序到达。</a:t>
            </a:r>
          </a:p>
          <a:p>
            <a:pPr eaLnBrk="1" hangingPunct="1">
              <a:lnSpc>
                <a:spcPct val="90000"/>
              </a:lnSpc>
            </a:pPr>
            <a:r>
              <a:rPr lang="zh-CN" altLang="en-US" sz="2800" b="1" dirty="0"/>
              <a:t>虚电路</a:t>
            </a:r>
            <a:r>
              <a:rPr lang="en-US" altLang="zh-CN" sz="2800" b="1" dirty="0"/>
              <a:t>(virtual circuit)</a:t>
            </a:r>
          </a:p>
          <a:p>
            <a:pPr lvl="1" eaLnBrk="1" hangingPunct="1">
              <a:lnSpc>
                <a:spcPct val="90000"/>
              </a:lnSpc>
            </a:pPr>
            <a:r>
              <a:rPr lang="zh-CN" altLang="en-US" sz="2400" b="1" dirty="0"/>
              <a:t>在虚电路交换中，首先在源节点和目的节点间建立一条</a:t>
            </a:r>
            <a:r>
              <a:rPr lang="zh-CN" altLang="en-US" sz="2400" b="1" dirty="0">
                <a:solidFill>
                  <a:srgbClr val="FF0000"/>
                </a:solidFill>
              </a:rPr>
              <a:t>逻辑通路</a:t>
            </a:r>
            <a:r>
              <a:rPr lang="zh-CN" altLang="en-US" sz="2400" b="1" dirty="0"/>
              <a:t>（既虚电路，在沿路的链路上分配了一个虚通道号，相应的节点上占用了一条表项），然后进行通信，最后拆除虚电路。</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zh-CN"/>
              <a:t>Chapter 3 </a:t>
            </a:r>
            <a:r>
              <a:rPr lang="zh-CN" altLang="en-US"/>
              <a:t>物理层</a:t>
            </a:r>
          </a:p>
        </p:txBody>
      </p:sp>
      <p:sp>
        <p:nvSpPr>
          <p:cNvPr id="4099" name="Rectangle 4"/>
          <p:cNvSpPr>
            <a:spLocks noGrp="1" noChangeArrowheads="1"/>
          </p:cNvSpPr>
          <p:nvPr>
            <p:ph type="body" idx="1"/>
          </p:nvPr>
        </p:nvSpPr>
        <p:spPr>
          <a:xfrm>
            <a:off x="1182688" y="2017713"/>
            <a:ext cx="7046912" cy="3392487"/>
          </a:xfrm>
        </p:spPr>
        <p:txBody>
          <a:bodyPr/>
          <a:lstStyle/>
          <a:p>
            <a:pPr eaLnBrk="1" hangingPunct="1"/>
            <a:r>
              <a:rPr lang="en-US" altLang="zh-CN" b="1" dirty="0"/>
              <a:t>3.1</a:t>
            </a:r>
            <a:r>
              <a:rPr lang="zh-CN" altLang="en-US" b="1" dirty="0"/>
              <a:t>从波形到比特</a:t>
            </a:r>
          </a:p>
          <a:p>
            <a:pPr eaLnBrk="1" hangingPunct="1"/>
            <a:r>
              <a:rPr lang="en-US" altLang="zh-CN" b="1" dirty="0">
                <a:solidFill>
                  <a:srgbClr val="FF0000"/>
                </a:solidFill>
              </a:rPr>
              <a:t>3.2</a:t>
            </a:r>
            <a:r>
              <a:rPr lang="zh-CN" altLang="en-US" b="1" dirty="0">
                <a:solidFill>
                  <a:srgbClr val="FF0000"/>
                </a:solidFill>
              </a:rPr>
              <a:t>传输介质</a:t>
            </a:r>
          </a:p>
          <a:p>
            <a:pPr eaLnBrk="1" hangingPunct="1"/>
            <a:r>
              <a:rPr lang="en-US" altLang="zh-CN" b="1" dirty="0"/>
              <a:t>3.3</a:t>
            </a:r>
            <a:r>
              <a:rPr lang="zh-CN" altLang="en-US" b="1" dirty="0"/>
              <a:t>数字调制与多路复用</a:t>
            </a:r>
          </a:p>
          <a:p>
            <a:pPr eaLnBrk="1" hangingPunct="1"/>
            <a:r>
              <a:rPr lang="en-US" altLang="zh-CN" b="1" dirty="0"/>
              <a:t>3.4</a:t>
            </a:r>
            <a:r>
              <a:rPr lang="zh-CN" altLang="en-US" b="1" dirty="0"/>
              <a:t>交换技术</a:t>
            </a:r>
          </a:p>
          <a:p>
            <a:pPr eaLnBrk="1" hangingPunct="1"/>
            <a:endParaRPr lang="en-US" altLang="zh-CN" b="1"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cstate="print"/>
          <a:srcRect/>
          <a:stretch>
            <a:fillRect/>
          </a:stretch>
        </p:blipFill>
        <p:spPr bwMode="auto">
          <a:xfrm>
            <a:off x="0" y="0"/>
            <a:ext cx="9277350" cy="6858000"/>
          </a:xfrm>
          <a:prstGeom prst="rect">
            <a:avLst/>
          </a:prstGeom>
          <a:noFill/>
          <a:ln w="9525">
            <a:noFill/>
            <a:miter lim="800000"/>
            <a:headEnd/>
            <a:tailEnd/>
          </a:ln>
        </p:spPr>
      </p:pic>
      <p:sp>
        <p:nvSpPr>
          <p:cNvPr id="61443" name="Text Box 3"/>
          <p:cNvSpPr txBox="1">
            <a:spLocks noChangeArrowheads="1"/>
          </p:cNvSpPr>
          <p:nvPr/>
        </p:nvSpPr>
        <p:spPr bwMode="auto">
          <a:xfrm>
            <a:off x="900113" y="2205038"/>
            <a:ext cx="1223962" cy="336550"/>
          </a:xfrm>
          <a:prstGeom prst="rect">
            <a:avLst/>
          </a:prstGeom>
          <a:noFill/>
          <a:ln w="9525">
            <a:noFill/>
            <a:miter lim="800000"/>
            <a:headEnd/>
            <a:tailEnd/>
          </a:ln>
        </p:spPr>
        <p:txBody>
          <a:bodyPr>
            <a:spAutoFit/>
          </a:bodyPr>
          <a:lstStyle/>
          <a:p>
            <a:pPr>
              <a:spcBef>
                <a:spcPct val="50000"/>
              </a:spcBef>
            </a:pPr>
            <a:r>
              <a:rPr lang="zh-CN" altLang="en-US" sz="1600"/>
              <a:t>程控交换机</a:t>
            </a:r>
          </a:p>
        </p:txBody>
      </p:sp>
      <p:sp>
        <p:nvSpPr>
          <p:cNvPr id="61444" name="Text Box 4"/>
          <p:cNvSpPr txBox="1">
            <a:spLocks noChangeArrowheads="1"/>
          </p:cNvSpPr>
          <p:nvPr/>
        </p:nvSpPr>
        <p:spPr bwMode="auto">
          <a:xfrm>
            <a:off x="2771775" y="2924175"/>
            <a:ext cx="1223963" cy="336550"/>
          </a:xfrm>
          <a:prstGeom prst="rect">
            <a:avLst/>
          </a:prstGeom>
          <a:noFill/>
          <a:ln w="9525">
            <a:noFill/>
            <a:miter lim="800000"/>
            <a:headEnd/>
            <a:tailEnd/>
          </a:ln>
        </p:spPr>
        <p:txBody>
          <a:bodyPr>
            <a:spAutoFit/>
          </a:bodyPr>
          <a:lstStyle/>
          <a:p>
            <a:pPr>
              <a:spcBef>
                <a:spcPct val="50000"/>
              </a:spcBef>
            </a:pPr>
            <a:r>
              <a:rPr lang="zh-CN" altLang="en-US" sz="1600"/>
              <a:t>程控交换机</a:t>
            </a:r>
          </a:p>
        </p:txBody>
      </p:sp>
      <p:sp>
        <p:nvSpPr>
          <p:cNvPr id="61445" name="Text Box 5"/>
          <p:cNvSpPr txBox="1">
            <a:spLocks noChangeArrowheads="1"/>
          </p:cNvSpPr>
          <p:nvPr/>
        </p:nvSpPr>
        <p:spPr bwMode="auto">
          <a:xfrm>
            <a:off x="4787900" y="2876550"/>
            <a:ext cx="1223963" cy="336550"/>
          </a:xfrm>
          <a:prstGeom prst="rect">
            <a:avLst/>
          </a:prstGeom>
          <a:noFill/>
          <a:ln w="9525">
            <a:noFill/>
            <a:miter lim="800000"/>
            <a:headEnd/>
            <a:tailEnd/>
          </a:ln>
        </p:spPr>
        <p:txBody>
          <a:bodyPr>
            <a:spAutoFit/>
          </a:bodyPr>
          <a:lstStyle/>
          <a:p>
            <a:pPr>
              <a:spcBef>
                <a:spcPct val="50000"/>
              </a:spcBef>
            </a:pPr>
            <a:r>
              <a:rPr lang="zh-CN" altLang="en-US" sz="1600"/>
              <a:t>程控交换机</a:t>
            </a:r>
          </a:p>
        </p:txBody>
      </p:sp>
      <p:sp>
        <p:nvSpPr>
          <p:cNvPr id="61446" name="Text Box 6"/>
          <p:cNvSpPr txBox="1">
            <a:spLocks noChangeArrowheads="1"/>
          </p:cNvSpPr>
          <p:nvPr/>
        </p:nvSpPr>
        <p:spPr bwMode="auto">
          <a:xfrm>
            <a:off x="6877050" y="2060575"/>
            <a:ext cx="1223963" cy="336550"/>
          </a:xfrm>
          <a:prstGeom prst="rect">
            <a:avLst/>
          </a:prstGeom>
          <a:noFill/>
          <a:ln w="9525">
            <a:noFill/>
            <a:miter lim="800000"/>
            <a:headEnd/>
            <a:tailEnd/>
          </a:ln>
        </p:spPr>
        <p:txBody>
          <a:bodyPr>
            <a:spAutoFit/>
          </a:bodyPr>
          <a:lstStyle/>
          <a:p>
            <a:pPr>
              <a:spcBef>
                <a:spcPct val="50000"/>
              </a:spcBef>
            </a:pPr>
            <a:r>
              <a:rPr lang="zh-CN" altLang="en-US" sz="1600"/>
              <a:t>程控交换机</a:t>
            </a:r>
          </a:p>
        </p:txBody>
      </p:sp>
      <p:sp>
        <p:nvSpPr>
          <p:cNvPr id="61447" name="Text Box 7"/>
          <p:cNvSpPr txBox="1">
            <a:spLocks noChangeArrowheads="1"/>
          </p:cNvSpPr>
          <p:nvPr/>
        </p:nvSpPr>
        <p:spPr bwMode="auto">
          <a:xfrm>
            <a:off x="1476375" y="5661025"/>
            <a:ext cx="863600" cy="336550"/>
          </a:xfrm>
          <a:prstGeom prst="rect">
            <a:avLst/>
          </a:prstGeom>
          <a:noFill/>
          <a:ln w="9525">
            <a:noFill/>
            <a:miter lim="800000"/>
            <a:headEnd/>
            <a:tailEnd/>
          </a:ln>
        </p:spPr>
        <p:txBody>
          <a:bodyPr>
            <a:spAutoFit/>
          </a:bodyPr>
          <a:lstStyle/>
          <a:p>
            <a:pPr>
              <a:spcBef>
                <a:spcPct val="50000"/>
              </a:spcBef>
            </a:pPr>
            <a:r>
              <a:rPr lang="zh-CN" altLang="en-US" sz="1600"/>
              <a:t>路由器</a:t>
            </a:r>
          </a:p>
        </p:txBody>
      </p:sp>
      <p:sp>
        <p:nvSpPr>
          <p:cNvPr id="61448" name="Text Box 8"/>
          <p:cNvSpPr txBox="1">
            <a:spLocks noChangeArrowheads="1"/>
          </p:cNvSpPr>
          <p:nvPr/>
        </p:nvSpPr>
        <p:spPr bwMode="auto">
          <a:xfrm>
            <a:off x="2844800" y="6477000"/>
            <a:ext cx="863600" cy="336550"/>
          </a:xfrm>
          <a:prstGeom prst="rect">
            <a:avLst/>
          </a:prstGeom>
          <a:noFill/>
          <a:ln w="9525">
            <a:noFill/>
            <a:miter lim="800000"/>
            <a:headEnd/>
            <a:tailEnd/>
          </a:ln>
        </p:spPr>
        <p:txBody>
          <a:bodyPr>
            <a:spAutoFit/>
          </a:bodyPr>
          <a:lstStyle/>
          <a:p>
            <a:pPr>
              <a:spcBef>
                <a:spcPct val="50000"/>
              </a:spcBef>
            </a:pPr>
            <a:r>
              <a:rPr lang="zh-CN" altLang="en-US" sz="1600"/>
              <a:t>路由器</a:t>
            </a:r>
          </a:p>
        </p:txBody>
      </p:sp>
      <p:sp>
        <p:nvSpPr>
          <p:cNvPr id="61449" name="Text Box 9"/>
          <p:cNvSpPr txBox="1">
            <a:spLocks noChangeArrowheads="1"/>
          </p:cNvSpPr>
          <p:nvPr/>
        </p:nvSpPr>
        <p:spPr bwMode="auto">
          <a:xfrm>
            <a:off x="5003800" y="6477000"/>
            <a:ext cx="863600" cy="336550"/>
          </a:xfrm>
          <a:prstGeom prst="rect">
            <a:avLst/>
          </a:prstGeom>
          <a:noFill/>
          <a:ln w="9525">
            <a:noFill/>
            <a:miter lim="800000"/>
            <a:headEnd/>
            <a:tailEnd/>
          </a:ln>
        </p:spPr>
        <p:txBody>
          <a:bodyPr>
            <a:spAutoFit/>
          </a:bodyPr>
          <a:lstStyle/>
          <a:p>
            <a:pPr>
              <a:spcBef>
                <a:spcPct val="50000"/>
              </a:spcBef>
            </a:pPr>
            <a:r>
              <a:rPr lang="zh-CN" altLang="en-US" sz="1600"/>
              <a:t>路由器</a:t>
            </a:r>
          </a:p>
        </p:txBody>
      </p:sp>
      <p:sp>
        <p:nvSpPr>
          <p:cNvPr id="61450" name="Text Box 10"/>
          <p:cNvSpPr txBox="1">
            <a:spLocks noChangeArrowheads="1"/>
          </p:cNvSpPr>
          <p:nvPr/>
        </p:nvSpPr>
        <p:spPr bwMode="auto">
          <a:xfrm>
            <a:off x="6588125" y="5661025"/>
            <a:ext cx="863600" cy="336550"/>
          </a:xfrm>
          <a:prstGeom prst="rect">
            <a:avLst/>
          </a:prstGeom>
          <a:noFill/>
          <a:ln w="9525">
            <a:noFill/>
            <a:miter lim="800000"/>
            <a:headEnd/>
            <a:tailEnd/>
          </a:ln>
        </p:spPr>
        <p:txBody>
          <a:bodyPr>
            <a:spAutoFit/>
          </a:bodyPr>
          <a:lstStyle/>
          <a:p>
            <a:pPr>
              <a:spcBef>
                <a:spcPct val="50000"/>
              </a:spcBef>
            </a:pPr>
            <a:r>
              <a:rPr lang="zh-CN" altLang="en-US" sz="1600"/>
              <a:t>路由器</a:t>
            </a:r>
          </a:p>
        </p:txBody>
      </p:sp>
      <p:grpSp>
        <p:nvGrpSpPr>
          <p:cNvPr id="2" name="Group 27"/>
          <p:cNvGrpSpPr>
            <a:grpSpLocks/>
          </p:cNvGrpSpPr>
          <p:nvPr/>
        </p:nvGrpSpPr>
        <p:grpSpPr bwMode="auto">
          <a:xfrm>
            <a:off x="611188" y="981075"/>
            <a:ext cx="7921625" cy="1152525"/>
            <a:chOff x="385" y="618"/>
            <a:chExt cx="4990" cy="726"/>
          </a:xfrm>
        </p:grpSpPr>
        <p:sp>
          <p:nvSpPr>
            <p:cNvPr id="61466" name="Line 17"/>
            <p:cNvSpPr>
              <a:spLocks noChangeShapeType="1"/>
            </p:cNvSpPr>
            <p:nvPr/>
          </p:nvSpPr>
          <p:spPr bwMode="auto">
            <a:xfrm>
              <a:off x="1519" y="1162"/>
              <a:ext cx="0" cy="182"/>
            </a:xfrm>
            <a:prstGeom prst="line">
              <a:avLst/>
            </a:prstGeom>
            <a:noFill/>
            <a:ln w="76200">
              <a:solidFill>
                <a:schemeClr val="hlink"/>
              </a:solidFill>
              <a:round/>
              <a:headEnd/>
              <a:tailEnd/>
            </a:ln>
          </p:spPr>
          <p:txBody>
            <a:bodyPr/>
            <a:lstStyle/>
            <a:p>
              <a:endParaRPr lang="zh-CN" altLang="en-US"/>
            </a:p>
          </p:txBody>
        </p:sp>
        <p:sp>
          <p:nvSpPr>
            <p:cNvPr id="61467" name="Line 11"/>
            <p:cNvSpPr>
              <a:spLocks noChangeShapeType="1"/>
            </p:cNvSpPr>
            <p:nvPr/>
          </p:nvSpPr>
          <p:spPr bwMode="auto">
            <a:xfrm>
              <a:off x="385" y="845"/>
              <a:ext cx="318" cy="0"/>
            </a:xfrm>
            <a:prstGeom prst="line">
              <a:avLst/>
            </a:prstGeom>
            <a:noFill/>
            <a:ln w="76200">
              <a:solidFill>
                <a:schemeClr val="hlink"/>
              </a:solidFill>
              <a:round/>
              <a:headEnd/>
              <a:tailEnd/>
            </a:ln>
          </p:spPr>
          <p:txBody>
            <a:bodyPr/>
            <a:lstStyle/>
            <a:p>
              <a:endParaRPr lang="zh-CN" altLang="en-US"/>
            </a:p>
          </p:txBody>
        </p:sp>
        <p:sp>
          <p:nvSpPr>
            <p:cNvPr id="61468" name="Line 12"/>
            <p:cNvSpPr>
              <a:spLocks noChangeShapeType="1"/>
            </p:cNvSpPr>
            <p:nvPr/>
          </p:nvSpPr>
          <p:spPr bwMode="auto">
            <a:xfrm>
              <a:off x="703" y="845"/>
              <a:ext cx="499" cy="317"/>
            </a:xfrm>
            <a:prstGeom prst="line">
              <a:avLst/>
            </a:prstGeom>
            <a:noFill/>
            <a:ln w="76200">
              <a:solidFill>
                <a:schemeClr val="hlink"/>
              </a:solidFill>
              <a:round/>
              <a:headEnd/>
              <a:tailEnd/>
            </a:ln>
          </p:spPr>
          <p:txBody>
            <a:bodyPr/>
            <a:lstStyle/>
            <a:p>
              <a:endParaRPr lang="zh-CN" altLang="en-US"/>
            </a:p>
          </p:txBody>
        </p:sp>
        <p:sp>
          <p:nvSpPr>
            <p:cNvPr id="61469" name="Line 16"/>
            <p:cNvSpPr>
              <a:spLocks noChangeShapeType="1"/>
            </p:cNvSpPr>
            <p:nvPr/>
          </p:nvSpPr>
          <p:spPr bwMode="auto">
            <a:xfrm>
              <a:off x="1202" y="1162"/>
              <a:ext cx="317" cy="0"/>
            </a:xfrm>
            <a:prstGeom prst="line">
              <a:avLst/>
            </a:prstGeom>
            <a:noFill/>
            <a:ln w="76200">
              <a:solidFill>
                <a:schemeClr val="hlink"/>
              </a:solidFill>
              <a:round/>
              <a:headEnd/>
              <a:tailEnd/>
            </a:ln>
          </p:spPr>
          <p:txBody>
            <a:bodyPr/>
            <a:lstStyle/>
            <a:p>
              <a:endParaRPr lang="zh-CN" altLang="en-US"/>
            </a:p>
          </p:txBody>
        </p:sp>
        <p:sp>
          <p:nvSpPr>
            <p:cNvPr id="61470" name="Line 18"/>
            <p:cNvSpPr>
              <a:spLocks noChangeShapeType="1"/>
            </p:cNvSpPr>
            <p:nvPr/>
          </p:nvSpPr>
          <p:spPr bwMode="auto">
            <a:xfrm>
              <a:off x="1519" y="1344"/>
              <a:ext cx="1043" cy="0"/>
            </a:xfrm>
            <a:prstGeom prst="line">
              <a:avLst/>
            </a:prstGeom>
            <a:noFill/>
            <a:ln w="76200">
              <a:solidFill>
                <a:schemeClr val="hlink"/>
              </a:solidFill>
              <a:round/>
              <a:headEnd/>
              <a:tailEnd/>
            </a:ln>
          </p:spPr>
          <p:txBody>
            <a:bodyPr/>
            <a:lstStyle/>
            <a:p>
              <a:endParaRPr lang="zh-CN" altLang="en-US"/>
            </a:p>
          </p:txBody>
        </p:sp>
        <p:sp>
          <p:nvSpPr>
            <p:cNvPr id="61471" name="Line 19"/>
            <p:cNvSpPr>
              <a:spLocks noChangeShapeType="1"/>
            </p:cNvSpPr>
            <p:nvPr/>
          </p:nvSpPr>
          <p:spPr bwMode="auto">
            <a:xfrm flipV="1">
              <a:off x="2562" y="618"/>
              <a:ext cx="363" cy="726"/>
            </a:xfrm>
            <a:prstGeom prst="line">
              <a:avLst/>
            </a:prstGeom>
            <a:noFill/>
            <a:ln w="76200">
              <a:solidFill>
                <a:schemeClr val="hlink"/>
              </a:solidFill>
              <a:round/>
              <a:headEnd/>
              <a:tailEnd/>
            </a:ln>
          </p:spPr>
          <p:txBody>
            <a:bodyPr/>
            <a:lstStyle/>
            <a:p>
              <a:endParaRPr lang="zh-CN" altLang="en-US"/>
            </a:p>
          </p:txBody>
        </p:sp>
        <p:sp>
          <p:nvSpPr>
            <p:cNvPr id="61472" name="Line 20"/>
            <p:cNvSpPr>
              <a:spLocks noChangeShapeType="1"/>
            </p:cNvSpPr>
            <p:nvPr/>
          </p:nvSpPr>
          <p:spPr bwMode="auto">
            <a:xfrm>
              <a:off x="2925" y="618"/>
              <a:ext cx="1089" cy="0"/>
            </a:xfrm>
            <a:prstGeom prst="line">
              <a:avLst/>
            </a:prstGeom>
            <a:noFill/>
            <a:ln w="76200">
              <a:solidFill>
                <a:schemeClr val="hlink"/>
              </a:solidFill>
              <a:round/>
              <a:headEnd/>
              <a:tailEnd/>
            </a:ln>
          </p:spPr>
          <p:txBody>
            <a:bodyPr/>
            <a:lstStyle/>
            <a:p>
              <a:endParaRPr lang="zh-CN" altLang="en-US"/>
            </a:p>
          </p:txBody>
        </p:sp>
        <p:sp>
          <p:nvSpPr>
            <p:cNvPr id="61473" name="Line 21"/>
            <p:cNvSpPr>
              <a:spLocks noChangeShapeType="1"/>
            </p:cNvSpPr>
            <p:nvPr/>
          </p:nvSpPr>
          <p:spPr bwMode="auto">
            <a:xfrm>
              <a:off x="4014" y="618"/>
              <a:ext cx="0" cy="227"/>
            </a:xfrm>
            <a:prstGeom prst="line">
              <a:avLst/>
            </a:prstGeom>
            <a:noFill/>
            <a:ln w="76200">
              <a:solidFill>
                <a:schemeClr val="hlink"/>
              </a:solidFill>
              <a:round/>
              <a:headEnd/>
              <a:tailEnd/>
            </a:ln>
          </p:spPr>
          <p:txBody>
            <a:bodyPr/>
            <a:lstStyle/>
            <a:p>
              <a:endParaRPr lang="zh-CN" altLang="en-US"/>
            </a:p>
          </p:txBody>
        </p:sp>
        <p:sp>
          <p:nvSpPr>
            <p:cNvPr id="61474" name="Line 22"/>
            <p:cNvSpPr>
              <a:spLocks noChangeShapeType="1"/>
            </p:cNvSpPr>
            <p:nvPr/>
          </p:nvSpPr>
          <p:spPr bwMode="auto">
            <a:xfrm>
              <a:off x="4014" y="845"/>
              <a:ext cx="408" cy="0"/>
            </a:xfrm>
            <a:prstGeom prst="line">
              <a:avLst/>
            </a:prstGeom>
            <a:noFill/>
            <a:ln w="76200">
              <a:solidFill>
                <a:schemeClr val="hlink"/>
              </a:solidFill>
              <a:round/>
              <a:headEnd/>
              <a:tailEnd/>
            </a:ln>
          </p:spPr>
          <p:txBody>
            <a:bodyPr/>
            <a:lstStyle/>
            <a:p>
              <a:endParaRPr lang="zh-CN" altLang="en-US"/>
            </a:p>
          </p:txBody>
        </p:sp>
        <p:sp>
          <p:nvSpPr>
            <p:cNvPr id="61475" name="Line 23"/>
            <p:cNvSpPr>
              <a:spLocks noChangeShapeType="1"/>
            </p:cNvSpPr>
            <p:nvPr/>
          </p:nvSpPr>
          <p:spPr bwMode="auto">
            <a:xfrm>
              <a:off x="4422" y="845"/>
              <a:ext cx="499" cy="317"/>
            </a:xfrm>
            <a:prstGeom prst="line">
              <a:avLst/>
            </a:prstGeom>
            <a:noFill/>
            <a:ln w="76200">
              <a:solidFill>
                <a:schemeClr val="hlink"/>
              </a:solidFill>
              <a:round/>
              <a:headEnd/>
              <a:tailEnd/>
            </a:ln>
          </p:spPr>
          <p:txBody>
            <a:bodyPr/>
            <a:lstStyle/>
            <a:p>
              <a:endParaRPr lang="zh-CN" altLang="en-US"/>
            </a:p>
          </p:txBody>
        </p:sp>
        <p:sp>
          <p:nvSpPr>
            <p:cNvPr id="61476" name="Line 24"/>
            <p:cNvSpPr>
              <a:spLocks noChangeShapeType="1"/>
            </p:cNvSpPr>
            <p:nvPr/>
          </p:nvSpPr>
          <p:spPr bwMode="auto">
            <a:xfrm>
              <a:off x="4967" y="1162"/>
              <a:ext cx="408" cy="0"/>
            </a:xfrm>
            <a:prstGeom prst="line">
              <a:avLst/>
            </a:prstGeom>
            <a:noFill/>
            <a:ln w="76200">
              <a:solidFill>
                <a:schemeClr val="hlink"/>
              </a:solidFill>
              <a:round/>
              <a:headEnd/>
              <a:tailEnd/>
            </a:ln>
          </p:spPr>
          <p:txBody>
            <a:bodyPr/>
            <a:lstStyle/>
            <a:p>
              <a:endParaRPr lang="zh-CN" altLang="en-US"/>
            </a:p>
          </p:txBody>
        </p:sp>
      </p:grpSp>
      <p:grpSp>
        <p:nvGrpSpPr>
          <p:cNvPr id="3" name="Group 28"/>
          <p:cNvGrpSpPr>
            <a:grpSpLocks/>
          </p:cNvGrpSpPr>
          <p:nvPr/>
        </p:nvGrpSpPr>
        <p:grpSpPr bwMode="auto">
          <a:xfrm>
            <a:off x="611188" y="981075"/>
            <a:ext cx="7921625" cy="1152525"/>
            <a:chOff x="385" y="618"/>
            <a:chExt cx="4990" cy="726"/>
          </a:xfrm>
        </p:grpSpPr>
        <p:sp>
          <p:nvSpPr>
            <p:cNvPr id="61455" name="Line 29"/>
            <p:cNvSpPr>
              <a:spLocks noChangeShapeType="1"/>
            </p:cNvSpPr>
            <p:nvPr/>
          </p:nvSpPr>
          <p:spPr bwMode="auto">
            <a:xfrm>
              <a:off x="1519" y="1162"/>
              <a:ext cx="0" cy="182"/>
            </a:xfrm>
            <a:prstGeom prst="line">
              <a:avLst/>
            </a:prstGeom>
            <a:noFill/>
            <a:ln w="76200">
              <a:solidFill>
                <a:schemeClr val="bg1"/>
              </a:solidFill>
              <a:prstDash val="sysDot"/>
              <a:round/>
              <a:headEnd/>
              <a:tailEnd/>
            </a:ln>
          </p:spPr>
          <p:txBody>
            <a:bodyPr/>
            <a:lstStyle/>
            <a:p>
              <a:endParaRPr lang="zh-CN" altLang="en-US"/>
            </a:p>
          </p:txBody>
        </p:sp>
        <p:sp>
          <p:nvSpPr>
            <p:cNvPr id="61456" name="Line 30"/>
            <p:cNvSpPr>
              <a:spLocks noChangeShapeType="1"/>
            </p:cNvSpPr>
            <p:nvPr/>
          </p:nvSpPr>
          <p:spPr bwMode="auto">
            <a:xfrm>
              <a:off x="385" y="845"/>
              <a:ext cx="318" cy="0"/>
            </a:xfrm>
            <a:prstGeom prst="line">
              <a:avLst/>
            </a:prstGeom>
            <a:noFill/>
            <a:ln w="76200">
              <a:solidFill>
                <a:schemeClr val="bg1"/>
              </a:solidFill>
              <a:prstDash val="sysDot"/>
              <a:round/>
              <a:headEnd/>
              <a:tailEnd/>
            </a:ln>
          </p:spPr>
          <p:txBody>
            <a:bodyPr/>
            <a:lstStyle/>
            <a:p>
              <a:endParaRPr lang="zh-CN" altLang="en-US"/>
            </a:p>
          </p:txBody>
        </p:sp>
        <p:sp>
          <p:nvSpPr>
            <p:cNvPr id="61457" name="Line 31"/>
            <p:cNvSpPr>
              <a:spLocks noChangeShapeType="1"/>
            </p:cNvSpPr>
            <p:nvPr/>
          </p:nvSpPr>
          <p:spPr bwMode="auto">
            <a:xfrm>
              <a:off x="703" y="845"/>
              <a:ext cx="499" cy="317"/>
            </a:xfrm>
            <a:prstGeom prst="line">
              <a:avLst/>
            </a:prstGeom>
            <a:noFill/>
            <a:ln w="76200">
              <a:solidFill>
                <a:schemeClr val="bg1"/>
              </a:solidFill>
              <a:prstDash val="sysDot"/>
              <a:round/>
              <a:headEnd/>
              <a:tailEnd/>
            </a:ln>
          </p:spPr>
          <p:txBody>
            <a:bodyPr/>
            <a:lstStyle/>
            <a:p>
              <a:endParaRPr lang="zh-CN" altLang="en-US"/>
            </a:p>
          </p:txBody>
        </p:sp>
        <p:sp>
          <p:nvSpPr>
            <p:cNvPr id="61458" name="Line 32"/>
            <p:cNvSpPr>
              <a:spLocks noChangeShapeType="1"/>
            </p:cNvSpPr>
            <p:nvPr/>
          </p:nvSpPr>
          <p:spPr bwMode="auto">
            <a:xfrm>
              <a:off x="1202" y="1162"/>
              <a:ext cx="317" cy="0"/>
            </a:xfrm>
            <a:prstGeom prst="line">
              <a:avLst/>
            </a:prstGeom>
            <a:noFill/>
            <a:ln w="76200">
              <a:solidFill>
                <a:schemeClr val="bg1"/>
              </a:solidFill>
              <a:prstDash val="sysDot"/>
              <a:round/>
              <a:headEnd/>
              <a:tailEnd/>
            </a:ln>
          </p:spPr>
          <p:txBody>
            <a:bodyPr/>
            <a:lstStyle/>
            <a:p>
              <a:endParaRPr lang="zh-CN" altLang="en-US"/>
            </a:p>
          </p:txBody>
        </p:sp>
        <p:sp>
          <p:nvSpPr>
            <p:cNvPr id="61459" name="Line 33"/>
            <p:cNvSpPr>
              <a:spLocks noChangeShapeType="1"/>
            </p:cNvSpPr>
            <p:nvPr/>
          </p:nvSpPr>
          <p:spPr bwMode="auto">
            <a:xfrm>
              <a:off x="1519" y="1344"/>
              <a:ext cx="1043" cy="0"/>
            </a:xfrm>
            <a:prstGeom prst="line">
              <a:avLst/>
            </a:prstGeom>
            <a:noFill/>
            <a:ln w="76200">
              <a:solidFill>
                <a:schemeClr val="bg1"/>
              </a:solidFill>
              <a:prstDash val="sysDot"/>
              <a:round/>
              <a:headEnd/>
              <a:tailEnd/>
            </a:ln>
          </p:spPr>
          <p:txBody>
            <a:bodyPr/>
            <a:lstStyle/>
            <a:p>
              <a:endParaRPr lang="zh-CN" altLang="en-US"/>
            </a:p>
          </p:txBody>
        </p:sp>
        <p:sp>
          <p:nvSpPr>
            <p:cNvPr id="61460" name="Line 34"/>
            <p:cNvSpPr>
              <a:spLocks noChangeShapeType="1"/>
            </p:cNvSpPr>
            <p:nvPr/>
          </p:nvSpPr>
          <p:spPr bwMode="auto">
            <a:xfrm flipV="1">
              <a:off x="2562" y="618"/>
              <a:ext cx="363" cy="726"/>
            </a:xfrm>
            <a:prstGeom prst="line">
              <a:avLst/>
            </a:prstGeom>
            <a:noFill/>
            <a:ln w="76200">
              <a:solidFill>
                <a:schemeClr val="bg1"/>
              </a:solidFill>
              <a:prstDash val="sysDot"/>
              <a:round/>
              <a:headEnd/>
              <a:tailEnd/>
            </a:ln>
          </p:spPr>
          <p:txBody>
            <a:bodyPr/>
            <a:lstStyle/>
            <a:p>
              <a:endParaRPr lang="zh-CN" altLang="en-US"/>
            </a:p>
          </p:txBody>
        </p:sp>
        <p:sp>
          <p:nvSpPr>
            <p:cNvPr id="61461" name="Line 35"/>
            <p:cNvSpPr>
              <a:spLocks noChangeShapeType="1"/>
            </p:cNvSpPr>
            <p:nvPr/>
          </p:nvSpPr>
          <p:spPr bwMode="auto">
            <a:xfrm>
              <a:off x="2925" y="618"/>
              <a:ext cx="1089" cy="0"/>
            </a:xfrm>
            <a:prstGeom prst="line">
              <a:avLst/>
            </a:prstGeom>
            <a:noFill/>
            <a:ln w="76200">
              <a:solidFill>
                <a:schemeClr val="bg1"/>
              </a:solidFill>
              <a:prstDash val="sysDot"/>
              <a:round/>
              <a:headEnd/>
              <a:tailEnd/>
            </a:ln>
          </p:spPr>
          <p:txBody>
            <a:bodyPr/>
            <a:lstStyle/>
            <a:p>
              <a:endParaRPr lang="zh-CN" altLang="en-US"/>
            </a:p>
          </p:txBody>
        </p:sp>
        <p:sp>
          <p:nvSpPr>
            <p:cNvPr id="61462" name="Line 36"/>
            <p:cNvSpPr>
              <a:spLocks noChangeShapeType="1"/>
            </p:cNvSpPr>
            <p:nvPr/>
          </p:nvSpPr>
          <p:spPr bwMode="auto">
            <a:xfrm>
              <a:off x="4014" y="618"/>
              <a:ext cx="0" cy="227"/>
            </a:xfrm>
            <a:prstGeom prst="line">
              <a:avLst/>
            </a:prstGeom>
            <a:noFill/>
            <a:ln w="76200">
              <a:solidFill>
                <a:schemeClr val="bg1"/>
              </a:solidFill>
              <a:prstDash val="sysDot"/>
              <a:round/>
              <a:headEnd/>
              <a:tailEnd/>
            </a:ln>
          </p:spPr>
          <p:txBody>
            <a:bodyPr/>
            <a:lstStyle/>
            <a:p>
              <a:endParaRPr lang="zh-CN" altLang="en-US"/>
            </a:p>
          </p:txBody>
        </p:sp>
        <p:sp>
          <p:nvSpPr>
            <p:cNvPr id="61463" name="Line 37"/>
            <p:cNvSpPr>
              <a:spLocks noChangeShapeType="1"/>
            </p:cNvSpPr>
            <p:nvPr/>
          </p:nvSpPr>
          <p:spPr bwMode="auto">
            <a:xfrm>
              <a:off x="4014" y="845"/>
              <a:ext cx="408" cy="0"/>
            </a:xfrm>
            <a:prstGeom prst="line">
              <a:avLst/>
            </a:prstGeom>
            <a:noFill/>
            <a:ln w="76200">
              <a:solidFill>
                <a:schemeClr val="bg1"/>
              </a:solidFill>
              <a:prstDash val="sysDot"/>
              <a:round/>
              <a:headEnd/>
              <a:tailEnd/>
            </a:ln>
          </p:spPr>
          <p:txBody>
            <a:bodyPr/>
            <a:lstStyle/>
            <a:p>
              <a:endParaRPr lang="zh-CN" altLang="en-US"/>
            </a:p>
          </p:txBody>
        </p:sp>
        <p:sp>
          <p:nvSpPr>
            <p:cNvPr id="61464" name="Line 38"/>
            <p:cNvSpPr>
              <a:spLocks noChangeShapeType="1"/>
            </p:cNvSpPr>
            <p:nvPr/>
          </p:nvSpPr>
          <p:spPr bwMode="auto">
            <a:xfrm>
              <a:off x="4422" y="845"/>
              <a:ext cx="499" cy="317"/>
            </a:xfrm>
            <a:prstGeom prst="line">
              <a:avLst/>
            </a:prstGeom>
            <a:noFill/>
            <a:ln w="76200">
              <a:solidFill>
                <a:schemeClr val="bg1"/>
              </a:solidFill>
              <a:prstDash val="sysDot"/>
              <a:round/>
              <a:headEnd/>
              <a:tailEnd/>
            </a:ln>
          </p:spPr>
          <p:txBody>
            <a:bodyPr/>
            <a:lstStyle/>
            <a:p>
              <a:endParaRPr lang="zh-CN" altLang="en-US"/>
            </a:p>
          </p:txBody>
        </p:sp>
        <p:sp>
          <p:nvSpPr>
            <p:cNvPr id="61465" name="Line 39"/>
            <p:cNvSpPr>
              <a:spLocks noChangeShapeType="1"/>
            </p:cNvSpPr>
            <p:nvPr/>
          </p:nvSpPr>
          <p:spPr bwMode="auto">
            <a:xfrm>
              <a:off x="4967" y="1162"/>
              <a:ext cx="408" cy="0"/>
            </a:xfrm>
            <a:prstGeom prst="line">
              <a:avLst/>
            </a:prstGeom>
            <a:noFill/>
            <a:ln w="76200">
              <a:solidFill>
                <a:schemeClr val="bg1"/>
              </a:solidFill>
              <a:prstDash val="sysDot"/>
              <a:round/>
              <a:headEnd/>
              <a:tailEnd/>
            </a:ln>
          </p:spPr>
          <p:txBody>
            <a:bodyPr/>
            <a:lstStyle/>
            <a:p>
              <a:endParaRPr lang="zh-CN" altLang="en-US"/>
            </a:p>
          </p:txBody>
        </p:sp>
      </p:grpSp>
      <p:sp>
        <p:nvSpPr>
          <p:cNvPr id="74792" name="Rectangle 40"/>
          <p:cNvSpPr>
            <a:spLocks noChangeArrowheads="1"/>
          </p:cNvSpPr>
          <p:nvPr/>
        </p:nvSpPr>
        <p:spPr bwMode="auto">
          <a:xfrm>
            <a:off x="755650" y="4941888"/>
            <a:ext cx="144463" cy="142875"/>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74793" name="Rectangle 41"/>
          <p:cNvSpPr>
            <a:spLocks noChangeArrowheads="1"/>
          </p:cNvSpPr>
          <p:nvPr/>
        </p:nvSpPr>
        <p:spPr bwMode="auto">
          <a:xfrm>
            <a:off x="755650" y="5157788"/>
            <a:ext cx="144463" cy="142875"/>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8" presetClass="entr" presetSubtype="6" repeatCount="indefinite" fill="hold" nodeType="withEffect">
                                  <p:stCondLst>
                                    <p:cond delay="0"/>
                                  </p:stCondLst>
                                  <p:endCondLst>
                                    <p:cond evt="onNext" delay="0">
                                      <p:tgtEl>
                                        <p:sldTgt/>
                                      </p:tgtEl>
                                    </p:cond>
                                  </p:endCondLst>
                                  <p:childTnLst>
                                    <p:set>
                                      <p:cBhvr>
                                        <p:cTn id="13" dur="1" fill="hold">
                                          <p:stCondLst>
                                            <p:cond delay="0"/>
                                          </p:stCondLst>
                                        </p:cTn>
                                        <p:tgtEl>
                                          <p:spTgt spid="3"/>
                                        </p:tgtEl>
                                        <p:attrNameLst>
                                          <p:attrName>style.visibility</p:attrName>
                                        </p:attrNameLst>
                                      </p:cBhvr>
                                      <p:to>
                                        <p:strVal val="visible"/>
                                      </p:to>
                                    </p:set>
                                    <p:animEffect transition="in" filter="strips(downRigh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7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1" nodeType="clickEffect">
                                  <p:stCondLst>
                                    <p:cond delay="0"/>
                                  </p:stCondLst>
                                  <p:childTnLst>
                                    <p:animMotion origin="layout" path="M -1.38889E-6 1.48148E-6 C 0.04566 0.02037 0.07934 0.01111 0.13333 0.01111 C 0.13559 0.03518 0.1408 0.02685 0.1408 0.05231 C 0.15938 0.05717 0.17639 0.09491 0.19497 0.09676 C 0.21198 0.09838 0.27552 0.11227 0.29288 0.11342 C 0.30347 0.11412 0.2533 0.09004 0.26372 0.0912 C 0.28351 0.08426 0.2474 0.14954 0.26788 0.14954 C 0.28455 0.14213 0.29149 0.14514 0.30538 0.13287 C 0.31233 0.11898 0.35156 0.08842 0.35851 0.07454 C 0.35955 0.07199 0.38229 0.03866 0.38333 0.03611 C 0.38924 0.02199 0.39618 0.00625 0.40625 -0.00278 C 0.41129 -0.02361 0.40417 0.00208 0.41233 -0.01945 C 0.41337 -0.02199 0.41337 -0.02523 0.41441 -0.02778 C 0.41615 -0.03102 0.41893 -0.0331 0.42083 -0.03611 C 0.42656 -0.04514 0.42205 -0.04445 0.42708 -0.04445 C 0.44236 -0.05023 0.49636 -0.10347 0.51163 -0.11019 C 0.51945 -0.11366 0.48976 -0.06667 0.49792 -0.06945 C 0.50556 -0.07199 0.47917 -0.11528 0.48663 -0.11852 C 0.4908 -0.12037 0.53316 -0.08333 0.53316 -0.0831 C 0.56736 -0.08056 0.55365 -0.07269 0.56684 -0.07269 C 0.57361 -0.06343 0.58316 -0.05718 0.59132 -0.05 C 0.59896 -0.03542 0.66077 -0.0088 0.66997 0.0037 C 0.67083 0.00648 0.6316 0.00254 0.63247 0.00509 C 0.63958 0.01852 0.63663 -0.02361 0.63663 -0.01574 C 0.68038 -0.00741 0.71215 0.01713 0.75625 0.01944 C 0.78472 0.02361 0.76875 0.02222 0.80417 0.02222 " pathEditMode="relative" rAng="0" ptsTypes="ffffffffffffffffffffffffff">
                                      <p:cBhvr>
                                        <p:cTn id="22" dur="3000" fill="hold"/>
                                        <p:tgtEl>
                                          <p:spTgt spid="74792"/>
                                        </p:tgtEl>
                                        <p:attrNameLst>
                                          <p:attrName>ppt_x</p:attrName>
                                          <p:attrName>ppt_y</p:attrName>
                                        </p:attrNameLst>
                                      </p:cBhvr>
                                      <p:rCtr x="40200" y="1500"/>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479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1" nodeType="clickEffect">
                                  <p:stCondLst>
                                    <p:cond delay="0"/>
                                  </p:stCondLst>
                                  <p:childTnLst>
                                    <p:animMotion origin="layout" path="M 0.00122 0.0125 C 0.0283 0.01296 0.11458 0.04074 0.16372 0.01528 C 0.21268 -0.01019 0.28333 -0.11852 0.29601 -0.14028 C 0.30868 -0.16204 0.20139 -0.11944 0.23976 -0.11528 C 0.27813 -0.11111 0.45556 -0.13426 0.52622 -0.11528 C 0.59688 -0.0963 0.61684 -0.02176 0.66372 -0.00139 C 0.71059 0.01898 0.78281 0.00648 0.80747 0.00694 " pathEditMode="relative" rAng="0" ptsTypes="aaaaaaa">
                                      <p:cBhvr>
                                        <p:cTn id="30" dur="2000" fill="hold"/>
                                        <p:tgtEl>
                                          <p:spTgt spid="74793"/>
                                        </p:tgtEl>
                                        <p:attrNameLst>
                                          <p:attrName>ppt_x</p:attrName>
                                          <p:attrName>ppt_y</p:attrName>
                                        </p:attrNameLst>
                                      </p:cBhvr>
                                      <p:rCtr x="40300" y="-7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92" grpId="0" animBg="1"/>
      <p:bldP spid="74792" grpId="1" animBg="1"/>
      <p:bldP spid="74793" grpId="0" animBg="1"/>
      <p:bldP spid="74793"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zh-CN" altLang="en-US" dirty="0"/>
              <a:t>电路交换与分组交换的比较</a:t>
            </a:r>
          </a:p>
        </p:txBody>
      </p:sp>
      <p:sp>
        <p:nvSpPr>
          <p:cNvPr id="65539" name="Rectangle 3"/>
          <p:cNvSpPr>
            <a:spLocks noGrp="1" noChangeArrowheads="1"/>
          </p:cNvSpPr>
          <p:nvPr>
            <p:ph type="body" idx="1"/>
          </p:nvPr>
        </p:nvSpPr>
        <p:spPr>
          <a:xfrm>
            <a:off x="250825" y="1916113"/>
            <a:ext cx="8640763" cy="4548187"/>
          </a:xfrm>
        </p:spPr>
        <p:txBody>
          <a:bodyPr/>
          <a:lstStyle/>
          <a:p>
            <a:pPr eaLnBrk="1" hangingPunct="1">
              <a:lnSpc>
                <a:spcPct val="90000"/>
              </a:lnSpc>
            </a:pPr>
            <a:r>
              <a:rPr lang="zh-CN" altLang="en-US" sz="2400" b="1" dirty="0"/>
              <a:t>电路交换预先静态地保留所要带宽；而分组交换却是根据需要动态地获得和释放带宽。 </a:t>
            </a:r>
          </a:p>
          <a:p>
            <a:pPr eaLnBrk="1" hangingPunct="1">
              <a:lnSpc>
                <a:spcPct val="90000"/>
              </a:lnSpc>
            </a:pPr>
            <a:r>
              <a:rPr lang="zh-CN" altLang="en-US" sz="2400" b="1" dirty="0"/>
              <a:t>在电路交换中，已分配给线路上未用的带宽只能浪费掉；而分组交换中，未用的带宽可以被别的传输所利用。</a:t>
            </a:r>
          </a:p>
          <a:p>
            <a:pPr eaLnBrk="1" hangingPunct="1">
              <a:lnSpc>
                <a:spcPct val="90000"/>
              </a:lnSpc>
            </a:pPr>
            <a:r>
              <a:rPr lang="zh-CN" altLang="en-US" sz="2400" b="1" dirty="0"/>
              <a:t>电路交换对数据传输是完全透明的，而分组交换则要利用分组所携带的参数进行路由转发。</a:t>
            </a:r>
          </a:p>
          <a:p>
            <a:pPr eaLnBrk="1" hangingPunct="1">
              <a:lnSpc>
                <a:spcPct val="90000"/>
              </a:lnSpc>
            </a:pPr>
            <a:r>
              <a:rPr lang="zh-CN" altLang="en-US" sz="2400" b="1" dirty="0"/>
              <a:t>分组交换是存储转发的，会增加传输延时；电路交换则是连续的通过物理线路传输。</a:t>
            </a:r>
          </a:p>
          <a:p>
            <a:pPr eaLnBrk="1" hangingPunct="1">
              <a:lnSpc>
                <a:spcPct val="90000"/>
              </a:lnSpc>
            </a:pPr>
            <a:r>
              <a:rPr lang="zh-CN" altLang="en-US" sz="2400" b="1" dirty="0"/>
              <a:t>分组交换中，分组到达目的地可能不按原顺序；在电路交换中，不会发生乱序现象。</a:t>
            </a:r>
          </a:p>
          <a:p>
            <a:pPr eaLnBrk="1" hangingPunct="1">
              <a:lnSpc>
                <a:spcPct val="90000"/>
              </a:lnSpc>
            </a:pPr>
            <a:r>
              <a:rPr lang="zh-CN" altLang="en-US" sz="2400" b="1" dirty="0"/>
              <a:t>分组交换可以按传输的字节或连接时间计费；电路交换按时间、距离计费。</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zh-CN" altLang="en-US"/>
              <a:t>三种交换技术的时序图</a:t>
            </a:r>
          </a:p>
        </p:txBody>
      </p:sp>
      <p:sp>
        <p:nvSpPr>
          <p:cNvPr id="62467" name="Rectangle 3"/>
          <p:cNvSpPr>
            <a:spLocks noGrp="1" noChangeArrowheads="1"/>
          </p:cNvSpPr>
          <p:nvPr>
            <p:ph type="body" idx="1"/>
          </p:nvPr>
        </p:nvSpPr>
        <p:spPr>
          <a:xfrm>
            <a:off x="611188" y="6165850"/>
            <a:ext cx="1728787" cy="400050"/>
          </a:xfrm>
        </p:spPr>
        <p:txBody>
          <a:bodyPr/>
          <a:lstStyle/>
          <a:p>
            <a:pPr eaLnBrk="1" hangingPunct="1"/>
            <a:r>
              <a:rPr lang="zh-CN" altLang="en-US" sz="2000"/>
              <a:t>电路交换</a:t>
            </a:r>
          </a:p>
        </p:txBody>
      </p:sp>
      <p:sp>
        <p:nvSpPr>
          <p:cNvPr id="62468" name="Rectangle 4"/>
          <p:cNvSpPr>
            <a:spLocks noChangeArrowheads="1"/>
          </p:cNvSpPr>
          <p:nvPr/>
        </p:nvSpPr>
        <p:spPr bwMode="auto">
          <a:xfrm>
            <a:off x="3563938" y="6165850"/>
            <a:ext cx="1800225" cy="360363"/>
          </a:xfrm>
          <a:prstGeom prst="rect">
            <a:avLst/>
          </a:prstGeom>
          <a:noFill/>
          <a:ln w="9525">
            <a:noFill/>
            <a:miter lim="800000"/>
            <a:headEnd/>
            <a:tailEnd/>
          </a:ln>
        </p:spPr>
        <p:txBody>
          <a:bodyPr/>
          <a:lstStyle/>
          <a:p>
            <a:pPr marL="342900" indent="-342900">
              <a:lnSpc>
                <a:spcPct val="80000"/>
              </a:lnSpc>
              <a:spcBef>
                <a:spcPct val="20000"/>
              </a:spcBef>
              <a:buClr>
                <a:schemeClr val="folHlink"/>
              </a:buClr>
              <a:buSzPct val="60000"/>
              <a:buFont typeface="Wingdings" pitchFamily="2" charset="2"/>
              <a:buChar char="n"/>
            </a:pPr>
            <a:r>
              <a:rPr lang="zh-CN" altLang="en-US" sz="2000"/>
              <a:t>报文交换</a:t>
            </a:r>
          </a:p>
        </p:txBody>
      </p:sp>
      <p:sp>
        <p:nvSpPr>
          <p:cNvPr id="62470" name="Line 6"/>
          <p:cNvSpPr>
            <a:spLocks noChangeShapeType="1"/>
          </p:cNvSpPr>
          <p:nvPr/>
        </p:nvSpPr>
        <p:spPr bwMode="auto">
          <a:xfrm>
            <a:off x="900113" y="2060575"/>
            <a:ext cx="0" cy="3816350"/>
          </a:xfrm>
          <a:prstGeom prst="line">
            <a:avLst/>
          </a:prstGeom>
          <a:noFill/>
          <a:ln w="9525">
            <a:solidFill>
              <a:schemeClr val="tx1"/>
            </a:solidFill>
            <a:round/>
            <a:headEnd/>
            <a:tailEnd/>
          </a:ln>
        </p:spPr>
        <p:txBody>
          <a:bodyPr/>
          <a:lstStyle/>
          <a:p>
            <a:endParaRPr lang="zh-CN" altLang="en-US"/>
          </a:p>
        </p:txBody>
      </p:sp>
      <p:sp>
        <p:nvSpPr>
          <p:cNvPr id="62471" name="Line 7"/>
          <p:cNvSpPr>
            <a:spLocks noChangeShapeType="1"/>
          </p:cNvSpPr>
          <p:nvPr/>
        </p:nvSpPr>
        <p:spPr bwMode="auto">
          <a:xfrm>
            <a:off x="1403350" y="2060575"/>
            <a:ext cx="0" cy="3816350"/>
          </a:xfrm>
          <a:prstGeom prst="line">
            <a:avLst/>
          </a:prstGeom>
          <a:noFill/>
          <a:ln w="9525">
            <a:solidFill>
              <a:schemeClr val="tx1"/>
            </a:solidFill>
            <a:round/>
            <a:headEnd/>
            <a:tailEnd/>
          </a:ln>
        </p:spPr>
        <p:txBody>
          <a:bodyPr/>
          <a:lstStyle/>
          <a:p>
            <a:endParaRPr lang="zh-CN" altLang="en-US"/>
          </a:p>
        </p:txBody>
      </p:sp>
      <p:sp>
        <p:nvSpPr>
          <p:cNvPr id="62472" name="Line 8"/>
          <p:cNvSpPr>
            <a:spLocks noChangeShapeType="1"/>
          </p:cNvSpPr>
          <p:nvPr/>
        </p:nvSpPr>
        <p:spPr bwMode="auto">
          <a:xfrm>
            <a:off x="2411413" y="2060575"/>
            <a:ext cx="0" cy="3816350"/>
          </a:xfrm>
          <a:prstGeom prst="line">
            <a:avLst/>
          </a:prstGeom>
          <a:noFill/>
          <a:ln w="9525">
            <a:solidFill>
              <a:schemeClr val="tx1"/>
            </a:solidFill>
            <a:round/>
            <a:headEnd/>
            <a:tailEnd/>
          </a:ln>
        </p:spPr>
        <p:txBody>
          <a:bodyPr/>
          <a:lstStyle/>
          <a:p>
            <a:endParaRPr lang="zh-CN" altLang="en-US"/>
          </a:p>
        </p:txBody>
      </p:sp>
      <p:sp>
        <p:nvSpPr>
          <p:cNvPr id="62473" name="Line 9"/>
          <p:cNvSpPr>
            <a:spLocks noChangeShapeType="1"/>
          </p:cNvSpPr>
          <p:nvPr/>
        </p:nvSpPr>
        <p:spPr bwMode="auto">
          <a:xfrm>
            <a:off x="1908175" y="2060575"/>
            <a:ext cx="0" cy="3816350"/>
          </a:xfrm>
          <a:prstGeom prst="line">
            <a:avLst/>
          </a:prstGeom>
          <a:noFill/>
          <a:ln w="9525">
            <a:solidFill>
              <a:schemeClr val="tx1"/>
            </a:solidFill>
            <a:round/>
            <a:headEnd/>
            <a:tailEnd/>
          </a:ln>
        </p:spPr>
        <p:txBody>
          <a:bodyPr/>
          <a:lstStyle/>
          <a:p>
            <a:endParaRPr lang="zh-CN" altLang="en-US"/>
          </a:p>
        </p:txBody>
      </p:sp>
      <p:sp>
        <p:nvSpPr>
          <p:cNvPr id="62474" name="Line 10"/>
          <p:cNvSpPr>
            <a:spLocks noChangeShapeType="1"/>
          </p:cNvSpPr>
          <p:nvPr/>
        </p:nvSpPr>
        <p:spPr bwMode="auto">
          <a:xfrm>
            <a:off x="395288" y="3789363"/>
            <a:ext cx="0" cy="2087562"/>
          </a:xfrm>
          <a:prstGeom prst="line">
            <a:avLst/>
          </a:prstGeom>
          <a:noFill/>
          <a:ln w="9525">
            <a:solidFill>
              <a:schemeClr val="tx1"/>
            </a:solidFill>
            <a:round/>
            <a:headEnd/>
            <a:tailEnd type="triangle" w="med" len="med"/>
          </a:ln>
        </p:spPr>
        <p:txBody>
          <a:bodyPr/>
          <a:lstStyle/>
          <a:p>
            <a:endParaRPr lang="zh-CN" altLang="en-US"/>
          </a:p>
        </p:txBody>
      </p:sp>
      <p:sp>
        <p:nvSpPr>
          <p:cNvPr id="62475" name="Text Box 11"/>
          <p:cNvSpPr txBox="1">
            <a:spLocks noChangeArrowheads="1"/>
          </p:cNvSpPr>
          <p:nvPr/>
        </p:nvSpPr>
        <p:spPr bwMode="auto">
          <a:xfrm>
            <a:off x="188913" y="2997200"/>
            <a:ext cx="458787" cy="574675"/>
          </a:xfrm>
          <a:prstGeom prst="rect">
            <a:avLst/>
          </a:prstGeom>
          <a:noFill/>
          <a:ln w="9525">
            <a:noFill/>
            <a:miter lim="800000"/>
            <a:headEnd/>
            <a:tailEnd/>
          </a:ln>
        </p:spPr>
        <p:txBody>
          <a:bodyPr vert="eaVert">
            <a:spAutoFit/>
          </a:bodyPr>
          <a:lstStyle/>
          <a:p>
            <a:pPr>
              <a:spcBef>
                <a:spcPct val="50000"/>
              </a:spcBef>
            </a:pPr>
            <a:r>
              <a:rPr lang="zh-CN" altLang="en-US" sz="1800"/>
              <a:t>时间</a:t>
            </a:r>
          </a:p>
        </p:txBody>
      </p:sp>
      <p:sp>
        <p:nvSpPr>
          <p:cNvPr id="62476" name="AutoShape 12"/>
          <p:cNvSpPr>
            <a:spLocks noChangeArrowheads="1"/>
          </p:cNvSpPr>
          <p:nvPr/>
        </p:nvSpPr>
        <p:spPr bwMode="auto">
          <a:xfrm rot="-5400000">
            <a:off x="1079501" y="2241550"/>
            <a:ext cx="144462" cy="503237"/>
          </a:xfrm>
          <a:prstGeom prst="parallelogram">
            <a:avLst>
              <a:gd name="adj" fmla="val 23787"/>
            </a:avLst>
          </a:prstGeom>
          <a:solidFill>
            <a:schemeClr val="folHlink"/>
          </a:solidFill>
          <a:ln w="9525">
            <a:solidFill>
              <a:schemeClr val="folHlink"/>
            </a:solidFill>
            <a:miter lim="800000"/>
            <a:headEnd/>
            <a:tailEnd/>
          </a:ln>
        </p:spPr>
        <p:txBody>
          <a:bodyPr wrap="none" anchor="ctr"/>
          <a:lstStyle/>
          <a:p>
            <a:endParaRPr lang="zh-CN" altLang="en-US"/>
          </a:p>
        </p:txBody>
      </p:sp>
      <p:sp>
        <p:nvSpPr>
          <p:cNvPr id="62477" name="AutoShape 13"/>
          <p:cNvSpPr>
            <a:spLocks noChangeArrowheads="1"/>
          </p:cNvSpPr>
          <p:nvPr/>
        </p:nvSpPr>
        <p:spPr bwMode="auto">
          <a:xfrm rot="-5400000">
            <a:off x="1582737" y="2744788"/>
            <a:ext cx="144463" cy="503238"/>
          </a:xfrm>
          <a:prstGeom prst="parallelogram">
            <a:avLst>
              <a:gd name="adj" fmla="val 23787"/>
            </a:avLst>
          </a:prstGeom>
          <a:solidFill>
            <a:schemeClr val="folHlink"/>
          </a:solidFill>
          <a:ln w="9525">
            <a:solidFill>
              <a:schemeClr val="folHlink"/>
            </a:solidFill>
            <a:miter lim="800000"/>
            <a:headEnd/>
            <a:tailEnd/>
          </a:ln>
        </p:spPr>
        <p:txBody>
          <a:bodyPr wrap="none" anchor="ctr"/>
          <a:lstStyle/>
          <a:p>
            <a:endParaRPr lang="zh-CN" altLang="en-US"/>
          </a:p>
        </p:txBody>
      </p:sp>
      <p:sp>
        <p:nvSpPr>
          <p:cNvPr id="62478" name="AutoShape 14"/>
          <p:cNvSpPr>
            <a:spLocks noChangeArrowheads="1"/>
          </p:cNvSpPr>
          <p:nvPr/>
        </p:nvSpPr>
        <p:spPr bwMode="auto">
          <a:xfrm rot="-5400000">
            <a:off x="2087563" y="3321050"/>
            <a:ext cx="144462" cy="503238"/>
          </a:xfrm>
          <a:prstGeom prst="parallelogram">
            <a:avLst>
              <a:gd name="adj" fmla="val 23787"/>
            </a:avLst>
          </a:prstGeom>
          <a:solidFill>
            <a:schemeClr val="folHlink"/>
          </a:solidFill>
          <a:ln w="9525">
            <a:solidFill>
              <a:schemeClr val="folHlink"/>
            </a:solidFill>
            <a:miter lim="800000"/>
            <a:headEnd/>
            <a:tailEnd/>
          </a:ln>
        </p:spPr>
        <p:txBody>
          <a:bodyPr wrap="none" anchor="ctr"/>
          <a:lstStyle/>
          <a:p>
            <a:endParaRPr lang="zh-CN" altLang="en-US"/>
          </a:p>
        </p:txBody>
      </p:sp>
      <p:sp>
        <p:nvSpPr>
          <p:cNvPr id="62479" name="Text Box 15"/>
          <p:cNvSpPr txBox="1">
            <a:spLocks noChangeArrowheads="1"/>
          </p:cNvSpPr>
          <p:nvPr/>
        </p:nvSpPr>
        <p:spPr bwMode="auto">
          <a:xfrm>
            <a:off x="755650" y="5876925"/>
            <a:ext cx="215900" cy="304800"/>
          </a:xfrm>
          <a:prstGeom prst="rect">
            <a:avLst/>
          </a:prstGeom>
          <a:noFill/>
          <a:ln w="9525">
            <a:noFill/>
            <a:miter lim="800000"/>
            <a:headEnd/>
            <a:tailEnd/>
          </a:ln>
        </p:spPr>
        <p:txBody>
          <a:bodyPr>
            <a:spAutoFit/>
          </a:bodyPr>
          <a:lstStyle/>
          <a:p>
            <a:pPr>
              <a:spcBef>
                <a:spcPct val="50000"/>
              </a:spcBef>
            </a:pPr>
            <a:r>
              <a:rPr lang="en-US" altLang="zh-CN" sz="1400"/>
              <a:t>A</a:t>
            </a:r>
          </a:p>
        </p:txBody>
      </p:sp>
      <p:sp>
        <p:nvSpPr>
          <p:cNvPr id="62480" name="Text Box 16"/>
          <p:cNvSpPr txBox="1">
            <a:spLocks noChangeArrowheads="1"/>
          </p:cNvSpPr>
          <p:nvPr/>
        </p:nvSpPr>
        <p:spPr bwMode="auto">
          <a:xfrm>
            <a:off x="1258888" y="5876925"/>
            <a:ext cx="215900" cy="304800"/>
          </a:xfrm>
          <a:prstGeom prst="rect">
            <a:avLst/>
          </a:prstGeom>
          <a:noFill/>
          <a:ln w="9525">
            <a:noFill/>
            <a:miter lim="800000"/>
            <a:headEnd/>
            <a:tailEnd/>
          </a:ln>
        </p:spPr>
        <p:txBody>
          <a:bodyPr>
            <a:spAutoFit/>
          </a:bodyPr>
          <a:lstStyle/>
          <a:p>
            <a:pPr>
              <a:spcBef>
                <a:spcPct val="50000"/>
              </a:spcBef>
            </a:pPr>
            <a:r>
              <a:rPr lang="en-US" altLang="zh-CN" sz="1400"/>
              <a:t>B</a:t>
            </a:r>
          </a:p>
        </p:txBody>
      </p:sp>
      <p:sp>
        <p:nvSpPr>
          <p:cNvPr id="62481" name="Text Box 17"/>
          <p:cNvSpPr txBox="1">
            <a:spLocks noChangeArrowheads="1"/>
          </p:cNvSpPr>
          <p:nvPr/>
        </p:nvSpPr>
        <p:spPr bwMode="auto">
          <a:xfrm>
            <a:off x="1763713" y="5876925"/>
            <a:ext cx="215900" cy="304800"/>
          </a:xfrm>
          <a:prstGeom prst="rect">
            <a:avLst/>
          </a:prstGeom>
          <a:noFill/>
          <a:ln w="9525">
            <a:noFill/>
            <a:miter lim="800000"/>
            <a:headEnd/>
            <a:tailEnd/>
          </a:ln>
        </p:spPr>
        <p:txBody>
          <a:bodyPr>
            <a:spAutoFit/>
          </a:bodyPr>
          <a:lstStyle/>
          <a:p>
            <a:pPr>
              <a:spcBef>
                <a:spcPct val="50000"/>
              </a:spcBef>
            </a:pPr>
            <a:r>
              <a:rPr lang="en-US" altLang="zh-CN" sz="1400"/>
              <a:t>C</a:t>
            </a:r>
          </a:p>
        </p:txBody>
      </p:sp>
      <p:sp>
        <p:nvSpPr>
          <p:cNvPr id="62482" name="Text Box 18"/>
          <p:cNvSpPr txBox="1">
            <a:spLocks noChangeArrowheads="1"/>
          </p:cNvSpPr>
          <p:nvPr/>
        </p:nvSpPr>
        <p:spPr bwMode="auto">
          <a:xfrm>
            <a:off x="2268538" y="5876925"/>
            <a:ext cx="215900" cy="304800"/>
          </a:xfrm>
          <a:prstGeom prst="rect">
            <a:avLst/>
          </a:prstGeom>
          <a:noFill/>
          <a:ln w="9525">
            <a:noFill/>
            <a:miter lim="800000"/>
            <a:headEnd/>
            <a:tailEnd/>
          </a:ln>
        </p:spPr>
        <p:txBody>
          <a:bodyPr>
            <a:spAutoFit/>
          </a:bodyPr>
          <a:lstStyle/>
          <a:p>
            <a:pPr>
              <a:spcBef>
                <a:spcPct val="50000"/>
              </a:spcBef>
            </a:pPr>
            <a:r>
              <a:rPr lang="en-US" altLang="zh-CN" sz="1400"/>
              <a:t>D</a:t>
            </a:r>
          </a:p>
        </p:txBody>
      </p:sp>
      <p:sp>
        <p:nvSpPr>
          <p:cNvPr id="62483" name="AutoShape 23"/>
          <p:cNvSpPr>
            <a:spLocks noChangeArrowheads="1"/>
          </p:cNvSpPr>
          <p:nvPr/>
        </p:nvSpPr>
        <p:spPr bwMode="auto">
          <a:xfrm rot="-5400000">
            <a:off x="1619250" y="3141663"/>
            <a:ext cx="73025" cy="1511300"/>
          </a:xfrm>
          <a:prstGeom prst="parallelogram">
            <a:avLst>
              <a:gd name="adj" fmla="val 0"/>
            </a:avLst>
          </a:prstGeom>
          <a:solidFill>
            <a:schemeClr val="folHlink"/>
          </a:solidFill>
          <a:ln w="9525">
            <a:solidFill>
              <a:schemeClr val="folHlink"/>
            </a:solidFill>
            <a:miter lim="800000"/>
            <a:headEnd/>
            <a:tailEnd/>
          </a:ln>
        </p:spPr>
        <p:txBody>
          <a:bodyPr wrap="none" anchor="ctr"/>
          <a:lstStyle/>
          <a:p>
            <a:endParaRPr lang="zh-CN" altLang="en-US"/>
          </a:p>
        </p:txBody>
      </p:sp>
      <p:sp>
        <p:nvSpPr>
          <p:cNvPr id="62484" name="AutoShape 24"/>
          <p:cNvSpPr>
            <a:spLocks noChangeArrowheads="1"/>
          </p:cNvSpPr>
          <p:nvPr/>
        </p:nvSpPr>
        <p:spPr bwMode="auto">
          <a:xfrm rot="-5400000">
            <a:off x="1043782" y="3861594"/>
            <a:ext cx="1223962" cy="1511300"/>
          </a:xfrm>
          <a:prstGeom prst="parallelogram">
            <a:avLst>
              <a:gd name="adj" fmla="val 23787"/>
            </a:avLst>
          </a:prstGeom>
          <a:solidFill>
            <a:schemeClr val="accent2"/>
          </a:solidFill>
          <a:ln w="9525">
            <a:solidFill>
              <a:schemeClr val="tx1"/>
            </a:solidFill>
            <a:miter lim="800000"/>
            <a:headEnd/>
            <a:tailEnd/>
          </a:ln>
        </p:spPr>
        <p:txBody>
          <a:bodyPr vert="eaVert" wrap="none" anchor="ctr"/>
          <a:lstStyle/>
          <a:p>
            <a:pPr algn="ctr"/>
            <a:r>
              <a:rPr lang="zh-CN" altLang="en-US"/>
              <a:t>数据</a:t>
            </a:r>
          </a:p>
        </p:txBody>
      </p:sp>
      <p:sp>
        <p:nvSpPr>
          <p:cNvPr id="62485" name="Line 25"/>
          <p:cNvSpPr>
            <a:spLocks noChangeShapeType="1"/>
          </p:cNvSpPr>
          <p:nvPr/>
        </p:nvSpPr>
        <p:spPr bwMode="auto">
          <a:xfrm>
            <a:off x="3708400" y="2060575"/>
            <a:ext cx="0" cy="3816350"/>
          </a:xfrm>
          <a:prstGeom prst="line">
            <a:avLst/>
          </a:prstGeom>
          <a:noFill/>
          <a:ln w="9525">
            <a:solidFill>
              <a:schemeClr val="tx1"/>
            </a:solidFill>
            <a:round/>
            <a:headEnd/>
            <a:tailEnd/>
          </a:ln>
        </p:spPr>
        <p:txBody>
          <a:bodyPr/>
          <a:lstStyle/>
          <a:p>
            <a:endParaRPr lang="zh-CN" altLang="en-US"/>
          </a:p>
        </p:txBody>
      </p:sp>
      <p:sp>
        <p:nvSpPr>
          <p:cNvPr id="62486" name="Line 26"/>
          <p:cNvSpPr>
            <a:spLocks noChangeShapeType="1"/>
          </p:cNvSpPr>
          <p:nvPr/>
        </p:nvSpPr>
        <p:spPr bwMode="auto">
          <a:xfrm>
            <a:off x="4211638" y="2060575"/>
            <a:ext cx="0" cy="3816350"/>
          </a:xfrm>
          <a:prstGeom prst="line">
            <a:avLst/>
          </a:prstGeom>
          <a:noFill/>
          <a:ln w="9525">
            <a:solidFill>
              <a:schemeClr val="tx1"/>
            </a:solidFill>
            <a:round/>
            <a:headEnd/>
            <a:tailEnd/>
          </a:ln>
        </p:spPr>
        <p:txBody>
          <a:bodyPr/>
          <a:lstStyle/>
          <a:p>
            <a:endParaRPr lang="zh-CN" altLang="en-US"/>
          </a:p>
        </p:txBody>
      </p:sp>
      <p:sp>
        <p:nvSpPr>
          <p:cNvPr id="62487" name="Line 27"/>
          <p:cNvSpPr>
            <a:spLocks noChangeShapeType="1"/>
          </p:cNvSpPr>
          <p:nvPr/>
        </p:nvSpPr>
        <p:spPr bwMode="auto">
          <a:xfrm>
            <a:off x="5219700" y="2060575"/>
            <a:ext cx="0" cy="3816350"/>
          </a:xfrm>
          <a:prstGeom prst="line">
            <a:avLst/>
          </a:prstGeom>
          <a:noFill/>
          <a:ln w="9525">
            <a:solidFill>
              <a:schemeClr val="tx1"/>
            </a:solidFill>
            <a:round/>
            <a:headEnd/>
            <a:tailEnd/>
          </a:ln>
        </p:spPr>
        <p:txBody>
          <a:bodyPr/>
          <a:lstStyle/>
          <a:p>
            <a:endParaRPr lang="zh-CN" altLang="en-US"/>
          </a:p>
        </p:txBody>
      </p:sp>
      <p:sp>
        <p:nvSpPr>
          <p:cNvPr id="62488" name="Line 28"/>
          <p:cNvSpPr>
            <a:spLocks noChangeShapeType="1"/>
          </p:cNvSpPr>
          <p:nvPr/>
        </p:nvSpPr>
        <p:spPr bwMode="auto">
          <a:xfrm>
            <a:off x="4716463" y="2060575"/>
            <a:ext cx="0" cy="3816350"/>
          </a:xfrm>
          <a:prstGeom prst="line">
            <a:avLst/>
          </a:prstGeom>
          <a:noFill/>
          <a:ln w="9525">
            <a:solidFill>
              <a:schemeClr val="tx1"/>
            </a:solidFill>
            <a:round/>
            <a:headEnd/>
            <a:tailEnd/>
          </a:ln>
        </p:spPr>
        <p:txBody>
          <a:bodyPr/>
          <a:lstStyle/>
          <a:p>
            <a:endParaRPr lang="zh-CN" altLang="en-US"/>
          </a:p>
        </p:txBody>
      </p:sp>
      <p:sp>
        <p:nvSpPr>
          <p:cNvPr id="62489" name="AutoShape 29"/>
          <p:cNvSpPr>
            <a:spLocks noChangeArrowheads="1"/>
          </p:cNvSpPr>
          <p:nvPr/>
        </p:nvSpPr>
        <p:spPr bwMode="auto">
          <a:xfrm rot="-5400000">
            <a:off x="3419475" y="2565400"/>
            <a:ext cx="1081088" cy="503238"/>
          </a:xfrm>
          <a:prstGeom prst="parallelogram">
            <a:avLst>
              <a:gd name="adj" fmla="val 29588"/>
            </a:avLst>
          </a:prstGeom>
          <a:solidFill>
            <a:schemeClr val="accent2"/>
          </a:solidFill>
          <a:ln w="9525">
            <a:solidFill>
              <a:schemeClr val="folHlink"/>
            </a:solidFill>
            <a:miter lim="800000"/>
            <a:headEnd/>
            <a:tailEnd/>
          </a:ln>
        </p:spPr>
        <p:txBody>
          <a:bodyPr vert="eaVert" wrap="none" anchor="ctr"/>
          <a:lstStyle/>
          <a:p>
            <a:pPr algn="ctr"/>
            <a:r>
              <a:rPr lang="zh-CN" altLang="en-US" sz="2000"/>
              <a:t>报文</a:t>
            </a:r>
          </a:p>
        </p:txBody>
      </p:sp>
      <p:sp>
        <p:nvSpPr>
          <p:cNvPr id="62490" name="Text Box 32"/>
          <p:cNvSpPr txBox="1">
            <a:spLocks noChangeArrowheads="1"/>
          </p:cNvSpPr>
          <p:nvPr/>
        </p:nvSpPr>
        <p:spPr bwMode="auto">
          <a:xfrm>
            <a:off x="3563938" y="5876925"/>
            <a:ext cx="215900" cy="304800"/>
          </a:xfrm>
          <a:prstGeom prst="rect">
            <a:avLst/>
          </a:prstGeom>
          <a:noFill/>
          <a:ln w="9525">
            <a:noFill/>
            <a:miter lim="800000"/>
            <a:headEnd/>
            <a:tailEnd/>
          </a:ln>
        </p:spPr>
        <p:txBody>
          <a:bodyPr>
            <a:spAutoFit/>
          </a:bodyPr>
          <a:lstStyle/>
          <a:p>
            <a:pPr>
              <a:spcBef>
                <a:spcPct val="50000"/>
              </a:spcBef>
            </a:pPr>
            <a:r>
              <a:rPr lang="en-US" altLang="zh-CN" sz="1400"/>
              <a:t>A</a:t>
            </a:r>
          </a:p>
        </p:txBody>
      </p:sp>
      <p:sp>
        <p:nvSpPr>
          <p:cNvPr id="62491" name="Text Box 33"/>
          <p:cNvSpPr txBox="1">
            <a:spLocks noChangeArrowheads="1"/>
          </p:cNvSpPr>
          <p:nvPr/>
        </p:nvSpPr>
        <p:spPr bwMode="auto">
          <a:xfrm>
            <a:off x="4067175" y="5876925"/>
            <a:ext cx="215900" cy="304800"/>
          </a:xfrm>
          <a:prstGeom prst="rect">
            <a:avLst/>
          </a:prstGeom>
          <a:noFill/>
          <a:ln w="9525">
            <a:noFill/>
            <a:miter lim="800000"/>
            <a:headEnd/>
            <a:tailEnd/>
          </a:ln>
        </p:spPr>
        <p:txBody>
          <a:bodyPr>
            <a:spAutoFit/>
          </a:bodyPr>
          <a:lstStyle/>
          <a:p>
            <a:pPr>
              <a:spcBef>
                <a:spcPct val="50000"/>
              </a:spcBef>
            </a:pPr>
            <a:r>
              <a:rPr lang="en-US" altLang="zh-CN" sz="1400"/>
              <a:t>B</a:t>
            </a:r>
          </a:p>
        </p:txBody>
      </p:sp>
      <p:sp>
        <p:nvSpPr>
          <p:cNvPr id="62492" name="Text Box 34"/>
          <p:cNvSpPr txBox="1">
            <a:spLocks noChangeArrowheads="1"/>
          </p:cNvSpPr>
          <p:nvPr/>
        </p:nvSpPr>
        <p:spPr bwMode="auto">
          <a:xfrm>
            <a:off x="4572000" y="5876925"/>
            <a:ext cx="215900" cy="304800"/>
          </a:xfrm>
          <a:prstGeom prst="rect">
            <a:avLst/>
          </a:prstGeom>
          <a:noFill/>
          <a:ln w="9525">
            <a:noFill/>
            <a:miter lim="800000"/>
            <a:headEnd/>
            <a:tailEnd/>
          </a:ln>
        </p:spPr>
        <p:txBody>
          <a:bodyPr>
            <a:spAutoFit/>
          </a:bodyPr>
          <a:lstStyle/>
          <a:p>
            <a:pPr>
              <a:spcBef>
                <a:spcPct val="50000"/>
              </a:spcBef>
            </a:pPr>
            <a:r>
              <a:rPr lang="en-US" altLang="zh-CN" sz="1400"/>
              <a:t>C</a:t>
            </a:r>
          </a:p>
        </p:txBody>
      </p:sp>
      <p:sp>
        <p:nvSpPr>
          <p:cNvPr id="62493" name="Text Box 35"/>
          <p:cNvSpPr txBox="1">
            <a:spLocks noChangeArrowheads="1"/>
          </p:cNvSpPr>
          <p:nvPr/>
        </p:nvSpPr>
        <p:spPr bwMode="auto">
          <a:xfrm>
            <a:off x="5076825" y="5876925"/>
            <a:ext cx="215900" cy="304800"/>
          </a:xfrm>
          <a:prstGeom prst="rect">
            <a:avLst/>
          </a:prstGeom>
          <a:noFill/>
          <a:ln w="9525">
            <a:noFill/>
            <a:miter lim="800000"/>
            <a:headEnd/>
            <a:tailEnd/>
          </a:ln>
        </p:spPr>
        <p:txBody>
          <a:bodyPr>
            <a:spAutoFit/>
          </a:bodyPr>
          <a:lstStyle/>
          <a:p>
            <a:pPr>
              <a:spcBef>
                <a:spcPct val="50000"/>
              </a:spcBef>
            </a:pPr>
            <a:r>
              <a:rPr lang="en-US" altLang="zh-CN" sz="1400"/>
              <a:t>D</a:t>
            </a:r>
          </a:p>
        </p:txBody>
      </p:sp>
      <p:sp>
        <p:nvSpPr>
          <p:cNvPr id="62494" name="AutoShape 38"/>
          <p:cNvSpPr>
            <a:spLocks noChangeArrowheads="1"/>
          </p:cNvSpPr>
          <p:nvPr/>
        </p:nvSpPr>
        <p:spPr bwMode="auto">
          <a:xfrm rot="-5400000">
            <a:off x="3959226" y="3752850"/>
            <a:ext cx="1008062" cy="503237"/>
          </a:xfrm>
          <a:prstGeom prst="parallelogram">
            <a:avLst>
              <a:gd name="adj" fmla="val 27590"/>
            </a:avLst>
          </a:prstGeom>
          <a:solidFill>
            <a:schemeClr val="accent2"/>
          </a:solidFill>
          <a:ln w="9525">
            <a:solidFill>
              <a:schemeClr val="folHlink"/>
            </a:solidFill>
            <a:miter lim="800000"/>
            <a:headEnd/>
            <a:tailEnd/>
          </a:ln>
        </p:spPr>
        <p:txBody>
          <a:bodyPr vert="eaVert" wrap="none" anchor="ctr"/>
          <a:lstStyle/>
          <a:p>
            <a:pPr algn="ctr"/>
            <a:r>
              <a:rPr lang="zh-CN" altLang="en-US" sz="2000"/>
              <a:t>报文</a:t>
            </a:r>
          </a:p>
        </p:txBody>
      </p:sp>
      <p:sp>
        <p:nvSpPr>
          <p:cNvPr id="62495" name="AutoShape 39"/>
          <p:cNvSpPr>
            <a:spLocks noChangeArrowheads="1"/>
          </p:cNvSpPr>
          <p:nvPr/>
        </p:nvSpPr>
        <p:spPr bwMode="auto">
          <a:xfrm rot="-5400000">
            <a:off x="4464051" y="4905375"/>
            <a:ext cx="1008062" cy="503237"/>
          </a:xfrm>
          <a:prstGeom prst="parallelogram">
            <a:avLst>
              <a:gd name="adj" fmla="val 27590"/>
            </a:avLst>
          </a:prstGeom>
          <a:solidFill>
            <a:schemeClr val="accent2"/>
          </a:solidFill>
          <a:ln w="9525">
            <a:solidFill>
              <a:schemeClr val="folHlink"/>
            </a:solidFill>
            <a:miter lim="800000"/>
            <a:headEnd/>
            <a:tailEnd/>
          </a:ln>
        </p:spPr>
        <p:txBody>
          <a:bodyPr vert="eaVert" wrap="none" anchor="ctr"/>
          <a:lstStyle/>
          <a:p>
            <a:pPr algn="ctr"/>
            <a:r>
              <a:rPr lang="zh-CN" altLang="en-US" sz="2000"/>
              <a:t>报文</a:t>
            </a:r>
          </a:p>
        </p:txBody>
      </p:sp>
      <p:sp>
        <p:nvSpPr>
          <p:cNvPr id="62507" name="Text Box 59"/>
          <p:cNvSpPr txBox="1">
            <a:spLocks noChangeArrowheads="1"/>
          </p:cNvSpPr>
          <p:nvPr/>
        </p:nvSpPr>
        <p:spPr bwMode="auto">
          <a:xfrm>
            <a:off x="1042988" y="1844675"/>
            <a:ext cx="1223962" cy="517525"/>
          </a:xfrm>
          <a:prstGeom prst="rect">
            <a:avLst/>
          </a:prstGeom>
          <a:solidFill>
            <a:schemeClr val="bg1"/>
          </a:solidFill>
          <a:ln w="9525">
            <a:noFill/>
            <a:miter lim="800000"/>
            <a:headEnd/>
            <a:tailEnd/>
          </a:ln>
        </p:spPr>
        <p:txBody>
          <a:bodyPr>
            <a:spAutoFit/>
          </a:bodyPr>
          <a:lstStyle/>
          <a:p>
            <a:pPr>
              <a:spcBef>
                <a:spcPct val="50000"/>
              </a:spcBef>
            </a:pPr>
            <a:r>
              <a:rPr lang="zh-CN" altLang="en-US" sz="1400"/>
              <a:t>呼叫请求信号（信令）</a:t>
            </a:r>
          </a:p>
        </p:txBody>
      </p:sp>
      <p:sp>
        <p:nvSpPr>
          <p:cNvPr id="62508" name="Text Box 60"/>
          <p:cNvSpPr txBox="1">
            <a:spLocks noChangeArrowheads="1"/>
          </p:cNvSpPr>
          <p:nvPr/>
        </p:nvSpPr>
        <p:spPr bwMode="auto">
          <a:xfrm>
            <a:off x="2500298" y="3643314"/>
            <a:ext cx="863600" cy="517525"/>
          </a:xfrm>
          <a:prstGeom prst="rect">
            <a:avLst/>
          </a:prstGeom>
          <a:solidFill>
            <a:schemeClr val="bg1"/>
          </a:solidFill>
          <a:ln w="9525">
            <a:noFill/>
            <a:miter lim="800000"/>
            <a:headEnd/>
            <a:tailEnd/>
          </a:ln>
        </p:spPr>
        <p:txBody>
          <a:bodyPr>
            <a:spAutoFit/>
          </a:bodyPr>
          <a:lstStyle/>
          <a:p>
            <a:pPr>
              <a:spcBef>
                <a:spcPct val="50000"/>
              </a:spcBef>
            </a:pPr>
            <a:r>
              <a:rPr lang="zh-CN" altLang="en-US" sz="1400" dirty="0"/>
              <a:t>呼叫接受信号</a:t>
            </a:r>
          </a:p>
        </p:txBody>
      </p:sp>
      <p:sp>
        <p:nvSpPr>
          <p:cNvPr id="62515" name="AutoShape 68"/>
          <p:cNvSpPr>
            <a:spLocks/>
          </p:cNvSpPr>
          <p:nvPr/>
        </p:nvSpPr>
        <p:spPr bwMode="auto">
          <a:xfrm>
            <a:off x="1857356" y="3067051"/>
            <a:ext cx="50819" cy="433388"/>
          </a:xfrm>
          <a:prstGeom prst="leftBrace">
            <a:avLst>
              <a:gd name="adj1" fmla="val 57790"/>
              <a:gd name="adj2" fmla="val 50000"/>
            </a:avLst>
          </a:prstGeom>
          <a:noFill/>
          <a:ln w="9525">
            <a:solidFill>
              <a:schemeClr val="tx1"/>
            </a:solidFill>
            <a:round/>
            <a:headEnd/>
            <a:tailEnd/>
          </a:ln>
        </p:spPr>
        <p:txBody>
          <a:bodyPr wrap="none" anchor="ctr"/>
          <a:lstStyle/>
          <a:p>
            <a:endParaRPr lang="zh-CN" altLang="en-US"/>
          </a:p>
        </p:txBody>
      </p:sp>
      <p:sp>
        <p:nvSpPr>
          <p:cNvPr id="62516" name="Line 69"/>
          <p:cNvSpPr>
            <a:spLocks noChangeShapeType="1"/>
          </p:cNvSpPr>
          <p:nvPr/>
        </p:nvSpPr>
        <p:spPr bwMode="auto">
          <a:xfrm flipH="1">
            <a:off x="3276600" y="3357563"/>
            <a:ext cx="935038" cy="0"/>
          </a:xfrm>
          <a:prstGeom prst="line">
            <a:avLst/>
          </a:prstGeom>
          <a:noFill/>
          <a:ln w="9525">
            <a:solidFill>
              <a:schemeClr val="tx1"/>
            </a:solidFill>
            <a:prstDash val="dash"/>
            <a:round/>
            <a:headEnd/>
            <a:tailEnd/>
          </a:ln>
        </p:spPr>
        <p:txBody>
          <a:bodyPr/>
          <a:lstStyle/>
          <a:p>
            <a:endParaRPr lang="zh-CN" altLang="en-US"/>
          </a:p>
        </p:txBody>
      </p:sp>
      <p:sp>
        <p:nvSpPr>
          <p:cNvPr id="62517" name="Line 70"/>
          <p:cNvSpPr>
            <a:spLocks noChangeShapeType="1"/>
          </p:cNvSpPr>
          <p:nvPr/>
        </p:nvSpPr>
        <p:spPr bwMode="auto">
          <a:xfrm flipH="1">
            <a:off x="3276600" y="3213100"/>
            <a:ext cx="431800" cy="0"/>
          </a:xfrm>
          <a:prstGeom prst="line">
            <a:avLst/>
          </a:prstGeom>
          <a:noFill/>
          <a:ln w="9525">
            <a:solidFill>
              <a:schemeClr val="tx1"/>
            </a:solidFill>
            <a:prstDash val="dash"/>
            <a:round/>
            <a:headEnd/>
            <a:tailEnd/>
          </a:ln>
        </p:spPr>
        <p:txBody>
          <a:bodyPr/>
          <a:lstStyle/>
          <a:p>
            <a:endParaRPr lang="zh-CN" altLang="en-US"/>
          </a:p>
        </p:txBody>
      </p:sp>
      <p:sp>
        <p:nvSpPr>
          <p:cNvPr id="62518" name="Line 71"/>
          <p:cNvSpPr>
            <a:spLocks noChangeShapeType="1"/>
          </p:cNvSpPr>
          <p:nvPr/>
        </p:nvSpPr>
        <p:spPr bwMode="auto">
          <a:xfrm>
            <a:off x="4716463" y="4508500"/>
            <a:ext cx="719137" cy="0"/>
          </a:xfrm>
          <a:prstGeom prst="line">
            <a:avLst/>
          </a:prstGeom>
          <a:noFill/>
          <a:ln w="9525">
            <a:solidFill>
              <a:schemeClr val="tx1"/>
            </a:solidFill>
            <a:prstDash val="dash"/>
            <a:round/>
            <a:headEnd/>
            <a:tailEnd/>
          </a:ln>
        </p:spPr>
        <p:txBody>
          <a:bodyPr/>
          <a:lstStyle/>
          <a:p>
            <a:endParaRPr lang="zh-CN" altLang="en-US"/>
          </a:p>
        </p:txBody>
      </p:sp>
      <p:sp>
        <p:nvSpPr>
          <p:cNvPr id="62519" name="Line 72"/>
          <p:cNvSpPr>
            <a:spLocks noChangeShapeType="1"/>
          </p:cNvSpPr>
          <p:nvPr/>
        </p:nvSpPr>
        <p:spPr bwMode="auto">
          <a:xfrm>
            <a:off x="4716463" y="4652963"/>
            <a:ext cx="719137" cy="0"/>
          </a:xfrm>
          <a:prstGeom prst="line">
            <a:avLst/>
          </a:prstGeom>
          <a:noFill/>
          <a:ln w="9525">
            <a:solidFill>
              <a:schemeClr val="tx1"/>
            </a:solidFill>
            <a:prstDash val="dash"/>
            <a:round/>
            <a:headEnd/>
            <a:tailEnd/>
          </a:ln>
        </p:spPr>
        <p:txBody>
          <a:bodyPr/>
          <a:lstStyle/>
          <a:p>
            <a:endParaRPr lang="zh-CN" altLang="en-US"/>
          </a:p>
        </p:txBody>
      </p:sp>
      <p:sp>
        <p:nvSpPr>
          <p:cNvPr id="62520" name="Line 73"/>
          <p:cNvSpPr>
            <a:spLocks noChangeShapeType="1"/>
          </p:cNvSpPr>
          <p:nvPr/>
        </p:nvSpPr>
        <p:spPr bwMode="auto">
          <a:xfrm>
            <a:off x="3419475" y="2997200"/>
            <a:ext cx="0" cy="215900"/>
          </a:xfrm>
          <a:prstGeom prst="line">
            <a:avLst/>
          </a:prstGeom>
          <a:noFill/>
          <a:ln w="9525">
            <a:solidFill>
              <a:schemeClr val="tx1"/>
            </a:solidFill>
            <a:round/>
            <a:headEnd/>
            <a:tailEnd type="triangle" w="med" len="med"/>
          </a:ln>
        </p:spPr>
        <p:txBody>
          <a:bodyPr/>
          <a:lstStyle/>
          <a:p>
            <a:endParaRPr lang="zh-CN" altLang="en-US"/>
          </a:p>
        </p:txBody>
      </p:sp>
      <p:sp>
        <p:nvSpPr>
          <p:cNvPr id="62521" name="Line 74"/>
          <p:cNvSpPr>
            <a:spLocks noChangeShapeType="1"/>
          </p:cNvSpPr>
          <p:nvPr/>
        </p:nvSpPr>
        <p:spPr bwMode="auto">
          <a:xfrm flipV="1">
            <a:off x="3419475" y="3357563"/>
            <a:ext cx="0" cy="215900"/>
          </a:xfrm>
          <a:prstGeom prst="line">
            <a:avLst/>
          </a:prstGeom>
          <a:noFill/>
          <a:ln w="9525">
            <a:solidFill>
              <a:schemeClr val="tx1"/>
            </a:solidFill>
            <a:round/>
            <a:headEnd/>
            <a:tailEnd type="triangle" w="med" len="med"/>
          </a:ln>
        </p:spPr>
        <p:txBody>
          <a:bodyPr/>
          <a:lstStyle/>
          <a:p>
            <a:endParaRPr lang="zh-CN" altLang="en-US"/>
          </a:p>
        </p:txBody>
      </p:sp>
      <p:sp>
        <p:nvSpPr>
          <p:cNvPr id="62522" name="Line 75"/>
          <p:cNvSpPr>
            <a:spLocks noChangeShapeType="1"/>
          </p:cNvSpPr>
          <p:nvPr/>
        </p:nvSpPr>
        <p:spPr bwMode="auto">
          <a:xfrm>
            <a:off x="5364163" y="4292600"/>
            <a:ext cx="0" cy="215900"/>
          </a:xfrm>
          <a:prstGeom prst="line">
            <a:avLst/>
          </a:prstGeom>
          <a:noFill/>
          <a:ln w="9525">
            <a:solidFill>
              <a:schemeClr val="tx1"/>
            </a:solidFill>
            <a:round/>
            <a:headEnd/>
            <a:tailEnd type="triangle" w="med" len="med"/>
          </a:ln>
        </p:spPr>
        <p:txBody>
          <a:bodyPr/>
          <a:lstStyle/>
          <a:p>
            <a:endParaRPr lang="zh-CN" altLang="en-US"/>
          </a:p>
        </p:txBody>
      </p:sp>
      <p:sp>
        <p:nvSpPr>
          <p:cNvPr id="62523" name="Line 76"/>
          <p:cNvSpPr>
            <a:spLocks noChangeShapeType="1"/>
          </p:cNvSpPr>
          <p:nvPr/>
        </p:nvSpPr>
        <p:spPr bwMode="auto">
          <a:xfrm flipV="1">
            <a:off x="5364163" y="4652963"/>
            <a:ext cx="0" cy="215900"/>
          </a:xfrm>
          <a:prstGeom prst="line">
            <a:avLst/>
          </a:prstGeom>
          <a:noFill/>
          <a:ln w="9525">
            <a:solidFill>
              <a:schemeClr val="tx1"/>
            </a:solidFill>
            <a:round/>
            <a:headEnd/>
            <a:tailEnd type="triangle" w="med" len="med"/>
          </a:ln>
        </p:spPr>
        <p:txBody>
          <a:bodyPr/>
          <a:lstStyle/>
          <a:p>
            <a:endParaRPr lang="zh-CN" altLang="en-US"/>
          </a:p>
        </p:txBody>
      </p:sp>
      <p:sp>
        <p:nvSpPr>
          <p:cNvPr id="62524" name="Text Box 77"/>
          <p:cNvSpPr txBox="1">
            <a:spLocks noChangeArrowheads="1"/>
          </p:cNvSpPr>
          <p:nvPr/>
        </p:nvSpPr>
        <p:spPr bwMode="auto">
          <a:xfrm>
            <a:off x="3276600" y="2565400"/>
            <a:ext cx="503238" cy="457200"/>
          </a:xfrm>
          <a:prstGeom prst="rect">
            <a:avLst/>
          </a:prstGeom>
          <a:noFill/>
          <a:ln w="9525">
            <a:noFill/>
            <a:miter lim="800000"/>
            <a:headEnd/>
            <a:tailEnd/>
          </a:ln>
        </p:spPr>
        <p:txBody>
          <a:bodyPr>
            <a:spAutoFit/>
          </a:bodyPr>
          <a:lstStyle/>
          <a:p>
            <a:pPr>
              <a:spcBef>
                <a:spcPct val="50000"/>
              </a:spcBef>
            </a:pPr>
            <a:r>
              <a:rPr lang="zh-CN" altLang="en-US" sz="1200"/>
              <a:t>传播延时</a:t>
            </a:r>
          </a:p>
        </p:txBody>
      </p:sp>
      <p:sp>
        <p:nvSpPr>
          <p:cNvPr id="62525" name="Text Box 78"/>
          <p:cNvSpPr txBox="1">
            <a:spLocks noChangeArrowheads="1"/>
          </p:cNvSpPr>
          <p:nvPr/>
        </p:nvSpPr>
        <p:spPr bwMode="auto">
          <a:xfrm>
            <a:off x="5435600" y="4292600"/>
            <a:ext cx="1008063" cy="457200"/>
          </a:xfrm>
          <a:prstGeom prst="rect">
            <a:avLst/>
          </a:prstGeom>
          <a:noFill/>
          <a:ln w="9525">
            <a:noFill/>
            <a:miter lim="800000"/>
            <a:headEnd/>
            <a:tailEnd/>
          </a:ln>
        </p:spPr>
        <p:txBody>
          <a:bodyPr>
            <a:spAutoFit/>
          </a:bodyPr>
          <a:lstStyle/>
          <a:p>
            <a:pPr>
              <a:spcBef>
                <a:spcPct val="50000"/>
              </a:spcBef>
            </a:pPr>
            <a:r>
              <a:rPr lang="zh-CN" altLang="en-US" sz="1200"/>
              <a:t>排队延时</a:t>
            </a:r>
            <a:r>
              <a:rPr lang="en-US" altLang="zh-CN" sz="1200"/>
              <a:t>+</a:t>
            </a:r>
            <a:r>
              <a:rPr lang="zh-CN" altLang="en-US" sz="1200"/>
              <a:t>处理延时</a:t>
            </a:r>
          </a:p>
        </p:txBody>
      </p:sp>
      <p:sp>
        <p:nvSpPr>
          <p:cNvPr id="62526" name="Text Box 79"/>
          <p:cNvSpPr txBox="1">
            <a:spLocks noChangeArrowheads="1"/>
          </p:cNvSpPr>
          <p:nvPr/>
        </p:nvSpPr>
        <p:spPr bwMode="auto">
          <a:xfrm>
            <a:off x="1331913" y="3140075"/>
            <a:ext cx="576262" cy="501650"/>
          </a:xfrm>
          <a:prstGeom prst="rect">
            <a:avLst/>
          </a:prstGeom>
          <a:noFill/>
          <a:ln w="9525">
            <a:noFill/>
            <a:miter lim="800000"/>
            <a:headEnd/>
            <a:tailEnd/>
          </a:ln>
        </p:spPr>
        <p:txBody>
          <a:bodyPr>
            <a:spAutoFit/>
          </a:bodyPr>
          <a:lstStyle/>
          <a:p>
            <a:pPr>
              <a:spcBef>
                <a:spcPct val="50000"/>
              </a:spcBef>
            </a:pPr>
            <a:r>
              <a:rPr lang="zh-CN" altLang="en-US" sz="900"/>
              <a:t>寻路、建立连接时间</a:t>
            </a:r>
          </a:p>
        </p:txBody>
      </p:sp>
      <p:sp>
        <p:nvSpPr>
          <p:cNvPr id="62527" name="AutoShape 80"/>
          <p:cNvSpPr>
            <a:spLocks noChangeArrowheads="1"/>
          </p:cNvSpPr>
          <p:nvPr/>
        </p:nvSpPr>
        <p:spPr bwMode="auto">
          <a:xfrm rot="-5400000">
            <a:off x="3851275" y="2133600"/>
            <a:ext cx="217488" cy="503238"/>
          </a:xfrm>
          <a:prstGeom prst="parallelogram">
            <a:avLst>
              <a:gd name="adj" fmla="val 70069"/>
            </a:avLst>
          </a:prstGeom>
          <a:solidFill>
            <a:schemeClr val="folHlink"/>
          </a:solidFill>
          <a:ln w="9525">
            <a:solidFill>
              <a:schemeClr val="folHlink"/>
            </a:solidFill>
            <a:miter lim="800000"/>
            <a:headEnd/>
            <a:tailEnd/>
          </a:ln>
        </p:spPr>
        <p:txBody>
          <a:bodyPr wrap="none" anchor="ctr"/>
          <a:lstStyle/>
          <a:p>
            <a:endParaRPr lang="zh-CN" altLang="en-US"/>
          </a:p>
        </p:txBody>
      </p:sp>
      <p:sp>
        <p:nvSpPr>
          <p:cNvPr id="62528" name="AutoShape 81"/>
          <p:cNvSpPr>
            <a:spLocks noChangeArrowheads="1"/>
          </p:cNvSpPr>
          <p:nvPr/>
        </p:nvSpPr>
        <p:spPr bwMode="auto">
          <a:xfrm rot="-5400000">
            <a:off x="4354513" y="3357563"/>
            <a:ext cx="217487" cy="503237"/>
          </a:xfrm>
          <a:prstGeom prst="parallelogram">
            <a:avLst>
              <a:gd name="adj" fmla="val 70069"/>
            </a:avLst>
          </a:prstGeom>
          <a:solidFill>
            <a:schemeClr val="folHlink"/>
          </a:solidFill>
          <a:ln w="9525">
            <a:solidFill>
              <a:schemeClr val="folHlink"/>
            </a:solidFill>
            <a:miter lim="800000"/>
            <a:headEnd/>
            <a:tailEnd/>
          </a:ln>
        </p:spPr>
        <p:txBody>
          <a:bodyPr wrap="none" anchor="ctr"/>
          <a:lstStyle/>
          <a:p>
            <a:endParaRPr lang="zh-CN" altLang="en-US"/>
          </a:p>
        </p:txBody>
      </p:sp>
      <p:sp>
        <p:nvSpPr>
          <p:cNvPr id="62529" name="AutoShape 82"/>
          <p:cNvSpPr>
            <a:spLocks noChangeArrowheads="1"/>
          </p:cNvSpPr>
          <p:nvPr/>
        </p:nvSpPr>
        <p:spPr bwMode="auto">
          <a:xfrm rot="-5400000">
            <a:off x="4859338" y="4510088"/>
            <a:ext cx="217487" cy="503237"/>
          </a:xfrm>
          <a:prstGeom prst="parallelogram">
            <a:avLst>
              <a:gd name="adj" fmla="val 70069"/>
            </a:avLst>
          </a:prstGeom>
          <a:solidFill>
            <a:schemeClr val="folHlink"/>
          </a:solidFill>
          <a:ln w="9525">
            <a:solidFill>
              <a:schemeClr val="folHlink"/>
            </a:solidFill>
            <a:miter lim="800000"/>
            <a:headEnd/>
            <a:tailEnd/>
          </a:ln>
        </p:spPr>
        <p:txBody>
          <a:bodyPr wrap="none" anchor="ctr"/>
          <a:lstStyle/>
          <a:p>
            <a:endParaRPr lang="zh-CN" altLang="en-US"/>
          </a:p>
        </p:txBody>
      </p:sp>
      <p:grpSp>
        <p:nvGrpSpPr>
          <p:cNvPr id="75" name="组合 74"/>
          <p:cNvGrpSpPr/>
          <p:nvPr/>
        </p:nvGrpSpPr>
        <p:grpSpPr>
          <a:xfrm>
            <a:off x="6588125" y="1916113"/>
            <a:ext cx="2052638" cy="4465637"/>
            <a:chOff x="6588125" y="1916113"/>
            <a:chExt cx="2052638" cy="4465637"/>
          </a:xfrm>
        </p:grpSpPr>
        <p:sp>
          <p:nvSpPr>
            <p:cNvPr id="62469" name="Rectangle 5"/>
            <p:cNvSpPr>
              <a:spLocks noChangeArrowheads="1"/>
            </p:cNvSpPr>
            <p:nvPr/>
          </p:nvSpPr>
          <p:spPr bwMode="auto">
            <a:xfrm>
              <a:off x="6948488" y="6021388"/>
              <a:ext cx="1692275" cy="360362"/>
            </a:xfrm>
            <a:prstGeom prst="rect">
              <a:avLst/>
            </a:prstGeom>
            <a:noFill/>
            <a:ln w="9525">
              <a:noFill/>
              <a:miter lim="800000"/>
              <a:headEnd/>
              <a:tailEnd/>
            </a:ln>
          </p:spPr>
          <p:txBody>
            <a:bodyPr/>
            <a:lstStyle/>
            <a:p>
              <a:pPr marL="342900" indent="-342900">
                <a:lnSpc>
                  <a:spcPct val="80000"/>
                </a:lnSpc>
                <a:spcBef>
                  <a:spcPct val="20000"/>
                </a:spcBef>
                <a:buClr>
                  <a:schemeClr val="folHlink"/>
                </a:buClr>
                <a:buSzPct val="60000"/>
                <a:buFont typeface="Wingdings" pitchFamily="2" charset="2"/>
                <a:buChar char="n"/>
              </a:pPr>
              <a:r>
                <a:rPr lang="zh-CN" altLang="en-US" sz="2000"/>
                <a:t>分组交换</a:t>
              </a:r>
            </a:p>
          </p:txBody>
        </p:sp>
        <p:sp>
          <p:nvSpPr>
            <p:cNvPr id="62496" name="Line 40"/>
            <p:cNvSpPr>
              <a:spLocks noChangeShapeType="1"/>
            </p:cNvSpPr>
            <p:nvPr/>
          </p:nvSpPr>
          <p:spPr bwMode="auto">
            <a:xfrm>
              <a:off x="6732588" y="1916113"/>
              <a:ext cx="0" cy="3816350"/>
            </a:xfrm>
            <a:prstGeom prst="line">
              <a:avLst/>
            </a:prstGeom>
            <a:noFill/>
            <a:ln w="9525">
              <a:solidFill>
                <a:schemeClr val="tx1"/>
              </a:solidFill>
              <a:round/>
              <a:headEnd/>
              <a:tailEnd/>
            </a:ln>
          </p:spPr>
          <p:txBody>
            <a:bodyPr/>
            <a:lstStyle/>
            <a:p>
              <a:endParaRPr lang="zh-CN" altLang="en-US"/>
            </a:p>
          </p:txBody>
        </p:sp>
        <p:sp>
          <p:nvSpPr>
            <p:cNvPr id="62497" name="Line 41"/>
            <p:cNvSpPr>
              <a:spLocks noChangeShapeType="1"/>
            </p:cNvSpPr>
            <p:nvPr/>
          </p:nvSpPr>
          <p:spPr bwMode="auto">
            <a:xfrm>
              <a:off x="7235825" y="1916113"/>
              <a:ext cx="0" cy="3816350"/>
            </a:xfrm>
            <a:prstGeom prst="line">
              <a:avLst/>
            </a:prstGeom>
            <a:noFill/>
            <a:ln w="9525">
              <a:solidFill>
                <a:schemeClr val="tx1"/>
              </a:solidFill>
              <a:round/>
              <a:headEnd/>
              <a:tailEnd/>
            </a:ln>
          </p:spPr>
          <p:txBody>
            <a:bodyPr/>
            <a:lstStyle/>
            <a:p>
              <a:endParaRPr lang="zh-CN" altLang="en-US"/>
            </a:p>
          </p:txBody>
        </p:sp>
        <p:sp>
          <p:nvSpPr>
            <p:cNvPr id="62498" name="Line 42"/>
            <p:cNvSpPr>
              <a:spLocks noChangeShapeType="1"/>
            </p:cNvSpPr>
            <p:nvPr/>
          </p:nvSpPr>
          <p:spPr bwMode="auto">
            <a:xfrm>
              <a:off x="8243888" y="1916113"/>
              <a:ext cx="0" cy="3816350"/>
            </a:xfrm>
            <a:prstGeom prst="line">
              <a:avLst/>
            </a:prstGeom>
            <a:noFill/>
            <a:ln w="9525">
              <a:solidFill>
                <a:schemeClr val="tx1"/>
              </a:solidFill>
              <a:round/>
              <a:headEnd/>
              <a:tailEnd/>
            </a:ln>
          </p:spPr>
          <p:txBody>
            <a:bodyPr/>
            <a:lstStyle/>
            <a:p>
              <a:endParaRPr lang="zh-CN" altLang="en-US"/>
            </a:p>
          </p:txBody>
        </p:sp>
        <p:sp>
          <p:nvSpPr>
            <p:cNvPr id="62499" name="Line 43"/>
            <p:cNvSpPr>
              <a:spLocks noChangeShapeType="1"/>
            </p:cNvSpPr>
            <p:nvPr/>
          </p:nvSpPr>
          <p:spPr bwMode="auto">
            <a:xfrm>
              <a:off x="7740650" y="1916113"/>
              <a:ext cx="0" cy="3816350"/>
            </a:xfrm>
            <a:prstGeom prst="line">
              <a:avLst/>
            </a:prstGeom>
            <a:noFill/>
            <a:ln w="9525">
              <a:solidFill>
                <a:schemeClr val="tx1"/>
              </a:solidFill>
              <a:round/>
              <a:headEnd/>
              <a:tailEnd/>
            </a:ln>
          </p:spPr>
          <p:txBody>
            <a:bodyPr/>
            <a:lstStyle/>
            <a:p>
              <a:endParaRPr lang="zh-CN" altLang="en-US"/>
            </a:p>
          </p:txBody>
        </p:sp>
        <p:sp>
          <p:nvSpPr>
            <p:cNvPr id="62500" name="AutoShape 44"/>
            <p:cNvSpPr>
              <a:spLocks noChangeArrowheads="1"/>
            </p:cNvSpPr>
            <p:nvPr/>
          </p:nvSpPr>
          <p:spPr bwMode="auto">
            <a:xfrm rot="-5400000">
              <a:off x="6839744" y="2094707"/>
              <a:ext cx="288925" cy="503237"/>
            </a:xfrm>
            <a:prstGeom prst="parallelogram">
              <a:avLst>
                <a:gd name="adj" fmla="val 13773"/>
              </a:avLst>
            </a:prstGeom>
            <a:solidFill>
              <a:schemeClr val="accent2"/>
            </a:solidFill>
            <a:ln w="9525">
              <a:solidFill>
                <a:schemeClr val="folHlink"/>
              </a:solidFill>
              <a:miter lim="800000"/>
              <a:headEnd/>
              <a:tailEnd/>
            </a:ln>
          </p:spPr>
          <p:txBody>
            <a:bodyPr vert="eaVert" wrap="none" anchor="ctr"/>
            <a:lstStyle/>
            <a:p>
              <a:pPr algn="ctr"/>
              <a:r>
                <a:rPr lang="zh-CN" altLang="en-US" sz="1600" dirty="0"/>
                <a:t>分组</a:t>
              </a:r>
              <a:r>
                <a:rPr lang="en-US" altLang="zh-CN" sz="1600" dirty="0"/>
                <a:t>1</a:t>
              </a:r>
            </a:p>
          </p:txBody>
        </p:sp>
        <p:sp>
          <p:nvSpPr>
            <p:cNvPr id="62501" name="Text Box 45"/>
            <p:cNvSpPr txBox="1">
              <a:spLocks noChangeArrowheads="1"/>
            </p:cNvSpPr>
            <p:nvPr/>
          </p:nvSpPr>
          <p:spPr bwMode="auto">
            <a:xfrm>
              <a:off x="6588125" y="5732463"/>
              <a:ext cx="215900" cy="304800"/>
            </a:xfrm>
            <a:prstGeom prst="rect">
              <a:avLst/>
            </a:prstGeom>
            <a:noFill/>
            <a:ln w="9525">
              <a:noFill/>
              <a:miter lim="800000"/>
              <a:headEnd/>
              <a:tailEnd/>
            </a:ln>
          </p:spPr>
          <p:txBody>
            <a:bodyPr>
              <a:spAutoFit/>
            </a:bodyPr>
            <a:lstStyle/>
            <a:p>
              <a:pPr>
                <a:spcBef>
                  <a:spcPct val="50000"/>
                </a:spcBef>
              </a:pPr>
              <a:r>
                <a:rPr lang="en-US" altLang="zh-CN" sz="1400"/>
                <a:t>A</a:t>
              </a:r>
            </a:p>
          </p:txBody>
        </p:sp>
        <p:sp>
          <p:nvSpPr>
            <p:cNvPr id="62502" name="Text Box 46"/>
            <p:cNvSpPr txBox="1">
              <a:spLocks noChangeArrowheads="1"/>
            </p:cNvSpPr>
            <p:nvPr/>
          </p:nvSpPr>
          <p:spPr bwMode="auto">
            <a:xfrm>
              <a:off x="7091363" y="5732463"/>
              <a:ext cx="215900" cy="304800"/>
            </a:xfrm>
            <a:prstGeom prst="rect">
              <a:avLst/>
            </a:prstGeom>
            <a:noFill/>
            <a:ln w="9525">
              <a:noFill/>
              <a:miter lim="800000"/>
              <a:headEnd/>
              <a:tailEnd/>
            </a:ln>
          </p:spPr>
          <p:txBody>
            <a:bodyPr>
              <a:spAutoFit/>
            </a:bodyPr>
            <a:lstStyle/>
            <a:p>
              <a:pPr>
                <a:spcBef>
                  <a:spcPct val="50000"/>
                </a:spcBef>
              </a:pPr>
              <a:r>
                <a:rPr lang="en-US" altLang="zh-CN" sz="1400"/>
                <a:t>B</a:t>
              </a:r>
            </a:p>
          </p:txBody>
        </p:sp>
        <p:sp>
          <p:nvSpPr>
            <p:cNvPr id="62503" name="Text Box 47"/>
            <p:cNvSpPr txBox="1">
              <a:spLocks noChangeArrowheads="1"/>
            </p:cNvSpPr>
            <p:nvPr/>
          </p:nvSpPr>
          <p:spPr bwMode="auto">
            <a:xfrm>
              <a:off x="7596188" y="5732463"/>
              <a:ext cx="215900" cy="304800"/>
            </a:xfrm>
            <a:prstGeom prst="rect">
              <a:avLst/>
            </a:prstGeom>
            <a:noFill/>
            <a:ln w="9525">
              <a:noFill/>
              <a:miter lim="800000"/>
              <a:headEnd/>
              <a:tailEnd/>
            </a:ln>
          </p:spPr>
          <p:txBody>
            <a:bodyPr>
              <a:spAutoFit/>
            </a:bodyPr>
            <a:lstStyle/>
            <a:p>
              <a:pPr>
                <a:spcBef>
                  <a:spcPct val="50000"/>
                </a:spcBef>
              </a:pPr>
              <a:r>
                <a:rPr lang="en-US" altLang="zh-CN" sz="1400"/>
                <a:t>C</a:t>
              </a:r>
            </a:p>
          </p:txBody>
        </p:sp>
        <p:sp>
          <p:nvSpPr>
            <p:cNvPr id="62504" name="Text Box 48"/>
            <p:cNvSpPr txBox="1">
              <a:spLocks noChangeArrowheads="1"/>
            </p:cNvSpPr>
            <p:nvPr/>
          </p:nvSpPr>
          <p:spPr bwMode="auto">
            <a:xfrm>
              <a:off x="8101013" y="5732463"/>
              <a:ext cx="215900" cy="304800"/>
            </a:xfrm>
            <a:prstGeom prst="rect">
              <a:avLst/>
            </a:prstGeom>
            <a:noFill/>
            <a:ln w="9525">
              <a:noFill/>
              <a:miter lim="800000"/>
              <a:headEnd/>
              <a:tailEnd/>
            </a:ln>
          </p:spPr>
          <p:txBody>
            <a:bodyPr>
              <a:spAutoFit/>
            </a:bodyPr>
            <a:lstStyle/>
            <a:p>
              <a:pPr>
                <a:spcBef>
                  <a:spcPct val="50000"/>
                </a:spcBef>
              </a:pPr>
              <a:r>
                <a:rPr lang="en-US" altLang="zh-CN" sz="1400"/>
                <a:t>D</a:t>
              </a:r>
            </a:p>
          </p:txBody>
        </p:sp>
        <p:sp>
          <p:nvSpPr>
            <p:cNvPr id="62505" name="AutoShape 51"/>
            <p:cNvSpPr>
              <a:spLocks noChangeArrowheads="1"/>
            </p:cNvSpPr>
            <p:nvPr/>
          </p:nvSpPr>
          <p:spPr bwMode="auto">
            <a:xfrm rot="-5400000">
              <a:off x="6839744" y="2455069"/>
              <a:ext cx="288925" cy="503237"/>
            </a:xfrm>
            <a:prstGeom prst="parallelogram">
              <a:avLst>
                <a:gd name="adj" fmla="val 13773"/>
              </a:avLst>
            </a:prstGeom>
            <a:solidFill>
              <a:schemeClr val="accent2"/>
            </a:solidFill>
            <a:ln w="9525">
              <a:solidFill>
                <a:schemeClr val="folHlink"/>
              </a:solidFill>
              <a:miter lim="800000"/>
              <a:headEnd/>
              <a:tailEnd/>
            </a:ln>
          </p:spPr>
          <p:txBody>
            <a:bodyPr vert="eaVert" wrap="none" anchor="ctr"/>
            <a:lstStyle/>
            <a:p>
              <a:pPr algn="ctr"/>
              <a:r>
                <a:rPr lang="zh-CN" altLang="en-US" sz="1600" dirty="0"/>
                <a:t>分组</a:t>
              </a:r>
              <a:r>
                <a:rPr lang="en-US" altLang="zh-CN" sz="1600" dirty="0"/>
                <a:t>2</a:t>
              </a:r>
            </a:p>
          </p:txBody>
        </p:sp>
        <p:sp>
          <p:nvSpPr>
            <p:cNvPr id="62506" name="AutoShape 52"/>
            <p:cNvSpPr>
              <a:spLocks noChangeArrowheads="1"/>
            </p:cNvSpPr>
            <p:nvPr/>
          </p:nvSpPr>
          <p:spPr bwMode="auto">
            <a:xfrm rot="-5400000">
              <a:off x="6839744" y="2815432"/>
              <a:ext cx="288925" cy="503237"/>
            </a:xfrm>
            <a:prstGeom prst="parallelogram">
              <a:avLst>
                <a:gd name="adj" fmla="val 13773"/>
              </a:avLst>
            </a:prstGeom>
            <a:solidFill>
              <a:schemeClr val="accent2"/>
            </a:solidFill>
            <a:ln w="9525">
              <a:solidFill>
                <a:schemeClr val="folHlink"/>
              </a:solidFill>
              <a:miter lim="800000"/>
              <a:headEnd/>
              <a:tailEnd/>
            </a:ln>
          </p:spPr>
          <p:txBody>
            <a:bodyPr vert="eaVert" wrap="none" anchor="ctr"/>
            <a:lstStyle/>
            <a:p>
              <a:pPr algn="ctr"/>
              <a:r>
                <a:rPr lang="zh-CN" altLang="en-US" sz="1600" dirty="0"/>
                <a:t>分组</a:t>
              </a:r>
              <a:r>
                <a:rPr lang="en-US" altLang="zh-CN" sz="1600" dirty="0"/>
                <a:t>3</a:t>
              </a:r>
            </a:p>
          </p:txBody>
        </p:sp>
        <p:sp>
          <p:nvSpPr>
            <p:cNvPr id="62509" name="AutoShape 61"/>
            <p:cNvSpPr>
              <a:spLocks noChangeArrowheads="1"/>
            </p:cNvSpPr>
            <p:nvPr/>
          </p:nvSpPr>
          <p:spPr bwMode="auto">
            <a:xfrm rot="-5400000">
              <a:off x="7342981" y="2601119"/>
              <a:ext cx="288925" cy="503238"/>
            </a:xfrm>
            <a:prstGeom prst="parallelogram">
              <a:avLst>
                <a:gd name="adj" fmla="val 13773"/>
              </a:avLst>
            </a:prstGeom>
            <a:solidFill>
              <a:schemeClr val="accent2"/>
            </a:solidFill>
            <a:ln w="9525">
              <a:solidFill>
                <a:schemeClr val="folHlink"/>
              </a:solidFill>
              <a:miter lim="800000"/>
              <a:headEnd/>
              <a:tailEnd/>
            </a:ln>
          </p:spPr>
          <p:txBody>
            <a:bodyPr vert="eaVert" wrap="none" anchor="ctr"/>
            <a:lstStyle/>
            <a:p>
              <a:pPr algn="ctr"/>
              <a:r>
                <a:rPr lang="zh-CN" altLang="en-US" sz="1600" dirty="0"/>
                <a:t>分组</a:t>
              </a:r>
              <a:r>
                <a:rPr lang="en-US" altLang="zh-CN" sz="1600" dirty="0"/>
                <a:t>1</a:t>
              </a:r>
            </a:p>
          </p:txBody>
        </p:sp>
        <p:sp>
          <p:nvSpPr>
            <p:cNvPr id="62510" name="AutoShape 62"/>
            <p:cNvSpPr>
              <a:spLocks noChangeArrowheads="1"/>
            </p:cNvSpPr>
            <p:nvPr/>
          </p:nvSpPr>
          <p:spPr bwMode="auto">
            <a:xfrm rot="-5400000">
              <a:off x="7342981" y="2961482"/>
              <a:ext cx="288925" cy="503238"/>
            </a:xfrm>
            <a:prstGeom prst="parallelogram">
              <a:avLst>
                <a:gd name="adj" fmla="val 13773"/>
              </a:avLst>
            </a:prstGeom>
            <a:solidFill>
              <a:schemeClr val="accent2"/>
            </a:solidFill>
            <a:ln w="9525">
              <a:solidFill>
                <a:schemeClr val="folHlink"/>
              </a:solidFill>
              <a:miter lim="800000"/>
              <a:headEnd/>
              <a:tailEnd/>
            </a:ln>
          </p:spPr>
          <p:txBody>
            <a:bodyPr vert="eaVert" wrap="none" anchor="ctr"/>
            <a:lstStyle/>
            <a:p>
              <a:pPr algn="ctr"/>
              <a:r>
                <a:rPr lang="zh-CN" altLang="en-US" sz="1600"/>
                <a:t>分组</a:t>
              </a:r>
              <a:r>
                <a:rPr lang="en-US" altLang="zh-CN" sz="1600"/>
                <a:t>2</a:t>
              </a:r>
            </a:p>
          </p:txBody>
        </p:sp>
        <p:sp>
          <p:nvSpPr>
            <p:cNvPr id="62511" name="AutoShape 63"/>
            <p:cNvSpPr>
              <a:spLocks noChangeArrowheads="1"/>
            </p:cNvSpPr>
            <p:nvPr/>
          </p:nvSpPr>
          <p:spPr bwMode="auto">
            <a:xfrm rot="-5400000">
              <a:off x="7342981" y="3321844"/>
              <a:ext cx="288925" cy="503238"/>
            </a:xfrm>
            <a:prstGeom prst="parallelogram">
              <a:avLst>
                <a:gd name="adj" fmla="val 13773"/>
              </a:avLst>
            </a:prstGeom>
            <a:solidFill>
              <a:schemeClr val="accent2"/>
            </a:solidFill>
            <a:ln w="9525">
              <a:solidFill>
                <a:schemeClr val="folHlink"/>
              </a:solidFill>
              <a:miter lim="800000"/>
              <a:headEnd/>
              <a:tailEnd/>
            </a:ln>
          </p:spPr>
          <p:txBody>
            <a:bodyPr vert="eaVert" wrap="none" anchor="ctr"/>
            <a:lstStyle/>
            <a:p>
              <a:pPr algn="ctr"/>
              <a:r>
                <a:rPr lang="zh-CN" altLang="en-US" sz="1600" dirty="0"/>
                <a:t>分组</a:t>
              </a:r>
              <a:r>
                <a:rPr lang="en-US" altLang="zh-CN" sz="1600" dirty="0"/>
                <a:t>3</a:t>
              </a:r>
            </a:p>
          </p:txBody>
        </p:sp>
        <p:sp>
          <p:nvSpPr>
            <p:cNvPr id="62512" name="AutoShape 64"/>
            <p:cNvSpPr>
              <a:spLocks noChangeArrowheads="1"/>
            </p:cNvSpPr>
            <p:nvPr/>
          </p:nvSpPr>
          <p:spPr bwMode="auto">
            <a:xfrm rot="-5400000">
              <a:off x="7847806" y="3177382"/>
              <a:ext cx="288925" cy="503238"/>
            </a:xfrm>
            <a:prstGeom prst="parallelogram">
              <a:avLst>
                <a:gd name="adj" fmla="val 13773"/>
              </a:avLst>
            </a:prstGeom>
            <a:solidFill>
              <a:schemeClr val="accent2"/>
            </a:solidFill>
            <a:ln w="9525">
              <a:solidFill>
                <a:schemeClr val="folHlink"/>
              </a:solidFill>
              <a:miter lim="800000"/>
              <a:headEnd/>
              <a:tailEnd/>
            </a:ln>
          </p:spPr>
          <p:txBody>
            <a:bodyPr vert="eaVert" wrap="none" anchor="ctr"/>
            <a:lstStyle/>
            <a:p>
              <a:pPr algn="ctr"/>
              <a:r>
                <a:rPr lang="zh-CN" altLang="en-US" sz="1600" dirty="0"/>
                <a:t>分组</a:t>
              </a:r>
              <a:r>
                <a:rPr lang="en-US" altLang="zh-CN" sz="1600" dirty="0"/>
                <a:t>1</a:t>
              </a:r>
            </a:p>
          </p:txBody>
        </p:sp>
        <p:sp>
          <p:nvSpPr>
            <p:cNvPr id="62513" name="AutoShape 65"/>
            <p:cNvSpPr>
              <a:spLocks noChangeArrowheads="1"/>
            </p:cNvSpPr>
            <p:nvPr/>
          </p:nvSpPr>
          <p:spPr bwMode="auto">
            <a:xfrm rot="-5400000">
              <a:off x="7847806" y="3537744"/>
              <a:ext cx="288925" cy="503238"/>
            </a:xfrm>
            <a:prstGeom prst="parallelogram">
              <a:avLst>
                <a:gd name="adj" fmla="val 13773"/>
              </a:avLst>
            </a:prstGeom>
            <a:solidFill>
              <a:schemeClr val="accent2"/>
            </a:solidFill>
            <a:ln w="9525">
              <a:solidFill>
                <a:schemeClr val="folHlink"/>
              </a:solidFill>
              <a:miter lim="800000"/>
              <a:headEnd/>
              <a:tailEnd/>
            </a:ln>
          </p:spPr>
          <p:txBody>
            <a:bodyPr vert="eaVert" wrap="none" anchor="ctr"/>
            <a:lstStyle/>
            <a:p>
              <a:pPr algn="ctr"/>
              <a:r>
                <a:rPr lang="zh-CN" altLang="en-US" sz="1600"/>
                <a:t>分组</a:t>
              </a:r>
              <a:r>
                <a:rPr lang="en-US" altLang="zh-CN" sz="1600"/>
                <a:t>2</a:t>
              </a:r>
            </a:p>
          </p:txBody>
        </p:sp>
        <p:sp>
          <p:nvSpPr>
            <p:cNvPr id="62514" name="AutoShape 66"/>
            <p:cNvSpPr>
              <a:spLocks noChangeArrowheads="1"/>
            </p:cNvSpPr>
            <p:nvPr/>
          </p:nvSpPr>
          <p:spPr bwMode="auto">
            <a:xfrm rot="-5400000">
              <a:off x="7847806" y="3898107"/>
              <a:ext cx="288925" cy="503238"/>
            </a:xfrm>
            <a:prstGeom prst="parallelogram">
              <a:avLst>
                <a:gd name="adj" fmla="val 13773"/>
              </a:avLst>
            </a:prstGeom>
            <a:solidFill>
              <a:schemeClr val="accent2"/>
            </a:solidFill>
            <a:ln w="9525">
              <a:solidFill>
                <a:schemeClr val="folHlink"/>
              </a:solidFill>
              <a:miter lim="800000"/>
              <a:headEnd/>
              <a:tailEnd/>
            </a:ln>
          </p:spPr>
          <p:txBody>
            <a:bodyPr vert="eaVert" wrap="none" anchor="ctr"/>
            <a:lstStyle/>
            <a:p>
              <a:pPr algn="ctr"/>
              <a:r>
                <a:rPr lang="zh-CN" altLang="en-US" sz="1600" dirty="0"/>
                <a:t>分组</a:t>
              </a:r>
              <a:r>
                <a:rPr lang="en-US" altLang="zh-CN" sz="1600" dirty="0"/>
                <a:t>3</a:t>
              </a:r>
            </a:p>
          </p:txBody>
        </p:sp>
        <p:sp>
          <p:nvSpPr>
            <p:cNvPr id="62530" name="AutoShape 83"/>
            <p:cNvSpPr>
              <a:spLocks noChangeArrowheads="1"/>
            </p:cNvSpPr>
            <p:nvPr/>
          </p:nvSpPr>
          <p:spPr bwMode="auto">
            <a:xfrm rot="-5400000">
              <a:off x="6948488" y="1989138"/>
              <a:ext cx="71437" cy="503237"/>
            </a:xfrm>
            <a:prstGeom prst="parallelogram">
              <a:avLst>
                <a:gd name="adj" fmla="val 29667"/>
              </a:avLst>
            </a:prstGeom>
            <a:solidFill>
              <a:schemeClr val="folHlink"/>
            </a:solidFill>
            <a:ln w="9525">
              <a:solidFill>
                <a:schemeClr val="folHlink"/>
              </a:solidFill>
              <a:miter lim="800000"/>
              <a:headEnd/>
              <a:tailEnd/>
            </a:ln>
          </p:spPr>
          <p:txBody>
            <a:bodyPr wrap="none" anchor="ctr"/>
            <a:lstStyle/>
            <a:p>
              <a:endParaRPr lang="zh-CN" altLang="en-US"/>
            </a:p>
          </p:txBody>
        </p:sp>
        <p:sp>
          <p:nvSpPr>
            <p:cNvPr id="62531" name="AutoShape 84"/>
            <p:cNvSpPr>
              <a:spLocks noChangeArrowheads="1"/>
            </p:cNvSpPr>
            <p:nvPr/>
          </p:nvSpPr>
          <p:spPr bwMode="auto">
            <a:xfrm rot="-5400000">
              <a:off x="6948488" y="2349500"/>
              <a:ext cx="71438" cy="503237"/>
            </a:xfrm>
            <a:prstGeom prst="parallelogram">
              <a:avLst>
                <a:gd name="adj" fmla="val 29667"/>
              </a:avLst>
            </a:prstGeom>
            <a:solidFill>
              <a:schemeClr val="folHlink"/>
            </a:solidFill>
            <a:ln w="9525">
              <a:solidFill>
                <a:schemeClr val="folHlink"/>
              </a:solidFill>
              <a:miter lim="800000"/>
              <a:headEnd/>
              <a:tailEnd/>
            </a:ln>
          </p:spPr>
          <p:txBody>
            <a:bodyPr wrap="none" anchor="ctr"/>
            <a:lstStyle/>
            <a:p>
              <a:endParaRPr lang="zh-CN" altLang="en-US"/>
            </a:p>
          </p:txBody>
        </p:sp>
        <p:sp>
          <p:nvSpPr>
            <p:cNvPr id="62532" name="AutoShape 85"/>
            <p:cNvSpPr>
              <a:spLocks noChangeArrowheads="1"/>
            </p:cNvSpPr>
            <p:nvPr/>
          </p:nvSpPr>
          <p:spPr bwMode="auto">
            <a:xfrm rot="-5400000">
              <a:off x="6948488" y="2708275"/>
              <a:ext cx="71438" cy="503237"/>
            </a:xfrm>
            <a:prstGeom prst="parallelogram">
              <a:avLst>
                <a:gd name="adj" fmla="val 29667"/>
              </a:avLst>
            </a:prstGeom>
            <a:solidFill>
              <a:schemeClr val="folHlink"/>
            </a:solidFill>
            <a:ln w="9525">
              <a:solidFill>
                <a:schemeClr val="folHlink"/>
              </a:solidFill>
              <a:miter lim="800000"/>
              <a:headEnd/>
              <a:tailEnd/>
            </a:ln>
          </p:spPr>
          <p:txBody>
            <a:bodyPr wrap="none" anchor="ctr"/>
            <a:lstStyle/>
            <a:p>
              <a:endParaRPr lang="zh-CN" altLang="en-US"/>
            </a:p>
          </p:txBody>
        </p:sp>
        <p:sp>
          <p:nvSpPr>
            <p:cNvPr id="62533" name="AutoShape 86"/>
            <p:cNvSpPr>
              <a:spLocks noChangeArrowheads="1"/>
            </p:cNvSpPr>
            <p:nvPr/>
          </p:nvSpPr>
          <p:spPr bwMode="auto">
            <a:xfrm rot="-5400000">
              <a:off x="7451725" y="2492375"/>
              <a:ext cx="71438" cy="503238"/>
            </a:xfrm>
            <a:prstGeom prst="parallelogram">
              <a:avLst>
                <a:gd name="adj" fmla="val 29667"/>
              </a:avLst>
            </a:prstGeom>
            <a:solidFill>
              <a:schemeClr val="folHlink"/>
            </a:solidFill>
            <a:ln w="9525">
              <a:solidFill>
                <a:schemeClr val="folHlink"/>
              </a:solidFill>
              <a:miter lim="800000"/>
              <a:headEnd/>
              <a:tailEnd/>
            </a:ln>
          </p:spPr>
          <p:txBody>
            <a:bodyPr wrap="none" anchor="ctr"/>
            <a:lstStyle/>
            <a:p>
              <a:endParaRPr lang="zh-CN" altLang="en-US"/>
            </a:p>
          </p:txBody>
        </p:sp>
        <p:sp>
          <p:nvSpPr>
            <p:cNvPr id="62534" name="AutoShape 87"/>
            <p:cNvSpPr>
              <a:spLocks noChangeArrowheads="1"/>
            </p:cNvSpPr>
            <p:nvPr/>
          </p:nvSpPr>
          <p:spPr bwMode="auto">
            <a:xfrm rot="-5400000">
              <a:off x="7451725" y="2852738"/>
              <a:ext cx="71437" cy="503238"/>
            </a:xfrm>
            <a:prstGeom prst="parallelogram">
              <a:avLst>
                <a:gd name="adj" fmla="val 29667"/>
              </a:avLst>
            </a:prstGeom>
            <a:solidFill>
              <a:schemeClr val="folHlink"/>
            </a:solidFill>
            <a:ln w="9525">
              <a:solidFill>
                <a:schemeClr val="folHlink"/>
              </a:solidFill>
              <a:miter lim="800000"/>
              <a:headEnd/>
              <a:tailEnd/>
            </a:ln>
          </p:spPr>
          <p:txBody>
            <a:bodyPr wrap="none" anchor="ctr"/>
            <a:lstStyle/>
            <a:p>
              <a:endParaRPr lang="zh-CN" altLang="en-US"/>
            </a:p>
          </p:txBody>
        </p:sp>
        <p:sp>
          <p:nvSpPr>
            <p:cNvPr id="62535" name="AutoShape 88"/>
            <p:cNvSpPr>
              <a:spLocks noChangeArrowheads="1"/>
            </p:cNvSpPr>
            <p:nvPr/>
          </p:nvSpPr>
          <p:spPr bwMode="auto">
            <a:xfrm rot="-5400000">
              <a:off x="7451725" y="3213100"/>
              <a:ext cx="71438" cy="503238"/>
            </a:xfrm>
            <a:prstGeom prst="parallelogram">
              <a:avLst>
                <a:gd name="adj" fmla="val 29667"/>
              </a:avLst>
            </a:prstGeom>
            <a:solidFill>
              <a:schemeClr val="folHlink"/>
            </a:solidFill>
            <a:ln w="9525">
              <a:solidFill>
                <a:schemeClr val="folHlink"/>
              </a:solidFill>
              <a:miter lim="800000"/>
              <a:headEnd/>
              <a:tailEnd/>
            </a:ln>
          </p:spPr>
          <p:txBody>
            <a:bodyPr wrap="none" anchor="ctr"/>
            <a:lstStyle/>
            <a:p>
              <a:endParaRPr lang="zh-CN" altLang="en-US"/>
            </a:p>
          </p:txBody>
        </p:sp>
        <p:sp>
          <p:nvSpPr>
            <p:cNvPr id="62536" name="AutoShape 89"/>
            <p:cNvSpPr>
              <a:spLocks noChangeArrowheads="1"/>
            </p:cNvSpPr>
            <p:nvPr/>
          </p:nvSpPr>
          <p:spPr bwMode="auto">
            <a:xfrm rot="-5400000">
              <a:off x="7956550" y="3068638"/>
              <a:ext cx="71437" cy="503238"/>
            </a:xfrm>
            <a:prstGeom prst="parallelogram">
              <a:avLst>
                <a:gd name="adj" fmla="val 29667"/>
              </a:avLst>
            </a:prstGeom>
            <a:solidFill>
              <a:schemeClr val="folHlink"/>
            </a:solidFill>
            <a:ln w="9525">
              <a:solidFill>
                <a:schemeClr val="folHlink"/>
              </a:solidFill>
              <a:miter lim="800000"/>
              <a:headEnd/>
              <a:tailEnd/>
            </a:ln>
          </p:spPr>
          <p:txBody>
            <a:bodyPr wrap="none" anchor="ctr"/>
            <a:lstStyle/>
            <a:p>
              <a:endParaRPr lang="zh-CN" altLang="en-US"/>
            </a:p>
          </p:txBody>
        </p:sp>
        <p:sp>
          <p:nvSpPr>
            <p:cNvPr id="62537" name="AutoShape 90"/>
            <p:cNvSpPr>
              <a:spLocks noChangeArrowheads="1"/>
            </p:cNvSpPr>
            <p:nvPr/>
          </p:nvSpPr>
          <p:spPr bwMode="auto">
            <a:xfrm rot="-5400000">
              <a:off x="7956550" y="3429000"/>
              <a:ext cx="71438" cy="503238"/>
            </a:xfrm>
            <a:prstGeom prst="parallelogram">
              <a:avLst>
                <a:gd name="adj" fmla="val 29667"/>
              </a:avLst>
            </a:prstGeom>
            <a:solidFill>
              <a:schemeClr val="folHlink"/>
            </a:solidFill>
            <a:ln w="9525">
              <a:solidFill>
                <a:schemeClr val="folHlink"/>
              </a:solidFill>
              <a:miter lim="800000"/>
              <a:headEnd/>
              <a:tailEnd/>
            </a:ln>
          </p:spPr>
          <p:txBody>
            <a:bodyPr wrap="none" anchor="ctr"/>
            <a:lstStyle/>
            <a:p>
              <a:endParaRPr lang="zh-CN" altLang="en-US"/>
            </a:p>
          </p:txBody>
        </p:sp>
        <p:sp>
          <p:nvSpPr>
            <p:cNvPr id="62538" name="AutoShape 91"/>
            <p:cNvSpPr>
              <a:spLocks noChangeArrowheads="1"/>
            </p:cNvSpPr>
            <p:nvPr/>
          </p:nvSpPr>
          <p:spPr bwMode="auto">
            <a:xfrm rot="-5400000">
              <a:off x="7956550" y="3789363"/>
              <a:ext cx="71437" cy="503238"/>
            </a:xfrm>
            <a:prstGeom prst="parallelogram">
              <a:avLst>
                <a:gd name="adj" fmla="val 29667"/>
              </a:avLst>
            </a:prstGeom>
            <a:solidFill>
              <a:schemeClr val="folHlink"/>
            </a:solidFill>
            <a:ln w="9525">
              <a:solidFill>
                <a:schemeClr val="folHlink"/>
              </a:solidFill>
              <a:miter lim="800000"/>
              <a:headEnd/>
              <a:tailEnd/>
            </a:ln>
          </p:spPr>
          <p:txBody>
            <a:bodyPr wrap="none" anchor="ctr"/>
            <a:lstStyle/>
            <a:p>
              <a:endParaRPr lang="zh-CN" altLang="en-US"/>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分组交换网络的性能指标</a:t>
            </a:r>
          </a:p>
        </p:txBody>
      </p:sp>
      <p:sp>
        <p:nvSpPr>
          <p:cNvPr id="3" name="内容占位符 2"/>
          <p:cNvSpPr>
            <a:spLocks noGrp="1"/>
          </p:cNvSpPr>
          <p:nvPr>
            <p:ph idx="1"/>
          </p:nvPr>
        </p:nvSpPr>
        <p:spPr>
          <a:xfrm>
            <a:off x="971600" y="1988840"/>
            <a:ext cx="7772400" cy="4114800"/>
          </a:xfrm>
        </p:spPr>
        <p:txBody>
          <a:bodyPr/>
          <a:lstStyle/>
          <a:p>
            <a:r>
              <a:rPr lang="zh-CN" altLang="en-US" dirty="0"/>
              <a:t>带宽（传输速率、吞吐量）</a:t>
            </a:r>
            <a:endParaRPr lang="en-US" altLang="zh-CN" dirty="0"/>
          </a:p>
          <a:p>
            <a:r>
              <a:rPr lang="zh-CN" altLang="en-US" dirty="0"/>
              <a:t>丢包率</a:t>
            </a:r>
            <a:endParaRPr lang="en-US" altLang="zh-CN" dirty="0"/>
          </a:p>
          <a:p>
            <a:r>
              <a:rPr lang="zh-CN" altLang="en-US" dirty="0"/>
              <a:t>延时</a:t>
            </a:r>
            <a:endParaRPr lang="en-US" altLang="zh-CN" dirty="0"/>
          </a:p>
          <a:p>
            <a:r>
              <a:rPr lang="zh-CN" altLang="en-US" dirty="0"/>
              <a:t>延时抖动（</a:t>
            </a:r>
            <a:r>
              <a:rPr lang="en-US" altLang="zh-CN" dirty="0"/>
              <a:t>Jitter</a:t>
            </a:r>
            <a:r>
              <a:rPr lang="zh-CN" altLang="en-US" dirty="0"/>
              <a:t>）：分组延时的变化程度（最大延迟与最小延迟的时间差）</a:t>
            </a:r>
          </a:p>
        </p:txBody>
      </p:sp>
    </p:spTree>
    <p:extLst>
      <p:ext uri="{BB962C8B-B14F-4D97-AF65-F5344CB8AC3E}">
        <p14:creationId xmlns:p14="http://schemas.microsoft.com/office/powerpoint/2010/main" val="11960504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带宽（传输速率、吞吐量）</a:t>
            </a:r>
          </a:p>
        </p:txBody>
      </p:sp>
      <p:sp>
        <p:nvSpPr>
          <p:cNvPr id="3" name="内容占位符 2"/>
          <p:cNvSpPr>
            <a:spLocks noGrp="1"/>
          </p:cNvSpPr>
          <p:nvPr>
            <p:ph idx="1"/>
          </p:nvPr>
        </p:nvSpPr>
        <p:spPr>
          <a:xfrm>
            <a:off x="395536" y="2017712"/>
            <a:ext cx="8559552" cy="4723655"/>
          </a:xfrm>
        </p:spPr>
        <p:txBody>
          <a:bodyPr/>
          <a:lstStyle/>
          <a:p>
            <a:pPr marL="342900" lvl="1" indent="-342900">
              <a:buClr>
                <a:schemeClr val="folHlink"/>
              </a:buClr>
              <a:buSzPct val="60000"/>
            </a:pPr>
            <a:r>
              <a:rPr lang="zh-CN" altLang="en-US"/>
              <a:t>带宽</a:t>
            </a:r>
            <a:r>
              <a:rPr lang="en-US" altLang="zh-CN" dirty="0"/>
              <a:t>( Bandwidth</a:t>
            </a:r>
            <a:r>
              <a:rPr lang="zh-CN" altLang="en-US" dirty="0"/>
              <a:t>）是指链路（数字信道）上每秒所能传输的比特数</a:t>
            </a:r>
            <a:endParaRPr lang="en-US" altLang="zh-CN" dirty="0"/>
          </a:p>
          <a:p>
            <a:pPr marL="742950" lvl="2" indent="-342900">
              <a:buSzPct val="60000"/>
            </a:pPr>
            <a:r>
              <a:rPr lang="zh-CN" altLang="en-US" sz="2000" dirty="0"/>
              <a:t>模拟信道带宽是指限定允许通过该信道的信号最高频率</a:t>
            </a:r>
            <a:r>
              <a:rPr lang="en-US" altLang="zh-CN" sz="2000" dirty="0"/>
              <a:t>F2</a:t>
            </a:r>
            <a:r>
              <a:rPr lang="zh-CN" altLang="en-US" sz="2000" dirty="0"/>
              <a:t>和最低频率</a:t>
            </a:r>
            <a:r>
              <a:rPr lang="en-US" altLang="zh-CN" sz="2000" dirty="0"/>
              <a:t>F1</a:t>
            </a:r>
            <a:r>
              <a:rPr lang="zh-CN" altLang="en-US" sz="2000" dirty="0"/>
              <a:t>之差，即</a:t>
            </a:r>
            <a:r>
              <a:rPr lang="en-US" altLang="zh-CN" sz="2000" dirty="0"/>
              <a:t>W=F2-F1</a:t>
            </a:r>
          </a:p>
          <a:p>
            <a:pPr marL="0" indent="-400050"/>
            <a:r>
              <a:rPr lang="zh-CN" altLang="en-US" sz="2800" dirty="0"/>
              <a:t>传输速率是一种泛指，包括比特率、波特率</a:t>
            </a:r>
            <a:endParaRPr lang="en-US" altLang="zh-CN" sz="2800" dirty="0"/>
          </a:p>
          <a:p>
            <a:pPr marL="800100" lvl="2" indent="-400050"/>
            <a:r>
              <a:rPr lang="zh-CN" altLang="en-US" sz="2000" dirty="0"/>
              <a:t>比特率是指每秒传输的比特数</a:t>
            </a:r>
            <a:endParaRPr lang="en-US" altLang="zh-CN" sz="2000" dirty="0"/>
          </a:p>
          <a:p>
            <a:pPr marL="800100" lvl="2" indent="-400050"/>
            <a:r>
              <a:rPr lang="zh-CN" altLang="en-US" sz="2000" dirty="0"/>
              <a:t>波特率指每秒传输的码元符号（携带数据信息的信号单元）数，比特率</a:t>
            </a:r>
            <a:r>
              <a:rPr lang="en-US" altLang="zh-CN" sz="2000" dirty="0"/>
              <a:t>=</a:t>
            </a:r>
            <a:r>
              <a:rPr lang="zh-CN" altLang="en-US" sz="2000" dirty="0"/>
              <a:t>波特率</a:t>
            </a:r>
            <a:r>
              <a:rPr lang="en-US" altLang="zh-CN" sz="2000" dirty="0"/>
              <a:t>x</a:t>
            </a:r>
            <a:r>
              <a:rPr lang="zh-CN" altLang="en-US" sz="2000" dirty="0"/>
              <a:t>单个调制状态对应的二进制位数</a:t>
            </a:r>
            <a:endParaRPr lang="en-US" altLang="zh-CN" sz="2000" dirty="0"/>
          </a:p>
          <a:p>
            <a:pPr marL="0" indent="-400050"/>
            <a:r>
              <a:rPr lang="zh-CN" altLang="en-US" sz="2800" dirty="0"/>
              <a:t>吞吐量（</a:t>
            </a:r>
            <a:r>
              <a:rPr lang="en-US" altLang="zh-CN" sz="2800" dirty="0"/>
              <a:t>throughput</a:t>
            </a:r>
            <a:r>
              <a:rPr lang="zh-CN" altLang="en-US" sz="2800" dirty="0"/>
              <a:t>）</a:t>
            </a:r>
            <a:endParaRPr lang="en-US" altLang="zh-CN" sz="2800" dirty="0"/>
          </a:p>
          <a:p>
            <a:pPr marL="800100" lvl="2" indent="-400050"/>
            <a:r>
              <a:rPr lang="zh-CN" altLang="en-US" sz="2000" dirty="0"/>
              <a:t>定义很多，单位时间内实际传输的数据量，与网络设备、测量等因素有关。</a:t>
            </a:r>
            <a:endParaRPr lang="en-US" altLang="zh-CN" sz="2000" dirty="0"/>
          </a:p>
          <a:p>
            <a:endParaRPr lang="zh-CN" altLang="en-US" dirty="0"/>
          </a:p>
        </p:txBody>
      </p:sp>
    </p:spTree>
    <p:extLst>
      <p:ext uri="{BB962C8B-B14F-4D97-AF65-F5344CB8AC3E}">
        <p14:creationId xmlns:p14="http://schemas.microsoft.com/office/powerpoint/2010/main" val="2966862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丢包率</a:t>
            </a:r>
          </a:p>
        </p:txBody>
      </p:sp>
      <p:sp>
        <p:nvSpPr>
          <p:cNvPr id="3" name="内容占位符 2"/>
          <p:cNvSpPr>
            <a:spLocks noGrp="1"/>
          </p:cNvSpPr>
          <p:nvPr>
            <p:ph idx="1"/>
          </p:nvPr>
        </p:nvSpPr>
        <p:spPr/>
        <p:txBody>
          <a:bodyPr/>
          <a:lstStyle/>
          <a:p>
            <a:pPr marL="342900" lvl="1" indent="-342900">
              <a:buClr>
                <a:schemeClr val="folHlink"/>
              </a:buClr>
              <a:buSzPct val="60000"/>
            </a:pPr>
            <a:r>
              <a:rPr lang="zh-CN" altLang="en-US" sz="3200" dirty="0"/>
              <a:t>丢包率：测试中所丢失数据包数量占所发送数据包的比率</a:t>
            </a:r>
            <a:endParaRPr lang="en-US" altLang="zh-CN" sz="3200" dirty="0"/>
          </a:p>
          <a:p>
            <a:r>
              <a:rPr lang="zh-CN" altLang="en-US" dirty="0"/>
              <a:t>误码丢包</a:t>
            </a:r>
            <a:endParaRPr lang="en-US" altLang="zh-CN" dirty="0"/>
          </a:p>
          <a:p>
            <a:pPr lvl="1"/>
            <a:r>
              <a:rPr lang="zh-CN" altLang="en-US" dirty="0"/>
              <a:t>如果信道的位出错概率（误比特率）为</a:t>
            </a:r>
            <a:r>
              <a:rPr lang="en-US" altLang="zh-CN" dirty="0"/>
              <a:t>p</a:t>
            </a:r>
            <a:r>
              <a:rPr lang="zh-CN" altLang="en-US" dirty="0"/>
              <a:t>，那么对于长度为</a:t>
            </a:r>
            <a:r>
              <a:rPr lang="en-US" altLang="zh-CN" dirty="0"/>
              <a:t>n</a:t>
            </a:r>
            <a:r>
              <a:rPr lang="zh-CN" altLang="en-US" dirty="0"/>
              <a:t>位的包，丢包率</a:t>
            </a:r>
            <a:r>
              <a:rPr lang="en-US" altLang="zh-CN" dirty="0"/>
              <a:t>1-(1-p)</a:t>
            </a:r>
            <a:r>
              <a:rPr lang="en-US" altLang="zh-CN" baseline="30000" dirty="0"/>
              <a:t>n</a:t>
            </a:r>
            <a:r>
              <a:rPr lang="en-US" altLang="zh-CN" dirty="0"/>
              <a:t>.</a:t>
            </a:r>
          </a:p>
          <a:p>
            <a:r>
              <a:rPr lang="zh-CN" altLang="en-US" dirty="0"/>
              <a:t>队列溢出丢包</a:t>
            </a:r>
            <a:endParaRPr lang="en-US" altLang="zh-CN" dirty="0"/>
          </a:p>
          <a:p>
            <a:pPr lvl="1"/>
            <a:r>
              <a:rPr lang="zh-CN" altLang="en-US" dirty="0"/>
              <a:t>网络设备上缓存队列溢出</a:t>
            </a:r>
            <a:endParaRPr lang="en-US" altLang="zh-CN" dirty="0"/>
          </a:p>
        </p:txBody>
      </p:sp>
    </p:spTree>
    <p:extLst>
      <p:ext uri="{BB962C8B-B14F-4D97-AF65-F5344CB8AC3E}">
        <p14:creationId xmlns:p14="http://schemas.microsoft.com/office/powerpoint/2010/main" val="3064686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solidFill>
            <a:schemeClr val="bg1"/>
          </a:solidFill>
        </p:spPr>
        <p:txBody>
          <a:bodyPr/>
          <a:lstStyle/>
          <a:p>
            <a:pPr eaLnBrk="1" hangingPunct="1"/>
            <a:r>
              <a:rPr lang="zh-CN" altLang="en-US" dirty="0"/>
              <a:t>分组交换中的延时分析</a:t>
            </a:r>
          </a:p>
        </p:txBody>
      </p:sp>
      <p:sp>
        <p:nvSpPr>
          <p:cNvPr id="63491" name="Rectangle 5"/>
          <p:cNvSpPr>
            <a:spLocks noChangeArrowheads="1"/>
          </p:cNvSpPr>
          <p:nvPr/>
        </p:nvSpPr>
        <p:spPr bwMode="auto">
          <a:xfrm>
            <a:off x="6948488" y="6021388"/>
            <a:ext cx="1692275" cy="360362"/>
          </a:xfrm>
          <a:prstGeom prst="rect">
            <a:avLst/>
          </a:prstGeom>
          <a:noFill/>
          <a:ln w="9525">
            <a:noFill/>
            <a:miter lim="800000"/>
            <a:headEnd/>
            <a:tailEnd/>
          </a:ln>
        </p:spPr>
        <p:txBody>
          <a:bodyPr/>
          <a:lstStyle/>
          <a:p>
            <a:pPr marL="342900" indent="-342900">
              <a:lnSpc>
                <a:spcPct val="80000"/>
              </a:lnSpc>
              <a:spcBef>
                <a:spcPct val="20000"/>
              </a:spcBef>
              <a:buClr>
                <a:schemeClr val="folHlink"/>
              </a:buClr>
              <a:buSzPct val="60000"/>
              <a:buFont typeface="Wingdings" pitchFamily="2" charset="2"/>
              <a:buChar char="n"/>
            </a:pPr>
            <a:r>
              <a:rPr lang="zh-CN" altLang="en-US" sz="2000"/>
              <a:t>分组交换</a:t>
            </a:r>
          </a:p>
        </p:txBody>
      </p:sp>
      <p:sp>
        <p:nvSpPr>
          <p:cNvPr id="63492" name="Line 32"/>
          <p:cNvSpPr>
            <a:spLocks noChangeShapeType="1"/>
          </p:cNvSpPr>
          <p:nvPr/>
        </p:nvSpPr>
        <p:spPr bwMode="auto">
          <a:xfrm>
            <a:off x="6732588" y="1916113"/>
            <a:ext cx="0" cy="3816350"/>
          </a:xfrm>
          <a:prstGeom prst="line">
            <a:avLst/>
          </a:prstGeom>
          <a:noFill/>
          <a:ln w="9525">
            <a:solidFill>
              <a:schemeClr val="tx1"/>
            </a:solidFill>
            <a:round/>
            <a:headEnd/>
            <a:tailEnd/>
          </a:ln>
        </p:spPr>
        <p:txBody>
          <a:bodyPr/>
          <a:lstStyle/>
          <a:p>
            <a:endParaRPr lang="zh-CN" altLang="en-US"/>
          </a:p>
        </p:txBody>
      </p:sp>
      <p:sp>
        <p:nvSpPr>
          <p:cNvPr id="63493" name="Line 33"/>
          <p:cNvSpPr>
            <a:spLocks noChangeShapeType="1"/>
          </p:cNvSpPr>
          <p:nvPr/>
        </p:nvSpPr>
        <p:spPr bwMode="auto">
          <a:xfrm>
            <a:off x="7235825" y="1916113"/>
            <a:ext cx="0" cy="3816350"/>
          </a:xfrm>
          <a:prstGeom prst="line">
            <a:avLst/>
          </a:prstGeom>
          <a:noFill/>
          <a:ln w="9525">
            <a:solidFill>
              <a:schemeClr val="tx1"/>
            </a:solidFill>
            <a:round/>
            <a:headEnd/>
            <a:tailEnd/>
          </a:ln>
        </p:spPr>
        <p:txBody>
          <a:bodyPr/>
          <a:lstStyle/>
          <a:p>
            <a:endParaRPr lang="zh-CN" altLang="en-US"/>
          </a:p>
        </p:txBody>
      </p:sp>
      <p:sp>
        <p:nvSpPr>
          <p:cNvPr id="63494" name="Line 34"/>
          <p:cNvSpPr>
            <a:spLocks noChangeShapeType="1"/>
          </p:cNvSpPr>
          <p:nvPr/>
        </p:nvSpPr>
        <p:spPr bwMode="auto">
          <a:xfrm>
            <a:off x="8243888" y="1916113"/>
            <a:ext cx="0" cy="3816350"/>
          </a:xfrm>
          <a:prstGeom prst="line">
            <a:avLst/>
          </a:prstGeom>
          <a:noFill/>
          <a:ln w="9525">
            <a:solidFill>
              <a:schemeClr val="tx1"/>
            </a:solidFill>
            <a:round/>
            <a:headEnd/>
            <a:tailEnd/>
          </a:ln>
        </p:spPr>
        <p:txBody>
          <a:bodyPr/>
          <a:lstStyle/>
          <a:p>
            <a:endParaRPr lang="zh-CN" altLang="en-US"/>
          </a:p>
        </p:txBody>
      </p:sp>
      <p:sp>
        <p:nvSpPr>
          <p:cNvPr id="63495" name="Line 35"/>
          <p:cNvSpPr>
            <a:spLocks noChangeShapeType="1"/>
          </p:cNvSpPr>
          <p:nvPr/>
        </p:nvSpPr>
        <p:spPr bwMode="auto">
          <a:xfrm>
            <a:off x="7740650" y="1916113"/>
            <a:ext cx="0" cy="3816350"/>
          </a:xfrm>
          <a:prstGeom prst="line">
            <a:avLst/>
          </a:prstGeom>
          <a:noFill/>
          <a:ln w="9525">
            <a:solidFill>
              <a:schemeClr val="tx1"/>
            </a:solidFill>
            <a:round/>
            <a:headEnd/>
            <a:tailEnd/>
          </a:ln>
        </p:spPr>
        <p:txBody>
          <a:bodyPr/>
          <a:lstStyle/>
          <a:p>
            <a:endParaRPr lang="zh-CN" altLang="en-US"/>
          </a:p>
        </p:txBody>
      </p:sp>
      <p:sp>
        <p:nvSpPr>
          <p:cNvPr id="63496" name="AutoShape 36"/>
          <p:cNvSpPr>
            <a:spLocks noChangeArrowheads="1"/>
          </p:cNvSpPr>
          <p:nvPr/>
        </p:nvSpPr>
        <p:spPr bwMode="auto">
          <a:xfrm rot="-5400000">
            <a:off x="6766719" y="2167732"/>
            <a:ext cx="434975" cy="503237"/>
          </a:xfrm>
          <a:prstGeom prst="parallelogram">
            <a:avLst>
              <a:gd name="adj" fmla="val 13773"/>
            </a:avLst>
          </a:prstGeom>
          <a:solidFill>
            <a:schemeClr val="accent2"/>
          </a:solidFill>
          <a:ln w="9525">
            <a:solidFill>
              <a:schemeClr val="folHlink"/>
            </a:solidFill>
            <a:miter lim="800000"/>
            <a:headEnd/>
            <a:tailEnd/>
          </a:ln>
        </p:spPr>
        <p:txBody>
          <a:bodyPr vert="eaVert" wrap="none" anchor="ctr"/>
          <a:lstStyle/>
          <a:p>
            <a:pPr algn="ctr"/>
            <a:r>
              <a:rPr lang="zh-CN" altLang="en-US" sz="1600"/>
              <a:t>分组</a:t>
            </a:r>
            <a:r>
              <a:rPr lang="en-US" altLang="zh-CN" sz="1600"/>
              <a:t>1</a:t>
            </a:r>
          </a:p>
        </p:txBody>
      </p:sp>
      <p:sp>
        <p:nvSpPr>
          <p:cNvPr id="63497" name="Text Box 37"/>
          <p:cNvSpPr txBox="1">
            <a:spLocks noChangeArrowheads="1"/>
          </p:cNvSpPr>
          <p:nvPr/>
        </p:nvSpPr>
        <p:spPr bwMode="auto">
          <a:xfrm>
            <a:off x="6588125" y="5732463"/>
            <a:ext cx="215900" cy="304800"/>
          </a:xfrm>
          <a:prstGeom prst="rect">
            <a:avLst/>
          </a:prstGeom>
          <a:noFill/>
          <a:ln w="9525">
            <a:noFill/>
            <a:miter lim="800000"/>
            <a:headEnd/>
            <a:tailEnd/>
          </a:ln>
        </p:spPr>
        <p:txBody>
          <a:bodyPr>
            <a:spAutoFit/>
          </a:bodyPr>
          <a:lstStyle/>
          <a:p>
            <a:pPr>
              <a:spcBef>
                <a:spcPct val="50000"/>
              </a:spcBef>
            </a:pPr>
            <a:r>
              <a:rPr lang="en-US" altLang="zh-CN" sz="1400"/>
              <a:t>A</a:t>
            </a:r>
          </a:p>
        </p:txBody>
      </p:sp>
      <p:sp>
        <p:nvSpPr>
          <p:cNvPr id="63498" name="Text Box 38"/>
          <p:cNvSpPr txBox="1">
            <a:spLocks noChangeArrowheads="1"/>
          </p:cNvSpPr>
          <p:nvPr/>
        </p:nvSpPr>
        <p:spPr bwMode="auto">
          <a:xfrm>
            <a:off x="7091363" y="5732463"/>
            <a:ext cx="215900" cy="304800"/>
          </a:xfrm>
          <a:prstGeom prst="rect">
            <a:avLst/>
          </a:prstGeom>
          <a:noFill/>
          <a:ln w="9525">
            <a:noFill/>
            <a:miter lim="800000"/>
            <a:headEnd/>
            <a:tailEnd/>
          </a:ln>
        </p:spPr>
        <p:txBody>
          <a:bodyPr>
            <a:spAutoFit/>
          </a:bodyPr>
          <a:lstStyle/>
          <a:p>
            <a:pPr>
              <a:spcBef>
                <a:spcPct val="50000"/>
              </a:spcBef>
            </a:pPr>
            <a:r>
              <a:rPr lang="en-US" altLang="zh-CN" sz="1400"/>
              <a:t>B</a:t>
            </a:r>
          </a:p>
        </p:txBody>
      </p:sp>
      <p:sp>
        <p:nvSpPr>
          <p:cNvPr id="63499" name="Text Box 39"/>
          <p:cNvSpPr txBox="1">
            <a:spLocks noChangeArrowheads="1"/>
          </p:cNvSpPr>
          <p:nvPr/>
        </p:nvSpPr>
        <p:spPr bwMode="auto">
          <a:xfrm>
            <a:off x="7596188" y="5732463"/>
            <a:ext cx="215900" cy="304800"/>
          </a:xfrm>
          <a:prstGeom prst="rect">
            <a:avLst/>
          </a:prstGeom>
          <a:noFill/>
          <a:ln w="9525">
            <a:noFill/>
            <a:miter lim="800000"/>
            <a:headEnd/>
            <a:tailEnd/>
          </a:ln>
        </p:spPr>
        <p:txBody>
          <a:bodyPr>
            <a:spAutoFit/>
          </a:bodyPr>
          <a:lstStyle/>
          <a:p>
            <a:pPr>
              <a:spcBef>
                <a:spcPct val="50000"/>
              </a:spcBef>
            </a:pPr>
            <a:r>
              <a:rPr lang="en-US" altLang="zh-CN" sz="1400"/>
              <a:t>C</a:t>
            </a:r>
          </a:p>
        </p:txBody>
      </p:sp>
      <p:sp>
        <p:nvSpPr>
          <p:cNvPr id="63500" name="Text Box 40"/>
          <p:cNvSpPr txBox="1">
            <a:spLocks noChangeArrowheads="1"/>
          </p:cNvSpPr>
          <p:nvPr/>
        </p:nvSpPr>
        <p:spPr bwMode="auto">
          <a:xfrm>
            <a:off x="8101013" y="5732463"/>
            <a:ext cx="215900" cy="304800"/>
          </a:xfrm>
          <a:prstGeom prst="rect">
            <a:avLst/>
          </a:prstGeom>
          <a:noFill/>
          <a:ln w="9525">
            <a:noFill/>
            <a:miter lim="800000"/>
            <a:headEnd/>
            <a:tailEnd/>
          </a:ln>
        </p:spPr>
        <p:txBody>
          <a:bodyPr>
            <a:spAutoFit/>
          </a:bodyPr>
          <a:lstStyle/>
          <a:p>
            <a:pPr>
              <a:spcBef>
                <a:spcPct val="50000"/>
              </a:spcBef>
            </a:pPr>
            <a:r>
              <a:rPr lang="en-US" altLang="zh-CN" sz="1400"/>
              <a:t>D</a:t>
            </a:r>
          </a:p>
        </p:txBody>
      </p:sp>
      <p:sp>
        <p:nvSpPr>
          <p:cNvPr id="63501" name="AutoShape 45"/>
          <p:cNvSpPr>
            <a:spLocks noChangeArrowheads="1"/>
          </p:cNvSpPr>
          <p:nvPr/>
        </p:nvSpPr>
        <p:spPr bwMode="auto">
          <a:xfrm rot="-5400000">
            <a:off x="7270750" y="3178175"/>
            <a:ext cx="433388" cy="503238"/>
          </a:xfrm>
          <a:prstGeom prst="parallelogram">
            <a:avLst>
              <a:gd name="adj" fmla="val 13773"/>
            </a:avLst>
          </a:prstGeom>
          <a:solidFill>
            <a:schemeClr val="accent2"/>
          </a:solidFill>
          <a:ln w="9525">
            <a:solidFill>
              <a:schemeClr val="folHlink"/>
            </a:solidFill>
            <a:miter lim="800000"/>
            <a:headEnd/>
            <a:tailEnd/>
          </a:ln>
        </p:spPr>
        <p:txBody>
          <a:bodyPr vert="eaVert" wrap="none" anchor="ctr"/>
          <a:lstStyle/>
          <a:p>
            <a:pPr algn="ctr"/>
            <a:r>
              <a:rPr lang="zh-CN" altLang="en-US" sz="1600"/>
              <a:t>分组</a:t>
            </a:r>
            <a:r>
              <a:rPr lang="en-US" altLang="zh-CN" sz="1600"/>
              <a:t>1</a:t>
            </a:r>
          </a:p>
        </p:txBody>
      </p:sp>
      <p:sp>
        <p:nvSpPr>
          <p:cNvPr id="63502" name="AutoShape 48"/>
          <p:cNvSpPr>
            <a:spLocks noChangeArrowheads="1"/>
          </p:cNvSpPr>
          <p:nvPr/>
        </p:nvSpPr>
        <p:spPr bwMode="auto">
          <a:xfrm rot="-5400000">
            <a:off x="7775575" y="4159250"/>
            <a:ext cx="433388" cy="503238"/>
          </a:xfrm>
          <a:prstGeom prst="parallelogram">
            <a:avLst>
              <a:gd name="adj" fmla="val 13773"/>
            </a:avLst>
          </a:prstGeom>
          <a:solidFill>
            <a:schemeClr val="accent2"/>
          </a:solidFill>
          <a:ln w="9525">
            <a:solidFill>
              <a:schemeClr val="folHlink"/>
            </a:solidFill>
            <a:miter lim="800000"/>
            <a:headEnd/>
            <a:tailEnd/>
          </a:ln>
        </p:spPr>
        <p:txBody>
          <a:bodyPr vert="eaVert" wrap="none" anchor="ctr"/>
          <a:lstStyle/>
          <a:p>
            <a:pPr algn="ctr"/>
            <a:r>
              <a:rPr lang="zh-CN" altLang="en-US" sz="1600"/>
              <a:t>分组</a:t>
            </a:r>
            <a:r>
              <a:rPr lang="en-US" altLang="zh-CN" sz="1600"/>
              <a:t>1</a:t>
            </a:r>
          </a:p>
        </p:txBody>
      </p:sp>
      <p:sp>
        <p:nvSpPr>
          <p:cNvPr id="63503" name="Line 52"/>
          <p:cNvSpPr>
            <a:spLocks noChangeShapeType="1"/>
          </p:cNvSpPr>
          <p:nvPr/>
        </p:nvSpPr>
        <p:spPr bwMode="auto">
          <a:xfrm flipH="1">
            <a:off x="6300788" y="2636838"/>
            <a:ext cx="935037" cy="0"/>
          </a:xfrm>
          <a:prstGeom prst="line">
            <a:avLst/>
          </a:prstGeom>
          <a:noFill/>
          <a:ln w="9525">
            <a:solidFill>
              <a:schemeClr val="tx1"/>
            </a:solidFill>
            <a:prstDash val="dash"/>
            <a:round/>
            <a:headEnd/>
            <a:tailEnd/>
          </a:ln>
        </p:spPr>
        <p:txBody>
          <a:bodyPr/>
          <a:lstStyle/>
          <a:p>
            <a:endParaRPr lang="zh-CN" altLang="en-US"/>
          </a:p>
        </p:txBody>
      </p:sp>
      <p:sp>
        <p:nvSpPr>
          <p:cNvPr id="63504" name="Line 53"/>
          <p:cNvSpPr>
            <a:spLocks noChangeShapeType="1"/>
          </p:cNvSpPr>
          <p:nvPr/>
        </p:nvSpPr>
        <p:spPr bwMode="auto">
          <a:xfrm flipH="1">
            <a:off x="6300788" y="2565400"/>
            <a:ext cx="431800" cy="0"/>
          </a:xfrm>
          <a:prstGeom prst="line">
            <a:avLst/>
          </a:prstGeom>
          <a:noFill/>
          <a:ln w="9525">
            <a:solidFill>
              <a:schemeClr val="tx1"/>
            </a:solidFill>
            <a:prstDash val="dash"/>
            <a:round/>
            <a:headEnd/>
            <a:tailEnd/>
          </a:ln>
        </p:spPr>
        <p:txBody>
          <a:bodyPr/>
          <a:lstStyle/>
          <a:p>
            <a:endParaRPr lang="zh-CN" altLang="en-US"/>
          </a:p>
        </p:txBody>
      </p:sp>
      <p:sp>
        <p:nvSpPr>
          <p:cNvPr id="63505" name="Line 54"/>
          <p:cNvSpPr>
            <a:spLocks noChangeShapeType="1"/>
          </p:cNvSpPr>
          <p:nvPr/>
        </p:nvSpPr>
        <p:spPr bwMode="auto">
          <a:xfrm>
            <a:off x="6300788" y="3644900"/>
            <a:ext cx="1366837" cy="0"/>
          </a:xfrm>
          <a:prstGeom prst="line">
            <a:avLst/>
          </a:prstGeom>
          <a:noFill/>
          <a:ln w="9525">
            <a:solidFill>
              <a:schemeClr val="tx1"/>
            </a:solidFill>
            <a:prstDash val="dash"/>
            <a:round/>
            <a:headEnd/>
            <a:tailEnd/>
          </a:ln>
        </p:spPr>
        <p:txBody>
          <a:bodyPr/>
          <a:lstStyle/>
          <a:p>
            <a:endParaRPr lang="zh-CN" altLang="en-US"/>
          </a:p>
        </p:txBody>
      </p:sp>
      <p:sp>
        <p:nvSpPr>
          <p:cNvPr id="63506" name="Line 55"/>
          <p:cNvSpPr>
            <a:spLocks noChangeShapeType="1"/>
          </p:cNvSpPr>
          <p:nvPr/>
        </p:nvSpPr>
        <p:spPr bwMode="auto">
          <a:xfrm>
            <a:off x="6300788" y="4195763"/>
            <a:ext cx="1438275" cy="0"/>
          </a:xfrm>
          <a:prstGeom prst="line">
            <a:avLst/>
          </a:prstGeom>
          <a:noFill/>
          <a:ln w="9525">
            <a:solidFill>
              <a:schemeClr val="tx1"/>
            </a:solidFill>
            <a:prstDash val="dash"/>
            <a:round/>
            <a:headEnd/>
            <a:tailEnd/>
          </a:ln>
        </p:spPr>
        <p:txBody>
          <a:bodyPr/>
          <a:lstStyle/>
          <a:p>
            <a:endParaRPr lang="zh-CN" altLang="en-US"/>
          </a:p>
        </p:txBody>
      </p:sp>
      <p:sp>
        <p:nvSpPr>
          <p:cNvPr id="63507" name="Line 56"/>
          <p:cNvSpPr>
            <a:spLocks noChangeShapeType="1"/>
          </p:cNvSpPr>
          <p:nvPr/>
        </p:nvSpPr>
        <p:spPr bwMode="auto">
          <a:xfrm>
            <a:off x="6443663" y="2349500"/>
            <a:ext cx="0" cy="215900"/>
          </a:xfrm>
          <a:prstGeom prst="line">
            <a:avLst/>
          </a:prstGeom>
          <a:noFill/>
          <a:ln w="9525">
            <a:solidFill>
              <a:schemeClr val="tx1"/>
            </a:solidFill>
            <a:round/>
            <a:headEnd/>
            <a:tailEnd type="triangle" w="med" len="med"/>
          </a:ln>
        </p:spPr>
        <p:txBody>
          <a:bodyPr/>
          <a:lstStyle/>
          <a:p>
            <a:endParaRPr lang="zh-CN" altLang="en-US"/>
          </a:p>
        </p:txBody>
      </p:sp>
      <p:sp>
        <p:nvSpPr>
          <p:cNvPr id="63508" name="Line 57"/>
          <p:cNvSpPr>
            <a:spLocks noChangeShapeType="1"/>
          </p:cNvSpPr>
          <p:nvPr/>
        </p:nvSpPr>
        <p:spPr bwMode="auto">
          <a:xfrm flipV="1">
            <a:off x="6443663" y="2636838"/>
            <a:ext cx="0" cy="215900"/>
          </a:xfrm>
          <a:prstGeom prst="line">
            <a:avLst/>
          </a:prstGeom>
          <a:noFill/>
          <a:ln w="9525">
            <a:solidFill>
              <a:schemeClr val="tx1"/>
            </a:solidFill>
            <a:round/>
            <a:headEnd/>
            <a:tailEnd type="triangle" w="med" len="med"/>
          </a:ln>
        </p:spPr>
        <p:txBody>
          <a:bodyPr/>
          <a:lstStyle/>
          <a:p>
            <a:endParaRPr lang="zh-CN" altLang="en-US"/>
          </a:p>
        </p:txBody>
      </p:sp>
      <p:sp>
        <p:nvSpPr>
          <p:cNvPr id="63509" name="Line 58"/>
          <p:cNvSpPr>
            <a:spLocks noChangeShapeType="1"/>
          </p:cNvSpPr>
          <p:nvPr/>
        </p:nvSpPr>
        <p:spPr bwMode="auto">
          <a:xfrm>
            <a:off x="6443663" y="3429000"/>
            <a:ext cx="0" cy="215900"/>
          </a:xfrm>
          <a:prstGeom prst="line">
            <a:avLst/>
          </a:prstGeom>
          <a:noFill/>
          <a:ln w="9525">
            <a:solidFill>
              <a:schemeClr val="tx1"/>
            </a:solidFill>
            <a:round/>
            <a:headEnd/>
            <a:tailEnd type="triangle" w="med" len="med"/>
          </a:ln>
        </p:spPr>
        <p:txBody>
          <a:bodyPr/>
          <a:lstStyle/>
          <a:p>
            <a:endParaRPr lang="zh-CN" altLang="en-US"/>
          </a:p>
        </p:txBody>
      </p:sp>
      <p:sp>
        <p:nvSpPr>
          <p:cNvPr id="63510" name="Line 59"/>
          <p:cNvSpPr>
            <a:spLocks noChangeShapeType="1"/>
          </p:cNvSpPr>
          <p:nvPr/>
        </p:nvSpPr>
        <p:spPr bwMode="auto">
          <a:xfrm flipV="1">
            <a:off x="6443663" y="4195763"/>
            <a:ext cx="0" cy="215900"/>
          </a:xfrm>
          <a:prstGeom prst="line">
            <a:avLst/>
          </a:prstGeom>
          <a:noFill/>
          <a:ln w="9525">
            <a:solidFill>
              <a:schemeClr val="tx1"/>
            </a:solidFill>
            <a:round/>
            <a:headEnd/>
            <a:tailEnd type="triangle" w="med" len="med"/>
          </a:ln>
        </p:spPr>
        <p:txBody>
          <a:bodyPr/>
          <a:lstStyle/>
          <a:p>
            <a:endParaRPr lang="zh-CN" altLang="en-US"/>
          </a:p>
        </p:txBody>
      </p:sp>
      <p:sp>
        <p:nvSpPr>
          <p:cNvPr id="63511" name="Text Box 60"/>
          <p:cNvSpPr txBox="1">
            <a:spLocks noChangeArrowheads="1"/>
          </p:cNvSpPr>
          <p:nvPr/>
        </p:nvSpPr>
        <p:spPr bwMode="auto">
          <a:xfrm>
            <a:off x="6227763" y="1916113"/>
            <a:ext cx="503237" cy="457200"/>
          </a:xfrm>
          <a:prstGeom prst="rect">
            <a:avLst/>
          </a:prstGeom>
          <a:noFill/>
          <a:ln w="9525">
            <a:noFill/>
            <a:miter lim="800000"/>
            <a:headEnd/>
            <a:tailEnd/>
          </a:ln>
        </p:spPr>
        <p:txBody>
          <a:bodyPr>
            <a:spAutoFit/>
          </a:bodyPr>
          <a:lstStyle/>
          <a:p>
            <a:pPr>
              <a:spcBef>
                <a:spcPct val="50000"/>
              </a:spcBef>
            </a:pPr>
            <a:r>
              <a:rPr lang="zh-CN" altLang="en-US" sz="1200"/>
              <a:t>传播延时</a:t>
            </a:r>
          </a:p>
        </p:txBody>
      </p:sp>
      <p:sp>
        <p:nvSpPr>
          <p:cNvPr id="63512" name="Text Box 61"/>
          <p:cNvSpPr txBox="1">
            <a:spLocks noChangeArrowheads="1"/>
          </p:cNvSpPr>
          <p:nvPr/>
        </p:nvSpPr>
        <p:spPr bwMode="auto">
          <a:xfrm>
            <a:off x="5940425" y="4556125"/>
            <a:ext cx="1008063" cy="457200"/>
          </a:xfrm>
          <a:prstGeom prst="rect">
            <a:avLst/>
          </a:prstGeom>
          <a:noFill/>
          <a:ln w="9525">
            <a:noFill/>
            <a:miter lim="800000"/>
            <a:headEnd/>
            <a:tailEnd/>
          </a:ln>
        </p:spPr>
        <p:txBody>
          <a:bodyPr>
            <a:spAutoFit/>
          </a:bodyPr>
          <a:lstStyle/>
          <a:p>
            <a:pPr>
              <a:spcBef>
                <a:spcPct val="50000"/>
              </a:spcBef>
            </a:pPr>
            <a:r>
              <a:rPr lang="zh-CN" altLang="en-US" sz="1200"/>
              <a:t>排队延时</a:t>
            </a:r>
            <a:r>
              <a:rPr lang="en-US" altLang="zh-CN" sz="1200"/>
              <a:t>+</a:t>
            </a:r>
            <a:r>
              <a:rPr lang="zh-CN" altLang="en-US" sz="1200"/>
              <a:t>处理延时</a:t>
            </a:r>
          </a:p>
        </p:txBody>
      </p:sp>
      <p:sp>
        <p:nvSpPr>
          <p:cNvPr id="63513" name="Rectangle 64"/>
          <p:cNvSpPr>
            <a:spLocks noGrp="1" noChangeArrowheads="1"/>
          </p:cNvSpPr>
          <p:nvPr>
            <p:ph type="body" idx="1"/>
          </p:nvPr>
        </p:nvSpPr>
        <p:spPr>
          <a:xfrm>
            <a:off x="357157" y="2000240"/>
            <a:ext cx="5546755" cy="4500594"/>
          </a:xfrm>
        </p:spPr>
        <p:txBody>
          <a:bodyPr/>
          <a:lstStyle/>
          <a:p>
            <a:pPr eaLnBrk="1" hangingPunct="1"/>
            <a:r>
              <a:rPr lang="zh-CN" altLang="en-US" sz="2000" b="1" dirty="0"/>
              <a:t>传播延时（</a:t>
            </a:r>
            <a:r>
              <a:rPr lang="en-US" altLang="zh-CN" sz="2000" b="1" dirty="0">
                <a:solidFill>
                  <a:srgbClr val="FF0000"/>
                </a:solidFill>
              </a:rPr>
              <a:t>prop</a:t>
            </a:r>
            <a:r>
              <a:rPr lang="en-US" altLang="zh-CN" sz="2000" b="1" dirty="0"/>
              <a:t>agation delay</a:t>
            </a:r>
            <a:r>
              <a:rPr lang="zh-CN" altLang="en-US" sz="2000" b="1" dirty="0"/>
              <a:t>）</a:t>
            </a:r>
          </a:p>
          <a:p>
            <a:pPr lvl="1" eaLnBrk="1" hangingPunct="1"/>
            <a:r>
              <a:rPr lang="zh-CN" altLang="en-US" sz="1800" b="1" dirty="0"/>
              <a:t>数据某比特从</a:t>
            </a:r>
            <a:r>
              <a:rPr lang="en-US" altLang="zh-CN" sz="1800" b="1" dirty="0"/>
              <a:t>A</a:t>
            </a:r>
            <a:r>
              <a:rPr lang="zh-CN" altLang="en-US" sz="1800" b="1" dirty="0"/>
              <a:t>节点到</a:t>
            </a:r>
            <a:r>
              <a:rPr lang="en-US" altLang="zh-CN" sz="1800" b="1" dirty="0"/>
              <a:t>B</a:t>
            </a:r>
            <a:r>
              <a:rPr lang="zh-CN" altLang="en-US" sz="1800" b="1" dirty="0"/>
              <a:t>节点传播所需的时间，取决于物理媒体</a:t>
            </a:r>
            <a:r>
              <a:rPr lang="zh-CN" altLang="en-US" sz="1800" b="1" dirty="0">
                <a:solidFill>
                  <a:srgbClr val="FF0000"/>
                </a:solidFill>
              </a:rPr>
              <a:t>传播速度</a:t>
            </a:r>
            <a:r>
              <a:rPr lang="zh-CN" altLang="en-US" sz="1800" b="1" dirty="0"/>
              <a:t>（</a:t>
            </a:r>
            <a:r>
              <a:rPr lang="en-US" altLang="zh-CN" sz="1800" b="1" dirty="0"/>
              <a:t>2~3x10</a:t>
            </a:r>
            <a:r>
              <a:rPr lang="en-US" altLang="zh-CN" sz="1800" b="1" baseline="30000" dirty="0"/>
              <a:t>8</a:t>
            </a:r>
            <a:r>
              <a:rPr lang="en-US" altLang="zh-CN" sz="1800" b="1" dirty="0"/>
              <a:t>m/s </a:t>
            </a:r>
            <a:r>
              <a:rPr lang="zh-CN" altLang="en-US" sz="1800" b="1" dirty="0"/>
              <a:t>）和</a:t>
            </a:r>
            <a:r>
              <a:rPr lang="en-US" altLang="zh-CN" sz="1800" b="1" dirty="0"/>
              <a:t>AB</a:t>
            </a:r>
            <a:r>
              <a:rPr lang="zh-CN" altLang="en-US" sz="1800" b="1" dirty="0">
                <a:solidFill>
                  <a:srgbClr val="FF0000"/>
                </a:solidFill>
              </a:rPr>
              <a:t>两点间距离</a:t>
            </a:r>
            <a:r>
              <a:rPr lang="zh-CN" altLang="en-US" sz="1800" b="1" dirty="0"/>
              <a:t>。（光缆</a:t>
            </a:r>
            <a:r>
              <a:rPr lang="en-US" altLang="zh-CN" sz="1800" b="1" dirty="0"/>
              <a:t>5</a:t>
            </a:r>
            <a:r>
              <a:rPr lang="zh-CN" altLang="en-US" sz="1800" b="1" dirty="0"/>
              <a:t>微秒</a:t>
            </a:r>
            <a:r>
              <a:rPr lang="en-US" altLang="zh-CN" sz="1800" b="1" dirty="0"/>
              <a:t>/</a:t>
            </a:r>
            <a:r>
              <a:rPr lang="zh-CN" altLang="en-US" sz="1800" b="1" dirty="0"/>
              <a:t>公里）</a:t>
            </a:r>
          </a:p>
          <a:p>
            <a:pPr eaLnBrk="1" hangingPunct="1"/>
            <a:r>
              <a:rPr lang="zh-CN" altLang="en-US" sz="2000" b="1" dirty="0"/>
              <a:t>传输延时</a:t>
            </a:r>
            <a:r>
              <a:rPr lang="en-US" altLang="zh-CN" sz="2000" b="1" dirty="0"/>
              <a:t>(</a:t>
            </a:r>
            <a:r>
              <a:rPr lang="en-US" altLang="zh-CN" sz="2000" b="1" dirty="0">
                <a:solidFill>
                  <a:srgbClr val="FF0000"/>
                </a:solidFill>
              </a:rPr>
              <a:t>trans</a:t>
            </a:r>
            <a:r>
              <a:rPr lang="en-US" altLang="zh-CN" sz="2000" b="1" dirty="0"/>
              <a:t>mission delay)</a:t>
            </a:r>
          </a:p>
          <a:p>
            <a:pPr lvl="1" eaLnBrk="1" hangingPunct="1"/>
            <a:r>
              <a:rPr lang="zh-CN" altLang="en-US" sz="1800" b="1" dirty="0"/>
              <a:t>节点发送（或接受）整个分组所需时间，用</a:t>
            </a:r>
            <a:r>
              <a:rPr lang="en-US" altLang="zh-CN" sz="1800" b="1" dirty="0"/>
              <a:t>L</a:t>
            </a:r>
            <a:r>
              <a:rPr lang="zh-CN" altLang="en-US" sz="1800" b="1" dirty="0"/>
              <a:t>比特表示</a:t>
            </a:r>
            <a:r>
              <a:rPr lang="zh-CN" altLang="en-US" sz="1800" b="1" dirty="0">
                <a:solidFill>
                  <a:srgbClr val="FF0000"/>
                </a:solidFill>
              </a:rPr>
              <a:t>分组长度</a:t>
            </a:r>
            <a:r>
              <a:rPr lang="zh-CN" altLang="en-US" sz="1800" b="1" dirty="0"/>
              <a:t>，用</a:t>
            </a:r>
            <a:r>
              <a:rPr lang="en-US" altLang="zh-CN" sz="1800" b="1" dirty="0" err="1"/>
              <a:t>Rb</a:t>
            </a:r>
            <a:r>
              <a:rPr lang="en-US" altLang="zh-CN" sz="1800" b="1" dirty="0"/>
              <a:t>/s</a:t>
            </a:r>
            <a:r>
              <a:rPr lang="zh-CN" altLang="en-US" sz="1800" b="1" dirty="0"/>
              <a:t>表示</a:t>
            </a:r>
            <a:r>
              <a:rPr lang="zh-CN" altLang="en-US" sz="1800" b="1" dirty="0">
                <a:solidFill>
                  <a:srgbClr val="FF0000"/>
                </a:solidFill>
              </a:rPr>
              <a:t>链路速率</a:t>
            </a:r>
            <a:r>
              <a:rPr lang="zh-CN" altLang="en-US" sz="1800" b="1" dirty="0"/>
              <a:t>，则</a:t>
            </a:r>
            <a:r>
              <a:rPr lang="en-US" altLang="zh-CN" sz="1800" b="1" dirty="0"/>
              <a:t>L/R</a:t>
            </a:r>
            <a:r>
              <a:rPr lang="zh-CN" altLang="en-US" sz="1800" b="1" dirty="0"/>
              <a:t>为传输延时。（</a:t>
            </a:r>
            <a:r>
              <a:rPr lang="en-US" altLang="zh-CN" sz="1800" b="1" dirty="0"/>
              <a:t>R=1G</a:t>
            </a:r>
            <a:r>
              <a:rPr lang="zh-CN" altLang="en-US" sz="1800" b="1" dirty="0"/>
              <a:t>，</a:t>
            </a:r>
            <a:r>
              <a:rPr lang="en-US" altLang="zh-CN" sz="1800" b="1" dirty="0"/>
              <a:t>8ns/</a:t>
            </a:r>
            <a:r>
              <a:rPr lang="zh-CN" altLang="en-US" sz="1800" b="1" dirty="0"/>
              <a:t>字节）</a:t>
            </a:r>
          </a:p>
          <a:p>
            <a:pPr eaLnBrk="1" hangingPunct="1"/>
            <a:r>
              <a:rPr lang="zh-CN" altLang="en-US" sz="2000" b="1" dirty="0"/>
              <a:t>处理延时</a:t>
            </a:r>
            <a:r>
              <a:rPr lang="en-US" altLang="zh-CN" sz="2000" b="1" dirty="0"/>
              <a:t>(</a:t>
            </a:r>
            <a:r>
              <a:rPr lang="en-US" altLang="zh-CN" sz="2000" b="1" dirty="0">
                <a:solidFill>
                  <a:srgbClr val="FF0000"/>
                </a:solidFill>
              </a:rPr>
              <a:t>pro</a:t>
            </a:r>
            <a:r>
              <a:rPr lang="en-US" altLang="zh-CN" sz="2000" b="1" dirty="0"/>
              <a:t>cessing delay)</a:t>
            </a:r>
          </a:p>
          <a:p>
            <a:pPr lvl="1" eaLnBrk="1" hangingPunct="1"/>
            <a:r>
              <a:rPr lang="zh-CN" altLang="en-US" sz="1800" b="1" dirty="0"/>
              <a:t>检查分组头部，寻路，差错校验等，与</a:t>
            </a:r>
            <a:r>
              <a:rPr lang="en-US" altLang="zh-CN" sz="1800" b="1" dirty="0">
                <a:solidFill>
                  <a:srgbClr val="FF0000"/>
                </a:solidFill>
              </a:rPr>
              <a:t>CPU</a:t>
            </a:r>
            <a:r>
              <a:rPr lang="zh-CN" altLang="en-US" sz="1800" b="1" dirty="0"/>
              <a:t>速度和处理</a:t>
            </a:r>
            <a:r>
              <a:rPr lang="zh-CN" altLang="en-US" sz="1800" b="1" dirty="0">
                <a:solidFill>
                  <a:srgbClr val="FF0000"/>
                </a:solidFill>
              </a:rPr>
              <a:t>算法</a:t>
            </a:r>
            <a:r>
              <a:rPr lang="zh-CN" altLang="en-US" sz="1800" b="1" dirty="0"/>
              <a:t>有关。</a:t>
            </a:r>
          </a:p>
          <a:p>
            <a:pPr eaLnBrk="1" hangingPunct="1"/>
            <a:r>
              <a:rPr lang="zh-CN" altLang="en-US" sz="2000" b="1" dirty="0"/>
              <a:t>排队延时</a:t>
            </a:r>
            <a:r>
              <a:rPr lang="en-US" altLang="zh-CN" sz="2000" b="1" dirty="0"/>
              <a:t>(</a:t>
            </a:r>
            <a:r>
              <a:rPr lang="en-US" altLang="zh-CN" sz="2000" b="1" dirty="0">
                <a:solidFill>
                  <a:srgbClr val="FF0000"/>
                </a:solidFill>
              </a:rPr>
              <a:t>queue</a:t>
            </a:r>
            <a:r>
              <a:rPr lang="en-US" altLang="zh-CN" sz="2000" b="1" dirty="0"/>
              <a:t> delay)</a:t>
            </a:r>
          </a:p>
          <a:p>
            <a:pPr lvl="1" eaLnBrk="1" hangingPunct="1"/>
            <a:r>
              <a:rPr lang="zh-CN" altLang="en-US" sz="1800" b="1" dirty="0"/>
              <a:t>在节点上等待处理所需时间，与</a:t>
            </a:r>
            <a:r>
              <a:rPr lang="zh-CN" altLang="en-US" sz="1800" b="1" dirty="0">
                <a:solidFill>
                  <a:srgbClr val="FF0000"/>
                </a:solidFill>
              </a:rPr>
              <a:t>网络拥塞状况</a:t>
            </a:r>
            <a:r>
              <a:rPr lang="zh-CN" altLang="en-US" sz="1800" b="1" dirty="0"/>
              <a:t>有关，是产生延时抖动的主要因素</a:t>
            </a:r>
          </a:p>
        </p:txBody>
      </p:sp>
      <p:sp>
        <p:nvSpPr>
          <p:cNvPr id="63514" name="Line 65"/>
          <p:cNvSpPr>
            <a:spLocks noChangeShapeType="1"/>
          </p:cNvSpPr>
          <p:nvPr/>
        </p:nvSpPr>
        <p:spPr bwMode="auto">
          <a:xfrm>
            <a:off x="7235825" y="2276475"/>
            <a:ext cx="1366838" cy="0"/>
          </a:xfrm>
          <a:prstGeom prst="line">
            <a:avLst/>
          </a:prstGeom>
          <a:noFill/>
          <a:ln w="9525">
            <a:solidFill>
              <a:schemeClr val="tx1"/>
            </a:solidFill>
            <a:prstDash val="dash"/>
            <a:round/>
            <a:headEnd/>
            <a:tailEnd/>
          </a:ln>
        </p:spPr>
        <p:txBody>
          <a:bodyPr/>
          <a:lstStyle/>
          <a:p>
            <a:endParaRPr lang="zh-CN" altLang="en-US"/>
          </a:p>
        </p:txBody>
      </p:sp>
      <p:sp>
        <p:nvSpPr>
          <p:cNvPr id="63515" name="Line 66"/>
          <p:cNvSpPr>
            <a:spLocks noChangeShapeType="1"/>
          </p:cNvSpPr>
          <p:nvPr/>
        </p:nvSpPr>
        <p:spPr bwMode="auto">
          <a:xfrm>
            <a:off x="7235825" y="2636838"/>
            <a:ext cx="1366838" cy="0"/>
          </a:xfrm>
          <a:prstGeom prst="line">
            <a:avLst/>
          </a:prstGeom>
          <a:noFill/>
          <a:ln w="9525">
            <a:solidFill>
              <a:schemeClr val="tx1"/>
            </a:solidFill>
            <a:prstDash val="dash"/>
            <a:round/>
            <a:headEnd/>
            <a:tailEnd/>
          </a:ln>
        </p:spPr>
        <p:txBody>
          <a:bodyPr/>
          <a:lstStyle/>
          <a:p>
            <a:endParaRPr lang="zh-CN" altLang="en-US"/>
          </a:p>
        </p:txBody>
      </p:sp>
      <p:sp>
        <p:nvSpPr>
          <p:cNvPr id="63516" name="Line 68"/>
          <p:cNvSpPr>
            <a:spLocks noChangeShapeType="1"/>
          </p:cNvSpPr>
          <p:nvPr/>
        </p:nvSpPr>
        <p:spPr bwMode="auto">
          <a:xfrm>
            <a:off x="8388350" y="2060575"/>
            <a:ext cx="0" cy="215900"/>
          </a:xfrm>
          <a:prstGeom prst="line">
            <a:avLst/>
          </a:prstGeom>
          <a:noFill/>
          <a:ln w="9525">
            <a:solidFill>
              <a:schemeClr val="tx1"/>
            </a:solidFill>
            <a:round/>
            <a:headEnd/>
            <a:tailEnd type="triangle" w="med" len="med"/>
          </a:ln>
        </p:spPr>
        <p:txBody>
          <a:bodyPr/>
          <a:lstStyle/>
          <a:p>
            <a:endParaRPr lang="zh-CN" altLang="en-US"/>
          </a:p>
        </p:txBody>
      </p:sp>
      <p:sp>
        <p:nvSpPr>
          <p:cNvPr id="63517" name="Line 69"/>
          <p:cNvSpPr>
            <a:spLocks noChangeShapeType="1"/>
          </p:cNvSpPr>
          <p:nvPr/>
        </p:nvSpPr>
        <p:spPr bwMode="auto">
          <a:xfrm flipV="1">
            <a:off x="8388350" y="2636838"/>
            <a:ext cx="0" cy="215900"/>
          </a:xfrm>
          <a:prstGeom prst="line">
            <a:avLst/>
          </a:prstGeom>
          <a:noFill/>
          <a:ln w="9525">
            <a:solidFill>
              <a:schemeClr val="tx1"/>
            </a:solidFill>
            <a:round/>
            <a:headEnd/>
            <a:tailEnd type="triangle" w="med" len="med"/>
          </a:ln>
        </p:spPr>
        <p:txBody>
          <a:bodyPr/>
          <a:lstStyle/>
          <a:p>
            <a:endParaRPr lang="zh-CN" altLang="en-US"/>
          </a:p>
        </p:txBody>
      </p:sp>
      <p:sp>
        <p:nvSpPr>
          <p:cNvPr id="63518" name="Text Box 70"/>
          <p:cNvSpPr txBox="1">
            <a:spLocks noChangeArrowheads="1"/>
          </p:cNvSpPr>
          <p:nvPr/>
        </p:nvSpPr>
        <p:spPr bwMode="auto">
          <a:xfrm>
            <a:off x="8388350" y="1773238"/>
            <a:ext cx="503238" cy="457200"/>
          </a:xfrm>
          <a:prstGeom prst="rect">
            <a:avLst/>
          </a:prstGeom>
          <a:noFill/>
          <a:ln w="9525">
            <a:noFill/>
            <a:miter lim="800000"/>
            <a:headEnd/>
            <a:tailEnd/>
          </a:ln>
        </p:spPr>
        <p:txBody>
          <a:bodyPr>
            <a:spAutoFit/>
          </a:bodyPr>
          <a:lstStyle/>
          <a:p>
            <a:pPr>
              <a:spcBef>
                <a:spcPct val="50000"/>
              </a:spcBef>
            </a:pPr>
            <a:r>
              <a:rPr lang="zh-CN" altLang="en-US" sz="1200"/>
              <a:t>传输延时</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258888" y="214313"/>
            <a:ext cx="7165975" cy="1462087"/>
          </a:xfrm>
        </p:spPr>
        <p:txBody>
          <a:bodyPr/>
          <a:lstStyle/>
          <a:p>
            <a:pPr algn="ctr"/>
            <a:r>
              <a:rPr lang="zh-CN" altLang="en-US" dirty="0"/>
              <a:t>延时产生的地方 </a:t>
            </a:r>
          </a:p>
        </p:txBody>
      </p:sp>
      <p:sp>
        <p:nvSpPr>
          <p:cNvPr id="92164" name="Rectangle 4"/>
          <p:cNvSpPr>
            <a:spLocks noChangeArrowheads="1"/>
          </p:cNvSpPr>
          <p:nvPr/>
        </p:nvSpPr>
        <p:spPr bwMode="auto">
          <a:xfrm>
            <a:off x="107950" y="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92167" name="Rectangle 7"/>
          <p:cNvSpPr>
            <a:spLocks noChangeArrowheads="1"/>
          </p:cNvSpPr>
          <p:nvPr/>
        </p:nvSpPr>
        <p:spPr bwMode="auto">
          <a:xfrm>
            <a:off x="2136775" y="4926005"/>
            <a:ext cx="5522913" cy="265113"/>
          </a:xfrm>
          <a:prstGeom prst="rect">
            <a:avLst/>
          </a:prstGeom>
          <a:gradFill rotWithShape="1">
            <a:gsLst>
              <a:gs pos="0">
                <a:srgbClr val="B2B2B2">
                  <a:gamma/>
                  <a:shade val="27451"/>
                  <a:invGamma/>
                </a:srgbClr>
              </a:gs>
              <a:gs pos="50000">
                <a:srgbClr val="B2B2B2"/>
              </a:gs>
              <a:gs pos="100000">
                <a:srgbClr val="B2B2B2">
                  <a:gamma/>
                  <a:shade val="27451"/>
                  <a:invGamma/>
                </a:srgbClr>
              </a:gs>
            </a:gsLst>
            <a:lin ang="5400000" scaled="1"/>
          </a:gradFill>
          <a:ln w="9525">
            <a:solidFill>
              <a:schemeClr val="folHlink"/>
            </a:solidFill>
            <a:miter lim="800000"/>
            <a:headEnd/>
            <a:tailEnd/>
          </a:ln>
          <a:effectLst/>
        </p:spPr>
        <p:txBody>
          <a:bodyPr wrap="none" anchor="ctr"/>
          <a:lstStyle/>
          <a:p>
            <a:endParaRPr lang="zh-CN" altLang="en-US"/>
          </a:p>
        </p:txBody>
      </p:sp>
      <p:sp>
        <p:nvSpPr>
          <p:cNvPr id="92169" name="Oval 9"/>
          <p:cNvSpPr>
            <a:spLocks noChangeArrowheads="1"/>
          </p:cNvSpPr>
          <p:nvPr/>
        </p:nvSpPr>
        <p:spPr bwMode="auto">
          <a:xfrm>
            <a:off x="868363" y="4392605"/>
            <a:ext cx="1358900" cy="1331913"/>
          </a:xfrm>
          <a:prstGeom prst="ellipse">
            <a:avLst/>
          </a:prstGeom>
          <a:gradFill rotWithShape="1">
            <a:gsLst>
              <a:gs pos="0">
                <a:srgbClr val="FFFF99"/>
              </a:gs>
              <a:gs pos="100000">
                <a:srgbClr val="FFFF99">
                  <a:gamma/>
                  <a:shade val="69804"/>
                  <a:invGamma/>
                </a:srgbClr>
              </a:gs>
            </a:gsLst>
            <a:path path="shape">
              <a:fillToRect l="50000" t="50000" r="50000" b="50000"/>
            </a:path>
          </a:gradFill>
          <a:ln w="9525">
            <a:solidFill>
              <a:schemeClr val="folHlink"/>
            </a:solidFill>
            <a:round/>
            <a:headEnd/>
            <a:tailEnd/>
          </a:ln>
          <a:effectLst/>
        </p:spPr>
        <p:txBody>
          <a:bodyPr wrap="none" anchor="ctr"/>
          <a:lstStyle/>
          <a:p>
            <a:endParaRPr lang="zh-CN" altLang="en-US"/>
          </a:p>
        </p:txBody>
      </p:sp>
      <p:sp>
        <p:nvSpPr>
          <p:cNvPr id="92170" name="Oval 10"/>
          <p:cNvSpPr>
            <a:spLocks noChangeArrowheads="1"/>
          </p:cNvSpPr>
          <p:nvPr/>
        </p:nvSpPr>
        <p:spPr bwMode="auto">
          <a:xfrm>
            <a:off x="7569200" y="4392605"/>
            <a:ext cx="1358900" cy="1331913"/>
          </a:xfrm>
          <a:prstGeom prst="ellipse">
            <a:avLst/>
          </a:prstGeom>
          <a:gradFill rotWithShape="1">
            <a:gsLst>
              <a:gs pos="0">
                <a:srgbClr val="FFFF99"/>
              </a:gs>
              <a:gs pos="100000">
                <a:srgbClr val="FFFF99">
                  <a:gamma/>
                  <a:shade val="66667"/>
                  <a:invGamma/>
                </a:srgbClr>
              </a:gs>
            </a:gsLst>
            <a:path path="shape">
              <a:fillToRect l="50000" t="50000" r="50000" b="50000"/>
            </a:path>
          </a:gradFill>
          <a:ln w="9525">
            <a:solidFill>
              <a:schemeClr val="folHlink"/>
            </a:solidFill>
            <a:round/>
            <a:headEnd/>
            <a:tailEnd/>
          </a:ln>
          <a:effectLst/>
        </p:spPr>
        <p:txBody>
          <a:bodyPr wrap="none" anchor="ctr"/>
          <a:lstStyle/>
          <a:p>
            <a:endParaRPr lang="zh-CN" altLang="en-US"/>
          </a:p>
        </p:txBody>
      </p:sp>
      <p:grpSp>
        <p:nvGrpSpPr>
          <p:cNvPr id="2" name="Group 11"/>
          <p:cNvGrpSpPr>
            <a:grpSpLocks/>
          </p:cNvGrpSpPr>
          <p:nvPr/>
        </p:nvGrpSpPr>
        <p:grpSpPr bwMode="auto">
          <a:xfrm>
            <a:off x="1230313" y="4800593"/>
            <a:ext cx="723900" cy="458787"/>
            <a:chOff x="1567" y="1056"/>
            <a:chExt cx="384" cy="336"/>
          </a:xfrm>
        </p:grpSpPr>
        <p:sp>
          <p:nvSpPr>
            <p:cNvPr id="92172" name="Rectangle 12"/>
            <p:cNvSpPr>
              <a:spLocks noChangeArrowheads="1"/>
            </p:cNvSpPr>
            <p:nvPr/>
          </p:nvSpPr>
          <p:spPr bwMode="auto">
            <a:xfrm>
              <a:off x="1663" y="1056"/>
              <a:ext cx="288" cy="336"/>
            </a:xfrm>
            <a:prstGeom prst="rect">
              <a:avLst/>
            </a:prstGeom>
            <a:solidFill>
              <a:srgbClr val="99CCFF"/>
            </a:solidFill>
            <a:ln w="9525">
              <a:solidFill>
                <a:schemeClr val="folHlink"/>
              </a:solidFill>
              <a:miter lim="800000"/>
              <a:headEnd/>
              <a:tailEnd/>
            </a:ln>
            <a:effectLst/>
          </p:spPr>
          <p:txBody>
            <a:bodyPr wrap="none" anchor="ctr"/>
            <a:lstStyle/>
            <a:p>
              <a:endParaRPr lang="zh-CN" altLang="en-US"/>
            </a:p>
          </p:txBody>
        </p:sp>
        <p:sp>
          <p:nvSpPr>
            <p:cNvPr id="92173" name="Freeform 13"/>
            <p:cNvSpPr>
              <a:spLocks/>
            </p:cNvSpPr>
            <p:nvPr/>
          </p:nvSpPr>
          <p:spPr bwMode="auto">
            <a:xfrm>
              <a:off x="1567" y="1056"/>
              <a:ext cx="384" cy="336"/>
            </a:xfrm>
            <a:custGeom>
              <a:avLst/>
              <a:gdLst/>
              <a:ahLst/>
              <a:cxnLst>
                <a:cxn ang="0">
                  <a:pos x="0" y="0"/>
                </a:cxn>
                <a:cxn ang="0">
                  <a:pos x="384" y="0"/>
                </a:cxn>
                <a:cxn ang="0">
                  <a:pos x="384" y="336"/>
                </a:cxn>
                <a:cxn ang="0">
                  <a:pos x="0" y="336"/>
                </a:cxn>
              </a:cxnLst>
              <a:rect l="0" t="0" r="r" b="b"/>
              <a:pathLst>
                <a:path w="384" h="336">
                  <a:moveTo>
                    <a:pt x="0" y="0"/>
                  </a:moveTo>
                  <a:lnTo>
                    <a:pt x="384" y="0"/>
                  </a:lnTo>
                  <a:lnTo>
                    <a:pt x="384" y="336"/>
                  </a:lnTo>
                  <a:lnTo>
                    <a:pt x="0" y="336"/>
                  </a:lnTo>
                </a:path>
              </a:pathLst>
            </a:custGeom>
            <a:noFill/>
            <a:ln w="28575" cmpd="sng">
              <a:solidFill>
                <a:schemeClr val="folHlink"/>
              </a:solidFill>
              <a:round/>
              <a:headEnd/>
              <a:tailEnd/>
            </a:ln>
            <a:effectLst/>
          </p:spPr>
          <p:txBody>
            <a:bodyPr/>
            <a:lstStyle/>
            <a:p>
              <a:endParaRPr lang="zh-CN" altLang="en-US"/>
            </a:p>
          </p:txBody>
        </p:sp>
        <p:sp>
          <p:nvSpPr>
            <p:cNvPr id="92174" name="Line 14"/>
            <p:cNvSpPr>
              <a:spLocks noChangeShapeType="1"/>
            </p:cNvSpPr>
            <p:nvPr/>
          </p:nvSpPr>
          <p:spPr bwMode="auto">
            <a:xfrm>
              <a:off x="1855" y="1056"/>
              <a:ext cx="0" cy="336"/>
            </a:xfrm>
            <a:prstGeom prst="line">
              <a:avLst/>
            </a:prstGeom>
            <a:noFill/>
            <a:ln w="9525">
              <a:solidFill>
                <a:schemeClr val="folHlink"/>
              </a:solidFill>
              <a:round/>
              <a:headEnd/>
              <a:tailEnd/>
            </a:ln>
            <a:effectLst/>
          </p:spPr>
          <p:txBody>
            <a:bodyPr/>
            <a:lstStyle/>
            <a:p>
              <a:endParaRPr lang="zh-CN" altLang="en-US"/>
            </a:p>
          </p:txBody>
        </p:sp>
        <p:sp>
          <p:nvSpPr>
            <p:cNvPr id="92175" name="Line 15"/>
            <p:cNvSpPr>
              <a:spLocks noChangeShapeType="1"/>
            </p:cNvSpPr>
            <p:nvPr/>
          </p:nvSpPr>
          <p:spPr bwMode="auto">
            <a:xfrm>
              <a:off x="1759" y="1056"/>
              <a:ext cx="0" cy="336"/>
            </a:xfrm>
            <a:prstGeom prst="line">
              <a:avLst/>
            </a:prstGeom>
            <a:noFill/>
            <a:ln w="9525">
              <a:solidFill>
                <a:schemeClr val="folHlink"/>
              </a:solidFill>
              <a:round/>
              <a:headEnd/>
              <a:tailEnd/>
            </a:ln>
            <a:effectLst/>
          </p:spPr>
          <p:txBody>
            <a:bodyPr/>
            <a:lstStyle/>
            <a:p>
              <a:endParaRPr lang="zh-CN" altLang="en-US"/>
            </a:p>
          </p:txBody>
        </p:sp>
        <p:sp>
          <p:nvSpPr>
            <p:cNvPr id="92176" name="Line 16"/>
            <p:cNvSpPr>
              <a:spLocks noChangeShapeType="1"/>
            </p:cNvSpPr>
            <p:nvPr/>
          </p:nvSpPr>
          <p:spPr bwMode="auto">
            <a:xfrm>
              <a:off x="1663" y="1056"/>
              <a:ext cx="0" cy="336"/>
            </a:xfrm>
            <a:prstGeom prst="line">
              <a:avLst/>
            </a:prstGeom>
            <a:noFill/>
            <a:ln w="9525">
              <a:solidFill>
                <a:schemeClr val="folHlink"/>
              </a:solidFill>
              <a:round/>
              <a:headEnd/>
              <a:tailEnd/>
            </a:ln>
            <a:effectLst/>
          </p:spPr>
          <p:txBody>
            <a:bodyPr/>
            <a:lstStyle/>
            <a:p>
              <a:endParaRPr lang="zh-CN" altLang="en-US"/>
            </a:p>
          </p:txBody>
        </p:sp>
      </p:grpSp>
      <p:sp>
        <p:nvSpPr>
          <p:cNvPr id="92177" name="Line 17"/>
          <p:cNvSpPr>
            <a:spLocks noChangeShapeType="1"/>
          </p:cNvSpPr>
          <p:nvPr/>
        </p:nvSpPr>
        <p:spPr bwMode="auto">
          <a:xfrm>
            <a:off x="1949450" y="5046655"/>
            <a:ext cx="271463" cy="6350"/>
          </a:xfrm>
          <a:prstGeom prst="line">
            <a:avLst/>
          </a:prstGeom>
          <a:noFill/>
          <a:ln w="28575">
            <a:solidFill>
              <a:schemeClr val="folHlink"/>
            </a:solidFill>
            <a:round/>
            <a:headEnd/>
            <a:tailEnd/>
          </a:ln>
          <a:effectLst/>
        </p:spPr>
        <p:txBody>
          <a:bodyPr/>
          <a:lstStyle/>
          <a:p>
            <a:endParaRPr lang="zh-CN" altLang="en-US"/>
          </a:p>
        </p:txBody>
      </p:sp>
      <p:sp>
        <p:nvSpPr>
          <p:cNvPr id="92178" name="Rectangle 18"/>
          <p:cNvSpPr>
            <a:spLocks noChangeArrowheads="1"/>
          </p:cNvSpPr>
          <p:nvPr/>
        </p:nvSpPr>
        <p:spPr bwMode="auto">
          <a:xfrm>
            <a:off x="2011363" y="4952993"/>
            <a:ext cx="169862" cy="193675"/>
          </a:xfrm>
          <a:prstGeom prst="rect">
            <a:avLst/>
          </a:prstGeom>
          <a:solidFill>
            <a:schemeClr val="hlink"/>
          </a:solidFill>
          <a:ln w="9525">
            <a:solidFill>
              <a:schemeClr val="folHlink"/>
            </a:solidFill>
            <a:miter lim="800000"/>
            <a:headEnd/>
            <a:tailEnd/>
          </a:ln>
          <a:effectLst/>
        </p:spPr>
        <p:txBody>
          <a:bodyPr wrap="none" anchor="ctr"/>
          <a:lstStyle/>
          <a:p>
            <a:endParaRPr lang="zh-CN" altLang="en-US"/>
          </a:p>
        </p:txBody>
      </p:sp>
      <p:sp>
        <p:nvSpPr>
          <p:cNvPr id="92181" name="AutoShape 21"/>
          <p:cNvSpPr>
            <a:spLocks noChangeArrowheads="1"/>
          </p:cNvSpPr>
          <p:nvPr/>
        </p:nvSpPr>
        <p:spPr bwMode="auto">
          <a:xfrm>
            <a:off x="2770188" y="4978393"/>
            <a:ext cx="1266825" cy="177800"/>
          </a:xfrm>
          <a:prstGeom prst="rightArrow">
            <a:avLst>
              <a:gd name="adj1" fmla="val 50000"/>
              <a:gd name="adj2" fmla="val 178125"/>
            </a:avLst>
          </a:prstGeom>
          <a:solidFill>
            <a:srgbClr val="00FFCC"/>
          </a:solidFill>
          <a:ln w="9525" algn="ctr">
            <a:solidFill>
              <a:schemeClr val="folHlink"/>
            </a:solidFill>
            <a:miter lim="800000"/>
            <a:headEnd/>
            <a:tailEnd/>
          </a:ln>
          <a:effectLst/>
        </p:spPr>
        <p:txBody>
          <a:bodyPr wrap="none" anchor="ctr"/>
          <a:lstStyle/>
          <a:p>
            <a:endParaRPr lang="zh-CN" altLang="en-US"/>
          </a:p>
        </p:txBody>
      </p:sp>
      <p:sp>
        <p:nvSpPr>
          <p:cNvPr id="92186" name="AutoShape 26"/>
          <p:cNvSpPr>
            <a:spLocks noChangeArrowheads="1"/>
          </p:cNvSpPr>
          <p:nvPr/>
        </p:nvSpPr>
        <p:spPr bwMode="auto">
          <a:xfrm>
            <a:off x="139700" y="4978393"/>
            <a:ext cx="1268413" cy="177800"/>
          </a:xfrm>
          <a:prstGeom prst="rightArrow">
            <a:avLst>
              <a:gd name="adj1" fmla="val 50000"/>
              <a:gd name="adj2" fmla="val 178348"/>
            </a:avLst>
          </a:prstGeom>
          <a:solidFill>
            <a:srgbClr val="00FFCC"/>
          </a:solidFill>
          <a:ln w="9525">
            <a:solidFill>
              <a:schemeClr val="folHlink"/>
            </a:solidFill>
            <a:miter lim="800000"/>
            <a:headEnd/>
            <a:tailEnd/>
          </a:ln>
          <a:effectLst/>
        </p:spPr>
        <p:txBody>
          <a:bodyPr wrap="none" anchor="ctr"/>
          <a:lstStyle/>
          <a:p>
            <a:endParaRPr lang="zh-CN" altLang="en-US"/>
          </a:p>
        </p:txBody>
      </p:sp>
      <p:sp>
        <p:nvSpPr>
          <p:cNvPr id="92187" name="AutoShape 27"/>
          <p:cNvSpPr>
            <a:spLocks noChangeArrowheads="1"/>
          </p:cNvSpPr>
          <p:nvPr/>
        </p:nvSpPr>
        <p:spPr bwMode="auto">
          <a:xfrm>
            <a:off x="6564313" y="4970455"/>
            <a:ext cx="1266825" cy="176213"/>
          </a:xfrm>
          <a:prstGeom prst="rightArrow">
            <a:avLst>
              <a:gd name="adj1" fmla="val 50000"/>
              <a:gd name="adj2" fmla="val 179729"/>
            </a:avLst>
          </a:prstGeom>
          <a:solidFill>
            <a:srgbClr val="00FFCC"/>
          </a:solidFill>
          <a:ln w="9525" algn="ctr">
            <a:solidFill>
              <a:schemeClr val="folHlink"/>
            </a:solidFill>
            <a:miter lim="800000"/>
            <a:headEnd/>
            <a:tailEnd/>
          </a:ln>
          <a:effectLst/>
        </p:spPr>
        <p:txBody>
          <a:bodyPr wrap="none" anchor="ctr"/>
          <a:lstStyle/>
          <a:p>
            <a:endParaRPr lang="zh-CN" altLang="en-US"/>
          </a:p>
        </p:txBody>
      </p:sp>
      <p:sp>
        <p:nvSpPr>
          <p:cNvPr id="92188" name="Text Box 28"/>
          <p:cNvSpPr txBox="1">
            <a:spLocks noChangeArrowheads="1"/>
          </p:cNvSpPr>
          <p:nvPr/>
        </p:nvSpPr>
        <p:spPr bwMode="auto">
          <a:xfrm>
            <a:off x="4060825" y="4868855"/>
            <a:ext cx="1592263" cy="396875"/>
          </a:xfrm>
          <a:prstGeom prst="rect">
            <a:avLst/>
          </a:prstGeom>
          <a:noFill/>
          <a:ln w="9525">
            <a:noFill/>
            <a:miter lim="800000"/>
            <a:headEnd/>
            <a:tailEnd/>
          </a:ln>
          <a:effectLst/>
        </p:spPr>
        <p:txBody>
          <a:bodyPr wrap="none">
            <a:spAutoFit/>
          </a:bodyPr>
          <a:lstStyle/>
          <a:p>
            <a:r>
              <a:rPr kumimoji="1" lang="en-US" altLang="zh-CN" sz="2000" b="1" dirty="0">
                <a:solidFill>
                  <a:srgbClr val="333399"/>
                </a:solidFill>
                <a:latin typeface="Arial" charset="0"/>
              </a:rPr>
              <a:t>1 0 1 1 0 0 1</a:t>
            </a:r>
          </a:p>
        </p:txBody>
      </p:sp>
      <p:sp>
        <p:nvSpPr>
          <p:cNvPr id="92189" name="Text Box 29"/>
          <p:cNvSpPr txBox="1">
            <a:spLocks noChangeArrowheads="1"/>
          </p:cNvSpPr>
          <p:nvPr/>
        </p:nvSpPr>
        <p:spPr bwMode="auto">
          <a:xfrm>
            <a:off x="5675313" y="4735505"/>
            <a:ext cx="488950" cy="457200"/>
          </a:xfrm>
          <a:prstGeom prst="rect">
            <a:avLst/>
          </a:prstGeom>
          <a:noFill/>
          <a:ln w="9525">
            <a:noFill/>
            <a:miter lim="800000"/>
            <a:headEnd/>
            <a:tailEnd/>
          </a:ln>
          <a:effectLst/>
        </p:spPr>
        <p:txBody>
          <a:bodyPr wrap="none">
            <a:spAutoFit/>
          </a:bodyPr>
          <a:lstStyle/>
          <a:p>
            <a:r>
              <a:rPr kumimoji="1" lang="en-US" altLang="zh-CN" sz="2400" b="1">
                <a:solidFill>
                  <a:srgbClr val="333399"/>
                </a:solidFill>
                <a:latin typeface="Times New Roman" pitchFamily="18" charset="0"/>
              </a:rPr>
              <a:t>…</a:t>
            </a:r>
          </a:p>
        </p:txBody>
      </p:sp>
      <p:sp>
        <p:nvSpPr>
          <p:cNvPr id="92192" name="Text Box 32"/>
          <p:cNvSpPr txBox="1">
            <a:spLocks noChangeArrowheads="1"/>
          </p:cNvSpPr>
          <p:nvPr/>
        </p:nvSpPr>
        <p:spPr bwMode="auto">
          <a:xfrm>
            <a:off x="2254290" y="5288179"/>
            <a:ext cx="1107996" cy="369332"/>
          </a:xfrm>
          <a:prstGeom prst="rect">
            <a:avLst/>
          </a:prstGeom>
          <a:noFill/>
          <a:ln w="9525">
            <a:noFill/>
            <a:miter lim="800000"/>
            <a:headEnd/>
            <a:tailEnd/>
          </a:ln>
          <a:effectLst/>
        </p:spPr>
        <p:txBody>
          <a:bodyPr wrap="none">
            <a:spAutoFit/>
          </a:bodyPr>
          <a:lstStyle/>
          <a:p>
            <a:r>
              <a:rPr kumimoji="1" lang="zh-CN" altLang="en-US" sz="1800" dirty="0">
                <a:solidFill>
                  <a:srgbClr val="333399"/>
                </a:solidFill>
                <a:latin typeface="Times New Roman" pitchFamily="18" charset="0"/>
                <a:ea typeface="黑体" pitchFamily="2" charset="-122"/>
              </a:rPr>
              <a:t>收发接口</a:t>
            </a:r>
          </a:p>
        </p:txBody>
      </p:sp>
      <p:sp>
        <p:nvSpPr>
          <p:cNvPr id="92194" name="Text Box 34"/>
          <p:cNvSpPr txBox="1">
            <a:spLocks noChangeArrowheads="1"/>
          </p:cNvSpPr>
          <p:nvPr/>
        </p:nvSpPr>
        <p:spPr bwMode="auto">
          <a:xfrm>
            <a:off x="1187450" y="5211755"/>
            <a:ext cx="646331" cy="369332"/>
          </a:xfrm>
          <a:prstGeom prst="rect">
            <a:avLst/>
          </a:prstGeom>
          <a:noFill/>
          <a:ln w="9525">
            <a:noFill/>
            <a:miter lim="800000"/>
            <a:headEnd/>
            <a:tailEnd/>
          </a:ln>
          <a:effectLst/>
        </p:spPr>
        <p:txBody>
          <a:bodyPr wrap="none">
            <a:spAutoFit/>
          </a:bodyPr>
          <a:lstStyle/>
          <a:p>
            <a:r>
              <a:rPr kumimoji="1" lang="zh-CN" altLang="en-US" sz="1800" dirty="0">
                <a:solidFill>
                  <a:srgbClr val="333399"/>
                </a:solidFill>
                <a:latin typeface="Times New Roman" pitchFamily="18" charset="0"/>
                <a:ea typeface="黑体" pitchFamily="2" charset="-122"/>
              </a:rPr>
              <a:t>队列</a:t>
            </a:r>
          </a:p>
        </p:txBody>
      </p:sp>
      <p:grpSp>
        <p:nvGrpSpPr>
          <p:cNvPr id="3" name="Group 45"/>
          <p:cNvGrpSpPr>
            <a:grpSpLocks/>
          </p:cNvGrpSpPr>
          <p:nvPr/>
        </p:nvGrpSpPr>
        <p:grpSpPr bwMode="auto">
          <a:xfrm>
            <a:off x="4739554" y="3292468"/>
            <a:ext cx="3261435" cy="1612900"/>
            <a:chOff x="3268" y="1933"/>
            <a:chExt cx="1619" cy="1016"/>
          </a:xfrm>
        </p:grpSpPr>
        <p:sp>
          <p:nvSpPr>
            <p:cNvPr id="92193" name="Line 33"/>
            <p:cNvSpPr>
              <a:spLocks noChangeShapeType="1"/>
            </p:cNvSpPr>
            <p:nvPr/>
          </p:nvSpPr>
          <p:spPr bwMode="auto">
            <a:xfrm flipH="1">
              <a:off x="3602" y="2495"/>
              <a:ext cx="276" cy="454"/>
            </a:xfrm>
            <a:prstGeom prst="line">
              <a:avLst/>
            </a:prstGeom>
            <a:noFill/>
            <a:ln w="28575">
              <a:solidFill>
                <a:schemeClr val="folHlink"/>
              </a:solidFill>
              <a:round/>
              <a:headEnd/>
              <a:tailEnd type="triangle" w="med" len="lg"/>
            </a:ln>
            <a:effectLst/>
          </p:spPr>
          <p:txBody>
            <a:bodyPr/>
            <a:lstStyle/>
            <a:p>
              <a:endParaRPr lang="zh-CN" altLang="en-US"/>
            </a:p>
          </p:txBody>
        </p:sp>
        <p:sp>
          <p:nvSpPr>
            <p:cNvPr id="92196" name="Text Box 36"/>
            <p:cNvSpPr txBox="1">
              <a:spLocks noChangeArrowheads="1"/>
            </p:cNvSpPr>
            <p:nvPr/>
          </p:nvSpPr>
          <p:spPr bwMode="auto">
            <a:xfrm>
              <a:off x="3268" y="1933"/>
              <a:ext cx="1619" cy="523"/>
            </a:xfrm>
            <a:prstGeom prst="rect">
              <a:avLst/>
            </a:prstGeom>
            <a:solidFill>
              <a:srgbClr val="FFFF99"/>
            </a:solidFill>
            <a:ln w="76200" cmpd="tri">
              <a:solidFill>
                <a:schemeClr val="folHlink"/>
              </a:solidFill>
              <a:miter lim="800000"/>
              <a:headEnd/>
              <a:tailEnd/>
            </a:ln>
            <a:effectLst/>
          </p:spPr>
          <p:txBody>
            <a:bodyPr wrap="none">
              <a:spAutoFit/>
            </a:bodyPr>
            <a:lstStyle/>
            <a:p>
              <a:pPr algn="ctr"/>
              <a:r>
                <a:rPr kumimoji="1" lang="zh-CN" altLang="en-US" dirty="0">
                  <a:solidFill>
                    <a:srgbClr val="333399"/>
                  </a:solidFill>
                  <a:latin typeface="黑体" pitchFamily="2" charset="-122"/>
                  <a:ea typeface="黑体" pitchFamily="2" charset="-122"/>
                </a:rPr>
                <a:t>在链路上产生传播时延</a:t>
              </a:r>
            </a:p>
            <a:p>
              <a:pPr algn="ctr"/>
              <a:r>
                <a:rPr kumimoji="1" lang="zh-CN" altLang="en-US" dirty="0">
                  <a:solidFill>
                    <a:srgbClr val="333399"/>
                  </a:solidFill>
                  <a:latin typeface="黑体" pitchFamily="2" charset="-122"/>
                  <a:ea typeface="黑体" pitchFamily="2" charset="-122"/>
                </a:rPr>
                <a:t>约</a:t>
              </a:r>
              <a:r>
                <a:rPr kumimoji="1" lang="en-US" altLang="zh-CN" dirty="0">
                  <a:solidFill>
                    <a:srgbClr val="333399"/>
                  </a:solidFill>
                  <a:latin typeface="黑体" pitchFamily="2" charset="-122"/>
                  <a:ea typeface="黑体" pitchFamily="2" charset="-122"/>
                </a:rPr>
                <a:t>5nm/</a:t>
              </a:r>
              <a:r>
                <a:rPr kumimoji="1" lang="zh-CN" altLang="en-US" dirty="0">
                  <a:solidFill>
                    <a:srgbClr val="333399"/>
                  </a:solidFill>
                  <a:latin typeface="黑体" pitchFamily="2" charset="-122"/>
                  <a:ea typeface="黑体" pitchFamily="2" charset="-122"/>
                </a:rPr>
                <a:t>米</a:t>
              </a:r>
              <a:endParaRPr kumimoji="1" lang="zh-CN" altLang="en-US" sz="1800" dirty="0">
                <a:solidFill>
                  <a:srgbClr val="333399"/>
                </a:solidFill>
                <a:latin typeface="黑体" pitchFamily="2" charset="-122"/>
                <a:ea typeface="黑体" pitchFamily="2" charset="-122"/>
              </a:endParaRPr>
            </a:p>
          </p:txBody>
        </p:sp>
      </p:grpSp>
      <p:sp>
        <p:nvSpPr>
          <p:cNvPr id="92197" name="Text Box 37"/>
          <p:cNvSpPr txBox="1">
            <a:spLocks noChangeArrowheads="1"/>
          </p:cNvSpPr>
          <p:nvPr/>
        </p:nvSpPr>
        <p:spPr bwMode="auto">
          <a:xfrm>
            <a:off x="7704138" y="5788018"/>
            <a:ext cx="864339" cy="369332"/>
          </a:xfrm>
          <a:prstGeom prst="rect">
            <a:avLst/>
          </a:prstGeom>
          <a:noFill/>
          <a:ln w="9525">
            <a:noFill/>
            <a:miter lim="800000"/>
            <a:headEnd/>
            <a:tailEnd/>
          </a:ln>
          <a:effectLst/>
        </p:spPr>
        <p:txBody>
          <a:bodyPr wrap="none">
            <a:spAutoFit/>
          </a:bodyPr>
          <a:lstStyle/>
          <a:p>
            <a:r>
              <a:rPr kumimoji="1" lang="zh-CN" altLang="en-US" sz="1800" dirty="0">
                <a:solidFill>
                  <a:srgbClr val="333399"/>
                </a:solidFill>
                <a:latin typeface="Arial" charset="0"/>
                <a:ea typeface="黑体" pitchFamily="2" charset="-122"/>
              </a:rPr>
              <a:t>节点 </a:t>
            </a:r>
            <a:r>
              <a:rPr kumimoji="1" lang="en-US" altLang="zh-CN" sz="1800" dirty="0">
                <a:solidFill>
                  <a:srgbClr val="333399"/>
                </a:solidFill>
                <a:latin typeface="Arial" charset="0"/>
                <a:ea typeface="黑体" pitchFamily="2" charset="-122"/>
              </a:rPr>
              <a:t>B</a:t>
            </a:r>
          </a:p>
        </p:txBody>
      </p:sp>
      <p:sp>
        <p:nvSpPr>
          <p:cNvPr id="92198" name="Text Box 38"/>
          <p:cNvSpPr txBox="1">
            <a:spLocks noChangeArrowheads="1"/>
          </p:cNvSpPr>
          <p:nvPr/>
        </p:nvSpPr>
        <p:spPr bwMode="auto">
          <a:xfrm>
            <a:off x="1008063" y="5697530"/>
            <a:ext cx="851580" cy="369332"/>
          </a:xfrm>
          <a:prstGeom prst="rect">
            <a:avLst/>
          </a:prstGeom>
          <a:noFill/>
          <a:ln w="9525">
            <a:noFill/>
            <a:miter lim="800000"/>
            <a:headEnd/>
            <a:tailEnd/>
          </a:ln>
          <a:effectLst/>
        </p:spPr>
        <p:txBody>
          <a:bodyPr wrap="none">
            <a:spAutoFit/>
          </a:bodyPr>
          <a:lstStyle/>
          <a:p>
            <a:r>
              <a:rPr kumimoji="1" lang="zh-CN" altLang="en-US" sz="1800" dirty="0">
                <a:solidFill>
                  <a:srgbClr val="333399"/>
                </a:solidFill>
                <a:latin typeface="Arial" charset="0"/>
                <a:ea typeface="黑体" pitchFamily="2" charset="-122"/>
              </a:rPr>
              <a:t>节点 </a:t>
            </a:r>
            <a:r>
              <a:rPr kumimoji="1" lang="en-US" altLang="zh-CN" sz="1800" dirty="0">
                <a:solidFill>
                  <a:srgbClr val="333399"/>
                </a:solidFill>
                <a:latin typeface="Arial" charset="0"/>
                <a:ea typeface="黑体" pitchFamily="2" charset="-122"/>
              </a:rPr>
              <a:t>A</a:t>
            </a:r>
          </a:p>
        </p:txBody>
      </p:sp>
      <p:grpSp>
        <p:nvGrpSpPr>
          <p:cNvPr id="4" name="Group 44"/>
          <p:cNvGrpSpPr>
            <a:grpSpLocks/>
          </p:cNvGrpSpPr>
          <p:nvPr/>
        </p:nvGrpSpPr>
        <p:grpSpPr bwMode="auto">
          <a:xfrm>
            <a:off x="2062397" y="3552818"/>
            <a:ext cx="2032001" cy="1470025"/>
            <a:chOff x="1151" y="2069"/>
            <a:chExt cx="1280" cy="926"/>
          </a:xfrm>
        </p:grpSpPr>
        <p:sp>
          <p:nvSpPr>
            <p:cNvPr id="92184" name="Text Box 24"/>
            <p:cNvSpPr txBox="1">
              <a:spLocks noChangeArrowheads="1"/>
            </p:cNvSpPr>
            <p:nvPr/>
          </p:nvSpPr>
          <p:spPr bwMode="auto">
            <a:xfrm>
              <a:off x="1151" y="2069"/>
              <a:ext cx="1280" cy="523"/>
            </a:xfrm>
            <a:prstGeom prst="rect">
              <a:avLst/>
            </a:prstGeom>
            <a:solidFill>
              <a:srgbClr val="FFFF99"/>
            </a:solidFill>
            <a:ln w="76200" cmpd="tri">
              <a:solidFill>
                <a:schemeClr val="folHlink"/>
              </a:solidFill>
              <a:miter lim="800000"/>
              <a:headEnd/>
              <a:tailEnd/>
            </a:ln>
            <a:effectLst/>
          </p:spPr>
          <p:txBody>
            <a:bodyPr wrap="none">
              <a:spAutoFit/>
            </a:bodyPr>
            <a:lstStyle/>
            <a:p>
              <a:pPr algn="ctr"/>
              <a:r>
                <a:rPr kumimoji="1" lang="zh-CN" altLang="en-US" dirty="0">
                  <a:solidFill>
                    <a:srgbClr val="333399"/>
                  </a:solidFill>
                  <a:latin typeface="黑体" pitchFamily="2" charset="-122"/>
                  <a:ea typeface="黑体" pitchFamily="2" charset="-122"/>
                </a:rPr>
                <a:t>发送延时</a:t>
              </a:r>
            </a:p>
            <a:p>
              <a:pPr algn="ctr"/>
              <a:r>
                <a:rPr kumimoji="1" lang="en-US" altLang="zh-CN" dirty="0">
                  <a:solidFill>
                    <a:srgbClr val="333399"/>
                  </a:solidFill>
                  <a:latin typeface="黑体" pitchFamily="2" charset="-122"/>
                  <a:ea typeface="黑体" pitchFamily="2" charset="-122"/>
                </a:rPr>
                <a:t>(</a:t>
              </a:r>
              <a:r>
                <a:rPr kumimoji="1" lang="zh-CN" altLang="en-US" dirty="0">
                  <a:solidFill>
                    <a:srgbClr val="333399"/>
                  </a:solidFill>
                  <a:latin typeface="黑体" pitchFamily="2" charset="-122"/>
                  <a:ea typeface="黑体" pitchFamily="2" charset="-122"/>
                </a:rPr>
                <a:t>即传输延时</a:t>
              </a:r>
              <a:r>
                <a:rPr kumimoji="1" lang="en-US" altLang="zh-CN" dirty="0">
                  <a:solidFill>
                    <a:srgbClr val="333399"/>
                  </a:solidFill>
                  <a:latin typeface="黑体" pitchFamily="2" charset="-122"/>
                  <a:ea typeface="黑体" pitchFamily="2" charset="-122"/>
                </a:rPr>
                <a:t>)</a:t>
              </a:r>
            </a:p>
          </p:txBody>
        </p:sp>
        <p:sp>
          <p:nvSpPr>
            <p:cNvPr id="92200" name="Line 40"/>
            <p:cNvSpPr>
              <a:spLocks noChangeShapeType="1"/>
            </p:cNvSpPr>
            <p:nvPr/>
          </p:nvSpPr>
          <p:spPr bwMode="auto">
            <a:xfrm flipH="1">
              <a:off x="1247" y="2614"/>
              <a:ext cx="454" cy="381"/>
            </a:xfrm>
            <a:prstGeom prst="line">
              <a:avLst/>
            </a:prstGeom>
            <a:noFill/>
            <a:ln w="28575">
              <a:solidFill>
                <a:schemeClr val="folHlink"/>
              </a:solidFill>
              <a:round/>
              <a:headEnd/>
              <a:tailEnd type="triangle" w="med" len="lg"/>
            </a:ln>
            <a:effectLst/>
          </p:spPr>
          <p:txBody>
            <a:bodyPr/>
            <a:lstStyle/>
            <a:p>
              <a:endParaRPr lang="zh-CN" altLang="en-US"/>
            </a:p>
          </p:txBody>
        </p:sp>
      </p:grpSp>
      <p:sp>
        <p:nvSpPr>
          <p:cNvPr id="92201" name="Line 41"/>
          <p:cNvSpPr>
            <a:spLocks noChangeShapeType="1"/>
          </p:cNvSpPr>
          <p:nvPr/>
        </p:nvSpPr>
        <p:spPr bwMode="auto">
          <a:xfrm flipH="1" flipV="1">
            <a:off x="2087563" y="5121268"/>
            <a:ext cx="282575" cy="309562"/>
          </a:xfrm>
          <a:prstGeom prst="line">
            <a:avLst/>
          </a:prstGeom>
          <a:noFill/>
          <a:ln w="28575">
            <a:solidFill>
              <a:schemeClr val="folHlink"/>
            </a:solidFill>
            <a:round/>
            <a:headEnd/>
            <a:tailEnd type="triangle" w="med" len="lg"/>
          </a:ln>
          <a:effectLst/>
        </p:spPr>
        <p:txBody>
          <a:bodyPr/>
          <a:lstStyle/>
          <a:p>
            <a:endParaRPr lang="zh-CN" altLang="en-US"/>
          </a:p>
        </p:txBody>
      </p:sp>
      <p:grpSp>
        <p:nvGrpSpPr>
          <p:cNvPr id="5" name="Group 43"/>
          <p:cNvGrpSpPr>
            <a:grpSpLocks/>
          </p:cNvGrpSpPr>
          <p:nvPr/>
        </p:nvGrpSpPr>
        <p:grpSpPr bwMode="auto">
          <a:xfrm>
            <a:off x="206375" y="2428868"/>
            <a:ext cx="2954338" cy="2376487"/>
            <a:chOff x="62" y="1389"/>
            <a:chExt cx="1861" cy="1497"/>
          </a:xfrm>
        </p:grpSpPr>
        <p:sp>
          <p:nvSpPr>
            <p:cNvPr id="92199" name="Line 39"/>
            <p:cNvSpPr>
              <a:spLocks noChangeShapeType="1"/>
            </p:cNvSpPr>
            <p:nvPr/>
          </p:nvSpPr>
          <p:spPr bwMode="auto">
            <a:xfrm>
              <a:off x="703" y="1979"/>
              <a:ext cx="181" cy="907"/>
            </a:xfrm>
            <a:prstGeom prst="line">
              <a:avLst/>
            </a:prstGeom>
            <a:noFill/>
            <a:ln w="28575">
              <a:solidFill>
                <a:schemeClr val="folHlink"/>
              </a:solidFill>
              <a:round/>
              <a:headEnd/>
              <a:tailEnd type="triangle" w="med" len="lg"/>
            </a:ln>
            <a:effectLst/>
          </p:spPr>
          <p:txBody>
            <a:bodyPr/>
            <a:lstStyle/>
            <a:p>
              <a:endParaRPr lang="zh-CN" altLang="en-US"/>
            </a:p>
          </p:txBody>
        </p:sp>
        <p:sp>
          <p:nvSpPr>
            <p:cNvPr id="92202" name="Text Box 42"/>
            <p:cNvSpPr txBox="1">
              <a:spLocks noChangeArrowheads="1"/>
            </p:cNvSpPr>
            <p:nvPr/>
          </p:nvSpPr>
          <p:spPr bwMode="auto">
            <a:xfrm>
              <a:off x="62" y="1389"/>
              <a:ext cx="1861" cy="523"/>
            </a:xfrm>
            <a:prstGeom prst="rect">
              <a:avLst/>
            </a:prstGeom>
            <a:solidFill>
              <a:srgbClr val="FFFF99"/>
            </a:solidFill>
            <a:ln w="76200" cmpd="tri">
              <a:solidFill>
                <a:schemeClr val="folHlink"/>
              </a:solidFill>
              <a:miter lim="800000"/>
              <a:headEnd/>
              <a:tailEnd/>
            </a:ln>
            <a:effectLst/>
          </p:spPr>
          <p:txBody>
            <a:bodyPr wrap="none">
              <a:spAutoFit/>
            </a:bodyPr>
            <a:lstStyle/>
            <a:p>
              <a:pPr algn="ctr"/>
              <a:r>
                <a:rPr kumimoji="1" lang="zh-CN" altLang="en-US" sz="2400" dirty="0">
                  <a:solidFill>
                    <a:srgbClr val="333399"/>
                  </a:solidFill>
                  <a:latin typeface="黑体" pitchFamily="2" charset="-122"/>
                  <a:ea typeface="黑体" pitchFamily="2" charset="-122"/>
                </a:rPr>
                <a:t>在节点中产生</a:t>
              </a:r>
            </a:p>
            <a:p>
              <a:pPr algn="ctr"/>
              <a:r>
                <a:rPr kumimoji="1" lang="zh-CN" altLang="en-US" sz="2400" dirty="0">
                  <a:solidFill>
                    <a:srgbClr val="333399"/>
                  </a:solidFill>
                  <a:latin typeface="黑体" pitchFamily="2" charset="-122"/>
                  <a:ea typeface="黑体" pitchFamily="2" charset="-122"/>
                </a:rPr>
                <a:t>处理延时和排队延时</a:t>
              </a:r>
            </a:p>
          </p:txBody>
        </p:sp>
      </p:grpSp>
      <p:sp>
        <p:nvSpPr>
          <p:cNvPr id="92206" name="Text Box 46"/>
          <p:cNvSpPr txBox="1">
            <a:spLocks noChangeArrowheads="1"/>
          </p:cNvSpPr>
          <p:nvPr/>
        </p:nvSpPr>
        <p:spPr bwMode="auto">
          <a:xfrm>
            <a:off x="107950" y="4643844"/>
            <a:ext cx="646331" cy="369332"/>
          </a:xfrm>
          <a:prstGeom prst="rect">
            <a:avLst/>
          </a:prstGeom>
          <a:noFill/>
          <a:ln w="9525">
            <a:noFill/>
            <a:miter lim="800000"/>
            <a:headEnd/>
            <a:tailEnd/>
          </a:ln>
          <a:effectLst/>
        </p:spPr>
        <p:txBody>
          <a:bodyPr wrap="none">
            <a:spAutoFit/>
          </a:bodyPr>
          <a:lstStyle/>
          <a:p>
            <a:r>
              <a:rPr kumimoji="1" lang="zh-CN" altLang="en-US" sz="1800" dirty="0">
                <a:solidFill>
                  <a:srgbClr val="333399"/>
                </a:solidFill>
                <a:latin typeface="Times New Roman" pitchFamily="18" charset="0"/>
                <a:ea typeface="黑体" pitchFamily="2" charset="-122"/>
              </a:rPr>
              <a:t>数据</a:t>
            </a:r>
            <a:endParaRPr kumimoji="1" lang="zh-CN" altLang="en-US" sz="1800" dirty="0">
              <a:solidFill>
                <a:srgbClr val="333399"/>
              </a:solidFill>
              <a:latin typeface="Arial" charset="0"/>
              <a:ea typeface="黑体" pitchFamily="2" charset="-122"/>
            </a:endParaRPr>
          </a:p>
        </p:txBody>
      </p:sp>
      <p:sp>
        <p:nvSpPr>
          <p:cNvPr id="92208" name="Text Box 48"/>
          <p:cNvSpPr txBox="1">
            <a:spLocks noChangeArrowheads="1"/>
          </p:cNvSpPr>
          <p:nvPr/>
        </p:nvSpPr>
        <p:spPr bwMode="auto">
          <a:xfrm>
            <a:off x="4356100" y="5237155"/>
            <a:ext cx="793750" cy="457200"/>
          </a:xfrm>
          <a:prstGeom prst="rect">
            <a:avLst/>
          </a:prstGeom>
          <a:noFill/>
          <a:ln w="9525">
            <a:noFill/>
            <a:miter lim="800000"/>
            <a:headEnd/>
            <a:tailEnd/>
          </a:ln>
          <a:effectLst/>
        </p:spPr>
        <p:txBody>
          <a:bodyPr wrap="none">
            <a:spAutoFit/>
          </a:bodyPr>
          <a:lstStyle/>
          <a:p>
            <a:r>
              <a:rPr kumimoji="1" lang="zh-CN" altLang="en-US" sz="2400">
                <a:solidFill>
                  <a:srgbClr val="333399"/>
                </a:solidFill>
                <a:latin typeface="Times New Roman" pitchFamily="18" charset="0"/>
                <a:ea typeface="黑体" pitchFamily="2" charset="-122"/>
              </a:rPr>
              <a:t>链路</a:t>
            </a:r>
            <a:endParaRPr kumimoji="1" lang="zh-CN" altLang="en-US" sz="2400">
              <a:solidFill>
                <a:srgbClr val="333399"/>
              </a:solidFill>
              <a:latin typeface="Arial" charset="0"/>
              <a:ea typeface="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分组交换的总延时</a:t>
            </a:r>
          </a:p>
        </p:txBody>
      </p:sp>
      <p:sp>
        <p:nvSpPr>
          <p:cNvPr id="3" name="内容占位符 2"/>
          <p:cNvSpPr>
            <a:spLocks noGrp="1"/>
          </p:cNvSpPr>
          <p:nvPr>
            <p:ph idx="1"/>
          </p:nvPr>
        </p:nvSpPr>
        <p:spPr>
          <a:xfrm>
            <a:off x="4500562" y="2000240"/>
            <a:ext cx="4500594" cy="4114800"/>
          </a:xfrm>
        </p:spPr>
        <p:txBody>
          <a:bodyPr/>
          <a:lstStyle/>
          <a:p>
            <a:pPr eaLnBrk="1" hangingPunct="1">
              <a:lnSpc>
                <a:spcPct val="150000"/>
              </a:lnSpc>
              <a:spcBef>
                <a:spcPts val="0"/>
              </a:spcBef>
            </a:pPr>
            <a:r>
              <a:rPr lang="zh-CN" altLang="en-US" sz="2400" b="1" dirty="0"/>
              <a:t>一个分组在路径上的总延时</a:t>
            </a:r>
          </a:p>
          <a:p>
            <a:pPr lvl="1" eaLnBrk="1" hangingPunct="1">
              <a:lnSpc>
                <a:spcPct val="150000"/>
              </a:lnSpc>
              <a:spcBef>
                <a:spcPts val="0"/>
              </a:spcBef>
            </a:pPr>
            <a:r>
              <a:rPr lang="en-US" altLang="zh-CN" sz="2000" b="1" dirty="0"/>
              <a:t>D=</a:t>
            </a:r>
            <a:r>
              <a:rPr lang="zh-CN" altLang="en-US" sz="2000" b="1" dirty="0"/>
              <a:t>总</a:t>
            </a:r>
            <a:r>
              <a:rPr lang="en-US" altLang="zh-CN" sz="2000" b="1" dirty="0" err="1"/>
              <a:t>d</a:t>
            </a:r>
            <a:r>
              <a:rPr lang="en-US" altLang="zh-CN" sz="2000" b="1" baseline="-25000" dirty="0" err="1"/>
              <a:t>prop</a:t>
            </a:r>
            <a:r>
              <a:rPr lang="en-US" altLang="zh-CN" sz="2000" b="1" dirty="0"/>
              <a:t>+</a:t>
            </a:r>
            <a:r>
              <a:rPr lang="zh-CN" altLang="en-US" sz="2000" b="1" dirty="0"/>
              <a:t>转发节点数*（</a:t>
            </a:r>
            <a:r>
              <a:rPr lang="en-US" altLang="zh-CN" sz="2000" b="1" dirty="0" err="1"/>
              <a:t>d</a:t>
            </a:r>
            <a:r>
              <a:rPr lang="en-US" altLang="zh-CN" sz="2000" b="1" baseline="-25000" dirty="0" err="1"/>
              <a:t>trans</a:t>
            </a:r>
            <a:r>
              <a:rPr lang="en-US" altLang="zh-CN" sz="2000" b="1" dirty="0" err="1"/>
              <a:t>+d</a:t>
            </a:r>
            <a:r>
              <a:rPr lang="en-US" altLang="zh-CN" sz="2000" b="1" baseline="-25000" dirty="0" err="1"/>
              <a:t>pro</a:t>
            </a:r>
            <a:r>
              <a:rPr lang="en-US" altLang="zh-CN" sz="2000" b="1" dirty="0" err="1"/>
              <a:t>+d</a:t>
            </a:r>
            <a:r>
              <a:rPr lang="en-US" altLang="zh-CN" sz="2000" b="1" baseline="-18000" dirty="0" err="1"/>
              <a:t>queue</a:t>
            </a:r>
            <a:r>
              <a:rPr lang="zh-CN" altLang="en-US" sz="2000" b="1" dirty="0"/>
              <a:t>）</a:t>
            </a:r>
            <a:r>
              <a:rPr lang="en-US" altLang="zh-CN" sz="2000" b="1" dirty="0"/>
              <a:t>+</a:t>
            </a:r>
            <a:r>
              <a:rPr lang="en-US" altLang="zh-CN" sz="2000" b="1" dirty="0" err="1"/>
              <a:t>d</a:t>
            </a:r>
            <a:r>
              <a:rPr lang="en-US" altLang="zh-CN" sz="2000" b="1" baseline="-25000" dirty="0" err="1"/>
              <a:t>trans</a:t>
            </a:r>
            <a:endParaRPr lang="zh-CN" altLang="en-US" sz="2000" dirty="0"/>
          </a:p>
          <a:p>
            <a:pPr eaLnBrk="1" hangingPunct="1">
              <a:lnSpc>
                <a:spcPct val="150000"/>
              </a:lnSpc>
              <a:spcBef>
                <a:spcPts val="0"/>
              </a:spcBef>
            </a:pPr>
            <a:r>
              <a:rPr lang="en-US" altLang="zh-CN" sz="2400" b="1" dirty="0"/>
              <a:t>n</a:t>
            </a:r>
            <a:r>
              <a:rPr lang="zh-CN" altLang="en-US" sz="2400" b="1" dirty="0"/>
              <a:t>个分组在路径上的总延时</a:t>
            </a:r>
          </a:p>
          <a:p>
            <a:pPr lvl="1" eaLnBrk="1" hangingPunct="1">
              <a:lnSpc>
                <a:spcPct val="150000"/>
              </a:lnSpc>
              <a:spcBef>
                <a:spcPts val="0"/>
              </a:spcBef>
            </a:pPr>
            <a:r>
              <a:rPr lang="en-US" altLang="zh-CN" sz="2000" b="1" dirty="0"/>
              <a:t>D=</a:t>
            </a:r>
            <a:r>
              <a:rPr lang="zh-CN" altLang="en-US" sz="2000" b="1" dirty="0"/>
              <a:t>总</a:t>
            </a:r>
            <a:r>
              <a:rPr lang="en-US" altLang="zh-CN" sz="2000" b="1" dirty="0" err="1"/>
              <a:t>d</a:t>
            </a:r>
            <a:r>
              <a:rPr lang="en-US" altLang="zh-CN" sz="2000" b="1" baseline="-25000" dirty="0" err="1"/>
              <a:t>prop</a:t>
            </a:r>
            <a:r>
              <a:rPr lang="en-US" altLang="zh-CN" sz="2000" b="1" dirty="0"/>
              <a:t>+</a:t>
            </a:r>
            <a:r>
              <a:rPr lang="zh-CN" altLang="en-US" sz="2000" b="1" dirty="0"/>
              <a:t>转发节点数*（</a:t>
            </a:r>
            <a:r>
              <a:rPr lang="en-US" altLang="zh-CN" sz="2000" b="1" dirty="0" err="1"/>
              <a:t>d</a:t>
            </a:r>
            <a:r>
              <a:rPr lang="en-US" altLang="zh-CN" sz="2000" b="1" baseline="-25000" dirty="0" err="1"/>
              <a:t>trans</a:t>
            </a:r>
            <a:r>
              <a:rPr lang="en-US" altLang="zh-CN" sz="2000" b="1" dirty="0" err="1"/>
              <a:t>+d</a:t>
            </a:r>
            <a:r>
              <a:rPr lang="en-US" altLang="zh-CN" sz="2000" b="1" baseline="-25000" dirty="0" err="1"/>
              <a:t>pro</a:t>
            </a:r>
            <a:r>
              <a:rPr lang="en-US" altLang="zh-CN" sz="2000" b="1" dirty="0" err="1"/>
              <a:t>+d</a:t>
            </a:r>
            <a:r>
              <a:rPr lang="en-US" altLang="zh-CN" sz="2000" b="1" baseline="-18000" dirty="0" err="1"/>
              <a:t>queue</a:t>
            </a:r>
            <a:r>
              <a:rPr lang="zh-CN" altLang="en-US" sz="2000" b="1" dirty="0"/>
              <a:t>）</a:t>
            </a:r>
            <a:r>
              <a:rPr lang="en-US" altLang="zh-CN" sz="2000" b="1" dirty="0"/>
              <a:t>+n*</a:t>
            </a:r>
            <a:r>
              <a:rPr lang="en-US" altLang="zh-CN" sz="2000" b="1" dirty="0" err="1"/>
              <a:t>d</a:t>
            </a:r>
            <a:r>
              <a:rPr lang="en-US" altLang="zh-CN" sz="2000" b="1" baseline="-25000" dirty="0" err="1"/>
              <a:t>trans</a:t>
            </a:r>
            <a:endParaRPr lang="zh-CN" altLang="en-US" sz="2000" dirty="0"/>
          </a:p>
        </p:txBody>
      </p:sp>
      <p:sp>
        <p:nvSpPr>
          <p:cNvPr id="6" name="Line 40"/>
          <p:cNvSpPr>
            <a:spLocks noChangeShapeType="1"/>
          </p:cNvSpPr>
          <p:nvPr/>
        </p:nvSpPr>
        <p:spPr bwMode="auto">
          <a:xfrm>
            <a:off x="785786" y="2214554"/>
            <a:ext cx="1587" cy="3673474"/>
          </a:xfrm>
          <a:prstGeom prst="line">
            <a:avLst/>
          </a:prstGeom>
          <a:noFill/>
          <a:ln w="9525">
            <a:solidFill>
              <a:schemeClr val="tx1"/>
            </a:solidFill>
            <a:round/>
            <a:headEnd/>
            <a:tailEnd/>
          </a:ln>
        </p:spPr>
        <p:txBody>
          <a:bodyPr/>
          <a:lstStyle/>
          <a:p>
            <a:endParaRPr lang="zh-CN" altLang="en-US"/>
          </a:p>
        </p:txBody>
      </p:sp>
      <p:sp>
        <p:nvSpPr>
          <p:cNvPr id="7" name="Line 41"/>
          <p:cNvSpPr>
            <a:spLocks noChangeShapeType="1"/>
          </p:cNvSpPr>
          <p:nvPr/>
        </p:nvSpPr>
        <p:spPr bwMode="auto">
          <a:xfrm>
            <a:off x="1285852" y="2285992"/>
            <a:ext cx="4758" cy="3602036"/>
          </a:xfrm>
          <a:prstGeom prst="line">
            <a:avLst/>
          </a:prstGeom>
          <a:noFill/>
          <a:ln w="9525">
            <a:solidFill>
              <a:schemeClr val="tx1"/>
            </a:solidFill>
            <a:round/>
            <a:headEnd/>
            <a:tailEnd/>
          </a:ln>
        </p:spPr>
        <p:txBody>
          <a:bodyPr/>
          <a:lstStyle/>
          <a:p>
            <a:endParaRPr lang="zh-CN" altLang="en-US"/>
          </a:p>
        </p:txBody>
      </p:sp>
      <p:sp>
        <p:nvSpPr>
          <p:cNvPr id="8" name="Line 42"/>
          <p:cNvSpPr>
            <a:spLocks noChangeShapeType="1"/>
          </p:cNvSpPr>
          <p:nvPr/>
        </p:nvSpPr>
        <p:spPr bwMode="auto">
          <a:xfrm flipH="1">
            <a:off x="2786050" y="2285992"/>
            <a:ext cx="1587" cy="3602036"/>
          </a:xfrm>
          <a:prstGeom prst="line">
            <a:avLst/>
          </a:prstGeom>
          <a:noFill/>
          <a:ln w="9525">
            <a:solidFill>
              <a:schemeClr val="tx1"/>
            </a:solidFill>
            <a:round/>
            <a:headEnd/>
            <a:tailEnd/>
          </a:ln>
        </p:spPr>
        <p:txBody>
          <a:bodyPr/>
          <a:lstStyle/>
          <a:p>
            <a:endParaRPr lang="zh-CN" altLang="en-US"/>
          </a:p>
        </p:txBody>
      </p:sp>
      <p:sp>
        <p:nvSpPr>
          <p:cNvPr id="9" name="Line 43"/>
          <p:cNvSpPr>
            <a:spLocks noChangeShapeType="1"/>
          </p:cNvSpPr>
          <p:nvPr/>
        </p:nvSpPr>
        <p:spPr bwMode="auto">
          <a:xfrm flipH="1">
            <a:off x="2285984" y="2285992"/>
            <a:ext cx="4759" cy="3602036"/>
          </a:xfrm>
          <a:prstGeom prst="line">
            <a:avLst/>
          </a:prstGeom>
          <a:noFill/>
          <a:ln w="9525">
            <a:solidFill>
              <a:schemeClr val="tx1"/>
            </a:solidFill>
            <a:round/>
            <a:headEnd/>
            <a:tailEnd/>
          </a:ln>
        </p:spPr>
        <p:txBody>
          <a:bodyPr/>
          <a:lstStyle/>
          <a:p>
            <a:endParaRPr lang="zh-CN" altLang="en-US"/>
          </a:p>
        </p:txBody>
      </p:sp>
      <p:sp>
        <p:nvSpPr>
          <p:cNvPr id="11" name="Text Box 45"/>
          <p:cNvSpPr txBox="1">
            <a:spLocks noChangeArrowheads="1"/>
          </p:cNvSpPr>
          <p:nvPr/>
        </p:nvSpPr>
        <p:spPr bwMode="auto">
          <a:xfrm>
            <a:off x="642910" y="5888028"/>
            <a:ext cx="215900" cy="304800"/>
          </a:xfrm>
          <a:prstGeom prst="rect">
            <a:avLst/>
          </a:prstGeom>
          <a:noFill/>
          <a:ln w="9525">
            <a:noFill/>
            <a:miter lim="800000"/>
            <a:headEnd/>
            <a:tailEnd/>
          </a:ln>
        </p:spPr>
        <p:txBody>
          <a:bodyPr>
            <a:spAutoFit/>
          </a:bodyPr>
          <a:lstStyle/>
          <a:p>
            <a:pPr>
              <a:spcBef>
                <a:spcPct val="50000"/>
              </a:spcBef>
            </a:pPr>
            <a:r>
              <a:rPr lang="en-US" altLang="zh-CN" sz="1400"/>
              <a:t>A</a:t>
            </a:r>
          </a:p>
        </p:txBody>
      </p:sp>
      <p:sp>
        <p:nvSpPr>
          <p:cNvPr id="14" name="Text Box 48"/>
          <p:cNvSpPr txBox="1">
            <a:spLocks noChangeArrowheads="1"/>
          </p:cNvSpPr>
          <p:nvPr/>
        </p:nvSpPr>
        <p:spPr bwMode="auto">
          <a:xfrm>
            <a:off x="2784464" y="5888028"/>
            <a:ext cx="215900" cy="304800"/>
          </a:xfrm>
          <a:prstGeom prst="rect">
            <a:avLst/>
          </a:prstGeom>
          <a:noFill/>
          <a:ln w="9525">
            <a:noFill/>
            <a:miter lim="800000"/>
            <a:headEnd/>
            <a:tailEnd/>
          </a:ln>
        </p:spPr>
        <p:txBody>
          <a:bodyPr>
            <a:spAutoFit/>
          </a:bodyPr>
          <a:lstStyle/>
          <a:p>
            <a:pPr>
              <a:spcBef>
                <a:spcPct val="50000"/>
              </a:spcBef>
            </a:pPr>
            <a:r>
              <a:rPr lang="en-US" altLang="zh-CN" sz="1400"/>
              <a:t>D</a:t>
            </a:r>
          </a:p>
        </p:txBody>
      </p:sp>
      <p:grpSp>
        <p:nvGrpSpPr>
          <p:cNvPr id="72" name="组合 71"/>
          <p:cNvGrpSpPr/>
          <p:nvPr/>
        </p:nvGrpSpPr>
        <p:grpSpPr>
          <a:xfrm>
            <a:off x="785786" y="2357425"/>
            <a:ext cx="504825" cy="1146185"/>
            <a:chOff x="785786" y="2357425"/>
            <a:chExt cx="504825" cy="1146185"/>
          </a:xfrm>
        </p:grpSpPr>
        <p:sp>
          <p:nvSpPr>
            <p:cNvPr id="10" name="AutoShape 44"/>
            <p:cNvSpPr>
              <a:spLocks noChangeArrowheads="1"/>
            </p:cNvSpPr>
            <p:nvPr/>
          </p:nvSpPr>
          <p:spPr bwMode="auto">
            <a:xfrm rot="16200000">
              <a:off x="860396" y="2284403"/>
              <a:ext cx="357194" cy="503237"/>
            </a:xfrm>
            <a:prstGeom prst="parallelogram">
              <a:avLst>
                <a:gd name="adj" fmla="val 13773"/>
              </a:avLst>
            </a:prstGeom>
            <a:solidFill>
              <a:schemeClr val="accent2"/>
            </a:solidFill>
            <a:ln w="9525">
              <a:solidFill>
                <a:schemeClr val="folHlink"/>
              </a:solidFill>
              <a:miter lim="800000"/>
              <a:headEnd/>
              <a:tailEnd/>
            </a:ln>
          </p:spPr>
          <p:txBody>
            <a:bodyPr vert="eaVert" wrap="none" anchor="ctr"/>
            <a:lstStyle/>
            <a:p>
              <a:pPr algn="ctr"/>
              <a:r>
                <a:rPr lang="zh-CN" altLang="en-US" sz="1600" dirty="0"/>
                <a:t>分组</a:t>
              </a:r>
              <a:r>
                <a:rPr lang="en-US" altLang="zh-CN" sz="1600" dirty="0"/>
                <a:t>1</a:t>
              </a:r>
            </a:p>
          </p:txBody>
        </p:sp>
        <p:sp>
          <p:nvSpPr>
            <p:cNvPr id="15" name="AutoShape 51"/>
            <p:cNvSpPr>
              <a:spLocks noChangeArrowheads="1"/>
            </p:cNvSpPr>
            <p:nvPr/>
          </p:nvSpPr>
          <p:spPr bwMode="auto">
            <a:xfrm rot="16200000">
              <a:off x="860397" y="2570158"/>
              <a:ext cx="357190" cy="503237"/>
            </a:xfrm>
            <a:prstGeom prst="parallelogram">
              <a:avLst>
                <a:gd name="adj" fmla="val 13773"/>
              </a:avLst>
            </a:prstGeom>
            <a:solidFill>
              <a:schemeClr val="accent2"/>
            </a:solidFill>
            <a:ln w="9525">
              <a:solidFill>
                <a:schemeClr val="folHlink"/>
              </a:solidFill>
              <a:miter lim="800000"/>
              <a:headEnd/>
              <a:tailEnd/>
            </a:ln>
          </p:spPr>
          <p:txBody>
            <a:bodyPr vert="eaVert" wrap="none" anchor="ctr"/>
            <a:lstStyle/>
            <a:p>
              <a:pPr algn="ctr"/>
              <a:r>
                <a:rPr lang="zh-CN" altLang="en-US" sz="1600" dirty="0"/>
                <a:t>分组</a:t>
              </a:r>
              <a:r>
                <a:rPr lang="en-US" altLang="zh-CN" sz="1600" dirty="0"/>
                <a:t>2</a:t>
              </a:r>
            </a:p>
          </p:txBody>
        </p:sp>
        <p:sp>
          <p:nvSpPr>
            <p:cNvPr id="16" name="AutoShape 52"/>
            <p:cNvSpPr>
              <a:spLocks noChangeArrowheads="1"/>
            </p:cNvSpPr>
            <p:nvPr/>
          </p:nvSpPr>
          <p:spPr bwMode="auto">
            <a:xfrm rot="16200000">
              <a:off x="858810" y="2855909"/>
              <a:ext cx="357190" cy="503237"/>
            </a:xfrm>
            <a:prstGeom prst="parallelogram">
              <a:avLst>
                <a:gd name="adj" fmla="val 13773"/>
              </a:avLst>
            </a:prstGeom>
            <a:solidFill>
              <a:schemeClr val="accent2"/>
            </a:solidFill>
            <a:ln w="9525">
              <a:solidFill>
                <a:schemeClr val="folHlink"/>
              </a:solidFill>
              <a:miter lim="800000"/>
              <a:headEnd/>
              <a:tailEnd/>
            </a:ln>
          </p:spPr>
          <p:txBody>
            <a:bodyPr vert="eaVert" wrap="none" anchor="ctr"/>
            <a:lstStyle/>
            <a:p>
              <a:pPr algn="ctr"/>
              <a:r>
                <a:rPr lang="zh-CN" altLang="en-US" sz="1600" dirty="0"/>
                <a:t>分组</a:t>
              </a:r>
              <a:r>
                <a:rPr lang="en-US" altLang="zh-CN" sz="1600" dirty="0"/>
                <a:t>..</a:t>
              </a:r>
            </a:p>
          </p:txBody>
        </p:sp>
        <p:sp>
          <p:nvSpPr>
            <p:cNvPr id="18" name="AutoShape 62"/>
            <p:cNvSpPr>
              <a:spLocks noChangeArrowheads="1"/>
            </p:cNvSpPr>
            <p:nvPr/>
          </p:nvSpPr>
          <p:spPr bwMode="auto">
            <a:xfrm rot="16200000">
              <a:off x="892944" y="3107529"/>
              <a:ext cx="288925" cy="503238"/>
            </a:xfrm>
            <a:prstGeom prst="parallelogram">
              <a:avLst>
                <a:gd name="adj" fmla="val 13773"/>
              </a:avLst>
            </a:prstGeom>
            <a:solidFill>
              <a:schemeClr val="accent2"/>
            </a:solidFill>
            <a:ln w="9525">
              <a:solidFill>
                <a:schemeClr val="folHlink"/>
              </a:solidFill>
              <a:miter lim="800000"/>
              <a:headEnd/>
              <a:tailEnd/>
            </a:ln>
          </p:spPr>
          <p:txBody>
            <a:bodyPr vert="eaVert" wrap="none" anchor="ctr"/>
            <a:lstStyle/>
            <a:p>
              <a:pPr algn="ctr"/>
              <a:r>
                <a:rPr lang="zh-CN" altLang="en-US" sz="1600" dirty="0"/>
                <a:t>分组</a:t>
              </a:r>
              <a:r>
                <a:rPr lang="en-US" altLang="zh-CN" sz="1600" dirty="0"/>
                <a:t>n</a:t>
              </a:r>
            </a:p>
          </p:txBody>
        </p:sp>
      </p:grpSp>
      <p:cxnSp>
        <p:nvCxnSpPr>
          <p:cNvPr id="33" name="直接箭头连接符 32"/>
          <p:cNvCxnSpPr/>
          <p:nvPr/>
        </p:nvCxnSpPr>
        <p:spPr>
          <a:xfrm rot="5400000">
            <a:off x="-750131" y="3536157"/>
            <a:ext cx="221457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14282" y="4714884"/>
            <a:ext cx="285752" cy="276999"/>
          </a:xfrm>
          <a:prstGeom prst="rect">
            <a:avLst/>
          </a:prstGeom>
          <a:noFill/>
        </p:spPr>
        <p:txBody>
          <a:bodyPr wrap="square" rtlCol="0">
            <a:spAutoFit/>
          </a:bodyPr>
          <a:lstStyle/>
          <a:p>
            <a:r>
              <a:rPr lang="en-US" altLang="zh-CN" sz="1200" dirty="0"/>
              <a:t>t</a:t>
            </a:r>
            <a:endParaRPr lang="zh-CN" altLang="en-US" sz="1200" dirty="0"/>
          </a:p>
        </p:txBody>
      </p:sp>
      <p:sp>
        <p:nvSpPr>
          <p:cNvPr id="35" name="Line 43"/>
          <p:cNvSpPr>
            <a:spLocks noChangeShapeType="1"/>
          </p:cNvSpPr>
          <p:nvPr/>
        </p:nvSpPr>
        <p:spPr bwMode="auto">
          <a:xfrm>
            <a:off x="1785918" y="2285992"/>
            <a:ext cx="0" cy="3602036"/>
          </a:xfrm>
          <a:prstGeom prst="line">
            <a:avLst/>
          </a:prstGeom>
          <a:noFill/>
          <a:ln w="9525">
            <a:solidFill>
              <a:schemeClr val="tx1"/>
            </a:solidFill>
            <a:round/>
            <a:headEnd/>
            <a:tailEnd/>
          </a:ln>
        </p:spPr>
        <p:txBody>
          <a:bodyPr/>
          <a:lstStyle/>
          <a:p>
            <a:endParaRPr lang="zh-CN" altLang="en-US"/>
          </a:p>
        </p:txBody>
      </p:sp>
      <p:sp>
        <p:nvSpPr>
          <p:cNvPr id="37" name="右大括号 36"/>
          <p:cNvSpPr/>
          <p:nvPr/>
        </p:nvSpPr>
        <p:spPr>
          <a:xfrm rot="16200000">
            <a:off x="1750199" y="1035827"/>
            <a:ext cx="214314" cy="2143140"/>
          </a:xfrm>
          <a:prstGeom prst="rightBrace">
            <a:avLst>
              <a:gd name="adj1" fmla="val 14467"/>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38" name="TextBox 37"/>
          <p:cNvSpPr txBox="1"/>
          <p:nvPr/>
        </p:nvSpPr>
        <p:spPr>
          <a:xfrm>
            <a:off x="1571604" y="1733124"/>
            <a:ext cx="1357322" cy="338554"/>
          </a:xfrm>
          <a:prstGeom prst="rect">
            <a:avLst/>
          </a:prstGeom>
          <a:noFill/>
        </p:spPr>
        <p:txBody>
          <a:bodyPr wrap="square" rtlCol="0">
            <a:spAutoFit/>
          </a:bodyPr>
          <a:lstStyle/>
          <a:p>
            <a:r>
              <a:rPr lang="en-US" altLang="zh-CN" sz="1600" dirty="0"/>
              <a:t>K</a:t>
            </a:r>
            <a:r>
              <a:rPr lang="zh-CN" altLang="en-US" sz="1600" dirty="0"/>
              <a:t>条链路</a:t>
            </a:r>
          </a:p>
        </p:txBody>
      </p:sp>
      <p:cxnSp>
        <p:nvCxnSpPr>
          <p:cNvPr id="40" name="直接连接符 39"/>
          <p:cNvCxnSpPr/>
          <p:nvPr/>
        </p:nvCxnSpPr>
        <p:spPr>
          <a:xfrm>
            <a:off x="785786" y="2357430"/>
            <a:ext cx="2214578" cy="1588"/>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787372" y="2357430"/>
            <a:ext cx="2070116" cy="142876"/>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rot="16200000" flipH="1">
            <a:off x="3250396" y="2035164"/>
            <a:ext cx="1588" cy="64294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rot="16200000" flipH="1">
            <a:off x="3249604" y="2178040"/>
            <a:ext cx="1588" cy="64294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rot="16200000" flipH="1">
            <a:off x="3249604" y="3606800"/>
            <a:ext cx="1588" cy="64294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rot="16200000" flipH="1">
            <a:off x="3178166" y="4678370"/>
            <a:ext cx="1588" cy="64294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rot="5400000">
            <a:off x="3214678" y="2285992"/>
            <a:ext cx="142876" cy="1588"/>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rot="5400000">
            <a:off x="2572530" y="3214686"/>
            <a:ext cx="1427966" cy="794"/>
          </a:xfrm>
          <a:prstGeom prst="straightConnector1">
            <a:avLst/>
          </a:prstGeom>
          <a:ln>
            <a:solidFill>
              <a:srgbClr val="0070C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nvCxnSpPr>
        <p:spPr>
          <a:xfrm rot="5400000">
            <a:off x="2750331" y="4464057"/>
            <a:ext cx="1071570" cy="1588"/>
          </a:xfrm>
          <a:prstGeom prst="straightConnector1">
            <a:avLst/>
          </a:prstGeom>
          <a:ln>
            <a:solidFill>
              <a:srgbClr val="0070C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357554" y="2071678"/>
            <a:ext cx="1071570" cy="261610"/>
          </a:xfrm>
          <a:prstGeom prst="rect">
            <a:avLst/>
          </a:prstGeom>
          <a:noFill/>
        </p:spPr>
        <p:txBody>
          <a:bodyPr wrap="square" rtlCol="0">
            <a:spAutoFit/>
          </a:bodyPr>
          <a:lstStyle/>
          <a:p>
            <a:r>
              <a:rPr lang="zh-CN" altLang="en-US" sz="1100" dirty="0"/>
              <a:t>总的传播延时</a:t>
            </a:r>
          </a:p>
        </p:txBody>
      </p:sp>
      <p:sp>
        <p:nvSpPr>
          <p:cNvPr id="61" name="TextBox 60"/>
          <p:cNvSpPr txBox="1"/>
          <p:nvPr/>
        </p:nvSpPr>
        <p:spPr>
          <a:xfrm>
            <a:off x="3357554" y="3000372"/>
            <a:ext cx="1357322" cy="830997"/>
          </a:xfrm>
          <a:prstGeom prst="rect">
            <a:avLst/>
          </a:prstGeom>
          <a:noFill/>
        </p:spPr>
        <p:txBody>
          <a:bodyPr wrap="square" rtlCol="0">
            <a:spAutoFit/>
          </a:bodyPr>
          <a:lstStyle/>
          <a:p>
            <a:r>
              <a:rPr lang="zh-CN" altLang="en-US" sz="1200" dirty="0"/>
              <a:t>一个分组经过</a:t>
            </a:r>
            <a:r>
              <a:rPr lang="en-US" altLang="zh-CN" sz="1200" dirty="0"/>
              <a:t>k-1</a:t>
            </a:r>
            <a:r>
              <a:rPr lang="zh-CN" altLang="en-US" sz="1200" dirty="0"/>
              <a:t>个转发节点的传输延时、处理延时、排队延时</a:t>
            </a:r>
          </a:p>
        </p:txBody>
      </p:sp>
      <p:sp>
        <p:nvSpPr>
          <p:cNvPr id="62" name="TextBox 61"/>
          <p:cNvSpPr txBox="1"/>
          <p:nvPr/>
        </p:nvSpPr>
        <p:spPr>
          <a:xfrm>
            <a:off x="3428992" y="4243336"/>
            <a:ext cx="928694" cy="461665"/>
          </a:xfrm>
          <a:prstGeom prst="rect">
            <a:avLst/>
          </a:prstGeom>
          <a:noFill/>
        </p:spPr>
        <p:txBody>
          <a:bodyPr wrap="square" rtlCol="0">
            <a:spAutoFit/>
          </a:bodyPr>
          <a:lstStyle/>
          <a:p>
            <a:r>
              <a:rPr lang="en-US" altLang="zh-CN" sz="1200" dirty="0"/>
              <a:t>n</a:t>
            </a:r>
            <a:r>
              <a:rPr lang="zh-CN" altLang="en-US" sz="1200" dirty="0"/>
              <a:t>个分组的</a:t>
            </a:r>
            <a:endParaRPr lang="en-US" altLang="zh-CN" sz="1200" dirty="0"/>
          </a:p>
          <a:p>
            <a:r>
              <a:rPr lang="zh-CN" altLang="en-US" sz="1200" dirty="0"/>
              <a:t>传输延时</a:t>
            </a:r>
          </a:p>
        </p:txBody>
      </p:sp>
      <p:grpSp>
        <p:nvGrpSpPr>
          <p:cNvPr id="75" name="组合 74"/>
          <p:cNvGrpSpPr/>
          <p:nvPr/>
        </p:nvGrpSpPr>
        <p:grpSpPr>
          <a:xfrm>
            <a:off x="1281093" y="2854319"/>
            <a:ext cx="504825" cy="1146185"/>
            <a:chOff x="785786" y="2357425"/>
            <a:chExt cx="504825" cy="1146185"/>
          </a:xfrm>
        </p:grpSpPr>
        <p:sp>
          <p:nvSpPr>
            <p:cNvPr id="76" name="AutoShape 44"/>
            <p:cNvSpPr>
              <a:spLocks noChangeArrowheads="1"/>
            </p:cNvSpPr>
            <p:nvPr/>
          </p:nvSpPr>
          <p:spPr bwMode="auto">
            <a:xfrm rot="16200000">
              <a:off x="860396" y="2284403"/>
              <a:ext cx="357194" cy="503237"/>
            </a:xfrm>
            <a:prstGeom prst="parallelogram">
              <a:avLst>
                <a:gd name="adj" fmla="val 13773"/>
              </a:avLst>
            </a:prstGeom>
            <a:solidFill>
              <a:schemeClr val="accent2"/>
            </a:solidFill>
            <a:ln w="9525">
              <a:solidFill>
                <a:schemeClr val="folHlink"/>
              </a:solidFill>
              <a:miter lim="800000"/>
              <a:headEnd/>
              <a:tailEnd/>
            </a:ln>
          </p:spPr>
          <p:txBody>
            <a:bodyPr vert="eaVert" wrap="none" anchor="ctr"/>
            <a:lstStyle/>
            <a:p>
              <a:pPr algn="ctr"/>
              <a:r>
                <a:rPr lang="zh-CN" altLang="en-US" sz="1600" dirty="0"/>
                <a:t>分组</a:t>
              </a:r>
              <a:r>
                <a:rPr lang="en-US" altLang="zh-CN" sz="1600" dirty="0"/>
                <a:t>1</a:t>
              </a:r>
            </a:p>
          </p:txBody>
        </p:sp>
        <p:sp>
          <p:nvSpPr>
            <p:cNvPr id="77" name="AutoShape 51"/>
            <p:cNvSpPr>
              <a:spLocks noChangeArrowheads="1"/>
            </p:cNvSpPr>
            <p:nvPr/>
          </p:nvSpPr>
          <p:spPr bwMode="auto">
            <a:xfrm rot="16200000">
              <a:off x="860397" y="2570158"/>
              <a:ext cx="357190" cy="503237"/>
            </a:xfrm>
            <a:prstGeom prst="parallelogram">
              <a:avLst>
                <a:gd name="adj" fmla="val 13773"/>
              </a:avLst>
            </a:prstGeom>
            <a:solidFill>
              <a:schemeClr val="accent2"/>
            </a:solidFill>
            <a:ln w="9525">
              <a:solidFill>
                <a:schemeClr val="folHlink"/>
              </a:solidFill>
              <a:miter lim="800000"/>
              <a:headEnd/>
              <a:tailEnd/>
            </a:ln>
          </p:spPr>
          <p:txBody>
            <a:bodyPr vert="eaVert" wrap="none" anchor="ctr"/>
            <a:lstStyle/>
            <a:p>
              <a:pPr algn="ctr"/>
              <a:r>
                <a:rPr lang="zh-CN" altLang="en-US" sz="1600" dirty="0"/>
                <a:t>分组</a:t>
              </a:r>
              <a:r>
                <a:rPr lang="en-US" altLang="zh-CN" sz="1600" dirty="0"/>
                <a:t>2</a:t>
              </a:r>
            </a:p>
          </p:txBody>
        </p:sp>
        <p:sp>
          <p:nvSpPr>
            <p:cNvPr id="78" name="AutoShape 52"/>
            <p:cNvSpPr>
              <a:spLocks noChangeArrowheads="1"/>
            </p:cNvSpPr>
            <p:nvPr/>
          </p:nvSpPr>
          <p:spPr bwMode="auto">
            <a:xfrm rot="16200000">
              <a:off x="858810" y="2855909"/>
              <a:ext cx="357190" cy="503237"/>
            </a:xfrm>
            <a:prstGeom prst="parallelogram">
              <a:avLst>
                <a:gd name="adj" fmla="val 13773"/>
              </a:avLst>
            </a:prstGeom>
            <a:solidFill>
              <a:schemeClr val="accent2"/>
            </a:solidFill>
            <a:ln w="9525">
              <a:solidFill>
                <a:schemeClr val="folHlink"/>
              </a:solidFill>
              <a:miter lim="800000"/>
              <a:headEnd/>
              <a:tailEnd/>
            </a:ln>
          </p:spPr>
          <p:txBody>
            <a:bodyPr vert="eaVert" wrap="none" anchor="ctr"/>
            <a:lstStyle/>
            <a:p>
              <a:pPr algn="ctr"/>
              <a:r>
                <a:rPr lang="zh-CN" altLang="en-US" sz="1600" dirty="0"/>
                <a:t>分组</a:t>
              </a:r>
              <a:r>
                <a:rPr lang="en-US" altLang="zh-CN" sz="1600" dirty="0"/>
                <a:t>..</a:t>
              </a:r>
            </a:p>
          </p:txBody>
        </p:sp>
        <p:sp>
          <p:nvSpPr>
            <p:cNvPr id="79" name="AutoShape 62"/>
            <p:cNvSpPr>
              <a:spLocks noChangeArrowheads="1"/>
            </p:cNvSpPr>
            <p:nvPr/>
          </p:nvSpPr>
          <p:spPr bwMode="auto">
            <a:xfrm rot="16200000">
              <a:off x="892944" y="3107529"/>
              <a:ext cx="288925" cy="503238"/>
            </a:xfrm>
            <a:prstGeom prst="parallelogram">
              <a:avLst>
                <a:gd name="adj" fmla="val 13773"/>
              </a:avLst>
            </a:prstGeom>
            <a:solidFill>
              <a:schemeClr val="accent2"/>
            </a:solidFill>
            <a:ln w="9525">
              <a:solidFill>
                <a:schemeClr val="folHlink"/>
              </a:solidFill>
              <a:miter lim="800000"/>
              <a:headEnd/>
              <a:tailEnd/>
            </a:ln>
          </p:spPr>
          <p:txBody>
            <a:bodyPr vert="eaVert" wrap="none" anchor="ctr"/>
            <a:lstStyle/>
            <a:p>
              <a:pPr algn="ctr"/>
              <a:r>
                <a:rPr lang="zh-CN" altLang="en-US" sz="1600" dirty="0"/>
                <a:t>分组</a:t>
              </a:r>
              <a:r>
                <a:rPr lang="en-US" altLang="zh-CN" sz="1600" dirty="0"/>
                <a:t>n</a:t>
              </a:r>
            </a:p>
          </p:txBody>
        </p:sp>
      </p:grpSp>
      <p:grpSp>
        <p:nvGrpSpPr>
          <p:cNvPr id="80" name="组合 79"/>
          <p:cNvGrpSpPr/>
          <p:nvPr/>
        </p:nvGrpSpPr>
        <p:grpSpPr>
          <a:xfrm>
            <a:off x="1785918" y="3354385"/>
            <a:ext cx="504825" cy="1146185"/>
            <a:chOff x="785786" y="2357425"/>
            <a:chExt cx="504825" cy="1146185"/>
          </a:xfrm>
        </p:grpSpPr>
        <p:sp>
          <p:nvSpPr>
            <p:cNvPr id="81" name="AutoShape 44"/>
            <p:cNvSpPr>
              <a:spLocks noChangeArrowheads="1"/>
            </p:cNvSpPr>
            <p:nvPr/>
          </p:nvSpPr>
          <p:spPr bwMode="auto">
            <a:xfrm rot="16200000">
              <a:off x="860396" y="2284403"/>
              <a:ext cx="357194" cy="503237"/>
            </a:xfrm>
            <a:prstGeom prst="parallelogram">
              <a:avLst>
                <a:gd name="adj" fmla="val 13773"/>
              </a:avLst>
            </a:prstGeom>
            <a:solidFill>
              <a:schemeClr val="accent2"/>
            </a:solidFill>
            <a:ln w="9525">
              <a:solidFill>
                <a:schemeClr val="folHlink"/>
              </a:solidFill>
              <a:miter lim="800000"/>
              <a:headEnd/>
              <a:tailEnd/>
            </a:ln>
          </p:spPr>
          <p:txBody>
            <a:bodyPr vert="eaVert" wrap="none" anchor="ctr"/>
            <a:lstStyle/>
            <a:p>
              <a:pPr algn="ctr"/>
              <a:r>
                <a:rPr lang="zh-CN" altLang="en-US" sz="1600" dirty="0"/>
                <a:t>分组</a:t>
              </a:r>
              <a:r>
                <a:rPr lang="en-US" altLang="zh-CN" sz="1600" dirty="0"/>
                <a:t>1</a:t>
              </a:r>
            </a:p>
          </p:txBody>
        </p:sp>
        <p:sp>
          <p:nvSpPr>
            <p:cNvPr id="82" name="AutoShape 51"/>
            <p:cNvSpPr>
              <a:spLocks noChangeArrowheads="1"/>
            </p:cNvSpPr>
            <p:nvPr/>
          </p:nvSpPr>
          <p:spPr bwMode="auto">
            <a:xfrm rot="16200000">
              <a:off x="860397" y="2570158"/>
              <a:ext cx="357190" cy="503237"/>
            </a:xfrm>
            <a:prstGeom prst="parallelogram">
              <a:avLst>
                <a:gd name="adj" fmla="val 13773"/>
              </a:avLst>
            </a:prstGeom>
            <a:solidFill>
              <a:schemeClr val="accent2"/>
            </a:solidFill>
            <a:ln w="9525">
              <a:solidFill>
                <a:schemeClr val="folHlink"/>
              </a:solidFill>
              <a:miter lim="800000"/>
              <a:headEnd/>
              <a:tailEnd/>
            </a:ln>
          </p:spPr>
          <p:txBody>
            <a:bodyPr vert="eaVert" wrap="none" anchor="ctr"/>
            <a:lstStyle/>
            <a:p>
              <a:pPr algn="ctr"/>
              <a:r>
                <a:rPr lang="zh-CN" altLang="en-US" sz="1600" dirty="0"/>
                <a:t>分组</a:t>
              </a:r>
              <a:r>
                <a:rPr lang="en-US" altLang="zh-CN" sz="1600" dirty="0"/>
                <a:t>2</a:t>
              </a:r>
            </a:p>
          </p:txBody>
        </p:sp>
        <p:sp>
          <p:nvSpPr>
            <p:cNvPr id="83" name="AutoShape 52"/>
            <p:cNvSpPr>
              <a:spLocks noChangeArrowheads="1"/>
            </p:cNvSpPr>
            <p:nvPr/>
          </p:nvSpPr>
          <p:spPr bwMode="auto">
            <a:xfrm rot="16200000">
              <a:off x="858810" y="2855909"/>
              <a:ext cx="357190" cy="503237"/>
            </a:xfrm>
            <a:prstGeom prst="parallelogram">
              <a:avLst>
                <a:gd name="adj" fmla="val 13773"/>
              </a:avLst>
            </a:prstGeom>
            <a:solidFill>
              <a:schemeClr val="accent2"/>
            </a:solidFill>
            <a:ln w="9525">
              <a:solidFill>
                <a:schemeClr val="folHlink"/>
              </a:solidFill>
              <a:miter lim="800000"/>
              <a:headEnd/>
              <a:tailEnd/>
            </a:ln>
          </p:spPr>
          <p:txBody>
            <a:bodyPr vert="eaVert" wrap="none" anchor="ctr"/>
            <a:lstStyle/>
            <a:p>
              <a:pPr algn="ctr"/>
              <a:r>
                <a:rPr lang="zh-CN" altLang="en-US" sz="1600" dirty="0"/>
                <a:t>分组</a:t>
              </a:r>
              <a:r>
                <a:rPr lang="en-US" altLang="zh-CN" sz="1600" dirty="0"/>
                <a:t>..</a:t>
              </a:r>
            </a:p>
          </p:txBody>
        </p:sp>
        <p:sp>
          <p:nvSpPr>
            <p:cNvPr id="84" name="AutoShape 62"/>
            <p:cNvSpPr>
              <a:spLocks noChangeArrowheads="1"/>
            </p:cNvSpPr>
            <p:nvPr/>
          </p:nvSpPr>
          <p:spPr bwMode="auto">
            <a:xfrm rot="16200000">
              <a:off x="892944" y="3107529"/>
              <a:ext cx="288925" cy="503238"/>
            </a:xfrm>
            <a:prstGeom prst="parallelogram">
              <a:avLst>
                <a:gd name="adj" fmla="val 13773"/>
              </a:avLst>
            </a:prstGeom>
            <a:solidFill>
              <a:schemeClr val="accent2"/>
            </a:solidFill>
            <a:ln w="9525">
              <a:solidFill>
                <a:schemeClr val="folHlink"/>
              </a:solidFill>
              <a:miter lim="800000"/>
              <a:headEnd/>
              <a:tailEnd/>
            </a:ln>
          </p:spPr>
          <p:txBody>
            <a:bodyPr vert="eaVert" wrap="none" anchor="ctr"/>
            <a:lstStyle/>
            <a:p>
              <a:pPr algn="ctr"/>
              <a:r>
                <a:rPr lang="zh-CN" altLang="en-US" sz="1600" dirty="0"/>
                <a:t>分组</a:t>
              </a:r>
              <a:r>
                <a:rPr lang="en-US" altLang="zh-CN" sz="1600" dirty="0"/>
                <a:t>n</a:t>
              </a:r>
            </a:p>
          </p:txBody>
        </p:sp>
      </p:grpSp>
      <p:grpSp>
        <p:nvGrpSpPr>
          <p:cNvPr id="85" name="组合 84"/>
          <p:cNvGrpSpPr/>
          <p:nvPr/>
        </p:nvGrpSpPr>
        <p:grpSpPr>
          <a:xfrm>
            <a:off x="2285984" y="3854451"/>
            <a:ext cx="504825" cy="1146185"/>
            <a:chOff x="785786" y="2357425"/>
            <a:chExt cx="504825" cy="1146185"/>
          </a:xfrm>
        </p:grpSpPr>
        <p:sp>
          <p:nvSpPr>
            <p:cNvPr id="86" name="AutoShape 44"/>
            <p:cNvSpPr>
              <a:spLocks noChangeArrowheads="1"/>
            </p:cNvSpPr>
            <p:nvPr/>
          </p:nvSpPr>
          <p:spPr bwMode="auto">
            <a:xfrm rot="16200000">
              <a:off x="860396" y="2284403"/>
              <a:ext cx="357194" cy="503237"/>
            </a:xfrm>
            <a:prstGeom prst="parallelogram">
              <a:avLst>
                <a:gd name="adj" fmla="val 13773"/>
              </a:avLst>
            </a:prstGeom>
            <a:solidFill>
              <a:schemeClr val="accent2"/>
            </a:solidFill>
            <a:ln w="9525">
              <a:solidFill>
                <a:schemeClr val="folHlink"/>
              </a:solidFill>
              <a:miter lim="800000"/>
              <a:headEnd/>
              <a:tailEnd/>
            </a:ln>
          </p:spPr>
          <p:txBody>
            <a:bodyPr vert="eaVert" wrap="none" anchor="ctr"/>
            <a:lstStyle/>
            <a:p>
              <a:pPr algn="ctr"/>
              <a:r>
                <a:rPr lang="zh-CN" altLang="en-US" sz="1600" dirty="0"/>
                <a:t>分组</a:t>
              </a:r>
              <a:r>
                <a:rPr lang="en-US" altLang="zh-CN" sz="1600" dirty="0"/>
                <a:t>1</a:t>
              </a:r>
            </a:p>
          </p:txBody>
        </p:sp>
        <p:sp>
          <p:nvSpPr>
            <p:cNvPr id="87" name="AutoShape 51"/>
            <p:cNvSpPr>
              <a:spLocks noChangeArrowheads="1"/>
            </p:cNvSpPr>
            <p:nvPr/>
          </p:nvSpPr>
          <p:spPr bwMode="auto">
            <a:xfrm rot="16200000">
              <a:off x="860397" y="2570158"/>
              <a:ext cx="357190" cy="503237"/>
            </a:xfrm>
            <a:prstGeom prst="parallelogram">
              <a:avLst>
                <a:gd name="adj" fmla="val 13773"/>
              </a:avLst>
            </a:prstGeom>
            <a:solidFill>
              <a:schemeClr val="accent2"/>
            </a:solidFill>
            <a:ln w="9525">
              <a:solidFill>
                <a:schemeClr val="folHlink"/>
              </a:solidFill>
              <a:miter lim="800000"/>
              <a:headEnd/>
              <a:tailEnd/>
            </a:ln>
          </p:spPr>
          <p:txBody>
            <a:bodyPr vert="eaVert" wrap="none" anchor="ctr"/>
            <a:lstStyle/>
            <a:p>
              <a:pPr algn="ctr"/>
              <a:r>
                <a:rPr lang="zh-CN" altLang="en-US" sz="1600" dirty="0"/>
                <a:t>分组</a:t>
              </a:r>
              <a:r>
                <a:rPr lang="en-US" altLang="zh-CN" sz="1600" dirty="0"/>
                <a:t>2</a:t>
              </a:r>
            </a:p>
          </p:txBody>
        </p:sp>
        <p:sp>
          <p:nvSpPr>
            <p:cNvPr id="88" name="AutoShape 52"/>
            <p:cNvSpPr>
              <a:spLocks noChangeArrowheads="1"/>
            </p:cNvSpPr>
            <p:nvPr/>
          </p:nvSpPr>
          <p:spPr bwMode="auto">
            <a:xfrm rot="16200000">
              <a:off x="858810" y="2855909"/>
              <a:ext cx="357190" cy="503237"/>
            </a:xfrm>
            <a:prstGeom prst="parallelogram">
              <a:avLst>
                <a:gd name="adj" fmla="val 13773"/>
              </a:avLst>
            </a:prstGeom>
            <a:solidFill>
              <a:schemeClr val="accent2"/>
            </a:solidFill>
            <a:ln w="9525">
              <a:solidFill>
                <a:schemeClr val="folHlink"/>
              </a:solidFill>
              <a:miter lim="800000"/>
              <a:headEnd/>
              <a:tailEnd/>
            </a:ln>
          </p:spPr>
          <p:txBody>
            <a:bodyPr vert="eaVert" wrap="none" anchor="ctr"/>
            <a:lstStyle/>
            <a:p>
              <a:pPr algn="ctr"/>
              <a:r>
                <a:rPr lang="zh-CN" altLang="en-US" sz="1600" dirty="0"/>
                <a:t>分组</a:t>
              </a:r>
              <a:r>
                <a:rPr lang="en-US" altLang="zh-CN" sz="1600" dirty="0"/>
                <a:t>..</a:t>
              </a:r>
            </a:p>
          </p:txBody>
        </p:sp>
        <p:sp>
          <p:nvSpPr>
            <p:cNvPr id="89" name="AutoShape 62"/>
            <p:cNvSpPr>
              <a:spLocks noChangeArrowheads="1"/>
            </p:cNvSpPr>
            <p:nvPr/>
          </p:nvSpPr>
          <p:spPr bwMode="auto">
            <a:xfrm rot="16200000">
              <a:off x="892944" y="3107529"/>
              <a:ext cx="288925" cy="503238"/>
            </a:xfrm>
            <a:prstGeom prst="parallelogram">
              <a:avLst>
                <a:gd name="adj" fmla="val 13773"/>
              </a:avLst>
            </a:prstGeom>
            <a:solidFill>
              <a:schemeClr val="accent2"/>
            </a:solidFill>
            <a:ln w="9525">
              <a:solidFill>
                <a:schemeClr val="folHlink"/>
              </a:solidFill>
              <a:miter lim="800000"/>
              <a:headEnd/>
              <a:tailEnd/>
            </a:ln>
          </p:spPr>
          <p:txBody>
            <a:bodyPr vert="eaVert" wrap="none" anchor="ctr"/>
            <a:lstStyle/>
            <a:p>
              <a:pPr algn="ctr"/>
              <a:r>
                <a:rPr lang="zh-CN" altLang="en-US" sz="1600" dirty="0"/>
                <a:t>分组</a:t>
              </a:r>
              <a:r>
                <a:rPr lang="en-US" altLang="zh-CN" sz="1600" dirty="0"/>
                <a:t>n</a:t>
              </a:r>
            </a:p>
          </p:txBody>
        </p:sp>
      </p:grpSp>
      <p:sp>
        <p:nvSpPr>
          <p:cNvPr id="95" name="TextBox 94"/>
          <p:cNvSpPr txBox="1"/>
          <p:nvPr/>
        </p:nvSpPr>
        <p:spPr>
          <a:xfrm>
            <a:off x="1285852" y="6143644"/>
            <a:ext cx="1357322" cy="338554"/>
          </a:xfrm>
          <a:prstGeom prst="rect">
            <a:avLst/>
          </a:prstGeom>
          <a:noFill/>
        </p:spPr>
        <p:txBody>
          <a:bodyPr wrap="square" rtlCol="0">
            <a:spAutoFit/>
          </a:bodyPr>
          <a:lstStyle/>
          <a:p>
            <a:r>
              <a:rPr lang="zh-CN" altLang="en-US" sz="1600" dirty="0"/>
              <a:t>转发节点</a:t>
            </a:r>
          </a:p>
        </p:txBody>
      </p:sp>
      <p:sp>
        <p:nvSpPr>
          <p:cNvPr id="96" name="右大括号 95"/>
          <p:cNvSpPr/>
          <p:nvPr/>
        </p:nvSpPr>
        <p:spPr>
          <a:xfrm rot="5400000">
            <a:off x="1683523" y="5531659"/>
            <a:ext cx="214314" cy="1009656"/>
          </a:xfrm>
          <a:prstGeom prst="rightBrace">
            <a:avLst>
              <a:gd name="adj1" fmla="val 14467"/>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4B1322-4134-40FA-BBCE-52C99D537DC6}"/>
              </a:ext>
            </a:extLst>
          </p:cNvPr>
          <p:cNvSpPr>
            <a:spLocks noGrp="1"/>
          </p:cNvSpPr>
          <p:nvPr>
            <p:ph type="title"/>
          </p:nvPr>
        </p:nvSpPr>
        <p:spPr>
          <a:xfrm>
            <a:off x="899592" y="764704"/>
            <a:ext cx="8091102" cy="911696"/>
          </a:xfrm>
        </p:spPr>
        <p:txBody>
          <a:bodyPr/>
          <a:lstStyle/>
          <a:p>
            <a:r>
              <a:rPr lang="zh-CN" altLang="en-US" dirty="0"/>
              <a:t>细粒度的延时分析（</a:t>
            </a:r>
            <a:r>
              <a:rPr lang="en-US" altLang="zh-CN" dirty="0"/>
              <a:t>*</a:t>
            </a:r>
            <a:r>
              <a:rPr lang="zh-CN" altLang="en-US" dirty="0"/>
              <a:t>）</a:t>
            </a:r>
          </a:p>
        </p:txBody>
      </p:sp>
      <p:pic>
        <p:nvPicPr>
          <p:cNvPr id="5" name="内容占位符 4">
            <a:extLst>
              <a:ext uri="{FF2B5EF4-FFF2-40B4-BE49-F238E27FC236}">
                <a16:creationId xmlns:a16="http://schemas.microsoft.com/office/drawing/2014/main" id="{DF1B2A59-4FB7-49CB-9210-2E010ACC77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19" y="1844824"/>
            <a:ext cx="8739175" cy="4608512"/>
          </a:xfrm>
        </p:spPr>
      </p:pic>
    </p:spTree>
    <p:extLst>
      <p:ext uri="{BB962C8B-B14F-4D97-AF65-F5344CB8AC3E}">
        <p14:creationId xmlns:p14="http://schemas.microsoft.com/office/powerpoint/2010/main" val="1909588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zh-CN" dirty="0"/>
              <a:t>3.2</a:t>
            </a:r>
            <a:r>
              <a:rPr lang="zh-CN" altLang="en-US" dirty="0"/>
              <a:t>传输介质</a:t>
            </a:r>
          </a:p>
        </p:txBody>
      </p:sp>
      <p:sp>
        <p:nvSpPr>
          <p:cNvPr id="10243" name="Rectangle 3"/>
          <p:cNvSpPr>
            <a:spLocks noGrp="1" noChangeArrowheads="1"/>
          </p:cNvSpPr>
          <p:nvPr>
            <p:ph type="body" idx="1"/>
          </p:nvPr>
        </p:nvSpPr>
        <p:spPr>
          <a:xfrm>
            <a:off x="1042988" y="1989138"/>
            <a:ext cx="7421562" cy="4114800"/>
          </a:xfrm>
        </p:spPr>
        <p:txBody>
          <a:bodyPr/>
          <a:lstStyle/>
          <a:p>
            <a:pPr eaLnBrk="1" hangingPunct="1"/>
            <a:r>
              <a:rPr lang="en-US" altLang="zh-CN" b="1" dirty="0"/>
              <a:t>3.2.1</a:t>
            </a:r>
            <a:r>
              <a:rPr lang="zh-CN" altLang="en-US" b="1" dirty="0"/>
              <a:t>双绞线</a:t>
            </a:r>
          </a:p>
          <a:p>
            <a:pPr eaLnBrk="1" hangingPunct="1"/>
            <a:r>
              <a:rPr lang="en-US" altLang="zh-CN" b="1" dirty="0"/>
              <a:t>3.2.2</a:t>
            </a:r>
            <a:r>
              <a:rPr lang="zh-CN" altLang="en-US" b="1" dirty="0"/>
              <a:t>同轴电缆</a:t>
            </a:r>
          </a:p>
          <a:p>
            <a:pPr eaLnBrk="1" hangingPunct="1"/>
            <a:r>
              <a:rPr lang="en-US" altLang="zh-CN" b="1" dirty="0"/>
              <a:t>3.2.3</a:t>
            </a:r>
            <a:r>
              <a:rPr lang="zh-CN" altLang="en-US" b="1" dirty="0"/>
              <a:t>电力线</a:t>
            </a:r>
          </a:p>
          <a:p>
            <a:pPr eaLnBrk="1" hangingPunct="1"/>
            <a:r>
              <a:rPr lang="en-US" altLang="zh-CN" b="1" dirty="0"/>
              <a:t>3.2.4</a:t>
            </a:r>
            <a:r>
              <a:rPr lang="zh-CN" altLang="en-US" b="1" dirty="0"/>
              <a:t>光纤</a:t>
            </a:r>
          </a:p>
          <a:p>
            <a:pPr eaLnBrk="1" hangingPunct="1"/>
            <a:r>
              <a:rPr lang="en-US" altLang="zh-CN" b="1" dirty="0"/>
              <a:t>3.2.5</a:t>
            </a:r>
            <a:r>
              <a:rPr lang="zh-CN" altLang="en-US" b="1" dirty="0"/>
              <a:t>无线传输</a:t>
            </a:r>
          </a:p>
        </p:txBody>
      </p:sp>
      <p:sp>
        <p:nvSpPr>
          <p:cNvPr id="4" name="右大括号 3"/>
          <p:cNvSpPr/>
          <p:nvPr/>
        </p:nvSpPr>
        <p:spPr>
          <a:xfrm>
            <a:off x="4786314" y="2285992"/>
            <a:ext cx="357190" cy="1928826"/>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5" name="TextBox 4"/>
          <p:cNvSpPr txBox="1"/>
          <p:nvPr/>
        </p:nvSpPr>
        <p:spPr>
          <a:xfrm>
            <a:off x="5214942" y="3000372"/>
            <a:ext cx="2571768" cy="461665"/>
          </a:xfrm>
          <a:prstGeom prst="rect">
            <a:avLst/>
          </a:prstGeom>
          <a:noFill/>
        </p:spPr>
        <p:txBody>
          <a:bodyPr wrap="square" rtlCol="0">
            <a:spAutoFit/>
          </a:bodyPr>
          <a:lstStyle/>
          <a:p>
            <a:r>
              <a:rPr lang="zh-CN" altLang="en-US" dirty="0"/>
              <a:t>导向性传输媒体</a:t>
            </a:r>
          </a:p>
        </p:txBody>
      </p:sp>
      <p:sp>
        <p:nvSpPr>
          <p:cNvPr id="6" name="TextBox 5"/>
          <p:cNvSpPr txBox="1"/>
          <p:nvPr/>
        </p:nvSpPr>
        <p:spPr>
          <a:xfrm>
            <a:off x="5143504" y="4429132"/>
            <a:ext cx="2786082" cy="461665"/>
          </a:xfrm>
          <a:prstGeom prst="rect">
            <a:avLst/>
          </a:prstGeom>
          <a:noFill/>
        </p:spPr>
        <p:txBody>
          <a:bodyPr wrap="square" rtlCol="0">
            <a:spAutoFit/>
          </a:bodyPr>
          <a:lstStyle/>
          <a:p>
            <a:r>
              <a:rPr lang="zh-CN" altLang="en-US" dirty="0"/>
              <a:t>非导向性传输媒体</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zh-CN" altLang="en-US" dirty="0"/>
              <a:t>本章小结</a:t>
            </a:r>
          </a:p>
        </p:txBody>
      </p:sp>
      <p:sp>
        <p:nvSpPr>
          <p:cNvPr id="66563" name="Rectangle 3"/>
          <p:cNvSpPr>
            <a:spLocks noGrp="1" noChangeArrowheads="1"/>
          </p:cNvSpPr>
          <p:nvPr>
            <p:ph type="body" idx="1"/>
          </p:nvPr>
        </p:nvSpPr>
        <p:spPr>
          <a:xfrm>
            <a:off x="1182688" y="2017712"/>
            <a:ext cx="7772400" cy="4435623"/>
          </a:xfrm>
        </p:spPr>
        <p:txBody>
          <a:bodyPr/>
          <a:lstStyle/>
          <a:p>
            <a:pPr eaLnBrk="1" hangingPunct="1"/>
            <a:r>
              <a:rPr lang="zh-CN" altLang="en-US" dirty="0"/>
              <a:t>了解物理层的基本功能，掌握调制</a:t>
            </a:r>
            <a:r>
              <a:rPr lang="en-US" altLang="zh-CN" dirty="0"/>
              <a:t>/</a:t>
            </a:r>
            <a:r>
              <a:rPr lang="zh-CN" altLang="en-US" dirty="0"/>
              <a:t>解调、编码</a:t>
            </a:r>
            <a:r>
              <a:rPr lang="en-US" altLang="zh-CN" dirty="0"/>
              <a:t>/</a:t>
            </a:r>
            <a:r>
              <a:rPr lang="zh-CN" altLang="en-US" dirty="0"/>
              <a:t>解码、复用</a:t>
            </a:r>
            <a:r>
              <a:rPr lang="en-US" altLang="zh-CN" dirty="0"/>
              <a:t>/</a:t>
            </a:r>
            <a:r>
              <a:rPr lang="zh-CN" altLang="en-US" dirty="0"/>
              <a:t>解复用、电路交换、分组交换等基本概念。</a:t>
            </a:r>
          </a:p>
          <a:p>
            <a:pPr eaLnBrk="1" hangingPunct="1"/>
            <a:r>
              <a:rPr lang="zh-CN" altLang="en-US" dirty="0"/>
              <a:t>习题</a:t>
            </a:r>
            <a:r>
              <a:rPr lang="en-US" altLang="zh-CN" dirty="0"/>
              <a:t>:</a:t>
            </a:r>
          </a:p>
          <a:p>
            <a:pPr eaLnBrk="1" hangingPunct="1"/>
            <a:r>
              <a:rPr lang="zh-CN" altLang="en-US" dirty="0"/>
              <a:t>第二章，</a:t>
            </a:r>
            <a:r>
              <a:rPr lang="en-US" altLang="zh-CN" dirty="0"/>
              <a:t>13</a:t>
            </a:r>
            <a:r>
              <a:rPr lang="zh-CN" altLang="en-US" dirty="0"/>
              <a:t>，</a:t>
            </a:r>
            <a:r>
              <a:rPr lang="en-US" altLang="zh-CN" dirty="0"/>
              <a:t>14</a:t>
            </a:r>
            <a:r>
              <a:rPr lang="zh-CN" altLang="en-US" dirty="0"/>
              <a:t>，</a:t>
            </a:r>
            <a:r>
              <a:rPr lang="en-US" altLang="zh-CN" dirty="0"/>
              <a:t>15</a:t>
            </a:r>
            <a:r>
              <a:rPr lang="zh-CN" altLang="en-US" dirty="0"/>
              <a:t>，</a:t>
            </a:r>
            <a:r>
              <a:rPr lang="en-US" altLang="zh-CN" dirty="0"/>
              <a:t>27</a:t>
            </a:r>
            <a:r>
              <a:rPr lang="zh-CN" altLang="en-US" dirty="0"/>
              <a:t>，</a:t>
            </a:r>
            <a:r>
              <a:rPr lang="en-US" altLang="zh-CN" dirty="0"/>
              <a:t>37</a:t>
            </a:r>
            <a:r>
              <a:rPr lang="zh-CN" altLang="en-US" dirty="0"/>
              <a:t>，</a:t>
            </a:r>
            <a:r>
              <a:rPr lang="en-US" altLang="zh-CN" dirty="0"/>
              <a:t>48</a:t>
            </a:r>
            <a:r>
              <a:rPr lang="zh-CN" altLang="en-US" dirty="0"/>
              <a:t>，</a:t>
            </a:r>
            <a:r>
              <a:rPr lang="en-US" altLang="zh-CN" dirty="0"/>
              <a:t>49</a:t>
            </a:r>
          </a:p>
          <a:p>
            <a:pPr eaLnBrk="1" hangingPunct="1"/>
            <a:r>
              <a:rPr lang="zh-CN" altLang="en-US" sz="2400" dirty="0"/>
              <a:t>课堂练习：</a:t>
            </a:r>
            <a:endParaRPr lang="en-US" altLang="zh-CN" sz="2400" dirty="0"/>
          </a:p>
          <a:p>
            <a:pPr marL="457200" lvl="1" indent="0" eaLnBrk="1" hangingPunct="1">
              <a:buNone/>
            </a:pPr>
            <a:r>
              <a:rPr lang="zh-CN" altLang="en-US" sz="2000" dirty="0"/>
              <a:t>写出带宽为</a:t>
            </a:r>
            <a:r>
              <a:rPr lang="en-US" altLang="zh-CN" sz="2000" dirty="0"/>
              <a:t>B</a:t>
            </a:r>
            <a:r>
              <a:rPr lang="zh-CN" altLang="en-US" sz="2000" dirty="0"/>
              <a:t>、信噪比为</a:t>
            </a:r>
            <a:r>
              <a:rPr lang="en-US" altLang="zh-CN" sz="2000" dirty="0"/>
              <a:t>S/N</a:t>
            </a:r>
            <a:r>
              <a:rPr lang="zh-CN" altLang="en-US" sz="2000" dirty="0"/>
              <a:t>的二进制信道的最大传输速率</a:t>
            </a:r>
            <a:endParaRPr lang="en-US" altLang="zh-CN" sz="2000" dirty="0"/>
          </a:p>
          <a:p>
            <a:pPr marL="457200" lvl="1" indent="0" eaLnBrk="1" hangingPunct="1">
              <a:buNone/>
            </a:pPr>
            <a:r>
              <a:rPr lang="zh-CN" altLang="en-US" sz="2000" dirty="0"/>
              <a:t>写出分组交换中的延时组成</a:t>
            </a:r>
            <a:endParaRPr lang="en-US" altLang="zh-CN"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333399"/>
                </a:solidFill>
                <a:latin typeface="Arial" charset="0"/>
                <a:ea typeface="黑体" pitchFamily="2" charset="-122"/>
              </a:rPr>
              <a:t>电磁波的频谱</a:t>
            </a:r>
            <a:endParaRPr lang="zh-CN" altLang="en-US" dirty="0"/>
          </a:p>
        </p:txBody>
      </p:sp>
      <p:sp>
        <p:nvSpPr>
          <p:cNvPr id="4" name="Line 21"/>
          <p:cNvSpPr>
            <a:spLocks noChangeShapeType="1"/>
          </p:cNvSpPr>
          <p:nvPr/>
        </p:nvSpPr>
        <p:spPr bwMode="auto">
          <a:xfrm>
            <a:off x="1158875" y="3071813"/>
            <a:ext cx="7543800" cy="0"/>
          </a:xfrm>
          <a:prstGeom prst="line">
            <a:avLst/>
          </a:prstGeom>
          <a:noFill/>
          <a:ln w="19050">
            <a:solidFill>
              <a:schemeClr val="tx1"/>
            </a:solidFill>
            <a:round/>
            <a:headEnd/>
            <a:tailEnd/>
          </a:ln>
          <a:effectLst/>
        </p:spPr>
        <p:txBody>
          <a:bodyPr wrap="none" anchor="ctr"/>
          <a:lstStyle/>
          <a:p>
            <a:endParaRPr lang="zh-CN" altLang="en-US"/>
          </a:p>
        </p:txBody>
      </p:sp>
      <p:sp>
        <p:nvSpPr>
          <p:cNvPr id="5" name="Line 22"/>
          <p:cNvSpPr>
            <a:spLocks noChangeShapeType="1"/>
          </p:cNvSpPr>
          <p:nvPr/>
        </p:nvSpPr>
        <p:spPr bwMode="auto">
          <a:xfrm>
            <a:off x="1177925" y="3452813"/>
            <a:ext cx="7543800" cy="0"/>
          </a:xfrm>
          <a:prstGeom prst="line">
            <a:avLst/>
          </a:prstGeom>
          <a:noFill/>
          <a:ln w="19050">
            <a:solidFill>
              <a:schemeClr val="tx1"/>
            </a:solidFill>
            <a:round/>
            <a:headEnd/>
            <a:tailEnd/>
          </a:ln>
          <a:effectLst/>
        </p:spPr>
        <p:txBody>
          <a:bodyPr wrap="none" anchor="ctr"/>
          <a:lstStyle/>
          <a:p>
            <a:endParaRPr lang="zh-CN" altLang="en-US"/>
          </a:p>
        </p:txBody>
      </p:sp>
      <p:sp>
        <p:nvSpPr>
          <p:cNvPr id="6" name="Line 23"/>
          <p:cNvSpPr>
            <a:spLocks noChangeShapeType="1"/>
          </p:cNvSpPr>
          <p:nvPr/>
        </p:nvSpPr>
        <p:spPr bwMode="auto">
          <a:xfrm flipH="1">
            <a:off x="1142976" y="3071813"/>
            <a:ext cx="12724" cy="357187"/>
          </a:xfrm>
          <a:prstGeom prst="line">
            <a:avLst/>
          </a:prstGeom>
          <a:noFill/>
          <a:ln w="9525">
            <a:solidFill>
              <a:schemeClr val="tx1"/>
            </a:solidFill>
            <a:round/>
            <a:headEnd/>
            <a:tailEnd/>
          </a:ln>
          <a:effectLst/>
        </p:spPr>
        <p:txBody>
          <a:bodyPr wrap="none" anchor="ctr"/>
          <a:lstStyle/>
          <a:p>
            <a:endParaRPr lang="zh-CN" altLang="en-US"/>
          </a:p>
        </p:txBody>
      </p:sp>
      <p:sp>
        <p:nvSpPr>
          <p:cNvPr id="7" name="Line 24"/>
          <p:cNvSpPr>
            <a:spLocks noChangeShapeType="1"/>
          </p:cNvSpPr>
          <p:nvPr/>
        </p:nvSpPr>
        <p:spPr bwMode="auto">
          <a:xfrm>
            <a:off x="3365500" y="3076575"/>
            <a:ext cx="0" cy="376238"/>
          </a:xfrm>
          <a:prstGeom prst="line">
            <a:avLst/>
          </a:prstGeom>
          <a:noFill/>
          <a:ln w="9525">
            <a:solidFill>
              <a:schemeClr val="tx1"/>
            </a:solidFill>
            <a:round/>
            <a:headEnd/>
            <a:tailEnd/>
          </a:ln>
          <a:effectLst/>
        </p:spPr>
        <p:txBody>
          <a:bodyPr wrap="none" anchor="ctr"/>
          <a:lstStyle/>
          <a:p>
            <a:endParaRPr lang="zh-CN" altLang="en-US"/>
          </a:p>
        </p:txBody>
      </p:sp>
      <p:sp>
        <p:nvSpPr>
          <p:cNvPr id="8" name="Line 25"/>
          <p:cNvSpPr>
            <a:spLocks noChangeShapeType="1"/>
          </p:cNvSpPr>
          <p:nvPr/>
        </p:nvSpPr>
        <p:spPr bwMode="auto">
          <a:xfrm>
            <a:off x="2346325" y="3087688"/>
            <a:ext cx="0" cy="384175"/>
          </a:xfrm>
          <a:prstGeom prst="line">
            <a:avLst/>
          </a:prstGeom>
          <a:noFill/>
          <a:ln w="9525">
            <a:solidFill>
              <a:schemeClr val="tx1"/>
            </a:solidFill>
            <a:round/>
            <a:headEnd/>
            <a:tailEnd/>
          </a:ln>
          <a:effectLst/>
        </p:spPr>
        <p:txBody>
          <a:bodyPr wrap="none" anchor="ctr"/>
          <a:lstStyle/>
          <a:p>
            <a:endParaRPr lang="zh-CN" altLang="en-US"/>
          </a:p>
        </p:txBody>
      </p:sp>
      <p:sp>
        <p:nvSpPr>
          <p:cNvPr id="9" name="Line 26"/>
          <p:cNvSpPr>
            <a:spLocks noChangeShapeType="1"/>
          </p:cNvSpPr>
          <p:nvPr/>
        </p:nvSpPr>
        <p:spPr bwMode="auto">
          <a:xfrm>
            <a:off x="5489575" y="3071813"/>
            <a:ext cx="0" cy="381000"/>
          </a:xfrm>
          <a:prstGeom prst="line">
            <a:avLst/>
          </a:prstGeom>
          <a:noFill/>
          <a:ln w="9525">
            <a:solidFill>
              <a:schemeClr val="tx1"/>
            </a:solidFill>
            <a:round/>
            <a:headEnd/>
            <a:tailEnd/>
          </a:ln>
          <a:effectLst/>
        </p:spPr>
        <p:txBody>
          <a:bodyPr wrap="none" anchor="ctr"/>
          <a:lstStyle/>
          <a:p>
            <a:endParaRPr lang="zh-CN" altLang="en-US"/>
          </a:p>
        </p:txBody>
      </p:sp>
      <p:sp>
        <p:nvSpPr>
          <p:cNvPr id="10" name="Line 27"/>
          <p:cNvSpPr>
            <a:spLocks noChangeShapeType="1"/>
          </p:cNvSpPr>
          <p:nvPr/>
        </p:nvSpPr>
        <p:spPr bwMode="auto">
          <a:xfrm>
            <a:off x="7699375" y="3081338"/>
            <a:ext cx="0" cy="366712"/>
          </a:xfrm>
          <a:prstGeom prst="line">
            <a:avLst/>
          </a:prstGeom>
          <a:noFill/>
          <a:ln w="9525">
            <a:solidFill>
              <a:schemeClr val="tx1"/>
            </a:solidFill>
            <a:round/>
            <a:headEnd/>
            <a:tailEnd/>
          </a:ln>
          <a:effectLst/>
        </p:spPr>
        <p:txBody>
          <a:bodyPr wrap="none" anchor="ctr"/>
          <a:lstStyle/>
          <a:p>
            <a:endParaRPr lang="zh-CN" altLang="en-US"/>
          </a:p>
        </p:txBody>
      </p:sp>
      <p:sp>
        <p:nvSpPr>
          <p:cNvPr id="11" name="Text Box 29"/>
          <p:cNvSpPr txBox="1">
            <a:spLocks noChangeArrowheads="1"/>
          </p:cNvSpPr>
          <p:nvPr/>
        </p:nvSpPr>
        <p:spPr bwMode="auto">
          <a:xfrm>
            <a:off x="2524125" y="3090863"/>
            <a:ext cx="793750" cy="336550"/>
          </a:xfrm>
          <a:prstGeom prst="rect">
            <a:avLst/>
          </a:prstGeom>
          <a:noFill/>
          <a:ln w="9525">
            <a:noFill/>
            <a:miter lim="800000"/>
            <a:headEnd/>
            <a:tailEnd/>
          </a:ln>
          <a:effectLst/>
        </p:spPr>
        <p:txBody>
          <a:bodyPr wrap="none">
            <a:spAutoFit/>
          </a:bodyPr>
          <a:lstStyle/>
          <a:p>
            <a:r>
              <a:rPr kumimoji="1" lang="zh-CN" altLang="en-US" sz="1600">
                <a:solidFill>
                  <a:srgbClr val="333399"/>
                </a:solidFill>
                <a:latin typeface="Times New Roman" pitchFamily="18" charset="0"/>
                <a:ea typeface="黑体" pitchFamily="2" charset="-122"/>
              </a:rPr>
              <a:t>无线电</a:t>
            </a:r>
          </a:p>
        </p:txBody>
      </p:sp>
      <p:sp>
        <p:nvSpPr>
          <p:cNvPr id="12" name="Text Box 30"/>
          <p:cNvSpPr txBox="1">
            <a:spLocks noChangeArrowheads="1"/>
          </p:cNvSpPr>
          <p:nvPr/>
        </p:nvSpPr>
        <p:spPr bwMode="auto">
          <a:xfrm>
            <a:off x="3505200" y="3090863"/>
            <a:ext cx="590550" cy="336550"/>
          </a:xfrm>
          <a:prstGeom prst="rect">
            <a:avLst/>
          </a:prstGeom>
          <a:noFill/>
          <a:ln w="9525">
            <a:noFill/>
            <a:miter lim="800000"/>
            <a:headEnd/>
            <a:tailEnd/>
          </a:ln>
          <a:effectLst/>
        </p:spPr>
        <p:txBody>
          <a:bodyPr wrap="none">
            <a:spAutoFit/>
          </a:bodyPr>
          <a:lstStyle/>
          <a:p>
            <a:r>
              <a:rPr kumimoji="1" lang="zh-CN" altLang="en-US" sz="1600">
                <a:solidFill>
                  <a:srgbClr val="333399"/>
                </a:solidFill>
                <a:latin typeface="Times New Roman" pitchFamily="18" charset="0"/>
                <a:ea typeface="黑体" pitchFamily="2" charset="-122"/>
              </a:rPr>
              <a:t>微波</a:t>
            </a:r>
          </a:p>
        </p:txBody>
      </p:sp>
      <p:sp>
        <p:nvSpPr>
          <p:cNvPr id="13" name="Line 31"/>
          <p:cNvSpPr>
            <a:spLocks noChangeShapeType="1"/>
          </p:cNvSpPr>
          <p:nvPr/>
        </p:nvSpPr>
        <p:spPr bwMode="auto">
          <a:xfrm>
            <a:off x="4419600" y="3071813"/>
            <a:ext cx="0" cy="381000"/>
          </a:xfrm>
          <a:prstGeom prst="line">
            <a:avLst/>
          </a:prstGeom>
          <a:noFill/>
          <a:ln w="9525">
            <a:solidFill>
              <a:schemeClr val="tx1"/>
            </a:solidFill>
            <a:round/>
            <a:headEnd/>
            <a:tailEnd/>
          </a:ln>
          <a:effectLst/>
        </p:spPr>
        <p:txBody>
          <a:bodyPr wrap="none" anchor="ctr"/>
          <a:lstStyle/>
          <a:p>
            <a:endParaRPr lang="zh-CN" altLang="en-US"/>
          </a:p>
        </p:txBody>
      </p:sp>
      <p:sp>
        <p:nvSpPr>
          <p:cNvPr id="14" name="Line 32"/>
          <p:cNvSpPr>
            <a:spLocks noChangeShapeType="1"/>
          </p:cNvSpPr>
          <p:nvPr/>
        </p:nvSpPr>
        <p:spPr bwMode="auto">
          <a:xfrm>
            <a:off x="5391150" y="3071813"/>
            <a:ext cx="0" cy="381000"/>
          </a:xfrm>
          <a:prstGeom prst="line">
            <a:avLst/>
          </a:prstGeom>
          <a:noFill/>
          <a:ln w="9525">
            <a:solidFill>
              <a:schemeClr val="tx1"/>
            </a:solidFill>
            <a:round/>
            <a:headEnd/>
            <a:tailEnd/>
          </a:ln>
          <a:effectLst/>
        </p:spPr>
        <p:txBody>
          <a:bodyPr wrap="none" anchor="ctr"/>
          <a:lstStyle/>
          <a:p>
            <a:endParaRPr lang="zh-CN" altLang="en-US"/>
          </a:p>
        </p:txBody>
      </p:sp>
      <p:sp>
        <p:nvSpPr>
          <p:cNvPr id="15" name="Text Box 33"/>
          <p:cNvSpPr txBox="1">
            <a:spLocks noChangeArrowheads="1"/>
          </p:cNvSpPr>
          <p:nvPr/>
        </p:nvSpPr>
        <p:spPr bwMode="auto">
          <a:xfrm>
            <a:off x="4546600" y="3090863"/>
            <a:ext cx="793750" cy="336550"/>
          </a:xfrm>
          <a:prstGeom prst="rect">
            <a:avLst/>
          </a:prstGeom>
          <a:noFill/>
          <a:ln w="9525">
            <a:noFill/>
            <a:miter lim="800000"/>
            <a:headEnd/>
            <a:tailEnd/>
          </a:ln>
          <a:effectLst/>
        </p:spPr>
        <p:txBody>
          <a:bodyPr wrap="none">
            <a:spAutoFit/>
          </a:bodyPr>
          <a:lstStyle/>
          <a:p>
            <a:r>
              <a:rPr kumimoji="1" lang="zh-CN" altLang="en-US" sz="1600">
                <a:solidFill>
                  <a:srgbClr val="333399"/>
                </a:solidFill>
                <a:latin typeface="Times New Roman" pitchFamily="18" charset="0"/>
                <a:ea typeface="黑体" pitchFamily="2" charset="-122"/>
              </a:rPr>
              <a:t>红外线</a:t>
            </a:r>
          </a:p>
        </p:txBody>
      </p:sp>
      <p:sp>
        <p:nvSpPr>
          <p:cNvPr id="16" name="Text Box 34"/>
          <p:cNvSpPr txBox="1">
            <a:spLocks noChangeArrowheads="1"/>
          </p:cNvSpPr>
          <p:nvPr/>
        </p:nvSpPr>
        <p:spPr bwMode="auto">
          <a:xfrm>
            <a:off x="4813300" y="3605213"/>
            <a:ext cx="793750" cy="336550"/>
          </a:xfrm>
          <a:prstGeom prst="rect">
            <a:avLst/>
          </a:prstGeom>
          <a:noFill/>
          <a:ln w="9525">
            <a:noFill/>
            <a:miter lim="800000"/>
            <a:headEnd/>
            <a:tailEnd/>
          </a:ln>
          <a:effectLst/>
        </p:spPr>
        <p:txBody>
          <a:bodyPr wrap="none">
            <a:spAutoFit/>
          </a:bodyPr>
          <a:lstStyle/>
          <a:p>
            <a:r>
              <a:rPr kumimoji="1" lang="zh-CN" altLang="en-US" sz="1600">
                <a:solidFill>
                  <a:srgbClr val="333399"/>
                </a:solidFill>
                <a:latin typeface="Times New Roman" pitchFamily="18" charset="0"/>
                <a:ea typeface="黑体" pitchFamily="2" charset="-122"/>
              </a:rPr>
              <a:t>可见光</a:t>
            </a:r>
          </a:p>
        </p:txBody>
      </p:sp>
      <p:sp>
        <p:nvSpPr>
          <p:cNvPr id="17" name="Text Box 35"/>
          <p:cNvSpPr txBox="1">
            <a:spLocks noChangeArrowheads="1"/>
          </p:cNvSpPr>
          <p:nvPr/>
        </p:nvSpPr>
        <p:spPr bwMode="auto">
          <a:xfrm>
            <a:off x="5357818" y="2214554"/>
            <a:ext cx="793750" cy="336550"/>
          </a:xfrm>
          <a:prstGeom prst="rect">
            <a:avLst/>
          </a:prstGeom>
          <a:noFill/>
          <a:ln w="9525">
            <a:noFill/>
            <a:miter lim="800000"/>
            <a:headEnd/>
            <a:tailEnd/>
          </a:ln>
          <a:effectLst/>
        </p:spPr>
        <p:txBody>
          <a:bodyPr wrap="none">
            <a:spAutoFit/>
          </a:bodyPr>
          <a:lstStyle/>
          <a:p>
            <a:r>
              <a:rPr kumimoji="1" lang="zh-CN" altLang="en-US" sz="1600" dirty="0">
                <a:solidFill>
                  <a:srgbClr val="333399"/>
                </a:solidFill>
                <a:latin typeface="Times New Roman" pitchFamily="18" charset="0"/>
                <a:ea typeface="黑体" pitchFamily="2" charset="-122"/>
              </a:rPr>
              <a:t>紫外线</a:t>
            </a:r>
          </a:p>
        </p:txBody>
      </p:sp>
      <p:sp>
        <p:nvSpPr>
          <p:cNvPr id="18" name="Line 36"/>
          <p:cNvSpPr>
            <a:spLocks noChangeShapeType="1"/>
          </p:cNvSpPr>
          <p:nvPr/>
        </p:nvSpPr>
        <p:spPr bwMode="auto">
          <a:xfrm>
            <a:off x="5867400" y="3071813"/>
            <a:ext cx="0" cy="385762"/>
          </a:xfrm>
          <a:prstGeom prst="line">
            <a:avLst/>
          </a:prstGeom>
          <a:noFill/>
          <a:ln w="9525">
            <a:solidFill>
              <a:schemeClr val="tx1"/>
            </a:solidFill>
            <a:round/>
            <a:headEnd/>
            <a:tailEnd/>
          </a:ln>
          <a:effectLst/>
        </p:spPr>
        <p:txBody>
          <a:bodyPr wrap="none" anchor="ctr"/>
          <a:lstStyle/>
          <a:p>
            <a:endParaRPr lang="zh-CN" altLang="en-US"/>
          </a:p>
        </p:txBody>
      </p:sp>
      <p:sp>
        <p:nvSpPr>
          <p:cNvPr id="19" name="Text Box 37"/>
          <p:cNvSpPr txBox="1">
            <a:spLocks noChangeArrowheads="1"/>
          </p:cNvSpPr>
          <p:nvPr/>
        </p:nvSpPr>
        <p:spPr bwMode="auto">
          <a:xfrm>
            <a:off x="6324600" y="3090863"/>
            <a:ext cx="736600" cy="336550"/>
          </a:xfrm>
          <a:prstGeom prst="rect">
            <a:avLst/>
          </a:prstGeom>
          <a:noFill/>
          <a:ln w="9525">
            <a:noFill/>
            <a:miter lim="800000"/>
            <a:headEnd/>
            <a:tailEnd/>
          </a:ln>
          <a:effectLst/>
        </p:spPr>
        <p:txBody>
          <a:bodyPr wrap="none">
            <a:spAutoFit/>
          </a:bodyPr>
          <a:lstStyle/>
          <a:p>
            <a:r>
              <a:rPr kumimoji="1" lang="en-US" altLang="zh-CN" sz="1600" dirty="0">
                <a:solidFill>
                  <a:srgbClr val="333399"/>
                </a:solidFill>
                <a:latin typeface="Times New Roman" pitchFamily="18" charset="0"/>
                <a:ea typeface="黑体" pitchFamily="2" charset="-122"/>
              </a:rPr>
              <a:t>X</a:t>
            </a:r>
            <a:r>
              <a:rPr kumimoji="1" lang="zh-CN" altLang="en-US" sz="1600" dirty="0">
                <a:solidFill>
                  <a:srgbClr val="333399"/>
                </a:solidFill>
                <a:latin typeface="Times New Roman" pitchFamily="18" charset="0"/>
                <a:ea typeface="黑体" pitchFamily="2" charset="-122"/>
              </a:rPr>
              <a:t>射线</a:t>
            </a:r>
          </a:p>
        </p:txBody>
      </p:sp>
      <p:sp>
        <p:nvSpPr>
          <p:cNvPr id="20" name="Text Box 38"/>
          <p:cNvSpPr txBox="1">
            <a:spLocks noChangeArrowheads="1"/>
          </p:cNvSpPr>
          <p:nvPr/>
        </p:nvSpPr>
        <p:spPr bwMode="auto">
          <a:xfrm>
            <a:off x="7848600" y="3059113"/>
            <a:ext cx="268288" cy="336550"/>
          </a:xfrm>
          <a:prstGeom prst="rect">
            <a:avLst/>
          </a:prstGeom>
          <a:noFill/>
          <a:ln w="9525">
            <a:noFill/>
            <a:miter lim="800000"/>
            <a:headEnd/>
            <a:tailEnd/>
          </a:ln>
          <a:effectLst/>
        </p:spPr>
        <p:txBody>
          <a:bodyPr wrap="none">
            <a:spAutoFit/>
          </a:bodyPr>
          <a:lstStyle/>
          <a:p>
            <a:r>
              <a:rPr kumimoji="1" lang="en-US" altLang="zh-CN" sz="1600">
                <a:solidFill>
                  <a:srgbClr val="333399"/>
                </a:solidFill>
                <a:latin typeface="Times New Roman" pitchFamily="18" charset="0"/>
                <a:ea typeface="黑体" pitchFamily="2" charset="-122"/>
                <a:sym typeface="Symbol" pitchFamily="18" charset="2"/>
              </a:rPr>
              <a:t></a:t>
            </a:r>
          </a:p>
        </p:txBody>
      </p:sp>
      <p:sp>
        <p:nvSpPr>
          <p:cNvPr id="21" name="Text Box 39"/>
          <p:cNvSpPr txBox="1">
            <a:spLocks noChangeArrowheads="1"/>
          </p:cNvSpPr>
          <p:nvPr/>
        </p:nvSpPr>
        <p:spPr bwMode="auto">
          <a:xfrm>
            <a:off x="7997825" y="3090863"/>
            <a:ext cx="590550" cy="336550"/>
          </a:xfrm>
          <a:prstGeom prst="rect">
            <a:avLst/>
          </a:prstGeom>
          <a:noFill/>
          <a:ln w="9525">
            <a:noFill/>
            <a:miter lim="800000"/>
            <a:headEnd/>
            <a:tailEnd/>
          </a:ln>
          <a:effectLst/>
        </p:spPr>
        <p:txBody>
          <a:bodyPr wrap="none">
            <a:spAutoFit/>
          </a:bodyPr>
          <a:lstStyle/>
          <a:p>
            <a:r>
              <a:rPr kumimoji="1" lang="zh-CN" altLang="en-US" sz="1600">
                <a:solidFill>
                  <a:srgbClr val="333399"/>
                </a:solidFill>
                <a:latin typeface="Times New Roman" pitchFamily="18" charset="0"/>
                <a:ea typeface="黑体" pitchFamily="2" charset="-122"/>
              </a:rPr>
              <a:t>射线</a:t>
            </a:r>
          </a:p>
        </p:txBody>
      </p:sp>
      <p:sp>
        <p:nvSpPr>
          <p:cNvPr id="22" name="Line 55"/>
          <p:cNvSpPr>
            <a:spLocks noChangeShapeType="1"/>
          </p:cNvSpPr>
          <p:nvPr/>
        </p:nvSpPr>
        <p:spPr bwMode="auto">
          <a:xfrm flipV="1">
            <a:off x="5257800" y="3224213"/>
            <a:ext cx="190500" cy="457200"/>
          </a:xfrm>
          <a:prstGeom prst="line">
            <a:avLst/>
          </a:prstGeom>
          <a:noFill/>
          <a:ln w="9525">
            <a:solidFill>
              <a:schemeClr val="tx1"/>
            </a:solidFill>
            <a:round/>
            <a:headEnd/>
            <a:tailEnd type="triangle" w="med" len="lg"/>
          </a:ln>
          <a:effectLst/>
        </p:spPr>
        <p:txBody>
          <a:bodyPr wrap="none" anchor="ctr"/>
          <a:lstStyle/>
          <a:p>
            <a:endParaRPr lang="zh-CN" altLang="en-US"/>
          </a:p>
        </p:txBody>
      </p:sp>
      <p:sp>
        <p:nvSpPr>
          <p:cNvPr id="23" name="Line 56"/>
          <p:cNvSpPr>
            <a:spLocks noChangeShapeType="1"/>
          </p:cNvSpPr>
          <p:nvPr/>
        </p:nvSpPr>
        <p:spPr bwMode="auto">
          <a:xfrm flipH="1">
            <a:off x="5689600" y="2571743"/>
            <a:ext cx="45719" cy="652469"/>
          </a:xfrm>
          <a:prstGeom prst="line">
            <a:avLst/>
          </a:prstGeom>
          <a:noFill/>
          <a:ln w="9525">
            <a:solidFill>
              <a:schemeClr val="tx1"/>
            </a:solidFill>
            <a:round/>
            <a:headEnd/>
            <a:tailEnd type="triangle" w="med" len="lg"/>
          </a:ln>
          <a:effectLst/>
        </p:spPr>
        <p:txBody>
          <a:bodyPr wrap="none" anchor="ctr"/>
          <a:lstStyle/>
          <a:p>
            <a:endParaRPr lang="zh-CN" altLang="en-US"/>
          </a:p>
        </p:txBody>
      </p:sp>
      <p:grpSp>
        <p:nvGrpSpPr>
          <p:cNvPr id="24" name="Group 69"/>
          <p:cNvGrpSpPr>
            <a:grpSpLocks/>
          </p:cNvGrpSpPr>
          <p:nvPr/>
        </p:nvGrpSpPr>
        <p:grpSpPr bwMode="auto">
          <a:xfrm>
            <a:off x="304800" y="2767013"/>
            <a:ext cx="752475" cy="368300"/>
            <a:chOff x="6" y="352"/>
            <a:chExt cx="474" cy="232"/>
          </a:xfrm>
        </p:grpSpPr>
        <p:sp>
          <p:nvSpPr>
            <p:cNvPr id="25" name="Text Box 70"/>
            <p:cNvSpPr txBox="1">
              <a:spLocks noChangeArrowheads="1"/>
            </p:cNvSpPr>
            <p:nvPr/>
          </p:nvSpPr>
          <p:spPr bwMode="auto">
            <a:xfrm>
              <a:off x="92" y="353"/>
              <a:ext cx="388" cy="231"/>
            </a:xfrm>
            <a:prstGeom prst="rect">
              <a:avLst/>
            </a:prstGeom>
            <a:noFill/>
            <a:ln w="9525">
              <a:noFill/>
              <a:miter lim="800000"/>
              <a:headEnd/>
              <a:tailEnd/>
            </a:ln>
            <a:effectLst/>
          </p:spPr>
          <p:txBody>
            <a:bodyPr wrap="none">
              <a:spAutoFit/>
            </a:bodyPr>
            <a:lstStyle/>
            <a:p>
              <a:r>
                <a:rPr kumimoji="1" lang="en-US" altLang="zh-CN" sz="1800" b="1">
                  <a:solidFill>
                    <a:srgbClr val="333399"/>
                  </a:solidFill>
                  <a:latin typeface="Times New Roman" pitchFamily="18" charset="0"/>
                  <a:ea typeface="黑体" pitchFamily="2" charset="-122"/>
                </a:rPr>
                <a:t>(Hz)</a:t>
              </a:r>
            </a:p>
          </p:txBody>
        </p:sp>
        <p:sp>
          <p:nvSpPr>
            <p:cNvPr id="26" name="Text Box 71"/>
            <p:cNvSpPr txBox="1">
              <a:spLocks noChangeArrowheads="1"/>
            </p:cNvSpPr>
            <p:nvPr/>
          </p:nvSpPr>
          <p:spPr bwMode="auto">
            <a:xfrm>
              <a:off x="6" y="352"/>
              <a:ext cx="164" cy="231"/>
            </a:xfrm>
            <a:prstGeom prst="rect">
              <a:avLst/>
            </a:prstGeom>
            <a:noFill/>
            <a:ln w="9525">
              <a:noFill/>
              <a:miter lim="800000"/>
              <a:headEnd/>
              <a:tailEnd/>
            </a:ln>
            <a:effectLst/>
          </p:spPr>
          <p:txBody>
            <a:bodyPr wrap="none">
              <a:spAutoFit/>
            </a:bodyPr>
            <a:lstStyle/>
            <a:p>
              <a:r>
                <a:rPr kumimoji="1" lang="en-US" altLang="zh-CN" sz="1800" b="1">
                  <a:solidFill>
                    <a:srgbClr val="333399"/>
                  </a:solidFill>
                  <a:latin typeface="Times New Roman" pitchFamily="18" charset="0"/>
                  <a:ea typeface="黑体" pitchFamily="2" charset="-122"/>
                </a:rPr>
                <a:t>f</a:t>
              </a:r>
            </a:p>
          </p:txBody>
        </p:sp>
      </p:grpSp>
      <p:sp>
        <p:nvSpPr>
          <p:cNvPr id="27" name="Text Box 97"/>
          <p:cNvSpPr txBox="1">
            <a:spLocks noChangeArrowheads="1"/>
          </p:cNvSpPr>
          <p:nvPr/>
        </p:nvSpPr>
        <p:spPr bwMode="auto">
          <a:xfrm>
            <a:off x="990600" y="2735263"/>
            <a:ext cx="7645400" cy="336550"/>
          </a:xfrm>
          <a:prstGeom prst="rect">
            <a:avLst/>
          </a:prstGeom>
          <a:noFill/>
          <a:ln w="9525">
            <a:noFill/>
            <a:miter lim="800000"/>
            <a:headEnd/>
            <a:tailEnd/>
          </a:ln>
          <a:effectLst/>
        </p:spPr>
        <p:txBody>
          <a:bodyPr wrap="none">
            <a:spAutoFit/>
          </a:bodyPr>
          <a:lstStyle/>
          <a:p>
            <a:r>
              <a:rPr kumimoji="1" lang="en-US" altLang="zh-CN" sz="1600" b="1">
                <a:solidFill>
                  <a:srgbClr val="333399"/>
                </a:solidFill>
                <a:latin typeface="Times New Roman" pitchFamily="18" charset="0"/>
                <a:ea typeface="黑体" pitchFamily="2" charset="-122"/>
              </a:rPr>
              <a:t>10</a:t>
            </a:r>
            <a:r>
              <a:rPr kumimoji="1" lang="en-US" altLang="zh-CN" sz="1600" b="1" baseline="30000">
                <a:solidFill>
                  <a:srgbClr val="333399"/>
                </a:solidFill>
                <a:latin typeface="Times New Roman" pitchFamily="18" charset="0"/>
                <a:ea typeface="黑体" pitchFamily="2" charset="-122"/>
              </a:rPr>
              <a:t>0         </a:t>
            </a:r>
            <a:r>
              <a:rPr kumimoji="1" lang="en-US" altLang="zh-CN" sz="1600" b="1">
                <a:solidFill>
                  <a:srgbClr val="333399"/>
                </a:solidFill>
                <a:latin typeface="Times New Roman" pitchFamily="18" charset="0"/>
                <a:ea typeface="黑体" pitchFamily="2" charset="-122"/>
              </a:rPr>
              <a:t>10</a:t>
            </a:r>
            <a:r>
              <a:rPr kumimoji="1" lang="en-US" altLang="zh-CN" sz="1600" b="1" baseline="30000">
                <a:solidFill>
                  <a:srgbClr val="333399"/>
                </a:solidFill>
                <a:latin typeface="Times New Roman" pitchFamily="18" charset="0"/>
                <a:ea typeface="黑体" pitchFamily="2" charset="-122"/>
              </a:rPr>
              <a:t>2         </a:t>
            </a:r>
            <a:r>
              <a:rPr kumimoji="1" lang="en-US" altLang="zh-CN" sz="1600" b="1">
                <a:solidFill>
                  <a:srgbClr val="333399"/>
                </a:solidFill>
                <a:latin typeface="Times New Roman" pitchFamily="18" charset="0"/>
                <a:ea typeface="黑体" pitchFamily="2" charset="-122"/>
              </a:rPr>
              <a:t>10</a:t>
            </a:r>
            <a:r>
              <a:rPr kumimoji="1" lang="en-US" altLang="zh-CN" sz="1600" b="1" baseline="30000">
                <a:solidFill>
                  <a:srgbClr val="333399"/>
                </a:solidFill>
                <a:latin typeface="Times New Roman" pitchFamily="18" charset="0"/>
                <a:ea typeface="黑体" pitchFamily="2" charset="-122"/>
              </a:rPr>
              <a:t>4         </a:t>
            </a:r>
            <a:r>
              <a:rPr kumimoji="1" lang="en-US" altLang="zh-CN" sz="1600" b="1">
                <a:solidFill>
                  <a:srgbClr val="333399"/>
                </a:solidFill>
                <a:latin typeface="Times New Roman" pitchFamily="18" charset="0"/>
                <a:ea typeface="黑体" pitchFamily="2" charset="-122"/>
              </a:rPr>
              <a:t>10</a:t>
            </a:r>
            <a:r>
              <a:rPr kumimoji="1" lang="en-US" altLang="zh-CN" sz="1600" b="1" baseline="30000">
                <a:solidFill>
                  <a:srgbClr val="333399"/>
                </a:solidFill>
                <a:latin typeface="Times New Roman" pitchFamily="18" charset="0"/>
                <a:ea typeface="黑体" pitchFamily="2" charset="-122"/>
              </a:rPr>
              <a:t>6         </a:t>
            </a:r>
            <a:r>
              <a:rPr kumimoji="1" lang="en-US" altLang="zh-CN" sz="1600" b="1">
                <a:solidFill>
                  <a:srgbClr val="333399"/>
                </a:solidFill>
                <a:latin typeface="Times New Roman" pitchFamily="18" charset="0"/>
                <a:ea typeface="黑体" pitchFamily="2" charset="-122"/>
              </a:rPr>
              <a:t>10</a:t>
            </a:r>
            <a:r>
              <a:rPr kumimoji="1" lang="en-US" altLang="zh-CN" sz="1600" b="1" baseline="30000">
                <a:solidFill>
                  <a:srgbClr val="333399"/>
                </a:solidFill>
                <a:latin typeface="Times New Roman" pitchFamily="18" charset="0"/>
                <a:ea typeface="黑体" pitchFamily="2" charset="-122"/>
              </a:rPr>
              <a:t>8         </a:t>
            </a:r>
            <a:r>
              <a:rPr kumimoji="1" lang="en-US" altLang="zh-CN" sz="1600" b="1">
                <a:solidFill>
                  <a:srgbClr val="333399"/>
                </a:solidFill>
                <a:latin typeface="Times New Roman" pitchFamily="18" charset="0"/>
                <a:ea typeface="黑体" pitchFamily="2" charset="-122"/>
              </a:rPr>
              <a:t>10</a:t>
            </a:r>
            <a:r>
              <a:rPr kumimoji="1" lang="en-US" altLang="zh-CN" sz="1600" b="1" baseline="30000">
                <a:solidFill>
                  <a:srgbClr val="333399"/>
                </a:solidFill>
                <a:latin typeface="Times New Roman" pitchFamily="18" charset="0"/>
                <a:ea typeface="黑体" pitchFamily="2" charset="-122"/>
              </a:rPr>
              <a:t>10        </a:t>
            </a:r>
            <a:r>
              <a:rPr kumimoji="1" lang="en-US" altLang="zh-CN" sz="1600" b="1">
                <a:solidFill>
                  <a:srgbClr val="333399"/>
                </a:solidFill>
                <a:latin typeface="Times New Roman" pitchFamily="18" charset="0"/>
                <a:ea typeface="黑体" pitchFamily="2" charset="-122"/>
              </a:rPr>
              <a:t>10</a:t>
            </a:r>
            <a:r>
              <a:rPr kumimoji="1" lang="en-US" altLang="zh-CN" sz="1600" b="1" baseline="30000">
                <a:solidFill>
                  <a:srgbClr val="333399"/>
                </a:solidFill>
                <a:latin typeface="Times New Roman" pitchFamily="18" charset="0"/>
                <a:ea typeface="黑体" pitchFamily="2" charset="-122"/>
              </a:rPr>
              <a:t>12        </a:t>
            </a:r>
            <a:r>
              <a:rPr kumimoji="1" lang="en-US" altLang="zh-CN" sz="1600" b="1">
                <a:solidFill>
                  <a:srgbClr val="333399"/>
                </a:solidFill>
                <a:latin typeface="Times New Roman" pitchFamily="18" charset="0"/>
                <a:ea typeface="黑体" pitchFamily="2" charset="-122"/>
              </a:rPr>
              <a:t>10</a:t>
            </a:r>
            <a:r>
              <a:rPr kumimoji="1" lang="en-US" altLang="zh-CN" sz="1600" b="1" baseline="30000">
                <a:solidFill>
                  <a:srgbClr val="333399"/>
                </a:solidFill>
                <a:latin typeface="Times New Roman" pitchFamily="18" charset="0"/>
                <a:ea typeface="黑体" pitchFamily="2" charset="-122"/>
              </a:rPr>
              <a:t>14       </a:t>
            </a:r>
            <a:r>
              <a:rPr kumimoji="1" lang="en-US" altLang="zh-CN" sz="1600" b="1">
                <a:solidFill>
                  <a:srgbClr val="333399"/>
                </a:solidFill>
                <a:latin typeface="Times New Roman" pitchFamily="18" charset="0"/>
                <a:ea typeface="黑体" pitchFamily="2" charset="-122"/>
              </a:rPr>
              <a:t>10</a:t>
            </a:r>
            <a:r>
              <a:rPr kumimoji="1" lang="en-US" altLang="zh-CN" sz="1600" b="1" baseline="30000">
                <a:solidFill>
                  <a:srgbClr val="333399"/>
                </a:solidFill>
                <a:latin typeface="Times New Roman" pitchFamily="18" charset="0"/>
                <a:ea typeface="黑体" pitchFamily="2" charset="-122"/>
              </a:rPr>
              <a:t>16       </a:t>
            </a:r>
            <a:r>
              <a:rPr kumimoji="1" lang="en-US" altLang="zh-CN" sz="1600" b="1">
                <a:solidFill>
                  <a:srgbClr val="333399"/>
                </a:solidFill>
                <a:latin typeface="Times New Roman" pitchFamily="18" charset="0"/>
                <a:ea typeface="黑体" pitchFamily="2" charset="-122"/>
              </a:rPr>
              <a:t>10</a:t>
            </a:r>
            <a:r>
              <a:rPr kumimoji="1" lang="en-US" altLang="zh-CN" sz="1600" b="1" baseline="30000">
                <a:solidFill>
                  <a:srgbClr val="333399"/>
                </a:solidFill>
                <a:latin typeface="Times New Roman" pitchFamily="18" charset="0"/>
                <a:ea typeface="黑体" pitchFamily="2" charset="-122"/>
              </a:rPr>
              <a:t>18       </a:t>
            </a:r>
            <a:r>
              <a:rPr kumimoji="1" lang="en-US" altLang="zh-CN" sz="1600" b="1">
                <a:solidFill>
                  <a:srgbClr val="333399"/>
                </a:solidFill>
                <a:latin typeface="Times New Roman" pitchFamily="18" charset="0"/>
                <a:ea typeface="黑体" pitchFamily="2" charset="-122"/>
              </a:rPr>
              <a:t>10</a:t>
            </a:r>
            <a:r>
              <a:rPr kumimoji="1" lang="en-US" altLang="zh-CN" sz="1600" b="1" baseline="30000">
                <a:solidFill>
                  <a:srgbClr val="333399"/>
                </a:solidFill>
                <a:latin typeface="Times New Roman" pitchFamily="18" charset="0"/>
                <a:ea typeface="黑体" pitchFamily="2" charset="-122"/>
              </a:rPr>
              <a:t>20       </a:t>
            </a:r>
            <a:r>
              <a:rPr kumimoji="1" lang="en-US" altLang="zh-CN" sz="1600" b="1">
                <a:solidFill>
                  <a:srgbClr val="333399"/>
                </a:solidFill>
                <a:latin typeface="Times New Roman" pitchFamily="18" charset="0"/>
                <a:ea typeface="黑体" pitchFamily="2" charset="-122"/>
              </a:rPr>
              <a:t>10</a:t>
            </a:r>
            <a:r>
              <a:rPr kumimoji="1" lang="en-US" altLang="zh-CN" sz="1600" b="1" baseline="30000">
                <a:solidFill>
                  <a:srgbClr val="333399"/>
                </a:solidFill>
                <a:latin typeface="Times New Roman" pitchFamily="18" charset="0"/>
                <a:ea typeface="黑体" pitchFamily="2" charset="-122"/>
              </a:rPr>
              <a:t>22       </a:t>
            </a:r>
            <a:r>
              <a:rPr kumimoji="1" lang="en-US" altLang="zh-CN" sz="1600" b="1">
                <a:solidFill>
                  <a:srgbClr val="333399"/>
                </a:solidFill>
                <a:latin typeface="Times New Roman" pitchFamily="18" charset="0"/>
                <a:ea typeface="黑体" pitchFamily="2" charset="-122"/>
              </a:rPr>
              <a:t>10</a:t>
            </a:r>
            <a:r>
              <a:rPr kumimoji="1" lang="en-US" altLang="zh-CN" sz="1600" b="1" baseline="30000">
                <a:solidFill>
                  <a:srgbClr val="333399"/>
                </a:solidFill>
                <a:latin typeface="Times New Roman" pitchFamily="18" charset="0"/>
                <a:ea typeface="黑体" pitchFamily="2" charset="-122"/>
              </a:rPr>
              <a:t>24</a:t>
            </a:r>
            <a:endParaRPr kumimoji="1" lang="en-US" altLang="zh-CN" sz="1600" b="1">
              <a:solidFill>
                <a:srgbClr val="333399"/>
              </a:solidFill>
              <a:latin typeface="Times New Roman" pitchFamily="18" charset="0"/>
              <a:ea typeface="黑体" pitchFamily="2" charset="-122"/>
            </a:endParaRPr>
          </a:p>
        </p:txBody>
      </p:sp>
      <p:sp>
        <p:nvSpPr>
          <p:cNvPr id="28" name="Rectangle 7"/>
          <p:cNvSpPr>
            <a:spLocks noChangeArrowheads="1"/>
          </p:cNvSpPr>
          <p:nvPr/>
        </p:nvSpPr>
        <p:spPr bwMode="auto">
          <a:xfrm>
            <a:off x="7543800" y="3978275"/>
            <a:ext cx="361950" cy="238125"/>
          </a:xfrm>
          <a:prstGeom prst="rect">
            <a:avLst/>
          </a:prstGeom>
          <a:solidFill>
            <a:schemeClr val="bg1"/>
          </a:solidFill>
          <a:ln w="9525">
            <a:noFill/>
            <a:miter lim="800000"/>
            <a:headEnd/>
            <a:tailEnd/>
          </a:ln>
          <a:effectLst/>
        </p:spPr>
        <p:txBody>
          <a:bodyPr wrap="none" anchor="ctr"/>
          <a:lstStyle/>
          <a:p>
            <a:endParaRPr lang="zh-CN" altLang="en-US"/>
          </a:p>
        </p:txBody>
      </p:sp>
      <p:sp>
        <p:nvSpPr>
          <p:cNvPr id="29" name="Rectangle 9"/>
          <p:cNvSpPr>
            <a:spLocks noChangeArrowheads="1"/>
          </p:cNvSpPr>
          <p:nvPr/>
        </p:nvSpPr>
        <p:spPr bwMode="auto">
          <a:xfrm>
            <a:off x="1066800" y="3978275"/>
            <a:ext cx="323850" cy="219075"/>
          </a:xfrm>
          <a:prstGeom prst="rect">
            <a:avLst/>
          </a:prstGeom>
          <a:solidFill>
            <a:schemeClr val="bg1"/>
          </a:solidFill>
          <a:ln w="9525">
            <a:noFill/>
            <a:miter lim="800000"/>
            <a:headEnd/>
            <a:tailEnd/>
          </a:ln>
          <a:effectLst/>
        </p:spPr>
        <p:txBody>
          <a:bodyPr wrap="none" anchor="ctr"/>
          <a:lstStyle/>
          <a:p>
            <a:endParaRPr lang="zh-CN" altLang="en-US"/>
          </a:p>
        </p:txBody>
      </p:sp>
      <p:sp>
        <p:nvSpPr>
          <p:cNvPr id="30" name="Line 10"/>
          <p:cNvSpPr>
            <a:spLocks noChangeShapeType="1"/>
          </p:cNvSpPr>
          <p:nvPr/>
        </p:nvSpPr>
        <p:spPr bwMode="auto">
          <a:xfrm>
            <a:off x="2336800" y="4271963"/>
            <a:ext cx="0" cy="1752600"/>
          </a:xfrm>
          <a:prstGeom prst="line">
            <a:avLst/>
          </a:prstGeom>
          <a:noFill/>
          <a:ln w="19050">
            <a:solidFill>
              <a:schemeClr val="tx1"/>
            </a:solidFill>
            <a:round/>
            <a:headEnd/>
            <a:tailEnd/>
          </a:ln>
          <a:effectLst/>
        </p:spPr>
        <p:txBody>
          <a:bodyPr wrap="none" anchor="ctr"/>
          <a:lstStyle/>
          <a:p>
            <a:endParaRPr lang="zh-CN" altLang="en-US"/>
          </a:p>
        </p:txBody>
      </p:sp>
      <p:sp>
        <p:nvSpPr>
          <p:cNvPr id="31" name="Rectangle 11"/>
          <p:cNvSpPr>
            <a:spLocks noChangeArrowheads="1"/>
          </p:cNvSpPr>
          <p:nvPr/>
        </p:nvSpPr>
        <p:spPr bwMode="auto">
          <a:xfrm>
            <a:off x="2217738" y="5026025"/>
            <a:ext cx="320675" cy="560388"/>
          </a:xfrm>
          <a:prstGeom prst="rect">
            <a:avLst/>
          </a:prstGeom>
          <a:solidFill>
            <a:schemeClr val="bg1"/>
          </a:solidFill>
          <a:ln w="9525">
            <a:noFill/>
            <a:miter lim="800000"/>
            <a:headEnd/>
            <a:tailEnd/>
          </a:ln>
          <a:effectLst/>
        </p:spPr>
        <p:txBody>
          <a:bodyPr wrap="none" anchor="ctr"/>
          <a:lstStyle/>
          <a:p>
            <a:endParaRPr lang="zh-CN" altLang="en-US"/>
          </a:p>
        </p:txBody>
      </p:sp>
      <p:sp>
        <p:nvSpPr>
          <p:cNvPr id="32" name="Line 12"/>
          <p:cNvSpPr>
            <a:spLocks noChangeShapeType="1"/>
          </p:cNvSpPr>
          <p:nvPr/>
        </p:nvSpPr>
        <p:spPr bwMode="auto">
          <a:xfrm>
            <a:off x="1757363" y="4275138"/>
            <a:ext cx="0" cy="1752600"/>
          </a:xfrm>
          <a:prstGeom prst="line">
            <a:avLst/>
          </a:prstGeom>
          <a:noFill/>
          <a:ln w="19050">
            <a:solidFill>
              <a:schemeClr val="tx1"/>
            </a:solidFill>
            <a:round/>
            <a:headEnd/>
            <a:tailEnd/>
          </a:ln>
          <a:effectLst/>
        </p:spPr>
        <p:txBody>
          <a:bodyPr wrap="none" anchor="ctr"/>
          <a:lstStyle/>
          <a:p>
            <a:endParaRPr lang="zh-CN" altLang="en-US"/>
          </a:p>
        </p:txBody>
      </p:sp>
      <p:sp>
        <p:nvSpPr>
          <p:cNvPr id="33" name="Rectangle 13"/>
          <p:cNvSpPr>
            <a:spLocks noChangeArrowheads="1"/>
          </p:cNvSpPr>
          <p:nvPr/>
        </p:nvSpPr>
        <p:spPr bwMode="auto">
          <a:xfrm>
            <a:off x="1671638" y="5045075"/>
            <a:ext cx="198437" cy="568325"/>
          </a:xfrm>
          <a:prstGeom prst="rect">
            <a:avLst/>
          </a:prstGeom>
          <a:solidFill>
            <a:schemeClr val="bg1"/>
          </a:solidFill>
          <a:ln w="9525">
            <a:noFill/>
            <a:miter lim="800000"/>
            <a:headEnd/>
            <a:tailEnd/>
          </a:ln>
          <a:effectLst/>
        </p:spPr>
        <p:txBody>
          <a:bodyPr wrap="none" anchor="ctr"/>
          <a:lstStyle/>
          <a:p>
            <a:endParaRPr lang="zh-CN" altLang="en-US"/>
          </a:p>
        </p:txBody>
      </p:sp>
      <p:sp>
        <p:nvSpPr>
          <p:cNvPr id="34" name="Rectangle 14"/>
          <p:cNvSpPr>
            <a:spLocks noChangeArrowheads="1"/>
          </p:cNvSpPr>
          <p:nvPr/>
        </p:nvSpPr>
        <p:spPr bwMode="auto">
          <a:xfrm>
            <a:off x="1657350" y="4314825"/>
            <a:ext cx="223838" cy="311150"/>
          </a:xfrm>
          <a:prstGeom prst="rect">
            <a:avLst/>
          </a:prstGeom>
          <a:solidFill>
            <a:schemeClr val="bg1"/>
          </a:solidFill>
          <a:ln w="9525">
            <a:noFill/>
            <a:miter lim="800000"/>
            <a:headEnd/>
            <a:tailEnd/>
          </a:ln>
          <a:effectLst/>
        </p:spPr>
        <p:txBody>
          <a:bodyPr wrap="none" anchor="ctr"/>
          <a:lstStyle/>
          <a:p>
            <a:endParaRPr lang="zh-CN" altLang="en-US"/>
          </a:p>
        </p:txBody>
      </p:sp>
      <p:sp>
        <p:nvSpPr>
          <p:cNvPr id="35" name="Line 15"/>
          <p:cNvSpPr>
            <a:spLocks noChangeShapeType="1"/>
          </p:cNvSpPr>
          <p:nvPr/>
        </p:nvSpPr>
        <p:spPr bwMode="auto">
          <a:xfrm>
            <a:off x="2925763" y="4278313"/>
            <a:ext cx="0" cy="1752600"/>
          </a:xfrm>
          <a:prstGeom prst="line">
            <a:avLst/>
          </a:prstGeom>
          <a:noFill/>
          <a:ln w="19050">
            <a:solidFill>
              <a:schemeClr val="tx1"/>
            </a:solidFill>
            <a:round/>
            <a:headEnd/>
            <a:tailEnd/>
          </a:ln>
          <a:effectLst/>
        </p:spPr>
        <p:txBody>
          <a:bodyPr wrap="none" anchor="ctr"/>
          <a:lstStyle/>
          <a:p>
            <a:endParaRPr lang="zh-CN" altLang="en-US"/>
          </a:p>
        </p:txBody>
      </p:sp>
      <p:sp>
        <p:nvSpPr>
          <p:cNvPr id="36" name="Rectangle 16"/>
          <p:cNvSpPr>
            <a:spLocks noChangeArrowheads="1"/>
          </p:cNvSpPr>
          <p:nvPr/>
        </p:nvSpPr>
        <p:spPr bwMode="auto">
          <a:xfrm>
            <a:off x="2514600" y="4667250"/>
            <a:ext cx="833438" cy="282575"/>
          </a:xfrm>
          <a:prstGeom prst="rect">
            <a:avLst/>
          </a:prstGeom>
          <a:solidFill>
            <a:schemeClr val="bg1"/>
          </a:solidFill>
          <a:ln w="9525">
            <a:noFill/>
            <a:miter lim="800000"/>
            <a:headEnd/>
            <a:tailEnd/>
          </a:ln>
          <a:effectLst/>
        </p:spPr>
        <p:txBody>
          <a:bodyPr wrap="none" anchor="ctr"/>
          <a:lstStyle/>
          <a:p>
            <a:endParaRPr lang="zh-CN" altLang="en-US"/>
          </a:p>
        </p:txBody>
      </p:sp>
      <p:sp>
        <p:nvSpPr>
          <p:cNvPr id="37" name="Line 17"/>
          <p:cNvSpPr>
            <a:spLocks noChangeShapeType="1"/>
          </p:cNvSpPr>
          <p:nvPr/>
        </p:nvSpPr>
        <p:spPr bwMode="auto">
          <a:xfrm>
            <a:off x="3509963" y="4284663"/>
            <a:ext cx="0" cy="1752600"/>
          </a:xfrm>
          <a:prstGeom prst="line">
            <a:avLst/>
          </a:prstGeom>
          <a:noFill/>
          <a:ln w="19050">
            <a:solidFill>
              <a:schemeClr val="tx1"/>
            </a:solidFill>
            <a:round/>
            <a:headEnd/>
            <a:tailEnd/>
          </a:ln>
          <a:effectLst/>
        </p:spPr>
        <p:txBody>
          <a:bodyPr wrap="none" anchor="ctr"/>
          <a:lstStyle/>
          <a:p>
            <a:endParaRPr lang="zh-CN" altLang="en-US"/>
          </a:p>
        </p:txBody>
      </p:sp>
      <p:sp>
        <p:nvSpPr>
          <p:cNvPr id="38" name="Rectangle 18"/>
          <p:cNvSpPr>
            <a:spLocks noChangeArrowheads="1"/>
          </p:cNvSpPr>
          <p:nvPr/>
        </p:nvSpPr>
        <p:spPr bwMode="auto">
          <a:xfrm>
            <a:off x="3373438" y="5053013"/>
            <a:ext cx="266700" cy="496887"/>
          </a:xfrm>
          <a:prstGeom prst="rect">
            <a:avLst/>
          </a:prstGeom>
          <a:solidFill>
            <a:schemeClr val="bg1"/>
          </a:solidFill>
          <a:ln w="9525">
            <a:noFill/>
            <a:miter lim="800000"/>
            <a:headEnd/>
            <a:tailEnd/>
          </a:ln>
          <a:effectLst/>
        </p:spPr>
        <p:txBody>
          <a:bodyPr wrap="none" anchor="ctr"/>
          <a:lstStyle/>
          <a:p>
            <a:endParaRPr lang="zh-CN" altLang="en-US"/>
          </a:p>
        </p:txBody>
      </p:sp>
      <p:sp>
        <p:nvSpPr>
          <p:cNvPr id="39" name="Line 19"/>
          <p:cNvSpPr>
            <a:spLocks noChangeShapeType="1"/>
          </p:cNvSpPr>
          <p:nvPr/>
        </p:nvSpPr>
        <p:spPr bwMode="auto">
          <a:xfrm>
            <a:off x="4683125" y="4278313"/>
            <a:ext cx="0" cy="1752600"/>
          </a:xfrm>
          <a:prstGeom prst="line">
            <a:avLst/>
          </a:prstGeom>
          <a:noFill/>
          <a:ln w="19050">
            <a:solidFill>
              <a:schemeClr val="tx1"/>
            </a:solidFill>
            <a:round/>
            <a:headEnd/>
            <a:tailEnd/>
          </a:ln>
          <a:effectLst/>
        </p:spPr>
        <p:txBody>
          <a:bodyPr wrap="none" anchor="ctr"/>
          <a:lstStyle/>
          <a:p>
            <a:endParaRPr lang="zh-CN" altLang="en-US"/>
          </a:p>
        </p:txBody>
      </p:sp>
      <p:sp>
        <p:nvSpPr>
          <p:cNvPr id="40" name="Rectangle 20"/>
          <p:cNvSpPr>
            <a:spLocks noChangeArrowheads="1"/>
          </p:cNvSpPr>
          <p:nvPr/>
        </p:nvSpPr>
        <p:spPr bwMode="auto">
          <a:xfrm>
            <a:off x="4603750" y="4740275"/>
            <a:ext cx="230188" cy="277813"/>
          </a:xfrm>
          <a:prstGeom prst="rect">
            <a:avLst/>
          </a:prstGeom>
          <a:solidFill>
            <a:schemeClr val="bg1"/>
          </a:solidFill>
          <a:ln w="9525">
            <a:noFill/>
            <a:miter lim="800000"/>
            <a:headEnd/>
            <a:tailEnd/>
          </a:ln>
          <a:effectLst/>
        </p:spPr>
        <p:txBody>
          <a:bodyPr wrap="none" anchor="ctr"/>
          <a:lstStyle/>
          <a:p>
            <a:endParaRPr lang="zh-CN" altLang="en-US"/>
          </a:p>
        </p:txBody>
      </p:sp>
      <p:sp>
        <p:nvSpPr>
          <p:cNvPr id="41" name="Line 28"/>
          <p:cNvSpPr>
            <a:spLocks noChangeShapeType="1"/>
          </p:cNvSpPr>
          <p:nvPr/>
        </p:nvSpPr>
        <p:spPr bwMode="auto">
          <a:xfrm flipV="1">
            <a:off x="1162050" y="4278313"/>
            <a:ext cx="7050088" cy="4762"/>
          </a:xfrm>
          <a:prstGeom prst="line">
            <a:avLst/>
          </a:prstGeom>
          <a:noFill/>
          <a:ln w="19050">
            <a:solidFill>
              <a:schemeClr val="tx1"/>
            </a:solidFill>
            <a:round/>
            <a:headEnd/>
            <a:tailEnd/>
          </a:ln>
          <a:effectLst/>
        </p:spPr>
        <p:txBody>
          <a:bodyPr wrap="none" anchor="ctr"/>
          <a:lstStyle/>
          <a:p>
            <a:endParaRPr lang="zh-CN" altLang="en-US"/>
          </a:p>
        </p:txBody>
      </p:sp>
      <p:sp>
        <p:nvSpPr>
          <p:cNvPr id="42" name="Text Box 40"/>
          <p:cNvSpPr txBox="1">
            <a:spLocks noChangeArrowheads="1"/>
          </p:cNvSpPr>
          <p:nvPr/>
        </p:nvSpPr>
        <p:spPr bwMode="auto">
          <a:xfrm>
            <a:off x="1382713" y="4278313"/>
            <a:ext cx="793750" cy="336550"/>
          </a:xfrm>
          <a:prstGeom prst="rect">
            <a:avLst/>
          </a:prstGeom>
          <a:noFill/>
          <a:ln w="9525">
            <a:noFill/>
            <a:miter lim="800000"/>
            <a:headEnd/>
            <a:tailEnd/>
          </a:ln>
          <a:effectLst/>
        </p:spPr>
        <p:txBody>
          <a:bodyPr wrap="none">
            <a:spAutoFit/>
          </a:bodyPr>
          <a:lstStyle/>
          <a:p>
            <a:r>
              <a:rPr kumimoji="1" lang="zh-CN" altLang="en-US" sz="1600">
                <a:solidFill>
                  <a:srgbClr val="333399"/>
                </a:solidFill>
                <a:latin typeface="Times New Roman" pitchFamily="18" charset="0"/>
                <a:ea typeface="黑体" pitchFamily="2" charset="-122"/>
              </a:rPr>
              <a:t>双绞线</a:t>
            </a:r>
          </a:p>
        </p:txBody>
      </p:sp>
      <p:sp>
        <p:nvSpPr>
          <p:cNvPr id="43" name="Line 41"/>
          <p:cNvSpPr>
            <a:spLocks noChangeShapeType="1"/>
          </p:cNvSpPr>
          <p:nvPr/>
        </p:nvSpPr>
        <p:spPr bwMode="auto">
          <a:xfrm>
            <a:off x="1162050" y="4595813"/>
            <a:ext cx="1352550" cy="0"/>
          </a:xfrm>
          <a:prstGeom prst="line">
            <a:avLst/>
          </a:prstGeom>
          <a:noFill/>
          <a:ln w="9525">
            <a:solidFill>
              <a:schemeClr val="tx1"/>
            </a:solidFill>
            <a:round/>
            <a:headEnd/>
            <a:tailEnd type="triangle" w="med" len="lg"/>
          </a:ln>
          <a:effectLst/>
        </p:spPr>
        <p:txBody>
          <a:bodyPr wrap="none" anchor="ctr"/>
          <a:lstStyle/>
          <a:p>
            <a:endParaRPr lang="zh-CN" altLang="en-US"/>
          </a:p>
        </p:txBody>
      </p:sp>
      <p:sp>
        <p:nvSpPr>
          <p:cNvPr id="44" name="Text Box 42"/>
          <p:cNvSpPr txBox="1">
            <a:spLocks noChangeArrowheads="1"/>
          </p:cNvSpPr>
          <p:nvPr/>
        </p:nvSpPr>
        <p:spPr bwMode="auto">
          <a:xfrm>
            <a:off x="2422525" y="4619625"/>
            <a:ext cx="996950" cy="336550"/>
          </a:xfrm>
          <a:prstGeom prst="rect">
            <a:avLst/>
          </a:prstGeom>
          <a:noFill/>
          <a:ln w="9525">
            <a:noFill/>
            <a:miter lim="800000"/>
            <a:headEnd/>
            <a:tailEnd/>
          </a:ln>
          <a:effectLst/>
        </p:spPr>
        <p:txBody>
          <a:bodyPr wrap="none">
            <a:spAutoFit/>
          </a:bodyPr>
          <a:lstStyle/>
          <a:p>
            <a:r>
              <a:rPr kumimoji="1" lang="zh-CN" altLang="en-US" sz="1600">
                <a:solidFill>
                  <a:srgbClr val="333399"/>
                </a:solidFill>
                <a:latin typeface="Times New Roman" pitchFamily="18" charset="0"/>
                <a:ea typeface="黑体" pitchFamily="2" charset="-122"/>
              </a:rPr>
              <a:t>同轴电缆</a:t>
            </a:r>
          </a:p>
        </p:txBody>
      </p:sp>
      <p:sp>
        <p:nvSpPr>
          <p:cNvPr id="45" name="Line 43"/>
          <p:cNvSpPr>
            <a:spLocks noChangeShapeType="1"/>
          </p:cNvSpPr>
          <p:nvPr/>
        </p:nvSpPr>
        <p:spPr bwMode="auto">
          <a:xfrm>
            <a:off x="1752600" y="4968875"/>
            <a:ext cx="2286000" cy="0"/>
          </a:xfrm>
          <a:prstGeom prst="line">
            <a:avLst/>
          </a:prstGeom>
          <a:noFill/>
          <a:ln w="9525">
            <a:solidFill>
              <a:schemeClr val="tx1"/>
            </a:solidFill>
            <a:round/>
            <a:headEnd type="triangle" w="med" len="lg"/>
            <a:tailEnd type="triangle" w="med" len="lg"/>
          </a:ln>
          <a:effectLst/>
        </p:spPr>
        <p:txBody>
          <a:bodyPr wrap="none" anchor="ctr"/>
          <a:lstStyle/>
          <a:p>
            <a:endParaRPr lang="zh-CN" altLang="en-US"/>
          </a:p>
        </p:txBody>
      </p:sp>
      <p:sp>
        <p:nvSpPr>
          <p:cNvPr id="46" name="Text Box 44"/>
          <p:cNvSpPr txBox="1">
            <a:spLocks noChangeArrowheads="1"/>
          </p:cNvSpPr>
          <p:nvPr/>
        </p:nvSpPr>
        <p:spPr bwMode="auto">
          <a:xfrm>
            <a:off x="4114800" y="4283075"/>
            <a:ext cx="590550" cy="336550"/>
          </a:xfrm>
          <a:prstGeom prst="rect">
            <a:avLst/>
          </a:prstGeom>
          <a:noFill/>
          <a:ln w="9525">
            <a:noFill/>
            <a:miter lim="800000"/>
            <a:headEnd/>
            <a:tailEnd/>
          </a:ln>
          <a:effectLst/>
        </p:spPr>
        <p:txBody>
          <a:bodyPr wrap="none">
            <a:spAutoFit/>
          </a:bodyPr>
          <a:lstStyle/>
          <a:p>
            <a:r>
              <a:rPr kumimoji="1" lang="zh-CN" altLang="en-US" sz="1600">
                <a:solidFill>
                  <a:srgbClr val="333399"/>
                </a:solidFill>
                <a:latin typeface="Times New Roman" pitchFamily="18" charset="0"/>
                <a:ea typeface="黑体" pitchFamily="2" charset="-122"/>
              </a:rPr>
              <a:t>卫星</a:t>
            </a:r>
          </a:p>
        </p:txBody>
      </p:sp>
      <p:sp>
        <p:nvSpPr>
          <p:cNvPr id="47" name="Line 45"/>
          <p:cNvSpPr>
            <a:spLocks noChangeShapeType="1"/>
          </p:cNvSpPr>
          <p:nvPr/>
        </p:nvSpPr>
        <p:spPr bwMode="auto">
          <a:xfrm>
            <a:off x="3886200" y="4625975"/>
            <a:ext cx="1143000" cy="0"/>
          </a:xfrm>
          <a:prstGeom prst="line">
            <a:avLst/>
          </a:prstGeom>
          <a:noFill/>
          <a:ln w="9525">
            <a:solidFill>
              <a:schemeClr val="tx1"/>
            </a:solidFill>
            <a:round/>
            <a:headEnd type="triangle" w="med" len="lg"/>
            <a:tailEnd type="triangle" w="med" len="lg"/>
          </a:ln>
          <a:effectLst/>
        </p:spPr>
        <p:txBody>
          <a:bodyPr wrap="none" anchor="ctr"/>
          <a:lstStyle/>
          <a:p>
            <a:endParaRPr lang="zh-CN" altLang="en-US"/>
          </a:p>
        </p:txBody>
      </p:sp>
      <p:sp>
        <p:nvSpPr>
          <p:cNvPr id="48" name="Text Box 46"/>
          <p:cNvSpPr txBox="1">
            <a:spLocks noChangeArrowheads="1"/>
          </p:cNvSpPr>
          <p:nvPr/>
        </p:nvSpPr>
        <p:spPr bwMode="auto">
          <a:xfrm>
            <a:off x="4264025" y="4702175"/>
            <a:ext cx="996950" cy="336550"/>
          </a:xfrm>
          <a:prstGeom prst="rect">
            <a:avLst/>
          </a:prstGeom>
          <a:noFill/>
          <a:ln w="9525">
            <a:noFill/>
            <a:miter lim="800000"/>
            <a:headEnd/>
            <a:tailEnd/>
          </a:ln>
          <a:effectLst/>
        </p:spPr>
        <p:txBody>
          <a:bodyPr wrap="none">
            <a:spAutoFit/>
          </a:bodyPr>
          <a:lstStyle/>
          <a:p>
            <a:r>
              <a:rPr kumimoji="1" lang="zh-CN" altLang="en-US" sz="1600" dirty="0">
                <a:solidFill>
                  <a:srgbClr val="333399"/>
                </a:solidFill>
                <a:latin typeface="Times New Roman" pitchFamily="18" charset="0"/>
                <a:ea typeface="黑体" pitchFamily="2" charset="-122"/>
              </a:rPr>
              <a:t>地面微波</a:t>
            </a:r>
          </a:p>
        </p:txBody>
      </p:sp>
      <p:sp>
        <p:nvSpPr>
          <p:cNvPr id="49" name="Line 47"/>
          <p:cNvSpPr>
            <a:spLocks noChangeShapeType="1"/>
          </p:cNvSpPr>
          <p:nvPr/>
        </p:nvSpPr>
        <p:spPr bwMode="auto">
          <a:xfrm>
            <a:off x="4254500" y="5053013"/>
            <a:ext cx="939800" cy="0"/>
          </a:xfrm>
          <a:prstGeom prst="line">
            <a:avLst/>
          </a:prstGeom>
          <a:noFill/>
          <a:ln w="9525">
            <a:solidFill>
              <a:schemeClr val="tx1"/>
            </a:solidFill>
            <a:round/>
            <a:headEnd type="triangle" w="med" len="lg"/>
            <a:tailEnd type="triangle" w="med" len="lg"/>
          </a:ln>
          <a:effectLst/>
        </p:spPr>
        <p:txBody>
          <a:bodyPr wrap="none" anchor="ctr"/>
          <a:lstStyle/>
          <a:p>
            <a:endParaRPr lang="zh-CN" altLang="en-US"/>
          </a:p>
        </p:txBody>
      </p:sp>
      <p:sp>
        <p:nvSpPr>
          <p:cNvPr id="50" name="Text Box 48"/>
          <p:cNvSpPr txBox="1">
            <a:spLocks noChangeArrowheads="1"/>
          </p:cNvSpPr>
          <p:nvPr/>
        </p:nvSpPr>
        <p:spPr bwMode="auto">
          <a:xfrm>
            <a:off x="1981200" y="5084763"/>
            <a:ext cx="793750" cy="533400"/>
          </a:xfrm>
          <a:prstGeom prst="rect">
            <a:avLst/>
          </a:prstGeom>
          <a:noFill/>
          <a:ln w="9525">
            <a:noFill/>
            <a:miter lim="800000"/>
            <a:headEnd/>
            <a:tailEnd/>
          </a:ln>
          <a:effectLst/>
        </p:spPr>
        <p:txBody>
          <a:bodyPr wrap="none">
            <a:spAutoFit/>
          </a:bodyPr>
          <a:lstStyle/>
          <a:p>
            <a:pPr>
              <a:lnSpc>
                <a:spcPct val="90000"/>
              </a:lnSpc>
            </a:pPr>
            <a:r>
              <a:rPr kumimoji="1" lang="en-US" altLang="zh-CN" sz="1600">
                <a:solidFill>
                  <a:srgbClr val="333399"/>
                </a:solidFill>
                <a:latin typeface="Times New Roman" pitchFamily="18" charset="0"/>
                <a:ea typeface="黑体" pitchFamily="2" charset="-122"/>
              </a:rPr>
              <a:t>  </a:t>
            </a:r>
            <a:r>
              <a:rPr kumimoji="1" lang="zh-CN" altLang="en-US" sz="1600">
                <a:solidFill>
                  <a:srgbClr val="333399"/>
                </a:solidFill>
                <a:latin typeface="Times New Roman" pitchFamily="18" charset="0"/>
                <a:ea typeface="黑体" pitchFamily="2" charset="-122"/>
              </a:rPr>
              <a:t>调幅</a:t>
            </a:r>
          </a:p>
          <a:p>
            <a:pPr>
              <a:lnSpc>
                <a:spcPct val="90000"/>
              </a:lnSpc>
            </a:pPr>
            <a:r>
              <a:rPr kumimoji="1" lang="zh-CN" altLang="en-US" sz="1600">
                <a:solidFill>
                  <a:srgbClr val="333399"/>
                </a:solidFill>
                <a:latin typeface="Times New Roman" pitchFamily="18" charset="0"/>
                <a:ea typeface="黑体" pitchFamily="2" charset="-122"/>
              </a:rPr>
              <a:t>无线电</a:t>
            </a:r>
          </a:p>
        </p:txBody>
      </p:sp>
      <p:sp>
        <p:nvSpPr>
          <p:cNvPr id="51" name="Text Box 49"/>
          <p:cNvSpPr txBox="1">
            <a:spLocks noChangeArrowheads="1"/>
          </p:cNvSpPr>
          <p:nvPr/>
        </p:nvSpPr>
        <p:spPr bwMode="auto">
          <a:xfrm>
            <a:off x="3048000" y="5032375"/>
            <a:ext cx="793750" cy="533400"/>
          </a:xfrm>
          <a:prstGeom prst="rect">
            <a:avLst/>
          </a:prstGeom>
          <a:noFill/>
          <a:ln w="9525">
            <a:noFill/>
            <a:miter lim="800000"/>
            <a:headEnd/>
            <a:tailEnd/>
          </a:ln>
          <a:effectLst/>
        </p:spPr>
        <p:txBody>
          <a:bodyPr wrap="none">
            <a:spAutoFit/>
          </a:bodyPr>
          <a:lstStyle/>
          <a:p>
            <a:pPr>
              <a:lnSpc>
                <a:spcPct val="90000"/>
              </a:lnSpc>
            </a:pPr>
            <a:r>
              <a:rPr kumimoji="1" lang="en-US" altLang="zh-CN" sz="1600" dirty="0">
                <a:solidFill>
                  <a:srgbClr val="333399"/>
                </a:solidFill>
                <a:latin typeface="Times New Roman" pitchFamily="18" charset="0"/>
                <a:ea typeface="黑体" pitchFamily="2" charset="-122"/>
              </a:rPr>
              <a:t>  </a:t>
            </a:r>
            <a:r>
              <a:rPr kumimoji="1" lang="zh-CN" altLang="en-US" sz="1600" dirty="0">
                <a:solidFill>
                  <a:srgbClr val="333399"/>
                </a:solidFill>
                <a:latin typeface="Times New Roman" pitchFamily="18" charset="0"/>
                <a:ea typeface="黑体" pitchFamily="2" charset="-122"/>
              </a:rPr>
              <a:t>调频</a:t>
            </a:r>
          </a:p>
          <a:p>
            <a:pPr>
              <a:lnSpc>
                <a:spcPct val="90000"/>
              </a:lnSpc>
            </a:pPr>
            <a:r>
              <a:rPr kumimoji="1" lang="zh-CN" altLang="en-US" sz="1600" dirty="0">
                <a:solidFill>
                  <a:srgbClr val="333399"/>
                </a:solidFill>
                <a:latin typeface="Times New Roman" pitchFamily="18" charset="0"/>
                <a:ea typeface="黑体" pitchFamily="2" charset="-122"/>
              </a:rPr>
              <a:t>无线电</a:t>
            </a:r>
          </a:p>
        </p:txBody>
      </p:sp>
      <p:sp>
        <p:nvSpPr>
          <p:cNvPr id="52" name="Text Box 50"/>
          <p:cNvSpPr txBox="1">
            <a:spLocks noChangeArrowheads="1"/>
          </p:cNvSpPr>
          <p:nvPr/>
        </p:nvSpPr>
        <p:spPr bwMode="auto">
          <a:xfrm>
            <a:off x="1254125" y="5087938"/>
            <a:ext cx="793750" cy="533400"/>
          </a:xfrm>
          <a:prstGeom prst="rect">
            <a:avLst/>
          </a:prstGeom>
          <a:noFill/>
          <a:ln w="9525">
            <a:noFill/>
            <a:miter lim="800000"/>
            <a:headEnd/>
            <a:tailEnd/>
          </a:ln>
          <a:effectLst/>
        </p:spPr>
        <p:txBody>
          <a:bodyPr wrap="none">
            <a:spAutoFit/>
          </a:bodyPr>
          <a:lstStyle/>
          <a:p>
            <a:pPr>
              <a:lnSpc>
                <a:spcPct val="90000"/>
              </a:lnSpc>
            </a:pPr>
            <a:r>
              <a:rPr kumimoji="1" lang="en-US" altLang="zh-CN" sz="1600">
                <a:solidFill>
                  <a:srgbClr val="333399"/>
                </a:solidFill>
                <a:latin typeface="Times New Roman" pitchFamily="18" charset="0"/>
                <a:ea typeface="黑体" pitchFamily="2" charset="-122"/>
              </a:rPr>
              <a:t>  </a:t>
            </a:r>
            <a:r>
              <a:rPr kumimoji="1" lang="zh-CN" altLang="en-US" sz="1600">
                <a:solidFill>
                  <a:srgbClr val="333399"/>
                </a:solidFill>
                <a:latin typeface="Times New Roman" pitchFamily="18" charset="0"/>
                <a:ea typeface="黑体" pitchFamily="2" charset="-122"/>
              </a:rPr>
              <a:t>海事</a:t>
            </a:r>
          </a:p>
          <a:p>
            <a:pPr>
              <a:lnSpc>
                <a:spcPct val="90000"/>
              </a:lnSpc>
            </a:pPr>
            <a:r>
              <a:rPr kumimoji="1" lang="zh-CN" altLang="en-US" sz="1600">
                <a:solidFill>
                  <a:srgbClr val="333399"/>
                </a:solidFill>
                <a:latin typeface="Times New Roman" pitchFamily="18" charset="0"/>
                <a:ea typeface="黑体" pitchFamily="2" charset="-122"/>
              </a:rPr>
              <a:t>无线电</a:t>
            </a:r>
          </a:p>
        </p:txBody>
      </p:sp>
      <p:sp>
        <p:nvSpPr>
          <p:cNvPr id="53" name="Line 51"/>
          <p:cNvSpPr>
            <a:spLocks noChangeShapeType="1"/>
          </p:cNvSpPr>
          <p:nvPr/>
        </p:nvSpPr>
        <p:spPr bwMode="auto">
          <a:xfrm>
            <a:off x="3314700" y="5586413"/>
            <a:ext cx="431800" cy="0"/>
          </a:xfrm>
          <a:prstGeom prst="line">
            <a:avLst/>
          </a:prstGeom>
          <a:noFill/>
          <a:ln w="9525">
            <a:solidFill>
              <a:schemeClr val="tx1"/>
            </a:solidFill>
            <a:round/>
            <a:headEnd type="triangle" w="med" len="lg"/>
            <a:tailEnd type="triangle" w="med" len="lg"/>
          </a:ln>
          <a:effectLst/>
        </p:spPr>
        <p:txBody>
          <a:bodyPr wrap="none" anchor="ctr"/>
          <a:lstStyle/>
          <a:p>
            <a:endParaRPr lang="zh-CN" altLang="en-US"/>
          </a:p>
        </p:txBody>
      </p:sp>
      <p:sp>
        <p:nvSpPr>
          <p:cNvPr id="54" name="Text Box 52"/>
          <p:cNvSpPr txBox="1">
            <a:spLocks noChangeArrowheads="1"/>
          </p:cNvSpPr>
          <p:nvPr/>
        </p:nvSpPr>
        <p:spPr bwMode="auto">
          <a:xfrm>
            <a:off x="7035800" y="4306888"/>
            <a:ext cx="590550" cy="336550"/>
          </a:xfrm>
          <a:prstGeom prst="rect">
            <a:avLst/>
          </a:prstGeom>
          <a:noFill/>
          <a:ln w="9525">
            <a:noFill/>
            <a:miter lim="800000"/>
            <a:headEnd/>
            <a:tailEnd/>
          </a:ln>
          <a:effectLst/>
        </p:spPr>
        <p:txBody>
          <a:bodyPr wrap="none">
            <a:spAutoFit/>
          </a:bodyPr>
          <a:lstStyle/>
          <a:p>
            <a:r>
              <a:rPr kumimoji="1" lang="zh-CN" altLang="en-US" sz="1600">
                <a:solidFill>
                  <a:srgbClr val="333399"/>
                </a:solidFill>
                <a:latin typeface="Times New Roman" pitchFamily="18" charset="0"/>
                <a:ea typeface="黑体" pitchFamily="2" charset="-122"/>
              </a:rPr>
              <a:t>光纤</a:t>
            </a:r>
          </a:p>
        </p:txBody>
      </p:sp>
      <p:sp>
        <p:nvSpPr>
          <p:cNvPr id="55" name="Line 53"/>
          <p:cNvSpPr>
            <a:spLocks noChangeShapeType="1"/>
          </p:cNvSpPr>
          <p:nvPr/>
        </p:nvSpPr>
        <p:spPr bwMode="auto">
          <a:xfrm>
            <a:off x="7010400" y="4638675"/>
            <a:ext cx="596900" cy="0"/>
          </a:xfrm>
          <a:prstGeom prst="line">
            <a:avLst/>
          </a:prstGeom>
          <a:noFill/>
          <a:ln w="9525">
            <a:solidFill>
              <a:schemeClr val="tx1"/>
            </a:solidFill>
            <a:round/>
            <a:headEnd type="triangle" w="med" len="lg"/>
            <a:tailEnd type="triangle" w="med" len="lg"/>
          </a:ln>
          <a:effectLst/>
        </p:spPr>
        <p:txBody>
          <a:bodyPr wrap="none" anchor="ctr"/>
          <a:lstStyle/>
          <a:p>
            <a:endParaRPr lang="zh-CN" altLang="en-US"/>
          </a:p>
        </p:txBody>
      </p:sp>
      <p:sp>
        <p:nvSpPr>
          <p:cNvPr id="56" name="Text Box 54"/>
          <p:cNvSpPr txBox="1">
            <a:spLocks noChangeArrowheads="1"/>
          </p:cNvSpPr>
          <p:nvPr/>
        </p:nvSpPr>
        <p:spPr bwMode="auto">
          <a:xfrm>
            <a:off x="3505200" y="5630863"/>
            <a:ext cx="590550" cy="336550"/>
          </a:xfrm>
          <a:prstGeom prst="rect">
            <a:avLst/>
          </a:prstGeom>
          <a:noFill/>
          <a:ln w="9525">
            <a:noFill/>
            <a:miter lim="800000"/>
            <a:headEnd/>
            <a:tailEnd/>
          </a:ln>
          <a:effectLst/>
        </p:spPr>
        <p:txBody>
          <a:bodyPr wrap="none">
            <a:spAutoFit/>
          </a:bodyPr>
          <a:lstStyle/>
          <a:p>
            <a:r>
              <a:rPr kumimoji="1" lang="zh-CN" altLang="en-US" sz="1600">
                <a:solidFill>
                  <a:srgbClr val="333399"/>
                </a:solidFill>
                <a:latin typeface="Times New Roman" pitchFamily="18" charset="0"/>
                <a:ea typeface="黑体" pitchFamily="2" charset="-122"/>
              </a:rPr>
              <a:t>电视</a:t>
            </a:r>
          </a:p>
        </p:txBody>
      </p:sp>
      <p:sp>
        <p:nvSpPr>
          <p:cNvPr id="57" name="Line 57"/>
          <p:cNvSpPr>
            <a:spLocks noChangeShapeType="1"/>
          </p:cNvSpPr>
          <p:nvPr/>
        </p:nvSpPr>
        <p:spPr bwMode="auto">
          <a:xfrm>
            <a:off x="1295400" y="5662613"/>
            <a:ext cx="685800" cy="0"/>
          </a:xfrm>
          <a:prstGeom prst="line">
            <a:avLst/>
          </a:prstGeom>
          <a:noFill/>
          <a:ln w="9525">
            <a:solidFill>
              <a:schemeClr val="tx1"/>
            </a:solidFill>
            <a:round/>
            <a:headEnd type="triangle" w="med" len="lg"/>
            <a:tailEnd type="triangle" w="med" len="lg"/>
          </a:ln>
          <a:effectLst/>
        </p:spPr>
        <p:txBody>
          <a:bodyPr wrap="none" anchor="ctr"/>
          <a:lstStyle/>
          <a:p>
            <a:endParaRPr lang="zh-CN" altLang="en-US"/>
          </a:p>
        </p:txBody>
      </p:sp>
      <p:sp>
        <p:nvSpPr>
          <p:cNvPr id="58" name="Line 58"/>
          <p:cNvSpPr>
            <a:spLocks noChangeShapeType="1"/>
          </p:cNvSpPr>
          <p:nvPr/>
        </p:nvSpPr>
        <p:spPr bwMode="auto">
          <a:xfrm>
            <a:off x="2133600" y="5662613"/>
            <a:ext cx="457200" cy="0"/>
          </a:xfrm>
          <a:prstGeom prst="line">
            <a:avLst/>
          </a:prstGeom>
          <a:noFill/>
          <a:ln w="9525">
            <a:solidFill>
              <a:schemeClr val="tx1"/>
            </a:solidFill>
            <a:round/>
            <a:headEnd type="triangle" w="med" len="lg"/>
            <a:tailEnd type="triangle" w="med" len="lg"/>
          </a:ln>
          <a:effectLst/>
        </p:spPr>
        <p:txBody>
          <a:bodyPr wrap="none" anchor="ctr"/>
          <a:lstStyle/>
          <a:p>
            <a:endParaRPr lang="zh-CN" altLang="en-US"/>
          </a:p>
        </p:txBody>
      </p:sp>
      <p:sp>
        <p:nvSpPr>
          <p:cNvPr id="59" name="Line 59"/>
          <p:cNvSpPr>
            <a:spLocks noChangeShapeType="1"/>
          </p:cNvSpPr>
          <p:nvPr/>
        </p:nvSpPr>
        <p:spPr bwMode="auto">
          <a:xfrm>
            <a:off x="3352800" y="5967413"/>
            <a:ext cx="749300" cy="0"/>
          </a:xfrm>
          <a:prstGeom prst="line">
            <a:avLst/>
          </a:prstGeom>
          <a:noFill/>
          <a:ln w="9525">
            <a:solidFill>
              <a:schemeClr val="tx1"/>
            </a:solidFill>
            <a:round/>
            <a:headEnd type="triangle" w="med" len="lg"/>
            <a:tailEnd type="triangle" w="med" len="lg"/>
          </a:ln>
          <a:effectLst/>
        </p:spPr>
        <p:txBody>
          <a:bodyPr wrap="none" anchor="ctr"/>
          <a:lstStyle/>
          <a:p>
            <a:endParaRPr lang="zh-CN" altLang="en-US"/>
          </a:p>
        </p:txBody>
      </p:sp>
      <p:sp>
        <p:nvSpPr>
          <p:cNvPr id="60" name="Line 60"/>
          <p:cNvSpPr>
            <a:spLocks noChangeShapeType="1"/>
          </p:cNvSpPr>
          <p:nvPr/>
        </p:nvSpPr>
        <p:spPr bwMode="auto">
          <a:xfrm>
            <a:off x="1157288" y="6035675"/>
            <a:ext cx="7059612" cy="0"/>
          </a:xfrm>
          <a:prstGeom prst="line">
            <a:avLst/>
          </a:prstGeom>
          <a:noFill/>
          <a:ln w="19050">
            <a:solidFill>
              <a:schemeClr val="tx1"/>
            </a:solidFill>
            <a:round/>
            <a:headEnd/>
            <a:tailEnd/>
          </a:ln>
          <a:effectLst/>
        </p:spPr>
        <p:txBody>
          <a:bodyPr wrap="none" anchor="ctr"/>
          <a:lstStyle/>
          <a:p>
            <a:endParaRPr lang="zh-CN" altLang="en-US"/>
          </a:p>
        </p:txBody>
      </p:sp>
      <p:sp>
        <p:nvSpPr>
          <p:cNvPr id="61" name="Line 61"/>
          <p:cNvSpPr>
            <a:spLocks noChangeShapeType="1"/>
          </p:cNvSpPr>
          <p:nvPr/>
        </p:nvSpPr>
        <p:spPr bwMode="auto">
          <a:xfrm>
            <a:off x="1168400" y="4283075"/>
            <a:ext cx="0" cy="1752600"/>
          </a:xfrm>
          <a:prstGeom prst="line">
            <a:avLst/>
          </a:prstGeom>
          <a:noFill/>
          <a:ln w="19050">
            <a:solidFill>
              <a:schemeClr val="tx1"/>
            </a:solidFill>
            <a:round/>
            <a:headEnd/>
            <a:tailEnd/>
          </a:ln>
          <a:effectLst/>
        </p:spPr>
        <p:txBody>
          <a:bodyPr wrap="none" anchor="ctr"/>
          <a:lstStyle/>
          <a:p>
            <a:endParaRPr lang="zh-CN" altLang="en-US"/>
          </a:p>
        </p:txBody>
      </p:sp>
      <p:sp>
        <p:nvSpPr>
          <p:cNvPr id="62" name="Line 62"/>
          <p:cNvSpPr>
            <a:spLocks noChangeShapeType="1"/>
          </p:cNvSpPr>
          <p:nvPr/>
        </p:nvSpPr>
        <p:spPr bwMode="auto">
          <a:xfrm>
            <a:off x="4098925" y="4276725"/>
            <a:ext cx="0" cy="1752600"/>
          </a:xfrm>
          <a:prstGeom prst="line">
            <a:avLst/>
          </a:prstGeom>
          <a:noFill/>
          <a:ln w="19050">
            <a:solidFill>
              <a:schemeClr val="tx1"/>
            </a:solidFill>
            <a:round/>
            <a:headEnd/>
            <a:tailEnd/>
          </a:ln>
          <a:effectLst/>
        </p:spPr>
        <p:txBody>
          <a:bodyPr wrap="none" anchor="ctr"/>
          <a:lstStyle/>
          <a:p>
            <a:endParaRPr lang="zh-CN" altLang="en-US"/>
          </a:p>
        </p:txBody>
      </p:sp>
      <p:sp>
        <p:nvSpPr>
          <p:cNvPr id="63" name="Line 63"/>
          <p:cNvSpPr>
            <a:spLocks noChangeShapeType="1"/>
          </p:cNvSpPr>
          <p:nvPr/>
        </p:nvSpPr>
        <p:spPr bwMode="auto">
          <a:xfrm>
            <a:off x="5267325" y="4284663"/>
            <a:ext cx="0" cy="1752600"/>
          </a:xfrm>
          <a:prstGeom prst="line">
            <a:avLst/>
          </a:prstGeom>
          <a:noFill/>
          <a:ln w="19050">
            <a:solidFill>
              <a:schemeClr val="tx1"/>
            </a:solidFill>
            <a:round/>
            <a:headEnd/>
            <a:tailEnd/>
          </a:ln>
          <a:effectLst/>
        </p:spPr>
        <p:txBody>
          <a:bodyPr wrap="none" anchor="ctr"/>
          <a:lstStyle/>
          <a:p>
            <a:endParaRPr lang="zh-CN" altLang="en-US"/>
          </a:p>
        </p:txBody>
      </p:sp>
      <p:sp>
        <p:nvSpPr>
          <p:cNvPr id="64" name="Line 64"/>
          <p:cNvSpPr>
            <a:spLocks noChangeShapeType="1"/>
          </p:cNvSpPr>
          <p:nvPr/>
        </p:nvSpPr>
        <p:spPr bwMode="auto">
          <a:xfrm>
            <a:off x="5851525" y="4281488"/>
            <a:ext cx="0" cy="1752600"/>
          </a:xfrm>
          <a:prstGeom prst="line">
            <a:avLst/>
          </a:prstGeom>
          <a:noFill/>
          <a:ln w="19050">
            <a:solidFill>
              <a:schemeClr val="tx1"/>
            </a:solidFill>
            <a:round/>
            <a:headEnd/>
            <a:tailEnd/>
          </a:ln>
          <a:effectLst/>
        </p:spPr>
        <p:txBody>
          <a:bodyPr wrap="none" anchor="ctr"/>
          <a:lstStyle/>
          <a:p>
            <a:endParaRPr lang="zh-CN" altLang="en-US"/>
          </a:p>
        </p:txBody>
      </p:sp>
      <p:sp>
        <p:nvSpPr>
          <p:cNvPr id="65" name="Line 65"/>
          <p:cNvSpPr>
            <a:spLocks noChangeShapeType="1"/>
          </p:cNvSpPr>
          <p:nvPr/>
        </p:nvSpPr>
        <p:spPr bwMode="auto">
          <a:xfrm>
            <a:off x="6440488" y="4283075"/>
            <a:ext cx="0" cy="1752600"/>
          </a:xfrm>
          <a:prstGeom prst="line">
            <a:avLst/>
          </a:prstGeom>
          <a:noFill/>
          <a:ln w="19050">
            <a:solidFill>
              <a:schemeClr val="tx1"/>
            </a:solidFill>
            <a:round/>
            <a:headEnd/>
            <a:tailEnd/>
          </a:ln>
          <a:effectLst/>
        </p:spPr>
        <p:txBody>
          <a:bodyPr wrap="none" anchor="ctr"/>
          <a:lstStyle/>
          <a:p>
            <a:endParaRPr lang="zh-CN" altLang="en-US"/>
          </a:p>
        </p:txBody>
      </p:sp>
      <p:sp>
        <p:nvSpPr>
          <p:cNvPr id="66" name="Line 66"/>
          <p:cNvSpPr>
            <a:spLocks noChangeShapeType="1"/>
          </p:cNvSpPr>
          <p:nvPr/>
        </p:nvSpPr>
        <p:spPr bwMode="auto">
          <a:xfrm>
            <a:off x="7029450" y="4294188"/>
            <a:ext cx="0" cy="1752600"/>
          </a:xfrm>
          <a:prstGeom prst="line">
            <a:avLst/>
          </a:prstGeom>
          <a:noFill/>
          <a:ln w="19050">
            <a:solidFill>
              <a:schemeClr val="tx1"/>
            </a:solidFill>
            <a:round/>
            <a:headEnd/>
            <a:tailEnd/>
          </a:ln>
          <a:effectLst/>
        </p:spPr>
        <p:txBody>
          <a:bodyPr wrap="none" anchor="ctr"/>
          <a:lstStyle/>
          <a:p>
            <a:endParaRPr lang="zh-CN" altLang="en-US"/>
          </a:p>
        </p:txBody>
      </p:sp>
      <p:sp>
        <p:nvSpPr>
          <p:cNvPr id="67" name="Line 67"/>
          <p:cNvSpPr>
            <a:spLocks noChangeShapeType="1"/>
          </p:cNvSpPr>
          <p:nvPr/>
        </p:nvSpPr>
        <p:spPr bwMode="auto">
          <a:xfrm>
            <a:off x="7613650" y="4286250"/>
            <a:ext cx="0" cy="1752600"/>
          </a:xfrm>
          <a:prstGeom prst="line">
            <a:avLst/>
          </a:prstGeom>
          <a:noFill/>
          <a:ln w="19050">
            <a:solidFill>
              <a:schemeClr val="tx1"/>
            </a:solidFill>
            <a:round/>
            <a:headEnd/>
            <a:tailEnd/>
          </a:ln>
          <a:effectLst/>
        </p:spPr>
        <p:txBody>
          <a:bodyPr wrap="none" anchor="ctr"/>
          <a:lstStyle/>
          <a:p>
            <a:endParaRPr lang="zh-CN" altLang="en-US"/>
          </a:p>
        </p:txBody>
      </p:sp>
      <p:sp>
        <p:nvSpPr>
          <p:cNvPr id="68" name="Line 68"/>
          <p:cNvSpPr>
            <a:spLocks noChangeShapeType="1"/>
          </p:cNvSpPr>
          <p:nvPr/>
        </p:nvSpPr>
        <p:spPr bwMode="auto">
          <a:xfrm>
            <a:off x="8202613" y="4283075"/>
            <a:ext cx="0" cy="1752600"/>
          </a:xfrm>
          <a:prstGeom prst="line">
            <a:avLst/>
          </a:prstGeom>
          <a:noFill/>
          <a:ln w="19050">
            <a:solidFill>
              <a:schemeClr val="tx1"/>
            </a:solidFill>
            <a:round/>
            <a:headEnd/>
            <a:tailEnd/>
          </a:ln>
          <a:effectLst/>
        </p:spPr>
        <p:txBody>
          <a:bodyPr wrap="none" anchor="ctr"/>
          <a:lstStyle/>
          <a:p>
            <a:endParaRPr lang="zh-CN" altLang="en-US"/>
          </a:p>
        </p:txBody>
      </p:sp>
      <p:grpSp>
        <p:nvGrpSpPr>
          <p:cNvPr id="69" name="Group 72"/>
          <p:cNvGrpSpPr>
            <a:grpSpLocks/>
          </p:cNvGrpSpPr>
          <p:nvPr/>
        </p:nvGrpSpPr>
        <p:grpSpPr bwMode="auto">
          <a:xfrm>
            <a:off x="311150" y="3986213"/>
            <a:ext cx="746125" cy="371475"/>
            <a:chOff x="78" y="1589"/>
            <a:chExt cx="470" cy="234"/>
          </a:xfrm>
        </p:grpSpPr>
        <p:sp>
          <p:nvSpPr>
            <p:cNvPr id="70" name="Text Box 73"/>
            <p:cNvSpPr txBox="1">
              <a:spLocks noChangeArrowheads="1"/>
            </p:cNvSpPr>
            <p:nvPr/>
          </p:nvSpPr>
          <p:spPr bwMode="auto">
            <a:xfrm>
              <a:off x="124" y="1589"/>
              <a:ext cx="424" cy="231"/>
            </a:xfrm>
            <a:prstGeom prst="rect">
              <a:avLst/>
            </a:prstGeom>
            <a:noFill/>
            <a:ln w="9525">
              <a:noFill/>
              <a:miter lim="800000"/>
              <a:headEnd/>
              <a:tailEnd/>
            </a:ln>
            <a:effectLst/>
          </p:spPr>
          <p:txBody>
            <a:bodyPr wrap="none">
              <a:spAutoFit/>
            </a:bodyPr>
            <a:lstStyle/>
            <a:p>
              <a:r>
                <a:rPr kumimoji="1" lang="en-US" altLang="zh-CN" sz="1800" b="1">
                  <a:solidFill>
                    <a:srgbClr val="333399"/>
                  </a:solidFill>
                  <a:latin typeface="Times New Roman" pitchFamily="18" charset="0"/>
                  <a:ea typeface="黑体" pitchFamily="2" charset="-122"/>
                </a:rPr>
                <a:t> (Hz)</a:t>
              </a:r>
            </a:p>
          </p:txBody>
        </p:sp>
        <p:sp>
          <p:nvSpPr>
            <p:cNvPr id="71" name="Text Box 74"/>
            <p:cNvSpPr txBox="1">
              <a:spLocks noChangeArrowheads="1"/>
            </p:cNvSpPr>
            <p:nvPr/>
          </p:nvSpPr>
          <p:spPr bwMode="auto">
            <a:xfrm>
              <a:off x="78" y="1592"/>
              <a:ext cx="164" cy="231"/>
            </a:xfrm>
            <a:prstGeom prst="rect">
              <a:avLst/>
            </a:prstGeom>
            <a:noFill/>
            <a:ln w="9525">
              <a:noFill/>
              <a:miter lim="800000"/>
              <a:headEnd/>
              <a:tailEnd/>
            </a:ln>
            <a:effectLst/>
          </p:spPr>
          <p:txBody>
            <a:bodyPr wrap="none">
              <a:spAutoFit/>
            </a:bodyPr>
            <a:lstStyle/>
            <a:p>
              <a:r>
                <a:rPr kumimoji="1" lang="en-US" altLang="zh-CN" sz="1800" b="1">
                  <a:solidFill>
                    <a:srgbClr val="333399"/>
                  </a:solidFill>
                  <a:latin typeface="Times New Roman" pitchFamily="18" charset="0"/>
                  <a:ea typeface="黑体" pitchFamily="2" charset="-122"/>
                </a:rPr>
                <a:t>f</a:t>
              </a:r>
            </a:p>
          </p:txBody>
        </p:sp>
      </p:grpSp>
      <p:sp>
        <p:nvSpPr>
          <p:cNvPr id="72" name="Line 75"/>
          <p:cNvSpPr>
            <a:spLocks noChangeShapeType="1"/>
          </p:cNvSpPr>
          <p:nvPr/>
        </p:nvSpPr>
        <p:spPr bwMode="auto">
          <a:xfrm>
            <a:off x="1371600" y="6035675"/>
            <a:ext cx="0" cy="76200"/>
          </a:xfrm>
          <a:prstGeom prst="line">
            <a:avLst/>
          </a:prstGeom>
          <a:noFill/>
          <a:ln w="9525">
            <a:solidFill>
              <a:schemeClr val="tx1"/>
            </a:solidFill>
            <a:round/>
            <a:headEnd/>
            <a:tailEnd/>
          </a:ln>
          <a:effectLst/>
        </p:spPr>
        <p:txBody>
          <a:bodyPr wrap="none" anchor="ctr"/>
          <a:lstStyle/>
          <a:p>
            <a:endParaRPr lang="zh-CN" altLang="en-US"/>
          </a:p>
        </p:txBody>
      </p:sp>
      <p:sp>
        <p:nvSpPr>
          <p:cNvPr id="73" name="Line 76"/>
          <p:cNvSpPr>
            <a:spLocks noChangeShapeType="1"/>
          </p:cNvSpPr>
          <p:nvPr/>
        </p:nvSpPr>
        <p:spPr bwMode="auto">
          <a:xfrm>
            <a:off x="1943100" y="6045200"/>
            <a:ext cx="0" cy="76200"/>
          </a:xfrm>
          <a:prstGeom prst="line">
            <a:avLst/>
          </a:prstGeom>
          <a:noFill/>
          <a:ln w="9525">
            <a:solidFill>
              <a:schemeClr val="tx1"/>
            </a:solidFill>
            <a:round/>
            <a:headEnd/>
            <a:tailEnd/>
          </a:ln>
          <a:effectLst/>
        </p:spPr>
        <p:txBody>
          <a:bodyPr wrap="none" anchor="ctr"/>
          <a:lstStyle/>
          <a:p>
            <a:endParaRPr lang="zh-CN" altLang="en-US"/>
          </a:p>
        </p:txBody>
      </p:sp>
      <p:sp>
        <p:nvSpPr>
          <p:cNvPr id="74" name="Line 77"/>
          <p:cNvSpPr>
            <a:spLocks noChangeShapeType="1"/>
          </p:cNvSpPr>
          <p:nvPr/>
        </p:nvSpPr>
        <p:spPr bwMode="auto">
          <a:xfrm>
            <a:off x="2519363" y="6049963"/>
            <a:ext cx="0" cy="76200"/>
          </a:xfrm>
          <a:prstGeom prst="line">
            <a:avLst/>
          </a:prstGeom>
          <a:noFill/>
          <a:ln w="9525">
            <a:solidFill>
              <a:schemeClr val="tx1"/>
            </a:solidFill>
            <a:round/>
            <a:headEnd/>
            <a:tailEnd/>
          </a:ln>
          <a:effectLst/>
        </p:spPr>
        <p:txBody>
          <a:bodyPr wrap="none" anchor="ctr"/>
          <a:lstStyle/>
          <a:p>
            <a:endParaRPr lang="zh-CN" altLang="en-US"/>
          </a:p>
        </p:txBody>
      </p:sp>
      <p:sp>
        <p:nvSpPr>
          <p:cNvPr id="75" name="Line 78"/>
          <p:cNvSpPr>
            <a:spLocks noChangeShapeType="1"/>
          </p:cNvSpPr>
          <p:nvPr/>
        </p:nvSpPr>
        <p:spPr bwMode="auto">
          <a:xfrm>
            <a:off x="3114675" y="6045200"/>
            <a:ext cx="0" cy="76200"/>
          </a:xfrm>
          <a:prstGeom prst="line">
            <a:avLst/>
          </a:prstGeom>
          <a:noFill/>
          <a:ln w="9525">
            <a:solidFill>
              <a:schemeClr val="tx1"/>
            </a:solidFill>
            <a:round/>
            <a:headEnd/>
            <a:tailEnd/>
          </a:ln>
          <a:effectLst/>
        </p:spPr>
        <p:txBody>
          <a:bodyPr wrap="none" anchor="ctr"/>
          <a:lstStyle/>
          <a:p>
            <a:endParaRPr lang="zh-CN" altLang="en-US"/>
          </a:p>
        </p:txBody>
      </p:sp>
      <p:sp>
        <p:nvSpPr>
          <p:cNvPr id="76" name="Line 79"/>
          <p:cNvSpPr>
            <a:spLocks noChangeShapeType="1"/>
          </p:cNvSpPr>
          <p:nvPr/>
        </p:nvSpPr>
        <p:spPr bwMode="auto">
          <a:xfrm>
            <a:off x="3681413" y="6045200"/>
            <a:ext cx="0" cy="76200"/>
          </a:xfrm>
          <a:prstGeom prst="line">
            <a:avLst/>
          </a:prstGeom>
          <a:noFill/>
          <a:ln w="9525">
            <a:solidFill>
              <a:schemeClr val="tx1"/>
            </a:solidFill>
            <a:round/>
            <a:headEnd/>
            <a:tailEnd/>
          </a:ln>
          <a:effectLst/>
        </p:spPr>
        <p:txBody>
          <a:bodyPr wrap="none" anchor="ctr"/>
          <a:lstStyle/>
          <a:p>
            <a:endParaRPr lang="zh-CN" altLang="en-US"/>
          </a:p>
        </p:txBody>
      </p:sp>
      <p:sp>
        <p:nvSpPr>
          <p:cNvPr id="77" name="Line 80"/>
          <p:cNvSpPr>
            <a:spLocks noChangeShapeType="1"/>
          </p:cNvSpPr>
          <p:nvPr/>
        </p:nvSpPr>
        <p:spPr bwMode="auto">
          <a:xfrm>
            <a:off x="4276725" y="6045200"/>
            <a:ext cx="0" cy="76200"/>
          </a:xfrm>
          <a:prstGeom prst="line">
            <a:avLst/>
          </a:prstGeom>
          <a:noFill/>
          <a:ln w="9525">
            <a:solidFill>
              <a:schemeClr val="tx1"/>
            </a:solidFill>
            <a:round/>
            <a:headEnd/>
            <a:tailEnd/>
          </a:ln>
          <a:effectLst/>
        </p:spPr>
        <p:txBody>
          <a:bodyPr wrap="none" anchor="ctr"/>
          <a:lstStyle/>
          <a:p>
            <a:endParaRPr lang="zh-CN" altLang="en-US"/>
          </a:p>
        </p:txBody>
      </p:sp>
      <p:sp>
        <p:nvSpPr>
          <p:cNvPr id="78" name="Line 81"/>
          <p:cNvSpPr>
            <a:spLocks noChangeShapeType="1"/>
          </p:cNvSpPr>
          <p:nvPr/>
        </p:nvSpPr>
        <p:spPr bwMode="auto">
          <a:xfrm>
            <a:off x="4867275" y="6045200"/>
            <a:ext cx="0" cy="76200"/>
          </a:xfrm>
          <a:prstGeom prst="line">
            <a:avLst/>
          </a:prstGeom>
          <a:noFill/>
          <a:ln w="9525">
            <a:solidFill>
              <a:schemeClr val="tx1"/>
            </a:solidFill>
            <a:round/>
            <a:headEnd/>
            <a:tailEnd/>
          </a:ln>
          <a:effectLst/>
        </p:spPr>
        <p:txBody>
          <a:bodyPr wrap="none" anchor="ctr"/>
          <a:lstStyle/>
          <a:p>
            <a:endParaRPr lang="zh-CN" altLang="en-US"/>
          </a:p>
        </p:txBody>
      </p:sp>
      <p:sp>
        <p:nvSpPr>
          <p:cNvPr id="79" name="Line 82"/>
          <p:cNvSpPr>
            <a:spLocks noChangeShapeType="1"/>
          </p:cNvSpPr>
          <p:nvPr/>
        </p:nvSpPr>
        <p:spPr bwMode="auto">
          <a:xfrm>
            <a:off x="5443538" y="6045200"/>
            <a:ext cx="0" cy="76200"/>
          </a:xfrm>
          <a:prstGeom prst="line">
            <a:avLst/>
          </a:prstGeom>
          <a:noFill/>
          <a:ln w="9525">
            <a:solidFill>
              <a:schemeClr val="tx1"/>
            </a:solidFill>
            <a:round/>
            <a:headEnd/>
            <a:tailEnd/>
          </a:ln>
          <a:effectLst/>
        </p:spPr>
        <p:txBody>
          <a:bodyPr wrap="none" anchor="ctr"/>
          <a:lstStyle/>
          <a:p>
            <a:endParaRPr lang="zh-CN" altLang="en-US"/>
          </a:p>
        </p:txBody>
      </p:sp>
      <p:sp>
        <p:nvSpPr>
          <p:cNvPr id="80" name="Line 83"/>
          <p:cNvSpPr>
            <a:spLocks noChangeShapeType="1"/>
          </p:cNvSpPr>
          <p:nvPr/>
        </p:nvSpPr>
        <p:spPr bwMode="auto">
          <a:xfrm>
            <a:off x="6043613" y="6049963"/>
            <a:ext cx="0" cy="76200"/>
          </a:xfrm>
          <a:prstGeom prst="line">
            <a:avLst/>
          </a:prstGeom>
          <a:noFill/>
          <a:ln w="9525">
            <a:solidFill>
              <a:schemeClr val="tx1"/>
            </a:solidFill>
            <a:round/>
            <a:headEnd/>
            <a:tailEnd/>
          </a:ln>
          <a:effectLst/>
        </p:spPr>
        <p:txBody>
          <a:bodyPr wrap="none" anchor="ctr"/>
          <a:lstStyle/>
          <a:p>
            <a:endParaRPr lang="zh-CN" altLang="en-US"/>
          </a:p>
        </p:txBody>
      </p:sp>
      <p:sp>
        <p:nvSpPr>
          <p:cNvPr id="81" name="Line 84"/>
          <p:cNvSpPr>
            <a:spLocks noChangeShapeType="1"/>
          </p:cNvSpPr>
          <p:nvPr/>
        </p:nvSpPr>
        <p:spPr bwMode="auto">
          <a:xfrm>
            <a:off x="6629400" y="6040438"/>
            <a:ext cx="0" cy="76200"/>
          </a:xfrm>
          <a:prstGeom prst="line">
            <a:avLst/>
          </a:prstGeom>
          <a:noFill/>
          <a:ln w="9525">
            <a:solidFill>
              <a:schemeClr val="tx1"/>
            </a:solidFill>
            <a:round/>
            <a:headEnd/>
            <a:tailEnd/>
          </a:ln>
          <a:effectLst/>
        </p:spPr>
        <p:txBody>
          <a:bodyPr wrap="none" anchor="ctr"/>
          <a:lstStyle/>
          <a:p>
            <a:endParaRPr lang="zh-CN" altLang="en-US"/>
          </a:p>
        </p:txBody>
      </p:sp>
      <p:sp>
        <p:nvSpPr>
          <p:cNvPr id="82" name="Line 85"/>
          <p:cNvSpPr>
            <a:spLocks noChangeShapeType="1"/>
          </p:cNvSpPr>
          <p:nvPr/>
        </p:nvSpPr>
        <p:spPr bwMode="auto">
          <a:xfrm>
            <a:off x="7224713" y="6049963"/>
            <a:ext cx="0" cy="76200"/>
          </a:xfrm>
          <a:prstGeom prst="line">
            <a:avLst/>
          </a:prstGeom>
          <a:noFill/>
          <a:ln w="9525">
            <a:solidFill>
              <a:schemeClr val="tx1"/>
            </a:solidFill>
            <a:round/>
            <a:headEnd/>
            <a:tailEnd/>
          </a:ln>
          <a:effectLst/>
        </p:spPr>
        <p:txBody>
          <a:bodyPr wrap="none" anchor="ctr"/>
          <a:lstStyle/>
          <a:p>
            <a:endParaRPr lang="zh-CN" altLang="en-US"/>
          </a:p>
        </p:txBody>
      </p:sp>
      <p:sp>
        <p:nvSpPr>
          <p:cNvPr id="83" name="Line 86"/>
          <p:cNvSpPr>
            <a:spLocks noChangeShapeType="1"/>
          </p:cNvSpPr>
          <p:nvPr/>
        </p:nvSpPr>
        <p:spPr bwMode="auto">
          <a:xfrm>
            <a:off x="7815263" y="6040438"/>
            <a:ext cx="0" cy="76200"/>
          </a:xfrm>
          <a:prstGeom prst="line">
            <a:avLst/>
          </a:prstGeom>
          <a:noFill/>
          <a:ln w="9525">
            <a:solidFill>
              <a:schemeClr val="tx1"/>
            </a:solidFill>
            <a:round/>
            <a:headEnd/>
            <a:tailEnd/>
          </a:ln>
          <a:effectLst/>
        </p:spPr>
        <p:txBody>
          <a:bodyPr wrap="none" anchor="ctr"/>
          <a:lstStyle/>
          <a:p>
            <a:endParaRPr lang="zh-CN" altLang="en-US"/>
          </a:p>
        </p:txBody>
      </p:sp>
      <p:sp>
        <p:nvSpPr>
          <p:cNvPr id="84" name="Text Box 87"/>
          <p:cNvSpPr txBox="1">
            <a:spLocks noChangeArrowheads="1"/>
          </p:cNvSpPr>
          <p:nvPr/>
        </p:nvSpPr>
        <p:spPr bwMode="auto">
          <a:xfrm>
            <a:off x="1436688" y="6045200"/>
            <a:ext cx="442912" cy="336550"/>
          </a:xfrm>
          <a:prstGeom prst="rect">
            <a:avLst/>
          </a:prstGeom>
          <a:noFill/>
          <a:ln w="9525">
            <a:noFill/>
            <a:miter lim="800000"/>
            <a:headEnd/>
            <a:tailEnd/>
          </a:ln>
          <a:effectLst/>
        </p:spPr>
        <p:txBody>
          <a:bodyPr wrap="none">
            <a:spAutoFit/>
          </a:bodyPr>
          <a:lstStyle/>
          <a:p>
            <a:r>
              <a:rPr kumimoji="1" lang="en-US" altLang="zh-CN" sz="1600" b="1">
                <a:solidFill>
                  <a:srgbClr val="333399"/>
                </a:solidFill>
                <a:latin typeface="Times New Roman" pitchFamily="18" charset="0"/>
                <a:ea typeface="黑体" pitchFamily="2" charset="-122"/>
              </a:rPr>
              <a:t>LF</a:t>
            </a:r>
          </a:p>
        </p:txBody>
      </p:sp>
      <p:sp>
        <p:nvSpPr>
          <p:cNvPr id="85" name="Text Box 88"/>
          <p:cNvSpPr txBox="1">
            <a:spLocks noChangeArrowheads="1"/>
          </p:cNvSpPr>
          <p:nvPr/>
        </p:nvSpPr>
        <p:spPr bwMode="auto">
          <a:xfrm>
            <a:off x="2022475" y="6045200"/>
            <a:ext cx="500063" cy="336550"/>
          </a:xfrm>
          <a:prstGeom prst="rect">
            <a:avLst/>
          </a:prstGeom>
          <a:noFill/>
          <a:ln w="9525">
            <a:noFill/>
            <a:miter lim="800000"/>
            <a:headEnd/>
            <a:tailEnd/>
          </a:ln>
          <a:effectLst/>
        </p:spPr>
        <p:txBody>
          <a:bodyPr wrap="none">
            <a:spAutoFit/>
          </a:bodyPr>
          <a:lstStyle/>
          <a:p>
            <a:r>
              <a:rPr kumimoji="1" lang="en-US" altLang="zh-CN" sz="1600" b="1">
                <a:solidFill>
                  <a:srgbClr val="333399"/>
                </a:solidFill>
                <a:latin typeface="Times New Roman" pitchFamily="18" charset="0"/>
                <a:ea typeface="黑体" pitchFamily="2" charset="-122"/>
              </a:rPr>
              <a:t>MF</a:t>
            </a:r>
          </a:p>
        </p:txBody>
      </p:sp>
      <p:sp>
        <p:nvSpPr>
          <p:cNvPr id="86" name="Text Box 89"/>
          <p:cNvSpPr txBox="1">
            <a:spLocks noChangeArrowheads="1"/>
          </p:cNvSpPr>
          <p:nvPr/>
        </p:nvSpPr>
        <p:spPr bwMode="auto">
          <a:xfrm>
            <a:off x="2608263" y="6045200"/>
            <a:ext cx="466725" cy="336550"/>
          </a:xfrm>
          <a:prstGeom prst="rect">
            <a:avLst/>
          </a:prstGeom>
          <a:noFill/>
          <a:ln w="9525">
            <a:noFill/>
            <a:miter lim="800000"/>
            <a:headEnd/>
            <a:tailEnd/>
          </a:ln>
          <a:effectLst/>
        </p:spPr>
        <p:txBody>
          <a:bodyPr wrap="none">
            <a:spAutoFit/>
          </a:bodyPr>
          <a:lstStyle/>
          <a:p>
            <a:r>
              <a:rPr kumimoji="1" lang="en-US" altLang="zh-CN" sz="1600" b="1">
                <a:solidFill>
                  <a:srgbClr val="333399"/>
                </a:solidFill>
                <a:latin typeface="Times New Roman" pitchFamily="18" charset="0"/>
                <a:ea typeface="黑体" pitchFamily="2" charset="-122"/>
              </a:rPr>
              <a:t>HF</a:t>
            </a:r>
          </a:p>
        </p:txBody>
      </p:sp>
      <p:sp>
        <p:nvSpPr>
          <p:cNvPr id="87" name="Text Box 90"/>
          <p:cNvSpPr txBox="1">
            <a:spLocks noChangeArrowheads="1"/>
          </p:cNvSpPr>
          <p:nvPr/>
        </p:nvSpPr>
        <p:spPr bwMode="auto">
          <a:xfrm>
            <a:off x="3127375" y="6045200"/>
            <a:ext cx="612775" cy="336550"/>
          </a:xfrm>
          <a:prstGeom prst="rect">
            <a:avLst/>
          </a:prstGeom>
          <a:noFill/>
          <a:ln w="9525">
            <a:noFill/>
            <a:miter lim="800000"/>
            <a:headEnd/>
            <a:tailEnd/>
          </a:ln>
          <a:effectLst/>
        </p:spPr>
        <p:txBody>
          <a:bodyPr wrap="none">
            <a:spAutoFit/>
          </a:bodyPr>
          <a:lstStyle/>
          <a:p>
            <a:r>
              <a:rPr kumimoji="1" lang="en-US" altLang="zh-CN" sz="1600" b="1">
                <a:solidFill>
                  <a:srgbClr val="333399"/>
                </a:solidFill>
                <a:latin typeface="Times New Roman" pitchFamily="18" charset="0"/>
                <a:ea typeface="黑体" pitchFamily="2" charset="-122"/>
              </a:rPr>
              <a:t>VHF</a:t>
            </a:r>
          </a:p>
        </p:txBody>
      </p:sp>
      <p:sp>
        <p:nvSpPr>
          <p:cNvPr id="88" name="Text Box 91"/>
          <p:cNvSpPr txBox="1">
            <a:spLocks noChangeArrowheads="1"/>
          </p:cNvSpPr>
          <p:nvPr/>
        </p:nvSpPr>
        <p:spPr bwMode="auto">
          <a:xfrm>
            <a:off x="3698875" y="6045200"/>
            <a:ext cx="612775" cy="336550"/>
          </a:xfrm>
          <a:prstGeom prst="rect">
            <a:avLst/>
          </a:prstGeom>
          <a:noFill/>
          <a:ln w="9525">
            <a:noFill/>
            <a:miter lim="800000"/>
            <a:headEnd/>
            <a:tailEnd/>
          </a:ln>
          <a:effectLst/>
        </p:spPr>
        <p:txBody>
          <a:bodyPr wrap="none">
            <a:spAutoFit/>
          </a:bodyPr>
          <a:lstStyle/>
          <a:p>
            <a:r>
              <a:rPr kumimoji="1" lang="en-US" altLang="zh-CN" sz="1600" b="1">
                <a:solidFill>
                  <a:srgbClr val="333399"/>
                </a:solidFill>
                <a:latin typeface="Times New Roman" pitchFamily="18" charset="0"/>
                <a:ea typeface="黑体" pitchFamily="2" charset="-122"/>
              </a:rPr>
              <a:t>UHF</a:t>
            </a:r>
          </a:p>
        </p:txBody>
      </p:sp>
      <p:sp>
        <p:nvSpPr>
          <p:cNvPr id="89" name="Text Box 92"/>
          <p:cNvSpPr txBox="1">
            <a:spLocks noChangeArrowheads="1"/>
          </p:cNvSpPr>
          <p:nvPr/>
        </p:nvSpPr>
        <p:spPr bwMode="auto">
          <a:xfrm>
            <a:off x="4265613" y="6045200"/>
            <a:ext cx="579437" cy="336550"/>
          </a:xfrm>
          <a:prstGeom prst="rect">
            <a:avLst/>
          </a:prstGeom>
          <a:noFill/>
          <a:ln w="9525">
            <a:noFill/>
            <a:miter lim="800000"/>
            <a:headEnd/>
            <a:tailEnd/>
          </a:ln>
          <a:effectLst/>
        </p:spPr>
        <p:txBody>
          <a:bodyPr wrap="none">
            <a:spAutoFit/>
          </a:bodyPr>
          <a:lstStyle/>
          <a:p>
            <a:r>
              <a:rPr kumimoji="1" lang="en-US" altLang="zh-CN" sz="1600" b="1">
                <a:solidFill>
                  <a:srgbClr val="333399"/>
                </a:solidFill>
                <a:latin typeface="Times New Roman" pitchFamily="18" charset="0"/>
                <a:ea typeface="黑体" pitchFamily="2" charset="-122"/>
              </a:rPr>
              <a:t>SHF</a:t>
            </a:r>
          </a:p>
        </p:txBody>
      </p:sp>
      <p:sp>
        <p:nvSpPr>
          <p:cNvPr id="90" name="Text Box 93"/>
          <p:cNvSpPr txBox="1">
            <a:spLocks noChangeArrowheads="1"/>
          </p:cNvSpPr>
          <p:nvPr/>
        </p:nvSpPr>
        <p:spPr bwMode="auto">
          <a:xfrm>
            <a:off x="4865688" y="6045200"/>
            <a:ext cx="601662" cy="336550"/>
          </a:xfrm>
          <a:prstGeom prst="rect">
            <a:avLst/>
          </a:prstGeom>
          <a:noFill/>
          <a:ln w="9525">
            <a:noFill/>
            <a:miter lim="800000"/>
            <a:headEnd/>
            <a:tailEnd/>
          </a:ln>
          <a:effectLst/>
        </p:spPr>
        <p:txBody>
          <a:bodyPr wrap="none">
            <a:spAutoFit/>
          </a:bodyPr>
          <a:lstStyle/>
          <a:p>
            <a:r>
              <a:rPr kumimoji="1" lang="en-US" altLang="zh-CN" sz="1600" b="1">
                <a:solidFill>
                  <a:srgbClr val="333399"/>
                </a:solidFill>
                <a:latin typeface="Times New Roman" pitchFamily="18" charset="0"/>
                <a:ea typeface="黑体" pitchFamily="2" charset="-122"/>
              </a:rPr>
              <a:t>EHF</a:t>
            </a:r>
          </a:p>
        </p:txBody>
      </p:sp>
      <p:sp>
        <p:nvSpPr>
          <p:cNvPr id="91" name="Text Box 94"/>
          <p:cNvSpPr txBox="1">
            <a:spLocks noChangeArrowheads="1"/>
          </p:cNvSpPr>
          <p:nvPr/>
        </p:nvSpPr>
        <p:spPr bwMode="auto">
          <a:xfrm>
            <a:off x="5446713" y="6045200"/>
            <a:ext cx="601662" cy="336550"/>
          </a:xfrm>
          <a:prstGeom prst="rect">
            <a:avLst/>
          </a:prstGeom>
          <a:noFill/>
          <a:ln w="9525">
            <a:noFill/>
            <a:miter lim="800000"/>
            <a:headEnd/>
            <a:tailEnd/>
          </a:ln>
          <a:effectLst/>
        </p:spPr>
        <p:txBody>
          <a:bodyPr wrap="none">
            <a:spAutoFit/>
          </a:bodyPr>
          <a:lstStyle/>
          <a:p>
            <a:r>
              <a:rPr kumimoji="1" lang="en-US" altLang="zh-CN" sz="1600" b="1">
                <a:solidFill>
                  <a:srgbClr val="333399"/>
                </a:solidFill>
                <a:latin typeface="Times New Roman" pitchFamily="18" charset="0"/>
                <a:ea typeface="黑体" pitchFamily="2" charset="-122"/>
              </a:rPr>
              <a:t>THF</a:t>
            </a:r>
          </a:p>
        </p:txBody>
      </p:sp>
      <p:sp>
        <p:nvSpPr>
          <p:cNvPr id="92" name="Text Box 95"/>
          <p:cNvSpPr txBox="1">
            <a:spLocks noChangeArrowheads="1"/>
          </p:cNvSpPr>
          <p:nvPr/>
        </p:nvSpPr>
        <p:spPr bwMode="auto">
          <a:xfrm>
            <a:off x="457200" y="5967413"/>
            <a:ext cx="590550" cy="336550"/>
          </a:xfrm>
          <a:prstGeom prst="rect">
            <a:avLst/>
          </a:prstGeom>
          <a:noFill/>
          <a:ln w="9525">
            <a:noFill/>
            <a:miter lim="800000"/>
            <a:headEnd/>
            <a:tailEnd/>
          </a:ln>
          <a:effectLst/>
        </p:spPr>
        <p:txBody>
          <a:bodyPr wrap="none">
            <a:spAutoFit/>
          </a:bodyPr>
          <a:lstStyle/>
          <a:p>
            <a:r>
              <a:rPr kumimoji="1" lang="zh-CN" altLang="en-US" sz="1600" dirty="0">
                <a:solidFill>
                  <a:srgbClr val="333399"/>
                </a:solidFill>
                <a:latin typeface="Times New Roman" pitchFamily="18" charset="0"/>
                <a:ea typeface="黑体" pitchFamily="2" charset="-122"/>
              </a:rPr>
              <a:t>波段</a:t>
            </a:r>
          </a:p>
        </p:txBody>
      </p:sp>
      <p:sp>
        <p:nvSpPr>
          <p:cNvPr id="93" name="Text Box 96"/>
          <p:cNvSpPr txBox="1">
            <a:spLocks noChangeArrowheads="1"/>
          </p:cNvSpPr>
          <p:nvPr/>
        </p:nvSpPr>
        <p:spPr bwMode="auto">
          <a:xfrm>
            <a:off x="958850" y="3957638"/>
            <a:ext cx="7575550" cy="336550"/>
          </a:xfrm>
          <a:prstGeom prst="rect">
            <a:avLst/>
          </a:prstGeom>
          <a:noFill/>
          <a:ln w="9525">
            <a:noFill/>
            <a:miter lim="800000"/>
            <a:headEnd/>
            <a:tailEnd/>
          </a:ln>
          <a:effectLst/>
        </p:spPr>
        <p:txBody>
          <a:bodyPr wrap="none">
            <a:spAutoFit/>
          </a:bodyPr>
          <a:lstStyle/>
          <a:p>
            <a:r>
              <a:rPr kumimoji="1" lang="en-US" altLang="zh-CN" sz="1600" b="1" dirty="0">
                <a:solidFill>
                  <a:srgbClr val="333399"/>
                </a:solidFill>
                <a:latin typeface="Times New Roman" pitchFamily="18" charset="0"/>
                <a:ea typeface="黑体" pitchFamily="2" charset="-122"/>
              </a:rPr>
              <a:t>10</a:t>
            </a:r>
            <a:r>
              <a:rPr kumimoji="1" lang="en-US" altLang="zh-CN" sz="1600" b="1" baseline="30000" dirty="0">
                <a:solidFill>
                  <a:srgbClr val="333399"/>
                </a:solidFill>
                <a:latin typeface="Times New Roman" pitchFamily="18" charset="0"/>
                <a:ea typeface="黑体" pitchFamily="2" charset="-122"/>
              </a:rPr>
              <a:t>4         </a:t>
            </a:r>
            <a:r>
              <a:rPr kumimoji="1" lang="en-US" altLang="zh-CN" sz="1600" b="1" dirty="0">
                <a:solidFill>
                  <a:srgbClr val="333399"/>
                </a:solidFill>
                <a:latin typeface="Times New Roman" pitchFamily="18" charset="0"/>
                <a:ea typeface="黑体" pitchFamily="2" charset="-122"/>
              </a:rPr>
              <a:t>10</a:t>
            </a:r>
            <a:r>
              <a:rPr kumimoji="1" lang="en-US" altLang="zh-CN" sz="1600" b="1" baseline="30000" dirty="0">
                <a:solidFill>
                  <a:srgbClr val="333399"/>
                </a:solidFill>
                <a:latin typeface="Times New Roman" pitchFamily="18" charset="0"/>
                <a:ea typeface="黑体" pitchFamily="2" charset="-122"/>
              </a:rPr>
              <a:t>5         </a:t>
            </a:r>
            <a:r>
              <a:rPr kumimoji="1" lang="en-US" altLang="zh-CN" sz="1600" b="1" dirty="0">
                <a:solidFill>
                  <a:srgbClr val="333399"/>
                </a:solidFill>
                <a:latin typeface="Times New Roman" pitchFamily="18" charset="0"/>
                <a:ea typeface="黑体" pitchFamily="2" charset="-122"/>
              </a:rPr>
              <a:t>10</a:t>
            </a:r>
            <a:r>
              <a:rPr kumimoji="1" lang="en-US" altLang="zh-CN" sz="1600" b="1" baseline="30000" dirty="0">
                <a:solidFill>
                  <a:srgbClr val="333399"/>
                </a:solidFill>
                <a:latin typeface="Times New Roman" pitchFamily="18" charset="0"/>
                <a:ea typeface="黑体" pitchFamily="2" charset="-122"/>
              </a:rPr>
              <a:t>6         </a:t>
            </a:r>
            <a:r>
              <a:rPr kumimoji="1" lang="en-US" altLang="zh-CN" sz="1600" b="1" dirty="0">
                <a:solidFill>
                  <a:srgbClr val="333399"/>
                </a:solidFill>
                <a:latin typeface="Times New Roman" pitchFamily="18" charset="0"/>
                <a:ea typeface="黑体" pitchFamily="2" charset="-122"/>
              </a:rPr>
              <a:t>10</a:t>
            </a:r>
            <a:r>
              <a:rPr kumimoji="1" lang="en-US" altLang="zh-CN" sz="1600" b="1" baseline="30000" dirty="0">
                <a:solidFill>
                  <a:srgbClr val="333399"/>
                </a:solidFill>
                <a:latin typeface="Times New Roman" pitchFamily="18" charset="0"/>
                <a:ea typeface="黑体" pitchFamily="2" charset="-122"/>
              </a:rPr>
              <a:t>7         </a:t>
            </a:r>
            <a:r>
              <a:rPr kumimoji="1" lang="en-US" altLang="zh-CN" sz="1600" b="1" dirty="0">
                <a:solidFill>
                  <a:srgbClr val="333399"/>
                </a:solidFill>
                <a:latin typeface="Times New Roman" pitchFamily="18" charset="0"/>
                <a:ea typeface="黑体" pitchFamily="2" charset="-122"/>
              </a:rPr>
              <a:t>10</a:t>
            </a:r>
            <a:r>
              <a:rPr kumimoji="1" lang="en-US" altLang="zh-CN" sz="1600" b="1" baseline="30000" dirty="0">
                <a:solidFill>
                  <a:srgbClr val="333399"/>
                </a:solidFill>
                <a:latin typeface="Times New Roman" pitchFamily="18" charset="0"/>
                <a:ea typeface="黑体" pitchFamily="2" charset="-122"/>
              </a:rPr>
              <a:t>8         </a:t>
            </a:r>
            <a:r>
              <a:rPr kumimoji="1" lang="en-US" altLang="zh-CN" sz="1600" b="1" dirty="0">
                <a:solidFill>
                  <a:srgbClr val="333399"/>
                </a:solidFill>
                <a:latin typeface="Times New Roman" pitchFamily="18" charset="0"/>
                <a:ea typeface="黑体" pitchFamily="2" charset="-122"/>
              </a:rPr>
              <a:t>10</a:t>
            </a:r>
            <a:r>
              <a:rPr kumimoji="1" lang="en-US" altLang="zh-CN" sz="1600" b="1" baseline="30000" dirty="0">
                <a:solidFill>
                  <a:srgbClr val="333399"/>
                </a:solidFill>
                <a:latin typeface="Times New Roman" pitchFamily="18" charset="0"/>
                <a:ea typeface="黑体" pitchFamily="2" charset="-122"/>
              </a:rPr>
              <a:t>9         </a:t>
            </a:r>
            <a:r>
              <a:rPr kumimoji="1" lang="en-US" altLang="zh-CN" sz="1600" b="1" dirty="0">
                <a:solidFill>
                  <a:srgbClr val="333399"/>
                </a:solidFill>
                <a:latin typeface="Times New Roman" pitchFamily="18" charset="0"/>
                <a:ea typeface="黑体" pitchFamily="2" charset="-122"/>
              </a:rPr>
              <a:t>10</a:t>
            </a:r>
            <a:r>
              <a:rPr kumimoji="1" lang="en-US" altLang="zh-CN" sz="1600" b="1" baseline="30000" dirty="0">
                <a:solidFill>
                  <a:srgbClr val="333399"/>
                </a:solidFill>
                <a:latin typeface="Times New Roman" pitchFamily="18" charset="0"/>
                <a:ea typeface="黑体" pitchFamily="2" charset="-122"/>
              </a:rPr>
              <a:t>10        </a:t>
            </a:r>
            <a:r>
              <a:rPr kumimoji="1" lang="en-US" altLang="zh-CN" sz="1600" b="1" dirty="0">
                <a:solidFill>
                  <a:srgbClr val="333399"/>
                </a:solidFill>
                <a:latin typeface="Times New Roman" pitchFamily="18" charset="0"/>
                <a:ea typeface="黑体" pitchFamily="2" charset="-122"/>
              </a:rPr>
              <a:t>10</a:t>
            </a:r>
            <a:r>
              <a:rPr kumimoji="1" lang="en-US" altLang="zh-CN" sz="1600" b="1" baseline="30000" dirty="0">
                <a:solidFill>
                  <a:srgbClr val="333399"/>
                </a:solidFill>
                <a:latin typeface="Times New Roman" pitchFamily="18" charset="0"/>
                <a:ea typeface="黑体" pitchFamily="2" charset="-122"/>
              </a:rPr>
              <a:t>11      </a:t>
            </a:r>
            <a:r>
              <a:rPr kumimoji="1" lang="en-US" altLang="zh-CN" sz="1600" b="1" dirty="0">
                <a:solidFill>
                  <a:srgbClr val="333399"/>
                </a:solidFill>
                <a:latin typeface="Times New Roman" pitchFamily="18" charset="0"/>
                <a:ea typeface="黑体" pitchFamily="2" charset="-122"/>
              </a:rPr>
              <a:t>10</a:t>
            </a:r>
            <a:r>
              <a:rPr kumimoji="1" lang="en-US" altLang="zh-CN" sz="1600" b="1" baseline="30000" dirty="0">
                <a:solidFill>
                  <a:srgbClr val="333399"/>
                </a:solidFill>
                <a:latin typeface="Times New Roman" pitchFamily="18" charset="0"/>
                <a:ea typeface="黑体" pitchFamily="2" charset="-122"/>
              </a:rPr>
              <a:t>12       </a:t>
            </a:r>
            <a:r>
              <a:rPr kumimoji="1" lang="en-US" altLang="zh-CN" sz="1600" b="1" dirty="0">
                <a:solidFill>
                  <a:srgbClr val="333399"/>
                </a:solidFill>
                <a:latin typeface="Times New Roman" pitchFamily="18" charset="0"/>
                <a:ea typeface="黑体" pitchFamily="2" charset="-122"/>
              </a:rPr>
              <a:t>10</a:t>
            </a:r>
            <a:r>
              <a:rPr kumimoji="1" lang="en-US" altLang="zh-CN" sz="1600" b="1" baseline="30000" dirty="0">
                <a:solidFill>
                  <a:srgbClr val="333399"/>
                </a:solidFill>
                <a:latin typeface="Times New Roman" pitchFamily="18" charset="0"/>
                <a:ea typeface="黑体" pitchFamily="2" charset="-122"/>
              </a:rPr>
              <a:t>13       </a:t>
            </a:r>
            <a:r>
              <a:rPr kumimoji="1" lang="en-US" altLang="zh-CN" sz="1600" b="1" dirty="0">
                <a:solidFill>
                  <a:srgbClr val="333399"/>
                </a:solidFill>
                <a:latin typeface="Times New Roman" pitchFamily="18" charset="0"/>
                <a:ea typeface="黑体" pitchFamily="2" charset="-122"/>
              </a:rPr>
              <a:t>10</a:t>
            </a:r>
            <a:r>
              <a:rPr kumimoji="1" lang="en-US" altLang="zh-CN" sz="1600" b="1" baseline="30000" dirty="0">
                <a:solidFill>
                  <a:srgbClr val="333399"/>
                </a:solidFill>
                <a:latin typeface="Times New Roman" pitchFamily="18" charset="0"/>
                <a:ea typeface="黑体" pitchFamily="2" charset="-122"/>
              </a:rPr>
              <a:t>14       </a:t>
            </a:r>
            <a:r>
              <a:rPr kumimoji="1" lang="en-US" altLang="zh-CN" sz="1600" b="1" dirty="0">
                <a:solidFill>
                  <a:srgbClr val="333399"/>
                </a:solidFill>
                <a:latin typeface="Times New Roman" pitchFamily="18" charset="0"/>
                <a:ea typeface="黑体" pitchFamily="2" charset="-122"/>
              </a:rPr>
              <a:t>10</a:t>
            </a:r>
            <a:r>
              <a:rPr kumimoji="1" lang="en-US" altLang="zh-CN" sz="1600" b="1" baseline="30000" dirty="0">
                <a:solidFill>
                  <a:srgbClr val="333399"/>
                </a:solidFill>
                <a:latin typeface="Times New Roman" pitchFamily="18" charset="0"/>
                <a:ea typeface="黑体" pitchFamily="2" charset="-122"/>
              </a:rPr>
              <a:t>15       </a:t>
            </a:r>
            <a:r>
              <a:rPr kumimoji="1" lang="en-US" altLang="zh-CN" sz="1600" b="1" dirty="0">
                <a:solidFill>
                  <a:srgbClr val="333399"/>
                </a:solidFill>
                <a:latin typeface="Times New Roman" pitchFamily="18" charset="0"/>
                <a:ea typeface="黑体" pitchFamily="2" charset="-122"/>
              </a:rPr>
              <a:t>10</a:t>
            </a:r>
            <a:r>
              <a:rPr kumimoji="1" lang="en-US" altLang="zh-CN" sz="1600" b="1" baseline="30000" dirty="0">
                <a:solidFill>
                  <a:srgbClr val="333399"/>
                </a:solidFill>
                <a:latin typeface="Times New Roman" pitchFamily="18" charset="0"/>
                <a:ea typeface="黑体" pitchFamily="2" charset="-122"/>
              </a:rPr>
              <a:t>16</a:t>
            </a:r>
            <a:endParaRPr kumimoji="1" lang="en-US" altLang="zh-CN" sz="1600" b="1" dirty="0">
              <a:solidFill>
                <a:srgbClr val="333399"/>
              </a:solidFill>
              <a:latin typeface="Times New Roman" pitchFamily="18" charset="0"/>
              <a:ea typeface="黑体" pitchFamily="2" charset="-122"/>
            </a:endParaRPr>
          </a:p>
        </p:txBody>
      </p:sp>
      <p:sp>
        <p:nvSpPr>
          <p:cNvPr id="94" name="Line 98"/>
          <p:cNvSpPr>
            <a:spLocks noChangeShapeType="1"/>
          </p:cNvSpPr>
          <p:nvPr/>
        </p:nvSpPr>
        <p:spPr bwMode="auto">
          <a:xfrm flipV="1">
            <a:off x="3911600" y="5583238"/>
            <a:ext cx="357188" cy="3175"/>
          </a:xfrm>
          <a:prstGeom prst="line">
            <a:avLst/>
          </a:prstGeom>
          <a:noFill/>
          <a:ln w="9525">
            <a:solidFill>
              <a:schemeClr val="tx1"/>
            </a:solidFill>
            <a:round/>
            <a:headEnd type="triangle" w="med" len="lg"/>
            <a:tailEnd type="triangle" w="med" len="lg"/>
          </a:ln>
          <a:effectLst/>
        </p:spPr>
        <p:txBody>
          <a:bodyPr wrap="none" anchor="ctr"/>
          <a:lstStyle/>
          <a:p>
            <a:endParaRPr lang="zh-CN" altLang="en-US"/>
          </a:p>
        </p:txBody>
      </p:sp>
      <p:sp>
        <p:nvSpPr>
          <p:cNvPr id="95" name="Rectangle 99"/>
          <p:cNvSpPr>
            <a:spLocks noChangeArrowheads="1"/>
          </p:cNvSpPr>
          <p:nvPr/>
        </p:nvSpPr>
        <p:spPr bwMode="auto">
          <a:xfrm>
            <a:off x="4038600" y="5053013"/>
            <a:ext cx="84138" cy="442912"/>
          </a:xfrm>
          <a:prstGeom prst="rect">
            <a:avLst/>
          </a:prstGeom>
          <a:solidFill>
            <a:schemeClr val="bg1"/>
          </a:solidFill>
          <a:ln w="9525">
            <a:noFill/>
            <a:miter lim="800000"/>
            <a:headEnd/>
            <a:tailEnd/>
          </a:ln>
          <a:effectLst/>
        </p:spPr>
        <p:txBody>
          <a:bodyPr wrap="none" anchor="ctr"/>
          <a:lstStyle/>
          <a:p>
            <a:endParaRPr lang="zh-CN" altLang="en-US"/>
          </a:p>
        </p:txBody>
      </p:sp>
      <p:sp>
        <p:nvSpPr>
          <p:cNvPr id="96" name="Text Box 100"/>
          <p:cNvSpPr txBox="1">
            <a:spLocks noChangeArrowheads="1"/>
          </p:cNvSpPr>
          <p:nvPr/>
        </p:nvSpPr>
        <p:spPr bwMode="auto">
          <a:xfrm>
            <a:off x="3729038" y="5048250"/>
            <a:ext cx="844550" cy="533400"/>
          </a:xfrm>
          <a:prstGeom prst="rect">
            <a:avLst/>
          </a:prstGeom>
          <a:noFill/>
          <a:ln w="9525">
            <a:noFill/>
            <a:miter lim="800000"/>
            <a:headEnd/>
            <a:tailEnd/>
          </a:ln>
          <a:effectLst/>
        </p:spPr>
        <p:txBody>
          <a:bodyPr wrap="none">
            <a:spAutoFit/>
          </a:bodyPr>
          <a:lstStyle/>
          <a:p>
            <a:pPr>
              <a:lnSpc>
                <a:spcPct val="90000"/>
              </a:lnSpc>
            </a:pPr>
            <a:r>
              <a:rPr kumimoji="1" lang="en-US" altLang="zh-CN" sz="1600">
                <a:solidFill>
                  <a:srgbClr val="333399"/>
                </a:solidFill>
                <a:latin typeface="Times New Roman" pitchFamily="18" charset="0"/>
                <a:ea typeface="黑体" pitchFamily="2" charset="-122"/>
              </a:rPr>
              <a:t>  </a:t>
            </a:r>
            <a:r>
              <a:rPr kumimoji="1" lang="zh-CN" altLang="en-US" sz="1600">
                <a:solidFill>
                  <a:srgbClr val="333399"/>
                </a:solidFill>
                <a:latin typeface="Times New Roman" pitchFamily="18" charset="0"/>
                <a:ea typeface="黑体" pitchFamily="2" charset="-122"/>
              </a:rPr>
              <a:t>移动</a:t>
            </a:r>
          </a:p>
          <a:p>
            <a:pPr>
              <a:lnSpc>
                <a:spcPct val="90000"/>
              </a:lnSpc>
            </a:pPr>
            <a:r>
              <a:rPr kumimoji="1" lang="zh-CN" altLang="en-US" sz="1600">
                <a:solidFill>
                  <a:srgbClr val="333399"/>
                </a:solidFill>
                <a:latin typeface="Times New Roman" pitchFamily="18" charset="0"/>
                <a:ea typeface="黑体" pitchFamily="2" charset="-122"/>
              </a:rPr>
              <a:t>无线电 </a:t>
            </a:r>
          </a:p>
        </p:txBody>
      </p:sp>
      <p:sp>
        <p:nvSpPr>
          <p:cNvPr id="97" name="Line 8"/>
          <p:cNvSpPr>
            <a:spLocks noChangeShapeType="1"/>
          </p:cNvSpPr>
          <p:nvPr/>
        </p:nvSpPr>
        <p:spPr bwMode="auto">
          <a:xfrm flipV="1">
            <a:off x="1166813" y="3452813"/>
            <a:ext cx="1171575" cy="838200"/>
          </a:xfrm>
          <a:prstGeom prst="line">
            <a:avLst/>
          </a:prstGeom>
          <a:noFill/>
          <a:ln w="9525" cap="rnd">
            <a:solidFill>
              <a:schemeClr val="tx1"/>
            </a:solidFill>
            <a:prstDash val="sysDot"/>
            <a:round/>
            <a:headEnd/>
            <a:tailEnd/>
          </a:ln>
          <a:effectLst/>
        </p:spPr>
        <p:txBody>
          <a:bodyPr wrap="none" anchor="ctr"/>
          <a:lstStyle/>
          <a:p>
            <a:endParaRPr lang="zh-CN" altLang="en-US"/>
          </a:p>
        </p:txBody>
      </p:sp>
      <p:sp>
        <p:nvSpPr>
          <p:cNvPr id="98" name="Line 6"/>
          <p:cNvSpPr>
            <a:spLocks noChangeShapeType="1"/>
          </p:cNvSpPr>
          <p:nvPr/>
        </p:nvSpPr>
        <p:spPr bwMode="auto">
          <a:xfrm>
            <a:off x="5854700" y="3452813"/>
            <a:ext cx="2349500" cy="838200"/>
          </a:xfrm>
          <a:prstGeom prst="line">
            <a:avLst/>
          </a:prstGeom>
          <a:noFill/>
          <a:ln w="9525" cap="rnd">
            <a:solidFill>
              <a:schemeClr val="tx1"/>
            </a:solidFill>
            <a:prstDash val="sysDot"/>
            <a:round/>
            <a:headEnd/>
            <a:tailEnd/>
          </a:ln>
          <a:effectLst/>
        </p:spPr>
        <p:txBody>
          <a:bodyPr wrap="none" anchor="ctr"/>
          <a:lstStyle/>
          <a:p>
            <a:endParaRPr lang="zh-CN" altLang="en-US" b="1" dirty="0"/>
          </a:p>
        </p:txBody>
      </p:sp>
      <p:sp>
        <p:nvSpPr>
          <p:cNvPr id="99" name="Text Box 9"/>
          <p:cNvSpPr txBox="1">
            <a:spLocks noChangeArrowheads="1"/>
          </p:cNvSpPr>
          <p:nvPr/>
        </p:nvSpPr>
        <p:spPr bwMode="auto">
          <a:xfrm>
            <a:off x="1214414" y="6429396"/>
            <a:ext cx="4929222" cy="276999"/>
          </a:xfrm>
          <a:prstGeom prst="rect">
            <a:avLst/>
          </a:prstGeom>
          <a:noFill/>
          <a:ln w="9525">
            <a:noFill/>
            <a:miter lim="800000"/>
            <a:headEnd/>
            <a:tailEnd/>
          </a:ln>
        </p:spPr>
        <p:txBody>
          <a:bodyPr wrap="square">
            <a:spAutoFit/>
          </a:bodyPr>
          <a:lstStyle/>
          <a:p>
            <a:pPr>
              <a:spcBef>
                <a:spcPct val="50000"/>
              </a:spcBef>
            </a:pPr>
            <a:r>
              <a:rPr lang="zh-CN" altLang="en-US" sz="1200" dirty="0"/>
              <a:t>   低频     中频       高频      甚高频   特高频  超高频  极高频   巨高频</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zh-CN" dirty="0"/>
              <a:t>3.2.1</a:t>
            </a:r>
            <a:r>
              <a:rPr lang="zh-CN" altLang="en-US" dirty="0"/>
              <a:t>双绞线 </a:t>
            </a:r>
            <a:r>
              <a:rPr lang="en-US" altLang="zh-CN" dirty="0"/>
              <a:t>TP(</a:t>
            </a:r>
            <a:r>
              <a:rPr lang="en-US" altLang="zh-CN" sz="4800" dirty="0"/>
              <a:t>Twisted Pair</a:t>
            </a:r>
            <a:r>
              <a:rPr lang="en-US" altLang="zh-CN" dirty="0"/>
              <a:t>) </a:t>
            </a:r>
          </a:p>
        </p:txBody>
      </p:sp>
      <p:sp>
        <p:nvSpPr>
          <p:cNvPr id="11267" name="Rectangle 3"/>
          <p:cNvSpPr>
            <a:spLocks noGrp="1" noChangeArrowheads="1"/>
          </p:cNvSpPr>
          <p:nvPr>
            <p:ph type="body" idx="1"/>
          </p:nvPr>
        </p:nvSpPr>
        <p:spPr>
          <a:xfrm>
            <a:off x="1042988" y="2017713"/>
            <a:ext cx="7912100" cy="2706687"/>
          </a:xfrm>
        </p:spPr>
        <p:txBody>
          <a:bodyPr/>
          <a:lstStyle/>
          <a:p>
            <a:pPr eaLnBrk="1" hangingPunct="1">
              <a:lnSpc>
                <a:spcPct val="90000"/>
              </a:lnSpc>
            </a:pPr>
            <a:r>
              <a:rPr lang="zh-CN" altLang="en-US" sz="2800" b="1" dirty="0"/>
              <a:t>由两条相互绝缘的铜线组成，其典型粗细约</a:t>
            </a:r>
            <a:r>
              <a:rPr lang="en-US" altLang="zh-CN" sz="2800" b="1" dirty="0"/>
              <a:t>1mm</a:t>
            </a:r>
            <a:r>
              <a:rPr lang="zh-CN" altLang="en-US" sz="2800" b="1" dirty="0"/>
              <a:t>，两条象螺纹一样绞在一起。</a:t>
            </a:r>
          </a:p>
          <a:p>
            <a:pPr lvl="1" eaLnBrk="1" hangingPunct="1">
              <a:lnSpc>
                <a:spcPct val="90000"/>
              </a:lnSpc>
            </a:pPr>
            <a:r>
              <a:rPr lang="en-US" altLang="zh-CN" sz="2400" b="1" dirty="0"/>
              <a:t>Shielded </a:t>
            </a:r>
            <a:r>
              <a:rPr lang="en-US" altLang="zh-CN" b="1" dirty="0"/>
              <a:t>Twisted Pair</a:t>
            </a:r>
            <a:r>
              <a:rPr lang="en-US" altLang="zh-CN" sz="2400" b="1" dirty="0"/>
              <a:t>(STP) </a:t>
            </a:r>
            <a:r>
              <a:rPr lang="zh-CN" altLang="en-US" sz="2400" b="1" dirty="0"/>
              <a:t>屏蔽双绞线</a:t>
            </a:r>
          </a:p>
          <a:p>
            <a:pPr lvl="1" eaLnBrk="1" hangingPunct="1">
              <a:lnSpc>
                <a:spcPct val="90000"/>
              </a:lnSpc>
            </a:pPr>
            <a:r>
              <a:rPr lang="en-US" altLang="zh-CN" sz="2400" b="1" dirty="0"/>
              <a:t>Unshielded </a:t>
            </a:r>
            <a:r>
              <a:rPr lang="en-US" altLang="zh-CN" b="1" dirty="0"/>
              <a:t>Twisted Pair</a:t>
            </a:r>
            <a:r>
              <a:rPr lang="en-US" altLang="zh-CN" sz="2400" b="1" dirty="0"/>
              <a:t>(</a:t>
            </a:r>
            <a:r>
              <a:rPr lang="en-US" altLang="zh-CN" sz="2400" b="1" dirty="0">
                <a:solidFill>
                  <a:srgbClr val="FF0000"/>
                </a:solidFill>
              </a:rPr>
              <a:t>UTP</a:t>
            </a:r>
            <a:r>
              <a:rPr lang="en-US" altLang="zh-CN" sz="2400" b="1" dirty="0"/>
              <a:t>)</a:t>
            </a:r>
            <a:r>
              <a:rPr lang="zh-CN" altLang="en-US" sz="2400" b="1" dirty="0"/>
              <a:t>无屏蔽双绞线</a:t>
            </a:r>
          </a:p>
          <a:p>
            <a:pPr eaLnBrk="1" hangingPunct="1">
              <a:lnSpc>
                <a:spcPct val="90000"/>
              </a:lnSpc>
            </a:pPr>
            <a:r>
              <a:rPr lang="zh-CN" altLang="en-US" sz="2800" b="1" dirty="0"/>
              <a:t>双绞线的传输距离一般为</a:t>
            </a:r>
            <a:r>
              <a:rPr lang="en-US" altLang="zh-CN" sz="2800" b="1" dirty="0"/>
              <a:t>100M</a:t>
            </a:r>
            <a:r>
              <a:rPr lang="zh-CN" altLang="en-US" sz="2800" b="1" dirty="0"/>
              <a:t>，既可传输模拟信号，也可传输数字信号。</a:t>
            </a:r>
          </a:p>
        </p:txBody>
      </p:sp>
      <p:pic>
        <p:nvPicPr>
          <p:cNvPr id="11268" name="Picture 4" descr="utp"/>
          <p:cNvPicPr>
            <a:picLocks noChangeAspect="1" noChangeArrowheads="1"/>
          </p:cNvPicPr>
          <p:nvPr/>
        </p:nvPicPr>
        <p:blipFill>
          <a:blip r:embed="rId3" cstate="print"/>
          <a:srcRect/>
          <a:stretch>
            <a:fillRect/>
          </a:stretch>
        </p:blipFill>
        <p:spPr bwMode="auto">
          <a:xfrm>
            <a:off x="0" y="5251450"/>
            <a:ext cx="2438400" cy="1606550"/>
          </a:xfrm>
          <a:prstGeom prst="rect">
            <a:avLst/>
          </a:prstGeom>
          <a:noFill/>
          <a:ln w="9525">
            <a:noFill/>
            <a:miter lim="800000"/>
            <a:headEnd/>
            <a:tailEnd/>
          </a:ln>
        </p:spPr>
      </p:pic>
      <p:pic>
        <p:nvPicPr>
          <p:cNvPr id="11269" name="Picture 5" descr="568b"/>
          <p:cNvPicPr>
            <a:picLocks noChangeAspect="1" noChangeArrowheads="1"/>
          </p:cNvPicPr>
          <p:nvPr/>
        </p:nvPicPr>
        <p:blipFill>
          <a:blip r:embed="rId4" cstate="print"/>
          <a:srcRect/>
          <a:stretch>
            <a:fillRect/>
          </a:stretch>
        </p:blipFill>
        <p:spPr bwMode="auto">
          <a:xfrm>
            <a:off x="2438400" y="5181600"/>
            <a:ext cx="2057400" cy="1676400"/>
          </a:xfrm>
          <a:prstGeom prst="rect">
            <a:avLst/>
          </a:prstGeom>
          <a:noFill/>
          <a:ln w="9525">
            <a:noFill/>
            <a:miter lim="800000"/>
            <a:headEnd/>
            <a:tailEnd/>
          </a:ln>
        </p:spPr>
      </p:pic>
      <p:pic>
        <p:nvPicPr>
          <p:cNvPr id="11270" name="Picture 6" descr="rj45"/>
          <p:cNvPicPr>
            <a:picLocks noChangeAspect="1" noChangeArrowheads="1"/>
          </p:cNvPicPr>
          <p:nvPr/>
        </p:nvPicPr>
        <p:blipFill>
          <a:blip r:embed="rId5" cstate="print"/>
          <a:srcRect/>
          <a:stretch>
            <a:fillRect/>
          </a:stretch>
        </p:blipFill>
        <p:spPr bwMode="auto">
          <a:xfrm>
            <a:off x="4495800" y="5211763"/>
            <a:ext cx="2362200" cy="1646237"/>
          </a:xfrm>
          <a:prstGeom prst="rect">
            <a:avLst/>
          </a:prstGeom>
          <a:noFill/>
          <a:ln w="9525">
            <a:noFill/>
            <a:miter lim="800000"/>
            <a:headEnd/>
            <a:tailEnd/>
          </a:ln>
        </p:spPr>
      </p:pic>
      <p:pic>
        <p:nvPicPr>
          <p:cNvPr id="11271" name="Picture 7" descr="rj45modul"/>
          <p:cNvPicPr>
            <a:picLocks noChangeAspect="1" noChangeArrowheads="1"/>
          </p:cNvPicPr>
          <p:nvPr/>
        </p:nvPicPr>
        <p:blipFill>
          <a:blip r:embed="rId6" cstate="print"/>
          <a:srcRect/>
          <a:stretch>
            <a:fillRect/>
          </a:stretch>
        </p:blipFill>
        <p:spPr bwMode="auto">
          <a:xfrm>
            <a:off x="6781800" y="5151438"/>
            <a:ext cx="2362200" cy="170656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54525</TotalTime>
  <Words>7980</Words>
  <Application>Microsoft Office PowerPoint</Application>
  <PresentationFormat>全屏显示(4:3)</PresentationFormat>
  <Paragraphs>822</Paragraphs>
  <Slides>70</Slides>
  <Notes>35</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2</vt:i4>
      </vt:variant>
      <vt:variant>
        <vt:lpstr>幻灯片标题</vt:lpstr>
      </vt:variant>
      <vt:variant>
        <vt:i4>70</vt:i4>
      </vt:variant>
    </vt:vector>
  </HeadingPairs>
  <TitlesOfParts>
    <vt:vector size="85" baseType="lpstr">
      <vt:lpstr>Helvetica Neue</vt:lpstr>
      <vt:lpstr>PingFang SC</vt:lpstr>
      <vt:lpstr>黑体</vt:lpstr>
      <vt:lpstr>华文楷体</vt:lpstr>
      <vt:lpstr>华文隶书</vt:lpstr>
      <vt:lpstr>宋体</vt:lpstr>
      <vt:lpstr>Arial</vt:lpstr>
      <vt:lpstr>Arial</vt:lpstr>
      <vt:lpstr>Arial Narrow</vt:lpstr>
      <vt:lpstr>Tahoma</vt:lpstr>
      <vt:lpstr>Times New Roman</vt:lpstr>
      <vt:lpstr>Wingdings</vt:lpstr>
      <vt:lpstr>Blends</vt:lpstr>
      <vt:lpstr>Drag 'n Draw</vt:lpstr>
      <vt:lpstr>Equation</vt:lpstr>
      <vt:lpstr>Chapter 3 物理层</vt:lpstr>
      <vt:lpstr>3.1从波形到比特</vt:lpstr>
      <vt:lpstr>PowerPoint 演示文稿</vt:lpstr>
      <vt:lpstr> 传输速率与信道的带宽成正比 限制信道的带宽就是限制传输速率</vt:lpstr>
      <vt:lpstr>3.1.2信道的最大传输速率</vt:lpstr>
      <vt:lpstr>Chapter 3 物理层</vt:lpstr>
      <vt:lpstr>3.2传输介质</vt:lpstr>
      <vt:lpstr>电磁波的频谱</vt:lpstr>
      <vt:lpstr>3.2.1双绞线 TP(Twisted Pair) </vt:lpstr>
      <vt:lpstr>Categories of Unshielded Twisted Pair</vt:lpstr>
      <vt:lpstr>PowerPoint 演示文稿</vt:lpstr>
      <vt:lpstr>PowerPoint 演示文稿</vt:lpstr>
      <vt:lpstr>STP</vt:lpstr>
      <vt:lpstr>3.2.2同轴电缆</vt:lpstr>
      <vt:lpstr>PowerPoint 演示文稿</vt:lpstr>
      <vt:lpstr>粗、细同轴电缆的比较</vt:lpstr>
      <vt:lpstr>3.2.3 电力线</vt:lpstr>
      <vt:lpstr>3.2.4光纤</vt:lpstr>
      <vt:lpstr>PowerPoint 演示文稿</vt:lpstr>
      <vt:lpstr>光纤的类型</vt:lpstr>
      <vt:lpstr>Optical Fiber Transmission Modes</vt:lpstr>
      <vt:lpstr>实际的光纤</vt:lpstr>
      <vt:lpstr>PowerPoint 演示文稿</vt:lpstr>
      <vt:lpstr>3.2.5无线传输</vt:lpstr>
      <vt:lpstr>微波传输</vt:lpstr>
      <vt:lpstr>红外线与毫米波</vt:lpstr>
      <vt:lpstr>光通信</vt:lpstr>
      <vt:lpstr>Satellite  Microwave Transmission</vt:lpstr>
      <vt:lpstr>低轨卫星 （往返延时40-150ms)</vt:lpstr>
      <vt:lpstr>Chapter 3 物理层</vt:lpstr>
      <vt:lpstr>信号在信道传输中的其他干扰因素</vt:lpstr>
      <vt:lpstr>3.3数字调制与多路复用</vt:lpstr>
      <vt:lpstr>3.3.1数字调制</vt:lpstr>
      <vt:lpstr>基带传输</vt:lpstr>
      <vt:lpstr>通带传输（三种基本调制）</vt:lpstr>
      <vt:lpstr>3.3.2复用技术</vt:lpstr>
      <vt:lpstr>频分复用FDM</vt:lpstr>
      <vt:lpstr>数字传输中不同速率信号的变化</vt:lpstr>
      <vt:lpstr>基于时隙的时分复用 可能会造成线路资源的浪费 </vt:lpstr>
      <vt:lpstr>统计时分复用 STDM </vt:lpstr>
      <vt:lpstr>T1信道的时分复用</vt:lpstr>
      <vt:lpstr>PowerPoint 演示文稿</vt:lpstr>
      <vt:lpstr>T系列的群路复用</vt:lpstr>
      <vt:lpstr>数字传输网的传输技术体制</vt:lpstr>
      <vt:lpstr>SDH的特点</vt:lpstr>
      <vt:lpstr>SONET/SDH的速率及复用</vt:lpstr>
      <vt:lpstr>PowerPoint 演示文稿</vt:lpstr>
      <vt:lpstr>SONET/SDH （Synchronous Optical NETwork/  Synchronous Digital Hierarchy）</vt:lpstr>
      <vt:lpstr>SONET/SDH的速率等级</vt:lpstr>
      <vt:lpstr>波分复用WDM</vt:lpstr>
      <vt:lpstr>码分复用 CDM </vt:lpstr>
      <vt:lpstr>码片序列的正交关系 </vt:lpstr>
      <vt:lpstr>CDMA 的工作原理 </vt:lpstr>
      <vt:lpstr>Chapter 3 物理层</vt:lpstr>
      <vt:lpstr>3.4交换技术</vt:lpstr>
      <vt:lpstr>交换类型</vt:lpstr>
      <vt:lpstr>电路交换(circuit switching)</vt:lpstr>
      <vt:lpstr>存储交换方式</vt:lpstr>
      <vt:lpstr>分组交换</vt:lpstr>
      <vt:lpstr>PowerPoint 演示文稿</vt:lpstr>
      <vt:lpstr>电路交换与分组交换的比较</vt:lpstr>
      <vt:lpstr>三种交换技术的时序图</vt:lpstr>
      <vt:lpstr>分组交换网络的性能指标</vt:lpstr>
      <vt:lpstr>带宽（传输速率、吞吐量）</vt:lpstr>
      <vt:lpstr>丢包率</vt:lpstr>
      <vt:lpstr>分组交换中的延时分析</vt:lpstr>
      <vt:lpstr>延时产生的地方 </vt:lpstr>
      <vt:lpstr>分组交换的总延时</vt:lpstr>
      <vt:lpstr>细粒度的延时分析（*）</vt:lpstr>
      <vt:lpstr>本章小结</vt:lpstr>
    </vt:vector>
  </TitlesOfParts>
  <Company>infonet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计算机通信网 Computer Networks</dc:title>
  <dc:creator>everyone</dc:creator>
  <cp:lastModifiedBy>hong peilin</cp:lastModifiedBy>
  <cp:revision>269</cp:revision>
  <dcterms:created xsi:type="dcterms:W3CDTF">2002-11-06T00:36:54Z</dcterms:created>
  <dcterms:modified xsi:type="dcterms:W3CDTF">2025-09-16T07:23:04Z</dcterms:modified>
</cp:coreProperties>
</file>